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Lst>
  <p:sldSz cy="5143500" cx="9144000"/>
  <p:notesSz cx="6858000" cy="9144000"/>
  <p:embeddedFontLst>
    <p:embeddedFont>
      <p:font typeface="Roboto"/>
      <p:regular r:id="rId65"/>
      <p:bold r:id="rId66"/>
      <p:italic r:id="rId67"/>
      <p:boldItalic r:id="rId68"/>
    </p:embeddedFont>
    <p:embeddedFont>
      <p:font typeface="Montserrat"/>
      <p:regular r:id="rId69"/>
      <p:bold r:id="rId70"/>
      <p:italic r:id="rId71"/>
      <p:boldItalic r:id="rId72"/>
    </p:embeddedFont>
    <p:embeddedFont>
      <p:font typeface="Comfortaa"/>
      <p:regular r:id="rId73"/>
      <p:bold r:id="rId7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53C77A4-1331-4B0D-A20C-4FCA2254F4F4}">
  <a:tblStyle styleId="{453C77A4-1331-4B0D-A20C-4FCA2254F4F4}"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73" Type="http://schemas.openxmlformats.org/officeDocument/2006/relationships/font" Target="fonts/Comfortaa-regular.fntdata"/><Relationship Id="rId72" Type="http://schemas.openxmlformats.org/officeDocument/2006/relationships/font" Target="fonts/Montserrat-boldItalic.fntdata"/><Relationship Id="rId31" Type="http://schemas.openxmlformats.org/officeDocument/2006/relationships/slide" Target="slides/slide25.xml"/><Relationship Id="rId30" Type="http://schemas.openxmlformats.org/officeDocument/2006/relationships/slide" Target="slides/slide24.xml"/><Relationship Id="rId74" Type="http://schemas.openxmlformats.org/officeDocument/2006/relationships/font" Target="fonts/Comfortaa-bold.fntdata"/><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71" Type="http://schemas.openxmlformats.org/officeDocument/2006/relationships/font" Target="fonts/Montserrat-italic.fntdata"/><Relationship Id="rId70" Type="http://schemas.openxmlformats.org/officeDocument/2006/relationships/font" Target="fonts/Montserrat-bold.fntdata"/><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62" Type="http://schemas.openxmlformats.org/officeDocument/2006/relationships/slide" Target="slides/slide56.xml"/><Relationship Id="rId61" Type="http://schemas.openxmlformats.org/officeDocument/2006/relationships/slide" Target="slides/slide55.xml"/><Relationship Id="rId20" Type="http://schemas.openxmlformats.org/officeDocument/2006/relationships/slide" Target="slides/slide14.xml"/><Relationship Id="rId64" Type="http://schemas.openxmlformats.org/officeDocument/2006/relationships/slide" Target="slides/slide58.xml"/><Relationship Id="rId63" Type="http://schemas.openxmlformats.org/officeDocument/2006/relationships/slide" Target="slides/slide57.xml"/><Relationship Id="rId22" Type="http://schemas.openxmlformats.org/officeDocument/2006/relationships/slide" Target="slides/slide16.xml"/><Relationship Id="rId66" Type="http://schemas.openxmlformats.org/officeDocument/2006/relationships/font" Target="fonts/Roboto-bold.fntdata"/><Relationship Id="rId21" Type="http://schemas.openxmlformats.org/officeDocument/2006/relationships/slide" Target="slides/slide15.xml"/><Relationship Id="rId65" Type="http://schemas.openxmlformats.org/officeDocument/2006/relationships/font" Target="fonts/Roboto-regular.fntdata"/><Relationship Id="rId24" Type="http://schemas.openxmlformats.org/officeDocument/2006/relationships/slide" Target="slides/slide18.xml"/><Relationship Id="rId68" Type="http://schemas.openxmlformats.org/officeDocument/2006/relationships/font" Target="fonts/Roboto-boldItalic.fntdata"/><Relationship Id="rId23" Type="http://schemas.openxmlformats.org/officeDocument/2006/relationships/slide" Target="slides/slide17.xml"/><Relationship Id="rId67" Type="http://schemas.openxmlformats.org/officeDocument/2006/relationships/font" Target="fonts/Roboto-italic.fntdata"/><Relationship Id="rId60" Type="http://schemas.openxmlformats.org/officeDocument/2006/relationships/slide" Target="slides/slide54.xml"/><Relationship Id="rId26" Type="http://schemas.openxmlformats.org/officeDocument/2006/relationships/slide" Target="slides/slide20.xml"/><Relationship Id="rId25" Type="http://schemas.openxmlformats.org/officeDocument/2006/relationships/slide" Target="slides/slide19.xml"/><Relationship Id="rId69" Type="http://schemas.openxmlformats.org/officeDocument/2006/relationships/font" Target="fonts/Montserrat-regular.fntdata"/><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3" Type="http://schemas.openxmlformats.org/officeDocument/2006/relationships/slide" Target="slides/slide47.xml"/><Relationship Id="rId52" Type="http://schemas.openxmlformats.org/officeDocument/2006/relationships/slide" Target="slides/slide46.xml"/><Relationship Id="rId11" Type="http://schemas.openxmlformats.org/officeDocument/2006/relationships/slide" Target="slides/slide5.xml"/><Relationship Id="rId55" Type="http://schemas.openxmlformats.org/officeDocument/2006/relationships/slide" Target="slides/slide49.xml"/><Relationship Id="rId10" Type="http://schemas.openxmlformats.org/officeDocument/2006/relationships/slide" Target="slides/slide4.xml"/><Relationship Id="rId54" Type="http://schemas.openxmlformats.org/officeDocument/2006/relationships/slide" Target="slides/slide48.xml"/><Relationship Id="rId13" Type="http://schemas.openxmlformats.org/officeDocument/2006/relationships/slide" Target="slides/slide7.xml"/><Relationship Id="rId57" Type="http://schemas.openxmlformats.org/officeDocument/2006/relationships/slide" Target="slides/slide51.xml"/><Relationship Id="rId12" Type="http://schemas.openxmlformats.org/officeDocument/2006/relationships/slide" Target="slides/slide6.xml"/><Relationship Id="rId56" Type="http://schemas.openxmlformats.org/officeDocument/2006/relationships/slide" Target="slides/slide50.xml"/><Relationship Id="rId15" Type="http://schemas.openxmlformats.org/officeDocument/2006/relationships/slide" Target="slides/slide9.xml"/><Relationship Id="rId59" Type="http://schemas.openxmlformats.org/officeDocument/2006/relationships/slide" Target="slides/slide53.xml"/><Relationship Id="rId14" Type="http://schemas.openxmlformats.org/officeDocument/2006/relationships/slide" Target="slides/slide8.xml"/><Relationship Id="rId58" Type="http://schemas.openxmlformats.org/officeDocument/2006/relationships/slide" Target="slides/slide52.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booking.com/"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tripbeam.com/blog/8-indian-destinations-that-blend-travel-with-sustainability" TargetMode="External"/><Relationship Id="rId3" Type="http://schemas.openxmlformats.org/officeDocument/2006/relationships/hyperlink" Target="https://www.laurewanders.com/cultural-destinations-in-india/" TargetMode="External"/><Relationship Id="rId4" Type="http://schemas.openxmlformats.org/officeDocument/2006/relationships/hyperlink" Target="https://www.travelandleisure.com/best-places-to-visit-in-india-8550824" TargetMode="External"/><Relationship Id="rId5" Type="http://schemas.openxmlformats.org/officeDocument/2006/relationships/hyperlink" Target="https://bajajtravel.com/domestic-packages/" TargetMode="Externa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traveltoindia.org/22-seater-bus-on-rent" TargetMode="External"/><Relationship Id="rId3" Type="http://schemas.openxmlformats.org/officeDocument/2006/relationships/hyperlink" Target="https://www.booking.com/hotel/in/bhakti-dhama.html?ssne=Vrind%C4%81van&amp;ssne_untouched=Vrind%C4%81van&amp;highlighted_hotels=1671760&amp;ss=Vrind%C4%81van&amp;dest_id=-2114543&amp;dest_type=city&amp;hp_avform=1&amp;origin=hp&amp;do_availability_check=1&amp;label=msn-n9Elub5GuUAcZWrRVJxnbg-80814291678649%3Atikwd-80814386406181%3Aloc-188%3Aneo%3Amte%3Alp42064%3Adec%3Aqsbhakti+dham+vrindavan&amp;sid=8a3d6b18790268962b35766af9723236&amp;aid=2276414&amp;lang=en-gb&amp;sb=1&amp;src_elem=sb&amp;src=hotel&amp;checkin=2026-01-22&amp;checkout=2026-01-23&amp;group_adults=2&amp;no_rooms=1&amp;group_children=0#availability_target" TargetMode="Externa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adotrip.com/blog/famous-temples-in-vrindavan" TargetMode="External"/><Relationship Id="rId3" Type="http://schemas.openxmlformats.org/officeDocument/2006/relationships/hyperlink" Target="https://link.springer.com/chapter/10.1007/978-3-031-97137-2_21" TargetMode="External"/><Relationship Id="rId4" Type="http://schemas.openxmlformats.org/officeDocument/2006/relationships/hyperlink" Target="https://kaashitravels.in/vrindavan/" TargetMode="External"/><Relationship Id="rId5" Type="http://schemas.openxmlformats.org/officeDocument/2006/relationships/hyperlink" Target="https://iskconeducationalservices.org/HoH/extras-further-reading/hinduism-and-ecology/13-restoring-the-forests-of-vrindavan/" TargetMode="External"/><Relationship Id="rId6" Type="http://schemas.openxmlformats.org/officeDocument/2006/relationships/hyperlink" Target="https://friendsofvrindavan.in/" TargetMode="Externa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getyourguide.com/en-gb/mathura-l95732/one-day-mathura-vrindavan-tour-from-delhi-agra-with-museum-t842067?utm_source=copilot.com&amp;visitor-id=2W5OYM005LDUTOUG2AW4T3BSBCO98202&amp;date_from=2026-02-22" TargetMode="External"/></Relationships>
</file>

<file path=ppt/notesSlides/_rels/notesSlide22.xml.rels><?xml version="1.0" encoding="UTF-8" standalone="yes"?><Relationships xmlns="http://schemas.openxmlformats.org/package/2006/relationships"><Relationship Id="rId11" Type="http://schemas.openxmlformats.org/officeDocument/2006/relationships/hyperlink" Target="https://asianatimes.com/mathura-vrindavan-become-a-carbon-neutral-tourism/" TargetMode="External"/><Relationship Id="rId10" Type="http://schemas.openxmlformats.org/officeDocument/2006/relationships/hyperlink" Target="https://currentaffairs.adda247.com/mathura-vrindavan-to-become-a-carbon-neutral-tourist-destination-by-2041/" TargetMode="External"/><Relationship Id="rId13" Type="http://schemas.openxmlformats.org/officeDocument/2006/relationships/hyperlink" Target="https://list.solar/news/alpex-plans-16-gw/" TargetMode="External"/><Relationship Id="rId12" Type="http://schemas.openxmlformats.org/officeDocument/2006/relationships/hyperlink" Target="https://www.devdiscourse.com/article/science-environment/3765841-resilience-amidst-ruin-lifesaving-efforts-in-cebu-landfill-collapse" TargetMode="External"/><Relationship Id="rId1" Type="http://schemas.openxmlformats.org/officeDocument/2006/relationships/notesMaster" Target="../notesMasters/notesMaster1.xml"/><Relationship Id="rId2" Type="http://schemas.openxmlformats.org/officeDocument/2006/relationships/hyperlink" Target="https://www.getyourguide.com/en-gb/mathura-l95732/day-tour-of-mathura-t508407/?ranking_uuid=cf64d6b3-cfb0-4657-bf69-7b52899b5edc" TargetMode="External"/><Relationship Id="rId3" Type="http://schemas.openxmlformats.org/officeDocument/2006/relationships/hyperlink" Target="https://www.booking.com/hotel/in/itsy-by-treebo-krishna-residency.en-gb.html?aid=397645&amp;label=bin859jc-10CAEoggI46AdIM1gDaFCIAQGYATO4ARfIAQzYAQPoAQH4AQGIAgGoAgG4AuDFhMsGwAIB0gIkYWIzN2NlNjEtYWZhNC00ODJkLTkwYTgtNDZjZDI2NGU4NDlk2AIB4AIB&amp;sid=8a3d6b18790268962b35766af9723236&amp;all_sr_blocks=1123214201_397216637_2_1_0_314703&amp;checkin=2026-02-23&amp;checkout=2026-02-24&amp;dist=0&amp;group_adults=2&amp;group_children=0&amp;hapos=23&amp;highlighted_blocks=1123214201_397216637_2_1_0_314703&amp;hpos=23&amp;matching_block_id=1123214201_397216637_2_1_0_314703&amp;nflt=tdb%3D2%3Broomfacility%3D11%3Bhotelfacility%3D107&amp;no_rooms=1&amp;req_adults=2&amp;req_children=0&amp;room1=A%2CA&amp;sb_price_type=total&amp;sr_order=distance_from_search&amp;sr_pri_blocks=1123214201_397216637_2_1_0_314703_215317&amp;srepoch=1767973939&amp;srpvid=316b3d4c89dd5983cbf4b4e609c54c97&amp;type=total&amp;ucfs=1&amp;" TargetMode="External"/><Relationship Id="rId4" Type="http://schemas.openxmlformats.org/officeDocument/2006/relationships/hyperlink" Target="https://iskconeducationalservices.org/HoH/extras-further-reading/hinduism-and-ecology/13-restoring-the-forests-of-vrindavan/" TargetMode="External"/><Relationship Id="rId9" Type="http://schemas.openxmlformats.org/officeDocument/2006/relationships/hyperlink" Target="https://www.thehansindia.com/news/national/boost-to-tourism-in-mathura-up-clears-eco-restoration-project-for-barsana-hills-963432" TargetMode="External"/><Relationship Id="rId14" Type="http://schemas.openxmlformats.org/officeDocument/2006/relationships/hyperlink" Target="https://www.mohua.gov.in/upload/uploadfiles/files/28UP_mathura_sfcp-min.pdf" TargetMode="External"/><Relationship Id="rId5" Type="http://schemas.openxmlformats.org/officeDocument/2006/relationships/hyperlink" Target="https://www.bing.com/ck/a?!&amp;&amp;p=1d135ac5b7b0a17f98ca0028f183b94a70efbb18fdd3a135ecc6db77735fadb1JmltdHM9MTc2ODA4OTYwMA&amp;ptn=3&amp;ver=2&amp;hsh=4&amp;fclid=1f010cce-e34e-6a00-27b4-1e58e2f56be7&amp;u=a1aHR0cHM6Ly93d3cuaG9saWRpZnkuY29tL3BsYWNlcy9tYXRodXJhL3NpZ2h0c2VlaW5nLWFuZC10aGluZ3MtdG8tZG8uaHRtbA&amp;ntb=1" TargetMode="External"/><Relationship Id="rId6" Type="http://schemas.openxmlformats.org/officeDocument/2006/relationships/hyperlink" Target="https://www.holidify.com/places/mathura/sightseeing-and-things-to-do.html" TargetMode="External"/><Relationship Id="rId7" Type="http://schemas.openxmlformats.org/officeDocument/2006/relationships/hyperlink" Target="https://bhramanam.com/places-to-visit-in-mathura/" TargetMode="External"/><Relationship Id="rId8" Type="http://schemas.openxmlformats.org/officeDocument/2006/relationships/hyperlink" Target="https://www.telegraphindia.com/india/uttar-pradesh-clears-eco-restoration-project-for-barsana-hills-to-boost-tourism-in-mathura/cid/2094351" TargetMode="Externa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rome2rio.com/map/Mathura-Region/Sikkim?departureDate=2026-02-24#r/Train-fly-taxi" TargetMode="External"/><Relationship Id="rId3" Type="http://schemas.openxmlformats.org/officeDocument/2006/relationships/hyperlink" Target="https://www.booking.com/hotel/in/dungmali-heritage-resort.en-gb.html?aid=2097750&amp;label=r2r08--019ba38c-b999-741f-b3cd-fa9d3fa87d8e&amp;sid=8a3d6b18790268962b35766af9723236&amp;age=0&amp;all_sr_blocks=178505906_410102023_2_0_0&amp;checkin=2026-02-24&amp;checkout=2026-02-25&amp;dest_id=-2105547&amp;dest_type=city&amp;dist=0&amp;group_adults=2&amp;group_children=0&amp;hapos=1&amp;highlighted_blocks=178505906_410102023_2_0_0&amp;hpos=1&amp;matching_block_id=178505906_410102023_2_0_0&amp;no_rooms=1&amp;req_adults=2&amp;req_children=0&amp;room1=A%2CA&amp;sb_price_type=total&amp;sr_order=popularity&amp;sr_pri_blocks=178505906_410102023_2_0_0__241500&amp;srepoch=1767975481&amp;srpvid=5240729691250bbe&amp;type=total&amp;ucfs=1&amp;#availability" TargetMode="Externa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youtube.com/watch?v=cQg540kja6k" TargetMode="Externa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outlooktraveller.com/ampstories/destinations/india/10-reasons-why-you-should-visit-sikkim" TargetMode="External"/><Relationship Id="rId3" Type="http://schemas.openxmlformats.org/officeDocument/2006/relationships/hyperlink" Target="https://www.bing.com/ck/a?!&amp;&amp;p=c8ce618774038d7c11e7c5fb913c33695864b02c995e1f3fecf276c74a03d725JmltdHM9MTc2ODA4OTYwMA&amp;ptn=3&amp;ver=2&amp;hsh=4&amp;fclid=1f010cce-e34e-6a00-27b4-1e58e2f56be7&amp;u=a1aHR0cHM6Ly93d3cuaG9saWRpZnkuY29tL3BhZ2VzL3JlYXNvbnMtdG8tdmlzaXQtc2lra2ltLTY3MzUuaHRtbA&amp;ntb=1" TargetMode="External"/><Relationship Id="rId4" Type="http://schemas.openxmlformats.org/officeDocument/2006/relationships/hyperlink" Target="https://www.bing.com/ck/a?!&amp;&amp;p=c8ce618774038d7c11e7c5fb913c33695864b02c995e1f3fecf276c74a03d725JmltdHM9MTc2ODA4OTYwMA&amp;ptn=3&amp;ver=2&amp;hsh=4&amp;fclid=1f010cce-e34e-6a00-27b4-1e58e2f56be7&amp;u=a1aHR0cHM6Ly93d3cuaG9saWRpZnkuY29tL3BhZ2VzL3JlYXNvbnMtdG8tdmlzaXQtc2lra2ltLTY3MzUuaHRtbA&amp;ntb=1" TargetMode="External"/><Relationship Id="rId5" Type="http://schemas.openxmlformats.org/officeDocument/2006/relationships/hyperlink" Target="https://www.holidify.com/pages/reasons-to-visit-sikkim-6735.html" TargetMode="External"/><Relationship Id="rId6" Type="http://schemas.openxmlformats.org/officeDocument/2006/relationships/hyperlink" Target="https://thebetterindia.com/436193/how-sikkim-became-first-100-percent-organic-state-india-farming/" TargetMode="External"/><Relationship Id="rId7" Type="http://schemas.openxmlformats.org/officeDocument/2006/relationships/hyperlink" Target="https://timesofindia.indiatimes.com/life-style/travel/destinations/the-worlds-first-fully-organic-state-is-in-india-its-name-begins-with-the-letter-s/articleshow/120385114.cms" TargetMode="Externa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booking.com/searchresults.en-gb.html?ss=New+Delhi&amp;ssne=New+Delhi&amp;ssne_untouched=New+Delhi&amp;highlighted_hotels=13333558&amp;efdco=1&amp;label=msn-zRDkldqkAYwR34eOYXc7iw-79852232742245%3Atikwd-79852409050400%3Aloc-188%3Aneo%3Amte%3Alp42064%3Adec%3Aqshotel+square+plaza+near+delhi+airport&amp;sid=8a3d6b18790268962b35766af9723236&amp;aid=2276414&amp;lang=en-gb&amp;sb=1&amp;src_elem=sb&amp;src=hotel&amp;dest_id=-2106102&amp;dest_type=city&amp;checkin=2026-02-27&amp;checkout=2026-02-28&amp;group_adults=17&amp;no_rooms=1&amp;group_children=0" TargetMode="Externa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distantjourneys.co.uk/our-brochures/?msclkid=eb2e05544df21f1166b96c095de8677c&amp;utm_source=bing&amp;utm_medium=cpc&amp;utm_campaign=IND+-+Core&amp;utm_term=india+tour+packages&amp;utm_content=IND+-+Tour+Packages" TargetMode="Externa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aa217f5dcc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aa217f5dcc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dk1"/>
                </a:solidFill>
              </a:rPr>
              <a:t>Introduction  Good Morning/Afternoon we are a company called TheKeezToTravel and we have created this Travel Package suited for Travel and Tourism students that are highly interested in travelling, culture and sustainability.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We wanted to make this as educational and fun as possible. Another fact we considered was to ensure we made this as affordable as we could for students.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It will be a great opportunity for the  staff members and students to choose this travel package for all the benefits that it provides.</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It will help students advance in the industry, and it provides very meaningful community engagement and  immersive eco-tourism experiences in India providing a very memorable experience.</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This travel package will be across two weeks for students to be able to explore the local communities, witness sustainability initiatives, and to gain insight into responsible tourism. This travel package offers an insightful learning experience not only due to sustainability factors but also due to the cultural learning experience.</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Guides will be provided for certain destinations such as Mathura in Uttar Pradesh to ensure safety and to get a deeper insight from an expert, this will help with being culturally sensitive and will help students discover the diversity and beauty of India.</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We also tried to be as sustainable as possible such as only using transport when needed and having accommodation close in proximity of the destinations we will be visiting and exploring.</a:t>
            </a:r>
            <a:endParaRPr>
              <a:solidFill>
                <a:schemeClr val="dk1"/>
              </a:solidFill>
            </a:endParaRPr>
          </a:p>
          <a:p>
            <a:pPr indent="0" lvl="0" marL="0" rtl="0" algn="l">
              <a:spcBef>
                <a:spcPts val="0"/>
              </a:spcBef>
              <a:spcAft>
                <a:spcPts val="0"/>
              </a:spcAft>
              <a:buNone/>
            </a:pPr>
            <a:r>
              <a:t/>
            </a:r>
            <a:endParaRPr/>
          </a:p>
          <a:p>
            <a:pPr indent="0" lvl="0" marL="0" rtl="0" algn="l">
              <a:spcBef>
                <a:spcPts val="0"/>
              </a:spcBef>
              <a:spcAft>
                <a:spcPts val="0"/>
              </a:spcAft>
              <a:buNone/>
            </a:pPr>
            <a:r>
              <a:rPr lang="en-GB"/>
              <a:t>Image - https://www.gettyimages.co.uk/detail/photo/interior-of-red-fort-delhi-india-royalty-free-image/157312783?searchscope=image%2Cfilm&amp;adppopup=true</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b4e7ee3dcf_8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b4e7ee3dcf_8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000"/>
              </a:spcBef>
              <a:spcAft>
                <a:spcPts val="0"/>
              </a:spcAft>
              <a:buNone/>
            </a:pPr>
            <a:r>
              <a:rPr lang="en-GB" sz="1200">
                <a:solidFill>
                  <a:schemeClr val="dk1"/>
                </a:solidFill>
              </a:rPr>
              <a:t>For all 15 students and the two accompanying staff members, FlixBus was chosen to be the most economical, dependable, and practical mode of transportation. Its group-friendly booking options, flexible schedules, and cosy onboard amenities make it an excellent choice for accommodating the demands of the whole party. Flixbus is the British branch of a global travel tech company, which offers affordable long distance coach travel across the UK (Schorling 2024).  The company is very key on promoting sustainability, there statement via their website gives information that The bus to help customers reduce their carbon footprint and prevent millions of tonnes of CO2, FlixBus UK's sustainability focusses on low-carbon bus travel, which produces about 27.8 g CO2 per passenger-km, significantly less than cars or aeroplanes. The company embeds environmental goals in its ESG strategy and aims for net-zero by 2040 in Europe</a:t>
            </a:r>
            <a:r>
              <a:rPr b="1" lang="en-GB" sz="1200">
                <a:solidFill>
                  <a:schemeClr val="dk1"/>
                </a:solidFill>
              </a:rPr>
              <a:t> </a:t>
            </a:r>
            <a:r>
              <a:rPr lang="en-GB" sz="1200">
                <a:solidFill>
                  <a:schemeClr val="dk1"/>
                </a:solidFill>
              </a:rPr>
              <a:t>(Flixbus 2023).  </a:t>
            </a:r>
            <a:endParaRPr sz="1200">
              <a:solidFill>
                <a:schemeClr val="dk1"/>
              </a:solidFill>
            </a:endParaRPr>
          </a:p>
          <a:p>
            <a:pPr indent="0" lvl="0" marL="0" rtl="0" algn="l">
              <a:lnSpc>
                <a:spcPct val="115000"/>
              </a:lnSpc>
              <a:spcBef>
                <a:spcPts val="1000"/>
              </a:spcBef>
              <a:spcAft>
                <a:spcPts val="0"/>
              </a:spcAft>
              <a:buNone/>
            </a:pPr>
            <a:r>
              <a:rPr lang="en-GB" sz="1200">
                <a:solidFill>
                  <a:schemeClr val="dk1"/>
                </a:solidFill>
              </a:rPr>
              <a:t> </a:t>
            </a:r>
            <a:endParaRPr sz="1200">
              <a:solidFill>
                <a:schemeClr val="dk1"/>
              </a:solidFill>
            </a:endParaRPr>
          </a:p>
          <a:p>
            <a:pPr indent="0" lvl="0" marL="0" rtl="0" algn="l">
              <a:lnSpc>
                <a:spcPct val="115000"/>
              </a:lnSpc>
              <a:spcBef>
                <a:spcPts val="0"/>
              </a:spcBef>
              <a:spcAft>
                <a:spcPts val="0"/>
              </a:spcAft>
              <a:buNone/>
            </a:pPr>
            <a:r>
              <a:rPr lang="en-GB" sz="1400">
                <a:solidFill>
                  <a:schemeClr val="dk1"/>
                </a:solidFill>
              </a:rPr>
              <a:t> </a:t>
            </a:r>
            <a:endParaRPr sz="14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400">
                <a:solidFill>
                  <a:schemeClr val="dk1"/>
                </a:solidFill>
              </a:rPr>
              <a:t> </a:t>
            </a:r>
            <a:endParaRPr sz="1400">
              <a:solidFill>
                <a:schemeClr val="dk1"/>
              </a:solidFill>
            </a:endParaRPr>
          </a:p>
          <a:p>
            <a:pPr indent="0" lvl="0" marL="0" rtl="0" algn="l">
              <a:lnSpc>
                <a:spcPct val="115000"/>
              </a:lnSpc>
              <a:spcBef>
                <a:spcPts val="1000"/>
              </a:spcBef>
              <a:spcAft>
                <a:spcPts val="0"/>
              </a:spcAft>
              <a:buNone/>
            </a:pPr>
            <a:r>
              <a:rPr lang="en-GB" sz="1200">
                <a:solidFill>
                  <a:schemeClr val="dk1"/>
                </a:solidFill>
              </a:rPr>
              <a:t>For all 15 students and the two accompanying staff members, FlixBus was chosen to be the most economical, dependable, and practical mode of transportation. Its group-friendly booking options, flexible schedules, and cosy onboard amenities make it an excellent choice for accommodating the demands of the whole party.</a:t>
            </a:r>
            <a:endParaRPr sz="1200">
              <a:solidFill>
                <a:schemeClr val="dk1"/>
              </a:solidFill>
            </a:endParaRPr>
          </a:p>
          <a:p>
            <a:pPr indent="0" lvl="0" marL="0" rtl="0" algn="l">
              <a:lnSpc>
                <a:spcPct val="115000"/>
              </a:lnSpc>
              <a:spcBef>
                <a:spcPts val="1000"/>
              </a:spcBef>
              <a:spcAft>
                <a:spcPts val="0"/>
              </a:spcAft>
              <a:buNone/>
            </a:pPr>
            <a:r>
              <a:rPr lang="en-GB" sz="1200">
                <a:solidFill>
                  <a:schemeClr val="dk1"/>
                </a:solidFill>
              </a:rPr>
              <a:t>Flixbus was chosen due to be its being the cheapest transport option for guests to get to the airport with a direct coach costing from £18.82 per person, which comes under £20 and accommodating and affordable for students.   </a:t>
            </a:r>
            <a:endParaRPr sz="1200">
              <a:solidFill>
                <a:schemeClr val="dk1"/>
              </a:solidFill>
            </a:endParaRPr>
          </a:p>
          <a:p>
            <a:pPr indent="0" lvl="0" marL="0" rtl="0" algn="l">
              <a:lnSpc>
                <a:spcPct val="115000"/>
              </a:lnSpc>
              <a:spcBef>
                <a:spcPts val="1000"/>
              </a:spcBef>
              <a:spcAft>
                <a:spcPts val="0"/>
              </a:spcAft>
              <a:buClr>
                <a:schemeClr val="dk1"/>
              </a:buClr>
              <a:buSzPts val="1100"/>
              <a:buFont typeface="Arial"/>
              <a:buNone/>
            </a:pPr>
            <a:r>
              <a:rPr lang="en-GB" sz="1200">
                <a:solidFill>
                  <a:schemeClr val="dk1"/>
                </a:solidFill>
              </a:rPr>
              <a:t> Flixbus is the British branch of a global travel tech company, which offers affordable long distance coach travel across the UK (Schorling 2024).  The company is very key on promoting sustainability, there statement via their website gives information that The bus to help customers reduce their carbon footprint and prevent millions of tonnes of CO2, FlixBus UK's sustainability focusses on low-carbon bus travel, which produces about 27.8 g CO2 per passenger-km, significantly less than cars or aeroplanes. The company embeds environmental goals in its ESG strategy and aims for net-zero by 2040 in Europe</a:t>
            </a:r>
            <a:r>
              <a:rPr b="1" lang="en-GB" sz="1200">
                <a:solidFill>
                  <a:schemeClr val="dk1"/>
                </a:solidFill>
              </a:rPr>
              <a:t> </a:t>
            </a:r>
            <a:r>
              <a:rPr lang="en-GB" sz="1200">
                <a:solidFill>
                  <a:schemeClr val="dk1"/>
                </a:solidFill>
              </a:rPr>
              <a:t>(Flixbus 2023).  </a:t>
            </a:r>
            <a:endParaRPr sz="1200">
              <a:solidFill>
                <a:schemeClr val="dk1"/>
              </a:solidFill>
            </a:endParaRPr>
          </a:p>
          <a:p>
            <a:pPr indent="0" lvl="0" marL="0" rtl="0" algn="l">
              <a:lnSpc>
                <a:spcPct val="115000"/>
              </a:lnSpc>
              <a:spcBef>
                <a:spcPts val="1000"/>
              </a:spcBef>
              <a:spcAft>
                <a:spcPts val="0"/>
              </a:spcAft>
              <a:buClr>
                <a:schemeClr val="dk1"/>
              </a:buClr>
              <a:buSzPts val="1100"/>
              <a:buFont typeface="Arial"/>
              <a:buNone/>
            </a:pPr>
            <a:r>
              <a:rPr lang="en-GB"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400">
                <a:solidFill>
                  <a:schemeClr val="dk1"/>
                </a:solidFill>
              </a:rPr>
              <a:t> </a:t>
            </a:r>
            <a:endParaRPr sz="14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aa217f5dc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aa217f5dc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Once arrived at the airport, students and lecturers will check-in and prepare to board the 10 past 7 direct flight to Delhi International Airport. The flight duration is around 9 hours and 30 minutes, landing at 10 past 10 on the morning of the 15</a:t>
            </a:r>
            <a:r>
              <a:rPr baseline="30000" lang="en-GB" sz="1600">
                <a:solidFill>
                  <a:schemeClr val="dk1"/>
                </a:solidFill>
                <a:highlight>
                  <a:srgbClr val="FFFFFF"/>
                </a:highlight>
              </a:rPr>
              <a:t>th</a:t>
            </a:r>
            <a:r>
              <a:rPr lang="en-GB" sz="1200">
                <a:solidFill>
                  <a:schemeClr val="dk1"/>
                </a:solidFill>
                <a:highlight>
                  <a:srgbClr val="FFFFFF"/>
                </a:highlight>
              </a:rPr>
              <a:t> of February. The Flight will be provided by Indigo Airlines, as the most affordable, highest rated, and environmentally friendly airline for this kind of journey and route.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3b4e7ee3dcf_4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3b4e7ee3dcf_4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u="sng">
                <a:solidFill>
                  <a:srgbClr val="FF0000"/>
                </a:solidFill>
                <a:highlight>
                  <a:srgbClr val="FFFFFF"/>
                </a:highlight>
              </a:rPr>
              <a:t> </a:t>
            </a:r>
            <a:r>
              <a:rPr lang="en-GB" sz="1200">
                <a:solidFill>
                  <a:schemeClr val="dk1"/>
                </a:solidFill>
                <a:highlight>
                  <a:srgbClr val="FFFFFF"/>
                </a:highlight>
              </a:rPr>
              <a:t>The first accommodation can be found at a 2 minute walk from the airport. The Seven Inns Plaza is a 4 star hotel with rooms equipped with balconies, city views, air conditioning and private bathrooms. Complimentary toiletries are also among these amenities.In a traditional  setting, the family-friendly eatery serves Chinese and Indian dishes. There are options for breakfast, brunch, lunch, dinner, and high tea. A lounge, minimarket, outdoor fireplace, and terrace are available to visitors. The tour desk, concierge, and 24-hour front desk are also available around-the-clock. (Booking.com, n.d.)</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b4e7ee3dcf_4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b4e7ee3dcf_4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 Transport from the hotel to the first destination will be provided by </a:t>
            </a:r>
            <a:r>
              <a:rPr lang="en-GB" sz="1200">
                <a:solidFill>
                  <a:srgbClr val="232323"/>
                </a:solidFill>
                <a:highlight>
                  <a:srgbClr val="FFFFFF"/>
                </a:highlight>
              </a:rPr>
              <a:t>Azadpur Bus. </a:t>
            </a:r>
            <a:r>
              <a:rPr lang="en-GB" sz="1200">
                <a:solidFill>
                  <a:schemeClr val="dk1"/>
                </a:solidFill>
                <a:highlight>
                  <a:srgbClr val="FFFFFF"/>
                </a:highlight>
              </a:rPr>
              <a:t>The recently renovated Azadpur Bus Terminal represents a significant investment in the public transportation system of the city. As one of North Delhi's busiest terminals, the hub has been renovated to meet the city's fast growing fleet of electric buses and rising demand from commuters. The rebuilt terminal has dedicated e-bus bays, updated charging infrastructure, and solar-panel installations that help create renewable energy to power daily operations. Passenger comfort has been prioritised, with well-lit waiting areas, modern restrooms, hydration stations, digital route displays, CCTV surveillance, and other amenities such as baby-feeding rooms and locker facilities. According to the officials, these improvements are a part of a larger transportation plan that attempts to make buses more dependable, practical, and kinder to the environment. In addition, the terminal is ideally situated to facilitate the city's decision to run one of the biggest e-bus fleets in India, as the Delhi Transport Corporation and cluster bus fleets gradually transition to electrically powered buses. (thedelhichronicle, 2025)</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b3dd2d8f4e_1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3b3dd2d8f4e_1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Our first destination of the trip will be Aravalli Biodiversity Park. With its unique and beautiful undulating landscape that protects Aravalli's natural heritage, Aravalli Biodiversity Park is a nature lover's paradise. The park has a system of natural trails that meander through highly reproduced forest environments, grasslands, and seasonal bodies of water. The goal of the nature education activities of Aravalli Biodiversity Park is to instil in people, especially the younger generation, a love of nature and its preservation. Many programs are implemented to encourage the preservation of nature, with a focus on biodiversity and its benefits. </a:t>
            </a:r>
            <a:endParaRPr sz="1200">
              <a:solidFill>
                <a:schemeClr val="dk1"/>
              </a:solidFill>
              <a:highlight>
                <a:srgbClr val="FFFFFF"/>
              </a:highlight>
            </a:endParaRPr>
          </a:p>
          <a:p>
            <a:pPr indent="0" lvl="0" marL="0" rtl="0" algn="l">
              <a:lnSpc>
                <a:spcPct val="115000"/>
              </a:lnSpc>
              <a:spcBef>
                <a:spcPts val="1800"/>
              </a:spcBef>
              <a:spcAft>
                <a:spcPts val="0"/>
              </a:spcAft>
              <a:buClr>
                <a:schemeClr val="dk1"/>
              </a:buClr>
              <a:buSzPts val="1100"/>
              <a:buFont typeface="Arial"/>
              <a:buNone/>
            </a:pPr>
            <a:r>
              <a:rPr lang="en-GB" sz="1200">
                <a:solidFill>
                  <a:schemeClr val="dk1"/>
                </a:solidFill>
                <a:highlight>
                  <a:srgbClr val="FFFFFF"/>
                </a:highlight>
              </a:rPr>
              <a:t>Every activity's primary goal is learning by doing, and "How to learn from Nature" is the aim of this project. Aravalli Biodiversity park is The only place in Delhi that provides particular camping amenities for instructors and students to teach environmental education in a natural environment is the Aravalli Biodiversity Park. Numerous educational institutions in Delhi's National Capital Territory have utilised this facility since the park's founding. Students' initial encounters with nature are shared by the park's scientists and natural education staff, which could ignite a passion that lasts a lifetime. It functions as a hub for sustainability and conservation education. (www.delhibiodiversityparks.org, n.d.)</a:t>
            </a:r>
            <a:endParaRPr sz="1200">
              <a:solidFill>
                <a:schemeClr val="dk1"/>
              </a:solidFill>
              <a:highlight>
                <a:srgbClr val="FFFFFF"/>
              </a:highlight>
            </a:endParaRPr>
          </a:p>
          <a:p>
            <a:pPr indent="0" lvl="0" marL="0" rtl="0" algn="l">
              <a:spcBef>
                <a:spcPts val="1800"/>
              </a:spcBef>
              <a:spcAft>
                <a:spcPts val="0"/>
              </a:spcAft>
              <a:buNone/>
            </a:pPr>
            <a:r>
              <a:t/>
            </a:r>
            <a:endParaRPr b="1" sz="1200">
              <a:solidFill>
                <a:srgbClr val="3C3B3B"/>
              </a:solidFill>
              <a:highlight>
                <a:srgbClr val="FFFFFF"/>
              </a:highligh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b58abdf270_1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b58abdf270_1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Hauz Khas Village, a vibrant urban neighbourhood in South Delhi, is renowned for its unique blend of modernism, culture, and history. In the middle of this village sits Deer Park, a sizable green space that offers a peaceful respite from the hectic everyday life. This site examines the features, history, and attractions of Deer Park as well as its significance in Hauz Khas Village. </a:t>
            </a:r>
            <a:endParaRPr sz="1200">
              <a:solidFill>
                <a:schemeClr val="dk1"/>
              </a:solidFill>
              <a:highlight>
                <a:srgbClr val="FFFFFF"/>
              </a:highlight>
            </a:endParaRPr>
          </a:p>
          <a:p>
            <a:pPr indent="0" lvl="0" marL="0" rtl="0" algn="l">
              <a:lnSpc>
                <a:spcPct val="115000"/>
              </a:lnSpc>
              <a:spcBef>
                <a:spcPts val="1800"/>
              </a:spcBef>
              <a:spcAft>
                <a:spcPts val="0"/>
              </a:spcAft>
              <a:buClr>
                <a:schemeClr val="dk1"/>
              </a:buClr>
              <a:buSzPts val="1100"/>
              <a:buFont typeface="Arial"/>
              <a:buNone/>
            </a:pPr>
            <a:r>
              <a:rPr lang="en-GB" sz="1200">
                <a:solidFill>
                  <a:schemeClr val="dk1"/>
                </a:solidFill>
                <a:highlight>
                  <a:srgbClr val="FFFFFF"/>
                </a:highlight>
              </a:rPr>
              <a:t>Deer Park is sometimes referred to as the "lungs of Delhi" due to its profusion of greenery, diverse vegetation, and fauna. The park is home to a variety of migratory bird species, deer, peacocks, and ducks. Visitors can see the animals in their natural habitat while taking leisurely walks along shaded trails. The park is popular with families, joggers, and environment enthusiasts due to its peaceful surroundings, which provide a much-needed break from the hustle and bustle of the city. (Delhinewz.com, 2026) </a:t>
            </a:r>
            <a:endParaRPr sz="1200">
              <a:solidFill>
                <a:schemeClr val="dk1"/>
              </a:solidFill>
              <a:highlight>
                <a:srgbClr val="FFFFFF"/>
              </a:highlight>
            </a:endParaRPr>
          </a:p>
          <a:p>
            <a:pPr indent="0" lvl="0" marL="0" rtl="0" algn="l">
              <a:spcBef>
                <a:spcPts val="180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3b4e7ee3dcf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3b4e7ee3dcf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The next destination will be The JW Marriot New Delhi Aerocity for a full tour of the building from 3 members of front of house staff. Situated just 20 minutes away from Delhi International Airport, the JW Marriott Hotel New Delhi Aerocity offers four dining options, an outdoor pool, and a full-service spa. The JW Marriott Hotel New Delhi Aerocity features a 24-hour front desk and a fitness centre. It offers 24,000 square feet of flexible space for gatherings and activities. (</a:t>
            </a:r>
            <a:r>
              <a:rPr lang="en-GB" sz="1200">
                <a:solidFill>
                  <a:srgbClr val="0097A7"/>
                </a:solidFill>
                <a:highlight>
                  <a:srgbClr val="FFFFFF"/>
                </a:highlight>
                <a:uFill>
                  <a:noFill/>
                </a:uFill>
                <a:hlinkClick r:id="rId2">
                  <a:extLst>
                    <a:ext uri="{A12FA001-AC4F-418D-AE19-62706E023703}">
                      <ahyp:hlinkClr val="tx"/>
                    </a:ext>
                  </a:extLst>
                </a:hlinkClick>
              </a:rPr>
              <a:t>Booking.com</a:t>
            </a:r>
            <a:r>
              <a:rPr lang="en-GB" sz="1200">
                <a:solidFill>
                  <a:schemeClr val="dk1"/>
                </a:solidFill>
                <a:highlight>
                  <a:srgbClr val="FFFFFF"/>
                </a:highlight>
              </a:rPr>
              <a:t>, 2026) </a:t>
            </a:r>
            <a:endParaRPr sz="1200">
              <a:solidFill>
                <a:schemeClr val="dk1"/>
              </a:solidFill>
              <a:highlight>
                <a:srgbClr val="FFFFFF"/>
              </a:highlight>
            </a:endParaRPr>
          </a:p>
          <a:p>
            <a:pPr indent="0" lvl="0" marL="0" rtl="0" algn="l">
              <a:lnSpc>
                <a:spcPct val="115000"/>
              </a:lnSpc>
              <a:spcBef>
                <a:spcPts val="1800"/>
              </a:spcBef>
              <a:spcAft>
                <a:spcPts val="0"/>
              </a:spcAft>
              <a:buClr>
                <a:schemeClr val="dk1"/>
              </a:buClr>
              <a:buSzPts val="1100"/>
              <a:buFont typeface="Arial"/>
              <a:buNone/>
            </a:pPr>
            <a:r>
              <a:rPr lang="en-GB" sz="1200">
                <a:solidFill>
                  <a:schemeClr val="dk1"/>
                </a:solidFill>
                <a:highlight>
                  <a:srgbClr val="FFFFFF"/>
                </a:highlight>
              </a:rPr>
              <a:t>In terms of environmental sustainability, this JW Marriott was one of the first hotels in the country to set up an internal bottling operation to eliminate plastic bottles. Similarly, JW Marriott Aerocity is once again one of the first hotels in India to set up EV charging stations. Kumar and ET HospitalityWorld, 2025)</a:t>
            </a:r>
            <a:endParaRPr sz="1200">
              <a:solidFill>
                <a:schemeClr val="dk1"/>
              </a:solidFill>
              <a:highlight>
                <a:srgbClr val="FFFFFF"/>
              </a:highlight>
            </a:endParaRPr>
          </a:p>
          <a:p>
            <a:pPr indent="0" lvl="0" marL="0" rtl="0" algn="l">
              <a:spcBef>
                <a:spcPts val="1200"/>
              </a:spcBef>
              <a:spcAft>
                <a:spcPts val="0"/>
              </a:spcAft>
              <a:buNone/>
            </a:pPr>
            <a:r>
              <a:t/>
            </a:r>
            <a:endParaRPr sz="1050">
              <a:solidFill>
                <a:srgbClr val="1A1A1A"/>
              </a:solidFill>
              <a:latin typeface="Roboto"/>
              <a:ea typeface="Roboto"/>
              <a:cs typeface="Roboto"/>
              <a:sym typeface="Roboto"/>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b58abdf270_1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b58abdf270_1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 After the tour in the marriot, the next stop is Earth’s sake cafe for lunch, which is around 15 minutes away. Earth's Sake is Delhi’s first zero-waste lifestyle shop and cafe that puts the health of the environment first. To help create a better tomorrow, they offer eco-friendly products including stationery and personal care items in addition to hand-brewed coffee, organic teas, and meticulously prepared baked foods. (kanikasaini, 2022)</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b4e7ee3dcf_4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b4e7ee3dcf_4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The nexy day, the final destination within Delhi will be the Red Fort. The Taj Mahal's architect, Ustad Ahmad Lahori, is credited with creating this 103 hectares (255 acres) marvel of red sandstone. It was the hub of Shahjahanabad, a brand-new royal city with marketplaces, mosques, and monuments.  </a:t>
            </a:r>
            <a:endParaRPr sz="12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rPr>
              <a:t>The best place to begin exploring the Red Fort is the Mughal monuments at the back of the enclosure. You can then explore the grounds to see the other monuments and museums. You enter and exit through the Lahore Gate, which is situated on the west side of the fort walls and faces the Old Delhi bazaars. </a:t>
            </a:r>
            <a:endParaRPr sz="12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rPr>
              <a:t>Official guides are available at the ticket desk and fort gate to help students explore this massive complex. The nightly sound-and-light performance is another reason for visitors to return (Monday excluded). English-language performances start at 8:30 p.m., while Hindi-language performances start an hour and a half earlier. (Lonely Planet, 2025)	 </a:t>
            </a:r>
            <a:endParaRPr sz="1200">
              <a:solidFill>
                <a:schemeClr val="dk1"/>
              </a:solidFill>
              <a:highlight>
                <a:srgbClr val="FFFFFF"/>
              </a:highlight>
            </a:endParaRPr>
          </a:p>
          <a:p>
            <a:pPr indent="0" lvl="0" marL="0" rtl="0" algn="l">
              <a:lnSpc>
                <a:spcPct val="150000"/>
              </a:lnSpc>
              <a:spcBef>
                <a:spcPts val="2400"/>
              </a:spcBef>
              <a:spcAft>
                <a:spcPts val="0"/>
              </a:spcAft>
              <a:buClr>
                <a:schemeClr val="dk1"/>
              </a:buClr>
              <a:buSzPts val="1100"/>
              <a:buFont typeface="Arial"/>
              <a:buNone/>
            </a:pPr>
            <a:r>
              <a:t/>
            </a:r>
            <a:endParaRPr sz="1200">
              <a:solidFill>
                <a:schemeClr val="dk1"/>
              </a:solidFill>
            </a:endParaRPr>
          </a:p>
          <a:p>
            <a:pPr indent="0" lvl="0" marL="0" rtl="0" algn="l">
              <a:spcBef>
                <a:spcPts val="360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3b55cc49a27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3b55cc49a27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200">
                <a:solidFill>
                  <a:schemeClr val="dk1"/>
                </a:solidFill>
                <a:highlight>
                  <a:srgbClr val="FFFFFF"/>
                </a:highlight>
              </a:rPr>
              <a:t> From Red Fort, students and lecturers will travel to Neemrana via the 4pm NueGo electric Bus service directly from the ISBT Kashmiri gate which is a 2 minute walk from red fort. The journey is approximately 3 hours long, and will drop students outside Hotel Shemron, which is a minute walk to the next accommodation.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b58abdf270_1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b58abdf270_1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200">
                <a:solidFill>
                  <a:schemeClr val="dk1"/>
                </a:solidFill>
                <a:highlight>
                  <a:srgbClr val="FFFFFF"/>
                </a:highlight>
              </a:rPr>
              <a:t> Paradise Inn is a student-friendly hotel and hostel located in the heart of Neemrana. This accommodation has great reviews from visitors on educational trips, and is within walking distance of the destinations within Neemrana. Paradise Inn also have many sustainability initiatives running through their hotel operations, and prioritise affordability.</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3b3dd2d8f4e_1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3b3dd2d8f4e_1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 The first destination in Neemrana is the Chand Baori. The Abhaneri village's Chand Baori (stepwell) is one of Rajasthan's oldest and most popular tourist attractions. It was built by King Chanda of the Nikumbha Dynasty in the ninth century AD. One of the largest stepwells in the world, Chand Baori, was built to conserve water and provide relief from the intense heat. For both locals and royals, it functioned as a community centre. Chand Baori is an architectural wonder with 3,500 tiny, precisely symmetrical steps. Its stunning geometry attracts travellers from all around the world each year. But since it's hard to find, Chand Baori is one of India's hidden gems. Rajasthan (2024).</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b58abdf270_1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b58abdf270_1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Day 2 in Neemrana will consist of the Ziplining experience at Neemrana Fort with Flying Fox. The site at Neemrana fort is approximately 10 minutes walk from the hotel. For thrill-seekers, zip-lining at Neemrana Fort is a spectacular experience. Flying Fox offers a unique opportunity to soar over the fort's walls and take in the breathtaking surroundings. Users can experience the thrill of flying over the countryside and the fort while admiring Neemrana's historic grandeur thanks to the zip line's various sections. This is one of the best things to do in Neemrana if you want to blend heart-pounding excitement with Rajasthan's rich cultural heritage. The excursion will last around 2 hours in total. (Adventure Nation, 2026)</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3b58abdf270_1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3b58abdf270_1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rPr>
              <a:t> Finally, on day 8, the greatest way to unwind after a demanding week of touring is to go shopping. Neemrana isn't your usual place to shop, yet students will find some wonderful items here. There is much to see at the Neemrana cultural site, including intricate handicrafts and authentic Rajasthani "ghagra choli." (Holidify, 2026)</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3b6342fc391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3b6342fc391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3b6342fc391_3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4" name="Google Shape;194;g3b6342fc391_3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3b474fd6c83_2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3b474fd6c83_2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spcBef>
                <a:spcPts val="0"/>
              </a:spcBef>
              <a:spcAft>
                <a:spcPts val="0"/>
              </a:spcAft>
              <a:buClr>
                <a:srgbClr val="595959"/>
              </a:buClr>
              <a:buSzPts val="1200"/>
              <a:buAutoNum type="arabicPeriod"/>
            </a:pPr>
            <a:r>
              <a:rPr lang="en-GB" sz="1200">
                <a:solidFill>
                  <a:srgbClr val="595959"/>
                </a:solidFill>
              </a:rPr>
              <a:t>Temi Tea Garden &amp;</a:t>
            </a:r>
            <a:r>
              <a:rPr b="1" lang="en-GB" sz="1200">
                <a:solidFill>
                  <a:schemeClr val="dk1"/>
                </a:solidFill>
                <a:highlight>
                  <a:schemeClr val="lt1"/>
                </a:highlight>
                <a:latin typeface="Roboto"/>
                <a:ea typeface="Roboto"/>
                <a:cs typeface="Roboto"/>
                <a:sym typeface="Roboto"/>
              </a:rPr>
              <a:t>Buddha Park of Ravangla, namchi (Sikkim)</a:t>
            </a:r>
            <a:endParaRPr b="1" sz="1200">
              <a:solidFill>
                <a:schemeClr val="dk1"/>
              </a:solidFill>
              <a:highlight>
                <a:schemeClr val="lt1"/>
              </a:highlight>
              <a:latin typeface="Roboto"/>
              <a:ea typeface="Roboto"/>
              <a:cs typeface="Roboto"/>
              <a:sym typeface="Roboto"/>
            </a:endParaRPr>
          </a:p>
          <a:p>
            <a:pPr indent="-304800" lvl="0" marL="457200" rtl="0" algn="l">
              <a:spcBef>
                <a:spcPts val="0"/>
              </a:spcBef>
              <a:spcAft>
                <a:spcPts val="0"/>
              </a:spcAft>
              <a:buClr>
                <a:srgbClr val="595959"/>
              </a:buClr>
              <a:buSzPts val="1200"/>
              <a:buAutoNum type="arabicPeriod"/>
            </a:pPr>
            <a:r>
              <a:rPr lang="en-GB" sz="1200">
                <a:solidFill>
                  <a:srgbClr val="595959"/>
                </a:solidFill>
              </a:rPr>
              <a:t>kusum sarovar, </a:t>
            </a:r>
            <a:r>
              <a:rPr b="1" lang="en-GB" sz="1200">
                <a:solidFill>
                  <a:srgbClr val="FF0000"/>
                </a:solidFill>
                <a:highlight>
                  <a:schemeClr val="lt1"/>
                </a:highlight>
              </a:rPr>
              <a:t>Mathura, Uttar Pradesh very cultural double check later its a maybe for now</a:t>
            </a:r>
            <a:endParaRPr b="1" sz="1200">
              <a:solidFill>
                <a:srgbClr val="313131"/>
              </a:solidFill>
              <a:highlight>
                <a:schemeClr val="lt1"/>
              </a:highlight>
            </a:endParaRPr>
          </a:p>
          <a:p>
            <a:pPr indent="-304800" lvl="0" marL="457200" rtl="0" algn="l">
              <a:spcBef>
                <a:spcPts val="0"/>
              </a:spcBef>
              <a:spcAft>
                <a:spcPts val="0"/>
              </a:spcAft>
              <a:buClr>
                <a:srgbClr val="313131"/>
              </a:buClr>
              <a:buSzPts val="1200"/>
              <a:buAutoNum type="arabicPeriod"/>
            </a:pPr>
            <a:r>
              <a:rPr lang="en-GB" sz="1200" u="sng">
                <a:solidFill>
                  <a:srgbClr val="0097A7"/>
                </a:solidFill>
                <a:hlinkClick r:id="rId2">
                  <a:extLst>
                    <a:ext uri="{A12FA001-AC4F-418D-AE19-62706E023703}">
                      <ahyp:hlinkClr val="tx"/>
                    </a:ext>
                  </a:extLst>
                </a:hlinkClick>
              </a:rPr>
              <a:t>8 Indian Destinations That Blend Travel with Sustainability - TripBeam Blog</a:t>
            </a:r>
            <a:endParaRPr b="1" sz="1200">
              <a:solidFill>
                <a:srgbClr val="313131"/>
              </a:solidFill>
              <a:highlight>
                <a:schemeClr val="lt1"/>
              </a:highlight>
            </a:endParaRPr>
          </a:p>
          <a:p>
            <a:pPr indent="-304800" lvl="0" marL="457200" rtl="0" algn="l">
              <a:spcBef>
                <a:spcPts val="0"/>
              </a:spcBef>
              <a:spcAft>
                <a:spcPts val="0"/>
              </a:spcAft>
              <a:buClr>
                <a:srgbClr val="313131"/>
              </a:buClr>
              <a:buSzPts val="1200"/>
              <a:buAutoNum type="arabicPeriod"/>
            </a:pPr>
            <a:r>
              <a:rPr lang="en-GB" sz="1200" u="sng">
                <a:solidFill>
                  <a:srgbClr val="0097A7"/>
                </a:solidFill>
                <a:hlinkClick r:id="rId3">
                  <a:extLst>
                    <a:ext uri="{A12FA001-AC4F-418D-AE19-62706E023703}">
                      <ahyp:hlinkClr val="tx"/>
                    </a:ext>
                  </a:extLst>
                </a:hlinkClick>
              </a:rPr>
              <a:t>11 Amazing Cultural Destinations in India for Travellers - Laure Wanders</a:t>
            </a:r>
            <a:endParaRPr b="1" sz="1200">
              <a:solidFill>
                <a:srgbClr val="313131"/>
              </a:solidFill>
              <a:highlight>
                <a:schemeClr val="lt1"/>
              </a:highlight>
            </a:endParaRPr>
          </a:p>
          <a:p>
            <a:pPr indent="-304800" lvl="0" marL="457200" rtl="0" algn="l">
              <a:spcBef>
                <a:spcPts val="0"/>
              </a:spcBef>
              <a:spcAft>
                <a:spcPts val="0"/>
              </a:spcAft>
              <a:buClr>
                <a:srgbClr val="313131"/>
              </a:buClr>
              <a:buSzPts val="1200"/>
              <a:buAutoNum type="arabicPeriod"/>
            </a:pPr>
            <a:r>
              <a:rPr lang="en-GB" sz="1200" u="sng">
                <a:solidFill>
                  <a:srgbClr val="0097A7"/>
                </a:solidFill>
                <a:hlinkClick r:id="rId4">
                  <a:extLst>
                    <a:ext uri="{A12FA001-AC4F-418D-AE19-62706E023703}">
                      <ahyp:hlinkClr val="tx"/>
                    </a:ext>
                  </a:extLst>
                </a:hlinkClick>
              </a:rPr>
              <a:t>15 Best Places to Visit in India, According to Experts</a:t>
            </a:r>
            <a:endParaRPr sz="1200">
              <a:solidFill>
                <a:srgbClr val="9900FF"/>
              </a:solidFill>
              <a:highlight>
                <a:schemeClr val="lt1"/>
              </a:highlight>
              <a:latin typeface="Times New Roman"/>
              <a:ea typeface="Times New Roman"/>
              <a:cs typeface="Times New Roman"/>
              <a:sym typeface="Times New Roman"/>
            </a:endParaRPr>
          </a:p>
          <a:p>
            <a:pPr indent="-304800" lvl="0" marL="457200" rtl="0" algn="l">
              <a:lnSpc>
                <a:spcPct val="130000"/>
              </a:lnSpc>
              <a:spcBef>
                <a:spcPts val="0"/>
              </a:spcBef>
              <a:spcAft>
                <a:spcPts val="0"/>
              </a:spcAft>
              <a:buClr>
                <a:srgbClr val="9900FF"/>
              </a:buClr>
              <a:buSzPts val="1200"/>
              <a:buFont typeface="Times New Roman"/>
              <a:buAutoNum type="arabicPeriod"/>
            </a:pPr>
            <a:r>
              <a:rPr lang="en-GB" sz="1200">
                <a:solidFill>
                  <a:srgbClr val="9900FF"/>
                </a:solidFill>
                <a:highlight>
                  <a:schemeClr val="lt1"/>
                </a:highlight>
                <a:latin typeface="Times New Roman"/>
                <a:ea typeface="Times New Roman"/>
                <a:cs typeface="Times New Roman"/>
                <a:sym typeface="Times New Roman"/>
              </a:rPr>
              <a:t>ISKCON Temple (Sri Krishna Balaram Mandir), (</a:t>
            </a:r>
            <a:r>
              <a:rPr b="1" lang="en-GB" sz="1200">
                <a:solidFill>
                  <a:srgbClr val="FF0000"/>
                </a:solidFill>
                <a:highlight>
                  <a:schemeClr val="lt1"/>
                </a:highlight>
              </a:rPr>
              <a:t>Vrindavan)</a:t>
            </a:r>
            <a:endParaRPr b="1" sz="1200">
              <a:solidFill>
                <a:srgbClr val="FF0000"/>
              </a:solidFill>
              <a:highlight>
                <a:schemeClr val="lt1"/>
              </a:highlight>
            </a:endParaRPr>
          </a:p>
          <a:p>
            <a:pPr indent="0" lvl="0" marL="0" rtl="0" algn="l">
              <a:lnSpc>
                <a:spcPct val="130000"/>
              </a:lnSpc>
              <a:spcBef>
                <a:spcPts val="1300"/>
              </a:spcBef>
              <a:spcAft>
                <a:spcPts val="0"/>
              </a:spcAft>
              <a:buNone/>
            </a:pPr>
            <a:r>
              <a:rPr b="1" lang="en-GB" sz="1200">
                <a:solidFill>
                  <a:srgbClr val="FF0000"/>
                </a:solidFill>
                <a:highlight>
                  <a:schemeClr val="lt1"/>
                </a:highlight>
              </a:rPr>
              <a:t>Image - </a:t>
            </a:r>
            <a:r>
              <a:rPr lang="en-GB" u="sng">
                <a:solidFill>
                  <a:schemeClr val="hlink"/>
                </a:solidFill>
                <a:hlinkClick r:id="rId5"/>
              </a:rPr>
              <a:t>Domestic Packages – bajajtravel</a:t>
            </a:r>
            <a:endParaRPr b="1" sz="1800">
              <a:solidFill>
                <a:srgbClr val="FF0000"/>
              </a:solidFill>
              <a:highlight>
                <a:schemeClr val="lt1"/>
              </a:highlight>
            </a:endParaRPr>
          </a:p>
          <a:p>
            <a:pPr indent="0" lvl="0" marL="0" rtl="0" algn="l">
              <a:lnSpc>
                <a:spcPct val="130000"/>
              </a:lnSpc>
              <a:spcBef>
                <a:spcPts val="1300"/>
              </a:spcBef>
              <a:spcAft>
                <a:spcPts val="1300"/>
              </a:spcAft>
              <a:buNone/>
            </a:pPr>
            <a:r>
              <a:t/>
            </a:r>
            <a:endParaRPr b="1" sz="1800">
              <a:solidFill>
                <a:srgbClr val="FF0000"/>
              </a:solidFill>
              <a:highlight>
                <a:schemeClr val="lt1"/>
              </a:highlight>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3b4ded31e5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3b4ded31e5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dk1"/>
                </a:solidFill>
              </a:rPr>
              <a:t>From Neemrana we will be travelling to Vrindavan by a private bus , it will be around 4-5 hours journey. </a:t>
            </a:r>
            <a:endParaRPr>
              <a:solidFill>
                <a:schemeClr val="dk1"/>
              </a:solidFill>
            </a:endParaRPr>
          </a:p>
          <a:p>
            <a:pPr indent="0" lvl="0" marL="0" rtl="0" algn="l">
              <a:spcBef>
                <a:spcPts val="0"/>
              </a:spcBef>
              <a:spcAft>
                <a:spcPts val="0"/>
              </a:spcAft>
              <a:buNone/>
            </a:pPr>
            <a:r>
              <a:t/>
            </a:r>
            <a:endParaRPr/>
          </a:p>
          <a:p>
            <a:pPr indent="0" lvl="0" marL="0" rtl="0" algn="l">
              <a:spcBef>
                <a:spcPts val="0"/>
              </a:spcBef>
              <a:spcAft>
                <a:spcPts val="0"/>
              </a:spcAft>
              <a:buNone/>
            </a:pPr>
            <a:r>
              <a:rPr lang="en-GB"/>
              <a:t>7,000 rupees = £58 rounded up ( </a:t>
            </a:r>
            <a:r>
              <a:rPr lang="en-GB"/>
              <a:t>recommend £75 - 9,000 rupees to bring due to factors that can increase the price like AC, waiting time, if the bus must return empty to delhi/neemrana)</a:t>
            </a:r>
            <a:endParaRPr/>
          </a:p>
          <a:p>
            <a:pPr indent="0" lvl="0" marL="0" rtl="0" algn="l">
              <a:spcBef>
                <a:spcPts val="0"/>
              </a:spcBef>
              <a:spcAft>
                <a:spcPts val="0"/>
              </a:spcAft>
              <a:buNone/>
            </a:pPr>
            <a:r>
              <a:rPr lang="en-GB"/>
              <a:t>Hotel address - Bhakti-Dhama, Behind-Iskcon-Temple, Raman-Reti, Vrindavan, Uttar-Pradesh-281121</a:t>
            </a:r>
            <a:endParaRPr/>
          </a:p>
          <a:p>
            <a:pPr indent="0" lvl="0" marL="0" rtl="0" algn="l">
              <a:spcBef>
                <a:spcPts val="0"/>
              </a:spcBef>
              <a:spcAft>
                <a:spcPts val="0"/>
              </a:spcAft>
              <a:buNone/>
            </a:pPr>
            <a:r>
              <a:rPr lang="en-GB"/>
              <a:t>Leaving early on 22nd from neemrana.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2"/>
              </a:rPr>
              <a:t>Hire 22 Seater Mini Bus Business Class Volvo Coach on Rent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3"/>
              </a:rPr>
              <a:t>Hotel Bhakti Dhama, Vrindāvan (updated prices 2026)</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GB"/>
              <a:t>Free Wifi, Restaurant, room service, non smoking rooms, free parking, family rooms</a:t>
            </a:r>
            <a:endParaRPr/>
          </a:p>
          <a:p>
            <a:pPr indent="0" lvl="0" marL="457200" rtl="0" algn="l">
              <a:spcBef>
                <a:spcPts val="0"/>
              </a:spcBef>
              <a:spcAft>
                <a:spcPts val="0"/>
              </a:spcAft>
              <a:buNone/>
            </a:pPr>
            <a:r>
              <a:t/>
            </a:r>
            <a:endParaRPr/>
          </a:p>
          <a:p>
            <a:pPr indent="0" lvl="0" marL="457200" rtl="0" algn="l">
              <a:spcBef>
                <a:spcPts val="0"/>
              </a:spcBef>
              <a:spcAft>
                <a:spcPts val="0"/>
              </a:spcAft>
              <a:buNone/>
            </a:pPr>
            <a:r>
              <a:rPr lang="en-GB"/>
              <a:t>Twin Room - 2 single beds, air conditioning, ensuite bathroom, flat screen Tv, soundproofing, (Toilet, bath or shower, towels, linen, tile/marble floor, desk, seating area, telephone, satellite channels, fan, cable channels, wake up service, wardrobe/closet, lift, toilet paper)</a:t>
            </a:r>
            <a:endParaRPr/>
          </a:p>
          <a:p>
            <a:pPr indent="0" lvl="0" marL="457200" rtl="0" algn="l">
              <a:spcBef>
                <a:spcPts val="0"/>
              </a:spcBef>
              <a:spcAft>
                <a:spcPts val="0"/>
              </a:spcAft>
              <a:buNone/>
            </a:pPr>
            <a:r>
              <a:t/>
            </a:r>
            <a:endParaRPr/>
          </a:p>
          <a:p>
            <a:pPr indent="0" lvl="0" marL="457200" rtl="0" algn="l">
              <a:spcBef>
                <a:spcPts val="0"/>
              </a:spcBef>
              <a:spcAft>
                <a:spcPts val="0"/>
              </a:spcAft>
              <a:buNone/>
            </a:pPr>
            <a:r>
              <a:rPr lang="en-GB"/>
              <a:t>9 rooms for 17 peoplen £39x 9 = £351</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g3b4ded31e57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3b4ded31e57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Will look into a guide to take us on a tour regarding sustainability factors so far only temples…</a:t>
            </a:r>
            <a:endParaRPr/>
          </a:p>
          <a:p>
            <a:pPr indent="0" lvl="0" marL="0" rtl="0" algn="l">
              <a:spcBef>
                <a:spcPts val="0"/>
              </a:spcBef>
              <a:spcAft>
                <a:spcPts val="0"/>
              </a:spcAft>
              <a:buNone/>
            </a:pPr>
            <a:r>
              <a:rPr lang="en-GB"/>
              <a:t>Very cultural</a:t>
            </a:r>
            <a:endParaRPr/>
          </a:p>
          <a:p>
            <a:pPr indent="0" lvl="0" marL="0" rtl="0" algn="l">
              <a:spcBef>
                <a:spcPts val="0"/>
              </a:spcBef>
              <a:spcAft>
                <a:spcPts val="0"/>
              </a:spcAft>
              <a:buNone/>
            </a:pPr>
            <a:r>
              <a:t/>
            </a:r>
            <a:endParaRPr/>
          </a:p>
          <a:p>
            <a:pPr indent="-228600" lvl="0" marL="457200" rtl="0" algn="l">
              <a:lnSpc>
                <a:spcPct val="171428"/>
              </a:lnSpc>
              <a:spcBef>
                <a:spcPts val="800"/>
              </a:spcBef>
              <a:spcAft>
                <a:spcPts val="0"/>
              </a:spcAft>
              <a:buClr>
                <a:schemeClr val="dk1"/>
              </a:buClr>
              <a:buSzPts val="1050"/>
              <a:buFont typeface="Montserrat"/>
              <a:buNone/>
            </a:pPr>
            <a:r>
              <a:rPr lang="en-GB" sz="1050">
                <a:solidFill>
                  <a:schemeClr val="dk1"/>
                </a:solidFill>
                <a:highlight>
                  <a:schemeClr val="lt1"/>
                </a:highlight>
                <a:latin typeface="Montserrat"/>
                <a:ea typeface="Montserrat"/>
                <a:cs typeface="Montserrat"/>
                <a:sym typeface="Montserrat"/>
              </a:rPr>
              <a:t>Sri Ranganatha Temple</a:t>
            </a:r>
            <a:endParaRPr sz="1050">
              <a:solidFill>
                <a:schemeClr val="dk1"/>
              </a:solidFill>
              <a:highlight>
                <a:schemeClr val="lt1"/>
              </a:highlight>
              <a:latin typeface="Montserrat"/>
              <a:ea typeface="Montserrat"/>
              <a:cs typeface="Montserrat"/>
              <a:sym typeface="Montserrat"/>
            </a:endParaRPr>
          </a:p>
          <a:p>
            <a:pPr indent="-228600" lvl="0" marL="457200" rtl="0" algn="l">
              <a:spcBef>
                <a:spcPts val="0"/>
              </a:spcBef>
              <a:spcAft>
                <a:spcPts val="0"/>
              </a:spcAft>
              <a:buClr>
                <a:schemeClr val="dk1"/>
              </a:buClr>
              <a:buSzPts val="1050"/>
              <a:buFont typeface="Montserrat"/>
              <a:buNone/>
            </a:pPr>
            <a:r>
              <a:rPr lang="en-GB" sz="1800">
                <a:solidFill>
                  <a:srgbClr val="595959"/>
                </a:solidFill>
              </a:rPr>
              <a:t>ISKCON Temple (Sri Krishna Balaram Mandir) Vrindavan (full day)</a:t>
            </a:r>
            <a:endParaRPr sz="1800">
              <a:solidFill>
                <a:srgbClr val="595959"/>
              </a:solidFill>
            </a:endParaRPr>
          </a:p>
          <a:p>
            <a:pPr indent="-228600" lvl="0" marL="457200" rtl="0" algn="l">
              <a:spcBef>
                <a:spcPts val="0"/>
              </a:spcBef>
              <a:spcAft>
                <a:spcPts val="0"/>
              </a:spcAft>
              <a:buClr>
                <a:schemeClr val="dk1"/>
              </a:buClr>
              <a:buSzPts val="1050"/>
              <a:buFont typeface="Montserrat"/>
              <a:buNone/>
            </a:pPr>
            <a:r>
              <a:rPr lang="en-GB" sz="1800">
                <a:solidFill>
                  <a:srgbClr val="595959"/>
                </a:solidFill>
              </a:rPr>
              <a:t>Prem Mandir</a:t>
            </a:r>
            <a:endParaRPr sz="1800">
              <a:solidFill>
                <a:srgbClr val="595959"/>
              </a:solidFill>
            </a:endParaRPr>
          </a:p>
          <a:p>
            <a:pPr indent="-228600" lvl="0" marL="457200" rtl="0" algn="l">
              <a:spcBef>
                <a:spcPts val="0"/>
              </a:spcBef>
              <a:spcAft>
                <a:spcPts val="0"/>
              </a:spcAft>
              <a:buClr>
                <a:srgbClr val="595959"/>
              </a:buClr>
              <a:buSzPts val="1800"/>
              <a:buFont typeface="Montserrat"/>
              <a:buNone/>
            </a:pPr>
            <a:r>
              <a:t/>
            </a:r>
            <a:endParaRPr sz="1800">
              <a:solidFill>
                <a:srgbClr val="595959"/>
              </a:solidFill>
            </a:endParaRPr>
          </a:p>
          <a:p>
            <a:pPr indent="-228600" lvl="0" marL="457200" rtl="0" algn="l">
              <a:spcBef>
                <a:spcPts val="0"/>
              </a:spcBef>
              <a:spcAft>
                <a:spcPts val="0"/>
              </a:spcAft>
              <a:buClr>
                <a:srgbClr val="595959"/>
              </a:buClr>
              <a:buSzPts val="1800"/>
              <a:buFont typeface="Montserrat"/>
              <a:buNone/>
            </a:pPr>
            <a:r>
              <a:rPr lang="en-GB" u="sng">
                <a:solidFill>
                  <a:srgbClr val="0097A7"/>
                </a:solidFill>
                <a:hlinkClick r:id="rId2">
                  <a:extLst>
                    <a:ext uri="{A12FA001-AC4F-418D-AE19-62706E023703}">
                      <ahyp:hlinkClr val="tx"/>
                    </a:ext>
                  </a:extLst>
                </a:hlinkClick>
              </a:rPr>
              <a:t>Famous Temples in Vrindavan – A Complete Spiritual Guide</a:t>
            </a:r>
            <a:endParaRPr sz="1800">
              <a:solidFill>
                <a:srgbClr val="595959"/>
              </a:solidFill>
            </a:endParaRPr>
          </a:p>
          <a:p>
            <a:pPr indent="0" lvl="0" marL="0" rtl="0" algn="l">
              <a:spcBef>
                <a:spcPts val="0"/>
              </a:spcBef>
              <a:spcAft>
                <a:spcPts val="0"/>
              </a:spcAft>
              <a:buNone/>
            </a:pPr>
            <a:r>
              <a:t/>
            </a:r>
            <a:endParaRPr/>
          </a:p>
          <a:p>
            <a:pPr indent="0" lvl="0" marL="0" rtl="0" algn="l">
              <a:spcBef>
                <a:spcPts val="0"/>
              </a:spcBef>
              <a:spcAft>
                <a:spcPts val="0"/>
              </a:spcAft>
              <a:buNone/>
            </a:pPr>
            <a:r>
              <a:rPr lang="en-GB"/>
              <a:t>Vrindavan is a city with religious </a:t>
            </a:r>
            <a:r>
              <a:rPr lang="en-GB"/>
              <a:t>significance </a:t>
            </a:r>
            <a:endParaRPr/>
          </a:p>
          <a:p>
            <a:pPr indent="0" lvl="0" marL="0" rtl="0" algn="l">
              <a:spcBef>
                <a:spcPts val="0"/>
              </a:spcBef>
              <a:spcAft>
                <a:spcPts val="0"/>
              </a:spcAft>
              <a:buNone/>
            </a:pPr>
            <a:r>
              <a:rPr lang="en-GB" u="sng">
                <a:solidFill>
                  <a:schemeClr val="hlink"/>
                </a:solidFill>
                <a:hlinkClick r:id="rId3"/>
              </a:rPr>
              <a:t>Sacred Heritage and the Spiritual Landscape of Vrindavan, India: A Study of Urban Transformation | Springer Nature Link (formerly SpringerLink)</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200">
                <a:solidFill>
                  <a:schemeClr val="dk1"/>
                </a:solidFill>
                <a:highlight>
                  <a:srgbClr val="FFFFFF"/>
                </a:highlight>
              </a:rPr>
              <a:t>the holy playground of Lord Krishna, centuries-old temples, captivating, </a:t>
            </a:r>
            <a:endParaRPr sz="1200">
              <a:solidFill>
                <a:schemeClr val="dk1"/>
              </a:solidFill>
              <a:highlight>
                <a:srgbClr val="FFFFFF"/>
              </a:highlight>
            </a:endParaRPr>
          </a:p>
          <a:p>
            <a:pPr indent="0" lvl="0" marL="0" rtl="0" algn="l">
              <a:spcBef>
                <a:spcPts val="0"/>
              </a:spcBef>
              <a:spcAft>
                <a:spcPts val="0"/>
              </a:spcAft>
              <a:buNone/>
            </a:pPr>
            <a:r>
              <a:rPr lang="en-GB" sz="1200">
                <a:solidFill>
                  <a:schemeClr val="dk1"/>
                </a:solidFill>
                <a:highlight>
                  <a:srgbClr val="FFFFFF"/>
                </a:highlight>
              </a:rPr>
              <a:t>stunning temple entirely constructed from white marble, Prem Mandir</a:t>
            </a:r>
            <a:endParaRPr sz="1200">
              <a:solidFill>
                <a:schemeClr val="dk1"/>
              </a:solidFill>
              <a:highlight>
                <a:srgbClr val="FFFFFF"/>
              </a:highlight>
            </a:endParaRPr>
          </a:p>
          <a:p>
            <a:pPr indent="0" lvl="0" marL="0" rtl="0" algn="l">
              <a:spcBef>
                <a:spcPts val="0"/>
              </a:spcBef>
              <a:spcAft>
                <a:spcPts val="0"/>
              </a:spcAft>
              <a:buNone/>
            </a:pPr>
            <a:r>
              <a:rPr lang="en-GB" u="sng">
                <a:solidFill>
                  <a:schemeClr val="hlink"/>
                </a:solidFill>
                <a:hlinkClick r:id="rId4"/>
              </a:rPr>
              <a:t>7 Remarkable Reasons to Visit Vrindavan: A Spiritual Pilgrimage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a:t>
            </a:r>
            <a:r>
              <a:rPr lang="en-GB" sz="1000">
                <a:solidFill>
                  <a:srgbClr val="666666"/>
                </a:solidFill>
                <a:highlight>
                  <a:srgbClr val="FFFFFF"/>
                </a:highlight>
              </a:rPr>
              <a:t>devotees, pilgrims and local residents to plant and care for trees and to remove rubbish from the sacred parikrama path which surrounds Vrindavan. In doing so the project is creating a symbol of regeneration and environmental care based on Hindu values and is promoting a positive role for religion in combating India’s environmental problems</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 A tree nursery has been set up alongside the Parikrama Path on land made available by the International Society for Krishna Consciousness, which is one of the important religious institutions in Vrindavan.</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Stage one is to plant two thousand trees and shrubs along a two-kilometre stretch and to build up a support system with the local community. As well as planting, we are restoring the path, dealing with eyesores and obstacles as we encounter them. This requires some landscaping and drainage work. Stage two will expand the planting based on the experience gained in the first year. The project will run for three years and include the entire eleven kilometre path.</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attention will be paid to the problems of the riverfront section, where we will push for action to prevent rubbish being dumped on the path and to remove the rubbish that is there. We will also search for a solution to the problems caused by Vrindavan’s inadequate sewage system. At present the untreated sewage discharges into the Yamuna river through unsightly open ditches which pass alongside the parikrama path.</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An Exhibition and Information Centre is being incorporated on the nursery site which immediately adjoins the Parikrama Path. It will use the nursery as a resource, displaying examples of important trees, shrubs, herbs and plants of religious significance and will demonstrate environmental principles through practical displays and religious themes to do with the sacred pastimes of Krishna. It will also serve as a distribution point for saplings.</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 a powerful centre of spiritual energy, a sacred place</a:t>
            </a:r>
            <a:endParaRPr sz="1000">
              <a:solidFill>
                <a:srgbClr val="666666"/>
              </a:solidFill>
              <a:highlight>
                <a:srgbClr val="FFFFFF"/>
              </a:highlight>
            </a:endParaRPr>
          </a:p>
          <a:p>
            <a:pPr indent="0" lvl="0" marL="0" rtl="0" algn="l">
              <a:spcBef>
                <a:spcPts val="0"/>
              </a:spcBef>
              <a:spcAft>
                <a:spcPts val="0"/>
              </a:spcAft>
              <a:buNone/>
            </a:pPr>
            <a:r>
              <a:rPr lang="en-GB" u="sng">
                <a:solidFill>
                  <a:schemeClr val="hlink"/>
                </a:solidFill>
                <a:hlinkClick r:id="rId5"/>
              </a:rPr>
              <a:t>13. RESTORING THE FORESTS OF VRINDAVAN – Heart Of Hinduism</a:t>
            </a:r>
            <a:endParaRPr sz="1000">
              <a:solidFill>
                <a:srgbClr val="666666"/>
              </a:solidFill>
              <a:highlight>
                <a:srgbClr val="FFFFFF"/>
              </a:highlight>
            </a:endParaRPr>
          </a:p>
          <a:p>
            <a:pPr indent="0" lvl="0" marL="0" rtl="0" algn="l">
              <a:spcBef>
                <a:spcPts val="0"/>
              </a:spcBef>
              <a:spcAft>
                <a:spcPts val="0"/>
              </a:spcAft>
              <a:buNone/>
            </a:pPr>
            <a:r>
              <a:t/>
            </a:r>
            <a:endParaRPr sz="1000">
              <a:solidFill>
                <a:srgbClr val="666666"/>
              </a:solidFill>
              <a:highlight>
                <a:srgbClr val="FFFFFF"/>
              </a:highlight>
            </a:endParaRPr>
          </a:p>
          <a:p>
            <a:pPr indent="0" lvl="0" marL="0" rtl="0" algn="l">
              <a:spcBef>
                <a:spcPts val="0"/>
              </a:spcBef>
              <a:spcAft>
                <a:spcPts val="0"/>
              </a:spcAft>
              <a:buNone/>
            </a:pPr>
            <a:r>
              <a:rPr lang="en-GB" sz="1000">
                <a:solidFill>
                  <a:srgbClr val="666666"/>
                </a:solidFill>
                <a:highlight>
                  <a:srgbClr val="FFFFFF"/>
                </a:highlight>
              </a:rPr>
              <a:t>Non profit organizations such as </a:t>
            </a:r>
            <a:r>
              <a:rPr lang="en-GB" u="sng">
                <a:solidFill>
                  <a:schemeClr val="hlink"/>
                </a:solidFill>
                <a:hlinkClick r:id="rId6"/>
              </a:rPr>
              <a:t>Friend Of Vrindavan</a:t>
            </a:r>
            <a:r>
              <a:rPr lang="en-GB" sz="1000">
                <a:solidFill>
                  <a:srgbClr val="666666"/>
                </a:solidFill>
                <a:highlight>
                  <a:srgbClr val="FFFFFF"/>
                </a:highlight>
              </a:rPr>
              <a:t> a charity to preserve the ecological heritage. Restoring, cleaning, conserve and regenerate, revive and bring eco- awareness</a:t>
            </a:r>
            <a:endParaRPr sz="1000">
              <a:solidFill>
                <a:srgbClr val="666666"/>
              </a:solidFill>
              <a:highlight>
                <a:srgbClr val="FFFFFF"/>
              </a:highlight>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3b57c22225a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3b57c22225a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For 17 people it will be £595, we will meet in Vrindavan and go to the temples that were on the other slide with a request to meet at a certain local point and to drive us safely back to a drop off point whilst also adding the last temple as a request.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2"/>
              </a:rPr>
              <a:t>One Day Mathura Vrindavan Tour From Delhi &amp; Agra With Museum | GetYourGuide</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g3b5dc7e3b6c_4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4" name="Google Shape;234;g3b5dc7e3b6c_4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dk1"/>
                </a:solidFill>
              </a:rPr>
              <a:t>30 minute drive from the hotel from Vrindavan  to go to mathura, </a:t>
            </a:r>
            <a:endParaRPr/>
          </a:p>
          <a:p>
            <a:pPr indent="0" lvl="0" marL="0" rtl="0" algn="l">
              <a:spcBef>
                <a:spcPts val="0"/>
              </a:spcBef>
              <a:spcAft>
                <a:spcPts val="0"/>
              </a:spcAft>
              <a:buNone/>
            </a:pPr>
            <a:r>
              <a:rPr lang="en-GB"/>
              <a:t>16 minute drive to the meet up point for the tour guide</a:t>
            </a:r>
            <a:endParaRPr/>
          </a:p>
          <a:p>
            <a:pPr indent="0" lvl="0" marL="0" rtl="0" algn="l">
              <a:spcBef>
                <a:spcPts val="0"/>
              </a:spcBef>
              <a:spcAft>
                <a:spcPts val="0"/>
              </a:spcAft>
              <a:buNone/>
            </a:pPr>
            <a:r>
              <a:rPr lang="en-GB" u="sng">
                <a:solidFill>
                  <a:schemeClr val="hlink"/>
                </a:solidFill>
                <a:hlinkClick r:id="rId2"/>
              </a:rPr>
              <a:t>Day Tour of Mathura | GetYourGuide</a:t>
            </a:r>
            <a:endParaRPr/>
          </a:p>
          <a:p>
            <a:pPr indent="0" lvl="0" marL="0" rtl="0" algn="l">
              <a:spcBef>
                <a:spcPts val="0"/>
              </a:spcBef>
              <a:spcAft>
                <a:spcPts val="0"/>
              </a:spcAft>
              <a:buNone/>
            </a:pPr>
            <a:r>
              <a:rPr lang="en-GB" u="sng">
                <a:solidFill>
                  <a:schemeClr val="hlink"/>
                </a:solidFill>
                <a:hlinkClick r:id="rId3"/>
              </a:rPr>
              <a:t>Itsy Hotels Krishna Residency, Govardhan Chauraha, Mathura (updated prices 2026)</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£162 for 9 rooms - 17 people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23rd to 24th one night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Add another £6 for taxis per person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000">
                <a:solidFill>
                  <a:srgbClr val="666666"/>
                </a:solidFill>
                <a:highlight>
                  <a:srgbClr val="FFFFFF"/>
                </a:highlight>
              </a:rPr>
              <a:t>Mathura, is one of India’s oldest cities.  </a:t>
            </a:r>
            <a:endParaRPr sz="1000">
              <a:solidFill>
                <a:srgbClr val="666666"/>
              </a:solidFill>
              <a:highlight>
                <a:srgbClr val="FFFFFF"/>
              </a:highlight>
            </a:endParaRPr>
          </a:p>
          <a:p>
            <a:pPr indent="0" lvl="0" marL="0" rtl="0" algn="l">
              <a:spcBef>
                <a:spcPts val="0"/>
              </a:spcBef>
              <a:spcAft>
                <a:spcPts val="0"/>
              </a:spcAft>
              <a:buClr>
                <a:schemeClr val="dk1"/>
              </a:buClr>
              <a:buSzPts val="1100"/>
              <a:buFont typeface="Arial"/>
              <a:buNone/>
            </a:pPr>
            <a:r>
              <a:rPr lang="en-GB" u="sng">
                <a:solidFill>
                  <a:schemeClr val="hlink"/>
                </a:solidFill>
                <a:hlinkClick r:id="rId4"/>
              </a:rPr>
              <a:t>13. RESTORING THE FORESTS OF VRINDAVAN – Heart Of Hinduism</a:t>
            </a:r>
            <a:endParaRPr sz="1000">
              <a:solidFill>
                <a:srgbClr val="666666"/>
              </a:solidFill>
              <a:highlight>
                <a:srgbClr val="FFFFFF"/>
              </a:highlight>
            </a:endParaRPr>
          </a:p>
          <a:p>
            <a:pPr indent="0" lvl="0" marL="0" rtl="0" algn="l">
              <a:spcBef>
                <a:spcPts val="0"/>
              </a:spcBef>
              <a:spcAft>
                <a:spcPts val="0"/>
              </a:spcAft>
              <a:buNone/>
            </a:pPr>
            <a:r>
              <a:t/>
            </a:r>
            <a:endParaRPr sz="1000">
              <a:solidFill>
                <a:srgbClr val="666666"/>
              </a:solidFill>
              <a:highlight>
                <a:srgbClr val="FFFFFF"/>
              </a:highlight>
            </a:endParaRPr>
          </a:p>
          <a:p>
            <a:pPr indent="0" lvl="0" marL="0" rtl="0" algn="l">
              <a:spcBef>
                <a:spcPts val="0"/>
              </a:spcBef>
              <a:spcAft>
                <a:spcPts val="0"/>
              </a:spcAft>
              <a:buNone/>
            </a:pPr>
            <a:r>
              <a:rPr lang="en-GB" sz="1050">
                <a:solidFill>
                  <a:srgbClr val="212529"/>
                </a:solidFill>
                <a:highlight>
                  <a:srgbClr val="FFFFFF"/>
                </a:highlight>
              </a:rPr>
              <a:t> the holy city of Mathura, Uttar Pradesh </a:t>
            </a:r>
            <a:endParaRPr sz="1050">
              <a:solidFill>
                <a:srgbClr val="212529"/>
              </a:solidFill>
              <a:highlight>
                <a:srgbClr val="FFFFFF"/>
              </a:highlight>
            </a:endParaRPr>
          </a:p>
          <a:p>
            <a:pPr indent="0" lvl="0" marL="0" rtl="0" algn="l">
              <a:spcBef>
                <a:spcPts val="0"/>
              </a:spcBef>
              <a:spcAft>
                <a:spcPts val="0"/>
              </a:spcAft>
              <a:buNone/>
            </a:pPr>
            <a:r>
              <a:rPr lang="en-GB" sz="1050">
                <a:solidFill>
                  <a:srgbClr val="212529"/>
                </a:solidFill>
                <a:highlight>
                  <a:srgbClr val="FFFFFF"/>
                </a:highlight>
              </a:rPr>
              <a:t>architecture and paintings.</a:t>
            </a:r>
            <a:endParaRPr sz="1050">
              <a:solidFill>
                <a:srgbClr val="212529"/>
              </a:solidFill>
              <a:highlight>
                <a:srgbClr val="FFFFFF"/>
              </a:highlight>
            </a:endParaRPr>
          </a:p>
          <a:p>
            <a:pPr indent="0" lvl="0" marL="0" rtl="0" algn="l">
              <a:spcBef>
                <a:spcPts val="0"/>
              </a:spcBef>
              <a:spcAft>
                <a:spcPts val="0"/>
              </a:spcAft>
              <a:buNone/>
            </a:pPr>
            <a:r>
              <a:rPr lang="en-GB" sz="1050">
                <a:solidFill>
                  <a:srgbClr val="212529"/>
                </a:solidFill>
                <a:highlight>
                  <a:srgbClr val="FFFFFF"/>
                </a:highlight>
              </a:rPr>
              <a:t>beautiful reservoir fringed by palatial sandstone building from the bygone era. The reservoir has a flight of stairs which can be used to descend in the pond</a:t>
            </a:r>
            <a:endParaRPr sz="1050">
              <a:solidFill>
                <a:srgbClr val="212529"/>
              </a:solidFill>
              <a:highlight>
                <a:srgbClr val="FFFFFF"/>
              </a:highlight>
            </a:endParaRPr>
          </a:p>
          <a:p>
            <a:pPr indent="0" lvl="0" marL="0" rtl="0" algn="l">
              <a:spcBef>
                <a:spcPts val="0"/>
              </a:spcBef>
              <a:spcAft>
                <a:spcPts val="0"/>
              </a:spcAft>
              <a:buNone/>
            </a:pPr>
            <a:r>
              <a:rPr lang="en-GB" sz="1350">
                <a:solidFill>
                  <a:schemeClr val="hlink"/>
                </a:solidFill>
                <a:highlight>
                  <a:srgbClr val="F8F4F1"/>
                </a:highlight>
                <a:uFill>
                  <a:noFill/>
                </a:uFill>
                <a:latin typeface="Roboto"/>
                <a:ea typeface="Roboto"/>
                <a:cs typeface="Roboto"/>
                <a:sym typeface="Roboto"/>
                <a:hlinkClick r:id="rId5"/>
              </a:rPr>
              <a:t>the city also offers a variety of other sites, including historical museums and markets, where visitors can immerse themselves in the local culture and history. </a:t>
            </a:r>
            <a:endParaRPr sz="1050">
              <a:solidFill>
                <a:srgbClr val="212529"/>
              </a:solidFill>
              <a:highlight>
                <a:srgbClr val="FFFFFF"/>
              </a:highlight>
            </a:endParaRPr>
          </a:p>
          <a:p>
            <a:pPr indent="0" lvl="0" marL="0" rtl="0" algn="l">
              <a:spcBef>
                <a:spcPts val="0"/>
              </a:spcBef>
              <a:spcAft>
                <a:spcPts val="0"/>
              </a:spcAft>
              <a:buNone/>
            </a:pPr>
            <a:r>
              <a:t/>
            </a:r>
            <a:endParaRPr sz="1050">
              <a:solidFill>
                <a:srgbClr val="212529"/>
              </a:solidFill>
              <a:highlight>
                <a:srgbClr val="FFFFFF"/>
              </a:highlight>
            </a:endParaRPr>
          </a:p>
          <a:p>
            <a:pPr indent="0" lvl="0" marL="0" rtl="0" algn="l">
              <a:spcBef>
                <a:spcPts val="0"/>
              </a:spcBef>
              <a:spcAft>
                <a:spcPts val="0"/>
              </a:spcAft>
              <a:buNone/>
            </a:pPr>
            <a:r>
              <a:rPr lang="en-GB" u="sng">
                <a:solidFill>
                  <a:schemeClr val="hlink"/>
                </a:solidFill>
                <a:hlinkClick r:id="rId6"/>
              </a:rPr>
              <a:t>30 Places to visit in Mathura India 2026 | Best Tourist places</a:t>
            </a:r>
            <a:endParaRPr sz="1050">
              <a:solidFill>
                <a:srgbClr val="212529"/>
              </a:solidFill>
              <a:highlight>
                <a:srgbClr val="FFFFFF"/>
              </a:highlight>
            </a:endParaRPr>
          </a:p>
          <a:p>
            <a:pPr indent="0" lvl="0" marL="0" rtl="0" algn="l">
              <a:spcBef>
                <a:spcPts val="0"/>
              </a:spcBef>
              <a:spcAft>
                <a:spcPts val="0"/>
              </a:spcAft>
              <a:buNone/>
            </a:pPr>
            <a:r>
              <a:t/>
            </a:r>
            <a:endParaRPr sz="1050">
              <a:solidFill>
                <a:srgbClr val="212529"/>
              </a:solidFill>
              <a:highlight>
                <a:srgbClr val="FFFFFF"/>
              </a:highlight>
            </a:endParaRPr>
          </a:p>
          <a:p>
            <a:pPr indent="0" lvl="0" marL="0" rtl="0" algn="l">
              <a:spcBef>
                <a:spcPts val="0"/>
              </a:spcBef>
              <a:spcAft>
                <a:spcPts val="0"/>
              </a:spcAft>
              <a:buNone/>
            </a:pPr>
            <a:r>
              <a:rPr lang="en-GB" sz="1200">
                <a:solidFill>
                  <a:srgbClr val="333333"/>
                </a:solidFill>
                <a:highlight>
                  <a:srgbClr val="FFFFFF"/>
                </a:highlight>
                <a:latin typeface="Roboto"/>
                <a:ea typeface="Roboto"/>
                <a:cs typeface="Roboto"/>
                <a:sym typeface="Roboto"/>
              </a:rPr>
              <a:t>embodies the essence of devotion, spirituality, and cultural richness</a:t>
            </a:r>
            <a:endParaRPr sz="1200">
              <a:solidFill>
                <a:srgbClr val="333333"/>
              </a:solidFill>
              <a:highlight>
                <a:srgbClr val="FFFFFF"/>
              </a:highlight>
              <a:latin typeface="Roboto"/>
              <a:ea typeface="Roboto"/>
              <a:cs typeface="Roboto"/>
              <a:sym typeface="Roboto"/>
            </a:endParaRPr>
          </a:p>
          <a:p>
            <a:pPr indent="0" lvl="0" marL="0" rtl="0" algn="l">
              <a:spcBef>
                <a:spcPts val="0"/>
              </a:spcBef>
              <a:spcAft>
                <a:spcPts val="0"/>
              </a:spcAft>
              <a:buNone/>
            </a:pPr>
            <a:r>
              <a:rPr lang="en-GB" sz="1200">
                <a:solidFill>
                  <a:srgbClr val="333333"/>
                </a:solidFill>
                <a:highlight>
                  <a:srgbClr val="FFFFFF"/>
                </a:highlight>
                <a:latin typeface="Roboto"/>
                <a:ea typeface="Roboto"/>
                <a:cs typeface="Roboto"/>
                <a:sym typeface="Roboto"/>
              </a:rPr>
              <a:t>mass temples, vibrant markets, and historic landmarks, Mathura offers a journey through time, immersing visitors in enchanting tales of Hindu mythology and the vibrant tapestry of Indian culture.</a:t>
            </a:r>
            <a:endParaRPr sz="1200">
              <a:solidFill>
                <a:srgbClr val="333333"/>
              </a:solidFill>
              <a:highlight>
                <a:srgbClr val="FFFFFF"/>
              </a:highlight>
              <a:latin typeface="Roboto"/>
              <a:ea typeface="Roboto"/>
              <a:cs typeface="Roboto"/>
              <a:sym typeface="Roboto"/>
            </a:endParaRPr>
          </a:p>
          <a:p>
            <a:pPr indent="0" lvl="0" marL="0" rtl="0" algn="l">
              <a:spcBef>
                <a:spcPts val="0"/>
              </a:spcBef>
              <a:spcAft>
                <a:spcPts val="0"/>
              </a:spcAft>
              <a:buNone/>
            </a:pPr>
            <a:r>
              <a:rPr lang="en-GB" sz="1200">
                <a:solidFill>
                  <a:srgbClr val="333333"/>
                </a:solidFill>
                <a:highlight>
                  <a:srgbClr val="FFFFFF"/>
                </a:highlight>
                <a:latin typeface="Roboto"/>
                <a:ea typeface="Roboto"/>
                <a:cs typeface="Roboto"/>
                <a:sym typeface="Roboto"/>
              </a:rPr>
              <a:t>Each temple, market, and landmark in Mathura tells a story of devotion and heritage, inviting travelers to explore its treasures and experience the magic of ancient India.</a:t>
            </a:r>
            <a:endParaRPr sz="1200">
              <a:solidFill>
                <a:srgbClr val="333333"/>
              </a:solidFill>
              <a:highlight>
                <a:srgbClr val="FFFFFF"/>
              </a:highlight>
              <a:latin typeface="Roboto"/>
              <a:ea typeface="Roboto"/>
              <a:cs typeface="Roboto"/>
              <a:sym typeface="Roboto"/>
            </a:endParaRPr>
          </a:p>
          <a:p>
            <a:pPr indent="-228600" lvl="0" marL="457200" rtl="0" algn="l">
              <a:lnSpc>
                <a:spcPct val="115000"/>
              </a:lnSpc>
              <a:spcBef>
                <a:spcPts val="0"/>
              </a:spcBef>
              <a:spcAft>
                <a:spcPts val="0"/>
              </a:spcAft>
              <a:buClr>
                <a:srgbClr val="333333"/>
              </a:buClr>
              <a:buSzPts val="1200"/>
              <a:buFont typeface="Roboto"/>
              <a:buNone/>
            </a:pPr>
            <a:r>
              <a:rPr lang="en-GB" sz="1200">
                <a:solidFill>
                  <a:srgbClr val="333333"/>
                </a:solidFill>
                <a:highlight>
                  <a:srgbClr val="FFFFFF"/>
                </a:highlight>
                <a:latin typeface="Roboto"/>
                <a:ea typeface="Roboto"/>
                <a:cs typeface="Roboto"/>
                <a:sym typeface="Roboto"/>
              </a:rPr>
              <a:t>Admire the stunning architecture, featuring intricate carvings and elaborate sculptures depicting scenes from Hindu mythology.</a:t>
            </a:r>
            <a:endParaRPr sz="1200">
              <a:solidFill>
                <a:srgbClr val="333333"/>
              </a:solidFill>
              <a:highlight>
                <a:srgbClr val="FFFFFF"/>
              </a:highlight>
              <a:latin typeface="Roboto"/>
              <a:ea typeface="Roboto"/>
              <a:cs typeface="Roboto"/>
              <a:sym typeface="Roboto"/>
            </a:endParaRPr>
          </a:p>
          <a:p>
            <a:pPr indent="0" lvl="0" marL="0" rtl="0" algn="l">
              <a:spcBef>
                <a:spcPts val="200"/>
              </a:spcBef>
              <a:spcAft>
                <a:spcPts val="0"/>
              </a:spcAft>
              <a:buNone/>
            </a:pPr>
            <a:r>
              <a:rPr lang="en-GB" u="sng">
                <a:solidFill>
                  <a:schemeClr val="hlink"/>
                </a:solidFill>
                <a:hlinkClick r:id="rId7"/>
              </a:rPr>
              <a:t>26 Places to Visit in Mathura -</a:t>
            </a:r>
            <a:endParaRPr sz="1200">
              <a:solidFill>
                <a:srgbClr val="333333"/>
              </a:solidFill>
              <a:highlight>
                <a:srgbClr val="FFFFFF"/>
              </a:highlight>
              <a:latin typeface="Roboto"/>
              <a:ea typeface="Roboto"/>
              <a:cs typeface="Roboto"/>
              <a:sym typeface="Roboto"/>
            </a:endParaRPr>
          </a:p>
          <a:p>
            <a:pPr indent="0" lvl="0" marL="0" rtl="0" algn="l">
              <a:spcBef>
                <a:spcPts val="0"/>
              </a:spcBef>
              <a:spcAft>
                <a:spcPts val="0"/>
              </a:spcAft>
              <a:buNone/>
            </a:pPr>
            <a:r>
              <a:t/>
            </a:r>
            <a:endParaRPr sz="1200">
              <a:solidFill>
                <a:srgbClr val="333333"/>
              </a:solidFill>
              <a:highlight>
                <a:srgbClr val="FFFFFF"/>
              </a:highlight>
              <a:latin typeface="Roboto"/>
              <a:ea typeface="Roboto"/>
              <a:cs typeface="Roboto"/>
              <a:sym typeface="Roboto"/>
            </a:endParaRPr>
          </a:p>
          <a:p>
            <a:pPr indent="0" lvl="0" marL="0" rtl="0" algn="ctr">
              <a:lnSpc>
                <a:spcPct val="144444"/>
              </a:lnSpc>
              <a:spcBef>
                <a:spcPts val="1800"/>
              </a:spcBef>
              <a:spcAft>
                <a:spcPts val="0"/>
              </a:spcAft>
              <a:buClr>
                <a:schemeClr val="dk1"/>
              </a:buClr>
              <a:buSzPts val="1100"/>
              <a:buFont typeface="Arial"/>
              <a:buNone/>
            </a:pPr>
            <a:r>
              <a:rPr lang="en-GB" sz="1350">
                <a:solidFill>
                  <a:srgbClr val="555555"/>
                </a:solidFill>
                <a:latin typeface="Roboto"/>
                <a:ea typeface="Roboto"/>
                <a:cs typeface="Roboto"/>
                <a:sym typeface="Roboto"/>
              </a:rPr>
              <a:t>The project will begin with the 98-hectare Rakauli hill, which is set to undergo ecological revival through plantation, water harvesting, and fencing, say oficials</a:t>
            </a:r>
            <a:endParaRPr sz="1350">
              <a:solidFill>
                <a:srgbClr val="555555"/>
              </a:solidFill>
              <a:latin typeface="Roboto"/>
              <a:ea typeface="Roboto"/>
              <a:cs typeface="Roboto"/>
              <a:sym typeface="Roboto"/>
            </a:endParaRPr>
          </a:p>
          <a:p>
            <a:pPr indent="0" lvl="0" marL="0" rtl="0" algn="l">
              <a:spcBef>
                <a:spcPts val="0"/>
              </a:spcBef>
              <a:spcAft>
                <a:spcPts val="0"/>
              </a:spcAft>
              <a:buNone/>
            </a:pPr>
            <a:r>
              <a:rPr lang="en-GB" sz="1500">
                <a:solidFill>
                  <a:srgbClr val="111111"/>
                </a:solidFill>
                <a:latin typeface="Times New Roman"/>
                <a:ea typeface="Times New Roman"/>
                <a:cs typeface="Times New Roman"/>
                <a:sym typeface="Times New Roman"/>
              </a:rPr>
              <a:t>The Uttar Pradesh government has approved a major eco-restoration project to boost tourism in Mathura by transforming the dry and degraded hills surrounding Barsana -- the village revered as the birthplace of Radha Rani -- into lush green landscapes, according to officials.</a:t>
            </a:r>
            <a:endParaRPr sz="15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rPr lang="en-GB" u="sng">
                <a:solidFill>
                  <a:schemeClr val="hlink"/>
                </a:solidFill>
                <a:hlinkClick r:id="rId8"/>
              </a:rPr>
              <a:t>Mathura tourism | Uttar Pradesh clears eco-restoration project for Barsana hills to boost tourism in Mathura - Telegraph India</a:t>
            </a:r>
            <a:endParaRPr sz="15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t/>
            </a:r>
            <a:endParaRPr sz="1500">
              <a:solidFill>
                <a:srgbClr val="11111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GB" sz="1200">
                <a:solidFill>
                  <a:srgbClr val="212529"/>
                </a:solidFill>
                <a:highlight>
                  <a:srgbClr val="FFFFFF"/>
                </a:highlight>
              </a:rPr>
              <a:t>The officials said the Supreme Court has also granted permission to replace invasive plant species such as ‘babul’ and ‘keekar’ with trees considered native to the Krishna era, including ‘kadamb’, ‘peelu’, and ‘dhaak</a:t>
            </a:r>
            <a:endParaRPr sz="1200">
              <a:solidFill>
                <a:srgbClr val="212529"/>
              </a:solidFill>
              <a:highlight>
                <a:srgbClr val="FFFFFF"/>
              </a:highlight>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None/>
            </a:pPr>
            <a:r>
              <a:rPr lang="en-GB" u="sng">
                <a:solidFill>
                  <a:schemeClr val="hlink"/>
                </a:solidFill>
                <a:hlinkClick r:id="rId9"/>
              </a:rPr>
              <a:t>Boost to tourism in Mathura: UP clears eco-restoration project for Barsana hills</a:t>
            </a:r>
            <a:endParaRPr sz="15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t/>
            </a:r>
            <a:endParaRPr sz="1500">
              <a:solidFill>
                <a:srgbClr val="111111"/>
              </a:solidFill>
              <a:latin typeface="Times New Roman"/>
              <a:ea typeface="Times New Roman"/>
              <a:cs typeface="Times New Roman"/>
              <a:sym typeface="Times New Roman"/>
            </a:endParaRPr>
          </a:p>
          <a:p>
            <a:pPr indent="0" lvl="0" marL="0" rtl="0" algn="l">
              <a:lnSpc>
                <a:spcPct val="150000"/>
              </a:lnSpc>
              <a:spcBef>
                <a:spcPts val="1500"/>
              </a:spcBef>
              <a:spcAft>
                <a:spcPts val="0"/>
              </a:spcAft>
              <a:buClr>
                <a:schemeClr val="dk1"/>
              </a:buClr>
              <a:buSzPts val="1100"/>
              <a:buFont typeface="Arial"/>
              <a:buNone/>
            </a:pPr>
            <a:r>
              <a:rPr b="1" lang="en-GB" sz="1350">
                <a:solidFill>
                  <a:srgbClr val="161616"/>
                </a:solidFill>
                <a:highlight>
                  <a:srgbClr val="FFFFFF"/>
                </a:highlight>
                <a:latin typeface="Georgia"/>
                <a:ea typeface="Georgia"/>
                <a:cs typeface="Georgia"/>
                <a:sym typeface="Georgia"/>
              </a:rPr>
              <a:t>By 2041, Mathura-Vrindavan is estimated to receive 6 crore tourists annually; the draught reconstruction plan asks for a ban on tourist vehicles and a move to electrified public transportation.</a:t>
            </a:r>
            <a:endParaRPr b="1" sz="1350">
              <a:solidFill>
                <a:srgbClr val="161616"/>
              </a:solidFill>
              <a:highlight>
                <a:srgbClr val="FFFFFF"/>
              </a:highlight>
              <a:latin typeface="Georgia"/>
              <a:ea typeface="Georgia"/>
              <a:cs typeface="Georgia"/>
              <a:sym typeface="Georgia"/>
            </a:endParaRPr>
          </a:p>
          <a:p>
            <a:pPr indent="0" lvl="0" marL="0" rtl="0" algn="l">
              <a:lnSpc>
                <a:spcPct val="115000"/>
              </a:lnSpc>
              <a:spcBef>
                <a:spcPts val="800"/>
              </a:spcBef>
              <a:spcAft>
                <a:spcPts val="0"/>
              </a:spcAft>
              <a:buNone/>
            </a:pPr>
            <a:r>
              <a:rPr lang="en-GB" sz="1300">
                <a:solidFill>
                  <a:srgbClr val="DD0017"/>
                </a:solidFill>
                <a:highlight>
                  <a:srgbClr val="FFFFFF"/>
                </a:highlight>
                <a:uFill>
                  <a:noFill/>
                </a:uFill>
                <a:latin typeface="Georgia"/>
                <a:ea typeface="Georgia"/>
                <a:cs typeface="Georgia"/>
                <a:sym typeface="Georgia"/>
                <a:hlinkClick r:id="rId10">
                  <a:extLst>
                    <a:ext uri="{A12FA001-AC4F-418D-AE19-62706E023703}">
                      <ahyp:hlinkClr val="tx"/>
                    </a:ext>
                  </a:extLst>
                </a:hlinkClick>
              </a:rPr>
              <a:t>Mathura-Vrindavan</a:t>
            </a:r>
            <a:r>
              <a:rPr lang="en-GB" sz="1300">
                <a:solidFill>
                  <a:schemeClr val="dk1"/>
                </a:solidFill>
                <a:highlight>
                  <a:srgbClr val="FFFFFF"/>
                </a:highlight>
                <a:latin typeface="Georgia"/>
                <a:ea typeface="Georgia"/>
                <a:cs typeface="Georgia"/>
                <a:sym typeface="Georgia"/>
              </a:rPr>
              <a:t> is seeking to become a “net zero carbon emission” tourist destination by 2041, the Uttar Pradesh government just stated. This would be India’s first such master plan for a tourism attraction that is carbon neutral.</a:t>
            </a:r>
            <a:endParaRPr sz="1300">
              <a:solidFill>
                <a:schemeClr val="dk1"/>
              </a:solidFill>
              <a:highlight>
                <a:srgbClr val="FFFFFF"/>
              </a:highlight>
              <a:latin typeface="Georgia"/>
              <a:ea typeface="Georgia"/>
              <a:cs typeface="Georgia"/>
              <a:sym typeface="Georgia"/>
            </a:endParaRPr>
          </a:p>
          <a:p>
            <a:pPr indent="0" lvl="0" marL="0" rtl="0" algn="l">
              <a:lnSpc>
                <a:spcPct val="115000"/>
              </a:lnSpc>
              <a:spcBef>
                <a:spcPts val="2000"/>
              </a:spcBef>
              <a:spcAft>
                <a:spcPts val="0"/>
              </a:spcAft>
              <a:buClr>
                <a:schemeClr val="dk1"/>
              </a:buClr>
              <a:buSzPts val="1100"/>
              <a:buFont typeface="Arial"/>
              <a:buNone/>
            </a:pPr>
            <a:r>
              <a:rPr lang="en-GB" sz="1300">
                <a:solidFill>
                  <a:schemeClr val="dk1"/>
                </a:solidFill>
                <a:highlight>
                  <a:srgbClr val="FFFFFF"/>
                </a:highlight>
                <a:latin typeface="Georgia"/>
                <a:ea typeface="Georgia"/>
                <a:cs typeface="Georgia"/>
                <a:sym typeface="Georgia"/>
              </a:rPr>
              <a:t>To increase pilgrims’ access to locations like Banke Bihari, Cheer Ghat, and Kesi Ghat in Vrindavan and Kans Qila, Vishram Ghat, and the Dwarkadhish temple in Mathura, 24 km of national waterways connecting Vrindavan, Mathura, and Gokul will also be created. The 24 km course can be completed by tourists in around 45 minutes.</a:t>
            </a:r>
            <a:endParaRPr sz="1300">
              <a:solidFill>
                <a:schemeClr val="dk1"/>
              </a:solidFill>
              <a:highlight>
                <a:srgbClr val="FFFFFF"/>
              </a:highlight>
              <a:latin typeface="Georgia"/>
              <a:ea typeface="Georgia"/>
              <a:cs typeface="Georgia"/>
              <a:sym typeface="Georgia"/>
            </a:endParaRPr>
          </a:p>
          <a:p>
            <a:pPr indent="0" lvl="0" marL="0" rtl="0" algn="l">
              <a:spcBef>
                <a:spcPts val="2000"/>
              </a:spcBef>
              <a:spcAft>
                <a:spcPts val="0"/>
              </a:spcAft>
              <a:buNone/>
            </a:pPr>
            <a:r>
              <a:rPr lang="en-GB" u="sng">
                <a:solidFill>
                  <a:schemeClr val="hlink"/>
                </a:solidFill>
                <a:hlinkClick r:id="rId11"/>
              </a:rPr>
              <a:t>Mathura-Vrindavan To Become A Carbon-neutral Tourist Place - Asiana Times</a:t>
            </a:r>
            <a:endParaRPr sz="15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t/>
            </a:r>
            <a:endParaRPr sz="1500">
              <a:solidFill>
                <a:srgbClr val="111111"/>
              </a:solidFill>
              <a:latin typeface="Times New Roman"/>
              <a:ea typeface="Times New Roman"/>
              <a:cs typeface="Times New Roman"/>
              <a:sym typeface="Times New Roman"/>
            </a:endParaRPr>
          </a:p>
          <a:p>
            <a:pPr indent="0" lvl="0" marL="0" rtl="0" algn="l">
              <a:lnSpc>
                <a:spcPct val="150000"/>
              </a:lnSpc>
              <a:spcBef>
                <a:spcPts val="1500"/>
              </a:spcBef>
              <a:spcAft>
                <a:spcPts val="0"/>
              </a:spcAft>
              <a:buClr>
                <a:schemeClr val="dk1"/>
              </a:buClr>
              <a:buSzPts val="1100"/>
              <a:buFont typeface="Arial"/>
              <a:buNone/>
            </a:pPr>
            <a:r>
              <a:rPr lang="en-GB" sz="1350">
                <a:solidFill>
                  <a:srgbClr val="444444"/>
                </a:solidFill>
                <a:highlight>
                  <a:srgbClr val="FFFFFF"/>
                </a:highlight>
                <a:latin typeface="Times New Roman"/>
                <a:ea typeface="Times New Roman"/>
                <a:cs typeface="Times New Roman"/>
                <a:sym typeface="Times New Roman"/>
              </a:rPr>
              <a:t>Mathura MP Hema Malini urged people to cut air conditioner use. On World Environment Day, Mathura initiated significant green projects, including a 150-hectare city forest and a waste segregation scheme. Mathura Refinery held a program promoting environmental responsibility.</a:t>
            </a:r>
            <a:endParaRPr sz="1350">
              <a:solidFill>
                <a:srgbClr val="444444"/>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rPr lang="en-GB" sz="1350">
                <a:solidFill>
                  <a:srgbClr val="111111"/>
                </a:solidFill>
                <a:highlight>
                  <a:srgbClr val="FFFFFF"/>
                </a:highlight>
                <a:latin typeface="Times New Roman"/>
                <a:ea typeface="Times New Roman"/>
                <a:cs typeface="Times New Roman"/>
                <a:sym typeface="Times New Roman"/>
              </a:rPr>
              <a:t>waste segregation program involves over 100 villages, where homes sort their waste for a nominal fee. The project has already enrolled 15,000 households and collected five tons of plastic waste. Aligning with 'Beat Plastic Pollution', Mathura Refinery hosted a special program urging citizens to embrace environmental stewardship for future generations.</a:t>
            </a:r>
            <a:endParaRPr sz="1350">
              <a:solidFill>
                <a:srgbClr val="111111"/>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None/>
            </a:pPr>
            <a:r>
              <a:rPr lang="en-GB" u="sng">
                <a:solidFill>
                  <a:schemeClr val="hlink"/>
                </a:solidFill>
                <a:hlinkClick r:id="rId12"/>
              </a:rPr>
              <a:t>Resilience Amidst Ruin: Lifesaving Efforts in Cebu Landfill Collapse</a:t>
            </a:r>
            <a:endParaRPr sz="1350">
              <a:solidFill>
                <a:srgbClr val="111111"/>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None/>
            </a:pPr>
            <a:r>
              <a:t/>
            </a:r>
            <a:endParaRPr sz="1350">
              <a:solidFill>
                <a:srgbClr val="111111"/>
              </a:solidFill>
              <a:highlight>
                <a:srgbClr val="FFFFFF"/>
              </a:highlight>
              <a:latin typeface="Times New Roman"/>
              <a:ea typeface="Times New Roman"/>
              <a:cs typeface="Times New Roman"/>
              <a:sym typeface="Times New Roman"/>
            </a:endParaRPr>
          </a:p>
          <a:p>
            <a:pPr indent="-228600" lvl="0" marL="457200" rtl="0" algn="l">
              <a:lnSpc>
                <a:spcPct val="115000"/>
              </a:lnSpc>
              <a:spcBef>
                <a:spcPts val="0"/>
              </a:spcBef>
              <a:spcAft>
                <a:spcPts val="0"/>
              </a:spcAft>
              <a:buClr>
                <a:schemeClr val="dk1"/>
              </a:buClr>
              <a:buSzPts val="1050"/>
              <a:buNone/>
            </a:pPr>
            <a:r>
              <a:rPr lang="en-GB" sz="1050">
                <a:solidFill>
                  <a:schemeClr val="dk1"/>
                </a:solidFill>
                <a:highlight>
                  <a:srgbClr val="FFFFFF"/>
                </a:highlight>
              </a:rPr>
              <a:t>Alpex Solar is set to illuminate Mathura with a 1.6-GW solar cell factory, boosting clean energy production and sustainability in India!</a:t>
            </a:r>
            <a:endParaRPr sz="1050">
              <a:solidFill>
                <a:schemeClr val="dk1"/>
              </a:solidFill>
              <a:highlight>
                <a:srgbClr val="FFFFFF"/>
              </a:highlight>
            </a:endParaRPr>
          </a:p>
          <a:p>
            <a:pPr indent="0" lvl="0" marL="0" rtl="0" algn="l">
              <a:lnSpc>
                <a:spcPct val="180000"/>
              </a:lnSpc>
              <a:spcBef>
                <a:spcPts val="800"/>
              </a:spcBef>
              <a:spcAft>
                <a:spcPts val="0"/>
              </a:spcAft>
              <a:buNone/>
            </a:pPr>
            <a:r>
              <a:rPr lang="en-GB" sz="1000">
                <a:solidFill>
                  <a:srgbClr val="333333"/>
                </a:solidFill>
                <a:highlight>
                  <a:srgbClr val="FFFFFF"/>
                </a:highlight>
              </a:rPr>
              <a:t>Alpex Solar has announced plans to establish a 1.6-GW solar cell manufacturing facility in Mathura, Uttar Pradesh, with an investment of approximately INR 6.42 billion (USD 76.4 million). This new factory will complement the company’s existing production of 1.2 GW of photovoltaic (PV) modules at the same site. The project will be executed in three phases, with the first 500 MW of solar cells expected to be operational by October 2025.</a:t>
            </a:r>
            <a:endParaRPr sz="1000">
              <a:solidFill>
                <a:srgbClr val="333333"/>
              </a:solidFill>
              <a:highlight>
                <a:srgbClr val="FFFFFF"/>
              </a:highlight>
            </a:endParaRPr>
          </a:p>
          <a:p>
            <a:pPr indent="0" lvl="0" marL="0" rtl="0" algn="l">
              <a:lnSpc>
                <a:spcPct val="180000"/>
              </a:lnSpc>
              <a:spcBef>
                <a:spcPts val="1100"/>
              </a:spcBef>
              <a:spcAft>
                <a:spcPts val="0"/>
              </a:spcAft>
              <a:buNone/>
            </a:pPr>
            <a:r>
              <a:rPr lang="en-GB" u="sng">
                <a:solidFill>
                  <a:schemeClr val="hlink"/>
                </a:solidFill>
                <a:hlinkClick r:id="rId13"/>
              </a:rPr>
              <a:t>Alpex Plans 1.6-GW Solar Cell Factory in India</a:t>
            </a:r>
            <a:endParaRPr sz="1000">
              <a:solidFill>
                <a:srgbClr val="333333"/>
              </a:solidFill>
              <a:highlight>
                <a:srgbClr val="FFFFFF"/>
              </a:highlight>
            </a:endParaRPr>
          </a:p>
          <a:p>
            <a:pPr indent="0" lvl="0" marL="0" rtl="0" algn="l">
              <a:lnSpc>
                <a:spcPct val="180000"/>
              </a:lnSpc>
              <a:spcBef>
                <a:spcPts val="1100"/>
              </a:spcBef>
              <a:spcAft>
                <a:spcPts val="0"/>
              </a:spcAft>
              <a:buNone/>
            </a:pPr>
            <a:r>
              <a:rPr lang="en-GB" sz="1000">
                <a:solidFill>
                  <a:srgbClr val="333333"/>
                </a:solidFill>
                <a:highlight>
                  <a:srgbClr val="FFFFFF"/>
                </a:highlight>
              </a:rPr>
              <a:t>Considering the importance of the scheme for achieving inclusive and sustainable development of the city, state and the nation, the Slum Free City Plan of Action for Mathura city is prepared to provide a systematic and holistic approach to tackle with existing slums in the city and to prevent the formation of new slums in future.  </a:t>
            </a:r>
            <a:endParaRPr sz="1000">
              <a:solidFill>
                <a:srgbClr val="333333"/>
              </a:solidFill>
              <a:highlight>
                <a:srgbClr val="FFFFFF"/>
              </a:highlight>
            </a:endParaRPr>
          </a:p>
          <a:p>
            <a:pPr indent="0" lvl="0" marL="0" rtl="0" algn="l">
              <a:lnSpc>
                <a:spcPct val="180000"/>
              </a:lnSpc>
              <a:spcBef>
                <a:spcPts val="1100"/>
              </a:spcBef>
              <a:spcAft>
                <a:spcPts val="0"/>
              </a:spcAft>
              <a:buNone/>
            </a:pPr>
            <a:r>
              <a:rPr lang="en-GB" u="sng">
                <a:solidFill>
                  <a:schemeClr val="hlink"/>
                </a:solidFill>
                <a:hlinkClick r:id="rId14"/>
              </a:rPr>
              <a:t>28UP_mathura_sfcp-min.pdf</a:t>
            </a:r>
            <a:endParaRPr sz="1000">
              <a:solidFill>
                <a:srgbClr val="333333"/>
              </a:solidFill>
              <a:highlight>
                <a:srgbClr val="FFFFFF"/>
              </a:highlight>
            </a:endParaRPr>
          </a:p>
          <a:p>
            <a:pPr indent="0" lvl="0" marL="0" rtl="0" algn="l">
              <a:spcBef>
                <a:spcPts val="1100"/>
              </a:spcBef>
              <a:spcAft>
                <a:spcPts val="0"/>
              </a:spcAft>
              <a:buNone/>
            </a:pPr>
            <a:r>
              <a:t/>
            </a:r>
            <a:endParaRPr sz="1200">
              <a:solidFill>
                <a:srgbClr val="333333"/>
              </a:solidFill>
              <a:highlight>
                <a:srgbClr val="FFFFFF"/>
              </a:highlight>
              <a:latin typeface="Roboto"/>
              <a:ea typeface="Roboto"/>
              <a:cs typeface="Roboto"/>
              <a:sym typeface="Roboto"/>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g3b4ded31e57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3b4ded31e57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nice selection of guided tours for safety and educational purposes.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£459 for 17 people for the tour</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800">
                <a:solidFill>
                  <a:srgbClr val="595959"/>
                </a:solidFill>
              </a:rPr>
              <a:t>Kusum sarovar</a:t>
            </a:r>
            <a:endParaRPr sz="1800">
              <a:solidFill>
                <a:srgbClr val="595959"/>
              </a:solidFill>
            </a:endParaRPr>
          </a:p>
          <a:p>
            <a:pPr indent="0" lvl="0" marL="0" rtl="0" algn="l">
              <a:spcBef>
                <a:spcPts val="0"/>
              </a:spcBef>
              <a:spcAft>
                <a:spcPts val="0"/>
              </a:spcAft>
              <a:buClr>
                <a:schemeClr val="dk1"/>
              </a:buClr>
              <a:buSzPts val="1100"/>
              <a:buFont typeface="Arial"/>
              <a:buNone/>
            </a:pPr>
            <a:r>
              <a:rPr lang="en-GB" sz="1800">
                <a:solidFill>
                  <a:srgbClr val="595959"/>
                </a:solidFill>
              </a:rPr>
              <a:t>Dwarkadhish Temp</a:t>
            </a:r>
            <a:endParaRPr sz="1800">
              <a:solidFill>
                <a:srgbClr val="595959"/>
              </a:solidFill>
            </a:endParaRPr>
          </a:p>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3b4ded31e57_0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3b4ded31e57_0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Mathura to sikkim on 24th  £146 per person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2"/>
              </a:rPr>
              <a:t>Mathura (Region) to Sikkim - 5 ways to travel via train, plane, taxi, and bus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Would arrive in Jorethang around 3-5pm</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3-4 hours to Namchi offers airport shuttle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£65 for 1 room with 2 beds = £585 for 3 nights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3"/>
              </a:rPr>
              <a:t>Dungmali Heritage Resort, Namchi (updated prices 2026)</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g3b6342fc391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7" name="Google Shape;257;g3b6342fc391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g3b6342fc391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7" name="Google Shape;267;g3b6342fc391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u="sng">
                <a:solidFill>
                  <a:schemeClr val="hlink"/>
                </a:solidFill>
                <a:hlinkClick r:id="rId2"/>
              </a:rPr>
              <a:t>Temi Tea Garden of Sikkim – Produces the rarest Tea in the world | Video - 41</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1" name="Shape 271"/>
        <p:cNvGrpSpPr/>
        <p:nvPr/>
      </p:nvGrpSpPr>
      <p:grpSpPr>
        <a:xfrm>
          <a:off x="0" y="0"/>
          <a:ext cx="0" cy="0"/>
          <a:chOff x="0" y="0"/>
          <a:chExt cx="0" cy="0"/>
        </a:xfrm>
      </p:grpSpPr>
      <p:sp>
        <p:nvSpPr>
          <p:cNvPr id="272" name="Google Shape;272;g3b4ded31e57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3" name="Google Shape;273;g3b4ded31e57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fly to sikkim (Bagdogra Airport), go to Temi Tea Garden, then travel to Ravangla will be located in Namch</a:t>
            </a:r>
            <a:r>
              <a:rPr lang="en-GB"/>
              <a:t>i - </a:t>
            </a:r>
            <a:r>
              <a:rPr lang="en-GB">
                <a:solidFill>
                  <a:srgbClr val="595959"/>
                </a:solidFill>
              </a:rPr>
              <a:t>Not sure whether to add Agra where Taj Mahal is because of overtourism </a:t>
            </a:r>
            <a:endParaRPr/>
          </a:p>
          <a:p>
            <a:pPr indent="0" lvl="0" marL="0" rtl="0" algn="l">
              <a:spcBef>
                <a:spcPts val="0"/>
              </a:spcBef>
              <a:spcAft>
                <a:spcPts val="0"/>
              </a:spcAft>
              <a:buNone/>
            </a:pPr>
            <a:r>
              <a:t/>
            </a:r>
            <a:endParaRPr/>
          </a:p>
          <a:p>
            <a:pPr indent="-292100" lvl="0" marL="457200" rtl="0" algn="l">
              <a:spcBef>
                <a:spcPts val="0"/>
              </a:spcBef>
              <a:spcAft>
                <a:spcPts val="0"/>
              </a:spcAft>
              <a:buClr>
                <a:srgbClr val="595959"/>
              </a:buClr>
              <a:buSzPts val="1000"/>
              <a:buAutoNum type="arabicPeriod"/>
            </a:pPr>
            <a:r>
              <a:rPr lang="en-GB" sz="1000">
                <a:solidFill>
                  <a:srgbClr val="595959"/>
                </a:solidFill>
              </a:rPr>
              <a:t>Temi Tea Garden from hotel 1 hour tea tastin costs money and buying it £ 21 for a tour guide booked from the hotel ( not required)</a:t>
            </a:r>
            <a:endParaRPr sz="1000">
              <a:solidFill>
                <a:srgbClr val="595959"/>
              </a:solidFill>
            </a:endParaRPr>
          </a:p>
          <a:p>
            <a:pPr indent="-292100" lvl="0" marL="457200" rtl="0" algn="l">
              <a:spcBef>
                <a:spcPts val="0"/>
              </a:spcBef>
              <a:spcAft>
                <a:spcPts val="0"/>
              </a:spcAft>
              <a:buClr>
                <a:srgbClr val="595959"/>
              </a:buClr>
              <a:buSzPts val="1000"/>
              <a:buAutoNum type="arabicPeriod"/>
            </a:pPr>
            <a:r>
              <a:t/>
            </a:r>
            <a:endParaRPr sz="1000">
              <a:solidFill>
                <a:srgbClr val="595959"/>
              </a:solidFill>
            </a:endParaRPr>
          </a:p>
          <a:p>
            <a:pPr indent="-292100" lvl="0" marL="457200" rtl="0" algn="l">
              <a:spcBef>
                <a:spcPts val="0"/>
              </a:spcBef>
              <a:spcAft>
                <a:spcPts val="0"/>
              </a:spcAft>
              <a:buClr>
                <a:srgbClr val="595959"/>
              </a:buClr>
              <a:buSzPts val="1000"/>
              <a:buAutoNum type="arabicPeriod"/>
            </a:pPr>
            <a:r>
              <a:rPr lang="en-GB" sz="1000">
                <a:solidFill>
                  <a:srgbClr val="595959"/>
                </a:solidFill>
              </a:rPr>
              <a:t> &amp;</a:t>
            </a:r>
            <a:r>
              <a:rPr b="1" lang="en-GB" sz="1000">
                <a:solidFill>
                  <a:schemeClr val="dk1"/>
                </a:solidFill>
                <a:highlight>
                  <a:schemeClr val="lt1"/>
                </a:highlight>
                <a:latin typeface="Roboto"/>
                <a:ea typeface="Roboto"/>
                <a:cs typeface="Roboto"/>
                <a:sym typeface="Roboto"/>
              </a:rPr>
              <a:t>Buddha Park of Ravangla 1 hour from the hotel £1 per person</a:t>
            </a:r>
            <a:endParaRPr b="1" sz="1000">
              <a:solidFill>
                <a:schemeClr val="dk1"/>
              </a:solidFill>
              <a:highlight>
                <a:schemeClr val="lt1"/>
              </a:highlight>
              <a:latin typeface="Roboto"/>
              <a:ea typeface="Roboto"/>
              <a:cs typeface="Roboto"/>
              <a:sym typeface="Roboto"/>
            </a:endParaRPr>
          </a:p>
          <a:p>
            <a:pPr indent="0" lvl="0" marL="0" rtl="0" algn="l">
              <a:spcBef>
                <a:spcPts val="0"/>
              </a:spcBef>
              <a:spcAft>
                <a:spcPts val="0"/>
              </a:spcAft>
              <a:buNone/>
            </a:pPr>
            <a:r>
              <a:t/>
            </a:r>
            <a:endParaRPr/>
          </a:p>
          <a:p>
            <a:pPr indent="0" lvl="0" marL="0" rtl="0" algn="l">
              <a:spcBef>
                <a:spcPts val="0"/>
              </a:spcBef>
              <a:spcAft>
                <a:spcPts val="0"/>
              </a:spcAft>
              <a:buNone/>
            </a:pPr>
            <a:r>
              <a:rPr lang="en-GB"/>
              <a:t>Pictures of field trip in sikkim, photos taken by Ellie Freese.</a:t>
            </a:r>
            <a:endParaRPr/>
          </a:p>
          <a:p>
            <a:pPr indent="0" lvl="0" marL="0" rtl="0" algn="l">
              <a:spcBef>
                <a:spcPts val="0"/>
              </a:spcBef>
              <a:spcAft>
                <a:spcPts val="0"/>
              </a:spcAft>
              <a:buNone/>
            </a:pPr>
            <a:r>
              <a:rPr lang="en-GB"/>
              <a:t> Taxi to destination 12,000 rupees for taxis, £100 </a:t>
            </a:r>
            <a:endParaRPr/>
          </a:p>
          <a:p>
            <a:pPr indent="0" lvl="0" marL="0" rtl="0" algn="l">
              <a:spcBef>
                <a:spcPts val="0"/>
              </a:spcBef>
              <a:spcAft>
                <a:spcPts val="0"/>
              </a:spcAft>
              <a:buNone/>
            </a:pPr>
            <a:r>
              <a:rPr lang="en-GB"/>
              <a:t>27th leave sikkim to go back to delhi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India’s least populous state, numerous Buddhist </a:t>
            </a:r>
            <a:r>
              <a:rPr lang="en-GB"/>
              <a:t>monasteries</a:t>
            </a:r>
            <a:r>
              <a:rPr lang="en-GB"/>
              <a:t>, promotes eco-tourism and organic agriculture practices. Stunning landscapes. Cleanest place in India.</a:t>
            </a:r>
            <a:r>
              <a:rPr lang="en-GB" u="sng">
                <a:solidFill>
                  <a:schemeClr val="hlink"/>
                </a:solidFill>
                <a:hlinkClick r:id="rId2"/>
              </a:rPr>
              <a:t>10 Reasons Why You Should Visit Sikkim</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200">
                <a:solidFill>
                  <a:srgbClr val="212529"/>
                </a:solidFill>
                <a:highlight>
                  <a:srgbClr val="FFFFFF"/>
                </a:highlight>
              </a:rPr>
              <a:t>ts diverse ecosystems supporting a wide array of flora and fauna. The state is home to rare and endangered species such as the red panda, snow leopard, and Himalayan black bear, making it a paradise for wildlife spotting.</a:t>
            </a:r>
            <a:endParaRPr sz="1200">
              <a:solidFill>
                <a:srgbClr val="212529"/>
              </a:solidFill>
              <a:highlight>
                <a:srgbClr val="FFFFFF"/>
              </a:highlight>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None/>
            </a:pPr>
            <a:r>
              <a:rPr lang="en-GB" sz="1200">
                <a:solidFill>
                  <a:srgbClr val="212529"/>
                </a:solidFill>
                <a:highlight>
                  <a:srgbClr val="FFFFFF"/>
                </a:highlight>
              </a:rPr>
              <a:t>tea gardens, which produce some of the finest teas in the world. Visitors can take a leisurely stroll through the tea estates, learn about the tea-making process, and sample a variety of aromatic teas while enjoying panoramic views of the surrounding hills. Among these tea estates, Temi Tea Garden stands out as one of the most famous in the state.</a:t>
            </a:r>
            <a:endParaRPr sz="1200">
              <a:solidFill>
                <a:srgbClr val="212529"/>
              </a:solidFill>
              <a:highlight>
                <a:srgbClr val="FFFFFF"/>
              </a:highlight>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None/>
            </a:pPr>
            <a:r>
              <a:rPr lang="en-GB" sz="1200">
                <a:solidFill>
                  <a:srgbClr val="212529"/>
                </a:solidFill>
                <a:highlight>
                  <a:srgbClr val="FFFFFF"/>
                </a:highlight>
              </a:rPr>
              <a:t>Cultural diversity - </a:t>
            </a:r>
            <a:r>
              <a:rPr b="1" lang="en-GB" sz="1350">
                <a:solidFill>
                  <a:schemeClr val="hlink"/>
                </a:solidFill>
                <a:highlight>
                  <a:srgbClr val="F8F4F1"/>
                </a:highlight>
                <a:uFill>
                  <a:noFill/>
                </a:uFill>
                <a:latin typeface="Roboto"/>
                <a:ea typeface="Roboto"/>
                <a:cs typeface="Roboto"/>
                <a:sym typeface="Roboto"/>
                <a:hlinkClick r:id="rId3"/>
              </a:rPr>
              <a:t>Cultural Richness</a:t>
            </a:r>
            <a:r>
              <a:rPr lang="en-GB" sz="1350">
                <a:solidFill>
                  <a:schemeClr val="hlink"/>
                </a:solidFill>
                <a:highlight>
                  <a:srgbClr val="F8F4F1"/>
                </a:highlight>
                <a:uFill>
                  <a:noFill/>
                </a:uFill>
                <a:latin typeface="Roboto"/>
                <a:ea typeface="Roboto"/>
                <a:cs typeface="Roboto"/>
                <a:sym typeface="Roboto"/>
                <a:hlinkClick r:id="rId4"/>
              </a:rPr>
              <a:t>: The state is home to diverse ethnic communities, </a:t>
            </a:r>
            <a:endParaRPr sz="1200">
              <a:solidFill>
                <a:srgbClr val="212529"/>
              </a:solidFill>
              <a:highlight>
                <a:srgbClr val="FFFFFF"/>
              </a:highlight>
            </a:endParaRPr>
          </a:p>
          <a:p>
            <a:pPr indent="0" lvl="0" marL="0" rtl="0" algn="l">
              <a:spcBef>
                <a:spcPts val="0"/>
              </a:spcBef>
              <a:spcAft>
                <a:spcPts val="0"/>
              </a:spcAft>
              <a:buNone/>
            </a:pPr>
            <a:r>
              <a:rPr lang="en-GB" u="sng">
                <a:solidFill>
                  <a:schemeClr val="hlink"/>
                </a:solidFill>
                <a:hlinkClick r:id="rId5"/>
              </a:rPr>
              <a:t>Sikkim Is Famous For These 10 Reasons</a:t>
            </a:r>
            <a:endParaRPr sz="1200">
              <a:solidFill>
                <a:srgbClr val="212529"/>
              </a:solidFill>
              <a:highlight>
                <a:srgbClr val="FFFFFF"/>
              </a:highlight>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None/>
            </a:pPr>
            <a:r>
              <a:rPr lang="en-GB" u="sng">
                <a:solidFill>
                  <a:schemeClr val="hlink"/>
                </a:solidFill>
                <a:hlinkClick r:id="rId6"/>
              </a:rPr>
              <a:t>Sikkim: India’s First Fully Organic State and How It Happened</a:t>
            </a:r>
            <a:endParaRPr sz="1200">
              <a:solidFill>
                <a:srgbClr val="212529"/>
              </a:solidFill>
              <a:highlight>
                <a:srgbClr val="FFFFFF"/>
              </a:highlight>
            </a:endParaRPr>
          </a:p>
          <a:p>
            <a:pPr indent="0" lvl="0" marL="0" rtl="0" algn="l">
              <a:spcBef>
                <a:spcPts val="0"/>
              </a:spcBef>
              <a:spcAft>
                <a:spcPts val="0"/>
              </a:spcAft>
              <a:buNone/>
            </a:pPr>
            <a:r>
              <a:rPr lang="en-GB" sz="1200">
                <a:solidFill>
                  <a:srgbClr val="212529"/>
                </a:solidFill>
                <a:highlight>
                  <a:srgbClr val="FFFFFF"/>
                </a:highlight>
              </a:rPr>
              <a:t>Facts</a:t>
            </a:r>
            <a:endParaRPr sz="1200">
              <a:solidFill>
                <a:srgbClr val="212529"/>
              </a:solidFill>
              <a:highlight>
                <a:srgbClr val="FFFFFF"/>
              </a:highlight>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Clr>
                <a:schemeClr val="dk1"/>
              </a:buClr>
              <a:buSzPts val="1100"/>
              <a:buFont typeface="Arial"/>
              <a:buNone/>
            </a:pPr>
            <a:r>
              <a:rPr lang="en-GB" sz="750">
                <a:solidFill>
                  <a:srgbClr val="1A1A1A"/>
                </a:solidFill>
                <a:highlight>
                  <a:srgbClr val="FFFFFF"/>
                </a:highlight>
                <a:latin typeface="Verdana"/>
                <a:ea typeface="Verdana"/>
                <a:cs typeface="Verdana"/>
                <a:sym typeface="Verdana"/>
              </a:rPr>
              <a:t>the world's first fully organic state in 2016.</a:t>
            </a:r>
            <a:endParaRPr sz="750">
              <a:solidFill>
                <a:srgbClr val="1A1A1A"/>
              </a:solidFill>
              <a:highlight>
                <a:srgbClr val="FFFFFF"/>
              </a:highlight>
              <a:latin typeface="Verdana"/>
              <a:ea typeface="Verdana"/>
              <a:cs typeface="Verdana"/>
              <a:sym typeface="Verdana"/>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lnSpc>
                <a:spcPct val="115000"/>
              </a:lnSpc>
              <a:spcBef>
                <a:spcPts val="0"/>
              </a:spcBef>
              <a:spcAft>
                <a:spcPts val="0"/>
              </a:spcAft>
              <a:buNone/>
            </a:pPr>
            <a:r>
              <a:rPr lang="en-GB" u="sng">
                <a:solidFill>
                  <a:schemeClr val="hlink"/>
                </a:solidFill>
                <a:hlinkClick r:id="rId7"/>
              </a:rPr>
              <a:t>The ‘World’s First Fully Organic State’ is in India; its name begins with the letter ‘S’ - The Times of India</a:t>
            </a:r>
            <a:endParaRPr sz="900">
              <a:solidFill>
                <a:srgbClr val="0071FF"/>
              </a:solidFill>
            </a:endParaRPr>
          </a:p>
          <a:p>
            <a:pPr indent="0" lvl="0" marL="0" rtl="0" algn="l">
              <a:lnSpc>
                <a:spcPct val="115000"/>
              </a:lnSpc>
              <a:spcBef>
                <a:spcPts val="0"/>
              </a:spcBef>
              <a:spcAft>
                <a:spcPts val="0"/>
              </a:spcAft>
              <a:buClr>
                <a:schemeClr val="dk1"/>
              </a:buClr>
              <a:buSzPts val="1100"/>
              <a:buFont typeface="Arial"/>
              <a:buNone/>
            </a:pPr>
            <a:r>
              <a:t/>
            </a:r>
            <a:endParaRPr sz="900">
              <a:solidFill>
                <a:srgbClr val="0071FF"/>
              </a:solidFill>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None/>
            </a:pPr>
            <a:r>
              <a:t/>
            </a:r>
            <a:endParaRPr sz="1200">
              <a:solidFill>
                <a:srgbClr val="212529"/>
              </a:solidFill>
              <a:highlight>
                <a:srgbClr val="FFFFFF"/>
              </a:highlight>
            </a:endParaRPr>
          </a:p>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3b6342fc391_1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3b6342fc391_1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3b5dc7e3b6c_4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0" name="Google Shape;290;g3b5dc7e3b6c_4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u="sng">
                <a:solidFill>
                  <a:schemeClr val="hlink"/>
                </a:solidFill>
                <a:hlinkClick r:id="rId2"/>
              </a:rPr>
              <a:t>Booking.com: Hotels in New Delhi. Book your hotel now!</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Can explore - siddheshwar dham, nandi statue, namchi rock garden close by during free time, walkable and free before we go to delhi</a:t>
            </a:r>
            <a:endParaRPr/>
          </a:p>
          <a:p>
            <a:pPr indent="0" lvl="0" marL="0" rtl="0" algn="l">
              <a:spcBef>
                <a:spcPts val="0"/>
              </a:spcBef>
              <a:spcAft>
                <a:spcPts val="0"/>
              </a:spcAft>
              <a:buNone/>
            </a:pPr>
            <a:r>
              <a:rPr lang="en-GB"/>
              <a:t>£42 per person</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g3b53879cf6a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8" name="Google Shape;298;g3b53879cf6a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3b474fd6c83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3b474fd6c8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The target market chosen for this trip to India is a key focus to the demographics of Gen Z who are born between 1997 and 2012 (McKinsey 2024).  narrowing down to students who are keenly interested in or studying travel and tourism and events. As this trip involves visiting Aravalli biodiversity park, a tour of the jw Marriott new Delhihotel plus many others both places are a great opportunity for students to visit as it can bring opportunities within creating links and memories. Also, marketing the sustainable effects which will be involved within the trip. Sustainability trips can be an extremely valuable target market for students, particularly because this group, which is predominantly made up of Generation Z, identifies strongly with environmental conservation as a value as opposed to a luxury. Studies show that students enjoy being "values-driven" with a preference for real local experiences that ensure low carbon footprints (Salinero et al., 2022). Also, targeting market to make this trip fully cost effective and affordable to students with the help and support funding from Taith funding which is supported by the Welsh government. Also targeting the approach of Business-to-business (B2B) marketingwhich involves exchanges between companies as opposed to private customers. Building relationships, creating value, and making logical purchases are its main objectives. It frequently involves several stakeholders and lengthy purchasing procedures that are influenced by organisational objectives and supply-chain efficiency (Kotler and Keller, 2016).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a:p>
          <a:p>
            <a:pPr indent="0" lvl="0" marL="0" rtl="0" algn="l">
              <a:lnSpc>
                <a:spcPct val="115000"/>
              </a:lnSpc>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g3b4e7ee3dcf_4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6" name="Google Shape;316;g3b4e7ee3dcf_4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g3b3dd2d8f4e_1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6" name="Google Shape;326;g3b3dd2d8f4e_1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Creating life changing opportunities, the trip is funding by the Taith which is funded by the Welsh government. Established in 2022 it provides funding and opportunities for students, staff and volunteers in Welsh schools, colleges and universities (Funding 2025). Taith promotes global engagement, inclusivity and skill development(“Taith Programme Guide - Taith” 2024). From this funding it strengths international partnerships with Studies show from a report 44% of Taith participants come from underrepresented backgrounds. Taith focuses on accessibility is essential to their mission of making international exchange opportunities more inclusive and equitable (Richardson 2025). The Chosen destination India is 1200 km from Wales so students will be elegible for the highest distance band travel contribution which would be up to £1400 per person. Subsistence is the daily rate for higher educational students. For the country, students and staff are visiting it is placed in country group two which is the medium cost of living which is £65 per day for each student. For each student the total cost for week 1 of the trip would be an approximately a total of £ from the money it would include,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The total cost for week two which includes the rest of the trip from Neemrana to Vrindavan plus more ending up back in Delhi all including flights accommodation, transport links to get around each destionation is £340 per student.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The final total cost for the trip would total up to,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With the taith funding it will be providing a high amount of help and support for each student not to worry with money and enjoying and live in the moment with the places they will be experiencing over the two weeks.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t>
            </a:r>
            <a:endParaRPr sz="1200">
              <a:solidFill>
                <a:schemeClr val="dk1"/>
              </a:solidFill>
            </a:endParaRPr>
          </a:p>
          <a:p>
            <a:pPr indent="0" lvl="0" marL="0" rtl="0" algn="l">
              <a:spcBef>
                <a:spcPts val="80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£340 per person to bring not including money for food - from neemrana to vrindavan to  mathura to sikkim,sikkim to delhi, flights, accom, taxis, </a:t>
            </a:r>
            <a:r>
              <a:rPr lang="en-GB"/>
              <a:t>included and sikkim destinations, </a:t>
            </a:r>
            <a:r>
              <a:rPr lang="en-GB"/>
              <a:t>tours in vrindavan and mathura included.</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3b6342fc391_9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3b6342fc391_9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g3b4ded31e57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1" name="Google Shape;341;g3b4ded31e57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u="sng">
                <a:solidFill>
                  <a:srgbClr val="FF0000"/>
                </a:solidFill>
                <a:highlight>
                  <a:srgbClr val="FFFFFF"/>
                </a:highlight>
              </a:rPr>
              <a:t>Here is a breakdown of the total costs starting with flights and transport. Taking into consideration the expenses of the departing and returning flights, and all bus transport used from the 14</a:t>
            </a:r>
            <a:r>
              <a:rPr b="1" baseline="30000" lang="en-GB" sz="1600" u="sng">
                <a:solidFill>
                  <a:srgbClr val="FF0000"/>
                </a:solidFill>
                <a:highlight>
                  <a:srgbClr val="FFFFFF"/>
                </a:highlight>
              </a:rPr>
              <a:t>th</a:t>
            </a:r>
            <a:r>
              <a:rPr b="1" lang="en-GB" sz="1200" u="sng">
                <a:solidFill>
                  <a:srgbClr val="FF0000"/>
                </a:solidFill>
                <a:highlight>
                  <a:srgbClr val="FFFFFF"/>
                </a:highlight>
              </a:rPr>
              <a:t> to the 21</a:t>
            </a:r>
            <a:r>
              <a:rPr b="1" baseline="30000" lang="en-GB" sz="1600" u="sng">
                <a:solidFill>
                  <a:srgbClr val="FF0000"/>
                </a:solidFill>
                <a:highlight>
                  <a:srgbClr val="FFFFFF"/>
                </a:highlight>
              </a:rPr>
              <a:t>st</a:t>
            </a:r>
            <a:r>
              <a:rPr b="1" lang="en-GB" sz="1200" u="sng">
                <a:solidFill>
                  <a:srgbClr val="FF0000"/>
                </a:solidFill>
                <a:highlight>
                  <a:srgbClr val="FFFFFF"/>
                </a:highlight>
              </a:rPr>
              <a:t>, the total cost will be £532.29 per person</a:t>
            </a:r>
            <a:r>
              <a:rPr lang="en-GB" sz="1200">
                <a:solidFill>
                  <a:srgbClr val="FF0000"/>
                </a:solidFill>
                <a:highlight>
                  <a:srgbClr val="FFFFFF"/>
                </a:highlight>
              </a:rPr>
              <a:t>.</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3b79bce633d_1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7" name="Google Shape;357;g3b79bce633d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a:solidFill>
                  <a:srgbClr val="FF0000"/>
                </a:solidFill>
                <a:highlight>
                  <a:srgbClr val="FFFFFF"/>
                </a:highlight>
              </a:rPr>
              <a:t>Moving onto accommodation and excursions, the total cost for all hotels and activites will be £87.61 per person.</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g3b79bce633d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 name="Google Shape;371;g3b79bce633d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5" name="Shape 375"/>
        <p:cNvGrpSpPr/>
        <p:nvPr/>
      </p:nvGrpSpPr>
      <p:grpSpPr>
        <a:xfrm>
          <a:off x="0" y="0"/>
          <a:ext cx="0" cy="0"/>
          <a:chOff x="0" y="0"/>
          <a:chExt cx="0" cy="0"/>
        </a:xfrm>
      </p:grpSpPr>
      <p:sp>
        <p:nvSpPr>
          <p:cNvPr id="376" name="Google Shape;376;g3b4ded31e57_0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7" name="Google Shape;377;g3b4ded31e57_0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This slide shows the terms and conditions which are crucial important for the guests and us as a company. These are clearly put in place to ensure that each student and staff who is coming on the trip understand the legal framework that is in place. These include cancellation policy, refunds and liability (Clarke 2020).For us as a travel company it is virtually important that we get across our regulations, protect the financial security and most importantly the safe of the students and staff wellbeing during this trip (Plimbley Travel 2024).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solidFill>
                  <a:schemeClr val="dk1"/>
                </a:solidFill>
              </a:rPr>
              <a:t>Important info section - entry requirement, visas, passports, health and vaccinations, travel insurance, mediaction and pre existing conditions?, mobility on tour (long journeys so need to be fit), travel documents, weather, clothing, currency (cards), tipping, baggage allowance, staff and addition tour guide, travel extras, further info - for more detailed information visit our website, regulations. Back Page (logos, contact details etc)</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None/>
            </a:pPr>
            <a:r>
              <a:t/>
            </a:r>
            <a:endParaRPr/>
          </a:p>
          <a:p>
            <a:pPr indent="0" lvl="0" marL="0" rtl="0" algn="l">
              <a:spcBef>
                <a:spcPts val="0"/>
              </a:spcBef>
              <a:spcAft>
                <a:spcPts val="0"/>
              </a:spcAft>
              <a:buClr>
                <a:schemeClr val="dk1"/>
              </a:buClr>
              <a:buSzPts val="1100"/>
              <a:buFont typeface="Arial"/>
              <a:buNone/>
            </a:pPr>
            <a:r>
              <a:rPr lang="en-GB" u="sng">
                <a:solidFill>
                  <a:schemeClr val="hlink"/>
                </a:solidFill>
                <a:hlinkClick r:id="rId2"/>
              </a:rPr>
              <a:t>Our Travel Brochures | Distant Journeys</a:t>
            </a:r>
            <a:endParaRPr/>
          </a:p>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g3b6342fc391_8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7" name="Google Shape;387;g3b6342fc391_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When undertaking any trip abroad, especially to India when the </a:t>
            </a:r>
            <a:r>
              <a:rPr i="1" lang="en-GB" sz="1200">
                <a:solidFill>
                  <a:schemeClr val="dk1"/>
                </a:solidFill>
              </a:rPr>
              <a:t>“</a:t>
            </a:r>
            <a:r>
              <a:rPr i="1" lang="en-GB" sz="1200">
                <a:solidFill>
                  <a:srgbClr val="3A3A3A"/>
                </a:solidFill>
              </a:rPr>
              <a:t>United Kingdom is 5:30 hours behind of India” </a:t>
            </a:r>
            <a:r>
              <a:rPr i="1" lang="en-GB" sz="1200">
                <a:solidFill>
                  <a:schemeClr val="dk1"/>
                </a:solidFill>
              </a:rPr>
              <a:t>(24timezones.com, 2025)</a:t>
            </a:r>
            <a:r>
              <a:rPr lang="en-GB" sz="1200">
                <a:solidFill>
                  <a:schemeClr val="dk1"/>
                </a:solidFill>
              </a:rPr>
              <a:t>, it is essential to carefully consider travel advice and potential risks for students on their career building experience, AND for our 2 lectures leading this trip with responsibilities that can occur at any given time, which is why it is important to discuss this advice and potential risks to help prevent issues for your own personal health, and also for your lecturers when they are reliable not only for themselves but the safety and duty of care for 15 individual students when it is </a:t>
            </a:r>
            <a:r>
              <a:rPr i="1" lang="en-GB" sz="1200">
                <a:solidFill>
                  <a:schemeClr val="dk1"/>
                </a:solidFill>
              </a:rPr>
              <a:t>“compiled by the School </a:t>
            </a:r>
            <a:r>
              <a:rPr b="1" i="1" lang="en-GB" sz="1200">
                <a:solidFill>
                  <a:schemeClr val="dk1"/>
                </a:solidFill>
              </a:rPr>
              <a:t>Travel</a:t>
            </a:r>
            <a:r>
              <a:rPr i="1" lang="en-GB" sz="1200">
                <a:solidFill>
                  <a:schemeClr val="dk1"/>
                </a:solidFill>
              </a:rPr>
              <a:t> Forum highlights that for 64% of teachers, safety and risk are a concern when organising a school </a:t>
            </a:r>
            <a:r>
              <a:rPr b="1" i="1" lang="en-GB" sz="1200">
                <a:solidFill>
                  <a:schemeClr val="dk1"/>
                </a:solidFill>
              </a:rPr>
              <a:t>trip”. </a:t>
            </a:r>
            <a:r>
              <a:rPr i="1" lang="en-GB" sz="1200">
                <a:solidFill>
                  <a:schemeClr val="dk1"/>
                </a:solidFill>
              </a:rPr>
              <a:t>(admin_rayburntours, 2017).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3b6342fc391_8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3b6342fc391_8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When giving advice to students it important to advocate to students that they have comprehensive travel insurance covering medical treatment and emergencies because of the higher level of risk and responsibility involved in international educational travel. India presents different health risks and medical standards compared to the UK. Students may be exposed to unfamiliar food and water with statistics showing significant issues with bad food and water in India, showing </a:t>
            </a:r>
            <a:r>
              <a:rPr i="1" lang="en-GB" sz="1200">
                <a:solidFill>
                  <a:schemeClr val="dk1"/>
                </a:solidFill>
              </a:rPr>
              <a:t>“about 70% of surface water unfit for consumption, 163 million lacking safe water, and recent major outbreaks of food poisoning/stomach flu (over 1,000 diarrheal outbreaks in late 2024)” (World Health Organisation, 2026). </a:t>
            </a:r>
            <a:r>
              <a:rPr lang="en-GB" sz="1200">
                <a:solidFill>
                  <a:schemeClr val="dk1"/>
                </a:solidFill>
              </a:rPr>
              <a:t>Travel insurance ensures students can access private medical care, which is often of a higher standard and quicker that public healthcare, without facing significant out-of-pocket costs, although </a:t>
            </a:r>
            <a:r>
              <a:rPr i="1" lang="en-GB" sz="1200">
                <a:solidFill>
                  <a:schemeClr val="dk1"/>
                </a:solidFill>
              </a:rPr>
              <a:t>“India is serving the people with state of art medical facilities along with 65-90% less expenses.” (Ghosh, 2024).</a:t>
            </a:r>
            <a:r>
              <a:rPr lang="en-GB" sz="1200">
                <a:solidFill>
                  <a:schemeClr val="dk1"/>
                </a:solidFill>
              </a:rPr>
              <a:t> In addition, comprehensive travel insurance covers medical emergencies such as accidents, serious illness, or emergency evacuation and repatriation. In a large and diverse country like India, specialist medical facilities may not always be nearby, and emergency transport or evacuation to another city or back to the UK can be very costly. Overall, insurance ensures students receive appropriate care and support in worst-case scenarios.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3b6342fc391_8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3" name="Google Shape;403;g3b6342fc391_8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Advice on money handling for students is important to advocate clear guidance around money management because it directly affects safety, independence, and the smooth running of the trip. Safety is a key reason, as India is largely a cash-based society, particularly outside major cities and tourist hubs, supported by “</a:t>
            </a:r>
            <a:r>
              <a:rPr i="1" lang="en-GB" sz="1200">
                <a:solidFill>
                  <a:schemeClr val="dk1"/>
                </a:solidFill>
              </a:rPr>
              <a:t>nearly 95% of transactions take place in cash” (Gaba and Nagpal, 2018). </a:t>
            </a:r>
            <a:r>
              <a:rPr lang="en-GB" sz="1200">
                <a:solidFill>
                  <a:schemeClr val="dk1"/>
                </a:solidFill>
              </a:rPr>
              <a:t>It should be beyond noted that students have a full understanding that if you carry large amounts of cash, keep money in one place, or openly display it, you are more vulnerable to theft or scams, as statistics show </a:t>
            </a:r>
            <a:r>
              <a:rPr i="1" lang="en-GB" sz="1200">
                <a:solidFill>
                  <a:schemeClr val="dk1"/>
                </a:solidFill>
              </a:rPr>
              <a:t>“In 2022, over 652 thousand theft cases were reported across India. (Statista, 2026)”</a:t>
            </a:r>
            <a:r>
              <a:rPr lang="en-GB" sz="1200">
                <a:solidFill>
                  <a:schemeClr val="dk1"/>
                </a:solidFill>
              </a:rPr>
              <a:t>. Advising students on safely carrying cash-such as splitting money between wallets, using money belts, and keeping valuables secure reduces risk and helps protect both the individual and wider group. </a:t>
            </a:r>
            <a:r>
              <a:rPr lang="en-GB" sz="1200">
                <a:solidFill>
                  <a:srgbClr val="444444"/>
                </a:solidFill>
              </a:rPr>
              <a:t>​</a:t>
            </a:r>
            <a:endParaRPr sz="1200">
              <a:solidFill>
                <a:srgbClr val="444444"/>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Understanding travel cards and banking options supports financial security. Travel cards and international debit cards reduce the need to carry large sums of cash and offer protection if cards are lost or stollen. Students also should be aware of the foreign transaction fees, as “</a:t>
            </a:r>
            <a:r>
              <a:rPr i="1" lang="en-GB" sz="1200">
                <a:solidFill>
                  <a:schemeClr val="dk1"/>
                </a:solidFill>
              </a:rPr>
              <a:t>A non-sterling transaction fee could cost you up to 3% of the amount of each transaction you make.”</a:t>
            </a:r>
            <a:r>
              <a:rPr lang="en-GB" sz="1200">
                <a:solidFill>
                  <a:schemeClr val="dk1"/>
                </a:solidFill>
              </a:rPr>
              <a:t> </a:t>
            </a:r>
            <a:r>
              <a:rPr i="1" lang="en-GB" sz="1200">
                <a:solidFill>
                  <a:schemeClr val="dk1"/>
                </a:solidFill>
              </a:rPr>
              <a:t>(Conway, 2018). </a:t>
            </a:r>
            <a:r>
              <a:rPr lang="en-GB" sz="1200">
                <a:solidFill>
                  <a:schemeClr val="dk1"/>
                </a:solidFill>
              </a:rPr>
              <a:t>Furthermore,you should also be cautious of</a:t>
            </a:r>
            <a:r>
              <a:rPr i="1" lang="en-GB" sz="1200">
                <a:solidFill>
                  <a:schemeClr val="dk1"/>
                </a:solidFill>
              </a:rPr>
              <a:t> </a:t>
            </a:r>
            <a:r>
              <a:rPr lang="en-GB" sz="1200">
                <a:solidFill>
                  <a:schemeClr val="dk1"/>
                </a:solidFill>
              </a:rPr>
              <a:t>ATM withdrawal limits, and how to block a card quickly if needed. Clear guidance ensures students are prepared and do not become financially stranded while abroad. Finally, understanding the difference between Indian rupees compared to British Sterling is essential. Currency values, denominations, and exchange rates can be confusing, increasing the risk of overpaying or being taken advantage of. Having this full understanding will help recognise rupee notes, understand approximate conversions, and check prices builds confidence and helps make informed purchasing decisions.</a:t>
            </a:r>
            <a:r>
              <a:rPr lang="en-GB" sz="1200">
                <a:solidFill>
                  <a:srgbClr val="444444"/>
                </a:solidFill>
              </a:rPr>
              <a:t>​</a:t>
            </a:r>
            <a:endParaRPr sz="1200">
              <a:solidFill>
                <a:srgbClr val="444444"/>
              </a:solidFill>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rPr>
              <a:t>​</a:t>
            </a:r>
            <a:endParaRPr sz="1200">
              <a:solidFill>
                <a:srgbClr val="444444"/>
              </a:solidFill>
            </a:endParaRPr>
          </a:p>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9" name="Shape 409"/>
        <p:cNvGrpSpPr/>
        <p:nvPr/>
      </p:nvGrpSpPr>
      <p:grpSpPr>
        <a:xfrm>
          <a:off x="0" y="0"/>
          <a:ext cx="0" cy="0"/>
          <a:chOff x="0" y="0"/>
          <a:chExt cx="0" cy="0"/>
        </a:xfrm>
      </p:grpSpPr>
      <p:sp>
        <p:nvSpPr>
          <p:cNvPr id="410" name="Google Shape;410;g3b6342fc391_8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1" name="Google Shape;411;g3b6342fc391_8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India can be fast paced, crowded, and culturally different from UK, with a popularity rate of </a:t>
            </a:r>
            <a:r>
              <a:rPr i="1" lang="en-GB" sz="1200">
                <a:solidFill>
                  <a:schemeClr val="dk1"/>
                </a:solidFill>
              </a:rPr>
              <a:t>“1.2 billion people, India is a country of thousands of ethnic groups, language dialects, and diverse traditions.”(Zwegers, 2026).</a:t>
            </a:r>
            <a:r>
              <a:rPr lang="en-GB" sz="1200">
                <a:solidFill>
                  <a:schemeClr val="dk1"/>
                </a:solidFill>
              </a:rPr>
              <a:t> Advice should be stressed that Clear safety guidance will help minimise risk, protects students’ wellbeing, and allow the trip to run smoothly without avoidable incidents. Staying with your group THROUGHOUT the trip no matter what, is extremely important. In unfamiliar cities, students may find navigation challenging due to language barriers, busy streets, and different transport systems. Remaining together reduces the risk of individuals becoming lost, vulnerable, or separated from support, as crowds in India can be described as </a:t>
            </a:r>
            <a:r>
              <a:rPr i="1" lang="en-GB" sz="1200">
                <a:solidFill>
                  <a:schemeClr val="dk1"/>
                </a:solidFill>
              </a:rPr>
              <a:t>“feels of 456 people per square kilometre.” (LIFE, 2019). </a:t>
            </a:r>
            <a:r>
              <a:rPr lang="en-GB" sz="1200">
                <a:solidFill>
                  <a:schemeClr val="dk1"/>
                </a:solidFill>
              </a:rPr>
              <a:t>Staying with your groups will also allow your trip leaders to keep accurate headcounts and respond quickly if an issue occurs. For students, staying with the group provides reassurance and shared responsibility, ensuring no one feels isolated or overwhelmed during the trip.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7" name="Shape 417"/>
        <p:cNvGrpSpPr/>
        <p:nvPr/>
      </p:nvGrpSpPr>
      <p:grpSpPr>
        <a:xfrm>
          <a:off x="0" y="0"/>
          <a:ext cx="0" cy="0"/>
          <a:chOff x="0" y="0"/>
          <a:chExt cx="0" cy="0"/>
        </a:xfrm>
      </p:grpSpPr>
      <p:sp>
        <p:nvSpPr>
          <p:cNvPr id="418" name="Google Shape;418;g3b6342fc391_8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9" name="Google Shape;419;g3b6342fc391_8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Benefits of pre-arranged transport is a key security measure for group travel should be put in place. If possible, pre-booked coaches, drivers, or transfers arranged by the University or a trusted provider to reduce the risk of scams, unsafe vehicles, or misunderstandings over routes and pricing. A good bus and hotel system used in India is ‘redBus’ which </a:t>
            </a:r>
            <a:r>
              <a:rPr i="1" lang="en-GB" sz="1200">
                <a:solidFill>
                  <a:schemeClr val="dk1"/>
                </a:solidFill>
              </a:rPr>
              <a:t>“Globally, now has 8+ million customers, 2300+ bus operators and 100 million trips booking worldwide using ticket booking app”</a:t>
            </a:r>
            <a:r>
              <a:rPr lang="en-GB" sz="1200">
                <a:solidFill>
                  <a:schemeClr val="dk1"/>
                </a:solidFill>
              </a:rPr>
              <a:t> </a:t>
            </a:r>
            <a:r>
              <a:rPr i="1" lang="en-GB" sz="1200">
                <a:solidFill>
                  <a:schemeClr val="dk1"/>
                </a:solidFill>
              </a:rPr>
              <a:t>(Tvisha, 2026), </a:t>
            </a:r>
            <a:r>
              <a:rPr lang="en-GB" sz="1200">
                <a:solidFill>
                  <a:schemeClr val="dk1"/>
                </a:solidFill>
              </a:rPr>
              <a:t>which is perfect for our Gen Z target market students with an online app feature, amazing for accessibility. Another platform which is successful in India for local cabs is ‘Uber’ and ‘Ola’ which are both “</a:t>
            </a:r>
            <a:r>
              <a:rPr i="1" lang="en-GB" sz="1200">
                <a:solidFill>
                  <a:schemeClr val="dk1"/>
                </a:solidFill>
              </a:rPr>
              <a:t>cheaper than a regular taxi fare.”</a:t>
            </a:r>
            <a:r>
              <a:rPr lang="en-GB" sz="1200">
                <a:solidFill>
                  <a:schemeClr val="dk1"/>
                </a:solidFill>
              </a:rPr>
              <a:t> </a:t>
            </a:r>
            <a:r>
              <a:rPr i="1" lang="en-GB" sz="1200">
                <a:solidFill>
                  <a:schemeClr val="dk1"/>
                </a:solidFill>
              </a:rPr>
              <a:t>(Maini, 2025) </a:t>
            </a:r>
            <a:r>
              <a:rPr lang="en-GB" sz="1200">
                <a:solidFill>
                  <a:schemeClr val="dk1"/>
                </a:solidFill>
              </a:rPr>
              <a:t>and with a rate holding of “</a:t>
            </a:r>
            <a:r>
              <a:rPr i="1" lang="en-GB" sz="1200">
                <a:solidFill>
                  <a:schemeClr val="dk1"/>
                </a:solidFill>
              </a:rPr>
              <a:t>Uber maintains 50% of the online four-wheeler cab market, with Ola holding the remainder.”</a:t>
            </a:r>
            <a:r>
              <a:rPr lang="en-GB" sz="1200">
                <a:solidFill>
                  <a:schemeClr val="dk1"/>
                </a:solidFill>
              </a:rPr>
              <a:t> </a:t>
            </a:r>
            <a:r>
              <a:rPr i="1" lang="en-GB" sz="1200">
                <a:solidFill>
                  <a:schemeClr val="dk1"/>
                </a:solidFill>
              </a:rPr>
              <a:t>(Desk, 2025). </a:t>
            </a:r>
            <a:r>
              <a:rPr lang="en-GB" sz="1200">
                <a:solidFill>
                  <a:schemeClr val="dk1"/>
                </a:solidFill>
              </a:rPr>
              <a:t>​</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 name="Shape 425"/>
        <p:cNvGrpSpPr/>
        <p:nvPr/>
      </p:nvGrpSpPr>
      <p:grpSpPr>
        <a:xfrm>
          <a:off x="0" y="0"/>
          <a:ext cx="0" cy="0"/>
          <a:chOff x="0" y="0"/>
          <a:chExt cx="0" cy="0"/>
        </a:xfrm>
      </p:grpSpPr>
      <p:sp>
        <p:nvSpPr>
          <p:cNvPr id="426" name="Google Shape;426;g3b6342fc391_8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7" name="Google Shape;427;g3b6342fc391_8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5F5F5"/>
                </a:highlight>
              </a:rPr>
              <a:t>Lastly emergency contacts and procedures should clearly be understood before travelling. Having access to local emergency numbers, university trip leaders’ contact details, accommodation information, and the British Embassy or Consulate ensures students know where to tourn for help. Knowing what to do in an emergency reduces panic and enables quicker, more effective responses. Students should be encouraged to save contacts on phones and carry written copies in case of loss or technical issues, reinforcing confidence and ensuring accessible support.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g3b6342fc391_8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5" name="Google Shape;435;g3b6342fc391_8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When travelling through our planned trip throughout India, it is vital to advocate cultural awareness and respect. India is a country with deep-rooted traditions, strong religious influences, and diverse social norms that may differ significantly from those in the UK, an example reported is “</a:t>
            </a:r>
            <a:r>
              <a:rPr i="1" lang="en-GB" sz="1200">
                <a:solidFill>
                  <a:schemeClr val="dk1"/>
                </a:solidFill>
              </a:rPr>
              <a:t>Indian Culture is More Group Oriented than British Culture” (Commisceo Global, 2020). </a:t>
            </a:r>
            <a:r>
              <a:rPr lang="en-GB" sz="1200">
                <a:solidFill>
                  <a:schemeClr val="dk1"/>
                </a:solidFill>
              </a:rPr>
              <a:t>Students should act respectfully, not only to enhance personal safety and comfort but also reflect positively on the university and support meaningful engagement with local communities and industry professionals. </a:t>
            </a:r>
            <a:r>
              <a:rPr lang="en-GB" sz="1200">
                <a:solidFill>
                  <a:srgbClr val="444444"/>
                </a:solidFill>
              </a:rPr>
              <a:t>​</a:t>
            </a:r>
            <a:endParaRPr sz="1200">
              <a:solidFill>
                <a:srgbClr val="444444"/>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Dressing modestly is an important aspect of cultural awareness in India and plays a key role in showing respect for local values as “</a:t>
            </a:r>
            <a:r>
              <a:rPr i="1" lang="en-GB" sz="1200">
                <a:solidFill>
                  <a:schemeClr val="dk1"/>
                </a:solidFill>
              </a:rPr>
              <a:t>modest dress designs have evolved into effective tools for personal expression and identity formation.” (Nabia, 2025)</a:t>
            </a:r>
            <a:r>
              <a:rPr lang="en-GB" sz="1200">
                <a:solidFill>
                  <a:schemeClr val="dk1"/>
                </a:solidFill>
              </a:rPr>
              <a:t> as in many parts of the country, conservative dress is the norms for both men and women. In India it is respected if you, </a:t>
            </a:r>
            <a:r>
              <a:rPr i="1" lang="en-GB" sz="1200">
                <a:solidFill>
                  <a:schemeClr val="dk1"/>
                </a:solidFill>
              </a:rPr>
              <a:t>“Opt for loose-fitting shirts, t-shirts, long dresses, knee-level or below-knee shorts, pants and skirts”</a:t>
            </a:r>
            <a:r>
              <a:rPr lang="en-GB" sz="1200">
                <a:solidFill>
                  <a:schemeClr val="dk1"/>
                </a:solidFill>
              </a:rPr>
              <a:t> </a:t>
            </a:r>
            <a:r>
              <a:rPr i="1" lang="en-GB" sz="1200">
                <a:solidFill>
                  <a:schemeClr val="dk1"/>
                </a:solidFill>
              </a:rPr>
              <a:t>(Intrepid, 2026) </a:t>
            </a:r>
            <a:r>
              <a:rPr lang="en-GB" sz="1200">
                <a:solidFill>
                  <a:schemeClr val="dk1"/>
                </a:solidFill>
              </a:rPr>
              <a:t>when touring around our main key destinations on our itinerary of Delhi, Neemrana, Vrindavan, Mathura, and Sikkim. Modest clothing also supports personal safety, as it allows students to blend in more easily rather than stand out as tourists by avoiding unwanted attention and reducing the risk of causing offence. Additionally, appropriate dress is often required when visiting religious sites, industry venues, or community spaces included in our holiday. By understanding and adapting to local expectations around clothing, students demonstrate sensitivity and professionalism while travelling.</a:t>
            </a:r>
            <a:r>
              <a:rPr lang="en-GB" sz="1200">
                <a:solidFill>
                  <a:srgbClr val="444444"/>
                </a:solidFill>
              </a:rPr>
              <a:t>​</a:t>
            </a:r>
            <a:endParaRPr sz="1200">
              <a:solidFill>
                <a:srgbClr val="444444"/>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Respecting local customs, religious practices and traditions is essential when travelling in India due to the country's cultural and religious diversity. Practices such as removing shoes before entering temples, dressing conservatively at religious sites, and being midnful during prayer times are common and should be followed. Students should also be aware that gestures, body language, and public behaviour can carry different meanings across cultures as </a:t>
            </a:r>
            <a:r>
              <a:rPr i="1" lang="en-GB" sz="1200">
                <a:solidFill>
                  <a:schemeClr val="dk1"/>
                </a:solidFill>
              </a:rPr>
              <a:t>“In Indian culture, spirituality and religion play a central role.”</a:t>
            </a:r>
            <a:r>
              <a:rPr lang="en-GB" sz="1200">
                <a:solidFill>
                  <a:schemeClr val="dk1"/>
                </a:solidFill>
              </a:rPr>
              <a:t> (</a:t>
            </a:r>
            <a:r>
              <a:rPr i="1" lang="en-GB" sz="1200">
                <a:solidFill>
                  <a:schemeClr val="dk1"/>
                </a:solidFill>
              </a:rPr>
              <a:t>Menon , 2019)</a:t>
            </a:r>
            <a:r>
              <a:rPr lang="en-GB" sz="1200">
                <a:solidFill>
                  <a:schemeClr val="dk1"/>
                </a:solidFill>
              </a:rPr>
              <a:t>. Demonstrating respect by observing local practices, asking questions politely, and following guidance from local hosts helps build positive relationships and avoids misunderstandings. </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1" name="Shape 441"/>
        <p:cNvGrpSpPr/>
        <p:nvPr/>
      </p:nvGrpSpPr>
      <p:grpSpPr>
        <a:xfrm>
          <a:off x="0" y="0"/>
          <a:ext cx="0" cy="0"/>
          <a:chOff x="0" y="0"/>
          <a:chExt cx="0" cy="0"/>
        </a:xfrm>
      </p:grpSpPr>
      <p:sp>
        <p:nvSpPr>
          <p:cNvPr id="442" name="Google Shape;442;g3b6342fc391_8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3" name="Google Shape;443;g3b6342fc391_8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On an industry trip, respectful behaviour reflects well on the university and encourages mutual respect between students and local organisations, as India is a country with cultural and religious diversity as “</a:t>
            </a:r>
            <a:r>
              <a:rPr i="1" lang="en-GB" sz="1200">
                <a:solidFill>
                  <a:schemeClr val="dk1"/>
                </a:solidFill>
              </a:rPr>
              <a:t>According to the 2011 census, 79.8% of the population of India follows Hinduism, 14.2% Islam, 2.3% Christianity, 1.7% Sikhism, 0.7% Buddhism and 0.4% Jainism.”</a:t>
            </a:r>
            <a:r>
              <a:rPr lang="en-GB" sz="1200">
                <a:solidFill>
                  <a:schemeClr val="dk1"/>
                </a:solidFill>
              </a:rPr>
              <a:t> </a:t>
            </a:r>
            <a:r>
              <a:rPr i="1" lang="en-GB" sz="1200">
                <a:solidFill>
                  <a:schemeClr val="dk1"/>
                </a:solidFill>
              </a:rPr>
              <a:t>(Wikipedia Contributors, 2019) </a:t>
            </a:r>
            <a:r>
              <a:rPr lang="en-GB" sz="1200">
                <a:solidFill>
                  <a:schemeClr val="dk1"/>
                </a:solidFill>
              </a:rPr>
              <a:t>as shown on the graph above.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9" name="Shape 449"/>
        <p:cNvGrpSpPr/>
        <p:nvPr/>
      </p:nvGrpSpPr>
      <p:grpSpPr>
        <a:xfrm>
          <a:off x="0" y="0"/>
          <a:ext cx="0" cy="0"/>
          <a:chOff x="0" y="0"/>
          <a:chExt cx="0" cy="0"/>
        </a:xfrm>
      </p:grpSpPr>
      <p:sp>
        <p:nvSpPr>
          <p:cNvPr id="450" name="Google Shape;450;g3b6342fc391_8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1" name="Google Shape;451;g3b6342fc391_8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When travelling in India, water safety is essential to reduce the risk of illness as “</a:t>
            </a:r>
            <a:r>
              <a:rPr i="1" lang="en-GB" sz="1200">
                <a:solidFill>
                  <a:schemeClr val="dk1"/>
                </a:solidFill>
              </a:rPr>
              <a:t>the prevalence of WASH-related diseases in India was at 5.7% of all outpatient visits and 6.9% of all hospital admissions during in 2017” (Goyanka, 2021). </a:t>
            </a:r>
            <a:r>
              <a:rPr lang="en-GB" sz="1200">
                <a:solidFill>
                  <a:schemeClr val="dk1"/>
                </a:solidFill>
              </a:rPr>
              <a:t>Students should only drink sealed bottled water from reputable brands and always check that the seal is intact before opening. Tap water should be always avoided, including when brushing teeth, and bottled or purified water should be used instead, as “</a:t>
            </a:r>
            <a:r>
              <a:rPr i="1" lang="en-GB" sz="1200">
                <a:solidFill>
                  <a:schemeClr val="dk1"/>
                </a:solidFill>
              </a:rPr>
              <a:t>Filtered water removes minerals such as chloride, sulphate, copper, iron, manganese and zinc which can be harmful to consume.”(MORLA, 2025). </a:t>
            </a:r>
            <a:r>
              <a:rPr lang="en-GB" sz="1200">
                <a:solidFill>
                  <a:schemeClr val="dk1"/>
                </a:solidFill>
              </a:rPr>
              <a:t>Carrying bottled water always should be vital to prevent dehydration, </a:t>
            </a:r>
            <a:r>
              <a:rPr i="1" lang="en-GB" sz="1200">
                <a:solidFill>
                  <a:schemeClr val="dk1"/>
                </a:solidFill>
              </a:rPr>
              <a:t>“especially in hot and humid climates like those found in many parts of India.”</a:t>
            </a:r>
            <a:r>
              <a:rPr lang="en-GB" sz="1200">
                <a:solidFill>
                  <a:schemeClr val="dk1"/>
                </a:solidFill>
              </a:rPr>
              <a:t> </a:t>
            </a:r>
            <a:r>
              <a:rPr i="1" lang="en-GB" sz="1200">
                <a:solidFill>
                  <a:schemeClr val="dk1"/>
                </a:solidFill>
              </a:rPr>
              <a:t>(Clifford, 2018).</a:t>
            </a:r>
            <a:r>
              <a:rPr lang="en-GB" sz="1200">
                <a:solidFill>
                  <a:srgbClr val="444444"/>
                </a:solidFill>
              </a:rPr>
              <a:t>​</a:t>
            </a:r>
            <a:endParaRPr sz="1200">
              <a:solidFill>
                <a:srgbClr val="444444"/>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Food and hygiene practices should strictly be followed to reduce the risk of food-related illnesses, as above shown graph shows the statistics of food-related illnesses in the past years from India. Eating freshly cooked, hot meals and avoiding raw food such as salads, unpeeled fruits, or undercooked dishes unless confirmed safe should be encouraged for all. When attending Mathura’s street colourful market, you should be cautious of street food sold as</a:t>
            </a:r>
            <a:r>
              <a:rPr i="1" lang="en-GB" sz="1200">
                <a:solidFill>
                  <a:schemeClr val="dk1"/>
                </a:solidFill>
              </a:rPr>
              <a:t> “contaminated food can lead to infections like typhoid, jaundice (hepatitis A and E), food poisoning, and severe stomach infections.”</a:t>
            </a:r>
            <a:r>
              <a:rPr lang="en-GB" sz="1200">
                <a:solidFill>
                  <a:schemeClr val="dk1"/>
                </a:solidFill>
              </a:rPr>
              <a:t> </a:t>
            </a:r>
            <a:r>
              <a:rPr i="1" lang="en-GB" sz="1200">
                <a:solidFill>
                  <a:schemeClr val="dk1"/>
                </a:solidFill>
              </a:rPr>
              <a:t>(Lokmanya Hospital, 2025). </a:t>
            </a:r>
            <a:r>
              <a:rPr lang="en-GB" sz="1200">
                <a:solidFill>
                  <a:schemeClr val="dk1"/>
                </a:solidFill>
              </a:rPr>
              <a:t>Furthermore, hygiene plays an important role on your travel, including regular handwashing and the usage of hand sanitizer before eating is essential, to minimise health risks and ensure focus remains on learning and gaining valuable industry experience alongside valuable memories throughout the trip. </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3b4e7ee3dcf_4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3b4e7ee3dcf_4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rPr>
              <a:t>A key essential part of this trip is that it is fully protected by ABTA and ATOL. ABTA stands for the association of British travel agents. It is a UK travel trade body representing travel agents and tour operators with also setting standards for how members operate </a:t>
            </a:r>
            <a:r>
              <a:rPr lang="en-GB" sz="1200">
                <a:solidFill>
                  <a:schemeClr val="dk1"/>
                </a:solidFill>
                <a:latin typeface="Times New Roman"/>
                <a:ea typeface="Times New Roman"/>
                <a:cs typeface="Times New Roman"/>
                <a:sym typeface="Times New Roman"/>
              </a:rPr>
              <a:t>(</a:t>
            </a:r>
            <a:r>
              <a:rPr lang="en-GB" sz="1200">
                <a:solidFill>
                  <a:schemeClr val="dk1"/>
                </a:solidFill>
              </a:rPr>
              <a:t>Wake 2025). Also Promoting high service standards providing clear guidance to ensure safe, reliable and high-quality travel experiences (ABTA 2023) . ATOL stands for Air travel organisers licensing, it is a shame that protects travellers and their money, if the travel operator they booked with ceases trading before or during the passenger’s holiday. Meaning passengers would be able to claim back money on their holiday (ATOL 2021). With this trip being a higher education trip and the location of the destination, the benefits of having this protection in place would provide a safety net ensuring that all 15 students and two staff members would not be stranded in India and that plans would be in place to ensure their prepayments would be refunded and they would return home safely (“What Are ABTA and ATOL? Travel Protection Explained - All Clear” 2025).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t>
            </a:r>
            <a:endParaRPr sz="1200">
              <a:solidFill>
                <a:schemeClr val="dk1"/>
              </a:solidFill>
            </a:endParaRPr>
          </a:p>
          <a:p>
            <a:pPr indent="0" lvl="0" marL="0" rtl="0" algn="l">
              <a:lnSpc>
                <a:spcPct val="150000"/>
              </a:lnSpc>
              <a:spcBef>
                <a:spcPts val="800"/>
              </a:spcBef>
              <a:spcAft>
                <a:spcPts val="0"/>
              </a:spcAft>
              <a:buClr>
                <a:schemeClr val="dk1"/>
              </a:buClr>
              <a:buSzPts val="1100"/>
              <a:buFont typeface="Arial"/>
              <a:buNone/>
            </a:pPr>
            <a:r>
              <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3b53879cf6a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4" name="Google Shape;464;g3b53879cf6a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ABTA promises through there code of conduct, what that would mean for you is four things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ACCURACY – giving clear information so you can have clear choice where to book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HIGH STANDARDS – offered a better suitable alternative if there are any issues with your holiday so it doesn't ruin your holiday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ADVICE – guidance on all the requirements of paperwork necessary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a:t>
            </a:r>
            <a:r>
              <a:rPr lang="en-GB" sz="1200">
                <a:solidFill>
                  <a:schemeClr val="dk1"/>
                </a:solidFill>
              </a:rPr>
              <a:t>ACCOUNTABILITY</a:t>
            </a:r>
            <a:r>
              <a:rPr lang="en-GB" sz="1200">
                <a:solidFill>
                  <a:schemeClr val="dk1"/>
                </a:solidFill>
              </a:rPr>
              <a:t> – help with disputes and arbitration if required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(ABTA, “Code of Conduct” 2024) </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g3b4cad1b1e7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0" name="Google Shape;470;g3b4cad1b1e7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A key </a:t>
            </a:r>
            <a:r>
              <a:rPr lang="en-GB" sz="1200">
                <a:solidFill>
                  <a:schemeClr val="dk1"/>
                </a:solidFill>
              </a:rPr>
              <a:t>vital</a:t>
            </a:r>
            <a:r>
              <a:rPr lang="en-GB" sz="1200">
                <a:solidFill>
                  <a:schemeClr val="dk1"/>
                </a:solidFill>
              </a:rPr>
              <a:t> part of this trip, which is important to us, is understanding and making sure that guest needs are met for this large-scale trip. With the trip being a duration of two weeks and with moving for different hotels to visit places each hotel has been picked to cater the needs of what the target market chosen would need. With the target market selected to travel and tourism students who are studying in higher education WIFI is a major priority with students may need to and would like to upload content of their trip as well as speak to family and friends. With the six hotel changes throughout the trip each hotel offers compilatory free Wi-Fi to all guests.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The first hotel which students and staff will be staying at which is Hotel Seven Inn Plaza, the hotel provides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AIR-CONDITIONED ROOMS – a key which must be necessary with the temperature in weather difference to the uk and with each day of the trip being full on with visiting it will be very beneficial when arriving back at the hotel to chill and rest.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Offering BREAKFAST LUNCH &amp; DINNER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BREATH TAKING CITY VIEWS – with lots of outdoor seating areas and lounge space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(“Hotel Seven Inn Plaza near IGI Delhi Airport” 2026)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Paradise Inn, Yodurvnsi colony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24-hour front desk service for any help and advice guest may need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Creates a comfortable stay located in a great location and cost effective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(“Paradise Inn” 2026)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Hotel Bhakti Dhama  </a:t>
            </a:r>
            <a:endParaRPr sz="1200">
              <a:solidFill>
                <a:schemeClr val="dk1"/>
              </a:solidFill>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rPr>
              <a:t>. Great location for and the convince for sightseeing options ideal for our students not having to travel far (Srivastava 2016) </a:t>
            </a:r>
            <a:endParaRPr sz="1200">
              <a:solidFill>
                <a:schemeClr val="dk1"/>
              </a:solidFill>
            </a:endParaRPr>
          </a:p>
          <a:p>
            <a:pPr indent="0" lvl="0" marL="0" rtl="0" algn="l">
              <a:spcBef>
                <a:spcPts val="80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4" name="Shape 474"/>
        <p:cNvGrpSpPr/>
        <p:nvPr/>
      </p:nvGrpSpPr>
      <p:grpSpPr>
        <a:xfrm>
          <a:off x="0" y="0"/>
          <a:ext cx="0" cy="0"/>
          <a:chOff x="0" y="0"/>
          <a:chExt cx="0" cy="0"/>
        </a:xfrm>
      </p:grpSpPr>
      <p:sp>
        <p:nvSpPr>
          <p:cNvPr id="475" name="Google Shape;475;g3b4cad1b1e7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6" name="Google Shape;476;g3b4cad1b1e7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g3b6342fc391_3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3" name="Google Shape;483;g3b6342fc391_3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6" name="Shape 486"/>
        <p:cNvGrpSpPr/>
        <p:nvPr/>
      </p:nvGrpSpPr>
      <p:grpSpPr>
        <a:xfrm>
          <a:off x="0" y="0"/>
          <a:ext cx="0" cy="0"/>
          <a:chOff x="0" y="0"/>
          <a:chExt cx="0" cy="0"/>
        </a:xfrm>
      </p:grpSpPr>
      <p:sp>
        <p:nvSpPr>
          <p:cNvPr id="487" name="Google Shape;487;g3b6342fc391_3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8" name="Google Shape;488;g3b6342fc391_3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0" name="Shape 490"/>
        <p:cNvGrpSpPr/>
        <p:nvPr/>
      </p:nvGrpSpPr>
      <p:grpSpPr>
        <a:xfrm>
          <a:off x="0" y="0"/>
          <a:ext cx="0" cy="0"/>
          <a:chOff x="0" y="0"/>
          <a:chExt cx="0" cy="0"/>
        </a:xfrm>
      </p:grpSpPr>
      <p:sp>
        <p:nvSpPr>
          <p:cNvPr id="491" name="Google Shape;491;g3b6342fc391_3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2" name="Google Shape;492;g3b6342fc391_3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3b6342fc391_3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3b6342fc391_3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g3b6342fc391_3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3" name="Google Shape;503;g3b6342fc391_3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g3b6342fc391_3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8" name="Google Shape;508;g3b6342fc391_3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2" name="Shape 512"/>
        <p:cNvGrpSpPr/>
        <p:nvPr/>
      </p:nvGrpSpPr>
      <p:grpSpPr>
        <a:xfrm>
          <a:off x="0" y="0"/>
          <a:ext cx="0" cy="0"/>
          <a:chOff x="0" y="0"/>
          <a:chExt cx="0" cy="0"/>
        </a:xfrm>
      </p:grpSpPr>
      <p:sp>
        <p:nvSpPr>
          <p:cNvPr id="513" name="Google Shape;513;g3b6342fc391_9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4" name="Google Shape;514;g3b6342fc391_9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9000"/>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mc:Choice Requires="p14">
      <p:transition spd="med">
        <p14:gallery dir="l"/>
      </p:transition>
    </mc:Choice>
    <mc:Fallback>
      <p:transition spd="med">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85.png"/><Relationship Id="rId4" Type="http://schemas.openxmlformats.org/officeDocument/2006/relationships/image" Target="../media/image38.png"/><Relationship Id="rId5" Type="http://schemas.openxmlformats.org/officeDocument/2006/relationships/image" Target="../media/image1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4.png"/><Relationship Id="rId6"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0.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8.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1.pn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hyperlink" Target="http://booking.com" TargetMode="External"/><Relationship Id="rId4" Type="http://schemas.openxmlformats.org/officeDocument/2006/relationships/image" Target="../media/image12.png"/><Relationship Id="rId5"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8.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7.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1.png"/><Relationship Id="rId4" Type="http://schemas.openxmlformats.org/officeDocument/2006/relationships/image" Target="../media/image30.png"/><Relationship Id="rId5" Type="http://schemas.openxmlformats.org/officeDocument/2006/relationships/image" Target="../media/image23.png"/><Relationship Id="rId6" Type="http://schemas.openxmlformats.org/officeDocument/2006/relationships/hyperlink" Target="http://booking.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5.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9.png"/><Relationship Id="rId4" Type="http://schemas.openxmlformats.org/officeDocument/2006/relationships/image" Target="../media/image36.png"/><Relationship Id="rId5" Type="http://schemas.openxmlformats.org/officeDocument/2006/relationships/image" Target="../media/image2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2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39.png"/><Relationship Id="rId4" Type="http://schemas.openxmlformats.org/officeDocument/2006/relationships/image" Target="../media/image40.png"/><Relationship Id="rId5" Type="http://schemas.openxmlformats.org/officeDocument/2006/relationships/image" Target="../media/image34.png"/><Relationship Id="rId6" Type="http://schemas.openxmlformats.org/officeDocument/2006/relationships/image" Target="../media/image3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35.png"/><Relationship Id="rId4" Type="http://schemas.openxmlformats.org/officeDocument/2006/relationships/image" Target="../media/image32.png"/><Relationship Id="rId5" Type="http://schemas.openxmlformats.org/officeDocument/2006/relationships/image" Target="../media/image5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47.png"/><Relationship Id="rId4" Type="http://schemas.openxmlformats.org/officeDocument/2006/relationships/image" Target="../media/image5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44.png"/><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46.png"/><Relationship Id="rId4" Type="http://schemas.openxmlformats.org/officeDocument/2006/relationships/image" Target="../media/image48.png"/><Relationship Id="rId5" Type="http://schemas.openxmlformats.org/officeDocument/2006/relationships/image" Target="../media/image4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6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60.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hyperlink" Target="http://www.youtube.com/watch?v=cQg540kja6k" TargetMode="External"/><Relationship Id="rId4" Type="http://schemas.openxmlformats.org/officeDocument/2006/relationships/image" Target="../media/image43.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image" Target="../media/image52.png"/><Relationship Id="rId4" Type="http://schemas.openxmlformats.org/officeDocument/2006/relationships/image" Target="../media/image53.png"/><Relationship Id="rId5" Type="http://schemas.openxmlformats.org/officeDocument/2006/relationships/image" Target="../media/image61.png"/><Relationship Id="rId6" Type="http://schemas.openxmlformats.org/officeDocument/2006/relationships/image" Target="../media/image58.png"/><Relationship Id="rId7" Type="http://schemas.openxmlformats.org/officeDocument/2006/relationships/image" Target="../media/image62.png"/><Relationship Id="rId8" Type="http://schemas.openxmlformats.org/officeDocument/2006/relationships/image" Target="../media/image5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50.png"/><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7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59.jpg"/><Relationship Id="rId4" Type="http://schemas.openxmlformats.org/officeDocument/2006/relationships/image" Target="../media/image57.png"/><Relationship Id="rId5" Type="http://schemas.openxmlformats.org/officeDocument/2006/relationships/image" Target="../media/image55.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64.png"/><Relationship Id="rId4" Type="http://schemas.openxmlformats.org/officeDocument/2006/relationships/image" Target="../media/image63.png"/><Relationship Id="rId5" Type="http://schemas.openxmlformats.org/officeDocument/2006/relationships/image" Target="../media/image65.png"/><Relationship Id="rId6" Type="http://schemas.openxmlformats.org/officeDocument/2006/relationships/image" Target="../media/image6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6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88.png"/><Relationship Id="rId4" Type="http://schemas.openxmlformats.org/officeDocument/2006/relationships/image" Target="../media/image6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2.png"/><Relationship Id="rId4" Type="http://schemas.openxmlformats.org/officeDocument/2006/relationships/image" Target="../media/image1.png"/><Relationship Id="rId9" Type="http://schemas.openxmlformats.org/officeDocument/2006/relationships/image" Target="../media/image20.png"/><Relationship Id="rId5" Type="http://schemas.openxmlformats.org/officeDocument/2006/relationships/image" Target="../media/image7.png"/><Relationship Id="rId6" Type="http://schemas.openxmlformats.org/officeDocument/2006/relationships/image" Target="../media/image4.png"/><Relationship Id="rId7" Type="http://schemas.openxmlformats.org/officeDocument/2006/relationships/image" Target="../media/image85.png"/><Relationship Id="rId8" Type="http://schemas.openxmlformats.org/officeDocument/2006/relationships/image" Target="../media/image1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image" Target="../media/image72.png"/><Relationship Id="rId4" Type="http://schemas.openxmlformats.org/officeDocument/2006/relationships/image" Target="../media/image30.png"/><Relationship Id="rId5" Type="http://schemas.openxmlformats.org/officeDocument/2006/relationships/image" Target="../media/image23.png"/><Relationship Id="rId6" Type="http://schemas.openxmlformats.org/officeDocument/2006/relationships/image" Target="../media/image18.png"/><Relationship Id="rId7" Type="http://schemas.openxmlformats.org/officeDocument/2006/relationships/image" Target="../media/image26.png"/><Relationship Id="rId8" Type="http://schemas.openxmlformats.org/officeDocument/2006/relationships/image" Target="../media/image1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71.png"/><Relationship Id="rId4" Type="http://schemas.openxmlformats.org/officeDocument/2006/relationships/image" Target="../media/image69.png"/><Relationship Id="rId5" Type="http://schemas.openxmlformats.org/officeDocument/2006/relationships/image" Target="../media/image73.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7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7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8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87.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image" Target="../media/image7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 Id="rId3" Type="http://schemas.openxmlformats.org/officeDocument/2006/relationships/image" Target="../media/image86.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image" Target="../media/image8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 Id="rId3" Type="http://schemas.openxmlformats.org/officeDocument/2006/relationships/image" Target="../media/image7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Relationship Id="rId3" Type="http://schemas.openxmlformats.org/officeDocument/2006/relationships/image" Target="../media/image80.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 Id="rId3" Type="http://schemas.openxmlformats.org/officeDocument/2006/relationships/image" Target="../media/image84.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9.xml"/><Relationship Id="rId3" Type="http://schemas.openxmlformats.org/officeDocument/2006/relationships/image" Target="../media/image89.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0.xml"/><Relationship Id="rId3" Type="http://schemas.openxmlformats.org/officeDocument/2006/relationships/image" Target="../media/image82.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1.xml"/><Relationship Id="rId3" Type="http://schemas.openxmlformats.org/officeDocument/2006/relationships/image" Target="../media/image78.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5.xml"/><Relationship Id="rId3" Type="http://schemas.openxmlformats.org/officeDocument/2006/relationships/hyperlink" Target="https://www.delhibiodiversityparks.org/aravalli-biodiversity-park.html"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167350" y="698500"/>
            <a:ext cx="8976600" cy="35343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t/>
            </a:r>
            <a:endParaRPr b="1" sz="3866">
              <a:solidFill>
                <a:schemeClr val="lt1"/>
              </a:solidFill>
            </a:endParaRPr>
          </a:p>
          <a:p>
            <a:pPr indent="0" lvl="0" marL="0" rtl="0" algn="ctr">
              <a:spcBef>
                <a:spcPts val="0"/>
              </a:spcBef>
              <a:spcAft>
                <a:spcPts val="0"/>
              </a:spcAft>
              <a:buNone/>
            </a:pPr>
            <a:r>
              <a:t/>
            </a:r>
            <a:endParaRPr b="1" sz="3866">
              <a:solidFill>
                <a:schemeClr val="lt1"/>
              </a:solidFill>
            </a:endParaRPr>
          </a:p>
          <a:p>
            <a:pPr indent="0" lvl="0" marL="0" rtl="0" algn="ctr">
              <a:spcBef>
                <a:spcPts val="0"/>
              </a:spcBef>
              <a:spcAft>
                <a:spcPts val="0"/>
              </a:spcAft>
              <a:buNone/>
            </a:pPr>
            <a:r>
              <a:t/>
            </a:r>
            <a:endParaRPr b="1" sz="3866">
              <a:solidFill>
                <a:schemeClr val="lt1"/>
              </a:solidFill>
            </a:endParaRPr>
          </a:p>
          <a:p>
            <a:pPr indent="0" lvl="0" marL="0" rtl="0" algn="ctr">
              <a:spcBef>
                <a:spcPts val="0"/>
              </a:spcBef>
              <a:spcAft>
                <a:spcPts val="0"/>
              </a:spcAft>
              <a:buNone/>
            </a:pPr>
            <a:r>
              <a:rPr b="1" lang="en-GB" sz="5755">
                <a:solidFill>
                  <a:schemeClr val="lt1"/>
                </a:solidFill>
                <a:highlight>
                  <a:srgbClr val="FF9000"/>
                </a:highlight>
                <a:latin typeface="Comfortaa"/>
                <a:ea typeface="Comfortaa"/>
                <a:cs typeface="Comfortaa"/>
                <a:sym typeface="Comfortaa"/>
              </a:rPr>
              <a:t>IN</a:t>
            </a:r>
            <a:r>
              <a:rPr b="1" lang="en-GB" sz="5755">
                <a:solidFill>
                  <a:schemeClr val="lt1"/>
                </a:solidFill>
                <a:highlight>
                  <a:srgbClr val="38761D"/>
                </a:highlight>
                <a:latin typeface="Comfortaa"/>
                <a:ea typeface="Comfortaa"/>
                <a:cs typeface="Comfortaa"/>
                <a:sym typeface="Comfortaa"/>
              </a:rPr>
              <a:t>DIA</a:t>
            </a:r>
            <a:endParaRPr b="1" sz="5755">
              <a:solidFill>
                <a:schemeClr val="lt1"/>
              </a:solidFill>
              <a:highlight>
                <a:srgbClr val="38761D"/>
              </a:highlight>
              <a:latin typeface="Comfortaa"/>
              <a:ea typeface="Comfortaa"/>
              <a:cs typeface="Comfortaa"/>
              <a:sym typeface="Comfortaa"/>
            </a:endParaRPr>
          </a:p>
          <a:p>
            <a:pPr indent="0" lvl="0" marL="0" rtl="0" algn="ctr">
              <a:spcBef>
                <a:spcPts val="0"/>
              </a:spcBef>
              <a:spcAft>
                <a:spcPts val="0"/>
              </a:spcAft>
              <a:buNone/>
            </a:pPr>
            <a:r>
              <a:t/>
            </a:r>
            <a:endParaRPr b="1" sz="3866">
              <a:solidFill>
                <a:schemeClr val="lt1"/>
              </a:solidFill>
            </a:endParaRPr>
          </a:p>
          <a:p>
            <a:pPr indent="0" lvl="0" marL="0" rtl="0" algn="ctr">
              <a:spcBef>
                <a:spcPts val="0"/>
              </a:spcBef>
              <a:spcAft>
                <a:spcPts val="0"/>
              </a:spcAft>
              <a:buNone/>
            </a:pPr>
            <a:r>
              <a:rPr b="1" lang="en-GB" sz="3866">
                <a:solidFill>
                  <a:schemeClr val="lt1"/>
                </a:solidFill>
                <a:highlight>
                  <a:srgbClr val="E3BA78"/>
                </a:highlight>
                <a:latin typeface="Comfortaa"/>
                <a:ea typeface="Comfortaa"/>
                <a:cs typeface="Comfortaa"/>
                <a:sym typeface="Comfortaa"/>
              </a:rPr>
              <a:t>Your new set of KEEZ for exploration</a:t>
            </a:r>
            <a:r>
              <a:rPr b="1" lang="en-GB" sz="3866">
                <a:solidFill>
                  <a:schemeClr val="lt1"/>
                </a:solidFill>
                <a:latin typeface="Comfortaa"/>
                <a:ea typeface="Comfortaa"/>
                <a:cs typeface="Comfortaa"/>
                <a:sym typeface="Comfortaa"/>
              </a:rPr>
              <a:t> </a:t>
            </a:r>
            <a:endParaRPr b="1" sz="3866">
              <a:solidFill>
                <a:schemeClr val="lt1"/>
              </a:solidFill>
              <a:latin typeface="Comfortaa"/>
              <a:ea typeface="Comfortaa"/>
              <a:cs typeface="Comfortaa"/>
              <a:sym typeface="Comfortaa"/>
            </a:endParaRPr>
          </a:p>
          <a:p>
            <a:pPr indent="0" lvl="0" marL="0" rtl="0" algn="ctr">
              <a:spcBef>
                <a:spcPts val="0"/>
              </a:spcBef>
              <a:spcAft>
                <a:spcPts val="0"/>
              </a:spcAft>
              <a:buNone/>
            </a:pPr>
            <a:r>
              <a:t/>
            </a:r>
            <a:endParaRPr b="1" sz="5977">
              <a:solidFill>
                <a:schemeClr val="lt1"/>
              </a:solidFill>
              <a:highlight>
                <a:schemeClr val="accent4"/>
              </a:highlight>
            </a:endParaRPr>
          </a:p>
          <a:p>
            <a:pPr indent="0" lvl="0" marL="0" rtl="0" algn="ctr">
              <a:spcBef>
                <a:spcPts val="0"/>
              </a:spcBef>
              <a:spcAft>
                <a:spcPts val="0"/>
              </a:spcAft>
              <a:buNone/>
            </a:pPr>
            <a:r>
              <a:t/>
            </a:r>
            <a:endParaRPr/>
          </a:p>
        </p:txBody>
      </p:sp>
      <p:sp>
        <p:nvSpPr>
          <p:cNvPr id="55" name="Google Shape;55;p13"/>
          <p:cNvSpPr txBox="1"/>
          <p:nvPr>
            <p:ph idx="1" type="subTitle"/>
          </p:nvPr>
        </p:nvSpPr>
        <p:spPr>
          <a:xfrm>
            <a:off x="311700" y="3814350"/>
            <a:ext cx="8520600" cy="1083900"/>
          </a:xfrm>
          <a:prstGeom prst="rect">
            <a:avLst/>
          </a:prstGeom>
        </p:spPr>
        <p:txBody>
          <a:bodyPr anchorCtr="0" anchor="t" bIns="91425" lIns="91425" spcFirstLastPara="1" rIns="91425" wrap="square" tIns="91425">
            <a:noAutofit/>
          </a:bodyPr>
          <a:lstStyle/>
          <a:p>
            <a:pPr indent="0" lvl="0" marL="0" rtl="0" algn="ctr">
              <a:lnSpc>
                <a:spcPct val="80000"/>
              </a:lnSpc>
              <a:spcBef>
                <a:spcPts val="0"/>
              </a:spcBef>
              <a:spcAft>
                <a:spcPts val="0"/>
              </a:spcAft>
              <a:buSzPts val="275"/>
              <a:buNone/>
            </a:pPr>
            <a:r>
              <a:rPr b="1" lang="en-GB" sz="1500">
                <a:solidFill>
                  <a:srgbClr val="462208"/>
                </a:solidFill>
                <a:latin typeface="Comfortaa"/>
                <a:ea typeface="Comfortaa"/>
                <a:cs typeface="Comfortaa"/>
                <a:sym typeface="Comfortaa"/>
              </a:rPr>
              <a:t>Karina Cretu 2404425</a:t>
            </a:r>
            <a:endParaRPr b="1" sz="1500">
              <a:solidFill>
                <a:srgbClr val="462208"/>
              </a:solidFill>
              <a:latin typeface="Comfortaa"/>
              <a:ea typeface="Comfortaa"/>
              <a:cs typeface="Comfortaa"/>
              <a:sym typeface="Comfortaa"/>
            </a:endParaRPr>
          </a:p>
          <a:p>
            <a:pPr indent="0" lvl="0" marL="0" rtl="0" algn="ctr">
              <a:lnSpc>
                <a:spcPct val="112142"/>
              </a:lnSpc>
              <a:spcBef>
                <a:spcPts val="0"/>
              </a:spcBef>
              <a:spcAft>
                <a:spcPts val="0"/>
              </a:spcAft>
              <a:buClr>
                <a:schemeClr val="dk1"/>
              </a:buClr>
              <a:buSzPts val="275"/>
              <a:buFont typeface="Arial"/>
              <a:buNone/>
            </a:pPr>
            <a:r>
              <a:rPr b="1" lang="en-GB" sz="1500">
                <a:solidFill>
                  <a:srgbClr val="462208"/>
                </a:solidFill>
                <a:latin typeface="Comfortaa"/>
                <a:ea typeface="Comfortaa"/>
                <a:cs typeface="Comfortaa"/>
                <a:sym typeface="Comfortaa"/>
              </a:rPr>
              <a:t>Eva Thomas 2203669</a:t>
            </a:r>
            <a:endParaRPr b="1" sz="1500">
              <a:solidFill>
                <a:srgbClr val="462208"/>
              </a:solidFill>
              <a:latin typeface="Comfortaa"/>
              <a:ea typeface="Comfortaa"/>
              <a:cs typeface="Comfortaa"/>
              <a:sym typeface="Comfortaa"/>
            </a:endParaRPr>
          </a:p>
          <a:p>
            <a:pPr indent="0" lvl="0" marL="0" rtl="0" algn="ctr">
              <a:lnSpc>
                <a:spcPct val="112142"/>
              </a:lnSpc>
              <a:spcBef>
                <a:spcPts val="300"/>
              </a:spcBef>
              <a:spcAft>
                <a:spcPts val="0"/>
              </a:spcAft>
              <a:buClr>
                <a:schemeClr val="dk1"/>
              </a:buClr>
              <a:buSzPts val="275"/>
              <a:buFont typeface="Arial"/>
              <a:buNone/>
            </a:pPr>
            <a:r>
              <a:rPr b="1" lang="en-GB" sz="1500">
                <a:solidFill>
                  <a:srgbClr val="462208"/>
                </a:solidFill>
                <a:latin typeface="Comfortaa"/>
                <a:ea typeface="Comfortaa"/>
                <a:cs typeface="Comfortaa"/>
                <a:sym typeface="Comfortaa"/>
              </a:rPr>
              <a:t>Eden Edger 2405155</a:t>
            </a:r>
            <a:endParaRPr b="1" sz="1500">
              <a:solidFill>
                <a:srgbClr val="462208"/>
              </a:solidFill>
              <a:latin typeface="Comfortaa"/>
              <a:ea typeface="Comfortaa"/>
              <a:cs typeface="Comfortaa"/>
              <a:sym typeface="Comfortaa"/>
            </a:endParaRPr>
          </a:p>
          <a:p>
            <a:pPr indent="0" lvl="0" marL="0" rtl="0" algn="ctr">
              <a:lnSpc>
                <a:spcPct val="112142"/>
              </a:lnSpc>
              <a:spcBef>
                <a:spcPts val="300"/>
              </a:spcBef>
              <a:spcAft>
                <a:spcPts val="0"/>
              </a:spcAft>
              <a:buClr>
                <a:schemeClr val="dk1"/>
              </a:buClr>
              <a:buSzPts val="275"/>
              <a:buFont typeface="Arial"/>
              <a:buNone/>
            </a:pPr>
            <a:r>
              <a:rPr b="1" lang="en-GB" sz="1500">
                <a:solidFill>
                  <a:srgbClr val="462208"/>
                </a:solidFill>
                <a:latin typeface="Comfortaa"/>
                <a:ea typeface="Comfortaa"/>
                <a:cs typeface="Comfortaa"/>
                <a:sym typeface="Comfortaa"/>
              </a:rPr>
              <a:t> Zara Pearce 2404323</a:t>
            </a:r>
            <a:endParaRPr b="1" sz="1500">
              <a:solidFill>
                <a:srgbClr val="462208"/>
              </a:solidFill>
              <a:latin typeface="Comfortaa"/>
              <a:ea typeface="Comfortaa"/>
              <a:cs typeface="Comfortaa"/>
              <a:sym typeface="Comfortaa"/>
            </a:endParaRPr>
          </a:p>
          <a:p>
            <a:pPr indent="0" lvl="0" marL="0" rtl="0" algn="ctr">
              <a:lnSpc>
                <a:spcPct val="80000"/>
              </a:lnSpc>
              <a:spcBef>
                <a:spcPts val="300"/>
              </a:spcBef>
              <a:spcAft>
                <a:spcPts val="0"/>
              </a:spcAft>
              <a:buSzPts val="275"/>
              <a:buNone/>
            </a:pPr>
            <a:r>
              <a:t/>
            </a:r>
            <a:endParaRPr sz="7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nvSpPr>
        <p:spPr>
          <a:xfrm>
            <a:off x="167625" y="405825"/>
            <a:ext cx="4578900" cy="785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Bus travel journey via from Swansea bus station to London Heathrow </a:t>
            </a:r>
            <a:endParaRPr sz="1800">
              <a:solidFill>
                <a:schemeClr val="dk2"/>
              </a:solidFill>
            </a:endParaRPr>
          </a:p>
        </p:txBody>
      </p:sp>
      <p:pic>
        <p:nvPicPr>
          <p:cNvPr id="61" name="Google Shape;61;p14" title="Screenshot 2026-01-06 at 17.28.54.png"/>
          <p:cNvPicPr preferRelativeResize="0"/>
          <p:nvPr/>
        </p:nvPicPr>
        <p:blipFill>
          <a:blip r:embed="rId3">
            <a:alphaModFix/>
          </a:blip>
          <a:stretch>
            <a:fillRect/>
          </a:stretch>
        </p:blipFill>
        <p:spPr>
          <a:xfrm>
            <a:off x="6045825" y="90625"/>
            <a:ext cx="2927562" cy="4838700"/>
          </a:xfrm>
          <a:prstGeom prst="rect">
            <a:avLst/>
          </a:prstGeom>
          <a:noFill/>
          <a:ln>
            <a:noFill/>
          </a:ln>
        </p:spPr>
      </p:pic>
      <p:pic>
        <p:nvPicPr>
          <p:cNvPr id="62" name="Google Shape;62;p14" title="Screenshot 2026-01-06 at 17.35.16.png"/>
          <p:cNvPicPr preferRelativeResize="0"/>
          <p:nvPr/>
        </p:nvPicPr>
        <p:blipFill>
          <a:blip r:embed="rId4">
            <a:alphaModFix/>
          </a:blip>
          <a:stretch>
            <a:fillRect/>
          </a:stretch>
        </p:blipFill>
        <p:spPr>
          <a:xfrm>
            <a:off x="223750" y="1633175"/>
            <a:ext cx="5669651" cy="1035975"/>
          </a:xfrm>
          <a:prstGeom prst="rect">
            <a:avLst/>
          </a:prstGeom>
          <a:noFill/>
          <a:ln>
            <a:noFill/>
          </a:ln>
        </p:spPr>
      </p:pic>
      <p:pic>
        <p:nvPicPr>
          <p:cNvPr id="63" name="Google Shape;63;p14" title="2b6deb75be6048f2a77ca4ebf6563bc6.png"/>
          <p:cNvPicPr preferRelativeResize="0"/>
          <p:nvPr/>
        </p:nvPicPr>
        <p:blipFill>
          <a:blip r:embed="rId5">
            <a:alphaModFix/>
          </a:blip>
          <a:stretch>
            <a:fillRect/>
          </a:stretch>
        </p:blipFill>
        <p:spPr>
          <a:xfrm>
            <a:off x="661650" y="3010025"/>
            <a:ext cx="4578899" cy="1381235"/>
          </a:xfrm>
          <a:prstGeom prst="rect">
            <a:avLst/>
          </a:prstGeom>
          <a:noFill/>
          <a:ln>
            <a:noFill/>
          </a:ln>
        </p:spPr>
      </p:pic>
      <p:sp>
        <p:nvSpPr>
          <p:cNvPr id="64" name="Google Shape;64;p14"/>
          <p:cNvSpPr txBox="1"/>
          <p:nvPr/>
        </p:nvSpPr>
        <p:spPr>
          <a:xfrm>
            <a:off x="3863400" y="4655675"/>
            <a:ext cx="1798200" cy="27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(flixbus, “FlixBus” 2025)</a:t>
            </a:r>
            <a:endParaRPr sz="1800">
              <a:solidFill>
                <a:schemeClr val="dk2"/>
              </a:solidFill>
            </a:endParaRPr>
          </a:p>
        </p:txBody>
      </p:sp>
      <p:sp>
        <p:nvSpPr>
          <p:cNvPr id="65" name="Google Shape;65;p14"/>
          <p:cNvSpPr txBox="1"/>
          <p:nvPr/>
        </p:nvSpPr>
        <p:spPr>
          <a:xfrm>
            <a:off x="185275" y="4737675"/>
            <a:ext cx="2117400" cy="27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zara</a:t>
            </a:r>
            <a:endParaRPr sz="1800">
              <a:solidFill>
                <a:schemeClr val="dk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9" name="Shape 69"/>
        <p:cNvGrpSpPr/>
        <p:nvPr/>
      </p:nvGrpSpPr>
      <p:grpSpPr>
        <a:xfrm>
          <a:off x="0" y="0"/>
          <a:ext cx="0" cy="0"/>
          <a:chOff x="0" y="0"/>
          <a:chExt cx="0" cy="0"/>
        </a:xfrm>
      </p:grpSpPr>
      <p:sp>
        <p:nvSpPr>
          <p:cNvPr id="70" name="Google Shape;70;p15"/>
          <p:cNvSpPr txBox="1"/>
          <p:nvPr/>
        </p:nvSpPr>
        <p:spPr>
          <a:xfrm>
            <a:off x="166950" y="-367325"/>
            <a:ext cx="4428300" cy="1781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700">
              <a:solidFill>
                <a:schemeClr val="dk1"/>
              </a:solidFill>
              <a:latin typeface="Comfortaa"/>
              <a:ea typeface="Comfortaa"/>
              <a:cs typeface="Comfortaa"/>
              <a:sym typeface="Comfortaa"/>
            </a:endParaRPr>
          </a:p>
          <a:p>
            <a:pPr indent="0" lvl="0" marL="0" rtl="0" algn="l">
              <a:spcBef>
                <a:spcPts val="0"/>
              </a:spcBef>
              <a:spcAft>
                <a:spcPts val="0"/>
              </a:spcAft>
              <a:buNone/>
            </a:pPr>
            <a:r>
              <a:rPr lang="en-GB" sz="2700">
                <a:solidFill>
                  <a:schemeClr val="dk1"/>
                </a:solidFill>
                <a:latin typeface="Comfortaa"/>
                <a:ea typeface="Comfortaa"/>
                <a:cs typeface="Comfortaa"/>
                <a:sym typeface="Comfortaa"/>
              </a:rPr>
              <a:t>Flights</a:t>
            </a:r>
            <a:endParaRPr sz="27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2"/>
              </a:solidFill>
            </a:endParaRPr>
          </a:p>
        </p:txBody>
      </p:sp>
      <p:pic>
        <p:nvPicPr>
          <p:cNvPr id="71" name="Google Shape;71;p15"/>
          <p:cNvPicPr preferRelativeResize="0"/>
          <p:nvPr/>
        </p:nvPicPr>
        <p:blipFill>
          <a:blip r:embed="rId3">
            <a:alphaModFix/>
          </a:blip>
          <a:stretch>
            <a:fillRect/>
          </a:stretch>
        </p:blipFill>
        <p:spPr>
          <a:xfrm>
            <a:off x="0" y="708350"/>
            <a:ext cx="2531024" cy="2977457"/>
          </a:xfrm>
          <a:prstGeom prst="rect">
            <a:avLst/>
          </a:prstGeom>
          <a:noFill/>
          <a:ln>
            <a:noFill/>
          </a:ln>
        </p:spPr>
      </p:pic>
      <p:pic>
        <p:nvPicPr>
          <p:cNvPr id="72" name="Google Shape;72;p15"/>
          <p:cNvPicPr preferRelativeResize="0"/>
          <p:nvPr/>
        </p:nvPicPr>
        <p:blipFill>
          <a:blip r:embed="rId4">
            <a:alphaModFix/>
          </a:blip>
          <a:stretch>
            <a:fillRect/>
          </a:stretch>
        </p:blipFill>
        <p:spPr>
          <a:xfrm>
            <a:off x="2531026" y="723975"/>
            <a:ext cx="2531025" cy="2946200"/>
          </a:xfrm>
          <a:prstGeom prst="rect">
            <a:avLst/>
          </a:prstGeom>
          <a:noFill/>
          <a:ln>
            <a:noFill/>
          </a:ln>
        </p:spPr>
      </p:pic>
      <p:pic>
        <p:nvPicPr>
          <p:cNvPr id="73" name="Google Shape;73;p15"/>
          <p:cNvPicPr preferRelativeResize="0"/>
          <p:nvPr/>
        </p:nvPicPr>
        <p:blipFill>
          <a:blip r:embed="rId5">
            <a:alphaModFix/>
          </a:blip>
          <a:stretch>
            <a:fillRect/>
          </a:stretch>
        </p:blipFill>
        <p:spPr>
          <a:xfrm>
            <a:off x="5471075" y="2897825"/>
            <a:ext cx="2190750" cy="933450"/>
          </a:xfrm>
          <a:prstGeom prst="rect">
            <a:avLst/>
          </a:prstGeom>
          <a:noFill/>
          <a:ln>
            <a:noFill/>
          </a:ln>
        </p:spPr>
      </p:pic>
      <p:pic>
        <p:nvPicPr>
          <p:cNvPr id="74" name="Google Shape;74;p15"/>
          <p:cNvPicPr preferRelativeResize="0"/>
          <p:nvPr/>
        </p:nvPicPr>
        <p:blipFill>
          <a:blip r:embed="rId6">
            <a:alphaModFix/>
          </a:blip>
          <a:stretch>
            <a:fillRect/>
          </a:stretch>
        </p:blipFill>
        <p:spPr>
          <a:xfrm>
            <a:off x="5471075" y="723975"/>
            <a:ext cx="2919165" cy="1938326"/>
          </a:xfrm>
          <a:prstGeom prst="rect">
            <a:avLst/>
          </a:prstGeom>
          <a:noFill/>
          <a:ln>
            <a:noFill/>
          </a:ln>
        </p:spPr>
      </p:pic>
      <p:sp>
        <p:nvSpPr>
          <p:cNvPr id="75" name="Google Shape;75;p15"/>
          <p:cNvSpPr txBox="1"/>
          <p:nvPr/>
        </p:nvSpPr>
        <p:spPr>
          <a:xfrm>
            <a:off x="166950" y="3907250"/>
            <a:ext cx="3072600" cy="35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Comfortaa"/>
                <a:ea typeface="Comfortaa"/>
                <a:cs typeface="Comfortaa"/>
                <a:sym typeface="Comfortaa"/>
              </a:rPr>
              <a:t>(Vyte Klisauskaite, 2023)</a:t>
            </a:r>
            <a:endParaRPr sz="1800">
              <a:solidFill>
                <a:schemeClr val="dk2"/>
              </a:solidFill>
              <a:latin typeface="Comfortaa"/>
              <a:ea typeface="Comfortaa"/>
              <a:cs typeface="Comfortaa"/>
              <a:sym typeface="Comfortaa"/>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9" name="Shape 79"/>
        <p:cNvGrpSpPr/>
        <p:nvPr/>
      </p:nvGrpSpPr>
      <p:grpSpPr>
        <a:xfrm>
          <a:off x="0" y="0"/>
          <a:ext cx="0" cy="0"/>
          <a:chOff x="0" y="0"/>
          <a:chExt cx="0" cy="0"/>
        </a:xfrm>
      </p:grpSpPr>
      <p:sp>
        <p:nvSpPr>
          <p:cNvPr id="80" name="Google Shape;80;p16"/>
          <p:cNvSpPr txBox="1"/>
          <p:nvPr>
            <p:ph type="ctrTitle"/>
          </p:nvPr>
        </p:nvSpPr>
        <p:spPr>
          <a:xfrm>
            <a:off x="4929625" y="-345750"/>
            <a:ext cx="4336800" cy="79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1280">
                <a:latin typeface="Comfortaa"/>
                <a:ea typeface="Comfortaa"/>
                <a:cs typeface="Comfortaa"/>
                <a:sym typeface="Comfortaa"/>
              </a:rPr>
              <a:t>Accommodation</a:t>
            </a:r>
            <a:r>
              <a:rPr lang="en-GB" sz="1280">
                <a:latin typeface="Comfortaa"/>
                <a:ea typeface="Comfortaa"/>
                <a:cs typeface="Comfortaa"/>
                <a:sym typeface="Comfortaa"/>
              </a:rPr>
              <a:t> #1</a:t>
            </a:r>
            <a:endParaRPr sz="1280">
              <a:latin typeface="Comfortaa"/>
              <a:ea typeface="Comfortaa"/>
              <a:cs typeface="Comfortaa"/>
              <a:sym typeface="Comfortaa"/>
            </a:endParaRPr>
          </a:p>
        </p:txBody>
      </p:sp>
      <p:pic>
        <p:nvPicPr>
          <p:cNvPr id="81" name="Google Shape;81;p16"/>
          <p:cNvPicPr preferRelativeResize="0"/>
          <p:nvPr/>
        </p:nvPicPr>
        <p:blipFill>
          <a:blip r:embed="rId3">
            <a:alphaModFix/>
          </a:blip>
          <a:stretch>
            <a:fillRect/>
          </a:stretch>
        </p:blipFill>
        <p:spPr>
          <a:xfrm>
            <a:off x="5052050" y="541600"/>
            <a:ext cx="4091950" cy="2096450"/>
          </a:xfrm>
          <a:prstGeom prst="rect">
            <a:avLst/>
          </a:prstGeom>
          <a:noFill/>
          <a:ln>
            <a:noFill/>
          </a:ln>
        </p:spPr>
      </p:pic>
      <p:pic>
        <p:nvPicPr>
          <p:cNvPr id="82" name="Google Shape;82;p16"/>
          <p:cNvPicPr preferRelativeResize="0"/>
          <p:nvPr/>
        </p:nvPicPr>
        <p:blipFill>
          <a:blip r:embed="rId4">
            <a:alphaModFix/>
          </a:blip>
          <a:stretch>
            <a:fillRect/>
          </a:stretch>
        </p:blipFill>
        <p:spPr>
          <a:xfrm>
            <a:off x="5052050" y="2638050"/>
            <a:ext cx="4091950" cy="2167125"/>
          </a:xfrm>
          <a:prstGeom prst="rect">
            <a:avLst/>
          </a:prstGeom>
          <a:noFill/>
          <a:ln>
            <a:noFill/>
          </a:ln>
        </p:spPr>
      </p:pic>
      <p:sp>
        <p:nvSpPr>
          <p:cNvPr id="83" name="Google Shape;83;p16"/>
          <p:cNvSpPr txBox="1"/>
          <p:nvPr/>
        </p:nvSpPr>
        <p:spPr>
          <a:xfrm>
            <a:off x="7850100" y="4805175"/>
            <a:ext cx="16749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dk1"/>
                </a:solidFill>
                <a:latin typeface="Comfortaa"/>
                <a:ea typeface="Comfortaa"/>
                <a:cs typeface="Comfortaa"/>
                <a:sym typeface="Comfortaa"/>
              </a:rPr>
              <a:t>(Booking.com, n.d.)</a:t>
            </a:r>
            <a:endParaRPr sz="1100">
              <a:latin typeface="Comfortaa"/>
              <a:ea typeface="Comfortaa"/>
              <a:cs typeface="Comfortaa"/>
              <a:sym typeface="Comfortaa"/>
            </a:endParaRPr>
          </a:p>
        </p:txBody>
      </p:sp>
      <p:sp>
        <p:nvSpPr>
          <p:cNvPr id="84" name="Google Shape;84;p16"/>
          <p:cNvSpPr txBox="1"/>
          <p:nvPr/>
        </p:nvSpPr>
        <p:spPr>
          <a:xfrm>
            <a:off x="649225" y="1815075"/>
            <a:ext cx="1851600" cy="35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85" name="Google Shape;85;p16"/>
          <p:cNvSpPr txBox="1"/>
          <p:nvPr/>
        </p:nvSpPr>
        <p:spPr>
          <a:xfrm>
            <a:off x="73150" y="-82300"/>
            <a:ext cx="4581000" cy="792600"/>
          </a:xfrm>
          <a:prstGeom prst="rect">
            <a:avLst/>
          </a:prstGeom>
          <a:noFill/>
          <a:ln>
            <a:noFill/>
          </a:ln>
        </p:spPr>
        <p:txBody>
          <a:bodyPr anchorCtr="0" anchor="t" bIns="91425" lIns="91425" spcFirstLastPara="1" rIns="91425" wrap="square" tIns="91425">
            <a:noAutofit/>
          </a:bodyPr>
          <a:lstStyle/>
          <a:p>
            <a:pPr indent="0" lvl="0" marL="0" rtl="0" algn="l">
              <a:lnSpc>
                <a:spcPct val="133333"/>
              </a:lnSpc>
              <a:spcBef>
                <a:spcPts val="0"/>
              </a:spcBef>
              <a:spcAft>
                <a:spcPts val="0"/>
              </a:spcAft>
              <a:buClr>
                <a:schemeClr val="dk1"/>
              </a:buClr>
              <a:buSzPts val="1100"/>
              <a:buFont typeface="Arial"/>
              <a:buNone/>
            </a:pPr>
            <a:r>
              <a:rPr lang="en-GB" sz="3100">
                <a:solidFill>
                  <a:srgbClr val="1A1A1A"/>
                </a:solidFill>
                <a:latin typeface="Comfortaa"/>
                <a:ea typeface="Comfortaa"/>
                <a:cs typeface="Comfortaa"/>
                <a:sym typeface="Comfortaa"/>
              </a:rPr>
              <a:t>Hotel Seven Inn Plaza Near IGI Delhi Airport</a:t>
            </a:r>
            <a:endParaRPr sz="3100">
              <a:solidFill>
                <a:srgbClr val="1A1A1A"/>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2"/>
              </a:solidFill>
            </a:endParaRPr>
          </a:p>
        </p:txBody>
      </p:sp>
      <p:sp>
        <p:nvSpPr>
          <p:cNvPr id="86" name="Google Shape;86;p16"/>
          <p:cNvSpPr txBox="1"/>
          <p:nvPr/>
        </p:nvSpPr>
        <p:spPr>
          <a:xfrm>
            <a:off x="112800" y="1258800"/>
            <a:ext cx="4816800" cy="3492300"/>
          </a:xfrm>
          <a:prstGeom prst="rect">
            <a:avLst/>
          </a:prstGeom>
          <a:noFill/>
          <a:ln>
            <a:noFill/>
          </a:ln>
        </p:spPr>
        <p:txBody>
          <a:bodyPr anchorCtr="0" anchor="t" bIns="91425" lIns="91425" spcFirstLastPara="1" rIns="91425" wrap="square" tIns="91425">
            <a:noAutofit/>
          </a:bodyPr>
          <a:lstStyle/>
          <a:p>
            <a:pPr indent="0" lvl="0" marL="0" rtl="0" algn="l">
              <a:lnSpc>
                <a:spcPct val="133333"/>
              </a:lnSpc>
              <a:spcBef>
                <a:spcPts val="0"/>
              </a:spcBef>
              <a:spcAft>
                <a:spcPts val="0"/>
              </a:spcAft>
              <a:buClr>
                <a:schemeClr val="dk1"/>
              </a:buClr>
              <a:buSzPts val="1100"/>
              <a:buFont typeface="Arial"/>
              <a:buNone/>
            </a:pPr>
            <a:r>
              <a:rPr b="1" lang="en-GB" sz="1350" u="sng">
                <a:solidFill>
                  <a:srgbClr val="1A1A1A"/>
                </a:solidFill>
                <a:latin typeface="Comfortaa"/>
                <a:ea typeface="Comfortaa"/>
                <a:cs typeface="Comfortaa"/>
                <a:sym typeface="Comfortaa"/>
              </a:rPr>
              <a:t>About this property</a:t>
            </a:r>
            <a:endParaRPr b="1" sz="1350" u="sng">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Comfortable Accommodations:</a:t>
            </a:r>
            <a:r>
              <a:rPr lang="en-GB" sz="1050">
                <a:solidFill>
                  <a:srgbClr val="1A1A1A"/>
                </a:solidFill>
                <a:latin typeface="Comfortaa"/>
                <a:ea typeface="Comfortaa"/>
                <a:cs typeface="Comfortaa"/>
                <a:sym typeface="Comfortaa"/>
              </a:rPr>
              <a:t> Rooms feature air-conditioning, private bathrooms, balconies, and city views. Amenities include bathrobes, free toiletries, and work desks.</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Dining Options:</a:t>
            </a:r>
            <a:r>
              <a:rPr lang="en-GB" sz="1050">
                <a:solidFill>
                  <a:srgbClr val="1A1A1A"/>
                </a:solidFill>
                <a:latin typeface="Comfortaa"/>
                <a:ea typeface="Comfortaa"/>
                <a:cs typeface="Comfortaa"/>
                <a:sym typeface="Comfortaa"/>
              </a:rPr>
              <a:t> The family-friendly restaurant offers Chinese and Indian cuisines in a traditional, modern, and romantic ambience. Breakfast, brunch, lunch, dinner, and high tea are available.</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Convenient Facilities:</a:t>
            </a:r>
            <a:r>
              <a:rPr lang="en-GB" sz="1050">
                <a:solidFill>
                  <a:srgbClr val="1A1A1A"/>
                </a:solidFill>
                <a:latin typeface="Comfortaa"/>
                <a:ea typeface="Comfortaa"/>
                <a:cs typeface="Comfortaa"/>
                <a:sym typeface="Comfortaa"/>
              </a:rPr>
              <a:t> Guests can enjoy a terrace, outdoor fireplace, lounge, and minimarket. Additional services include a 24-hour front desk, concierge, and tour desk.</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t/>
            </a:r>
            <a:endParaRPr sz="1050">
              <a:solidFill>
                <a:srgbClr val="1A1A1A"/>
              </a:solidFill>
              <a:latin typeface="Comfortaa"/>
              <a:ea typeface="Comfortaa"/>
              <a:cs typeface="Comfortaa"/>
              <a:sym typeface="Comfortaa"/>
            </a:endParaRPr>
          </a:p>
          <a:p>
            <a:pPr indent="0" lvl="0" marL="0" rtl="0" algn="l">
              <a:lnSpc>
                <a:spcPct val="142857"/>
              </a:lnSpc>
              <a:spcBef>
                <a:spcPts val="1100"/>
              </a:spcBef>
              <a:spcAft>
                <a:spcPts val="0"/>
              </a:spcAft>
              <a:buNone/>
            </a:pPr>
            <a:r>
              <a:rPr b="1" lang="en-GB" sz="1050">
                <a:solidFill>
                  <a:srgbClr val="1A1A1A"/>
                </a:solidFill>
                <a:latin typeface="Comfortaa"/>
                <a:ea typeface="Comfortaa"/>
                <a:cs typeface="Comfortaa"/>
                <a:sym typeface="Comfortaa"/>
              </a:rPr>
              <a:t>Prime Location:</a:t>
            </a:r>
            <a:r>
              <a:rPr lang="en-GB" sz="1050">
                <a:solidFill>
                  <a:srgbClr val="1A1A1A"/>
                </a:solidFill>
                <a:latin typeface="Comfortaa"/>
                <a:ea typeface="Comfortaa"/>
                <a:cs typeface="Comfortaa"/>
                <a:sym typeface="Comfortaa"/>
              </a:rPr>
              <a:t> Located in New Delhi, the hotel is a few steps from Delhi International Airport. Nearby attractions include Qutub Minar (9 km) and India Gate (15 km)</a:t>
            </a:r>
            <a:endParaRPr sz="1050">
              <a:solidFill>
                <a:srgbClr val="1A1A1A"/>
              </a:solidFill>
              <a:latin typeface="Comfortaa"/>
              <a:ea typeface="Comfortaa"/>
              <a:cs typeface="Comfortaa"/>
              <a:sym typeface="Comfortaa"/>
            </a:endParaRPr>
          </a:p>
          <a:p>
            <a:pPr indent="0" lvl="0" marL="0" rtl="0" algn="l">
              <a:lnSpc>
                <a:spcPct val="142857"/>
              </a:lnSpc>
              <a:spcBef>
                <a:spcPts val="1100"/>
              </a:spcBef>
              <a:spcAft>
                <a:spcPts val="0"/>
              </a:spcAft>
              <a:buNone/>
            </a:pPr>
            <a:r>
              <a:rPr lang="en-GB" sz="1000">
                <a:solidFill>
                  <a:schemeClr val="dk1"/>
                </a:solidFill>
                <a:latin typeface="Comfortaa"/>
                <a:ea typeface="Comfortaa"/>
                <a:cs typeface="Comfortaa"/>
                <a:sym typeface="Comfortaa"/>
              </a:rPr>
              <a:t>(Booking.com, n.d.)</a:t>
            </a:r>
            <a:endParaRPr sz="850">
              <a:solidFill>
                <a:srgbClr val="1A1A1A"/>
              </a:solidFill>
              <a:latin typeface="Comfortaa"/>
              <a:ea typeface="Comfortaa"/>
              <a:cs typeface="Comfortaa"/>
              <a:sym typeface="Comfortaa"/>
            </a:endParaRPr>
          </a:p>
          <a:p>
            <a:pPr indent="0" lvl="0" marL="0" rtl="0" algn="l">
              <a:lnSpc>
                <a:spcPct val="142857"/>
              </a:lnSpc>
              <a:spcBef>
                <a:spcPts val="1100"/>
              </a:spcBef>
              <a:spcAft>
                <a:spcPts val="1100"/>
              </a:spcAft>
              <a:buClr>
                <a:schemeClr val="dk1"/>
              </a:buClr>
              <a:buSzPts val="1100"/>
              <a:buFont typeface="Arial"/>
              <a:buNone/>
            </a:pPr>
            <a:r>
              <a:t/>
            </a:r>
            <a:endParaRPr sz="1050">
              <a:solidFill>
                <a:srgbClr val="1A1A1A"/>
              </a:solidFill>
              <a:latin typeface="Comfortaa"/>
              <a:ea typeface="Comfortaa"/>
              <a:cs typeface="Comfortaa"/>
              <a:sym typeface="Comforta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0" name="Shape 90"/>
        <p:cNvGrpSpPr/>
        <p:nvPr/>
      </p:nvGrpSpPr>
      <p:grpSpPr>
        <a:xfrm>
          <a:off x="0" y="0"/>
          <a:ext cx="0" cy="0"/>
          <a:chOff x="0" y="0"/>
          <a:chExt cx="0" cy="0"/>
        </a:xfrm>
      </p:grpSpPr>
      <p:sp>
        <p:nvSpPr>
          <p:cNvPr id="91" name="Google Shape;91;p17"/>
          <p:cNvSpPr txBox="1"/>
          <p:nvPr>
            <p:ph type="ctrTitle"/>
          </p:nvPr>
        </p:nvSpPr>
        <p:spPr>
          <a:xfrm>
            <a:off x="-71250" y="0"/>
            <a:ext cx="5349000" cy="10395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SzPct val="31132"/>
              <a:buNone/>
            </a:pPr>
            <a:r>
              <a:rPr lang="en-GB" sz="3180">
                <a:latin typeface="Comfortaa"/>
                <a:ea typeface="Comfortaa"/>
                <a:cs typeface="Comfortaa"/>
                <a:sym typeface="Comfortaa"/>
              </a:rPr>
              <a:t>Sustainable transport for package holiday-goers</a:t>
            </a:r>
            <a:endParaRPr sz="3180">
              <a:latin typeface="Comfortaa"/>
              <a:ea typeface="Comfortaa"/>
              <a:cs typeface="Comfortaa"/>
              <a:sym typeface="Comfortaa"/>
            </a:endParaRPr>
          </a:p>
        </p:txBody>
      </p:sp>
      <p:pic>
        <p:nvPicPr>
          <p:cNvPr id="92" name="Google Shape;92;p17"/>
          <p:cNvPicPr preferRelativeResize="0"/>
          <p:nvPr/>
        </p:nvPicPr>
        <p:blipFill rotWithShape="1">
          <a:blip r:embed="rId3">
            <a:alphaModFix/>
          </a:blip>
          <a:srcRect b="9148" l="0" r="0" t="0"/>
          <a:stretch/>
        </p:blipFill>
        <p:spPr>
          <a:xfrm>
            <a:off x="5955450" y="151500"/>
            <a:ext cx="3028227" cy="2078199"/>
          </a:xfrm>
          <a:prstGeom prst="rect">
            <a:avLst/>
          </a:prstGeom>
          <a:noFill/>
          <a:ln>
            <a:noFill/>
          </a:ln>
        </p:spPr>
      </p:pic>
      <p:sp>
        <p:nvSpPr>
          <p:cNvPr id="93" name="Google Shape;93;p17"/>
          <p:cNvSpPr txBox="1"/>
          <p:nvPr/>
        </p:nvSpPr>
        <p:spPr>
          <a:xfrm>
            <a:off x="72200" y="1200150"/>
            <a:ext cx="5725500" cy="10395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Comfortaa"/>
                <a:ea typeface="Comfortaa"/>
                <a:cs typeface="Comfortaa"/>
                <a:sym typeface="Comfortaa"/>
              </a:rPr>
              <a:t>A significant investment in the city's public transport system is the recently renovated Azadpur Bus Terminal. The hub, which is one of the busiest terminals in North Delhi, has been renovated to handle the city's increasing demand from commuters and the quickly expanding fleet of electric buses. </a:t>
            </a:r>
            <a:r>
              <a:rPr lang="en-GB" sz="1200">
                <a:solidFill>
                  <a:schemeClr val="dk1"/>
                </a:solidFill>
                <a:latin typeface="Comfortaa"/>
                <a:ea typeface="Comfortaa"/>
                <a:cs typeface="Comfortaa"/>
                <a:sym typeface="Comfortaa"/>
              </a:rPr>
              <a:t>(thedelhichronicle, 2025)</a:t>
            </a:r>
            <a:endParaRPr sz="1800">
              <a:solidFill>
                <a:schemeClr val="dk2"/>
              </a:solidFill>
              <a:latin typeface="Comfortaa"/>
              <a:ea typeface="Comfortaa"/>
              <a:cs typeface="Comfortaa"/>
              <a:sym typeface="Comfortaa"/>
            </a:endParaRPr>
          </a:p>
        </p:txBody>
      </p:sp>
      <p:sp>
        <p:nvSpPr>
          <p:cNvPr id="94" name="Google Shape;94;p17"/>
          <p:cNvSpPr txBox="1"/>
          <p:nvPr/>
        </p:nvSpPr>
        <p:spPr>
          <a:xfrm>
            <a:off x="4444175" y="2400300"/>
            <a:ext cx="4539600" cy="18861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Comfortaa"/>
                <a:ea typeface="Comfortaa"/>
                <a:cs typeface="Comfortaa"/>
                <a:sym typeface="Comfortaa"/>
              </a:rPr>
              <a:t>Dedicated e-bus bays, improved charging infrastructure, and solar panel installations that contribute to the production of sustainable energy for daily operations are also aspects of the new terminal. With well-lit waiting areas, contemporary restrooms, hydration stations, computerised route displays, CCTV surveillance, and other amenities like baby-feeding rooms and locker rooms, passenger comfort has been given first priority. </a:t>
            </a:r>
            <a:r>
              <a:rPr lang="en-GB" sz="1200">
                <a:solidFill>
                  <a:schemeClr val="dk1"/>
                </a:solidFill>
                <a:latin typeface="Comfortaa"/>
                <a:ea typeface="Comfortaa"/>
                <a:cs typeface="Comfortaa"/>
                <a:sym typeface="Comfortaa"/>
              </a:rPr>
              <a:t>(thedelhichronicle, 2025)</a:t>
            </a:r>
            <a:endParaRPr sz="1800">
              <a:solidFill>
                <a:schemeClr val="dk2"/>
              </a:solidFill>
              <a:latin typeface="Comfortaa"/>
              <a:ea typeface="Comfortaa"/>
              <a:cs typeface="Comfortaa"/>
              <a:sym typeface="Comfortaa"/>
            </a:endParaRPr>
          </a:p>
        </p:txBody>
      </p:sp>
      <p:sp>
        <p:nvSpPr>
          <p:cNvPr id="95" name="Google Shape;95;p17"/>
          <p:cNvSpPr txBox="1"/>
          <p:nvPr/>
        </p:nvSpPr>
        <p:spPr>
          <a:xfrm>
            <a:off x="5955450" y="2172450"/>
            <a:ext cx="3028200" cy="672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700">
                <a:solidFill>
                  <a:schemeClr val="dk1"/>
                </a:solidFill>
                <a:latin typeface="Comfortaa"/>
                <a:ea typeface="Comfortaa"/>
                <a:cs typeface="Comfortaa"/>
                <a:sym typeface="Comfortaa"/>
              </a:rPr>
              <a:t>(Alamy Ltd., 2026)</a:t>
            </a:r>
            <a:endParaRPr sz="700">
              <a:solidFill>
                <a:schemeClr val="dk1"/>
              </a:solidFill>
              <a:latin typeface="Comfortaa"/>
              <a:ea typeface="Comfortaa"/>
              <a:cs typeface="Comfortaa"/>
              <a:sym typeface="Comfortaa"/>
            </a:endParaRPr>
          </a:p>
        </p:txBody>
      </p:sp>
      <p:pic>
        <p:nvPicPr>
          <p:cNvPr id="96" name="Google Shape;96;p17"/>
          <p:cNvPicPr preferRelativeResize="0"/>
          <p:nvPr/>
        </p:nvPicPr>
        <p:blipFill>
          <a:blip r:embed="rId4">
            <a:alphaModFix/>
          </a:blip>
          <a:stretch>
            <a:fillRect/>
          </a:stretch>
        </p:blipFill>
        <p:spPr>
          <a:xfrm>
            <a:off x="152400" y="2392050"/>
            <a:ext cx="4139374" cy="2314207"/>
          </a:xfrm>
          <a:prstGeom prst="rect">
            <a:avLst/>
          </a:prstGeom>
          <a:noFill/>
          <a:ln>
            <a:noFill/>
          </a:ln>
        </p:spPr>
      </p:pic>
      <p:sp>
        <p:nvSpPr>
          <p:cNvPr id="97" name="Google Shape;97;p17"/>
          <p:cNvSpPr txBox="1"/>
          <p:nvPr/>
        </p:nvSpPr>
        <p:spPr>
          <a:xfrm>
            <a:off x="152400" y="4706250"/>
            <a:ext cx="2766600" cy="20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700">
                <a:solidFill>
                  <a:schemeClr val="dk1"/>
                </a:solidFill>
                <a:latin typeface="Comfortaa"/>
                <a:ea typeface="Comfortaa"/>
                <a:cs typeface="Comfortaa"/>
                <a:sym typeface="Comfortaa"/>
              </a:rPr>
              <a:t>(UITP, 2025)</a:t>
            </a:r>
            <a:endParaRPr sz="1300">
              <a:solidFill>
                <a:schemeClr val="dk2"/>
              </a:solidFill>
              <a:latin typeface="Comfortaa"/>
              <a:ea typeface="Comfortaa"/>
              <a:cs typeface="Comfortaa"/>
              <a:sym typeface="Comfortaa"/>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1" name="Shape 101"/>
        <p:cNvGrpSpPr/>
        <p:nvPr/>
      </p:nvGrpSpPr>
      <p:grpSpPr>
        <a:xfrm>
          <a:off x="0" y="0"/>
          <a:ext cx="0" cy="0"/>
          <a:chOff x="0" y="0"/>
          <a:chExt cx="0" cy="0"/>
        </a:xfrm>
      </p:grpSpPr>
      <p:sp>
        <p:nvSpPr>
          <p:cNvPr id="102" name="Google Shape;102;p18"/>
          <p:cNvSpPr txBox="1"/>
          <p:nvPr>
            <p:ph type="ctrTitle"/>
          </p:nvPr>
        </p:nvSpPr>
        <p:spPr>
          <a:xfrm>
            <a:off x="-761123" y="-402700"/>
            <a:ext cx="6937200" cy="10824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SzPts val="990"/>
              <a:buNone/>
            </a:pPr>
            <a:r>
              <a:rPr lang="en-GB" sz="3280">
                <a:latin typeface="Comfortaa"/>
                <a:ea typeface="Comfortaa"/>
                <a:cs typeface="Comfortaa"/>
                <a:sym typeface="Comfortaa"/>
              </a:rPr>
              <a:t>Aravalli Biodiversity Park</a:t>
            </a:r>
            <a:endParaRPr sz="3280">
              <a:latin typeface="Comfortaa"/>
              <a:ea typeface="Comfortaa"/>
              <a:cs typeface="Comfortaa"/>
              <a:sym typeface="Comfortaa"/>
            </a:endParaRPr>
          </a:p>
        </p:txBody>
      </p:sp>
      <p:sp>
        <p:nvSpPr>
          <p:cNvPr id="103" name="Google Shape;103;p18"/>
          <p:cNvSpPr txBox="1"/>
          <p:nvPr/>
        </p:nvSpPr>
        <p:spPr>
          <a:xfrm>
            <a:off x="0" y="679700"/>
            <a:ext cx="5668800" cy="19932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Comfortaa"/>
                <a:ea typeface="Comfortaa"/>
                <a:cs typeface="Comfortaa"/>
                <a:sym typeface="Comfortaa"/>
              </a:rPr>
              <a:t>Education in Nature Aravalli Biodiversity Park is a nature lover's dream come true with its distinctive and lovely undulating landscape that preserves Aravalli's natural heritage. The park features a network of nature pathways that wind through grasslands, seasonal water bodies, and densely replicated forest ecosystems. At Aravalli Biodiversity Park, nature education programs aim to instil a love of nature and its preservation in people, particularly the younger generation. Numerous initiatives are carried out to promote nature conservation with an emphasis on biodiversity and its advantages. </a:t>
            </a:r>
            <a:r>
              <a:rPr lang="en-GB" sz="1200">
                <a:solidFill>
                  <a:schemeClr val="dk1"/>
                </a:solidFill>
                <a:latin typeface="Comfortaa"/>
                <a:ea typeface="Comfortaa"/>
                <a:cs typeface="Comfortaa"/>
                <a:sym typeface="Comfortaa"/>
              </a:rPr>
              <a:t>(www.delhibiodiversityparks.org, n.d.)</a:t>
            </a:r>
            <a:endParaRPr sz="1800">
              <a:solidFill>
                <a:schemeClr val="dk2"/>
              </a:solidFill>
              <a:latin typeface="Comfortaa"/>
              <a:ea typeface="Comfortaa"/>
              <a:cs typeface="Comfortaa"/>
              <a:sym typeface="Comfortaa"/>
            </a:endParaRPr>
          </a:p>
        </p:txBody>
      </p:sp>
      <p:sp>
        <p:nvSpPr>
          <p:cNvPr id="104" name="Google Shape;104;p18"/>
          <p:cNvSpPr txBox="1"/>
          <p:nvPr/>
        </p:nvSpPr>
        <p:spPr>
          <a:xfrm>
            <a:off x="3474975" y="2673025"/>
            <a:ext cx="5668800" cy="23880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Comfortaa"/>
                <a:ea typeface="Comfortaa"/>
                <a:cs typeface="Comfortaa"/>
                <a:sym typeface="Comfortaa"/>
              </a:rPr>
              <a:t>Learning by doing is the main focus of every activity. The park welcomes everyone who enjoys the outdoors and wants to observe and learn from the natural world. "How to learn from Nature" is the goal of this endeavour. The Aravalli Biodiversity Park is the only location in Delhi that offers students and lecturers special camping facilities for teaching environmental education in a natural setting. Since the park's establishment, several schools and colleges in the National Capital Territory of Delhi have made use of this amenity. The park's scientists and natural education personnel engage with students and share their first experiences with nature, which may spark a lifelong passion. It serves as a centre for conservation education and sustainability. </a:t>
            </a:r>
            <a:r>
              <a:rPr lang="en-GB" sz="1200">
                <a:solidFill>
                  <a:schemeClr val="dk1"/>
                </a:solidFill>
                <a:latin typeface="Comfortaa"/>
                <a:ea typeface="Comfortaa"/>
                <a:cs typeface="Comfortaa"/>
                <a:sym typeface="Comfortaa"/>
              </a:rPr>
              <a:t>(www.delhibiodiversityparks.org, n.d.)</a:t>
            </a:r>
            <a:endParaRPr sz="1200">
              <a:solidFill>
                <a:schemeClr val="dk1"/>
              </a:solidFill>
              <a:highlight>
                <a:srgbClr val="FFFFFF"/>
              </a:highlight>
              <a:latin typeface="Comfortaa"/>
              <a:ea typeface="Comfortaa"/>
              <a:cs typeface="Comfortaa"/>
              <a:sym typeface="Comfortaa"/>
            </a:endParaRPr>
          </a:p>
        </p:txBody>
      </p:sp>
      <p:sp>
        <p:nvSpPr>
          <p:cNvPr id="105" name="Google Shape;105;p18"/>
          <p:cNvSpPr txBox="1"/>
          <p:nvPr/>
        </p:nvSpPr>
        <p:spPr>
          <a:xfrm>
            <a:off x="756600" y="291550"/>
            <a:ext cx="1431000" cy="546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Day 1</a:t>
            </a:r>
            <a:endParaRPr sz="1800">
              <a:solidFill>
                <a:schemeClr val="dk2"/>
              </a:solidFill>
            </a:endParaRPr>
          </a:p>
        </p:txBody>
      </p:sp>
      <p:pic>
        <p:nvPicPr>
          <p:cNvPr id="106" name="Google Shape;106;p18"/>
          <p:cNvPicPr preferRelativeResize="0"/>
          <p:nvPr/>
        </p:nvPicPr>
        <p:blipFill>
          <a:blip r:embed="rId3">
            <a:alphaModFix/>
          </a:blip>
          <a:stretch>
            <a:fillRect/>
          </a:stretch>
        </p:blipFill>
        <p:spPr>
          <a:xfrm>
            <a:off x="5765975" y="81125"/>
            <a:ext cx="3272162" cy="2336600"/>
          </a:xfrm>
          <a:prstGeom prst="rect">
            <a:avLst/>
          </a:prstGeom>
          <a:noFill/>
          <a:ln>
            <a:noFill/>
          </a:ln>
        </p:spPr>
      </p:pic>
      <p:sp>
        <p:nvSpPr>
          <p:cNvPr id="107" name="Google Shape;107;p18"/>
          <p:cNvSpPr txBox="1"/>
          <p:nvPr/>
        </p:nvSpPr>
        <p:spPr>
          <a:xfrm>
            <a:off x="5765975" y="2417713"/>
            <a:ext cx="2054700" cy="14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800">
                <a:solidFill>
                  <a:schemeClr val="dk1"/>
                </a:solidFill>
                <a:latin typeface="Comfortaa"/>
                <a:ea typeface="Comfortaa"/>
                <a:cs typeface="Comfortaa"/>
                <a:sym typeface="Comfortaa"/>
              </a:rPr>
              <a:t>(wearegurgaon, 2017)</a:t>
            </a:r>
            <a:endParaRPr>
              <a:solidFill>
                <a:schemeClr val="dk2"/>
              </a:solidFill>
              <a:latin typeface="Comfortaa"/>
              <a:ea typeface="Comfortaa"/>
              <a:cs typeface="Comfortaa"/>
              <a:sym typeface="Comfortaa"/>
            </a:endParaRPr>
          </a:p>
        </p:txBody>
      </p:sp>
      <p:pic>
        <p:nvPicPr>
          <p:cNvPr id="108" name="Google Shape;108;p18"/>
          <p:cNvPicPr preferRelativeResize="0"/>
          <p:nvPr/>
        </p:nvPicPr>
        <p:blipFill>
          <a:blip r:embed="rId4">
            <a:alphaModFix/>
          </a:blip>
          <a:stretch>
            <a:fillRect/>
          </a:stretch>
        </p:blipFill>
        <p:spPr>
          <a:xfrm>
            <a:off x="201425" y="2780450"/>
            <a:ext cx="3137745" cy="1993200"/>
          </a:xfrm>
          <a:prstGeom prst="rect">
            <a:avLst/>
          </a:prstGeom>
          <a:noFill/>
          <a:ln>
            <a:noFill/>
          </a:ln>
        </p:spPr>
      </p:pic>
      <p:sp>
        <p:nvSpPr>
          <p:cNvPr id="109" name="Google Shape;109;p18"/>
          <p:cNvSpPr txBox="1"/>
          <p:nvPr/>
        </p:nvSpPr>
        <p:spPr>
          <a:xfrm>
            <a:off x="236550" y="4773650"/>
            <a:ext cx="2471100" cy="26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700">
                <a:solidFill>
                  <a:schemeClr val="dk1"/>
                </a:solidFill>
                <a:latin typeface="Comfortaa"/>
                <a:ea typeface="Comfortaa"/>
                <a:cs typeface="Comfortaa"/>
                <a:sym typeface="Comfortaa"/>
              </a:rPr>
              <a:t>(DDA, 2025)</a:t>
            </a:r>
            <a:endParaRPr sz="1300">
              <a:solidFill>
                <a:schemeClr val="dk2"/>
              </a:solidFill>
              <a:latin typeface="Comfortaa"/>
              <a:ea typeface="Comfortaa"/>
              <a:cs typeface="Comfortaa"/>
              <a:sym typeface="Comfortaa"/>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3" name="Shape 113"/>
        <p:cNvGrpSpPr/>
        <p:nvPr/>
      </p:nvGrpSpPr>
      <p:grpSpPr>
        <a:xfrm>
          <a:off x="0" y="0"/>
          <a:ext cx="0" cy="0"/>
          <a:chOff x="0" y="0"/>
          <a:chExt cx="0" cy="0"/>
        </a:xfrm>
      </p:grpSpPr>
      <p:sp>
        <p:nvSpPr>
          <p:cNvPr id="114" name="Google Shape;114;p19"/>
          <p:cNvSpPr txBox="1"/>
          <p:nvPr>
            <p:ph type="ctrTitle"/>
          </p:nvPr>
        </p:nvSpPr>
        <p:spPr>
          <a:xfrm>
            <a:off x="4" y="-134300"/>
            <a:ext cx="4875300" cy="7308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sz="3150">
                <a:highlight>
                  <a:srgbClr val="FFFFFF"/>
                </a:highlight>
                <a:latin typeface="Comfortaa"/>
                <a:ea typeface="Comfortaa"/>
                <a:cs typeface="Comfortaa"/>
                <a:sym typeface="Comfortaa"/>
              </a:rPr>
              <a:t>Deer Park &amp; Hauz Khas</a:t>
            </a:r>
            <a:endParaRPr sz="7300">
              <a:latin typeface="Comfortaa"/>
              <a:ea typeface="Comfortaa"/>
              <a:cs typeface="Comfortaa"/>
              <a:sym typeface="Comfortaa"/>
            </a:endParaRPr>
          </a:p>
        </p:txBody>
      </p:sp>
      <p:sp>
        <p:nvSpPr>
          <p:cNvPr id="115" name="Google Shape;115;p19"/>
          <p:cNvSpPr txBox="1"/>
          <p:nvPr>
            <p:ph idx="1" type="subTitle"/>
          </p:nvPr>
        </p:nvSpPr>
        <p:spPr>
          <a:xfrm>
            <a:off x="392900" y="2679200"/>
            <a:ext cx="8520600" cy="2237100"/>
          </a:xfrm>
          <a:prstGeom prst="rect">
            <a:avLst/>
          </a:prstGeom>
          <a:ln cap="flat" cmpd="sng" w="19050">
            <a:solidFill>
              <a:srgbClr val="000000"/>
            </a:solidFill>
            <a:prstDash val="dot"/>
            <a:round/>
            <a:headEnd len="sm" w="sm" type="none"/>
            <a:tailEnd len="sm" w="sm" type="none"/>
          </a:ln>
        </p:spPr>
        <p:txBody>
          <a:bodyPr anchorCtr="0" anchor="t" bIns="91425" lIns="91425" spcFirstLastPara="1" rIns="91425" wrap="square" tIns="91425">
            <a:normAutofit lnSpcReduction="10000"/>
          </a:bodyPr>
          <a:lstStyle/>
          <a:p>
            <a:pPr indent="0" lvl="0" marL="0" rtl="0" algn="ctr">
              <a:spcBef>
                <a:spcPts val="0"/>
              </a:spcBef>
              <a:spcAft>
                <a:spcPts val="0"/>
              </a:spcAft>
              <a:buNone/>
            </a:pPr>
            <a:r>
              <a:rPr lang="en-GB" sz="1250">
                <a:solidFill>
                  <a:schemeClr val="dk1"/>
                </a:solidFill>
                <a:highlight>
                  <a:srgbClr val="FFFFFF"/>
                </a:highlight>
                <a:latin typeface="Comfortaa"/>
                <a:ea typeface="Comfortaa"/>
                <a:cs typeface="Comfortaa"/>
                <a:sym typeface="Comfortaa"/>
              </a:rPr>
              <a:t>A thriving urban community in South Delhi, Hauz Khas Village is well known for its distinctive fusion of modernism, culture, and history. Deer Park, a large green area that provides a tranquil escape from the busy daily life, is located in the centre of this village. This page explores Deer Park's characteristics, background, and attractions as well as its importance in Hauz Khas Village.</a:t>
            </a:r>
            <a:endParaRPr sz="125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t/>
            </a:r>
            <a:endParaRPr sz="125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rPr lang="en-GB" sz="1250">
                <a:solidFill>
                  <a:schemeClr val="dk1"/>
                </a:solidFill>
                <a:highlight>
                  <a:srgbClr val="FFFFFF"/>
                </a:highlight>
                <a:latin typeface="Comfortaa"/>
                <a:ea typeface="Comfortaa"/>
                <a:cs typeface="Comfortaa"/>
                <a:sym typeface="Comfortaa"/>
              </a:rPr>
              <a:t>Because of its abundant greenery and varied flora and wildlife, Deer Park is frequently referred to as the "lungs of Delhi." Numerous migrating bird species, as well as deer, peacocks, and ducks, can be found in the park. While taking leisurely strolls along walkways with shade, visitors can observe the creatures in their natural environment. Families, joggers, and nature lovers frequent the park because of its tranquil setting, which offers a welcome respite from the bustle of the city.</a:t>
            </a:r>
            <a:endParaRPr sz="125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t/>
            </a:r>
            <a:endParaRPr sz="125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rPr lang="en-GB" sz="1200">
                <a:solidFill>
                  <a:schemeClr val="dk1"/>
                </a:solidFill>
                <a:latin typeface="Comfortaa"/>
                <a:ea typeface="Comfortaa"/>
                <a:cs typeface="Comfortaa"/>
                <a:sym typeface="Comfortaa"/>
              </a:rPr>
              <a:t>(Delhinewz.com, 2026)</a:t>
            </a:r>
            <a:endParaRPr sz="1250">
              <a:solidFill>
                <a:schemeClr val="dk1"/>
              </a:solidFill>
              <a:highlight>
                <a:srgbClr val="FFFFFF"/>
              </a:highlight>
              <a:latin typeface="Comfortaa"/>
              <a:ea typeface="Comfortaa"/>
              <a:cs typeface="Comfortaa"/>
              <a:sym typeface="Comfortaa"/>
            </a:endParaRPr>
          </a:p>
        </p:txBody>
      </p:sp>
      <p:pic>
        <p:nvPicPr>
          <p:cNvPr id="116" name="Google Shape;116;p19"/>
          <p:cNvPicPr preferRelativeResize="0"/>
          <p:nvPr/>
        </p:nvPicPr>
        <p:blipFill>
          <a:blip r:embed="rId3">
            <a:alphaModFix/>
          </a:blip>
          <a:stretch>
            <a:fillRect/>
          </a:stretch>
        </p:blipFill>
        <p:spPr>
          <a:xfrm>
            <a:off x="4875300" y="0"/>
            <a:ext cx="4180650" cy="2377025"/>
          </a:xfrm>
          <a:prstGeom prst="rect">
            <a:avLst/>
          </a:prstGeom>
          <a:noFill/>
          <a:ln>
            <a:noFill/>
          </a:ln>
        </p:spPr>
      </p:pic>
      <p:pic>
        <p:nvPicPr>
          <p:cNvPr id="117" name="Google Shape;117;p19"/>
          <p:cNvPicPr preferRelativeResize="0"/>
          <p:nvPr/>
        </p:nvPicPr>
        <p:blipFill>
          <a:blip r:embed="rId4">
            <a:alphaModFix/>
          </a:blip>
          <a:stretch>
            <a:fillRect/>
          </a:stretch>
        </p:blipFill>
        <p:spPr>
          <a:xfrm>
            <a:off x="120225" y="528400"/>
            <a:ext cx="4624876" cy="1848625"/>
          </a:xfrm>
          <a:prstGeom prst="rect">
            <a:avLst/>
          </a:prstGeom>
          <a:noFill/>
          <a:ln>
            <a:noFill/>
          </a:ln>
        </p:spPr>
      </p:pic>
      <p:sp>
        <p:nvSpPr>
          <p:cNvPr id="118" name="Google Shape;118;p19"/>
          <p:cNvSpPr txBox="1"/>
          <p:nvPr/>
        </p:nvSpPr>
        <p:spPr>
          <a:xfrm>
            <a:off x="120225" y="2377025"/>
            <a:ext cx="1235400" cy="295500"/>
          </a:xfrm>
          <a:prstGeom prst="rect">
            <a:avLst/>
          </a:prstGeom>
          <a:noFill/>
          <a:ln cap="flat" cmpd="sng" w="9525">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900">
                <a:solidFill>
                  <a:schemeClr val="dk1"/>
                </a:solidFill>
                <a:latin typeface="Comfortaa"/>
                <a:ea typeface="Comfortaa"/>
                <a:cs typeface="Comfortaa"/>
                <a:sym typeface="Comfortaa"/>
              </a:rPr>
              <a:t>(Musement, 2026)</a:t>
            </a:r>
            <a:endParaRPr sz="500">
              <a:solidFill>
                <a:schemeClr val="dk2"/>
              </a:solidFill>
              <a:latin typeface="Comfortaa"/>
              <a:ea typeface="Comfortaa"/>
              <a:cs typeface="Comfortaa"/>
              <a:sym typeface="Comfortaa"/>
            </a:endParaRPr>
          </a:p>
        </p:txBody>
      </p:sp>
      <p:sp>
        <p:nvSpPr>
          <p:cNvPr id="119" name="Google Shape;119;p19"/>
          <p:cNvSpPr txBox="1"/>
          <p:nvPr/>
        </p:nvSpPr>
        <p:spPr>
          <a:xfrm>
            <a:off x="4875300" y="2377025"/>
            <a:ext cx="988200" cy="23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900">
                <a:solidFill>
                  <a:schemeClr val="dk1"/>
                </a:solidFill>
                <a:latin typeface="Comfortaa"/>
                <a:ea typeface="Comfortaa"/>
                <a:cs typeface="Comfortaa"/>
                <a:sym typeface="Comfortaa"/>
              </a:rPr>
              <a:t>(Kumari, 2018)</a:t>
            </a:r>
            <a:endParaRPr sz="1500">
              <a:solidFill>
                <a:schemeClr val="dk2"/>
              </a:solidFill>
              <a:latin typeface="Comfortaa"/>
              <a:ea typeface="Comfortaa"/>
              <a:cs typeface="Comfortaa"/>
              <a:sym typeface="Comforta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3" name="Shape 123"/>
        <p:cNvGrpSpPr/>
        <p:nvPr/>
      </p:nvGrpSpPr>
      <p:grpSpPr>
        <a:xfrm>
          <a:off x="0" y="0"/>
          <a:ext cx="0" cy="0"/>
          <a:chOff x="0" y="0"/>
          <a:chExt cx="0" cy="0"/>
        </a:xfrm>
      </p:grpSpPr>
      <p:sp>
        <p:nvSpPr>
          <p:cNvPr id="124" name="Google Shape;124;p20"/>
          <p:cNvSpPr txBox="1"/>
          <p:nvPr>
            <p:ph type="ctrTitle"/>
          </p:nvPr>
        </p:nvSpPr>
        <p:spPr>
          <a:xfrm>
            <a:off x="-451425" y="-106725"/>
            <a:ext cx="6875400" cy="79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200">
                <a:latin typeface="Comfortaa"/>
                <a:ea typeface="Comfortaa"/>
                <a:cs typeface="Comfortaa"/>
                <a:sym typeface="Comfortaa"/>
              </a:rPr>
              <a:t>JW Marriot New Delhi Tour</a:t>
            </a:r>
            <a:endParaRPr sz="3200">
              <a:latin typeface="Comfortaa"/>
              <a:ea typeface="Comfortaa"/>
              <a:cs typeface="Comfortaa"/>
              <a:sym typeface="Comfortaa"/>
            </a:endParaRPr>
          </a:p>
        </p:txBody>
      </p:sp>
      <p:sp>
        <p:nvSpPr>
          <p:cNvPr id="125" name="Google Shape;125;p20"/>
          <p:cNvSpPr txBox="1"/>
          <p:nvPr/>
        </p:nvSpPr>
        <p:spPr>
          <a:xfrm>
            <a:off x="7908400" y="60775"/>
            <a:ext cx="1172100" cy="573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Day 3</a:t>
            </a:r>
            <a:endParaRPr sz="1800">
              <a:solidFill>
                <a:schemeClr val="dk2"/>
              </a:solidFill>
            </a:endParaRPr>
          </a:p>
        </p:txBody>
      </p:sp>
      <p:sp>
        <p:nvSpPr>
          <p:cNvPr id="126" name="Google Shape;126;p20"/>
          <p:cNvSpPr txBox="1"/>
          <p:nvPr/>
        </p:nvSpPr>
        <p:spPr>
          <a:xfrm>
            <a:off x="3880400" y="776950"/>
            <a:ext cx="5147700" cy="20835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100">
                <a:solidFill>
                  <a:schemeClr val="dk1"/>
                </a:solidFill>
                <a:highlight>
                  <a:srgbClr val="FFFFFF"/>
                </a:highlight>
                <a:latin typeface="Comfortaa"/>
                <a:ea typeface="Comfortaa"/>
                <a:cs typeface="Comfortaa"/>
                <a:sym typeface="Comfortaa"/>
              </a:rPr>
              <a:t>The JW Marriott Hotel New Delhi Aerocity, which is only a 20-minute drive from Delhi International Airport, has four dining options, an outdoor pool, and a full-service spa.  </a:t>
            </a:r>
            <a:endParaRPr sz="1100">
              <a:solidFill>
                <a:schemeClr val="dk1"/>
              </a:solidFill>
              <a:highlight>
                <a:srgbClr val="FFFFFF"/>
              </a:highlight>
              <a:latin typeface="Comfortaa"/>
              <a:ea typeface="Comfortaa"/>
              <a:cs typeface="Comfortaa"/>
              <a:sym typeface="Comfortaa"/>
            </a:endParaRPr>
          </a:p>
          <a:p>
            <a:pPr indent="0" lvl="0" marL="0" rtl="0" algn="l">
              <a:lnSpc>
                <a:spcPct val="115000"/>
              </a:lnSpc>
              <a:spcBef>
                <a:spcPts val="800"/>
              </a:spcBef>
              <a:spcAft>
                <a:spcPts val="0"/>
              </a:spcAft>
              <a:buClr>
                <a:schemeClr val="dk1"/>
              </a:buClr>
              <a:buSzPts val="1100"/>
              <a:buFont typeface="Arial"/>
              <a:buNone/>
            </a:pPr>
            <a:r>
              <a:rPr lang="en-GB" sz="1100">
                <a:solidFill>
                  <a:schemeClr val="dk1"/>
                </a:solidFill>
                <a:highlight>
                  <a:srgbClr val="FFFFFF"/>
                </a:highlight>
                <a:latin typeface="Comfortaa"/>
                <a:ea typeface="Comfortaa"/>
                <a:cs typeface="Comfortaa"/>
                <a:sym typeface="Comfortaa"/>
              </a:rPr>
              <a:t>You will find a flat-screen, a mini-bar, a seating space, and a satellite TV in these luxurious, air-conditioned rooms and suites. Additionally, there is a connected bathroom and an electric kettle.  </a:t>
            </a:r>
            <a:endParaRPr sz="1100">
              <a:solidFill>
                <a:schemeClr val="dk1"/>
              </a:solidFill>
              <a:highlight>
                <a:srgbClr val="FFFFFF"/>
              </a:highlight>
              <a:latin typeface="Comfortaa"/>
              <a:ea typeface="Comfortaa"/>
              <a:cs typeface="Comfortaa"/>
              <a:sym typeface="Comfortaa"/>
            </a:endParaRPr>
          </a:p>
          <a:p>
            <a:pPr indent="0" lvl="0" marL="0" rtl="0" algn="l">
              <a:lnSpc>
                <a:spcPct val="115000"/>
              </a:lnSpc>
              <a:spcBef>
                <a:spcPts val="800"/>
              </a:spcBef>
              <a:spcAft>
                <a:spcPts val="0"/>
              </a:spcAft>
              <a:buClr>
                <a:schemeClr val="dk1"/>
              </a:buClr>
              <a:buSzPts val="1100"/>
              <a:buFont typeface="Arial"/>
              <a:buNone/>
            </a:pPr>
            <a:r>
              <a:rPr lang="en-GB" sz="1100">
                <a:solidFill>
                  <a:schemeClr val="dk1"/>
                </a:solidFill>
                <a:highlight>
                  <a:srgbClr val="FFFFFF"/>
                </a:highlight>
                <a:latin typeface="Comfortaa"/>
                <a:ea typeface="Comfortaa"/>
                <a:cs typeface="Comfortaa"/>
                <a:sym typeface="Comfortaa"/>
              </a:rPr>
              <a:t>The JW Marriott Hotel New Delhi Aerocity has a fitness centre and a front desk that is open around-the-clock. It has 24,000 square feet of adaptable space for meetings and events. (</a:t>
            </a:r>
            <a:r>
              <a:rPr lang="en-GB" sz="1100" u="sng">
                <a:solidFill>
                  <a:schemeClr val="hlink"/>
                </a:solidFill>
                <a:highlight>
                  <a:srgbClr val="FFFFFF"/>
                </a:highlight>
                <a:latin typeface="Comfortaa"/>
                <a:ea typeface="Comfortaa"/>
                <a:cs typeface="Comfortaa"/>
                <a:sym typeface="Comfortaa"/>
                <a:hlinkClick r:id="rId3"/>
              </a:rPr>
              <a:t>Booking.com</a:t>
            </a:r>
            <a:r>
              <a:rPr lang="en-GB" sz="1100">
                <a:solidFill>
                  <a:schemeClr val="dk1"/>
                </a:solidFill>
                <a:highlight>
                  <a:srgbClr val="FFFFFF"/>
                </a:highlight>
                <a:latin typeface="Comfortaa"/>
                <a:ea typeface="Comfortaa"/>
                <a:cs typeface="Comfortaa"/>
                <a:sym typeface="Comfortaa"/>
              </a:rPr>
              <a:t>, 2026)</a:t>
            </a:r>
            <a:endParaRPr sz="1100">
              <a:solidFill>
                <a:schemeClr val="dk1"/>
              </a:solidFill>
              <a:highlight>
                <a:srgbClr val="FFFFFF"/>
              </a:highlight>
              <a:latin typeface="Comfortaa"/>
              <a:ea typeface="Comfortaa"/>
              <a:cs typeface="Comfortaa"/>
              <a:sym typeface="Comfortaa"/>
            </a:endParaRPr>
          </a:p>
          <a:p>
            <a:pPr indent="0" lvl="0" marL="0" rtl="0" algn="l">
              <a:spcBef>
                <a:spcPts val="800"/>
              </a:spcBef>
              <a:spcAft>
                <a:spcPts val="0"/>
              </a:spcAft>
              <a:buNone/>
            </a:pPr>
            <a:r>
              <a:t/>
            </a:r>
            <a:endParaRPr sz="1800">
              <a:solidFill>
                <a:schemeClr val="dk2"/>
              </a:solidFill>
            </a:endParaRPr>
          </a:p>
        </p:txBody>
      </p:sp>
      <p:sp>
        <p:nvSpPr>
          <p:cNvPr id="127" name="Google Shape;127;p20"/>
          <p:cNvSpPr txBox="1"/>
          <p:nvPr/>
        </p:nvSpPr>
        <p:spPr>
          <a:xfrm>
            <a:off x="104175" y="3003625"/>
            <a:ext cx="5499300" cy="19662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100">
                <a:solidFill>
                  <a:schemeClr val="dk1"/>
                </a:solidFill>
                <a:highlight>
                  <a:srgbClr val="FFFFFF"/>
                </a:highlight>
                <a:latin typeface="Comfortaa"/>
                <a:ea typeface="Comfortaa"/>
                <a:cs typeface="Comfortaa"/>
                <a:sym typeface="Comfortaa"/>
              </a:rPr>
              <a:t>Regarding environmental sustainability, Datta stated that JW Marriott was among the first lodging establishments in the nation to establish an internal bottling facility in order to do away with plastic bottles. In a similar vein, JW Marriott Aerocity is once again among the first Indian hotels to install EV charging stations.  </a:t>
            </a:r>
            <a:endParaRPr sz="1100">
              <a:solidFill>
                <a:schemeClr val="dk1"/>
              </a:solidFill>
              <a:highlight>
                <a:srgbClr val="FFFFFF"/>
              </a:highlight>
              <a:latin typeface="Comfortaa"/>
              <a:ea typeface="Comfortaa"/>
              <a:cs typeface="Comfortaa"/>
              <a:sym typeface="Comfortaa"/>
            </a:endParaRPr>
          </a:p>
          <a:p>
            <a:pPr indent="0" lvl="0" marL="0" rtl="0" algn="l">
              <a:lnSpc>
                <a:spcPct val="115000"/>
              </a:lnSpc>
              <a:spcBef>
                <a:spcPts val="800"/>
              </a:spcBef>
              <a:spcAft>
                <a:spcPts val="1200"/>
              </a:spcAft>
              <a:buClr>
                <a:schemeClr val="dk1"/>
              </a:buClr>
              <a:buSzPts val="1100"/>
              <a:buFont typeface="Arial"/>
              <a:buNone/>
            </a:pPr>
            <a:r>
              <a:rPr lang="en-GB" sz="1100">
                <a:solidFill>
                  <a:schemeClr val="dk1"/>
                </a:solidFill>
                <a:highlight>
                  <a:srgbClr val="FFFFFF"/>
                </a:highlight>
                <a:latin typeface="Comfortaa"/>
                <a:ea typeface="Comfortaa"/>
                <a:cs typeface="Comfortaa"/>
                <a:sym typeface="Comfortaa"/>
              </a:rPr>
              <a:t>"We have got EV vehicles in our fleet and we are adding more now," he said. Regarding electricity, he stated that in order to lessen reliance on the grid, the hotel has solar panels installed and is currently expanding their coverage.</a:t>
            </a:r>
            <a:r>
              <a:rPr lang="en-GB" sz="900">
                <a:solidFill>
                  <a:schemeClr val="dk1"/>
                </a:solidFill>
                <a:highlight>
                  <a:srgbClr val="FFFFFF"/>
                </a:highlight>
                <a:latin typeface="Comfortaa"/>
                <a:ea typeface="Comfortaa"/>
                <a:cs typeface="Comfortaa"/>
                <a:sym typeface="Comfortaa"/>
              </a:rPr>
              <a:t> </a:t>
            </a:r>
            <a:r>
              <a:rPr lang="en-GB" sz="1000">
                <a:solidFill>
                  <a:schemeClr val="dk1"/>
                </a:solidFill>
                <a:latin typeface="Comfortaa"/>
                <a:ea typeface="Comfortaa"/>
                <a:cs typeface="Comfortaa"/>
                <a:sym typeface="Comfortaa"/>
              </a:rPr>
              <a:t>(Kumar and ET HospitalityWorld, 2025)</a:t>
            </a:r>
            <a:endParaRPr sz="900">
              <a:solidFill>
                <a:schemeClr val="dk1"/>
              </a:solidFill>
              <a:highlight>
                <a:srgbClr val="FFFFFF"/>
              </a:highlight>
              <a:latin typeface="Comfortaa"/>
              <a:ea typeface="Comfortaa"/>
              <a:cs typeface="Comfortaa"/>
              <a:sym typeface="Comfortaa"/>
            </a:endParaRPr>
          </a:p>
        </p:txBody>
      </p:sp>
      <p:pic>
        <p:nvPicPr>
          <p:cNvPr id="128" name="Google Shape;128;p20"/>
          <p:cNvPicPr preferRelativeResize="0"/>
          <p:nvPr/>
        </p:nvPicPr>
        <p:blipFill>
          <a:blip r:embed="rId4">
            <a:alphaModFix/>
          </a:blip>
          <a:stretch>
            <a:fillRect/>
          </a:stretch>
        </p:blipFill>
        <p:spPr>
          <a:xfrm>
            <a:off x="197950" y="725875"/>
            <a:ext cx="3583775" cy="2237750"/>
          </a:xfrm>
          <a:prstGeom prst="rect">
            <a:avLst/>
          </a:prstGeom>
          <a:noFill/>
          <a:ln>
            <a:noFill/>
          </a:ln>
        </p:spPr>
      </p:pic>
      <p:pic>
        <p:nvPicPr>
          <p:cNvPr id="129" name="Google Shape;129;p20"/>
          <p:cNvPicPr preferRelativeResize="0"/>
          <p:nvPr/>
        </p:nvPicPr>
        <p:blipFill>
          <a:blip r:embed="rId5">
            <a:alphaModFix/>
          </a:blip>
          <a:stretch>
            <a:fillRect/>
          </a:stretch>
        </p:blipFill>
        <p:spPr>
          <a:xfrm>
            <a:off x="5742475" y="2951525"/>
            <a:ext cx="3226687" cy="2191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3" name="Shape 133"/>
        <p:cNvGrpSpPr/>
        <p:nvPr/>
      </p:nvGrpSpPr>
      <p:grpSpPr>
        <a:xfrm>
          <a:off x="0" y="0"/>
          <a:ext cx="0" cy="0"/>
          <a:chOff x="0" y="0"/>
          <a:chExt cx="0" cy="0"/>
        </a:xfrm>
      </p:grpSpPr>
      <p:pic>
        <p:nvPicPr>
          <p:cNvPr id="134" name="Google Shape;134;p21"/>
          <p:cNvPicPr preferRelativeResize="0"/>
          <p:nvPr/>
        </p:nvPicPr>
        <p:blipFill>
          <a:blip r:embed="rId3">
            <a:alphaModFix/>
          </a:blip>
          <a:stretch>
            <a:fillRect/>
          </a:stretch>
        </p:blipFill>
        <p:spPr>
          <a:xfrm>
            <a:off x="0" y="0"/>
            <a:ext cx="9144000" cy="5143500"/>
          </a:xfrm>
          <a:prstGeom prst="rect">
            <a:avLst/>
          </a:prstGeom>
          <a:noFill/>
          <a:ln>
            <a:noFill/>
          </a:ln>
        </p:spPr>
      </p:pic>
      <p:sp>
        <p:nvSpPr>
          <p:cNvPr id="135" name="Google Shape;135;p21"/>
          <p:cNvSpPr txBox="1"/>
          <p:nvPr>
            <p:ph type="ctrTitle"/>
          </p:nvPr>
        </p:nvSpPr>
        <p:spPr>
          <a:xfrm>
            <a:off x="2228700" y="91150"/>
            <a:ext cx="4686600" cy="1087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2980">
                <a:solidFill>
                  <a:srgbClr val="00FF00"/>
                </a:solidFill>
                <a:highlight>
                  <a:srgbClr val="38761D"/>
                </a:highlight>
                <a:latin typeface="Comfortaa"/>
                <a:ea typeface="Comfortaa"/>
                <a:cs typeface="Comfortaa"/>
                <a:sym typeface="Comfortaa"/>
              </a:rPr>
              <a:t>Earth’s Sake Cafe &amp; Eco store</a:t>
            </a:r>
            <a:endParaRPr sz="2980">
              <a:solidFill>
                <a:srgbClr val="00FF00"/>
              </a:solidFill>
              <a:highlight>
                <a:srgbClr val="38761D"/>
              </a:highlight>
              <a:latin typeface="Comfortaa"/>
              <a:ea typeface="Comfortaa"/>
              <a:cs typeface="Comfortaa"/>
              <a:sym typeface="Comfortaa"/>
            </a:endParaRPr>
          </a:p>
        </p:txBody>
      </p:sp>
      <p:sp>
        <p:nvSpPr>
          <p:cNvPr id="136" name="Google Shape;136;p21"/>
          <p:cNvSpPr txBox="1"/>
          <p:nvPr>
            <p:ph idx="1" type="subTitle"/>
          </p:nvPr>
        </p:nvSpPr>
        <p:spPr>
          <a:xfrm>
            <a:off x="2114100" y="1522525"/>
            <a:ext cx="4915800" cy="1754700"/>
          </a:xfrm>
          <a:prstGeom prst="rect">
            <a:avLst/>
          </a:prstGeom>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SzPts val="935"/>
              <a:buNone/>
            </a:pPr>
            <a:r>
              <a:rPr b="1" lang="en-GB" sz="1335">
                <a:solidFill>
                  <a:srgbClr val="00FF00"/>
                </a:solidFill>
                <a:highlight>
                  <a:srgbClr val="38761D"/>
                </a:highlight>
                <a:latin typeface="Comfortaa"/>
                <a:ea typeface="Comfortaa"/>
                <a:cs typeface="Comfortaa"/>
                <a:sym typeface="Comfortaa"/>
              </a:rPr>
              <a:t>Earth's Sake is a zero-waste lifestyle store and cafe that prioritises the well-being of the planet. Along with serving hand-brewed coffee, organic teas, and carefully prepared baked goods, they offer environmentally friendly things such as stationery and personal care items, to contribute to creating a better tomorrow. </a:t>
            </a:r>
            <a:r>
              <a:rPr b="1" lang="en-GB" sz="1200">
                <a:solidFill>
                  <a:srgbClr val="00FF00"/>
                </a:solidFill>
                <a:highlight>
                  <a:srgbClr val="38761D"/>
                </a:highlight>
                <a:latin typeface="Comfortaa"/>
                <a:ea typeface="Comfortaa"/>
                <a:cs typeface="Comfortaa"/>
                <a:sym typeface="Comfortaa"/>
              </a:rPr>
              <a:t>(kanikasaini, 2022)</a:t>
            </a:r>
            <a:endParaRPr b="1" sz="2780">
              <a:solidFill>
                <a:srgbClr val="00FF00"/>
              </a:solidFill>
              <a:highlight>
                <a:srgbClr val="38761D"/>
              </a:highlight>
              <a:latin typeface="Comfortaa"/>
              <a:ea typeface="Comfortaa"/>
              <a:cs typeface="Comfortaa"/>
              <a:sym typeface="Comfortaa"/>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22"/>
          <p:cNvSpPr txBox="1"/>
          <p:nvPr>
            <p:ph type="ctrTitle"/>
          </p:nvPr>
        </p:nvSpPr>
        <p:spPr>
          <a:xfrm>
            <a:off x="3335256" y="0"/>
            <a:ext cx="2473500" cy="7311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sz="3533">
                <a:latin typeface="Comfortaa"/>
                <a:ea typeface="Comfortaa"/>
                <a:cs typeface="Comfortaa"/>
                <a:sym typeface="Comfortaa"/>
              </a:rPr>
              <a:t>Red fort</a:t>
            </a:r>
            <a:r>
              <a:rPr lang="en-GB"/>
              <a:t> </a:t>
            </a:r>
            <a:endParaRPr/>
          </a:p>
        </p:txBody>
      </p:sp>
      <p:sp>
        <p:nvSpPr>
          <p:cNvPr id="142" name="Google Shape;142;p22"/>
          <p:cNvSpPr txBox="1"/>
          <p:nvPr>
            <p:ph idx="1" type="subTitle"/>
          </p:nvPr>
        </p:nvSpPr>
        <p:spPr>
          <a:xfrm>
            <a:off x="207525" y="791850"/>
            <a:ext cx="8520600" cy="2758800"/>
          </a:xfrm>
          <a:prstGeom prst="rect">
            <a:avLst/>
          </a:prstGeom>
          <a:ln cap="flat" cmpd="sng" w="19050">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ctr">
              <a:spcBef>
                <a:spcPts val="0"/>
              </a:spcBef>
              <a:spcAft>
                <a:spcPts val="0"/>
              </a:spcAft>
              <a:buNone/>
            </a:pPr>
            <a:r>
              <a:rPr lang="en-GB" sz="1200">
                <a:solidFill>
                  <a:schemeClr val="dk1"/>
                </a:solidFill>
                <a:highlight>
                  <a:srgbClr val="FFFFFF"/>
                </a:highlight>
                <a:latin typeface="Comfortaa"/>
                <a:ea typeface="Comfortaa"/>
                <a:cs typeface="Comfortaa"/>
                <a:sym typeface="Comfortaa"/>
              </a:rPr>
              <a:t>After relocating his capital from Agra to Delhi in 1639, Shah Jahan, the Mughal emperor of the 17th century, gave the order to build the Red Fort. This red sandstone wonder, which spans 103 hectares (255 acres), is said to have been designed by Ustad Ahmad Lahori, the architect of the Taj Mahal. It served as the centre of Shahjahanabad, a new royal metropolis filled with marketplaces, mosques, and monuments.</a:t>
            </a:r>
            <a:endParaRPr sz="120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t/>
            </a:r>
            <a:endParaRPr sz="120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rPr lang="en-GB" sz="1200">
                <a:solidFill>
                  <a:schemeClr val="dk1"/>
                </a:solidFill>
                <a:highlight>
                  <a:srgbClr val="FFFFFF"/>
                </a:highlight>
                <a:latin typeface="Comfortaa"/>
                <a:ea typeface="Comfortaa"/>
                <a:cs typeface="Comfortaa"/>
                <a:sym typeface="Comfortaa"/>
              </a:rPr>
              <a:t>The Mughal monuments at the rear of the compound are the ideal place to start while exploring the Red Fort. From there, you may move around the grounds and see the other museums and monuments. The Lahore Gate, located on the west side of the fort walls and facing the bazaars of Old Delhi, is where you enter and exit.</a:t>
            </a:r>
            <a:endParaRPr sz="120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t/>
            </a:r>
            <a:endParaRPr sz="1200">
              <a:solidFill>
                <a:schemeClr val="dk1"/>
              </a:solidFill>
              <a:highlight>
                <a:srgbClr val="FFFFFF"/>
              </a:highlight>
              <a:latin typeface="Comfortaa"/>
              <a:ea typeface="Comfortaa"/>
              <a:cs typeface="Comfortaa"/>
              <a:sym typeface="Comfortaa"/>
            </a:endParaRPr>
          </a:p>
          <a:p>
            <a:pPr indent="0" lvl="0" marL="0" rtl="0" algn="ctr">
              <a:spcBef>
                <a:spcPts val="0"/>
              </a:spcBef>
              <a:spcAft>
                <a:spcPts val="0"/>
              </a:spcAft>
              <a:buNone/>
            </a:pPr>
            <a:r>
              <a:rPr lang="en-GB" sz="1200">
                <a:solidFill>
                  <a:schemeClr val="dk1"/>
                </a:solidFill>
                <a:highlight>
                  <a:srgbClr val="FFFFFF"/>
                </a:highlight>
                <a:latin typeface="Comfortaa"/>
                <a:ea typeface="Comfortaa"/>
                <a:cs typeface="Comfortaa"/>
                <a:sym typeface="Comfortaa"/>
              </a:rPr>
              <a:t>To assist you in exploring this huge complex, official guides are available at the ticket desk and fort entrance. Visitors may also enjoy coming back for the evening sound-and-light show (Monday excluded). Hindi-language performances begin an hour and a half earlier, while English-language performances begin at 8:30 p.m. </a:t>
            </a:r>
            <a:r>
              <a:rPr lang="en-GB" sz="1200">
                <a:solidFill>
                  <a:schemeClr val="dk1"/>
                </a:solidFill>
                <a:latin typeface="Comfortaa"/>
                <a:ea typeface="Comfortaa"/>
                <a:cs typeface="Comfortaa"/>
                <a:sym typeface="Comfortaa"/>
              </a:rPr>
              <a:t>(Lonely Planet, 2025)</a:t>
            </a:r>
            <a:endParaRPr sz="1200">
              <a:solidFill>
                <a:schemeClr val="dk1"/>
              </a:solidFill>
              <a:highlight>
                <a:srgbClr val="FFFFFF"/>
              </a:highlight>
              <a:latin typeface="Comfortaa"/>
              <a:ea typeface="Comfortaa"/>
              <a:cs typeface="Comfortaa"/>
              <a:sym typeface="Comfortaa"/>
            </a:endParaRPr>
          </a:p>
        </p:txBody>
      </p:sp>
      <p:pic>
        <p:nvPicPr>
          <p:cNvPr id="143" name="Google Shape;143;p22"/>
          <p:cNvPicPr preferRelativeResize="0"/>
          <p:nvPr/>
        </p:nvPicPr>
        <p:blipFill>
          <a:blip r:embed="rId3">
            <a:alphaModFix/>
          </a:blip>
          <a:stretch>
            <a:fillRect/>
          </a:stretch>
        </p:blipFill>
        <p:spPr>
          <a:xfrm>
            <a:off x="207525" y="3550650"/>
            <a:ext cx="2236876" cy="1677651"/>
          </a:xfrm>
          <a:prstGeom prst="rect">
            <a:avLst/>
          </a:prstGeom>
          <a:noFill/>
          <a:ln>
            <a:noFill/>
          </a:ln>
        </p:spPr>
      </p:pic>
      <p:pic>
        <p:nvPicPr>
          <p:cNvPr id="144" name="Google Shape;144;p22"/>
          <p:cNvPicPr preferRelativeResize="0"/>
          <p:nvPr/>
        </p:nvPicPr>
        <p:blipFill rotWithShape="1">
          <a:blip r:embed="rId4">
            <a:alphaModFix/>
          </a:blip>
          <a:srcRect b="7902" l="1422" r="1159" t="1468"/>
          <a:stretch/>
        </p:blipFill>
        <p:spPr>
          <a:xfrm>
            <a:off x="6491250" y="3520275"/>
            <a:ext cx="2236876" cy="17384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8" name="Shape 148"/>
        <p:cNvGrpSpPr/>
        <p:nvPr/>
      </p:nvGrpSpPr>
      <p:grpSpPr>
        <a:xfrm>
          <a:off x="0" y="0"/>
          <a:ext cx="0" cy="0"/>
          <a:chOff x="0" y="0"/>
          <a:chExt cx="0" cy="0"/>
        </a:xfrm>
      </p:grpSpPr>
      <p:sp>
        <p:nvSpPr>
          <p:cNvPr id="149" name="Google Shape;149;p23"/>
          <p:cNvSpPr txBox="1"/>
          <p:nvPr>
            <p:ph type="ctrTitle"/>
          </p:nvPr>
        </p:nvSpPr>
        <p:spPr>
          <a:xfrm>
            <a:off x="-647650" y="-118175"/>
            <a:ext cx="5430900" cy="8298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3180">
                <a:latin typeface="Comfortaa"/>
                <a:ea typeface="Comfortaa"/>
                <a:cs typeface="Comfortaa"/>
                <a:sym typeface="Comfortaa"/>
              </a:rPr>
              <a:t>Travel to neemrana</a:t>
            </a:r>
            <a:endParaRPr sz="3180">
              <a:latin typeface="Comfortaa"/>
              <a:ea typeface="Comfortaa"/>
              <a:cs typeface="Comfortaa"/>
              <a:sym typeface="Comfortaa"/>
            </a:endParaRPr>
          </a:p>
        </p:txBody>
      </p:sp>
      <p:pic>
        <p:nvPicPr>
          <p:cNvPr id="150" name="Google Shape;150;p23"/>
          <p:cNvPicPr preferRelativeResize="0"/>
          <p:nvPr/>
        </p:nvPicPr>
        <p:blipFill>
          <a:blip r:embed="rId3">
            <a:alphaModFix/>
          </a:blip>
          <a:stretch>
            <a:fillRect/>
          </a:stretch>
        </p:blipFill>
        <p:spPr>
          <a:xfrm rot="3">
            <a:off x="163550" y="916403"/>
            <a:ext cx="6007449" cy="2034519"/>
          </a:xfrm>
          <a:prstGeom prst="rect">
            <a:avLst/>
          </a:prstGeom>
          <a:noFill/>
          <a:ln>
            <a:noFill/>
          </a:ln>
        </p:spPr>
      </p:pic>
      <p:pic>
        <p:nvPicPr>
          <p:cNvPr id="151" name="Google Shape;151;p23"/>
          <p:cNvPicPr preferRelativeResize="0"/>
          <p:nvPr/>
        </p:nvPicPr>
        <p:blipFill>
          <a:blip r:embed="rId4">
            <a:alphaModFix/>
          </a:blip>
          <a:stretch>
            <a:fillRect/>
          </a:stretch>
        </p:blipFill>
        <p:spPr>
          <a:xfrm>
            <a:off x="262200" y="3155700"/>
            <a:ext cx="1780750" cy="1388100"/>
          </a:xfrm>
          <a:prstGeom prst="rect">
            <a:avLst/>
          </a:prstGeom>
          <a:noFill/>
          <a:ln>
            <a:noFill/>
          </a:ln>
        </p:spPr>
      </p:pic>
      <p:sp>
        <p:nvSpPr>
          <p:cNvPr id="152" name="Google Shape;152;p23"/>
          <p:cNvSpPr txBox="1"/>
          <p:nvPr/>
        </p:nvSpPr>
        <p:spPr>
          <a:xfrm>
            <a:off x="2801875" y="3204625"/>
            <a:ext cx="5126400" cy="1388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Comfortaa"/>
                <a:ea typeface="Comfortaa"/>
                <a:cs typeface="Comfortaa"/>
                <a:sym typeface="Comfortaa"/>
              </a:rPr>
              <a:t> From Red Fort, students and lecturers will travel to Neemrana via the 4pm NueGo electric Bus service directly from the ISBT Kashmiri gate which is a 2 minute walk from red fort. The journey is approximately 3 hours long, and will drop students outside Hotel Shemron, which is a minute walk to the next accommodation. </a:t>
            </a:r>
            <a:endParaRPr sz="1800">
              <a:solidFill>
                <a:schemeClr val="dk1"/>
              </a:solidFill>
              <a:latin typeface="Comfortaa"/>
              <a:ea typeface="Comfortaa"/>
              <a:cs typeface="Comfortaa"/>
              <a:sym typeface="Comfortaa"/>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6" name="Shape 156"/>
        <p:cNvGrpSpPr/>
        <p:nvPr/>
      </p:nvGrpSpPr>
      <p:grpSpPr>
        <a:xfrm>
          <a:off x="0" y="0"/>
          <a:ext cx="0" cy="0"/>
          <a:chOff x="0" y="0"/>
          <a:chExt cx="0" cy="0"/>
        </a:xfrm>
      </p:grpSpPr>
      <p:pic>
        <p:nvPicPr>
          <p:cNvPr id="157" name="Google Shape;157;p24"/>
          <p:cNvPicPr preferRelativeResize="0"/>
          <p:nvPr/>
        </p:nvPicPr>
        <p:blipFill>
          <a:blip r:embed="rId3">
            <a:alphaModFix/>
          </a:blip>
          <a:stretch>
            <a:fillRect/>
          </a:stretch>
        </p:blipFill>
        <p:spPr>
          <a:xfrm>
            <a:off x="148200" y="1058075"/>
            <a:ext cx="2771975" cy="3027374"/>
          </a:xfrm>
          <a:prstGeom prst="rect">
            <a:avLst/>
          </a:prstGeom>
          <a:noFill/>
          <a:ln>
            <a:noFill/>
          </a:ln>
        </p:spPr>
      </p:pic>
      <p:pic>
        <p:nvPicPr>
          <p:cNvPr id="158" name="Google Shape;158;p24"/>
          <p:cNvPicPr preferRelativeResize="0"/>
          <p:nvPr/>
        </p:nvPicPr>
        <p:blipFill>
          <a:blip r:embed="rId4">
            <a:alphaModFix/>
          </a:blip>
          <a:stretch>
            <a:fillRect/>
          </a:stretch>
        </p:blipFill>
        <p:spPr>
          <a:xfrm>
            <a:off x="2920175" y="1058075"/>
            <a:ext cx="2771975" cy="1443957"/>
          </a:xfrm>
          <a:prstGeom prst="rect">
            <a:avLst/>
          </a:prstGeom>
          <a:noFill/>
          <a:ln>
            <a:noFill/>
          </a:ln>
        </p:spPr>
      </p:pic>
      <p:pic>
        <p:nvPicPr>
          <p:cNvPr id="159" name="Google Shape;159;p24"/>
          <p:cNvPicPr preferRelativeResize="0"/>
          <p:nvPr/>
        </p:nvPicPr>
        <p:blipFill>
          <a:blip r:embed="rId5">
            <a:alphaModFix/>
          </a:blip>
          <a:stretch>
            <a:fillRect/>
          </a:stretch>
        </p:blipFill>
        <p:spPr>
          <a:xfrm>
            <a:off x="2920175" y="2571755"/>
            <a:ext cx="3085000" cy="2528975"/>
          </a:xfrm>
          <a:prstGeom prst="rect">
            <a:avLst/>
          </a:prstGeom>
          <a:noFill/>
          <a:ln>
            <a:noFill/>
          </a:ln>
        </p:spPr>
      </p:pic>
      <p:sp>
        <p:nvSpPr>
          <p:cNvPr id="160" name="Google Shape;160;p24"/>
          <p:cNvSpPr txBox="1"/>
          <p:nvPr/>
        </p:nvSpPr>
        <p:spPr>
          <a:xfrm>
            <a:off x="6217075" y="1058075"/>
            <a:ext cx="2865300" cy="3859200"/>
          </a:xfrm>
          <a:prstGeom prst="rect">
            <a:avLst/>
          </a:prstGeom>
          <a:noFill/>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lnSpc>
                <a:spcPct val="133333"/>
              </a:lnSpc>
              <a:spcBef>
                <a:spcPts val="0"/>
              </a:spcBef>
              <a:spcAft>
                <a:spcPts val="0"/>
              </a:spcAft>
              <a:buClr>
                <a:schemeClr val="dk1"/>
              </a:buClr>
              <a:buSzPts val="1100"/>
              <a:buFont typeface="Arial"/>
              <a:buNone/>
            </a:pPr>
            <a:r>
              <a:rPr b="1" lang="en-GB" sz="1350">
                <a:solidFill>
                  <a:srgbClr val="1A1A1A"/>
                </a:solidFill>
                <a:latin typeface="Comfortaa"/>
                <a:ea typeface="Comfortaa"/>
                <a:cs typeface="Comfortaa"/>
                <a:sym typeface="Comfortaa"/>
              </a:rPr>
              <a:t>About this property</a:t>
            </a:r>
            <a:endParaRPr b="1" sz="13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Comfortable Accommodations:</a:t>
            </a:r>
            <a:r>
              <a:rPr lang="en-GB" sz="1050">
                <a:solidFill>
                  <a:srgbClr val="1A1A1A"/>
                </a:solidFill>
                <a:latin typeface="Comfortaa"/>
                <a:ea typeface="Comfortaa"/>
                <a:cs typeface="Comfortaa"/>
                <a:sym typeface="Comfortaa"/>
              </a:rPr>
              <a:t> Paradise Inn in Neemrana offers family rooms with private bathrooms, air-conditioning, and balconies. Each room includes a work desk, TV, and free toiletries.</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Dining Experience:</a:t>
            </a:r>
            <a:r>
              <a:rPr lang="en-GB" sz="1050">
                <a:solidFill>
                  <a:srgbClr val="1A1A1A"/>
                </a:solidFill>
                <a:latin typeface="Comfortaa"/>
                <a:ea typeface="Comfortaa"/>
                <a:cs typeface="Comfortaa"/>
                <a:sym typeface="Comfortaa"/>
              </a:rPr>
              <a:t> The family-friendly restaurant serves local cuisine with vegetarian options. Guests can enjoy continental, à la carte, and Asian breakfasts, including local specialities, juice, and fruits.</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t/>
            </a:r>
            <a:endParaRPr sz="1050">
              <a:solidFill>
                <a:srgbClr val="1A1A1A"/>
              </a:solidFill>
              <a:latin typeface="Comfortaa"/>
              <a:ea typeface="Comfortaa"/>
              <a:cs typeface="Comfortaa"/>
              <a:sym typeface="Comfortaa"/>
            </a:endParaRPr>
          </a:p>
          <a:p>
            <a:pPr indent="0" lvl="0" marL="0" rtl="0" algn="l">
              <a:spcBef>
                <a:spcPts val="0"/>
              </a:spcBef>
              <a:spcAft>
                <a:spcPts val="0"/>
              </a:spcAft>
              <a:buClr>
                <a:schemeClr val="dk1"/>
              </a:buClr>
              <a:buSzPts val="1100"/>
              <a:buFont typeface="Arial"/>
              <a:buNone/>
            </a:pPr>
            <a:r>
              <a:rPr b="1" lang="en-GB" sz="1050">
                <a:solidFill>
                  <a:srgbClr val="1A1A1A"/>
                </a:solidFill>
                <a:latin typeface="Comfortaa"/>
                <a:ea typeface="Comfortaa"/>
                <a:cs typeface="Comfortaa"/>
                <a:sym typeface="Comfortaa"/>
              </a:rPr>
              <a:t>Amenities and Services:</a:t>
            </a:r>
            <a:r>
              <a:rPr lang="en-GB" sz="1050">
                <a:solidFill>
                  <a:srgbClr val="1A1A1A"/>
                </a:solidFill>
                <a:latin typeface="Comfortaa"/>
                <a:ea typeface="Comfortaa"/>
                <a:cs typeface="Comfortaa"/>
                <a:sym typeface="Comfortaa"/>
              </a:rPr>
              <a:t> The hotel provides free WiFi, a terrace, and an outdoor seating area. Additional services include a paid shuttle, 24-hour front desk, housekeeping, room service, and free on-site private parking. (</a:t>
            </a:r>
            <a:r>
              <a:rPr lang="en-GB" sz="1050" u="sng">
                <a:solidFill>
                  <a:schemeClr val="hlink"/>
                </a:solidFill>
                <a:latin typeface="Comfortaa"/>
                <a:ea typeface="Comfortaa"/>
                <a:cs typeface="Comfortaa"/>
                <a:sym typeface="Comfortaa"/>
                <a:hlinkClick r:id="rId6"/>
              </a:rPr>
              <a:t>Booking.com</a:t>
            </a:r>
            <a:r>
              <a:rPr lang="en-GB" sz="1050">
                <a:solidFill>
                  <a:srgbClr val="1A1A1A"/>
                </a:solidFill>
                <a:latin typeface="Comfortaa"/>
                <a:ea typeface="Comfortaa"/>
                <a:cs typeface="Comfortaa"/>
                <a:sym typeface="Comfortaa"/>
              </a:rPr>
              <a:t>, 2026)</a:t>
            </a:r>
            <a:endParaRPr sz="1050">
              <a:solidFill>
                <a:srgbClr val="1A1A1A"/>
              </a:solidFill>
              <a:latin typeface="Comfortaa"/>
              <a:ea typeface="Comfortaa"/>
              <a:cs typeface="Comfortaa"/>
              <a:sym typeface="Comfortaa"/>
            </a:endParaRPr>
          </a:p>
        </p:txBody>
      </p:sp>
      <p:sp>
        <p:nvSpPr>
          <p:cNvPr id="161" name="Google Shape;161;p24"/>
          <p:cNvSpPr txBox="1"/>
          <p:nvPr/>
        </p:nvSpPr>
        <p:spPr>
          <a:xfrm>
            <a:off x="161000" y="165350"/>
            <a:ext cx="4595100" cy="60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700">
                <a:solidFill>
                  <a:schemeClr val="dk1"/>
                </a:solidFill>
                <a:latin typeface="Comfortaa"/>
                <a:ea typeface="Comfortaa"/>
                <a:cs typeface="Comfortaa"/>
                <a:sym typeface="Comfortaa"/>
              </a:rPr>
              <a:t>Paradise Inn, Neemrana</a:t>
            </a:r>
            <a:endParaRPr sz="2700">
              <a:solidFill>
                <a:schemeClr val="dk1"/>
              </a:solidFill>
              <a:latin typeface="Comfortaa"/>
              <a:ea typeface="Comfortaa"/>
              <a:cs typeface="Comfortaa"/>
              <a:sym typeface="Comfortaa"/>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5" name="Shape 165"/>
        <p:cNvGrpSpPr/>
        <p:nvPr/>
      </p:nvGrpSpPr>
      <p:grpSpPr>
        <a:xfrm>
          <a:off x="0" y="0"/>
          <a:ext cx="0" cy="0"/>
          <a:chOff x="0" y="0"/>
          <a:chExt cx="0" cy="0"/>
        </a:xfrm>
      </p:grpSpPr>
      <p:sp>
        <p:nvSpPr>
          <p:cNvPr id="166" name="Google Shape;166;p25"/>
          <p:cNvSpPr txBox="1"/>
          <p:nvPr>
            <p:ph idx="1" type="subTitle"/>
          </p:nvPr>
        </p:nvSpPr>
        <p:spPr>
          <a:xfrm>
            <a:off x="117900" y="707800"/>
            <a:ext cx="8908200" cy="1348800"/>
          </a:xfrm>
          <a:prstGeom prst="rect">
            <a:avLst/>
          </a:prstGeom>
        </p:spPr>
        <p:txBody>
          <a:bodyPr anchorCtr="0" anchor="t" bIns="91425" lIns="91425" spcFirstLastPara="1" rIns="91425" wrap="square" tIns="91425">
            <a:normAutofit lnSpcReduction="10000"/>
          </a:bodyPr>
          <a:lstStyle/>
          <a:p>
            <a:pPr indent="0" lvl="0" marL="0" rtl="0" algn="ctr">
              <a:lnSpc>
                <a:spcPct val="90000"/>
              </a:lnSpc>
              <a:spcBef>
                <a:spcPts val="0"/>
              </a:spcBef>
              <a:spcAft>
                <a:spcPts val="0"/>
              </a:spcAft>
              <a:buSzPts val="770"/>
              <a:buNone/>
            </a:pPr>
            <a:r>
              <a:rPr lang="en-GB" sz="1260">
                <a:latin typeface="Comfortaa"/>
                <a:ea typeface="Comfortaa"/>
                <a:cs typeface="Comfortaa"/>
                <a:sym typeface="Comfortaa"/>
              </a:rPr>
              <a:t>One of Rajasthan's oldest and most well-liked tourist destinations is the Abhaneri village's Chand Baori (stepwell). In the ninth century AD, King Chanda of the Nikumbha Dynasty constructed it. Chand Baori, one of the biggest stepwells in the world, was constructed to save water and offer relief from the extreme heat. It served as a community hub for both villagers and royals. A marvel of architecture, Chand Baori has 3,500 small, perfectly symmetrical steps. Every year, both domestic and foreign tourists are drawn to it by its beautiful geometry. However, Chand Baori is one of India's undiscovered treasures because it is difficult to locate. </a:t>
            </a:r>
            <a:endParaRPr sz="1260">
              <a:latin typeface="Comfortaa"/>
              <a:ea typeface="Comfortaa"/>
              <a:cs typeface="Comfortaa"/>
              <a:sym typeface="Comfortaa"/>
            </a:endParaRPr>
          </a:p>
        </p:txBody>
      </p:sp>
      <p:sp>
        <p:nvSpPr>
          <p:cNvPr id="167" name="Google Shape;167;p25"/>
          <p:cNvSpPr txBox="1"/>
          <p:nvPr/>
        </p:nvSpPr>
        <p:spPr>
          <a:xfrm>
            <a:off x="165150" y="1883100"/>
            <a:ext cx="8813700" cy="176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2"/>
                </a:solidFill>
                <a:latin typeface="Comfortaa"/>
                <a:ea typeface="Comfortaa"/>
                <a:cs typeface="Comfortaa"/>
                <a:sym typeface="Comfortaa"/>
              </a:rPr>
              <a:t>The structure is fascinating because of the way light and shadow dance on the steps. As one approaches the bottom, the baori gets narrower. The water's surface is reached via a double flight of steps on three sides. The fourth side is a three-story pavilion with galleries, balconies, and finely carved jharokhas (windows) for the royal family to occupy. The Harshat Mata Temple is located next to the Chand Baori. The goddess of joy and happiness for the entire town, Harshat Mata is honoured at this temple from the ninth and tenth centuries.</a:t>
            </a:r>
            <a:endParaRPr sz="1200">
              <a:solidFill>
                <a:schemeClr val="dk2"/>
              </a:solidFill>
              <a:latin typeface="Comfortaa"/>
              <a:ea typeface="Comfortaa"/>
              <a:cs typeface="Comfortaa"/>
              <a:sym typeface="Comfortaa"/>
            </a:endParaRPr>
          </a:p>
        </p:txBody>
      </p:sp>
      <p:pic>
        <p:nvPicPr>
          <p:cNvPr id="168" name="Google Shape;168;p25"/>
          <p:cNvPicPr preferRelativeResize="0"/>
          <p:nvPr/>
        </p:nvPicPr>
        <p:blipFill>
          <a:blip r:embed="rId3">
            <a:alphaModFix/>
          </a:blip>
          <a:stretch>
            <a:fillRect/>
          </a:stretch>
        </p:blipFill>
        <p:spPr>
          <a:xfrm>
            <a:off x="5068700" y="3136950"/>
            <a:ext cx="3270800" cy="2482450"/>
          </a:xfrm>
          <a:prstGeom prst="rect">
            <a:avLst/>
          </a:prstGeom>
          <a:noFill/>
          <a:ln>
            <a:noFill/>
          </a:ln>
        </p:spPr>
      </p:pic>
      <p:pic>
        <p:nvPicPr>
          <p:cNvPr id="169" name="Google Shape;169;p25"/>
          <p:cNvPicPr preferRelativeResize="0"/>
          <p:nvPr/>
        </p:nvPicPr>
        <p:blipFill>
          <a:blip r:embed="rId4">
            <a:alphaModFix/>
          </a:blip>
          <a:stretch>
            <a:fillRect/>
          </a:stretch>
        </p:blipFill>
        <p:spPr>
          <a:xfrm>
            <a:off x="828426" y="3136950"/>
            <a:ext cx="3192950" cy="2128626"/>
          </a:xfrm>
          <a:prstGeom prst="rect">
            <a:avLst/>
          </a:prstGeom>
          <a:noFill/>
          <a:ln>
            <a:noFill/>
          </a:ln>
        </p:spPr>
      </p:pic>
      <p:sp>
        <p:nvSpPr>
          <p:cNvPr id="170" name="Google Shape;170;p25"/>
          <p:cNvSpPr txBox="1"/>
          <p:nvPr/>
        </p:nvSpPr>
        <p:spPr>
          <a:xfrm>
            <a:off x="58050" y="62500"/>
            <a:ext cx="4733700" cy="64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3000">
                <a:solidFill>
                  <a:schemeClr val="dk1"/>
                </a:solidFill>
                <a:latin typeface="Comfortaa"/>
                <a:ea typeface="Comfortaa"/>
                <a:cs typeface="Comfortaa"/>
                <a:sym typeface="Comfortaa"/>
              </a:rPr>
              <a:t>Bawdi Step-water well</a:t>
            </a:r>
            <a:endParaRPr sz="3000">
              <a:solidFill>
                <a:schemeClr val="dk1"/>
              </a:solidFill>
              <a:latin typeface="Comfortaa"/>
              <a:ea typeface="Comfortaa"/>
              <a:cs typeface="Comfortaa"/>
              <a:sym typeface="Comfortaa"/>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4" name="Shape 174"/>
        <p:cNvGrpSpPr/>
        <p:nvPr/>
      </p:nvGrpSpPr>
      <p:grpSpPr>
        <a:xfrm>
          <a:off x="0" y="0"/>
          <a:ext cx="0" cy="0"/>
          <a:chOff x="0" y="0"/>
          <a:chExt cx="0" cy="0"/>
        </a:xfrm>
      </p:grpSpPr>
      <p:sp>
        <p:nvSpPr>
          <p:cNvPr id="175" name="Google Shape;175;p26"/>
          <p:cNvSpPr txBox="1"/>
          <p:nvPr>
            <p:ph idx="1" type="subTitle"/>
          </p:nvPr>
        </p:nvSpPr>
        <p:spPr>
          <a:xfrm>
            <a:off x="311700" y="2834125"/>
            <a:ext cx="8520600" cy="1012500"/>
          </a:xfrm>
          <a:prstGeom prst="rect">
            <a:avLst/>
          </a:prstGeom>
          <a:ln cap="flat" cmpd="sng" w="19050">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SzPts val="358"/>
              <a:buNone/>
            </a:pPr>
            <a:r>
              <a:rPr lang="en-GB" sz="1110">
                <a:solidFill>
                  <a:schemeClr val="dk1"/>
                </a:solidFill>
                <a:latin typeface="Comfortaa"/>
                <a:ea typeface="Comfortaa"/>
                <a:cs typeface="Comfortaa"/>
                <a:sym typeface="Comfortaa"/>
              </a:rPr>
              <a:t>Zip-lining at Neemrana Fort is an exhilarating experience for thrill-seekers. Flying Fox provides an exceptional chance to soar over the fort's walls while admiring the stunning surroundings. The zip line has multiple parts that let users fly over the countryside and the fort, giving them a sense of excitement while taking in Neemrana's historic splendour. If you want to combine heart-pounding exhilaration with Rajasthan's rich cultural legacy, this is one of the top things to do in Neemrana. </a:t>
            </a:r>
            <a:r>
              <a:rPr lang="en-GB" sz="1200">
                <a:solidFill>
                  <a:schemeClr val="dk1"/>
                </a:solidFill>
                <a:highlight>
                  <a:srgbClr val="FFFFFF"/>
                </a:highlight>
              </a:rPr>
              <a:t> </a:t>
            </a:r>
            <a:r>
              <a:rPr lang="en-GB" sz="1200">
                <a:solidFill>
                  <a:schemeClr val="dk1"/>
                </a:solidFill>
                <a:highlight>
                  <a:srgbClr val="FFFFFF"/>
                </a:highlight>
                <a:latin typeface="Comfortaa"/>
                <a:ea typeface="Comfortaa"/>
                <a:cs typeface="Comfortaa"/>
                <a:sym typeface="Comfortaa"/>
              </a:rPr>
              <a:t>(Adventure Nation, 2026)</a:t>
            </a:r>
            <a:endParaRPr sz="1110">
              <a:solidFill>
                <a:schemeClr val="dk1"/>
              </a:solidFill>
              <a:latin typeface="Comfortaa"/>
              <a:ea typeface="Comfortaa"/>
              <a:cs typeface="Comfortaa"/>
              <a:sym typeface="Comfortaa"/>
            </a:endParaRPr>
          </a:p>
        </p:txBody>
      </p:sp>
      <p:pic>
        <p:nvPicPr>
          <p:cNvPr id="176" name="Google Shape;176;p26"/>
          <p:cNvPicPr preferRelativeResize="0"/>
          <p:nvPr/>
        </p:nvPicPr>
        <p:blipFill>
          <a:blip r:embed="rId3">
            <a:alphaModFix/>
          </a:blip>
          <a:stretch>
            <a:fillRect/>
          </a:stretch>
        </p:blipFill>
        <p:spPr>
          <a:xfrm>
            <a:off x="2941663" y="3999025"/>
            <a:ext cx="3206975" cy="1087350"/>
          </a:xfrm>
          <a:prstGeom prst="rect">
            <a:avLst/>
          </a:prstGeom>
          <a:noFill/>
          <a:ln>
            <a:noFill/>
          </a:ln>
        </p:spPr>
      </p:pic>
      <p:pic>
        <p:nvPicPr>
          <p:cNvPr id="177" name="Google Shape;177;p26"/>
          <p:cNvPicPr preferRelativeResize="0"/>
          <p:nvPr/>
        </p:nvPicPr>
        <p:blipFill>
          <a:blip r:embed="rId4">
            <a:alphaModFix/>
          </a:blip>
          <a:stretch>
            <a:fillRect/>
          </a:stretch>
        </p:blipFill>
        <p:spPr>
          <a:xfrm>
            <a:off x="474800" y="754450"/>
            <a:ext cx="3955050" cy="1927275"/>
          </a:xfrm>
          <a:prstGeom prst="rect">
            <a:avLst/>
          </a:prstGeom>
          <a:noFill/>
          <a:ln>
            <a:noFill/>
          </a:ln>
        </p:spPr>
      </p:pic>
      <p:pic>
        <p:nvPicPr>
          <p:cNvPr id="178" name="Google Shape;178;p26"/>
          <p:cNvPicPr preferRelativeResize="0"/>
          <p:nvPr/>
        </p:nvPicPr>
        <p:blipFill>
          <a:blip r:embed="rId5">
            <a:alphaModFix/>
          </a:blip>
          <a:stretch>
            <a:fillRect/>
          </a:stretch>
        </p:blipFill>
        <p:spPr>
          <a:xfrm>
            <a:off x="4880050" y="754450"/>
            <a:ext cx="3793999" cy="1927275"/>
          </a:xfrm>
          <a:prstGeom prst="rect">
            <a:avLst/>
          </a:prstGeom>
          <a:noFill/>
          <a:ln>
            <a:noFill/>
          </a:ln>
        </p:spPr>
      </p:pic>
      <p:sp>
        <p:nvSpPr>
          <p:cNvPr id="179" name="Google Shape;179;p26"/>
          <p:cNvSpPr txBox="1"/>
          <p:nvPr/>
        </p:nvSpPr>
        <p:spPr>
          <a:xfrm>
            <a:off x="0" y="113150"/>
            <a:ext cx="9090300" cy="60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500">
                <a:solidFill>
                  <a:schemeClr val="dk1"/>
                </a:solidFill>
                <a:latin typeface="Comfortaa"/>
                <a:ea typeface="Comfortaa"/>
                <a:cs typeface="Comfortaa"/>
                <a:sym typeface="Comfortaa"/>
              </a:rPr>
              <a:t>Zipline Experience @ Neemrana Fort with FlyingFox</a:t>
            </a:r>
            <a:r>
              <a:rPr lang="en-GB" sz="2500">
                <a:solidFill>
                  <a:schemeClr val="dk2"/>
                </a:solidFill>
                <a:latin typeface="Comfortaa"/>
                <a:ea typeface="Comfortaa"/>
                <a:cs typeface="Comfortaa"/>
                <a:sym typeface="Comfortaa"/>
              </a:rPr>
              <a:t> </a:t>
            </a:r>
            <a:endParaRPr sz="2500">
              <a:solidFill>
                <a:schemeClr val="dk2"/>
              </a:solidFill>
              <a:latin typeface="Comfortaa"/>
              <a:ea typeface="Comfortaa"/>
              <a:cs typeface="Comfortaa"/>
              <a:sym typeface="Comfortaa"/>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pic>
        <p:nvPicPr>
          <p:cNvPr id="184" name="Google Shape;184;p27"/>
          <p:cNvPicPr preferRelativeResize="0"/>
          <p:nvPr/>
        </p:nvPicPr>
        <p:blipFill>
          <a:blip r:embed="rId3">
            <a:alphaModFix/>
          </a:blip>
          <a:stretch>
            <a:fillRect/>
          </a:stretch>
        </p:blipFill>
        <p:spPr>
          <a:xfrm>
            <a:off x="0" y="-10943"/>
            <a:ext cx="9140224" cy="5143501"/>
          </a:xfrm>
          <a:prstGeom prst="rect">
            <a:avLst/>
          </a:prstGeom>
          <a:noFill/>
          <a:ln>
            <a:noFill/>
          </a:ln>
        </p:spPr>
      </p:pic>
      <p:sp>
        <p:nvSpPr>
          <p:cNvPr id="185" name="Google Shape;185;p27"/>
          <p:cNvSpPr txBox="1"/>
          <p:nvPr>
            <p:ph idx="1" type="subTitle"/>
          </p:nvPr>
        </p:nvSpPr>
        <p:spPr>
          <a:xfrm>
            <a:off x="419950" y="2164500"/>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440"/>
              <a:buNone/>
            </a:pPr>
            <a:r>
              <a:rPr lang="en-GB" sz="1720">
                <a:solidFill>
                  <a:schemeClr val="lt1"/>
                </a:solidFill>
                <a:highlight>
                  <a:srgbClr val="A61C00"/>
                </a:highlight>
                <a:latin typeface="Comfortaa"/>
                <a:ea typeface="Comfortaa"/>
                <a:cs typeface="Comfortaa"/>
                <a:sym typeface="Comfortaa"/>
              </a:rPr>
              <a:t>S</a:t>
            </a:r>
            <a:r>
              <a:rPr lang="en-GB" sz="1720">
                <a:solidFill>
                  <a:schemeClr val="lt1"/>
                </a:solidFill>
                <a:highlight>
                  <a:srgbClr val="A61C00"/>
                </a:highlight>
                <a:latin typeface="Comfortaa"/>
                <a:ea typeface="Comfortaa"/>
                <a:cs typeface="Comfortaa"/>
                <a:sym typeface="Comfortaa"/>
              </a:rPr>
              <a:t>hopping is the best way to decompress after a long week of tourist activities. Although Neemrana isn't your typical shopping destination, you may discover some fantastic products here. The heritage site of Neemrana has a lot to offer, from elaborate handicrafts to genuine Rajasthani "ghagra choli."</a:t>
            </a:r>
            <a:endParaRPr sz="1720">
              <a:solidFill>
                <a:schemeClr val="lt1"/>
              </a:solidFill>
              <a:highlight>
                <a:srgbClr val="A61C00"/>
              </a:highlight>
              <a:latin typeface="Comfortaa"/>
              <a:ea typeface="Comfortaa"/>
              <a:cs typeface="Comfortaa"/>
              <a:sym typeface="Comfortaa"/>
            </a:endParaRPr>
          </a:p>
        </p:txBody>
      </p:sp>
      <p:sp>
        <p:nvSpPr>
          <p:cNvPr id="186" name="Google Shape;186;p27"/>
          <p:cNvSpPr txBox="1"/>
          <p:nvPr/>
        </p:nvSpPr>
        <p:spPr>
          <a:xfrm>
            <a:off x="2332625" y="469225"/>
            <a:ext cx="4263600" cy="90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rgbClr val="F6F6F9"/>
                </a:solidFill>
                <a:highlight>
                  <a:srgbClr val="A61C00"/>
                </a:highlight>
                <a:latin typeface="Comfortaa"/>
                <a:ea typeface="Comfortaa"/>
                <a:cs typeface="Comfortaa"/>
                <a:sym typeface="Comfortaa"/>
              </a:rPr>
              <a:t>Neemrana local shops and street markets</a:t>
            </a:r>
            <a:endParaRPr sz="2400">
              <a:solidFill>
                <a:srgbClr val="F6F6F9"/>
              </a:solidFill>
              <a:highlight>
                <a:srgbClr val="A61C00"/>
              </a:highlight>
              <a:latin typeface="Comfortaa"/>
              <a:ea typeface="Comfortaa"/>
              <a:cs typeface="Comfortaa"/>
              <a:sym typeface="Comfortaa"/>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0" name="Shape 190"/>
        <p:cNvGrpSpPr/>
        <p:nvPr/>
      </p:nvGrpSpPr>
      <p:grpSpPr>
        <a:xfrm>
          <a:off x="0" y="0"/>
          <a:ext cx="0" cy="0"/>
          <a:chOff x="0" y="0"/>
          <a:chExt cx="0" cy="0"/>
        </a:xfrm>
      </p:grpSpPr>
      <p:graphicFrame>
        <p:nvGraphicFramePr>
          <p:cNvPr id="191" name="Google Shape;191;p28"/>
          <p:cNvGraphicFramePr/>
          <p:nvPr/>
        </p:nvGraphicFramePr>
        <p:xfrm>
          <a:off x="634913" y="181975"/>
          <a:ext cx="3000000" cy="3000000"/>
        </p:xfrm>
        <a:graphic>
          <a:graphicData uri="http://schemas.openxmlformats.org/drawingml/2006/table">
            <a:tbl>
              <a:tblPr>
                <a:noFill/>
                <a:tableStyleId>{453C77A4-1331-4B0D-A20C-4FCA2254F4F4}</a:tableStyleId>
              </a:tblPr>
              <a:tblGrid>
                <a:gridCol w="2624725"/>
                <a:gridCol w="2624725"/>
                <a:gridCol w="2624725"/>
              </a:tblGrid>
              <a:tr h="412400">
                <a:tc>
                  <a:txBody>
                    <a:bodyPr/>
                    <a:lstStyle/>
                    <a:p>
                      <a:pPr indent="0" lvl="0" marL="0" rtl="0" algn="l">
                        <a:spcBef>
                          <a:spcPts val="0"/>
                        </a:spcBef>
                        <a:spcAft>
                          <a:spcPts val="0"/>
                        </a:spcAft>
                        <a:buNone/>
                      </a:pPr>
                      <a:r>
                        <a:rPr lang="en-GB" sz="1200"/>
                        <a:t>Day </a:t>
                      </a:r>
                      <a:endParaRPr sz="1200"/>
                    </a:p>
                  </a:txBody>
                  <a:tcPr marT="91425" marB="91425" marR="91425" marL="91425"/>
                </a:tc>
                <a:tc>
                  <a:txBody>
                    <a:bodyPr/>
                    <a:lstStyle/>
                    <a:p>
                      <a:pPr indent="0" lvl="0" marL="0" rtl="0" algn="l">
                        <a:spcBef>
                          <a:spcPts val="0"/>
                        </a:spcBef>
                        <a:spcAft>
                          <a:spcPts val="0"/>
                        </a:spcAft>
                        <a:buNone/>
                      </a:pPr>
                      <a:r>
                        <a:rPr lang="en-GB" sz="1200"/>
                        <a:t>Time</a:t>
                      </a:r>
                      <a:endParaRPr sz="1200"/>
                    </a:p>
                  </a:txBody>
                  <a:tcPr marT="91425" marB="91425" marR="91425" marL="91425"/>
                </a:tc>
                <a:tc>
                  <a:txBody>
                    <a:bodyPr/>
                    <a:lstStyle/>
                    <a:p>
                      <a:pPr indent="0" lvl="0" marL="0" rtl="0" algn="l">
                        <a:spcBef>
                          <a:spcPts val="0"/>
                        </a:spcBef>
                        <a:spcAft>
                          <a:spcPts val="0"/>
                        </a:spcAft>
                        <a:buNone/>
                      </a:pPr>
                      <a:r>
                        <a:rPr lang="en-GB" sz="1200"/>
                        <a:t>Activity</a:t>
                      </a:r>
                      <a:endParaRPr sz="1200"/>
                    </a:p>
                  </a:txBody>
                  <a:tcPr marT="91425" marB="91425" marR="91425" marL="91425"/>
                </a:tc>
              </a:tr>
              <a:tr h="644550">
                <a:tc>
                  <a:txBody>
                    <a:bodyPr/>
                    <a:lstStyle/>
                    <a:p>
                      <a:pPr indent="0" lvl="0" marL="0" rtl="0" algn="l">
                        <a:spcBef>
                          <a:spcPts val="0"/>
                        </a:spcBef>
                        <a:spcAft>
                          <a:spcPts val="0"/>
                        </a:spcAft>
                        <a:buNone/>
                      </a:pPr>
                      <a:r>
                        <a:rPr lang="en-GB" sz="800"/>
                        <a:t>Day 1 (14th Feb)</a:t>
                      </a:r>
                      <a:endParaRPr sz="800"/>
                    </a:p>
                  </a:txBody>
                  <a:tcPr marT="91425" marB="91425" marR="91425" marL="91425"/>
                </a:tc>
                <a:tc>
                  <a:txBody>
                    <a:bodyPr/>
                    <a:lstStyle/>
                    <a:p>
                      <a:pPr indent="0" lvl="0" marL="0" rtl="0" algn="l">
                        <a:spcBef>
                          <a:spcPts val="0"/>
                        </a:spcBef>
                        <a:spcAft>
                          <a:spcPts val="0"/>
                        </a:spcAft>
                        <a:buNone/>
                      </a:pPr>
                      <a:r>
                        <a:rPr lang="en-GB" sz="800"/>
                        <a:t>7:20am</a:t>
                      </a:r>
                      <a:endParaRPr sz="800"/>
                    </a:p>
                    <a:p>
                      <a:pPr indent="0" lvl="0" marL="0" rtl="0" algn="l">
                        <a:spcBef>
                          <a:spcPts val="0"/>
                        </a:spcBef>
                        <a:spcAft>
                          <a:spcPts val="0"/>
                        </a:spcAft>
                        <a:buNone/>
                      </a:pPr>
                      <a:r>
                        <a:rPr lang="en-GB" sz="800"/>
                        <a:t>12:15pm</a:t>
                      </a:r>
                      <a:endParaRPr sz="800"/>
                    </a:p>
                    <a:p>
                      <a:pPr indent="0" lvl="0" marL="0" rtl="0" algn="l">
                        <a:spcBef>
                          <a:spcPts val="0"/>
                        </a:spcBef>
                        <a:spcAft>
                          <a:spcPts val="0"/>
                        </a:spcAft>
                        <a:buNone/>
                      </a:pPr>
                      <a:r>
                        <a:rPr lang="en-GB" sz="800"/>
                        <a:t>17:10pm</a:t>
                      </a:r>
                      <a:endParaRPr sz="800"/>
                    </a:p>
                    <a:p>
                      <a:pPr indent="0" lvl="0" marL="0" rtl="0" algn="l">
                        <a:spcBef>
                          <a:spcPts val="0"/>
                        </a:spcBef>
                        <a:spcAft>
                          <a:spcPts val="0"/>
                        </a:spcAft>
                        <a:buNone/>
                      </a:pPr>
                      <a:r>
                        <a:rPr lang="en-GB" sz="800"/>
                        <a:t>19:10pm</a:t>
                      </a:r>
                      <a:endParaRPr sz="800"/>
                    </a:p>
                  </a:txBody>
                  <a:tcPr marT="91425" marB="91425" marR="91425" marL="91425"/>
                </a:tc>
                <a:tc>
                  <a:txBody>
                    <a:bodyPr/>
                    <a:lstStyle/>
                    <a:p>
                      <a:pPr indent="0" lvl="0" marL="0" rtl="0" algn="l">
                        <a:spcBef>
                          <a:spcPts val="0"/>
                        </a:spcBef>
                        <a:spcAft>
                          <a:spcPts val="0"/>
                        </a:spcAft>
                        <a:buNone/>
                      </a:pPr>
                      <a:r>
                        <a:rPr lang="en-GB" sz="800"/>
                        <a:t>FlixBus Departure</a:t>
                      </a:r>
                      <a:endParaRPr sz="800"/>
                    </a:p>
                    <a:p>
                      <a:pPr indent="0" lvl="0" marL="0" rtl="0" algn="l">
                        <a:spcBef>
                          <a:spcPts val="0"/>
                        </a:spcBef>
                        <a:spcAft>
                          <a:spcPts val="0"/>
                        </a:spcAft>
                        <a:buNone/>
                      </a:pPr>
                      <a:r>
                        <a:rPr lang="en-GB" sz="800"/>
                        <a:t>Arrival at LHR</a:t>
                      </a:r>
                      <a:endParaRPr sz="800"/>
                    </a:p>
                    <a:p>
                      <a:pPr indent="0" lvl="0" marL="0" rtl="0" algn="l">
                        <a:spcBef>
                          <a:spcPts val="0"/>
                        </a:spcBef>
                        <a:spcAft>
                          <a:spcPts val="0"/>
                        </a:spcAft>
                        <a:buNone/>
                      </a:pPr>
                      <a:r>
                        <a:rPr lang="en-GB" sz="800"/>
                        <a:t>Check-in open</a:t>
                      </a:r>
                      <a:endParaRPr sz="800"/>
                    </a:p>
                    <a:p>
                      <a:pPr indent="0" lvl="0" marL="0" rtl="0" algn="l">
                        <a:spcBef>
                          <a:spcPts val="0"/>
                        </a:spcBef>
                        <a:spcAft>
                          <a:spcPts val="0"/>
                        </a:spcAft>
                        <a:buNone/>
                      </a:pPr>
                      <a:r>
                        <a:rPr lang="en-GB" sz="800"/>
                        <a:t>Flight Departure</a:t>
                      </a:r>
                      <a:endParaRPr sz="800"/>
                    </a:p>
                  </a:txBody>
                  <a:tcPr marT="91425" marB="91425" marR="91425" marL="91425"/>
                </a:tc>
              </a:tr>
              <a:tr h="672400">
                <a:tc>
                  <a:txBody>
                    <a:bodyPr/>
                    <a:lstStyle/>
                    <a:p>
                      <a:pPr indent="0" lvl="0" marL="0" rtl="0" algn="l">
                        <a:spcBef>
                          <a:spcPts val="0"/>
                        </a:spcBef>
                        <a:spcAft>
                          <a:spcPts val="0"/>
                        </a:spcAft>
                        <a:buNone/>
                      </a:pPr>
                      <a:r>
                        <a:rPr lang="en-GB" sz="800"/>
                        <a:t>Day 2 (15th Feb)</a:t>
                      </a:r>
                      <a:endParaRPr sz="800"/>
                    </a:p>
                  </a:txBody>
                  <a:tcPr marT="91425" marB="91425" marR="91425" marL="91425"/>
                </a:tc>
                <a:tc>
                  <a:txBody>
                    <a:bodyPr/>
                    <a:lstStyle/>
                    <a:p>
                      <a:pPr indent="0" lvl="0" marL="0" rtl="0" algn="l">
                        <a:spcBef>
                          <a:spcPts val="0"/>
                        </a:spcBef>
                        <a:spcAft>
                          <a:spcPts val="0"/>
                        </a:spcAft>
                        <a:buNone/>
                      </a:pPr>
                      <a:r>
                        <a:rPr lang="en-GB" sz="800"/>
                        <a:t>8:30am</a:t>
                      </a:r>
                      <a:endParaRPr sz="800"/>
                    </a:p>
                    <a:p>
                      <a:pPr indent="0" lvl="0" marL="0" rtl="0" algn="l">
                        <a:spcBef>
                          <a:spcPts val="0"/>
                        </a:spcBef>
                        <a:spcAft>
                          <a:spcPts val="0"/>
                        </a:spcAft>
                        <a:buNone/>
                      </a:pPr>
                      <a:r>
                        <a:rPr lang="en-GB" sz="800"/>
                        <a:t>10:10am</a:t>
                      </a:r>
                      <a:endParaRPr sz="800"/>
                    </a:p>
                    <a:p>
                      <a:pPr indent="0" lvl="0" marL="0" rtl="0" algn="l">
                        <a:spcBef>
                          <a:spcPts val="0"/>
                        </a:spcBef>
                        <a:spcAft>
                          <a:spcPts val="0"/>
                        </a:spcAft>
                        <a:buNone/>
                      </a:pPr>
                      <a:r>
                        <a:rPr lang="en-GB" sz="800"/>
                        <a:t>11am</a:t>
                      </a:r>
                      <a:endParaRPr sz="800"/>
                    </a:p>
                    <a:p>
                      <a:pPr indent="0" lvl="0" marL="0" rtl="0" algn="l">
                        <a:spcBef>
                          <a:spcPts val="0"/>
                        </a:spcBef>
                        <a:spcAft>
                          <a:spcPts val="0"/>
                        </a:spcAft>
                        <a:buNone/>
                      </a:pPr>
                      <a:r>
                        <a:rPr lang="en-GB" sz="800"/>
                        <a:t>1pm</a:t>
                      </a:r>
                      <a:endParaRPr sz="800"/>
                    </a:p>
                    <a:p>
                      <a:pPr indent="0" lvl="0" marL="0" rtl="0" algn="l">
                        <a:spcBef>
                          <a:spcPts val="0"/>
                        </a:spcBef>
                        <a:spcAft>
                          <a:spcPts val="0"/>
                        </a:spcAft>
                        <a:buNone/>
                      </a:pPr>
                      <a:r>
                        <a:rPr lang="en-GB" sz="800"/>
                        <a:t>2pm</a:t>
                      </a:r>
                      <a:endParaRPr sz="800"/>
                    </a:p>
                  </a:txBody>
                  <a:tcPr marT="91425" marB="91425" marR="91425" marL="91425"/>
                </a:tc>
                <a:tc>
                  <a:txBody>
                    <a:bodyPr/>
                    <a:lstStyle/>
                    <a:p>
                      <a:pPr indent="0" lvl="0" marL="0" rtl="0" algn="l">
                        <a:spcBef>
                          <a:spcPts val="0"/>
                        </a:spcBef>
                        <a:spcAft>
                          <a:spcPts val="0"/>
                        </a:spcAft>
                        <a:buNone/>
                      </a:pPr>
                      <a:r>
                        <a:rPr lang="en-GB" sz="800"/>
                        <a:t>Breakfast </a:t>
                      </a:r>
                      <a:endParaRPr sz="800"/>
                    </a:p>
                    <a:p>
                      <a:pPr indent="0" lvl="0" marL="0" rtl="0" algn="l">
                        <a:spcBef>
                          <a:spcPts val="0"/>
                        </a:spcBef>
                        <a:spcAft>
                          <a:spcPts val="0"/>
                        </a:spcAft>
                        <a:buNone/>
                      </a:pPr>
                      <a:r>
                        <a:rPr lang="en-GB" sz="800"/>
                        <a:t>Flight arrival into Delhi IGI</a:t>
                      </a:r>
                      <a:endParaRPr sz="800"/>
                    </a:p>
                    <a:p>
                      <a:pPr indent="0" lvl="0" marL="0" rtl="0" algn="l">
                        <a:spcBef>
                          <a:spcPts val="0"/>
                        </a:spcBef>
                        <a:spcAft>
                          <a:spcPts val="0"/>
                        </a:spcAft>
                        <a:buNone/>
                      </a:pPr>
                      <a:r>
                        <a:rPr lang="en-GB" sz="800"/>
                        <a:t>Check-in to Seven Inns Plaza</a:t>
                      </a:r>
                      <a:endParaRPr sz="800"/>
                    </a:p>
                    <a:p>
                      <a:pPr indent="0" lvl="0" marL="0" rtl="0" algn="l">
                        <a:spcBef>
                          <a:spcPts val="0"/>
                        </a:spcBef>
                        <a:spcAft>
                          <a:spcPts val="0"/>
                        </a:spcAft>
                        <a:buNone/>
                      </a:pPr>
                      <a:r>
                        <a:rPr lang="en-GB" sz="800"/>
                        <a:t>Bus To ABP</a:t>
                      </a:r>
                      <a:endParaRPr sz="800"/>
                    </a:p>
                    <a:p>
                      <a:pPr indent="0" lvl="0" marL="0" rtl="0" algn="l">
                        <a:spcBef>
                          <a:spcPts val="0"/>
                        </a:spcBef>
                        <a:spcAft>
                          <a:spcPts val="0"/>
                        </a:spcAft>
                        <a:buNone/>
                      </a:pPr>
                      <a:r>
                        <a:rPr lang="en-GB" sz="800"/>
                        <a:t>Aravalli Biodiversity Park</a:t>
                      </a:r>
                      <a:endParaRPr sz="800"/>
                    </a:p>
                  </a:txBody>
                  <a:tcPr marT="91425" marB="91425" marR="91425" marL="91425"/>
                </a:tc>
              </a:tr>
              <a:tr h="396575">
                <a:tc>
                  <a:txBody>
                    <a:bodyPr/>
                    <a:lstStyle/>
                    <a:p>
                      <a:pPr indent="0" lvl="0" marL="0" rtl="0" algn="l">
                        <a:spcBef>
                          <a:spcPts val="0"/>
                        </a:spcBef>
                        <a:spcAft>
                          <a:spcPts val="0"/>
                        </a:spcAft>
                        <a:buNone/>
                      </a:pPr>
                      <a:r>
                        <a:rPr lang="en-GB" sz="800"/>
                        <a:t>Day 3 (16th Feb)</a:t>
                      </a:r>
                      <a:endParaRPr sz="800"/>
                    </a:p>
                  </a:txBody>
                  <a:tcPr marT="91425" marB="91425" marR="91425" marL="91425"/>
                </a:tc>
                <a:tc>
                  <a:txBody>
                    <a:bodyPr/>
                    <a:lstStyle/>
                    <a:p>
                      <a:pPr indent="0" lvl="0" marL="0" rtl="0" algn="l">
                        <a:spcBef>
                          <a:spcPts val="0"/>
                        </a:spcBef>
                        <a:spcAft>
                          <a:spcPts val="0"/>
                        </a:spcAft>
                        <a:buNone/>
                      </a:pPr>
                      <a:r>
                        <a:rPr lang="en-GB" sz="800"/>
                        <a:t>8:30am</a:t>
                      </a:r>
                      <a:endParaRPr sz="800"/>
                    </a:p>
                    <a:p>
                      <a:pPr indent="0" lvl="0" marL="0" rtl="0" algn="l">
                        <a:spcBef>
                          <a:spcPts val="0"/>
                        </a:spcBef>
                        <a:spcAft>
                          <a:spcPts val="0"/>
                        </a:spcAft>
                        <a:buNone/>
                      </a:pPr>
                      <a:r>
                        <a:rPr lang="en-GB" sz="800"/>
                        <a:t>10am</a:t>
                      </a:r>
                      <a:endParaRPr sz="800"/>
                    </a:p>
                    <a:p>
                      <a:pPr indent="0" lvl="0" marL="0" rtl="0" algn="l">
                        <a:spcBef>
                          <a:spcPts val="0"/>
                        </a:spcBef>
                        <a:spcAft>
                          <a:spcPts val="0"/>
                        </a:spcAft>
                        <a:buNone/>
                      </a:pPr>
                      <a:r>
                        <a:rPr lang="en-GB" sz="800"/>
                        <a:t>11am</a:t>
                      </a:r>
                      <a:endParaRPr sz="800"/>
                    </a:p>
                    <a:p>
                      <a:pPr indent="0" lvl="0" marL="0" rtl="0" algn="l">
                        <a:spcBef>
                          <a:spcPts val="0"/>
                        </a:spcBef>
                        <a:spcAft>
                          <a:spcPts val="0"/>
                        </a:spcAft>
                        <a:buNone/>
                      </a:pPr>
                      <a:r>
                        <a:rPr lang="en-GB" sz="800"/>
                        <a:t>4pm</a:t>
                      </a:r>
                      <a:endParaRPr sz="800"/>
                    </a:p>
                    <a:p>
                      <a:pPr indent="0" lvl="0" marL="0" rtl="0" algn="l">
                        <a:spcBef>
                          <a:spcPts val="0"/>
                        </a:spcBef>
                        <a:spcAft>
                          <a:spcPts val="0"/>
                        </a:spcAft>
                        <a:buNone/>
                      </a:pPr>
                      <a:r>
                        <a:rPr lang="en-GB" sz="800"/>
                        <a:t>(Free evening)</a:t>
                      </a:r>
                      <a:endParaRPr sz="800"/>
                    </a:p>
                  </a:txBody>
                  <a:tcPr marT="91425" marB="91425" marR="91425" marL="91425"/>
                </a:tc>
                <a:tc>
                  <a:txBody>
                    <a:bodyPr/>
                    <a:lstStyle/>
                    <a:p>
                      <a:pPr indent="0" lvl="0" marL="0" rtl="0" algn="l">
                        <a:spcBef>
                          <a:spcPts val="0"/>
                        </a:spcBef>
                        <a:spcAft>
                          <a:spcPts val="0"/>
                        </a:spcAft>
                        <a:buNone/>
                      </a:pPr>
                      <a:r>
                        <a:rPr lang="en-GB" sz="800"/>
                        <a:t>Breakfast</a:t>
                      </a:r>
                      <a:endParaRPr sz="800"/>
                    </a:p>
                    <a:p>
                      <a:pPr indent="0" lvl="0" marL="0" rtl="0" algn="l">
                        <a:spcBef>
                          <a:spcPts val="0"/>
                        </a:spcBef>
                        <a:spcAft>
                          <a:spcPts val="0"/>
                        </a:spcAft>
                        <a:buNone/>
                      </a:pPr>
                      <a:r>
                        <a:rPr lang="en-GB" sz="800"/>
                        <a:t>Bus to Deer Park</a:t>
                      </a:r>
                      <a:endParaRPr sz="800"/>
                    </a:p>
                    <a:p>
                      <a:pPr indent="0" lvl="0" marL="0" rtl="0" algn="l">
                        <a:spcBef>
                          <a:spcPts val="0"/>
                        </a:spcBef>
                        <a:spcAft>
                          <a:spcPts val="0"/>
                        </a:spcAft>
                        <a:buNone/>
                      </a:pPr>
                      <a:r>
                        <a:rPr lang="en-GB" sz="800"/>
                        <a:t>Park/Haus Khaz tour</a:t>
                      </a:r>
                      <a:endParaRPr sz="800"/>
                    </a:p>
                    <a:p>
                      <a:pPr indent="0" lvl="0" marL="0" rtl="0" algn="l">
                        <a:spcBef>
                          <a:spcPts val="0"/>
                        </a:spcBef>
                        <a:spcAft>
                          <a:spcPts val="0"/>
                        </a:spcAft>
                        <a:buNone/>
                      </a:pPr>
                      <a:r>
                        <a:rPr lang="en-GB" sz="800"/>
                        <a:t>Bus to Seven Inns Plaza</a:t>
                      </a:r>
                      <a:endParaRPr sz="800"/>
                    </a:p>
                    <a:p>
                      <a:pPr indent="0" lvl="0" marL="0" rtl="0" algn="l">
                        <a:spcBef>
                          <a:spcPts val="0"/>
                        </a:spcBef>
                        <a:spcAft>
                          <a:spcPts val="0"/>
                        </a:spcAft>
                        <a:buNone/>
                      </a:pPr>
                      <a:r>
                        <a:rPr lang="en-GB" sz="800"/>
                        <a:t>(Free evening)</a:t>
                      </a:r>
                      <a:endParaRPr sz="800"/>
                    </a:p>
                  </a:txBody>
                  <a:tcPr marT="91425" marB="91425" marR="91425" marL="91425"/>
                </a:tc>
              </a:tr>
              <a:tr h="396575">
                <a:tc>
                  <a:txBody>
                    <a:bodyPr/>
                    <a:lstStyle/>
                    <a:p>
                      <a:pPr indent="0" lvl="0" marL="0" rtl="0" algn="l">
                        <a:spcBef>
                          <a:spcPts val="0"/>
                        </a:spcBef>
                        <a:spcAft>
                          <a:spcPts val="0"/>
                        </a:spcAft>
                        <a:buNone/>
                      </a:pPr>
                      <a:r>
                        <a:rPr lang="en-GB" sz="800"/>
                        <a:t>Day 4 (17th Feb)</a:t>
                      </a:r>
                      <a:endParaRPr sz="800"/>
                    </a:p>
                  </a:txBody>
                  <a:tcPr marT="91425" marB="91425" marR="91425" marL="91425"/>
                </a:tc>
                <a:tc>
                  <a:txBody>
                    <a:bodyPr/>
                    <a:lstStyle/>
                    <a:p>
                      <a:pPr indent="0" lvl="0" marL="0" rtl="0" algn="l">
                        <a:spcBef>
                          <a:spcPts val="0"/>
                        </a:spcBef>
                        <a:spcAft>
                          <a:spcPts val="0"/>
                        </a:spcAft>
                        <a:buNone/>
                      </a:pPr>
                      <a:r>
                        <a:rPr lang="en-GB" sz="800"/>
                        <a:t>8:30am</a:t>
                      </a:r>
                      <a:endParaRPr sz="800"/>
                    </a:p>
                    <a:p>
                      <a:pPr indent="0" lvl="0" marL="0" rtl="0" algn="l">
                        <a:spcBef>
                          <a:spcPts val="0"/>
                        </a:spcBef>
                        <a:spcAft>
                          <a:spcPts val="0"/>
                        </a:spcAft>
                        <a:buNone/>
                      </a:pPr>
                      <a:r>
                        <a:rPr lang="en-GB" sz="800"/>
                        <a:t>10am</a:t>
                      </a:r>
                      <a:endParaRPr sz="800"/>
                    </a:p>
                    <a:p>
                      <a:pPr indent="0" lvl="0" marL="0" rtl="0" algn="l">
                        <a:spcBef>
                          <a:spcPts val="0"/>
                        </a:spcBef>
                        <a:spcAft>
                          <a:spcPts val="0"/>
                        </a:spcAft>
                        <a:buNone/>
                      </a:pPr>
                      <a:r>
                        <a:rPr lang="en-GB" sz="800"/>
                        <a:t>10;30am</a:t>
                      </a:r>
                      <a:endParaRPr sz="800"/>
                    </a:p>
                    <a:p>
                      <a:pPr indent="0" lvl="0" marL="0" rtl="0" algn="l">
                        <a:spcBef>
                          <a:spcPts val="0"/>
                        </a:spcBef>
                        <a:spcAft>
                          <a:spcPts val="0"/>
                        </a:spcAft>
                        <a:buNone/>
                      </a:pPr>
                      <a:r>
                        <a:rPr lang="en-GB" sz="800"/>
                        <a:t>1pm</a:t>
                      </a:r>
                      <a:endParaRPr sz="800"/>
                    </a:p>
                    <a:p>
                      <a:pPr indent="0" lvl="0" marL="0" rtl="0" algn="l">
                        <a:spcBef>
                          <a:spcPts val="0"/>
                        </a:spcBef>
                        <a:spcAft>
                          <a:spcPts val="0"/>
                        </a:spcAft>
                        <a:buNone/>
                      </a:pPr>
                      <a:r>
                        <a:rPr lang="en-GB" sz="800"/>
                        <a:t>1;15pm</a:t>
                      </a:r>
                      <a:endParaRPr sz="800"/>
                    </a:p>
                    <a:p>
                      <a:pPr indent="0" lvl="0" marL="0" rtl="0" algn="l">
                        <a:spcBef>
                          <a:spcPts val="0"/>
                        </a:spcBef>
                        <a:spcAft>
                          <a:spcPts val="0"/>
                        </a:spcAft>
                        <a:buNone/>
                      </a:pPr>
                      <a:r>
                        <a:rPr lang="en-GB" sz="800"/>
                        <a:t>(Free afternoon &amp; evening)</a:t>
                      </a:r>
                      <a:endParaRPr sz="800"/>
                    </a:p>
                  </a:txBody>
                  <a:tcPr marT="91425" marB="91425" marR="91425" marL="91425"/>
                </a:tc>
                <a:tc>
                  <a:txBody>
                    <a:bodyPr/>
                    <a:lstStyle/>
                    <a:p>
                      <a:pPr indent="0" lvl="0" marL="0" rtl="0" algn="l">
                        <a:spcBef>
                          <a:spcPts val="0"/>
                        </a:spcBef>
                        <a:spcAft>
                          <a:spcPts val="0"/>
                        </a:spcAft>
                        <a:buNone/>
                      </a:pPr>
                      <a:r>
                        <a:rPr lang="en-GB" sz="800"/>
                        <a:t>Breakfast</a:t>
                      </a:r>
                      <a:endParaRPr sz="800"/>
                    </a:p>
                    <a:p>
                      <a:pPr indent="0" lvl="0" marL="0" rtl="0" algn="l">
                        <a:spcBef>
                          <a:spcPts val="0"/>
                        </a:spcBef>
                        <a:spcAft>
                          <a:spcPts val="0"/>
                        </a:spcAft>
                        <a:buNone/>
                      </a:pPr>
                      <a:r>
                        <a:rPr lang="en-GB" sz="800"/>
                        <a:t>20 min walk to JW Marriot</a:t>
                      </a:r>
                      <a:endParaRPr sz="800"/>
                    </a:p>
                    <a:p>
                      <a:pPr indent="0" lvl="0" marL="0" rtl="0" algn="l">
                        <a:spcBef>
                          <a:spcPts val="0"/>
                        </a:spcBef>
                        <a:spcAft>
                          <a:spcPts val="0"/>
                        </a:spcAft>
                        <a:buNone/>
                      </a:pPr>
                      <a:r>
                        <a:rPr lang="en-GB" sz="800"/>
                        <a:t>Hotel Tour</a:t>
                      </a:r>
                      <a:endParaRPr sz="800"/>
                    </a:p>
                    <a:p>
                      <a:pPr indent="0" lvl="0" marL="0" rtl="0" algn="l">
                        <a:spcBef>
                          <a:spcPts val="0"/>
                        </a:spcBef>
                        <a:spcAft>
                          <a:spcPts val="0"/>
                        </a:spcAft>
                        <a:buNone/>
                      </a:pPr>
                      <a:r>
                        <a:rPr lang="en-GB" sz="800"/>
                        <a:t>15 min walk to ES Cafe</a:t>
                      </a:r>
                      <a:endParaRPr sz="800"/>
                    </a:p>
                    <a:p>
                      <a:pPr indent="0" lvl="0" marL="0" rtl="0" algn="l">
                        <a:spcBef>
                          <a:spcPts val="0"/>
                        </a:spcBef>
                        <a:spcAft>
                          <a:spcPts val="0"/>
                        </a:spcAft>
                        <a:buNone/>
                      </a:pPr>
                      <a:r>
                        <a:rPr lang="en-GB" sz="800"/>
                        <a:t>Lunch at Earth’s Sake Cafe</a:t>
                      </a:r>
                      <a:endParaRPr sz="800"/>
                    </a:p>
                    <a:p>
                      <a:pPr indent="0" lvl="0" marL="0" rtl="0" algn="l">
                        <a:spcBef>
                          <a:spcPts val="0"/>
                        </a:spcBef>
                        <a:spcAft>
                          <a:spcPts val="0"/>
                        </a:spcAft>
                        <a:buNone/>
                      </a:pPr>
                      <a:r>
                        <a:rPr lang="en-GB" sz="800">
                          <a:solidFill>
                            <a:schemeClr val="dk1"/>
                          </a:solidFill>
                        </a:rPr>
                        <a:t>(Free afternoon &amp; evening)</a:t>
                      </a:r>
                      <a:endParaRPr sz="800">
                        <a:solidFill>
                          <a:schemeClr val="dk1"/>
                        </a:solidFill>
                      </a:endParaRPr>
                    </a:p>
                    <a:p>
                      <a:pPr indent="0" lvl="0" marL="0" rtl="0" algn="l">
                        <a:spcBef>
                          <a:spcPts val="0"/>
                        </a:spcBef>
                        <a:spcAft>
                          <a:spcPts val="0"/>
                        </a:spcAft>
                        <a:buNone/>
                      </a:pPr>
                      <a:r>
                        <a:t/>
                      </a:r>
                      <a:endParaRPr sz="800"/>
                    </a:p>
                  </a:txBody>
                  <a:tcPr marT="91425" marB="91425" marR="91425" marL="91425"/>
                </a:tc>
              </a:tr>
              <a:tr h="396575">
                <a:tc>
                  <a:txBody>
                    <a:bodyPr/>
                    <a:lstStyle/>
                    <a:p>
                      <a:pPr indent="0" lvl="0" marL="0" rtl="0" algn="l">
                        <a:spcBef>
                          <a:spcPts val="0"/>
                        </a:spcBef>
                        <a:spcAft>
                          <a:spcPts val="0"/>
                        </a:spcAft>
                        <a:buNone/>
                      </a:pPr>
                      <a:r>
                        <a:rPr lang="en-GB" sz="800"/>
                        <a:t>Day 5 (18th Feb)</a:t>
                      </a:r>
                      <a:endParaRPr sz="800"/>
                    </a:p>
                  </a:txBody>
                  <a:tcPr marT="91425" marB="91425" marR="91425" marL="91425"/>
                </a:tc>
                <a:tc>
                  <a:txBody>
                    <a:bodyPr/>
                    <a:lstStyle/>
                    <a:p>
                      <a:pPr indent="0" lvl="0" marL="0" rtl="0" algn="l">
                        <a:spcBef>
                          <a:spcPts val="0"/>
                        </a:spcBef>
                        <a:spcAft>
                          <a:spcPts val="0"/>
                        </a:spcAft>
                        <a:buNone/>
                      </a:pPr>
                      <a:r>
                        <a:rPr lang="en-GB" sz="800"/>
                        <a:t>10:30am</a:t>
                      </a:r>
                      <a:endParaRPr sz="800"/>
                    </a:p>
                    <a:p>
                      <a:pPr indent="0" lvl="0" marL="0" rtl="0" algn="l">
                        <a:spcBef>
                          <a:spcPts val="0"/>
                        </a:spcBef>
                        <a:spcAft>
                          <a:spcPts val="0"/>
                        </a:spcAft>
                        <a:buNone/>
                      </a:pPr>
                      <a:r>
                        <a:rPr lang="en-GB" sz="800"/>
                        <a:t>11am</a:t>
                      </a:r>
                      <a:endParaRPr sz="800"/>
                    </a:p>
                    <a:p>
                      <a:pPr indent="0" lvl="0" marL="0" rtl="0" algn="l">
                        <a:spcBef>
                          <a:spcPts val="0"/>
                        </a:spcBef>
                        <a:spcAft>
                          <a:spcPts val="0"/>
                        </a:spcAft>
                        <a:buNone/>
                      </a:pPr>
                      <a:r>
                        <a:rPr lang="en-GB" sz="800"/>
                        <a:t>3pm</a:t>
                      </a:r>
                      <a:endParaRPr sz="800"/>
                    </a:p>
                    <a:p>
                      <a:pPr indent="0" lvl="0" marL="0" rtl="0" algn="l">
                        <a:spcBef>
                          <a:spcPts val="0"/>
                        </a:spcBef>
                        <a:spcAft>
                          <a:spcPts val="0"/>
                        </a:spcAft>
                        <a:buNone/>
                      </a:pPr>
                      <a:r>
                        <a:rPr lang="en-GB" sz="800"/>
                        <a:t>4pm</a:t>
                      </a:r>
                      <a:endParaRPr sz="800"/>
                    </a:p>
                    <a:p>
                      <a:pPr indent="0" lvl="0" marL="0" rtl="0" algn="l">
                        <a:spcBef>
                          <a:spcPts val="0"/>
                        </a:spcBef>
                        <a:spcAft>
                          <a:spcPts val="0"/>
                        </a:spcAft>
                        <a:buNone/>
                      </a:pPr>
                      <a:r>
                        <a:rPr lang="en-GB" sz="800"/>
                        <a:t>7pm</a:t>
                      </a:r>
                      <a:endParaRPr sz="800"/>
                    </a:p>
                    <a:p>
                      <a:pPr indent="0" lvl="0" marL="0" rtl="0" algn="l">
                        <a:spcBef>
                          <a:spcPts val="0"/>
                        </a:spcBef>
                        <a:spcAft>
                          <a:spcPts val="0"/>
                        </a:spcAft>
                        <a:buNone/>
                      </a:pPr>
                      <a:r>
                        <a:rPr lang="en-GB" sz="800"/>
                        <a:t>7:20pm</a:t>
                      </a:r>
                      <a:endParaRPr sz="800"/>
                    </a:p>
                  </a:txBody>
                  <a:tcPr marT="91425" marB="91425" marR="91425" marL="91425"/>
                </a:tc>
                <a:tc>
                  <a:txBody>
                    <a:bodyPr/>
                    <a:lstStyle/>
                    <a:p>
                      <a:pPr indent="0" lvl="0" marL="0" rtl="0" algn="l">
                        <a:spcBef>
                          <a:spcPts val="0"/>
                        </a:spcBef>
                        <a:spcAft>
                          <a:spcPts val="0"/>
                        </a:spcAft>
                        <a:buNone/>
                      </a:pPr>
                      <a:r>
                        <a:rPr lang="en-GB" sz="800"/>
                        <a:t>Bus to Red Fort</a:t>
                      </a:r>
                      <a:endParaRPr sz="800"/>
                    </a:p>
                    <a:p>
                      <a:pPr indent="0" lvl="0" marL="0" rtl="0" algn="l">
                        <a:spcBef>
                          <a:spcPts val="0"/>
                        </a:spcBef>
                        <a:spcAft>
                          <a:spcPts val="0"/>
                        </a:spcAft>
                        <a:buNone/>
                      </a:pPr>
                      <a:r>
                        <a:rPr lang="en-GB" sz="800"/>
                        <a:t>Red Fort Tour</a:t>
                      </a:r>
                      <a:endParaRPr sz="800"/>
                    </a:p>
                    <a:p>
                      <a:pPr indent="0" lvl="0" marL="0" rtl="0" algn="l">
                        <a:spcBef>
                          <a:spcPts val="0"/>
                        </a:spcBef>
                        <a:spcAft>
                          <a:spcPts val="0"/>
                        </a:spcAft>
                        <a:buNone/>
                      </a:pPr>
                      <a:r>
                        <a:rPr lang="en-GB" sz="800"/>
                        <a:t>Walk to ISBT Kashmiri Gate</a:t>
                      </a:r>
                      <a:endParaRPr sz="800"/>
                    </a:p>
                    <a:p>
                      <a:pPr indent="0" lvl="0" marL="0" rtl="0" algn="l">
                        <a:spcBef>
                          <a:spcPts val="0"/>
                        </a:spcBef>
                        <a:spcAft>
                          <a:spcPts val="0"/>
                        </a:spcAft>
                        <a:buNone/>
                      </a:pPr>
                      <a:r>
                        <a:rPr lang="en-GB" sz="800"/>
                        <a:t>Bus Departure</a:t>
                      </a:r>
                      <a:endParaRPr sz="800"/>
                    </a:p>
                    <a:p>
                      <a:pPr indent="0" lvl="0" marL="0" rtl="0" algn="l">
                        <a:spcBef>
                          <a:spcPts val="0"/>
                        </a:spcBef>
                        <a:spcAft>
                          <a:spcPts val="0"/>
                        </a:spcAft>
                        <a:buNone/>
                      </a:pPr>
                      <a:r>
                        <a:rPr lang="en-GB" sz="800"/>
                        <a:t>Arrival into Neemrana </a:t>
                      </a:r>
                      <a:endParaRPr sz="800"/>
                    </a:p>
                    <a:p>
                      <a:pPr indent="0" lvl="0" marL="0" rtl="0" algn="l">
                        <a:spcBef>
                          <a:spcPts val="0"/>
                        </a:spcBef>
                        <a:spcAft>
                          <a:spcPts val="0"/>
                        </a:spcAft>
                        <a:buNone/>
                      </a:pPr>
                      <a:r>
                        <a:rPr lang="en-GB" sz="800"/>
                        <a:t>Check-in to Paradise Inn</a:t>
                      </a:r>
                      <a:endParaRPr sz="800"/>
                    </a:p>
                  </a:txBody>
                  <a:tcPr marT="91425" marB="91425" marR="91425" marL="91425"/>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5" name="Shape 195"/>
        <p:cNvGrpSpPr/>
        <p:nvPr/>
      </p:nvGrpSpPr>
      <p:grpSpPr>
        <a:xfrm>
          <a:off x="0" y="0"/>
          <a:ext cx="0" cy="0"/>
          <a:chOff x="0" y="0"/>
          <a:chExt cx="0" cy="0"/>
        </a:xfrm>
      </p:grpSpPr>
      <p:graphicFrame>
        <p:nvGraphicFramePr>
          <p:cNvPr id="196" name="Google Shape;196;p29"/>
          <p:cNvGraphicFramePr/>
          <p:nvPr/>
        </p:nvGraphicFramePr>
        <p:xfrm>
          <a:off x="607300" y="497975"/>
          <a:ext cx="3000000" cy="3000000"/>
        </p:xfrm>
        <a:graphic>
          <a:graphicData uri="http://schemas.openxmlformats.org/drawingml/2006/table">
            <a:tbl>
              <a:tblPr>
                <a:noFill/>
                <a:tableStyleId>{453C77A4-1331-4B0D-A20C-4FCA2254F4F4}</a:tableStyleId>
              </a:tblPr>
              <a:tblGrid>
                <a:gridCol w="2620125"/>
                <a:gridCol w="2620125"/>
                <a:gridCol w="2620125"/>
              </a:tblGrid>
              <a:tr h="413725">
                <a:tc>
                  <a:txBody>
                    <a:bodyPr/>
                    <a:lstStyle/>
                    <a:p>
                      <a:pPr indent="0" lvl="0" marL="0" rtl="0" algn="l">
                        <a:spcBef>
                          <a:spcPts val="0"/>
                        </a:spcBef>
                        <a:spcAft>
                          <a:spcPts val="0"/>
                        </a:spcAft>
                        <a:buNone/>
                      </a:pPr>
                      <a:r>
                        <a:rPr lang="en-GB"/>
                        <a:t>Day</a:t>
                      </a:r>
                      <a:endParaRPr/>
                    </a:p>
                  </a:txBody>
                  <a:tcPr marT="91425" marB="91425" marR="91425" marL="91425"/>
                </a:tc>
                <a:tc>
                  <a:txBody>
                    <a:bodyPr/>
                    <a:lstStyle/>
                    <a:p>
                      <a:pPr indent="0" lvl="0" marL="0" rtl="0" algn="l">
                        <a:spcBef>
                          <a:spcPts val="0"/>
                        </a:spcBef>
                        <a:spcAft>
                          <a:spcPts val="0"/>
                        </a:spcAft>
                        <a:buNone/>
                      </a:pPr>
                      <a:r>
                        <a:rPr lang="en-GB"/>
                        <a:t>Time</a:t>
                      </a:r>
                      <a:endParaRPr/>
                    </a:p>
                  </a:txBody>
                  <a:tcPr marT="91425" marB="91425" marR="91425" marL="91425"/>
                </a:tc>
                <a:tc>
                  <a:txBody>
                    <a:bodyPr/>
                    <a:lstStyle/>
                    <a:p>
                      <a:pPr indent="0" lvl="0" marL="0" rtl="0" algn="l">
                        <a:spcBef>
                          <a:spcPts val="0"/>
                        </a:spcBef>
                        <a:spcAft>
                          <a:spcPts val="0"/>
                        </a:spcAft>
                        <a:buNone/>
                      </a:pPr>
                      <a:r>
                        <a:rPr lang="en-GB"/>
                        <a:t>Activity</a:t>
                      </a:r>
                      <a:endParaRPr/>
                    </a:p>
                  </a:txBody>
                  <a:tcPr marT="91425" marB="91425" marR="91425" marL="91425"/>
                </a:tc>
              </a:tr>
              <a:tr h="1082125">
                <a:tc>
                  <a:txBody>
                    <a:bodyPr/>
                    <a:lstStyle/>
                    <a:p>
                      <a:pPr indent="0" lvl="0" marL="0" rtl="0" algn="l">
                        <a:spcBef>
                          <a:spcPts val="0"/>
                        </a:spcBef>
                        <a:spcAft>
                          <a:spcPts val="0"/>
                        </a:spcAft>
                        <a:buNone/>
                      </a:pPr>
                      <a:r>
                        <a:rPr lang="en-GB"/>
                        <a:t>Day 6 (19th Feb)</a:t>
                      </a:r>
                      <a:endParaRPr/>
                    </a:p>
                  </a:txBody>
                  <a:tcPr marT="91425" marB="91425" marR="91425" marL="91425"/>
                </a:tc>
                <a:tc>
                  <a:txBody>
                    <a:bodyPr/>
                    <a:lstStyle/>
                    <a:p>
                      <a:pPr indent="0" lvl="0" marL="0" rtl="0" algn="l">
                        <a:spcBef>
                          <a:spcPts val="0"/>
                        </a:spcBef>
                        <a:spcAft>
                          <a:spcPts val="0"/>
                        </a:spcAft>
                        <a:buNone/>
                      </a:pPr>
                      <a:r>
                        <a:rPr lang="en-GB"/>
                        <a:t>8:30am </a:t>
                      </a:r>
                      <a:endParaRPr/>
                    </a:p>
                    <a:p>
                      <a:pPr indent="0" lvl="0" marL="0" rtl="0" algn="l">
                        <a:spcBef>
                          <a:spcPts val="0"/>
                        </a:spcBef>
                        <a:spcAft>
                          <a:spcPts val="0"/>
                        </a:spcAft>
                        <a:buNone/>
                      </a:pPr>
                      <a:r>
                        <a:rPr lang="en-GB"/>
                        <a:t>10am</a:t>
                      </a:r>
                      <a:endParaRPr/>
                    </a:p>
                    <a:p>
                      <a:pPr indent="0" lvl="0" marL="0" rtl="0" algn="l">
                        <a:spcBef>
                          <a:spcPts val="0"/>
                        </a:spcBef>
                        <a:spcAft>
                          <a:spcPts val="0"/>
                        </a:spcAft>
                        <a:buNone/>
                      </a:pPr>
                      <a:r>
                        <a:rPr lang="en-GB"/>
                        <a:t>10:15am</a:t>
                      </a:r>
                      <a:endParaRPr/>
                    </a:p>
                    <a:p>
                      <a:pPr indent="0" lvl="0" marL="0" rtl="0" algn="l">
                        <a:spcBef>
                          <a:spcPts val="0"/>
                        </a:spcBef>
                        <a:spcAft>
                          <a:spcPts val="0"/>
                        </a:spcAft>
                        <a:buNone/>
                      </a:pPr>
                      <a:r>
                        <a:rPr lang="en-GB"/>
                        <a:t>(Free afternoon/evening)</a:t>
                      </a:r>
                      <a:endParaRPr/>
                    </a:p>
                  </a:txBody>
                  <a:tcPr marT="91425" marB="91425" marR="91425" marL="91425"/>
                </a:tc>
                <a:tc>
                  <a:txBody>
                    <a:bodyPr/>
                    <a:lstStyle/>
                    <a:p>
                      <a:pPr indent="0" lvl="0" marL="0" rtl="0" algn="l">
                        <a:spcBef>
                          <a:spcPts val="0"/>
                        </a:spcBef>
                        <a:spcAft>
                          <a:spcPts val="0"/>
                        </a:spcAft>
                        <a:buNone/>
                      </a:pPr>
                      <a:r>
                        <a:rPr lang="en-GB"/>
                        <a:t>Breakfast</a:t>
                      </a:r>
                      <a:endParaRPr/>
                    </a:p>
                    <a:p>
                      <a:pPr indent="0" lvl="0" marL="0" rtl="0" algn="l">
                        <a:spcBef>
                          <a:spcPts val="0"/>
                        </a:spcBef>
                        <a:spcAft>
                          <a:spcPts val="0"/>
                        </a:spcAft>
                        <a:buNone/>
                      </a:pPr>
                      <a:r>
                        <a:rPr lang="en-GB"/>
                        <a:t>Walk to Chand Baori</a:t>
                      </a:r>
                      <a:endParaRPr/>
                    </a:p>
                    <a:p>
                      <a:pPr indent="0" lvl="0" marL="0" rtl="0" algn="l">
                        <a:spcBef>
                          <a:spcPts val="0"/>
                        </a:spcBef>
                        <a:spcAft>
                          <a:spcPts val="0"/>
                        </a:spcAft>
                        <a:buNone/>
                      </a:pPr>
                      <a:r>
                        <a:rPr lang="en-GB"/>
                        <a:t>Chand Baori exploration</a:t>
                      </a:r>
                      <a:endParaRPr/>
                    </a:p>
                    <a:p>
                      <a:pPr indent="0" lvl="0" marL="0" rtl="0" algn="l">
                        <a:spcBef>
                          <a:spcPts val="0"/>
                        </a:spcBef>
                        <a:spcAft>
                          <a:spcPts val="0"/>
                        </a:spcAft>
                        <a:buNone/>
                      </a:pPr>
                      <a:r>
                        <a:rPr lang="en-GB"/>
                        <a:t>(Free afternoon/evening)</a:t>
                      </a:r>
                      <a:endParaRPr/>
                    </a:p>
                  </a:txBody>
                  <a:tcPr marT="91425" marB="91425" marR="91425" marL="91425"/>
                </a:tc>
              </a:tr>
              <a:tr h="1082125">
                <a:tc>
                  <a:txBody>
                    <a:bodyPr/>
                    <a:lstStyle/>
                    <a:p>
                      <a:pPr indent="0" lvl="0" marL="0" rtl="0" algn="l">
                        <a:spcBef>
                          <a:spcPts val="0"/>
                        </a:spcBef>
                        <a:spcAft>
                          <a:spcPts val="0"/>
                        </a:spcAft>
                        <a:buNone/>
                      </a:pPr>
                      <a:r>
                        <a:rPr lang="en-GB"/>
                        <a:t>Day 7 (20th Feb)</a:t>
                      </a:r>
                      <a:endParaRPr/>
                    </a:p>
                  </a:txBody>
                  <a:tcPr marT="91425" marB="91425" marR="91425" marL="91425"/>
                </a:tc>
                <a:tc>
                  <a:txBody>
                    <a:bodyPr/>
                    <a:lstStyle/>
                    <a:p>
                      <a:pPr indent="0" lvl="0" marL="0" rtl="0" algn="l">
                        <a:spcBef>
                          <a:spcPts val="0"/>
                        </a:spcBef>
                        <a:spcAft>
                          <a:spcPts val="0"/>
                        </a:spcAft>
                        <a:buNone/>
                      </a:pPr>
                      <a:r>
                        <a:rPr lang="en-GB"/>
                        <a:t>8.30am</a:t>
                      </a:r>
                      <a:endParaRPr/>
                    </a:p>
                    <a:p>
                      <a:pPr indent="0" lvl="0" marL="0" rtl="0" algn="l">
                        <a:spcBef>
                          <a:spcPts val="0"/>
                        </a:spcBef>
                        <a:spcAft>
                          <a:spcPts val="0"/>
                        </a:spcAft>
                        <a:buNone/>
                      </a:pPr>
                      <a:r>
                        <a:rPr lang="en-GB"/>
                        <a:t>10.30am</a:t>
                      </a:r>
                      <a:endParaRPr/>
                    </a:p>
                    <a:p>
                      <a:pPr indent="0" lvl="0" marL="0" rtl="0" algn="l">
                        <a:spcBef>
                          <a:spcPts val="0"/>
                        </a:spcBef>
                        <a:spcAft>
                          <a:spcPts val="0"/>
                        </a:spcAft>
                        <a:buNone/>
                      </a:pPr>
                      <a:r>
                        <a:rPr lang="en-GB"/>
                        <a:t>11am</a:t>
                      </a:r>
                      <a:endParaRPr/>
                    </a:p>
                    <a:p>
                      <a:pPr indent="0" lvl="0" marL="0" rtl="0" algn="l">
                        <a:spcBef>
                          <a:spcPts val="0"/>
                        </a:spcBef>
                        <a:spcAft>
                          <a:spcPts val="0"/>
                        </a:spcAft>
                        <a:buNone/>
                      </a:pPr>
                      <a:r>
                        <a:rPr lang="en-GB"/>
                        <a:t>2pm</a:t>
                      </a:r>
                      <a:endParaRPr/>
                    </a:p>
                  </a:txBody>
                  <a:tcPr marT="91425" marB="91425" marR="91425" marL="91425"/>
                </a:tc>
                <a:tc>
                  <a:txBody>
                    <a:bodyPr/>
                    <a:lstStyle/>
                    <a:p>
                      <a:pPr indent="0" lvl="0" marL="0" rtl="0" algn="l">
                        <a:spcBef>
                          <a:spcPts val="0"/>
                        </a:spcBef>
                        <a:spcAft>
                          <a:spcPts val="0"/>
                        </a:spcAft>
                        <a:buNone/>
                      </a:pPr>
                      <a:r>
                        <a:rPr lang="en-GB"/>
                        <a:t>Breakfast</a:t>
                      </a:r>
                      <a:endParaRPr/>
                    </a:p>
                    <a:p>
                      <a:pPr indent="0" lvl="0" marL="0" rtl="0" algn="l">
                        <a:spcBef>
                          <a:spcPts val="0"/>
                        </a:spcBef>
                        <a:spcAft>
                          <a:spcPts val="0"/>
                        </a:spcAft>
                        <a:buNone/>
                      </a:pPr>
                      <a:r>
                        <a:rPr lang="en-GB"/>
                        <a:t>Walk to Neemrana Fort</a:t>
                      </a:r>
                      <a:endParaRPr/>
                    </a:p>
                    <a:p>
                      <a:pPr indent="0" lvl="0" marL="0" rtl="0" algn="l">
                        <a:spcBef>
                          <a:spcPts val="0"/>
                        </a:spcBef>
                        <a:spcAft>
                          <a:spcPts val="0"/>
                        </a:spcAft>
                        <a:buNone/>
                      </a:pPr>
                      <a:r>
                        <a:rPr lang="en-GB"/>
                        <a:t>Neemrana Fort exploration</a:t>
                      </a:r>
                      <a:endParaRPr/>
                    </a:p>
                    <a:p>
                      <a:pPr indent="0" lvl="0" marL="0" rtl="0" algn="l">
                        <a:spcBef>
                          <a:spcPts val="0"/>
                        </a:spcBef>
                        <a:spcAft>
                          <a:spcPts val="0"/>
                        </a:spcAft>
                        <a:buNone/>
                      </a:pPr>
                      <a:r>
                        <a:rPr lang="en-GB"/>
                        <a:t>Flying Fox Zipline</a:t>
                      </a:r>
                      <a:endParaRPr/>
                    </a:p>
                  </a:txBody>
                  <a:tcPr marT="91425" marB="91425" marR="91425" marL="91425"/>
                </a:tc>
              </a:tr>
              <a:tr h="859325">
                <a:tc>
                  <a:txBody>
                    <a:bodyPr/>
                    <a:lstStyle/>
                    <a:p>
                      <a:pPr indent="0" lvl="0" marL="0" rtl="0" algn="l">
                        <a:spcBef>
                          <a:spcPts val="0"/>
                        </a:spcBef>
                        <a:spcAft>
                          <a:spcPts val="0"/>
                        </a:spcAft>
                        <a:buNone/>
                      </a:pPr>
                      <a:r>
                        <a:rPr lang="en-GB"/>
                        <a:t>Day 8 (21st Feb)</a:t>
                      </a:r>
                      <a:endParaRPr/>
                    </a:p>
                  </a:txBody>
                  <a:tcPr marT="91425" marB="91425" marR="91425" marL="91425"/>
                </a:tc>
                <a:tc>
                  <a:txBody>
                    <a:bodyPr/>
                    <a:lstStyle/>
                    <a:p>
                      <a:pPr indent="0" lvl="0" marL="0" rtl="0" algn="l">
                        <a:spcBef>
                          <a:spcPts val="0"/>
                        </a:spcBef>
                        <a:spcAft>
                          <a:spcPts val="0"/>
                        </a:spcAft>
                        <a:buNone/>
                      </a:pPr>
                      <a:r>
                        <a:rPr lang="en-GB"/>
                        <a:t>8.30am</a:t>
                      </a:r>
                      <a:endParaRPr/>
                    </a:p>
                    <a:p>
                      <a:pPr indent="0" lvl="0" marL="0" rtl="0" algn="l">
                        <a:spcBef>
                          <a:spcPts val="0"/>
                        </a:spcBef>
                        <a:spcAft>
                          <a:spcPts val="0"/>
                        </a:spcAft>
                        <a:buNone/>
                      </a:pPr>
                      <a:r>
                        <a:rPr lang="en-GB"/>
                        <a:t>11am</a:t>
                      </a:r>
                      <a:endParaRPr/>
                    </a:p>
                    <a:p>
                      <a:pPr indent="0" lvl="0" marL="0" rtl="0" algn="l">
                        <a:spcBef>
                          <a:spcPts val="0"/>
                        </a:spcBef>
                        <a:spcAft>
                          <a:spcPts val="0"/>
                        </a:spcAft>
                        <a:buNone/>
                      </a:pPr>
                      <a:r>
                        <a:rPr lang="en-GB"/>
                        <a:t>(Free afternoon/evening)</a:t>
                      </a:r>
                      <a:endParaRPr/>
                    </a:p>
                  </a:txBody>
                  <a:tcPr marT="91425" marB="91425" marR="91425" marL="91425"/>
                </a:tc>
                <a:tc>
                  <a:txBody>
                    <a:bodyPr/>
                    <a:lstStyle/>
                    <a:p>
                      <a:pPr indent="0" lvl="0" marL="0" rtl="0" algn="l">
                        <a:spcBef>
                          <a:spcPts val="0"/>
                        </a:spcBef>
                        <a:spcAft>
                          <a:spcPts val="0"/>
                        </a:spcAft>
                        <a:buNone/>
                      </a:pPr>
                      <a:r>
                        <a:rPr lang="en-GB"/>
                        <a:t>Breakfast</a:t>
                      </a:r>
                      <a:endParaRPr/>
                    </a:p>
                    <a:p>
                      <a:pPr indent="0" lvl="0" marL="0" rtl="0" algn="l">
                        <a:spcBef>
                          <a:spcPts val="0"/>
                        </a:spcBef>
                        <a:spcAft>
                          <a:spcPts val="0"/>
                        </a:spcAft>
                        <a:buNone/>
                      </a:pPr>
                      <a:r>
                        <a:rPr lang="en-GB"/>
                        <a:t>Shopping in Neemrana</a:t>
                      </a:r>
                      <a:endParaRPr/>
                    </a:p>
                    <a:p>
                      <a:pPr indent="0" lvl="0" marL="0" rtl="0" algn="l">
                        <a:spcBef>
                          <a:spcPts val="0"/>
                        </a:spcBef>
                        <a:spcAft>
                          <a:spcPts val="0"/>
                        </a:spcAft>
                        <a:buNone/>
                      </a:pPr>
                      <a:r>
                        <a:rPr lang="en-GB"/>
                        <a:t>(Free afternoon/evening)</a:t>
                      </a:r>
                      <a:endParaRPr/>
                    </a:p>
                  </a:txBody>
                  <a:tcPr marT="91425" marB="91425" marR="91425" marL="91425"/>
                </a:tc>
              </a:tr>
              <a:tr h="636525">
                <a:tc>
                  <a:txBody>
                    <a:bodyPr/>
                    <a:lstStyle/>
                    <a:p>
                      <a:pPr indent="0" lvl="0" marL="0" rtl="0" algn="l">
                        <a:spcBef>
                          <a:spcPts val="0"/>
                        </a:spcBef>
                        <a:spcAft>
                          <a:spcPts val="0"/>
                        </a:spcAft>
                        <a:buNone/>
                      </a:pPr>
                      <a:r>
                        <a:rPr lang="en-GB"/>
                        <a:t>Day 9 (22nd Feb)</a:t>
                      </a:r>
                      <a:endParaRPr/>
                    </a:p>
                  </a:txBody>
                  <a:tcPr marT="91425" marB="91425" marR="91425" marL="91425"/>
                </a:tc>
                <a:tc>
                  <a:txBody>
                    <a:bodyPr/>
                    <a:lstStyle/>
                    <a:p>
                      <a:pPr indent="0" lvl="0" marL="0" rtl="0" algn="l">
                        <a:spcBef>
                          <a:spcPts val="0"/>
                        </a:spcBef>
                        <a:spcAft>
                          <a:spcPts val="0"/>
                        </a:spcAft>
                        <a:buNone/>
                      </a:pPr>
                      <a:r>
                        <a:rPr lang="en-GB"/>
                        <a:t>8.30am</a:t>
                      </a:r>
                      <a:endParaRPr/>
                    </a:p>
                    <a:p>
                      <a:pPr indent="0" lvl="0" marL="0" rtl="0" algn="l">
                        <a:spcBef>
                          <a:spcPts val="0"/>
                        </a:spcBef>
                        <a:spcAft>
                          <a:spcPts val="0"/>
                        </a:spcAft>
                        <a:buNone/>
                      </a:pPr>
                      <a:r>
                        <a:rPr lang="en-GB"/>
                        <a:t>10am</a:t>
                      </a:r>
                      <a:endParaRPr/>
                    </a:p>
                  </a:txBody>
                  <a:tcPr marT="91425" marB="91425" marR="91425" marL="91425"/>
                </a:tc>
                <a:tc>
                  <a:txBody>
                    <a:bodyPr/>
                    <a:lstStyle/>
                    <a:p>
                      <a:pPr indent="0" lvl="0" marL="0" rtl="0" algn="l">
                        <a:spcBef>
                          <a:spcPts val="0"/>
                        </a:spcBef>
                        <a:spcAft>
                          <a:spcPts val="0"/>
                        </a:spcAft>
                        <a:buNone/>
                      </a:pPr>
                      <a:r>
                        <a:rPr lang="en-GB"/>
                        <a:t>Breakfast</a:t>
                      </a:r>
                      <a:endParaRPr/>
                    </a:p>
                    <a:p>
                      <a:pPr indent="0" lvl="0" marL="0" rtl="0" algn="l">
                        <a:spcBef>
                          <a:spcPts val="0"/>
                        </a:spcBef>
                        <a:spcAft>
                          <a:spcPts val="0"/>
                        </a:spcAft>
                        <a:buNone/>
                      </a:pPr>
                      <a:r>
                        <a:rPr lang="en-GB"/>
                        <a:t>Check-out &amp; Bus pick-up </a:t>
                      </a:r>
                      <a:endParaRPr/>
                    </a:p>
                  </a:txBody>
                  <a:tcPr marT="91425" marB="91425" marR="91425" marL="91425"/>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00" name="Shape 200"/>
        <p:cNvGrpSpPr/>
        <p:nvPr/>
      </p:nvGrpSpPr>
      <p:grpSpPr>
        <a:xfrm>
          <a:off x="0" y="0"/>
          <a:ext cx="0" cy="0"/>
          <a:chOff x="0" y="0"/>
          <a:chExt cx="0" cy="0"/>
        </a:xfrm>
      </p:grpSpPr>
      <p:sp>
        <p:nvSpPr>
          <p:cNvPr id="201" name="Google Shape;201;p30"/>
          <p:cNvSpPr txBox="1"/>
          <p:nvPr>
            <p:ph idx="1" type="subTitle"/>
          </p:nvPr>
        </p:nvSpPr>
        <p:spPr>
          <a:xfrm>
            <a:off x="115450" y="0"/>
            <a:ext cx="5030700" cy="390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2600">
              <a:solidFill>
                <a:schemeClr val="dk1"/>
              </a:solidFill>
            </a:endParaRPr>
          </a:p>
          <a:p>
            <a:pPr indent="0" lvl="0" marL="0" rtl="0" algn="l">
              <a:spcBef>
                <a:spcPts val="0"/>
              </a:spcBef>
              <a:spcAft>
                <a:spcPts val="0"/>
              </a:spcAft>
              <a:buNone/>
            </a:pPr>
            <a:r>
              <a:rPr b="1" lang="en-GB" sz="3000">
                <a:solidFill>
                  <a:schemeClr val="dk1"/>
                </a:solidFill>
                <a:latin typeface="Comfortaa"/>
                <a:ea typeface="Comfortaa"/>
                <a:cs typeface="Comfortaa"/>
                <a:sym typeface="Comfortaa"/>
              </a:rPr>
              <a:t>Week 2 Itinerary</a:t>
            </a:r>
            <a:endParaRPr b="1" sz="3000">
              <a:solidFill>
                <a:schemeClr val="dk1"/>
              </a:solidFill>
              <a:latin typeface="Comfortaa"/>
              <a:ea typeface="Comfortaa"/>
              <a:cs typeface="Comfortaa"/>
              <a:sym typeface="Comfortaa"/>
            </a:endParaRPr>
          </a:p>
          <a:p>
            <a:pPr indent="0" lvl="0" marL="457200" rtl="0" algn="l">
              <a:spcBef>
                <a:spcPts val="0"/>
              </a:spcBef>
              <a:spcAft>
                <a:spcPts val="0"/>
              </a:spcAft>
              <a:buNone/>
            </a:pPr>
            <a:r>
              <a:t/>
            </a:r>
            <a:endParaRPr b="1" sz="3000">
              <a:solidFill>
                <a:schemeClr val="dk1"/>
              </a:solidFill>
              <a:latin typeface="Comfortaa"/>
              <a:ea typeface="Comfortaa"/>
              <a:cs typeface="Comfortaa"/>
              <a:sym typeface="Comfortaa"/>
            </a:endParaRPr>
          </a:p>
          <a:p>
            <a:pPr indent="-393700" lvl="0" marL="457200" rtl="0" algn="l">
              <a:spcBef>
                <a:spcPts val="0"/>
              </a:spcBef>
              <a:spcAft>
                <a:spcPts val="0"/>
              </a:spcAft>
              <a:buClr>
                <a:schemeClr val="dk1"/>
              </a:buClr>
              <a:buSzPts val="2600"/>
              <a:buFont typeface="Comfortaa"/>
              <a:buAutoNum type="arabicPeriod"/>
            </a:pPr>
            <a:r>
              <a:rPr lang="en-GB" sz="2600">
                <a:solidFill>
                  <a:schemeClr val="dk1"/>
                </a:solidFill>
                <a:latin typeface="Comfortaa"/>
                <a:ea typeface="Comfortaa"/>
                <a:cs typeface="Comfortaa"/>
                <a:sym typeface="Comfortaa"/>
              </a:rPr>
              <a:t>Vrindavan</a:t>
            </a:r>
            <a:endParaRPr sz="2600">
              <a:solidFill>
                <a:schemeClr val="dk1"/>
              </a:solidFill>
              <a:latin typeface="Comfortaa"/>
              <a:ea typeface="Comfortaa"/>
              <a:cs typeface="Comfortaa"/>
              <a:sym typeface="Comfortaa"/>
            </a:endParaRPr>
          </a:p>
          <a:p>
            <a:pPr indent="-393700" lvl="0" marL="457200" rtl="0" algn="l">
              <a:spcBef>
                <a:spcPts val="0"/>
              </a:spcBef>
              <a:spcAft>
                <a:spcPts val="0"/>
              </a:spcAft>
              <a:buClr>
                <a:schemeClr val="dk1"/>
              </a:buClr>
              <a:buSzPts val="2600"/>
              <a:buFont typeface="Comfortaa"/>
              <a:buAutoNum type="arabicPeriod"/>
            </a:pPr>
            <a:r>
              <a:rPr lang="en-GB" sz="2600">
                <a:solidFill>
                  <a:schemeClr val="dk1"/>
                </a:solidFill>
                <a:latin typeface="Comfortaa"/>
                <a:ea typeface="Comfortaa"/>
                <a:cs typeface="Comfortaa"/>
                <a:sym typeface="Comfortaa"/>
              </a:rPr>
              <a:t>Mathura</a:t>
            </a:r>
            <a:endParaRPr sz="2600">
              <a:solidFill>
                <a:schemeClr val="dk1"/>
              </a:solidFill>
              <a:latin typeface="Comfortaa"/>
              <a:ea typeface="Comfortaa"/>
              <a:cs typeface="Comfortaa"/>
              <a:sym typeface="Comfortaa"/>
            </a:endParaRPr>
          </a:p>
          <a:p>
            <a:pPr indent="-393700" lvl="0" marL="457200" rtl="0" algn="l">
              <a:spcBef>
                <a:spcPts val="0"/>
              </a:spcBef>
              <a:spcAft>
                <a:spcPts val="0"/>
              </a:spcAft>
              <a:buClr>
                <a:schemeClr val="dk1"/>
              </a:buClr>
              <a:buSzPts val="2600"/>
              <a:buFont typeface="Comfortaa"/>
              <a:buAutoNum type="arabicPeriod"/>
            </a:pPr>
            <a:r>
              <a:rPr lang="en-GB" sz="2600">
                <a:solidFill>
                  <a:schemeClr val="dk1"/>
                </a:solidFill>
                <a:latin typeface="Comfortaa"/>
                <a:ea typeface="Comfortaa"/>
                <a:cs typeface="Comfortaa"/>
                <a:sym typeface="Comfortaa"/>
              </a:rPr>
              <a:t>Sikkim (namchi)</a:t>
            </a:r>
            <a:endParaRPr sz="2600">
              <a:solidFill>
                <a:schemeClr val="dk1"/>
              </a:solidFill>
              <a:latin typeface="Comfortaa"/>
              <a:ea typeface="Comfortaa"/>
              <a:cs typeface="Comfortaa"/>
              <a:sym typeface="Comfortaa"/>
            </a:endParaRPr>
          </a:p>
          <a:p>
            <a:pPr indent="0" lvl="0" marL="457200" rtl="0" algn="l">
              <a:spcBef>
                <a:spcPts val="0"/>
              </a:spcBef>
              <a:spcAft>
                <a:spcPts val="0"/>
              </a:spcAft>
              <a:buNone/>
            </a:pPr>
            <a:r>
              <a:t/>
            </a:r>
            <a:endParaRPr sz="2600">
              <a:solidFill>
                <a:schemeClr val="dk1"/>
              </a:solidFill>
            </a:endParaRPr>
          </a:p>
        </p:txBody>
      </p:sp>
      <p:pic>
        <p:nvPicPr>
          <p:cNvPr id="202" name="Google Shape;202;p30"/>
          <p:cNvPicPr preferRelativeResize="0"/>
          <p:nvPr/>
        </p:nvPicPr>
        <p:blipFill rotWithShape="1">
          <a:blip r:embed="rId3">
            <a:alphaModFix/>
          </a:blip>
          <a:srcRect b="2761" l="72822" r="758" t="0"/>
          <a:stretch/>
        </p:blipFill>
        <p:spPr>
          <a:xfrm>
            <a:off x="7259675" y="216150"/>
            <a:ext cx="1884300" cy="4269600"/>
          </a:xfrm>
          <a:prstGeom prst="roundRect">
            <a:avLst>
              <a:gd fmla="val 49286" name="adj"/>
            </a:avLst>
          </a:prstGeom>
          <a:noFill/>
          <a:ln>
            <a:noFill/>
          </a:ln>
        </p:spPr>
      </p:pic>
      <p:pic>
        <p:nvPicPr>
          <p:cNvPr id="203" name="Google Shape;203;p30"/>
          <p:cNvPicPr preferRelativeResize="0"/>
          <p:nvPr/>
        </p:nvPicPr>
        <p:blipFill rotWithShape="1">
          <a:blip r:embed="rId3">
            <a:alphaModFix/>
          </a:blip>
          <a:srcRect b="0" l="57846" r="26579" t="0"/>
          <a:stretch/>
        </p:blipFill>
        <p:spPr>
          <a:xfrm>
            <a:off x="6040175" y="0"/>
            <a:ext cx="1219500" cy="4701900"/>
          </a:xfrm>
          <a:prstGeom prst="roundRect">
            <a:avLst>
              <a:gd fmla="val 50000" name="adj"/>
            </a:avLst>
          </a:prstGeom>
          <a:noFill/>
          <a:ln>
            <a:noFill/>
          </a:ln>
        </p:spPr>
      </p:pic>
      <p:pic>
        <p:nvPicPr>
          <p:cNvPr id="204" name="Google Shape;204;p30"/>
          <p:cNvPicPr preferRelativeResize="0"/>
          <p:nvPr/>
        </p:nvPicPr>
        <p:blipFill rotWithShape="1">
          <a:blip r:embed="rId3">
            <a:alphaModFix/>
          </a:blip>
          <a:srcRect b="1206" l="38768" r="41640" t="2268"/>
          <a:stretch/>
        </p:blipFill>
        <p:spPr>
          <a:xfrm>
            <a:off x="4820675" y="377925"/>
            <a:ext cx="1219500" cy="3663000"/>
          </a:xfrm>
          <a:prstGeom prst="roundRect">
            <a:avLst>
              <a:gd fmla="val 50000" name="adj"/>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08" name="Shape 208"/>
        <p:cNvGrpSpPr/>
        <p:nvPr/>
      </p:nvGrpSpPr>
      <p:grpSpPr>
        <a:xfrm>
          <a:off x="0" y="0"/>
          <a:ext cx="0" cy="0"/>
          <a:chOff x="0" y="0"/>
          <a:chExt cx="0" cy="0"/>
        </a:xfrm>
      </p:grpSpPr>
      <p:pic>
        <p:nvPicPr>
          <p:cNvPr id="209" name="Google Shape;209;p31"/>
          <p:cNvPicPr preferRelativeResize="0"/>
          <p:nvPr/>
        </p:nvPicPr>
        <p:blipFill>
          <a:blip r:embed="rId3">
            <a:alphaModFix/>
          </a:blip>
          <a:stretch>
            <a:fillRect/>
          </a:stretch>
        </p:blipFill>
        <p:spPr>
          <a:xfrm>
            <a:off x="5289025" y="211000"/>
            <a:ext cx="3603926" cy="2360750"/>
          </a:xfrm>
          <a:prstGeom prst="rect">
            <a:avLst/>
          </a:prstGeom>
          <a:noFill/>
          <a:ln>
            <a:noFill/>
          </a:ln>
        </p:spPr>
      </p:pic>
      <p:pic>
        <p:nvPicPr>
          <p:cNvPr id="210" name="Google Shape;210;p31"/>
          <p:cNvPicPr preferRelativeResize="0"/>
          <p:nvPr/>
        </p:nvPicPr>
        <p:blipFill>
          <a:blip r:embed="rId4">
            <a:alphaModFix/>
          </a:blip>
          <a:stretch>
            <a:fillRect/>
          </a:stretch>
        </p:blipFill>
        <p:spPr>
          <a:xfrm>
            <a:off x="184713" y="713101"/>
            <a:ext cx="3345326" cy="1941276"/>
          </a:xfrm>
          <a:prstGeom prst="rect">
            <a:avLst/>
          </a:prstGeom>
          <a:noFill/>
          <a:ln>
            <a:noFill/>
          </a:ln>
        </p:spPr>
      </p:pic>
      <p:pic>
        <p:nvPicPr>
          <p:cNvPr id="211" name="Google Shape;211;p31"/>
          <p:cNvPicPr preferRelativeResize="0"/>
          <p:nvPr/>
        </p:nvPicPr>
        <p:blipFill>
          <a:blip r:embed="rId5">
            <a:alphaModFix/>
          </a:blip>
          <a:stretch>
            <a:fillRect/>
          </a:stretch>
        </p:blipFill>
        <p:spPr>
          <a:xfrm>
            <a:off x="5289025" y="2571750"/>
            <a:ext cx="3603923" cy="890425"/>
          </a:xfrm>
          <a:prstGeom prst="rect">
            <a:avLst/>
          </a:prstGeom>
          <a:noFill/>
          <a:ln>
            <a:noFill/>
          </a:ln>
        </p:spPr>
      </p:pic>
      <p:pic>
        <p:nvPicPr>
          <p:cNvPr id="212" name="Google Shape;212;p31"/>
          <p:cNvPicPr preferRelativeResize="0"/>
          <p:nvPr/>
        </p:nvPicPr>
        <p:blipFill>
          <a:blip r:embed="rId6">
            <a:alphaModFix/>
          </a:blip>
          <a:stretch>
            <a:fillRect/>
          </a:stretch>
        </p:blipFill>
        <p:spPr>
          <a:xfrm>
            <a:off x="5289025" y="3462175"/>
            <a:ext cx="3603926" cy="1348600"/>
          </a:xfrm>
          <a:prstGeom prst="rect">
            <a:avLst/>
          </a:prstGeom>
          <a:noFill/>
          <a:ln>
            <a:noFill/>
          </a:ln>
        </p:spPr>
      </p:pic>
      <p:sp>
        <p:nvSpPr>
          <p:cNvPr id="213" name="Google Shape;213;p31"/>
          <p:cNvSpPr txBox="1"/>
          <p:nvPr/>
        </p:nvSpPr>
        <p:spPr>
          <a:xfrm>
            <a:off x="108975" y="57400"/>
            <a:ext cx="40950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latin typeface="Comfortaa"/>
                <a:ea typeface="Comfortaa"/>
                <a:cs typeface="Comfortaa"/>
                <a:sym typeface="Comfortaa"/>
              </a:rPr>
              <a:t>Hotel and Private Bus</a:t>
            </a:r>
            <a:endParaRPr b="1" sz="2400">
              <a:solidFill>
                <a:schemeClr val="dk1"/>
              </a:solidFill>
              <a:latin typeface="Comfortaa"/>
              <a:ea typeface="Comfortaa"/>
              <a:cs typeface="Comfortaa"/>
              <a:sym typeface="Comfortaa"/>
            </a:endParaRPr>
          </a:p>
        </p:txBody>
      </p:sp>
      <p:sp>
        <p:nvSpPr>
          <p:cNvPr id="214" name="Google Shape;214;p31"/>
          <p:cNvSpPr txBox="1"/>
          <p:nvPr/>
        </p:nvSpPr>
        <p:spPr>
          <a:xfrm>
            <a:off x="108975" y="2654375"/>
            <a:ext cx="4958100" cy="256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700">
                <a:solidFill>
                  <a:schemeClr val="dk1"/>
                </a:solidFill>
                <a:latin typeface="Comfortaa"/>
                <a:ea typeface="Comfortaa"/>
                <a:cs typeface="Comfortaa"/>
                <a:sym typeface="Comfortaa"/>
              </a:rPr>
              <a:t>From Neemrana to Vrindavan - 4 to 5 hour Journey </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rPr lang="en-GB" sz="1700">
                <a:solidFill>
                  <a:schemeClr val="dk1"/>
                </a:solidFill>
                <a:latin typeface="Comfortaa"/>
                <a:ea typeface="Comfortaa"/>
                <a:cs typeface="Comfortaa"/>
                <a:sym typeface="Comfortaa"/>
              </a:rPr>
              <a:t>Total Price: £75</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rPr lang="en-GB" sz="1700">
                <a:solidFill>
                  <a:schemeClr val="dk1"/>
                </a:solidFill>
                <a:latin typeface="Comfortaa"/>
                <a:ea typeface="Comfortaa"/>
                <a:cs typeface="Comfortaa"/>
                <a:sym typeface="Comfortaa"/>
              </a:rPr>
              <a:t>Hotel Bhakti Dhama, Location close to the famous ISKCON Temple</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700">
              <a:solidFill>
                <a:schemeClr val="dk1"/>
              </a:solidFill>
              <a:latin typeface="Comfortaa"/>
              <a:ea typeface="Comfortaa"/>
              <a:cs typeface="Comfortaa"/>
              <a:sym typeface="Comfortaa"/>
            </a:endParaRPr>
          </a:p>
          <a:p>
            <a:pPr indent="0" lvl="0" marL="0" rtl="0" algn="l">
              <a:spcBef>
                <a:spcPts val="0"/>
              </a:spcBef>
              <a:spcAft>
                <a:spcPts val="0"/>
              </a:spcAft>
              <a:buNone/>
            </a:pPr>
            <a:r>
              <a:rPr lang="en-GB" sz="1700">
                <a:solidFill>
                  <a:schemeClr val="dk1"/>
                </a:solidFill>
                <a:latin typeface="Comfortaa"/>
                <a:ea typeface="Comfortaa"/>
                <a:cs typeface="Comfortaa"/>
                <a:sym typeface="Comfortaa"/>
              </a:rPr>
              <a:t>Total Price: £351</a:t>
            </a:r>
            <a:endParaRPr sz="1700">
              <a:solidFill>
                <a:schemeClr val="dk1"/>
              </a:solidFill>
              <a:latin typeface="Comfortaa"/>
              <a:ea typeface="Comfortaa"/>
              <a:cs typeface="Comfortaa"/>
              <a:sym typeface="Comfortaa"/>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18" name="Shape 218"/>
        <p:cNvGrpSpPr/>
        <p:nvPr/>
      </p:nvGrpSpPr>
      <p:grpSpPr>
        <a:xfrm>
          <a:off x="0" y="0"/>
          <a:ext cx="0" cy="0"/>
          <a:chOff x="0" y="0"/>
          <a:chExt cx="0" cy="0"/>
        </a:xfrm>
      </p:grpSpPr>
      <p:pic>
        <p:nvPicPr>
          <p:cNvPr id="219" name="Google Shape;219;p32"/>
          <p:cNvPicPr preferRelativeResize="0"/>
          <p:nvPr/>
        </p:nvPicPr>
        <p:blipFill>
          <a:blip r:embed="rId3">
            <a:alphaModFix/>
          </a:blip>
          <a:stretch>
            <a:fillRect/>
          </a:stretch>
        </p:blipFill>
        <p:spPr>
          <a:xfrm>
            <a:off x="6330875" y="145700"/>
            <a:ext cx="2555826" cy="1816700"/>
          </a:xfrm>
          <a:prstGeom prst="rect">
            <a:avLst/>
          </a:prstGeom>
          <a:noFill/>
          <a:ln>
            <a:noFill/>
          </a:ln>
        </p:spPr>
      </p:pic>
      <p:sp>
        <p:nvSpPr>
          <p:cNvPr id="220" name="Google Shape;220;p32"/>
          <p:cNvSpPr txBox="1"/>
          <p:nvPr/>
        </p:nvSpPr>
        <p:spPr>
          <a:xfrm>
            <a:off x="381000" y="383600"/>
            <a:ext cx="4018800" cy="100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800">
                <a:solidFill>
                  <a:schemeClr val="dk1"/>
                </a:solidFill>
                <a:latin typeface="Comfortaa"/>
                <a:ea typeface="Comfortaa"/>
                <a:cs typeface="Comfortaa"/>
                <a:sym typeface="Comfortaa"/>
              </a:rPr>
              <a:t>Vrindavan</a:t>
            </a:r>
            <a:endParaRPr b="1" sz="2800">
              <a:solidFill>
                <a:schemeClr val="dk1"/>
              </a:solidFill>
              <a:latin typeface="Comfortaa"/>
              <a:ea typeface="Comfortaa"/>
              <a:cs typeface="Comfortaa"/>
              <a:sym typeface="Comfortaa"/>
            </a:endParaRPr>
          </a:p>
        </p:txBody>
      </p:sp>
      <p:pic>
        <p:nvPicPr>
          <p:cNvPr id="221" name="Google Shape;221;p32"/>
          <p:cNvPicPr preferRelativeResize="0"/>
          <p:nvPr/>
        </p:nvPicPr>
        <p:blipFill>
          <a:blip r:embed="rId4">
            <a:alphaModFix/>
          </a:blip>
          <a:stretch>
            <a:fillRect/>
          </a:stretch>
        </p:blipFill>
        <p:spPr>
          <a:xfrm>
            <a:off x="4572000" y="2280700"/>
            <a:ext cx="4369125" cy="2699250"/>
          </a:xfrm>
          <a:prstGeom prst="rect">
            <a:avLst/>
          </a:prstGeom>
          <a:noFill/>
          <a:ln>
            <a:noFill/>
          </a:ln>
        </p:spPr>
      </p:pic>
      <p:pic>
        <p:nvPicPr>
          <p:cNvPr id="222" name="Google Shape;222;p32"/>
          <p:cNvPicPr preferRelativeResize="0"/>
          <p:nvPr/>
        </p:nvPicPr>
        <p:blipFill>
          <a:blip r:embed="rId5">
            <a:alphaModFix/>
          </a:blip>
          <a:stretch>
            <a:fillRect/>
          </a:stretch>
        </p:blipFill>
        <p:spPr>
          <a:xfrm>
            <a:off x="3395425" y="145700"/>
            <a:ext cx="2841100" cy="1895000"/>
          </a:xfrm>
          <a:prstGeom prst="rect">
            <a:avLst/>
          </a:prstGeom>
          <a:noFill/>
          <a:ln>
            <a:noFill/>
          </a:ln>
        </p:spPr>
      </p:pic>
      <p:sp>
        <p:nvSpPr>
          <p:cNvPr id="223" name="Google Shape;223;p32"/>
          <p:cNvSpPr txBox="1"/>
          <p:nvPr/>
        </p:nvSpPr>
        <p:spPr>
          <a:xfrm>
            <a:off x="328800" y="1205625"/>
            <a:ext cx="3392400" cy="320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Comfortaa"/>
                <a:ea typeface="Comfortaa"/>
                <a:cs typeface="Comfortaa"/>
                <a:sym typeface="Comfortaa"/>
              </a:rPr>
              <a:t>A city with centuries old temples that are unforgettable and holds an immense significance to </a:t>
            </a:r>
            <a:r>
              <a:rPr lang="en-GB" sz="1800">
                <a:solidFill>
                  <a:schemeClr val="dk1"/>
                </a:solidFill>
                <a:latin typeface="Comfortaa"/>
                <a:ea typeface="Comfortaa"/>
                <a:cs typeface="Comfortaa"/>
                <a:sym typeface="Comfortaa"/>
              </a:rPr>
              <a:t>religion. The community promotes eco-awareness and are working towards restoring and reviving the city.</a:t>
            </a:r>
            <a:endParaRPr sz="1800">
              <a:solidFill>
                <a:schemeClr val="dk1"/>
              </a:solidFill>
              <a:latin typeface="Comfortaa"/>
              <a:ea typeface="Comfortaa"/>
              <a:cs typeface="Comfortaa"/>
              <a:sym typeface="Comfortaa"/>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27" name="Shape 227"/>
        <p:cNvGrpSpPr/>
        <p:nvPr/>
      </p:nvGrpSpPr>
      <p:grpSpPr>
        <a:xfrm>
          <a:off x="0" y="0"/>
          <a:ext cx="0" cy="0"/>
          <a:chOff x="0" y="0"/>
          <a:chExt cx="0" cy="0"/>
        </a:xfrm>
      </p:grpSpPr>
      <p:sp>
        <p:nvSpPr>
          <p:cNvPr id="228" name="Google Shape;228;p33"/>
          <p:cNvSpPr txBox="1"/>
          <p:nvPr>
            <p:ph type="ctrTitle"/>
          </p:nvPr>
        </p:nvSpPr>
        <p:spPr>
          <a:xfrm>
            <a:off x="-623699" y="190500"/>
            <a:ext cx="4292700" cy="652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700">
                <a:latin typeface="Comfortaa"/>
                <a:ea typeface="Comfortaa"/>
                <a:cs typeface="Comfortaa"/>
                <a:sym typeface="Comfortaa"/>
              </a:rPr>
              <a:t>Vrindavan Tour</a:t>
            </a:r>
            <a:endParaRPr b="1" sz="2700">
              <a:latin typeface="Comfortaa"/>
              <a:ea typeface="Comfortaa"/>
              <a:cs typeface="Comfortaa"/>
              <a:sym typeface="Comfortaa"/>
            </a:endParaRPr>
          </a:p>
        </p:txBody>
      </p:sp>
      <p:pic>
        <p:nvPicPr>
          <p:cNvPr id="229" name="Google Shape;229;p33"/>
          <p:cNvPicPr preferRelativeResize="0"/>
          <p:nvPr/>
        </p:nvPicPr>
        <p:blipFill>
          <a:blip r:embed="rId3">
            <a:alphaModFix/>
          </a:blip>
          <a:stretch>
            <a:fillRect/>
          </a:stretch>
        </p:blipFill>
        <p:spPr>
          <a:xfrm>
            <a:off x="4333289" y="0"/>
            <a:ext cx="4810712" cy="2641001"/>
          </a:xfrm>
          <a:prstGeom prst="rect">
            <a:avLst/>
          </a:prstGeom>
          <a:noFill/>
          <a:ln>
            <a:noFill/>
          </a:ln>
        </p:spPr>
      </p:pic>
      <p:sp>
        <p:nvSpPr>
          <p:cNvPr id="230" name="Google Shape;230;p33"/>
          <p:cNvSpPr txBox="1"/>
          <p:nvPr/>
        </p:nvSpPr>
        <p:spPr>
          <a:xfrm>
            <a:off x="302700" y="1205625"/>
            <a:ext cx="2844600" cy="330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Comfortaa"/>
                <a:ea typeface="Comfortaa"/>
                <a:cs typeface="Comfortaa"/>
                <a:sym typeface="Comfortaa"/>
              </a:rPr>
              <a:t>A knowledgeable tour guide for Prem Mandir Temple,ISKCON Temple &amp; Sri Ranganatha Temple.</a:t>
            </a:r>
            <a:endParaRPr sz="18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1"/>
              </a:solidFill>
              <a:latin typeface="Comfortaa"/>
              <a:ea typeface="Comfortaa"/>
              <a:cs typeface="Comfortaa"/>
              <a:sym typeface="Comfortaa"/>
            </a:endParaRPr>
          </a:p>
          <a:p>
            <a:pPr indent="0" lvl="0" marL="0" rtl="0" algn="l">
              <a:spcBef>
                <a:spcPts val="0"/>
              </a:spcBef>
              <a:spcAft>
                <a:spcPts val="0"/>
              </a:spcAft>
              <a:buNone/>
            </a:pPr>
            <a:r>
              <a:rPr lang="en-GB" sz="1800">
                <a:solidFill>
                  <a:schemeClr val="dk1"/>
                </a:solidFill>
                <a:latin typeface="Comfortaa"/>
                <a:ea typeface="Comfortaa"/>
                <a:cs typeface="Comfortaa"/>
                <a:sym typeface="Comfortaa"/>
              </a:rPr>
              <a:t>Can request to meet at a certain local point and for a drop off point. </a:t>
            </a:r>
            <a:endParaRPr sz="18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1"/>
              </a:solidFill>
              <a:latin typeface="Comfortaa"/>
              <a:ea typeface="Comfortaa"/>
              <a:cs typeface="Comfortaa"/>
              <a:sym typeface="Comfortaa"/>
            </a:endParaRPr>
          </a:p>
          <a:p>
            <a:pPr indent="0" lvl="0" marL="0" rtl="0" algn="l">
              <a:spcBef>
                <a:spcPts val="0"/>
              </a:spcBef>
              <a:spcAft>
                <a:spcPts val="0"/>
              </a:spcAft>
              <a:buNone/>
            </a:pPr>
            <a:r>
              <a:rPr lang="en-GB" sz="1800">
                <a:solidFill>
                  <a:schemeClr val="dk1"/>
                </a:solidFill>
                <a:latin typeface="Comfortaa"/>
                <a:ea typeface="Comfortaa"/>
                <a:cs typeface="Comfortaa"/>
                <a:sym typeface="Comfortaa"/>
              </a:rPr>
              <a:t>Total Price: £595</a:t>
            </a:r>
            <a:endParaRPr sz="18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1"/>
              </a:solidFill>
            </a:endParaRPr>
          </a:p>
          <a:p>
            <a:pPr indent="0" lvl="0" marL="0" rtl="0" algn="l">
              <a:spcBef>
                <a:spcPts val="0"/>
              </a:spcBef>
              <a:spcAft>
                <a:spcPts val="0"/>
              </a:spcAft>
              <a:buNone/>
            </a:pPr>
            <a:r>
              <a:t/>
            </a:r>
            <a:endParaRPr sz="1800">
              <a:solidFill>
                <a:schemeClr val="dk1"/>
              </a:solidFill>
            </a:endParaRPr>
          </a:p>
        </p:txBody>
      </p:sp>
      <p:pic>
        <p:nvPicPr>
          <p:cNvPr id="231" name="Google Shape;231;p33"/>
          <p:cNvPicPr preferRelativeResize="0"/>
          <p:nvPr/>
        </p:nvPicPr>
        <p:blipFill>
          <a:blip r:embed="rId4">
            <a:alphaModFix/>
          </a:blip>
          <a:stretch>
            <a:fillRect/>
          </a:stretch>
        </p:blipFill>
        <p:spPr>
          <a:xfrm>
            <a:off x="4333300" y="2571750"/>
            <a:ext cx="4846175" cy="25717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35" name="Shape 235"/>
        <p:cNvGrpSpPr/>
        <p:nvPr/>
      </p:nvGrpSpPr>
      <p:grpSpPr>
        <a:xfrm>
          <a:off x="0" y="0"/>
          <a:ext cx="0" cy="0"/>
          <a:chOff x="0" y="0"/>
          <a:chExt cx="0" cy="0"/>
        </a:xfrm>
      </p:grpSpPr>
      <p:sp>
        <p:nvSpPr>
          <p:cNvPr id="236" name="Google Shape;236;p34"/>
          <p:cNvSpPr txBox="1"/>
          <p:nvPr>
            <p:ph type="ctrTitle"/>
          </p:nvPr>
        </p:nvSpPr>
        <p:spPr>
          <a:xfrm>
            <a:off x="226001" y="-154975"/>
            <a:ext cx="3312900" cy="1434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b="1" lang="en-GB" sz="4800">
                <a:latin typeface="Comfortaa"/>
                <a:ea typeface="Comfortaa"/>
                <a:cs typeface="Comfortaa"/>
                <a:sym typeface="Comfortaa"/>
              </a:rPr>
              <a:t>Mathura </a:t>
            </a:r>
            <a:endParaRPr b="1" sz="4800">
              <a:latin typeface="Comfortaa"/>
              <a:ea typeface="Comfortaa"/>
              <a:cs typeface="Comfortaa"/>
              <a:sym typeface="Comfortaa"/>
            </a:endParaRPr>
          </a:p>
        </p:txBody>
      </p:sp>
      <p:pic>
        <p:nvPicPr>
          <p:cNvPr id="237" name="Google Shape;237;p34"/>
          <p:cNvPicPr preferRelativeResize="0"/>
          <p:nvPr/>
        </p:nvPicPr>
        <p:blipFill>
          <a:blip r:embed="rId3">
            <a:alphaModFix/>
          </a:blip>
          <a:stretch>
            <a:fillRect/>
          </a:stretch>
        </p:blipFill>
        <p:spPr>
          <a:xfrm>
            <a:off x="4696225" y="174826"/>
            <a:ext cx="4267449" cy="2396925"/>
          </a:xfrm>
          <a:prstGeom prst="rect">
            <a:avLst/>
          </a:prstGeom>
          <a:noFill/>
          <a:ln>
            <a:noFill/>
          </a:ln>
        </p:spPr>
      </p:pic>
      <p:pic>
        <p:nvPicPr>
          <p:cNvPr id="238" name="Google Shape;238;p34"/>
          <p:cNvPicPr preferRelativeResize="0"/>
          <p:nvPr/>
        </p:nvPicPr>
        <p:blipFill>
          <a:blip r:embed="rId4">
            <a:alphaModFix/>
          </a:blip>
          <a:stretch>
            <a:fillRect/>
          </a:stretch>
        </p:blipFill>
        <p:spPr>
          <a:xfrm>
            <a:off x="4696225" y="2834125"/>
            <a:ext cx="4267449" cy="2096774"/>
          </a:xfrm>
          <a:prstGeom prst="rect">
            <a:avLst/>
          </a:prstGeom>
          <a:noFill/>
          <a:ln>
            <a:noFill/>
          </a:ln>
        </p:spPr>
      </p:pic>
      <p:sp>
        <p:nvSpPr>
          <p:cNvPr id="239" name="Google Shape;239;p34"/>
          <p:cNvSpPr txBox="1"/>
          <p:nvPr/>
        </p:nvSpPr>
        <p:spPr>
          <a:xfrm>
            <a:off x="358400" y="1427125"/>
            <a:ext cx="3180600" cy="2696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Comfortaa"/>
                <a:ea typeface="Comfortaa"/>
                <a:cs typeface="Comfortaa"/>
                <a:sym typeface="Comfortaa"/>
              </a:rPr>
              <a:t>30 minute car ride from Hotel </a:t>
            </a:r>
            <a:r>
              <a:rPr lang="en-GB" sz="1500">
                <a:solidFill>
                  <a:schemeClr val="dk1"/>
                </a:solidFill>
                <a:latin typeface="Comfortaa"/>
                <a:ea typeface="Comfortaa"/>
                <a:cs typeface="Comfortaa"/>
                <a:sym typeface="Comfortaa"/>
              </a:rPr>
              <a:t>Bhakti-Dhama  in </a:t>
            </a:r>
            <a:r>
              <a:rPr lang="en-GB" sz="1500">
                <a:solidFill>
                  <a:schemeClr val="dk1"/>
                </a:solidFill>
                <a:latin typeface="Comfortaa"/>
                <a:ea typeface="Comfortaa"/>
                <a:cs typeface="Comfortaa"/>
                <a:sym typeface="Comfortaa"/>
              </a:rPr>
              <a:t>Vrindavan and a 16 minute drive to the meet up point for our Day Tour of Mathura.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rPr lang="en-GB" sz="1500">
                <a:solidFill>
                  <a:schemeClr val="dk1"/>
                </a:solidFill>
                <a:latin typeface="Comfortaa"/>
                <a:ea typeface="Comfortaa"/>
                <a:cs typeface="Comfortaa"/>
                <a:sym typeface="Comfortaa"/>
              </a:rPr>
              <a:t>Taxi Money already included in the travel Package (£102).</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rPr lang="en-GB" sz="1500">
                <a:solidFill>
                  <a:schemeClr val="dk1"/>
                </a:solidFill>
                <a:latin typeface="Comfortaa"/>
                <a:ea typeface="Comfortaa"/>
                <a:cs typeface="Comfortaa"/>
                <a:sym typeface="Comfortaa"/>
              </a:rPr>
              <a:t>Itsy Hotels Krishna Residency costing £162 for 9 rooms including all 17 travellers for only one night.</a:t>
            </a:r>
            <a:endParaRPr sz="1500">
              <a:solidFill>
                <a:schemeClr val="dk1"/>
              </a:solidFill>
              <a:latin typeface="Comfortaa"/>
              <a:ea typeface="Comfortaa"/>
              <a:cs typeface="Comfortaa"/>
              <a:sym typeface="Comfortaa"/>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43" name="Shape 243"/>
        <p:cNvGrpSpPr/>
        <p:nvPr/>
      </p:nvGrpSpPr>
      <p:grpSpPr>
        <a:xfrm>
          <a:off x="0" y="0"/>
          <a:ext cx="0" cy="0"/>
          <a:chOff x="0" y="0"/>
          <a:chExt cx="0" cy="0"/>
        </a:xfrm>
      </p:grpSpPr>
      <p:sp>
        <p:nvSpPr>
          <p:cNvPr id="244" name="Google Shape;244;p35"/>
          <p:cNvSpPr txBox="1"/>
          <p:nvPr>
            <p:ph type="ctrTitle"/>
          </p:nvPr>
        </p:nvSpPr>
        <p:spPr>
          <a:xfrm>
            <a:off x="101827" y="-267975"/>
            <a:ext cx="2242200" cy="1291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b="1" lang="en-GB" sz="2900">
                <a:latin typeface="Comfortaa"/>
                <a:ea typeface="Comfortaa"/>
                <a:cs typeface="Comfortaa"/>
                <a:sym typeface="Comfortaa"/>
              </a:rPr>
              <a:t>Mathura</a:t>
            </a:r>
            <a:endParaRPr b="1" sz="5500">
              <a:latin typeface="Comfortaa"/>
              <a:ea typeface="Comfortaa"/>
              <a:cs typeface="Comfortaa"/>
              <a:sym typeface="Comfortaa"/>
            </a:endParaRPr>
          </a:p>
        </p:txBody>
      </p:sp>
      <p:pic>
        <p:nvPicPr>
          <p:cNvPr id="245" name="Google Shape;245;p35"/>
          <p:cNvPicPr preferRelativeResize="0"/>
          <p:nvPr/>
        </p:nvPicPr>
        <p:blipFill>
          <a:blip r:embed="rId4">
            <a:alphaModFix/>
          </a:blip>
          <a:stretch>
            <a:fillRect/>
          </a:stretch>
        </p:blipFill>
        <p:spPr>
          <a:xfrm>
            <a:off x="5621325" y="191125"/>
            <a:ext cx="3202150" cy="1931750"/>
          </a:xfrm>
          <a:prstGeom prst="rect">
            <a:avLst/>
          </a:prstGeom>
          <a:noFill/>
          <a:ln>
            <a:noFill/>
          </a:ln>
        </p:spPr>
      </p:pic>
      <p:pic>
        <p:nvPicPr>
          <p:cNvPr id="246" name="Google Shape;246;p35"/>
          <p:cNvPicPr preferRelativeResize="0"/>
          <p:nvPr/>
        </p:nvPicPr>
        <p:blipFill>
          <a:blip r:embed="rId5">
            <a:alphaModFix/>
          </a:blip>
          <a:stretch>
            <a:fillRect/>
          </a:stretch>
        </p:blipFill>
        <p:spPr>
          <a:xfrm>
            <a:off x="5621325" y="2717042"/>
            <a:ext cx="3299026" cy="2108233"/>
          </a:xfrm>
          <a:prstGeom prst="rect">
            <a:avLst/>
          </a:prstGeom>
          <a:noFill/>
          <a:ln>
            <a:noFill/>
          </a:ln>
        </p:spPr>
      </p:pic>
      <p:sp>
        <p:nvSpPr>
          <p:cNvPr id="247" name="Google Shape;247;p35"/>
          <p:cNvSpPr txBox="1"/>
          <p:nvPr/>
        </p:nvSpPr>
        <p:spPr>
          <a:xfrm>
            <a:off x="132375" y="1233400"/>
            <a:ext cx="4665600" cy="3083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900">
              <a:solidFill>
                <a:schemeClr val="dk1"/>
              </a:solidFill>
              <a:latin typeface="Comfortaa"/>
              <a:ea typeface="Comfortaa"/>
              <a:cs typeface="Comfortaa"/>
              <a:sym typeface="Comfortaa"/>
            </a:endParaRPr>
          </a:p>
          <a:p>
            <a:pPr indent="0" lvl="0" marL="0" rtl="0" algn="l">
              <a:spcBef>
                <a:spcPts val="0"/>
              </a:spcBef>
              <a:spcAft>
                <a:spcPts val="0"/>
              </a:spcAft>
              <a:buNone/>
            </a:pPr>
            <a:r>
              <a:rPr lang="en-GB" sz="1900">
                <a:solidFill>
                  <a:schemeClr val="dk1"/>
                </a:solidFill>
                <a:highlight>
                  <a:srgbClr val="D7C086"/>
                </a:highlight>
                <a:latin typeface="Comfortaa"/>
                <a:ea typeface="Comfortaa"/>
                <a:cs typeface="Comfortaa"/>
                <a:sym typeface="Comfortaa"/>
              </a:rPr>
              <a:t>A city providing temples, historical  museums and markets where people can enjoy and embrace the culture and history.</a:t>
            </a:r>
            <a:endParaRPr sz="1900">
              <a:solidFill>
                <a:schemeClr val="dk1"/>
              </a:solidFill>
              <a:highlight>
                <a:srgbClr val="D7C086"/>
              </a:highlight>
              <a:latin typeface="Comfortaa"/>
              <a:ea typeface="Comfortaa"/>
              <a:cs typeface="Comfortaa"/>
              <a:sym typeface="Comfortaa"/>
            </a:endParaRPr>
          </a:p>
          <a:p>
            <a:pPr indent="0" lvl="0" marL="0" rtl="0" algn="l">
              <a:spcBef>
                <a:spcPts val="0"/>
              </a:spcBef>
              <a:spcAft>
                <a:spcPts val="0"/>
              </a:spcAft>
              <a:buNone/>
            </a:pPr>
            <a:r>
              <a:t/>
            </a:r>
            <a:endParaRPr sz="1900">
              <a:solidFill>
                <a:schemeClr val="dk1"/>
              </a:solidFill>
              <a:highlight>
                <a:srgbClr val="D7C086"/>
              </a:highlight>
              <a:latin typeface="Comfortaa"/>
              <a:ea typeface="Comfortaa"/>
              <a:cs typeface="Comfortaa"/>
              <a:sym typeface="Comfortaa"/>
            </a:endParaRPr>
          </a:p>
          <a:p>
            <a:pPr indent="0" lvl="0" marL="0" rtl="0" algn="l">
              <a:spcBef>
                <a:spcPts val="0"/>
              </a:spcBef>
              <a:spcAft>
                <a:spcPts val="0"/>
              </a:spcAft>
              <a:buNone/>
            </a:pPr>
            <a:r>
              <a:rPr lang="en-GB" sz="1800">
                <a:solidFill>
                  <a:schemeClr val="dk1"/>
                </a:solidFill>
                <a:highlight>
                  <a:srgbClr val="D7C086"/>
                </a:highlight>
                <a:latin typeface="Comfortaa"/>
                <a:ea typeface="Comfortaa"/>
                <a:cs typeface="Comfortaa"/>
                <a:sym typeface="Comfortaa"/>
              </a:rPr>
              <a:t>Tour guide provided to see Kusum sarovar, Shree Krishna Janmabhoomi Temple and Dwarkadhish Temple.</a:t>
            </a:r>
            <a:endParaRPr sz="1800">
              <a:solidFill>
                <a:schemeClr val="dk1"/>
              </a:solidFill>
              <a:highlight>
                <a:srgbClr val="D7C086"/>
              </a:highlight>
              <a:latin typeface="Comfortaa"/>
              <a:ea typeface="Comfortaa"/>
              <a:cs typeface="Comfortaa"/>
              <a:sym typeface="Comfortaa"/>
            </a:endParaRPr>
          </a:p>
          <a:p>
            <a:pPr indent="0" lvl="0" marL="0" rtl="0" algn="l">
              <a:spcBef>
                <a:spcPts val="0"/>
              </a:spcBef>
              <a:spcAft>
                <a:spcPts val="0"/>
              </a:spcAft>
              <a:buNone/>
            </a:pPr>
            <a:r>
              <a:t/>
            </a:r>
            <a:endParaRPr sz="1800">
              <a:solidFill>
                <a:schemeClr val="dk1"/>
              </a:solidFill>
              <a:highlight>
                <a:srgbClr val="D7C086"/>
              </a:highlight>
              <a:latin typeface="Comfortaa"/>
              <a:ea typeface="Comfortaa"/>
              <a:cs typeface="Comfortaa"/>
              <a:sym typeface="Comfortaa"/>
            </a:endParaRPr>
          </a:p>
          <a:p>
            <a:pPr indent="0" lvl="0" marL="0" rtl="0" algn="l">
              <a:spcBef>
                <a:spcPts val="0"/>
              </a:spcBef>
              <a:spcAft>
                <a:spcPts val="0"/>
              </a:spcAft>
              <a:buNone/>
            </a:pPr>
            <a:r>
              <a:rPr lang="en-GB" sz="1900">
                <a:solidFill>
                  <a:schemeClr val="dk1"/>
                </a:solidFill>
                <a:highlight>
                  <a:srgbClr val="D7C086"/>
                </a:highlight>
                <a:latin typeface="Comfortaa"/>
                <a:ea typeface="Comfortaa"/>
                <a:cs typeface="Comfortaa"/>
                <a:sym typeface="Comfortaa"/>
              </a:rPr>
              <a:t>Total Price for 17 people = £459</a:t>
            </a:r>
            <a:endParaRPr sz="1900">
              <a:solidFill>
                <a:schemeClr val="dk1"/>
              </a:solidFill>
              <a:highlight>
                <a:srgbClr val="D7C086"/>
              </a:highlight>
              <a:latin typeface="Comfortaa"/>
              <a:ea typeface="Comfortaa"/>
              <a:cs typeface="Comfortaa"/>
              <a:sym typeface="Comfortaa"/>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51" name="Shape 251"/>
        <p:cNvGrpSpPr/>
        <p:nvPr/>
      </p:nvGrpSpPr>
      <p:grpSpPr>
        <a:xfrm>
          <a:off x="0" y="0"/>
          <a:ext cx="0" cy="0"/>
          <a:chOff x="0" y="0"/>
          <a:chExt cx="0" cy="0"/>
        </a:xfrm>
      </p:grpSpPr>
      <p:sp>
        <p:nvSpPr>
          <p:cNvPr id="252" name="Google Shape;252;p36"/>
          <p:cNvSpPr txBox="1"/>
          <p:nvPr>
            <p:ph type="ctrTitle"/>
          </p:nvPr>
        </p:nvSpPr>
        <p:spPr>
          <a:xfrm>
            <a:off x="146855" y="-1130100"/>
            <a:ext cx="3101400" cy="2052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b="1" lang="en-GB" sz="3600">
                <a:latin typeface="Comfortaa"/>
                <a:ea typeface="Comfortaa"/>
                <a:cs typeface="Comfortaa"/>
                <a:sym typeface="Comfortaa"/>
              </a:rPr>
              <a:t>Sikkim</a:t>
            </a:r>
            <a:endParaRPr b="1" sz="3600">
              <a:latin typeface="Comfortaa"/>
              <a:ea typeface="Comfortaa"/>
              <a:cs typeface="Comfortaa"/>
              <a:sym typeface="Comfortaa"/>
            </a:endParaRPr>
          </a:p>
        </p:txBody>
      </p:sp>
      <p:sp>
        <p:nvSpPr>
          <p:cNvPr id="253" name="Google Shape;253;p36"/>
          <p:cNvSpPr txBox="1"/>
          <p:nvPr>
            <p:ph idx="1" type="subTitle"/>
          </p:nvPr>
        </p:nvSpPr>
        <p:spPr>
          <a:xfrm>
            <a:off x="-80725" y="838650"/>
            <a:ext cx="8520600" cy="792600"/>
          </a:xfrm>
          <a:prstGeom prst="rect">
            <a:avLst/>
          </a:prstGeom>
        </p:spPr>
        <p:txBody>
          <a:bodyPr anchorCtr="0" anchor="t" bIns="91425" lIns="91425" spcFirstLastPara="1" rIns="91425" wrap="square" tIns="91425">
            <a:normAutofit fontScale="70000" lnSpcReduction="20000"/>
          </a:bodyPr>
          <a:lstStyle/>
          <a:p>
            <a:pPr indent="0" lvl="0" marL="0" rtl="0" algn="ctr">
              <a:spcBef>
                <a:spcPts val="0"/>
              </a:spcBef>
              <a:spcAft>
                <a:spcPts val="0"/>
              </a:spcAft>
              <a:buNone/>
            </a:pPr>
            <a:r>
              <a:rPr lang="en-GB" sz="2300">
                <a:solidFill>
                  <a:schemeClr val="dk1"/>
                </a:solidFill>
                <a:latin typeface="Comfortaa"/>
                <a:ea typeface="Comfortaa"/>
                <a:cs typeface="Comfortaa"/>
                <a:sym typeface="Comfortaa"/>
              </a:rPr>
              <a:t>From Mathura, Uttar Pradesh to Sikkim</a:t>
            </a:r>
            <a:endParaRPr sz="2300">
              <a:solidFill>
                <a:schemeClr val="dk1"/>
              </a:solidFill>
              <a:latin typeface="Comfortaa"/>
              <a:ea typeface="Comfortaa"/>
              <a:cs typeface="Comfortaa"/>
              <a:sym typeface="Comfortaa"/>
            </a:endParaRPr>
          </a:p>
          <a:p>
            <a:pPr indent="0" lvl="0" marL="0" rtl="0" algn="ctr">
              <a:spcBef>
                <a:spcPts val="0"/>
              </a:spcBef>
              <a:spcAft>
                <a:spcPts val="0"/>
              </a:spcAft>
              <a:buNone/>
            </a:pPr>
            <a:r>
              <a:rPr lang="en-GB" sz="2300">
                <a:solidFill>
                  <a:schemeClr val="dk1"/>
                </a:solidFill>
                <a:latin typeface="Comfortaa"/>
                <a:ea typeface="Comfortaa"/>
                <a:cs typeface="Comfortaa"/>
                <a:sym typeface="Comfortaa"/>
              </a:rPr>
              <a:t> </a:t>
            </a:r>
            <a:endParaRPr sz="2300">
              <a:solidFill>
                <a:schemeClr val="dk1"/>
              </a:solidFill>
              <a:latin typeface="Comfortaa"/>
              <a:ea typeface="Comfortaa"/>
              <a:cs typeface="Comfortaa"/>
              <a:sym typeface="Comfortaa"/>
            </a:endParaRPr>
          </a:p>
          <a:p>
            <a:pPr indent="0" lvl="0" marL="0" rtl="0" algn="ctr">
              <a:spcBef>
                <a:spcPts val="0"/>
              </a:spcBef>
              <a:spcAft>
                <a:spcPts val="0"/>
              </a:spcAft>
              <a:buNone/>
            </a:pPr>
            <a:r>
              <a:rPr lang="en-GB" sz="2300">
                <a:solidFill>
                  <a:schemeClr val="dk1"/>
                </a:solidFill>
                <a:latin typeface="Comfortaa"/>
                <a:ea typeface="Comfortaa"/>
                <a:cs typeface="Comfortaa"/>
                <a:sym typeface="Comfortaa"/>
              </a:rPr>
              <a:t>Total Price: £146 per individual</a:t>
            </a:r>
            <a:endParaRPr sz="2300">
              <a:solidFill>
                <a:schemeClr val="dk1"/>
              </a:solidFill>
              <a:latin typeface="Comfortaa"/>
              <a:ea typeface="Comfortaa"/>
              <a:cs typeface="Comfortaa"/>
              <a:sym typeface="Comfortaa"/>
            </a:endParaRPr>
          </a:p>
        </p:txBody>
      </p:sp>
      <p:pic>
        <p:nvPicPr>
          <p:cNvPr id="254" name="Google Shape;254;p36"/>
          <p:cNvPicPr preferRelativeResize="0"/>
          <p:nvPr/>
        </p:nvPicPr>
        <p:blipFill>
          <a:blip r:embed="rId3">
            <a:alphaModFix/>
          </a:blip>
          <a:stretch>
            <a:fillRect/>
          </a:stretch>
        </p:blipFill>
        <p:spPr>
          <a:xfrm>
            <a:off x="475275" y="1821825"/>
            <a:ext cx="8368201" cy="3124726"/>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58" name="Shape 258"/>
        <p:cNvGrpSpPr/>
        <p:nvPr/>
      </p:nvGrpSpPr>
      <p:grpSpPr>
        <a:xfrm>
          <a:off x="0" y="0"/>
          <a:ext cx="0" cy="0"/>
          <a:chOff x="0" y="0"/>
          <a:chExt cx="0" cy="0"/>
        </a:xfrm>
      </p:grpSpPr>
      <p:pic>
        <p:nvPicPr>
          <p:cNvPr id="259" name="Google Shape;259;p37"/>
          <p:cNvPicPr preferRelativeResize="0"/>
          <p:nvPr/>
        </p:nvPicPr>
        <p:blipFill>
          <a:blip r:embed="rId3">
            <a:alphaModFix/>
          </a:blip>
          <a:stretch>
            <a:fillRect/>
          </a:stretch>
        </p:blipFill>
        <p:spPr>
          <a:xfrm>
            <a:off x="4342725" y="188009"/>
            <a:ext cx="4572001" cy="2206166"/>
          </a:xfrm>
          <a:prstGeom prst="rect">
            <a:avLst/>
          </a:prstGeom>
          <a:noFill/>
          <a:ln>
            <a:noFill/>
          </a:ln>
        </p:spPr>
      </p:pic>
      <p:pic>
        <p:nvPicPr>
          <p:cNvPr id="260" name="Google Shape;260;p37"/>
          <p:cNvPicPr preferRelativeResize="0"/>
          <p:nvPr/>
        </p:nvPicPr>
        <p:blipFill>
          <a:blip r:embed="rId4">
            <a:alphaModFix/>
          </a:blip>
          <a:stretch>
            <a:fillRect/>
          </a:stretch>
        </p:blipFill>
        <p:spPr>
          <a:xfrm>
            <a:off x="4342725" y="2571750"/>
            <a:ext cx="4572001" cy="2310224"/>
          </a:xfrm>
          <a:prstGeom prst="rect">
            <a:avLst/>
          </a:prstGeom>
          <a:noFill/>
          <a:ln>
            <a:noFill/>
          </a:ln>
        </p:spPr>
      </p:pic>
      <p:sp>
        <p:nvSpPr>
          <p:cNvPr id="261" name="Google Shape;261;p37"/>
          <p:cNvSpPr txBox="1"/>
          <p:nvPr/>
        </p:nvSpPr>
        <p:spPr>
          <a:xfrm>
            <a:off x="98450" y="1956525"/>
            <a:ext cx="3555000" cy="44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700">
                <a:solidFill>
                  <a:schemeClr val="dk1"/>
                </a:solidFill>
                <a:latin typeface="Comfortaa"/>
                <a:ea typeface="Comfortaa"/>
                <a:cs typeface="Comfortaa"/>
                <a:sym typeface="Comfortaa"/>
              </a:rPr>
              <a:t> Total Price:</a:t>
            </a:r>
            <a:r>
              <a:rPr lang="en-GB" sz="1700">
                <a:solidFill>
                  <a:schemeClr val="dk1"/>
                </a:solidFill>
                <a:latin typeface="Comfortaa"/>
                <a:ea typeface="Comfortaa"/>
                <a:cs typeface="Comfortaa"/>
                <a:sym typeface="Comfortaa"/>
              </a:rPr>
              <a:t> £585 for 3 nights</a:t>
            </a:r>
            <a:endParaRPr sz="1700">
              <a:solidFill>
                <a:schemeClr val="dk1"/>
              </a:solidFill>
              <a:latin typeface="Comfortaa"/>
              <a:ea typeface="Comfortaa"/>
              <a:cs typeface="Comfortaa"/>
              <a:sym typeface="Comfortaa"/>
            </a:endParaRPr>
          </a:p>
        </p:txBody>
      </p:sp>
      <p:sp>
        <p:nvSpPr>
          <p:cNvPr id="262" name="Google Shape;262;p37"/>
          <p:cNvSpPr txBox="1"/>
          <p:nvPr/>
        </p:nvSpPr>
        <p:spPr>
          <a:xfrm>
            <a:off x="98450" y="1323800"/>
            <a:ext cx="3842400" cy="461700"/>
          </a:xfrm>
          <a:prstGeom prst="rect">
            <a:avLst/>
          </a:prstGeom>
          <a:noFill/>
          <a:ln>
            <a:noFill/>
          </a:ln>
        </p:spPr>
        <p:txBody>
          <a:bodyPr anchorCtr="0" anchor="t" bIns="91425" lIns="91425" spcFirstLastPara="1" rIns="91425" wrap="square" tIns="91425">
            <a:spAutoFit/>
          </a:bodyPr>
          <a:lstStyle/>
          <a:p>
            <a:pPr indent="0" lvl="0" marL="0" rtl="0" algn="l">
              <a:lnSpc>
                <a:spcPct val="133333"/>
              </a:lnSpc>
              <a:spcBef>
                <a:spcPts val="300"/>
              </a:spcBef>
              <a:spcAft>
                <a:spcPts val="0"/>
              </a:spcAft>
              <a:buNone/>
            </a:pPr>
            <a:r>
              <a:rPr lang="en-GB" sz="1800">
                <a:solidFill>
                  <a:schemeClr val="dk1"/>
                </a:solidFill>
                <a:latin typeface="Comfortaa"/>
                <a:ea typeface="Comfortaa"/>
                <a:cs typeface="Comfortaa"/>
                <a:sym typeface="Comfortaa"/>
              </a:rPr>
              <a:t>Dungmali Heritage Resort</a:t>
            </a:r>
            <a:endParaRPr sz="1800">
              <a:solidFill>
                <a:schemeClr val="dk1"/>
              </a:solidFill>
              <a:latin typeface="Comfortaa"/>
              <a:ea typeface="Comfortaa"/>
              <a:cs typeface="Comfortaa"/>
              <a:sym typeface="Comfortaa"/>
            </a:endParaRPr>
          </a:p>
        </p:txBody>
      </p:sp>
      <p:sp>
        <p:nvSpPr>
          <p:cNvPr id="263" name="Google Shape;263;p37"/>
          <p:cNvSpPr txBox="1"/>
          <p:nvPr/>
        </p:nvSpPr>
        <p:spPr>
          <a:xfrm>
            <a:off x="242150" y="345475"/>
            <a:ext cx="2889900" cy="80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000">
                <a:solidFill>
                  <a:schemeClr val="dk1"/>
                </a:solidFill>
                <a:latin typeface="Comfortaa"/>
                <a:ea typeface="Comfortaa"/>
                <a:cs typeface="Comfortaa"/>
                <a:sym typeface="Comfortaa"/>
              </a:rPr>
              <a:t>Namchi</a:t>
            </a:r>
            <a:endParaRPr b="1" sz="3000">
              <a:solidFill>
                <a:schemeClr val="dk1"/>
              </a:solidFill>
              <a:latin typeface="Comfortaa"/>
              <a:ea typeface="Comfortaa"/>
              <a:cs typeface="Comfortaa"/>
              <a:sym typeface="Comfortaa"/>
            </a:endParaRPr>
          </a:p>
        </p:txBody>
      </p:sp>
      <p:sp>
        <p:nvSpPr>
          <p:cNvPr id="264" name="Google Shape;264;p37"/>
          <p:cNvSpPr txBox="1"/>
          <p:nvPr/>
        </p:nvSpPr>
        <p:spPr>
          <a:xfrm>
            <a:off x="196950" y="2686375"/>
            <a:ext cx="3744000" cy="161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700">
                <a:solidFill>
                  <a:schemeClr val="dk1"/>
                </a:solidFill>
                <a:latin typeface="Comfortaa"/>
                <a:ea typeface="Comfortaa"/>
                <a:cs typeface="Comfortaa"/>
                <a:sym typeface="Comfortaa"/>
              </a:rPr>
              <a:t>Location close to Temi Tea Garden, the Buddha Park of Ravangla (£1 entry fee) , Siddheshwar dham (char dham) (£0.41 entry fee), Nandi statue char dham, and Namchi rock garden.</a:t>
            </a:r>
            <a:endParaRPr sz="1700">
              <a:solidFill>
                <a:schemeClr val="dk1"/>
              </a:solidFill>
              <a:latin typeface="Comfortaa"/>
              <a:ea typeface="Comfortaa"/>
              <a:cs typeface="Comfortaa"/>
              <a:sym typeface="Comfortaa"/>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68" name="Shape 268"/>
        <p:cNvGrpSpPr/>
        <p:nvPr/>
      </p:nvGrpSpPr>
      <p:grpSpPr>
        <a:xfrm>
          <a:off x="0" y="0"/>
          <a:ext cx="0" cy="0"/>
          <a:chOff x="0" y="0"/>
          <a:chExt cx="0" cy="0"/>
        </a:xfrm>
      </p:grpSpPr>
      <p:sp>
        <p:nvSpPr>
          <p:cNvPr id="269" name="Google Shape;269;p38"/>
          <p:cNvSpPr txBox="1"/>
          <p:nvPr>
            <p:ph type="ctrTitle"/>
          </p:nvPr>
        </p:nvSpPr>
        <p:spPr>
          <a:xfrm>
            <a:off x="96875" y="-361625"/>
            <a:ext cx="6186300" cy="1263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SzPts val="990"/>
              <a:buNone/>
            </a:pPr>
            <a:r>
              <a:rPr b="1" lang="en-GB" sz="3450">
                <a:latin typeface="Comfortaa"/>
                <a:ea typeface="Comfortaa"/>
                <a:cs typeface="Comfortaa"/>
                <a:sym typeface="Comfortaa"/>
              </a:rPr>
              <a:t>Sikkim - Temi Tea Garden</a:t>
            </a:r>
            <a:endParaRPr b="1" sz="3450">
              <a:latin typeface="Comfortaa"/>
              <a:ea typeface="Comfortaa"/>
              <a:cs typeface="Comfortaa"/>
              <a:sym typeface="Comfortaa"/>
            </a:endParaRPr>
          </a:p>
        </p:txBody>
      </p:sp>
      <p:pic>
        <p:nvPicPr>
          <p:cNvPr descr="The Temi Tea Garden, Ravangla, is the only tea estate in the state of Sikkim. It produces about one lakh kilograms of tea annually. Visitors can visit the quaint villages surrounding the tea estate, and also participate in treks on the nearby Tendong and Maenam Hills. The Maenam Wildlife Sanctuary and the Tedong State Biodiversity Park are also nearby and can be included in the trek.&#10;&#10;Follow us on:&#10;INSTAGRAM - https://www.instagram.com/shiningsikkim/​ &#10;FACEBOOK - https://www.facebook.com/OfficialShiningSikkim&#10;TWITTER - https://twitter.com/ShiningSikkim&#10;&#10;#sikkimtourism #shiningsikkim #sikkimdiaries #sikkimtour #sikkimtrip #visitsikkim #sikkim #governmentofsikkim #lonelyplanetindia #cntraveller #outlooktraveller #incredibleindia #travelguides #travelphotography #bbctravel" id="270" name="Google Shape;270;p38" title="Temi Tea Garden of Sikkim – Produces the rarest Tea in the world | Video - 41">
            <a:hlinkClick r:id="rId3"/>
          </p:cNvPr>
          <p:cNvPicPr preferRelativeResize="0"/>
          <p:nvPr/>
        </p:nvPicPr>
        <p:blipFill>
          <a:blip r:embed="rId4">
            <a:alphaModFix/>
          </a:blip>
          <a:stretch>
            <a:fillRect/>
          </a:stretch>
        </p:blipFill>
        <p:spPr>
          <a:xfrm>
            <a:off x="1103125" y="1031401"/>
            <a:ext cx="6859125" cy="38582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0"/>
                                        </p:tgtEl>
                                        <p:attrNameLst>
                                          <p:attrName>style.visibility</p:attrName>
                                        </p:attrNameLst>
                                      </p:cBhvr>
                                      <p:to>
                                        <p:strVal val="visible"/>
                                      </p:to>
                                    </p:set>
                                    <p:animEffect filter="fade" transition="in">
                                      <p:cBhvr>
                                        <p:cTn dur="1000"/>
                                        <p:tgtEl>
                                          <p:spTgt spid="27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74" name="Shape 274"/>
        <p:cNvGrpSpPr/>
        <p:nvPr/>
      </p:nvGrpSpPr>
      <p:grpSpPr>
        <a:xfrm>
          <a:off x="0" y="0"/>
          <a:ext cx="0" cy="0"/>
          <a:chOff x="0" y="0"/>
          <a:chExt cx="0" cy="0"/>
        </a:xfrm>
      </p:grpSpPr>
      <p:pic>
        <p:nvPicPr>
          <p:cNvPr id="275" name="Google Shape;275;p39"/>
          <p:cNvPicPr preferRelativeResize="0"/>
          <p:nvPr/>
        </p:nvPicPr>
        <p:blipFill>
          <a:blip r:embed="rId3">
            <a:alphaModFix/>
          </a:blip>
          <a:stretch>
            <a:fillRect/>
          </a:stretch>
        </p:blipFill>
        <p:spPr>
          <a:xfrm>
            <a:off x="5343528" y="0"/>
            <a:ext cx="1900237" cy="2529326"/>
          </a:xfrm>
          <a:prstGeom prst="rect">
            <a:avLst/>
          </a:prstGeom>
          <a:noFill/>
          <a:ln>
            <a:noFill/>
          </a:ln>
        </p:spPr>
      </p:pic>
      <p:pic>
        <p:nvPicPr>
          <p:cNvPr id="276" name="Google Shape;276;p39"/>
          <p:cNvPicPr preferRelativeResize="0"/>
          <p:nvPr/>
        </p:nvPicPr>
        <p:blipFill>
          <a:blip r:embed="rId4">
            <a:alphaModFix/>
          </a:blip>
          <a:stretch>
            <a:fillRect/>
          </a:stretch>
        </p:blipFill>
        <p:spPr>
          <a:xfrm>
            <a:off x="7243765" y="0"/>
            <a:ext cx="1900237" cy="2529326"/>
          </a:xfrm>
          <a:prstGeom prst="rect">
            <a:avLst/>
          </a:prstGeom>
          <a:noFill/>
          <a:ln>
            <a:noFill/>
          </a:ln>
        </p:spPr>
      </p:pic>
      <p:pic>
        <p:nvPicPr>
          <p:cNvPr id="277" name="Google Shape;277;p39"/>
          <p:cNvPicPr preferRelativeResize="0"/>
          <p:nvPr/>
        </p:nvPicPr>
        <p:blipFill>
          <a:blip r:embed="rId5">
            <a:alphaModFix/>
          </a:blip>
          <a:stretch>
            <a:fillRect/>
          </a:stretch>
        </p:blipFill>
        <p:spPr>
          <a:xfrm>
            <a:off x="0" y="0"/>
            <a:ext cx="3098525" cy="5143499"/>
          </a:xfrm>
          <a:prstGeom prst="rect">
            <a:avLst/>
          </a:prstGeom>
          <a:noFill/>
          <a:ln>
            <a:noFill/>
          </a:ln>
        </p:spPr>
      </p:pic>
      <p:pic>
        <p:nvPicPr>
          <p:cNvPr id="278" name="Google Shape;278;p39"/>
          <p:cNvPicPr preferRelativeResize="0"/>
          <p:nvPr/>
        </p:nvPicPr>
        <p:blipFill>
          <a:blip r:embed="rId6">
            <a:alphaModFix/>
          </a:blip>
          <a:stretch>
            <a:fillRect/>
          </a:stretch>
        </p:blipFill>
        <p:spPr>
          <a:xfrm>
            <a:off x="3098525" y="2277550"/>
            <a:ext cx="2103100" cy="2865950"/>
          </a:xfrm>
          <a:prstGeom prst="rect">
            <a:avLst/>
          </a:prstGeom>
          <a:noFill/>
          <a:ln>
            <a:noFill/>
          </a:ln>
        </p:spPr>
      </p:pic>
      <p:pic>
        <p:nvPicPr>
          <p:cNvPr id="279" name="Google Shape;279;p39"/>
          <p:cNvPicPr preferRelativeResize="0"/>
          <p:nvPr/>
        </p:nvPicPr>
        <p:blipFill>
          <a:blip r:embed="rId7">
            <a:alphaModFix/>
          </a:blip>
          <a:stretch>
            <a:fillRect/>
          </a:stretch>
        </p:blipFill>
        <p:spPr>
          <a:xfrm>
            <a:off x="3098525" y="0"/>
            <a:ext cx="2245000" cy="2410600"/>
          </a:xfrm>
          <a:prstGeom prst="rect">
            <a:avLst/>
          </a:prstGeom>
          <a:noFill/>
          <a:ln>
            <a:noFill/>
          </a:ln>
        </p:spPr>
      </p:pic>
      <p:pic>
        <p:nvPicPr>
          <p:cNvPr id="280" name="Google Shape;280;p39"/>
          <p:cNvPicPr preferRelativeResize="0"/>
          <p:nvPr/>
        </p:nvPicPr>
        <p:blipFill>
          <a:blip r:embed="rId8">
            <a:alphaModFix/>
          </a:blip>
          <a:stretch>
            <a:fillRect/>
          </a:stretch>
        </p:blipFill>
        <p:spPr>
          <a:xfrm>
            <a:off x="5201625" y="2410600"/>
            <a:ext cx="3942375" cy="2732900"/>
          </a:xfrm>
          <a:prstGeom prst="rect">
            <a:avLst/>
          </a:prstGeom>
          <a:noFill/>
          <a:ln>
            <a:noFill/>
          </a:ln>
        </p:spPr>
      </p:pic>
      <p:sp>
        <p:nvSpPr>
          <p:cNvPr id="281" name="Google Shape;281;p39"/>
          <p:cNvSpPr txBox="1"/>
          <p:nvPr/>
        </p:nvSpPr>
        <p:spPr>
          <a:xfrm>
            <a:off x="0" y="280900"/>
            <a:ext cx="5666700" cy="791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GB" sz="2300">
                <a:solidFill>
                  <a:schemeClr val="dk1"/>
                </a:solidFill>
                <a:latin typeface="Comfortaa"/>
                <a:ea typeface="Comfortaa"/>
                <a:cs typeface="Comfortaa"/>
                <a:sym typeface="Comfortaa"/>
              </a:rPr>
              <a:t>Sikkim - Temi Tea Garden</a:t>
            </a:r>
            <a:endParaRPr b="1" sz="18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800">
              <a:solidFill>
                <a:schemeClr val="dk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85" name="Shape 285"/>
        <p:cNvGrpSpPr/>
        <p:nvPr/>
      </p:nvGrpSpPr>
      <p:grpSpPr>
        <a:xfrm>
          <a:off x="0" y="0"/>
          <a:ext cx="0" cy="0"/>
          <a:chOff x="0" y="0"/>
          <a:chExt cx="0" cy="0"/>
        </a:xfrm>
      </p:grpSpPr>
      <p:sp>
        <p:nvSpPr>
          <p:cNvPr id="286" name="Google Shape;286;p40"/>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287" name="Google Shape;287;p40"/>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291" name="Shape 291"/>
        <p:cNvGrpSpPr/>
        <p:nvPr/>
      </p:nvGrpSpPr>
      <p:grpSpPr>
        <a:xfrm>
          <a:off x="0" y="0"/>
          <a:ext cx="0" cy="0"/>
          <a:chOff x="0" y="0"/>
          <a:chExt cx="0" cy="0"/>
        </a:xfrm>
      </p:grpSpPr>
      <p:sp>
        <p:nvSpPr>
          <p:cNvPr id="292" name="Google Shape;292;p41"/>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293" name="Google Shape;293;p41"/>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294" name="Google Shape;294;p41"/>
          <p:cNvPicPr preferRelativeResize="0"/>
          <p:nvPr/>
        </p:nvPicPr>
        <p:blipFill>
          <a:blip r:embed="rId3">
            <a:alphaModFix/>
          </a:blip>
          <a:stretch>
            <a:fillRect/>
          </a:stretch>
        </p:blipFill>
        <p:spPr>
          <a:xfrm>
            <a:off x="0" y="770901"/>
            <a:ext cx="4571999" cy="1800850"/>
          </a:xfrm>
          <a:prstGeom prst="rect">
            <a:avLst/>
          </a:prstGeom>
          <a:noFill/>
          <a:ln>
            <a:noFill/>
          </a:ln>
        </p:spPr>
      </p:pic>
      <p:pic>
        <p:nvPicPr>
          <p:cNvPr id="295" name="Google Shape;295;p41"/>
          <p:cNvPicPr preferRelativeResize="0"/>
          <p:nvPr/>
        </p:nvPicPr>
        <p:blipFill>
          <a:blip r:embed="rId4">
            <a:alphaModFix/>
          </a:blip>
          <a:stretch>
            <a:fillRect/>
          </a:stretch>
        </p:blipFill>
        <p:spPr>
          <a:xfrm>
            <a:off x="4359125" y="1092413"/>
            <a:ext cx="4571999" cy="2049162"/>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9" name="Shape 299"/>
        <p:cNvGrpSpPr/>
        <p:nvPr/>
      </p:nvGrpSpPr>
      <p:grpSpPr>
        <a:xfrm>
          <a:off x="0" y="0"/>
          <a:ext cx="0" cy="0"/>
          <a:chOff x="0" y="0"/>
          <a:chExt cx="0" cy="0"/>
        </a:xfrm>
      </p:grpSpPr>
      <p:sp>
        <p:nvSpPr>
          <p:cNvPr id="300" name="Google Shape;300;p42"/>
          <p:cNvSpPr txBox="1"/>
          <p:nvPr>
            <p:ph type="ctrTitle"/>
          </p:nvPr>
        </p:nvSpPr>
        <p:spPr>
          <a:xfrm>
            <a:off x="435225" y="215250"/>
            <a:ext cx="8104800" cy="14169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Target Market </a:t>
            </a:r>
            <a:endParaRPr/>
          </a:p>
        </p:txBody>
      </p:sp>
      <p:sp>
        <p:nvSpPr>
          <p:cNvPr id="301" name="Google Shape;301;p42"/>
          <p:cNvSpPr txBox="1"/>
          <p:nvPr>
            <p:ph idx="1" type="subTitle"/>
          </p:nvPr>
        </p:nvSpPr>
        <p:spPr>
          <a:xfrm>
            <a:off x="629400" y="1779150"/>
            <a:ext cx="8104800" cy="682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Zara</a:t>
            </a:r>
            <a:endParaRPr/>
          </a:p>
        </p:txBody>
      </p:sp>
      <p:pic>
        <p:nvPicPr>
          <p:cNvPr id="302" name="Google Shape;302;p42" title="IMG_2112.PNG"/>
          <p:cNvPicPr preferRelativeResize="0"/>
          <p:nvPr/>
        </p:nvPicPr>
        <p:blipFill>
          <a:blip r:embed="rId3">
            <a:alphaModFix/>
          </a:blip>
          <a:stretch>
            <a:fillRect/>
          </a:stretch>
        </p:blipFill>
        <p:spPr>
          <a:xfrm>
            <a:off x="2552825" y="2393175"/>
            <a:ext cx="4257939" cy="2377349"/>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43"/>
          <p:cNvSpPr txBox="1"/>
          <p:nvPr>
            <p:ph idx="1" type="subTitle"/>
          </p:nvPr>
        </p:nvSpPr>
        <p:spPr>
          <a:xfrm>
            <a:off x="114375" y="610500"/>
            <a:ext cx="5239800" cy="2990100"/>
          </a:xfrm>
          <a:prstGeom prst="rect">
            <a:avLst/>
          </a:prstGeom>
        </p:spPr>
        <p:txBody>
          <a:bodyPr anchorCtr="0" anchor="t" bIns="91425" lIns="91425" spcFirstLastPara="1" rIns="91425" wrap="square" tIns="91425">
            <a:normAutofit lnSpcReduction="10000"/>
          </a:bodyPr>
          <a:lstStyle/>
          <a:p>
            <a:pPr indent="-412750" lvl="0" marL="457200" rtl="0" algn="l">
              <a:spcBef>
                <a:spcPts val="0"/>
              </a:spcBef>
              <a:spcAft>
                <a:spcPts val="0"/>
              </a:spcAft>
              <a:buClr>
                <a:schemeClr val="dk1"/>
              </a:buClr>
              <a:buSzPts val="2900"/>
              <a:buChar char="-"/>
            </a:pPr>
            <a:r>
              <a:rPr lang="en-GB" sz="2900">
                <a:solidFill>
                  <a:schemeClr val="dk1"/>
                </a:solidFill>
              </a:rPr>
              <a:t>Travel and Tourism Students</a:t>
            </a:r>
            <a:endParaRPr sz="2900">
              <a:solidFill>
                <a:schemeClr val="dk1"/>
              </a:solidFill>
            </a:endParaRPr>
          </a:p>
          <a:p>
            <a:pPr indent="-412750" lvl="0" marL="457200" rtl="0" algn="l">
              <a:spcBef>
                <a:spcPts val="0"/>
              </a:spcBef>
              <a:spcAft>
                <a:spcPts val="0"/>
              </a:spcAft>
              <a:buClr>
                <a:schemeClr val="dk1"/>
              </a:buClr>
              <a:buSzPts val="2900"/>
              <a:buChar char="-"/>
            </a:pPr>
            <a:r>
              <a:rPr lang="en-GB" sz="2900">
                <a:solidFill>
                  <a:schemeClr val="dk1"/>
                </a:solidFill>
              </a:rPr>
              <a:t>Demographics of Gen Z </a:t>
            </a:r>
            <a:endParaRPr sz="2900">
              <a:solidFill>
                <a:schemeClr val="dk1"/>
              </a:solidFill>
            </a:endParaRPr>
          </a:p>
          <a:p>
            <a:pPr indent="-412750" lvl="0" marL="457200" rtl="0" algn="l">
              <a:spcBef>
                <a:spcPts val="0"/>
              </a:spcBef>
              <a:spcAft>
                <a:spcPts val="0"/>
              </a:spcAft>
              <a:buClr>
                <a:schemeClr val="dk1"/>
              </a:buClr>
              <a:buSzPts val="2900"/>
              <a:buChar char="-"/>
            </a:pPr>
            <a:r>
              <a:rPr lang="en-GB" sz="2900">
                <a:solidFill>
                  <a:schemeClr val="dk1"/>
                </a:solidFill>
              </a:rPr>
              <a:t>University Students </a:t>
            </a:r>
            <a:endParaRPr sz="2900">
              <a:solidFill>
                <a:schemeClr val="dk1"/>
              </a:solidFill>
            </a:endParaRPr>
          </a:p>
          <a:p>
            <a:pPr indent="-412750" lvl="0" marL="457200" rtl="0" algn="l">
              <a:spcBef>
                <a:spcPts val="0"/>
              </a:spcBef>
              <a:spcAft>
                <a:spcPts val="0"/>
              </a:spcAft>
              <a:buClr>
                <a:schemeClr val="dk1"/>
              </a:buClr>
              <a:buSzPts val="2900"/>
              <a:buChar char="-"/>
            </a:pPr>
            <a:r>
              <a:rPr lang="en-GB" sz="2900">
                <a:solidFill>
                  <a:schemeClr val="dk1"/>
                </a:solidFill>
              </a:rPr>
              <a:t>Sustainable Students </a:t>
            </a:r>
            <a:endParaRPr sz="2900">
              <a:solidFill>
                <a:schemeClr val="dk1"/>
              </a:solidFill>
            </a:endParaRPr>
          </a:p>
          <a:p>
            <a:pPr indent="-412750" lvl="0" marL="457200" rtl="0" algn="l">
              <a:spcBef>
                <a:spcPts val="0"/>
              </a:spcBef>
              <a:spcAft>
                <a:spcPts val="0"/>
              </a:spcAft>
              <a:buClr>
                <a:schemeClr val="dk1"/>
              </a:buClr>
              <a:buSzPts val="2900"/>
              <a:buChar char="-"/>
            </a:pPr>
            <a:r>
              <a:rPr lang="en-GB" sz="2900">
                <a:solidFill>
                  <a:schemeClr val="dk1"/>
                </a:solidFill>
              </a:rPr>
              <a:t>B2B </a:t>
            </a:r>
            <a:endParaRPr sz="2900">
              <a:solidFill>
                <a:schemeClr val="dk1"/>
              </a:solidFill>
            </a:endParaRPr>
          </a:p>
          <a:p>
            <a:pPr indent="0" lvl="0" marL="457200" rtl="0" algn="l">
              <a:spcBef>
                <a:spcPts val="0"/>
              </a:spcBef>
              <a:spcAft>
                <a:spcPts val="0"/>
              </a:spcAft>
              <a:buNone/>
            </a:pPr>
            <a:r>
              <a:t/>
            </a:r>
            <a:endParaRPr sz="2700"/>
          </a:p>
        </p:txBody>
      </p:sp>
      <p:pic>
        <p:nvPicPr>
          <p:cNvPr id="308" name="Google Shape;308;p43" title="What-is-Tourism-Marketing-1.jpg"/>
          <p:cNvPicPr preferRelativeResize="0"/>
          <p:nvPr/>
        </p:nvPicPr>
        <p:blipFill>
          <a:blip r:embed="rId3">
            <a:alphaModFix/>
          </a:blip>
          <a:stretch>
            <a:fillRect/>
          </a:stretch>
        </p:blipFill>
        <p:spPr>
          <a:xfrm>
            <a:off x="5354050" y="280200"/>
            <a:ext cx="3398949" cy="1911926"/>
          </a:xfrm>
          <a:prstGeom prst="rect">
            <a:avLst/>
          </a:prstGeom>
          <a:noFill/>
          <a:ln>
            <a:noFill/>
          </a:ln>
        </p:spPr>
      </p:pic>
      <p:sp>
        <p:nvSpPr>
          <p:cNvPr id="309" name="Google Shape;309;p43"/>
          <p:cNvSpPr txBox="1"/>
          <p:nvPr/>
        </p:nvSpPr>
        <p:spPr>
          <a:xfrm>
            <a:off x="6637425" y="4271200"/>
            <a:ext cx="2286000" cy="68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310" name="Google Shape;310;p43"/>
          <p:cNvSpPr txBox="1"/>
          <p:nvPr/>
        </p:nvSpPr>
        <p:spPr>
          <a:xfrm>
            <a:off x="6998375" y="4321350"/>
            <a:ext cx="2095500" cy="822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200">
                <a:solidFill>
                  <a:schemeClr val="dk1"/>
                </a:solidFill>
              </a:rPr>
              <a:t> (McKinsey 2024)</a:t>
            </a:r>
            <a:endParaRPr sz="1200">
              <a:solidFill>
                <a:schemeClr val="dk1"/>
              </a:solidFill>
            </a:endParaRPr>
          </a:p>
          <a:p>
            <a:pPr indent="0" lvl="0" marL="0" rtl="0" algn="l">
              <a:lnSpc>
                <a:spcPct val="115000"/>
              </a:lnSpc>
              <a:spcBef>
                <a:spcPts val="0"/>
              </a:spcBef>
              <a:spcAft>
                <a:spcPts val="0"/>
              </a:spcAft>
              <a:buNone/>
            </a:pPr>
            <a:r>
              <a:rPr lang="en-GB" sz="1200">
                <a:solidFill>
                  <a:schemeClr val="dk1"/>
                </a:solidFill>
              </a:rPr>
              <a:t>(Salinero et al., 2022)</a:t>
            </a:r>
            <a:endParaRPr sz="1200">
              <a:solidFill>
                <a:schemeClr val="dk1"/>
              </a:solidFill>
            </a:endParaRPr>
          </a:p>
          <a:p>
            <a:pPr indent="0" lvl="0" marL="0" rtl="0" algn="l">
              <a:lnSpc>
                <a:spcPct val="115000"/>
              </a:lnSpc>
              <a:spcBef>
                <a:spcPts val="0"/>
              </a:spcBef>
              <a:spcAft>
                <a:spcPts val="0"/>
              </a:spcAft>
              <a:buNone/>
            </a:pPr>
            <a:r>
              <a:rPr lang="en-GB" sz="1200">
                <a:solidFill>
                  <a:schemeClr val="dk1"/>
                </a:solidFill>
              </a:rPr>
              <a:t>(Kotler and Keller, 2016)</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p:txBody>
      </p:sp>
      <p:sp>
        <p:nvSpPr>
          <p:cNvPr id="311" name="Google Shape;311;p43"/>
          <p:cNvSpPr txBox="1"/>
          <p:nvPr/>
        </p:nvSpPr>
        <p:spPr>
          <a:xfrm>
            <a:off x="2306050" y="4140875"/>
            <a:ext cx="42240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pic>
        <p:nvPicPr>
          <p:cNvPr descr="Sary:Flag of India.svg — Wikipedia" id="312" name="Google Shape;312;p43"/>
          <p:cNvPicPr preferRelativeResize="0"/>
          <p:nvPr/>
        </p:nvPicPr>
        <p:blipFill>
          <a:blip r:embed="rId4">
            <a:alphaModFix/>
          </a:blip>
          <a:stretch>
            <a:fillRect/>
          </a:stretch>
        </p:blipFill>
        <p:spPr>
          <a:xfrm>
            <a:off x="4525825" y="2355075"/>
            <a:ext cx="2949401" cy="1966275"/>
          </a:xfrm>
          <a:prstGeom prst="rect">
            <a:avLst/>
          </a:prstGeom>
          <a:noFill/>
          <a:ln>
            <a:noFill/>
          </a:ln>
        </p:spPr>
      </p:pic>
      <p:pic>
        <p:nvPicPr>
          <p:cNvPr descr="Woman watching The dart that missed the target on the pink wall. (provided by Getty Images)" id="313" name="Google Shape;313;p43"/>
          <p:cNvPicPr preferRelativeResize="0"/>
          <p:nvPr/>
        </p:nvPicPr>
        <p:blipFill>
          <a:blip r:embed="rId5">
            <a:alphaModFix/>
          </a:blip>
          <a:stretch>
            <a:fillRect/>
          </a:stretch>
        </p:blipFill>
        <p:spPr>
          <a:xfrm>
            <a:off x="2057475" y="3185550"/>
            <a:ext cx="2651976" cy="176754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7" name="Shape 317"/>
        <p:cNvGrpSpPr/>
        <p:nvPr/>
      </p:nvGrpSpPr>
      <p:grpSpPr>
        <a:xfrm>
          <a:off x="0" y="0"/>
          <a:ext cx="0" cy="0"/>
          <a:chOff x="0" y="0"/>
          <a:chExt cx="0" cy="0"/>
        </a:xfrm>
      </p:grpSpPr>
      <p:sp>
        <p:nvSpPr>
          <p:cNvPr id="318" name="Google Shape;318;p4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Marketing</a:t>
            </a:r>
            <a:endParaRPr/>
          </a:p>
        </p:txBody>
      </p:sp>
      <p:sp>
        <p:nvSpPr>
          <p:cNvPr id="319" name="Google Shape;319;p4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fontScale="40000" lnSpcReduction="20000"/>
          </a:bodyPr>
          <a:lstStyle/>
          <a:p>
            <a:pPr indent="0" lvl="0" marL="0" rtl="0" algn="ctr">
              <a:spcBef>
                <a:spcPts val="0"/>
              </a:spcBef>
              <a:spcAft>
                <a:spcPts val="0"/>
              </a:spcAft>
              <a:buNone/>
            </a:pPr>
            <a:r>
              <a:rPr lang="en-GB"/>
              <a:t>Social media etc</a:t>
            </a:r>
            <a:endParaRPr/>
          </a:p>
          <a:p>
            <a:pPr indent="0" lvl="0" marL="0" rtl="0" algn="ctr">
              <a:spcBef>
                <a:spcPts val="0"/>
              </a:spcBef>
              <a:spcAft>
                <a:spcPts val="0"/>
              </a:spcAft>
              <a:buNone/>
            </a:pPr>
            <a:r>
              <a:rPr lang="en-GB"/>
              <a:t>Eva &amp; Karina</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GB"/>
              <a:t>Zara - finding videos/edit from our destinations choices</a:t>
            </a:r>
            <a:endParaRPr/>
          </a:p>
        </p:txBody>
      </p:sp>
      <p:pic>
        <p:nvPicPr>
          <p:cNvPr id="320" name="Google Shape;320;p44"/>
          <p:cNvPicPr preferRelativeResize="0"/>
          <p:nvPr/>
        </p:nvPicPr>
        <p:blipFill>
          <a:blip r:embed="rId3">
            <a:alphaModFix/>
          </a:blip>
          <a:stretch>
            <a:fillRect/>
          </a:stretch>
        </p:blipFill>
        <p:spPr>
          <a:xfrm>
            <a:off x="6342275" y="0"/>
            <a:ext cx="2801725" cy="2052600"/>
          </a:xfrm>
          <a:prstGeom prst="rect">
            <a:avLst/>
          </a:prstGeom>
          <a:noFill/>
          <a:ln>
            <a:noFill/>
          </a:ln>
        </p:spPr>
      </p:pic>
      <p:pic>
        <p:nvPicPr>
          <p:cNvPr id="321" name="Google Shape;321;p44"/>
          <p:cNvPicPr preferRelativeResize="0"/>
          <p:nvPr/>
        </p:nvPicPr>
        <p:blipFill>
          <a:blip r:embed="rId4">
            <a:alphaModFix/>
          </a:blip>
          <a:stretch>
            <a:fillRect/>
          </a:stretch>
        </p:blipFill>
        <p:spPr>
          <a:xfrm>
            <a:off x="7160900" y="2052599"/>
            <a:ext cx="1671400" cy="3015025"/>
          </a:xfrm>
          <a:prstGeom prst="rect">
            <a:avLst/>
          </a:prstGeom>
          <a:noFill/>
          <a:ln>
            <a:noFill/>
          </a:ln>
        </p:spPr>
      </p:pic>
      <p:pic>
        <p:nvPicPr>
          <p:cNvPr id="322" name="Google Shape;322;p44"/>
          <p:cNvPicPr preferRelativeResize="0"/>
          <p:nvPr/>
        </p:nvPicPr>
        <p:blipFill>
          <a:blip r:embed="rId5">
            <a:alphaModFix/>
          </a:blip>
          <a:stretch>
            <a:fillRect/>
          </a:stretch>
        </p:blipFill>
        <p:spPr>
          <a:xfrm>
            <a:off x="-53875" y="0"/>
            <a:ext cx="2600872" cy="5143500"/>
          </a:xfrm>
          <a:prstGeom prst="rect">
            <a:avLst/>
          </a:prstGeom>
          <a:noFill/>
          <a:ln>
            <a:noFill/>
          </a:ln>
        </p:spPr>
      </p:pic>
      <p:pic>
        <p:nvPicPr>
          <p:cNvPr id="323" name="Google Shape;323;p44"/>
          <p:cNvPicPr preferRelativeResize="0"/>
          <p:nvPr/>
        </p:nvPicPr>
        <p:blipFill>
          <a:blip r:embed="rId6">
            <a:alphaModFix/>
          </a:blip>
          <a:stretch>
            <a:fillRect/>
          </a:stretch>
        </p:blipFill>
        <p:spPr>
          <a:xfrm>
            <a:off x="3319459" y="383200"/>
            <a:ext cx="2505075" cy="1009650"/>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327" name="Shape 327"/>
        <p:cNvGrpSpPr/>
        <p:nvPr/>
      </p:nvGrpSpPr>
      <p:grpSpPr>
        <a:xfrm>
          <a:off x="0" y="0"/>
          <a:ext cx="0" cy="0"/>
          <a:chOff x="0" y="0"/>
          <a:chExt cx="0" cy="0"/>
        </a:xfrm>
      </p:grpSpPr>
      <p:sp>
        <p:nvSpPr>
          <p:cNvPr id="328" name="Google Shape;328;p45"/>
          <p:cNvSpPr txBox="1"/>
          <p:nvPr>
            <p:ph type="ctrTitle"/>
          </p:nvPr>
        </p:nvSpPr>
        <p:spPr>
          <a:xfrm>
            <a:off x="1132177" y="100525"/>
            <a:ext cx="6481500" cy="8523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Taith funding</a:t>
            </a:r>
            <a:endParaRPr/>
          </a:p>
        </p:txBody>
      </p:sp>
      <p:sp>
        <p:nvSpPr>
          <p:cNvPr id="329" name="Google Shape;329;p45"/>
          <p:cNvSpPr txBox="1"/>
          <p:nvPr>
            <p:ph idx="1" type="subTitle"/>
          </p:nvPr>
        </p:nvSpPr>
        <p:spPr>
          <a:xfrm>
            <a:off x="276400" y="3962700"/>
            <a:ext cx="8520600" cy="792600"/>
          </a:xfrm>
          <a:prstGeom prst="rect">
            <a:avLst/>
          </a:prstGeom>
        </p:spPr>
        <p:txBody>
          <a:bodyPr anchorCtr="0" anchor="t" bIns="91425" lIns="91425" spcFirstLastPara="1" rIns="91425" wrap="square" tIns="91425">
            <a:normAutofit fontScale="32500" lnSpcReduction="20000"/>
          </a:bodyPr>
          <a:lstStyle/>
          <a:p>
            <a:pPr indent="0" lvl="0" marL="0" rtl="0" algn="ctr">
              <a:spcBef>
                <a:spcPts val="0"/>
              </a:spcBef>
              <a:spcAft>
                <a:spcPts val="0"/>
              </a:spcAft>
              <a:buNone/>
            </a:pPr>
            <a:r>
              <a:rPr lang="en-GB" sz="3723"/>
              <a:t>Zara</a:t>
            </a:r>
            <a:endParaRPr sz="3723"/>
          </a:p>
          <a:p>
            <a:pPr indent="0" lvl="0" marL="0" rtl="0" algn="ctr">
              <a:spcBef>
                <a:spcPts val="0"/>
              </a:spcBef>
              <a:spcAft>
                <a:spcPts val="0"/>
              </a:spcAft>
              <a:buNone/>
            </a:pPr>
            <a:r>
              <a:t/>
            </a:r>
            <a:endParaRPr/>
          </a:p>
          <a:p>
            <a:pPr indent="0" lvl="0" marL="0" rtl="0" algn="ctr">
              <a:spcBef>
                <a:spcPts val="0"/>
              </a:spcBef>
              <a:spcAft>
                <a:spcPts val="0"/>
              </a:spcAft>
              <a:buNone/>
            </a:pPr>
            <a:r>
              <a:t/>
            </a:r>
            <a:endParaRPr/>
          </a:p>
          <a:p>
            <a:pPr indent="0" lvl="0" marL="0" rtl="0" algn="ctr">
              <a:spcBef>
                <a:spcPts val="0"/>
              </a:spcBef>
              <a:spcAft>
                <a:spcPts val="0"/>
              </a:spcAft>
              <a:buNone/>
            </a:pPr>
            <a:r>
              <a:t/>
            </a:r>
            <a:endParaRPr/>
          </a:p>
          <a:p>
            <a:pPr indent="0" lvl="0" marL="0" rtl="0" algn="ctr">
              <a:spcBef>
                <a:spcPts val="0"/>
              </a:spcBef>
              <a:spcAft>
                <a:spcPts val="0"/>
              </a:spcAft>
              <a:buNone/>
            </a:pPr>
            <a:r>
              <a:t/>
            </a:r>
            <a:endParaRPr/>
          </a:p>
        </p:txBody>
      </p:sp>
      <p:sp>
        <p:nvSpPr>
          <p:cNvPr id="330" name="Google Shape;330;p45"/>
          <p:cNvSpPr txBox="1"/>
          <p:nvPr/>
        </p:nvSpPr>
        <p:spPr>
          <a:xfrm>
            <a:off x="7825525" y="4755300"/>
            <a:ext cx="1120500" cy="31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200">
                <a:solidFill>
                  <a:schemeClr val="dk1"/>
                </a:solidFill>
              </a:rPr>
              <a:t>(Taith 2025)</a:t>
            </a:r>
            <a:endParaRPr sz="1800">
              <a:solidFill>
                <a:schemeClr val="dk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pic>
        <p:nvPicPr>
          <p:cNvPr id="335" name="Google Shape;335;p46" title="Word-map-Eng-1024x1280.png"/>
          <p:cNvPicPr preferRelativeResize="0"/>
          <p:nvPr/>
        </p:nvPicPr>
        <p:blipFill>
          <a:blip r:embed="rId3">
            <a:alphaModFix/>
          </a:blip>
          <a:stretch>
            <a:fillRect/>
          </a:stretch>
        </p:blipFill>
        <p:spPr>
          <a:xfrm>
            <a:off x="249450" y="328725"/>
            <a:ext cx="3482476" cy="4353101"/>
          </a:xfrm>
          <a:prstGeom prst="rect">
            <a:avLst/>
          </a:prstGeom>
          <a:noFill/>
          <a:ln>
            <a:noFill/>
          </a:ln>
        </p:spPr>
      </p:pic>
      <p:sp>
        <p:nvSpPr>
          <p:cNvPr id="336" name="Google Shape;336;p46"/>
          <p:cNvSpPr txBox="1"/>
          <p:nvPr/>
        </p:nvSpPr>
        <p:spPr>
          <a:xfrm>
            <a:off x="4031875" y="2046825"/>
            <a:ext cx="4790700" cy="79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100">
                <a:solidFill>
                  <a:schemeClr val="dk1"/>
                </a:solidFill>
              </a:rPr>
              <a:t>Creating life changing opportunities</a:t>
            </a:r>
            <a:endParaRPr b="1"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t/>
            </a:r>
            <a:endParaRPr sz="2100">
              <a:solidFill>
                <a:schemeClr val="dk1"/>
              </a:solidFill>
            </a:endParaRPr>
          </a:p>
          <a:p>
            <a:pPr indent="0" lvl="0" marL="0" rtl="0" algn="l">
              <a:spcBef>
                <a:spcPts val="0"/>
              </a:spcBef>
              <a:spcAft>
                <a:spcPts val="0"/>
              </a:spcAft>
              <a:buNone/>
            </a:pPr>
            <a:r>
              <a:rPr lang="en-GB" sz="1200">
                <a:solidFill>
                  <a:schemeClr val="dk1"/>
                </a:solidFill>
              </a:rPr>
              <a:t>(Taith 2025) </a:t>
            </a:r>
            <a:r>
              <a:rPr lang="en-GB" sz="2100">
                <a:solidFill>
                  <a:schemeClr val="dk1"/>
                </a:solidFill>
              </a:rPr>
              <a:t> </a:t>
            </a:r>
            <a:endParaRPr sz="2700">
              <a:solidFill>
                <a:schemeClr val="dk2"/>
              </a:solidFill>
            </a:endParaRPr>
          </a:p>
        </p:txBody>
      </p:sp>
      <p:sp>
        <p:nvSpPr>
          <p:cNvPr id="337" name="Google Shape;337;p46"/>
          <p:cNvSpPr txBox="1"/>
          <p:nvPr/>
        </p:nvSpPr>
        <p:spPr>
          <a:xfrm>
            <a:off x="6475700" y="3140800"/>
            <a:ext cx="2426100" cy="758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 </a:t>
            </a:r>
            <a:endParaRPr sz="1800">
              <a:solidFill>
                <a:schemeClr val="dk2"/>
              </a:solidFill>
            </a:endParaRPr>
          </a:p>
        </p:txBody>
      </p:sp>
      <p:pic>
        <p:nvPicPr>
          <p:cNvPr id="338" name="Google Shape;338;p46" title="Taith-and-Welsh-Government.png"/>
          <p:cNvPicPr preferRelativeResize="0"/>
          <p:nvPr/>
        </p:nvPicPr>
        <p:blipFill>
          <a:blip r:embed="rId4">
            <a:alphaModFix/>
          </a:blip>
          <a:stretch>
            <a:fillRect/>
          </a:stretch>
        </p:blipFill>
        <p:spPr>
          <a:xfrm>
            <a:off x="4294325" y="431200"/>
            <a:ext cx="4528262" cy="135985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2" name="Shape 342"/>
        <p:cNvGrpSpPr/>
        <p:nvPr/>
      </p:nvGrpSpPr>
      <p:grpSpPr>
        <a:xfrm>
          <a:off x="0" y="0"/>
          <a:ext cx="0" cy="0"/>
          <a:chOff x="0" y="0"/>
          <a:chExt cx="0" cy="0"/>
        </a:xfrm>
      </p:grpSpPr>
      <p:pic>
        <p:nvPicPr>
          <p:cNvPr id="343" name="Google Shape;343;p47"/>
          <p:cNvPicPr preferRelativeResize="0"/>
          <p:nvPr/>
        </p:nvPicPr>
        <p:blipFill>
          <a:blip r:embed="rId3">
            <a:alphaModFix/>
          </a:blip>
          <a:stretch>
            <a:fillRect/>
          </a:stretch>
        </p:blipFill>
        <p:spPr>
          <a:xfrm>
            <a:off x="5694826" y="113025"/>
            <a:ext cx="3351575" cy="1873750"/>
          </a:xfrm>
          <a:prstGeom prst="rect">
            <a:avLst/>
          </a:prstGeom>
          <a:noFill/>
          <a:ln>
            <a:noFill/>
          </a:ln>
        </p:spPr>
      </p:pic>
      <p:sp>
        <p:nvSpPr>
          <p:cNvPr id="344" name="Google Shape;344;p47"/>
          <p:cNvSpPr txBox="1"/>
          <p:nvPr>
            <p:ph type="ctrTitle"/>
          </p:nvPr>
        </p:nvSpPr>
        <p:spPr>
          <a:xfrm>
            <a:off x="1" y="-284250"/>
            <a:ext cx="4533000" cy="7623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SzPts val="990"/>
              <a:buNone/>
            </a:pPr>
            <a:r>
              <a:rPr lang="en-GB" sz="2180"/>
              <a:t>Cost: Travel</a:t>
            </a:r>
            <a:endParaRPr sz="2180"/>
          </a:p>
        </p:txBody>
      </p:sp>
      <p:pic>
        <p:nvPicPr>
          <p:cNvPr id="345" name="Google Shape;345;p47"/>
          <p:cNvPicPr preferRelativeResize="0"/>
          <p:nvPr/>
        </p:nvPicPr>
        <p:blipFill>
          <a:blip r:embed="rId4">
            <a:alphaModFix/>
          </a:blip>
          <a:stretch>
            <a:fillRect/>
          </a:stretch>
        </p:blipFill>
        <p:spPr>
          <a:xfrm>
            <a:off x="75200" y="478052"/>
            <a:ext cx="1766249" cy="2077775"/>
          </a:xfrm>
          <a:prstGeom prst="rect">
            <a:avLst/>
          </a:prstGeom>
          <a:noFill/>
          <a:ln>
            <a:noFill/>
          </a:ln>
        </p:spPr>
      </p:pic>
      <p:pic>
        <p:nvPicPr>
          <p:cNvPr id="346" name="Google Shape;346;p47"/>
          <p:cNvPicPr preferRelativeResize="0"/>
          <p:nvPr/>
        </p:nvPicPr>
        <p:blipFill>
          <a:blip r:embed="rId5">
            <a:alphaModFix/>
          </a:blip>
          <a:stretch>
            <a:fillRect/>
          </a:stretch>
        </p:blipFill>
        <p:spPr>
          <a:xfrm>
            <a:off x="1841450" y="488949"/>
            <a:ext cx="1766250" cy="2055976"/>
          </a:xfrm>
          <a:prstGeom prst="rect">
            <a:avLst/>
          </a:prstGeom>
          <a:noFill/>
          <a:ln>
            <a:noFill/>
          </a:ln>
        </p:spPr>
      </p:pic>
      <p:pic>
        <p:nvPicPr>
          <p:cNvPr id="347" name="Google Shape;347;p47"/>
          <p:cNvPicPr preferRelativeResize="0"/>
          <p:nvPr/>
        </p:nvPicPr>
        <p:blipFill>
          <a:blip r:embed="rId6">
            <a:alphaModFix/>
          </a:blip>
          <a:stretch>
            <a:fillRect/>
          </a:stretch>
        </p:blipFill>
        <p:spPr>
          <a:xfrm>
            <a:off x="1273975" y="2555825"/>
            <a:ext cx="1286000" cy="547950"/>
          </a:xfrm>
          <a:prstGeom prst="rect">
            <a:avLst/>
          </a:prstGeom>
          <a:noFill/>
          <a:ln>
            <a:noFill/>
          </a:ln>
        </p:spPr>
      </p:pic>
      <p:pic>
        <p:nvPicPr>
          <p:cNvPr id="348" name="Google Shape;348;p47" title="Screenshot 2026-01-06 at 17.28.54.png"/>
          <p:cNvPicPr preferRelativeResize="0"/>
          <p:nvPr/>
        </p:nvPicPr>
        <p:blipFill rotWithShape="1">
          <a:blip r:embed="rId7">
            <a:alphaModFix/>
          </a:blip>
          <a:srcRect b="11754" l="0" r="0" t="0"/>
          <a:stretch/>
        </p:blipFill>
        <p:spPr>
          <a:xfrm>
            <a:off x="3737625" y="137850"/>
            <a:ext cx="1668750" cy="2433898"/>
          </a:xfrm>
          <a:prstGeom prst="rect">
            <a:avLst/>
          </a:prstGeom>
          <a:noFill/>
          <a:ln>
            <a:noFill/>
          </a:ln>
        </p:spPr>
      </p:pic>
      <p:sp>
        <p:nvSpPr>
          <p:cNvPr id="349" name="Google Shape;349;p47"/>
          <p:cNvSpPr txBox="1"/>
          <p:nvPr/>
        </p:nvSpPr>
        <p:spPr>
          <a:xfrm>
            <a:off x="5886263" y="733550"/>
            <a:ext cx="3072600" cy="63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100">
                <a:solidFill>
                  <a:schemeClr val="dk1"/>
                </a:solidFill>
                <a:highlight>
                  <a:schemeClr val="lt1"/>
                </a:highlight>
                <a:latin typeface="Comfortaa"/>
                <a:ea typeface="Comfortaa"/>
                <a:cs typeface="Comfortaa"/>
                <a:sym typeface="Comfortaa"/>
              </a:rPr>
              <a:t>Most expensive trip - 850 rupees → £6.98 x4 = £27.92 (additional £30 added to package price to cover these costs.)</a:t>
            </a:r>
            <a:endParaRPr sz="1800">
              <a:solidFill>
                <a:schemeClr val="dk2"/>
              </a:solidFill>
              <a:highlight>
                <a:schemeClr val="lt1"/>
              </a:highlight>
              <a:latin typeface="Comfortaa"/>
              <a:ea typeface="Comfortaa"/>
              <a:cs typeface="Comfortaa"/>
              <a:sym typeface="Comfortaa"/>
            </a:endParaRPr>
          </a:p>
        </p:txBody>
      </p:sp>
      <p:pic>
        <p:nvPicPr>
          <p:cNvPr id="350" name="Google Shape;350;p47"/>
          <p:cNvPicPr preferRelativeResize="0"/>
          <p:nvPr/>
        </p:nvPicPr>
        <p:blipFill>
          <a:blip r:embed="rId8">
            <a:alphaModFix/>
          </a:blip>
          <a:stretch>
            <a:fillRect/>
          </a:stretch>
        </p:blipFill>
        <p:spPr>
          <a:xfrm rot="3">
            <a:off x="75200" y="3264676"/>
            <a:ext cx="3812724" cy="1291246"/>
          </a:xfrm>
          <a:prstGeom prst="rect">
            <a:avLst/>
          </a:prstGeom>
          <a:noFill/>
          <a:ln>
            <a:noFill/>
          </a:ln>
        </p:spPr>
      </p:pic>
      <p:pic>
        <p:nvPicPr>
          <p:cNvPr id="351" name="Google Shape;351;p47"/>
          <p:cNvPicPr preferRelativeResize="0"/>
          <p:nvPr/>
        </p:nvPicPr>
        <p:blipFill>
          <a:blip r:embed="rId9">
            <a:alphaModFix/>
          </a:blip>
          <a:stretch>
            <a:fillRect/>
          </a:stretch>
        </p:blipFill>
        <p:spPr>
          <a:xfrm>
            <a:off x="3887925" y="3264675"/>
            <a:ext cx="1780750" cy="1291250"/>
          </a:xfrm>
          <a:prstGeom prst="rect">
            <a:avLst/>
          </a:prstGeom>
          <a:noFill/>
          <a:ln>
            <a:noFill/>
          </a:ln>
        </p:spPr>
      </p:pic>
      <p:sp>
        <p:nvSpPr>
          <p:cNvPr id="352" name="Google Shape;352;p47"/>
          <p:cNvSpPr txBox="1"/>
          <p:nvPr/>
        </p:nvSpPr>
        <p:spPr>
          <a:xfrm>
            <a:off x="4019325" y="2571750"/>
            <a:ext cx="1675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a:solidFill>
                  <a:schemeClr val="dk1"/>
                </a:solidFill>
                <a:highlight>
                  <a:srgbClr val="F7F7F7"/>
                </a:highlight>
                <a:latin typeface="Comfortaa"/>
                <a:ea typeface="Comfortaa"/>
                <a:cs typeface="Comfortaa"/>
                <a:sym typeface="Comfortaa"/>
              </a:rPr>
              <a:t>= £18.81 pp</a:t>
            </a:r>
            <a:endParaRPr sz="200">
              <a:solidFill>
                <a:schemeClr val="dk2"/>
              </a:solidFill>
              <a:latin typeface="Comfortaa"/>
              <a:ea typeface="Comfortaa"/>
              <a:cs typeface="Comfortaa"/>
              <a:sym typeface="Comfortaa"/>
            </a:endParaRPr>
          </a:p>
        </p:txBody>
      </p:sp>
      <p:sp>
        <p:nvSpPr>
          <p:cNvPr id="353" name="Google Shape;353;p47"/>
          <p:cNvSpPr txBox="1"/>
          <p:nvPr/>
        </p:nvSpPr>
        <p:spPr>
          <a:xfrm>
            <a:off x="3978850" y="4762500"/>
            <a:ext cx="1221000" cy="31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rPr>
              <a:t>= £4.48 pp</a:t>
            </a:r>
            <a:endParaRPr sz="1100">
              <a:solidFill>
                <a:schemeClr val="dk1"/>
              </a:solidFill>
            </a:endParaRPr>
          </a:p>
        </p:txBody>
      </p:sp>
      <p:sp>
        <p:nvSpPr>
          <p:cNvPr id="354" name="Google Shape;354;p47"/>
          <p:cNvSpPr txBox="1"/>
          <p:nvPr/>
        </p:nvSpPr>
        <p:spPr>
          <a:xfrm>
            <a:off x="6018075" y="2415875"/>
            <a:ext cx="2940900" cy="153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Week 1 Travel cost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rPr lang="en-GB" sz="1800">
                <a:solidFill>
                  <a:schemeClr val="dk2"/>
                </a:solidFill>
              </a:rPr>
              <a:t>£479+£18.81+£30+£4.48</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rPr lang="en-GB" sz="1800">
                <a:solidFill>
                  <a:schemeClr val="dk2"/>
                </a:solidFill>
              </a:rPr>
              <a:t>= £532.29</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8" name="Shape 358"/>
        <p:cNvGrpSpPr/>
        <p:nvPr/>
      </p:nvGrpSpPr>
      <p:grpSpPr>
        <a:xfrm>
          <a:off x="0" y="0"/>
          <a:ext cx="0" cy="0"/>
          <a:chOff x="0" y="0"/>
          <a:chExt cx="0" cy="0"/>
        </a:xfrm>
      </p:grpSpPr>
      <p:sp>
        <p:nvSpPr>
          <p:cNvPr id="359" name="Google Shape;359;p48"/>
          <p:cNvSpPr txBox="1"/>
          <p:nvPr>
            <p:ph type="ctrTitle"/>
          </p:nvPr>
        </p:nvSpPr>
        <p:spPr>
          <a:xfrm>
            <a:off x="-506575" y="0"/>
            <a:ext cx="8520600" cy="6324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2900">
                <a:latin typeface="Comfortaa"/>
                <a:ea typeface="Comfortaa"/>
                <a:cs typeface="Comfortaa"/>
                <a:sym typeface="Comfortaa"/>
              </a:rPr>
              <a:t>Cost: Accommodation and excursions</a:t>
            </a:r>
            <a:endParaRPr sz="2900">
              <a:latin typeface="Comfortaa"/>
              <a:ea typeface="Comfortaa"/>
              <a:cs typeface="Comfortaa"/>
              <a:sym typeface="Comfortaa"/>
            </a:endParaRPr>
          </a:p>
        </p:txBody>
      </p:sp>
      <p:pic>
        <p:nvPicPr>
          <p:cNvPr id="360" name="Google Shape;360;p48"/>
          <p:cNvPicPr preferRelativeResize="0"/>
          <p:nvPr/>
        </p:nvPicPr>
        <p:blipFill>
          <a:blip r:embed="rId3">
            <a:alphaModFix/>
          </a:blip>
          <a:stretch>
            <a:fillRect/>
          </a:stretch>
        </p:blipFill>
        <p:spPr>
          <a:xfrm>
            <a:off x="77925" y="632400"/>
            <a:ext cx="4494075" cy="2388151"/>
          </a:xfrm>
          <a:prstGeom prst="rect">
            <a:avLst/>
          </a:prstGeom>
          <a:noFill/>
          <a:ln>
            <a:noFill/>
          </a:ln>
        </p:spPr>
      </p:pic>
      <p:pic>
        <p:nvPicPr>
          <p:cNvPr id="361" name="Google Shape;361;p48"/>
          <p:cNvPicPr preferRelativeResize="0"/>
          <p:nvPr/>
        </p:nvPicPr>
        <p:blipFill>
          <a:blip r:embed="rId4">
            <a:alphaModFix/>
          </a:blip>
          <a:stretch>
            <a:fillRect/>
          </a:stretch>
        </p:blipFill>
        <p:spPr>
          <a:xfrm>
            <a:off x="77925" y="3020550"/>
            <a:ext cx="3138050" cy="1634650"/>
          </a:xfrm>
          <a:prstGeom prst="rect">
            <a:avLst/>
          </a:prstGeom>
          <a:noFill/>
          <a:ln>
            <a:noFill/>
          </a:ln>
        </p:spPr>
      </p:pic>
      <p:pic>
        <p:nvPicPr>
          <p:cNvPr id="362" name="Google Shape;362;p48"/>
          <p:cNvPicPr preferRelativeResize="0"/>
          <p:nvPr/>
        </p:nvPicPr>
        <p:blipFill>
          <a:blip r:embed="rId5">
            <a:alphaModFix/>
          </a:blip>
          <a:stretch>
            <a:fillRect/>
          </a:stretch>
        </p:blipFill>
        <p:spPr>
          <a:xfrm>
            <a:off x="2929175" y="3020550"/>
            <a:ext cx="2299550" cy="1885099"/>
          </a:xfrm>
          <a:prstGeom prst="rect">
            <a:avLst/>
          </a:prstGeom>
          <a:noFill/>
          <a:ln>
            <a:noFill/>
          </a:ln>
        </p:spPr>
      </p:pic>
      <p:sp>
        <p:nvSpPr>
          <p:cNvPr id="363" name="Google Shape;363;p48"/>
          <p:cNvSpPr txBox="1"/>
          <p:nvPr/>
        </p:nvSpPr>
        <p:spPr>
          <a:xfrm>
            <a:off x="5014152" y="1854850"/>
            <a:ext cx="1701000" cy="6465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2400"/>
              </a:spcBef>
              <a:spcAft>
                <a:spcPts val="3600"/>
              </a:spcAft>
              <a:buNone/>
            </a:pPr>
            <a:r>
              <a:rPr lang="en-GB" sz="1200">
                <a:solidFill>
                  <a:schemeClr val="dk1"/>
                </a:solidFill>
                <a:latin typeface="Comfortaa"/>
                <a:ea typeface="Comfortaa"/>
                <a:cs typeface="Comfortaa"/>
                <a:sym typeface="Comfortaa"/>
              </a:rPr>
              <a:t>Ticket entry cost: $7.30 → £5.40</a:t>
            </a:r>
            <a:endParaRPr>
              <a:latin typeface="Comfortaa"/>
              <a:ea typeface="Comfortaa"/>
              <a:cs typeface="Comfortaa"/>
              <a:sym typeface="Comfortaa"/>
            </a:endParaRPr>
          </a:p>
        </p:txBody>
      </p:sp>
      <p:pic>
        <p:nvPicPr>
          <p:cNvPr id="364" name="Google Shape;364;p48"/>
          <p:cNvPicPr preferRelativeResize="0"/>
          <p:nvPr/>
        </p:nvPicPr>
        <p:blipFill>
          <a:blip r:embed="rId6">
            <a:alphaModFix/>
          </a:blip>
          <a:stretch>
            <a:fillRect/>
          </a:stretch>
        </p:blipFill>
        <p:spPr>
          <a:xfrm>
            <a:off x="4790200" y="757702"/>
            <a:ext cx="1779700" cy="1097148"/>
          </a:xfrm>
          <a:prstGeom prst="rect">
            <a:avLst/>
          </a:prstGeom>
          <a:noFill/>
          <a:ln>
            <a:noFill/>
          </a:ln>
        </p:spPr>
      </p:pic>
      <p:pic>
        <p:nvPicPr>
          <p:cNvPr id="365" name="Google Shape;365;p48"/>
          <p:cNvPicPr preferRelativeResize="0"/>
          <p:nvPr/>
        </p:nvPicPr>
        <p:blipFill>
          <a:blip r:embed="rId7">
            <a:alphaModFix/>
          </a:blip>
          <a:stretch>
            <a:fillRect/>
          </a:stretch>
        </p:blipFill>
        <p:spPr>
          <a:xfrm>
            <a:off x="6962475" y="757700"/>
            <a:ext cx="1779701" cy="1097150"/>
          </a:xfrm>
          <a:prstGeom prst="rect">
            <a:avLst/>
          </a:prstGeom>
          <a:noFill/>
          <a:ln>
            <a:noFill/>
          </a:ln>
        </p:spPr>
      </p:pic>
      <p:pic>
        <p:nvPicPr>
          <p:cNvPr id="366" name="Google Shape;366;p48"/>
          <p:cNvPicPr preferRelativeResize="0"/>
          <p:nvPr/>
        </p:nvPicPr>
        <p:blipFill rotWithShape="1">
          <a:blip r:embed="rId8">
            <a:alphaModFix/>
          </a:blip>
          <a:srcRect b="46123" l="0" r="44739" t="21930"/>
          <a:stretch/>
        </p:blipFill>
        <p:spPr>
          <a:xfrm>
            <a:off x="6895563" y="1854850"/>
            <a:ext cx="1913525" cy="375050"/>
          </a:xfrm>
          <a:prstGeom prst="rect">
            <a:avLst/>
          </a:prstGeom>
          <a:noFill/>
          <a:ln>
            <a:noFill/>
          </a:ln>
        </p:spPr>
      </p:pic>
      <p:sp>
        <p:nvSpPr>
          <p:cNvPr id="367" name="Google Shape;367;p48"/>
          <p:cNvSpPr txBox="1"/>
          <p:nvPr/>
        </p:nvSpPr>
        <p:spPr>
          <a:xfrm>
            <a:off x="7383521" y="2229900"/>
            <a:ext cx="1113000" cy="29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Comfortaa"/>
                <a:ea typeface="Comfortaa"/>
                <a:cs typeface="Comfortaa"/>
                <a:sym typeface="Comfortaa"/>
              </a:rPr>
              <a:t>= £14.03</a:t>
            </a:r>
            <a:endParaRPr sz="1200">
              <a:solidFill>
                <a:schemeClr val="dk1"/>
              </a:solidFill>
              <a:latin typeface="Comfortaa"/>
              <a:ea typeface="Comfortaa"/>
              <a:cs typeface="Comfortaa"/>
              <a:sym typeface="Comfortaa"/>
            </a:endParaRPr>
          </a:p>
        </p:txBody>
      </p:sp>
      <p:sp>
        <p:nvSpPr>
          <p:cNvPr id="368" name="Google Shape;368;p48"/>
          <p:cNvSpPr txBox="1"/>
          <p:nvPr/>
        </p:nvSpPr>
        <p:spPr>
          <a:xfrm>
            <a:off x="5981025" y="3081725"/>
            <a:ext cx="2978100" cy="151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Comfortaa"/>
                <a:ea typeface="Comfortaa"/>
                <a:cs typeface="Comfortaa"/>
                <a:sym typeface="Comfortaa"/>
              </a:rPr>
              <a:t>Total cost: week 1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rPr lang="en-GB" sz="1500">
                <a:solidFill>
                  <a:schemeClr val="dk1"/>
                </a:solidFill>
                <a:latin typeface="Comfortaa"/>
                <a:ea typeface="Comfortaa"/>
                <a:cs typeface="Comfortaa"/>
                <a:sym typeface="Comfortaa"/>
              </a:rPr>
              <a:t>£40.18+£28+£5.40+£14.03</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t/>
            </a:r>
            <a:endParaRPr sz="1500">
              <a:solidFill>
                <a:schemeClr val="dk1"/>
              </a:solidFill>
              <a:latin typeface="Comfortaa"/>
              <a:ea typeface="Comfortaa"/>
              <a:cs typeface="Comfortaa"/>
              <a:sym typeface="Comfortaa"/>
            </a:endParaRPr>
          </a:p>
          <a:p>
            <a:pPr indent="0" lvl="0" marL="0" rtl="0" algn="l">
              <a:spcBef>
                <a:spcPts val="0"/>
              </a:spcBef>
              <a:spcAft>
                <a:spcPts val="0"/>
              </a:spcAft>
              <a:buNone/>
            </a:pPr>
            <a:r>
              <a:rPr lang="en-GB" sz="1500">
                <a:solidFill>
                  <a:schemeClr val="dk1"/>
                </a:solidFill>
                <a:latin typeface="Comfortaa"/>
                <a:ea typeface="Comfortaa"/>
                <a:cs typeface="Comfortaa"/>
                <a:sym typeface="Comfortaa"/>
              </a:rPr>
              <a:t>= £87.61 pp</a:t>
            </a:r>
            <a:endParaRPr sz="1500">
              <a:solidFill>
                <a:schemeClr val="dk1"/>
              </a:solidFill>
              <a:latin typeface="Comfortaa"/>
              <a:ea typeface="Comfortaa"/>
              <a:cs typeface="Comfortaa"/>
              <a:sym typeface="Comfortaa"/>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p4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Overall cost</a:t>
            </a:r>
            <a:endParaRPr/>
          </a:p>
        </p:txBody>
      </p:sp>
      <p:sp>
        <p:nvSpPr>
          <p:cNvPr id="374" name="Google Shape;374;p49"/>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Karina</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8" name="Shape 378"/>
        <p:cNvGrpSpPr/>
        <p:nvPr/>
      </p:nvGrpSpPr>
      <p:grpSpPr>
        <a:xfrm>
          <a:off x="0" y="0"/>
          <a:ext cx="0" cy="0"/>
          <a:chOff x="0" y="0"/>
          <a:chExt cx="0" cy="0"/>
        </a:xfrm>
      </p:grpSpPr>
      <p:sp>
        <p:nvSpPr>
          <p:cNvPr id="379" name="Google Shape;379;p50"/>
          <p:cNvSpPr txBox="1"/>
          <p:nvPr>
            <p:ph type="ctrTitle"/>
          </p:nvPr>
        </p:nvSpPr>
        <p:spPr>
          <a:xfrm>
            <a:off x="142083" y="-1123200"/>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Full terms and conditions</a:t>
            </a:r>
            <a:endParaRPr/>
          </a:p>
        </p:txBody>
      </p:sp>
      <p:sp>
        <p:nvSpPr>
          <p:cNvPr id="380" name="Google Shape;380;p50"/>
          <p:cNvSpPr txBox="1"/>
          <p:nvPr>
            <p:ph idx="1" type="subTitle"/>
          </p:nvPr>
        </p:nvSpPr>
        <p:spPr>
          <a:xfrm>
            <a:off x="5081750" y="819475"/>
            <a:ext cx="3961200" cy="442200"/>
          </a:xfrm>
          <a:prstGeom prst="rect">
            <a:avLst/>
          </a:prstGeom>
        </p:spPr>
        <p:txBody>
          <a:bodyPr anchorCtr="0" anchor="t" bIns="91425" lIns="91425" spcFirstLastPara="1" rIns="91425" wrap="square" tIns="91425">
            <a:normAutofit fontScale="70000" lnSpcReduction="20000"/>
          </a:bodyPr>
          <a:lstStyle/>
          <a:p>
            <a:pPr indent="0" lvl="0" marL="0" rtl="0" algn="ctr">
              <a:spcBef>
                <a:spcPts val="0"/>
              </a:spcBef>
              <a:spcAft>
                <a:spcPts val="0"/>
              </a:spcAft>
              <a:buNone/>
            </a:pPr>
            <a:r>
              <a:rPr lang="en-GB"/>
              <a:t>zara</a:t>
            </a:r>
            <a:endParaRPr/>
          </a:p>
        </p:txBody>
      </p:sp>
      <p:pic>
        <p:nvPicPr>
          <p:cNvPr id="381" name="Google Shape;381;p50"/>
          <p:cNvPicPr preferRelativeResize="0"/>
          <p:nvPr/>
        </p:nvPicPr>
        <p:blipFill>
          <a:blip r:embed="rId3">
            <a:alphaModFix/>
          </a:blip>
          <a:stretch>
            <a:fillRect/>
          </a:stretch>
        </p:blipFill>
        <p:spPr>
          <a:xfrm>
            <a:off x="3564250" y="917600"/>
            <a:ext cx="2917025" cy="3670135"/>
          </a:xfrm>
          <a:prstGeom prst="rect">
            <a:avLst/>
          </a:prstGeom>
          <a:noFill/>
          <a:ln>
            <a:noFill/>
          </a:ln>
        </p:spPr>
      </p:pic>
      <p:pic>
        <p:nvPicPr>
          <p:cNvPr id="382" name="Google Shape;382;p50"/>
          <p:cNvPicPr preferRelativeResize="0"/>
          <p:nvPr/>
        </p:nvPicPr>
        <p:blipFill>
          <a:blip r:embed="rId4">
            <a:alphaModFix/>
          </a:blip>
          <a:stretch>
            <a:fillRect/>
          </a:stretch>
        </p:blipFill>
        <p:spPr>
          <a:xfrm>
            <a:off x="291800" y="917600"/>
            <a:ext cx="2917030" cy="3724349"/>
          </a:xfrm>
          <a:prstGeom prst="rect">
            <a:avLst/>
          </a:prstGeom>
          <a:noFill/>
          <a:ln>
            <a:noFill/>
          </a:ln>
        </p:spPr>
      </p:pic>
      <p:sp>
        <p:nvSpPr>
          <p:cNvPr id="383" name="Google Shape;383;p50"/>
          <p:cNvSpPr txBox="1"/>
          <p:nvPr/>
        </p:nvSpPr>
        <p:spPr>
          <a:xfrm>
            <a:off x="6855050" y="4270075"/>
            <a:ext cx="2037900" cy="59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(Terms and Conditions 2025)</a:t>
            </a:r>
            <a:endParaRPr sz="1800">
              <a:solidFill>
                <a:schemeClr val="dk2"/>
              </a:solidFill>
            </a:endParaRPr>
          </a:p>
        </p:txBody>
      </p:sp>
      <p:pic>
        <p:nvPicPr>
          <p:cNvPr descr="Exam test knowledge icon vector. Isolated contour symbol illustration (provided by Getty Images)" id="384" name="Google Shape;384;p50"/>
          <p:cNvPicPr preferRelativeResize="0"/>
          <p:nvPr/>
        </p:nvPicPr>
        <p:blipFill>
          <a:blip r:embed="rId5">
            <a:alphaModFix/>
          </a:blip>
          <a:stretch>
            <a:fillRect/>
          </a:stretch>
        </p:blipFill>
        <p:spPr>
          <a:xfrm>
            <a:off x="6895112" y="2065575"/>
            <a:ext cx="1957775" cy="1957775"/>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8" name="Shape 388"/>
        <p:cNvGrpSpPr/>
        <p:nvPr/>
      </p:nvGrpSpPr>
      <p:grpSpPr>
        <a:xfrm>
          <a:off x="0" y="0"/>
          <a:ext cx="0" cy="0"/>
          <a:chOff x="0" y="0"/>
          <a:chExt cx="0" cy="0"/>
        </a:xfrm>
      </p:grpSpPr>
      <p:sp>
        <p:nvSpPr>
          <p:cNvPr id="389" name="Google Shape;389;p51"/>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390" name="Google Shape;390;p51"/>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391" name="Google Shape;391;p51"/>
          <p:cNvPicPr preferRelativeResize="0"/>
          <p:nvPr/>
        </p:nvPicPr>
        <p:blipFill>
          <a:blip r:embed="rId3">
            <a:alphaModFix/>
          </a:blip>
          <a:stretch>
            <a:fillRect/>
          </a:stretch>
        </p:blipFill>
        <p:spPr>
          <a:xfrm>
            <a:off x="0" y="0"/>
            <a:ext cx="9144000" cy="5143500"/>
          </a:xfrm>
          <a:prstGeom prst="rect">
            <a:avLst/>
          </a:prstGeom>
          <a:noFill/>
          <a:ln>
            <a:noFill/>
          </a:ln>
        </p:spPr>
      </p:pic>
      <p:sp>
        <p:nvSpPr>
          <p:cNvPr id="392" name="Google Shape;392;p51"/>
          <p:cNvSpPr txBox="1"/>
          <p:nvPr/>
        </p:nvSpPr>
        <p:spPr>
          <a:xfrm>
            <a:off x="311700" y="270875"/>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6" name="Shape 396"/>
        <p:cNvGrpSpPr/>
        <p:nvPr/>
      </p:nvGrpSpPr>
      <p:grpSpPr>
        <a:xfrm>
          <a:off x="0" y="0"/>
          <a:ext cx="0" cy="0"/>
          <a:chOff x="0" y="0"/>
          <a:chExt cx="0" cy="0"/>
        </a:xfrm>
      </p:grpSpPr>
      <p:sp>
        <p:nvSpPr>
          <p:cNvPr id="397" name="Google Shape;397;p5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398" name="Google Shape;398;p5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399" name="Google Shape;399;p52"/>
          <p:cNvPicPr preferRelativeResize="0"/>
          <p:nvPr/>
        </p:nvPicPr>
        <p:blipFill>
          <a:blip r:embed="rId3">
            <a:alphaModFix/>
          </a:blip>
          <a:stretch>
            <a:fillRect/>
          </a:stretch>
        </p:blipFill>
        <p:spPr>
          <a:xfrm>
            <a:off x="0" y="0"/>
            <a:ext cx="9144000" cy="5143500"/>
          </a:xfrm>
          <a:prstGeom prst="rect">
            <a:avLst/>
          </a:prstGeom>
          <a:noFill/>
          <a:ln>
            <a:noFill/>
          </a:ln>
        </p:spPr>
      </p:pic>
      <p:sp>
        <p:nvSpPr>
          <p:cNvPr id="400" name="Google Shape;400;p52"/>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5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06" name="Google Shape;406;p5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07" name="Google Shape;407;p53"/>
          <p:cNvPicPr preferRelativeResize="0"/>
          <p:nvPr/>
        </p:nvPicPr>
        <p:blipFill>
          <a:blip r:embed="rId3">
            <a:alphaModFix/>
          </a:blip>
          <a:stretch>
            <a:fillRect/>
          </a:stretch>
        </p:blipFill>
        <p:spPr>
          <a:xfrm>
            <a:off x="0" y="0"/>
            <a:ext cx="9144000" cy="5143500"/>
          </a:xfrm>
          <a:prstGeom prst="rect">
            <a:avLst/>
          </a:prstGeom>
          <a:noFill/>
          <a:ln>
            <a:noFill/>
          </a:ln>
        </p:spPr>
      </p:pic>
      <p:sp>
        <p:nvSpPr>
          <p:cNvPr id="408" name="Google Shape;408;p53"/>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2" name="Shape 412"/>
        <p:cNvGrpSpPr/>
        <p:nvPr/>
      </p:nvGrpSpPr>
      <p:grpSpPr>
        <a:xfrm>
          <a:off x="0" y="0"/>
          <a:ext cx="0" cy="0"/>
          <a:chOff x="0" y="0"/>
          <a:chExt cx="0" cy="0"/>
        </a:xfrm>
      </p:grpSpPr>
      <p:sp>
        <p:nvSpPr>
          <p:cNvPr id="413" name="Google Shape;413;p5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14" name="Google Shape;414;p5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15" name="Google Shape;415;p54"/>
          <p:cNvPicPr preferRelativeResize="0"/>
          <p:nvPr/>
        </p:nvPicPr>
        <p:blipFill>
          <a:blip r:embed="rId3">
            <a:alphaModFix/>
          </a:blip>
          <a:stretch>
            <a:fillRect/>
          </a:stretch>
        </p:blipFill>
        <p:spPr>
          <a:xfrm>
            <a:off x="0" y="0"/>
            <a:ext cx="9144000" cy="5143500"/>
          </a:xfrm>
          <a:prstGeom prst="rect">
            <a:avLst/>
          </a:prstGeom>
          <a:noFill/>
          <a:ln>
            <a:noFill/>
          </a:ln>
        </p:spPr>
      </p:pic>
      <p:sp>
        <p:nvSpPr>
          <p:cNvPr id="416" name="Google Shape;416;p54"/>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0" name="Shape 420"/>
        <p:cNvGrpSpPr/>
        <p:nvPr/>
      </p:nvGrpSpPr>
      <p:grpSpPr>
        <a:xfrm>
          <a:off x="0" y="0"/>
          <a:ext cx="0" cy="0"/>
          <a:chOff x="0" y="0"/>
          <a:chExt cx="0" cy="0"/>
        </a:xfrm>
      </p:grpSpPr>
      <p:sp>
        <p:nvSpPr>
          <p:cNvPr id="421" name="Google Shape;421;p55"/>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22" name="Google Shape;422;p55"/>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23" name="Google Shape;423;p55"/>
          <p:cNvPicPr preferRelativeResize="0"/>
          <p:nvPr/>
        </p:nvPicPr>
        <p:blipFill>
          <a:blip r:embed="rId3">
            <a:alphaModFix/>
          </a:blip>
          <a:stretch>
            <a:fillRect/>
          </a:stretch>
        </p:blipFill>
        <p:spPr>
          <a:xfrm>
            <a:off x="0" y="0"/>
            <a:ext cx="9144000" cy="5143500"/>
          </a:xfrm>
          <a:prstGeom prst="rect">
            <a:avLst/>
          </a:prstGeom>
          <a:noFill/>
          <a:ln>
            <a:noFill/>
          </a:ln>
        </p:spPr>
      </p:pic>
      <p:sp>
        <p:nvSpPr>
          <p:cNvPr id="424" name="Google Shape;424;p55"/>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8" name="Shape 428"/>
        <p:cNvGrpSpPr/>
        <p:nvPr/>
      </p:nvGrpSpPr>
      <p:grpSpPr>
        <a:xfrm>
          <a:off x="0" y="0"/>
          <a:ext cx="0" cy="0"/>
          <a:chOff x="0" y="0"/>
          <a:chExt cx="0" cy="0"/>
        </a:xfrm>
      </p:grpSpPr>
      <p:sp>
        <p:nvSpPr>
          <p:cNvPr id="429" name="Google Shape;429;p56"/>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30" name="Google Shape;430;p56"/>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31" name="Google Shape;431;p56"/>
          <p:cNvPicPr preferRelativeResize="0"/>
          <p:nvPr/>
        </p:nvPicPr>
        <p:blipFill>
          <a:blip r:embed="rId3">
            <a:alphaModFix/>
          </a:blip>
          <a:stretch>
            <a:fillRect/>
          </a:stretch>
        </p:blipFill>
        <p:spPr>
          <a:xfrm>
            <a:off x="0" y="0"/>
            <a:ext cx="9144000" cy="5143500"/>
          </a:xfrm>
          <a:prstGeom prst="rect">
            <a:avLst/>
          </a:prstGeom>
          <a:noFill/>
          <a:ln>
            <a:noFill/>
          </a:ln>
        </p:spPr>
      </p:pic>
      <p:sp>
        <p:nvSpPr>
          <p:cNvPr id="432" name="Google Shape;432;p56"/>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57"/>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38" name="Google Shape;438;p57"/>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39" name="Google Shape;439;p57"/>
          <p:cNvPicPr preferRelativeResize="0"/>
          <p:nvPr/>
        </p:nvPicPr>
        <p:blipFill>
          <a:blip r:embed="rId3">
            <a:alphaModFix/>
          </a:blip>
          <a:stretch>
            <a:fillRect/>
          </a:stretch>
        </p:blipFill>
        <p:spPr>
          <a:xfrm>
            <a:off x="0" y="0"/>
            <a:ext cx="9144000" cy="5143500"/>
          </a:xfrm>
          <a:prstGeom prst="rect">
            <a:avLst/>
          </a:prstGeom>
          <a:noFill/>
          <a:ln>
            <a:noFill/>
          </a:ln>
        </p:spPr>
      </p:pic>
      <p:sp>
        <p:nvSpPr>
          <p:cNvPr id="440" name="Google Shape;440;p57"/>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4" name="Shape 444"/>
        <p:cNvGrpSpPr/>
        <p:nvPr/>
      </p:nvGrpSpPr>
      <p:grpSpPr>
        <a:xfrm>
          <a:off x="0" y="0"/>
          <a:ext cx="0" cy="0"/>
          <a:chOff x="0" y="0"/>
          <a:chExt cx="0" cy="0"/>
        </a:xfrm>
      </p:grpSpPr>
      <p:sp>
        <p:nvSpPr>
          <p:cNvPr id="445" name="Google Shape;445;p58"/>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46" name="Google Shape;446;p58"/>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47" name="Google Shape;447;p58"/>
          <p:cNvPicPr preferRelativeResize="0"/>
          <p:nvPr/>
        </p:nvPicPr>
        <p:blipFill>
          <a:blip r:embed="rId3">
            <a:alphaModFix/>
          </a:blip>
          <a:stretch>
            <a:fillRect/>
          </a:stretch>
        </p:blipFill>
        <p:spPr>
          <a:xfrm>
            <a:off x="0" y="0"/>
            <a:ext cx="9144000" cy="5143500"/>
          </a:xfrm>
          <a:prstGeom prst="rect">
            <a:avLst/>
          </a:prstGeom>
          <a:noFill/>
          <a:ln>
            <a:noFill/>
          </a:ln>
        </p:spPr>
      </p:pic>
      <p:sp>
        <p:nvSpPr>
          <p:cNvPr id="448" name="Google Shape;448;p58"/>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2" name="Shape 452"/>
        <p:cNvGrpSpPr/>
        <p:nvPr/>
      </p:nvGrpSpPr>
      <p:grpSpPr>
        <a:xfrm>
          <a:off x="0" y="0"/>
          <a:ext cx="0" cy="0"/>
          <a:chOff x="0" y="0"/>
          <a:chExt cx="0" cy="0"/>
        </a:xfrm>
      </p:grpSpPr>
      <p:sp>
        <p:nvSpPr>
          <p:cNvPr id="453" name="Google Shape;453;p5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454" name="Google Shape;454;p59"/>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455" name="Google Shape;455;p59"/>
          <p:cNvPicPr preferRelativeResize="0"/>
          <p:nvPr/>
        </p:nvPicPr>
        <p:blipFill>
          <a:blip r:embed="rId3">
            <a:alphaModFix/>
          </a:blip>
          <a:stretch>
            <a:fillRect/>
          </a:stretch>
        </p:blipFill>
        <p:spPr>
          <a:xfrm>
            <a:off x="0" y="0"/>
            <a:ext cx="9144000" cy="5143500"/>
          </a:xfrm>
          <a:prstGeom prst="rect">
            <a:avLst/>
          </a:prstGeom>
          <a:noFill/>
          <a:ln>
            <a:noFill/>
          </a:ln>
        </p:spPr>
      </p:pic>
      <p:sp>
        <p:nvSpPr>
          <p:cNvPr id="456" name="Google Shape;456;p59"/>
          <p:cNvSpPr txBox="1"/>
          <p:nvPr/>
        </p:nvSpPr>
        <p:spPr>
          <a:xfrm>
            <a:off x="15240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60" name="Shape 460"/>
        <p:cNvGrpSpPr/>
        <p:nvPr/>
      </p:nvGrpSpPr>
      <p:grpSpPr>
        <a:xfrm>
          <a:off x="0" y="0"/>
          <a:ext cx="0" cy="0"/>
          <a:chOff x="0" y="0"/>
          <a:chExt cx="0" cy="0"/>
        </a:xfrm>
      </p:grpSpPr>
      <p:sp>
        <p:nvSpPr>
          <p:cNvPr id="461" name="Google Shape;461;p60"/>
          <p:cNvSpPr txBox="1"/>
          <p:nvPr/>
        </p:nvSpPr>
        <p:spPr>
          <a:xfrm>
            <a:off x="6872700" y="4393600"/>
            <a:ext cx="2064300" cy="6177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200">
                <a:solidFill>
                  <a:schemeClr val="dk1"/>
                </a:solidFill>
              </a:rPr>
              <a:t>(ABTA 2023)</a:t>
            </a:r>
            <a:endParaRPr sz="1200">
              <a:solidFill>
                <a:schemeClr val="dk1"/>
              </a:solidFill>
            </a:endParaRPr>
          </a:p>
          <a:p>
            <a:pPr indent="0" lvl="0" marL="0" rtl="0" algn="l">
              <a:lnSpc>
                <a:spcPct val="150000"/>
              </a:lnSpc>
              <a:spcBef>
                <a:spcPts val="0"/>
              </a:spcBef>
              <a:spcAft>
                <a:spcPts val="0"/>
              </a:spcAft>
              <a:buClr>
                <a:schemeClr val="dk1"/>
              </a:buClr>
              <a:buSzPts val="1100"/>
              <a:buFont typeface="Arial"/>
              <a:buNone/>
            </a:pPr>
            <a:r>
              <a:t/>
            </a:r>
            <a:endParaRPr sz="1200">
              <a:solidFill>
                <a:schemeClr val="dk1"/>
              </a:solidFill>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pic>
        <p:nvPicPr>
          <p:cNvPr id="466" name="Google Shape;466;p61" title="ABTA Code of Conduct Infographic 1080x1080px WEBSITE_0.jpg"/>
          <p:cNvPicPr preferRelativeResize="0"/>
          <p:nvPr/>
        </p:nvPicPr>
        <p:blipFill>
          <a:blip r:embed="rId3">
            <a:alphaModFix/>
          </a:blip>
          <a:stretch>
            <a:fillRect/>
          </a:stretch>
        </p:blipFill>
        <p:spPr>
          <a:xfrm>
            <a:off x="688150" y="270575"/>
            <a:ext cx="7402051" cy="4163675"/>
          </a:xfrm>
          <a:prstGeom prst="rect">
            <a:avLst/>
          </a:prstGeom>
          <a:noFill/>
          <a:ln>
            <a:noFill/>
          </a:ln>
        </p:spPr>
      </p:pic>
      <p:sp>
        <p:nvSpPr>
          <p:cNvPr id="467" name="Google Shape;467;p61"/>
          <p:cNvSpPr txBox="1"/>
          <p:nvPr/>
        </p:nvSpPr>
        <p:spPr>
          <a:xfrm>
            <a:off x="6587275" y="4712375"/>
            <a:ext cx="2436300" cy="36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(ABTA, “Code of Conduct” 2024)</a:t>
            </a:r>
            <a:endParaRPr sz="1800">
              <a:solidFill>
                <a:schemeClr val="dk2"/>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471" name="Shape 471"/>
        <p:cNvGrpSpPr/>
        <p:nvPr/>
      </p:nvGrpSpPr>
      <p:grpSpPr>
        <a:xfrm>
          <a:off x="0" y="0"/>
          <a:ext cx="0" cy="0"/>
          <a:chOff x="0" y="0"/>
          <a:chExt cx="0" cy="0"/>
        </a:xfrm>
      </p:grpSpPr>
      <p:sp>
        <p:nvSpPr>
          <p:cNvPr id="472" name="Google Shape;472;p62"/>
          <p:cNvSpPr txBox="1"/>
          <p:nvPr>
            <p:ph type="ctrTitle"/>
          </p:nvPr>
        </p:nvSpPr>
        <p:spPr>
          <a:xfrm>
            <a:off x="558750" y="695500"/>
            <a:ext cx="7928400" cy="79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Guest needs and </a:t>
            </a:r>
            <a:r>
              <a:rPr lang="en-GB"/>
              <a:t>Accommodation</a:t>
            </a:r>
            <a:r>
              <a:rPr lang="en-GB"/>
              <a:t> </a:t>
            </a:r>
            <a:endParaRPr/>
          </a:p>
        </p:txBody>
      </p:sp>
      <p:sp>
        <p:nvSpPr>
          <p:cNvPr id="473" name="Google Shape;473;p62"/>
          <p:cNvSpPr txBox="1"/>
          <p:nvPr>
            <p:ph idx="1" type="subTitle"/>
          </p:nvPr>
        </p:nvSpPr>
        <p:spPr>
          <a:xfrm>
            <a:off x="382300" y="15813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Zara </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7" name="Shape 477"/>
        <p:cNvGrpSpPr/>
        <p:nvPr/>
      </p:nvGrpSpPr>
      <p:grpSpPr>
        <a:xfrm>
          <a:off x="0" y="0"/>
          <a:ext cx="0" cy="0"/>
          <a:chOff x="0" y="0"/>
          <a:chExt cx="0" cy="0"/>
        </a:xfrm>
      </p:grpSpPr>
      <p:sp>
        <p:nvSpPr>
          <p:cNvPr id="478" name="Google Shape;478;p6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Risk </a:t>
            </a:r>
            <a:r>
              <a:rPr lang="en-GB"/>
              <a:t>Assessment</a:t>
            </a:r>
            <a:r>
              <a:rPr lang="en-GB"/>
              <a:t> </a:t>
            </a:r>
            <a:endParaRPr/>
          </a:p>
        </p:txBody>
      </p:sp>
      <p:sp>
        <p:nvSpPr>
          <p:cNvPr id="479" name="Google Shape;479;p6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Eden </a:t>
            </a:r>
            <a:endParaRPr/>
          </a:p>
        </p:txBody>
      </p:sp>
      <p:pic>
        <p:nvPicPr>
          <p:cNvPr id="480" name="Google Shape;480;p63"/>
          <p:cNvPicPr preferRelativeResize="0"/>
          <p:nvPr/>
        </p:nvPicPr>
        <p:blipFill>
          <a:blip r:embed="rId3">
            <a:alphaModFix/>
          </a:blip>
          <a:stretch>
            <a:fillRect/>
          </a:stretch>
        </p:blipFill>
        <p:spPr>
          <a:xfrm>
            <a:off x="4572000" y="242176"/>
            <a:ext cx="3799977" cy="1713926"/>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4" name="Shape 484"/>
        <p:cNvGrpSpPr/>
        <p:nvPr/>
      </p:nvGrpSpPr>
      <p:grpSpPr>
        <a:xfrm>
          <a:off x="0" y="0"/>
          <a:ext cx="0" cy="0"/>
          <a:chOff x="0" y="0"/>
          <a:chExt cx="0" cy="0"/>
        </a:xfrm>
      </p:grpSpPr>
      <p:sp>
        <p:nvSpPr>
          <p:cNvPr id="485" name="Google Shape;485;p6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Thank You!</a:t>
            </a:r>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89" name="Shape 489"/>
        <p:cNvGrpSpPr/>
        <p:nvPr/>
      </p:nvGrpSpPr>
      <p:grpSpPr>
        <a:xfrm>
          <a:off x="0" y="0"/>
          <a:ext cx="0" cy="0"/>
          <a:chOff x="0" y="0"/>
          <a:chExt cx="0" cy="0"/>
        </a:xfrm>
      </p:grpSpPr>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3" name="Shape 493"/>
        <p:cNvGrpSpPr/>
        <p:nvPr/>
      </p:nvGrpSpPr>
      <p:grpSpPr>
        <a:xfrm>
          <a:off x="0" y="0"/>
          <a:ext cx="0" cy="0"/>
          <a:chOff x="0" y="0"/>
          <a:chExt cx="0" cy="0"/>
        </a:xfrm>
      </p:grpSpPr>
      <p:sp>
        <p:nvSpPr>
          <p:cNvPr id="494" name="Google Shape;494;p66"/>
          <p:cNvSpPr txBox="1"/>
          <p:nvPr>
            <p:ph type="ctrTitle"/>
          </p:nvPr>
        </p:nvSpPr>
        <p:spPr>
          <a:xfrm>
            <a:off x="-959922" y="223225"/>
            <a:ext cx="5613300" cy="4041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3180">
                <a:latin typeface="Comfortaa"/>
                <a:ea typeface="Comfortaa"/>
                <a:cs typeface="Comfortaa"/>
                <a:sym typeface="Comfortaa"/>
              </a:rPr>
              <a:t>Eva’s References</a:t>
            </a:r>
            <a:endParaRPr sz="3180">
              <a:latin typeface="Comfortaa"/>
              <a:ea typeface="Comfortaa"/>
              <a:cs typeface="Comfortaa"/>
              <a:sym typeface="Comfortaa"/>
            </a:endParaRPr>
          </a:p>
        </p:txBody>
      </p:sp>
      <p:sp>
        <p:nvSpPr>
          <p:cNvPr id="495" name="Google Shape;495;p66"/>
          <p:cNvSpPr txBox="1"/>
          <p:nvPr>
            <p:ph idx="1" type="subTitle"/>
          </p:nvPr>
        </p:nvSpPr>
        <p:spPr>
          <a:xfrm>
            <a:off x="311700" y="627325"/>
            <a:ext cx="8520600" cy="4270500"/>
          </a:xfrm>
          <a:prstGeom prst="rect">
            <a:avLst/>
          </a:prstGeom>
        </p:spPr>
        <p:txBody>
          <a:bodyPr anchorCtr="0" anchor="t" bIns="91425" lIns="91425" spcFirstLastPara="1" rIns="91425" wrap="square" tIns="91425">
            <a:normAutofit fontScale="40000" lnSpcReduction="20000"/>
          </a:bodyPr>
          <a:lstStyle/>
          <a:p>
            <a:pPr indent="0" lvl="0" marL="0" rtl="0" algn="l">
              <a:lnSpc>
                <a:spcPct val="150000"/>
              </a:lnSpc>
              <a:spcBef>
                <a:spcPts val="0"/>
              </a:spcBef>
              <a:spcAft>
                <a:spcPts val="0"/>
              </a:spcAft>
              <a:buClr>
                <a:schemeClr val="dk1"/>
              </a:buClr>
              <a:buSzPct val="57661"/>
              <a:buFont typeface="Arial"/>
              <a:buNone/>
            </a:pPr>
            <a:r>
              <a:rPr lang="en-GB" sz="1907">
                <a:solidFill>
                  <a:schemeClr val="dk1"/>
                </a:solidFill>
              </a:rPr>
              <a:t>Adventure Nation (2026). </a:t>
            </a:r>
            <a:r>
              <a:rPr i="1" lang="en-GB" sz="1907">
                <a:solidFill>
                  <a:schemeClr val="dk1"/>
                </a:solidFill>
              </a:rPr>
              <a:t>Zip Line tours by Flying Fox at Neemrana</a:t>
            </a:r>
            <a:r>
              <a:rPr lang="en-GB" sz="1907">
                <a:solidFill>
                  <a:schemeClr val="dk1"/>
                </a:solidFill>
              </a:rPr>
              <a:t>. [online] Adventure Nation. Available at: https://www.adventurenation.com/trip/zip-line-tours-by-flying-fox-at-neemrana [Accessed 8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Booking.com (n.d.). </a:t>
            </a:r>
            <a:r>
              <a:rPr i="1" lang="en-GB" sz="1907">
                <a:solidFill>
                  <a:schemeClr val="dk1"/>
                </a:solidFill>
              </a:rPr>
              <a:t>Paradise Inn, Neemrana</a:t>
            </a:r>
            <a:r>
              <a:rPr lang="en-GB" sz="1907">
                <a:solidFill>
                  <a:schemeClr val="dk1"/>
                </a:solidFill>
              </a:rPr>
              <a:t>. https://www.booking.com/hotel/in/paradise-inn-neemrana.en-gb.html?aid=308014&amp;label=msn-38laq1lXtMr8NNnYja%2AOzQ-80676846690595%3Atikwd-80677058785165%3Aloc-188%3Aneo%3Amte%3Alp42038%3Adec%3Aqshotel%20shemron%20neemrana&amp;sid=87902ec032592908b285c5a65a9d899a&amp;all_sr_blocks=913919409_393129782_2_0_0&amp;checkin=2026-01-18&amp;checkout=2026-01-21&amp;dest_id=-2106253&amp;dest_type=city&amp;dist=0&amp;group_adults=1&amp;group_children=0&amp;hapos=8&amp;highlighted_blocks=913919409_393129782_2_0_0&amp;hpos=8&amp;matching_block_id=913919409_393129782_2_0_0&amp;no_rooms=1&amp;req_adults=1&amp;req_children=0&amp;room1=A&amp;sb_price_type=total&amp;sr_order=popularity&amp;sr_pri_blocks=913919409_393129782_2_0_0__365148&amp;srepoch=1767837940&amp;srpvid=2d6b7e6a1862d1f10d8fc871561d2487&amp;type=total&amp;ucfs=1&amp;.</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Booking.com (n.d.). </a:t>
            </a:r>
            <a:r>
              <a:rPr i="1" lang="en-GB" sz="1907">
                <a:solidFill>
                  <a:schemeClr val="dk1"/>
                </a:solidFill>
              </a:rPr>
              <a:t>Seven Inns Hotel</a:t>
            </a:r>
            <a:r>
              <a:rPr lang="en-GB" sz="1907">
                <a:solidFill>
                  <a:schemeClr val="dk1"/>
                </a:solidFill>
              </a:rPr>
              <a:t>. [online] Booking.com. Available at: https://www.booking.com/hotel/in/lovely-new-delhi.html?ssne=New+Delhi&amp;ssne_untouched=New+Delhi&amp;highlighted_hotels=13333558&amp;ss=New+Delhi&amp;dest_id=-2106102&amp;dest_type=city&amp;hp_avform=1&amp;origin=hp&amp;do_availability_check=1&amp;label=msn-zRDkldqkAYwR34eOYXc7iw-79852232742245%3Atikwd-79852409050400%3Aloc-188%3Aneo%3Amte%3Alp42064%3Adec%3Aqshotel+square+plaza+near+delhi+airport&amp;aid=2276414&amp;lang=en-gb&amp;sb=1&amp;src_elem=sb&amp;src=hotel&amp;checkin=2026-02-15&amp;checkout=2026-02-18&amp;group_adults=17&amp;no_rooms=1&amp;group_children=0#group_recommendation [Accessed 5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Booking.com. (2026). Available at: https://www.booking.com/hotel/in/jw-marriott.en-gb.html?aid=1277066&amp;label=metabing-link-localuniversalGB-hotel-545035_dev-desktop_los-1_bw-88_dow-5_defdate-1_lang-EN_curr-GBP&amp;sid=87902ec032592908b285c5a65a9d899a&amp;all_sr_blocks=54503511_239686659_2_42_0&amp;checkin=2026-0 [Accessed 6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Dda.gov.in. (2025). </a:t>
            </a:r>
            <a:r>
              <a:rPr i="1" lang="en-GB" sz="1907">
                <a:solidFill>
                  <a:schemeClr val="dk1"/>
                </a:solidFill>
              </a:rPr>
              <a:t>ARAVALLI BIODIVERSITY PARK</a:t>
            </a:r>
            <a:r>
              <a:rPr lang="en-GB" sz="1907">
                <a:solidFill>
                  <a:schemeClr val="dk1"/>
                </a:solidFill>
              </a:rPr>
              <a:t>. [online] Available at: https://dda.gov.in/land-/biodiversity-park-aravalli [Accessed 6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Delhinewz.com. (2026). </a:t>
            </a:r>
            <a:r>
              <a:rPr i="1" lang="en-GB" sz="1907">
                <a:solidFill>
                  <a:schemeClr val="dk1"/>
                </a:solidFill>
              </a:rPr>
              <a:t>Welcome To Zscaler Directory Authentication</a:t>
            </a:r>
            <a:r>
              <a:rPr lang="en-GB" sz="1907">
                <a:solidFill>
                  <a:schemeClr val="dk1"/>
                </a:solidFill>
              </a:rPr>
              <a:t>. [online] Available at: https://delhinewz.com/hauz-khas-village-deer-park-new-delhi/ [Accessed 6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Holidify (2026). </a:t>
            </a:r>
            <a:r>
              <a:rPr i="1" lang="en-GB" sz="1907">
                <a:solidFill>
                  <a:schemeClr val="dk1"/>
                </a:solidFill>
              </a:rPr>
              <a:t>Shopping in Neemrana</a:t>
            </a:r>
            <a:r>
              <a:rPr lang="en-GB" sz="1907">
                <a:solidFill>
                  <a:schemeClr val="dk1"/>
                </a:solidFill>
              </a:rPr>
              <a:t>. [online] Holidify.com. Available at: https://www.holidify.com/places/neemrana/shopping-in-neemrana-sightseeing-5477.html [Accessed 9 Jan. 2026].</a:t>
            </a:r>
            <a:endParaRPr sz="1907">
              <a:solidFill>
                <a:schemeClr val="dk1"/>
              </a:solidFill>
            </a:endParaRPr>
          </a:p>
          <a:p>
            <a:pPr indent="0" lvl="0" marL="0" rtl="0" algn="ctr">
              <a:spcBef>
                <a:spcPts val="1200"/>
              </a:spcBef>
              <a:spcAft>
                <a:spcPts val="0"/>
              </a:spcAft>
              <a:buNone/>
            </a:pPr>
            <a:r>
              <a:t/>
            </a:r>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9" name="Shape 499"/>
        <p:cNvGrpSpPr/>
        <p:nvPr/>
      </p:nvGrpSpPr>
      <p:grpSpPr>
        <a:xfrm>
          <a:off x="0" y="0"/>
          <a:ext cx="0" cy="0"/>
          <a:chOff x="0" y="0"/>
          <a:chExt cx="0" cy="0"/>
        </a:xfrm>
      </p:grpSpPr>
      <p:sp>
        <p:nvSpPr>
          <p:cNvPr id="500" name="Google Shape;500;p67"/>
          <p:cNvSpPr txBox="1"/>
          <p:nvPr>
            <p:ph idx="1" type="subTitle"/>
          </p:nvPr>
        </p:nvSpPr>
        <p:spPr>
          <a:xfrm>
            <a:off x="311700" y="248975"/>
            <a:ext cx="8520600" cy="4894500"/>
          </a:xfrm>
          <a:prstGeom prst="rect">
            <a:avLst/>
          </a:prstGeom>
        </p:spPr>
        <p:txBody>
          <a:bodyPr anchorCtr="0" anchor="t" bIns="91425" lIns="91425" spcFirstLastPara="1" rIns="91425" wrap="square" tIns="91425">
            <a:normAutofit fontScale="40000" lnSpcReduction="20000"/>
          </a:bodyPr>
          <a:lstStyle/>
          <a:p>
            <a:pPr indent="0" lvl="0" marL="0" rtl="0" algn="l">
              <a:lnSpc>
                <a:spcPct val="150000"/>
              </a:lnSpc>
              <a:spcBef>
                <a:spcPts val="0"/>
              </a:spcBef>
              <a:spcAft>
                <a:spcPts val="0"/>
              </a:spcAft>
              <a:buClr>
                <a:schemeClr val="dk1"/>
              </a:buClr>
              <a:buSzPct val="57661"/>
              <a:buFont typeface="Arial"/>
              <a:buNone/>
            </a:pPr>
            <a:r>
              <a:rPr lang="en-GB" sz="1907">
                <a:solidFill>
                  <a:schemeClr val="dk1"/>
                </a:solidFill>
              </a:rPr>
              <a:t>Jaypee Hotels Blogs - Jaypee Hotels. (2025). </a:t>
            </a:r>
            <a:r>
              <a:rPr i="1" lang="en-GB" sz="1907">
                <a:solidFill>
                  <a:schemeClr val="dk1"/>
                </a:solidFill>
              </a:rPr>
              <a:t>Deer Park in Delhi: Entry Fee, Timings &amp; What to See | Jaypee Hotels</a:t>
            </a:r>
            <a:r>
              <a:rPr lang="en-GB" sz="1907">
                <a:solidFill>
                  <a:schemeClr val="dk1"/>
                </a:solidFill>
              </a:rPr>
              <a:t>. [online] Available at: https://www.jaypeehotels.com/blog/deer-park-delhi-entry-fee-timings-what-to-see [Accessed 6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kanikasaini (2022). </a:t>
            </a:r>
            <a:r>
              <a:rPr i="1" lang="en-GB" sz="1907">
                <a:solidFill>
                  <a:schemeClr val="dk1"/>
                </a:solidFill>
              </a:rPr>
              <a:t>Best Sustainable Restaurants In Delhi NCR| So Delhi</a:t>
            </a:r>
            <a:r>
              <a:rPr lang="en-GB" sz="1907">
                <a:solidFill>
                  <a:schemeClr val="dk1"/>
                </a:solidFill>
              </a:rPr>
              <a:t>. [online] So City. Available at: https://so.city/delhi/article/7-restaurants-in-delhi-ncr-that-have-embraced-sustainable-practices-for-a-better-tomorrow [Accessed 8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Kumar, P.K. and ET HospitalityWorld (2025). </a:t>
            </a:r>
            <a:r>
              <a:rPr i="1" lang="en-GB" sz="1907">
                <a:solidFill>
                  <a:schemeClr val="dk1"/>
                </a:solidFill>
              </a:rPr>
              <a:t>Greatest opportunity for sustainability lies in luxury hospitality: Sharad Datta</a:t>
            </a:r>
            <a:r>
              <a:rPr lang="en-GB" sz="1907">
                <a:solidFill>
                  <a:schemeClr val="dk1"/>
                </a:solidFill>
              </a:rPr>
              <a:t>. [online] ETHospitalityWorld.com. Available at: https://hospitality.economictimes.indiatimes.com/news/hotels/greatest-opportunity-for-sustainability-lies-in-luxury-hospitality-sharad-datta/120329604 [Accessed 6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Lonely Planet (2025). </a:t>
            </a:r>
            <a:r>
              <a:rPr i="1" lang="en-GB" sz="1907">
                <a:solidFill>
                  <a:schemeClr val="dk1"/>
                </a:solidFill>
              </a:rPr>
              <a:t>The Lonely Planet guide to visiting Delhi’s Red Fort</a:t>
            </a:r>
            <a:r>
              <a:rPr lang="en-GB" sz="1907">
                <a:solidFill>
                  <a:schemeClr val="dk1"/>
                </a:solidFill>
              </a:rPr>
              <a:t>. [online] Lonely Planet. Available at: https://www.lonelyplanet.com/articles/guide-to-red-fort-delhi [Accessed 8 Jan. 2026].</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Patra, S. (2024). </a:t>
            </a:r>
            <a:r>
              <a:rPr i="1" lang="en-GB" sz="1907">
                <a:solidFill>
                  <a:schemeClr val="dk1"/>
                </a:solidFill>
              </a:rPr>
              <a:t>Things To Do In Neemrana For An Astonishing Getaway In Rajasthan</a:t>
            </a:r>
            <a:r>
              <a:rPr lang="en-GB" sz="1907">
                <a:solidFill>
                  <a:schemeClr val="dk1"/>
                </a:solidFill>
              </a:rPr>
              <a:t>. [online] TripXL. Available at: https://tripxl.com/blog/things-to-do-in-neemrana/.</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Rajasthan (2024). </a:t>
            </a:r>
            <a:r>
              <a:rPr i="1" lang="en-GB" sz="1907">
                <a:solidFill>
                  <a:schemeClr val="dk1"/>
                </a:solidFill>
              </a:rPr>
              <a:t>Rajasthan Tourism</a:t>
            </a:r>
            <a:r>
              <a:rPr lang="en-GB" sz="1907">
                <a:solidFill>
                  <a:schemeClr val="dk1"/>
                </a:solidFill>
              </a:rPr>
              <a:t>. [online] Rajasthan.gov.in. Available at: https://www.tourism.rajasthan.gov.in/chand-baori.html.</a:t>
            </a:r>
            <a:endParaRPr sz="1907">
              <a:solidFill>
                <a:schemeClr val="dk1"/>
              </a:solidFill>
            </a:endParaRPr>
          </a:p>
          <a:p>
            <a:pPr indent="0" lvl="0" marL="0" rtl="0" algn="l">
              <a:lnSpc>
                <a:spcPct val="150000"/>
              </a:lnSpc>
              <a:spcBef>
                <a:spcPts val="1200"/>
              </a:spcBef>
              <a:spcAft>
                <a:spcPts val="0"/>
              </a:spcAft>
              <a:buClr>
                <a:schemeClr val="dk1"/>
              </a:buClr>
              <a:buSzPct val="57661"/>
              <a:buFont typeface="Arial"/>
              <a:buNone/>
            </a:pPr>
            <a:r>
              <a:rPr lang="en-GB" sz="1907">
                <a:solidFill>
                  <a:schemeClr val="dk1"/>
                </a:solidFill>
              </a:rPr>
              <a:t>thedelhichronicle (2025). </a:t>
            </a:r>
            <a:r>
              <a:rPr i="1" lang="en-GB" sz="1907">
                <a:solidFill>
                  <a:schemeClr val="dk1"/>
                </a:solidFill>
              </a:rPr>
              <a:t>Delhi Advances Sustainable Urban Mobility With Revamped Transport Hub &amp; Green River Initiatives</a:t>
            </a:r>
            <a:r>
              <a:rPr lang="en-GB" sz="1907">
                <a:solidFill>
                  <a:schemeClr val="dk1"/>
                </a:solidFill>
              </a:rPr>
              <a:t>. [online] The Delhi Chronicle. Available at: https://thedelhichronicle.com/2025/11/19/delhi-advances-sustainable-urban-mobility-with-revamped-transport-hub-green-river-initiatives/ [Accessed 6 Jan. 2026].</a:t>
            </a:r>
            <a:endParaRPr sz="1907">
              <a:solidFill>
                <a:schemeClr val="dk1"/>
              </a:solidFill>
            </a:endParaRPr>
          </a:p>
          <a:p>
            <a:pPr indent="0" lvl="0" marL="0" rtl="0" algn="l">
              <a:lnSpc>
                <a:spcPct val="150000"/>
              </a:lnSpc>
              <a:spcBef>
                <a:spcPts val="1200"/>
              </a:spcBef>
              <a:spcAft>
                <a:spcPts val="0"/>
              </a:spcAft>
              <a:buNone/>
            </a:pPr>
            <a:r>
              <a:rPr lang="en-GB" sz="1907">
                <a:solidFill>
                  <a:schemeClr val="dk1"/>
                </a:solidFill>
              </a:rPr>
              <a:t>www.delhibiodiversityparks.org. (n.d.). </a:t>
            </a:r>
            <a:r>
              <a:rPr i="1" lang="en-GB" sz="1907">
                <a:solidFill>
                  <a:schemeClr val="dk1"/>
                </a:solidFill>
              </a:rPr>
              <a:t>DELHI BIODIVERSITY FOUNDATION D.D.A</a:t>
            </a:r>
            <a:r>
              <a:rPr lang="en-GB" sz="1907">
                <a:solidFill>
                  <a:schemeClr val="dk1"/>
                </a:solidFill>
              </a:rPr>
              <a:t>. [online] Available at: </a:t>
            </a:r>
            <a:r>
              <a:rPr lang="en-GB" sz="1907" u="sng">
                <a:solidFill>
                  <a:schemeClr val="hlink"/>
                </a:solidFill>
                <a:hlinkClick r:id="rId3"/>
              </a:rPr>
              <a:t>https://www.delhibiodiversityparks.org/aravalli-biodiversity-park.html</a:t>
            </a:r>
            <a:r>
              <a:rPr lang="en-GB" sz="1907">
                <a:solidFill>
                  <a:schemeClr val="dk1"/>
                </a:solidFill>
              </a:rPr>
              <a:t>.</a:t>
            </a:r>
            <a:endParaRPr sz="1907">
              <a:solidFill>
                <a:schemeClr val="dk1"/>
              </a:solidFill>
            </a:endParaRPr>
          </a:p>
          <a:p>
            <a:pPr indent="0" lvl="0" marL="0" rtl="0" algn="l">
              <a:lnSpc>
                <a:spcPct val="150000"/>
              </a:lnSpc>
              <a:spcBef>
                <a:spcPts val="1200"/>
              </a:spcBef>
              <a:spcAft>
                <a:spcPts val="0"/>
              </a:spcAft>
              <a:buNone/>
            </a:pPr>
            <a:r>
              <a:rPr lang="en-GB" sz="1950">
                <a:solidFill>
                  <a:schemeClr val="dk1"/>
                </a:solidFill>
              </a:rPr>
              <a:t>Air India (2026). </a:t>
            </a:r>
            <a:r>
              <a:rPr i="1" lang="en-GB" sz="1950">
                <a:solidFill>
                  <a:schemeClr val="dk1"/>
                </a:solidFill>
              </a:rPr>
              <a:t>Pardon Our Interruption</a:t>
            </a:r>
            <a:r>
              <a:rPr lang="en-GB" sz="1950">
                <a:solidFill>
                  <a:schemeClr val="dk1"/>
                </a:solidFill>
              </a:rPr>
              <a:t>. [online] Airindia.com. Available at: https://travel.airindia.com/booking/traveler/0 [Accessed 11 Jan. 2026].</a:t>
            </a:r>
            <a:endParaRPr sz="1950">
              <a:solidFill>
                <a:schemeClr val="dk1"/>
              </a:solidFill>
            </a:endParaRPr>
          </a:p>
          <a:p>
            <a:pPr indent="0" lvl="0" marL="0" rtl="0" algn="l">
              <a:lnSpc>
                <a:spcPct val="150000"/>
              </a:lnSpc>
              <a:spcBef>
                <a:spcPts val="1200"/>
              </a:spcBef>
              <a:spcAft>
                <a:spcPts val="0"/>
              </a:spcAft>
              <a:buNone/>
            </a:pPr>
            <a:r>
              <a:rPr lang="en-GB" sz="1950">
                <a:solidFill>
                  <a:schemeClr val="dk1"/>
                </a:solidFill>
              </a:rPr>
              <a:t>Expedia.co.uk (n.d.). </a:t>
            </a:r>
            <a:r>
              <a:rPr i="1" lang="en-GB" sz="1950">
                <a:solidFill>
                  <a:schemeClr val="dk1"/>
                </a:solidFill>
              </a:rPr>
              <a:t>Hotel The Kelvish Delhi Airport</a:t>
            </a:r>
            <a:r>
              <a:rPr lang="en-GB" sz="1950">
                <a:solidFill>
                  <a:schemeClr val="dk1"/>
                </a:solidFill>
              </a:rPr>
              <a:t>. Expedia.</a:t>
            </a:r>
            <a:endParaRPr sz="1950">
              <a:solidFill>
                <a:schemeClr val="dk1"/>
              </a:solidFill>
            </a:endParaRPr>
          </a:p>
          <a:p>
            <a:pPr indent="0" lvl="0" marL="0" rtl="0" algn="l">
              <a:lnSpc>
                <a:spcPct val="150000"/>
              </a:lnSpc>
              <a:spcBef>
                <a:spcPts val="1200"/>
              </a:spcBef>
              <a:spcAft>
                <a:spcPts val="0"/>
              </a:spcAft>
              <a:buNone/>
            </a:pPr>
            <a:r>
              <a:rPr lang="en-GB" sz="1950">
                <a:solidFill>
                  <a:schemeClr val="dk1"/>
                </a:solidFill>
              </a:rPr>
              <a:t>Expedia.co.uk (n.d.). </a:t>
            </a:r>
            <a:r>
              <a:rPr i="1" lang="en-GB" sz="1950">
                <a:solidFill>
                  <a:schemeClr val="dk1"/>
                </a:solidFill>
              </a:rPr>
              <a:t>Starlit Suites</a:t>
            </a:r>
            <a:r>
              <a:rPr lang="en-GB" sz="1950">
                <a:solidFill>
                  <a:schemeClr val="dk1"/>
                </a:solidFill>
              </a:rPr>
              <a:t>. Expedia.</a:t>
            </a:r>
            <a:endParaRPr sz="1950">
              <a:solidFill>
                <a:schemeClr val="dk1"/>
              </a:solidFill>
            </a:endParaRPr>
          </a:p>
          <a:p>
            <a:pPr indent="0" lvl="0" marL="0" rtl="0" algn="l">
              <a:lnSpc>
                <a:spcPct val="150000"/>
              </a:lnSpc>
              <a:spcBef>
                <a:spcPts val="1200"/>
              </a:spcBef>
              <a:spcAft>
                <a:spcPts val="0"/>
              </a:spcAft>
              <a:buClr>
                <a:schemeClr val="dk1"/>
              </a:buClr>
              <a:buSzPct val="57661"/>
              <a:buFont typeface="Arial"/>
              <a:buNone/>
            </a:pPr>
            <a:r>
              <a:t/>
            </a:r>
            <a:endParaRPr sz="1907">
              <a:solidFill>
                <a:schemeClr val="dk1"/>
              </a:solidFill>
            </a:endParaRPr>
          </a:p>
          <a:p>
            <a:pPr indent="0" lvl="0" marL="0" rtl="0" algn="ctr">
              <a:spcBef>
                <a:spcPts val="1200"/>
              </a:spcBef>
              <a:spcAft>
                <a:spcPts val="0"/>
              </a:spcAft>
              <a:buClr>
                <a:schemeClr val="dk1"/>
              </a:buClr>
              <a:buSzPct val="39285"/>
              <a:buFont typeface="Arial"/>
              <a:buNone/>
            </a:pPr>
            <a:r>
              <a:t/>
            </a:r>
            <a:endParaRPr/>
          </a:p>
          <a:p>
            <a:pPr indent="0" lvl="0" marL="0" rtl="0" algn="ctr">
              <a:spcBef>
                <a:spcPts val="0"/>
              </a:spcBef>
              <a:spcAft>
                <a:spcPts val="0"/>
              </a:spcAft>
              <a:buNone/>
            </a:pPr>
            <a:r>
              <a:t/>
            </a:r>
            <a:endParaRPr/>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68"/>
          <p:cNvSpPr txBox="1"/>
          <p:nvPr>
            <p:ph idx="1" type="subTitle"/>
          </p:nvPr>
        </p:nvSpPr>
        <p:spPr>
          <a:xfrm>
            <a:off x="211650" y="169800"/>
            <a:ext cx="8720700" cy="4973700"/>
          </a:xfrm>
          <a:prstGeom prst="rect">
            <a:avLst/>
          </a:prstGeom>
        </p:spPr>
        <p:txBody>
          <a:bodyPr anchorCtr="0" anchor="t" bIns="91425" lIns="91425" spcFirstLastPara="1" rIns="91425" wrap="square" tIns="91425">
            <a:normAutofit fontScale="25000" lnSpcReduction="10000"/>
          </a:bodyPr>
          <a:lstStyle/>
          <a:p>
            <a:pPr indent="0" lvl="0" marL="0" rtl="0" algn="l">
              <a:lnSpc>
                <a:spcPct val="150000"/>
              </a:lnSpc>
              <a:spcBef>
                <a:spcPts val="0"/>
              </a:spcBef>
              <a:spcAft>
                <a:spcPts val="0"/>
              </a:spcAft>
              <a:buClr>
                <a:schemeClr val="dk1"/>
              </a:buClr>
              <a:buSzPct val="46448"/>
              <a:buFont typeface="Arial"/>
              <a:buNone/>
            </a:pPr>
            <a:r>
              <a:rPr lang="en-GB" sz="2368">
                <a:solidFill>
                  <a:schemeClr val="dk1"/>
                </a:solidFill>
              </a:rPr>
              <a:t>Afripolar (2026). </a:t>
            </a:r>
            <a:r>
              <a:rPr i="1" lang="en-GB" sz="2368">
                <a:solidFill>
                  <a:schemeClr val="dk1"/>
                </a:solidFill>
              </a:rPr>
              <a:t>Afripolar Safaris</a:t>
            </a:r>
            <a:r>
              <a:rPr lang="en-GB" sz="2368">
                <a:solidFill>
                  <a:schemeClr val="dk1"/>
                </a:solidFill>
              </a:rPr>
              <a:t>. [online] Afripolar. Available at: https://afripolar.de/jw-marriott-hotel-new-delhi-aerocity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Alamy Ltd. (2026). </a:t>
            </a:r>
            <a:r>
              <a:rPr i="1" lang="en-GB" sz="2368">
                <a:solidFill>
                  <a:schemeClr val="dk1"/>
                </a:solidFill>
              </a:rPr>
              <a:t>Securly - Geolocation sharing</a:t>
            </a:r>
            <a:r>
              <a:rPr lang="en-GB" sz="2368">
                <a:solidFill>
                  <a:schemeClr val="dk1"/>
                </a:solidFill>
              </a:rPr>
              <a:t>. [online] Alamy.com. Available at: https://www.alamy.com/new-delhi-india-18th-nov-2025-new-delhi-india-november-18-a-view-of-newly-inaugrated-modern-bus-terminal-at-azadpur-bus-terminal-on-november-18-2025-in-new-delhi-india-photo-by-ishant-chauhanhindustan-timessipa-usa-credit-sipa-usaalamy-live-news-image709438469.html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Arora, P. (2020). </a:t>
            </a:r>
            <a:r>
              <a:rPr i="1" lang="en-GB" sz="2368">
                <a:solidFill>
                  <a:schemeClr val="dk1"/>
                </a:solidFill>
              </a:rPr>
              <a:t>10 Best Things To Do In Pushkar, Rajasthan - TSG</a:t>
            </a:r>
            <a:r>
              <a:rPr lang="en-GB" sz="2368">
                <a:solidFill>
                  <a:schemeClr val="dk1"/>
                </a:solidFill>
              </a:rPr>
              <a:t>. [online] TSG. Available at: https://thatstunningguy.com/10-best-things-to-do-in-pushkar-rajasthan/ [Accessed 10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DDA (2025). </a:t>
            </a:r>
            <a:r>
              <a:rPr i="1" lang="en-GB" sz="2368">
                <a:solidFill>
                  <a:schemeClr val="dk1"/>
                </a:solidFill>
              </a:rPr>
              <a:t>ARAVALLI BIODIVERSITY PARK</a:t>
            </a:r>
            <a:r>
              <a:rPr lang="en-GB" sz="2368">
                <a:solidFill>
                  <a:schemeClr val="dk1"/>
                </a:solidFill>
              </a:rPr>
              <a:t>. [online] Dda.gov.in. Available at: https://dda.gov.in/land-/biodiversity-park-aravalli.</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instagram (2017). </a:t>
            </a:r>
            <a:r>
              <a:rPr i="1" lang="en-GB" sz="2368">
                <a:solidFill>
                  <a:schemeClr val="dk1"/>
                </a:solidFill>
              </a:rPr>
              <a:t>Picturesque by Prerna on Instagram: ‘170 steps deep Bawdi aka Deep step water well in #neemrana . . #neemranafort #rajasthandiaries #rajasthan #rajasthantourism #rajasthan_tourism #fort #fortphotography #baoli #indiapictures #indiaclicks #photographers_of_india #indiatravelgram #indiatravel #monumentphotography #landscape_captures #structure_bestshots #alwar #photographylovers #nimranafort #architecturephotography #capturedoncanon #indiaphotography #oldstructure #fortsofindia #fortsofrajasthan’</a:t>
            </a:r>
            <a:r>
              <a:rPr lang="en-GB" sz="2368">
                <a:solidFill>
                  <a:schemeClr val="dk1"/>
                </a:solidFill>
              </a:rPr>
              <a:t>. [online] Instagram. Available at: https://www.instagram.com/p/CYv_eiNl0MR/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Kumari, A. (2018). </a:t>
            </a:r>
            <a:r>
              <a:rPr i="1" lang="en-GB" sz="2368">
                <a:solidFill>
                  <a:schemeClr val="dk1"/>
                </a:solidFill>
              </a:rPr>
              <a:t>Deer Park Forest during an autumn morning in South Delhi, India</a:t>
            </a:r>
            <a:r>
              <a:rPr lang="en-GB" sz="2368">
                <a:solidFill>
                  <a:schemeClr val="dk1"/>
                </a:solidFill>
              </a:rPr>
              <a:t>. [online] Dreamstime. Available at: https://www.dreamstime.com/deer-park-forest-autumn-morning-south-delhi-india-image202486452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Lalwani, R. (2023). </a:t>
            </a:r>
            <a:r>
              <a:rPr i="1" lang="en-GB" sz="2368">
                <a:solidFill>
                  <a:schemeClr val="dk1"/>
                </a:solidFill>
              </a:rPr>
              <a:t>Hotel review: JW Marriott Hotel New Delhi Aerocity</a:t>
            </a:r>
            <a:r>
              <a:rPr lang="en-GB" sz="2368">
                <a:solidFill>
                  <a:schemeClr val="dk1"/>
                </a:solidFill>
              </a:rPr>
              <a:t>. [online] Business Traveller. Available at: https://www.businesstraveller.com/tried-tested/hotel-review-jw-marriott-hotel-new-delhi-aerocity/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Musement (2026). </a:t>
            </a:r>
            <a:r>
              <a:rPr i="1" lang="en-GB" sz="2368">
                <a:solidFill>
                  <a:schemeClr val="dk1"/>
                </a:solidFill>
              </a:rPr>
              <a:t>Musement</a:t>
            </a:r>
            <a:r>
              <a:rPr lang="en-GB" sz="2368">
                <a:solidFill>
                  <a:schemeClr val="dk1"/>
                </a:solidFill>
              </a:rPr>
              <a:t>. [online] Musement.com. Available at: https://www.musement.com/br/deli/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Patra, S. (2024). </a:t>
            </a:r>
            <a:r>
              <a:rPr i="1" lang="en-GB" sz="2368">
                <a:solidFill>
                  <a:schemeClr val="dk1"/>
                </a:solidFill>
              </a:rPr>
              <a:t>Things To Do In Neemrana For An Astonishing Getaway In Rajasthan</a:t>
            </a:r>
            <a:r>
              <a:rPr lang="en-GB" sz="2368">
                <a:solidFill>
                  <a:schemeClr val="dk1"/>
                </a:solidFill>
              </a:rPr>
              <a:t>. [online] TripXL. Available at: https://tripxl.com/blog/things-to-do-in-neemrana/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Rajasthan Tour Planner (2024). </a:t>
            </a:r>
            <a:r>
              <a:rPr i="1" lang="en-GB" sz="2368">
                <a:solidFill>
                  <a:schemeClr val="dk1"/>
                </a:solidFill>
              </a:rPr>
              <a:t>Flying Fox Neemrana | Neemrana Zipline by Flying Fox in Neemrana Fort Palace</a:t>
            </a:r>
            <a:r>
              <a:rPr lang="en-GB" sz="2368">
                <a:solidFill>
                  <a:schemeClr val="dk1"/>
                </a:solidFill>
              </a:rPr>
              <a:t>. [online] Rajasthan Tour Planner. Available at: https://www.rajasthantourplanner.com/blog/flying-fox-neemrana/ [Accessed 10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Rubino, F. (2026). </a:t>
            </a:r>
            <a:r>
              <a:rPr i="1" lang="en-GB" sz="2368">
                <a:solidFill>
                  <a:schemeClr val="dk1"/>
                </a:solidFill>
              </a:rPr>
              <a:t>Step Well in Bawdi, near Neemrana Fort, Rajasthan, India</a:t>
            </a:r>
            <a:r>
              <a:rPr lang="en-GB" sz="2368">
                <a:solidFill>
                  <a:schemeClr val="dk1"/>
                </a:solidFill>
              </a:rPr>
              <a:t>. [online] Vecteezy. Available at: https://www.vecteezy.com/photo/2548801-step-well-in-bawdi-near-neemrana-fort-rajasthan-india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UITP (2025). </a:t>
            </a:r>
            <a:r>
              <a:rPr i="1" lang="en-GB" sz="2368">
                <a:solidFill>
                  <a:schemeClr val="dk1"/>
                </a:solidFill>
              </a:rPr>
              <a:t>Financial Planning for the Electric Bus Transition - Publication - UITP</a:t>
            </a:r>
            <a:r>
              <a:rPr lang="en-GB" sz="2368">
                <a:solidFill>
                  <a:schemeClr val="dk1"/>
                </a:solidFill>
              </a:rPr>
              <a:t>. [online] UITP. Available at: https://www.uitp.org/publications/financial-planning-for-the-electric-bus-transition/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Vyte Klisauskaite (2023). </a:t>
            </a:r>
            <a:r>
              <a:rPr i="1" lang="en-GB" sz="2368">
                <a:solidFill>
                  <a:schemeClr val="dk1"/>
                </a:solidFill>
              </a:rPr>
              <a:t>IndiGo To Inaugurate Flights At New Jewar Airport Next Year</a:t>
            </a:r>
            <a:r>
              <a:rPr lang="en-GB" sz="2368">
                <a:solidFill>
                  <a:schemeClr val="dk1"/>
                </a:solidFill>
              </a:rPr>
              <a:t>. [online] Simple Flying. Available at: https://simpleflying.com/indigo-flights-jewer-airport-2024/ [Accessed 9 Jan. 2026].</a:t>
            </a:r>
            <a:endParaRPr sz="2368">
              <a:solidFill>
                <a:schemeClr val="dk1"/>
              </a:solidFill>
            </a:endParaRPr>
          </a:p>
          <a:p>
            <a:pPr indent="0" lvl="0" marL="0" rtl="0" algn="l">
              <a:lnSpc>
                <a:spcPct val="150000"/>
              </a:lnSpc>
              <a:spcBef>
                <a:spcPts val="1200"/>
              </a:spcBef>
              <a:spcAft>
                <a:spcPts val="0"/>
              </a:spcAft>
              <a:buClr>
                <a:schemeClr val="dk1"/>
              </a:buClr>
              <a:buSzPct val="46448"/>
              <a:buFont typeface="Arial"/>
              <a:buNone/>
            </a:pPr>
            <a:r>
              <a:rPr lang="en-GB" sz="2368">
                <a:solidFill>
                  <a:schemeClr val="dk1"/>
                </a:solidFill>
              </a:rPr>
              <a:t>wearegurgaon (2017). </a:t>
            </a:r>
            <a:r>
              <a:rPr i="1" lang="en-GB" sz="2368">
                <a:solidFill>
                  <a:schemeClr val="dk1"/>
                </a:solidFill>
              </a:rPr>
              <a:t>We Are Gurgaon on Instagram: ‘Lost in the tranquility of this beautiful place in gtown! Have you visited Aravalli Bio Diversity Park? Follow @wearegurgaon_ [ aravali biodiversity park, parks, nature, gurugram, gurgaon parks ]’</a:t>
            </a:r>
            <a:r>
              <a:rPr lang="en-GB" sz="2368">
                <a:solidFill>
                  <a:schemeClr val="dk1"/>
                </a:solidFill>
              </a:rPr>
              <a:t>. [online] Instagram. Available at: https://www.instagram.com/p/C_RrMgyyodH/ [Accessed 9 Jan. 2026].</a:t>
            </a:r>
            <a:endParaRPr sz="2368">
              <a:solidFill>
                <a:schemeClr val="dk1"/>
              </a:solidFill>
            </a:endParaRPr>
          </a:p>
          <a:p>
            <a:pPr indent="0" lvl="0" marL="0" rtl="0" algn="ctr">
              <a:spcBef>
                <a:spcPts val="1200"/>
              </a:spcBef>
              <a:spcAft>
                <a:spcPts val="0"/>
              </a:spcAft>
              <a:buNone/>
            </a:pPr>
            <a:r>
              <a:t/>
            </a:r>
            <a:endParaRPr/>
          </a:p>
        </p:txBody>
      </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9" name="Shape 509"/>
        <p:cNvGrpSpPr/>
        <p:nvPr/>
      </p:nvGrpSpPr>
      <p:grpSpPr>
        <a:xfrm>
          <a:off x="0" y="0"/>
          <a:ext cx="0" cy="0"/>
          <a:chOff x="0" y="0"/>
          <a:chExt cx="0" cy="0"/>
        </a:xfrm>
      </p:grpSpPr>
      <p:sp>
        <p:nvSpPr>
          <p:cNvPr id="510" name="Google Shape;510;p6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Zara’s References </a:t>
            </a:r>
            <a:endParaRPr/>
          </a:p>
        </p:txBody>
      </p:sp>
      <p:sp>
        <p:nvSpPr>
          <p:cNvPr id="511" name="Google Shape;511;p69"/>
          <p:cNvSpPr txBox="1"/>
          <p:nvPr>
            <p:ph idx="1" type="body"/>
          </p:nvPr>
        </p:nvSpPr>
        <p:spPr>
          <a:xfrm>
            <a:off x="426400" y="1240700"/>
            <a:ext cx="8520600" cy="3416400"/>
          </a:xfrm>
          <a:prstGeom prst="rect">
            <a:avLst/>
          </a:prstGeom>
        </p:spPr>
        <p:txBody>
          <a:bodyPr anchorCtr="0" anchor="t" bIns="91425" lIns="91425" spcFirstLastPara="1" rIns="91425" wrap="square" tIns="91425">
            <a:normAutofit fontScale="62500" lnSpcReduction="20000"/>
          </a:bodyPr>
          <a:lstStyle/>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ABTA. “Code of Conduct.” ABTA, 2024, www.abta.com/about-us/code-of-conduct.</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 “Travel in 2023.” ABTA, 2023, www.abta.com/industry-zone/reports-and-publications/travel-in-2023.</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ATOL. “What Is ATOL? | Civil Aviation Authority.” Www.caa.co.uk, 2021, www.caa.co.uk/newsroom/blogs/what-is-atol/.</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Buckley, Ralf. Adventure Tourism Management. Routledge, 3 Jan. 2011.</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Clarke, Alison . “Principles of Property Law.” Google Books, 2020, books.google.co.uk/books?hl=en&amp;lr=&amp;id=7XLcDwAAQBAJ&amp;oi=fnd&amp;pg=PR13&amp;dq=Clarke. Accessed 11 Jan. 2026.</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Fletcher, John, et al. TOURISM PRINCIPLES and PRACTICE. 2018.</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flixbus. “FlixBus.” Shop.flixbus.co.uk, 2025, shop.flixbus.co.uk/checkout.</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 “Sustainability at Flix | FlixBus.” Flixbus.co.uk, 2023, www.flixbus.co.uk/company/sustainability.</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Funding, Taith . “Who We Are - Taith.” Taith, 24 Sept. 2025, www.taith.wales/who-we-are/. Accessed 9 Jan. 2026.</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“Hotel Seven Inn Plaza near IGI Delhi Airport.” HiChee, 2026, hichee.com/listings/38545192?utm_source=chatgpt.com. Accessed 10 Jan. 2026.</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Kotler, Philip, and Kevin Lane Keller. Marketing Management. 15th ed., Pearson, 2016.</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McKinsey. “What Is Gen Z?” McKinsey &amp; Company, 28 Aug. 2024, www.mckinsey.com/featured-insights/mckinsey-explainers/what-is-gen-z.</a:t>
            </a:r>
            <a:endParaRPr sz="1342">
              <a:solidFill>
                <a:schemeClr val="dk1"/>
              </a:solidFill>
            </a:endParaRPr>
          </a:p>
          <a:p>
            <a:pPr indent="-457200" lvl="0" marL="0" rtl="0" algn="l">
              <a:lnSpc>
                <a:spcPct val="200000"/>
              </a:lnSpc>
              <a:spcBef>
                <a:spcPts val="0"/>
              </a:spcBef>
              <a:spcAft>
                <a:spcPts val="0"/>
              </a:spcAft>
              <a:buClr>
                <a:schemeClr val="dk1"/>
              </a:buClr>
              <a:buSzPct val="81914"/>
              <a:buFont typeface="Arial"/>
              <a:buNone/>
            </a:pPr>
            <a:r>
              <a:rPr lang="en-GB" sz="1342">
                <a:solidFill>
                  <a:schemeClr val="dk1"/>
                </a:solidFill>
              </a:rPr>
              <a:t>“National Express.” Book.nationalexpress.com, 2025, book.nationalexpress.com/coach/#/choose-fare.</a:t>
            </a:r>
            <a:endParaRPr sz="1342">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5" name="Shape 515"/>
        <p:cNvGrpSpPr/>
        <p:nvPr/>
      </p:nvGrpSpPr>
      <p:grpSpPr>
        <a:xfrm>
          <a:off x="0" y="0"/>
          <a:ext cx="0" cy="0"/>
          <a:chOff x="0" y="0"/>
          <a:chExt cx="0" cy="0"/>
        </a:xfrm>
      </p:grpSpPr>
      <p:sp>
        <p:nvSpPr>
          <p:cNvPr id="516" name="Google Shape;516;p70"/>
          <p:cNvSpPr txBox="1"/>
          <p:nvPr>
            <p:ph idx="1" type="body"/>
          </p:nvPr>
        </p:nvSpPr>
        <p:spPr>
          <a:xfrm>
            <a:off x="444050" y="764300"/>
            <a:ext cx="8520600" cy="3416400"/>
          </a:xfrm>
          <a:prstGeom prst="rect">
            <a:avLst/>
          </a:prstGeom>
        </p:spPr>
        <p:txBody>
          <a:bodyPr anchorCtr="0" anchor="t" bIns="91425" lIns="91425" spcFirstLastPara="1" rIns="91425" wrap="square" tIns="91425">
            <a:noAutofit/>
          </a:bodyPr>
          <a:lstStyle/>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National Express. “National Express Coaches.” Nationalexpress.com, 2024, www.nationalexpress.com/en.</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“Paradise Inn.” Trivago.in, 2026, www.trivago.in/en-IN/oar/hotel-paradise-inn-neemrana?search=100-31597608&amp;utm. Accessed 10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Richardson, Claire. “Independent Evaluation Highlights the Life-Changing Opportunities Provided by the Taith Programme - Taith.” Taith, 18 Aug. 2025, www.taith.wales/news/independent-evaluation/. Accessed 9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Schorling, Andreas . “First Bus Signs Five-Year Deal with FlixBus as They Partner to Launch New UK Coach Services | First Bus UK News.” First Bus UK News, First Bus UK, 6 Nov. 2024, news.firstbus.co.uk/news/first-bus-signs-five-year-deal-with-flixbus-as-they-partner-to-launch-new-uk-coach-services. Accessed 8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Seyfi, Siamak, et al. “Gen Z – Pioneers or Paradox in Sustainable Tourism?” Journal of Sustainable Tourism, vol. 33, no. 6, 22 Apr. 2025, pp. 1–29, https://doi.org/10.1080/09669582.2025.2491702.</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Sharma, Anukrati. International Handbook of Skill, Education, Learning, and Research Development in Tourism and Hospitality. Springer Nature, 2022.</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Srivastava, Priya. “Bhakti Dhama.” Times of India Travel, Feb. 2016, timesofindia.indiatimes.com/travel/hotels/bhakti-dhama/articleshow/50804059.cms?utm_. Accessed 10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Taith. “Homepage - Taith - Wales’ International Exchange Programme.” Taith, 12 June 2025, www.taith.wales. Accessed 11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“Taith Programme Guide - Taith.” Taith, 30 Jan. 2024, www.taith.wales/programme-guide/2024/taith-programme-guide/. Accessed 9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“Terms and Conditions.” Staysure.co.uk, 2025, www.staysure.co.uk/terms-and-conditions. Accessed 11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Wake, Jamie. “What Is ABTA? PTS, ATOL and Holiday Protection Explained.” Jamiewaketravel.co.uk, 30 Dec. 2025, www.jamiewaketravel.co.uk/what-is-abta-pts-and-atol-and-why-it-matters-when-booking-a-holiday. Accessed 9 Jan. 2026.</a:t>
            </a:r>
            <a:endParaRPr sz="819">
              <a:solidFill>
                <a:schemeClr val="dk1"/>
              </a:solidFill>
            </a:endParaRPr>
          </a:p>
          <a:p>
            <a:pPr indent="-457200" lvl="0" marL="0" rtl="0" algn="l">
              <a:lnSpc>
                <a:spcPct val="190000"/>
              </a:lnSpc>
              <a:spcBef>
                <a:spcPts val="0"/>
              </a:spcBef>
              <a:spcAft>
                <a:spcPts val="0"/>
              </a:spcAft>
              <a:buClr>
                <a:schemeClr val="dk1"/>
              </a:buClr>
              <a:buSzPts val="440"/>
              <a:buFont typeface="Arial"/>
              <a:buNone/>
            </a:pPr>
            <a:r>
              <a:rPr lang="en-GB" sz="819">
                <a:solidFill>
                  <a:schemeClr val="dk1"/>
                </a:solidFill>
              </a:rPr>
              <a:t>“What Are ABTA and ATOL? Travel Protection Explained - AllClear.” Allcleartravel.co.uk, 30 May 2025, www.allcleartravel.co.uk/blog/abta-and-atol/.</a:t>
            </a:r>
            <a:endParaRPr sz="819">
              <a:solidFill>
                <a:schemeClr val="dk1"/>
              </a:solidFill>
            </a:endParaRPr>
          </a:p>
          <a:p>
            <a:pPr indent="0" lvl="0" marL="0" rtl="0" algn="l">
              <a:lnSpc>
                <a:spcPct val="105000"/>
              </a:lnSpc>
              <a:spcBef>
                <a:spcPts val="0"/>
              </a:spcBef>
              <a:spcAft>
                <a:spcPts val="1200"/>
              </a:spcAft>
              <a:buSzPts val="440"/>
              <a:buNone/>
            </a:pPr>
            <a:r>
              <a:t/>
            </a:r>
            <a:endParaRPr sz="720"/>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