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364" r:id="rId2"/>
    <p:sldId id="256" r:id="rId3"/>
    <p:sldId id="261" r:id="rId4"/>
    <p:sldId id="365" r:id="rId5"/>
    <p:sldId id="262" r:id="rId6"/>
    <p:sldId id="367" r:id="rId7"/>
    <p:sldId id="366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949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80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295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745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237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155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410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510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656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319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6607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healthcare11121787" TargetMode="External"/><Relationship Id="rId2" Type="http://schemas.openxmlformats.org/officeDocument/2006/relationships/hyperlink" Target="https://doi.org/10.3390/ejihpe14030049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9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9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8176" y="1646634"/>
            <a:ext cx="6249924" cy="4269533"/>
          </a:xfrm>
        </p:spPr>
        <p:txBody>
          <a:bodyPr>
            <a:noAutofit/>
          </a:bodyPr>
          <a:lstStyle/>
          <a:p>
            <a:r>
              <a:rPr lang="en-GB" altLang="en-US" sz="3200" dirty="0"/>
              <a:t>Module Title: </a:t>
            </a:r>
            <a:r>
              <a:rPr lang="en-GB" altLang="en-US" sz="3200" b="1" i="1" dirty="0"/>
              <a:t>Professional Career Development within H&amp;SC</a:t>
            </a:r>
          </a:p>
          <a:p>
            <a:r>
              <a:rPr lang="en-GB" altLang="en-US" sz="3200" u="sng" dirty="0"/>
              <a:t>Module Number</a:t>
            </a:r>
            <a:r>
              <a:rPr lang="en-GB" altLang="en-US" sz="3200" dirty="0"/>
              <a:t>: </a:t>
            </a:r>
            <a:r>
              <a:rPr lang="en-GB" altLang="en-US" sz="3200" b="1" i="1" dirty="0"/>
              <a:t>LCHS 4009 (LON)</a:t>
            </a:r>
          </a:p>
          <a:p>
            <a:r>
              <a:rPr lang="en-GB" altLang="en-US" sz="3200" u="sng" dirty="0"/>
              <a:t>Assignment No</a:t>
            </a:r>
            <a:r>
              <a:rPr lang="en-GB" altLang="en-US" sz="3200" b="1" i="1" dirty="0"/>
              <a:t>:     ASSIGNMENT 1</a:t>
            </a:r>
          </a:p>
          <a:p>
            <a:r>
              <a:rPr lang="en-GB" altLang="en-US" sz="3200" u="sng" dirty="0"/>
              <a:t>Student </a:t>
            </a:r>
            <a:r>
              <a:rPr lang="en-GB" altLang="en-US" sz="3200" u="sng" dirty="0" err="1"/>
              <a:t>Name</a:t>
            </a:r>
            <a:r>
              <a:rPr lang="en-GB" altLang="en-US" sz="3200" b="1" i="1" dirty="0" err="1"/>
              <a:t>:Masuma</a:t>
            </a:r>
            <a:r>
              <a:rPr lang="en-GB" altLang="en-US" sz="3200" b="1" i="1" dirty="0"/>
              <a:t> Begum Rema</a:t>
            </a:r>
          </a:p>
          <a:p>
            <a:r>
              <a:rPr lang="en-GB" altLang="en-US" sz="3200" u="sng" dirty="0"/>
              <a:t>Student ID: 2428896</a:t>
            </a:r>
            <a:endParaRPr lang="en-GB" altLang="en-US" sz="3200" b="1" i="1" dirty="0"/>
          </a:p>
          <a:p>
            <a:r>
              <a:rPr lang="en-GB" altLang="en-US" sz="3200" u="sng" dirty="0"/>
              <a:t>Lecturer’s </a:t>
            </a:r>
            <a:r>
              <a:rPr lang="en-GB" altLang="en-US" sz="3200" u="sng" dirty="0" err="1"/>
              <a:t>Name</a:t>
            </a:r>
            <a:r>
              <a:rPr lang="en-GB" altLang="en-US" sz="3200" b="1" i="1" dirty="0" err="1"/>
              <a:t>:Amitave</a:t>
            </a:r>
            <a:r>
              <a:rPr lang="en-GB" altLang="en-US" sz="3200" b="1" i="1" dirty="0"/>
              <a:t> Banik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8890" y="713232"/>
            <a:ext cx="3614166" cy="148132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 defTabSz="914400">
              <a:defRPr sz="3200" b="1"/>
            </a:pPr>
            <a:r>
              <a:rPr lang="en-US" sz="4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SWOT Analysis</a:t>
            </a:r>
          </a:p>
          <a:p>
            <a:pPr algn="ctr" defTabSz="914400"/>
            <a:r>
              <a:rPr lang="en-US" sz="4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</a:t>
            </a:r>
            <a:r>
              <a:rPr lang="en-US" sz="4700" dirty="0">
                <a:solidFill>
                  <a:schemeClr val="tx1"/>
                </a:solidFill>
              </a:rPr>
              <a:t>n</a:t>
            </a:r>
            <a:endParaRPr lang="en-US" sz="4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3202" y="2660904"/>
            <a:ext cx="8478774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000">
                <a:latin typeface="Calibri"/>
              </a:defRPr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000">
                <a:latin typeface="Calibri"/>
              </a:defRPr>
            </a:pPr>
            <a:r>
              <a:rPr lang="en-US" dirty="0"/>
              <a:t>Hello everyone,</a:t>
            </a:r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000">
                <a:latin typeface="Calibri"/>
              </a:defRPr>
            </a:pPr>
            <a:r>
              <a:rPr lang="en-US" dirty="0"/>
              <a:t>My name is Masuma Begum Rema, and today I will share my personal SWOT analysis to show how I can plan and grow within the UK Health and Social Care sector.</a:t>
            </a:r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000">
                <a:latin typeface="Calibri"/>
              </a:defRPr>
            </a:pPr>
            <a:r>
              <a:rPr lang="en-US" dirty="0"/>
              <a:t>This talk will include my strengths, weaknesses, opportunities, and threats, and I will explain how I can use my strong points to handle challenges and move forward in my learning and future career.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6943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 sz="3200" b="1"/>
            </a:pPr>
            <a:r>
              <a:rPr lang="en-US" sz="3500" dirty="0"/>
              <a:t>Using Strengths to Improve Weaknesses: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8096" y="2286000"/>
            <a:ext cx="8183399" cy="457200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dirty="0"/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dirty="0"/>
              <a:t>To deal with my fear of speaking in public, I will use my communication skill by practicing small talks and asking for feedback.</a:t>
            </a:r>
            <a:br>
              <a:rPr lang="en-US" dirty="0"/>
            </a:br>
            <a:endParaRPr lang="en-US" dirty="0"/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dirty="0"/>
              <a:t>My organizing ability will help me manage my time better, so I don’t take on more than I can handle.</a:t>
            </a:r>
            <a:br>
              <a:rPr lang="en-US" dirty="0"/>
            </a:br>
            <a:endParaRPr lang="en-US" dirty="0"/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dirty="0"/>
              <a:t>To gain more experience, I will look for chances to volunteer or take part in placements, which will help me turn my weak areas into confidence.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7360F82-4BBD-07E1-5FE4-C0C3D72438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2207101"/>
              </p:ext>
            </p:extLst>
          </p:nvPr>
        </p:nvGraphicFramePr>
        <p:xfrm>
          <a:off x="3602736" y="3539376"/>
          <a:ext cx="2157984" cy="365760"/>
        </p:xfrm>
        <a:graphic>
          <a:graphicData uri="http://schemas.openxmlformats.org/drawingml/2006/table">
            <a:tbl>
              <a:tblPr/>
              <a:tblGrid>
                <a:gridCol w="2157984">
                  <a:extLst>
                    <a:ext uri="{9D8B030D-6E8A-4147-A177-3AD203B41FA5}">
                      <a16:colId xmlns:a16="http://schemas.microsoft.com/office/drawing/2014/main" val="4032553254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EXTERNAL FACTORS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7735078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717D2A1-7BD0-3C31-B18E-9B403D6366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612252"/>
              </p:ext>
            </p:extLst>
          </p:nvPr>
        </p:nvGraphicFramePr>
        <p:xfrm>
          <a:off x="3602736" y="118872"/>
          <a:ext cx="2157984" cy="365760"/>
        </p:xfrm>
        <a:graphic>
          <a:graphicData uri="http://schemas.openxmlformats.org/drawingml/2006/table">
            <a:tbl>
              <a:tblPr/>
              <a:tblGrid>
                <a:gridCol w="2157984">
                  <a:extLst>
                    <a:ext uri="{9D8B030D-6E8A-4147-A177-3AD203B41FA5}">
                      <a16:colId xmlns:a16="http://schemas.microsoft.com/office/drawing/2014/main" val="4031922473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INTERNAL FACTORS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806339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613B5B9-DFBC-6C6C-A64E-8D592C8B57E6}"/>
              </a:ext>
            </a:extLst>
          </p:cNvPr>
          <p:cNvSpPr txBox="1"/>
          <p:nvPr/>
        </p:nvSpPr>
        <p:spPr>
          <a:xfrm>
            <a:off x="182880" y="866275"/>
            <a:ext cx="4735630" cy="2173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sz="1500" b="1" u="sng" dirty="0"/>
              <a:t>Strength</a:t>
            </a:r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sz="1400" dirty="0">
                <a:solidFill>
                  <a:srgbClr val="000000"/>
                </a:solidFill>
              </a:rPr>
              <a:t>One of my biggest strengths is my good communication skill. I can listen well and speak clearly, which helps me build trust with both service users and workmates.</a:t>
            </a:r>
            <a:br>
              <a:rPr lang="en-US" sz="1400" dirty="0">
                <a:solidFill>
                  <a:srgbClr val="000000"/>
                </a:solidFill>
              </a:rPr>
            </a:br>
            <a:r>
              <a:rPr lang="en-US" sz="1400" dirty="0">
                <a:solidFill>
                  <a:srgbClr val="000000"/>
                </a:solidFill>
              </a:rPr>
              <a:t>Another strength is empathy. I am naturally kind and can understand how others feel, which is very important in health and social care.</a:t>
            </a:r>
            <a:br>
              <a:rPr lang="en-US" sz="1400" dirty="0">
                <a:solidFill>
                  <a:srgbClr val="000000"/>
                </a:solidFill>
              </a:rPr>
            </a:br>
            <a:r>
              <a:rPr lang="en-US" sz="1400" dirty="0">
                <a:solidFill>
                  <a:srgbClr val="000000"/>
                </a:solidFill>
              </a:rPr>
              <a:t>Lastly, I am organized and dependable. I take my studies seriously and always aim to finish tasks on time. These habits help me stay steady and responsible in school and at work.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C622A4-D715-EAA6-3C48-C7A86B4B7058}"/>
              </a:ext>
            </a:extLst>
          </p:cNvPr>
          <p:cNvSpPr txBox="1"/>
          <p:nvPr/>
        </p:nvSpPr>
        <p:spPr>
          <a:xfrm>
            <a:off x="4822258" y="894528"/>
            <a:ext cx="4292868" cy="260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Weakness</a:t>
            </a:r>
          </a:p>
          <a:p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main weakness is that I sometimes feel shy or nervous when I speak in front of a group, and this can lower my confidence.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also tend to accept too many tasks because I find it hard to say no, and that can make me stressed.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Another weakness is my limited hands-on experience, as I am still learning and building my skills in real health and social care places.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Still, I see these weak areas as things I can improve through practice, feedback, and confidence training.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F46A2E-D835-7150-7029-D6F62AB2D7E2}"/>
              </a:ext>
            </a:extLst>
          </p:cNvPr>
          <p:cNvSpPr txBox="1"/>
          <p:nvPr/>
        </p:nvSpPr>
        <p:spPr>
          <a:xfrm>
            <a:off x="356135" y="4302493"/>
            <a:ext cx="4735630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Opportunity</a:t>
            </a:r>
          </a:p>
          <a:p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 are many good chances for me in the health and social care area.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First, I can join work placements while studying, which will help me use what I learn in real-life situations.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Second, there are courses and workshops that can help me in strengthening my communication and leadership qualities.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Finally, I can connect with professionals and teachers, which can give me support, advice, and ideas for my career path.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8C76BD-2477-F182-08BD-96BDA3ACE89B}"/>
              </a:ext>
            </a:extLst>
          </p:cNvPr>
          <p:cNvSpPr txBox="1"/>
          <p:nvPr/>
        </p:nvSpPr>
        <p:spPr>
          <a:xfrm>
            <a:off x="4985888" y="4283069"/>
            <a:ext cx="412923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Threats</a:t>
            </a:r>
          </a:p>
          <a:p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challenge I face is job competition, because many other students are also working toward similar goals.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Another threat is emotional stress or burnout, since this kind of work can be demanding for both body and mind.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Lastly, changes in government policies may affect training or job security.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threats remind me to stay open-minded, plan carefully, and always keep learning (Córdova et al.,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705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 sz="3200" b="1"/>
            </a:pPr>
            <a:r>
              <a:rPr lang="en-US" sz="4300" dirty="0"/>
              <a:t>Reducing Threats and Making Use of Opportunities: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EFDF7D-B17C-4F16-B8BE-C55FFC7E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768096" y="2286000"/>
            <a:ext cx="7290054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dirty="0"/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dirty="0"/>
              <a:t>To handle job competition, I will keep learning and focus on my professional growth, so my skills stay useful.</a:t>
            </a:r>
            <a:br>
              <a:rPr lang="en-US" dirty="0"/>
            </a:br>
            <a:r>
              <a:rPr lang="en-US" dirty="0"/>
              <a:t>I will also manage emotional pressure by setting limits and caring for myself, for example through rest and exercise.</a:t>
            </a:r>
            <a:br>
              <a:rPr lang="en-US" dirty="0"/>
            </a:br>
            <a:r>
              <a:rPr lang="en-US" dirty="0"/>
              <a:t>To make the best of opportunities, I will go to career events, join professional groups, and keep updated with policy changes through trusted places like Skills for Care and the NHS.</a:t>
            </a:r>
            <a:br>
              <a:rPr lang="en-US" dirty="0"/>
            </a:br>
            <a:r>
              <a:rPr lang="en-US" dirty="0"/>
              <a:t>I will use my empathy and communication to build good relationships and keep growing in my career (Antoniadou and Kanellopoulou, 2024).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F9E22-0D1D-F649-D7EB-75F7507A3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F10F54-40E0-97B8-9F66-9DF450449DDD}"/>
              </a:ext>
            </a:extLst>
          </p:cNvPr>
          <p:cNvSpPr txBox="1"/>
          <p:nvPr/>
        </p:nvSpPr>
        <p:spPr>
          <a:xfrm>
            <a:off x="768096" y="2781701"/>
            <a:ext cx="78465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end my presentation, this SWOT analysis has helped me think about my personal and career growth.</a:t>
            </a:r>
            <a:b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have found my main strengths, noticed my weak areas, and seen new chances that can help me reach my goals in the UK Health and Social Care sector.</a:t>
            </a:r>
            <a:b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using my strong skills wisely and improving my weak ones, I believe I can build a rewarding and successful career that helps both people and communities.</a:t>
            </a:r>
            <a:b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for listening.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690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586A7-608F-358D-370A-2701C7E56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8073D2-2213-A8D7-852B-464D35DD7EE7}"/>
              </a:ext>
            </a:extLst>
          </p:cNvPr>
          <p:cNvSpPr txBox="1"/>
          <p:nvPr/>
        </p:nvSpPr>
        <p:spPr>
          <a:xfrm>
            <a:off x="163630" y="2084832"/>
            <a:ext cx="8335478" cy="45037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Antoniadou, M. and Kanellopoulou, A. (2024) ‘Educational approach: Application of SWOT analysis for assessing entrepreneurial goals in senior dental students’,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European Journal of Investigation in Health, Psychology and Education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14(3), pp. 753–766.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10.3390/ejihpe14030049. PMID: 38534910; PMCID: PMC10969685. Available at: </a:t>
            </a:r>
            <a:r>
              <a:rPr lang="en-GB" sz="20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https://doi.org/10.3390/ejihpe14030049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15 October 2025).</a:t>
            </a:r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b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Córdova, A., Caballero-García, A.,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Drobnic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F., Roche, E. and Noriega, D.C. (2023) ‘Influence of stress and emotions in the learning process: The example of COVID-19 on university students: A narrative review’, Healthcare (Basel), 11(12), p. 1787.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10.3390/healthcare11121787. PMID: 37372905; PMCID: PMC10298416. Available at: 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https://doi.org/10.3390/healthcare11121787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15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966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252</TotalTime>
  <Words>945</Words>
  <Application>Microsoft Office PowerPoint</Application>
  <PresentationFormat>On-screen Show (4:3)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Myriad Pro</vt:lpstr>
      <vt:lpstr>Tw Cen MT</vt:lpstr>
      <vt:lpstr>Tw Cen MT Condensed</vt:lpstr>
      <vt:lpstr>Wingdings 3</vt:lpstr>
      <vt:lpstr>Integral</vt:lpstr>
      <vt:lpstr>PowerPoint Presentation</vt:lpstr>
      <vt:lpstr>SWOT Analysis Introduction</vt:lpstr>
      <vt:lpstr>Using Strengths to Improve Weaknesses:</vt:lpstr>
      <vt:lpstr>PowerPoint Presentation</vt:lpstr>
      <vt:lpstr>Reducing Threats and Making Use of Opportunities: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Syed Rakib Ahmed</dc:creator>
  <cp:keywords/>
  <dc:description>generated using python-pptx</dc:description>
  <cp:lastModifiedBy>Syed Rakib Ahmed</cp:lastModifiedBy>
  <cp:revision>7</cp:revision>
  <dcterms:created xsi:type="dcterms:W3CDTF">2013-01-27T09:14:16Z</dcterms:created>
  <dcterms:modified xsi:type="dcterms:W3CDTF">2025-11-06T12:48:42Z</dcterms:modified>
  <cp:category/>
</cp:coreProperties>
</file>