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6"/>
  </p:notesMasterIdLst>
  <p:handoutMasterIdLst>
    <p:handoutMasterId r:id="rId7"/>
  </p:handoutMasterIdLst>
  <p:sldIdLst>
    <p:sldId id="257" r:id="rId2"/>
    <p:sldId id="265" r:id="rId3"/>
    <p:sldId id="264" r:id="rId4"/>
    <p:sldId id="266" r:id="rId5"/>
  </p:sldIdLst>
  <p:sldSz cx="12192000" cy="6858000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16" d="100"/>
          <a:sy n="116" d="100"/>
        </p:scale>
        <p:origin x="336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EF9541F-A388-428D-A1A6-9B979294615C}" type="datetimeFigureOut">
              <a:rPr lang="en-US" smtClean="0"/>
              <a:t>4/9/2018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3AAACDE-4696-46F8-BF32-3228125DC3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906719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75EC92E-EFF4-4B1B-8BC1-4BCE431D487C}" type="datetimeFigureOut">
              <a:rPr lang="en-US" smtClean="0"/>
              <a:t>4/9/2018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1F93150-A6A6-41DA-9414-A9C82D13D97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28888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091124-0407-4365-83FA-AF978F484C50}" type="slidenum">
              <a:rPr lang="en-GB" smtClean="0">
                <a:solidFill>
                  <a:prstClr val="black"/>
                </a:solidFill>
              </a:rPr>
              <a:pPr/>
              <a:t>1</a:t>
            </a:fld>
            <a:endParaRPr lang="en-GB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1554832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09/04/2018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327754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09/04/2018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344996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09/04/2018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77448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09/04/2018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620752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09/04/2018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873207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09/04/2018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5070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09/04/2018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195645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09/04/2018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747168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09/04/2018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542428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09/04/2018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084751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09/04/2018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83106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09/04/2018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427751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062170" y="123408"/>
            <a:ext cx="7772400" cy="4392488"/>
          </a:xfrm>
        </p:spPr>
        <p:txBody>
          <a:bodyPr>
            <a:normAutofit/>
          </a:bodyPr>
          <a:lstStyle/>
          <a:p>
            <a:r>
              <a:rPr lang="en-GB" sz="4900" b="1" dirty="0">
                <a:solidFill>
                  <a:schemeClr val="bg1"/>
                </a:solidFill>
              </a:rPr>
              <a:t>Coaching and </a:t>
            </a:r>
            <a:r>
              <a:rPr lang="en-GB" sz="4900" b="1" dirty="0" smtClean="0">
                <a:solidFill>
                  <a:schemeClr val="bg1"/>
                </a:solidFill>
              </a:rPr>
              <a:t>Mentoring</a:t>
            </a:r>
            <a:br>
              <a:rPr lang="en-GB" sz="4900" b="1" dirty="0" smtClean="0">
                <a:solidFill>
                  <a:schemeClr val="bg1"/>
                </a:solidFill>
              </a:rPr>
            </a:br>
            <a:r>
              <a:rPr lang="en-GB" sz="4900" b="1" dirty="0" smtClean="0">
                <a:solidFill>
                  <a:schemeClr val="bg1"/>
                </a:solidFill>
              </a:rPr>
              <a:t> - Coaching Styles</a:t>
            </a:r>
            <a:r>
              <a:rPr lang="en-GB" sz="4900" b="1" dirty="0"/>
              <a:t/>
            </a:r>
            <a:br>
              <a:rPr lang="en-GB" sz="4900" b="1" dirty="0"/>
            </a:br>
            <a:r>
              <a:rPr lang="en-GB" sz="4900" b="1" dirty="0"/>
              <a:t/>
            </a:r>
            <a:br>
              <a:rPr lang="en-GB" sz="4900" b="1" dirty="0"/>
            </a:br>
            <a:endParaRPr lang="en-GB" sz="3200" b="1" dirty="0"/>
          </a:p>
        </p:txBody>
      </p:sp>
    </p:spTree>
    <p:extLst>
      <p:ext uri="{BB962C8B-B14F-4D97-AF65-F5344CB8AC3E}">
        <p14:creationId xmlns:p14="http://schemas.microsoft.com/office/powerpoint/2010/main" val="18241380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4754" name="Group 2"/>
          <p:cNvGrpSpPr>
            <a:grpSpLocks noChangeAspect="1"/>
          </p:cNvGrpSpPr>
          <p:nvPr/>
        </p:nvGrpSpPr>
        <p:grpSpPr bwMode="auto">
          <a:xfrm>
            <a:off x="2279650" y="1341438"/>
            <a:ext cx="7488238" cy="4392612"/>
            <a:chOff x="2445" y="2423"/>
            <a:chExt cx="7150" cy="4320"/>
          </a:xfrm>
        </p:grpSpPr>
        <p:sp>
          <p:nvSpPr>
            <p:cNvPr id="74755" name="AutoShape 3"/>
            <p:cNvSpPr>
              <a:spLocks noChangeAspect="1" noChangeArrowheads="1"/>
            </p:cNvSpPr>
            <p:nvPr/>
          </p:nvSpPr>
          <p:spPr bwMode="auto">
            <a:xfrm>
              <a:off x="2445" y="2423"/>
              <a:ext cx="7150" cy="43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en-US">
                <a:solidFill>
                  <a:srgbClr val="000000"/>
                </a:solidFill>
              </a:endParaRPr>
            </a:p>
          </p:txBody>
        </p:sp>
        <p:sp>
          <p:nvSpPr>
            <p:cNvPr id="74756" name="Text Box 4"/>
            <p:cNvSpPr txBox="1">
              <a:spLocks noChangeArrowheads="1"/>
            </p:cNvSpPr>
            <p:nvPr/>
          </p:nvSpPr>
          <p:spPr bwMode="auto">
            <a:xfrm>
              <a:off x="8078" y="3019"/>
              <a:ext cx="1417" cy="445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r>
                <a:rPr lang="en-US" altLang="en-US" sz="1600">
                  <a:solidFill>
                    <a:srgbClr val="000000"/>
                  </a:solidFill>
                </a:rPr>
                <a:t>Delegate</a:t>
              </a:r>
            </a:p>
          </p:txBody>
        </p:sp>
        <p:sp>
          <p:nvSpPr>
            <p:cNvPr id="74757" name="Line 5"/>
            <p:cNvSpPr>
              <a:spLocks noChangeShapeType="1"/>
            </p:cNvSpPr>
            <p:nvPr/>
          </p:nvSpPr>
          <p:spPr bwMode="auto">
            <a:xfrm flipV="1">
              <a:off x="3095" y="3466"/>
              <a:ext cx="5742" cy="2383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en-US">
                <a:solidFill>
                  <a:srgbClr val="000000"/>
                </a:solidFill>
              </a:endParaRPr>
            </a:p>
          </p:txBody>
        </p:sp>
        <p:sp>
          <p:nvSpPr>
            <p:cNvPr id="74758" name="Text Box 6"/>
            <p:cNvSpPr txBox="1">
              <a:spLocks noChangeArrowheads="1"/>
            </p:cNvSpPr>
            <p:nvPr/>
          </p:nvSpPr>
          <p:spPr bwMode="auto">
            <a:xfrm>
              <a:off x="2445" y="5849"/>
              <a:ext cx="1200" cy="500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r>
                <a:rPr lang="en-US" altLang="en-US" sz="1600">
                  <a:solidFill>
                    <a:srgbClr val="000000"/>
                  </a:solidFill>
                </a:rPr>
                <a:t>Direct</a:t>
              </a:r>
            </a:p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US" altLang="en-US" sz="1200">
                <a:solidFill>
                  <a:srgbClr val="000000"/>
                </a:solidFill>
              </a:endParaRPr>
            </a:p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US" altLang="en-US">
                <a:solidFill>
                  <a:srgbClr val="000000"/>
                </a:solidFill>
              </a:endParaRPr>
            </a:p>
          </p:txBody>
        </p:sp>
        <p:sp>
          <p:nvSpPr>
            <p:cNvPr id="74759" name="Text Box 7"/>
            <p:cNvSpPr txBox="1">
              <a:spLocks noChangeArrowheads="1"/>
            </p:cNvSpPr>
            <p:nvPr/>
          </p:nvSpPr>
          <p:spPr bwMode="auto">
            <a:xfrm>
              <a:off x="3095" y="2721"/>
              <a:ext cx="1517" cy="1341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r>
                <a:rPr lang="en-US" altLang="en-US" sz="1600" b="1">
                  <a:solidFill>
                    <a:srgbClr val="000000"/>
                  </a:solidFill>
                </a:rPr>
                <a:t>PULL</a:t>
              </a:r>
            </a:p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r>
                <a:rPr lang="en-US" altLang="en-US" sz="1600">
                  <a:solidFill>
                    <a:srgbClr val="000000"/>
                  </a:solidFill>
                </a:rPr>
                <a:t>Helping someone solve their own problems</a:t>
              </a:r>
              <a:r>
                <a:rPr lang="en-US" altLang="en-US">
                  <a:solidFill>
                    <a:srgbClr val="000000"/>
                  </a:solidFill>
                </a:rPr>
                <a:t> </a:t>
              </a:r>
            </a:p>
          </p:txBody>
        </p:sp>
        <p:sp>
          <p:nvSpPr>
            <p:cNvPr id="74760" name="Text Box 8"/>
            <p:cNvSpPr txBox="1">
              <a:spLocks noChangeArrowheads="1"/>
            </p:cNvSpPr>
            <p:nvPr/>
          </p:nvSpPr>
          <p:spPr bwMode="auto">
            <a:xfrm>
              <a:off x="7645" y="5253"/>
              <a:ext cx="1200" cy="1192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r>
                <a:rPr lang="en-US" altLang="en-US" sz="1600" b="1">
                  <a:solidFill>
                    <a:srgbClr val="000000"/>
                  </a:solidFill>
                </a:rPr>
                <a:t>PUSH</a:t>
              </a:r>
            </a:p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r>
                <a:rPr lang="en-US" altLang="en-US" sz="1600">
                  <a:solidFill>
                    <a:srgbClr val="000000"/>
                  </a:solidFill>
                </a:rPr>
                <a:t>Solving someone’s problems for them</a:t>
              </a:r>
            </a:p>
          </p:txBody>
        </p:sp>
        <p:sp>
          <p:nvSpPr>
            <p:cNvPr id="74761" name="Text Box 9"/>
            <p:cNvSpPr txBox="1">
              <a:spLocks noChangeArrowheads="1"/>
            </p:cNvSpPr>
            <p:nvPr/>
          </p:nvSpPr>
          <p:spPr bwMode="auto">
            <a:xfrm>
              <a:off x="4828" y="4806"/>
              <a:ext cx="1200" cy="4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r>
                <a:rPr lang="en-US" altLang="en-US" sz="1600">
                  <a:solidFill>
                    <a:srgbClr val="000000"/>
                  </a:solidFill>
                </a:rPr>
                <a:t>Guide</a:t>
              </a:r>
            </a:p>
          </p:txBody>
        </p:sp>
        <p:sp>
          <p:nvSpPr>
            <p:cNvPr id="74762" name="Text Box 10"/>
            <p:cNvSpPr txBox="1">
              <a:spLocks noChangeArrowheads="1"/>
            </p:cNvSpPr>
            <p:nvPr/>
          </p:nvSpPr>
          <p:spPr bwMode="auto">
            <a:xfrm>
              <a:off x="6670" y="3913"/>
              <a:ext cx="1200" cy="44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r>
                <a:rPr lang="en-US" altLang="en-US" sz="1600">
                  <a:solidFill>
                    <a:srgbClr val="000000"/>
                  </a:solidFill>
                </a:rPr>
                <a:t>Motivate</a:t>
              </a:r>
            </a:p>
          </p:txBody>
        </p:sp>
      </p:grpSp>
      <p:sp>
        <p:nvSpPr>
          <p:cNvPr id="74763" name="Text Box 11"/>
          <p:cNvSpPr txBox="1">
            <a:spLocks noChangeArrowheads="1"/>
          </p:cNvSpPr>
          <p:nvPr/>
        </p:nvSpPr>
        <p:spPr bwMode="auto">
          <a:xfrm>
            <a:off x="4440238" y="476250"/>
            <a:ext cx="36004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altLang="en-US" sz="2400">
                <a:solidFill>
                  <a:srgbClr val="000000"/>
                </a:solidFill>
              </a:rPr>
              <a:t>Coaching Styles</a:t>
            </a:r>
            <a:endParaRPr lang="en-US" altLang="en-US" sz="240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7573226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0" name="Rectangle 2"/>
          <p:cNvSpPr>
            <a:spLocks noGrp="1" noChangeArrowheads="1"/>
          </p:cNvSpPr>
          <p:nvPr>
            <p:ph type="title"/>
          </p:nvPr>
        </p:nvSpPr>
        <p:spPr>
          <a:xfrm>
            <a:off x="1981200" y="457201"/>
            <a:ext cx="8229600" cy="1027113"/>
          </a:xfrm>
        </p:spPr>
        <p:txBody>
          <a:bodyPr/>
          <a:lstStyle/>
          <a:p>
            <a:r>
              <a:rPr lang="en-GB" altLang="en-US" dirty="0"/>
              <a:t>Skill/will Matrix</a:t>
            </a:r>
            <a:endParaRPr lang="en-US" altLang="en-US" dirty="0"/>
          </a:p>
        </p:txBody>
      </p:sp>
      <p:graphicFrame>
        <p:nvGraphicFramePr>
          <p:cNvPr id="73731" name="Group 3"/>
          <p:cNvGraphicFramePr>
            <a:graphicFrameLocks noGrp="1"/>
          </p:cNvGraphicFramePr>
          <p:nvPr>
            <p:ph idx="1"/>
            <p:extLst/>
          </p:nvPr>
        </p:nvGraphicFramePr>
        <p:xfrm>
          <a:off x="2633491" y="1484314"/>
          <a:ext cx="7273925" cy="3886200"/>
        </p:xfrm>
        <a:graphic>
          <a:graphicData uri="http://schemas.openxmlformats.org/drawingml/2006/table">
            <a:tbl>
              <a:tblPr/>
              <a:tblGrid>
                <a:gridCol w="3636962"/>
                <a:gridCol w="3636963"/>
              </a:tblGrid>
              <a:tr h="19431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9431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73742" name="Text Box 14"/>
          <p:cNvSpPr txBox="1">
            <a:spLocks noChangeArrowheads="1"/>
          </p:cNvSpPr>
          <p:nvPr/>
        </p:nvSpPr>
        <p:spPr bwMode="auto">
          <a:xfrm>
            <a:off x="2711450" y="5949951"/>
            <a:ext cx="10477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altLang="en-US">
                <a:solidFill>
                  <a:srgbClr val="000000"/>
                </a:solidFill>
              </a:rPr>
              <a:t>Low skill</a:t>
            </a:r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73743" name="Text Box 15"/>
          <p:cNvSpPr txBox="1">
            <a:spLocks noChangeArrowheads="1"/>
          </p:cNvSpPr>
          <p:nvPr/>
        </p:nvSpPr>
        <p:spPr bwMode="auto">
          <a:xfrm>
            <a:off x="6364288" y="5969000"/>
            <a:ext cx="109855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altLang="en-US">
                <a:solidFill>
                  <a:srgbClr val="000000"/>
                </a:solidFill>
              </a:rPr>
              <a:t>High skill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73744" name="Text Box 16"/>
          <p:cNvSpPr txBox="1">
            <a:spLocks noChangeArrowheads="1"/>
          </p:cNvSpPr>
          <p:nvPr/>
        </p:nvSpPr>
        <p:spPr bwMode="auto">
          <a:xfrm rot="-5400000">
            <a:off x="1683544" y="4529932"/>
            <a:ext cx="98425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altLang="en-US">
                <a:solidFill>
                  <a:srgbClr val="000000"/>
                </a:solidFill>
              </a:rPr>
              <a:t>Low will</a:t>
            </a:r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73745" name="Text Box 17"/>
          <p:cNvSpPr txBox="1">
            <a:spLocks noChangeArrowheads="1"/>
          </p:cNvSpPr>
          <p:nvPr/>
        </p:nvSpPr>
        <p:spPr bwMode="auto">
          <a:xfrm rot="-5400000">
            <a:off x="1658144" y="2683669"/>
            <a:ext cx="103505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altLang="en-US">
                <a:solidFill>
                  <a:srgbClr val="000000"/>
                </a:solidFill>
              </a:rPr>
              <a:t>High will</a:t>
            </a:r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73746" name="Text Box 18"/>
          <p:cNvSpPr txBox="1">
            <a:spLocks noChangeArrowheads="1"/>
          </p:cNvSpPr>
          <p:nvPr/>
        </p:nvSpPr>
        <p:spPr bwMode="auto">
          <a:xfrm>
            <a:off x="2619375" y="4384676"/>
            <a:ext cx="1841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73747" name="Text Box 19"/>
          <p:cNvSpPr txBox="1">
            <a:spLocks noChangeArrowheads="1"/>
          </p:cNvSpPr>
          <p:nvPr/>
        </p:nvSpPr>
        <p:spPr bwMode="auto">
          <a:xfrm>
            <a:off x="2640013" y="4005264"/>
            <a:ext cx="1655762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altLang="en-US" sz="2000">
                <a:solidFill>
                  <a:srgbClr val="000000"/>
                </a:solidFill>
              </a:rPr>
              <a:t>dependent</a:t>
            </a:r>
            <a:endParaRPr lang="en-US" altLang="en-US" sz="2000">
              <a:solidFill>
                <a:srgbClr val="000000"/>
              </a:solidFill>
            </a:endParaRPr>
          </a:p>
        </p:txBody>
      </p:sp>
      <p:sp>
        <p:nvSpPr>
          <p:cNvPr id="73748" name="Text Box 20"/>
          <p:cNvSpPr txBox="1">
            <a:spLocks noChangeArrowheads="1"/>
          </p:cNvSpPr>
          <p:nvPr/>
        </p:nvSpPr>
        <p:spPr bwMode="auto">
          <a:xfrm>
            <a:off x="2711450" y="2108201"/>
            <a:ext cx="833438" cy="70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fontAlgn="base">
              <a:spcBef>
                <a:spcPct val="20000"/>
              </a:spcBef>
              <a:spcAft>
                <a:spcPct val="0"/>
              </a:spcAft>
              <a:buClr>
                <a:srgbClr val="84D4FC"/>
              </a:buClr>
              <a:buSzPct val="75000"/>
              <a:buFont typeface="Wingdings" panose="05000000000000000000" pitchFamily="2" charset="2"/>
              <a:buNone/>
            </a:pPr>
            <a:r>
              <a:rPr lang="en-GB" altLang="en-US" sz="2000">
                <a:solidFill>
                  <a:srgbClr val="000000"/>
                </a:solidFill>
              </a:rPr>
              <a:t>eager</a:t>
            </a:r>
            <a:endParaRPr lang="en-US" altLang="en-US" sz="2000">
              <a:solidFill>
                <a:srgbClr val="000000"/>
              </a:solidFill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en-US" altLang="en-US" sz="2000">
              <a:solidFill>
                <a:srgbClr val="000000"/>
              </a:solidFill>
            </a:endParaRPr>
          </a:p>
        </p:txBody>
      </p:sp>
      <p:sp>
        <p:nvSpPr>
          <p:cNvPr id="73749" name="Text Box 21"/>
          <p:cNvSpPr txBox="1">
            <a:spLocks noChangeArrowheads="1"/>
          </p:cNvSpPr>
          <p:nvPr/>
        </p:nvSpPr>
        <p:spPr bwMode="auto">
          <a:xfrm>
            <a:off x="6311900" y="3979864"/>
            <a:ext cx="1157288" cy="70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fontAlgn="base">
              <a:spcBef>
                <a:spcPct val="20000"/>
              </a:spcBef>
              <a:spcAft>
                <a:spcPct val="0"/>
              </a:spcAft>
              <a:buClr>
                <a:srgbClr val="84D4FC"/>
              </a:buClr>
              <a:buSzPct val="75000"/>
              <a:buFont typeface="Wingdings" panose="05000000000000000000" pitchFamily="2" charset="2"/>
              <a:buNone/>
            </a:pPr>
            <a:r>
              <a:rPr lang="en-GB" altLang="en-US" sz="2000">
                <a:solidFill>
                  <a:srgbClr val="000000"/>
                </a:solidFill>
              </a:rPr>
              <a:t>reluctant</a:t>
            </a:r>
            <a:endParaRPr lang="en-US" altLang="en-US" sz="2000">
              <a:solidFill>
                <a:srgbClr val="000000"/>
              </a:solidFill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en-US" altLang="en-US" sz="2000">
              <a:solidFill>
                <a:srgbClr val="000000"/>
              </a:solidFill>
            </a:endParaRPr>
          </a:p>
        </p:txBody>
      </p:sp>
      <p:sp>
        <p:nvSpPr>
          <p:cNvPr id="73750" name="Text Box 22"/>
          <p:cNvSpPr txBox="1">
            <a:spLocks noChangeArrowheads="1"/>
          </p:cNvSpPr>
          <p:nvPr/>
        </p:nvSpPr>
        <p:spPr bwMode="auto">
          <a:xfrm>
            <a:off x="6311900" y="2035176"/>
            <a:ext cx="1582738" cy="70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fontAlgn="base">
              <a:spcBef>
                <a:spcPct val="20000"/>
              </a:spcBef>
              <a:spcAft>
                <a:spcPct val="0"/>
              </a:spcAft>
              <a:buClr>
                <a:srgbClr val="84D4FC"/>
              </a:buClr>
              <a:buSzPct val="75000"/>
              <a:buFont typeface="Wingdings" panose="05000000000000000000" pitchFamily="2" charset="2"/>
              <a:buNone/>
            </a:pPr>
            <a:r>
              <a:rPr lang="en-GB" altLang="en-US" sz="2000">
                <a:solidFill>
                  <a:srgbClr val="000000"/>
                </a:solidFill>
              </a:rPr>
              <a:t>independent</a:t>
            </a:r>
            <a:endParaRPr lang="en-US" altLang="en-US" sz="2000">
              <a:solidFill>
                <a:srgbClr val="000000"/>
              </a:solidFill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en-US" altLang="en-US" sz="200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26018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737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3000" fill="hold"/>
                                        <p:tgtEl>
                                          <p:spTgt spid="737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000" fill="hold"/>
                                        <p:tgtEl>
                                          <p:spTgt spid="737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2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3000" fill="hold"/>
                                        <p:tgtEl>
                                          <p:spTgt spid="737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3000" fill="hold"/>
                                        <p:tgtEl>
                                          <p:spTgt spid="737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 nodeType="clickPar">
                      <p:stCondLst>
                        <p:cond delay="indefinite"/>
                      </p:stCondLst>
                      <p:childTnLst>
                        <p:par>
                          <p:cTn id="3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8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3000" fill="hold"/>
                                        <p:tgtEl>
                                          <p:spTgt spid="737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3000" fill="hold"/>
                                        <p:tgtEl>
                                          <p:spTgt spid="737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 nodeType="clickPar">
                      <p:stCondLst>
                        <p:cond delay="indefinite"/>
                      </p:stCondLst>
                      <p:childTnLst>
                        <p:par>
                          <p:cTn id="4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4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3000" fill="hold"/>
                                        <p:tgtEl>
                                          <p:spTgt spid="737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000" fill="hold"/>
                                        <p:tgtEl>
                                          <p:spTgt spid="737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3742" grpId="0"/>
      <p:bldP spid="73743" grpId="0"/>
      <p:bldP spid="73744" grpId="0"/>
      <p:bldP spid="73745" grpId="0"/>
      <p:bldP spid="7374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78" name="Rectangle 2"/>
          <p:cNvSpPr>
            <a:spLocks noGrp="1" noChangeArrowheads="1"/>
          </p:cNvSpPr>
          <p:nvPr>
            <p:ph type="title"/>
          </p:nvPr>
        </p:nvSpPr>
        <p:spPr>
          <a:xfrm>
            <a:off x="1981200" y="457201"/>
            <a:ext cx="8229600" cy="1027113"/>
          </a:xfrm>
        </p:spPr>
        <p:txBody>
          <a:bodyPr/>
          <a:lstStyle/>
          <a:p>
            <a:r>
              <a:rPr lang="en-GB" altLang="en-US"/>
              <a:t>Skill/will Matrix</a:t>
            </a:r>
            <a:endParaRPr lang="en-US" altLang="en-US"/>
          </a:p>
        </p:txBody>
      </p:sp>
      <p:graphicFrame>
        <p:nvGraphicFramePr>
          <p:cNvPr id="75779" name="Group 3"/>
          <p:cNvGraphicFramePr>
            <a:graphicFrameLocks noGrp="1"/>
          </p:cNvGraphicFramePr>
          <p:nvPr>
            <p:ph idx="1"/>
          </p:nvPr>
        </p:nvGraphicFramePr>
        <p:xfrm>
          <a:off x="2566989" y="1981200"/>
          <a:ext cx="7273925" cy="3886200"/>
        </p:xfrm>
        <a:graphic>
          <a:graphicData uri="http://schemas.openxmlformats.org/drawingml/2006/table">
            <a:tbl>
              <a:tblPr/>
              <a:tblGrid>
                <a:gridCol w="3636962"/>
                <a:gridCol w="3636963"/>
              </a:tblGrid>
              <a:tr h="19431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9431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75790" name="Text Box 14"/>
          <p:cNvSpPr txBox="1">
            <a:spLocks noChangeArrowheads="1"/>
          </p:cNvSpPr>
          <p:nvPr/>
        </p:nvSpPr>
        <p:spPr bwMode="auto">
          <a:xfrm>
            <a:off x="2711450" y="5949951"/>
            <a:ext cx="10477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altLang="en-US">
                <a:solidFill>
                  <a:srgbClr val="000000"/>
                </a:solidFill>
              </a:rPr>
              <a:t>Low skill</a:t>
            </a:r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75791" name="Text Box 15"/>
          <p:cNvSpPr txBox="1">
            <a:spLocks noChangeArrowheads="1"/>
          </p:cNvSpPr>
          <p:nvPr/>
        </p:nvSpPr>
        <p:spPr bwMode="auto">
          <a:xfrm>
            <a:off x="6364288" y="5969000"/>
            <a:ext cx="109855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altLang="en-US">
                <a:solidFill>
                  <a:srgbClr val="000000"/>
                </a:solidFill>
              </a:rPr>
              <a:t>High skill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75792" name="Text Box 16"/>
          <p:cNvSpPr txBox="1">
            <a:spLocks noChangeArrowheads="1"/>
          </p:cNvSpPr>
          <p:nvPr/>
        </p:nvSpPr>
        <p:spPr bwMode="auto">
          <a:xfrm rot="-5400000">
            <a:off x="1683544" y="4529932"/>
            <a:ext cx="98425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altLang="en-US">
                <a:solidFill>
                  <a:srgbClr val="000000"/>
                </a:solidFill>
              </a:rPr>
              <a:t>Low will</a:t>
            </a:r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75793" name="Text Box 17"/>
          <p:cNvSpPr txBox="1">
            <a:spLocks noChangeArrowheads="1"/>
          </p:cNvSpPr>
          <p:nvPr/>
        </p:nvSpPr>
        <p:spPr bwMode="auto">
          <a:xfrm rot="-5400000">
            <a:off x="1658144" y="2683669"/>
            <a:ext cx="103505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altLang="en-US">
                <a:solidFill>
                  <a:srgbClr val="000000"/>
                </a:solidFill>
              </a:rPr>
              <a:t>High will</a:t>
            </a:r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75794" name="Text Box 18"/>
          <p:cNvSpPr txBox="1">
            <a:spLocks noChangeArrowheads="1"/>
          </p:cNvSpPr>
          <p:nvPr/>
        </p:nvSpPr>
        <p:spPr bwMode="auto">
          <a:xfrm>
            <a:off x="2619375" y="4384676"/>
            <a:ext cx="1841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75795" name="Text Box 19"/>
          <p:cNvSpPr txBox="1">
            <a:spLocks noChangeArrowheads="1"/>
          </p:cNvSpPr>
          <p:nvPr/>
        </p:nvSpPr>
        <p:spPr bwMode="auto">
          <a:xfrm>
            <a:off x="2640013" y="4005264"/>
            <a:ext cx="1655762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altLang="en-US" sz="2000">
                <a:solidFill>
                  <a:srgbClr val="000000"/>
                </a:solidFill>
              </a:rPr>
              <a:t>dependent</a:t>
            </a:r>
            <a:endParaRPr lang="en-US" altLang="en-US" sz="2000">
              <a:solidFill>
                <a:srgbClr val="000000"/>
              </a:solidFill>
            </a:endParaRPr>
          </a:p>
        </p:txBody>
      </p:sp>
      <p:sp>
        <p:nvSpPr>
          <p:cNvPr id="75796" name="Text Box 20"/>
          <p:cNvSpPr txBox="1">
            <a:spLocks noChangeArrowheads="1"/>
          </p:cNvSpPr>
          <p:nvPr/>
        </p:nvSpPr>
        <p:spPr bwMode="auto">
          <a:xfrm>
            <a:off x="2711450" y="2108201"/>
            <a:ext cx="833438" cy="70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fontAlgn="base">
              <a:spcBef>
                <a:spcPct val="20000"/>
              </a:spcBef>
              <a:spcAft>
                <a:spcPct val="0"/>
              </a:spcAft>
              <a:buClr>
                <a:srgbClr val="84D4FC"/>
              </a:buClr>
              <a:buSzPct val="75000"/>
              <a:buFont typeface="Wingdings" panose="05000000000000000000" pitchFamily="2" charset="2"/>
              <a:buNone/>
            </a:pPr>
            <a:r>
              <a:rPr lang="en-GB" altLang="en-US" sz="2000">
                <a:solidFill>
                  <a:srgbClr val="000000"/>
                </a:solidFill>
              </a:rPr>
              <a:t>eager</a:t>
            </a:r>
            <a:endParaRPr lang="en-US" altLang="en-US" sz="2000">
              <a:solidFill>
                <a:srgbClr val="000000"/>
              </a:solidFill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en-US" altLang="en-US" sz="2000">
              <a:solidFill>
                <a:srgbClr val="000000"/>
              </a:solidFill>
            </a:endParaRPr>
          </a:p>
        </p:txBody>
      </p:sp>
      <p:sp>
        <p:nvSpPr>
          <p:cNvPr id="75797" name="Text Box 21"/>
          <p:cNvSpPr txBox="1">
            <a:spLocks noChangeArrowheads="1"/>
          </p:cNvSpPr>
          <p:nvPr/>
        </p:nvSpPr>
        <p:spPr bwMode="auto">
          <a:xfrm>
            <a:off x="6311900" y="3979864"/>
            <a:ext cx="1157288" cy="70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fontAlgn="base">
              <a:spcBef>
                <a:spcPct val="20000"/>
              </a:spcBef>
              <a:spcAft>
                <a:spcPct val="0"/>
              </a:spcAft>
              <a:buClr>
                <a:srgbClr val="84D4FC"/>
              </a:buClr>
              <a:buSzPct val="75000"/>
              <a:buFont typeface="Wingdings" panose="05000000000000000000" pitchFamily="2" charset="2"/>
              <a:buNone/>
            </a:pPr>
            <a:r>
              <a:rPr lang="en-GB" altLang="en-US" sz="2000">
                <a:solidFill>
                  <a:srgbClr val="000000"/>
                </a:solidFill>
              </a:rPr>
              <a:t>reluctant</a:t>
            </a:r>
            <a:endParaRPr lang="en-US" altLang="en-US" sz="2000">
              <a:solidFill>
                <a:srgbClr val="000000"/>
              </a:solidFill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en-US" altLang="en-US" sz="2000">
              <a:solidFill>
                <a:srgbClr val="000000"/>
              </a:solidFill>
            </a:endParaRPr>
          </a:p>
        </p:txBody>
      </p:sp>
      <p:sp>
        <p:nvSpPr>
          <p:cNvPr id="75798" name="Text Box 22"/>
          <p:cNvSpPr txBox="1">
            <a:spLocks noChangeArrowheads="1"/>
          </p:cNvSpPr>
          <p:nvPr/>
        </p:nvSpPr>
        <p:spPr bwMode="auto">
          <a:xfrm>
            <a:off x="6311900" y="2035176"/>
            <a:ext cx="1582738" cy="70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fontAlgn="base">
              <a:spcBef>
                <a:spcPct val="20000"/>
              </a:spcBef>
              <a:spcAft>
                <a:spcPct val="0"/>
              </a:spcAft>
              <a:buClr>
                <a:srgbClr val="84D4FC"/>
              </a:buClr>
              <a:buSzPct val="75000"/>
              <a:buFont typeface="Wingdings" panose="05000000000000000000" pitchFamily="2" charset="2"/>
              <a:buNone/>
            </a:pPr>
            <a:r>
              <a:rPr lang="en-GB" altLang="en-US" sz="2000">
                <a:solidFill>
                  <a:srgbClr val="000000"/>
                </a:solidFill>
              </a:rPr>
              <a:t>independent</a:t>
            </a:r>
            <a:endParaRPr lang="en-US" altLang="en-US" sz="2000">
              <a:solidFill>
                <a:srgbClr val="000000"/>
              </a:solidFill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en-US" altLang="en-US" sz="2000">
              <a:solidFill>
                <a:srgbClr val="000000"/>
              </a:solidFill>
            </a:endParaRPr>
          </a:p>
        </p:txBody>
      </p:sp>
      <p:sp>
        <p:nvSpPr>
          <p:cNvPr id="75799" name="Text Box 23"/>
          <p:cNvSpPr txBox="1">
            <a:spLocks noChangeArrowheads="1"/>
          </p:cNvSpPr>
          <p:nvPr/>
        </p:nvSpPr>
        <p:spPr bwMode="auto">
          <a:xfrm>
            <a:off x="3863975" y="4772026"/>
            <a:ext cx="903288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altLang="en-US" sz="2000" b="1">
                <a:solidFill>
                  <a:srgbClr val="000000"/>
                </a:solidFill>
              </a:rPr>
              <a:t>Direct</a:t>
            </a:r>
            <a:endParaRPr lang="en-US" altLang="en-US" sz="2000" b="1">
              <a:solidFill>
                <a:srgbClr val="000000"/>
              </a:solidFill>
            </a:endParaRPr>
          </a:p>
        </p:txBody>
      </p:sp>
      <p:sp>
        <p:nvSpPr>
          <p:cNvPr id="75800" name="Text Box 24"/>
          <p:cNvSpPr txBox="1">
            <a:spLocks noChangeArrowheads="1"/>
          </p:cNvSpPr>
          <p:nvPr/>
        </p:nvSpPr>
        <p:spPr bwMode="auto">
          <a:xfrm>
            <a:off x="3792539" y="2827339"/>
            <a:ext cx="903287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2000" b="1">
                <a:solidFill>
                  <a:srgbClr val="000000"/>
                </a:solidFill>
              </a:rPr>
              <a:t>Guide</a:t>
            </a:r>
          </a:p>
        </p:txBody>
      </p:sp>
      <p:sp>
        <p:nvSpPr>
          <p:cNvPr id="75801" name="Text Box 25"/>
          <p:cNvSpPr txBox="1">
            <a:spLocks noChangeArrowheads="1"/>
          </p:cNvSpPr>
          <p:nvPr/>
        </p:nvSpPr>
        <p:spPr bwMode="auto">
          <a:xfrm>
            <a:off x="6888163" y="4699001"/>
            <a:ext cx="2170112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2000" b="1">
                <a:solidFill>
                  <a:srgbClr val="000000"/>
                </a:solidFill>
              </a:rPr>
              <a:t>Motivate (excite)</a:t>
            </a:r>
          </a:p>
        </p:txBody>
      </p:sp>
      <p:sp>
        <p:nvSpPr>
          <p:cNvPr id="75802" name="Text Box 26"/>
          <p:cNvSpPr txBox="1">
            <a:spLocks noChangeArrowheads="1"/>
          </p:cNvSpPr>
          <p:nvPr/>
        </p:nvSpPr>
        <p:spPr bwMode="auto">
          <a:xfrm>
            <a:off x="6527800" y="2781301"/>
            <a:ext cx="3074988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2000" b="1">
                <a:solidFill>
                  <a:srgbClr val="000000"/>
                </a:solidFill>
              </a:rPr>
              <a:t>Delegate (non-directive)</a:t>
            </a:r>
          </a:p>
        </p:txBody>
      </p:sp>
    </p:spTree>
    <p:extLst>
      <p:ext uri="{BB962C8B-B14F-4D97-AF65-F5344CB8AC3E}">
        <p14:creationId xmlns:p14="http://schemas.microsoft.com/office/powerpoint/2010/main" val="42790703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757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757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8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758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758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8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7580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7580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8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758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758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5799" grpId="0"/>
      <p:bldP spid="75800" grpId="0"/>
      <p:bldP spid="75801" grpId="0"/>
      <p:bldP spid="75802" grpId="0"/>
    </p:bld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</TotalTime>
  <Words>61</Words>
  <Application>Microsoft Office PowerPoint</Application>
  <PresentationFormat>Widescreen</PresentationFormat>
  <Paragraphs>33</Paragraphs>
  <Slides>4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9" baseType="lpstr">
      <vt:lpstr>Arial</vt:lpstr>
      <vt:lpstr>Calibri</vt:lpstr>
      <vt:lpstr>Myriad Pro</vt:lpstr>
      <vt:lpstr>Wingdings</vt:lpstr>
      <vt:lpstr>20140311PresentationUWTSDTemplate</vt:lpstr>
      <vt:lpstr>Coaching and Mentoring  - Coaching Styles  </vt:lpstr>
      <vt:lpstr>PowerPoint Presentation</vt:lpstr>
      <vt:lpstr>Skill/will Matrix</vt:lpstr>
      <vt:lpstr>Skill/will Matrix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Coaching and Mentoring  - Coaching Styles  </dc:title>
  <dc:creator>Mair O'connor</dc:creator>
  <cp:lastModifiedBy>Mair O'connor</cp:lastModifiedBy>
  <cp:revision>2</cp:revision>
  <cp:lastPrinted>2018-04-09T13:15:38Z</cp:lastPrinted>
  <dcterms:created xsi:type="dcterms:W3CDTF">2018-04-06T13:02:07Z</dcterms:created>
  <dcterms:modified xsi:type="dcterms:W3CDTF">2018-04-09T13:16:12Z</dcterms:modified>
</cp:coreProperties>
</file>