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 id="2147483679" r:id="rId2"/>
    <p:sldMasterId id="2147483688" r:id="rId3"/>
  </p:sldMasterIdLst>
  <p:notesMasterIdLst>
    <p:notesMasterId r:id="rId81"/>
  </p:notesMasterIdLst>
  <p:sldIdLst>
    <p:sldId id="256" r:id="rId4"/>
    <p:sldId id="257" r:id="rId5"/>
    <p:sldId id="259" r:id="rId6"/>
    <p:sldId id="258" r:id="rId7"/>
    <p:sldId id="261" r:id="rId8"/>
    <p:sldId id="262" r:id="rId9"/>
    <p:sldId id="265" r:id="rId10"/>
    <p:sldId id="266" r:id="rId11"/>
    <p:sldId id="304" r:id="rId12"/>
    <p:sldId id="307" r:id="rId13"/>
    <p:sldId id="308" r:id="rId14"/>
    <p:sldId id="269" r:id="rId15"/>
    <p:sldId id="305" r:id="rId16"/>
    <p:sldId id="309" r:id="rId17"/>
    <p:sldId id="310" r:id="rId18"/>
    <p:sldId id="284" r:id="rId19"/>
    <p:sldId id="270" r:id="rId20"/>
    <p:sldId id="281" r:id="rId21"/>
    <p:sldId id="282" r:id="rId22"/>
    <p:sldId id="283" r:id="rId23"/>
    <p:sldId id="271" r:id="rId24"/>
    <p:sldId id="272" r:id="rId25"/>
    <p:sldId id="273" r:id="rId26"/>
    <p:sldId id="275" r:id="rId27"/>
    <p:sldId id="276" r:id="rId28"/>
    <p:sldId id="279" r:id="rId29"/>
    <p:sldId id="277" r:id="rId30"/>
    <p:sldId id="289" r:id="rId31"/>
    <p:sldId id="267" r:id="rId32"/>
    <p:sldId id="291" r:id="rId33"/>
    <p:sldId id="292" r:id="rId34"/>
    <p:sldId id="293" r:id="rId35"/>
    <p:sldId id="294" r:id="rId36"/>
    <p:sldId id="295" r:id="rId37"/>
    <p:sldId id="296" r:id="rId38"/>
    <p:sldId id="297" r:id="rId39"/>
    <p:sldId id="298" r:id="rId40"/>
    <p:sldId id="299" r:id="rId41"/>
    <p:sldId id="311" r:id="rId42"/>
    <p:sldId id="312" r:id="rId43"/>
    <p:sldId id="268" r:id="rId44"/>
    <p:sldId id="300" r:id="rId45"/>
    <p:sldId id="290" r:id="rId46"/>
    <p:sldId id="301" r:id="rId47"/>
    <p:sldId id="302" r:id="rId48"/>
    <p:sldId id="303" r:id="rId49"/>
    <p:sldId id="286" r:id="rId50"/>
    <p:sldId id="280" r:id="rId51"/>
    <p:sldId id="313" r:id="rId52"/>
    <p:sldId id="314" r:id="rId53"/>
    <p:sldId id="317" r:id="rId54"/>
    <p:sldId id="318" r:id="rId55"/>
    <p:sldId id="319" r:id="rId56"/>
    <p:sldId id="320" r:id="rId57"/>
    <p:sldId id="321" r:id="rId58"/>
    <p:sldId id="322" r:id="rId59"/>
    <p:sldId id="323" r:id="rId60"/>
    <p:sldId id="337" r:id="rId61"/>
    <p:sldId id="324" r:id="rId62"/>
    <p:sldId id="325" r:id="rId63"/>
    <p:sldId id="326" r:id="rId64"/>
    <p:sldId id="327" r:id="rId65"/>
    <p:sldId id="328" r:id="rId66"/>
    <p:sldId id="329" r:id="rId67"/>
    <p:sldId id="330" r:id="rId68"/>
    <p:sldId id="285" r:id="rId69"/>
    <p:sldId id="264" r:id="rId70"/>
    <p:sldId id="263" r:id="rId71"/>
    <p:sldId id="287" r:id="rId72"/>
    <p:sldId id="288" r:id="rId73"/>
    <p:sldId id="336" r:id="rId74"/>
    <p:sldId id="334" r:id="rId75"/>
    <p:sldId id="338" r:id="rId76"/>
    <p:sldId id="339" r:id="rId77"/>
    <p:sldId id="260" r:id="rId78"/>
    <p:sldId id="274" r:id="rId79"/>
    <p:sldId id="331"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07" autoAdjust="0"/>
    <p:restoredTop sz="94628"/>
  </p:normalViewPr>
  <p:slideViewPr>
    <p:cSldViewPr snapToGrid="0">
      <p:cViewPr varScale="1">
        <p:scale>
          <a:sx n="83" d="100"/>
          <a:sy n="83" d="100"/>
        </p:scale>
        <p:origin x="84" y="652"/>
      </p:cViewPr>
      <p:guideLst/>
    </p:cSldViewPr>
  </p:slideViewPr>
  <p:notesTextViewPr>
    <p:cViewPr>
      <p:scale>
        <a:sx n="1" d="1"/>
        <a:sy n="1" d="1"/>
      </p:scale>
      <p:origin x="0" y="0"/>
    </p:cViewPr>
  </p:notesTextViewPr>
  <p:sorterViewPr>
    <p:cViewPr>
      <p:scale>
        <a:sx n="62" d="100"/>
        <a:sy n="62"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theme" Target="theme/theme1.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61" Type="http://schemas.openxmlformats.org/officeDocument/2006/relationships/slide" Target="slides/slide58.xml"/><Relationship Id="rId8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9DF67B-000D-7A47-8361-8E6DA3847A09}" type="datetimeFigureOut">
              <a:rPr lang="en-US" smtClean="0"/>
              <a:t>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EF1F4-BDEE-164C-A48E-766042F92826}" type="slidenum">
              <a:rPr lang="en-US" smtClean="0"/>
              <a:t>‹#›</a:t>
            </a:fld>
            <a:endParaRPr lang="en-US"/>
          </a:p>
        </p:txBody>
      </p:sp>
    </p:spTree>
    <p:extLst>
      <p:ext uri="{BB962C8B-B14F-4D97-AF65-F5344CB8AC3E}">
        <p14:creationId xmlns:p14="http://schemas.microsoft.com/office/powerpoint/2010/main" val="254487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1</a:t>
            </a:fld>
            <a:endParaRPr lang="en-US"/>
          </a:p>
        </p:txBody>
      </p:sp>
    </p:spTree>
    <p:extLst>
      <p:ext uri="{BB962C8B-B14F-4D97-AF65-F5344CB8AC3E}">
        <p14:creationId xmlns:p14="http://schemas.microsoft.com/office/powerpoint/2010/main" val="80738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a:t>
            </a:fld>
            <a:endParaRPr lang="en-US"/>
          </a:p>
        </p:txBody>
      </p:sp>
    </p:spTree>
    <p:extLst>
      <p:ext uri="{BB962C8B-B14F-4D97-AF65-F5344CB8AC3E}">
        <p14:creationId xmlns:p14="http://schemas.microsoft.com/office/powerpoint/2010/main" val="2517840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a:t>
            </a:fld>
            <a:endParaRPr lang="en-US"/>
          </a:p>
        </p:txBody>
      </p:sp>
    </p:spTree>
    <p:extLst>
      <p:ext uri="{BB962C8B-B14F-4D97-AF65-F5344CB8AC3E}">
        <p14:creationId xmlns:p14="http://schemas.microsoft.com/office/powerpoint/2010/main" val="1065209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a:t>
            </a:fld>
            <a:endParaRPr lang="en-US"/>
          </a:p>
        </p:txBody>
      </p:sp>
    </p:spTree>
    <p:extLst>
      <p:ext uri="{BB962C8B-B14F-4D97-AF65-F5344CB8AC3E}">
        <p14:creationId xmlns:p14="http://schemas.microsoft.com/office/powerpoint/2010/main" val="2264539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a:t>
            </a:fld>
            <a:endParaRPr lang="en-US"/>
          </a:p>
        </p:txBody>
      </p:sp>
    </p:spTree>
    <p:extLst>
      <p:ext uri="{BB962C8B-B14F-4D97-AF65-F5344CB8AC3E}">
        <p14:creationId xmlns:p14="http://schemas.microsoft.com/office/powerpoint/2010/main" val="1916455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a:t>
            </a:fld>
            <a:endParaRPr lang="en-US"/>
          </a:p>
        </p:txBody>
      </p:sp>
    </p:spTree>
    <p:extLst>
      <p:ext uri="{BB962C8B-B14F-4D97-AF65-F5344CB8AC3E}">
        <p14:creationId xmlns:p14="http://schemas.microsoft.com/office/powerpoint/2010/main" val="1723649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a:t>
            </a:fld>
            <a:endParaRPr lang="en-US"/>
          </a:p>
        </p:txBody>
      </p:sp>
    </p:spTree>
    <p:extLst>
      <p:ext uri="{BB962C8B-B14F-4D97-AF65-F5344CB8AC3E}">
        <p14:creationId xmlns:p14="http://schemas.microsoft.com/office/powerpoint/2010/main" val="4021319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8</a:t>
            </a:fld>
            <a:endParaRPr lang="en-US"/>
          </a:p>
        </p:txBody>
      </p:sp>
    </p:spTree>
    <p:extLst>
      <p:ext uri="{BB962C8B-B14F-4D97-AF65-F5344CB8AC3E}">
        <p14:creationId xmlns:p14="http://schemas.microsoft.com/office/powerpoint/2010/main" val="2739480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9</a:t>
            </a:fld>
            <a:endParaRPr lang="en-US"/>
          </a:p>
        </p:txBody>
      </p:sp>
    </p:spTree>
    <p:extLst>
      <p:ext uri="{BB962C8B-B14F-4D97-AF65-F5344CB8AC3E}">
        <p14:creationId xmlns:p14="http://schemas.microsoft.com/office/powerpoint/2010/main" val="3680329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10</a:t>
            </a:fld>
            <a:endParaRPr lang="en-US"/>
          </a:p>
        </p:txBody>
      </p:sp>
    </p:spTree>
    <p:extLst>
      <p:ext uri="{BB962C8B-B14F-4D97-AF65-F5344CB8AC3E}">
        <p14:creationId xmlns:p14="http://schemas.microsoft.com/office/powerpoint/2010/main" val="1609024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11</a:t>
            </a:fld>
            <a:endParaRPr lang="en-US"/>
          </a:p>
        </p:txBody>
      </p:sp>
    </p:spTree>
    <p:extLst>
      <p:ext uri="{BB962C8B-B14F-4D97-AF65-F5344CB8AC3E}">
        <p14:creationId xmlns:p14="http://schemas.microsoft.com/office/powerpoint/2010/main" val="534347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12</a:t>
            </a:fld>
            <a:endParaRPr lang="en-US"/>
          </a:p>
        </p:txBody>
      </p:sp>
    </p:spTree>
    <p:extLst>
      <p:ext uri="{BB962C8B-B14F-4D97-AF65-F5344CB8AC3E}">
        <p14:creationId xmlns:p14="http://schemas.microsoft.com/office/powerpoint/2010/main" val="31095819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13</a:t>
            </a:fld>
            <a:endParaRPr lang="en-US"/>
          </a:p>
        </p:txBody>
      </p:sp>
    </p:spTree>
    <p:extLst>
      <p:ext uri="{BB962C8B-B14F-4D97-AF65-F5344CB8AC3E}">
        <p14:creationId xmlns:p14="http://schemas.microsoft.com/office/powerpoint/2010/main" val="39563252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14</a:t>
            </a:fld>
            <a:endParaRPr lang="en-US"/>
          </a:p>
        </p:txBody>
      </p:sp>
    </p:spTree>
    <p:extLst>
      <p:ext uri="{BB962C8B-B14F-4D97-AF65-F5344CB8AC3E}">
        <p14:creationId xmlns:p14="http://schemas.microsoft.com/office/powerpoint/2010/main" val="3865852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15</a:t>
            </a:fld>
            <a:endParaRPr lang="en-US"/>
          </a:p>
        </p:txBody>
      </p:sp>
    </p:spTree>
    <p:extLst>
      <p:ext uri="{BB962C8B-B14F-4D97-AF65-F5344CB8AC3E}">
        <p14:creationId xmlns:p14="http://schemas.microsoft.com/office/powerpoint/2010/main" val="19614458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16</a:t>
            </a:fld>
            <a:endParaRPr lang="en-US"/>
          </a:p>
        </p:txBody>
      </p:sp>
    </p:spTree>
    <p:extLst>
      <p:ext uri="{BB962C8B-B14F-4D97-AF65-F5344CB8AC3E}">
        <p14:creationId xmlns:p14="http://schemas.microsoft.com/office/powerpoint/2010/main" val="6397286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17</a:t>
            </a:fld>
            <a:endParaRPr lang="en-US"/>
          </a:p>
        </p:txBody>
      </p:sp>
    </p:spTree>
    <p:extLst>
      <p:ext uri="{BB962C8B-B14F-4D97-AF65-F5344CB8AC3E}">
        <p14:creationId xmlns:p14="http://schemas.microsoft.com/office/powerpoint/2010/main" val="34494767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18</a:t>
            </a:fld>
            <a:endParaRPr lang="en-US"/>
          </a:p>
        </p:txBody>
      </p:sp>
    </p:spTree>
    <p:extLst>
      <p:ext uri="{BB962C8B-B14F-4D97-AF65-F5344CB8AC3E}">
        <p14:creationId xmlns:p14="http://schemas.microsoft.com/office/powerpoint/2010/main" val="38644257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19</a:t>
            </a:fld>
            <a:endParaRPr lang="en-US"/>
          </a:p>
        </p:txBody>
      </p:sp>
    </p:spTree>
    <p:extLst>
      <p:ext uri="{BB962C8B-B14F-4D97-AF65-F5344CB8AC3E}">
        <p14:creationId xmlns:p14="http://schemas.microsoft.com/office/powerpoint/2010/main" val="31195707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20</a:t>
            </a:fld>
            <a:endParaRPr lang="en-US"/>
          </a:p>
        </p:txBody>
      </p:sp>
    </p:spTree>
    <p:extLst>
      <p:ext uri="{BB962C8B-B14F-4D97-AF65-F5344CB8AC3E}">
        <p14:creationId xmlns:p14="http://schemas.microsoft.com/office/powerpoint/2010/main" val="2646063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21</a:t>
            </a:fld>
            <a:endParaRPr lang="en-US"/>
          </a:p>
        </p:txBody>
      </p:sp>
    </p:spTree>
    <p:extLst>
      <p:ext uri="{BB962C8B-B14F-4D97-AF65-F5344CB8AC3E}">
        <p14:creationId xmlns:p14="http://schemas.microsoft.com/office/powerpoint/2010/main" val="33243386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22</a:t>
            </a:fld>
            <a:endParaRPr lang="en-US"/>
          </a:p>
        </p:txBody>
      </p:sp>
    </p:spTree>
    <p:extLst>
      <p:ext uri="{BB962C8B-B14F-4D97-AF65-F5344CB8AC3E}">
        <p14:creationId xmlns:p14="http://schemas.microsoft.com/office/powerpoint/2010/main" val="34763854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23</a:t>
            </a:fld>
            <a:endParaRPr lang="en-US"/>
          </a:p>
        </p:txBody>
      </p:sp>
    </p:spTree>
    <p:extLst>
      <p:ext uri="{BB962C8B-B14F-4D97-AF65-F5344CB8AC3E}">
        <p14:creationId xmlns:p14="http://schemas.microsoft.com/office/powerpoint/2010/main" val="42680076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24</a:t>
            </a:fld>
            <a:endParaRPr lang="en-US"/>
          </a:p>
        </p:txBody>
      </p:sp>
    </p:spTree>
    <p:extLst>
      <p:ext uri="{BB962C8B-B14F-4D97-AF65-F5344CB8AC3E}">
        <p14:creationId xmlns:p14="http://schemas.microsoft.com/office/powerpoint/2010/main" val="19370643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25</a:t>
            </a:fld>
            <a:endParaRPr lang="en-US"/>
          </a:p>
        </p:txBody>
      </p:sp>
    </p:spTree>
    <p:extLst>
      <p:ext uri="{BB962C8B-B14F-4D97-AF65-F5344CB8AC3E}">
        <p14:creationId xmlns:p14="http://schemas.microsoft.com/office/powerpoint/2010/main" val="4069330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26</a:t>
            </a:fld>
            <a:endParaRPr lang="en-US"/>
          </a:p>
        </p:txBody>
      </p:sp>
    </p:spTree>
    <p:extLst>
      <p:ext uri="{BB962C8B-B14F-4D97-AF65-F5344CB8AC3E}">
        <p14:creationId xmlns:p14="http://schemas.microsoft.com/office/powerpoint/2010/main" val="39907576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27</a:t>
            </a:fld>
            <a:endParaRPr lang="en-US"/>
          </a:p>
        </p:txBody>
      </p:sp>
    </p:spTree>
    <p:extLst>
      <p:ext uri="{BB962C8B-B14F-4D97-AF65-F5344CB8AC3E}">
        <p14:creationId xmlns:p14="http://schemas.microsoft.com/office/powerpoint/2010/main" val="24029499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28</a:t>
            </a:fld>
            <a:endParaRPr lang="en-US"/>
          </a:p>
        </p:txBody>
      </p:sp>
    </p:spTree>
    <p:extLst>
      <p:ext uri="{BB962C8B-B14F-4D97-AF65-F5344CB8AC3E}">
        <p14:creationId xmlns:p14="http://schemas.microsoft.com/office/powerpoint/2010/main" val="34342167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29</a:t>
            </a:fld>
            <a:endParaRPr lang="en-US"/>
          </a:p>
        </p:txBody>
      </p:sp>
    </p:spTree>
    <p:extLst>
      <p:ext uri="{BB962C8B-B14F-4D97-AF65-F5344CB8AC3E}">
        <p14:creationId xmlns:p14="http://schemas.microsoft.com/office/powerpoint/2010/main" val="23908967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30</a:t>
            </a:fld>
            <a:endParaRPr lang="en-US"/>
          </a:p>
        </p:txBody>
      </p:sp>
    </p:spTree>
    <p:extLst>
      <p:ext uri="{BB962C8B-B14F-4D97-AF65-F5344CB8AC3E}">
        <p14:creationId xmlns:p14="http://schemas.microsoft.com/office/powerpoint/2010/main" val="35740565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31</a:t>
            </a:fld>
            <a:endParaRPr lang="en-US"/>
          </a:p>
        </p:txBody>
      </p:sp>
    </p:spTree>
    <p:extLst>
      <p:ext uri="{BB962C8B-B14F-4D97-AF65-F5344CB8AC3E}">
        <p14:creationId xmlns:p14="http://schemas.microsoft.com/office/powerpoint/2010/main" val="415475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32</a:t>
            </a:fld>
            <a:endParaRPr lang="en-US"/>
          </a:p>
        </p:txBody>
      </p:sp>
    </p:spTree>
    <p:extLst>
      <p:ext uri="{BB962C8B-B14F-4D97-AF65-F5344CB8AC3E}">
        <p14:creationId xmlns:p14="http://schemas.microsoft.com/office/powerpoint/2010/main" val="38002016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33</a:t>
            </a:fld>
            <a:endParaRPr lang="en-US"/>
          </a:p>
        </p:txBody>
      </p:sp>
    </p:spTree>
    <p:extLst>
      <p:ext uri="{BB962C8B-B14F-4D97-AF65-F5344CB8AC3E}">
        <p14:creationId xmlns:p14="http://schemas.microsoft.com/office/powerpoint/2010/main" val="14841261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34</a:t>
            </a:fld>
            <a:endParaRPr lang="en-US"/>
          </a:p>
        </p:txBody>
      </p:sp>
    </p:spTree>
    <p:extLst>
      <p:ext uri="{BB962C8B-B14F-4D97-AF65-F5344CB8AC3E}">
        <p14:creationId xmlns:p14="http://schemas.microsoft.com/office/powerpoint/2010/main" val="35517101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35</a:t>
            </a:fld>
            <a:endParaRPr lang="en-US"/>
          </a:p>
        </p:txBody>
      </p:sp>
    </p:spTree>
    <p:extLst>
      <p:ext uri="{BB962C8B-B14F-4D97-AF65-F5344CB8AC3E}">
        <p14:creationId xmlns:p14="http://schemas.microsoft.com/office/powerpoint/2010/main" val="5343824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36</a:t>
            </a:fld>
            <a:endParaRPr lang="en-US"/>
          </a:p>
        </p:txBody>
      </p:sp>
    </p:spTree>
    <p:extLst>
      <p:ext uri="{BB962C8B-B14F-4D97-AF65-F5344CB8AC3E}">
        <p14:creationId xmlns:p14="http://schemas.microsoft.com/office/powerpoint/2010/main" val="18714489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37</a:t>
            </a:fld>
            <a:endParaRPr lang="en-US"/>
          </a:p>
        </p:txBody>
      </p:sp>
    </p:spTree>
    <p:extLst>
      <p:ext uri="{BB962C8B-B14F-4D97-AF65-F5344CB8AC3E}">
        <p14:creationId xmlns:p14="http://schemas.microsoft.com/office/powerpoint/2010/main" val="22435337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type of negative attitudes do you think may be encountered?</a:t>
            </a:r>
          </a:p>
          <a:p>
            <a:r>
              <a:rPr lang="en-US" dirty="0"/>
              <a:t>Jack clothing</a:t>
            </a:r>
          </a:p>
          <a:p>
            <a:r>
              <a:rPr lang="en-US" dirty="0"/>
              <a:t>Lucy Gender</a:t>
            </a:r>
          </a:p>
          <a:p>
            <a:r>
              <a:rPr lang="en-US" dirty="0"/>
              <a:t>Invisible disability and use of parking</a:t>
            </a:r>
          </a:p>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38</a:t>
            </a:fld>
            <a:endParaRPr lang="en-US"/>
          </a:p>
        </p:txBody>
      </p:sp>
    </p:spTree>
    <p:extLst>
      <p:ext uri="{BB962C8B-B14F-4D97-AF65-F5344CB8AC3E}">
        <p14:creationId xmlns:p14="http://schemas.microsoft.com/office/powerpoint/2010/main" val="30459694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39</a:t>
            </a:fld>
            <a:endParaRPr lang="en-US"/>
          </a:p>
        </p:txBody>
      </p:sp>
    </p:spTree>
    <p:extLst>
      <p:ext uri="{BB962C8B-B14F-4D97-AF65-F5344CB8AC3E}">
        <p14:creationId xmlns:p14="http://schemas.microsoft.com/office/powerpoint/2010/main" val="37024062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40</a:t>
            </a:fld>
            <a:endParaRPr lang="en-US"/>
          </a:p>
        </p:txBody>
      </p:sp>
    </p:spTree>
    <p:extLst>
      <p:ext uri="{BB962C8B-B14F-4D97-AF65-F5344CB8AC3E}">
        <p14:creationId xmlns:p14="http://schemas.microsoft.com/office/powerpoint/2010/main" val="7428836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41</a:t>
            </a:fld>
            <a:endParaRPr lang="en-US"/>
          </a:p>
        </p:txBody>
      </p:sp>
    </p:spTree>
    <p:extLst>
      <p:ext uri="{BB962C8B-B14F-4D97-AF65-F5344CB8AC3E}">
        <p14:creationId xmlns:p14="http://schemas.microsoft.com/office/powerpoint/2010/main" val="29819224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42</a:t>
            </a:fld>
            <a:endParaRPr lang="en-US"/>
          </a:p>
        </p:txBody>
      </p:sp>
    </p:spTree>
    <p:extLst>
      <p:ext uri="{BB962C8B-B14F-4D97-AF65-F5344CB8AC3E}">
        <p14:creationId xmlns:p14="http://schemas.microsoft.com/office/powerpoint/2010/main" val="37358846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43</a:t>
            </a:fld>
            <a:endParaRPr lang="en-US"/>
          </a:p>
        </p:txBody>
      </p:sp>
    </p:spTree>
    <p:extLst>
      <p:ext uri="{BB962C8B-B14F-4D97-AF65-F5344CB8AC3E}">
        <p14:creationId xmlns:p14="http://schemas.microsoft.com/office/powerpoint/2010/main" val="8559512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44</a:t>
            </a:fld>
            <a:endParaRPr lang="en-US"/>
          </a:p>
        </p:txBody>
      </p:sp>
    </p:spTree>
    <p:extLst>
      <p:ext uri="{BB962C8B-B14F-4D97-AF65-F5344CB8AC3E}">
        <p14:creationId xmlns:p14="http://schemas.microsoft.com/office/powerpoint/2010/main" val="407324403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45</a:t>
            </a:fld>
            <a:endParaRPr lang="en-US"/>
          </a:p>
        </p:txBody>
      </p:sp>
    </p:spTree>
    <p:extLst>
      <p:ext uri="{BB962C8B-B14F-4D97-AF65-F5344CB8AC3E}">
        <p14:creationId xmlns:p14="http://schemas.microsoft.com/office/powerpoint/2010/main" val="413797118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46</a:t>
            </a:fld>
            <a:endParaRPr lang="en-US"/>
          </a:p>
        </p:txBody>
      </p:sp>
    </p:spTree>
    <p:extLst>
      <p:ext uri="{BB962C8B-B14F-4D97-AF65-F5344CB8AC3E}">
        <p14:creationId xmlns:p14="http://schemas.microsoft.com/office/powerpoint/2010/main" val="9561406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47</a:t>
            </a:fld>
            <a:endParaRPr lang="en-US"/>
          </a:p>
        </p:txBody>
      </p:sp>
    </p:spTree>
    <p:extLst>
      <p:ext uri="{BB962C8B-B14F-4D97-AF65-F5344CB8AC3E}">
        <p14:creationId xmlns:p14="http://schemas.microsoft.com/office/powerpoint/2010/main" val="81626271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48</a:t>
            </a:fld>
            <a:endParaRPr lang="en-US"/>
          </a:p>
        </p:txBody>
      </p:sp>
    </p:spTree>
    <p:extLst>
      <p:ext uri="{BB962C8B-B14F-4D97-AF65-F5344CB8AC3E}">
        <p14:creationId xmlns:p14="http://schemas.microsoft.com/office/powerpoint/2010/main" val="245591721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49</a:t>
            </a:fld>
            <a:endParaRPr lang="en-US"/>
          </a:p>
        </p:txBody>
      </p:sp>
    </p:spTree>
    <p:extLst>
      <p:ext uri="{BB962C8B-B14F-4D97-AF65-F5344CB8AC3E}">
        <p14:creationId xmlns:p14="http://schemas.microsoft.com/office/powerpoint/2010/main" val="37643662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50</a:t>
            </a:fld>
            <a:endParaRPr lang="en-US"/>
          </a:p>
        </p:txBody>
      </p:sp>
    </p:spTree>
    <p:extLst>
      <p:ext uri="{BB962C8B-B14F-4D97-AF65-F5344CB8AC3E}">
        <p14:creationId xmlns:p14="http://schemas.microsoft.com/office/powerpoint/2010/main" val="137217994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51</a:t>
            </a:fld>
            <a:endParaRPr lang="en-US"/>
          </a:p>
        </p:txBody>
      </p:sp>
    </p:spTree>
    <p:extLst>
      <p:ext uri="{BB962C8B-B14F-4D97-AF65-F5344CB8AC3E}">
        <p14:creationId xmlns:p14="http://schemas.microsoft.com/office/powerpoint/2010/main" val="293159285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52</a:t>
            </a:fld>
            <a:endParaRPr lang="en-US"/>
          </a:p>
        </p:txBody>
      </p:sp>
    </p:spTree>
    <p:extLst>
      <p:ext uri="{BB962C8B-B14F-4D97-AF65-F5344CB8AC3E}">
        <p14:creationId xmlns:p14="http://schemas.microsoft.com/office/powerpoint/2010/main" val="279523514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53</a:t>
            </a:fld>
            <a:endParaRPr lang="en-US"/>
          </a:p>
        </p:txBody>
      </p:sp>
    </p:spTree>
    <p:extLst>
      <p:ext uri="{BB962C8B-B14F-4D97-AF65-F5344CB8AC3E}">
        <p14:creationId xmlns:p14="http://schemas.microsoft.com/office/powerpoint/2010/main" val="37981650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54</a:t>
            </a:fld>
            <a:endParaRPr lang="en-US"/>
          </a:p>
        </p:txBody>
      </p:sp>
    </p:spTree>
    <p:extLst>
      <p:ext uri="{BB962C8B-B14F-4D97-AF65-F5344CB8AC3E}">
        <p14:creationId xmlns:p14="http://schemas.microsoft.com/office/powerpoint/2010/main" val="218322632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55</a:t>
            </a:fld>
            <a:endParaRPr lang="en-US"/>
          </a:p>
        </p:txBody>
      </p:sp>
    </p:spTree>
    <p:extLst>
      <p:ext uri="{BB962C8B-B14F-4D97-AF65-F5344CB8AC3E}">
        <p14:creationId xmlns:p14="http://schemas.microsoft.com/office/powerpoint/2010/main" val="226734059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56</a:t>
            </a:fld>
            <a:endParaRPr lang="en-US"/>
          </a:p>
        </p:txBody>
      </p:sp>
    </p:spTree>
    <p:extLst>
      <p:ext uri="{BB962C8B-B14F-4D97-AF65-F5344CB8AC3E}">
        <p14:creationId xmlns:p14="http://schemas.microsoft.com/office/powerpoint/2010/main" val="23810632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57</a:t>
            </a:fld>
            <a:endParaRPr lang="en-US"/>
          </a:p>
        </p:txBody>
      </p:sp>
    </p:spTree>
    <p:extLst>
      <p:ext uri="{BB962C8B-B14F-4D97-AF65-F5344CB8AC3E}">
        <p14:creationId xmlns:p14="http://schemas.microsoft.com/office/powerpoint/2010/main" val="16112661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58</a:t>
            </a:fld>
            <a:endParaRPr lang="en-US"/>
          </a:p>
        </p:txBody>
      </p:sp>
    </p:spTree>
    <p:extLst>
      <p:ext uri="{BB962C8B-B14F-4D97-AF65-F5344CB8AC3E}">
        <p14:creationId xmlns:p14="http://schemas.microsoft.com/office/powerpoint/2010/main" val="45621078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59</a:t>
            </a:fld>
            <a:endParaRPr lang="en-US"/>
          </a:p>
        </p:txBody>
      </p:sp>
    </p:spTree>
    <p:extLst>
      <p:ext uri="{BB962C8B-B14F-4D97-AF65-F5344CB8AC3E}">
        <p14:creationId xmlns:p14="http://schemas.microsoft.com/office/powerpoint/2010/main" val="216372996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60</a:t>
            </a:fld>
            <a:endParaRPr lang="en-US"/>
          </a:p>
        </p:txBody>
      </p:sp>
    </p:spTree>
    <p:extLst>
      <p:ext uri="{BB962C8B-B14F-4D97-AF65-F5344CB8AC3E}">
        <p14:creationId xmlns:p14="http://schemas.microsoft.com/office/powerpoint/2010/main" val="159938455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61</a:t>
            </a:fld>
            <a:endParaRPr lang="en-US"/>
          </a:p>
        </p:txBody>
      </p:sp>
    </p:spTree>
    <p:extLst>
      <p:ext uri="{BB962C8B-B14F-4D97-AF65-F5344CB8AC3E}">
        <p14:creationId xmlns:p14="http://schemas.microsoft.com/office/powerpoint/2010/main" val="416545120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62</a:t>
            </a:fld>
            <a:endParaRPr lang="en-US"/>
          </a:p>
        </p:txBody>
      </p:sp>
    </p:spTree>
    <p:extLst>
      <p:ext uri="{BB962C8B-B14F-4D97-AF65-F5344CB8AC3E}">
        <p14:creationId xmlns:p14="http://schemas.microsoft.com/office/powerpoint/2010/main" val="150495958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63</a:t>
            </a:fld>
            <a:endParaRPr lang="en-US"/>
          </a:p>
        </p:txBody>
      </p:sp>
    </p:spTree>
    <p:extLst>
      <p:ext uri="{BB962C8B-B14F-4D97-AF65-F5344CB8AC3E}">
        <p14:creationId xmlns:p14="http://schemas.microsoft.com/office/powerpoint/2010/main" val="249691407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64</a:t>
            </a:fld>
            <a:endParaRPr lang="en-US"/>
          </a:p>
        </p:txBody>
      </p:sp>
    </p:spTree>
    <p:extLst>
      <p:ext uri="{BB962C8B-B14F-4D97-AF65-F5344CB8AC3E}">
        <p14:creationId xmlns:p14="http://schemas.microsoft.com/office/powerpoint/2010/main" val="168319220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65</a:t>
            </a:fld>
            <a:endParaRPr lang="en-US"/>
          </a:p>
        </p:txBody>
      </p:sp>
    </p:spTree>
    <p:extLst>
      <p:ext uri="{BB962C8B-B14F-4D97-AF65-F5344CB8AC3E}">
        <p14:creationId xmlns:p14="http://schemas.microsoft.com/office/powerpoint/2010/main" val="153030402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66</a:t>
            </a:fld>
            <a:endParaRPr lang="en-US"/>
          </a:p>
        </p:txBody>
      </p:sp>
    </p:spTree>
    <p:extLst>
      <p:ext uri="{BB962C8B-B14F-4D97-AF65-F5344CB8AC3E}">
        <p14:creationId xmlns:p14="http://schemas.microsoft.com/office/powerpoint/2010/main" val="195430004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67</a:t>
            </a:fld>
            <a:endParaRPr lang="en-US"/>
          </a:p>
        </p:txBody>
      </p:sp>
    </p:spTree>
    <p:extLst>
      <p:ext uri="{BB962C8B-B14F-4D97-AF65-F5344CB8AC3E}">
        <p14:creationId xmlns:p14="http://schemas.microsoft.com/office/powerpoint/2010/main" val="82122663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68</a:t>
            </a:fld>
            <a:endParaRPr lang="en-US"/>
          </a:p>
        </p:txBody>
      </p:sp>
    </p:spTree>
    <p:extLst>
      <p:ext uri="{BB962C8B-B14F-4D97-AF65-F5344CB8AC3E}">
        <p14:creationId xmlns:p14="http://schemas.microsoft.com/office/powerpoint/2010/main" val="277068539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69</a:t>
            </a:fld>
            <a:endParaRPr lang="en-US"/>
          </a:p>
        </p:txBody>
      </p:sp>
    </p:spTree>
    <p:extLst>
      <p:ext uri="{BB962C8B-B14F-4D97-AF65-F5344CB8AC3E}">
        <p14:creationId xmlns:p14="http://schemas.microsoft.com/office/powerpoint/2010/main" val="321462237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70</a:t>
            </a:fld>
            <a:endParaRPr lang="en-US"/>
          </a:p>
        </p:txBody>
      </p:sp>
    </p:spTree>
    <p:extLst>
      <p:ext uri="{BB962C8B-B14F-4D97-AF65-F5344CB8AC3E}">
        <p14:creationId xmlns:p14="http://schemas.microsoft.com/office/powerpoint/2010/main" val="133244095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71</a:t>
            </a:fld>
            <a:endParaRPr lang="en-US"/>
          </a:p>
        </p:txBody>
      </p:sp>
    </p:spTree>
    <p:extLst>
      <p:ext uri="{BB962C8B-B14F-4D97-AF65-F5344CB8AC3E}">
        <p14:creationId xmlns:p14="http://schemas.microsoft.com/office/powerpoint/2010/main" val="212011612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72</a:t>
            </a:fld>
            <a:endParaRPr lang="en-US"/>
          </a:p>
        </p:txBody>
      </p:sp>
    </p:spTree>
    <p:extLst>
      <p:ext uri="{BB962C8B-B14F-4D97-AF65-F5344CB8AC3E}">
        <p14:creationId xmlns:p14="http://schemas.microsoft.com/office/powerpoint/2010/main" val="245043466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EF1F4-BDEE-164C-A48E-766042F92826}" type="slidenum">
              <a:rPr lang="en-US" smtClean="0"/>
              <a:t>73</a:t>
            </a:fld>
            <a:endParaRPr lang="en-US"/>
          </a:p>
        </p:txBody>
      </p:sp>
    </p:spTree>
    <p:extLst>
      <p:ext uri="{BB962C8B-B14F-4D97-AF65-F5344CB8AC3E}">
        <p14:creationId xmlns:p14="http://schemas.microsoft.com/office/powerpoint/2010/main" val="94397025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74</a:t>
            </a:fld>
            <a:endParaRPr lang="en-US"/>
          </a:p>
        </p:txBody>
      </p:sp>
    </p:spTree>
    <p:extLst>
      <p:ext uri="{BB962C8B-B14F-4D97-AF65-F5344CB8AC3E}">
        <p14:creationId xmlns:p14="http://schemas.microsoft.com/office/powerpoint/2010/main" val="42048041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75</a:t>
            </a:fld>
            <a:endParaRPr lang="en-US"/>
          </a:p>
        </p:txBody>
      </p:sp>
    </p:spTree>
    <p:extLst>
      <p:ext uri="{BB962C8B-B14F-4D97-AF65-F5344CB8AC3E}">
        <p14:creationId xmlns:p14="http://schemas.microsoft.com/office/powerpoint/2010/main" val="240570813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76</a:t>
            </a:fld>
            <a:endParaRPr lang="en-US"/>
          </a:p>
        </p:txBody>
      </p:sp>
    </p:spTree>
    <p:extLst>
      <p:ext uri="{BB962C8B-B14F-4D97-AF65-F5344CB8AC3E}">
        <p14:creationId xmlns:p14="http://schemas.microsoft.com/office/powerpoint/2010/main" val="195834565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EEF1F4-BDEE-164C-A48E-766042F92826}" type="slidenum">
              <a:rPr lang="en-US" smtClean="0"/>
              <a:t>77</a:t>
            </a:fld>
            <a:endParaRPr lang="en-US"/>
          </a:p>
        </p:txBody>
      </p:sp>
    </p:spTree>
    <p:extLst>
      <p:ext uri="{BB962C8B-B14F-4D97-AF65-F5344CB8AC3E}">
        <p14:creationId xmlns:p14="http://schemas.microsoft.com/office/powerpoint/2010/main" val="4131323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8256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3088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48355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0089-A126-B9F9-4055-2D18343D3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B52E9F-A234-355A-2FD0-7E856B6C04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509EE9-8BFD-21CB-48A1-B282F9E16581}"/>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5" name="Footer Placeholder 4">
            <a:extLst>
              <a:ext uri="{FF2B5EF4-FFF2-40B4-BE49-F238E27FC236}">
                <a16:creationId xmlns:a16="http://schemas.microsoft.com/office/drawing/2014/main" id="{BFA9E324-8053-1351-0FCB-96BFF6EEA7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5B63B9-F710-626D-4CE2-F4BF6E0E69F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6781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4BF-30D1-DD18-3C1F-3D49EB1D4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B1656-9841-F099-7EAA-1F9C540AC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E0E2C-910A-2793-2F6E-962C781B29B5}"/>
              </a:ext>
            </a:extLst>
          </p:cNvPr>
          <p:cNvSpPr>
            <a:spLocks noGrp="1"/>
          </p:cNvSpPr>
          <p:nvPr>
            <p:ph type="dt" sz="half" idx="10"/>
          </p:nvPr>
        </p:nvSpPr>
        <p:spPr/>
        <p:txBody>
          <a:bodyPr/>
          <a:lstStyle/>
          <a:p>
            <a:fld id="{05BFA754-D5C3-4E66-96A6-867B257F58DC}" type="datetimeFigureOut">
              <a:rPr lang="en-US" smtClean="0"/>
              <a:t>12/8/2025</a:t>
            </a:fld>
            <a:endParaRPr lang="en-US" dirty="0"/>
          </a:p>
        </p:txBody>
      </p:sp>
      <p:sp>
        <p:nvSpPr>
          <p:cNvPr id="5" name="Footer Placeholder 4">
            <a:extLst>
              <a:ext uri="{FF2B5EF4-FFF2-40B4-BE49-F238E27FC236}">
                <a16:creationId xmlns:a16="http://schemas.microsoft.com/office/drawing/2014/main" id="{7C8C2A44-4378-8D75-F9FD-D688E86047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052EB7-4B6F-05DD-1B69-078B3E09726C}"/>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595897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740D50-4A58-B298-1961-9E2F4347A6D4}"/>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3" name="Footer Placeholder 2">
            <a:extLst>
              <a:ext uri="{FF2B5EF4-FFF2-40B4-BE49-F238E27FC236}">
                <a16:creationId xmlns:a16="http://schemas.microsoft.com/office/drawing/2014/main" id="{293004AD-4165-4478-0067-A780CCA8B1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EEDFBDF-C2C7-D7C7-D666-50E97B0EA50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78039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4317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1812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08905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4008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0958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06372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0089-A126-B9F9-4055-2D18343D3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B52E9F-A234-355A-2FD0-7E856B6C04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509EE9-8BFD-21CB-48A1-B282F9E16581}"/>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5" name="Footer Placeholder 4">
            <a:extLst>
              <a:ext uri="{FF2B5EF4-FFF2-40B4-BE49-F238E27FC236}">
                <a16:creationId xmlns:a16="http://schemas.microsoft.com/office/drawing/2014/main" id="{BFA9E324-8053-1351-0FCB-96BFF6EEA7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5B63B9-F710-626D-4CE2-F4BF6E0E69F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68771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4BF-30D1-DD18-3C1F-3D49EB1D4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B1656-9841-F099-7EAA-1F9C540AC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E0E2C-910A-2793-2F6E-962C781B29B5}"/>
              </a:ext>
            </a:extLst>
          </p:cNvPr>
          <p:cNvSpPr>
            <a:spLocks noGrp="1"/>
          </p:cNvSpPr>
          <p:nvPr>
            <p:ph type="dt" sz="half" idx="10"/>
          </p:nvPr>
        </p:nvSpPr>
        <p:spPr/>
        <p:txBody>
          <a:bodyPr/>
          <a:lstStyle/>
          <a:p>
            <a:fld id="{05BFA754-D5C3-4E66-96A6-867B257F58DC}" type="datetimeFigureOut">
              <a:rPr lang="en-US" smtClean="0"/>
              <a:t>12/8/2025</a:t>
            </a:fld>
            <a:endParaRPr lang="en-US" dirty="0"/>
          </a:p>
        </p:txBody>
      </p:sp>
      <p:sp>
        <p:nvSpPr>
          <p:cNvPr id="5" name="Footer Placeholder 4">
            <a:extLst>
              <a:ext uri="{FF2B5EF4-FFF2-40B4-BE49-F238E27FC236}">
                <a16:creationId xmlns:a16="http://schemas.microsoft.com/office/drawing/2014/main" id="{7C8C2A44-4378-8D75-F9FD-D688E86047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052EB7-4B6F-05DD-1B69-078B3E09726C}"/>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4165608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740D50-4A58-B298-1961-9E2F4347A6D4}"/>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3" name="Footer Placeholder 2">
            <a:extLst>
              <a:ext uri="{FF2B5EF4-FFF2-40B4-BE49-F238E27FC236}">
                <a16:creationId xmlns:a16="http://schemas.microsoft.com/office/drawing/2014/main" id="{293004AD-4165-4478-0067-A780CCA8B1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EEDFBDF-C2C7-D7C7-D666-50E97B0EA50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27358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33D77F1-0830-4114-83BB-DA658A89C241}"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2A59-B0F7-4664-B053-57BA5E796BF9}"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3197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56303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149755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23712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image" Target="../media/image4.png"/><Relationship Id="rId5" Type="http://schemas.openxmlformats.org/officeDocument/2006/relationships/slideLayout" Target="../slideLayouts/slideLayout13.xml"/><Relationship Id="rId10" Type="http://schemas.openxmlformats.org/officeDocument/2006/relationships/theme" Target="../theme/theme2.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12/8/2025</a:t>
            </a:fld>
            <a:endParaRPr lang="en-US"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097387493"/>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236996378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91"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6756943"/>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4.xml"/><Relationship Id="rId1" Type="http://schemas.openxmlformats.org/officeDocument/2006/relationships/video" Target="https://www.youtube.com/embed/QMj6Nogrylo?feature=oembed"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7.xml"/><Relationship Id="rId1" Type="http://schemas.openxmlformats.org/officeDocument/2006/relationships/video" Target="https://www.youtube.com/embed/x7lN-YxgiEM?feature=oembed" TargetMode="External"/><Relationship Id="rId4" Type="http://schemas.openxmlformats.org/officeDocument/2006/relationships/image" Target="../media/image11.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hyperlink" Target="https://link.springer.com/referenceworkentry/10.1007/978-94-007-0753-5_619#ref-CR33907" TargetMode="External"/><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1.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6.xm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3" Type="http://schemas.openxmlformats.org/officeDocument/2006/relationships/hyperlink" Target="https://www.paralympic.org/athletics/classification" TargetMode="External"/><Relationship Id="rId2" Type="http://schemas.openxmlformats.org/officeDocument/2006/relationships/notesSlide" Target="../notesSlides/notesSlide57.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8.xml"/><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9.xml"/><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3" Type="http://schemas.openxmlformats.org/officeDocument/2006/relationships/hyperlink" Target="https://www.theguardian.com/society/2016/feb/11/job-advertisement-uk-thinktank-recruit-dyslexics-only-steve-jobs-garage" TargetMode="External"/><Relationship Id="rId2" Type="http://schemas.openxmlformats.org/officeDocument/2006/relationships/notesSlide" Target="../notesSlides/notesSlide66.xml"/><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8.xml"/><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4.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4.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14.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14.xml"/><Relationship Id="rId1" Type="http://schemas.openxmlformats.org/officeDocument/2006/relationships/video" Target="https://www.youtube.com/embed/Vw4oK-ax9yk?feature=oembed" TargetMode="External"/><Relationship Id="rId4" Type="http://schemas.openxmlformats.org/officeDocument/2006/relationships/image" Target="../media/image18.jpeg"/></Relationships>
</file>

<file path=ppt/slides/_rels/slide75.xml.rels><?xml version="1.0" encoding="UTF-8" standalone="yes"?>
<Relationships xmlns="http://schemas.openxmlformats.org/package/2006/relationships"><Relationship Id="rId8" Type="http://schemas.openxmlformats.org/officeDocument/2006/relationships/hyperlink" Target="file:///C:\Users\j.davies1\Downloads\1111_4018_Disabilities%20and%20Inequalities%20in%20the%20Sustainable%20Development%20Process%20-%20Policy%20Brief%20IDA-IDDC.pdf" TargetMode="External"/><Relationship Id="rId3" Type="http://schemas.openxmlformats.org/officeDocument/2006/relationships/hyperlink" Target="https://add.org.uk/why-disability/?gclid=CjwKCAjw67ajBhAVEiwA2g_jELwgz1MavtoRiBRVWmWigP2ZlgeR-vH0wCl0Z5HpnSc_s3OPymQRbRoCAqUQAvD_BwE" TargetMode="External"/><Relationship Id="rId7" Type="http://schemas.openxmlformats.org/officeDocument/2006/relationships/hyperlink" Target="https://www.helenarkell.org.uk/about-dyslexia/famous-dyslexics.php" TargetMode="External"/><Relationship Id="rId2" Type="http://schemas.openxmlformats.org/officeDocument/2006/relationships/notesSlide" Target="../notesSlides/notesSlide75.xml"/><Relationship Id="rId1" Type="http://schemas.openxmlformats.org/officeDocument/2006/relationships/slideLayout" Target="../slideLayouts/slideLayout14.xml"/><Relationship Id="rId6" Type="http://schemas.openxmlformats.org/officeDocument/2006/relationships/hyperlink" Target="https://dyslexiaaction.org.uk/contact-us/" TargetMode="External"/><Relationship Id="rId5" Type="http://schemas.openxmlformats.org/officeDocument/2006/relationships/hyperlink" Target="https://www.disabilityrightsuk.org/equality-act-and-disabled-people" TargetMode="External"/><Relationship Id="rId10" Type="http://schemas.openxmlformats.org/officeDocument/2006/relationships/hyperlink" Target="https://www.ons.gov.uk/peoplepopulationandcommunity/healthandsocialcare/disability/articles/outcomesfordisabledpeopleintheuk/2020" TargetMode="External"/><Relationship Id="rId4" Type="http://schemas.openxmlformats.org/officeDocument/2006/relationships/hyperlink" Target="https://www.bdadyslexia.org.uk/dyslexia" TargetMode="External"/><Relationship Id="rId9" Type="http://schemas.openxmlformats.org/officeDocument/2006/relationships/hyperlink" Target="https://www.nhs.uk/conditions/attention-deficit-hyperactivity-disorder-adhd/#:~:text=Attention%20deficit%20hyperactivity%20disorder%20(ADHD)%20is%20a%20condition%20that%20affects,and%20may%20act%20on%20impulse%20" TargetMode="External"/></Relationships>
</file>

<file path=ppt/slides/_rels/slide76.xml.rels><?xml version="1.0" encoding="UTF-8" standalone="yes"?>
<Relationships xmlns="http://schemas.openxmlformats.org/package/2006/relationships"><Relationship Id="rId3" Type="http://schemas.openxmlformats.org/officeDocument/2006/relationships/hyperlink" Target="https://www.dyslexia.uk.net/employers/equality-act/" TargetMode="External"/><Relationship Id="rId2" Type="http://schemas.openxmlformats.org/officeDocument/2006/relationships/notesSlide" Target="../notesSlides/notesSlide76.xml"/><Relationship Id="rId1" Type="http://schemas.openxmlformats.org/officeDocument/2006/relationships/slideLayout" Target="../slideLayouts/slideLayout14.xml"/><Relationship Id="rId5" Type="http://schemas.openxmlformats.org/officeDocument/2006/relationships/hyperlink" Target="https://wearepurple.org.uk/disability-and-inequality-infographic/" TargetMode="External"/><Relationship Id="rId4" Type="http://schemas.openxmlformats.org/officeDocument/2006/relationships/hyperlink" Target="https://www.hrw.org/legacy/women/disabled.html" TargetMode="External"/></Relationships>
</file>

<file path=ppt/slides/_rels/slide77.xml.rels><?xml version="1.0" encoding="UTF-8" standalone="yes"?>
<Relationships xmlns="http://schemas.openxmlformats.org/package/2006/relationships"><Relationship Id="rId3" Type="http://schemas.openxmlformats.org/officeDocument/2006/relationships/hyperlink" Target="https://www.gov.uk/definition-of-disability-under-equality-act-2010" TargetMode="External"/><Relationship Id="rId2" Type="http://schemas.openxmlformats.org/officeDocument/2006/relationships/notesSlide" Target="../notesSlides/notesSlide77.xml"/><Relationship Id="rId1" Type="http://schemas.openxmlformats.org/officeDocument/2006/relationships/slideLayout" Target="../slideLayouts/slideLayout17.xml"/><Relationship Id="rId4" Type="http://schemas.openxmlformats.org/officeDocument/2006/relationships/hyperlink" Target="https://www.bbc.co.uk/bbcthree/article/12fb29da-567c-488b-8523-d1f11a79e40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Disability, Difficulty and Inequality</a:t>
            </a:r>
          </a:p>
        </p:txBody>
      </p:sp>
      <p:sp>
        <p:nvSpPr>
          <p:cNvPr id="5" name="Subtitle 4"/>
          <p:cNvSpPr>
            <a:spLocks noGrp="1"/>
          </p:cNvSpPr>
          <p:nvPr>
            <p:ph type="subTitle" idx="1"/>
          </p:nvPr>
        </p:nvSpPr>
        <p:spPr/>
        <p:txBody>
          <a:bodyPr>
            <a:normAutofit/>
          </a:bodyPr>
          <a:lstStyle/>
          <a:p>
            <a:r>
              <a:rPr lang="en-GB" dirty="0"/>
              <a:t>ECED7005</a:t>
            </a:r>
          </a:p>
          <a:p>
            <a:r>
              <a:rPr lang="en-GB"/>
              <a:t>Session 4</a:t>
            </a:r>
            <a:endParaRPr lang="en-GB" dirty="0"/>
          </a:p>
          <a:p>
            <a:r>
              <a:rPr lang="en-GB" dirty="0"/>
              <a:t>Sharon H Cole  MA</a:t>
            </a:r>
          </a:p>
        </p:txBody>
      </p:sp>
    </p:spTree>
    <p:extLst>
      <p:ext uri="{BB962C8B-B14F-4D97-AF65-F5344CB8AC3E}">
        <p14:creationId xmlns:p14="http://schemas.microsoft.com/office/powerpoint/2010/main" val="4071122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Definitions</a:t>
            </a:r>
          </a:p>
        </p:txBody>
      </p:sp>
      <p:sp>
        <p:nvSpPr>
          <p:cNvPr id="3" name="Content Placeholder 2"/>
          <p:cNvSpPr>
            <a:spLocks noGrp="1"/>
          </p:cNvSpPr>
          <p:nvPr>
            <p:ph idx="1"/>
          </p:nvPr>
        </p:nvSpPr>
        <p:spPr>
          <a:xfrm>
            <a:off x="1295402" y="3115732"/>
            <a:ext cx="9601196" cy="1494368"/>
          </a:xfrm>
        </p:spPr>
        <p:txBody>
          <a:bodyPr>
            <a:normAutofit lnSpcReduction="10000"/>
          </a:bodyPr>
          <a:lstStyle/>
          <a:p>
            <a:r>
              <a:rPr lang="en-GB" dirty="0"/>
              <a:t>You’re disabled under the Equality Act 2010 if you have a physical or mental impairment that has a ‘substantial’ and ‘long-term’ negative effect on your ability to do normal daily activities.</a:t>
            </a:r>
          </a:p>
        </p:txBody>
      </p:sp>
    </p:spTree>
    <p:extLst>
      <p:ext uri="{BB962C8B-B14F-4D97-AF65-F5344CB8AC3E}">
        <p14:creationId xmlns:p14="http://schemas.microsoft.com/office/powerpoint/2010/main" val="837729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rmAutofit/>
          </a:bodyPr>
          <a:lstStyle/>
          <a:p>
            <a:r>
              <a:rPr lang="en-GB" b="1" dirty="0"/>
              <a:t>What is Physical or Mental Impairment?</a:t>
            </a:r>
            <a:br>
              <a:rPr lang="en-GB" b="1"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a:t>Physical or mental impairment can include</a:t>
            </a:r>
            <a:r>
              <a:rPr lang="en-GB" dirty="0"/>
              <a:t>:</a:t>
            </a:r>
          </a:p>
          <a:p>
            <a:r>
              <a:rPr lang="en-GB" dirty="0"/>
              <a:t>Physical impairments, such as mobility difficulties</a:t>
            </a:r>
          </a:p>
          <a:p>
            <a:r>
              <a:rPr lang="en-GB" dirty="0"/>
              <a:t>Sensory impairments such as those affecting hearing or sight</a:t>
            </a:r>
          </a:p>
          <a:p>
            <a:r>
              <a:rPr lang="en-GB" dirty="0"/>
              <a:t>Learning difficulties, including people with specific learning difficulties such as dyslexia and dyspraxia</a:t>
            </a:r>
          </a:p>
          <a:p>
            <a:r>
              <a:rPr lang="en-GB" dirty="0"/>
              <a:t>Mental health conditions or illnesses which have a long-term effect such as depression and anxiety, panic attacks, phobias, eating disorders, obsessive compulsive disorders, schizophrenia and bipolar affective disorder</a:t>
            </a:r>
          </a:p>
          <a:p>
            <a:endParaRPr lang="en-GB" dirty="0"/>
          </a:p>
        </p:txBody>
      </p:sp>
      <p:sp>
        <p:nvSpPr>
          <p:cNvPr id="4" name="TextBox 3"/>
          <p:cNvSpPr txBox="1"/>
          <p:nvPr/>
        </p:nvSpPr>
        <p:spPr>
          <a:xfrm>
            <a:off x="9886947" y="5737368"/>
            <a:ext cx="2019300" cy="276999"/>
          </a:xfrm>
          <a:prstGeom prst="rect">
            <a:avLst/>
          </a:prstGeom>
          <a:noFill/>
        </p:spPr>
        <p:txBody>
          <a:bodyPr wrap="square" rtlCol="0">
            <a:spAutoFit/>
          </a:bodyPr>
          <a:lstStyle/>
          <a:p>
            <a:r>
              <a:rPr lang="en-GB" sz="1200" dirty="0"/>
              <a:t>(Disability Rights UK 2012)</a:t>
            </a:r>
          </a:p>
        </p:txBody>
      </p:sp>
    </p:spTree>
    <p:extLst>
      <p:ext uri="{BB962C8B-B14F-4D97-AF65-F5344CB8AC3E}">
        <p14:creationId xmlns:p14="http://schemas.microsoft.com/office/powerpoint/2010/main" val="1562024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rmAutofit/>
          </a:bodyPr>
          <a:lstStyle/>
          <a:p>
            <a:r>
              <a:rPr lang="en-GB" b="1" dirty="0"/>
              <a:t>What is Physical or Mental Impairment?</a:t>
            </a:r>
            <a:br>
              <a:rPr lang="en-GB" b="1" dirty="0"/>
            </a:br>
            <a:endParaRPr lang="en-GB" dirty="0"/>
          </a:p>
        </p:txBody>
      </p:sp>
      <p:sp>
        <p:nvSpPr>
          <p:cNvPr id="3" name="Content Placeholder 2"/>
          <p:cNvSpPr>
            <a:spLocks noGrp="1"/>
          </p:cNvSpPr>
          <p:nvPr>
            <p:ph idx="1"/>
          </p:nvPr>
        </p:nvSpPr>
        <p:spPr/>
        <p:txBody>
          <a:bodyPr>
            <a:normAutofit lnSpcReduction="10000"/>
          </a:bodyPr>
          <a:lstStyle/>
          <a:p>
            <a:r>
              <a:rPr lang="en-GB" dirty="0"/>
              <a:t>Mental health conditions or illnesses which have a long-term effect such as depression and anxiety, panic attacks, phobias, eating disorders, obsessive compulsive disorders, schizophrenia and bipolar affective disorder</a:t>
            </a:r>
          </a:p>
          <a:p>
            <a:r>
              <a:rPr lang="en-GB" dirty="0"/>
              <a:t>Genetic and progressive conditions, if the condition affects your ability to carry out normal day-to-day activities such as motor neurone disease, muscular dystrophy</a:t>
            </a:r>
          </a:p>
          <a:p>
            <a:r>
              <a:rPr lang="en-GB" dirty="0"/>
              <a:t>Conditions which are characterised by several cumulative effects such as pain or fatigue</a:t>
            </a:r>
          </a:p>
          <a:p>
            <a:r>
              <a:rPr lang="en-GB" dirty="0"/>
              <a:t>Remember- </a:t>
            </a:r>
            <a:r>
              <a:rPr lang="en-GB" b="1" dirty="0"/>
              <a:t>many disabilities are not visible!</a:t>
            </a:r>
            <a:endParaRPr lang="en-GB" dirty="0"/>
          </a:p>
          <a:p>
            <a:endParaRPr lang="en-GB" dirty="0"/>
          </a:p>
        </p:txBody>
      </p:sp>
    </p:spTree>
    <p:extLst>
      <p:ext uri="{BB962C8B-B14F-4D97-AF65-F5344CB8AC3E}">
        <p14:creationId xmlns:p14="http://schemas.microsoft.com/office/powerpoint/2010/main" val="191290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rmAutofit/>
          </a:bodyPr>
          <a:lstStyle/>
          <a:p>
            <a:r>
              <a:rPr lang="en-GB" b="1" dirty="0"/>
              <a:t>What is Physical or Mental Impairment?</a:t>
            </a:r>
            <a:br>
              <a:rPr lang="en-GB" b="1" dirty="0"/>
            </a:br>
            <a:endParaRPr lang="en-GB" dirty="0"/>
          </a:p>
        </p:txBody>
      </p:sp>
      <p:sp>
        <p:nvSpPr>
          <p:cNvPr id="3" name="Content Placeholder 2"/>
          <p:cNvSpPr>
            <a:spLocks noGrp="1"/>
          </p:cNvSpPr>
          <p:nvPr>
            <p:ph idx="1"/>
          </p:nvPr>
        </p:nvSpPr>
        <p:spPr/>
        <p:txBody>
          <a:bodyPr>
            <a:normAutofit/>
          </a:bodyPr>
          <a:lstStyle/>
          <a:p>
            <a:r>
              <a:rPr lang="en-GB" dirty="0"/>
              <a:t>Hidden impairments such as asthma or diabetes, if these have an effect on your day-to-day activities</a:t>
            </a:r>
          </a:p>
          <a:p>
            <a:r>
              <a:rPr lang="en-GB" dirty="0"/>
              <a:t>Past history of impairment - this applies if you are no longer disabled but met the definition in the past.</a:t>
            </a:r>
          </a:p>
          <a:p>
            <a:r>
              <a:rPr lang="en-GB" dirty="0"/>
              <a:t>There is no need for you to have a medically diagnosed cause for your impairment. What matters is the effect of the impairment on you.</a:t>
            </a:r>
          </a:p>
          <a:p>
            <a:endParaRPr lang="en-GB" dirty="0"/>
          </a:p>
        </p:txBody>
      </p:sp>
    </p:spTree>
    <p:extLst>
      <p:ext uri="{BB962C8B-B14F-4D97-AF65-F5344CB8AC3E}">
        <p14:creationId xmlns:p14="http://schemas.microsoft.com/office/powerpoint/2010/main" val="474312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602" y="1253065"/>
            <a:ext cx="9601196" cy="1303867"/>
          </a:xfrm>
        </p:spPr>
        <p:txBody>
          <a:bodyPr>
            <a:normAutofit fontScale="90000"/>
          </a:bodyPr>
          <a:lstStyle/>
          <a:p>
            <a:r>
              <a:rPr lang="en-GB" b="1" dirty="0"/>
              <a:t>What is a Substantial and Long-Term Adverse Effect?</a:t>
            </a:r>
            <a:br>
              <a:rPr lang="en-GB" b="1" dirty="0"/>
            </a:br>
            <a:endParaRPr lang="en-GB" dirty="0"/>
          </a:p>
        </p:txBody>
      </p:sp>
      <p:sp>
        <p:nvSpPr>
          <p:cNvPr id="3" name="Content Placeholder 2"/>
          <p:cNvSpPr>
            <a:spLocks noGrp="1"/>
          </p:cNvSpPr>
          <p:nvPr>
            <p:ph idx="1"/>
          </p:nvPr>
        </p:nvSpPr>
        <p:spPr>
          <a:xfrm>
            <a:off x="1295400" y="2556932"/>
            <a:ext cx="10401299" cy="3318936"/>
          </a:xfrm>
        </p:spPr>
        <p:txBody>
          <a:bodyPr>
            <a:normAutofit fontScale="92500" lnSpcReduction="20000"/>
          </a:bodyPr>
          <a:lstStyle/>
          <a:p>
            <a:pPr marL="0" indent="0">
              <a:buNone/>
            </a:pPr>
            <a:r>
              <a:rPr lang="en-GB" b="1" dirty="0"/>
              <a:t>Substantial adverse effect</a:t>
            </a:r>
          </a:p>
          <a:p>
            <a:r>
              <a:rPr lang="en-GB" dirty="0"/>
              <a:t>A substantial adverse effect is something that is more than minor or trivial and goes beyond the normal differences in ability which may exist between people.</a:t>
            </a:r>
          </a:p>
          <a:p>
            <a:pPr marL="0" indent="0">
              <a:buNone/>
            </a:pPr>
            <a:r>
              <a:rPr lang="en-GB" b="1" dirty="0"/>
              <a:t>A long-term effect is one</a:t>
            </a:r>
            <a:r>
              <a:rPr lang="en-GB" dirty="0"/>
              <a:t>:</a:t>
            </a:r>
          </a:p>
          <a:p>
            <a:r>
              <a:rPr lang="en-GB" dirty="0"/>
              <a:t>which has lasted at least 12 months; </a:t>
            </a:r>
            <a:r>
              <a:rPr lang="en-GB" b="1" dirty="0"/>
              <a:t>or</a:t>
            </a:r>
            <a:endParaRPr lang="en-GB" dirty="0"/>
          </a:p>
          <a:p>
            <a:r>
              <a:rPr lang="en-GB" dirty="0"/>
              <a:t>where the total period for which it lasts is likely to be at least 12 months; </a:t>
            </a:r>
            <a:r>
              <a:rPr lang="en-GB" b="1" dirty="0"/>
              <a:t>or</a:t>
            </a:r>
            <a:endParaRPr lang="en-GB" dirty="0"/>
          </a:p>
          <a:p>
            <a:r>
              <a:rPr lang="en-GB" dirty="0"/>
              <a:t>which is likely to last for the rest of your life.</a:t>
            </a:r>
          </a:p>
          <a:p>
            <a:endParaRPr lang="en-GB" dirty="0"/>
          </a:p>
        </p:txBody>
      </p:sp>
    </p:spTree>
    <p:extLst>
      <p:ext uri="{BB962C8B-B14F-4D97-AF65-F5344CB8AC3E}">
        <p14:creationId xmlns:p14="http://schemas.microsoft.com/office/powerpoint/2010/main" val="735644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Barriers to Equality and Inclusion that Disabled People May Face</a:t>
            </a:r>
          </a:p>
        </p:txBody>
      </p:sp>
      <p:sp>
        <p:nvSpPr>
          <p:cNvPr id="3" name="Content Placeholder 2"/>
          <p:cNvSpPr>
            <a:spLocks noGrp="1"/>
          </p:cNvSpPr>
          <p:nvPr>
            <p:ph idx="1"/>
          </p:nvPr>
        </p:nvSpPr>
        <p:spPr/>
        <p:txBody>
          <a:bodyPr/>
          <a:lstStyle/>
          <a:p>
            <a:r>
              <a:rPr lang="en-GB" dirty="0"/>
              <a:t>Physical Barriers</a:t>
            </a:r>
          </a:p>
          <a:p>
            <a:r>
              <a:rPr lang="en-GB" dirty="0"/>
              <a:t>Communication Barriers</a:t>
            </a:r>
          </a:p>
          <a:p>
            <a:r>
              <a:rPr lang="en-GB" dirty="0"/>
              <a:t>Environmental Barriers (including transport)</a:t>
            </a:r>
          </a:p>
          <a:p>
            <a:r>
              <a:rPr lang="en-GB" dirty="0"/>
              <a:t>Social Barriers</a:t>
            </a:r>
          </a:p>
          <a:p>
            <a:r>
              <a:rPr lang="en-GB" dirty="0"/>
              <a:t>Economic inequalities?</a:t>
            </a:r>
          </a:p>
          <a:p>
            <a:r>
              <a:rPr lang="en-GB" dirty="0"/>
              <a:t>Educational inequalities</a:t>
            </a:r>
          </a:p>
          <a:p>
            <a:endParaRPr lang="en-GB" dirty="0"/>
          </a:p>
        </p:txBody>
      </p:sp>
    </p:spTree>
    <p:extLst>
      <p:ext uri="{BB962C8B-B14F-4D97-AF65-F5344CB8AC3E}">
        <p14:creationId xmlns:p14="http://schemas.microsoft.com/office/powerpoint/2010/main" val="330948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Barriers to Equality that Disabled People May Face</a:t>
            </a:r>
          </a:p>
        </p:txBody>
      </p:sp>
      <p:sp>
        <p:nvSpPr>
          <p:cNvPr id="3" name="Content Placeholder 2"/>
          <p:cNvSpPr>
            <a:spLocks noGrp="1"/>
          </p:cNvSpPr>
          <p:nvPr>
            <p:ph idx="1"/>
          </p:nvPr>
        </p:nvSpPr>
        <p:spPr/>
        <p:txBody>
          <a:bodyPr/>
          <a:lstStyle/>
          <a:p>
            <a:r>
              <a:rPr lang="en-GB" dirty="0"/>
              <a:t>Unequal Access to Services</a:t>
            </a:r>
          </a:p>
          <a:p>
            <a:r>
              <a:rPr lang="en-GB" dirty="0"/>
              <a:t>Unequal Service Provision</a:t>
            </a:r>
          </a:p>
          <a:p>
            <a:r>
              <a:rPr lang="en-GB" dirty="0"/>
              <a:t>Unequal Representation</a:t>
            </a:r>
          </a:p>
          <a:p>
            <a:r>
              <a:rPr lang="en-GB" dirty="0"/>
              <a:t>Attitudinal Barriers</a:t>
            </a:r>
          </a:p>
          <a:p>
            <a:r>
              <a:rPr lang="en-GB" dirty="0"/>
              <a:t>Disablism (Ableism)</a:t>
            </a:r>
          </a:p>
          <a:p>
            <a:pPr marL="0" indent="0">
              <a:buNone/>
            </a:pPr>
            <a:r>
              <a:rPr lang="en-GB" sz="2800" b="1" dirty="0"/>
              <a:t>Discuss…</a:t>
            </a:r>
          </a:p>
        </p:txBody>
      </p:sp>
    </p:spTree>
    <p:extLst>
      <p:ext uri="{BB962C8B-B14F-4D97-AF65-F5344CB8AC3E}">
        <p14:creationId xmlns:p14="http://schemas.microsoft.com/office/powerpoint/2010/main" val="1157583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DD7FA-CB29-76E3-6FA4-30A85FBFC743}"/>
              </a:ext>
            </a:extLst>
          </p:cNvPr>
          <p:cNvSpPr>
            <a:spLocks noGrp="1"/>
          </p:cNvSpPr>
          <p:nvPr>
            <p:ph type="title"/>
          </p:nvPr>
        </p:nvSpPr>
        <p:spPr/>
        <p:txBody>
          <a:bodyPr/>
          <a:lstStyle/>
          <a:p>
            <a:r>
              <a:rPr lang="en-US" dirty="0"/>
              <a:t>Learning Disability v Learning Difficulty </a:t>
            </a:r>
          </a:p>
        </p:txBody>
      </p:sp>
      <p:pic>
        <p:nvPicPr>
          <p:cNvPr id="4" name="Online Media 3" descr="The difference between Learning Disability and Learning Difficulty">
            <a:hlinkClick r:id="" action="ppaction://media"/>
            <a:extLst>
              <a:ext uri="{FF2B5EF4-FFF2-40B4-BE49-F238E27FC236}">
                <a16:creationId xmlns:a16="http://schemas.microsoft.com/office/drawing/2014/main" id="{1BFC1BFE-98EE-5A7E-BDD7-2457DD4A90AB}"/>
              </a:ext>
            </a:extLst>
          </p:cNvPr>
          <p:cNvPicPr>
            <a:picLocks noGrp="1" noRot="1" noChangeAspect="1"/>
          </p:cNvPicPr>
          <p:nvPr>
            <p:ph idx="1"/>
            <a:videoFile r:link="rId1"/>
          </p:nvPr>
        </p:nvPicPr>
        <p:blipFill>
          <a:blip r:embed="rId4"/>
          <a:stretch>
            <a:fillRect/>
          </a:stretch>
        </p:blipFill>
        <p:spPr>
          <a:xfrm>
            <a:off x="2258291" y="2064327"/>
            <a:ext cx="8077200" cy="3811011"/>
          </a:xfrm>
          <a:prstGeom prst="rect">
            <a:avLst/>
          </a:prstGeom>
        </p:spPr>
      </p:pic>
    </p:spTree>
    <p:extLst>
      <p:ext uri="{BB962C8B-B14F-4D97-AF65-F5344CB8AC3E}">
        <p14:creationId xmlns:p14="http://schemas.microsoft.com/office/powerpoint/2010/main" val="65746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12385-DC36-0216-9EED-90E12DDCA5B9}"/>
              </a:ext>
            </a:extLst>
          </p:cNvPr>
          <p:cNvSpPr>
            <a:spLocks noGrp="1"/>
          </p:cNvSpPr>
          <p:nvPr>
            <p:ph type="title"/>
          </p:nvPr>
        </p:nvSpPr>
        <p:spPr/>
        <p:txBody>
          <a:bodyPr/>
          <a:lstStyle/>
          <a:p>
            <a:r>
              <a:rPr lang="en-US" dirty="0"/>
              <a:t>Learning Disability v Learning Difficult</a:t>
            </a:r>
          </a:p>
        </p:txBody>
      </p:sp>
      <p:sp>
        <p:nvSpPr>
          <p:cNvPr id="3" name="Content Placeholder 2">
            <a:extLst>
              <a:ext uri="{FF2B5EF4-FFF2-40B4-BE49-F238E27FC236}">
                <a16:creationId xmlns:a16="http://schemas.microsoft.com/office/drawing/2014/main" id="{651C247F-99FE-C755-FAFD-C545D22D6EB4}"/>
              </a:ext>
            </a:extLst>
          </p:cNvPr>
          <p:cNvSpPr>
            <a:spLocks noGrp="1"/>
          </p:cNvSpPr>
          <p:nvPr>
            <p:ph idx="1"/>
          </p:nvPr>
        </p:nvSpPr>
        <p:spPr/>
        <p:txBody>
          <a:bodyPr/>
          <a:lstStyle/>
          <a:p>
            <a:r>
              <a:rPr lang="en-US" dirty="0"/>
              <a:t>In the UK average IQ score is 99.1</a:t>
            </a:r>
          </a:p>
          <a:p>
            <a:r>
              <a:rPr lang="en-US" dirty="0"/>
              <a:t>To have a learning disability your IQ has to be less than 70</a:t>
            </a:r>
          </a:p>
          <a:p>
            <a:pPr lvl="1"/>
            <a:r>
              <a:rPr lang="en-US" dirty="0"/>
              <a:t>Difference of almost 30 points on the IQ scale</a:t>
            </a:r>
          </a:p>
          <a:p>
            <a:pPr lvl="1"/>
            <a:r>
              <a:rPr lang="en-US" dirty="0"/>
              <a:t>Means that things you are expected to learn by a certain age are not possible for some</a:t>
            </a:r>
          </a:p>
          <a:p>
            <a:pPr lvl="1"/>
            <a:r>
              <a:rPr lang="en-US" dirty="0"/>
              <a:t>Certain expectations of learning may never be possible depending on Learning Disability</a:t>
            </a:r>
          </a:p>
        </p:txBody>
      </p:sp>
    </p:spTree>
    <p:extLst>
      <p:ext uri="{BB962C8B-B14F-4D97-AF65-F5344CB8AC3E}">
        <p14:creationId xmlns:p14="http://schemas.microsoft.com/office/powerpoint/2010/main" val="139561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2D835-9693-06A4-D435-32C2243041DC}"/>
              </a:ext>
            </a:extLst>
          </p:cNvPr>
          <p:cNvSpPr>
            <a:spLocks noGrp="1"/>
          </p:cNvSpPr>
          <p:nvPr>
            <p:ph type="title"/>
          </p:nvPr>
        </p:nvSpPr>
        <p:spPr/>
        <p:txBody>
          <a:bodyPr/>
          <a:lstStyle/>
          <a:p>
            <a:r>
              <a:rPr lang="en-US" dirty="0"/>
              <a:t>Learning Disability vs Learning Difficulty</a:t>
            </a:r>
          </a:p>
        </p:txBody>
      </p:sp>
      <p:sp>
        <p:nvSpPr>
          <p:cNvPr id="3" name="Content Placeholder 2">
            <a:extLst>
              <a:ext uri="{FF2B5EF4-FFF2-40B4-BE49-F238E27FC236}">
                <a16:creationId xmlns:a16="http://schemas.microsoft.com/office/drawing/2014/main" id="{88372136-0456-27F9-8846-6E672B4A1E54}"/>
              </a:ext>
            </a:extLst>
          </p:cNvPr>
          <p:cNvSpPr>
            <a:spLocks noGrp="1"/>
          </p:cNvSpPr>
          <p:nvPr>
            <p:ph idx="1"/>
          </p:nvPr>
        </p:nvSpPr>
        <p:spPr>
          <a:xfrm>
            <a:off x="1295401" y="2069432"/>
            <a:ext cx="9601196" cy="4042609"/>
          </a:xfrm>
        </p:spPr>
        <p:txBody>
          <a:bodyPr/>
          <a:lstStyle/>
          <a:p>
            <a:pPr marL="0" indent="0">
              <a:buNone/>
            </a:pPr>
            <a:r>
              <a:rPr lang="en-US" b="1" u="sng" dirty="0"/>
              <a:t>LEARNING DISABILITY </a:t>
            </a:r>
          </a:p>
          <a:p>
            <a:r>
              <a:rPr lang="en-US" dirty="0"/>
              <a:t>Around 40% of autistic children also have a learning disability, ranging from mild to sever</a:t>
            </a:r>
          </a:p>
          <a:p>
            <a:r>
              <a:rPr lang="en-US" dirty="0"/>
              <a:t>Around 25% of ADHD children also have a learning disability ranging from mild to severe</a:t>
            </a:r>
          </a:p>
          <a:p>
            <a:pPr marL="0" indent="0">
              <a:buNone/>
            </a:pPr>
            <a:r>
              <a:rPr lang="en-US" b="1" u="sng" dirty="0"/>
              <a:t>LEARNING DIFFICULTY</a:t>
            </a:r>
          </a:p>
          <a:p>
            <a:r>
              <a:rPr lang="en-US" dirty="0"/>
              <a:t>Average IQ – learning impacted by a range of issues</a:t>
            </a:r>
          </a:p>
          <a:p>
            <a:r>
              <a:rPr lang="en-US" dirty="0"/>
              <a:t>Can include a variety of diagnosable difficulties</a:t>
            </a:r>
          </a:p>
          <a:p>
            <a:pPr marL="0" indent="0">
              <a:buNone/>
            </a:pPr>
            <a:endParaRPr lang="en-US" dirty="0"/>
          </a:p>
        </p:txBody>
      </p:sp>
    </p:spTree>
    <p:extLst>
      <p:ext uri="{BB962C8B-B14F-4D97-AF65-F5344CB8AC3E}">
        <p14:creationId xmlns:p14="http://schemas.microsoft.com/office/powerpoint/2010/main" val="3889025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Education- Specific Learning Difficulties (</a:t>
            </a:r>
            <a:r>
              <a:rPr lang="en-GB" b="1" dirty="0" err="1"/>
              <a:t>SpLDs</a:t>
            </a:r>
            <a:r>
              <a:rPr lang="en-GB" b="1" dirty="0"/>
              <a:t>)</a:t>
            </a:r>
          </a:p>
        </p:txBody>
      </p:sp>
      <p:sp>
        <p:nvSpPr>
          <p:cNvPr id="3" name="Content Placeholder 2"/>
          <p:cNvSpPr>
            <a:spLocks noGrp="1"/>
          </p:cNvSpPr>
          <p:nvPr>
            <p:ph idx="1"/>
          </p:nvPr>
        </p:nvSpPr>
        <p:spPr>
          <a:xfrm>
            <a:off x="838200" y="2556932"/>
            <a:ext cx="10429875" cy="3318936"/>
          </a:xfrm>
        </p:spPr>
        <p:txBody>
          <a:bodyPr>
            <a:normAutofit fontScale="92500" lnSpcReduction="20000"/>
          </a:bodyPr>
          <a:lstStyle/>
          <a:p>
            <a:r>
              <a:rPr lang="en-GB" dirty="0"/>
              <a:t>Dyslexia (mainly affects reading)</a:t>
            </a:r>
          </a:p>
          <a:p>
            <a:r>
              <a:rPr lang="en-GB" dirty="0"/>
              <a:t>Dyspraxia (affects motor skills, motor planning and co-ordination DCD)</a:t>
            </a:r>
          </a:p>
          <a:p>
            <a:r>
              <a:rPr lang="en-GB" dirty="0"/>
              <a:t>Dyscalculia (number dyslexia)</a:t>
            </a:r>
          </a:p>
          <a:p>
            <a:r>
              <a:rPr lang="en-GB" dirty="0"/>
              <a:t>Dysgraphia (mainly affects writing)</a:t>
            </a:r>
          </a:p>
          <a:p>
            <a:r>
              <a:rPr lang="en-GB" dirty="0"/>
              <a:t>Dysnomia (difficulty in recalling words)</a:t>
            </a:r>
          </a:p>
          <a:p>
            <a:r>
              <a:rPr lang="en-GB" dirty="0"/>
              <a:t>Attention Deficit Hyperactivity Disorder (accepted as a disorder by the NHS since 2009)</a:t>
            </a:r>
          </a:p>
          <a:p>
            <a:pPr marL="0" indent="0">
              <a:buNone/>
            </a:pPr>
            <a:r>
              <a:rPr lang="en-GB" dirty="0"/>
              <a:t>Language and social communication disorders.</a:t>
            </a:r>
          </a:p>
          <a:p>
            <a:pPr marL="0" indent="0">
              <a:buNone/>
            </a:pPr>
            <a:endParaRPr lang="en-GB" dirty="0"/>
          </a:p>
        </p:txBody>
      </p:sp>
    </p:spTree>
    <p:extLst>
      <p:ext uri="{BB962C8B-B14F-4D97-AF65-F5344CB8AC3E}">
        <p14:creationId xmlns:p14="http://schemas.microsoft.com/office/powerpoint/2010/main" val="3135490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05A47-98C7-5C1D-A8A5-567C80D823C0}"/>
              </a:ext>
            </a:extLst>
          </p:cNvPr>
          <p:cNvSpPr>
            <a:spLocks noGrp="1"/>
          </p:cNvSpPr>
          <p:nvPr>
            <p:ph type="title"/>
          </p:nvPr>
        </p:nvSpPr>
        <p:spPr/>
        <p:txBody>
          <a:bodyPr/>
          <a:lstStyle/>
          <a:p>
            <a:r>
              <a:rPr lang="en-US" dirty="0"/>
              <a:t>Learning Disability </a:t>
            </a:r>
          </a:p>
        </p:txBody>
      </p:sp>
      <p:sp>
        <p:nvSpPr>
          <p:cNvPr id="3" name="Content Placeholder 2">
            <a:extLst>
              <a:ext uri="{FF2B5EF4-FFF2-40B4-BE49-F238E27FC236}">
                <a16:creationId xmlns:a16="http://schemas.microsoft.com/office/drawing/2014/main" id="{CFFDBBE3-33ED-C48D-A6B6-831718ED8708}"/>
              </a:ext>
            </a:extLst>
          </p:cNvPr>
          <p:cNvSpPr>
            <a:spLocks noGrp="1"/>
          </p:cNvSpPr>
          <p:nvPr>
            <p:ph idx="1"/>
          </p:nvPr>
        </p:nvSpPr>
        <p:spPr/>
        <p:txBody>
          <a:bodyPr>
            <a:normAutofit fontScale="85000" lnSpcReduction="20000"/>
          </a:bodyPr>
          <a:lstStyle/>
          <a:p>
            <a:pPr algn="l"/>
            <a:r>
              <a:rPr lang="en-GB" b="0" i="0" dirty="0">
                <a:solidFill>
                  <a:srgbClr val="000000"/>
                </a:solidFill>
                <a:effectLst/>
                <a:latin typeface="FS Albert"/>
              </a:rPr>
              <a:t>Someone with a learning disability might take longer to learn new things or understand complex information. They may learn in a different way, or need information presented to them in lots of different ways. </a:t>
            </a:r>
          </a:p>
          <a:p>
            <a:pPr algn="l"/>
            <a:r>
              <a:rPr lang="en-GB" b="0" i="0" dirty="0">
                <a:solidFill>
                  <a:srgbClr val="000000"/>
                </a:solidFill>
                <a:effectLst/>
                <a:latin typeface="FS Albert"/>
              </a:rPr>
              <a:t>This could affect someone’s ability to do lots of everyday things, like managing money or socialising.  </a:t>
            </a:r>
          </a:p>
          <a:p>
            <a:pPr algn="l"/>
            <a:r>
              <a:rPr lang="en-GB" b="0" i="0" dirty="0">
                <a:solidFill>
                  <a:srgbClr val="000000"/>
                </a:solidFill>
                <a:effectLst/>
                <a:latin typeface="FS Albert"/>
              </a:rPr>
              <a:t>Learning disabilities usually start in childhood, but some people are not diagnosed until they are adults. Learning disabilities are lifelong conditions. </a:t>
            </a:r>
          </a:p>
          <a:p>
            <a:pPr algn="l"/>
            <a:r>
              <a:rPr lang="en-GB" b="0" i="0" dirty="0">
                <a:solidFill>
                  <a:srgbClr val="000000"/>
                </a:solidFill>
                <a:effectLst/>
                <a:latin typeface="FS Albert"/>
              </a:rPr>
              <a:t>A learning disability is different for everyone. No two people with a learning disability are the same. </a:t>
            </a:r>
          </a:p>
          <a:p>
            <a:pPr algn="l"/>
            <a:r>
              <a:rPr lang="en-GB" b="0" i="0" dirty="0">
                <a:solidFill>
                  <a:srgbClr val="000000"/>
                </a:solidFill>
                <a:effectLst/>
                <a:latin typeface="FS Albert"/>
              </a:rPr>
              <a:t>Many people with learning disabilities can live independently. Other people might need more support with day-to-day life. </a:t>
            </a:r>
          </a:p>
          <a:p>
            <a:endParaRPr lang="en-US" dirty="0"/>
          </a:p>
        </p:txBody>
      </p:sp>
    </p:spTree>
    <p:extLst>
      <p:ext uri="{BB962C8B-B14F-4D97-AF65-F5344CB8AC3E}">
        <p14:creationId xmlns:p14="http://schemas.microsoft.com/office/powerpoint/2010/main" val="2714850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728A4-68F2-159A-88CA-2205AF4895DE}"/>
              </a:ext>
            </a:extLst>
          </p:cNvPr>
          <p:cNvSpPr>
            <a:spLocks noGrp="1"/>
          </p:cNvSpPr>
          <p:nvPr>
            <p:ph type="title"/>
          </p:nvPr>
        </p:nvSpPr>
        <p:spPr/>
        <p:txBody>
          <a:bodyPr/>
          <a:lstStyle/>
          <a:p>
            <a:r>
              <a:rPr lang="en-US" dirty="0"/>
              <a:t>3 Key Areas Defining Learning Disability</a:t>
            </a:r>
          </a:p>
        </p:txBody>
      </p:sp>
      <p:sp>
        <p:nvSpPr>
          <p:cNvPr id="3" name="Content Placeholder 2">
            <a:extLst>
              <a:ext uri="{FF2B5EF4-FFF2-40B4-BE49-F238E27FC236}">
                <a16:creationId xmlns:a16="http://schemas.microsoft.com/office/drawing/2014/main" id="{C03FA9C8-E8E8-D376-0973-EB3387808C0F}"/>
              </a:ext>
            </a:extLst>
          </p:cNvPr>
          <p:cNvSpPr>
            <a:spLocks noGrp="1"/>
          </p:cNvSpPr>
          <p:nvPr>
            <p:ph idx="1"/>
          </p:nvPr>
        </p:nvSpPr>
        <p:spPr/>
        <p:txBody>
          <a:bodyPr/>
          <a:lstStyle/>
          <a:p>
            <a:r>
              <a:rPr lang="en-US" dirty="0"/>
              <a:t>Significant cognitive impairment</a:t>
            </a:r>
          </a:p>
          <a:p>
            <a:r>
              <a:rPr lang="en-US" dirty="0"/>
              <a:t>Impairment in adaptive functioning</a:t>
            </a:r>
          </a:p>
          <a:p>
            <a:r>
              <a:rPr lang="en-US" dirty="0"/>
              <a:t>Previous areas occur before the age of 18</a:t>
            </a:r>
          </a:p>
          <a:p>
            <a:endParaRPr lang="en-US" dirty="0"/>
          </a:p>
        </p:txBody>
      </p:sp>
    </p:spTree>
    <p:extLst>
      <p:ext uri="{BB962C8B-B14F-4D97-AF65-F5344CB8AC3E}">
        <p14:creationId xmlns:p14="http://schemas.microsoft.com/office/powerpoint/2010/main" val="499489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A9BE8-036F-25CC-4E4B-34963A72ED11}"/>
              </a:ext>
            </a:extLst>
          </p:cNvPr>
          <p:cNvSpPr>
            <a:spLocks noGrp="1"/>
          </p:cNvSpPr>
          <p:nvPr>
            <p:ph type="title"/>
          </p:nvPr>
        </p:nvSpPr>
        <p:spPr/>
        <p:txBody>
          <a:bodyPr/>
          <a:lstStyle/>
          <a:p>
            <a:r>
              <a:rPr lang="en-US" dirty="0"/>
              <a:t>What is Not a Learning Disability</a:t>
            </a:r>
          </a:p>
        </p:txBody>
      </p:sp>
      <p:sp>
        <p:nvSpPr>
          <p:cNvPr id="3" name="Content Placeholder 2">
            <a:extLst>
              <a:ext uri="{FF2B5EF4-FFF2-40B4-BE49-F238E27FC236}">
                <a16:creationId xmlns:a16="http://schemas.microsoft.com/office/drawing/2014/main" id="{642D272D-BE57-FE99-03DE-6CAC5AD25A00}"/>
              </a:ext>
            </a:extLst>
          </p:cNvPr>
          <p:cNvSpPr>
            <a:spLocks noGrp="1"/>
          </p:cNvSpPr>
          <p:nvPr>
            <p:ph idx="1"/>
          </p:nvPr>
        </p:nvSpPr>
        <p:spPr/>
        <p:txBody>
          <a:bodyPr/>
          <a:lstStyle/>
          <a:p>
            <a:r>
              <a:rPr lang="en-US" dirty="0"/>
              <a:t>Difficulties after the age of 18 – not best explained by the diagnosis of a learning disability</a:t>
            </a:r>
          </a:p>
          <a:p>
            <a:r>
              <a:rPr lang="en-US" dirty="0"/>
              <a:t>Not any less, but can be explained better – brain injury, form of </a:t>
            </a:r>
            <a:r>
              <a:rPr lang="en-US" dirty="0" err="1"/>
              <a:t>demential</a:t>
            </a:r>
            <a:r>
              <a:rPr lang="en-US" dirty="0"/>
              <a:t>, neurodevelopment condition,, impact of mental health, impact of substance misuse</a:t>
            </a:r>
          </a:p>
          <a:p>
            <a:endParaRPr lang="en-US" dirty="0"/>
          </a:p>
          <a:p>
            <a:endParaRPr lang="en-US" dirty="0"/>
          </a:p>
          <a:p>
            <a:endParaRPr lang="en-US" dirty="0"/>
          </a:p>
        </p:txBody>
      </p:sp>
    </p:spTree>
    <p:extLst>
      <p:ext uri="{BB962C8B-B14F-4D97-AF65-F5344CB8AC3E}">
        <p14:creationId xmlns:p14="http://schemas.microsoft.com/office/powerpoint/2010/main" val="3381957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ADHD and </a:t>
            </a:r>
            <a:r>
              <a:rPr lang="en-GB" b="1" dirty="0" err="1"/>
              <a:t>SpLD’s</a:t>
            </a:r>
            <a:endParaRPr lang="en-GB" b="1" dirty="0"/>
          </a:p>
        </p:txBody>
      </p:sp>
      <p:sp>
        <p:nvSpPr>
          <p:cNvPr id="3" name="Content Placeholder 2"/>
          <p:cNvSpPr>
            <a:spLocks noGrp="1"/>
          </p:cNvSpPr>
          <p:nvPr>
            <p:ph idx="1"/>
          </p:nvPr>
        </p:nvSpPr>
        <p:spPr>
          <a:xfrm>
            <a:off x="1295401" y="2556932"/>
            <a:ext cx="10410824" cy="3318936"/>
          </a:xfrm>
        </p:spPr>
        <p:txBody>
          <a:bodyPr/>
          <a:lstStyle/>
          <a:p>
            <a:r>
              <a:rPr lang="en-GB" dirty="0"/>
              <a:t>There is often an overlap between ADHD, Dyslexia and other </a:t>
            </a:r>
            <a:r>
              <a:rPr lang="en-GB" dirty="0" err="1"/>
              <a:t>SpLDs</a:t>
            </a:r>
            <a:endParaRPr lang="en-GB" dirty="0"/>
          </a:p>
          <a:p>
            <a:r>
              <a:rPr lang="en-GB" dirty="0"/>
              <a:t>Consider how this would impact on barriers to equality for affected individuals and groups</a:t>
            </a:r>
          </a:p>
          <a:p>
            <a:r>
              <a:rPr lang="en-GB" sz="3200" dirty="0"/>
              <a:t>Discuss…</a:t>
            </a:r>
          </a:p>
          <a:p>
            <a:r>
              <a:rPr lang="en-GB" dirty="0"/>
              <a:t>The focus will now be on Dyslexia </a:t>
            </a:r>
          </a:p>
        </p:txBody>
      </p:sp>
    </p:spTree>
    <p:extLst>
      <p:ext uri="{BB962C8B-B14F-4D97-AF65-F5344CB8AC3E}">
        <p14:creationId xmlns:p14="http://schemas.microsoft.com/office/powerpoint/2010/main" val="777589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Specific Learning Disabilities</a:t>
            </a:r>
            <a:endParaRPr lang="en-GB" dirty="0"/>
          </a:p>
        </p:txBody>
      </p:sp>
      <p:sp>
        <p:nvSpPr>
          <p:cNvPr id="3" name="Content Placeholder 2"/>
          <p:cNvSpPr>
            <a:spLocks noGrp="1"/>
          </p:cNvSpPr>
          <p:nvPr>
            <p:ph idx="1"/>
          </p:nvPr>
        </p:nvSpPr>
        <p:spPr>
          <a:xfrm>
            <a:off x="904875" y="2537882"/>
            <a:ext cx="10382249" cy="3318936"/>
          </a:xfrm>
        </p:spPr>
        <p:txBody>
          <a:bodyPr>
            <a:normAutofit fontScale="85000" lnSpcReduction="20000"/>
          </a:bodyPr>
          <a:lstStyle/>
          <a:p>
            <a:r>
              <a:rPr lang="en-GB" dirty="0"/>
              <a:t>Dyslexia- occurs in 5-10% of the population. It runs in families and has a significant heritable component.</a:t>
            </a:r>
          </a:p>
          <a:p>
            <a:r>
              <a:rPr lang="en-GB" dirty="0"/>
              <a:t>Dyscalculia- occurs in approximately 6% of the population</a:t>
            </a:r>
          </a:p>
          <a:p>
            <a:r>
              <a:rPr lang="en-GB" dirty="0"/>
              <a:t>Dyspraxia- is thought to affect up to 10% of the population (2% severely)</a:t>
            </a:r>
          </a:p>
          <a:p>
            <a:r>
              <a:rPr lang="en-GB" dirty="0"/>
              <a:t>Dysgraphia- few statistics available but it is estimated anywhere between 5% and 20% of students affected (prevalence decreases with age)</a:t>
            </a:r>
          </a:p>
          <a:p>
            <a:r>
              <a:rPr lang="en-GB" dirty="0"/>
              <a:t>Dysnomia- is under- researched and often mis-diagnosed or not individually recognised </a:t>
            </a:r>
          </a:p>
          <a:p>
            <a:r>
              <a:rPr lang="en-GB" dirty="0"/>
              <a:t>ADHD- between 2% and 5% of school children are thought to have this as well as 3% to 4% of adults</a:t>
            </a:r>
          </a:p>
        </p:txBody>
      </p:sp>
    </p:spTree>
    <p:extLst>
      <p:ext uri="{BB962C8B-B14F-4D97-AF65-F5344CB8AC3E}">
        <p14:creationId xmlns:p14="http://schemas.microsoft.com/office/powerpoint/2010/main" val="2725240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944098" cy="1303867"/>
          </a:xfrm>
        </p:spPr>
        <p:txBody>
          <a:bodyPr>
            <a:noAutofit/>
          </a:bodyPr>
          <a:lstStyle/>
          <a:p>
            <a:r>
              <a:rPr lang="en-GB" b="1" dirty="0"/>
              <a:t>Attention Deficit Hyperactivity Disorder (ADHD)</a:t>
            </a:r>
          </a:p>
        </p:txBody>
      </p:sp>
      <p:sp>
        <p:nvSpPr>
          <p:cNvPr id="3" name="Content Placeholder 2"/>
          <p:cNvSpPr>
            <a:spLocks noGrp="1"/>
          </p:cNvSpPr>
          <p:nvPr>
            <p:ph idx="1"/>
          </p:nvPr>
        </p:nvSpPr>
        <p:spPr>
          <a:xfrm>
            <a:off x="1295401" y="2556932"/>
            <a:ext cx="9601196" cy="3653368"/>
          </a:xfrm>
        </p:spPr>
        <p:txBody>
          <a:bodyPr>
            <a:normAutofit fontScale="85000" lnSpcReduction="20000"/>
          </a:bodyPr>
          <a:lstStyle/>
          <a:p>
            <a:r>
              <a:rPr lang="en-GB" dirty="0"/>
              <a:t> A condition that affects people's behaviour. People with ADHD can seem restless, may have trouble concentrating and may act on impulse</a:t>
            </a:r>
          </a:p>
          <a:p>
            <a:r>
              <a:rPr lang="en-GB" dirty="0"/>
              <a:t>Symptoms of ADHD tend to be noticed at an early age and may become more noticeable when a child's circumstances change, such as when they start school.</a:t>
            </a:r>
          </a:p>
          <a:p>
            <a:r>
              <a:rPr lang="en-GB" dirty="0"/>
              <a:t>Most cases are diagnosed when children are 6 to 12 years old.</a:t>
            </a:r>
          </a:p>
          <a:p>
            <a:r>
              <a:rPr lang="en-GB" dirty="0"/>
              <a:t>The symptoms of ADHD usually improve with age, but many adults who were diagnosed with the condition at a young age continue to experience problems.</a:t>
            </a:r>
          </a:p>
          <a:p>
            <a:r>
              <a:rPr lang="en-GB" dirty="0"/>
              <a:t>People with ADHD may also have additional problems, such as sleep and anxiety disorders.</a:t>
            </a:r>
          </a:p>
          <a:p>
            <a:endParaRPr lang="en-GB" dirty="0"/>
          </a:p>
        </p:txBody>
      </p:sp>
      <p:sp>
        <p:nvSpPr>
          <p:cNvPr id="4" name="TextBox 3"/>
          <p:cNvSpPr txBox="1"/>
          <p:nvPr/>
        </p:nvSpPr>
        <p:spPr>
          <a:xfrm>
            <a:off x="10525125" y="5791200"/>
            <a:ext cx="1809750" cy="276999"/>
          </a:xfrm>
          <a:prstGeom prst="rect">
            <a:avLst/>
          </a:prstGeom>
          <a:noFill/>
        </p:spPr>
        <p:txBody>
          <a:bodyPr wrap="square" rtlCol="0">
            <a:spAutoFit/>
          </a:bodyPr>
          <a:lstStyle/>
          <a:p>
            <a:r>
              <a:rPr lang="en-GB" sz="1200" dirty="0"/>
              <a:t>(NHS, 2018)</a:t>
            </a:r>
          </a:p>
        </p:txBody>
      </p:sp>
    </p:spTree>
    <p:extLst>
      <p:ext uri="{BB962C8B-B14F-4D97-AF65-F5344CB8AC3E}">
        <p14:creationId xmlns:p14="http://schemas.microsoft.com/office/powerpoint/2010/main" val="2300287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ADHD</a:t>
            </a:r>
          </a:p>
        </p:txBody>
      </p:sp>
      <p:sp>
        <p:nvSpPr>
          <p:cNvPr id="3" name="Content Placeholder 2"/>
          <p:cNvSpPr>
            <a:spLocks noGrp="1"/>
          </p:cNvSpPr>
          <p:nvPr>
            <p:ph idx="1"/>
          </p:nvPr>
        </p:nvSpPr>
        <p:spPr>
          <a:xfrm>
            <a:off x="1295400" y="2556932"/>
            <a:ext cx="10134599" cy="3318936"/>
          </a:xfrm>
        </p:spPr>
        <p:txBody>
          <a:bodyPr>
            <a:normAutofit/>
          </a:bodyPr>
          <a:lstStyle/>
          <a:p>
            <a:pPr marL="0" indent="0">
              <a:buNone/>
            </a:pPr>
            <a:r>
              <a:rPr lang="en-GB" dirty="0"/>
              <a:t>The cause of ADHD has not been determined but it is shown to run in families although factors may contribute including…</a:t>
            </a:r>
          </a:p>
          <a:p>
            <a:r>
              <a:rPr lang="en-GB" dirty="0"/>
              <a:t> being born prematurely (before the 37th week of pregnancy)</a:t>
            </a:r>
          </a:p>
          <a:p>
            <a:r>
              <a:rPr lang="en-GB" dirty="0"/>
              <a:t>having a low birthweight</a:t>
            </a:r>
          </a:p>
          <a:p>
            <a:r>
              <a:rPr lang="en-GB" dirty="0"/>
              <a:t>smoking or alcohol or drug abuse during pregnancy</a:t>
            </a:r>
          </a:p>
          <a:p>
            <a:r>
              <a:rPr lang="en-GB" dirty="0"/>
              <a:t>ADHD can occur in people of any intellectual ability, although it's more common in people with learning difficulties</a:t>
            </a:r>
          </a:p>
          <a:p>
            <a:endParaRPr lang="en-GB" dirty="0"/>
          </a:p>
        </p:txBody>
      </p:sp>
      <p:sp>
        <p:nvSpPr>
          <p:cNvPr id="4" name="Rectangle 3"/>
          <p:cNvSpPr/>
          <p:nvPr/>
        </p:nvSpPr>
        <p:spPr>
          <a:xfrm>
            <a:off x="10351072" y="5875868"/>
            <a:ext cx="938655" cy="276999"/>
          </a:xfrm>
          <a:prstGeom prst="rect">
            <a:avLst/>
          </a:prstGeom>
        </p:spPr>
        <p:txBody>
          <a:bodyPr wrap="none">
            <a:spAutoFit/>
          </a:bodyPr>
          <a:lstStyle/>
          <a:p>
            <a:pPr lvl="0"/>
            <a:r>
              <a:rPr lang="en-GB" sz="1200" dirty="0">
                <a:solidFill>
                  <a:prstClr val="black"/>
                </a:solidFill>
              </a:rPr>
              <a:t>(NHS, 2018)</a:t>
            </a:r>
          </a:p>
        </p:txBody>
      </p:sp>
    </p:spTree>
    <p:extLst>
      <p:ext uri="{BB962C8B-B14F-4D97-AF65-F5344CB8AC3E}">
        <p14:creationId xmlns:p14="http://schemas.microsoft.com/office/powerpoint/2010/main" val="282524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ADHD</a:t>
            </a:r>
          </a:p>
        </p:txBody>
      </p:sp>
      <p:sp>
        <p:nvSpPr>
          <p:cNvPr id="3" name="Content Placeholder 2"/>
          <p:cNvSpPr>
            <a:spLocks noGrp="1"/>
          </p:cNvSpPr>
          <p:nvPr>
            <p:ph idx="1"/>
          </p:nvPr>
        </p:nvSpPr>
        <p:spPr/>
        <p:txBody>
          <a:bodyPr>
            <a:normAutofit fontScale="92500" lnSpcReduction="10000"/>
          </a:bodyPr>
          <a:lstStyle/>
          <a:p>
            <a:r>
              <a:rPr lang="en-GB" dirty="0"/>
              <a:t>Is often noticed and diagnosed at an early age (6-12 years) </a:t>
            </a:r>
          </a:p>
          <a:p>
            <a:r>
              <a:rPr lang="en-GB" dirty="0"/>
              <a:t>Support (educational and behavioural as well as medication) can allow this condition to be managed in children in most cases.</a:t>
            </a:r>
          </a:p>
          <a:p>
            <a:r>
              <a:rPr lang="en-GB" dirty="0"/>
              <a:t>If undiagnosed in children can lead to further problems </a:t>
            </a:r>
          </a:p>
          <a:p>
            <a:r>
              <a:rPr lang="en-GB" dirty="0"/>
              <a:t>Although symptoms generally improve with age, adults may have ADHD that was not diagnosed in childhood and this may lead to relationship and social issues.</a:t>
            </a:r>
          </a:p>
          <a:p>
            <a:pPr marL="0" indent="0">
              <a:buNone/>
            </a:pPr>
            <a:r>
              <a:rPr lang="en-GB" b="1" dirty="0"/>
              <a:t>There is a view that ADHD is being over diagnosed.</a:t>
            </a:r>
          </a:p>
          <a:p>
            <a:r>
              <a:rPr lang="en-GB" dirty="0"/>
              <a:t>Investigate this and discuss the possible implications…</a:t>
            </a:r>
          </a:p>
        </p:txBody>
      </p:sp>
    </p:spTree>
    <p:extLst>
      <p:ext uri="{BB962C8B-B14F-4D97-AF65-F5344CB8AC3E}">
        <p14:creationId xmlns:p14="http://schemas.microsoft.com/office/powerpoint/2010/main" val="188117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Dyslexia</a:t>
            </a:r>
          </a:p>
        </p:txBody>
      </p:sp>
      <p:sp>
        <p:nvSpPr>
          <p:cNvPr id="3" name="Content Placeholder 2"/>
          <p:cNvSpPr>
            <a:spLocks noGrp="1"/>
          </p:cNvSpPr>
          <p:nvPr>
            <p:ph idx="1"/>
          </p:nvPr>
        </p:nvSpPr>
        <p:spPr/>
        <p:txBody>
          <a:bodyPr/>
          <a:lstStyle/>
          <a:p>
            <a:r>
              <a:rPr lang="en-GB" dirty="0"/>
              <a:t>Dyslexia is a learning difficulty that primarily affects the skills involved in accurate and fluent word reading and spelling.             </a:t>
            </a:r>
            <a:r>
              <a:rPr lang="en-GB" sz="1200" dirty="0"/>
              <a:t> (British Dyslexia Association, 2018)</a:t>
            </a:r>
          </a:p>
          <a:p>
            <a:endParaRPr lang="en-GB" dirty="0"/>
          </a:p>
          <a:p>
            <a:r>
              <a:rPr lang="en-GB" dirty="0"/>
              <a:t>A continuum of difficulties in learning to read, write and/or spell, which persist despite the provision of appropriate learning opportunities. These difficulties often do not reflect an individual's cognitive abilities and may not be typical of performance in other areas. </a:t>
            </a:r>
            <a:r>
              <a:rPr lang="en-GB" sz="1200" dirty="0"/>
              <a:t>                                                                      Dyslexia Scotland, 2017)</a:t>
            </a:r>
          </a:p>
        </p:txBody>
      </p:sp>
    </p:spTree>
    <p:extLst>
      <p:ext uri="{BB962C8B-B14F-4D97-AF65-F5344CB8AC3E}">
        <p14:creationId xmlns:p14="http://schemas.microsoft.com/office/powerpoint/2010/main" val="510104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Dyslexia</a:t>
            </a:r>
          </a:p>
        </p:txBody>
      </p:sp>
      <p:sp>
        <p:nvSpPr>
          <p:cNvPr id="3" name="Content Placeholder 2"/>
          <p:cNvSpPr>
            <a:spLocks noGrp="1"/>
          </p:cNvSpPr>
          <p:nvPr>
            <p:ph idx="1"/>
          </p:nvPr>
        </p:nvSpPr>
        <p:spPr/>
        <p:txBody>
          <a:bodyPr>
            <a:normAutofit/>
          </a:bodyPr>
          <a:lstStyle/>
          <a:p>
            <a:r>
              <a:rPr lang="en-GB" dirty="0"/>
              <a:t>According to the British Dyslexia Association, the number of individuals with dyslexia in the UK is around 10%, with 4% of population at the severe end of the dyslexia continuum. This equates to around 7.3 million people. </a:t>
            </a:r>
          </a:p>
          <a:p>
            <a:r>
              <a:rPr lang="en-GB" dirty="0"/>
              <a:t>However, arguably, this is not a true representation. According to Dyslexia Action (2017), the figure is more likely to be around 16% of the population, or 11.5 million people.</a:t>
            </a:r>
          </a:p>
        </p:txBody>
      </p:sp>
    </p:spTree>
    <p:extLst>
      <p:ext uri="{BB962C8B-B14F-4D97-AF65-F5344CB8AC3E}">
        <p14:creationId xmlns:p14="http://schemas.microsoft.com/office/powerpoint/2010/main" val="2691143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Dyslexia</a:t>
            </a:r>
          </a:p>
        </p:txBody>
      </p:sp>
      <p:sp>
        <p:nvSpPr>
          <p:cNvPr id="3" name="Content Placeholder 2"/>
          <p:cNvSpPr>
            <a:spLocks noGrp="1"/>
          </p:cNvSpPr>
          <p:nvPr>
            <p:ph idx="1"/>
          </p:nvPr>
        </p:nvSpPr>
        <p:spPr>
          <a:xfrm>
            <a:off x="511628" y="2867175"/>
            <a:ext cx="10755085" cy="3318936"/>
          </a:xfrm>
        </p:spPr>
        <p:txBody>
          <a:bodyPr>
            <a:normAutofit/>
          </a:bodyPr>
          <a:lstStyle/>
          <a:p>
            <a:r>
              <a:rPr lang="en-GB" dirty="0"/>
              <a:t>Globally, Dyslexia International (2017) suggests that between 5-10% of the population experience dyslexia, which equates to around 700 million people worldwide. But, again, this is also likely to be underestimated. Some evidence suggests that the figure is expected to be around 17% of the world’s population. </a:t>
            </a:r>
          </a:p>
          <a:p>
            <a:pPr marL="0" indent="0">
              <a:buNone/>
            </a:pPr>
            <a:r>
              <a:rPr lang="en-GB" sz="1200" dirty="0"/>
              <a:t>                                                                                                                                                                                                                          (</a:t>
            </a:r>
            <a:r>
              <a:rPr lang="en-GB" sz="1200" dirty="0" err="1"/>
              <a:t>Sprenger-Charolles</a:t>
            </a:r>
            <a:r>
              <a:rPr lang="en-GB" sz="1200" dirty="0"/>
              <a:t> and Siegel, 2016) </a:t>
            </a:r>
          </a:p>
        </p:txBody>
      </p:sp>
    </p:spTree>
    <p:extLst>
      <p:ext uri="{BB962C8B-B14F-4D97-AF65-F5344CB8AC3E}">
        <p14:creationId xmlns:p14="http://schemas.microsoft.com/office/powerpoint/2010/main" val="282792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Dyslexia</a:t>
            </a:r>
          </a:p>
        </p:txBody>
      </p:sp>
      <p:sp>
        <p:nvSpPr>
          <p:cNvPr id="3" name="Content Placeholder 2"/>
          <p:cNvSpPr>
            <a:spLocks noGrp="1"/>
          </p:cNvSpPr>
          <p:nvPr>
            <p:ph idx="1"/>
          </p:nvPr>
        </p:nvSpPr>
        <p:spPr>
          <a:xfrm>
            <a:off x="449035" y="2426303"/>
            <a:ext cx="11293929" cy="4056140"/>
          </a:xfrm>
        </p:spPr>
        <p:txBody>
          <a:bodyPr>
            <a:normAutofit lnSpcReduction="10000"/>
          </a:bodyPr>
          <a:lstStyle/>
          <a:p>
            <a:pPr fontAlgn="base"/>
            <a:r>
              <a:rPr lang="en-GB" dirty="0"/>
              <a:t>Dyslexia is a learning difference which primarily affects reading and writing skills. However, it does not only affect these skills.</a:t>
            </a:r>
          </a:p>
          <a:p>
            <a:pPr fontAlgn="base"/>
            <a:r>
              <a:rPr lang="en-GB" dirty="0"/>
              <a:t> Dyslexia is actually about information processing. </a:t>
            </a:r>
          </a:p>
          <a:p>
            <a:pPr fontAlgn="base"/>
            <a:r>
              <a:rPr lang="en-GB" dirty="0"/>
              <a:t>Dyslexic people may have difficulty processing and remembering information they see and hear, which can affect learning and the acquisition of literacy skills. </a:t>
            </a:r>
          </a:p>
          <a:p>
            <a:pPr fontAlgn="base"/>
            <a:r>
              <a:rPr lang="en-GB" dirty="0"/>
              <a:t>Dyslexia can also impact on other areas such as organisational skills.</a:t>
            </a:r>
          </a:p>
          <a:p>
            <a:pPr fontAlgn="base"/>
            <a:r>
              <a:rPr lang="en-GB" dirty="0"/>
              <a:t>It is important to remember that there are positives to thinking differently. Many dyslexic people show strengths in areas such as reasoning and in visual and creative fields</a:t>
            </a:r>
          </a:p>
        </p:txBody>
      </p:sp>
      <p:sp>
        <p:nvSpPr>
          <p:cNvPr id="4" name="TextBox 3"/>
          <p:cNvSpPr txBox="1"/>
          <p:nvPr/>
        </p:nvSpPr>
        <p:spPr>
          <a:xfrm>
            <a:off x="9944100" y="5978675"/>
            <a:ext cx="1567543" cy="369332"/>
          </a:xfrm>
          <a:prstGeom prst="rect">
            <a:avLst/>
          </a:prstGeom>
          <a:noFill/>
        </p:spPr>
        <p:txBody>
          <a:bodyPr wrap="square" rtlCol="0">
            <a:spAutoFit/>
          </a:bodyPr>
          <a:lstStyle/>
          <a:p>
            <a:r>
              <a:rPr lang="en-GB" dirty="0"/>
              <a:t>(BDA, 2020)</a:t>
            </a:r>
          </a:p>
        </p:txBody>
      </p:sp>
    </p:spTree>
    <p:extLst>
      <p:ext uri="{BB962C8B-B14F-4D97-AF65-F5344CB8AC3E}">
        <p14:creationId xmlns:p14="http://schemas.microsoft.com/office/powerpoint/2010/main" val="2999566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Dyslexia</a:t>
            </a:r>
          </a:p>
        </p:txBody>
      </p:sp>
      <p:sp>
        <p:nvSpPr>
          <p:cNvPr id="3" name="Content Placeholder 2"/>
          <p:cNvSpPr>
            <a:spLocks noGrp="1"/>
          </p:cNvSpPr>
          <p:nvPr>
            <p:ph idx="1"/>
          </p:nvPr>
        </p:nvSpPr>
        <p:spPr/>
        <p:txBody>
          <a:bodyPr/>
          <a:lstStyle/>
          <a:p>
            <a:pPr marL="0" indent="0">
              <a:buNone/>
            </a:pPr>
            <a:r>
              <a:rPr lang="en-GB" dirty="0"/>
              <a:t>As with other disabilities is…</a:t>
            </a:r>
          </a:p>
          <a:p>
            <a:r>
              <a:rPr lang="en-GB" dirty="0"/>
              <a:t>Is covered by the Equality Act (2010)</a:t>
            </a:r>
          </a:p>
          <a:p>
            <a:r>
              <a:rPr lang="en-GB" dirty="0"/>
              <a:t>Employers must make reasonable adjustments for persons with a disability so that they are not disadvantaged</a:t>
            </a:r>
          </a:p>
          <a:p>
            <a:r>
              <a:rPr lang="en-GB" dirty="0"/>
              <a:t>This obligation extends to the advertising and recruitment process and also to appraisals, promotions and redundancies.</a:t>
            </a:r>
          </a:p>
        </p:txBody>
      </p:sp>
      <p:sp>
        <p:nvSpPr>
          <p:cNvPr id="4" name="TextBox 3"/>
          <p:cNvSpPr txBox="1"/>
          <p:nvPr/>
        </p:nvSpPr>
        <p:spPr>
          <a:xfrm>
            <a:off x="9372600" y="5737368"/>
            <a:ext cx="2552700" cy="276999"/>
          </a:xfrm>
          <a:prstGeom prst="rect">
            <a:avLst/>
          </a:prstGeom>
          <a:noFill/>
        </p:spPr>
        <p:txBody>
          <a:bodyPr wrap="square" rtlCol="0">
            <a:spAutoFit/>
          </a:bodyPr>
          <a:lstStyle/>
          <a:p>
            <a:r>
              <a:rPr lang="en-GB" sz="1200" dirty="0"/>
              <a:t>(The Dyslexia Association, 2021)</a:t>
            </a:r>
          </a:p>
        </p:txBody>
      </p:sp>
    </p:spTree>
    <p:extLst>
      <p:ext uri="{BB962C8B-B14F-4D97-AF65-F5344CB8AC3E}">
        <p14:creationId xmlns:p14="http://schemas.microsoft.com/office/powerpoint/2010/main" val="13623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Dyslexia</a:t>
            </a:r>
          </a:p>
        </p:txBody>
      </p:sp>
      <p:sp>
        <p:nvSpPr>
          <p:cNvPr id="3" name="Content Placeholder 2"/>
          <p:cNvSpPr>
            <a:spLocks noGrp="1"/>
          </p:cNvSpPr>
          <p:nvPr>
            <p:ph idx="1"/>
          </p:nvPr>
        </p:nvSpPr>
        <p:spPr/>
        <p:txBody>
          <a:bodyPr/>
          <a:lstStyle/>
          <a:p>
            <a:pPr marL="0" indent="0">
              <a:buNone/>
            </a:pPr>
            <a:r>
              <a:rPr lang="en-GB" b="1" dirty="0"/>
              <a:t>Examples of Reasonable Adjustments- </a:t>
            </a:r>
            <a:r>
              <a:rPr lang="en-GB" dirty="0"/>
              <a:t>these may vary widely depending on the nature of the individuals disability, factors such as the size and type of business as well as cost, impact on others, etc.</a:t>
            </a:r>
            <a:endParaRPr lang="en-GB" b="1" dirty="0"/>
          </a:p>
          <a:p>
            <a:r>
              <a:rPr lang="en-GB" dirty="0"/>
              <a:t>Giving verbal instructions – </a:t>
            </a:r>
            <a:r>
              <a:rPr lang="en-GB" dirty="0" err="1"/>
              <a:t>eg</a:t>
            </a:r>
            <a:r>
              <a:rPr lang="en-GB" dirty="0"/>
              <a:t>. using voicemail instead of email.</a:t>
            </a:r>
          </a:p>
          <a:p>
            <a:r>
              <a:rPr lang="en-GB" dirty="0"/>
              <a:t>Providing specific IT equipment, programs and software</a:t>
            </a:r>
          </a:p>
          <a:p>
            <a:r>
              <a:rPr lang="en-GB" dirty="0"/>
              <a:t>Assisting with, and allowing for, time planning and perhaps a quieter environment</a:t>
            </a:r>
          </a:p>
        </p:txBody>
      </p:sp>
      <p:sp>
        <p:nvSpPr>
          <p:cNvPr id="4" name="TextBox 3"/>
          <p:cNvSpPr txBox="1"/>
          <p:nvPr/>
        </p:nvSpPr>
        <p:spPr>
          <a:xfrm>
            <a:off x="9372600" y="5737368"/>
            <a:ext cx="2552700" cy="276999"/>
          </a:xfrm>
          <a:prstGeom prst="rect">
            <a:avLst/>
          </a:prstGeom>
          <a:noFill/>
        </p:spPr>
        <p:txBody>
          <a:bodyPr wrap="square" rtlCol="0">
            <a:spAutoFit/>
          </a:bodyPr>
          <a:lstStyle/>
          <a:p>
            <a:r>
              <a:rPr lang="en-GB" sz="1200" dirty="0"/>
              <a:t>(The Dyslexia Association, 2021)</a:t>
            </a:r>
          </a:p>
        </p:txBody>
      </p:sp>
    </p:spTree>
    <p:extLst>
      <p:ext uri="{BB962C8B-B14F-4D97-AF65-F5344CB8AC3E}">
        <p14:creationId xmlns:p14="http://schemas.microsoft.com/office/powerpoint/2010/main" val="16705125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3838" y="1165012"/>
            <a:ext cx="9601196" cy="1303867"/>
          </a:xfrm>
        </p:spPr>
        <p:txBody>
          <a:bodyPr/>
          <a:lstStyle/>
          <a:p>
            <a:r>
              <a:rPr lang="en-GB" b="1" dirty="0"/>
              <a:t>Famous People with Dyslexia</a:t>
            </a:r>
          </a:p>
        </p:txBody>
      </p:sp>
      <p:sp>
        <p:nvSpPr>
          <p:cNvPr id="3" name="Content Placeholder 2"/>
          <p:cNvSpPr>
            <a:spLocks noGrp="1"/>
          </p:cNvSpPr>
          <p:nvPr>
            <p:ph idx="1"/>
          </p:nvPr>
        </p:nvSpPr>
        <p:spPr>
          <a:xfrm>
            <a:off x="1030086" y="2020073"/>
            <a:ext cx="9601196" cy="4191000"/>
          </a:xfrm>
        </p:spPr>
        <p:txBody>
          <a:bodyPr>
            <a:normAutofit fontScale="92500" lnSpcReduction="20000"/>
          </a:bodyPr>
          <a:lstStyle/>
          <a:p>
            <a:pPr marL="0" indent="0">
              <a:buNone/>
            </a:pPr>
            <a:endParaRPr lang="en-GB" dirty="0"/>
          </a:p>
          <a:p>
            <a:r>
              <a:rPr lang="en-GB" dirty="0"/>
              <a:t>Richard Branson </a:t>
            </a:r>
          </a:p>
          <a:p>
            <a:r>
              <a:rPr lang="en-GB" dirty="0"/>
              <a:t>Leonardo da Vinci</a:t>
            </a:r>
          </a:p>
          <a:p>
            <a:r>
              <a:rPr lang="en-GB" dirty="0"/>
              <a:t>Walt Disney</a:t>
            </a:r>
          </a:p>
          <a:p>
            <a:r>
              <a:rPr lang="en-GB" dirty="0"/>
              <a:t>Albert Einstein</a:t>
            </a:r>
          </a:p>
          <a:p>
            <a:r>
              <a:rPr lang="en-GB" dirty="0"/>
              <a:t>Whoopi Goldberg</a:t>
            </a:r>
          </a:p>
          <a:p>
            <a:r>
              <a:rPr lang="en-GB" dirty="0"/>
              <a:t>John Lennon</a:t>
            </a:r>
          </a:p>
          <a:p>
            <a:r>
              <a:rPr lang="en-GB" dirty="0"/>
              <a:t>Steven Spielberg</a:t>
            </a:r>
          </a:p>
          <a:p>
            <a:r>
              <a:rPr lang="en-GB" dirty="0"/>
              <a:t>USA Presidents- John F Kennedy, George Washington &amp; George W Bush</a:t>
            </a:r>
          </a:p>
          <a:p>
            <a:endParaRPr lang="en-GB" b="1" dirty="0"/>
          </a:p>
          <a:p>
            <a:endParaRPr lang="en-GB" b="1" dirty="0"/>
          </a:p>
          <a:p>
            <a:endParaRPr lang="en-GB" dirty="0"/>
          </a:p>
        </p:txBody>
      </p:sp>
      <p:sp>
        <p:nvSpPr>
          <p:cNvPr id="4" name="TextBox 3"/>
          <p:cNvSpPr txBox="1"/>
          <p:nvPr/>
        </p:nvSpPr>
        <p:spPr>
          <a:xfrm>
            <a:off x="8810625" y="6072574"/>
            <a:ext cx="2971800" cy="276999"/>
          </a:xfrm>
          <a:prstGeom prst="rect">
            <a:avLst/>
          </a:prstGeom>
          <a:noFill/>
        </p:spPr>
        <p:txBody>
          <a:bodyPr wrap="square" rtlCol="0">
            <a:spAutoFit/>
          </a:bodyPr>
          <a:lstStyle/>
          <a:p>
            <a:r>
              <a:rPr lang="en-GB" sz="1200" dirty="0"/>
              <a:t>(Helen </a:t>
            </a:r>
            <a:r>
              <a:rPr lang="en-GB" sz="1200" dirty="0" err="1"/>
              <a:t>Arkell</a:t>
            </a:r>
            <a:r>
              <a:rPr lang="en-GB" sz="1200" dirty="0"/>
              <a:t> Dyslexia Charity, 2021)</a:t>
            </a:r>
          </a:p>
        </p:txBody>
      </p:sp>
    </p:spTree>
    <p:extLst>
      <p:ext uri="{BB962C8B-B14F-4D97-AF65-F5344CB8AC3E}">
        <p14:creationId xmlns:p14="http://schemas.microsoft.com/office/powerpoint/2010/main" val="33342596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Education</a:t>
            </a:r>
          </a:p>
        </p:txBody>
      </p:sp>
      <p:sp>
        <p:nvSpPr>
          <p:cNvPr id="3" name="Content Placeholder 2"/>
          <p:cNvSpPr>
            <a:spLocks noGrp="1"/>
          </p:cNvSpPr>
          <p:nvPr>
            <p:ph idx="1"/>
          </p:nvPr>
        </p:nvSpPr>
        <p:spPr/>
        <p:txBody>
          <a:bodyPr>
            <a:normAutofit lnSpcReduction="10000"/>
          </a:bodyPr>
          <a:lstStyle/>
          <a:p>
            <a:pPr marL="0" indent="0">
              <a:buNone/>
            </a:pPr>
            <a:endParaRPr lang="en-GB" b="1" dirty="0"/>
          </a:p>
          <a:p>
            <a:r>
              <a:rPr lang="en-GB" dirty="0"/>
              <a:t>The education system provides support and interventions for children and young people with Specific Learning Difficulties </a:t>
            </a:r>
          </a:p>
          <a:p>
            <a:r>
              <a:rPr lang="en-GB" dirty="0"/>
              <a:t>Is this enough?</a:t>
            </a:r>
          </a:p>
          <a:p>
            <a:r>
              <a:rPr lang="en-GB" dirty="0"/>
              <a:t>How do you feel about the education of disabled children in mainstream versus a specialist schools?</a:t>
            </a:r>
          </a:p>
          <a:p>
            <a:r>
              <a:rPr lang="en-GB" dirty="0"/>
              <a:t>Is inclusion always the way forward?</a:t>
            </a:r>
          </a:p>
          <a:p>
            <a:pPr marL="0" indent="0">
              <a:buNone/>
            </a:pPr>
            <a:r>
              <a:rPr lang="en-GB" sz="3000" b="1" dirty="0"/>
              <a:t>Discuss…</a:t>
            </a:r>
          </a:p>
        </p:txBody>
      </p:sp>
    </p:spTree>
    <p:extLst>
      <p:ext uri="{BB962C8B-B14F-4D97-AF65-F5344CB8AC3E}">
        <p14:creationId xmlns:p14="http://schemas.microsoft.com/office/powerpoint/2010/main" val="2751254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Disabled People are…</a:t>
            </a:r>
          </a:p>
        </p:txBody>
      </p:sp>
      <p:sp>
        <p:nvSpPr>
          <p:cNvPr id="3" name="Content Placeholder 2"/>
          <p:cNvSpPr>
            <a:spLocks noGrp="1"/>
          </p:cNvSpPr>
          <p:nvPr>
            <p:ph idx="1"/>
          </p:nvPr>
        </p:nvSpPr>
        <p:spPr/>
        <p:txBody>
          <a:bodyPr>
            <a:normAutofit/>
          </a:bodyPr>
          <a:lstStyle/>
          <a:p>
            <a:r>
              <a:rPr lang="en-GB" dirty="0"/>
              <a:t>Less likely to own their own home </a:t>
            </a:r>
          </a:p>
          <a:p>
            <a:r>
              <a:rPr lang="en-GB" dirty="0"/>
              <a:t>More Likely to Experience Domestic Abuse </a:t>
            </a:r>
          </a:p>
          <a:p>
            <a:r>
              <a:rPr lang="en-GB" dirty="0"/>
              <a:t>More likely to have no qualifications</a:t>
            </a:r>
          </a:p>
          <a:p>
            <a:r>
              <a:rPr lang="en-GB" dirty="0"/>
              <a:t>More likely to be unemployed (DP with Autism have the lowest rate)</a:t>
            </a:r>
          </a:p>
          <a:p>
            <a:r>
              <a:rPr lang="en-GB" dirty="0"/>
              <a:t>More likely to experience loneliness</a:t>
            </a:r>
          </a:p>
          <a:p>
            <a:pPr marL="0" indent="0">
              <a:buNone/>
            </a:pPr>
            <a:r>
              <a:rPr lang="en-GB" dirty="0"/>
              <a:t>Also, average wellbeing ratings are poorer for DP and anxiety levels higher</a:t>
            </a:r>
          </a:p>
        </p:txBody>
      </p:sp>
    </p:spTree>
    <p:extLst>
      <p:ext uri="{BB962C8B-B14F-4D97-AF65-F5344CB8AC3E}">
        <p14:creationId xmlns:p14="http://schemas.microsoft.com/office/powerpoint/2010/main" val="1398786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4AA89-101B-4B3B-14E5-CA9D9579F077}"/>
              </a:ext>
            </a:extLst>
          </p:cNvPr>
          <p:cNvSpPr>
            <a:spLocks noGrp="1"/>
          </p:cNvSpPr>
          <p:nvPr>
            <p:ph type="title"/>
          </p:nvPr>
        </p:nvSpPr>
        <p:spPr/>
        <p:txBody>
          <a:bodyPr/>
          <a:lstStyle/>
          <a:p>
            <a:r>
              <a:rPr lang="en-US" dirty="0"/>
              <a:t>Global Disability Crisis</a:t>
            </a:r>
          </a:p>
        </p:txBody>
      </p:sp>
      <p:sp>
        <p:nvSpPr>
          <p:cNvPr id="3" name="Content Placeholder 2">
            <a:extLst>
              <a:ext uri="{FF2B5EF4-FFF2-40B4-BE49-F238E27FC236}">
                <a16:creationId xmlns:a16="http://schemas.microsoft.com/office/drawing/2014/main" id="{733CEAC7-7999-978D-A5F4-ACD24653DF0E}"/>
              </a:ext>
            </a:extLst>
          </p:cNvPr>
          <p:cNvSpPr>
            <a:spLocks noGrp="1"/>
          </p:cNvSpPr>
          <p:nvPr>
            <p:ph idx="1"/>
          </p:nvPr>
        </p:nvSpPr>
        <p:spPr/>
        <p:txBody>
          <a:bodyPr/>
          <a:lstStyle/>
          <a:p>
            <a:r>
              <a:rPr lang="en-US" dirty="0"/>
              <a:t>Disability stigma is a part of every society</a:t>
            </a:r>
          </a:p>
          <a:p>
            <a:r>
              <a:rPr lang="en-US" dirty="0"/>
              <a:t>In parts of Africa and Asia it can be particularly oppressive; </a:t>
            </a:r>
            <a:r>
              <a:rPr lang="en-GB" b="0" i="0" dirty="0">
                <a:solidFill>
                  <a:srgbClr val="212121"/>
                </a:solidFill>
                <a:effectLst/>
              </a:rPr>
              <a:t>In areas where research and technology aren’t available, people don’t have explanations for conditions which can lead to dangerous misconceptions about disability to form.</a:t>
            </a:r>
            <a:endParaRPr lang="en-US" dirty="0"/>
          </a:p>
        </p:txBody>
      </p:sp>
    </p:spTree>
    <p:extLst>
      <p:ext uri="{BB962C8B-B14F-4D97-AF65-F5344CB8AC3E}">
        <p14:creationId xmlns:p14="http://schemas.microsoft.com/office/powerpoint/2010/main" val="36149246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9D11E-0948-F44C-D0C0-A60EDB9154F2}"/>
              </a:ext>
            </a:extLst>
          </p:cNvPr>
          <p:cNvSpPr>
            <a:spLocks noGrp="1"/>
          </p:cNvSpPr>
          <p:nvPr>
            <p:ph type="title"/>
          </p:nvPr>
        </p:nvSpPr>
        <p:spPr/>
        <p:txBody>
          <a:bodyPr/>
          <a:lstStyle/>
          <a:p>
            <a:r>
              <a:rPr lang="en-US" dirty="0"/>
              <a:t>Misconceptions and Myths</a:t>
            </a:r>
          </a:p>
        </p:txBody>
      </p:sp>
      <p:sp>
        <p:nvSpPr>
          <p:cNvPr id="3" name="Content Placeholder 2">
            <a:extLst>
              <a:ext uri="{FF2B5EF4-FFF2-40B4-BE49-F238E27FC236}">
                <a16:creationId xmlns:a16="http://schemas.microsoft.com/office/drawing/2014/main" id="{2164F9F1-C51C-8255-3C74-BB7372ACD863}"/>
              </a:ext>
            </a:extLst>
          </p:cNvPr>
          <p:cNvSpPr>
            <a:spLocks noGrp="1"/>
          </p:cNvSpPr>
          <p:nvPr>
            <p:ph idx="1"/>
          </p:nvPr>
        </p:nvSpPr>
        <p:spPr/>
        <p:txBody>
          <a:bodyPr/>
          <a:lstStyle/>
          <a:p>
            <a:r>
              <a:rPr lang="en-GB" b="0" i="0" dirty="0">
                <a:solidFill>
                  <a:srgbClr val="000000"/>
                </a:solidFill>
                <a:effectLst/>
                <a:latin typeface="Geneva" panose="020B0503030404040204" pitchFamily="34" charset="0"/>
              </a:rPr>
              <a:t>In Africa, where the myth that having sex with a virgin can cure a person of HIV/AIDS, </a:t>
            </a:r>
            <a:r>
              <a:rPr lang="en-GB" b="1" i="0" dirty="0">
                <a:solidFill>
                  <a:srgbClr val="000000"/>
                </a:solidFill>
                <a:effectLst/>
                <a:latin typeface="GENEVA" panose="020B0503030404040204" pitchFamily="34" charset="0"/>
              </a:rPr>
              <a:t>women and girls with disabilities are targeted for rape</a:t>
            </a:r>
            <a:r>
              <a:rPr lang="en-GB" b="0" i="0" dirty="0">
                <a:solidFill>
                  <a:srgbClr val="000000"/>
                </a:solidFill>
                <a:effectLst/>
                <a:latin typeface="Geneva" panose="020B0503030404040204" pitchFamily="34" charset="0"/>
              </a:rPr>
              <a:t> because they are presumed to be asexual and thus virgins. (WHR, 2004)</a:t>
            </a:r>
          </a:p>
          <a:p>
            <a:r>
              <a:rPr lang="en-GB" b="0" i="0" dirty="0">
                <a:solidFill>
                  <a:srgbClr val="212121"/>
                </a:solidFill>
                <a:effectLst/>
                <a:latin typeface="Open Sans" panose="020B0606030504020204" pitchFamily="34" charset="0"/>
              </a:rPr>
              <a:t>A mental health episode is caused by evil spirits, can lead communities to affix stigma on to disabled people. (ADDI, 2023)</a:t>
            </a:r>
            <a:endParaRPr lang="en-GB" b="0" i="0" dirty="0">
              <a:solidFill>
                <a:srgbClr val="000000"/>
              </a:solidFill>
              <a:effectLst/>
              <a:latin typeface="Geneva" panose="020B0503030404040204" pitchFamily="34" charset="0"/>
            </a:endParaRPr>
          </a:p>
          <a:p>
            <a:endParaRPr lang="en-US" dirty="0"/>
          </a:p>
        </p:txBody>
      </p:sp>
    </p:spTree>
    <p:extLst>
      <p:ext uri="{BB962C8B-B14F-4D97-AF65-F5344CB8AC3E}">
        <p14:creationId xmlns:p14="http://schemas.microsoft.com/office/powerpoint/2010/main" val="26910647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ACDE0-7211-0F3C-F2FF-A4C4FFE69B0C}"/>
              </a:ext>
            </a:extLst>
          </p:cNvPr>
          <p:cNvSpPr>
            <a:spLocks noGrp="1"/>
          </p:cNvSpPr>
          <p:nvPr>
            <p:ph type="title"/>
          </p:nvPr>
        </p:nvSpPr>
        <p:spPr/>
        <p:txBody>
          <a:bodyPr/>
          <a:lstStyle/>
          <a:p>
            <a:r>
              <a:rPr lang="en-US" dirty="0"/>
              <a:t>Disable people living in poverty…</a:t>
            </a:r>
          </a:p>
        </p:txBody>
      </p:sp>
      <p:sp>
        <p:nvSpPr>
          <p:cNvPr id="3" name="TextBox 2">
            <a:extLst>
              <a:ext uri="{FF2B5EF4-FFF2-40B4-BE49-F238E27FC236}">
                <a16:creationId xmlns:a16="http://schemas.microsoft.com/office/drawing/2014/main" id="{60D0379E-B6B6-6C35-C6B4-3FD9248A090D}"/>
              </a:ext>
            </a:extLst>
          </p:cNvPr>
          <p:cNvSpPr txBox="1"/>
          <p:nvPr/>
        </p:nvSpPr>
        <p:spPr>
          <a:xfrm>
            <a:off x="2092036" y="2951018"/>
            <a:ext cx="7453746" cy="286232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212121"/>
                </a:solidFill>
                <a:latin typeface="Open Sans" panose="020B0606030504020204" pitchFamily="34" charset="0"/>
              </a:rPr>
              <a:t>T</a:t>
            </a:r>
            <a:r>
              <a:rPr lang="en-GB" b="0" i="0" dirty="0">
                <a:solidFill>
                  <a:srgbClr val="212121"/>
                </a:solidFill>
                <a:effectLst/>
                <a:latin typeface="Open Sans" panose="020B0606030504020204" pitchFamily="34" charset="0"/>
              </a:rPr>
              <a:t>he most stigmatised and marginalised people on earth. </a:t>
            </a:r>
          </a:p>
          <a:p>
            <a:pPr marL="285750" indent="-285750">
              <a:buFont typeface="Arial" panose="020B0604020202020204" pitchFamily="34" charset="0"/>
              <a:buChar char="•"/>
            </a:pPr>
            <a:endParaRPr lang="en-GB" b="0" i="0" dirty="0">
              <a:solidFill>
                <a:srgbClr val="212121"/>
              </a:solidFill>
              <a:effectLst/>
              <a:latin typeface="Open Sans" panose="020B0606030504020204" pitchFamily="34" charset="0"/>
            </a:endParaRPr>
          </a:p>
          <a:p>
            <a:pPr marL="285750" indent="-285750">
              <a:buFont typeface="Arial" panose="020B0604020202020204" pitchFamily="34" charset="0"/>
              <a:buChar char="•"/>
            </a:pPr>
            <a:r>
              <a:rPr lang="en-GB" b="0" i="0" dirty="0">
                <a:solidFill>
                  <a:srgbClr val="212121"/>
                </a:solidFill>
                <a:effectLst/>
                <a:latin typeface="Open Sans" panose="020B0606030504020204" pitchFamily="34" charset="0"/>
              </a:rPr>
              <a:t>They often live in isolation and are excluded from their communities, from the education system, from healthcare and other vital services.</a:t>
            </a:r>
          </a:p>
          <a:p>
            <a:pPr marL="285750" indent="-285750">
              <a:buFont typeface="Arial" panose="020B0604020202020204" pitchFamily="34" charset="0"/>
              <a:buChar char="•"/>
            </a:pPr>
            <a:endParaRPr lang="en-GB" b="0" i="0" dirty="0">
              <a:solidFill>
                <a:srgbClr val="212121"/>
              </a:solidFill>
              <a:effectLst/>
              <a:latin typeface="Open Sans" panose="020B0606030504020204" pitchFamily="34" charset="0"/>
            </a:endParaRPr>
          </a:p>
          <a:p>
            <a:pPr marL="285750" indent="-285750">
              <a:buFont typeface="Arial" panose="020B0604020202020204" pitchFamily="34" charset="0"/>
              <a:buChar char="•"/>
            </a:pPr>
            <a:r>
              <a:rPr lang="en-GB" b="0" i="0" dirty="0">
                <a:solidFill>
                  <a:srgbClr val="212121"/>
                </a:solidFill>
                <a:effectLst/>
                <a:latin typeface="Open Sans" panose="020B0606030504020204" pitchFamily="34" charset="0"/>
              </a:rPr>
              <a:t> Sometimes, they’re even hidden away by their families. </a:t>
            </a:r>
          </a:p>
          <a:p>
            <a:pPr marL="285750" indent="-285750">
              <a:buFont typeface="Arial" panose="020B0604020202020204" pitchFamily="34" charset="0"/>
              <a:buChar char="•"/>
            </a:pPr>
            <a:endParaRPr lang="en-GB" b="0" i="0" dirty="0">
              <a:solidFill>
                <a:srgbClr val="212121"/>
              </a:solidFill>
              <a:effectLst/>
              <a:latin typeface="Open Sans" panose="020B0606030504020204" pitchFamily="34" charset="0"/>
            </a:endParaRPr>
          </a:p>
          <a:p>
            <a:pPr marL="285750" indent="-285750">
              <a:buFont typeface="Arial" panose="020B0604020202020204" pitchFamily="34" charset="0"/>
              <a:buChar char="•"/>
            </a:pPr>
            <a:r>
              <a:rPr lang="en-GB" b="0" i="0" dirty="0">
                <a:solidFill>
                  <a:srgbClr val="212121"/>
                </a:solidFill>
                <a:effectLst/>
                <a:latin typeface="Open Sans" panose="020B0606030504020204" pitchFamily="34" charset="0"/>
              </a:rPr>
              <a:t>Many disabled women and children face a heightened risk of domestic and sexual violence.    (ADDI, 2023)</a:t>
            </a:r>
            <a:endParaRPr lang="en-US" dirty="0"/>
          </a:p>
        </p:txBody>
      </p:sp>
    </p:spTree>
    <p:extLst>
      <p:ext uri="{BB962C8B-B14F-4D97-AF65-F5344CB8AC3E}">
        <p14:creationId xmlns:p14="http://schemas.microsoft.com/office/powerpoint/2010/main" val="27666683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248-E46A-6605-C623-453653631A39}"/>
              </a:ext>
            </a:extLst>
          </p:cNvPr>
          <p:cNvSpPr>
            <a:spLocks noGrp="1"/>
          </p:cNvSpPr>
          <p:nvPr>
            <p:ph type="title"/>
          </p:nvPr>
        </p:nvSpPr>
        <p:spPr/>
        <p:txBody>
          <a:bodyPr/>
          <a:lstStyle/>
          <a:p>
            <a:r>
              <a:rPr lang="en-US" dirty="0"/>
              <a:t>What Causes the Problem</a:t>
            </a:r>
          </a:p>
        </p:txBody>
      </p:sp>
      <p:sp>
        <p:nvSpPr>
          <p:cNvPr id="3" name="Content Placeholder 2">
            <a:extLst>
              <a:ext uri="{FF2B5EF4-FFF2-40B4-BE49-F238E27FC236}">
                <a16:creationId xmlns:a16="http://schemas.microsoft.com/office/drawing/2014/main" id="{4C3CE3DE-183E-EFF1-5BCE-C0CA65E6F534}"/>
              </a:ext>
            </a:extLst>
          </p:cNvPr>
          <p:cNvSpPr txBox="1">
            <a:spLocks/>
          </p:cNvSpPr>
          <p:nvPr/>
        </p:nvSpPr>
        <p:spPr>
          <a:xfrm>
            <a:off x="1295401" y="2556932"/>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endParaRPr lang="en-GB" dirty="0">
              <a:solidFill>
                <a:srgbClr val="000000"/>
              </a:solidFill>
              <a:latin typeface="Geneva" panose="020B0503030404040204" pitchFamily="34" charset="0"/>
            </a:endParaRPr>
          </a:p>
          <a:p>
            <a:endParaRPr lang="en-US" dirty="0"/>
          </a:p>
        </p:txBody>
      </p:sp>
      <p:sp>
        <p:nvSpPr>
          <p:cNvPr id="4" name="Content Placeholder 2">
            <a:extLst>
              <a:ext uri="{FF2B5EF4-FFF2-40B4-BE49-F238E27FC236}">
                <a16:creationId xmlns:a16="http://schemas.microsoft.com/office/drawing/2014/main" id="{84C59D49-5A51-ED24-4B14-324FB2D69188}"/>
              </a:ext>
            </a:extLst>
          </p:cNvPr>
          <p:cNvSpPr txBox="1">
            <a:spLocks/>
          </p:cNvSpPr>
          <p:nvPr/>
        </p:nvSpPr>
        <p:spPr>
          <a:xfrm>
            <a:off x="1447801" y="2709332"/>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r>
              <a:rPr lang="en-GB" dirty="0">
                <a:solidFill>
                  <a:srgbClr val="000000"/>
                </a:solidFill>
                <a:latin typeface="Geneva" panose="020B0503030404040204" pitchFamily="34" charset="0"/>
              </a:rPr>
              <a:t>Disability Stigma</a:t>
            </a:r>
          </a:p>
          <a:p>
            <a:pPr algn="l"/>
            <a:r>
              <a:rPr lang="en-GB" b="0" i="0" dirty="0">
                <a:solidFill>
                  <a:schemeClr val="tx1"/>
                </a:solidFill>
                <a:effectLst/>
                <a:latin typeface="Open Sans" panose="020B0606030504020204" pitchFamily="34" charset="0"/>
              </a:rPr>
              <a:t>People living in poverty often live in conditions which significantly increase their chances of being disabled by malnutrition, disease or injury.</a:t>
            </a:r>
          </a:p>
          <a:p>
            <a:pPr algn="l"/>
            <a:r>
              <a:rPr lang="en-GB" b="0" i="0" dirty="0">
                <a:solidFill>
                  <a:schemeClr val="tx1"/>
                </a:solidFill>
                <a:effectLst/>
                <a:latin typeface="Open Sans" panose="020B0606030504020204" pitchFamily="34" charset="0"/>
              </a:rPr>
              <a:t>Disabled people are more likely to stay trapped in poverty as they face multiple barriers to accessing an education, securing a livelihood and fully participating in society.</a:t>
            </a:r>
          </a:p>
          <a:p>
            <a:endParaRPr lang="en-GB" dirty="0">
              <a:solidFill>
                <a:srgbClr val="000000"/>
              </a:solidFill>
              <a:latin typeface="Geneva" panose="020B0503030404040204" pitchFamily="34" charset="0"/>
            </a:endParaRPr>
          </a:p>
          <a:p>
            <a:endParaRPr lang="en-US" dirty="0"/>
          </a:p>
        </p:txBody>
      </p:sp>
    </p:spTree>
    <p:extLst>
      <p:ext uri="{BB962C8B-B14F-4D97-AF65-F5344CB8AC3E}">
        <p14:creationId xmlns:p14="http://schemas.microsoft.com/office/powerpoint/2010/main" val="25335619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585A1-AA32-5CFB-5410-ABB43437A7AD}"/>
              </a:ext>
            </a:extLst>
          </p:cNvPr>
          <p:cNvSpPr>
            <a:spLocks noGrp="1"/>
          </p:cNvSpPr>
          <p:nvPr>
            <p:ph type="title"/>
          </p:nvPr>
        </p:nvSpPr>
        <p:spPr/>
        <p:txBody>
          <a:bodyPr/>
          <a:lstStyle/>
          <a:p>
            <a:r>
              <a:rPr lang="en-US" dirty="0"/>
              <a:t>The Global Picture</a:t>
            </a:r>
          </a:p>
        </p:txBody>
      </p:sp>
      <p:sp>
        <p:nvSpPr>
          <p:cNvPr id="3" name="Content Placeholder 2">
            <a:extLst>
              <a:ext uri="{FF2B5EF4-FFF2-40B4-BE49-F238E27FC236}">
                <a16:creationId xmlns:a16="http://schemas.microsoft.com/office/drawing/2014/main" id="{3970003C-A535-5F42-C370-262181E23696}"/>
              </a:ext>
            </a:extLst>
          </p:cNvPr>
          <p:cNvSpPr txBox="1">
            <a:spLocks/>
          </p:cNvSpPr>
          <p:nvPr/>
        </p:nvSpPr>
        <p:spPr>
          <a:xfrm>
            <a:off x="1447801" y="2709332"/>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r>
              <a:rPr lang="en-GB" b="1" i="0" dirty="0">
                <a:solidFill>
                  <a:schemeClr val="tx1"/>
                </a:solidFill>
                <a:effectLst/>
                <a:latin typeface="Nunito" pitchFamily="2" charset="77"/>
              </a:rPr>
              <a:t>One billion people around the world live with some form of disability, making up around 15% of the global population. The vast majority of people with disabilities live in developing countries.</a:t>
            </a:r>
          </a:p>
          <a:p>
            <a:r>
              <a:rPr lang="en-GB" b="1" dirty="0">
                <a:solidFill>
                  <a:srgbClr val="002E43"/>
                </a:solidFill>
                <a:latin typeface="Nunito" pitchFamily="2" charset="77"/>
              </a:rPr>
              <a:t>The n</a:t>
            </a:r>
            <a:r>
              <a:rPr lang="en-GB" b="1" i="0" dirty="0">
                <a:solidFill>
                  <a:srgbClr val="002E43"/>
                </a:solidFill>
                <a:effectLst/>
                <a:latin typeface="Nunito" pitchFamily="2" charset="77"/>
              </a:rPr>
              <a:t>umber of people with disabilities is increasing</a:t>
            </a:r>
            <a:r>
              <a:rPr lang="en-GB" b="0" i="0" dirty="0">
                <a:solidFill>
                  <a:srgbClr val="002E43"/>
                </a:solidFill>
                <a:effectLst/>
                <a:latin typeface="Nunito" pitchFamily="2" charset="77"/>
              </a:rPr>
              <a:t>.</a:t>
            </a:r>
            <a:endParaRPr lang="en-GB" dirty="0">
              <a:solidFill>
                <a:schemeClr val="tx1"/>
              </a:solidFill>
              <a:latin typeface="Geneva" panose="020B0503030404040204" pitchFamily="34" charset="0"/>
            </a:endParaRPr>
          </a:p>
          <a:p>
            <a:endParaRPr lang="en-GB" dirty="0">
              <a:solidFill>
                <a:srgbClr val="000000"/>
              </a:solidFill>
              <a:latin typeface="Geneva" panose="020B0503030404040204" pitchFamily="34" charset="0"/>
            </a:endParaRPr>
          </a:p>
          <a:p>
            <a:endParaRPr lang="en-US" dirty="0"/>
          </a:p>
        </p:txBody>
      </p:sp>
    </p:spTree>
    <p:extLst>
      <p:ext uri="{BB962C8B-B14F-4D97-AF65-F5344CB8AC3E}">
        <p14:creationId xmlns:p14="http://schemas.microsoft.com/office/powerpoint/2010/main" val="17197809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36BD6-CD25-EDE9-BF05-1641B50CCB77}"/>
              </a:ext>
            </a:extLst>
          </p:cNvPr>
          <p:cNvSpPr>
            <a:spLocks noGrp="1"/>
          </p:cNvSpPr>
          <p:nvPr>
            <p:ph type="title"/>
          </p:nvPr>
        </p:nvSpPr>
        <p:spPr/>
        <p:txBody>
          <a:bodyPr/>
          <a:lstStyle/>
          <a:p>
            <a:r>
              <a:rPr lang="en-US" dirty="0"/>
              <a:t>In the UK</a:t>
            </a:r>
          </a:p>
        </p:txBody>
      </p:sp>
      <p:sp>
        <p:nvSpPr>
          <p:cNvPr id="3" name="Content Placeholder 2">
            <a:extLst>
              <a:ext uri="{FF2B5EF4-FFF2-40B4-BE49-F238E27FC236}">
                <a16:creationId xmlns:a16="http://schemas.microsoft.com/office/drawing/2014/main" id="{C9885D14-B814-07DB-76BA-F5E15FFA6D71}"/>
              </a:ext>
            </a:extLst>
          </p:cNvPr>
          <p:cNvSpPr txBox="1">
            <a:spLocks/>
          </p:cNvSpPr>
          <p:nvPr/>
        </p:nvSpPr>
        <p:spPr>
          <a:xfrm>
            <a:off x="1447801" y="2353731"/>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r>
              <a:rPr lang="en-GB" b="0" i="0" dirty="0">
                <a:solidFill>
                  <a:srgbClr val="494848"/>
                </a:solidFill>
                <a:effectLst/>
                <a:latin typeface="chaparral-pro"/>
              </a:rPr>
              <a:t>The poverty rate for disabled people has remained broadly constant at around a third since 2013/14. This is despite the proportion of disabled working-age adults in work increasing from 42% to 52% over the last 10 years  (82% of non-disabled people are employed)</a:t>
            </a:r>
            <a:endParaRPr lang="en-US" dirty="0"/>
          </a:p>
          <a:p>
            <a:r>
              <a:rPr lang="en-GB" b="0" i="0" dirty="0">
                <a:solidFill>
                  <a:srgbClr val="494848"/>
                </a:solidFill>
                <a:effectLst/>
                <a:latin typeface="chaparral-pro"/>
              </a:rPr>
              <a:t>The proportion of working disabled people who work part-time has remained relatively steady at around 30%, compared with around a fifth of those who are not disabled. So, while more disabled people are working, they are still less likely to be able to access full-time work, and then must rely on income-related benefits to supplement income.</a:t>
            </a:r>
            <a:endParaRPr lang="en-GB" dirty="0">
              <a:solidFill>
                <a:schemeClr val="tx1"/>
              </a:solidFill>
              <a:latin typeface="Geneva" panose="020B0503030404040204" pitchFamily="34" charset="0"/>
            </a:endParaRPr>
          </a:p>
          <a:p>
            <a:endParaRPr lang="en-GB" dirty="0">
              <a:solidFill>
                <a:srgbClr val="000000"/>
              </a:solidFill>
              <a:latin typeface="Geneva" panose="020B0503030404040204" pitchFamily="34" charset="0"/>
            </a:endParaRPr>
          </a:p>
          <a:p>
            <a:endParaRPr lang="en-US" dirty="0"/>
          </a:p>
        </p:txBody>
      </p:sp>
    </p:spTree>
    <p:extLst>
      <p:ext uri="{BB962C8B-B14F-4D97-AF65-F5344CB8AC3E}">
        <p14:creationId xmlns:p14="http://schemas.microsoft.com/office/powerpoint/2010/main" val="18641575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28661-5BDF-0683-4A10-DB27C1F43262}"/>
              </a:ext>
            </a:extLst>
          </p:cNvPr>
          <p:cNvSpPr>
            <a:spLocks noGrp="1"/>
          </p:cNvSpPr>
          <p:nvPr>
            <p:ph type="title"/>
          </p:nvPr>
        </p:nvSpPr>
        <p:spPr/>
        <p:txBody>
          <a:bodyPr/>
          <a:lstStyle/>
          <a:p>
            <a:r>
              <a:rPr lang="en-US" dirty="0"/>
              <a:t>Attitudes in the UK</a:t>
            </a:r>
          </a:p>
        </p:txBody>
      </p:sp>
      <p:sp>
        <p:nvSpPr>
          <p:cNvPr id="3" name="Content Placeholder 2">
            <a:extLst>
              <a:ext uri="{FF2B5EF4-FFF2-40B4-BE49-F238E27FC236}">
                <a16:creationId xmlns:a16="http://schemas.microsoft.com/office/drawing/2014/main" id="{6B29CC6D-B5B3-D0FF-F995-9C45CF8898B7}"/>
              </a:ext>
            </a:extLst>
          </p:cNvPr>
          <p:cNvSpPr txBox="1">
            <a:spLocks/>
          </p:cNvSpPr>
          <p:nvPr/>
        </p:nvSpPr>
        <p:spPr>
          <a:xfrm>
            <a:off x="1447801" y="2709332"/>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algn="l" fontAlgn="base">
              <a:buFont typeface="Arial" panose="020B0604020202020204" pitchFamily="34" charset="0"/>
              <a:buChar char="•"/>
            </a:pPr>
            <a:r>
              <a:rPr lang="en-GB" b="0" i="0" dirty="0">
                <a:solidFill>
                  <a:srgbClr val="444444"/>
                </a:solidFill>
                <a:effectLst/>
                <a:latin typeface="Hargreaves"/>
              </a:rPr>
              <a:t>3 out of 4 disabled people (72%) have experienced negative attitudes or behaviour in the last 5 years</a:t>
            </a:r>
          </a:p>
          <a:p>
            <a:pPr algn="l" fontAlgn="base">
              <a:buFont typeface="Arial" panose="020B0604020202020204" pitchFamily="34" charset="0"/>
              <a:buChar char="•"/>
            </a:pPr>
            <a:r>
              <a:rPr lang="en-GB" b="0" i="0" dirty="0">
                <a:solidFill>
                  <a:srgbClr val="444444"/>
                </a:solidFill>
                <a:effectLst/>
                <a:latin typeface="Hargreaves"/>
              </a:rPr>
              <a:t>9 out of 10 disabled people (87%) who had experienced negative attitudes or behaviour said it had a negative effect on their daily lives</a:t>
            </a:r>
          </a:p>
          <a:p>
            <a:endParaRPr lang="en-US" dirty="0"/>
          </a:p>
        </p:txBody>
      </p:sp>
    </p:spTree>
    <p:extLst>
      <p:ext uri="{BB962C8B-B14F-4D97-AF65-F5344CB8AC3E}">
        <p14:creationId xmlns:p14="http://schemas.microsoft.com/office/powerpoint/2010/main" val="35464550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ED361-43B1-1D9B-C751-99D4BB3CB54F}"/>
              </a:ext>
            </a:extLst>
          </p:cNvPr>
          <p:cNvSpPr>
            <a:spLocks noGrp="1"/>
          </p:cNvSpPr>
          <p:nvPr>
            <p:ph type="title"/>
          </p:nvPr>
        </p:nvSpPr>
        <p:spPr/>
        <p:txBody>
          <a:bodyPr/>
          <a:lstStyle/>
          <a:p>
            <a:r>
              <a:rPr lang="en-US" dirty="0"/>
              <a:t>Attitudes in the UK </a:t>
            </a:r>
            <a:r>
              <a:rPr lang="en-US" dirty="0" err="1"/>
              <a:t>cont</a:t>
            </a:r>
            <a:r>
              <a:rPr lang="en-US" dirty="0"/>
              <a:t>…</a:t>
            </a:r>
          </a:p>
        </p:txBody>
      </p:sp>
      <p:sp>
        <p:nvSpPr>
          <p:cNvPr id="3" name="Content Placeholder 2">
            <a:extLst>
              <a:ext uri="{FF2B5EF4-FFF2-40B4-BE49-F238E27FC236}">
                <a16:creationId xmlns:a16="http://schemas.microsoft.com/office/drawing/2014/main" id="{8B305CC4-C438-3349-FEDA-F416033AD968}"/>
              </a:ext>
            </a:extLst>
          </p:cNvPr>
          <p:cNvSpPr txBox="1">
            <a:spLocks/>
          </p:cNvSpPr>
          <p:nvPr/>
        </p:nvSpPr>
        <p:spPr>
          <a:xfrm>
            <a:off x="1447801" y="2709332"/>
            <a:ext cx="9601196" cy="3318936"/>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fontAlgn="base">
              <a:buFont typeface="Arial" panose="020B0604020202020204" pitchFamily="34" charset="0"/>
              <a:buChar char="•"/>
            </a:pPr>
            <a:r>
              <a:rPr lang="en-GB" b="0" i="0" dirty="0">
                <a:solidFill>
                  <a:srgbClr val="444444"/>
                </a:solidFill>
                <a:effectLst/>
                <a:latin typeface="Hargreaves"/>
              </a:rPr>
              <a:t>Disabled people and their families experience a range of different attitudes and behaviours, such as:</a:t>
            </a:r>
          </a:p>
          <a:p>
            <a:pPr algn="l" fontAlgn="base">
              <a:buFont typeface="Arial" panose="020B0604020202020204" pitchFamily="34" charset="0"/>
              <a:buChar char="•"/>
            </a:pPr>
            <a:r>
              <a:rPr lang="en-GB" b="0" i="0" dirty="0">
                <a:solidFill>
                  <a:srgbClr val="444444"/>
                </a:solidFill>
                <a:effectLst/>
                <a:latin typeface="Hargreaves"/>
              </a:rPr>
              <a:t>making assumptions or judging their capability (33%)</a:t>
            </a:r>
          </a:p>
          <a:p>
            <a:pPr algn="l" fontAlgn="base">
              <a:buFont typeface="Arial" panose="020B0604020202020204" pitchFamily="34" charset="0"/>
              <a:buChar char="•"/>
            </a:pPr>
            <a:r>
              <a:rPr lang="en-GB" b="0" i="0" dirty="0">
                <a:solidFill>
                  <a:srgbClr val="444444"/>
                </a:solidFill>
                <a:effectLst/>
                <a:latin typeface="Hargreaves"/>
              </a:rPr>
              <a:t>accusations of faking their impairment or not being disabled (25%)</a:t>
            </a:r>
          </a:p>
          <a:p>
            <a:pPr algn="l" fontAlgn="base">
              <a:buFont typeface="Arial" panose="020B0604020202020204" pitchFamily="34" charset="0"/>
              <a:buChar char="•"/>
            </a:pPr>
            <a:r>
              <a:rPr lang="en-GB" b="0" i="0" dirty="0">
                <a:solidFill>
                  <a:srgbClr val="444444"/>
                </a:solidFill>
                <a:effectLst/>
                <a:latin typeface="Hargreaves"/>
              </a:rPr>
              <a:t>staring or giving looks (19%)</a:t>
            </a:r>
          </a:p>
          <a:p>
            <a:pPr marL="0" indent="0">
              <a:buNone/>
            </a:pPr>
            <a:r>
              <a:rPr lang="en-GB" dirty="0">
                <a:solidFill>
                  <a:schemeClr val="tx1"/>
                </a:solidFill>
                <a:latin typeface="Geneva" panose="020B0503030404040204" pitchFamily="34" charset="0"/>
              </a:rPr>
              <a:t>												</a:t>
            </a:r>
            <a:r>
              <a:rPr lang="en-GB" b="0" i="0" dirty="0">
                <a:solidFill>
                  <a:srgbClr val="444444"/>
                </a:solidFill>
                <a:effectLst/>
                <a:latin typeface="Hargreaves"/>
              </a:rPr>
              <a:t>Attitudes and disability (2022)</a:t>
            </a:r>
            <a:endParaRPr lang="en-GB" dirty="0">
              <a:solidFill>
                <a:schemeClr val="tx1"/>
              </a:solidFill>
              <a:latin typeface="Geneva" panose="020B0503030404040204" pitchFamily="34" charset="0"/>
            </a:endParaRPr>
          </a:p>
          <a:p>
            <a:endParaRPr lang="en-GB" dirty="0">
              <a:solidFill>
                <a:srgbClr val="000000"/>
              </a:solidFill>
              <a:latin typeface="Geneva" panose="020B0503030404040204" pitchFamily="34" charset="0"/>
            </a:endParaRPr>
          </a:p>
          <a:p>
            <a:endParaRPr lang="en-GB" dirty="0">
              <a:solidFill>
                <a:srgbClr val="000000"/>
              </a:solidFill>
              <a:latin typeface="Geneva" panose="020B0503030404040204" pitchFamily="34" charset="0"/>
            </a:endParaRPr>
          </a:p>
          <a:p>
            <a:endParaRPr lang="en-US" dirty="0"/>
          </a:p>
        </p:txBody>
      </p:sp>
    </p:spTree>
    <p:extLst>
      <p:ext uri="{BB962C8B-B14F-4D97-AF65-F5344CB8AC3E}">
        <p14:creationId xmlns:p14="http://schemas.microsoft.com/office/powerpoint/2010/main" val="59180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37AC4-CD9B-45CA-4D3A-AEAA33620D70}"/>
              </a:ext>
            </a:extLst>
          </p:cNvPr>
          <p:cNvSpPr>
            <a:spLocks noGrp="1"/>
          </p:cNvSpPr>
          <p:nvPr>
            <p:ph type="title"/>
          </p:nvPr>
        </p:nvSpPr>
        <p:spPr/>
        <p:txBody>
          <a:bodyPr/>
          <a:lstStyle/>
          <a:p>
            <a:r>
              <a:rPr lang="en-US" dirty="0"/>
              <a:t>Attitudes in the UK</a:t>
            </a:r>
          </a:p>
        </p:txBody>
      </p:sp>
      <p:pic>
        <p:nvPicPr>
          <p:cNvPr id="3" name="Online Media 2" descr="We Want Change || Breaking the Stigma of Disabilities">
            <a:hlinkClick r:id="" action="ppaction://media"/>
            <a:extLst>
              <a:ext uri="{FF2B5EF4-FFF2-40B4-BE49-F238E27FC236}">
                <a16:creationId xmlns:a16="http://schemas.microsoft.com/office/drawing/2014/main" id="{95EC1AF7-069B-93D7-64C6-98521BCBBB0D}"/>
              </a:ext>
            </a:extLst>
          </p:cNvPr>
          <p:cNvPicPr>
            <a:picLocks noRot="1" noChangeAspect="1"/>
          </p:cNvPicPr>
          <p:nvPr>
            <a:videoFile r:link="rId1"/>
          </p:nvPr>
        </p:nvPicPr>
        <p:blipFill>
          <a:blip r:embed="rId4"/>
          <a:stretch>
            <a:fillRect/>
          </a:stretch>
        </p:blipFill>
        <p:spPr>
          <a:xfrm>
            <a:off x="1894610" y="2050473"/>
            <a:ext cx="8402780" cy="4045527"/>
          </a:xfrm>
          <a:prstGeom prst="rect">
            <a:avLst/>
          </a:prstGeom>
        </p:spPr>
      </p:pic>
    </p:spTree>
    <p:extLst>
      <p:ext uri="{BB962C8B-B14F-4D97-AF65-F5344CB8AC3E}">
        <p14:creationId xmlns:p14="http://schemas.microsoft.com/office/powerpoint/2010/main" val="1156814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78A3-A693-D5C1-67F1-F6C203CA6027}"/>
              </a:ext>
            </a:extLst>
          </p:cNvPr>
          <p:cNvSpPr>
            <a:spLocks noGrp="1"/>
          </p:cNvSpPr>
          <p:nvPr>
            <p:ph type="title"/>
          </p:nvPr>
        </p:nvSpPr>
        <p:spPr/>
        <p:txBody>
          <a:bodyPr>
            <a:normAutofit/>
          </a:bodyPr>
          <a:lstStyle/>
          <a:p>
            <a:r>
              <a:rPr lang="en-GB" sz="4400" b="1" dirty="0"/>
              <a:t>A Short History of Attitudes to Disability</a:t>
            </a:r>
            <a:br>
              <a:rPr lang="en-GB" sz="4400" b="1" dirty="0"/>
            </a:br>
            <a:endParaRPr lang="en-US" dirty="0"/>
          </a:p>
        </p:txBody>
      </p:sp>
      <p:sp>
        <p:nvSpPr>
          <p:cNvPr id="5" name="TextBox 4">
            <a:extLst>
              <a:ext uri="{FF2B5EF4-FFF2-40B4-BE49-F238E27FC236}">
                <a16:creationId xmlns:a16="http://schemas.microsoft.com/office/drawing/2014/main" id="{1440DA67-BD49-52A6-1EB8-A35A7DAB5777}"/>
              </a:ext>
            </a:extLst>
          </p:cNvPr>
          <p:cNvSpPr txBox="1"/>
          <p:nvPr/>
        </p:nvSpPr>
        <p:spPr>
          <a:xfrm>
            <a:off x="1295402" y="1972183"/>
            <a:ext cx="8496944" cy="4044184"/>
          </a:xfrm>
          <a:prstGeom prst="rect">
            <a:avLst/>
          </a:prstGeom>
          <a:noFill/>
        </p:spPr>
        <p:txBody>
          <a:bodyPr wrap="square" rtlCol="0">
            <a:spAutoFit/>
          </a:bodyPr>
          <a:lstStyle/>
          <a:p>
            <a:pPr marL="342900" indent="-342900">
              <a:lnSpc>
                <a:spcPct val="90000"/>
              </a:lnSpc>
              <a:spcBef>
                <a:spcPts val="600"/>
              </a:spcBef>
              <a:spcAft>
                <a:spcPts val="600"/>
              </a:spcAft>
              <a:buFont typeface="Arial" panose="020B0604020202020204" pitchFamily="34" charset="0"/>
              <a:buChar char="•"/>
            </a:pPr>
            <a:r>
              <a:rPr lang="en-GB" sz="2800" dirty="0"/>
              <a:t>Pre-industrial revolution, people with disability were part of the ‘mass poor’ (</a:t>
            </a:r>
            <a:r>
              <a:rPr lang="en-GB" sz="2800" dirty="0" err="1"/>
              <a:t>Borsay</a:t>
            </a:r>
            <a:r>
              <a:rPr lang="en-GB" sz="2800" dirty="0"/>
              <a:t>, 2002)</a:t>
            </a:r>
          </a:p>
          <a:p>
            <a:pPr marL="342900" indent="-342900">
              <a:lnSpc>
                <a:spcPct val="90000"/>
              </a:lnSpc>
              <a:spcBef>
                <a:spcPts val="600"/>
              </a:spcBef>
              <a:spcAft>
                <a:spcPts val="600"/>
              </a:spcAft>
              <a:buFont typeface="Arial" panose="020B0604020202020204" pitchFamily="34" charset="0"/>
              <a:buChar char="•"/>
            </a:pPr>
            <a:r>
              <a:rPr lang="en-GB" sz="2800" dirty="0"/>
              <a:t>At the ‘bottom’ of society but not excluded (</a:t>
            </a:r>
            <a:r>
              <a:rPr lang="en-GB" sz="2800" dirty="0" err="1"/>
              <a:t>Borsay</a:t>
            </a:r>
            <a:r>
              <a:rPr lang="en-GB" sz="2800" dirty="0"/>
              <a:t>, 2002)</a:t>
            </a:r>
          </a:p>
          <a:p>
            <a:pPr marL="342900" indent="-342900">
              <a:lnSpc>
                <a:spcPct val="90000"/>
              </a:lnSpc>
              <a:spcBef>
                <a:spcPts val="600"/>
              </a:spcBef>
              <a:spcAft>
                <a:spcPts val="600"/>
              </a:spcAft>
              <a:buFont typeface="Arial" panose="020B0604020202020204" pitchFamily="34" charset="0"/>
              <a:buChar char="•"/>
            </a:pPr>
            <a:r>
              <a:rPr lang="en-GB" sz="2800" dirty="0"/>
              <a:t>Life was difficult for all working people not just those with disability (Cameron, 2014)</a:t>
            </a:r>
          </a:p>
          <a:p>
            <a:pPr marL="342900" indent="-342900">
              <a:lnSpc>
                <a:spcPct val="90000"/>
              </a:lnSpc>
              <a:spcBef>
                <a:spcPts val="600"/>
              </a:spcBef>
              <a:spcAft>
                <a:spcPts val="600"/>
              </a:spcAft>
              <a:buFont typeface="Arial" panose="020B0604020202020204" pitchFamily="34" charset="0"/>
              <a:buChar char="•"/>
            </a:pPr>
            <a:r>
              <a:rPr lang="en-GB" sz="2800" dirty="0"/>
              <a:t>Pre-industrial revolution people with impairments worked within their community (Oliver and Barnes, 2012)</a:t>
            </a:r>
          </a:p>
        </p:txBody>
      </p:sp>
    </p:spTree>
    <p:extLst>
      <p:ext uri="{BB962C8B-B14F-4D97-AF65-F5344CB8AC3E}">
        <p14:creationId xmlns:p14="http://schemas.microsoft.com/office/powerpoint/2010/main" val="976896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5E612-E324-8FEA-8578-42B6CC2363A2}"/>
              </a:ext>
            </a:extLst>
          </p:cNvPr>
          <p:cNvSpPr>
            <a:spLocks noGrp="1"/>
          </p:cNvSpPr>
          <p:nvPr>
            <p:ph type="title"/>
          </p:nvPr>
        </p:nvSpPr>
        <p:spPr>
          <a:xfrm>
            <a:off x="1295402" y="426961"/>
            <a:ext cx="9601196" cy="1303867"/>
          </a:xfrm>
        </p:spPr>
        <p:txBody>
          <a:bodyPr>
            <a:normAutofit/>
          </a:bodyPr>
          <a:lstStyle/>
          <a:p>
            <a:r>
              <a:rPr lang="en-US" dirty="0"/>
              <a:t>A Short History of Attitudes to Disability </a:t>
            </a:r>
            <a:r>
              <a:rPr lang="en-US" dirty="0" err="1"/>
              <a:t>cont</a:t>
            </a:r>
            <a:r>
              <a:rPr lang="en-US" dirty="0"/>
              <a:t>…</a:t>
            </a:r>
          </a:p>
        </p:txBody>
      </p:sp>
      <p:sp>
        <p:nvSpPr>
          <p:cNvPr id="6" name="TextBox 5">
            <a:extLst>
              <a:ext uri="{FF2B5EF4-FFF2-40B4-BE49-F238E27FC236}">
                <a16:creationId xmlns:a16="http://schemas.microsoft.com/office/drawing/2014/main" id="{8365C3F5-DCDD-32B7-B576-6EE644788758}"/>
              </a:ext>
            </a:extLst>
          </p:cNvPr>
          <p:cNvSpPr txBox="1"/>
          <p:nvPr/>
        </p:nvSpPr>
        <p:spPr>
          <a:xfrm>
            <a:off x="1847528" y="1611258"/>
            <a:ext cx="8496944" cy="4819781"/>
          </a:xfrm>
          <a:prstGeom prst="rect">
            <a:avLst/>
          </a:prstGeom>
          <a:noFill/>
        </p:spPr>
        <p:txBody>
          <a:bodyPr wrap="square" rtlCol="0">
            <a:spAutoFit/>
          </a:bodyPr>
          <a:lstStyle/>
          <a:p>
            <a:pPr marL="342900" indent="-342900">
              <a:lnSpc>
                <a:spcPct val="90000"/>
              </a:lnSpc>
              <a:spcBef>
                <a:spcPts val="600"/>
              </a:spcBef>
              <a:spcAft>
                <a:spcPts val="600"/>
              </a:spcAft>
              <a:buFont typeface="Arial" panose="020B0604020202020204" pitchFamily="34" charset="0"/>
              <a:buChar char="•"/>
            </a:pPr>
            <a:r>
              <a:rPr lang="en-GB" sz="2800" dirty="0"/>
              <a:t>Industrial revolution brought factories and the need for ‘able-bodied’ workers to use machinery (Cameron, 2014)</a:t>
            </a:r>
          </a:p>
          <a:p>
            <a:pPr marL="342900" indent="-342900">
              <a:lnSpc>
                <a:spcPct val="90000"/>
              </a:lnSpc>
              <a:spcBef>
                <a:spcPts val="600"/>
              </a:spcBef>
              <a:spcAft>
                <a:spcPts val="600"/>
              </a:spcAft>
              <a:buFont typeface="Arial" panose="020B0604020202020204" pitchFamily="34" charset="0"/>
              <a:buChar char="•"/>
            </a:pPr>
            <a:r>
              <a:rPr lang="en-GB" sz="2800" dirty="0"/>
              <a:t>People with impairments became excluded, removed from the mainstream and institutionalised (Cameron, 2014, p. 66)</a:t>
            </a:r>
          </a:p>
          <a:p>
            <a:pPr marL="342900" indent="-342900">
              <a:lnSpc>
                <a:spcPct val="90000"/>
              </a:lnSpc>
              <a:spcBef>
                <a:spcPts val="600"/>
              </a:spcBef>
              <a:spcAft>
                <a:spcPts val="600"/>
              </a:spcAft>
              <a:buFont typeface="Arial" panose="020B0604020202020204" pitchFamily="34" charset="0"/>
              <a:buChar char="•"/>
            </a:pPr>
            <a:r>
              <a:rPr lang="en-GB" sz="2800" dirty="0"/>
              <a:t>In institutions medical professionals turned impairments (disability) into a medical issue (Oliver, 1990)</a:t>
            </a:r>
          </a:p>
          <a:p>
            <a:pPr marL="342900" indent="-342900">
              <a:lnSpc>
                <a:spcPct val="90000"/>
              </a:lnSpc>
              <a:spcBef>
                <a:spcPts val="600"/>
              </a:spcBef>
              <a:spcAft>
                <a:spcPts val="600"/>
              </a:spcAft>
              <a:buFont typeface="Arial" panose="020B0604020202020204" pitchFamily="34" charset="0"/>
              <a:buChar char="•"/>
            </a:pPr>
            <a:r>
              <a:rPr lang="en-GB" sz="2800" dirty="0"/>
              <a:t>We will return to look at health during the industrial revolution later in these sessions</a:t>
            </a:r>
          </a:p>
        </p:txBody>
      </p:sp>
    </p:spTree>
    <p:extLst>
      <p:ext uri="{BB962C8B-B14F-4D97-AF65-F5344CB8AC3E}">
        <p14:creationId xmlns:p14="http://schemas.microsoft.com/office/powerpoint/2010/main" val="1854398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Fighting Back</a:t>
            </a:r>
          </a:p>
        </p:txBody>
      </p:sp>
      <p:sp>
        <p:nvSpPr>
          <p:cNvPr id="3" name="Content Placeholder 2"/>
          <p:cNvSpPr>
            <a:spLocks noGrp="1"/>
          </p:cNvSpPr>
          <p:nvPr>
            <p:ph idx="1"/>
          </p:nvPr>
        </p:nvSpPr>
        <p:spPr>
          <a:xfrm>
            <a:off x="1181101" y="2867175"/>
            <a:ext cx="9601196" cy="3318936"/>
          </a:xfrm>
        </p:spPr>
        <p:txBody>
          <a:bodyPr>
            <a:normAutofit/>
          </a:bodyPr>
          <a:lstStyle/>
          <a:p>
            <a:r>
              <a:rPr lang="en-GB" sz="2800" dirty="0"/>
              <a:t>A higher proportion of disabled people aged 16 years and over in England were involved in civic participation (41.5%), such as signing a petition or attending a public rally, than non-disabled people (35.1%) (year ending March 2019)</a:t>
            </a:r>
          </a:p>
        </p:txBody>
      </p:sp>
    </p:spTree>
    <p:extLst>
      <p:ext uri="{BB962C8B-B14F-4D97-AF65-F5344CB8AC3E}">
        <p14:creationId xmlns:p14="http://schemas.microsoft.com/office/powerpoint/2010/main" val="34138599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53857-6411-D13D-760F-7793DD759F64}"/>
              </a:ext>
            </a:extLst>
          </p:cNvPr>
          <p:cNvSpPr>
            <a:spLocks noGrp="1"/>
          </p:cNvSpPr>
          <p:nvPr>
            <p:ph type="title"/>
          </p:nvPr>
        </p:nvSpPr>
        <p:spPr/>
        <p:txBody>
          <a:bodyPr/>
          <a:lstStyle/>
          <a:p>
            <a:r>
              <a:rPr lang="en-US" dirty="0"/>
              <a:t>Theories of Disability in Health Practice</a:t>
            </a:r>
          </a:p>
        </p:txBody>
      </p:sp>
      <p:sp>
        <p:nvSpPr>
          <p:cNvPr id="3" name="Content Placeholder 2">
            <a:extLst>
              <a:ext uri="{FF2B5EF4-FFF2-40B4-BE49-F238E27FC236}">
                <a16:creationId xmlns:a16="http://schemas.microsoft.com/office/drawing/2014/main" id="{33FE3214-6BE9-F117-10AE-AABE927DAF7A}"/>
              </a:ext>
            </a:extLst>
          </p:cNvPr>
          <p:cNvSpPr>
            <a:spLocks noGrp="1"/>
          </p:cNvSpPr>
          <p:nvPr>
            <p:ph idx="1"/>
          </p:nvPr>
        </p:nvSpPr>
        <p:spPr/>
        <p:txBody>
          <a:bodyPr/>
          <a:lstStyle/>
          <a:p>
            <a:r>
              <a:rPr lang="en-US" dirty="0"/>
              <a:t>Functionalist Theory</a:t>
            </a:r>
          </a:p>
          <a:p>
            <a:r>
              <a:rPr lang="en-US" dirty="0"/>
              <a:t>Social Constructionism</a:t>
            </a:r>
          </a:p>
          <a:p>
            <a:r>
              <a:rPr lang="en-US" dirty="0"/>
              <a:t>Critical Theory</a:t>
            </a:r>
          </a:p>
        </p:txBody>
      </p:sp>
    </p:spTree>
    <p:extLst>
      <p:ext uri="{BB962C8B-B14F-4D97-AF65-F5344CB8AC3E}">
        <p14:creationId xmlns:p14="http://schemas.microsoft.com/office/powerpoint/2010/main" val="28916166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36FCC-7D6F-9AB8-5569-263C1DF7CB5A}"/>
              </a:ext>
            </a:extLst>
          </p:cNvPr>
          <p:cNvSpPr>
            <a:spLocks noGrp="1"/>
          </p:cNvSpPr>
          <p:nvPr>
            <p:ph type="title"/>
          </p:nvPr>
        </p:nvSpPr>
        <p:spPr/>
        <p:txBody>
          <a:bodyPr/>
          <a:lstStyle/>
          <a:p>
            <a:r>
              <a:rPr lang="en-US" dirty="0"/>
              <a:t>Functionalist Theory</a:t>
            </a:r>
          </a:p>
        </p:txBody>
      </p:sp>
      <p:sp>
        <p:nvSpPr>
          <p:cNvPr id="3" name="Content Placeholder 2">
            <a:extLst>
              <a:ext uri="{FF2B5EF4-FFF2-40B4-BE49-F238E27FC236}">
                <a16:creationId xmlns:a16="http://schemas.microsoft.com/office/drawing/2014/main" id="{3EF3BAE3-014C-2459-0246-B7E9B6C43111}"/>
              </a:ext>
            </a:extLst>
          </p:cNvPr>
          <p:cNvSpPr>
            <a:spLocks noGrp="1"/>
          </p:cNvSpPr>
          <p:nvPr>
            <p:ph idx="1"/>
          </p:nvPr>
        </p:nvSpPr>
        <p:spPr/>
        <p:txBody>
          <a:bodyPr>
            <a:normAutofit lnSpcReduction="10000"/>
          </a:bodyPr>
          <a:lstStyle/>
          <a:p>
            <a:r>
              <a:rPr lang="en-US" dirty="0"/>
              <a:t>An emphasis within this theory in medicines role to cure and maintain the ‘normal’ functioning of individuals and of society.</a:t>
            </a:r>
          </a:p>
          <a:p>
            <a:r>
              <a:rPr lang="en-US" dirty="0"/>
              <a:t>The ‘sick role’ involves being compliant and wanting to get well.</a:t>
            </a:r>
          </a:p>
          <a:p>
            <a:r>
              <a:rPr lang="en-US" dirty="0"/>
              <a:t>Shockingly a variant of this theory is ‘normalization theory’ – within this working theory are </a:t>
            </a:r>
            <a:r>
              <a:rPr lang="en-US" dirty="0" err="1"/>
              <a:t>programmes</a:t>
            </a:r>
            <a:r>
              <a:rPr lang="en-US" dirty="0"/>
              <a:t> that claim to enable devalued people to lead culturally valued lives. </a:t>
            </a:r>
          </a:p>
          <a:p>
            <a:r>
              <a:rPr lang="en-US" dirty="0"/>
              <a:t>Confuses impairment and disability with the ‘sick role’, failing to recognize that some disabled people don’t necessarily have ‘something wrong with them’</a:t>
            </a:r>
          </a:p>
        </p:txBody>
      </p:sp>
    </p:spTree>
    <p:extLst>
      <p:ext uri="{BB962C8B-B14F-4D97-AF65-F5344CB8AC3E}">
        <p14:creationId xmlns:p14="http://schemas.microsoft.com/office/powerpoint/2010/main" val="28478122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EF09B-6D17-E855-9BB1-39ED47C637E9}"/>
              </a:ext>
            </a:extLst>
          </p:cNvPr>
          <p:cNvSpPr>
            <a:spLocks noGrp="1"/>
          </p:cNvSpPr>
          <p:nvPr>
            <p:ph type="title"/>
          </p:nvPr>
        </p:nvSpPr>
        <p:spPr/>
        <p:txBody>
          <a:bodyPr/>
          <a:lstStyle/>
          <a:p>
            <a:r>
              <a:rPr lang="en-US" dirty="0"/>
              <a:t>Social Constructivism</a:t>
            </a:r>
          </a:p>
        </p:txBody>
      </p:sp>
      <p:sp>
        <p:nvSpPr>
          <p:cNvPr id="3" name="Content Placeholder 2">
            <a:extLst>
              <a:ext uri="{FF2B5EF4-FFF2-40B4-BE49-F238E27FC236}">
                <a16:creationId xmlns:a16="http://schemas.microsoft.com/office/drawing/2014/main" id="{A5C11F98-C09A-BF49-6B6A-829E20C840DB}"/>
              </a:ext>
            </a:extLst>
          </p:cNvPr>
          <p:cNvSpPr>
            <a:spLocks noGrp="1"/>
          </p:cNvSpPr>
          <p:nvPr>
            <p:ph idx="1"/>
          </p:nvPr>
        </p:nvSpPr>
        <p:spPr/>
        <p:txBody>
          <a:bodyPr/>
          <a:lstStyle/>
          <a:p>
            <a:r>
              <a:rPr lang="en-US" dirty="0"/>
              <a:t>Learning from peoples experience to understand meanings of disability </a:t>
            </a:r>
            <a:r>
              <a:rPr lang="en-US" dirty="0" err="1"/>
              <a:t>eg</a:t>
            </a:r>
            <a:r>
              <a:rPr lang="en-US" dirty="0"/>
              <a:t> blindness </a:t>
            </a:r>
            <a:r>
              <a:rPr lang="en-US" dirty="0" err="1"/>
              <a:t>differes</a:t>
            </a:r>
            <a:r>
              <a:rPr lang="en-US" dirty="0"/>
              <a:t> according to the economic and cultural contexts;</a:t>
            </a:r>
          </a:p>
          <a:p>
            <a:pPr lvl="1"/>
            <a:r>
              <a:rPr lang="en-US" dirty="0"/>
              <a:t>USA – blindness was experienced as a loss requiring </a:t>
            </a:r>
            <a:r>
              <a:rPr lang="en-US" dirty="0" err="1"/>
              <a:t>councelling</a:t>
            </a:r>
            <a:endParaRPr lang="en-US" dirty="0"/>
          </a:p>
          <a:p>
            <a:pPr lvl="1"/>
            <a:r>
              <a:rPr lang="en-US" dirty="0"/>
              <a:t>Sweden – a problem requiring support services</a:t>
            </a:r>
          </a:p>
          <a:p>
            <a:pPr lvl="1"/>
            <a:r>
              <a:rPr lang="en-US" dirty="0"/>
              <a:t>UK – A technical issue requiring aids and equipment</a:t>
            </a:r>
          </a:p>
          <a:p>
            <a:pPr lvl="1"/>
            <a:r>
              <a:rPr lang="en-US" dirty="0"/>
              <a:t>Italy – a need to seek consolation or salvation through the catholic church</a:t>
            </a:r>
          </a:p>
          <a:p>
            <a:pPr marL="2743200" lvl="6" indent="0">
              <a:buNone/>
            </a:pPr>
            <a:r>
              <a:rPr lang="en-US" dirty="0"/>
              <a:t>					(Scott, 1969)</a:t>
            </a:r>
          </a:p>
        </p:txBody>
      </p:sp>
    </p:spTree>
    <p:extLst>
      <p:ext uri="{BB962C8B-B14F-4D97-AF65-F5344CB8AC3E}">
        <p14:creationId xmlns:p14="http://schemas.microsoft.com/office/powerpoint/2010/main" val="38297883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6509-CE59-12BA-C86B-B437D9B91740}"/>
              </a:ext>
            </a:extLst>
          </p:cNvPr>
          <p:cNvSpPr>
            <a:spLocks noGrp="1"/>
          </p:cNvSpPr>
          <p:nvPr>
            <p:ph type="title"/>
          </p:nvPr>
        </p:nvSpPr>
        <p:spPr/>
        <p:txBody>
          <a:bodyPr/>
          <a:lstStyle/>
          <a:p>
            <a:r>
              <a:rPr lang="en-US" dirty="0"/>
              <a:t>Critical Theory</a:t>
            </a:r>
          </a:p>
        </p:txBody>
      </p:sp>
      <p:sp>
        <p:nvSpPr>
          <p:cNvPr id="3" name="Content Placeholder 2">
            <a:extLst>
              <a:ext uri="{FF2B5EF4-FFF2-40B4-BE49-F238E27FC236}">
                <a16:creationId xmlns:a16="http://schemas.microsoft.com/office/drawing/2014/main" id="{BFDFA23D-3D9E-D16C-F73B-6BC90D27971E}"/>
              </a:ext>
            </a:extLst>
          </p:cNvPr>
          <p:cNvSpPr>
            <a:spLocks noGrp="1"/>
          </p:cNvSpPr>
          <p:nvPr>
            <p:ph idx="1"/>
          </p:nvPr>
        </p:nvSpPr>
        <p:spPr/>
        <p:txBody>
          <a:bodyPr/>
          <a:lstStyle/>
          <a:p>
            <a:r>
              <a:rPr lang="en-US" dirty="0"/>
              <a:t>Sees disabled people’s problems explicitly as the product of an unequal society.</a:t>
            </a:r>
          </a:p>
          <a:p>
            <a:r>
              <a:rPr lang="en-US" dirty="0"/>
              <a:t>Ties solutions to social action and change</a:t>
            </a:r>
          </a:p>
          <a:p>
            <a:r>
              <a:rPr lang="en-US" dirty="0"/>
              <a:t>States that notions of disability as social oppression mean that prejudice and discrimination disable and restrict people's lives much more than impairments do</a:t>
            </a:r>
          </a:p>
          <a:p>
            <a:r>
              <a:rPr lang="en-US" dirty="0"/>
              <a:t>Fits in well with the  ‘social model of disability’</a:t>
            </a:r>
          </a:p>
        </p:txBody>
      </p:sp>
    </p:spTree>
    <p:extLst>
      <p:ext uri="{BB962C8B-B14F-4D97-AF65-F5344CB8AC3E}">
        <p14:creationId xmlns:p14="http://schemas.microsoft.com/office/powerpoint/2010/main" val="34795189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1B964-A4D1-01F8-8266-E8B66A25164B}"/>
              </a:ext>
            </a:extLst>
          </p:cNvPr>
          <p:cNvSpPr>
            <a:spLocks noGrp="1"/>
          </p:cNvSpPr>
          <p:nvPr>
            <p:ph type="title"/>
          </p:nvPr>
        </p:nvSpPr>
        <p:spPr/>
        <p:txBody>
          <a:bodyPr/>
          <a:lstStyle/>
          <a:p>
            <a:r>
              <a:rPr lang="en-US" dirty="0"/>
              <a:t>Critical Disability Theory</a:t>
            </a:r>
          </a:p>
        </p:txBody>
      </p:sp>
      <p:sp>
        <p:nvSpPr>
          <p:cNvPr id="3" name="Content Placeholder 2">
            <a:extLst>
              <a:ext uri="{FF2B5EF4-FFF2-40B4-BE49-F238E27FC236}">
                <a16:creationId xmlns:a16="http://schemas.microsoft.com/office/drawing/2014/main" id="{12B51446-9ABD-B180-5251-627BBA1BF767}"/>
              </a:ext>
            </a:extLst>
          </p:cNvPr>
          <p:cNvSpPr>
            <a:spLocks noGrp="1"/>
          </p:cNvSpPr>
          <p:nvPr>
            <p:ph idx="1"/>
          </p:nvPr>
        </p:nvSpPr>
        <p:spPr/>
        <p:txBody>
          <a:bodyPr/>
          <a:lstStyle/>
          <a:p>
            <a:r>
              <a:rPr lang="en-GB" b="0" i="0" dirty="0">
                <a:solidFill>
                  <a:srgbClr val="333333"/>
                </a:solidFill>
                <a:effectLst/>
                <a:latin typeface="-apple-system"/>
              </a:rPr>
              <a:t>The theory is built upon the argument that “disability is not fundamentally a question of medicine or health, nor is it just an issue of sensitivity and compassion; rather, it is a question of politics and power(lessness), power over, and power to” (Devlin &amp; </a:t>
            </a:r>
            <a:r>
              <a:rPr lang="en-GB" b="0" i="0" dirty="0" err="1">
                <a:solidFill>
                  <a:srgbClr val="333333"/>
                </a:solidFill>
                <a:effectLst/>
                <a:latin typeface="-apple-system"/>
              </a:rPr>
              <a:t>Pothier</a:t>
            </a:r>
            <a:r>
              <a:rPr lang="en-GB" b="0" i="0" dirty="0">
                <a:solidFill>
                  <a:srgbClr val="333333"/>
                </a:solidFill>
                <a:effectLst/>
                <a:latin typeface="-apple-system"/>
              </a:rPr>
              <a:t>, </a:t>
            </a:r>
            <a:r>
              <a:rPr lang="en-GB" b="0" i="0" dirty="0">
                <a:solidFill>
                  <a:srgbClr val="004B83"/>
                </a:solidFill>
                <a:effectLst/>
                <a:latin typeface="-apple-system"/>
                <a:hlinkClick r:id="rId3" tooltip="Devlin, R., &amp; Pothier, D. (2006). Introduction: Toward a critical theory of dis-citizenship. In D. Pothier &amp; R. Devlin (Eds.), Critical disability theory: Essays in philosophy, politics, policy, and law. Toronto, ON: UBC Press."/>
              </a:rPr>
              <a:t>2006</a:t>
            </a:r>
            <a:r>
              <a:rPr lang="en-GB" b="0" i="0" dirty="0">
                <a:solidFill>
                  <a:srgbClr val="333333"/>
                </a:solidFill>
                <a:effectLst/>
                <a:latin typeface="-apple-system"/>
              </a:rPr>
              <a:t>, p. 2)</a:t>
            </a:r>
            <a:endParaRPr lang="en-US" dirty="0"/>
          </a:p>
        </p:txBody>
      </p:sp>
    </p:spTree>
    <p:extLst>
      <p:ext uri="{BB962C8B-B14F-4D97-AF65-F5344CB8AC3E}">
        <p14:creationId xmlns:p14="http://schemas.microsoft.com/office/powerpoint/2010/main" val="7362189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Models of Disability</a:t>
            </a:r>
          </a:p>
        </p:txBody>
      </p:sp>
      <p:sp>
        <p:nvSpPr>
          <p:cNvPr id="3" name="Content Placeholder 2"/>
          <p:cNvSpPr>
            <a:spLocks noGrp="1"/>
          </p:cNvSpPr>
          <p:nvPr>
            <p:ph idx="1"/>
          </p:nvPr>
        </p:nvSpPr>
        <p:spPr>
          <a:xfrm>
            <a:off x="1219202" y="2356907"/>
            <a:ext cx="9601196" cy="3901018"/>
          </a:xfrm>
        </p:spPr>
        <p:txBody>
          <a:bodyPr>
            <a:normAutofit lnSpcReduction="10000"/>
          </a:bodyPr>
          <a:lstStyle/>
          <a:p>
            <a:pPr marL="0" indent="0">
              <a:buNone/>
            </a:pPr>
            <a:r>
              <a:rPr lang="en-GB" b="1" dirty="0"/>
              <a:t>Look at the following models. These may explain societal perceptions of disability and how people with disabilities have been (and still are?) excluded from society and do not have equality. How have these changed in modern times?</a:t>
            </a:r>
          </a:p>
          <a:p>
            <a:r>
              <a:rPr lang="en-GB" dirty="0"/>
              <a:t>Moral model (disability is somehow deserved?) sin/shame/pity/charity</a:t>
            </a:r>
          </a:p>
          <a:p>
            <a:r>
              <a:rPr lang="en-GB" dirty="0"/>
              <a:t>Personal tragedy model of disability (disabled people are victims of circumstance)</a:t>
            </a:r>
          </a:p>
          <a:p>
            <a:r>
              <a:rPr lang="en-GB" dirty="0"/>
              <a:t>Medical model (disability is caused by what is wrong with the person and should be ‘fixed’)</a:t>
            </a:r>
          </a:p>
        </p:txBody>
      </p:sp>
    </p:spTree>
    <p:extLst>
      <p:ext uri="{BB962C8B-B14F-4D97-AF65-F5344CB8AC3E}">
        <p14:creationId xmlns:p14="http://schemas.microsoft.com/office/powerpoint/2010/main" val="327341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Models of Disability</a:t>
            </a:r>
          </a:p>
        </p:txBody>
      </p:sp>
      <p:sp>
        <p:nvSpPr>
          <p:cNvPr id="3" name="Content Placeholder 2"/>
          <p:cNvSpPr>
            <a:spLocks noGrp="1"/>
          </p:cNvSpPr>
          <p:nvPr>
            <p:ph idx="1"/>
          </p:nvPr>
        </p:nvSpPr>
        <p:spPr>
          <a:xfrm>
            <a:off x="1295402" y="2471207"/>
            <a:ext cx="9601196" cy="3901018"/>
          </a:xfrm>
        </p:spPr>
        <p:txBody>
          <a:bodyPr>
            <a:normAutofit/>
          </a:bodyPr>
          <a:lstStyle/>
          <a:p>
            <a:r>
              <a:rPr lang="en-GB" dirty="0"/>
              <a:t>Social model (disability is caused by society and barriers restrict the lives of disabled people)</a:t>
            </a:r>
          </a:p>
          <a:p>
            <a:r>
              <a:rPr lang="en-GB" dirty="0"/>
              <a:t>Affirmation model of disability (non- tragic view of disability- disability is a difference that can enrich life)</a:t>
            </a:r>
          </a:p>
          <a:p>
            <a:r>
              <a:rPr lang="en-GB" dirty="0"/>
              <a:t>Rights based model (all people have rights which must be upheld and protected by law)</a:t>
            </a:r>
          </a:p>
          <a:p>
            <a:pPr marL="0" indent="0">
              <a:buNone/>
            </a:pPr>
            <a:r>
              <a:rPr lang="en-GB" sz="3100" b="1" dirty="0"/>
              <a:t>Feedback to group and discuss…</a:t>
            </a:r>
          </a:p>
        </p:txBody>
      </p:sp>
    </p:spTree>
    <p:extLst>
      <p:ext uri="{BB962C8B-B14F-4D97-AF65-F5344CB8AC3E}">
        <p14:creationId xmlns:p14="http://schemas.microsoft.com/office/powerpoint/2010/main" val="2013841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89CA8-9BA1-1858-0AA8-160D6A018C69}"/>
              </a:ext>
            </a:extLst>
          </p:cNvPr>
          <p:cNvSpPr>
            <a:spLocks noGrp="1"/>
          </p:cNvSpPr>
          <p:nvPr>
            <p:ph type="title"/>
          </p:nvPr>
        </p:nvSpPr>
        <p:spPr/>
        <p:txBody>
          <a:bodyPr/>
          <a:lstStyle/>
          <a:p>
            <a:r>
              <a:rPr lang="en-US" dirty="0"/>
              <a:t>The Moral Model of Disability</a:t>
            </a:r>
          </a:p>
        </p:txBody>
      </p:sp>
      <p:sp>
        <p:nvSpPr>
          <p:cNvPr id="3" name="Content Placeholder 2">
            <a:extLst>
              <a:ext uri="{FF2B5EF4-FFF2-40B4-BE49-F238E27FC236}">
                <a16:creationId xmlns:a16="http://schemas.microsoft.com/office/drawing/2014/main" id="{18E58213-D11E-AF2B-90A4-7CA81C7E050B}"/>
              </a:ext>
            </a:extLst>
          </p:cNvPr>
          <p:cNvSpPr>
            <a:spLocks noGrp="1"/>
          </p:cNvSpPr>
          <p:nvPr>
            <p:ph idx="1"/>
          </p:nvPr>
        </p:nvSpPr>
        <p:spPr/>
        <p:txBody>
          <a:bodyPr>
            <a:normAutofit lnSpcReduction="10000"/>
          </a:bodyPr>
          <a:lstStyle/>
          <a:p>
            <a:pPr marL="342900" indent="-342900">
              <a:spcBef>
                <a:spcPts val="600"/>
              </a:spcBef>
              <a:spcAft>
                <a:spcPts val="600"/>
              </a:spcAft>
              <a:buFont typeface="Arial" panose="020B0604020202020204" pitchFamily="34" charset="0"/>
              <a:buChar char="•"/>
            </a:pPr>
            <a:r>
              <a:rPr lang="en-GB" sz="2400" dirty="0"/>
              <a:t>Oldest of all disability models and, arguably, still the most prevalent worldwide.</a:t>
            </a:r>
          </a:p>
          <a:p>
            <a:pPr>
              <a:spcBef>
                <a:spcPts val="600"/>
              </a:spcBef>
              <a:spcAft>
                <a:spcPts val="600"/>
              </a:spcAft>
            </a:pPr>
            <a:endParaRPr lang="en-GB" sz="2400" dirty="0"/>
          </a:p>
          <a:p>
            <a:pPr marL="342900" indent="-342900">
              <a:spcBef>
                <a:spcPts val="600"/>
              </a:spcBef>
              <a:spcAft>
                <a:spcPts val="600"/>
              </a:spcAft>
              <a:buFont typeface="Arial" panose="020B0604020202020204" pitchFamily="34" charset="0"/>
              <a:buChar char="•"/>
            </a:pPr>
            <a:r>
              <a:rPr lang="en-GB" sz="2400" dirty="0"/>
              <a:t> Goals of intervention:</a:t>
            </a:r>
          </a:p>
          <a:p>
            <a:pPr marL="800100" lvl="1" indent="-342900">
              <a:spcBef>
                <a:spcPts val="600"/>
              </a:spcBef>
              <a:spcAft>
                <a:spcPts val="600"/>
              </a:spcAft>
              <a:buFont typeface="Arial" panose="020B0604020202020204" pitchFamily="34" charset="0"/>
              <a:buChar char="•"/>
            </a:pPr>
            <a:r>
              <a:rPr lang="en-GB" sz="2400" dirty="0"/>
              <a:t>Spiritual or divine or acceptance.</a:t>
            </a:r>
          </a:p>
          <a:p>
            <a:pPr marL="800100" lvl="1" indent="-342900">
              <a:spcBef>
                <a:spcPts val="600"/>
              </a:spcBef>
              <a:spcAft>
                <a:spcPts val="600"/>
              </a:spcAft>
              <a:buFont typeface="Arial" panose="020B0604020202020204" pitchFamily="34" charset="0"/>
              <a:buChar char="•"/>
            </a:pPr>
            <a:r>
              <a:rPr lang="en-GB" sz="2400" dirty="0"/>
              <a:t>Increased faith and forbearance.</a:t>
            </a:r>
          </a:p>
          <a:p>
            <a:pPr marL="800100" lvl="1" indent="-342900">
              <a:spcBef>
                <a:spcPts val="600"/>
              </a:spcBef>
              <a:spcAft>
                <a:spcPts val="600"/>
              </a:spcAft>
              <a:buFont typeface="Arial" panose="020B0604020202020204" pitchFamily="34" charset="0"/>
              <a:buChar char="•"/>
            </a:pPr>
            <a:r>
              <a:rPr lang="en-GB" sz="2400" dirty="0"/>
              <a:t>Finding meaning and purpose in affliction.</a:t>
            </a:r>
          </a:p>
          <a:p>
            <a:pPr lvl="1"/>
            <a:endParaRPr lang="en-GB" sz="2400" dirty="0"/>
          </a:p>
          <a:p>
            <a:pPr lvl="1" algn="r"/>
            <a:r>
              <a:rPr lang="en-GB" sz="2400" dirty="0"/>
              <a:t>(</a:t>
            </a:r>
            <a:r>
              <a:rPr lang="en-GB" sz="2400" i="1" dirty="0"/>
              <a:t>Adapted from </a:t>
            </a:r>
            <a:r>
              <a:rPr lang="en-GB" sz="2400" dirty="0"/>
              <a:t>Goodley, 2017, p. 7)</a:t>
            </a:r>
          </a:p>
          <a:p>
            <a:endParaRPr lang="en-US" dirty="0"/>
          </a:p>
        </p:txBody>
      </p:sp>
    </p:spTree>
    <p:extLst>
      <p:ext uri="{BB962C8B-B14F-4D97-AF65-F5344CB8AC3E}">
        <p14:creationId xmlns:p14="http://schemas.microsoft.com/office/powerpoint/2010/main" val="18504847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74922-E056-1D03-8240-DE791A7B075D}"/>
              </a:ext>
            </a:extLst>
          </p:cNvPr>
          <p:cNvSpPr>
            <a:spLocks noGrp="1"/>
          </p:cNvSpPr>
          <p:nvPr>
            <p:ph type="title"/>
          </p:nvPr>
        </p:nvSpPr>
        <p:spPr>
          <a:xfrm>
            <a:off x="1295401" y="35075"/>
            <a:ext cx="9601196" cy="1303867"/>
          </a:xfrm>
        </p:spPr>
        <p:txBody>
          <a:bodyPr/>
          <a:lstStyle/>
          <a:p>
            <a:r>
              <a:rPr lang="en-US" dirty="0"/>
              <a:t>Disability as a Moral Condition</a:t>
            </a:r>
          </a:p>
        </p:txBody>
      </p:sp>
      <p:sp>
        <p:nvSpPr>
          <p:cNvPr id="4" name="Content Placeholder 3">
            <a:extLst>
              <a:ext uri="{FF2B5EF4-FFF2-40B4-BE49-F238E27FC236}">
                <a16:creationId xmlns:a16="http://schemas.microsoft.com/office/drawing/2014/main" id="{17369490-10A7-EC42-017F-E629C5DCED01}"/>
              </a:ext>
            </a:extLst>
          </p:cNvPr>
          <p:cNvSpPr txBox="1">
            <a:spLocks noGrp="1"/>
          </p:cNvSpPr>
          <p:nvPr>
            <p:ph idx="1"/>
          </p:nvPr>
        </p:nvSpPr>
        <p:spPr>
          <a:xfrm>
            <a:off x="1295401" y="1338942"/>
            <a:ext cx="9601196" cy="331893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Belief that disability is a defect caused by moral lapse or sins</a:t>
            </a:r>
          </a:p>
          <a:p>
            <a:pPr marL="342900" indent="-342900">
              <a:spcBef>
                <a:spcPts val="600"/>
              </a:spcBef>
              <a:spcAft>
                <a:spcPts val="600"/>
              </a:spcAft>
              <a:buFont typeface="Arial" panose="020B0604020202020204" pitchFamily="34" charset="0"/>
              <a:buChar char="•"/>
            </a:pPr>
            <a:r>
              <a:rPr lang="en-GB" sz="2200" dirty="0"/>
              <a:t>Includes myth that as one sense is impaired by disability another is heightened, for example the blind seer</a:t>
            </a:r>
          </a:p>
          <a:p>
            <a:pPr marL="342900" indent="-342900">
              <a:spcBef>
                <a:spcPts val="600"/>
              </a:spcBef>
              <a:spcAft>
                <a:spcPts val="600"/>
              </a:spcAft>
              <a:buFont typeface="Arial" panose="020B0604020202020204" pitchFamily="34" charset="0"/>
              <a:buChar char="•"/>
            </a:pPr>
            <a:r>
              <a:rPr lang="en-GB" sz="2200" dirty="0"/>
              <a:t>Disability brings shame to the person with the disability and their family </a:t>
            </a:r>
          </a:p>
          <a:p>
            <a:pPr marL="342900" indent="-342900">
              <a:spcBef>
                <a:spcPts val="600"/>
              </a:spcBef>
              <a:spcAft>
                <a:spcPts val="600"/>
              </a:spcAft>
              <a:buFont typeface="Arial" panose="020B0604020202020204" pitchFamily="34" charset="0"/>
              <a:buChar char="•"/>
            </a:pPr>
            <a:r>
              <a:rPr lang="en-GB" sz="2200" dirty="0"/>
              <a:t>The family must address their immoral nature as evidenced through the presence of a disabled family member. </a:t>
            </a:r>
          </a:p>
          <a:p>
            <a:pPr marL="342900" indent="-342900">
              <a:spcBef>
                <a:spcPts val="600"/>
              </a:spcBef>
              <a:spcAft>
                <a:spcPts val="600"/>
              </a:spcAft>
              <a:buFont typeface="Arial" panose="020B0604020202020204" pitchFamily="34" charset="0"/>
              <a:buChar char="•"/>
            </a:pPr>
            <a:r>
              <a:rPr lang="en-GB" sz="2200" dirty="0"/>
              <a:t>Disabled people are ostracised from family and community, for example lepers</a:t>
            </a:r>
          </a:p>
          <a:p>
            <a:pPr marL="342900" indent="-342900">
              <a:spcBef>
                <a:spcPts val="600"/>
              </a:spcBef>
              <a:spcAft>
                <a:spcPts val="600"/>
              </a:spcAft>
              <a:buFont typeface="Arial" panose="020B0604020202020204" pitchFamily="34" charset="0"/>
              <a:buChar char="•"/>
            </a:pPr>
            <a:r>
              <a:rPr lang="en-GB" sz="2200" dirty="0"/>
              <a:t>Feelings of profound shame</a:t>
            </a:r>
          </a:p>
          <a:p>
            <a:pPr marL="342900" indent="-342900">
              <a:spcBef>
                <a:spcPts val="600"/>
              </a:spcBef>
              <a:spcAft>
                <a:spcPts val="600"/>
              </a:spcAft>
              <a:buFont typeface="Arial" panose="020B0604020202020204" pitchFamily="34" charset="0"/>
              <a:buChar char="•"/>
            </a:pPr>
            <a:r>
              <a:rPr lang="en-GB" sz="2200" dirty="0"/>
              <a:t>Hiding disability symptoms to avoid being exiled from society. </a:t>
            </a:r>
          </a:p>
          <a:p>
            <a:pPr marL="342900" indent="-342900">
              <a:spcBef>
                <a:spcPts val="600"/>
              </a:spcBef>
              <a:spcAft>
                <a:spcPts val="600"/>
              </a:spcAft>
              <a:buFont typeface="Arial" panose="020B0604020202020204" pitchFamily="34" charset="0"/>
              <a:buChar char="•"/>
            </a:pPr>
            <a:r>
              <a:rPr lang="en-GB" sz="2200" dirty="0"/>
              <a:t>Disability is a sign of sinful (past and present) lives of family.</a:t>
            </a:r>
          </a:p>
          <a:p>
            <a:pPr algn="r">
              <a:spcBef>
                <a:spcPts val="600"/>
              </a:spcBef>
              <a:spcAft>
                <a:spcPts val="600"/>
              </a:spcAft>
            </a:pPr>
            <a:r>
              <a:rPr lang="en-GB" sz="2200" dirty="0"/>
              <a:t>(Goodley. 2017, p. 7)</a:t>
            </a:r>
          </a:p>
          <a:p>
            <a:pPr marL="342900" indent="-342900">
              <a:spcBef>
                <a:spcPts val="600"/>
              </a:spcBef>
              <a:spcAft>
                <a:spcPts val="600"/>
              </a:spcAft>
              <a:buFont typeface="Arial" panose="020B0604020202020204" pitchFamily="34" charset="0"/>
              <a:buChar char="•"/>
            </a:pPr>
            <a:endParaRPr lang="en-GB" sz="2200" dirty="0"/>
          </a:p>
          <a:p>
            <a:pPr marL="342900" indent="-342900">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4022322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F14C42-E0B4-4478-AEFA-D3563E28D803}"/>
              </a:ext>
            </a:extLst>
          </p:cNvPr>
          <p:cNvSpPr txBox="1"/>
          <p:nvPr/>
        </p:nvSpPr>
        <p:spPr>
          <a:xfrm>
            <a:off x="1847528" y="1720841"/>
            <a:ext cx="8496944" cy="120032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This Model of Disability is not commonly seen in professional attitudes in the UK but it can still be seen in personal and social attitudes</a:t>
            </a:r>
          </a:p>
        </p:txBody>
      </p:sp>
      <p:sp>
        <p:nvSpPr>
          <p:cNvPr id="4" name="TextBox 3">
            <a:extLst>
              <a:ext uri="{FF2B5EF4-FFF2-40B4-BE49-F238E27FC236}">
                <a16:creationId xmlns:a16="http://schemas.microsoft.com/office/drawing/2014/main" id="{8851195A-20E8-452A-9D17-5D0F93546582}"/>
              </a:ext>
            </a:extLst>
          </p:cNvPr>
          <p:cNvSpPr txBox="1"/>
          <p:nvPr/>
        </p:nvSpPr>
        <p:spPr>
          <a:xfrm>
            <a:off x="1775520" y="817548"/>
            <a:ext cx="7344816" cy="523220"/>
          </a:xfrm>
          <a:prstGeom prst="rect">
            <a:avLst/>
          </a:prstGeom>
          <a:noFill/>
        </p:spPr>
        <p:txBody>
          <a:bodyPr wrap="square" rtlCol="0">
            <a:spAutoFit/>
          </a:bodyPr>
          <a:lstStyle/>
          <a:p>
            <a:r>
              <a:rPr lang="en-GB" sz="2800" b="1" dirty="0"/>
              <a:t>The Moral Model of Disability</a:t>
            </a:r>
          </a:p>
        </p:txBody>
      </p:sp>
      <p:pic>
        <p:nvPicPr>
          <p:cNvPr id="5" name="Picture 4">
            <a:extLst>
              <a:ext uri="{FF2B5EF4-FFF2-40B4-BE49-F238E27FC236}">
                <a16:creationId xmlns:a16="http://schemas.microsoft.com/office/drawing/2014/main" id="{CB513464-89CC-456B-9AC3-F91A0E377C74}"/>
              </a:ext>
            </a:extLst>
          </p:cNvPr>
          <p:cNvPicPr>
            <a:picLocks noChangeAspect="1"/>
          </p:cNvPicPr>
          <p:nvPr/>
        </p:nvPicPr>
        <p:blipFill>
          <a:blip r:embed="rId3"/>
          <a:stretch>
            <a:fillRect/>
          </a:stretch>
        </p:blipFill>
        <p:spPr>
          <a:xfrm>
            <a:off x="3843862" y="3068960"/>
            <a:ext cx="4504276" cy="2612480"/>
          </a:xfrm>
          <a:prstGeom prst="rect">
            <a:avLst/>
          </a:prstGeom>
        </p:spPr>
      </p:pic>
      <p:sp>
        <p:nvSpPr>
          <p:cNvPr id="6" name="TextBox 5">
            <a:extLst>
              <a:ext uri="{FF2B5EF4-FFF2-40B4-BE49-F238E27FC236}">
                <a16:creationId xmlns:a16="http://schemas.microsoft.com/office/drawing/2014/main" id="{B69CB7FB-1716-4026-B1CB-31CAC96284EA}"/>
              </a:ext>
            </a:extLst>
          </p:cNvPr>
          <p:cNvSpPr txBox="1"/>
          <p:nvPr/>
        </p:nvSpPr>
        <p:spPr>
          <a:xfrm>
            <a:off x="8616281" y="5953059"/>
            <a:ext cx="1539679" cy="369332"/>
          </a:xfrm>
          <a:prstGeom prst="rect">
            <a:avLst/>
          </a:prstGeom>
          <a:noFill/>
        </p:spPr>
        <p:txBody>
          <a:bodyPr wrap="square">
            <a:spAutoFit/>
          </a:bodyPr>
          <a:lstStyle/>
          <a:p>
            <a:r>
              <a:rPr lang="en-GB" dirty="0"/>
              <a:t>(Yates, 2017)</a:t>
            </a:r>
          </a:p>
        </p:txBody>
      </p:sp>
    </p:spTree>
    <p:extLst>
      <p:ext uri="{BB962C8B-B14F-4D97-AF65-F5344CB8AC3E}">
        <p14:creationId xmlns:p14="http://schemas.microsoft.com/office/powerpoint/2010/main" val="179444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5B6E9-B1E1-4D7B-B460-D9340707A322}"/>
              </a:ext>
            </a:extLst>
          </p:cNvPr>
          <p:cNvSpPr>
            <a:spLocks noGrp="1"/>
          </p:cNvSpPr>
          <p:nvPr>
            <p:ph type="ctrTitle"/>
          </p:nvPr>
        </p:nvSpPr>
        <p:spPr/>
        <p:txBody>
          <a:bodyPr/>
          <a:lstStyle/>
          <a:p>
            <a:r>
              <a:rPr lang="en-GB" dirty="0"/>
              <a:t>The Medical Model of Disability</a:t>
            </a:r>
          </a:p>
        </p:txBody>
      </p:sp>
      <p:pic>
        <p:nvPicPr>
          <p:cNvPr id="3" name="Picture 2">
            <a:extLst>
              <a:ext uri="{FF2B5EF4-FFF2-40B4-BE49-F238E27FC236}">
                <a16:creationId xmlns:a16="http://schemas.microsoft.com/office/drawing/2014/main" id="{BB277A7E-C876-4BF6-BC42-4714358B209E}"/>
              </a:ext>
            </a:extLst>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11014662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20688"/>
            <a:ext cx="7344816" cy="523220"/>
          </a:xfrm>
          <a:prstGeom prst="rect">
            <a:avLst/>
          </a:prstGeom>
          <a:noFill/>
        </p:spPr>
        <p:txBody>
          <a:bodyPr wrap="square" rtlCol="0">
            <a:spAutoFit/>
          </a:bodyPr>
          <a:lstStyle/>
          <a:p>
            <a:r>
              <a:rPr lang="en-GB" sz="2800" b="1" dirty="0"/>
              <a:t>The Medical Model of Disability</a:t>
            </a:r>
          </a:p>
        </p:txBody>
      </p:sp>
      <p:sp>
        <p:nvSpPr>
          <p:cNvPr id="7" name="TextBox 6">
            <a:extLst>
              <a:ext uri="{FF2B5EF4-FFF2-40B4-BE49-F238E27FC236}">
                <a16:creationId xmlns:a16="http://schemas.microsoft.com/office/drawing/2014/main" id="{615A8228-ED0C-445F-A892-E6B791B86A12}"/>
              </a:ext>
            </a:extLst>
          </p:cNvPr>
          <p:cNvSpPr txBox="1"/>
          <p:nvPr/>
        </p:nvSpPr>
        <p:spPr>
          <a:xfrm>
            <a:off x="1847528" y="2348880"/>
            <a:ext cx="8496944" cy="1569660"/>
          </a:xfrm>
          <a:prstGeom prst="rect">
            <a:avLst/>
          </a:prstGeom>
          <a:noFill/>
        </p:spPr>
        <p:txBody>
          <a:bodyPr wrap="square" rtlCol="0">
            <a:spAutoFit/>
          </a:bodyPr>
          <a:lstStyle/>
          <a:p>
            <a:pPr algn="ctr"/>
            <a:r>
              <a:rPr lang="en-GB" sz="2400" dirty="0"/>
              <a:t>“The medical model of disability, which has</a:t>
            </a:r>
            <a:br>
              <a:rPr lang="en-GB" sz="2400" dirty="0"/>
            </a:br>
            <a:r>
              <a:rPr lang="en-GB" sz="2400" dirty="0"/>
              <a:t>historically predominated in the public imagination, depicts</a:t>
            </a:r>
            <a:br>
              <a:rPr lang="en-GB" sz="2400" dirty="0"/>
            </a:br>
            <a:r>
              <a:rPr lang="en-GB" sz="2400" dirty="0"/>
              <a:t>disability as a deficit from the norm, a malady to be fixed through</a:t>
            </a:r>
            <a:br>
              <a:rPr lang="en-GB" sz="2400" dirty="0"/>
            </a:br>
            <a:r>
              <a:rPr lang="en-GB" sz="2400" dirty="0"/>
              <a:t>physical therapy, technological devices, and personal willpower”.</a:t>
            </a:r>
          </a:p>
        </p:txBody>
      </p:sp>
      <p:sp>
        <p:nvSpPr>
          <p:cNvPr id="8" name="TextBox 7">
            <a:extLst>
              <a:ext uri="{FF2B5EF4-FFF2-40B4-BE49-F238E27FC236}">
                <a16:creationId xmlns:a16="http://schemas.microsoft.com/office/drawing/2014/main" id="{DDC44A43-03E2-4E7B-8B51-E7ADA219D3A9}"/>
              </a:ext>
            </a:extLst>
          </p:cNvPr>
          <p:cNvSpPr txBox="1"/>
          <p:nvPr/>
        </p:nvSpPr>
        <p:spPr>
          <a:xfrm>
            <a:off x="6312024" y="5301208"/>
            <a:ext cx="3888432" cy="369332"/>
          </a:xfrm>
          <a:prstGeom prst="rect">
            <a:avLst/>
          </a:prstGeom>
          <a:noFill/>
        </p:spPr>
        <p:txBody>
          <a:bodyPr wrap="square" rtlCol="0">
            <a:spAutoFit/>
          </a:bodyPr>
          <a:lstStyle/>
          <a:p>
            <a:r>
              <a:rPr lang="en-GB" dirty="0"/>
              <a:t>(</a:t>
            </a:r>
            <a:r>
              <a:rPr lang="en-GB" dirty="0" err="1"/>
              <a:t>Manago</a:t>
            </a:r>
            <a:r>
              <a:rPr lang="en-GB" dirty="0"/>
              <a:t>, Davis and </a:t>
            </a:r>
            <a:r>
              <a:rPr lang="en-GB" dirty="0" err="1"/>
              <a:t>Goar</a:t>
            </a:r>
            <a:r>
              <a:rPr lang="en-GB" dirty="0"/>
              <a:t>, 2017, p. 170)</a:t>
            </a:r>
          </a:p>
        </p:txBody>
      </p:sp>
    </p:spTree>
    <p:extLst>
      <p:ext uri="{BB962C8B-B14F-4D97-AF65-F5344CB8AC3E}">
        <p14:creationId xmlns:p14="http://schemas.microsoft.com/office/powerpoint/2010/main" val="180457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20688"/>
            <a:ext cx="7344816" cy="523220"/>
          </a:xfrm>
          <a:prstGeom prst="rect">
            <a:avLst/>
          </a:prstGeom>
          <a:noFill/>
        </p:spPr>
        <p:txBody>
          <a:bodyPr wrap="square" rtlCol="0">
            <a:spAutoFit/>
          </a:bodyPr>
          <a:lstStyle/>
          <a:p>
            <a:r>
              <a:rPr lang="en-GB" sz="2800" b="1" dirty="0"/>
              <a:t>Disability as a Medical / Individual condition</a:t>
            </a:r>
          </a:p>
        </p:txBody>
      </p:sp>
      <p:sp>
        <p:nvSpPr>
          <p:cNvPr id="7" name="TextBox 6">
            <a:extLst>
              <a:ext uri="{FF2B5EF4-FFF2-40B4-BE49-F238E27FC236}">
                <a16:creationId xmlns:a16="http://schemas.microsoft.com/office/drawing/2014/main" id="{615A8228-ED0C-445F-A892-E6B791B86A12}"/>
              </a:ext>
            </a:extLst>
          </p:cNvPr>
          <p:cNvSpPr txBox="1"/>
          <p:nvPr/>
        </p:nvSpPr>
        <p:spPr>
          <a:xfrm>
            <a:off x="1847528" y="1189776"/>
            <a:ext cx="8496944" cy="523220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Developed alongside the growth of medicine as a profession / academic study. </a:t>
            </a:r>
          </a:p>
          <a:p>
            <a:pPr marL="342900" indent="-342900">
              <a:spcBef>
                <a:spcPts val="600"/>
              </a:spcBef>
              <a:spcAft>
                <a:spcPts val="600"/>
              </a:spcAft>
              <a:buFont typeface="Arial" panose="020B0604020202020204" pitchFamily="34" charset="0"/>
              <a:buChar char="•"/>
            </a:pPr>
            <a:r>
              <a:rPr lang="en-GB" sz="2200" dirty="0"/>
              <a:t>Underlies most rehabilitation facilities and most rehabilitation journals in rich countries</a:t>
            </a:r>
          </a:p>
          <a:p>
            <a:pPr marL="342900" indent="-342900">
              <a:spcBef>
                <a:spcPts val="600"/>
              </a:spcBef>
              <a:spcAft>
                <a:spcPts val="600"/>
              </a:spcAft>
              <a:buFont typeface="Arial" panose="020B0604020202020204" pitchFamily="34" charset="0"/>
              <a:buChar char="•"/>
            </a:pPr>
            <a:r>
              <a:rPr lang="en-GB" sz="2200" dirty="0"/>
              <a:t>Patients or clients are expected to:</a:t>
            </a:r>
          </a:p>
          <a:p>
            <a:pPr marL="342900" indent="-342900">
              <a:spcBef>
                <a:spcPts val="600"/>
              </a:spcBef>
              <a:spcAft>
                <a:spcPts val="600"/>
              </a:spcAft>
              <a:buFont typeface="Arial" panose="020B0604020202020204" pitchFamily="34" charset="0"/>
              <a:buChar char="•"/>
            </a:pPr>
            <a:r>
              <a:rPr lang="en-GB" sz="2200" dirty="0"/>
              <a:t>Use services offered by trained professionals with the promise of: </a:t>
            </a:r>
          </a:p>
          <a:p>
            <a:pPr marL="342900" indent="-342900">
              <a:spcBef>
                <a:spcPts val="600"/>
              </a:spcBef>
              <a:spcAft>
                <a:spcPts val="600"/>
              </a:spcAft>
              <a:buFont typeface="Arial" panose="020B0604020202020204" pitchFamily="34" charset="0"/>
              <a:buChar char="•"/>
            </a:pPr>
            <a:r>
              <a:rPr lang="en-GB" sz="2200" b="1" dirty="0"/>
              <a:t>Cure</a:t>
            </a:r>
            <a:r>
              <a:rPr lang="en-GB" sz="2200" dirty="0"/>
              <a:t> (the treatment of the physical condition to the greatest extent possible), </a:t>
            </a:r>
          </a:p>
          <a:p>
            <a:pPr marL="342900" indent="-342900">
              <a:spcBef>
                <a:spcPts val="600"/>
              </a:spcBef>
              <a:spcAft>
                <a:spcPts val="600"/>
              </a:spcAft>
              <a:buFont typeface="Arial" panose="020B0604020202020204" pitchFamily="34" charset="0"/>
              <a:buChar char="•"/>
            </a:pPr>
            <a:r>
              <a:rPr lang="en-GB" sz="2200" b="1" dirty="0"/>
              <a:t>Rehabilitation</a:t>
            </a:r>
            <a:r>
              <a:rPr lang="en-GB" sz="2200" dirty="0"/>
              <a:t> (the adjustment of the person to their condition, for example physical therapy) </a:t>
            </a:r>
          </a:p>
          <a:p>
            <a:pPr marL="342900" indent="-342900">
              <a:spcBef>
                <a:spcPts val="600"/>
              </a:spcBef>
              <a:spcAft>
                <a:spcPts val="600"/>
              </a:spcAft>
              <a:buFont typeface="Arial" panose="020B0604020202020204" pitchFamily="34" charset="0"/>
              <a:buChar char="•"/>
            </a:pPr>
            <a:r>
              <a:rPr lang="en-GB" sz="2200" b="1" dirty="0"/>
              <a:t>Adjustment</a:t>
            </a:r>
            <a:r>
              <a:rPr lang="en-GB" sz="2200" dirty="0"/>
              <a:t> (adjust to live as PWD (people with disability)).</a:t>
            </a:r>
          </a:p>
          <a:p>
            <a:pPr marL="342900" indent="-342900" algn="r">
              <a:spcBef>
                <a:spcPts val="600"/>
              </a:spcBef>
              <a:spcAft>
                <a:spcPts val="600"/>
              </a:spcAft>
              <a:buFont typeface="Arial" panose="020B0604020202020204" pitchFamily="34" charset="0"/>
              <a:buChar char="•"/>
            </a:pPr>
            <a:endParaRPr lang="en-GB" sz="2200" dirty="0"/>
          </a:p>
        </p:txBody>
      </p:sp>
      <p:sp>
        <p:nvSpPr>
          <p:cNvPr id="8" name="TextBox 7">
            <a:extLst>
              <a:ext uri="{FF2B5EF4-FFF2-40B4-BE49-F238E27FC236}">
                <a16:creationId xmlns:a16="http://schemas.microsoft.com/office/drawing/2014/main" id="{DDC44A43-03E2-4E7B-8B51-E7ADA219D3A9}"/>
              </a:ext>
            </a:extLst>
          </p:cNvPr>
          <p:cNvSpPr txBox="1"/>
          <p:nvPr/>
        </p:nvSpPr>
        <p:spPr>
          <a:xfrm>
            <a:off x="6360358" y="6052646"/>
            <a:ext cx="3888432" cy="369332"/>
          </a:xfrm>
          <a:prstGeom prst="rect">
            <a:avLst/>
          </a:prstGeom>
          <a:noFill/>
        </p:spPr>
        <p:txBody>
          <a:bodyPr wrap="square" rtlCol="0">
            <a:spAutoFit/>
          </a:bodyPr>
          <a:lstStyle/>
          <a:p>
            <a:r>
              <a:rPr lang="en-GB" dirty="0"/>
              <a:t>Adapted from (Goodley, 2017)</a:t>
            </a:r>
          </a:p>
        </p:txBody>
      </p:sp>
    </p:spTree>
    <p:extLst>
      <p:ext uri="{BB962C8B-B14F-4D97-AF65-F5344CB8AC3E}">
        <p14:creationId xmlns:p14="http://schemas.microsoft.com/office/powerpoint/2010/main" val="396668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20688"/>
            <a:ext cx="7344816" cy="523220"/>
          </a:xfrm>
          <a:prstGeom prst="rect">
            <a:avLst/>
          </a:prstGeom>
          <a:noFill/>
        </p:spPr>
        <p:txBody>
          <a:bodyPr wrap="square" rtlCol="0">
            <a:spAutoFit/>
          </a:bodyPr>
          <a:lstStyle/>
          <a:p>
            <a:r>
              <a:rPr lang="en-GB" sz="2800" b="1" dirty="0"/>
              <a:t>Implications for the Individual</a:t>
            </a:r>
          </a:p>
        </p:txBody>
      </p:sp>
      <p:sp>
        <p:nvSpPr>
          <p:cNvPr id="7" name="TextBox 6">
            <a:extLst>
              <a:ext uri="{FF2B5EF4-FFF2-40B4-BE49-F238E27FC236}">
                <a16:creationId xmlns:a16="http://schemas.microsoft.com/office/drawing/2014/main" id="{615A8228-ED0C-445F-A892-E6B791B86A12}"/>
              </a:ext>
            </a:extLst>
          </p:cNvPr>
          <p:cNvSpPr txBox="1"/>
          <p:nvPr/>
        </p:nvSpPr>
        <p:spPr>
          <a:xfrm>
            <a:off x="1847528" y="1578273"/>
            <a:ext cx="8496944" cy="323165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Their disability is seen as a medical problem that resides in the individual</a:t>
            </a:r>
          </a:p>
          <a:p>
            <a:pPr marL="342900" indent="-342900">
              <a:spcBef>
                <a:spcPts val="600"/>
              </a:spcBef>
              <a:spcAft>
                <a:spcPts val="600"/>
              </a:spcAft>
              <a:buFont typeface="Arial" panose="020B0604020202020204" pitchFamily="34" charset="0"/>
              <a:buChar char="•"/>
            </a:pPr>
            <a:r>
              <a:rPr lang="en-GB" sz="2200" u="sng" dirty="0"/>
              <a:t>Impairment and disability</a:t>
            </a:r>
            <a:r>
              <a:rPr lang="en-GB" sz="2200" dirty="0"/>
              <a:t> are conflated, e.g., the Downs syndrome child</a:t>
            </a:r>
          </a:p>
          <a:p>
            <a:pPr marL="342900" indent="-342900">
              <a:spcBef>
                <a:spcPts val="600"/>
              </a:spcBef>
              <a:spcAft>
                <a:spcPts val="600"/>
              </a:spcAft>
              <a:buFont typeface="Arial" panose="020B0604020202020204" pitchFamily="34" charset="0"/>
              <a:buChar char="•"/>
            </a:pPr>
            <a:r>
              <a:rPr lang="en-GB" sz="2200" dirty="0"/>
              <a:t>Refutes the view of disability as a </a:t>
            </a:r>
            <a:r>
              <a:rPr lang="en-GB" sz="2200" u="sng" dirty="0"/>
              <a:t>moral</a:t>
            </a:r>
            <a:r>
              <a:rPr lang="en-GB" sz="2200" dirty="0"/>
              <a:t> failing </a:t>
            </a:r>
          </a:p>
          <a:p>
            <a:pPr marL="342900" indent="-342900">
              <a:spcBef>
                <a:spcPts val="600"/>
              </a:spcBef>
              <a:spcAft>
                <a:spcPts val="600"/>
              </a:spcAft>
              <a:buFont typeface="Arial" panose="020B0604020202020204" pitchFamily="34" charset="0"/>
              <a:buChar char="•"/>
            </a:pPr>
            <a:r>
              <a:rPr lang="en-GB" sz="2200" dirty="0"/>
              <a:t>But may blame person or family for healthcare habits (e.g., lifestyle choices leads to heart attack) </a:t>
            </a:r>
          </a:p>
          <a:p>
            <a:pPr marL="342900" indent="-342900">
              <a:spcBef>
                <a:spcPts val="600"/>
              </a:spcBef>
              <a:spcAft>
                <a:spcPts val="600"/>
              </a:spcAft>
              <a:buFont typeface="Arial" panose="020B0604020202020204" pitchFamily="34" charset="0"/>
              <a:buChar char="•"/>
            </a:pPr>
            <a:r>
              <a:rPr lang="en-GB" sz="2200" dirty="0"/>
              <a:t>Perpetuates the view of disability as a personal tragedy</a:t>
            </a:r>
          </a:p>
          <a:p>
            <a:pPr marL="342900" indent="-342900" algn="r">
              <a:spcBef>
                <a:spcPts val="600"/>
              </a:spcBef>
              <a:spcAft>
                <a:spcPts val="600"/>
              </a:spcAft>
              <a:buFont typeface="Arial" panose="020B0604020202020204" pitchFamily="34" charset="0"/>
              <a:buChar char="•"/>
            </a:pPr>
            <a:endParaRPr lang="en-GB" sz="2200" dirty="0"/>
          </a:p>
        </p:txBody>
      </p:sp>
      <p:sp>
        <p:nvSpPr>
          <p:cNvPr id="8" name="TextBox 7">
            <a:extLst>
              <a:ext uri="{FF2B5EF4-FFF2-40B4-BE49-F238E27FC236}">
                <a16:creationId xmlns:a16="http://schemas.microsoft.com/office/drawing/2014/main" id="{DDC44A43-03E2-4E7B-8B51-E7ADA219D3A9}"/>
              </a:ext>
            </a:extLst>
          </p:cNvPr>
          <p:cNvSpPr txBox="1"/>
          <p:nvPr/>
        </p:nvSpPr>
        <p:spPr>
          <a:xfrm>
            <a:off x="6360358" y="6052646"/>
            <a:ext cx="3888432" cy="369332"/>
          </a:xfrm>
          <a:prstGeom prst="rect">
            <a:avLst/>
          </a:prstGeom>
          <a:noFill/>
        </p:spPr>
        <p:txBody>
          <a:bodyPr wrap="square" rtlCol="0">
            <a:spAutoFit/>
          </a:bodyPr>
          <a:lstStyle/>
          <a:p>
            <a:r>
              <a:rPr lang="en-GB" dirty="0"/>
              <a:t>Adapted from (Goodley, 2017)</a:t>
            </a:r>
          </a:p>
        </p:txBody>
      </p:sp>
    </p:spTree>
    <p:extLst>
      <p:ext uri="{BB962C8B-B14F-4D97-AF65-F5344CB8AC3E}">
        <p14:creationId xmlns:p14="http://schemas.microsoft.com/office/powerpoint/2010/main" val="304419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C41F79-C212-4A7A-9747-710C3F914AAB}"/>
              </a:ext>
            </a:extLst>
          </p:cNvPr>
          <p:cNvSpPr txBox="1"/>
          <p:nvPr/>
        </p:nvSpPr>
        <p:spPr>
          <a:xfrm>
            <a:off x="1775520" y="116633"/>
            <a:ext cx="8496944" cy="461665"/>
          </a:xfrm>
          <a:prstGeom prst="rect">
            <a:avLst/>
          </a:prstGeom>
          <a:noFill/>
        </p:spPr>
        <p:txBody>
          <a:bodyPr wrap="square" rtlCol="0">
            <a:spAutoFit/>
          </a:bodyPr>
          <a:lstStyle/>
          <a:p>
            <a:pPr algn="ctr"/>
            <a:r>
              <a:rPr lang="en-GB" sz="2400" b="1" dirty="0"/>
              <a:t>Health and Wellbeing within Sustainable Communities</a:t>
            </a:r>
          </a:p>
        </p:txBody>
      </p:sp>
      <p:sp>
        <p:nvSpPr>
          <p:cNvPr id="4" name="TextBox 3">
            <a:extLst>
              <a:ext uri="{FF2B5EF4-FFF2-40B4-BE49-F238E27FC236}">
                <a16:creationId xmlns:a16="http://schemas.microsoft.com/office/drawing/2014/main" id="{8851195A-20E8-452A-9D17-5D0F93546582}"/>
              </a:ext>
            </a:extLst>
          </p:cNvPr>
          <p:cNvSpPr txBox="1"/>
          <p:nvPr/>
        </p:nvSpPr>
        <p:spPr>
          <a:xfrm>
            <a:off x="1775520" y="620688"/>
            <a:ext cx="7344816" cy="523220"/>
          </a:xfrm>
          <a:prstGeom prst="rect">
            <a:avLst/>
          </a:prstGeom>
          <a:noFill/>
        </p:spPr>
        <p:txBody>
          <a:bodyPr wrap="square" rtlCol="0">
            <a:spAutoFit/>
          </a:bodyPr>
          <a:lstStyle/>
          <a:p>
            <a:r>
              <a:rPr lang="en-GB" sz="2800" b="1" dirty="0"/>
              <a:t>Impairment or Disability?</a:t>
            </a:r>
          </a:p>
        </p:txBody>
      </p:sp>
      <p:pic>
        <p:nvPicPr>
          <p:cNvPr id="6" name="Picture 5" descr="Graphical user interface, text, application, email&#10;&#10;Description automatically generated">
            <a:extLst>
              <a:ext uri="{FF2B5EF4-FFF2-40B4-BE49-F238E27FC236}">
                <a16:creationId xmlns:a16="http://schemas.microsoft.com/office/drawing/2014/main" id="{7B3B06A1-892D-4F3B-BCCC-FBC54EA4AA90}"/>
              </a:ext>
            </a:extLst>
          </p:cNvPr>
          <p:cNvPicPr>
            <a:picLocks noChangeAspect="1"/>
          </p:cNvPicPr>
          <p:nvPr/>
        </p:nvPicPr>
        <p:blipFill>
          <a:blip r:embed="rId3"/>
          <a:stretch>
            <a:fillRect/>
          </a:stretch>
        </p:blipFill>
        <p:spPr>
          <a:xfrm>
            <a:off x="3168615" y="1484784"/>
            <a:ext cx="5710754" cy="4283066"/>
          </a:xfrm>
          <a:prstGeom prst="rect">
            <a:avLst/>
          </a:prstGeom>
        </p:spPr>
      </p:pic>
    </p:spTree>
    <p:extLst>
      <p:ext uri="{BB962C8B-B14F-4D97-AF65-F5344CB8AC3E}">
        <p14:creationId xmlns:p14="http://schemas.microsoft.com/office/powerpoint/2010/main" val="242024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C41F79-C212-4A7A-9747-710C3F914AAB}"/>
              </a:ext>
            </a:extLst>
          </p:cNvPr>
          <p:cNvSpPr txBox="1"/>
          <p:nvPr/>
        </p:nvSpPr>
        <p:spPr>
          <a:xfrm>
            <a:off x="1775520" y="116633"/>
            <a:ext cx="8496944" cy="461665"/>
          </a:xfrm>
          <a:prstGeom prst="rect">
            <a:avLst/>
          </a:prstGeom>
          <a:noFill/>
        </p:spPr>
        <p:txBody>
          <a:bodyPr wrap="square" rtlCol="0">
            <a:spAutoFit/>
          </a:bodyPr>
          <a:lstStyle/>
          <a:p>
            <a:pPr algn="ctr"/>
            <a:r>
              <a:rPr lang="en-GB" sz="2400" b="1" dirty="0"/>
              <a:t>Health and Wellbeing within Sustainable Communities</a:t>
            </a:r>
          </a:p>
        </p:txBody>
      </p:sp>
      <p:sp>
        <p:nvSpPr>
          <p:cNvPr id="4" name="TextBox 3">
            <a:extLst>
              <a:ext uri="{FF2B5EF4-FFF2-40B4-BE49-F238E27FC236}">
                <a16:creationId xmlns:a16="http://schemas.microsoft.com/office/drawing/2014/main" id="{8851195A-20E8-452A-9D17-5D0F93546582}"/>
              </a:ext>
            </a:extLst>
          </p:cNvPr>
          <p:cNvSpPr txBox="1"/>
          <p:nvPr/>
        </p:nvSpPr>
        <p:spPr>
          <a:xfrm>
            <a:off x="1775520" y="751052"/>
            <a:ext cx="7344816" cy="523220"/>
          </a:xfrm>
          <a:prstGeom prst="rect">
            <a:avLst/>
          </a:prstGeom>
          <a:noFill/>
        </p:spPr>
        <p:txBody>
          <a:bodyPr wrap="square" rtlCol="0">
            <a:spAutoFit/>
          </a:bodyPr>
          <a:lstStyle/>
          <a:p>
            <a:r>
              <a:rPr lang="en-GB" sz="2800" b="1" dirty="0"/>
              <a:t>The Medical Model in Summary</a:t>
            </a:r>
          </a:p>
        </p:txBody>
      </p:sp>
      <p:sp>
        <p:nvSpPr>
          <p:cNvPr id="7" name="TextBox 6">
            <a:extLst>
              <a:ext uri="{FF2B5EF4-FFF2-40B4-BE49-F238E27FC236}">
                <a16:creationId xmlns:a16="http://schemas.microsoft.com/office/drawing/2014/main" id="{615A8228-ED0C-445F-A892-E6B791B86A12}"/>
              </a:ext>
            </a:extLst>
          </p:cNvPr>
          <p:cNvSpPr txBox="1"/>
          <p:nvPr/>
        </p:nvSpPr>
        <p:spPr>
          <a:xfrm>
            <a:off x="1919536" y="1887523"/>
            <a:ext cx="4464496" cy="347787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Medical and technological advances in key services of the welfare state have improved the lives of People with Disability (PWD).</a:t>
            </a:r>
          </a:p>
          <a:p>
            <a:pPr marL="342900" indent="-342900">
              <a:spcBef>
                <a:spcPts val="600"/>
              </a:spcBef>
              <a:spcAft>
                <a:spcPts val="600"/>
              </a:spcAft>
              <a:buFont typeface="Arial" panose="020B0604020202020204" pitchFamily="34" charset="0"/>
              <a:buChar char="•"/>
            </a:pPr>
            <a:r>
              <a:rPr lang="en-GB" sz="2000" dirty="0"/>
              <a:t>Promotes faith in medical intervention and a defined patient role </a:t>
            </a:r>
          </a:p>
          <a:p>
            <a:pPr marL="342900" indent="-342900">
              <a:spcBef>
                <a:spcPts val="600"/>
              </a:spcBef>
              <a:spcAft>
                <a:spcPts val="600"/>
              </a:spcAft>
              <a:buFont typeface="Arial" panose="020B0604020202020204" pitchFamily="34" charset="0"/>
              <a:buChar char="•"/>
            </a:pPr>
            <a:r>
              <a:rPr lang="en-GB" sz="2000" dirty="0"/>
              <a:t>Allows others in society to understand the medical/physical needs needs of the person (for example </a:t>
            </a:r>
            <a:r>
              <a:rPr lang="en-GB" sz="2000" dirty="0">
                <a:hlinkClick r:id="rId3"/>
              </a:rPr>
              <a:t>Paralympic classifications</a:t>
            </a:r>
            <a:r>
              <a:rPr lang="en-GB" sz="2000" dirty="0"/>
              <a:t>)</a:t>
            </a:r>
          </a:p>
        </p:txBody>
      </p:sp>
      <p:sp>
        <p:nvSpPr>
          <p:cNvPr id="5" name="Rectangle: Rounded Corners 4">
            <a:extLst>
              <a:ext uri="{FF2B5EF4-FFF2-40B4-BE49-F238E27FC236}">
                <a16:creationId xmlns:a16="http://schemas.microsoft.com/office/drawing/2014/main" id="{DA0D2B0F-75DE-485E-8FB3-86C4EDFC69DC}"/>
              </a:ext>
            </a:extLst>
          </p:cNvPr>
          <p:cNvSpPr/>
          <p:nvPr/>
        </p:nvSpPr>
        <p:spPr>
          <a:xfrm>
            <a:off x="2279576" y="1319287"/>
            <a:ext cx="3600400"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Benefits</a:t>
            </a:r>
          </a:p>
        </p:txBody>
      </p:sp>
      <p:sp>
        <p:nvSpPr>
          <p:cNvPr id="9" name="TextBox 8">
            <a:extLst>
              <a:ext uri="{FF2B5EF4-FFF2-40B4-BE49-F238E27FC236}">
                <a16:creationId xmlns:a16="http://schemas.microsoft.com/office/drawing/2014/main" id="{BBD2918A-A165-446B-83A7-E2F09D94F9EE}"/>
              </a:ext>
            </a:extLst>
          </p:cNvPr>
          <p:cNvSpPr txBox="1"/>
          <p:nvPr/>
        </p:nvSpPr>
        <p:spPr>
          <a:xfrm>
            <a:off x="6096000" y="1864830"/>
            <a:ext cx="4464496" cy="286232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People are seen only as their impairment</a:t>
            </a:r>
          </a:p>
          <a:p>
            <a:pPr marL="342900" indent="-342900">
              <a:spcBef>
                <a:spcPts val="600"/>
              </a:spcBef>
              <a:spcAft>
                <a:spcPts val="600"/>
              </a:spcAft>
              <a:buFont typeface="Arial" panose="020B0604020202020204" pitchFamily="34" charset="0"/>
              <a:buChar char="•"/>
            </a:pPr>
            <a:r>
              <a:rPr lang="en-GB" sz="2000" dirty="0"/>
              <a:t>People can be patronised and seen as always in need of charity</a:t>
            </a:r>
          </a:p>
          <a:p>
            <a:pPr marL="342900" indent="-342900">
              <a:spcBef>
                <a:spcPts val="600"/>
              </a:spcBef>
              <a:spcAft>
                <a:spcPts val="600"/>
              </a:spcAft>
              <a:buFont typeface="Arial" panose="020B0604020202020204" pitchFamily="34" charset="0"/>
              <a:buChar char="•"/>
            </a:pPr>
            <a:r>
              <a:rPr lang="en-GB" sz="2000" dirty="0"/>
              <a:t>Creates an culture of ‘experts’ who know best rather than encouraging people with disability to make decisions for themselves</a:t>
            </a:r>
          </a:p>
        </p:txBody>
      </p:sp>
      <p:sp>
        <p:nvSpPr>
          <p:cNvPr id="10" name="Rectangle: Rounded Corners 9">
            <a:extLst>
              <a:ext uri="{FF2B5EF4-FFF2-40B4-BE49-F238E27FC236}">
                <a16:creationId xmlns:a16="http://schemas.microsoft.com/office/drawing/2014/main" id="{C4EBF808-2EF6-4475-B64D-787522C14901}"/>
              </a:ext>
            </a:extLst>
          </p:cNvPr>
          <p:cNvSpPr/>
          <p:nvPr/>
        </p:nvSpPr>
        <p:spPr>
          <a:xfrm>
            <a:off x="6456040" y="1296595"/>
            <a:ext cx="3600400"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Issues</a:t>
            </a:r>
          </a:p>
        </p:txBody>
      </p:sp>
    </p:spTree>
    <p:extLst>
      <p:ext uri="{BB962C8B-B14F-4D97-AF65-F5344CB8AC3E}">
        <p14:creationId xmlns:p14="http://schemas.microsoft.com/office/powerpoint/2010/main" val="2286272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5" grpId="0" animBg="1"/>
      <p:bldP spid="9" grpId="0" build="p"/>
      <p:bldP spid="10"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cial model cartoon">
            <a:extLst>
              <a:ext uri="{FF2B5EF4-FFF2-40B4-BE49-F238E27FC236}">
                <a16:creationId xmlns:a16="http://schemas.microsoft.com/office/drawing/2014/main" id="{F4BB427B-98B2-FBA7-30E1-8632543510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7313"/>
            <a:ext cx="12192000" cy="6681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975596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2CB65A7-8B16-441E-8ACC-3770C62F7DB7}"/>
              </a:ext>
            </a:extLst>
          </p:cNvPr>
          <p:cNvPicPr>
            <a:picLocks noChangeAspect="1"/>
          </p:cNvPicPr>
          <p:nvPr/>
        </p:nvPicPr>
        <p:blipFill>
          <a:blip r:embed="rId3"/>
          <a:stretch>
            <a:fillRect/>
          </a:stretch>
        </p:blipFill>
        <p:spPr>
          <a:xfrm>
            <a:off x="2339008" y="508356"/>
            <a:ext cx="6912768" cy="5841288"/>
          </a:xfrm>
          <a:prstGeom prst="rect">
            <a:avLst/>
          </a:prstGeom>
        </p:spPr>
      </p:pic>
    </p:spTree>
    <p:extLst>
      <p:ext uri="{BB962C8B-B14F-4D97-AF65-F5344CB8AC3E}">
        <p14:creationId xmlns:p14="http://schemas.microsoft.com/office/powerpoint/2010/main" val="20551702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751052"/>
            <a:ext cx="7344816" cy="523220"/>
          </a:xfrm>
          <a:prstGeom prst="rect">
            <a:avLst/>
          </a:prstGeom>
          <a:noFill/>
        </p:spPr>
        <p:txBody>
          <a:bodyPr wrap="square" rtlCol="0">
            <a:spAutoFit/>
          </a:bodyPr>
          <a:lstStyle/>
          <a:p>
            <a:r>
              <a:rPr lang="en-GB" sz="2800" b="1" dirty="0"/>
              <a:t>The ‘Sick Role’ (Parsons, 1951 [1991])</a:t>
            </a:r>
          </a:p>
        </p:txBody>
      </p:sp>
      <p:sp>
        <p:nvSpPr>
          <p:cNvPr id="8" name="TextBox 7">
            <a:extLst>
              <a:ext uri="{FF2B5EF4-FFF2-40B4-BE49-F238E27FC236}">
                <a16:creationId xmlns:a16="http://schemas.microsoft.com/office/drawing/2014/main" id="{9E1370A1-AF23-4F10-A1F9-C4F6F0FD46CD}"/>
              </a:ext>
            </a:extLst>
          </p:cNvPr>
          <p:cNvSpPr txBox="1"/>
          <p:nvPr/>
        </p:nvSpPr>
        <p:spPr>
          <a:xfrm>
            <a:off x="1847528" y="1988840"/>
            <a:ext cx="8496944" cy="375487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British sociologist Talcott Parsons saw the Medical Model as important in assisting people with impairment</a:t>
            </a:r>
          </a:p>
          <a:p>
            <a:pPr marL="342900" indent="-342900">
              <a:spcBef>
                <a:spcPts val="600"/>
              </a:spcBef>
              <a:spcAft>
                <a:spcPts val="600"/>
              </a:spcAft>
              <a:buFont typeface="Arial" panose="020B0604020202020204" pitchFamily="34" charset="0"/>
              <a:buChar char="•"/>
            </a:pPr>
            <a:r>
              <a:rPr lang="en-GB" sz="2200" dirty="0"/>
              <a:t>However, he also argued that medical treatment of the illness or impairment could lead to the creation of what he called the ‘sick role’</a:t>
            </a:r>
          </a:p>
          <a:p>
            <a:pPr marL="342900" indent="-342900">
              <a:spcBef>
                <a:spcPts val="600"/>
              </a:spcBef>
              <a:spcAft>
                <a:spcPts val="600"/>
              </a:spcAft>
              <a:buFont typeface="Arial" panose="020B0604020202020204" pitchFamily="34" charset="0"/>
              <a:buChar char="•"/>
            </a:pPr>
            <a:r>
              <a:rPr lang="en-GB" sz="2200" dirty="0"/>
              <a:t>His theory was that the medical professional (for example, the doctor) and the person with the impairment (the patient) were forced into negotiating a role which involved a number of ‘rights’ and obligations’</a:t>
            </a:r>
          </a:p>
          <a:p>
            <a:pPr marL="342900" indent="-342900">
              <a:spcBef>
                <a:spcPts val="600"/>
              </a:spcBef>
              <a:spcAft>
                <a:spcPts val="600"/>
              </a:spcAft>
              <a:buFont typeface="Arial" panose="020B0604020202020204" pitchFamily="34" charset="0"/>
              <a:buChar char="•"/>
            </a:pPr>
            <a:r>
              <a:rPr lang="en-GB" sz="2200" dirty="0"/>
              <a:t>We will look at these on the next slide.</a:t>
            </a:r>
          </a:p>
          <a:p>
            <a:pPr marL="342900" indent="-342900" algn="r">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1934383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751052"/>
            <a:ext cx="7344816" cy="523220"/>
          </a:xfrm>
          <a:prstGeom prst="rect">
            <a:avLst/>
          </a:prstGeom>
          <a:noFill/>
        </p:spPr>
        <p:txBody>
          <a:bodyPr wrap="square" rtlCol="0">
            <a:spAutoFit/>
          </a:bodyPr>
          <a:lstStyle/>
          <a:p>
            <a:r>
              <a:rPr lang="en-GB" sz="2800" b="1" dirty="0"/>
              <a:t>The ‘Sick Role’ (Parsons 1951[1991])</a:t>
            </a:r>
          </a:p>
        </p:txBody>
      </p:sp>
      <p:sp>
        <p:nvSpPr>
          <p:cNvPr id="7" name="TextBox 6">
            <a:extLst>
              <a:ext uri="{FF2B5EF4-FFF2-40B4-BE49-F238E27FC236}">
                <a16:creationId xmlns:a16="http://schemas.microsoft.com/office/drawing/2014/main" id="{615A8228-ED0C-445F-A892-E6B791B86A12}"/>
              </a:ext>
            </a:extLst>
          </p:cNvPr>
          <p:cNvSpPr txBox="1"/>
          <p:nvPr/>
        </p:nvSpPr>
        <p:spPr>
          <a:xfrm>
            <a:off x="1847528" y="2214727"/>
            <a:ext cx="3888432" cy="3323987"/>
          </a:xfrm>
          <a:prstGeom prst="rect">
            <a:avLst/>
          </a:prstGeom>
          <a:noFill/>
        </p:spPr>
        <p:txBody>
          <a:bodyPr wrap="square" rtlCol="0">
            <a:spAutoFit/>
          </a:bodyPr>
          <a:lstStyle/>
          <a:p>
            <a:pPr>
              <a:spcBef>
                <a:spcPts val="600"/>
              </a:spcBef>
              <a:spcAft>
                <a:spcPts val="600"/>
              </a:spcAft>
            </a:pPr>
            <a:r>
              <a:rPr lang="en-GB" sz="2000" dirty="0"/>
              <a:t>1. The sick person has the right to be sick and exempt from social obligations (work/family). But avoidance depends on how sick they are. A medical expert can be called on to verify how sick a person is.</a:t>
            </a:r>
          </a:p>
          <a:p>
            <a:pPr>
              <a:spcBef>
                <a:spcPts val="600"/>
              </a:spcBef>
              <a:spcAft>
                <a:spcPts val="600"/>
              </a:spcAft>
            </a:pPr>
            <a:r>
              <a:rPr lang="en-GB" sz="2000" dirty="0"/>
              <a:t>2. The person must not be blamed for their sickness, have the right to be looked after and be absolved of any blame for their deviance</a:t>
            </a:r>
          </a:p>
        </p:txBody>
      </p:sp>
      <p:sp>
        <p:nvSpPr>
          <p:cNvPr id="5" name="Rectangle: Rounded Corners 4">
            <a:extLst>
              <a:ext uri="{FF2B5EF4-FFF2-40B4-BE49-F238E27FC236}">
                <a16:creationId xmlns:a16="http://schemas.microsoft.com/office/drawing/2014/main" id="{DA0D2B0F-75DE-485E-8FB3-86C4EDFC69DC}"/>
              </a:ext>
            </a:extLst>
          </p:cNvPr>
          <p:cNvSpPr/>
          <p:nvPr/>
        </p:nvSpPr>
        <p:spPr>
          <a:xfrm>
            <a:off x="1881024" y="1473904"/>
            <a:ext cx="3600400"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The Rights of the ‘Sick Role’ </a:t>
            </a:r>
          </a:p>
        </p:txBody>
      </p:sp>
      <p:sp>
        <p:nvSpPr>
          <p:cNvPr id="9" name="TextBox 8">
            <a:extLst>
              <a:ext uri="{FF2B5EF4-FFF2-40B4-BE49-F238E27FC236}">
                <a16:creationId xmlns:a16="http://schemas.microsoft.com/office/drawing/2014/main" id="{BBD2918A-A165-446B-83A7-E2F09D94F9EE}"/>
              </a:ext>
            </a:extLst>
          </p:cNvPr>
          <p:cNvSpPr txBox="1"/>
          <p:nvPr/>
        </p:nvSpPr>
        <p:spPr>
          <a:xfrm>
            <a:off x="6272110" y="2214727"/>
            <a:ext cx="4072363" cy="2554545"/>
          </a:xfrm>
          <a:prstGeom prst="rect">
            <a:avLst/>
          </a:prstGeom>
          <a:noFill/>
        </p:spPr>
        <p:txBody>
          <a:bodyPr wrap="square" rtlCol="0">
            <a:spAutoFit/>
          </a:bodyPr>
          <a:lstStyle/>
          <a:p>
            <a:r>
              <a:rPr lang="en-GB" sz="2000" dirty="0"/>
              <a:t>1. The sick person must accept that the situation they are in is undesirable and that they should seek to get well as soon as possible</a:t>
            </a:r>
          </a:p>
          <a:p>
            <a:endParaRPr lang="en-GB" sz="2000" dirty="0"/>
          </a:p>
          <a:p>
            <a:r>
              <a:rPr lang="en-GB" sz="2000" dirty="0"/>
              <a:t>2. The sick person much seek professional help and cooperate to get better.</a:t>
            </a:r>
          </a:p>
        </p:txBody>
      </p:sp>
      <p:sp>
        <p:nvSpPr>
          <p:cNvPr id="10" name="Rectangle: Rounded Corners 9">
            <a:extLst>
              <a:ext uri="{FF2B5EF4-FFF2-40B4-BE49-F238E27FC236}">
                <a16:creationId xmlns:a16="http://schemas.microsoft.com/office/drawing/2014/main" id="{C4EBF808-2EF6-4475-B64D-787522C14901}"/>
              </a:ext>
            </a:extLst>
          </p:cNvPr>
          <p:cNvSpPr/>
          <p:nvPr/>
        </p:nvSpPr>
        <p:spPr>
          <a:xfrm>
            <a:off x="6456040" y="1473308"/>
            <a:ext cx="3672408"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The Obligations of the ‘sick role’</a:t>
            </a:r>
          </a:p>
        </p:txBody>
      </p:sp>
    </p:spTree>
    <p:extLst>
      <p:ext uri="{BB962C8B-B14F-4D97-AF65-F5344CB8AC3E}">
        <p14:creationId xmlns:p14="http://schemas.microsoft.com/office/powerpoint/2010/main" val="188974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5" grpId="0" animBg="1"/>
      <p:bldP spid="9" grpId="0" build="p"/>
      <p:bldP spid="10"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5B6E9-B1E1-4D7B-B460-D9340707A322}"/>
              </a:ext>
            </a:extLst>
          </p:cNvPr>
          <p:cNvSpPr>
            <a:spLocks noGrp="1"/>
          </p:cNvSpPr>
          <p:nvPr>
            <p:ph type="ctrTitle"/>
          </p:nvPr>
        </p:nvSpPr>
        <p:spPr/>
        <p:txBody>
          <a:bodyPr/>
          <a:lstStyle/>
          <a:p>
            <a:r>
              <a:rPr lang="en-GB" dirty="0"/>
              <a:t>The Personal Tragedy Model of Disability</a:t>
            </a:r>
          </a:p>
        </p:txBody>
      </p:sp>
    </p:spTree>
    <p:extLst>
      <p:ext uri="{BB962C8B-B14F-4D97-AF65-F5344CB8AC3E}">
        <p14:creationId xmlns:p14="http://schemas.microsoft.com/office/powerpoint/2010/main" val="367415521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92696"/>
            <a:ext cx="7344816" cy="523220"/>
          </a:xfrm>
          <a:prstGeom prst="rect">
            <a:avLst/>
          </a:prstGeom>
          <a:noFill/>
        </p:spPr>
        <p:txBody>
          <a:bodyPr wrap="square" rtlCol="0">
            <a:spAutoFit/>
          </a:bodyPr>
          <a:lstStyle/>
          <a:p>
            <a:r>
              <a:rPr lang="en-GB" sz="2800" b="1" dirty="0"/>
              <a:t>The Personal Tragedy Model</a:t>
            </a:r>
          </a:p>
        </p:txBody>
      </p:sp>
      <p:sp>
        <p:nvSpPr>
          <p:cNvPr id="8" name="TextBox 7">
            <a:extLst>
              <a:ext uri="{FF2B5EF4-FFF2-40B4-BE49-F238E27FC236}">
                <a16:creationId xmlns:a16="http://schemas.microsoft.com/office/drawing/2014/main" id="{9E1370A1-AF23-4F10-A1F9-C4F6F0FD46CD}"/>
              </a:ext>
            </a:extLst>
          </p:cNvPr>
          <p:cNvSpPr txBox="1"/>
          <p:nvPr/>
        </p:nvSpPr>
        <p:spPr>
          <a:xfrm>
            <a:off x="1847528" y="1551564"/>
            <a:ext cx="8496944" cy="406265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Is a social and cultural expression of the Medical Model</a:t>
            </a:r>
          </a:p>
          <a:p>
            <a:pPr marL="342900" indent="-342900">
              <a:spcBef>
                <a:spcPts val="600"/>
              </a:spcBef>
              <a:spcAft>
                <a:spcPts val="600"/>
              </a:spcAft>
              <a:buFont typeface="Arial" panose="020B0604020202020204" pitchFamily="34" charset="0"/>
              <a:buChar char="•"/>
            </a:pPr>
            <a:r>
              <a:rPr lang="en-GB" sz="2200" dirty="0"/>
              <a:t>It sees impairment as something that is not ‘normal’ and which has to be endured</a:t>
            </a:r>
          </a:p>
          <a:p>
            <a:pPr marL="342900" indent="-342900">
              <a:spcBef>
                <a:spcPts val="600"/>
              </a:spcBef>
              <a:spcAft>
                <a:spcPts val="600"/>
              </a:spcAft>
              <a:buFont typeface="Arial" panose="020B0604020202020204" pitchFamily="34" charset="0"/>
              <a:buChar char="•"/>
            </a:pPr>
            <a:r>
              <a:rPr lang="en-GB" sz="2200" dirty="0"/>
              <a:t>It sees people who can succeed despite their impairment as ‘inspirational’</a:t>
            </a:r>
          </a:p>
          <a:p>
            <a:pPr marL="342900" indent="-342900">
              <a:spcBef>
                <a:spcPts val="600"/>
              </a:spcBef>
              <a:spcAft>
                <a:spcPts val="600"/>
              </a:spcAft>
              <a:buFont typeface="Arial" panose="020B0604020202020204" pitchFamily="34" charset="0"/>
              <a:buChar char="•"/>
            </a:pPr>
            <a:r>
              <a:rPr lang="en-GB" sz="2200" dirty="0"/>
              <a:t>But this implies that those who cannot overcome their impairment have not tried hard enough to become like .normal’ people</a:t>
            </a:r>
          </a:p>
          <a:p>
            <a:pPr marL="342900" indent="-342900">
              <a:spcBef>
                <a:spcPts val="600"/>
              </a:spcBef>
              <a:spcAft>
                <a:spcPts val="600"/>
              </a:spcAft>
              <a:buFont typeface="Arial" panose="020B0604020202020204" pitchFamily="34" charset="0"/>
              <a:buChar char="•"/>
            </a:pPr>
            <a:r>
              <a:rPr lang="en-GB" sz="2200" dirty="0"/>
              <a:t>In this way is reinforces ideas of what it is to be ‘normal’</a:t>
            </a:r>
          </a:p>
          <a:p>
            <a:pPr marL="342900" indent="-342900">
              <a:spcBef>
                <a:spcPts val="600"/>
              </a:spcBef>
              <a:spcAft>
                <a:spcPts val="600"/>
              </a:spcAft>
              <a:buFont typeface="Arial" panose="020B0604020202020204" pitchFamily="34" charset="0"/>
              <a:buChar char="•"/>
            </a:pPr>
            <a:r>
              <a:rPr lang="en-GB" sz="2200" dirty="0"/>
              <a:t>These attitudes are often seen in the UK media</a:t>
            </a:r>
          </a:p>
          <a:p>
            <a:pPr marL="342900" indent="-342900" algn="r">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128494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92696"/>
            <a:ext cx="7344816" cy="523220"/>
          </a:xfrm>
          <a:prstGeom prst="rect">
            <a:avLst/>
          </a:prstGeom>
          <a:noFill/>
        </p:spPr>
        <p:txBody>
          <a:bodyPr wrap="square" rtlCol="0">
            <a:spAutoFit/>
          </a:bodyPr>
          <a:lstStyle/>
          <a:p>
            <a:r>
              <a:rPr lang="en-GB" sz="2800" b="1" dirty="0"/>
              <a:t>The Personal Tragedy Model</a:t>
            </a:r>
          </a:p>
        </p:txBody>
      </p:sp>
      <p:sp>
        <p:nvSpPr>
          <p:cNvPr id="8" name="TextBox 7">
            <a:extLst>
              <a:ext uri="{FF2B5EF4-FFF2-40B4-BE49-F238E27FC236}">
                <a16:creationId xmlns:a16="http://schemas.microsoft.com/office/drawing/2014/main" id="{9E1370A1-AF23-4F10-A1F9-C4F6F0FD46CD}"/>
              </a:ext>
            </a:extLst>
          </p:cNvPr>
          <p:cNvSpPr txBox="1"/>
          <p:nvPr/>
        </p:nvSpPr>
        <p:spPr>
          <a:xfrm>
            <a:off x="1847528" y="1551563"/>
            <a:ext cx="8496944" cy="483209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personal tragedy model implies that medical professionals want people with disabilities to be:</a:t>
            </a:r>
          </a:p>
          <a:p>
            <a:pPr marL="342900" indent="-342900">
              <a:spcBef>
                <a:spcPts val="600"/>
              </a:spcBef>
              <a:spcAft>
                <a:spcPts val="600"/>
              </a:spcAft>
              <a:buFont typeface="Arial" panose="020B0604020202020204" pitchFamily="34" charset="0"/>
              <a:buChar char="•"/>
            </a:pPr>
            <a:r>
              <a:rPr lang="en-GB" sz="2400" dirty="0"/>
              <a:t>‘normal’</a:t>
            </a:r>
          </a:p>
          <a:p>
            <a:pPr marL="342900" indent="-342900">
              <a:spcBef>
                <a:spcPts val="600"/>
              </a:spcBef>
              <a:spcAft>
                <a:spcPts val="600"/>
              </a:spcAft>
              <a:buFont typeface="Arial" panose="020B0604020202020204" pitchFamily="34" charset="0"/>
              <a:buChar char="•"/>
            </a:pPr>
            <a:r>
              <a:rPr lang="en-GB" sz="2400" dirty="0"/>
              <a:t>independent </a:t>
            </a:r>
          </a:p>
          <a:p>
            <a:pPr marL="342900" indent="-342900">
              <a:spcBef>
                <a:spcPts val="600"/>
              </a:spcBef>
              <a:spcAft>
                <a:spcPts val="600"/>
              </a:spcAft>
              <a:buFont typeface="Arial" panose="020B0604020202020204" pitchFamily="34" charset="0"/>
              <a:buChar char="•"/>
            </a:pPr>
            <a:r>
              <a:rPr lang="en-GB" sz="2400" dirty="0"/>
              <a:t>Independence is equated with performing tasks, not making autonomous choices </a:t>
            </a:r>
          </a:p>
          <a:p>
            <a:pPr marL="342900" indent="-342900">
              <a:spcBef>
                <a:spcPts val="600"/>
              </a:spcBef>
              <a:spcAft>
                <a:spcPts val="600"/>
              </a:spcAft>
              <a:buFont typeface="Arial" panose="020B0604020202020204" pitchFamily="34" charset="0"/>
              <a:buChar char="•"/>
            </a:pPr>
            <a:r>
              <a:rPr lang="en-GB" sz="2400" dirty="0"/>
              <a:t>People with disabilities are expected to:</a:t>
            </a:r>
          </a:p>
          <a:p>
            <a:pPr marL="342900" indent="-342900">
              <a:spcBef>
                <a:spcPts val="600"/>
              </a:spcBef>
              <a:spcAft>
                <a:spcPts val="600"/>
              </a:spcAft>
              <a:buFont typeface="Arial" panose="020B0604020202020204" pitchFamily="34" charset="0"/>
              <a:buChar char="•"/>
            </a:pPr>
            <a:r>
              <a:rPr lang="en-GB" sz="2400" dirty="0"/>
              <a:t>Accept the ‘loss’ their impairment brings</a:t>
            </a:r>
          </a:p>
          <a:p>
            <a:pPr marL="342900" indent="-342900">
              <a:spcBef>
                <a:spcPts val="600"/>
              </a:spcBef>
              <a:spcAft>
                <a:spcPts val="600"/>
              </a:spcAft>
              <a:buFont typeface="Arial" panose="020B0604020202020204" pitchFamily="34" charset="0"/>
              <a:buChar char="•"/>
            </a:pPr>
            <a:r>
              <a:rPr lang="en-GB" sz="2400" dirty="0"/>
              <a:t>Make able-bodied people feel better about their condition</a:t>
            </a:r>
          </a:p>
          <a:p>
            <a:pPr marL="342900" indent="-342900" algn="r">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32747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1195A-20E8-452A-9D17-5D0F93546582}"/>
              </a:ext>
            </a:extLst>
          </p:cNvPr>
          <p:cNvSpPr txBox="1"/>
          <p:nvPr/>
        </p:nvSpPr>
        <p:spPr>
          <a:xfrm>
            <a:off x="1775520" y="692696"/>
            <a:ext cx="7344816" cy="523220"/>
          </a:xfrm>
          <a:prstGeom prst="rect">
            <a:avLst/>
          </a:prstGeom>
          <a:noFill/>
        </p:spPr>
        <p:txBody>
          <a:bodyPr wrap="square" rtlCol="0">
            <a:spAutoFit/>
          </a:bodyPr>
          <a:lstStyle/>
          <a:p>
            <a:r>
              <a:rPr lang="en-GB" sz="2800" b="1" dirty="0"/>
              <a:t>The Personal Tragedy Model and Charities</a:t>
            </a:r>
          </a:p>
        </p:txBody>
      </p:sp>
      <p:sp>
        <p:nvSpPr>
          <p:cNvPr id="8" name="TextBox 7">
            <a:extLst>
              <a:ext uri="{FF2B5EF4-FFF2-40B4-BE49-F238E27FC236}">
                <a16:creationId xmlns:a16="http://schemas.microsoft.com/office/drawing/2014/main" id="{9E1370A1-AF23-4F10-A1F9-C4F6F0FD46CD}"/>
              </a:ext>
            </a:extLst>
          </p:cNvPr>
          <p:cNvSpPr txBox="1"/>
          <p:nvPr/>
        </p:nvSpPr>
        <p:spPr>
          <a:xfrm>
            <a:off x="1847528" y="1551563"/>
            <a:ext cx="8496944" cy="483209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Disabled people have criticised charities </a:t>
            </a:r>
          </a:p>
          <a:p>
            <a:pPr marL="342900" indent="-342900">
              <a:spcBef>
                <a:spcPts val="600"/>
              </a:spcBef>
              <a:spcAft>
                <a:spcPts val="600"/>
              </a:spcAft>
              <a:buFont typeface="Arial" panose="020B0604020202020204" pitchFamily="34" charset="0"/>
              <a:buChar char="•"/>
            </a:pPr>
            <a:r>
              <a:rPr lang="en-GB" sz="2400" dirty="0"/>
              <a:t>Charities perpetuate stereotypes of disabled people</a:t>
            </a:r>
          </a:p>
          <a:p>
            <a:pPr marL="342900" indent="-342900">
              <a:spcBef>
                <a:spcPts val="600"/>
              </a:spcBef>
              <a:spcAft>
                <a:spcPts val="600"/>
              </a:spcAft>
              <a:buFont typeface="Arial" panose="020B0604020202020204" pitchFamily="34" charset="0"/>
              <a:buChar char="•"/>
            </a:pPr>
            <a:r>
              <a:rPr lang="en-GB" sz="2400" dirty="0"/>
              <a:t>Their focus on raising funds for research into medical causes reinforces:</a:t>
            </a:r>
          </a:p>
          <a:p>
            <a:pPr marL="342900" indent="-342900">
              <a:spcBef>
                <a:spcPts val="600"/>
              </a:spcBef>
              <a:spcAft>
                <a:spcPts val="600"/>
              </a:spcAft>
              <a:buFont typeface="Arial" panose="020B0604020202020204" pitchFamily="34" charset="0"/>
              <a:buChar char="•"/>
            </a:pPr>
            <a:r>
              <a:rPr lang="en-GB" sz="2400" dirty="0"/>
              <a:t>Disability is a condition</a:t>
            </a:r>
          </a:p>
          <a:p>
            <a:pPr marL="342900" indent="-342900">
              <a:spcBef>
                <a:spcPts val="600"/>
              </a:spcBef>
              <a:spcAft>
                <a:spcPts val="600"/>
              </a:spcAft>
              <a:buFont typeface="Arial" panose="020B0604020202020204" pitchFamily="34" charset="0"/>
              <a:buChar char="•"/>
            </a:pPr>
            <a:r>
              <a:rPr lang="en-GB" sz="2400" dirty="0"/>
              <a:t>People with disabilities have negative lives</a:t>
            </a:r>
          </a:p>
          <a:p>
            <a:pPr marL="342900" indent="-342900">
              <a:spcBef>
                <a:spcPts val="600"/>
              </a:spcBef>
              <a:spcAft>
                <a:spcPts val="600"/>
              </a:spcAft>
              <a:buFont typeface="Arial" panose="020B0604020202020204" pitchFamily="34" charset="0"/>
              <a:buChar char="•"/>
            </a:pPr>
            <a:r>
              <a:rPr lang="en-GB" sz="2400" dirty="0"/>
              <a:t>Disability is an individual condition</a:t>
            </a:r>
          </a:p>
          <a:p>
            <a:pPr marL="342900" indent="-342900">
              <a:spcBef>
                <a:spcPts val="600"/>
              </a:spcBef>
              <a:spcAft>
                <a:spcPts val="600"/>
              </a:spcAft>
              <a:buFont typeface="Arial" panose="020B0604020202020204" pitchFamily="34" charset="0"/>
              <a:buChar char="•"/>
            </a:pPr>
            <a:r>
              <a:rPr lang="en-GB" sz="2400" dirty="0"/>
              <a:t>Effectively continuing the view of impairment as a ‘personal tragedy’</a:t>
            </a:r>
          </a:p>
          <a:p>
            <a:pPr marL="342900" indent="-342900" algn="r">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1742658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Disability Positivity</a:t>
            </a:r>
          </a:p>
        </p:txBody>
      </p:sp>
      <p:sp>
        <p:nvSpPr>
          <p:cNvPr id="3" name="Content Placeholder 2"/>
          <p:cNvSpPr>
            <a:spLocks noGrp="1"/>
          </p:cNvSpPr>
          <p:nvPr>
            <p:ph idx="1"/>
          </p:nvPr>
        </p:nvSpPr>
        <p:spPr/>
        <p:txBody>
          <a:bodyPr>
            <a:normAutofit/>
          </a:bodyPr>
          <a:lstStyle/>
          <a:p>
            <a:r>
              <a:rPr lang="en-GB" dirty="0"/>
              <a:t>There are positives to many kinds of disability which can (and have been) be often overlooked (you could look at the affirmation model of disability)</a:t>
            </a:r>
          </a:p>
          <a:p>
            <a:r>
              <a:rPr lang="en-GB" dirty="0"/>
              <a:t>What could some of these be?</a:t>
            </a:r>
          </a:p>
          <a:p>
            <a:pPr marL="0" indent="0">
              <a:buNone/>
            </a:pPr>
            <a:r>
              <a:rPr lang="en-GB" sz="3600" b="1" dirty="0"/>
              <a:t>           Discuss…</a:t>
            </a:r>
          </a:p>
          <a:p>
            <a:pPr marL="0" indent="0">
              <a:buNone/>
            </a:pPr>
            <a:r>
              <a:rPr lang="en-GB" sz="1700" b="1" dirty="0">
                <a:hlinkClick r:id="rId3"/>
              </a:rPr>
              <a:t>https://www.theguardian.com/society/2016/feb/11/job-advertisement-uk-thinktank-recruit-dyslexics-only-steve-jobs-garage</a:t>
            </a:r>
            <a:r>
              <a:rPr lang="en-GB" sz="1700" b="1" dirty="0"/>
              <a:t> </a:t>
            </a:r>
          </a:p>
        </p:txBody>
      </p:sp>
    </p:spTree>
    <p:extLst>
      <p:ext uri="{BB962C8B-B14F-4D97-AF65-F5344CB8AC3E}">
        <p14:creationId xmlns:p14="http://schemas.microsoft.com/office/powerpoint/2010/main" val="3938777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Inequality Faced by Disabled People</a:t>
            </a:r>
            <a:br>
              <a:rPr lang="en-GB" b="1" dirty="0"/>
            </a:br>
            <a:r>
              <a:rPr lang="en-GB" b="1" dirty="0"/>
              <a:t>Recap…</a:t>
            </a:r>
          </a:p>
        </p:txBody>
      </p:sp>
      <p:sp>
        <p:nvSpPr>
          <p:cNvPr id="3" name="Content Placeholder 2"/>
          <p:cNvSpPr>
            <a:spLocks noGrp="1"/>
          </p:cNvSpPr>
          <p:nvPr>
            <p:ph idx="1"/>
          </p:nvPr>
        </p:nvSpPr>
        <p:spPr/>
        <p:txBody>
          <a:bodyPr>
            <a:normAutofit fontScale="92500"/>
          </a:bodyPr>
          <a:lstStyle/>
          <a:p>
            <a:r>
              <a:rPr lang="en-GB" dirty="0"/>
              <a:t>“People with disabilities experience inequality—for example when people with disabilities are denied equal access to health care, employment, education or political participation because of their disability.” </a:t>
            </a:r>
          </a:p>
          <a:p>
            <a:r>
              <a:rPr lang="en-GB" dirty="0"/>
              <a:t>In addition, persons with disabilities, due of the nature of impairment, age, gender, geographical location, socio-economic and cultural background experience significant levels of discrimination and exclusion (intersectionality?)</a:t>
            </a:r>
          </a:p>
          <a:p>
            <a:r>
              <a:rPr lang="en-GB" dirty="0"/>
              <a:t>There is no doubt that there are a number of barriers to equality and inclusion that are uniquely experienced by those with a disability including attitudinal and organisational barriers as well as physical ones. </a:t>
            </a:r>
          </a:p>
        </p:txBody>
      </p:sp>
      <p:sp>
        <p:nvSpPr>
          <p:cNvPr id="4" name="TextBox 3"/>
          <p:cNvSpPr txBox="1"/>
          <p:nvPr/>
        </p:nvSpPr>
        <p:spPr>
          <a:xfrm>
            <a:off x="7919357" y="5506536"/>
            <a:ext cx="3984172" cy="369332"/>
          </a:xfrm>
          <a:prstGeom prst="rect">
            <a:avLst/>
          </a:prstGeom>
          <a:noFill/>
        </p:spPr>
        <p:txBody>
          <a:bodyPr wrap="square" rtlCol="0">
            <a:spAutoFit/>
          </a:bodyPr>
          <a:lstStyle/>
          <a:p>
            <a:r>
              <a:rPr lang="en-GB" dirty="0"/>
              <a:t>(International Disability Alliance, 2014)</a:t>
            </a:r>
          </a:p>
        </p:txBody>
      </p:sp>
    </p:spTree>
    <p:extLst>
      <p:ext uri="{BB962C8B-B14F-4D97-AF65-F5344CB8AC3E}">
        <p14:creationId xmlns:p14="http://schemas.microsoft.com/office/powerpoint/2010/main" val="360766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nfographic of facts and figures about disability and inequ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5757" y="636815"/>
            <a:ext cx="8033658" cy="5531078"/>
          </a:xfrm>
          <a:prstGeom prst="rect">
            <a:avLst/>
          </a:prstGeom>
          <a:noFill/>
          <a:ln w="158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113819" y="5677593"/>
            <a:ext cx="1499061" cy="276999"/>
          </a:xfrm>
          <a:prstGeom prst="rect">
            <a:avLst/>
          </a:prstGeom>
          <a:noFill/>
        </p:spPr>
        <p:txBody>
          <a:bodyPr wrap="square" rtlCol="0">
            <a:spAutoFit/>
          </a:bodyPr>
          <a:lstStyle/>
          <a:p>
            <a:r>
              <a:rPr lang="en-GB" sz="1200" dirty="0"/>
              <a:t>(</a:t>
            </a:r>
            <a:r>
              <a:rPr lang="en-GB" sz="1200" dirty="0" err="1"/>
              <a:t>WeArePurple</a:t>
            </a:r>
            <a:r>
              <a:rPr lang="en-GB" sz="1200" dirty="0"/>
              <a:t>, 2020)</a:t>
            </a:r>
          </a:p>
        </p:txBody>
      </p:sp>
    </p:spTree>
    <p:extLst>
      <p:ext uri="{BB962C8B-B14F-4D97-AF65-F5344CB8AC3E}">
        <p14:creationId xmlns:p14="http://schemas.microsoft.com/office/powerpoint/2010/main" val="81923611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Legislation and Policy</a:t>
            </a:r>
          </a:p>
        </p:txBody>
      </p:sp>
      <p:sp>
        <p:nvSpPr>
          <p:cNvPr id="3" name="Content Placeholder 2"/>
          <p:cNvSpPr>
            <a:spLocks noGrp="1"/>
          </p:cNvSpPr>
          <p:nvPr>
            <p:ph idx="1"/>
          </p:nvPr>
        </p:nvSpPr>
        <p:spPr/>
        <p:txBody>
          <a:bodyPr>
            <a:normAutofit fontScale="92500" lnSpcReduction="20000"/>
          </a:bodyPr>
          <a:lstStyle/>
          <a:p>
            <a:r>
              <a:rPr lang="en-GB" dirty="0"/>
              <a:t>Human Rights Act (1998)</a:t>
            </a:r>
          </a:p>
          <a:p>
            <a:r>
              <a:rPr lang="en-GB" dirty="0"/>
              <a:t>The Equality Act (2010)</a:t>
            </a:r>
          </a:p>
          <a:p>
            <a:r>
              <a:rPr lang="en-GB" dirty="0"/>
              <a:t>United Nations Convention on the Rights of Persons with Disabilities (2006)</a:t>
            </a:r>
          </a:p>
          <a:p>
            <a:r>
              <a:rPr lang="en-GB" dirty="0"/>
              <a:t>Organisational and specific policy in areas such as Education, Employment and Health.</a:t>
            </a:r>
          </a:p>
          <a:p>
            <a:pPr marL="0" indent="0">
              <a:buNone/>
            </a:pPr>
            <a:r>
              <a:rPr lang="en-GB" b="1" dirty="0"/>
              <a:t>Look at policy specific to ensuring the equality and inclusion of people with disabilities.</a:t>
            </a:r>
          </a:p>
          <a:p>
            <a:r>
              <a:rPr lang="en-GB" dirty="0"/>
              <a:t>How effective do you think some of these are?...</a:t>
            </a:r>
          </a:p>
          <a:p>
            <a:r>
              <a:rPr lang="en-GB" dirty="0"/>
              <a:t>What is the way forward?...</a:t>
            </a:r>
          </a:p>
        </p:txBody>
      </p:sp>
    </p:spTree>
    <p:extLst>
      <p:ext uri="{BB962C8B-B14F-4D97-AF65-F5344CB8AC3E}">
        <p14:creationId xmlns:p14="http://schemas.microsoft.com/office/powerpoint/2010/main" val="241531082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Disability Campaigners</a:t>
            </a:r>
          </a:p>
        </p:txBody>
      </p:sp>
      <p:sp>
        <p:nvSpPr>
          <p:cNvPr id="3" name="Content Placeholder 2"/>
          <p:cNvSpPr>
            <a:spLocks noGrp="1"/>
          </p:cNvSpPr>
          <p:nvPr>
            <p:ph idx="1"/>
          </p:nvPr>
        </p:nvSpPr>
        <p:spPr>
          <a:xfrm>
            <a:off x="1004454" y="2440554"/>
            <a:ext cx="9976657" cy="3318936"/>
          </a:xfrm>
        </p:spPr>
        <p:txBody>
          <a:bodyPr>
            <a:normAutofit/>
          </a:bodyPr>
          <a:lstStyle/>
          <a:p>
            <a:r>
              <a:rPr lang="en-GB" dirty="0"/>
              <a:t>People with disabilities were instrumental in the adoption and promotion of Advocacy as well as influencing policy and practice in Health and Social Care.</a:t>
            </a:r>
          </a:p>
          <a:p>
            <a:r>
              <a:rPr lang="en-GB" dirty="0"/>
              <a:t>There are a growing number of campaigns for the equality (or equity?) for disabled people both National and Global. And disability activists are being heard now, more than ever before.</a:t>
            </a:r>
          </a:p>
          <a:p>
            <a:pPr marL="0" indent="0">
              <a:buNone/>
            </a:pPr>
            <a:r>
              <a:rPr lang="en-GB" b="1" dirty="0"/>
              <a:t>Have a look at some of these and feedback…</a:t>
            </a:r>
          </a:p>
          <a:p>
            <a:endParaRPr lang="en-GB" dirty="0"/>
          </a:p>
        </p:txBody>
      </p:sp>
    </p:spTree>
    <p:extLst>
      <p:ext uri="{BB962C8B-B14F-4D97-AF65-F5344CB8AC3E}">
        <p14:creationId xmlns:p14="http://schemas.microsoft.com/office/powerpoint/2010/main" val="143809812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Barriers to Equality and Inclusion that Disabled People May Face</a:t>
            </a:r>
          </a:p>
        </p:txBody>
      </p:sp>
      <p:sp>
        <p:nvSpPr>
          <p:cNvPr id="3" name="Content Placeholder 2"/>
          <p:cNvSpPr>
            <a:spLocks noGrp="1"/>
          </p:cNvSpPr>
          <p:nvPr>
            <p:ph idx="1"/>
          </p:nvPr>
        </p:nvSpPr>
        <p:spPr/>
        <p:txBody>
          <a:bodyPr/>
          <a:lstStyle/>
          <a:p>
            <a:r>
              <a:rPr lang="en-GB" dirty="0"/>
              <a:t>Physical Barriers</a:t>
            </a:r>
          </a:p>
          <a:p>
            <a:r>
              <a:rPr lang="en-GB" dirty="0"/>
              <a:t>Communication Barriers</a:t>
            </a:r>
          </a:p>
          <a:p>
            <a:r>
              <a:rPr lang="en-GB" dirty="0"/>
              <a:t>Environmental Barriers (including transport)</a:t>
            </a:r>
          </a:p>
          <a:p>
            <a:r>
              <a:rPr lang="en-GB" dirty="0"/>
              <a:t>Social Barriers</a:t>
            </a:r>
          </a:p>
          <a:p>
            <a:r>
              <a:rPr lang="en-GB" dirty="0"/>
              <a:t>Economic inequalities?</a:t>
            </a:r>
          </a:p>
          <a:p>
            <a:r>
              <a:rPr lang="en-GB" dirty="0"/>
              <a:t>Educational inequalities</a:t>
            </a:r>
          </a:p>
          <a:p>
            <a:endParaRPr lang="en-GB" dirty="0"/>
          </a:p>
        </p:txBody>
      </p:sp>
    </p:spTree>
    <p:extLst>
      <p:ext uri="{BB962C8B-B14F-4D97-AF65-F5344CB8AC3E}">
        <p14:creationId xmlns:p14="http://schemas.microsoft.com/office/powerpoint/2010/main" val="194788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Barriers to Equality that Disabled People May Face</a:t>
            </a:r>
          </a:p>
        </p:txBody>
      </p:sp>
      <p:sp>
        <p:nvSpPr>
          <p:cNvPr id="3" name="Content Placeholder 2"/>
          <p:cNvSpPr>
            <a:spLocks noGrp="1"/>
          </p:cNvSpPr>
          <p:nvPr>
            <p:ph idx="1"/>
          </p:nvPr>
        </p:nvSpPr>
        <p:spPr/>
        <p:txBody>
          <a:bodyPr>
            <a:normAutofit lnSpcReduction="10000"/>
          </a:bodyPr>
          <a:lstStyle/>
          <a:p>
            <a:r>
              <a:rPr lang="en-GB" dirty="0"/>
              <a:t>Unequal Access to Services</a:t>
            </a:r>
          </a:p>
          <a:p>
            <a:r>
              <a:rPr lang="en-GB" dirty="0"/>
              <a:t>Unequal Service Provision</a:t>
            </a:r>
          </a:p>
          <a:p>
            <a:r>
              <a:rPr lang="en-GB" dirty="0"/>
              <a:t>Unequal Representation</a:t>
            </a:r>
          </a:p>
          <a:p>
            <a:r>
              <a:rPr lang="en-GB" dirty="0"/>
              <a:t>Attitudinal Barriers</a:t>
            </a:r>
          </a:p>
          <a:p>
            <a:r>
              <a:rPr lang="en-GB" dirty="0"/>
              <a:t>Disablism (Ableism)</a:t>
            </a:r>
          </a:p>
          <a:p>
            <a:pPr marL="0" indent="0">
              <a:buNone/>
            </a:pPr>
            <a:r>
              <a:rPr lang="en-GB" sz="2800" b="1" dirty="0"/>
              <a:t>Discuss… https://</a:t>
            </a:r>
            <a:r>
              <a:rPr lang="en-GB" sz="2800" b="1" dirty="0" err="1"/>
              <a:t>www.equalityhumanrights.com</a:t>
            </a:r>
            <a:r>
              <a:rPr lang="en-GB" sz="2800" b="1" dirty="0"/>
              <a:t>/sites/default/files/housing-and-disabled-people-britains-hidden-crisis-main-report_0.pdf</a:t>
            </a:r>
          </a:p>
        </p:txBody>
      </p:sp>
    </p:spTree>
    <p:extLst>
      <p:ext uri="{BB962C8B-B14F-4D97-AF65-F5344CB8AC3E}">
        <p14:creationId xmlns:p14="http://schemas.microsoft.com/office/powerpoint/2010/main" val="3525482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0FC8D-A57E-56CC-7410-4F8D1F096B23}"/>
              </a:ext>
            </a:extLst>
          </p:cNvPr>
          <p:cNvSpPr>
            <a:spLocks noGrp="1"/>
          </p:cNvSpPr>
          <p:nvPr>
            <p:ph type="title"/>
          </p:nvPr>
        </p:nvSpPr>
        <p:spPr/>
        <p:txBody>
          <a:bodyPr/>
          <a:lstStyle/>
          <a:p>
            <a:r>
              <a:rPr lang="en-US" dirty="0"/>
              <a:t>How to Make Communities More Inclusive</a:t>
            </a:r>
          </a:p>
        </p:txBody>
      </p:sp>
      <p:sp>
        <p:nvSpPr>
          <p:cNvPr id="3" name="Content Placeholder 2">
            <a:extLst>
              <a:ext uri="{FF2B5EF4-FFF2-40B4-BE49-F238E27FC236}">
                <a16:creationId xmlns:a16="http://schemas.microsoft.com/office/drawing/2014/main" id="{2800E882-A72E-F1DF-3A49-E1FA50E1217E}"/>
              </a:ext>
            </a:extLst>
          </p:cNvPr>
          <p:cNvSpPr>
            <a:spLocks noGrp="1"/>
          </p:cNvSpPr>
          <p:nvPr>
            <p:ph idx="1"/>
          </p:nvPr>
        </p:nvSpPr>
        <p:spPr/>
        <p:txBody>
          <a:bodyPr/>
          <a:lstStyle/>
          <a:p>
            <a:r>
              <a:rPr lang="en-US" dirty="0"/>
              <a:t>Communicate clearly</a:t>
            </a:r>
          </a:p>
          <a:p>
            <a:r>
              <a:rPr lang="en-US" dirty="0"/>
              <a:t>Make spaces easy to navigate</a:t>
            </a:r>
          </a:p>
          <a:p>
            <a:r>
              <a:rPr lang="en-US" dirty="0"/>
              <a:t>Lighting</a:t>
            </a:r>
          </a:p>
          <a:p>
            <a:r>
              <a:rPr lang="en-US" dirty="0"/>
              <a:t>Volume</a:t>
            </a:r>
          </a:p>
          <a:p>
            <a:r>
              <a:rPr lang="en-US" dirty="0"/>
              <a:t>Start the conversation</a:t>
            </a:r>
          </a:p>
        </p:txBody>
      </p:sp>
    </p:spTree>
    <p:extLst>
      <p:ext uri="{BB962C8B-B14F-4D97-AF65-F5344CB8AC3E}">
        <p14:creationId xmlns:p14="http://schemas.microsoft.com/office/powerpoint/2010/main" val="242121595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63A2-2FAA-33A0-8A02-CB45629DD96C}"/>
              </a:ext>
            </a:extLst>
          </p:cNvPr>
          <p:cNvSpPr>
            <a:spLocks noGrp="1"/>
          </p:cNvSpPr>
          <p:nvPr>
            <p:ph type="title"/>
          </p:nvPr>
        </p:nvSpPr>
        <p:spPr>
          <a:xfrm>
            <a:off x="1195957" y="693934"/>
            <a:ext cx="9601196" cy="1303867"/>
          </a:xfrm>
        </p:spPr>
        <p:txBody>
          <a:bodyPr/>
          <a:lstStyle/>
          <a:p>
            <a:r>
              <a:rPr lang="en-US"/>
              <a:t>Make Social Change</a:t>
            </a:r>
            <a:endParaRPr lang="en-US" dirty="0"/>
          </a:p>
        </p:txBody>
      </p:sp>
      <p:pic>
        <p:nvPicPr>
          <p:cNvPr id="4" name="Online Media 3" descr="Dr. Víctor Pineda: A Call for &quot;Radical Inclusion&quot; of Persons with Disabilities">
            <a:hlinkClick r:id="" action="ppaction://media"/>
            <a:extLst>
              <a:ext uri="{FF2B5EF4-FFF2-40B4-BE49-F238E27FC236}">
                <a16:creationId xmlns:a16="http://schemas.microsoft.com/office/drawing/2014/main" id="{6B01320C-BF6C-EA54-4E29-7B1D10B34E07}"/>
              </a:ext>
            </a:extLst>
          </p:cNvPr>
          <p:cNvPicPr>
            <a:picLocks noGrp="1" noRot="1" noChangeAspect="1"/>
          </p:cNvPicPr>
          <p:nvPr>
            <p:ph idx="1"/>
            <a:videoFile r:link="rId1"/>
          </p:nvPr>
        </p:nvPicPr>
        <p:blipFill>
          <a:blip r:embed="rId4"/>
          <a:stretch>
            <a:fillRect/>
          </a:stretch>
        </p:blipFill>
        <p:spPr>
          <a:xfrm>
            <a:off x="1914041" y="1976034"/>
            <a:ext cx="8260596" cy="3899304"/>
          </a:xfrm>
          <a:prstGeom prst="rect">
            <a:avLst/>
          </a:prstGeom>
        </p:spPr>
      </p:pic>
    </p:spTree>
    <p:extLst>
      <p:ext uri="{BB962C8B-B14F-4D97-AF65-F5344CB8AC3E}">
        <p14:creationId xmlns:p14="http://schemas.microsoft.com/office/powerpoint/2010/main" val="303676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p>
        </p:txBody>
      </p:sp>
      <p:sp>
        <p:nvSpPr>
          <p:cNvPr id="3" name="Content Placeholder 2"/>
          <p:cNvSpPr>
            <a:spLocks noGrp="1"/>
          </p:cNvSpPr>
          <p:nvPr>
            <p:ph idx="1"/>
          </p:nvPr>
        </p:nvSpPr>
        <p:spPr/>
        <p:txBody>
          <a:bodyPr>
            <a:noAutofit/>
          </a:bodyPr>
          <a:lstStyle/>
          <a:p>
            <a:r>
              <a:rPr lang="en-GB" sz="1200" dirty="0"/>
              <a:t>ADDI (2023) </a:t>
            </a:r>
            <a:r>
              <a:rPr lang="en-GB" sz="1200" i="1" dirty="0"/>
              <a:t>There’s a Global Disability Crisis</a:t>
            </a:r>
            <a:r>
              <a:rPr lang="en-GB" sz="1200" dirty="0"/>
              <a:t> </a:t>
            </a:r>
            <a:r>
              <a:rPr lang="en-GB" sz="1200" dirty="0" err="1"/>
              <a:t>Availabel</a:t>
            </a:r>
            <a:r>
              <a:rPr lang="en-GB" sz="1200" dirty="0"/>
              <a:t> at: </a:t>
            </a:r>
            <a:r>
              <a:rPr lang="en-GB" sz="1200" dirty="0">
                <a:hlinkClick r:id="rId3"/>
              </a:rPr>
              <a:t>https://add.org.uk/why-disability/?gclid=CjwKCAjw67ajBhAVEiwA2g_jELwgz1MavtoRiBRVWmWigP2ZlgeR-vH0wCl0Z5HpnSc_s3OPymQRbRoCAqUQAvD_BwE</a:t>
            </a:r>
            <a:r>
              <a:rPr lang="en-GB" sz="1200" dirty="0"/>
              <a:t> (Accessed: 10 may 2023) </a:t>
            </a:r>
          </a:p>
          <a:p>
            <a:r>
              <a:rPr lang="en-GB" sz="1200" dirty="0"/>
              <a:t>British Dyslexia Association (2018) </a:t>
            </a:r>
            <a:r>
              <a:rPr lang="en-GB" sz="1200" i="1" dirty="0"/>
              <a:t>Advancing Dyslexia and Dyscalculia </a:t>
            </a:r>
            <a:r>
              <a:rPr lang="en-GB" sz="1200" dirty="0"/>
              <a:t>Available at: </a:t>
            </a:r>
            <a:r>
              <a:rPr lang="en-GB" sz="1200" dirty="0">
                <a:hlinkClick r:id="rId4"/>
              </a:rPr>
              <a:t>https://www.bdadyslexia.org.uk/dyslexia</a:t>
            </a:r>
            <a:r>
              <a:rPr lang="en-GB" sz="1200" dirty="0"/>
              <a:t>   (Accessed: 10 April 2021).</a:t>
            </a:r>
          </a:p>
          <a:p>
            <a:r>
              <a:rPr lang="en-GB" sz="1200" dirty="0"/>
              <a:t>Disability Rights UK (2012) </a:t>
            </a:r>
            <a:r>
              <a:rPr lang="en-GB" sz="1200" i="1" dirty="0"/>
              <a:t>The Equality Act and disabled people </a:t>
            </a:r>
            <a:r>
              <a:rPr lang="en-GB" sz="1200" dirty="0"/>
              <a:t>Available at: </a:t>
            </a:r>
            <a:r>
              <a:rPr lang="en-GB" sz="1200" dirty="0">
                <a:hlinkClick r:id="rId5"/>
              </a:rPr>
              <a:t>https://www.disabilityrightsuk.org/equality-act-and-disabled-people</a:t>
            </a:r>
            <a:r>
              <a:rPr lang="en-GB" sz="1200" dirty="0"/>
              <a:t> (Accessed: 11 April 2021).</a:t>
            </a:r>
          </a:p>
          <a:p>
            <a:r>
              <a:rPr lang="en-GB" sz="1200" dirty="0"/>
              <a:t>Dyslexia Action (2017) - </a:t>
            </a:r>
            <a:r>
              <a:rPr lang="en-GB" sz="1200" i="1" dirty="0"/>
              <a:t>Avoid Dyslexia Discrimination in the Workplace</a:t>
            </a:r>
            <a:r>
              <a:rPr lang="en-GB" sz="1200" dirty="0"/>
              <a:t>. Available at: </a:t>
            </a:r>
            <a:r>
              <a:rPr lang="en-GB" sz="1200" dirty="0">
                <a:hlinkClick r:id="rId6"/>
              </a:rPr>
              <a:t>https://dyslexiaaction.org.uk/contact-us/</a:t>
            </a:r>
            <a:r>
              <a:rPr lang="en-GB" sz="1200" dirty="0"/>
              <a:t> (Accessed 13 April 2021).</a:t>
            </a:r>
          </a:p>
          <a:p>
            <a:r>
              <a:rPr lang="sv-SE" sz="1200" dirty="0"/>
              <a:t>Helen Arkell Dyslexia Charity (2021) </a:t>
            </a:r>
            <a:r>
              <a:rPr lang="sv-SE" sz="1200" i="1" dirty="0"/>
              <a:t>Famous Dyslexics </a:t>
            </a:r>
            <a:r>
              <a:rPr lang="sv-SE" sz="1200" dirty="0"/>
              <a:t>Available at: </a:t>
            </a:r>
            <a:r>
              <a:rPr lang="sv-SE" sz="1200" dirty="0">
                <a:hlinkClick r:id="rId7"/>
              </a:rPr>
              <a:t>https://www.helenarkell.org.uk/about-dyslexia/famous-dyslexics.php</a:t>
            </a:r>
            <a:r>
              <a:rPr lang="sv-SE" sz="1200" dirty="0"/>
              <a:t> (Accessed: 20 April 2021).</a:t>
            </a:r>
            <a:endParaRPr lang="en-GB" sz="1200" dirty="0"/>
          </a:p>
          <a:p>
            <a:r>
              <a:rPr lang="en-GB" sz="1200" dirty="0"/>
              <a:t>International Disability Alliance (2014) </a:t>
            </a:r>
            <a:r>
              <a:rPr lang="en-GB" sz="1200" i="1" dirty="0"/>
              <a:t>Disabilities and Inequalities in the Sustainable Development Process. </a:t>
            </a:r>
            <a:r>
              <a:rPr lang="en-GB" sz="1200" dirty="0"/>
              <a:t>Available at: </a:t>
            </a:r>
            <a:r>
              <a:rPr lang="en-GB" sz="1200" dirty="0">
                <a:hlinkClick r:id="rId8" action="ppaction://hlinkfile"/>
              </a:rPr>
              <a:t>file:///C:/Users/j.davies1/Downloads/1111_4018_Disabilities%20and%20Inequalities%20in%20the%20Sustainable%20Development%20Process%20-%20Policy%20Brief%20IDA-IDDC.pdf</a:t>
            </a:r>
            <a:r>
              <a:rPr lang="en-GB" sz="1200" dirty="0"/>
              <a:t> (Accessed: 11 April 2021).</a:t>
            </a:r>
          </a:p>
          <a:p>
            <a:r>
              <a:rPr lang="en-GB" sz="1200" dirty="0"/>
              <a:t>NHS (2018) </a:t>
            </a:r>
            <a:r>
              <a:rPr lang="en-GB" sz="1200" i="1" dirty="0"/>
              <a:t>Attention deficit hyperactivity disorder (ADHD) </a:t>
            </a:r>
            <a:r>
              <a:rPr lang="en-GB" sz="1200" dirty="0"/>
              <a:t>Available at: </a:t>
            </a:r>
            <a:r>
              <a:rPr lang="en-GB" sz="1200" dirty="0">
                <a:hlinkClick r:id="rId9"/>
              </a:rPr>
              <a:t>https://www.nhs.uk/conditions/attention-deficit-hyperactivity-disorder-adhd/#:~:text=Attention%20deficit%20hyperactivity%20disorder%20(ADHD)%20is%20a%20condition%20that%20affects,and%20may%20act%20on%20impulse%20</a:t>
            </a:r>
            <a:r>
              <a:rPr lang="en-GB" sz="1200" dirty="0"/>
              <a:t>. (Accessed:23 April 2021).</a:t>
            </a:r>
            <a:endParaRPr lang="en-GB" sz="1200" i="1" dirty="0"/>
          </a:p>
          <a:p>
            <a:r>
              <a:rPr lang="en-GB" sz="1200" dirty="0"/>
              <a:t>ONS (2020) </a:t>
            </a:r>
            <a:r>
              <a:rPr lang="en-GB" sz="1200" i="1" dirty="0"/>
              <a:t>Outcomes for disabled people in the UK: 2020 </a:t>
            </a:r>
            <a:r>
              <a:rPr lang="en-GB" sz="1200" dirty="0"/>
              <a:t>Available at: </a:t>
            </a:r>
            <a:r>
              <a:rPr lang="en-GB" sz="1200" dirty="0">
                <a:hlinkClick r:id="rId10"/>
              </a:rPr>
              <a:t>https://www.ons.gov.uk/peoplepopulationandcommunity/healthandsocialcare/disability/articles/outcomesfordisabledpeopleintheuk/2020</a:t>
            </a:r>
            <a:r>
              <a:rPr lang="en-GB" sz="1200" dirty="0"/>
              <a:t> (Accessed: 26 April 2021).</a:t>
            </a:r>
            <a:endParaRPr lang="en-GB" sz="1200" i="1" dirty="0"/>
          </a:p>
        </p:txBody>
      </p:sp>
    </p:spTree>
    <p:extLst>
      <p:ext uri="{BB962C8B-B14F-4D97-AF65-F5344CB8AC3E}">
        <p14:creationId xmlns:p14="http://schemas.microsoft.com/office/powerpoint/2010/main" val="174516925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p>
        </p:txBody>
      </p:sp>
      <p:sp>
        <p:nvSpPr>
          <p:cNvPr id="3" name="Content Placeholder 2"/>
          <p:cNvSpPr>
            <a:spLocks noGrp="1"/>
          </p:cNvSpPr>
          <p:nvPr>
            <p:ph idx="1"/>
          </p:nvPr>
        </p:nvSpPr>
        <p:spPr/>
        <p:txBody>
          <a:bodyPr>
            <a:normAutofit fontScale="92500" lnSpcReduction="20000"/>
          </a:bodyPr>
          <a:lstStyle/>
          <a:p>
            <a:r>
              <a:rPr lang="en-GB" dirty="0" err="1"/>
              <a:t>Sprenger-Charolles</a:t>
            </a:r>
            <a:r>
              <a:rPr lang="en-GB" dirty="0"/>
              <a:t>., L., L., S. and Siegel., B. (2016) ‘Prevalence and Reliability of Phonological, Surface, and Mixed Profiles in Dyslexia: A Review of Studies Conducted in Languages Varying in Orthographic Depth.’ </a:t>
            </a:r>
            <a:r>
              <a:rPr lang="en-GB" i="1" dirty="0"/>
              <a:t>Scientific Studies of Reading</a:t>
            </a:r>
            <a:r>
              <a:rPr lang="en-GB" dirty="0"/>
              <a:t>, 15(6) pp.498-521</a:t>
            </a:r>
          </a:p>
          <a:p>
            <a:r>
              <a:rPr lang="en-GB" dirty="0"/>
              <a:t>The Dyslexia Association (2021) </a:t>
            </a:r>
            <a:r>
              <a:rPr lang="en-GB" i="1" dirty="0"/>
              <a:t>The Equality Act 2010. </a:t>
            </a:r>
            <a:r>
              <a:rPr lang="en-GB" dirty="0"/>
              <a:t>Available at: </a:t>
            </a:r>
            <a:r>
              <a:rPr lang="en-GB" dirty="0">
                <a:hlinkClick r:id="rId3"/>
              </a:rPr>
              <a:t>https://www.dyslexia.uk.net/employers/equality-act/</a:t>
            </a:r>
            <a:r>
              <a:rPr lang="en-GB" dirty="0"/>
              <a:t> (Accessed: 12 April 2021).</a:t>
            </a:r>
          </a:p>
          <a:p>
            <a:r>
              <a:rPr lang="en-GB" dirty="0" err="1"/>
              <a:t>Womens</a:t>
            </a:r>
            <a:r>
              <a:rPr lang="en-GB" dirty="0"/>
              <a:t> Human Rights (2004) Available at: </a:t>
            </a:r>
            <a:r>
              <a:rPr lang="en-GB" dirty="0">
                <a:hlinkClick r:id="rId4"/>
              </a:rPr>
              <a:t>https://www.hrw.org/legacy/women/disabled.html</a:t>
            </a:r>
            <a:r>
              <a:rPr lang="en-GB" dirty="0"/>
              <a:t> (Accessed 10 May 2023)</a:t>
            </a:r>
          </a:p>
          <a:p>
            <a:r>
              <a:rPr lang="en-GB" dirty="0" err="1"/>
              <a:t>WeArePurple</a:t>
            </a:r>
            <a:r>
              <a:rPr lang="en-GB" dirty="0"/>
              <a:t> (2020) </a:t>
            </a:r>
            <a:r>
              <a:rPr lang="en-GB" i="1" dirty="0"/>
              <a:t>Changing the Conversation</a:t>
            </a:r>
            <a:r>
              <a:rPr lang="en-GB" dirty="0"/>
              <a:t> Available at: </a:t>
            </a:r>
            <a:r>
              <a:rPr lang="en-GB" dirty="0">
                <a:hlinkClick r:id="rId5"/>
              </a:rPr>
              <a:t>https://wearepurple.org.uk/disability-and-inequality-infographic/</a:t>
            </a:r>
            <a:r>
              <a:rPr lang="en-GB" dirty="0"/>
              <a:t> (Accessed: 24 April 2021).</a:t>
            </a:r>
          </a:p>
        </p:txBody>
      </p:sp>
    </p:spTree>
    <p:extLst>
      <p:ext uri="{BB962C8B-B14F-4D97-AF65-F5344CB8AC3E}">
        <p14:creationId xmlns:p14="http://schemas.microsoft.com/office/powerpoint/2010/main" val="227913233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ACDA7-F473-4D81-81B3-F5FDAC516657}"/>
              </a:ext>
            </a:extLst>
          </p:cNvPr>
          <p:cNvSpPr>
            <a:spLocks noGrp="1"/>
          </p:cNvSpPr>
          <p:nvPr>
            <p:ph type="title"/>
          </p:nvPr>
        </p:nvSpPr>
        <p:spPr>
          <a:xfrm>
            <a:off x="1966452" y="97809"/>
            <a:ext cx="8229600" cy="466731"/>
          </a:xfrm>
        </p:spPr>
        <p:txBody>
          <a:bodyPr>
            <a:normAutofit fontScale="90000"/>
          </a:bodyPr>
          <a:lstStyle/>
          <a:p>
            <a:r>
              <a:rPr lang="en-GB" dirty="0"/>
              <a:t>References</a:t>
            </a:r>
          </a:p>
        </p:txBody>
      </p:sp>
      <p:sp>
        <p:nvSpPr>
          <p:cNvPr id="3" name="TextBox 2">
            <a:extLst>
              <a:ext uri="{FF2B5EF4-FFF2-40B4-BE49-F238E27FC236}">
                <a16:creationId xmlns:a16="http://schemas.microsoft.com/office/drawing/2014/main" id="{D9671087-3368-4AD6-8206-EAEB54A87F61}"/>
              </a:ext>
            </a:extLst>
          </p:cNvPr>
          <p:cNvSpPr txBox="1"/>
          <p:nvPr/>
        </p:nvSpPr>
        <p:spPr>
          <a:xfrm>
            <a:off x="1703512" y="1124744"/>
            <a:ext cx="8502116" cy="313932"/>
          </a:xfrm>
          <a:prstGeom prst="rect">
            <a:avLst/>
          </a:prstGeom>
          <a:noFill/>
        </p:spPr>
        <p:txBody>
          <a:bodyPr wrap="square" rtlCol="0">
            <a:spAutoFit/>
          </a:bodyPr>
          <a:lstStyle/>
          <a:p>
            <a:pPr>
              <a:lnSpc>
                <a:spcPct val="90000"/>
              </a:lnSpc>
            </a:pPr>
            <a:r>
              <a:rPr lang="en-GB" sz="1600" dirty="0"/>
              <a:t>Cameron, C. (2014) </a:t>
            </a:r>
            <a:r>
              <a:rPr lang="en-GB" sz="1600" i="1" dirty="0"/>
              <a:t>Disability Studies: A Student’s Guide</a:t>
            </a:r>
            <a:r>
              <a:rPr lang="en-GB" sz="1600" dirty="0"/>
              <a:t>. London: Sage.</a:t>
            </a:r>
          </a:p>
        </p:txBody>
      </p:sp>
      <p:sp>
        <p:nvSpPr>
          <p:cNvPr id="4" name="TextBox 3">
            <a:extLst>
              <a:ext uri="{FF2B5EF4-FFF2-40B4-BE49-F238E27FC236}">
                <a16:creationId xmlns:a16="http://schemas.microsoft.com/office/drawing/2014/main" id="{E9D822D9-DC29-47C5-8C38-7C554548A884}"/>
              </a:ext>
            </a:extLst>
          </p:cNvPr>
          <p:cNvSpPr txBox="1"/>
          <p:nvPr/>
        </p:nvSpPr>
        <p:spPr>
          <a:xfrm>
            <a:off x="1703512" y="620689"/>
            <a:ext cx="8502116" cy="535531"/>
          </a:xfrm>
          <a:prstGeom prst="rect">
            <a:avLst/>
          </a:prstGeom>
          <a:noFill/>
        </p:spPr>
        <p:txBody>
          <a:bodyPr wrap="square" rtlCol="0">
            <a:spAutoFit/>
          </a:bodyPr>
          <a:lstStyle/>
          <a:p>
            <a:pPr>
              <a:lnSpc>
                <a:spcPct val="90000"/>
              </a:lnSpc>
            </a:pPr>
            <a:r>
              <a:rPr lang="en-GB" sz="1600" dirty="0" err="1"/>
              <a:t>Borsay</a:t>
            </a:r>
            <a:r>
              <a:rPr lang="en-GB" sz="1600" dirty="0"/>
              <a:t>, A. (2002) History, power and identity, in Barnes, C., Oliver, M., and Barton, L. (eds) </a:t>
            </a:r>
            <a:r>
              <a:rPr lang="en-GB" sz="1600" i="1" dirty="0"/>
              <a:t>Disability Studies Today</a:t>
            </a:r>
            <a:r>
              <a:rPr lang="en-GB" sz="1600" dirty="0"/>
              <a:t>. Cambridge: Polity.</a:t>
            </a:r>
          </a:p>
        </p:txBody>
      </p:sp>
      <p:sp>
        <p:nvSpPr>
          <p:cNvPr id="5" name="TextBox 4">
            <a:extLst>
              <a:ext uri="{FF2B5EF4-FFF2-40B4-BE49-F238E27FC236}">
                <a16:creationId xmlns:a16="http://schemas.microsoft.com/office/drawing/2014/main" id="{5951A882-CC89-4FEC-801C-86508E249E3B}"/>
              </a:ext>
            </a:extLst>
          </p:cNvPr>
          <p:cNvSpPr txBox="1"/>
          <p:nvPr/>
        </p:nvSpPr>
        <p:spPr>
          <a:xfrm>
            <a:off x="1749338" y="3429000"/>
            <a:ext cx="8574124" cy="313932"/>
          </a:xfrm>
          <a:prstGeom prst="rect">
            <a:avLst/>
          </a:prstGeom>
          <a:noFill/>
        </p:spPr>
        <p:txBody>
          <a:bodyPr wrap="square" rtlCol="0">
            <a:spAutoFit/>
          </a:bodyPr>
          <a:lstStyle/>
          <a:p>
            <a:pPr>
              <a:lnSpc>
                <a:spcPct val="90000"/>
              </a:lnSpc>
            </a:pPr>
            <a:r>
              <a:rPr lang="en-GB" sz="1600" dirty="0"/>
              <a:t>Oliver, M. (1990) </a:t>
            </a:r>
            <a:r>
              <a:rPr lang="en-GB" sz="1600" i="1" dirty="0"/>
              <a:t>The Politics of Disablement</a:t>
            </a:r>
            <a:r>
              <a:rPr lang="en-GB" sz="1600" dirty="0"/>
              <a:t>. Basingstoke: Macmillan </a:t>
            </a:r>
          </a:p>
        </p:txBody>
      </p:sp>
      <p:sp>
        <p:nvSpPr>
          <p:cNvPr id="6" name="TextBox 5">
            <a:extLst>
              <a:ext uri="{FF2B5EF4-FFF2-40B4-BE49-F238E27FC236}">
                <a16:creationId xmlns:a16="http://schemas.microsoft.com/office/drawing/2014/main" id="{70059295-4788-4005-BC05-3370A6AEE90A}"/>
              </a:ext>
            </a:extLst>
          </p:cNvPr>
          <p:cNvSpPr txBox="1"/>
          <p:nvPr/>
        </p:nvSpPr>
        <p:spPr>
          <a:xfrm>
            <a:off x="1711095" y="1556792"/>
            <a:ext cx="8548270" cy="313932"/>
          </a:xfrm>
          <a:prstGeom prst="rect">
            <a:avLst/>
          </a:prstGeom>
          <a:noFill/>
        </p:spPr>
        <p:txBody>
          <a:bodyPr wrap="square" rtlCol="0">
            <a:spAutoFit/>
          </a:bodyPr>
          <a:lstStyle/>
          <a:p>
            <a:pPr>
              <a:lnSpc>
                <a:spcPct val="90000"/>
              </a:lnSpc>
            </a:pPr>
            <a:r>
              <a:rPr lang="en-GB" sz="1600" dirty="0"/>
              <a:t>Goodley, D. (2017) </a:t>
            </a:r>
            <a:r>
              <a:rPr lang="en-GB" sz="1600" i="1" dirty="0"/>
              <a:t>Disability Studies: An Interdisciplinary Introduction. </a:t>
            </a:r>
            <a:r>
              <a:rPr lang="en-GB" sz="1600" dirty="0"/>
              <a:t>London: Sage</a:t>
            </a:r>
          </a:p>
        </p:txBody>
      </p:sp>
      <p:sp>
        <p:nvSpPr>
          <p:cNvPr id="7" name="TextBox 6">
            <a:extLst>
              <a:ext uri="{FF2B5EF4-FFF2-40B4-BE49-F238E27FC236}">
                <a16:creationId xmlns:a16="http://schemas.microsoft.com/office/drawing/2014/main" id="{DE48A42C-35F3-4B2E-A27A-FF9306050471}"/>
              </a:ext>
            </a:extLst>
          </p:cNvPr>
          <p:cNvSpPr txBox="1"/>
          <p:nvPr/>
        </p:nvSpPr>
        <p:spPr>
          <a:xfrm>
            <a:off x="1777932" y="1916832"/>
            <a:ext cx="8566541" cy="757130"/>
          </a:xfrm>
          <a:prstGeom prst="rect">
            <a:avLst/>
          </a:prstGeom>
          <a:noFill/>
        </p:spPr>
        <p:txBody>
          <a:bodyPr wrap="square" rtlCol="0">
            <a:spAutoFit/>
          </a:bodyPr>
          <a:lstStyle/>
          <a:p>
            <a:pPr>
              <a:lnSpc>
                <a:spcPct val="90000"/>
              </a:lnSpc>
            </a:pPr>
            <a:r>
              <a:rPr lang="en-GB" sz="1600" dirty="0"/>
              <a:t>Fisher, P. and Goodley, D. (2007) The linear medical model of disability: mothers of disabled babies resist with counter-narratives. </a:t>
            </a:r>
            <a:r>
              <a:rPr lang="en-GB" sz="1600" i="1" dirty="0"/>
              <a:t>Sociology of Health &amp; Illness</a:t>
            </a:r>
            <a:r>
              <a:rPr lang="en-GB" sz="1600" dirty="0"/>
              <a:t>. 29 (1), pp. 66–81 </a:t>
            </a:r>
            <a:r>
              <a:rPr lang="en-GB" sz="1600" dirty="0" err="1"/>
              <a:t>doi</a:t>
            </a:r>
            <a:r>
              <a:rPr lang="en-GB" sz="1600" dirty="0"/>
              <a:t>: 10.1111/j.1467-9566.2007.00518.x  </a:t>
            </a:r>
          </a:p>
        </p:txBody>
      </p:sp>
      <p:sp>
        <p:nvSpPr>
          <p:cNvPr id="8" name="TextBox 7">
            <a:extLst>
              <a:ext uri="{FF2B5EF4-FFF2-40B4-BE49-F238E27FC236}">
                <a16:creationId xmlns:a16="http://schemas.microsoft.com/office/drawing/2014/main" id="{E25E6988-A6CD-48D9-8BC4-49D45E74BF32}"/>
              </a:ext>
            </a:extLst>
          </p:cNvPr>
          <p:cNvSpPr txBox="1"/>
          <p:nvPr/>
        </p:nvSpPr>
        <p:spPr>
          <a:xfrm>
            <a:off x="1741755" y="3789040"/>
            <a:ext cx="8574124" cy="313932"/>
          </a:xfrm>
          <a:prstGeom prst="rect">
            <a:avLst/>
          </a:prstGeom>
          <a:noFill/>
        </p:spPr>
        <p:txBody>
          <a:bodyPr wrap="square" rtlCol="0">
            <a:spAutoFit/>
          </a:bodyPr>
          <a:lstStyle/>
          <a:p>
            <a:pPr>
              <a:lnSpc>
                <a:spcPct val="90000"/>
              </a:lnSpc>
            </a:pPr>
            <a:r>
              <a:rPr lang="en-GB" sz="1600" dirty="0"/>
              <a:t>Oliver, M., and Barnes, C. (2012) </a:t>
            </a:r>
            <a:r>
              <a:rPr lang="en-GB" sz="1600" i="1" dirty="0"/>
              <a:t>The New Politics of Disablement. </a:t>
            </a:r>
            <a:r>
              <a:rPr lang="en-GB" sz="1600" dirty="0"/>
              <a:t>Basingstoke Macmillan </a:t>
            </a:r>
          </a:p>
        </p:txBody>
      </p:sp>
      <p:sp>
        <p:nvSpPr>
          <p:cNvPr id="9" name="TextBox 8">
            <a:extLst>
              <a:ext uri="{FF2B5EF4-FFF2-40B4-BE49-F238E27FC236}">
                <a16:creationId xmlns:a16="http://schemas.microsoft.com/office/drawing/2014/main" id="{AD032C96-5A8D-4F73-A577-A73314046B2B}"/>
              </a:ext>
            </a:extLst>
          </p:cNvPr>
          <p:cNvSpPr txBox="1"/>
          <p:nvPr/>
        </p:nvSpPr>
        <p:spPr>
          <a:xfrm>
            <a:off x="1778267" y="4572418"/>
            <a:ext cx="9036496" cy="584775"/>
          </a:xfrm>
          <a:prstGeom prst="rect">
            <a:avLst/>
          </a:prstGeom>
          <a:noFill/>
        </p:spPr>
        <p:txBody>
          <a:bodyPr wrap="square" rtlCol="0">
            <a:spAutoFit/>
          </a:bodyPr>
          <a:lstStyle/>
          <a:p>
            <a:r>
              <a:rPr lang="en-GB" sz="1600" dirty="0"/>
              <a:t>UK Government (2021) </a:t>
            </a:r>
            <a:r>
              <a:rPr lang="en-GB" sz="1600" i="1" dirty="0">
                <a:solidFill>
                  <a:srgbClr val="0B0C0C"/>
                </a:solidFill>
                <a:latin typeface="nta"/>
              </a:rPr>
              <a:t>Definition of disability under the Equality Act 2010</a:t>
            </a:r>
            <a:r>
              <a:rPr lang="en-GB" sz="1600" dirty="0">
                <a:solidFill>
                  <a:srgbClr val="0B0C0C"/>
                </a:solidFill>
                <a:latin typeface="nta"/>
              </a:rPr>
              <a:t> Available at: </a:t>
            </a:r>
            <a:r>
              <a:rPr lang="en-GB" sz="1600" dirty="0">
                <a:solidFill>
                  <a:srgbClr val="0B0C0C"/>
                </a:solidFill>
                <a:latin typeface="nta"/>
                <a:hlinkClick r:id="rId3"/>
              </a:rPr>
              <a:t>https://www.gov.uk/definition-of-disability-under-equality-act-2010</a:t>
            </a:r>
            <a:r>
              <a:rPr lang="en-GB" sz="1600" dirty="0">
                <a:solidFill>
                  <a:srgbClr val="0B0C0C"/>
                </a:solidFill>
                <a:latin typeface="nta"/>
              </a:rPr>
              <a:t> [Accessed 13/09/2021] </a:t>
            </a:r>
            <a:endParaRPr lang="en-GB" sz="1600" i="1" dirty="0">
              <a:solidFill>
                <a:srgbClr val="0B0C0C"/>
              </a:solidFill>
              <a:latin typeface="nta"/>
            </a:endParaRPr>
          </a:p>
        </p:txBody>
      </p:sp>
      <p:sp>
        <p:nvSpPr>
          <p:cNvPr id="12" name="TextBox 11">
            <a:extLst>
              <a:ext uri="{FF2B5EF4-FFF2-40B4-BE49-F238E27FC236}">
                <a16:creationId xmlns:a16="http://schemas.microsoft.com/office/drawing/2014/main" id="{DB096FEA-5C38-478D-A730-28726EC627DB}"/>
              </a:ext>
            </a:extLst>
          </p:cNvPr>
          <p:cNvSpPr txBox="1"/>
          <p:nvPr/>
        </p:nvSpPr>
        <p:spPr>
          <a:xfrm>
            <a:off x="1813763" y="5264158"/>
            <a:ext cx="8363272" cy="757130"/>
          </a:xfrm>
          <a:prstGeom prst="rect">
            <a:avLst/>
          </a:prstGeom>
          <a:noFill/>
        </p:spPr>
        <p:txBody>
          <a:bodyPr wrap="square" rtlCol="0">
            <a:spAutoFit/>
          </a:bodyPr>
          <a:lstStyle/>
          <a:p>
            <a:pPr>
              <a:lnSpc>
                <a:spcPct val="90000"/>
              </a:lnSpc>
            </a:pPr>
            <a:r>
              <a:rPr lang="en-GB" sz="1600" dirty="0"/>
              <a:t>Yates, E. (2017) A faith healer tried to cure my disability. Available at: </a:t>
            </a:r>
            <a:r>
              <a:rPr lang="en-GB" sz="1600" dirty="0">
                <a:hlinkClick r:id="rId4"/>
              </a:rPr>
              <a:t>https://www.bbc.co.uk/bbcthree/article/12fb29da-567c-488b-8523-d1f11a79e40c</a:t>
            </a:r>
            <a:r>
              <a:rPr lang="en-GB" sz="1600" dirty="0"/>
              <a:t> [Accessed 11/02/2021]</a:t>
            </a:r>
          </a:p>
        </p:txBody>
      </p:sp>
      <p:sp>
        <p:nvSpPr>
          <p:cNvPr id="13" name="TextBox 12">
            <a:extLst>
              <a:ext uri="{FF2B5EF4-FFF2-40B4-BE49-F238E27FC236}">
                <a16:creationId xmlns:a16="http://schemas.microsoft.com/office/drawing/2014/main" id="{9747D674-F763-46A7-8F38-F5F97F4CF40E}"/>
              </a:ext>
            </a:extLst>
          </p:cNvPr>
          <p:cNvSpPr txBox="1"/>
          <p:nvPr/>
        </p:nvSpPr>
        <p:spPr>
          <a:xfrm>
            <a:off x="1753130" y="2780929"/>
            <a:ext cx="8566541" cy="535531"/>
          </a:xfrm>
          <a:prstGeom prst="rect">
            <a:avLst/>
          </a:prstGeom>
          <a:noFill/>
        </p:spPr>
        <p:txBody>
          <a:bodyPr wrap="square" rtlCol="0">
            <a:spAutoFit/>
          </a:bodyPr>
          <a:lstStyle/>
          <a:p>
            <a:pPr>
              <a:lnSpc>
                <a:spcPct val="90000"/>
              </a:lnSpc>
            </a:pPr>
            <a:r>
              <a:rPr lang="en-GB" sz="1600" dirty="0" err="1">
                <a:solidFill>
                  <a:srgbClr val="3A3A3A"/>
                </a:solidFill>
                <a:latin typeface="Source Sans Pro" panose="020B0503030403020204" pitchFamily="34" charset="0"/>
              </a:rPr>
              <a:t>Manago</a:t>
            </a:r>
            <a:r>
              <a:rPr lang="en-GB" sz="1600" dirty="0">
                <a:solidFill>
                  <a:srgbClr val="3A3A3A"/>
                </a:solidFill>
                <a:latin typeface="Source Sans Pro" panose="020B0503030403020204" pitchFamily="34" charset="0"/>
              </a:rPr>
              <a:t>, B. et al. (2017) Discourse in Action: Parents’ use of medical and social models to resist disability stigma. </a:t>
            </a:r>
            <a:r>
              <a:rPr lang="en-GB" sz="1600" i="1" dirty="0">
                <a:solidFill>
                  <a:srgbClr val="3A3A3A"/>
                </a:solidFill>
                <a:latin typeface="Source Sans Pro" panose="020B0503030403020204" pitchFamily="34" charset="0"/>
              </a:rPr>
              <a:t>Social science &amp; medicine (1982)</a:t>
            </a:r>
            <a:r>
              <a:rPr lang="en-GB" sz="1600" dirty="0">
                <a:solidFill>
                  <a:srgbClr val="3A3A3A"/>
                </a:solidFill>
                <a:latin typeface="Source Sans Pro" panose="020B0503030403020204" pitchFamily="34" charset="0"/>
              </a:rPr>
              <a:t>. [Online] Vol. 184 pp.169–177.</a:t>
            </a:r>
            <a:endParaRPr lang="en-GB" sz="1600" dirty="0"/>
          </a:p>
        </p:txBody>
      </p:sp>
      <p:sp>
        <p:nvSpPr>
          <p:cNvPr id="15" name="TextBox 14">
            <a:extLst>
              <a:ext uri="{FF2B5EF4-FFF2-40B4-BE49-F238E27FC236}">
                <a16:creationId xmlns:a16="http://schemas.microsoft.com/office/drawing/2014/main" id="{D2DCE6EF-F2E1-4FC1-B96E-EABC067E2914}"/>
              </a:ext>
            </a:extLst>
          </p:cNvPr>
          <p:cNvSpPr txBox="1"/>
          <p:nvPr/>
        </p:nvSpPr>
        <p:spPr>
          <a:xfrm>
            <a:off x="1741755" y="4195188"/>
            <a:ext cx="8574124" cy="313932"/>
          </a:xfrm>
          <a:prstGeom prst="rect">
            <a:avLst/>
          </a:prstGeom>
          <a:noFill/>
        </p:spPr>
        <p:txBody>
          <a:bodyPr wrap="square" rtlCol="0">
            <a:spAutoFit/>
          </a:bodyPr>
          <a:lstStyle/>
          <a:p>
            <a:pPr>
              <a:lnSpc>
                <a:spcPct val="90000"/>
              </a:lnSpc>
            </a:pPr>
            <a:r>
              <a:rPr lang="en-GB" sz="1600" dirty="0"/>
              <a:t>Parsons, T.(1951) [1991]</a:t>
            </a:r>
            <a:r>
              <a:rPr lang="en-GB" sz="1600" i="1" dirty="0"/>
              <a:t>The Social System. London</a:t>
            </a:r>
            <a:r>
              <a:rPr lang="en-GB" sz="1600" dirty="0"/>
              <a:t>: Routledge </a:t>
            </a:r>
          </a:p>
        </p:txBody>
      </p:sp>
    </p:spTree>
    <p:extLst>
      <p:ext uri="{BB962C8B-B14F-4D97-AF65-F5344CB8AC3E}">
        <p14:creationId xmlns:p14="http://schemas.microsoft.com/office/powerpoint/2010/main" val="995669025"/>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062D7F67-3319-47C7-BBF6-1EF10391402C}" vid="{E98F000D-926F-4AE7-BBAA-C86A61E8ADA1}"/>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Theme2</Template>
  <TotalTime>0</TotalTime>
  <Words>5350</Words>
  <Application>Microsoft Office PowerPoint</Application>
  <PresentationFormat>Widescreen</PresentationFormat>
  <Paragraphs>488</Paragraphs>
  <Slides>77</Slides>
  <Notes>77</Notes>
  <HiddenSlides>0</HiddenSlides>
  <MMClips>3</MMClips>
  <ScaleCrop>false</ScaleCrop>
  <HeadingPairs>
    <vt:vector size="6" baseType="variant">
      <vt:variant>
        <vt:lpstr>Fonts Used</vt:lpstr>
      </vt:variant>
      <vt:variant>
        <vt:i4>13</vt:i4>
      </vt:variant>
      <vt:variant>
        <vt:lpstr>Theme</vt:lpstr>
      </vt:variant>
      <vt:variant>
        <vt:i4>3</vt:i4>
      </vt:variant>
      <vt:variant>
        <vt:lpstr>Slide Titles</vt:lpstr>
      </vt:variant>
      <vt:variant>
        <vt:i4>77</vt:i4>
      </vt:variant>
    </vt:vector>
  </HeadingPairs>
  <TitlesOfParts>
    <vt:vector size="93" baseType="lpstr">
      <vt:lpstr>-apple-system</vt:lpstr>
      <vt:lpstr>chaparral-pro</vt:lpstr>
      <vt:lpstr>FS Albert</vt:lpstr>
      <vt:lpstr>GENEVA</vt:lpstr>
      <vt:lpstr>GENEVA</vt:lpstr>
      <vt:lpstr>Hargreaves</vt:lpstr>
      <vt:lpstr>nta</vt:lpstr>
      <vt:lpstr>Arial</vt:lpstr>
      <vt:lpstr>Calibri</vt:lpstr>
      <vt:lpstr>Calibri Light</vt:lpstr>
      <vt:lpstr>Nunito</vt:lpstr>
      <vt:lpstr>Open Sans</vt:lpstr>
      <vt:lpstr>Source Sans Pro</vt:lpstr>
      <vt:lpstr>Theme2</vt:lpstr>
      <vt:lpstr>UWTSD Text 2</vt:lpstr>
      <vt:lpstr>UWTSD Logo Variations place image in Background</vt:lpstr>
      <vt:lpstr>Disability, Difficulty and Inequality</vt:lpstr>
      <vt:lpstr>Definitions</vt:lpstr>
      <vt:lpstr>What is Physical or Mental Impairment? </vt:lpstr>
      <vt:lpstr>What is Physical or Mental Impairment? </vt:lpstr>
      <vt:lpstr>What is Physical or Mental Impairment? </vt:lpstr>
      <vt:lpstr>What is a Substantial and Long-Term Adverse Effect? </vt:lpstr>
      <vt:lpstr>Barriers to Equality and Inclusion that Disabled People May Face</vt:lpstr>
      <vt:lpstr>Barriers to Equality that Disabled People May Face</vt:lpstr>
      <vt:lpstr>Learning Disability v Learning Difficulty </vt:lpstr>
      <vt:lpstr>Learning Disability v Learning Difficult</vt:lpstr>
      <vt:lpstr>Learning Disability vs Learning Difficulty</vt:lpstr>
      <vt:lpstr>Education- Specific Learning Difficulties (SpLDs)</vt:lpstr>
      <vt:lpstr>Learning Disability </vt:lpstr>
      <vt:lpstr>3 Key Areas Defining Learning Disability</vt:lpstr>
      <vt:lpstr>What is Not a Learning Disability</vt:lpstr>
      <vt:lpstr>ADHD and SpLD’s</vt:lpstr>
      <vt:lpstr>Specific Learning Disabilities</vt:lpstr>
      <vt:lpstr>Attention Deficit Hyperactivity Disorder (ADHD)</vt:lpstr>
      <vt:lpstr>ADHD</vt:lpstr>
      <vt:lpstr>ADHD</vt:lpstr>
      <vt:lpstr>Dyslexia</vt:lpstr>
      <vt:lpstr>Dyslexia</vt:lpstr>
      <vt:lpstr>Dyslexia</vt:lpstr>
      <vt:lpstr>Dyslexia</vt:lpstr>
      <vt:lpstr>Dyslexia</vt:lpstr>
      <vt:lpstr>Dyslexia</vt:lpstr>
      <vt:lpstr>Famous People with Dyslexia</vt:lpstr>
      <vt:lpstr>Education</vt:lpstr>
      <vt:lpstr>Disabled People are…</vt:lpstr>
      <vt:lpstr>Global Disability Crisis</vt:lpstr>
      <vt:lpstr>Misconceptions and Myths</vt:lpstr>
      <vt:lpstr>Disable people living in poverty…</vt:lpstr>
      <vt:lpstr>What Causes the Problem</vt:lpstr>
      <vt:lpstr>The Global Picture</vt:lpstr>
      <vt:lpstr>In the UK</vt:lpstr>
      <vt:lpstr>Attitudes in the UK</vt:lpstr>
      <vt:lpstr>Attitudes in the UK cont…</vt:lpstr>
      <vt:lpstr>Attitudes in the UK</vt:lpstr>
      <vt:lpstr>A Short History of Attitudes to Disability </vt:lpstr>
      <vt:lpstr>A Short History of Attitudes to Disability cont…</vt:lpstr>
      <vt:lpstr>Fighting Back</vt:lpstr>
      <vt:lpstr>Theories of Disability in Health Practice</vt:lpstr>
      <vt:lpstr>Functionalist Theory</vt:lpstr>
      <vt:lpstr>Social Constructivism</vt:lpstr>
      <vt:lpstr>Critical Theory</vt:lpstr>
      <vt:lpstr>Critical Disability Theory</vt:lpstr>
      <vt:lpstr>Models of Disability</vt:lpstr>
      <vt:lpstr>Models of Disability</vt:lpstr>
      <vt:lpstr>The Moral Model of Disability</vt:lpstr>
      <vt:lpstr>Disability as a Moral Condition</vt:lpstr>
      <vt:lpstr>PowerPoint Presentation</vt:lpstr>
      <vt:lpstr>The Medical Model of Disability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Personal Tragedy Model of Disability</vt:lpstr>
      <vt:lpstr>PowerPoint Presentation</vt:lpstr>
      <vt:lpstr>PowerPoint Presentation</vt:lpstr>
      <vt:lpstr>PowerPoint Presentation</vt:lpstr>
      <vt:lpstr>Disability Positivity</vt:lpstr>
      <vt:lpstr>Inequality Faced by Disabled People Recap…</vt:lpstr>
      <vt:lpstr>PowerPoint Presentation</vt:lpstr>
      <vt:lpstr>Legislation and Policy</vt:lpstr>
      <vt:lpstr>Disability Campaigners</vt:lpstr>
      <vt:lpstr>Barriers to Equality and Inclusion that Disabled People May Face</vt:lpstr>
      <vt:lpstr>Barriers to Equality that Disabled People May Face</vt:lpstr>
      <vt:lpstr>How to Make Communities More Inclusive</vt:lpstr>
      <vt:lpstr>Make Social Change</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 and Inequality</dc:title>
  <dc:creator>Joanne Davies (Yr Athrofa)</dc:creator>
  <cp:lastModifiedBy>Jessica Pitman</cp:lastModifiedBy>
  <cp:revision>57</cp:revision>
  <dcterms:created xsi:type="dcterms:W3CDTF">2021-05-11T07:41:35Z</dcterms:created>
  <dcterms:modified xsi:type="dcterms:W3CDTF">2025-12-08T08:41:32Z</dcterms:modified>
</cp:coreProperties>
</file>