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12" r:id="rId4"/>
  </p:sldMasterIdLst>
  <p:notesMasterIdLst>
    <p:notesMasterId r:id="rId36"/>
  </p:notesMasterIdLst>
  <p:sldIdLst>
    <p:sldId id="759" r:id="rId5"/>
    <p:sldId id="760" r:id="rId6"/>
    <p:sldId id="765" r:id="rId7"/>
    <p:sldId id="764" r:id="rId8"/>
    <p:sldId id="766" r:id="rId9"/>
    <p:sldId id="761" r:id="rId10"/>
    <p:sldId id="700" r:id="rId11"/>
    <p:sldId id="770" r:id="rId12"/>
    <p:sldId id="769" r:id="rId13"/>
    <p:sldId id="775" r:id="rId14"/>
    <p:sldId id="772" r:id="rId15"/>
    <p:sldId id="525" r:id="rId16"/>
    <p:sldId id="526" r:id="rId17"/>
    <p:sldId id="527" r:id="rId18"/>
    <p:sldId id="545" r:id="rId19"/>
    <p:sldId id="708" r:id="rId20"/>
    <p:sldId id="361" r:id="rId21"/>
    <p:sldId id="773" r:id="rId22"/>
    <p:sldId id="337" r:id="rId23"/>
    <p:sldId id="354" r:id="rId24"/>
    <p:sldId id="355" r:id="rId25"/>
    <p:sldId id="774" r:id="rId26"/>
    <p:sldId id="776" r:id="rId27"/>
    <p:sldId id="777" r:id="rId28"/>
    <p:sldId id="367" r:id="rId29"/>
    <p:sldId id="371" r:id="rId30"/>
    <p:sldId id="357" r:id="rId31"/>
    <p:sldId id="359" r:id="rId32"/>
    <p:sldId id="468" r:id="rId33"/>
    <p:sldId id="370" r:id="rId34"/>
    <p:sldId id="771"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p:restoredLeft sz="0" autoAdjust="0"/>
    <p:restoredTop sz="90390" autoAdjust="0"/>
  </p:normalViewPr>
  <p:slideViewPr>
    <p:cSldViewPr snapToGrid="0">
      <p:cViewPr varScale="1">
        <p:scale>
          <a:sx n="82" d="100"/>
          <a:sy n="82" d="100"/>
        </p:scale>
        <p:origin x="102" y="3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37E1E99-0120-4DFD-9BF3-CD3EA22D9A3E}"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0C6D3D14-0163-46A3-94F9-6D1334CB6C57}">
      <dgm:prSet/>
      <dgm:spPr/>
      <dgm:t>
        <a:bodyPr/>
        <a:lstStyle/>
        <a:p>
          <a:r>
            <a:rPr lang="en-GB"/>
            <a:t>Think of some examples where the consumer is different to the purchaser</a:t>
          </a:r>
          <a:endParaRPr lang="en-US"/>
        </a:p>
      </dgm:t>
    </dgm:pt>
    <dgm:pt modelId="{6E21B26A-836E-4616-9917-7E1D3A897DA9}" type="parTrans" cxnId="{77D77BBC-44C9-4286-A136-CC88AB6B5034}">
      <dgm:prSet/>
      <dgm:spPr/>
      <dgm:t>
        <a:bodyPr/>
        <a:lstStyle/>
        <a:p>
          <a:endParaRPr lang="en-US"/>
        </a:p>
      </dgm:t>
    </dgm:pt>
    <dgm:pt modelId="{09D06BAA-A580-495F-A5C7-93E1954FC535}" type="sibTrans" cxnId="{77D77BBC-44C9-4286-A136-CC88AB6B5034}">
      <dgm:prSet/>
      <dgm:spPr/>
      <dgm:t>
        <a:bodyPr/>
        <a:lstStyle/>
        <a:p>
          <a:endParaRPr lang="en-US"/>
        </a:p>
      </dgm:t>
    </dgm:pt>
    <dgm:pt modelId="{BF3E5F4C-5FAC-4FEC-A050-6A6ABE5FD212}">
      <dgm:prSet/>
      <dgm:spPr/>
      <dgm:t>
        <a:bodyPr/>
        <a:lstStyle/>
        <a:p>
          <a:r>
            <a:rPr lang="en-GB"/>
            <a:t>How do you think this would affect the marketing of the products?</a:t>
          </a:r>
          <a:endParaRPr lang="en-US"/>
        </a:p>
      </dgm:t>
    </dgm:pt>
    <dgm:pt modelId="{42632AB8-CAB2-4129-AAB1-266A6671B060}" type="parTrans" cxnId="{D7C5EE4E-B5E7-46CD-B41F-41B9A1DF70E4}">
      <dgm:prSet/>
      <dgm:spPr/>
      <dgm:t>
        <a:bodyPr/>
        <a:lstStyle/>
        <a:p>
          <a:endParaRPr lang="en-US"/>
        </a:p>
      </dgm:t>
    </dgm:pt>
    <dgm:pt modelId="{7DDAEB99-1930-46E5-BD4B-7F4A3566D242}" type="sibTrans" cxnId="{D7C5EE4E-B5E7-46CD-B41F-41B9A1DF70E4}">
      <dgm:prSet/>
      <dgm:spPr/>
      <dgm:t>
        <a:bodyPr/>
        <a:lstStyle/>
        <a:p>
          <a:endParaRPr lang="en-US"/>
        </a:p>
      </dgm:t>
    </dgm:pt>
    <dgm:pt modelId="{C64A2494-0858-4ED3-86F1-BBCB6595BFC4}" type="pres">
      <dgm:prSet presAssocID="{637E1E99-0120-4DFD-9BF3-CD3EA22D9A3E}" presName="hierChild1" presStyleCnt="0">
        <dgm:presLayoutVars>
          <dgm:chPref val="1"/>
          <dgm:dir/>
          <dgm:animOne val="branch"/>
          <dgm:animLvl val="lvl"/>
          <dgm:resizeHandles/>
        </dgm:presLayoutVars>
      </dgm:prSet>
      <dgm:spPr/>
    </dgm:pt>
    <dgm:pt modelId="{1B745E14-C877-4BD4-BD6C-4F2D1BA89F7B}" type="pres">
      <dgm:prSet presAssocID="{0C6D3D14-0163-46A3-94F9-6D1334CB6C57}" presName="hierRoot1" presStyleCnt="0"/>
      <dgm:spPr/>
    </dgm:pt>
    <dgm:pt modelId="{C86487FF-F93D-428B-9ACA-AF545E168540}" type="pres">
      <dgm:prSet presAssocID="{0C6D3D14-0163-46A3-94F9-6D1334CB6C57}" presName="composite" presStyleCnt="0"/>
      <dgm:spPr/>
    </dgm:pt>
    <dgm:pt modelId="{5D7875B8-3BCE-4999-A4FB-72257D2C8D37}" type="pres">
      <dgm:prSet presAssocID="{0C6D3D14-0163-46A3-94F9-6D1334CB6C57}" presName="background" presStyleLbl="node0" presStyleIdx="0" presStyleCnt="2"/>
      <dgm:spPr/>
    </dgm:pt>
    <dgm:pt modelId="{E896054F-F4C3-442F-804B-55F34E0D8005}" type="pres">
      <dgm:prSet presAssocID="{0C6D3D14-0163-46A3-94F9-6D1334CB6C57}" presName="text" presStyleLbl="fgAcc0" presStyleIdx="0" presStyleCnt="2">
        <dgm:presLayoutVars>
          <dgm:chPref val="3"/>
        </dgm:presLayoutVars>
      </dgm:prSet>
      <dgm:spPr/>
    </dgm:pt>
    <dgm:pt modelId="{94E62FB5-7CD7-4986-B308-12E2D9DE549D}" type="pres">
      <dgm:prSet presAssocID="{0C6D3D14-0163-46A3-94F9-6D1334CB6C57}" presName="hierChild2" presStyleCnt="0"/>
      <dgm:spPr/>
    </dgm:pt>
    <dgm:pt modelId="{46623198-ED9A-4FBA-AF9B-E3285288A9E2}" type="pres">
      <dgm:prSet presAssocID="{BF3E5F4C-5FAC-4FEC-A050-6A6ABE5FD212}" presName="hierRoot1" presStyleCnt="0"/>
      <dgm:spPr/>
    </dgm:pt>
    <dgm:pt modelId="{F574E316-B059-4220-AB0B-93C056195134}" type="pres">
      <dgm:prSet presAssocID="{BF3E5F4C-5FAC-4FEC-A050-6A6ABE5FD212}" presName="composite" presStyleCnt="0"/>
      <dgm:spPr/>
    </dgm:pt>
    <dgm:pt modelId="{34F95AC1-6CD8-46BA-89FC-747C7FD48774}" type="pres">
      <dgm:prSet presAssocID="{BF3E5F4C-5FAC-4FEC-A050-6A6ABE5FD212}" presName="background" presStyleLbl="node0" presStyleIdx="1" presStyleCnt="2"/>
      <dgm:spPr/>
    </dgm:pt>
    <dgm:pt modelId="{A81D911C-9701-44AD-ACC4-C1BF67E61DB0}" type="pres">
      <dgm:prSet presAssocID="{BF3E5F4C-5FAC-4FEC-A050-6A6ABE5FD212}" presName="text" presStyleLbl="fgAcc0" presStyleIdx="1" presStyleCnt="2">
        <dgm:presLayoutVars>
          <dgm:chPref val="3"/>
        </dgm:presLayoutVars>
      </dgm:prSet>
      <dgm:spPr/>
    </dgm:pt>
    <dgm:pt modelId="{3A74D5CC-3DE9-4D54-84F1-3A92EE31D1DE}" type="pres">
      <dgm:prSet presAssocID="{BF3E5F4C-5FAC-4FEC-A050-6A6ABE5FD212}" presName="hierChild2" presStyleCnt="0"/>
      <dgm:spPr/>
    </dgm:pt>
  </dgm:ptLst>
  <dgm:cxnLst>
    <dgm:cxn modelId="{DFA71E5F-2B5B-4EF2-94D2-0DB726F71286}" type="presOf" srcId="{BF3E5F4C-5FAC-4FEC-A050-6A6ABE5FD212}" destId="{A81D911C-9701-44AD-ACC4-C1BF67E61DB0}" srcOrd="0" destOrd="0" presId="urn:microsoft.com/office/officeart/2005/8/layout/hierarchy1"/>
    <dgm:cxn modelId="{D7C5EE4E-B5E7-46CD-B41F-41B9A1DF70E4}" srcId="{637E1E99-0120-4DFD-9BF3-CD3EA22D9A3E}" destId="{BF3E5F4C-5FAC-4FEC-A050-6A6ABE5FD212}" srcOrd="1" destOrd="0" parTransId="{42632AB8-CAB2-4129-AAB1-266A6671B060}" sibTransId="{7DDAEB99-1930-46E5-BD4B-7F4A3566D242}"/>
    <dgm:cxn modelId="{87C47C93-BB7C-4FF3-9095-E3BCDF0ACFE4}" type="presOf" srcId="{637E1E99-0120-4DFD-9BF3-CD3EA22D9A3E}" destId="{C64A2494-0858-4ED3-86F1-BBCB6595BFC4}" srcOrd="0" destOrd="0" presId="urn:microsoft.com/office/officeart/2005/8/layout/hierarchy1"/>
    <dgm:cxn modelId="{77D77BBC-44C9-4286-A136-CC88AB6B5034}" srcId="{637E1E99-0120-4DFD-9BF3-CD3EA22D9A3E}" destId="{0C6D3D14-0163-46A3-94F9-6D1334CB6C57}" srcOrd="0" destOrd="0" parTransId="{6E21B26A-836E-4616-9917-7E1D3A897DA9}" sibTransId="{09D06BAA-A580-495F-A5C7-93E1954FC535}"/>
    <dgm:cxn modelId="{301288C5-326D-4F4B-8B5C-FA0D99E680C8}" type="presOf" srcId="{0C6D3D14-0163-46A3-94F9-6D1334CB6C57}" destId="{E896054F-F4C3-442F-804B-55F34E0D8005}" srcOrd="0" destOrd="0" presId="urn:microsoft.com/office/officeart/2005/8/layout/hierarchy1"/>
    <dgm:cxn modelId="{9EC6A5C7-7340-4930-971A-0E9CD3B1E52B}" type="presParOf" srcId="{C64A2494-0858-4ED3-86F1-BBCB6595BFC4}" destId="{1B745E14-C877-4BD4-BD6C-4F2D1BA89F7B}" srcOrd="0" destOrd="0" presId="urn:microsoft.com/office/officeart/2005/8/layout/hierarchy1"/>
    <dgm:cxn modelId="{FF9CCCDA-6509-4FB2-995A-C77B35CDFB48}" type="presParOf" srcId="{1B745E14-C877-4BD4-BD6C-4F2D1BA89F7B}" destId="{C86487FF-F93D-428B-9ACA-AF545E168540}" srcOrd="0" destOrd="0" presId="urn:microsoft.com/office/officeart/2005/8/layout/hierarchy1"/>
    <dgm:cxn modelId="{701137C4-BB7B-44B0-A55D-B741C6DDAFCC}" type="presParOf" srcId="{C86487FF-F93D-428B-9ACA-AF545E168540}" destId="{5D7875B8-3BCE-4999-A4FB-72257D2C8D37}" srcOrd="0" destOrd="0" presId="urn:microsoft.com/office/officeart/2005/8/layout/hierarchy1"/>
    <dgm:cxn modelId="{E138D323-404D-460F-8DEE-6362FC67E3DC}" type="presParOf" srcId="{C86487FF-F93D-428B-9ACA-AF545E168540}" destId="{E896054F-F4C3-442F-804B-55F34E0D8005}" srcOrd="1" destOrd="0" presId="urn:microsoft.com/office/officeart/2005/8/layout/hierarchy1"/>
    <dgm:cxn modelId="{75E6A9AF-8C10-4CD5-A846-A5349B963F26}" type="presParOf" srcId="{1B745E14-C877-4BD4-BD6C-4F2D1BA89F7B}" destId="{94E62FB5-7CD7-4986-B308-12E2D9DE549D}" srcOrd="1" destOrd="0" presId="urn:microsoft.com/office/officeart/2005/8/layout/hierarchy1"/>
    <dgm:cxn modelId="{7B3B616B-05B9-498D-816A-1469D34A9D09}" type="presParOf" srcId="{C64A2494-0858-4ED3-86F1-BBCB6595BFC4}" destId="{46623198-ED9A-4FBA-AF9B-E3285288A9E2}" srcOrd="1" destOrd="0" presId="urn:microsoft.com/office/officeart/2005/8/layout/hierarchy1"/>
    <dgm:cxn modelId="{2791781D-7AEC-4B46-BC76-7AE6798DF580}" type="presParOf" srcId="{46623198-ED9A-4FBA-AF9B-E3285288A9E2}" destId="{F574E316-B059-4220-AB0B-93C056195134}" srcOrd="0" destOrd="0" presId="urn:microsoft.com/office/officeart/2005/8/layout/hierarchy1"/>
    <dgm:cxn modelId="{20199A23-DECF-4679-9830-8BE653DBFAF5}" type="presParOf" srcId="{F574E316-B059-4220-AB0B-93C056195134}" destId="{34F95AC1-6CD8-46BA-89FC-747C7FD48774}" srcOrd="0" destOrd="0" presId="urn:microsoft.com/office/officeart/2005/8/layout/hierarchy1"/>
    <dgm:cxn modelId="{9E4D43E6-296A-4A84-B992-0536FB07F1F6}" type="presParOf" srcId="{F574E316-B059-4220-AB0B-93C056195134}" destId="{A81D911C-9701-44AD-ACC4-C1BF67E61DB0}" srcOrd="1" destOrd="0" presId="urn:microsoft.com/office/officeart/2005/8/layout/hierarchy1"/>
    <dgm:cxn modelId="{7915930B-522F-48D2-9FBE-CCC7C3B26F96}" type="presParOf" srcId="{46623198-ED9A-4FBA-AF9B-E3285288A9E2}" destId="{3A74D5CC-3DE9-4D54-84F1-3A92EE31D1D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2C7C66A-D121-4B9D-8244-9F5E06EF2CCD}" type="doc">
      <dgm:prSet loTypeId="urn:microsoft.com/office/officeart/2005/8/layout/lProcess1" loCatId="process" qsTypeId="urn:microsoft.com/office/officeart/2005/8/quickstyle/simple1" qsCatId="simple" csTypeId="urn:microsoft.com/office/officeart/2005/8/colors/accent1_2" csCatId="accent1" phldr="1"/>
      <dgm:spPr/>
      <dgm:t>
        <a:bodyPr/>
        <a:lstStyle/>
        <a:p>
          <a:endParaRPr lang="en-GB"/>
        </a:p>
      </dgm:t>
    </dgm:pt>
    <dgm:pt modelId="{00A9E85C-9D82-4A48-8C22-9AE18BF4D67F}">
      <dgm:prSet phldrT="[Text]"/>
      <dgm:spPr/>
      <dgm:t>
        <a:bodyPr/>
        <a:lstStyle/>
        <a:p>
          <a:r>
            <a:rPr lang="en-GB" dirty="0"/>
            <a:t>I’m hungry</a:t>
          </a:r>
        </a:p>
      </dgm:t>
    </dgm:pt>
    <dgm:pt modelId="{CCB40DE8-B98F-4678-B661-0236B956E59C}" type="parTrans" cxnId="{6CDEB0E6-96BD-408B-89FF-0703DDB13026}">
      <dgm:prSet/>
      <dgm:spPr/>
      <dgm:t>
        <a:bodyPr/>
        <a:lstStyle/>
        <a:p>
          <a:endParaRPr lang="en-GB"/>
        </a:p>
      </dgm:t>
    </dgm:pt>
    <dgm:pt modelId="{9738DEBA-3403-408F-AE62-9F3B5A758660}" type="sibTrans" cxnId="{6CDEB0E6-96BD-408B-89FF-0703DDB13026}">
      <dgm:prSet/>
      <dgm:spPr/>
      <dgm:t>
        <a:bodyPr/>
        <a:lstStyle/>
        <a:p>
          <a:endParaRPr lang="en-GB"/>
        </a:p>
      </dgm:t>
    </dgm:pt>
    <dgm:pt modelId="{F5E9A484-1EF6-4C72-A6D0-3EB4CF3874D9}">
      <dgm:prSet phldrT="[Text]"/>
      <dgm:spPr/>
      <dgm:t>
        <a:bodyPr/>
        <a:lstStyle/>
        <a:p>
          <a:r>
            <a:rPr lang="en-GB" dirty="0"/>
            <a:t>What’s available?</a:t>
          </a:r>
        </a:p>
      </dgm:t>
    </dgm:pt>
    <dgm:pt modelId="{49A1C2A4-2DDC-4D6D-B9DC-5CCBE1EFD9AC}" type="parTrans" cxnId="{459EF2C3-D25D-4CF4-A044-29D5FEF3545C}">
      <dgm:prSet/>
      <dgm:spPr/>
      <dgm:t>
        <a:bodyPr/>
        <a:lstStyle/>
        <a:p>
          <a:endParaRPr lang="en-GB"/>
        </a:p>
      </dgm:t>
    </dgm:pt>
    <dgm:pt modelId="{A96F0751-1975-4CF8-8B36-BC223EC8B6F3}" type="sibTrans" cxnId="{459EF2C3-D25D-4CF4-A044-29D5FEF3545C}">
      <dgm:prSet/>
      <dgm:spPr/>
      <dgm:t>
        <a:bodyPr/>
        <a:lstStyle/>
        <a:p>
          <a:endParaRPr lang="en-GB"/>
        </a:p>
      </dgm:t>
    </dgm:pt>
    <dgm:pt modelId="{9024E138-D872-43DD-84FC-AEC2BF95FDD1}">
      <dgm:prSet phldrT="[Text]"/>
      <dgm:spPr/>
      <dgm:t>
        <a:bodyPr/>
        <a:lstStyle/>
        <a:p>
          <a:r>
            <a:rPr lang="en-GB" dirty="0"/>
            <a:t>Cakes or chocolate? </a:t>
          </a:r>
        </a:p>
      </dgm:t>
    </dgm:pt>
    <dgm:pt modelId="{FA63307A-99A4-4DF0-B5CE-B2B19C7BF5CD}" type="parTrans" cxnId="{470B154F-3E3C-4E1D-A608-F25C131B4809}">
      <dgm:prSet/>
      <dgm:spPr/>
      <dgm:t>
        <a:bodyPr/>
        <a:lstStyle/>
        <a:p>
          <a:endParaRPr lang="en-GB"/>
        </a:p>
      </dgm:t>
    </dgm:pt>
    <dgm:pt modelId="{6A9044F4-114D-4F47-9160-D41361E669C7}" type="sibTrans" cxnId="{470B154F-3E3C-4E1D-A608-F25C131B4809}">
      <dgm:prSet/>
      <dgm:spPr/>
      <dgm:t>
        <a:bodyPr/>
        <a:lstStyle/>
        <a:p>
          <a:endParaRPr lang="en-GB"/>
        </a:p>
      </dgm:t>
    </dgm:pt>
    <dgm:pt modelId="{DD4C0165-709B-4DD3-B431-16FCB399309C}">
      <dgm:prSet phldrT="[Text]"/>
      <dgm:spPr/>
      <dgm:t>
        <a:bodyPr/>
        <a:lstStyle/>
        <a:p>
          <a:r>
            <a:rPr lang="en-GB" dirty="0"/>
            <a:t>Problem recognition </a:t>
          </a:r>
        </a:p>
      </dgm:t>
    </dgm:pt>
    <dgm:pt modelId="{B972CEA9-0793-45B6-9C79-7DAA79EC62B1}" type="parTrans" cxnId="{2FA89237-6645-44A0-B617-788C3EA5E8B6}">
      <dgm:prSet/>
      <dgm:spPr/>
      <dgm:t>
        <a:bodyPr/>
        <a:lstStyle/>
        <a:p>
          <a:endParaRPr lang="en-GB"/>
        </a:p>
      </dgm:t>
    </dgm:pt>
    <dgm:pt modelId="{3416360E-3735-41A3-B95B-29B78105AAC1}" type="sibTrans" cxnId="{2FA89237-6645-44A0-B617-788C3EA5E8B6}">
      <dgm:prSet/>
      <dgm:spPr/>
      <dgm:t>
        <a:bodyPr/>
        <a:lstStyle/>
        <a:p>
          <a:endParaRPr lang="en-GB"/>
        </a:p>
      </dgm:t>
    </dgm:pt>
    <dgm:pt modelId="{AE9CFEA8-43EA-4892-887C-55F3A9C54AE8}">
      <dgm:prSet phldrT="[Text]"/>
      <dgm:spPr/>
      <dgm:t>
        <a:bodyPr/>
        <a:lstStyle/>
        <a:p>
          <a:r>
            <a:rPr lang="en-GB" dirty="0"/>
            <a:t>Information search </a:t>
          </a:r>
        </a:p>
      </dgm:t>
    </dgm:pt>
    <dgm:pt modelId="{763B949D-3BDA-4F77-95D9-F2481E21199C}" type="parTrans" cxnId="{A6E54CDD-78B6-4981-AC0D-05A161BBA51C}">
      <dgm:prSet/>
      <dgm:spPr/>
      <dgm:t>
        <a:bodyPr/>
        <a:lstStyle/>
        <a:p>
          <a:endParaRPr lang="en-GB"/>
        </a:p>
      </dgm:t>
    </dgm:pt>
    <dgm:pt modelId="{CA9E07B0-2D8B-4318-A7B7-9C5D4A01E273}" type="sibTrans" cxnId="{A6E54CDD-78B6-4981-AC0D-05A161BBA51C}">
      <dgm:prSet/>
      <dgm:spPr/>
      <dgm:t>
        <a:bodyPr/>
        <a:lstStyle/>
        <a:p>
          <a:endParaRPr lang="en-GB"/>
        </a:p>
      </dgm:t>
    </dgm:pt>
    <dgm:pt modelId="{FCD0AF28-48FE-4F23-ADAB-0B47AA2B40C5}">
      <dgm:prSet phldrT="[Text]"/>
      <dgm:spPr/>
      <dgm:t>
        <a:bodyPr/>
        <a:lstStyle/>
        <a:p>
          <a:r>
            <a:rPr lang="en-GB" dirty="0"/>
            <a:t>Information evaluation</a:t>
          </a:r>
        </a:p>
      </dgm:t>
    </dgm:pt>
    <dgm:pt modelId="{D3DECCB0-BF4D-49DC-A4F7-4045863C554D}" type="parTrans" cxnId="{98AAF1FB-6E2D-4DC5-A188-D8F54E60033C}">
      <dgm:prSet/>
      <dgm:spPr/>
      <dgm:t>
        <a:bodyPr/>
        <a:lstStyle/>
        <a:p>
          <a:endParaRPr lang="en-GB"/>
        </a:p>
      </dgm:t>
    </dgm:pt>
    <dgm:pt modelId="{A5247F18-B2C5-49B8-BA13-0554583EB539}" type="sibTrans" cxnId="{98AAF1FB-6E2D-4DC5-A188-D8F54E60033C}">
      <dgm:prSet/>
      <dgm:spPr/>
      <dgm:t>
        <a:bodyPr/>
        <a:lstStyle/>
        <a:p>
          <a:endParaRPr lang="en-GB"/>
        </a:p>
      </dgm:t>
    </dgm:pt>
    <dgm:pt modelId="{1AA5D6B8-46A0-44E8-9436-8404D3335E20}">
      <dgm:prSet/>
      <dgm:spPr/>
      <dgm:t>
        <a:bodyPr/>
        <a:lstStyle/>
        <a:p>
          <a:r>
            <a:rPr lang="en-GB" dirty="0"/>
            <a:t>Mars Bar</a:t>
          </a:r>
        </a:p>
      </dgm:t>
    </dgm:pt>
    <dgm:pt modelId="{64324E94-DB19-40F9-9F2E-BC304389EC5F}" type="parTrans" cxnId="{5B7C34C1-73E6-4EEC-AC7E-1846963146B1}">
      <dgm:prSet/>
      <dgm:spPr/>
      <dgm:t>
        <a:bodyPr/>
        <a:lstStyle/>
        <a:p>
          <a:endParaRPr lang="en-GB"/>
        </a:p>
      </dgm:t>
    </dgm:pt>
    <dgm:pt modelId="{88F7C068-05EF-47CF-85F0-0BECBC29B2C1}" type="sibTrans" cxnId="{5B7C34C1-73E6-4EEC-AC7E-1846963146B1}">
      <dgm:prSet/>
      <dgm:spPr/>
      <dgm:t>
        <a:bodyPr/>
        <a:lstStyle/>
        <a:p>
          <a:endParaRPr lang="en-GB"/>
        </a:p>
      </dgm:t>
    </dgm:pt>
    <dgm:pt modelId="{D226EAFE-A07C-491C-940D-6B13B5F4A397}">
      <dgm:prSet/>
      <dgm:spPr/>
      <dgm:t>
        <a:bodyPr/>
        <a:lstStyle/>
        <a:p>
          <a:r>
            <a:rPr lang="en-GB" dirty="0"/>
            <a:t>I should have had cake </a:t>
          </a:r>
          <a:r>
            <a:rPr lang="en-GB" dirty="0">
              <a:sym typeface="Wingdings" panose="05000000000000000000" pitchFamily="2" charset="2"/>
            </a:rPr>
            <a:t></a:t>
          </a:r>
          <a:endParaRPr lang="en-GB" dirty="0"/>
        </a:p>
      </dgm:t>
    </dgm:pt>
    <dgm:pt modelId="{BCF010D1-4DCB-453D-8D95-A6C9C5B02822}" type="parTrans" cxnId="{B159CE33-7C31-4793-BB46-46A54DB75B13}">
      <dgm:prSet/>
      <dgm:spPr/>
      <dgm:t>
        <a:bodyPr/>
        <a:lstStyle/>
        <a:p>
          <a:endParaRPr lang="en-GB"/>
        </a:p>
      </dgm:t>
    </dgm:pt>
    <dgm:pt modelId="{D5423C0B-B86A-4DB9-84F3-815AD13C01BD}" type="sibTrans" cxnId="{B159CE33-7C31-4793-BB46-46A54DB75B13}">
      <dgm:prSet/>
      <dgm:spPr/>
      <dgm:t>
        <a:bodyPr/>
        <a:lstStyle/>
        <a:p>
          <a:endParaRPr lang="en-GB"/>
        </a:p>
      </dgm:t>
    </dgm:pt>
    <dgm:pt modelId="{DC671684-B398-4436-8F56-2A4E2CF5B2DD}">
      <dgm:prSet/>
      <dgm:spPr/>
      <dgm:t>
        <a:bodyPr/>
        <a:lstStyle/>
        <a:p>
          <a:r>
            <a:rPr lang="en-GB" dirty="0"/>
            <a:t>Decision </a:t>
          </a:r>
        </a:p>
      </dgm:t>
    </dgm:pt>
    <dgm:pt modelId="{3A46A732-0DD7-4D8B-AB87-C7139264A8C8}" type="parTrans" cxnId="{49335478-2CE8-4FC9-BFC9-C1FDA475F5B2}">
      <dgm:prSet/>
      <dgm:spPr/>
      <dgm:t>
        <a:bodyPr/>
        <a:lstStyle/>
        <a:p>
          <a:endParaRPr lang="en-GB"/>
        </a:p>
      </dgm:t>
    </dgm:pt>
    <dgm:pt modelId="{2CBAA760-206A-465D-90DA-7F0C2082666A}" type="sibTrans" cxnId="{49335478-2CE8-4FC9-BFC9-C1FDA475F5B2}">
      <dgm:prSet/>
      <dgm:spPr/>
      <dgm:t>
        <a:bodyPr/>
        <a:lstStyle/>
        <a:p>
          <a:endParaRPr lang="en-GB"/>
        </a:p>
      </dgm:t>
    </dgm:pt>
    <dgm:pt modelId="{756C2882-2F80-4CAE-B824-CE2753E02106}">
      <dgm:prSet/>
      <dgm:spPr/>
      <dgm:t>
        <a:bodyPr/>
        <a:lstStyle/>
        <a:p>
          <a:r>
            <a:rPr lang="en-GB" dirty="0"/>
            <a:t>Post purchase evaluation </a:t>
          </a:r>
        </a:p>
      </dgm:t>
    </dgm:pt>
    <dgm:pt modelId="{C17CADA9-2FE1-49E6-A331-8639C9E703CF}" type="parTrans" cxnId="{6642105F-FD31-48C1-9BB1-11730D11B3E0}">
      <dgm:prSet/>
      <dgm:spPr/>
      <dgm:t>
        <a:bodyPr/>
        <a:lstStyle/>
        <a:p>
          <a:endParaRPr lang="en-GB"/>
        </a:p>
      </dgm:t>
    </dgm:pt>
    <dgm:pt modelId="{93C79649-4E9A-44EB-8838-03F8C20E3A84}" type="sibTrans" cxnId="{6642105F-FD31-48C1-9BB1-11730D11B3E0}">
      <dgm:prSet/>
      <dgm:spPr/>
      <dgm:t>
        <a:bodyPr/>
        <a:lstStyle/>
        <a:p>
          <a:endParaRPr lang="en-GB"/>
        </a:p>
      </dgm:t>
    </dgm:pt>
    <dgm:pt modelId="{93A41431-DD86-4564-9702-265016CC49DE}" type="pres">
      <dgm:prSet presAssocID="{12C7C66A-D121-4B9D-8244-9F5E06EF2CCD}" presName="Name0" presStyleCnt="0">
        <dgm:presLayoutVars>
          <dgm:dir/>
          <dgm:animLvl val="lvl"/>
          <dgm:resizeHandles val="exact"/>
        </dgm:presLayoutVars>
      </dgm:prSet>
      <dgm:spPr/>
    </dgm:pt>
    <dgm:pt modelId="{9573855B-ECC8-4A90-8A85-2E2098037A81}" type="pres">
      <dgm:prSet presAssocID="{00A9E85C-9D82-4A48-8C22-9AE18BF4D67F}" presName="vertFlow" presStyleCnt="0"/>
      <dgm:spPr/>
    </dgm:pt>
    <dgm:pt modelId="{054B5653-7D6C-4364-B738-E66F57FBAB16}" type="pres">
      <dgm:prSet presAssocID="{00A9E85C-9D82-4A48-8C22-9AE18BF4D67F}" presName="header" presStyleLbl="node1" presStyleIdx="0" presStyleCnt="2"/>
      <dgm:spPr/>
    </dgm:pt>
    <dgm:pt modelId="{997DEDE9-2978-4EA7-99CE-247277781A59}" type="pres">
      <dgm:prSet presAssocID="{49A1C2A4-2DDC-4D6D-B9DC-5CCBE1EFD9AC}" presName="parTrans" presStyleLbl="sibTrans2D1" presStyleIdx="0" presStyleCnt="8"/>
      <dgm:spPr/>
    </dgm:pt>
    <dgm:pt modelId="{0B9D8613-94B7-4B16-8AA4-4376DE1FD8A7}" type="pres">
      <dgm:prSet presAssocID="{F5E9A484-1EF6-4C72-A6D0-3EB4CF3874D9}" presName="child" presStyleLbl="alignAccFollowNode1" presStyleIdx="0" presStyleCnt="8">
        <dgm:presLayoutVars>
          <dgm:chMax val="0"/>
          <dgm:bulletEnabled val="1"/>
        </dgm:presLayoutVars>
      </dgm:prSet>
      <dgm:spPr/>
    </dgm:pt>
    <dgm:pt modelId="{2A045EA2-4EAE-47D7-9ADB-AB9C33FAA10F}" type="pres">
      <dgm:prSet presAssocID="{A96F0751-1975-4CF8-8B36-BC223EC8B6F3}" presName="sibTrans" presStyleLbl="sibTrans2D1" presStyleIdx="1" presStyleCnt="8"/>
      <dgm:spPr/>
    </dgm:pt>
    <dgm:pt modelId="{D9C331CA-EED8-4B45-9A36-2DD27D992283}" type="pres">
      <dgm:prSet presAssocID="{9024E138-D872-43DD-84FC-AEC2BF95FDD1}" presName="child" presStyleLbl="alignAccFollowNode1" presStyleIdx="1" presStyleCnt="8">
        <dgm:presLayoutVars>
          <dgm:chMax val="0"/>
          <dgm:bulletEnabled val="1"/>
        </dgm:presLayoutVars>
      </dgm:prSet>
      <dgm:spPr/>
    </dgm:pt>
    <dgm:pt modelId="{4A75D941-FC39-4F9D-9B80-4E47FE7145C6}" type="pres">
      <dgm:prSet presAssocID="{6A9044F4-114D-4F47-9160-D41361E669C7}" presName="sibTrans" presStyleLbl="sibTrans2D1" presStyleIdx="2" presStyleCnt="8"/>
      <dgm:spPr/>
    </dgm:pt>
    <dgm:pt modelId="{2B819A6E-255E-434E-AAF1-3A5634F15F47}" type="pres">
      <dgm:prSet presAssocID="{1AA5D6B8-46A0-44E8-9436-8404D3335E20}" presName="child" presStyleLbl="alignAccFollowNode1" presStyleIdx="2" presStyleCnt="8">
        <dgm:presLayoutVars>
          <dgm:chMax val="0"/>
          <dgm:bulletEnabled val="1"/>
        </dgm:presLayoutVars>
      </dgm:prSet>
      <dgm:spPr/>
    </dgm:pt>
    <dgm:pt modelId="{9163F980-A525-4023-BA1B-9ADC64DF4C25}" type="pres">
      <dgm:prSet presAssocID="{88F7C068-05EF-47CF-85F0-0BECBC29B2C1}" presName="sibTrans" presStyleLbl="sibTrans2D1" presStyleIdx="3" presStyleCnt="8"/>
      <dgm:spPr/>
    </dgm:pt>
    <dgm:pt modelId="{95E2BEF3-22FD-4D49-9C0C-15107EE3793E}" type="pres">
      <dgm:prSet presAssocID="{D226EAFE-A07C-491C-940D-6B13B5F4A397}" presName="child" presStyleLbl="alignAccFollowNode1" presStyleIdx="3" presStyleCnt="8">
        <dgm:presLayoutVars>
          <dgm:chMax val="0"/>
          <dgm:bulletEnabled val="1"/>
        </dgm:presLayoutVars>
      </dgm:prSet>
      <dgm:spPr/>
    </dgm:pt>
    <dgm:pt modelId="{F8CC8E2A-C29C-462C-B7CB-6C5869108933}" type="pres">
      <dgm:prSet presAssocID="{00A9E85C-9D82-4A48-8C22-9AE18BF4D67F}" presName="hSp" presStyleCnt="0"/>
      <dgm:spPr/>
    </dgm:pt>
    <dgm:pt modelId="{F79E81AC-BDE2-4D74-B033-17AE4AEFD690}" type="pres">
      <dgm:prSet presAssocID="{DD4C0165-709B-4DD3-B431-16FCB399309C}" presName="vertFlow" presStyleCnt="0"/>
      <dgm:spPr/>
    </dgm:pt>
    <dgm:pt modelId="{C15A2B2C-6793-49FB-B335-507A557E1F33}" type="pres">
      <dgm:prSet presAssocID="{DD4C0165-709B-4DD3-B431-16FCB399309C}" presName="header" presStyleLbl="node1" presStyleIdx="1" presStyleCnt="2"/>
      <dgm:spPr/>
    </dgm:pt>
    <dgm:pt modelId="{5E3F16CD-C571-4627-93BF-B7B8F8D4C150}" type="pres">
      <dgm:prSet presAssocID="{763B949D-3BDA-4F77-95D9-F2481E21199C}" presName="parTrans" presStyleLbl="sibTrans2D1" presStyleIdx="4" presStyleCnt="8"/>
      <dgm:spPr/>
    </dgm:pt>
    <dgm:pt modelId="{20F12D20-5C55-4C24-BF52-3031F18A443F}" type="pres">
      <dgm:prSet presAssocID="{AE9CFEA8-43EA-4892-887C-55F3A9C54AE8}" presName="child" presStyleLbl="alignAccFollowNode1" presStyleIdx="4" presStyleCnt="8">
        <dgm:presLayoutVars>
          <dgm:chMax val="0"/>
          <dgm:bulletEnabled val="1"/>
        </dgm:presLayoutVars>
      </dgm:prSet>
      <dgm:spPr/>
    </dgm:pt>
    <dgm:pt modelId="{78416B24-5510-4CAB-9D3A-88B7174E703C}" type="pres">
      <dgm:prSet presAssocID="{CA9E07B0-2D8B-4318-A7B7-9C5D4A01E273}" presName="sibTrans" presStyleLbl="sibTrans2D1" presStyleIdx="5" presStyleCnt="8"/>
      <dgm:spPr/>
    </dgm:pt>
    <dgm:pt modelId="{B2EDB5C0-133D-494E-8AE9-76EE2D88FE68}" type="pres">
      <dgm:prSet presAssocID="{FCD0AF28-48FE-4F23-ADAB-0B47AA2B40C5}" presName="child" presStyleLbl="alignAccFollowNode1" presStyleIdx="5" presStyleCnt="8">
        <dgm:presLayoutVars>
          <dgm:chMax val="0"/>
          <dgm:bulletEnabled val="1"/>
        </dgm:presLayoutVars>
      </dgm:prSet>
      <dgm:spPr/>
    </dgm:pt>
    <dgm:pt modelId="{391F63C6-839B-4E57-AF15-7CEC1B93B786}" type="pres">
      <dgm:prSet presAssocID="{A5247F18-B2C5-49B8-BA13-0554583EB539}" presName="sibTrans" presStyleLbl="sibTrans2D1" presStyleIdx="6" presStyleCnt="8"/>
      <dgm:spPr/>
    </dgm:pt>
    <dgm:pt modelId="{E1C02BF2-C53C-4C19-8E4F-BC4C213951DF}" type="pres">
      <dgm:prSet presAssocID="{DC671684-B398-4436-8F56-2A4E2CF5B2DD}" presName="child" presStyleLbl="alignAccFollowNode1" presStyleIdx="6" presStyleCnt="8">
        <dgm:presLayoutVars>
          <dgm:chMax val="0"/>
          <dgm:bulletEnabled val="1"/>
        </dgm:presLayoutVars>
      </dgm:prSet>
      <dgm:spPr/>
    </dgm:pt>
    <dgm:pt modelId="{8E7E7E66-25D7-4952-A40B-0D91444B7786}" type="pres">
      <dgm:prSet presAssocID="{2CBAA760-206A-465D-90DA-7F0C2082666A}" presName="sibTrans" presStyleLbl="sibTrans2D1" presStyleIdx="7" presStyleCnt="8"/>
      <dgm:spPr/>
    </dgm:pt>
    <dgm:pt modelId="{73527ED7-AF9A-4829-BF1F-F92C7A550AE4}" type="pres">
      <dgm:prSet presAssocID="{756C2882-2F80-4CAE-B824-CE2753E02106}" presName="child" presStyleLbl="alignAccFollowNode1" presStyleIdx="7" presStyleCnt="8">
        <dgm:presLayoutVars>
          <dgm:chMax val="0"/>
          <dgm:bulletEnabled val="1"/>
        </dgm:presLayoutVars>
      </dgm:prSet>
      <dgm:spPr/>
    </dgm:pt>
  </dgm:ptLst>
  <dgm:cxnLst>
    <dgm:cxn modelId="{F987F510-81C0-4CCC-A90D-A6B4A1FB5C3D}" type="presOf" srcId="{763B949D-3BDA-4F77-95D9-F2481E21199C}" destId="{5E3F16CD-C571-4627-93BF-B7B8F8D4C150}" srcOrd="0" destOrd="0" presId="urn:microsoft.com/office/officeart/2005/8/layout/lProcess1"/>
    <dgm:cxn modelId="{D89C0617-8CE5-45D4-BCC5-93CC153B7D78}" type="presOf" srcId="{49A1C2A4-2DDC-4D6D-B9DC-5CCBE1EFD9AC}" destId="{997DEDE9-2978-4EA7-99CE-247277781A59}" srcOrd="0" destOrd="0" presId="urn:microsoft.com/office/officeart/2005/8/layout/lProcess1"/>
    <dgm:cxn modelId="{8980B91C-8657-40DB-A293-31C37D8A9CD7}" type="presOf" srcId="{12C7C66A-D121-4B9D-8244-9F5E06EF2CCD}" destId="{93A41431-DD86-4564-9702-265016CC49DE}" srcOrd="0" destOrd="0" presId="urn:microsoft.com/office/officeart/2005/8/layout/lProcess1"/>
    <dgm:cxn modelId="{B159CE33-7C31-4793-BB46-46A54DB75B13}" srcId="{00A9E85C-9D82-4A48-8C22-9AE18BF4D67F}" destId="{D226EAFE-A07C-491C-940D-6B13B5F4A397}" srcOrd="3" destOrd="0" parTransId="{BCF010D1-4DCB-453D-8D95-A6C9C5B02822}" sibTransId="{D5423C0B-B86A-4DB9-84F3-815AD13C01BD}"/>
    <dgm:cxn modelId="{2FA89237-6645-44A0-B617-788C3EA5E8B6}" srcId="{12C7C66A-D121-4B9D-8244-9F5E06EF2CCD}" destId="{DD4C0165-709B-4DD3-B431-16FCB399309C}" srcOrd="1" destOrd="0" parTransId="{B972CEA9-0793-45B6-9C79-7DAA79EC62B1}" sibTransId="{3416360E-3735-41A3-B95B-29B78105AAC1}"/>
    <dgm:cxn modelId="{6642105F-FD31-48C1-9BB1-11730D11B3E0}" srcId="{DD4C0165-709B-4DD3-B431-16FCB399309C}" destId="{756C2882-2F80-4CAE-B824-CE2753E02106}" srcOrd="3" destOrd="0" parTransId="{C17CADA9-2FE1-49E6-A331-8639C9E703CF}" sibTransId="{93C79649-4E9A-44EB-8838-03F8C20E3A84}"/>
    <dgm:cxn modelId="{34FF0E48-E652-4FD0-8A11-12EF2B6E4B16}" type="presOf" srcId="{9024E138-D872-43DD-84FC-AEC2BF95FDD1}" destId="{D9C331CA-EED8-4B45-9A36-2DD27D992283}" srcOrd="0" destOrd="0" presId="urn:microsoft.com/office/officeart/2005/8/layout/lProcess1"/>
    <dgm:cxn modelId="{0D7E594C-E147-4697-BDC4-CF006DE58084}" type="presOf" srcId="{2CBAA760-206A-465D-90DA-7F0C2082666A}" destId="{8E7E7E66-25D7-4952-A40B-0D91444B7786}" srcOrd="0" destOrd="0" presId="urn:microsoft.com/office/officeart/2005/8/layout/lProcess1"/>
    <dgm:cxn modelId="{E466354D-41D2-421E-B707-67B45E1A9AE3}" type="presOf" srcId="{A96F0751-1975-4CF8-8B36-BC223EC8B6F3}" destId="{2A045EA2-4EAE-47D7-9ADB-AB9C33FAA10F}" srcOrd="0" destOrd="0" presId="urn:microsoft.com/office/officeart/2005/8/layout/lProcess1"/>
    <dgm:cxn modelId="{470B154F-3E3C-4E1D-A608-F25C131B4809}" srcId="{00A9E85C-9D82-4A48-8C22-9AE18BF4D67F}" destId="{9024E138-D872-43DD-84FC-AEC2BF95FDD1}" srcOrd="1" destOrd="0" parTransId="{FA63307A-99A4-4DF0-B5CE-B2B19C7BF5CD}" sibTransId="{6A9044F4-114D-4F47-9160-D41361E669C7}"/>
    <dgm:cxn modelId="{49335478-2CE8-4FC9-BFC9-C1FDA475F5B2}" srcId="{DD4C0165-709B-4DD3-B431-16FCB399309C}" destId="{DC671684-B398-4436-8F56-2A4E2CF5B2DD}" srcOrd="2" destOrd="0" parTransId="{3A46A732-0DD7-4D8B-AB87-C7139264A8C8}" sibTransId="{2CBAA760-206A-465D-90DA-7F0C2082666A}"/>
    <dgm:cxn modelId="{44D5057C-99B2-4F5A-BD26-99502414B173}" type="presOf" srcId="{00A9E85C-9D82-4A48-8C22-9AE18BF4D67F}" destId="{054B5653-7D6C-4364-B738-E66F57FBAB16}" srcOrd="0" destOrd="0" presId="urn:microsoft.com/office/officeart/2005/8/layout/lProcess1"/>
    <dgm:cxn modelId="{63FA258F-6714-439D-983B-B2DCD4603CEA}" type="presOf" srcId="{DD4C0165-709B-4DD3-B431-16FCB399309C}" destId="{C15A2B2C-6793-49FB-B335-507A557E1F33}" srcOrd="0" destOrd="0" presId="urn:microsoft.com/office/officeart/2005/8/layout/lProcess1"/>
    <dgm:cxn modelId="{3340AC92-E602-42E5-89CA-F629F1BFA861}" type="presOf" srcId="{6A9044F4-114D-4F47-9160-D41361E669C7}" destId="{4A75D941-FC39-4F9D-9B80-4E47FE7145C6}" srcOrd="0" destOrd="0" presId="urn:microsoft.com/office/officeart/2005/8/layout/lProcess1"/>
    <dgm:cxn modelId="{4774ECA6-AADA-4291-B1B0-3DB9180EBE0C}" type="presOf" srcId="{F5E9A484-1EF6-4C72-A6D0-3EB4CF3874D9}" destId="{0B9D8613-94B7-4B16-8AA4-4376DE1FD8A7}" srcOrd="0" destOrd="0" presId="urn:microsoft.com/office/officeart/2005/8/layout/lProcess1"/>
    <dgm:cxn modelId="{A0C11FAC-A5E6-4611-A99A-54316F4937B1}" type="presOf" srcId="{1AA5D6B8-46A0-44E8-9436-8404D3335E20}" destId="{2B819A6E-255E-434E-AAF1-3A5634F15F47}" srcOrd="0" destOrd="0" presId="urn:microsoft.com/office/officeart/2005/8/layout/lProcess1"/>
    <dgm:cxn modelId="{0D7249B8-684F-4C8A-9687-D50F511D2DDE}" type="presOf" srcId="{88F7C068-05EF-47CF-85F0-0BECBC29B2C1}" destId="{9163F980-A525-4023-BA1B-9ADC64DF4C25}" srcOrd="0" destOrd="0" presId="urn:microsoft.com/office/officeart/2005/8/layout/lProcess1"/>
    <dgm:cxn modelId="{5B7C34C1-73E6-4EEC-AC7E-1846963146B1}" srcId="{00A9E85C-9D82-4A48-8C22-9AE18BF4D67F}" destId="{1AA5D6B8-46A0-44E8-9436-8404D3335E20}" srcOrd="2" destOrd="0" parTransId="{64324E94-DB19-40F9-9F2E-BC304389EC5F}" sibTransId="{88F7C068-05EF-47CF-85F0-0BECBC29B2C1}"/>
    <dgm:cxn modelId="{459EF2C3-D25D-4CF4-A044-29D5FEF3545C}" srcId="{00A9E85C-9D82-4A48-8C22-9AE18BF4D67F}" destId="{F5E9A484-1EF6-4C72-A6D0-3EB4CF3874D9}" srcOrd="0" destOrd="0" parTransId="{49A1C2A4-2DDC-4D6D-B9DC-5CCBE1EFD9AC}" sibTransId="{A96F0751-1975-4CF8-8B36-BC223EC8B6F3}"/>
    <dgm:cxn modelId="{E291A8D7-D4EC-48D5-96FA-ECC7DDF330E7}" type="presOf" srcId="{FCD0AF28-48FE-4F23-ADAB-0B47AA2B40C5}" destId="{B2EDB5C0-133D-494E-8AE9-76EE2D88FE68}" srcOrd="0" destOrd="0" presId="urn:microsoft.com/office/officeart/2005/8/layout/lProcess1"/>
    <dgm:cxn modelId="{1CEC38D8-ED1F-4438-AB86-F872722AF66A}" type="presOf" srcId="{D226EAFE-A07C-491C-940D-6B13B5F4A397}" destId="{95E2BEF3-22FD-4D49-9C0C-15107EE3793E}" srcOrd="0" destOrd="0" presId="urn:microsoft.com/office/officeart/2005/8/layout/lProcess1"/>
    <dgm:cxn modelId="{A6E54CDD-78B6-4981-AC0D-05A161BBA51C}" srcId="{DD4C0165-709B-4DD3-B431-16FCB399309C}" destId="{AE9CFEA8-43EA-4892-887C-55F3A9C54AE8}" srcOrd="0" destOrd="0" parTransId="{763B949D-3BDA-4F77-95D9-F2481E21199C}" sibTransId="{CA9E07B0-2D8B-4318-A7B7-9C5D4A01E273}"/>
    <dgm:cxn modelId="{CDEFE7DD-0324-4E5B-9578-842812288FE6}" type="presOf" srcId="{CA9E07B0-2D8B-4318-A7B7-9C5D4A01E273}" destId="{78416B24-5510-4CAB-9D3A-88B7174E703C}" srcOrd="0" destOrd="0" presId="urn:microsoft.com/office/officeart/2005/8/layout/lProcess1"/>
    <dgm:cxn modelId="{6CDEB0E6-96BD-408B-89FF-0703DDB13026}" srcId="{12C7C66A-D121-4B9D-8244-9F5E06EF2CCD}" destId="{00A9E85C-9D82-4A48-8C22-9AE18BF4D67F}" srcOrd="0" destOrd="0" parTransId="{CCB40DE8-B98F-4678-B661-0236B956E59C}" sibTransId="{9738DEBA-3403-408F-AE62-9F3B5A758660}"/>
    <dgm:cxn modelId="{AE1EC9EC-2741-445B-9FD9-4FC3BE7D8E79}" type="presOf" srcId="{A5247F18-B2C5-49B8-BA13-0554583EB539}" destId="{391F63C6-839B-4E57-AF15-7CEC1B93B786}" srcOrd="0" destOrd="0" presId="urn:microsoft.com/office/officeart/2005/8/layout/lProcess1"/>
    <dgm:cxn modelId="{DAA8A9F4-14FA-47F3-B35D-1B12CCEE564E}" type="presOf" srcId="{AE9CFEA8-43EA-4892-887C-55F3A9C54AE8}" destId="{20F12D20-5C55-4C24-BF52-3031F18A443F}" srcOrd="0" destOrd="0" presId="urn:microsoft.com/office/officeart/2005/8/layout/lProcess1"/>
    <dgm:cxn modelId="{D60BC9F4-6447-43AA-85EC-C75B022482A3}" type="presOf" srcId="{DC671684-B398-4436-8F56-2A4E2CF5B2DD}" destId="{E1C02BF2-C53C-4C19-8E4F-BC4C213951DF}" srcOrd="0" destOrd="0" presId="urn:microsoft.com/office/officeart/2005/8/layout/lProcess1"/>
    <dgm:cxn modelId="{98AAF1FB-6E2D-4DC5-A188-D8F54E60033C}" srcId="{DD4C0165-709B-4DD3-B431-16FCB399309C}" destId="{FCD0AF28-48FE-4F23-ADAB-0B47AA2B40C5}" srcOrd="1" destOrd="0" parTransId="{D3DECCB0-BF4D-49DC-A4F7-4045863C554D}" sibTransId="{A5247F18-B2C5-49B8-BA13-0554583EB539}"/>
    <dgm:cxn modelId="{4FBDC8FC-1A93-4A4D-B8CA-8064E8EB5725}" type="presOf" srcId="{756C2882-2F80-4CAE-B824-CE2753E02106}" destId="{73527ED7-AF9A-4829-BF1F-F92C7A550AE4}" srcOrd="0" destOrd="0" presId="urn:microsoft.com/office/officeart/2005/8/layout/lProcess1"/>
    <dgm:cxn modelId="{47CE1A12-09B9-42D2-ACD6-F934E2228B0B}" type="presParOf" srcId="{93A41431-DD86-4564-9702-265016CC49DE}" destId="{9573855B-ECC8-4A90-8A85-2E2098037A81}" srcOrd="0" destOrd="0" presId="urn:microsoft.com/office/officeart/2005/8/layout/lProcess1"/>
    <dgm:cxn modelId="{89E17968-BE86-4EDE-8B3F-3663A2934EE1}" type="presParOf" srcId="{9573855B-ECC8-4A90-8A85-2E2098037A81}" destId="{054B5653-7D6C-4364-B738-E66F57FBAB16}" srcOrd="0" destOrd="0" presId="urn:microsoft.com/office/officeart/2005/8/layout/lProcess1"/>
    <dgm:cxn modelId="{432BF928-49DF-4887-A72E-4B4E0B81D206}" type="presParOf" srcId="{9573855B-ECC8-4A90-8A85-2E2098037A81}" destId="{997DEDE9-2978-4EA7-99CE-247277781A59}" srcOrd="1" destOrd="0" presId="urn:microsoft.com/office/officeart/2005/8/layout/lProcess1"/>
    <dgm:cxn modelId="{B6F1756D-8DC6-4B2E-B85A-82EB7A865E2A}" type="presParOf" srcId="{9573855B-ECC8-4A90-8A85-2E2098037A81}" destId="{0B9D8613-94B7-4B16-8AA4-4376DE1FD8A7}" srcOrd="2" destOrd="0" presId="urn:microsoft.com/office/officeart/2005/8/layout/lProcess1"/>
    <dgm:cxn modelId="{176279F1-CDDB-4E95-8099-B7F6E06658CD}" type="presParOf" srcId="{9573855B-ECC8-4A90-8A85-2E2098037A81}" destId="{2A045EA2-4EAE-47D7-9ADB-AB9C33FAA10F}" srcOrd="3" destOrd="0" presId="urn:microsoft.com/office/officeart/2005/8/layout/lProcess1"/>
    <dgm:cxn modelId="{5FB8CB38-ED16-41DD-8F60-B3A0A84FF995}" type="presParOf" srcId="{9573855B-ECC8-4A90-8A85-2E2098037A81}" destId="{D9C331CA-EED8-4B45-9A36-2DD27D992283}" srcOrd="4" destOrd="0" presId="urn:microsoft.com/office/officeart/2005/8/layout/lProcess1"/>
    <dgm:cxn modelId="{8EC40114-A318-4C19-ACAF-8F1C34143FAA}" type="presParOf" srcId="{9573855B-ECC8-4A90-8A85-2E2098037A81}" destId="{4A75D941-FC39-4F9D-9B80-4E47FE7145C6}" srcOrd="5" destOrd="0" presId="urn:microsoft.com/office/officeart/2005/8/layout/lProcess1"/>
    <dgm:cxn modelId="{FA1BC5ED-39F2-4D5B-8B4A-7EF8090468B0}" type="presParOf" srcId="{9573855B-ECC8-4A90-8A85-2E2098037A81}" destId="{2B819A6E-255E-434E-AAF1-3A5634F15F47}" srcOrd="6" destOrd="0" presId="urn:microsoft.com/office/officeart/2005/8/layout/lProcess1"/>
    <dgm:cxn modelId="{098BE262-ADF4-4C93-B4B1-7B7AF34BCAE9}" type="presParOf" srcId="{9573855B-ECC8-4A90-8A85-2E2098037A81}" destId="{9163F980-A525-4023-BA1B-9ADC64DF4C25}" srcOrd="7" destOrd="0" presId="urn:microsoft.com/office/officeart/2005/8/layout/lProcess1"/>
    <dgm:cxn modelId="{99B08714-F861-4F5E-9188-019918CB4B1C}" type="presParOf" srcId="{9573855B-ECC8-4A90-8A85-2E2098037A81}" destId="{95E2BEF3-22FD-4D49-9C0C-15107EE3793E}" srcOrd="8" destOrd="0" presId="urn:microsoft.com/office/officeart/2005/8/layout/lProcess1"/>
    <dgm:cxn modelId="{3D42AE91-9DFE-4E5F-B3CB-90B415521BA8}" type="presParOf" srcId="{93A41431-DD86-4564-9702-265016CC49DE}" destId="{F8CC8E2A-C29C-462C-B7CB-6C5869108933}" srcOrd="1" destOrd="0" presId="urn:microsoft.com/office/officeart/2005/8/layout/lProcess1"/>
    <dgm:cxn modelId="{6F7CA002-5D26-49DD-BFDD-C8FB4055FF6C}" type="presParOf" srcId="{93A41431-DD86-4564-9702-265016CC49DE}" destId="{F79E81AC-BDE2-4D74-B033-17AE4AEFD690}" srcOrd="2" destOrd="0" presId="urn:microsoft.com/office/officeart/2005/8/layout/lProcess1"/>
    <dgm:cxn modelId="{0D6B9E29-E17C-49E3-88A1-85946948F81A}" type="presParOf" srcId="{F79E81AC-BDE2-4D74-B033-17AE4AEFD690}" destId="{C15A2B2C-6793-49FB-B335-507A557E1F33}" srcOrd="0" destOrd="0" presId="urn:microsoft.com/office/officeart/2005/8/layout/lProcess1"/>
    <dgm:cxn modelId="{19B423A4-BB88-4CB4-AC91-4CA4A344C2D3}" type="presParOf" srcId="{F79E81AC-BDE2-4D74-B033-17AE4AEFD690}" destId="{5E3F16CD-C571-4627-93BF-B7B8F8D4C150}" srcOrd="1" destOrd="0" presId="urn:microsoft.com/office/officeart/2005/8/layout/lProcess1"/>
    <dgm:cxn modelId="{8F49F104-5E32-4C8A-9635-BA89BC82B198}" type="presParOf" srcId="{F79E81AC-BDE2-4D74-B033-17AE4AEFD690}" destId="{20F12D20-5C55-4C24-BF52-3031F18A443F}" srcOrd="2" destOrd="0" presId="urn:microsoft.com/office/officeart/2005/8/layout/lProcess1"/>
    <dgm:cxn modelId="{D25D0EA7-58FD-4B38-AEBE-F50C2300C486}" type="presParOf" srcId="{F79E81AC-BDE2-4D74-B033-17AE4AEFD690}" destId="{78416B24-5510-4CAB-9D3A-88B7174E703C}" srcOrd="3" destOrd="0" presId="urn:microsoft.com/office/officeart/2005/8/layout/lProcess1"/>
    <dgm:cxn modelId="{35C2A5AF-2897-4B0F-A867-DC3501514E0C}" type="presParOf" srcId="{F79E81AC-BDE2-4D74-B033-17AE4AEFD690}" destId="{B2EDB5C0-133D-494E-8AE9-76EE2D88FE68}" srcOrd="4" destOrd="0" presId="urn:microsoft.com/office/officeart/2005/8/layout/lProcess1"/>
    <dgm:cxn modelId="{6235A829-B07D-495D-A390-32EF40BDDDA8}" type="presParOf" srcId="{F79E81AC-BDE2-4D74-B033-17AE4AEFD690}" destId="{391F63C6-839B-4E57-AF15-7CEC1B93B786}" srcOrd="5" destOrd="0" presId="urn:microsoft.com/office/officeart/2005/8/layout/lProcess1"/>
    <dgm:cxn modelId="{722A5ED8-2FC2-4074-8773-EA78433B6B4E}" type="presParOf" srcId="{F79E81AC-BDE2-4D74-B033-17AE4AEFD690}" destId="{E1C02BF2-C53C-4C19-8E4F-BC4C213951DF}" srcOrd="6" destOrd="0" presId="urn:microsoft.com/office/officeart/2005/8/layout/lProcess1"/>
    <dgm:cxn modelId="{3CBC3D8D-CDED-4FBD-9A0A-1C42CCE5BED7}" type="presParOf" srcId="{F79E81AC-BDE2-4D74-B033-17AE4AEFD690}" destId="{8E7E7E66-25D7-4952-A40B-0D91444B7786}" srcOrd="7" destOrd="0" presId="urn:microsoft.com/office/officeart/2005/8/layout/lProcess1"/>
    <dgm:cxn modelId="{FEEBDC55-EAC5-4229-B6A3-3A7EDA485286}" type="presParOf" srcId="{F79E81AC-BDE2-4D74-B033-17AE4AEFD690}" destId="{73527ED7-AF9A-4829-BF1F-F92C7A550AE4}" srcOrd="8" destOrd="0" presId="urn:microsoft.com/office/officeart/2005/8/layout/l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4448F01-2975-46E3-A585-9A9A765974B9}"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7E62404A-56CE-4A36-8D0C-AC2746C8E9AE}">
      <dgm:prSet/>
      <dgm:spPr/>
      <dgm:t>
        <a:bodyPr/>
        <a:lstStyle/>
        <a:p>
          <a:r>
            <a:rPr lang="en-GB" dirty="0"/>
            <a:t>Working in pairs, think of a recent purchase you have made.</a:t>
          </a:r>
          <a:endParaRPr lang="en-US" dirty="0"/>
        </a:p>
      </dgm:t>
    </dgm:pt>
    <dgm:pt modelId="{10E73BEF-7A5B-44C7-80CE-793EC3AEC6C9}" type="parTrans" cxnId="{56EAC18A-56D5-4FF1-9922-ECFCE0061B9A}">
      <dgm:prSet/>
      <dgm:spPr/>
      <dgm:t>
        <a:bodyPr/>
        <a:lstStyle/>
        <a:p>
          <a:endParaRPr lang="en-US"/>
        </a:p>
      </dgm:t>
    </dgm:pt>
    <dgm:pt modelId="{8CC5EB4B-7A6D-47A5-848E-0281E3B97810}" type="sibTrans" cxnId="{56EAC18A-56D5-4FF1-9922-ECFCE0061B9A}">
      <dgm:prSet/>
      <dgm:spPr/>
      <dgm:t>
        <a:bodyPr/>
        <a:lstStyle/>
        <a:p>
          <a:endParaRPr lang="en-US"/>
        </a:p>
      </dgm:t>
    </dgm:pt>
    <dgm:pt modelId="{49C222AB-6EDA-4555-9ED7-D9C1C5A0D042}">
      <dgm:prSet/>
      <dgm:spPr/>
      <dgm:t>
        <a:bodyPr/>
        <a:lstStyle/>
        <a:p>
          <a:r>
            <a:rPr lang="en-GB"/>
            <a:t>Discuss what happened at each stage of the buying process.</a:t>
          </a:r>
          <a:endParaRPr lang="en-US"/>
        </a:p>
      </dgm:t>
    </dgm:pt>
    <dgm:pt modelId="{2AD02355-F3A4-4E29-811F-61B682FC8463}" type="parTrans" cxnId="{9A5A8E2E-C198-474D-9E5B-548B264CA083}">
      <dgm:prSet/>
      <dgm:spPr/>
      <dgm:t>
        <a:bodyPr/>
        <a:lstStyle/>
        <a:p>
          <a:endParaRPr lang="en-US"/>
        </a:p>
      </dgm:t>
    </dgm:pt>
    <dgm:pt modelId="{E099F5BE-2DA2-40B5-B73D-D2A6B69A9921}" type="sibTrans" cxnId="{9A5A8E2E-C198-474D-9E5B-548B264CA083}">
      <dgm:prSet/>
      <dgm:spPr/>
      <dgm:t>
        <a:bodyPr/>
        <a:lstStyle/>
        <a:p>
          <a:endParaRPr lang="en-US"/>
        </a:p>
      </dgm:t>
    </dgm:pt>
    <dgm:pt modelId="{CF84A390-2317-4FB2-94FF-6D7CE88C9EB1}">
      <dgm:prSet/>
      <dgm:spPr/>
      <dgm:t>
        <a:bodyPr/>
        <a:lstStyle/>
        <a:p>
          <a:r>
            <a:rPr lang="en-GB"/>
            <a:t>What influenced you at each stage?</a:t>
          </a:r>
          <a:endParaRPr lang="en-US"/>
        </a:p>
      </dgm:t>
    </dgm:pt>
    <dgm:pt modelId="{D69C909D-3944-47A6-90D5-9F43B7FC1EB2}" type="parTrans" cxnId="{C9FAB94D-BE8A-4018-B8B1-ED4A951F3A6E}">
      <dgm:prSet/>
      <dgm:spPr/>
      <dgm:t>
        <a:bodyPr/>
        <a:lstStyle/>
        <a:p>
          <a:endParaRPr lang="en-US"/>
        </a:p>
      </dgm:t>
    </dgm:pt>
    <dgm:pt modelId="{5640EA62-9861-4C8B-836A-63823AFE8564}" type="sibTrans" cxnId="{C9FAB94D-BE8A-4018-B8B1-ED4A951F3A6E}">
      <dgm:prSet/>
      <dgm:spPr/>
      <dgm:t>
        <a:bodyPr/>
        <a:lstStyle/>
        <a:p>
          <a:endParaRPr lang="en-US"/>
        </a:p>
      </dgm:t>
    </dgm:pt>
    <dgm:pt modelId="{6AD8A261-17E4-4894-AD1F-83D21D4C626C}" type="pres">
      <dgm:prSet presAssocID="{54448F01-2975-46E3-A585-9A9A765974B9}" presName="linear" presStyleCnt="0">
        <dgm:presLayoutVars>
          <dgm:animLvl val="lvl"/>
          <dgm:resizeHandles val="exact"/>
        </dgm:presLayoutVars>
      </dgm:prSet>
      <dgm:spPr/>
    </dgm:pt>
    <dgm:pt modelId="{4E937287-A4B5-4099-A3B3-EE66703C9463}" type="pres">
      <dgm:prSet presAssocID="{7E62404A-56CE-4A36-8D0C-AC2746C8E9AE}" presName="parentText" presStyleLbl="node1" presStyleIdx="0" presStyleCnt="3">
        <dgm:presLayoutVars>
          <dgm:chMax val="0"/>
          <dgm:bulletEnabled val="1"/>
        </dgm:presLayoutVars>
      </dgm:prSet>
      <dgm:spPr/>
    </dgm:pt>
    <dgm:pt modelId="{B75CE194-7EF6-4D08-B4EC-31D2B05944D4}" type="pres">
      <dgm:prSet presAssocID="{8CC5EB4B-7A6D-47A5-848E-0281E3B97810}" presName="spacer" presStyleCnt="0"/>
      <dgm:spPr/>
    </dgm:pt>
    <dgm:pt modelId="{05790BFA-ADB5-45AB-BB1C-F678464A7BA0}" type="pres">
      <dgm:prSet presAssocID="{49C222AB-6EDA-4555-9ED7-D9C1C5A0D042}" presName="parentText" presStyleLbl="node1" presStyleIdx="1" presStyleCnt="3">
        <dgm:presLayoutVars>
          <dgm:chMax val="0"/>
          <dgm:bulletEnabled val="1"/>
        </dgm:presLayoutVars>
      </dgm:prSet>
      <dgm:spPr/>
    </dgm:pt>
    <dgm:pt modelId="{C1629C5C-7A8D-4B85-BD21-FC38F0333BEE}" type="pres">
      <dgm:prSet presAssocID="{E099F5BE-2DA2-40B5-B73D-D2A6B69A9921}" presName="spacer" presStyleCnt="0"/>
      <dgm:spPr/>
    </dgm:pt>
    <dgm:pt modelId="{E77B1F64-9A75-4140-9CDA-623B8654236E}" type="pres">
      <dgm:prSet presAssocID="{CF84A390-2317-4FB2-94FF-6D7CE88C9EB1}" presName="parentText" presStyleLbl="node1" presStyleIdx="2" presStyleCnt="3" custLinFactNeighborX="0" custLinFactNeighborY="-33709">
        <dgm:presLayoutVars>
          <dgm:chMax val="0"/>
          <dgm:bulletEnabled val="1"/>
        </dgm:presLayoutVars>
      </dgm:prSet>
      <dgm:spPr/>
    </dgm:pt>
  </dgm:ptLst>
  <dgm:cxnLst>
    <dgm:cxn modelId="{2838B90E-BF9F-4F62-9A9E-D991CC7F5156}" type="presOf" srcId="{7E62404A-56CE-4A36-8D0C-AC2746C8E9AE}" destId="{4E937287-A4B5-4099-A3B3-EE66703C9463}" srcOrd="0" destOrd="0" presId="urn:microsoft.com/office/officeart/2005/8/layout/vList2"/>
    <dgm:cxn modelId="{9A5A8E2E-C198-474D-9E5B-548B264CA083}" srcId="{54448F01-2975-46E3-A585-9A9A765974B9}" destId="{49C222AB-6EDA-4555-9ED7-D9C1C5A0D042}" srcOrd="1" destOrd="0" parTransId="{2AD02355-F3A4-4E29-811F-61B682FC8463}" sibTransId="{E099F5BE-2DA2-40B5-B73D-D2A6B69A9921}"/>
    <dgm:cxn modelId="{C9FAB94D-BE8A-4018-B8B1-ED4A951F3A6E}" srcId="{54448F01-2975-46E3-A585-9A9A765974B9}" destId="{CF84A390-2317-4FB2-94FF-6D7CE88C9EB1}" srcOrd="2" destOrd="0" parTransId="{D69C909D-3944-47A6-90D5-9F43B7FC1EB2}" sibTransId="{5640EA62-9861-4C8B-836A-63823AFE8564}"/>
    <dgm:cxn modelId="{56EAC18A-56D5-4FF1-9922-ECFCE0061B9A}" srcId="{54448F01-2975-46E3-A585-9A9A765974B9}" destId="{7E62404A-56CE-4A36-8D0C-AC2746C8E9AE}" srcOrd="0" destOrd="0" parTransId="{10E73BEF-7A5B-44C7-80CE-793EC3AEC6C9}" sibTransId="{8CC5EB4B-7A6D-47A5-848E-0281E3B97810}"/>
    <dgm:cxn modelId="{D2ADDF9D-BD5B-4D85-99EA-9794AE5E8734}" type="presOf" srcId="{49C222AB-6EDA-4555-9ED7-D9C1C5A0D042}" destId="{05790BFA-ADB5-45AB-BB1C-F678464A7BA0}" srcOrd="0" destOrd="0" presId="urn:microsoft.com/office/officeart/2005/8/layout/vList2"/>
    <dgm:cxn modelId="{C393DAC3-9411-4A84-A619-B7044EF5A8CD}" type="presOf" srcId="{CF84A390-2317-4FB2-94FF-6D7CE88C9EB1}" destId="{E77B1F64-9A75-4140-9CDA-623B8654236E}" srcOrd="0" destOrd="0" presId="urn:microsoft.com/office/officeart/2005/8/layout/vList2"/>
    <dgm:cxn modelId="{4B449BCD-19DD-45DD-8A43-77B8F925DE45}" type="presOf" srcId="{54448F01-2975-46E3-A585-9A9A765974B9}" destId="{6AD8A261-17E4-4894-AD1F-83D21D4C626C}" srcOrd="0" destOrd="0" presId="urn:microsoft.com/office/officeart/2005/8/layout/vList2"/>
    <dgm:cxn modelId="{F19999D1-FB34-408A-BC35-7EAE4326ED83}" type="presParOf" srcId="{6AD8A261-17E4-4894-AD1F-83D21D4C626C}" destId="{4E937287-A4B5-4099-A3B3-EE66703C9463}" srcOrd="0" destOrd="0" presId="urn:microsoft.com/office/officeart/2005/8/layout/vList2"/>
    <dgm:cxn modelId="{58543E00-52A6-4A9B-A0BF-B3002EC06F75}" type="presParOf" srcId="{6AD8A261-17E4-4894-AD1F-83D21D4C626C}" destId="{B75CE194-7EF6-4D08-B4EC-31D2B05944D4}" srcOrd="1" destOrd="0" presId="urn:microsoft.com/office/officeart/2005/8/layout/vList2"/>
    <dgm:cxn modelId="{185410C2-70CF-459C-A00F-E1C41C5DB449}" type="presParOf" srcId="{6AD8A261-17E4-4894-AD1F-83D21D4C626C}" destId="{05790BFA-ADB5-45AB-BB1C-F678464A7BA0}" srcOrd="2" destOrd="0" presId="urn:microsoft.com/office/officeart/2005/8/layout/vList2"/>
    <dgm:cxn modelId="{7207CE37-649E-4D3E-A5F4-B9E233B8341C}" type="presParOf" srcId="{6AD8A261-17E4-4894-AD1F-83D21D4C626C}" destId="{C1629C5C-7A8D-4B85-BD21-FC38F0333BEE}" srcOrd="3" destOrd="0" presId="urn:microsoft.com/office/officeart/2005/8/layout/vList2"/>
    <dgm:cxn modelId="{C29E603F-0549-43C9-A879-9763B5577F35}" type="presParOf" srcId="{6AD8A261-17E4-4894-AD1F-83D21D4C626C}" destId="{E77B1F64-9A75-4140-9CDA-623B8654236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6F13E30-0E56-403D-A1A6-BF7C0B16792C}" type="doc">
      <dgm:prSet loTypeId="urn:microsoft.com/office/officeart/2005/8/layout/chart3" loCatId="relationship" qsTypeId="urn:microsoft.com/office/officeart/2005/8/quickstyle/simple1" qsCatId="simple" csTypeId="urn:microsoft.com/office/officeart/2005/8/colors/accent1_2" csCatId="accent1" phldr="1"/>
      <dgm:spPr/>
    </dgm:pt>
    <dgm:pt modelId="{C7E16B0E-8122-49DC-8300-5D78C1A2F98A}">
      <dgm:prSet phldrT="[Text]"/>
      <dgm:spPr/>
      <dgm:t>
        <a:bodyPr/>
        <a:lstStyle/>
        <a:p>
          <a:r>
            <a:rPr lang="en-GB" dirty="0"/>
            <a:t>Age and life cycle</a:t>
          </a:r>
        </a:p>
      </dgm:t>
    </dgm:pt>
    <dgm:pt modelId="{6B747782-CCDC-43D1-B9AE-7E4C1EBAB4B6}" type="parTrans" cxnId="{2BE1480B-C439-423A-92E4-EF7B96BA2152}">
      <dgm:prSet/>
      <dgm:spPr/>
      <dgm:t>
        <a:bodyPr/>
        <a:lstStyle/>
        <a:p>
          <a:endParaRPr lang="en-GB"/>
        </a:p>
      </dgm:t>
    </dgm:pt>
    <dgm:pt modelId="{0C4274CB-9479-4B5F-95CA-AB25CD36F0CB}" type="sibTrans" cxnId="{2BE1480B-C439-423A-92E4-EF7B96BA2152}">
      <dgm:prSet/>
      <dgm:spPr/>
      <dgm:t>
        <a:bodyPr/>
        <a:lstStyle/>
        <a:p>
          <a:endParaRPr lang="en-GB"/>
        </a:p>
      </dgm:t>
    </dgm:pt>
    <dgm:pt modelId="{6781DD1B-55DA-44CC-85A4-7C975CED6E40}">
      <dgm:prSet phldrT="[Text]"/>
      <dgm:spPr/>
      <dgm:t>
        <a:bodyPr/>
        <a:lstStyle/>
        <a:p>
          <a:r>
            <a:rPr lang="en-GB" dirty="0"/>
            <a:t>Economic Situation </a:t>
          </a:r>
        </a:p>
      </dgm:t>
    </dgm:pt>
    <dgm:pt modelId="{FA686965-8E7E-4EB8-9270-946B99BD9D65}" type="parTrans" cxnId="{627F9EEF-14D4-4CC6-9984-53C96D81C461}">
      <dgm:prSet/>
      <dgm:spPr/>
      <dgm:t>
        <a:bodyPr/>
        <a:lstStyle/>
        <a:p>
          <a:endParaRPr lang="en-GB"/>
        </a:p>
      </dgm:t>
    </dgm:pt>
    <dgm:pt modelId="{86006689-CCD9-4DAD-8C63-EB926A0B2D7A}" type="sibTrans" cxnId="{627F9EEF-14D4-4CC6-9984-53C96D81C461}">
      <dgm:prSet/>
      <dgm:spPr/>
      <dgm:t>
        <a:bodyPr/>
        <a:lstStyle/>
        <a:p>
          <a:endParaRPr lang="en-GB"/>
        </a:p>
      </dgm:t>
    </dgm:pt>
    <dgm:pt modelId="{BD51CF29-2303-4074-B0C7-CE595B936F5A}">
      <dgm:prSet phldrT="[Text]"/>
      <dgm:spPr/>
      <dgm:t>
        <a:bodyPr/>
        <a:lstStyle/>
        <a:p>
          <a:r>
            <a:rPr lang="en-GB" dirty="0"/>
            <a:t>Personality and self concept </a:t>
          </a:r>
        </a:p>
      </dgm:t>
    </dgm:pt>
    <dgm:pt modelId="{FBE78294-E647-449F-A351-D7F2FF7F50E3}" type="parTrans" cxnId="{F8D409B9-6378-45A8-B8F4-8E70CC399DF2}">
      <dgm:prSet/>
      <dgm:spPr/>
      <dgm:t>
        <a:bodyPr/>
        <a:lstStyle/>
        <a:p>
          <a:endParaRPr lang="en-GB"/>
        </a:p>
      </dgm:t>
    </dgm:pt>
    <dgm:pt modelId="{1F328BCA-F677-4AD1-B32D-C6B1195CE3EF}" type="sibTrans" cxnId="{F8D409B9-6378-45A8-B8F4-8E70CC399DF2}">
      <dgm:prSet/>
      <dgm:spPr/>
      <dgm:t>
        <a:bodyPr/>
        <a:lstStyle/>
        <a:p>
          <a:endParaRPr lang="en-GB"/>
        </a:p>
      </dgm:t>
    </dgm:pt>
    <dgm:pt modelId="{8BB0490D-1DC0-4814-BD05-9AA76CBC23FE}">
      <dgm:prSet/>
      <dgm:spPr/>
      <dgm:t>
        <a:bodyPr/>
        <a:lstStyle/>
        <a:p>
          <a:r>
            <a:rPr lang="en-GB" dirty="0"/>
            <a:t>Lifestyle</a:t>
          </a:r>
        </a:p>
      </dgm:t>
    </dgm:pt>
    <dgm:pt modelId="{73DA9BAE-CA1E-4C9A-8B74-AE03D9D1ECC6}" type="parTrans" cxnId="{DF6DF698-6B6F-4A1E-A6BB-4992C32DFE00}">
      <dgm:prSet/>
      <dgm:spPr/>
      <dgm:t>
        <a:bodyPr/>
        <a:lstStyle/>
        <a:p>
          <a:endParaRPr lang="en-GB"/>
        </a:p>
      </dgm:t>
    </dgm:pt>
    <dgm:pt modelId="{3CC3DC33-2064-4EBF-B8F1-D30798DAB456}" type="sibTrans" cxnId="{DF6DF698-6B6F-4A1E-A6BB-4992C32DFE00}">
      <dgm:prSet/>
      <dgm:spPr/>
      <dgm:t>
        <a:bodyPr/>
        <a:lstStyle/>
        <a:p>
          <a:endParaRPr lang="en-GB"/>
        </a:p>
      </dgm:t>
    </dgm:pt>
    <dgm:pt modelId="{F625EFCA-99FF-4A94-BED4-B3F089444263}" type="pres">
      <dgm:prSet presAssocID="{46F13E30-0E56-403D-A1A6-BF7C0B16792C}" presName="compositeShape" presStyleCnt="0">
        <dgm:presLayoutVars>
          <dgm:chMax val="7"/>
          <dgm:dir/>
          <dgm:resizeHandles val="exact"/>
        </dgm:presLayoutVars>
      </dgm:prSet>
      <dgm:spPr/>
    </dgm:pt>
    <dgm:pt modelId="{D4151FA8-A7B8-4385-B258-02FD023DBD88}" type="pres">
      <dgm:prSet presAssocID="{46F13E30-0E56-403D-A1A6-BF7C0B16792C}" presName="wedge1" presStyleLbl="node1" presStyleIdx="0" presStyleCnt="4" custLinFactNeighborX="-622" custLinFactNeighborY="3592"/>
      <dgm:spPr/>
    </dgm:pt>
    <dgm:pt modelId="{1BEFC4C2-A979-4348-A2C4-26608CF9FA09}" type="pres">
      <dgm:prSet presAssocID="{46F13E30-0E56-403D-A1A6-BF7C0B16792C}" presName="wedge1Tx" presStyleLbl="node1" presStyleIdx="0" presStyleCnt="4">
        <dgm:presLayoutVars>
          <dgm:chMax val="0"/>
          <dgm:chPref val="0"/>
          <dgm:bulletEnabled val="1"/>
        </dgm:presLayoutVars>
      </dgm:prSet>
      <dgm:spPr/>
    </dgm:pt>
    <dgm:pt modelId="{43CF5D38-5FF6-4CC7-802B-CC6AA93535EE}" type="pres">
      <dgm:prSet presAssocID="{46F13E30-0E56-403D-A1A6-BF7C0B16792C}" presName="wedge2" presStyleLbl="node1" presStyleIdx="1" presStyleCnt="4" custLinFactNeighborX="3592" custLinFactNeighborY="1487"/>
      <dgm:spPr/>
    </dgm:pt>
    <dgm:pt modelId="{E8649F1E-1FF2-4267-A53B-DD0C37031DFF}" type="pres">
      <dgm:prSet presAssocID="{46F13E30-0E56-403D-A1A6-BF7C0B16792C}" presName="wedge2Tx" presStyleLbl="node1" presStyleIdx="1" presStyleCnt="4">
        <dgm:presLayoutVars>
          <dgm:chMax val="0"/>
          <dgm:chPref val="0"/>
          <dgm:bulletEnabled val="1"/>
        </dgm:presLayoutVars>
      </dgm:prSet>
      <dgm:spPr/>
    </dgm:pt>
    <dgm:pt modelId="{9F1065D3-4040-44EE-924F-FD8255A72524}" type="pres">
      <dgm:prSet presAssocID="{46F13E30-0E56-403D-A1A6-BF7C0B16792C}" presName="wedge3" presStyleLbl="node1" presStyleIdx="2" presStyleCnt="4" custLinFactNeighborX="-626" custLinFactNeighborY="1487"/>
      <dgm:spPr/>
    </dgm:pt>
    <dgm:pt modelId="{DE9F821A-02B7-4652-B8E2-8E4F6C926ACE}" type="pres">
      <dgm:prSet presAssocID="{46F13E30-0E56-403D-A1A6-BF7C0B16792C}" presName="wedge3Tx" presStyleLbl="node1" presStyleIdx="2" presStyleCnt="4">
        <dgm:presLayoutVars>
          <dgm:chMax val="0"/>
          <dgm:chPref val="0"/>
          <dgm:bulletEnabled val="1"/>
        </dgm:presLayoutVars>
      </dgm:prSet>
      <dgm:spPr/>
    </dgm:pt>
    <dgm:pt modelId="{E18EB97E-D1D8-46EC-916E-57CD0A1B837F}" type="pres">
      <dgm:prSet presAssocID="{46F13E30-0E56-403D-A1A6-BF7C0B16792C}" presName="wedge4" presStyleLbl="node1" presStyleIdx="3" presStyleCnt="4"/>
      <dgm:spPr/>
    </dgm:pt>
    <dgm:pt modelId="{D2FC26E8-1BF7-4515-8C88-2CAE12BFF830}" type="pres">
      <dgm:prSet presAssocID="{46F13E30-0E56-403D-A1A6-BF7C0B16792C}" presName="wedge4Tx" presStyleLbl="node1" presStyleIdx="3" presStyleCnt="4">
        <dgm:presLayoutVars>
          <dgm:chMax val="0"/>
          <dgm:chPref val="0"/>
          <dgm:bulletEnabled val="1"/>
        </dgm:presLayoutVars>
      </dgm:prSet>
      <dgm:spPr/>
    </dgm:pt>
  </dgm:ptLst>
  <dgm:cxnLst>
    <dgm:cxn modelId="{927E9D04-69EA-4F26-BFD3-E898DFA39EA5}" type="presOf" srcId="{C7E16B0E-8122-49DC-8300-5D78C1A2F98A}" destId="{D4151FA8-A7B8-4385-B258-02FD023DBD88}" srcOrd="0" destOrd="0" presId="urn:microsoft.com/office/officeart/2005/8/layout/chart3"/>
    <dgm:cxn modelId="{2BE1480B-C439-423A-92E4-EF7B96BA2152}" srcId="{46F13E30-0E56-403D-A1A6-BF7C0B16792C}" destId="{C7E16B0E-8122-49DC-8300-5D78C1A2F98A}" srcOrd="0" destOrd="0" parTransId="{6B747782-CCDC-43D1-B9AE-7E4C1EBAB4B6}" sibTransId="{0C4274CB-9479-4B5F-95CA-AB25CD36F0CB}"/>
    <dgm:cxn modelId="{58766A0D-CD8D-4DDB-B649-018B826746E3}" type="presOf" srcId="{8BB0490D-1DC0-4814-BD05-9AA76CBC23FE}" destId="{DE9F821A-02B7-4652-B8E2-8E4F6C926ACE}" srcOrd="1" destOrd="0" presId="urn:microsoft.com/office/officeart/2005/8/layout/chart3"/>
    <dgm:cxn modelId="{7799AD41-F577-4DA0-89B6-4CAA2CB96DC4}" type="presOf" srcId="{46F13E30-0E56-403D-A1A6-BF7C0B16792C}" destId="{F625EFCA-99FF-4A94-BED4-B3F089444263}" srcOrd="0" destOrd="0" presId="urn:microsoft.com/office/officeart/2005/8/layout/chart3"/>
    <dgm:cxn modelId="{23CA8B42-2575-4C3C-A72D-D66F3F6155FF}" type="presOf" srcId="{6781DD1B-55DA-44CC-85A4-7C975CED6E40}" destId="{43CF5D38-5FF6-4CC7-802B-CC6AA93535EE}" srcOrd="0" destOrd="0" presId="urn:microsoft.com/office/officeart/2005/8/layout/chart3"/>
    <dgm:cxn modelId="{4C7A2259-158F-4FF9-8DFB-901FA413134A}" type="presOf" srcId="{BD51CF29-2303-4074-B0C7-CE595B936F5A}" destId="{E18EB97E-D1D8-46EC-916E-57CD0A1B837F}" srcOrd="0" destOrd="0" presId="urn:microsoft.com/office/officeart/2005/8/layout/chart3"/>
    <dgm:cxn modelId="{EB54AD98-021F-4951-B964-550B5A7B79CF}" type="presOf" srcId="{BD51CF29-2303-4074-B0C7-CE595B936F5A}" destId="{D2FC26E8-1BF7-4515-8C88-2CAE12BFF830}" srcOrd="1" destOrd="0" presId="urn:microsoft.com/office/officeart/2005/8/layout/chart3"/>
    <dgm:cxn modelId="{DF6DF698-6B6F-4A1E-A6BB-4992C32DFE00}" srcId="{46F13E30-0E56-403D-A1A6-BF7C0B16792C}" destId="{8BB0490D-1DC0-4814-BD05-9AA76CBC23FE}" srcOrd="2" destOrd="0" parTransId="{73DA9BAE-CA1E-4C9A-8B74-AE03D9D1ECC6}" sibTransId="{3CC3DC33-2064-4EBF-B8F1-D30798DAB456}"/>
    <dgm:cxn modelId="{F8D409B9-6378-45A8-B8F4-8E70CC399DF2}" srcId="{46F13E30-0E56-403D-A1A6-BF7C0B16792C}" destId="{BD51CF29-2303-4074-B0C7-CE595B936F5A}" srcOrd="3" destOrd="0" parTransId="{FBE78294-E647-449F-A351-D7F2FF7F50E3}" sibTransId="{1F328BCA-F677-4AD1-B32D-C6B1195CE3EF}"/>
    <dgm:cxn modelId="{BD2929B9-5E91-4A22-BE52-6D372634C7A1}" type="presOf" srcId="{6781DD1B-55DA-44CC-85A4-7C975CED6E40}" destId="{E8649F1E-1FF2-4267-A53B-DD0C37031DFF}" srcOrd="1" destOrd="0" presId="urn:microsoft.com/office/officeart/2005/8/layout/chart3"/>
    <dgm:cxn modelId="{1844EDD0-C768-421B-8B26-9A42D228139A}" type="presOf" srcId="{C7E16B0E-8122-49DC-8300-5D78C1A2F98A}" destId="{1BEFC4C2-A979-4348-A2C4-26608CF9FA09}" srcOrd="1" destOrd="0" presId="urn:microsoft.com/office/officeart/2005/8/layout/chart3"/>
    <dgm:cxn modelId="{627F9EEF-14D4-4CC6-9984-53C96D81C461}" srcId="{46F13E30-0E56-403D-A1A6-BF7C0B16792C}" destId="{6781DD1B-55DA-44CC-85A4-7C975CED6E40}" srcOrd="1" destOrd="0" parTransId="{FA686965-8E7E-4EB8-9270-946B99BD9D65}" sibTransId="{86006689-CCD9-4DAD-8C63-EB926A0B2D7A}"/>
    <dgm:cxn modelId="{665F5DFA-4F8E-488D-B01B-7CA030E5B609}" type="presOf" srcId="{8BB0490D-1DC0-4814-BD05-9AA76CBC23FE}" destId="{9F1065D3-4040-44EE-924F-FD8255A72524}" srcOrd="0" destOrd="0" presId="urn:microsoft.com/office/officeart/2005/8/layout/chart3"/>
    <dgm:cxn modelId="{AE0A12CC-9DCC-4A5D-94EB-6E9B79CC01A0}" type="presParOf" srcId="{F625EFCA-99FF-4A94-BED4-B3F089444263}" destId="{D4151FA8-A7B8-4385-B258-02FD023DBD88}" srcOrd="0" destOrd="0" presId="urn:microsoft.com/office/officeart/2005/8/layout/chart3"/>
    <dgm:cxn modelId="{C06D6219-B236-4459-AB4D-BA89C410396B}" type="presParOf" srcId="{F625EFCA-99FF-4A94-BED4-B3F089444263}" destId="{1BEFC4C2-A979-4348-A2C4-26608CF9FA09}" srcOrd="1" destOrd="0" presId="urn:microsoft.com/office/officeart/2005/8/layout/chart3"/>
    <dgm:cxn modelId="{4F3600AD-D39A-4A06-9072-FA8285A724B5}" type="presParOf" srcId="{F625EFCA-99FF-4A94-BED4-B3F089444263}" destId="{43CF5D38-5FF6-4CC7-802B-CC6AA93535EE}" srcOrd="2" destOrd="0" presId="urn:microsoft.com/office/officeart/2005/8/layout/chart3"/>
    <dgm:cxn modelId="{210039D1-3E23-44EF-8DE1-4B57F3EFCE41}" type="presParOf" srcId="{F625EFCA-99FF-4A94-BED4-B3F089444263}" destId="{E8649F1E-1FF2-4267-A53B-DD0C37031DFF}" srcOrd="3" destOrd="0" presId="urn:microsoft.com/office/officeart/2005/8/layout/chart3"/>
    <dgm:cxn modelId="{B4530BE8-2998-4EF4-819C-081FBB705907}" type="presParOf" srcId="{F625EFCA-99FF-4A94-BED4-B3F089444263}" destId="{9F1065D3-4040-44EE-924F-FD8255A72524}" srcOrd="4" destOrd="0" presId="urn:microsoft.com/office/officeart/2005/8/layout/chart3"/>
    <dgm:cxn modelId="{D7A57D8E-70AF-4139-BD2B-B01CF260F4EF}" type="presParOf" srcId="{F625EFCA-99FF-4A94-BED4-B3F089444263}" destId="{DE9F821A-02B7-4652-B8E2-8E4F6C926ACE}" srcOrd="5" destOrd="0" presId="urn:microsoft.com/office/officeart/2005/8/layout/chart3"/>
    <dgm:cxn modelId="{CA8815D7-0554-4511-B522-B7F1F4E8332C}" type="presParOf" srcId="{F625EFCA-99FF-4A94-BED4-B3F089444263}" destId="{E18EB97E-D1D8-46EC-916E-57CD0A1B837F}" srcOrd="6" destOrd="0" presId="urn:microsoft.com/office/officeart/2005/8/layout/chart3"/>
    <dgm:cxn modelId="{E8AE5F98-D08B-4477-9781-2CC48B03B366}" type="presParOf" srcId="{F625EFCA-99FF-4A94-BED4-B3F089444263}" destId="{D2FC26E8-1BF7-4515-8C88-2CAE12BFF830}" srcOrd="7" destOrd="0" presId="urn:microsoft.com/office/officeart/2005/8/layout/char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7875B8-3BCE-4999-A4FB-72257D2C8D37}">
      <dsp:nvSpPr>
        <dsp:cNvPr id="0" name=""/>
        <dsp:cNvSpPr/>
      </dsp:nvSpPr>
      <dsp:spPr>
        <a:xfrm>
          <a:off x="1346" y="157219"/>
          <a:ext cx="4725967" cy="3000989"/>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896054F-F4C3-442F-804B-55F34E0D8005}">
      <dsp:nvSpPr>
        <dsp:cNvPr id="0" name=""/>
        <dsp:cNvSpPr/>
      </dsp:nvSpPr>
      <dsp:spPr>
        <a:xfrm>
          <a:off x="526453" y="656071"/>
          <a:ext cx="4725967" cy="3000989"/>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a:t>Think of some examples where the consumer is different to the purchaser</a:t>
          </a:r>
          <a:endParaRPr lang="en-US" sz="3900" kern="1200"/>
        </a:p>
      </dsp:txBody>
      <dsp:txXfrm>
        <a:off x="614349" y="743967"/>
        <a:ext cx="4550175" cy="2825197"/>
      </dsp:txXfrm>
    </dsp:sp>
    <dsp:sp modelId="{34F95AC1-6CD8-46BA-89FC-747C7FD48774}">
      <dsp:nvSpPr>
        <dsp:cNvPr id="0" name=""/>
        <dsp:cNvSpPr/>
      </dsp:nvSpPr>
      <dsp:spPr>
        <a:xfrm>
          <a:off x="5777528" y="157219"/>
          <a:ext cx="4725967" cy="3000989"/>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1D911C-9701-44AD-ACC4-C1BF67E61DB0}">
      <dsp:nvSpPr>
        <dsp:cNvPr id="0" name=""/>
        <dsp:cNvSpPr/>
      </dsp:nvSpPr>
      <dsp:spPr>
        <a:xfrm>
          <a:off x="6302636" y="656071"/>
          <a:ext cx="4725967" cy="3000989"/>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a:t>How do you think this would affect the marketing of the products?</a:t>
          </a:r>
          <a:endParaRPr lang="en-US" sz="3900" kern="1200"/>
        </a:p>
      </dsp:txBody>
      <dsp:txXfrm>
        <a:off x="6390532" y="743967"/>
        <a:ext cx="4550175" cy="282519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4B5653-7D6C-4364-B738-E66F57FBAB16}">
      <dsp:nvSpPr>
        <dsp:cNvPr id="0" name=""/>
        <dsp:cNvSpPr/>
      </dsp:nvSpPr>
      <dsp:spPr>
        <a:xfrm>
          <a:off x="2149638" y="0"/>
          <a:ext cx="2979896" cy="744974"/>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r>
            <a:rPr lang="en-GB" sz="2600" kern="1200" dirty="0"/>
            <a:t>I’m hungry</a:t>
          </a:r>
        </a:p>
      </dsp:txBody>
      <dsp:txXfrm>
        <a:off x="2171458" y="21820"/>
        <a:ext cx="2936256" cy="701334"/>
      </dsp:txXfrm>
    </dsp:sp>
    <dsp:sp modelId="{997DEDE9-2978-4EA7-99CE-247277781A59}">
      <dsp:nvSpPr>
        <dsp:cNvPr id="0" name=""/>
        <dsp:cNvSpPr/>
      </dsp:nvSpPr>
      <dsp:spPr>
        <a:xfrm rot="5400000">
          <a:off x="3574400" y="810159"/>
          <a:ext cx="130370" cy="130370"/>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B9D8613-94B7-4B16-8AA4-4376DE1FD8A7}">
      <dsp:nvSpPr>
        <dsp:cNvPr id="0" name=""/>
        <dsp:cNvSpPr/>
      </dsp:nvSpPr>
      <dsp:spPr>
        <a:xfrm>
          <a:off x="2149638" y="1005714"/>
          <a:ext cx="2979896" cy="744974"/>
        </a:xfrm>
        <a:prstGeom prst="roundRect">
          <a:avLst>
            <a:gd name="adj" fmla="val 10000"/>
          </a:avLst>
        </a:prstGeom>
        <a:solidFill>
          <a:schemeClr val="accent1">
            <a:alpha val="90000"/>
            <a:tint val="40000"/>
            <a:hueOff val="0"/>
            <a:satOff val="0"/>
            <a:lumOff val="0"/>
            <a:alphaOff val="0"/>
          </a:schemeClr>
        </a:solidFill>
        <a:ln w="2222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dirty="0"/>
            <a:t>What’s available?</a:t>
          </a:r>
        </a:p>
      </dsp:txBody>
      <dsp:txXfrm>
        <a:off x="2171458" y="1027534"/>
        <a:ext cx="2936256" cy="701334"/>
      </dsp:txXfrm>
    </dsp:sp>
    <dsp:sp modelId="{2A045EA2-4EAE-47D7-9ADB-AB9C33FAA10F}">
      <dsp:nvSpPr>
        <dsp:cNvPr id="0" name=""/>
        <dsp:cNvSpPr/>
      </dsp:nvSpPr>
      <dsp:spPr>
        <a:xfrm rot="5400000">
          <a:off x="3574400" y="1815874"/>
          <a:ext cx="130370" cy="130370"/>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9C331CA-EED8-4B45-9A36-2DD27D992283}">
      <dsp:nvSpPr>
        <dsp:cNvPr id="0" name=""/>
        <dsp:cNvSpPr/>
      </dsp:nvSpPr>
      <dsp:spPr>
        <a:xfrm>
          <a:off x="2149638" y="2011429"/>
          <a:ext cx="2979896" cy="744974"/>
        </a:xfrm>
        <a:prstGeom prst="roundRect">
          <a:avLst>
            <a:gd name="adj" fmla="val 10000"/>
          </a:avLst>
        </a:prstGeom>
        <a:solidFill>
          <a:schemeClr val="accent1">
            <a:alpha val="90000"/>
            <a:tint val="40000"/>
            <a:hueOff val="0"/>
            <a:satOff val="0"/>
            <a:lumOff val="0"/>
            <a:alphaOff val="0"/>
          </a:schemeClr>
        </a:solidFill>
        <a:ln w="2222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dirty="0"/>
            <a:t>Cakes or chocolate? </a:t>
          </a:r>
        </a:p>
      </dsp:txBody>
      <dsp:txXfrm>
        <a:off x="2171458" y="2033249"/>
        <a:ext cx="2936256" cy="701334"/>
      </dsp:txXfrm>
    </dsp:sp>
    <dsp:sp modelId="{4A75D941-FC39-4F9D-9B80-4E47FE7145C6}">
      <dsp:nvSpPr>
        <dsp:cNvPr id="0" name=""/>
        <dsp:cNvSpPr/>
      </dsp:nvSpPr>
      <dsp:spPr>
        <a:xfrm rot="5400000">
          <a:off x="3574400" y="2821589"/>
          <a:ext cx="130370" cy="130370"/>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B819A6E-255E-434E-AAF1-3A5634F15F47}">
      <dsp:nvSpPr>
        <dsp:cNvPr id="0" name=""/>
        <dsp:cNvSpPr/>
      </dsp:nvSpPr>
      <dsp:spPr>
        <a:xfrm>
          <a:off x="2149638" y="3017144"/>
          <a:ext cx="2979896" cy="744974"/>
        </a:xfrm>
        <a:prstGeom prst="roundRect">
          <a:avLst>
            <a:gd name="adj" fmla="val 10000"/>
          </a:avLst>
        </a:prstGeom>
        <a:solidFill>
          <a:schemeClr val="accent1">
            <a:alpha val="90000"/>
            <a:tint val="40000"/>
            <a:hueOff val="0"/>
            <a:satOff val="0"/>
            <a:lumOff val="0"/>
            <a:alphaOff val="0"/>
          </a:schemeClr>
        </a:solidFill>
        <a:ln w="2222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dirty="0"/>
            <a:t>Mars Bar</a:t>
          </a:r>
        </a:p>
      </dsp:txBody>
      <dsp:txXfrm>
        <a:off x="2171458" y="3038964"/>
        <a:ext cx="2936256" cy="701334"/>
      </dsp:txXfrm>
    </dsp:sp>
    <dsp:sp modelId="{9163F980-A525-4023-BA1B-9ADC64DF4C25}">
      <dsp:nvSpPr>
        <dsp:cNvPr id="0" name=""/>
        <dsp:cNvSpPr/>
      </dsp:nvSpPr>
      <dsp:spPr>
        <a:xfrm rot="5400000">
          <a:off x="3574400" y="3827304"/>
          <a:ext cx="130370" cy="130370"/>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5E2BEF3-22FD-4D49-9C0C-15107EE3793E}">
      <dsp:nvSpPr>
        <dsp:cNvPr id="0" name=""/>
        <dsp:cNvSpPr/>
      </dsp:nvSpPr>
      <dsp:spPr>
        <a:xfrm>
          <a:off x="2149638" y="4022859"/>
          <a:ext cx="2979896" cy="744974"/>
        </a:xfrm>
        <a:prstGeom prst="roundRect">
          <a:avLst>
            <a:gd name="adj" fmla="val 10000"/>
          </a:avLst>
        </a:prstGeom>
        <a:solidFill>
          <a:schemeClr val="accent1">
            <a:alpha val="90000"/>
            <a:tint val="40000"/>
            <a:hueOff val="0"/>
            <a:satOff val="0"/>
            <a:lumOff val="0"/>
            <a:alphaOff val="0"/>
          </a:schemeClr>
        </a:solidFill>
        <a:ln w="2222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dirty="0"/>
            <a:t>I should have had cake </a:t>
          </a:r>
          <a:r>
            <a:rPr lang="en-GB" sz="2400" kern="1200" dirty="0">
              <a:sym typeface="Wingdings" panose="05000000000000000000" pitchFamily="2" charset="2"/>
            </a:rPr>
            <a:t></a:t>
          </a:r>
          <a:endParaRPr lang="en-GB" sz="2400" kern="1200" dirty="0"/>
        </a:p>
      </dsp:txBody>
      <dsp:txXfrm>
        <a:off x="2171458" y="4044679"/>
        <a:ext cx="2936256" cy="701334"/>
      </dsp:txXfrm>
    </dsp:sp>
    <dsp:sp modelId="{C15A2B2C-6793-49FB-B335-507A557E1F33}">
      <dsp:nvSpPr>
        <dsp:cNvPr id="0" name=""/>
        <dsp:cNvSpPr/>
      </dsp:nvSpPr>
      <dsp:spPr>
        <a:xfrm>
          <a:off x="5546719" y="0"/>
          <a:ext cx="2979896" cy="744974"/>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r>
            <a:rPr lang="en-GB" sz="2600" kern="1200" dirty="0"/>
            <a:t>Problem recognition </a:t>
          </a:r>
        </a:p>
      </dsp:txBody>
      <dsp:txXfrm>
        <a:off x="5568539" y="21820"/>
        <a:ext cx="2936256" cy="701334"/>
      </dsp:txXfrm>
    </dsp:sp>
    <dsp:sp modelId="{5E3F16CD-C571-4627-93BF-B7B8F8D4C150}">
      <dsp:nvSpPr>
        <dsp:cNvPr id="0" name=""/>
        <dsp:cNvSpPr/>
      </dsp:nvSpPr>
      <dsp:spPr>
        <a:xfrm rot="5400000">
          <a:off x="6971482" y="810159"/>
          <a:ext cx="130370" cy="130370"/>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0F12D20-5C55-4C24-BF52-3031F18A443F}">
      <dsp:nvSpPr>
        <dsp:cNvPr id="0" name=""/>
        <dsp:cNvSpPr/>
      </dsp:nvSpPr>
      <dsp:spPr>
        <a:xfrm>
          <a:off x="5546719" y="1005714"/>
          <a:ext cx="2979896" cy="744974"/>
        </a:xfrm>
        <a:prstGeom prst="roundRect">
          <a:avLst>
            <a:gd name="adj" fmla="val 10000"/>
          </a:avLst>
        </a:prstGeom>
        <a:solidFill>
          <a:schemeClr val="accent1">
            <a:alpha val="90000"/>
            <a:tint val="40000"/>
            <a:hueOff val="0"/>
            <a:satOff val="0"/>
            <a:lumOff val="0"/>
            <a:alphaOff val="0"/>
          </a:schemeClr>
        </a:solidFill>
        <a:ln w="2222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dirty="0"/>
            <a:t>Information search </a:t>
          </a:r>
        </a:p>
      </dsp:txBody>
      <dsp:txXfrm>
        <a:off x="5568539" y="1027534"/>
        <a:ext cx="2936256" cy="701334"/>
      </dsp:txXfrm>
    </dsp:sp>
    <dsp:sp modelId="{78416B24-5510-4CAB-9D3A-88B7174E703C}">
      <dsp:nvSpPr>
        <dsp:cNvPr id="0" name=""/>
        <dsp:cNvSpPr/>
      </dsp:nvSpPr>
      <dsp:spPr>
        <a:xfrm rot="5400000">
          <a:off x="6971482" y="1815874"/>
          <a:ext cx="130370" cy="130370"/>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2EDB5C0-133D-494E-8AE9-76EE2D88FE68}">
      <dsp:nvSpPr>
        <dsp:cNvPr id="0" name=""/>
        <dsp:cNvSpPr/>
      </dsp:nvSpPr>
      <dsp:spPr>
        <a:xfrm>
          <a:off x="5546719" y="2011429"/>
          <a:ext cx="2979896" cy="744974"/>
        </a:xfrm>
        <a:prstGeom prst="roundRect">
          <a:avLst>
            <a:gd name="adj" fmla="val 10000"/>
          </a:avLst>
        </a:prstGeom>
        <a:solidFill>
          <a:schemeClr val="accent1">
            <a:alpha val="90000"/>
            <a:tint val="40000"/>
            <a:hueOff val="0"/>
            <a:satOff val="0"/>
            <a:lumOff val="0"/>
            <a:alphaOff val="0"/>
          </a:schemeClr>
        </a:solidFill>
        <a:ln w="2222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dirty="0"/>
            <a:t>Information evaluation</a:t>
          </a:r>
        </a:p>
      </dsp:txBody>
      <dsp:txXfrm>
        <a:off x="5568539" y="2033249"/>
        <a:ext cx="2936256" cy="701334"/>
      </dsp:txXfrm>
    </dsp:sp>
    <dsp:sp modelId="{391F63C6-839B-4E57-AF15-7CEC1B93B786}">
      <dsp:nvSpPr>
        <dsp:cNvPr id="0" name=""/>
        <dsp:cNvSpPr/>
      </dsp:nvSpPr>
      <dsp:spPr>
        <a:xfrm rot="5400000">
          <a:off x="6971482" y="2821589"/>
          <a:ext cx="130370" cy="130370"/>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1C02BF2-C53C-4C19-8E4F-BC4C213951DF}">
      <dsp:nvSpPr>
        <dsp:cNvPr id="0" name=""/>
        <dsp:cNvSpPr/>
      </dsp:nvSpPr>
      <dsp:spPr>
        <a:xfrm>
          <a:off x="5546719" y="3017144"/>
          <a:ext cx="2979896" cy="744974"/>
        </a:xfrm>
        <a:prstGeom prst="roundRect">
          <a:avLst>
            <a:gd name="adj" fmla="val 10000"/>
          </a:avLst>
        </a:prstGeom>
        <a:solidFill>
          <a:schemeClr val="accent1">
            <a:alpha val="90000"/>
            <a:tint val="40000"/>
            <a:hueOff val="0"/>
            <a:satOff val="0"/>
            <a:lumOff val="0"/>
            <a:alphaOff val="0"/>
          </a:schemeClr>
        </a:solidFill>
        <a:ln w="2222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dirty="0"/>
            <a:t>Decision </a:t>
          </a:r>
        </a:p>
      </dsp:txBody>
      <dsp:txXfrm>
        <a:off x="5568539" y="3038964"/>
        <a:ext cx="2936256" cy="701334"/>
      </dsp:txXfrm>
    </dsp:sp>
    <dsp:sp modelId="{8E7E7E66-25D7-4952-A40B-0D91444B7786}">
      <dsp:nvSpPr>
        <dsp:cNvPr id="0" name=""/>
        <dsp:cNvSpPr/>
      </dsp:nvSpPr>
      <dsp:spPr>
        <a:xfrm rot="5400000">
          <a:off x="6971482" y="3827304"/>
          <a:ext cx="130370" cy="130370"/>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3527ED7-AF9A-4829-BF1F-F92C7A550AE4}">
      <dsp:nvSpPr>
        <dsp:cNvPr id="0" name=""/>
        <dsp:cNvSpPr/>
      </dsp:nvSpPr>
      <dsp:spPr>
        <a:xfrm>
          <a:off x="5546719" y="4022859"/>
          <a:ext cx="2979896" cy="744974"/>
        </a:xfrm>
        <a:prstGeom prst="roundRect">
          <a:avLst>
            <a:gd name="adj" fmla="val 10000"/>
          </a:avLst>
        </a:prstGeom>
        <a:solidFill>
          <a:schemeClr val="accent1">
            <a:alpha val="90000"/>
            <a:tint val="40000"/>
            <a:hueOff val="0"/>
            <a:satOff val="0"/>
            <a:lumOff val="0"/>
            <a:alphaOff val="0"/>
          </a:schemeClr>
        </a:solidFill>
        <a:ln w="2222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dirty="0"/>
            <a:t>Post purchase evaluation </a:t>
          </a:r>
        </a:p>
      </dsp:txBody>
      <dsp:txXfrm>
        <a:off x="5568539" y="4044679"/>
        <a:ext cx="2936256" cy="7013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937287-A4B5-4099-A3B3-EE66703C9463}">
      <dsp:nvSpPr>
        <dsp:cNvPr id="0" name=""/>
        <dsp:cNvSpPr/>
      </dsp:nvSpPr>
      <dsp:spPr>
        <a:xfrm>
          <a:off x="0" y="53251"/>
          <a:ext cx="8527639" cy="1609920"/>
        </a:xfrm>
        <a:prstGeom prst="roundRect">
          <a:avLst/>
        </a:prstGeom>
        <a:solidFill>
          <a:schemeClr val="accent2">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GB" sz="4300" kern="1200" dirty="0"/>
            <a:t>Working in pairs, think of a recent purchase you have made.</a:t>
          </a:r>
          <a:endParaRPr lang="en-US" sz="4300" kern="1200" dirty="0"/>
        </a:p>
      </dsp:txBody>
      <dsp:txXfrm>
        <a:off x="78590" y="131841"/>
        <a:ext cx="8370459" cy="1452740"/>
      </dsp:txXfrm>
    </dsp:sp>
    <dsp:sp modelId="{05790BFA-ADB5-45AB-BB1C-F678464A7BA0}">
      <dsp:nvSpPr>
        <dsp:cNvPr id="0" name=""/>
        <dsp:cNvSpPr/>
      </dsp:nvSpPr>
      <dsp:spPr>
        <a:xfrm>
          <a:off x="0" y="1787011"/>
          <a:ext cx="8527639" cy="1609920"/>
        </a:xfrm>
        <a:prstGeom prst="roundRect">
          <a:avLst/>
        </a:prstGeom>
        <a:solidFill>
          <a:schemeClr val="accent2">
            <a:hueOff val="-661686"/>
            <a:satOff val="746"/>
            <a:lumOff val="1765"/>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GB" sz="4300" kern="1200"/>
            <a:t>Discuss what happened at each stage of the buying process.</a:t>
          </a:r>
          <a:endParaRPr lang="en-US" sz="4300" kern="1200"/>
        </a:p>
      </dsp:txBody>
      <dsp:txXfrm>
        <a:off x="78590" y="1865601"/>
        <a:ext cx="8370459" cy="1452740"/>
      </dsp:txXfrm>
    </dsp:sp>
    <dsp:sp modelId="{E77B1F64-9A75-4140-9CDA-623B8654236E}">
      <dsp:nvSpPr>
        <dsp:cNvPr id="0" name=""/>
        <dsp:cNvSpPr/>
      </dsp:nvSpPr>
      <dsp:spPr>
        <a:xfrm>
          <a:off x="0" y="3479026"/>
          <a:ext cx="8527639" cy="1609920"/>
        </a:xfrm>
        <a:prstGeom prst="roundRect">
          <a:avLst/>
        </a:prstGeom>
        <a:solidFill>
          <a:schemeClr val="accent2">
            <a:hueOff val="-1323373"/>
            <a:satOff val="1492"/>
            <a:lumOff val="353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GB" sz="4300" kern="1200"/>
            <a:t>What influenced you at each stage?</a:t>
          </a:r>
          <a:endParaRPr lang="en-US" sz="4300" kern="1200"/>
        </a:p>
      </dsp:txBody>
      <dsp:txXfrm>
        <a:off x="78590" y="3557616"/>
        <a:ext cx="8370459" cy="14527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151FA8-A7B8-4385-B258-02FD023DBD88}">
      <dsp:nvSpPr>
        <dsp:cNvPr id="0" name=""/>
        <dsp:cNvSpPr/>
      </dsp:nvSpPr>
      <dsp:spPr>
        <a:xfrm>
          <a:off x="3206954" y="393660"/>
          <a:ext cx="3575913" cy="3575913"/>
        </a:xfrm>
        <a:prstGeom prst="pie">
          <a:avLst>
            <a:gd name="adj1" fmla="val 16200000"/>
            <a:gd name="adj2" fmla="val 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GB" sz="2100" kern="1200" dirty="0"/>
            <a:t>Age and life cycle</a:t>
          </a:r>
        </a:p>
      </dsp:txBody>
      <dsp:txXfrm>
        <a:off x="5035779" y="1055204"/>
        <a:ext cx="1319682" cy="1064260"/>
      </dsp:txXfrm>
    </dsp:sp>
    <dsp:sp modelId="{43CF5D38-5FF6-4CC7-802B-CC6AA93535EE}">
      <dsp:nvSpPr>
        <dsp:cNvPr id="0" name=""/>
        <dsp:cNvSpPr/>
      </dsp:nvSpPr>
      <dsp:spPr>
        <a:xfrm>
          <a:off x="3206944" y="469086"/>
          <a:ext cx="3575913" cy="3575913"/>
        </a:xfrm>
        <a:prstGeom prst="pie">
          <a:avLst>
            <a:gd name="adj1" fmla="val 0"/>
            <a:gd name="adj2" fmla="val 540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GB" sz="2100" kern="1200" dirty="0"/>
            <a:t>Economic Situation </a:t>
          </a:r>
        </a:p>
      </dsp:txBody>
      <dsp:txXfrm>
        <a:off x="5058756" y="2320899"/>
        <a:ext cx="1319682" cy="1064260"/>
      </dsp:txXfrm>
    </dsp:sp>
    <dsp:sp modelId="{9F1065D3-4040-44EE-924F-FD8255A72524}">
      <dsp:nvSpPr>
        <dsp:cNvPr id="0" name=""/>
        <dsp:cNvSpPr/>
      </dsp:nvSpPr>
      <dsp:spPr>
        <a:xfrm>
          <a:off x="3056112" y="469086"/>
          <a:ext cx="3575913" cy="3575913"/>
        </a:xfrm>
        <a:prstGeom prst="pie">
          <a:avLst>
            <a:gd name="adj1" fmla="val 5400000"/>
            <a:gd name="adj2" fmla="val 1080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GB" sz="2100" kern="1200" dirty="0"/>
            <a:t>Lifestyle</a:t>
          </a:r>
        </a:p>
      </dsp:txBody>
      <dsp:txXfrm>
        <a:off x="3460531" y="2320899"/>
        <a:ext cx="1319682" cy="1064260"/>
      </dsp:txXfrm>
    </dsp:sp>
    <dsp:sp modelId="{E18EB97E-D1D8-46EC-916E-57CD0A1B837F}">
      <dsp:nvSpPr>
        <dsp:cNvPr id="0" name=""/>
        <dsp:cNvSpPr/>
      </dsp:nvSpPr>
      <dsp:spPr>
        <a:xfrm>
          <a:off x="3078497" y="415912"/>
          <a:ext cx="3575913" cy="3575913"/>
        </a:xfrm>
        <a:prstGeom prst="pie">
          <a:avLst>
            <a:gd name="adj1" fmla="val 10800000"/>
            <a:gd name="adj2" fmla="val 1620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GB" sz="2100" kern="1200" dirty="0"/>
            <a:t>Personality and self concept </a:t>
          </a:r>
        </a:p>
      </dsp:txBody>
      <dsp:txXfrm>
        <a:off x="3482916" y="1075754"/>
        <a:ext cx="1319682" cy="106426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8303B2-6492-41C6-B72B-ADC2B32DB1E2}" type="datetimeFigureOut">
              <a:rPr lang="en-GB" smtClean="0"/>
              <a:t>22/10/2025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B8B7B6-E3BA-4A0D-9A2A-6CFC733A398F}" type="slidenum">
              <a:rPr lang="en-GB" smtClean="0"/>
              <a:t>‹#›</a:t>
            </a:fld>
            <a:endParaRPr lang="en-GB"/>
          </a:p>
        </p:txBody>
      </p:sp>
    </p:spTree>
    <p:extLst>
      <p:ext uri="{BB962C8B-B14F-4D97-AF65-F5344CB8AC3E}">
        <p14:creationId xmlns:p14="http://schemas.microsoft.com/office/powerpoint/2010/main" val="3690217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57D2BC1E-8357-8396-6905-3D986E8D191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6BAF9053-E185-8000-0C7B-8ACCEE3395C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Give me examples</a:t>
            </a:r>
          </a:p>
        </p:txBody>
      </p:sp>
      <p:sp>
        <p:nvSpPr>
          <p:cNvPr id="30724" name="Slide Number Placeholder 3">
            <a:extLst>
              <a:ext uri="{FF2B5EF4-FFF2-40B4-BE49-F238E27FC236}">
                <a16:creationId xmlns:a16="http://schemas.microsoft.com/office/drawing/2014/main" id="{B0FE8332-F586-9036-80C6-F5A61048CA4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16ADD7A-1739-41A4-BFD2-8941B6AD1883}" type="slidenum">
              <a:rPr lang="en-GB" altLang="en-US" smtClean="0"/>
              <a:pPr/>
              <a:t>17</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32F5E8A8-5E4B-A536-3704-B0E2CF45CCA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AF34D545-0AED-BC17-20FF-E9DC6D3F8DF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The buying roles</a:t>
            </a:r>
          </a:p>
          <a:p>
            <a:endParaRPr lang="en-GB" altLang="en-US"/>
          </a:p>
          <a:p>
            <a:r>
              <a:rPr lang="en-GB" altLang="en-US" b="1"/>
              <a:t>Roles</a:t>
            </a:r>
          </a:p>
          <a:p>
            <a:r>
              <a:rPr lang="en-GB" altLang="en-US"/>
              <a:t>Initiator – A person who first suggests the idea of buying the particular product or service</a:t>
            </a:r>
          </a:p>
          <a:p>
            <a:r>
              <a:rPr lang="en-GB" altLang="en-US"/>
              <a:t>Influencer - A person whose view or advice influences the decision</a:t>
            </a:r>
          </a:p>
          <a:p>
            <a:r>
              <a:rPr lang="en-GB" altLang="en-US"/>
              <a:t>Decider - A person who decides on any component of a buying decision; whether to buy, what to buy, how to buy, or where to buy</a:t>
            </a:r>
          </a:p>
          <a:p>
            <a:r>
              <a:rPr lang="en-GB" altLang="en-US"/>
              <a:t>Buyer - The person who makes the actual purchase</a:t>
            </a:r>
          </a:p>
          <a:p>
            <a:r>
              <a:rPr lang="en-GB" altLang="en-US"/>
              <a:t>User - A person who consumes or uses the product or service.</a:t>
            </a:r>
          </a:p>
          <a:p>
            <a:endParaRPr lang="en-GB" altLang="en-US"/>
          </a:p>
          <a:p>
            <a:r>
              <a:rPr lang="en-GB" altLang="en-US"/>
              <a:t>Wife and husband</a:t>
            </a:r>
          </a:p>
          <a:p>
            <a:r>
              <a:rPr lang="en-GB" altLang="en-US"/>
              <a:t>Parent and child, etc.</a:t>
            </a:r>
          </a:p>
          <a:p>
            <a:endParaRPr lang="en-GB" altLang="en-US"/>
          </a:p>
        </p:txBody>
      </p:sp>
      <p:sp>
        <p:nvSpPr>
          <p:cNvPr id="35844" name="Slide Number Placeholder 3">
            <a:extLst>
              <a:ext uri="{FF2B5EF4-FFF2-40B4-BE49-F238E27FC236}">
                <a16:creationId xmlns:a16="http://schemas.microsoft.com/office/drawing/2014/main" id="{ABC5D5FA-5C31-EF07-DBC1-0C692AA12CA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09ED659-9D86-445A-BE5F-6E54FCCC257B}" type="slidenum">
              <a:rPr lang="en-GB" altLang="en-US" smtClean="0"/>
              <a:pPr/>
              <a:t>19</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F9548EF4-6D85-1BF8-C615-3E10DA39D9E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DE7767FE-527E-85F5-7954-9117A9EF59C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Consumer purchases are influenced strongly by cultural, social, personal, and psychological characteristics, as shown here. This is the individual.</a:t>
            </a:r>
          </a:p>
          <a:p>
            <a:endParaRPr lang="en-US" altLang="en-US"/>
          </a:p>
          <a:p>
            <a:r>
              <a:rPr lang="en-US" altLang="en-US"/>
              <a:t>For the most part, marketers cannot control such factors, but they must take them into account.</a:t>
            </a:r>
          </a:p>
        </p:txBody>
      </p:sp>
      <p:sp>
        <p:nvSpPr>
          <p:cNvPr id="17412" name="Slide Number Placeholder 3">
            <a:extLst>
              <a:ext uri="{FF2B5EF4-FFF2-40B4-BE49-F238E27FC236}">
                <a16:creationId xmlns:a16="http://schemas.microsoft.com/office/drawing/2014/main" id="{26B875DC-6927-CEDC-E4A7-3E0D3CE6B3B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9BE03DA-EE90-4902-AFB7-FC391D8A2D95}" type="slidenum">
              <a:rPr lang="en-US" altLang="en-US" smtClean="0">
                <a:ea typeface="ヒラギノ角ゴ Pro W3"/>
                <a:cs typeface="ヒラギノ角ゴ Pro W3"/>
              </a:rPr>
              <a:pPr>
                <a:spcBef>
                  <a:spcPct val="0"/>
                </a:spcBef>
              </a:pPr>
              <a:t>20</a:t>
            </a:fld>
            <a:endParaRPr lang="en-US" altLang="en-US">
              <a:ea typeface="ヒラギノ角ゴ Pro W3"/>
              <a:cs typeface="ヒラギノ角ゴ Pro W3"/>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EEB8B323-511E-F783-A44C-3C05429A930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4B0579D4-F119-3AE6-9A29-55AA0D0D56E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Global v local is an important factor in marketing planning and one which is affected by cultural influences. These can include language, religion, beliefs &amp; social norms. </a:t>
            </a:r>
          </a:p>
          <a:p>
            <a:endParaRPr lang="en-GB" altLang="en-US"/>
          </a:p>
        </p:txBody>
      </p:sp>
      <p:sp>
        <p:nvSpPr>
          <p:cNvPr id="19460" name="Slide Number Placeholder 3">
            <a:extLst>
              <a:ext uri="{FF2B5EF4-FFF2-40B4-BE49-F238E27FC236}">
                <a16:creationId xmlns:a16="http://schemas.microsoft.com/office/drawing/2014/main" id="{35A14227-6873-6D82-03E6-B7F2269FD6D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7876C31-8286-4967-8CEA-C2137E20BB9B}" type="slidenum">
              <a:rPr lang="en-GB" altLang="en-US" smtClean="0"/>
              <a:pPr/>
              <a:t>21</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B2DEF4EA-2064-BD96-48A7-55FD5E0BF20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DB037BA5-F833-6327-2797-4B628B70E3A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Maslow sought to explain why people are driven by particular needs at particular times. Why does one person spend a lot of time and energy on personal safety and another on gaining the esteem of others? Maslow’s answer is that human needs are arranged in a hierarchy, as shown in Figure 5.4, from the most pressing at the bottom to the least pressing at the top. They include </a:t>
            </a:r>
            <a:r>
              <a:rPr lang="en-US" altLang="en-US" i="1"/>
              <a:t>physiological</a:t>
            </a:r>
            <a:r>
              <a:rPr lang="en-US" altLang="en-US"/>
              <a:t> needs, </a:t>
            </a:r>
            <a:r>
              <a:rPr lang="en-US" altLang="en-US" i="1"/>
              <a:t>safety</a:t>
            </a:r>
            <a:r>
              <a:rPr lang="en-US" altLang="en-US"/>
              <a:t> needs, </a:t>
            </a:r>
            <a:r>
              <a:rPr lang="en-US" altLang="en-US" i="1"/>
              <a:t>social</a:t>
            </a:r>
            <a:r>
              <a:rPr lang="en-US" altLang="en-US"/>
              <a:t> needs, </a:t>
            </a:r>
            <a:r>
              <a:rPr lang="en-US" altLang="en-US" i="1"/>
              <a:t>esteem</a:t>
            </a:r>
            <a:r>
              <a:rPr lang="en-US" altLang="en-US"/>
              <a:t> needs, and </a:t>
            </a:r>
            <a:r>
              <a:rPr lang="en-US" altLang="en-US" i="1"/>
              <a:t>self-actualization</a:t>
            </a:r>
            <a:r>
              <a:rPr lang="en-US" altLang="en-US"/>
              <a:t> needs.</a:t>
            </a:r>
          </a:p>
          <a:p>
            <a:endParaRPr lang="en-US" altLang="en-US"/>
          </a:p>
          <a:p>
            <a:r>
              <a:rPr lang="en-US" altLang="en-US"/>
              <a:t>A person tries to satisfy the most important need first. When that need is satisfied, it will stop being a motivator, and the person will then try to satisfy the next most important need. For example, starving people (physiological need) will not take an interest in the latest happenings in the art world (self-actualization needs) nor in how they are seen or esteemed by others (social or esteem needs) nor even in whether they are breathing clean air (safety needs). But as each important need is satisfied, the next most important need will come into play.</a:t>
            </a:r>
          </a:p>
        </p:txBody>
      </p:sp>
      <p:sp>
        <p:nvSpPr>
          <p:cNvPr id="25604" name="Slide Number Placeholder 3">
            <a:extLst>
              <a:ext uri="{FF2B5EF4-FFF2-40B4-BE49-F238E27FC236}">
                <a16:creationId xmlns:a16="http://schemas.microsoft.com/office/drawing/2014/main" id="{B3F28B23-C91B-9B59-01FF-D4D45AAB177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901FBDB-0981-4A75-BF1A-30D964130F51}" type="slidenum">
              <a:rPr lang="en-US" altLang="en-US" smtClean="0">
                <a:ea typeface="ヒラギノ角ゴ Pro W3"/>
                <a:cs typeface="ヒラギノ角ゴ Pro W3"/>
              </a:rPr>
              <a:pPr>
                <a:spcBef>
                  <a:spcPct val="0"/>
                </a:spcBef>
              </a:pPr>
              <a:t>27</a:t>
            </a:fld>
            <a:endParaRPr lang="en-US" altLang="en-US">
              <a:ea typeface="ヒラギノ角ゴ Pro W3"/>
              <a:cs typeface="ヒラギノ角ゴ Pro W3"/>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224920DE-5A52-4E8B-9E59-8391DB272E65}" type="datetime1">
              <a:rPr lang="en-US" smtClean="0"/>
              <a:t>10/22/2025</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90017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91D3F76D-149D-469F-A83C-0BFE296457DD}" type="datetime1">
              <a:rPr lang="en-US" smtClean="0"/>
              <a:t>10/22/2025</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52443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62096DB5-DD13-45D7-8DB7-2B3524211970}" type="datetime1">
              <a:rPr lang="en-US" smtClean="0"/>
              <a:t>10/22/2025</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680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414FA5-224A-4681-8940-4E5D3B8B918A}" type="datetime1">
              <a:rPr lang="en-US" smtClean="0"/>
              <a:t>10/22/2025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8332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3C9E2B-3BF8-413B-94DD-2921A17D2527}" type="datetime1">
              <a:rPr lang="en-US" smtClean="0"/>
              <a:t>10/22/2025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804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AD3037-50B7-40EB-9CC6-A9AE6C5A284B}" type="datetime1">
              <a:rPr lang="en-US" smtClean="0"/>
              <a:t>10/22/2025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36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8BE852-0E8F-40C0-8B39-B122FDD16E46}" type="datetime1">
              <a:rPr lang="en-US" smtClean="0"/>
              <a:t>10/22/2025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49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605A881E-E600-45A1-B7F7-57381DC16BB4}" type="datetime1">
              <a:rPr lang="en-US" smtClean="0"/>
              <a:t>10/22/2025</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61766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904E75-3EEB-44A1-8BFD-5EF793EFC1AB}" type="datetime1">
              <a:rPr lang="en-US" smtClean="0"/>
              <a:t>10/22/2025</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73289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1CAEC3-DE29-4474-90D4-EC670E3DF8DD}" type="datetime1">
              <a:rPr lang="en-US" smtClean="0"/>
              <a:t>10/22/2025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83591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117A63FD-744A-403F-9C14-0782DAED1037}" type="datetime1">
              <a:rPr lang="en-US" smtClean="0"/>
              <a:t>10/22/2025</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888496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2_Title and Content">
    <p:spTree>
      <p:nvGrpSpPr>
        <p:cNvPr id="1" name=""/>
        <p:cNvGrpSpPr/>
        <p:nvPr/>
      </p:nvGrpSpPr>
      <p:grpSpPr>
        <a:xfrm>
          <a:off x="0" y="0"/>
          <a:ext cx="0" cy="0"/>
          <a:chOff x="0" y="0"/>
          <a:chExt cx="0" cy="0"/>
        </a:xfrm>
      </p:grpSpPr>
      <p:pic>
        <p:nvPicPr>
          <p:cNvPr id="4" name="Picture 8">
            <a:extLst>
              <a:ext uri="{FF2B5EF4-FFF2-40B4-BE49-F238E27FC236}">
                <a16:creationId xmlns:a16="http://schemas.microsoft.com/office/drawing/2014/main" id="{12E58295-5FB6-47B2-EF4A-CA8242957BC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072034" y="6046788"/>
            <a:ext cx="2707217" cy="81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914400" y="228600"/>
            <a:ext cx="10363200" cy="1143000"/>
          </a:xfrm>
        </p:spPr>
        <p:txBody>
          <a:bodyPr/>
          <a:lstStyle>
            <a:lvl1pPr>
              <a:lnSpc>
                <a:spcPts val="3600"/>
              </a:lnSpc>
              <a:defRPr sz="3600" b="1"/>
            </a:lvl1pPr>
          </a:lstStyle>
          <a:p>
            <a:r>
              <a:rPr lang="en-US" dirty="0"/>
              <a:t>Click to edit Master title style</a:t>
            </a:r>
          </a:p>
        </p:txBody>
      </p:sp>
      <p:sp>
        <p:nvSpPr>
          <p:cNvPr id="3" name="Content Placeholder 2"/>
          <p:cNvSpPr>
            <a:spLocks noGrp="1"/>
          </p:cNvSpPr>
          <p:nvPr>
            <p:ph idx="1"/>
          </p:nvPr>
        </p:nvSpPr>
        <p:spPr/>
        <p:txBody>
          <a:bodyPr/>
          <a:lstStyle>
            <a:lvl1pPr>
              <a:defRPr b="0"/>
            </a:lvl1pPr>
            <a:lvl2pPr>
              <a:defRPr b="0"/>
            </a:lvl2pPr>
            <a:lvl3pPr>
              <a:defRPr b="0"/>
            </a:lvl3pPr>
            <a:lvl4pPr>
              <a:defRPr b="0"/>
            </a:lvl4pPr>
            <a:lvl5pPr>
              <a:defRPr b="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ext Placeholder 7"/>
          <p:cNvSpPr>
            <a:spLocks noGrp="1"/>
          </p:cNvSpPr>
          <p:nvPr>
            <p:ph type="body" sz="quarter" idx="13"/>
          </p:nvPr>
        </p:nvSpPr>
        <p:spPr>
          <a:xfrm>
            <a:off x="1219200" y="1447800"/>
            <a:ext cx="9550400" cy="381000"/>
          </a:xfrm>
        </p:spPr>
        <p:txBody>
          <a:bodyPr/>
          <a:lstStyle>
            <a:lvl1pPr algn="ctr">
              <a:spcBef>
                <a:spcPts val="0"/>
              </a:spcBef>
              <a:buNone/>
              <a:defRPr sz="2800" b="1" i="0">
                <a:solidFill>
                  <a:schemeClr val="tx2"/>
                </a:solidFill>
              </a:defRPr>
            </a:lvl1pPr>
          </a:lstStyle>
          <a:p>
            <a:pPr lvl="0"/>
            <a:r>
              <a:rPr lang="en-US" dirty="0"/>
              <a:t>Click to edit Master text styles</a:t>
            </a:r>
          </a:p>
        </p:txBody>
      </p:sp>
    </p:spTree>
    <p:extLst>
      <p:ext uri="{BB962C8B-B14F-4D97-AF65-F5344CB8AC3E}">
        <p14:creationId xmlns:p14="http://schemas.microsoft.com/office/powerpoint/2010/main" val="27591026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1_Title Only">
    <p:spTree>
      <p:nvGrpSpPr>
        <p:cNvPr id="1" name=""/>
        <p:cNvGrpSpPr/>
        <p:nvPr/>
      </p:nvGrpSpPr>
      <p:grpSpPr>
        <a:xfrm>
          <a:off x="0" y="0"/>
          <a:ext cx="0" cy="0"/>
          <a:chOff x="0" y="0"/>
          <a:chExt cx="0" cy="0"/>
        </a:xfrm>
      </p:grpSpPr>
      <p:pic>
        <p:nvPicPr>
          <p:cNvPr id="3" name="Picture 8">
            <a:extLst>
              <a:ext uri="{FF2B5EF4-FFF2-40B4-BE49-F238E27FC236}">
                <a16:creationId xmlns:a16="http://schemas.microsoft.com/office/drawing/2014/main" id="{E56A08C9-3D6C-2815-E961-5BF5FA93CC1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737601" y="5894388"/>
            <a:ext cx="2707217" cy="81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dirty="0"/>
              <a:t>Click to edit Master title style</a:t>
            </a:r>
          </a:p>
        </p:txBody>
      </p:sp>
      <p:sp>
        <p:nvSpPr>
          <p:cNvPr id="7" name="Text Placeholder 7"/>
          <p:cNvSpPr>
            <a:spLocks noGrp="1"/>
          </p:cNvSpPr>
          <p:nvPr>
            <p:ph type="body" sz="quarter" idx="13"/>
          </p:nvPr>
        </p:nvSpPr>
        <p:spPr>
          <a:xfrm>
            <a:off x="1219200" y="1752600"/>
            <a:ext cx="9550400" cy="381000"/>
          </a:xfrm>
        </p:spPr>
        <p:txBody>
          <a:bodyPr/>
          <a:lstStyle>
            <a:lvl1pPr algn="ctr">
              <a:buNone/>
              <a:defRPr sz="2800" b="1" i="0">
                <a:solidFill>
                  <a:schemeClr val="tx2"/>
                </a:solidFill>
              </a:defRPr>
            </a:lvl1pPr>
          </a:lstStyle>
          <a:p>
            <a:pPr lvl="0"/>
            <a:r>
              <a:rPr lang="en-US" dirty="0"/>
              <a:t>Click to edit Master text styles</a:t>
            </a:r>
          </a:p>
        </p:txBody>
      </p:sp>
      <p:sp>
        <p:nvSpPr>
          <p:cNvPr id="4" name="Date Placeholder 2">
            <a:extLst>
              <a:ext uri="{FF2B5EF4-FFF2-40B4-BE49-F238E27FC236}">
                <a16:creationId xmlns:a16="http://schemas.microsoft.com/office/drawing/2014/main" id="{54BFD754-760D-D8BB-C137-83E4E6D7F24D}"/>
              </a:ext>
            </a:extLst>
          </p:cNvPr>
          <p:cNvSpPr>
            <a:spLocks noGrp="1"/>
          </p:cNvSpPr>
          <p:nvPr>
            <p:ph type="dt" sz="half" idx="14"/>
          </p:nvPr>
        </p:nvSpPr>
        <p:spPr>
          <a:xfrm>
            <a:off x="914400" y="6248400"/>
            <a:ext cx="2540000" cy="457200"/>
          </a:xfrm>
        </p:spPr>
        <p:txBody>
          <a:bodyPr wrap="square" numCol="1" anchor="t" anchorCtr="0" compatLnSpc="1">
            <a:prstTxWarp prst="textNoShape">
              <a:avLst/>
            </a:prstTxWarp>
          </a:bodyPr>
          <a:lstStyle>
            <a:lvl1pPr>
              <a:defRPr>
                <a:ea typeface="ヒラギノ角ゴ Pro W3" charset="-128"/>
                <a:cs typeface="+mn-cs"/>
              </a:defRPr>
            </a:lvl1pPr>
          </a:lstStyle>
          <a:p>
            <a:pPr>
              <a:defRPr/>
            </a:pPr>
            <a:endParaRPr lang="en-US"/>
          </a:p>
        </p:txBody>
      </p:sp>
      <p:sp>
        <p:nvSpPr>
          <p:cNvPr id="5" name="Footer Placeholder 3">
            <a:extLst>
              <a:ext uri="{FF2B5EF4-FFF2-40B4-BE49-F238E27FC236}">
                <a16:creationId xmlns:a16="http://schemas.microsoft.com/office/drawing/2014/main" id="{E5983499-CC02-AED6-BEE3-E136C91690AB}"/>
              </a:ext>
            </a:extLst>
          </p:cNvPr>
          <p:cNvSpPr>
            <a:spLocks noGrp="1"/>
          </p:cNvSpPr>
          <p:nvPr>
            <p:ph type="ftr" sz="quarter" idx="15"/>
          </p:nvPr>
        </p:nvSpPr>
        <p:spPr>
          <a:xfrm>
            <a:off x="4165600" y="6248400"/>
            <a:ext cx="3860800" cy="457200"/>
          </a:xfrm>
        </p:spPr>
        <p:txBody>
          <a:bodyPr wrap="square" numCol="1" anchor="t" anchorCtr="0" compatLnSpc="1">
            <a:prstTxWarp prst="textNoShape">
              <a:avLst/>
            </a:prstTxWarp>
          </a:bodyPr>
          <a:lstStyle>
            <a:lvl1pPr>
              <a:defRPr>
                <a:ea typeface="ヒラギノ角ゴ Pro W3" charset="-128"/>
                <a:cs typeface="+mn-cs"/>
              </a:defRPr>
            </a:lvl1pPr>
          </a:lstStyle>
          <a:p>
            <a:pPr>
              <a:defRPr/>
            </a:pPr>
            <a:endParaRPr lang="en-US"/>
          </a:p>
        </p:txBody>
      </p:sp>
    </p:spTree>
    <p:extLst>
      <p:ext uri="{BB962C8B-B14F-4D97-AF65-F5344CB8AC3E}">
        <p14:creationId xmlns:p14="http://schemas.microsoft.com/office/powerpoint/2010/main" val="3453047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8AE4632D-170A-48CC-BD23-5D20B56EBA51}" type="datetime1">
              <a:rPr lang="en-US" smtClean="0"/>
              <a:t>10/22/2025</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00897896"/>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11" r:id="rId5"/>
    <p:sldLayoutId id="2147483760" r:id="rId6"/>
    <p:sldLayoutId id="2147483762" r:id="rId7"/>
    <p:sldLayoutId id="2147483706" r:id="rId8"/>
    <p:sldLayoutId id="2147483709" r:id="rId9"/>
    <p:sldLayoutId id="2147483707" r:id="rId10"/>
    <p:sldLayoutId id="2147483708" r:id="rId11"/>
    <p:sldLayoutId id="2147483763" r:id="rId12"/>
    <p:sldLayoutId id="2147483764" r:id="rId13"/>
  </p:sldLayoutIdLst>
  <p:hf hd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hyperlink" Target="https://www.tiktok.com/@marketingmeetup/video/7266849561057004833"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2.xml"/><Relationship Id="rId1" Type="http://schemas.openxmlformats.org/officeDocument/2006/relationships/video" Target="https://www.youtube.com/embed/MkQzTtDPpa4?feature=oembed"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2.xml"/><Relationship Id="rId1" Type="http://schemas.openxmlformats.org/officeDocument/2006/relationships/video" Target="https://www.youtube.com/embed/M9lmD4T-i2c?feature=oembed"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2.xml"/><Relationship Id="rId4" Type="http://schemas.openxmlformats.org/officeDocument/2006/relationships/image" Target="../media/image20.jpeg"/></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Consumer Buyer Behaviour - Marketing Teacher">
            <a:extLst>
              <a:ext uri="{FF2B5EF4-FFF2-40B4-BE49-F238E27FC236}">
                <a16:creationId xmlns:a16="http://schemas.microsoft.com/office/drawing/2014/main" id="{628CD53D-10C3-10A9-5C98-DDC4536FA6E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431" b="8342"/>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1082" name="Rectangle 1081">
            <a:extLst>
              <a:ext uri="{FF2B5EF4-FFF2-40B4-BE49-F238E27FC236}">
                <a16:creationId xmlns:a16="http://schemas.microsoft.com/office/drawing/2014/main" id="{36B822CC-7DA9-4417-AA94-64CEB676F0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7234" y="4219240"/>
            <a:ext cx="11301984" cy="94997"/>
          </a:xfrm>
          <a:prstGeom prst="rect">
            <a:avLst/>
          </a:prstGeom>
          <a:solidFill>
            <a:schemeClr val="bg1">
              <a:alpha val="9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84" name="Rectangle 1083">
            <a:extLst>
              <a:ext uri="{FF2B5EF4-FFF2-40B4-BE49-F238E27FC236}">
                <a16:creationId xmlns:a16="http://schemas.microsoft.com/office/drawing/2014/main" id="{AFA01E88-71CC-4FF3-9E81-51E0C32B45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7234" y="4376057"/>
            <a:ext cx="11303626" cy="2034709"/>
          </a:xfrm>
          <a:prstGeom prst="rect">
            <a:avLst/>
          </a:prstGeom>
          <a:solidFill>
            <a:schemeClr val="bg1">
              <a:alpha val="95000"/>
            </a:scheme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5ADEB71-18B0-FF78-CEAD-0E03609CEF05}"/>
              </a:ext>
            </a:extLst>
          </p:cNvPr>
          <p:cNvSpPr>
            <a:spLocks noGrp="1"/>
          </p:cNvSpPr>
          <p:nvPr>
            <p:ph type="title"/>
          </p:nvPr>
        </p:nvSpPr>
        <p:spPr>
          <a:xfrm>
            <a:off x="679600" y="4613395"/>
            <a:ext cx="3353432" cy="1336485"/>
          </a:xfrm>
        </p:spPr>
        <p:txBody>
          <a:bodyPr vert="horz" lIns="91440" tIns="45720" rIns="91440" bIns="45720" rtlCol="0" anchor="ctr">
            <a:normAutofit/>
          </a:bodyPr>
          <a:lstStyle/>
          <a:p>
            <a:pPr>
              <a:lnSpc>
                <a:spcPct val="90000"/>
              </a:lnSpc>
            </a:pPr>
            <a:r>
              <a:rPr lang="en-US" b="1">
                <a:solidFill>
                  <a:schemeClr val="tx1"/>
                </a:solidFill>
                <a:latin typeface="Arial" panose="020B0604020202020204" pitchFamily="34" charset="0"/>
                <a:cs typeface="Arial" panose="020B0604020202020204" pitchFamily="34" charset="0"/>
              </a:rPr>
              <a:t>Marketing Fundamentals</a:t>
            </a:r>
            <a:br>
              <a:rPr lang="en-US" b="1">
                <a:solidFill>
                  <a:schemeClr val="tx1"/>
                </a:solidFill>
                <a:latin typeface="Arial" panose="020B0604020202020204" pitchFamily="34" charset="0"/>
                <a:cs typeface="Arial" panose="020B0604020202020204" pitchFamily="34" charset="0"/>
              </a:rPr>
            </a:br>
            <a:r>
              <a:rPr lang="en-GB" b="1" i="0">
                <a:solidFill>
                  <a:schemeClr val="tx1"/>
                </a:solidFill>
                <a:effectLst/>
                <a:latin typeface="Arial" panose="020B0604020202020204" pitchFamily="34" charset="0"/>
                <a:cs typeface="Arial" panose="020B0604020202020204" pitchFamily="34" charset="0"/>
              </a:rPr>
              <a:t>BMBM</a:t>
            </a:r>
            <a:r>
              <a:rPr lang="en-GB" b="1">
                <a:solidFill>
                  <a:schemeClr val="tx1"/>
                </a:solidFill>
                <a:latin typeface="Arial" panose="020B0604020202020204" pitchFamily="34" charset="0"/>
                <a:cs typeface="Arial" panose="020B0604020202020204" pitchFamily="34" charset="0"/>
              </a:rPr>
              <a:t>4005</a:t>
            </a:r>
            <a:endParaRPr lang="en-US" b="1">
              <a:solidFill>
                <a:schemeClr val="tx1"/>
              </a:solidFill>
              <a:latin typeface="Arial" panose="020B0604020202020204" pitchFamily="34" charset="0"/>
              <a:cs typeface="Arial" panose="020B0604020202020204" pitchFamily="34" charset="0"/>
            </a:endParaRPr>
          </a:p>
        </p:txBody>
      </p:sp>
      <p:sp>
        <p:nvSpPr>
          <p:cNvPr id="1066" name="Content Placeholder 1065">
            <a:extLst>
              <a:ext uri="{FF2B5EF4-FFF2-40B4-BE49-F238E27FC236}">
                <a16:creationId xmlns:a16="http://schemas.microsoft.com/office/drawing/2014/main" id="{80A514E9-6468-F746-2944-CF385937DA0E}"/>
              </a:ext>
            </a:extLst>
          </p:cNvPr>
          <p:cNvSpPr>
            <a:spLocks noGrp="1"/>
          </p:cNvSpPr>
          <p:nvPr>
            <p:ph idx="1"/>
          </p:nvPr>
        </p:nvSpPr>
        <p:spPr>
          <a:xfrm>
            <a:off x="4271491" y="4613396"/>
            <a:ext cx="7240909" cy="1304114"/>
          </a:xfrm>
        </p:spPr>
        <p:txBody>
          <a:bodyPr>
            <a:normAutofit/>
          </a:bodyPr>
          <a:lstStyle/>
          <a:p>
            <a:pPr marL="0" indent="0">
              <a:buNone/>
            </a:pPr>
            <a:r>
              <a:rPr lang="en-US" sz="2800" b="1" dirty="0">
                <a:latin typeface="Arial" panose="020B0604020202020204" pitchFamily="34" charset="0"/>
                <a:cs typeface="Arial" panose="020B0604020202020204" pitchFamily="34" charset="0"/>
              </a:rPr>
              <a:t>Today’s Session</a:t>
            </a:r>
          </a:p>
          <a:p>
            <a:r>
              <a:rPr lang="en-US" sz="2800" b="1" dirty="0">
                <a:latin typeface="Arial" panose="020B0604020202020204" pitchFamily="34" charset="0"/>
                <a:cs typeface="Arial" panose="020B0604020202020204" pitchFamily="34" charset="0"/>
              </a:rPr>
              <a:t>BUYER BEHAVIOUR</a:t>
            </a:r>
          </a:p>
        </p:txBody>
      </p:sp>
      <p:sp>
        <p:nvSpPr>
          <p:cNvPr id="4" name="Footer Placeholder 3">
            <a:extLst>
              <a:ext uri="{FF2B5EF4-FFF2-40B4-BE49-F238E27FC236}">
                <a16:creationId xmlns:a16="http://schemas.microsoft.com/office/drawing/2014/main" id="{28E2487B-ABF5-A3D4-A6F5-600D77A9CFE6}"/>
              </a:ext>
            </a:extLst>
          </p:cNvPr>
          <p:cNvSpPr>
            <a:spLocks noGrp="1"/>
          </p:cNvSpPr>
          <p:nvPr>
            <p:ph type="ftr" sz="quarter" idx="11"/>
          </p:nvPr>
        </p:nvSpPr>
        <p:spPr>
          <a:xfrm>
            <a:off x="4661793" y="5981897"/>
            <a:ext cx="5187601" cy="365125"/>
          </a:xfrm>
        </p:spPr>
        <p:txBody>
          <a:bodyPr vert="horz" lIns="91440" tIns="45720" rIns="91440" bIns="45720" rtlCol="0">
            <a:normAutofit/>
          </a:bodyPr>
          <a:lstStyle/>
          <a:p>
            <a:pPr defTabSz="457200"/>
            <a:endParaRPr lang="en-US" kern="1200" cap="all">
              <a:solidFill>
                <a:srgbClr val="FFAF3C"/>
              </a:solidFill>
              <a:latin typeface="+mn-lt"/>
              <a:ea typeface="+mn-ea"/>
              <a:cs typeface="+mn-cs"/>
            </a:endParaRPr>
          </a:p>
        </p:txBody>
      </p:sp>
      <p:sp>
        <p:nvSpPr>
          <p:cNvPr id="5" name="Slide Number Placeholder 4">
            <a:extLst>
              <a:ext uri="{FF2B5EF4-FFF2-40B4-BE49-F238E27FC236}">
                <a16:creationId xmlns:a16="http://schemas.microsoft.com/office/drawing/2014/main" id="{E767F9EC-4038-BDC3-B49C-4457E32A197C}"/>
              </a:ext>
            </a:extLst>
          </p:cNvPr>
          <p:cNvSpPr>
            <a:spLocks noGrp="1"/>
          </p:cNvSpPr>
          <p:nvPr>
            <p:ph type="sldNum" sz="quarter" idx="12"/>
          </p:nvPr>
        </p:nvSpPr>
        <p:spPr>
          <a:xfrm>
            <a:off x="10967526" y="5981897"/>
            <a:ext cx="544874" cy="365125"/>
          </a:xfrm>
        </p:spPr>
        <p:txBody>
          <a:bodyPr vert="horz" lIns="91440" tIns="45720" rIns="91440" bIns="45720" rtlCol="0">
            <a:normAutofit/>
          </a:bodyPr>
          <a:lstStyle/>
          <a:p>
            <a:pPr defTabSz="457200">
              <a:spcAft>
                <a:spcPts val="600"/>
              </a:spcAft>
            </a:pPr>
            <a:fld id="{3A98EE3D-8CD1-4C3F-BD1C-C98C9596463C}" type="slidenum">
              <a:rPr lang="en-US">
                <a:solidFill>
                  <a:srgbClr val="FFAF3C"/>
                </a:solidFill>
              </a:rPr>
              <a:pPr defTabSz="457200">
                <a:spcAft>
                  <a:spcPts val="600"/>
                </a:spcAft>
              </a:pPr>
              <a:t>1</a:t>
            </a:fld>
            <a:endParaRPr lang="en-US">
              <a:solidFill>
                <a:srgbClr val="FFAF3C"/>
              </a:solidFill>
            </a:endParaRPr>
          </a:p>
        </p:txBody>
      </p:sp>
    </p:spTree>
    <p:extLst>
      <p:ext uri="{BB962C8B-B14F-4D97-AF65-F5344CB8AC3E}">
        <p14:creationId xmlns:p14="http://schemas.microsoft.com/office/powerpoint/2010/main" val="2188220798"/>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9" name="Rectangle 3078">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81" name="Rectangle 3080">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83" name="Rectangle 3082">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85" name="Rectangle 3084">
            <a:extLst>
              <a:ext uri="{FF2B5EF4-FFF2-40B4-BE49-F238E27FC236}">
                <a16:creationId xmlns:a16="http://schemas.microsoft.com/office/drawing/2014/main" id="{E2852671-8EB6-4EAF-8AF8-65CF3FD6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3087" name="Rectangle 3086">
            <a:extLst>
              <a:ext uri="{FF2B5EF4-FFF2-40B4-BE49-F238E27FC236}">
                <a16:creationId xmlns:a16="http://schemas.microsoft.com/office/drawing/2014/main" id="{30B2430D-0AB4-4007-AD20-237C0A26D0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9" name="Rectangle 3088">
            <a:extLst>
              <a:ext uri="{FF2B5EF4-FFF2-40B4-BE49-F238E27FC236}">
                <a16:creationId xmlns:a16="http://schemas.microsoft.com/office/drawing/2014/main" id="{6A0D39B4-0762-459B-8C7E-09126E2F33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91" name="Rectangle 3090">
            <a:extLst>
              <a:ext uri="{FF2B5EF4-FFF2-40B4-BE49-F238E27FC236}">
                <a16:creationId xmlns:a16="http://schemas.microsoft.com/office/drawing/2014/main" id="{A6645556-CD09-4B58-A2E2-995E93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93" name="Rectangle 3092">
            <a:extLst>
              <a:ext uri="{FF2B5EF4-FFF2-40B4-BE49-F238E27FC236}">
                <a16:creationId xmlns:a16="http://schemas.microsoft.com/office/drawing/2014/main" id="{9D012287-A70E-4587-B36A-B249E8A26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3095" name="Rectangle 3094">
            <a:extLst>
              <a:ext uri="{FF2B5EF4-FFF2-40B4-BE49-F238E27FC236}">
                <a16:creationId xmlns:a16="http://schemas.microsoft.com/office/drawing/2014/main" id="{1064C44D-91AF-4137-BC06-4F0B21DDCC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8175"/>
            <a:ext cx="12191999" cy="62198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Customer vs. Consumer - Relationship &amp; Difference – Feedough">
            <a:extLst>
              <a:ext uri="{FF2B5EF4-FFF2-40B4-BE49-F238E27FC236}">
                <a16:creationId xmlns:a16="http://schemas.microsoft.com/office/drawing/2014/main" id="{3124F7EB-4552-6A52-D923-539CFA1231B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14804" y="1790700"/>
            <a:ext cx="6325658" cy="3530600"/>
          </a:xfrm>
          <a:prstGeom prst="rect">
            <a:avLst/>
          </a:prstGeom>
          <a:noFill/>
          <a:extLst>
            <a:ext uri="{909E8E84-426E-40DD-AFC4-6F175D3DCCD1}">
              <a14:hiddenFill xmlns:a14="http://schemas.microsoft.com/office/drawing/2010/main">
                <a:solidFill>
                  <a:srgbClr val="FFFFFF"/>
                </a:solidFill>
              </a14:hiddenFill>
            </a:ext>
          </a:extLst>
        </p:spPr>
      </p:pic>
      <p:sp>
        <p:nvSpPr>
          <p:cNvPr id="3097" name="Rectangle 3096">
            <a:extLst>
              <a:ext uri="{FF2B5EF4-FFF2-40B4-BE49-F238E27FC236}">
                <a16:creationId xmlns:a16="http://schemas.microsoft.com/office/drawing/2014/main" id="{229A9569-B54F-4022-89FD-8D5585618B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36079" y="601200"/>
            <a:ext cx="5009388"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461BD84D-C701-F0C4-A46D-4C6FF061466A}"/>
              </a:ext>
            </a:extLst>
          </p:cNvPr>
          <p:cNvSpPr>
            <a:spLocks noGrp="1"/>
          </p:cNvSpPr>
          <p:nvPr>
            <p:ph type="title"/>
          </p:nvPr>
        </p:nvSpPr>
        <p:spPr>
          <a:xfrm>
            <a:off x="7261934" y="1419225"/>
            <a:ext cx="4115917" cy="3660775"/>
          </a:xfrm>
        </p:spPr>
        <p:txBody>
          <a:bodyPr vert="horz" lIns="91440" tIns="45720" rIns="91440" bIns="45720" rtlCol="0" anchor="b">
            <a:noAutofit/>
          </a:bodyPr>
          <a:lstStyle/>
          <a:p>
            <a:pPr>
              <a:lnSpc>
                <a:spcPct val="90000"/>
              </a:lnSpc>
            </a:pPr>
            <a:r>
              <a:rPr lang="en-US" sz="4000" dirty="0">
                <a:solidFill>
                  <a:srgbClr val="FFFFFF"/>
                </a:solidFill>
                <a:latin typeface="Arial" panose="020B0604020202020204" pitchFamily="34" charset="0"/>
                <a:cs typeface="Arial" panose="020B0604020202020204" pitchFamily="34" charset="0"/>
              </a:rPr>
              <a:t>What is the difference between a customer and consumer?</a:t>
            </a:r>
          </a:p>
        </p:txBody>
      </p:sp>
      <p:sp>
        <p:nvSpPr>
          <p:cNvPr id="4" name="Footer Placeholder 3">
            <a:extLst>
              <a:ext uri="{FF2B5EF4-FFF2-40B4-BE49-F238E27FC236}">
                <a16:creationId xmlns:a16="http://schemas.microsoft.com/office/drawing/2014/main" id="{DBB08B6E-40B8-3107-B2C2-4878A48CBC34}"/>
              </a:ext>
            </a:extLst>
          </p:cNvPr>
          <p:cNvSpPr>
            <a:spLocks noGrp="1"/>
          </p:cNvSpPr>
          <p:nvPr>
            <p:ph type="ftr" sz="quarter" idx="11"/>
          </p:nvPr>
        </p:nvSpPr>
        <p:spPr>
          <a:xfrm>
            <a:off x="581192" y="6400800"/>
            <a:ext cx="6917210" cy="365125"/>
          </a:xfrm>
        </p:spPr>
        <p:txBody>
          <a:bodyPr vert="horz" lIns="91440" tIns="45720" rIns="91440" bIns="45720" rtlCol="0" anchor="ctr">
            <a:normAutofit/>
          </a:bodyPr>
          <a:lstStyle/>
          <a:p>
            <a:pPr defTabSz="457200"/>
            <a:endParaRPr lang="en-US" sz="900" kern="1200" cap="all">
              <a:solidFill>
                <a:schemeClr val="tx1">
                  <a:lumMod val="85000"/>
                  <a:lumOff val="15000"/>
                </a:schemeClr>
              </a:solidFill>
              <a:latin typeface="+mn-lt"/>
              <a:ea typeface="+mn-ea"/>
              <a:cs typeface="+mn-cs"/>
            </a:endParaRPr>
          </a:p>
        </p:txBody>
      </p:sp>
      <p:sp>
        <p:nvSpPr>
          <p:cNvPr id="5" name="Slide Number Placeholder 4">
            <a:extLst>
              <a:ext uri="{FF2B5EF4-FFF2-40B4-BE49-F238E27FC236}">
                <a16:creationId xmlns:a16="http://schemas.microsoft.com/office/drawing/2014/main" id="{ADEDE001-9920-A028-FC3C-1B3108F0D25F}"/>
              </a:ext>
            </a:extLst>
          </p:cNvPr>
          <p:cNvSpPr>
            <a:spLocks noGrp="1"/>
          </p:cNvSpPr>
          <p:nvPr>
            <p:ph type="sldNum" sz="quarter" idx="12"/>
          </p:nvPr>
        </p:nvSpPr>
        <p:spPr>
          <a:xfrm>
            <a:off x="10558300" y="6400800"/>
            <a:ext cx="1016440" cy="365125"/>
          </a:xfrm>
        </p:spPr>
        <p:txBody>
          <a:bodyPr vert="horz" lIns="91440" tIns="45720" rIns="91440" bIns="45720" rtlCol="0" anchor="ctr">
            <a:normAutofit/>
          </a:bodyPr>
          <a:lstStyle/>
          <a:p>
            <a:pPr defTabSz="457200">
              <a:spcAft>
                <a:spcPts val="600"/>
              </a:spcAft>
            </a:pPr>
            <a:fld id="{3A98EE3D-8CD1-4C3F-BD1C-C98C9596463C}" type="slidenum">
              <a:rPr lang="en-US">
                <a:solidFill>
                  <a:schemeClr val="tx1">
                    <a:lumMod val="85000"/>
                    <a:lumOff val="15000"/>
                  </a:schemeClr>
                </a:solidFill>
              </a:rPr>
              <a:pPr defTabSz="457200">
                <a:spcAft>
                  <a:spcPts val="600"/>
                </a:spcAft>
              </a:pPr>
              <a:t>2</a:t>
            </a:fld>
            <a:endParaRPr lang="en-US">
              <a:solidFill>
                <a:schemeClr val="tx1">
                  <a:lumMod val="85000"/>
                  <a:lumOff val="15000"/>
                </a:schemeClr>
              </a:solidFill>
            </a:endParaRPr>
          </a:p>
        </p:txBody>
      </p:sp>
    </p:spTree>
    <p:extLst>
      <p:ext uri="{BB962C8B-B14F-4D97-AF65-F5344CB8AC3E}">
        <p14:creationId xmlns:p14="http://schemas.microsoft.com/office/powerpoint/2010/main" val="20997881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3FFE5-0B55-761D-1698-D04D5EEC8E6F}"/>
              </a:ext>
            </a:extLst>
          </p:cNvPr>
          <p:cNvSpPr>
            <a:spLocks noGrp="1"/>
          </p:cNvSpPr>
          <p:nvPr>
            <p:ph type="title"/>
          </p:nvPr>
        </p:nvSpPr>
        <p:spPr>
          <a:xfrm>
            <a:off x="581192" y="702156"/>
            <a:ext cx="11029616" cy="750724"/>
          </a:xfrm>
        </p:spPr>
        <p:txBody>
          <a:bodyPr/>
          <a:lstStyle/>
          <a:p>
            <a:r>
              <a:rPr lang="en-GB" b="1" dirty="0">
                <a:latin typeface="Arial" panose="020B0604020202020204" pitchFamily="34" charset="0"/>
                <a:cs typeface="Arial" panose="020B0604020202020204" pitchFamily="34" charset="0"/>
              </a:rPr>
              <a:t>Customers and consumers – key differences</a:t>
            </a:r>
          </a:p>
        </p:txBody>
      </p:sp>
      <p:sp>
        <p:nvSpPr>
          <p:cNvPr id="4" name="Footer Placeholder 3">
            <a:extLst>
              <a:ext uri="{FF2B5EF4-FFF2-40B4-BE49-F238E27FC236}">
                <a16:creationId xmlns:a16="http://schemas.microsoft.com/office/drawing/2014/main" id="{7ECEF12C-DE71-3DC6-5719-9357533A7E4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F7C24D9B-A079-6F9F-58CD-7D1326FD01A6}"/>
              </a:ext>
            </a:extLst>
          </p:cNvPr>
          <p:cNvSpPr>
            <a:spLocks noGrp="1"/>
          </p:cNvSpPr>
          <p:nvPr>
            <p:ph type="sldNum" sz="quarter" idx="12"/>
          </p:nvPr>
        </p:nvSpPr>
        <p:spPr/>
        <p:txBody>
          <a:bodyPr/>
          <a:lstStyle/>
          <a:p>
            <a:fld id="{3A98EE3D-8CD1-4C3F-BD1C-C98C9596463C}" type="slidenum">
              <a:rPr lang="en-US" smtClean="0"/>
              <a:t>3</a:t>
            </a:fld>
            <a:endParaRPr lang="en-US" dirty="0"/>
          </a:p>
        </p:txBody>
      </p:sp>
      <p:pic>
        <p:nvPicPr>
          <p:cNvPr id="6146" name="Picture 2" descr="customers vs consumer">
            <a:extLst>
              <a:ext uri="{FF2B5EF4-FFF2-40B4-BE49-F238E27FC236}">
                <a16:creationId xmlns:a16="http://schemas.microsoft.com/office/drawing/2014/main" id="{6809E1A7-62C1-5A7F-A5AC-4D0ECF2F83A5}"/>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8665" t="24783" r="9050" b="21815"/>
          <a:stretch/>
        </p:blipFill>
        <p:spPr bwMode="auto">
          <a:xfrm>
            <a:off x="1365490" y="1954100"/>
            <a:ext cx="8851420" cy="3968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70444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290E7-4B27-A07C-FA97-34EB110DE19C}"/>
              </a:ext>
            </a:extLst>
          </p:cNvPr>
          <p:cNvSpPr>
            <a:spLocks noGrp="1"/>
          </p:cNvSpPr>
          <p:nvPr>
            <p:ph type="title"/>
          </p:nvPr>
        </p:nvSpPr>
        <p:spPr>
          <a:xfrm>
            <a:off x="581192" y="702156"/>
            <a:ext cx="11029616" cy="791364"/>
          </a:xfrm>
        </p:spPr>
        <p:txBody>
          <a:bodyPr/>
          <a:lstStyle/>
          <a:p>
            <a:r>
              <a:rPr lang="en-GB"/>
              <a:t>Why do we need to know?</a:t>
            </a:r>
            <a:endParaRPr lang="en-GB" dirty="0"/>
          </a:p>
        </p:txBody>
      </p:sp>
      <p:sp>
        <p:nvSpPr>
          <p:cNvPr id="3" name="Content Placeholder 2">
            <a:extLst>
              <a:ext uri="{FF2B5EF4-FFF2-40B4-BE49-F238E27FC236}">
                <a16:creationId xmlns:a16="http://schemas.microsoft.com/office/drawing/2014/main" id="{58F95925-2D78-752B-A41F-E525E77DA054}"/>
              </a:ext>
            </a:extLst>
          </p:cNvPr>
          <p:cNvSpPr>
            <a:spLocks noGrp="1"/>
          </p:cNvSpPr>
          <p:nvPr>
            <p:ph idx="1"/>
          </p:nvPr>
        </p:nvSpPr>
        <p:spPr>
          <a:xfrm>
            <a:off x="581192" y="1757680"/>
            <a:ext cx="11029615" cy="4217670"/>
          </a:xfrm>
        </p:spPr>
        <p:txBody>
          <a:bodyPr>
            <a:normAutofit/>
          </a:bodyPr>
          <a:lstStyle/>
          <a:p>
            <a:r>
              <a:rPr lang="en-GB" sz="2000" b="0" i="0">
                <a:solidFill>
                  <a:srgbClr val="333333"/>
                </a:solidFill>
                <a:effectLst/>
                <a:latin typeface="Arial" panose="020B0604020202020204" pitchFamily="34" charset="0"/>
                <a:cs typeface="Arial" panose="020B0604020202020204" pitchFamily="34" charset="0"/>
              </a:rPr>
              <a:t>Customers are the people who purchase your product or service. Consumers are the end users who use or “consume” your product. Sometimes, they are the same person, but not always. </a:t>
            </a:r>
          </a:p>
          <a:p>
            <a:endParaRPr lang="en-GB" sz="1100" b="0" i="0">
              <a:solidFill>
                <a:srgbClr val="333333"/>
              </a:solidFill>
              <a:effectLst/>
              <a:latin typeface="Arial" panose="020B0604020202020204" pitchFamily="34" charset="0"/>
              <a:cs typeface="Arial" panose="020B0604020202020204" pitchFamily="34" charset="0"/>
            </a:endParaRPr>
          </a:p>
          <a:p>
            <a:r>
              <a:rPr lang="en-GB" sz="2000">
                <a:solidFill>
                  <a:srgbClr val="333333"/>
                </a:solidFill>
                <a:latin typeface="Arial" panose="020B0604020202020204" pitchFamily="34" charset="0"/>
                <a:cs typeface="Arial" panose="020B0604020202020204" pitchFamily="34" charset="0"/>
              </a:rPr>
              <a:t>Understanding</a:t>
            </a:r>
            <a:r>
              <a:rPr lang="en-GB" sz="2000" b="0" i="0">
                <a:solidFill>
                  <a:srgbClr val="333333"/>
                </a:solidFill>
                <a:effectLst/>
                <a:latin typeface="Arial" panose="020B0604020202020204" pitchFamily="34" charset="0"/>
                <a:cs typeface="Arial" panose="020B0604020202020204" pitchFamily="34" charset="0"/>
              </a:rPr>
              <a:t> if you have a customer that is different than your consumer will enable a marketer to develop effective marketing strategies.</a:t>
            </a:r>
          </a:p>
          <a:p>
            <a:endParaRPr lang="en-GB" sz="1000" b="0" i="0">
              <a:solidFill>
                <a:srgbClr val="333333"/>
              </a:solidFill>
              <a:effectLst/>
              <a:latin typeface="Arial" panose="020B0604020202020204" pitchFamily="34" charset="0"/>
              <a:cs typeface="Arial" panose="020B0604020202020204" pitchFamily="34" charset="0"/>
            </a:endParaRPr>
          </a:p>
          <a:p>
            <a:r>
              <a:rPr lang="en-GB" sz="2000" b="0" i="0">
                <a:solidFill>
                  <a:srgbClr val="333333"/>
                </a:solidFill>
                <a:effectLst/>
                <a:latin typeface="Arial" panose="020B0604020202020204" pitchFamily="34" charset="0"/>
                <a:cs typeface="Arial" panose="020B0604020202020204" pitchFamily="34" charset="0"/>
              </a:rPr>
              <a:t>Once marketers find out if they have customers who are different from their consumers, creating a customer profile for each should be a priority. </a:t>
            </a:r>
            <a:r>
              <a:rPr lang="en-GB" sz="2000">
                <a:solidFill>
                  <a:srgbClr val="333333"/>
                </a:solidFill>
                <a:latin typeface="Arial" panose="020B0604020202020204" pitchFamily="34" charset="0"/>
                <a:cs typeface="Arial" panose="020B0604020202020204" pitchFamily="34" charset="0"/>
              </a:rPr>
              <a:t>They</a:t>
            </a:r>
            <a:r>
              <a:rPr lang="en-GB" sz="2000" b="0" i="0">
                <a:solidFill>
                  <a:srgbClr val="333333"/>
                </a:solidFill>
                <a:effectLst/>
                <a:latin typeface="Arial" panose="020B0604020202020204" pitchFamily="34" charset="0"/>
                <a:cs typeface="Arial" panose="020B0604020202020204" pitchFamily="34" charset="0"/>
              </a:rPr>
              <a:t> will need to find out what is most important to each group in order to craft the most effective marketing message.</a:t>
            </a:r>
            <a:endParaRPr lang="en-GB" sz="2000" dirty="0">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56473B43-D068-C5EB-C1C7-BFB0DECCD801}"/>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D9EA335-DC44-A014-FF81-D5BBFBAA7D37}"/>
              </a:ext>
            </a:extLst>
          </p:cNvPr>
          <p:cNvSpPr>
            <a:spLocks noGrp="1"/>
          </p:cNvSpPr>
          <p:nvPr>
            <p:ph type="sldNum" sz="quarter" idx="12"/>
          </p:nvPr>
        </p:nvSpPr>
        <p:spPr/>
        <p:txBody>
          <a:bodyPr/>
          <a:lstStyle/>
          <a:p>
            <a:fld id="{3A98EE3D-8CD1-4C3F-BD1C-C98C9596463C}" type="slidenum">
              <a:rPr lang="en-US" smtClean="0"/>
              <a:t>4</a:t>
            </a:fld>
            <a:endParaRPr lang="en-US" dirty="0"/>
          </a:p>
        </p:txBody>
      </p:sp>
    </p:spTree>
    <p:extLst>
      <p:ext uri="{BB962C8B-B14F-4D97-AF65-F5344CB8AC3E}">
        <p14:creationId xmlns:p14="http://schemas.microsoft.com/office/powerpoint/2010/main" val="2734359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C68CE-D1A0-BCBC-EAB4-7DCD416FCA01}"/>
              </a:ext>
            </a:extLst>
          </p:cNvPr>
          <p:cNvSpPr>
            <a:spLocks noGrp="1"/>
          </p:cNvSpPr>
          <p:nvPr>
            <p:ph type="title"/>
          </p:nvPr>
        </p:nvSpPr>
        <p:spPr>
          <a:xfrm>
            <a:off x="581192" y="702156"/>
            <a:ext cx="11029616" cy="1188720"/>
          </a:xfrm>
        </p:spPr>
        <p:txBody>
          <a:bodyPr>
            <a:normAutofit/>
          </a:bodyPr>
          <a:lstStyle/>
          <a:p>
            <a:r>
              <a:rPr lang="en-GB" sz="3600" b="1" dirty="0">
                <a:latin typeface="Arial" panose="020B0604020202020204" pitchFamily="34" charset="0"/>
                <a:cs typeface="Arial" panose="020B0604020202020204" pitchFamily="34" charset="0"/>
              </a:rPr>
              <a:t>Task</a:t>
            </a:r>
          </a:p>
        </p:txBody>
      </p:sp>
      <p:sp>
        <p:nvSpPr>
          <p:cNvPr id="4" name="Footer Placeholder 3">
            <a:extLst>
              <a:ext uri="{FF2B5EF4-FFF2-40B4-BE49-F238E27FC236}">
                <a16:creationId xmlns:a16="http://schemas.microsoft.com/office/drawing/2014/main" id="{05F33814-D9F7-94D1-F1E5-E82BFE3CB6F6}"/>
              </a:ext>
            </a:extLst>
          </p:cNvPr>
          <p:cNvSpPr>
            <a:spLocks noGrp="1"/>
          </p:cNvSpPr>
          <p:nvPr>
            <p:ph type="ftr" sz="quarter" idx="11"/>
          </p:nvPr>
        </p:nvSpPr>
        <p:spPr>
          <a:xfrm>
            <a:off x="581192" y="6423914"/>
            <a:ext cx="6917210" cy="365125"/>
          </a:xfrm>
        </p:spPr>
        <p:txBody>
          <a:bodyPr>
            <a:normAutofit/>
          </a:bodyPr>
          <a:lstStyle/>
          <a:p>
            <a:endParaRPr lang="en-US" dirty="0"/>
          </a:p>
        </p:txBody>
      </p:sp>
      <p:sp>
        <p:nvSpPr>
          <p:cNvPr id="5" name="Slide Number Placeholder 4">
            <a:extLst>
              <a:ext uri="{FF2B5EF4-FFF2-40B4-BE49-F238E27FC236}">
                <a16:creationId xmlns:a16="http://schemas.microsoft.com/office/drawing/2014/main" id="{42AFF141-2854-A802-4EEF-53A560298AF6}"/>
              </a:ext>
            </a:extLst>
          </p:cNvPr>
          <p:cNvSpPr>
            <a:spLocks noGrp="1"/>
          </p:cNvSpPr>
          <p:nvPr>
            <p:ph type="sldNum" sz="quarter" idx="12"/>
          </p:nvPr>
        </p:nvSpPr>
        <p:spPr>
          <a:xfrm>
            <a:off x="10558300" y="6423914"/>
            <a:ext cx="1052510" cy="365125"/>
          </a:xfrm>
        </p:spPr>
        <p:txBody>
          <a:bodyPr>
            <a:normAutofit/>
          </a:bodyPr>
          <a:lstStyle/>
          <a:p>
            <a:pPr>
              <a:spcAft>
                <a:spcPts val="600"/>
              </a:spcAft>
            </a:pPr>
            <a:fld id="{3A98EE3D-8CD1-4C3F-BD1C-C98C9596463C}" type="slidenum">
              <a:rPr lang="en-US" smtClean="0"/>
              <a:pPr>
                <a:spcAft>
                  <a:spcPts val="600"/>
                </a:spcAft>
              </a:pPr>
              <a:t>5</a:t>
            </a:fld>
            <a:endParaRPr lang="en-US"/>
          </a:p>
        </p:txBody>
      </p:sp>
      <p:graphicFrame>
        <p:nvGraphicFramePr>
          <p:cNvPr id="7" name="Content Placeholder 2">
            <a:extLst>
              <a:ext uri="{FF2B5EF4-FFF2-40B4-BE49-F238E27FC236}">
                <a16:creationId xmlns:a16="http://schemas.microsoft.com/office/drawing/2014/main" id="{8E576420-5139-CFB6-30FD-79ACB9E5611C}"/>
              </a:ext>
            </a:extLst>
          </p:cNvPr>
          <p:cNvGraphicFramePr>
            <a:graphicFrameLocks noGrp="1"/>
          </p:cNvGraphicFramePr>
          <p:nvPr>
            <p:ph idx="1"/>
            <p:extLst>
              <p:ext uri="{D42A27DB-BD31-4B8C-83A1-F6EECF244321}">
                <p14:modId xmlns:p14="http://schemas.microsoft.com/office/powerpoint/2010/main" val="3849370672"/>
              </p:ext>
            </p:extLst>
          </p:nvPr>
        </p:nvGraphicFramePr>
        <p:xfrm>
          <a:off x="581025" y="2341563"/>
          <a:ext cx="11029950" cy="38142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26561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69" name="Rectangle 1068">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1" name="Rectangle 1070">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5ADEB71-18B0-FF78-CEAD-0E03609CEF05}"/>
              </a:ext>
            </a:extLst>
          </p:cNvPr>
          <p:cNvSpPr>
            <a:spLocks noGrp="1"/>
          </p:cNvSpPr>
          <p:nvPr>
            <p:ph type="title"/>
          </p:nvPr>
        </p:nvSpPr>
        <p:spPr>
          <a:xfrm>
            <a:off x="672280" y="944752"/>
            <a:ext cx="3259016" cy="1168528"/>
          </a:xfrm>
        </p:spPr>
        <p:txBody>
          <a:bodyPr vert="horz" lIns="91440" tIns="45720" rIns="91440" bIns="45720" rtlCol="0">
            <a:normAutofit/>
          </a:bodyPr>
          <a:lstStyle/>
          <a:p>
            <a:r>
              <a:rPr lang="en-GB" b="1" dirty="0">
                <a:solidFill>
                  <a:srgbClr val="FFFFFF"/>
                </a:solidFill>
                <a:latin typeface="Arial" panose="020B0604020202020204" pitchFamily="34" charset="0"/>
                <a:cs typeface="Arial" panose="020B0604020202020204" pitchFamily="34" charset="0"/>
              </a:rPr>
              <a:t>Buyer behaviour</a:t>
            </a:r>
            <a:endParaRPr lang="en-US" b="1" dirty="0">
              <a:solidFill>
                <a:srgbClr val="FFFFFF"/>
              </a:solidFill>
              <a:latin typeface="Arial" panose="020B0604020202020204" pitchFamily="34" charset="0"/>
              <a:cs typeface="Arial" panose="020B0604020202020204" pitchFamily="34" charset="0"/>
            </a:endParaRPr>
          </a:p>
        </p:txBody>
      </p:sp>
      <p:sp>
        <p:nvSpPr>
          <p:cNvPr id="1073" name="Rectangle 1072">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75" name="Rectangle 1074">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1077" name="Rectangle 1076">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66" name="Content Placeholder 1065">
            <a:extLst>
              <a:ext uri="{FF2B5EF4-FFF2-40B4-BE49-F238E27FC236}">
                <a16:creationId xmlns:a16="http://schemas.microsoft.com/office/drawing/2014/main" id="{80A514E9-6468-F746-2944-CF385937DA0E}"/>
              </a:ext>
            </a:extLst>
          </p:cNvPr>
          <p:cNvSpPr>
            <a:spLocks noGrp="1"/>
          </p:cNvSpPr>
          <p:nvPr>
            <p:ph idx="1"/>
          </p:nvPr>
        </p:nvSpPr>
        <p:spPr>
          <a:xfrm>
            <a:off x="671513" y="2915919"/>
            <a:ext cx="3123783" cy="3292047"/>
          </a:xfrm>
        </p:spPr>
        <p:txBody>
          <a:bodyPr anchor="t">
            <a:normAutofit/>
          </a:bodyPr>
          <a:lstStyle/>
          <a:p>
            <a:pPr marL="0" indent="0">
              <a:buNone/>
            </a:pPr>
            <a:r>
              <a:rPr kumimoji="0" lang="en-GB" sz="20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Buyer Behaviour refers to the decisions and acts people (customers) undertake to buy products or services for individual or group use.</a:t>
            </a:r>
            <a:endParaRPr kumimoji="0" lang="en-US" sz="20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0" indent="0">
              <a:buNone/>
            </a:pPr>
            <a:endParaRPr lang="en-US" dirty="0">
              <a:solidFill>
                <a:srgbClr val="FFFFFF"/>
              </a:solidFill>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28E2487B-ABF5-A3D4-A6F5-600D77A9CFE6}"/>
              </a:ext>
            </a:extLst>
          </p:cNvPr>
          <p:cNvSpPr>
            <a:spLocks noGrp="1"/>
          </p:cNvSpPr>
          <p:nvPr>
            <p:ph type="ftr" sz="quarter" idx="11"/>
          </p:nvPr>
        </p:nvSpPr>
        <p:spPr>
          <a:xfrm>
            <a:off x="581192" y="6423914"/>
            <a:ext cx="6917210" cy="365125"/>
          </a:xfrm>
        </p:spPr>
        <p:txBody>
          <a:bodyPr vert="horz" lIns="91440" tIns="45720" rIns="91440" bIns="45720" rtlCol="0">
            <a:normAutofit/>
          </a:bodyPr>
          <a:lstStyle/>
          <a:p>
            <a:pPr defTabSz="457200"/>
            <a:endParaRPr lang="en-US" kern="1200" cap="all">
              <a:solidFill>
                <a:schemeClr val="bg1">
                  <a:lumMod val="75000"/>
                  <a:lumOff val="25000"/>
                </a:schemeClr>
              </a:solidFill>
              <a:latin typeface="+mn-lt"/>
              <a:ea typeface="+mn-ea"/>
              <a:cs typeface="+mn-cs"/>
            </a:endParaRPr>
          </a:p>
        </p:txBody>
      </p:sp>
      <p:sp>
        <p:nvSpPr>
          <p:cNvPr id="5" name="Slide Number Placeholder 4">
            <a:extLst>
              <a:ext uri="{FF2B5EF4-FFF2-40B4-BE49-F238E27FC236}">
                <a16:creationId xmlns:a16="http://schemas.microsoft.com/office/drawing/2014/main" id="{E767F9EC-4038-BDC3-B49C-4457E32A197C}"/>
              </a:ext>
            </a:extLst>
          </p:cNvPr>
          <p:cNvSpPr>
            <a:spLocks noGrp="1"/>
          </p:cNvSpPr>
          <p:nvPr>
            <p:ph type="sldNum" sz="quarter" idx="12"/>
          </p:nvPr>
        </p:nvSpPr>
        <p:spPr>
          <a:xfrm>
            <a:off x="10558300" y="6423914"/>
            <a:ext cx="1052510" cy="365125"/>
          </a:xfrm>
        </p:spPr>
        <p:txBody>
          <a:bodyPr vert="horz" lIns="91440" tIns="45720" rIns="91440" bIns="45720" rtlCol="0">
            <a:normAutofit/>
          </a:bodyPr>
          <a:lstStyle/>
          <a:p>
            <a:pPr defTabSz="457200">
              <a:spcAft>
                <a:spcPts val="600"/>
              </a:spcAft>
            </a:pPr>
            <a:fld id="{3A98EE3D-8CD1-4C3F-BD1C-C98C9596463C}" type="slidenum">
              <a:rPr lang="en-US">
                <a:solidFill>
                  <a:schemeClr val="bg1">
                    <a:lumMod val="75000"/>
                    <a:lumOff val="25000"/>
                  </a:schemeClr>
                </a:solidFill>
              </a:rPr>
              <a:pPr defTabSz="457200">
                <a:spcAft>
                  <a:spcPts val="600"/>
                </a:spcAft>
              </a:pPr>
              <a:t>6</a:t>
            </a:fld>
            <a:endParaRPr lang="en-US">
              <a:solidFill>
                <a:schemeClr val="bg1">
                  <a:lumMod val="75000"/>
                  <a:lumOff val="25000"/>
                </a:schemeClr>
              </a:solidFill>
            </a:endParaRPr>
          </a:p>
        </p:txBody>
      </p:sp>
      <p:grpSp>
        <p:nvGrpSpPr>
          <p:cNvPr id="3" name="Group 2">
            <a:extLst>
              <a:ext uri="{FF2B5EF4-FFF2-40B4-BE49-F238E27FC236}">
                <a16:creationId xmlns:a16="http://schemas.microsoft.com/office/drawing/2014/main" id="{050B38A0-AB9F-FE0D-8477-7E08D1D8F435}"/>
              </a:ext>
            </a:extLst>
          </p:cNvPr>
          <p:cNvGrpSpPr/>
          <p:nvPr/>
        </p:nvGrpSpPr>
        <p:grpSpPr>
          <a:xfrm>
            <a:off x="4786681" y="1825592"/>
            <a:ext cx="6560271" cy="3614250"/>
            <a:chOff x="1462088" y="1307235"/>
            <a:chExt cx="7339012" cy="4204565"/>
          </a:xfrm>
        </p:grpSpPr>
        <p:sp>
          <p:nvSpPr>
            <p:cNvPr id="6" name="Line 4">
              <a:extLst>
                <a:ext uri="{FF2B5EF4-FFF2-40B4-BE49-F238E27FC236}">
                  <a16:creationId xmlns:a16="http://schemas.microsoft.com/office/drawing/2014/main" id="{874163B9-BE07-B575-34B8-90A7818937E8}"/>
                </a:ext>
              </a:extLst>
            </p:cNvPr>
            <p:cNvSpPr>
              <a:spLocks noChangeShapeType="1"/>
            </p:cNvSpPr>
            <p:nvPr/>
          </p:nvSpPr>
          <p:spPr bwMode="auto">
            <a:xfrm flipV="1">
              <a:off x="2847975" y="4460875"/>
              <a:ext cx="1533525" cy="660400"/>
            </a:xfrm>
            <a:prstGeom prst="line">
              <a:avLst/>
            </a:prstGeom>
            <a:noFill/>
            <a:ln w="25400">
              <a:solidFill>
                <a:srgbClr val="33CCFF"/>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a:endParaRPr lang="en-GB" sz="1600"/>
            </a:p>
          </p:txBody>
        </p:sp>
        <p:sp>
          <p:nvSpPr>
            <p:cNvPr id="7" name="Line 5">
              <a:extLst>
                <a:ext uri="{FF2B5EF4-FFF2-40B4-BE49-F238E27FC236}">
                  <a16:creationId xmlns:a16="http://schemas.microsoft.com/office/drawing/2014/main" id="{72B2D3F7-96A7-B72A-364A-DB4DDD22A290}"/>
                </a:ext>
              </a:extLst>
            </p:cNvPr>
            <p:cNvSpPr>
              <a:spLocks noChangeShapeType="1"/>
            </p:cNvSpPr>
            <p:nvPr/>
          </p:nvSpPr>
          <p:spPr bwMode="auto">
            <a:xfrm>
              <a:off x="3084513" y="3221038"/>
              <a:ext cx="1533525" cy="609600"/>
            </a:xfrm>
            <a:prstGeom prst="line">
              <a:avLst/>
            </a:prstGeom>
            <a:noFill/>
            <a:ln w="25400">
              <a:solidFill>
                <a:srgbClr val="33CCFF"/>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a:endParaRPr lang="en-GB" sz="1600"/>
            </a:p>
          </p:txBody>
        </p:sp>
        <p:sp>
          <p:nvSpPr>
            <p:cNvPr id="8" name="Line 6">
              <a:extLst>
                <a:ext uri="{FF2B5EF4-FFF2-40B4-BE49-F238E27FC236}">
                  <a16:creationId xmlns:a16="http://schemas.microsoft.com/office/drawing/2014/main" id="{708DEB77-572B-8EC7-4412-C6DBEC547D34}"/>
                </a:ext>
              </a:extLst>
            </p:cNvPr>
            <p:cNvSpPr>
              <a:spLocks noChangeShapeType="1"/>
            </p:cNvSpPr>
            <p:nvPr/>
          </p:nvSpPr>
          <p:spPr bwMode="auto">
            <a:xfrm flipH="1">
              <a:off x="5718175" y="3321050"/>
              <a:ext cx="1584325" cy="609600"/>
            </a:xfrm>
            <a:prstGeom prst="line">
              <a:avLst/>
            </a:prstGeom>
            <a:noFill/>
            <a:ln w="25400">
              <a:solidFill>
                <a:srgbClr val="33CCFF"/>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a:endParaRPr lang="en-GB" sz="1600"/>
            </a:p>
          </p:txBody>
        </p:sp>
        <p:sp>
          <p:nvSpPr>
            <p:cNvPr id="9" name="Line 7">
              <a:extLst>
                <a:ext uri="{FF2B5EF4-FFF2-40B4-BE49-F238E27FC236}">
                  <a16:creationId xmlns:a16="http://schemas.microsoft.com/office/drawing/2014/main" id="{2A191768-4675-8AC5-B4C9-6ACDB25512D4}"/>
                </a:ext>
              </a:extLst>
            </p:cNvPr>
            <p:cNvSpPr>
              <a:spLocks noChangeShapeType="1"/>
            </p:cNvSpPr>
            <p:nvPr/>
          </p:nvSpPr>
          <p:spPr bwMode="auto">
            <a:xfrm flipH="1" flipV="1">
              <a:off x="5862638" y="4354513"/>
              <a:ext cx="1584325" cy="660400"/>
            </a:xfrm>
            <a:prstGeom prst="line">
              <a:avLst/>
            </a:prstGeom>
            <a:noFill/>
            <a:ln w="25400">
              <a:solidFill>
                <a:srgbClr val="33CCFF"/>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a:endParaRPr lang="en-GB" sz="1600"/>
            </a:p>
          </p:txBody>
        </p:sp>
        <p:sp>
          <p:nvSpPr>
            <p:cNvPr id="10" name="Rectangle 8">
              <a:extLst>
                <a:ext uri="{FF2B5EF4-FFF2-40B4-BE49-F238E27FC236}">
                  <a16:creationId xmlns:a16="http://schemas.microsoft.com/office/drawing/2014/main" id="{A9D58C7E-3130-214D-24DC-C1EC1D58F937}"/>
                </a:ext>
              </a:extLst>
            </p:cNvPr>
            <p:cNvSpPr>
              <a:spLocks noChangeArrowheads="1"/>
            </p:cNvSpPr>
            <p:nvPr/>
          </p:nvSpPr>
          <p:spPr bwMode="auto">
            <a:xfrm>
              <a:off x="7302500" y="2286794"/>
              <a:ext cx="1498600" cy="1130300"/>
            </a:xfrm>
            <a:prstGeom prst="rect">
              <a:avLst/>
            </a:prstGeom>
            <a:solidFill>
              <a:srgbClr val="72A7EE"/>
            </a:solidFill>
            <a:ln w="25400">
              <a:noFill/>
              <a:miter lim="800000"/>
              <a:headEnd/>
              <a:tailEnd/>
            </a:ln>
            <a:effectLst>
              <a:outerShdw dist="330200" dir="2700000" algn="tl" rotWithShape="0">
                <a:srgbClr val="8064A2">
                  <a:alpha val="42999"/>
                </a:srgbClr>
              </a:outerShdw>
            </a:effectLst>
            <a:scene3d>
              <a:camera prst="orthographicFront"/>
              <a:lightRig rig="threePt" dir="t"/>
            </a:scene3d>
            <a:sp3d>
              <a:bevelT/>
            </a:sp3d>
          </p:spPr>
          <p:txBody>
            <a:bodyPr wrap="none" anchor="ctr"/>
            <a:lstStyle/>
            <a:p>
              <a:pPr algn="ctr">
                <a:defRPr/>
              </a:pPr>
              <a:r>
                <a:rPr lang="en-US" altLang="en-US" sz="1600" b="1" dirty="0">
                  <a:solidFill>
                    <a:srgbClr val="000090"/>
                  </a:solidFill>
                  <a:latin typeface="Calibri" panose="020F0502020204030204" pitchFamily="34" charset="0"/>
                </a:rPr>
                <a:t>What are</a:t>
              </a:r>
            </a:p>
            <a:p>
              <a:pPr algn="ctr">
                <a:defRPr/>
              </a:pPr>
              <a:r>
                <a:rPr lang="en-US" altLang="en-US" sz="1600" b="1" dirty="0">
                  <a:solidFill>
                    <a:srgbClr val="000090"/>
                  </a:solidFill>
                  <a:latin typeface="Calibri" panose="020F0502020204030204" pitchFamily="34" charset="0"/>
                </a:rPr>
                <a:t>their choice</a:t>
              </a:r>
            </a:p>
            <a:p>
              <a:pPr algn="ctr">
                <a:defRPr/>
              </a:pPr>
              <a:r>
                <a:rPr lang="en-US" altLang="en-US" sz="1600" b="1" dirty="0">
                  <a:solidFill>
                    <a:srgbClr val="000090"/>
                  </a:solidFill>
                  <a:latin typeface="Calibri" panose="020F0502020204030204" pitchFamily="34" charset="0"/>
                </a:rPr>
                <a:t>criteria?</a:t>
              </a:r>
            </a:p>
          </p:txBody>
        </p:sp>
        <p:sp>
          <p:nvSpPr>
            <p:cNvPr id="11" name="Rectangle 9">
              <a:extLst>
                <a:ext uri="{FF2B5EF4-FFF2-40B4-BE49-F238E27FC236}">
                  <a16:creationId xmlns:a16="http://schemas.microsoft.com/office/drawing/2014/main" id="{5D236054-7C43-6668-0A4B-BB03AF3D8E49}"/>
                </a:ext>
              </a:extLst>
            </p:cNvPr>
            <p:cNvSpPr>
              <a:spLocks noChangeArrowheads="1"/>
            </p:cNvSpPr>
            <p:nvPr/>
          </p:nvSpPr>
          <p:spPr bwMode="auto">
            <a:xfrm>
              <a:off x="1462088" y="2301588"/>
              <a:ext cx="1498600" cy="1130300"/>
            </a:xfrm>
            <a:prstGeom prst="rect">
              <a:avLst/>
            </a:prstGeom>
            <a:solidFill>
              <a:srgbClr val="72A7EE"/>
            </a:solidFill>
            <a:ln w="25400">
              <a:noFill/>
              <a:miter lim="800000"/>
              <a:headEnd/>
              <a:tailEnd/>
            </a:ln>
            <a:effectLst>
              <a:outerShdw dist="330200" dir="2700000" algn="tl" rotWithShape="0">
                <a:srgbClr val="8064A2">
                  <a:alpha val="42999"/>
                </a:srgbClr>
              </a:outerShdw>
            </a:effectLst>
            <a:scene3d>
              <a:camera prst="orthographicFront"/>
              <a:lightRig rig="threePt" dir="t"/>
            </a:scene3d>
            <a:sp3d>
              <a:bevelT/>
            </a:sp3d>
          </p:spPr>
          <p:txBody>
            <a:bodyPr wrap="none" anchor="ctr"/>
            <a:lstStyle/>
            <a:p>
              <a:pPr algn="ctr">
                <a:defRPr/>
              </a:pPr>
              <a:r>
                <a:rPr lang="en-US" altLang="en-US" sz="1600" b="1" dirty="0">
                  <a:solidFill>
                    <a:srgbClr val="000090"/>
                  </a:solidFill>
                  <a:latin typeface="Calibri" panose="020F0502020204030204" pitchFamily="34" charset="0"/>
                </a:rPr>
                <a:t>How </a:t>
              </a:r>
            </a:p>
            <a:p>
              <a:pPr algn="ctr">
                <a:defRPr/>
              </a:pPr>
              <a:r>
                <a:rPr lang="en-US" altLang="en-US" sz="1600" b="1" dirty="0">
                  <a:solidFill>
                    <a:srgbClr val="000090"/>
                  </a:solidFill>
                  <a:latin typeface="Calibri" panose="020F0502020204030204" pitchFamily="34" charset="0"/>
                </a:rPr>
                <a:t>do they buy?</a:t>
              </a:r>
            </a:p>
          </p:txBody>
        </p:sp>
        <p:sp>
          <p:nvSpPr>
            <p:cNvPr id="12" name="Line 10">
              <a:extLst>
                <a:ext uri="{FF2B5EF4-FFF2-40B4-BE49-F238E27FC236}">
                  <a16:creationId xmlns:a16="http://schemas.microsoft.com/office/drawing/2014/main" id="{F81673DB-3875-F10D-F7BF-AEB9A2E49D5A}"/>
                </a:ext>
              </a:extLst>
            </p:cNvPr>
            <p:cNvSpPr>
              <a:spLocks noChangeShapeType="1"/>
            </p:cNvSpPr>
            <p:nvPr/>
          </p:nvSpPr>
          <p:spPr bwMode="auto">
            <a:xfrm>
              <a:off x="5089525" y="2508250"/>
              <a:ext cx="0" cy="1173163"/>
            </a:xfrm>
            <a:prstGeom prst="line">
              <a:avLst/>
            </a:prstGeom>
            <a:noFill/>
            <a:ln w="25400">
              <a:solidFill>
                <a:srgbClr val="33CCFF"/>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ctr"/>
              <a:endParaRPr lang="en-GB" sz="1600"/>
            </a:p>
          </p:txBody>
        </p:sp>
        <p:sp>
          <p:nvSpPr>
            <p:cNvPr id="13" name="Oval 14">
              <a:extLst>
                <a:ext uri="{FF2B5EF4-FFF2-40B4-BE49-F238E27FC236}">
                  <a16:creationId xmlns:a16="http://schemas.microsoft.com/office/drawing/2014/main" id="{6E287F25-83B2-7BDD-05B9-0F2CFF85A471}"/>
                </a:ext>
              </a:extLst>
            </p:cNvPr>
            <p:cNvSpPr>
              <a:spLocks noChangeArrowheads="1"/>
            </p:cNvSpPr>
            <p:nvPr/>
          </p:nvSpPr>
          <p:spPr bwMode="auto">
            <a:xfrm>
              <a:off x="4416425" y="3708400"/>
              <a:ext cx="1371600" cy="1371600"/>
            </a:xfrm>
            <a:prstGeom prst="ellipse">
              <a:avLst/>
            </a:prstGeom>
            <a:solidFill>
              <a:schemeClr val="accent1"/>
            </a:solidFill>
            <a:ln w="25400">
              <a:solidFill>
                <a:srgbClr val="33CCFF"/>
              </a:solidFill>
              <a:round/>
              <a:headEnd/>
              <a:tailEnd/>
            </a:ln>
            <a:effectLst>
              <a:outerShdw dist="107763" dir="2700000" algn="ctr" rotWithShape="0">
                <a:schemeClr val="folHlink">
                  <a:alpha val="50000"/>
                </a:schemeClr>
              </a:outerShdw>
            </a:effectLst>
            <a:scene3d>
              <a:camera prst="orthographicFront"/>
              <a:lightRig rig="threePt" dir="t"/>
            </a:scene3d>
            <a:sp3d>
              <a:bevelT/>
            </a:sp3d>
          </p:spPr>
          <p:txBody>
            <a:bodyPr wrap="none" anchor="ctr"/>
            <a:lstStyle/>
            <a:p>
              <a:pPr algn="ctr">
                <a:defRPr/>
              </a:pPr>
              <a:r>
                <a:rPr lang="en-US" altLang="en-US" sz="1600" b="1" dirty="0">
                  <a:solidFill>
                    <a:schemeClr val="bg1"/>
                  </a:solidFill>
                  <a:latin typeface="Calibri" panose="020F0502020204030204" pitchFamily="34" charset="0"/>
                </a:rPr>
                <a:t>Customers</a:t>
              </a:r>
            </a:p>
          </p:txBody>
        </p:sp>
        <p:sp>
          <p:nvSpPr>
            <p:cNvPr id="14" name="Rectangle 16">
              <a:extLst>
                <a:ext uri="{FF2B5EF4-FFF2-40B4-BE49-F238E27FC236}">
                  <a16:creationId xmlns:a16="http://schemas.microsoft.com/office/drawing/2014/main" id="{85EF1599-A36F-E1B0-6A3D-B4E9DDD49178}"/>
                </a:ext>
              </a:extLst>
            </p:cNvPr>
            <p:cNvSpPr>
              <a:spLocks noChangeArrowheads="1"/>
            </p:cNvSpPr>
            <p:nvPr/>
          </p:nvSpPr>
          <p:spPr bwMode="auto">
            <a:xfrm>
              <a:off x="7269163" y="4381500"/>
              <a:ext cx="1498600" cy="1130300"/>
            </a:xfrm>
            <a:prstGeom prst="rect">
              <a:avLst/>
            </a:prstGeom>
            <a:solidFill>
              <a:srgbClr val="72A7EE"/>
            </a:solidFill>
            <a:ln w="25400">
              <a:noFill/>
              <a:miter lim="800000"/>
              <a:headEnd/>
              <a:tailEnd/>
            </a:ln>
            <a:effectLst>
              <a:outerShdw dist="330200" dir="2700000" algn="tl" rotWithShape="0">
                <a:srgbClr val="8064A2">
                  <a:alpha val="42999"/>
                </a:srgbClr>
              </a:outerShdw>
            </a:effectLst>
            <a:scene3d>
              <a:camera prst="orthographicFront"/>
              <a:lightRig rig="threePt" dir="t"/>
            </a:scene3d>
            <a:sp3d>
              <a:bevelT/>
            </a:sp3d>
          </p:spPr>
          <p:txBody>
            <a:bodyPr wrap="none" anchor="ctr"/>
            <a:lstStyle/>
            <a:p>
              <a:pPr algn="ctr">
                <a:defRPr/>
              </a:pPr>
              <a:r>
                <a:rPr lang="en-US" altLang="en-US" sz="1600" b="1" dirty="0">
                  <a:solidFill>
                    <a:srgbClr val="000090"/>
                  </a:solidFill>
                  <a:latin typeface="Calibri" panose="020F0502020204030204" pitchFamily="34" charset="0"/>
                </a:rPr>
                <a:t>When </a:t>
              </a:r>
            </a:p>
            <a:p>
              <a:pPr algn="ctr">
                <a:defRPr/>
              </a:pPr>
              <a:r>
                <a:rPr lang="en-US" altLang="en-US" sz="1600" b="1" dirty="0">
                  <a:solidFill>
                    <a:srgbClr val="000090"/>
                  </a:solidFill>
                  <a:latin typeface="Calibri" panose="020F0502020204030204" pitchFamily="34" charset="0"/>
                </a:rPr>
                <a:t>do they buy?</a:t>
              </a:r>
            </a:p>
          </p:txBody>
        </p:sp>
        <p:sp>
          <p:nvSpPr>
            <p:cNvPr id="15" name="Rectangle 17">
              <a:extLst>
                <a:ext uri="{FF2B5EF4-FFF2-40B4-BE49-F238E27FC236}">
                  <a16:creationId xmlns:a16="http://schemas.microsoft.com/office/drawing/2014/main" id="{8B21E95A-0E4A-99B4-EF71-1C772827B807}"/>
                </a:ext>
              </a:extLst>
            </p:cNvPr>
            <p:cNvSpPr>
              <a:spLocks noChangeArrowheads="1"/>
            </p:cNvSpPr>
            <p:nvPr/>
          </p:nvSpPr>
          <p:spPr bwMode="auto">
            <a:xfrm>
              <a:off x="1462088" y="4381500"/>
              <a:ext cx="1498600" cy="1130300"/>
            </a:xfrm>
            <a:prstGeom prst="rect">
              <a:avLst/>
            </a:prstGeom>
            <a:solidFill>
              <a:srgbClr val="72A7EE"/>
            </a:solidFill>
            <a:ln w="25400">
              <a:noFill/>
              <a:miter lim="800000"/>
              <a:headEnd/>
              <a:tailEnd/>
            </a:ln>
            <a:effectLst>
              <a:outerShdw dist="330200" dir="2700000" algn="tl" rotWithShape="0">
                <a:srgbClr val="8064A2">
                  <a:alpha val="42999"/>
                </a:srgbClr>
              </a:outerShdw>
            </a:effectLst>
            <a:scene3d>
              <a:camera prst="orthographicFront"/>
              <a:lightRig rig="threePt" dir="t"/>
            </a:scene3d>
            <a:sp3d>
              <a:bevelT/>
            </a:sp3d>
          </p:spPr>
          <p:txBody>
            <a:bodyPr wrap="none" anchor="ctr"/>
            <a:lstStyle/>
            <a:p>
              <a:pPr algn="ctr">
                <a:defRPr/>
              </a:pPr>
              <a:r>
                <a:rPr lang="en-US" altLang="en-US" sz="1600" b="1" dirty="0">
                  <a:solidFill>
                    <a:srgbClr val="000090"/>
                  </a:solidFill>
                  <a:latin typeface="Calibri" panose="020F0502020204030204" pitchFamily="34" charset="0"/>
                </a:rPr>
                <a:t>Where </a:t>
              </a:r>
            </a:p>
            <a:p>
              <a:pPr algn="ctr">
                <a:defRPr/>
              </a:pPr>
              <a:r>
                <a:rPr lang="en-US" altLang="en-US" sz="1600" b="1" dirty="0">
                  <a:solidFill>
                    <a:srgbClr val="000090"/>
                  </a:solidFill>
                  <a:latin typeface="Calibri" panose="020F0502020204030204" pitchFamily="34" charset="0"/>
                </a:rPr>
                <a:t>do they buy?</a:t>
              </a:r>
            </a:p>
          </p:txBody>
        </p:sp>
        <p:sp>
          <p:nvSpPr>
            <p:cNvPr id="16" name="Rectangle 18">
              <a:extLst>
                <a:ext uri="{FF2B5EF4-FFF2-40B4-BE49-F238E27FC236}">
                  <a16:creationId xmlns:a16="http://schemas.microsoft.com/office/drawing/2014/main" id="{D53B3F93-D964-44D9-4F26-5CFEFF84CE1A}"/>
                </a:ext>
              </a:extLst>
            </p:cNvPr>
            <p:cNvSpPr>
              <a:spLocks noChangeArrowheads="1"/>
            </p:cNvSpPr>
            <p:nvPr/>
          </p:nvSpPr>
          <p:spPr bwMode="auto">
            <a:xfrm>
              <a:off x="4319588" y="1307235"/>
              <a:ext cx="1498600" cy="1130300"/>
            </a:xfrm>
            <a:prstGeom prst="rect">
              <a:avLst/>
            </a:prstGeom>
            <a:solidFill>
              <a:srgbClr val="72A7EE"/>
            </a:solidFill>
            <a:ln w="25400">
              <a:noFill/>
              <a:miter lim="800000"/>
              <a:headEnd/>
              <a:tailEnd/>
            </a:ln>
            <a:effectLst>
              <a:outerShdw dist="330200" dir="2700000" algn="tl" rotWithShape="0">
                <a:srgbClr val="8064A2">
                  <a:alpha val="42999"/>
                </a:srgbClr>
              </a:outerShdw>
            </a:effectLst>
            <a:scene3d>
              <a:camera prst="orthographicFront"/>
              <a:lightRig rig="threePt" dir="t"/>
            </a:scene3d>
            <a:sp3d>
              <a:bevelT/>
            </a:sp3d>
          </p:spPr>
          <p:txBody>
            <a:bodyPr wrap="none" anchor="ctr"/>
            <a:lstStyle/>
            <a:p>
              <a:pPr algn="ctr">
                <a:defRPr/>
              </a:pPr>
              <a:r>
                <a:rPr lang="en-US" altLang="en-US" sz="1600" b="1" dirty="0">
                  <a:solidFill>
                    <a:srgbClr val="000090"/>
                  </a:solidFill>
                  <a:latin typeface="Calibri" panose="020F0502020204030204" pitchFamily="34" charset="0"/>
                </a:rPr>
                <a:t>Who </a:t>
              </a:r>
            </a:p>
            <a:p>
              <a:pPr algn="ctr">
                <a:defRPr/>
              </a:pPr>
              <a:r>
                <a:rPr lang="en-US" altLang="en-US" sz="1600" b="1" dirty="0">
                  <a:solidFill>
                    <a:srgbClr val="000090"/>
                  </a:solidFill>
                  <a:latin typeface="Calibri" panose="020F0502020204030204" pitchFamily="34" charset="0"/>
                </a:rPr>
                <a:t>is important?</a:t>
              </a:r>
            </a:p>
          </p:txBody>
        </p:sp>
      </p:grpSp>
    </p:spTree>
    <p:extLst>
      <p:ext uri="{BB962C8B-B14F-4D97-AF65-F5344CB8AC3E}">
        <p14:creationId xmlns:p14="http://schemas.microsoft.com/office/powerpoint/2010/main" val="3177969528"/>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D1714-930E-69D7-FB16-968EF8954B8E}"/>
              </a:ext>
            </a:extLst>
          </p:cNvPr>
          <p:cNvSpPr>
            <a:spLocks noGrp="1"/>
          </p:cNvSpPr>
          <p:nvPr>
            <p:ph type="title"/>
          </p:nvPr>
        </p:nvSpPr>
        <p:spPr>
          <a:xfrm>
            <a:off x="581192" y="702156"/>
            <a:ext cx="11029616" cy="760884"/>
          </a:xfrm>
        </p:spPr>
        <p:txBody>
          <a:bodyPr>
            <a:normAutofit/>
          </a:bodyPr>
          <a:lstStyle/>
          <a:p>
            <a:r>
              <a:rPr lang="en-GB" sz="3600" b="1" dirty="0">
                <a:latin typeface="Arial" panose="020B0604020202020204" pitchFamily="34" charset="0"/>
                <a:cs typeface="Arial" panose="020B0604020202020204" pitchFamily="34" charset="0"/>
              </a:rPr>
              <a:t>Customer types</a:t>
            </a:r>
          </a:p>
        </p:txBody>
      </p:sp>
      <p:sp>
        <p:nvSpPr>
          <p:cNvPr id="3" name="Content Placeholder 2">
            <a:extLst>
              <a:ext uri="{FF2B5EF4-FFF2-40B4-BE49-F238E27FC236}">
                <a16:creationId xmlns:a16="http://schemas.microsoft.com/office/drawing/2014/main" id="{C6D7ACCB-6765-92D0-3520-FFF0F9502CCA}"/>
              </a:ext>
            </a:extLst>
          </p:cNvPr>
          <p:cNvSpPr>
            <a:spLocks noGrp="1"/>
          </p:cNvSpPr>
          <p:nvPr>
            <p:ph idx="1"/>
          </p:nvPr>
        </p:nvSpPr>
        <p:spPr>
          <a:xfrm>
            <a:off x="581192" y="2340864"/>
            <a:ext cx="3814345" cy="3634486"/>
          </a:xfrm>
        </p:spPr>
        <p:txBody>
          <a:bodyPr>
            <a:normAutofit lnSpcReduction="10000"/>
          </a:bodyPr>
          <a:lstStyle/>
          <a:p>
            <a:r>
              <a:rPr lang="en-GB" sz="2400" b="1" dirty="0">
                <a:latin typeface="Arial" panose="020B0604020202020204" pitchFamily="34" charset="0"/>
                <a:cs typeface="Arial" panose="020B0604020202020204" pitchFamily="34" charset="0"/>
              </a:rPr>
              <a:t>There are two broad customer types</a:t>
            </a:r>
            <a:r>
              <a:rPr lang="en-GB" sz="2400" dirty="0">
                <a:latin typeface="Arial" panose="020B0604020202020204" pitchFamily="34" charset="0"/>
                <a:cs typeface="Arial" panose="020B0604020202020204" pitchFamily="34" charset="0"/>
              </a:rPr>
              <a:t>:</a:t>
            </a:r>
          </a:p>
          <a:p>
            <a:pPr lvl="1"/>
            <a:r>
              <a:rPr lang="en-GB" sz="2400" b="1" dirty="0">
                <a:solidFill>
                  <a:srgbClr val="0070C0"/>
                </a:solidFill>
                <a:latin typeface="Arial" panose="020B0604020202020204" pitchFamily="34" charset="0"/>
                <a:cs typeface="Arial" panose="020B0604020202020204" pitchFamily="34" charset="0"/>
              </a:rPr>
              <a:t>Private Consumers - B2C (business to consumer)</a:t>
            </a:r>
          </a:p>
          <a:p>
            <a:pPr lvl="1"/>
            <a:r>
              <a:rPr lang="en-GB" sz="2400" b="1" dirty="0">
                <a:solidFill>
                  <a:srgbClr val="0070C0"/>
                </a:solidFill>
                <a:latin typeface="Arial" panose="020B0604020202020204" pitchFamily="34" charset="0"/>
                <a:cs typeface="Arial" panose="020B0604020202020204" pitchFamily="34" charset="0"/>
              </a:rPr>
              <a:t>Organisational Customers - B2B (business to business) </a:t>
            </a:r>
          </a:p>
        </p:txBody>
      </p:sp>
      <p:sp>
        <p:nvSpPr>
          <p:cNvPr id="4" name="Footer Placeholder 3">
            <a:extLst>
              <a:ext uri="{FF2B5EF4-FFF2-40B4-BE49-F238E27FC236}">
                <a16:creationId xmlns:a16="http://schemas.microsoft.com/office/drawing/2014/main" id="{3FB33511-2F78-2826-62C8-DDFA186FF474}"/>
              </a:ext>
            </a:extLst>
          </p:cNvPr>
          <p:cNvSpPr>
            <a:spLocks noGrp="1"/>
          </p:cNvSpPr>
          <p:nvPr>
            <p:ph type="ftr" sz="quarter" idx="11"/>
          </p:nvPr>
        </p:nvSpPr>
        <p:spPr/>
        <p:txBody>
          <a:bodyPr/>
          <a:lstStyle/>
          <a:p>
            <a:r>
              <a:rPr lang="en-US" dirty="0"/>
              <a:t>(Fahy and Jobber, 2012)</a:t>
            </a:r>
          </a:p>
        </p:txBody>
      </p:sp>
      <p:sp>
        <p:nvSpPr>
          <p:cNvPr id="5" name="Slide Number Placeholder 4">
            <a:extLst>
              <a:ext uri="{FF2B5EF4-FFF2-40B4-BE49-F238E27FC236}">
                <a16:creationId xmlns:a16="http://schemas.microsoft.com/office/drawing/2014/main" id="{0E06B79A-696E-748B-3E8F-519C4DC5EE76}"/>
              </a:ext>
            </a:extLst>
          </p:cNvPr>
          <p:cNvSpPr>
            <a:spLocks noGrp="1"/>
          </p:cNvSpPr>
          <p:nvPr>
            <p:ph type="sldNum" sz="quarter" idx="12"/>
          </p:nvPr>
        </p:nvSpPr>
        <p:spPr/>
        <p:txBody>
          <a:bodyPr/>
          <a:lstStyle/>
          <a:p>
            <a:fld id="{3A98EE3D-8CD1-4C3F-BD1C-C98C9596463C}" type="slidenum">
              <a:rPr lang="en-US" smtClean="0"/>
              <a:t>7</a:t>
            </a:fld>
            <a:endParaRPr lang="en-US" dirty="0"/>
          </a:p>
        </p:txBody>
      </p:sp>
      <p:pic>
        <p:nvPicPr>
          <p:cNvPr id="6" name="Picture 5">
            <a:extLst>
              <a:ext uri="{FF2B5EF4-FFF2-40B4-BE49-F238E27FC236}">
                <a16:creationId xmlns:a16="http://schemas.microsoft.com/office/drawing/2014/main" id="{47BA5645-3FA3-645B-0D66-9D986EE082FA}"/>
              </a:ext>
            </a:extLst>
          </p:cNvPr>
          <p:cNvPicPr>
            <a:picLocks noChangeAspect="1"/>
          </p:cNvPicPr>
          <p:nvPr/>
        </p:nvPicPr>
        <p:blipFill rotWithShape="1">
          <a:blip r:embed="rId2"/>
          <a:srcRect t="14890" b="12158"/>
          <a:stretch/>
        </p:blipFill>
        <p:spPr>
          <a:xfrm>
            <a:off x="4497137" y="1705204"/>
            <a:ext cx="7617298" cy="4167704"/>
          </a:xfrm>
          <a:prstGeom prst="rect">
            <a:avLst/>
          </a:prstGeom>
        </p:spPr>
      </p:pic>
    </p:spTree>
    <p:extLst>
      <p:ext uri="{BB962C8B-B14F-4D97-AF65-F5344CB8AC3E}">
        <p14:creationId xmlns:p14="http://schemas.microsoft.com/office/powerpoint/2010/main" val="41381435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69" name="Rectangle 1068">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1" name="Rectangle 1070">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5ADEB71-18B0-FF78-CEAD-0E03609CEF05}"/>
              </a:ext>
            </a:extLst>
          </p:cNvPr>
          <p:cNvSpPr>
            <a:spLocks noGrp="1"/>
          </p:cNvSpPr>
          <p:nvPr>
            <p:ph type="title"/>
          </p:nvPr>
        </p:nvSpPr>
        <p:spPr>
          <a:xfrm>
            <a:off x="672280" y="944752"/>
            <a:ext cx="3259016" cy="1168528"/>
          </a:xfrm>
        </p:spPr>
        <p:txBody>
          <a:bodyPr vert="horz" lIns="91440" tIns="45720" rIns="91440" bIns="45720" rtlCol="0">
            <a:normAutofit fontScale="90000"/>
          </a:bodyPr>
          <a:lstStyle/>
          <a:p>
            <a:r>
              <a:rPr lang="en-US" b="1" dirty="0">
                <a:solidFill>
                  <a:srgbClr val="FFFFFF"/>
                </a:solidFill>
                <a:latin typeface="Arial" panose="020B0604020202020204" pitchFamily="34" charset="0"/>
                <a:cs typeface="Arial" panose="020B0604020202020204" pitchFamily="34" charset="0"/>
              </a:rPr>
              <a:t>Consumers’ decision-making process</a:t>
            </a:r>
          </a:p>
        </p:txBody>
      </p:sp>
      <p:sp>
        <p:nvSpPr>
          <p:cNvPr id="1073" name="Rectangle 1072">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75" name="Rectangle 1074">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1077" name="Rectangle 1076">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66" name="Content Placeholder 1065">
            <a:extLst>
              <a:ext uri="{FF2B5EF4-FFF2-40B4-BE49-F238E27FC236}">
                <a16:creationId xmlns:a16="http://schemas.microsoft.com/office/drawing/2014/main" id="{80A514E9-6468-F746-2944-CF385937DA0E}"/>
              </a:ext>
            </a:extLst>
          </p:cNvPr>
          <p:cNvSpPr>
            <a:spLocks noGrp="1"/>
          </p:cNvSpPr>
          <p:nvPr>
            <p:ph idx="1"/>
          </p:nvPr>
        </p:nvSpPr>
        <p:spPr>
          <a:xfrm>
            <a:off x="671513" y="2915919"/>
            <a:ext cx="3123783" cy="3292047"/>
          </a:xfrm>
        </p:spPr>
        <p:txBody>
          <a:bodyPr anchor="t">
            <a:normAutofit/>
          </a:bodyPr>
          <a:lstStyle/>
          <a:p>
            <a:pPr marL="0" indent="0">
              <a:buNone/>
            </a:pPr>
            <a:endParaRPr lang="en-US" dirty="0">
              <a:solidFill>
                <a:srgbClr val="FFFFFF"/>
              </a:solidFill>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28E2487B-ABF5-A3D4-A6F5-600D77A9CFE6}"/>
              </a:ext>
            </a:extLst>
          </p:cNvPr>
          <p:cNvSpPr>
            <a:spLocks noGrp="1"/>
          </p:cNvSpPr>
          <p:nvPr>
            <p:ph type="ftr" sz="quarter" idx="11"/>
          </p:nvPr>
        </p:nvSpPr>
        <p:spPr>
          <a:xfrm>
            <a:off x="581192" y="6423914"/>
            <a:ext cx="6917210" cy="365125"/>
          </a:xfrm>
        </p:spPr>
        <p:txBody>
          <a:bodyPr vert="horz" lIns="91440" tIns="45720" rIns="91440" bIns="45720" rtlCol="0">
            <a:normAutofit/>
          </a:bodyPr>
          <a:lstStyle/>
          <a:p>
            <a:pPr defTabSz="457200"/>
            <a:endParaRPr lang="en-US" kern="1200" cap="all">
              <a:solidFill>
                <a:schemeClr val="bg1">
                  <a:lumMod val="75000"/>
                  <a:lumOff val="25000"/>
                </a:schemeClr>
              </a:solidFill>
              <a:latin typeface="+mn-lt"/>
              <a:ea typeface="+mn-ea"/>
              <a:cs typeface="+mn-cs"/>
            </a:endParaRPr>
          </a:p>
        </p:txBody>
      </p:sp>
      <p:sp>
        <p:nvSpPr>
          <p:cNvPr id="5" name="Slide Number Placeholder 4">
            <a:extLst>
              <a:ext uri="{FF2B5EF4-FFF2-40B4-BE49-F238E27FC236}">
                <a16:creationId xmlns:a16="http://schemas.microsoft.com/office/drawing/2014/main" id="{E767F9EC-4038-BDC3-B49C-4457E32A197C}"/>
              </a:ext>
            </a:extLst>
          </p:cNvPr>
          <p:cNvSpPr>
            <a:spLocks noGrp="1"/>
          </p:cNvSpPr>
          <p:nvPr>
            <p:ph type="sldNum" sz="quarter" idx="12"/>
          </p:nvPr>
        </p:nvSpPr>
        <p:spPr>
          <a:xfrm>
            <a:off x="10558300" y="6423914"/>
            <a:ext cx="1052510" cy="365125"/>
          </a:xfrm>
        </p:spPr>
        <p:txBody>
          <a:bodyPr vert="horz" lIns="91440" tIns="45720" rIns="91440" bIns="45720" rtlCol="0">
            <a:normAutofit/>
          </a:bodyPr>
          <a:lstStyle/>
          <a:p>
            <a:pPr defTabSz="457200">
              <a:spcAft>
                <a:spcPts val="600"/>
              </a:spcAft>
            </a:pPr>
            <a:fld id="{3A98EE3D-8CD1-4C3F-BD1C-C98C9596463C}" type="slidenum">
              <a:rPr lang="en-US">
                <a:solidFill>
                  <a:schemeClr val="bg1">
                    <a:lumMod val="75000"/>
                    <a:lumOff val="25000"/>
                  </a:schemeClr>
                </a:solidFill>
              </a:rPr>
              <a:pPr defTabSz="457200">
                <a:spcAft>
                  <a:spcPts val="600"/>
                </a:spcAft>
              </a:pPr>
              <a:t>8</a:t>
            </a:fld>
            <a:endParaRPr lang="en-US">
              <a:solidFill>
                <a:schemeClr val="bg1">
                  <a:lumMod val="75000"/>
                  <a:lumOff val="25000"/>
                </a:schemeClr>
              </a:solidFill>
            </a:endParaRPr>
          </a:p>
        </p:txBody>
      </p:sp>
      <p:sp>
        <p:nvSpPr>
          <p:cNvPr id="18" name="TextBox 17">
            <a:extLst>
              <a:ext uri="{FF2B5EF4-FFF2-40B4-BE49-F238E27FC236}">
                <a16:creationId xmlns:a16="http://schemas.microsoft.com/office/drawing/2014/main" id="{D568984D-2ABF-E1F3-B078-D0C2F596407A}"/>
              </a:ext>
            </a:extLst>
          </p:cNvPr>
          <p:cNvSpPr txBox="1"/>
          <p:nvPr/>
        </p:nvSpPr>
        <p:spPr>
          <a:xfrm>
            <a:off x="4673600" y="843280"/>
            <a:ext cx="7071866" cy="1332673"/>
          </a:xfrm>
          <a:prstGeom prst="rect">
            <a:avLst/>
          </a:prstGeom>
          <a:noFill/>
        </p:spPr>
        <p:txBody>
          <a:bodyPr wrap="square">
            <a:spAutoFit/>
          </a:bodyPr>
          <a:lstStyle/>
          <a:p>
            <a:pPr marL="285750" marR="0" lvl="0"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cs typeface="Arial" panose="020B0604020202020204" pitchFamily="34" charset="0"/>
              </a:rPr>
              <a:t>This model outlines the steps taken throughout purchasing process</a:t>
            </a:r>
          </a:p>
          <a:p>
            <a:pPr marL="285750" marR="0" lvl="0"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cs typeface="Arial" panose="020B0604020202020204" pitchFamily="34" charset="0"/>
              </a:rPr>
              <a:t>It is rooted in cognitive psychology; </a:t>
            </a:r>
            <a:r>
              <a:rPr kumimoji="0" lang="en-GB"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cs typeface="Arial" panose="020B0604020202020204" pitchFamily="34" charset="0"/>
              </a:rPr>
              <a:t>hence, it deals with problem-solving, decision-making, motivation etc.</a:t>
            </a:r>
            <a:r>
              <a:rPr kumimoji="0" lang="en-US"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cs typeface="Arial" panose="020B0604020202020204" pitchFamily="34" charset="0"/>
              </a:rPr>
              <a:t> (Fahy and Jobber 2022)</a:t>
            </a:r>
          </a:p>
        </p:txBody>
      </p:sp>
      <p:pic>
        <p:nvPicPr>
          <p:cNvPr id="19" name="Picture 18" descr="Marketing Theories – Explaining the Consumer Decision Making Process">
            <a:extLst>
              <a:ext uri="{FF2B5EF4-FFF2-40B4-BE49-F238E27FC236}">
                <a16:creationId xmlns:a16="http://schemas.microsoft.com/office/drawing/2014/main" id="{47468F67-9489-6A85-623B-EFBFCD79B9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4640" y="2209302"/>
            <a:ext cx="5374639" cy="4313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36926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8E802-2D35-05E5-D6FF-0A892FB1524B}"/>
              </a:ext>
            </a:extLst>
          </p:cNvPr>
          <p:cNvSpPr>
            <a:spLocks noGrp="1"/>
          </p:cNvSpPr>
          <p:nvPr>
            <p:ph type="title"/>
          </p:nvPr>
        </p:nvSpPr>
        <p:spPr>
          <a:xfrm>
            <a:off x="581192" y="702156"/>
            <a:ext cx="11029616" cy="628804"/>
          </a:xfrm>
        </p:spPr>
        <p:txBody>
          <a:bodyPr/>
          <a:lstStyle/>
          <a:p>
            <a:r>
              <a:rPr lang="en-GB" dirty="0"/>
              <a:t>Decision making in practice</a:t>
            </a:r>
          </a:p>
        </p:txBody>
      </p:sp>
      <p:sp>
        <p:nvSpPr>
          <p:cNvPr id="4" name="Footer Placeholder 3">
            <a:extLst>
              <a:ext uri="{FF2B5EF4-FFF2-40B4-BE49-F238E27FC236}">
                <a16:creationId xmlns:a16="http://schemas.microsoft.com/office/drawing/2014/main" id="{1EABAEC6-196B-354E-946A-0D85DAAFA66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743A9BA2-0A1B-6164-F804-B6BC87D2E400}"/>
              </a:ext>
            </a:extLst>
          </p:cNvPr>
          <p:cNvSpPr>
            <a:spLocks noGrp="1"/>
          </p:cNvSpPr>
          <p:nvPr>
            <p:ph type="sldNum" sz="quarter" idx="12"/>
          </p:nvPr>
        </p:nvSpPr>
        <p:spPr/>
        <p:txBody>
          <a:bodyPr/>
          <a:lstStyle/>
          <a:p>
            <a:fld id="{3A98EE3D-8CD1-4C3F-BD1C-C98C9596463C}" type="slidenum">
              <a:rPr lang="en-US" smtClean="0"/>
              <a:t>9</a:t>
            </a:fld>
            <a:endParaRPr lang="en-US" dirty="0"/>
          </a:p>
        </p:txBody>
      </p:sp>
      <p:graphicFrame>
        <p:nvGraphicFramePr>
          <p:cNvPr id="6" name="Content Placeholder 5">
            <a:extLst>
              <a:ext uri="{FF2B5EF4-FFF2-40B4-BE49-F238E27FC236}">
                <a16:creationId xmlns:a16="http://schemas.microsoft.com/office/drawing/2014/main" id="{6ACABA20-AB8F-4833-66F8-7A3CAC388483}"/>
              </a:ext>
            </a:extLst>
          </p:cNvPr>
          <p:cNvGraphicFramePr>
            <a:graphicFrameLocks noGrp="1"/>
          </p:cNvGraphicFramePr>
          <p:nvPr>
            <p:ph idx="1"/>
            <p:extLst>
              <p:ext uri="{D42A27DB-BD31-4B8C-83A1-F6EECF244321}">
                <p14:modId xmlns:p14="http://schemas.microsoft.com/office/powerpoint/2010/main" val="633599642"/>
              </p:ext>
            </p:extLst>
          </p:nvPr>
        </p:nvGraphicFramePr>
        <p:xfrm>
          <a:off x="934721" y="1656080"/>
          <a:ext cx="10676254" cy="47678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81586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1C68CE-D1A0-BCBC-EAB4-7DCD416FCA01}"/>
              </a:ext>
            </a:extLst>
          </p:cNvPr>
          <p:cNvSpPr>
            <a:spLocks noGrp="1"/>
          </p:cNvSpPr>
          <p:nvPr>
            <p:ph type="title"/>
          </p:nvPr>
        </p:nvSpPr>
        <p:spPr>
          <a:xfrm>
            <a:off x="746228" y="1037967"/>
            <a:ext cx="3054091" cy="4709131"/>
          </a:xfrm>
        </p:spPr>
        <p:txBody>
          <a:bodyPr anchor="ctr">
            <a:normAutofit/>
          </a:bodyPr>
          <a:lstStyle/>
          <a:p>
            <a:r>
              <a:rPr lang="en-GB" sz="4000" b="1" dirty="0">
                <a:latin typeface="Arial" panose="020B0604020202020204" pitchFamily="34" charset="0"/>
                <a:cs typeface="Arial" panose="020B0604020202020204" pitchFamily="34" charset="0"/>
              </a:rPr>
              <a:t>Task</a:t>
            </a:r>
          </a:p>
        </p:txBody>
      </p:sp>
      <p:sp>
        <p:nvSpPr>
          <p:cNvPr id="13" name="Rectangle 12">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Footer Placeholder 3">
            <a:extLst>
              <a:ext uri="{FF2B5EF4-FFF2-40B4-BE49-F238E27FC236}">
                <a16:creationId xmlns:a16="http://schemas.microsoft.com/office/drawing/2014/main" id="{05F33814-D9F7-94D1-F1E5-E82BFE3CB6F6}"/>
              </a:ext>
            </a:extLst>
          </p:cNvPr>
          <p:cNvSpPr>
            <a:spLocks noGrp="1"/>
          </p:cNvSpPr>
          <p:nvPr>
            <p:ph type="ftr" sz="quarter" idx="11"/>
          </p:nvPr>
        </p:nvSpPr>
        <p:spPr>
          <a:xfrm>
            <a:off x="581192" y="6423914"/>
            <a:ext cx="6917210" cy="365125"/>
          </a:xfrm>
        </p:spPr>
        <p:txBody>
          <a:bodyPr>
            <a:normAutofit/>
          </a:bodyPr>
          <a:lstStyle/>
          <a:p>
            <a:endParaRPr lang="en-US" dirty="0"/>
          </a:p>
        </p:txBody>
      </p:sp>
      <p:sp>
        <p:nvSpPr>
          <p:cNvPr id="5" name="Slide Number Placeholder 4">
            <a:extLst>
              <a:ext uri="{FF2B5EF4-FFF2-40B4-BE49-F238E27FC236}">
                <a16:creationId xmlns:a16="http://schemas.microsoft.com/office/drawing/2014/main" id="{42AFF141-2854-A802-4EEF-53A560298AF6}"/>
              </a:ext>
            </a:extLst>
          </p:cNvPr>
          <p:cNvSpPr>
            <a:spLocks noGrp="1"/>
          </p:cNvSpPr>
          <p:nvPr>
            <p:ph type="sldNum" sz="quarter" idx="12"/>
          </p:nvPr>
        </p:nvSpPr>
        <p:spPr>
          <a:xfrm>
            <a:off x="10558300" y="6423914"/>
            <a:ext cx="1052510" cy="365125"/>
          </a:xfrm>
        </p:spPr>
        <p:txBody>
          <a:bodyPr>
            <a:normAutofit/>
          </a:bodyPr>
          <a:lstStyle/>
          <a:p>
            <a:pPr>
              <a:spcAft>
                <a:spcPts val="600"/>
              </a:spcAft>
            </a:pPr>
            <a:fld id="{3A98EE3D-8CD1-4C3F-BD1C-C98C9596463C}" type="slidenum">
              <a:rPr lang="en-US" smtClean="0"/>
              <a:pPr>
                <a:spcAft>
                  <a:spcPts val="600"/>
                </a:spcAft>
              </a:pPr>
              <a:t>10</a:t>
            </a:fld>
            <a:endParaRPr lang="en-US"/>
          </a:p>
        </p:txBody>
      </p:sp>
      <p:graphicFrame>
        <p:nvGraphicFramePr>
          <p:cNvPr id="7" name="Content Placeholder 2">
            <a:extLst>
              <a:ext uri="{FF2B5EF4-FFF2-40B4-BE49-F238E27FC236}">
                <a16:creationId xmlns:a16="http://schemas.microsoft.com/office/drawing/2014/main" id="{50F40D5D-EFE3-CE4D-D1A2-0E1C08C6999C}"/>
              </a:ext>
            </a:extLst>
          </p:cNvPr>
          <p:cNvGraphicFramePr>
            <a:graphicFrameLocks noGrp="1"/>
          </p:cNvGraphicFramePr>
          <p:nvPr>
            <p:ph idx="1"/>
            <p:extLst>
              <p:ext uri="{D42A27DB-BD31-4B8C-83A1-F6EECF244321}">
                <p14:modId xmlns:p14="http://schemas.microsoft.com/office/powerpoint/2010/main" val="3845955069"/>
              </p:ext>
            </p:extLst>
          </p:nvPr>
        </p:nvGraphicFramePr>
        <p:xfrm>
          <a:off x="3083169" y="1005841"/>
          <a:ext cx="8527639" cy="51839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336531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12E8B5-8200-A68E-D8BF-DE0C3C279F67}"/>
              </a:ext>
            </a:extLst>
          </p:cNvPr>
          <p:cNvSpPr>
            <a:spLocks noGrp="1"/>
          </p:cNvSpPr>
          <p:nvPr>
            <p:ph type="title"/>
          </p:nvPr>
        </p:nvSpPr>
        <p:spPr>
          <a:xfrm>
            <a:off x="581192" y="702156"/>
            <a:ext cx="11029616" cy="771044"/>
          </a:xfrm>
        </p:spPr>
        <p:txBody>
          <a:bodyPr/>
          <a:lstStyle/>
          <a:p>
            <a:r>
              <a:rPr lang="en-GB" b="1" dirty="0">
                <a:latin typeface="Arial" panose="020B0604020202020204" pitchFamily="34" charset="0"/>
                <a:cs typeface="Arial" panose="020B0604020202020204" pitchFamily="34" charset="0"/>
              </a:rPr>
              <a:t>Step 1: problem recognition </a:t>
            </a:r>
          </a:p>
        </p:txBody>
      </p:sp>
      <p:sp>
        <p:nvSpPr>
          <p:cNvPr id="3" name="Content Placeholder 2">
            <a:extLst>
              <a:ext uri="{FF2B5EF4-FFF2-40B4-BE49-F238E27FC236}">
                <a16:creationId xmlns:a16="http://schemas.microsoft.com/office/drawing/2014/main" id="{FB3B8F50-064B-F334-8304-CE1F9309616E}"/>
              </a:ext>
            </a:extLst>
          </p:cNvPr>
          <p:cNvSpPr>
            <a:spLocks noGrp="1"/>
          </p:cNvSpPr>
          <p:nvPr>
            <p:ph idx="1"/>
          </p:nvPr>
        </p:nvSpPr>
        <p:spPr>
          <a:xfrm>
            <a:off x="581192" y="1727200"/>
            <a:ext cx="11029615" cy="4696714"/>
          </a:xfrm>
        </p:spPr>
        <p:txBody>
          <a:bodyPr>
            <a:normAutofit/>
          </a:bodyPr>
          <a:lstStyle/>
          <a:p>
            <a:r>
              <a:rPr lang="en-GB" sz="2400" b="0" i="0" dirty="0">
                <a:solidFill>
                  <a:srgbClr val="2D2D2D"/>
                </a:solidFill>
                <a:effectLst/>
                <a:latin typeface="Arial" panose="020B0604020202020204" pitchFamily="34" charset="0"/>
                <a:cs typeface="Arial" panose="020B0604020202020204" pitchFamily="34" charset="0"/>
              </a:rPr>
              <a:t>In the first stage, a consumer acknowledges that they have a need for a product or service. The awareness of need can arise from either an internal or an external stimulus. </a:t>
            </a:r>
          </a:p>
          <a:p>
            <a:endParaRPr lang="en-GB" sz="1000" b="0" i="0" dirty="0">
              <a:solidFill>
                <a:srgbClr val="2D2D2D"/>
              </a:solidFill>
              <a:effectLst/>
              <a:latin typeface="Arial" panose="020B0604020202020204" pitchFamily="34" charset="0"/>
              <a:cs typeface="Arial" panose="020B0604020202020204" pitchFamily="34" charset="0"/>
            </a:endParaRPr>
          </a:p>
          <a:p>
            <a:r>
              <a:rPr lang="en-GB" sz="2400" b="0" i="0" dirty="0">
                <a:solidFill>
                  <a:srgbClr val="2D2D2D"/>
                </a:solidFill>
                <a:effectLst/>
                <a:latin typeface="Arial" panose="020B0604020202020204" pitchFamily="34" charset="0"/>
                <a:cs typeface="Arial" panose="020B0604020202020204" pitchFamily="34" charset="0"/>
              </a:rPr>
              <a:t>An example of an internal stimulus might be hunger informing a consumer's pursuit of something to eat. </a:t>
            </a:r>
          </a:p>
          <a:p>
            <a:endParaRPr lang="en-GB" sz="1100" b="0" i="0" dirty="0">
              <a:solidFill>
                <a:srgbClr val="2D2D2D"/>
              </a:solidFill>
              <a:effectLst/>
              <a:latin typeface="Arial" panose="020B0604020202020204" pitchFamily="34" charset="0"/>
              <a:cs typeface="Arial" panose="020B0604020202020204" pitchFamily="34" charset="0"/>
            </a:endParaRPr>
          </a:p>
          <a:p>
            <a:r>
              <a:rPr lang="en-GB" sz="2400" b="0" i="0" dirty="0">
                <a:solidFill>
                  <a:srgbClr val="2D2D2D"/>
                </a:solidFill>
                <a:effectLst/>
                <a:latin typeface="Arial" panose="020B0604020202020204" pitchFamily="34" charset="0"/>
                <a:cs typeface="Arial" panose="020B0604020202020204" pitchFamily="34" charset="0"/>
              </a:rPr>
              <a:t>An external stimulus could be an advertisement that appeals directly to a particular consumer. </a:t>
            </a:r>
            <a:endParaRPr lang="en-GB" sz="2400" dirty="0">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D03232C3-B5BA-BD55-8AE4-E18A178B4FC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4D7CD7CE-6113-02A2-64EA-2D1EDDBD75F1}"/>
              </a:ext>
            </a:extLst>
          </p:cNvPr>
          <p:cNvSpPr>
            <a:spLocks noGrp="1"/>
          </p:cNvSpPr>
          <p:nvPr>
            <p:ph type="sldNum" sz="quarter" idx="12"/>
          </p:nvPr>
        </p:nvSpPr>
        <p:spPr/>
        <p:txBody>
          <a:bodyPr/>
          <a:lstStyle/>
          <a:p>
            <a:fld id="{3A98EE3D-8CD1-4C3F-BD1C-C98C9596463C}" type="slidenum">
              <a:rPr lang="en-US" smtClean="0"/>
              <a:t>11</a:t>
            </a:fld>
            <a:endParaRPr lang="en-US" dirty="0"/>
          </a:p>
        </p:txBody>
      </p:sp>
    </p:spTree>
    <p:extLst>
      <p:ext uri="{BB962C8B-B14F-4D97-AF65-F5344CB8AC3E}">
        <p14:creationId xmlns:p14="http://schemas.microsoft.com/office/powerpoint/2010/main" val="12736335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lstStyle/>
          <a:p>
            <a:r>
              <a:rPr lang="en-GB" b="1" dirty="0">
                <a:latin typeface="Arial" panose="020B0604020202020204" pitchFamily="34" charset="0"/>
                <a:cs typeface="Arial" panose="020B0604020202020204" pitchFamily="34" charset="0"/>
              </a:rPr>
              <a:t>Step 2: information search</a:t>
            </a:r>
          </a:p>
        </p:txBody>
      </p:sp>
      <p:sp>
        <p:nvSpPr>
          <p:cNvPr id="3" name="TextBox 2">
            <a:extLst>
              <a:ext uri="{FF2B5EF4-FFF2-40B4-BE49-F238E27FC236}">
                <a16:creationId xmlns:a16="http://schemas.microsoft.com/office/drawing/2014/main" id="{1A63A293-6A4B-481D-8960-BE437C3CF946}"/>
              </a:ext>
            </a:extLst>
          </p:cNvPr>
          <p:cNvSpPr txBox="1"/>
          <p:nvPr/>
        </p:nvSpPr>
        <p:spPr>
          <a:xfrm>
            <a:off x="381587" y="1642706"/>
            <a:ext cx="6810298" cy="4708981"/>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Once the customer has identified a need, they will search for information.</a:t>
            </a:r>
          </a:p>
          <a:p>
            <a:pPr marR="0" lvl="0" algn="l" defTabSz="914400" rtl="0" eaLnBrk="1" fontAlgn="auto" latinLnBrk="0" hangingPunct="1">
              <a:lnSpc>
                <a:spcPct val="100000"/>
              </a:lnSpc>
              <a:spcBef>
                <a:spcPts val="0"/>
              </a:spcBef>
              <a:spcAft>
                <a:spcPts val="0"/>
              </a:spcAft>
              <a:buClrTx/>
              <a:buSzTx/>
              <a:tabLst/>
              <a:defRPr/>
            </a:pPr>
            <a:endPar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Purpose: to build up enough knowledge to feel secure in making a reasoned decision.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First: </a:t>
            </a:r>
            <a:r>
              <a:rPr kumimoji="0" lang="en-GB" sz="2000" b="1" i="0" u="none" strike="noStrike" kern="1200" cap="none" spc="0" normalizeH="0" baseline="0" noProof="0" dirty="0">
                <a:ln>
                  <a:noFill/>
                </a:ln>
                <a:solidFill>
                  <a:srgbClr val="0070C0"/>
                </a:solidFill>
                <a:effectLst/>
                <a:uLnTx/>
                <a:uFillTx/>
                <a:latin typeface="Arial" panose="020B0604020202020204" pitchFamily="34" charset="0"/>
                <a:cs typeface="Arial" panose="020B0604020202020204" pitchFamily="34" charset="0"/>
              </a:rPr>
              <a:t>internal information search </a:t>
            </a: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whereby the customer attempts to make a decision based on their existing knowledge.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Then: </a:t>
            </a:r>
            <a:r>
              <a:rPr kumimoji="0" lang="en-GB" sz="2000" b="1" i="0" u="none" strike="noStrike" kern="1200" cap="none" spc="0" normalizeH="0" baseline="0" noProof="0" dirty="0">
                <a:ln>
                  <a:noFill/>
                </a:ln>
                <a:solidFill>
                  <a:srgbClr val="0070C0"/>
                </a:solidFill>
                <a:effectLst/>
                <a:uLnTx/>
                <a:uFillTx/>
                <a:latin typeface="Arial" panose="020B0604020202020204" pitchFamily="34" charset="0"/>
                <a:cs typeface="Arial" panose="020B0604020202020204" pitchFamily="34" charset="0"/>
              </a:rPr>
              <a:t>external information search</a:t>
            </a: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including talking to friends or experts, reading relevant sales material, or searching the internet for reviews.</a:t>
            </a:r>
          </a:p>
          <a:p>
            <a:pPr marR="0" lvl="0" algn="l" defTabSz="914400" rtl="0" eaLnBrk="1" fontAlgn="auto" latinLnBrk="0" hangingPunct="1">
              <a:lnSpc>
                <a:spcPct val="100000"/>
              </a:lnSpc>
              <a:spcBef>
                <a:spcPts val="0"/>
              </a:spcBef>
              <a:spcAft>
                <a:spcPts val="0"/>
              </a:spcAft>
              <a:buClrTx/>
              <a:buSzTx/>
              <a:tabLst/>
              <a:defRPr/>
            </a:pPr>
            <a:endPar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Varies considerably for different product categories.</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9" name="Picture 8" descr="Workspace table with tablet eyeglasses schedule calendar and cup">
            <a:extLst>
              <a:ext uri="{FF2B5EF4-FFF2-40B4-BE49-F238E27FC236}">
                <a16:creationId xmlns:a16="http://schemas.microsoft.com/office/drawing/2014/main" id="{F369CDF5-3EBF-A877-E735-C145A979F38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191885" y="2053388"/>
            <a:ext cx="4538318" cy="3025545"/>
          </a:xfrm>
          <a:prstGeom prst="rect">
            <a:avLst/>
          </a:prstGeom>
        </p:spPr>
      </p:pic>
    </p:spTree>
    <p:extLst>
      <p:ext uri="{BB962C8B-B14F-4D97-AF65-F5344CB8AC3E}">
        <p14:creationId xmlns:p14="http://schemas.microsoft.com/office/powerpoint/2010/main" val="1197851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7" name="Rectangle 16">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446534" y="725122"/>
            <a:ext cx="6594346" cy="676958"/>
          </a:xfrm>
        </p:spPr>
        <p:txBody>
          <a:bodyPr vert="horz" lIns="91440" tIns="45720" rIns="91440" bIns="45720" rtlCol="0" anchor="b">
            <a:normAutofit fontScale="90000"/>
          </a:bodyPr>
          <a:lstStyle/>
          <a:p>
            <a:r>
              <a:rPr lang="en-US" b="1" kern="1200" cap="all" dirty="0">
                <a:solidFill>
                  <a:schemeClr val="tx1"/>
                </a:solidFill>
                <a:latin typeface="Arial" panose="020B0604020202020204" pitchFamily="34" charset="0"/>
                <a:cs typeface="Arial" panose="020B0604020202020204" pitchFamily="34" charset="0"/>
              </a:rPr>
              <a:t>Step 3: evaluation of alternatives</a:t>
            </a:r>
          </a:p>
        </p:txBody>
      </p:sp>
      <p:sp>
        <p:nvSpPr>
          <p:cNvPr id="19" name="Rectangle 18">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1194" y="1493520"/>
            <a:ext cx="6309003" cy="5090159"/>
          </a:xfrm>
          <a:prstGeom prst="rect">
            <a:avLst/>
          </a:prstGeom>
        </p:spPr>
        <p:txBody>
          <a:bodyPr vert="horz" lIns="91440" tIns="45720" rIns="91440" bIns="45720" rtlCol="0" anchor="ctr">
            <a:normAutofit/>
          </a:bodyPr>
          <a:lstStyle/>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b="0" i="0" u="none" strike="noStrike" cap="none" spc="0" normalizeH="0" baseline="0" noProof="0" dirty="0">
                <a:ln>
                  <a:noFill/>
                </a:ln>
                <a:effectLst/>
                <a:uLnTx/>
                <a:uFillTx/>
                <a:latin typeface="Arial" panose="020B0604020202020204" pitchFamily="34" charset="0"/>
                <a:cs typeface="Arial" panose="020B0604020202020204" pitchFamily="34" charset="0"/>
              </a:rPr>
              <a:t>The customer compares alternatives based on criteria derived from their needs and product knowledge.</a:t>
            </a:r>
          </a:p>
          <a:p>
            <a:pPr marL="742950" lvl="1"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lang="en-US" dirty="0">
                <a:latin typeface="Arial" panose="020B0604020202020204" pitchFamily="34" charset="0"/>
                <a:cs typeface="Arial" panose="020B0604020202020204" pitchFamily="34" charset="0"/>
              </a:rPr>
              <a:t>This is a very personal choice and different people will evaluate against different criteria.</a:t>
            </a:r>
          </a:p>
          <a:p>
            <a:pPr marL="742950" lvl="1"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lang="en-US" dirty="0">
                <a:latin typeface="Arial" panose="020B0604020202020204" pitchFamily="34" charset="0"/>
                <a:cs typeface="Arial" panose="020B0604020202020204" pitchFamily="34" charset="0"/>
              </a:rPr>
              <a:t>For example - features or benefits sought, budget </a:t>
            </a:r>
            <a:r>
              <a:rPr lang="en-US" dirty="0" err="1">
                <a:latin typeface="Arial" panose="020B0604020202020204" pitchFamily="34" charset="0"/>
                <a:cs typeface="Arial" panose="020B0604020202020204" pitchFamily="34" charset="0"/>
              </a:rPr>
              <a:t>etc</a:t>
            </a:r>
            <a:r>
              <a:rPr lang="en-US" dirty="0">
                <a:latin typeface="Arial" panose="020B0604020202020204" pitchFamily="34" charset="0"/>
                <a:cs typeface="Arial" panose="020B0604020202020204" pitchFamily="34" charset="0"/>
              </a:rPr>
              <a:t> </a:t>
            </a:r>
          </a:p>
          <a:p>
            <a:pPr marL="742950" lvl="1"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endParaRPr lang="en-US" dirty="0">
              <a:latin typeface="Arial" panose="020B0604020202020204" pitchFamily="34" charset="0"/>
              <a:cs typeface="Arial" panose="020B0604020202020204" pitchFamily="34" charset="0"/>
            </a:endParaRP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lang="en-US" dirty="0">
                <a:latin typeface="Arial" panose="020B0604020202020204" pitchFamily="34" charset="0"/>
                <a:cs typeface="Arial" panose="020B0604020202020204" pitchFamily="34" charset="0"/>
              </a:rPr>
              <a:t>Marketers try to help customers evaluate alternatives effectively to encourage them to move to the purchase stage.</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endParaRPr lang="en-US" dirty="0">
              <a:latin typeface="Arial" panose="020B0604020202020204" pitchFamily="34" charset="0"/>
              <a:cs typeface="Arial" panose="020B0604020202020204" pitchFamily="34" charset="0"/>
            </a:endParaRP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lang="en-US" dirty="0">
                <a:latin typeface="Arial" panose="020B0604020202020204" pitchFamily="34" charset="0"/>
                <a:cs typeface="Arial" panose="020B0604020202020204" pitchFamily="34" charset="0"/>
              </a:rPr>
              <a:t>If a customer is not happy with the options, they may delay purchase or return to the information search stage,</a:t>
            </a:r>
          </a:p>
          <a:p>
            <a:pPr marL="742950" lvl="1"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endParaRPr kumimoji="0" lang="en-US" b="0" i="0" u="none" strike="noStrike" cap="none" spc="0" normalizeH="0" baseline="0" noProof="0" dirty="0">
              <a:ln>
                <a:noFill/>
              </a:ln>
              <a:effectLst/>
              <a:uLnTx/>
              <a:uFillTx/>
              <a:latin typeface="Arial" panose="020B0604020202020204" pitchFamily="34" charset="0"/>
              <a:cs typeface="Arial" panose="020B0604020202020204" pitchFamily="34" charset="0"/>
            </a:endParaRPr>
          </a:p>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endParaRPr lang="en-US" dirty="0">
              <a:solidFill>
                <a:schemeClr val="tx2"/>
              </a:solidFill>
            </a:endParaRPr>
          </a:p>
          <a:p>
            <a:pPr marR="0" lvl="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endParaRPr kumimoji="0" lang="en-US" b="0" i="0" u="none" strike="noStrike" cap="none" spc="0" normalizeH="0" baseline="0" noProof="0" dirty="0">
              <a:ln>
                <a:noFill/>
              </a:ln>
              <a:solidFill>
                <a:schemeClr val="tx2"/>
              </a:solidFill>
              <a:effectLst/>
              <a:uLnTx/>
              <a:uFillTx/>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9E6D60"/>
                </a:solidFill>
                <a:effectLst/>
                <a:uLnTx/>
                <a:uFillTx/>
              </a:rPr>
              <a:pPr marR="0" lvl="0" indent="0" defTabSz="457200" fontAlgn="auto">
                <a:spcBef>
                  <a:spcPts val="0"/>
                </a:spcBef>
                <a:spcAft>
                  <a:spcPts val="600"/>
                </a:spcAft>
                <a:buClrTx/>
                <a:buSzTx/>
                <a:buFontTx/>
                <a:buNone/>
                <a:tabLst/>
                <a:defRPr/>
              </a:pPr>
              <a:t>13</a:t>
            </a:fld>
            <a:endParaRPr kumimoji="0" lang="en-US" b="0" i="0" u="none" strike="noStrike" cap="none" spc="0" normalizeH="0" baseline="0" noProof="0">
              <a:ln>
                <a:noFill/>
              </a:ln>
              <a:solidFill>
                <a:srgbClr val="9E6D60"/>
              </a:solidFill>
              <a:effectLst/>
              <a:uLnTx/>
              <a:uFillTx/>
            </a:endParaRPr>
          </a:p>
        </p:txBody>
      </p:sp>
      <p:pic>
        <p:nvPicPr>
          <p:cNvPr id="7" name="Picture 6">
            <a:extLst>
              <a:ext uri="{FF2B5EF4-FFF2-40B4-BE49-F238E27FC236}">
                <a16:creationId xmlns:a16="http://schemas.microsoft.com/office/drawing/2014/main" id="{051C290E-D180-CC4C-7C66-52BA23D355DD}"/>
              </a:ext>
            </a:extLst>
          </p:cNvPr>
          <p:cNvPicPr>
            <a:picLocks noChangeAspect="1"/>
          </p:cNvPicPr>
          <p:nvPr/>
        </p:nvPicPr>
        <p:blipFill rotWithShape="1">
          <a:blip r:embed="rId2"/>
          <a:srcRect l="19866" r="41825"/>
          <a:stretch/>
        </p:blipFill>
        <p:spPr>
          <a:xfrm>
            <a:off x="7521283" y="10"/>
            <a:ext cx="4670717" cy="6857990"/>
          </a:xfrm>
          <a:prstGeom prst="rect">
            <a:avLst/>
          </a:prstGeom>
        </p:spPr>
      </p:pic>
    </p:spTree>
    <p:extLst>
      <p:ext uri="{BB962C8B-B14F-4D97-AF65-F5344CB8AC3E}">
        <p14:creationId xmlns:p14="http://schemas.microsoft.com/office/powerpoint/2010/main" val="1804056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lstStyle/>
          <a:p>
            <a:r>
              <a:rPr lang="en-GB" b="1" dirty="0">
                <a:latin typeface="Arial" panose="020B0604020202020204" pitchFamily="34" charset="0"/>
                <a:cs typeface="Arial" panose="020B0604020202020204" pitchFamily="34" charset="0"/>
              </a:rPr>
              <a:t>Step 4: purchase decision </a:t>
            </a:r>
          </a:p>
        </p:txBody>
      </p:sp>
      <p:sp>
        <p:nvSpPr>
          <p:cNvPr id="3" name="TextBox 2">
            <a:extLst>
              <a:ext uri="{FF2B5EF4-FFF2-40B4-BE49-F238E27FC236}">
                <a16:creationId xmlns:a16="http://schemas.microsoft.com/office/drawing/2014/main" id="{1A63A293-6A4B-481D-8960-BE437C3CF946}"/>
              </a:ext>
            </a:extLst>
          </p:cNvPr>
          <p:cNvSpPr txBox="1"/>
          <p:nvPr/>
        </p:nvSpPr>
        <p:spPr>
          <a:xfrm>
            <a:off x="342901" y="1947508"/>
            <a:ext cx="5968448" cy="4431983"/>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srgbClr val="0070C0"/>
                </a:solidFill>
                <a:effectLst/>
                <a:uLnTx/>
                <a:uFillTx/>
                <a:latin typeface="Arial" panose="020B0604020202020204" pitchFamily="34" charset="0"/>
                <a:cs typeface="Arial" panose="020B0604020202020204" pitchFamily="34" charset="0"/>
              </a:rPr>
              <a:t>Purchase Stage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1" i="0" u="none" strike="noStrike" kern="1200" cap="none" spc="0" normalizeH="0" baseline="0" noProof="0" dirty="0">
              <a:ln>
                <a:noFill/>
              </a:ln>
              <a:solidFill>
                <a:srgbClr val="0070C0"/>
              </a:solidFill>
              <a:effectLst/>
              <a:uLnTx/>
              <a:uFillTx/>
              <a:latin typeface="Arial" panose="020B0604020202020204" pitchFamily="34" charset="0"/>
              <a:cs typeface="Arial" panose="020B0604020202020204" pitchFamily="34" charset="0"/>
            </a:endParaRP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Involves the trade of money for a product or service</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Shoppers in bricks and mortar stores rarely abandon their carts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Abandonment of virtual shopping carts is quite common and provides marketers with real challenges.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9" name="Picture 8" descr="Person standing indoors, holding clipboard with formal document, handing keys to smiling couple">
            <a:extLst>
              <a:ext uri="{FF2B5EF4-FFF2-40B4-BE49-F238E27FC236}">
                <a16:creationId xmlns:a16="http://schemas.microsoft.com/office/drawing/2014/main" id="{890E4003-406C-0AA8-D1DF-6E6802538EC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748669" y="2303064"/>
            <a:ext cx="4431196" cy="2954131"/>
          </a:xfrm>
          <a:prstGeom prst="rect">
            <a:avLst/>
          </a:prstGeom>
        </p:spPr>
      </p:pic>
    </p:spTree>
    <p:extLst>
      <p:ext uri="{BB962C8B-B14F-4D97-AF65-F5344CB8AC3E}">
        <p14:creationId xmlns:p14="http://schemas.microsoft.com/office/powerpoint/2010/main" val="35185125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4382724" y="702156"/>
            <a:ext cx="7225075" cy="1013800"/>
          </a:xfrm>
        </p:spPr>
        <p:txBody>
          <a:bodyPr vert="horz" lIns="91440" tIns="45720" rIns="91440" bIns="45720" rtlCol="0" anchor="b">
            <a:normAutofit/>
          </a:bodyPr>
          <a:lstStyle/>
          <a:p>
            <a:r>
              <a:rPr lang="en-US" b="1" kern="1200" cap="all" dirty="0">
                <a:solidFill>
                  <a:schemeClr val="tx1"/>
                </a:solidFill>
                <a:latin typeface="Arial" panose="020B0604020202020204" pitchFamily="34" charset="0"/>
                <a:cs typeface="Arial" panose="020B0604020202020204" pitchFamily="34" charset="0"/>
              </a:rPr>
              <a:t>Step 5: post-purchase evaluation</a:t>
            </a:r>
          </a:p>
        </p:txBody>
      </p:sp>
      <p:pic>
        <p:nvPicPr>
          <p:cNvPr id="7" name="Picture 6" descr="Woman thinking in bed">
            <a:extLst>
              <a:ext uri="{FF2B5EF4-FFF2-40B4-BE49-F238E27FC236}">
                <a16:creationId xmlns:a16="http://schemas.microsoft.com/office/drawing/2014/main" id="{A4C7FD59-8898-6610-14B7-7BAE58436EA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446534" y="601201"/>
            <a:ext cx="3703320" cy="5774200"/>
          </a:xfrm>
          <a:prstGeom prst="rect">
            <a:avLst/>
          </a:prstGeom>
        </p:spPr>
      </p:pic>
      <p:sp>
        <p:nvSpPr>
          <p:cNvPr id="3" name="TextBox 2">
            <a:extLst>
              <a:ext uri="{FF2B5EF4-FFF2-40B4-BE49-F238E27FC236}">
                <a16:creationId xmlns:a16="http://schemas.microsoft.com/office/drawing/2014/main" id="{1A63A293-6A4B-481D-8960-BE437C3CF946}"/>
              </a:ext>
            </a:extLst>
          </p:cNvPr>
          <p:cNvSpPr txBox="1"/>
          <p:nvPr/>
        </p:nvSpPr>
        <p:spPr>
          <a:xfrm>
            <a:off x="4382726" y="1896533"/>
            <a:ext cx="6878108" cy="3962266"/>
          </a:xfrm>
          <a:prstGeom prst="rect">
            <a:avLst/>
          </a:prstGeom>
        </p:spPr>
        <p:txBody>
          <a:bodyPr vert="horz" lIns="91440" tIns="45720" rIns="91440" bIns="45720" rtlCol="0" anchor="ctr">
            <a:normAutofit fontScale="92500" lnSpcReduction="20000"/>
          </a:bodyPr>
          <a:lstStyle/>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endParaRPr kumimoji="0" lang="en-US" sz="1500" b="0" i="0" u="none" strike="noStrike" cap="none" spc="0" normalizeH="0" baseline="0" noProof="0" dirty="0">
              <a:ln>
                <a:noFill/>
              </a:ln>
              <a:solidFill>
                <a:schemeClr val="tx1">
                  <a:lumMod val="75000"/>
                  <a:lumOff val="25000"/>
                </a:schemeClr>
              </a:solidFill>
              <a:effectLst/>
              <a:uLnTx/>
              <a:uFillTx/>
            </a:endParaRPr>
          </a:p>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200" b="1" i="0" u="none" strike="noStrike" cap="none" spc="0" normalizeH="0" baseline="0" noProof="0" dirty="0">
                <a:ln>
                  <a:noFill/>
                </a:ln>
                <a:solidFill>
                  <a:schemeClr val="tx1">
                    <a:lumMod val="75000"/>
                    <a:lumOff val="25000"/>
                  </a:schemeClr>
                </a:solidFill>
                <a:effectLst/>
                <a:uLnTx/>
                <a:uFillTx/>
                <a:latin typeface="Arial" panose="020B0604020202020204" pitchFamily="34" charset="0"/>
                <a:cs typeface="Arial" panose="020B0604020202020204" pitchFamily="34" charset="0"/>
              </a:rPr>
              <a:t>After the Purchase, customers may experience ‘</a:t>
            </a:r>
            <a:r>
              <a:rPr kumimoji="0" lang="en-US" sz="2200" b="1" i="0" u="none" strike="noStrike" cap="none" spc="0" normalizeH="0" baseline="0" noProof="0" dirty="0">
                <a:ln>
                  <a:noFill/>
                </a:ln>
                <a:solidFill>
                  <a:srgbClr val="0070C0"/>
                </a:solidFill>
                <a:effectLst/>
                <a:uLnTx/>
                <a:uFillTx/>
                <a:latin typeface="Arial" panose="020B0604020202020204" pitchFamily="34" charset="0"/>
                <a:cs typeface="Arial" panose="020B0604020202020204" pitchFamily="34" charset="0"/>
              </a:rPr>
              <a:t>cognitive dissonance</a:t>
            </a:r>
            <a:r>
              <a:rPr lang="en-US" sz="2200" b="1" dirty="0">
                <a:solidFill>
                  <a:schemeClr val="tx1">
                    <a:lumMod val="75000"/>
                    <a:lumOff val="25000"/>
                  </a:schemeClr>
                </a:solidFill>
                <a:latin typeface="Arial" panose="020B0604020202020204" pitchFamily="34" charset="0"/>
                <a:cs typeface="Arial" panose="020B0604020202020204" pitchFamily="34" charset="0"/>
              </a:rPr>
              <a:t>’</a:t>
            </a:r>
          </a:p>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endParaRPr lang="en-US" sz="2200" b="1" dirty="0">
              <a:solidFill>
                <a:schemeClr val="tx1">
                  <a:lumMod val="75000"/>
                  <a:lumOff val="25000"/>
                </a:schemeClr>
              </a:solidFill>
              <a:latin typeface="Arial" panose="020B0604020202020204" pitchFamily="34" charset="0"/>
              <a:cs typeface="Arial" panose="020B0604020202020204" pitchFamily="34" charset="0"/>
            </a:endParaRPr>
          </a:p>
          <a:p>
            <a:pPr marL="742950" lvl="1"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lang="en-US" sz="2200" dirty="0">
                <a:solidFill>
                  <a:schemeClr val="tx1">
                    <a:lumMod val="75000"/>
                    <a:lumOff val="25000"/>
                  </a:schemeClr>
                </a:solidFill>
                <a:latin typeface="Arial" panose="020B0604020202020204" pitchFamily="34" charset="0"/>
                <a:cs typeface="Arial" panose="020B0604020202020204" pitchFamily="34" charset="0"/>
              </a:rPr>
              <a:t>Cognitive Dissonance is </a:t>
            </a:r>
            <a:r>
              <a:rPr kumimoji="0" lang="en-US" sz="2200" b="0" i="0" u="none" strike="noStrike" cap="none" spc="0" normalizeH="0" baseline="0" noProof="0" dirty="0">
                <a:ln>
                  <a:noFill/>
                </a:ln>
                <a:solidFill>
                  <a:schemeClr val="tx1">
                    <a:lumMod val="75000"/>
                    <a:lumOff val="25000"/>
                  </a:schemeClr>
                </a:solidFill>
                <a:effectLst/>
                <a:uLnTx/>
                <a:uFillTx/>
                <a:latin typeface="Arial" panose="020B0604020202020204" pitchFamily="34" charset="0"/>
                <a:cs typeface="Arial" panose="020B0604020202020204" pitchFamily="34" charset="0"/>
              </a:rPr>
              <a:t>the feelings of uncertainty as to whether they made the right decision.</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200" b="0" i="0" u="none" strike="noStrike" cap="none" spc="0" normalizeH="0" baseline="0" noProof="0" dirty="0">
                <a:ln>
                  <a:noFill/>
                </a:ln>
                <a:solidFill>
                  <a:schemeClr val="tx1">
                    <a:lumMod val="75000"/>
                    <a:lumOff val="25000"/>
                  </a:schemeClr>
                </a:solidFill>
                <a:effectLst/>
                <a:uLnTx/>
                <a:uFillTx/>
                <a:latin typeface="Arial" panose="020B0604020202020204" pitchFamily="34" charset="0"/>
                <a:cs typeface="Arial" panose="020B0604020202020204" pitchFamily="34" charset="0"/>
              </a:rPr>
              <a:t>It is common for customers to seek reassurance from friends, family, people who have made the same purchase decision</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endParaRPr kumimoji="0" lang="en-US" sz="2200" b="0" i="0" u="none" strike="noStrike" cap="none" spc="0" normalizeH="0" baseline="0" noProof="0" dirty="0">
              <a:ln>
                <a:noFill/>
              </a:ln>
              <a:solidFill>
                <a:schemeClr val="tx1">
                  <a:lumMod val="75000"/>
                  <a:lumOff val="25000"/>
                </a:schemeClr>
              </a:solidFill>
              <a:effectLst/>
              <a:uLnTx/>
              <a:uFillTx/>
              <a:latin typeface="Arial" panose="020B0604020202020204" pitchFamily="34" charset="0"/>
              <a:cs typeface="Arial" panose="020B0604020202020204" pitchFamily="34" charset="0"/>
            </a:endParaRPr>
          </a:p>
          <a:p>
            <a:pPr marL="457200" marR="0" lvl="1" indent="0" algn="ctr" defTabSz="457200" fontAlgn="auto">
              <a:lnSpc>
                <a:spcPct val="90000"/>
              </a:lnSpc>
              <a:spcBef>
                <a:spcPct val="20000"/>
              </a:spcBef>
              <a:spcAft>
                <a:spcPts val="600"/>
              </a:spcAft>
              <a:buClr>
                <a:schemeClr val="accent1"/>
              </a:buClr>
              <a:buSzPct val="92000"/>
              <a:tabLst/>
              <a:defRPr/>
            </a:pPr>
            <a:r>
              <a:rPr kumimoji="0" lang="en-US" sz="2200" b="1" i="0" u="none" strike="noStrike" cap="none" spc="0" normalizeH="0" baseline="0" noProof="0" dirty="0">
                <a:ln>
                  <a:noFill/>
                </a:ln>
                <a:solidFill>
                  <a:srgbClr val="0070C0"/>
                </a:solidFill>
                <a:effectLst/>
                <a:uLnTx/>
                <a:uFillTx/>
                <a:latin typeface="Arial" panose="020B0604020202020204" pitchFamily="34" charset="0"/>
                <a:cs typeface="Arial" panose="020B0604020202020204" pitchFamily="34" charset="0"/>
              </a:rPr>
              <a:t>It is important that customers feel happy with their decision as this leads to word-of-mouth marketing and potential long-term customer relationships</a:t>
            </a:r>
            <a:r>
              <a:rPr kumimoji="0" lang="en-US" sz="2200" b="1" i="0" u="none" strike="noStrike" cap="none" spc="0" normalizeH="0" baseline="0" noProof="0" dirty="0">
                <a:ln>
                  <a:noFill/>
                </a:ln>
                <a:solidFill>
                  <a:srgbClr val="0070C0"/>
                </a:solidFill>
                <a:effectLst/>
                <a:uLnTx/>
                <a:uFillTx/>
              </a:rPr>
              <a:t>.</a:t>
            </a:r>
            <a:endParaRPr kumimoji="0" lang="en-US" sz="2200" b="0" i="0" u="none" strike="noStrike" cap="none" spc="0" normalizeH="0" baseline="0" noProof="0" dirty="0">
              <a:ln>
                <a:noFill/>
              </a:ln>
              <a:solidFill>
                <a:srgbClr val="0070C0"/>
              </a:solidFill>
              <a:effectLst/>
              <a:uLnTx/>
              <a:uFillTx/>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1065932"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CC7458"/>
                </a:solidFill>
                <a:effectLst/>
                <a:uLnTx/>
                <a:uFillTx/>
              </a:rPr>
              <a:pPr marR="0" lvl="0" indent="0" defTabSz="457200" fontAlgn="auto">
                <a:spcBef>
                  <a:spcPts val="0"/>
                </a:spcBef>
                <a:spcAft>
                  <a:spcPts val="600"/>
                </a:spcAft>
                <a:buClrTx/>
                <a:buSzTx/>
                <a:buFontTx/>
                <a:buNone/>
                <a:tabLst/>
                <a:defRPr/>
              </a:pPr>
              <a:t>15</a:t>
            </a:fld>
            <a:endParaRPr kumimoji="0" lang="en-US" b="0" i="0" u="none" strike="noStrike" cap="none" spc="0" normalizeH="0" baseline="0" noProof="0">
              <a:ln>
                <a:noFill/>
              </a:ln>
              <a:solidFill>
                <a:srgbClr val="CC7458"/>
              </a:solidFill>
              <a:effectLst/>
              <a:uLnTx/>
              <a:uFillTx/>
            </a:endParaRPr>
          </a:p>
        </p:txBody>
      </p:sp>
    </p:spTree>
    <p:extLst>
      <p:ext uri="{BB962C8B-B14F-4D97-AF65-F5344CB8AC3E}">
        <p14:creationId xmlns:p14="http://schemas.microsoft.com/office/powerpoint/2010/main" val="35565422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4520391" y="536738"/>
            <a:ext cx="7225075" cy="1013800"/>
          </a:xfrm>
        </p:spPr>
        <p:txBody>
          <a:bodyPr vert="horz" lIns="91440" tIns="45720" rIns="91440" bIns="45720" rtlCol="0" anchor="b">
            <a:normAutofit/>
          </a:bodyPr>
          <a:lstStyle/>
          <a:p>
            <a:r>
              <a:rPr lang="en-US" b="1" kern="1200" cap="all"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Overcoming cognitive dissonance</a:t>
            </a:r>
          </a:p>
        </p:txBody>
      </p:sp>
      <p:pic>
        <p:nvPicPr>
          <p:cNvPr id="7" name="Picture 6" descr="Rescue buoy floating at sea">
            <a:extLst>
              <a:ext uri="{FF2B5EF4-FFF2-40B4-BE49-F238E27FC236}">
                <a16:creationId xmlns:a16="http://schemas.microsoft.com/office/drawing/2014/main" id="{84BB6376-8BCE-5B28-9129-F8AFCF07E7A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446534" y="601201"/>
            <a:ext cx="3703320" cy="5774200"/>
          </a:xfrm>
          <a:prstGeom prst="rect">
            <a:avLst/>
          </a:prstGeom>
        </p:spPr>
      </p:pic>
      <p:sp>
        <p:nvSpPr>
          <p:cNvPr id="3" name="TextBox 2">
            <a:extLst>
              <a:ext uri="{FF2B5EF4-FFF2-40B4-BE49-F238E27FC236}">
                <a16:creationId xmlns:a16="http://schemas.microsoft.com/office/drawing/2014/main" id="{1A63A293-6A4B-481D-8960-BE437C3CF946}"/>
              </a:ext>
            </a:extLst>
          </p:cNvPr>
          <p:cNvSpPr txBox="1"/>
          <p:nvPr/>
        </p:nvSpPr>
        <p:spPr>
          <a:xfrm>
            <a:off x="4382726" y="1896533"/>
            <a:ext cx="6878108" cy="3962266"/>
          </a:xfrm>
          <a:prstGeom prst="rect">
            <a:avLst/>
          </a:prstGeom>
        </p:spPr>
        <p:txBody>
          <a:bodyPr vert="horz" lIns="91440" tIns="45720" rIns="91440" bIns="45720" rtlCol="0" anchor="ctr">
            <a:normAutofit lnSpcReduction="10000"/>
          </a:bodyPr>
          <a:lstStyle/>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endParaRPr kumimoji="0" lang="en-US" sz="2000" b="0" i="0" u="none" strike="noStrike" cap="none" spc="0" normalizeH="0" baseline="0" noProof="0" dirty="0">
              <a:ln>
                <a:noFill/>
              </a:ln>
              <a:solidFill>
                <a:schemeClr val="tx1">
                  <a:lumMod val="75000"/>
                  <a:lumOff val="25000"/>
                </a:schemeClr>
              </a:solidFill>
              <a:effectLst/>
              <a:uLnTx/>
              <a:uFillTx/>
            </a:endParaRP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lang="en-US" sz="2400" b="1" dirty="0">
                <a:solidFill>
                  <a:schemeClr val="tx1">
                    <a:lumMod val="75000"/>
                    <a:lumOff val="25000"/>
                  </a:schemeClr>
                </a:solidFill>
                <a:latin typeface="Arial" panose="020B0604020202020204" pitchFamily="34" charset="0"/>
                <a:cs typeface="Arial" panose="020B0604020202020204" pitchFamily="34" charset="0"/>
              </a:rPr>
              <a:t>What can businesses do to avoid cognitive dissonance or to help customers to overcome it?</a:t>
            </a: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endParaRPr kumimoji="0" lang="en-US" sz="2400" b="1" i="0" u="none" strike="noStrike" cap="none" spc="0" normalizeH="0" baseline="0" noProof="0" dirty="0">
              <a:ln>
                <a:noFill/>
              </a:ln>
              <a:solidFill>
                <a:schemeClr val="tx1">
                  <a:lumMod val="75000"/>
                  <a:lumOff val="25000"/>
                </a:schemeClr>
              </a:solidFill>
              <a:effectLst/>
              <a:uLnTx/>
              <a:uFillTx/>
              <a:latin typeface="Arial" panose="020B0604020202020204" pitchFamily="34" charset="0"/>
              <a:cs typeface="Arial" panose="020B0604020202020204" pitchFamily="34" charset="0"/>
            </a:endParaRPr>
          </a:p>
          <a:p>
            <a:pPr marL="742950" lvl="1" indent="-285750" defTabSz="457200">
              <a:spcBef>
                <a:spcPct val="20000"/>
              </a:spcBef>
              <a:spcAft>
                <a:spcPts val="600"/>
              </a:spcAft>
              <a:buClr>
                <a:schemeClr val="accent1"/>
              </a:buClr>
              <a:buSzPct val="92000"/>
              <a:buFont typeface="Wingdings 2" panose="05020102010507070707" pitchFamily="18" charset="2"/>
              <a:buChar char=""/>
              <a:defRPr/>
            </a:pPr>
            <a:r>
              <a:rPr kumimoji="0" lang="en-US" sz="2400" b="0" i="0" u="none" strike="noStrike" cap="none" spc="0" normalizeH="0" baseline="0" noProof="0" dirty="0">
                <a:ln>
                  <a:noFill/>
                </a:ln>
                <a:solidFill>
                  <a:schemeClr val="tx1">
                    <a:lumMod val="75000"/>
                    <a:lumOff val="25000"/>
                  </a:schemeClr>
                </a:solidFill>
                <a:effectLst/>
                <a:uLnTx/>
                <a:uFillTx/>
                <a:latin typeface="Arial" panose="020B0604020202020204" pitchFamily="34" charset="0"/>
                <a:cs typeface="Arial" panose="020B0604020202020204" pitchFamily="34" charset="0"/>
              </a:rPr>
              <a:t>Ensuring that pre-purchase expectations are realistic (e.g., making reviews from other customers visible)</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400" b="0" i="0" u="none" strike="noStrike" cap="none" spc="0" normalizeH="0" baseline="0" noProof="0" dirty="0">
                <a:ln>
                  <a:noFill/>
                </a:ln>
                <a:solidFill>
                  <a:schemeClr val="tx1">
                    <a:lumMod val="75000"/>
                    <a:lumOff val="25000"/>
                  </a:schemeClr>
                </a:solidFill>
                <a:effectLst/>
                <a:uLnTx/>
                <a:uFillTx/>
                <a:latin typeface="Arial" panose="020B0604020202020204" pitchFamily="34" charset="0"/>
                <a:cs typeface="Arial" panose="020B0604020202020204" pitchFamily="34" charset="0"/>
              </a:rPr>
              <a:t>Offering post-purchase service (e.g. extended warranties)</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4382724" y="5951811"/>
            <a:ext cx="4989875"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FFA828"/>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1065932"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FFA828"/>
                </a:solidFill>
                <a:effectLst/>
                <a:uLnTx/>
                <a:uFillTx/>
              </a:rPr>
              <a:pPr marR="0" lvl="0" indent="0" defTabSz="457200" fontAlgn="auto">
                <a:spcBef>
                  <a:spcPts val="0"/>
                </a:spcBef>
                <a:spcAft>
                  <a:spcPts val="600"/>
                </a:spcAft>
                <a:buClrTx/>
                <a:buSzTx/>
                <a:buFontTx/>
                <a:buNone/>
                <a:tabLst/>
                <a:defRPr/>
              </a:pPr>
              <a:t>16</a:t>
            </a:fld>
            <a:endParaRPr kumimoji="0" lang="en-US" b="0" i="0" u="none" strike="noStrike" cap="none" spc="0" normalizeH="0" baseline="0" noProof="0">
              <a:ln>
                <a:noFill/>
              </a:ln>
              <a:solidFill>
                <a:srgbClr val="FFA828"/>
              </a:solidFill>
              <a:effectLst/>
              <a:uLnTx/>
              <a:uFillTx/>
            </a:endParaRPr>
          </a:p>
        </p:txBody>
      </p:sp>
    </p:spTree>
    <p:extLst>
      <p:ext uri="{BB962C8B-B14F-4D97-AF65-F5344CB8AC3E}">
        <p14:creationId xmlns:p14="http://schemas.microsoft.com/office/powerpoint/2010/main" val="12597000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312" name="Rectangle 55311">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698" name="Title 1">
            <a:extLst>
              <a:ext uri="{FF2B5EF4-FFF2-40B4-BE49-F238E27FC236}">
                <a16:creationId xmlns:a16="http://schemas.microsoft.com/office/drawing/2014/main" id="{17ADC5C4-29D5-1F9E-7F4A-4CE83529273A}"/>
              </a:ext>
            </a:extLst>
          </p:cNvPr>
          <p:cNvSpPr>
            <a:spLocks noGrp="1" noChangeArrowheads="1"/>
          </p:cNvSpPr>
          <p:nvPr>
            <p:ph type="title"/>
          </p:nvPr>
        </p:nvSpPr>
        <p:spPr>
          <a:xfrm>
            <a:off x="4382724" y="702156"/>
            <a:ext cx="7225075" cy="613173"/>
          </a:xfrm>
        </p:spPr>
        <p:txBody>
          <a:bodyPr>
            <a:normAutofit/>
          </a:bodyPr>
          <a:lstStyle/>
          <a:p>
            <a:r>
              <a:rPr lang="en-GB" altLang="en-US" b="1" dirty="0">
                <a:solidFill>
                  <a:schemeClr val="tx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Consumer Buying Situations </a:t>
            </a:r>
          </a:p>
        </p:txBody>
      </p:sp>
      <p:sp>
        <p:nvSpPr>
          <p:cNvPr id="55314" name="Rectangle 55313">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72603"/>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5316" name="Rectangle 55315">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55318" name="Rectangle 55317">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55301" name="Picture 55300" descr="Rows of shopping trolleys">
            <a:extLst>
              <a:ext uri="{FF2B5EF4-FFF2-40B4-BE49-F238E27FC236}">
                <a16:creationId xmlns:a16="http://schemas.microsoft.com/office/drawing/2014/main" id="{22D29880-C9A3-953C-4FB6-F4BE596A37D8}"/>
              </a:ext>
            </a:extLst>
          </p:cNvPr>
          <p:cNvPicPr>
            <a:picLocks noChangeAspect="1"/>
          </p:cNvPicPr>
          <p:nvPr/>
        </p:nvPicPr>
        <p:blipFill>
          <a:blip r:embed="rId3"/>
          <a:srcRect l="33606" r="22301"/>
          <a:stretch>
            <a:fillRect/>
          </a:stretch>
        </p:blipFill>
        <p:spPr>
          <a:xfrm>
            <a:off x="446534" y="601201"/>
            <a:ext cx="3703320" cy="5774200"/>
          </a:xfrm>
          <a:prstGeom prst="rect">
            <a:avLst/>
          </a:prstGeom>
        </p:spPr>
      </p:pic>
      <p:sp>
        <p:nvSpPr>
          <p:cNvPr id="55299" name="Content Placeholder 2">
            <a:extLst>
              <a:ext uri="{FF2B5EF4-FFF2-40B4-BE49-F238E27FC236}">
                <a16:creationId xmlns:a16="http://schemas.microsoft.com/office/drawing/2014/main" id="{A9CD2485-B482-46CA-99CE-B87BB8DF750C}"/>
              </a:ext>
            </a:extLst>
          </p:cNvPr>
          <p:cNvSpPr>
            <a:spLocks noGrp="1"/>
          </p:cNvSpPr>
          <p:nvPr>
            <p:ph idx="1"/>
          </p:nvPr>
        </p:nvSpPr>
        <p:spPr>
          <a:xfrm>
            <a:off x="4382726" y="1465288"/>
            <a:ext cx="7362740" cy="5052743"/>
          </a:xfrm>
        </p:spPr>
        <p:txBody>
          <a:bodyPr>
            <a:normAutofit fontScale="85000" lnSpcReduction="20000"/>
          </a:bodyPr>
          <a:lstStyle/>
          <a:p>
            <a:r>
              <a:rPr lang="en-GB" altLang="en-US" sz="2800" b="1" dirty="0">
                <a:latin typeface="Arial" panose="020B0604020202020204" pitchFamily="34" charset="0"/>
                <a:cs typeface="Arial" panose="020B0604020202020204" pitchFamily="34" charset="0"/>
              </a:rPr>
              <a:t>Routine response behaviour</a:t>
            </a:r>
          </a:p>
          <a:p>
            <a:pPr lvl="1"/>
            <a:r>
              <a:rPr lang="en-GB" altLang="en-US" sz="2800" dirty="0">
                <a:latin typeface="Arial" panose="020B0604020202020204" pitchFamily="34" charset="0"/>
                <a:cs typeface="Arial" panose="020B0604020202020204" pitchFamily="34" charset="0"/>
              </a:rPr>
              <a:t>When buying frequently purchased, low-cost items.</a:t>
            </a:r>
          </a:p>
          <a:p>
            <a:pPr lvl="1"/>
            <a:endParaRPr lang="en-GB" altLang="en-US" sz="1000" dirty="0">
              <a:latin typeface="Arial" panose="020B0604020202020204" pitchFamily="34" charset="0"/>
              <a:cs typeface="Arial" panose="020B0604020202020204" pitchFamily="34" charset="0"/>
            </a:endParaRPr>
          </a:p>
          <a:p>
            <a:r>
              <a:rPr lang="en-GB" altLang="en-US" sz="2800" b="1" dirty="0">
                <a:latin typeface="Arial" panose="020B0604020202020204" pitchFamily="34" charset="0"/>
                <a:cs typeface="Arial" panose="020B0604020202020204" pitchFamily="34" charset="0"/>
              </a:rPr>
              <a:t>Limited decision making behaviour</a:t>
            </a:r>
          </a:p>
          <a:p>
            <a:pPr lvl="1"/>
            <a:r>
              <a:rPr lang="en-GB" altLang="en-US" sz="2800" dirty="0">
                <a:latin typeface="Arial" panose="020B0604020202020204" pitchFamily="34" charset="0"/>
                <a:cs typeface="Arial" panose="020B0604020202020204" pitchFamily="34" charset="0"/>
              </a:rPr>
              <a:t>When purchasing products only bought occasionally and for which a moderate amount of information and deliberation is required</a:t>
            </a:r>
          </a:p>
          <a:p>
            <a:pPr lvl="1"/>
            <a:endParaRPr lang="en-GB" altLang="en-US" sz="1000" dirty="0">
              <a:latin typeface="Arial" panose="020B0604020202020204" pitchFamily="34" charset="0"/>
              <a:cs typeface="Arial" panose="020B0604020202020204" pitchFamily="34" charset="0"/>
            </a:endParaRPr>
          </a:p>
          <a:p>
            <a:r>
              <a:rPr lang="en-GB" altLang="en-US" sz="2800" b="1" dirty="0">
                <a:latin typeface="Arial" panose="020B0604020202020204" pitchFamily="34" charset="0"/>
                <a:cs typeface="Arial" panose="020B0604020202020204" pitchFamily="34" charset="0"/>
              </a:rPr>
              <a:t>Extensive decision making behaviour </a:t>
            </a:r>
          </a:p>
          <a:p>
            <a:pPr lvl="1"/>
            <a:r>
              <a:rPr lang="en-GB" altLang="en-US" sz="2800" dirty="0">
                <a:latin typeface="Arial" panose="020B0604020202020204" pitchFamily="34" charset="0"/>
                <a:cs typeface="Arial" panose="020B0604020202020204" pitchFamily="34" charset="0"/>
              </a:rPr>
              <a:t>When buying unfamiliar, expensive or infrequently purchased items. Time ,maybe spent comparing, seeking out extensive information.</a:t>
            </a:r>
          </a:p>
          <a:p>
            <a:pPr lvl="1"/>
            <a:endParaRPr lang="en-GB" alt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52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5299">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5299">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55299">
                                            <p:txEl>
                                              <p:pRg st="6" end="6"/>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5529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69" name="Rectangle 1068">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1" name="Rectangle 1070">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5ADEB71-18B0-FF78-CEAD-0E03609CEF05}"/>
              </a:ext>
            </a:extLst>
          </p:cNvPr>
          <p:cNvSpPr>
            <a:spLocks noGrp="1"/>
          </p:cNvSpPr>
          <p:nvPr>
            <p:ph type="title"/>
          </p:nvPr>
        </p:nvSpPr>
        <p:spPr>
          <a:xfrm>
            <a:off x="672280" y="944752"/>
            <a:ext cx="3259016" cy="2763648"/>
          </a:xfrm>
        </p:spPr>
        <p:txBody>
          <a:bodyPr vert="horz" lIns="91440" tIns="45720" rIns="91440" bIns="45720" rtlCol="0">
            <a:normAutofit/>
          </a:bodyPr>
          <a:lstStyle/>
          <a:p>
            <a:r>
              <a:rPr lang="en-US" sz="3000" b="1" dirty="0" err="1">
                <a:solidFill>
                  <a:srgbClr val="FFFFFF"/>
                </a:solidFill>
                <a:latin typeface="Arial" panose="020B0604020202020204" pitchFamily="34" charset="0"/>
                <a:cs typeface="Arial" panose="020B0604020202020204" pitchFamily="34" charset="0"/>
              </a:rPr>
              <a:t>Organisational</a:t>
            </a:r>
            <a:r>
              <a:rPr lang="en-US" sz="3000" b="1" dirty="0">
                <a:solidFill>
                  <a:srgbClr val="FFFFFF"/>
                </a:solidFill>
                <a:latin typeface="Arial" panose="020B0604020202020204" pitchFamily="34" charset="0"/>
                <a:cs typeface="Arial" panose="020B0604020202020204" pitchFamily="34" charset="0"/>
              </a:rPr>
              <a:t> decision-making process</a:t>
            </a:r>
            <a:br>
              <a:rPr lang="en-US" sz="3000" b="1" dirty="0">
                <a:solidFill>
                  <a:srgbClr val="FFFFFF"/>
                </a:solidFill>
                <a:latin typeface="Arial" panose="020B0604020202020204" pitchFamily="34" charset="0"/>
                <a:cs typeface="Arial" panose="020B0604020202020204" pitchFamily="34" charset="0"/>
              </a:rPr>
            </a:br>
            <a:r>
              <a:rPr lang="en-US" sz="3000" b="1" dirty="0">
                <a:solidFill>
                  <a:srgbClr val="FFFFFF"/>
                </a:solidFill>
                <a:latin typeface="Arial" panose="020B0604020202020204" pitchFamily="34" charset="0"/>
                <a:cs typeface="Arial" panose="020B0604020202020204" pitchFamily="34" charset="0"/>
              </a:rPr>
              <a:t>B2B</a:t>
            </a:r>
          </a:p>
        </p:txBody>
      </p:sp>
      <p:sp>
        <p:nvSpPr>
          <p:cNvPr id="1073" name="Rectangle 1072">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75" name="Rectangle 1074">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1077" name="Rectangle 1076">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66" name="Content Placeholder 1065">
            <a:extLst>
              <a:ext uri="{FF2B5EF4-FFF2-40B4-BE49-F238E27FC236}">
                <a16:creationId xmlns:a16="http://schemas.microsoft.com/office/drawing/2014/main" id="{80A514E9-6468-F746-2944-CF385937DA0E}"/>
              </a:ext>
            </a:extLst>
          </p:cNvPr>
          <p:cNvSpPr>
            <a:spLocks noGrp="1"/>
          </p:cNvSpPr>
          <p:nvPr>
            <p:ph idx="1"/>
          </p:nvPr>
        </p:nvSpPr>
        <p:spPr>
          <a:xfrm>
            <a:off x="671513" y="4635500"/>
            <a:ext cx="3123783" cy="1572466"/>
          </a:xfrm>
        </p:spPr>
        <p:txBody>
          <a:bodyPr anchor="t">
            <a:normAutofit/>
          </a:bodyPr>
          <a:lstStyle/>
          <a:p>
            <a:pPr marL="0" indent="0">
              <a:buNone/>
            </a:pPr>
            <a:endParaRPr lang="en-US" dirty="0">
              <a:solidFill>
                <a:srgbClr val="FFFFFF"/>
              </a:solidFill>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28E2487B-ABF5-A3D4-A6F5-600D77A9CFE6}"/>
              </a:ext>
            </a:extLst>
          </p:cNvPr>
          <p:cNvSpPr>
            <a:spLocks noGrp="1"/>
          </p:cNvSpPr>
          <p:nvPr>
            <p:ph type="ftr" sz="quarter" idx="11"/>
          </p:nvPr>
        </p:nvSpPr>
        <p:spPr>
          <a:xfrm>
            <a:off x="581192" y="6423914"/>
            <a:ext cx="6917210" cy="365125"/>
          </a:xfrm>
        </p:spPr>
        <p:txBody>
          <a:bodyPr vert="horz" lIns="91440" tIns="45720" rIns="91440" bIns="45720" rtlCol="0">
            <a:normAutofit/>
          </a:bodyPr>
          <a:lstStyle/>
          <a:p>
            <a:pPr defTabSz="457200"/>
            <a:endParaRPr lang="en-US" kern="1200" cap="all">
              <a:solidFill>
                <a:schemeClr val="bg1">
                  <a:lumMod val="75000"/>
                  <a:lumOff val="25000"/>
                </a:schemeClr>
              </a:solidFill>
              <a:latin typeface="+mn-lt"/>
              <a:ea typeface="+mn-ea"/>
              <a:cs typeface="+mn-cs"/>
            </a:endParaRPr>
          </a:p>
        </p:txBody>
      </p:sp>
      <p:sp>
        <p:nvSpPr>
          <p:cNvPr id="5" name="Slide Number Placeholder 4">
            <a:extLst>
              <a:ext uri="{FF2B5EF4-FFF2-40B4-BE49-F238E27FC236}">
                <a16:creationId xmlns:a16="http://schemas.microsoft.com/office/drawing/2014/main" id="{E767F9EC-4038-BDC3-B49C-4457E32A197C}"/>
              </a:ext>
            </a:extLst>
          </p:cNvPr>
          <p:cNvSpPr>
            <a:spLocks noGrp="1"/>
          </p:cNvSpPr>
          <p:nvPr>
            <p:ph type="sldNum" sz="quarter" idx="12"/>
          </p:nvPr>
        </p:nvSpPr>
        <p:spPr>
          <a:xfrm>
            <a:off x="10558300" y="6423914"/>
            <a:ext cx="1052510" cy="365125"/>
          </a:xfrm>
        </p:spPr>
        <p:txBody>
          <a:bodyPr vert="horz" lIns="91440" tIns="45720" rIns="91440" bIns="45720" rtlCol="0">
            <a:normAutofit/>
          </a:bodyPr>
          <a:lstStyle/>
          <a:p>
            <a:pPr defTabSz="457200">
              <a:spcAft>
                <a:spcPts val="600"/>
              </a:spcAft>
            </a:pPr>
            <a:fld id="{3A98EE3D-8CD1-4C3F-BD1C-C98C9596463C}" type="slidenum">
              <a:rPr lang="en-US">
                <a:solidFill>
                  <a:schemeClr val="bg1">
                    <a:lumMod val="75000"/>
                    <a:lumOff val="25000"/>
                  </a:schemeClr>
                </a:solidFill>
              </a:rPr>
              <a:pPr defTabSz="457200">
                <a:spcAft>
                  <a:spcPts val="600"/>
                </a:spcAft>
              </a:pPr>
              <a:t>18</a:t>
            </a:fld>
            <a:endParaRPr lang="en-US">
              <a:solidFill>
                <a:schemeClr val="bg1">
                  <a:lumMod val="75000"/>
                  <a:lumOff val="25000"/>
                </a:schemeClr>
              </a:solidFill>
            </a:endParaRPr>
          </a:p>
        </p:txBody>
      </p:sp>
      <p:pic>
        <p:nvPicPr>
          <p:cNvPr id="3" name="Picture 2" descr="Organisational Buying Behaviour | Marketing Journal">
            <a:extLst>
              <a:ext uri="{FF2B5EF4-FFF2-40B4-BE49-F238E27FC236}">
                <a16:creationId xmlns:a16="http://schemas.microsoft.com/office/drawing/2014/main" id="{4C176CF3-F42C-93EE-0154-22175F776BF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046" r="10442"/>
          <a:stretch/>
        </p:blipFill>
        <p:spPr bwMode="auto">
          <a:xfrm>
            <a:off x="4467166" y="438825"/>
            <a:ext cx="6658034" cy="6277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0901348"/>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123D9D11-FFA4-8F47-D7A8-D7F428373868}"/>
              </a:ext>
            </a:extLst>
          </p:cNvPr>
          <p:cNvSpPr>
            <a:spLocks noGrp="1" noChangeArrowheads="1"/>
          </p:cNvSpPr>
          <p:nvPr>
            <p:ph type="title"/>
          </p:nvPr>
        </p:nvSpPr>
        <p:spPr>
          <a:xfrm>
            <a:off x="1992313" y="260350"/>
            <a:ext cx="8229600" cy="1143000"/>
          </a:xfrm>
        </p:spPr>
        <p:txBody>
          <a:bodyPr/>
          <a:lstStyle/>
          <a:p>
            <a:r>
              <a:rPr lang="en-GB" altLang="en-US"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Decision-Making Unit (DMU)</a:t>
            </a:r>
          </a:p>
        </p:txBody>
      </p:sp>
      <p:pic>
        <p:nvPicPr>
          <p:cNvPr id="59395" name="Picture 3">
            <a:extLst>
              <a:ext uri="{FF2B5EF4-FFF2-40B4-BE49-F238E27FC236}">
                <a16:creationId xmlns:a16="http://schemas.microsoft.com/office/drawing/2014/main" id="{EC712603-9072-9789-1515-4302C4CF0DF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628775" y="1590676"/>
            <a:ext cx="8934450" cy="4837113"/>
          </a:xfrm>
        </p:spPr>
      </p:pic>
      <p:sp>
        <p:nvSpPr>
          <p:cNvPr id="34820" name="TextBox 6">
            <a:extLst>
              <a:ext uri="{FF2B5EF4-FFF2-40B4-BE49-F238E27FC236}">
                <a16:creationId xmlns:a16="http://schemas.microsoft.com/office/drawing/2014/main" id="{7C768247-0121-2071-D0F5-19EC10CD14D5}"/>
              </a:ext>
            </a:extLst>
          </p:cNvPr>
          <p:cNvSpPr txBox="1">
            <a:spLocks noChangeArrowheads="1"/>
          </p:cNvSpPr>
          <p:nvPr/>
        </p:nvSpPr>
        <p:spPr bwMode="auto">
          <a:xfrm>
            <a:off x="1847851" y="6427789"/>
            <a:ext cx="30956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600"/>
              <a:t>Brassington &amp; Pettitt (2006)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93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BA4EADE0-45ED-7D45-E043-A2483D2E86FA}"/>
              </a:ext>
            </a:extLst>
          </p:cNvPr>
          <p:cNvSpPr>
            <a:spLocks noGrp="1" noChangeArrowheads="1"/>
          </p:cNvSpPr>
          <p:nvPr>
            <p:ph type="title"/>
          </p:nvPr>
        </p:nvSpPr>
        <p:spPr/>
        <p:txBody>
          <a:bodyPr/>
          <a:lstStyle/>
          <a:p>
            <a:r>
              <a:rPr lang="en-US" altLang="en-US" dirty="0">
                <a:latin typeface="Arial" panose="020B0604020202020204" pitchFamily="34" charset="0"/>
                <a:cs typeface="Arial" panose="020B0604020202020204" pitchFamily="34" charset="0"/>
              </a:rPr>
              <a:t>Characteristics Affecting Consumer Behavior</a:t>
            </a:r>
          </a:p>
        </p:txBody>
      </p:sp>
      <p:sp>
        <p:nvSpPr>
          <p:cNvPr id="16387" name="Text Placeholder 4">
            <a:extLst>
              <a:ext uri="{FF2B5EF4-FFF2-40B4-BE49-F238E27FC236}">
                <a16:creationId xmlns:a16="http://schemas.microsoft.com/office/drawing/2014/main" id="{1D86A896-489C-F5D6-61B9-7A839848C0D7}"/>
              </a:ext>
            </a:extLst>
          </p:cNvPr>
          <p:cNvSpPr>
            <a:spLocks noGrp="1"/>
          </p:cNvSpPr>
          <p:nvPr>
            <p:ph type="body" sz="quarter" idx="13"/>
          </p:nvPr>
        </p:nvSpPr>
        <p:spPr>
          <a:xfrm>
            <a:off x="2514600" y="1491252"/>
            <a:ext cx="7277100" cy="713468"/>
          </a:xfrm>
        </p:spPr>
        <p:txBody>
          <a:bodyPr>
            <a:normAutofit/>
          </a:bodyPr>
          <a:lstStyle/>
          <a:p>
            <a:pPr>
              <a:spcBef>
                <a:spcPct val="0"/>
              </a:spcBef>
            </a:pPr>
            <a:r>
              <a:rPr lang="en-US" altLang="en-US" dirty="0"/>
              <a:t>Factors Influencing Consumer Behavior</a:t>
            </a:r>
          </a:p>
          <a:p>
            <a:pPr>
              <a:spcBef>
                <a:spcPct val="0"/>
              </a:spcBef>
            </a:pPr>
            <a:endParaRPr lang="en-US" altLang="en-US" dirty="0"/>
          </a:p>
        </p:txBody>
      </p:sp>
      <p:pic>
        <p:nvPicPr>
          <p:cNvPr id="39940" name="Picture 4" descr="fig05_02wo.jpg">
            <a:extLst>
              <a:ext uri="{FF2B5EF4-FFF2-40B4-BE49-F238E27FC236}">
                <a16:creationId xmlns:a16="http://schemas.microsoft.com/office/drawing/2014/main" id="{A0C4146E-4B7C-BEEE-AF7D-3EF59E63111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6420" y="2204720"/>
            <a:ext cx="10363200" cy="355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Rectangle 3">
            <a:extLst>
              <a:ext uri="{FF2B5EF4-FFF2-40B4-BE49-F238E27FC236}">
                <a16:creationId xmlns:a16="http://schemas.microsoft.com/office/drawing/2014/main" id="{65E966F9-1D15-19E5-2691-FACB80882141}"/>
              </a:ext>
            </a:extLst>
          </p:cNvPr>
          <p:cNvSpPr>
            <a:spLocks noChangeArrowheads="1"/>
          </p:cNvSpPr>
          <p:nvPr/>
        </p:nvSpPr>
        <p:spPr bwMode="auto">
          <a:xfrm>
            <a:off x="1981200" y="6477000"/>
            <a:ext cx="45720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800" dirty="0">
                <a:ea typeface="ヒラギノ角ゴ Pro W3"/>
                <a:cs typeface="ヒラギノ角ゴ Pro W3"/>
              </a:rPr>
              <a:t>Copyright Pearson Education</a:t>
            </a:r>
            <a:endParaRPr lang="en-US" altLang="en-US" sz="1800" dirty="0">
              <a:ea typeface="ヒラギノ角ゴ Pro W3"/>
              <a:cs typeface="ヒラギノ角ゴ Pro W3"/>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99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75732C9E-0CA2-0D71-6249-7157C9C939B0}"/>
              </a:ext>
            </a:extLst>
          </p:cNvPr>
          <p:cNvSpPr>
            <a:spLocks noGrp="1" noChangeArrowheads="1"/>
          </p:cNvSpPr>
          <p:nvPr>
            <p:ph type="title"/>
          </p:nvPr>
        </p:nvSpPr>
        <p:spPr>
          <a:xfrm>
            <a:off x="581192" y="228600"/>
            <a:ext cx="10696408" cy="1813560"/>
          </a:xfrm>
        </p:spPr>
        <p:txBody>
          <a:bodyPr>
            <a:normAutofit fontScale="90000"/>
          </a:bodyPr>
          <a:lstStyle/>
          <a:p>
            <a:r>
              <a:rPr lang="en-GB" altLang="en-US" dirty="0">
                <a:latin typeface="Arial" panose="020B0604020202020204" pitchFamily="34" charset="0"/>
                <a:cs typeface="Arial" panose="020B0604020202020204" pitchFamily="34" charset="0"/>
              </a:rPr>
              <a:t>Factors influencing consumer behaviour</a:t>
            </a:r>
            <a:br>
              <a:rPr lang="en-GB" altLang="en-US" dirty="0">
                <a:latin typeface="Arial" panose="020B0604020202020204" pitchFamily="34" charset="0"/>
                <a:cs typeface="Arial" panose="020B0604020202020204" pitchFamily="34" charset="0"/>
              </a:rPr>
            </a:br>
            <a:br>
              <a:rPr lang="en-GB" altLang="en-US" dirty="0">
                <a:latin typeface="Arial" panose="020B0604020202020204" pitchFamily="34" charset="0"/>
                <a:cs typeface="Arial" panose="020B0604020202020204" pitchFamily="34" charset="0"/>
              </a:rPr>
            </a:br>
            <a:r>
              <a:rPr lang="en-GB" altLang="en-US" dirty="0">
                <a:latin typeface="Arial" panose="020B0604020202020204" pitchFamily="34" charset="0"/>
                <a:cs typeface="Arial" panose="020B0604020202020204" pitchFamily="34" charset="0"/>
              </a:rPr>
              <a:t>cultural factors</a:t>
            </a:r>
          </a:p>
        </p:txBody>
      </p:sp>
      <p:sp>
        <p:nvSpPr>
          <p:cNvPr id="41987" name="Content Placeholder 2">
            <a:extLst>
              <a:ext uri="{FF2B5EF4-FFF2-40B4-BE49-F238E27FC236}">
                <a16:creationId xmlns:a16="http://schemas.microsoft.com/office/drawing/2014/main" id="{A691A71F-1C56-E1FC-4DE4-6CB546875145}"/>
              </a:ext>
            </a:extLst>
          </p:cNvPr>
          <p:cNvSpPr>
            <a:spLocks noGrp="1"/>
          </p:cNvSpPr>
          <p:nvPr>
            <p:ph idx="1"/>
          </p:nvPr>
        </p:nvSpPr>
        <p:spPr/>
        <p:txBody>
          <a:bodyPr>
            <a:normAutofit/>
          </a:bodyPr>
          <a:lstStyle/>
          <a:p>
            <a:pPr marL="0" indent="0" algn="ctr">
              <a:buNone/>
            </a:pPr>
            <a:endParaRPr lang="en-GB" altLang="en-US" dirty="0"/>
          </a:p>
          <a:p>
            <a:pPr marL="0" indent="0">
              <a:buNone/>
            </a:pPr>
            <a:r>
              <a:rPr lang="en-GB" altLang="en-US" sz="2800" b="1" i="1" dirty="0">
                <a:latin typeface="Arial" panose="020B0604020202020204" pitchFamily="34" charset="0"/>
                <a:cs typeface="Arial" panose="020B0604020202020204" pitchFamily="34" charset="0"/>
              </a:rPr>
              <a:t>Culture</a:t>
            </a:r>
            <a:r>
              <a:rPr lang="en-GB" altLang="en-US" sz="2800" dirty="0">
                <a:latin typeface="Arial" panose="020B0604020202020204" pitchFamily="34" charset="0"/>
                <a:cs typeface="Arial" panose="020B0604020202020204" pitchFamily="34" charset="0"/>
              </a:rPr>
              <a:t> – set of basic values, perceptions, wants and behaviours learned by a member of society from family and other important institutions </a:t>
            </a:r>
          </a:p>
          <a:p>
            <a:pPr marL="0" indent="0">
              <a:buNone/>
            </a:pPr>
            <a:endParaRPr lang="en-GB" altLang="en-US" sz="2800" dirty="0">
              <a:latin typeface="Arial" panose="020B0604020202020204" pitchFamily="34" charset="0"/>
              <a:cs typeface="Arial" panose="020B0604020202020204" pitchFamily="34" charset="0"/>
            </a:endParaRPr>
          </a:p>
          <a:p>
            <a:pPr marL="0" indent="0">
              <a:buNone/>
            </a:pPr>
            <a:r>
              <a:rPr lang="en-GB" altLang="en-US" sz="2800" b="1" i="1" dirty="0">
                <a:latin typeface="Arial" panose="020B0604020202020204" pitchFamily="34" charset="0"/>
                <a:cs typeface="Arial" panose="020B0604020202020204" pitchFamily="34" charset="0"/>
              </a:rPr>
              <a:t>Subculture</a:t>
            </a:r>
            <a:r>
              <a:rPr lang="en-GB" altLang="en-US" sz="2800" dirty="0">
                <a:latin typeface="Arial" panose="020B0604020202020204" pitchFamily="34" charset="0"/>
                <a:cs typeface="Arial" panose="020B0604020202020204" pitchFamily="34" charset="0"/>
              </a:rPr>
              <a:t> – A group of people with shared value systems based on common life experiences and situations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1987">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198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A399F43-BEF1-24FA-7942-2E7DFA3028C0}"/>
              </a:ext>
            </a:extLst>
          </p:cNvPr>
          <p:cNvSpPr>
            <a:spLocks noGrp="1"/>
          </p:cNvSpPr>
          <p:nvPr>
            <p:ph type="title"/>
          </p:nvPr>
        </p:nvSpPr>
        <p:spPr>
          <a:xfrm>
            <a:off x="581192" y="702156"/>
            <a:ext cx="11029616" cy="2000404"/>
          </a:xfrm>
        </p:spPr>
        <p:txBody>
          <a:bodyPr>
            <a:normAutofit/>
          </a:bodyPr>
          <a:lstStyle/>
          <a:p>
            <a:r>
              <a:rPr lang="en-GB" b="1" dirty="0">
                <a:latin typeface="Arial" panose="020B0604020202020204" pitchFamily="34" charset="0"/>
                <a:cs typeface="Arial" panose="020B0604020202020204" pitchFamily="34" charset="0"/>
              </a:rPr>
              <a:t>Example of localised advertising for different cultural markets</a:t>
            </a:r>
            <a:br>
              <a:rPr lang="en-GB" b="1" dirty="0">
                <a:latin typeface="Arial" panose="020B0604020202020204" pitchFamily="34" charset="0"/>
                <a:cs typeface="Arial" panose="020B0604020202020204" pitchFamily="34" charset="0"/>
              </a:rPr>
            </a:br>
            <a:br>
              <a:rPr lang="en-GB" b="1"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McDonalds golden arches UK VS Arabia</a:t>
            </a:r>
          </a:p>
        </p:txBody>
      </p:sp>
      <p:sp>
        <p:nvSpPr>
          <p:cNvPr id="6" name="Content Placeholder 5">
            <a:extLst>
              <a:ext uri="{FF2B5EF4-FFF2-40B4-BE49-F238E27FC236}">
                <a16:creationId xmlns:a16="http://schemas.microsoft.com/office/drawing/2014/main" id="{842A5AE3-140A-22FC-A82D-E84CDBAA7DCC}"/>
              </a:ext>
            </a:extLst>
          </p:cNvPr>
          <p:cNvSpPr>
            <a:spLocks noGrp="1"/>
          </p:cNvSpPr>
          <p:nvPr>
            <p:ph idx="1"/>
          </p:nvPr>
        </p:nvSpPr>
        <p:spPr/>
        <p:txBody>
          <a:bodyPr/>
          <a:lstStyle/>
          <a:p>
            <a:r>
              <a:rPr lang="en-GB" dirty="0">
                <a:hlinkClick r:id="rId2"/>
              </a:rPr>
              <a:t>How McDonald's executed on producing the same ad for different markets... | localizing ads | TikTok</a:t>
            </a:r>
            <a:endParaRPr lang="en-GB" dirty="0"/>
          </a:p>
        </p:txBody>
      </p:sp>
    </p:spTree>
    <p:extLst>
      <p:ext uri="{BB962C8B-B14F-4D97-AF65-F5344CB8AC3E}">
        <p14:creationId xmlns:p14="http://schemas.microsoft.com/office/powerpoint/2010/main" val="38889583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0D6E4-014B-7DBC-7D38-DD3D9F674F2D}"/>
              </a:ext>
            </a:extLst>
          </p:cNvPr>
          <p:cNvSpPr>
            <a:spLocks noGrp="1"/>
          </p:cNvSpPr>
          <p:nvPr>
            <p:ph type="title"/>
          </p:nvPr>
        </p:nvSpPr>
        <p:spPr/>
        <p:txBody>
          <a:bodyPr/>
          <a:lstStyle/>
          <a:p>
            <a:endParaRPr lang="en-GB"/>
          </a:p>
        </p:txBody>
      </p:sp>
      <p:pic>
        <p:nvPicPr>
          <p:cNvPr id="6" name="Online Media 5" title="Fancy a McDonald's? | #RaiseYourArches">
            <a:hlinkClick r:id="" action="ppaction://media"/>
            <a:extLst>
              <a:ext uri="{FF2B5EF4-FFF2-40B4-BE49-F238E27FC236}">
                <a16:creationId xmlns:a16="http://schemas.microsoft.com/office/drawing/2014/main" id="{F52D49A0-4E43-D5DF-C437-0AC795EEDC93}"/>
              </a:ext>
            </a:extLst>
          </p:cNvPr>
          <p:cNvPicPr>
            <a:picLocks noGrp="1" noRot="1" noChangeAspect="1"/>
          </p:cNvPicPr>
          <p:nvPr>
            <p:ph idx="1"/>
            <a:videoFile r:link="rId1"/>
          </p:nvPr>
        </p:nvPicPr>
        <p:blipFill>
          <a:blip r:embed="rId3"/>
          <a:stretch>
            <a:fillRect/>
          </a:stretch>
        </p:blipFill>
        <p:spPr>
          <a:xfrm>
            <a:off x="88484" y="68961"/>
            <a:ext cx="12015031" cy="6789039"/>
          </a:xfrm>
          <a:prstGeom prst="rect">
            <a:avLst/>
          </a:prstGeom>
        </p:spPr>
      </p:pic>
      <p:sp>
        <p:nvSpPr>
          <p:cNvPr id="4" name="Footer Placeholder 3">
            <a:extLst>
              <a:ext uri="{FF2B5EF4-FFF2-40B4-BE49-F238E27FC236}">
                <a16:creationId xmlns:a16="http://schemas.microsoft.com/office/drawing/2014/main" id="{B9446D9F-BB55-7509-8CB6-9CC9228B70BB}"/>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94CB686-6214-2603-87BD-358E346E704A}"/>
              </a:ext>
            </a:extLst>
          </p:cNvPr>
          <p:cNvSpPr>
            <a:spLocks noGrp="1"/>
          </p:cNvSpPr>
          <p:nvPr>
            <p:ph type="sldNum" sz="quarter" idx="12"/>
          </p:nvPr>
        </p:nvSpPr>
        <p:spPr/>
        <p:txBody>
          <a:bodyPr/>
          <a:lstStyle/>
          <a:p>
            <a:fld id="{3A98EE3D-8CD1-4C3F-BD1C-C98C9596463C}" type="slidenum">
              <a:rPr lang="en-US" smtClean="0"/>
              <a:t>23</a:t>
            </a:fld>
            <a:endParaRPr lang="en-US" dirty="0"/>
          </a:p>
        </p:txBody>
      </p:sp>
    </p:spTree>
    <p:extLst>
      <p:ext uri="{BB962C8B-B14F-4D97-AF65-F5344CB8AC3E}">
        <p14:creationId xmlns:p14="http://schemas.microsoft.com/office/powerpoint/2010/main" val="2650336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7EFB9-4946-D911-076F-329F04CAB400}"/>
              </a:ext>
            </a:extLst>
          </p:cNvPr>
          <p:cNvSpPr>
            <a:spLocks noGrp="1"/>
          </p:cNvSpPr>
          <p:nvPr>
            <p:ph type="title"/>
          </p:nvPr>
        </p:nvSpPr>
        <p:spPr/>
        <p:txBody>
          <a:bodyPr/>
          <a:lstStyle/>
          <a:p>
            <a:endParaRPr lang="en-GB"/>
          </a:p>
        </p:txBody>
      </p:sp>
      <p:pic>
        <p:nvPicPr>
          <p:cNvPr id="6" name="Online Media 5" title="يلا ماكدونالدز؟">
            <a:hlinkClick r:id="" action="ppaction://media"/>
            <a:extLst>
              <a:ext uri="{FF2B5EF4-FFF2-40B4-BE49-F238E27FC236}">
                <a16:creationId xmlns:a16="http://schemas.microsoft.com/office/drawing/2014/main" id="{7F7B313E-9D26-603C-106D-06DCF92ADB67}"/>
              </a:ext>
            </a:extLst>
          </p:cNvPr>
          <p:cNvPicPr>
            <a:picLocks noGrp="1" noRot="1" noChangeAspect="1"/>
          </p:cNvPicPr>
          <p:nvPr>
            <p:ph idx="1"/>
            <a:videoFile r:link="rId1"/>
          </p:nvPr>
        </p:nvPicPr>
        <p:blipFill>
          <a:blip r:embed="rId3"/>
          <a:stretch>
            <a:fillRect/>
          </a:stretch>
        </p:blipFill>
        <p:spPr>
          <a:xfrm>
            <a:off x="127681" y="44295"/>
            <a:ext cx="11936637" cy="6744744"/>
          </a:xfrm>
          <a:prstGeom prst="rect">
            <a:avLst/>
          </a:prstGeom>
        </p:spPr>
      </p:pic>
      <p:sp>
        <p:nvSpPr>
          <p:cNvPr id="4" name="Footer Placeholder 3">
            <a:extLst>
              <a:ext uri="{FF2B5EF4-FFF2-40B4-BE49-F238E27FC236}">
                <a16:creationId xmlns:a16="http://schemas.microsoft.com/office/drawing/2014/main" id="{3D5EEBB4-E4C9-B3A6-B595-58FB52ED1C45}"/>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FAA254-661A-7B96-E967-01CC8C17B1DA}"/>
              </a:ext>
            </a:extLst>
          </p:cNvPr>
          <p:cNvSpPr>
            <a:spLocks noGrp="1"/>
          </p:cNvSpPr>
          <p:nvPr>
            <p:ph type="sldNum" sz="quarter" idx="12"/>
          </p:nvPr>
        </p:nvSpPr>
        <p:spPr/>
        <p:txBody>
          <a:bodyPr/>
          <a:lstStyle/>
          <a:p>
            <a:fld id="{3A98EE3D-8CD1-4C3F-BD1C-C98C9596463C}" type="slidenum">
              <a:rPr lang="en-US" smtClean="0"/>
              <a:t>24</a:t>
            </a:fld>
            <a:endParaRPr lang="en-US" dirty="0"/>
          </a:p>
        </p:txBody>
      </p:sp>
    </p:spTree>
    <p:extLst>
      <p:ext uri="{BB962C8B-B14F-4D97-AF65-F5344CB8AC3E}">
        <p14:creationId xmlns:p14="http://schemas.microsoft.com/office/powerpoint/2010/main" val="3258944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C4B303D0-68A4-AD81-F7DB-93341B02BE4E}"/>
              </a:ext>
            </a:extLst>
          </p:cNvPr>
          <p:cNvSpPr>
            <a:spLocks noGrp="1" noChangeArrowheads="1"/>
          </p:cNvSpPr>
          <p:nvPr>
            <p:ph type="title"/>
          </p:nvPr>
        </p:nvSpPr>
        <p:spPr>
          <a:xfrm>
            <a:off x="914400" y="228599"/>
            <a:ext cx="10363200" cy="1728787"/>
          </a:xfrm>
        </p:spPr>
        <p:txBody>
          <a:bodyPr>
            <a:normAutofit fontScale="90000"/>
          </a:bodyPr>
          <a:lstStyle/>
          <a:p>
            <a:r>
              <a:rPr lang="en-GB" altLang="en-US" dirty="0">
                <a:latin typeface="Arial" panose="020B0604020202020204" pitchFamily="34" charset="0"/>
                <a:cs typeface="Arial" panose="020B0604020202020204" pitchFamily="34" charset="0"/>
              </a:rPr>
              <a:t>Factors Influencing Consumer Behaviour</a:t>
            </a:r>
            <a:br>
              <a:rPr lang="en-GB" altLang="en-US" dirty="0">
                <a:latin typeface="Arial" panose="020B0604020202020204" pitchFamily="34" charset="0"/>
                <a:cs typeface="Arial" panose="020B0604020202020204" pitchFamily="34" charset="0"/>
              </a:rPr>
            </a:br>
            <a:br>
              <a:rPr lang="en-GB" altLang="en-US" dirty="0">
                <a:latin typeface="Arial" panose="020B0604020202020204" pitchFamily="34" charset="0"/>
                <a:cs typeface="Arial" panose="020B0604020202020204" pitchFamily="34" charset="0"/>
              </a:rPr>
            </a:br>
            <a:r>
              <a:rPr lang="en-GB" altLang="en-US" dirty="0">
                <a:latin typeface="Arial" panose="020B0604020202020204" pitchFamily="34" charset="0"/>
                <a:cs typeface="Arial" panose="020B0604020202020204" pitchFamily="34" charset="0"/>
              </a:rPr>
              <a:t>social factors</a:t>
            </a:r>
          </a:p>
        </p:txBody>
      </p:sp>
      <p:sp>
        <p:nvSpPr>
          <p:cNvPr id="22531" name="Content Placeholder 2">
            <a:extLst>
              <a:ext uri="{FF2B5EF4-FFF2-40B4-BE49-F238E27FC236}">
                <a16:creationId xmlns:a16="http://schemas.microsoft.com/office/drawing/2014/main" id="{6702E192-FA6E-5C10-A1F5-E121DAAFE75B}"/>
              </a:ext>
            </a:extLst>
          </p:cNvPr>
          <p:cNvSpPr>
            <a:spLocks noGrp="1"/>
          </p:cNvSpPr>
          <p:nvPr>
            <p:ph idx="1"/>
          </p:nvPr>
        </p:nvSpPr>
        <p:spPr>
          <a:xfrm>
            <a:off x="1919288" y="1557338"/>
            <a:ext cx="8229600" cy="4525962"/>
          </a:xfrm>
        </p:spPr>
        <p:txBody>
          <a:bodyPr/>
          <a:lstStyle/>
          <a:p>
            <a:pPr marL="0" indent="0">
              <a:buNone/>
            </a:pPr>
            <a:r>
              <a:rPr lang="en-GB" altLang="en-US"/>
              <a:t>Social Factors</a:t>
            </a:r>
          </a:p>
        </p:txBody>
      </p:sp>
      <p:pic>
        <p:nvPicPr>
          <p:cNvPr id="22532" name="Picture 7">
            <a:extLst>
              <a:ext uri="{FF2B5EF4-FFF2-40B4-BE49-F238E27FC236}">
                <a16:creationId xmlns:a16="http://schemas.microsoft.com/office/drawing/2014/main" id="{B2E9E06C-B8B3-B4CA-7F05-ECF8F61E5F4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51758" y="2650809"/>
            <a:ext cx="2497137"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8">
            <a:extLst>
              <a:ext uri="{FF2B5EF4-FFF2-40B4-BE49-F238E27FC236}">
                <a16:creationId xmlns:a16="http://schemas.microsoft.com/office/drawing/2014/main" id="{3B31A56B-653F-9B23-D9EB-31CC8DEA951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56548" y="2636044"/>
            <a:ext cx="2232025"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4" name="Picture 9">
            <a:extLst>
              <a:ext uri="{FF2B5EF4-FFF2-40B4-BE49-F238E27FC236}">
                <a16:creationId xmlns:a16="http://schemas.microsoft.com/office/drawing/2014/main" id="{E59C7594-2DBB-70DA-82D4-037BE08B600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336757" y="2605087"/>
            <a:ext cx="1584325" cy="172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5" name="TextBox 10">
            <a:extLst>
              <a:ext uri="{FF2B5EF4-FFF2-40B4-BE49-F238E27FC236}">
                <a16:creationId xmlns:a16="http://schemas.microsoft.com/office/drawing/2014/main" id="{582A3E1D-D290-9BDA-CD41-90AE4B05F8AB}"/>
              </a:ext>
            </a:extLst>
          </p:cNvPr>
          <p:cNvSpPr txBox="1">
            <a:spLocks noChangeArrowheads="1"/>
          </p:cNvSpPr>
          <p:nvPr/>
        </p:nvSpPr>
        <p:spPr bwMode="auto">
          <a:xfrm>
            <a:off x="1351758" y="4581525"/>
            <a:ext cx="28773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800" dirty="0"/>
              <a:t>Small Groups </a:t>
            </a:r>
          </a:p>
        </p:txBody>
      </p:sp>
      <p:sp>
        <p:nvSpPr>
          <p:cNvPr id="22536" name="TextBox 11">
            <a:extLst>
              <a:ext uri="{FF2B5EF4-FFF2-40B4-BE49-F238E27FC236}">
                <a16:creationId xmlns:a16="http://schemas.microsoft.com/office/drawing/2014/main" id="{914FC6E6-E41A-7545-9F87-5792A0CA0F50}"/>
              </a:ext>
            </a:extLst>
          </p:cNvPr>
          <p:cNvSpPr txBox="1">
            <a:spLocks noChangeArrowheads="1"/>
          </p:cNvSpPr>
          <p:nvPr/>
        </p:nvSpPr>
        <p:spPr bwMode="auto">
          <a:xfrm>
            <a:off x="7751762" y="4603751"/>
            <a:ext cx="2520949"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800" dirty="0"/>
              <a:t>Social Roles &amp; Status  – Class </a:t>
            </a:r>
          </a:p>
        </p:txBody>
      </p:sp>
      <p:sp>
        <p:nvSpPr>
          <p:cNvPr id="22537" name="TextBox 12">
            <a:extLst>
              <a:ext uri="{FF2B5EF4-FFF2-40B4-BE49-F238E27FC236}">
                <a16:creationId xmlns:a16="http://schemas.microsoft.com/office/drawing/2014/main" id="{00E937E9-4D2B-91EC-1898-486B35A59B96}"/>
              </a:ext>
            </a:extLst>
          </p:cNvPr>
          <p:cNvSpPr txBox="1">
            <a:spLocks noChangeArrowheads="1"/>
          </p:cNvSpPr>
          <p:nvPr/>
        </p:nvSpPr>
        <p:spPr bwMode="auto">
          <a:xfrm>
            <a:off x="4229101" y="4603750"/>
            <a:ext cx="3216274"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800" dirty="0"/>
              <a:t>Family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ontent Placeholder 2">
            <a:extLst>
              <a:ext uri="{FF2B5EF4-FFF2-40B4-BE49-F238E27FC236}">
                <a16:creationId xmlns:a16="http://schemas.microsoft.com/office/drawing/2014/main" id="{3BA746D1-4BCC-2B17-7553-107DDCED4E6F}"/>
              </a:ext>
            </a:extLst>
          </p:cNvPr>
          <p:cNvSpPr>
            <a:spLocks noGrp="1"/>
          </p:cNvSpPr>
          <p:nvPr>
            <p:ph idx="1"/>
          </p:nvPr>
        </p:nvSpPr>
        <p:spPr>
          <a:xfrm>
            <a:off x="581192" y="2336002"/>
            <a:ext cx="11029616" cy="4156238"/>
          </a:xfrm>
        </p:spPr>
        <p:txBody>
          <a:bodyPr/>
          <a:lstStyle/>
          <a:p>
            <a:pPr marL="0" indent="0">
              <a:buNone/>
            </a:pPr>
            <a:endParaRPr lang="en-GB" altLang="en-US" dirty="0"/>
          </a:p>
        </p:txBody>
      </p:sp>
      <p:sp>
        <p:nvSpPr>
          <p:cNvPr id="23555" name="Title 1">
            <a:extLst>
              <a:ext uri="{FF2B5EF4-FFF2-40B4-BE49-F238E27FC236}">
                <a16:creationId xmlns:a16="http://schemas.microsoft.com/office/drawing/2014/main" id="{3AD02C42-B5EF-56FE-A284-194C08F80E85}"/>
              </a:ext>
            </a:extLst>
          </p:cNvPr>
          <p:cNvSpPr>
            <a:spLocks noGrp="1" noChangeArrowheads="1"/>
          </p:cNvSpPr>
          <p:nvPr>
            <p:ph type="title"/>
          </p:nvPr>
        </p:nvSpPr>
        <p:spPr>
          <a:xfrm>
            <a:off x="914400" y="228599"/>
            <a:ext cx="10363200" cy="1580353"/>
          </a:xfrm>
        </p:spPr>
        <p:txBody>
          <a:bodyPr>
            <a:normAutofit fontScale="90000"/>
          </a:bodyPr>
          <a:lstStyle/>
          <a:p>
            <a:r>
              <a:rPr lang="en-GB" altLang="en-US" dirty="0">
                <a:latin typeface="Arial" panose="020B0604020202020204" pitchFamily="34" charset="0"/>
                <a:cs typeface="Arial" panose="020B0604020202020204" pitchFamily="34" charset="0"/>
              </a:rPr>
              <a:t>Factors Influencing Consumer Behaviour</a:t>
            </a:r>
            <a:br>
              <a:rPr lang="en-GB" altLang="en-US" dirty="0">
                <a:latin typeface="Arial" panose="020B0604020202020204" pitchFamily="34" charset="0"/>
                <a:cs typeface="Arial" panose="020B0604020202020204" pitchFamily="34" charset="0"/>
              </a:rPr>
            </a:br>
            <a:br>
              <a:rPr lang="en-GB" altLang="en-US" dirty="0">
                <a:latin typeface="Arial" panose="020B0604020202020204" pitchFamily="34" charset="0"/>
                <a:cs typeface="Arial" panose="020B0604020202020204" pitchFamily="34" charset="0"/>
              </a:rPr>
            </a:br>
            <a:r>
              <a:rPr lang="en-GB" altLang="en-US" dirty="0">
                <a:latin typeface="Arial" panose="020B0604020202020204" pitchFamily="34" charset="0"/>
                <a:cs typeface="Arial" panose="020B0604020202020204" pitchFamily="34" charset="0"/>
              </a:rPr>
              <a:t>personal factors</a:t>
            </a:r>
          </a:p>
        </p:txBody>
      </p:sp>
      <p:graphicFrame>
        <p:nvGraphicFramePr>
          <p:cNvPr id="7" name="Diagram 6">
            <a:extLst>
              <a:ext uri="{FF2B5EF4-FFF2-40B4-BE49-F238E27FC236}">
                <a16:creationId xmlns:a16="http://schemas.microsoft.com/office/drawing/2014/main" id="{5E316A97-7045-79CD-C438-3D29C222FEE6}"/>
              </a:ext>
            </a:extLst>
          </p:cNvPr>
          <p:cNvGraphicFramePr/>
          <p:nvPr>
            <p:extLst>
              <p:ext uri="{D42A27DB-BD31-4B8C-83A1-F6EECF244321}">
                <p14:modId xmlns:p14="http://schemas.microsoft.com/office/powerpoint/2010/main" val="2568893200"/>
              </p:ext>
            </p:extLst>
          </p:nvPr>
        </p:nvGraphicFramePr>
        <p:xfrm>
          <a:off x="581192" y="2235200"/>
          <a:ext cx="9883608" cy="42570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4" descr="fig05_04wo.jpg">
            <a:extLst>
              <a:ext uri="{FF2B5EF4-FFF2-40B4-BE49-F238E27FC236}">
                <a16:creationId xmlns:a16="http://schemas.microsoft.com/office/drawing/2014/main" id="{07322F63-D06E-25FC-0DB1-A6B56DF76A9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81401" y="1371600"/>
            <a:ext cx="6315075" cy="508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Rectangle 2">
            <a:extLst>
              <a:ext uri="{FF2B5EF4-FFF2-40B4-BE49-F238E27FC236}">
                <a16:creationId xmlns:a16="http://schemas.microsoft.com/office/drawing/2014/main" id="{110F7CC7-34C1-2E0D-DC6A-3BB506E5D57C}"/>
              </a:ext>
            </a:extLst>
          </p:cNvPr>
          <p:cNvSpPr>
            <a:spLocks noGrp="1" noChangeArrowheads="1"/>
          </p:cNvSpPr>
          <p:nvPr>
            <p:ph type="title"/>
          </p:nvPr>
        </p:nvSpPr>
        <p:spPr>
          <a:xfrm>
            <a:off x="731520" y="228600"/>
            <a:ext cx="9250680" cy="1143000"/>
          </a:xfrm>
        </p:spPr>
        <p:txBody>
          <a:bodyPr>
            <a:normAutofit fontScale="90000"/>
          </a:bodyPr>
          <a:lstStyle/>
          <a:p>
            <a:r>
              <a:rPr lang="en-US" altLang="en-US" sz="3600" b="1" dirty="0">
                <a:latin typeface="Arial" panose="020B0604020202020204" pitchFamily="34" charset="0"/>
                <a:cs typeface="Arial" panose="020B0604020202020204" pitchFamily="34" charset="0"/>
              </a:rPr>
              <a:t>Factors Influencing </a:t>
            </a:r>
            <a:br>
              <a:rPr lang="en-US" altLang="en-US" sz="3600" b="1" dirty="0">
                <a:latin typeface="Arial" panose="020B0604020202020204" pitchFamily="34" charset="0"/>
                <a:cs typeface="Arial" panose="020B0604020202020204" pitchFamily="34" charset="0"/>
              </a:rPr>
            </a:br>
            <a:r>
              <a:rPr lang="en-US" altLang="en-US" sz="3600" b="1" dirty="0">
                <a:latin typeface="Arial" panose="020B0604020202020204" pitchFamily="34" charset="0"/>
                <a:cs typeface="Arial" panose="020B0604020202020204" pitchFamily="34" charset="0"/>
              </a:rPr>
              <a:t>Consumer Behavior - Psychological</a:t>
            </a:r>
          </a:p>
        </p:txBody>
      </p:sp>
      <p:sp>
        <p:nvSpPr>
          <p:cNvPr id="24580" name="Content Placeholder 4">
            <a:extLst>
              <a:ext uri="{FF2B5EF4-FFF2-40B4-BE49-F238E27FC236}">
                <a16:creationId xmlns:a16="http://schemas.microsoft.com/office/drawing/2014/main" id="{CDD511E2-7FCC-8A59-9042-1668192CB3F6}"/>
              </a:ext>
            </a:extLst>
          </p:cNvPr>
          <p:cNvSpPr>
            <a:spLocks noGrp="1"/>
          </p:cNvSpPr>
          <p:nvPr>
            <p:ph type="body" sz="quarter" idx="13"/>
          </p:nvPr>
        </p:nvSpPr>
        <p:spPr>
          <a:xfrm>
            <a:off x="477520" y="1564640"/>
            <a:ext cx="4927600" cy="949960"/>
          </a:xfrm>
        </p:spPr>
        <p:txBody>
          <a:bodyPr>
            <a:noAutofit/>
          </a:bodyPr>
          <a:lstStyle/>
          <a:p>
            <a:pPr>
              <a:lnSpc>
                <a:spcPct val="90000"/>
              </a:lnSpc>
              <a:spcBef>
                <a:spcPct val="0"/>
              </a:spcBef>
            </a:pPr>
            <a:r>
              <a:rPr lang="en-US" altLang="en-US" sz="2400" dirty="0"/>
              <a:t>Maslow’s</a:t>
            </a:r>
          </a:p>
          <a:p>
            <a:pPr>
              <a:lnSpc>
                <a:spcPct val="90000"/>
              </a:lnSpc>
              <a:spcBef>
                <a:spcPct val="0"/>
              </a:spcBef>
            </a:pPr>
            <a:r>
              <a:rPr lang="en-US" altLang="en-US" sz="2400" dirty="0"/>
              <a:t>Hierarchy of Needs</a:t>
            </a:r>
          </a:p>
        </p:txBody>
      </p:sp>
      <p:sp>
        <p:nvSpPr>
          <p:cNvPr id="24581" name="Rectangle 3">
            <a:extLst>
              <a:ext uri="{FF2B5EF4-FFF2-40B4-BE49-F238E27FC236}">
                <a16:creationId xmlns:a16="http://schemas.microsoft.com/office/drawing/2014/main" id="{BB8B2113-FCCF-09E2-8E35-E76173B88F6C}"/>
              </a:ext>
            </a:extLst>
          </p:cNvPr>
          <p:cNvSpPr>
            <a:spLocks noChangeArrowheads="1"/>
          </p:cNvSpPr>
          <p:nvPr/>
        </p:nvSpPr>
        <p:spPr bwMode="auto">
          <a:xfrm>
            <a:off x="1981200" y="6477000"/>
            <a:ext cx="45720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800">
                <a:ea typeface="ヒラギノ角ゴ Pro W3"/>
                <a:cs typeface="ヒラギノ角ゴ Pro W3"/>
              </a:rPr>
              <a:t>Copyright ©2014 by Pearson Education</a:t>
            </a:r>
            <a:endParaRPr lang="en-US" altLang="en-US" sz="1800">
              <a:ea typeface="ヒラギノ角ゴ Pro W3"/>
              <a:cs typeface="ヒラギノ角ゴ Pro W3"/>
            </a:endParaRPr>
          </a:p>
        </p:txBody>
      </p:sp>
      <p:sp>
        <p:nvSpPr>
          <p:cNvPr id="24582" name="TextBox 2">
            <a:extLst>
              <a:ext uri="{FF2B5EF4-FFF2-40B4-BE49-F238E27FC236}">
                <a16:creationId xmlns:a16="http://schemas.microsoft.com/office/drawing/2014/main" id="{59BC4FEA-60A4-E20B-BA9F-81585F326519}"/>
              </a:ext>
            </a:extLst>
          </p:cNvPr>
          <p:cNvSpPr txBox="1">
            <a:spLocks noChangeArrowheads="1"/>
          </p:cNvSpPr>
          <p:nvPr/>
        </p:nvSpPr>
        <p:spPr bwMode="auto">
          <a:xfrm>
            <a:off x="731521" y="2997201"/>
            <a:ext cx="2540000" cy="1477328"/>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800" dirty="0">
                <a:solidFill>
                  <a:schemeClr val="bg1"/>
                </a:solidFill>
              </a:rPr>
              <a:t>A motive (or drive) is a need that is sufficiently pressing to direct the person to seek satisfaction of the need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01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ACD195E5-F36F-D6FB-5A18-4FD88E4EF694}"/>
              </a:ext>
            </a:extLst>
          </p:cNvPr>
          <p:cNvSpPr>
            <a:spLocks noGrp="1" noChangeArrowheads="1"/>
          </p:cNvSpPr>
          <p:nvPr>
            <p:ph type="title"/>
          </p:nvPr>
        </p:nvSpPr>
        <p:spPr/>
        <p:txBody>
          <a:bodyPr>
            <a:normAutofit fontScale="90000"/>
          </a:bodyPr>
          <a:lstStyle/>
          <a:p>
            <a:r>
              <a:rPr lang="en-US" altLang="en-US"/>
              <a:t>Factors Influencing </a:t>
            </a:r>
            <a:br>
              <a:rPr lang="en-US" altLang="en-US"/>
            </a:br>
            <a:r>
              <a:rPr lang="en-US" altLang="en-US"/>
              <a:t>Consumer Behavior – Perception </a:t>
            </a:r>
            <a:endParaRPr lang="en-GB" altLang="en-US"/>
          </a:p>
        </p:txBody>
      </p:sp>
      <p:sp>
        <p:nvSpPr>
          <p:cNvPr id="52227" name="Content Placeholder 2">
            <a:extLst>
              <a:ext uri="{FF2B5EF4-FFF2-40B4-BE49-F238E27FC236}">
                <a16:creationId xmlns:a16="http://schemas.microsoft.com/office/drawing/2014/main" id="{61EEB43B-499F-98F6-076B-DD6AF2685FC4}"/>
              </a:ext>
            </a:extLst>
          </p:cNvPr>
          <p:cNvSpPr>
            <a:spLocks noGrp="1"/>
          </p:cNvSpPr>
          <p:nvPr>
            <p:ph idx="1"/>
          </p:nvPr>
        </p:nvSpPr>
        <p:spPr/>
        <p:txBody>
          <a:bodyPr/>
          <a:lstStyle/>
          <a:p>
            <a:pPr marL="0" indent="0">
              <a:buNone/>
            </a:pPr>
            <a:endParaRPr lang="en-GB" altLang="en-US" dirty="0"/>
          </a:p>
          <a:p>
            <a:pPr marL="0" indent="0">
              <a:buNone/>
            </a:pPr>
            <a:r>
              <a:rPr lang="en-GB" altLang="en-US" dirty="0"/>
              <a:t> </a:t>
            </a:r>
          </a:p>
        </p:txBody>
      </p:sp>
      <p:sp>
        <p:nvSpPr>
          <p:cNvPr id="5" name="Text Placeholder 4">
            <a:extLst>
              <a:ext uri="{FF2B5EF4-FFF2-40B4-BE49-F238E27FC236}">
                <a16:creationId xmlns:a16="http://schemas.microsoft.com/office/drawing/2014/main" id="{6470EC8F-A381-8FC7-008F-2C9F2377DA35}"/>
              </a:ext>
            </a:extLst>
          </p:cNvPr>
          <p:cNvSpPr>
            <a:spLocks noGrp="1"/>
          </p:cNvSpPr>
          <p:nvPr>
            <p:ph type="body" sz="half" idx="2"/>
          </p:nvPr>
        </p:nvSpPr>
        <p:spPr/>
        <p:txBody>
          <a:bodyPr/>
          <a:lstStyle/>
          <a:p>
            <a:r>
              <a:rPr lang="en-GB" altLang="en-US" sz="2000" dirty="0"/>
              <a:t>Perception is a process by which people select, organise and interpret information to form a meaningful picture of the world  </a:t>
            </a:r>
          </a:p>
          <a:p>
            <a:endParaRPr lang="en-GB" dirty="0"/>
          </a:p>
        </p:txBody>
      </p:sp>
      <p:pic>
        <p:nvPicPr>
          <p:cNvPr id="52228" name="Picture 4">
            <a:extLst>
              <a:ext uri="{FF2B5EF4-FFF2-40B4-BE49-F238E27FC236}">
                <a16:creationId xmlns:a16="http://schemas.microsoft.com/office/drawing/2014/main" id="{C936501F-D236-9C30-0E12-06ECCE094C3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51314" y="660401"/>
            <a:ext cx="7871194" cy="560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22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73F1808F-63F3-4BA1-511D-DA8EE28A6C02}"/>
              </a:ext>
            </a:extLst>
          </p:cNvPr>
          <p:cNvSpPr>
            <a:spLocks noGrp="1" noChangeArrowheads="1"/>
          </p:cNvSpPr>
          <p:nvPr>
            <p:ph type="title"/>
          </p:nvPr>
        </p:nvSpPr>
        <p:spPr>
          <a:xfrm>
            <a:off x="673100" y="228600"/>
            <a:ext cx="9309100" cy="1760538"/>
          </a:xfrm>
        </p:spPr>
        <p:txBody>
          <a:bodyPr/>
          <a:lstStyle/>
          <a:p>
            <a:r>
              <a:rPr lang="en-US" altLang="en-US"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Factors Influencing </a:t>
            </a:r>
            <a:br>
              <a:rPr lang="en-US" altLang="en-US"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en-US" altLang="en-US"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Consumer Behavior – Beliefs and Attitude</a:t>
            </a:r>
            <a:endParaRPr lang="en-GB" altLang="en-US"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3251" name="Content Placeholder 2">
            <a:extLst>
              <a:ext uri="{FF2B5EF4-FFF2-40B4-BE49-F238E27FC236}">
                <a16:creationId xmlns:a16="http://schemas.microsoft.com/office/drawing/2014/main" id="{2FA12A87-C43D-DD03-812E-12109C5F91DF}"/>
              </a:ext>
            </a:extLst>
          </p:cNvPr>
          <p:cNvSpPr>
            <a:spLocks noGrp="1"/>
          </p:cNvSpPr>
          <p:nvPr>
            <p:ph idx="1"/>
          </p:nvPr>
        </p:nvSpPr>
        <p:spPr>
          <a:xfrm>
            <a:off x="772160" y="2349501"/>
            <a:ext cx="9541829" cy="3675063"/>
          </a:xfrm>
        </p:spPr>
        <p:txBody>
          <a:bodyPr>
            <a:normAutofit/>
          </a:bodyPr>
          <a:lstStyle/>
          <a:p>
            <a:pPr marL="0" indent="0">
              <a:buNone/>
            </a:pPr>
            <a:r>
              <a:rPr lang="en-GB" altLang="en-US" sz="3200" dirty="0">
                <a:latin typeface="Arial" panose="020B0604020202020204" pitchFamily="34" charset="0"/>
                <a:cs typeface="Arial" panose="020B0604020202020204" pitchFamily="34" charset="0"/>
              </a:rPr>
              <a:t>Belief: an acceptance that something exists or is true, especially one without proof.</a:t>
            </a:r>
          </a:p>
          <a:p>
            <a:pPr marL="0" indent="0">
              <a:buNone/>
            </a:pPr>
            <a:endParaRPr lang="en-GB" altLang="en-US" sz="3200" dirty="0">
              <a:latin typeface="Arial" panose="020B0604020202020204" pitchFamily="34" charset="0"/>
              <a:cs typeface="Arial" panose="020B0604020202020204" pitchFamily="34" charset="0"/>
            </a:endParaRPr>
          </a:p>
          <a:p>
            <a:pPr marL="0" indent="0">
              <a:buNone/>
            </a:pPr>
            <a:r>
              <a:rPr lang="en-GB" altLang="en-US" sz="3200" dirty="0">
                <a:latin typeface="Arial" panose="020B0604020202020204" pitchFamily="34" charset="0"/>
                <a:cs typeface="Arial" panose="020B0604020202020204" pitchFamily="34" charset="0"/>
              </a:rPr>
              <a:t>Attitude: a settled way of thinking or feeling about something</a:t>
            </a:r>
            <a:r>
              <a:rPr lang="en-GB" altLang="en-US" sz="2800" dirty="0">
                <a:latin typeface="Arial" panose="020B0604020202020204" pitchFamily="34" charset="0"/>
                <a:cs typeface="Arial" panose="020B0604020202020204" pitchFamily="34" charset="0"/>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325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BAC030DC-C40A-B6E8-E666-B022EA67B056}"/>
              </a:ext>
            </a:extLst>
          </p:cNvPr>
          <p:cNvSpPr>
            <a:spLocks noGrp="1" noChangeArrowheads="1"/>
          </p:cNvSpPr>
          <p:nvPr>
            <p:ph type="title"/>
          </p:nvPr>
        </p:nvSpPr>
        <p:spPr/>
        <p:txBody>
          <a:bodyPr/>
          <a:lstStyle/>
          <a:p>
            <a:r>
              <a:rPr lang="en-GB" altLang="en-US" dirty="0">
                <a:latin typeface="Arial" panose="020B0604020202020204" pitchFamily="34" charset="0"/>
                <a:cs typeface="Arial" panose="020B0604020202020204" pitchFamily="34" charset="0"/>
              </a:rPr>
              <a:t>Models of buyer behaviour</a:t>
            </a:r>
            <a:br>
              <a:rPr lang="en-GB" altLang="en-US" dirty="0">
                <a:latin typeface="Arial" panose="020B0604020202020204" pitchFamily="34" charset="0"/>
                <a:cs typeface="Arial" panose="020B0604020202020204" pitchFamily="34" charset="0"/>
              </a:rPr>
            </a:br>
            <a:r>
              <a:rPr lang="en-GB" altLang="en-US" dirty="0">
                <a:latin typeface="Arial" panose="020B0604020202020204" pitchFamily="34" charset="0"/>
                <a:cs typeface="Arial" panose="020B0604020202020204" pitchFamily="34" charset="0"/>
              </a:rPr>
              <a:t>-The Stimulus-response model</a:t>
            </a:r>
          </a:p>
        </p:txBody>
      </p:sp>
      <p:pic>
        <p:nvPicPr>
          <p:cNvPr id="60419" name="Picture 4" descr="fig05_01wo.jpg">
            <a:extLst>
              <a:ext uri="{FF2B5EF4-FFF2-40B4-BE49-F238E27FC236}">
                <a16:creationId xmlns:a16="http://schemas.microsoft.com/office/drawing/2014/main" id="{8EE8953D-2F11-E9E8-602C-DFECFE6F51F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8726" y="2544764"/>
            <a:ext cx="11427530" cy="2210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8" name="TextBox 12">
            <a:extLst>
              <a:ext uri="{FF2B5EF4-FFF2-40B4-BE49-F238E27FC236}">
                <a16:creationId xmlns:a16="http://schemas.microsoft.com/office/drawing/2014/main" id="{0C84FFF1-4AA2-100D-65D2-E9C80F9D7C46}"/>
              </a:ext>
            </a:extLst>
          </p:cNvPr>
          <p:cNvSpPr txBox="1">
            <a:spLocks noChangeArrowheads="1"/>
          </p:cNvSpPr>
          <p:nvPr/>
        </p:nvSpPr>
        <p:spPr bwMode="auto">
          <a:xfrm>
            <a:off x="3935414" y="6165851"/>
            <a:ext cx="3133725"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lgn="r" eaLnBrk="1" hangingPunct="1">
              <a:spcBef>
                <a:spcPct val="0"/>
              </a:spcBef>
              <a:buFontTx/>
              <a:buNone/>
            </a:pPr>
            <a:r>
              <a:rPr lang="en-GB" altLang="en-US" sz="800"/>
              <a:t>Source: Kotler &amp; Armstrong Principles of Marketing pg. 159</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04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C0524398-BFB4-4C4A-8317-83B8729F9B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9" name="Rectangle 18">
            <a:extLst>
              <a:ext uri="{FF2B5EF4-FFF2-40B4-BE49-F238E27FC236}">
                <a16:creationId xmlns:a16="http://schemas.microsoft.com/office/drawing/2014/main" id="{2FB82883-1DC0-4BE1-A607-009095F335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Yellow question mark">
            <a:extLst>
              <a:ext uri="{FF2B5EF4-FFF2-40B4-BE49-F238E27FC236}">
                <a16:creationId xmlns:a16="http://schemas.microsoft.com/office/drawing/2014/main" id="{22729206-35FE-F7D8-1D4D-8DBABB3C33D3}"/>
              </a:ext>
            </a:extLst>
          </p:cNvPr>
          <p:cNvPicPr>
            <a:picLocks noChangeAspect="1"/>
          </p:cNvPicPr>
          <p:nvPr/>
        </p:nvPicPr>
        <p:blipFill rotWithShape="1">
          <a:blip r:embed="rId2"/>
          <a:srcRect b="6250"/>
          <a:stretch/>
        </p:blipFill>
        <p:spPr>
          <a:xfrm>
            <a:off x="20" y="10"/>
            <a:ext cx="12191980" cy="6857990"/>
          </a:xfrm>
          <a:prstGeom prst="rect">
            <a:avLst/>
          </a:prstGeom>
        </p:spPr>
      </p:pic>
      <p:sp>
        <p:nvSpPr>
          <p:cNvPr id="21" name="Rectangle 20">
            <a:extLst>
              <a:ext uri="{FF2B5EF4-FFF2-40B4-BE49-F238E27FC236}">
                <a16:creationId xmlns:a16="http://schemas.microsoft.com/office/drawing/2014/main" id="{9FA98EAA-A866-4C95-A2A8-44E46FBAD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 y="4530071"/>
            <a:ext cx="12191999" cy="2327926"/>
          </a:xfrm>
          <a:prstGeom prst="rect">
            <a:avLst/>
          </a:prstGeom>
          <a:gradFill flip="none" rotWithShape="1">
            <a:gsLst>
              <a:gs pos="56000">
                <a:schemeClr val="tx1">
                  <a:alpha val="39000"/>
                </a:schemeClr>
              </a:gs>
              <a:gs pos="100000">
                <a:schemeClr val="tx1">
                  <a:alpha val="8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FBF04D-4D43-1626-EFFD-E2B4DCF60E78}"/>
              </a:ext>
            </a:extLst>
          </p:cNvPr>
          <p:cNvSpPr>
            <a:spLocks noGrp="1"/>
          </p:cNvSpPr>
          <p:nvPr>
            <p:ph type="title"/>
          </p:nvPr>
        </p:nvSpPr>
        <p:spPr>
          <a:xfrm>
            <a:off x="2103121" y="4727173"/>
            <a:ext cx="7985759" cy="868823"/>
          </a:xfrm>
        </p:spPr>
        <p:txBody>
          <a:bodyPr vert="horz" lIns="91440" tIns="45720" rIns="91440" bIns="45720" rtlCol="0" anchor="b">
            <a:normAutofit/>
          </a:bodyPr>
          <a:lstStyle/>
          <a:p>
            <a:pPr algn="ctr"/>
            <a:r>
              <a:rPr lang="en-US" sz="4000" dirty="0">
                <a:solidFill>
                  <a:schemeClr val="bg1"/>
                </a:solidFill>
              </a:rPr>
              <a:t>Any Questions?</a:t>
            </a:r>
          </a:p>
        </p:txBody>
      </p:sp>
      <p:sp>
        <p:nvSpPr>
          <p:cNvPr id="4" name="Footer Placeholder 3">
            <a:extLst>
              <a:ext uri="{FF2B5EF4-FFF2-40B4-BE49-F238E27FC236}">
                <a16:creationId xmlns:a16="http://schemas.microsoft.com/office/drawing/2014/main" id="{23537F0F-8BBC-1045-4058-257F4D4B0614}"/>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defTabSz="457200"/>
            <a:endParaRPr lang="en-US" sz="900" kern="1200" cap="all">
              <a:solidFill>
                <a:schemeClr val="bg1"/>
              </a:solidFill>
              <a:latin typeface="+mn-lt"/>
              <a:ea typeface="+mn-ea"/>
              <a:cs typeface="+mn-cs"/>
            </a:endParaRPr>
          </a:p>
        </p:txBody>
      </p:sp>
      <p:sp>
        <p:nvSpPr>
          <p:cNvPr id="5" name="Slide Number Placeholder 4">
            <a:extLst>
              <a:ext uri="{FF2B5EF4-FFF2-40B4-BE49-F238E27FC236}">
                <a16:creationId xmlns:a16="http://schemas.microsoft.com/office/drawing/2014/main" id="{CF6D957C-D682-BA18-77DA-7CBA5AEEF00D}"/>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defTabSz="457200">
              <a:spcAft>
                <a:spcPts val="600"/>
              </a:spcAft>
            </a:pPr>
            <a:fld id="{3A98EE3D-8CD1-4C3F-BD1C-C98C9596463C}" type="slidenum">
              <a:rPr lang="en-US">
                <a:solidFill>
                  <a:schemeClr val="bg1"/>
                </a:solidFill>
              </a:rPr>
              <a:pPr defTabSz="457200">
                <a:spcAft>
                  <a:spcPts val="600"/>
                </a:spcAft>
              </a:pPr>
              <a:t>31</a:t>
            </a:fld>
            <a:endParaRPr lang="en-US">
              <a:solidFill>
                <a:schemeClr val="bg1"/>
              </a:solidFill>
            </a:endParaRPr>
          </a:p>
        </p:txBody>
      </p:sp>
    </p:spTree>
    <p:extLst>
      <p:ext uri="{BB962C8B-B14F-4D97-AF65-F5344CB8AC3E}">
        <p14:creationId xmlns:p14="http://schemas.microsoft.com/office/powerpoint/2010/main" val="9226945"/>
      </p:ext>
    </p:extLst>
  </p:cSld>
  <p:clrMapOvr>
    <a:masterClrMapping/>
  </p:clrMapOvr>
</p:sld>
</file>

<file path=ppt/theme/theme1.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1E7CA09-9778-4414-AE97-8064B12DA3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D289AE2-D2AE-49D1-AFAC-3A79F6794255}">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927BD4C1-B6B1-4715-ABF9-E660A51A4EA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{C2AA1F26-50D4-4A29-A703-40C744C528EE}tf33552983_win32</Template>
  <TotalTime>0</TotalTime>
  <Words>1493</Words>
  <Application>Microsoft Office PowerPoint</Application>
  <PresentationFormat>Widescreen</PresentationFormat>
  <Paragraphs>190</Paragraphs>
  <Slides>31</Slides>
  <Notes>5</Notes>
  <HiddenSlides>0</HiddenSlides>
  <MMClips>2</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ヒラギノ角ゴ Pro W3</vt:lpstr>
      <vt:lpstr>Arial</vt:lpstr>
      <vt:lpstr>Calibri</vt:lpstr>
      <vt:lpstr>Franklin Gothic Book</vt:lpstr>
      <vt:lpstr>Franklin Gothic Demi</vt:lpstr>
      <vt:lpstr>Wingdings</vt:lpstr>
      <vt:lpstr>Wingdings 2</vt:lpstr>
      <vt:lpstr>DividendVTI</vt:lpstr>
      <vt:lpstr>Marketing Fundamentals BMBM4005</vt:lpstr>
      <vt:lpstr>What is the difference between a customer and consumer?</vt:lpstr>
      <vt:lpstr>Customers and consumers – key differences</vt:lpstr>
      <vt:lpstr>Why do we need to know?</vt:lpstr>
      <vt:lpstr>Task</vt:lpstr>
      <vt:lpstr>Buyer behaviour</vt:lpstr>
      <vt:lpstr>Customer types</vt:lpstr>
      <vt:lpstr>Consumers’ decision-making process</vt:lpstr>
      <vt:lpstr>Decision making in practice</vt:lpstr>
      <vt:lpstr>Task</vt:lpstr>
      <vt:lpstr>Step 1: problem recognition </vt:lpstr>
      <vt:lpstr>Step 2: information search</vt:lpstr>
      <vt:lpstr>Step 3: evaluation of alternatives</vt:lpstr>
      <vt:lpstr>Step 4: purchase decision </vt:lpstr>
      <vt:lpstr>Step 5: post-purchase evaluation</vt:lpstr>
      <vt:lpstr>Overcoming cognitive dissonance</vt:lpstr>
      <vt:lpstr>Consumer Buying Situations </vt:lpstr>
      <vt:lpstr>Organisational decision-making process B2B</vt:lpstr>
      <vt:lpstr>Decision-Making Unit (DMU)</vt:lpstr>
      <vt:lpstr>Characteristics Affecting Consumer Behavior</vt:lpstr>
      <vt:lpstr>Factors influencing consumer behaviour  cultural factors</vt:lpstr>
      <vt:lpstr>Example of localised advertising for different cultural markets  McDonalds golden arches UK VS Arabia</vt:lpstr>
      <vt:lpstr>PowerPoint Presentation</vt:lpstr>
      <vt:lpstr>PowerPoint Presentation</vt:lpstr>
      <vt:lpstr>Factors Influencing Consumer Behaviour  social factors</vt:lpstr>
      <vt:lpstr>Factors Influencing Consumer Behaviour  personal factors</vt:lpstr>
      <vt:lpstr>Factors Influencing  Consumer Behavior - Psychological</vt:lpstr>
      <vt:lpstr>Factors Influencing  Consumer Behavior – Perception </vt:lpstr>
      <vt:lpstr>Factors Influencing  Consumer Behavior – Beliefs and Attitude</vt:lpstr>
      <vt:lpstr>Models of buyer behaviour -The Stimulus-response model</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D Hellyer</dc:creator>
  <cp:lastModifiedBy>Gwyneth Jones</cp:lastModifiedBy>
  <cp:revision>190</cp:revision>
  <dcterms:created xsi:type="dcterms:W3CDTF">2021-11-30T09:35:50Z</dcterms:created>
  <dcterms:modified xsi:type="dcterms:W3CDTF">2025-10-22T21:50:38Z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