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72" r:id="rId3"/>
    <p:sldId id="273" r:id="rId4"/>
    <p:sldId id="258" r:id="rId5"/>
    <p:sldId id="268" r:id="rId6"/>
    <p:sldId id="260" r:id="rId7"/>
    <p:sldId id="281" r:id="rId8"/>
    <p:sldId id="277" r:id="rId9"/>
    <p:sldId id="278" r:id="rId10"/>
    <p:sldId id="261" r:id="rId11"/>
    <p:sldId id="280" r:id="rId12"/>
    <p:sldId id="282" r:id="rId13"/>
  </p:sldIdLst>
  <p:sldSz cx="12192000" cy="6858000"/>
  <p:notesSz cx="6858000" cy="9144000"/>
  <p:defaultTextStyle>
    <a:defPPr>
      <a:defRPr lang="en-D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31"/>
    <p:restoredTop sz="94674"/>
  </p:normalViewPr>
  <p:slideViewPr>
    <p:cSldViewPr snapToGrid="0" snapToObjects="1">
      <p:cViewPr varScale="1">
        <p:scale>
          <a:sx n="101" d="100"/>
          <a:sy n="101" d="100"/>
        </p:scale>
        <p:origin x="21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DK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E9215B-B7D1-E841-9F5D-5135D1CD1081}" type="datetimeFigureOut">
              <a:rPr lang="en-DK" smtClean="0"/>
              <a:t>20/06/2020</a:t>
            </a:fld>
            <a:endParaRPr lang="en-DK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DK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D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6EF27C-BB20-BC48-8748-59E0D8FB95FA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3224457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D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6EF27C-BB20-BC48-8748-59E0D8FB95FA}" type="slidenum">
              <a:rPr lang="en-DK" smtClean="0"/>
              <a:t>3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183336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D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6EF27C-BB20-BC48-8748-59E0D8FB95FA}" type="slidenum">
              <a:rPr lang="en-DK" smtClean="0"/>
              <a:t>4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3851803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2BB2A-75BD-C240-9390-7147BB3F28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543EDF-A4D2-0A43-B3D6-592D7A68F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D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485606-CE6C-D042-88E4-A5A8A984D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CC38BC-D19D-5A4F-952B-35EE0A7B8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3709E9-B3CC-A64B-A21B-C19B089C4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2577721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B788B-7DC7-0E40-8093-2C8E47A30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CF532-BD77-244B-91B8-88B568658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30A59-8114-494C-AC67-3ABDA40D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60AB2-E5B2-B142-B7B8-E3B2F8CF7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7F63F4-F793-9940-9FC0-15BDC9EF6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2832333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96A66-0511-144F-8779-FC65AEE13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6E27A6-C8BA-C043-97A0-C78AC5076E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57266-1516-004B-B59F-1474917DE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7776D-966F-5549-9B07-759252ADA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47C09-C541-854E-9DE3-061BDF661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1583809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41B39-BB2E-324A-ABA7-DE9C30D8A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53E5B-4018-904B-BA65-04A49FAE46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025931-00F4-CE43-B65C-1D80E3E8A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5BCE1E-0462-194F-B9C1-3AA13E9C5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0975ED-5F3D-E74B-A35C-1FB548D8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178984-24F8-734A-AE40-F1C8FA3CD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490825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B04CA-06C8-7B42-9496-C5E9897F6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8EB7F-1747-3A4C-9DFB-6F1FE00418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51CD24-B43B-BE4C-ACAC-98E561D281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FBD70A-B7DA-CE4E-966B-284A691CE9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6E495E-78C8-F94D-899F-DA34246EE7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A33662-C783-5C49-B4D3-96B3FFFD3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DA65E4-637E-6044-8CBE-A6DB6104B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4B2703-796E-D84E-AE21-E362B0330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4051744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FBCE3-9565-FD49-8B09-2C2A82F07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EA8090-2642-8E4E-A203-EFDDDD2B6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890EDF-1E90-AB40-A89F-8BCB2246D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9477A9-6EE1-2E45-A0C9-91735551E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15253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7DBA39-9E7D-C84C-9470-62C4A5BE1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6E8E76-56F3-9447-B4AD-669011689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9A0A60-B1A2-4347-8563-B18580543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3925779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336D1-75FE-C94D-A11D-42D31436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84F31-3588-804D-B0E8-F9F782486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56F4B-116F-AF44-94D8-702F750988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8256FA-3DB1-8E41-A0A9-8635CC587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D5F826-F013-0247-906C-03731CE26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9E84D4-299F-F84B-A92C-3CB2446D9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1254023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7FC24-83E0-B243-9A66-2EE90AD79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2A7ABC-2F1B-FF44-A687-F70E3A0F18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D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B29A2B-787A-874B-89B9-E032126B09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2BAE9C-9F35-4D49-8424-931A7E563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669B64-13F3-7C42-B19F-C96E94CD3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2706B-B616-8E4B-BDE4-D66312ED9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2492328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A8EF4-DFB1-594A-87FF-1D63AA2F1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D6C64E-58B2-3042-8D78-B3873C0AD1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859A1-E5F9-5E45-A892-0F4F8DB3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E6814-41B8-0947-B059-9EA9EF7DE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5E327-7630-F646-877E-72E8C9EE7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2957116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831062-4430-4C41-A981-2E0EAC0F37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E3CC43-A2A2-8D42-BE43-019AEECD1B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9AC65-C0D0-B141-97B0-44621FD51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79364-4BF9-A54D-BBD7-CDA850E2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6CB362-91F8-E146-9834-F49E08879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2833289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24092E-3172-D740-8729-DB9483BCA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D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526B48-0099-3E42-9F51-0B03CC8326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91BA4-5A49-B94B-8A54-96EFE2A4BC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C6142B-6B6F-414C-BE8F-4BE1E64C95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0F385-2FF9-F446-8F2C-C6D7738B9D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10F881-3966-2642-87D8-2724E60F3829}" type="slidenum">
              <a:rPr lang="en-DK" smtClean="0"/>
              <a:t>‹#›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2186243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D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ubbco.com/25-influencer-marketing-fails?fbclid=IwAR2oI4rlV1U339hQfIdteWs4T6oio6MxxmlHwyTAL3P0Vk6z-Y8-DMVCmrI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u.finance.yahoo.com/news/morning-consult-influencer-report-12384105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88758E67-02C5-1347-9D52-51BD224896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3374D-4686-B84B-8CBD-713FE4A57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 dirty="0">
                <a:solidFill>
                  <a:schemeClr val="tx1"/>
                </a:solidFill>
              </a:rPr>
              <a:t>14/06/2020</a:t>
            </a:r>
            <a:endParaRPr lang="en-DK" dirty="0">
              <a:solidFill>
                <a:schemeClr val="tx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38F04-6EC0-314E-9826-125E1DC3B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Adrian </a:t>
            </a:r>
            <a:r>
              <a:rPr lang="en-GB" dirty="0" err="1">
                <a:solidFill>
                  <a:schemeClr val="tx1"/>
                </a:solidFill>
                <a:cs typeface="Times New Roman" panose="02020603050405020304" pitchFamily="18" charset="0"/>
              </a:rPr>
              <a:t>Ambrozy</a:t>
            </a:r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 (1912409) - course BMMB7012D</a:t>
            </a:r>
            <a:endParaRPr lang="en-DK" dirty="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CFB1F5-8760-4E4E-801A-4231E3D80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>
                <a:solidFill>
                  <a:schemeClr val="tx1"/>
                </a:solidFill>
              </a:rPr>
              <a:t>1</a:t>
            </a:fld>
            <a:endParaRPr lang="en-DK" dirty="0">
              <a:solidFill>
                <a:schemeClr val="tx1"/>
              </a:solidFill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14427D6-3AF2-CC48-8F58-4BFBAE09F2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84375"/>
            <a:ext cx="9144000" cy="2387600"/>
          </a:xfrm>
        </p:spPr>
        <p:txBody>
          <a:bodyPr/>
          <a:lstStyle/>
          <a:p>
            <a:r>
              <a:rPr lang="en-DK" b="1" dirty="0"/>
              <a:t>Contemporary issues in Marketing</a:t>
            </a:r>
          </a:p>
        </p:txBody>
      </p:sp>
    </p:spTree>
    <p:extLst>
      <p:ext uri="{BB962C8B-B14F-4D97-AF65-F5344CB8AC3E}">
        <p14:creationId xmlns:p14="http://schemas.microsoft.com/office/powerpoint/2010/main" val="2293605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/>
    </mc:Choice>
    <mc:Fallback>
      <p:transition spd="slow" advTm="5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11AE8766-9318-B74A-95D9-64FF304E1AEC}"/>
              </a:ext>
            </a:extLst>
          </p:cNvPr>
          <p:cNvSpPr/>
          <p:nvPr/>
        </p:nvSpPr>
        <p:spPr>
          <a:xfrm>
            <a:off x="624262" y="2143492"/>
            <a:ext cx="4301067" cy="3028352"/>
          </a:xfrm>
          <a:prstGeom prst="roundRect">
            <a:avLst/>
          </a:prstGeom>
          <a:solidFill>
            <a:schemeClr val="accent1">
              <a:lumMod val="40000"/>
              <a:lumOff val="60000"/>
              <a:alpha val="32000"/>
            </a:schemeClr>
          </a:solidFill>
          <a:ln>
            <a:solidFill>
              <a:srgbClr val="00B0F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C407F6AD-448D-B945-BB7B-5C049E538642}"/>
              </a:ext>
            </a:extLst>
          </p:cNvPr>
          <p:cNvSpPr/>
          <p:nvPr/>
        </p:nvSpPr>
        <p:spPr>
          <a:xfrm>
            <a:off x="6275205" y="2143491"/>
            <a:ext cx="4301067" cy="3028353"/>
          </a:xfrm>
          <a:prstGeom prst="roundRect">
            <a:avLst/>
          </a:prstGeom>
          <a:solidFill>
            <a:schemeClr val="accent1">
              <a:lumMod val="40000"/>
              <a:lumOff val="60000"/>
              <a:alpha val="32000"/>
            </a:schemeClr>
          </a:solidFill>
          <a:ln>
            <a:solidFill>
              <a:srgbClr val="00B0F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18E361-451F-CF49-A58F-2E7537693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K" sz="3200" b="1" dirty="0"/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29359-41E9-5545-908B-AC042D5CB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42B48-6B2F-F042-A8DE-7DB2FB934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E51C9-7E0B-3449-B8EB-E668C9C39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2</a:t>
            </a:fld>
            <a:endParaRPr lang="en-DK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46189B6-A38C-544E-A001-89AFD901467F}"/>
              </a:ext>
            </a:extLst>
          </p:cNvPr>
          <p:cNvPicPr>
            <a:picLocks/>
          </p:cNvPicPr>
          <p:nvPr/>
        </p:nvPicPr>
        <p:blipFill>
          <a:blip r:embed="rId5"/>
          <a:srcRect/>
          <a:stretch/>
        </p:blipFill>
        <p:spPr>
          <a:xfrm>
            <a:off x="9798744" y="279446"/>
            <a:ext cx="1555056" cy="1496920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DEFB9B4-1DA6-B048-993B-FCE7A79A847E}"/>
              </a:ext>
            </a:extLst>
          </p:cNvPr>
          <p:cNvSpPr txBox="1"/>
          <p:nvPr/>
        </p:nvSpPr>
        <p:spPr>
          <a:xfrm>
            <a:off x="6523874" y="2143491"/>
            <a:ext cx="3873193" cy="29219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PROFESSIONAL PROFILE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Hitachi Rail STS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Engineering company with global presence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Autonomous trains (driverless)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Telecom subsystems supervisor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Employed since 2017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(Hitachi Rail STS, Ltd. 2019) </a:t>
            </a: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D77561-ACAD-D14B-8130-B3D5D4003B10}"/>
              </a:ext>
            </a:extLst>
          </p:cNvPr>
          <p:cNvSpPr txBox="1"/>
          <p:nvPr/>
        </p:nvSpPr>
        <p:spPr>
          <a:xfrm>
            <a:off x="838200" y="2143491"/>
            <a:ext cx="3873193" cy="25710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PERSONAL PROFILE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Name: Adrian </a:t>
            </a:r>
            <a:r>
              <a:rPr lang="en-US" sz="1600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Ambrozy</a:t>
            </a:r>
            <a:endParaRPr lang="en-US" sz="16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Age: 28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Nationality: Slovak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Location: Copenhagen, Denmark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Background: Architecture and Construction management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Current workplace: Hitachi Rail STS</a:t>
            </a:r>
          </a:p>
        </p:txBody>
      </p:sp>
      <p:pic>
        <p:nvPicPr>
          <p:cNvPr id="7" name="slide 2-1" descr="slide 2-1">
            <a:hlinkClick r:id="" action="ppaction://media"/>
            <a:extLst>
              <a:ext uri="{FF2B5EF4-FFF2-40B4-BE49-F238E27FC236}">
                <a16:creationId xmlns:a16="http://schemas.microsoft.com/office/drawing/2014/main" id="{83F5183E-F998-9F4C-BCEC-A40F9296E0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7862" y="136525"/>
            <a:ext cx="813600" cy="81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29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000"/>
    </mc:Choice>
    <mc:Fallback>
      <p:transition spd="slow" advTm="6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8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46189B6-A38C-544E-A001-89AFD901467F}"/>
              </a:ext>
            </a:extLst>
          </p:cNvPr>
          <p:cNvPicPr>
            <a:picLocks/>
          </p:cNvPicPr>
          <p:nvPr/>
        </p:nvPicPr>
        <p:blipFill rotWithShape="1">
          <a:blip r:embed="rId5"/>
          <a:srcRect l="14525" t="9091" r="16529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18E361-451F-CF49-A58F-2E7537693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INFLUENCERS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29359-41E9-5545-908B-AC042D5CBD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7981" y="6356350"/>
            <a:ext cx="1214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dirty="0">
                <a:solidFill>
                  <a:schemeClr val="bg2">
                    <a:lumMod val="75000"/>
                  </a:schemeClr>
                </a:solidFill>
                <a:latin typeface="Calibri" panose="020F0502020204030204"/>
              </a:rPr>
              <a:t>14/06/2020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42B48-6B2F-F042-A8DE-7DB2FB934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01341" y="6356349"/>
            <a:ext cx="3267500" cy="36512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kern="1200" dirty="0">
                <a:solidFill>
                  <a:schemeClr val="bg2">
                    <a:lumMod val="75000"/>
                  </a:schemeClr>
                </a:solidFill>
                <a:latin typeface="Calibri" panose="020F0502020204030204"/>
                <a:ea typeface="+mn-ea"/>
                <a:cs typeface="+mn-cs"/>
              </a:rPr>
              <a:t>Adrian </a:t>
            </a:r>
            <a:r>
              <a:rPr lang="en-US" kern="1200" dirty="0" err="1">
                <a:solidFill>
                  <a:schemeClr val="bg2">
                    <a:lumMod val="75000"/>
                  </a:schemeClr>
                </a:solidFill>
                <a:latin typeface="Calibri" panose="020F0502020204030204"/>
                <a:ea typeface="+mn-ea"/>
                <a:cs typeface="+mn-cs"/>
              </a:rPr>
              <a:t>Ambrozy</a:t>
            </a:r>
            <a:r>
              <a:rPr lang="en-US" kern="1200" dirty="0">
                <a:solidFill>
                  <a:schemeClr val="bg2">
                    <a:lumMod val="75000"/>
                  </a:schemeClr>
                </a:solidFill>
                <a:latin typeface="Calibri" panose="020F0502020204030204"/>
                <a:ea typeface="+mn-ea"/>
                <a:cs typeface="+mn-cs"/>
              </a:rPr>
              <a:t> (1912409) - course BMMB7012D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E51C9-7E0B-3449-B8EB-E668C9C39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8433" y="6356349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710F881-3966-2642-87D8-2724E60F3829}" type="slidenum">
              <a:rPr lang="en-US">
                <a:solidFill>
                  <a:schemeClr val="bg2">
                    <a:lumMod val="75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dirty="0">
              <a:solidFill>
                <a:schemeClr val="bg2">
                  <a:lumMod val="75000"/>
                </a:schemeClr>
              </a:solidFill>
              <a:latin typeface="Calibri" panose="020F050202020403020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3B55CA-99B8-C34D-A1C5-56A429659D0B}"/>
              </a:ext>
            </a:extLst>
          </p:cNvPr>
          <p:cNvSpPr txBox="1"/>
          <p:nvPr/>
        </p:nvSpPr>
        <p:spPr>
          <a:xfrm>
            <a:off x="838200" y="2608290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DK" dirty="0"/>
              <a:t>Contemporary Issue</a:t>
            </a:r>
          </a:p>
        </p:txBody>
      </p:sp>
      <p:pic>
        <p:nvPicPr>
          <p:cNvPr id="7" name="Slide 3 -1 " descr="Slide 3 -1 ">
            <a:hlinkClick r:id="" action="ppaction://media"/>
            <a:extLst>
              <a:ext uri="{FF2B5EF4-FFF2-40B4-BE49-F238E27FC236}">
                <a16:creationId xmlns:a16="http://schemas.microsoft.com/office/drawing/2014/main" id="{D7B2F007-E109-F84F-9462-EBFB6AFF1A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4297" y="10522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571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000"/>
    </mc:Choice>
    <mc:Fallback>
      <p:transition spd="slow" advTm="4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23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D0034FE-6A57-6143-B6E4-438197A68709}"/>
              </a:ext>
            </a:extLst>
          </p:cNvPr>
          <p:cNvSpPr/>
          <p:nvPr/>
        </p:nvSpPr>
        <p:spPr>
          <a:xfrm>
            <a:off x="6460065" y="2082800"/>
            <a:ext cx="4301067" cy="2783775"/>
          </a:xfrm>
          <a:prstGeom prst="roundRect">
            <a:avLst/>
          </a:prstGeom>
          <a:solidFill>
            <a:schemeClr val="accent1">
              <a:lumMod val="40000"/>
              <a:lumOff val="60000"/>
              <a:alpha val="32000"/>
            </a:schemeClr>
          </a:solidFill>
          <a:ln>
            <a:solidFill>
              <a:srgbClr val="00B0F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7D24C32-32EB-3E47-8130-D54FFEA1FE89}"/>
              </a:ext>
            </a:extLst>
          </p:cNvPr>
          <p:cNvSpPr/>
          <p:nvPr/>
        </p:nvSpPr>
        <p:spPr>
          <a:xfrm>
            <a:off x="1066800" y="2082800"/>
            <a:ext cx="4301067" cy="2783775"/>
          </a:xfrm>
          <a:prstGeom prst="roundRect">
            <a:avLst/>
          </a:prstGeom>
          <a:solidFill>
            <a:schemeClr val="accent1">
              <a:lumMod val="40000"/>
              <a:lumOff val="60000"/>
              <a:alpha val="32000"/>
            </a:schemeClr>
          </a:solidFill>
          <a:ln>
            <a:solidFill>
              <a:srgbClr val="00B0F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D28BD-B4CC-8441-91AC-C15ED513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K" sz="3200" b="1" dirty="0"/>
              <a:t>Traditional vs Digital Marketing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6D3E-0871-2E4D-8C36-3CEB4051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77B0F-2138-0942-8ECC-44D96A9F4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Adrian </a:t>
            </a:r>
            <a:r>
              <a:rPr lang="en-GB" dirty="0" err="1"/>
              <a:t>Ambrozy</a:t>
            </a:r>
            <a:r>
              <a:rPr lang="en-GB" dirty="0"/>
              <a:t> (1912409) - course BMMB7012D</a:t>
            </a:r>
            <a:endParaRPr lang="en-DK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32E1F-9E41-4B4B-9303-73DF29FE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4</a:t>
            </a:fld>
            <a:endParaRPr lang="en-DK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4560D2-D1C5-C241-8D43-B2121C41011B}"/>
              </a:ext>
            </a:extLst>
          </p:cNvPr>
          <p:cNvSpPr txBox="1"/>
          <p:nvPr/>
        </p:nvSpPr>
        <p:spPr>
          <a:xfrm>
            <a:off x="1324897" y="2295559"/>
            <a:ext cx="3873193" cy="25710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TRADITIONAL MARKETING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Motivate buyers to select product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Help them change perception of the product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Provides time, place and opportunity to get hands on product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sz="1600" dirty="0"/>
              <a:t>(</a:t>
            </a:r>
            <a:r>
              <a:rPr lang="en-GB" sz="1600" dirty="0" err="1"/>
              <a:t>Durmaz</a:t>
            </a:r>
            <a:r>
              <a:rPr lang="en-GB" sz="1600" dirty="0"/>
              <a:t> and </a:t>
            </a:r>
            <a:r>
              <a:rPr lang="en-GB" sz="1600" dirty="0" err="1"/>
              <a:t>Efendioglu</a:t>
            </a:r>
            <a:r>
              <a:rPr lang="en-GB" sz="1600" dirty="0"/>
              <a:t>, 2016, p. 35-36)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C71CCB-6084-1844-AE81-B6FFA3C1FB71}"/>
              </a:ext>
            </a:extLst>
          </p:cNvPr>
          <p:cNvSpPr txBox="1"/>
          <p:nvPr/>
        </p:nvSpPr>
        <p:spPr>
          <a:xfrm>
            <a:off x="6674003" y="2295558"/>
            <a:ext cx="3873193" cy="25710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DIGITAL MARKETING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Speeds up purchasing process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Uses existing infrastructure (Internet, Web)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Attracts customers using techniques (E-mail, search engine ads, social network)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sz="1600" dirty="0"/>
              <a:t>(</a:t>
            </a:r>
            <a:r>
              <a:rPr lang="en-GB" sz="1600" dirty="0" err="1"/>
              <a:t>Durmaz</a:t>
            </a:r>
            <a:r>
              <a:rPr lang="en-GB" sz="1600" dirty="0"/>
              <a:t> and </a:t>
            </a:r>
            <a:r>
              <a:rPr lang="en-GB" sz="1600" dirty="0" err="1"/>
              <a:t>Efendioglu</a:t>
            </a:r>
            <a:r>
              <a:rPr lang="en-GB" sz="1600" dirty="0"/>
              <a:t>, 2016, p. 36)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endParaRPr lang="en-US" sz="16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pic>
        <p:nvPicPr>
          <p:cNvPr id="11" name="slide 6-2 " descr="slide 6-2 ">
            <a:hlinkClick r:id="" action="ppaction://media"/>
            <a:extLst>
              <a:ext uri="{FF2B5EF4-FFF2-40B4-BE49-F238E27FC236}">
                <a16:creationId xmlns:a16="http://schemas.microsoft.com/office/drawing/2014/main" id="{2E9779D1-79A6-C647-9820-FF4C7C920D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4000" y="1155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568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000"/>
    </mc:Choice>
    <mc:Fallback>
      <p:transition spd="slow" advTm="8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72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28BD-B4CC-8441-91AC-C15ED513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K" sz="3200" b="1" dirty="0"/>
              <a:t>Digital marketing issue - Influencers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6D3E-0871-2E4D-8C36-3CEB4051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77B0F-2138-0942-8ECC-44D96A9F4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32E1F-9E41-4B4B-9303-73DF29FE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5</a:t>
            </a:fld>
            <a:endParaRPr lang="en-DK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EA6883-1785-4242-8989-67ACFBCFAAD1}"/>
              </a:ext>
            </a:extLst>
          </p:cNvPr>
          <p:cNvSpPr txBox="1"/>
          <p:nvPr/>
        </p:nvSpPr>
        <p:spPr>
          <a:xfrm>
            <a:off x="8271442" y="5354669"/>
            <a:ext cx="3229901" cy="4969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dirty="0"/>
              <a:t>(</a:t>
            </a:r>
            <a:r>
              <a:rPr lang="en-GB" dirty="0" err="1"/>
              <a:t>Nekatibebe</a:t>
            </a:r>
            <a:r>
              <a:rPr lang="en-GB" dirty="0"/>
              <a:t>, 2012, p.16,42,48)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CE8675-FDA2-F246-B371-24E25FE2E790}"/>
              </a:ext>
            </a:extLst>
          </p:cNvPr>
          <p:cNvSpPr/>
          <p:nvPr/>
        </p:nvSpPr>
        <p:spPr>
          <a:xfrm>
            <a:off x="1279348" y="4772006"/>
            <a:ext cx="604683" cy="2087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dirty="0"/>
              <a:t>7%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8E6AEFB-DA20-9B4E-AD4D-52A4E12C6BE3}"/>
              </a:ext>
            </a:extLst>
          </p:cNvPr>
          <p:cNvSpPr/>
          <p:nvPr/>
        </p:nvSpPr>
        <p:spPr>
          <a:xfrm>
            <a:off x="2147044" y="2680058"/>
            <a:ext cx="604683" cy="23007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dirty="0"/>
              <a:t>65%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5736C7-8EE5-E74B-9D84-8239518648A8}"/>
              </a:ext>
            </a:extLst>
          </p:cNvPr>
          <p:cNvSpPr txBox="1"/>
          <p:nvPr/>
        </p:nvSpPr>
        <p:spPr>
          <a:xfrm>
            <a:off x="1255317" y="505182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K" b="1" dirty="0"/>
              <a:t>2005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AC0C9F-7B74-AB46-B368-FFA9A481EC29}"/>
              </a:ext>
            </a:extLst>
          </p:cNvPr>
          <p:cNvSpPr txBox="1"/>
          <p:nvPr/>
        </p:nvSpPr>
        <p:spPr>
          <a:xfrm>
            <a:off x="2123013" y="505182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K" b="1" dirty="0"/>
              <a:t>2015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771360-7E78-764D-8F33-5E6F9D292C78}"/>
              </a:ext>
            </a:extLst>
          </p:cNvPr>
          <p:cNvSpPr txBox="1"/>
          <p:nvPr/>
        </p:nvSpPr>
        <p:spPr>
          <a:xfrm>
            <a:off x="1220266" y="5361538"/>
            <a:ext cx="1876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K" dirty="0"/>
              <a:t>(Perrin, 2015, p.2)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E959A5-6C78-B441-89B4-2B7DB18906AD}"/>
              </a:ext>
            </a:extLst>
          </p:cNvPr>
          <p:cNvSpPr txBox="1"/>
          <p:nvPr/>
        </p:nvSpPr>
        <p:spPr>
          <a:xfrm>
            <a:off x="1031632" y="1885791"/>
            <a:ext cx="2182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Adults </a:t>
            </a:r>
            <a:r>
              <a:rPr lang="en-DK" dirty="0"/>
              <a:t>using social network (USA)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8C1AD89-0FB4-6849-86DB-12C7BD91900D}"/>
              </a:ext>
            </a:extLst>
          </p:cNvPr>
          <p:cNvSpPr/>
          <p:nvPr/>
        </p:nvSpPr>
        <p:spPr>
          <a:xfrm>
            <a:off x="4616245" y="1885791"/>
            <a:ext cx="2182762" cy="54569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dirty="0"/>
              <a:t>Social Media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35056B5-67DA-9349-821E-60131AE190CB}"/>
              </a:ext>
            </a:extLst>
          </p:cNvPr>
          <p:cNvSpPr/>
          <p:nvPr/>
        </p:nvSpPr>
        <p:spPr>
          <a:xfrm>
            <a:off x="6305692" y="3479909"/>
            <a:ext cx="5343832" cy="54569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 dirty="0">
                <a:solidFill>
                  <a:schemeClr val="tx1"/>
                </a:solidFill>
              </a:rPr>
              <a:t>Gives opportunity to socialize around things/subjects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264C481E-D34D-804C-8BD1-482CD3928FE8}"/>
              </a:ext>
            </a:extLst>
          </p:cNvPr>
          <p:cNvSpPr/>
          <p:nvPr/>
        </p:nvSpPr>
        <p:spPr>
          <a:xfrm>
            <a:off x="6305692" y="2671133"/>
            <a:ext cx="5343832" cy="54569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 dirty="0">
                <a:solidFill>
                  <a:schemeClr val="tx1"/>
                </a:solidFill>
              </a:rPr>
              <a:t>Offers possibility for business to build long-term relationship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A9872EB-C401-2B49-A57B-5F64DD54C8D0}"/>
              </a:ext>
            </a:extLst>
          </p:cNvPr>
          <p:cNvCxnSpPr>
            <a:cxnSpLocks/>
          </p:cNvCxnSpPr>
          <p:nvPr/>
        </p:nvCxnSpPr>
        <p:spPr>
          <a:xfrm>
            <a:off x="5707626" y="2413745"/>
            <a:ext cx="0" cy="13028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D52E51A-42DB-0749-8CE8-69217DD01035}"/>
              </a:ext>
            </a:extLst>
          </p:cNvPr>
          <p:cNvCxnSpPr>
            <a:cxnSpLocks/>
          </p:cNvCxnSpPr>
          <p:nvPr/>
        </p:nvCxnSpPr>
        <p:spPr>
          <a:xfrm>
            <a:off x="5707626" y="2943978"/>
            <a:ext cx="54367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EDC4FED-0A76-784D-9247-9BCE51B7854D}"/>
              </a:ext>
            </a:extLst>
          </p:cNvPr>
          <p:cNvCxnSpPr>
            <a:cxnSpLocks/>
          </p:cNvCxnSpPr>
          <p:nvPr/>
        </p:nvCxnSpPr>
        <p:spPr>
          <a:xfrm>
            <a:off x="5707626" y="3716593"/>
            <a:ext cx="52299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4BDF23A1-A54F-6741-AE06-C2C0C4113245}"/>
              </a:ext>
            </a:extLst>
          </p:cNvPr>
          <p:cNvSpPr/>
          <p:nvPr/>
        </p:nvSpPr>
        <p:spPr>
          <a:xfrm>
            <a:off x="6645006" y="4725969"/>
            <a:ext cx="4708794" cy="54569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600" dirty="0">
                <a:solidFill>
                  <a:schemeClr val="tx1"/>
                </a:solidFill>
              </a:rPr>
              <a:t>82% of respondents believe that joining community allows them to stay updated with trends and products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5BB0423-B00E-D148-9F1C-1719F9854C45}"/>
              </a:ext>
            </a:extLst>
          </p:cNvPr>
          <p:cNvCxnSpPr>
            <a:cxnSpLocks/>
          </p:cNvCxnSpPr>
          <p:nvPr/>
        </p:nvCxnSpPr>
        <p:spPr>
          <a:xfrm>
            <a:off x="8977607" y="4025599"/>
            <a:ext cx="0" cy="617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Slide 5" descr="Slide 5">
            <a:hlinkClick r:id="" action="ppaction://media"/>
            <a:extLst>
              <a:ext uri="{FF2B5EF4-FFF2-40B4-BE49-F238E27FC236}">
                <a16:creationId xmlns:a16="http://schemas.microsoft.com/office/drawing/2014/main" id="{46FA07A3-E42C-C041-AB02-2A222BEB66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8832" y="1206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715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000"/>
    </mc:Choice>
    <mc:Fallback>
      <p:transition spd="slow" advTm="6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9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AA6C1699-89A0-C445-A0FA-973B2EA3BD2C}"/>
              </a:ext>
            </a:extLst>
          </p:cNvPr>
          <p:cNvSpPr/>
          <p:nvPr/>
        </p:nvSpPr>
        <p:spPr>
          <a:xfrm>
            <a:off x="6172200" y="1690688"/>
            <a:ext cx="5181600" cy="2096812"/>
          </a:xfrm>
          <a:prstGeom prst="roundRect">
            <a:avLst/>
          </a:prstGeom>
          <a:solidFill>
            <a:schemeClr val="accent1">
              <a:lumMod val="40000"/>
              <a:lumOff val="60000"/>
              <a:alpha val="32000"/>
            </a:schemeClr>
          </a:solidFill>
          <a:ln>
            <a:solidFill>
              <a:srgbClr val="00B0F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911AABAA-218E-4C4B-924E-D6E36586A037}"/>
              </a:ext>
            </a:extLst>
          </p:cNvPr>
          <p:cNvSpPr/>
          <p:nvPr/>
        </p:nvSpPr>
        <p:spPr>
          <a:xfrm>
            <a:off x="509954" y="1690689"/>
            <a:ext cx="5105400" cy="2096812"/>
          </a:xfrm>
          <a:prstGeom prst="roundRect">
            <a:avLst/>
          </a:prstGeom>
          <a:solidFill>
            <a:schemeClr val="accent1">
              <a:lumMod val="40000"/>
              <a:lumOff val="60000"/>
              <a:alpha val="32000"/>
            </a:schemeClr>
          </a:solidFill>
          <a:ln>
            <a:solidFill>
              <a:srgbClr val="00B0F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D28BD-B4CC-8441-91AC-C15ED513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K" sz="3200" b="1" dirty="0"/>
              <a:t>Digital marketing issue - Influencers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6D3E-0871-2E4D-8C36-3CEB4051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77B0F-2138-0942-8ECC-44D96A9F4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32E1F-9E41-4B4B-9303-73DF29FE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6</a:t>
            </a:fld>
            <a:endParaRPr lang="en-DK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37007C-0463-704A-B14E-B59CA68218C1}"/>
              </a:ext>
            </a:extLst>
          </p:cNvPr>
          <p:cNvSpPr txBox="1"/>
          <p:nvPr/>
        </p:nvSpPr>
        <p:spPr>
          <a:xfrm>
            <a:off x="738554" y="1803003"/>
            <a:ext cx="4876800" cy="19844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dirty="0">
                <a:ea typeface="+mj-ea"/>
                <a:cs typeface="Times New Roman" panose="02020603050405020304" pitchFamily="18" charset="0"/>
              </a:rPr>
              <a:t>Social Media influencer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dirty="0">
                <a:ea typeface="+mj-ea"/>
                <a:cs typeface="Times New Roman" panose="02020603050405020304" pitchFamily="18" charset="0"/>
              </a:rPr>
              <a:t>Third party personnel who shapes public opinion through digital tools (tweets, blogs)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dirty="0"/>
              <a:t>(Freberg et al, 2019)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9D93175-0474-A34E-A2D8-54010D3D7B6C}"/>
              </a:ext>
            </a:extLst>
          </p:cNvPr>
          <p:cNvSpPr txBox="1"/>
          <p:nvPr/>
        </p:nvSpPr>
        <p:spPr>
          <a:xfrm>
            <a:off x="6576647" y="1803003"/>
            <a:ext cx="5011614" cy="198449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dirty="0">
                <a:ea typeface="+mj-ea"/>
                <a:cs typeface="Times New Roman" panose="02020603050405020304" pitchFamily="18" charset="0"/>
              </a:rPr>
              <a:t>“The Influencer Report”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dirty="0">
                <a:ea typeface="+mj-ea"/>
                <a:cs typeface="Times New Roman" panose="02020603050405020304" pitchFamily="18" charset="0"/>
              </a:rPr>
              <a:t>suggests that 72% of millennials follow influencers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itchFamily="2" charset="2"/>
              <a:buChar char="§"/>
            </a:pPr>
            <a:r>
              <a:rPr lang="en-US" dirty="0">
                <a:ea typeface="+mj-ea"/>
                <a:cs typeface="Times New Roman" panose="02020603050405020304" pitchFamily="18" charset="0"/>
              </a:rPr>
              <a:t>suggests that 86% of millennials are willing to post sponsored content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dirty="0"/>
              <a:t>(Lombardo, 2019)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ea typeface="+mj-ea"/>
              <a:cs typeface="Times New Roman" panose="02020603050405020304" pitchFamily="18" charset="0"/>
            </a:endParaRPr>
          </a:p>
        </p:txBody>
      </p:sp>
      <p:pic>
        <p:nvPicPr>
          <p:cNvPr id="11" name="slide 6" descr="slide 6">
            <a:hlinkClick r:id="" action="ppaction://media"/>
            <a:extLst>
              <a:ext uri="{FF2B5EF4-FFF2-40B4-BE49-F238E27FC236}">
                <a16:creationId xmlns:a16="http://schemas.microsoft.com/office/drawing/2014/main" id="{B53C907A-68C3-114A-97F5-22E6E8B857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554" y="11217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617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00"/>
    </mc:Choice>
    <mc:Fallback>
      <p:transition spd="slow" advTm="5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3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28BD-B4CC-8441-91AC-C15ED513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K" sz="3200" b="1" dirty="0"/>
              <a:t>Peer’s experience with Influencers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6D3E-0871-2E4D-8C36-3CEB4051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77B0F-2138-0942-8ECC-44D96A9F4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32E1F-9E41-4B4B-9303-73DF29FE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7</a:t>
            </a:fld>
            <a:endParaRPr lang="en-DK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89138DC-4043-BF41-A72A-353EDD6743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3055670"/>
              </p:ext>
            </p:extLst>
          </p:nvPr>
        </p:nvGraphicFramePr>
        <p:xfrm>
          <a:off x="1426496" y="1690688"/>
          <a:ext cx="9339007" cy="43414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0706">
                  <a:extLst>
                    <a:ext uri="{9D8B030D-6E8A-4147-A177-3AD203B41FA5}">
                      <a16:colId xmlns:a16="http://schemas.microsoft.com/office/drawing/2014/main" val="2067659034"/>
                    </a:ext>
                  </a:extLst>
                </a:gridCol>
                <a:gridCol w="2091050">
                  <a:extLst>
                    <a:ext uri="{9D8B030D-6E8A-4147-A177-3AD203B41FA5}">
                      <a16:colId xmlns:a16="http://schemas.microsoft.com/office/drawing/2014/main" val="504577495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3758257128"/>
                    </a:ext>
                  </a:extLst>
                </a:gridCol>
                <a:gridCol w="2271251">
                  <a:extLst>
                    <a:ext uri="{9D8B030D-6E8A-4147-A177-3AD203B41FA5}">
                      <a16:colId xmlns:a16="http://schemas.microsoft.com/office/drawing/2014/main" val="2519238984"/>
                    </a:ext>
                  </a:extLst>
                </a:gridCol>
              </a:tblGrid>
              <a:tr h="844733">
                <a:tc>
                  <a:txBody>
                    <a:bodyPr/>
                    <a:lstStyle/>
                    <a:p>
                      <a:endParaRPr lang="en-DK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Max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Yulianna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Arcangelo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59886236"/>
                  </a:ext>
                </a:extLst>
              </a:tr>
              <a:tr h="844733">
                <a:tc>
                  <a:txBody>
                    <a:bodyPr/>
                    <a:lstStyle/>
                    <a:p>
                      <a:pPr algn="ctr"/>
                      <a:r>
                        <a:rPr lang="en-DK" dirty="0">
                          <a:solidFill>
                            <a:schemeClr val="bg1"/>
                          </a:solidFill>
                        </a:rPr>
                        <a:t>Do you follow some influencers?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DK" dirty="0"/>
                        <a:t>Yes, some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Yes, some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No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5792130"/>
                  </a:ext>
                </a:extLst>
              </a:tr>
              <a:tr h="844733">
                <a:tc>
                  <a:txBody>
                    <a:bodyPr/>
                    <a:lstStyle/>
                    <a:p>
                      <a:pPr algn="ctr"/>
                      <a:r>
                        <a:rPr lang="en-DK" dirty="0">
                          <a:solidFill>
                            <a:schemeClr val="bg1"/>
                          </a:solidFill>
                        </a:rPr>
                        <a:t>Possitive/Negative experience?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Generaly positive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Positive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N/A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55770908"/>
                  </a:ext>
                </a:extLst>
              </a:tr>
              <a:tr h="844733">
                <a:tc>
                  <a:txBody>
                    <a:bodyPr/>
                    <a:lstStyle/>
                    <a:p>
                      <a:pPr algn="ctr"/>
                      <a:r>
                        <a:rPr lang="en-DK" dirty="0">
                          <a:solidFill>
                            <a:schemeClr val="bg1"/>
                          </a:solidFill>
                        </a:rPr>
                        <a:t>Do they affect your purchasing decision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Influencers are part of research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Yes, feels more authentic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No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37994864"/>
                  </a:ext>
                </a:extLst>
              </a:tr>
              <a:tr h="962471">
                <a:tc>
                  <a:txBody>
                    <a:bodyPr/>
                    <a:lstStyle/>
                    <a:p>
                      <a:pPr algn="ctr"/>
                      <a:r>
                        <a:rPr lang="en-DK" dirty="0">
                          <a:solidFill>
                            <a:schemeClr val="bg1"/>
                          </a:solidFill>
                        </a:rPr>
                        <a:t>Have you made mistake based on  the “hype”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No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No, listen and discern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DK" dirty="0"/>
                        <a:t>No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10052141"/>
                  </a:ext>
                </a:extLst>
              </a:tr>
            </a:tbl>
          </a:graphicData>
        </a:graphic>
      </p:graphicFrame>
      <p:pic>
        <p:nvPicPr>
          <p:cNvPr id="8" name="slide 7  - 2" descr="slide 7  - 2">
            <a:hlinkClick r:id="" action="ppaction://media"/>
            <a:extLst>
              <a:ext uri="{FF2B5EF4-FFF2-40B4-BE49-F238E27FC236}">
                <a16:creationId xmlns:a16="http://schemas.microsoft.com/office/drawing/2014/main" id="{65252446-B432-1242-A65F-59331AEAAF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" y="1206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771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00"/>
    </mc:Choice>
    <mc:Fallback>
      <p:transition spd="slow" advTm="4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6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28BD-B4CC-8441-91AC-C15ED513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K" sz="3200" b="1" dirty="0"/>
              <a:t>Influencers – General issues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6D3E-0871-2E4D-8C36-3CEB4051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77B0F-2138-0942-8ECC-44D96A9F4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32E1F-9E41-4B4B-9303-73DF29FE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8</a:t>
            </a:fld>
            <a:endParaRPr lang="en-DK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5E465A2-D2CE-3149-ACDE-AB8A48047049}"/>
              </a:ext>
            </a:extLst>
          </p:cNvPr>
          <p:cNvSpPr/>
          <p:nvPr/>
        </p:nvSpPr>
        <p:spPr>
          <a:xfrm>
            <a:off x="1468900" y="2639961"/>
            <a:ext cx="3401961" cy="2138123"/>
          </a:xfrm>
          <a:prstGeom prst="roundRect">
            <a:avLst/>
          </a:prstGeom>
          <a:solidFill>
            <a:schemeClr val="accent1">
              <a:lumMod val="40000"/>
              <a:lumOff val="60000"/>
              <a:alpha val="32000"/>
            </a:schemeClr>
          </a:solidFill>
          <a:ln>
            <a:solidFill>
              <a:srgbClr val="00B0F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6BE3E39-D04B-2942-A1FD-885285C2A0B4}"/>
              </a:ext>
            </a:extLst>
          </p:cNvPr>
          <p:cNvSpPr/>
          <p:nvPr/>
        </p:nvSpPr>
        <p:spPr>
          <a:xfrm>
            <a:off x="6909619" y="2639961"/>
            <a:ext cx="3401961" cy="2138123"/>
          </a:xfrm>
          <a:prstGeom prst="roundRect">
            <a:avLst/>
          </a:prstGeom>
          <a:solidFill>
            <a:schemeClr val="accent1">
              <a:lumMod val="40000"/>
              <a:lumOff val="60000"/>
              <a:alpha val="32000"/>
            </a:schemeClr>
          </a:solidFill>
          <a:ln>
            <a:solidFill>
              <a:srgbClr val="00B0F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DK"/>
          </a:p>
        </p:txBody>
      </p:sp>
      <p:pic>
        <p:nvPicPr>
          <p:cNvPr id="12" name="Picture 11" descr="A picture containing clock&#10;&#10;Description automatically generated">
            <a:extLst>
              <a:ext uri="{FF2B5EF4-FFF2-40B4-BE49-F238E27FC236}">
                <a16:creationId xmlns:a16="http://schemas.microsoft.com/office/drawing/2014/main" id="{13EC8D29-2019-EC40-9760-95F77BDDC5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4724" y="2104512"/>
            <a:ext cx="1070897" cy="1070897"/>
          </a:xfrm>
          <a:prstGeom prst="rect">
            <a:avLst/>
          </a:prstGeom>
        </p:spPr>
      </p:pic>
      <p:pic>
        <p:nvPicPr>
          <p:cNvPr id="13" name="Picture 12" descr="A picture containing clock&#10;&#10;Description automatically generated">
            <a:extLst>
              <a:ext uri="{FF2B5EF4-FFF2-40B4-BE49-F238E27FC236}">
                <a16:creationId xmlns:a16="http://schemas.microsoft.com/office/drawing/2014/main" id="{FBA9E454-D2B6-6B42-A9F5-4C1866BFF4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0807" y="2148861"/>
            <a:ext cx="1070897" cy="10708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36ED744-C8C5-D345-9F73-9DA27DCA62A2}"/>
              </a:ext>
            </a:extLst>
          </p:cNvPr>
          <p:cNvSpPr txBox="1"/>
          <p:nvPr/>
        </p:nvSpPr>
        <p:spPr>
          <a:xfrm>
            <a:off x="1880420" y="3175409"/>
            <a:ext cx="2743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dirty="0"/>
              <a:t>Recommending products without previous personal experience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B72E17D-966D-9344-AC12-BA92A27E5BDA}"/>
              </a:ext>
            </a:extLst>
          </p:cNvPr>
          <p:cNvSpPr txBox="1"/>
          <p:nvPr/>
        </p:nvSpPr>
        <p:spPr>
          <a:xfrm>
            <a:off x="7448343" y="3175409"/>
            <a:ext cx="274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K" dirty="0"/>
              <a:t>Using unrelated hashtags to reach audience such as #coronavirus, #wildfires, #covid19</a:t>
            </a:r>
          </a:p>
        </p:txBody>
      </p:sp>
      <p:pic>
        <p:nvPicPr>
          <p:cNvPr id="9" name="slide 8-1" descr="slide 8-1">
            <a:hlinkClick r:id="" action="ppaction://media"/>
            <a:extLst>
              <a:ext uri="{FF2B5EF4-FFF2-40B4-BE49-F238E27FC236}">
                <a16:creationId xmlns:a16="http://schemas.microsoft.com/office/drawing/2014/main" id="{7E8C86F6-9C92-D74D-9FFD-274DA46A3C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5100" y="136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925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000"/>
    </mc:Choice>
    <mc:Fallback>
      <p:transition spd="slow" advTm="7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96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sitting at a beach&#10;&#10;Description automatically generated">
            <a:extLst>
              <a:ext uri="{FF2B5EF4-FFF2-40B4-BE49-F238E27FC236}">
                <a16:creationId xmlns:a16="http://schemas.microsoft.com/office/drawing/2014/main" id="{EB7DC8DE-6AFA-9D4C-BC56-0718B89C1A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485" b="873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82A601-4AF8-8641-9F7F-AE83E2F53A1F}"/>
              </a:ext>
            </a:extLst>
          </p:cNvPr>
          <p:cNvSpPr txBox="1"/>
          <p:nvPr/>
        </p:nvSpPr>
        <p:spPr>
          <a:xfrm>
            <a:off x="667987" y="3807138"/>
            <a:ext cx="10231661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dirty="0"/>
              <a:t>Examples of when professional influencers failed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/>
              <a:t>Floyd Mayweather and DJ Khalid sued for promoting cryptocurrency scam in 2017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 err="1"/>
              <a:t>JaRule</a:t>
            </a:r>
            <a:r>
              <a:rPr lang="en-US" dirty="0"/>
              <a:t> and 63 top influencers including Bella Hadid and Kendall Jenner hyped </a:t>
            </a:r>
            <a:r>
              <a:rPr lang="en-US" dirty="0" err="1"/>
              <a:t>Fyre</a:t>
            </a:r>
            <a:r>
              <a:rPr lang="en-US" dirty="0"/>
              <a:t> Festival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/>
              <a:t>(</a:t>
            </a:r>
            <a:r>
              <a:rPr lang="en-US" dirty="0" err="1"/>
              <a:t>Kubernus</a:t>
            </a:r>
            <a:r>
              <a:rPr lang="en-US" dirty="0"/>
              <a:t>, 2019)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6D3E-0871-2E4D-8C36-3CEB4051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1013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</a:rPr>
              <a:t>14/06/2020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77B0F-2138-0942-8ECC-44D96A9F4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  <a:ea typeface="+mn-ea"/>
                <a:cs typeface="+mn-cs"/>
              </a:rPr>
              <a:t>Adrian Ambrozy (1912409) - course BMMB7012D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32E1F-9E41-4B4B-9303-73DF29FE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4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710F881-3966-2642-87D8-2724E60F3829}" type="slidenum"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9</a:t>
            </a:fld>
            <a:endParaRPr lang="en-US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</a:endParaRPr>
          </a:p>
        </p:txBody>
      </p:sp>
      <p:pic>
        <p:nvPicPr>
          <p:cNvPr id="8" name="slide 9-2" descr="slide 9-2">
            <a:hlinkClick r:id="" action="ppaction://media"/>
            <a:extLst>
              <a:ext uri="{FF2B5EF4-FFF2-40B4-BE49-F238E27FC236}">
                <a16:creationId xmlns:a16="http://schemas.microsoft.com/office/drawing/2014/main" id="{BE9F9ABB-DB4E-734B-B623-EF302B3066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613" y="136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14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00"/>
    </mc:Choice>
    <mc:Fallback>
      <p:transition spd="slow" advTm="5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58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788E115-5751-034B-B358-C8F8DB019198}"/>
              </a:ext>
            </a:extLst>
          </p:cNvPr>
          <p:cNvCxnSpPr>
            <a:cxnSpLocks/>
            <a:endCxn id="8" idx="1"/>
          </p:cNvCxnSpPr>
          <p:nvPr/>
        </p:nvCxnSpPr>
        <p:spPr>
          <a:xfrm flipV="1">
            <a:off x="2209800" y="2482508"/>
            <a:ext cx="650159" cy="431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18E361-451F-CF49-A58F-2E7537693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K" sz="3200" b="1" dirty="0"/>
              <a:t>Suggestions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29359-41E9-5545-908B-AC042D5CB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42B48-6B2F-F042-A8DE-7DB2FB934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E51C9-7E0B-3449-B8EB-E668C9C39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10</a:t>
            </a:fld>
            <a:endParaRPr lang="en-DK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E7C974-8D9B-074F-895F-135272DC838F}"/>
              </a:ext>
            </a:extLst>
          </p:cNvPr>
          <p:cNvSpPr txBox="1"/>
          <p:nvPr/>
        </p:nvSpPr>
        <p:spPr>
          <a:xfrm>
            <a:off x="9332041" y="5309028"/>
            <a:ext cx="2582811" cy="13255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sz="1600" dirty="0"/>
              <a:t>(</a:t>
            </a:r>
            <a:r>
              <a:rPr lang="en-GB" sz="1600" dirty="0" err="1"/>
              <a:t>Bjurling</a:t>
            </a:r>
            <a:r>
              <a:rPr lang="en-GB" sz="1600" dirty="0"/>
              <a:t> and </a:t>
            </a:r>
            <a:r>
              <a:rPr lang="en-GB" sz="1600" dirty="0" err="1"/>
              <a:t>Ekstam</a:t>
            </a:r>
            <a:r>
              <a:rPr lang="en-GB" sz="1600" dirty="0"/>
              <a:t>, 2017)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sz="1600" dirty="0"/>
              <a:t>(Lim et al. 2017)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sz="1600" dirty="0"/>
              <a:t>(Brown and Fiorella, 2013)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7A6EC2-3149-3C4F-9EB9-6674A88B7A55}"/>
              </a:ext>
            </a:extLst>
          </p:cNvPr>
          <p:cNvSpPr/>
          <p:nvPr/>
        </p:nvSpPr>
        <p:spPr>
          <a:xfrm>
            <a:off x="2859959" y="2227006"/>
            <a:ext cx="2928782" cy="5110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400" dirty="0">
                <a:solidFill>
                  <a:schemeClr val="tx1"/>
                </a:solidFill>
              </a:rPr>
              <a:t>Protect brand and traditional values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31E978-CF6E-304B-8469-8B1635D4B894}"/>
              </a:ext>
            </a:extLst>
          </p:cNvPr>
          <p:cNvSpPr/>
          <p:nvPr/>
        </p:nvSpPr>
        <p:spPr>
          <a:xfrm>
            <a:off x="6403260" y="2227006"/>
            <a:ext cx="2928781" cy="5110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400" dirty="0">
                <a:solidFill>
                  <a:schemeClr val="tx1"/>
                </a:solidFill>
              </a:rPr>
              <a:t>Consult decision with other sources (research)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786DF8-F446-F443-AE96-75B7288BE98A}"/>
              </a:ext>
            </a:extLst>
          </p:cNvPr>
          <p:cNvSpPr/>
          <p:nvPr/>
        </p:nvSpPr>
        <p:spPr>
          <a:xfrm>
            <a:off x="2859958" y="2988854"/>
            <a:ext cx="2964429" cy="5110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400" dirty="0">
                <a:solidFill>
                  <a:schemeClr val="tx1"/>
                </a:solidFill>
              </a:rPr>
              <a:t>Carefuly verify influencers for potential partnership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A403DC1-C8B5-ED42-A0B6-E74EB65F85EF}"/>
              </a:ext>
            </a:extLst>
          </p:cNvPr>
          <p:cNvSpPr/>
          <p:nvPr/>
        </p:nvSpPr>
        <p:spPr>
          <a:xfrm>
            <a:off x="2859957" y="3735801"/>
            <a:ext cx="2964430" cy="5110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400" dirty="0">
                <a:solidFill>
                  <a:schemeClr val="tx1"/>
                </a:solidFill>
              </a:rPr>
              <a:t>Select influencers to fit with strategy to support brand recognition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1E962B-CC97-6A49-BDB5-C8A74F0E3D28}"/>
              </a:ext>
            </a:extLst>
          </p:cNvPr>
          <p:cNvSpPr/>
          <p:nvPr/>
        </p:nvSpPr>
        <p:spPr>
          <a:xfrm>
            <a:off x="2859956" y="4482748"/>
            <a:ext cx="2964429" cy="5110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sz="1400" dirty="0">
                <a:solidFill>
                  <a:schemeClr val="tx1"/>
                </a:solidFill>
              </a:rPr>
              <a:t>Use transparent options that social network offers (eg. “paid content”)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C023A60-E201-7D4F-99B6-98421A7B39EB}"/>
              </a:ext>
            </a:extLst>
          </p:cNvPr>
          <p:cNvCxnSpPr>
            <a:cxnSpLocks/>
            <a:endCxn id="14" idx="1"/>
          </p:cNvCxnSpPr>
          <p:nvPr/>
        </p:nvCxnSpPr>
        <p:spPr>
          <a:xfrm>
            <a:off x="2209800" y="4451628"/>
            <a:ext cx="650156" cy="2866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17E16A-1511-CE49-83D6-92639B02E67B}"/>
              </a:ext>
            </a:extLst>
          </p:cNvPr>
          <p:cNvCxnSpPr>
            <a:cxnSpLocks/>
          </p:cNvCxnSpPr>
          <p:nvPr/>
        </p:nvCxnSpPr>
        <p:spPr>
          <a:xfrm>
            <a:off x="2209800" y="4022423"/>
            <a:ext cx="6501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2FA1AD7-11D5-F149-A3A7-3898CBC1ABFB}"/>
              </a:ext>
            </a:extLst>
          </p:cNvPr>
          <p:cNvCxnSpPr>
            <a:cxnSpLocks/>
          </p:cNvCxnSpPr>
          <p:nvPr/>
        </p:nvCxnSpPr>
        <p:spPr>
          <a:xfrm>
            <a:off x="2212872" y="3244356"/>
            <a:ext cx="6501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B91676B-A4C9-8D40-9766-DCF871AA4D95}"/>
              </a:ext>
            </a:extLst>
          </p:cNvPr>
          <p:cNvCxnSpPr>
            <a:cxnSpLocks/>
          </p:cNvCxnSpPr>
          <p:nvPr/>
        </p:nvCxnSpPr>
        <p:spPr>
          <a:xfrm>
            <a:off x="9332044" y="2482508"/>
            <a:ext cx="490382" cy="2555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8179645-0622-7048-AC73-56631CBED74B}"/>
              </a:ext>
            </a:extLst>
          </p:cNvPr>
          <p:cNvSpPr/>
          <p:nvPr/>
        </p:nvSpPr>
        <p:spPr>
          <a:xfrm>
            <a:off x="9583380" y="2567733"/>
            <a:ext cx="1917290" cy="205521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dirty="0"/>
              <a:t>Customer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7235553-1D22-1343-97A0-55E4C43B158F}"/>
              </a:ext>
            </a:extLst>
          </p:cNvPr>
          <p:cNvSpPr/>
          <p:nvPr/>
        </p:nvSpPr>
        <p:spPr>
          <a:xfrm>
            <a:off x="592395" y="2582771"/>
            <a:ext cx="1917290" cy="205521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DK" dirty="0"/>
              <a:t>Business</a:t>
            </a:r>
          </a:p>
        </p:txBody>
      </p:sp>
      <p:pic>
        <p:nvPicPr>
          <p:cNvPr id="17" name="slide 10 -2 " descr="slide 10 -2 ">
            <a:hlinkClick r:id="" action="ppaction://media"/>
            <a:extLst>
              <a:ext uri="{FF2B5EF4-FFF2-40B4-BE49-F238E27FC236}">
                <a16:creationId xmlns:a16="http://schemas.microsoft.com/office/drawing/2014/main" id="{35941527-7B40-D744-AF43-3D7F288980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5995" y="136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502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000"/>
    </mc:Choice>
    <mc:Fallback>
      <p:transition spd="slow" advTm="8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33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8E361-451F-CF49-A58F-2E7537693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K" sz="3200" b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29359-41E9-5545-908B-AC042D5CB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42B48-6B2F-F042-A8DE-7DB2FB934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Adrian Ambrozy (1912409) - course BMMB7012D</a:t>
            </a:r>
            <a:endParaRPr lang="en-D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E51C9-7E0B-3449-B8EB-E668C9C39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11</a:t>
            </a:fld>
            <a:endParaRPr lang="en-DK"/>
          </a:p>
        </p:txBody>
      </p:sp>
      <p:pic>
        <p:nvPicPr>
          <p:cNvPr id="7" name="Picture 6" descr="A picture containing racket, woman, player, female&#10;&#10;Description automatically generated">
            <a:extLst>
              <a:ext uri="{FF2B5EF4-FFF2-40B4-BE49-F238E27FC236}">
                <a16:creationId xmlns:a16="http://schemas.microsoft.com/office/drawing/2014/main" id="{DFB8375C-CDF3-8B49-BBCB-A441C270F2D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69" r="12269" b="-1"/>
          <a:stretch/>
        </p:blipFill>
        <p:spPr>
          <a:xfrm>
            <a:off x="2902297" y="1690688"/>
            <a:ext cx="5708303" cy="4640340"/>
          </a:xfrm>
          <a:custGeom>
            <a:avLst/>
            <a:gdLst/>
            <a:ahLst/>
            <a:cxnLst/>
            <a:rect l="l" t="t" r="r" b="b"/>
            <a:pathLst>
              <a:path w="8436340" h="6858000">
                <a:moveTo>
                  <a:pt x="6950358" y="3911316"/>
                </a:moveTo>
                <a:lnTo>
                  <a:pt x="6950358" y="3925503"/>
                </a:lnTo>
                <a:lnTo>
                  <a:pt x="6948404" y="3918409"/>
                </a:lnTo>
                <a:close/>
                <a:moveTo>
                  <a:pt x="890899" y="2071857"/>
                </a:moveTo>
                <a:cubicBezTo>
                  <a:pt x="890899" y="2071857"/>
                  <a:pt x="890899" y="2071857"/>
                  <a:pt x="4934362" y="2071857"/>
                </a:cubicBezTo>
                <a:cubicBezTo>
                  <a:pt x="5187625" y="2071857"/>
                  <a:pt x="5432153" y="2211072"/>
                  <a:pt x="5554418" y="2437296"/>
                </a:cubicBezTo>
                <a:cubicBezTo>
                  <a:pt x="5554418" y="2437296"/>
                  <a:pt x="5554418" y="2437296"/>
                  <a:pt x="7580515" y="5926372"/>
                </a:cubicBezTo>
                <a:cubicBezTo>
                  <a:pt x="7711513" y="6143896"/>
                  <a:pt x="7711513" y="6422327"/>
                  <a:pt x="7580515" y="6639850"/>
                </a:cubicBezTo>
                <a:cubicBezTo>
                  <a:pt x="7580515" y="6639850"/>
                  <a:pt x="7580515" y="6639850"/>
                  <a:pt x="7473670" y="6823844"/>
                </a:cubicBezTo>
                <a:lnTo>
                  <a:pt x="7453836" y="6858000"/>
                </a:lnTo>
                <a:lnTo>
                  <a:pt x="0" y="6858000"/>
                </a:lnTo>
                <a:lnTo>
                  <a:pt x="0" y="2890622"/>
                </a:lnTo>
                <a:lnTo>
                  <a:pt x="78831" y="2754282"/>
                </a:lnTo>
                <a:cubicBezTo>
                  <a:pt x="137995" y="2651956"/>
                  <a:pt x="199068" y="2546330"/>
                  <a:pt x="262110" y="2437296"/>
                </a:cubicBezTo>
                <a:cubicBezTo>
                  <a:pt x="393108" y="2211072"/>
                  <a:pt x="628904" y="2071857"/>
                  <a:pt x="890899" y="2071857"/>
                </a:cubicBezTo>
                <a:close/>
                <a:moveTo>
                  <a:pt x="6355444" y="753840"/>
                </a:moveTo>
                <a:cubicBezTo>
                  <a:pt x="6355444" y="753840"/>
                  <a:pt x="6355444" y="753840"/>
                  <a:pt x="7595013" y="753840"/>
                </a:cubicBezTo>
                <a:cubicBezTo>
                  <a:pt x="7672653" y="753840"/>
                  <a:pt x="7747616" y="796518"/>
                  <a:pt x="7785098" y="865869"/>
                </a:cubicBezTo>
                <a:cubicBezTo>
                  <a:pt x="7785098" y="865869"/>
                  <a:pt x="7785098" y="865869"/>
                  <a:pt x="8406222" y="1935484"/>
                </a:cubicBezTo>
                <a:cubicBezTo>
                  <a:pt x="8446380" y="2002169"/>
                  <a:pt x="8446380" y="2087523"/>
                  <a:pt x="8406222" y="2154207"/>
                </a:cubicBezTo>
                <a:cubicBezTo>
                  <a:pt x="8406222" y="2154207"/>
                  <a:pt x="8406222" y="2154207"/>
                  <a:pt x="7785098" y="3223823"/>
                </a:cubicBezTo>
                <a:cubicBezTo>
                  <a:pt x="7747616" y="3293174"/>
                  <a:pt x="7672653" y="3335852"/>
                  <a:pt x="7595013" y="3335852"/>
                </a:cubicBezTo>
                <a:cubicBezTo>
                  <a:pt x="7595013" y="3335852"/>
                  <a:pt x="7595013" y="3335852"/>
                  <a:pt x="6355444" y="3335852"/>
                </a:cubicBezTo>
                <a:cubicBezTo>
                  <a:pt x="6275127" y="3335852"/>
                  <a:pt x="6202841" y="3293174"/>
                  <a:pt x="6162682" y="3223823"/>
                </a:cubicBezTo>
                <a:cubicBezTo>
                  <a:pt x="6162682" y="3223823"/>
                  <a:pt x="6162682" y="3223823"/>
                  <a:pt x="5544237" y="2154207"/>
                </a:cubicBezTo>
                <a:cubicBezTo>
                  <a:pt x="5504078" y="2087523"/>
                  <a:pt x="5504078" y="2002169"/>
                  <a:pt x="5544237" y="1935484"/>
                </a:cubicBezTo>
                <a:cubicBezTo>
                  <a:pt x="5544237" y="1935484"/>
                  <a:pt x="5544237" y="1935484"/>
                  <a:pt x="6162682" y="865869"/>
                </a:cubicBezTo>
                <a:cubicBezTo>
                  <a:pt x="6202841" y="796518"/>
                  <a:pt x="6275127" y="753840"/>
                  <a:pt x="6355444" y="753840"/>
                </a:cubicBezTo>
                <a:close/>
                <a:moveTo>
                  <a:pt x="0" y="0"/>
                </a:moveTo>
                <a:lnTo>
                  <a:pt x="6535339" y="0"/>
                </a:lnTo>
                <a:lnTo>
                  <a:pt x="6421432" y="196155"/>
                </a:lnTo>
                <a:cubicBezTo>
                  <a:pt x="6196056" y="584267"/>
                  <a:pt x="5928944" y="1044253"/>
                  <a:pt x="5612367" y="1589421"/>
                </a:cubicBezTo>
                <a:cubicBezTo>
                  <a:pt x="5490102" y="1815646"/>
                  <a:pt x="5245573" y="1954861"/>
                  <a:pt x="4992310" y="1954861"/>
                </a:cubicBezTo>
                <a:cubicBezTo>
                  <a:pt x="4992310" y="1954861"/>
                  <a:pt x="4992310" y="1954861"/>
                  <a:pt x="948847" y="1954861"/>
                </a:cubicBezTo>
                <a:cubicBezTo>
                  <a:pt x="686852" y="1954861"/>
                  <a:pt x="451057" y="1815646"/>
                  <a:pt x="320058" y="1589421"/>
                </a:cubicBezTo>
                <a:cubicBezTo>
                  <a:pt x="320058" y="1589421"/>
                  <a:pt x="320058" y="1589421"/>
                  <a:pt x="4048" y="1042874"/>
                </a:cubicBezTo>
                <a:lnTo>
                  <a:pt x="0" y="1035874"/>
                </a:lnTo>
                <a:close/>
              </a:path>
            </a:pathLst>
          </a:custGeom>
        </p:spPr>
      </p:pic>
      <p:pic>
        <p:nvPicPr>
          <p:cNvPr id="8" name="Picture 7" descr="A picture containing flower&#10;&#10;Description automatically generated">
            <a:extLst>
              <a:ext uri="{FF2B5EF4-FFF2-40B4-BE49-F238E27FC236}">
                <a16:creationId xmlns:a16="http://schemas.microsoft.com/office/drawing/2014/main" id="{77C2F749-D9B8-E34E-9651-FC695278FD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7466" y="810076"/>
            <a:ext cx="1811867" cy="1811867"/>
          </a:xfrm>
          <a:prstGeom prst="rect">
            <a:avLst/>
          </a:prstGeom>
        </p:spPr>
      </p:pic>
      <p:pic>
        <p:nvPicPr>
          <p:cNvPr id="3" name="slide 11" descr="slide 11">
            <a:hlinkClick r:id="" action="ppaction://media"/>
            <a:extLst>
              <a:ext uri="{FF2B5EF4-FFF2-40B4-BE49-F238E27FC236}">
                <a16:creationId xmlns:a16="http://schemas.microsoft.com/office/drawing/2014/main" id="{6D1B13C1-533A-4B49-B31F-1CC8D8FD71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9700" y="136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366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000"/>
    </mc:Choice>
    <mc:Fallback>
      <p:transition spd="slow" advTm="5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28BD-B4CC-8441-91AC-C15ED513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  <a:endParaRPr lang="en-D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80D3A-5686-A74E-B42B-0106F544F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621" y="1655814"/>
            <a:ext cx="11546758" cy="4533971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DK" sz="1600" dirty="0"/>
              <a:t>1. Bjurling, L. and Ekstam, V. (2017</a:t>
            </a:r>
            <a:r>
              <a:rPr lang="en-DK" sz="1600" i="1" dirty="0"/>
              <a:t>) Influencer Marketing’s effect on brand perceptions – A consumer involvement perspective. </a:t>
            </a:r>
            <a:r>
              <a:rPr lang="en-DK" sz="1600" dirty="0"/>
              <a:t>Lund: School of Economics and Management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DK" sz="1600" dirty="0"/>
              <a:t>2. Brown, D., Fiorella, S. (2013) </a:t>
            </a:r>
            <a:r>
              <a:rPr lang="en-DK" sz="1600" i="1" dirty="0"/>
              <a:t>Influence Marketing. </a:t>
            </a:r>
            <a:r>
              <a:rPr lang="en-DK" sz="1600" dirty="0"/>
              <a:t>USA:</a:t>
            </a:r>
            <a:r>
              <a:rPr lang="en-DK" sz="1600" i="1" dirty="0"/>
              <a:t> </a:t>
            </a:r>
            <a:r>
              <a:rPr lang="en-DK" sz="1600" dirty="0"/>
              <a:t>Que Publishing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DK" sz="1600" dirty="0"/>
              <a:t>3. Durmaz, Y. and Efendioglu, I. (2016) </a:t>
            </a:r>
            <a:r>
              <a:rPr lang="en-DK" sz="1600" i="1" dirty="0"/>
              <a:t>Travel from Traditional Marketing to Digital Marketing. </a:t>
            </a:r>
            <a:r>
              <a:rPr lang="en-DK" sz="1600" dirty="0"/>
              <a:t>USA: Global Journals Inc.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DK" sz="1600" dirty="0"/>
              <a:t>4. </a:t>
            </a:r>
            <a:r>
              <a:rPr lang="en-GB" sz="1600" dirty="0"/>
              <a:t>Freberg, K., Graham, K., </a:t>
            </a:r>
            <a:r>
              <a:rPr lang="en-GB" sz="1600" dirty="0" err="1"/>
              <a:t>McGaughey</a:t>
            </a:r>
            <a:r>
              <a:rPr lang="en-GB" sz="1600" dirty="0"/>
              <a:t>, K., Freberg, L. (2010) </a:t>
            </a:r>
            <a:r>
              <a:rPr lang="en-GB" sz="1600" i="1" dirty="0"/>
              <a:t>Who are Social Media Influencers? </a:t>
            </a:r>
            <a:r>
              <a:rPr lang="en-GB" sz="1600" dirty="0"/>
              <a:t>USA: Elsevier Inc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DK" sz="1600" dirty="0"/>
              <a:t>5. </a:t>
            </a:r>
            <a:r>
              <a:rPr lang="en-GB" sz="1600" dirty="0"/>
              <a:t>Hitachi Rail STS, Ltd. (2019) “</a:t>
            </a:r>
            <a:r>
              <a:rPr lang="en-GB" sz="1600" i="1" dirty="0"/>
              <a:t>About us</a:t>
            </a:r>
            <a:r>
              <a:rPr lang="en-GB" sz="1600" dirty="0"/>
              <a:t>”, Hitachi Rail STS, Available at: </a:t>
            </a:r>
            <a:r>
              <a:rPr lang="en-GB" sz="1600" u="sng" dirty="0"/>
              <a:t>http://</a:t>
            </a:r>
            <a:r>
              <a:rPr lang="en-GB" sz="1600" u="sng" dirty="0" err="1"/>
              <a:t>sts.hitachirail.com</a:t>
            </a:r>
            <a:r>
              <a:rPr lang="en-GB" sz="1600" u="sng" dirty="0"/>
              <a:t>/</a:t>
            </a:r>
            <a:r>
              <a:rPr lang="en-GB" sz="1600" u="sng" dirty="0" err="1"/>
              <a:t>en</a:t>
            </a:r>
            <a:r>
              <a:rPr lang="en-GB" sz="1600" u="sng" dirty="0"/>
              <a:t>/about-us</a:t>
            </a:r>
            <a:r>
              <a:rPr lang="en-GB" sz="1600" dirty="0"/>
              <a:t> (Accessed 16/06/2020)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GB" sz="1600" dirty="0"/>
              <a:t>6.</a:t>
            </a:r>
            <a:r>
              <a:rPr lang="en-DK" sz="1600" dirty="0"/>
              <a:t> Kubbernus, C. (2019) “</a:t>
            </a:r>
            <a:r>
              <a:rPr lang="en-GB" sz="1600" dirty="0"/>
              <a:t>25 Epic Influencer Marketing Fails of All Times</a:t>
            </a:r>
            <a:r>
              <a:rPr lang="en-GB" sz="1600" i="1" dirty="0"/>
              <a:t>”, </a:t>
            </a:r>
            <a:r>
              <a:rPr lang="en-GB" sz="1600" dirty="0"/>
              <a:t>KUBB&amp;CO, 12</a:t>
            </a:r>
            <a:r>
              <a:rPr lang="en-GB" sz="1600" baseline="30000" dirty="0"/>
              <a:t>th</a:t>
            </a:r>
            <a:r>
              <a:rPr lang="en-GB" sz="1600" dirty="0"/>
              <a:t> July. Available at: </a:t>
            </a:r>
            <a:r>
              <a:rPr lang="en-GB" sz="1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https://www.kubbco.com/25-influencer-marketing-fails?fbclid=IwAR2oI4rlV1U339hQfIdteWs4T6oio6MxxmlHwyTAL3P0Vk6z-Y8-DMVCmrI</a:t>
            </a:r>
            <a:r>
              <a:rPr lang="en-GB" sz="1600" dirty="0"/>
              <a:t> (Accessed 17/06/2020)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GB" sz="1600" dirty="0"/>
              <a:t>7.</a:t>
            </a:r>
            <a:r>
              <a:rPr lang="en-DK" sz="1600" dirty="0"/>
              <a:t> Lim, X., Rozaini, A., Cheah, J., Wong M. (2017) </a:t>
            </a:r>
            <a:r>
              <a:rPr lang="en-DK" sz="1600" i="1" dirty="0"/>
              <a:t>The Impact of Social Media Influencers on Purchase Intention and the Mediation Effect of Customer Attitude. </a:t>
            </a:r>
            <a:r>
              <a:rPr lang="en-DK" sz="1600" dirty="0"/>
              <a:t>Asian Journal of Business Research</a:t>
            </a:r>
            <a:r>
              <a:rPr lang="en-DK" sz="1600" i="1" dirty="0"/>
              <a:t> 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GB" sz="1600" dirty="0"/>
              <a:t>8.</a:t>
            </a:r>
            <a:r>
              <a:rPr lang="en-DK" sz="1600" dirty="0"/>
              <a:t> Lombardo, C. (2019) “</a:t>
            </a:r>
            <a:r>
              <a:rPr lang="en-GB" sz="1600" dirty="0"/>
              <a:t>N</a:t>
            </a:r>
            <a:r>
              <a:rPr lang="en-GB" sz="1600" i="1" dirty="0"/>
              <a:t>ew survey shows 50% of millennials trust social media influencers for brand advice”, Yahoo Finance</a:t>
            </a:r>
            <a:r>
              <a:rPr lang="en-GB" sz="1600" dirty="0"/>
              <a:t>, 17</a:t>
            </a:r>
            <a:r>
              <a:rPr lang="en-GB" sz="1600" baseline="30000" dirty="0"/>
              <a:t>th</a:t>
            </a:r>
            <a:r>
              <a:rPr lang="en-GB" sz="1600" dirty="0"/>
              <a:t> November. Available at: </a:t>
            </a:r>
            <a:r>
              <a:rPr lang="en-GB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https://au.finance.yahoo.com/news/morning-consult-influencer-report-123841051.html</a:t>
            </a:r>
            <a:r>
              <a:rPr lang="en-GB" sz="1600" dirty="0"/>
              <a:t> (Accessed 15/06/2020)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GB" sz="1600" dirty="0"/>
              <a:t>9. </a:t>
            </a:r>
            <a:r>
              <a:rPr lang="en-DK" sz="1600" dirty="0"/>
              <a:t>Nekatibebe, T. (2012) </a:t>
            </a:r>
            <a:r>
              <a:rPr lang="en-DK" sz="1600" i="1" dirty="0"/>
              <a:t>Evaluating the Impact of Social Media on Traditional Marketing. </a:t>
            </a:r>
            <a:r>
              <a:rPr lang="en-DK" sz="1600" dirty="0"/>
              <a:t>Helsinki: Metropolia University of Applied Sciences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DK" sz="1600" dirty="0"/>
              <a:t>10. Perrin, A. (2015) </a:t>
            </a:r>
            <a:r>
              <a:rPr lang="en-DK" sz="1600" i="1" dirty="0"/>
              <a:t>Social Media Usage: 2005 – 2015. </a:t>
            </a:r>
            <a:r>
              <a:rPr lang="en-DK" sz="1600" dirty="0"/>
              <a:t>USA: Pew Research Center 2015</a:t>
            </a:r>
            <a:endParaRPr lang="en-GB" sz="1600" dirty="0"/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lang="en-DK" sz="1600" dirty="0"/>
          </a:p>
          <a:p>
            <a:pPr marL="0" indent="0">
              <a:lnSpc>
                <a:spcPct val="100000"/>
              </a:lnSpc>
              <a:spcBef>
                <a:spcPts val="400"/>
              </a:spcBef>
              <a:buNone/>
            </a:pPr>
            <a:endParaRPr lang="en-DK" sz="1300" dirty="0"/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lang="en-DK" sz="1300" dirty="0"/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lang="en-DK" sz="1300" dirty="0"/>
          </a:p>
          <a:p>
            <a:endParaRPr lang="en-DK" sz="1600" dirty="0"/>
          </a:p>
          <a:p>
            <a:pPr marL="0" indent="0">
              <a:buNone/>
            </a:pPr>
            <a:endParaRPr lang="en-DK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6D3E-0871-2E4D-8C36-3CEB4051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da-DK"/>
              <a:t>14/06/2020</a:t>
            </a:r>
            <a:endParaRPr lang="en-D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77B0F-2138-0942-8ECC-44D96A9F4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Adrian </a:t>
            </a:r>
            <a:r>
              <a:rPr lang="en-GB" dirty="0" err="1"/>
              <a:t>Ambrozy</a:t>
            </a:r>
            <a:r>
              <a:rPr lang="en-GB" dirty="0"/>
              <a:t> (1912409) - course BMMB7012D</a:t>
            </a:r>
            <a:endParaRPr lang="en-DK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32E1F-9E41-4B4B-9303-73DF29FE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0F881-3966-2642-87D8-2724E60F3829}" type="slidenum">
              <a:rPr lang="en-DK" smtClean="0"/>
              <a:t>12</a:t>
            </a:fld>
            <a:endParaRPr lang="en-DK"/>
          </a:p>
        </p:txBody>
      </p:sp>
    </p:spTree>
    <p:extLst>
      <p:ext uri="{BB962C8B-B14F-4D97-AF65-F5344CB8AC3E}">
        <p14:creationId xmlns:p14="http://schemas.microsoft.com/office/powerpoint/2010/main" val="3737368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936</Words>
  <Application>Microsoft Macintosh PowerPoint</Application>
  <PresentationFormat>Widescreen</PresentationFormat>
  <Paragraphs>141</Paragraphs>
  <Slides>12</Slides>
  <Notes>2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Wingdings</vt:lpstr>
      <vt:lpstr>Office Theme</vt:lpstr>
      <vt:lpstr>Contemporary issues in Marketing</vt:lpstr>
      <vt:lpstr>Introduction</vt:lpstr>
      <vt:lpstr>INFLUENCERS</vt:lpstr>
      <vt:lpstr>Traditional vs Digital Marketing</vt:lpstr>
      <vt:lpstr>Digital marketing issue - Influencers</vt:lpstr>
      <vt:lpstr>Digital marketing issue - Influencers</vt:lpstr>
      <vt:lpstr>Peer’s experience with Influencers</vt:lpstr>
      <vt:lpstr>Influencers – General issues</vt:lpstr>
      <vt:lpstr>PowerPoint Presentation</vt:lpstr>
      <vt:lpstr>Suggestions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issues in Marketing</dc:title>
  <dc:creator>Adrian Ambrozy (1912409)</dc:creator>
  <cp:lastModifiedBy>Adrian Ambrozy (1912409)</cp:lastModifiedBy>
  <cp:revision>28</cp:revision>
  <dcterms:created xsi:type="dcterms:W3CDTF">2020-06-18T13:59:50Z</dcterms:created>
  <dcterms:modified xsi:type="dcterms:W3CDTF">2020-06-20T11:38:22Z</dcterms:modified>
</cp:coreProperties>
</file>