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2"/>
  </p:notesMasterIdLst>
  <p:sldIdLst>
    <p:sldId id="410" r:id="rId5"/>
    <p:sldId id="401" r:id="rId6"/>
    <p:sldId id="392" r:id="rId7"/>
    <p:sldId id="402" r:id="rId8"/>
    <p:sldId id="403" r:id="rId9"/>
    <p:sldId id="404" r:id="rId10"/>
    <p:sldId id="411" r:id="rId11"/>
    <p:sldId id="405" r:id="rId12"/>
    <p:sldId id="406" r:id="rId13"/>
    <p:sldId id="286" r:id="rId14"/>
    <p:sldId id="393" r:id="rId15"/>
    <p:sldId id="407" r:id="rId16"/>
    <p:sldId id="391" r:id="rId17"/>
    <p:sldId id="412" r:id="rId18"/>
    <p:sldId id="292" r:id="rId19"/>
    <p:sldId id="297" r:id="rId20"/>
    <p:sldId id="293" r:id="rId21"/>
    <p:sldId id="298" r:id="rId22"/>
    <p:sldId id="301" r:id="rId23"/>
    <p:sldId id="299" r:id="rId24"/>
    <p:sldId id="294" r:id="rId25"/>
    <p:sldId id="327" r:id="rId26"/>
    <p:sldId id="408" r:id="rId27"/>
    <p:sldId id="409" r:id="rId28"/>
    <p:sldId id="413" r:id="rId29"/>
    <p:sldId id="415" r:id="rId30"/>
    <p:sldId id="41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A7D5C9-2AB4-487D-8280-708CB4613177}" v="10" dt="2026-09-29T10:34:09.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1" d="100"/>
          <a:sy n="71" d="100"/>
        </p:scale>
        <p:origin x="60"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1" Type="http://schemas.openxmlformats.org/officeDocument/2006/relationships/hyperlink" Target="https://www.theguardian.com/uk-news/2020/oct/27/black-people-nine-times-more-likely-to-face-stop-and-search-than-white-people"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theguardian.com/uk-news/2020/oct/27/black-people-nine-times-more-likely-to-face-stop-and-search-than-white-people"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328BC8-644B-48F2-8115-8F5334DF14C6}" type="doc">
      <dgm:prSet loTypeId="urn:microsoft.com/office/officeart/2005/8/layout/vList2" loCatId="list" qsTypeId="urn:microsoft.com/office/officeart/2005/8/quickstyle/simple4#20" qsCatId="simple" csTypeId="urn:microsoft.com/office/officeart/2005/8/colors/colorful2#22" csCatId="colorful" phldr="1"/>
      <dgm:spPr/>
      <dgm:t>
        <a:bodyPr/>
        <a:lstStyle/>
        <a:p>
          <a:endParaRPr lang="en-US"/>
        </a:p>
      </dgm:t>
    </dgm:pt>
    <dgm:pt modelId="{9BAA2C13-7C6B-452D-9CD1-5DD11BFE4A27}">
      <dgm:prSet/>
      <dgm:spPr/>
      <dgm:t>
        <a:bodyPr/>
        <a:lstStyle/>
        <a:p>
          <a:r>
            <a:rPr lang="en-GB"/>
            <a:t>You may have heard of stop and search in relation to the disproportionate use of these powers against certain sectors of society as highlighted in this news article:</a:t>
          </a:r>
          <a:endParaRPr lang="en-US"/>
        </a:p>
      </dgm:t>
    </dgm:pt>
    <dgm:pt modelId="{E9BC4E17-C8F5-412A-B1A7-3B0D49553138}" type="parTrans" cxnId="{2D25950C-86EB-4DB9-9A16-759A3A9B96EA}">
      <dgm:prSet/>
      <dgm:spPr/>
      <dgm:t>
        <a:bodyPr/>
        <a:lstStyle/>
        <a:p>
          <a:endParaRPr lang="en-US"/>
        </a:p>
      </dgm:t>
    </dgm:pt>
    <dgm:pt modelId="{669C3201-58A8-4E92-B6D0-0B84C887071C}" type="sibTrans" cxnId="{2D25950C-86EB-4DB9-9A16-759A3A9B96EA}">
      <dgm:prSet/>
      <dgm:spPr/>
      <dgm:t>
        <a:bodyPr/>
        <a:lstStyle/>
        <a:p>
          <a:endParaRPr lang="en-US"/>
        </a:p>
      </dgm:t>
    </dgm:pt>
    <dgm:pt modelId="{6C1BCCEC-D045-4DAD-82E5-412BB200CCDF}">
      <dgm:prSet/>
      <dgm:spPr/>
      <dgm:t>
        <a:bodyPr/>
        <a:lstStyle/>
        <a:p>
          <a:r>
            <a:rPr lang="en-GB" dirty="0">
              <a:hlinkClick xmlns:r="http://schemas.openxmlformats.org/officeDocument/2006/relationships" r:id="rId1"/>
            </a:rPr>
            <a:t>https://www.theguardian.com/uk-news/2020/oct/27/black-people-nine-times-more-likely-to-face-stop-and-search-than-white-people</a:t>
          </a:r>
          <a:r>
            <a:rPr lang="en-GB" dirty="0"/>
            <a:t> </a:t>
          </a:r>
          <a:endParaRPr lang="en-US" dirty="0"/>
        </a:p>
      </dgm:t>
    </dgm:pt>
    <dgm:pt modelId="{95A588AE-26BA-4B63-87BE-D74EAF1CF1C6}" type="parTrans" cxnId="{31F97334-C4A7-4FEA-8F7A-4CB4026FE12F}">
      <dgm:prSet/>
      <dgm:spPr/>
      <dgm:t>
        <a:bodyPr/>
        <a:lstStyle/>
        <a:p>
          <a:endParaRPr lang="en-US"/>
        </a:p>
      </dgm:t>
    </dgm:pt>
    <dgm:pt modelId="{28F858D1-CE48-4FE8-BCAA-0DE26E507E81}" type="sibTrans" cxnId="{31F97334-C4A7-4FEA-8F7A-4CB4026FE12F}">
      <dgm:prSet/>
      <dgm:spPr/>
      <dgm:t>
        <a:bodyPr/>
        <a:lstStyle/>
        <a:p>
          <a:endParaRPr lang="en-US"/>
        </a:p>
      </dgm:t>
    </dgm:pt>
    <dgm:pt modelId="{E0C9111B-89CD-4687-9D63-6FDFABC734D4}">
      <dgm:prSet/>
      <dgm:spPr/>
      <dgm:t>
        <a:bodyPr/>
        <a:lstStyle/>
        <a:p>
          <a:r>
            <a:rPr lang="en-GB"/>
            <a:t>It states that black people were 18 times more likely to be stopped under these powers than those from other ethnic backgrounds. It also shows an increasing trend of ethnic minorities being stopped and searched since 2015, whilst previously this was decreasing. This is why the safeguards put into place by PACE 1984 and the Codes of Practice are so important. They set out the powers of the police when conducting a stop and search along with the rights of the individual</a:t>
          </a:r>
          <a:endParaRPr lang="en-US"/>
        </a:p>
      </dgm:t>
    </dgm:pt>
    <dgm:pt modelId="{600BB81A-D84F-4EFD-AAB3-395A56BD3784}" type="parTrans" cxnId="{5BE0C0F5-D6FB-4938-BD9F-0D8D6CC8F6D4}">
      <dgm:prSet/>
      <dgm:spPr/>
      <dgm:t>
        <a:bodyPr/>
        <a:lstStyle/>
        <a:p>
          <a:endParaRPr lang="en-US"/>
        </a:p>
      </dgm:t>
    </dgm:pt>
    <dgm:pt modelId="{934A1723-EED4-4B6E-9286-BF733B0F097E}" type="sibTrans" cxnId="{5BE0C0F5-D6FB-4938-BD9F-0D8D6CC8F6D4}">
      <dgm:prSet/>
      <dgm:spPr/>
      <dgm:t>
        <a:bodyPr/>
        <a:lstStyle/>
        <a:p>
          <a:endParaRPr lang="en-US"/>
        </a:p>
      </dgm:t>
    </dgm:pt>
    <dgm:pt modelId="{8ED8F754-0CEC-441E-A9E8-2A75B56F2507}" type="pres">
      <dgm:prSet presAssocID="{F8328BC8-644B-48F2-8115-8F5334DF14C6}" presName="linear" presStyleCnt="0">
        <dgm:presLayoutVars>
          <dgm:animLvl val="lvl"/>
          <dgm:resizeHandles val="exact"/>
        </dgm:presLayoutVars>
      </dgm:prSet>
      <dgm:spPr/>
    </dgm:pt>
    <dgm:pt modelId="{C9DEB4C0-A0A4-4823-9384-BFE00C6E1443}" type="pres">
      <dgm:prSet presAssocID="{9BAA2C13-7C6B-452D-9CD1-5DD11BFE4A27}" presName="parentText" presStyleLbl="node1" presStyleIdx="0" presStyleCnt="3">
        <dgm:presLayoutVars>
          <dgm:chMax val="0"/>
          <dgm:bulletEnabled val="1"/>
        </dgm:presLayoutVars>
      </dgm:prSet>
      <dgm:spPr/>
    </dgm:pt>
    <dgm:pt modelId="{76044285-A75B-43F4-8452-1A162CE66ED4}" type="pres">
      <dgm:prSet presAssocID="{669C3201-58A8-4E92-B6D0-0B84C887071C}" presName="spacer" presStyleCnt="0"/>
      <dgm:spPr/>
    </dgm:pt>
    <dgm:pt modelId="{1C4A7FED-62FF-4492-BE14-53624A13EA9E}" type="pres">
      <dgm:prSet presAssocID="{6C1BCCEC-D045-4DAD-82E5-412BB200CCDF}" presName="parentText" presStyleLbl="node1" presStyleIdx="1" presStyleCnt="3">
        <dgm:presLayoutVars>
          <dgm:chMax val="0"/>
          <dgm:bulletEnabled val="1"/>
        </dgm:presLayoutVars>
      </dgm:prSet>
      <dgm:spPr/>
    </dgm:pt>
    <dgm:pt modelId="{73FD3877-3292-4A2D-B406-721D6E5121B9}" type="pres">
      <dgm:prSet presAssocID="{28F858D1-CE48-4FE8-BCAA-0DE26E507E81}" presName="spacer" presStyleCnt="0"/>
      <dgm:spPr/>
    </dgm:pt>
    <dgm:pt modelId="{5D5A4501-7C15-4648-8245-62843F56FBB7}" type="pres">
      <dgm:prSet presAssocID="{E0C9111B-89CD-4687-9D63-6FDFABC734D4}" presName="parentText" presStyleLbl="node1" presStyleIdx="2" presStyleCnt="3">
        <dgm:presLayoutVars>
          <dgm:chMax val="0"/>
          <dgm:bulletEnabled val="1"/>
        </dgm:presLayoutVars>
      </dgm:prSet>
      <dgm:spPr/>
    </dgm:pt>
  </dgm:ptLst>
  <dgm:cxnLst>
    <dgm:cxn modelId="{FE971E00-45FD-42F1-B650-46C5942197F0}" type="presOf" srcId="{9BAA2C13-7C6B-452D-9CD1-5DD11BFE4A27}" destId="{C9DEB4C0-A0A4-4823-9384-BFE00C6E1443}" srcOrd="0" destOrd="0" presId="urn:microsoft.com/office/officeart/2005/8/layout/vList2"/>
    <dgm:cxn modelId="{2D25950C-86EB-4DB9-9A16-759A3A9B96EA}" srcId="{F8328BC8-644B-48F2-8115-8F5334DF14C6}" destId="{9BAA2C13-7C6B-452D-9CD1-5DD11BFE4A27}" srcOrd="0" destOrd="0" parTransId="{E9BC4E17-C8F5-412A-B1A7-3B0D49553138}" sibTransId="{669C3201-58A8-4E92-B6D0-0B84C887071C}"/>
    <dgm:cxn modelId="{31F97334-C4A7-4FEA-8F7A-4CB4026FE12F}" srcId="{F8328BC8-644B-48F2-8115-8F5334DF14C6}" destId="{6C1BCCEC-D045-4DAD-82E5-412BB200CCDF}" srcOrd="1" destOrd="0" parTransId="{95A588AE-26BA-4B63-87BE-D74EAF1CF1C6}" sibTransId="{28F858D1-CE48-4FE8-BCAA-0DE26E507E81}"/>
    <dgm:cxn modelId="{B5B6B880-49D2-4188-AA90-EB0DA6ABF727}" type="presOf" srcId="{6C1BCCEC-D045-4DAD-82E5-412BB200CCDF}" destId="{1C4A7FED-62FF-4492-BE14-53624A13EA9E}" srcOrd="0" destOrd="0" presId="urn:microsoft.com/office/officeart/2005/8/layout/vList2"/>
    <dgm:cxn modelId="{04149FBD-DA41-47D2-8794-739A7FD08323}" type="presOf" srcId="{F8328BC8-644B-48F2-8115-8F5334DF14C6}" destId="{8ED8F754-0CEC-441E-A9E8-2A75B56F2507}" srcOrd="0" destOrd="0" presId="urn:microsoft.com/office/officeart/2005/8/layout/vList2"/>
    <dgm:cxn modelId="{2C6A19CA-4940-4FE2-B3B0-3F763566990B}" type="presOf" srcId="{E0C9111B-89CD-4687-9D63-6FDFABC734D4}" destId="{5D5A4501-7C15-4648-8245-62843F56FBB7}" srcOrd="0" destOrd="0" presId="urn:microsoft.com/office/officeart/2005/8/layout/vList2"/>
    <dgm:cxn modelId="{5BE0C0F5-D6FB-4938-BD9F-0D8D6CC8F6D4}" srcId="{F8328BC8-644B-48F2-8115-8F5334DF14C6}" destId="{E0C9111B-89CD-4687-9D63-6FDFABC734D4}" srcOrd="2" destOrd="0" parTransId="{600BB81A-D84F-4EFD-AAB3-395A56BD3784}" sibTransId="{934A1723-EED4-4B6E-9286-BF733B0F097E}"/>
    <dgm:cxn modelId="{149151BF-420D-46BE-85E2-CE429529F32D}" type="presParOf" srcId="{8ED8F754-0CEC-441E-A9E8-2A75B56F2507}" destId="{C9DEB4C0-A0A4-4823-9384-BFE00C6E1443}" srcOrd="0" destOrd="0" presId="urn:microsoft.com/office/officeart/2005/8/layout/vList2"/>
    <dgm:cxn modelId="{9CE6A5C7-CF82-484C-B7C0-F00A65353EE4}" type="presParOf" srcId="{8ED8F754-0CEC-441E-A9E8-2A75B56F2507}" destId="{76044285-A75B-43F4-8452-1A162CE66ED4}" srcOrd="1" destOrd="0" presId="urn:microsoft.com/office/officeart/2005/8/layout/vList2"/>
    <dgm:cxn modelId="{13015D1A-B9E5-46B4-A6D1-B448C28BE1C3}" type="presParOf" srcId="{8ED8F754-0CEC-441E-A9E8-2A75B56F2507}" destId="{1C4A7FED-62FF-4492-BE14-53624A13EA9E}" srcOrd="2" destOrd="0" presId="urn:microsoft.com/office/officeart/2005/8/layout/vList2"/>
    <dgm:cxn modelId="{F905FBC5-BBE3-4918-8678-2FFF419E7A55}" type="presParOf" srcId="{8ED8F754-0CEC-441E-A9E8-2A75B56F2507}" destId="{73FD3877-3292-4A2D-B406-721D6E5121B9}" srcOrd="3" destOrd="0" presId="urn:microsoft.com/office/officeart/2005/8/layout/vList2"/>
    <dgm:cxn modelId="{C9254D1F-B574-46CA-85F8-B39D57517A2F}" type="presParOf" srcId="{8ED8F754-0CEC-441E-A9E8-2A75B56F2507}" destId="{5D5A4501-7C15-4648-8245-62843F56FBB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A922F8-4B2F-40FB-99DD-9C04190C101B}" type="doc">
      <dgm:prSet loTypeId="urn:microsoft.com/office/officeart/2018/2/layout/IconVerticalSolidList" loCatId="icon" qsTypeId="urn:microsoft.com/office/officeart/2005/8/quickstyle/simple1#72" qsCatId="simple" csTypeId="urn:microsoft.com/office/officeart/2018/5/colors/Iconchunking_neutralbg_colorful1" csCatId="colorful" phldr="1"/>
      <dgm:spPr/>
      <dgm:t>
        <a:bodyPr/>
        <a:lstStyle/>
        <a:p>
          <a:endParaRPr lang="en-US"/>
        </a:p>
      </dgm:t>
    </dgm:pt>
    <dgm:pt modelId="{BE0906D2-FEEE-4454-A0CF-85F6EEA7C408}">
      <dgm:prSet/>
      <dgm:spPr/>
      <dgm:t>
        <a:bodyPr/>
        <a:lstStyle/>
        <a:p>
          <a:r>
            <a:rPr lang="en-GB"/>
            <a:t>Next week is progress week, so you have a week off.</a:t>
          </a:r>
          <a:endParaRPr lang="en-US"/>
        </a:p>
      </dgm:t>
    </dgm:pt>
    <dgm:pt modelId="{0C76284E-37F7-496C-9FB1-FC165FFB3CAA}" type="parTrans" cxnId="{4927C09C-D84A-41BF-8FED-43BF5615FBE5}">
      <dgm:prSet/>
      <dgm:spPr/>
      <dgm:t>
        <a:bodyPr/>
        <a:lstStyle/>
        <a:p>
          <a:endParaRPr lang="en-US"/>
        </a:p>
      </dgm:t>
    </dgm:pt>
    <dgm:pt modelId="{C4C577FD-7735-4B17-BA66-A2DBF93386D5}" type="sibTrans" cxnId="{4927C09C-D84A-41BF-8FED-43BF5615FBE5}">
      <dgm:prSet/>
      <dgm:spPr/>
      <dgm:t>
        <a:bodyPr/>
        <a:lstStyle/>
        <a:p>
          <a:endParaRPr lang="en-US"/>
        </a:p>
      </dgm:t>
    </dgm:pt>
    <dgm:pt modelId="{F62EDECC-ABFA-4FAE-9602-256CD3D2395A}">
      <dgm:prSet/>
      <dgm:spPr/>
      <dgm:t>
        <a:bodyPr/>
        <a:lstStyle/>
        <a:p>
          <a:r>
            <a:rPr lang="en-GB"/>
            <a:t>Please utilise the time wisely to revise, catch up on reading and so forth.</a:t>
          </a:r>
          <a:endParaRPr lang="en-US"/>
        </a:p>
      </dgm:t>
    </dgm:pt>
    <dgm:pt modelId="{034B2F07-28E2-4EEC-8950-C3960DB1F99F}" type="parTrans" cxnId="{CE10671D-BD63-4622-B5FE-822122FFE4FC}">
      <dgm:prSet/>
      <dgm:spPr/>
      <dgm:t>
        <a:bodyPr/>
        <a:lstStyle/>
        <a:p>
          <a:endParaRPr lang="en-US"/>
        </a:p>
      </dgm:t>
    </dgm:pt>
    <dgm:pt modelId="{CBE90AD6-E43E-4E81-A711-C8EC96B83F42}" type="sibTrans" cxnId="{CE10671D-BD63-4622-B5FE-822122FFE4FC}">
      <dgm:prSet/>
      <dgm:spPr/>
      <dgm:t>
        <a:bodyPr/>
        <a:lstStyle/>
        <a:p>
          <a:endParaRPr lang="en-US"/>
        </a:p>
      </dgm:t>
    </dgm:pt>
    <dgm:pt modelId="{638D17D9-E222-4452-BCF5-C0042DB3452A}">
      <dgm:prSet/>
      <dgm:spPr/>
      <dgm:t>
        <a:bodyPr/>
        <a:lstStyle/>
        <a:p>
          <a:r>
            <a:rPr lang="en-GB"/>
            <a:t>Lectures will resume on Wednesday 25</a:t>
          </a:r>
          <a:r>
            <a:rPr lang="en-GB" baseline="30000"/>
            <a:t>th</a:t>
          </a:r>
          <a:r>
            <a:rPr lang="en-GB"/>
            <a:t> November.</a:t>
          </a:r>
          <a:endParaRPr lang="en-US"/>
        </a:p>
      </dgm:t>
    </dgm:pt>
    <dgm:pt modelId="{36FA22F2-71C9-4E6F-940B-5A6543B9AA7B}" type="parTrans" cxnId="{4F5CCAAA-8013-4B4B-8C34-2C2443CBD317}">
      <dgm:prSet/>
      <dgm:spPr/>
      <dgm:t>
        <a:bodyPr/>
        <a:lstStyle/>
        <a:p>
          <a:endParaRPr lang="en-US"/>
        </a:p>
      </dgm:t>
    </dgm:pt>
    <dgm:pt modelId="{0D21442E-8DAB-4A05-B379-CDF44497C40E}" type="sibTrans" cxnId="{4F5CCAAA-8013-4B4B-8C34-2C2443CBD317}">
      <dgm:prSet/>
      <dgm:spPr/>
      <dgm:t>
        <a:bodyPr/>
        <a:lstStyle/>
        <a:p>
          <a:endParaRPr lang="en-US"/>
        </a:p>
      </dgm:t>
    </dgm:pt>
    <dgm:pt modelId="{F6D5EFEF-F601-43DD-A587-2FE0A70DC6EF}" type="pres">
      <dgm:prSet presAssocID="{22A922F8-4B2F-40FB-99DD-9C04190C101B}" presName="root" presStyleCnt="0">
        <dgm:presLayoutVars>
          <dgm:dir/>
          <dgm:resizeHandles val="exact"/>
        </dgm:presLayoutVars>
      </dgm:prSet>
      <dgm:spPr/>
    </dgm:pt>
    <dgm:pt modelId="{5B1C11E2-9829-4509-B7AF-A24E1D0556EF}" type="pres">
      <dgm:prSet presAssocID="{BE0906D2-FEEE-4454-A0CF-85F6EEA7C408}" presName="compNode" presStyleCnt="0"/>
      <dgm:spPr/>
    </dgm:pt>
    <dgm:pt modelId="{424CDB8E-4E46-4057-AF1F-9E90A6C979F8}" type="pres">
      <dgm:prSet presAssocID="{BE0906D2-FEEE-4454-A0CF-85F6EEA7C408}" presName="bgRect" presStyleLbl="bgShp" presStyleIdx="0" presStyleCnt="3"/>
      <dgm:spPr/>
    </dgm:pt>
    <dgm:pt modelId="{31AC7033-C153-4D5F-9BF3-A352D2E7E3BC}" type="pres">
      <dgm:prSet presAssocID="{BE0906D2-FEEE-4454-A0CF-85F6EEA7C40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rrow Circle"/>
        </a:ext>
      </dgm:extLst>
    </dgm:pt>
    <dgm:pt modelId="{106BC39A-974B-42DF-B161-E2DE6087DB96}" type="pres">
      <dgm:prSet presAssocID="{BE0906D2-FEEE-4454-A0CF-85F6EEA7C408}" presName="spaceRect" presStyleCnt="0"/>
      <dgm:spPr/>
    </dgm:pt>
    <dgm:pt modelId="{864427F9-1D0E-4A01-A6AC-0CDA51E650D3}" type="pres">
      <dgm:prSet presAssocID="{BE0906D2-FEEE-4454-A0CF-85F6EEA7C408}" presName="parTx" presStyleLbl="revTx" presStyleIdx="0" presStyleCnt="3">
        <dgm:presLayoutVars>
          <dgm:chMax val="0"/>
          <dgm:chPref val="0"/>
        </dgm:presLayoutVars>
      </dgm:prSet>
      <dgm:spPr/>
    </dgm:pt>
    <dgm:pt modelId="{D94FBD45-FBBB-43D2-995A-F4710386E892}" type="pres">
      <dgm:prSet presAssocID="{C4C577FD-7735-4B17-BA66-A2DBF93386D5}" presName="sibTrans" presStyleCnt="0"/>
      <dgm:spPr/>
    </dgm:pt>
    <dgm:pt modelId="{BACA2822-6006-4D29-B447-EDFB2B86389A}" type="pres">
      <dgm:prSet presAssocID="{F62EDECC-ABFA-4FAE-9602-256CD3D2395A}" presName="compNode" presStyleCnt="0"/>
      <dgm:spPr/>
    </dgm:pt>
    <dgm:pt modelId="{D9B6CD7A-3FA2-442E-B593-64FCBBA9B983}" type="pres">
      <dgm:prSet presAssocID="{F62EDECC-ABFA-4FAE-9602-256CD3D2395A}" presName="bgRect" presStyleLbl="bgShp" presStyleIdx="1" presStyleCnt="3"/>
      <dgm:spPr/>
    </dgm:pt>
    <dgm:pt modelId="{875DF777-DEA6-4EA2-B0C8-39B76060186B}" type="pres">
      <dgm:prSet presAssocID="{F62EDECC-ABFA-4FAE-9602-256CD3D2395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CFE2BE2-11BF-4E3D-B4BF-54FCF3948DC6}" type="pres">
      <dgm:prSet presAssocID="{F62EDECC-ABFA-4FAE-9602-256CD3D2395A}" presName="spaceRect" presStyleCnt="0"/>
      <dgm:spPr/>
    </dgm:pt>
    <dgm:pt modelId="{AB62E87B-C45B-4BBA-A10C-CDD7D987AC7D}" type="pres">
      <dgm:prSet presAssocID="{F62EDECC-ABFA-4FAE-9602-256CD3D2395A}" presName="parTx" presStyleLbl="revTx" presStyleIdx="1" presStyleCnt="3">
        <dgm:presLayoutVars>
          <dgm:chMax val="0"/>
          <dgm:chPref val="0"/>
        </dgm:presLayoutVars>
      </dgm:prSet>
      <dgm:spPr/>
    </dgm:pt>
    <dgm:pt modelId="{30F038F7-F283-466C-BE87-E742BE9EA842}" type="pres">
      <dgm:prSet presAssocID="{CBE90AD6-E43E-4E81-A711-C8EC96B83F42}" presName="sibTrans" presStyleCnt="0"/>
      <dgm:spPr/>
    </dgm:pt>
    <dgm:pt modelId="{BD5FA350-BD8F-43AB-BA50-5EB50E06EC1C}" type="pres">
      <dgm:prSet presAssocID="{638D17D9-E222-4452-BCF5-C0042DB3452A}" presName="compNode" presStyleCnt="0"/>
      <dgm:spPr/>
    </dgm:pt>
    <dgm:pt modelId="{9ED4268A-CB05-4459-9949-761748F653BE}" type="pres">
      <dgm:prSet presAssocID="{638D17D9-E222-4452-BCF5-C0042DB3452A}" presName="bgRect" presStyleLbl="bgShp" presStyleIdx="2" presStyleCnt="3"/>
      <dgm:spPr/>
    </dgm:pt>
    <dgm:pt modelId="{8E6762CA-72A0-4A76-97F1-0934E92AD2F6}" type="pres">
      <dgm:prSet presAssocID="{638D17D9-E222-4452-BCF5-C0042DB3452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C51FF3FC-D527-4165-8D39-BA42C670F246}" type="pres">
      <dgm:prSet presAssocID="{638D17D9-E222-4452-BCF5-C0042DB3452A}" presName="spaceRect" presStyleCnt="0"/>
      <dgm:spPr/>
    </dgm:pt>
    <dgm:pt modelId="{5F5896B7-2220-4E05-81C6-6CBC284E13F3}" type="pres">
      <dgm:prSet presAssocID="{638D17D9-E222-4452-BCF5-C0042DB3452A}" presName="parTx" presStyleLbl="revTx" presStyleIdx="2" presStyleCnt="3">
        <dgm:presLayoutVars>
          <dgm:chMax val="0"/>
          <dgm:chPref val="0"/>
        </dgm:presLayoutVars>
      </dgm:prSet>
      <dgm:spPr/>
    </dgm:pt>
  </dgm:ptLst>
  <dgm:cxnLst>
    <dgm:cxn modelId="{CE10671D-BD63-4622-B5FE-822122FFE4FC}" srcId="{22A922F8-4B2F-40FB-99DD-9C04190C101B}" destId="{F62EDECC-ABFA-4FAE-9602-256CD3D2395A}" srcOrd="1" destOrd="0" parTransId="{034B2F07-28E2-4EEC-8950-C3960DB1F99F}" sibTransId="{CBE90AD6-E43E-4E81-A711-C8EC96B83F42}"/>
    <dgm:cxn modelId="{4E4FED3E-561C-43FE-876C-19D583F3775F}" type="presOf" srcId="{638D17D9-E222-4452-BCF5-C0042DB3452A}" destId="{5F5896B7-2220-4E05-81C6-6CBC284E13F3}" srcOrd="0" destOrd="0" presId="urn:microsoft.com/office/officeart/2018/2/layout/IconVerticalSolidList"/>
    <dgm:cxn modelId="{C3FB6B65-7E09-44CF-8469-631710721F97}" type="presOf" srcId="{22A922F8-4B2F-40FB-99DD-9C04190C101B}" destId="{F6D5EFEF-F601-43DD-A587-2FE0A70DC6EF}" srcOrd="0" destOrd="0" presId="urn:microsoft.com/office/officeart/2018/2/layout/IconVerticalSolidList"/>
    <dgm:cxn modelId="{4927C09C-D84A-41BF-8FED-43BF5615FBE5}" srcId="{22A922F8-4B2F-40FB-99DD-9C04190C101B}" destId="{BE0906D2-FEEE-4454-A0CF-85F6EEA7C408}" srcOrd="0" destOrd="0" parTransId="{0C76284E-37F7-496C-9FB1-FC165FFB3CAA}" sibTransId="{C4C577FD-7735-4B17-BA66-A2DBF93386D5}"/>
    <dgm:cxn modelId="{4F5CCAAA-8013-4B4B-8C34-2C2443CBD317}" srcId="{22A922F8-4B2F-40FB-99DD-9C04190C101B}" destId="{638D17D9-E222-4452-BCF5-C0042DB3452A}" srcOrd="2" destOrd="0" parTransId="{36FA22F2-71C9-4E6F-940B-5A6543B9AA7B}" sibTransId="{0D21442E-8DAB-4A05-B379-CDF44497C40E}"/>
    <dgm:cxn modelId="{5203ACC2-7EF2-4458-A58D-A31ABB71822D}" type="presOf" srcId="{BE0906D2-FEEE-4454-A0CF-85F6EEA7C408}" destId="{864427F9-1D0E-4A01-A6AC-0CDA51E650D3}" srcOrd="0" destOrd="0" presId="urn:microsoft.com/office/officeart/2018/2/layout/IconVerticalSolidList"/>
    <dgm:cxn modelId="{543AF8EB-D568-4B6C-8E01-E3149E0408BF}" type="presOf" srcId="{F62EDECC-ABFA-4FAE-9602-256CD3D2395A}" destId="{AB62E87B-C45B-4BBA-A10C-CDD7D987AC7D}" srcOrd="0" destOrd="0" presId="urn:microsoft.com/office/officeart/2018/2/layout/IconVerticalSolidList"/>
    <dgm:cxn modelId="{36D15AB3-9BA3-43ED-BB6B-02DE2C314D7D}" type="presParOf" srcId="{F6D5EFEF-F601-43DD-A587-2FE0A70DC6EF}" destId="{5B1C11E2-9829-4509-B7AF-A24E1D0556EF}" srcOrd="0" destOrd="0" presId="urn:microsoft.com/office/officeart/2018/2/layout/IconVerticalSolidList"/>
    <dgm:cxn modelId="{0F395D4C-9C9B-4849-A404-32B9A815C2A8}" type="presParOf" srcId="{5B1C11E2-9829-4509-B7AF-A24E1D0556EF}" destId="{424CDB8E-4E46-4057-AF1F-9E90A6C979F8}" srcOrd="0" destOrd="0" presId="urn:microsoft.com/office/officeart/2018/2/layout/IconVerticalSolidList"/>
    <dgm:cxn modelId="{28BC9A9B-0583-4480-865C-1535D0D443F4}" type="presParOf" srcId="{5B1C11E2-9829-4509-B7AF-A24E1D0556EF}" destId="{31AC7033-C153-4D5F-9BF3-A352D2E7E3BC}" srcOrd="1" destOrd="0" presId="urn:microsoft.com/office/officeart/2018/2/layout/IconVerticalSolidList"/>
    <dgm:cxn modelId="{A6807B71-361A-4E29-A12D-E768EC1761D2}" type="presParOf" srcId="{5B1C11E2-9829-4509-B7AF-A24E1D0556EF}" destId="{106BC39A-974B-42DF-B161-E2DE6087DB96}" srcOrd="2" destOrd="0" presId="urn:microsoft.com/office/officeart/2018/2/layout/IconVerticalSolidList"/>
    <dgm:cxn modelId="{9A674817-942E-44EC-8ABE-BB73420AFF22}" type="presParOf" srcId="{5B1C11E2-9829-4509-B7AF-A24E1D0556EF}" destId="{864427F9-1D0E-4A01-A6AC-0CDA51E650D3}" srcOrd="3" destOrd="0" presId="urn:microsoft.com/office/officeart/2018/2/layout/IconVerticalSolidList"/>
    <dgm:cxn modelId="{5A0D9656-5321-41A5-A165-1043D464BB86}" type="presParOf" srcId="{F6D5EFEF-F601-43DD-A587-2FE0A70DC6EF}" destId="{D94FBD45-FBBB-43D2-995A-F4710386E892}" srcOrd="1" destOrd="0" presId="urn:microsoft.com/office/officeart/2018/2/layout/IconVerticalSolidList"/>
    <dgm:cxn modelId="{ED4CE7BD-9E99-419A-B612-2B07CF96EC5B}" type="presParOf" srcId="{F6D5EFEF-F601-43DD-A587-2FE0A70DC6EF}" destId="{BACA2822-6006-4D29-B447-EDFB2B86389A}" srcOrd="2" destOrd="0" presId="urn:microsoft.com/office/officeart/2018/2/layout/IconVerticalSolidList"/>
    <dgm:cxn modelId="{A5C20090-E60E-4236-AE83-A9C257314AA2}" type="presParOf" srcId="{BACA2822-6006-4D29-B447-EDFB2B86389A}" destId="{D9B6CD7A-3FA2-442E-B593-64FCBBA9B983}" srcOrd="0" destOrd="0" presId="urn:microsoft.com/office/officeart/2018/2/layout/IconVerticalSolidList"/>
    <dgm:cxn modelId="{4F26973C-6B53-4EB7-8AFF-28BCE3AD99D1}" type="presParOf" srcId="{BACA2822-6006-4D29-B447-EDFB2B86389A}" destId="{875DF777-DEA6-4EA2-B0C8-39B76060186B}" srcOrd="1" destOrd="0" presId="urn:microsoft.com/office/officeart/2018/2/layout/IconVerticalSolidList"/>
    <dgm:cxn modelId="{C25D4CA6-8E18-4445-AEEC-3675280F2F58}" type="presParOf" srcId="{BACA2822-6006-4D29-B447-EDFB2B86389A}" destId="{DCFE2BE2-11BF-4E3D-B4BF-54FCF3948DC6}" srcOrd="2" destOrd="0" presId="urn:microsoft.com/office/officeart/2018/2/layout/IconVerticalSolidList"/>
    <dgm:cxn modelId="{ED337DB1-FE11-4C6B-8B1D-9FD6AC7370DF}" type="presParOf" srcId="{BACA2822-6006-4D29-B447-EDFB2B86389A}" destId="{AB62E87B-C45B-4BBA-A10C-CDD7D987AC7D}" srcOrd="3" destOrd="0" presId="urn:microsoft.com/office/officeart/2018/2/layout/IconVerticalSolidList"/>
    <dgm:cxn modelId="{4710CFE1-44AA-42D0-9569-718488C99833}" type="presParOf" srcId="{F6D5EFEF-F601-43DD-A587-2FE0A70DC6EF}" destId="{30F038F7-F283-466C-BE87-E742BE9EA842}" srcOrd="3" destOrd="0" presId="urn:microsoft.com/office/officeart/2018/2/layout/IconVerticalSolidList"/>
    <dgm:cxn modelId="{867DFCBA-2D96-42BB-BD4A-264256E1176E}" type="presParOf" srcId="{F6D5EFEF-F601-43DD-A587-2FE0A70DC6EF}" destId="{BD5FA350-BD8F-43AB-BA50-5EB50E06EC1C}" srcOrd="4" destOrd="0" presId="urn:microsoft.com/office/officeart/2018/2/layout/IconVerticalSolidList"/>
    <dgm:cxn modelId="{2A7CC605-A47A-4089-ACE0-78D398767129}" type="presParOf" srcId="{BD5FA350-BD8F-43AB-BA50-5EB50E06EC1C}" destId="{9ED4268A-CB05-4459-9949-761748F653BE}" srcOrd="0" destOrd="0" presId="urn:microsoft.com/office/officeart/2018/2/layout/IconVerticalSolidList"/>
    <dgm:cxn modelId="{4F9027D6-B2EB-458F-8B02-CFD7544262E2}" type="presParOf" srcId="{BD5FA350-BD8F-43AB-BA50-5EB50E06EC1C}" destId="{8E6762CA-72A0-4A76-97F1-0934E92AD2F6}" srcOrd="1" destOrd="0" presId="urn:microsoft.com/office/officeart/2018/2/layout/IconVerticalSolidList"/>
    <dgm:cxn modelId="{E01F793E-A1AC-4872-BF29-0409F2F32DA7}" type="presParOf" srcId="{BD5FA350-BD8F-43AB-BA50-5EB50E06EC1C}" destId="{C51FF3FC-D527-4165-8D39-BA42C670F246}" srcOrd="2" destOrd="0" presId="urn:microsoft.com/office/officeart/2018/2/layout/IconVerticalSolidList"/>
    <dgm:cxn modelId="{A0C1B274-3213-4E32-8225-188259BA6B8F}" type="presParOf" srcId="{BD5FA350-BD8F-43AB-BA50-5EB50E06EC1C}" destId="{5F5896B7-2220-4E05-81C6-6CBC284E13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EB4C0-A0A4-4823-9384-BFE00C6E1443}">
      <dsp:nvSpPr>
        <dsp:cNvPr id="0" name=""/>
        <dsp:cNvSpPr/>
      </dsp:nvSpPr>
      <dsp:spPr>
        <a:xfrm>
          <a:off x="0" y="21768"/>
          <a:ext cx="6692813" cy="156633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You may have heard of stop and search in relation to the disproportionate use of these powers against certain sectors of society as highlighted in this news article:</a:t>
          </a:r>
          <a:endParaRPr lang="en-US" sz="1400" kern="1200"/>
        </a:p>
      </dsp:txBody>
      <dsp:txXfrm>
        <a:off x="76462" y="98230"/>
        <a:ext cx="6539889" cy="1413413"/>
      </dsp:txXfrm>
    </dsp:sp>
    <dsp:sp modelId="{1C4A7FED-62FF-4492-BE14-53624A13EA9E}">
      <dsp:nvSpPr>
        <dsp:cNvPr id="0" name=""/>
        <dsp:cNvSpPr/>
      </dsp:nvSpPr>
      <dsp:spPr>
        <a:xfrm>
          <a:off x="0" y="1628426"/>
          <a:ext cx="6692813" cy="1566337"/>
        </a:xfrm>
        <a:prstGeom prst="roundRect">
          <a:avLst/>
        </a:prstGeom>
        <a:gradFill rotWithShape="0">
          <a:gsLst>
            <a:gs pos="0">
              <a:schemeClr val="accent2">
                <a:hueOff val="56720"/>
                <a:satOff val="6519"/>
                <a:lumOff val="-5196"/>
                <a:alphaOff val="0"/>
                <a:tint val="96000"/>
                <a:lumMod val="100000"/>
              </a:schemeClr>
            </a:gs>
            <a:gs pos="78000">
              <a:schemeClr val="accent2">
                <a:hueOff val="56720"/>
                <a:satOff val="6519"/>
                <a:lumOff val="-519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hlinkClick xmlns:r="http://schemas.openxmlformats.org/officeDocument/2006/relationships" r:id="rId1"/>
            </a:rPr>
            <a:t>https://www.theguardian.com/uk-news/2020/oct/27/black-people-nine-times-more-likely-to-face-stop-and-search-than-white-people</a:t>
          </a:r>
          <a:r>
            <a:rPr lang="en-GB" sz="1400" kern="1200" dirty="0"/>
            <a:t> </a:t>
          </a:r>
          <a:endParaRPr lang="en-US" sz="1400" kern="1200" dirty="0"/>
        </a:p>
      </dsp:txBody>
      <dsp:txXfrm>
        <a:off x="76462" y="1704888"/>
        <a:ext cx="6539889" cy="1413413"/>
      </dsp:txXfrm>
    </dsp:sp>
    <dsp:sp modelId="{5D5A4501-7C15-4648-8245-62843F56FBB7}">
      <dsp:nvSpPr>
        <dsp:cNvPr id="0" name=""/>
        <dsp:cNvSpPr/>
      </dsp:nvSpPr>
      <dsp:spPr>
        <a:xfrm>
          <a:off x="0" y="3235083"/>
          <a:ext cx="6692813" cy="1566337"/>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states that black people were 18 times more likely to be stopped under these powers than those from other ethnic backgrounds. It also shows an increasing trend of ethnic minorities being stopped and searched since 2015, whilst previously this was decreasing. This is why the safeguards put into place by PACE 1984 and the Codes of Practice are so important. They set out the powers of the police when conducting a stop and search along with the rights of the individual</a:t>
          </a:r>
          <a:endParaRPr lang="en-US" sz="1400" kern="1200"/>
        </a:p>
      </dsp:txBody>
      <dsp:txXfrm>
        <a:off x="76462" y="3311545"/>
        <a:ext cx="6539889" cy="1413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CDB8E-4E46-4057-AF1F-9E90A6C979F8}">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C7033-C153-4D5F-9BF3-A352D2E7E3BC}">
      <dsp:nvSpPr>
        <dsp:cNvPr id="0" name=""/>
        <dsp:cNvSpPr/>
      </dsp:nvSpPr>
      <dsp:spPr>
        <a:xfrm>
          <a:off x="416759" y="310575"/>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4427F9-1D0E-4A01-A6AC-0CDA51E650D3}">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Next week is progress week, so you have a week off.</a:t>
          </a:r>
          <a:endParaRPr lang="en-US" sz="2500" kern="1200"/>
        </a:p>
      </dsp:txBody>
      <dsp:txXfrm>
        <a:off x="1591264" y="588"/>
        <a:ext cx="5101549" cy="1377717"/>
      </dsp:txXfrm>
    </dsp:sp>
    <dsp:sp modelId="{D9B6CD7A-3FA2-442E-B593-64FCBBA9B983}">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5DF777-DEA6-4EA2-B0C8-39B76060186B}">
      <dsp:nvSpPr>
        <dsp:cNvPr id="0" name=""/>
        <dsp:cNvSpPr/>
      </dsp:nvSpPr>
      <dsp:spPr>
        <a:xfrm>
          <a:off x="416759" y="2032722"/>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62E87B-C45B-4BBA-A10C-CDD7D987AC7D}">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Please utilise the time wisely to revise, catch up on reading and so forth.</a:t>
          </a:r>
          <a:endParaRPr lang="en-US" sz="2500" kern="1200"/>
        </a:p>
      </dsp:txBody>
      <dsp:txXfrm>
        <a:off x="1591264" y="1722736"/>
        <a:ext cx="5101549" cy="1377717"/>
      </dsp:txXfrm>
    </dsp:sp>
    <dsp:sp modelId="{9ED4268A-CB05-4459-9949-761748F653BE}">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762CA-72A0-4A76-97F1-0934E92AD2F6}">
      <dsp:nvSpPr>
        <dsp:cNvPr id="0" name=""/>
        <dsp:cNvSpPr/>
      </dsp:nvSpPr>
      <dsp:spPr>
        <a:xfrm>
          <a:off x="416759" y="3754869"/>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5896B7-2220-4E05-81C6-6CBC284E13F3}">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Lectures will resume on Wednesday 25</a:t>
          </a:r>
          <a:r>
            <a:rPr lang="en-GB" sz="2500" kern="1200" baseline="30000"/>
            <a:t>th</a:t>
          </a:r>
          <a:r>
            <a:rPr lang="en-GB" sz="2500" kern="1200"/>
            <a:t> November.</a:t>
          </a:r>
          <a:endParaRPr lang="en-US" sz="2500" kern="1200"/>
        </a:p>
      </dsp:txBody>
      <dsp:txXfrm>
        <a:off x="1591264" y="3444883"/>
        <a:ext cx="5101549" cy="13777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2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7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The decision on charging, arresting and interviewing suspects and gathering evidence are not the responsibility of the custody officer.</a:t>
            </a:r>
          </a:p>
          <a:p>
            <a:pPr marL="228600" indent="-228600">
              <a:buAutoNum type="arabicPeriod"/>
            </a:pPr>
            <a:r>
              <a:rPr lang="en-GB" dirty="0"/>
              <a:t>D Folding pocket knives can only be the subject of a search under s1(8A) PACE 1984 if their blades are three or more inches long. All the other items can be searched for.</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1252149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1984/60/section/63" TargetMode="External"/><Relationship Id="rId2" Type="http://schemas.openxmlformats.org/officeDocument/2006/relationships/hyperlink" Target="https://www.legislation.gov.uk/ukpga/1984/60/section/6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ps.gov.uk/prosecution-guidance/directors-guidance-charging-sixth-edition-december-2020-incorporating-nationa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ps.gov.uk/publication/code-crown-prosecutors"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1984/60/section/47" TargetMode="External"/><Relationship Id="rId2" Type="http://schemas.openxmlformats.org/officeDocument/2006/relationships/hyperlink" Target="https://www.legislation.gov.uk/ukpga/1984/60/section/38" TargetMode="External"/><Relationship Id="rId1" Type="http://schemas.openxmlformats.org/officeDocument/2006/relationships/slideLayout" Target="../slideLayouts/slideLayout2.xml"/><Relationship Id="rId5" Type="http://schemas.openxmlformats.org/officeDocument/2006/relationships/hyperlink" Target="https://www.legislation.gov.uk/ukpga/1984/60/section/46" TargetMode="External"/><Relationship Id="rId4" Type="http://schemas.openxmlformats.org/officeDocument/2006/relationships/hyperlink" Target="http://www.legislation.gov.uk/ukpga/1976/63"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565462"/>
          </a:xfrm>
        </p:spPr>
        <p:txBody>
          <a:bodyPr>
            <a:normAutofit fontScale="92500"/>
          </a:bodyPr>
          <a:lstStyle/>
          <a:p>
            <a:pPr algn="l"/>
            <a:r>
              <a:rPr lang="en-GB" sz="4400" dirty="0">
                <a:solidFill>
                  <a:schemeClr val="bg2">
                    <a:lumMod val="50000"/>
                  </a:schemeClr>
                </a:solidFill>
              </a:rPr>
              <a:t>Week 7 Representing clients at Police Stations (Chapter 10)</a:t>
            </a:r>
          </a:p>
          <a:p>
            <a:pPr algn="l"/>
            <a:r>
              <a:rPr lang="en-GB" sz="4400" dirty="0">
                <a:solidFill>
                  <a:schemeClr val="bg2">
                    <a:lumMod val="50000"/>
                  </a:schemeClr>
                </a:solidFill>
              </a:rPr>
              <a:t>Part Two</a:t>
            </a:r>
          </a:p>
        </p:txBody>
      </p:sp>
    </p:spTree>
    <p:extLst>
      <p:ext uri="{BB962C8B-B14F-4D97-AF65-F5344CB8AC3E}">
        <p14:creationId xmlns:p14="http://schemas.microsoft.com/office/powerpoint/2010/main" val="2766068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218985" y="2566910"/>
            <a:ext cx="8596668" cy="1826581"/>
          </a:xfrm>
        </p:spPr>
        <p:txBody>
          <a:bodyPr>
            <a:normAutofit fontScale="90000"/>
          </a:bodyPr>
          <a:lstStyle/>
          <a:p>
            <a:pPr algn="ctr"/>
            <a:r>
              <a:rPr lang="en-GB" sz="5400" dirty="0"/>
              <a:t>OBTAINING AND DEALING WITH EVIDENCE</a:t>
            </a:r>
            <a:br>
              <a:rPr lang="en-GB" sz="5400" dirty="0"/>
            </a:br>
            <a:br>
              <a:rPr lang="en-GB" sz="5400" dirty="0"/>
            </a:br>
            <a:r>
              <a:rPr lang="en-GB" sz="5400" dirty="0"/>
              <a:t>IDENTIFICATION EVIDENCE</a:t>
            </a:r>
          </a:p>
        </p:txBody>
      </p:sp>
    </p:spTree>
    <p:extLst>
      <p:ext uri="{BB962C8B-B14F-4D97-AF65-F5344CB8AC3E}">
        <p14:creationId xmlns:p14="http://schemas.microsoft.com/office/powerpoint/2010/main" val="253264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305178" y="815529"/>
            <a:ext cx="10801200" cy="5789117"/>
          </a:xfrm>
        </p:spPr>
        <p:txBody>
          <a:bodyPr>
            <a:normAutofit fontScale="70000" lnSpcReduction="20000"/>
          </a:bodyPr>
          <a:lstStyle/>
          <a:p>
            <a:pPr eaLnBrk="1" hangingPunct="1"/>
            <a:r>
              <a:rPr lang="en-GB" altLang="en-US" sz="2600" dirty="0"/>
              <a:t>Identification evidence may include:</a:t>
            </a:r>
          </a:p>
          <a:p>
            <a:pPr lvl="1"/>
            <a:r>
              <a:rPr lang="en-GB" altLang="en-US" sz="2600" dirty="0"/>
              <a:t>Visual identification of the suspect by an eyewitness</a:t>
            </a:r>
          </a:p>
          <a:p>
            <a:pPr lvl="1"/>
            <a:r>
              <a:rPr lang="en-GB" altLang="en-US" sz="2600" dirty="0"/>
              <a:t>Real evidence: </a:t>
            </a:r>
            <a:r>
              <a:rPr lang="en-GB" altLang="en-US" sz="2600" dirty="0" err="1"/>
              <a:t>e.g</a:t>
            </a:r>
            <a:r>
              <a:rPr lang="en-GB" altLang="en-US" sz="2600" dirty="0"/>
              <a:t> CCTV</a:t>
            </a:r>
          </a:p>
          <a:p>
            <a:pPr lvl="1"/>
            <a:r>
              <a:rPr lang="en-GB" altLang="en-US" sz="2600" dirty="0"/>
              <a:t>Forensic evidence: establishing the presence of the suspect at the scene on the basis of fingerprint, dental or DNA evidence at the scene.</a:t>
            </a:r>
          </a:p>
          <a:p>
            <a:pPr lvl="1"/>
            <a:r>
              <a:rPr lang="en-GB" altLang="en-US" sz="2600" dirty="0"/>
              <a:t>Recognising a suspect from social media or electronic publications: in </a:t>
            </a:r>
            <a:r>
              <a:rPr lang="en-GB" altLang="en-US" sz="2600" b="1" dirty="0"/>
              <a:t>R v Thomasson and Another [2021]</a:t>
            </a:r>
            <a:r>
              <a:rPr lang="en-GB" altLang="en-US" sz="2600" dirty="0"/>
              <a:t>, where a witness had identified an image of a suspect from a photograph in a newspaper seen on her iPad, the Court of Appeal held that there was no basis to exclude this evidence.</a:t>
            </a:r>
          </a:p>
          <a:p>
            <a:pPr eaLnBrk="1" hangingPunct="1"/>
            <a:r>
              <a:rPr lang="en-GB" altLang="en-US" sz="2600" dirty="0"/>
              <a:t>Objective is to test witness’s ability to identify a person and provide safeguards against mistaken identification.</a:t>
            </a:r>
          </a:p>
          <a:p>
            <a:pPr eaLnBrk="1" hangingPunct="1"/>
            <a:r>
              <a:rPr lang="en-GB" altLang="en-US" sz="2600" dirty="0"/>
              <a:t>Possible procedures are:</a:t>
            </a:r>
          </a:p>
          <a:p>
            <a:pPr lvl="1" eaLnBrk="1" hangingPunct="1"/>
            <a:r>
              <a:rPr lang="en-GB" altLang="en-US" sz="2600" dirty="0"/>
              <a:t>Photograph identification ( D Annex E)</a:t>
            </a:r>
          </a:p>
          <a:p>
            <a:pPr lvl="1" eaLnBrk="1" hangingPunct="1"/>
            <a:r>
              <a:rPr lang="en-GB" altLang="en-US" sz="2600" dirty="0"/>
              <a:t>Video identification (“VIPER”) (D:3.5);</a:t>
            </a:r>
          </a:p>
          <a:p>
            <a:pPr lvl="1" eaLnBrk="1" hangingPunct="1"/>
            <a:r>
              <a:rPr lang="en-GB" altLang="en-US" sz="2600" dirty="0"/>
              <a:t>Identification Parade (D:3.7);</a:t>
            </a:r>
          </a:p>
          <a:p>
            <a:pPr lvl="1" eaLnBrk="1" hangingPunct="1"/>
            <a:r>
              <a:rPr lang="en-GB" altLang="en-US" sz="2600" dirty="0"/>
              <a:t>Group identification (D:3.9);</a:t>
            </a:r>
          </a:p>
          <a:p>
            <a:pPr lvl="1" eaLnBrk="1" hangingPunct="1"/>
            <a:r>
              <a:rPr lang="en-GB" altLang="en-US" sz="2600" dirty="0"/>
              <a:t>Confrontation (D Annex D) ;</a:t>
            </a:r>
          </a:p>
          <a:p>
            <a:pPr lvl="1" eaLnBrk="1" hangingPunct="1"/>
            <a:r>
              <a:rPr lang="en-GB" altLang="en-US" sz="2600" dirty="0"/>
              <a:t>Voice identification (Code D:1.2)</a:t>
            </a:r>
          </a:p>
          <a:p>
            <a:endParaRPr lang="en-GB" dirty="0"/>
          </a:p>
        </p:txBody>
      </p:sp>
    </p:spTree>
    <p:extLst>
      <p:ext uri="{BB962C8B-B14F-4D97-AF65-F5344CB8AC3E}">
        <p14:creationId xmlns:p14="http://schemas.microsoft.com/office/powerpoint/2010/main" val="1817592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 when </a:t>
            </a:r>
            <a:br>
              <a:rPr lang="en-GB" sz="4000" dirty="0"/>
            </a:br>
            <a:r>
              <a:rPr lang="en-GB" sz="4000" dirty="0"/>
              <a:t>suspect is UNKNOWN</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479377" y="1961456"/>
            <a:ext cx="9509133" cy="4386926"/>
          </a:xfrm>
        </p:spPr>
        <p:txBody>
          <a:bodyPr>
            <a:normAutofit/>
          </a:bodyPr>
          <a:lstStyle/>
          <a:p>
            <a:pPr eaLnBrk="1" hangingPunct="1"/>
            <a:r>
              <a:rPr lang="en-GB" altLang="en-US" sz="2800" dirty="0"/>
              <a:t>Take witness to the location or neighbourhood (D:3.2)</a:t>
            </a:r>
          </a:p>
          <a:p>
            <a:pPr eaLnBrk="1" hangingPunct="1"/>
            <a:r>
              <a:rPr lang="en-GB" altLang="en-US" sz="2800" dirty="0"/>
              <a:t>Showing photographs to a witness:  Code D Annex E</a:t>
            </a:r>
          </a:p>
          <a:p>
            <a:pPr lvl="1"/>
            <a:r>
              <a:rPr lang="en-GB" altLang="en-US" sz="2800" dirty="0"/>
              <a:t>Minimum of 12 photographs</a:t>
            </a:r>
          </a:p>
          <a:p>
            <a:pPr lvl="1"/>
            <a:r>
              <a:rPr lang="en-GB" altLang="en-US" sz="2800" dirty="0"/>
              <a:t>Witness must not be prompted</a:t>
            </a:r>
          </a:p>
          <a:p>
            <a:pPr lvl="1"/>
            <a:r>
              <a:rPr lang="en-GB" altLang="en-US" sz="2800" dirty="0"/>
              <a:t>Once a positive identification is made, no other witness can be shown the set and each witness should be asked to attend a parade.</a:t>
            </a:r>
          </a:p>
          <a:p>
            <a:endParaRPr lang="en-GB" dirty="0"/>
          </a:p>
        </p:txBody>
      </p:sp>
    </p:spTree>
    <p:extLst>
      <p:ext uri="{BB962C8B-B14F-4D97-AF65-F5344CB8AC3E}">
        <p14:creationId xmlns:p14="http://schemas.microsoft.com/office/powerpoint/2010/main" val="1733099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 when </a:t>
            </a:r>
            <a:br>
              <a:rPr lang="en-GB" sz="4000" dirty="0"/>
            </a:br>
            <a:r>
              <a:rPr lang="en-GB" sz="4000" dirty="0"/>
              <a:t>suspect is KNOWN</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149636" y="1735288"/>
            <a:ext cx="10289575" cy="4962545"/>
          </a:xfrm>
        </p:spPr>
        <p:txBody>
          <a:bodyPr>
            <a:normAutofit fontScale="62500" lnSpcReduction="20000"/>
          </a:bodyPr>
          <a:lstStyle/>
          <a:p>
            <a:pPr lvl="1" eaLnBrk="1" hangingPunct="1"/>
            <a:r>
              <a:rPr lang="en-GB" altLang="en-US" sz="3400" dirty="0"/>
              <a:t>D 3.12 provides that an identification procedure shall be held if:</a:t>
            </a:r>
          </a:p>
          <a:p>
            <a:pPr lvl="2"/>
            <a:r>
              <a:rPr lang="en-GB" altLang="en-US" sz="3400" dirty="0"/>
              <a:t> an eyewitness has </a:t>
            </a:r>
            <a:r>
              <a:rPr lang="en-GB" altLang="en-US" sz="3400" dirty="0" err="1"/>
              <a:t>id’d</a:t>
            </a:r>
            <a:r>
              <a:rPr lang="en-GB" altLang="en-US" sz="3400" dirty="0"/>
              <a:t> the suspect or expresses an ability to id the suspect; or</a:t>
            </a:r>
          </a:p>
          <a:p>
            <a:pPr lvl="2"/>
            <a:r>
              <a:rPr lang="en-GB" altLang="en-US" sz="3400" dirty="0"/>
              <a:t>There is a reasonable chance of an eyewitness being able to id the suspect</a:t>
            </a:r>
          </a:p>
          <a:p>
            <a:pPr lvl="2"/>
            <a:r>
              <a:rPr lang="en-GB" altLang="en-US" sz="3400" dirty="0"/>
              <a:t>(unless it is not practicable to hold one or any such procedure would serve no useful purpose evidentially </a:t>
            </a:r>
            <a:r>
              <a:rPr lang="en-GB" altLang="en-US" sz="3400" dirty="0" err="1"/>
              <a:t>eg</a:t>
            </a:r>
            <a:r>
              <a:rPr lang="en-GB" altLang="en-US" sz="3400" dirty="0"/>
              <a:t> the suspect is already personally known to the witness)</a:t>
            </a:r>
          </a:p>
          <a:p>
            <a:pPr marL="457200" lvl="1" indent="0" eaLnBrk="1" hangingPunct="1">
              <a:buNone/>
            </a:pPr>
            <a:endParaRPr lang="en-GB" altLang="en-US" sz="3400" dirty="0"/>
          </a:p>
          <a:p>
            <a:pPr marL="457200" lvl="1" indent="0" eaLnBrk="1" hangingPunct="1">
              <a:buNone/>
            </a:pPr>
            <a:r>
              <a:rPr lang="en-GB" altLang="en-US" sz="3400" b="1" dirty="0"/>
              <a:t>Procedures: </a:t>
            </a:r>
          </a:p>
          <a:p>
            <a:pPr lvl="1" eaLnBrk="1" hangingPunct="1"/>
            <a:r>
              <a:rPr lang="en-GB" altLang="en-US" sz="3400" dirty="0"/>
              <a:t>Video identification (“VIPER”) (D:3.5 and Annex A);</a:t>
            </a:r>
          </a:p>
          <a:p>
            <a:pPr lvl="1" eaLnBrk="1" hangingPunct="1"/>
            <a:r>
              <a:rPr lang="en-GB" altLang="en-US" sz="3400" dirty="0"/>
              <a:t>Identification Parade (D:3.7 and Annex B);</a:t>
            </a:r>
          </a:p>
          <a:p>
            <a:pPr lvl="1" eaLnBrk="1" hangingPunct="1"/>
            <a:r>
              <a:rPr lang="en-GB" altLang="en-US" sz="3400" dirty="0"/>
              <a:t>Group identification (D:3.9 and Annex C);</a:t>
            </a:r>
          </a:p>
          <a:p>
            <a:pPr lvl="1" eaLnBrk="1" hangingPunct="1"/>
            <a:r>
              <a:rPr lang="en-GB" altLang="en-US" sz="3400" dirty="0"/>
              <a:t>Confrontation (D Annex D) ;</a:t>
            </a:r>
          </a:p>
          <a:p>
            <a:endParaRPr lang="en-GB" dirty="0"/>
          </a:p>
        </p:txBody>
      </p:sp>
    </p:spTree>
    <p:extLst>
      <p:ext uri="{BB962C8B-B14F-4D97-AF65-F5344CB8AC3E}">
        <p14:creationId xmlns:p14="http://schemas.microsoft.com/office/powerpoint/2010/main" val="3367096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Video Identification</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lnSpcReduction="10000"/>
          </a:bodyPr>
          <a:lstStyle/>
          <a:p>
            <a:r>
              <a:rPr lang="en-GB" sz="2000" dirty="0"/>
              <a:t>Set of video images (S and at least 8 others)</a:t>
            </a:r>
          </a:p>
          <a:p>
            <a:r>
              <a:rPr lang="en-GB" sz="2000" dirty="0"/>
              <a:t>If 2 suspects of similar appearance, then should be a set of 12 (minimum)</a:t>
            </a:r>
          </a:p>
          <a:p>
            <a:r>
              <a:rPr lang="en-GB" sz="2000" dirty="0"/>
              <a:t>All persons should resemble the suspect in age, height, general appearance and all should be shown in the same type of clothing or in the same position</a:t>
            </a:r>
          </a:p>
          <a:p>
            <a:r>
              <a:rPr lang="en-GB" sz="2000" dirty="0"/>
              <a:t>Witnesses are not able to communicate with each other</a:t>
            </a:r>
          </a:p>
          <a:p>
            <a:r>
              <a:rPr lang="en-GB" sz="2000" dirty="0"/>
              <a:t>Witness should see all images at least twice</a:t>
            </a:r>
          </a:p>
          <a:p>
            <a:r>
              <a:rPr lang="en-GB" sz="2000" dirty="0"/>
              <a:t>Witness is asked whether the S is the person seen on a previous occasion</a:t>
            </a:r>
          </a:p>
          <a:p>
            <a:r>
              <a:rPr lang="en-GB" sz="2000" dirty="0"/>
              <a:t>S’s solicitor must be offered the opportunity to attend the identification suite when the video parade is compiled and when compilation is subsequently shown to the witness</a:t>
            </a:r>
          </a:p>
          <a:p>
            <a:r>
              <a:rPr lang="en-GB" sz="2000" dirty="0"/>
              <a:t>Both S and legal adviser must have the opportunity to see the set of images in advance</a:t>
            </a:r>
          </a:p>
          <a:p>
            <a:r>
              <a:rPr lang="en-GB" sz="2000" dirty="0"/>
              <a:t>A full record must be kept of the procedures and  those involved.</a:t>
            </a:r>
          </a:p>
          <a:p>
            <a:r>
              <a:rPr lang="en-GB" altLang="en-US" sz="2000" dirty="0"/>
              <a:t>Suspect may refuse to take part but that refusal may be given in evidence against him and covert operation possible (D:3.17)</a:t>
            </a:r>
          </a:p>
          <a:p>
            <a:endParaRPr lang="en-GB" sz="2000" dirty="0"/>
          </a:p>
        </p:txBody>
      </p:sp>
    </p:spTree>
    <p:extLst>
      <p:ext uri="{BB962C8B-B14F-4D97-AF65-F5344CB8AC3E}">
        <p14:creationId xmlns:p14="http://schemas.microsoft.com/office/powerpoint/2010/main" val="3668777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B9A77C-BEA5-DD1F-43E1-FA7277209F2D}"/>
              </a:ext>
            </a:extLst>
          </p:cNvPr>
          <p:cNvPicPr>
            <a:picLocks noChangeAspect="1"/>
          </p:cNvPicPr>
          <p:nvPr/>
        </p:nvPicPr>
        <p:blipFill>
          <a:blip r:embed="rId2"/>
          <a:stretch>
            <a:fillRect/>
          </a:stretch>
        </p:blipFill>
        <p:spPr>
          <a:xfrm>
            <a:off x="3146496" y="0"/>
            <a:ext cx="5899008" cy="6858000"/>
          </a:xfrm>
          <a:prstGeom prst="rect">
            <a:avLst/>
          </a:prstGeom>
        </p:spPr>
      </p:pic>
    </p:spTree>
    <p:extLst>
      <p:ext uri="{BB962C8B-B14F-4D97-AF65-F5344CB8AC3E}">
        <p14:creationId xmlns:p14="http://schemas.microsoft.com/office/powerpoint/2010/main" val="624679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 Identification Parades</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fontScale="55000" lnSpcReduction="20000"/>
          </a:bodyPr>
          <a:lstStyle/>
          <a:p>
            <a:r>
              <a:rPr lang="en-GB" sz="2000" dirty="0"/>
              <a:t>An identification parade enables the witness to see the suspect in a line of others who resemble the suspect (para 3.7 Code D). If a suspect refuses to stand in an identification parade, the police may use an alternative means of identification. The procedure is governed by Annex B Code D, the essential elements of which are listed below.</a:t>
            </a:r>
          </a:p>
          <a:p>
            <a:endParaRPr lang="en-GB" sz="2000" dirty="0"/>
          </a:p>
          <a:p>
            <a:r>
              <a:rPr lang="en-GB" sz="2000" dirty="0"/>
              <a:t>The parade itself must consist of at least eight people other than the suspect who are so far as possible the same age, height, general appearance and position in life as the suspect. Where there are two suspects of roughly similar appearance they may be paraded together with at least 12 other people. Where the suspect has an unusual physical feature such as a facial scar or distinctively coloured hair, which cannot be replicated on other members of the parade, steps should be taken to conceal the location of that feature on the suspect and the other members of the parade. The suspect and their solicitor or the appropriate adult must agree to any such concealments.</a:t>
            </a:r>
          </a:p>
          <a:p>
            <a:endParaRPr lang="en-GB" sz="2000" dirty="0"/>
          </a:p>
          <a:p>
            <a:r>
              <a:rPr lang="en-GB" sz="2000" dirty="0"/>
              <a:t>The suspect may choose their own position in the line and may change position if they wish between inspections by witnesses. Witnesses are segregated from the parade so that they do not see any member of the parade before inspecting the line, and cannot speak to each other about the parade. Witnesses are told that the person they saw on the specified occasion may, or may not, appear in the parade (the same applies to images in a VIPER) and that if they cannot make an identification, they should say so. The witness may ask any member of the parade to speak, move or adopt any posture.</a:t>
            </a:r>
          </a:p>
          <a:p>
            <a:endParaRPr lang="en-GB" sz="2000" dirty="0"/>
          </a:p>
          <a:p>
            <a:r>
              <a:rPr lang="en-GB" sz="2000" dirty="0"/>
              <a:t>Once the witness has inspected the line at least twice, the identification officer will ask whether the person they saw on the relevant occasion is in the parade, and the witness should then make the identification by indicating the number of the person concerned. If the witness makes an identification after the parade has ended, the suspect and, if present, their solicitor, interpreter or friend should be informed. Where this occurs consideration should be given to allowing the witness a second opportunity to identify the suspect.</a:t>
            </a:r>
          </a:p>
          <a:p>
            <a:endParaRPr lang="en-GB" sz="2000" dirty="0"/>
          </a:p>
          <a:p>
            <a:r>
              <a:rPr lang="en-GB" sz="2000" dirty="0"/>
              <a:t>If a conventional identification parade is used, which is now rare, there are many practical things the legal adviser can do to ensure it is to be conducted fairly, including checking the layout to ensure witnesses cannot communicate with each other or see members of the parade in advance. If the suspect has a unique identifying feature such as a scar or an unusual hairstyle it is important that the police take steps to disguise it.</a:t>
            </a:r>
          </a:p>
          <a:p>
            <a:endParaRPr lang="en-GB" sz="2000" dirty="0"/>
          </a:p>
          <a:p>
            <a:r>
              <a:rPr lang="en-GB" sz="2000" dirty="0"/>
              <a:t>A video-recording must normally be taken of the parade. Where that is impracticable, a colour photograph will be taken, and a copy of the video or photograph will be supplied to the suspect’s solicitor.</a:t>
            </a:r>
          </a:p>
        </p:txBody>
      </p:sp>
    </p:spTree>
    <p:extLst>
      <p:ext uri="{BB962C8B-B14F-4D97-AF65-F5344CB8AC3E}">
        <p14:creationId xmlns:p14="http://schemas.microsoft.com/office/powerpoint/2010/main" val="3851285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 Group Identification and Confrontation</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fontScale="92500" lnSpcReduction="10000"/>
          </a:bodyPr>
          <a:lstStyle/>
          <a:p>
            <a:r>
              <a:rPr lang="en-GB" dirty="0"/>
              <a:t>para 3.16 Code D provides that the suspect may be offered a group identification where the officer in charge of the investigation considers that it is more satisfactory than a video identification or an identification parade and the identification officer considers that it is practicable to arrange.</a:t>
            </a:r>
          </a:p>
          <a:p>
            <a:endParaRPr lang="en-GB" dirty="0"/>
          </a:p>
          <a:p>
            <a:r>
              <a:rPr lang="en-GB" dirty="0"/>
              <a:t>A group identification occurs when the witness sees the suspect within a group of others who resemble the suspect and may take place either with or without the suspect’s consent and co-operation. The location of the identification is a matter for the identification officer, although the officer may take into account any representations from the suspect’s solicitor etc. Examples of places where group identification may take place include shopping centres, escalators and railway stations.</a:t>
            </a:r>
          </a:p>
          <a:p>
            <a:endParaRPr lang="en-GB" dirty="0"/>
          </a:p>
          <a:p>
            <a:r>
              <a:rPr lang="en-GB" dirty="0"/>
              <a:t>Immediately after the identification has taken place a colour photograph or video should be taken of the location to give a general impression of the scene and the number of people present.</a:t>
            </a:r>
            <a:br>
              <a:rPr lang="en-GB" dirty="0"/>
            </a:br>
            <a:endParaRPr lang="en-GB" dirty="0"/>
          </a:p>
          <a:p>
            <a:r>
              <a:rPr lang="en-GB" b="1" u="sng" dirty="0"/>
              <a:t>Confrontation</a:t>
            </a:r>
            <a:r>
              <a:rPr lang="en-GB" dirty="0"/>
              <a:t>:  should only be used when no other method is available</a:t>
            </a:r>
          </a:p>
          <a:p>
            <a:pPr lvl="1"/>
            <a:r>
              <a:rPr lang="en-GB" sz="1800" dirty="0"/>
              <a:t>“ Is this the person in question?”</a:t>
            </a:r>
          </a:p>
          <a:p>
            <a:pPr lvl="1"/>
            <a:r>
              <a:rPr lang="en-GB" sz="1800" dirty="0"/>
              <a:t>Can be face to face or through a screen</a:t>
            </a:r>
          </a:p>
          <a:p>
            <a:endParaRPr lang="en-GB" sz="1400" dirty="0"/>
          </a:p>
        </p:txBody>
      </p:sp>
    </p:spTree>
    <p:extLst>
      <p:ext uri="{BB962C8B-B14F-4D97-AF65-F5344CB8AC3E}">
        <p14:creationId xmlns:p14="http://schemas.microsoft.com/office/powerpoint/2010/main" val="4085030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067C-96D2-420B-9149-2E4A39921F96}"/>
              </a:ext>
            </a:extLst>
          </p:cNvPr>
          <p:cNvSpPr>
            <a:spLocks noGrp="1"/>
          </p:cNvSpPr>
          <p:nvPr>
            <p:ph type="title"/>
          </p:nvPr>
        </p:nvSpPr>
        <p:spPr/>
        <p:txBody>
          <a:bodyPr/>
          <a:lstStyle/>
          <a:p>
            <a:r>
              <a:rPr lang="en-GB" dirty="0"/>
              <a:t>Role of the Legal Adviser</a:t>
            </a:r>
          </a:p>
        </p:txBody>
      </p:sp>
      <p:sp>
        <p:nvSpPr>
          <p:cNvPr id="3" name="Content Placeholder 2">
            <a:extLst>
              <a:ext uri="{FF2B5EF4-FFF2-40B4-BE49-F238E27FC236}">
                <a16:creationId xmlns:a16="http://schemas.microsoft.com/office/drawing/2014/main" id="{04F1DC30-9C45-4126-84BD-AB46FF20F526}"/>
              </a:ext>
            </a:extLst>
          </p:cNvPr>
          <p:cNvSpPr>
            <a:spLocks noGrp="1"/>
          </p:cNvSpPr>
          <p:nvPr>
            <p:ph idx="1"/>
          </p:nvPr>
        </p:nvSpPr>
        <p:spPr>
          <a:xfrm>
            <a:off x="560850" y="1799488"/>
            <a:ext cx="8596668" cy="3880773"/>
          </a:xfrm>
        </p:spPr>
        <p:txBody>
          <a:bodyPr>
            <a:normAutofit/>
          </a:bodyPr>
          <a:lstStyle/>
          <a:p>
            <a:pPr>
              <a:lnSpc>
                <a:spcPct val="90000"/>
              </a:lnSpc>
            </a:pPr>
            <a:r>
              <a:rPr lang="en-GB" altLang="en-US" sz="2800" dirty="0"/>
              <a:t>“To protect and advance the legal rights of the client” - </a:t>
            </a:r>
            <a:r>
              <a:rPr lang="en-GB" altLang="en-US" sz="2800" u="sng" dirty="0">
                <a:hlinkClick r:id="rId2"/>
              </a:rPr>
              <a:t>Code C,  Guidance Note 6D</a:t>
            </a:r>
            <a:endParaRPr lang="en-GB" altLang="en-US" sz="2800" u="sng" dirty="0"/>
          </a:p>
          <a:p>
            <a:pPr lvl="1">
              <a:lnSpc>
                <a:spcPct val="90000"/>
              </a:lnSpc>
            </a:pPr>
            <a:r>
              <a:rPr lang="en-GB" altLang="en-US" sz="2800" dirty="0"/>
              <a:t>Challenge a decision not to hold an identification procedure</a:t>
            </a:r>
          </a:p>
          <a:p>
            <a:pPr lvl="1">
              <a:lnSpc>
                <a:spcPct val="90000"/>
              </a:lnSpc>
            </a:pPr>
            <a:r>
              <a:rPr lang="en-GB" altLang="en-US" sz="2800" dirty="0"/>
              <a:t>Make representations as to type of identification procedure or process</a:t>
            </a:r>
          </a:p>
          <a:p>
            <a:pPr lvl="1">
              <a:lnSpc>
                <a:spcPct val="90000"/>
              </a:lnSpc>
            </a:pPr>
            <a:r>
              <a:rPr lang="en-GB" altLang="en-US" sz="2800" dirty="0"/>
              <a:t>Remind client that failure to co-operate could draw adverse inferences.</a:t>
            </a:r>
          </a:p>
          <a:p>
            <a:endParaRPr lang="en-GB" dirty="0"/>
          </a:p>
        </p:txBody>
      </p:sp>
    </p:spTree>
    <p:extLst>
      <p:ext uri="{BB962C8B-B14F-4D97-AF65-F5344CB8AC3E}">
        <p14:creationId xmlns:p14="http://schemas.microsoft.com/office/powerpoint/2010/main" val="149654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62E2-8081-4CFE-BE64-C18CF5B560D6}"/>
              </a:ext>
            </a:extLst>
          </p:cNvPr>
          <p:cNvSpPr>
            <a:spLocks noGrp="1"/>
          </p:cNvSpPr>
          <p:nvPr>
            <p:ph type="title"/>
          </p:nvPr>
        </p:nvSpPr>
        <p:spPr>
          <a:xfrm>
            <a:off x="1118897" y="76200"/>
            <a:ext cx="10157354" cy="976536"/>
          </a:xfrm>
        </p:spPr>
        <p:txBody>
          <a:bodyPr/>
          <a:lstStyle/>
          <a:p>
            <a:r>
              <a:rPr lang="en-GB" dirty="0"/>
              <a:t>Identification Evidence and the Trial</a:t>
            </a:r>
          </a:p>
        </p:txBody>
      </p:sp>
      <p:sp>
        <p:nvSpPr>
          <p:cNvPr id="3" name="Content Placeholder 2">
            <a:extLst>
              <a:ext uri="{FF2B5EF4-FFF2-40B4-BE49-F238E27FC236}">
                <a16:creationId xmlns:a16="http://schemas.microsoft.com/office/drawing/2014/main" id="{FEBCAE9B-9871-4167-AFD5-9666E63C18EA}"/>
              </a:ext>
            </a:extLst>
          </p:cNvPr>
          <p:cNvSpPr>
            <a:spLocks noGrp="1"/>
          </p:cNvSpPr>
          <p:nvPr>
            <p:ph idx="1"/>
          </p:nvPr>
        </p:nvSpPr>
        <p:spPr>
          <a:xfrm>
            <a:off x="427487" y="885952"/>
            <a:ext cx="10513168" cy="5695398"/>
          </a:xfrm>
        </p:spPr>
        <p:txBody>
          <a:bodyPr>
            <a:normAutofit lnSpcReduction="10000"/>
          </a:bodyPr>
          <a:lstStyle/>
          <a:p>
            <a:pPr>
              <a:defRPr/>
            </a:pPr>
            <a:r>
              <a:rPr lang="en-GB" altLang="en-US" sz="2400" dirty="0"/>
              <a:t>Failure by the Police to conduct a procedure may amount to a breach of PACE and result in adverse comment/exclusion of evidence at trial.</a:t>
            </a:r>
          </a:p>
          <a:p>
            <a:pPr>
              <a:defRPr/>
            </a:pPr>
            <a:r>
              <a:rPr lang="en-GB" altLang="en-US" sz="2400" dirty="0"/>
              <a:t>If identification evidence is disputed then court must consider the direction given in </a:t>
            </a:r>
            <a:r>
              <a:rPr lang="en-GB" altLang="en-US" sz="2400" b="1" dirty="0"/>
              <a:t>Turnbull (1977) – “Turnbull direction</a:t>
            </a:r>
            <a:r>
              <a:rPr lang="en-GB" altLang="en-US" sz="2400" dirty="0"/>
              <a:t>”</a:t>
            </a:r>
          </a:p>
          <a:p>
            <a:pPr>
              <a:defRPr/>
            </a:pPr>
            <a:r>
              <a:rPr lang="en-GB" altLang="en-US" sz="2400" dirty="0"/>
              <a:t>Turnbull guidance requires court to consider:</a:t>
            </a:r>
          </a:p>
          <a:p>
            <a:pPr lvl="1">
              <a:defRPr/>
            </a:pPr>
            <a:r>
              <a:rPr lang="en-GB" altLang="en-US" sz="2200" dirty="0"/>
              <a:t>If id evidence is weak it should not be left to jury/magistrates to consider</a:t>
            </a:r>
          </a:p>
          <a:p>
            <a:pPr lvl="1">
              <a:defRPr/>
            </a:pPr>
            <a:r>
              <a:rPr lang="en-GB" altLang="en-US" sz="2200" dirty="0"/>
              <a:t>If id evidence is strong OR weak but supported by other evidence the evidence should be admitted</a:t>
            </a:r>
          </a:p>
          <a:p>
            <a:pPr lvl="1">
              <a:defRPr/>
            </a:pPr>
            <a:r>
              <a:rPr lang="en-GB" altLang="en-US" sz="2200" dirty="0"/>
              <a:t>When considering quality of evidence court will consider: length of time person was observed, conditions </a:t>
            </a:r>
            <a:r>
              <a:rPr lang="en-GB" altLang="en-US" sz="2200" dirty="0" err="1"/>
              <a:t>e.g</a:t>
            </a:r>
            <a:r>
              <a:rPr lang="en-GB" altLang="en-US" sz="2200" dirty="0"/>
              <a:t> time of day, weather, street lighting and whether suspect is known to the witness</a:t>
            </a:r>
          </a:p>
          <a:p>
            <a:pPr>
              <a:defRPr/>
            </a:pPr>
            <a:r>
              <a:rPr lang="en-GB" altLang="en-US" sz="2400" dirty="0"/>
              <a:t>If id evidence is admitted then a Turnbull warning is given for the need to adopt special caution when dealing with identification as mistakes can be made by witnesses.</a:t>
            </a:r>
            <a:endParaRPr lang="en-GB" altLang="en-US" sz="2200" dirty="0"/>
          </a:p>
          <a:p>
            <a:endParaRPr lang="en-GB" dirty="0"/>
          </a:p>
        </p:txBody>
      </p:sp>
    </p:spTree>
    <p:extLst>
      <p:ext uri="{BB962C8B-B14F-4D97-AF65-F5344CB8AC3E}">
        <p14:creationId xmlns:p14="http://schemas.microsoft.com/office/powerpoint/2010/main" val="5224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69BDC0B-1B5B-1F82-1FF0-A31624C79D3F}"/>
              </a:ext>
            </a:extLst>
          </p:cNvPr>
          <p:cNvSpPr>
            <a:spLocks noGrp="1"/>
          </p:cNvSpPr>
          <p:nvPr>
            <p:ph type="title"/>
          </p:nvPr>
        </p:nvSpPr>
        <p:spPr>
          <a:xfrm>
            <a:off x="643467" y="816638"/>
            <a:ext cx="3367359" cy="5224724"/>
          </a:xfrm>
        </p:spPr>
        <p:txBody>
          <a:bodyPr anchor="ctr">
            <a:normAutofit/>
          </a:bodyPr>
          <a:lstStyle/>
          <a:p>
            <a:r>
              <a:rPr lang="en-GB" dirty="0"/>
              <a:t>Other types of evidence</a:t>
            </a:r>
          </a:p>
        </p:txBody>
      </p:sp>
      <p:sp>
        <p:nvSpPr>
          <p:cNvPr id="3" name="Content Placeholder 2">
            <a:extLst>
              <a:ext uri="{FF2B5EF4-FFF2-40B4-BE49-F238E27FC236}">
                <a16:creationId xmlns:a16="http://schemas.microsoft.com/office/drawing/2014/main" id="{96626AB8-D1CC-A423-7C05-C8FBC388FFA0}"/>
              </a:ext>
            </a:extLst>
          </p:cNvPr>
          <p:cNvSpPr>
            <a:spLocks noGrp="1"/>
          </p:cNvSpPr>
          <p:nvPr>
            <p:ph idx="1"/>
          </p:nvPr>
        </p:nvSpPr>
        <p:spPr>
          <a:xfrm>
            <a:off x="4654295" y="816638"/>
            <a:ext cx="4619706" cy="5224724"/>
          </a:xfrm>
        </p:spPr>
        <p:txBody>
          <a:bodyPr anchor="ctr">
            <a:normAutofit/>
          </a:bodyPr>
          <a:lstStyle/>
          <a:p>
            <a:r>
              <a:rPr lang="en-GB"/>
              <a:t>Power to take photographs s 64A PACE – with or without consent  - of anyone detained at a police station</a:t>
            </a:r>
          </a:p>
          <a:p>
            <a:r>
              <a:rPr lang="en-GB"/>
              <a:t>Voice identification done by expert witnesses</a:t>
            </a:r>
          </a:p>
          <a:p>
            <a:pPr eaLnBrk="1" hangingPunct="1"/>
            <a:r>
              <a:rPr lang="en-GB" altLang="en-US"/>
              <a:t> s 61 A  PACE: Fingerprints may be taken with consent or without where suspect arrested/detained for a recordable offence</a:t>
            </a:r>
          </a:p>
          <a:p>
            <a:r>
              <a:rPr lang="en-GB"/>
              <a:t>Impression of footwear – s 61 A PACE</a:t>
            </a:r>
          </a:p>
        </p:txBody>
      </p:sp>
    </p:spTree>
    <p:extLst>
      <p:ext uri="{BB962C8B-B14F-4D97-AF65-F5344CB8AC3E}">
        <p14:creationId xmlns:p14="http://schemas.microsoft.com/office/powerpoint/2010/main" val="2726579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04E7-333C-4EFE-B0AA-EBA3005E09C1}"/>
              </a:ext>
            </a:extLst>
          </p:cNvPr>
          <p:cNvSpPr>
            <a:spLocks noGrp="1"/>
          </p:cNvSpPr>
          <p:nvPr>
            <p:ph type="title"/>
          </p:nvPr>
        </p:nvSpPr>
        <p:spPr>
          <a:xfrm>
            <a:off x="304584" y="156238"/>
            <a:ext cx="9596561" cy="1026075"/>
          </a:xfrm>
        </p:spPr>
        <p:txBody>
          <a:bodyPr>
            <a:normAutofit fontScale="90000"/>
          </a:bodyPr>
          <a:lstStyle/>
          <a:p>
            <a:r>
              <a:rPr lang="en-GB" sz="3200" dirty="0"/>
              <a:t>Power of the police to take samples from detained persons</a:t>
            </a:r>
          </a:p>
        </p:txBody>
      </p:sp>
      <p:sp>
        <p:nvSpPr>
          <p:cNvPr id="3" name="Content Placeholder 2">
            <a:extLst>
              <a:ext uri="{FF2B5EF4-FFF2-40B4-BE49-F238E27FC236}">
                <a16:creationId xmlns:a16="http://schemas.microsoft.com/office/drawing/2014/main" id="{CABD909C-F9C4-4296-B6AE-A9AE13559DA9}"/>
              </a:ext>
            </a:extLst>
          </p:cNvPr>
          <p:cNvSpPr>
            <a:spLocks noGrp="1"/>
          </p:cNvSpPr>
          <p:nvPr>
            <p:ph idx="1"/>
          </p:nvPr>
        </p:nvSpPr>
        <p:spPr>
          <a:xfrm>
            <a:off x="269637" y="1182313"/>
            <a:ext cx="9666453" cy="5436292"/>
          </a:xfrm>
        </p:spPr>
        <p:txBody>
          <a:bodyPr>
            <a:normAutofit/>
          </a:bodyPr>
          <a:lstStyle/>
          <a:p>
            <a:pPr eaLnBrk="1" hangingPunct="1"/>
            <a:r>
              <a:rPr lang="en-GB" altLang="en-US" sz="2000" u="sng" dirty="0">
                <a:hlinkClick r:id="rId2"/>
              </a:rPr>
              <a:t>s62 PACE</a:t>
            </a:r>
            <a:r>
              <a:rPr lang="en-GB" altLang="en-US" sz="2000" dirty="0">
                <a:hlinkClick r:id="rId2"/>
              </a:rPr>
              <a:t> </a:t>
            </a:r>
            <a:r>
              <a:rPr lang="en-GB" altLang="en-US" sz="2000" dirty="0"/>
              <a:t>– Intimate samples can be taken by consent if authorised by inspector (recordable offences).</a:t>
            </a:r>
          </a:p>
          <a:p>
            <a:pPr eaLnBrk="1" hangingPunct="1"/>
            <a:r>
              <a:rPr lang="en-GB" altLang="en-US" sz="2000" dirty="0"/>
              <a:t>Intimate samples = blood, semen or other tissue fluid, pubic hair, dental impression, or swab from body orifice other than mouth</a:t>
            </a:r>
          </a:p>
          <a:p>
            <a:pPr lvl="1"/>
            <a:r>
              <a:rPr lang="en-GB" altLang="en-US" sz="2000" dirty="0"/>
              <a:t>Must be authorised by Inspector or above and only if the authorising officer has r grounds for believing the sample would tend to confirm or disprove involvement in the offence.</a:t>
            </a:r>
          </a:p>
          <a:p>
            <a:pPr lvl="1"/>
            <a:r>
              <a:rPr lang="en-GB" altLang="en-US" sz="2000" dirty="0"/>
              <a:t>Suspect must give written consent</a:t>
            </a:r>
          </a:p>
          <a:p>
            <a:pPr lvl="1"/>
            <a:r>
              <a:rPr lang="en-GB" altLang="en-US" sz="2000" dirty="0"/>
              <a:t>Failure to give consent can draw adverse inferences ( s 62 (10) PACE)</a:t>
            </a:r>
          </a:p>
          <a:p>
            <a:pPr eaLnBrk="1" hangingPunct="1"/>
            <a:r>
              <a:rPr lang="en-GB" altLang="en-US" sz="2000" u="sng" dirty="0">
                <a:hlinkClick r:id="rId3"/>
              </a:rPr>
              <a:t>s63 PACE</a:t>
            </a:r>
            <a:r>
              <a:rPr lang="en-GB" altLang="en-US" sz="2000" dirty="0">
                <a:hlinkClick r:id="rId3"/>
              </a:rPr>
              <a:t> </a:t>
            </a:r>
            <a:r>
              <a:rPr lang="en-GB" altLang="en-US" sz="2000" dirty="0"/>
              <a:t>– Non-intimate samples – no consent required if suspect has been arrested and detained in connection with a recordable offence AND no sample has been taken previously</a:t>
            </a:r>
          </a:p>
          <a:p>
            <a:pPr eaLnBrk="1" hangingPunct="1"/>
            <a:r>
              <a:rPr lang="en-GB" altLang="en-US" sz="2000" dirty="0"/>
              <a:t>Non- intimate samples =  hair (not pubic) nails, swab from mouth, saliva, skin impression.</a:t>
            </a:r>
          </a:p>
          <a:p>
            <a:pPr eaLnBrk="1" hangingPunct="1"/>
            <a:endParaRPr lang="en-GB" altLang="en-US" sz="2000" dirty="0"/>
          </a:p>
          <a:p>
            <a:endParaRPr lang="en-GB" dirty="0"/>
          </a:p>
        </p:txBody>
      </p:sp>
    </p:spTree>
    <p:extLst>
      <p:ext uri="{BB962C8B-B14F-4D97-AF65-F5344CB8AC3E}">
        <p14:creationId xmlns:p14="http://schemas.microsoft.com/office/powerpoint/2010/main" val="3030921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03BB8-A095-14D9-8551-84E1BF325170}"/>
              </a:ext>
            </a:extLst>
          </p:cNvPr>
          <p:cNvSpPr>
            <a:spLocks noGrp="1"/>
          </p:cNvSpPr>
          <p:nvPr>
            <p:ph type="title"/>
          </p:nvPr>
        </p:nvSpPr>
        <p:spPr>
          <a:xfrm>
            <a:off x="5536734" y="609600"/>
            <a:ext cx="3737268" cy="1320800"/>
          </a:xfrm>
        </p:spPr>
        <p:txBody>
          <a:bodyPr>
            <a:normAutofit/>
          </a:bodyPr>
          <a:lstStyle/>
          <a:p>
            <a:r>
              <a:rPr lang="en-GB" sz="3300"/>
              <a:t>Retention of Samples and Data</a:t>
            </a:r>
          </a:p>
        </p:txBody>
      </p:sp>
      <p:sp>
        <p:nvSpPr>
          <p:cNvPr id="3" name="Content Placeholder 2">
            <a:extLst>
              <a:ext uri="{FF2B5EF4-FFF2-40B4-BE49-F238E27FC236}">
                <a16:creationId xmlns:a16="http://schemas.microsoft.com/office/drawing/2014/main" id="{62894357-A087-2B1D-95B1-3FC66B08C0D6}"/>
              </a:ext>
            </a:extLst>
          </p:cNvPr>
          <p:cNvSpPr>
            <a:spLocks noGrp="1"/>
          </p:cNvSpPr>
          <p:nvPr>
            <p:ph idx="1"/>
          </p:nvPr>
        </p:nvSpPr>
        <p:spPr>
          <a:xfrm>
            <a:off x="5209563" y="2160589"/>
            <a:ext cx="4064439" cy="3880773"/>
          </a:xfrm>
        </p:spPr>
        <p:txBody>
          <a:bodyPr>
            <a:normAutofit/>
          </a:bodyPr>
          <a:lstStyle/>
          <a:p>
            <a:pPr>
              <a:lnSpc>
                <a:spcPct val="90000"/>
              </a:lnSpc>
            </a:pPr>
            <a:r>
              <a:rPr lang="en-GB" sz="1700"/>
              <a:t>The Protection of Freedoms Act 2012 (PFA 2012) provides that if a suspect has been arrested for a minor offence, but never convicted, any DNA and fingerprints taken from the suspect by the police must be destroyed once they have fulfilled the purpose for which they were taken. The retention periods for fingerprints and DNA profiles under PFA 2012 are dependent upon age, whether the person in question was convicted and, if so, whether this was for a qualifying or minor offence, and the number of previous convictions.</a:t>
            </a:r>
          </a:p>
        </p:txBody>
      </p:sp>
      <p:pic>
        <p:nvPicPr>
          <p:cNvPr id="5" name="Picture 4" descr="Black fingerprints with one red fingerprint">
            <a:extLst>
              <a:ext uri="{FF2B5EF4-FFF2-40B4-BE49-F238E27FC236}">
                <a16:creationId xmlns:a16="http://schemas.microsoft.com/office/drawing/2014/main" id="{9D8D9BC5-1E88-744A-4DCD-90108195405B}"/>
              </a:ext>
            </a:extLst>
          </p:cNvPr>
          <p:cNvPicPr>
            <a:picLocks noChangeAspect="1"/>
          </p:cNvPicPr>
          <p:nvPr/>
        </p:nvPicPr>
        <p:blipFill>
          <a:blip r:embed="rId2"/>
          <a:srcRect r="2133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0477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BA04-1ADD-4BFF-B7B1-E0EF3BFABBA0}"/>
              </a:ext>
            </a:extLst>
          </p:cNvPr>
          <p:cNvSpPr>
            <a:spLocks noGrp="1"/>
          </p:cNvSpPr>
          <p:nvPr>
            <p:ph type="title"/>
          </p:nvPr>
        </p:nvSpPr>
        <p:spPr>
          <a:xfrm>
            <a:off x="281288" y="156238"/>
            <a:ext cx="8596668" cy="839701"/>
          </a:xfrm>
        </p:spPr>
        <p:txBody>
          <a:bodyPr/>
          <a:lstStyle/>
          <a:p>
            <a:r>
              <a:rPr lang="en-GB" dirty="0"/>
              <a:t>Police options after interview</a:t>
            </a:r>
          </a:p>
        </p:txBody>
      </p:sp>
      <p:sp>
        <p:nvSpPr>
          <p:cNvPr id="3" name="Content Placeholder 2">
            <a:extLst>
              <a:ext uri="{FF2B5EF4-FFF2-40B4-BE49-F238E27FC236}">
                <a16:creationId xmlns:a16="http://schemas.microsoft.com/office/drawing/2014/main" id="{792CCA04-C0A2-4B62-B7D5-144CC7B0FCCA}"/>
              </a:ext>
            </a:extLst>
          </p:cNvPr>
          <p:cNvSpPr>
            <a:spLocks noGrp="1"/>
          </p:cNvSpPr>
          <p:nvPr>
            <p:ph idx="1"/>
          </p:nvPr>
        </p:nvSpPr>
        <p:spPr>
          <a:xfrm>
            <a:off x="502607" y="890913"/>
            <a:ext cx="8955899" cy="5428348"/>
          </a:xfrm>
        </p:spPr>
        <p:txBody>
          <a:bodyPr>
            <a:normAutofit lnSpcReduction="10000"/>
          </a:bodyPr>
          <a:lstStyle/>
          <a:p>
            <a:pPr>
              <a:lnSpc>
                <a:spcPct val="90000"/>
              </a:lnSpc>
            </a:pPr>
            <a:r>
              <a:rPr lang="en-GB" altLang="en-US" sz="2400" dirty="0"/>
              <a:t>Release suspect – No further action</a:t>
            </a:r>
          </a:p>
          <a:p>
            <a:pPr>
              <a:lnSpc>
                <a:spcPct val="90000"/>
              </a:lnSpc>
            </a:pPr>
            <a:r>
              <a:rPr lang="en-GB" altLang="en-US" sz="2400" dirty="0"/>
              <a:t>Release without bail while police conduct further enquiries</a:t>
            </a:r>
          </a:p>
          <a:p>
            <a:pPr>
              <a:lnSpc>
                <a:spcPct val="90000"/>
              </a:lnSpc>
            </a:pPr>
            <a:r>
              <a:rPr lang="en-GB" altLang="en-US" sz="2400" dirty="0"/>
              <a:t>Release on bail to return for further questioning ( if necessary and proportionate)</a:t>
            </a:r>
          </a:p>
          <a:p>
            <a:pPr lvl="1">
              <a:lnSpc>
                <a:spcPct val="90000"/>
              </a:lnSpc>
            </a:pPr>
            <a:r>
              <a:rPr lang="en-GB" altLang="en-US" sz="2400" dirty="0"/>
              <a:t>Can impose bail conditions and must be authorised by Inspector or above (s 50 PACE)</a:t>
            </a:r>
          </a:p>
          <a:p>
            <a:pPr lvl="1">
              <a:lnSpc>
                <a:spcPct val="90000"/>
              </a:lnSpc>
            </a:pPr>
            <a:r>
              <a:rPr lang="en-GB" altLang="en-US" sz="2400" dirty="0"/>
              <a:t>Necessary: to prevent S from failing to surrender to custody, committing further offences or from interfering with witnesses or for own protection or that of others</a:t>
            </a:r>
          </a:p>
          <a:p>
            <a:pPr lvl="1">
              <a:lnSpc>
                <a:spcPct val="90000"/>
              </a:lnSpc>
            </a:pPr>
            <a:r>
              <a:rPr lang="en-GB" altLang="en-US" sz="2400" dirty="0"/>
              <a:t>Proportionate: conditions must be the minimum necessary to address the risk and initial bail period should be for a max of 28 days. </a:t>
            </a:r>
          </a:p>
          <a:p>
            <a:pPr>
              <a:lnSpc>
                <a:spcPct val="90000"/>
              </a:lnSpc>
            </a:pPr>
            <a:r>
              <a:rPr lang="en-GB" altLang="en-US" sz="2400" dirty="0"/>
              <a:t>Release on bail whilst CPS decide on charge  (s 37B) </a:t>
            </a:r>
          </a:p>
          <a:p>
            <a:pPr>
              <a:lnSpc>
                <a:spcPct val="90000"/>
              </a:lnSpc>
            </a:pPr>
            <a:r>
              <a:rPr lang="en-GB" altLang="en-US" sz="2400" dirty="0"/>
              <a:t>Charge suspect - remanding in custody (s 38) or on bail</a:t>
            </a:r>
            <a:endParaRPr lang="en-GB" altLang="en-US" sz="2400" u="sng" dirty="0"/>
          </a:p>
          <a:p>
            <a:pPr eaLnBrk="1" hangingPunct="1"/>
            <a:endParaRPr lang="en-GB" altLang="en-US" sz="2400" dirty="0"/>
          </a:p>
          <a:p>
            <a:endParaRPr lang="en-GB" dirty="0"/>
          </a:p>
        </p:txBody>
      </p:sp>
    </p:spTree>
    <p:extLst>
      <p:ext uri="{BB962C8B-B14F-4D97-AF65-F5344CB8AC3E}">
        <p14:creationId xmlns:p14="http://schemas.microsoft.com/office/powerpoint/2010/main" val="196572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B87D-CFEA-4B38-8A00-C8EE1819A17A}"/>
              </a:ext>
            </a:extLst>
          </p:cNvPr>
          <p:cNvSpPr>
            <a:spLocks noGrp="1"/>
          </p:cNvSpPr>
          <p:nvPr>
            <p:ph type="title"/>
          </p:nvPr>
        </p:nvSpPr>
        <p:spPr>
          <a:xfrm>
            <a:off x="479311" y="219379"/>
            <a:ext cx="8596668" cy="1320800"/>
          </a:xfrm>
        </p:spPr>
        <p:txBody>
          <a:bodyPr/>
          <a:lstStyle/>
          <a:p>
            <a:r>
              <a:rPr lang="en-GB" dirty="0"/>
              <a:t>The charging decision</a:t>
            </a:r>
          </a:p>
        </p:txBody>
      </p:sp>
      <p:sp>
        <p:nvSpPr>
          <p:cNvPr id="3" name="Content Placeholder 2">
            <a:extLst>
              <a:ext uri="{FF2B5EF4-FFF2-40B4-BE49-F238E27FC236}">
                <a16:creationId xmlns:a16="http://schemas.microsoft.com/office/drawing/2014/main" id="{512229FC-3F23-4A46-994E-593EA8A8FDE0}"/>
              </a:ext>
            </a:extLst>
          </p:cNvPr>
          <p:cNvSpPr>
            <a:spLocks noGrp="1"/>
          </p:cNvSpPr>
          <p:nvPr>
            <p:ph idx="1"/>
          </p:nvPr>
        </p:nvSpPr>
        <p:spPr>
          <a:xfrm>
            <a:off x="263814" y="970259"/>
            <a:ext cx="9689749" cy="3880773"/>
          </a:xfrm>
        </p:spPr>
        <p:txBody>
          <a:bodyPr>
            <a:noAutofit/>
          </a:bodyPr>
          <a:lstStyle/>
          <a:p>
            <a:r>
              <a:rPr lang="en-GB" dirty="0"/>
              <a:t>The statutory charging scheme was introduced by CJA 2003.</a:t>
            </a:r>
          </a:p>
          <a:p>
            <a:r>
              <a:rPr lang="en-GB" dirty="0"/>
              <a:t>Sets out who takes the decision re: charging the suspect.</a:t>
            </a:r>
          </a:p>
          <a:p>
            <a:r>
              <a:rPr lang="en-GB" dirty="0"/>
              <a:t>Amended in 2016 and the information as to who makes the charging decision is contained in Charging (The Directors Guidance) 6</a:t>
            </a:r>
            <a:r>
              <a:rPr lang="en-GB" baseline="30000" dirty="0"/>
              <a:t>th</a:t>
            </a:r>
            <a:r>
              <a:rPr lang="en-GB" dirty="0"/>
              <a:t> Edition, 2020 </a:t>
            </a:r>
            <a:r>
              <a:rPr lang="en-GB" dirty="0">
                <a:hlinkClick r:id="rId2"/>
              </a:rPr>
              <a:t>Director’s Guidance on Charging, sixth edition, December 2020, incorporating the National File Standard | The Crown Prosecution Service</a:t>
            </a:r>
            <a:endParaRPr lang="en-GB" dirty="0"/>
          </a:p>
          <a:p>
            <a:r>
              <a:rPr lang="en-GB" dirty="0"/>
              <a:t>Police may charge:</a:t>
            </a:r>
          </a:p>
          <a:p>
            <a:r>
              <a:rPr lang="en-GB" dirty="0"/>
              <a:t>Summary only offences (including criminal damage where the value of loss or damage is less than £5000) irrespective of plea;</a:t>
            </a:r>
          </a:p>
          <a:p>
            <a:r>
              <a:rPr lang="en-GB" dirty="0"/>
              <a:t>Any offence of retail theft or attempted retail theft irrespective of plea provided it is suitable for sentence at the magistrates’ court; and</a:t>
            </a:r>
          </a:p>
          <a:p>
            <a:r>
              <a:rPr lang="en-GB" dirty="0"/>
              <a:t>Any either-way offence anticipated as a guilty plea and suitable for sentence in magistrates’ court.</a:t>
            </a:r>
          </a:p>
        </p:txBody>
      </p:sp>
    </p:spTree>
    <p:extLst>
      <p:ext uri="{BB962C8B-B14F-4D97-AF65-F5344CB8AC3E}">
        <p14:creationId xmlns:p14="http://schemas.microsoft.com/office/powerpoint/2010/main" val="1434745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B11A-139F-401A-9BC9-86CA4F2AAB38}"/>
              </a:ext>
            </a:extLst>
          </p:cNvPr>
          <p:cNvSpPr>
            <a:spLocks noGrp="1"/>
          </p:cNvSpPr>
          <p:nvPr>
            <p:ph type="title"/>
          </p:nvPr>
        </p:nvSpPr>
        <p:spPr>
          <a:xfrm>
            <a:off x="408345" y="225688"/>
            <a:ext cx="10157354" cy="787400"/>
          </a:xfrm>
        </p:spPr>
        <p:txBody>
          <a:bodyPr anchor="b">
            <a:normAutofit/>
          </a:bodyPr>
          <a:lstStyle/>
          <a:p>
            <a:r>
              <a:rPr lang="en-GB" dirty="0"/>
              <a:t>The decision to charge</a:t>
            </a:r>
          </a:p>
        </p:txBody>
      </p:sp>
      <p:sp>
        <p:nvSpPr>
          <p:cNvPr id="3" name="Content Placeholder 2">
            <a:extLst>
              <a:ext uri="{FF2B5EF4-FFF2-40B4-BE49-F238E27FC236}">
                <a16:creationId xmlns:a16="http://schemas.microsoft.com/office/drawing/2014/main" id="{032C0299-2120-454A-BAAC-01EDF575FFE1}"/>
              </a:ext>
            </a:extLst>
          </p:cNvPr>
          <p:cNvSpPr>
            <a:spLocks noGrp="1"/>
          </p:cNvSpPr>
          <p:nvPr>
            <p:ph sz="half" idx="1"/>
          </p:nvPr>
        </p:nvSpPr>
        <p:spPr>
          <a:xfrm>
            <a:off x="606366" y="1270809"/>
            <a:ext cx="7838729" cy="4470400"/>
          </a:xfrm>
        </p:spPr>
        <p:txBody>
          <a:bodyPr>
            <a:normAutofit/>
          </a:bodyPr>
          <a:lstStyle/>
          <a:p>
            <a:r>
              <a:rPr lang="en-GB" altLang="en-US" sz="2800" dirty="0"/>
              <a:t>In most serious cases CPS make the decision</a:t>
            </a:r>
          </a:p>
          <a:p>
            <a:r>
              <a:rPr lang="en-GB" altLang="en-US" sz="2800" dirty="0">
                <a:hlinkClick r:id="rId2"/>
              </a:rPr>
              <a:t>Code for Crown Prosecutors </a:t>
            </a:r>
            <a:r>
              <a:rPr lang="en-GB" altLang="en-US" sz="2800" dirty="0"/>
              <a:t>applies (together with individual offence charging policies)</a:t>
            </a:r>
          </a:p>
          <a:p>
            <a:pPr lvl="1"/>
            <a:r>
              <a:rPr lang="en-GB" altLang="en-US" sz="2800" dirty="0"/>
              <a:t>Realistic prospect of securing a conviction? (the evidential test)</a:t>
            </a:r>
          </a:p>
          <a:p>
            <a:pPr lvl="1"/>
            <a:r>
              <a:rPr lang="en-GB" altLang="en-US" sz="2800" dirty="0"/>
              <a:t>In public interest? (the public interest test)</a:t>
            </a:r>
          </a:p>
          <a:p>
            <a:pPr lvl="1"/>
            <a:endParaRPr lang="en-GB" altLang="en-US" sz="2800" dirty="0"/>
          </a:p>
          <a:p>
            <a:pPr marL="457200" lvl="1" indent="0">
              <a:buNone/>
            </a:pPr>
            <a:r>
              <a:rPr lang="en-GB" altLang="en-US" sz="2800" dirty="0"/>
              <a:t>Is there an alternative to charging? </a:t>
            </a:r>
          </a:p>
          <a:p>
            <a:endParaRPr lang="en-GB" sz="2000" dirty="0"/>
          </a:p>
        </p:txBody>
      </p:sp>
      <p:pic>
        <p:nvPicPr>
          <p:cNvPr id="5" name="Picture 4">
            <a:extLst>
              <a:ext uri="{FF2B5EF4-FFF2-40B4-BE49-F238E27FC236}">
                <a16:creationId xmlns:a16="http://schemas.microsoft.com/office/drawing/2014/main" id="{FE03E987-DA11-D603-6EE6-0AC23E359412}"/>
              </a:ext>
            </a:extLst>
          </p:cNvPr>
          <p:cNvPicPr>
            <a:picLocks noChangeAspect="1"/>
          </p:cNvPicPr>
          <p:nvPr/>
        </p:nvPicPr>
        <p:blipFill>
          <a:blip r:embed="rId3"/>
          <a:stretch>
            <a:fillRect/>
          </a:stretch>
        </p:blipFill>
        <p:spPr>
          <a:xfrm>
            <a:off x="8998395" y="2537956"/>
            <a:ext cx="2912694" cy="1522117"/>
          </a:xfrm>
          <a:prstGeom prst="rect">
            <a:avLst/>
          </a:prstGeom>
          <a:noFill/>
        </p:spPr>
      </p:pic>
    </p:spTree>
    <p:extLst>
      <p:ext uri="{BB962C8B-B14F-4D97-AF65-F5344CB8AC3E}">
        <p14:creationId xmlns:p14="http://schemas.microsoft.com/office/powerpoint/2010/main" val="3595585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EE1-D789-4279-AC3F-0F573C11EB1D}"/>
              </a:ext>
            </a:extLst>
          </p:cNvPr>
          <p:cNvSpPr>
            <a:spLocks noGrp="1"/>
          </p:cNvSpPr>
          <p:nvPr>
            <p:ph type="title"/>
          </p:nvPr>
        </p:nvSpPr>
        <p:spPr>
          <a:xfrm>
            <a:off x="391948" y="167813"/>
            <a:ext cx="8596668" cy="1320800"/>
          </a:xfrm>
        </p:spPr>
        <p:txBody>
          <a:bodyPr/>
          <a:lstStyle/>
          <a:p>
            <a:r>
              <a:rPr lang="en-GB" dirty="0"/>
              <a:t>Alternatives to charging – the Conditional Caution</a:t>
            </a:r>
          </a:p>
        </p:txBody>
      </p:sp>
      <p:sp>
        <p:nvSpPr>
          <p:cNvPr id="3" name="Content Placeholder 2">
            <a:extLst>
              <a:ext uri="{FF2B5EF4-FFF2-40B4-BE49-F238E27FC236}">
                <a16:creationId xmlns:a16="http://schemas.microsoft.com/office/drawing/2014/main" id="{83B04485-6B1D-4ECF-90CF-CD4C3A67B5F8}"/>
              </a:ext>
            </a:extLst>
          </p:cNvPr>
          <p:cNvSpPr>
            <a:spLocks noGrp="1"/>
          </p:cNvSpPr>
          <p:nvPr>
            <p:ph idx="1"/>
          </p:nvPr>
        </p:nvSpPr>
        <p:spPr>
          <a:xfrm>
            <a:off x="560849" y="1488613"/>
            <a:ext cx="9538319" cy="4947132"/>
          </a:xfrm>
        </p:spPr>
        <p:txBody>
          <a:bodyPr>
            <a:normAutofit fontScale="77500" lnSpcReduction="20000"/>
          </a:bodyPr>
          <a:lstStyle/>
          <a:p>
            <a:r>
              <a:rPr lang="en-GB" sz="2800" dirty="0"/>
              <a:t>Could be given to adult offender if it is in the public interest </a:t>
            </a:r>
          </a:p>
          <a:p>
            <a:r>
              <a:rPr lang="en-GB" sz="2800" dirty="0"/>
              <a:t> Police can issue a conditional caution for any offence, excluding indictable only offences, hate crime, domestic violence offences ( where the CPS would need to authorise a caution for the excluded offences) (LASPOA 2012)</a:t>
            </a:r>
          </a:p>
          <a:p>
            <a:r>
              <a:rPr lang="en-GB" sz="2800" dirty="0"/>
              <a:t>S17 Criminal Justice and Courts Act 2015, a caution cannot be given in relation to an indictable-only offence where the defendant is over 18 and admits the offence except: -</a:t>
            </a:r>
          </a:p>
          <a:p>
            <a:pPr lvl="1"/>
            <a:r>
              <a:rPr lang="en-GB" sz="2600" dirty="0"/>
              <a:t>In exceptional circumstances relating to the person of the offence; and</a:t>
            </a:r>
          </a:p>
          <a:p>
            <a:pPr lvl="1"/>
            <a:r>
              <a:rPr lang="en-GB" sz="2600" dirty="0"/>
              <a:t>With the consent of the Director of Public Prosecutions.</a:t>
            </a:r>
          </a:p>
          <a:p>
            <a:r>
              <a:rPr lang="en-GB" sz="2800" dirty="0"/>
              <a:t>Conditional Caution (s 22 – 27 CJA) can apply where an adult admits the offence, there is evidence against the offender and the accused understands what the caution means and gives written consent to receiving a caution</a:t>
            </a:r>
          </a:p>
        </p:txBody>
      </p:sp>
    </p:spTree>
    <p:extLst>
      <p:ext uri="{BB962C8B-B14F-4D97-AF65-F5344CB8AC3E}">
        <p14:creationId xmlns:p14="http://schemas.microsoft.com/office/powerpoint/2010/main" val="2274713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E800-FC38-44A5-98AA-EEA51700051E}"/>
              </a:ext>
            </a:extLst>
          </p:cNvPr>
          <p:cNvSpPr>
            <a:spLocks noGrp="1"/>
          </p:cNvSpPr>
          <p:nvPr>
            <p:ph type="title"/>
          </p:nvPr>
        </p:nvSpPr>
        <p:spPr/>
        <p:txBody>
          <a:bodyPr/>
          <a:lstStyle/>
          <a:p>
            <a:r>
              <a:rPr lang="en-GB" dirty="0"/>
              <a:t>Conditional caution continued…</a:t>
            </a:r>
          </a:p>
        </p:txBody>
      </p:sp>
      <p:sp>
        <p:nvSpPr>
          <p:cNvPr id="3" name="Content Placeholder 2">
            <a:extLst>
              <a:ext uri="{FF2B5EF4-FFF2-40B4-BE49-F238E27FC236}">
                <a16:creationId xmlns:a16="http://schemas.microsoft.com/office/drawing/2014/main" id="{BF3E77F7-EC57-44E8-95F3-33AE993042EF}"/>
              </a:ext>
            </a:extLst>
          </p:cNvPr>
          <p:cNvSpPr>
            <a:spLocks noGrp="1"/>
          </p:cNvSpPr>
          <p:nvPr>
            <p:ph idx="1"/>
          </p:nvPr>
        </p:nvSpPr>
        <p:spPr>
          <a:xfrm>
            <a:off x="543378" y="1653883"/>
            <a:ext cx="8596668" cy="3880773"/>
          </a:xfrm>
        </p:spPr>
        <p:txBody>
          <a:bodyPr>
            <a:normAutofit/>
          </a:bodyPr>
          <a:lstStyle/>
          <a:p>
            <a:r>
              <a:rPr lang="en-GB" sz="2400" dirty="0"/>
              <a:t>Rehabilitation</a:t>
            </a:r>
          </a:p>
          <a:p>
            <a:r>
              <a:rPr lang="en-GB" sz="2400" dirty="0"/>
              <a:t>Make reparation for the effects of the offence on the victim or wider community</a:t>
            </a:r>
          </a:p>
          <a:p>
            <a:r>
              <a:rPr lang="en-GB" sz="2400" dirty="0"/>
              <a:t>Failure to comply will usually result in prosecution for the original offence</a:t>
            </a:r>
          </a:p>
          <a:p>
            <a:r>
              <a:rPr lang="en-GB" sz="2400" dirty="0"/>
              <a:t>Conditional caution is treated as an offence brought to justice and its recording is intended to contribute to improved public confidence in the criminal justice system. </a:t>
            </a:r>
          </a:p>
        </p:txBody>
      </p:sp>
    </p:spTree>
    <p:extLst>
      <p:ext uri="{BB962C8B-B14F-4D97-AF65-F5344CB8AC3E}">
        <p14:creationId xmlns:p14="http://schemas.microsoft.com/office/powerpoint/2010/main" val="99426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C598-7FC4-4565-80BB-C3E6ED3FE2C4}"/>
              </a:ext>
            </a:extLst>
          </p:cNvPr>
          <p:cNvSpPr>
            <a:spLocks noGrp="1"/>
          </p:cNvSpPr>
          <p:nvPr>
            <p:ph type="title"/>
          </p:nvPr>
        </p:nvSpPr>
        <p:spPr>
          <a:xfrm>
            <a:off x="390872" y="281180"/>
            <a:ext cx="10157354" cy="698581"/>
          </a:xfrm>
        </p:spPr>
        <p:txBody>
          <a:bodyPr anchor="b">
            <a:normAutofit/>
          </a:bodyPr>
          <a:lstStyle/>
          <a:p>
            <a:r>
              <a:rPr lang="en-GB" dirty="0"/>
              <a:t>Simple caution</a:t>
            </a:r>
          </a:p>
        </p:txBody>
      </p:sp>
      <p:sp>
        <p:nvSpPr>
          <p:cNvPr id="3" name="Content Placeholder 2">
            <a:extLst>
              <a:ext uri="{FF2B5EF4-FFF2-40B4-BE49-F238E27FC236}">
                <a16:creationId xmlns:a16="http://schemas.microsoft.com/office/drawing/2014/main" id="{4CE1653B-D53D-460B-A156-4B4ED12CB472}"/>
              </a:ext>
            </a:extLst>
          </p:cNvPr>
          <p:cNvSpPr>
            <a:spLocks noGrp="1"/>
          </p:cNvSpPr>
          <p:nvPr>
            <p:ph sz="half" idx="1"/>
          </p:nvPr>
        </p:nvSpPr>
        <p:spPr>
          <a:xfrm>
            <a:off x="492444" y="1550370"/>
            <a:ext cx="5920003" cy="4470400"/>
          </a:xfrm>
        </p:spPr>
        <p:txBody>
          <a:bodyPr>
            <a:normAutofit/>
          </a:bodyPr>
          <a:lstStyle/>
          <a:p>
            <a:r>
              <a:rPr lang="en-GB" sz="2400" dirty="0"/>
              <a:t>Offender must be over 18</a:t>
            </a:r>
          </a:p>
          <a:p>
            <a:r>
              <a:rPr lang="en-GB" sz="2400" dirty="0"/>
              <a:t>Decision to caution only taken if its in the public interest</a:t>
            </a:r>
          </a:p>
          <a:p>
            <a:r>
              <a:rPr lang="en-GB" sz="2400" dirty="0"/>
              <a:t>Must be in accordance with Home Office guidelines</a:t>
            </a:r>
          </a:p>
          <a:p>
            <a:r>
              <a:rPr lang="en-GB" sz="2400" dirty="0"/>
              <a:t>Caution administered by the police</a:t>
            </a:r>
          </a:p>
          <a:p>
            <a:endParaRPr lang="en-GB" dirty="0"/>
          </a:p>
        </p:txBody>
      </p:sp>
      <p:pic>
        <p:nvPicPr>
          <p:cNvPr id="5" name="Picture 4">
            <a:extLst>
              <a:ext uri="{FF2B5EF4-FFF2-40B4-BE49-F238E27FC236}">
                <a16:creationId xmlns:a16="http://schemas.microsoft.com/office/drawing/2014/main" id="{E4A7158C-626B-9BD5-A771-0B8ED12A5B45}"/>
              </a:ext>
            </a:extLst>
          </p:cNvPr>
          <p:cNvPicPr>
            <a:picLocks noChangeAspect="1"/>
          </p:cNvPicPr>
          <p:nvPr/>
        </p:nvPicPr>
        <p:blipFill rotWithShape="1">
          <a:blip r:embed="rId2"/>
          <a:srcRect l="16127" r="10052" b="-2"/>
          <a:stretch/>
        </p:blipFill>
        <p:spPr>
          <a:xfrm>
            <a:off x="7838913" y="2680429"/>
            <a:ext cx="3292432" cy="2957239"/>
          </a:xfrm>
          <a:prstGeom prst="rect">
            <a:avLst/>
          </a:prstGeom>
          <a:noFill/>
        </p:spPr>
      </p:pic>
    </p:spTree>
    <p:extLst>
      <p:ext uri="{BB962C8B-B14F-4D97-AF65-F5344CB8AC3E}">
        <p14:creationId xmlns:p14="http://schemas.microsoft.com/office/powerpoint/2010/main" val="280363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F098-069A-4406-9347-892104A483B2}"/>
              </a:ext>
            </a:extLst>
          </p:cNvPr>
          <p:cNvSpPr>
            <a:spLocks noGrp="1"/>
          </p:cNvSpPr>
          <p:nvPr>
            <p:ph type="title"/>
          </p:nvPr>
        </p:nvSpPr>
        <p:spPr/>
        <p:txBody>
          <a:bodyPr/>
          <a:lstStyle/>
          <a:p>
            <a:r>
              <a:rPr lang="en-GB" dirty="0"/>
              <a:t>Police bail</a:t>
            </a:r>
          </a:p>
        </p:txBody>
      </p:sp>
      <p:sp>
        <p:nvSpPr>
          <p:cNvPr id="3" name="Content Placeholder 2">
            <a:extLst>
              <a:ext uri="{FF2B5EF4-FFF2-40B4-BE49-F238E27FC236}">
                <a16:creationId xmlns:a16="http://schemas.microsoft.com/office/drawing/2014/main" id="{6C776CF0-B98B-4318-8F52-0A7009EEACFD}"/>
              </a:ext>
            </a:extLst>
          </p:cNvPr>
          <p:cNvSpPr>
            <a:spLocks noGrp="1"/>
          </p:cNvSpPr>
          <p:nvPr>
            <p:ph idx="1"/>
          </p:nvPr>
        </p:nvSpPr>
        <p:spPr/>
        <p:txBody>
          <a:bodyPr>
            <a:normAutofit fontScale="92500" lnSpcReduction="10000"/>
          </a:bodyPr>
          <a:lstStyle/>
          <a:p>
            <a:pPr>
              <a:lnSpc>
                <a:spcPct val="90000"/>
              </a:lnSpc>
            </a:pPr>
            <a:r>
              <a:rPr lang="en-GB" altLang="en-US" sz="2400" dirty="0"/>
              <a:t>Once charged the decision whether to bail the defendant or remand is made by Custody Officer.</a:t>
            </a:r>
          </a:p>
          <a:p>
            <a:pPr>
              <a:lnSpc>
                <a:spcPct val="90000"/>
              </a:lnSpc>
            </a:pPr>
            <a:r>
              <a:rPr lang="en-GB" altLang="en-US" sz="2400" dirty="0"/>
              <a:t>Bail should be granted unless Custody Officer has  reasonable grounds to believe that a </a:t>
            </a:r>
            <a:r>
              <a:rPr lang="en-GB" altLang="en-US" sz="2400" u="sng" dirty="0">
                <a:hlinkClick r:id="rId2"/>
              </a:rPr>
              <a:t>s38</a:t>
            </a:r>
            <a:r>
              <a:rPr lang="en-GB" altLang="en-US" sz="2400" dirty="0"/>
              <a:t> condition is made out</a:t>
            </a:r>
          </a:p>
          <a:p>
            <a:pPr lvl="1">
              <a:lnSpc>
                <a:spcPct val="90000"/>
              </a:lnSpc>
            </a:pPr>
            <a:r>
              <a:rPr lang="en-GB" altLang="en-US" dirty="0" err="1"/>
              <a:t>e.g</a:t>
            </a:r>
            <a:r>
              <a:rPr lang="en-GB" altLang="en-US" dirty="0"/>
              <a:t> D will not answer bail; D will commit an offence (imprisonable offence charged), D will interfere with justice, necessary for D’s own protection.</a:t>
            </a:r>
          </a:p>
          <a:p>
            <a:pPr>
              <a:lnSpc>
                <a:spcPct val="90000"/>
              </a:lnSpc>
            </a:pPr>
            <a:r>
              <a:rPr lang="en-GB" altLang="en-US" sz="2400" dirty="0"/>
              <a:t>Conditions can be imposed – </a:t>
            </a:r>
            <a:r>
              <a:rPr lang="en-GB" altLang="en-US" sz="2400" u="sng" dirty="0">
                <a:hlinkClick r:id="rId3"/>
              </a:rPr>
              <a:t>s47</a:t>
            </a:r>
            <a:r>
              <a:rPr lang="en-GB" altLang="en-US" sz="2400" u="sng" dirty="0"/>
              <a:t> (for conditions see </a:t>
            </a:r>
            <a:r>
              <a:rPr lang="en-GB" altLang="en-US" sz="2400" u="sng" dirty="0">
                <a:hlinkClick r:id="rId4"/>
              </a:rPr>
              <a:t>3(6) Bail Act 1976</a:t>
            </a:r>
            <a:r>
              <a:rPr lang="en-GB" altLang="en-US" sz="2400" u="sng" dirty="0"/>
              <a:t>)</a:t>
            </a:r>
          </a:p>
          <a:p>
            <a:pPr>
              <a:lnSpc>
                <a:spcPct val="90000"/>
              </a:lnSpc>
            </a:pPr>
            <a:r>
              <a:rPr lang="en-GB" altLang="en-US" sz="2400" dirty="0"/>
              <a:t>Usually if bailed, given a date for first appearance in Magistrates’ court (</a:t>
            </a:r>
            <a:r>
              <a:rPr lang="en-GB" altLang="en-US" sz="2400" dirty="0">
                <a:hlinkClick r:id="rId3"/>
              </a:rPr>
              <a:t>PACE s47</a:t>
            </a:r>
            <a:r>
              <a:rPr lang="en-GB" altLang="en-US" sz="2400" dirty="0"/>
              <a:t>).</a:t>
            </a:r>
          </a:p>
          <a:p>
            <a:pPr>
              <a:lnSpc>
                <a:spcPct val="90000"/>
              </a:lnSpc>
            </a:pPr>
            <a:r>
              <a:rPr lang="en-GB" altLang="en-US" sz="2400" dirty="0"/>
              <a:t>If detained in police custody – must be brought before the magistrates at the next available sitting (</a:t>
            </a:r>
            <a:r>
              <a:rPr lang="en-GB" altLang="en-US" sz="2400" dirty="0">
                <a:hlinkClick r:id="rId5"/>
              </a:rPr>
              <a:t>PACE s46(2</a:t>
            </a:r>
            <a:r>
              <a:rPr lang="en-GB" altLang="en-US" sz="2400" dirty="0"/>
              <a:t>))</a:t>
            </a:r>
            <a:endParaRPr lang="en-US" altLang="en-US" sz="2400" dirty="0"/>
          </a:p>
          <a:p>
            <a:endParaRPr lang="en-GB" dirty="0"/>
          </a:p>
        </p:txBody>
      </p:sp>
    </p:spTree>
    <p:extLst>
      <p:ext uri="{BB962C8B-B14F-4D97-AF65-F5344CB8AC3E}">
        <p14:creationId xmlns:p14="http://schemas.microsoft.com/office/powerpoint/2010/main" val="12555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37553" y="190257"/>
            <a:ext cx="8596668" cy="858100"/>
          </a:xfrm>
        </p:spPr>
        <p:txBody>
          <a:bodyPr/>
          <a:lstStyle/>
          <a:p>
            <a:r>
              <a:rPr lang="en-GB" dirty="0"/>
              <a:t>Penalty notices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537552" y="1176299"/>
            <a:ext cx="8950075" cy="3880773"/>
          </a:xfrm>
        </p:spPr>
        <p:txBody>
          <a:bodyPr>
            <a:noAutofit/>
          </a:bodyPr>
          <a:lstStyle/>
          <a:p>
            <a:r>
              <a:rPr lang="en-GB" sz="2800" dirty="0"/>
              <a:t>PND : Penalty Notice for Disorder</a:t>
            </a:r>
          </a:p>
          <a:p>
            <a:r>
              <a:rPr lang="en-GB" sz="2800" dirty="0"/>
              <a:t>= Police administered fines</a:t>
            </a:r>
          </a:p>
          <a:p>
            <a:r>
              <a:rPr lang="en-GB" sz="2800" dirty="0"/>
              <a:t>Criminal Justice and Police Act 2001: fines fixed according to seriousness of offence</a:t>
            </a:r>
          </a:p>
          <a:p>
            <a:r>
              <a:rPr lang="en-GB" sz="2800" dirty="0"/>
              <a:t>PND scheme does not allow for the payment of compensation to victims</a:t>
            </a:r>
          </a:p>
          <a:p>
            <a:r>
              <a:rPr lang="en-GB" sz="2800" dirty="0"/>
              <a:t>Can include a PND –E : where the individual can discharge liability by paying for and completing an educational course relevant to the offence (introduced by LASPOA 2012</a:t>
            </a:r>
          </a:p>
        </p:txBody>
      </p:sp>
    </p:spTree>
    <p:extLst>
      <p:ext uri="{BB962C8B-B14F-4D97-AF65-F5344CB8AC3E}">
        <p14:creationId xmlns:p14="http://schemas.microsoft.com/office/powerpoint/2010/main" val="247578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0230-6542-7FBD-F7EC-AEDC322B7BD4}"/>
              </a:ext>
            </a:extLst>
          </p:cNvPr>
          <p:cNvSpPr>
            <a:spLocks noGrp="1"/>
          </p:cNvSpPr>
          <p:nvPr>
            <p:ph type="title"/>
          </p:nvPr>
        </p:nvSpPr>
        <p:spPr>
          <a:xfrm>
            <a:off x="461839" y="300917"/>
            <a:ext cx="8596668" cy="724143"/>
          </a:xfrm>
        </p:spPr>
        <p:txBody>
          <a:bodyPr/>
          <a:lstStyle/>
          <a:p>
            <a:r>
              <a:rPr lang="en-GB" dirty="0"/>
              <a:t>Covert policing and surveillance</a:t>
            </a:r>
          </a:p>
        </p:txBody>
      </p:sp>
      <p:sp>
        <p:nvSpPr>
          <p:cNvPr id="3" name="Content Placeholder 2">
            <a:extLst>
              <a:ext uri="{FF2B5EF4-FFF2-40B4-BE49-F238E27FC236}">
                <a16:creationId xmlns:a16="http://schemas.microsoft.com/office/drawing/2014/main" id="{8CD5ADF6-3BF8-A1EE-4A1F-C117F01D71E5}"/>
              </a:ext>
            </a:extLst>
          </p:cNvPr>
          <p:cNvSpPr>
            <a:spLocks noGrp="1"/>
          </p:cNvSpPr>
          <p:nvPr>
            <p:ph idx="1"/>
          </p:nvPr>
        </p:nvSpPr>
        <p:spPr>
          <a:xfrm>
            <a:off x="525904" y="1420915"/>
            <a:ext cx="9008317" cy="5340986"/>
          </a:xfrm>
        </p:spPr>
        <p:txBody>
          <a:bodyPr>
            <a:normAutofit/>
          </a:bodyPr>
          <a:lstStyle/>
          <a:p>
            <a:r>
              <a:rPr lang="en-GB" sz="2000" dirty="0"/>
              <a:t>Regulated by  Regulation of Investigatory Powers Act 2000 (“RIPA”) and the Investigatory Powers Act 2016 (“IPA”)</a:t>
            </a:r>
          </a:p>
          <a:p>
            <a:r>
              <a:rPr lang="en-GB" sz="2000" dirty="0"/>
              <a:t>IPA: S 3 – offence to intentionally intercept communications without lawful authorisation.  Interception would be lawful if:</a:t>
            </a:r>
          </a:p>
          <a:p>
            <a:r>
              <a:rPr lang="en-GB" sz="2000" dirty="0"/>
              <a:t>Covert human intelligence source *CHIS”: 1) non-police informers 2) undercover police.  Every CHIS has to be registered and authorised.</a:t>
            </a:r>
          </a:p>
          <a:p>
            <a:r>
              <a:rPr lang="en-GB" sz="2000" dirty="0"/>
              <a:t>Covert surveillance: s 26 RIPA – must be authorised: 1) directed surveillance authorised by senior police officer 2) intrusive surveillance (private residence or vehicle) must be authorised by Chief Constable or Home Secretary</a:t>
            </a:r>
          </a:p>
          <a:p>
            <a:r>
              <a:rPr lang="en-GB" sz="2000" dirty="0"/>
              <a:t>Also needs approval from Surveillance Commissioner</a:t>
            </a:r>
          </a:p>
          <a:p>
            <a:r>
              <a:rPr lang="en-GB" sz="2000" dirty="0"/>
              <a:t>Any failures to comply with appropriate authorisations could lead to the evidence being excluded at trial</a:t>
            </a:r>
          </a:p>
        </p:txBody>
      </p:sp>
    </p:spTree>
    <p:extLst>
      <p:ext uri="{BB962C8B-B14F-4D97-AF65-F5344CB8AC3E}">
        <p14:creationId xmlns:p14="http://schemas.microsoft.com/office/powerpoint/2010/main" val="576552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E423734-E9FF-2412-8DCC-EBA4184B184B}"/>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Law in Context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FC2E02-CF3A-D6EC-A029-F68BE4914C0E}"/>
              </a:ext>
            </a:extLst>
          </p:cNvPr>
          <p:cNvGraphicFramePr>
            <a:graphicFrameLocks noGrp="1"/>
          </p:cNvGraphicFramePr>
          <p:nvPr>
            <p:ph idx="1"/>
            <p:extLst>
              <p:ext uri="{D42A27DB-BD31-4B8C-83A1-F6EECF244321}">
                <p14:modId xmlns:p14="http://schemas.microsoft.com/office/powerpoint/2010/main" val="63750665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598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34738-2547-DDFB-78B6-E2958676C725}"/>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499FDADB-35ED-B445-6BF7-2654BE2B49E1}"/>
              </a:ext>
            </a:extLst>
          </p:cNvPr>
          <p:cNvPicPr>
            <a:picLocks noChangeAspect="1"/>
          </p:cNvPicPr>
          <p:nvPr/>
        </p:nvPicPr>
        <p:blipFill>
          <a:blip r:embed="rId3"/>
          <a:stretch>
            <a:fillRect/>
          </a:stretch>
        </p:blipFill>
        <p:spPr>
          <a:xfrm>
            <a:off x="1030320" y="1827072"/>
            <a:ext cx="6271433" cy="3875329"/>
          </a:xfrm>
          <a:prstGeom prst="rect">
            <a:avLst/>
          </a:prstGeom>
        </p:spPr>
      </p:pic>
    </p:spTree>
    <p:extLst>
      <p:ext uri="{BB962C8B-B14F-4D97-AF65-F5344CB8AC3E}">
        <p14:creationId xmlns:p14="http://schemas.microsoft.com/office/powerpoint/2010/main" val="6512761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727AC-BA20-B3D8-94C0-6155E5FA3073}"/>
              </a:ext>
            </a:extLst>
          </p:cNvPr>
          <p:cNvSpPr>
            <a:spLocks noGrp="1"/>
          </p:cNvSpPr>
          <p:nvPr>
            <p:ph type="title"/>
          </p:nvPr>
        </p:nvSpPr>
        <p:spPr>
          <a:xfrm>
            <a:off x="2786047" y="609600"/>
            <a:ext cx="6487955" cy="1320800"/>
          </a:xfrm>
        </p:spPr>
        <p:txBody>
          <a:bodyPr>
            <a:normAutofit/>
          </a:bodyPr>
          <a:lstStyle/>
          <a:p>
            <a:r>
              <a:rPr lang="en-GB" dirty="0"/>
              <a:t>Summary</a:t>
            </a:r>
          </a:p>
        </p:txBody>
      </p:sp>
      <p:pic>
        <p:nvPicPr>
          <p:cNvPr id="5" name="Picture 4">
            <a:extLst>
              <a:ext uri="{FF2B5EF4-FFF2-40B4-BE49-F238E27FC236}">
                <a16:creationId xmlns:a16="http://schemas.microsoft.com/office/drawing/2014/main" id="{95AF4373-3453-61AF-D83F-6BCF10CA3155}"/>
              </a:ext>
            </a:extLst>
          </p:cNvPr>
          <p:cNvPicPr>
            <a:picLocks noChangeAspect="1"/>
          </p:cNvPicPr>
          <p:nvPr/>
        </p:nvPicPr>
        <p:blipFill>
          <a:blip r:embed="rId2">
            <a:duotone>
              <a:prstClr val="black"/>
              <a:schemeClr val="tx2">
                <a:tint val="45000"/>
                <a:satMod val="400000"/>
              </a:schemeClr>
            </a:duotone>
          </a:blip>
          <a:srcRect l="45164" r="32470"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E96BAF4-091A-5B22-1FE1-4CF0547CD8FF}"/>
              </a:ext>
            </a:extLst>
          </p:cNvPr>
          <p:cNvSpPr>
            <a:spLocks noGrp="1"/>
          </p:cNvSpPr>
          <p:nvPr>
            <p:ph idx="1"/>
          </p:nvPr>
        </p:nvSpPr>
        <p:spPr>
          <a:xfrm>
            <a:off x="2786047" y="2160589"/>
            <a:ext cx="6487955" cy="3880773"/>
          </a:xfrm>
        </p:spPr>
        <p:txBody>
          <a:bodyPr>
            <a:normAutofit/>
          </a:bodyPr>
          <a:lstStyle/>
          <a:p>
            <a:pPr>
              <a:lnSpc>
                <a:spcPct val="90000"/>
              </a:lnSpc>
            </a:pPr>
            <a:r>
              <a:rPr lang="en-GB" sz="1000"/>
              <a:t>(1)   The police have extensive powers of investigation. Some of those powers are exercised before a suspect reaches a police station (such as stop/search), others occur at the police station (interviewing, identification procedures and taking samples) and some occur beyond what happens at the police station (covert policing). The powers are tightly circumscribed by legislation, most significantly PACE 1984 and its Codes of Practice.</a:t>
            </a:r>
          </a:p>
          <a:p>
            <a:pPr>
              <a:lnSpc>
                <a:spcPct val="90000"/>
              </a:lnSpc>
            </a:pPr>
            <a:r>
              <a:rPr lang="en-GB" sz="1000"/>
              <a:t>(2)   When representing a suspect at the police station, your role is to protect and advance their rights, ensure that particularly vulnerable suspects have been catered for, and to advise a suspect about their best course of action in interview (i.e. whether to speak to the police or risk an adverse inference from silence being drawn at a later trial).</a:t>
            </a:r>
          </a:p>
          <a:p>
            <a:pPr>
              <a:lnSpc>
                <a:spcPct val="90000"/>
              </a:lnSpc>
            </a:pPr>
            <a:r>
              <a:rPr lang="en-GB" sz="1000"/>
              <a:t>(3)   The Custody Officer and detention clock operate as a check and balance on police powers to detain a suspect.</a:t>
            </a:r>
          </a:p>
          <a:p>
            <a:pPr>
              <a:lnSpc>
                <a:spcPct val="90000"/>
              </a:lnSpc>
            </a:pPr>
            <a:r>
              <a:rPr lang="en-GB" sz="1000"/>
              <a:t>(4)   Interviewing procedures are largely governed by Code C PACE 1984 and identification evidence is largely governed by Code D PACE 1984. Breach of the Codes of Practice can lead to evidence being excluded under s78 PACE 1984. If the evidence in the case was weak, this could lead to a case being dropped completely.</a:t>
            </a:r>
          </a:p>
          <a:p>
            <a:pPr>
              <a:lnSpc>
                <a:spcPct val="90000"/>
              </a:lnSpc>
            </a:pPr>
            <a:r>
              <a:rPr lang="en-GB" sz="1000"/>
              <a:t>(5)   The police have a power to charge in some cases, and to grant bail pending investigation or a charging decision. Release under investigation which was the former default position is not the preferred option. Charging decisions in relation to serious allegations are passed to the CPS.</a:t>
            </a:r>
          </a:p>
          <a:p>
            <a:pPr>
              <a:lnSpc>
                <a:spcPct val="90000"/>
              </a:lnSpc>
            </a:pPr>
            <a:r>
              <a:rPr lang="en-GB" sz="1000"/>
              <a:t>(6)   Police also have extensive powers in relation to covert policing, but these are also tightly regulated under RIPA 2000 and IPA 2016.</a:t>
            </a:r>
          </a:p>
        </p:txBody>
      </p:sp>
    </p:spTree>
    <p:extLst>
      <p:ext uri="{BB962C8B-B14F-4D97-AF65-F5344CB8AC3E}">
        <p14:creationId xmlns:p14="http://schemas.microsoft.com/office/powerpoint/2010/main" val="16137845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09DAC3-2837-AC6F-8FAC-F21C412FF5C8}"/>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Next Week</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38F9AA-4B0C-4671-170D-A199D251D9C1}"/>
              </a:ext>
            </a:extLst>
          </p:cNvPr>
          <p:cNvGraphicFramePr>
            <a:graphicFrameLocks noGrp="1"/>
          </p:cNvGraphicFramePr>
          <p:nvPr>
            <p:ph idx="1"/>
            <p:extLst>
              <p:ext uri="{D42A27DB-BD31-4B8C-83A1-F6EECF244321}">
                <p14:modId xmlns:p14="http://schemas.microsoft.com/office/powerpoint/2010/main" val="108207212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110156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3245</Words>
  <Application>Microsoft Office PowerPoint</Application>
  <PresentationFormat>Widescreen</PresentationFormat>
  <Paragraphs>175</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Trebuchet MS</vt:lpstr>
      <vt:lpstr>Wingdings 3</vt:lpstr>
      <vt:lpstr>Facet</vt:lpstr>
      <vt:lpstr>Introduction to Criminal Law and Litigation </vt:lpstr>
      <vt:lpstr>OBTAINING AND DEALING WITH EVIDENCE  IDENTIFICATION EVIDENCE</vt:lpstr>
      <vt:lpstr>Identification procedures</vt:lpstr>
      <vt:lpstr>Identification procedures when  suspect is UNKNOWN</vt:lpstr>
      <vt:lpstr>Identification procedures when  suspect is KNOWN</vt:lpstr>
      <vt:lpstr>Video Identification</vt:lpstr>
      <vt:lpstr>PowerPoint Presentation</vt:lpstr>
      <vt:lpstr> Identification Parades</vt:lpstr>
      <vt:lpstr> Group Identification and Confrontation</vt:lpstr>
      <vt:lpstr>Role of the Legal Adviser</vt:lpstr>
      <vt:lpstr>Identification Evidence and the Trial</vt:lpstr>
      <vt:lpstr>Other types of evidence</vt:lpstr>
      <vt:lpstr>Power of the police to take samples from detained persons</vt:lpstr>
      <vt:lpstr>Retention of Samples and Data</vt:lpstr>
      <vt:lpstr>Police options after interview</vt:lpstr>
      <vt:lpstr>The charging decision</vt:lpstr>
      <vt:lpstr>The decision to charge</vt:lpstr>
      <vt:lpstr>Alternatives to charging – the Conditional Caution</vt:lpstr>
      <vt:lpstr>Conditional caution continued…</vt:lpstr>
      <vt:lpstr>Simple caution</vt:lpstr>
      <vt:lpstr>Police bail</vt:lpstr>
      <vt:lpstr>Penalty notices</vt:lpstr>
      <vt:lpstr>Covert policing and surveillance</vt:lpstr>
      <vt:lpstr>Law in Context</vt:lpstr>
      <vt:lpstr>Knowledge Checks</vt:lpstr>
      <vt:lpstr>Summary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14</cp:revision>
  <dcterms:created xsi:type="dcterms:W3CDTF">2024-02-03T18:13:02Z</dcterms:created>
  <dcterms:modified xsi:type="dcterms:W3CDTF">2026-09-29T10:35:28Z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