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4" r:id="rId8"/>
    <p:sldId id="265" r:id="rId9"/>
    <p:sldId id="268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8" autoAdjust="0"/>
    <p:restoredTop sz="94660"/>
  </p:normalViewPr>
  <p:slideViewPr>
    <p:cSldViewPr snapToGrid="0" showGuides="1">
      <p:cViewPr varScale="1">
        <p:scale>
          <a:sx n="78" d="100"/>
          <a:sy n="78" d="100"/>
        </p:scale>
        <p:origin x="878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10D5-42C4-446E-A99C-327607D965BE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094C2-95D6-42C3-B800-FA904A5BEE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794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10D5-42C4-446E-A99C-327607D965BE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094C2-95D6-42C3-B800-FA904A5BEE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221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10D5-42C4-446E-A99C-327607D965BE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094C2-95D6-42C3-B800-FA904A5BEE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148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10D5-42C4-446E-A99C-327607D965BE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094C2-95D6-42C3-B800-FA904A5BEE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194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10D5-42C4-446E-A99C-327607D965BE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094C2-95D6-42C3-B800-FA904A5BEE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29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10D5-42C4-446E-A99C-327607D965BE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094C2-95D6-42C3-B800-FA904A5BEE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125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10D5-42C4-446E-A99C-327607D965BE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094C2-95D6-42C3-B800-FA904A5BEE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459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10D5-42C4-446E-A99C-327607D965BE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094C2-95D6-42C3-B800-FA904A5BEE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884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10D5-42C4-446E-A99C-327607D965BE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094C2-95D6-42C3-B800-FA904A5BEE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903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10D5-42C4-446E-A99C-327607D965BE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094C2-95D6-42C3-B800-FA904A5BEE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915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10D5-42C4-446E-A99C-327607D965BE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094C2-95D6-42C3-B800-FA904A5BEE92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208418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10D5-42C4-446E-A99C-327607D965BE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094C2-95D6-42C3-B800-FA904A5BEE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5395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10D5-42C4-446E-A99C-327607D965BE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094C2-95D6-42C3-B800-FA904A5BEE92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67470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10D5-42C4-446E-A99C-327607D965BE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094C2-95D6-42C3-B800-FA904A5BEE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388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10D5-42C4-446E-A99C-327607D965BE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094C2-95D6-42C3-B800-FA904A5BEE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7781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10D5-42C4-446E-A99C-327607D965BE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094C2-95D6-42C3-B800-FA904A5BEE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274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C10D5-42C4-446E-A99C-327607D965BE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9B2094C2-95D6-42C3-B800-FA904A5BEE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11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bmd.com/women/uterine-fibroids/uterine-fibroids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google.com/url?sa=i&amp;url=https%3A%2F%2Fwww.researchgate.net%2Ffigure%2FSelf-reported-prevalence-of-uterine-fibroids-across-countries_fig1_221981055&amp;psig=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url=https%3A%2F%2Fwww.researchgate.net%2Ffigure%2Fncidence-of-uterine-fibroids-according-to-age-group-in-women-with-a-Read-code-for-uterine_fig2_305644654&amp;psig=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fibroidfree.com/fibroids/living-with-fibroids-mothers-advice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ghdx.healthdata.org/gbd-201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1DB78AE-3559-B539-5492-373FAF4484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09057"/>
            <a:ext cx="9836599" cy="5148943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E03BE94E-D2AA-40B2-68CA-2107E5DAF14A}"/>
              </a:ext>
            </a:extLst>
          </p:cNvPr>
          <p:cNvSpPr txBox="1">
            <a:spLocks/>
          </p:cNvSpPr>
          <p:nvPr/>
        </p:nvSpPr>
        <p:spPr>
          <a:xfrm>
            <a:off x="0" y="3766457"/>
            <a:ext cx="10003972" cy="271714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NAME:MADONA IGBINOBA</a:t>
            </a:r>
          </a:p>
          <a:p>
            <a:pPr algn="l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ID:1815861</a:t>
            </a:r>
          </a:p>
          <a:p>
            <a:pPr algn="l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LECTERER’S NAME:DR ZENO LEUNG</a:t>
            </a:r>
          </a:p>
          <a:p>
            <a:pPr algn="l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:LCHS7008_BIRM PRACTISE BASED RESEACH</a:t>
            </a:r>
          </a:p>
          <a:p>
            <a:pPr algn="l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ASSESSMENT COMPONENT1</a:t>
            </a:r>
          </a:p>
          <a:p>
            <a:pPr algn="l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l"/>
            <a:endParaRPr lang="en-GB" sz="3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D536E32-C1AA-20DD-8456-A9CA8DC031F4}"/>
              </a:ext>
            </a:extLst>
          </p:cNvPr>
          <p:cNvSpPr txBox="1">
            <a:spLocks/>
          </p:cNvSpPr>
          <p:nvPr/>
        </p:nvSpPr>
        <p:spPr>
          <a:xfrm>
            <a:off x="677333" y="185057"/>
            <a:ext cx="8596668" cy="1524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OF UTERINE FIBROIDS ON WOMEN’S HEALTH AND SOCIAL CARE EXPERIENCES IN THE UK</a:t>
            </a:r>
          </a:p>
        </p:txBody>
      </p:sp>
    </p:spTree>
    <p:extLst>
      <p:ext uri="{BB962C8B-B14F-4D97-AF65-F5344CB8AC3E}">
        <p14:creationId xmlns:p14="http://schemas.microsoft.com/office/powerpoint/2010/main" val="29976784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C2F52-21AA-00B3-522F-A862D9036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185057"/>
            <a:ext cx="8596668" cy="696686"/>
          </a:xfrm>
        </p:spPr>
        <p:txBody>
          <a:bodyPr>
            <a:normAutofit/>
          </a:bodyPr>
          <a:lstStyle/>
          <a:p>
            <a:pPr algn="ctr"/>
            <a:r>
              <a:rPr lang="en-GB" sz="3000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379C2-ABFB-488A-81E7-659731A28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837" y="772886"/>
            <a:ext cx="6375108" cy="6029411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Uterine fibroids (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GB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eiomyomas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are neoplasms composed of muscle and tissue that develop in or on the uterine wall (Stewart </a:t>
            </a:r>
            <a:r>
              <a:rPr lang="en-GB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2017). </a:t>
            </a: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are the most prevalent benign tumours in females and may induce discomfort and irregular vaginal haemorrhaging.</a:t>
            </a: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Fibroids may develop as solitary nodules or clusters, with sizes varying from 1 millimetre to exceeding 20 centimetres (8 inches) (De La Cruz and Buchanan, 2017). </a:t>
            </a: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may form inside the uterine wall, within the primary cavity, or on the external surface of the uterus. </a:t>
            </a: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Therapeutic interventions are contingent upon the manifestations and the patient's status (</a:t>
            </a:r>
            <a:r>
              <a:rPr lang="en-GB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Bulun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2025).</a:t>
            </a:r>
          </a:p>
        </p:txBody>
      </p:sp>
      <p:pic>
        <p:nvPicPr>
          <p:cNvPr id="1026" name="Picture 2" descr="Uterine Fibroids: Causes, Symptoms, and ...">
            <a:extLst>
              <a:ext uri="{FF2B5EF4-FFF2-40B4-BE49-F238E27FC236}">
                <a16:creationId xmlns:a16="http://schemas.microsoft.com/office/drawing/2014/main" id="{61AD42AD-8FE4-61A0-E7D6-D393100195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030" y="1270000"/>
            <a:ext cx="5127943" cy="4437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DEDA918-7B2D-9172-FE5B-2F35D6E2A655}"/>
              </a:ext>
            </a:extLst>
          </p:cNvPr>
          <p:cNvSpPr txBox="1"/>
          <p:nvPr/>
        </p:nvSpPr>
        <p:spPr>
          <a:xfrm>
            <a:off x="6731050" y="5906814"/>
            <a:ext cx="49774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https://www.webmd.com/women/uterine-fibroids/uterine-fibroids</a:t>
            </a:r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50209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C8A7F-2AB6-7B6A-BF18-921E1F207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417" y="75824"/>
            <a:ext cx="10689166" cy="696686"/>
          </a:xfrm>
        </p:spPr>
        <p:txBody>
          <a:bodyPr>
            <a:normAutofit/>
          </a:bodyPr>
          <a:lstStyle/>
          <a:p>
            <a:pPr algn="ctr"/>
            <a:r>
              <a:rPr lang="en-GB" sz="3000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PREVALENCE OF UTERINE FIBROID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B9A86-CE26-711C-F4BD-2FF0C5B9D5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86" y="772510"/>
            <a:ext cx="5819728" cy="531298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Uterine Fibroids (UFs) impacts 70% of women of reproductive age and 25% of those needing treatment (Luo </a:t>
            </a:r>
            <a:r>
              <a:rPr lang="en-GB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2023). 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risk of prevalence rate rose between 1990-2019 from 10 to 14 years to 40–44 years (Luo et al., 2023). </a:t>
            </a:r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2019, there were 9,643,336 newly diagnosed cases of UF globally (Global Burden of Disease, 2019). </a:t>
            </a: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Zimmermann’s (2012) study compared 8 countries and revealed that uterine fibroid is more prevalent in Italy (9.8%) and least in UK (4.5%).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9CB997-11C3-EB6E-051E-5E9602E65C76}"/>
              </a:ext>
            </a:extLst>
          </p:cNvPr>
          <p:cNvSpPr txBox="1"/>
          <p:nvPr/>
        </p:nvSpPr>
        <p:spPr>
          <a:xfrm>
            <a:off x="6621517" y="6085490"/>
            <a:ext cx="53205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</a:t>
            </a:r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https://www.google.com/url?sa=i&amp;url=https%3A%2F%2Fwww.researchgate.net%2Ffigure%2FSelf-reported-prevalence-of-uterine-fibroids-across-countries_fig1_221981055&amp;psig=</a:t>
            </a:r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6E396F-63D7-782D-7858-4CF3F036DB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6814" y="1175657"/>
            <a:ext cx="6285186" cy="4763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790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BEFA4-8484-9EBE-E421-1BF35FAE1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907" y="111861"/>
            <a:ext cx="10989149" cy="595709"/>
          </a:xfrm>
        </p:spPr>
        <p:txBody>
          <a:bodyPr>
            <a:normAutofit/>
          </a:bodyPr>
          <a:lstStyle/>
          <a:p>
            <a:pPr algn="ctr"/>
            <a:r>
              <a:rPr lang="en-GB" sz="3000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PREVALENCE OF UTERINE FIBROID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9BC14-60CE-65AE-B084-9D1A437AA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18539"/>
            <a:ext cx="6770914" cy="6239461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UK, about 70% of white women and over 80% of Black women have at least one fibroid by the age of 50 (Wilson </a:t>
            </a:r>
            <a:r>
              <a:rPr lang="en-GB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2024). </a:t>
            </a: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highest frequency is seen among women in their 40s, with a recorded incidence of 5.8 per 1,000 woman for those aged 15–54 (Yu </a:t>
            </a:r>
            <a:r>
              <a:rPr lang="en-GB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2018).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Martin-Merino et al. (2016) reported that there were 23,140 women with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Ufs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that the prevalence of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Ufs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rose with age, peaking in the group 45-49 years. </a:t>
            </a:r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Fibroids are underreported in primary care, indicating a higher prevalence. A 2025 review highlights the lack of specific data about fibroids in women of African and Caribbean descent, who have a higher prevalence and severity of symptoms (Manyando </a:t>
            </a:r>
            <a:r>
              <a:rPr lang="en-GB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2020).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C0C06D00-8861-2705-0881-741D484781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4600" y="1270000"/>
            <a:ext cx="4865949" cy="4633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C4A2B5D-3FF2-9914-180A-C809066E406B}"/>
              </a:ext>
            </a:extLst>
          </p:cNvPr>
          <p:cNvSpPr txBox="1"/>
          <p:nvPr/>
        </p:nvSpPr>
        <p:spPr>
          <a:xfrm>
            <a:off x="7094825" y="6055798"/>
            <a:ext cx="48659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000" noProof="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https://www.google.com/url?sa=i&amp;url=https%3A%2F%2Fwww.researchgate.net%2Ffigure%2Fncidence-of-uterine-fibroids-according-to-age-group-in-women-with-a-Read-code-for-uterine_fig2_305644654&amp;psig=</a:t>
            </a:r>
            <a:r>
              <a:rPr lang="en-GB" sz="1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19858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7D9A9-8488-0AC3-A2DB-5E7FF3FD1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6215" y="37576"/>
            <a:ext cx="8596668" cy="573171"/>
          </a:xfrm>
        </p:spPr>
        <p:txBody>
          <a:bodyPr>
            <a:normAutofit/>
          </a:bodyPr>
          <a:lstStyle/>
          <a:p>
            <a:pPr algn="ctr"/>
            <a:r>
              <a:rPr lang="en-GB" sz="3000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RATIONALE FOR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97266-7E9F-FDBC-5C04-28B7C3443A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73538"/>
            <a:ext cx="7739743" cy="6346885"/>
          </a:xfrm>
        </p:spPr>
        <p:txBody>
          <a:bodyPr>
            <a:noAutofit/>
          </a:bodyPr>
          <a:lstStyle/>
          <a:p>
            <a:pPr algn="just">
              <a:lnSpc>
                <a:spcPct val="16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research examines the overlooked impacts of fibroids on women's health and well-being. </a:t>
            </a:r>
          </a:p>
          <a:p>
            <a:pPr algn="just">
              <a:lnSpc>
                <a:spcPct val="16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Fibroids are common but often minimised, leading to several women facing postponed diagnosis or inadequate treatment (</a:t>
            </a:r>
            <a:r>
              <a:rPr lang="en-GB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Sefah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2023). </a:t>
            </a:r>
          </a:p>
          <a:p>
            <a:pPr algn="just">
              <a:lnSpc>
                <a:spcPct val="16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research mostly focusses on surgical or medicinal interventions, sometimes neglecting broader social, cultural, and psychological dimensions. </a:t>
            </a:r>
          </a:p>
          <a:p>
            <a:pPr algn="just">
              <a:lnSpc>
                <a:spcPct val="16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Women may encounter stigma, insufficient support, and barriers to accessing appropriate therapy (Ahmad </a:t>
            </a:r>
            <a:r>
              <a:rPr lang="en-GB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2023). </a:t>
            </a:r>
          </a:p>
          <a:p>
            <a:pPr algn="just">
              <a:lnSpc>
                <a:spcPct val="16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study will highlight the need for more inclusive, patient-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entered healthcare approaches by analysing these discrepancies. </a:t>
            </a:r>
          </a:p>
          <a:p>
            <a:pPr algn="just">
              <a:lnSpc>
                <a:spcPct val="16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the experiences of women with fibroids may improve both practice and policy, so ensuring equitable health outcomes (</a:t>
            </a:r>
            <a:r>
              <a:rPr lang="en-GB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Fakunmoju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2025).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A10C5B-30B6-D491-F1EC-1A819812B697}"/>
              </a:ext>
            </a:extLst>
          </p:cNvPr>
          <p:cNvSpPr txBox="1"/>
          <p:nvPr/>
        </p:nvSpPr>
        <p:spPr>
          <a:xfrm>
            <a:off x="7784874" y="5897094"/>
            <a:ext cx="4708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https://www.fibroidfree.com/fibroids/living-with-fibroids-mothers-advice/</a:t>
            </a:r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A1F817-D2F5-8843-00A1-161C603579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4874" y="1341518"/>
            <a:ext cx="4320040" cy="4286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866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E0A80-B100-919B-10C1-1416EB09E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241738"/>
            <a:ext cx="8596668" cy="66177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000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QUESTION, AIM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724CF-5996-A521-1E89-F7E1AC35C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740229"/>
            <a:ext cx="9685867" cy="600891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</a:t>
            </a:r>
          </a:p>
          <a:p>
            <a:pPr marL="342900" marR="0" lvl="0" indent="-342900" algn="l" defTabSz="4572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F496CB">
                  <a:lumMod val="75000"/>
                </a:srgbClr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What are the health and social care experiences of women in the UK diagnosed with uterine fibroids?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</a:p>
          <a:p>
            <a:pPr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research aims to meticulously investigate the impact of uterine fibroids on women's physical, emotional, and social well-being, as well as to evaluate the adequacy of health and social care services in meeting their requirements.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</a:p>
          <a:p>
            <a:pPr marL="0" indent="0">
              <a:lnSpc>
                <a:spcPct val="150000"/>
              </a:lnSpc>
              <a:buNone/>
            </a:pPr>
            <a:endParaRPr lang="en-GB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C94EA61-196F-EDF6-8B93-13196C46C4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4683514"/>
              </p:ext>
            </p:extLst>
          </p:nvPr>
        </p:nvGraphicFramePr>
        <p:xfrm>
          <a:off x="677333" y="4594980"/>
          <a:ext cx="8967410" cy="165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3087">
                  <a:extLst>
                    <a:ext uri="{9D8B030D-6E8A-4147-A177-3AD203B41FA5}">
                      <a16:colId xmlns:a16="http://schemas.microsoft.com/office/drawing/2014/main" val="1784240159"/>
                    </a:ext>
                  </a:extLst>
                </a:gridCol>
                <a:gridCol w="8354323">
                  <a:extLst>
                    <a:ext uri="{9D8B030D-6E8A-4147-A177-3AD203B41FA5}">
                      <a16:colId xmlns:a16="http://schemas.microsoft.com/office/drawing/2014/main" val="6241665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noProof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 investigate the prevalence and health consequences of fibroids in women in the UK.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81287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ii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 examine women's experiences in acquiring and using health and social care services for fibroids</a:t>
                      </a:r>
                      <a:endParaRPr lang="en-US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1706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iii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 explore methods for enhancing service delivery and policy to better accommodate the needs of women with fibroids.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95900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8056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76095-45DE-674F-219B-A3CE34C72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9743"/>
            <a:ext cx="8596668" cy="741692"/>
          </a:xfrm>
        </p:spPr>
        <p:txBody>
          <a:bodyPr>
            <a:normAutofit/>
          </a:bodyPr>
          <a:lstStyle/>
          <a:p>
            <a:pPr algn="ctr"/>
            <a:r>
              <a:rPr lang="en-GB" sz="3000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RESEARCH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CBB29-1AA6-DE2E-E077-28BF11EF3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11806"/>
            <a:ext cx="8596668" cy="5386965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research will have a significant impact on several levels.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individuals especially women, the research findings 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 enhance awareness of uterine fibroids, reduce stigma, and facilitate earlier diagnosis and improved treatment. </a:t>
            </a: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findings will assist health and social care organisations in developing more inclusive, patient-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entered initiatives tailored to women's need. </a:t>
            </a: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Policymakers may use the evidence to improve reproductive health initiatives, ensuring equity and accessibility. </a:t>
            </a: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public health,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research contributes to the under-explored areas of women's health, particularly among minority communities. </a:t>
            </a:r>
          </a:p>
        </p:txBody>
      </p:sp>
    </p:spTree>
    <p:extLst>
      <p:ext uri="{BB962C8B-B14F-4D97-AF65-F5344CB8AC3E}">
        <p14:creationId xmlns:p14="http://schemas.microsoft.com/office/powerpoint/2010/main" val="2496615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46E59-B935-0C10-6C1F-30974EBB9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74172"/>
            <a:ext cx="8596668" cy="620486"/>
          </a:xfrm>
        </p:spPr>
        <p:txBody>
          <a:bodyPr>
            <a:normAutofit/>
          </a:bodyPr>
          <a:lstStyle/>
          <a:p>
            <a:pPr algn="ctr"/>
            <a:r>
              <a:rPr lang="en-GB" sz="3000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31D3C-2ADB-A2EB-A6BF-EC844C86D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94657"/>
            <a:ext cx="8596668" cy="509451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Conducting a qualitative systematic review on fibroids necessitates meticulous consideration of ethical implications. </a:t>
            </a: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review will rely on already published studies; hence, it is essential to accurately represent the perspectives and contexts of the participants in the original research (Arifin, 2018). </a:t>
            </a: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practice include thorough recording of the review process, meticulous assessment of the included research, and the eradication of bias in interpretation. </a:t>
            </a: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addressing reproductive health concerns, we shall use cultural sensitivity to ensure that the outcomes are respectful and do not stigmatise anybody. </a:t>
            </a: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Upholding professional integrity guarantees that the synthesis is legitimate, dependable, and socially accountable (Wang </a:t>
            </a:r>
            <a:r>
              <a:rPr lang="en-GB" i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2023).</a:t>
            </a:r>
          </a:p>
        </p:txBody>
      </p:sp>
    </p:spTree>
    <p:extLst>
      <p:ext uri="{BB962C8B-B14F-4D97-AF65-F5344CB8AC3E}">
        <p14:creationId xmlns:p14="http://schemas.microsoft.com/office/powerpoint/2010/main" val="4101425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F246EA-15AD-BF94-D562-8B4CA478B8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39E52-6F52-CDCA-8CE7-95C44DC86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28600"/>
            <a:ext cx="8596668" cy="696686"/>
          </a:xfrm>
        </p:spPr>
        <p:txBody>
          <a:bodyPr>
            <a:normAutofit/>
          </a:bodyPr>
          <a:lstStyle/>
          <a:p>
            <a:pPr algn="ctr"/>
            <a:r>
              <a:rPr lang="en-GB" sz="3000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9D7B0-716C-ADAB-5848-777B9FC3D5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4190" y="925286"/>
            <a:ext cx="9186042" cy="4759787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Fibroids represent a considerable public health issue, particularly for Black women, who have a higher prevalence, earlier onset, and more severe symptoms compared to other ethnic groups. </a:t>
            </a: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Fibroids significantly impact women's mental health, social life, and equitable access to healthcare, underscoring the need of a holistic approach to study and treatment. </a:t>
            </a: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proposed qualitative systematic review would synthesise research on women's lived experiences, focusing on barriers to diagnosis and treatment, cultural influences, and support needs. </a:t>
            </a:r>
          </a:p>
          <a:p>
            <a:pPr algn="just">
              <a:lnSpc>
                <a:spcPct val="150000"/>
              </a:lnSpc>
            </a:pP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research will provide insights to guide inclusive, patient-</a:t>
            </a:r>
            <a:r>
              <a:rPr lang="en-GB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centered</a:t>
            </a:r>
            <a:r>
              <a:rPr lang="en-GB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policies and improve care delivery by going beyond just clinical outcomes.</a:t>
            </a:r>
          </a:p>
        </p:txBody>
      </p:sp>
    </p:spTree>
    <p:extLst>
      <p:ext uri="{BB962C8B-B14F-4D97-AF65-F5344CB8AC3E}">
        <p14:creationId xmlns:p14="http://schemas.microsoft.com/office/powerpoint/2010/main" val="13223274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E6414-0F09-1AE6-99B3-0C68C77C26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022" y="121582"/>
            <a:ext cx="11756406" cy="6736418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1000" b="1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algn="just"/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Ahmad, A., Kumar, M., </a:t>
            </a:r>
            <a:r>
              <a:rPr lang="en-GB" sz="1000" noProof="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Bhoi</a:t>
            </a:r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N. R., </a:t>
            </a:r>
            <a:r>
              <a:rPr lang="en-GB" sz="1000" noProof="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Badruddeen</a:t>
            </a:r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Akhtar, J., Khan, M. I., and Ahmad, M. (2023) Diagnosis and management of uterine fibroids: current trends and future strategies. Journal of basic and clinical physiology and pharmacology, 34(3), pp. 291-310. </a:t>
            </a:r>
          </a:p>
          <a:p>
            <a:pPr algn="just"/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Arifin, S. R. M. (2018) Ethical considerations in qualitative study. International journal of care scholars, 1(2), pp. 30-33. </a:t>
            </a:r>
          </a:p>
          <a:p>
            <a:pPr algn="just"/>
            <a:r>
              <a:rPr lang="en-GB" sz="1000" noProof="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Bulun</a:t>
            </a:r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 E., Yin, P., Wei, J., Zuberi, A., Iizuka, T., Suzuki, T., ... and Rajkovic, A. (2025) Uterine fibroids. Physiological reviews, 105(4), pp. 1947-1988. </a:t>
            </a:r>
          </a:p>
          <a:p>
            <a:pPr algn="just"/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 La Cruz, M. S. D., and Buchanan, E. M. (2017) Uterine fibroids: diagnosis and treatment. American family physician, 95(2), pp. 100-107. </a:t>
            </a:r>
          </a:p>
          <a:p>
            <a:pPr algn="just"/>
            <a:r>
              <a:rPr lang="en-GB" sz="1000" noProof="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Fakunmoju</a:t>
            </a:r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 J., </a:t>
            </a:r>
            <a:r>
              <a:rPr lang="en-GB" sz="1000" noProof="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Fayehun</a:t>
            </a:r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O. A., and Bello, O. O. (2025) Risk factors for late presentation of symptomatic uterine fibroid in urban Nigeria: A mixed method study. Women's Health, 21, 17455057251367143. </a:t>
            </a:r>
          </a:p>
          <a:p>
            <a:pPr algn="just"/>
            <a:r>
              <a:rPr 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Global Burden of Disease (2019) Data Resources. Available from </a:t>
            </a:r>
            <a:r>
              <a:rPr lang="en-US" sz="1000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https://ghdx.healthdata.org/gbd-2019</a:t>
            </a:r>
            <a:r>
              <a:rPr 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[Accessed September 30, 2025]</a:t>
            </a:r>
            <a:endParaRPr lang="en-GB" sz="1000" noProof="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000" noProof="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Haroz</a:t>
            </a:r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E. E., Ritchey, M., Bass, J. K., </a:t>
            </a:r>
            <a:r>
              <a:rPr lang="en-GB" sz="1000" noProof="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Kohrt</a:t>
            </a:r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 A., </a:t>
            </a:r>
            <a:r>
              <a:rPr lang="en-GB" sz="1000" noProof="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Augustinavicius</a:t>
            </a:r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J., Michalopoulos, L., and Bolton, P. (2017) How is depression experienced around the world? A systematic review of qualitative literature. Social science and medicine, 183, pp. 151-162. </a:t>
            </a:r>
          </a:p>
          <a:p>
            <a:pPr algn="just"/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Kim, H., </a:t>
            </a:r>
            <a:r>
              <a:rPr lang="en-GB" sz="1000" noProof="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Sefcik</a:t>
            </a:r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 S., and Bradway, C. (2017) Characteristics of qualitative descriptive studies: A systematic review. Research in nursing and health, 40(1), pp. 23-42. </a:t>
            </a:r>
          </a:p>
          <a:p>
            <a:pPr algn="just"/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Lou, Z., Huang, Y., Li, S., Luo, Z., Li, C., Chu, K., and Zhou, J. (2023) Global, regional, and national time trends in incidence, prevalence, years lived with disability for uterine fibroids, 1990–2019: an age-period-cohort analysis for the global burden of disease 2019 study. BMC Public Health, 23(1), pp. 916. </a:t>
            </a:r>
          </a:p>
          <a:p>
            <a:pPr algn="just"/>
            <a:r>
              <a:rPr lang="en-GB" sz="1000" noProof="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Manyonda</a:t>
            </a:r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I., Belli, A. M., Lumsden, M. A., Moss, J., McKinnon, W., Middleton, L. J., and McPherson, K. (2020) Uterine-artery embolization or myomectomy for uterine fibroids. New England Journal of Medicine, 383(5), pp. 440-451. </a:t>
            </a:r>
          </a:p>
          <a:p>
            <a:pPr algn="just"/>
            <a:r>
              <a:rPr lang="en-GB" sz="1000" noProof="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Sefah</a:t>
            </a:r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N., Ndebele, S., Prince, L., </a:t>
            </a:r>
            <a:r>
              <a:rPr lang="en-GB" sz="1000" noProof="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Korasare</a:t>
            </a:r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E., </a:t>
            </a:r>
            <a:r>
              <a:rPr lang="en-GB" sz="1000" noProof="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Agbleke</a:t>
            </a:r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Nkansah, A., and </a:t>
            </a:r>
            <a:r>
              <a:rPr lang="en-GB" sz="1000" noProof="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Agbleke</a:t>
            </a:r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 A. (2023) Uterine fibroids—Causes, impact, treatment, and lens to the African perspective. Frontiers in pharmacology, 13, 1045783. </a:t>
            </a:r>
          </a:p>
          <a:p>
            <a:pPr algn="just"/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Stewart, E. A., Cookson, C. L., Gandolfo, R. A., and Schulze‐Rath, R. (2017) Epidemiology of uterine fibroids: a systematic review. BJOG: An International Journal of Obstetrics and Gynaecology, 124(10), pp. 1501-1512. </a:t>
            </a:r>
          </a:p>
          <a:p>
            <a:pPr algn="just"/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Wang, C., Liu, S., Yang, H., Guo, J., Wu, Y., and Liu, J. (2023) Ethical considerations of using ChatGPT in health care. Journal of Medical Internet Research, 25, pp. 48009. </a:t>
            </a:r>
          </a:p>
          <a:p>
            <a:pPr algn="just"/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Wilson, L. F., Moss, K. M., Doust, J., Farquhar, C. M., and Mishra, G. D. (2024) First Australian estimates of incidence and prevalence of uterine fibroids: a data linkage cohort study 2000–2022. Human Reproduction, 39(9), pp. 2134-2143. </a:t>
            </a:r>
          </a:p>
          <a:p>
            <a:pPr algn="just"/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Yu, O., Scholes, D., Schulze-Rath, R., Grafton, J., Hansen, K., and Reed, S. D. (2018) A US population-based study of uterine fibroid diagnosis incidence, trends, and prevalence: 2005 through 2014. American journal of obstetrics and </a:t>
            </a:r>
            <a:r>
              <a:rPr lang="en-GB" sz="1000" noProof="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gynecology</a:t>
            </a:r>
            <a:r>
              <a:rPr lang="en-GB" sz="1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219(6), pp. 591. </a:t>
            </a:r>
          </a:p>
          <a:p>
            <a:pPr algn="just"/>
            <a:r>
              <a:rPr 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Zimmermann, A., </a:t>
            </a:r>
            <a:r>
              <a:rPr lang="en-US" sz="1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Bernuit</a:t>
            </a:r>
            <a:r>
              <a:rPr 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D., Gerlinger, C., Schaefers, M., &amp; Geppert, K. (2012) Prevalence, symptoms and management of uterine fibroids: an international internet-based survey of 21,746 women. </a:t>
            </a:r>
            <a:r>
              <a:rPr lang="en-US" sz="1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BMC women's health</a:t>
            </a:r>
            <a:r>
              <a:rPr 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(6), 1-11.</a:t>
            </a:r>
          </a:p>
          <a:p>
            <a:pPr algn="just"/>
            <a:endParaRPr lang="en-GB" sz="1000" noProof="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052262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602</TotalTime>
  <Words>1911</Words>
  <Application>Microsoft Office PowerPoint</Application>
  <PresentationFormat>Widescreen</PresentationFormat>
  <Paragraphs>80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Times New Roman</vt:lpstr>
      <vt:lpstr>Trebuchet MS</vt:lpstr>
      <vt:lpstr>Wingdings 3</vt:lpstr>
      <vt:lpstr>Facet</vt:lpstr>
      <vt:lpstr>PowerPoint Presentation</vt:lpstr>
      <vt:lpstr>INTRODUCTION</vt:lpstr>
      <vt:lpstr>GLOBAL PREVALENCE OF UTERINE FIBROID</vt:lpstr>
      <vt:lpstr>PREVALENCE OF UTERINE FIBROID IN THE UK</vt:lpstr>
      <vt:lpstr>RATIONALE FOR RESEARCH</vt:lpstr>
      <vt:lpstr>RESEARCH QUESTION, AIM AND OBJECTIVES</vt:lpstr>
      <vt:lpstr> RESEARCH IMPACT</vt:lpstr>
      <vt:lpstr>ETHICAL GUIDELINES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alateef074@gmail.com</dc:creator>
  <cp:lastModifiedBy>Madona Igbinoba (1815861)</cp:lastModifiedBy>
  <cp:revision>10</cp:revision>
  <dcterms:created xsi:type="dcterms:W3CDTF">2025-09-27T07:14:35Z</dcterms:created>
  <dcterms:modified xsi:type="dcterms:W3CDTF">2025-10-12T14:31:39Z</dcterms:modified>
</cp:coreProperties>
</file>