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53" r:id="rId1"/>
  </p:sldMasterIdLst>
  <p:notesMasterIdLst>
    <p:notesMasterId r:id="rId17"/>
  </p:notesMasterIdLst>
  <p:sldIdLst>
    <p:sldId id="262" r:id="rId2"/>
    <p:sldId id="263" r:id="rId3"/>
    <p:sldId id="264" r:id="rId4"/>
    <p:sldId id="265" r:id="rId5"/>
    <p:sldId id="266" r:id="rId6"/>
    <p:sldId id="267" r:id="rId7"/>
    <p:sldId id="269" r:id="rId8"/>
    <p:sldId id="260" r:id="rId9"/>
    <p:sldId id="258" r:id="rId10"/>
    <p:sldId id="257" r:id="rId11"/>
    <p:sldId id="261" r:id="rId12"/>
    <p:sldId id="268" r:id="rId13"/>
    <p:sldId id="270" r:id="rId14"/>
    <p:sldId id="271" r:id="rId15"/>
    <p:sldId id="272"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457" autoAdjust="0"/>
    <p:restoredTop sz="81344"/>
  </p:normalViewPr>
  <p:slideViewPr>
    <p:cSldViewPr snapToGrid="0" snapToObjects="1">
      <p:cViewPr varScale="1">
        <p:scale>
          <a:sx n="89" d="100"/>
          <a:sy n="89" d="100"/>
        </p:scale>
        <p:origin x="1668" y="84"/>
      </p:cViewPr>
      <p:guideLst>
        <p:guide orient="horz" pos="2160"/>
        <p:guide pos="3840"/>
      </p:guideLst>
    </p:cSldViewPr>
  </p:slideViewPr>
  <p:notesTextViewPr>
    <p:cViewPr>
      <p:scale>
        <a:sx n="1" d="1"/>
        <a:sy n="1" d="1"/>
      </p:scale>
      <p:origin x="0" y="0"/>
    </p:cViewPr>
  </p:notesTextViewPr>
  <p:sorterViewPr>
    <p:cViewPr>
      <p:scale>
        <a:sx n="190" d="100"/>
        <a:sy n="19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presProps" Target="presProps.xml" /><Relationship Id="rId3" Type="http://schemas.openxmlformats.org/officeDocument/2006/relationships/slide" Target="slides/slide2.xml" /><Relationship Id="rId21" Type="http://schemas.openxmlformats.org/officeDocument/2006/relationships/tableStyles" Target="tableStyle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notesMaster" Target="notesMasters/notesMaster1.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viewProps" Target="view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BA51078-83C1-8C40-9E36-CAAC80B50199}" type="doc">
      <dgm:prSet loTypeId="urn:microsoft.com/office/officeart/2005/8/layout/venn1" loCatId="" qsTypeId="urn:microsoft.com/office/officeart/2005/8/quickstyle/simple1" qsCatId="simple" csTypeId="urn:microsoft.com/office/officeart/2005/8/colors/colorful5" csCatId="colorful" phldr="1"/>
      <dgm:spPr/>
    </dgm:pt>
    <dgm:pt modelId="{A60BDA09-88C4-8845-AD4C-D3DC4A888CC7}">
      <dgm:prSet phldrT="[Text]"/>
      <dgm:spPr/>
      <dgm:t>
        <a:bodyPr/>
        <a:lstStyle/>
        <a:p>
          <a:r>
            <a:rPr lang="en-US" dirty="0"/>
            <a:t>Customer care</a:t>
          </a:r>
        </a:p>
      </dgm:t>
    </dgm:pt>
    <dgm:pt modelId="{27812943-8D96-6E4B-AA8D-B8DA03DA8A6E}" type="parTrans" cxnId="{FF2B18E0-10AA-614F-9700-4695D630D3B1}">
      <dgm:prSet/>
      <dgm:spPr/>
      <dgm:t>
        <a:bodyPr/>
        <a:lstStyle/>
        <a:p>
          <a:endParaRPr lang="en-US"/>
        </a:p>
      </dgm:t>
    </dgm:pt>
    <dgm:pt modelId="{62460C69-0F8F-FC41-BA4F-FC317D591FDD}" type="sibTrans" cxnId="{FF2B18E0-10AA-614F-9700-4695D630D3B1}">
      <dgm:prSet/>
      <dgm:spPr/>
      <dgm:t>
        <a:bodyPr/>
        <a:lstStyle/>
        <a:p>
          <a:endParaRPr lang="en-US"/>
        </a:p>
      </dgm:t>
    </dgm:pt>
    <dgm:pt modelId="{A2195B86-0F55-6D4A-B738-C1C4C12C8876}">
      <dgm:prSet phldrT="[Text]"/>
      <dgm:spPr/>
      <dgm:t>
        <a:bodyPr/>
        <a:lstStyle/>
        <a:p>
          <a:r>
            <a:rPr lang="en-US" dirty="0"/>
            <a:t>Touchpoints</a:t>
          </a:r>
        </a:p>
      </dgm:t>
    </dgm:pt>
    <dgm:pt modelId="{B6E91781-8001-3840-B59C-3A0D83F2D571}" type="parTrans" cxnId="{D3495500-DE42-FB49-AE63-573B9E5F55BC}">
      <dgm:prSet/>
      <dgm:spPr/>
      <dgm:t>
        <a:bodyPr/>
        <a:lstStyle/>
        <a:p>
          <a:endParaRPr lang="en-US"/>
        </a:p>
      </dgm:t>
    </dgm:pt>
    <dgm:pt modelId="{F19D3242-BCE2-A340-9A09-13CB1BDB7DBC}" type="sibTrans" cxnId="{D3495500-DE42-FB49-AE63-573B9E5F55BC}">
      <dgm:prSet/>
      <dgm:spPr/>
      <dgm:t>
        <a:bodyPr/>
        <a:lstStyle/>
        <a:p>
          <a:endParaRPr lang="en-US"/>
        </a:p>
      </dgm:t>
    </dgm:pt>
    <dgm:pt modelId="{0ADDBF7E-A143-664C-9543-E6CA2BCABFA6}">
      <dgm:prSet phldrT="[Text]"/>
      <dgm:spPr/>
      <dgm:t>
        <a:bodyPr/>
        <a:lstStyle/>
        <a:p>
          <a:r>
            <a:rPr lang="en-US" dirty="0"/>
            <a:t>Quality Assurance</a:t>
          </a:r>
        </a:p>
      </dgm:t>
    </dgm:pt>
    <dgm:pt modelId="{8E0D5D66-27D1-394C-87DE-18BE74453A25}" type="parTrans" cxnId="{50ACC7CE-0C3A-FE4A-A541-7CA594BEF6F9}">
      <dgm:prSet/>
      <dgm:spPr/>
      <dgm:t>
        <a:bodyPr/>
        <a:lstStyle/>
        <a:p>
          <a:endParaRPr lang="en-US"/>
        </a:p>
      </dgm:t>
    </dgm:pt>
    <dgm:pt modelId="{FA565205-B18B-4C46-8C6E-A094AD219CCA}" type="sibTrans" cxnId="{50ACC7CE-0C3A-FE4A-A541-7CA594BEF6F9}">
      <dgm:prSet/>
      <dgm:spPr/>
      <dgm:t>
        <a:bodyPr/>
        <a:lstStyle/>
        <a:p>
          <a:endParaRPr lang="en-US"/>
        </a:p>
      </dgm:t>
    </dgm:pt>
    <dgm:pt modelId="{A6091A04-547B-3447-A719-6CB370E1352D}" type="pres">
      <dgm:prSet presAssocID="{EBA51078-83C1-8C40-9E36-CAAC80B50199}" presName="compositeShape" presStyleCnt="0">
        <dgm:presLayoutVars>
          <dgm:chMax val="7"/>
          <dgm:dir/>
          <dgm:resizeHandles val="exact"/>
        </dgm:presLayoutVars>
      </dgm:prSet>
      <dgm:spPr/>
    </dgm:pt>
    <dgm:pt modelId="{9485651B-CCE0-684D-86C3-0B42C7806D7E}" type="pres">
      <dgm:prSet presAssocID="{A60BDA09-88C4-8845-AD4C-D3DC4A888CC7}" presName="circ1" presStyleLbl="vennNode1" presStyleIdx="0" presStyleCnt="3"/>
      <dgm:spPr/>
    </dgm:pt>
    <dgm:pt modelId="{FCB8BDEE-EFA4-054B-9461-E4237F3DBE97}" type="pres">
      <dgm:prSet presAssocID="{A60BDA09-88C4-8845-AD4C-D3DC4A888CC7}" presName="circ1Tx" presStyleLbl="revTx" presStyleIdx="0" presStyleCnt="0">
        <dgm:presLayoutVars>
          <dgm:chMax val="0"/>
          <dgm:chPref val="0"/>
          <dgm:bulletEnabled val="1"/>
        </dgm:presLayoutVars>
      </dgm:prSet>
      <dgm:spPr/>
    </dgm:pt>
    <dgm:pt modelId="{480A051E-4E0A-984B-B56E-0B2BC0F8A69B}" type="pres">
      <dgm:prSet presAssocID="{A2195B86-0F55-6D4A-B738-C1C4C12C8876}" presName="circ2" presStyleLbl="vennNode1" presStyleIdx="1" presStyleCnt="3"/>
      <dgm:spPr/>
    </dgm:pt>
    <dgm:pt modelId="{C981E071-6C42-2F4F-A931-FC3D7C2B8CB2}" type="pres">
      <dgm:prSet presAssocID="{A2195B86-0F55-6D4A-B738-C1C4C12C8876}" presName="circ2Tx" presStyleLbl="revTx" presStyleIdx="0" presStyleCnt="0">
        <dgm:presLayoutVars>
          <dgm:chMax val="0"/>
          <dgm:chPref val="0"/>
          <dgm:bulletEnabled val="1"/>
        </dgm:presLayoutVars>
      </dgm:prSet>
      <dgm:spPr/>
    </dgm:pt>
    <dgm:pt modelId="{FE62DA69-DB06-7448-92E1-81BD6B6F0669}" type="pres">
      <dgm:prSet presAssocID="{0ADDBF7E-A143-664C-9543-E6CA2BCABFA6}" presName="circ3" presStyleLbl="vennNode1" presStyleIdx="2" presStyleCnt="3"/>
      <dgm:spPr/>
    </dgm:pt>
    <dgm:pt modelId="{9F299B19-F9D3-2F43-8CDC-93F62C5167DE}" type="pres">
      <dgm:prSet presAssocID="{0ADDBF7E-A143-664C-9543-E6CA2BCABFA6}" presName="circ3Tx" presStyleLbl="revTx" presStyleIdx="0" presStyleCnt="0">
        <dgm:presLayoutVars>
          <dgm:chMax val="0"/>
          <dgm:chPref val="0"/>
          <dgm:bulletEnabled val="1"/>
        </dgm:presLayoutVars>
      </dgm:prSet>
      <dgm:spPr/>
    </dgm:pt>
  </dgm:ptLst>
  <dgm:cxnLst>
    <dgm:cxn modelId="{D3495500-DE42-FB49-AE63-573B9E5F55BC}" srcId="{EBA51078-83C1-8C40-9E36-CAAC80B50199}" destId="{A2195B86-0F55-6D4A-B738-C1C4C12C8876}" srcOrd="1" destOrd="0" parTransId="{B6E91781-8001-3840-B59C-3A0D83F2D571}" sibTransId="{F19D3242-BCE2-A340-9A09-13CB1BDB7DBC}"/>
    <dgm:cxn modelId="{29A1C420-2D47-164A-B8E2-7FE718379DF7}" type="presOf" srcId="{A60BDA09-88C4-8845-AD4C-D3DC4A888CC7}" destId="{FCB8BDEE-EFA4-054B-9461-E4237F3DBE97}" srcOrd="1" destOrd="0" presId="urn:microsoft.com/office/officeart/2005/8/layout/venn1"/>
    <dgm:cxn modelId="{73251239-DDB7-3546-A254-3476714C5F0E}" type="presOf" srcId="{0ADDBF7E-A143-664C-9543-E6CA2BCABFA6}" destId="{FE62DA69-DB06-7448-92E1-81BD6B6F0669}" srcOrd="0" destOrd="0" presId="urn:microsoft.com/office/officeart/2005/8/layout/venn1"/>
    <dgm:cxn modelId="{D2AAFA48-B96D-304E-BFA0-7309D566EBCE}" type="presOf" srcId="{EBA51078-83C1-8C40-9E36-CAAC80B50199}" destId="{A6091A04-547B-3447-A719-6CB370E1352D}" srcOrd="0" destOrd="0" presId="urn:microsoft.com/office/officeart/2005/8/layout/venn1"/>
    <dgm:cxn modelId="{D19ADF78-08AA-1F47-BD78-DE72F6B5821F}" type="presOf" srcId="{A2195B86-0F55-6D4A-B738-C1C4C12C8876}" destId="{C981E071-6C42-2F4F-A931-FC3D7C2B8CB2}" srcOrd="1" destOrd="0" presId="urn:microsoft.com/office/officeart/2005/8/layout/venn1"/>
    <dgm:cxn modelId="{6F80F380-BAE7-F24F-A194-1F7E1D512030}" type="presOf" srcId="{0ADDBF7E-A143-664C-9543-E6CA2BCABFA6}" destId="{9F299B19-F9D3-2F43-8CDC-93F62C5167DE}" srcOrd="1" destOrd="0" presId="urn:microsoft.com/office/officeart/2005/8/layout/venn1"/>
    <dgm:cxn modelId="{50ACC7CE-0C3A-FE4A-A541-7CA594BEF6F9}" srcId="{EBA51078-83C1-8C40-9E36-CAAC80B50199}" destId="{0ADDBF7E-A143-664C-9543-E6CA2BCABFA6}" srcOrd="2" destOrd="0" parTransId="{8E0D5D66-27D1-394C-87DE-18BE74453A25}" sibTransId="{FA565205-B18B-4C46-8C6E-A094AD219CCA}"/>
    <dgm:cxn modelId="{FF2B18E0-10AA-614F-9700-4695D630D3B1}" srcId="{EBA51078-83C1-8C40-9E36-CAAC80B50199}" destId="{A60BDA09-88C4-8845-AD4C-D3DC4A888CC7}" srcOrd="0" destOrd="0" parTransId="{27812943-8D96-6E4B-AA8D-B8DA03DA8A6E}" sibTransId="{62460C69-0F8F-FC41-BA4F-FC317D591FDD}"/>
    <dgm:cxn modelId="{06EBD3F6-F1A3-044F-917B-335EEDC63182}" type="presOf" srcId="{A2195B86-0F55-6D4A-B738-C1C4C12C8876}" destId="{480A051E-4E0A-984B-B56E-0B2BC0F8A69B}" srcOrd="0" destOrd="0" presId="urn:microsoft.com/office/officeart/2005/8/layout/venn1"/>
    <dgm:cxn modelId="{D50055F9-6F86-7341-A306-4FAF2DC177A9}" type="presOf" srcId="{A60BDA09-88C4-8845-AD4C-D3DC4A888CC7}" destId="{9485651B-CCE0-684D-86C3-0B42C7806D7E}" srcOrd="0" destOrd="0" presId="urn:microsoft.com/office/officeart/2005/8/layout/venn1"/>
    <dgm:cxn modelId="{46D118A7-36BD-7549-B9C1-58981F20E9F4}" type="presParOf" srcId="{A6091A04-547B-3447-A719-6CB370E1352D}" destId="{9485651B-CCE0-684D-86C3-0B42C7806D7E}" srcOrd="0" destOrd="0" presId="urn:microsoft.com/office/officeart/2005/8/layout/venn1"/>
    <dgm:cxn modelId="{92BA33F8-42D7-4943-B39C-F6C29602F1BC}" type="presParOf" srcId="{A6091A04-547B-3447-A719-6CB370E1352D}" destId="{FCB8BDEE-EFA4-054B-9461-E4237F3DBE97}" srcOrd="1" destOrd="0" presId="urn:microsoft.com/office/officeart/2005/8/layout/venn1"/>
    <dgm:cxn modelId="{DCF3756D-D7C7-0345-97D9-CF4FF10F397C}" type="presParOf" srcId="{A6091A04-547B-3447-A719-6CB370E1352D}" destId="{480A051E-4E0A-984B-B56E-0B2BC0F8A69B}" srcOrd="2" destOrd="0" presId="urn:microsoft.com/office/officeart/2005/8/layout/venn1"/>
    <dgm:cxn modelId="{CF621A2D-2046-AA44-B06F-0AEF2B1779A9}" type="presParOf" srcId="{A6091A04-547B-3447-A719-6CB370E1352D}" destId="{C981E071-6C42-2F4F-A931-FC3D7C2B8CB2}" srcOrd="3" destOrd="0" presId="urn:microsoft.com/office/officeart/2005/8/layout/venn1"/>
    <dgm:cxn modelId="{88B76B88-45BC-0244-BE50-6547222DF55A}" type="presParOf" srcId="{A6091A04-547B-3447-A719-6CB370E1352D}" destId="{FE62DA69-DB06-7448-92E1-81BD6B6F0669}" srcOrd="4" destOrd="0" presId="urn:microsoft.com/office/officeart/2005/8/layout/venn1"/>
    <dgm:cxn modelId="{47E972FE-676A-1C48-B2E7-7A114F5D6CD9}" type="presParOf" srcId="{A6091A04-547B-3447-A719-6CB370E1352D}" destId="{9F299B19-F9D3-2F43-8CDC-93F62C5167DE}" srcOrd="5"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A1FDFEE-2EC9-BD47-B2B4-1B73B1C34315}" type="doc">
      <dgm:prSet loTypeId="urn:microsoft.com/office/officeart/2005/8/layout/process3" loCatId="" qsTypeId="urn:microsoft.com/office/officeart/2005/8/quickstyle/simple1" qsCatId="simple" csTypeId="urn:microsoft.com/office/officeart/2005/8/colors/colorful1" csCatId="colorful" phldr="1"/>
      <dgm:spPr/>
      <dgm:t>
        <a:bodyPr/>
        <a:lstStyle/>
        <a:p>
          <a:endParaRPr lang="en-US"/>
        </a:p>
      </dgm:t>
    </dgm:pt>
    <dgm:pt modelId="{591BD105-C356-8F48-A50B-BBE2B01408DC}">
      <dgm:prSet phldrT="[Text]"/>
      <dgm:spPr/>
      <dgm:t>
        <a:bodyPr/>
        <a:lstStyle/>
        <a:p>
          <a:pPr algn="ctr"/>
          <a:r>
            <a:rPr lang="en-US" dirty="0"/>
            <a:t>PRE-PURCHASE</a:t>
          </a:r>
        </a:p>
      </dgm:t>
    </dgm:pt>
    <dgm:pt modelId="{3199CF6B-8FA2-D041-866C-984B9B76E9FF}" type="parTrans" cxnId="{C1B7779A-2153-3E46-BF1E-1DA549F25712}">
      <dgm:prSet/>
      <dgm:spPr/>
      <dgm:t>
        <a:bodyPr/>
        <a:lstStyle/>
        <a:p>
          <a:endParaRPr lang="en-US"/>
        </a:p>
      </dgm:t>
    </dgm:pt>
    <dgm:pt modelId="{1C79B1AF-FAD5-8040-B3EE-D374AD2F219D}" type="sibTrans" cxnId="{C1B7779A-2153-3E46-BF1E-1DA549F25712}">
      <dgm:prSet/>
      <dgm:spPr/>
      <dgm:t>
        <a:bodyPr/>
        <a:lstStyle/>
        <a:p>
          <a:endParaRPr lang="en-US"/>
        </a:p>
      </dgm:t>
    </dgm:pt>
    <dgm:pt modelId="{5FECA019-5694-2A42-88D4-6AB4E8C70D5F}">
      <dgm:prSet phldrT="[Text]"/>
      <dgm:spPr/>
      <dgm:t>
        <a:bodyPr/>
        <a:lstStyle/>
        <a:p>
          <a:pPr algn="l"/>
          <a:r>
            <a:rPr lang="en-US" dirty="0">
              <a:latin typeface="Times New Roman" panose="02020603050405020304" pitchFamily="18" charset="0"/>
              <a:cs typeface="Times New Roman" panose="02020603050405020304" pitchFamily="18" charset="0"/>
            </a:rPr>
            <a:t>Sales</a:t>
          </a:r>
        </a:p>
      </dgm:t>
    </dgm:pt>
    <dgm:pt modelId="{890E4275-46A3-0A49-94E9-A5EAE64E645F}" type="parTrans" cxnId="{51D477AB-DEDD-F64C-9C48-9F461A534649}">
      <dgm:prSet/>
      <dgm:spPr/>
      <dgm:t>
        <a:bodyPr/>
        <a:lstStyle/>
        <a:p>
          <a:endParaRPr lang="en-US"/>
        </a:p>
      </dgm:t>
    </dgm:pt>
    <dgm:pt modelId="{503D847D-11E5-D34D-AE86-D9CDE1A9E133}" type="sibTrans" cxnId="{51D477AB-DEDD-F64C-9C48-9F461A534649}">
      <dgm:prSet/>
      <dgm:spPr/>
      <dgm:t>
        <a:bodyPr/>
        <a:lstStyle/>
        <a:p>
          <a:endParaRPr lang="en-US"/>
        </a:p>
      </dgm:t>
    </dgm:pt>
    <dgm:pt modelId="{3E348D79-D35D-1F44-A3ED-BBD7259A0968}">
      <dgm:prSet phldrT="[Text]"/>
      <dgm:spPr/>
      <dgm:t>
        <a:bodyPr/>
        <a:lstStyle/>
        <a:p>
          <a:pPr algn="ctr"/>
          <a:r>
            <a:rPr lang="en-US" dirty="0"/>
            <a:t>PURCHASE</a:t>
          </a:r>
        </a:p>
      </dgm:t>
    </dgm:pt>
    <dgm:pt modelId="{23CD7F71-BD28-1B4F-98CD-E711F9D75112}" type="parTrans" cxnId="{7B9C49A0-56EF-264D-91AD-086388F29967}">
      <dgm:prSet/>
      <dgm:spPr/>
      <dgm:t>
        <a:bodyPr/>
        <a:lstStyle/>
        <a:p>
          <a:endParaRPr lang="en-US"/>
        </a:p>
      </dgm:t>
    </dgm:pt>
    <dgm:pt modelId="{7389A140-5E55-C748-8C9D-47AE17AF8FF7}" type="sibTrans" cxnId="{7B9C49A0-56EF-264D-91AD-086388F29967}">
      <dgm:prSet/>
      <dgm:spPr/>
      <dgm:t>
        <a:bodyPr/>
        <a:lstStyle/>
        <a:p>
          <a:endParaRPr lang="en-US"/>
        </a:p>
      </dgm:t>
    </dgm:pt>
    <dgm:pt modelId="{FCA9B6F9-AB92-E543-B7A8-15C0F922E466}">
      <dgm:prSet phldrT="[Text]"/>
      <dgm:spPr/>
      <dgm:t>
        <a:bodyPr/>
        <a:lstStyle/>
        <a:p>
          <a:r>
            <a:rPr lang="en-US" dirty="0">
              <a:latin typeface="Times New Roman" panose="02020603050405020304" pitchFamily="18" charset="0"/>
              <a:cs typeface="Times New Roman" panose="02020603050405020304" pitchFamily="18" charset="0"/>
            </a:rPr>
            <a:t>Ecommerce</a:t>
          </a:r>
        </a:p>
      </dgm:t>
    </dgm:pt>
    <dgm:pt modelId="{BEB816BA-53E8-C744-B2E5-01540AC94E7B}" type="parTrans" cxnId="{544163D1-E9FF-864D-A768-DF5D525A56FA}">
      <dgm:prSet/>
      <dgm:spPr/>
      <dgm:t>
        <a:bodyPr/>
        <a:lstStyle/>
        <a:p>
          <a:endParaRPr lang="en-US"/>
        </a:p>
      </dgm:t>
    </dgm:pt>
    <dgm:pt modelId="{6F2B6C6B-9798-E546-8875-973D8A13C0DB}" type="sibTrans" cxnId="{544163D1-E9FF-864D-A768-DF5D525A56FA}">
      <dgm:prSet/>
      <dgm:spPr/>
      <dgm:t>
        <a:bodyPr/>
        <a:lstStyle/>
        <a:p>
          <a:endParaRPr lang="en-US"/>
        </a:p>
      </dgm:t>
    </dgm:pt>
    <dgm:pt modelId="{3ACCCE13-BAFE-8042-B08F-F9E570AB5B3B}">
      <dgm:prSet phldrT="[Text]"/>
      <dgm:spPr/>
      <dgm:t>
        <a:bodyPr/>
        <a:lstStyle/>
        <a:p>
          <a:pPr algn="ctr"/>
          <a:r>
            <a:rPr lang="en-US" dirty="0"/>
            <a:t>POST-PURCHASE</a:t>
          </a:r>
        </a:p>
      </dgm:t>
    </dgm:pt>
    <dgm:pt modelId="{D977E5E2-2F46-A349-A099-2AF2DEC07B57}" type="parTrans" cxnId="{7580589D-133E-3B47-AEC6-B91F5B9448FC}">
      <dgm:prSet/>
      <dgm:spPr/>
      <dgm:t>
        <a:bodyPr/>
        <a:lstStyle/>
        <a:p>
          <a:endParaRPr lang="en-US"/>
        </a:p>
      </dgm:t>
    </dgm:pt>
    <dgm:pt modelId="{BA361236-339C-4F4A-BC88-7E7705DF7312}" type="sibTrans" cxnId="{7580589D-133E-3B47-AEC6-B91F5B9448FC}">
      <dgm:prSet/>
      <dgm:spPr/>
      <dgm:t>
        <a:bodyPr/>
        <a:lstStyle/>
        <a:p>
          <a:endParaRPr lang="en-US"/>
        </a:p>
      </dgm:t>
    </dgm:pt>
    <dgm:pt modelId="{228F4000-99CF-4D45-8FB5-0AFEBB8A51E5}">
      <dgm:prSet phldrT="[Text]"/>
      <dgm:spPr/>
      <dgm:t>
        <a:bodyPr/>
        <a:lstStyle/>
        <a:p>
          <a:r>
            <a:rPr lang="en-US" dirty="0">
              <a:latin typeface="Times New Roman" panose="02020603050405020304" pitchFamily="18" charset="0"/>
              <a:cs typeface="Times New Roman" panose="02020603050405020304" pitchFamily="18" charset="0"/>
            </a:rPr>
            <a:t>Customer Service</a:t>
          </a:r>
        </a:p>
      </dgm:t>
    </dgm:pt>
    <dgm:pt modelId="{BE583999-69BE-7E43-AB79-7F28C6EA2F70}" type="parTrans" cxnId="{D21E9173-4E74-7746-9F35-DFB734C09D14}">
      <dgm:prSet/>
      <dgm:spPr/>
      <dgm:t>
        <a:bodyPr/>
        <a:lstStyle/>
        <a:p>
          <a:endParaRPr lang="en-US"/>
        </a:p>
      </dgm:t>
    </dgm:pt>
    <dgm:pt modelId="{859AFFE6-61C2-9148-9BAB-03A632084D54}" type="sibTrans" cxnId="{D21E9173-4E74-7746-9F35-DFB734C09D14}">
      <dgm:prSet/>
      <dgm:spPr/>
      <dgm:t>
        <a:bodyPr/>
        <a:lstStyle/>
        <a:p>
          <a:endParaRPr lang="en-US"/>
        </a:p>
      </dgm:t>
    </dgm:pt>
    <dgm:pt modelId="{D5CF8E04-C81C-B541-9087-892A56D14A32}">
      <dgm:prSet phldrT="[Text]"/>
      <dgm:spPr/>
      <dgm:t>
        <a:bodyPr/>
        <a:lstStyle/>
        <a:p>
          <a:pPr algn="l"/>
          <a:r>
            <a:rPr lang="en-US" dirty="0">
              <a:latin typeface="Times New Roman" panose="02020603050405020304" pitchFamily="18" charset="0"/>
              <a:cs typeface="Times New Roman" panose="02020603050405020304" pitchFamily="18" charset="0"/>
            </a:rPr>
            <a:t>Social Media</a:t>
          </a:r>
        </a:p>
      </dgm:t>
    </dgm:pt>
    <dgm:pt modelId="{5C9B185F-6C27-1042-836A-0E48E929EE95}" type="parTrans" cxnId="{8BAB4630-BC78-4C46-ABEF-38452BA77076}">
      <dgm:prSet/>
      <dgm:spPr/>
      <dgm:t>
        <a:bodyPr/>
        <a:lstStyle/>
        <a:p>
          <a:endParaRPr lang="en-US"/>
        </a:p>
      </dgm:t>
    </dgm:pt>
    <dgm:pt modelId="{FF26CA9A-65F5-B746-A3AA-3970B3C92C91}" type="sibTrans" cxnId="{8BAB4630-BC78-4C46-ABEF-38452BA77076}">
      <dgm:prSet/>
      <dgm:spPr/>
      <dgm:t>
        <a:bodyPr/>
        <a:lstStyle/>
        <a:p>
          <a:endParaRPr lang="en-US"/>
        </a:p>
      </dgm:t>
    </dgm:pt>
    <dgm:pt modelId="{7DEB4D26-B4E0-5A40-BE01-234D71695849}">
      <dgm:prSet phldrT="[Text]"/>
      <dgm:spPr/>
      <dgm:t>
        <a:bodyPr/>
        <a:lstStyle/>
        <a:p>
          <a:pPr algn="l"/>
          <a:r>
            <a:rPr lang="en-US" dirty="0">
              <a:latin typeface="Times New Roman" panose="02020603050405020304" pitchFamily="18" charset="0"/>
              <a:cs typeface="Times New Roman" panose="02020603050405020304" pitchFamily="18" charset="0"/>
            </a:rPr>
            <a:t>Emails</a:t>
          </a:r>
        </a:p>
      </dgm:t>
    </dgm:pt>
    <dgm:pt modelId="{D498A003-D589-824B-AADE-BAC4C42253B9}" type="parTrans" cxnId="{833B48F7-903B-804B-AF69-C9C2D02CC0AA}">
      <dgm:prSet/>
      <dgm:spPr/>
      <dgm:t>
        <a:bodyPr/>
        <a:lstStyle/>
        <a:p>
          <a:endParaRPr lang="en-US"/>
        </a:p>
      </dgm:t>
    </dgm:pt>
    <dgm:pt modelId="{1B4F3E3F-6FFF-2745-9429-02C10F93B61F}" type="sibTrans" cxnId="{833B48F7-903B-804B-AF69-C9C2D02CC0AA}">
      <dgm:prSet/>
      <dgm:spPr/>
      <dgm:t>
        <a:bodyPr/>
        <a:lstStyle/>
        <a:p>
          <a:endParaRPr lang="en-US"/>
        </a:p>
      </dgm:t>
    </dgm:pt>
    <dgm:pt modelId="{CC4F0BBD-1D41-E04B-9CED-EEA4694F0A99}">
      <dgm:prSet phldrT="[Text]"/>
      <dgm:spPr/>
      <dgm:t>
        <a:bodyPr/>
        <a:lstStyle/>
        <a:p>
          <a:pPr algn="l"/>
          <a:r>
            <a:rPr lang="en-US" dirty="0">
              <a:latin typeface="Times New Roman" panose="02020603050405020304" pitchFamily="18" charset="0"/>
              <a:cs typeface="Times New Roman" panose="02020603050405020304" pitchFamily="18" charset="0"/>
            </a:rPr>
            <a:t>Word of Mouth</a:t>
          </a:r>
        </a:p>
      </dgm:t>
    </dgm:pt>
    <dgm:pt modelId="{5872F10F-262C-494F-8A36-0135F911750E}" type="parTrans" cxnId="{E0966990-5086-D945-B7F5-D92C3E198A9E}">
      <dgm:prSet/>
      <dgm:spPr/>
      <dgm:t>
        <a:bodyPr/>
        <a:lstStyle/>
        <a:p>
          <a:endParaRPr lang="en-US"/>
        </a:p>
      </dgm:t>
    </dgm:pt>
    <dgm:pt modelId="{12CD622E-31CA-4E48-833C-68A75F9D5F5C}" type="sibTrans" cxnId="{E0966990-5086-D945-B7F5-D92C3E198A9E}">
      <dgm:prSet/>
      <dgm:spPr/>
      <dgm:t>
        <a:bodyPr/>
        <a:lstStyle/>
        <a:p>
          <a:endParaRPr lang="en-US"/>
        </a:p>
      </dgm:t>
    </dgm:pt>
    <dgm:pt modelId="{76B37A8B-2F39-5047-AD2C-B40C18AB19A4}">
      <dgm:prSet phldrT="[Text]"/>
      <dgm:spPr/>
      <dgm:t>
        <a:bodyPr/>
        <a:lstStyle/>
        <a:p>
          <a:pPr algn="l"/>
          <a:r>
            <a:rPr lang="en-US" dirty="0">
              <a:latin typeface="Times New Roman" panose="02020603050405020304" pitchFamily="18" charset="0"/>
              <a:cs typeface="Times New Roman" panose="02020603050405020304" pitchFamily="18" charset="0"/>
            </a:rPr>
            <a:t>Advertisements</a:t>
          </a:r>
        </a:p>
      </dgm:t>
    </dgm:pt>
    <dgm:pt modelId="{55ACA6B3-C8E5-F84B-959A-B33FC54F2EFE}" type="parTrans" cxnId="{12950F41-BEC9-3748-B1F5-5CDB8E581B45}">
      <dgm:prSet/>
      <dgm:spPr/>
      <dgm:t>
        <a:bodyPr/>
        <a:lstStyle/>
        <a:p>
          <a:endParaRPr lang="en-US"/>
        </a:p>
      </dgm:t>
    </dgm:pt>
    <dgm:pt modelId="{C15ABCD4-D0D5-CA49-BE90-D178CB9F9398}" type="sibTrans" cxnId="{12950F41-BEC9-3748-B1F5-5CDB8E581B45}">
      <dgm:prSet/>
      <dgm:spPr/>
      <dgm:t>
        <a:bodyPr/>
        <a:lstStyle/>
        <a:p>
          <a:endParaRPr lang="en-US"/>
        </a:p>
      </dgm:t>
    </dgm:pt>
    <dgm:pt modelId="{E90ABD1E-12FD-EE4E-A47C-7A86F46525EA}">
      <dgm:prSet phldrT="[Text]"/>
      <dgm:spPr/>
      <dgm:t>
        <a:bodyPr/>
        <a:lstStyle/>
        <a:p>
          <a:pPr algn="l"/>
          <a:r>
            <a:rPr lang="en-GB" noProof="0" dirty="0">
              <a:latin typeface="Times New Roman" panose="02020603050405020304" pitchFamily="18" charset="0"/>
              <a:cs typeface="Times New Roman" panose="02020603050405020304" pitchFamily="18" charset="0"/>
            </a:rPr>
            <a:t>Promotions</a:t>
          </a:r>
        </a:p>
      </dgm:t>
    </dgm:pt>
    <dgm:pt modelId="{6BF716C8-DAA5-CA46-873D-D3D66117D756}" type="parTrans" cxnId="{F6C6F04A-5DDD-2740-A278-076401E0B2D4}">
      <dgm:prSet/>
      <dgm:spPr/>
      <dgm:t>
        <a:bodyPr/>
        <a:lstStyle/>
        <a:p>
          <a:endParaRPr lang="en-US"/>
        </a:p>
      </dgm:t>
    </dgm:pt>
    <dgm:pt modelId="{A756C141-987B-B84E-84DA-3F8847D8E4CC}" type="sibTrans" cxnId="{F6C6F04A-5DDD-2740-A278-076401E0B2D4}">
      <dgm:prSet/>
      <dgm:spPr/>
      <dgm:t>
        <a:bodyPr/>
        <a:lstStyle/>
        <a:p>
          <a:endParaRPr lang="en-US"/>
        </a:p>
      </dgm:t>
    </dgm:pt>
    <dgm:pt modelId="{B1CDF85C-7E12-FC4F-A61B-27EE7E7DA03F}">
      <dgm:prSet phldrT="[Text]"/>
      <dgm:spPr/>
      <dgm:t>
        <a:bodyPr/>
        <a:lstStyle/>
        <a:p>
          <a:r>
            <a:rPr lang="en-US" dirty="0">
              <a:latin typeface="Times New Roman" panose="02020603050405020304" pitchFamily="18" charset="0"/>
              <a:cs typeface="Times New Roman" panose="02020603050405020304" pitchFamily="18" charset="0"/>
            </a:rPr>
            <a:t>Up Sale</a:t>
          </a:r>
        </a:p>
      </dgm:t>
    </dgm:pt>
    <dgm:pt modelId="{7CEA7596-15F7-FD46-BDCE-F115DEE5580B}" type="parTrans" cxnId="{94D6C579-716A-7F46-BBEF-C335752055CD}">
      <dgm:prSet/>
      <dgm:spPr/>
      <dgm:t>
        <a:bodyPr/>
        <a:lstStyle/>
        <a:p>
          <a:endParaRPr lang="en-US"/>
        </a:p>
      </dgm:t>
    </dgm:pt>
    <dgm:pt modelId="{EF3A4111-E931-3D45-BBE3-85F96974101F}" type="sibTrans" cxnId="{94D6C579-716A-7F46-BBEF-C335752055CD}">
      <dgm:prSet/>
      <dgm:spPr/>
      <dgm:t>
        <a:bodyPr/>
        <a:lstStyle/>
        <a:p>
          <a:endParaRPr lang="en-US"/>
        </a:p>
      </dgm:t>
    </dgm:pt>
    <dgm:pt modelId="{B855660B-7E68-2343-91D7-E64086FF611C}">
      <dgm:prSet phldrT="[Text]"/>
      <dgm:spPr/>
      <dgm:t>
        <a:bodyPr/>
        <a:lstStyle/>
        <a:p>
          <a:r>
            <a:rPr lang="en-US" dirty="0">
              <a:latin typeface="Times New Roman" panose="02020603050405020304" pitchFamily="18" charset="0"/>
              <a:cs typeface="Times New Roman" panose="02020603050405020304" pitchFamily="18" charset="0"/>
            </a:rPr>
            <a:t>Web</a:t>
          </a:r>
        </a:p>
      </dgm:t>
    </dgm:pt>
    <dgm:pt modelId="{77ED18F9-F51D-AB44-A630-E3320CC56A3B}" type="parTrans" cxnId="{964012C3-EFF7-C941-A45F-D3A1EB07B6C2}">
      <dgm:prSet/>
      <dgm:spPr/>
      <dgm:t>
        <a:bodyPr/>
        <a:lstStyle/>
        <a:p>
          <a:endParaRPr lang="en-US"/>
        </a:p>
      </dgm:t>
    </dgm:pt>
    <dgm:pt modelId="{90E4E197-6056-CA43-9AB1-A5A71EC7C0AE}" type="sibTrans" cxnId="{964012C3-EFF7-C941-A45F-D3A1EB07B6C2}">
      <dgm:prSet/>
      <dgm:spPr/>
      <dgm:t>
        <a:bodyPr/>
        <a:lstStyle/>
        <a:p>
          <a:endParaRPr lang="en-US"/>
        </a:p>
      </dgm:t>
    </dgm:pt>
    <dgm:pt modelId="{7B97331A-2537-5C4D-B14A-3F0C7957465B}">
      <dgm:prSet phldrT="[Text]"/>
      <dgm:spPr/>
      <dgm:t>
        <a:bodyPr/>
        <a:lstStyle/>
        <a:p>
          <a:r>
            <a:rPr lang="en-US" dirty="0">
              <a:latin typeface="Times New Roman" panose="02020603050405020304" pitchFamily="18" charset="0"/>
              <a:cs typeface="Times New Roman" panose="02020603050405020304" pitchFamily="18" charset="0"/>
            </a:rPr>
            <a:t>Sales </a:t>
          </a:r>
        </a:p>
      </dgm:t>
    </dgm:pt>
    <dgm:pt modelId="{EF4A824E-8452-7F41-8C9B-C73F5556EB91}" type="parTrans" cxnId="{74651DA1-5722-9040-A84D-6F86F4239534}">
      <dgm:prSet/>
      <dgm:spPr/>
      <dgm:t>
        <a:bodyPr/>
        <a:lstStyle/>
        <a:p>
          <a:endParaRPr lang="en-US"/>
        </a:p>
      </dgm:t>
    </dgm:pt>
    <dgm:pt modelId="{F87F27CA-126C-9349-8610-3977CFADB8B7}" type="sibTrans" cxnId="{74651DA1-5722-9040-A84D-6F86F4239534}">
      <dgm:prSet/>
      <dgm:spPr/>
      <dgm:t>
        <a:bodyPr/>
        <a:lstStyle/>
        <a:p>
          <a:endParaRPr lang="en-US"/>
        </a:p>
      </dgm:t>
    </dgm:pt>
    <dgm:pt modelId="{CC041176-5C50-3342-925C-ADA939E04E82}">
      <dgm:prSet phldrT="[Text]"/>
      <dgm:spPr/>
      <dgm:t>
        <a:bodyPr/>
        <a:lstStyle/>
        <a:p>
          <a:r>
            <a:rPr lang="en-US" dirty="0">
              <a:latin typeface="Times New Roman" panose="02020603050405020304" pitchFamily="18" charset="0"/>
              <a:cs typeface="Times New Roman" panose="02020603050405020304" pitchFamily="18" charset="0"/>
            </a:rPr>
            <a:t>Packaging</a:t>
          </a:r>
        </a:p>
      </dgm:t>
    </dgm:pt>
    <dgm:pt modelId="{05E749D8-79F1-7F43-9619-C421884C9896}" type="parTrans" cxnId="{DA686DC8-DAD5-7746-9958-B486D5BDBF0F}">
      <dgm:prSet/>
      <dgm:spPr/>
      <dgm:t>
        <a:bodyPr/>
        <a:lstStyle/>
        <a:p>
          <a:endParaRPr lang="en-US"/>
        </a:p>
      </dgm:t>
    </dgm:pt>
    <dgm:pt modelId="{7CEDE7C3-09FE-6249-B473-2FFCDE9D786C}" type="sibTrans" cxnId="{DA686DC8-DAD5-7746-9958-B486D5BDBF0F}">
      <dgm:prSet/>
      <dgm:spPr/>
      <dgm:t>
        <a:bodyPr/>
        <a:lstStyle/>
        <a:p>
          <a:endParaRPr lang="en-US"/>
        </a:p>
      </dgm:t>
    </dgm:pt>
    <dgm:pt modelId="{7BC59F3B-0BDA-F04F-AE2C-0C7BCE110F97}">
      <dgm:prSet phldrT="[Text]"/>
      <dgm:spPr/>
      <dgm:t>
        <a:bodyPr/>
        <a:lstStyle/>
        <a:p>
          <a:r>
            <a:rPr lang="en-US" dirty="0">
              <a:latin typeface="Times New Roman" panose="02020603050405020304" pitchFamily="18" charset="0"/>
              <a:cs typeface="Times New Roman" panose="02020603050405020304" pitchFamily="18" charset="0"/>
            </a:rPr>
            <a:t>News letter</a:t>
          </a:r>
        </a:p>
      </dgm:t>
    </dgm:pt>
    <dgm:pt modelId="{D70BF122-569D-F948-BD7C-90606AE5DEDB}" type="parTrans" cxnId="{3B9714C7-E3D2-B243-81C6-3CAEDCE622C1}">
      <dgm:prSet/>
      <dgm:spPr/>
      <dgm:t>
        <a:bodyPr/>
        <a:lstStyle/>
        <a:p>
          <a:endParaRPr lang="en-US"/>
        </a:p>
      </dgm:t>
    </dgm:pt>
    <dgm:pt modelId="{B787EDC3-AF2A-DE4B-BBD8-9101ACD5FDB7}" type="sibTrans" cxnId="{3B9714C7-E3D2-B243-81C6-3CAEDCE622C1}">
      <dgm:prSet/>
      <dgm:spPr/>
      <dgm:t>
        <a:bodyPr/>
        <a:lstStyle/>
        <a:p>
          <a:endParaRPr lang="en-US"/>
        </a:p>
      </dgm:t>
    </dgm:pt>
    <dgm:pt modelId="{D6BA383B-6D33-144C-8E37-9C4646936767}">
      <dgm:prSet phldrT="[Text]"/>
      <dgm:spPr/>
      <dgm:t>
        <a:bodyPr/>
        <a:lstStyle/>
        <a:p>
          <a:r>
            <a:rPr lang="en-US" dirty="0">
              <a:latin typeface="Times New Roman" panose="02020603050405020304" pitchFamily="18" charset="0"/>
              <a:cs typeface="Times New Roman" panose="02020603050405020304" pitchFamily="18" charset="0"/>
            </a:rPr>
            <a:t>Social Media</a:t>
          </a:r>
        </a:p>
      </dgm:t>
    </dgm:pt>
    <dgm:pt modelId="{8DF964D8-7246-0549-B9DE-A5B417FC7F6F}" type="parTrans" cxnId="{050979C3-31D2-B345-B06A-A9DFBB466F46}">
      <dgm:prSet/>
      <dgm:spPr/>
      <dgm:t>
        <a:bodyPr/>
        <a:lstStyle/>
        <a:p>
          <a:endParaRPr lang="en-US"/>
        </a:p>
      </dgm:t>
    </dgm:pt>
    <dgm:pt modelId="{C4D41E78-77E4-B347-99F3-CB3D6E99ECC5}" type="sibTrans" cxnId="{050979C3-31D2-B345-B06A-A9DFBB466F46}">
      <dgm:prSet/>
      <dgm:spPr/>
      <dgm:t>
        <a:bodyPr/>
        <a:lstStyle/>
        <a:p>
          <a:endParaRPr lang="en-US"/>
        </a:p>
      </dgm:t>
    </dgm:pt>
    <dgm:pt modelId="{24736F4B-24D1-DD43-9FE1-5382A4FFAAC9}">
      <dgm:prSet phldrT="[Text]"/>
      <dgm:spPr/>
      <dgm:t>
        <a:bodyPr/>
        <a:lstStyle/>
        <a:p>
          <a:r>
            <a:rPr lang="en-US" dirty="0">
              <a:latin typeface="Times New Roman" panose="02020603050405020304" pitchFamily="18" charset="0"/>
              <a:cs typeface="Times New Roman" panose="02020603050405020304" pitchFamily="18" charset="0"/>
            </a:rPr>
            <a:t>Forums</a:t>
          </a:r>
        </a:p>
      </dgm:t>
    </dgm:pt>
    <dgm:pt modelId="{B7B6BD28-C74C-4A49-8D36-B72A17CA8989}" type="parTrans" cxnId="{B9C7EBEA-CD09-6149-BC8C-1789B4E28B5E}">
      <dgm:prSet/>
      <dgm:spPr/>
      <dgm:t>
        <a:bodyPr/>
        <a:lstStyle/>
        <a:p>
          <a:endParaRPr lang="en-US"/>
        </a:p>
      </dgm:t>
    </dgm:pt>
    <dgm:pt modelId="{41CCBD36-AEF5-FC4C-8488-E6DFC5172E5A}" type="sibTrans" cxnId="{B9C7EBEA-CD09-6149-BC8C-1789B4E28B5E}">
      <dgm:prSet/>
      <dgm:spPr/>
      <dgm:t>
        <a:bodyPr/>
        <a:lstStyle/>
        <a:p>
          <a:endParaRPr lang="en-US"/>
        </a:p>
      </dgm:t>
    </dgm:pt>
    <dgm:pt modelId="{6F1F784F-9B46-B443-A294-B424C78EE487}">
      <dgm:prSet phldrT="[Text]"/>
      <dgm:spPr/>
      <dgm:t>
        <a:bodyPr/>
        <a:lstStyle/>
        <a:p>
          <a:r>
            <a:rPr lang="en-US" dirty="0">
              <a:latin typeface="Times New Roman" panose="02020603050405020304" pitchFamily="18" charset="0"/>
              <a:cs typeface="Times New Roman" panose="02020603050405020304" pitchFamily="18" charset="0"/>
            </a:rPr>
            <a:t>Call Center</a:t>
          </a:r>
        </a:p>
      </dgm:t>
    </dgm:pt>
    <dgm:pt modelId="{A19B09C0-FFA1-B44F-9C48-424B1D0D64C1}" type="parTrans" cxnId="{E2410DE2-D2F4-9F4B-BFA8-CC1FDCD20B82}">
      <dgm:prSet/>
      <dgm:spPr/>
      <dgm:t>
        <a:bodyPr/>
        <a:lstStyle/>
        <a:p>
          <a:endParaRPr lang="en-US"/>
        </a:p>
      </dgm:t>
    </dgm:pt>
    <dgm:pt modelId="{C595455F-9E1E-A141-8D0C-144B450E84F9}" type="sibTrans" cxnId="{E2410DE2-D2F4-9F4B-BFA8-CC1FDCD20B82}">
      <dgm:prSet/>
      <dgm:spPr/>
      <dgm:t>
        <a:bodyPr/>
        <a:lstStyle/>
        <a:p>
          <a:endParaRPr lang="en-US"/>
        </a:p>
      </dgm:t>
    </dgm:pt>
    <dgm:pt modelId="{90958DEB-E79B-D246-BD93-647BA691DE1F}" type="pres">
      <dgm:prSet presAssocID="{7A1FDFEE-2EC9-BD47-B2B4-1B73B1C34315}" presName="linearFlow" presStyleCnt="0">
        <dgm:presLayoutVars>
          <dgm:dir/>
          <dgm:animLvl val="lvl"/>
          <dgm:resizeHandles val="exact"/>
        </dgm:presLayoutVars>
      </dgm:prSet>
      <dgm:spPr/>
    </dgm:pt>
    <dgm:pt modelId="{C3041523-07A6-6842-A20C-7A2A9169A4D1}" type="pres">
      <dgm:prSet presAssocID="{591BD105-C356-8F48-A50B-BBE2B01408DC}" presName="composite" presStyleCnt="0"/>
      <dgm:spPr/>
    </dgm:pt>
    <dgm:pt modelId="{3F7DF539-4B96-6A49-A03D-383B091B5673}" type="pres">
      <dgm:prSet presAssocID="{591BD105-C356-8F48-A50B-BBE2B01408DC}" presName="parTx" presStyleLbl="node1" presStyleIdx="0" presStyleCnt="3">
        <dgm:presLayoutVars>
          <dgm:chMax val="0"/>
          <dgm:chPref val="0"/>
          <dgm:bulletEnabled val="1"/>
        </dgm:presLayoutVars>
      </dgm:prSet>
      <dgm:spPr/>
    </dgm:pt>
    <dgm:pt modelId="{16220A5A-E9E0-6E4F-9BAE-FF4688B58F1E}" type="pres">
      <dgm:prSet presAssocID="{591BD105-C356-8F48-A50B-BBE2B01408DC}" presName="parSh" presStyleLbl="node1" presStyleIdx="0" presStyleCnt="3"/>
      <dgm:spPr/>
    </dgm:pt>
    <dgm:pt modelId="{C83C2331-3DAB-B344-AE3E-FC3E5BAEDB1A}" type="pres">
      <dgm:prSet presAssocID="{591BD105-C356-8F48-A50B-BBE2B01408DC}" presName="desTx" presStyleLbl="fgAcc1" presStyleIdx="0" presStyleCnt="3">
        <dgm:presLayoutVars>
          <dgm:bulletEnabled val="1"/>
        </dgm:presLayoutVars>
      </dgm:prSet>
      <dgm:spPr/>
    </dgm:pt>
    <dgm:pt modelId="{16B4D4AB-3EC5-F643-80DD-4BB290FEB58E}" type="pres">
      <dgm:prSet presAssocID="{1C79B1AF-FAD5-8040-B3EE-D374AD2F219D}" presName="sibTrans" presStyleLbl="sibTrans2D1" presStyleIdx="0" presStyleCnt="2"/>
      <dgm:spPr/>
    </dgm:pt>
    <dgm:pt modelId="{8890EB6B-035D-DB47-A502-A854D9374043}" type="pres">
      <dgm:prSet presAssocID="{1C79B1AF-FAD5-8040-B3EE-D374AD2F219D}" presName="connTx" presStyleLbl="sibTrans2D1" presStyleIdx="0" presStyleCnt="2"/>
      <dgm:spPr/>
    </dgm:pt>
    <dgm:pt modelId="{CD6F4BEE-ACB4-5942-995D-2E21DF63EA39}" type="pres">
      <dgm:prSet presAssocID="{3E348D79-D35D-1F44-A3ED-BBD7259A0968}" presName="composite" presStyleCnt="0"/>
      <dgm:spPr/>
    </dgm:pt>
    <dgm:pt modelId="{DD2C4B4C-3CCB-5945-8500-E5026B7A011E}" type="pres">
      <dgm:prSet presAssocID="{3E348D79-D35D-1F44-A3ED-BBD7259A0968}" presName="parTx" presStyleLbl="node1" presStyleIdx="0" presStyleCnt="3">
        <dgm:presLayoutVars>
          <dgm:chMax val="0"/>
          <dgm:chPref val="0"/>
          <dgm:bulletEnabled val="1"/>
        </dgm:presLayoutVars>
      </dgm:prSet>
      <dgm:spPr/>
    </dgm:pt>
    <dgm:pt modelId="{55A7AE26-1B26-814E-AC59-5C6512B6F8EA}" type="pres">
      <dgm:prSet presAssocID="{3E348D79-D35D-1F44-A3ED-BBD7259A0968}" presName="parSh" presStyleLbl="node1" presStyleIdx="1" presStyleCnt="3"/>
      <dgm:spPr/>
    </dgm:pt>
    <dgm:pt modelId="{127BFEC7-9F07-B845-905E-94B6C6ADE4D4}" type="pres">
      <dgm:prSet presAssocID="{3E348D79-D35D-1F44-A3ED-BBD7259A0968}" presName="desTx" presStyleLbl="fgAcc1" presStyleIdx="1" presStyleCnt="3">
        <dgm:presLayoutVars>
          <dgm:bulletEnabled val="1"/>
        </dgm:presLayoutVars>
      </dgm:prSet>
      <dgm:spPr/>
    </dgm:pt>
    <dgm:pt modelId="{A2BF39BD-EE00-AA43-9CDA-7DBA09B8B223}" type="pres">
      <dgm:prSet presAssocID="{7389A140-5E55-C748-8C9D-47AE17AF8FF7}" presName="sibTrans" presStyleLbl="sibTrans2D1" presStyleIdx="1" presStyleCnt="2"/>
      <dgm:spPr/>
    </dgm:pt>
    <dgm:pt modelId="{E4A733F5-916A-724D-8354-E44DA20FCE43}" type="pres">
      <dgm:prSet presAssocID="{7389A140-5E55-C748-8C9D-47AE17AF8FF7}" presName="connTx" presStyleLbl="sibTrans2D1" presStyleIdx="1" presStyleCnt="2"/>
      <dgm:spPr/>
    </dgm:pt>
    <dgm:pt modelId="{51FFF790-C0BB-BA4F-B27D-BF2D3D4455B6}" type="pres">
      <dgm:prSet presAssocID="{3ACCCE13-BAFE-8042-B08F-F9E570AB5B3B}" presName="composite" presStyleCnt="0"/>
      <dgm:spPr/>
    </dgm:pt>
    <dgm:pt modelId="{6473CF12-663B-B849-9A27-6E65894582C4}" type="pres">
      <dgm:prSet presAssocID="{3ACCCE13-BAFE-8042-B08F-F9E570AB5B3B}" presName="parTx" presStyleLbl="node1" presStyleIdx="1" presStyleCnt="3">
        <dgm:presLayoutVars>
          <dgm:chMax val="0"/>
          <dgm:chPref val="0"/>
          <dgm:bulletEnabled val="1"/>
        </dgm:presLayoutVars>
      </dgm:prSet>
      <dgm:spPr/>
    </dgm:pt>
    <dgm:pt modelId="{3A27EB82-EEE6-044A-8D3D-B9DCFC7399EF}" type="pres">
      <dgm:prSet presAssocID="{3ACCCE13-BAFE-8042-B08F-F9E570AB5B3B}" presName="parSh" presStyleLbl="node1" presStyleIdx="2" presStyleCnt="3"/>
      <dgm:spPr/>
    </dgm:pt>
    <dgm:pt modelId="{7EE636AB-E83B-1D42-AD54-1D3CF9BC6F39}" type="pres">
      <dgm:prSet presAssocID="{3ACCCE13-BAFE-8042-B08F-F9E570AB5B3B}" presName="desTx" presStyleLbl="fgAcc1" presStyleIdx="2" presStyleCnt="3">
        <dgm:presLayoutVars>
          <dgm:bulletEnabled val="1"/>
        </dgm:presLayoutVars>
      </dgm:prSet>
      <dgm:spPr/>
    </dgm:pt>
  </dgm:ptLst>
  <dgm:cxnLst>
    <dgm:cxn modelId="{BAD31E0A-6BB3-604E-BC15-DB79B8ED1AED}" type="presOf" srcId="{7A1FDFEE-2EC9-BD47-B2B4-1B73B1C34315}" destId="{90958DEB-E79B-D246-BD93-647BA691DE1F}" srcOrd="0" destOrd="0" presId="urn:microsoft.com/office/officeart/2005/8/layout/process3"/>
    <dgm:cxn modelId="{BC4A4E13-7E54-8A49-B661-56382CA96633}" type="presOf" srcId="{228F4000-99CF-4D45-8FB5-0AFEBB8A51E5}" destId="{7EE636AB-E83B-1D42-AD54-1D3CF9BC6F39}" srcOrd="0" destOrd="0" presId="urn:microsoft.com/office/officeart/2005/8/layout/process3"/>
    <dgm:cxn modelId="{EC2F3C14-000B-6D49-B83E-E68655B1C64A}" type="presOf" srcId="{1C79B1AF-FAD5-8040-B3EE-D374AD2F219D}" destId="{16B4D4AB-3EC5-F643-80DD-4BB290FEB58E}" srcOrd="0" destOrd="0" presId="urn:microsoft.com/office/officeart/2005/8/layout/process3"/>
    <dgm:cxn modelId="{0326FC1D-79B3-F14F-9348-9B512C910562}" type="presOf" srcId="{5FECA019-5694-2A42-88D4-6AB4E8C70D5F}" destId="{C83C2331-3DAB-B344-AE3E-FC3E5BAEDB1A}" srcOrd="0" destOrd="0" presId="urn:microsoft.com/office/officeart/2005/8/layout/process3"/>
    <dgm:cxn modelId="{3638DD21-2CA4-5244-83D8-C10B1FEF9B7A}" type="presOf" srcId="{3E348D79-D35D-1F44-A3ED-BBD7259A0968}" destId="{DD2C4B4C-3CCB-5945-8500-E5026B7A011E}" srcOrd="0" destOrd="0" presId="urn:microsoft.com/office/officeart/2005/8/layout/process3"/>
    <dgm:cxn modelId="{C4F9252B-A59B-8249-B99D-2F7DFC9384EC}" type="presOf" srcId="{1C79B1AF-FAD5-8040-B3EE-D374AD2F219D}" destId="{8890EB6B-035D-DB47-A502-A854D9374043}" srcOrd="1" destOrd="0" presId="urn:microsoft.com/office/officeart/2005/8/layout/process3"/>
    <dgm:cxn modelId="{B50E2A2E-07B4-654C-8507-6A9D933FBF0E}" type="presOf" srcId="{3ACCCE13-BAFE-8042-B08F-F9E570AB5B3B}" destId="{3A27EB82-EEE6-044A-8D3D-B9DCFC7399EF}" srcOrd="1" destOrd="0" presId="urn:microsoft.com/office/officeart/2005/8/layout/process3"/>
    <dgm:cxn modelId="{8BAB4630-BC78-4C46-ABEF-38452BA77076}" srcId="{591BD105-C356-8F48-A50B-BBE2B01408DC}" destId="{D5CF8E04-C81C-B541-9087-892A56D14A32}" srcOrd="1" destOrd="0" parTransId="{5C9B185F-6C27-1042-836A-0E48E929EE95}" sibTransId="{FF26CA9A-65F5-B746-A3AA-3970B3C92C91}"/>
    <dgm:cxn modelId="{9005735B-CAC4-C248-9344-0E43CB07FC50}" type="presOf" srcId="{B855660B-7E68-2343-91D7-E64086FF611C}" destId="{127BFEC7-9F07-B845-905E-94B6C6ADE4D4}" srcOrd="0" destOrd="2" presId="urn:microsoft.com/office/officeart/2005/8/layout/process3"/>
    <dgm:cxn modelId="{12950F41-BEC9-3748-B1F5-5CDB8E581B45}" srcId="{591BD105-C356-8F48-A50B-BBE2B01408DC}" destId="{76B37A8B-2F39-5047-AD2C-B40C18AB19A4}" srcOrd="4" destOrd="0" parTransId="{55ACA6B3-C8E5-F84B-959A-B33FC54F2EFE}" sibTransId="{C15ABCD4-D0D5-CA49-BE90-D178CB9F9398}"/>
    <dgm:cxn modelId="{56A62961-9B41-8C41-9DC3-0BB4903B68FB}" type="presOf" srcId="{7B97331A-2537-5C4D-B14A-3F0C7957465B}" destId="{127BFEC7-9F07-B845-905E-94B6C6ADE4D4}" srcOrd="0" destOrd="3" presId="urn:microsoft.com/office/officeart/2005/8/layout/process3"/>
    <dgm:cxn modelId="{F6C6F04A-5DDD-2740-A278-076401E0B2D4}" srcId="{591BD105-C356-8F48-A50B-BBE2B01408DC}" destId="{E90ABD1E-12FD-EE4E-A47C-7A86F46525EA}" srcOrd="5" destOrd="0" parTransId="{6BF716C8-DAA5-CA46-873D-D3D66117D756}" sibTransId="{A756C141-987B-B84E-84DA-3F8847D8E4CC}"/>
    <dgm:cxn modelId="{D21E9173-4E74-7746-9F35-DFB734C09D14}" srcId="{3ACCCE13-BAFE-8042-B08F-F9E570AB5B3B}" destId="{228F4000-99CF-4D45-8FB5-0AFEBB8A51E5}" srcOrd="0" destOrd="0" parTransId="{BE583999-69BE-7E43-AB79-7F28C6EA2F70}" sibTransId="{859AFFE6-61C2-9148-9BAB-03A632084D54}"/>
    <dgm:cxn modelId="{94D6C579-716A-7F46-BBEF-C335752055CD}" srcId="{3E348D79-D35D-1F44-A3ED-BBD7259A0968}" destId="{B1CDF85C-7E12-FC4F-A61B-27EE7E7DA03F}" srcOrd="1" destOrd="0" parTransId="{7CEA7596-15F7-FD46-BDCE-F115DEE5580B}" sibTransId="{EF3A4111-E931-3D45-BBE3-85F96974101F}"/>
    <dgm:cxn modelId="{80926E7C-A129-AD47-B878-257171115BD3}" type="presOf" srcId="{3E348D79-D35D-1F44-A3ED-BBD7259A0968}" destId="{55A7AE26-1B26-814E-AC59-5C6512B6F8EA}" srcOrd="1" destOrd="0" presId="urn:microsoft.com/office/officeart/2005/8/layout/process3"/>
    <dgm:cxn modelId="{522A707E-7E3D-E441-A12F-760DEB6B4954}" type="presOf" srcId="{D6BA383B-6D33-144C-8E37-9C4646936767}" destId="{7EE636AB-E83B-1D42-AD54-1D3CF9BC6F39}" srcOrd="0" destOrd="3" presId="urn:microsoft.com/office/officeart/2005/8/layout/process3"/>
    <dgm:cxn modelId="{1EA14284-E20D-4740-83F0-B05F30A4D69F}" type="presOf" srcId="{591BD105-C356-8F48-A50B-BBE2B01408DC}" destId="{3F7DF539-4B96-6A49-A03D-383B091B5673}" srcOrd="0" destOrd="0" presId="urn:microsoft.com/office/officeart/2005/8/layout/process3"/>
    <dgm:cxn modelId="{E0966990-5086-D945-B7F5-D92C3E198A9E}" srcId="{591BD105-C356-8F48-A50B-BBE2B01408DC}" destId="{CC4F0BBD-1D41-E04B-9CED-EEA4694F0A99}" srcOrd="3" destOrd="0" parTransId="{5872F10F-262C-494F-8A36-0135F911750E}" sibTransId="{12CD622E-31CA-4E48-833C-68A75F9D5F5C}"/>
    <dgm:cxn modelId="{194B4594-707A-FE4E-AD5F-1543180FE2B3}" type="presOf" srcId="{7389A140-5E55-C748-8C9D-47AE17AF8FF7}" destId="{A2BF39BD-EE00-AA43-9CDA-7DBA09B8B223}" srcOrd="0" destOrd="0" presId="urn:microsoft.com/office/officeart/2005/8/layout/process3"/>
    <dgm:cxn modelId="{C1B7779A-2153-3E46-BF1E-1DA549F25712}" srcId="{7A1FDFEE-2EC9-BD47-B2B4-1B73B1C34315}" destId="{591BD105-C356-8F48-A50B-BBE2B01408DC}" srcOrd="0" destOrd="0" parTransId="{3199CF6B-8FA2-D041-866C-984B9B76E9FF}" sibTransId="{1C79B1AF-FAD5-8040-B3EE-D374AD2F219D}"/>
    <dgm:cxn modelId="{7580589D-133E-3B47-AEC6-B91F5B9448FC}" srcId="{7A1FDFEE-2EC9-BD47-B2B4-1B73B1C34315}" destId="{3ACCCE13-BAFE-8042-B08F-F9E570AB5B3B}" srcOrd="2" destOrd="0" parTransId="{D977E5E2-2F46-A349-A099-2AF2DEC07B57}" sibTransId="{BA361236-339C-4F4A-BC88-7E7705DF7312}"/>
    <dgm:cxn modelId="{7B9C49A0-56EF-264D-91AD-086388F29967}" srcId="{7A1FDFEE-2EC9-BD47-B2B4-1B73B1C34315}" destId="{3E348D79-D35D-1F44-A3ED-BBD7259A0968}" srcOrd="1" destOrd="0" parTransId="{23CD7F71-BD28-1B4F-98CD-E711F9D75112}" sibTransId="{7389A140-5E55-C748-8C9D-47AE17AF8FF7}"/>
    <dgm:cxn modelId="{74651DA1-5722-9040-A84D-6F86F4239534}" srcId="{3E348D79-D35D-1F44-A3ED-BBD7259A0968}" destId="{7B97331A-2537-5C4D-B14A-3F0C7957465B}" srcOrd="3" destOrd="0" parTransId="{EF4A824E-8452-7F41-8C9B-C73F5556EB91}" sibTransId="{F87F27CA-126C-9349-8610-3977CFADB8B7}"/>
    <dgm:cxn modelId="{BADCA6A4-49D4-A842-8B88-6CC561AE3E02}" type="presOf" srcId="{B1CDF85C-7E12-FC4F-A61B-27EE7E7DA03F}" destId="{127BFEC7-9F07-B845-905E-94B6C6ADE4D4}" srcOrd="0" destOrd="1" presId="urn:microsoft.com/office/officeart/2005/8/layout/process3"/>
    <dgm:cxn modelId="{4B5001A5-C312-6247-8AEF-EC96BEAFC8F7}" type="presOf" srcId="{591BD105-C356-8F48-A50B-BBE2B01408DC}" destId="{16220A5A-E9E0-6E4F-9BAE-FF4688B58F1E}" srcOrd="1" destOrd="0" presId="urn:microsoft.com/office/officeart/2005/8/layout/process3"/>
    <dgm:cxn modelId="{411843A5-46E0-C043-9CD3-CBB55A6997DB}" type="presOf" srcId="{7389A140-5E55-C748-8C9D-47AE17AF8FF7}" destId="{E4A733F5-916A-724D-8354-E44DA20FCE43}" srcOrd="1" destOrd="0" presId="urn:microsoft.com/office/officeart/2005/8/layout/process3"/>
    <dgm:cxn modelId="{F6281CA6-EDCB-4C47-A1E4-07980C61876A}" type="presOf" srcId="{6F1F784F-9B46-B443-A294-B424C78EE487}" destId="{7EE636AB-E83B-1D42-AD54-1D3CF9BC6F39}" srcOrd="0" destOrd="1" presId="urn:microsoft.com/office/officeart/2005/8/layout/process3"/>
    <dgm:cxn modelId="{BA0AE0A9-CFA0-F943-BE31-0C14EC78701F}" type="presOf" srcId="{76B37A8B-2F39-5047-AD2C-B40C18AB19A4}" destId="{C83C2331-3DAB-B344-AE3E-FC3E5BAEDB1A}" srcOrd="0" destOrd="4" presId="urn:microsoft.com/office/officeart/2005/8/layout/process3"/>
    <dgm:cxn modelId="{51D477AB-DEDD-F64C-9C48-9F461A534649}" srcId="{591BD105-C356-8F48-A50B-BBE2B01408DC}" destId="{5FECA019-5694-2A42-88D4-6AB4E8C70D5F}" srcOrd="0" destOrd="0" parTransId="{890E4275-46A3-0A49-94E9-A5EAE64E645F}" sibTransId="{503D847D-11E5-D34D-AE86-D9CDE1A9E133}"/>
    <dgm:cxn modelId="{964012C3-EFF7-C941-A45F-D3A1EB07B6C2}" srcId="{3E348D79-D35D-1F44-A3ED-BBD7259A0968}" destId="{B855660B-7E68-2343-91D7-E64086FF611C}" srcOrd="2" destOrd="0" parTransId="{77ED18F9-F51D-AB44-A630-E3320CC56A3B}" sibTransId="{90E4E197-6056-CA43-9AB1-A5A71EC7C0AE}"/>
    <dgm:cxn modelId="{050979C3-31D2-B345-B06A-A9DFBB466F46}" srcId="{3ACCCE13-BAFE-8042-B08F-F9E570AB5B3B}" destId="{D6BA383B-6D33-144C-8E37-9C4646936767}" srcOrd="3" destOrd="0" parTransId="{8DF964D8-7246-0549-B9DE-A5B417FC7F6F}" sibTransId="{C4D41E78-77E4-B347-99F3-CB3D6E99ECC5}"/>
    <dgm:cxn modelId="{50CCC4C4-C966-1944-A1E9-1125BFC6DEDD}" type="presOf" srcId="{7DEB4D26-B4E0-5A40-BE01-234D71695849}" destId="{C83C2331-3DAB-B344-AE3E-FC3E5BAEDB1A}" srcOrd="0" destOrd="2" presId="urn:microsoft.com/office/officeart/2005/8/layout/process3"/>
    <dgm:cxn modelId="{3B9714C7-E3D2-B243-81C6-3CAEDCE622C1}" srcId="{3ACCCE13-BAFE-8042-B08F-F9E570AB5B3B}" destId="{7BC59F3B-0BDA-F04F-AE2C-0C7BCE110F97}" srcOrd="2" destOrd="0" parTransId="{D70BF122-569D-F948-BD7C-90606AE5DEDB}" sibTransId="{B787EDC3-AF2A-DE4B-BBD8-9101ACD5FDB7}"/>
    <dgm:cxn modelId="{DA686DC8-DAD5-7746-9958-B486D5BDBF0F}" srcId="{3E348D79-D35D-1F44-A3ED-BBD7259A0968}" destId="{CC041176-5C50-3342-925C-ADA939E04E82}" srcOrd="4" destOrd="0" parTransId="{05E749D8-79F1-7F43-9619-C421884C9896}" sibTransId="{7CEDE7C3-09FE-6249-B473-2FFCDE9D786C}"/>
    <dgm:cxn modelId="{544163D1-E9FF-864D-A768-DF5D525A56FA}" srcId="{3E348D79-D35D-1F44-A3ED-BBD7259A0968}" destId="{FCA9B6F9-AB92-E543-B7A8-15C0F922E466}" srcOrd="0" destOrd="0" parTransId="{BEB816BA-53E8-C744-B2E5-01540AC94E7B}" sibTransId="{6F2B6C6B-9798-E546-8875-973D8A13C0DB}"/>
    <dgm:cxn modelId="{DDEC49DB-5541-9B49-A7BC-B0950689E0D5}" type="presOf" srcId="{D5CF8E04-C81C-B541-9087-892A56D14A32}" destId="{C83C2331-3DAB-B344-AE3E-FC3E5BAEDB1A}" srcOrd="0" destOrd="1" presId="urn:microsoft.com/office/officeart/2005/8/layout/process3"/>
    <dgm:cxn modelId="{E2410DE2-D2F4-9F4B-BFA8-CC1FDCD20B82}" srcId="{3ACCCE13-BAFE-8042-B08F-F9E570AB5B3B}" destId="{6F1F784F-9B46-B443-A294-B424C78EE487}" srcOrd="1" destOrd="0" parTransId="{A19B09C0-FFA1-B44F-9C48-424B1D0D64C1}" sibTransId="{C595455F-9E1E-A141-8D0C-144B450E84F9}"/>
    <dgm:cxn modelId="{869C10E6-5CAD-B245-A025-DF6B7236D97C}" type="presOf" srcId="{CC4F0BBD-1D41-E04B-9CED-EEA4694F0A99}" destId="{C83C2331-3DAB-B344-AE3E-FC3E5BAEDB1A}" srcOrd="0" destOrd="3" presId="urn:microsoft.com/office/officeart/2005/8/layout/process3"/>
    <dgm:cxn modelId="{B9C7EBEA-CD09-6149-BC8C-1789B4E28B5E}" srcId="{3ACCCE13-BAFE-8042-B08F-F9E570AB5B3B}" destId="{24736F4B-24D1-DD43-9FE1-5382A4FFAAC9}" srcOrd="4" destOrd="0" parTransId="{B7B6BD28-C74C-4A49-8D36-B72A17CA8989}" sibTransId="{41CCBD36-AEF5-FC4C-8488-E6DFC5172E5A}"/>
    <dgm:cxn modelId="{BC3147F0-81FB-9B4D-891D-7317523611FC}" type="presOf" srcId="{7BC59F3B-0BDA-F04F-AE2C-0C7BCE110F97}" destId="{7EE636AB-E83B-1D42-AD54-1D3CF9BC6F39}" srcOrd="0" destOrd="2" presId="urn:microsoft.com/office/officeart/2005/8/layout/process3"/>
    <dgm:cxn modelId="{513E93F5-4016-EA4B-BAF7-7002C384ACAE}" type="presOf" srcId="{3ACCCE13-BAFE-8042-B08F-F9E570AB5B3B}" destId="{6473CF12-663B-B849-9A27-6E65894582C4}" srcOrd="0" destOrd="0" presId="urn:microsoft.com/office/officeart/2005/8/layout/process3"/>
    <dgm:cxn modelId="{360667F6-1CCC-6342-88EC-B77CBE5ED1AA}" type="presOf" srcId="{E90ABD1E-12FD-EE4E-A47C-7A86F46525EA}" destId="{C83C2331-3DAB-B344-AE3E-FC3E5BAEDB1A}" srcOrd="0" destOrd="5" presId="urn:microsoft.com/office/officeart/2005/8/layout/process3"/>
    <dgm:cxn modelId="{833B48F7-903B-804B-AF69-C9C2D02CC0AA}" srcId="{591BD105-C356-8F48-A50B-BBE2B01408DC}" destId="{7DEB4D26-B4E0-5A40-BE01-234D71695849}" srcOrd="2" destOrd="0" parTransId="{D498A003-D589-824B-AADE-BAC4C42253B9}" sibTransId="{1B4F3E3F-6FFF-2745-9429-02C10F93B61F}"/>
    <dgm:cxn modelId="{B8B88CF8-9D85-C940-BBB6-F70288940C5A}" type="presOf" srcId="{24736F4B-24D1-DD43-9FE1-5382A4FFAAC9}" destId="{7EE636AB-E83B-1D42-AD54-1D3CF9BC6F39}" srcOrd="0" destOrd="4" presId="urn:microsoft.com/office/officeart/2005/8/layout/process3"/>
    <dgm:cxn modelId="{D6931EFE-D52C-AA4D-B8B3-7AA381E1B55F}" type="presOf" srcId="{CC041176-5C50-3342-925C-ADA939E04E82}" destId="{127BFEC7-9F07-B845-905E-94B6C6ADE4D4}" srcOrd="0" destOrd="4" presId="urn:microsoft.com/office/officeart/2005/8/layout/process3"/>
    <dgm:cxn modelId="{25EC31FE-CBFF-CA44-8E56-C770457682B2}" type="presOf" srcId="{FCA9B6F9-AB92-E543-B7A8-15C0F922E466}" destId="{127BFEC7-9F07-B845-905E-94B6C6ADE4D4}" srcOrd="0" destOrd="0" presId="urn:microsoft.com/office/officeart/2005/8/layout/process3"/>
    <dgm:cxn modelId="{66BC13E5-D75C-194B-BF88-1AA6625AC6A0}" type="presParOf" srcId="{90958DEB-E79B-D246-BD93-647BA691DE1F}" destId="{C3041523-07A6-6842-A20C-7A2A9169A4D1}" srcOrd="0" destOrd="0" presId="urn:microsoft.com/office/officeart/2005/8/layout/process3"/>
    <dgm:cxn modelId="{3C8DAC82-68D7-6246-B927-5010227F9502}" type="presParOf" srcId="{C3041523-07A6-6842-A20C-7A2A9169A4D1}" destId="{3F7DF539-4B96-6A49-A03D-383B091B5673}" srcOrd="0" destOrd="0" presId="urn:microsoft.com/office/officeart/2005/8/layout/process3"/>
    <dgm:cxn modelId="{5E9A5C05-E61A-F144-9BF5-D8F5D1AF4588}" type="presParOf" srcId="{C3041523-07A6-6842-A20C-7A2A9169A4D1}" destId="{16220A5A-E9E0-6E4F-9BAE-FF4688B58F1E}" srcOrd="1" destOrd="0" presId="urn:microsoft.com/office/officeart/2005/8/layout/process3"/>
    <dgm:cxn modelId="{3ECF84DD-62CD-4F4E-B457-31AD1FC7AF2D}" type="presParOf" srcId="{C3041523-07A6-6842-A20C-7A2A9169A4D1}" destId="{C83C2331-3DAB-B344-AE3E-FC3E5BAEDB1A}" srcOrd="2" destOrd="0" presId="urn:microsoft.com/office/officeart/2005/8/layout/process3"/>
    <dgm:cxn modelId="{59FEF05F-DE45-5740-85D1-D71E74B5CDB4}" type="presParOf" srcId="{90958DEB-E79B-D246-BD93-647BA691DE1F}" destId="{16B4D4AB-3EC5-F643-80DD-4BB290FEB58E}" srcOrd="1" destOrd="0" presId="urn:microsoft.com/office/officeart/2005/8/layout/process3"/>
    <dgm:cxn modelId="{3A61B04D-B98C-8843-A2AE-D6266DC36F51}" type="presParOf" srcId="{16B4D4AB-3EC5-F643-80DD-4BB290FEB58E}" destId="{8890EB6B-035D-DB47-A502-A854D9374043}" srcOrd="0" destOrd="0" presId="urn:microsoft.com/office/officeart/2005/8/layout/process3"/>
    <dgm:cxn modelId="{02A2AA3E-38FB-4D46-82A9-E038B25D18E9}" type="presParOf" srcId="{90958DEB-E79B-D246-BD93-647BA691DE1F}" destId="{CD6F4BEE-ACB4-5942-995D-2E21DF63EA39}" srcOrd="2" destOrd="0" presId="urn:microsoft.com/office/officeart/2005/8/layout/process3"/>
    <dgm:cxn modelId="{8771B3BA-0D8C-D445-9D82-9115C000E846}" type="presParOf" srcId="{CD6F4BEE-ACB4-5942-995D-2E21DF63EA39}" destId="{DD2C4B4C-3CCB-5945-8500-E5026B7A011E}" srcOrd="0" destOrd="0" presId="urn:microsoft.com/office/officeart/2005/8/layout/process3"/>
    <dgm:cxn modelId="{2B64D6CE-00BE-6C4E-AA62-5865A05251FE}" type="presParOf" srcId="{CD6F4BEE-ACB4-5942-995D-2E21DF63EA39}" destId="{55A7AE26-1B26-814E-AC59-5C6512B6F8EA}" srcOrd="1" destOrd="0" presId="urn:microsoft.com/office/officeart/2005/8/layout/process3"/>
    <dgm:cxn modelId="{BB827D28-5AC5-8E46-B6A5-83643DC76D23}" type="presParOf" srcId="{CD6F4BEE-ACB4-5942-995D-2E21DF63EA39}" destId="{127BFEC7-9F07-B845-905E-94B6C6ADE4D4}" srcOrd="2" destOrd="0" presId="urn:microsoft.com/office/officeart/2005/8/layout/process3"/>
    <dgm:cxn modelId="{AF73AF69-DD12-DF48-8601-A1D0F2807780}" type="presParOf" srcId="{90958DEB-E79B-D246-BD93-647BA691DE1F}" destId="{A2BF39BD-EE00-AA43-9CDA-7DBA09B8B223}" srcOrd="3" destOrd="0" presId="urn:microsoft.com/office/officeart/2005/8/layout/process3"/>
    <dgm:cxn modelId="{3537B70F-F743-D644-9B28-F4523C8856ED}" type="presParOf" srcId="{A2BF39BD-EE00-AA43-9CDA-7DBA09B8B223}" destId="{E4A733F5-916A-724D-8354-E44DA20FCE43}" srcOrd="0" destOrd="0" presId="urn:microsoft.com/office/officeart/2005/8/layout/process3"/>
    <dgm:cxn modelId="{D340B9A9-15AA-A94D-99F2-FDB8534F2CFB}" type="presParOf" srcId="{90958DEB-E79B-D246-BD93-647BA691DE1F}" destId="{51FFF790-C0BB-BA4F-B27D-BF2D3D4455B6}" srcOrd="4" destOrd="0" presId="urn:microsoft.com/office/officeart/2005/8/layout/process3"/>
    <dgm:cxn modelId="{C3377AC6-69F2-4343-8008-89C649E7A45D}" type="presParOf" srcId="{51FFF790-C0BB-BA4F-B27D-BF2D3D4455B6}" destId="{6473CF12-663B-B849-9A27-6E65894582C4}" srcOrd="0" destOrd="0" presId="urn:microsoft.com/office/officeart/2005/8/layout/process3"/>
    <dgm:cxn modelId="{33EEDD94-F219-5A41-BB68-5F780856ED3E}" type="presParOf" srcId="{51FFF790-C0BB-BA4F-B27D-BF2D3D4455B6}" destId="{3A27EB82-EEE6-044A-8D3D-B9DCFC7399EF}" srcOrd="1" destOrd="0" presId="urn:microsoft.com/office/officeart/2005/8/layout/process3"/>
    <dgm:cxn modelId="{80540BCB-4D84-6743-967B-D1CEBA4B9FF2}" type="presParOf" srcId="{51FFF790-C0BB-BA4F-B27D-BF2D3D4455B6}" destId="{7EE636AB-E83B-1D42-AD54-1D3CF9BC6F39}" srcOrd="2" destOrd="0" presId="urn:microsoft.com/office/officeart/2005/8/layout/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85651B-CCE0-684D-86C3-0B42C7806D7E}">
      <dsp:nvSpPr>
        <dsp:cNvPr id="0" name=""/>
        <dsp:cNvSpPr/>
      </dsp:nvSpPr>
      <dsp:spPr>
        <a:xfrm>
          <a:off x="1537145" y="54361"/>
          <a:ext cx="2609332" cy="2609332"/>
        </a:xfrm>
        <a:prstGeom prst="ellipse">
          <a:avLst/>
        </a:prstGeom>
        <a:solidFill>
          <a:schemeClr val="accent5">
            <a:alpha val="50000"/>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US" sz="2400" kern="1200" dirty="0"/>
            <a:t>Customer care</a:t>
          </a:r>
        </a:p>
      </dsp:txBody>
      <dsp:txXfrm>
        <a:off x="1885056" y="510994"/>
        <a:ext cx="1913510" cy="1174199"/>
      </dsp:txXfrm>
    </dsp:sp>
    <dsp:sp modelId="{480A051E-4E0A-984B-B56E-0B2BC0F8A69B}">
      <dsp:nvSpPr>
        <dsp:cNvPr id="0" name=""/>
        <dsp:cNvSpPr/>
      </dsp:nvSpPr>
      <dsp:spPr>
        <a:xfrm>
          <a:off x="2478679" y="1685194"/>
          <a:ext cx="2609332" cy="2609332"/>
        </a:xfrm>
        <a:prstGeom prst="ellipse">
          <a:avLst/>
        </a:prstGeom>
        <a:solidFill>
          <a:schemeClr val="accent5">
            <a:alpha val="50000"/>
            <a:hueOff val="5437504"/>
            <a:satOff val="-31742"/>
            <a:lumOff val="-2549"/>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US" sz="2400" kern="1200" dirty="0"/>
            <a:t>Touchpoints</a:t>
          </a:r>
        </a:p>
      </dsp:txBody>
      <dsp:txXfrm>
        <a:off x="3276700" y="2359271"/>
        <a:ext cx="1565599" cy="1435133"/>
      </dsp:txXfrm>
    </dsp:sp>
    <dsp:sp modelId="{FE62DA69-DB06-7448-92E1-81BD6B6F0669}">
      <dsp:nvSpPr>
        <dsp:cNvPr id="0" name=""/>
        <dsp:cNvSpPr/>
      </dsp:nvSpPr>
      <dsp:spPr>
        <a:xfrm>
          <a:off x="595611" y="1685194"/>
          <a:ext cx="2609332" cy="2609332"/>
        </a:xfrm>
        <a:prstGeom prst="ellipse">
          <a:avLst/>
        </a:prstGeom>
        <a:solidFill>
          <a:schemeClr val="accent5">
            <a:alpha val="50000"/>
            <a:hueOff val="10875008"/>
            <a:satOff val="-63485"/>
            <a:lumOff val="-5097"/>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US" sz="2400" kern="1200" dirty="0"/>
            <a:t>Quality Assurance</a:t>
          </a:r>
        </a:p>
      </dsp:txBody>
      <dsp:txXfrm>
        <a:off x="841323" y="2359271"/>
        <a:ext cx="1565599" cy="14351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220A5A-E9E0-6E4F-9BAE-FF4688B58F1E}">
      <dsp:nvSpPr>
        <dsp:cNvPr id="0" name=""/>
        <dsp:cNvSpPr/>
      </dsp:nvSpPr>
      <dsp:spPr>
        <a:xfrm>
          <a:off x="5427" y="1180062"/>
          <a:ext cx="2467857" cy="950400"/>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83820" numCol="1" spcCol="1270" anchor="t" anchorCtr="0">
          <a:noAutofit/>
        </a:bodyPr>
        <a:lstStyle/>
        <a:p>
          <a:pPr marL="0" lvl="0" indent="0" algn="ctr" defTabSz="977900">
            <a:lnSpc>
              <a:spcPct val="90000"/>
            </a:lnSpc>
            <a:spcBef>
              <a:spcPct val="0"/>
            </a:spcBef>
            <a:spcAft>
              <a:spcPct val="35000"/>
            </a:spcAft>
            <a:buNone/>
          </a:pPr>
          <a:r>
            <a:rPr lang="en-US" sz="2200" kern="1200" dirty="0"/>
            <a:t>PRE-PURCHASE</a:t>
          </a:r>
        </a:p>
      </dsp:txBody>
      <dsp:txXfrm>
        <a:off x="5427" y="1180062"/>
        <a:ext cx="2467857" cy="633600"/>
      </dsp:txXfrm>
    </dsp:sp>
    <dsp:sp modelId="{C83C2331-3DAB-B344-AE3E-FC3E5BAEDB1A}">
      <dsp:nvSpPr>
        <dsp:cNvPr id="0" name=""/>
        <dsp:cNvSpPr/>
      </dsp:nvSpPr>
      <dsp:spPr>
        <a:xfrm>
          <a:off x="510892" y="1813662"/>
          <a:ext cx="2467857" cy="2455200"/>
        </a:xfrm>
        <a:prstGeom prst="roundRect">
          <a:avLst>
            <a:gd name="adj" fmla="val 10000"/>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6464" tIns="156464" rIns="156464" bIns="156464" numCol="1" spcCol="1270" anchor="t" anchorCtr="0">
          <a:noAutofit/>
        </a:bodyPr>
        <a:lstStyle/>
        <a:p>
          <a:pPr marL="228600" lvl="1" indent="-228600" algn="l" defTabSz="977900">
            <a:lnSpc>
              <a:spcPct val="90000"/>
            </a:lnSpc>
            <a:spcBef>
              <a:spcPct val="0"/>
            </a:spcBef>
            <a:spcAft>
              <a:spcPct val="15000"/>
            </a:spcAft>
            <a:buChar char="•"/>
          </a:pPr>
          <a:r>
            <a:rPr lang="en-US" sz="2200" kern="1200" dirty="0">
              <a:latin typeface="Times New Roman" panose="02020603050405020304" pitchFamily="18" charset="0"/>
              <a:cs typeface="Times New Roman" panose="02020603050405020304" pitchFamily="18" charset="0"/>
            </a:rPr>
            <a:t>Sales</a:t>
          </a:r>
        </a:p>
        <a:p>
          <a:pPr marL="228600" lvl="1" indent="-228600" algn="l" defTabSz="977900">
            <a:lnSpc>
              <a:spcPct val="90000"/>
            </a:lnSpc>
            <a:spcBef>
              <a:spcPct val="0"/>
            </a:spcBef>
            <a:spcAft>
              <a:spcPct val="15000"/>
            </a:spcAft>
            <a:buChar char="•"/>
          </a:pPr>
          <a:r>
            <a:rPr lang="en-US" sz="2200" kern="1200" dirty="0">
              <a:latin typeface="Times New Roman" panose="02020603050405020304" pitchFamily="18" charset="0"/>
              <a:cs typeface="Times New Roman" panose="02020603050405020304" pitchFamily="18" charset="0"/>
            </a:rPr>
            <a:t>Social Media</a:t>
          </a:r>
        </a:p>
        <a:p>
          <a:pPr marL="228600" lvl="1" indent="-228600" algn="l" defTabSz="977900">
            <a:lnSpc>
              <a:spcPct val="90000"/>
            </a:lnSpc>
            <a:spcBef>
              <a:spcPct val="0"/>
            </a:spcBef>
            <a:spcAft>
              <a:spcPct val="15000"/>
            </a:spcAft>
            <a:buChar char="•"/>
          </a:pPr>
          <a:r>
            <a:rPr lang="en-US" sz="2200" kern="1200" dirty="0">
              <a:latin typeface="Times New Roman" panose="02020603050405020304" pitchFamily="18" charset="0"/>
              <a:cs typeface="Times New Roman" panose="02020603050405020304" pitchFamily="18" charset="0"/>
            </a:rPr>
            <a:t>Emails</a:t>
          </a:r>
        </a:p>
        <a:p>
          <a:pPr marL="228600" lvl="1" indent="-228600" algn="l" defTabSz="977900">
            <a:lnSpc>
              <a:spcPct val="90000"/>
            </a:lnSpc>
            <a:spcBef>
              <a:spcPct val="0"/>
            </a:spcBef>
            <a:spcAft>
              <a:spcPct val="15000"/>
            </a:spcAft>
            <a:buChar char="•"/>
          </a:pPr>
          <a:r>
            <a:rPr lang="en-US" sz="2200" kern="1200" dirty="0">
              <a:latin typeface="Times New Roman" panose="02020603050405020304" pitchFamily="18" charset="0"/>
              <a:cs typeface="Times New Roman" panose="02020603050405020304" pitchFamily="18" charset="0"/>
            </a:rPr>
            <a:t>Word of Mouth</a:t>
          </a:r>
        </a:p>
        <a:p>
          <a:pPr marL="228600" lvl="1" indent="-228600" algn="l" defTabSz="977900">
            <a:lnSpc>
              <a:spcPct val="90000"/>
            </a:lnSpc>
            <a:spcBef>
              <a:spcPct val="0"/>
            </a:spcBef>
            <a:spcAft>
              <a:spcPct val="15000"/>
            </a:spcAft>
            <a:buChar char="•"/>
          </a:pPr>
          <a:r>
            <a:rPr lang="en-US" sz="2200" kern="1200" dirty="0">
              <a:latin typeface="Times New Roman" panose="02020603050405020304" pitchFamily="18" charset="0"/>
              <a:cs typeface="Times New Roman" panose="02020603050405020304" pitchFamily="18" charset="0"/>
            </a:rPr>
            <a:t>Advertisements</a:t>
          </a:r>
        </a:p>
        <a:p>
          <a:pPr marL="228600" lvl="1" indent="-228600" algn="l" defTabSz="977900">
            <a:lnSpc>
              <a:spcPct val="90000"/>
            </a:lnSpc>
            <a:spcBef>
              <a:spcPct val="0"/>
            </a:spcBef>
            <a:spcAft>
              <a:spcPct val="15000"/>
            </a:spcAft>
            <a:buChar char="•"/>
          </a:pPr>
          <a:r>
            <a:rPr lang="en-GB" sz="2200" kern="1200" noProof="0" dirty="0">
              <a:latin typeface="Times New Roman" panose="02020603050405020304" pitchFamily="18" charset="0"/>
              <a:cs typeface="Times New Roman" panose="02020603050405020304" pitchFamily="18" charset="0"/>
            </a:rPr>
            <a:t>Promotions</a:t>
          </a:r>
        </a:p>
      </dsp:txBody>
      <dsp:txXfrm>
        <a:off x="582802" y="1885572"/>
        <a:ext cx="2324037" cy="2311380"/>
      </dsp:txXfrm>
    </dsp:sp>
    <dsp:sp modelId="{16B4D4AB-3EC5-F643-80DD-4BB290FEB58E}">
      <dsp:nvSpPr>
        <dsp:cNvPr id="0" name=""/>
        <dsp:cNvSpPr/>
      </dsp:nvSpPr>
      <dsp:spPr>
        <a:xfrm>
          <a:off x="2847403" y="1189649"/>
          <a:ext cx="793130" cy="614425"/>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2847403" y="1312534"/>
        <a:ext cx="608803" cy="368655"/>
      </dsp:txXfrm>
    </dsp:sp>
    <dsp:sp modelId="{55A7AE26-1B26-814E-AC59-5C6512B6F8EA}">
      <dsp:nvSpPr>
        <dsp:cNvPr id="0" name=""/>
        <dsp:cNvSpPr/>
      </dsp:nvSpPr>
      <dsp:spPr>
        <a:xfrm>
          <a:off x="3969758" y="1180062"/>
          <a:ext cx="2467857" cy="950400"/>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83820" numCol="1" spcCol="1270" anchor="t" anchorCtr="0">
          <a:noAutofit/>
        </a:bodyPr>
        <a:lstStyle/>
        <a:p>
          <a:pPr marL="0" lvl="0" indent="0" algn="ctr" defTabSz="977900">
            <a:lnSpc>
              <a:spcPct val="90000"/>
            </a:lnSpc>
            <a:spcBef>
              <a:spcPct val="0"/>
            </a:spcBef>
            <a:spcAft>
              <a:spcPct val="35000"/>
            </a:spcAft>
            <a:buNone/>
          </a:pPr>
          <a:r>
            <a:rPr lang="en-US" sz="2200" kern="1200" dirty="0"/>
            <a:t>PURCHASE</a:t>
          </a:r>
        </a:p>
      </dsp:txBody>
      <dsp:txXfrm>
        <a:off x="3969758" y="1180062"/>
        <a:ext cx="2467857" cy="633600"/>
      </dsp:txXfrm>
    </dsp:sp>
    <dsp:sp modelId="{127BFEC7-9F07-B845-905E-94B6C6ADE4D4}">
      <dsp:nvSpPr>
        <dsp:cNvPr id="0" name=""/>
        <dsp:cNvSpPr/>
      </dsp:nvSpPr>
      <dsp:spPr>
        <a:xfrm>
          <a:off x="4475223" y="1813662"/>
          <a:ext cx="2467857" cy="2455200"/>
        </a:xfrm>
        <a:prstGeom prst="roundRect">
          <a:avLst>
            <a:gd name="adj" fmla="val 10000"/>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6464" tIns="156464" rIns="156464" bIns="156464" numCol="1" spcCol="1270" anchor="t" anchorCtr="0">
          <a:noAutofit/>
        </a:bodyPr>
        <a:lstStyle/>
        <a:p>
          <a:pPr marL="228600" lvl="1" indent="-228600" algn="l" defTabSz="977900">
            <a:lnSpc>
              <a:spcPct val="90000"/>
            </a:lnSpc>
            <a:spcBef>
              <a:spcPct val="0"/>
            </a:spcBef>
            <a:spcAft>
              <a:spcPct val="15000"/>
            </a:spcAft>
            <a:buChar char="•"/>
          </a:pPr>
          <a:r>
            <a:rPr lang="en-US" sz="2200" kern="1200" dirty="0">
              <a:latin typeface="Times New Roman" panose="02020603050405020304" pitchFamily="18" charset="0"/>
              <a:cs typeface="Times New Roman" panose="02020603050405020304" pitchFamily="18" charset="0"/>
            </a:rPr>
            <a:t>Ecommerce</a:t>
          </a:r>
        </a:p>
        <a:p>
          <a:pPr marL="228600" lvl="1" indent="-228600" algn="l" defTabSz="977900">
            <a:lnSpc>
              <a:spcPct val="90000"/>
            </a:lnSpc>
            <a:spcBef>
              <a:spcPct val="0"/>
            </a:spcBef>
            <a:spcAft>
              <a:spcPct val="15000"/>
            </a:spcAft>
            <a:buChar char="•"/>
          </a:pPr>
          <a:r>
            <a:rPr lang="en-US" sz="2200" kern="1200" dirty="0">
              <a:latin typeface="Times New Roman" panose="02020603050405020304" pitchFamily="18" charset="0"/>
              <a:cs typeface="Times New Roman" panose="02020603050405020304" pitchFamily="18" charset="0"/>
            </a:rPr>
            <a:t>Up Sale</a:t>
          </a:r>
        </a:p>
        <a:p>
          <a:pPr marL="228600" lvl="1" indent="-228600" algn="l" defTabSz="977900">
            <a:lnSpc>
              <a:spcPct val="90000"/>
            </a:lnSpc>
            <a:spcBef>
              <a:spcPct val="0"/>
            </a:spcBef>
            <a:spcAft>
              <a:spcPct val="15000"/>
            </a:spcAft>
            <a:buChar char="•"/>
          </a:pPr>
          <a:r>
            <a:rPr lang="en-US" sz="2200" kern="1200" dirty="0">
              <a:latin typeface="Times New Roman" panose="02020603050405020304" pitchFamily="18" charset="0"/>
              <a:cs typeface="Times New Roman" panose="02020603050405020304" pitchFamily="18" charset="0"/>
            </a:rPr>
            <a:t>Web</a:t>
          </a:r>
        </a:p>
        <a:p>
          <a:pPr marL="228600" lvl="1" indent="-228600" algn="l" defTabSz="977900">
            <a:lnSpc>
              <a:spcPct val="90000"/>
            </a:lnSpc>
            <a:spcBef>
              <a:spcPct val="0"/>
            </a:spcBef>
            <a:spcAft>
              <a:spcPct val="15000"/>
            </a:spcAft>
            <a:buChar char="•"/>
          </a:pPr>
          <a:r>
            <a:rPr lang="en-US" sz="2200" kern="1200" dirty="0">
              <a:latin typeface="Times New Roman" panose="02020603050405020304" pitchFamily="18" charset="0"/>
              <a:cs typeface="Times New Roman" panose="02020603050405020304" pitchFamily="18" charset="0"/>
            </a:rPr>
            <a:t>Sales </a:t>
          </a:r>
        </a:p>
        <a:p>
          <a:pPr marL="228600" lvl="1" indent="-228600" algn="l" defTabSz="977900">
            <a:lnSpc>
              <a:spcPct val="90000"/>
            </a:lnSpc>
            <a:spcBef>
              <a:spcPct val="0"/>
            </a:spcBef>
            <a:spcAft>
              <a:spcPct val="15000"/>
            </a:spcAft>
            <a:buChar char="•"/>
          </a:pPr>
          <a:r>
            <a:rPr lang="en-US" sz="2200" kern="1200" dirty="0">
              <a:latin typeface="Times New Roman" panose="02020603050405020304" pitchFamily="18" charset="0"/>
              <a:cs typeface="Times New Roman" panose="02020603050405020304" pitchFamily="18" charset="0"/>
            </a:rPr>
            <a:t>Packaging</a:t>
          </a:r>
        </a:p>
      </dsp:txBody>
      <dsp:txXfrm>
        <a:off x="4547133" y="1885572"/>
        <a:ext cx="2324037" cy="2311380"/>
      </dsp:txXfrm>
    </dsp:sp>
    <dsp:sp modelId="{A2BF39BD-EE00-AA43-9CDA-7DBA09B8B223}">
      <dsp:nvSpPr>
        <dsp:cNvPr id="0" name=""/>
        <dsp:cNvSpPr/>
      </dsp:nvSpPr>
      <dsp:spPr>
        <a:xfrm>
          <a:off x="6811734" y="1189649"/>
          <a:ext cx="793130" cy="614425"/>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6811734" y="1312534"/>
        <a:ext cx="608803" cy="368655"/>
      </dsp:txXfrm>
    </dsp:sp>
    <dsp:sp modelId="{3A27EB82-EEE6-044A-8D3D-B9DCFC7399EF}">
      <dsp:nvSpPr>
        <dsp:cNvPr id="0" name=""/>
        <dsp:cNvSpPr/>
      </dsp:nvSpPr>
      <dsp:spPr>
        <a:xfrm>
          <a:off x="7934089" y="1180062"/>
          <a:ext cx="2467857" cy="950400"/>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83820" numCol="1" spcCol="1270" anchor="t" anchorCtr="0">
          <a:noAutofit/>
        </a:bodyPr>
        <a:lstStyle/>
        <a:p>
          <a:pPr marL="0" lvl="0" indent="0" algn="ctr" defTabSz="977900">
            <a:lnSpc>
              <a:spcPct val="90000"/>
            </a:lnSpc>
            <a:spcBef>
              <a:spcPct val="0"/>
            </a:spcBef>
            <a:spcAft>
              <a:spcPct val="35000"/>
            </a:spcAft>
            <a:buNone/>
          </a:pPr>
          <a:r>
            <a:rPr lang="en-US" sz="2200" kern="1200" dirty="0"/>
            <a:t>POST-PURCHASE</a:t>
          </a:r>
        </a:p>
      </dsp:txBody>
      <dsp:txXfrm>
        <a:off x="7934089" y="1180062"/>
        <a:ext cx="2467857" cy="633600"/>
      </dsp:txXfrm>
    </dsp:sp>
    <dsp:sp modelId="{7EE636AB-E83B-1D42-AD54-1D3CF9BC6F39}">
      <dsp:nvSpPr>
        <dsp:cNvPr id="0" name=""/>
        <dsp:cNvSpPr/>
      </dsp:nvSpPr>
      <dsp:spPr>
        <a:xfrm>
          <a:off x="8439553" y="1813662"/>
          <a:ext cx="2467857" cy="2455200"/>
        </a:xfrm>
        <a:prstGeom prst="roundRect">
          <a:avLst>
            <a:gd name="adj" fmla="val 10000"/>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6464" tIns="156464" rIns="156464" bIns="156464" numCol="1" spcCol="1270" anchor="t" anchorCtr="0">
          <a:noAutofit/>
        </a:bodyPr>
        <a:lstStyle/>
        <a:p>
          <a:pPr marL="228600" lvl="1" indent="-228600" algn="l" defTabSz="977900">
            <a:lnSpc>
              <a:spcPct val="90000"/>
            </a:lnSpc>
            <a:spcBef>
              <a:spcPct val="0"/>
            </a:spcBef>
            <a:spcAft>
              <a:spcPct val="15000"/>
            </a:spcAft>
            <a:buChar char="•"/>
          </a:pPr>
          <a:r>
            <a:rPr lang="en-US" sz="2200" kern="1200" dirty="0">
              <a:latin typeface="Times New Roman" panose="02020603050405020304" pitchFamily="18" charset="0"/>
              <a:cs typeface="Times New Roman" panose="02020603050405020304" pitchFamily="18" charset="0"/>
            </a:rPr>
            <a:t>Customer Service</a:t>
          </a:r>
        </a:p>
        <a:p>
          <a:pPr marL="228600" lvl="1" indent="-228600" algn="l" defTabSz="977900">
            <a:lnSpc>
              <a:spcPct val="90000"/>
            </a:lnSpc>
            <a:spcBef>
              <a:spcPct val="0"/>
            </a:spcBef>
            <a:spcAft>
              <a:spcPct val="15000"/>
            </a:spcAft>
            <a:buChar char="•"/>
          </a:pPr>
          <a:r>
            <a:rPr lang="en-US" sz="2200" kern="1200" dirty="0">
              <a:latin typeface="Times New Roman" panose="02020603050405020304" pitchFamily="18" charset="0"/>
              <a:cs typeface="Times New Roman" panose="02020603050405020304" pitchFamily="18" charset="0"/>
            </a:rPr>
            <a:t>Call Center</a:t>
          </a:r>
        </a:p>
        <a:p>
          <a:pPr marL="228600" lvl="1" indent="-228600" algn="l" defTabSz="977900">
            <a:lnSpc>
              <a:spcPct val="90000"/>
            </a:lnSpc>
            <a:spcBef>
              <a:spcPct val="0"/>
            </a:spcBef>
            <a:spcAft>
              <a:spcPct val="15000"/>
            </a:spcAft>
            <a:buChar char="•"/>
          </a:pPr>
          <a:r>
            <a:rPr lang="en-US" sz="2200" kern="1200" dirty="0">
              <a:latin typeface="Times New Roman" panose="02020603050405020304" pitchFamily="18" charset="0"/>
              <a:cs typeface="Times New Roman" panose="02020603050405020304" pitchFamily="18" charset="0"/>
            </a:rPr>
            <a:t>News letter</a:t>
          </a:r>
        </a:p>
        <a:p>
          <a:pPr marL="228600" lvl="1" indent="-228600" algn="l" defTabSz="977900">
            <a:lnSpc>
              <a:spcPct val="90000"/>
            </a:lnSpc>
            <a:spcBef>
              <a:spcPct val="0"/>
            </a:spcBef>
            <a:spcAft>
              <a:spcPct val="15000"/>
            </a:spcAft>
            <a:buChar char="•"/>
          </a:pPr>
          <a:r>
            <a:rPr lang="en-US" sz="2200" kern="1200" dirty="0">
              <a:latin typeface="Times New Roman" panose="02020603050405020304" pitchFamily="18" charset="0"/>
              <a:cs typeface="Times New Roman" panose="02020603050405020304" pitchFamily="18" charset="0"/>
            </a:rPr>
            <a:t>Social Media</a:t>
          </a:r>
        </a:p>
        <a:p>
          <a:pPr marL="228600" lvl="1" indent="-228600" algn="l" defTabSz="977900">
            <a:lnSpc>
              <a:spcPct val="90000"/>
            </a:lnSpc>
            <a:spcBef>
              <a:spcPct val="0"/>
            </a:spcBef>
            <a:spcAft>
              <a:spcPct val="15000"/>
            </a:spcAft>
            <a:buChar char="•"/>
          </a:pPr>
          <a:r>
            <a:rPr lang="en-US" sz="2200" kern="1200" dirty="0">
              <a:latin typeface="Times New Roman" panose="02020603050405020304" pitchFamily="18" charset="0"/>
              <a:cs typeface="Times New Roman" panose="02020603050405020304" pitchFamily="18" charset="0"/>
            </a:rPr>
            <a:t>Forums</a:t>
          </a:r>
        </a:p>
      </dsp:txBody>
      <dsp:txXfrm>
        <a:off x="8511463" y="1885572"/>
        <a:ext cx="2324037" cy="2311380"/>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3">
  <dgm:title val=""/>
  <dgm:desc val=""/>
  <dgm:catLst>
    <dgm:cat type="process" pri="2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3" destOrd="0"/>
        <dgm:cxn modelId="12" srcId="1" destId="11" srcOrd="0" destOrd="0"/>
        <dgm:cxn modelId="23" srcId="2" destId="21" srcOrd="0" destOrd="0"/>
        <dgm:cxn modelId="34"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fact="0.3333"/>
      <dgm:constr type="w" for="des" forName="parTx"/>
      <dgm:constr type="h" for="des" forName="parTx" op="equ"/>
      <dgm:constr type="h" for="des" forName="parSh" op="equ"/>
      <dgm:constr type="w" for="des" forName="desTx"/>
      <dgm:constr type="h" for="des" forName="desTx" op="equ"/>
      <dgm:constr type="w" for="des" forName="parSh"/>
      <dgm:constr type="primFontSz" for="des" forName="parTx" val="65"/>
      <dgm:constr type="secFontSz" for="des" forName="desTx" refType="primFontSz" refFor="des" refForName="parTx" op="equ"/>
      <dgm:constr type="primFontSz" for="des" forName="connTx" refType="primFontSz" refFor="des" refForName="parTx" fact="0.8"/>
      <dgm:constr type="primFontSz" for="des" forName="connTx" refType="primFontSz" refFor="des" refForName="parTx" op="lte" fact="0.8"/>
      <dgm:constr type="h" for="des" forName="parTx" refType="primFontSz" refFor="des" refForName="parTx" fact="0.8"/>
      <dgm:constr type="h" for="des" forName="parSh" refType="primFontSz" refFor="des" refForName="parTx" fact="1.2"/>
      <dgm:constr type="h" for="des" forName="desTx" refType="primFontSz" refFor="des" refForName="parTx" fact="1.6"/>
      <dgm:constr type="h" for="des" forName="parSh" refType="h" refFor="des" refForName="parTx" op="lte" fact="1.5"/>
      <dgm:constr type="h" for="des" forName="parSh" refType="h" refFor="des" refForName="parTx" op="gte" fact="1.5"/>
    </dgm:constrLst>
    <dgm:ruleLst>
      <dgm:rule type="w" for="ch" forName="composite" val="0" fact="NaN" max="NaN"/>
      <dgm:rule type="primFontSz" for="des" forName="parTx" val="5" fact="NaN" max="NaN"/>
    </dgm:ruleLst>
    <dgm:forEach name="Name3" axis="ch" ptType="node">
      <dgm:layoutNode name="composite">
        <dgm:alg type="composite"/>
        <dgm:shape xmlns:r="http://schemas.openxmlformats.org/officeDocument/2006/relationships" r:blip="">
          <dgm:adjLst/>
        </dgm:shape>
        <dgm:presOf/>
        <dgm:choose name="Name4">
          <dgm:if name="Name5" func="var" arg="dir" op="equ" val="norm">
            <dgm:constrLst>
              <dgm:constr type="h" refType="w" fact="1000"/>
              <dgm:constr type="l" for="ch" forName="parTx"/>
              <dgm:constr type="w" for="ch" forName="parTx" refType="w" fact="0.83"/>
              <dgm:constr type="t" for="ch" forName="parTx"/>
              <dgm:constr type="l" for="ch" forName="parSh"/>
              <dgm:constr type="w" for="ch" forName="parSh" refType="w" refFor="ch" refForName="parTx"/>
              <dgm:constr type="t" for="ch" forName="parSh"/>
              <dgm:constr type="l" for="ch" forName="desTx" refType="w" fact="0.17"/>
              <dgm:constr type="w" for="ch" forName="desTx" refType="w" refFor="ch" refForName="parTx"/>
              <dgm:constr type="t" for="ch" forName="desTx" refType="h" refFor="ch" refForName="parTx"/>
            </dgm:constrLst>
          </dgm:if>
          <dgm:else name="Name6">
            <dgm:constrLst>
              <dgm:constr type="h" refType="w" fact="1000"/>
              <dgm:constr type="l" for="ch" forName="parTx" refType="w" fact="0.17"/>
              <dgm:constr type="w" for="ch" forName="parTx" refType="w" fact="0.83"/>
              <dgm:constr type="t" for="ch" forName="parTx"/>
              <dgm:constr type="l" for="ch" forName="parSh" refType="w" fact="0.15"/>
              <dgm:constr type="w" for="ch" forName="parSh" refType="w" refFor="ch" refForName="parTx"/>
              <dgm:constr type="t" for="ch" forName="parSh"/>
              <dgm:constr type="l" for="ch" forName="desTx"/>
              <dgm:constr type="w" for="ch" forName="desTx" refType="w" refFor="ch" refForName="parTx"/>
              <dgm:constr type="t" for="ch" forName="desTx" refType="h" refFor="ch" refForName="parTx"/>
            </dgm:constrLst>
          </dgm:else>
        </dgm:choose>
        <dgm:ruleLst>
          <dgm:rule type="h" val="INF" fact="NaN" max="NaN"/>
        </dgm:ruleLst>
        <dgm:layoutNode name="parTx">
          <dgm:varLst>
            <dgm:chMax val="0"/>
            <dgm:chPref val="0"/>
            <dgm:bulletEnabled val="1"/>
          </dgm:varLst>
          <dgm:alg type="tx">
            <dgm:param type="parTxLTRAlign" val="l"/>
            <dgm:param type="parTxRTLAlign" val="r"/>
            <dgm:param type="txAnchorVert" val="t"/>
          </dgm:alg>
          <dgm:shape xmlns:r="http://schemas.openxmlformats.org/officeDocument/2006/relationships" type="rect" r:blip="" zOrderOff="1" hideGeom="1">
            <dgm:adjLst>
              <dgm:adj idx="1" val="0.1"/>
            </dgm:adjLst>
          </dgm:shape>
          <dgm:presOf axis="self" ptType="node"/>
          <dgm:constrLst>
            <dgm:constr type="h" refType="w" op="lte" fact="0.4"/>
            <dgm:constr type="bMarg" refType="primFontSz" fact="0.3"/>
            <dgm:constr type="h"/>
          </dgm:constrLst>
          <dgm:ruleLst>
            <dgm:rule type="h" val="INF" fact="NaN" max="NaN"/>
          </dgm:ruleLst>
        </dgm:layoutNode>
        <dgm:layoutNode name="parSh">
          <dgm:alg type="sp"/>
          <dgm:shape xmlns:r="http://schemas.openxmlformats.org/officeDocument/2006/relationships" type="roundRect" r:blip="">
            <dgm:adjLst>
              <dgm:adj idx="1" val="0.1"/>
            </dgm:adjLst>
          </dgm:shape>
          <dgm:presOf axis="self" ptType="node"/>
          <dgm:constrLst>
            <dgm:constr type="h"/>
          </dgm:constrLst>
          <dgm:ruleLst/>
        </dgm:layoutNode>
        <dgm:layoutNode name="desTx" styleLbl="fgAcc1">
          <dgm:varLst>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secFontSz" val="65"/>
            <dgm:constr type="primFontSz" refType="secFontSz"/>
            <dgm:constr type="h"/>
          </dgm:constrLst>
          <dgm:ruleLst>
            <dgm:rule type="h" val="INF" fact="NaN" max="NaN"/>
          </dgm:ruleLst>
        </dgm:layoutNode>
      </dgm:layoutNode>
      <dgm:forEach name="sibTransForEach" axis="followSib" ptType="sibTrans" cnt="1">
        <dgm:layoutNode name="sibTrans">
          <dgm:alg type="conn">
            <dgm:param type="begPts" val="auto"/>
            <dgm:param type="endPts" val="auto"/>
            <dgm:param type="srcNode" val="parTx"/>
            <dgm:param type="dstNode" val="parTx"/>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s-E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246AB9-A423-FB4E-91C3-8C9A9F2B1D58}" type="datetimeFigureOut">
              <a:rPr lang="es-ES" smtClean="0"/>
              <a:t>31/07/2019</a:t>
            </a:fld>
            <a:endParaRPr lang="es-E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s-E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s-E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s-E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11FD19-2C16-0140-B3CE-B07B8813F51C}" type="slidenum">
              <a:rPr lang="es-ES" smtClean="0"/>
              <a:t>‹#›</a:t>
            </a:fld>
            <a:endParaRPr lang="es-ES"/>
          </a:p>
        </p:txBody>
      </p:sp>
    </p:spTree>
    <p:extLst>
      <p:ext uri="{BB962C8B-B14F-4D97-AF65-F5344CB8AC3E}">
        <p14:creationId xmlns:p14="http://schemas.microsoft.com/office/powerpoint/2010/main" val="27187646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B11FD19-2C16-0140-B3CE-B07B8813F51C}" type="slidenum">
              <a:rPr lang="es-ES" smtClean="0"/>
              <a:t>1</a:t>
            </a:fld>
            <a:endParaRPr lang="es-ES"/>
          </a:p>
        </p:txBody>
      </p:sp>
    </p:spTree>
    <p:extLst>
      <p:ext uri="{BB962C8B-B14F-4D97-AF65-F5344CB8AC3E}">
        <p14:creationId xmlns:p14="http://schemas.microsoft.com/office/powerpoint/2010/main" val="12630706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B11FD19-2C16-0140-B3CE-B07B8813F51C}" type="slidenum">
              <a:rPr lang="es-ES" smtClean="0"/>
              <a:t>6</a:t>
            </a:fld>
            <a:endParaRPr lang="es-ES"/>
          </a:p>
        </p:txBody>
      </p:sp>
    </p:spTree>
    <p:extLst>
      <p:ext uri="{BB962C8B-B14F-4D97-AF65-F5344CB8AC3E}">
        <p14:creationId xmlns:p14="http://schemas.microsoft.com/office/powerpoint/2010/main" val="29022494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s-ES" dirty="0"/>
          </a:p>
        </p:txBody>
      </p:sp>
      <p:sp>
        <p:nvSpPr>
          <p:cNvPr id="4" name="Slide Number Placeholder 3"/>
          <p:cNvSpPr>
            <a:spLocks noGrp="1"/>
          </p:cNvSpPr>
          <p:nvPr>
            <p:ph type="sldNum" sz="quarter" idx="5"/>
          </p:nvPr>
        </p:nvSpPr>
        <p:spPr/>
        <p:txBody>
          <a:bodyPr/>
          <a:lstStyle/>
          <a:p>
            <a:fld id="{2B11FD19-2C16-0140-B3CE-B07B8813F51C}" type="slidenum">
              <a:rPr lang="es-ES" smtClean="0"/>
              <a:t>8</a:t>
            </a:fld>
            <a:endParaRPr lang="es-ES"/>
          </a:p>
        </p:txBody>
      </p:sp>
    </p:spTree>
    <p:extLst>
      <p:ext uri="{BB962C8B-B14F-4D97-AF65-F5344CB8AC3E}">
        <p14:creationId xmlns:p14="http://schemas.microsoft.com/office/powerpoint/2010/main" val="12253008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fld id="{2B11FD19-2C16-0140-B3CE-B07B8813F51C}" type="slidenum">
              <a:rPr lang="es-ES" smtClean="0"/>
              <a:t>9</a:t>
            </a:fld>
            <a:endParaRPr lang="es-ES"/>
          </a:p>
        </p:txBody>
      </p:sp>
    </p:spTree>
    <p:extLst>
      <p:ext uri="{BB962C8B-B14F-4D97-AF65-F5344CB8AC3E}">
        <p14:creationId xmlns:p14="http://schemas.microsoft.com/office/powerpoint/2010/main" val="26561730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s-ES" dirty="0"/>
          </a:p>
        </p:txBody>
      </p:sp>
      <p:sp>
        <p:nvSpPr>
          <p:cNvPr id="4" name="Slide Number Placeholder 3"/>
          <p:cNvSpPr>
            <a:spLocks noGrp="1"/>
          </p:cNvSpPr>
          <p:nvPr>
            <p:ph type="sldNum" sz="quarter" idx="5"/>
          </p:nvPr>
        </p:nvSpPr>
        <p:spPr/>
        <p:txBody>
          <a:bodyPr/>
          <a:lstStyle/>
          <a:p>
            <a:fld id="{2B11FD19-2C16-0140-B3CE-B07B8813F51C}" type="slidenum">
              <a:rPr lang="es-ES" smtClean="0"/>
              <a:t>10</a:t>
            </a:fld>
            <a:endParaRPr lang="es-ES"/>
          </a:p>
        </p:txBody>
      </p:sp>
    </p:spTree>
    <p:extLst>
      <p:ext uri="{BB962C8B-B14F-4D97-AF65-F5344CB8AC3E}">
        <p14:creationId xmlns:p14="http://schemas.microsoft.com/office/powerpoint/2010/main" val="6783458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s-ES" dirty="0"/>
          </a:p>
        </p:txBody>
      </p:sp>
      <p:sp>
        <p:nvSpPr>
          <p:cNvPr id="4" name="Slide Number Placeholder 3"/>
          <p:cNvSpPr>
            <a:spLocks noGrp="1"/>
          </p:cNvSpPr>
          <p:nvPr>
            <p:ph type="sldNum" sz="quarter" idx="5"/>
          </p:nvPr>
        </p:nvSpPr>
        <p:spPr/>
        <p:txBody>
          <a:bodyPr/>
          <a:lstStyle/>
          <a:p>
            <a:fld id="{2B11FD19-2C16-0140-B3CE-B07B8813F51C}" type="slidenum">
              <a:rPr lang="es-ES" smtClean="0"/>
              <a:t>11</a:t>
            </a:fld>
            <a:endParaRPr lang="es-ES"/>
          </a:p>
        </p:txBody>
      </p:sp>
    </p:spTree>
    <p:extLst>
      <p:ext uri="{BB962C8B-B14F-4D97-AF65-F5344CB8AC3E}">
        <p14:creationId xmlns:p14="http://schemas.microsoft.com/office/powerpoint/2010/main" val="32361415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B11FD19-2C16-0140-B3CE-B07B8813F51C}" type="slidenum">
              <a:rPr lang="es-ES" smtClean="0"/>
              <a:t>15</a:t>
            </a:fld>
            <a:endParaRPr lang="es-ES"/>
          </a:p>
        </p:txBody>
      </p:sp>
    </p:spTree>
    <p:extLst>
      <p:ext uri="{BB962C8B-B14F-4D97-AF65-F5344CB8AC3E}">
        <p14:creationId xmlns:p14="http://schemas.microsoft.com/office/powerpoint/2010/main" val="7092872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r>
              <a:rPr lang="en-GB"/>
              <a:t>30/04/2019</a:t>
            </a:r>
            <a:endParaRPr lang="es-ES"/>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s-ES"/>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4CEE562E-E40A-764B-BD4D-7844271214C6}" type="slidenum">
              <a:rPr lang="es-ES" smtClean="0"/>
              <a:t>‹#›</a:t>
            </a:fld>
            <a:endParaRPr lang="es-ES"/>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3150718"/>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GB"/>
              <a:t>30/04/2019</a:t>
            </a:r>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4CEE562E-E40A-764B-BD4D-7844271214C6}" type="slidenum">
              <a:rPr lang="es-ES" smtClean="0"/>
              <a:t>‹#›</a:t>
            </a:fld>
            <a:endParaRPr lang="es-ES"/>
          </a:p>
        </p:txBody>
      </p:sp>
    </p:spTree>
    <p:extLst>
      <p:ext uri="{BB962C8B-B14F-4D97-AF65-F5344CB8AC3E}">
        <p14:creationId xmlns:p14="http://schemas.microsoft.com/office/powerpoint/2010/main" val="35615247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GB"/>
              <a:t>30/04/2019</a:t>
            </a:r>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4CEE562E-E40A-764B-BD4D-7844271214C6}" type="slidenum">
              <a:rPr lang="es-ES" smtClean="0"/>
              <a:t>‹#›</a:t>
            </a:fld>
            <a:endParaRPr lang="es-ES"/>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853403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r>
              <a:rPr lang="en-GB"/>
              <a:t>30/04/2019</a:t>
            </a:r>
            <a:endParaRPr lang="es-ES"/>
          </a:p>
        </p:txBody>
      </p:sp>
      <p:sp>
        <p:nvSpPr>
          <p:cNvPr id="6" name="Footer Placeholder 5"/>
          <p:cNvSpPr>
            <a:spLocks noGrp="1"/>
          </p:cNvSpPr>
          <p:nvPr>
            <p:ph type="ftr" sz="quarter" idx="11"/>
          </p:nvPr>
        </p:nvSpPr>
        <p:spPr/>
        <p:txBody>
          <a:bodyPr/>
          <a:lstStyle/>
          <a:p>
            <a:endParaRPr lang="es-ES"/>
          </a:p>
        </p:txBody>
      </p:sp>
      <p:sp>
        <p:nvSpPr>
          <p:cNvPr id="7" name="Slide Number Placeholder 6"/>
          <p:cNvSpPr>
            <a:spLocks noGrp="1"/>
          </p:cNvSpPr>
          <p:nvPr>
            <p:ph type="sldNum" sz="quarter" idx="12"/>
          </p:nvPr>
        </p:nvSpPr>
        <p:spPr/>
        <p:txBody>
          <a:bodyPr/>
          <a:lstStyle/>
          <a:p>
            <a:fld id="{4CEE562E-E40A-764B-BD4D-7844271214C6}" type="slidenum">
              <a:rPr lang="es-ES" smtClean="0"/>
              <a:t>‹#›</a:t>
            </a:fld>
            <a:endParaRPr lang="es-ES"/>
          </a:p>
        </p:txBody>
      </p:sp>
    </p:spTree>
    <p:extLst>
      <p:ext uri="{BB962C8B-B14F-4D97-AF65-F5344CB8AC3E}">
        <p14:creationId xmlns:p14="http://schemas.microsoft.com/office/powerpoint/2010/main" val="16023023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r>
              <a:rPr lang="en-GB"/>
              <a:t>30/04/2019</a:t>
            </a:r>
            <a:endParaRPr lang="es-ES"/>
          </a:p>
        </p:txBody>
      </p:sp>
      <p:sp>
        <p:nvSpPr>
          <p:cNvPr id="8" name="Footer Placeholder 7"/>
          <p:cNvSpPr>
            <a:spLocks noGrp="1"/>
          </p:cNvSpPr>
          <p:nvPr>
            <p:ph type="ftr" sz="quarter" idx="11"/>
          </p:nvPr>
        </p:nvSpPr>
        <p:spPr/>
        <p:txBody>
          <a:bodyPr/>
          <a:lstStyle/>
          <a:p>
            <a:endParaRPr lang="es-ES"/>
          </a:p>
        </p:txBody>
      </p:sp>
      <p:sp>
        <p:nvSpPr>
          <p:cNvPr id="9" name="Slide Number Placeholder 8"/>
          <p:cNvSpPr>
            <a:spLocks noGrp="1"/>
          </p:cNvSpPr>
          <p:nvPr>
            <p:ph type="sldNum" sz="quarter" idx="12"/>
          </p:nvPr>
        </p:nvSpPr>
        <p:spPr/>
        <p:txBody>
          <a:bodyPr/>
          <a:lstStyle/>
          <a:p>
            <a:fld id="{4CEE562E-E40A-764B-BD4D-7844271214C6}" type="slidenum">
              <a:rPr lang="es-ES" smtClean="0"/>
              <a:t>‹#›</a:t>
            </a:fld>
            <a:endParaRPr lang="es-ES"/>
          </a:p>
        </p:txBody>
      </p:sp>
    </p:spTree>
    <p:extLst>
      <p:ext uri="{BB962C8B-B14F-4D97-AF65-F5344CB8AC3E}">
        <p14:creationId xmlns:p14="http://schemas.microsoft.com/office/powerpoint/2010/main" val="12375524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r>
              <a:rPr lang="en-GB"/>
              <a:t>30/04/2019</a:t>
            </a:r>
            <a:endParaRPr lang="es-ES"/>
          </a:p>
        </p:txBody>
      </p:sp>
      <p:sp>
        <p:nvSpPr>
          <p:cNvPr id="4" name="Footer Placeholder 3"/>
          <p:cNvSpPr>
            <a:spLocks noGrp="1"/>
          </p:cNvSpPr>
          <p:nvPr>
            <p:ph type="ftr" sz="quarter" idx="11"/>
          </p:nvPr>
        </p:nvSpPr>
        <p:spPr/>
        <p:txBody>
          <a:bodyPr/>
          <a:lstStyle/>
          <a:p>
            <a:endParaRPr lang="es-ES"/>
          </a:p>
        </p:txBody>
      </p:sp>
      <p:sp>
        <p:nvSpPr>
          <p:cNvPr id="5" name="Slide Number Placeholder 4"/>
          <p:cNvSpPr>
            <a:spLocks noGrp="1"/>
          </p:cNvSpPr>
          <p:nvPr>
            <p:ph type="sldNum" sz="quarter" idx="12"/>
          </p:nvPr>
        </p:nvSpPr>
        <p:spPr/>
        <p:txBody>
          <a:bodyPr/>
          <a:lstStyle/>
          <a:p>
            <a:fld id="{4CEE562E-E40A-764B-BD4D-7844271214C6}" type="slidenum">
              <a:rPr lang="es-ES" smtClean="0"/>
              <a:t>‹#›</a:t>
            </a:fld>
            <a:endParaRPr lang="es-ES"/>
          </a:p>
        </p:txBody>
      </p:sp>
    </p:spTree>
    <p:extLst>
      <p:ext uri="{BB962C8B-B14F-4D97-AF65-F5344CB8AC3E}">
        <p14:creationId xmlns:p14="http://schemas.microsoft.com/office/powerpoint/2010/main" val="7560950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GB"/>
              <a:t>30/04/2019</a:t>
            </a:r>
            <a:endParaRPr lang="es-ES"/>
          </a:p>
        </p:txBody>
      </p:sp>
      <p:sp>
        <p:nvSpPr>
          <p:cNvPr id="3" name="Footer Placeholder 2"/>
          <p:cNvSpPr>
            <a:spLocks noGrp="1"/>
          </p:cNvSpPr>
          <p:nvPr>
            <p:ph type="ftr" sz="quarter" idx="11"/>
          </p:nvPr>
        </p:nvSpPr>
        <p:spPr/>
        <p:txBody>
          <a:bodyPr/>
          <a:lstStyle/>
          <a:p>
            <a:endParaRPr lang="es-ES"/>
          </a:p>
        </p:txBody>
      </p:sp>
      <p:sp>
        <p:nvSpPr>
          <p:cNvPr id="4" name="Slide Number Placeholder 3"/>
          <p:cNvSpPr>
            <a:spLocks noGrp="1"/>
          </p:cNvSpPr>
          <p:nvPr>
            <p:ph type="sldNum" sz="quarter" idx="12"/>
          </p:nvPr>
        </p:nvSpPr>
        <p:spPr/>
        <p:txBody>
          <a:bodyPr/>
          <a:lstStyle/>
          <a:p>
            <a:fld id="{4CEE562E-E40A-764B-BD4D-7844271214C6}" type="slidenum">
              <a:rPr lang="es-ES" smtClean="0"/>
              <a:t>‹#›</a:t>
            </a:fld>
            <a:endParaRPr lang="es-ES"/>
          </a:p>
        </p:txBody>
      </p:sp>
    </p:spTree>
    <p:extLst>
      <p:ext uri="{BB962C8B-B14F-4D97-AF65-F5344CB8AC3E}">
        <p14:creationId xmlns:p14="http://schemas.microsoft.com/office/powerpoint/2010/main" val="1927830466"/>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30/04/2019</a:t>
            </a:r>
            <a:endParaRPr lang="es-ES"/>
          </a:p>
        </p:txBody>
      </p:sp>
      <p:sp>
        <p:nvSpPr>
          <p:cNvPr id="6" name="Footer Placeholder 5"/>
          <p:cNvSpPr>
            <a:spLocks noGrp="1"/>
          </p:cNvSpPr>
          <p:nvPr>
            <p:ph type="ftr" sz="quarter" idx="11"/>
          </p:nvPr>
        </p:nvSpPr>
        <p:spPr/>
        <p:txBody>
          <a:bodyPr/>
          <a:lstStyle/>
          <a:p>
            <a:endParaRPr lang="es-ES"/>
          </a:p>
        </p:txBody>
      </p:sp>
      <p:sp>
        <p:nvSpPr>
          <p:cNvPr id="7" name="Slide Number Placeholder 6"/>
          <p:cNvSpPr>
            <a:spLocks noGrp="1"/>
          </p:cNvSpPr>
          <p:nvPr>
            <p:ph type="sldNum" sz="quarter" idx="12"/>
          </p:nvPr>
        </p:nvSpPr>
        <p:spPr/>
        <p:txBody>
          <a:bodyPr/>
          <a:lstStyle/>
          <a:p>
            <a:fld id="{4CEE562E-E40A-764B-BD4D-7844271214C6}" type="slidenum">
              <a:rPr lang="es-ES" smtClean="0"/>
              <a:t>‹#›</a:t>
            </a:fld>
            <a:endParaRPr lang="es-ES"/>
          </a:p>
        </p:txBody>
      </p:sp>
    </p:spTree>
    <p:extLst>
      <p:ext uri="{BB962C8B-B14F-4D97-AF65-F5344CB8AC3E}">
        <p14:creationId xmlns:p14="http://schemas.microsoft.com/office/powerpoint/2010/main" val="3126777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30/04/2019</a:t>
            </a:r>
            <a:endParaRPr lang="es-ES"/>
          </a:p>
        </p:txBody>
      </p:sp>
      <p:sp>
        <p:nvSpPr>
          <p:cNvPr id="6" name="Footer Placeholder 5"/>
          <p:cNvSpPr>
            <a:spLocks noGrp="1"/>
          </p:cNvSpPr>
          <p:nvPr>
            <p:ph type="ftr" sz="quarter" idx="11"/>
          </p:nvPr>
        </p:nvSpPr>
        <p:spPr/>
        <p:txBody>
          <a:bodyPr/>
          <a:lstStyle/>
          <a:p>
            <a:endParaRPr lang="es-ES"/>
          </a:p>
        </p:txBody>
      </p:sp>
      <p:sp>
        <p:nvSpPr>
          <p:cNvPr id="7" name="Slide Number Placeholder 6"/>
          <p:cNvSpPr>
            <a:spLocks noGrp="1"/>
          </p:cNvSpPr>
          <p:nvPr>
            <p:ph type="sldNum" sz="quarter" idx="12"/>
          </p:nvPr>
        </p:nvSpPr>
        <p:spPr/>
        <p:txBody>
          <a:bodyPr/>
          <a:lstStyle/>
          <a:p>
            <a:fld id="{4CEE562E-E40A-764B-BD4D-7844271214C6}" type="slidenum">
              <a:rPr lang="es-ES" smtClean="0"/>
              <a:t>‹#›</a:t>
            </a:fld>
            <a:endParaRPr lang="es-ES"/>
          </a:p>
        </p:txBody>
      </p:sp>
    </p:spTree>
    <p:extLst>
      <p:ext uri="{BB962C8B-B14F-4D97-AF65-F5344CB8AC3E}">
        <p14:creationId xmlns:p14="http://schemas.microsoft.com/office/powerpoint/2010/main" val="16644192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GB"/>
              <a:t>30/04/2019</a:t>
            </a:r>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4CEE562E-E40A-764B-BD4D-7844271214C6}" type="slidenum">
              <a:rPr lang="es-ES" smtClean="0"/>
              <a:t>‹#›</a:t>
            </a:fld>
            <a:endParaRPr lang="es-ES"/>
          </a:p>
        </p:txBody>
      </p:sp>
    </p:spTree>
    <p:extLst>
      <p:ext uri="{BB962C8B-B14F-4D97-AF65-F5344CB8AC3E}">
        <p14:creationId xmlns:p14="http://schemas.microsoft.com/office/powerpoint/2010/main" val="6280037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GB"/>
              <a:t>30/04/2019</a:t>
            </a:r>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4CEE562E-E40A-764B-BD4D-7844271214C6}" type="slidenum">
              <a:rPr lang="es-ES" smtClean="0"/>
              <a:t>‹#›</a:t>
            </a:fld>
            <a:endParaRPr lang="es-ES"/>
          </a:p>
        </p:txBody>
      </p:sp>
    </p:spTree>
    <p:extLst>
      <p:ext uri="{BB962C8B-B14F-4D97-AF65-F5344CB8AC3E}">
        <p14:creationId xmlns:p14="http://schemas.microsoft.com/office/powerpoint/2010/main" val="13341575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70C0"/>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r>
              <a:rPr lang="en-GB"/>
              <a:t>30/04/2019</a:t>
            </a:r>
            <a:endParaRPr lang="es-ES"/>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s-ES"/>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4CEE562E-E40A-764B-BD4D-7844271214C6}" type="slidenum">
              <a:rPr lang="es-ES" smtClean="0"/>
              <a:t>‹#›</a:t>
            </a:fld>
            <a:endParaRPr lang="es-ES"/>
          </a:p>
        </p:txBody>
      </p:sp>
    </p:spTree>
    <p:extLst>
      <p:ext uri="{BB962C8B-B14F-4D97-AF65-F5344CB8AC3E}">
        <p14:creationId xmlns:p14="http://schemas.microsoft.com/office/powerpoint/2010/main" val="513477021"/>
      </p:ext>
    </p:extLst>
  </p:cSld>
  <p:clrMap bg1="lt1" tx1="dk1" bg2="lt2" tx2="dk2" accent1="accent1" accent2="accent2" accent3="accent3" accent4="accent4" accent5="accent5" accent6="accent6" hlink="hlink" folHlink="folHlink"/>
  <p:sldLayoutIdLst>
    <p:sldLayoutId id="2147483854" r:id="rId1"/>
    <p:sldLayoutId id="2147483855" r:id="rId2"/>
    <p:sldLayoutId id="2147483856" r:id="rId3"/>
    <p:sldLayoutId id="2147483857" r:id="rId4"/>
    <p:sldLayoutId id="2147483858" r:id="rId5"/>
    <p:sldLayoutId id="2147483859" r:id="rId6"/>
    <p:sldLayoutId id="2147483860" r:id="rId7"/>
    <p:sldLayoutId id="2147483861" r:id="rId8"/>
    <p:sldLayoutId id="2147483862" r:id="rId9"/>
    <p:sldLayoutId id="2147483863" r:id="rId10"/>
    <p:sldLayoutId id="2147483864" r:id="rId11"/>
  </p:sldLayoutIdLst>
  <p:hf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g" /><Relationship Id="rId2" Type="http://schemas.openxmlformats.org/officeDocument/2006/relationships/notesSlide" Target="../notesSlides/notesSlide1.xml" /><Relationship Id="rId1" Type="http://schemas.openxmlformats.org/officeDocument/2006/relationships/slideLayout" Target="../slideLayouts/slideLayout2.xml" /><Relationship Id="rId4" Type="http://schemas.openxmlformats.org/officeDocument/2006/relationships/image" Target="../media/image2.png" /></Relationships>
</file>

<file path=ppt/slides/_rels/slide2.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1.jp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image" Target="../media/image4.pn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8" Type="http://schemas.openxmlformats.org/officeDocument/2006/relationships/image" Target="../media/image6.tiff" /><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3.xml"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 Id="rId9" Type="http://schemas.openxmlformats.org/officeDocument/2006/relationships/image" Target="../media/image1.jpg" /></Relationships>
</file>

<file path=ppt/slides/_rels/slide9.xml.rels><?xml version="1.0" encoding="UTF-8" standalone="yes"?>
<Relationships xmlns="http://schemas.openxmlformats.org/package/2006/relationships"><Relationship Id="rId8" Type="http://schemas.openxmlformats.org/officeDocument/2006/relationships/image" Target="../media/image6.tiff" /><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notesSlide" Target="../notesSlides/notesSlide4.xml" /><Relationship Id="rId1" Type="http://schemas.openxmlformats.org/officeDocument/2006/relationships/slideLayout" Target="../slideLayouts/slideLayout2.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 Id="rId9" Type="http://schemas.openxmlformats.org/officeDocument/2006/relationships/image" Target="../media/image1.jpg" /></Relationships>
</file>

<file path=ppt/slides/_rels/slide10.xml.rels><?xml version="1.0" encoding="UTF-8" standalone="yes"?>
<Relationships xmlns="http://schemas.openxmlformats.org/package/2006/relationships"><Relationship Id="rId3" Type="http://schemas.openxmlformats.org/officeDocument/2006/relationships/image" Target="../media/image7.tiff" /><Relationship Id="rId2" Type="http://schemas.openxmlformats.org/officeDocument/2006/relationships/notesSlide" Target="../notesSlides/notesSlide5.xml" /><Relationship Id="rId1" Type="http://schemas.openxmlformats.org/officeDocument/2006/relationships/slideLayout" Target="../slideLayouts/slideLayout2.xml" /><Relationship Id="rId4" Type="http://schemas.openxmlformats.org/officeDocument/2006/relationships/image" Target="../media/image6.tiff"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3" Type="http://schemas.openxmlformats.org/officeDocument/2006/relationships/hyperlink" Target="http://www.tesco.com/" TargetMode="External" /><Relationship Id="rId2" Type="http://schemas.openxmlformats.org/officeDocument/2006/relationships/notesSlide" Target="../notesSlides/notesSlide7.xml" /><Relationship Id="rId1" Type="http://schemas.openxmlformats.org/officeDocument/2006/relationships/slideLayout" Target="../slideLayouts/slideLayout2.xml" /><Relationship Id="rId6" Type="http://schemas.openxmlformats.org/officeDocument/2006/relationships/hyperlink" Target="https://www.wuaglobal.com/sparks/tesco-com-wins-digital-customer-experience-benchmark-study-online-groceries/" TargetMode="External" /><Relationship Id="rId5" Type="http://schemas.openxmlformats.org/officeDocument/2006/relationships/hyperlink" Target="http://customerthink.com/6-keys-to-a-successful-customer-experience-management-program/" TargetMode="External" /><Relationship Id="rId4" Type="http://schemas.openxmlformats.org/officeDocument/2006/relationships/hyperlink" Target="https://www.kantarworldpanel.com/en/grocery-market-share/great-britain"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a:extLst>
              <a:ext uri="{FF2B5EF4-FFF2-40B4-BE49-F238E27FC236}">
                <a16:creationId xmlns:a16="http://schemas.microsoft.com/office/drawing/2014/main" id="{448FD038-1A9F-4A41-B688-1B791B1094FD}"/>
              </a:ext>
            </a:extLst>
          </p:cNvPr>
          <p:cNvPicPr>
            <a:picLocks noGrp="1" noChangeAspect="1"/>
          </p:cNvPicPr>
          <p:nvPr>
            <p:ph idx="1"/>
          </p:nvPr>
        </p:nvPicPr>
        <p:blipFill>
          <a:blip r:embed="rId3"/>
          <a:stretch>
            <a:fillRect/>
          </a:stretch>
        </p:blipFill>
        <p:spPr>
          <a:xfrm>
            <a:off x="5974647" y="2221454"/>
            <a:ext cx="5247209" cy="2022438"/>
          </a:xfrm>
        </p:spPr>
      </p:pic>
      <p:sp>
        <p:nvSpPr>
          <p:cNvPr id="9" name="TextBox 8">
            <a:extLst>
              <a:ext uri="{FF2B5EF4-FFF2-40B4-BE49-F238E27FC236}">
                <a16:creationId xmlns:a16="http://schemas.microsoft.com/office/drawing/2014/main" id="{C7A79A6B-CB17-4F43-9719-AA8F551E2AEE}"/>
              </a:ext>
            </a:extLst>
          </p:cNvPr>
          <p:cNvSpPr txBox="1"/>
          <p:nvPr/>
        </p:nvSpPr>
        <p:spPr>
          <a:xfrm>
            <a:off x="970144" y="2512702"/>
            <a:ext cx="4333376" cy="3016210"/>
          </a:xfrm>
          <a:prstGeom prst="rect">
            <a:avLst/>
          </a:prstGeom>
          <a:noFill/>
        </p:spPr>
        <p:txBody>
          <a:bodyPr wrap="square" rtlCol="0">
            <a:spAutoFit/>
          </a:bodyPr>
          <a:lstStyle/>
          <a:p>
            <a:r>
              <a:rPr lang="en-GB" sz="4000" dirty="0">
                <a:latin typeface="Times New Roman" panose="02020603050405020304" pitchFamily="18" charset="0"/>
                <a:cs typeface="Times New Roman" panose="02020603050405020304" pitchFamily="18" charset="0"/>
              </a:rPr>
              <a:t>Presented by:</a:t>
            </a:r>
          </a:p>
          <a:p>
            <a:pPr marL="869950" indent="-514350">
              <a:buFont typeface="+mj-lt"/>
              <a:buAutoNum type="arabicPeriod"/>
            </a:pPr>
            <a:r>
              <a:rPr lang="en-GB" sz="3000" dirty="0">
                <a:latin typeface="Times New Roman" panose="02020603050405020304" pitchFamily="18" charset="0"/>
                <a:cs typeface="Times New Roman" panose="02020603050405020304" pitchFamily="18" charset="0"/>
              </a:rPr>
              <a:t>Mohamed Gelle </a:t>
            </a:r>
          </a:p>
          <a:p>
            <a:pPr marL="869950" indent="-514350">
              <a:buFont typeface="+mj-lt"/>
              <a:buAutoNum type="arabicPeriod"/>
            </a:pPr>
            <a:r>
              <a:rPr lang="en-GB" sz="3000" dirty="0">
                <a:latin typeface="Times New Roman" panose="02020603050405020304" pitchFamily="18" charset="0"/>
                <a:cs typeface="Times New Roman" panose="02020603050405020304" pitchFamily="18" charset="0"/>
              </a:rPr>
              <a:t>Marino </a:t>
            </a:r>
            <a:r>
              <a:rPr lang="en-GB" sz="3000" dirty="0" err="1">
                <a:latin typeface="Times New Roman" panose="02020603050405020304" pitchFamily="18" charset="0"/>
                <a:cs typeface="Times New Roman" panose="02020603050405020304" pitchFamily="18" charset="0"/>
              </a:rPr>
              <a:t>Tatone</a:t>
            </a:r>
            <a:r>
              <a:rPr lang="en-GB" sz="3000" dirty="0">
                <a:latin typeface="Times New Roman" panose="02020603050405020304" pitchFamily="18" charset="0"/>
                <a:cs typeface="Times New Roman" panose="02020603050405020304" pitchFamily="18" charset="0"/>
              </a:rPr>
              <a:t> </a:t>
            </a:r>
          </a:p>
          <a:p>
            <a:pPr marL="869950" indent="-514350">
              <a:buFont typeface="+mj-lt"/>
              <a:buAutoNum type="arabicPeriod"/>
            </a:pPr>
            <a:r>
              <a:rPr lang="en-GB" sz="3000" dirty="0">
                <a:latin typeface="Times New Roman" panose="02020603050405020304" pitchFamily="18" charset="0"/>
                <a:cs typeface="Times New Roman" panose="02020603050405020304" pitchFamily="18" charset="0"/>
              </a:rPr>
              <a:t>Angel  </a:t>
            </a:r>
            <a:r>
              <a:rPr lang="en-GB" sz="3000" dirty="0" err="1">
                <a:latin typeface="Times New Roman" panose="02020603050405020304" pitchFamily="18" charset="0"/>
                <a:cs typeface="Times New Roman" panose="02020603050405020304" pitchFamily="18" charset="0"/>
              </a:rPr>
              <a:t>Gruychev</a:t>
            </a:r>
            <a:r>
              <a:rPr lang="en-GB" sz="3000" dirty="0">
                <a:latin typeface="Times New Roman" panose="02020603050405020304" pitchFamily="18" charset="0"/>
                <a:cs typeface="Times New Roman" panose="02020603050405020304" pitchFamily="18" charset="0"/>
              </a:rPr>
              <a:t>	</a:t>
            </a:r>
          </a:p>
          <a:p>
            <a:pPr marL="869950" indent="-514350">
              <a:buFont typeface="+mj-lt"/>
              <a:buAutoNum type="arabicPeriod"/>
            </a:pPr>
            <a:r>
              <a:rPr lang="en-GB" sz="3000" dirty="0">
                <a:latin typeface="Times New Roman" panose="02020603050405020304" pitchFamily="18" charset="0"/>
                <a:cs typeface="Times New Roman" panose="02020603050405020304" pitchFamily="18" charset="0"/>
              </a:rPr>
              <a:t>Mahmud </a:t>
            </a:r>
            <a:r>
              <a:rPr lang="en-GB" sz="3000" dirty="0" err="1">
                <a:latin typeface="Times New Roman" panose="02020603050405020304" pitchFamily="18" charset="0"/>
                <a:cs typeface="Times New Roman" panose="02020603050405020304" pitchFamily="18" charset="0"/>
              </a:rPr>
              <a:t>Ahmov</a:t>
            </a:r>
            <a:r>
              <a:rPr lang="en-GB" sz="3000" dirty="0">
                <a:latin typeface="Times New Roman" panose="02020603050405020304" pitchFamily="18" charset="0"/>
                <a:cs typeface="Times New Roman" panose="02020603050405020304" pitchFamily="18" charset="0"/>
              </a:rPr>
              <a:t> </a:t>
            </a:r>
          </a:p>
          <a:p>
            <a:pPr marL="869950" indent="-514350">
              <a:buFont typeface="+mj-lt"/>
              <a:buAutoNum type="arabicPeriod"/>
            </a:pPr>
            <a:r>
              <a:rPr lang="en-GB" sz="3000" dirty="0">
                <a:latin typeface="Times New Roman" panose="02020603050405020304" pitchFamily="18" charset="0"/>
                <a:cs typeface="Times New Roman" panose="02020603050405020304" pitchFamily="18" charset="0"/>
              </a:rPr>
              <a:t>Ensure </a:t>
            </a:r>
            <a:r>
              <a:rPr lang="en-GB" sz="3000" dirty="0" err="1">
                <a:latin typeface="Times New Roman" panose="02020603050405020304" pitchFamily="18" charset="0"/>
                <a:cs typeface="Times New Roman" panose="02020603050405020304" pitchFamily="18" charset="0"/>
              </a:rPr>
              <a:t>Okus</a:t>
            </a:r>
            <a:r>
              <a:rPr lang="en-GB" sz="3000" dirty="0">
                <a:latin typeface="Times New Roman" panose="02020603050405020304" pitchFamily="18" charset="0"/>
                <a:cs typeface="Times New Roman" panose="02020603050405020304" pitchFamily="18" charset="0"/>
              </a:rPr>
              <a:t>		</a:t>
            </a:r>
            <a:endParaRPr lang="en-GB" sz="4000" dirty="0">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4F1F584D-C4B4-4F96-A89E-A388ABFC022B}"/>
              </a:ext>
            </a:extLst>
          </p:cNvPr>
          <p:cNvSpPr txBox="1"/>
          <p:nvPr/>
        </p:nvSpPr>
        <p:spPr>
          <a:xfrm>
            <a:off x="5939249" y="4114786"/>
            <a:ext cx="5583219" cy="2331536"/>
          </a:xfrm>
          <a:prstGeom prst="rect">
            <a:avLst/>
          </a:prstGeom>
          <a:noFill/>
        </p:spPr>
        <p:txBody>
          <a:bodyPr wrap="square" rtlCol="0">
            <a:spAutoFit/>
          </a:bodyPr>
          <a:lstStyle/>
          <a:p>
            <a:pPr>
              <a:lnSpc>
                <a:spcPct val="150000"/>
              </a:lnSpc>
            </a:pPr>
            <a:r>
              <a:rPr lang="en-GB" sz="2500" dirty="0">
                <a:latin typeface="Times New Roman" panose="02020603050405020304" pitchFamily="18" charset="0"/>
                <a:cs typeface="Times New Roman" panose="02020603050405020304" pitchFamily="18" charset="0"/>
              </a:rPr>
              <a:t>Group 3</a:t>
            </a:r>
          </a:p>
          <a:p>
            <a:pPr>
              <a:lnSpc>
                <a:spcPct val="150000"/>
              </a:lnSpc>
            </a:pPr>
            <a:r>
              <a:rPr lang="en-GB" sz="2500" dirty="0">
                <a:latin typeface="Times New Roman" panose="02020603050405020304" pitchFamily="18" charset="0"/>
                <a:cs typeface="Times New Roman" panose="02020603050405020304" pitchFamily="18" charset="0"/>
              </a:rPr>
              <a:t>Master of Business Administration</a:t>
            </a:r>
          </a:p>
          <a:p>
            <a:pPr>
              <a:lnSpc>
                <a:spcPct val="150000"/>
              </a:lnSpc>
            </a:pPr>
            <a:r>
              <a:rPr lang="en-GB" sz="2500" dirty="0">
                <a:latin typeface="Times New Roman" panose="02020603050405020304" pitchFamily="18" charset="0"/>
                <a:cs typeface="Times New Roman" panose="02020603050405020304" pitchFamily="18" charset="0"/>
              </a:rPr>
              <a:t>Marketing Management - (LCMB7001) </a:t>
            </a:r>
          </a:p>
          <a:p>
            <a:pPr>
              <a:lnSpc>
                <a:spcPct val="150000"/>
              </a:lnSpc>
            </a:pPr>
            <a:r>
              <a:rPr lang="en-GB" sz="2500" dirty="0">
                <a:latin typeface="Times New Roman" panose="02020603050405020304" pitchFamily="18" charset="0"/>
                <a:cs typeface="Times New Roman" panose="02020603050405020304" pitchFamily="18" charset="0"/>
              </a:rPr>
              <a:t>24/04/2019</a:t>
            </a:r>
          </a:p>
        </p:txBody>
      </p:sp>
      <p:pic>
        <p:nvPicPr>
          <p:cNvPr id="12" name="Picture 11">
            <a:extLst>
              <a:ext uri="{FF2B5EF4-FFF2-40B4-BE49-F238E27FC236}">
                <a16:creationId xmlns:a16="http://schemas.microsoft.com/office/drawing/2014/main" id="{9B3D83C1-309E-4948-8A84-340D64692C53}"/>
              </a:ext>
            </a:extLst>
          </p:cNvPr>
          <p:cNvPicPr>
            <a:picLocks noChangeAspect="1"/>
          </p:cNvPicPr>
          <p:nvPr/>
        </p:nvPicPr>
        <p:blipFill>
          <a:blip r:embed="rId4"/>
          <a:stretch>
            <a:fillRect/>
          </a:stretch>
        </p:blipFill>
        <p:spPr>
          <a:xfrm>
            <a:off x="2874630" y="443951"/>
            <a:ext cx="5007600" cy="1770273"/>
          </a:xfrm>
          <a:prstGeom prst="rect">
            <a:avLst/>
          </a:prstGeom>
        </p:spPr>
      </p:pic>
    </p:spTree>
    <p:extLst>
      <p:ext uri="{BB962C8B-B14F-4D97-AF65-F5344CB8AC3E}">
        <p14:creationId xmlns:p14="http://schemas.microsoft.com/office/powerpoint/2010/main" val="11583640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8D86A1C-330D-4B37-9397-C21E6E197466}"/>
              </a:ext>
            </a:extLst>
          </p:cNvPr>
          <p:cNvSpPr>
            <a:spLocks noGrp="1"/>
          </p:cNvSpPr>
          <p:nvPr>
            <p:ph type="sldNum" sz="quarter" idx="12"/>
          </p:nvPr>
        </p:nvSpPr>
        <p:spPr/>
        <p:txBody>
          <a:bodyPr/>
          <a:lstStyle/>
          <a:p>
            <a:fld id="{4CEE562E-E40A-764B-BD4D-7844271214C6}" type="slidenum">
              <a:rPr lang="es-ES" sz="1600" smtClean="0">
                <a:solidFill>
                  <a:schemeClr val="tx1"/>
                </a:solidFill>
                <a:latin typeface="Times New Roman" panose="02020603050405020304" pitchFamily="18" charset="0"/>
                <a:cs typeface="Times New Roman" panose="02020603050405020304" pitchFamily="18" charset="0"/>
              </a:rPr>
              <a:t>2</a:t>
            </a:fld>
            <a:endParaRPr lang="es-ES" sz="1600" dirty="0">
              <a:solidFill>
                <a:schemeClr val="tx1"/>
              </a:solidFill>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F69E14B0-A624-4EF5-B885-4C504F9F8F5F}"/>
              </a:ext>
            </a:extLst>
          </p:cNvPr>
          <p:cNvSpPr txBox="1"/>
          <p:nvPr/>
        </p:nvSpPr>
        <p:spPr>
          <a:xfrm>
            <a:off x="908329" y="877444"/>
            <a:ext cx="10908254" cy="5293757"/>
          </a:xfrm>
          <a:prstGeom prst="rect">
            <a:avLst/>
          </a:prstGeom>
          <a:noFill/>
        </p:spPr>
        <p:txBody>
          <a:bodyPr wrap="square" rtlCol="0">
            <a:spAutoFit/>
          </a:bodyPr>
          <a:lstStyle/>
          <a:p>
            <a:endParaRPr lang="en-GB" sz="3500" dirty="0">
              <a:solidFill>
                <a:srgbClr val="0070C0"/>
              </a:solidFill>
              <a:latin typeface="Times New Roman" panose="02020603050405020304" pitchFamily="18" charset="0"/>
              <a:cs typeface="Times New Roman" panose="02020603050405020304" pitchFamily="18" charset="0"/>
            </a:endParaRPr>
          </a:p>
          <a:p>
            <a:r>
              <a:rPr lang="en-GB" sz="3500" dirty="0">
                <a:solidFill>
                  <a:srgbClr val="0070C0"/>
                </a:solidFill>
                <a:latin typeface="Times New Roman" panose="02020603050405020304" pitchFamily="18" charset="0"/>
                <a:cs typeface="Times New Roman" panose="02020603050405020304" pitchFamily="18" charset="0"/>
              </a:rPr>
              <a:t>Introduction </a:t>
            </a:r>
          </a:p>
          <a:p>
            <a:pPr marL="285750" indent="-285750" algn="just">
              <a:buFont typeface="Wingdings" panose="05000000000000000000" pitchFamily="2" charset="2"/>
              <a:buChar char="ü"/>
            </a:pPr>
            <a:r>
              <a:rPr lang="en-GB" sz="2600" dirty="0">
                <a:latin typeface="Times New Roman" panose="02020603050405020304" pitchFamily="18" charset="0"/>
                <a:cs typeface="Times New Roman" panose="02020603050405020304" pitchFamily="18" charset="0"/>
              </a:rPr>
              <a:t>Tesco is the largest supermarket chain in the United Kingdom, it is a multinational in-store and online retailer. With a market share of 27.7% in the UK.</a:t>
            </a:r>
          </a:p>
          <a:p>
            <a:endParaRPr lang="en-GB" sz="1500" dirty="0">
              <a:latin typeface="Times New Roman" panose="02020603050405020304" pitchFamily="18" charset="0"/>
              <a:cs typeface="Times New Roman" panose="02020603050405020304" pitchFamily="18" charset="0"/>
            </a:endParaRPr>
          </a:p>
          <a:p>
            <a:endParaRPr lang="en-GB" dirty="0"/>
          </a:p>
          <a:p>
            <a:r>
              <a:rPr lang="en-US" sz="3500" dirty="0">
                <a:solidFill>
                  <a:srgbClr val="0070C0"/>
                </a:solidFill>
                <a:latin typeface="Times New Roman" panose="02020603050405020304" pitchFamily="18" charset="0"/>
                <a:cs typeface="Times New Roman" panose="02020603050405020304" pitchFamily="18" charset="0"/>
              </a:rPr>
              <a:t>The role Marketing Plays Within Tesco</a:t>
            </a:r>
            <a:endParaRPr lang="en-GB" sz="3500" dirty="0">
              <a:solidFill>
                <a:srgbClr val="0070C0"/>
              </a:solidFill>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ü"/>
            </a:pPr>
            <a:r>
              <a:rPr lang="en-GB" sz="2600" dirty="0">
                <a:latin typeface="Times New Roman" panose="02020603050405020304" pitchFamily="18" charset="0"/>
                <a:cs typeface="Times New Roman" panose="02020603050405020304" pitchFamily="18" charset="0"/>
              </a:rPr>
              <a:t>The way they introduce their products to their customers and convince their target customers to shop at their stores. </a:t>
            </a:r>
          </a:p>
          <a:p>
            <a:pPr marL="285750" indent="-285750" algn="just">
              <a:buFont typeface="Wingdings" panose="05000000000000000000" pitchFamily="2" charset="2"/>
              <a:buChar char="ü"/>
            </a:pPr>
            <a:r>
              <a:rPr lang="en-GB" sz="2600" dirty="0">
                <a:latin typeface="Times New Roman" panose="02020603050405020304" pitchFamily="18" charset="0"/>
                <a:cs typeface="Times New Roman" panose="02020603050405020304" pitchFamily="18" charset="0"/>
              </a:rPr>
              <a:t>Through marketing Tesco builds a long-term relationship with their customers.</a:t>
            </a:r>
          </a:p>
          <a:p>
            <a:pPr marL="285750" indent="-285750" algn="just">
              <a:buFont typeface="Wingdings" panose="05000000000000000000" pitchFamily="2" charset="2"/>
              <a:buChar char="ü"/>
            </a:pPr>
            <a:r>
              <a:rPr lang="en-GB" sz="2600" dirty="0">
                <a:latin typeface="Times New Roman" panose="02020603050405020304" pitchFamily="18" charset="0"/>
                <a:cs typeface="Times New Roman" panose="02020603050405020304" pitchFamily="18" charset="0"/>
              </a:rPr>
              <a:t>Part of Tesco’s strategic plan</a:t>
            </a:r>
            <a:endParaRPr lang="en-GB" b="1" dirty="0">
              <a:latin typeface="Times New Roman" panose="02020603050405020304" pitchFamily="18" charset="0"/>
              <a:cs typeface="Times New Roman" panose="02020603050405020304" pitchFamily="18" charset="0"/>
            </a:endParaRPr>
          </a:p>
          <a:p>
            <a:endParaRPr lang="en-GB" dirty="0"/>
          </a:p>
        </p:txBody>
      </p:sp>
      <p:pic>
        <p:nvPicPr>
          <p:cNvPr id="6" name="Picture 5">
            <a:extLst>
              <a:ext uri="{FF2B5EF4-FFF2-40B4-BE49-F238E27FC236}">
                <a16:creationId xmlns:a16="http://schemas.microsoft.com/office/drawing/2014/main" id="{653C4690-9649-45F5-871F-C3D047696A6B}"/>
              </a:ext>
            </a:extLst>
          </p:cNvPr>
          <p:cNvPicPr>
            <a:picLocks noChangeAspect="1"/>
          </p:cNvPicPr>
          <p:nvPr/>
        </p:nvPicPr>
        <p:blipFill>
          <a:blip r:embed="rId2"/>
          <a:stretch>
            <a:fillRect/>
          </a:stretch>
        </p:blipFill>
        <p:spPr>
          <a:xfrm>
            <a:off x="8346673" y="269047"/>
            <a:ext cx="3469910" cy="981075"/>
          </a:xfrm>
          <a:prstGeom prst="rect">
            <a:avLst/>
          </a:prstGeom>
        </p:spPr>
      </p:pic>
      <p:pic>
        <p:nvPicPr>
          <p:cNvPr id="7" name="Picture 6">
            <a:extLst>
              <a:ext uri="{FF2B5EF4-FFF2-40B4-BE49-F238E27FC236}">
                <a16:creationId xmlns:a16="http://schemas.microsoft.com/office/drawing/2014/main" id="{7FA8553D-B40E-4CD6-A1FD-A43D6F180D32}"/>
              </a:ext>
            </a:extLst>
          </p:cNvPr>
          <p:cNvPicPr>
            <a:picLocks noChangeAspect="1"/>
          </p:cNvPicPr>
          <p:nvPr/>
        </p:nvPicPr>
        <p:blipFill>
          <a:blip r:embed="rId3"/>
          <a:stretch>
            <a:fillRect/>
          </a:stretch>
        </p:blipFill>
        <p:spPr>
          <a:xfrm>
            <a:off x="285663" y="269047"/>
            <a:ext cx="3036071" cy="993734"/>
          </a:xfrm>
          <a:prstGeom prst="rect">
            <a:avLst/>
          </a:prstGeom>
        </p:spPr>
      </p:pic>
    </p:spTree>
    <p:extLst>
      <p:ext uri="{BB962C8B-B14F-4D97-AF65-F5344CB8AC3E}">
        <p14:creationId xmlns:p14="http://schemas.microsoft.com/office/powerpoint/2010/main" val="25484648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86E4-6C99-4DCA-BDC2-2183CEB29EBB}"/>
              </a:ext>
            </a:extLst>
          </p:cNvPr>
          <p:cNvSpPr>
            <a:spLocks noGrp="1"/>
          </p:cNvSpPr>
          <p:nvPr>
            <p:ph type="title"/>
          </p:nvPr>
        </p:nvSpPr>
        <p:spPr>
          <a:xfrm>
            <a:off x="3217042" y="710005"/>
            <a:ext cx="5570869" cy="1217124"/>
          </a:xfrm>
        </p:spPr>
        <p:txBody>
          <a:bodyPr>
            <a:normAutofit fontScale="90000"/>
          </a:bodyPr>
          <a:lstStyle/>
          <a:p>
            <a:br>
              <a:rPr lang="en-GB" sz="4000" dirty="0">
                <a:solidFill>
                  <a:srgbClr val="0070C0"/>
                </a:solidFill>
                <a:latin typeface="Times New Roman" panose="02020603050405020304" pitchFamily="18" charset="0"/>
                <a:cs typeface="Times New Roman" panose="02020603050405020304" pitchFamily="18" charset="0"/>
              </a:rPr>
            </a:br>
            <a:r>
              <a:rPr lang="en-GB" sz="4000" dirty="0">
                <a:solidFill>
                  <a:srgbClr val="0070C0"/>
                </a:solidFill>
                <a:latin typeface="Times New Roman" panose="02020603050405020304" pitchFamily="18" charset="0"/>
                <a:cs typeface="Times New Roman" panose="02020603050405020304" pitchFamily="18" charset="0"/>
              </a:rPr>
              <a:t>Tesco Marketing Mix (4P’s)</a:t>
            </a:r>
            <a:br>
              <a:rPr lang="en-GB" b="1" dirty="0"/>
            </a:br>
            <a:endParaRPr lang="en-GB" dirty="0"/>
          </a:p>
        </p:txBody>
      </p:sp>
      <p:sp>
        <p:nvSpPr>
          <p:cNvPr id="4" name="Slide Number Placeholder 3">
            <a:extLst>
              <a:ext uri="{FF2B5EF4-FFF2-40B4-BE49-F238E27FC236}">
                <a16:creationId xmlns:a16="http://schemas.microsoft.com/office/drawing/2014/main" id="{5178D45E-81F1-4606-B81B-30401C3AF03D}"/>
              </a:ext>
            </a:extLst>
          </p:cNvPr>
          <p:cNvSpPr>
            <a:spLocks noGrp="1"/>
          </p:cNvSpPr>
          <p:nvPr>
            <p:ph type="sldNum" sz="quarter" idx="12"/>
          </p:nvPr>
        </p:nvSpPr>
        <p:spPr/>
        <p:txBody>
          <a:bodyPr/>
          <a:lstStyle/>
          <a:p>
            <a:fld id="{4CEE562E-E40A-764B-BD4D-7844271214C6}" type="slidenum">
              <a:rPr lang="es-ES" sz="1600" smtClean="0">
                <a:solidFill>
                  <a:schemeClr val="tx1"/>
                </a:solidFill>
                <a:latin typeface="Times New Roman" panose="02020603050405020304" pitchFamily="18" charset="0"/>
                <a:cs typeface="Times New Roman" panose="02020603050405020304" pitchFamily="18" charset="0"/>
              </a:rPr>
              <a:t>3</a:t>
            </a:fld>
            <a:endParaRPr lang="es-ES" sz="1600">
              <a:solidFill>
                <a:schemeClr val="tx1"/>
              </a:solidFill>
              <a:latin typeface="Times New Roman" panose="02020603050405020304" pitchFamily="18" charset="0"/>
              <a:cs typeface="Times New Roman" panose="02020603050405020304" pitchFamily="18" charset="0"/>
            </a:endParaRPr>
          </a:p>
        </p:txBody>
      </p:sp>
      <p:sp>
        <p:nvSpPr>
          <p:cNvPr id="13" name="Rectangle 12">
            <a:extLst>
              <a:ext uri="{FF2B5EF4-FFF2-40B4-BE49-F238E27FC236}">
                <a16:creationId xmlns:a16="http://schemas.microsoft.com/office/drawing/2014/main" id="{AD47FD31-7000-47FA-BD15-342F0FE74D4B}"/>
              </a:ext>
            </a:extLst>
          </p:cNvPr>
          <p:cNvSpPr/>
          <p:nvPr/>
        </p:nvSpPr>
        <p:spPr>
          <a:xfrm>
            <a:off x="2169268" y="1743162"/>
            <a:ext cx="2560320" cy="1882588"/>
          </a:xfrm>
          <a:prstGeom prst="rect">
            <a:avLst/>
          </a:prstGeom>
          <a:solidFill>
            <a:schemeClr val="bg1"/>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buFont typeface="Wingdings" panose="05000000000000000000" pitchFamily="2" charset="2"/>
              <a:buChar char="ü"/>
            </a:pPr>
            <a:r>
              <a:rPr lang="en-GB" sz="2500" dirty="0">
                <a:solidFill>
                  <a:schemeClr val="tx1"/>
                </a:solidFill>
                <a:latin typeface="Times New Roman" panose="02020603050405020304" pitchFamily="18" charset="0"/>
                <a:cs typeface="Times New Roman" panose="02020603050405020304" pitchFamily="18" charset="0"/>
              </a:rPr>
              <a:t>Variety</a:t>
            </a:r>
          </a:p>
          <a:p>
            <a:pPr marL="342900" indent="-342900">
              <a:buFont typeface="Wingdings" panose="05000000000000000000" pitchFamily="2" charset="2"/>
              <a:buChar char="ü"/>
            </a:pPr>
            <a:r>
              <a:rPr lang="en-GB" sz="2500" dirty="0">
                <a:solidFill>
                  <a:schemeClr val="tx1"/>
                </a:solidFill>
                <a:latin typeface="Times New Roman" panose="02020603050405020304" pitchFamily="18" charset="0"/>
                <a:cs typeface="Times New Roman" panose="02020603050405020304" pitchFamily="18" charset="0"/>
              </a:rPr>
              <a:t>Quality</a:t>
            </a:r>
          </a:p>
          <a:p>
            <a:pPr marL="342900" indent="-342900">
              <a:buFont typeface="Wingdings" panose="05000000000000000000" pitchFamily="2" charset="2"/>
              <a:buChar char="ü"/>
            </a:pPr>
            <a:r>
              <a:rPr lang="en-GB" sz="2500" dirty="0">
                <a:solidFill>
                  <a:schemeClr val="tx1"/>
                </a:solidFill>
                <a:latin typeface="Times New Roman" panose="02020603050405020304" pitchFamily="18" charset="0"/>
                <a:cs typeface="Times New Roman" panose="02020603050405020304" pitchFamily="18" charset="0"/>
              </a:rPr>
              <a:t>Brand name</a:t>
            </a:r>
          </a:p>
          <a:p>
            <a:pPr marL="342900" indent="-342900">
              <a:buFont typeface="Wingdings" panose="05000000000000000000" pitchFamily="2" charset="2"/>
              <a:buChar char="ü"/>
            </a:pPr>
            <a:r>
              <a:rPr lang="en-GB" sz="2500" dirty="0">
                <a:solidFill>
                  <a:schemeClr val="tx1"/>
                </a:solidFill>
                <a:latin typeface="Times New Roman" panose="02020603050405020304" pitchFamily="18" charset="0"/>
                <a:cs typeface="Times New Roman" panose="02020603050405020304" pitchFamily="18" charset="0"/>
              </a:rPr>
              <a:t>Packaging</a:t>
            </a:r>
          </a:p>
        </p:txBody>
      </p:sp>
      <p:sp>
        <p:nvSpPr>
          <p:cNvPr id="14" name="Rectangle 13">
            <a:extLst>
              <a:ext uri="{FF2B5EF4-FFF2-40B4-BE49-F238E27FC236}">
                <a16:creationId xmlns:a16="http://schemas.microsoft.com/office/drawing/2014/main" id="{BAF49A0E-AF8F-40AC-8B20-2E039A881861}"/>
              </a:ext>
            </a:extLst>
          </p:cNvPr>
          <p:cNvSpPr/>
          <p:nvPr/>
        </p:nvSpPr>
        <p:spPr>
          <a:xfrm>
            <a:off x="2255384" y="3868217"/>
            <a:ext cx="2560320" cy="1882588"/>
          </a:xfrm>
          <a:prstGeom prst="rect">
            <a:avLst/>
          </a:prstGeom>
          <a:solidFill>
            <a:schemeClr val="bg1"/>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buFont typeface="Wingdings" panose="05000000000000000000" pitchFamily="2" charset="2"/>
              <a:buChar char="ü"/>
            </a:pPr>
            <a:r>
              <a:rPr lang="en-GB" sz="2000" dirty="0">
                <a:solidFill>
                  <a:schemeClr val="tx1"/>
                </a:solidFill>
                <a:latin typeface="Times New Roman" panose="02020603050405020304" pitchFamily="18" charset="0"/>
                <a:cs typeface="Times New Roman" panose="02020603050405020304" pitchFamily="18" charset="0"/>
              </a:rPr>
              <a:t>Advertising</a:t>
            </a:r>
          </a:p>
          <a:p>
            <a:pPr marL="342900" indent="-342900">
              <a:buFont typeface="Wingdings" panose="05000000000000000000" pitchFamily="2" charset="2"/>
              <a:buChar char="ü"/>
            </a:pPr>
            <a:r>
              <a:rPr lang="en-GB" sz="2000" dirty="0">
                <a:solidFill>
                  <a:schemeClr val="tx1"/>
                </a:solidFill>
                <a:latin typeface="Times New Roman" panose="02020603050405020304" pitchFamily="18" charset="0"/>
                <a:cs typeface="Times New Roman" panose="02020603050405020304" pitchFamily="18" charset="0"/>
              </a:rPr>
              <a:t>Sales Promotions</a:t>
            </a:r>
          </a:p>
          <a:p>
            <a:pPr marL="342900" indent="-342900">
              <a:buFont typeface="Wingdings" panose="05000000000000000000" pitchFamily="2" charset="2"/>
              <a:buChar char="ü"/>
            </a:pPr>
            <a:r>
              <a:rPr lang="en-GB" sz="2000" dirty="0">
                <a:solidFill>
                  <a:schemeClr val="tx1"/>
                </a:solidFill>
                <a:latin typeface="Times New Roman" panose="02020603050405020304" pitchFamily="18" charset="0"/>
                <a:cs typeface="Times New Roman" panose="02020603050405020304" pitchFamily="18" charset="0"/>
              </a:rPr>
              <a:t>Public relations</a:t>
            </a:r>
          </a:p>
          <a:p>
            <a:pPr marL="342900" indent="-342900">
              <a:buFont typeface="Wingdings" panose="05000000000000000000" pitchFamily="2" charset="2"/>
              <a:buChar char="ü"/>
            </a:pPr>
            <a:r>
              <a:rPr lang="en-GB" sz="2000" dirty="0">
                <a:solidFill>
                  <a:schemeClr val="tx1"/>
                </a:solidFill>
                <a:latin typeface="Times New Roman" panose="02020603050405020304" pitchFamily="18" charset="0"/>
                <a:cs typeface="Times New Roman" panose="02020603050405020304" pitchFamily="18" charset="0"/>
              </a:rPr>
              <a:t>Direct marketing</a:t>
            </a:r>
          </a:p>
        </p:txBody>
      </p:sp>
      <p:sp>
        <p:nvSpPr>
          <p:cNvPr id="9" name="Rectangle 8">
            <a:extLst>
              <a:ext uri="{FF2B5EF4-FFF2-40B4-BE49-F238E27FC236}">
                <a16:creationId xmlns:a16="http://schemas.microsoft.com/office/drawing/2014/main" id="{923E7139-04A3-4331-AF59-805E57980EE4}"/>
              </a:ext>
            </a:extLst>
          </p:cNvPr>
          <p:cNvSpPr/>
          <p:nvPr/>
        </p:nvSpPr>
        <p:spPr>
          <a:xfrm>
            <a:off x="4350182" y="2959652"/>
            <a:ext cx="1853005" cy="591671"/>
          </a:xfrm>
          <a:prstGeom prst="rect">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bg1"/>
                </a:solidFill>
                <a:latin typeface="Times New Roman" panose="02020603050405020304" pitchFamily="18" charset="0"/>
                <a:cs typeface="Times New Roman" panose="02020603050405020304" pitchFamily="18" charset="0"/>
              </a:rPr>
              <a:t>Product</a:t>
            </a:r>
            <a:r>
              <a:rPr lang="en-GB" sz="2000" dirty="0">
                <a:solidFill>
                  <a:schemeClr val="bg1"/>
                </a:solidFill>
                <a:latin typeface="Times New Roman" panose="02020603050405020304" pitchFamily="18" charset="0"/>
                <a:cs typeface="Times New Roman" panose="02020603050405020304" pitchFamily="18" charset="0"/>
              </a:rPr>
              <a:t> </a:t>
            </a:r>
          </a:p>
        </p:txBody>
      </p:sp>
      <p:sp>
        <p:nvSpPr>
          <p:cNvPr id="10" name="Rectangle 9">
            <a:extLst>
              <a:ext uri="{FF2B5EF4-FFF2-40B4-BE49-F238E27FC236}">
                <a16:creationId xmlns:a16="http://schemas.microsoft.com/office/drawing/2014/main" id="{EAE6D3A1-7DCE-4722-AA37-0D54C37D1807}"/>
              </a:ext>
            </a:extLst>
          </p:cNvPr>
          <p:cNvSpPr/>
          <p:nvPr/>
        </p:nvSpPr>
        <p:spPr>
          <a:xfrm>
            <a:off x="4334942" y="3731816"/>
            <a:ext cx="1868245" cy="588981"/>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latin typeface="Times New Roman" panose="02020603050405020304" pitchFamily="18" charset="0"/>
                <a:cs typeface="Times New Roman" panose="02020603050405020304" pitchFamily="18" charset="0"/>
              </a:rPr>
              <a:t>Promotion</a:t>
            </a:r>
          </a:p>
        </p:txBody>
      </p:sp>
      <p:sp>
        <p:nvSpPr>
          <p:cNvPr id="15" name="Rectangle 14">
            <a:extLst>
              <a:ext uri="{FF2B5EF4-FFF2-40B4-BE49-F238E27FC236}">
                <a16:creationId xmlns:a16="http://schemas.microsoft.com/office/drawing/2014/main" id="{BC55D082-1F6E-43B3-8F87-C106B094713D}"/>
              </a:ext>
            </a:extLst>
          </p:cNvPr>
          <p:cNvSpPr/>
          <p:nvPr/>
        </p:nvSpPr>
        <p:spPr>
          <a:xfrm>
            <a:off x="7801984" y="1733427"/>
            <a:ext cx="2560320" cy="1882588"/>
          </a:xfrm>
          <a:prstGeom prst="rect">
            <a:avLst/>
          </a:prstGeom>
          <a:solidFill>
            <a:schemeClr val="bg1"/>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buFont typeface="Wingdings" panose="05000000000000000000" pitchFamily="2" charset="2"/>
              <a:buChar char="ü"/>
            </a:pPr>
            <a:r>
              <a:rPr lang="en-GB" sz="2400" dirty="0">
                <a:solidFill>
                  <a:schemeClr val="tx1"/>
                </a:solidFill>
                <a:latin typeface="Times New Roman" panose="02020603050405020304" pitchFamily="18" charset="0"/>
                <a:cs typeface="Times New Roman" panose="02020603050405020304" pitchFamily="18" charset="0"/>
              </a:rPr>
              <a:t>Strategy </a:t>
            </a:r>
          </a:p>
          <a:p>
            <a:pPr marL="342900" indent="-342900">
              <a:buFont typeface="Wingdings" panose="05000000000000000000" pitchFamily="2" charset="2"/>
              <a:buChar char="ü"/>
            </a:pPr>
            <a:r>
              <a:rPr lang="en-GB" sz="2400" dirty="0">
                <a:solidFill>
                  <a:schemeClr val="tx1"/>
                </a:solidFill>
                <a:latin typeface="Times New Roman" panose="02020603050405020304" pitchFamily="18" charset="0"/>
                <a:cs typeface="Times New Roman" panose="02020603050405020304" pitchFamily="18" charset="0"/>
              </a:rPr>
              <a:t>Discounts</a:t>
            </a:r>
          </a:p>
          <a:p>
            <a:pPr marL="342900" indent="-342900">
              <a:buFont typeface="Wingdings" panose="05000000000000000000" pitchFamily="2" charset="2"/>
              <a:buChar char="ü"/>
            </a:pPr>
            <a:r>
              <a:rPr lang="en-GB" sz="2400" dirty="0">
                <a:solidFill>
                  <a:schemeClr val="tx1"/>
                </a:solidFill>
                <a:latin typeface="Times New Roman" panose="02020603050405020304" pitchFamily="18" charset="0"/>
                <a:cs typeface="Times New Roman" panose="02020603050405020304" pitchFamily="18" charset="0"/>
              </a:rPr>
              <a:t>Payment period</a:t>
            </a:r>
          </a:p>
          <a:p>
            <a:pPr marL="342900" indent="-342900">
              <a:buFont typeface="Wingdings" panose="05000000000000000000" pitchFamily="2" charset="2"/>
              <a:buChar char="ü"/>
            </a:pPr>
            <a:endParaRPr lang="en-GB" sz="2400" dirty="0">
              <a:solidFill>
                <a:schemeClr val="tx1"/>
              </a:solidFill>
              <a:latin typeface="Times New Roman" panose="02020603050405020304" pitchFamily="18" charset="0"/>
              <a:cs typeface="Times New Roman" panose="02020603050405020304" pitchFamily="18" charset="0"/>
            </a:endParaRPr>
          </a:p>
          <a:p>
            <a:endParaRPr lang="en-GB" sz="2400" dirty="0">
              <a:solidFill>
                <a:schemeClr val="tx1"/>
              </a:solidFill>
              <a:latin typeface="Times New Roman" panose="02020603050405020304" pitchFamily="18" charset="0"/>
              <a:cs typeface="Times New Roman" panose="02020603050405020304" pitchFamily="18" charset="0"/>
            </a:endParaRPr>
          </a:p>
        </p:txBody>
      </p:sp>
      <p:sp>
        <p:nvSpPr>
          <p:cNvPr id="11" name="Rectangle 10">
            <a:extLst>
              <a:ext uri="{FF2B5EF4-FFF2-40B4-BE49-F238E27FC236}">
                <a16:creationId xmlns:a16="http://schemas.microsoft.com/office/drawing/2014/main" id="{E33F5DBD-CD96-4540-BF27-79DEDB8BC218}"/>
              </a:ext>
            </a:extLst>
          </p:cNvPr>
          <p:cNvSpPr/>
          <p:nvPr/>
        </p:nvSpPr>
        <p:spPr>
          <a:xfrm>
            <a:off x="6303981" y="2962957"/>
            <a:ext cx="1613647" cy="591671"/>
          </a:xfrm>
          <a:prstGeom prst="rect">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latin typeface="Times New Roman" panose="02020603050405020304" pitchFamily="18" charset="0"/>
                <a:cs typeface="Times New Roman" panose="02020603050405020304" pitchFamily="18" charset="0"/>
              </a:rPr>
              <a:t>Price</a:t>
            </a:r>
          </a:p>
        </p:txBody>
      </p:sp>
      <p:sp>
        <p:nvSpPr>
          <p:cNvPr id="16" name="Rectangle 15">
            <a:extLst>
              <a:ext uri="{FF2B5EF4-FFF2-40B4-BE49-F238E27FC236}">
                <a16:creationId xmlns:a16="http://schemas.microsoft.com/office/drawing/2014/main" id="{3892F8C3-56C9-4ACF-BDF1-01B0AC5D011C}"/>
              </a:ext>
            </a:extLst>
          </p:cNvPr>
          <p:cNvSpPr/>
          <p:nvPr/>
        </p:nvSpPr>
        <p:spPr>
          <a:xfrm>
            <a:off x="7801984" y="3868217"/>
            <a:ext cx="2557630" cy="1882588"/>
          </a:xfrm>
          <a:prstGeom prst="rect">
            <a:avLst/>
          </a:prstGeom>
          <a:solidFill>
            <a:schemeClr val="bg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ctr">
              <a:buFont typeface="Wingdings" panose="05000000000000000000" pitchFamily="2" charset="2"/>
              <a:buChar char="ü"/>
            </a:pPr>
            <a:r>
              <a:rPr lang="en-GB" sz="2000" dirty="0">
                <a:solidFill>
                  <a:schemeClr val="tx1"/>
                </a:solidFill>
                <a:latin typeface="Times New Roman" panose="02020603050405020304" pitchFamily="18" charset="0"/>
                <a:cs typeface="Times New Roman" panose="02020603050405020304" pitchFamily="18" charset="0"/>
              </a:rPr>
              <a:t>Channels</a:t>
            </a:r>
          </a:p>
          <a:p>
            <a:pPr marL="342900" indent="-342900" algn="ctr">
              <a:buFont typeface="Wingdings" panose="05000000000000000000" pitchFamily="2" charset="2"/>
              <a:buChar char="ü"/>
            </a:pPr>
            <a:r>
              <a:rPr lang="en-GB" sz="2000" dirty="0">
                <a:solidFill>
                  <a:schemeClr val="tx1"/>
                </a:solidFill>
                <a:latin typeface="Times New Roman" panose="02020603050405020304" pitchFamily="18" charset="0"/>
                <a:cs typeface="Times New Roman" panose="02020603050405020304" pitchFamily="18" charset="0"/>
              </a:rPr>
              <a:t>Locations </a:t>
            </a:r>
          </a:p>
          <a:p>
            <a:pPr marL="342900" indent="-342900" algn="ctr">
              <a:buFont typeface="Wingdings" panose="05000000000000000000" pitchFamily="2" charset="2"/>
              <a:buChar char="ü"/>
            </a:pPr>
            <a:r>
              <a:rPr lang="en-GB" sz="2000" dirty="0">
                <a:solidFill>
                  <a:schemeClr val="tx1"/>
                </a:solidFill>
                <a:latin typeface="Times New Roman" panose="02020603050405020304" pitchFamily="18" charset="0"/>
                <a:cs typeface="Times New Roman" panose="02020603050405020304" pitchFamily="18" charset="0"/>
              </a:rPr>
              <a:t>Inventory </a:t>
            </a:r>
          </a:p>
          <a:p>
            <a:pPr marL="342900" indent="-342900" algn="ctr">
              <a:buFont typeface="Wingdings" panose="05000000000000000000" pitchFamily="2" charset="2"/>
              <a:buChar char="ü"/>
            </a:pPr>
            <a:r>
              <a:rPr lang="en-GB" sz="2000" dirty="0">
                <a:solidFill>
                  <a:schemeClr val="tx1"/>
                </a:solidFill>
                <a:latin typeface="Times New Roman" panose="02020603050405020304" pitchFamily="18" charset="0"/>
                <a:cs typeface="Times New Roman" panose="02020603050405020304" pitchFamily="18" charset="0"/>
              </a:rPr>
              <a:t>Coverage </a:t>
            </a:r>
          </a:p>
        </p:txBody>
      </p:sp>
      <p:sp>
        <p:nvSpPr>
          <p:cNvPr id="12" name="Rectangle 11">
            <a:extLst>
              <a:ext uri="{FF2B5EF4-FFF2-40B4-BE49-F238E27FC236}">
                <a16:creationId xmlns:a16="http://schemas.microsoft.com/office/drawing/2014/main" id="{B39F23D7-E1E7-46A3-82F5-B91E81DA2917}"/>
              </a:ext>
            </a:extLst>
          </p:cNvPr>
          <p:cNvSpPr/>
          <p:nvPr/>
        </p:nvSpPr>
        <p:spPr>
          <a:xfrm>
            <a:off x="6303980" y="3731816"/>
            <a:ext cx="1613647" cy="588981"/>
          </a:xfrm>
          <a:prstGeom prst="rect">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latin typeface="Times New Roman" panose="02020603050405020304" pitchFamily="18" charset="0"/>
                <a:cs typeface="Times New Roman" panose="02020603050405020304" pitchFamily="18" charset="0"/>
              </a:rPr>
              <a:t>Place</a:t>
            </a:r>
          </a:p>
        </p:txBody>
      </p:sp>
      <p:pic>
        <p:nvPicPr>
          <p:cNvPr id="17" name="Picture 16">
            <a:extLst>
              <a:ext uri="{FF2B5EF4-FFF2-40B4-BE49-F238E27FC236}">
                <a16:creationId xmlns:a16="http://schemas.microsoft.com/office/drawing/2014/main" id="{38DB797B-1FB6-4A51-B1FD-5296200535E7}"/>
              </a:ext>
            </a:extLst>
          </p:cNvPr>
          <p:cNvPicPr>
            <a:picLocks noChangeAspect="1"/>
          </p:cNvPicPr>
          <p:nvPr/>
        </p:nvPicPr>
        <p:blipFill>
          <a:blip r:embed="rId2"/>
          <a:stretch>
            <a:fillRect/>
          </a:stretch>
        </p:blipFill>
        <p:spPr>
          <a:xfrm>
            <a:off x="8448175" y="251508"/>
            <a:ext cx="3468925" cy="981541"/>
          </a:xfrm>
          <a:prstGeom prst="rect">
            <a:avLst/>
          </a:prstGeom>
        </p:spPr>
      </p:pic>
      <p:pic>
        <p:nvPicPr>
          <p:cNvPr id="18" name="Picture 17">
            <a:extLst>
              <a:ext uri="{FF2B5EF4-FFF2-40B4-BE49-F238E27FC236}">
                <a16:creationId xmlns:a16="http://schemas.microsoft.com/office/drawing/2014/main" id="{76266DF5-9C19-4D3E-855D-C887748B744A}"/>
              </a:ext>
            </a:extLst>
          </p:cNvPr>
          <p:cNvPicPr>
            <a:picLocks noChangeAspect="1"/>
          </p:cNvPicPr>
          <p:nvPr/>
        </p:nvPicPr>
        <p:blipFill>
          <a:blip r:embed="rId3"/>
          <a:stretch>
            <a:fillRect/>
          </a:stretch>
        </p:blipFill>
        <p:spPr>
          <a:xfrm>
            <a:off x="241481" y="239315"/>
            <a:ext cx="3036071" cy="993734"/>
          </a:xfrm>
          <a:prstGeom prst="rect">
            <a:avLst/>
          </a:prstGeom>
        </p:spPr>
      </p:pic>
    </p:spTree>
    <p:extLst>
      <p:ext uri="{BB962C8B-B14F-4D97-AF65-F5344CB8AC3E}">
        <p14:creationId xmlns:p14="http://schemas.microsoft.com/office/powerpoint/2010/main" val="33183557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676EA35-D9C5-4B49-A10E-2CE3649C96D3}"/>
              </a:ext>
            </a:extLst>
          </p:cNvPr>
          <p:cNvSpPr>
            <a:spLocks noGrp="1"/>
          </p:cNvSpPr>
          <p:nvPr>
            <p:ph type="sldNum" sz="quarter" idx="12"/>
          </p:nvPr>
        </p:nvSpPr>
        <p:spPr/>
        <p:txBody>
          <a:bodyPr/>
          <a:lstStyle/>
          <a:p>
            <a:fld id="{4CEE562E-E40A-764B-BD4D-7844271214C6}" type="slidenum">
              <a:rPr lang="es-ES" sz="1600" smtClean="0">
                <a:solidFill>
                  <a:schemeClr val="tx1"/>
                </a:solidFill>
                <a:latin typeface="Times New Roman" panose="02020603050405020304" pitchFamily="18" charset="0"/>
                <a:cs typeface="Times New Roman" panose="02020603050405020304" pitchFamily="18" charset="0"/>
              </a:rPr>
              <a:t>4</a:t>
            </a:fld>
            <a:endParaRPr lang="es-ES" sz="1600">
              <a:solidFill>
                <a:schemeClr val="tx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16673A0-12DD-4D25-B293-BAEA7F22D13B}"/>
              </a:ext>
            </a:extLst>
          </p:cNvPr>
          <p:cNvSpPr txBox="1"/>
          <p:nvPr/>
        </p:nvSpPr>
        <p:spPr>
          <a:xfrm>
            <a:off x="841746" y="621244"/>
            <a:ext cx="8487784" cy="553998"/>
          </a:xfrm>
          <a:prstGeom prst="rect">
            <a:avLst/>
          </a:prstGeom>
          <a:noFill/>
        </p:spPr>
        <p:txBody>
          <a:bodyPr wrap="square" rtlCol="0">
            <a:spAutoFit/>
          </a:bodyPr>
          <a:lstStyle/>
          <a:p>
            <a:r>
              <a:rPr lang="en-GB" sz="3000" dirty="0">
                <a:solidFill>
                  <a:srgbClr val="0070C0"/>
                </a:solidFill>
                <a:latin typeface="Times New Roman" panose="02020603050405020304" pitchFamily="18" charset="0"/>
                <a:cs typeface="Times New Roman" panose="02020603050405020304" pitchFamily="18" charset="0"/>
              </a:rPr>
              <a:t>Internal Environment of Tesco, SWOT Analysis</a:t>
            </a:r>
          </a:p>
        </p:txBody>
      </p:sp>
      <p:graphicFrame>
        <p:nvGraphicFramePr>
          <p:cNvPr id="7" name="Table 6">
            <a:extLst>
              <a:ext uri="{FF2B5EF4-FFF2-40B4-BE49-F238E27FC236}">
                <a16:creationId xmlns:a16="http://schemas.microsoft.com/office/drawing/2014/main" id="{0C242F15-47B7-4F54-8273-44660FD91C76}"/>
              </a:ext>
            </a:extLst>
          </p:cNvPr>
          <p:cNvGraphicFramePr>
            <a:graphicFrameLocks noGrp="1"/>
          </p:cNvGraphicFramePr>
          <p:nvPr>
            <p:extLst>
              <p:ext uri="{D42A27DB-BD31-4B8C-83A1-F6EECF244321}">
                <p14:modId xmlns:p14="http://schemas.microsoft.com/office/powerpoint/2010/main" val="1424943146"/>
              </p:ext>
            </p:extLst>
          </p:nvPr>
        </p:nvGraphicFramePr>
        <p:xfrm>
          <a:off x="1931128" y="1387100"/>
          <a:ext cx="8329744" cy="4496698"/>
        </p:xfrm>
        <a:graphic>
          <a:graphicData uri="http://schemas.openxmlformats.org/drawingml/2006/table">
            <a:tbl>
              <a:tblPr firstRow="1" bandRow="1">
                <a:tableStyleId>{0505E3EF-67EA-436B-97B2-0124C06EBD24}</a:tableStyleId>
              </a:tblPr>
              <a:tblGrid>
                <a:gridCol w="4164872">
                  <a:extLst>
                    <a:ext uri="{9D8B030D-6E8A-4147-A177-3AD203B41FA5}">
                      <a16:colId xmlns:a16="http://schemas.microsoft.com/office/drawing/2014/main" val="883561184"/>
                    </a:ext>
                  </a:extLst>
                </a:gridCol>
                <a:gridCol w="4164872">
                  <a:extLst>
                    <a:ext uri="{9D8B030D-6E8A-4147-A177-3AD203B41FA5}">
                      <a16:colId xmlns:a16="http://schemas.microsoft.com/office/drawing/2014/main" val="3595606870"/>
                    </a:ext>
                  </a:extLst>
                </a:gridCol>
              </a:tblGrid>
              <a:tr h="2248349">
                <a:tc>
                  <a:txBody>
                    <a:bodyPr/>
                    <a:lstStyle/>
                    <a:p>
                      <a:r>
                        <a:rPr lang="en-GB" sz="3000" b="0" dirty="0">
                          <a:latin typeface="Times New Roman" panose="02020603050405020304" pitchFamily="18" charset="0"/>
                          <a:cs typeface="Times New Roman" panose="02020603050405020304" pitchFamily="18" charset="0"/>
                        </a:rPr>
                        <a:t>Strength</a:t>
                      </a:r>
                      <a:r>
                        <a:rPr lang="en-GB" sz="2500" b="0" dirty="0">
                          <a:latin typeface="Times New Roman" panose="02020603050405020304" pitchFamily="18" charset="0"/>
                          <a:cs typeface="Times New Roman" panose="02020603050405020304" pitchFamily="18" charset="0"/>
                        </a:rPr>
                        <a:t> </a:t>
                      </a:r>
                    </a:p>
                    <a:p>
                      <a:pPr marL="538163" indent="-342900">
                        <a:buFont typeface="Wingdings" panose="05000000000000000000" pitchFamily="2" charset="2"/>
                        <a:buChar char="Ø"/>
                      </a:pPr>
                      <a:r>
                        <a:rPr lang="en-GB" sz="2500" b="0" dirty="0">
                          <a:latin typeface="Times New Roman" panose="02020603050405020304" pitchFamily="18" charset="0"/>
                          <a:cs typeface="Times New Roman" panose="02020603050405020304" pitchFamily="18" charset="0"/>
                        </a:rPr>
                        <a:t>Label Market </a:t>
                      </a:r>
                    </a:p>
                    <a:p>
                      <a:pPr marL="538163" indent="-342900">
                        <a:buFont typeface="Wingdings" panose="05000000000000000000" pitchFamily="2" charset="2"/>
                        <a:buChar char="Ø"/>
                      </a:pPr>
                      <a:r>
                        <a:rPr lang="en-GB" sz="2500" b="0" dirty="0">
                          <a:latin typeface="Times New Roman" panose="02020603050405020304" pitchFamily="18" charset="0"/>
                          <a:cs typeface="Times New Roman" panose="02020603050405020304" pitchFamily="18" charset="0"/>
                        </a:rPr>
                        <a:t>Multi-Channel</a:t>
                      </a:r>
                    </a:p>
                    <a:p>
                      <a:pPr marL="538163" indent="-342900">
                        <a:buFont typeface="Wingdings" panose="05000000000000000000" pitchFamily="2" charset="2"/>
                        <a:buChar char="Ø"/>
                      </a:pPr>
                      <a:r>
                        <a:rPr lang="en-GB" sz="2500" b="0" dirty="0">
                          <a:latin typeface="Times New Roman" panose="02020603050405020304" pitchFamily="18" charset="0"/>
                          <a:cs typeface="Times New Roman" panose="02020603050405020304" pitchFamily="18" charset="0"/>
                        </a:rPr>
                        <a:t>Integrated retail services</a:t>
                      </a:r>
                      <a:endParaRPr lang="en-GB" sz="2500" b="0" dirty="0">
                        <a:solidFill>
                          <a:schemeClr val="tx1"/>
                        </a:solidFill>
                        <a:latin typeface="Times New Roman" panose="02020603050405020304" pitchFamily="18" charset="0"/>
                        <a:cs typeface="Times New Roman" panose="02020603050405020304" pitchFamily="18" charset="0"/>
                      </a:endParaRPr>
                    </a:p>
                  </a:txBody>
                  <a:tcPr/>
                </a:tc>
                <a:tc>
                  <a:txBody>
                    <a:bodyPr/>
                    <a:lstStyle/>
                    <a:p>
                      <a:r>
                        <a:rPr lang="en-GB" sz="3000" b="0" dirty="0">
                          <a:latin typeface="Times New Roman" panose="02020603050405020304" pitchFamily="18" charset="0"/>
                          <a:cs typeface="Times New Roman" panose="02020603050405020304" pitchFamily="18" charset="0"/>
                        </a:rPr>
                        <a:t>Weakness</a:t>
                      </a:r>
                    </a:p>
                    <a:p>
                      <a:pPr marL="720725" indent="-342900">
                        <a:buFont typeface="Wingdings" panose="05000000000000000000" pitchFamily="2" charset="2"/>
                        <a:buChar char="Ø"/>
                      </a:pPr>
                      <a:r>
                        <a:rPr lang="en-GB" sz="2500" b="0" dirty="0">
                          <a:latin typeface="Times New Roman" panose="02020603050405020304" pitchFamily="18" charset="0"/>
                          <a:cs typeface="Times New Roman" panose="02020603050405020304" pitchFamily="18" charset="0"/>
                        </a:rPr>
                        <a:t>Product recalls</a:t>
                      </a:r>
                    </a:p>
                  </a:txBody>
                  <a:tcPr/>
                </a:tc>
                <a:extLst>
                  <a:ext uri="{0D108BD9-81ED-4DB2-BD59-A6C34878D82A}">
                    <a16:rowId xmlns:a16="http://schemas.microsoft.com/office/drawing/2014/main" val="3848444274"/>
                  </a:ext>
                </a:extLst>
              </a:tr>
              <a:tr h="2248349">
                <a:tc>
                  <a:txBody>
                    <a:bodyPr/>
                    <a:lstStyle/>
                    <a:p>
                      <a:r>
                        <a:rPr lang="en-GB" sz="3000" dirty="0">
                          <a:latin typeface="Times New Roman" panose="02020603050405020304" pitchFamily="18" charset="0"/>
                          <a:cs typeface="Times New Roman" panose="02020603050405020304" pitchFamily="18" charset="0"/>
                        </a:rPr>
                        <a:t>Opportunities</a:t>
                      </a:r>
                    </a:p>
                    <a:p>
                      <a:pPr marL="538163" indent="-342900">
                        <a:buFont typeface="Wingdings" panose="05000000000000000000" pitchFamily="2" charset="2"/>
                        <a:buChar char="Ø"/>
                      </a:pPr>
                      <a:r>
                        <a:rPr lang="en-GB" sz="2500" dirty="0">
                          <a:latin typeface="Times New Roman" panose="02020603050405020304" pitchFamily="18" charset="0"/>
                          <a:cs typeface="Times New Roman" panose="02020603050405020304" pitchFamily="18" charset="0"/>
                        </a:rPr>
                        <a:t>Joint Venture</a:t>
                      </a:r>
                    </a:p>
                    <a:p>
                      <a:pPr marL="538163" indent="-342900">
                        <a:buFont typeface="Wingdings" panose="05000000000000000000" pitchFamily="2" charset="2"/>
                        <a:buChar char="Ø"/>
                      </a:pPr>
                      <a:r>
                        <a:rPr lang="en-GB" sz="2500" dirty="0">
                          <a:latin typeface="Times New Roman" panose="02020603050405020304" pitchFamily="18" charset="0"/>
                          <a:cs typeface="Times New Roman" panose="02020603050405020304" pitchFamily="18" charset="0"/>
                        </a:rPr>
                        <a:t>Growing e-commerce market in the UK</a:t>
                      </a:r>
                    </a:p>
                  </a:txBody>
                  <a:tcPr/>
                </a:tc>
                <a:tc>
                  <a:txBody>
                    <a:bodyPr/>
                    <a:lstStyle/>
                    <a:p>
                      <a:r>
                        <a:rPr lang="en-GB" sz="3000" dirty="0">
                          <a:latin typeface="Times New Roman" panose="02020603050405020304" pitchFamily="18" charset="0"/>
                          <a:cs typeface="Times New Roman" panose="02020603050405020304" pitchFamily="18" charset="0"/>
                        </a:rPr>
                        <a:t>Threats</a:t>
                      </a:r>
                    </a:p>
                    <a:p>
                      <a:pPr marL="342900" indent="-342900">
                        <a:buFont typeface="Wingdings" panose="05000000000000000000" pitchFamily="2" charset="2"/>
                        <a:buChar char="Ø"/>
                      </a:pPr>
                      <a:r>
                        <a:rPr lang="en-GB" sz="2500" dirty="0">
                          <a:latin typeface="Times New Roman" panose="02020603050405020304" pitchFamily="18" charset="0"/>
                          <a:cs typeface="Times New Roman" panose="02020603050405020304" pitchFamily="18" charset="0"/>
                        </a:rPr>
                        <a:t>Intensive competition from discount retailers</a:t>
                      </a:r>
                    </a:p>
                    <a:p>
                      <a:pPr marL="342900" indent="-342900">
                        <a:buFont typeface="Wingdings" panose="05000000000000000000" pitchFamily="2" charset="2"/>
                        <a:buChar char="Ø"/>
                      </a:pPr>
                      <a:r>
                        <a:rPr lang="en-GB" sz="2500" dirty="0">
                          <a:latin typeface="Times New Roman" panose="02020603050405020304" pitchFamily="18" charset="0"/>
                          <a:cs typeface="Times New Roman" panose="02020603050405020304" pitchFamily="18" charset="0"/>
                        </a:rPr>
                        <a:t>Increasing labour costs in the UK</a:t>
                      </a:r>
                    </a:p>
                  </a:txBody>
                  <a:tcPr/>
                </a:tc>
                <a:extLst>
                  <a:ext uri="{0D108BD9-81ED-4DB2-BD59-A6C34878D82A}">
                    <a16:rowId xmlns:a16="http://schemas.microsoft.com/office/drawing/2014/main" val="3472474515"/>
                  </a:ext>
                </a:extLst>
              </a:tr>
            </a:tbl>
          </a:graphicData>
        </a:graphic>
      </p:graphicFrame>
    </p:spTree>
    <p:extLst>
      <p:ext uri="{BB962C8B-B14F-4D97-AF65-F5344CB8AC3E}">
        <p14:creationId xmlns:p14="http://schemas.microsoft.com/office/powerpoint/2010/main" val="27358469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53B40CCE-9489-4D1B-8D5F-52DCA20CF00C}"/>
              </a:ext>
            </a:extLst>
          </p:cNvPr>
          <p:cNvSpPr>
            <a:spLocks noGrp="1"/>
          </p:cNvSpPr>
          <p:nvPr>
            <p:ph type="sldNum" sz="quarter" idx="12"/>
          </p:nvPr>
        </p:nvSpPr>
        <p:spPr/>
        <p:txBody>
          <a:bodyPr/>
          <a:lstStyle/>
          <a:p>
            <a:fld id="{4CEE562E-E40A-764B-BD4D-7844271214C6}" type="slidenum">
              <a:rPr lang="es-ES" sz="1600" smtClean="0">
                <a:solidFill>
                  <a:schemeClr val="tx1"/>
                </a:solidFill>
                <a:latin typeface="Times New Roman" panose="02020603050405020304" pitchFamily="18" charset="0"/>
                <a:cs typeface="Times New Roman" panose="02020603050405020304" pitchFamily="18" charset="0"/>
              </a:rPr>
              <a:t>5</a:t>
            </a:fld>
            <a:endParaRPr lang="es-ES" sz="1600">
              <a:solidFill>
                <a:schemeClr val="tx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5E2DCFBB-7F6A-43BB-83DC-EADD01230F9C}"/>
              </a:ext>
            </a:extLst>
          </p:cNvPr>
          <p:cNvSpPr txBox="1"/>
          <p:nvPr/>
        </p:nvSpPr>
        <p:spPr>
          <a:xfrm>
            <a:off x="462579" y="613186"/>
            <a:ext cx="10573168" cy="553998"/>
          </a:xfrm>
          <a:prstGeom prst="rect">
            <a:avLst/>
          </a:prstGeom>
          <a:noFill/>
        </p:spPr>
        <p:txBody>
          <a:bodyPr wrap="square" rtlCol="0">
            <a:spAutoFit/>
          </a:bodyPr>
          <a:lstStyle/>
          <a:p>
            <a:r>
              <a:rPr lang="en-GB" sz="3000" dirty="0">
                <a:solidFill>
                  <a:srgbClr val="0070C0"/>
                </a:solidFill>
                <a:latin typeface="Times New Roman" panose="02020603050405020304" pitchFamily="18" charset="0"/>
                <a:cs typeface="Times New Roman" panose="02020603050405020304" pitchFamily="18" charset="0"/>
              </a:rPr>
              <a:t>External Environment of Tesco, PEST Analysis</a:t>
            </a:r>
          </a:p>
        </p:txBody>
      </p:sp>
      <p:sp>
        <p:nvSpPr>
          <p:cNvPr id="7" name="TextBox 6">
            <a:extLst>
              <a:ext uri="{FF2B5EF4-FFF2-40B4-BE49-F238E27FC236}">
                <a16:creationId xmlns:a16="http://schemas.microsoft.com/office/drawing/2014/main" id="{8106A5AA-BB49-423F-834E-8DA12D0D4AF7}"/>
              </a:ext>
            </a:extLst>
          </p:cNvPr>
          <p:cNvSpPr txBox="1"/>
          <p:nvPr/>
        </p:nvSpPr>
        <p:spPr>
          <a:xfrm>
            <a:off x="591671" y="1280160"/>
            <a:ext cx="11008658" cy="5245026"/>
          </a:xfrm>
          <a:prstGeom prst="rect">
            <a:avLst/>
          </a:prstGeom>
          <a:noFill/>
        </p:spPr>
        <p:txBody>
          <a:bodyPr wrap="square" rtlCol="0">
            <a:spAutoFit/>
          </a:bodyPr>
          <a:lstStyle/>
          <a:p>
            <a:pPr lvl="0">
              <a:lnSpc>
                <a:spcPct val="107000"/>
              </a:lnSpc>
              <a:spcAft>
                <a:spcPts val="0"/>
              </a:spcAft>
            </a:pPr>
            <a:r>
              <a:rPr lang="en-GB" sz="2500" b="1" i="1" u="sng"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Political factors</a:t>
            </a:r>
            <a:r>
              <a:rPr lang="en-GB" sz="25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t>
            </a:r>
          </a:p>
          <a:p>
            <a:pPr marL="342900" lvl="0" indent="-342900">
              <a:spcAft>
                <a:spcPts val="0"/>
              </a:spcAft>
              <a:buFont typeface="Wingdings" panose="05000000000000000000" pitchFamily="2" charset="2"/>
              <a:buChar char="Ø"/>
            </a:pPr>
            <a:r>
              <a:rPr lang="en-GB" sz="26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Tax rates and the stability of the country it operates in</a:t>
            </a:r>
          </a:p>
          <a:p>
            <a:pPr lvl="0">
              <a:lnSpc>
                <a:spcPct val="107000"/>
              </a:lnSpc>
              <a:spcAft>
                <a:spcPts val="0"/>
              </a:spcAft>
            </a:pPr>
            <a:endParaRPr lang="en-GB" sz="25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endParaRPr>
          </a:p>
          <a:p>
            <a:pPr lvl="0">
              <a:lnSpc>
                <a:spcPct val="107000"/>
              </a:lnSpc>
              <a:spcAft>
                <a:spcPts val="0"/>
              </a:spcAft>
            </a:pPr>
            <a:r>
              <a:rPr lang="en-GB" sz="2500" b="1" i="1" u="sng"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Economics factors</a:t>
            </a:r>
            <a:r>
              <a:rPr lang="en-GB" sz="25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a:t>
            </a:r>
          </a:p>
          <a:p>
            <a:pPr marL="342900" lvl="0" indent="-342900">
              <a:spcAft>
                <a:spcPts val="0"/>
              </a:spcAft>
              <a:buFont typeface="Wingdings" panose="05000000000000000000" pitchFamily="2" charset="2"/>
              <a:buChar char="Ø"/>
            </a:pPr>
            <a:r>
              <a:rPr lang="en-GB" sz="26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Changes in taxation or changes in policies</a:t>
            </a:r>
          </a:p>
          <a:p>
            <a:pPr lvl="0">
              <a:lnSpc>
                <a:spcPct val="107000"/>
              </a:lnSpc>
              <a:spcAft>
                <a:spcPts val="0"/>
              </a:spcAft>
            </a:pPr>
            <a:endParaRPr lang="en-GB" sz="2500" dirty="0">
              <a:latin typeface="Times New Roman" panose="02020603050405020304" pitchFamily="18" charset="0"/>
              <a:ea typeface="Calibri" panose="020F0502020204030204" pitchFamily="34" charset="0"/>
              <a:cs typeface="Times New Roman" panose="02020603050405020304" pitchFamily="18" charset="0"/>
            </a:endParaRPr>
          </a:p>
          <a:p>
            <a:pPr lvl="0">
              <a:lnSpc>
                <a:spcPct val="107000"/>
              </a:lnSpc>
              <a:spcAft>
                <a:spcPts val="0"/>
              </a:spcAft>
            </a:pPr>
            <a:r>
              <a:rPr lang="en-GB" sz="2500" b="1" i="1" u="sng"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Social factors</a:t>
            </a:r>
            <a:r>
              <a:rPr lang="en-GB" sz="25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a:t>
            </a:r>
            <a:r>
              <a:rPr lang="en-GB" sz="25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t>
            </a:r>
          </a:p>
          <a:p>
            <a:pPr marL="342900" lvl="0" indent="-342900">
              <a:lnSpc>
                <a:spcPct val="150000"/>
              </a:lnSpc>
              <a:spcAft>
                <a:spcPts val="0"/>
              </a:spcAft>
              <a:buFont typeface="Wingdings" panose="05000000000000000000" pitchFamily="2" charset="2"/>
              <a:buChar char="Ø"/>
            </a:pPr>
            <a:r>
              <a:rPr lang="en-GB" sz="25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Customers in the UK have moved towards bulk shopping </a:t>
            </a:r>
            <a:r>
              <a:rPr lang="en-GB" sz="25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andone</a:t>
            </a:r>
            <a:r>
              <a:rPr lang="en-GB" sz="25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-stop shopping</a:t>
            </a:r>
          </a:p>
          <a:p>
            <a:pPr lvl="0">
              <a:lnSpc>
                <a:spcPct val="107000"/>
              </a:lnSpc>
              <a:spcAft>
                <a:spcPts val="0"/>
              </a:spcAft>
            </a:pPr>
            <a:endParaRPr lang="en-GB" sz="2500" b="1" i="1" u="sng" dirty="0">
              <a:latin typeface="Times New Roman" panose="02020603050405020304" pitchFamily="18" charset="0"/>
              <a:ea typeface="Calibri" panose="020F0502020204030204" pitchFamily="34" charset="0"/>
              <a:cs typeface="Times New Roman" panose="02020603050405020304" pitchFamily="18" charset="0"/>
            </a:endParaRPr>
          </a:p>
          <a:p>
            <a:pPr lvl="0">
              <a:lnSpc>
                <a:spcPct val="107000"/>
              </a:lnSpc>
              <a:spcAft>
                <a:spcPts val="800"/>
              </a:spcAft>
            </a:pPr>
            <a:r>
              <a:rPr lang="en-GB" sz="2500" b="1" i="1" u="sng"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Technological factors</a:t>
            </a:r>
            <a:r>
              <a:rPr lang="en-GB" sz="25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a:t>
            </a:r>
            <a:r>
              <a:rPr lang="en-GB" sz="25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t>
            </a:r>
          </a:p>
          <a:p>
            <a:pPr marL="342900" lvl="0" indent="-342900">
              <a:lnSpc>
                <a:spcPct val="107000"/>
              </a:lnSpc>
              <a:spcAft>
                <a:spcPts val="800"/>
              </a:spcAft>
              <a:buFont typeface="Wingdings" panose="05000000000000000000" pitchFamily="2" charset="2"/>
              <a:buChar char="Ø"/>
            </a:pPr>
            <a:r>
              <a:rPr lang="en-GB" sz="25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Online shopping and self-service checkout.</a:t>
            </a:r>
            <a:endParaRPr lang="en-GB" sz="2500" dirty="0">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5096141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6A57D10-AD93-4BCA-A52E-A2C380CF73E7}"/>
              </a:ext>
            </a:extLst>
          </p:cNvPr>
          <p:cNvSpPr>
            <a:spLocks noGrp="1"/>
          </p:cNvSpPr>
          <p:nvPr>
            <p:ph type="sldNum" sz="quarter" idx="12"/>
          </p:nvPr>
        </p:nvSpPr>
        <p:spPr/>
        <p:txBody>
          <a:bodyPr/>
          <a:lstStyle/>
          <a:p>
            <a:fld id="{4CEE562E-E40A-764B-BD4D-7844271214C6}" type="slidenum">
              <a:rPr lang="es-ES" sz="1600" smtClean="0">
                <a:solidFill>
                  <a:schemeClr val="tx1"/>
                </a:solidFill>
                <a:latin typeface="Times New Roman" panose="02020603050405020304" pitchFamily="18" charset="0"/>
                <a:ea typeface="Tahoma" panose="020B0604030504040204" pitchFamily="34" charset="0"/>
                <a:cs typeface="Times New Roman" panose="02020603050405020304" pitchFamily="18" charset="0"/>
              </a:rPr>
              <a:t>6</a:t>
            </a:fld>
            <a:endParaRPr lang="es-ES" sz="1600">
              <a:solidFill>
                <a:schemeClr val="tx1"/>
              </a:solidFill>
              <a:latin typeface="Times New Roman" panose="02020603050405020304" pitchFamily="18" charset="0"/>
              <a:ea typeface="Tahoma" panose="020B060403050404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FC3D2E9C-DA5D-4BBD-9B95-40B4C05DC3B2}"/>
              </a:ext>
            </a:extLst>
          </p:cNvPr>
          <p:cNvSpPr txBox="1"/>
          <p:nvPr/>
        </p:nvSpPr>
        <p:spPr>
          <a:xfrm>
            <a:off x="419548" y="408791"/>
            <a:ext cx="11274014" cy="11249233"/>
          </a:xfrm>
          <a:prstGeom prst="rect">
            <a:avLst/>
          </a:prstGeom>
          <a:noFill/>
        </p:spPr>
        <p:txBody>
          <a:bodyPr wrap="square" rtlCol="0">
            <a:spAutoFit/>
          </a:bodyPr>
          <a:lstStyle/>
          <a:p>
            <a:r>
              <a:rPr lang="en-GB" sz="3500" dirty="0">
                <a:latin typeface="Times New Roman" panose="02020603050405020304" pitchFamily="18" charset="0"/>
                <a:ea typeface="Tahoma" panose="020B0604030504040204" pitchFamily="34" charset="0"/>
                <a:cs typeface="Times New Roman" panose="02020603050405020304" pitchFamily="18" charset="0"/>
              </a:rPr>
              <a:t> </a:t>
            </a:r>
            <a:r>
              <a:rPr lang="en-GB" sz="3500" dirty="0">
                <a:solidFill>
                  <a:srgbClr val="0070C0"/>
                </a:solidFill>
                <a:latin typeface="Times New Roman" panose="02020603050405020304" pitchFamily="18" charset="0"/>
                <a:ea typeface="Tahoma" panose="020B0604030504040204" pitchFamily="34" charset="0"/>
                <a:cs typeface="Times New Roman" panose="02020603050405020304" pitchFamily="18" charset="0"/>
              </a:rPr>
              <a:t>Tesco Customer Journey</a:t>
            </a:r>
          </a:p>
          <a:p>
            <a:endParaRPr lang="en-GB" sz="2500" dirty="0">
              <a:latin typeface="Times New Roman" panose="02020603050405020304" pitchFamily="18" charset="0"/>
              <a:ea typeface="Tahoma" panose="020B0604030504040204" pitchFamily="34" charset="0"/>
              <a:cs typeface="Times New Roman" panose="02020603050405020304" pitchFamily="18" charset="0"/>
            </a:endParaRPr>
          </a:p>
          <a:p>
            <a:pPr marL="342900" indent="-342900" algn="just">
              <a:buFont typeface="Wingdings" panose="05000000000000000000" pitchFamily="2" charset="2"/>
              <a:buChar char="Ø"/>
            </a:pPr>
            <a:r>
              <a:rPr lang="en-GB" sz="2500" dirty="0">
                <a:latin typeface="Times New Roman" panose="02020603050405020304" pitchFamily="18" charset="0"/>
                <a:ea typeface="Tahoma" panose="020B0604030504040204" pitchFamily="34" charset="0"/>
                <a:cs typeface="Times New Roman" panose="02020603050405020304" pitchFamily="18" charset="0"/>
              </a:rPr>
              <a:t>Customer journey is very important part of marketing. Every marketing strategies and campaigns  try to reach more right people at right time and persuade them to take the next step in customer journey.” The most successful customer experience management programs also involve effective reporting: communicating the right insights and information to the right people at the right time”.( </a:t>
            </a:r>
            <a:r>
              <a:rPr lang="en-GB" sz="2500" dirty="0" err="1">
                <a:latin typeface="Times New Roman" panose="02020603050405020304" pitchFamily="18" charset="0"/>
                <a:ea typeface="Tahoma" panose="020B0604030504040204" pitchFamily="34" charset="0"/>
                <a:cs typeface="Times New Roman" panose="02020603050405020304" pitchFamily="18" charset="0"/>
              </a:rPr>
              <a:t>Bassig</a:t>
            </a:r>
            <a:r>
              <a:rPr lang="en-GB" sz="2500" dirty="0">
                <a:latin typeface="Times New Roman" panose="02020603050405020304" pitchFamily="18" charset="0"/>
                <a:ea typeface="Tahoma" panose="020B0604030504040204" pitchFamily="34" charset="0"/>
                <a:cs typeface="Times New Roman" panose="02020603050405020304" pitchFamily="18" charset="0"/>
              </a:rPr>
              <a:t> , M. December 28, 2016) Tesco one of the most profitable companies and like this has huge range of products.</a:t>
            </a:r>
          </a:p>
          <a:p>
            <a:pPr algn="just"/>
            <a:endParaRPr lang="en-GB" sz="1500" dirty="0">
              <a:latin typeface="Times New Roman" panose="02020603050405020304" pitchFamily="18" charset="0"/>
              <a:ea typeface="Tahoma" panose="020B0604030504040204" pitchFamily="34" charset="0"/>
              <a:cs typeface="Times New Roman" panose="02020603050405020304" pitchFamily="18" charset="0"/>
            </a:endParaRPr>
          </a:p>
          <a:p>
            <a:pPr marL="342900" indent="-342900" algn="just">
              <a:buFont typeface="Wingdings" panose="05000000000000000000" pitchFamily="2" charset="2"/>
              <a:buChar char="Ø"/>
            </a:pPr>
            <a:r>
              <a:rPr lang="en-GB" sz="2500" dirty="0">
                <a:solidFill>
                  <a:schemeClr val="accent2"/>
                </a:solidFill>
                <a:latin typeface="Times New Roman" panose="02020603050405020304" pitchFamily="18" charset="0"/>
                <a:ea typeface="Tahoma" panose="020B0604030504040204" pitchFamily="34" charset="0"/>
                <a:cs typeface="Times New Roman" panose="02020603050405020304" pitchFamily="18" charset="0"/>
              </a:rPr>
              <a:t>How Tesco achieve this? </a:t>
            </a:r>
          </a:p>
          <a:p>
            <a:pPr marL="342900" indent="-342900" algn="just">
              <a:buFont typeface="Wingdings" panose="05000000000000000000" pitchFamily="2" charset="2"/>
              <a:buChar char="ü"/>
            </a:pPr>
            <a:r>
              <a:rPr lang="en-GB" sz="2500" dirty="0">
                <a:latin typeface="Times New Roman" panose="02020603050405020304" pitchFamily="18" charset="0"/>
                <a:ea typeface="Tahoma" panose="020B0604030504040204" pitchFamily="34" charset="0"/>
                <a:cs typeface="Times New Roman" panose="02020603050405020304" pitchFamily="18" charset="0"/>
              </a:rPr>
              <a:t>The best way is to give to customer the best journey from end to end. Tesco is one of the largest retailers in the world with over 3900 stores in 11 countries and offering wide range of products from petrol and groceries to clothes financial services and online service. </a:t>
            </a:r>
          </a:p>
          <a:p>
            <a:endParaRPr lang="en-GB" sz="2500" dirty="0">
              <a:latin typeface="Times New Roman" panose="02020603050405020304" pitchFamily="18" charset="0"/>
              <a:ea typeface="Tahoma" panose="020B0604030504040204" pitchFamily="34" charset="0"/>
              <a:cs typeface="Times New Roman" panose="02020603050405020304" pitchFamily="18" charset="0"/>
            </a:endParaRPr>
          </a:p>
          <a:p>
            <a:endParaRPr lang="en-GB" sz="3500" dirty="0">
              <a:latin typeface="Times New Roman" panose="02020603050405020304" pitchFamily="18" charset="0"/>
              <a:ea typeface="Tahoma" panose="020B0604030504040204" pitchFamily="34" charset="0"/>
              <a:cs typeface="Times New Roman" panose="02020603050405020304" pitchFamily="18" charset="0"/>
            </a:endParaRPr>
          </a:p>
          <a:p>
            <a:endParaRPr lang="en-GB" sz="3500" dirty="0">
              <a:latin typeface="Times New Roman" panose="02020603050405020304" pitchFamily="18" charset="0"/>
              <a:ea typeface="Tahoma" panose="020B0604030504040204" pitchFamily="34" charset="0"/>
              <a:cs typeface="Times New Roman" panose="02020603050405020304" pitchFamily="18" charset="0"/>
            </a:endParaRPr>
          </a:p>
          <a:p>
            <a:endParaRPr lang="en-GB" sz="3500" dirty="0">
              <a:latin typeface="Times New Roman" panose="02020603050405020304" pitchFamily="18" charset="0"/>
              <a:ea typeface="Tahoma" panose="020B0604030504040204" pitchFamily="34" charset="0"/>
              <a:cs typeface="Times New Roman" panose="02020603050405020304" pitchFamily="18" charset="0"/>
            </a:endParaRPr>
          </a:p>
          <a:p>
            <a:endParaRPr lang="en-GB" sz="3500" dirty="0">
              <a:latin typeface="Times New Roman" panose="02020603050405020304" pitchFamily="18" charset="0"/>
              <a:ea typeface="Tahoma" panose="020B0604030504040204" pitchFamily="34" charset="0"/>
              <a:cs typeface="Times New Roman" panose="02020603050405020304" pitchFamily="18" charset="0"/>
            </a:endParaRPr>
          </a:p>
          <a:p>
            <a:endParaRPr lang="en-GB" sz="3500" dirty="0">
              <a:latin typeface="Times New Roman" panose="02020603050405020304" pitchFamily="18" charset="0"/>
              <a:ea typeface="Tahoma" panose="020B0604030504040204" pitchFamily="34" charset="0"/>
              <a:cs typeface="Times New Roman" panose="02020603050405020304" pitchFamily="18" charset="0"/>
            </a:endParaRPr>
          </a:p>
          <a:p>
            <a:endParaRPr lang="en-GB" sz="3500" dirty="0">
              <a:latin typeface="Times New Roman" panose="02020603050405020304" pitchFamily="18" charset="0"/>
              <a:ea typeface="Tahoma" panose="020B0604030504040204" pitchFamily="34" charset="0"/>
              <a:cs typeface="Times New Roman" panose="02020603050405020304" pitchFamily="18" charset="0"/>
            </a:endParaRPr>
          </a:p>
          <a:p>
            <a:endParaRPr lang="en-GB" sz="3500" dirty="0">
              <a:latin typeface="Times New Roman" panose="02020603050405020304" pitchFamily="18" charset="0"/>
              <a:ea typeface="Tahoma" panose="020B0604030504040204" pitchFamily="34" charset="0"/>
              <a:cs typeface="Times New Roman" panose="02020603050405020304" pitchFamily="18" charset="0"/>
            </a:endParaRPr>
          </a:p>
          <a:p>
            <a:endParaRPr lang="en-GB" sz="3500" dirty="0">
              <a:latin typeface="Times New Roman" panose="02020603050405020304" pitchFamily="18" charset="0"/>
              <a:ea typeface="Tahoma" panose="020B0604030504040204" pitchFamily="34" charset="0"/>
              <a:cs typeface="Times New Roman" panose="02020603050405020304" pitchFamily="18" charset="0"/>
            </a:endParaRPr>
          </a:p>
          <a:p>
            <a:endParaRPr lang="en-GB" sz="3500" dirty="0">
              <a:latin typeface="Times New Roman" panose="02020603050405020304" pitchFamily="18" charset="0"/>
              <a:ea typeface="Tahoma" panose="020B0604030504040204" pitchFamily="34" charset="0"/>
              <a:cs typeface="Times New Roman" panose="02020603050405020304" pitchFamily="18" charset="0"/>
            </a:endParaRPr>
          </a:p>
        </p:txBody>
      </p:sp>
    </p:spTree>
    <p:extLst>
      <p:ext uri="{BB962C8B-B14F-4D97-AF65-F5344CB8AC3E}">
        <p14:creationId xmlns:p14="http://schemas.microsoft.com/office/powerpoint/2010/main" val="31186000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7D971CA-054A-4BD3-95D9-BEB33A88D35A}"/>
              </a:ext>
            </a:extLst>
          </p:cNvPr>
          <p:cNvSpPr>
            <a:spLocks noGrp="1"/>
          </p:cNvSpPr>
          <p:nvPr>
            <p:ph type="sldNum" sz="quarter" idx="12"/>
          </p:nvPr>
        </p:nvSpPr>
        <p:spPr/>
        <p:txBody>
          <a:bodyPr/>
          <a:lstStyle/>
          <a:p>
            <a:fld id="{4CEE562E-E40A-764B-BD4D-7844271214C6}" type="slidenum">
              <a:rPr lang="es-ES" sz="1600" smtClean="0">
                <a:solidFill>
                  <a:schemeClr val="tx1"/>
                </a:solidFill>
                <a:latin typeface="Times New Roman" panose="02020603050405020304" pitchFamily="18" charset="0"/>
                <a:cs typeface="Times New Roman" panose="02020603050405020304" pitchFamily="18" charset="0"/>
              </a:rPr>
              <a:t>7</a:t>
            </a:fld>
            <a:endParaRPr lang="es-ES" sz="1600" dirty="0">
              <a:solidFill>
                <a:schemeClr val="tx1"/>
              </a:solidFill>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982D1F70-A1CD-4E48-8C57-84969DAFD61F}"/>
              </a:ext>
            </a:extLst>
          </p:cNvPr>
          <p:cNvSpPr txBox="1"/>
          <p:nvPr/>
        </p:nvSpPr>
        <p:spPr>
          <a:xfrm>
            <a:off x="430306" y="355002"/>
            <a:ext cx="11252499" cy="6017032"/>
          </a:xfrm>
          <a:prstGeom prst="rect">
            <a:avLst/>
          </a:prstGeom>
          <a:noFill/>
        </p:spPr>
        <p:txBody>
          <a:bodyPr wrap="square" rtlCol="0">
            <a:spAutoFit/>
          </a:bodyPr>
          <a:lstStyle/>
          <a:p>
            <a:pPr marL="342900" lvl="0" indent="-342900" algn="just">
              <a:buFont typeface="Wingdings" panose="05000000000000000000" pitchFamily="2" charset="2"/>
              <a:buChar char="Ø"/>
            </a:pPr>
            <a:r>
              <a:rPr lang="en-GB" sz="2500" dirty="0">
                <a:solidFill>
                  <a:schemeClr val="accent2"/>
                </a:solidFill>
                <a:latin typeface="Times New Roman" panose="02020603050405020304" pitchFamily="18" charset="0"/>
                <a:cs typeface="Times New Roman" panose="02020603050405020304" pitchFamily="18" charset="0"/>
              </a:rPr>
              <a:t>What makes Tesco different from other companies?</a:t>
            </a:r>
          </a:p>
          <a:p>
            <a:pPr marL="342900" lvl="0" indent="-342900" algn="just">
              <a:buFont typeface="Wingdings" panose="05000000000000000000" pitchFamily="2" charset="2"/>
              <a:buChar char="ü"/>
            </a:pPr>
            <a:r>
              <a:rPr lang="en-GB" sz="2300" dirty="0">
                <a:latin typeface="Times New Roman" panose="02020603050405020304" pitchFamily="18" charset="0"/>
                <a:cs typeface="Times New Roman" panose="02020603050405020304" pitchFamily="18" charset="0"/>
              </a:rPr>
              <a:t>Always something new in Tesco respectively it makes customer enjoy its journey during shopping and make feelings for reliable and prospective company.</a:t>
            </a:r>
          </a:p>
          <a:p>
            <a:pPr lvl="0" algn="just"/>
            <a:endParaRPr lang="en-GB" sz="1500" dirty="0">
              <a:latin typeface="Times New Roman" panose="02020603050405020304" pitchFamily="18" charset="0"/>
              <a:cs typeface="Times New Roman" panose="02020603050405020304" pitchFamily="18" charset="0"/>
            </a:endParaRPr>
          </a:p>
          <a:p>
            <a:pPr marL="342900" lvl="0" indent="-342900" algn="just">
              <a:buFont typeface="Wingdings" panose="05000000000000000000" pitchFamily="2" charset="2"/>
              <a:buChar char="ü"/>
            </a:pPr>
            <a:r>
              <a:rPr lang="en-GB" sz="2300" dirty="0">
                <a:latin typeface="Times New Roman" panose="02020603050405020304" pitchFamily="18" charset="0"/>
                <a:cs typeface="Times New Roman" panose="02020603050405020304" pitchFamily="18" charset="0"/>
              </a:rPr>
              <a:t>Spending a lot in marketing and  deep research Tesco develop a new approach to the in-store customer journey by simplifying it and build new and modern face of shops. By using materials like wood, metal and bricks Tesco reduce space for utilizing and give more space and comfort to the customer during their journey. </a:t>
            </a:r>
          </a:p>
          <a:p>
            <a:pPr marL="342900" lvl="0" indent="-342900" algn="just">
              <a:buFont typeface="Wingdings" panose="05000000000000000000" pitchFamily="2" charset="2"/>
              <a:buChar char="ü"/>
            </a:pPr>
            <a:endParaRPr lang="en-GB" sz="1500" dirty="0">
              <a:latin typeface="Times New Roman" panose="02020603050405020304" pitchFamily="18" charset="0"/>
              <a:cs typeface="Times New Roman" panose="02020603050405020304" pitchFamily="18" charset="0"/>
            </a:endParaRPr>
          </a:p>
          <a:p>
            <a:pPr marL="342900" lvl="0" indent="-342900" algn="just">
              <a:buFont typeface="Wingdings" panose="05000000000000000000" pitchFamily="2" charset="2"/>
              <a:buChar char="ü"/>
            </a:pPr>
            <a:r>
              <a:rPr lang="en-GB" sz="2100" dirty="0">
                <a:latin typeface="Times New Roman" panose="02020603050405020304" pitchFamily="18" charset="0"/>
                <a:cs typeface="Times New Roman" panose="02020603050405020304" pitchFamily="18" charset="0"/>
              </a:rPr>
              <a:t>Spending some time in Tesco stores promotions of different kitchens and cultures could make customer journey more exciting and to taste and learn something new which will make you happy and to come back again.</a:t>
            </a:r>
          </a:p>
          <a:p>
            <a:pPr marL="342900" lvl="0" indent="-342900" algn="just">
              <a:buFont typeface="Wingdings" panose="05000000000000000000" pitchFamily="2" charset="2"/>
              <a:buChar char="ü"/>
            </a:pPr>
            <a:endParaRPr lang="en-GB" sz="1000" dirty="0">
              <a:latin typeface="Times New Roman" panose="02020603050405020304" pitchFamily="18" charset="0"/>
              <a:cs typeface="Times New Roman" panose="02020603050405020304" pitchFamily="18" charset="0"/>
            </a:endParaRPr>
          </a:p>
          <a:p>
            <a:pPr marL="342900" lvl="0" indent="-342900">
              <a:buFont typeface="Wingdings" panose="05000000000000000000" pitchFamily="2" charset="2"/>
              <a:buChar char="ü"/>
            </a:pPr>
            <a:r>
              <a:rPr lang="en-GB" sz="2100" dirty="0">
                <a:latin typeface="Times New Roman" panose="02020603050405020304" pitchFamily="18" charset="0"/>
                <a:cs typeface="Times New Roman" panose="02020603050405020304" pitchFamily="18" charset="0"/>
              </a:rPr>
              <a:t>Another approach in success Tesco customer journey is online shopping and surfing through their online application.</a:t>
            </a:r>
          </a:p>
          <a:p>
            <a:pPr lvl="0"/>
            <a:endParaRPr lang="en-GB" sz="1000" dirty="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ü"/>
            </a:pPr>
            <a:r>
              <a:rPr lang="en-GB" sz="2100" dirty="0">
                <a:latin typeface="Times New Roman" panose="02020603050405020304" pitchFamily="18" charset="0"/>
                <a:cs typeface="Times New Roman" panose="02020603050405020304" pitchFamily="18" charset="0"/>
              </a:rPr>
              <a:t>Tesco does not get the highest score on any of the customer experience themes but this website does have by far the highest overall preference, 27% of respondents chose Tesco.com as their number one website(WUA Global, May2018)</a:t>
            </a:r>
            <a:r>
              <a:rPr lang="en-GB" sz="2500" dirty="0">
                <a:latin typeface="Times New Roman" panose="02020603050405020304" pitchFamily="18" charset="0"/>
                <a:cs typeface="Times New Roman" panose="02020603050405020304" pitchFamily="18" charset="0"/>
              </a:rPr>
              <a:t>.</a:t>
            </a:r>
            <a:endParaRPr lang="en-GB" sz="21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503003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676400" y="996056"/>
            <a:ext cx="8515564" cy="1325563"/>
          </a:xfrm>
        </p:spPr>
        <p:txBody>
          <a:bodyPr>
            <a:normAutofit/>
          </a:bodyPr>
          <a:lstStyle/>
          <a:p>
            <a:r>
              <a:rPr lang="en-GB" sz="3600" dirty="0">
                <a:solidFill>
                  <a:srgbClr val="0070C0"/>
                </a:solidFill>
                <a:latin typeface="Times New Roman" panose="02020603050405020304" pitchFamily="18" charset="0"/>
                <a:cs typeface="Times New Roman" panose="02020603050405020304" pitchFamily="18" charset="0"/>
              </a:rPr>
              <a:t>How to improve the Customer Experience?</a:t>
            </a:r>
          </a:p>
        </p:txBody>
      </p:sp>
      <p:graphicFrame>
        <p:nvGraphicFramePr>
          <p:cNvPr id="8" name="Content Placeholder 7">
            <a:extLst>
              <a:ext uri="{FF2B5EF4-FFF2-40B4-BE49-F238E27FC236}">
                <a16:creationId xmlns:a16="http://schemas.microsoft.com/office/drawing/2014/main" id="{76EA7B9F-1091-F046-B105-FF228E87B44F}"/>
              </a:ext>
            </a:extLst>
          </p:cNvPr>
          <p:cNvGraphicFramePr>
            <a:graphicFrameLocks noGrp="1"/>
          </p:cNvGraphicFramePr>
          <p:nvPr>
            <p:ph idx="1"/>
            <p:extLst>
              <p:ext uri="{D42A27DB-BD31-4B8C-83A1-F6EECF244321}">
                <p14:modId xmlns:p14="http://schemas.microsoft.com/office/powerpoint/2010/main" val="1943606293"/>
              </p:ext>
            </p:extLst>
          </p:nvPr>
        </p:nvGraphicFramePr>
        <p:xfrm>
          <a:off x="6705601" y="2005012"/>
          <a:ext cx="5683624" cy="43488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Marcador de número de diapositiva 5"/>
          <p:cNvSpPr>
            <a:spLocks noGrp="1"/>
          </p:cNvSpPr>
          <p:nvPr>
            <p:ph type="sldNum" sz="quarter" idx="12"/>
          </p:nvPr>
        </p:nvSpPr>
        <p:spPr>
          <a:xfrm>
            <a:off x="9652259" y="6229736"/>
            <a:ext cx="1706217" cy="365125"/>
          </a:xfrm>
        </p:spPr>
        <p:txBody>
          <a:bodyPr/>
          <a:lstStyle/>
          <a:p>
            <a:fld id="{4CEE562E-E40A-764B-BD4D-7844271214C6}" type="slidenum">
              <a:rPr lang="es-ES" sz="1600" smtClean="0">
                <a:solidFill>
                  <a:schemeClr val="tx1"/>
                </a:solidFill>
                <a:latin typeface="Times New Roman" panose="02020603050405020304" pitchFamily="18" charset="0"/>
                <a:cs typeface="Times New Roman" panose="02020603050405020304" pitchFamily="18" charset="0"/>
              </a:rPr>
              <a:t>8</a:t>
            </a:fld>
            <a:endParaRPr lang="es-ES" sz="1600" dirty="0">
              <a:solidFill>
                <a:schemeClr val="tx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DACADAF5-7E62-E146-8C85-2E7BBB5751EB}"/>
              </a:ext>
            </a:extLst>
          </p:cNvPr>
          <p:cNvSpPr txBox="1"/>
          <p:nvPr/>
        </p:nvSpPr>
        <p:spPr>
          <a:xfrm>
            <a:off x="301813" y="2005012"/>
            <a:ext cx="7174752" cy="4770537"/>
          </a:xfrm>
          <a:prstGeom prst="rect">
            <a:avLst/>
          </a:prstGeom>
          <a:noFill/>
        </p:spPr>
        <p:txBody>
          <a:bodyPr wrap="square" rtlCol="0">
            <a:spAutoFit/>
          </a:bodyPr>
          <a:lstStyle/>
          <a:p>
            <a:pPr marL="342900" indent="-342900">
              <a:buFont typeface="Arial" panose="020B0604020202020204" pitchFamily="34" charset="0"/>
              <a:buChar char="•"/>
            </a:pPr>
            <a:r>
              <a:rPr lang="en-GB" sz="2600" dirty="0">
                <a:latin typeface="Times New Roman" panose="02020603050405020304" pitchFamily="18" charset="0"/>
                <a:cs typeface="Times New Roman" panose="02020603050405020304" pitchFamily="18" charset="0"/>
              </a:rPr>
              <a:t>Customers 1</a:t>
            </a:r>
            <a:r>
              <a:rPr lang="en-GB" sz="2600" baseline="30000" dirty="0">
                <a:latin typeface="Times New Roman" panose="02020603050405020304" pitchFamily="18" charset="0"/>
                <a:cs typeface="Times New Roman" panose="02020603050405020304" pitchFamily="18" charset="0"/>
              </a:rPr>
              <a:t>st</a:t>
            </a:r>
            <a:r>
              <a:rPr lang="en-GB" sz="2600" dirty="0">
                <a:latin typeface="Times New Roman" panose="02020603050405020304" pitchFamily="18" charset="0"/>
                <a:cs typeface="Times New Roman" panose="02020603050405020304" pitchFamily="18" charset="0"/>
              </a:rPr>
              <a:t> </a:t>
            </a:r>
          </a:p>
          <a:p>
            <a:pPr marL="342900" indent="-342900">
              <a:buFont typeface="Arial" panose="020B0604020202020204" pitchFamily="34" charset="0"/>
              <a:buChar char="•"/>
            </a:pPr>
            <a:r>
              <a:rPr lang="en-GB" sz="2600" dirty="0">
                <a:latin typeface="Times New Roman" panose="02020603050405020304" pitchFamily="18" charset="0"/>
                <a:cs typeface="Times New Roman" panose="02020603050405020304" pitchFamily="18" charset="0"/>
              </a:rPr>
              <a:t>Solved problems related to the service or product</a:t>
            </a:r>
          </a:p>
          <a:p>
            <a:pPr marL="342900" indent="-342900">
              <a:buFont typeface="Arial" panose="020B0604020202020204" pitchFamily="34" charset="0"/>
              <a:buChar char="•"/>
            </a:pPr>
            <a:r>
              <a:rPr lang="en-GB" sz="2600" dirty="0">
                <a:latin typeface="Times New Roman" panose="02020603050405020304" pitchFamily="18" charset="0"/>
                <a:cs typeface="Times New Roman" panose="02020603050405020304" pitchFamily="18" charset="0"/>
              </a:rPr>
              <a:t>Anticipating and fulfilling necessities</a:t>
            </a:r>
          </a:p>
          <a:p>
            <a:pPr marL="342900" indent="-342900">
              <a:buFont typeface="Arial" panose="020B0604020202020204" pitchFamily="34" charset="0"/>
              <a:buChar char="•"/>
            </a:pPr>
            <a:r>
              <a:rPr lang="en-GB" sz="2600" dirty="0">
                <a:latin typeface="Times New Roman" panose="02020603050405020304" pitchFamily="18" charset="0"/>
                <a:cs typeface="Times New Roman" panose="02020603050405020304" pitchFamily="18" charset="0"/>
              </a:rPr>
              <a:t>Exceeding customer’s expectations</a:t>
            </a:r>
          </a:p>
          <a:p>
            <a:pPr marL="342900" indent="-342900">
              <a:buFont typeface="Arial" panose="020B0604020202020204" pitchFamily="34" charset="0"/>
              <a:buChar char="•"/>
            </a:pPr>
            <a:r>
              <a:rPr lang="en-GB" sz="2600" dirty="0">
                <a:latin typeface="Times New Roman" panose="02020603050405020304" pitchFamily="18" charset="0"/>
                <a:cs typeface="Times New Roman" panose="02020603050405020304" pitchFamily="18" charset="0"/>
              </a:rPr>
              <a:t>Attending complaints </a:t>
            </a:r>
          </a:p>
          <a:p>
            <a:pPr marL="342900" indent="-342900">
              <a:buFont typeface="Arial" panose="020B0604020202020204" pitchFamily="34" charset="0"/>
              <a:buChar char="•"/>
            </a:pPr>
            <a:r>
              <a:rPr lang="en-GB" sz="2600" dirty="0">
                <a:latin typeface="Times New Roman" panose="02020603050405020304" pitchFamily="18" charset="0"/>
                <a:cs typeface="Times New Roman" panose="02020603050405020304" pitchFamily="18" charset="0"/>
              </a:rPr>
              <a:t>Making sure that all the service fulfils standards. </a:t>
            </a:r>
            <a:endParaRPr lang="es-ES" sz="2600" dirty="0">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GB" sz="2600" dirty="0">
                <a:latin typeface="Times New Roman" panose="02020603050405020304" pitchFamily="18" charset="0"/>
                <a:cs typeface="Times New Roman" panose="02020603050405020304" pitchFamily="18" charset="0"/>
              </a:rPr>
              <a:t>Continuously make improvements in different fields:</a:t>
            </a:r>
          </a:p>
          <a:p>
            <a:pPr marL="800100" lvl="1" indent="-342900">
              <a:buFont typeface="Arial" panose="020B0604020202020204" pitchFamily="34" charset="0"/>
              <a:buChar char="•"/>
            </a:pPr>
            <a:r>
              <a:rPr lang="en-GB" sz="2600" dirty="0">
                <a:latin typeface="Times New Roman" panose="02020603050405020304" pitchFamily="18" charset="0"/>
                <a:cs typeface="Times New Roman" panose="02020603050405020304" pitchFamily="18" charset="0"/>
              </a:rPr>
              <a:t>Touchpoints</a:t>
            </a:r>
          </a:p>
          <a:p>
            <a:pPr marL="800100" lvl="1" indent="-342900">
              <a:buFont typeface="Arial" panose="020B0604020202020204" pitchFamily="34" charset="0"/>
              <a:buChar char="•"/>
            </a:pPr>
            <a:r>
              <a:rPr lang="en-GB" sz="2600" dirty="0">
                <a:latin typeface="Times New Roman" panose="02020603050405020304" pitchFamily="18" charset="0"/>
                <a:cs typeface="Times New Roman" panose="02020603050405020304" pitchFamily="18" charset="0"/>
              </a:rPr>
              <a:t>Ordering procedures and delivery systems</a:t>
            </a:r>
          </a:p>
          <a:p>
            <a:pPr marL="800100" lvl="1" indent="-342900">
              <a:buFont typeface="Arial" panose="020B0604020202020204" pitchFamily="34" charset="0"/>
              <a:buChar char="•"/>
            </a:pPr>
            <a:r>
              <a:rPr lang="en-GB" sz="2600" dirty="0">
                <a:latin typeface="Times New Roman" panose="02020603050405020304" pitchFamily="18" charset="0"/>
                <a:cs typeface="Times New Roman" panose="02020603050405020304" pitchFamily="18" charset="0"/>
              </a:rPr>
              <a:t>Quality standards and competitiveness</a:t>
            </a:r>
            <a:endParaRPr lang="es-ES" sz="2600" dirty="0">
              <a:latin typeface="Times New Roman" panose="02020603050405020304" pitchFamily="18" charset="0"/>
              <a:cs typeface="Times New Roman" panose="02020603050405020304" pitchFamily="18" charset="0"/>
            </a:endParaRPr>
          </a:p>
          <a:p>
            <a:endParaRPr lang="es-ES" dirty="0"/>
          </a:p>
        </p:txBody>
      </p:sp>
      <p:pic>
        <p:nvPicPr>
          <p:cNvPr id="12" name="Picture 11">
            <a:extLst>
              <a:ext uri="{FF2B5EF4-FFF2-40B4-BE49-F238E27FC236}">
                <a16:creationId xmlns:a16="http://schemas.microsoft.com/office/drawing/2014/main" id="{19A71E08-5F83-8C44-B3EC-256BE026A323}"/>
              </a:ext>
            </a:extLst>
          </p:cNvPr>
          <p:cNvPicPr>
            <a:picLocks noChangeAspect="1"/>
          </p:cNvPicPr>
          <p:nvPr/>
        </p:nvPicPr>
        <p:blipFill rotWithShape="1">
          <a:blip r:embed="rId8"/>
          <a:srcRect t="25554" r="218" b="24744"/>
          <a:stretch/>
        </p:blipFill>
        <p:spPr>
          <a:xfrm>
            <a:off x="301813" y="292309"/>
            <a:ext cx="3041374" cy="996056"/>
          </a:xfrm>
          <a:prstGeom prst="rect">
            <a:avLst/>
          </a:prstGeom>
        </p:spPr>
      </p:pic>
      <p:pic>
        <p:nvPicPr>
          <p:cNvPr id="7" name="Picture 6">
            <a:extLst>
              <a:ext uri="{FF2B5EF4-FFF2-40B4-BE49-F238E27FC236}">
                <a16:creationId xmlns:a16="http://schemas.microsoft.com/office/drawing/2014/main" id="{A7DE0917-8187-4DCC-9B9B-F8081B1B285A}"/>
              </a:ext>
            </a:extLst>
          </p:cNvPr>
          <p:cNvPicPr>
            <a:picLocks noChangeAspect="1"/>
          </p:cNvPicPr>
          <p:nvPr/>
        </p:nvPicPr>
        <p:blipFill>
          <a:blip r:embed="rId9"/>
          <a:stretch>
            <a:fillRect/>
          </a:stretch>
        </p:blipFill>
        <p:spPr>
          <a:xfrm>
            <a:off x="8346673" y="269047"/>
            <a:ext cx="3469910" cy="981075"/>
          </a:xfrm>
          <a:prstGeom prst="rect">
            <a:avLst/>
          </a:prstGeom>
        </p:spPr>
      </p:pic>
    </p:spTree>
    <p:extLst>
      <p:ext uri="{BB962C8B-B14F-4D97-AF65-F5344CB8AC3E}">
        <p14:creationId xmlns:p14="http://schemas.microsoft.com/office/powerpoint/2010/main" val="36847989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FFD5FB-6D9C-D848-B6B0-03561D79226F}"/>
              </a:ext>
            </a:extLst>
          </p:cNvPr>
          <p:cNvSpPr>
            <a:spLocks noGrp="1"/>
          </p:cNvSpPr>
          <p:nvPr>
            <p:ph type="title"/>
          </p:nvPr>
        </p:nvSpPr>
        <p:spPr>
          <a:xfrm>
            <a:off x="3452948" y="887001"/>
            <a:ext cx="7283183" cy="1325563"/>
          </a:xfrm>
        </p:spPr>
        <p:txBody>
          <a:bodyPr/>
          <a:lstStyle/>
          <a:p>
            <a:r>
              <a:rPr lang="es-ES" dirty="0" err="1">
                <a:solidFill>
                  <a:srgbClr val="0070C0"/>
                </a:solidFill>
              </a:rPr>
              <a:t>Touch</a:t>
            </a:r>
            <a:r>
              <a:rPr lang="es-ES" dirty="0">
                <a:solidFill>
                  <a:srgbClr val="0070C0"/>
                </a:solidFill>
              </a:rPr>
              <a:t> </a:t>
            </a:r>
            <a:r>
              <a:rPr lang="es-ES" dirty="0" err="1">
                <a:solidFill>
                  <a:srgbClr val="0070C0"/>
                </a:solidFill>
              </a:rPr>
              <a:t>points</a:t>
            </a:r>
            <a:r>
              <a:rPr lang="es-ES" dirty="0">
                <a:solidFill>
                  <a:srgbClr val="0070C0"/>
                </a:solidFill>
              </a:rPr>
              <a:t> – </a:t>
            </a:r>
            <a:r>
              <a:rPr lang="es-ES" i="1" dirty="0" err="1">
                <a:solidFill>
                  <a:srgbClr val="0070C0"/>
                </a:solidFill>
              </a:rPr>
              <a:t>Multi-channel</a:t>
            </a:r>
            <a:endParaRPr lang="es-ES" i="1" dirty="0">
              <a:solidFill>
                <a:srgbClr val="0070C0"/>
              </a:solidFill>
            </a:endParaRPr>
          </a:p>
        </p:txBody>
      </p:sp>
      <p:graphicFrame>
        <p:nvGraphicFramePr>
          <p:cNvPr id="8" name="Content Placeholder 7">
            <a:extLst>
              <a:ext uri="{FF2B5EF4-FFF2-40B4-BE49-F238E27FC236}">
                <a16:creationId xmlns:a16="http://schemas.microsoft.com/office/drawing/2014/main" id="{4DD48FBC-AFB7-5C44-99B8-F4465B2AAE92}"/>
              </a:ext>
            </a:extLst>
          </p:cNvPr>
          <p:cNvGraphicFramePr>
            <a:graphicFrameLocks noGrp="1"/>
          </p:cNvGraphicFramePr>
          <p:nvPr>
            <p:ph idx="1"/>
            <p:extLst>
              <p:ext uri="{D42A27DB-BD31-4B8C-83A1-F6EECF244321}">
                <p14:modId xmlns:p14="http://schemas.microsoft.com/office/powerpoint/2010/main" val="3519897104"/>
              </p:ext>
            </p:extLst>
          </p:nvPr>
        </p:nvGraphicFramePr>
        <p:xfrm>
          <a:off x="639580" y="1089987"/>
          <a:ext cx="10912839" cy="54489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206E47AE-3B10-6042-A322-667F8563F552}"/>
              </a:ext>
            </a:extLst>
          </p:cNvPr>
          <p:cNvSpPr txBox="1"/>
          <p:nvPr/>
        </p:nvSpPr>
        <p:spPr>
          <a:xfrm>
            <a:off x="4155141" y="5574326"/>
            <a:ext cx="7996517" cy="584775"/>
          </a:xfrm>
          <a:prstGeom prst="rect">
            <a:avLst/>
          </a:prstGeom>
          <a:noFill/>
        </p:spPr>
        <p:txBody>
          <a:bodyPr wrap="square" rtlCol="0">
            <a:spAutoFit/>
          </a:bodyPr>
          <a:lstStyle/>
          <a:p>
            <a:r>
              <a:rPr lang="en-GB" sz="3200" i="1" dirty="0"/>
              <a:t>Customer</a:t>
            </a:r>
            <a:r>
              <a:rPr lang="es-ES" sz="3200" i="1" dirty="0"/>
              <a:t> </a:t>
            </a:r>
            <a:r>
              <a:rPr lang="en-GB" sz="3200" i="1" dirty="0"/>
              <a:t>Experience</a:t>
            </a:r>
            <a:r>
              <a:rPr lang="es-ES" sz="3200" i="1" dirty="0"/>
              <a:t> </a:t>
            </a:r>
          </a:p>
        </p:txBody>
      </p:sp>
      <p:sp>
        <p:nvSpPr>
          <p:cNvPr id="7" name="Left Arrow 6">
            <a:extLst>
              <a:ext uri="{FF2B5EF4-FFF2-40B4-BE49-F238E27FC236}">
                <a16:creationId xmlns:a16="http://schemas.microsoft.com/office/drawing/2014/main" id="{B3D3B2BA-068A-1441-884A-24D46A76E5D8}"/>
              </a:ext>
            </a:extLst>
          </p:cNvPr>
          <p:cNvSpPr/>
          <p:nvPr/>
        </p:nvSpPr>
        <p:spPr>
          <a:xfrm>
            <a:off x="713010" y="5643519"/>
            <a:ext cx="3260499" cy="446388"/>
          </a:xfrm>
          <a:prstGeom prst="leftArrow">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11" name="Right Arrow 10">
            <a:extLst>
              <a:ext uri="{FF2B5EF4-FFF2-40B4-BE49-F238E27FC236}">
                <a16:creationId xmlns:a16="http://schemas.microsoft.com/office/drawing/2014/main" id="{EE0CDA71-37E0-B04A-AB83-2CC3B7CF172D}"/>
              </a:ext>
            </a:extLst>
          </p:cNvPr>
          <p:cNvSpPr/>
          <p:nvPr/>
        </p:nvSpPr>
        <p:spPr>
          <a:xfrm>
            <a:off x="7939669" y="5679425"/>
            <a:ext cx="3357689" cy="446388"/>
          </a:xfrm>
          <a:prstGeom prst="rightArrow">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pic>
        <p:nvPicPr>
          <p:cNvPr id="12" name="Picture 11">
            <a:extLst>
              <a:ext uri="{FF2B5EF4-FFF2-40B4-BE49-F238E27FC236}">
                <a16:creationId xmlns:a16="http://schemas.microsoft.com/office/drawing/2014/main" id="{C46492CA-D0CC-3246-A5C6-7F42DFEBA0FE}"/>
              </a:ext>
            </a:extLst>
          </p:cNvPr>
          <p:cNvPicPr>
            <a:picLocks noChangeAspect="1"/>
          </p:cNvPicPr>
          <p:nvPr/>
        </p:nvPicPr>
        <p:blipFill rotWithShape="1">
          <a:blip r:embed="rId8"/>
          <a:srcRect t="25553" r="218" b="22049"/>
          <a:stretch/>
        </p:blipFill>
        <p:spPr>
          <a:xfrm>
            <a:off x="265823" y="260620"/>
            <a:ext cx="3041374" cy="1325563"/>
          </a:xfrm>
          <a:prstGeom prst="rect">
            <a:avLst/>
          </a:prstGeom>
        </p:spPr>
      </p:pic>
      <p:sp>
        <p:nvSpPr>
          <p:cNvPr id="9" name="Slide Number Placeholder 8">
            <a:extLst>
              <a:ext uri="{FF2B5EF4-FFF2-40B4-BE49-F238E27FC236}">
                <a16:creationId xmlns:a16="http://schemas.microsoft.com/office/drawing/2014/main" id="{C434C0AF-913B-42A1-8CD8-EEF18A718B73}"/>
              </a:ext>
            </a:extLst>
          </p:cNvPr>
          <p:cNvSpPr>
            <a:spLocks noGrp="1"/>
          </p:cNvSpPr>
          <p:nvPr>
            <p:ph type="sldNum" sz="quarter" idx="12"/>
          </p:nvPr>
        </p:nvSpPr>
        <p:spPr/>
        <p:txBody>
          <a:bodyPr/>
          <a:lstStyle/>
          <a:p>
            <a:fld id="{4CEE562E-E40A-764B-BD4D-7844271214C6}" type="slidenum">
              <a:rPr lang="es-ES" sz="1600" smtClean="0">
                <a:solidFill>
                  <a:schemeClr val="tx1"/>
                </a:solidFill>
                <a:latin typeface="Times New Roman" panose="02020603050405020304" pitchFamily="18" charset="0"/>
                <a:cs typeface="Times New Roman" panose="02020603050405020304" pitchFamily="18" charset="0"/>
              </a:rPr>
              <a:t>9</a:t>
            </a:fld>
            <a:endParaRPr lang="es-ES" sz="1600" dirty="0">
              <a:solidFill>
                <a:schemeClr val="tx1"/>
              </a:solidFill>
              <a:latin typeface="Times New Roman" panose="02020603050405020304" pitchFamily="18" charset="0"/>
              <a:cs typeface="Times New Roman" panose="02020603050405020304" pitchFamily="18" charset="0"/>
            </a:endParaRPr>
          </a:p>
        </p:txBody>
      </p:sp>
      <p:pic>
        <p:nvPicPr>
          <p:cNvPr id="14" name="Picture 13">
            <a:extLst>
              <a:ext uri="{FF2B5EF4-FFF2-40B4-BE49-F238E27FC236}">
                <a16:creationId xmlns:a16="http://schemas.microsoft.com/office/drawing/2014/main" id="{1DEE50DF-A886-44AA-9664-E953BAD1C154}"/>
              </a:ext>
            </a:extLst>
          </p:cNvPr>
          <p:cNvPicPr>
            <a:picLocks noChangeAspect="1"/>
          </p:cNvPicPr>
          <p:nvPr/>
        </p:nvPicPr>
        <p:blipFill>
          <a:blip r:embed="rId9"/>
          <a:stretch>
            <a:fillRect/>
          </a:stretch>
        </p:blipFill>
        <p:spPr>
          <a:xfrm>
            <a:off x="8625514" y="318552"/>
            <a:ext cx="3114247" cy="771435"/>
          </a:xfrm>
          <a:prstGeom prst="rect">
            <a:avLst/>
          </a:prstGeom>
        </p:spPr>
      </p:pic>
    </p:spTree>
    <p:extLst>
      <p:ext uri="{BB962C8B-B14F-4D97-AF65-F5344CB8AC3E}">
        <p14:creationId xmlns:p14="http://schemas.microsoft.com/office/powerpoint/2010/main" val="2682835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41712AB1-66FF-8B45-BF9A-A12C1B94C301}"/>
              </a:ext>
            </a:extLst>
          </p:cNvPr>
          <p:cNvPicPr>
            <a:picLocks noChangeAspect="1"/>
          </p:cNvPicPr>
          <p:nvPr/>
        </p:nvPicPr>
        <p:blipFill>
          <a:blip r:embed="rId3"/>
          <a:stretch>
            <a:fillRect/>
          </a:stretch>
        </p:blipFill>
        <p:spPr>
          <a:xfrm>
            <a:off x="9571757" y="311187"/>
            <a:ext cx="2159730" cy="949941"/>
          </a:xfrm>
          <a:prstGeom prst="rect">
            <a:avLst/>
          </a:prstGeom>
        </p:spPr>
      </p:pic>
      <p:sp>
        <p:nvSpPr>
          <p:cNvPr id="2" name="Title 1">
            <a:extLst>
              <a:ext uri="{FF2B5EF4-FFF2-40B4-BE49-F238E27FC236}">
                <a16:creationId xmlns:a16="http://schemas.microsoft.com/office/drawing/2014/main" id="{565B5B50-430D-904D-A1CF-DD2E3571D2F6}"/>
              </a:ext>
            </a:extLst>
          </p:cNvPr>
          <p:cNvSpPr>
            <a:spLocks noGrp="1"/>
          </p:cNvSpPr>
          <p:nvPr>
            <p:ph type="title"/>
          </p:nvPr>
        </p:nvSpPr>
        <p:spPr>
          <a:xfrm>
            <a:off x="911069" y="984368"/>
            <a:ext cx="10515600" cy="1325563"/>
          </a:xfrm>
        </p:spPr>
        <p:txBody>
          <a:bodyPr/>
          <a:lstStyle/>
          <a:p>
            <a:r>
              <a:rPr lang="en-GB" dirty="0">
                <a:solidFill>
                  <a:srgbClr val="0070C0"/>
                </a:solidFill>
                <a:latin typeface="Times New Roman" panose="02020603050405020304" pitchFamily="18" charset="0"/>
                <a:cs typeface="Times New Roman" panose="02020603050405020304" pitchFamily="18" charset="0"/>
              </a:rPr>
              <a:t>Excellent Digital Experience  </a:t>
            </a:r>
          </a:p>
        </p:txBody>
      </p:sp>
      <p:sp>
        <p:nvSpPr>
          <p:cNvPr id="3" name="Content Placeholder 2">
            <a:extLst>
              <a:ext uri="{FF2B5EF4-FFF2-40B4-BE49-F238E27FC236}">
                <a16:creationId xmlns:a16="http://schemas.microsoft.com/office/drawing/2014/main" id="{820C6B8A-F68E-DA4D-8467-56AB192F16C5}"/>
              </a:ext>
            </a:extLst>
          </p:cNvPr>
          <p:cNvSpPr>
            <a:spLocks noGrp="1"/>
          </p:cNvSpPr>
          <p:nvPr>
            <p:ph idx="1"/>
          </p:nvPr>
        </p:nvSpPr>
        <p:spPr>
          <a:xfrm>
            <a:off x="911069" y="2046434"/>
            <a:ext cx="10515600" cy="4351338"/>
          </a:xfrm>
        </p:spPr>
        <p:txBody>
          <a:bodyPr>
            <a:normAutofit/>
          </a:bodyPr>
          <a:lstStyle/>
          <a:p>
            <a:pPr algn="just">
              <a:buClrTx/>
              <a:buFont typeface="Wingdings" panose="05000000000000000000" pitchFamily="2" charset="2"/>
              <a:buChar char="q"/>
            </a:pPr>
            <a:r>
              <a:rPr lang="en-GB" sz="2400" dirty="0">
                <a:solidFill>
                  <a:schemeClr val="tx1"/>
                </a:solidFill>
                <a:latin typeface="Times New Roman" panose="02020603050405020304" pitchFamily="18" charset="0"/>
                <a:cs typeface="Times New Roman" panose="02020603050405020304" pitchFamily="18" charset="0"/>
              </a:rPr>
              <a:t>Web site of Tesco has won 1</a:t>
            </a:r>
            <a:r>
              <a:rPr lang="en-GB" sz="2400" baseline="30000" dirty="0">
                <a:solidFill>
                  <a:schemeClr val="tx1"/>
                </a:solidFill>
                <a:latin typeface="Times New Roman" panose="02020603050405020304" pitchFamily="18" charset="0"/>
                <a:cs typeface="Times New Roman" panose="02020603050405020304" pitchFamily="18" charset="0"/>
              </a:rPr>
              <a:t>st</a:t>
            </a:r>
            <a:r>
              <a:rPr lang="en-GB" sz="2400" dirty="0">
                <a:solidFill>
                  <a:schemeClr val="tx1"/>
                </a:solidFill>
                <a:latin typeface="Times New Roman" panose="02020603050405020304" pitchFamily="18" charset="0"/>
                <a:cs typeface="Times New Roman" panose="02020603050405020304" pitchFamily="18" charset="0"/>
              </a:rPr>
              <a:t> place in a study about “Online Groceries” in the UK   involving 300 online customers (WUA Global, May 2018). </a:t>
            </a:r>
          </a:p>
          <a:p>
            <a:pPr algn="just">
              <a:buClrTx/>
              <a:buFont typeface="Arial" panose="020B0604020202020204" pitchFamily="34" charset="0"/>
              <a:buChar char="•"/>
            </a:pPr>
            <a:endParaRPr lang="en-GB" sz="800" dirty="0">
              <a:solidFill>
                <a:schemeClr val="tx1"/>
              </a:solidFill>
              <a:latin typeface="Times New Roman" panose="02020603050405020304" pitchFamily="18" charset="0"/>
              <a:cs typeface="Times New Roman" panose="02020603050405020304" pitchFamily="18" charset="0"/>
            </a:endParaRPr>
          </a:p>
          <a:p>
            <a:pPr lvl="1" algn="just">
              <a:buClrTx/>
              <a:buFont typeface="Wingdings" panose="05000000000000000000" pitchFamily="2" charset="2"/>
              <a:buChar char="q"/>
            </a:pPr>
            <a:r>
              <a:rPr lang="ca-ES" dirty="0">
                <a:solidFill>
                  <a:schemeClr val="tx1"/>
                </a:solidFill>
                <a:latin typeface="Times New Roman" panose="02020603050405020304" pitchFamily="18" charset="0"/>
                <a:cs typeface="Times New Roman" panose="02020603050405020304" pitchFamily="18" charset="0"/>
              </a:rPr>
              <a:t>Excellent Digital Experience due to:</a:t>
            </a:r>
          </a:p>
          <a:p>
            <a:pPr lvl="2" algn="just">
              <a:buClrTx/>
              <a:buFont typeface="Wingdings" panose="05000000000000000000" pitchFamily="2" charset="2"/>
              <a:buChar char="ü"/>
            </a:pPr>
            <a:r>
              <a:rPr lang="ca-ES" sz="2400" dirty="0">
                <a:solidFill>
                  <a:schemeClr val="tx1"/>
                </a:solidFill>
                <a:latin typeface="Times New Roman" panose="02020603050405020304" pitchFamily="18" charset="0"/>
                <a:cs typeface="Times New Roman" panose="02020603050405020304" pitchFamily="18" charset="0"/>
              </a:rPr>
              <a:t>Home delivery (81%)</a:t>
            </a:r>
          </a:p>
          <a:p>
            <a:pPr lvl="2" algn="just">
              <a:buClrTx/>
              <a:buFont typeface="Wingdings" panose="05000000000000000000" pitchFamily="2" charset="2"/>
              <a:buChar char="ü"/>
            </a:pPr>
            <a:r>
              <a:rPr lang="ca-ES" sz="2400" dirty="0">
                <a:solidFill>
                  <a:schemeClr val="tx1"/>
                </a:solidFill>
                <a:latin typeface="Times New Roman" panose="02020603050405020304" pitchFamily="18" charset="0"/>
                <a:cs typeface="Times New Roman" panose="02020603050405020304" pitchFamily="18" charset="0"/>
              </a:rPr>
              <a:t>Freshness and Quality of the products (67%)</a:t>
            </a:r>
          </a:p>
          <a:p>
            <a:pPr lvl="2" algn="just">
              <a:buClrTx/>
              <a:buFont typeface="Wingdings" panose="05000000000000000000" pitchFamily="2" charset="2"/>
              <a:buChar char="ü"/>
            </a:pPr>
            <a:r>
              <a:rPr lang="en-GB" sz="2400" dirty="0">
                <a:solidFill>
                  <a:schemeClr val="tx1"/>
                </a:solidFill>
                <a:latin typeface="Times New Roman" panose="02020603050405020304" pitchFamily="18" charset="0"/>
                <a:cs typeface="Times New Roman" panose="02020603050405020304" pitchFamily="18" charset="0"/>
              </a:rPr>
              <a:t>Price</a:t>
            </a:r>
            <a:r>
              <a:rPr lang="ca-ES" sz="2400" dirty="0">
                <a:solidFill>
                  <a:schemeClr val="tx1"/>
                </a:solidFill>
                <a:latin typeface="Times New Roman" panose="02020603050405020304" pitchFamily="18" charset="0"/>
                <a:cs typeface="Times New Roman" panose="02020603050405020304" pitchFamily="18" charset="0"/>
              </a:rPr>
              <a:t> (61%). </a:t>
            </a:r>
          </a:p>
          <a:p>
            <a:pPr lvl="2" algn="just">
              <a:buClrTx/>
              <a:buFont typeface="Wingdings" panose="05000000000000000000" pitchFamily="2" charset="2"/>
              <a:buChar char="ü"/>
            </a:pPr>
            <a:r>
              <a:rPr lang="ca-ES" sz="2400" dirty="0">
                <a:solidFill>
                  <a:schemeClr val="tx1"/>
                </a:solidFill>
                <a:latin typeface="Times New Roman" panose="02020603050405020304" pitchFamily="18" charset="0"/>
                <a:cs typeface="Times New Roman" panose="02020603050405020304" pitchFamily="18" charset="0"/>
              </a:rPr>
              <a:t>Fast </a:t>
            </a:r>
            <a:r>
              <a:rPr lang="en-GB" sz="2400" dirty="0">
                <a:solidFill>
                  <a:schemeClr val="tx1"/>
                </a:solidFill>
                <a:latin typeface="Times New Roman" panose="02020603050405020304" pitchFamily="18" charset="0"/>
                <a:cs typeface="Times New Roman" panose="02020603050405020304" pitchFamily="18" charset="0"/>
              </a:rPr>
              <a:t>delivery (less than 48 hours)  </a:t>
            </a:r>
            <a:r>
              <a:rPr lang="ca-ES" sz="2400" dirty="0">
                <a:solidFill>
                  <a:schemeClr val="tx1"/>
                </a:solidFill>
                <a:latin typeface="Times New Roman" panose="02020603050405020304" pitchFamily="18" charset="0"/>
                <a:cs typeface="Times New Roman" panose="02020603050405020304" pitchFamily="18" charset="0"/>
              </a:rPr>
              <a:t>(47%).</a:t>
            </a:r>
            <a:endParaRPr lang="es-ES" sz="2400" dirty="0">
              <a:solidFill>
                <a:schemeClr val="tx1"/>
              </a:solidFill>
              <a:latin typeface="Times New Roman" panose="02020603050405020304" pitchFamily="18" charset="0"/>
              <a:cs typeface="Times New Roman" panose="02020603050405020304" pitchFamily="18" charset="0"/>
            </a:endParaRPr>
          </a:p>
          <a:p>
            <a:pPr algn="just">
              <a:buClrTx/>
              <a:buFont typeface="Wingdings" panose="05000000000000000000" pitchFamily="2" charset="2"/>
              <a:buChar char="q"/>
            </a:pPr>
            <a:r>
              <a:rPr lang="en-GB" sz="2400" dirty="0">
                <a:solidFill>
                  <a:schemeClr val="tx1"/>
                </a:solidFill>
                <a:latin typeface="Times New Roman" panose="02020603050405020304" pitchFamily="18" charset="0"/>
                <a:cs typeface="Times New Roman" panose="02020603050405020304" pitchFamily="18" charset="0"/>
              </a:rPr>
              <a:t>Tesco has also been selected as a company offering the best in-store and online experience, according to a research by Retail EXPO involving 2,000 UK shoppers (Retail Technology Innovation Hub, February 2019).</a:t>
            </a:r>
            <a:endParaRPr lang="es-ES" sz="2400" dirty="0">
              <a:solidFill>
                <a:schemeClr val="tx1"/>
              </a:solidFill>
              <a:latin typeface="Times New Roman" panose="02020603050405020304" pitchFamily="18" charset="0"/>
              <a:cs typeface="Times New Roman" panose="02020603050405020304" pitchFamily="18" charset="0"/>
            </a:endParaRPr>
          </a:p>
          <a:p>
            <a:pPr>
              <a:buClr>
                <a:srgbClr val="0070C0"/>
              </a:buClr>
              <a:buFont typeface="Arial" panose="020B0604020202020204" pitchFamily="34" charset="0"/>
              <a:buChar char="•"/>
            </a:pPr>
            <a:endParaRPr lang="es-ES" sz="1800" dirty="0"/>
          </a:p>
        </p:txBody>
      </p:sp>
      <p:pic>
        <p:nvPicPr>
          <p:cNvPr id="9" name="Picture 8">
            <a:extLst>
              <a:ext uri="{FF2B5EF4-FFF2-40B4-BE49-F238E27FC236}">
                <a16:creationId xmlns:a16="http://schemas.microsoft.com/office/drawing/2014/main" id="{9CF124EB-DBD4-2A47-B180-25A41412EB58}"/>
              </a:ext>
            </a:extLst>
          </p:cNvPr>
          <p:cNvPicPr>
            <a:picLocks noChangeAspect="1"/>
          </p:cNvPicPr>
          <p:nvPr/>
        </p:nvPicPr>
        <p:blipFill rotWithShape="1">
          <a:blip r:embed="rId4"/>
          <a:srcRect t="28072" r="218" b="24744"/>
          <a:stretch/>
        </p:blipFill>
        <p:spPr>
          <a:xfrm>
            <a:off x="265823" y="311187"/>
            <a:ext cx="3041374" cy="1097006"/>
          </a:xfrm>
          <a:prstGeom prst="rect">
            <a:avLst/>
          </a:prstGeom>
        </p:spPr>
      </p:pic>
      <p:sp>
        <p:nvSpPr>
          <p:cNvPr id="7" name="Slide Number Placeholder 6">
            <a:extLst>
              <a:ext uri="{FF2B5EF4-FFF2-40B4-BE49-F238E27FC236}">
                <a16:creationId xmlns:a16="http://schemas.microsoft.com/office/drawing/2014/main" id="{C690C862-5850-4076-9CEC-4643B8F72B93}"/>
              </a:ext>
            </a:extLst>
          </p:cNvPr>
          <p:cNvSpPr>
            <a:spLocks noGrp="1"/>
          </p:cNvSpPr>
          <p:nvPr>
            <p:ph type="sldNum" sz="quarter" idx="12"/>
          </p:nvPr>
        </p:nvSpPr>
        <p:spPr/>
        <p:txBody>
          <a:bodyPr/>
          <a:lstStyle/>
          <a:p>
            <a:fld id="{4CEE562E-E40A-764B-BD4D-7844271214C6}" type="slidenum">
              <a:rPr lang="es-ES" sz="1600" smtClean="0">
                <a:solidFill>
                  <a:schemeClr val="tx1"/>
                </a:solidFill>
                <a:latin typeface="Times New Roman" panose="02020603050405020304" pitchFamily="18" charset="0"/>
                <a:cs typeface="Times New Roman" panose="02020603050405020304" pitchFamily="18" charset="0"/>
              </a:rPr>
              <a:t>10</a:t>
            </a:fld>
            <a:endParaRPr lang="es-ES" sz="16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163176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E8ABA1E-927E-4C43-9B7D-29A4F8A0C8B4}"/>
              </a:ext>
            </a:extLst>
          </p:cNvPr>
          <p:cNvSpPr>
            <a:spLocks noGrp="1"/>
          </p:cNvSpPr>
          <p:nvPr>
            <p:ph idx="1"/>
          </p:nvPr>
        </p:nvSpPr>
        <p:spPr>
          <a:xfrm>
            <a:off x="290201" y="472596"/>
            <a:ext cx="11385568" cy="6116357"/>
          </a:xfrm>
        </p:spPr>
        <p:txBody>
          <a:bodyPr>
            <a:normAutofit fontScale="70000" lnSpcReduction="20000"/>
          </a:bodyPr>
          <a:lstStyle/>
          <a:p>
            <a:pPr algn="just">
              <a:buClrTx/>
              <a:buFont typeface="Wingdings" panose="05000000000000000000" pitchFamily="2" charset="2"/>
              <a:buChar char="ü"/>
            </a:pPr>
            <a:r>
              <a:rPr lang="en-GB" sz="2900" b="1" dirty="0">
                <a:solidFill>
                  <a:schemeClr val="tx1"/>
                </a:solidFill>
                <a:latin typeface="Times New Roman" panose="02020603050405020304" pitchFamily="18" charset="0"/>
                <a:cs typeface="Times New Roman" panose="02020603050405020304" pitchFamily="18" charset="0"/>
              </a:rPr>
              <a:t>Customer Experience</a:t>
            </a:r>
            <a:r>
              <a:rPr lang="en-GB" sz="2900" dirty="0">
                <a:solidFill>
                  <a:schemeClr val="tx1"/>
                </a:solidFill>
                <a:latin typeface="Times New Roman" panose="02020603050405020304" pitchFamily="18" charset="0"/>
                <a:cs typeface="Times New Roman" panose="02020603050405020304" pitchFamily="18" charset="0"/>
              </a:rPr>
              <a:t> Management: essential part of Marketing Strategy when it comes to embrace as much as possible exciting customers, increase sales or enhance touchpoint events.  </a:t>
            </a:r>
          </a:p>
          <a:p>
            <a:pPr algn="just">
              <a:buClrTx/>
              <a:buFont typeface="Wingdings" panose="05000000000000000000" pitchFamily="2" charset="2"/>
              <a:buChar char="ü"/>
            </a:pPr>
            <a:r>
              <a:rPr lang="en-GB" sz="2900" dirty="0">
                <a:solidFill>
                  <a:schemeClr val="tx1"/>
                </a:solidFill>
                <a:latin typeface="Times New Roman" panose="02020603050405020304" pitchFamily="18" charset="0"/>
                <a:cs typeface="Times New Roman" panose="02020603050405020304" pitchFamily="18" charset="0"/>
              </a:rPr>
              <a:t>How to achieve this? Basically, putting the customers in first place, making sure all their problems related to the service or product are resolved. Then, fulfilling their needs as well as exceeding their expectations, attending their complaints and making sure that all the service completes the standards as required. </a:t>
            </a:r>
            <a:endParaRPr lang="es-ES" sz="2900" dirty="0">
              <a:solidFill>
                <a:schemeClr val="tx1"/>
              </a:solidFill>
              <a:latin typeface="Times New Roman" panose="02020603050405020304" pitchFamily="18" charset="0"/>
              <a:cs typeface="Times New Roman" panose="02020603050405020304" pitchFamily="18" charset="0"/>
            </a:endParaRPr>
          </a:p>
          <a:p>
            <a:pPr algn="just">
              <a:buClrTx/>
              <a:buFont typeface="Wingdings" panose="05000000000000000000" pitchFamily="2" charset="2"/>
              <a:buChar char="ü"/>
            </a:pPr>
            <a:r>
              <a:rPr lang="en-GB" sz="2900" dirty="0">
                <a:solidFill>
                  <a:schemeClr val="tx1"/>
                </a:solidFill>
                <a:latin typeface="Times New Roman" panose="02020603050405020304" pitchFamily="18" charset="0"/>
                <a:cs typeface="Times New Roman" panose="02020603050405020304" pitchFamily="18" charset="0"/>
              </a:rPr>
              <a:t>Continuously make improvements in different fields such as, ordering procedures and delivery systems, quality standards and competitiveness.</a:t>
            </a:r>
          </a:p>
          <a:p>
            <a:pPr algn="just">
              <a:buClrTx/>
              <a:buFont typeface="Wingdings" panose="05000000000000000000" pitchFamily="2" charset="2"/>
              <a:buChar char="ü"/>
            </a:pPr>
            <a:r>
              <a:rPr lang="en-GB" sz="2900" dirty="0">
                <a:solidFill>
                  <a:schemeClr val="tx1"/>
                </a:solidFill>
                <a:latin typeface="Times New Roman" panose="02020603050405020304" pitchFamily="18" charset="0"/>
                <a:cs typeface="Times New Roman" panose="02020603050405020304" pitchFamily="18" charset="0"/>
              </a:rPr>
              <a:t>Tesco still uses traditional touchpoints, communication tools as TV, catalogues, billboards and radio. Of course, it combines these with the new digital media, for example via social media - Facebook, Instagram, Twitter - (multichannel) and keeps users sharing their experience and opinion about the service and products they had tried. </a:t>
            </a:r>
            <a:endParaRPr lang="es-ES" sz="2900" dirty="0">
              <a:solidFill>
                <a:schemeClr val="tx1"/>
              </a:solidFill>
              <a:latin typeface="Times New Roman" panose="02020603050405020304" pitchFamily="18" charset="0"/>
              <a:cs typeface="Times New Roman" panose="02020603050405020304" pitchFamily="18" charset="0"/>
            </a:endParaRPr>
          </a:p>
          <a:p>
            <a:pPr algn="just">
              <a:buClrTx/>
              <a:buFont typeface="Wingdings" panose="05000000000000000000" pitchFamily="2" charset="2"/>
              <a:buChar char="ü"/>
            </a:pPr>
            <a:r>
              <a:rPr lang="en-GB" sz="2900" dirty="0">
                <a:solidFill>
                  <a:schemeClr val="tx1"/>
                </a:solidFill>
                <a:latin typeface="Times New Roman" panose="02020603050405020304" pitchFamily="18" charset="0"/>
                <a:cs typeface="Times New Roman" panose="02020603050405020304" pitchFamily="18" charset="0"/>
              </a:rPr>
              <a:t>Mobile apps are customised by users in such a way to order and purchase what they are interested in. Besides, Tesco is turning the Clubcard digital in order to correlate the data they have about the food people buy with the sources of social networking data, mobile phone data and payment methods. Therefore, they can get to know customers preferences in order to deliver personalised offers. </a:t>
            </a:r>
          </a:p>
          <a:p>
            <a:pPr algn="just">
              <a:buClrTx/>
              <a:buFont typeface="Wingdings" panose="05000000000000000000" pitchFamily="2" charset="2"/>
              <a:buChar char="ü"/>
            </a:pPr>
            <a:r>
              <a:rPr lang="en-GB" sz="2900" dirty="0">
                <a:solidFill>
                  <a:schemeClr val="tx1"/>
                </a:solidFill>
                <a:latin typeface="Times New Roman" panose="02020603050405020304" pitchFamily="18" charset="0"/>
                <a:cs typeface="Times New Roman" panose="02020603050405020304" pitchFamily="18" charset="0"/>
              </a:rPr>
              <a:t>Some examples of the great performance in all sense of quality is for instance the web site of Tesco that has won 1</a:t>
            </a:r>
            <a:r>
              <a:rPr lang="en-GB" sz="2900" baseline="30000" dirty="0">
                <a:solidFill>
                  <a:schemeClr val="tx1"/>
                </a:solidFill>
                <a:latin typeface="Times New Roman" panose="02020603050405020304" pitchFamily="18" charset="0"/>
                <a:cs typeface="Times New Roman" panose="02020603050405020304" pitchFamily="18" charset="0"/>
              </a:rPr>
              <a:t>st</a:t>
            </a:r>
            <a:r>
              <a:rPr lang="en-GB" sz="2900" dirty="0">
                <a:solidFill>
                  <a:schemeClr val="tx1"/>
                </a:solidFill>
                <a:latin typeface="Times New Roman" panose="02020603050405020304" pitchFamily="18" charset="0"/>
                <a:cs typeface="Times New Roman" panose="02020603050405020304" pitchFamily="18" charset="0"/>
              </a:rPr>
              <a:t> place in a study about “Online Groceries” in the UK involving 300 online customers (WUA Global, May 2018). </a:t>
            </a:r>
          </a:p>
          <a:p>
            <a:pPr algn="just">
              <a:buClrTx/>
              <a:buFont typeface="Wingdings" panose="05000000000000000000" pitchFamily="2" charset="2"/>
              <a:buChar char="ü"/>
            </a:pPr>
            <a:r>
              <a:rPr lang="en-GB" sz="2900" dirty="0">
                <a:solidFill>
                  <a:schemeClr val="tx1"/>
                </a:solidFill>
                <a:latin typeface="Times New Roman" panose="02020603050405020304" pitchFamily="18" charset="0"/>
                <a:cs typeface="Times New Roman" panose="02020603050405020304" pitchFamily="18" charset="0"/>
              </a:rPr>
              <a:t>Tesco has also been selected as a company offering the best in-store and online experience, according to a research by Retail EXPO involving 2,000 UK shoppers (Retail Technology Innovation Hub, February 2019).</a:t>
            </a:r>
            <a:endParaRPr lang="es-ES" sz="2900" dirty="0">
              <a:solidFill>
                <a:schemeClr val="tx1"/>
              </a:solidFill>
              <a:latin typeface="Times New Roman" panose="02020603050405020304" pitchFamily="18" charset="0"/>
              <a:cs typeface="Times New Roman" panose="02020603050405020304" pitchFamily="18" charset="0"/>
            </a:endParaRPr>
          </a:p>
          <a:p>
            <a:pPr marL="0" indent="0">
              <a:buNone/>
            </a:pPr>
            <a:endParaRPr lang="es-ES" dirty="0"/>
          </a:p>
        </p:txBody>
      </p:sp>
      <p:sp>
        <p:nvSpPr>
          <p:cNvPr id="2" name="Slide Number Placeholder 1">
            <a:extLst>
              <a:ext uri="{FF2B5EF4-FFF2-40B4-BE49-F238E27FC236}">
                <a16:creationId xmlns:a16="http://schemas.microsoft.com/office/drawing/2014/main" id="{21D611F0-96FA-4D4E-B434-86C1522801A3}"/>
              </a:ext>
            </a:extLst>
          </p:cNvPr>
          <p:cNvSpPr>
            <a:spLocks noGrp="1"/>
          </p:cNvSpPr>
          <p:nvPr>
            <p:ph type="sldNum" sz="quarter" idx="12"/>
          </p:nvPr>
        </p:nvSpPr>
        <p:spPr/>
        <p:txBody>
          <a:bodyPr/>
          <a:lstStyle/>
          <a:p>
            <a:fld id="{4CEE562E-E40A-764B-BD4D-7844271214C6}" type="slidenum">
              <a:rPr lang="es-ES" sz="1600" smtClean="0">
                <a:solidFill>
                  <a:schemeClr val="tx1"/>
                </a:solidFill>
                <a:latin typeface="Times New Roman" panose="02020603050405020304" pitchFamily="18" charset="0"/>
                <a:cs typeface="Times New Roman" panose="02020603050405020304" pitchFamily="18" charset="0"/>
              </a:rPr>
              <a:t>11</a:t>
            </a:fld>
            <a:endParaRPr lang="es-ES" sz="16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99246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5B552A8-E503-4DCD-A863-ACDD7DEE81B5}"/>
              </a:ext>
            </a:extLst>
          </p:cNvPr>
          <p:cNvSpPr>
            <a:spLocks noGrp="1"/>
          </p:cNvSpPr>
          <p:nvPr>
            <p:ph type="sldNum" sz="quarter" idx="12"/>
          </p:nvPr>
        </p:nvSpPr>
        <p:spPr/>
        <p:txBody>
          <a:bodyPr/>
          <a:lstStyle/>
          <a:p>
            <a:fld id="{4CEE562E-E40A-764B-BD4D-7844271214C6}" type="slidenum">
              <a:rPr lang="es-ES" sz="1600" smtClean="0">
                <a:solidFill>
                  <a:schemeClr val="tx1"/>
                </a:solidFill>
                <a:latin typeface="Times New Roman" panose="02020603050405020304" pitchFamily="18" charset="0"/>
                <a:cs typeface="Times New Roman" panose="02020603050405020304" pitchFamily="18" charset="0"/>
              </a:rPr>
              <a:t>12</a:t>
            </a:fld>
            <a:endParaRPr lang="es-ES" sz="1600" dirty="0">
              <a:solidFill>
                <a:schemeClr val="tx1"/>
              </a:solidFill>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ED12891B-A24B-498C-948B-A58D782AB022}"/>
              </a:ext>
            </a:extLst>
          </p:cNvPr>
          <p:cNvSpPr txBox="1"/>
          <p:nvPr/>
        </p:nvSpPr>
        <p:spPr>
          <a:xfrm>
            <a:off x="473336" y="462579"/>
            <a:ext cx="10703859" cy="707886"/>
          </a:xfrm>
          <a:prstGeom prst="rect">
            <a:avLst/>
          </a:prstGeom>
          <a:noFill/>
        </p:spPr>
        <p:txBody>
          <a:bodyPr wrap="square" rtlCol="0">
            <a:spAutoFit/>
          </a:bodyPr>
          <a:lstStyle/>
          <a:p>
            <a:r>
              <a:rPr lang="en-GB" sz="4000" dirty="0">
                <a:solidFill>
                  <a:srgbClr val="0070C0"/>
                </a:solidFill>
                <a:latin typeface="Times New Roman" panose="02020603050405020304" pitchFamily="18" charset="0"/>
                <a:cs typeface="Times New Roman" panose="02020603050405020304" pitchFamily="18" charset="0"/>
              </a:rPr>
              <a:t>Potential future Opportunities and Challenges </a:t>
            </a:r>
          </a:p>
        </p:txBody>
      </p:sp>
      <p:sp>
        <p:nvSpPr>
          <p:cNvPr id="7" name="Content Placeholder 2">
            <a:extLst>
              <a:ext uri="{FF2B5EF4-FFF2-40B4-BE49-F238E27FC236}">
                <a16:creationId xmlns:a16="http://schemas.microsoft.com/office/drawing/2014/main" id="{F43BD852-5904-4729-95AD-2F05B00D989D}"/>
              </a:ext>
            </a:extLst>
          </p:cNvPr>
          <p:cNvSpPr>
            <a:spLocks noGrp="1"/>
          </p:cNvSpPr>
          <p:nvPr>
            <p:ph idx="1"/>
          </p:nvPr>
        </p:nvSpPr>
        <p:spPr>
          <a:xfrm>
            <a:off x="572844" y="1279264"/>
            <a:ext cx="10948596" cy="4525963"/>
          </a:xfrm>
        </p:spPr>
        <p:txBody>
          <a:bodyPr>
            <a:normAutofit/>
          </a:bodyPr>
          <a:lstStyle/>
          <a:p>
            <a:pPr marL="45720" indent="0">
              <a:buNone/>
            </a:pPr>
            <a:r>
              <a:rPr lang="en-GB" sz="3500" dirty="0">
                <a:solidFill>
                  <a:schemeClr val="accent2"/>
                </a:solidFill>
                <a:latin typeface="Times New Roman" panose="02020603050405020304" pitchFamily="18" charset="0"/>
                <a:cs typeface="Times New Roman" panose="02020603050405020304" pitchFamily="18" charset="0"/>
              </a:rPr>
              <a:t>Opportunities.</a:t>
            </a:r>
          </a:p>
          <a:p>
            <a:pPr algn="just">
              <a:buClrTx/>
              <a:buFont typeface="Wingdings" panose="05000000000000000000" pitchFamily="2" charset="2"/>
              <a:buChar char="v"/>
            </a:pPr>
            <a:r>
              <a:rPr lang="en-GB" sz="2500" b="1" dirty="0">
                <a:solidFill>
                  <a:schemeClr val="tx1"/>
                </a:solidFill>
                <a:latin typeface="Times New Roman" panose="02020603050405020304" pitchFamily="18" charset="0"/>
                <a:cs typeface="Times New Roman" panose="02020603050405020304" pitchFamily="18" charset="0"/>
              </a:rPr>
              <a:t>Trust</a:t>
            </a:r>
            <a:r>
              <a:rPr lang="en-GB" sz="2500" dirty="0">
                <a:solidFill>
                  <a:schemeClr val="tx1"/>
                </a:solidFill>
                <a:latin typeface="Times New Roman" panose="02020603050405020304" pitchFamily="18" charset="0"/>
                <a:cs typeface="Times New Roman" panose="02020603050405020304" pitchFamily="18" charset="0"/>
              </a:rPr>
              <a:t>- Customer’s believe can be created on the off chance that they have a great experience.</a:t>
            </a:r>
          </a:p>
          <a:p>
            <a:pPr algn="just">
              <a:buClr>
                <a:schemeClr val="tx1"/>
              </a:buClr>
              <a:buFont typeface="Wingdings" panose="05000000000000000000" pitchFamily="2" charset="2"/>
              <a:buChar char="v"/>
            </a:pPr>
            <a:r>
              <a:rPr lang="en-GB" sz="2500" b="1" dirty="0">
                <a:solidFill>
                  <a:schemeClr val="tx1"/>
                </a:solidFill>
                <a:latin typeface="Times New Roman" panose="02020603050405020304" pitchFamily="18" charset="0"/>
                <a:cs typeface="Times New Roman" panose="02020603050405020304" pitchFamily="18" charset="0"/>
              </a:rPr>
              <a:t>Customers</a:t>
            </a:r>
            <a:r>
              <a:rPr lang="en-GB" sz="2500" dirty="0">
                <a:solidFill>
                  <a:schemeClr val="tx1"/>
                </a:solidFill>
                <a:latin typeface="Times New Roman" panose="02020603050405020304" pitchFamily="18" charset="0"/>
                <a:cs typeface="Times New Roman" panose="02020603050405020304" pitchFamily="18" charset="0"/>
              </a:rPr>
              <a:t> sharing their encounter with companions and family members.</a:t>
            </a:r>
          </a:p>
          <a:p>
            <a:pPr marL="623888" indent="280988" algn="just">
              <a:buClrTx/>
              <a:buFont typeface="Wingdings" panose="05000000000000000000" pitchFamily="2" charset="2"/>
              <a:buChar char="ü"/>
            </a:pPr>
            <a:r>
              <a:rPr lang="en-GB" dirty="0">
                <a:solidFill>
                  <a:schemeClr val="tx1"/>
                </a:solidFill>
                <a:latin typeface="Times New Roman" panose="02020603050405020304" pitchFamily="18" charset="0"/>
                <a:cs typeface="Times New Roman" panose="02020603050405020304" pitchFamily="18" charset="0"/>
              </a:rPr>
              <a:t>Good ways to reach clients who sometime will not be reached by Adverts or Media.</a:t>
            </a:r>
          </a:p>
          <a:p>
            <a:pPr algn="just">
              <a:buClr>
                <a:schemeClr val="tx1"/>
              </a:buClr>
              <a:buFont typeface="Wingdings" panose="05000000000000000000" pitchFamily="2" charset="2"/>
              <a:buChar char="v"/>
            </a:pPr>
            <a:r>
              <a:rPr lang="en-GB" sz="2500" b="1" dirty="0">
                <a:solidFill>
                  <a:schemeClr val="tx1"/>
                </a:solidFill>
                <a:latin typeface="Times New Roman" panose="02020603050405020304" pitchFamily="18" charset="0"/>
                <a:cs typeface="Times New Roman" panose="02020603050405020304" pitchFamily="18" charset="0"/>
              </a:rPr>
              <a:t>Financial</a:t>
            </a:r>
            <a:r>
              <a:rPr lang="en-GB" sz="2500" dirty="0">
                <a:solidFill>
                  <a:schemeClr val="tx1"/>
                </a:solidFill>
                <a:latin typeface="Times New Roman" panose="02020603050405020304" pitchFamily="18" charset="0"/>
                <a:cs typeface="Times New Roman" panose="02020603050405020304" pitchFamily="18" charset="0"/>
              </a:rPr>
              <a:t> development for the due to gaining more customers.</a:t>
            </a:r>
          </a:p>
          <a:p>
            <a:pPr marL="45720" indent="0">
              <a:buNone/>
            </a:pPr>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0498770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F9ECD568-0693-436B-900C-43F695BDD0CD}"/>
              </a:ext>
            </a:extLst>
          </p:cNvPr>
          <p:cNvSpPr>
            <a:spLocks noGrp="1"/>
          </p:cNvSpPr>
          <p:nvPr>
            <p:ph type="sldNum" sz="quarter" idx="12"/>
          </p:nvPr>
        </p:nvSpPr>
        <p:spPr/>
        <p:txBody>
          <a:bodyPr/>
          <a:lstStyle/>
          <a:p>
            <a:fld id="{4CEE562E-E40A-764B-BD4D-7844271214C6}" type="slidenum">
              <a:rPr lang="es-ES" sz="1600" smtClean="0">
                <a:solidFill>
                  <a:schemeClr val="tx1"/>
                </a:solidFill>
                <a:latin typeface="Times New Roman" panose="02020603050405020304" pitchFamily="18" charset="0"/>
                <a:cs typeface="Times New Roman" panose="02020603050405020304" pitchFamily="18" charset="0"/>
              </a:rPr>
              <a:t>13</a:t>
            </a:fld>
            <a:endParaRPr lang="es-ES" sz="1600" dirty="0">
              <a:solidFill>
                <a:schemeClr val="tx1"/>
              </a:solidFill>
              <a:latin typeface="Times New Roman" panose="02020603050405020304" pitchFamily="18" charset="0"/>
              <a:cs typeface="Times New Roman" panose="02020603050405020304" pitchFamily="18" charset="0"/>
            </a:endParaRPr>
          </a:p>
        </p:txBody>
      </p:sp>
      <p:sp>
        <p:nvSpPr>
          <p:cNvPr id="5" name="Content Placeholder 2">
            <a:extLst>
              <a:ext uri="{FF2B5EF4-FFF2-40B4-BE49-F238E27FC236}">
                <a16:creationId xmlns:a16="http://schemas.microsoft.com/office/drawing/2014/main" id="{1D931570-FC98-4042-B603-54B7889DAEAC}"/>
              </a:ext>
            </a:extLst>
          </p:cNvPr>
          <p:cNvSpPr>
            <a:spLocks noGrp="1"/>
          </p:cNvSpPr>
          <p:nvPr>
            <p:ph idx="1"/>
          </p:nvPr>
        </p:nvSpPr>
        <p:spPr>
          <a:xfrm>
            <a:off x="822959" y="771861"/>
            <a:ext cx="9902415" cy="4525963"/>
          </a:xfrm>
        </p:spPr>
        <p:txBody>
          <a:bodyPr>
            <a:normAutofit/>
          </a:bodyPr>
          <a:lstStyle/>
          <a:p>
            <a:pPr marL="45720" indent="0">
              <a:buClrTx/>
              <a:buNone/>
            </a:pPr>
            <a:r>
              <a:rPr lang="en-GB" sz="4000" dirty="0">
                <a:solidFill>
                  <a:schemeClr val="accent2"/>
                </a:solidFill>
                <a:latin typeface="Times New Roman" panose="02020603050405020304" pitchFamily="18" charset="0"/>
                <a:cs typeface="Times New Roman" panose="02020603050405020304" pitchFamily="18" charset="0"/>
              </a:rPr>
              <a:t>Challenges.</a:t>
            </a:r>
          </a:p>
          <a:p>
            <a:pPr>
              <a:buClrTx/>
              <a:buFont typeface="Wingdings" panose="05000000000000000000" pitchFamily="2" charset="2"/>
              <a:buChar char="v"/>
            </a:pPr>
            <a:r>
              <a:rPr lang="en-GB" sz="3000" dirty="0">
                <a:solidFill>
                  <a:schemeClr val="tx1"/>
                </a:solidFill>
                <a:latin typeface="Times New Roman" panose="02020603050405020304" pitchFamily="18" charset="0"/>
                <a:cs typeface="Times New Roman" panose="02020603050405020304" pitchFamily="18" charset="0"/>
              </a:rPr>
              <a:t>Resolving clients complaints and problem (issues) quickly.</a:t>
            </a:r>
          </a:p>
          <a:p>
            <a:pPr>
              <a:buClrTx/>
              <a:buFont typeface="Wingdings" panose="05000000000000000000" pitchFamily="2" charset="2"/>
              <a:buChar char="v"/>
            </a:pPr>
            <a:r>
              <a:rPr lang="en-GB" sz="3000" dirty="0">
                <a:solidFill>
                  <a:schemeClr val="tx1"/>
                </a:solidFill>
                <a:latin typeface="Times New Roman" panose="02020603050405020304" pitchFamily="18" charset="0"/>
                <a:cs typeface="Times New Roman" panose="02020603050405020304" pitchFamily="18" charset="0"/>
              </a:rPr>
              <a:t>Understanding what the clients want.</a:t>
            </a:r>
          </a:p>
          <a:p>
            <a:pPr>
              <a:buClrTx/>
              <a:buFont typeface="Wingdings" panose="05000000000000000000" pitchFamily="2" charset="2"/>
              <a:buChar char="v"/>
            </a:pPr>
            <a:r>
              <a:rPr lang="en-GB" sz="3000" dirty="0">
                <a:solidFill>
                  <a:schemeClr val="tx1"/>
                </a:solidFill>
                <a:latin typeface="Times New Roman" panose="02020603050405020304" pitchFamily="18" charset="0"/>
                <a:cs typeface="Times New Roman" panose="02020603050405020304" pitchFamily="18" charset="0"/>
              </a:rPr>
              <a:t>Building personal for each of your target group.</a:t>
            </a:r>
          </a:p>
          <a:p>
            <a:pPr>
              <a:buClrTx/>
              <a:buFont typeface="Wingdings" panose="05000000000000000000" pitchFamily="2" charset="2"/>
              <a:buChar char="v"/>
            </a:pPr>
            <a:r>
              <a:rPr lang="en-GB" sz="3000" dirty="0">
                <a:solidFill>
                  <a:schemeClr val="tx1"/>
                </a:solidFill>
                <a:latin typeface="Times New Roman" panose="02020603050405020304" pitchFamily="18" charset="0"/>
                <a:cs typeface="Times New Roman" panose="02020603050405020304" pitchFamily="18" charset="0"/>
              </a:rPr>
              <a:t>A Terrible experience by customer will cost the organisation.</a:t>
            </a:r>
          </a:p>
        </p:txBody>
      </p:sp>
    </p:spTree>
    <p:extLst>
      <p:ext uri="{BB962C8B-B14F-4D97-AF65-F5344CB8AC3E}">
        <p14:creationId xmlns:p14="http://schemas.microsoft.com/office/powerpoint/2010/main" val="24603687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532A433F-73F3-4707-B3EA-180989408456}"/>
              </a:ext>
            </a:extLst>
          </p:cNvPr>
          <p:cNvSpPr>
            <a:spLocks noGrp="1"/>
          </p:cNvSpPr>
          <p:nvPr>
            <p:ph type="sldNum" sz="quarter" idx="12"/>
          </p:nvPr>
        </p:nvSpPr>
        <p:spPr/>
        <p:txBody>
          <a:bodyPr/>
          <a:lstStyle/>
          <a:p>
            <a:fld id="{4CEE562E-E40A-764B-BD4D-7844271214C6}" type="slidenum">
              <a:rPr lang="es-ES" sz="1600" smtClean="0">
                <a:solidFill>
                  <a:schemeClr val="tx1"/>
                </a:solidFill>
                <a:latin typeface="Times New Roman" panose="02020603050405020304" pitchFamily="18" charset="0"/>
                <a:cs typeface="Times New Roman" panose="02020603050405020304" pitchFamily="18" charset="0"/>
              </a:rPr>
              <a:t>14</a:t>
            </a:fld>
            <a:endParaRPr lang="es-ES" sz="1600" dirty="0">
              <a:solidFill>
                <a:schemeClr val="tx1"/>
              </a:solidFill>
              <a:latin typeface="Times New Roman" panose="02020603050405020304" pitchFamily="18" charset="0"/>
              <a:cs typeface="Times New Roman" panose="02020603050405020304" pitchFamily="18" charset="0"/>
            </a:endParaRPr>
          </a:p>
        </p:txBody>
      </p:sp>
      <p:sp>
        <p:nvSpPr>
          <p:cNvPr id="5" name="Title 1">
            <a:extLst>
              <a:ext uri="{FF2B5EF4-FFF2-40B4-BE49-F238E27FC236}">
                <a16:creationId xmlns:a16="http://schemas.microsoft.com/office/drawing/2014/main" id="{C87E8C2B-CE07-401D-B293-0158755A5AA7}"/>
              </a:ext>
            </a:extLst>
          </p:cNvPr>
          <p:cNvSpPr>
            <a:spLocks noGrp="1"/>
          </p:cNvSpPr>
          <p:nvPr>
            <p:ph type="title"/>
          </p:nvPr>
        </p:nvSpPr>
        <p:spPr>
          <a:xfrm>
            <a:off x="381896" y="360699"/>
            <a:ext cx="8229600" cy="1143000"/>
          </a:xfrm>
        </p:spPr>
        <p:txBody>
          <a:bodyPr>
            <a:normAutofit/>
          </a:bodyPr>
          <a:lstStyle/>
          <a:p>
            <a:r>
              <a:rPr lang="en-GB" sz="4000" dirty="0">
                <a:solidFill>
                  <a:srgbClr val="0070C0"/>
                </a:solidFill>
                <a:latin typeface="Times New Roman" panose="02020603050405020304" pitchFamily="18" charset="0"/>
                <a:cs typeface="Times New Roman" panose="02020603050405020304" pitchFamily="18" charset="0"/>
              </a:rPr>
              <a:t>Conclusion and Recommendation.</a:t>
            </a:r>
          </a:p>
        </p:txBody>
      </p:sp>
      <p:sp>
        <p:nvSpPr>
          <p:cNvPr id="7" name="Content Placeholder 2">
            <a:extLst>
              <a:ext uri="{FF2B5EF4-FFF2-40B4-BE49-F238E27FC236}">
                <a16:creationId xmlns:a16="http://schemas.microsoft.com/office/drawing/2014/main" id="{00C902DB-6BCB-4827-9C57-7A7C554CD14C}"/>
              </a:ext>
            </a:extLst>
          </p:cNvPr>
          <p:cNvSpPr>
            <a:spLocks noGrp="1"/>
          </p:cNvSpPr>
          <p:nvPr>
            <p:ph idx="1"/>
          </p:nvPr>
        </p:nvSpPr>
        <p:spPr>
          <a:xfrm>
            <a:off x="444609" y="1239501"/>
            <a:ext cx="10366825" cy="5257800"/>
          </a:xfrm>
        </p:spPr>
        <p:txBody>
          <a:bodyPr>
            <a:normAutofit/>
          </a:bodyPr>
          <a:lstStyle/>
          <a:p>
            <a:pPr marL="45720" indent="0">
              <a:buNone/>
            </a:pPr>
            <a:r>
              <a:rPr lang="en-GB" sz="3000" dirty="0">
                <a:solidFill>
                  <a:schemeClr val="accent2"/>
                </a:solidFill>
                <a:latin typeface="Times New Roman" panose="02020603050405020304" pitchFamily="18" charset="0"/>
                <a:cs typeface="Times New Roman" panose="02020603050405020304" pitchFamily="18" charset="0"/>
              </a:rPr>
              <a:t>Conclusion.</a:t>
            </a:r>
          </a:p>
          <a:p>
            <a:pPr algn="just">
              <a:buClr>
                <a:schemeClr val="tx1"/>
              </a:buClr>
              <a:buFont typeface="Wingdings" panose="05000000000000000000" pitchFamily="2" charset="2"/>
              <a:buChar char="ü"/>
            </a:pPr>
            <a:r>
              <a:rPr lang="en-GB" sz="2500" dirty="0">
                <a:solidFill>
                  <a:schemeClr val="tx1"/>
                </a:solidFill>
                <a:latin typeface="Times New Roman" panose="02020603050405020304" pitchFamily="18" charset="0"/>
                <a:cs typeface="Times New Roman" panose="02020603050405020304" pitchFamily="18" charset="0"/>
              </a:rPr>
              <a:t>A client (customer’s) journey from beginning to finish if is good will make the clients to go back once more and trust the brand.</a:t>
            </a:r>
          </a:p>
          <a:p>
            <a:pPr algn="just"/>
            <a:endParaRPr lang="en-GB" dirty="0">
              <a:solidFill>
                <a:schemeClr val="tx1"/>
              </a:solidFill>
            </a:endParaRPr>
          </a:p>
          <a:p>
            <a:pPr marL="45720" indent="0" algn="just">
              <a:buNone/>
            </a:pPr>
            <a:r>
              <a:rPr lang="en-GB" sz="3000" dirty="0">
                <a:solidFill>
                  <a:schemeClr val="accent2"/>
                </a:solidFill>
                <a:latin typeface="Times New Roman" panose="02020603050405020304" pitchFamily="18" charset="0"/>
                <a:cs typeface="Times New Roman" panose="02020603050405020304" pitchFamily="18" charset="0"/>
              </a:rPr>
              <a:t>Recommendations.</a:t>
            </a:r>
          </a:p>
          <a:p>
            <a:pPr algn="just">
              <a:buClrTx/>
              <a:buFont typeface="Wingdings" panose="05000000000000000000" pitchFamily="2" charset="2"/>
              <a:buChar char="v"/>
            </a:pPr>
            <a:r>
              <a:rPr lang="en-GB" dirty="0">
                <a:solidFill>
                  <a:schemeClr val="tx1"/>
                </a:solidFill>
                <a:latin typeface="Times New Roman" panose="02020603050405020304" pitchFamily="18" charset="0"/>
                <a:cs typeface="Times New Roman" panose="02020603050405020304" pitchFamily="18" charset="0"/>
              </a:rPr>
              <a:t>Have a great relationship with the customer from the beginning from touch point.</a:t>
            </a:r>
          </a:p>
          <a:p>
            <a:pPr marL="623888" indent="-171450" algn="just">
              <a:buClrTx/>
              <a:buFont typeface="Wingdings" panose="05000000000000000000" pitchFamily="2" charset="2"/>
              <a:buChar char="ü"/>
            </a:pPr>
            <a:r>
              <a:rPr lang="en-GB" dirty="0">
                <a:solidFill>
                  <a:schemeClr val="tx1"/>
                </a:solidFill>
                <a:latin typeface="Times New Roman" panose="02020603050405020304" pitchFamily="18" charset="0"/>
                <a:cs typeface="Times New Roman" panose="02020603050405020304" pitchFamily="18" charset="0"/>
              </a:rPr>
              <a:t>    Service experience.</a:t>
            </a:r>
          </a:p>
          <a:p>
            <a:pPr marL="623888" indent="-171450" algn="just">
              <a:buClrTx/>
              <a:buFont typeface="Wingdings" panose="05000000000000000000" pitchFamily="2" charset="2"/>
              <a:buChar char="ü"/>
            </a:pPr>
            <a:r>
              <a:rPr lang="en-GB" dirty="0">
                <a:solidFill>
                  <a:schemeClr val="tx1"/>
                </a:solidFill>
                <a:latin typeface="Times New Roman" panose="02020603050405020304" pitchFamily="18" charset="0"/>
                <a:cs typeface="Times New Roman" panose="02020603050405020304" pitchFamily="18" charset="0"/>
              </a:rPr>
              <a:t>    Performance and expectation.  </a:t>
            </a:r>
          </a:p>
          <a:p>
            <a:pPr marL="268288" indent="-257175" algn="just">
              <a:buClrTx/>
              <a:buFont typeface="Wingdings" panose="05000000000000000000" pitchFamily="2" charset="2"/>
              <a:buChar char="v"/>
            </a:pPr>
            <a:r>
              <a:rPr lang="en-GB" dirty="0">
                <a:solidFill>
                  <a:schemeClr val="tx1"/>
                </a:solidFill>
                <a:latin typeface="Times New Roman" panose="02020603050405020304" pitchFamily="18" charset="0"/>
                <a:cs typeface="Times New Roman" panose="02020603050405020304" pitchFamily="18" charset="0"/>
              </a:rPr>
              <a:t>Brand relationship.</a:t>
            </a:r>
          </a:p>
          <a:p>
            <a:endParaRPr lang="en-GB" dirty="0"/>
          </a:p>
          <a:p>
            <a:endParaRPr lang="en-GB" dirty="0"/>
          </a:p>
          <a:p>
            <a:endParaRPr lang="en-GB" dirty="0"/>
          </a:p>
        </p:txBody>
      </p:sp>
    </p:spTree>
    <p:extLst>
      <p:ext uri="{BB962C8B-B14F-4D97-AF65-F5344CB8AC3E}">
        <p14:creationId xmlns:p14="http://schemas.microsoft.com/office/powerpoint/2010/main" val="23697498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6801711-F6C2-461A-AED8-B9096E6D3CC8}"/>
              </a:ext>
            </a:extLst>
          </p:cNvPr>
          <p:cNvSpPr>
            <a:spLocks noGrp="1"/>
          </p:cNvSpPr>
          <p:nvPr>
            <p:ph type="sldNum" sz="quarter" idx="12"/>
          </p:nvPr>
        </p:nvSpPr>
        <p:spPr/>
        <p:txBody>
          <a:bodyPr/>
          <a:lstStyle/>
          <a:p>
            <a:fld id="{4CEE562E-E40A-764B-BD4D-7844271214C6}" type="slidenum">
              <a:rPr lang="es-ES" smtClean="0"/>
              <a:t>15</a:t>
            </a:fld>
            <a:endParaRPr lang="es-ES"/>
          </a:p>
        </p:txBody>
      </p:sp>
      <p:sp>
        <p:nvSpPr>
          <p:cNvPr id="5" name="TextBox 4">
            <a:extLst>
              <a:ext uri="{FF2B5EF4-FFF2-40B4-BE49-F238E27FC236}">
                <a16:creationId xmlns:a16="http://schemas.microsoft.com/office/drawing/2014/main" id="{BBDD4FB7-E194-4F2D-BEEB-FB424250D311}"/>
              </a:ext>
            </a:extLst>
          </p:cNvPr>
          <p:cNvSpPr txBox="1"/>
          <p:nvPr/>
        </p:nvSpPr>
        <p:spPr>
          <a:xfrm>
            <a:off x="548640" y="537882"/>
            <a:ext cx="10241280" cy="6812121"/>
          </a:xfrm>
          <a:prstGeom prst="rect">
            <a:avLst/>
          </a:prstGeom>
          <a:noFill/>
        </p:spPr>
        <p:txBody>
          <a:bodyPr wrap="square" rtlCol="0">
            <a:spAutoFit/>
          </a:bodyPr>
          <a:lstStyle/>
          <a:p>
            <a:pPr lvl="0">
              <a:spcBef>
                <a:spcPts val="1000"/>
              </a:spcBef>
              <a:buClr>
                <a:srgbClr val="B31166"/>
              </a:buClr>
              <a:buSzPct val="80000"/>
            </a:pPr>
            <a:endParaRPr lang="en-GB" dirty="0">
              <a:solidFill>
                <a:prstClr val="black">
                  <a:lumMod val="75000"/>
                  <a:lumOff val="25000"/>
                </a:prstClr>
              </a:solidFill>
              <a:latin typeface="Times New Roman" panose="02020603050405020304" pitchFamily="18" charset="0"/>
              <a:cs typeface="Times New Roman" panose="02020603050405020304" pitchFamily="18" charset="0"/>
            </a:endParaRPr>
          </a:p>
          <a:p>
            <a:pPr lvl="0">
              <a:spcBef>
                <a:spcPts val="1000"/>
              </a:spcBef>
              <a:buClr>
                <a:srgbClr val="B31166"/>
              </a:buClr>
              <a:buSzPct val="80000"/>
            </a:pPr>
            <a:r>
              <a:rPr lang="en-GB" sz="2000" dirty="0">
                <a:latin typeface="Times New Roman" panose="02020603050405020304" pitchFamily="18" charset="0"/>
                <a:cs typeface="Times New Roman" panose="02020603050405020304" pitchFamily="18" charset="0"/>
              </a:rPr>
              <a:t>Books</a:t>
            </a:r>
          </a:p>
          <a:p>
            <a:pPr marL="457200" lvl="0" indent="-457200">
              <a:spcBef>
                <a:spcPts val="1000"/>
              </a:spcBef>
              <a:buClr>
                <a:srgbClr val="B31166"/>
              </a:buClr>
              <a:buSzPct val="80000"/>
              <a:buFont typeface="+mj-lt"/>
              <a:buAutoNum type="arabicPeriod"/>
            </a:pPr>
            <a:r>
              <a:rPr lang="en-GB" sz="2000" dirty="0">
                <a:latin typeface="Times New Roman" panose="02020603050405020304" pitchFamily="18" charset="0"/>
                <a:cs typeface="Times New Roman" panose="02020603050405020304" pitchFamily="18" charset="0"/>
              </a:rPr>
              <a:t>Kotler and Armstrong (2017) Principles of Marketing, Harlow, Pearson Education </a:t>
            </a:r>
          </a:p>
          <a:p>
            <a:pPr marL="457200" lvl="0" indent="-457200">
              <a:spcBef>
                <a:spcPts val="1000"/>
              </a:spcBef>
              <a:buClr>
                <a:srgbClr val="B31166"/>
              </a:buClr>
              <a:buSzPct val="80000"/>
              <a:buFont typeface="+mj-lt"/>
              <a:buAutoNum type="arabicPeriod"/>
            </a:pPr>
            <a:r>
              <a:rPr lang="en-GB" sz="2000" dirty="0">
                <a:latin typeface="Times New Roman" panose="02020603050405020304" pitchFamily="18" charset="0"/>
                <a:cs typeface="Times New Roman" panose="02020603050405020304" pitchFamily="18" charset="0"/>
              </a:rPr>
              <a:t>Baker, M (2004) Marketing Theory, London, Thomson Learning.</a:t>
            </a:r>
          </a:p>
          <a:p>
            <a:pPr marL="457200" lvl="0" indent="-457200">
              <a:spcBef>
                <a:spcPts val="1000"/>
              </a:spcBef>
              <a:buClr>
                <a:srgbClr val="B31166"/>
              </a:buClr>
              <a:buSzPct val="80000"/>
              <a:buFont typeface="+mj-lt"/>
              <a:buAutoNum type="arabicPeriod"/>
            </a:pPr>
            <a:r>
              <a:rPr lang="en-GB" sz="2000" dirty="0" err="1">
                <a:latin typeface="Times New Roman" panose="02020603050405020304" pitchFamily="18" charset="0"/>
                <a:cs typeface="Times New Roman" panose="02020603050405020304" pitchFamily="18" charset="0"/>
              </a:rPr>
              <a:t>Beller</a:t>
            </a:r>
            <a:r>
              <a:rPr lang="en-GB" sz="2000" dirty="0">
                <a:latin typeface="Times New Roman" panose="02020603050405020304" pitchFamily="18" charset="0"/>
                <a:cs typeface="Times New Roman" panose="02020603050405020304" pitchFamily="18" charset="0"/>
              </a:rPr>
              <a:t>, K., Weiss, S. &amp; </a:t>
            </a:r>
            <a:r>
              <a:rPr lang="en-GB" sz="2000" dirty="0" err="1">
                <a:latin typeface="Times New Roman" panose="02020603050405020304" pitchFamily="18" charset="0"/>
                <a:cs typeface="Times New Roman" panose="02020603050405020304" pitchFamily="18" charset="0"/>
              </a:rPr>
              <a:t>Patler</a:t>
            </a:r>
            <a:r>
              <a:rPr lang="en-GB" sz="2000" dirty="0">
                <a:latin typeface="Times New Roman" panose="02020603050405020304" pitchFamily="18" charset="0"/>
                <a:cs typeface="Times New Roman" panose="02020603050405020304" pitchFamily="18" charset="0"/>
              </a:rPr>
              <a:t>, L. (2007) The Consistent Consumer, Sedona AZ, LTS Press</a:t>
            </a:r>
            <a:r>
              <a:rPr lang="en-GB" dirty="0">
                <a:latin typeface="Times New Roman" panose="02020603050405020304" pitchFamily="18" charset="0"/>
                <a:cs typeface="Times New Roman" panose="02020603050405020304" pitchFamily="18" charset="0"/>
              </a:rPr>
              <a:t>.</a:t>
            </a:r>
          </a:p>
          <a:p>
            <a:pPr marL="457200" lvl="0" indent="-457200">
              <a:spcBef>
                <a:spcPts val="1000"/>
              </a:spcBef>
              <a:buClr>
                <a:srgbClr val="B31166"/>
              </a:buClr>
              <a:buSzPct val="80000"/>
              <a:buFont typeface="+mj-lt"/>
              <a:buAutoNum type="arabicPeriod"/>
            </a:pPr>
            <a:r>
              <a:rPr lang="en-GB" dirty="0" err="1">
                <a:latin typeface="Times New Roman" panose="02020603050405020304" pitchFamily="18" charset="0"/>
                <a:cs typeface="Times New Roman" panose="02020603050405020304" pitchFamily="18" charset="0"/>
              </a:rPr>
              <a:t>Bassing</a:t>
            </a:r>
            <a:r>
              <a:rPr lang="en-GB" dirty="0">
                <a:latin typeface="Times New Roman" panose="02020603050405020304" pitchFamily="18" charset="0"/>
                <a:cs typeface="Times New Roman" panose="02020603050405020304" pitchFamily="18" charset="0"/>
              </a:rPr>
              <a:t>, M.(December 28, 2016)</a:t>
            </a:r>
            <a:r>
              <a:rPr lang="en-GB" b="1" dirty="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6 Keys to a Successful Customer Experience </a:t>
            </a:r>
          </a:p>
          <a:p>
            <a:pPr marL="457200" lvl="0" indent="-457200">
              <a:spcBef>
                <a:spcPts val="1000"/>
              </a:spcBef>
              <a:buClr>
                <a:srgbClr val="B31166"/>
              </a:buClr>
              <a:buSzPct val="80000"/>
              <a:buFont typeface="+mj-lt"/>
              <a:buAutoNum type="arabicPeriod"/>
            </a:pPr>
            <a:endParaRPr lang="en-GB" dirty="0">
              <a:latin typeface="Times New Roman" panose="02020603050405020304" pitchFamily="18" charset="0"/>
              <a:cs typeface="Times New Roman" panose="02020603050405020304" pitchFamily="18" charset="0"/>
            </a:endParaRPr>
          </a:p>
          <a:p>
            <a:pPr lvl="0">
              <a:spcBef>
                <a:spcPts val="1000"/>
              </a:spcBef>
              <a:buClr>
                <a:srgbClr val="B31166"/>
              </a:buClr>
              <a:buSzPct val="80000"/>
            </a:pPr>
            <a:r>
              <a:rPr lang="en-GB" dirty="0">
                <a:latin typeface="Times New Roman" panose="02020603050405020304" pitchFamily="18" charset="0"/>
                <a:cs typeface="Times New Roman" panose="02020603050405020304" pitchFamily="18" charset="0"/>
              </a:rPr>
              <a:t>Websites</a:t>
            </a:r>
          </a:p>
          <a:p>
            <a:pPr marL="342900" lvl="0" indent="-342900">
              <a:spcBef>
                <a:spcPts val="1000"/>
              </a:spcBef>
              <a:buClr>
                <a:srgbClr val="B31166"/>
              </a:buClr>
              <a:buSzPct val="80000"/>
              <a:buAutoNum type="arabicPeriod"/>
            </a:pPr>
            <a:r>
              <a:rPr lang="en-GB" dirty="0">
                <a:latin typeface="Times New Roman" panose="02020603050405020304" pitchFamily="18" charset="0"/>
                <a:cs typeface="Times New Roman" panose="02020603050405020304" pitchFamily="18" charset="0"/>
                <a:hlinkClick r:id="rId3"/>
              </a:rPr>
              <a:t>www.tesco.com</a:t>
            </a:r>
            <a:endParaRPr lang="en-GB" dirty="0">
              <a:latin typeface="Times New Roman" panose="02020603050405020304" pitchFamily="18" charset="0"/>
              <a:cs typeface="Times New Roman" panose="02020603050405020304" pitchFamily="18" charset="0"/>
            </a:endParaRPr>
          </a:p>
          <a:p>
            <a:pPr marL="342900" lvl="0" indent="-342900">
              <a:spcBef>
                <a:spcPts val="1000"/>
              </a:spcBef>
              <a:buClr>
                <a:srgbClr val="B31166"/>
              </a:buClr>
              <a:buSzPct val="80000"/>
              <a:buAutoNum type="arabicPeriod"/>
            </a:pPr>
            <a:r>
              <a:rPr lang="en-GB" dirty="0">
                <a:latin typeface="Times New Roman" panose="02020603050405020304" pitchFamily="18" charset="0"/>
                <a:cs typeface="Times New Roman" panose="02020603050405020304" pitchFamily="18" charset="0"/>
                <a:hlinkClick r:id="rId4"/>
              </a:rPr>
              <a:t>https://www.kantarworldpanel.com/en/grocery-market-share/great-britain</a:t>
            </a:r>
            <a:endParaRPr lang="en-GB" dirty="0">
              <a:latin typeface="Times New Roman" panose="02020603050405020304" pitchFamily="18" charset="0"/>
              <a:cs typeface="Times New Roman" panose="02020603050405020304" pitchFamily="18" charset="0"/>
            </a:endParaRPr>
          </a:p>
          <a:p>
            <a:pPr marL="342900" lvl="0" indent="-342900">
              <a:spcBef>
                <a:spcPts val="1000"/>
              </a:spcBef>
              <a:buClr>
                <a:srgbClr val="B31166"/>
              </a:buClr>
              <a:buSzPct val="80000"/>
              <a:buAutoNum type="arabicPeriod"/>
            </a:pPr>
            <a:r>
              <a:rPr lang="en-GB" sz="1500" b="1" u="sng" dirty="0">
                <a:latin typeface="Times New Roman" panose="02020603050405020304" pitchFamily="18" charset="0"/>
                <a:cs typeface="Times New Roman" panose="02020603050405020304" pitchFamily="18" charset="0"/>
                <a:hlinkClick r:id="rId5"/>
              </a:rPr>
              <a:t>http://customerthink.com/6-keys-to-a-successful-customer-experience-management-program/</a:t>
            </a:r>
            <a:r>
              <a:rPr lang="en-GB" sz="1500" b="1" dirty="0">
                <a:latin typeface="Times New Roman" panose="02020603050405020304" pitchFamily="18" charset="0"/>
                <a:cs typeface="Times New Roman" panose="02020603050405020304" pitchFamily="18" charset="0"/>
              </a:rPr>
              <a:t> [Accessed 19/04/2019]</a:t>
            </a:r>
          </a:p>
          <a:p>
            <a:pPr marL="342900" lvl="0" indent="-342900">
              <a:spcBef>
                <a:spcPts val="1000"/>
              </a:spcBef>
              <a:buClr>
                <a:srgbClr val="B31166"/>
              </a:buClr>
              <a:buSzPct val="80000"/>
              <a:buAutoNum type="arabicPeriod"/>
            </a:pPr>
            <a:r>
              <a:rPr lang="en-GB" sz="1500" dirty="0">
                <a:latin typeface="Times New Roman" panose="02020603050405020304" pitchFamily="18" charset="0"/>
                <a:cs typeface="Times New Roman" panose="02020603050405020304" pitchFamily="18" charset="0"/>
              </a:rPr>
              <a:t>WUA Global(May,2018) Tesco.com wins digital customer experience benchmark study “Online groceries” in the UK.  </a:t>
            </a:r>
            <a:r>
              <a:rPr lang="en-GB" sz="1500" i="1" dirty="0">
                <a:latin typeface="Times New Roman" panose="02020603050405020304" pitchFamily="18" charset="0"/>
                <a:cs typeface="Times New Roman" panose="02020603050405020304" pitchFamily="18" charset="0"/>
              </a:rPr>
              <a:t>WUA Global</a:t>
            </a:r>
            <a:r>
              <a:rPr lang="en-GB" sz="1500" dirty="0">
                <a:latin typeface="Times New Roman" panose="02020603050405020304" pitchFamily="18" charset="0"/>
                <a:cs typeface="Times New Roman" panose="02020603050405020304" pitchFamily="18" charset="0"/>
              </a:rPr>
              <a:t> [online] Available from: </a:t>
            </a:r>
            <a:r>
              <a:rPr lang="en-GB" sz="1500" u="sng" dirty="0">
                <a:latin typeface="Times New Roman" panose="02020603050405020304" pitchFamily="18" charset="0"/>
                <a:cs typeface="Times New Roman" panose="02020603050405020304" pitchFamily="18" charset="0"/>
                <a:hlinkClick r:id="rId6"/>
              </a:rPr>
              <a:t>https://www.wuaglobal.com/sparks/tesco-com-wins-digital-customer-experience-benchmark-study-online-groceries/</a:t>
            </a:r>
            <a:r>
              <a:rPr lang="en-GB" sz="1500" dirty="0">
                <a:latin typeface="Times New Roman" panose="02020603050405020304" pitchFamily="18" charset="0"/>
                <a:cs typeface="Times New Roman" panose="02020603050405020304" pitchFamily="18" charset="0"/>
              </a:rPr>
              <a:t> [ Accessed 19/042019]</a:t>
            </a:r>
          </a:p>
          <a:p>
            <a:pPr marL="342900" lvl="0" indent="-342900">
              <a:spcBef>
                <a:spcPts val="1000"/>
              </a:spcBef>
              <a:buClr>
                <a:srgbClr val="B31166"/>
              </a:buClr>
              <a:buSzPct val="80000"/>
              <a:buAutoNum type="arabicPeriod"/>
            </a:pPr>
            <a:endParaRPr lang="en-GB" dirty="0">
              <a:latin typeface="Times New Roman" panose="02020603050405020304" pitchFamily="18" charset="0"/>
              <a:cs typeface="Times New Roman" panose="02020603050405020304" pitchFamily="18" charset="0"/>
            </a:endParaRPr>
          </a:p>
          <a:p>
            <a:pPr marL="342900" lvl="0" indent="-342900">
              <a:spcBef>
                <a:spcPts val="1000"/>
              </a:spcBef>
              <a:buClr>
                <a:srgbClr val="B31166"/>
              </a:buClr>
              <a:buSzPct val="80000"/>
              <a:buAutoNum type="arabicPeriod"/>
            </a:pPr>
            <a:endParaRPr lang="en-GB" dirty="0">
              <a:latin typeface="Times New Roman" panose="02020603050405020304" pitchFamily="18" charset="0"/>
              <a:cs typeface="Times New Roman" panose="02020603050405020304" pitchFamily="18" charset="0"/>
            </a:endParaRPr>
          </a:p>
          <a:p>
            <a:pPr marL="342900" lvl="0" indent="-342900">
              <a:spcBef>
                <a:spcPts val="1000"/>
              </a:spcBef>
              <a:buClr>
                <a:srgbClr val="B31166"/>
              </a:buClr>
              <a:buSzPct val="80000"/>
              <a:buAutoNum type="arabicPeriod"/>
            </a:pPr>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95512795"/>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TM03457444[[fn=Basis]]</Template>
  <TotalTime>580</TotalTime>
  <Words>1387</Words>
  <Application>Microsoft Office PowerPoint</Application>
  <PresentationFormat>Widescreen</PresentationFormat>
  <Paragraphs>199</Paragraphs>
  <Slides>15</Slides>
  <Notes>7</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Basis</vt:lpstr>
      <vt:lpstr>PowerPoint Presentation</vt:lpstr>
      <vt:lpstr>PowerPoint Presentation</vt:lpstr>
      <vt:lpstr> Tesco Marketing Mix (4P’s) </vt:lpstr>
      <vt:lpstr>PowerPoint Presentation</vt:lpstr>
      <vt:lpstr>PowerPoint Presentation</vt:lpstr>
      <vt:lpstr>PowerPoint Presentation</vt:lpstr>
      <vt:lpstr>PowerPoint Presentation</vt:lpstr>
      <vt:lpstr>How to improve the Customer Experience?</vt:lpstr>
      <vt:lpstr>Touch points – Multi-channel</vt:lpstr>
      <vt:lpstr>Excellent Digital Experience  </vt:lpstr>
      <vt:lpstr>PowerPoint Presentation</vt:lpstr>
      <vt:lpstr>PowerPoint Presentation</vt:lpstr>
      <vt:lpstr>PowerPoint Presentation</vt:lpstr>
      <vt:lpstr>Conclusion and Recommendation.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Customer journey</dc:title>
  <dc:creator>ALISIYA BISEROVA TAHCHIEVA</dc:creator>
  <cp:lastModifiedBy>Angel Gruychev</cp:lastModifiedBy>
  <cp:revision>50</cp:revision>
  <dcterms:created xsi:type="dcterms:W3CDTF">2019-04-11T20:41:31Z</dcterms:created>
  <dcterms:modified xsi:type="dcterms:W3CDTF">2019-07-31T20:08:58Z</dcterms:modified>
</cp:coreProperties>
</file>