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76" r:id="rId12"/>
    <p:sldId id="266" r:id="rId13"/>
    <p:sldId id="267" r:id="rId14"/>
    <p:sldId id="268" r:id="rId15"/>
    <p:sldId id="269" r:id="rId16"/>
    <p:sldId id="271" r:id="rId17"/>
    <p:sldId id="275" r:id="rId18"/>
    <p:sldId id="272" r:id="rId19"/>
    <p:sldId id="273" r:id="rId20"/>
    <p:sldId id="274" r:id="rId21"/>
  </p:sldIdLst>
  <p:sldSz cx="18288000" cy="10287000"/>
  <p:notesSz cx="6858000" cy="9144000"/>
  <p:embeddedFontLst>
    <p:embeddedFont>
      <p:font typeface="Amazon Ember" panose="020B0604020202020204" charset="0"/>
      <p:regular r:id="rId23"/>
      <p:bold r:id="rId24"/>
    </p:embeddedFont>
    <p:embeddedFont>
      <p:font typeface="Mr. Mamoulian Blather"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262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DB1868-F85E-4F8C-8DF3-347571468941}" v="75" dt="2026-10-16T09:42:42.2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2" d="100"/>
          <a:sy n="52" d="100"/>
        </p:scale>
        <p:origin x="850"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Javed (2323581)" userId="481d149d-8341-44f5-98e5-11e58d7c7aba" providerId="ADAL" clId="{14AE9A01-7D26-4BE4-9DBC-1A1CFB36BF1A}"/>
    <pc:docChg chg="custSel modSld">
      <pc:chgData name="Samina Javed (2323581)" userId="481d149d-8341-44f5-98e5-11e58d7c7aba" providerId="ADAL" clId="{14AE9A01-7D26-4BE4-9DBC-1A1CFB36BF1A}" dt="2026-10-16T09:42:42.287" v="77"/>
      <pc:docMkLst>
        <pc:docMk/>
      </pc:docMkLst>
      <pc:sldChg chg="addSp delSp modSp mod modTransition delAnim modAnim">
        <pc:chgData name="Samina Javed (2323581)" userId="481d149d-8341-44f5-98e5-11e58d7c7aba" providerId="ADAL" clId="{14AE9A01-7D26-4BE4-9DBC-1A1CFB36BF1A}" dt="2026-10-16T08:51:28.619" v="19"/>
        <pc:sldMkLst>
          <pc:docMk/>
          <pc:sldMk cId="0" sldId="256"/>
        </pc:sldMkLst>
        <pc:picChg chg="add del mod">
          <ac:chgData name="Samina Javed (2323581)" userId="481d149d-8341-44f5-98e5-11e58d7c7aba" providerId="ADAL" clId="{14AE9A01-7D26-4BE4-9DBC-1A1CFB36BF1A}" dt="2026-10-16T08:50:29.279" v="15"/>
          <ac:picMkLst>
            <pc:docMk/>
            <pc:sldMk cId="0" sldId="256"/>
            <ac:picMk id="20" creationId="{912A5628-1CA2-85BC-5AC4-3CEE063D502A}"/>
          </ac:picMkLst>
        </pc:picChg>
        <pc:picChg chg="add del mod ord">
          <ac:chgData name="Samina Javed (2323581)" userId="481d149d-8341-44f5-98e5-11e58d7c7aba" providerId="ADAL" clId="{14AE9A01-7D26-4BE4-9DBC-1A1CFB36BF1A}" dt="2026-10-16T08:50:49.687" v="16"/>
          <ac:picMkLst>
            <pc:docMk/>
            <pc:sldMk cId="0" sldId="256"/>
            <ac:picMk id="23" creationId="{5CB5B60C-1E10-1493-6538-B7232530D2F1}"/>
          </ac:picMkLst>
        </pc:picChg>
        <pc:picChg chg="add del mod">
          <ac:chgData name="Samina Javed (2323581)" userId="481d149d-8341-44f5-98e5-11e58d7c7aba" providerId="ADAL" clId="{14AE9A01-7D26-4BE4-9DBC-1A1CFB36BF1A}" dt="2026-10-16T08:50:52.599" v="18"/>
          <ac:picMkLst>
            <pc:docMk/>
            <pc:sldMk cId="0" sldId="256"/>
            <ac:picMk id="24" creationId="{CC442A83-7C3D-0DFB-4292-A04E5751FC63}"/>
          </ac:picMkLst>
        </pc:picChg>
        <pc:picChg chg="add del mod">
          <ac:chgData name="Samina Javed (2323581)" userId="481d149d-8341-44f5-98e5-11e58d7c7aba" providerId="ADAL" clId="{14AE9A01-7D26-4BE4-9DBC-1A1CFB36BF1A}" dt="2026-10-15T15:31:48.776" v="7"/>
          <ac:picMkLst>
            <pc:docMk/>
            <pc:sldMk cId="0" sldId="256"/>
            <ac:picMk id="27" creationId="{31705699-B4BD-2715-9567-ECB208B100B7}"/>
          </ac:picMkLst>
        </pc:picChg>
        <pc:picChg chg="add del mod ord">
          <ac:chgData name="Samina Javed (2323581)" userId="481d149d-8341-44f5-98e5-11e58d7c7aba" providerId="ADAL" clId="{14AE9A01-7D26-4BE4-9DBC-1A1CFB36BF1A}" dt="2026-10-16T08:51:28.619" v="19"/>
          <ac:picMkLst>
            <pc:docMk/>
            <pc:sldMk cId="0" sldId="256"/>
            <ac:picMk id="27" creationId="{B838EDFB-3AD4-557C-E300-25F9FB74A11C}"/>
          </ac:picMkLst>
        </pc:picChg>
        <pc:picChg chg="add mod">
          <ac:chgData name="Samina Javed (2323581)" userId="481d149d-8341-44f5-98e5-11e58d7c7aba" providerId="ADAL" clId="{14AE9A01-7D26-4BE4-9DBC-1A1CFB36BF1A}" dt="2026-10-16T08:51:28.619" v="19"/>
          <ac:picMkLst>
            <pc:docMk/>
            <pc:sldMk cId="0" sldId="256"/>
            <ac:picMk id="28" creationId="{ECDE3FF9-AB14-7EBE-70D0-8ABB07AA6609}"/>
          </ac:picMkLst>
        </pc:picChg>
        <pc:picChg chg="add del mod ord">
          <ac:chgData name="Samina Javed (2323581)" userId="481d149d-8341-44f5-98e5-11e58d7c7aba" providerId="ADAL" clId="{14AE9A01-7D26-4BE4-9DBC-1A1CFB36BF1A}" dt="2026-10-15T15:32:02.077" v="8"/>
          <ac:picMkLst>
            <pc:docMk/>
            <pc:sldMk cId="0" sldId="256"/>
            <ac:picMk id="32" creationId="{E6A52651-A28D-EE9B-E38E-37E1E9706035}"/>
          </ac:picMkLst>
        </pc:picChg>
        <pc:picChg chg="add del mod">
          <ac:chgData name="Samina Javed (2323581)" userId="481d149d-8341-44f5-98e5-11e58d7c7aba" providerId="ADAL" clId="{14AE9A01-7D26-4BE4-9DBC-1A1CFB36BF1A}" dt="2026-10-15T15:35:59.610" v="9"/>
          <ac:picMkLst>
            <pc:docMk/>
            <pc:sldMk cId="0" sldId="256"/>
            <ac:picMk id="33" creationId="{E9458304-6F23-B2AD-CCE2-75A987208626}"/>
          </ac:picMkLst>
        </pc:picChg>
        <pc:picChg chg="del mod">
          <ac:chgData name="Samina Javed (2323581)" userId="481d149d-8341-44f5-98e5-11e58d7c7aba" providerId="ADAL" clId="{14AE9A01-7D26-4BE4-9DBC-1A1CFB36BF1A}" dt="2026-10-15T15:38:12.189" v="12" actId="21"/>
          <ac:picMkLst>
            <pc:docMk/>
            <pc:sldMk cId="0" sldId="256"/>
            <ac:picMk id="36" creationId="{33A75E94-C355-D177-7040-AA3FD7544F98}"/>
          </ac:picMkLst>
        </pc:picChg>
      </pc:sldChg>
      <pc:sldChg chg="addSp delSp modSp mod modTransition modAnim">
        <pc:chgData name="Samina Javed (2323581)" userId="481d149d-8341-44f5-98e5-11e58d7c7aba" providerId="ADAL" clId="{14AE9A01-7D26-4BE4-9DBC-1A1CFB36BF1A}" dt="2026-10-16T08:56:23.741" v="20"/>
        <pc:sldMkLst>
          <pc:docMk/>
          <pc:sldMk cId="0" sldId="257"/>
        </pc:sldMkLst>
        <pc:picChg chg="add mod">
          <ac:chgData name="Samina Javed (2323581)" userId="481d149d-8341-44f5-98e5-11e58d7c7aba" providerId="ADAL" clId="{14AE9A01-7D26-4BE4-9DBC-1A1CFB36BF1A}" dt="2026-10-16T08:56:23.741" v="20"/>
          <ac:picMkLst>
            <pc:docMk/>
            <pc:sldMk cId="0" sldId="257"/>
            <ac:picMk id="3" creationId="{7C726F75-5F25-7DE8-D727-837BA87A9659}"/>
          </ac:picMkLst>
        </pc:picChg>
        <pc:picChg chg="add del mod">
          <ac:chgData name="Samina Javed (2323581)" userId="481d149d-8341-44f5-98e5-11e58d7c7aba" providerId="ADAL" clId="{14AE9A01-7D26-4BE4-9DBC-1A1CFB36BF1A}" dt="2026-10-15T15:31:48.776" v="7"/>
          <ac:picMkLst>
            <pc:docMk/>
            <pc:sldMk cId="0" sldId="257"/>
            <ac:picMk id="21" creationId="{B839FE55-33AB-7A86-43C1-6AF3994195B8}"/>
          </ac:picMkLst>
        </pc:picChg>
        <pc:picChg chg="add del mod ord">
          <ac:chgData name="Samina Javed (2323581)" userId="481d149d-8341-44f5-98e5-11e58d7c7aba" providerId="ADAL" clId="{14AE9A01-7D26-4BE4-9DBC-1A1CFB36BF1A}" dt="2026-10-16T08:56:23.741" v="20"/>
          <ac:picMkLst>
            <pc:docMk/>
            <pc:sldMk cId="0" sldId="257"/>
            <ac:picMk id="26" creationId="{834D6FFB-07E2-DEB6-C02C-DAA11A97954A}"/>
          </ac:picMkLst>
        </pc:picChg>
      </pc:sldChg>
      <pc:sldChg chg="addSp delSp modSp mod modTransition modAnim">
        <pc:chgData name="Samina Javed (2323581)" userId="481d149d-8341-44f5-98e5-11e58d7c7aba" providerId="ADAL" clId="{14AE9A01-7D26-4BE4-9DBC-1A1CFB36BF1A}" dt="2026-10-16T08:57:58.775" v="21"/>
        <pc:sldMkLst>
          <pc:docMk/>
          <pc:sldMk cId="0" sldId="258"/>
        </pc:sldMkLst>
        <pc:picChg chg="add mod">
          <ac:chgData name="Samina Javed (2323581)" userId="481d149d-8341-44f5-98e5-11e58d7c7aba" providerId="ADAL" clId="{14AE9A01-7D26-4BE4-9DBC-1A1CFB36BF1A}" dt="2026-10-16T08:57:58.775" v="21"/>
          <ac:picMkLst>
            <pc:docMk/>
            <pc:sldMk cId="0" sldId="258"/>
            <ac:picMk id="13" creationId="{044740A8-05FE-0C46-D647-75B25B274A85}"/>
          </ac:picMkLst>
        </pc:picChg>
        <pc:picChg chg="add del mod">
          <ac:chgData name="Samina Javed (2323581)" userId="481d149d-8341-44f5-98e5-11e58d7c7aba" providerId="ADAL" clId="{14AE9A01-7D26-4BE4-9DBC-1A1CFB36BF1A}" dt="2026-10-15T15:31:48.776" v="7"/>
          <ac:picMkLst>
            <pc:docMk/>
            <pc:sldMk cId="0" sldId="258"/>
            <ac:picMk id="25" creationId="{FE5ED21D-F4EF-3F4B-2EF0-FB246F4214B6}"/>
          </ac:picMkLst>
        </pc:picChg>
        <pc:picChg chg="add del mod ord">
          <ac:chgData name="Samina Javed (2323581)" userId="481d149d-8341-44f5-98e5-11e58d7c7aba" providerId="ADAL" clId="{14AE9A01-7D26-4BE4-9DBC-1A1CFB36BF1A}" dt="2026-10-16T08:57:58.775" v="21"/>
          <ac:picMkLst>
            <pc:docMk/>
            <pc:sldMk cId="0" sldId="258"/>
            <ac:picMk id="29" creationId="{BAA21854-8A8C-7E5F-A143-2DAD32212F1D}"/>
          </ac:picMkLst>
        </pc:picChg>
      </pc:sldChg>
      <pc:sldChg chg="addSp modSp modTransition">
        <pc:chgData name="Samina Javed (2323581)" userId="481d149d-8341-44f5-98e5-11e58d7c7aba" providerId="ADAL" clId="{14AE9A01-7D26-4BE4-9DBC-1A1CFB36BF1A}" dt="2026-10-16T08:59:33.074" v="22"/>
        <pc:sldMkLst>
          <pc:docMk/>
          <pc:sldMk cId="0" sldId="259"/>
        </pc:sldMkLst>
        <pc:picChg chg="add mod">
          <ac:chgData name="Samina Javed (2323581)" userId="481d149d-8341-44f5-98e5-11e58d7c7aba" providerId="ADAL" clId="{14AE9A01-7D26-4BE4-9DBC-1A1CFB36BF1A}" dt="2026-10-16T08:59:33.074" v="22"/>
          <ac:picMkLst>
            <pc:docMk/>
            <pc:sldMk cId="0" sldId="259"/>
            <ac:picMk id="11" creationId="{1810491B-11F4-21EA-F284-637C5FDD61BD}"/>
          </ac:picMkLst>
        </pc:picChg>
      </pc:sldChg>
      <pc:sldChg chg="addSp modSp modTransition">
        <pc:chgData name="Samina Javed (2323581)" userId="481d149d-8341-44f5-98e5-11e58d7c7aba" providerId="ADAL" clId="{14AE9A01-7D26-4BE4-9DBC-1A1CFB36BF1A}" dt="2026-10-16T09:01:06.784" v="23"/>
        <pc:sldMkLst>
          <pc:docMk/>
          <pc:sldMk cId="0" sldId="260"/>
        </pc:sldMkLst>
        <pc:picChg chg="add mod">
          <ac:chgData name="Samina Javed (2323581)" userId="481d149d-8341-44f5-98e5-11e58d7c7aba" providerId="ADAL" clId="{14AE9A01-7D26-4BE4-9DBC-1A1CFB36BF1A}" dt="2026-10-16T09:01:06.784" v="23"/>
          <ac:picMkLst>
            <pc:docMk/>
            <pc:sldMk cId="0" sldId="260"/>
            <ac:picMk id="6" creationId="{C7905771-8EAE-89B3-ED58-25DDDA72075E}"/>
          </ac:picMkLst>
        </pc:picChg>
      </pc:sldChg>
      <pc:sldChg chg="addSp delSp modSp mod modTransition modAnim">
        <pc:chgData name="Samina Javed (2323581)" userId="481d149d-8341-44f5-98e5-11e58d7c7aba" providerId="ADAL" clId="{14AE9A01-7D26-4BE4-9DBC-1A1CFB36BF1A}" dt="2026-10-16T09:04:34.713" v="33"/>
        <pc:sldMkLst>
          <pc:docMk/>
          <pc:sldMk cId="0" sldId="261"/>
        </pc:sldMkLst>
        <pc:picChg chg="add del mod">
          <ac:chgData name="Samina Javed (2323581)" userId="481d149d-8341-44f5-98e5-11e58d7c7aba" providerId="ADAL" clId="{14AE9A01-7D26-4BE4-9DBC-1A1CFB36BF1A}" dt="2026-10-16T09:02:07.104" v="26"/>
          <ac:picMkLst>
            <pc:docMk/>
            <pc:sldMk cId="0" sldId="261"/>
            <ac:picMk id="12" creationId="{3DB97B6A-9AC8-65A1-8A19-5ABDFB7CF438}"/>
          </ac:picMkLst>
        </pc:picChg>
        <pc:picChg chg="add del mod ord">
          <ac:chgData name="Samina Javed (2323581)" userId="481d149d-8341-44f5-98e5-11e58d7c7aba" providerId="ADAL" clId="{14AE9A01-7D26-4BE4-9DBC-1A1CFB36BF1A}" dt="2026-10-16T09:02:30.294" v="27"/>
          <ac:picMkLst>
            <pc:docMk/>
            <pc:sldMk cId="0" sldId="261"/>
            <ac:picMk id="16" creationId="{FAEA8B4D-9DFA-EF23-16CE-1F259222BDEA}"/>
          </ac:picMkLst>
        </pc:picChg>
        <pc:picChg chg="add del mod">
          <ac:chgData name="Samina Javed (2323581)" userId="481d149d-8341-44f5-98e5-11e58d7c7aba" providerId="ADAL" clId="{14AE9A01-7D26-4BE4-9DBC-1A1CFB36BF1A}" dt="2026-10-16T09:02:34.167" v="29"/>
          <ac:picMkLst>
            <pc:docMk/>
            <pc:sldMk cId="0" sldId="261"/>
            <ac:picMk id="17" creationId="{85E630DC-BFDD-8BF6-6734-E9A2782FD014}"/>
          </ac:picMkLst>
        </pc:picChg>
        <pc:picChg chg="add del mod ord">
          <ac:chgData name="Samina Javed (2323581)" userId="481d149d-8341-44f5-98e5-11e58d7c7aba" providerId="ADAL" clId="{14AE9A01-7D26-4BE4-9DBC-1A1CFB36BF1A}" dt="2026-10-16T09:03:33.085" v="30"/>
          <ac:picMkLst>
            <pc:docMk/>
            <pc:sldMk cId="0" sldId="261"/>
            <ac:picMk id="23" creationId="{ED308C03-7FC4-99FB-9A07-843C36E9D29D}"/>
          </ac:picMkLst>
        </pc:picChg>
        <pc:picChg chg="add del mod">
          <ac:chgData name="Samina Javed (2323581)" userId="481d149d-8341-44f5-98e5-11e58d7c7aba" providerId="ADAL" clId="{14AE9A01-7D26-4BE4-9DBC-1A1CFB36BF1A}" dt="2026-10-16T09:03:39.626" v="32"/>
          <ac:picMkLst>
            <pc:docMk/>
            <pc:sldMk cId="0" sldId="261"/>
            <ac:picMk id="26" creationId="{D38F70DE-C92C-26C7-36D4-E0A4A4209AB6}"/>
          </ac:picMkLst>
        </pc:picChg>
        <pc:picChg chg="add del mod ord">
          <ac:chgData name="Samina Javed (2323581)" userId="481d149d-8341-44f5-98e5-11e58d7c7aba" providerId="ADAL" clId="{14AE9A01-7D26-4BE4-9DBC-1A1CFB36BF1A}" dt="2026-10-16T09:04:34.713" v="33"/>
          <ac:picMkLst>
            <pc:docMk/>
            <pc:sldMk cId="0" sldId="261"/>
            <ac:picMk id="29" creationId="{220EB583-AE27-907B-B1A6-A9A95CE7EA30}"/>
          </ac:picMkLst>
        </pc:picChg>
        <pc:picChg chg="add mod">
          <ac:chgData name="Samina Javed (2323581)" userId="481d149d-8341-44f5-98e5-11e58d7c7aba" providerId="ADAL" clId="{14AE9A01-7D26-4BE4-9DBC-1A1CFB36BF1A}" dt="2026-10-16T09:04:34.713" v="33"/>
          <ac:picMkLst>
            <pc:docMk/>
            <pc:sldMk cId="0" sldId="261"/>
            <ac:picMk id="30" creationId="{E06DEB75-2998-CE6C-2FB6-6AB84FFDE925}"/>
          </ac:picMkLst>
        </pc:picChg>
      </pc:sldChg>
      <pc:sldChg chg="addSp modSp modTransition">
        <pc:chgData name="Samina Javed (2323581)" userId="481d149d-8341-44f5-98e5-11e58d7c7aba" providerId="ADAL" clId="{14AE9A01-7D26-4BE4-9DBC-1A1CFB36BF1A}" dt="2026-10-16T09:06:25.728" v="34"/>
        <pc:sldMkLst>
          <pc:docMk/>
          <pc:sldMk cId="0" sldId="262"/>
        </pc:sldMkLst>
        <pc:picChg chg="add mod">
          <ac:chgData name="Samina Javed (2323581)" userId="481d149d-8341-44f5-98e5-11e58d7c7aba" providerId="ADAL" clId="{14AE9A01-7D26-4BE4-9DBC-1A1CFB36BF1A}" dt="2026-10-16T09:06:25.728" v="34"/>
          <ac:picMkLst>
            <pc:docMk/>
            <pc:sldMk cId="0" sldId="262"/>
            <ac:picMk id="13" creationId="{41432D0B-4A98-BD44-C039-91277DFBF0B8}"/>
          </ac:picMkLst>
        </pc:picChg>
      </pc:sldChg>
      <pc:sldChg chg="addSp modSp modTransition">
        <pc:chgData name="Samina Javed (2323581)" userId="481d149d-8341-44f5-98e5-11e58d7c7aba" providerId="ADAL" clId="{14AE9A01-7D26-4BE4-9DBC-1A1CFB36BF1A}" dt="2026-10-16T09:11:09.462" v="35"/>
        <pc:sldMkLst>
          <pc:docMk/>
          <pc:sldMk cId="0" sldId="263"/>
        </pc:sldMkLst>
        <pc:picChg chg="add mod">
          <ac:chgData name="Samina Javed (2323581)" userId="481d149d-8341-44f5-98e5-11e58d7c7aba" providerId="ADAL" clId="{14AE9A01-7D26-4BE4-9DBC-1A1CFB36BF1A}" dt="2026-10-16T09:11:09.462" v="35"/>
          <ac:picMkLst>
            <pc:docMk/>
            <pc:sldMk cId="0" sldId="263"/>
            <ac:picMk id="16" creationId="{FF497F8D-4F1C-413B-68B0-E376BA8A0DF1}"/>
          </ac:picMkLst>
        </pc:picChg>
      </pc:sldChg>
      <pc:sldChg chg="addSp modSp modTransition">
        <pc:chgData name="Samina Javed (2323581)" userId="481d149d-8341-44f5-98e5-11e58d7c7aba" providerId="ADAL" clId="{14AE9A01-7D26-4BE4-9DBC-1A1CFB36BF1A}" dt="2026-10-16T09:12:56.580" v="36"/>
        <pc:sldMkLst>
          <pc:docMk/>
          <pc:sldMk cId="0" sldId="264"/>
        </pc:sldMkLst>
        <pc:picChg chg="add mod">
          <ac:chgData name="Samina Javed (2323581)" userId="481d149d-8341-44f5-98e5-11e58d7c7aba" providerId="ADAL" clId="{14AE9A01-7D26-4BE4-9DBC-1A1CFB36BF1A}" dt="2026-10-16T09:12:56.580" v="36"/>
          <ac:picMkLst>
            <pc:docMk/>
            <pc:sldMk cId="0" sldId="264"/>
            <ac:picMk id="15" creationId="{0D12D686-A50D-5E04-A69C-6714BBD8E7D4}"/>
          </ac:picMkLst>
        </pc:picChg>
      </pc:sldChg>
      <pc:sldChg chg="addSp modSp modTransition">
        <pc:chgData name="Samina Javed (2323581)" userId="481d149d-8341-44f5-98e5-11e58d7c7aba" providerId="ADAL" clId="{14AE9A01-7D26-4BE4-9DBC-1A1CFB36BF1A}" dt="2026-10-16T09:14:43.346" v="37"/>
        <pc:sldMkLst>
          <pc:docMk/>
          <pc:sldMk cId="0" sldId="265"/>
        </pc:sldMkLst>
        <pc:picChg chg="add mod">
          <ac:chgData name="Samina Javed (2323581)" userId="481d149d-8341-44f5-98e5-11e58d7c7aba" providerId="ADAL" clId="{14AE9A01-7D26-4BE4-9DBC-1A1CFB36BF1A}" dt="2026-10-16T09:14:43.346" v="37"/>
          <ac:picMkLst>
            <pc:docMk/>
            <pc:sldMk cId="0" sldId="265"/>
            <ac:picMk id="17" creationId="{2F37FB8A-2438-D7C5-9721-0DC8DBE613D4}"/>
          </ac:picMkLst>
        </pc:picChg>
      </pc:sldChg>
      <pc:sldChg chg="addSp modSp modTransition">
        <pc:chgData name="Samina Javed (2323581)" userId="481d149d-8341-44f5-98e5-11e58d7c7aba" providerId="ADAL" clId="{14AE9A01-7D26-4BE4-9DBC-1A1CFB36BF1A}" dt="2026-10-16T09:19:35.171" v="48"/>
        <pc:sldMkLst>
          <pc:docMk/>
          <pc:sldMk cId="2954204968" sldId="266"/>
        </pc:sldMkLst>
        <pc:picChg chg="add mod">
          <ac:chgData name="Samina Javed (2323581)" userId="481d149d-8341-44f5-98e5-11e58d7c7aba" providerId="ADAL" clId="{14AE9A01-7D26-4BE4-9DBC-1A1CFB36BF1A}" dt="2026-10-16T09:19:35.171" v="48"/>
          <ac:picMkLst>
            <pc:docMk/>
            <pc:sldMk cId="2954204968" sldId="266"/>
            <ac:picMk id="15" creationId="{956EA94C-A391-3813-DB0B-B3C6EEED6CE1}"/>
          </ac:picMkLst>
        </pc:picChg>
      </pc:sldChg>
      <pc:sldChg chg="addSp delSp modSp mod modTransition modAnim">
        <pc:chgData name="Samina Javed (2323581)" userId="481d149d-8341-44f5-98e5-11e58d7c7aba" providerId="ADAL" clId="{14AE9A01-7D26-4BE4-9DBC-1A1CFB36BF1A}" dt="2026-10-16T09:22:25.384" v="55"/>
        <pc:sldMkLst>
          <pc:docMk/>
          <pc:sldMk cId="2986652950" sldId="267"/>
        </pc:sldMkLst>
        <pc:picChg chg="add del mod">
          <ac:chgData name="Samina Javed (2323581)" userId="481d149d-8341-44f5-98e5-11e58d7c7aba" providerId="ADAL" clId="{14AE9A01-7D26-4BE4-9DBC-1A1CFB36BF1A}" dt="2026-10-16T09:21:13.892" v="51"/>
          <ac:picMkLst>
            <pc:docMk/>
            <pc:sldMk cId="2986652950" sldId="267"/>
            <ac:picMk id="9" creationId="{1E968DCC-7C3E-A628-BC8C-679970F98D0E}"/>
          </ac:picMkLst>
        </pc:picChg>
        <pc:picChg chg="add del mod ord">
          <ac:chgData name="Samina Javed (2323581)" userId="481d149d-8341-44f5-98e5-11e58d7c7aba" providerId="ADAL" clId="{14AE9A01-7D26-4BE4-9DBC-1A1CFB36BF1A}" dt="2026-10-16T09:21:40.492" v="52"/>
          <ac:picMkLst>
            <pc:docMk/>
            <pc:sldMk cId="2986652950" sldId="267"/>
            <ac:picMk id="15" creationId="{E1420844-6611-1F61-19A3-F7E01BABA4B5}"/>
          </ac:picMkLst>
        </pc:picChg>
        <pc:picChg chg="add del mod">
          <ac:chgData name="Samina Javed (2323581)" userId="481d149d-8341-44f5-98e5-11e58d7c7aba" providerId="ADAL" clId="{14AE9A01-7D26-4BE4-9DBC-1A1CFB36BF1A}" dt="2026-10-16T09:21:43.049" v="54"/>
          <ac:picMkLst>
            <pc:docMk/>
            <pc:sldMk cId="2986652950" sldId="267"/>
            <ac:picMk id="17" creationId="{77100B66-6BC7-5E10-5DE7-563A70DAA528}"/>
          </ac:picMkLst>
        </pc:picChg>
        <pc:picChg chg="add del mod ord">
          <ac:chgData name="Samina Javed (2323581)" userId="481d149d-8341-44f5-98e5-11e58d7c7aba" providerId="ADAL" clId="{14AE9A01-7D26-4BE4-9DBC-1A1CFB36BF1A}" dt="2026-10-16T09:22:25.384" v="55"/>
          <ac:picMkLst>
            <pc:docMk/>
            <pc:sldMk cId="2986652950" sldId="267"/>
            <ac:picMk id="23" creationId="{5E9A4E8A-D900-B5E6-39F0-916AD417C367}"/>
          </ac:picMkLst>
        </pc:picChg>
        <pc:picChg chg="add mod">
          <ac:chgData name="Samina Javed (2323581)" userId="481d149d-8341-44f5-98e5-11e58d7c7aba" providerId="ADAL" clId="{14AE9A01-7D26-4BE4-9DBC-1A1CFB36BF1A}" dt="2026-10-16T09:22:25.384" v="55"/>
          <ac:picMkLst>
            <pc:docMk/>
            <pc:sldMk cId="2986652950" sldId="267"/>
            <ac:picMk id="26" creationId="{B9580716-F93F-BEE6-9374-1435156B63A3}"/>
          </ac:picMkLst>
        </pc:picChg>
      </pc:sldChg>
      <pc:sldChg chg="addSp delSp modSp mod modTransition modAnim">
        <pc:chgData name="Samina Javed (2323581)" userId="481d149d-8341-44f5-98e5-11e58d7c7aba" providerId="ADAL" clId="{14AE9A01-7D26-4BE4-9DBC-1A1CFB36BF1A}" dt="2026-10-16T09:25:42.070" v="65"/>
        <pc:sldMkLst>
          <pc:docMk/>
          <pc:sldMk cId="4097697024" sldId="268"/>
        </pc:sldMkLst>
        <pc:picChg chg="add del mod">
          <ac:chgData name="Samina Javed (2323581)" userId="481d149d-8341-44f5-98e5-11e58d7c7aba" providerId="ADAL" clId="{14AE9A01-7D26-4BE4-9DBC-1A1CFB36BF1A}" dt="2026-10-16T09:23:35.003" v="58"/>
          <ac:picMkLst>
            <pc:docMk/>
            <pc:sldMk cId="4097697024" sldId="268"/>
            <ac:picMk id="13" creationId="{5719C233-4CEF-B6F1-B842-86D01D0FBFD3}"/>
          </ac:picMkLst>
        </pc:picChg>
        <pc:picChg chg="add del mod ord">
          <ac:chgData name="Samina Javed (2323581)" userId="481d149d-8341-44f5-98e5-11e58d7c7aba" providerId="ADAL" clId="{14AE9A01-7D26-4BE4-9DBC-1A1CFB36BF1A}" dt="2026-10-16T09:24:29.491" v="59"/>
          <ac:picMkLst>
            <pc:docMk/>
            <pc:sldMk cId="4097697024" sldId="268"/>
            <ac:picMk id="18" creationId="{135EED39-8C06-B92E-8312-3CAA39D41734}"/>
          </ac:picMkLst>
        </pc:picChg>
        <pc:picChg chg="add del mod">
          <ac:chgData name="Samina Javed (2323581)" userId="481d149d-8341-44f5-98e5-11e58d7c7aba" providerId="ADAL" clId="{14AE9A01-7D26-4BE4-9DBC-1A1CFB36BF1A}" dt="2026-10-16T09:24:32.861" v="61"/>
          <ac:picMkLst>
            <pc:docMk/>
            <pc:sldMk cId="4097697024" sldId="268"/>
            <ac:picMk id="20" creationId="{B7D54AF1-0F44-5D7D-6CF1-24ED8CA17200}"/>
          </ac:picMkLst>
        </pc:picChg>
        <pc:picChg chg="add del mod ord">
          <ac:chgData name="Samina Javed (2323581)" userId="481d149d-8341-44f5-98e5-11e58d7c7aba" providerId="ADAL" clId="{14AE9A01-7D26-4BE4-9DBC-1A1CFB36BF1A}" dt="2026-10-16T09:24:46.021" v="62"/>
          <ac:picMkLst>
            <pc:docMk/>
            <pc:sldMk cId="4097697024" sldId="268"/>
            <ac:picMk id="23" creationId="{83F1BCC6-EC69-BC7B-B9A5-AEF9C2DD07E1}"/>
          </ac:picMkLst>
        </pc:picChg>
        <pc:picChg chg="add del mod">
          <ac:chgData name="Samina Javed (2323581)" userId="481d149d-8341-44f5-98e5-11e58d7c7aba" providerId="ADAL" clId="{14AE9A01-7D26-4BE4-9DBC-1A1CFB36BF1A}" dt="2026-10-16T09:24:49.399" v="64"/>
          <ac:picMkLst>
            <pc:docMk/>
            <pc:sldMk cId="4097697024" sldId="268"/>
            <ac:picMk id="26" creationId="{7044DA5C-BB63-8829-D2A2-26C69B80848D}"/>
          </ac:picMkLst>
        </pc:picChg>
        <pc:picChg chg="add del mod ord">
          <ac:chgData name="Samina Javed (2323581)" userId="481d149d-8341-44f5-98e5-11e58d7c7aba" providerId="ADAL" clId="{14AE9A01-7D26-4BE4-9DBC-1A1CFB36BF1A}" dt="2026-10-16T09:25:42.070" v="65"/>
          <ac:picMkLst>
            <pc:docMk/>
            <pc:sldMk cId="4097697024" sldId="268"/>
            <ac:picMk id="29" creationId="{BBEA8D0B-232E-AB81-A341-89F03D83A82F}"/>
          </ac:picMkLst>
        </pc:picChg>
        <pc:picChg chg="add mod">
          <ac:chgData name="Samina Javed (2323581)" userId="481d149d-8341-44f5-98e5-11e58d7c7aba" providerId="ADAL" clId="{14AE9A01-7D26-4BE4-9DBC-1A1CFB36BF1A}" dt="2026-10-16T09:25:42.070" v="65"/>
          <ac:picMkLst>
            <pc:docMk/>
            <pc:sldMk cId="4097697024" sldId="268"/>
            <ac:picMk id="30" creationId="{1066598E-CFD8-5EB2-21B9-355F327E104F}"/>
          </ac:picMkLst>
        </pc:picChg>
      </pc:sldChg>
      <pc:sldChg chg="addSp modSp modTransition">
        <pc:chgData name="Samina Javed (2323581)" userId="481d149d-8341-44f5-98e5-11e58d7c7aba" providerId="ADAL" clId="{14AE9A01-7D26-4BE4-9DBC-1A1CFB36BF1A}" dt="2026-10-16T09:27:44.815" v="66"/>
        <pc:sldMkLst>
          <pc:docMk/>
          <pc:sldMk cId="3765893766" sldId="269"/>
        </pc:sldMkLst>
        <pc:picChg chg="add mod">
          <ac:chgData name="Samina Javed (2323581)" userId="481d149d-8341-44f5-98e5-11e58d7c7aba" providerId="ADAL" clId="{14AE9A01-7D26-4BE4-9DBC-1A1CFB36BF1A}" dt="2026-10-16T09:27:44.815" v="66"/>
          <ac:picMkLst>
            <pc:docMk/>
            <pc:sldMk cId="3765893766" sldId="269"/>
            <ac:picMk id="11" creationId="{6087A345-B581-2166-786A-A7CD657ED68F}"/>
          </ac:picMkLst>
        </pc:picChg>
      </pc:sldChg>
      <pc:sldChg chg="addSp delSp modSp mod modTransition modAnim">
        <pc:chgData name="Samina Javed (2323581)" userId="481d149d-8341-44f5-98e5-11e58d7c7aba" providerId="ADAL" clId="{14AE9A01-7D26-4BE4-9DBC-1A1CFB36BF1A}" dt="2026-10-16T09:33:55.407" v="70"/>
        <pc:sldMkLst>
          <pc:docMk/>
          <pc:sldMk cId="1436979226" sldId="271"/>
        </pc:sldMkLst>
        <pc:picChg chg="add del mod">
          <ac:chgData name="Samina Javed (2323581)" userId="481d149d-8341-44f5-98e5-11e58d7c7aba" providerId="ADAL" clId="{14AE9A01-7D26-4BE4-9DBC-1A1CFB36BF1A}" dt="2026-10-16T09:33:15.107" v="69"/>
          <ac:picMkLst>
            <pc:docMk/>
            <pc:sldMk cId="1436979226" sldId="271"/>
            <ac:picMk id="13" creationId="{BE496490-F0C7-702B-7D87-D52F6334F268}"/>
          </ac:picMkLst>
        </pc:picChg>
        <pc:picChg chg="add del mod ord">
          <ac:chgData name="Samina Javed (2323581)" userId="481d149d-8341-44f5-98e5-11e58d7c7aba" providerId="ADAL" clId="{14AE9A01-7D26-4BE4-9DBC-1A1CFB36BF1A}" dt="2026-10-16T09:33:55.407" v="70"/>
          <ac:picMkLst>
            <pc:docMk/>
            <pc:sldMk cId="1436979226" sldId="271"/>
            <ac:picMk id="21" creationId="{9D0B1D85-3F33-E5CE-D1A7-7C6CE08C0FE0}"/>
          </ac:picMkLst>
        </pc:picChg>
        <pc:picChg chg="add mod">
          <ac:chgData name="Samina Javed (2323581)" userId="481d149d-8341-44f5-98e5-11e58d7c7aba" providerId="ADAL" clId="{14AE9A01-7D26-4BE4-9DBC-1A1CFB36BF1A}" dt="2026-10-16T09:33:55.407" v="70"/>
          <ac:picMkLst>
            <pc:docMk/>
            <pc:sldMk cId="1436979226" sldId="271"/>
            <ac:picMk id="23" creationId="{4FEC937A-0D7F-B7FA-05BE-FDE95ADBB45B}"/>
          </ac:picMkLst>
        </pc:picChg>
      </pc:sldChg>
      <pc:sldChg chg="addSp delSp modSp mod modTransition modAnim">
        <pc:chgData name="Samina Javed (2323581)" userId="481d149d-8341-44f5-98e5-11e58d7c7aba" providerId="ADAL" clId="{14AE9A01-7D26-4BE4-9DBC-1A1CFB36BF1A}" dt="2026-10-16T09:39:21.252" v="75"/>
        <pc:sldMkLst>
          <pc:docMk/>
          <pc:sldMk cId="2862658166" sldId="272"/>
        </pc:sldMkLst>
        <pc:picChg chg="add del mod">
          <ac:chgData name="Samina Javed (2323581)" userId="481d149d-8341-44f5-98e5-11e58d7c7aba" providerId="ADAL" clId="{14AE9A01-7D26-4BE4-9DBC-1A1CFB36BF1A}" dt="2026-10-16T09:38:23.530" v="74"/>
          <ac:picMkLst>
            <pc:docMk/>
            <pc:sldMk cId="2862658166" sldId="272"/>
            <ac:picMk id="13" creationId="{616ACEC7-88A6-83C2-630C-DAA2D2B82394}"/>
          </ac:picMkLst>
        </pc:picChg>
        <pc:picChg chg="add del mod ord">
          <ac:chgData name="Samina Javed (2323581)" userId="481d149d-8341-44f5-98e5-11e58d7c7aba" providerId="ADAL" clId="{14AE9A01-7D26-4BE4-9DBC-1A1CFB36BF1A}" dt="2026-10-16T09:39:21.252" v="75"/>
          <ac:picMkLst>
            <pc:docMk/>
            <pc:sldMk cId="2862658166" sldId="272"/>
            <ac:picMk id="22" creationId="{2ADC677F-21D1-995E-0445-1DD5230D4876}"/>
          </ac:picMkLst>
        </pc:picChg>
        <pc:picChg chg="add mod">
          <ac:chgData name="Samina Javed (2323581)" userId="481d149d-8341-44f5-98e5-11e58d7c7aba" providerId="ADAL" clId="{14AE9A01-7D26-4BE4-9DBC-1A1CFB36BF1A}" dt="2026-10-16T09:39:21.252" v="75"/>
          <ac:picMkLst>
            <pc:docMk/>
            <pc:sldMk cId="2862658166" sldId="272"/>
            <ac:picMk id="23" creationId="{995B5D45-042A-B437-4CBE-A090BA635987}"/>
          </ac:picMkLst>
        </pc:picChg>
      </pc:sldChg>
      <pc:sldChg chg="addSp modSp modTransition">
        <pc:chgData name="Samina Javed (2323581)" userId="481d149d-8341-44f5-98e5-11e58d7c7aba" providerId="ADAL" clId="{14AE9A01-7D26-4BE4-9DBC-1A1CFB36BF1A}" dt="2026-10-16T09:41:08.004" v="76"/>
        <pc:sldMkLst>
          <pc:docMk/>
          <pc:sldMk cId="680571575" sldId="273"/>
        </pc:sldMkLst>
        <pc:picChg chg="add mod">
          <ac:chgData name="Samina Javed (2323581)" userId="481d149d-8341-44f5-98e5-11e58d7c7aba" providerId="ADAL" clId="{14AE9A01-7D26-4BE4-9DBC-1A1CFB36BF1A}" dt="2026-10-16T09:41:08.004" v="76"/>
          <ac:picMkLst>
            <pc:docMk/>
            <pc:sldMk cId="680571575" sldId="273"/>
            <ac:picMk id="11" creationId="{1D0C9C1D-0D73-BEAD-935D-F0C04144DF11}"/>
          </ac:picMkLst>
        </pc:picChg>
      </pc:sldChg>
      <pc:sldChg chg="addSp modSp modTransition">
        <pc:chgData name="Samina Javed (2323581)" userId="481d149d-8341-44f5-98e5-11e58d7c7aba" providerId="ADAL" clId="{14AE9A01-7D26-4BE4-9DBC-1A1CFB36BF1A}" dt="2026-10-16T09:42:42.287" v="77"/>
        <pc:sldMkLst>
          <pc:docMk/>
          <pc:sldMk cId="368311162" sldId="274"/>
        </pc:sldMkLst>
        <pc:picChg chg="add mod">
          <ac:chgData name="Samina Javed (2323581)" userId="481d149d-8341-44f5-98e5-11e58d7c7aba" providerId="ADAL" clId="{14AE9A01-7D26-4BE4-9DBC-1A1CFB36BF1A}" dt="2026-10-16T09:42:42.287" v="77"/>
          <ac:picMkLst>
            <pc:docMk/>
            <pc:sldMk cId="368311162" sldId="274"/>
            <ac:picMk id="6" creationId="{86FE4262-C4EF-5F63-0743-8E0F9EB7B484}"/>
          </ac:picMkLst>
        </pc:picChg>
      </pc:sldChg>
      <pc:sldChg chg="addSp modSp modTransition">
        <pc:chgData name="Samina Javed (2323581)" userId="481d149d-8341-44f5-98e5-11e58d7c7aba" providerId="ADAL" clId="{14AE9A01-7D26-4BE4-9DBC-1A1CFB36BF1A}" dt="2026-10-16T09:37:12.196" v="71"/>
        <pc:sldMkLst>
          <pc:docMk/>
          <pc:sldMk cId="520416161" sldId="275"/>
        </pc:sldMkLst>
        <pc:picChg chg="add mod">
          <ac:chgData name="Samina Javed (2323581)" userId="481d149d-8341-44f5-98e5-11e58d7c7aba" providerId="ADAL" clId="{14AE9A01-7D26-4BE4-9DBC-1A1CFB36BF1A}" dt="2026-10-16T09:37:12.196" v="71"/>
          <ac:picMkLst>
            <pc:docMk/>
            <pc:sldMk cId="520416161" sldId="275"/>
            <ac:picMk id="21" creationId="{8C12DD48-EDAB-177D-45EE-6E9DAB64663E}"/>
          </ac:picMkLst>
        </pc:picChg>
      </pc:sldChg>
      <pc:sldChg chg="addSp delSp modSp mod modTransition modAnim">
        <pc:chgData name="Samina Javed (2323581)" userId="481d149d-8341-44f5-98e5-11e58d7c7aba" providerId="ADAL" clId="{14AE9A01-7D26-4BE4-9DBC-1A1CFB36BF1A}" dt="2026-10-16T09:18:01.891" v="47"/>
        <pc:sldMkLst>
          <pc:docMk/>
          <pc:sldMk cId="4238412972" sldId="276"/>
        </pc:sldMkLst>
        <pc:picChg chg="add del mod">
          <ac:chgData name="Samina Javed (2323581)" userId="481d149d-8341-44f5-98e5-11e58d7c7aba" providerId="ADAL" clId="{14AE9A01-7D26-4BE4-9DBC-1A1CFB36BF1A}" dt="2026-10-16T09:16:14.298" v="40"/>
          <ac:picMkLst>
            <pc:docMk/>
            <pc:sldMk cId="4238412972" sldId="276"/>
            <ac:picMk id="8" creationId="{5E49F5A6-C6FD-F338-F610-17D4F1DA4DAF}"/>
          </ac:picMkLst>
        </pc:picChg>
        <pc:picChg chg="add del mod ord">
          <ac:chgData name="Samina Javed (2323581)" userId="481d149d-8341-44f5-98e5-11e58d7c7aba" providerId="ADAL" clId="{14AE9A01-7D26-4BE4-9DBC-1A1CFB36BF1A}" dt="2026-10-16T09:16:20.984" v="41"/>
          <ac:picMkLst>
            <pc:docMk/>
            <pc:sldMk cId="4238412972" sldId="276"/>
            <ac:picMk id="11" creationId="{AA45E2ED-79D0-46E5-684E-0CCC5B494DE2}"/>
          </ac:picMkLst>
        </pc:picChg>
        <pc:picChg chg="add del mod">
          <ac:chgData name="Samina Javed (2323581)" userId="481d149d-8341-44f5-98e5-11e58d7c7aba" providerId="ADAL" clId="{14AE9A01-7D26-4BE4-9DBC-1A1CFB36BF1A}" dt="2026-10-16T09:16:23.713" v="43"/>
          <ac:picMkLst>
            <pc:docMk/>
            <pc:sldMk cId="4238412972" sldId="276"/>
            <ac:picMk id="12" creationId="{A2497F48-193A-057B-39E0-EE6BB3B41107}"/>
          </ac:picMkLst>
        </pc:picChg>
        <pc:picChg chg="add del mod ord">
          <ac:chgData name="Samina Javed (2323581)" userId="481d149d-8341-44f5-98e5-11e58d7c7aba" providerId="ADAL" clId="{14AE9A01-7D26-4BE4-9DBC-1A1CFB36BF1A}" dt="2026-10-16T09:17:11.011" v="44"/>
          <ac:picMkLst>
            <pc:docMk/>
            <pc:sldMk cId="4238412972" sldId="276"/>
            <ac:picMk id="17" creationId="{A6BFD4A7-721E-7B89-012B-969C6F455C8A}"/>
          </ac:picMkLst>
        </pc:picChg>
        <pc:picChg chg="add del mod">
          <ac:chgData name="Samina Javed (2323581)" userId="481d149d-8341-44f5-98e5-11e58d7c7aba" providerId="ADAL" clId="{14AE9A01-7D26-4BE4-9DBC-1A1CFB36BF1A}" dt="2026-10-16T09:17:15.758" v="46"/>
          <ac:picMkLst>
            <pc:docMk/>
            <pc:sldMk cId="4238412972" sldId="276"/>
            <ac:picMk id="18" creationId="{BC7A0D23-E8BC-BBCA-5418-35C2FA96E0E7}"/>
          </ac:picMkLst>
        </pc:picChg>
        <pc:picChg chg="add del mod ord">
          <ac:chgData name="Samina Javed (2323581)" userId="481d149d-8341-44f5-98e5-11e58d7c7aba" providerId="ADAL" clId="{14AE9A01-7D26-4BE4-9DBC-1A1CFB36BF1A}" dt="2026-10-16T09:18:01.891" v="47"/>
          <ac:picMkLst>
            <pc:docMk/>
            <pc:sldMk cId="4238412972" sldId="276"/>
            <ac:picMk id="21" creationId="{712C90D0-8173-86E7-5C94-C1844964116E}"/>
          </ac:picMkLst>
        </pc:picChg>
        <pc:picChg chg="add mod">
          <ac:chgData name="Samina Javed (2323581)" userId="481d149d-8341-44f5-98e5-11e58d7c7aba" providerId="ADAL" clId="{14AE9A01-7D26-4BE4-9DBC-1A1CFB36BF1A}" dt="2026-10-16T09:18:01.891" v="47"/>
          <ac:picMkLst>
            <pc:docMk/>
            <pc:sldMk cId="4238412972" sldId="276"/>
            <ac:picMk id="22" creationId="{EB41D90E-F406-DE86-6FA2-37FB33415E6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704A21-06FA-4C7A-91FF-986EDB777C7A}"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BC1D94-18FA-4887-A6EF-94EA67FB2777}" type="slidenum">
              <a:rPr lang="en-GB" smtClean="0"/>
              <a:t>‹#›</a:t>
            </a:fld>
            <a:endParaRPr lang="en-GB"/>
          </a:p>
        </p:txBody>
      </p:sp>
    </p:spTree>
    <p:extLst>
      <p:ext uri="{BB962C8B-B14F-4D97-AF65-F5344CB8AC3E}">
        <p14:creationId xmlns:p14="http://schemas.microsoft.com/office/powerpoint/2010/main" val="3351039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5BC1D94-18FA-4887-A6EF-94EA67FB2777}" type="slidenum">
              <a:rPr lang="en-GB" smtClean="0"/>
              <a:t>6</a:t>
            </a:fld>
            <a:endParaRPr lang="en-GB"/>
          </a:p>
        </p:txBody>
      </p:sp>
    </p:spTree>
    <p:extLst>
      <p:ext uri="{BB962C8B-B14F-4D97-AF65-F5344CB8AC3E}">
        <p14:creationId xmlns:p14="http://schemas.microsoft.com/office/powerpoint/2010/main" val="225574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svg"/><Relationship Id="rId5" Type="http://schemas.openxmlformats.org/officeDocument/2006/relationships/image" Target="../media/image2.svg"/><Relationship Id="rId10" Type="http://schemas.openxmlformats.org/officeDocument/2006/relationships/image" Target="../media/image7.png"/><Relationship Id="rId4" Type="http://schemas.openxmlformats.org/officeDocument/2006/relationships/image" Target="../media/image1.svg"/><Relationship Id="rId9" Type="http://schemas.openxmlformats.org/officeDocument/2006/relationships/image" Target="../media/image6.sv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5.svg"/><Relationship Id="rId4" Type="http://schemas.openxmlformats.org/officeDocument/2006/relationships/image" Target="../media/image8.sv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10.sv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8.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11.sv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8.sv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2.svg"/><Relationship Id="rId5" Type="http://schemas.openxmlformats.org/officeDocument/2006/relationships/image" Target="../media/image5.sv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3.sv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notesSlide" Target="../notesSlides/notesSlide1.xml"/><Relationship Id="rId9"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3.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svg"/><Relationship Id="rId5" Type="http://schemas.openxmlformats.org/officeDocument/2006/relationships/image" Target="../media/image16.svg"/><Relationship Id="rId10" Type="http://schemas.openxmlformats.org/officeDocument/2006/relationships/image" Target="../media/image7.png"/><Relationship Id="rId4" Type="http://schemas.openxmlformats.org/officeDocument/2006/relationships/image" Target="../media/image15.svg"/><Relationship Id="rId9" Type="http://schemas.openxmlformats.org/officeDocument/2006/relationships/image" Target="../media/image4.svg"/></Relationships>
</file>

<file path=ppt/slides/_rels/slide8.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8.svg"/><Relationship Id="rId5" Type="http://schemas.openxmlformats.org/officeDocument/2006/relationships/image" Target="../media/image17.svg"/><Relationship Id="rId4" Type="http://schemas.openxmlformats.org/officeDocument/2006/relationships/image" Target="../media/image9.svg"/><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slideLayout" Target="../slideLayouts/slideLayout7.xml"/><Relationship Id="rId7" Type="http://schemas.openxmlformats.org/officeDocument/2006/relationships/image" Target="../media/image5.sv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8.svg"/><Relationship Id="rId5" Type="http://schemas.openxmlformats.org/officeDocument/2006/relationships/image" Target="../media/image4.svg"/><Relationship Id="rId4" Type="http://schemas.openxmlformats.org/officeDocument/2006/relationships/image" Target="../media/image18.svg"/><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8.sv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svg"/><Relationship Id="rId5" Type="http://schemas.openxmlformats.org/officeDocument/2006/relationships/image" Target="../media/image20.svg"/><Relationship Id="rId10" Type="http://schemas.openxmlformats.org/officeDocument/2006/relationships/image" Target="../media/image7.png"/><Relationship Id="rId4" Type="http://schemas.openxmlformats.org/officeDocument/2006/relationships/image" Target="../media/image19.svg"/><Relationship Id="rId9" Type="http://schemas.openxmlformats.org/officeDocument/2006/relationships/image" Target="../media/image21.sv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png"/><Relationship Id="rId5" Type="http://schemas.openxmlformats.org/officeDocument/2006/relationships/image" Target="../media/image5.svg"/><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2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5.svg"/><Relationship Id="rId5" Type="http://schemas.openxmlformats.org/officeDocument/2006/relationships/image" Target="../media/image8.svg"/><Relationship Id="rId4" Type="http://schemas.openxmlformats.org/officeDocument/2006/relationships/image" Target="../media/image4.svg"/></Relationships>
</file>

<file path=ppt/slides/_rels/slide1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2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svg"/><Relationship Id="rId5" Type="http://schemas.openxmlformats.org/officeDocument/2006/relationships/image" Target="../media/image5.svg"/><Relationship Id="rId4" Type="http://schemas.openxmlformats.org/officeDocument/2006/relationships/image" Target="../media/image3.svg"/></Relationships>
</file>

<file path=ppt/slides/_rels/slide1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24.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5.svg"/><Relationship Id="rId5" Type="http://schemas.openxmlformats.org/officeDocument/2006/relationships/image" Target="../media/image8.svg"/><Relationship Id="rId4" Type="http://schemas.openxmlformats.org/officeDocument/2006/relationships/image" Target="../media/image16.sv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5.png"/><Relationship Id="rId5" Type="http://schemas.openxmlformats.org/officeDocument/2006/relationships/image" Target="../media/image5.svg"/><Relationship Id="rId4" Type="http://schemas.openxmlformats.org/officeDocument/2006/relationships/image" Target="../media/image4.svg"/></Relationships>
</file>

<file path=ppt/slides/_rels/slide16.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5.svg"/><Relationship Id="rId5" Type="http://schemas.openxmlformats.org/officeDocument/2006/relationships/image" Target="../media/image8.svg"/><Relationship Id="rId4" Type="http://schemas.openxmlformats.org/officeDocument/2006/relationships/image" Target="../media/image16.svg"/><Relationship Id="rId9" Type="http://schemas.openxmlformats.org/officeDocument/2006/relationships/image" Target="../media/image7.png"/></Relationships>
</file>

<file path=ppt/slides/_rels/slide17.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5.sv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svg"/><Relationship Id="rId5" Type="http://schemas.openxmlformats.org/officeDocument/2006/relationships/image" Target="../media/image8.svg"/><Relationship Id="rId10" Type="http://schemas.openxmlformats.org/officeDocument/2006/relationships/image" Target="../media/image7.png"/><Relationship Id="rId4" Type="http://schemas.openxmlformats.org/officeDocument/2006/relationships/image" Target="../media/image16.svg"/><Relationship Id="rId9" Type="http://schemas.openxmlformats.org/officeDocument/2006/relationships/image" Target="../media/image26.png"/></Relationships>
</file>

<file path=ppt/slides/_rels/slide1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5.svg"/><Relationship Id="rId5" Type="http://schemas.openxmlformats.org/officeDocument/2006/relationships/image" Target="../media/image3.svg"/><Relationship Id="rId4" Type="http://schemas.openxmlformats.org/officeDocument/2006/relationships/image" Target="../media/image8.svg"/><Relationship Id="rId9"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6.png"/><Relationship Id="rId5" Type="http://schemas.openxmlformats.org/officeDocument/2006/relationships/image" Target="../media/image5.svg"/><Relationship Id="rId4" Type="http://schemas.openxmlformats.org/officeDocument/2006/relationships/image" Target="../media/image8.svg"/></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186/s12889-024-18036-5" TargetMode="External"/><Relationship Id="rId13" Type="http://schemas.openxmlformats.org/officeDocument/2006/relationships/hyperlink" Target="https://www.gov.uk/government/publications/care-act-statutory-guidance/care-and-support-statutory-guidance" TargetMode="External"/><Relationship Id="rId18" Type="http://schemas.openxmlformats.org/officeDocument/2006/relationships/hyperlink" Target="https://doi.org/10.3389/fpubh.2024.1476916" TargetMode="External"/><Relationship Id="rId3" Type="http://schemas.openxmlformats.org/officeDocument/2006/relationships/slideLayout" Target="../slideLayouts/slideLayout7.xml"/><Relationship Id="rId21" Type="http://schemas.openxmlformats.org/officeDocument/2006/relationships/hyperlink" Target="https://www.legislation.gov.uk/ukpga/2014/23/contents" TargetMode="External"/><Relationship Id="rId7" Type="http://schemas.openxmlformats.org/officeDocument/2006/relationships/hyperlink" Target="https://doi.org/10.1093/geront/29.2.183" TargetMode="External"/><Relationship Id="rId12" Type="http://schemas.openxmlformats.org/officeDocument/2006/relationships/hyperlink" Target="https://www.gov.uk/government/publications/accelerating-reform-in-adult-social-care-in-england" TargetMode="External"/><Relationship Id="rId17" Type="http://schemas.openxmlformats.org/officeDocument/2006/relationships/hyperlink" Target="https://www.ageuk.org.uk/siteassets/documents/reports-and-publications/reports-and-briefings/health--wellbeing/age_uk_briefing_state_of_health_and_care_of_older_people_july2023.pdf" TargetMode="External"/><Relationship Id="rId25" Type="http://schemas.openxmlformats.org/officeDocument/2006/relationships/image" Target="../media/image7.png"/><Relationship Id="rId2" Type="http://schemas.openxmlformats.org/officeDocument/2006/relationships/audio" Target="../media/media20.m4a"/><Relationship Id="rId16" Type="http://schemas.openxmlformats.org/officeDocument/2006/relationships/hyperlink" Target="https://www.england.nhs.uk/personalisedcare/social-prescribing/?utm_source=chatgpt.com" TargetMode="External"/><Relationship Id="rId20" Type="http://schemas.openxmlformats.org/officeDocument/2006/relationships/hyperlink" Target="https://doi.org/10.1186/s12877-024-04702-1" TargetMode="External"/><Relationship Id="rId1" Type="http://schemas.microsoft.com/office/2007/relationships/media" Target="../media/media20.m4a"/><Relationship Id="rId6" Type="http://schemas.openxmlformats.org/officeDocument/2006/relationships/hyperlink" Target="https://www.ageuk.org.uk/information-advice/work-learning/discrimination-rights/ageism/" TargetMode="External"/><Relationship Id="rId11" Type="http://schemas.openxmlformats.org/officeDocument/2006/relationships/hyperlink" Target="https://www.gov.uk/government/publications/adult-social-care-system-reform-next-steps-to-put-people-at-the-heart-of-care" TargetMode="External"/><Relationship Id="rId24" Type="http://schemas.openxmlformats.org/officeDocument/2006/relationships/hyperlink" Target="https://www.who.int/publications/i/item/9789240016866" TargetMode="External"/><Relationship Id="rId5" Type="http://schemas.openxmlformats.org/officeDocument/2006/relationships/image" Target="../media/image5.svg"/><Relationship Id="rId15" Type="http://schemas.openxmlformats.org/officeDocument/2006/relationships/hyperlink" Target="https://www.england.nhs.uk/long-read/personalised-care-and-support-planning-a-brief-summary-guide/?utm_source=chatgpt.com" TargetMode="External"/><Relationship Id="rId23" Type="http://schemas.openxmlformats.org/officeDocument/2006/relationships/hyperlink" Target="https://www.who.int/initiatives/decade-of-healthy-ageing" TargetMode="External"/><Relationship Id="rId10" Type="http://schemas.openxmlformats.org/officeDocument/2006/relationships/hyperlink" Target="https://www.gov.uk/government/publications/people-at-the-heart-of-care-adult-social-care-reform-white-paper" TargetMode="External"/><Relationship Id="rId19" Type="http://schemas.openxmlformats.org/officeDocument/2006/relationships/hyperlink" Target="https://www.scie.org.uk/housing/role-of-housing/promising-practice/models/housing-with-care/?utm_source=chatgpt.com" TargetMode="External"/><Relationship Id="rId4" Type="http://schemas.openxmlformats.org/officeDocument/2006/relationships/image" Target="../media/image8.svg"/><Relationship Id="rId9" Type="http://schemas.openxmlformats.org/officeDocument/2006/relationships/hyperlink" Target="https://www.bgs.org.uk/policy-and-media/protecting-the-rights-of-older-people-to-health-and-social-care" TargetMode="External"/><Relationship Id="rId14" Type="http://schemas.openxmlformats.org/officeDocument/2006/relationships/hyperlink" Target="https://doi.org/10.1093/geront/1.1.8" TargetMode="External"/><Relationship Id="rId22" Type="http://schemas.openxmlformats.org/officeDocument/2006/relationships/hyperlink" Target="https://www.who.int/publications/i/item/97892400179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p:cNvGrpSpPr/>
        <p:nvPr/>
      </p:nvGrpSpPr>
      <p:grpSpPr>
        <a:xfrm>
          <a:off x="0" y="0"/>
          <a:ext cx="0" cy="0"/>
          <a:chOff x="0" y="0"/>
          <a:chExt cx="0" cy="0"/>
        </a:xfrm>
      </p:grpSpPr>
      <p:grpSp>
        <p:nvGrpSpPr>
          <p:cNvPr id="2" name="Group 2"/>
          <p:cNvGrpSpPr/>
          <p:nvPr/>
        </p:nvGrpSpPr>
        <p:grpSpPr>
          <a:xfrm>
            <a:off x="9982200" y="9398846"/>
            <a:ext cx="8759887" cy="938838"/>
            <a:chOff x="0" y="0"/>
            <a:chExt cx="2307131" cy="247266"/>
          </a:xfrm>
        </p:grpSpPr>
        <p:sp>
          <p:nvSpPr>
            <p:cNvPr id="3" name="Freeform 3"/>
            <p:cNvSpPr/>
            <p:nvPr/>
          </p:nvSpPr>
          <p:spPr>
            <a:xfrm>
              <a:off x="0" y="0"/>
              <a:ext cx="2307131" cy="247266"/>
            </a:xfrm>
            <a:custGeom>
              <a:avLst/>
              <a:gdLst/>
              <a:ahLst/>
              <a:cxnLst/>
              <a:rect l="l" t="t" r="r" b="b"/>
              <a:pathLst>
                <a:path w="2307131" h="247266">
                  <a:moveTo>
                    <a:pt x="1153565" y="0"/>
                  </a:moveTo>
                  <a:cubicBezTo>
                    <a:pt x="516469" y="0"/>
                    <a:pt x="0" y="55352"/>
                    <a:pt x="0" y="123633"/>
                  </a:cubicBezTo>
                  <a:cubicBezTo>
                    <a:pt x="0" y="191914"/>
                    <a:pt x="516469" y="247266"/>
                    <a:pt x="1153565" y="247266"/>
                  </a:cubicBezTo>
                  <a:cubicBezTo>
                    <a:pt x="1790662" y="247266"/>
                    <a:pt x="2307131" y="191914"/>
                    <a:pt x="2307131" y="123633"/>
                  </a:cubicBezTo>
                  <a:cubicBezTo>
                    <a:pt x="2307131" y="55352"/>
                    <a:pt x="1790662" y="0"/>
                    <a:pt x="1153565" y="0"/>
                  </a:cubicBezTo>
                  <a:close/>
                </a:path>
              </a:pathLst>
            </a:custGeom>
            <a:solidFill>
              <a:srgbClr val="F5E8E1"/>
            </a:solidFill>
          </p:spPr>
          <p:txBody>
            <a:bodyPr/>
            <a:lstStyle/>
            <a:p>
              <a:endParaRPr lang="en-GB"/>
            </a:p>
          </p:txBody>
        </p:sp>
        <p:sp>
          <p:nvSpPr>
            <p:cNvPr id="4" name="TextBox 4"/>
            <p:cNvSpPr txBox="1"/>
            <p:nvPr/>
          </p:nvSpPr>
          <p:spPr>
            <a:xfrm>
              <a:off x="216294" y="-14919"/>
              <a:ext cx="1874544" cy="239004"/>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609600" y="888154"/>
            <a:ext cx="15849599" cy="1107996"/>
          </a:xfrm>
          <a:prstGeom prst="rect">
            <a:avLst/>
          </a:prstGeom>
        </p:spPr>
        <p:txBody>
          <a:bodyPr wrap="square" lIns="0" tIns="0" rIns="0" bIns="0" rtlCol="0" anchor="t">
            <a:spAutoFit/>
          </a:bodyPr>
          <a:lstStyle/>
          <a:p>
            <a:pPr algn="ctr">
              <a:lnSpc>
                <a:spcPct val="100000"/>
              </a:lnSpc>
            </a:pPr>
            <a:r>
              <a:rPr lang="en-GB" sz="7200" spc="-339">
                <a:solidFill>
                  <a:srgbClr val="5C2624"/>
                </a:solidFill>
                <a:latin typeface="Mr. Mamoulian Blather"/>
              </a:rPr>
              <a:t>Empowering the Older Person</a:t>
            </a:r>
            <a:endParaRPr lang="en-US" sz="7200" spc="-339">
              <a:solidFill>
                <a:srgbClr val="5C2624"/>
              </a:solidFill>
              <a:latin typeface="Mr. Mamoulian Blather"/>
              <a:sym typeface="Mr. Mamoulian Blather"/>
            </a:endParaRPr>
          </a:p>
        </p:txBody>
      </p:sp>
      <p:sp>
        <p:nvSpPr>
          <p:cNvPr id="6" name="TextBox 6"/>
          <p:cNvSpPr txBox="1"/>
          <p:nvPr/>
        </p:nvSpPr>
        <p:spPr>
          <a:xfrm>
            <a:off x="981512" y="1850600"/>
            <a:ext cx="15515787" cy="3680495"/>
          </a:xfrm>
          <a:prstGeom prst="rect">
            <a:avLst/>
          </a:prstGeom>
        </p:spPr>
        <p:txBody>
          <a:bodyPr wrap="square" lIns="0" tIns="0" rIns="0" bIns="0" rtlCol="0" anchor="t">
            <a:spAutoFit/>
          </a:bodyPr>
          <a:lstStyle/>
          <a:p>
            <a:pPr algn="ctr">
              <a:lnSpc>
                <a:spcPct val="100000"/>
              </a:lnSpc>
            </a:pPr>
            <a:r>
              <a:rPr lang="en-GB" sz="8000" spc="-339">
                <a:solidFill>
                  <a:srgbClr val="C35728"/>
                </a:solidFill>
                <a:latin typeface="Mr. Mamoulian Blather"/>
              </a:rPr>
              <a:t>Care, Independence and Empowerment in Later Life</a:t>
            </a:r>
          </a:p>
          <a:p>
            <a:pPr algn="ctr">
              <a:lnSpc>
                <a:spcPts val="9514"/>
              </a:lnSpc>
            </a:pPr>
            <a:endParaRPr lang="en-US" sz="8000" spc="-339">
              <a:solidFill>
                <a:srgbClr val="C35728"/>
              </a:solidFill>
              <a:latin typeface="Mr. Mamoulian Blather"/>
              <a:ea typeface="Mr. Mamoulian Blather"/>
              <a:cs typeface="Mr. Mamoulian Blather"/>
              <a:sym typeface="Mr. Mamoulian Blather"/>
            </a:endParaRPr>
          </a:p>
        </p:txBody>
      </p:sp>
      <p:sp>
        <p:nvSpPr>
          <p:cNvPr id="7" name="Freeform 7"/>
          <p:cNvSpPr/>
          <p:nvPr/>
        </p:nvSpPr>
        <p:spPr>
          <a:xfrm>
            <a:off x="11931025" y="6897926"/>
            <a:ext cx="6369495" cy="3194836"/>
          </a:xfrm>
          <a:custGeom>
            <a:avLst/>
            <a:gdLst/>
            <a:ahLst/>
            <a:cxnLst/>
            <a:rect l="l" t="t" r="r" b="b"/>
            <a:pathLst>
              <a:path w="9111151" h="5466691">
                <a:moveTo>
                  <a:pt x="0" y="0"/>
                </a:moveTo>
                <a:lnTo>
                  <a:pt x="9111152" y="0"/>
                </a:lnTo>
                <a:lnTo>
                  <a:pt x="9111152" y="5466690"/>
                </a:lnTo>
                <a:lnTo>
                  <a:pt x="0" y="546669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84304">
            <a:off x="11337834" y="9268618"/>
            <a:ext cx="1186380" cy="741487"/>
          </a:xfrm>
          <a:custGeom>
            <a:avLst/>
            <a:gdLst/>
            <a:ahLst/>
            <a:cxnLst/>
            <a:rect l="l" t="t" r="r" b="b"/>
            <a:pathLst>
              <a:path w="1186380" h="741487">
                <a:moveTo>
                  <a:pt x="0" y="0"/>
                </a:moveTo>
                <a:lnTo>
                  <a:pt x="1186380" y="0"/>
                </a:lnTo>
                <a:lnTo>
                  <a:pt x="1186380" y="741487"/>
                </a:lnTo>
                <a:lnTo>
                  <a:pt x="0" y="74148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rot="-5877428">
            <a:off x="14349846" y="3821494"/>
            <a:ext cx="921770" cy="1289188"/>
          </a:xfrm>
          <a:custGeom>
            <a:avLst/>
            <a:gdLst/>
            <a:ahLst/>
            <a:cxnLst/>
            <a:rect l="l" t="t" r="r" b="b"/>
            <a:pathLst>
              <a:path w="921770" h="1289188">
                <a:moveTo>
                  <a:pt x="0" y="0"/>
                </a:moveTo>
                <a:lnTo>
                  <a:pt x="921770" y="0"/>
                </a:lnTo>
                <a:lnTo>
                  <a:pt x="921770" y="1289188"/>
                </a:lnTo>
                <a:lnTo>
                  <a:pt x="0" y="128918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rot="-1900589">
            <a:off x="4173719" y="1422290"/>
            <a:ext cx="316744" cy="308376"/>
          </a:xfrm>
          <a:custGeom>
            <a:avLst/>
            <a:gdLst/>
            <a:ahLst/>
            <a:cxnLst/>
            <a:rect l="l" t="t" r="r" b="b"/>
            <a:pathLst>
              <a:path w="316744" h="308376">
                <a:moveTo>
                  <a:pt x="0" y="0"/>
                </a:moveTo>
                <a:lnTo>
                  <a:pt x="316744" y="0"/>
                </a:lnTo>
                <a:lnTo>
                  <a:pt x="316744" y="308376"/>
                </a:lnTo>
                <a:lnTo>
                  <a:pt x="0" y="308376"/>
                </a:lnTo>
                <a:lnTo>
                  <a:pt x="0" y="0"/>
                </a:lnTo>
                <a:close/>
              </a:path>
            </a:pathLst>
          </a:custGeom>
          <a:blipFill>
            <a:blip>
              <a:extLst>
                <a:ext uri="{96DAC541-7B7A-43D3-8B79-37D633B846F1}">
                  <asvg:svgBlip xmlns:asvg="http://schemas.microsoft.com/office/drawing/2016/SVG/main" r:embed="rId7"/>
                </a:ext>
              </a:extLst>
            </a:blip>
            <a:stretch>
              <a:fillRect r="-59695" b="-107631"/>
            </a:stretch>
          </a:blipFill>
        </p:spPr>
        <p:txBody>
          <a:bodyPr/>
          <a:lstStyle/>
          <a:p>
            <a:endParaRPr lang="en-GB"/>
          </a:p>
        </p:txBody>
      </p:sp>
      <p:sp>
        <p:nvSpPr>
          <p:cNvPr id="12" name="Freeform 12"/>
          <p:cNvSpPr/>
          <p:nvPr/>
        </p:nvSpPr>
        <p:spPr>
          <a:xfrm rot="284319" flipH="1">
            <a:off x="13779601" y="1636673"/>
            <a:ext cx="316744" cy="308376"/>
          </a:xfrm>
          <a:custGeom>
            <a:avLst/>
            <a:gdLst/>
            <a:ahLst/>
            <a:cxnLst/>
            <a:rect l="l" t="t" r="r" b="b"/>
            <a:pathLst>
              <a:path w="316744" h="308376">
                <a:moveTo>
                  <a:pt x="316745" y="0"/>
                </a:moveTo>
                <a:lnTo>
                  <a:pt x="0" y="0"/>
                </a:lnTo>
                <a:lnTo>
                  <a:pt x="0" y="308376"/>
                </a:lnTo>
                <a:lnTo>
                  <a:pt x="316745" y="308376"/>
                </a:lnTo>
                <a:lnTo>
                  <a:pt x="316745" y="0"/>
                </a:lnTo>
                <a:close/>
              </a:path>
            </a:pathLst>
          </a:custGeom>
          <a:blipFill>
            <a:blip>
              <a:extLst>
                <a:ext uri="{96DAC541-7B7A-43D3-8B79-37D633B846F1}">
                  <asvg:svgBlip xmlns:asvg="http://schemas.microsoft.com/office/drawing/2016/SVG/main" r:embed="rId7"/>
                </a:ext>
              </a:extLst>
            </a:blip>
            <a:stretch>
              <a:fillRect r="-59695" b="-107631"/>
            </a:stretch>
          </a:blipFill>
        </p:spPr>
        <p:txBody>
          <a:bodyPr/>
          <a:lstStyle/>
          <a:p>
            <a:endParaRPr lang="en-GB"/>
          </a:p>
        </p:txBody>
      </p:sp>
      <p:sp>
        <p:nvSpPr>
          <p:cNvPr id="13" name="Freeform 13"/>
          <p:cNvSpPr/>
          <p:nvPr/>
        </p:nvSpPr>
        <p:spPr>
          <a:xfrm rot="1101262">
            <a:off x="3484101" y="3630539"/>
            <a:ext cx="355889" cy="281152"/>
          </a:xfrm>
          <a:custGeom>
            <a:avLst/>
            <a:gdLst/>
            <a:ahLst/>
            <a:cxnLst/>
            <a:rect l="l" t="t" r="r" b="b"/>
            <a:pathLst>
              <a:path w="355889" h="281152">
                <a:moveTo>
                  <a:pt x="0" y="0"/>
                </a:moveTo>
                <a:lnTo>
                  <a:pt x="355889" y="0"/>
                </a:lnTo>
                <a:lnTo>
                  <a:pt x="355889" y="281153"/>
                </a:lnTo>
                <a:lnTo>
                  <a:pt x="0" y="28115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4" name="Freeform 14"/>
          <p:cNvSpPr/>
          <p:nvPr/>
        </p:nvSpPr>
        <p:spPr>
          <a:xfrm rot="-10800000">
            <a:off x="14937829" y="7683949"/>
            <a:ext cx="331247" cy="261685"/>
          </a:xfrm>
          <a:custGeom>
            <a:avLst/>
            <a:gdLst/>
            <a:ahLst/>
            <a:cxnLst/>
            <a:rect l="l" t="t" r="r" b="b"/>
            <a:pathLst>
              <a:path w="331247" h="261685">
                <a:moveTo>
                  <a:pt x="0" y="0"/>
                </a:moveTo>
                <a:lnTo>
                  <a:pt x="331247" y="0"/>
                </a:lnTo>
                <a:lnTo>
                  <a:pt x="331247" y="261685"/>
                </a:lnTo>
                <a:lnTo>
                  <a:pt x="0" y="26168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5" name="Freeform 15"/>
          <p:cNvSpPr/>
          <p:nvPr/>
        </p:nvSpPr>
        <p:spPr>
          <a:xfrm rot="7977424">
            <a:off x="14994068" y="3330919"/>
            <a:ext cx="243410" cy="192294"/>
          </a:xfrm>
          <a:custGeom>
            <a:avLst/>
            <a:gdLst/>
            <a:ahLst/>
            <a:cxnLst/>
            <a:rect l="l" t="t" r="r" b="b"/>
            <a:pathLst>
              <a:path w="243410" h="192294">
                <a:moveTo>
                  <a:pt x="0" y="0"/>
                </a:moveTo>
                <a:lnTo>
                  <a:pt x="243411" y="0"/>
                </a:lnTo>
                <a:lnTo>
                  <a:pt x="243411" y="192294"/>
                </a:lnTo>
                <a:lnTo>
                  <a:pt x="0" y="19229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6" name="Freeform 16"/>
          <p:cNvSpPr/>
          <p:nvPr/>
        </p:nvSpPr>
        <p:spPr>
          <a:xfrm rot="-4454284">
            <a:off x="4551726" y="4535159"/>
            <a:ext cx="243410" cy="192294"/>
          </a:xfrm>
          <a:custGeom>
            <a:avLst/>
            <a:gdLst/>
            <a:ahLst/>
            <a:cxnLst/>
            <a:rect l="l" t="t" r="r" b="b"/>
            <a:pathLst>
              <a:path w="243410" h="192294">
                <a:moveTo>
                  <a:pt x="0" y="0"/>
                </a:moveTo>
                <a:lnTo>
                  <a:pt x="243411" y="0"/>
                </a:lnTo>
                <a:lnTo>
                  <a:pt x="243411" y="192294"/>
                </a:lnTo>
                <a:lnTo>
                  <a:pt x="0" y="19229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7" name="Freeform 17"/>
          <p:cNvSpPr/>
          <p:nvPr/>
        </p:nvSpPr>
        <p:spPr>
          <a:xfrm rot="-557061">
            <a:off x="8989670" y="4505799"/>
            <a:ext cx="534604" cy="521239"/>
          </a:xfrm>
          <a:custGeom>
            <a:avLst/>
            <a:gdLst/>
            <a:ahLst/>
            <a:cxnLst/>
            <a:rect l="l" t="t" r="r" b="b"/>
            <a:pathLst>
              <a:path w="534604" h="521239">
                <a:moveTo>
                  <a:pt x="0" y="0"/>
                </a:moveTo>
                <a:lnTo>
                  <a:pt x="534603" y="0"/>
                </a:lnTo>
                <a:lnTo>
                  <a:pt x="534603" y="521238"/>
                </a:lnTo>
                <a:lnTo>
                  <a:pt x="0" y="521238"/>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9" name="TextBox 19"/>
          <p:cNvSpPr txBox="1"/>
          <p:nvPr/>
        </p:nvSpPr>
        <p:spPr>
          <a:xfrm>
            <a:off x="1591778" y="5013720"/>
            <a:ext cx="11252483" cy="5045933"/>
          </a:xfrm>
          <a:prstGeom prst="rect">
            <a:avLst/>
          </a:prstGeom>
        </p:spPr>
        <p:txBody>
          <a:bodyPr wrap="square" lIns="0" tIns="0" rIns="0" bIns="0" rtlCol="0" anchor="t">
            <a:spAutoFit/>
          </a:bodyPr>
          <a:lstStyle/>
          <a:p>
            <a:pPr>
              <a:lnSpc>
                <a:spcPct val="200000"/>
              </a:lnSpc>
            </a:pPr>
            <a:r>
              <a:rPr lang="en-GB" sz="28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BMHP6027 – Empowering The Older Person</a:t>
            </a:r>
            <a:br>
              <a:rPr lang="en-GB" sz="28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GB" sz="28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Component 1: Individual Presentation</a:t>
            </a:r>
          </a:p>
          <a:p>
            <a:pPr>
              <a:lnSpc>
                <a:spcPct val="200000"/>
              </a:lnSpc>
            </a:pPr>
            <a:r>
              <a:rPr lang="en-GB" sz="28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Student: Samina Javed</a:t>
            </a:r>
            <a:br>
              <a:rPr lang="en-GB" sz="28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GB" sz="28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Student Number: 2323581</a:t>
            </a:r>
            <a:br>
              <a:rPr lang="en-GB" sz="28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GB" sz="28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Lecturers: Tomy Adattu Chacko And Tsiwani Khumalo</a:t>
            </a:r>
          </a:p>
          <a:p>
            <a:pPr algn="ctr">
              <a:lnSpc>
                <a:spcPct val="200000"/>
              </a:lnSpc>
            </a:pPr>
            <a:endParaRPr lang="en-US" sz="28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28" name="Audio 27">
            <a:hlinkClick r:id="" action="ppaction://media"/>
            <a:extLst>
              <a:ext uri="{FF2B5EF4-FFF2-40B4-BE49-F238E27FC236}">
                <a16:creationId xmlns:a16="http://schemas.microsoft.com/office/drawing/2014/main" id="{ECDE3FF9-AB14-7EBE-70D0-8ABB07AA660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2622"/>
    </mc:Choice>
    <mc:Fallback>
      <p:transition spd="slow" advTm="32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p:cNvGrpSpPr/>
        <p:nvPr/>
      </p:nvGrpSpPr>
      <p:grpSpPr>
        <a:xfrm>
          <a:off x="0" y="0"/>
          <a:ext cx="0" cy="0"/>
          <a:chOff x="0" y="0"/>
          <a:chExt cx="0" cy="0"/>
        </a:xfrm>
      </p:grpSpPr>
      <p:sp>
        <p:nvSpPr>
          <p:cNvPr id="2" name="TextBox 2"/>
          <p:cNvSpPr txBox="1"/>
          <p:nvPr/>
        </p:nvSpPr>
        <p:spPr>
          <a:xfrm>
            <a:off x="1066800" y="1144173"/>
            <a:ext cx="15544800" cy="1107996"/>
          </a:xfrm>
          <a:prstGeom prst="rect">
            <a:avLst/>
          </a:prstGeom>
        </p:spPr>
        <p:txBody>
          <a:bodyPr wrap="square" lIns="0" tIns="0" rIns="0" bIns="0" rtlCol="0" anchor="t">
            <a:spAutoFit/>
          </a:bodyPr>
          <a:lstStyle/>
          <a:p>
            <a:pPr algn="ctr">
              <a:lnSpc>
                <a:spcPct val="100000"/>
              </a:lnSpc>
            </a:pPr>
            <a:r>
              <a:rPr lang="en-GB" sz="7200" spc="-380">
                <a:solidFill>
                  <a:srgbClr val="5C2624"/>
                </a:solidFill>
                <a:latin typeface="Mr. Mamoulian Blather"/>
              </a:rPr>
              <a:t>Ageing: More Than a Number</a:t>
            </a:r>
            <a:endParaRPr lang="en-US" sz="7200" spc="-380">
              <a:solidFill>
                <a:srgbClr val="5C2624"/>
              </a:solidFill>
              <a:latin typeface="Mr. Mamoulian Blather"/>
              <a:sym typeface="Mr. Mamoulian Blather"/>
            </a:endParaRPr>
          </a:p>
        </p:txBody>
      </p:sp>
      <p:sp>
        <p:nvSpPr>
          <p:cNvPr id="6" name="Freeform 6"/>
          <p:cNvSpPr/>
          <p:nvPr/>
        </p:nvSpPr>
        <p:spPr>
          <a:xfrm>
            <a:off x="14782800" y="3022653"/>
            <a:ext cx="2158302" cy="431660"/>
          </a:xfrm>
          <a:custGeom>
            <a:avLst/>
            <a:gdLst/>
            <a:ahLst/>
            <a:cxnLst/>
            <a:rect l="l" t="t" r="r" b="b"/>
            <a:pathLst>
              <a:path w="2158302" h="431660">
                <a:moveTo>
                  <a:pt x="0" y="0"/>
                </a:moveTo>
                <a:lnTo>
                  <a:pt x="2158301" y="0"/>
                </a:lnTo>
                <a:lnTo>
                  <a:pt x="2158301" y="431660"/>
                </a:lnTo>
                <a:lnTo>
                  <a:pt x="0" y="43166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1101262">
            <a:off x="5317871" y="1922134"/>
            <a:ext cx="355889" cy="281152"/>
          </a:xfrm>
          <a:custGeom>
            <a:avLst/>
            <a:gdLst/>
            <a:ahLst/>
            <a:cxnLst/>
            <a:rect l="l" t="t" r="r" b="b"/>
            <a:pathLst>
              <a:path w="355889" h="281152">
                <a:moveTo>
                  <a:pt x="0" y="0"/>
                </a:moveTo>
                <a:lnTo>
                  <a:pt x="355889" y="0"/>
                </a:lnTo>
                <a:lnTo>
                  <a:pt x="355889" y="281152"/>
                </a:lnTo>
                <a:lnTo>
                  <a:pt x="0" y="28115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rot="-10800000">
            <a:off x="12024107" y="8101285"/>
            <a:ext cx="331247" cy="261685"/>
          </a:xfrm>
          <a:custGeom>
            <a:avLst/>
            <a:gdLst/>
            <a:ahLst/>
            <a:cxnLst/>
            <a:rect l="l" t="t" r="r" b="b"/>
            <a:pathLst>
              <a:path w="331247" h="261685">
                <a:moveTo>
                  <a:pt x="0" y="0"/>
                </a:moveTo>
                <a:lnTo>
                  <a:pt x="331247" y="0"/>
                </a:lnTo>
                <a:lnTo>
                  <a:pt x="331247" y="261685"/>
                </a:lnTo>
                <a:lnTo>
                  <a:pt x="0" y="26168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7977424">
            <a:off x="13451503" y="2901106"/>
            <a:ext cx="243410" cy="192294"/>
          </a:xfrm>
          <a:custGeom>
            <a:avLst/>
            <a:gdLst/>
            <a:ahLst/>
            <a:cxnLst/>
            <a:rect l="l" t="t" r="r" b="b"/>
            <a:pathLst>
              <a:path w="243410" h="192294">
                <a:moveTo>
                  <a:pt x="0" y="0"/>
                </a:moveTo>
                <a:lnTo>
                  <a:pt x="243411" y="0"/>
                </a:lnTo>
                <a:lnTo>
                  <a:pt x="243411" y="192294"/>
                </a:lnTo>
                <a:lnTo>
                  <a:pt x="0" y="19229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rot="-4454284">
            <a:off x="5286544" y="7403384"/>
            <a:ext cx="243410" cy="192294"/>
          </a:xfrm>
          <a:custGeom>
            <a:avLst/>
            <a:gdLst/>
            <a:ahLst/>
            <a:cxnLst/>
            <a:rect l="l" t="t" r="r" b="b"/>
            <a:pathLst>
              <a:path w="243410" h="192294">
                <a:moveTo>
                  <a:pt x="0" y="0"/>
                </a:moveTo>
                <a:lnTo>
                  <a:pt x="243411" y="0"/>
                </a:lnTo>
                <a:lnTo>
                  <a:pt x="243411" y="192295"/>
                </a:lnTo>
                <a:lnTo>
                  <a:pt x="0" y="19229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TextBox 19">
            <a:extLst>
              <a:ext uri="{FF2B5EF4-FFF2-40B4-BE49-F238E27FC236}">
                <a16:creationId xmlns:a16="http://schemas.microsoft.com/office/drawing/2014/main" id="{E47C6479-6719-796E-9A30-F5F52BCF6D1B}"/>
              </a:ext>
            </a:extLst>
          </p:cNvPr>
          <p:cNvSpPr txBox="1"/>
          <p:nvPr/>
        </p:nvSpPr>
        <p:spPr>
          <a:xfrm>
            <a:off x="637652" y="4814905"/>
            <a:ext cx="11252483" cy="3404522"/>
          </a:xfrm>
          <a:prstGeom prst="rect">
            <a:avLst/>
          </a:prstGeom>
        </p:spPr>
        <p:txBody>
          <a:bodyPr wrap="square" lIns="0" tIns="0" rIns="0" bIns="0" rtlCol="0" anchor="t">
            <a:spAutoFit/>
          </a:bodyPr>
          <a:lstStyle/>
          <a:p>
            <a:pPr marL="457200" lvl="0" indent="-457200">
              <a:lnSpc>
                <a:spcPct val="150000"/>
              </a:lnSpc>
              <a:buFont typeface="Arial" panose="020B0604020202020204" pitchFamily="34" charset="0"/>
              <a:buChar char="•"/>
            </a:pPr>
            <a:r>
              <a:rPr lang="en-US" sz="25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England has around 11 million people aged 65+, and this population is growing (Reeves, Islam and Gentry, 2023).</a:t>
            </a:r>
          </a:p>
          <a:p>
            <a:pPr marL="457200" lvl="0" indent="-457200">
              <a:lnSpc>
                <a:spcPct val="150000"/>
              </a:lnSpc>
              <a:buFont typeface="Arial" panose="020B0604020202020204" pitchFamily="34" charset="0"/>
              <a:buChar char="•"/>
            </a:pPr>
            <a:r>
              <a:rPr lang="en-US" sz="25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Ageing is diverse; age alone does not determine health or independence.</a:t>
            </a:r>
          </a:p>
          <a:p>
            <a:pPr marL="457200" lvl="0" indent="-457200">
              <a:lnSpc>
                <a:spcPct val="150000"/>
              </a:lnSpc>
              <a:buFont typeface="Arial" panose="020B0604020202020204" pitchFamily="34" charset="0"/>
              <a:buChar char="•"/>
            </a:pPr>
            <a:r>
              <a:rPr lang="en-US" sz="25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Healthy ageing focuses on maintaining functional ability and wellbeing (WHO, 2020).</a:t>
            </a:r>
          </a:p>
          <a:p>
            <a:pPr marL="457200" lvl="0" indent="-457200">
              <a:lnSpc>
                <a:spcPct val="150000"/>
              </a:lnSpc>
              <a:buFont typeface="Arial" panose="020B0604020202020204" pitchFamily="34" charset="0"/>
              <a:buChar char="•"/>
            </a:pPr>
            <a:r>
              <a:rPr lang="en-US" sz="25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Effective care should promote choice, participation and independence.</a:t>
            </a:r>
            <a:endParaRPr lang="en-US" sz="25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sp>
        <p:nvSpPr>
          <p:cNvPr id="18" name="TextBox 19">
            <a:extLst>
              <a:ext uri="{FF2B5EF4-FFF2-40B4-BE49-F238E27FC236}">
                <a16:creationId xmlns:a16="http://schemas.microsoft.com/office/drawing/2014/main" id="{DC78017D-5274-3CBC-B3C4-D5763B890578}"/>
              </a:ext>
            </a:extLst>
          </p:cNvPr>
          <p:cNvSpPr txBox="1"/>
          <p:nvPr/>
        </p:nvSpPr>
        <p:spPr>
          <a:xfrm>
            <a:off x="12725400" y="3742337"/>
            <a:ext cx="4565209" cy="4376326"/>
          </a:xfrm>
          <a:prstGeom prst="rect">
            <a:avLst/>
          </a:prstGeom>
        </p:spPr>
        <p:txBody>
          <a:bodyPr wrap="square" lIns="0" tIns="0" rIns="0" bIns="0" rtlCol="0" anchor="t">
            <a:spAutoFit/>
          </a:bodyPr>
          <a:lstStyle/>
          <a:p>
            <a:pPr algn="ctr">
              <a:lnSpc>
                <a:spcPct val="150000"/>
              </a:lnSpc>
            </a:pPr>
            <a:b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b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algn="just">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Older age may increase support needs, but viewing ageing as dependency can reinforce ageism and reduce empowerment (WHO, 2021b; Age UK, 2024).</a:t>
            </a: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3" name="Audio 2">
            <a:hlinkClick r:id="" action="ppaction://media"/>
            <a:extLst>
              <a:ext uri="{FF2B5EF4-FFF2-40B4-BE49-F238E27FC236}">
                <a16:creationId xmlns:a16="http://schemas.microsoft.com/office/drawing/2014/main" id="{7C726F75-5F25-7DE8-D727-837BA87A965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9087"/>
    </mc:Choice>
    <mc:Fallback>
      <p:transition spd="slow" advTm="39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p:cNvGrpSpPr/>
        <p:nvPr/>
      </p:nvGrpSpPr>
      <p:grpSpPr>
        <a:xfrm>
          <a:off x="0" y="0"/>
          <a:ext cx="0" cy="0"/>
          <a:chOff x="0" y="0"/>
          <a:chExt cx="0" cy="0"/>
        </a:xfrm>
      </p:grpSpPr>
      <p:sp>
        <p:nvSpPr>
          <p:cNvPr id="2" name="TextBox 2"/>
          <p:cNvSpPr txBox="1"/>
          <p:nvPr/>
        </p:nvSpPr>
        <p:spPr>
          <a:xfrm>
            <a:off x="2492807" y="1409700"/>
            <a:ext cx="13302387" cy="1280672"/>
          </a:xfrm>
          <a:prstGeom prst="rect">
            <a:avLst/>
          </a:prstGeom>
        </p:spPr>
        <p:txBody>
          <a:bodyPr lIns="0" tIns="0" rIns="0" bIns="0" rtlCol="0" anchor="t">
            <a:spAutoFit/>
          </a:bodyPr>
          <a:lstStyle/>
          <a:p>
            <a:pPr algn="ctr">
              <a:lnSpc>
                <a:spcPts val="9514"/>
              </a:lnSpc>
            </a:pPr>
            <a:r>
              <a:rPr lang="en-US" sz="11326" spc="-339">
                <a:solidFill>
                  <a:srgbClr val="5C2624"/>
                </a:solidFill>
                <a:latin typeface="Mr. Mamoulian Blather"/>
                <a:ea typeface="Mr. Mamoulian Blather"/>
                <a:cs typeface="Mr. Mamoulian Blather"/>
                <a:sym typeface="Mr. Mamoulian Blather"/>
              </a:rPr>
              <a:t> </a:t>
            </a:r>
          </a:p>
        </p:txBody>
      </p:sp>
      <p:sp>
        <p:nvSpPr>
          <p:cNvPr id="3" name="TextBox 3"/>
          <p:cNvSpPr txBox="1"/>
          <p:nvPr/>
        </p:nvSpPr>
        <p:spPr>
          <a:xfrm>
            <a:off x="685800" y="496670"/>
            <a:ext cx="16992600" cy="1107996"/>
          </a:xfrm>
          <a:prstGeom prst="rect">
            <a:avLst/>
          </a:prstGeom>
        </p:spPr>
        <p:txBody>
          <a:bodyPr wrap="square" lIns="0" tIns="0" rIns="0" bIns="0" rtlCol="0" anchor="t">
            <a:spAutoFit/>
          </a:bodyPr>
          <a:lstStyle/>
          <a:p>
            <a:pPr algn="ctr">
              <a:lnSpc>
                <a:spcPct val="100000"/>
              </a:lnSpc>
            </a:pPr>
            <a:r>
              <a:rPr lang="en-GB" sz="7200" spc="-339">
                <a:solidFill>
                  <a:srgbClr val="C35728"/>
                </a:solidFill>
                <a:latin typeface="Mr. Mamoulian Blather"/>
              </a:rPr>
              <a:t>What Does Empowerment Mean?</a:t>
            </a:r>
            <a:endParaRPr lang="en-US" sz="7200" spc="-339">
              <a:solidFill>
                <a:srgbClr val="C35728"/>
              </a:solidFill>
              <a:latin typeface="Mr. Mamoulian Blather"/>
              <a:sym typeface="Mr. Mamoulian Blather"/>
            </a:endParaRPr>
          </a:p>
        </p:txBody>
      </p:sp>
      <p:grpSp>
        <p:nvGrpSpPr>
          <p:cNvPr id="4" name="Group 4"/>
          <p:cNvGrpSpPr/>
          <p:nvPr/>
        </p:nvGrpSpPr>
        <p:grpSpPr>
          <a:xfrm>
            <a:off x="13122614" y="8323907"/>
            <a:ext cx="4888546" cy="938838"/>
            <a:chOff x="0" y="0"/>
            <a:chExt cx="1287518" cy="247266"/>
          </a:xfrm>
        </p:grpSpPr>
        <p:sp>
          <p:nvSpPr>
            <p:cNvPr id="5" name="Freeform 5"/>
            <p:cNvSpPr/>
            <p:nvPr/>
          </p:nvSpPr>
          <p:spPr>
            <a:xfrm>
              <a:off x="0" y="0"/>
              <a:ext cx="1287518" cy="247266"/>
            </a:xfrm>
            <a:custGeom>
              <a:avLst/>
              <a:gdLst/>
              <a:ahLst/>
              <a:cxnLst/>
              <a:rect l="l" t="t" r="r" b="b"/>
              <a:pathLst>
                <a:path w="1287518" h="247266">
                  <a:moveTo>
                    <a:pt x="643759" y="0"/>
                  </a:moveTo>
                  <a:cubicBezTo>
                    <a:pt x="288221" y="0"/>
                    <a:pt x="0" y="55352"/>
                    <a:pt x="0" y="123633"/>
                  </a:cubicBezTo>
                  <a:cubicBezTo>
                    <a:pt x="0" y="191914"/>
                    <a:pt x="288221" y="247266"/>
                    <a:pt x="643759" y="247266"/>
                  </a:cubicBezTo>
                  <a:cubicBezTo>
                    <a:pt x="999298" y="247266"/>
                    <a:pt x="1287518" y="191914"/>
                    <a:pt x="1287518" y="123633"/>
                  </a:cubicBezTo>
                  <a:cubicBezTo>
                    <a:pt x="1287518" y="55352"/>
                    <a:pt x="999298" y="0"/>
                    <a:pt x="643759" y="0"/>
                  </a:cubicBezTo>
                  <a:close/>
                </a:path>
              </a:pathLst>
            </a:custGeom>
            <a:solidFill>
              <a:srgbClr val="F5E8E1"/>
            </a:solidFill>
          </p:spPr>
          <p:txBody>
            <a:bodyPr/>
            <a:lstStyle/>
            <a:p>
              <a:endParaRPr lang="en-GB"/>
            </a:p>
          </p:txBody>
        </p:sp>
        <p:sp>
          <p:nvSpPr>
            <p:cNvPr id="6" name="TextBox 6"/>
            <p:cNvSpPr txBox="1"/>
            <p:nvPr/>
          </p:nvSpPr>
          <p:spPr>
            <a:xfrm>
              <a:off x="120705" y="-14919"/>
              <a:ext cx="1046109" cy="239004"/>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14119087" y="4919344"/>
            <a:ext cx="3508074" cy="4037563"/>
          </a:xfrm>
          <a:custGeom>
            <a:avLst/>
            <a:gdLst/>
            <a:ahLst/>
            <a:cxnLst/>
            <a:rect l="l" t="t" r="r" b="b"/>
            <a:pathLst>
              <a:path w="4504547" h="5595710">
                <a:moveTo>
                  <a:pt x="0" y="0"/>
                </a:moveTo>
                <a:lnTo>
                  <a:pt x="4504547" y="0"/>
                </a:lnTo>
                <a:lnTo>
                  <a:pt x="4504547" y="5595711"/>
                </a:lnTo>
                <a:lnTo>
                  <a:pt x="0" y="559571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p:cNvGrpSpPr/>
          <p:nvPr/>
        </p:nvGrpSpPr>
        <p:grpSpPr>
          <a:xfrm>
            <a:off x="126792" y="-589150"/>
            <a:ext cx="12767151" cy="8071892"/>
            <a:chOff x="-15052" y="-9525"/>
            <a:chExt cx="691628" cy="616096"/>
          </a:xfrm>
        </p:grpSpPr>
        <p:sp>
          <p:nvSpPr>
            <p:cNvPr id="9" name="Freeform 9"/>
            <p:cNvSpPr/>
            <p:nvPr/>
          </p:nvSpPr>
          <p:spPr>
            <a:xfrm>
              <a:off x="-15052" y="157034"/>
              <a:ext cx="676576" cy="449537"/>
            </a:xfrm>
            <a:custGeom>
              <a:avLst/>
              <a:gdLst/>
              <a:ahLst/>
              <a:cxnLst/>
              <a:rect l="l" t="t" r="r" b="b"/>
              <a:pathLst>
                <a:path w="676576" h="449537">
                  <a:moveTo>
                    <a:pt x="162742" y="0"/>
                  </a:moveTo>
                  <a:lnTo>
                    <a:pt x="513835" y="0"/>
                  </a:lnTo>
                  <a:cubicBezTo>
                    <a:pt x="556996" y="0"/>
                    <a:pt x="598390" y="17146"/>
                    <a:pt x="628910" y="47666"/>
                  </a:cubicBezTo>
                  <a:cubicBezTo>
                    <a:pt x="659431" y="78186"/>
                    <a:pt x="676576" y="119580"/>
                    <a:pt x="676576" y="162742"/>
                  </a:cubicBezTo>
                  <a:lnTo>
                    <a:pt x="676576" y="286795"/>
                  </a:lnTo>
                  <a:cubicBezTo>
                    <a:pt x="676576" y="329957"/>
                    <a:pt x="659431" y="371351"/>
                    <a:pt x="628910" y="401871"/>
                  </a:cubicBezTo>
                  <a:cubicBezTo>
                    <a:pt x="598390" y="432391"/>
                    <a:pt x="556996" y="449537"/>
                    <a:pt x="513835" y="449537"/>
                  </a:cubicBezTo>
                  <a:lnTo>
                    <a:pt x="162742" y="449537"/>
                  </a:lnTo>
                  <a:cubicBezTo>
                    <a:pt x="119580" y="449537"/>
                    <a:pt x="78186" y="432391"/>
                    <a:pt x="47666" y="401871"/>
                  </a:cubicBezTo>
                  <a:cubicBezTo>
                    <a:pt x="17146" y="371351"/>
                    <a:pt x="0" y="329957"/>
                    <a:pt x="0" y="286795"/>
                  </a:cubicBezTo>
                  <a:lnTo>
                    <a:pt x="0" y="162742"/>
                  </a:lnTo>
                  <a:cubicBezTo>
                    <a:pt x="0" y="119580"/>
                    <a:pt x="17146" y="78186"/>
                    <a:pt x="47666" y="47666"/>
                  </a:cubicBezTo>
                  <a:cubicBezTo>
                    <a:pt x="78186" y="17146"/>
                    <a:pt x="119580" y="0"/>
                    <a:pt x="162742" y="0"/>
                  </a:cubicBezTo>
                  <a:close/>
                </a:path>
              </a:pathLst>
            </a:custGeom>
            <a:solidFill>
              <a:srgbClr val="F5E8E1"/>
            </a:solidFill>
          </p:spPr>
          <p:txBody>
            <a:bodyPr/>
            <a:lstStyle/>
            <a:p>
              <a:endParaRPr lang="en-GB"/>
            </a:p>
          </p:txBody>
        </p:sp>
        <p:sp>
          <p:nvSpPr>
            <p:cNvPr id="10" name="TextBox 10"/>
            <p:cNvSpPr txBox="1"/>
            <p:nvPr/>
          </p:nvSpPr>
          <p:spPr>
            <a:xfrm>
              <a:off x="0" y="-9525"/>
              <a:ext cx="676576" cy="459062"/>
            </a:xfrm>
            <a:prstGeom prst="rect">
              <a:avLst/>
            </a:prstGeom>
          </p:spPr>
          <p:txBody>
            <a:bodyPr lIns="50800" tIns="50800" rIns="50800" bIns="50800" rtlCol="0" anchor="ctr"/>
            <a:lstStyle/>
            <a:p>
              <a:pPr algn="ctr">
                <a:lnSpc>
                  <a:spcPts val="2159"/>
                </a:lnSpc>
              </a:pPr>
              <a:endParaRPr/>
            </a:p>
          </p:txBody>
        </p:sp>
      </p:grpSp>
      <p:sp>
        <p:nvSpPr>
          <p:cNvPr id="11" name="Freeform 11"/>
          <p:cNvSpPr/>
          <p:nvPr/>
        </p:nvSpPr>
        <p:spPr>
          <a:xfrm rot="-1900589">
            <a:off x="12749369" y="6424242"/>
            <a:ext cx="316744" cy="308376"/>
          </a:xfrm>
          <a:custGeom>
            <a:avLst/>
            <a:gdLst/>
            <a:ahLst/>
            <a:cxnLst/>
            <a:rect l="l" t="t" r="r" b="b"/>
            <a:pathLst>
              <a:path w="316744" h="308376">
                <a:moveTo>
                  <a:pt x="0" y="0"/>
                </a:moveTo>
                <a:lnTo>
                  <a:pt x="316744" y="0"/>
                </a:lnTo>
                <a:lnTo>
                  <a:pt x="316744" y="308376"/>
                </a:lnTo>
                <a:lnTo>
                  <a:pt x="0" y="308376"/>
                </a:lnTo>
                <a:lnTo>
                  <a:pt x="0" y="0"/>
                </a:lnTo>
                <a:close/>
              </a:path>
            </a:pathLst>
          </a:custGeom>
          <a:blipFill>
            <a:blip>
              <a:extLst>
                <a:ext uri="{96DAC541-7B7A-43D3-8B79-37D633B846F1}">
                  <asvg:svgBlip xmlns:asvg="http://schemas.microsoft.com/office/drawing/2016/SVG/main" r:embed="rId5"/>
                </a:ext>
              </a:extLst>
            </a:blip>
            <a:stretch>
              <a:fillRect r="-59695" b="-107631"/>
            </a:stretch>
          </a:blipFill>
        </p:spPr>
        <p:txBody>
          <a:bodyPr/>
          <a:lstStyle/>
          <a:p>
            <a:endParaRPr lang="en-GB"/>
          </a:p>
        </p:txBody>
      </p:sp>
      <p:sp>
        <p:nvSpPr>
          <p:cNvPr id="12" name="Freeform 12"/>
          <p:cNvSpPr/>
          <p:nvPr/>
        </p:nvSpPr>
        <p:spPr>
          <a:xfrm rot="284319" flipH="1">
            <a:off x="15636821" y="1736946"/>
            <a:ext cx="316744" cy="308376"/>
          </a:xfrm>
          <a:custGeom>
            <a:avLst/>
            <a:gdLst/>
            <a:ahLst/>
            <a:cxnLst/>
            <a:rect l="l" t="t" r="r" b="b"/>
            <a:pathLst>
              <a:path w="316744" h="308376">
                <a:moveTo>
                  <a:pt x="316744" y="0"/>
                </a:moveTo>
                <a:lnTo>
                  <a:pt x="0" y="0"/>
                </a:lnTo>
                <a:lnTo>
                  <a:pt x="0" y="308376"/>
                </a:lnTo>
                <a:lnTo>
                  <a:pt x="316744" y="308376"/>
                </a:lnTo>
                <a:lnTo>
                  <a:pt x="316744" y="0"/>
                </a:lnTo>
                <a:close/>
              </a:path>
            </a:pathLst>
          </a:custGeom>
          <a:blipFill>
            <a:blip>
              <a:extLst>
                <a:ext uri="{96DAC541-7B7A-43D3-8B79-37D633B846F1}">
                  <asvg:svgBlip xmlns:asvg="http://schemas.microsoft.com/office/drawing/2016/SVG/main" r:embed="rId5"/>
                </a:ext>
              </a:extLst>
            </a:blip>
            <a:stretch>
              <a:fillRect r="-59695" b="-107631"/>
            </a:stretch>
          </a:blipFill>
        </p:spPr>
        <p:txBody>
          <a:bodyPr/>
          <a:lstStyle/>
          <a:p>
            <a:endParaRPr lang="en-GB"/>
          </a:p>
        </p:txBody>
      </p:sp>
      <p:sp>
        <p:nvSpPr>
          <p:cNvPr id="14" name="Freeform 14"/>
          <p:cNvSpPr/>
          <p:nvPr/>
        </p:nvSpPr>
        <p:spPr>
          <a:xfrm rot="1101262">
            <a:off x="5153464" y="4316799"/>
            <a:ext cx="355889" cy="281152"/>
          </a:xfrm>
          <a:custGeom>
            <a:avLst/>
            <a:gdLst/>
            <a:ahLst/>
            <a:cxnLst/>
            <a:rect l="l" t="t" r="r" b="b"/>
            <a:pathLst>
              <a:path w="355889" h="281152">
                <a:moveTo>
                  <a:pt x="0" y="0"/>
                </a:moveTo>
                <a:lnTo>
                  <a:pt x="355889" y="0"/>
                </a:lnTo>
                <a:lnTo>
                  <a:pt x="355889" y="281152"/>
                </a:lnTo>
                <a:lnTo>
                  <a:pt x="0" y="28115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rot="-10800000">
            <a:off x="15293378" y="7974002"/>
            <a:ext cx="331247" cy="261685"/>
          </a:xfrm>
          <a:custGeom>
            <a:avLst/>
            <a:gdLst/>
            <a:ahLst/>
            <a:cxnLst/>
            <a:rect l="l" t="t" r="r" b="b"/>
            <a:pathLst>
              <a:path w="331247" h="261685">
                <a:moveTo>
                  <a:pt x="0" y="0"/>
                </a:moveTo>
                <a:lnTo>
                  <a:pt x="331247" y="0"/>
                </a:lnTo>
                <a:lnTo>
                  <a:pt x="331247" y="261685"/>
                </a:lnTo>
                <a:lnTo>
                  <a:pt x="0" y="26168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Freeform 16"/>
          <p:cNvSpPr/>
          <p:nvPr/>
        </p:nvSpPr>
        <p:spPr>
          <a:xfrm rot="7977424">
            <a:off x="15598116" y="4396095"/>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Freeform 17"/>
          <p:cNvSpPr/>
          <p:nvPr/>
        </p:nvSpPr>
        <p:spPr>
          <a:xfrm rot="-4454284">
            <a:off x="11891087" y="1719124"/>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rot="-1818623">
            <a:off x="12980761" y="7000744"/>
            <a:ext cx="1213327" cy="400398"/>
          </a:xfrm>
          <a:custGeom>
            <a:avLst/>
            <a:gdLst/>
            <a:ahLst/>
            <a:cxnLst/>
            <a:rect l="l" t="t" r="r" b="b"/>
            <a:pathLst>
              <a:path w="1213327" h="400398">
                <a:moveTo>
                  <a:pt x="0" y="0"/>
                </a:moveTo>
                <a:lnTo>
                  <a:pt x="1213327" y="0"/>
                </a:lnTo>
                <a:lnTo>
                  <a:pt x="1213327" y="400398"/>
                </a:lnTo>
                <a:lnTo>
                  <a:pt x="0" y="40039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TextBox 19">
            <a:extLst>
              <a:ext uri="{FF2B5EF4-FFF2-40B4-BE49-F238E27FC236}">
                <a16:creationId xmlns:a16="http://schemas.microsoft.com/office/drawing/2014/main" id="{581AF8F0-D2B6-0890-D97D-3A34115C4C72}"/>
              </a:ext>
            </a:extLst>
          </p:cNvPr>
          <p:cNvSpPr txBox="1"/>
          <p:nvPr/>
        </p:nvSpPr>
        <p:spPr>
          <a:xfrm>
            <a:off x="1225663" y="2267489"/>
            <a:ext cx="11252483" cy="4519442"/>
          </a:xfrm>
          <a:prstGeom prst="rect">
            <a:avLst/>
          </a:prstGeom>
        </p:spPr>
        <p:txBody>
          <a:bodyPr wrap="square" lIns="0" tIns="0" rIns="0" bIns="0" rtlCol="0" anchor="t">
            <a:spAutoFit/>
          </a:bodyPr>
          <a:lstStyle/>
          <a:p>
            <a:pPr>
              <a:lnSpc>
                <a:spcPct val="150000"/>
              </a:lnSpc>
            </a:pPr>
            <a:r>
              <a:rPr lang="en-GB"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Empowerment includes:</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Choice – deciding what matters</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Control – involvement in care decisions</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Autonomy – freedom from unnecessary interference</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Dignity – being valued and respected</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Advocacy – having rights and wishes represented</a:t>
            </a:r>
            <a:b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(NHS England, 2023a; DHSC, 2021; DHSC, 2025)</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Person-</a:t>
            </a:r>
            <a:r>
              <a:rPr lang="en-US" sz="2200" b="1" spc="-53" err="1">
                <a:solidFill>
                  <a:srgbClr val="C35728"/>
                </a:solidFill>
                <a:latin typeface="Amazon Ember" panose="020B0603020204020204" pitchFamily="34" charset="0"/>
                <a:ea typeface="Amazon Ember" panose="020B0603020204020204" pitchFamily="34" charset="0"/>
                <a:cs typeface="Amazon Ember" panose="020B0603020204020204" pitchFamily="34" charset="0"/>
              </a:rPr>
              <a:t>centred</a:t>
            </a: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care treats older people as active partners, not passive recipients of care.</a:t>
            </a:r>
          </a:p>
          <a:p>
            <a:pPr algn="ctr">
              <a:lnSpc>
                <a:spcPct val="150000"/>
              </a:lnSpc>
            </a:pPr>
            <a:endPar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sp>
        <p:nvSpPr>
          <p:cNvPr id="24" name="TextBox 19">
            <a:extLst>
              <a:ext uri="{FF2B5EF4-FFF2-40B4-BE49-F238E27FC236}">
                <a16:creationId xmlns:a16="http://schemas.microsoft.com/office/drawing/2014/main" id="{4DF479D8-9EB4-588A-96FB-71136989019A}"/>
              </a:ext>
            </a:extLst>
          </p:cNvPr>
          <p:cNvSpPr txBox="1"/>
          <p:nvPr/>
        </p:nvSpPr>
        <p:spPr>
          <a:xfrm>
            <a:off x="614156" y="7460153"/>
            <a:ext cx="13944600" cy="1980286"/>
          </a:xfrm>
          <a:prstGeom prst="rect">
            <a:avLst/>
          </a:prstGeom>
        </p:spPr>
        <p:txBody>
          <a:bodyPr wrap="square" lIns="0" tIns="0" rIns="0" bIns="0" rtlCol="0" anchor="t">
            <a:spAutoFit/>
          </a:bodyPr>
          <a:lstStyle/>
          <a:p>
            <a:pPr algn="ctr">
              <a:lnSpc>
                <a:spcPct val="150000"/>
              </a:lnSpc>
            </a:pPr>
            <a:r>
              <a:rPr lang="en-GB"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Greater choice can improve autonomy, but only when suitable support is available.</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Empowerment therefore requires individual involvement + responsive services (DHSC, 2025).</a:t>
            </a:r>
          </a:p>
          <a:p>
            <a:pPr algn="ctr">
              <a:lnSpc>
                <a:spcPct val="150000"/>
              </a:lnSpc>
            </a:pPr>
            <a:endPar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13" name="Audio 12">
            <a:hlinkClick r:id="" action="ppaction://media"/>
            <a:extLst>
              <a:ext uri="{FF2B5EF4-FFF2-40B4-BE49-F238E27FC236}">
                <a16:creationId xmlns:a16="http://schemas.microsoft.com/office/drawing/2014/main" id="{044740A8-05FE-0C46-D647-75B25B274A8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6733"/>
    </mc:Choice>
    <mc:Fallback>
      <p:transition spd="slow" advTm="36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p:cNvGrpSpPr/>
        <p:nvPr/>
      </p:nvGrpSpPr>
      <p:grpSpPr>
        <a:xfrm>
          <a:off x="0" y="0"/>
          <a:ext cx="0" cy="0"/>
          <a:chOff x="0" y="0"/>
          <a:chExt cx="0" cy="0"/>
        </a:xfrm>
      </p:grpSpPr>
      <p:sp>
        <p:nvSpPr>
          <p:cNvPr id="2" name="TextBox 2"/>
          <p:cNvSpPr txBox="1"/>
          <p:nvPr/>
        </p:nvSpPr>
        <p:spPr>
          <a:xfrm>
            <a:off x="1579777" y="611718"/>
            <a:ext cx="15459694" cy="1354217"/>
          </a:xfrm>
          <a:prstGeom prst="rect">
            <a:avLst/>
          </a:prstGeom>
        </p:spPr>
        <p:txBody>
          <a:bodyPr wrap="square" lIns="0" tIns="0" rIns="0" bIns="0" rtlCol="0" anchor="t">
            <a:spAutoFit/>
          </a:bodyPr>
          <a:lstStyle/>
          <a:p>
            <a:r>
              <a:rPr lang="en-GB" sz="8800" spc="-339">
                <a:solidFill>
                  <a:srgbClr val="5C2624"/>
                </a:solidFill>
                <a:latin typeface="Mr. Mamoulian Blather"/>
              </a:rPr>
              <a:t>Care and Support Needs</a:t>
            </a:r>
            <a:endParaRPr lang="en-US" sz="8800" spc="-339">
              <a:solidFill>
                <a:srgbClr val="5C2624"/>
              </a:solidFill>
              <a:latin typeface="Mr. Mamoulian Blather"/>
              <a:sym typeface="Mr. Mamoulian Blather"/>
            </a:endParaRPr>
          </a:p>
        </p:txBody>
      </p:sp>
      <p:grpSp>
        <p:nvGrpSpPr>
          <p:cNvPr id="4" name="Group 4"/>
          <p:cNvGrpSpPr/>
          <p:nvPr/>
        </p:nvGrpSpPr>
        <p:grpSpPr>
          <a:xfrm>
            <a:off x="8689473" y="9322762"/>
            <a:ext cx="4888546" cy="938838"/>
            <a:chOff x="0" y="0"/>
            <a:chExt cx="1287518" cy="247266"/>
          </a:xfrm>
        </p:grpSpPr>
        <p:sp>
          <p:nvSpPr>
            <p:cNvPr id="5" name="Freeform 5"/>
            <p:cNvSpPr/>
            <p:nvPr/>
          </p:nvSpPr>
          <p:spPr>
            <a:xfrm>
              <a:off x="0" y="0"/>
              <a:ext cx="1287518" cy="247266"/>
            </a:xfrm>
            <a:custGeom>
              <a:avLst/>
              <a:gdLst/>
              <a:ahLst/>
              <a:cxnLst/>
              <a:rect l="l" t="t" r="r" b="b"/>
              <a:pathLst>
                <a:path w="1287518" h="247266">
                  <a:moveTo>
                    <a:pt x="643759" y="0"/>
                  </a:moveTo>
                  <a:cubicBezTo>
                    <a:pt x="288221" y="0"/>
                    <a:pt x="0" y="55352"/>
                    <a:pt x="0" y="123633"/>
                  </a:cubicBezTo>
                  <a:cubicBezTo>
                    <a:pt x="0" y="191914"/>
                    <a:pt x="288221" y="247266"/>
                    <a:pt x="643759" y="247266"/>
                  </a:cubicBezTo>
                  <a:cubicBezTo>
                    <a:pt x="999298" y="247266"/>
                    <a:pt x="1287518" y="191914"/>
                    <a:pt x="1287518" y="123633"/>
                  </a:cubicBezTo>
                  <a:cubicBezTo>
                    <a:pt x="1287518" y="55352"/>
                    <a:pt x="999298" y="0"/>
                    <a:pt x="643759" y="0"/>
                  </a:cubicBezTo>
                  <a:close/>
                </a:path>
              </a:pathLst>
            </a:custGeom>
            <a:solidFill>
              <a:srgbClr val="F5E8E1"/>
            </a:solidFill>
          </p:spPr>
          <p:txBody>
            <a:bodyPr/>
            <a:lstStyle/>
            <a:p>
              <a:endParaRPr lang="en-GB"/>
            </a:p>
          </p:txBody>
        </p:sp>
        <p:sp>
          <p:nvSpPr>
            <p:cNvPr id="6" name="TextBox 6"/>
            <p:cNvSpPr txBox="1"/>
            <p:nvPr/>
          </p:nvSpPr>
          <p:spPr>
            <a:xfrm>
              <a:off x="120705" y="-14919"/>
              <a:ext cx="1046109" cy="239004"/>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8689473" y="4152900"/>
            <a:ext cx="4188327" cy="6394392"/>
          </a:xfrm>
          <a:custGeom>
            <a:avLst/>
            <a:gdLst/>
            <a:ahLst/>
            <a:cxnLst/>
            <a:rect l="l" t="t" r="r" b="b"/>
            <a:pathLst>
              <a:path w="4188327" h="6394392">
                <a:moveTo>
                  <a:pt x="0" y="0"/>
                </a:moveTo>
                <a:lnTo>
                  <a:pt x="4188327" y="0"/>
                </a:lnTo>
                <a:lnTo>
                  <a:pt x="4188327" y="6394392"/>
                </a:lnTo>
                <a:lnTo>
                  <a:pt x="0" y="639439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5" name="Freeform 15"/>
          <p:cNvSpPr/>
          <p:nvPr/>
        </p:nvSpPr>
        <p:spPr>
          <a:xfrm rot="-1900589">
            <a:off x="2199880" y="3628782"/>
            <a:ext cx="316744" cy="308376"/>
          </a:xfrm>
          <a:custGeom>
            <a:avLst/>
            <a:gdLst/>
            <a:ahLst/>
            <a:cxnLst/>
            <a:rect l="l" t="t" r="r" b="b"/>
            <a:pathLst>
              <a:path w="316744" h="308376">
                <a:moveTo>
                  <a:pt x="0" y="0"/>
                </a:moveTo>
                <a:lnTo>
                  <a:pt x="316744" y="0"/>
                </a:lnTo>
                <a:lnTo>
                  <a:pt x="316744" y="308376"/>
                </a:lnTo>
                <a:lnTo>
                  <a:pt x="0" y="308376"/>
                </a:lnTo>
                <a:lnTo>
                  <a:pt x="0" y="0"/>
                </a:lnTo>
                <a:close/>
              </a:path>
            </a:pathLst>
          </a:custGeom>
          <a:blipFill>
            <a:blip>
              <a:extLst>
                <a:ext uri="{96DAC541-7B7A-43D3-8B79-37D633B846F1}">
                  <asvg:svgBlip xmlns:asvg="http://schemas.microsoft.com/office/drawing/2016/SVG/main" r:embed="rId5"/>
                </a:ext>
              </a:extLst>
            </a:blip>
            <a:stretch>
              <a:fillRect r="-59695" b="-107631"/>
            </a:stretch>
          </a:blipFill>
        </p:spPr>
        <p:txBody>
          <a:bodyPr/>
          <a:lstStyle/>
          <a:p>
            <a:endParaRPr lang="en-GB"/>
          </a:p>
        </p:txBody>
      </p:sp>
      <p:sp>
        <p:nvSpPr>
          <p:cNvPr id="16" name="Freeform 16"/>
          <p:cNvSpPr/>
          <p:nvPr/>
        </p:nvSpPr>
        <p:spPr>
          <a:xfrm rot="284319" flipH="1">
            <a:off x="12221067" y="1689925"/>
            <a:ext cx="316744" cy="308376"/>
          </a:xfrm>
          <a:custGeom>
            <a:avLst/>
            <a:gdLst/>
            <a:ahLst/>
            <a:cxnLst/>
            <a:rect l="l" t="t" r="r" b="b"/>
            <a:pathLst>
              <a:path w="316744" h="308376">
                <a:moveTo>
                  <a:pt x="316744" y="0"/>
                </a:moveTo>
                <a:lnTo>
                  <a:pt x="0" y="0"/>
                </a:lnTo>
                <a:lnTo>
                  <a:pt x="0" y="308376"/>
                </a:lnTo>
                <a:lnTo>
                  <a:pt x="316744" y="308376"/>
                </a:lnTo>
                <a:lnTo>
                  <a:pt x="316744" y="0"/>
                </a:lnTo>
                <a:close/>
              </a:path>
            </a:pathLst>
          </a:custGeom>
          <a:blipFill>
            <a:blip>
              <a:extLst>
                <a:ext uri="{96DAC541-7B7A-43D3-8B79-37D633B846F1}">
                  <asvg:svgBlip xmlns:asvg="http://schemas.microsoft.com/office/drawing/2016/SVG/main" r:embed="rId5"/>
                </a:ext>
              </a:extLst>
            </a:blip>
            <a:stretch>
              <a:fillRect r="-59695" b="-107631"/>
            </a:stretch>
          </a:blipFill>
        </p:spPr>
        <p:txBody>
          <a:bodyPr/>
          <a:lstStyle/>
          <a:p>
            <a:endParaRPr lang="en-GB"/>
          </a:p>
        </p:txBody>
      </p:sp>
      <p:sp>
        <p:nvSpPr>
          <p:cNvPr id="18" name="Freeform 18"/>
          <p:cNvSpPr/>
          <p:nvPr/>
        </p:nvSpPr>
        <p:spPr>
          <a:xfrm rot="-10800000">
            <a:off x="8978376" y="8022123"/>
            <a:ext cx="331247" cy="261685"/>
          </a:xfrm>
          <a:custGeom>
            <a:avLst/>
            <a:gdLst/>
            <a:ahLst/>
            <a:cxnLst/>
            <a:rect l="l" t="t" r="r" b="b"/>
            <a:pathLst>
              <a:path w="331247" h="261685">
                <a:moveTo>
                  <a:pt x="0" y="0"/>
                </a:moveTo>
                <a:lnTo>
                  <a:pt x="331248" y="0"/>
                </a:lnTo>
                <a:lnTo>
                  <a:pt x="331248" y="261686"/>
                </a:lnTo>
                <a:lnTo>
                  <a:pt x="0" y="261686"/>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Freeform 19"/>
          <p:cNvSpPr/>
          <p:nvPr/>
        </p:nvSpPr>
        <p:spPr>
          <a:xfrm rot="7977424">
            <a:off x="15135050" y="5434119"/>
            <a:ext cx="243410" cy="192294"/>
          </a:xfrm>
          <a:custGeom>
            <a:avLst/>
            <a:gdLst/>
            <a:ahLst/>
            <a:cxnLst/>
            <a:rect l="l" t="t" r="r" b="b"/>
            <a:pathLst>
              <a:path w="243410" h="192294">
                <a:moveTo>
                  <a:pt x="0" y="0"/>
                </a:moveTo>
                <a:lnTo>
                  <a:pt x="243411" y="0"/>
                </a:lnTo>
                <a:lnTo>
                  <a:pt x="243411" y="192294"/>
                </a:lnTo>
                <a:lnTo>
                  <a:pt x="0" y="19229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1" name="Freeform 21"/>
          <p:cNvSpPr/>
          <p:nvPr/>
        </p:nvSpPr>
        <p:spPr>
          <a:xfrm rot="693444">
            <a:off x="3474528" y="8917357"/>
            <a:ext cx="1804862" cy="360972"/>
          </a:xfrm>
          <a:custGeom>
            <a:avLst/>
            <a:gdLst/>
            <a:ahLst/>
            <a:cxnLst/>
            <a:rect l="l" t="t" r="r" b="b"/>
            <a:pathLst>
              <a:path w="1804862" h="360972">
                <a:moveTo>
                  <a:pt x="0" y="0"/>
                </a:moveTo>
                <a:lnTo>
                  <a:pt x="1804862" y="0"/>
                </a:lnTo>
                <a:lnTo>
                  <a:pt x="1804862" y="360972"/>
                </a:lnTo>
                <a:lnTo>
                  <a:pt x="0" y="36097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2" name="Freeform 22"/>
          <p:cNvSpPr/>
          <p:nvPr/>
        </p:nvSpPr>
        <p:spPr>
          <a:xfrm rot="2072222">
            <a:off x="7229358" y="8389986"/>
            <a:ext cx="921770" cy="1289188"/>
          </a:xfrm>
          <a:custGeom>
            <a:avLst/>
            <a:gdLst/>
            <a:ahLst/>
            <a:cxnLst/>
            <a:rect l="l" t="t" r="r" b="b"/>
            <a:pathLst>
              <a:path w="921770" h="1289188">
                <a:moveTo>
                  <a:pt x="0" y="0"/>
                </a:moveTo>
                <a:lnTo>
                  <a:pt x="921769" y="0"/>
                </a:lnTo>
                <a:lnTo>
                  <a:pt x="921769" y="1289188"/>
                </a:lnTo>
                <a:lnTo>
                  <a:pt x="0" y="1289188"/>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4" name="TextBox 19">
            <a:extLst>
              <a:ext uri="{FF2B5EF4-FFF2-40B4-BE49-F238E27FC236}">
                <a16:creationId xmlns:a16="http://schemas.microsoft.com/office/drawing/2014/main" id="{85E1F343-FEDC-9AA3-DEF1-659B1F336C43}"/>
              </a:ext>
            </a:extLst>
          </p:cNvPr>
          <p:cNvSpPr txBox="1"/>
          <p:nvPr/>
        </p:nvSpPr>
        <p:spPr>
          <a:xfrm>
            <a:off x="668652" y="2395760"/>
            <a:ext cx="11433167" cy="4930324"/>
          </a:xfrm>
          <a:prstGeom prst="rect">
            <a:avLst/>
          </a:prstGeom>
        </p:spPr>
        <p:txBody>
          <a:bodyPr wrap="square" lIns="0" tIns="0" rIns="0" bIns="0" rtlCol="0" anchor="t">
            <a:spAutoFit/>
          </a:bodyPr>
          <a:lstStyle/>
          <a:p>
            <a:pPr>
              <a:lnSpc>
                <a:spcPct val="150000"/>
              </a:lnSpc>
            </a:pPr>
            <a:br>
              <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Older people's needs are often interconnected:</a:t>
            </a:r>
          </a:p>
          <a:p>
            <a:pPr>
              <a:lnSpc>
                <a:spcPct val="150000"/>
              </a:lnSpc>
            </a:pPr>
            <a:endPar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Physical: </a:t>
            </a: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Mobility • Frailty • Nutrition • Medication</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Psychological</a:t>
            </a: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Wellbeing • Confidence • Cognitive health</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Social: </a:t>
            </a: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Relationships • Loneliness • Community participation</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Practical: </a:t>
            </a: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Housing • Transport • Finances • Digital access</a:t>
            </a:r>
          </a:p>
          <a:p>
            <a:pPr>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(Reeves, Islam and Gentry, 2023; WHO, 2020)</a:t>
            </a:r>
          </a:p>
          <a:p>
            <a:pPr lvl="0">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sp>
        <p:nvSpPr>
          <p:cNvPr id="25" name="TextBox 19">
            <a:extLst>
              <a:ext uri="{FF2B5EF4-FFF2-40B4-BE49-F238E27FC236}">
                <a16:creationId xmlns:a16="http://schemas.microsoft.com/office/drawing/2014/main" id="{8892BDA7-5C26-426E-D1C4-EDB7DC78E279}"/>
              </a:ext>
            </a:extLst>
          </p:cNvPr>
          <p:cNvSpPr txBox="1"/>
          <p:nvPr/>
        </p:nvSpPr>
        <p:spPr>
          <a:xfrm>
            <a:off x="12496762" y="1942380"/>
            <a:ext cx="5213380" cy="5484322"/>
          </a:xfrm>
          <a:prstGeom prst="rect">
            <a:avLst/>
          </a:prstGeom>
        </p:spPr>
        <p:txBody>
          <a:bodyPr wrap="square" lIns="0" tIns="0" rIns="0" bIns="0" rtlCol="0" anchor="t">
            <a:spAutoFit/>
          </a:bodyPr>
          <a:lstStyle/>
          <a:p>
            <a:pPr algn="ctr">
              <a:lnSpc>
                <a:spcPct val="150000"/>
              </a:lnSpc>
            </a:pPr>
            <a:b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b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 medical-only approach may overlook social and environmental needs.</a:t>
            </a:r>
          </a:p>
          <a:p>
            <a:pPr>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Holistic assessment better reflects how the person and environment influence functional ability (WHO, 2020).</a:t>
            </a:r>
          </a:p>
          <a:p>
            <a:pPr>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11" name="Audio 10">
            <a:hlinkClick r:id="" action="ppaction://media"/>
            <a:extLst>
              <a:ext uri="{FF2B5EF4-FFF2-40B4-BE49-F238E27FC236}">
                <a16:creationId xmlns:a16="http://schemas.microsoft.com/office/drawing/2014/main" id="{1810491B-11F4-21EA-F284-637C5FDD61B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021"/>
    </mc:Choice>
    <mc:Fallback>
      <p:transition spd="slow" advTm="40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p:cNvGrpSpPr/>
        <p:nvPr/>
      </p:nvGrpSpPr>
      <p:grpSpPr>
        <a:xfrm>
          <a:off x="0" y="0"/>
          <a:ext cx="0" cy="0"/>
          <a:chOff x="0" y="0"/>
          <a:chExt cx="0" cy="0"/>
        </a:xfrm>
      </p:grpSpPr>
      <p:sp>
        <p:nvSpPr>
          <p:cNvPr id="18" name="Freeform 18"/>
          <p:cNvSpPr/>
          <p:nvPr/>
        </p:nvSpPr>
        <p:spPr>
          <a:xfrm rot="-1900589">
            <a:off x="2628715" y="1819329"/>
            <a:ext cx="316744" cy="308376"/>
          </a:xfrm>
          <a:custGeom>
            <a:avLst/>
            <a:gdLst/>
            <a:ahLst/>
            <a:cxnLst/>
            <a:rect l="l" t="t" r="r" b="b"/>
            <a:pathLst>
              <a:path w="316744" h="308376">
                <a:moveTo>
                  <a:pt x="0" y="0"/>
                </a:moveTo>
                <a:lnTo>
                  <a:pt x="316744" y="0"/>
                </a:lnTo>
                <a:lnTo>
                  <a:pt x="316744" y="308376"/>
                </a:lnTo>
                <a:lnTo>
                  <a:pt x="0" y="308376"/>
                </a:lnTo>
                <a:lnTo>
                  <a:pt x="0" y="0"/>
                </a:lnTo>
                <a:close/>
              </a:path>
            </a:pathLst>
          </a:custGeom>
          <a:blipFill>
            <a:blip>
              <a:extLst>
                <a:ext uri="{96DAC541-7B7A-43D3-8B79-37D633B846F1}">
                  <asvg:svgBlip xmlns:asvg="http://schemas.microsoft.com/office/drawing/2016/SVG/main" r:embed="rId4"/>
                </a:ext>
              </a:extLst>
            </a:blip>
            <a:stretch>
              <a:fillRect r="-59695" b="-107631"/>
            </a:stretch>
          </a:blipFill>
        </p:spPr>
        <p:txBody>
          <a:bodyPr/>
          <a:lstStyle/>
          <a:p>
            <a:endParaRPr lang="en-GB"/>
          </a:p>
        </p:txBody>
      </p:sp>
      <p:sp>
        <p:nvSpPr>
          <p:cNvPr id="19" name="Freeform 19"/>
          <p:cNvSpPr/>
          <p:nvPr/>
        </p:nvSpPr>
        <p:spPr>
          <a:xfrm rot="284319" flipH="1">
            <a:off x="9651777" y="4878131"/>
            <a:ext cx="316744" cy="308376"/>
          </a:xfrm>
          <a:custGeom>
            <a:avLst/>
            <a:gdLst/>
            <a:ahLst/>
            <a:cxnLst/>
            <a:rect l="l" t="t" r="r" b="b"/>
            <a:pathLst>
              <a:path w="316744" h="308376">
                <a:moveTo>
                  <a:pt x="316745" y="0"/>
                </a:moveTo>
                <a:lnTo>
                  <a:pt x="0" y="0"/>
                </a:lnTo>
                <a:lnTo>
                  <a:pt x="0" y="308376"/>
                </a:lnTo>
                <a:lnTo>
                  <a:pt x="316745" y="308376"/>
                </a:lnTo>
                <a:lnTo>
                  <a:pt x="316745" y="0"/>
                </a:lnTo>
                <a:close/>
              </a:path>
            </a:pathLst>
          </a:custGeom>
          <a:blipFill>
            <a:blip>
              <a:extLst>
                <a:ext uri="{96DAC541-7B7A-43D3-8B79-37D633B846F1}">
                  <asvg:svgBlip xmlns:asvg="http://schemas.microsoft.com/office/drawing/2016/SVG/main" r:embed="rId4"/>
                </a:ext>
              </a:extLst>
            </a:blip>
            <a:stretch>
              <a:fillRect r="-59695" b="-107631"/>
            </a:stretch>
          </a:blipFill>
        </p:spPr>
        <p:txBody>
          <a:bodyPr/>
          <a:lstStyle/>
          <a:p>
            <a:endParaRPr lang="en-GB"/>
          </a:p>
        </p:txBody>
      </p:sp>
      <p:sp>
        <p:nvSpPr>
          <p:cNvPr id="20" name="Freeform 20"/>
          <p:cNvSpPr/>
          <p:nvPr/>
        </p:nvSpPr>
        <p:spPr>
          <a:xfrm rot="1101262">
            <a:off x="3370954" y="1690880"/>
            <a:ext cx="355889" cy="281152"/>
          </a:xfrm>
          <a:custGeom>
            <a:avLst/>
            <a:gdLst/>
            <a:ahLst/>
            <a:cxnLst/>
            <a:rect l="l" t="t" r="r" b="b"/>
            <a:pathLst>
              <a:path w="355889" h="281152">
                <a:moveTo>
                  <a:pt x="0" y="0"/>
                </a:moveTo>
                <a:lnTo>
                  <a:pt x="355889" y="0"/>
                </a:lnTo>
                <a:lnTo>
                  <a:pt x="355889" y="281152"/>
                </a:lnTo>
                <a:lnTo>
                  <a:pt x="0" y="28115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1" name="Freeform 21"/>
          <p:cNvSpPr/>
          <p:nvPr/>
        </p:nvSpPr>
        <p:spPr>
          <a:xfrm rot="-10800000">
            <a:off x="6460748" y="2345272"/>
            <a:ext cx="331247" cy="261685"/>
          </a:xfrm>
          <a:custGeom>
            <a:avLst/>
            <a:gdLst/>
            <a:ahLst/>
            <a:cxnLst/>
            <a:rect l="l" t="t" r="r" b="b"/>
            <a:pathLst>
              <a:path w="331247" h="261685">
                <a:moveTo>
                  <a:pt x="0" y="0"/>
                </a:moveTo>
                <a:lnTo>
                  <a:pt x="331247" y="0"/>
                </a:lnTo>
                <a:lnTo>
                  <a:pt x="331247" y="261685"/>
                </a:lnTo>
                <a:lnTo>
                  <a:pt x="0" y="26168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Freeform 22"/>
          <p:cNvSpPr/>
          <p:nvPr/>
        </p:nvSpPr>
        <p:spPr>
          <a:xfrm rot="7977424">
            <a:off x="15136518" y="5407332"/>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Freeform 23"/>
          <p:cNvSpPr/>
          <p:nvPr/>
        </p:nvSpPr>
        <p:spPr>
          <a:xfrm rot="-4454284">
            <a:off x="3918436" y="7428468"/>
            <a:ext cx="243410" cy="192294"/>
          </a:xfrm>
          <a:custGeom>
            <a:avLst/>
            <a:gdLst/>
            <a:ahLst/>
            <a:cxnLst/>
            <a:rect l="l" t="t" r="r" b="b"/>
            <a:pathLst>
              <a:path w="243410" h="192294">
                <a:moveTo>
                  <a:pt x="0" y="0"/>
                </a:moveTo>
                <a:lnTo>
                  <a:pt x="243410" y="0"/>
                </a:lnTo>
                <a:lnTo>
                  <a:pt x="243410" y="192295"/>
                </a:lnTo>
                <a:lnTo>
                  <a:pt x="0" y="19229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5" name="TextBox 25"/>
          <p:cNvSpPr txBox="1"/>
          <p:nvPr/>
        </p:nvSpPr>
        <p:spPr>
          <a:xfrm>
            <a:off x="914400" y="633238"/>
            <a:ext cx="16687800" cy="923330"/>
          </a:xfrm>
          <a:prstGeom prst="rect">
            <a:avLst/>
          </a:prstGeom>
        </p:spPr>
        <p:txBody>
          <a:bodyPr wrap="square" lIns="0" tIns="0" rIns="0" bIns="0" rtlCol="0" anchor="t">
            <a:spAutoFit/>
          </a:bodyPr>
          <a:lstStyle/>
          <a:p>
            <a:pPr algn="ctr">
              <a:lnSpc>
                <a:spcPct val="100000"/>
              </a:lnSpc>
            </a:pPr>
            <a:r>
              <a:rPr lang="en-GB" sz="6000" spc="-339">
                <a:solidFill>
                  <a:srgbClr val="C35728"/>
                </a:solidFill>
                <a:latin typeface="Mr. Mamoulian Blather"/>
              </a:rPr>
              <a:t>Independence and Functional Ability</a:t>
            </a:r>
            <a:endParaRPr lang="en-US" sz="6000" spc="-339">
              <a:solidFill>
                <a:srgbClr val="C35728"/>
              </a:solidFill>
              <a:latin typeface="Mr. Mamoulian Blather"/>
              <a:sym typeface="Mr. Mamoulian Blather"/>
            </a:endParaRPr>
          </a:p>
        </p:txBody>
      </p:sp>
      <p:sp>
        <p:nvSpPr>
          <p:cNvPr id="26" name="Freeform 26"/>
          <p:cNvSpPr/>
          <p:nvPr/>
        </p:nvSpPr>
        <p:spPr>
          <a:xfrm rot="-739675">
            <a:off x="14683537" y="2760586"/>
            <a:ext cx="1455979" cy="156250"/>
          </a:xfrm>
          <a:custGeom>
            <a:avLst/>
            <a:gdLst/>
            <a:ahLst/>
            <a:cxnLst/>
            <a:rect l="l" t="t" r="r" b="b"/>
            <a:pathLst>
              <a:path w="1455979" h="298476">
                <a:moveTo>
                  <a:pt x="0" y="0"/>
                </a:moveTo>
                <a:lnTo>
                  <a:pt x="1455979" y="0"/>
                </a:lnTo>
                <a:lnTo>
                  <a:pt x="1455979" y="298476"/>
                </a:lnTo>
                <a:lnTo>
                  <a:pt x="0" y="298476"/>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2" name="Freeform 32"/>
          <p:cNvSpPr/>
          <p:nvPr/>
        </p:nvSpPr>
        <p:spPr>
          <a:xfrm rot="8100000">
            <a:off x="396707" y="2324327"/>
            <a:ext cx="1804862" cy="360972"/>
          </a:xfrm>
          <a:custGeom>
            <a:avLst/>
            <a:gdLst/>
            <a:ahLst/>
            <a:cxnLst/>
            <a:rect l="l" t="t" r="r" b="b"/>
            <a:pathLst>
              <a:path w="1804862" h="360972">
                <a:moveTo>
                  <a:pt x="0" y="0"/>
                </a:moveTo>
                <a:lnTo>
                  <a:pt x="1804863" y="0"/>
                </a:lnTo>
                <a:lnTo>
                  <a:pt x="1804863" y="360973"/>
                </a:lnTo>
                <a:lnTo>
                  <a:pt x="0" y="360973"/>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3" name="Freeform 33"/>
          <p:cNvSpPr/>
          <p:nvPr/>
        </p:nvSpPr>
        <p:spPr>
          <a:xfrm rot="-3203342">
            <a:off x="15782636" y="8176152"/>
            <a:ext cx="1804862" cy="360972"/>
          </a:xfrm>
          <a:custGeom>
            <a:avLst/>
            <a:gdLst/>
            <a:ahLst/>
            <a:cxnLst/>
            <a:rect l="l" t="t" r="r" b="b"/>
            <a:pathLst>
              <a:path w="1804862" h="360972">
                <a:moveTo>
                  <a:pt x="0" y="0"/>
                </a:moveTo>
                <a:lnTo>
                  <a:pt x="1804862" y="0"/>
                </a:lnTo>
                <a:lnTo>
                  <a:pt x="1804862" y="360972"/>
                </a:lnTo>
                <a:lnTo>
                  <a:pt x="0" y="36097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5" name="TextBox 19">
            <a:extLst>
              <a:ext uri="{FF2B5EF4-FFF2-40B4-BE49-F238E27FC236}">
                <a16:creationId xmlns:a16="http://schemas.microsoft.com/office/drawing/2014/main" id="{83921D64-F7A3-8BDF-4644-EC84CFBE5F98}"/>
              </a:ext>
            </a:extLst>
          </p:cNvPr>
          <p:cNvSpPr txBox="1"/>
          <p:nvPr/>
        </p:nvSpPr>
        <p:spPr>
          <a:xfrm>
            <a:off x="1299138" y="2345272"/>
            <a:ext cx="11252483" cy="6592317"/>
          </a:xfrm>
          <a:prstGeom prst="rect">
            <a:avLst/>
          </a:prstGeom>
        </p:spPr>
        <p:txBody>
          <a:bodyPr wrap="square" lIns="0" tIns="0" rIns="0" bIns="0" rtlCol="0" anchor="t">
            <a:spAutoFit/>
          </a:bodyPr>
          <a:lstStyle/>
          <a:p>
            <a:pPr>
              <a:lnSpc>
                <a:spcPct val="150000"/>
              </a:lnSpc>
            </a:pPr>
            <a:b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b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Independence includes :</a:t>
            </a:r>
          </a:p>
          <a:p>
            <a:pPr marL="342900" lvl="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Daily activities (ADLs)</a:t>
            </a:r>
          </a:p>
          <a:p>
            <a:pPr marL="342900" lvl="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Safe mobility</a:t>
            </a:r>
          </a:p>
          <a:p>
            <a:pPr marL="342900" lvl="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Managing health and medication</a:t>
            </a:r>
          </a:p>
          <a:p>
            <a:pPr marL="342900" lvl="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Maintaining relationships</a:t>
            </a:r>
          </a:p>
          <a:p>
            <a:pPr marL="342900" lvl="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Making choices and participating in society</a:t>
            </a:r>
          </a:p>
          <a:p>
            <a:pPr marL="342900" lvl="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Around 45% of people aged 85+ have difficulty with ADLs (Reeves, Islam and Gentry, 2023).</a:t>
            </a:r>
          </a:p>
          <a:p>
            <a:pPr marL="342900" lvl="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Functional ability depends on both individual capacity and the environment (WHO, 2020).</a:t>
            </a:r>
          </a:p>
          <a:p>
            <a:pPr lvl="0">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sp>
        <p:nvSpPr>
          <p:cNvPr id="36" name="TextBox 19">
            <a:extLst>
              <a:ext uri="{FF2B5EF4-FFF2-40B4-BE49-F238E27FC236}">
                <a16:creationId xmlns:a16="http://schemas.microsoft.com/office/drawing/2014/main" id="{DC7F81FC-15B3-0C65-5642-BB0800260087}"/>
              </a:ext>
            </a:extLst>
          </p:cNvPr>
          <p:cNvSpPr txBox="1"/>
          <p:nvPr/>
        </p:nvSpPr>
        <p:spPr>
          <a:xfrm>
            <a:off x="12649200" y="3508407"/>
            <a:ext cx="5611489" cy="3822328"/>
          </a:xfrm>
          <a:prstGeom prst="rect">
            <a:avLst/>
          </a:prstGeom>
        </p:spPr>
        <p:txBody>
          <a:bodyPr wrap="square" lIns="0" tIns="0" rIns="0" bIns="0" rtlCol="0" anchor="t">
            <a:spAutoFit/>
          </a:bodyPr>
          <a:lstStyle/>
          <a:p>
            <a:pPr>
              <a:lnSpc>
                <a:spcPct val="150000"/>
              </a:lnSpc>
            </a:pP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Independence does not mean doing everything alone.</a:t>
            </a:r>
          </a:p>
          <a:p>
            <a:pPr>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Appropriate support can increase autonomy, while excessive risk avoidance may create dependence.</a:t>
            </a:r>
          </a:p>
          <a:p>
            <a:pPr>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6" name="Audio 5">
            <a:hlinkClick r:id="" action="ppaction://media"/>
            <a:extLst>
              <a:ext uri="{FF2B5EF4-FFF2-40B4-BE49-F238E27FC236}">
                <a16:creationId xmlns:a16="http://schemas.microsoft.com/office/drawing/2014/main" id="{C7905771-8EAE-89B3-ED58-25DDDA72075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7525"/>
    </mc:Choice>
    <mc:Fallback>
      <p:transition spd="slow" advTm="37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p:cNvGrpSpPr/>
        <p:nvPr/>
      </p:nvGrpSpPr>
      <p:grpSpPr>
        <a:xfrm>
          <a:off x="0" y="0"/>
          <a:ext cx="0" cy="0"/>
          <a:chOff x="0" y="0"/>
          <a:chExt cx="0" cy="0"/>
        </a:xfrm>
      </p:grpSpPr>
      <p:sp>
        <p:nvSpPr>
          <p:cNvPr id="2" name="TextBox 2"/>
          <p:cNvSpPr txBox="1"/>
          <p:nvPr/>
        </p:nvSpPr>
        <p:spPr>
          <a:xfrm>
            <a:off x="-1624727" y="661674"/>
            <a:ext cx="11921841" cy="1224759"/>
          </a:xfrm>
          <a:prstGeom prst="rect">
            <a:avLst/>
          </a:prstGeom>
        </p:spPr>
        <p:txBody>
          <a:bodyPr wrap="square" lIns="0" tIns="0" rIns="0" bIns="0" rtlCol="0" anchor="t">
            <a:spAutoFit/>
          </a:bodyPr>
          <a:lstStyle/>
          <a:p>
            <a:pPr algn="ctr">
              <a:lnSpc>
                <a:spcPts val="9514"/>
              </a:lnSpc>
            </a:pPr>
            <a:r>
              <a:rPr lang="en-US" sz="9600" spc="-339">
                <a:solidFill>
                  <a:srgbClr val="5C2624"/>
                </a:solidFill>
                <a:latin typeface="Mr. Mamoulian Blather"/>
                <a:ea typeface="Mr. Mamoulian Blather"/>
                <a:cs typeface="Mr. Mamoulian Blather"/>
                <a:sym typeface="Mr. Mamoulian Blather"/>
              </a:rPr>
              <a:t>Theories of</a:t>
            </a:r>
          </a:p>
        </p:txBody>
      </p:sp>
      <p:sp>
        <p:nvSpPr>
          <p:cNvPr id="3" name="TextBox 3"/>
          <p:cNvSpPr txBox="1"/>
          <p:nvPr/>
        </p:nvSpPr>
        <p:spPr>
          <a:xfrm>
            <a:off x="8190718" y="705886"/>
            <a:ext cx="4864189" cy="1224759"/>
          </a:xfrm>
          <a:prstGeom prst="rect">
            <a:avLst/>
          </a:prstGeom>
        </p:spPr>
        <p:txBody>
          <a:bodyPr lIns="0" tIns="0" rIns="0" bIns="0" rtlCol="0" anchor="t">
            <a:spAutoFit/>
          </a:bodyPr>
          <a:lstStyle/>
          <a:p>
            <a:pPr algn="ctr">
              <a:lnSpc>
                <a:spcPts val="9514"/>
              </a:lnSpc>
            </a:pPr>
            <a:r>
              <a:rPr lang="en-US" sz="9600" spc="-339">
                <a:solidFill>
                  <a:srgbClr val="C35728"/>
                </a:solidFill>
                <a:latin typeface="Mr. Mamoulian Blather"/>
                <a:ea typeface="Mr. Mamoulian Blather"/>
                <a:cs typeface="Mr. Mamoulian Blather"/>
                <a:sym typeface="Mr. Mamoulian Blather"/>
              </a:rPr>
              <a:t>ageing</a:t>
            </a:r>
          </a:p>
        </p:txBody>
      </p:sp>
      <p:grpSp>
        <p:nvGrpSpPr>
          <p:cNvPr id="5" name="Group 5"/>
          <p:cNvGrpSpPr/>
          <p:nvPr/>
        </p:nvGrpSpPr>
        <p:grpSpPr>
          <a:xfrm>
            <a:off x="11693241" y="3887156"/>
            <a:ext cx="6257315" cy="807510"/>
            <a:chOff x="0" y="0"/>
            <a:chExt cx="1777089" cy="247266"/>
          </a:xfrm>
        </p:grpSpPr>
        <p:sp>
          <p:nvSpPr>
            <p:cNvPr id="6" name="Freeform 6"/>
            <p:cNvSpPr/>
            <p:nvPr/>
          </p:nvSpPr>
          <p:spPr>
            <a:xfrm>
              <a:off x="0" y="0"/>
              <a:ext cx="1777089" cy="247266"/>
            </a:xfrm>
            <a:custGeom>
              <a:avLst/>
              <a:gdLst/>
              <a:ahLst/>
              <a:cxnLst/>
              <a:rect l="l" t="t" r="r" b="b"/>
              <a:pathLst>
                <a:path w="1777089" h="247266">
                  <a:moveTo>
                    <a:pt x="888545" y="0"/>
                  </a:moveTo>
                  <a:cubicBezTo>
                    <a:pt x="397815" y="0"/>
                    <a:pt x="0" y="55352"/>
                    <a:pt x="0" y="123633"/>
                  </a:cubicBezTo>
                  <a:cubicBezTo>
                    <a:pt x="0" y="191914"/>
                    <a:pt x="397815" y="247266"/>
                    <a:pt x="888545" y="247266"/>
                  </a:cubicBezTo>
                  <a:cubicBezTo>
                    <a:pt x="1379274" y="247266"/>
                    <a:pt x="1777089" y="191914"/>
                    <a:pt x="1777089" y="123633"/>
                  </a:cubicBezTo>
                  <a:cubicBezTo>
                    <a:pt x="1777089" y="55352"/>
                    <a:pt x="1379274" y="0"/>
                    <a:pt x="888545" y="0"/>
                  </a:cubicBezTo>
                  <a:close/>
                </a:path>
              </a:pathLst>
            </a:custGeom>
            <a:solidFill>
              <a:srgbClr val="F5E8E1"/>
            </a:solidFill>
          </p:spPr>
          <p:txBody>
            <a:bodyPr/>
            <a:lstStyle/>
            <a:p>
              <a:endParaRPr lang="en-GB"/>
            </a:p>
          </p:txBody>
        </p:sp>
        <p:sp>
          <p:nvSpPr>
            <p:cNvPr id="7" name="TextBox 7"/>
            <p:cNvSpPr txBox="1"/>
            <p:nvPr/>
          </p:nvSpPr>
          <p:spPr>
            <a:xfrm>
              <a:off x="166602" y="-14919"/>
              <a:ext cx="1443885" cy="239004"/>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12881186" y="718422"/>
            <a:ext cx="4620778" cy="3867229"/>
          </a:xfrm>
          <a:custGeom>
            <a:avLst/>
            <a:gdLst/>
            <a:ahLst/>
            <a:cxnLst/>
            <a:rect l="l" t="t" r="r" b="b"/>
            <a:pathLst>
              <a:path w="6207164" h="5648519">
                <a:moveTo>
                  <a:pt x="0" y="0"/>
                </a:moveTo>
                <a:lnTo>
                  <a:pt x="6207164" y="0"/>
                </a:lnTo>
                <a:lnTo>
                  <a:pt x="6207164" y="5648520"/>
                </a:lnTo>
                <a:lnTo>
                  <a:pt x="0" y="56485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rot="1435853">
            <a:off x="10550579" y="1844509"/>
            <a:ext cx="802054" cy="814268"/>
          </a:xfrm>
          <a:custGeom>
            <a:avLst/>
            <a:gdLst/>
            <a:ahLst/>
            <a:cxnLst/>
            <a:rect l="l" t="t" r="r" b="b"/>
            <a:pathLst>
              <a:path w="802054" h="814268">
                <a:moveTo>
                  <a:pt x="0" y="0"/>
                </a:moveTo>
                <a:lnTo>
                  <a:pt x="802054" y="0"/>
                </a:lnTo>
                <a:lnTo>
                  <a:pt x="802054" y="814268"/>
                </a:lnTo>
                <a:lnTo>
                  <a:pt x="0" y="81426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0" name="Freeform 20"/>
          <p:cNvSpPr/>
          <p:nvPr/>
        </p:nvSpPr>
        <p:spPr>
          <a:xfrm rot="2072222">
            <a:off x="6368167" y="1054844"/>
            <a:ext cx="921770" cy="1289188"/>
          </a:xfrm>
          <a:custGeom>
            <a:avLst/>
            <a:gdLst/>
            <a:ahLst/>
            <a:cxnLst/>
            <a:rect l="l" t="t" r="r" b="b"/>
            <a:pathLst>
              <a:path w="921770" h="1289188">
                <a:moveTo>
                  <a:pt x="0" y="0"/>
                </a:moveTo>
                <a:lnTo>
                  <a:pt x="921769" y="0"/>
                </a:lnTo>
                <a:lnTo>
                  <a:pt x="921769" y="1289188"/>
                </a:lnTo>
                <a:lnTo>
                  <a:pt x="0" y="128918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Freeform 21"/>
          <p:cNvSpPr/>
          <p:nvPr/>
        </p:nvSpPr>
        <p:spPr>
          <a:xfrm rot="-1900589">
            <a:off x="3816896" y="2003655"/>
            <a:ext cx="316744" cy="308376"/>
          </a:xfrm>
          <a:custGeom>
            <a:avLst/>
            <a:gdLst/>
            <a:ahLst/>
            <a:cxnLst/>
            <a:rect l="l" t="t" r="r" b="b"/>
            <a:pathLst>
              <a:path w="316744" h="308376">
                <a:moveTo>
                  <a:pt x="0" y="0"/>
                </a:moveTo>
                <a:lnTo>
                  <a:pt x="316745" y="0"/>
                </a:lnTo>
                <a:lnTo>
                  <a:pt x="316745" y="308376"/>
                </a:lnTo>
                <a:lnTo>
                  <a:pt x="0" y="308376"/>
                </a:lnTo>
                <a:lnTo>
                  <a:pt x="0" y="0"/>
                </a:lnTo>
                <a:close/>
              </a:path>
            </a:pathLst>
          </a:custGeom>
          <a:blipFill>
            <a:blip>
              <a:extLst>
                <a:ext uri="{96DAC541-7B7A-43D3-8B79-37D633B846F1}">
                  <asvg:svgBlip xmlns:asvg="http://schemas.microsoft.com/office/drawing/2016/SVG/main" r:embed="rId8"/>
                </a:ext>
              </a:extLst>
            </a:blip>
            <a:stretch>
              <a:fillRect r="-59695" b="-107631"/>
            </a:stretch>
          </a:blipFill>
        </p:spPr>
        <p:txBody>
          <a:bodyPr/>
          <a:lstStyle/>
          <a:p>
            <a:endParaRPr lang="en-GB"/>
          </a:p>
        </p:txBody>
      </p:sp>
      <p:sp>
        <p:nvSpPr>
          <p:cNvPr id="22" name="Freeform 22"/>
          <p:cNvSpPr/>
          <p:nvPr/>
        </p:nvSpPr>
        <p:spPr>
          <a:xfrm rot="284319" flipH="1">
            <a:off x="13952717" y="1330823"/>
            <a:ext cx="316744" cy="308376"/>
          </a:xfrm>
          <a:custGeom>
            <a:avLst/>
            <a:gdLst/>
            <a:ahLst/>
            <a:cxnLst/>
            <a:rect l="l" t="t" r="r" b="b"/>
            <a:pathLst>
              <a:path w="316744" h="308376">
                <a:moveTo>
                  <a:pt x="316745" y="0"/>
                </a:moveTo>
                <a:lnTo>
                  <a:pt x="0" y="0"/>
                </a:lnTo>
                <a:lnTo>
                  <a:pt x="0" y="308376"/>
                </a:lnTo>
                <a:lnTo>
                  <a:pt x="316745" y="308376"/>
                </a:lnTo>
                <a:lnTo>
                  <a:pt x="316745" y="0"/>
                </a:lnTo>
                <a:close/>
              </a:path>
            </a:pathLst>
          </a:custGeom>
          <a:blipFill>
            <a:blip>
              <a:extLst>
                <a:ext uri="{96DAC541-7B7A-43D3-8B79-37D633B846F1}">
                  <asvg:svgBlip xmlns:asvg="http://schemas.microsoft.com/office/drawing/2016/SVG/main" r:embed="rId8"/>
                </a:ext>
              </a:extLst>
            </a:blip>
            <a:stretch>
              <a:fillRect r="-59695" b="-107631"/>
            </a:stretch>
          </a:blipFill>
        </p:spPr>
        <p:txBody>
          <a:bodyPr/>
          <a:lstStyle/>
          <a:p>
            <a:endParaRPr lang="en-GB"/>
          </a:p>
        </p:txBody>
      </p:sp>
      <p:sp>
        <p:nvSpPr>
          <p:cNvPr id="24" name="TextBox 19">
            <a:extLst>
              <a:ext uri="{FF2B5EF4-FFF2-40B4-BE49-F238E27FC236}">
                <a16:creationId xmlns:a16="http://schemas.microsoft.com/office/drawing/2014/main" id="{C83035B2-5240-A279-EAA0-AFF087D4F4F0}"/>
              </a:ext>
            </a:extLst>
          </p:cNvPr>
          <p:cNvSpPr txBox="1"/>
          <p:nvPr/>
        </p:nvSpPr>
        <p:spPr>
          <a:xfrm>
            <a:off x="705467" y="2788786"/>
            <a:ext cx="11476779" cy="6848541"/>
          </a:xfrm>
          <a:prstGeom prst="rect">
            <a:avLst/>
          </a:prstGeom>
        </p:spPr>
        <p:txBody>
          <a:bodyPr wrap="square" lIns="0" tIns="0" rIns="0" bIns="0" rtlCol="0" anchor="t">
            <a:spAutoFit/>
          </a:bodyPr>
          <a:lstStyle/>
          <a:p>
            <a:pPr>
              <a:lnSpc>
                <a:spcPct val="150000"/>
              </a:lnSpc>
            </a:pPr>
            <a:r>
              <a:rPr lang="en-GB" sz="23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Activity Theory</a:t>
            </a:r>
          </a:p>
          <a:p>
            <a:pPr marL="342900" indent="-342900">
              <a:lnSpc>
                <a:spcPct val="150000"/>
              </a:lnSpc>
              <a:buFont typeface="Arial" panose="020B0604020202020204" pitchFamily="34" charset="0"/>
              <a:buChar char="•"/>
            </a:pPr>
            <a:r>
              <a:rPr lang="en-US" sz="23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Staying socially and physically active may support wellbeing and life satisfaction (Havighurst, 1961).</a:t>
            </a:r>
          </a:p>
          <a:p>
            <a:pPr>
              <a:lnSpc>
                <a:spcPct val="150000"/>
              </a:lnSpc>
            </a:pPr>
            <a:r>
              <a:rPr lang="en-US" sz="23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Continuity Theory</a:t>
            </a:r>
          </a:p>
          <a:p>
            <a:pPr marL="342900" indent="-342900">
              <a:lnSpc>
                <a:spcPct val="150000"/>
              </a:lnSpc>
              <a:buFont typeface="Arial" panose="020B0604020202020204" pitchFamily="34" charset="0"/>
              <a:buChar char="•"/>
            </a:pPr>
            <a:r>
              <a:rPr lang="en-US" sz="23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Familiar roles and relationships can support identity and purpose (Atchley, 1989).</a:t>
            </a:r>
          </a:p>
          <a:p>
            <a:pPr>
              <a:lnSpc>
                <a:spcPct val="150000"/>
              </a:lnSpc>
            </a:pPr>
            <a:r>
              <a:rPr lang="en-US" sz="23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Disengagement Theory</a:t>
            </a:r>
          </a:p>
          <a:p>
            <a:pPr marL="342900" indent="-342900">
              <a:lnSpc>
                <a:spcPct val="150000"/>
              </a:lnSpc>
              <a:buFont typeface="Arial" panose="020B0604020202020204" pitchFamily="34" charset="0"/>
              <a:buChar char="•"/>
            </a:pPr>
            <a:r>
              <a:rPr lang="en-US" sz="23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Social withdrawal may occur with ageing (Cumming and Henry, 1961).</a:t>
            </a:r>
          </a:p>
          <a:p>
            <a:pPr>
              <a:lnSpc>
                <a:spcPct val="150000"/>
              </a:lnSpc>
            </a:pPr>
            <a:endParaRPr lang="en-US" sz="23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r>
              <a:rPr lang="en-US" sz="23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comparison</a:t>
            </a:r>
          </a:p>
          <a:p>
            <a:pPr marL="342900" indent="-342900">
              <a:lnSpc>
                <a:spcPct val="150000"/>
              </a:lnSpc>
              <a:buFont typeface="Arial" panose="020B0604020202020204" pitchFamily="34" charset="0"/>
              <a:buChar char="•"/>
            </a:pPr>
            <a:r>
              <a:rPr lang="en-US" sz="23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Activity: promotes participation but may not suit everyone.</a:t>
            </a:r>
          </a:p>
          <a:p>
            <a:pPr marL="342900" indent="-342900">
              <a:lnSpc>
                <a:spcPct val="150000"/>
              </a:lnSpc>
              <a:buFont typeface="Arial" panose="020B0604020202020204" pitchFamily="34" charset="0"/>
              <a:buChar char="•"/>
            </a:pPr>
            <a:r>
              <a:rPr lang="en-US" sz="23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Continuity: supports identity, but adaptation may still be needed.</a:t>
            </a:r>
          </a:p>
          <a:p>
            <a:pPr marL="342900" indent="-342900">
              <a:lnSpc>
                <a:spcPct val="150000"/>
              </a:lnSpc>
              <a:buFont typeface="Arial" panose="020B0604020202020204" pitchFamily="34" charset="0"/>
              <a:buChar char="•"/>
            </a:pPr>
            <a:r>
              <a:rPr lang="en-US" sz="23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Disengagement: may reflect personal choice, but risks normalising isolation.</a:t>
            </a:r>
          </a:p>
          <a:p>
            <a:pPr algn="ctr">
              <a:lnSpc>
                <a:spcPct val="150000"/>
              </a:lnSpc>
            </a:pPr>
            <a:endParaRPr lang="en-US" sz="23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sp>
        <p:nvSpPr>
          <p:cNvPr id="25" name="TextBox 19">
            <a:extLst>
              <a:ext uri="{FF2B5EF4-FFF2-40B4-BE49-F238E27FC236}">
                <a16:creationId xmlns:a16="http://schemas.microsoft.com/office/drawing/2014/main" id="{4DA51FB3-6EB0-5620-2AF6-6E86A1CF6996}"/>
              </a:ext>
            </a:extLst>
          </p:cNvPr>
          <p:cNvSpPr txBox="1"/>
          <p:nvPr/>
        </p:nvSpPr>
        <p:spPr>
          <a:xfrm>
            <a:off x="12708802" y="4820490"/>
            <a:ext cx="4864189" cy="2070310"/>
          </a:xfrm>
          <a:prstGeom prst="rect">
            <a:avLst/>
          </a:prstGeom>
        </p:spPr>
        <p:txBody>
          <a:bodyPr wrap="square" lIns="0" tIns="0" rIns="0" bIns="0" rtlCol="0" anchor="t">
            <a:spAutoFit/>
          </a:bodyPr>
          <a:lstStyle/>
          <a:p>
            <a:pPr>
              <a:lnSpc>
                <a:spcPct val="150000"/>
              </a:lnSpc>
            </a:pPr>
            <a:r>
              <a:rPr lang="en-GB" sz="23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Overall</a:t>
            </a:r>
          </a:p>
          <a:p>
            <a:pPr>
              <a:lnSpc>
                <a:spcPct val="150000"/>
              </a:lnSpc>
            </a:pPr>
            <a:r>
              <a:rPr lang="en-US" sz="23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No single theory explains the diversity of ageing; </a:t>
            </a:r>
            <a:r>
              <a:rPr lang="en-US" sz="2300" b="1" spc="-53" err="1">
                <a:solidFill>
                  <a:srgbClr val="C35728"/>
                </a:solidFill>
                <a:latin typeface="Amazon Ember" panose="020B0603020204020204" pitchFamily="34" charset="0"/>
                <a:ea typeface="Amazon Ember" panose="020B0603020204020204" pitchFamily="34" charset="0"/>
                <a:cs typeface="Amazon Ember" panose="020B0603020204020204" pitchFamily="34" charset="0"/>
              </a:rPr>
              <a:t>individualised</a:t>
            </a:r>
            <a:r>
              <a:rPr lang="en-US" sz="23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care is more appropriate.</a:t>
            </a:r>
            <a:endParaRPr lang="en-US" sz="23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30" name="Audio 29">
            <a:hlinkClick r:id="" action="ppaction://media"/>
            <a:extLst>
              <a:ext uri="{FF2B5EF4-FFF2-40B4-BE49-F238E27FC236}">
                <a16:creationId xmlns:a16="http://schemas.microsoft.com/office/drawing/2014/main" id="{E06DEB75-2998-CE6C-2FB6-6AB84FFDE92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1720"/>
    </mc:Choice>
    <mc:Fallback>
      <p:transition spd="slow" advTm="51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p:cNvGrpSpPr/>
        <p:nvPr/>
      </p:nvGrpSpPr>
      <p:grpSpPr>
        <a:xfrm>
          <a:off x="0" y="0"/>
          <a:ext cx="0" cy="0"/>
          <a:chOff x="0" y="0"/>
          <a:chExt cx="0" cy="0"/>
        </a:xfrm>
      </p:grpSpPr>
      <p:grpSp>
        <p:nvGrpSpPr>
          <p:cNvPr id="2" name="Group 2"/>
          <p:cNvGrpSpPr/>
          <p:nvPr/>
        </p:nvGrpSpPr>
        <p:grpSpPr>
          <a:xfrm>
            <a:off x="7909472" y="7655724"/>
            <a:ext cx="5943600" cy="565201"/>
            <a:chOff x="0" y="0"/>
            <a:chExt cx="1777089" cy="247266"/>
          </a:xfrm>
        </p:grpSpPr>
        <p:sp>
          <p:nvSpPr>
            <p:cNvPr id="3" name="Freeform 3"/>
            <p:cNvSpPr/>
            <p:nvPr/>
          </p:nvSpPr>
          <p:spPr>
            <a:xfrm>
              <a:off x="0" y="0"/>
              <a:ext cx="1777089" cy="247266"/>
            </a:xfrm>
            <a:custGeom>
              <a:avLst/>
              <a:gdLst/>
              <a:ahLst/>
              <a:cxnLst/>
              <a:rect l="l" t="t" r="r" b="b"/>
              <a:pathLst>
                <a:path w="1777089" h="247266">
                  <a:moveTo>
                    <a:pt x="888545" y="0"/>
                  </a:moveTo>
                  <a:cubicBezTo>
                    <a:pt x="397815" y="0"/>
                    <a:pt x="0" y="55352"/>
                    <a:pt x="0" y="123633"/>
                  </a:cubicBezTo>
                  <a:cubicBezTo>
                    <a:pt x="0" y="191914"/>
                    <a:pt x="397815" y="247266"/>
                    <a:pt x="888545" y="247266"/>
                  </a:cubicBezTo>
                  <a:cubicBezTo>
                    <a:pt x="1379274" y="247266"/>
                    <a:pt x="1777089" y="191914"/>
                    <a:pt x="1777089" y="123633"/>
                  </a:cubicBezTo>
                  <a:cubicBezTo>
                    <a:pt x="1777089" y="55352"/>
                    <a:pt x="1379274" y="0"/>
                    <a:pt x="888545" y="0"/>
                  </a:cubicBezTo>
                  <a:close/>
                </a:path>
              </a:pathLst>
            </a:custGeom>
            <a:solidFill>
              <a:srgbClr val="F5E8E1"/>
            </a:solidFill>
          </p:spPr>
          <p:txBody>
            <a:bodyPr/>
            <a:lstStyle/>
            <a:p>
              <a:endParaRPr lang="en-GB"/>
            </a:p>
          </p:txBody>
        </p:sp>
        <p:sp>
          <p:nvSpPr>
            <p:cNvPr id="4" name="TextBox 4"/>
            <p:cNvSpPr txBox="1"/>
            <p:nvPr/>
          </p:nvSpPr>
          <p:spPr>
            <a:xfrm>
              <a:off x="166602" y="-14919"/>
              <a:ext cx="1443885" cy="239004"/>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8507441" y="3827468"/>
            <a:ext cx="4446559" cy="4211632"/>
          </a:xfrm>
          <a:custGeom>
            <a:avLst/>
            <a:gdLst/>
            <a:ahLst/>
            <a:cxnLst/>
            <a:rect l="l" t="t" r="r" b="b"/>
            <a:pathLst>
              <a:path w="5563856" h="5257844">
                <a:moveTo>
                  <a:pt x="0" y="0"/>
                </a:moveTo>
                <a:lnTo>
                  <a:pt x="5563856" y="0"/>
                </a:lnTo>
                <a:lnTo>
                  <a:pt x="5563856" y="5257844"/>
                </a:lnTo>
                <a:lnTo>
                  <a:pt x="0" y="525784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a:off x="13133368" y="1877150"/>
            <a:ext cx="858598" cy="975679"/>
          </a:xfrm>
          <a:custGeom>
            <a:avLst/>
            <a:gdLst/>
            <a:ahLst/>
            <a:cxnLst/>
            <a:rect l="l" t="t" r="r" b="b"/>
            <a:pathLst>
              <a:path w="858598" h="975679">
                <a:moveTo>
                  <a:pt x="0" y="0"/>
                </a:moveTo>
                <a:lnTo>
                  <a:pt x="858598" y="0"/>
                </a:lnTo>
                <a:lnTo>
                  <a:pt x="858598" y="975680"/>
                </a:lnTo>
                <a:lnTo>
                  <a:pt x="0" y="97568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TextBox 10"/>
          <p:cNvSpPr txBox="1"/>
          <p:nvPr/>
        </p:nvSpPr>
        <p:spPr>
          <a:xfrm>
            <a:off x="459506" y="273683"/>
            <a:ext cx="9390252" cy="1231106"/>
          </a:xfrm>
          <a:prstGeom prst="rect">
            <a:avLst/>
          </a:prstGeom>
        </p:spPr>
        <p:txBody>
          <a:bodyPr lIns="0" tIns="0" rIns="0" bIns="0" rtlCol="0" anchor="t">
            <a:spAutoFit/>
          </a:bodyPr>
          <a:lstStyle/>
          <a:p>
            <a:pPr algn="ctr">
              <a:lnSpc>
                <a:spcPct val="100000"/>
              </a:lnSpc>
            </a:pPr>
            <a:r>
              <a:rPr lang="en-GB" sz="8000" spc="-312">
                <a:solidFill>
                  <a:srgbClr val="5C2624"/>
                </a:solidFill>
                <a:latin typeface="Mr. Mamoulian Blather"/>
              </a:rPr>
              <a:t>Barriers to</a:t>
            </a:r>
            <a:endParaRPr lang="en-US" sz="8000" spc="-312">
              <a:solidFill>
                <a:srgbClr val="5C2624"/>
              </a:solidFill>
              <a:latin typeface="Mr. Mamoulian Blather"/>
              <a:ea typeface="Mr. Mamoulian Blather"/>
              <a:cs typeface="Mr. Mamoulian Blather"/>
              <a:sym typeface="Mr. Mamoulian Blather"/>
            </a:endParaRPr>
          </a:p>
        </p:txBody>
      </p:sp>
      <p:sp>
        <p:nvSpPr>
          <p:cNvPr id="11" name="TextBox 11"/>
          <p:cNvSpPr txBox="1"/>
          <p:nvPr/>
        </p:nvSpPr>
        <p:spPr>
          <a:xfrm>
            <a:off x="8491269" y="397184"/>
            <a:ext cx="7793989" cy="1070037"/>
          </a:xfrm>
          <a:prstGeom prst="rect">
            <a:avLst/>
          </a:prstGeom>
        </p:spPr>
        <p:txBody>
          <a:bodyPr wrap="square" lIns="0" tIns="0" rIns="0" bIns="0" rtlCol="0" anchor="t">
            <a:spAutoFit/>
          </a:bodyPr>
          <a:lstStyle/>
          <a:p>
            <a:pPr algn="ctr">
              <a:lnSpc>
                <a:spcPts val="8738"/>
              </a:lnSpc>
            </a:pPr>
            <a:r>
              <a:rPr lang="en-GB" sz="7200" spc="-312">
                <a:solidFill>
                  <a:srgbClr val="C35728"/>
                </a:solidFill>
                <a:latin typeface="Mr. Mamoulian Blather"/>
              </a:rPr>
              <a:t>Independence</a:t>
            </a:r>
            <a:endParaRPr lang="en-US" sz="7200" spc="-312">
              <a:solidFill>
                <a:srgbClr val="C35728"/>
              </a:solidFill>
              <a:latin typeface="Mr. Mamoulian Blather"/>
              <a:sym typeface="Mr. Mamoulian Blather"/>
            </a:endParaRPr>
          </a:p>
        </p:txBody>
      </p:sp>
      <p:sp>
        <p:nvSpPr>
          <p:cNvPr id="15" name="Freeform 15"/>
          <p:cNvSpPr/>
          <p:nvPr/>
        </p:nvSpPr>
        <p:spPr>
          <a:xfrm rot="693444">
            <a:off x="4539347" y="1826875"/>
            <a:ext cx="1804862" cy="360972"/>
          </a:xfrm>
          <a:custGeom>
            <a:avLst/>
            <a:gdLst/>
            <a:ahLst/>
            <a:cxnLst/>
            <a:rect l="l" t="t" r="r" b="b"/>
            <a:pathLst>
              <a:path w="1804862" h="360972">
                <a:moveTo>
                  <a:pt x="0" y="0"/>
                </a:moveTo>
                <a:lnTo>
                  <a:pt x="1804862" y="0"/>
                </a:lnTo>
                <a:lnTo>
                  <a:pt x="1804862" y="360973"/>
                </a:lnTo>
                <a:lnTo>
                  <a:pt x="0" y="36097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Freeform 16"/>
          <p:cNvSpPr/>
          <p:nvPr/>
        </p:nvSpPr>
        <p:spPr>
          <a:xfrm rot="2072222">
            <a:off x="15081065" y="8813103"/>
            <a:ext cx="921770" cy="1289188"/>
          </a:xfrm>
          <a:custGeom>
            <a:avLst/>
            <a:gdLst/>
            <a:ahLst/>
            <a:cxnLst/>
            <a:rect l="l" t="t" r="r" b="b"/>
            <a:pathLst>
              <a:path w="921770" h="1289188">
                <a:moveTo>
                  <a:pt x="0" y="0"/>
                </a:moveTo>
                <a:lnTo>
                  <a:pt x="921770" y="0"/>
                </a:lnTo>
                <a:lnTo>
                  <a:pt x="921770" y="1289188"/>
                </a:lnTo>
                <a:lnTo>
                  <a:pt x="0" y="128918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7" name="Freeform 17"/>
          <p:cNvSpPr/>
          <p:nvPr/>
        </p:nvSpPr>
        <p:spPr>
          <a:xfrm rot="1101262">
            <a:off x="2732627" y="1698615"/>
            <a:ext cx="355889" cy="281152"/>
          </a:xfrm>
          <a:custGeom>
            <a:avLst/>
            <a:gdLst/>
            <a:ahLst/>
            <a:cxnLst/>
            <a:rect l="l" t="t" r="r" b="b"/>
            <a:pathLst>
              <a:path w="355889" h="281152">
                <a:moveTo>
                  <a:pt x="0" y="0"/>
                </a:moveTo>
                <a:lnTo>
                  <a:pt x="355888" y="0"/>
                </a:lnTo>
                <a:lnTo>
                  <a:pt x="355888" y="281152"/>
                </a:lnTo>
                <a:lnTo>
                  <a:pt x="0" y="28115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Freeform 19"/>
          <p:cNvSpPr/>
          <p:nvPr/>
        </p:nvSpPr>
        <p:spPr>
          <a:xfrm rot="7977424">
            <a:off x="14828445" y="3177082"/>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p:cNvSpPr/>
          <p:nvPr/>
        </p:nvSpPr>
        <p:spPr>
          <a:xfrm rot="-1900589">
            <a:off x="2323295" y="9096158"/>
            <a:ext cx="316744" cy="308376"/>
          </a:xfrm>
          <a:custGeom>
            <a:avLst/>
            <a:gdLst/>
            <a:ahLst/>
            <a:cxnLst/>
            <a:rect l="l" t="t" r="r" b="b"/>
            <a:pathLst>
              <a:path w="316744" h="308376">
                <a:moveTo>
                  <a:pt x="0" y="0"/>
                </a:moveTo>
                <a:lnTo>
                  <a:pt x="316744" y="0"/>
                </a:lnTo>
                <a:lnTo>
                  <a:pt x="316744" y="308376"/>
                </a:lnTo>
                <a:lnTo>
                  <a:pt x="0" y="308376"/>
                </a:lnTo>
                <a:lnTo>
                  <a:pt x="0" y="0"/>
                </a:lnTo>
                <a:close/>
              </a:path>
            </a:pathLst>
          </a:custGeom>
          <a:blipFill>
            <a:blip>
              <a:extLst>
                <a:ext uri="{96DAC541-7B7A-43D3-8B79-37D633B846F1}">
                  <asvg:svgBlip xmlns:asvg="http://schemas.microsoft.com/office/drawing/2016/SVG/main" r:embed="rId9"/>
                </a:ext>
              </a:extLst>
            </a:blip>
            <a:stretch>
              <a:fillRect r="-59695" b="-107631"/>
            </a:stretch>
          </a:blipFill>
        </p:spPr>
        <p:txBody>
          <a:bodyPr/>
          <a:lstStyle/>
          <a:p>
            <a:endParaRPr lang="en-GB"/>
          </a:p>
        </p:txBody>
      </p:sp>
      <p:sp>
        <p:nvSpPr>
          <p:cNvPr id="22" name="Freeform 22"/>
          <p:cNvSpPr/>
          <p:nvPr/>
        </p:nvSpPr>
        <p:spPr>
          <a:xfrm rot="284319" flipH="1">
            <a:off x="8584946" y="9310541"/>
            <a:ext cx="316744" cy="308376"/>
          </a:xfrm>
          <a:custGeom>
            <a:avLst/>
            <a:gdLst/>
            <a:ahLst/>
            <a:cxnLst/>
            <a:rect l="l" t="t" r="r" b="b"/>
            <a:pathLst>
              <a:path w="316744" h="308376">
                <a:moveTo>
                  <a:pt x="316744" y="0"/>
                </a:moveTo>
                <a:lnTo>
                  <a:pt x="0" y="0"/>
                </a:lnTo>
                <a:lnTo>
                  <a:pt x="0" y="308376"/>
                </a:lnTo>
                <a:lnTo>
                  <a:pt x="316744" y="308376"/>
                </a:lnTo>
                <a:lnTo>
                  <a:pt x="316744" y="0"/>
                </a:lnTo>
                <a:close/>
              </a:path>
            </a:pathLst>
          </a:custGeom>
          <a:blipFill>
            <a:blip>
              <a:extLst>
                <a:ext uri="{96DAC541-7B7A-43D3-8B79-37D633B846F1}">
                  <asvg:svgBlip xmlns:asvg="http://schemas.microsoft.com/office/drawing/2016/SVG/main" r:embed="rId9"/>
                </a:ext>
              </a:extLst>
            </a:blip>
            <a:stretch>
              <a:fillRect r="-59695" b="-107631"/>
            </a:stretch>
          </a:blipFill>
        </p:spPr>
        <p:txBody>
          <a:bodyPr/>
          <a:lstStyle/>
          <a:p>
            <a:endParaRPr lang="en-GB"/>
          </a:p>
        </p:txBody>
      </p:sp>
      <p:sp>
        <p:nvSpPr>
          <p:cNvPr id="24" name="TextBox 19">
            <a:extLst>
              <a:ext uri="{FF2B5EF4-FFF2-40B4-BE49-F238E27FC236}">
                <a16:creationId xmlns:a16="http://schemas.microsoft.com/office/drawing/2014/main" id="{82EB1A70-D131-5FC9-C9E8-168FE9FD9F91}"/>
              </a:ext>
            </a:extLst>
          </p:cNvPr>
          <p:cNvSpPr txBox="1"/>
          <p:nvPr/>
        </p:nvSpPr>
        <p:spPr>
          <a:xfrm>
            <a:off x="563810" y="2364989"/>
            <a:ext cx="7624268" cy="6592317"/>
          </a:xfrm>
          <a:prstGeom prst="rect">
            <a:avLst/>
          </a:prstGeom>
        </p:spPr>
        <p:txBody>
          <a:bodyPr wrap="square" lIns="0" tIns="0" rIns="0" bIns="0" rtlCol="0" anchor="t">
            <a:spAutoFit/>
          </a:bodyPr>
          <a:lstStyle/>
          <a:p>
            <a:pPr>
              <a:lnSpc>
                <a:spcPct val="150000"/>
              </a:lnSpc>
            </a:pP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Health</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Frailty • Falls • Dementia • Sensory loss</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Social</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Loneliness • Poverty • Ageism • Poor housing</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Services</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Waiting times • Workforce shortages • Fragmented care</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Digital</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Access • Skills • Confidence • Accessibility</a:t>
            </a:r>
          </a:p>
          <a:p>
            <a:pPr>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Around 1.6 million people aged 65+ have unmet care and support needs (Reeves, Islam and Gentry, 2023).</a:t>
            </a:r>
          </a:p>
          <a:p>
            <a:pPr lvl="0">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sp>
        <p:nvSpPr>
          <p:cNvPr id="25" name="TextBox 19">
            <a:extLst>
              <a:ext uri="{FF2B5EF4-FFF2-40B4-BE49-F238E27FC236}">
                <a16:creationId xmlns:a16="http://schemas.microsoft.com/office/drawing/2014/main" id="{619549AD-ACEE-225B-5621-1811583DB149}"/>
              </a:ext>
            </a:extLst>
          </p:cNvPr>
          <p:cNvSpPr txBox="1"/>
          <p:nvPr/>
        </p:nvSpPr>
        <p:spPr>
          <a:xfrm>
            <a:off x="13336617" y="2852829"/>
            <a:ext cx="4716242" cy="6038320"/>
          </a:xfrm>
          <a:prstGeom prst="rect">
            <a:avLst/>
          </a:prstGeom>
        </p:spPr>
        <p:txBody>
          <a:bodyPr wrap="square" lIns="0" tIns="0" rIns="0" bIns="0" rtlCol="0" anchor="t">
            <a:spAutoFit/>
          </a:bodyPr>
          <a:lstStyle/>
          <a:p>
            <a:pPr>
              <a:lnSpc>
                <a:spcPct val="150000"/>
              </a:lnSpc>
            </a:pPr>
            <a:endPar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Independence is affected by more than ageing alone.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Inequality, inaccessible environments and inadequate services can increase dependency.</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Support must address individual needs + structural barriers.</a:t>
            </a:r>
          </a:p>
        </p:txBody>
      </p:sp>
      <p:pic>
        <p:nvPicPr>
          <p:cNvPr id="13" name="Audio 12">
            <a:hlinkClick r:id="" action="ppaction://media"/>
            <a:extLst>
              <a:ext uri="{FF2B5EF4-FFF2-40B4-BE49-F238E27FC236}">
                <a16:creationId xmlns:a16="http://schemas.microsoft.com/office/drawing/2014/main" id="{41432D0B-4A98-BD44-C039-91277DFBF0B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7474"/>
    </mc:Choice>
    <mc:Fallback>
      <p:transition spd="slow" advTm="47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p:cNvGrpSpPr/>
        <p:nvPr/>
      </p:nvGrpSpPr>
      <p:grpSpPr>
        <a:xfrm>
          <a:off x="0" y="0"/>
          <a:ext cx="0" cy="0"/>
          <a:chOff x="0" y="0"/>
          <a:chExt cx="0" cy="0"/>
        </a:xfrm>
      </p:grpSpPr>
      <p:sp>
        <p:nvSpPr>
          <p:cNvPr id="2" name="TextBox 2"/>
          <p:cNvSpPr txBox="1"/>
          <p:nvPr/>
        </p:nvSpPr>
        <p:spPr>
          <a:xfrm>
            <a:off x="-1053843" y="407397"/>
            <a:ext cx="11126188" cy="1231106"/>
          </a:xfrm>
          <a:prstGeom prst="rect">
            <a:avLst/>
          </a:prstGeom>
        </p:spPr>
        <p:txBody>
          <a:bodyPr wrap="square" lIns="0" tIns="0" rIns="0" bIns="0" rtlCol="0" anchor="t">
            <a:spAutoFit/>
          </a:bodyPr>
          <a:lstStyle/>
          <a:p>
            <a:pPr algn="ctr">
              <a:lnSpc>
                <a:spcPct val="100000"/>
              </a:lnSpc>
            </a:pPr>
            <a:r>
              <a:rPr lang="en-GB" sz="8000" spc="-338">
                <a:solidFill>
                  <a:srgbClr val="5C2624"/>
                </a:solidFill>
                <a:latin typeface="Mr. Mamoulian Blather"/>
              </a:rPr>
              <a:t>Loneliness and</a:t>
            </a:r>
            <a:endParaRPr lang="en-US" sz="8000" spc="-338">
              <a:solidFill>
                <a:srgbClr val="5C2624"/>
              </a:solidFill>
              <a:latin typeface="Mr. Mamoulian Blather"/>
              <a:sym typeface="Mr. Mamoulian Blather"/>
            </a:endParaRPr>
          </a:p>
        </p:txBody>
      </p:sp>
      <p:sp>
        <p:nvSpPr>
          <p:cNvPr id="3" name="TextBox 3"/>
          <p:cNvSpPr txBox="1"/>
          <p:nvPr/>
        </p:nvSpPr>
        <p:spPr>
          <a:xfrm>
            <a:off x="7277891" y="395985"/>
            <a:ext cx="12571452" cy="1231106"/>
          </a:xfrm>
          <a:prstGeom prst="rect">
            <a:avLst/>
          </a:prstGeom>
        </p:spPr>
        <p:txBody>
          <a:bodyPr lIns="0" tIns="0" rIns="0" bIns="0" rtlCol="0" anchor="t">
            <a:spAutoFit/>
          </a:bodyPr>
          <a:lstStyle/>
          <a:p>
            <a:pPr algn="ctr">
              <a:lnSpc>
                <a:spcPct val="100000"/>
              </a:lnSpc>
            </a:pPr>
            <a:r>
              <a:rPr lang="en-GB" sz="8000" spc="-338">
                <a:solidFill>
                  <a:srgbClr val="C35728"/>
                </a:solidFill>
                <a:latin typeface="Mr. Mamoulian Blather"/>
              </a:rPr>
              <a:t>Social Isolation</a:t>
            </a:r>
            <a:endParaRPr lang="en-US" sz="8000" spc="-338">
              <a:solidFill>
                <a:srgbClr val="C35728"/>
              </a:solidFill>
              <a:latin typeface="Mr. Mamoulian Blather"/>
              <a:ea typeface="Mr. Mamoulian Blather"/>
              <a:cs typeface="Mr. Mamoulian Blather"/>
              <a:sym typeface="Mr. Mamoulian Blather"/>
            </a:endParaRPr>
          </a:p>
        </p:txBody>
      </p:sp>
      <p:grpSp>
        <p:nvGrpSpPr>
          <p:cNvPr id="4" name="Group 4"/>
          <p:cNvGrpSpPr/>
          <p:nvPr/>
        </p:nvGrpSpPr>
        <p:grpSpPr>
          <a:xfrm>
            <a:off x="-192047" y="6915277"/>
            <a:ext cx="4397992" cy="614802"/>
            <a:chOff x="0" y="0"/>
            <a:chExt cx="1361168" cy="247266"/>
          </a:xfrm>
        </p:grpSpPr>
        <p:sp>
          <p:nvSpPr>
            <p:cNvPr id="5" name="Freeform 5"/>
            <p:cNvSpPr/>
            <p:nvPr/>
          </p:nvSpPr>
          <p:spPr>
            <a:xfrm>
              <a:off x="0" y="0"/>
              <a:ext cx="1361168" cy="247266"/>
            </a:xfrm>
            <a:custGeom>
              <a:avLst/>
              <a:gdLst/>
              <a:ahLst/>
              <a:cxnLst/>
              <a:rect l="l" t="t" r="r" b="b"/>
              <a:pathLst>
                <a:path w="1361168" h="247266">
                  <a:moveTo>
                    <a:pt x="680584" y="0"/>
                  </a:moveTo>
                  <a:cubicBezTo>
                    <a:pt x="304708" y="0"/>
                    <a:pt x="0" y="55352"/>
                    <a:pt x="0" y="123633"/>
                  </a:cubicBezTo>
                  <a:cubicBezTo>
                    <a:pt x="0" y="191914"/>
                    <a:pt x="304708" y="247266"/>
                    <a:pt x="680584" y="247266"/>
                  </a:cubicBezTo>
                  <a:cubicBezTo>
                    <a:pt x="1056460" y="247266"/>
                    <a:pt x="1361168" y="191914"/>
                    <a:pt x="1361168" y="123633"/>
                  </a:cubicBezTo>
                  <a:cubicBezTo>
                    <a:pt x="1361168" y="55352"/>
                    <a:pt x="1056460" y="0"/>
                    <a:pt x="680584" y="0"/>
                  </a:cubicBezTo>
                  <a:close/>
                </a:path>
              </a:pathLst>
            </a:custGeom>
            <a:solidFill>
              <a:srgbClr val="F5E8E1"/>
            </a:solidFill>
          </p:spPr>
          <p:txBody>
            <a:bodyPr/>
            <a:lstStyle/>
            <a:p>
              <a:endParaRPr lang="en-GB"/>
            </a:p>
          </p:txBody>
        </p:sp>
        <p:sp>
          <p:nvSpPr>
            <p:cNvPr id="6" name="TextBox 6"/>
            <p:cNvSpPr txBox="1"/>
            <p:nvPr/>
          </p:nvSpPr>
          <p:spPr>
            <a:xfrm>
              <a:off x="127609" y="-14919"/>
              <a:ext cx="1105949" cy="239004"/>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21608" y="2893757"/>
            <a:ext cx="3499924" cy="4615415"/>
          </a:xfrm>
          <a:custGeom>
            <a:avLst/>
            <a:gdLst/>
            <a:ahLst/>
            <a:cxnLst/>
            <a:rect l="l" t="t" r="r" b="b"/>
            <a:pathLst>
              <a:path w="4214930" h="5235938">
                <a:moveTo>
                  <a:pt x="0" y="0"/>
                </a:moveTo>
                <a:lnTo>
                  <a:pt x="4214930" y="0"/>
                </a:lnTo>
                <a:lnTo>
                  <a:pt x="4214930" y="5235938"/>
                </a:lnTo>
                <a:lnTo>
                  <a:pt x="0" y="523593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p:cNvGrpSpPr/>
          <p:nvPr/>
        </p:nvGrpSpPr>
        <p:grpSpPr>
          <a:xfrm>
            <a:off x="14092626" y="6706555"/>
            <a:ext cx="3975111" cy="575753"/>
            <a:chOff x="0" y="0"/>
            <a:chExt cx="1361168" cy="247266"/>
          </a:xfrm>
        </p:grpSpPr>
        <p:sp>
          <p:nvSpPr>
            <p:cNvPr id="9" name="Freeform 9"/>
            <p:cNvSpPr/>
            <p:nvPr/>
          </p:nvSpPr>
          <p:spPr>
            <a:xfrm>
              <a:off x="0" y="0"/>
              <a:ext cx="1361168" cy="247266"/>
            </a:xfrm>
            <a:custGeom>
              <a:avLst/>
              <a:gdLst/>
              <a:ahLst/>
              <a:cxnLst/>
              <a:rect l="l" t="t" r="r" b="b"/>
              <a:pathLst>
                <a:path w="1361168" h="247266">
                  <a:moveTo>
                    <a:pt x="680584" y="0"/>
                  </a:moveTo>
                  <a:cubicBezTo>
                    <a:pt x="304708" y="0"/>
                    <a:pt x="0" y="55352"/>
                    <a:pt x="0" y="123633"/>
                  </a:cubicBezTo>
                  <a:cubicBezTo>
                    <a:pt x="0" y="191914"/>
                    <a:pt x="304708" y="247266"/>
                    <a:pt x="680584" y="247266"/>
                  </a:cubicBezTo>
                  <a:cubicBezTo>
                    <a:pt x="1056460" y="247266"/>
                    <a:pt x="1361168" y="191914"/>
                    <a:pt x="1361168" y="123633"/>
                  </a:cubicBezTo>
                  <a:cubicBezTo>
                    <a:pt x="1361168" y="55352"/>
                    <a:pt x="1056460" y="0"/>
                    <a:pt x="680584" y="0"/>
                  </a:cubicBezTo>
                  <a:close/>
                </a:path>
              </a:pathLst>
            </a:custGeom>
            <a:solidFill>
              <a:srgbClr val="F5E8E1"/>
            </a:solidFill>
          </p:spPr>
          <p:txBody>
            <a:bodyPr/>
            <a:lstStyle/>
            <a:p>
              <a:endParaRPr lang="en-GB"/>
            </a:p>
          </p:txBody>
        </p:sp>
        <p:sp>
          <p:nvSpPr>
            <p:cNvPr id="10" name="TextBox 10"/>
            <p:cNvSpPr txBox="1"/>
            <p:nvPr/>
          </p:nvSpPr>
          <p:spPr>
            <a:xfrm>
              <a:off x="127609" y="-14919"/>
              <a:ext cx="1105949" cy="239004"/>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14915881" y="3276292"/>
            <a:ext cx="3411540" cy="3850344"/>
          </a:xfrm>
          <a:custGeom>
            <a:avLst/>
            <a:gdLst/>
            <a:ahLst/>
            <a:cxnLst/>
            <a:rect l="l" t="t" r="r" b="b"/>
            <a:pathLst>
              <a:path w="4110211" h="5235938">
                <a:moveTo>
                  <a:pt x="0" y="0"/>
                </a:moveTo>
                <a:lnTo>
                  <a:pt x="4110211" y="0"/>
                </a:lnTo>
                <a:lnTo>
                  <a:pt x="4110211" y="5235938"/>
                </a:lnTo>
                <a:lnTo>
                  <a:pt x="0" y="523593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Freeform 18"/>
          <p:cNvSpPr/>
          <p:nvPr/>
        </p:nvSpPr>
        <p:spPr>
          <a:xfrm rot="-264645">
            <a:off x="15611502" y="2321514"/>
            <a:ext cx="1804862" cy="360972"/>
          </a:xfrm>
          <a:custGeom>
            <a:avLst/>
            <a:gdLst/>
            <a:ahLst/>
            <a:cxnLst/>
            <a:rect l="l" t="t" r="r" b="b"/>
            <a:pathLst>
              <a:path w="1804862" h="360972">
                <a:moveTo>
                  <a:pt x="0" y="0"/>
                </a:moveTo>
                <a:lnTo>
                  <a:pt x="1804863" y="0"/>
                </a:lnTo>
                <a:lnTo>
                  <a:pt x="1804863" y="360973"/>
                </a:lnTo>
                <a:lnTo>
                  <a:pt x="0" y="36097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Freeform 19"/>
          <p:cNvSpPr/>
          <p:nvPr/>
        </p:nvSpPr>
        <p:spPr>
          <a:xfrm rot="-1900589">
            <a:off x="2484155" y="1709632"/>
            <a:ext cx="316744" cy="308376"/>
          </a:xfrm>
          <a:custGeom>
            <a:avLst/>
            <a:gdLst/>
            <a:ahLst/>
            <a:cxnLst/>
            <a:rect l="l" t="t" r="r" b="b"/>
            <a:pathLst>
              <a:path w="316744" h="308376">
                <a:moveTo>
                  <a:pt x="0" y="0"/>
                </a:moveTo>
                <a:lnTo>
                  <a:pt x="316745" y="0"/>
                </a:lnTo>
                <a:lnTo>
                  <a:pt x="316745" y="308376"/>
                </a:lnTo>
                <a:lnTo>
                  <a:pt x="0" y="308376"/>
                </a:lnTo>
                <a:lnTo>
                  <a:pt x="0" y="0"/>
                </a:lnTo>
                <a:close/>
              </a:path>
            </a:pathLst>
          </a:custGeom>
          <a:blipFill>
            <a:blip>
              <a:extLst>
                <a:ext uri="{96DAC541-7B7A-43D3-8B79-37D633B846F1}">
                  <asvg:svgBlip xmlns:asvg="http://schemas.microsoft.com/office/drawing/2016/SVG/main" r:embed="rId7"/>
                </a:ext>
              </a:extLst>
            </a:blip>
            <a:stretch>
              <a:fillRect r="-59695" b="-107631"/>
            </a:stretch>
          </a:blipFill>
        </p:spPr>
        <p:txBody>
          <a:bodyPr/>
          <a:lstStyle/>
          <a:p>
            <a:endParaRPr lang="en-GB"/>
          </a:p>
        </p:txBody>
      </p:sp>
      <p:sp>
        <p:nvSpPr>
          <p:cNvPr id="20" name="Freeform 20"/>
          <p:cNvSpPr/>
          <p:nvPr/>
        </p:nvSpPr>
        <p:spPr>
          <a:xfrm rot="284319" flipH="1">
            <a:off x="15271354" y="1876376"/>
            <a:ext cx="316744" cy="308376"/>
          </a:xfrm>
          <a:custGeom>
            <a:avLst/>
            <a:gdLst/>
            <a:ahLst/>
            <a:cxnLst/>
            <a:rect l="l" t="t" r="r" b="b"/>
            <a:pathLst>
              <a:path w="316744" h="308376">
                <a:moveTo>
                  <a:pt x="316744" y="0"/>
                </a:moveTo>
                <a:lnTo>
                  <a:pt x="0" y="0"/>
                </a:lnTo>
                <a:lnTo>
                  <a:pt x="0" y="308376"/>
                </a:lnTo>
                <a:lnTo>
                  <a:pt x="316744" y="308376"/>
                </a:lnTo>
                <a:lnTo>
                  <a:pt x="316744" y="0"/>
                </a:lnTo>
                <a:close/>
              </a:path>
            </a:pathLst>
          </a:custGeom>
          <a:blipFill>
            <a:blip>
              <a:extLst>
                <a:ext uri="{96DAC541-7B7A-43D3-8B79-37D633B846F1}">
                  <asvg:svgBlip xmlns:asvg="http://schemas.microsoft.com/office/drawing/2016/SVG/main" r:embed="rId7"/>
                </a:ext>
              </a:extLst>
            </a:blip>
            <a:stretch>
              <a:fillRect r="-59695" b="-107631"/>
            </a:stretch>
          </a:blipFill>
        </p:spPr>
        <p:txBody>
          <a:bodyPr/>
          <a:lstStyle/>
          <a:p>
            <a:endParaRPr lang="en-GB"/>
          </a:p>
        </p:txBody>
      </p:sp>
      <p:sp>
        <p:nvSpPr>
          <p:cNvPr id="21" name="Freeform 21"/>
          <p:cNvSpPr/>
          <p:nvPr/>
        </p:nvSpPr>
        <p:spPr>
          <a:xfrm rot="1101262">
            <a:off x="2467171" y="3337103"/>
            <a:ext cx="355889" cy="281152"/>
          </a:xfrm>
          <a:custGeom>
            <a:avLst/>
            <a:gdLst/>
            <a:ahLst/>
            <a:cxnLst/>
            <a:rect l="l" t="t" r="r" b="b"/>
            <a:pathLst>
              <a:path w="355889" h="281152">
                <a:moveTo>
                  <a:pt x="0" y="0"/>
                </a:moveTo>
                <a:lnTo>
                  <a:pt x="355889" y="0"/>
                </a:lnTo>
                <a:lnTo>
                  <a:pt x="355889" y="281152"/>
                </a:lnTo>
                <a:lnTo>
                  <a:pt x="0" y="28115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2" name="Freeform 22"/>
          <p:cNvSpPr/>
          <p:nvPr/>
        </p:nvSpPr>
        <p:spPr>
          <a:xfrm rot="-10800000">
            <a:off x="11853199" y="5825109"/>
            <a:ext cx="331247" cy="261685"/>
          </a:xfrm>
          <a:custGeom>
            <a:avLst/>
            <a:gdLst/>
            <a:ahLst/>
            <a:cxnLst/>
            <a:rect l="l" t="t" r="r" b="b"/>
            <a:pathLst>
              <a:path w="331247" h="261685">
                <a:moveTo>
                  <a:pt x="0" y="0"/>
                </a:moveTo>
                <a:lnTo>
                  <a:pt x="331247" y="0"/>
                </a:lnTo>
                <a:lnTo>
                  <a:pt x="331247" y="261685"/>
                </a:lnTo>
                <a:lnTo>
                  <a:pt x="0" y="26168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3" name="Freeform 23"/>
          <p:cNvSpPr/>
          <p:nvPr/>
        </p:nvSpPr>
        <p:spPr>
          <a:xfrm rot="7977424">
            <a:off x="15631892" y="3723587"/>
            <a:ext cx="243410" cy="192294"/>
          </a:xfrm>
          <a:custGeom>
            <a:avLst/>
            <a:gdLst/>
            <a:ahLst/>
            <a:cxnLst/>
            <a:rect l="l" t="t" r="r" b="b"/>
            <a:pathLst>
              <a:path w="243410" h="192294">
                <a:moveTo>
                  <a:pt x="0" y="0"/>
                </a:moveTo>
                <a:lnTo>
                  <a:pt x="243410" y="0"/>
                </a:lnTo>
                <a:lnTo>
                  <a:pt x="243410" y="192295"/>
                </a:lnTo>
                <a:lnTo>
                  <a:pt x="0" y="19229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4" name="Freeform 24"/>
          <p:cNvSpPr/>
          <p:nvPr/>
        </p:nvSpPr>
        <p:spPr>
          <a:xfrm rot="-4454284">
            <a:off x="7001458" y="7269778"/>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6" name="TextBox 19">
            <a:extLst>
              <a:ext uri="{FF2B5EF4-FFF2-40B4-BE49-F238E27FC236}">
                <a16:creationId xmlns:a16="http://schemas.microsoft.com/office/drawing/2014/main" id="{7DCABB70-70C8-408A-891D-B4C2B36026E4}"/>
              </a:ext>
            </a:extLst>
          </p:cNvPr>
          <p:cNvSpPr txBox="1"/>
          <p:nvPr/>
        </p:nvSpPr>
        <p:spPr>
          <a:xfrm>
            <a:off x="3992287" y="1682639"/>
            <a:ext cx="10100336" cy="7700313"/>
          </a:xfrm>
          <a:prstGeom prst="rect">
            <a:avLst/>
          </a:prstGeom>
        </p:spPr>
        <p:txBody>
          <a:bodyPr wrap="square" lIns="0" tIns="0" rIns="0" bIns="0" rtlCol="0" anchor="t">
            <a:spAutoFit/>
          </a:bodyPr>
          <a:lstStyle/>
          <a:p>
            <a:pPr marL="342900" lvl="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Loneliness can affect health, wellbeing and quality of life (Age UK, 2024).</a:t>
            </a:r>
          </a:p>
          <a:p>
            <a:pPr marL="342900" lvl="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Risk may increase with bereavement, poor mobility, retirement or ill health.</a:t>
            </a:r>
          </a:p>
          <a:p>
            <a:pPr marL="342900" lvl="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Social prescribing, befriending and community activities can strengthen social connection (NHS England, 2023b; WHO, 2021a).</a:t>
            </a:r>
          </a:p>
          <a:p>
            <a:pPr>
              <a:lnSpc>
                <a:spcPct val="150000"/>
              </a:lnSpc>
            </a:pPr>
            <a:endPar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Community activities support participation, linking to Activity Theory.</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However, one approach may not suit everyone due to mobility, cultural or personal barriers.</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Support should offer meaningful individual choice, not simply more social contact.</a:t>
            </a:r>
          </a:p>
          <a:p>
            <a:pPr lvl="0">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16" name="Audio 15">
            <a:hlinkClick r:id="" action="ppaction://media"/>
            <a:extLst>
              <a:ext uri="{FF2B5EF4-FFF2-40B4-BE49-F238E27FC236}">
                <a16:creationId xmlns:a16="http://schemas.microsoft.com/office/drawing/2014/main" id="{FF497F8D-4F1C-413B-68B0-E376BA8A0DF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2180"/>
    </mc:Choice>
    <mc:Fallback>
      <p:transition spd="slow" advTm="42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p:cNvGrpSpPr/>
        <p:nvPr/>
      </p:nvGrpSpPr>
      <p:grpSpPr>
        <a:xfrm>
          <a:off x="0" y="0"/>
          <a:ext cx="0" cy="0"/>
          <a:chOff x="0" y="0"/>
          <a:chExt cx="0" cy="0"/>
        </a:xfrm>
      </p:grpSpPr>
      <p:grpSp>
        <p:nvGrpSpPr>
          <p:cNvPr id="2" name="Group 2"/>
          <p:cNvGrpSpPr/>
          <p:nvPr/>
        </p:nvGrpSpPr>
        <p:grpSpPr>
          <a:xfrm>
            <a:off x="2602" y="5811390"/>
            <a:ext cx="5788598" cy="1648377"/>
            <a:chOff x="-13047" y="-91068"/>
            <a:chExt cx="1361168" cy="315153"/>
          </a:xfrm>
        </p:grpSpPr>
        <p:sp>
          <p:nvSpPr>
            <p:cNvPr id="3" name="Freeform 3"/>
            <p:cNvSpPr/>
            <p:nvPr/>
          </p:nvSpPr>
          <p:spPr>
            <a:xfrm>
              <a:off x="-13047" y="-91068"/>
              <a:ext cx="1361168" cy="247266"/>
            </a:xfrm>
            <a:custGeom>
              <a:avLst/>
              <a:gdLst/>
              <a:ahLst/>
              <a:cxnLst/>
              <a:rect l="l" t="t" r="r" b="b"/>
              <a:pathLst>
                <a:path w="1361168" h="247266">
                  <a:moveTo>
                    <a:pt x="680584" y="0"/>
                  </a:moveTo>
                  <a:cubicBezTo>
                    <a:pt x="304708" y="0"/>
                    <a:pt x="0" y="55352"/>
                    <a:pt x="0" y="123633"/>
                  </a:cubicBezTo>
                  <a:cubicBezTo>
                    <a:pt x="0" y="191914"/>
                    <a:pt x="304708" y="247266"/>
                    <a:pt x="680584" y="247266"/>
                  </a:cubicBezTo>
                  <a:cubicBezTo>
                    <a:pt x="1056460" y="247266"/>
                    <a:pt x="1361168" y="191914"/>
                    <a:pt x="1361168" y="123633"/>
                  </a:cubicBezTo>
                  <a:cubicBezTo>
                    <a:pt x="1361168" y="55352"/>
                    <a:pt x="1056460" y="0"/>
                    <a:pt x="680584" y="0"/>
                  </a:cubicBezTo>
                  <a:close/>
                </a:path>
              </a:pathLst>
            </a:custGeom>
            <a:solidFill>
              <a:srgbClr val="F5E8E1"/>
            </a:solidFill>
          </p:spPr>
          <p:txBody>
            <a:bodyPr/>
            <a:lstStyle/>
            <a:p>
              <a:endParaRPr lang="en-GB"/>
            </a:p>
          </p:txBody>
        </p:sp>
        <p:sp>
          <p:nvSpPr>
            <p:cNvPr id="4" name="TextBox 4"/>
            <p:cNvSpPr txBox="1"/>
            <p:nvPr/>
          </p:nvSpPr>
          <p:spPr>
            <a:xfrm>
              <a:off x="127609" y="-14919"/>
              <a:ext cx="1105949" cy="239004"/>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flipH="1">
            <a:off x="655201" y="2793982"/>
            <a:ext cx="3992998" cy="3915030"/>
          </a:xfrm>
          <a:custGeom>
            <a:avLst/>
            <a:gdLst/>
            <a:ahLst/>
            <a:cxnLst/>
            <a:rect l="l" t="t" r="r" b="b"/>
            <a:pathLst>
              <a:path w="6598640" h="6037755">
                <a:moveTo>
                  <a:pt x="6598640" y="0"/>
                </a:moveTo>
                <a:lnTo>
                  <a:pt x="0" y="0"/>
                </a:lnTo>
                <a:lnTo>
                  <a:pt x="0" y="6037755"/>
                </a:lnTo>
                <a:lnTo>
                  <a:pt x="6598640" y="6037755"/>
                </a:lnTo>
                <a:lnTo>
                  <a:pt x="659864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TextBox 6"/>
          <p:cNvSpPr txBox="1"/>
          <p:nvPr/>
        </p:nvSpPr>
        <p:spPr>
          <a:xfrm>
            <a:off x="-304800" y="727594"/>
            <a:ext cx="9144000" cy="1231106"/>
          </a:xfrm>
          <a:prstGeom prst="rect">
            <a:avLst/>
          </a:prstGeom>
        </p:spPr>
        <p:txBody>
          <a:bodyPr wrap="square" lIns="0" tIns="0" rIns="0" bIns="0" rtlCol="0" anchor="t">
            <a:spAutoFit/>
          </a:bodyPr>
          <a:lstStyle/>
          <a:p>
            <a:pPr algn="r">
              <a:lnSpc>
                <a:spcPct val="100000"/>
              </a:lnSpc>
            </a:pPr>
            <a:r>
              <a:rPr lang="en-GB" sz="8000" spc="-314">
                <a:solidFill>
                  <a:srgbClr val="5C2624"/>
                </a:solidFill>
                <a:latin typeface="Mr. Mamoulian Blather"/>
              </a:rPr>
              <a:t>Inequalities</a:t>
            </a:r>
            <a:r>
              <a:rPr lang="en-GB" sz="7200"/>
              <a:t> </a:t>
            </a:r>
            <a:r>
              <a:rPr lang="en-GB" sz="8000" spc="-314">
                <a:solidFill>
                  <a:srgbClr val="5C2624"/>
                </a:solidFill>
                <a:latin typeface="Mr. Mamoulian Blather"/>
              </a:rPr>
              <a:t>in</a:t>
            </a:r>
            <a:endParaRPr lang="en-US" sz="8000" spc="-314">
              <a:solidFill>
                <a:srgbClr val="5C2624"/>
              </a:solidFill>
              <a:latin typeface="Mr. Mamoulian Blather"/>
              <a:sym typeface="Mr. Mamoulian Blather"/>
            </a:endParaRPr>
          </a:p>
        </p:txBody>
      </p:sp>
      <p:sp>
        <p:nvSpPr>
          <p:cNvPr id="7" name="TextBox 7"/>
          <p:cNvSpPr txBox="1"/>
          <p:nvPr/>
        </p:nvSpPr>
        <p:spPr>
          <a:xfrm>
            <a:off x="6942399" y="740294"/>
            <a:ext cx="10928891" cy="2285947"/>
          </a:xfrm>
          <a:prstGeom prst="rect">
            <a:avLst/>
          </a:prstGeom>
        </p:spPr>
        <p:txBody>
          <a:bodyPr wrap="square" lIns="0" tIns="0" rIns="0" bIns="0" rtlCol="0" anchor="t">
            <a:spAutoFit/>
          </a:bodyPr>
          <a:lstStyle>
            <a:defPPr>
              <a:defRPr lang="en-US"/>
            </a:defPPr>
            <a:lvl1pPr algn="r">
              <a:lnSpc>
                <a:spcPts val="8813"/>
              </a:lnSpc>
              <a:defRPr sz="10492" spc="-314">
                <a:solidFill>
                  <a:srgbClr val="C35728"/>
                </a:solidFill>
                <a:latin typeface="Mr. Mamoulian Blather"/>
                <a:ea typeface="Mr. Mamoulian Blather"/>
                <a:cs typeface="Mr. Mamoulian Blather"/>
              </a:defRPr>
            </a:lvl1pPr>
          </a:lstStyle>
          <a:p>
            <a:r>
              <a:rPr lang="en-GB" sz="8000"/>
              <a:t>Healthy Ageing</a:t>
            </a:r>
            <a:endParaRPr lang="en-US" sz="8000">
              <a:sym typeface="Mr. Mamoulian Blather"/>
            </a:endParaRPr>
          </a:p>
          <a:p>
            <a:endParaRPr lang="en-US" sz="8000">
              <a:sym typeface="Mr. Mamoulian Blather"/>
            </a:endParaRPr>
          </a:p>
        </p:txBody>
      </p:sp>
      <p:sp>
        <p:nvSpPr>
          <p:cNvPr id="11" name="Freeform 11"/>
          <p:cNvSpPr/>
          <p:nvPr/>
        </p:nvSpPr>
        <p:spPr>
          <a:xfrm rot="-1900589">
            <a:off x="1562817" y="1495249"/>
            <a:ext cx="316744" cy="308376"/>
          </a:xfrm>
          <a:custGeom>
            <a:avLst/>
            <a:gdLst/>
            <a:ahLst/>
            <a:cxnLst/>
            <a:rect l="l" t="t" r="r" b="b"/>
            <a:pathLst>
              <a:path w="316744" h="308376">
                <a:moveTo>
                  <a:pt x="0" y="0"/>
                </a:moveTo>
                <a:lnTo>
                  <a:pt x="316744" y="0"/>
                </a:lnTo>
                <a:lnTo>
                  <a:pt x="316744" y="308376"/>
                </a:lnTo>
                <a:lnTo>
                  <a:pt x="0" y="308376"/>
                </a:lnTo>
                <a:lnTo>
                  <a:pt x="0" y="0"/>
                </a:lnTo>
                <a:close/>
              </a:path>
            </a:pathLst>
          </a:custGeom>
          <a:blipFill>
            <a:blip>
              <a:extLst>
                <a:ext uri="{96DAC541-7B7A-43D3-8B79-37D633B846F1}">
                  <asvg:svgBlip xmlns:asvg="http://schemas.microsoft.com/office/drawing/2016/SVG/main" r:embed="rId5"/>
                </a:ext>
              </a:extLst>
            </a:blip>
            <a:stretch>
              <a:fillRect r="-59695" b="-107631"/>
            </a:stretch>
          </a:blipFill>
        </p:spPr>
        <p:txBody>
          <a:bodyPr/>
          <a:lstStyle/>
          <a:p>
            <a:endParaRPr lang="en-GB"/>
          </a:p>
        </p:txBody>
      </p:sp>
      <p:sp>
        <p:nvSpPr>
          <p:cNvPr id="12" name="Freeform 12"/>
          <p:cNvSpPr/>
          <p:nvPr/>
        </p:nvSpPr>
        <p:spPr>
          <a:xfrm rot="284319" flipH="1">
            <a:off x="16930359" y="2635369"/>
            <a:ext cx="316744" cy="308376"/>
          </a:xfrm>
          <a:custGeom>
            <a:avLst/>
            <a:gdLst/>
            <a:ahLst/>
            <a:cxnLst/>
            <a:rect l="l" t="t" r="r" b="b"/>
            <a:pathLst>
              <a:path w="316744" h="308376">
                <a:moveTo>
                  <a:pt x="316745" y="0"/>
                </a:moveTo>
                <a:lnTo>
                  <a:pt x="0" y="0"/>
                </a:lnTo>
                <a:lnTo>
                  <a:pt x="0" y="308376"/>
                </a:lnTo>
                <a:lnTo>
                  <a:pt x="316745" y="308376"/>
                </a:lnTo>
                <a:lnTo>
                  <a:pt x="316745" y="0"/>
                </a:lnTo>
                <a:close/>
              </a:path>
            </a:pathLst>
          </a:custGeom>
          <a:blipFill>
            <a:blip>
              <a:extLst>
                <a:ext uri="{96DAC541-7B7A-43D3-8B79-37D633B846F1}">
                  <asvg:svgBlip xmlns:asvg="http://schemas.microsoft.com/office/drawing/2016/SVG/main" r:embed="rId5"/>
                </a:ext>
              </a:extLst>
            </a:blip>
            <a:stretch>
              <a:fillRect r="-59695" b="-107631"/>
            </a:stretch>
          </a:blipFill>
        </p:spPr>
        <p:txBody>
          <a:bodyPr/>
          <a:lstStyle/>
          <a:p>
            <a:endParaRPr lang="en-GB"/>
          </a:p>
        </p:txBody>
      </p:sp>
      <p:sp>
        <p:nvSpPr>
          <p:cNvPr id="13" name="Freeform 13"/>
          <p:cNvSpPr/>
          <p:nvPr/>
        </p:nvSpPr>
        <p:spPr>
          <a:xfrm rot="693444">
            <a:off x="3440206" y="2318207"/>
            <a:ext cx="1804862" cy="360972"/>
          </a:xfrm>
          <a:custGeom>
            <a:avLst/>
            <a:gdLst/>
            <a:ahLst/>
            <a:cxnLst/>
            <a:rect l="l" t="t" r="r" b="b"/>
            <a:pathLst>
              <a:path w="1804862" h="360972">
                <a:moveTo>
                  <a:pt x="0" y="0"/>
                </a:moveTo>
                <a:lnTo>
                  <a:pt x="1804862" y="0"/>
                </a:lnTo>
                <a:lnTo>
                  <a:pt x="1804862" y="360973"/>
                </a:lnTo>
                <a:lnTo>
                  <a:pt x="0" y="36097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Freeform 17"/>
          <p:cNvSpPr/>
          <p:nvPr/>
        </p:nvSpPr>
        <p:spPr>
          <a:xfrm rot="7977424">
            <a:off x="12787168" y="4785664"/>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9" name="Freeform 19"/>
          <p:cNvSpPr/>
          <p:nvPr/>
        </p:nvSpPr>
        <p:spPr>
          <a:xfrm rot="-1818623">
            <a:off x="12482918" y="1921744"/>
            <a:ext cx="1329208" cy="438639"/>
          </a:xfrm>
          <a:custGeom>
            <a:avLst/>
            <a:gdLst/>
            <a:ahLst/>
            <a:cxnLst/>
            <a:rect l="l" t="t" r="r" b="b"/>
            <a:pathLst>
              <a:path w="1329208" h="438639">
                <a:moveTo>
                  <a:pt x="0" y="0"/>
                </a:moveTo>
                <a:lnTo>
                  <a:pt x="1329208" y="0"/>
                </a:lnTo>
                <a:lnTo>
                  <a:pt x="1329208" y="438639"/>
                </a:lnTo>
                <a:lnTo>
                  <a:pt x="0" y="438639"/>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TextBox 19">
            <a:extLst>
              <a:ext uri="{FF2B5EF4-FFF2-40B4-BE49-F238E27FC236}">
                <a16:creationId xmlns:a16="http://schemas.microsoft.com/office/drawing/2014/main" id="{95E92DCF-0675-9086-F76F-9711E1470BF1}"/>
              </a:ext>
            </a:extLst>
          </p:cNvPr>
          <p:cNvSpPr txBox="1"/>
          <p:nvPr/>
        </p:nvSpPr>
        <p:spPr>
          <a:xfrm>
            <a:off x="5813775" y="2622812"/>
            <a:ext cx="11873459" cy="7146315"/>
          </a:xfrm>
          <a:prstGeom prst="rect">
            <a:avLst/>
          </a:prstGeom>
        </p:spPr>
        <p:txBody>
          <a:bodyPr wrap="square" lIns="0" tIns="0" rIns="0" bIns="0" rtlCol="0" anchor="t">
            <a:spAutoFit/>
          </a:bodyPr>
          <a:lstStyle/>
          <a:p>
            <a:pPr>
              <a:lnSpc>
                <a:spcPct val="150000"/>
              </a:lnSpc>
            </a:pP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Health in later life is shaped by:</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Income • Housing • Ethnicity • Geography</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Education • Social support • Digital access</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People in deprived areas experience lower life expectancy (Reeves, Islam and Gentry, 2023).</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Equality ≠ Equity</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The same service does not always produce equal outcomes.</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Digital care may improve access for some but exclude people with limited devices, internet or digital confidence (Bertolazzi et al., 2024).</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Empowerment requires support based on individual need, not a one-size-fits-all approach.</a:t>
            </a:r>
          </a:p>
          <a:p>
            <a:pPr lvl="0">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15" name="Audio 14">
            <a:hlinkClick r:id="" action="ppaction://media"/>
            <a:extLst>
              <a:ext uri="{FF2B5EF4-FFF2-40B4-BE49-F238E27FC236}">
                <a16:creationId xmlns:a16="http://schemas.microsoft.com/office/drawing/2014/main" id="{0D12D686-A50D-5E04-A69C-6714BBD8E7D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8200"/>
    </mc:Choice>
    <mc:Fallback>
      <p:transition spd="slow" advTm="48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p:cNvGrpSpPr/>
        <p:nvPr/>
      </p:nvGrpSpPr>
      <p:grpSpPr>
        <a:xfrm>
          <a:off x="0" y="0"/>
          <a:ext cx="0" cy="0"/>
          <a:chOff x="0" y="0"/>
          <a:chExt cx="0" cy="0"/>
        </a:xfrm>
      </p:grpSpPr>
      <p:sp>
        <p:nvSpPr>
          <p:cNvPr id="2" name="TextBox 2"/>
          <p:cNvSpPr txBox="1"/>
          <p:nvPr/>
        </p:nvSpPr>
        <p:spPr>
          <a:xfrm>
            <a:off x="-219010" y="750770"/>
            <a:ext cx="11709890" cy="1354217"/>
          </a:xfrm>
          <a:prstGeom prst="rect">
            <a:avLst/>
          </a:prstGeom>
        </p:spPr>
        <p:txBody>
          <a:bodyPr wrap="square" lIns="0" tIns="0" rIns="0" bIns="0" rtlCol="0" anchor="t">
            <a:spAutoFit/>
          </a:bodyPr>
          <a:lstStyle/>
          <a:p>
            <a:pPr algn="ctr">
              <a:lnSpc>
                <a:spcPct val="100000"/>
              </a:lnSpc>
            </a:pPr>
            <a:r>
              <a:rPr lang="en-US" sz="8800" spc="-378">
                <a:solidFill>
                  <a:srgbClr val="5C2624"/>
                </a:solidFill>
                <a:latin typeface="Mr. Mamoulian Blather"/>
                <a:ea typeface="Mr. Mamoulian Blather"/>
                <a:cs typeface="Mr. Mamoulian Blather"/>
                <a:sym typeface="Mr. Mamoulian Blather"/>
              </a:rPr>
              <a:t> </a:t>
            </a:r>
            <a:r>
              <a:rPr lang="en-GB" sz="8800" spc="-378">
                <a:solidFill>
                  <a:srgbClr val="5C2624"/>
                </a:solidFill>
                <a:latin typeface="Mr. Mamoulian Blather"/>
              </a:rPr>
              <a:t>Current UK Care</a:t>
            </a:r>
            <a:endParaRPr lang="en-US" sz="8800" spc="-378">
              <a:solidFill>
                <a:srgbClr val="5C2624"/>
              </a:solidFill>
              <a:latin typeface="Mr. Mamoulian Blather"/>
              <a:sym typeface="Mr. Mamoulian Blather"/>
            </a:endParaRPr>
          </a:p>
        </p:txBody>
      </p:sp>
      <p:sp>
        <p:nvSpPr>
          <p:cNvPr id="3" name="TextBox 3"/>
          <p:cNvSpPr txBox="1"/>
          <p:nvPr/>
        </p:nvSpPr>
        <p:spPr>
          <a:xfrm>
            <a:off x="10260348" y="792345"/>
            <a:ext cx="8572218" cy="1304588"/>
          </a:xfrm>
          <a:prstGeom prst="rect">
            <a:avLst/>
          </a:prstGeom>
        </p:spPr>
        <p:txBody>
          <a:bodyPr wrap="square" lIns="0" tIns="0" rIns="0" bIns="0" rtlCol="0" anchor="t">
            <a:spAutoFit/>
          </a:bodyPr>
          <a:lstStyle/>
          <a:p>
            <a:pPr algn="ctr">
              <a:lnSpc>
                <a:spcPts val="10606"/>
              </a:lnSpc>
            </a:pPr>
            <a:r>
              <a:rPr lang="en-GB" sz="8800" spc="-378">
                <a:solidFill>
                  <a:srgbClr val="C35728"/>
                </a:solidFill>
                <a:latin typeface="Mr. Mamoulian Blather"/>
              </a:rPr>
              <a:t>Provision</a:t>
            </a:r>
            <a:endParaRPr lang="en-US" sz="8800" spc="-378">
              <a:solidFill>
                <a:srgbClr val="C35728"/>
              </a:solidFill>
              <a:latin typeface="Mr. Mamoulian Blather"/>
              <a:sym typeface="Mr. Mamoulian Blather"/>
            </a:endParaRPr>
          </a:p>
        </p:txBody>
      </p:sp>
      <p:grpSp>
        <p:nvGrpSpPr>
          <p:cNvPr id="4" name="Group 4"/>
          <p:cNvGrpSpPr/>
          <p:nvPr/>
        </p:nvGrpSpPr>
        <p:grpSpPr>
          <a:xfrm>
            <a:off x="-25419" y="6393506"/>
            <a:ext cx="4211169" cy="624355"/>
            <a:chOff x="0" y="0"/>
            <a:chExt cx="739230" cy="154436"/>
          </a:xfrm>
        </p:grpSpPr>
        <p:sp>
          <p:nvSpPr>
            <p:cNvPr id="5" name="Freeform 5"/>
            <p:cNvSpPr/>
            <p:nvPr/>
          </p:nvSpPr>
          <p:spPr>
            <a:xfrm>
              <a:off x="0" y="0"/>
              <a:ext cx="739230" cy="154436"/>
            </a:xfrm>
            <a:custGeom>
              <a:avLst/>
              <a:gdLst/>
              <a:ahLst/>
              <a:cxnLst/>
              <a:rect l="l" t="t" r="r" b="b"/>
              <a:pathLst>
                <a:path w="739230" h="154436">
                  <a:moveTo>
                    <a:pt x="369615" y="0"/>
                  </a:moveTo>
                  <a:cubicBezTo>
                    <a:pt x="165482" y="0"/>
                    <a:pt x="0" y="34572"/>
                    <a:pt x="0" y="77218"/>
                  </a:cubicBezTo>
                  <a:cubicBezTo>
                    <a:pt x="0" y="119864"/>
                    <a:pt x="165482" y="154436"/>
                    <a:pt x="369615" y="154436"/>
                  </a:cubicBezTo>
                  <a:cubicBezTo>
                    <a:pt x="573748" y="154436"/>
                    <a:pt x="739230" y="119864"/>
                    <a:pt x="739230" y="77218"/>
                  </a:cubicBezTo>
                  <a:cubicBezTo>
                    <a:pt x="739230" y="34572"/>
                    <a:pt x="573748" y="0"/>
                    <a:pt x="369615" y="0"/>
                  </a:cubicBezTo>
                  <a:close/>
                </a:path>
              </a:pathLst>
            </a:custGeom>
            <a:solidFill>
              <a:srgbClr val="F5E8E1"/>
            </a:solidFill>
          </p:spPr>
          <p:txBody>
            <a:bodyPr/>
            <a:lstStyle/>
            <a:p>
              <a:endParaRPr lang="en-GB"/>
            </a:p>
          </p:txBody>
        </p:sp>
        <p:sp>
          <p:nvSpPr>
            <p:cNvPr id="6" name="TextBox 6"/>
            <p:cNvSpPr txBox="1"/>
            <p:nvPr/>
          </p:nvSpPr>
          <p:spPr>
            <a:xfrm>
              <a:off x="69303" y="-23622"/>
              <a:ext cx="600624" cy="163579"/>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307517" y="2528757"/>
            <a:ext cx="3545299" cy="4188445"/>
          </a:xfrm>
          <a:custGeom>
            <a:avLst/>
            <a:gdLst/>
            <a:ahLst/>
            <a:cxnLst/>
            <a:rect l="l" t="t" r="r" b="b"/>
            <a:pathLst>
              <a:path w="4124288" h="4969022">
                <a:moveTo>
                  <a:pt x="0" y="0"/>
                </a:moveTo>
                <a:lnTo>
                  <a:pt x="4124288" y="0"/>
                </a:lnTo>
                <a:lnTo>
                  <a:pt x="4124288" y="4969022"/>
                </a:lnTo>
                <a:lnTo>
                  <a:pt x="0" y="496902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p:cNvGrpSpPr/>
          <p:nvPr/>
        </p:nvGrpSpPr>
        <p:grpSpPr>
          <a:xfrm>
            <a:off x="14059182" y="5745055"/>
            <a:ext cx="4228818" cy="460914"/>
            <a:chOff x="0" y="0"/>
            <a:chExt cx="739230" cy="154436"/>
          </a:xfrm>
        </p:grpSpPr>
        <p:sp>
          <p:nvSpPr>
            <p:cNvPr id="9" name="Freeform 9"/>
            <p:cNvSpPr/>
            <p:nvPr/>
          </p:nvSpPr>
          <p:spPr>
            <a:xfrm>
              <a:off x="0" y="0"/>
              <a:ext cx="739230" cy="154436"/>
            </a:xfrm>
            <a:custGeom>
              <a:avLst/>
              <a:gdLst/>
              <a:ahLst/>
              <a:cxnLst/>
              <a:rect l="l" t="t" r="r" b="b"/>
              <a:pathLst>
                <a:path w="739230" h="154436">
                  <a:moveTo>
                    <a:pt x="369615" y="0"/>
                  </a:moveTo>
                  <a:cubicBezTo>
                    <a:pt x="165482" y="0"/>
                    <a:pt x="0" y="34572"/>
                    <a:pt x="0" y="77218"/>
                  </a:cubicBezTo>
                  <a:cubicBezTo>
                    <a:pt x="0" y="119864"/>
                    <a:pt x="165482" y="154436"/>
                    <a:pt x="369615" y="154436"/>
                  </a:cubicBezTo>
                  <a:cubicBezTo>
                    <a:pt x="573748" y="154436"/>
                    <a:pt x="739230" y="119864"/>
                    <a:pt x="739230" y="77218"/>
                  </a:cubicBezTo>
                  <a:cubicBezTo>
                    <a:pt x="739230" y="34572"/>
                    <a:pt x="573748" y="0"/>
                    <a:pt x="369615" y="0"/>
                  </a:cubicBezTo>
                  <a:close/>
                </a:path>
              </a:pathLst>
            </a:custGeom>
            <a:solidFill>
              <a:srgbClr val="F5E8E1"/>
            </a:solidFill>
          </p:spPr>
          <p:txBody>
            <a:bodyPr/>
            <a:lstStyle/>
            <a:p>
              <a:endParaRPr lang="en-GB"/>
            </a:p>
          </p:txBody>
        </p:sp>
        <p:sp>
          <p:nvSpPr>
            <p:cNvPr id="10" name="TextBox 10"/>
            <p:cNvSpPr txBox="1"/>
            <p:nvPr/>
          </p:nvSpPr>
          <p:spPr>
            <a:xfrm>
              <a:off x="69303" y="-23622"/>
              <a:ext cx="600624" cy="163579"/>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flipH="1">
            <a:off x="15004031" y="3248427"/>
            <a:ext cx="2828824" cy="2749103"/>
          </a:xfrm>
          <a:custGeom>
            <a:avLst/>
            <a:gdLst/>
            <a:ahLst/>
            <a:cxnLst/>
            <a:rect l="l" t="t" r="r" b="b"/>
            <a:pathLst>
              <a:path w="4149133" h="4969022">
                <a:moveTo>
                  <a:pt x="4149133" y="0"/>
                </a:moveTo>
                <a:lnTo>
                  <a:pt x="0" y="0"/>
                </a:lnTo>
                <a:lnTo>
                  <a:pt x="0" y="4969022"/>
                </a:lnTo>
                <a:lnTo>
                  <a:pt x="4149133" y="4969022"/>
                </a:lnTo>
                <a:lnTo>
                  <a:pt x="4149133"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rot="-1900589">
            <a:off x="5645315" y="1709632"/>
            <a:ext cx="316744" cy="308376"/>
          </a:xfrm>
          <a:custGeom>
            <a:avLst/>
            <a:gdLst/>
            <a:ahLst/>
            <a:cxnLst/>
            <a:rect l="l" t="t" r="r" b="b"/>
            <a:pathLst>
              <a:path w="316744" h="308376">
                <a:moveTo>
                  <a:pt x="0" y="0"/>
                </a:moveTo>
                <a:lnTo>
                  <a:pt x="316744" y="0"/>
                </a:lnTo>
                <a:lnTo>
                  <a:pt x="316744" y="308376"/>
                </a:lnTo>
                <a:lnTo>
                  <a:pt x="0" y="308376"/>
                </a:lnTo>
                <a:lnTo>
                  <a:pt x="0" y="0"/>
                </a:lnTo>
                <a:close/>
              </a:path>
            </a:pathLst>
          </a:custGeom>
          <a:blipFill>
            <a:blip>
              <a:extLst>
                <a:ext uri="{96DAC541-7B7A-43D3-8B79-37D633B846F1}">
                  <asvg:svgBlip xmlns:asvg="http://schemas.microsoft.com/office/drawing/2016/SVG/main" r:embed="rId6"/>
                </a:ext>
              </a:extLst>
            </a:blip>
            <a:stretch>
              <a:fillRect r="-59695" b="-107631"/>
            </a:stretch>
          </a:blipFill>
        </p:spPr>
        <p:txBody>
          <a:bodyPr/>
          <a:lstStyle/>
          <a:p>
            <a:endParaRPr lang="en-GB"/>
          </a:p>
        </p:txBody>
      </p:sp>
      <p:sp>
        <p:nvSpPr>
          <p:cNvPr id="21" name="Freeform 21"/>
          <p:cNvSpPr/>
          <p:nvPr/>
        </p:nvSpPr>
        <p:spPr>
          <a:xfrm rot="-191523">
            <a:off x="15401050" y="2989762"/>
            <a:ext cx="1804862" cy="360972"/>
          </a:xfrm>
          <a:custGeom>
            <a:avLst/>
            <a:gdLst/>
            <a:ahLst/>
            <a:cxnLst/>
            <a:rect l="l" t="t" r="r" b="b"/>
            <a:pathLst>
              <a:path w="1804862" h="360972">
                <a:moveTo>
                  <a:pt x="0" y="0"/>
                </a:moveTo>
                <a:lnTo>
                  <a:pt x="1804863" y="0"/>
                </a:lnTo>
                <a:lnTo>
                  <a:pt x="1804863" y="360973"/>
                </a:lnTo>
                <a:lnTo>
                  <a:pt x="0" y="360973"/>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2" name="Freeform 22"/>
          <p:cNvSpPr/>
          <p:nvPr/>
        </p:nvSpPr>
        <p:spPr>
          <a:xfrm rot="1101262">
            <a:off x="1932373" y="2514656"/>
            <a:ext cx="355889" cy="281152"/>
          </a:xfrm>
          <a:custGeom>
            <a:avLst/>
            <a:gdLst/>
            <a:ahLst/>
            <a:cxnLst/>
            <a:rect l="l" t="t" r="r" b="b"/>
            <a:pathLst>
              <a:path w="355889" h="281152">
                <a:moveTo>
                  <a:pt x="0" y="0"/>
                </a:moveTo>
                <a:lnTo>
                  <a:pt x="355889" y="0"/>
                </a:lnTo>
                <a:lnTo>
                  <a:pt x="355889" y="281152"/>
                </a:lnTo>
                <a:lnTo>
                  <a:pt x="0" y="28115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3" name="Freeform 23"/>
          <p:cNvSpPr/>
          <p:nvPr/>
        </p:nvSpPr>
        <p:spPr>
          <a:xfrm rot="-10800000">
            <a:off x="11464869" y="6701406"/>
            <a:ext cx="331247" cy="261685"/>
          </a:xfrm>
          <a:custGeom>
            <a:avLst/>
            <a:gdLst/>
            <a:ahLst/>
            <a:cxnLst/>
            <a:rect l="l" t="t" r="r" b="b"/>
            <a:pathLst>
              <a:path w="331247" h="261685">
                <a:moveTo>
                  <a:pt x="0" y="0"/>
                </a:moveTo>
                <a:lnTo>
                  <a:pt x="331248" y="0"/>
                </a:lnTo>
                <a:lnTo>
                  <a:pt x="331248" y="261685"/>
                </a:lnTo>
                <a:lnTo>
                  <a:pt x="0" y="26168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4" name="Freeform 24"/>
          <p:cNvSpPr/>
          <p:nvPr/>
        </p:nvSpPr>
        <p:spPr>
          <a:xfrm rot="7977424">
            <a:off x="14578055" y="3829560"/>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5" name="Freeform 25"/>
          <p:cNvSpPr/>
          <p:nvPr/>
        </p:nvSpPr>
        <p:spPr>
          <a:xfrm rot="-4454284">
            <a:off x="6546122" y="7955523"/>
            <a:ext cx="243410" cy="192294"/>
          </a:xfrm>
          <a:custGeom>
            <a:avLst/>
            <a:gdLst/>
            <a:ahLst/>
            <a:cxnLst/>
            <a:rect l="l" t="t" r="r" b="b"/>
            <a:pathLst>
              <a:path w="243410" h="192294">
                <a:moveTo>
                  <a:pt x="0" y="0"/>
                </a:moveTo>
                <a:lnTo>
                  <a:pt x="243411" y="0"/>
                </a:lnTo>
                <a:lnTo>
                  <a:pt x="243411" y="192295"/>
                </a:lnTo>
                <a:lnTo>
                  <a:pt x="0" y="19229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6" name="Freeform 26"/>
          <p:cNvSpPr/>
          <p:nvPr/>
        </p:nvSpPr>
        <p:spPr>
          <a:xfrm rot="-1038882">
            <a:off x="2449316" y="2149835"/>
            <a:ext cx="938692" cy="901145"/>
          </a:xfrm>
          <a:custGeom>
            <a:avLst/>
            <a:gdLst/>
            <a:ahLst/>
            <a:cxnLst/>
            <a:rect l="l" t="t" r="r" b="b"/>
            <a:pathLst>
              <a:path w="938692" h="901145">
                <a:moveTo>
                  <a:pt x="0" y="0"/>
                </a:moveTo>
                <a:lnTo>
                  <a:pt x="938692" y="0"/>
                </a:lnTo>
                <a:lnTo>
                  <a:pt x="938692" y="901145"/>
                </a:lnTo>
                <a:lnTo>
                  <a:pt x="0" y="901145"/>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8" name="TextBox 19">
            <a:extLst>
              <a:ext uri="{FF2B5EF4-FFF2-40B4-BE49-F238E27FC236}">
                <a16:creationId xmlns:a16="http://schemas.microsoft.com/office/drawing/2014/main" id="{5E58E51F-FEF2-B947-53E9-CC951FC93288}"/>
              </a:ext>
            </a:extLst>
          </p:cNvPr>
          <p:cNvSpPr txBox="1"/>
          <p:nvPr/>
        </p:nvSpPr>
        <p:spPr>
          <a:xfrm>
            <a:off x="4063468" y="2030565"/>
            <a:ext cx="11260797" cy="7700313"/>
          </a:xfrm>
          <a:prstGeom prst="rect">
            <a:avLst/>
          </a:prstGeom>
        </p:spPr>
        <p:txBody>
          <a:bodyPr wrap="square" lIns="0" tIns="0" rIns="0" bIns="0" rtlCol="0" anchor="t">
            <a:spAutoFit/>
          </a:bodyPr>
          <a:lstStyle/>
          <a:p>
            <a:pPr>
              <a:lnSpc>
                <a:spcPct val="150000"/>
              </a:lnSpc>
            </a:pP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NHS</a:t>
            </a:r>
          </a:p>
          <a:p>
            <a:pPr>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Primary care • Community nursing • Pharmacy • Rehabilitation</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Social Care</a:t>
            </a:r>
          </a:p>
          <a:p>
            <a:pPr>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Needs assessment • Home care • Reablement • Residential care</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Community</a:t>
            </a:r>
          </a:p>
          <a:p>
            <a:pPr>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Social prescribing • Befriending • Exercise • Advocacy</a:t>
            </a:r>
            <a:b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(NHS England, 2023a; DHSC, 2025)</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Integrated care can support independence and reduce crisis care, but depends on access, staffing and coordination (DHSC, 2023a).</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Workforce shortages and unmet need show a gap between policy ambitions and service capacity (Reeves, Islam and Gentry, 2023).</a:t>
            </a:r>
          </a:p>
          <a:p>
            <a:pPr>
              <a:lnSpc>
                <a:spcPct val="150000"/>
              </a:lnSpc>
            </a:pPr>
            <a:endPar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17" name="Audio 16">
            <a:hlinkClick r:id="" action="ppaction://media"/>
            <a:extLst>
              <a:ext uri="{FF2B5EF4-FFF2-40B4-BE49-F238E27FC236}">
                <a16:creationId xmlns:a16="http://schemas.microsoft.com/office/drawing/2014/main" id="{2F37FB8A-2438-D7C5-9721-0DC8DBE613D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305"/>
    </mc:Choice>
    <mc:Fallback>
      <p:transition spd="slow" advTm="43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a:extLst>
            <a:ext uri="{FF2B5EF4-FFF2-40B4-BE49-F238E27FC236}">
              <a16:creationId xmlns:a16="http://schemas.microsoft.com/office/drawing/2014/main" id="{54B302FA-7313-B748-3620-CD93A5E38833}"/>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4E4CC284-0670-229E-22AB-A0031ACD5830}"/>
              </a:ext>
            </a:extLst>
          </p:cNvPr>
          <p:cNvSpPr txBox="1"/>
          <p:nvPr/>
        </p:nvSpPr>
        <p:spPr>
          <a:xfrm>
            <a:off x="-219010" y="750770"/>
            <a:ext cx="11709890" cy="1354217"/>
          </a:xfrm>
          <a:prstGeom prst="rect">
            <a:avLst/>
          </a:prstGeom>
        </p:spPr>
        <p:txBody>
          <a:bodyPr wrap="square" lIns="0" tIns="0" rIns="0" bIns="0" rtlCol="0" anchor="t">
            <a:spAutoFit/>
          </a:bodyPr>
          <a:lstStyle/>
          <a:p>
            <a:pPr algn="ctr">
              <a:lnSpc>
                <a:spcPct val="100000"/>
              </a:lnSpc>
            </a:pPr>
            <a:r>
              <a:rPr lang="en-US" sz="8800" spc="-378">
                <a:solidFill>
                  <a:srgbClr val="5C2624"/>
                </a:solidFill>
                <a:latin typeface="Mr. Mamoulian Blather"/>
                <a:ea typeface="Mr. Mamoulian Blather"/>
                <a:cs typeface="Mr. Mamoulian Blather"/>
                <a:sym typeface="Mr. Mamoulian Blather"/>
              </a:rPr>
              <a:t>SPECIFIC CARE</a:t>
            </a:r>
            <a:endParaRPr lang="en-US" sz="8800" spc="-378">
              <a:solidFill>
                <a:srgbClr val="5C2624"/>
              </a:solidFill>
              <a:latin typeface="Mr. Mamoulian Blather"/>
              <a:sym typeface="Mr. Mamoulian Blather"/>
            </a:endParaRPr>
          </a:p>
        </p:txBody>
      </p:sp>
      <p:sp>
        <p:nvSpPr>
          <p:cNvPr id="3" name="TextBox 3">
            <a:extLst>
              <a:ext uri="{FF2B5EF4-FFF2-40B4-BE49-F238E27FC236}">
                <a16:creationId xmlns:a16="http://schemas.microsoft.com/office/drawing/2014/main" id="{F0DEBDAB-10AF-5095-4E66-D9BB1ABABD10}"/>
              </a:ext>
            </a:extLst>
          </p:cNvPr>
          <p:cNvSpPr txBox="1"/>
          <p:nvPr/>
        </p:nvSpPr>
        <p:spPr>
          <a:xfrm>
            <a:off x="9889368" y="757702"/>
            <a:ext cx="6503652" cy="1304588"/>
          </a:xfrm>
          <a:prstGeom prst="rect">
            <a:avLst/>
          </a:prstGeom>
        </p:spPr>
        <p:txBody>
          <a:bodyPr wrap="square" lIns="0" tIns="0" rIns="0" bIns="0" rtlCol="0" anchor="t">
            <a:spAutoFit/>
          </a:bodyPr>
          <a:lstStyle/>
          <a:p>
            <a:pPr algn="ctr">
              <a:lnSpc>
                <a:spcPts val="10606"/>
              </a:lnSpc>
            </a:pPr>
            <a:r>
              <a:rPr lang="en-GB" sz="8800" spc="-378">
                <a:solidFill>
                  <a:srgbClr val="C35728"/>
                </a:solidFill>
                <a:latin typeface="Mr. Mamoulian Blather"/>
              </a:rPr>
              <a:t>Provision</a:t>
            </a:r>
            <a:endParaRPr lang="en-US" sz="8800" spc="-378">
              <a:solidFill>
                <a:srgbClr val="C35728"/>
              </a:solidFill>
              <a:latin typeface="Mr. Mamoulian Blather"/>
              <a:sym typeface="Mr. Mamoulian Blather"/>
            </a:endParaRPr>
          </a:p>
        </p:txBody>
      </p:sp>
      <p:sp>
        <p:nvSpPr>
          <p:cNvPr id="15" name="Freeform 15">
            <a:extLst>
              <a:ext uri="{FF2B5EF4-FFF2-40B4-BE49-F238E27FC236}">
                <a16:creationId xmlns:a16="http://schemas.microsoft.com/office/drawing/2014/main" id="{D115012C-B8E4-8F5B-28AB-679CC04B1934}"/>
              </a:ext>
            </a:extLst>
          </p:cNvPr>
          <p:cNvSpPr/>
          <p:nvPr/>
        </p:nvSpPr>
        <p:spPr>
          <a:xfrm rot="-1900589">
            <a:off x="5645315" y="1709632"/>
            <a:ext cx="316744" cy="308376"/>
          </a:xfrm>
          <a:custGeom>
            <a:avLst/>
            <a:gdLst/>
            <a:ahLst/>
            <a:cxnLst/>
            <a:rect l="l" t="t" r="r" b="b"/>
            <a:pathLst>
              <a:path w="316744" h="308376">
                <a:moveTo>
                  <a:pt x="0" y="0"/>
                </a:moveTo>
                <a:lnTo>
                  <a:pt x="316744" y="0"/>
                </a:lnTo>
                <a:lnTo>
                  <a:pt x="316744" y="308376"/>
                </a:lnTo>
                <a:lnTo>
                  <a:pt x="0" y="308376"/>
                </a:lnTo>
                <a:lnTo>
                  <a:pt x="0" y="0"/>
                </a:lnTo>
                <a:close/>
              </a:path>
            </a:pathLst>
          </a:custGeom>
          <a:blipFill>
            <a:blip>
              <a:extLst>
                <a:ext uri="{96DAC541-7B7A-43D3-8B79-37D633B846F1}">
                  <asvg:svgBlip xmlns:asvg="http://schemas.microsoft.com/office/drawing/2016/SVG/main" r:embed="rId4"/>
                </a:ext>
              </a:extLst>
            </a:blip>
            <a:stretch>
              <a:fillRect r="-59695" b="-107631"/>
            </a:stretch>
          </a:blipFill>
        </p:spPr>
        <p:txBody>
          <a:bodyPr/>
          <a:lstStyle/>
          <a:p>
            <a:endParaRPr lang="en-GB"/>
          </a:p>
        </p:txBody>
      </p:sp>
      <p:sp>
        <p:nvSpPr>
          <p:cNvPr id="16" name="Freeform 16">
            <a:extLst>
              <a:ext uri="{FF2B5EF4-FFF2-40B4-BE49-F238E27FC236}">
                <a16:creationId xmlns:a16="http://schemas.microsoft.com/office/drawing/2014/main" id="{724956F4-D7AF-062F-7895-A7DA3DE18EC5}"/>
              </a:ext>
            </a:extLst>
          </p:cNvPr>
          <p:cNvSpPr/>
          <p:nvPr/>
        </p:nvSpPr>
        <p:spPr>
          <a:xfrm rot="284319" flipH="1">
            <a:off x="12484087" y="1709632"/>
            <a:ext cx="316744" cy="308376"/>
          </a:xfrm>
          <a:custGeom>
            <a:avLst/>
            <a:gdLst/>
            <a:ahLst/>
            <a:cxnLst/>
            <a:rect l="l" t="t" r="r" b="b"/>
            <a:pathLst>
              <a:path w="316744" h="308376">
                <a:moveTo>
                  <a:pt x="316744" y="0"/>
                </a:moveTo>
                <a:lnTo>
                  <a:pt x="0" y="0"/>
                </a:lnTo>
                <a:lnTo>
                  <a:pt x="0" y="308376"/>
                </a:lnTo>
                <a:lnTo>
                  <a:pt x="316744" y="308376"/>
                </a:lnTo>
                <a:lnTo>
                  <a:pt x="316744" y="0"/>
                </a:lnTo>
                <a:close/>
              </a:path>
            </a:pathLst>
          </a:custGeom>
          <a:blipFill>
            <a:blip>
              <a:extLst>
                <a:ext uri="{96DAC541-7B7A-43D3-8B79-37D633B846F1}">
                  <asvg:svgBlip xmlns:asvg="http://schemas.microsoft.com/office/drawing/2016/SVG/main" r:embed="rId4"/>
                </a:ext>
              </a:extLst>
            </a:blip>
            <a:stretch>
              <a:fillRect r="-59695" b="-107631"/>
            </a:stretch>
          </a:blipFill>
        </p:spPr>
        <p:txBody>
          <a:bodyPr/>
          <a:lstStyle/>
          <a:p>
            <a:endParaRPr lang="en-GB"/>
          </a:p>
        </p:txBody>
      </p:sp>
      <p:sp>
        <p:nvSpPr>
          <p:cNvPr id="23" name="Freeform 23">
            <a:extLst>
              <a:ext uri="{FF2B5EF4-FFF2-40B4-BE49-F238E27FC236}">
                <a16:creationId xmlns:a16="http://schemas.microsoft.com/office/drawing/2014/main" id="{CBC0C185-2118-6142-90FC-910FE60C5278}"/>
              </a:ext>
            </a:extLst>
          </p:cNvPr>
          <p:cNvSpPr/>
          <p:nvPr/>
        </p:nvSpPr>
        <p:spPr>
          <a:xfrm rot="-10800000">
            <a:off x="11464869" y="6701406"/>
            <a:ext cx="331247" cy="261685"/>
          </a:xfrm>
          <a:custGeom>
            <a:avLst/>
            <a:gdLst/>
            <a:ahLst/>
            <a:cxnLst/>
            <a:rect l="l" t="t" r="r" b="b"/>
            <a:pathLst>
              <a:path w="331247" h="261685">
                <a:moveTo>
                  <a:pt x="0" y="0"/>
                </a:moveTo>
                <a:lnTo>
                  <a:pt x="331248" y="0"/>
                </a:lnTo>
                <a:lnTo>
                  <a:pt x="331248" y="261685"/>
                </a:lnTo>
                <a:lnTo>
                  <a:pt x="0" y="26168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4" name="Freeform 24">
            <a:extLst>
              <a:ext uri="{FF2B5EF4-FFF2-40B4-BE49-F238E27FC236}">
                <a16:creationId xmlns:a16="http://schemas.microsoft.com/office/drawing/2014/main" id="{BBEFA545-3185-4AC2-C007-B26F192B60ED}"/>
              </a:ext>
            </a:extLst>
          </p:cNvPr>
          <p:cNvSpPr/>
          <p:nvPr/>
        </p:nvSpPr>
        <p:spPr>
          <a:xfrm rot="7977424">
            <a:off x="14578055" y="3829560"/>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5" name="Freeform 25">
            <a:extLst>
              <a:ext uri="{FF2B5EF4-FFF2-40B4-BE49-F238E27FC236}">
                <a16:creationId xmlns:a16="http://schemas.microsoft.com/office/drawing/2014/main" id="{84E82479-BEF0-DBF8-AB4B-69382D57C40E}"/>
              </a:ext>
            </a:extLst>
          </p:cNvPr>
          <p:cNvSpPr/>
          <p:nvPr/>
        </p:nvSpPr>
        <p:spPr>
          <a:xfrm rot="-4454284">
            <a:off x="6546122" y="7955523"/>
            <a:ext cx="243410" cy="192294"/>
          </a:xfrm>
          <a:custGeom>
            <a:avLst/>
            <a:gdLst/>
            <a:ahLst/>
            <a:cxnLst/>
            <a:rect l="l" t="t" r="r" b="b"/>
            <a:pathLst>
              <a:path w="243410" h="192294">
                <a:moveTo>
                  <a:pt x="0" y="0"/>
                </a:moveTo>
                <a:lnTo>
                  <a:pt x="243411" y="0"/>
                </a:lnTo>
                <a:lnTo>
                  <a:pt x="243411" y="192295"/>
                </a:lnTo>
                <a:lnTo>
                  <a:pt x="0" y="19229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8" name="TextBox 19">
            <a:extLst>
              <a:ext uri="{FF2B5EF4-FFF2-40B4-BE49-F238E27FC236}">
                <a16:creationId xmlns:a16="http://schemas.microsoft.com/office/drawing/2014/main" id="{4C6F90C1-7B2F-C225-BBC1-CF466BCDEBF3}"/>
              </a:ext>
            </a:extLst>
          </p:cNvPr>
          <p:cNvSpPr txBox="1"/>
          <p:nvPr/>
        </p:nvSpPr>
        <p:spPr>
          <a:xfrm>
            <a:off x="685800" y="2030565"/>
            <a:ext cx="16306800" cy="8715976"/>
          </a:xfrm>
          <a:prstGeom prst="rect">
            <a:avLst/>
          </a:prstGeom>
        </p:spPr>
        <p:txBody>
          <a:bodyPr wrap="square" lIns="0" tIns="0" rIns="0" bIns="0" rtlCol="0" anchor="t">
            <a:spAutoFit/>
          </a:bodyPr>
          <a:lstStyle/>
          <a:p>
            <a:pPr>
              <a:lnSpc>
                <a:spcPct val="150000"/>
              </a:lnSpc>
            </a:pPr>
            <a:endPar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r>
              <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Home Care</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Supports older people to remain independent at home.</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Can provide personalised support with daily activities.</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Limitation: staffing pressures and limited care time may affect continuity and choice.</a:t>
            </a:r>
            <a:b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(DHSC, 2025; Reeves, Islam and Gentry, 2023)</a:t>
            </a:r>
          </a:p>
          <a:p>
            <a:pPr>
              <a:lnSpc>
                <a:spcPct val="150000"/>
              </a:lnSpc>
            </a:pPr>
            <a:r>
              <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Residential Care</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Provides 24-hour support for people with more complex needs.</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Can improve safety and access to ongoing care.</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Limitation: institutional routines may reduce choice and autonomy if care is not person-</a:t>
            </a:r>
            <a:r>
              <a:rPr lang="en-US" sz="2200" b="1" spc="-53" err="1">
                <a:solidFill>
                  <a:srgbClr val="C35728"/>
                </a:solidFill>
                <a:latin typeface="Amazon Ember" panose="020B0603020204020204" pitchFamily="34" charset="0"/>
                <a:ea typeface="Amazon Ember" panose="020B0603020204020204" pitchFamily="34" charset="0"/>
                <a:cs typeface="Amazon Ember" panose="020B0603020204020204" pitchFamily="34" charset="0"/>
              </a:rPr>
              <a:t>centred</a:t>
            </a: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t>
            </a:r>
            <a:b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(DHSC, 2025)</a:t>
            </a:r>
          </a:p>
          <a:p>
            <a:pPr>
              <a:lnSpc>
                <a:spcPct val="150000"/>
              </a:lnSpc>
            </a:pPr>
            <a:r>
              <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comparison</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Home care may better support independence, while residential care can provide greater support and safety. The best provision depends on individual needs, preferences and circumstances. Home care can support Continuity Theory by helping older people maintain familiar routines, relationships and environments (Atchley, 1989).</a:t>
            </a:r>
          </a:p>
          <a:p>
            <a:pPr>
              <a:lnSpc>
                <a:spcPct val="150000"/>
              </a:lnSpc>
            </a:pPr>
            <a:endPar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22" name="Audio 21">
            <a:hlinkClick r:id="" action="ppaction://media"/>
            <a:extLst>
              <a:ext uri="{FF2B5EF4-FFF2-40B4-BE49-F238E27FC236}">
                <a16:creationId xmlns:a16="http://schemas.microsoft.com/office/drawing/2014/main" id="{EB41D90E-F406-DE86-6FA2-37FB33415E6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4238412972"/>
      </p:ext>
    </p:extLst>
  </p:cSld>
  <p:clrMapOvr>
    <a:masterClrMapping/>
  </p:clrMapOvr>
  <mc:AlternateContent xmlns:mc="http://schemas.openxmlformats.org/markup-compatibility/2006">
    <mc:Choice xmlns:p14="http://schemas.microsoft.com/office/powerpoint/2010/main" Requires="p14">
      <p:transition spd="slow" p14:dur="2000" advTm="42819"/>
    </mc:Choice>
    <mc:Fallback>
      <p:transition spd="slow" advTm="42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a:extLst>
            <a:ext uri="{FF2B5EF4-FFF2-40B4-BE49-F238E27FC236}">
              <a16:creationId xmlns:a16="http://schemas.microsoft.com/office/drawing/2014/main" id="{2EA6E92D-E9B1-A1A6-E1B4-A05D9658A12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7F4DEB3-9C57-DB5F-9129-794D2EC53F79}"/>
              </a:ext>
            </a:extLst>
          </p:cNvPr>
          <p:cNvGrpSpPr/>
          <p:nvPr/>
        </p:nvGrpSpPr>
        <p:grpSpPr>
          <a:xfrm>
            <a:off x="12409577" y="5313523"/>
            <a:ext cx="5788598" cy="1648377"/>
            <a:chOff x="-13047" y="-91068"/>
            <a:chExt cx="1361168" cy="315153"/>
          </a:xfrm>
        </p:grpSpPr>
        <p:sp>
          <p:nvSpPr>
            <p:cNvPr id="3" name="Freeform 3">
              <a:extLst>
                <a:ext uri="{FF2B5EF4-FFF2-40B4-BE49-F238E27FC236}">
                  <a16:creationId xmlns:a16="http://schemas.microsoft.com/office/drawing/2014/main" id="{8F51C28D-75A3-FC18-3890-6E9AB24AE77A}"/>
                </a:ext>
              </a:extLst>
            </p:cNvPr>
            <p:cNvSpPr/>
            <p:nvPr/>
          </p:nvSpPr>
          <p:spPr>
            <a:xfrm>
              <a:off x="-13047" y="-91068"/>
              <a:ext cx="1361168" cy="247266"/>
            </a:xfrm>
            <a:custGeom>
              <a:avLst/>
              <a:gdLst/>
              <a:ahLst/>
              <a:cxnLst/>
              <a:rect l="l" t="t" r="r" b="b"/>
              <a:pathLst>
                <a:path w="1361168" h="247266">
                  <a:moveTo>
                    <a:pt x="680584" y="0"/>
                  </a:moveTo>
                  <a:cubicBezTo>
                    <a:pt x="304708" y="0"/>
                    <a:pt x="0" y="55352"/>
                    <a:pt x="0" y="123633"/>
                  </a:cubicBezTo>
                  <a:cubicBezTo>
                    <a:pt x="0" y="191914"/>
                    <a:pt x="304708" y="247266"/>
                    <a:pt x="680584" y="247266"/>
                  </a:cubicBezTo>
                  <a:cubicBezTo>
                    <a:pt x="1056460" y="247266"/>
                    <a:pt x="1361168" y="191914"/>
                    <a:pt x="1361168" y="123633"/>
                  </a:cubicBezTo>
                  <a:cubicBezTo>
                    <a:pt x="1361168" y="55352"/>
                    <a:pt x="1056460" y="0"/>
                    <a:pt x="680584" y="0"/>
                  </a:cubicBezTo>
                  <a:close/>
                </a:path>
              </a:pathLst>
            </a:custGeom>
            <a:solidFill>
              <a:srgbClr val="F5E8E1"/>
            </a:solidFill>
          </p:spPr>
          <p:txBody>
            <a:bodyPr/>
            <a:lstStyle/>
            <a:p>
              <a:endParaRPr lang="en-GB"/>
            </a:p>
          </p:txBody>
        </p:sp>
        <p:sp>
          <p:nvSpPr>
            <p:cNvPr id="4" name="TextBox 4">
              <a:extLst>
                <a:ext uri="{FF2B5EF4-FFF2-40B4-BE49-F238E27FC236}">
                  <a16:creationId xmlns:a16="http://schemas.microsoft.com/office/drawing/2014/main" id="{62D5CC07-F309-B29F-3A7E-FBD21BBF0178}"/>
                </a:ext>
              </a:extLst>
            </p:cNvPr>
            <p:cNvSpPr txBox="1"/>
            <p:nvPr/>
          </p:nvSpPr>
          <p:spPr>
            <a:xfrm>
              <a:off x="127609" y="-14919"/>
              <a:ext cx="1105949" cy="239004"/>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F30F0B1B-0246-966B-6F55-779AB25D3574}"/>
              </a:ext>
            </a:extLst>
          </p:cNvPr>
          <p:cNvSpPr txBox="1"/>
          <p:nvPr/>
        </p:nvSpPr>
        <p:spPr>
          <a:xfrm>
            <a:off x="-304800" y="727594"/>
            <a:ext cx="9144000" cy="1107996"/>
          </a:xfrm>
          <a:prstGeom prst="rect">
            <a:avLst/>
          </a:prstGeom>
        </p:spPr>
        <p:txBody>
          <a:bodyPr wrap="square" lIns="0" tIns="0" rIns="0" bIns="0" rtlCol="0" anchor="t">
            <a:spAutoFit/>
          </a:bodyPr>
          <a:lstStyle/>
          <a:p>
            <a:pPr algn="r">
              <a:lnSpc>
                <a:spcPct val="100000"/>
              </a:lnSpc>
            </a:pPr>
            <a:r>
              <a:rPr lang="en-GB" sz="7200" spc="-314">
                <a:solidFill>
                  <a:srgbClr val="5C2624"/>
                </a:solidFill>
                <a:latin typeface="Mr. Mamoulian Blather"/>
              </a:rPr>
              <a:t>Policy:</a:t>
            </a:r>
            <a:endParaRPr lang="en-US" sz="7200" spc="-314">
              <a:solidFill>
                <a:srgbClr val="5C2624"/>
              </a:solidFill>
              <a:latin typeface="Mr. Mamoulian Blather"/>
              <a:sym typeface="Mr. Mamoulian Blather"/>
            </a:endParaRPr>
          </a:p>
        </p:txBody>
      </p:sp>
      <p:sp>
        <p:nvSpPr>
          <p:cNvPr id="7" name="TextBox 7">
            <a:extLst>
              <a:ext uri="{FF2B5EF4-FFF2-40B4-BE49-F238E27FC236}">
                <a16:creationId xmlns:a16="http://schemas.microsoft.com/office/drawing/2014/main" id="{224F53D9-E727-EBE2-550B-0F61A15205C8}"/>
              </a:ext>
            </a:extLst>
          </p:cNvPr>
          <p:cNvSpPr txBox="1"/>
          <p:nvPr/>
        </p:nvSpPr>
        <p:spPr>
          <a:xfrm>
            <a:off x="8839200" y="740294"/>
            <a:ext cx="8193890" cy="1128514"/>
          </a:xfrm>
          <a:prstGeom prst="rect">
            <a:avLst/>
          </a:prstGeom>
        </p:spPr>
        <p:txBody>
          <a:bodyPr wrap="square" lIns="0" tIns="0" rIns="0" bIns="0" rtlCol="0" anchor="t">
            <a:spAutoFit/>
          </a:bodyPr>
          <a:lstStyle>
            <a:defPPr>
              <a:defRPr lang="en-US"/>
            </a:defPPr>
            <a:lvl1pPr algn="r">
              <a:lnSpc>
                <a:spcPts val="8813"/>
              </a:lnSpc>
              <a:defRPr sz="10492" spc="-314">
                <a:solidFill>
                  <a:srgbClr val="C35728"/>
                </a:solidFill>
                <a:latin typeface="Mr. Mamoulian Blather"/>
                <a:ea typeface="Mr. Mamoulian Blather"/>
                <a:cs typeface="Mr. Mamoulian Blather"/>
              </a:defRPr>
            </a:lvl1pPr>
          </a:lstStyle>
          <a:p>
            <a:r>
              <a:rPr lang="en-GB" sz="8000"/>
              <a:t>Care Act 2014</a:t>
            </a:r>
            <a:endParaRPr lang="en-US" sz="8000">
              <a:sym typeface="Mr. Mamoulian Blather"/>
            </a:endParaRPr>
          </a:p>
        </p:txBody>
      </p:sp>
      <p:sp>
        <p:nvSpPr>
          <p:cNvPr id="11" name="Freeform 11">
            <a:extLst>
              <a:ext uri="{FF2B5EF4-FFF2-40B4-BE49-F238E27FC236}">
                <a16:creationId xmlns:a16="http://schemas.microsoft.com/office/drawing/2014/main" id="{81D60157-CD1D-13DB-9256-2631E4562738}"/>
              </a:ext>
            </a:extLst>
          </p:cNvPr>
          <p:cNvSpPr/>
          <p:nvPr/>
        </p:nvSpPr>
        <p:spPr>
          <a:xfrm rot="-1900589">
            <a:off x="1562817" y="1495249"/>
            <a:ext cx="316744" cy="308376"/>
          </a:xfrm>
          <a:custGeom>
            <a:avLst/>
            <a:gdLst/>
            <a:ahLst/>
            <a:cxnLst/>
            <a:rect l="l" t="t" r="r" b="b"/>
            <a:pathLst>
              <a:path w="316744" h="308376">
                <a:moveTo>
                  <a:pt x="0" y="0"/>
                </a:moveTo>
                <a:lnTo>
                  <a:pt x="316744" y="0"/>
                </a:lnTo>
                <a:lnTo>
                  <a:pt x="316744" y="308376"/>
                </a:lnTo>
                <a:lnTo>
                  <a:pt x="0" y="308376"/>
                </a:lnTo>
                <a:lnTo>
                  <a:pt x="0" y="0"/>
                </a:lnTo>
                <a:close/>
              </a:path>
            </a:pathLst>
          </a:custGeom>
          <a:blipFill>
            <a:blip>
              <a:extLst>
                <a:ext uri="{96DAC541-7B7A-43D3-8B79-37D633B846F1}">
                  <asvg:svgBlip xmlns:asvg="http://schemas.microsoft.com/office/drawing/2016/SVG/main" r:embed="rId4"/>
                </a:ext>
              </a:extLst>
            </a:blip>
            <a:stretch>
              <a:fillRect r="-59695" b="-107631"/>
            </a:stretch>
          </a:blipFill>
        </p:spPr>
        <p:txBody>
          <a:bodyPr/>
          <a:lstStyle/>
          <a:p>
            <a:endParaRPr lang="en-GB"/>
          </a:p>
        </p:txBody>
      </p:sp>
      <p:sp>
        <p:nvSpPr>
          <p:cNvPr id="12" name="Freeform 12">
            <a:extLst>
              <a:ext uri="{FF2B5EF4-FFF2-40B4-BE49-F238E27FC236}">
                <a16:creationId xmlns:a16="http://schemas.microsoft.com/office/drawing/2014/main" id="{F90E3BB9-FFBC-6C60-5C65-00467BC3B900}"/>
              </a:ext>
            </a:extLst>
          </p:cNvPr>
          <p:cNvSpPr/>
          <p:nvPr/>
        </p:nvSpPr>
        <p:spPr>
          <a:xfrm rot="284319" flipH="1">
            <a:off x="16930359" y="2635369"/>
            <a:ext cx="316744" cy="308376"/>
          </a:xfrm>
          <a:custGeom>
            <a:avLst/>
            <a:gdLst/>
            <a:ahLst/>
            <a:cxnLst/>
            <a:rect l="l" t="t" r="r" b="b"/>
            <a:pathLst>
              <a:path w="316744" h="308376">
                <a:moveTo>
                  <a:pt x="316745" y="0"/>
                </a:moveTo>
                <a:lnTo>
                  <a:pt x="0" y="0"/>
                </a:lnTo>
                <a:lnTo>
                  <a:pt x="0" y="308376"/>
                </a:lnTo>
                <a:lnTo>
                  <a:pt x="316745" y="308376"/>
                </a:lnTo>
                <a:lnTo>
                  <a:pt x="316745" y="0"/>
                </a:lnTo>
                <a:close/>
              </a:path>
            </a:pathLst>
          </a:custGeom>
          <a:blipFill>
            <a:blip>
              <a:extLst>
                <a:ext uri="{96DAC541-7B7A-43D3-8B79-37D633B846F1}">
                  <asvg:svgBlip xmlns:asvg="http://schemas.microsoft.com/office/drawing/2016/SVG/main" r:embed="rId4"/>
                </a:ext>
              </a:extLst>
            </a:blip>
            <a:stretch>
              <a:fillRect r="-59695" b="-107631"/>
            </a:stretch>
          </a:blipFill>
        </p:spPr>
        <p:txBody>
          <a:bodyPr/>
          <a:lstStyle/>
          <a:p>
            <a:endParaRPr lang="en-GB"/>
          </a:p>
        </p:txBody>
      </p:sp>
      <p:sp>
        <p:nvSpPr>
          <p:cNvPr id="13" name="Freeform 13">
            <a:extLst>
              <a:ext uri="{FF2B5EF4-FFF2-40B4-BE49-F238E27FC236}">
                <a16:creationId xmlns:a16="http://schemas.microsoft.com/office/drawing/2014/main" id="{DAAE3F80-8884-52C6-91E4-195313C64BB0}"/>
              </a:ext>
            </a:extLst>
          </p:cNvPr>
          <p:cNvSpPr/>
          <p:nvPr/>
        </p:nvSpPr>
        <p:spPr>
          <a:xfrm rot="693444">
            <a:off x="3440206" y="2318207"/>
            <a:ext cx="1804862" cy="360972"/>
          </a:xfrm>
          <a:custGeom>
            <a:avLst/>
            <a:gdLst/>
            <a:ahLst/>
            <a:cxnLst/>
            <a:rect l="l" t="t" r="r" b="b"/>
            <a:pathLst>
              <a:path w="1804862" h="360972">
                <a:moveTo>
                  <a:pt x="0" y="0"/>
                </a:moveTo>
                <a:lnTo>
                  <a:pt x="1804862" y="0"/>
                </a:lnTo>
                <a:lnTo>
                  <a:pt x="1804862" y="360973"/>
                </a:lnTo>
                <a:lnTo>
                  <a:pt x="0" y="36097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F8BB20F7-1E4E-D57C-1A19-C95508E1C0F8}"/>
              </a:ext>
            </a:extLst>
          </p:cNvPr>
          <p:cNvSpPr/>
          <p:nvPr/>
        </p:nvSpPr>
        <p:spPr>
          <a:xfrm rot="7977424">
            <a:off x="12787168" y="4785664"/>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1" name="TextBox 19">
            <a:extLst>
              <a:ext uri="{FF2B5EF4-FFF2-40B4-BE49-F238E27FC236}">
                <a16:creationId xmlns:a16="http://schemas.microsoft.com/office/drawing/2014/main" id="{23B33EE9-13AD-E321-B99B-6A5000CE19D2}"/>
              </a:ext>
            </a:extLst>
          </p:cNvPr>
          <p:cNvSpPr txBox="1"/>
          <p:nvPr/>
        </p:nvSpPr>
        <p:spPr>
          <a:xfrm>
            <a:off x="838200" y="2896275"/>
            <a:ext cx="16611600" cy="5535105"/>
          </a:xfrm>
          <a:prstGeom prst="rect">
            <a:avLst/>
          </a:prstGeom>
        </p:spPr>
        <p:txBody>
          <a:bodyPr wrap="square" lIns="0" tIns="0" rIns="0" bIns="0" rtlCol="0" anchor="t">
            <a:spAutoFit/>
          </a:bodyPr>
          <a:lstStyle/>
          <a:p>
            <a:pPr>
              <a:lnSpc>
                <a:spcPct val="150000"/>
              </a:lnSpc>
            </a:pPr>
            <a:r>
              <a:rPr lang="en-GB"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Core principles</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Wellbeing: dignity • health • participation • control </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Prevention: prevent • reduce • delay needs </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Person-</a:t>
            </a:r>
            <a:r>
              <a:rPr lang="en-US" sz="2200" b="1" spc="-53" err="1">
                <a:solidFill>
                  <a:srgbClr val="C35728"/>
                </a:solidFill>
                <a:latin typeface="Amazon Ember" panose="020B0603020204020204" pitchFamily="34" charset="0"/>
                <a:ea typeface="Amazon Ember" panose="020B0603020204020204" pitchFamily="34" charset="0"/>
                <a:cs typeface="Amazon Ember" panose="020B0603020204020204" pitchFamily="34" charset="0"/>
              </a:rPr>
              <a:t>centred</a:t>
            </a: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care: individual needs and outcomes </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Choice &amp; advocacy: participation in decisions (UK Parliament, 2014; DHSC, 2025).</a:t>
            </a:r>
          </a:p>
          <a:p>
            <a:pPr>
              <a:lnSpc>
                <a:spcPct val="150000"/>
              </a:lnSpc>
            </a:pPr>
            <a:endPar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endPar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r>
              <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The Care Act provides a strong legal basis for empowerment and person-</a:t>
            </a:r>
            <a:r>
              <a:rPr lang="en-US" sz="2200" b="1" spc="-53" err="1">
                <a:solidFill>
                  <a:srgbClr val="C35728"/>
                </a:solidFill>
                <a:latin typeface="Amazon Ember" panose="020B0603020204020204" pitchFamily="34" charset="0"/>
                <a:ea typeface="Amazon Ember" panose="020B0603020204020204" pitchFamily="34" charset="0"/>
                <a:cs typeface="Amazon Ember" panose="020B0603020204020204" pitchFamily="34" charset="0"/>
              </a:rPr>
              <a:t>centred</a:t>
            </a: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care.</a:t>
            </a:r>
          </a:p>
          <a:p>
            <a:pPr marL="342900" indent="-342900">
              <a:lnSpc>
                <a:spcPct val="15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However, effective implementation depends on resources, workforce capacity and accessible services.</a:t>
            </a:r>
          </a:p>
          <a:p>
            <a:pPr lvl="0">
              <a:lnSpc>
                <a:spcPct val="150000"/>
              </a:lnSpc>
            </a:pPr>
            <a:endPar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14" name="Picture 13" descr="The image depicts an elderly woman and a nurse sitting side by side, with the woman holding a medical form or document.&#10;&#10;AI-generated content may be incorrect.">
            <a:extLst>
              <a:ext uri="{FF2B5EF4-FFF2-40B4-BE49-F238E27FC236}">
                <a16:creationId xmlns:a16="http://schemas.microsoft.com/office/drawing/2014/main" id="{25506823-756C-1E43-780D-58CC4D5A3DCE}"/>
              </a:ext>
            </a:extLst>
          </p:cNvPr>
          <p:cNvPicPr>
            <a:picLocks noChangeAspect="1"/>
          </p:cNvPicPr>
          <p:nvPr/>
        </p:nvPicPr>
        <p:blipFill>
          <a:blip r:embed="rId7"/>
          <a:stretch>
            <a:fillRect/>
          </a:stretch>
        </p:blipFill>
        <p:spPr>
          <a:xfrm>
            <a:off x="12192000" y="2162473"/>
            <a:ext cx="5788598" cy="4197028"/>
          </a:xfrm>
          <a:prstGeom prst="rect">
            <a:avLst/>
          </a:prstGeom>
        </p:spPr>
      </p:pic>
      <p:pic>
        <p:nvPicPr>
          <p:cNvPr id="15" name="Audio 14">
            <a:hlinkClick r:id="" action="ppaction://media"/>
            <a:extLst>
              <a:ext uri="{FF2B5EF4-FFF2-40B4-BE49-F238E27FC236}">
                <a16:creationId xmlns:a16="http://schemas.microsoft.com/office/drawing/2014/main" id="{956EA94C-A391-3813-DB0B-B3C6EEED6CE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954204968"/>
      </p:ext>
    </p:extLst>
  </p:cSld>
  <p:clrMapOvr>
    <a:masterClrMapping/>
  </p:clrMapOvr>
  <mc:AlternateContent xmlns:mc="http://schemas.openxmlformats.org/markup-compatibility/2006">
    <mc:Choice xmlns:p14="http://schemas.microsoft.com/office/powerpoint/2010/main" Requires="p14">
      <p:transition spd="slow" p14:dur="2000" advTm="39455"/>
    </mc:Choice>
    <mc:Fallback>
      <p:transition spd="slow" advTm="39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a:extLst>
            <a:ext uri="{FF2B5EF4-FFF2-40B4-BE49-F238E27FC236}">
              <a16:creationId xmlns:a16="http://schemas.microsoft.com/office/drawing/2014/main" id="{FE89D433-90D7-C5EE-EAB2-9C5FE4F83AD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604A943-0E7C-7C76-BDA9-94FAA6F3357B}"/>
              </a:ext>
            </a:extLst>
          </p:cNvPr>
          <p:cNvGrpSpPr/>
          <p:nvPr/>
        </p:nvGrpSpPr>
        <p:grpSpPr>
          <a:xfrm>
            <a:off x="11034394" y="5293572"/>
            <a:ext cx="5943600" cy="565201"/>
            <a:chOff x="0" y="0"/>
            <a:chExt cx="1777089" cy="247266"/>
          </a:xfrm>
        </p:grpSpPr>
        <p:sp>
          <p:nvSpPr>
            <p:cNvPr id="3" name="Freeform 3">
              <a:extLst>
                <a:ext uri="{FF2B5EF4-FFF2-40B4-BE49-F238E27FC236}">
                  <a16:creationId xmlns:a16="http://schemas.microsoft.com/office/drawing/2014/main" id="{0B5CE8CE-E977-9D9C-CEEE-28B92FF35EB9}"/>
                </a:ext>
              </a:extLst>
            </p:cNvPr>
            <p:cNvSpPr/>
            <p:nvPr/>
          </p:nvSpPr>
          <p:spPr>
            <a:xfrm>
              <a:off x="0" y="0"/>
              <a:ext cx="1777089" cy="247266"/>
            </a:xfrm>
            <a:custGeom>
              <a:avLst/>
              <a:gdLst/>
              <a:ahLst/>
              <a:cxnLst/>
              <a:rect l="l" t="t" r="r" b="b"/>
              <a:pathLst>
                <a:path w="1777089" h="247266">
                  <a:moveTo>
                    <a:pt x="888545" y="0"/>
                  </a:moveTo>
                  <a:cubicBezTo>
                    <a:pt x="397815" y="0"/>
                    <a:pt x="0" y="55352"/>
                    <a:pt x="0" y="123633"/>
                  </a:cubicBezTo>
                  <a:cubicBezTo>
                    <a:pt x="0" y="191914"/>
                    <a:pt x="397815" y="247266"/>
                    <a:pt x="888545" y="247266"/>
                  </a:cubicBezTo>
                  <a:cubicBezTo>
                    <a:pt x="1379274" y="247266"/>
                    <a:pt x="1777089" y="191914"/>
                    <a:pt x="1777089" y="123633"/>
                  </a:cubicBezTo>
                  <a:cubicBezTo>
                    <a:pt x="1777089" y="55352"/>
                    <a:pt x="1379274" y="0"/>
                    <a:pt x="888545" y="0"/>
                  </a:cubicBezTo>
                  <a:close/>
                </a:path>
              </a:pathLst>
            </a:custGeom>
            <a:solidFill>
              <a:srgbClr val="F5E8E1"/>
            </a:solidFill>
          </p:spPr>
          <p:txBody>
            <a:bodyPr/>
            <a:lstStyle/>
            <a:p>
              <a:endParaRPr lang="en-GB"/>
            </a:p>
          </p:txBody>
        </p:sp>
        <p:sp>
          <p:nvSpPr>
            <p:cNvPr id="4" name="TextBox 4">
              <a:extLst>
                <a:ext uri="{FF2B5EF4-FFF2-40B4-BE49-F238E27FC236}">
                  <a16:creationId xmlns:a16="http://schemas.microsoft.com/office/drawing/2014/main" id="{A7D8A7E9-8F57-474A-FF82-12A0B015AFB7}"/>
                </a:ext>
              </a:extLst>
            </p:cNvPr>
            <p:cNvSpPr txBox="1"/>
            <p:nvPr/>
          </p:nvSpPr>
          <p:spPr>
            <a:xfrm>
              <a:off x="166602" y="-14919"/>
              <a:ext cx="1443885" cy="239004"/>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a:extLst>
              <a:ext uri="{FF2B5EF4-FFF2-40B4-BE49-F238E27FC236}">
                <a16:creationId xmlns:a16="http://schemas.microsoft.com/office/drawing/2014/main" id="{D44A3E36-1B82-E36D-292B-1F5F17C828E8}"/>
              </a:ext>
            </a:extLst>
          </p:cNvPr>
          <p:cNvSpPr txBox="1"/>
          <p:nvPr/>
        </p:nvSpPr>
        <p:spPr>
          <a:xfrm>
            <a:off x="459506" y="273683"/>
            <a:ext cx="9390252" cy="1231106"/>
          </a:xfrm>
          <a:prstGeom prst="rect">
            <a:avLst/>
          </a:prstGeom>
        </p:spPr>
        <p:txBody>
          <a:bodyPr lIns="0" tIns="0" rIns="0" bIns="0" rtlCol="0" anchor="t">
            <a:spAutoFit/>
          </a:bodyPr>
          <a:lstStyle/>
          <a:p>
            <a:pPr algn="ctr">
              <a:lnSpc>
                <a:spcPct val="100000"/>
              </a:lnSpc>
            </a:pPr>
            <a:r>
              <a:rPr lang="en-GB" sz="8000" spc="-312">
                <a:solidFill>
                  <a:srgbClr val="5C2624"/>
                </a:solidFill>
                <a:latin typeface="Mr. Mamoulian Blather"/>
              </a:rPr>
              <a:t>Person-</a:t>
            </a:r>
            <a:endParaRPr lang="en-US" sz="8000" spc="-312">
              <a:solidFill>
                <a:srgbClr val="5C2624"/>
              </a:solidFill>
              <a:latin typeface="Mr. Mamoulian Blather"/>
              <a:sym typeface="Mr. Mamoulian Blather"/>
            </a:endParaRPr>
          </a:p>
        </p:txBody>
      </p:sp>
      <p:sp>
        <p:nvSpPr>
          <p:cNvPr id="11" name="TextBox 11">
            <a:extLst>
              <a:ext uri="{FF2B5EF4-FFF2-40B4-BE49-F238E27FC236}">
                <a16:creationId xmlns:a16="http://schemas.microsoft.com/office/drawing/2014/main" id="{AAF7DB7A-FD24-A4D8-17C6-03D2C4495F70}"/>
              </a:ext>
            </a:extLst>
          </p:cNvPr>
          <p:cNvSpPr txBox="1"/>
          <p:nvPr/>
        </p:nvSpPr>
        <p:spPr>
          <a:xfrm>
            <a:off x="6781800" y="368772"/>
            <a:ext cx="7793989" cy="1070037"/>
          </a:xfrm>
          <a:prstGeom prst="rect">
            <a:avLst/>
          </a:prstGeom>
        </p:spPr>
        <p:txBody>
          <a:bodyPr wrap="square" lIns="0" tIns="0" rIns="0" bIns="0" rtlCol="0" anchor="t">
            <a:spAutoFit/>
          </a:bodyPr>
          <a:lstStyle/>
          <a:p>
            <a:pPr algn="ctr">
              <a:lnSpc>
                <a:spcPts val="8738"/>
              </a:lnSpc>
            </a:pPr>
            <a:r>
              <a:rPr lang="en-GB" sz="7200" spc="-312">
                <a:solidFill>
                  <a:srgbClr val="C35728"/>
                </a:solidFill>
                <a:latin typeface="Mr. Mamoulian Blather"/>
              </a:rPr>
              <a:t>Centred Care </a:t>
            </a:r>
            <a:endParaRPr lang="en-US" sz="7200" spc="-312">
              <a:solidFill>
                <a:srgbClr val="C35728"/>
              </a:solidFill>
              <a:latin typeface="Mr. Mamoulian Blather"/>
              <a:sym typeface="Mr. Mamoulian Blather"/>
            </a:endParaRPr>
          </a:p>
        </p:txBody>
      </p:sp>
      <p:sp>
        <p:nvSpPr>
          <p:cNvPr id="16" name="Freeform 16">
            <a:extLst>
              <a:ext uri="{FF2B5EF4-FFF2-40B4-BE49-F238E27FC236}">
                <a16:creationId xmlns:a16="http://schemas.microsoft.com/office/drawing/2014/main" id="{5C90A8E6-9401-7BBD-29A4-BDC45937C6E7}"/>
              </a:ext>
            </a:extLst>
          </p:cNvPr>
          <p:cNvSpPr/>
          <p:nvPr/>
        </p:nvSpPr>
        <p:spPr>
          <a:xfrm rot="2072222">
            <a:off x="15081065" y="8813103"/>
            <a:ext cx="921770" cy="1289188"/>
          </a:xfrm>
          <a:custGeom>
            <a:avLst/>
            <a:gdLst/>
            <a:ahLst/>
            <a:cxnLst/>
            <a:rect l="l" t="t" r="r" b="b"/>
            <a:pathLst>
              <a:path w="921770" h="1289188">
                <a:moveTo>
                  <a:pt x="0" y="0"/>
                </a:moveTo>
                <a:lnTo>
                  <a:pt x="921770" y="0"/>
                </a:lnTo>
                <a:lnTo>
                  <a:pt x="921770" y="1289188"/>
                </a:lnTo>
                <a:lnTo>
                  <a:pt x="0" y="128918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8" name="Freeform 18">
            <a:extLst>
              <a:ext uri="{FF2B5EF4-FFF2-40B4-BE49-F238E27FC236}">
                <a16:creationId xmlns:a16="http://schemas.microsoft.com/office/drawing/2014/main" id="{81F96CFE-8517-E46C-4BED-B1349695CA55}"/>
              </a:ext>
            </a:extLst>
          </p:cNvPr>
          <p:cNvSpPr/>
          <p:nvPr/>
        </p:nvSpPr>
        <p:spPr>
          <a:xfrm rot="-10800000">
            <a:off x="15002485" y="6730283"/>
            <a:ext cx="331247" cy="261685"/>
          </a:xfrm>
          <a:custGeom>
            <a:avLst/>
            <a:gdLst/>
            <a:ahLst/>
            <a:cxnLst/>
            <a:rect l="l" t="t" r="r" b="b"/>
            <a:pathLst>
              <a:path w="331247" h="261685">
                <a:moveTo>
                  <a:pt x="0" y="0"/>
                </a:moveTo>
                <a:lnTo>
                  <a:pt x="331247" y="0"/>
                </a:lnTo>
                <a:lnTo>
                  <a:pt x="331247" y="261685"/>
                </a:lnTo>
                <a:lnTo>
                  <a:pt x="0" y="26168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9" name="Freeform 19">
            <a:extLst>
              <a:ext uri="{FF2B5EF4-FFF2-40B4-BE49-F238E27FC236}">
                <a16:creationId xmlns:a16="http://schemas.microsoft.com/office/drawing/2014/main" id="{FB909AA8-8698-E663-3D03-47B698617353}"/>
              </a:ext>
            </a:extLst>
          </p:cNvPr>
          <p:cNvSpPr/>
          <p:nvPr/>
        </p:nvSpPr>
        <p:spPr>
          <a:xfrm rot="7977424">
            <a:off x="14828445" y="3177082"/>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Freeform 22">
            <a:extLst>
              <a:ext uri="{FF2B5EF4-FFF2-40B4-BE49-F238E27FC236}">
                <a16:creationId xmlns:a16="http://schemas.microsoft.com/office/drawing/2014/main" id="{F82D04D8-E8C6-78D9-45E5-90905A363561}"/>
              </a:ext>
            </a:extLst>
          </p:cNvPr>
          <p:cNvSpPr/>
          <p:nvPr/>
        </p:nvSpPr>
        <p:spPr>
          <a:xfrm rot="284319" flipH="1">
            <a:off x="16551017" y="7334791"/>
            <a:ext cx="316744" cy="308376"/>
          </a:xfrm>
          <a:custGeom>
            <a:avLst/>
            <a:gdLst/>
            <a:ahLst/>
            <a:cxnLst/>
            <a:rect l="l" t="t" r="r" b="b"/>
            <a:pathLst>
              <a:path w="316744" h="308376">
                <a:moveTo>
                  <a:pt x="316744" y="0"/>
                </a:moveTo>
                <a:lnTo>
                  <a:pt x="0" y="0"/>
                </a:lnTo>
                <a:lnTo>
                  <a:pt x="0" y="308376"/>
                </a:lnTo>
                <a:lnTo>
                  <a:pt x="316744" y="308376"/>
                </a:lnTo>
                <a:lnTo>
                  <a:pt x="316744" y="0"/>
                </a:lnTo>
                <a:close/>
              </a:path>
            </a:pathLst>
          </a:custGeom>
          <a:blipFill>
            <a:blip>
              <a:extLst>
                <a:ext uri="{96DAC541-7B7A-43D3-8B79-37D633B846F1}">
                  <asvg:svgBlip xmlns:asvg="http://schemas.microsoft.com/office/drawing/2016/SVG/main" r:embed="rId6"/>
                </a:ext>
              </a:extLst>
            </a:blip>
            <a:stretch>
              <a:fillRect r="-59695" b="-107631"/>
            </a:stretch>
          </a:blipFill>
        </p:spPr>
        <p:txBody>
          <a:bodyPr/>
          <a:lstStyle/>
          <a:p>
            <a:endParaRPr lang="en-GB"/>
          </a:p>
        </p:txBody>
      </p:sp>
      <p:sp>
        <p:nvSpPr>
          <p:cNvPr id="24" name="TextBox 19">
            <a:extLst>
              <a:ext uri="{FF2B5EF4-FFF2-40B4-BE49-F238E27FC236}">
                <a16:creationId xmlns:a16="http://schemas.microsoft.com/office/drawing/2014/main" id="{B516EA93-F14A-4342-722A-B828EF649DDC}"/>
              </a:ext>
            </a:extLst>
          </p:cNvPr>
          <p:cNvSpPr txBox="1"/>
          <p:nvPr/>
        </p:nvSpPr>
        <p:spPr>
          <a:xfrm>
            <a:off x="969220" y="3465920"/>
            <a:ext cx="10364343" cy="5484322"/>
          </a:xfrm>
          <a:prstGeom prst="rect">
            <a:avLst/>
          </a:prstGeom>
        </p:spPr>
        <p:txBody>
          <a:bodyPr wrap="square" lIns="0" tIns="0" rIns="0" bIns="0" rtlCol="0" anchor="t">
            <a:spAutoFit/>
          </a:bodyPr>
          <a:lstStyle/>
          <a:p>
            <a:pPr>
              <a:lnSpc>
                <a:spcPct val="150000"/>
              </a:lnSpc>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From: “What is the matter with you?”</a:t>
            </a:r>
            <a:b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To: “What matters to you?”</a:t>
            </a:r>
          </a:p>
          <a:p>
            <a:pPr>
              <a:lnSpc>
                <a:spcPct val="150000"/>
              </a:lnSpc>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Person- </a:t>
            </a:r>
            <a:r>
              <a:rPr lang="en-US" sz="2400" b="1" spc="-53" err="1">
                <a:solidFill>
                  <a:srgbClr val="5C2624"/>
                </a:solidFill>
                <a:latin typeface="Amazon Ember" panose="020B0603020204020204" pitchFamily="34" charset="0"/>
                <a:ea typeface="Amazon Ember" panose="020B0603020204020204" pitchFamily="34" charset="0"/>
                <a:cs typeface="Amazon Ember" panose="020B0603020204020204" pitchFamily="34" charset="0"/>
              </a:rPr>
              <a:t>centred</a:t>
            </a: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 care includes:</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Shared decision-making</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Personalised care planning</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Supported self-management</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Individual goals and preferences</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Appropriate carer involvement (NHS England, 2023a).</a:t>
            </a:r>
          </a:p>
          <a:p>
            <a:pPr>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endParaRPr>
          </a:p>
          <a:p>
            <a:pPr lvl="0">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sp>
        <p:nvSpPr>
          <p:cNvPr id="25" name="TextBox 19">
            <a:extLst>
              <a:ext uri="{FF2B5EF4-FFF2-40B4-BE49-F238E27FC236}">
                <a16:creationId xmlns:a16="http://schemas.microsoft.com/office/drawing/2014/main" id="{6AACB4CE-AE9B-4D1F-DFCF-5ADABE652B7E}"/>
              </a:ext>
            </a:extLst>
          </p:cNvPr>
          <p:cNvSpPr txBox="1"/>
          <p:nvPr/>
        </p:nvSpPr>
        <p:spPr>
          <a:xfrm>
            <a:off x="11062044" y="6045256"/>
            <a:ext cx="6422388" cy="2714333"/>
          </a:xfrm>
          <a:prstGeom prst="rect">
            <a:avLst/>
          </a:prstGeom>
        </p:spPr>
        <p:txBody>
          <a:bodyPr wrap="square" lIns="0" tIns="0" rIns="0" bIns="0" rtlCol="0" anchor="t">
            <a:spAutoFit/>
          </a:bodyPr>
          <a:lstStyle/>
          <a:p>
            <a:pPr>
              <a:lnSpc>
                <a:spcPct val="150000"/>
              </a:lnSpc>
            </a:pP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Personalisation can strengthen autonomy, but limited services may restrict real choice.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Empowerment requires shared decisions + realistic opportunities to act on them.</a:t>
            </a:r>
          </a:p>
        </p:txBody>
      </p:sp>
      <p:pic>
        <p:nvPicPr>
          <p:cNvPr id="12" name="Picture 11" descr="The image depicts an elderly woman and a young nurse sitting at a table, with the nurse using a tablet.&#10;&#10;AI-generated content may be incorrect.">
            <a:extLst>
              <a:ext uri="{FF2B5EF4-FFF2-40B4-BE49-F238E27FC236}">
                <a16:creationId xmlns:a16="http://schemas.microsoft.com/office/drawing/2014/main" id="{403BB301-0CB7-823D-D801-8E0FF25EB68A}"/>
              </a:ext>
            </a:extLst>
          </p:cNvPr>
          <p:cNvPicPr>
            <a:picLocks noChangeAspect="1"/>
          </p:cNvPicPr>
          <p:nvPr/>
        </p:nvPicPr>
        <p:blipFill>
          <a:blip r:embed="rId7"/>
          <a:stretch>
            <a:fillRect/>
          </a:stretch>
        </p:blipFill>
        <p:spPr>
          <a:xfrm>
            <a:off x="11059794" y="2028650"/>
            <a:ext cx="4903627" cy="3924300"/>
          </a:xfrm>
          <a:prstGeom prst="rect">
            <a:avLst/>
          </a:prstGeom>
        </p:spPr>
      </p:pic>
      <p:pic>
        <p:nvPicPr>
          <p:cNvPr id="26" name="Audio 25">
            <a:hlinkClick r:id="" action="ppaction://media"/>
            <a:extLst>
              <a:ext uri="{FF2B5EF4-FFF2-40B4-BE49-F238E27FC236}">
                <a16:creationId xmlns:a16="http://schemas.microsoft.com/office/drawing/2014/main" id="{B9580716-F93F-BEE6-9374-1435156B63A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986652950"/>
      </p:ext>
    </p:extLst>
  </p:cSld>
  <p:clrMapOvr>
    <a:masterClrMapping/>
  </p:clrMapOvr>
  <mc:AlternateContent xmlns:mc="http://schemas.openxmlformats.org/markup-compatibility/2006">
    <mc:Choice xmlns:p14="http://schemas.microsoft.com/office/powerpoint/2010/main" Requires="p14">
      <p:transition spd="slow" p14:dur="2000" advTm="39041"/>
    </mc:Choice>
    <mc:Fallback>
      <p:transition spd="slow" advTm="39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a:extLst>
            <a:ext uri="{FF2B5EF4-FFF2-40B4-BE49-F238E27FC236}">
              <a16:creationId xmlns:a16="http://schemas.microsoft.com/office/drawing/2014/main" id="{D514FE9F-42FA-C14E-0387-EEA3B47FE67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A8EFB8B-D034-F04B-AC0D-3036A93C7ECD}"/>
              </a:ext>
            </a:extLst>
          </p:cNvPr>
          <p:cNvGrpSpPr/>
          <p:nvPr/>
        </p:nvGrpSpPr>
        <p:grpSpPr>
          <a:xfrm>
            <a:off x="7377464" y="5801977"/>
            <a:ext cx="5598366" cy="347010"/>
            <a:chOff x="0" y="0"/>
            <a:chExt cx="1777089" cy="247266"/>
          </a:xfrm>
        </p:grpSpPr>
        <p:sp>
          <p:nvSpPr>
            <p:cNvPr id="3" name="Freeform 3">
              <a:extLst>
                <a:ext uri="{FF2B5EF4-FFF2-40B4-BE49-F238E27FC236}">
                  <a16:creationId xmlns:a16="http://schemas.microsoft.com/office/drawing/2014/main" id="{A799B136-98CB-1F9F-AB1C-48A1454DCD6B}"/>
                </a:ext>
              </a:extLst>
            </p:cNvPr>
            <p:cNvSpPr/>
            <p:nvPr/>
          </p:nvSpPr>
          <p:spPr>
            <a:xfrm>
              <a:off x="0" y="0"/>
              <a:ext cx="1777089" cy="247266"/>
            </a:xfrm>
            <a:custGeom>
              <a:avLst/>
              <a:gdLst/>
              <a:ahLst/>
              <a:cxnLst/>
              <a:rect l="l" t="t" r="r" b="b"/>
              <a:pathLst>
                <a:path w="1777089" h="247266">
                  <a:moveTo>
                    <a:pt x="888545" y="0"/>
                  </a:moveTo>
                  <a:cubicBezTo>
                    <a:pt x="397815" y="0"/>
                    <a:pt x="0" y="55352"/>
                    <a:pt x="0" y="123633"/>
                  </a:cubicBezTo>
                  <a:cubicBezTo>
                    <a:pt x="0" y="191914"/>
                    <a:pt x="397815" y="247266"/>
                    <a:pt x="888545" y="247266"/>
                  </a:cubicBezTo>
                  <a:cubicBezTo>
                    <a:pt x="1379274" y="247266"/>
                    <a:pt x="1777089" y="191914"/>
                    <a:pt x="1777089" y="123633"/>
                  </a:cubicBezTo>
                  <a:cubicBezTo>
                    <a:pt x="1777089" y="55352"/>
                    <a:pt x="1379274" y="0"/>
                    <a:pt x="888545" y="0"/>
                  </a:cubicBezTo>
                  <a:close/>
                </a:path>
              </a:pathLst>
            </a:custGeom>
            <a:solidFill>
              <a:srgbClr val="F5E8E1"/>
            </a:solidFill>
          </p:spPr>
          <p:txBody>
            <a:bodyPr/>
            <a:lstStyle/>
            <a:p>
              <a:endParaRPr lang="en-GB"/>
            </a:p>
          </p:txBody>
        </p:sp>
        <p:sp>
          <p:nvSpPr>
            <p:cNvPr id="4" name="TextBox 4">
              <a:extLst>
                <a:ext uri="{FF2B5EF4-FFF2-40B4-BE49-F238E27FC236}">
                  <a16:creationId xmlns:a16="http://schemas.microsoft.com/office/drawing/2014/main" id="{EFDC5C83-73CC-85A3-922A-2E5F34E05A13}"/>
                </a:ext>
              </a:extLst>
            </p:cNvPr>
            <p:cNvSpPr txBox="1"/>
            <p:nvPr/>
          </p:nvSpPr>
          <p:spPr>
            <a:xfrm>
              <a:off x="166602" y="-14919"/>
              <a:ext cx="1443885" cy="239004"/>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a:extLst>
              <a:ext uri="{FF2B5EF4-FFF2-40B4-BE49-F238E27FC236}">
                <a16:creationId xmlns:a16="http://schemas.microsoft.com/office/drawing/2014/main" id="{0F04AF0D-7071-E9FC-68B0-FC89E85B5D8F}"/>
              </a:ext>
            </a:extLst>
          </p:cNvPr>
          <p:cNvSpPr/>
          <p:nvPr/>
        </p:nvSpPr>
        <p:spPr>
          <a:xfrm>
            <a:off x="13133368" y="1877150"/>
            <a:ext cx="858598" cy="975679"/>
          </a:xfrm>
          <a:custGeom>
            <a:avLst/>
            <a:gdLst/>
            <a:ahLst/>
            <a:cxnLst/>
            <a:rect l="l" t="t" r="r" b="b"/>
            <a:pathLst>
              <a:path w="858598" h="975679">
                <a:moveTo>
                  <a:pt x="0" y="0"/>
                </a:moveTo>
                <a:lnTo>
                  <a:pt x="858598" y="0"/>
                </a:lnTo>
                <a:lnTo>
                  <a:pt x="858598" y="975680"/>
                </a:lnTo>
                <a:lnTo>
                  <a:pt x="0" y="97568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73C9A9D8-F1FA-4A9C-47A1-58EA11581078}"/>
              </a:ext>
            </a:extLst>
          </p:cNvPr>
          <p:cNvSpPr txBox="1"/>
          <p:nvPr/>
        </p:nvSpPr>
        <p:spPr>
          <a:xfrm>
            <a:off x="459506" y="273683"/>
            <a:ext cx="9390252" cy="1231106"/>
          </a:xfrm>
          <a:prstGeom prst="rect">
            <a:avLst/>
          </a:prstGeom>
        </p:spPr>
        <p:txBody>
          <a:bodyPr lIns="0" tIns="0" rIns="0" bIns="0" rtlCol="0" anchor="t">
            <a:spAutoFit/>
          </a:bodyPr>
          <a:lstStyle/>
          <a:p>
            <a:pPr algn="ctr">
              <a:lnSpc>
                <a:spcPct val="100000"/>
              </a:lnSpc>
            </a:pPr>
            <a:r>
              <a:rPr lang="en-GB" sz="8000" spc="-312">
                <a:solidFill>
                  <a:srgbClr val="5C2624"/>
                </a:solidFill>
                <a:latin typeface="Mr. Mamoulian Blather"/>
              </a:rPr>
              <a:t>Interventions</a:t>
            </a:r>
            <a:r>
              <a:rPr lang="en-GB" sz="8000"/>
              <a:t>:</a:t>
            </a:r>
            <a:endParaRPr lang="en-US" sz="8000" spc="-312">
              <a:solidFill>
                <a:srgbClr val="5C2624"/>
              </a:solidFill>
              <a:latin typeface="Mr. Mamoulian Blather"/>
              <a:ea typeface="Mr. Mamoulian Blather"/>
              <a:cs typeface="Mr. Mamoulian Blather"/>
              <a:sym typeface="Mr. Mamoulian Blather"/>
            </a:endParaRPr>
          </a:p>
        </p:txBody>
      </p:sp>
      <p:sp>
        <p:nvSpPr>
          <p:cNvPr id="11" name="TextBox 11">
            <a:extLst>
              <a:ext uri="{FF2B5EF4-FFF2-40B4-BE49-F238E27FC236}">
                <a16:creationId xmlns:a16="http://schemas.microsoft.com/office/drawing/2014/main" id="{875D2201-20AF-0DC7-43C7-7FAADB1462E2}"/>
              </a:ext>
            </a:extLst>
          </p:cNvPr>
          <p:cNvSpPr txBox="1"/>
          <p:nvPr/>
        </p:nvSpPr>
        <p:spPr>
          <a:xfrm>
            <a:off x="8491269" y="397184"/>
            <a:ext cx="7793989" cy="1078180"/>
          </a:xfrm>
          <a:prstGeom prst="rect">
            <a:avLst/>
          </a:prstGeom>
        </p:spPr>
        <p:txBody>
          <a:bodyPr wrap="square" lIns="0" tIns="0" rIns="0" bIns="0" rtlCol="0" anchor="t">
            <a:spAutoFit/>
          </a:bodyPr>
          <a:lstStyle/>
          <a:p>
            <a:pPr algn="ctr">
              <a:lnSpc>
                <a:spcPts val="8738"/>
              </a:lnSpc>
            </a:pPr>
            <a:r>
              <a:rPr lang="en-GB" sz="7200" spc="-312">
                <a:solidFill>
                  <a:srgbClr val="C35728"/>
                </a:solidFill>
                <a:latin typeface="Mr. Mamoulian Blather"/>
              </a:rPr>
              <a:t>  What</a:t>
            </a:r>
            <a:r>
              <a:rPr lang="en-GB" sz="7200"/>
              <a:t> </a:t>
            </a:r>
            <a:r>
              <a:rPr lang="en-GB" sz="7200" spc="-312">
                <a:solidFill>
                  <a:srgbClr val="C35728"/>
                </a:solidFill>
                <a:latin typeface="Mr. Mamoulian Blather"/>
              </a:rPr>
              <a:t>Works</a:t>
            </a:r>
            <a:r>
              <a:rPr lang="en-GB" sz="7200"/>
              <a:t>?</a:t>
            </a:r>
            <a:endParaRPr lang="en-US" sz="7200" spc="-312">
              <a:solidFill>
                <a:srgbClr val="C35728"/>
              </a:solidFill>
              <a:latin typeface="Mr. Mamoulian Blather"/>
              <a:sym typeface="Mr. Mamoulian Blather"/>
            </a:endParaRPr>
          </a:p>
        </p:txBody>
      </p:sp>
      <p:sp>
        <p:nvSpPr>
          <p:cNvPr id="15" name="Freeform 15">
            <a:extLst>
              <a:ext uri="{FF2B5EF4-FFF2-40B4-BE49-F238E27FC236}">
                <a16:creationId xmlns:a16="http://schemas.microsoft.com/office/drawing/2014/main" id="{829E7F35-B069-C94A-D239-ED945F500048}"/>
              </a:ext>
            </a:extLst>
          </p:cNvPr>
          <p:cNvSpPr/>
          <p:nvPr/>
        </p:nvSpPr>
        <p:spPr>
          <a:xfrm rot="693444">
            <a:off x="4539347" y="1826875"/>
            <a:ext cx="1804862" cy="360972"/>
          </a:xfrm>
          <a:custGeom>
            <a:avLst/>
            <a:gdLst/>
            <a:ahLst/>
            <a:cxnLst/>
            <a:rect l="l" t="t" r="r" b="b"/>
            <a:pathLst>
              <a:path w="1804862" h="360972">
                <a:moveTo>
                  <a:pt x="0" y="0"/>
                </a:moveTo>
                <a:lnTo>
                  <a:pt x="1804862" y="0"/>
                </a:lnTo>
                <a:lnTo>
                  <a:pt x="1804862" y="360973"/>
                </a:lnTo>
                <a:lnTo>
                  <a:pt x="0" y="36097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8F5AAB82-6B33-DBD7-E03C-24838110BD8B}"/>
              </a:ext>
            </a:extLst>
          </p:cNvPr>
          <p:cNvSpPr/>
          <p:nvPr/>
        </p:nvSpPr>
        <p:spPr>
          <a:xfrm rot="1101262">
            <a:off x="2732627" y="1698615"/>
            <a:ext cx="355889" cy="281152"/>
          </a:xfrm>
          <a:custGeom>
            <a:avLst/>
            <a:gdLst/>
            <a:ahLst/>
            <a:cxnLst/>
            <a:rect l="l" t="t" r="r" b="b"/>
            <a:pathLst>
              <a:path w="355889" h="281152">
                <a:moveTo>
                  <a:pt x="0" y="0"/>
                </a:moveTo>
                <a:lnTo>
                  <a:pt x="355888" y="0"/>
                </a:lnTo>
                <a:lnTo>
                  <a:pt x="355888" y="281152"/>
                </a:lnTo>
                <a:lnTo>
                  <a:pt x="0" y="28115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Freeform 19">
            <a:extLst>
              <a:ext uri="{FF2B5EF4-FFF2-40B4-BE49-F238E27FC236}">
                <a16:creationId xmlns:a16="http://schemas.microsoft.com/office/drawing/2014/main" id="{1C0D70EA-64AE-1951-BE2B-BFEB0344D94A}"/>
              </a:ext>
            </a:extLst>
          </p:cNvPr>
          <p:cNvSpPr/>
          <p:nvPr/>
        </p:nvSpPr>
        <p:spPr>
          <a:xfrm rot="7977424">
            <a:off x="14828445" y="3177082"/>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4" name="TextBox 19">
            <a:extLst>
              <a:ext uri="{FF2B5EF4-FFF2-40B4-BE49-F238E27FC236}">
                <a16:creationId xmlns:a16="http://schemas.microsoft.com/office/drawing/2014/main" id="{72D3EE12-F9CD-A9B1-D621-4AB4285E643E}"/>
              </a:ext>
            </a:extLst>
          </p:cNvPr>
          <p:cNvSpPr txBox="1"/>
          <p:nvPr/>
        </p:nvSpPr>
        <p:spPr>
          <a:xfrm>
            <a:off x="370565" y="1848326"/>
            <a:ext cx="7624268" cy="8254311"/>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endPar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endParaRPr>
          </a:p>
          <a:p>
            <a:pPr marL="342900" indent="-342900">
              <a:lnSpc>
                <a:spcPct val="150000"/>
              </a:lnSpc>
              <a:buFont typeface="Arial" panose="020B0604020202020204" pitchFamily="34" charset="0"/>
              <a:buChar char="•"/>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Reablement</a:t>
            </a: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Builds skills and confidence. Reablement supports the Care Act 2014 prevention principle by helping maintain independence and delay increasing care needs (UK Parliament, 2014; DHSC, 2025). </a:t>
            </a:r>
          </a:p>
          <a:p>
            <a:pPr marL="342900" indent="-342900">
              <a:lnSpc>
                <a:spcPct val="150000"/>
              </a:lnSpc>
              <a:buFont typeface="Arial" panose="020B0604020202020204" pitchFamily="34" charset="0"/>
              <a:buChar char="•"/>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Falls prevention: </a:t>
            </a: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Improves strength and mobility </a:t>
            </a:r>
          </a:p>
          <a:p>
            <a:pPr marL="342900" indent="-342900">
              <a:lnSpc>
                <a:spcPct val="150000"/>
              </a:lnSpc>
              <a:buFont typeface="Arial" panose="020B0604020202020204" pitchFamily="34" charset="0"/>
              <a:buChar char="•"/>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Multidisciplinary care: </a:t>
            </a: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Coordinates health and social needs </a:t>
            </a:r>
          </a:p>
          <a:p>
            <a:pPr marL="342900" indent="-342900">
              <a:lnSpc>
                <a:spcPct val="150000"/>
              </a:lnSpc>
              <a:buFont typeface="Arial" panose="020B0604020202020204" pitchFamily="34" charset="0"/>
              <a:buChar char="•"/>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Social prescribing: </a:t>
            </a: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Connects people with community support </a:t>
            </a:r>
          </a:p>
          <a:p>
            <a:pPr marL="342900" indent="-342900">
              <a:lnSpc>
                <a:spcPct val="150000"/>
              </a:lnSpc>
              <a:buFont typeface="Arial" panose="020B0604020202020204" pitchFamily="34" charset="0"/>
              <a:buChar char="•"/>
            </a:pPr>
            <a:r>
              <a:rPr lang="en-US"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Advocacy: </a:t>
            </a: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Supports rights and informed choice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(NHS England, 2023a; DHSC, 2025; British Geriatrics Society et al., 2023)</a:t>
            </a:r>
          </a:p>
          <a:p>
            <a:pPr marL="342900" lvl="0" indent="-342900">
              <a:lnSpc>
                <a:spcPct val="150000"/>
              </a:lnSpc>
              <a:buFont typeface="Arial" panose="020B0604020202020204" pitchFamily="34" charset="0"/>
              <a:buChar char="•"/>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sp>
        <p:nvSpPr>
          <p:cNvPr id="25" name="TextBox 19">
            <a:extLst>
              <a:ext uri="{FF2B5EF4-FFF2-40B4-BE49-F238E27FC236}">
                <a16:creationId xmlns:a16="http://schemas.microsoft.com/office/drawing/2014/main" id="{8708A154-7EBF-AA38-FA01-9C84444F53A2}"/>
              </a:ext>
            </a:extLst>
          </p:cNvPr>
          <p:cNvSpPr txBox="1"/>
          <p:nvPr/>
        </p:nvSpPr>
        <p:spPr>
          <a:xfrm>
            <a:off x="13190360" y="3315740"/>
            <a:ext cx="4716242" cy="5484322"/>
          </a:xfrm>
          <a:prstGeom prst="rect">
            <a:avLst/>
          </a:prstGeom>
        </p:spPr>
        <p:txBody>
          <a:bodyPr wrap="square" lIns="0" tIns="0" rIns="0" bIns="0" rtlCol="0" anchor="t">
            <a:spAutoFit/>
          </a:bodyPr>
          <a:lstStyle/>
          <a:p>
            <a:pPr>
              <a:lnSpc>
                <a:spcPct val="150000"/>
              </a:lnSpc>
            </a:pPr>
            <a:endPar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No single intervention works for everyone.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Exercise may improve mobility but cannot address poverty, loneliness or poor housing.</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Support is most effective when combined and personalised to individual needs.</a:t>
            </a:r>
          </a:p>
        </p:txBody>
      </p:sp>
      <p:pic>
        <p:nvPicPr>
          <p:cNvPr id="7" name="Picture 6" descr="An elderly person is being assisted by a nurse as they stand next to a folding chair.&#10;&#10;AI-generated content may be incorrect.">
            <a:extLst>
              <a:ext uri="{FF2B5EF4-FFF2-40B4-BE49-F238E27FC236}">
                <a16:creationId xmlns:a16="http://schemas.microsoft.com/office/drawing/2014/main" id="{BC565062-64D0-D7D6-C486-03D6C204D20F}"/>
              </a:ext>
            </a:extLst>
          </p:cNvPr>
          <p:cNvPicPr>
            <a:picLocks noChangeAspect="1"/>
          </p:cNvPicPr>
          <p:nvPr/>
        </p:nvPicPr>
        <p:blipFill>
          <a:blip r:embed="rId7"/>
          <a:srcRect l="19168" r="17638"/>
          <a:stretch>
            <a:fillRect/>
          </a:stretch>
        </p:blipFill>
        <p:spPr>
          <a:xfrm>
            <a:off x="8087354" y="1649733"/>
            <a:ext cx="4178587" cy="4408168"/>
          </a:xfrm>
          <a:prstGeom prst="rect">
            <a:avLst/>
          </a:prstGeom>
        </p:spPr>
      </p:pic>
      <p:pic>
        <p:nvPicPr>
          <p:cNvPr id="30" name="Audio 29">
            <a:hlinkClick r:id="" action="ppaction://media"/>
            <a:extLst>
              <a:ext uri="{FF2B5EF4-FFF2-40B4-BE49-F238E27FC236}">
                <a16:creationId xmlns:a16="http://schemas.microsoft.com/office/drawing/2014/main" id="{1066598E-CFD8-5EB2-21B9-355F327E104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4097697024"/>
      </p:ext>
    </p:extLst>
  </p:cSld>
  <p:clrMapOvr>
    <a:masterClrMapping/>
  </p:clrMapOvr>
  <mc:AlternateContent xmlns:mc="http://schemas.openxmlformats.org/markup-compatibility/2006">
    <mc:Choice xmlns:p14="http://schemas.microsoft.com/office/powerpoint/2010/main" Requires="p14">
      <p:transition spd="slow" p14:dur="2000" advTm="49338"/>
    </mc:Choice>
    <mc:Fallback>
      <p:transition spd="slow" advTm="49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a:extLst>
            <a:ext uri="{FF2B5EF4-FFF2-40B4-BE49-F238E27FC236}">
              <a16:creationId xmlns:a16="http://schemas.microsoft.com/office/drawing/2014/main" id="{0C92FCC6-8410-2816-0485-8D641F79137B}"/>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108B5B07-8DE9-9FB5-3C1C-B2908ED0D312}"/>
              </a:ext>
            </a:extLst>
          </p:cNvPr>
          <p:cNvSpPr txBox="1"/>
          <p:nvPr/>
        </p:nvSpPr>
        <p:spPr>
          <a:xfrm>
            <a:off x="1579777" y="611718"/>
            <a:ext cx="7729847" cy="1231106"/>
          </a:xfrm>
          <a:prstGeom prst="rect">
            <a:avLst/>
          </a:prstGeom>
        </p:spPr>
        <p:txBody>
          <a:bodyPr wrap="square" lIns="0" tIns="0" rIns="0" bIns="0" rtlCol="0" anchor="t">
            <a:spAutoFit/>
          </a:bodyPr>
          <a:lstStyle/>
          <a:p>
            <a:r>
              <a:rPr lang="en-GB" sz="8000" spc="-339">
                <a:solidFill>
                  <a:srgbClr val="5C2624"/>
                </a:solidFill>
                <a:latin typeface="Mr. Mamoulian Blather"/>
              </a:rPr>
              <a:t>Technology</a:t>
            </a:r>
            <a:endParaRPr lang="en-US" sz="8000" spc="-339">
              <a:solidFill>
                <a:srgbClr val="5C2624"/>
              </a:solidFill>
              <a:latin typeface="Mr. Mamoulian Blather"/>
              <a:sym typeface="Mr. Mamoulian Blather"/>
            </a:endParaRPr>
          </a:p>
        </p:txBody>
      </p:sp>
      <p:grpSp>
        <p:nvGrpSpPr>
          <p:cNvPr id="4" name="Group 4">
            <a:extLst>
              <a:ext uri="{FF2B5EF4-FFF2-40B4-BE49-F238E27FC236}">
                <a16:creationId xmlns:a16="http://schemas.microsoft.com/office/drawing/2014/main" id="{B6D241B4-970F-3459-32F0-3D044202ADA1}"/>
              </a:ext>
            </a:extLst>
          </p:cNvPr>
          <p:cNvGrpSpPr/>
          <p:nvPr/>
        </p:nvGrpSpPr>
        <p:grpSpPr>
          <a:xfrm>
            <a:off x="7531361" y="4592733"/>
            <a:ext cx="4985298" cy="2184247"/>
            <a:chOff x="-146186" y="-351190"/>
            <a:chExt cx="1313000" cy="575275"/>
          </a:xfrm>
        </p:grpSpPr>
        <p:sp>
          <p:nvSpPr>
            <p:cNvPr id="5" name="Freeform 5">
              <a:extLst>
                <a:ext uri="{FF2B5EF4-FFF2-40B4-BE49-F238E27FC236}">
                  <a16:creationId xmlns:a16="http://schemas.microsoft.com/office/drawing/2014/main" id="{DEC81071-F5BE-C39A-3547-20DEBBCABBAF}"/>
                </a:ext>
              </a:extLst>
            </p:cNvPr>
            <p:cNvSpPr/>
            <p:nvPr/>
          </p:nvSpPr>
          <p:spPr>
            <a:xfrm>
              <a:off x="-146186" y="-351190"/>
              <a:ext cx="1287518" cy="247266"/>
            </a:xfrm>
            <a:custGeom>
              <a:avLst/>
              <a:gdLst/>
              <a:ahLst/>
              <a:cxnLst/>
              <a:rect l="l" t="t" r="r" b="b"/>
              <a:pathLst>
                <a:path w="1287518" h="247266">
                  <a:moveTo>
                    <a:pt x="643759" y="0"/>
                  </a:moveTo>
                  <a:cubicBezTo>
                    <a:pt x="288221" y="0"/>
                    <a:pt x="0" y="55352"/>
                    <a:pt x="0" y="123633"/>
                  </a:cubicBezTo>
                  <a:cubicBezTo>
                    <a:pt x="0" y="191914"/>
                    <a:pt x="288221" y="247266"/>
                    <a:pt x="643759" y="247266"/>
                  </a:cubicBezTo>
                  <a:cubicBezTo>
                    <a:pt x="999298" y="247266"/>
                    <a:pt x="1287518" y="191914"/>
                    <a:pt x="1287518" y="123633"/>
                  </a:cubicBezTo>
                  <a:cubicBezTo>
                    <a:pt x="1287518" y="55352"/>
                    <a:pt x="999298" y="0"/>
                    <a:pt x="643759" y="0"/>
                  </a:cubicBezTo>
                  <a:close/>
                </a:path>
              </a:pathLst>
            </a:custGeom>
            <a:solidFill>
              <a:srgbClr val="F5E8E1"/>
            </a:solidFill>
          </p:spPr>
          <p:txBody>
            <a:bodyPr/>
            <a:lstStyle/>
            <a:p>
              <a:endParaRPr lang="en-GB"/>
            </a:p>
          </p:txBody>
        </p:sp>
        <p:sp>
          <p:nvSpPr>
            <p:cNvPr id="6" name="TextBox 6">
              <a:extLst>
                <a:ext uri="{FF2B5EF4-FFF2-40B4-BE49-F238E27FC236}">
                  <a16:creationId xmlns:a16="http://schemas.microsoft.com/office/drawing/2014/main" id="{F9CDA88F-E068-F7D8-F60C-DB48CC0CA1F4}"/>
                </a:ext>
              </a:extLst>
            </p:cNvPr>
            <p:cNvSpPr txBox="1"/>
            <p:nvPr/>
          </p:nvSpPr>
          <p:spPr>
            <a:xfrm>
              <a:off x="120705" y="-14919"/>
              <a:ext cx="1046109" cy="239004"/>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a:extLst>
              <a:ext uri="{FF2B5EF4-FFF2-40B4-BE49-F238E27FC236}">
                <a16:creationId xmlns:a16="http://schemas.microsoft.com/office/drawing/2014/main" id="{0BC16EA1-8093-2715-3B03-B48877745E50}"/>
              </a:ext>
            </a:extLst>
          </p:cNvPr>
          <p:cNvSpPr/>
          <p:nvPr/>
        </p:nvSpPr>
        <p:spPr>
          <a:xfrm rot="284319" flipH="1">
            <a:off x="12221067" y="1689925"/>
            <a:ext cx="316744" cy="308376"/>
          </a:xfrm>
          <a:custGeom>
            <a:avLst/>
            <a:gdLst/>
            <a:ahLst/>
            <a:cxnLst/>
            <a:rect l="l" t="t" r="r" b="b"/>
            <a:pathLst>
              <a:path w="316744" h="308376">
                <a:moveTo>
                  <a:pt x="316744" y="0"/>
                </a:moveTo>
                <a:lnTo>
                  <a:pt x="0" y="0"/>
                </a:lnTo>
                <a:lnTo>
                  <a:pt x="0" y="308376"/>
                </a:lnTo>
                <a:lnTo>
                  <a:pt x="316744" y="308376"/>
                </a:lnTo>
                <a:lnTo>
                  <a:pt x="316744" y="0"/>
                </a:lnTo>
                <a:close/>
              </a:path>
            </a:pathLst>
          </a:custGeom>
          <a:blipFill>
            <a:blip>
              <a:extLst>
                <a:ext uri="{96DAC541-7B7A-43D3-8B79-37D633B846F1}">
                  <asvg:svgBlip xmlns:asvg="http://schemas.microsoft.com/office/drawing/2016/SVG/main" r:embed="rId4"/>
                </a:ext>
              </a:extLst>
            </a:blip>
            <a:stretch>
              <a:fillRect r="-59695" b="-107631"/>
            </a:stretch>
          </a:blipFill>
        </p:spPr>
        <p:txBody>
          <a:bodyPr/>
          <a:lstStyle/>
          <a:p>
            <a:endParaRPr lang="en-GB"/>
          </a:p>
        </p:txBody>
      </p:sp>
      <p:sp>
        <p:nvSpPr>
          <p:cNvPr id="19" name="Freeform 19">
            <a:extLst>
              <a:ext uri="{FF2B5EF4-FFF2-40B4-BE49-F238E27FC236}">
                <a16:creationId xmlns:a16="http://schemas.microsoft.com/office/drawing/2014/main" id="{2390BCEC-513F-6CC4-9017-6D1EC5CDEF56}"/>
              </a:ext>
            </a:extLst>
          </p:cNvPr>
          <p:cNvSpPr/>
          <p:nvPr/>
        </p:nvSpPr>
        <p:spPr>
          <a:xfrm rot="7977424">
            <a:off x="15135050" y="5434119"/>
            <a:ext cx="243410" cy="192294"/>
          </a:xfrm>
          <a:custGeom>
            <a:avLst/>
            <a:gdLst/>
            <a:ahLst/>
            <a:cxnLst/>
            <a:rect l="l" t="t" r="r" b="b"/>
            <a:pathLst>
              <a:path w="243410" h="192294">
                <a:moveTo>
                  <a:pt x="0" y="0"/>
                </a:moveTo>
                <a:lnTo>
                  <a:pt x="243411" y="0"/>
                </a:lnTo>
                <a:lnTo>
                  <a:pt x="243411" y="192294"/>
                </a:lnTo>
                <a:lnTo>
                  <a:pt x="0" y="19229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4" name="TextBox 19">
            <a:extLst>
              <a:ext uri="{FF2B5EF4-FFF2-40B4-BE49-F238E27FC236}">
                <a16:creationId xmlns:a16="http://schemas.microsoft.com/office/drawing/2014/main" id="{4A884AB6-3A3A-1486-7482-D9CC094C56AC}"/>
              </a:ext>
            </a:extLst>
          </p:cNvPr>
          <p:cNvSpPr txBox="1"/>
          <p:nvPr/>
        </p:nvSpPr>
        <p:spPr>
          <a:xfrm>
            <a:off x="588354" y="1665381"/>
            <a:ext cx="11433167" cy="6592317"/>
          </a:xfrm>
          <a:prstGeom prst="rect">
            <a:avLst/>
          </a:prstGeom>
        </p:spPr>
        <p:txBody>
          <a:bodyPr wrap="square" lIns="0" tIns="0" rIns="0" bIns="0" rtlCol="0" anchor="t">
            <a:spAutoFit/>
          </a:bodyPr>
          <a:lstStyle/>
          <a:p>
            <a:pPr>
              <a:lnSpc>
                <a:spcPct val="150000"/>
              </a:lnSpc>
            </a:pPr>
            <a:b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b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Current technology</a:t>
            </a:r>
          </a:p>
          <a:p>
            <a:pPr marL="342900" indent="-342900">
              <a:lnSpc>
                <a:spcPct val="150000"/>
              </a:lnSpc>
              <a:buFont typeface="Arial" panose="020B0604020202020204" pitchFamily="34" charset="0"/>
              <a:buChar char="•"/>
            </a:pPr>
            <a:r>
              <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Telehealth – remote consultations</a:t>
            </a:r>
          </a:p>
          <a:p>
            <a:pPr marL="342900" indent="-342900">
              <a:lnSpc>
                <a:spcPct val="150000"/>
              </a:lnSpc>
              <a:buFont typeface="Arial" panose="020B0604020202020204" pitchFamily="34" charset="0"/>
              <a:buChar char="•"/>
            </a:pPr>
            <a:r>
              <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Telecare – alarms and fall detection</a:t>
            </a:r>
          </a:p>
          <a:p>
            <a:pPr marL="342900" indent="-342900">
              <a:lnSpc>
                <a:spcPct val="150000"/>
              </a:lnSpc>
              <a:buFont typeface="Arial" panose="020B0604020202020204" pitchFamily="34" charset="0"/>
              <a:buChar char="•"/>
            </a:pPr>
            <a:r>
              <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Wearables – health monitoring</a:t>
            </a:r>
          </a:p>
          <a:p>
            <a:pPr marL="342900" indent="-342900">
              <a:lnSpc>
                <a:spcPct val="150000"/>
              </a:lnSpc>
              <a:buFont typeface="Arial" panose="020B0604020202020204" pitchFamily="34" charset="0"/>
              <a:buChar char="•"/>
            </a:pPr>
            <a:r>
              <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Smart homes – sensors and safety systems</a:t>
            </a:r>
          </a:p>
          <a:p>
            <a:pPr>
              <a:lnSpc>
                <a:spcPct val="150000"/>
              </a:lnSpc>
            </a:pP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Emerging technology</a:t>
            </a:r>
          </a:p>
          <a:p>
            <a:pPr marL="342900" indent="-342900">
              <a:lnSpc>
                <a:spcPct val="150000"/>
              </a:lnSpc>
              <a:buFont typeface="Arial" panose="020B0604020202020204" pitchFamily="34" charset="0"/>
              <a:buChar char="•"/>
            </a:pPr>
            <a:r>
              <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AI • Internet of Things • Predictive monitoring • Assistive robotics</a:t>
            </a:r>
            <a:br>
              <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(DHSC, 2023b; Requena et al., 2024; Tian et al., 2024)</a:t>
            </a:r>
          </a:p>
          <a:p>
            <a:pPr marL="342900" indent="-342900">
              <a:lnSpc>
                <a:spcPct val="150000"/>
              </a:lnSpc>
              <a:buFont typeface="Arial" panose="020B0604020202020204" pitchFamily="34" charset="0"/>
              <a:buChar char="•"/>
            </a:pPr>
            <a:r>
              <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Technology is moving towards predictive and personalised monitoring (Requena et al., 2024).</a:t>
            </a:r>
          </a:p>
          <a:p>
            <a:pPr lvl="0">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sp>
        <p:nvSpPr>
          <p:cNvPr id="25" name="TextBox 19">
            <a:extLst>
              <a:ext uri="{FF2B5EF4-FFF2-40B4-BE49-F238E27FC236}">
                <a16:creationId xmlns:a16="http://schemas.microsoft.com/office/drawing/2014/main" id="{539281F4-90BE-DEE1-C687-E7F350191363}"/>
              </a:ext>
            </a:extLst>
          </p:cNvPr>
          <p:cNvSpPr txBox="1"/>
          <p:nvPr/>
        </p:nvSpPr>
        <p:spPr>
          <a:xfrm>
            <a:off x="12750086" y="2476500"/>
            <a:ext cx="5213380" cy="5484322"/>
          </a:xfrm>
          <a:prstGeom prst="rect">
            <a:avLst/>
          </a:prstGeom>
        </p:spPr>
        <p:txBody>
          <a:bodyPr wrap="square" lIns="0" tIns="0" rIns="0" bIns="0" rtlCol="0" anchor="t">
            <a:spAutoFit/>
          </a:bodyPr>
          <a:lstStyle/>
          <a:p>
            <a:pPr algn="ctr">
              <a:lnSpc>
                <a:spcPct val="150000"/>
              </a:lnSpc>
            </a:pPr>
            <a:b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b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Technology may support earlier intervention, but innovation does not automatically improve quality of life.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Success should be judged by outcomes for older people, not technology alone.</a:t>
            </a:r>
          </a:p>
          <a:p>
            <a:pPr>
              <a:lnSpc>
                <a:spcPct val="150000"/>
              </a:lnSpc>
            </a:pPr>
            <a:endPar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sp>
        <p:nvSpPr>
          <p:cNvPr id="8" name="TextBox 11">
            <a:extLst>
              <a:ext uri="{FF2B5EF4-FFF2-40B4-BE49-F238E27FC236}">
                <a16:creationId xmlns:a16="http://schemas.microsoft.com/office/drawing/2014/main" id="{0BB88B9E-7A47-E3E2-904D-9DE07CBC0A74}"/>
              </a:ext>
            </a:extLst>
          </p:cNvPr>
          <p:cNvSpPr txBox="1"/>
          <p:nvPr/>
        </p:nvSpPr>
        <p:spPr>
          <a:xfrm>
            <a:off x="7690243" y="677753"/>
            <a:ext cx="8662556" cy="1107996"/>
          </a:xfrm>
          <a:prstGeom prst="rect">
            <a:avLst/>
          </a:prstGeom>
        </p:spPr>
        <p:txBody>
          <a:bodyPr wrap="square" lIns="0" tIns="0" rIns="0" bIns="0" rtlCol="0" anchor="t">
            <a:spAutoFit/>
          </a:bodyPr>
          <a:lstStyle/>
          <a:p>
            <a:pPr algn="ctr">
              <a:lnSpc>
                <a:spcPct val="100000"/>
              </a:lnSpc>
            </a:pPr>
            <a:r>
              <a:rPr lang="en-GB" sz="7200" spc="-312">
                <a:solidFill>
                  <a:srgbClr val="C35728"/>
                </a:solidFill>
                <a:latin typeface="Mr. Mamoulian Blather"/>
              </a:rPr>
              <a:t>  and</a:t>
            </a:r>
            <a:r>
              <a:rPr lang="en-GB"/>
              <a:t> </a:t>
            </a:r>
            <a:r>
              <a:rPr lang="en-GB" sz="7200" spc="-312">
                <a:solidFill>
                  <a:srgbClr val="C35728"/>
                </a:solidFill>
                <a:latin typeface="Mr. Mamoulian Blather"/>
              </a:rPr>
              <a:t>Innovation</a:t>
            </a:r>
            <a:endParaRPr lang="en-US" sz="7200" spc="-312">
              <a:solidFill>
                <a:srgbClr val="C35728"/>
              </a:solidFill>
              <a:latin typeface="Mr. Mamoulian Blather"/>
              <a:sym typeface="Mr. Mamoulian Blather"/>
            </a:endParaRPr>
          </a:p>
        </p:txBody>
      </p:sp>
      <p:pic>
        <p:nvPicPr>
          <p:cNvPr id="23" name="Picture 22" descr="An elderly person sitting in a chair, holding a tablet displaying a video monitor, and using a blood pressure monitor.&#10;&#10;AI-generated content may be incorrect.">
            <a:extLst>
              <a:ext uri="{FF2B5EF4-FFF2-40B4-BE49-F238E27FC236}">
                <a16:creationId xmlns:a16="http://schemas.microsoft.com/office/drawing/2014/main" id="{2303435C-90B2-3EC8-8E60-28F611BC6584}"/>
              </a:ext>
            </a:extLst>
          </p:cNvPr>
          <p:cNvPicPr>
            <a:picLocks noChangeAspect="1"/>
          </p:cNvPicPr>
          <p:nvPr/>
        </p:nvPicPr>
        <p:blipFill>
          <a:blip r:embed="rId6"/>
          <a:stretch>
            <a:fillRect/>
          </a:stretch>
        </p:blipFill>
        <p:spPr>
          <a:xfrm>
            <a:off x="7496322" y="1731842"/>
            <a:ext cx="4618873" cy="3696416"/>
          </a:xfrm>
          <a:prstGeom prst="rect">
            <a:avLst/>
          </a:prstGeom>
        </p:spPr>
      </p:pic>
      <p:pic>
        <p:nvPicPr>
          <p:cNvPr id="11" name="Audio 10">
            <a:hlinkClick r:id="" action="ppaction://media"/>
            <a:extLst>
              <a:ext uri="{FF2B5EF4-FFF2-40B4-BE49-F238E27FC236}">
                <a16:creationId xmlns:a16="http://schemas.microsoft.com/office/drawing/2014/main" id="{6087A345-B581-2166-786A-A7CD657ED68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765893766"/>
      </p:ext>
    </p:extLst>
  </p:cSld>
  <p:clrMapOvr>
    <a:masterClrMapping/>
  </p:clrMapOvr>
  <mc:AlternateContent xmlns:mc="http://schemas.openxmlformats.org/markup-compatibility/2006">
    <mc:Choice xmlns:p14="http://schemas.microsoft.com/office/powerpoint/2010/main" Requires="p14">
      <p:transition spd="slow" p14:dur="2000" advTm="46718"/>
    </mc:Choice>
    <mc:Fallback>
      <p:transition spd="slow" advTm="467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a:extLst>
            <a:ext uri="{FF2B5EF4-FFF2-40B4-BE49-F238E27FC236}">
              <a16:creationId xmlns:a16="http://schemas.microsoft.com/office/drawing/2014/main" id="{51650F2B-7A42-5C4C-C0F9-0D6DEA522D7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FA8D41D-5AD2-A163-18D5-CA8BD0ABBE6F}"/>
              </a:ext>
            </a:extLst>
          </p:cNvPr>
          <p:cNvGrpSpPr/>
          <p:nvPr/>
        </p:nvGrpSpPr>
        <p:grpSpPr>
          <a:xfrm>
            <a:off x="11378963" y="4542440"/>
            <a:ext cx="5943600" cy="565201"/>
            <a:chOff x="0" y="0"/>
            <a:chExt cx="1777089" cy="247266"/>
          </a:xfrm>
        </p:grpSpPr>
        <p:sp>
          <p:nvSpPr>
            <p:cNvPr id="3" name="Freeform 3">
              <a:extLst>
                <a:ext uri="{FF2B5EF4-FFF2-40B4-BE49-F238E27FC236}">
                  <a16:creationId xmlns:a16="http://schemas.microsoft.com/office/drawing/2014/main" id="{3608939C-407E-4522-88C7-FC17D31DA15A}"/>
                </a:ext>
              </a:extLst>
            </p:cNvPr>
            <p:cNvSpPr/>
            <p:nvPr/>
          </p:nvSpPr>
          <p:spPr>
            <a:xfrm>
              <a:off x="0" y="0"/>
              <a:ext cx="1777089" cy="247266"/>
            </a:xfrm>
            <a:custGeom>
              <a:avLst/>
              <a:gdLst/>
              <a:ahLst/>
              <a:cxnLst/>
              <a:rect l="l" t="t" r="r" b="b"/>
              <a:pathLst>
                <a:path w="1777089" h="247266">
                  <a:moveTo>
                    <a:pt x="888545" y="0"/>
                  </a:moveTo>
                  <a:cubicBezTo>
                    <a:pt x="397815" y="0"/>
                    <a:pt x="0" y="55352"/>
                    <a:pt x="0" y="123633"/>
                  </a:cubicBezTo>
                  <a:cubicBezTo>
                    <a:pt x="0" y="191914"/>
                    <a:pt x="397815" y="247266"/>
                    <a:pt x="888545" y="247266"/>
                  </a:cubicBezTo>
                  <a:cubicBezTo>
                    <a:pt x="1379274" y="247266"/>
                    <a:pt x="1777089" y="191914"/>
                    <a:pt x="1777089" y="123633"/>
                  </a:cubicBezTo>
                  <a:cubicBezTo>
                    <a:pt x="1777089" y="55352"/>
                    <a:pt x="1379274" y="0"/>
                    <a:pt x="888545" y="0"/>
                  </a:cubicBezTo>
                  <a:close/>
                </a:path>
              </a:pathLst>
            </a:custGeom>
            <a:solidFill>
              <a:srgbClr val="F5E8E1"/>
            </a:solidFill>
          </p:spPr>
          <p:txBody>
            <a:bodyPr/>
            <a:lstStyle/>
            <a:p>
              <a:endParaRPr lang="en-GB"/>
            </a:p>
          </p:txBody>
        </p:sp>
        <p:sp>
          <p:nvSpPr>
            <p:cNvPr id="4" name="TextBox 4">
              <a:extLst>
                <a:ext uri="{FF2B5EF4-FFF2-40B4-BE49-F238E27FC236}">
                  <a16:creationId xmlns:a16="http://schemas.microsoft.com/office/drawing/2014/main" id="{DDB78F6E-0253-69EF-296D-06BAA1FB2DB2}"/>
                </a:ext>
              </a:extLst>
            </p:cNvPr>
            <p:cNvSpPr txBox="1"/>
            <p:nvPr/>
          </p:nvSpPr>
          <p:spPr>
            <a:xfrm>
              <a:off x="166602" y="-14919"/>
              <a:ext cx="1443885" cy="239004"/>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a:extLst>
              <a:ext uri="{FF2B5EF4-FFF2-40B4-BE49-F238E27FC236}">
                <a16:creationId xmlns:a16="http://schemas.microsoft.com/office/drawing/2014/main" id="{4CB7556C-576D-BC19-E257-D84861A0CC61}"/>
              </a:ext>
            </a:extLst>
          </p:cNvPr>
          <p:cNvSpPr/>
          <p:nvPr/>
        </p:nvSpPr>
        <p:spPr>
          <a:xfrm>
            <a:off x="10138769" y="1839191"/>
            <a:ext cx="858598" cy="975679"/>
          </a:xfrm>
          <a:custGeom>
            <a:avLst/>
            <a:gdLst/>
            <a:ahLst/>
            <a:cxnLst/>
            <a:rect l="l" t="t" r="r" b="b"/>
            <a:pathLst>
              <a:path w="858598" h="975679">
                <a:moveTo>
                  <a:pt x="0" y="0"/>
                </a:moveTo>
                <a:lnTo>
                  <a:pt x="858598" y="0"/>
                </a:lnTo>
                <a:lnTo>
                  <a:pt x="858598" y="975680"/>
                </a:lnTo>
                <a:lnTo>
                  <a:pt x="0" y="97568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D6C8607C-D9FC-7C86-E580-940F4C0C57D3}"/>
              </a:ext>
            </a:extLst>
          </p:cNvPr>
          <p:cNvSpPr txBox="1"/>
          <p:nvPr/>
        </p:nvSpPr>
        <p:spPr>
          <a:xfrm>
            <a:off x="634805" y="322905"/>
            <a:ext cx="7465294" cy="923330"/>
          </a:xfrm>
          <a:prstGeom prst="rect">
            <a:avLst/>
          </a:prstGeom>
        </p:spPr>
        <p:txBody>
          <a:bodyPr wrap="square" lIns="0" tIns="0" rIns="0" bIns="0" rtlCol="0" anchor="t">
            <a:spAutoFit/>
          </a:bodyPr>
          <a:lstStyle/>
          <a:p>
            <a:pPr algn="ctr">
              <a:lnSpc>
                <a:spcPct val="100000"/>
              </a:lnSpc>
            </a:pPr>
            <a:r>
              <a:rPr lang="en-GB" sz="6000" spc="-312">
                <a:solidFill>
                  <a:srgbClr val="5C2624"/>
                </a:solidFill>
                <a:latin typeface="Mr. Mamoulian Blather"/>
              </a:rPr>
              <a:t>Technology</a:t>
            </a:r>
            <a:r>
              <a:rPr lang="en-GB" sz="6000"/>
              <a:t>: </a:t>
            </a:r>
            <a:endParaRPr lang="en-US" sz="6000" spc="-312">
              <a:solidFill>
                <a:srgbClr val="5C2624"/>
              </a:solidFill>
              <a:latin typeface="Mr. Mamoulian Blather"/>
              <a:sym typeface="Mr. Mamoulian Blather"/>
            </a:endParaRPr>
          </a:p>
        </p:txBody>
      </p:sp>
      <p:sp>
        <p:nvSpPr>
          <p:cNvPr id="11" name="TextBox 11">
            <a:extLst>
              <a:ext uri="{FF2B5EF4-FFF2-40B4-BE49-F238E27FC236}">
                <a16:creationId xmlns:a16="http://schemas.microsoft.com/office/drawing/2014/main" id="{4A36DACC-A887-87BF-B9AF-614E0BB8CFC7}"/>
              </a:ext>
            </a:extLst>
          </p:cNvPr>
          <p:cNvSpPr txBox="1"/>
          <p:nvPr/>
        </p:nvSpPr>
        <p:spPr>
          <a:xfrm>
            <a:off x="6858000" y="237207"/>
            <a:ext cx="10896600" cy="1037976"/>
          </a:xfrm>
          <a:prstGeom prst="rect">
            <a:avLst/>
          </a:prstGeom>
        </p:spPr>
        <p:txBody>
          <a:bodyPr wrap="square" lIns="0" tIns="0" rIns="0" bIns="0" rtlCol="0" anchor="t">
            <a:spAutoFit/>
          </a:bodyPr>
          <a:lstStyle/>
          <a:p>
            <a:pPr algn="ctr">
              <a:lnSpc>
                <a:spcPts val="8738"/>
              </a:lnSpc>
            </a:pPr>
            <a:r>
              <a:rPr lang="en-GB" sz="6000" spc="-312">
                <a:solidFill>
                  <a:srgbClr val="C35728"/>
                </a:solidFill>
                <a:latin typeface="Mr. Mamoulian Blather"/>
              </a:rPr>
              <a:t>Empowerment</a:t>
            </a:r>
            <a:r>
              <a:rPr lang="en-GB" sz="6000"/>
              <a:t> </a:t>
            </a:r>
            <a:r>
              <a:rPr lang="en-GB" sz="6000" spc="-312">
                <a:solidFill>
                  <a:srgbClr val="C35728"/>
                </a:solidFill>
                <a:latin typeface="Mr. Mamoulian Blather"/>
              </a:rPr>
              <a:t>or Barrier</a:t>
            </a:r>
            <a:r>
              <a:rPr lang="en-GB" sz="6000"/>
              <a:t>?</a:t>
            </a:r>
            <a:r>
              <a:rPr lang="en-GB" sz="6000" spc="-312">
                <a:solidFill>
                  <a:srgbClr val="C35728"/>
                </a:solidFill>
                <a:latin typeface="Mr. Mamoulian Blather"/>
              </a:rPr>
              <a:t> </a:t>
            </a:r>
            <a:endParaRPr lang="en-US" sz="6000" spc="-312">
              <a:solidFill>
                <a:srgbClr val="C35728"/>
              </a:solidFill>
              <a:latin typeface="Mr. Mamoulian Blather"/>
              <a:sym typeface="Mr. Mamoulian Blather"/>
            </a:endParaRPr>
          </a:p>
        </p:txBody>
      </p:sp>
      <p:sp>
        <p:nvSpPr>
          <p:cNvPr id="15" name="Freeform 15">
            <a:extLst>
              <a:ext uri="{FF2B5EF4-FFF2-40B4-BE49-F238E27FC236}">
                <a16:creationId xmlns:a16="http://schemas.microsoft.com/office/drawing/2014/main" id="{15BAF9BD-F894-D387-CE03-BB7B213FE3A0}"/>
              </a:ext>
            </a:extLst>
          </p:cNvPr>
          <p:cNvSpPr/>
          <p:nvPr/>
        </p:nvSpPr>
        <p:spPr>
          <a:xfrm rot="693444">
            <a:off x="4539347" y="1826875"/>
            <a:ext cx="1804862" cy="360972"/>
          </a:xfrm>
          <a:custGeom>
            <a:avLst/>
            <a:gdLst/>
            <a:ahLst/>
            <a:cxnLst/>
            <a:rect l="l" t="t" r="r" b="b"/>
            <a:pathLst>
              <a:path w="1804862" h="360972">
                <a:moveTo>
                  <a:pt x="0" y="0"/>
                </a:moveTo>
                <a:lnTo>
                  <a:pt x="1804862" y="0"/>
                </a:lnTo>
                <a:lnTo>
                  <a:pt x="1804862" y="360973"/>
                </a:lnTo>
                <a:lnTo>
                  <a:pt x="0" y="36097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ACE29EB7-0BD3-5906-7005-D3205CA8E995}"/>
              </a:ext>
            </a:extLst>
          </p:cNvPr>
          <p:cNvSpPr/>
          <p:nvPr/>
        </p:nvSpPr>
        <p:spPr>
          <a:xfrm rot="1101262">
            <a:off x="2732627" y="1698615"/>
            <a:ext cx="355889" cy="281152"/>
          </a:xfrm>
          <a:custGeom>
            <a:avLst/>
            <a:gdLst/>
            <a:ahLst/>
            <a:cxnLst/>
            <a:rect l="l" t="t" r="r" b="b"/>
            <a:pathLst>
              <a:path w="355889" h="281152">
                <a:moveTo>
                  <a:pt x="0" y="0"/>
                </a:moveTo>
                <a:lnTo>
                  <a:pt x="355888" y="0"/>
                </a:lnTo>
                <a:lnTo>
                  <a:pt x="355888" y="281152"/>
                </a:lnTo>
                <a:lnTo>
                  <a:pt x="0" y="28115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Freeform 19">
            <a:extLst>
              <a:ext uri="{FF2B5EF4-FFF2-40B4-BE49-F238E27FC236}">
                <a16:creationId xmlns:a16="http://schemas.microsoft.com/office/drawing/2014/main" id="{8F174FDD-2AC3-85F1-2952-70B352BC7420}"/>
              </a:ext>
            </a:extLst>
          </p:cNvPr>
          <p:cNvSpPr/>
          <p:nvPr/>
        </p:nvSpPr>
        <p:spPr>
          <a:xfrm rot="7977424">
            <a:off x="14828445" y="3177082"/>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2" name="Freeform 22">
            <a:extLst>
              <a:ext uri="{FF2B5EF4-FFF2-40B4-BE49-F238E27FC236}">
                <a16:creationId xmlns:a16="http://schemas.microsoft.com/office/drawing/2014/main" id="{E8A9F6A9-FA9C-C820-D821-D2D40CB432E0}"/>
              </a:ext>
            </a:extLst>
          </p:cNvPr>
          <p:cNvSpPr/>
          <p:nvPr/>
        </p:nvSpPr>
        <p:spPr>
          <a:xfrm rot="284319" flipH="1">
            <a:off x="7114977" y="2845901"/>
            <a:ext cx="316744" cy="308376"/>
          </a:xfrm>
          <a:custGeom>
            <a:avLst/>
            <a:gdLst/>
            <a:ahLst/>
            <a:cxnLst/>
            <a:rect l="l" t="t" r="r" b="b"/>
            <a:pathLst>
              <a:path w="316744" h="308376">
                <a:moveTo>
                  <a:pt x="316744" y="0"/>
                </a:moveTo>
                <a:lnTo>
                  <a:pt x="0" y="0"/>
                </a:lnTo>
                <a:lnTo>
                  <a:pt x="0" y="308376"/>
                </a:lnTo>
                <a:lnTo>
                  <a:pt x="316744" y="308376"/>
                </a:lnTo>
                <a:lnTo>
                  <a:pt x="316744" y="0"/>
                </a:lnTo>
                <a:close/>
              </a:path>
            </a:pathLst>
          </a:custGeom>
          <a:blipFill>
            <a:blip>
              <a:extLst>
                <a:ext uri="{96DAC541-7B7A-43D3-8B79-37D633B846F1}">
                  <asvg:svgBlip xmlns:asvg="http://schemas.microsoft.com/office/drawing/2016/SVG/main" r:embed="rId7"/>
                </a:ext>
              </a:extLst>
            </a:blip>
            <a:stretch>
              <a:fillRect r="-59695" b="-107631"/>
            </a:stretch>
          </a:blipFill>
        </p:spPr>
        <p:txBody>
          <a:bodyPr/>
          <a:lstStyle/>
          <a:p>
            <a:endParaRPr lang="en-GB"/>
          </a:p>
        </p:txBody>
      </p:sp>
      <p:sp>
        <p:nvSpPr>
          <p:cNvPr id="24" name="TextBox 19">
            <a:extLst>
              <a:ext uri="{FF2B5EF4-FFF2-40B4-BE49-F238E27FC236}">
                <a16:creationId xmlns:a16="http://schemas.microsoft.com/office/drawing/2014/main" id="{47F4C35C-25E8-1052-D198-D943AD17D269}"/>
              </a:ext>
            </a:extLst>
          </p:cNvPr>
          <p:cNvSpPr txBox="1"/>
          <p:nvPr/>
        </p:nvSpPr>
        <p:spPr>
          <a:xfrm>
            <a:off x="717738" y="1948651"/>
            <a:ext cx="11288670" cy="7058599"/>
          </a:xfrm>
          <a:prstGeom prst="rect">
            <a:avLst/>
          </a:prstGeom>
        </p:spPr>
        <p:txBody>
          <a:bodyPr wrap="square" lIns="0" tIns="0" rIns="0" bIns="0" rtlCol="0" anchor="t">
            <a:spAutoFit/>
          </a:bodyPr>
          <a:lstStyle/>
          <a:p>
            <a:pPr>
              <a:lnSpc>
                <a:spcPct val="150000"/>
              </a:lnSpc>
            </a:pPr>
            <a:endParaRPr lang="en-GB"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r>
              <a:rPr lang="en-GB"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Potential benefits</a:t>
            </a:r>
          </a:p>
          <a:p>
            <a:pPr>
              <a:lnSpc>
                <a:spcPct val="150000"/>
              </a:lnSpc>
            </a:pPr>
            <a:r>
              <a:rPr lang="en-GB"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Greater safety</a:t>
            </a:r>
          </a:p>
          <a:p>
            <a:pPr marL="342900" indent="-342900">
              <a:lnSpc>
                <a:spcPct val="150000"/>
              </a:lnSpc>
              <a:buFont typeface="Arial" panose="020B0604020202020204" pitchFamily="34" charset="0"/>
              <a:buChar char="•"/>
            </a:pPr>
            <a:r>
              <a:rPr lang="en-GB"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Earlier intervention</a:t>
            </a:r>
          </a:p>
          <a:p>
            <a:pPr marL="342900" indent="-342900">
              <a:lnSpc>
                <a:spcPct val="150000"/>
              </a:lnSpc>
              <a:buFont typeface="Arial" panose="020B0604020202020204" pitchFamily="34" charset="0"/>
              <a:buChar char="•"/>
            </a:pPr>
            <a:r>
              <a:rPr lang="en-GB"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Self-management</a:t>
            </a:r>
          </a:p>
          <a:p>
            <a:pPr marL="342900" indent="-342900">
              <a:lnSpc>
                <a:spcPct val="150000"/>
              </a:lnSpc>
              <a:buFont typeface="Arial" panose="020B0604020202020204" pitchFamily="34" charset="0"/>
              <a:buChar char="•"/>
            </a:pPr>
            <a:r>
              <a:rPr lang="en-GB"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Independence at home</a:t>
            </a:r>
          </a:p>
          <a:p>
            <a:pPr marL="342900" indent="-342900">
              <a:lnSpc>
                <a:spcPct val="150000"/>
              </a:lnSpc>
              <a:buFont typeface="Arial" panose="020B0604020202020204" pitchFamily="34" charset="0"/>
              <a:buChar char="•"/>
            </a:pPr>
            <a:r>
              <a:rPr lang="en-GB"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Improved access</a:t>
            </a:r>
          </a:p>
          <a:p>
            <a:pPr>
              <a:lnSpc>
                <a:spcPct val="150000"/>
              </a:lnSpc>
            </a:pPr>
            <a:endParaRPr lang="en-GB"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r>
              <a:rPr lang="en-GB"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Potential limitations</a:t>
            </a:r>
          </a:p>
          <a:p>
            <a:pPr marL="342900" indent="-342900">
              <a:lnSpc>
                <a:spcPct val="150000"/>
              </a:lnSpc>
              <a:buFont typeface="Arial" panose="020B0604020202020204" pitchFamily="34" charset="0"/>
              <a:buChar char="•"/>
            </a:pPr>
            <a:r>
              <a:rPr lang="en-GB"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Digital exclusion</a:t>
            </a:r>
          </a:p>
          <a:p>
            <a:pPr marL="342900" indent="-342900">
              <a:lnSpc>
                <a:spcPct val="150000"/>
              </a:lnSpc>
              <a:buFont typeface="Arial" panose="020B0604020202020204" pitchFamily="34" charset="0"/>
              <a:buChar char="•"/>
            </a:pPr>
            <a:r>
              <a:rPr lang="en-GB"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Cost and accessibility</a:t>
            </a:r>
          </a:p>
          <a:p>
            <a:pPr marL="342900" indent="-342900">
              <a:lnSpc>
                <a:spcPct val="150000"/>
              </a:lnSpc>
              <a:buFont typeface="Arial" panose="020B0604020202020204" pitchFamily="34" charset="0"/>
              <a:buChar char="•"/>
            </a:pPr>
            <a:r>
              <a:rPr lang="en-GB"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Privacy and technology failure</a:t>
            </a:r>
          </a:p>
          <a:p>
            <a:pPr marL="342900" indent="-342900">
              <a:lnSpc>
                <a:spcPct val="150000"/>
              </a:lnSpc>
              <a:buFont typeface="Arial" panose="020B0604020202020204" pitchFamily="34" charset="0"/>
              <a:buChar char="•"/>
            </a:pPr>
            <a:r>
              <a:rPr lang="en-GB"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Reduced human contact (Bertolazzi et al., 2024; Requena et al., 2024).</a:t>
            </a:r>
          </a:p>
          <a:p>
            <a:pPr lvl="0">
              <a:lnSpc>
                <a:spcPct val="150000"/>
              </a:lnSpc>
            </a:pPr>
            <a:endPar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sp>
        <p:nvSpPr>
          <p:cNvPr id="25" name="TextBox 19">
            <a:extLst>
              <a:ext uri="{FF2B5EF4-FFF2-40B4-BE49-F238E27FC236}">
                <a16:creationId xmlns:a16="http://schemas.microsoft.com/office/drawing/2014/main" id="{CEEB1092-6A0E-CFC7-502E-A03451638DA2}"/>
              </a:ext>
            </a:extLst>
          </p:cNvPr>
          <p:cNvSpPr txBox="1"/>
          <p:nvPr/>
        </p:nvSpPr>
        <p:spPr>
          <a:xfrm>
            <a:off x="11022767" y="5369376"/>
            <a:ext cx="6422388" cy="4930324"/>
          </a:xfrm>
          <a:prstGeom prst="rect">
            <a:avLst/>
          </a:prstGeom>
        </p:spPr>
        <p:txBody>
          <a:bodyPr wrap="square" lIns="0" tIns="0" rIns="0" bIns="0" rtlCol="0" anchor="t">
            <a:spAutoFit/>
          </a:bodyPr>
          <a:lstStyle/>
          <a:p>
            <a:pPr>
              <a:lnSpc>
                <a:spcPct val="150000"/>
              </a:lnSpc>
            </a:pPr>
            <a:r>
              <a:rPr lang="en-GB" sz="24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Technology empowers when it increases choice, not when it becomes the only choice.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Benefits depend on older people’s needs and acceptance.</a:t>
            </a:r>
          </a:p>
          <a:p>
            <a:pPr marL="342900" indent="-342900">
              <a:lnSpc>
                <a:spcPct val="150000"/>
              </a:lnSpc>
              <a:buFont typeface="Arial" panose="020B0604020202020204" pitchFamily="34" charset="0"/>
              <a:buChar char="•"/>
            </a:pPr>
            <a:r>
              <a:rPr lang="en-US"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Human support and non-digital alternatives should remain available.</a:t>
            </a:r>
          </a:p>
          <a:p>
            <a:pPr>
              <a:lnSpc>
                <a:spcPct val="150000"/>
              </a:lnSpc>
            </a:pPr>
            <a:endParaRPr lang="en-GB" sz="24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endParaRPr>
          </a:p>
        </p:txBody>
      </p:sp>
      <p:pic>
        <p:nvPicPr>
          <p:cNvPr id="12" name="Picture 11" descr="The image depicts an elderly woman and a young nurse sitting at a table, with the nurse using a tablet.&#10;&#10;AI-generated content may be incorrect.">
            <a:extLst>
              <a:ext uri="{FF2B5EF4-FFF2-40B4-BE49-F238E27FC236}">
                <a16:creationId xmlns:a16="http://schemas.microsoft.com/office/drawing/2014/main" id="{7AB73A06-0263-4700-F1A1-03A29D3FE05D}"/>
              </a:ext>
            </a:extLst>
          </p:cNvPr>
          <p:cNvPicPr>
            <a:picLocks noChangeAspect="1"/>
          </p:cNvPicPr>
          <p:nvPr/>
        </p:nvPicPr>
        <p:blipFill>
          <a:blip r:embed="rId8"/>
          <a:stretch>
            <a:fillRect/>
          </a:stretch>
        </p:blipFill>
        <p:spPr>
          <a:xfrm>
            <a:off x="11734802" y="1481703"/>
            <a:ext cx="4903627" cy="3924300"/>
          </a:xfrm>
          <a:prstGeom prst="rect">
            <a:avLst/>
          </a:prstGeom>
        </p:spPr>
      </p:pic>
      <p:pic>
        <p:nvPicPr>
          <p:cNvPr id="23" name="Audio 22">
            <a:hlinkClick r:id="" action="ppaction://media"/>
            <a:extLst>
              <a:ext uri="{FF2B5EF4-FFF2-40B4-BE49-F238E27FC236}">
                <a16:creationId xmlns:a16="http://schemas.microsoft.com/office/drawing/2014/main" id="{4FEC937A-0D7F-B7FA-05BE-FDE95ADBB45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436979226"/>
      </p:ext>
    </p:extLst>
  </p:cSld>
  <p:clrMapOvr>
    <a:masterClrMapping/>
  </p:clrMapOvr>
  <mc:AlternateContent xmlns:mc="http://schemas.openxmlformats.org/markup-compatibility/2006">
    <mc:Choice xmlns:p14="http://schemas.microsoft.com/office/powerpoint/2010/main" Requires="p14">
      <p:transition spd="slow" p14:dur="2000" advTm="36978"/>
    </mc:Choice>
    <mc:Fallback>
      <p:transition spd="slow" advTm="36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a:extLst>
            <a:ext uri="{FF2B5EF4-FFF2-40B4-BE49-F238E27FC236}">
              <a16:creationId xmlns:a16="http://schemas.microsoft.com/office/drawing/2014/main" id="{D62E2D40-BB18-E2DB-FF3D-881270344C83}"/>
            </a:ext>
          </a:extLst>
        </p:cNvPr>
        <p:cNvGrpSpPr/>
        <p:nvPr/>
      </p:nvGrpSpPr>
      <p:grpSpPr>
        <a:xfrm>
          <a:off x="0" y="0"/>
          <a:ext cx="0" cy="0"/>
          <a:chOff x="0" y="0"/>
          <a:chExt cx="0" cy="0"/>
        </a:xfrm>
      </p:grpSpPr>
      <p:sp>
        <p:nvSpPr>
          <p:cNvPr id="9" name="Freeform 9">
            <a:extLst>
              <a:ext uri="{FF2B5EF4-FFF2-40B4-BE49-F238E27FC236}">
                <a16:creationId xmlns:a16="http://schemas.microsoft.com/office/drawing/2014/main" id="{D840F727-F672-9F13-8BF6-8E7F2585B2EF}"/>
              </a:ext>
            </a:extLst>
          </p:cNvPr>
          <p:cNvSpPr/>
          <p:nvPr/>
        </p:nvSpPr>
        <p:spPr>
          <a:xfrm>
            <a:off x="5371021" y="2630798"/>
            <a:ext cx="858598" cy="975679"/>
          </a:xfrm>
          <a:custGeom>
            <a:avLst/>
            <a:gdLst/>
            <a:ahLst/>
            <a:cxnLst/>
            <a:rect l="l" t="t" r="r" b="b"/>
            <a:pathLst>
              <a:path w="858598" h="975679">
                <a:moveTo>
                  <a:pt x="0" y="0"/>
                </a:moveTo>
                <a:lnTo>
                  <a:pt x="858598" y="0"/>
                </a:lnTo>
                <a:lnTo>
                  <a:pt x="858598" y="975680"/>
                </a:lnTo>
                <a:lnTo>
                  <a:pt x="0" y="97568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DD7FCF8E-6906-4441-55D5-A9BAD464126E}"/>
              </a:ext>
            </a:extLst>
          </p:cNvPr>
          <p:cNvSpPr txBox="1"/>
          <p:nvPr/>
        </p:nvSpPr>
        <p:spPr>
          <a:xfrm>
            <a:off x="1500599" y="624059"/>
            <a:ext cx="7465294" cy="923330"/>
          </a:xfrm>
          <a:prstGeom prst="rect">
            <a:avLst/>
          </a:prstGeom>
        </p:spPr>
        <p:txBody>
          <a:bodyPr wrap="square" lIns="0" tIns="0" rIns="0" bIns="0" rtlCol="0" anchor="t">
            <a:spAutoFit/>
          </a:bodyPr>
          <a:lstStyle/>
          <a:p>
            <a:pPr algn="ctr"/>
            <a:r>
              <a:rPr lang="en-GB" sz="6000" spc="-312">
                <a:solidFill>
                  <a:srgbClr val="5C2624"/>
                </a:solidFill>
                <a:latin typeface="Mr. Mamoulian Blather"/>
              </a:rPr>
              <a:t>Case Study:</a:t>
            </a:r>
            <a:r>
              <a:rPr lang="en-GB" sz="6000" b="1"/>
              <a:t> </a:t>
            </a:r>
            <a:r>
              <a:rPr lang="en-GB" sz="6000"/>
              <a:t> </a:t>
            </a:r>
            <a:endParaRPr lang="en-US" sz="6000" spc="-312">
              <a:solidFill>
                <a:srgbClr val="5C2624"/>
              </a:solidFill>
              <a:latin typeface="Mr. Mamoulian Blather"/>
              <a:sym typeface="Mr. Mamoulian Blather"/>
            </a:endParaRPr>
          </a:p>
        </p:txBody>
      </p:sp>
      <p:sp>
        <p:nvSpPr>
          <p:cNvPr id="11" name="TextBox 11">
            <a:extLst>
              <a:ext uri="{FF2B5EF4-FFF2-40B4-BE49-F238E27FC236}">
                <a16:creationId xmlns:a16="http://schemas.microsoft.com/office/drawing/2014/main" id="{F207807A-8AA0-0F23-80F5-E9819721F77A}"/>
              </a:ext>
            </a:extLst>
          </p:cNvPr>
          <p:cNvSpPr txBox="1"/>
          <p:nvPr/>
        </p:nvSpPr>
        <p:spPr>
          <a:xfrm>
            <a:off x="7342761" y="543612"/>
            <a:ext cx="10896600" cy="3262560"/>
          </a:xfrm>
          <a:prstGeom prst="rect">
            <a:avLst/>
          </a:prstGeom>
        </p:spPr>
        <p:txBody>
          <a:bodyPr wrap="square" lIns="0" tIns="0" rIns="0" bIns="0" rtlCol="0" anchor="t">
            <a:spAutoFit/>
          </a:bodyPr>
          <a:lstStyle/>
          <a:p>
            <a:pPr algn="ctr">
              <a:lnSpc>
                <a:spcPts val="8738"/>
              </a:lnSpc>
            </a:pPr>
            <a:r>
              <a:rPr lang="en-GB" sz="6000" spc="-312">
                <a:solidFill>
                  <a:srgbClr val="C35728"/>
                </a:solidFill>
                <a:latin typeface="Mr. Mamoulian Blather"/>
              </a:rPr>
              <a:t>Spey House – Supporting Independence</a:t>
            </a:r>
          </a:p>
          <a:p>
            <a:pPr algn="ctr">
              <a:lnSpc>
                <a:spcPts val="8738"/>
              </a:lnSpc>
            </a:pPr>
            <a:endParaRPr lang="en-US" sz="6000" spc="-312">
              <a:solidFill>
                <a:srgbClr val="C35728"/>
              </a:solidFill>
              <a:latin typeface="Mr. Mamoulian Blather"/>
              <a:sym typeface="Mr. Mamoulian Blather"/>
            </a:endParaRPr>
          </a:p>
        </p:txBody>
      </p:sp>
      <p:sp>
        <p:nvSpPr>
          <p:cNvPr id="15" name="Freeform 15">
            <a:extLst>
              <a:ext uri="{FF2B5EF4-FFF2-40B4-BE49-F238E27FC236}">
                <a16:creationId xmlns:a16="http://schemas.microsoft.com/office/drawing/2014/main" id="{4EC9C60B-5BD8-5EAC-F244-DC8ED7320C03}"/>
              </a:ext>
            </a:extLst>
          </p:cNvPr>
          <p:cNvSpPr/>
          <p:nvPr/>
        </p:nvSpPr>
        <p:spPr>
          <a:xfrm rot="693444">
            <a:off x="4539347" y="1826875"/>
            <a:ext cx="1804862" cy="360972"/>
          </a:xfrm>
          <a:custGeom>
            <a:avLst/>
            <a:gdLst/>
            <a:ahLst/>
            <a:cxnLst/>
            <a:rect l="l" t="t" r="r" b="b"/>
            <a:pathLst>
              <a:path w="1804862" h="360972">
                <a:moveTo>
                  <a:pt x="0" y="0"/>
                </a:moveTo>
                <a:lnTo>
                  <a:pt x="1804862" y="0"/>
                </a:lnTo>
                <a:lnTo>
                  <a:pt x="1804862" y="360973"/>
                </a:lnTo>
                <a:lnTo>
                  <a:pt x="0" y="36097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Freeform 16">
            <a:extLst>
              <a:ext uri="{FF2B5EF4-FFF2-40B4-BE49-F238E27FC236}">
                <a16:creationId xmlns:a16="http://schemas.microsoft.com/office/drawing/2014/main" id="{71BA0EC0-3A90-4663-2652-1BEA7479F220}"/>
              </a:ext>
            </a:extLst>
          </p:cNvPr>
          <p:cNvSpPr/>
          <p:nvPr/>
        </p:nvSpPr>
        <p:spPr>
          <a:xfrm rot="2072222">
            <a:off x="15081065" y="8813103"/>
            <a:ext cx="921770" cy="1289188"/>
          </a:xfrm>
          <a:custGeom>
            <a:avLst/>
            <a:gdLst/>
            <a:ahLst/>
            <a:cxnLst/>
            <a:rect l="l" t="t" r="r" b="b"/>
            <a:pathLst>
              <a:path w="921770" h="1289188">
                <a:moveTo>
                  <a:pt x="0" y="0"/>
                </a:moveTo>
                <a:lnTo>
                  <a:pt x="921770" y="0"/>
                </a:lnTo>
                <a:lnTo>
                  <a:pt x="921770" y="1289188"/>
                </a:lnTo>
                <a:lnTo>
                  <a:pt x="0" y="128918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B520496D-EB07-EAD1-3A10-1927A774F252}"/>
              </a:ext>
            </a:extLst>
          </p:cNvPr>
          <p:cNvSpPr/>
          <p:nvPr/>
        </p:nvSpPr>
        <p:spPr>
          <a:xfrm rot="1101262">
            <a:off x="2732627" y="1698615"/>
            <a:ext cx="355889" cy="281152"/>
          </a:xfrm>
          <a:custGeom>
            <a:avLst/>
            <a:gdLst/>
            <a:ahLst/>
            <a:cxnLst/>
            <a:rect l="l" t="t" r="r" b="b"/>
            <a:pathLst>
              <a:path w="355889" h="281152">
                <a:moveTo>
                  <a:pt x="0" y="0"/>
                </a:moveTo>
                <a:lnTo>
                  <a:pt x="355888" y="0"/>
                </a:lnTo>
                <a:lnTo>
                  <a:pt x="355888" y="281152"/>
                </a:lnTo>
                <a:lnTo>
                  <a:pt x="0" y="28115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8" name="Freeform 18">
            <a:extLst>
              <a:ext uri="{FF2B5EF4-FFF2-40B4-BE49-F238E27FC236}">
                <a16:creationId xmlns:a16="http://schemas.microsoft.com/office/drawing/2014/main" id="{8350FE6E-1FB2-AB88-3EE4-E949439953A1}"/>
              </a:ext>
            </a:extLst>
          </p:cNvPr>
          <p:cNvSpPr/>
          <p:nvPr/>
        </p:nvSpPr>
        <p:spPr>
          <a:xfrm rot="-10800000">
            <a:off x="15002485" y="6730283"/>
            <a:ext cx="331247" cy="261685"/>
          </a:xfrm>
          <a:custGeom>
            <a:avLst/>
            <a:gdLst/>
            <a:ahLst/>
            <a:cxnLst/>
            <a:rect l="l" t="t" r="r" b="b"/>
            <a:pathLst>
              <a:path w="331247" h="261685">
                <a:moveTo>
                  <a:pt x="0" y="0"/>
                </a:moveTo>
                <a:lnTo>
                  <a:pt x="331247" y="0"/>
                </a:lnTo>
                <a:lnTo>
                  <a:pt x="331247" y="261685"/>
                </a:lnTo>
                <a:lnTo>
                  <a:pt x="0" y="26168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9" name="Freeform 19">
            <a:extLst>
              <a:ext uri="{FF2B5EF4-FFF2-40B4-BE49-F238E27FC236}">
                <a16:creationId xmlns:a16="http://schemas.microsoft.com/office/drawing/2014/main" id="{551E70FE-E52B-AA8D-CDFD-315AB62AF4AD}"/>
              </a:ext>
            </a:extLst>
          </p:cNvPr>
          <p:cNvSpPr/>
          <p:nvPr/>
        </p:nvSpPr>
        <p:spPr>
          <a:xfrm rot="7977424">
            <a:off x="14828445" y="3177082"/>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2" name="Freeform 22">
            <a:extLst>
              <a:ext uri="{FF2B5EF4-FFF2-40B4-BE49-F238E27FC236}">
                <a16:creationId xmlns:a16="http://schemas.microsoft.com/office/drawing/2014/main" id="{2EC15FC2-4BBA-997F-D0FD-9867F22811CD}"/>
              </a:ext>
            </a:extLst>
          </p:cNvPr>
          <p:cNvSpPr/>
          <p:nvPr/>
        </p:nvSpPr>
        <p:spPr>
          <a:xfrm rot="284319" flipH="1">
            <a:off x="16551017" y="7334791"/>
            <a:ext cx="316744" cy="308376"/>
          </a:xfrm>
          <a:custGeom>
            <a:avLst/>
            <a:gdLst/>
            <a:ahLst/>
            <a:cxnLst/>
            <a:rect l="l" t="t" r="r" b="b"/>
            <a:pathLst>
              <a:path w="316744" h="308376">
                <a:moveTo>
                  <a:pt x="316744" y="0"/>
                </a:moveTo>
                <a:lnTo>
                  <a:pt x="0" y="0"/>
                </a:lnTo>
                <a:lnTo>
                  <a:pt x="0" y="308376"/>
                </a:lnTo>
                <a:lnTo>
                  <a:pt x="316744" y="308376"/>
                </a:lnTo>
                <a:lnTo>
                  <a:pt x="316744" y="0"/>
                </a:lnTo>
                <a:close/>
              </a:path>
            </a:pathLst>
          </a:custGeom>
          <a:blipFill>
            <a:blip>
              <a:extLst>
                <a:ext uri="{96DAC541-7B7A-43D3-8B79-37D633B846F1}">
                  <asvg:svgBlip xmlns:asvg="http://schemas.microsoft.com/office/drawing/2016/SVG/main" r:embed="rId8"/>
                </a:ext>
              </a:extLst>
            </a:blip>
            <a:stretch>
              <a:fillRect r="-59695" b="-107631"/>
            </a:stretch>
          </a:blipFill>
        </p:spPr>
        <p:txBody>
          <a:bodyPr/>
          <a:lstStyle/>
          <a:p>
            <a:endParaRPr lang="en-GB"/>
          </a:p>
        </p:txBody>
      </p:sp>
      <p:sp>
        <p:nvSpPr>
          <p:cNvPr id="24" name="TextBox 19">
            <a:extLst>
              <a:ext uri="{FF2B5EF4-FFF2-40B4-BE49-F238E27FC236}">
                <a16:creationId xmlns:a16="http://schemas.microsoft.com/office/drawing/2014/main" id="{FF341452-6E99-5194-6220-56F599128ECE}"/>
              </a:ext>
            </a:extLst>
          </p:cNvPr>
          <p:cNvSpPr txBox="1"/>
          <p:nvPr/>
        </p:nvSpPr>
        <p:spPr>
          <a:xfrm>
            <a:off x="1213665" y="2928998"/>
            <a:ext cx="11288670" cy="6550768"/>
          </a:xfrm>
          <a:prstGeom prst="rect">
            <a:avLst/>
          </a:prstGeom>
        </p:spPr>
        <p:txBody>
          <a:bodyPr wrap="square" lIns="0" tIns="0" rIns="0" bIns="0" rtlCol="0" anchor="t">
            <a:spAutoFit/>
          </a:bodyPr>
          <a:lstStyle/>
          <a:p>
            <a:pPr>
              <a:lnSpc>
                <a:spcPct val="150000"/>
              </a:lnSpc>
            </a:pPr>
            <a:endParaRPr lang="en-GB"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r>
              <a:rPr lang="en-GB"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Potential benefits</a:t>
            </a:r>
          </a:p>
          <a:p>
            <a:pPr>
              <a:lnSpc>
                <a:spcPct val="150000"/>
              </a:lnSpc>
            </a:pPr>
            <a:r>
              <a:rPr lang="en-GB"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a:t>
            </a: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Real-world practice</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Extra-care housing for older people.</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Telecare and smart sensors support safety and independent living. (SCIE, 2026)</a:t>
            </a:r>
          </a:p>
          <a:p>
            <a:pPr>
              <a:lnSpc>
                <a:spcPct val="150000"/>
              </a:lnSpc>
            </a:pPr>
            <a:endPar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endParaRPr>
          </a:p>
          <a:p>
            <a:pPr>
              <a:lnSpc>
                <a:spcPct val="150000"/>
              </a:lnSpc>
            </a:pPr>
            <a:r>
              <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evaluation</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Supports independence, safety and choice.</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Links to Continuity Theory and Care Act 2014 principles.</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Technology should support, not replace, human care.</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Key message:</a:t>
            </a:r>
            <a:b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Technology + person-</a:t>
            </a:r>
            <a:r>
              <a:rPr lang="en-US" sz="2200" b="1" spc="-53" err="1">
                <a:solidFill>
                  <a:srgbClr val="C35728"/>
                </a:solidFill>
                <a:latin typeface="Amazon Ember" panose="020B0603020204020204" pitchFamily="34" charset="0"/>
                <a:ea typeface="Amazon Ember" panose="020B0603020204020204" pitchFamily="34" charset="0"/>
                <a:cs typeface="Amazon Ember" panose="020B0603020204020204" pitchFamily="34" charset="0"/>
              </a:rPr>
              <a:t>centred</a:t>
            </a: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care can empower older people to remain independent.</a:t>
            </a:r>
          </a:p>
          <a:p>
            <a:pPr lvl="0">
              <a:lnSpc>
                <a:spcPct val="150000"/>
              </a:lnSpc>
            </a:pPr>
            <a:endPar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grpSp>
        <p:nvGrpSpPr>
          <p:cNvPr id="5" name="Group 2">
            <a:extLst>
              <a:ext uri="{FF2B5EF4-FFF2-40B4-BE49-F238E27FC236}">
                <a16:creationId xmlns:a16="http://schemas.microsoft.com/office/drawing/2014/main" id="{D95AF756-EA40-495C-77CC-1EEA7BF90CF8}"/>
              </a:ext>
            </a:extLst>
          </p:cNvPr>
          <p:cNvGrpSpPr/>
          <p:nvPr/>
        </p:nvGrpSpPr>
        <p:grpSpPr>
          <a:xfrm>
            <a:off x="11676089" y="8824075"/>
            <a:ext cx="5943600" cy="565201"/>
            <a:chOff x="0" y="0"/>
            <a:chExt cx="1777089" cy="247266"/>
          </a:xfrm>
        </p:grpSpPr>
        <p:sp>
          <p:nvSpPr>
            <p:cNvPr id="6" name="Freeform 3">
              <a:extLst>
                <a:ext uri="{FF2B5EF4-FFF2-40B4-BE49-F238E27FC236}">
                  <a16:creationId xmlns:a16="http://schemas.microsoft.com/office/drawing/2014/main" id="{DE173651-DBCB-96C6-54F5-7A99AB03ED56}"/>
                </a:ext>
              </a:extLst>
            </p:cNvPr>
            <p:cNvSpPr/>
            <p:nvPr/>
          </p:nvSpPr>
          <p:spPr>
            <a:xfrm>
              <a:off x="0" y="0"/>
              <a:ext cx="1777089" cy="247266"/>
            </a:xfrm>
            <a:custGeom>
              <a:avLst/>
              <a:gdLst/>
              <a:ahLst/>
              <a:cxnLst/>
              <a:rect l="l" t="t" r="r" b="b"/>
              <a:pathLst>
                <a:path w="1777089" h="247266">
                  <a:moveTo>
                    <a:pt x="888545" y="0"/>
                  </a:moveTo>
                  <a:cubicBezTo>
                    <a:pt x="397815" y="0"/>
                    <a:pt x="0" y="55352"/>
                    <a:pt x="0" y="123633"/>
                  </a:cubicBezTo>
                  <a:cubicBezTo>
                    <a:pt x="0" y="191914"/>
                    <a:pt x="397815" y="247266"/>
                    <a:pt x="888545" y="247266"/>
                  </a:cubicBezTo>
                  <a:cubicBezTo>
                    <a:pt x="1379274" y="247266"/>
                    <a:pt x="1777089" y="191914"/>
                    <a:pt x="1777089" y="123633"/>
                  </a:cubicBezTo>
                  <a:cubicBezTo>
                    <a:pt x="1777089" y="55352"/>
                    <a:pt x="1379274" y="0"/>
                    <a:pt x="888545" y="0"/>
                  </a:cubicBezTo>
                  <a:close/>
                </a:path>
              </a:pathLst>
            </a:custGeom>
            <a:solidFill>
              <a:srgbClr val="F5E8E1"/>
            </a:solidFill>
          </p:spPr>
          <p:txBody>
            <a:bodyPr/>
            <a:lstStyle/>
            <a:p>
              <a:endParaRPr lang="en-GB"/>
            </a:p>
          </p:txBody>
        </p:sp>
        <p:sp>
          <p:nvSpPr>
            <p:cNvPr id="7" name="TextBox 4">
              <a:extLst>
                <a:ext uri="{FF2B5EF4-FFF2-40B4-BE49-F238E27FC236}">
                  <a16:creationId xmlns:a16="http://schemas.microsoft.com/office/drawing/2014/main" id="{AD493D9F-6CDA-56E9-B6DF-C28A7404A2DE}"/>
                </a:ext>
              </a:extLst>
            </p:cNvPr>
            <p:cNvSpPr txBox="1"/>
            <p:nvPr/>
          </p:nvSpPr>
          <p:spPr>
            <a:xfrm>
              <a:off x="166602" y="-14919"/>
              <a:ext cx="1443885" cy="239004"/>
            </a:xfrm>
            <a:prstGeom prst="rect">
              <a:avLst/>
            </a:prstGeom>
          </p:spPr>
          <p:txBody>
            <a:bodyPr lIns="50800" tIns="50800" rIns="50800" bIns="50800" rtlCol="0" anchor="ctr"/>
            <a:lstStyle/>
            <a:p>
              <a:pPr algn="ctr">
                <a:lnSpc>
                  <a:spcPts val="2659"/>
                </a:lnSpc>
                <a:spcBef>
                  <a:spcPct val="0"/>
                </a:spcBef>
              </a:pPr>
              <a:endParaRPr/>
            </a:p>
          </p:txBody>
        </p:sp>
      </p:grpSp>
      <p:pic>
        <p:nvPicPr>
          <p:cNvPr id="8" name="Picture 7" descr="An elderly woman and a young child walk side by side, both holding walking sticks, depicting a bonding moment.&#10;&#10;AI-generated content may be incorrect.">
            <a:extLst>
              <a:ext uri="{FF2B5EF4-FFF2-40B4-BE49-F238E27FC236}">
                <a16:creationId xmlns:a16="http://schemas.microsoft.com/office/drawing/2014/main" id="{4673EDC0-063D-4A04-4552-50DAF8B5D472}"/>
              </a:ext>
            </a:extLst>
          </p:cNvPr>
          <p:cNvPicPr>
            <a:picLocks noChangeAspect="1"/>
          </p:cNvPicPr>
          <p:nvPr/>
        </p:nvPicPr>
        <p:blipFill>
          <a:blip r:embed="rId9"/>
          <a:stretch>
            <a:fillRect/>
          </a:stretch>
        </p:blipFill>
        <p:spPr>
          <a:xfrm>
            <a:off x="12155364" y="4504340"/>
            <a:ext cx="5282963" cy="4827951"/>
          </a:xfrm>
          <a:prstGeom prst="rect">
            <a:avLst/>
          </a:prstGeom>
        </p:spPr>
      </p:pic>
      <p:pic>
        <p:nvPicPr>
          <p:cNvPr id="21" name="Audio 20">
            <a:hlinkClick r:id="" action="ppaction://media"/>
            <a:extLst>
              <a:ext uri="{FF2B5EF4-FFF2-40B4-BE49-F238E27FC236}">
                <a16:creationId xmlns:a16="http://schemas.microsoft.com/office/drawing/2014/main" id="{8C12DD48-EDAB-177D-45EE-6E9DAB64663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520416161"/>
      </p:ext>
    </p:extLst>
  </p:cSld>
  <p:clrMapOvr>
    <a:masterClrMapping/>
  </p:clrMapOvr>
  <mc:AlternateContent xmlns:mc="http://schemas.openxmlformats.org/markup-compatibility/2006">
    <mc:Choice xmlns:p14="http://schemas.microsoft.com/office/powerpoint/2010/main" Requires="p14">
      <p:transition spd="slow" p14:dur="2000" advTm="48671"/>
    </mc:Choice>
    <mc:Fallback>
      <p:transition spd="slow" advTm="48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a:extLst>
            <a:ext uri="{FF2B5EF4-FFF2-40B4-BE49-F238E27FC236}">
              <a16:creationId xmlns:a16="http://schemas.microsoft.com/office/drawing/2014/main" id="{D4BEE6A3-F703-3F01-F181-1A2C1C6A6B5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C54D215A-7F46-9DC7-E34E-224ED7E0D05B}"/>
              </a:ext>
            </a:extLst>
          </p:cNvPr>
          <p:cNvGrpSpPr/>
          <p:nvPr/>
        </p:nvGrpSpPr>
        <p:grpSpPr>
          <a:xfrm>
            <a:off x="151930" y="5728825"/>
            <a:ext cx="5943600" cy="565201"/>
            <a:chOff x="0" y="0"/>
            <a:chExt cx="1777089" cy="247266"/>
          </a:xfrm>
        </p:grpSpPr>
        <p:sp>
          <p:nvSpPr>
            <p:cNvPr id="3" name="Freeform 3">
              <a:extLst>
                <a:ext uri="{FF2B5EF4-FFF2-40B4-BE49-F238E27FC236}">
                  <a16:creationId xmlns:a16="http://schemas.microsoft.com/office/drawing/2014/main" id="{ED7694AF-FF2B-C439-C126-F9453D158853}"/>
                </a:ext>
              </a:extLst>
            </p:cNvPr>
            <p:cNvSpPr/>
            <p:nvPr/>
          </p:nvSpPr>
          <p:spPr>
            <a:xfrm>
              <a:off x="0" y="0"/>
              <a:ext cx="1777089" cy="247266"/>
            </a:xfrm>
            <a:custGeom>
              <a:avLst/>
              <a:gdLst/>
              <a:ahLst/>
              <a:cxnLst/>
              <a:rect l="l" t="t" r="r" b="b"/>
              <a:pathLst>
                <a:path w="1777089" h="247266">
                  <a:moveTo>
                    <a:pt x="888545" y="0"/>
                  </a:moveTo>
                  <a:cubicBezTo>
                    <a:pt x="397815" y="0"/>
                    <a:pt x="0" y="55352"/>
                    <a:pt x="0" y="123633"/>
                  </a:cubicBezTo>
                  <a:cubicBezTo>
                    <a:pt x="0" y="191914"/>
                    <a:pt x="397815" y="247266"/>
                    <a:pt x="888545" y="247266"/>
                  </a:cubicBezTo>
                  <a:cubicBezTo>
                    <a:pt x="1379274" y="247266"/>
                    <a:pt x="1777089" y="191914"/>
                    <a:pt x="1777089" y="123633"/>
                  </a:cubicBezTo>
                  <a:cubicBezTo>
                    <a:pt x="1777089" y="55352"/>
                    <a:pt x="1379274" y="0"/>
                    <a:pt x="888545" y="0"/>
                  </a:cubicBezTo>
                  <a:close/>
                </a:path>
              </a:pathLst>
            </a:custGeom>
            <a:solidFill>
              <a:srgbClr val="F5E8E1"/>
            </a:solidFill>
          </p:spPr>
          <p:txBody>
            <a:bodyPr/>
            <a:lstStyle/>
            <a:p>
              <a:endParaRPr lang="en-GB"/>
            </a:p>
          </p:txBody>
        </p:sp>
        <p:sp>
          <p:nvSpPr>
            <p:cNvPr id="4" name="TextBox 4">
              <a:extLst>
                <a:ext uri="{FF2B5EF4-FFF2-40B4-BE49-F238E27FC236}">
                  <a16:creationId xmlns:a16="http://schemas.microsoft.com/office/drawing/2014/main" id="{58A8F5FD-AAB3-5CE6-1E65-04E97F21FA21}"/>
                </a:ext>
              </a:extLst>
            </p:cNvPr>
            <p:cNvSpPr txBox="1"/>
            <p:nvPr/>
          </p:nvSpPr>
          <p:spPr>
            <a:xfrm>
              <a:off x="166602" y="-14919"/>
              <a:ext cx="1443885" cy="239004"/>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a:extLst>
              <a:ext uri="{FF2B5EF4-FFF2-40B4-BE49-F238E27FC236}">
                <a16:creationId xmlns:a16="http://schemas.microsoft.com/office/drawing/2014/main" id="{22B2A318-5A58-3F11-093D-8B80E13243EB}"/>
              </a:ext>
            </a:extLst>
          </p:cNvPr>
          <p:cNvSpPr txBox="1"/>
          <p:nvPr/>
        </p:nvSpPr>
        <p:spPr>
          <a:xfrm>
            <a:off x="634804" y="322905"/>
            <a:ext cx="7747195" cy="923330"/>
          </a:xfrm>
          <a:prstGeom prst="rect">
            <a:avLst/>
          </a:prstGeom>
        </p:spPr>
        <p:txBody>
          <a:bodyPr wrap="square" lIns="0" tIns="0" rIns="0" bIns="0" rtlCol="0" anchor="t">
            <a:spAutoFit/>
          </a:bodyPr>
          <a:lstStyle/>
          <a:p>
            <a:pPr algn="ctr">
              <a:lnSpc>
                <a:spcPct val="100000"/>
              </a:lnSpc>
            </a:pPr>
            <a:r>
              <a:rPr lang="en-GB" sz="6000" spc="-312">
                <a:solidFill>
                  <a:srgbClr val="5C2624"/>
                </a:solidFill>
                <a:latin typeface="Mr. Mamoulian Blather"/>
              </a:rPr>
              <a:t>Recommendations</a:t>
            </a:r>
            <a:r>
              <a:rPr lang="en-GB" sz="6000"/>
              <a:t>: </a:t>
            </a:r>
            <a:endParaRPr lang="en-US" sz="6000" spc="-312">
              <a:solidFill>
                <a:srgbClr val="5C2624"/>
              </a:solidFill>
              <a:latin typeface="Mr. Mamoulian Blather"/>
              <a:sym typeface="Mr. Mamoulian Blather"/>
            </a:endParaRPr>
          </a:p>
        </p:txBody>
      </p:sp>
      <p:sp>
        <p:nvSpPr>
          <p:cNvPr id="11" name="TextBox 11">
            <a:extLst>
              <a:ext uri="{FF2B5EF4-FFF2-40B4-BE49-F238E27FC236}">
                <a16:creationId xmlns:a16="http://schemas.microsoft.com/office/drawing/2014/main" id="{4EC4B6C5-1774-9958-CFFF-A078CF9FDE60}"/>
              </a:ext>
            </a:extLst>
          </p:cNvPr>
          <p:cNvSpPr txBox="1"/>
          <p:nvPr/>
        </p:nvSpPr>
        <p:spPr>
          <a:xfrm>
            <a:off x="6362073" y="208259"/>
            <a:ext cx="10896600" cy="1037976"/>
          </a:xfrm>
          <a:prstGeom prst="rect">
            <a:avLst/>
          </a:prstGeom>
        </p:spPr>
        <p:txBody>
          <a:bodyPr wrap="square" lIns="0" tIns="0" rIns="0" bIns="0" rtlCol="0" anchor="t">
            <a:spAutoFit/>
          </a:bodyPr>
          <a:lstStyle/>
          <a:p>
            <a:pPr algn="ctr">
              <a:lnSpc>
                <a:spcPts val="8738"/>
              </a:lnSpc>
            </a:pPr>
            <a:r>
              <a:rPr lang="en-GB" sz="6000" spc="-312">
                <a:solidFill>
                  <a:srgbClr val="C35728"/>
                </a:solidFill>
                <a:latin typeface="Mr. Mamoulian Blather"/>
              </a:rPr>
              <a:t>For improvement</a:t>
            </a:r>
            <a:endParaRPr lang="en-US" sz="6000" spc="-312">
              <a:solidFill>
                <a:srgbClr val="C35728"/>
              </a:solidFill>
              <a:latin typeface="Mr. Mamoulian Blather"/>
              <a:sym typeface="Mr. Mamoulian Blather"/>
            </a:endParaRPr>
          </a:p>
        </p:txBody>
      </p:sp>
      <p:sp>
        <p:nvSpPr>
          <p:cNvPr id="15" name="Freeform 15">
            <a:extLst>
              <a:ext uri="{FF2B5EF4-FFF2-40B4-BE49-F238E27FC236}">
                <a16:creationId xmlns:a16="http://schemas.microsoft.com/office/drawing/2014/main" id="{4DC58BCB-A1F5-6AC6-D585-925DE02D00DB}"/>
              </a:ext>
            </a:extLst>
          </p:cNvPr>
          <p:cNvSpPr/>
          <p:nvPr/>
        </p:nvSpPr>
        <p:spPr>
          <a:xfrm rot="693444">
            <a:off x="4539347" y="1826875"/>
            <a:ext cx="1804862" cy="360972"/>
          </a:xfrm>
          <a:custGeom>
            <a:avLst/>
            <a:gdLst/>
            <a:ahLst/>
            <a:cxnLst/>
            <a:rect l="l" t="t" r="r" b="b"/>
            <a:pathLst>
              <a:path w="1804862" h="360972">
                <a:moveTo>
                  <a:pt x="0" y="0"/>
                </a:moveTo>
                <a:lnTo>
                  <a:pt x="1804862" y="0"/>
                </a:lnTo>
                <a:lnTo>
                  <a:pt x="1804862" y="360973"/>
                </a:lnTo>
                <a:lnTo>
                  <a:pt x="0" y="36097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6" name="Freeform 16">
            <a:extLst>
              <a:ext uri="{FF2B5EF4-FFF2-40B4-BE49-F238E27FC236}">
                <a16:creationId xmlns:a16="http://schemas.microsoft.com/office/drawing/2014/main" id="{6ADD9831-A4CB-D8FF-A112-0A28E4E92A86}"/>
              </a:ext>
            </a:extLst>
          </p:cNvPr>
          <p:cNvSpPr/>
          <p:nvPr/>
        </p:nvSpPr>
        <p:spPr>
          <a:xfrm rot="2072222">
            <a:off x="15081065" y="8813103"/>
            <a:ext cx="921770" cy="1289188"/>
          </a:xfrm>
          <a:custGeom>
            <a:avLst/>
            <a:gdLst/>
            <a:ahLst/>
            <a:cxnLst/>
            <a:rect l="l" t="t" r="r" b="b"/>
            <a:pathLst>
              <a:path w="921770" h="1289188">
                <a:moveTo>
                  <a:pt x="0" y="0"/>
                </a:moveTo>
                <a:lnTo>
                  <a:pt x="921770" y="0"/>
                </a:lnTo>
                <a:lnTo>
                  <a:pt x="921770" y="1289188"/>
                </a:lnTo>
                <a:lnTo>
                  <a:pt x="0" y="128918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3FE54194-4394-2C8D-33BD-89E340A00F50}"/>
              </a:ext>
            </a:extLst>
          </p:cNvPr>
          <p:cNvSpPr/>
          <p:nvPr/>
        </p:nvSpPr>
        <p:spPr>
          <a:xfrm rot="1101262">
            <a:off x="2732627" y="1698615"/>
            <a:ext cx="355889" cy="281152"/>
          </a:xfrm>
          <a:custGeom>
            <a:avLst/>
            <a:gdLst/>
            <a:ahLst/>
            <a:cxnLst/>
            <a:rect l="l" t="t" r="r" b="b"/>
            <a:pathLst>
              <a:path w="355889" h="281152">
                <a:moveTo>
                  <a:pt x="0" y="0"/>
                </a:moveTo>
                <a:lnTo>
                  <a:pt x="355888" y="0"/>
                </a:lnTo>
                <a:lnTo>
                  <a:pt x="355888" y="281152"/>
                </a:lnTo>
                <a:lnTo>
                  <a:pt x="0" y="28115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a:extLst>
              <a:ext uri="{FF2B5EF4-FFF2-40B4-BE49-F238E27FC236}">
                <a16:creationId xmlns:a16="http://schemas.microsoft.com/office/drawing/2014/main" id="{0E7B9BC3-2746-0E20-A54F-A1A4CC855A9A}"/>
              </a:ext>
            </a:extLst>
          </p:cNvPr>
          <p:cNvSpPr/>
          <p:nvPr/>
        </p:nvSpPr>
        <p:spPr>
          <a:xfrm rot="-10800000">
            <a:off x="15002485" y="6730283"/>
            <a:ext cx="331247" cy="261685"/>
          </a:xfrm>
          <a:custGeom>
            <a:avLst/>
            <a:gdLst/>
            <a:ahLst/>
            <a:cxnLst/>
            <a:rect l="l" t="t" r="r" b="b"/>
            <a:pathLst>
              <a:path w="331247" h="261685">
                <a:moveTo>
                  <a:pt x="0" y="0"/>
                </a:moveTo>
                <a:lnTo>
                  <a:pt x="331247" y="0"/>
                </a:lnTo>
                <a:lnTo>
                  <a:pt x="331247" y="261685"/>
                </a:lnTo>
                <a:lnTo>
                  <a:pt x="0" y="26168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Freeform 19">
            <a:extLst>
              <a:ext uri="{FF2B5EF4-FFF2-40B4-BE49-F238E27FC236}">
                <a16:creationId xmlns:a16="http://schemas.microsoft.com/office/drawing/2014/main" id="{E6AAF331-596B-B445-5789-869FD2FE4344}"/>
              </a:ext>
            </a:extLst>
          </p:cNvPr>
          <p:cNvSpPr/>
          <p:nvPr/>
        </p:nvSpPr>
        <p:spPr>
          <a:xfrm rot="7977424">
            <a:off x="14828445" y="3177082"/>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BA6C5BC1-7CC0-D440-CBF1-5993850893C7}"/>
              </a:ext>
            </a:extLst>
          </p:cNvPr>
          <p:cNvSpPr/>
          <p:nvPr/>
        </p:nvSpPr>
        <p:spPr>
          <a:xfrm rot="-1900589">
            <a:off x="1737847" y="7120408"/>
            <a:ext cx="316744" cy="308376"/>
          </a:xfrm>
          <a:custGeom>
            <a:avLst/>
            <a:gdLst/>
            <a:ahLst/>
            <a:cxnLst/>
            <a:rect l="l" t="t" r="r" b="b"/>
            <a:pathLst>
              <a:path w="316744" h="308376">
                <a:moveTo>
                  <a:pt x="0" y="0"/>
                </a:moveTo>
                <a:lnTo>
                  <a:pt x="316744" y="0"/>
                </a:lnTo>
                <a:lnTo>
                  <a:pt x="316744" y="308376"/>
                </a:lnTo>
                <a:lnTo>
                  <a:pt x="0" y="308376"/>
                </a:lnTo>
                <a:lnTo>
                  <a:pt x="0" y="0"/>
                </a:lnTo>
                <a:close/>
              </a:path>
            </a:pathLst>
          </a:custGeom>
          <a:blipFill>
            <a:blip>
              <a:extLst>
                <a:ext uri="{96DAC541-7B7A-43D3-8B79-37D633B846F1}">
                  <asvg:svgBlip xmlns:asvg="http://schemas.microsoft.com/office/drawing/2016/SVG/main" r:embed="rId7"/>
                </a:ext>
              </a:extLst>
            </a:blip>
            <a:stretch>
              <a:fillRect r="-59695" b="-107631"/>
            </a:stretch>
          </a:blipFill>
        </p:spPr>
        <p:txBody>
          <a:bodyPr/>
          <a:lstStyle/>
          <a:p>
            <a:endParaRPr lang="en-GB"/>
          </a:p>
        </p:txBody>
      </p:sp>
      <p:sp>
        <p:nvSpPr>
          <p:cNvPr id="24" name="TextBox 19">
            <a:extLst>
              <a:ext uri="{FF2B5EF4-FFF2-40B4-BE49-F238E27FC236}">
                <a16:creationId xmlns:a16="http://schemas.microsoft.com/office/drawing/2014/main" id="{15374409-8811-F5A1-289F-D91306011A8F}"/>
              </a:ext>
            </a:extLst>
          </p:cNvPr>
          <p:cNvSpPr txBox="1"/>
          <p:nvPr/>
        </p:nvSpPr>
        <p:spPr>
          <a:xfrm>
            <a:off x="7142554" y="1649732"/>
            <a:ext cx="10263658" cy="5535105"/>
          </a:xfrm>
          <a:prstGeom prst="rect">
            <a:avLst/>
          </a:prstGeom>
        </p:spPr>
        <p:txBody>
          <a:bodyPr wrap="square" lIns="0" tIns="0" rIns="0" bIns="0" rtlCol="0" anchor="t">
            <a:spAutoFit/>
          </a:bodyPr>
          <a:lstStyle/>
          <a:p>
            <a:pPr>
              <a:lnSpc>
                <a:spcPct val="150000"/>
              </a:lnSpc>
            </a:pPr>
            <a:r>
              <a:rPr lang="en-GB"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1. Strengthen person-centred care</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Co-produce care around “what matters” (NHS England, 2023a).</a:t>
            </a:r>
          </a:p>
          <a:p>
            <a:pPr>
              <a:lnSpc>
                <a:spcPct val="150000"/>
              </a:lnSpc>
            </a:pPr>
            <a:r>
              <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2. Invest in prevention &amp; reablement</a:t>
            </a:r>
            <a:b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Act early to maintain functional ability (WHO, 2020).</a:t>
            </a:r>
          </a:p>
          <a:p>
            <a:pPr>
              <a:lnSpc>
                <a:spcPct val="150000"/>
              </a:lnSpc>
            </a:pPr>
            <a:r>
              <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3. Improve integrated care</a:t>
            </a:r>
            <a:b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Better coordination across NHS, social care and communities.</a:t>
            </a:r>
          </a:p>
          <a:p>
            <a:pPr>
              <a:lnSpc>
                <a:spcPct val="150000"/>
              </a:lnSpc>
            </a:pPr>
            <a:r>
              <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4. Make technology inclusive</a:t>
            </a:r>
            <a:b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Provide training, accessible design and alternatives (Bertolazzi et al., 2024).</a:t>
            </a:r>
          </a:p>
          <a:p>
            <a:pPr>
              <a:lnSpc>
                <a:spcPct val="150000"/>
              </a:lnSpc>
            </a:pPr>
            <a:r>
              <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5. Address inequalities</a:t>
            </a:r>
            <a:b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b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Target support according to individual need.</a:t>
            </a:r>
          </a:p>
          <a:p>
            <a:pPr lvl="0">
              <a:lnSpc>
                <a:spcPct val="150000"/>
              </a:lnSpc>
            </a:pPr>
            <a:endPar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6" name="Picture 5" descr="An elderly woman in a wheelchair being assisted by a nurse in a cozy, hospital-like setting.&#10;&#10;AI-generated content may be incorrect.">
            <a:extLst>
              <a:ext uri="{FF2B5EF4-FFF2-40B4-BE49-F238E27FC236}">
                <a16:creationId xmlns:a16="http://schemas.microsoft.com/office/drawing/2014/main" id="{FD349E6F-13CE-7716-4DA9-A6489EF4BD51}"/>
              </a:ext>
            </a:extLst>
          </p:cNvPr>
          <p:cNvPicPr>
            <a:picLocks noChangeAspect="1"/>
          </p:cNvPicPr>
          <p:nvPr/>
        </p:nvPicPr>
        <p:blipFill>
          <a:blip r:embed="rId8"/>
          <a:stretch>
            <a:fillRect/>
          </a:stretch>
        </p:blipFill>
        <p:spPr>
          <a:xfrm>
            <a:off x="995405" y="2432147"/>
            <a:ext cx="4256650" cy="3890033"/>
          </a:xfrm>
          <a:prstGeom prst="rect">
            <a:avLst/>
          </a:prstGeom>
        </p:spPr>
      </p:pic>
      <p:sp>
        <p:nvSpPr>
          <p:cNvPr id="5" name="TextBox 19">
            <a:extLst>
              <a:ext uri="{FF2B5EF4-FFF2-40B4-BE49-F238E27FC236}">
                <a16:creationId xmlns:a16="http://schemas.microsoft.com/office/drawing/2014/main" id="{A0F1B11D-2C5A-3E5A-B9E5-2477DDA66555}"/>
              </a:ext>
            </a:extLst>
          </p:cNvPr>
          <p:cNvSpPr txBox="1"/>
          <p:nvPr/>
        </p:nvSpPr>
        <p:spPr>
          <a:xfrm>
            <a:off x="856388" y="7488979"/>
            <a:ext cx="11697954" cy="1980286"/>
          </a:xfrm>
          <a:prstGeom prst="rect">
            <a:avLst/>
          </a:prstGeom>
        </p:spPr>
        <p:txBody>
          <a:bodyPr wrap="square" lIns="0" tIns="0" rIns="0" bIns="0" rtlCol="0" anchor="t">
            <a:spAutoFit/>
          </a:bodyPr>
          <a:lstStyle/>
          <a:p>
            <a:pPr>
              <a:lnSpc>
                <a:spcPct val="150000"/>
              </a:lnSpc>
            </a:pPr>
            <a:r>
              <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Critical perspective</a:t>
            </a:r>
          </a:p>
          <a:p>
            <a:pPr>
              <a:lnSpc>
                <a:spcPct val="15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Implementation requires adequate funding, workforce capacity and </a:t>
            </a:r>
            <a:r>
              <a:rPr lang="en-US" sz="2200" b="1" spc="-53" err="1">
                <a:solidFill>
                  <a:srgbClr val="C35728"/>
                </a:solidFill>
                <a:latin typeface="Amazon Ember" panose="020B0603020204020204" pitchFamily="34" charset="0"/>
                <a:ea typeface="Amazon Ember" panose="020B0603020204020204" pitchFamily="34" charset="0"/>
                <a:cs typeface="Amazon Ember" panose="020B0603020204020204" pitchFamily="34" charset="0"/>
              </a:rPr>
              <a:t>organisational</a:t>
            </a: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change. Phased implementation, staff training and cross-service collaboration could help address these barriers.</a:t>
            </a:r>
            <a:endPar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23" name="Audio 22">
            <a:hlinkClick r:id="" action="ppaction://media"/>
            <a:extLst>
              <a:ext uri="{FF2B5EF4-FFF2-40B4-BE49-F238E27FC236}">
                <a16:creationId xmlns:a16="http://schemas.microsoft.com/office/drawing/2014/main" id="{995B5D45-042A-B437-4CBE-A090BA63598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862658166"/>
      </p:ext>
    </p:extLst>
  </p:cSld>
  <p:clrMapOvr>
    <a:masterClrMapping/>
  </p:clrMapOvr>
  <mc:AlternateContent xmlns:mc="http://schemas.openxmlformats.org/markup-compatibility/2006">
    <mc:Choice xmlns:p14="http://schemas.microsoft.com/office/powerpoint/2010/main" Requires="p14">
      <p:transition spd="slow" p14:dur="2000" advTm="54371"/>
    </mc:Choice>
    <mc:Fallback>
      <p:transition spd="slow" advTm="54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a:extLst>
            <a:ext uri="{FF2B5EF4-FFF2-40B4-BE49-F238E27FC236}">
              <a16:creationId xmlns:a16="http://schemas.microsoft.com/office/drawing/2014/main" id="{D7381289-4FD1-9093-8669-87C47535DD5D}"/>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539D8BE-EC3D-86B4-DFFC-0FE6287B57FA}"/>
              </a:ext>
            </a:extLst>
          </p:cNvPr>
          <p:cNvGrpSpPr/>
          <p:nvPr/>
        </p:nvGrpSpPr>
        <p:grpSpPr>
          <a:xfrm>
            <a:off x="11676089" y="6028492"/>
            <a:ext cx="5943600" cy="565201"/>
            <a:chOff x="0" y="0"/>
            <a:chExt cx="1777089" cy="247266"/>
          </a:xfrm>
        </p:grpSpPr>
        <p:sp>
          <p:nvSpPr>
            <p:cNvPr id="3" name="Freeform 3">
              <a:extLst>
                <a:ext uri="{FF2B5EF4-FFF2-40B4-BE49-F238E27FC236}">
                  <a16:creationId xmlns:a16="http://schemas.microsoft.com/office/drawing/2014/main" id="{92B767DC-8772-91B4-6A49-104E3AFB3A09}"/>
                </a:ext>
              </a:extLst>
            </p:cNvPr>
            <p:cNvSpPr/>
            <p:nvPr/>
          </p:nvSpPr>
          <p:spPr>
            <a:xfrm>
              <a:off x="0" y="0"/>
              <a:ext cx="1777089" cy="247266"/>
            </a:xfrm>
            <a:custGeom>
              <a:avLst/>
              <a:gdLst/>
              <a:ahLst/>
              <a:cxnLst/>
              <a:rect l="l" t="t" r="r" b="b"/>
              <a:pathLst>
                <a:path w="1777089" h="247266">
                  <a:moveTo>
                    <a:pt x="888545" y="0"/>
                  </a:moveTo>
                  <a:cubicBezTo>
                    <a:pt x="397815" y="0"/>
                    <a:pt x="0" y="55352"/>
                    <a:pt x="0" y="123633"/>
                  </a:cubicBezTo>
                  <a:cubicBezTo>
                    <a:pt x="0" y="191914"/>
                    <a:pt x="397815" y="247266"/>
                    <a:pt x="888545" y="247266"/>
                  </a:cubicBezTo>
                  <a:cubicBezTo>
                    <a:pt x="1379274" y="247266"/>
                    <a:pt x="1777089" y="191914"/>
                    <a:pt x="1777089" y="123633"/>
                  </a:cubicBezTo>
                  <a:cubicBezTo>
                    <a:pt x="1777089" y="55352"/>
                    <a:pt x="1379274" y="0"/>
                    <a:pt x="888545" y="0"/>
                  </a:cubicBezTo>
                  <a:close/>
                </a:path>
              </a:pathLst>
            </a:custGeom>
            <a:solidFill>
              <a:srgbClr val="F5E8E1"/>
            </a:solidFill>
          </p:spPr>
          <p:txBody>
            <a:bodyPr/>
            <a:lstStyle/>
            <a:p>
              <a:endParaRPr lang="en-GB"/>
            </a:p>
          </p:txBody>
        </p:sp>
        <p:sp>
          <p:nvSpPr>
            <p:cNvPr id="4" name="TextBox 4">
              <a:extLst>
                <a:ext uri="{FF2B5EF4-FFF2-40B4-BE49-F238E27FC236}">
                  <a16:creationId xmlns:a16="http://schemas.microsoft.com/office/drawing/2014/main" id="{7FF5B5FA-8474-F41A-6BB5-7D7A4F0CFEBD}"/>
                </a:ext>
              </a:extLst>
            </p:cNvPr>
            <p:cNvSpPr txBox="1"/>
            <p:nvPr/>
          </p:nvSpPr>
          <p:spPr>
            <a:xfrm>
              <a:off x="166602" y="-14919"/>
              <a:ext cx="1443885" cy="239004"/>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a:extLst>
              <a:ext uri="{FF2B5EF4-FFF2-40B4-BE49-F238E27FC236}">
                <a16:creationId xmlns:a16="http://schemas.microsoft.com/office/drawing/2014/main" id="{215335BE-D325-6F14-1ACA-09A4163E966A}"/>
              </a:ext>
            </a:extLst>
          </p:cNvPr>
          <p:cNvSpPr txBox="1"/>
          <p:nvPr/>
        </p:nvSpPr>
        <p:spPr>
          <a:xfrm>
            <a:off x="634804" y="322905"/>
            <a:ext cx="12319195" cy="923330"/>
          </a:xfrm>
          <a:prstGeom prst="rect">
            <a:avLst/>
          </a:prstGeom>
        </p:spPr>
        <p:txBody>
          <a:bodyPr wrap="square" lIns="0" tIns="0" rIns="0" bIns="0" rtlCol="0" anchor="t">
            <a:spAutoFit/>
          </a:bodyPr>
          <a:lstStyle/>
          <a:p>
            <a:pPr algn="ctr">
              <a:lnSpc>
                <a:spcPct val="100000"/>
              </a:lnSpc>
            </a:pPr>
            <a:r>
              <a:rPr lang="en-GB" sz="6000" spc="-312">
                <a:solidFill>
                  <a:srgbClr val="5C2624"/>
                </a:solidFill>
                <a:latin typeface="Mr. Mamoulian Blather"/>
              </a:rPr>
              <a:t>Conclusion</a:t>
            </a:r>
            <a:r>
              <a:rPr lang="en-GB" sz="6000"/>
              <a:t> </a:t>
            </a:r>
            <a:endParaRPr lang="en-US" sz="6000" spc="-312">
              <a:solidFill>
                <a:srgbClr val="5C2624"/>
              </a:solidFill>
              <a:latin typeface="Mr. Mamoulian Blather"/>
              <a:sym typeface="Mr. Mamoulian Blather"/>
            </a:endParaRPr>
          </a:p>
        </p:txBody>
      </p:sp>
      <p:sp>
        <p:nvSpPr>
          <p:cNvPr id="15" name="Freeform 15">
            <a:extLst>
              <a:ext uri="{FF2B5EF4-FFF2-40B4-BE49-F238E27FC236}">
                <a16:creationId xmlns:a16="http://schemas.microsoft.com/office/drawing/2014/main" id="{006BD1E7-6716-6B2F-8873-A80842800B3F}"/>
              </a:ext>
            </a:extLst>
          </p:cNvPr>
          <p:cNvSpPr/>
          <p:nvPr/>
        </p:nvSpPr>
        <p:spPr>
          <a:xfrm rot="693444">
            <a:off x="4539347" y="1826875"/>
            <a:ext cx="1804862" cy="360972"/>
          </a:xfrm>
          <a:custGeom>
            <a:avLst/>
            <a:gdLst/>
            <a:ahLst/>
            <a:cxnLst/>
            <a:rect l="l" t="t" r="r" b="b"/>
            <a:pathLst>
              <a:path w="1804862" h="360972">
                <a:moveTo>
                  <a:pt x="0" y="0"/>
                </a:moveTo>
                <a:lnTo>
                  <a:pt x="1804862" y="0"/>
                </a:lnTo>
                <a:lnTo>
                  <a:pt x="1804862" y="360973"/>
                </a:lnTo>
                <a:lnTo>
                  <a:pt x="0" y="36097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0DE138A4-4618-80DC-9135-7579F1154F17}"/>
              </a:ext>
            </a:extLst>
          </p:cNvPr>
          <p:cNvSpPr/>
          <p:nvPr/>
        </p:nvSpPr>
        <p:spPr>
          <a:xfrm rot="1101262">
            <a:off x="2732627" y="1698615"/>
            <a:ext cx="355889" cy="281152"/>
          </a:xfrm>
          <a:custGeom>
            <a:avLst/>
            <a:gdLst/>
            <a:ahLst/>
            <a:cxnLst/>
            <a:rect l="l" t="t" r="r" b="b"/>
            <a:pathLst>
              <a:path w="355889" h="281152">
                <a:moveTo>
                  <a:pt x="0" y="0"/>
                </a:moveTo>
                <a:lnTo>
                  <a:pt x="355888" y="0"/>
                </a:lnTo>
                <a:lnTo>
                  <a:pt x="355888" y="281152"/>
                </a:lnTo>
                <a:lnTo>
                  <a:pt x="0" y="28115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9" name="Freeform 19">
            <a:extLst>
              <a:ext uri="{FF2B5EF4-FFF2-40B4-BE49-F238E27FC236}">
                <a16:creationId xmlns:a16="http://schemas.microsoft.com/office/drawing/2014/main" id="{DA261000-F1FE-20E1-D05D-A80B0D8C6328}"/>
              </a:ext>
            </a:extLst>
          </p:cNvPr>
          <p:cNvSpPr/>
          <p:nvPr/>
        </p:nvSpPr>
        <p:spPr>
          <a:xfrm rot="7977424">
            <a:off x="14828445" y="3177082"/>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4" name="TextBox 19">
            <a:extLst>
              <a:ext uri="{FF2B5EF4-FFF2-40B4-BE49-F238E27FC236}">
                <a16:creationId xmlns:a16="http://schemas.microsoft.com/office/drawing/2014/main" id="{49DF5A85-EF38-F185-AB9C-E423459088CE}"/>
              </a:ext>
            </a:extLst>
          </p:cNvPr>
          <p:cNvSpPr txBox="1"/>
          <p:nvPr/>
        </p:nvSpPr>
        <p:spPr>
          <a:xfrm>
            <a:off x="1136599" y="2419447"/>
            <a:ext cx="10779128" cy="7354834"/>
          </a:xfrm>
          <a:prstGeom prst="rect">
            <a:avLst/>
          </a:prstGeom>
        </p:spPr>
        <p:txBody>
          <a:bodyPr wrap="square" lIns="0" tIns="0" rIns="0" bIns="0" rtlCol="0" anchor="t">
            <a:spAutoFit/>
          </a:bodyPr>
          <a:lstStyle/>
          <a:p>
            <a:pPr marL="342900" lvl="0" indent="-342900">
              <a:lnSpc>
                <a:spcPct val="20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Empowerment means choice, control, dignity and participation.</a:t>
            </a:r>
          </a:p>
          <a:p>
            <a:pPr marL="342900" lvl="0" indent="-342900">
              <a:lnSpc>
                <a:spcPct val="20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Independence depends on individual ability + supportive environments (WHO, 2020).</a:t>
            </a:r>
          </a:p>
          <a:p>
            <a:pPr marL="342900" lvl="0" indent="-342900">
              <a:lnSpc>
                <a:spcPct val="20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Person-</a:t>
            </a:r>
            <a:r>
              <a:rPr lang="en-US" sz="2200" b="1" spc="-53" err="1">
                <a:solidFill>
                  <a:srgbClr val="C35728"/>
                </a:solidFill>
                <a:latin typeface="Amazon Ember" panose="020B0603020204020204" pitchFamily="34" charset="0"/>
                <a:ea typeface="Amazon Ember" panose="020B0603020204020204" pitchFamily="34" charset="0"/>
                <a:cs typeface="Amazon Ember" panose="020B0603020204020204" pitchFamily="34" charset="0"/>
              </a:rPr>
              <a:t>centred</a:t>
            </a: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 and preventive care can support autonomy, but inequalities may limit outcomes.</a:t>
            </a:r>
          </a:p>
          <a:p>
            <a:pPr marL="342900" lvl="0" indent="-342900">
              <a:lnSpc>
                <a:spcPct val="20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Technology can promote independence but may also create digital exclusion.</a:t>
            </a:r>
          </a:p>
          <a:p>
            <a:pPr marL="342900" lvl="0" indent="-342900">
              <a:lnSpc>
                <a:spcPct val="200000"/>
              </a:lnSpc>
              <a:buFont typeface="Arial" panose="020B0604020202020204" pitchFamily="34" charset="0"/>
              <a:buChar char="•"/>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No single theory, service or technology suits everyone.</a:t>
            </a:r>
          </a:p>
          <a:p>
            <a:pPr lvl="0">
              <a:lnSpc>
                <a:spcPct val="200000"/>
              </a:lnSpc>
            </a:pPr>
            <a:r>
              <a:rPr lang="en-US" sz="2200" b="1" spc="-53">
                <a:solidFill>
                  <a:srgbClr val="5C2624"/>
                </a:solidFill>
                <a:latin typeface="Amazon Ember" panose="020B0603020204020204" pitchFamily="34" charset="0"/>
                <a:ea typeface="Amazon Ember" panose="020B0603020204020204" pitchFamily="34" charset="0"/>
                <a:cs typeface="Amazon Ember" panose="020B0603020204020204" pitchFamily="34" charset="0"/>
              </a:rPr>
              <a:t>Final judgement</a:t>
            </a:r>
          </a:p>
          <a:p>
            <a:pPr lvl="0">
              <a:lnSpc>
                <a:spcPct val="200000"/>
              </a:lnSpc>
            </a:pPr>
            <a:r>
              <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rPr>
              <a:t>Effective empowerment requires personalised, integrated and equitable support that works with older people, not simply for them.</a:t>
            </a:r>
          </a:p>
          <a:p>
            <a:pPr lvl="0">
              <a:lnSpc>
                <a:spcPct val="200000"/>
              </a:lnSpc>
            </a:pPr>
            <a:endParaRPr lang="en-US" sz="22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6" name="Picture 5" descr="An elderly woman and a young child walk side by side, both holding walking sticks, depicting a bonding moment.&#10;&#10;AI-generated content may be incorrect.">
            <a:extLst>
              <a:ext uri="{FF2B5EF4-FFF2-40B4-BE49-F238E27FC236}">
                <a16:creationId xmlns:a16="http://schemas.microsoft.com/office/drawing/2014/main" id="{7EDA979B-FDB1-1060-BCCF-3E674211E34B}"/>
              </a:ext>
            </a:extLst>
          </p:cNvPr>
          <p:cNvPicPr>
            <a:picLocks noChangeAspect="1"/>
          </p:cNvPicPr>
          <p:nvPr/>
        </p:nvPicPr>
        <p:blipFill>
          <a:blip r:embed="rId6"/>
          <a:stretch>
            <a:fillRect/>
          </a:stretch>
        </p:blipFill>
        <p:spPr>
          <a:xfrm>
            <a:off x="12155364" y="1712755"/>
            <a:ext cx="5282963" cy="4827951"/>
          </a:xfrm>
          <a:prstGeom prst="rect">
            <a:avLst/>
          </a:prstGeom>
        </p:spPr>
      </p:pic>
      <p:pic>
        <p:nvPicPr>
          <p:cNvPr id="11" name="Audio 10">
            <a:hlinkClick r:id="" action="ppaction://media"/>
            <a:extLst>
              <a:ext uri="{FF2B5EF4-FFF2-40B4-BE49-F238E27FC236}">
                <a16:creationId xmlns:a16="http://schemas.microsoft.com/office/drawing/2014/main" id="{1D0C9C1D-0D73-BEAD-935D-F0C04144DF1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680571575"/>
      </p:ext>
    </p:extLst>
  </p:cSld>
  <p:clrMapOvr>
    <a:masterClrMapping/>
  </p:clrMapOvr>
  <mc:AlternateContent xmlns:mc="http://schemas.openxmlformats.org/markup-compatibility/2006">
    <mc:Choice xmlns:p14="http://schemas.microsoft.com/office/powerpoint/2010/main" Requires="p14">
      <p:transition spd="slow" p14:dur="2000" advTm="41416"/>
    </mc:Choice>
    <mc:Fallback>
      <p:transition spd="slow" advTm="41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6F1"/>
        </a:solidFill>
        <a:effectLst/>
      </p:bgPr>
    </p:bg>
    <p:spTree>
      <p:nvGrpSpPr>
        <p:cNvPr id="1" name="">
          <a:extLst>
            <a:ext uri="{FF2B5EF4-FFF2-40B4-BE49-F238E27FC236}">
              <a16:creationId xmlns:a16="http://schemas.microsoft.com/office/drawing/2014/main" id="{4E1C567C-CF03-99C2-C82D-6D3A56D427CA}"/>
            </a:ext>
          </a:extLst>
        </p:cNvPr>
        <p:cNvGrpSpPr/>
        <p:nvPr/>
      </p:nvGrpSpPr>
      <p:grpSpPr>
        <a:xfrm>
          <a:off x="0" y="0"/>
          <a:ext cx="0" cy="0"/>
          <a:chOff x="0" y="0"/>
          <a:chExt cx="0" cy="0"/>
        </a:xfrm>
      </p:grpSpPr>
      <p:sp>
        <p:nvSpPr>
          <p:cNvPr id="10" name="TextBox 10">
            <a:extLst>
              <a:ext uri="{FF2B5EF4-FFF2-40B4-BE49-F238E27FC236}">
                <a16:creationId xmlns:a16="http://schemas.microsoft.com/office/drawing/2014/main" id="{73FA5B3C-2EC8-07A6-69E7-E4CB5D8BB27C}"/>
              </a:ext>
            </a:extLst>
          </p:cNvPr>
          <p:cNvSpPr txBox="1"/>
          <p:nvPr/>
        </p:nvSpPr>
        <p:spPr>
          <a:xfrm>
            <a:off x="0" y="69313"/>
            <a:ext cx="12319195" cy="923330"/>
          </a:xfrm>
          <a:prstGeom prst="rect">
            <a:avLst/>
          </a:prstGeom>
        </p:spPr>
        <p:txBody>
          <a:bodyPr wrap="square" lIns="0" tIns="0" rIns="0" bIns="0" rtlCol="0" anchor="t">
            <a:spAutoFit/>
          </a:bodyPr>
          <a:lstStyle/>
          <a:p>
            <a:pPr algn="ctr">
              <a:lnSpc>
                <a:spcPct val="100000"/>
              </a:lnSpc>
            </a:pPr>
            <a:r>
              <a:rPr lang="en-GB" sz="6000" spc="-312">
                <a:solidFill>
                  <a:srgbClr val="5C2624"/>
                </a:solidFill>
                <a:latin typeface="Mr. Mamoulian Blather"/>
              </a:rPr>
              <a:t>Refrences</a:t>
            </a:r>
            <a:endParaRPr lang="en-US" sz="6000" spc="-312">
              <a:solidFill>
                <a:srgbClr val="5C2624"/>
              </a:solidFill>
              <a:latin typeface="Mr. Mamoulian Blather"/>
              <a:sym typeface="Mr. Mamoulian Blather"/>
            </a:endParaRPr>
          </a:p>
        </p:txBody>
      </p:sp>
      <p:sp>
        <p:nvSpPr>
          <p:cNvPr id="15" name="Freeform 15">
            <a:extLst>
              <a:ext uri="{FF2B5EF4-FFF2-40B4-BE49-F238E27FC236}">
                <a16:creationId xmlns:a16="http://schemas.microsoft.com/office/drawing/2014/main" id="{270229AF-F987-2AAE-C9FD-6871B5FF719B}"/>
              </a:ext>
            </a:extLst>
          </p:cNvPr>
          <p:cNvSpPr/>
          <p:nvPr/>
        </p:nvSpPr>
        <p:spPr>
          <a:xfrm rot="693444">
            <a:off x="15932930" y="3952133"/>
            <a:ext cx="1804862" cy="360972"/>
          </a:xfrm>
          <a:custGeom>
            <a:avLst/>
            <a:gdLst/>
            <a:ahLst/>
            <a:cxnLst/>
            <a:rect l="l" t="t" r="r" b="b"/>
            <a:pathLst>
              <a:path w="1804862" h="360972">
                <a:moveTo>
                  <a:pt x="0" y="0"/>
                </a:moveTo>
                <a:lnTo>
                  <a:pt x="1804862" y="0"/>
                </a:lnTo>
                <a:lnTo>
                  <a:pt x="1804862" y="360973"/>
                </a:lnTo>
                <a:lnTo>
                  <a:pt x="0" y="36097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7CF2D589-1C50-5AAF-7DA2-2350A3CD1EC7}"/>
              </a:ext>
            </a:extLst>
          </p:cNvPr>
          <p:cNvSpPr/>
          <p:nvPr/>
        </p:nvSpPr>
        <p:spPr>
          <a:xfrm rot="1101262">
            <a:off x="2793444" y="579861"/>
            <a:ext cx="355889" cy="281152"/>
          </a:xfrm>
          <a:custGeom>
            <a:avLst/>
            <a:gdLst/>
            <a:ahLst/>
            <a:cxnLst/>
            <a:rect l="l" t="t" r="r" b="b"/>
            <a:pathLst>
              <a:path w="355889" h="281152">
                <a:moveTo>
                  <a:pt x="0" y="0"/>
                </a:moveTo>
                <a:lnTo>
                  <a:pt x="355888" y="0"/>
                </a:lnTo>
                <a:lnTo>
                  <a:pt x="355888" y="281152"/>
                </a:lnTo>
                <a:lnTo>
                  <a:pt x="0" y="28115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Freeform 18">
            <a:extLst>
              <a:ext uri="{FF2B5EF4-FFF2-40B4-BE49-F238E27FC236}">
                <a16:creationId xmlns:a16="http://schemas.microsoft.com/office/drawing/2014/main" id="{1A4BBFB8-1E2D-3A8A-9B5B-9C0D8337B3C2}"/>
              </a:ext>
            </a:extLst>
          </p:cNvPr>
          <p:cNvSpPr/>
          <p:nvPr/>
        </p:nvSpPr>
        <p:spPr>
          <a:xfrm rot="-10800000">
            <a:off x="15002485" y="6730283"/>
            <a:ext cx="331247" cy="261685"/>
          </a:xfrm>
          <a:custGeom>
            <a:avLst/>
            <a:gdLst/>
            <a:ahLst/>
            <a:cxnLst/>
            <a:rect l="l" t="t" r="r" b="b"/>
            <a:pathLst>
              <a:path w="331247" h="261685">
                <a:moveTo>
                  <a:pt x="0" y="0"/>
                </a:moveTo>
                <a:lnTo>
                  <a:pt x="331247" y="0"/>
                </a:lnTo>
                <a:lnTo>
                  <a:pt x="331247" y="261685"/>
                </a:lnTo>
                <a:lnTo>
                  <a:pt x="0" y="26168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9" name="Freeform 19">
            <a:extLst>
              <a:ext uri="{FF2B5EF4-FFF2-40B4-BE49-F238E27FC236}">
                <a16:creationId xmlns:a16="http://schemas.microsoft.com/office/drawing/2014/main" id="{FCF5B6A7-C0FC-9FB1-CC7E-6E425DC65357}"/>
              </a:ext>
            </a:extLst>
          </p:cNvPr>
          <p:cNvSpPr/>
          <p:nvPr/>
        </p:nvSpPr>
        <p:spPr>
          <a:xfrm rot="7977424">
            <a:off x="14828445" y="3177082"/>
            <a:ext cx="243410" cy="192294"/>
          </a:xfrm>
          <a:custGeom>
            <a:avLst/>
            <a:gdLst/>
            <a:ahLst/>
            <a:cxnLst/>
            <a:rect l="l" t="t" r="r" b="b"/>
            <a:pathLst>
              <a:path w="243410" h="192294">
                <a:moveTo>
                  <a:pt x="0" y="0"/>
                </a:moveTo>
                <a:lnTo>
                  <a:pt x="243410" y="0"/>
                </a:lnTo>
                <a:lnTo>
                  <a:pt x="243410" y="192294"/>
                </a:lnTo>
                <a:lnTo>
                  <a:pt x="0" y="19229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4" name="TextBox 19">
            <a:extLst>
              <a:ext uri="{FF2B5EF4-FFF2-40B4-BE49-F238E27FC236}">
                <a16:creationId xmlns:a16="http://schemas.microsoft.com/office/drawing/2014/main" id="{B7A5EF0D-B19C-E459-C935-19495C8E61C5}"/>
              </a:ext>
            </a:extLst>
          </p:cNvPr>
          <p:cNvSpPr txBox="1"/>
          <p:nvPr/>
        </p:nvSpPr>
        <p:spPr>
          <a:xfrm>
            <a:off x="143691" y="1104900"/>
            <a:ext cx="17611965" cy="9448549"/>
          </a:xfrm>
          <a:prstGeom prst="rect">
            <a:avLst/>
          </a:prstGeom>
        </p:spPr>
        <p:txBody>
          <a:bodyPr wrap="square" lIns="0" tIns="0" rIns="0" bIns="0" rtlCol="0" anchor="t">
            <a:spAutoFit/>
          </a:bodyPr>
          <a:lstStyle/>
          <a:p>
            <a:pPr>
              <a:lnSpc>
                <a:spcPct val="130000"/>
              </a:lnSpc>
            </a:pPr>
            <a:r>
              <a:rPr lang="en-GB" sz="1500"/>
              <a:t>Age UK (2024) </a:t>
            </a:r>
            <a:r>
              <a:rPr lang="en-GB" sz="1500" i="1"/>
              <a:t>Ageism</a:t>
            </a:r>
            <a:r>
              <a:rPr lang="en-GB" sz="1500"/>
              <a:t>. Available at: </a:t>
            </a:r>
            <a:r>
              <a:rPr lang="en-GB" sz="1500">
                <a:hlinkClick r:id="rId6"/>
              </a:rPr>
              <a:t>https://www.ageuk.org.uk/information-advice/work-learning/discrimination-rights/ageism/</a:t>
            </a:r>
            <a:r>
              <a:rPr lang="en-GB" sz="1500"/>
              <a:t> (Accessed: 18 September 2026).</a:t>
            </a:r>
          </a:p>
          <a:p>
            <a:pPr>
              <a:lnSpc>
                <a:spcPct val="130000"/>
              </a:lnSpc>
            </a:pPr>
            <a:r>
              <a:rPr lang="en-GB" sz="1500"/>
              <a:t>Atchley, R.C. (1989) ‘A continuity theory of normal aging’, </a:t>
            </a:r>
            <a:r>
              <a:rPr lang="en-GB" sz="1500" i="1"/>
              <a:t>The Gerontologist</a:t>
            </a:r>
            <a:r>
              <a:rPr lang="en-GB" sz="1500"/>
              <a:t>, 29(2), pp. 183–190. doi: 10.1093/geront/29.2.183. Available at: </a:t>
            </a:r>
            <a:r>
              <a:rPr lang="en-GB" sz="1500">
                <a:hlinkClick r:id="rId7"/>
              </a:rPr>
              <a:t>https://doi.org/10.1093/geront/29.2.183</a:t>
            </a:r>
            <a:endParaRPr lang="en-GB" sz="1500"/>
          </a:p>
          <a:p>
            <a:pPr>
              <a:lnSpc>
                <a:spcPct val="130000"/>
              </a:lnSpc>
            </a:pPr>
            <a:r>
              <a:rPr lang="en-GB" sz="1500"/>
              <a:t>Bertolazzi, A., Quaglia, V. and </a:t>
            </a:r>
            <a:r>
              <a:rPr lang="en-GB" sz="1500" err="1"/>
              <a:t>Bongelli</a:t>
            </a:r>
            <a:r>
              <a:rPr lang="en-GB" sz="1500"/>
              <a:t>, R. (2024) ‘Barriers and facilitators to health technology adoption by older adults with chronic diseases: an integrative systematic review’, </a:t>
            </a:r>
            <a:r>
              <a:rPr lang="en-GB" sz="1500" i="1"/>
              <a:t>BMC Public Health</a:t>
            </a:r>
            <a:r>
              <a:rPr lang="en-GB" sz="1500"/>
              <a:t>, 24, 506. doi: 10.1186/s12889-024-18036-5. Available at: </a:t>
            </a:r>
            <a:r>
              <a:rPr lang="en-GB" sz="1500">
                <a:hlinkClick r:id="rId8"/>
              </a:rPr>
              <a:t>https://doi.org/10.1186/s12889-024-18036-5</a:t>
            </a:r>
            <a:endParaRPr lang="en-GB" sz="1500"/>
          </a:p>
          <a:p>
            <a:pPr>
              <a:lnSpc>
                <a:spcPct val="130000"/>
              </a:lnSpc>
            </a:pPr>
            <a:r>
              <a:rPr lang="en-GB" sz="1500"/>
              <a:t>British Geriatrics Society, Royal College of Physicians London and Royal College of Physicians Edinburgh (2023) </a:t>
            </a:r>
            <a:r>
              <a:rPr lang="en-GB" sz="1500" i="1"/>
              <a:t>Protecting the rights of older people to health and social care</a:t>
            </a:r>
            <a:r>
              <a:rPr lang="en-GB" sz="1500"/>
              <a:t>. Available at:</a:t>
            </a:r>
            <a:br>
              <a:rPr lang="en-GB" sz="1500"/>
            </a:br>
            <a:r>
              <a:rPr lang="en-GB" sz="1500">
                <a:hlinkClick r:id="rId9"/>
              </a:rPr>
              <a:t>https://www.bgs.org.uk/policy-and-media/protecting-the-rights-of-older-people-to-health-and-social-care</a:t>
            </a:r>
            <a:r>
              <a:rPr lang="en-GB" sz="1500"/>
              <a:t> (Accessed: 20 September 2026).</a:t>
            </a:r>
          </a:p>
          <a:p>
            <a:pPr>
              <a:lnSpc>
                <a:spcPct val="100000"/>
              </a:lnSpc>
            </a:pPr>
            <a:r>
              <a:rPr lang="en-GB" sz="1600"/>
              <a:t>Cumming, E. and Henry, W.E. (1961) </a:t>
            </a:r>
            <a:r>
              <a:rPr lang="en-GB" sz="1600" i="1"/>
              <a:t>Growing Old: The Process of Disengagement</a:t>
            </a:r>
            <a:r>
              <a:rPr lang="en-GB" sz="1600"/>
              <a:t>. New York: Basic Books.</a:t>
            </a:r>
            <a:endParaRPr lang="en-GB" sz="1500"/>
          </a:p>
          <a:p>
            <a:pPr>
              <a:lnSpc>
                <a:spcPct val="130000"/>
              </a:lnSpc>
            </a:pPr>
            <a:r>
              <a:rPr lang="en-GB" sz="1500"/>
              <a:t>Department of Health and Social Care (2021) </a:t>
            </a:r>
            <a:r>
              <a:rPr lang="en-GB" sz="1500" i="1"/>
              <a:t>People at the Heart of Care: Adult Social Care Reform White Paper</a:t>
            </a:r>
            <a:r>
              <a:rPr lang="en-GB" sz="1500"/>
              <a:t>. London: Department of Health and Social Care. Available at:</a:t>
            </a:r>
            <a:br>
              <a:rPr lang="en-GB" sz="1500"/>
            </a:br>
            <a:r>
              <a:rPr lang="en-GB" sz="1500">
                <a:hlinkClick r:id="rId10"/>
              </a:rPr>
              <a:t>https://www.gov.uk/government/publications/people-at-the-heart-of-care-adult-social-care-reform-white-paper</a:t>
            </a:r>
            <a:r>
              <a:rPr lang="en-GB" sz="1500"/>
              <a:t> (Accessed: 19 September 2026).</a:t>
            </a:r>
          </a:p>
          <a:p>
            <a:pPr>
              <a:lnSpc>
                <a:spcPct val="130000"/>
              </a:lnSpc>
            </a:pPr>
            <a:r>
              <a:rPr lang="en-GB" sz="1500"/>
              <a:t>Department of Health and Social Care (2023a) </a:t>
            </a:r>
            <a:r>
              <a:rPr lang="en-GB" sz="1500" i="1"/>
              <a:t>Adult social care system reform: next steps to put People at the Heart of Care</a:t>
            </a:r>
            <a:r>
              <a:rPr lang="en-GB" sz="1500"/>
              <a:t>. London: Department of Health and Social Care. Available at:</a:t>
            </a:r>
            <a:br>
              <a:rPr lang="en-GB" sz="1500"/>
            </a:br>
            <a:r>
              <a:rPr lang="en-GB" sz="1500">
                <a:hlinkClick r:id="rId11"/>
              </a:rPr>
              <a:t>https://www.gov.uk/government/publications/adult-social-care-system-reform-next-steps-to-put-people-at-the-heart-of-care</a:t>
            </a:r>
            <a:r>
              <a:rPr lang="en-GB" sz="1500"/>
              <a:t> (Accessed: 23 September 2026).</a:t>
            </a:r>
          </a:p>
          <a:p>
            <a:pPr>
              <a:lnSpc>
                <a:spcPct val="130000"/>
              </a:lnSpc>
            </a:pPr>
            <a:r>
              <a:rPr lang="en-GB" sz="1500"/>
              <a:t>Department of Health and Social Care (2023b) </a:t>
            </a:r>
            <a:r>
              <a:rPr lang="en-GB" sz="1500" i="1"/>
              <a:t>Accelerating reform in adult social care in England</a:t>
            </a:r>
            <a:r>
              <a:rPr lang="en-GB" sz="1500"/>
              <a:t>. London: Department of Health and Social Care. Available at:</a:t>
            </a:r>
            <a:br>
              <a:rPr lang="en-GB" sz="1500"/>
            </a:br>
            <a:r>
              <a:rPr lang="en-GB" sz="1500">
                <a:hlinkClick r:id="rId12"/>
              </a:rPr>
              <a:t>https://www.gov.uk/government/publications/accelerating-reform-in-adult-social-care-in-england</a:t>
            </a:r>
            <a:r>
              <a:rPr lang="en-GB" sz="1500"/>
              <a:t> (Accessed: 21 September 2026).</a:t>
            </a:r>
          </a:p>
          <a:p>
            <a:pPr>
              <a:lnSpc>
                <a:spcPct val="130000"/>
              </a:lnSpc>
            </a:pPr>
            <a:r>
              <a:rPr lang="en-GB" sz="1500"/>
              <a:t>Department of Health and Social Care (2025) </a:t>
            </a:r>
            <a:r>
              <a:rPr lang="en-GB" sz="1500" i="1"/>
              <a:t>Care and support statutory guidance</a:t>
            </a:r>
            <a:r>
              <a:rPr lang="en-GB" sz="1500"/>
              <a:t>. London: Department of Health and Social Care. Available at:</a:t>
            </a:r>
            <a:br>
              <a:rPr lang="en-GB" sz="1500"/>
            </a:br>
            <a:r>
              <a:rPr lang="en-GB" sz="1500">
                <a:hlinkClick r:id="rId13"/>
              </a:rPr>
              <a:t>https://www.gov.uk/government/publications/care-act-statutory-guidance/care-and-support-statutory-guidance</a:t>
            </a:r>
            <a:r>
              <a:rPr lang="en-GB" sz="1500"/>
              <a:t> (Accessed: 25 September 2026).</a:t>
            </a:r>
          </a:p>
          <a:p>
            <a:pPr>
              <a:lnSpc>
                <a:spcPct val="130000"/>
              </a:lnSpc>
            </a:pPr>
            <a:r>
              <a:rPr lang="en-GB" sz="1500"/>
              <a:t>Havighurst, R.J. (1961) ‘Successful aging’, </a:t>
            </a:r>
            <a:r>
              <a:rPr lang="en-GB" sz="1500" i="1"/>
              <a:t>The Gerontologist</a:t>
            </a:r>
            <a:r>
              <a:rPr lang="en-GB" sz="1500"/>
              <a:t>, 1(1), pp. 8–13. doi: 10.1093/geront/1.1.8. Available at: </a:t>
            </a:r>
            <a:r>
              <a:rPr lang="en-GB" sz="1500">
                <a:hlinkClick r:id="rId14"/>
              </a:rPr>
              <a:t>https://doi.org/10.1093/geront/1.1.8</a:t>
            </a:r>
            <a:endParaRPr lang="en-GB" sz="1500"/>
          </a:p>
          <a:p>
            <a:pPr>
              <a:lnSpc>
                <a:spcPct val="130000"/>
              </a:lnSpc>
            </a:pPr>
            <a:r>
              <a:rPr lang="en-GB" sz="1500"/>
              <a:t>NHS England (2023a) </a:t>
            </a:r>
            <a:r>
              <a:rPr lang="en-GB" sz="1500" i="1"/>
              <a:t>Personalised care and support planning: a brief summary guide</a:t>
            </a:r>
            <a:r>
              <a:rPr lang="en-GB" sz="1500"/>
              <a:t>. Available at: </a:t>
            </a:r>
            <a:r>
              <a:rPr lang="en-GB" sz="1500">
                <a:hlinkClick r:id="rId15"/>
              </a:rPr>
              <a:t>https://www.england.nhs.uk/long-read/personalised-care-and-support-planning-a-brief-summary-guide/</a:t>
            </a:r>
            <a:r>
              <a:rPr lang="en-GB" sz="1500"/>
              <a:t> (Accessed: 21 September 2026).</a:t>
            </a:r>
          </a:p>
          <a:p>
            <a:pPr>
              <a:lnSpc>
                <a:spcPct val="130000"/>
              </a:lnSpc>
            </a:pPr>
            <a:r>
              <a:rPr lang="en-GB" sz="1500"/>
              <a:t>NHS England (2023b) </a:t>
            </a:r>
            <a:r>
              <a:rPr lang="en-GB" sz="1500" i="1"/>
              <a:t>Social prescribing</a:t>
            </a:r>
            <a:r>
              <a:rPr lang="en-GB" sz="1500"/>
              <a:t>. Available at: </a:t>
            </a:r>
            <a:r>
              <a:rPr lang="en-GB" sz="1500">
                <a:hlinkClick r:id="rId16"/>
              </a:rPr>
              <a:t>https://www.england.nhs.uk/personalisedcare/social-prescribing/</a:t>
            </a:r>
            <a:r>
              <a:rPr lang="en-GB" sz="1500"/>
              <a:t> (Accessed: 24 September 2026).</a:t>
            </a:r>
          </a:p>
          <a:p>
            <a:pPr>
              <a:lnSpc>
                <a:spcPct val="130000"/>
              </a:lnSpc>
            </a:pPr>
            <a:r>
              <a:rPr lang="en-GB" sz="1500"/>
              <a:t>Reeves, C., Islam, A. and Gentry, T. (2023) </a:t>
            </a:r>
            <a:r>
              <a:rPr lang="en-GB" sz="1500" i="1"/>
              <a:t>The State of Health and Care of Older People in England 2023</a:t>
            </a:r>
            <a:r>
              <a:rPr lang="en-GB" sz="1500"/>
              <a:t>. London: Age UK. Available at:</a:t>
            </a:r>
            <a:br>
              <a:rPr lang="en-GB" sz="1500"/>
            </a:br>
            <a:r>
              <a:rPr lang="en-GB" sz="1500">
                <a:hlinkClick r:id="rId17"/>
              </a:rPr>
              <a:t>https://www.ageuk.org.uk/siteassets/documents/reports-and-publications/reports-and-briefings/health--wellbeing/age_uk_briefing_state_of_health_and_care_of_older_people_july2023.pdf</a:t>
            </a:r>
            <a:r>
              <a:rPr lang="en-GB" sz="1500"/>
              <a:t> (Accessed: 20 September 2026).</a:t>
            </a:r>
          </a:p>
          <a:p>
            <a:pPr>
              <a:lnSpc>
                <a:spcPct val="130000"/>
              </a:lnSpc>
            </a:pPr>
            <a:r>
              <a:rPr lang="en-GB" sz="1500"/>
              <a:t>Requena, C., Plaza-Carmona, M., Álvarez-Merino, P. and López-Fernández, V. (2024) ‘Technological applications to enhance independence in daily activities for older adults: a systematic review’, </a:t>
            </a:r>
            <a:r>
              <a:rPr lang="en-GB" sz="1500" i="1"/>
              <a:t>Frontiers in Public Health</a:t>
            </a:r>
            <a:r>
              <a:rPr lang="en-GB" sz="1500"/>
              <a:t>, 12, 1476916. doi: 10.3389/fpubh.2024.1476916. Available at: </a:t>
            </a:r>
            <a:r>
              <a:rPr lang="en-GB" sz="1500">
                <a:hlinkClick r:id="rId18"/>
              </a:rPr>
              <a:t>https://doi.org/10.3389/fpubh.2024.1476916</a:t>
            </a:r>
            <a:endParaRPr lang="en-GB" sz="1500"/>
          </a:p>
          <a:p>
            <a:pPr>
              <a:lnSpc>
                <a:spcPct val="100000"/>
              </a:lnSpc>
            </a:pPr>
            <a:r>
              <a:rPr lang="en-GB" sz="1600"/>
              <a:t>Social Care Institute for Excellence (SCIE) (2026) </a:t>
            </a:r>
            <a:r>
              <a:rPr lang="en-GB" sz="1600" i="1"/>
              <a:t>Housing with care as a model for housing with care and support</a:t>
            </a:r>
            <a:r>
              <a:rPr lang="en-GB" sz="1600"/>
              <a:t>. Available at: </a:t>
            </a:r>
            <a:r>
              <a:rPr lang="en-GB" sz="1600">
                <a:hlinkClick r:id="rId19"/>
              </a:rPr>
              <a:t>SCIE – Housing with care</a:t>
            </a:r>
            <a:r>
              <a:rPr lang="en-GB" sz="1600"/>
              <a:t> (Accessed: 6 October 2026).</a:t>
            </a:r>
            <a:endParaRPr lang="en-GB" sz="1500"/>
          </a:p>
          <a:p>
            <a:pPr>
              <a:lnSpc>
                <a:spcPct val="130000"/>
              </a:lnSpc>
            </a:pPr>
            <a:r>
              <a:rPr lang="en-GB" sz="1500"/>
              <a:t>Tian, Y.J., Felber, N.A., Pageau, F., Schwab, D.R. and Wangmo, T. (2024) ‘Benefits and barriers associated with the use of smart home health technologies in the care of older persons: a systematic review’, </a:t>
            </a:r>
            <a:r>
              <a:rPr lang="en-GB" sz="1500" i="1"/>
              <a:t>BMC Geriatrics</a:t>
            </a:r>
            <a:r>
              <a:rPr lang="en-GB" sz="1500"/>
              <a:t>, 24, 152. Available at: </a:t>
            </a:r>
            <a:r>
              <a:rPr lang="en-GB" sz="1500">
                <a:hlinkClick r:id="rId20"/>
              </a:rPr>
              <a:t>https://doi.org/10.1186/s12877-024-04702-1</a:t>
            </a:r>
            <a:endParaRPr lang="en-GB" sz="1500"/>
          </a:p>
          <a:p>
            <a:pPr>
              <a:lnSpc>
                <a:spcPct val="130000"/>
              </a:lnSpc>
            </a:pPr>
            <a:r>
              <a:rPr lang="en-GB" sz="1500"/>
              <a:t>UK Parliament (2014) </a:t>
            </a:r>
            <a:r>
              <a:rPr lang="en-GB" sz="1500" i="1"/>
              <a:t>Care Act 2014</a:t>
            </a:r>
            <a:r>
              <a:rPr lang="en-GB" sz="1500"/>
              <a:t>, c.23. London: The Stationery Office. Available at: </a:t>
            </a:r>
            <a:r>
              <a:rPr lang="en-GB" sz="1500">
                <a:hlinkClick r:id="rId21"/>
              </a:rPr>
              <a:t>https://www.legislation.gov.uk/ukpga/2014/23/contents</a:t>
            </a:r>
            <a:r>
              <a:rPr lang="en-GB" sz="1500"/>
              <a:t> (Accessed: 19 September 2026).</a:t>
            </a:r>
          </a:p>
          <a:p>
            <a:pPr>
              <a:lnSpc>
                <a:spcPct val="100000"/>
              </a:lnSpc>
            </a:pPr>
            <a:r>
              <a:rPr lang="en-GB" sz="1600"/>
              <a:t>World Health Organization (2020) </a:t>
            </a:r>
            <a:r>
              <a:rPr lang="en-GB" sz="1600" i="1"/>
              <a:t>Decade of Healthy Ageing: Baseline Report</a:t>
            </a:r>
            <a:r>
              <a:rPr lang="en-GB" sz="1600"/>
              <a:t>. Geneva: World Health Organization. Available at: </a:t>
            </a:r>
            <a:r>
              <a:rPr lang="en-GB" sz="1600">
                <a:hlinkClick r:id="rId22"/>
              </a:rPr>
              <a:t>https://www.who.int/publications/i/item/9789240017900</a:t>
            </a:r>
            <a:r>
              <a:rPr lang="en-GB" sz="1600"/>
              <a:t> (Accessed: 22 September 2026).</a:t>
            </a:r>
            <a:endParaRPr lang="en-GB" sz="1500"/>
          </a:p>
          <a:p>
            <a:pPr>
              <a:lnSpc>
                <a:spcPct val="130000"/>
              </a:lnSpc>
            </a:pPr>
            <a:r>
              <a:rPr lang="en-GB" sz="1500"/>
              <a:t>World Health Organization (2021a) </a:t>
            </a:r>
            <a:r>
              <a:rPr lang="en-GB" sz="1500" i="1"/>
              <a:t>Decade of Healthy Ageing 2021–2030</a:t>
            </a:r>
            <a:r>
              <a:rPr lang="en-GB" sz="1500"/>
              <a:t>. Geneva: World Health Organization. Available at: </a:t>
            </a:r>
            <a:r>
              <a:rPr lang="en-GB" sz="1500">
                <a:hlinkClick r:id="rId23"/>
              </a:rPr>
              <a:t>https://www.who.int/initiatives/decade-of-healthy-ageing</a:t>
            </a:r>
            <a:r>
              <a:rPr lang="en-GB" sz="1500"/>
              <a:t> (Accessed: 23 September 2026).</a:t>
            </a:r>
          </a:p>
          <a:p>
            <a:pPr>
              <a:lnSpc>
                <a:spcPct val="130000"/>
              </a:lnSpc>
            </a:pPr>
            <a:r>
              <a:rPr lang="en-GB" sz="1500"/>
              <a:t>World Health Organization (2021b) </a:t>
            </a:r>
            <a:r>
              <a:rPr lang="en-GB" sz="1500" i="1"/>
              <a:t>Global report on ageism</a:t>
            </a:r>
            <a:r>
              <a:rPr lang="en-GB" sz="1500"/>
              <a:t>. Geneva: World Health Organization. Available at: </a:t>
            </a:r>
            <a:r>
              <a:rPr lang="en-GB" sz="1500">
                <a:hlinkClick r:id="rId24"/>
              </a:rPr>
              <a:t>https://www.who.int/publications/i/item/9789240016866</a:t>
            </a:r>
            <a:r>
              <a:rPr lang="en-GB" sz="1500"/>
              <a:t> (Accessed: 25 September 2026).</a:t>
            </a:r>
          </a:p>
          <a:p>
            <a:pPr lvl="0">
              <a:lnSpc>
                <a:spcPct val="130000"/>
              </a:lnSpc>
            </a:pPr>
            <a:endParaRPr lang="en-US" sz="1500" b="1" spc="-53">
              <a:solidFill>
                <a:srgbClr val="C35728"/>
              </a:solidFill>
              <a:latin typeface="Amazon Ember" panose="020B0603020204020204" pitchFamily="34" charset="0"/>
              <a:ea typeface="Amazon Ember" panose="020B0603020204020204" pitchFamily="34" charset="0"/>
              <a:cs typeface="Amazon Ember" panose="020B0603020204020204" pitchFamily="34" charset="0"/>
              <a:sym typeface="Mr. Mamoulian Blather"/>
            </a:endParaRPr>
          </a:p>
        </p:txBody>
      </p:sp>
      <p:pic>
        <p:nvPicPr>
          <p:cNvPr id="6" name="Audio 5">
            <a:hlinkClick r:id="" action="ppaction://media"/>
            <a:extLst>
              <a:ext uri="{FF2B5EF4-FFF2-40B4-BE49-F238E27FC236}">
                <a16:creationId xmlns:a16="http://schemas.microsoft.com/office/drawing/2014/main" id="{86FE4262-C4EF-5F63-0743-8E0F9EB7B484}"/>
              </a:ext>
            </a:extLst>
          </p:cNvPr>
          <p:cNvPicPr>
            <a:picLocks noChangeAspect="1"/>
          </p:cNvPicPr>
          <p:nvPr>
            <a:audioFile r:link="rId2"/>
            <p:extLst>
              <p:ext uri="{DAA4B4D4-6D71-4841-9C94-3DE7FCFB9230}">
                <p14:media xmlns:p14="http://schemas.microsoft.com/office/powerpoint/2010/main" r:embed="rId1"/>
              </p:ext>
            </p:extLst>
          </p:nvPr>
        </p:nvPicPr>
        <p:blipFill>
          <a:blip r:embed="rId25"/>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68311162"/>
      </p:ext>
    </p:extLst>
  </p:cSld>
  <p:clrMapOvr>
    <a:masterClrMapping/>
  </p:clrMapOvr>
  <mc:AlternateContent xmlns:mc="http://schemas.openxmlformats.org/markup-compatibility/2006">
    <mc:Choice xmlns:p14="http://schemas.microsoft.com/office/powerpoint/2010/main" Requires="p14">
      <p:transition spd="slow" p14:dur="2000" advTm="41766"/>
    </mc:Choice>
    <mc:Fallback>
      <p:transition spd="slow" advTm="41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2786</Words>
  <Application>Microsoft Office PowerPoint</Application>
  <PresentationFormat>Custom</PresentationFormat>
  <Paragraphs>245</Paragraphs>
  <Slides>20</Slides>
  <Notes>1</Notes>
  <HiddenSlides>0</HiddenSlides>
  <MMClips>20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Calibri</vt:lpstr>
      <vt:lpstr>Mr. Mamoulian Blather</vt:lpstr>
      <vt:lpstr>Amazon Ember</vt:lpstr>
      <vt:lpstr>Arial</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 Maroon and Cream Retro Illustrated Redefining Old Age Presentation</dc:title>
  <cp:lastModifiedBy>Samina Javed (2323581)</cp:lastModifiedBy>
  <cp:revision>1</cp:revision>
  <dcterms:created xsi:type="dcterms:W3CDTF">2006-08-16T00:00:00Z</dcterms:created>
  <dcterms:modified xsi:type="dcterms:W3CDTF">2026-10-16T09:42:51Z</dcterms:modified>
  <dc:identifier>DAHWS6nMhfo</dc:identifier>
</cp:coreProperties>
</file>