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1.xml" ContentType="application/vnd.openxmlformats-officedocument.drawingml.chart+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8" r:id="rId3"/>
    <p:sldId id="259" r:id="rId4"/>
    <p:sldId id="260" r:id="rId5"/>
    <p:sldId id="261" r:id="rId6"/>
    <p:sldId id="262" r:id="rId7"/>
    <p:sldId id="263" r:id="rId8"/>
    <p:sldId id="264" r:id="rId9"/>
    <p:sldId id="265" r:id="rId10"/>
    <p:sldId id="266" r:id="rId11"/>
    <p:sldId id="267" r:id="rId12"/>
    <p:sldId id="277" r:id="rId13"/>
    <p:sldId id="278" r:id="rId14"/>
    <p:sldId id="276" r:id="rId15"/>
    <p:sldId id="272" r:id="rId16"/>
    <p:sldId id="273" r:id="rId17"/>
    <p:sldId id="275" r:id="rId18"/>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470"/>
    <p:restoredTop sz="94610"/>
  </p:normalViewPr>
  <p:slideViewPr>
    <p:cSldViewPr snapToGrid="0" snapToObjects="1">
      <p:cViewPr varScale="1">
        <p:scale>
          <a:sx n="162" d="100"/>
          <a:sy n="162" d="100"/>
        </p:scale>
        <p:origin x="208" y="2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Churn</c:v>
                </c:pt>
              </c:strCache>
            </c:strRef>
          </c:tx>
          <c:spPr>
            <a:solidFill>
              <a:schemeClr val="accent1"/>
            </a:solidFill>
            <a:ln w="9525" cap="flat">
              <a:solidFill>
                <a:srgbClr val="F9F9F9"/>
              </a:solidFill>
              <a:prstDash val="solid"/>
              <a:round/>
            </a:ln>
            <a:effectLst/>
          </c:spPr>
          <c:dPt>
            <c:idx val="0"/>
            <c:bubble3D val="0"/>
            <c:spPr>
              <a:solidFill>
                <a:srgbClr val="0B7A75"/>
              </a:solidFill>
              <a:effectLst/>
            </c:spPr>
            <c:extLst>
              <c:ext xmlns:c16="http://schemas.microsoft.com/office/drawing/2014/chart" uri="{C3380CC4-5D6E-409C-BE32-E72D297353CC}">
                <c16:uniqueId val="{00000001-9D9F-284C-BE64-ADB72077B92E}"/>
              </c:ext>
            </c:extLst>
          </c:dPt>
          <c:dPt>
            <c:idx val="1"/>
            <c:bubble3D val="0"/>
            <c:spPr>
              <a:solidFill>
                <a:srgbClr val="F59E0B"/>
              </a:solidFill>
              <a:effectLst/>
            </c:spPr>
            <c:extLst>
              <c:ext xmlns:c16="http://schemas.microsoft.com/office/drawing/2014/chart" uri="{C3380CC4-5D6E-409C-BE32-E72D297353CC}">
                <c16:uniqueId val="{00000003-9D9F-284C-BE64-ADB72077B92E}"/>
              </c:ext>
            </c:extLst>
          </c:dPt>
          <c:dLbls>
            <c:dLbl>
              <c:idx val="0"/>
              <c:numFmt formatCode="0%" sourceLinked="0"/>
              <c:spPr/>
              <c:txPr>
                <a:bodyPr/>
                <a:lstStyle/>
                <a:p>
                  <a:pPr>
                    <a:defRPr sz="1100" b="0" i="0" u="none" strike="noStrike">
                      <a:solidFill>
                        <a:srgbClr val="FFFFFF"/>
                      </a:solidFill>
                      <a:latin typeface="Arial"/>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9D9F-284C-BE64-ADB72077B92E}"/>
                </c:ext>
              </c:extLst>
            </c:dLbl>
            <c:dLbl>
              <c:idx val="1"/>
              <c:numFmt formatCode="0%" sourceLinked="0"/>
              <c:spPr/>
              <c:txPr>
                <a:bodyPr/>
                <a:lstStyle/>
                <a:p>
                  <a:pPr>
                    <a:defRPr sz="1100" b="0" i="0" u="none" strike="noStrike">
                      <a:solidFill>
                        <a:srgbClr val="FFFFFF"/>
                      </a:solidFill>
                      <a:latin typeface="Arial"/>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9D9F-284C-BE64-ADB72077B92E}"/>
                </c:ext>
              </c:extLst>
            </c:dLbl>
            <c:numFmt formatCode="0%" sourceLinked="0"/>
            <c:spPr>
              <a:noFill/>
              <a:ln>
                <a:noFill/>
              </a:ln>
              <a:effectLst/>
            </c:spPr>
            <c:txPr>
              <a:bodyPr/>
              <a:lstStyle/>
              <a:p>
                <a:pPr>
                  <a:defRPr sz="1800" b="0" i="0" u="none" strike="noStrike">
                    <a:solidFill>
                      <a:srgbClr val="000000"/>
                    </a:solidFill>
                    <a:latin typeface="Arial"/>
                  </a:defRPr>
                </a:pPr>
                <a:endParaRPr lang="en-US"/>
              </a:p>
            </c:txPr>
            <c:showLegendKey val="0"/>
            <c:showVal val="0"/>
            <c:showCatName val="1"/>
            <c:showSerName val="0"/>
            <c:showPercent val="1"/>
            <c:showBubbleSize val="0"/>
            <c:showLeaderLines val="0"/>
            <c:extLst>
              <c:ext xmlns:c15="http://schemas.microsoft.com/office/drawing/2012/chart" uri="{CE6537A1-D6FC-4f65-9D91-7224C49458BB}"/>
            </c:extLst>
          </c:dLbls>
          <c:cat>
            <c:strRef>
              <c:f>Sheet1!$A$2:$A$3</c:f>
              <c:strCache>
                <c:ptCount val="2"/>
                <c:pt idx="0">
                  <c:v>No Churn (0)</c:v>
                </c:pt>
                <c:pt idx="1">
                  <c:v>Churn (1)</c:v>
                </c:pt>
              </c:strCache>
            </c:strRef>
          </c:cat>
          <c:val>
            <c:numRef>
              <c:f>Sheet1!$B$2:$B$3</c:f>
              <c:numCache>
                <c:formatCode>General</c:formatCode>
                <c:ptCount val="2"/>
                <c:pt idx="0">
                  <c:v>50438</c:v>
                </c:pt>
                <c:pt idx="1">
                  <c:v>49562</c:v>
                </c:pt>
              </c:numCache>
            </c:numRef>
          </c:val>
          <c:extLst>
            <c:ext xmlns:c16="http://schemas.microsoft.com/office/drawing/2014/chart" uri="{C3380CC4-5D6E-409C-BE32-E72D297353CC}">
              <c16:uniqueId val="{00000004-9D9F-284C-BE64-ADB72077B92E}"/>
            </c:ext>
          </c:extLst>
        </c:ser>
        <c:dLbls>
          <c:showLegendKey val="0"/>
          <c:showVal val="0"/>
          <c:showCatName val="0"/>
          <c:showSerName val="0"/>
          <c:showPercent val="0"/>
          <c:showBubbleSize val="0"/>
          <c:showLeaderLines val="0"/>
        </c:dLbls>
        <c:firstSliceAng val="0"/>
        <c:holeSize val="50"/>
      </c:doughnutChart>
      <c:spPr>
        <a:noFill/>
        <a:ln>
          <a:noFill/>
        </a:ln>
        <a:effectLst/>
      </c:spPr>
    </c:plotArea>
    <c:legend>
      <c:legendPos val="b"/>
      <c:overlay val="0"/>
    </c:legend>
    <c:plotVisOnly val="1"/>
    <c:dispBlanksAs val="span"/>
    <c:showDLblsOverMax val="1"/>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99429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everyone. Today I'll be presenting my analysis on Telecom Customer Churn Prediction, carried out as part of the Data Mining and Analytics module. Churn means a customer leaving the telecom provider - and predicting it early is one of the most valuable things a telecom company can do, because retaining a customer is far cheaper than acquiring a new one. In this talk I'll walk through the dataset, the preprocessing pipeline, the exploratory analysis, three machine learning models I compared, and the business insights that came out of it. Quick headline numbers to set the scene: we worked with 100,000 customer records, narrowed down to the 10 most predictive features, tested 3 different classification models, and reached a best accuracy of around 58%. I'll explain why that number matters - and what it tells us about this particular problem - as we go. This should take about 10 to 15 minutes, then I'm happy to take questions at the end.</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why does this matter? Churn is when a customer cancels or stops using their telecom service. Industry-wide, telecom churn rates sit around 25 to 30 percent a year, which is huge. And every customer who churns costs the company over a thousand dollars to replace - that includes marketing, acquisition costs, and the lost revenue while they search for a replacement customer. Research consistently shows that if you can predict churn early, you can cut losses by around 60 percent through targeted retention offers - a discount, a free upgrade, a personal call from customer service. So the goal of this project was straightforward: build a model that flags at-risk customers before they leave, figure out which behaviours are the strongest warning signs, and compare a few different machine learning approaches to see which works best on this kind of data. I used Python's scikit-learn library for the modelling, and also exported the cleaned dataset in ARFF format so it could be explored in WEKA as well, which some of you may be more familiar with.</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look at the dataset itself. We started with 100,000 customer records and 11 columns, including a customer ID, which I dropped since it carries no predictive value. Using feature selection - specifically SelectKBest with an ANOVA F-test - I narrowed this down to the 10 most statistically significant features, which I'll detail on the next slide. The target variable is 'churn', a binary flag: 0 means the customer stayed, 1 means they left. After cleaning, the dataset turned out to be very close to balanced - about 50.4 percent retained versus 49.6 percent churned - which is actually quite convenient for modelling, though I still applied SMOTE on the training set just to be safe, which I'll explain shortly. The whole pipeline was built in a Google Colab notebook called Telecom.ipynb, using pandas for data cleaning, scikit-learn for the actual model building, and seaborn and matplotlib for all the charts you'll see today. I also exported everything to ARFF format so the dataset could be loaded directly into WEKA if needed.</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let's go through the feature dictionary, because the column names from the raw dataset are telecom-industry abbreviations that aren't obvious at a glance. I've split this across two slides - this one covers usage-volume features. First, 'eqpdays', or Equipment Days - this is simply how many days it's been since the customer got their current handset. Then we have a family of 'minutes of use' or MOU features. 'mou_Mean' is the average monthly minutes of use across all billing cycles - essentially a long-run average of how much the customer talks. 'avg6mou' and 'avg3mou' are the same idea but over shorter, more recent windows - the last 6 months and the last 3 months respectively. Comparing these against the long-run mean is actually really useful, because if a customer's recent usage is falling below their historical average, that's an early warning sign. And 'avg3qty' is the average number of calls - not minutes, but call count - over the last 3 months. Together these five features paint a picture of how actively engaged a customer is with their service.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Continuing the dictionary - this slide covers the remaining five features, which break usage down by call type and include the one billing-related feature. 'mou_cvce_Mean' is Completed Voice Call minutes - calls that actually connected and went through, as opposed to dropped or failed calls. 'mou_peav_Mean' is Peak Average Voice - minutes used during the telecom's defined peak hours, typically business hours. 'mou_opkv_Mean' is the mirror image - Off-Peak Voice minutes, used during evenings, nights or weekends. Comparing peak versus off-peak usage can reveal whether a customer is a business user or a personal user, which matters for churn risk. 'mou_rvce_Mean' is Received Voice Call minutes - incoming calls, as opposed to calls the customer made. And finally 'totmrc_Mean' - Total Monthly Recurring Charge - which is simply the average monthly subscription fee the customer pays. Interestingly, as we'll see in the feature importance ranking, this billing figure turned out to be the least predictive of the ten, which suggests that how much someone pays matters less than how they actually use the service.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any model can be trained, the raw data needs careful preprocessing. I followed a six-step pipeline. Step one: load and clean. I dropped the Customer_ID column since it's just an identifier, replaced placeholder values like 'NA', 'U' and empty strings with proper NaN markers, and made sure the churn column was a clean numeric integer. Step two: imputation. For missing numerical values I used median imputation - the median is more robust to outliers than the mean, which matters here given how skewed some of these usage features are, as we'll see shortly. For any categorical columns, I used most-frequent-value imputation. Step three: encoding and feature selection. Categorical variables were one-hot encoded, and then I used SelectKBest with an ANOVA F-test to score every feature and keep only the ten with the strongest statistical relationship to churn. Step four: train-test split - an 80/20 split, stratified so the churn ratio is preserved in both sets - 80,000 training rows and 20,000 test rows. Step five: SMOTE, which stands for Synthetic Minority Oversampling Technique - even though our classes were close to balanced, I applied this to the training set to guarantee a perfectly even 40,350 versus 40,350 split, removing any risk of the model favouring the majority class. And finally, step six: feature scaling using StandardScaler, fitted only on the training data and then applied to the test set, to prevent any data leakage.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want to spend a moment on SMOTE specifically, because it's an important technique and worth understanding properly. Before SMOTE, our training set had 40,350 non-churn customers and 39,650 churn customers - already fairly close, but not perfectly even. After applying SMOTE, both classes are exactly balanced at 40,350 each. So how does SMOTE actually work? Rather than just duplicating existing minority-class rows - which would just make the model memorise the same examples repeatedly - SMOTE generates brand new, synthetic data points. It does this by picking a minority-class example, finding its nearest neighbours in the same class, and creating a new synthetic point somewhere along the line between them. This gives the model a richer, more varied set of examples to learn from, and crucially, it prevents the model from becoming biased toward predicting the majority class just because it saw more examples of it during training. It's worth noting SMOTE was applied only to the training set, never to the test set - the test set must reflect the real-world class distribution so our evaluation metrics stay honest.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Moving into exploratory data analysis - the first and arguably most important question is: which features actually drive churn the most? I answered this by training a Random Forest on the full dataset and extracting its built-in feature importance scores, which measure how much each feature contributes to reducing prediction error across the forest. The clear winner is 'eqpdays' - Equipment Days - at roughly 13.7 percent importance, meaningfully ahead of everything else. This tells us that how long a customer has had their current device is the single strongest signal we have. Right behind it, the various usage-minute features - mou_Mean, avg6mou, avg3mou - cluster together around 10 to 11 percent, confirming that how much a customer talks is highly predictive. At the bottom of the ranking sits totmrc_Mean, the monthly billing charge, at under 8 percent - the least predictive of the ten. The big takeaway here is that behaviour - how someone uses their phone, and how old their device is - matters more for predicting churn than how much they're being charged. That's a genuinely useful, slightly counter-intuitive insight for a retention team to act on.</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heatmap shows the correlation between five of our key features - I've simplified it to five for readability, but the full ten-feature heatmap from the notebook shows the same pattern more broadly. The diagonal, shown in gold, is always 1.00 because every feature is perfectly correlated with itself. What's striking is the dark teal cluster - mou_Mean, avg6mou, avg3mou and avg3qty are all correlated with each other at 0.84 and above, several pairs reaching 0.93 to 0.98. That makes intuitive sense - these are all different ways of measuring the same underlying thing, which is how much the customer uses their phone. On the other hand, eqpdays - shown in pink - is negatively correlated with every usage feature, around minus 0.31 across the board. This tells us that customers with older devices tend to use their phones less, which lines up with the feature importance result from the previous slide. From a modelling perspective, this level of correlation between usage features - what statisticians call multicollinearity - is worth flagging. It's not a serious problem for tree-based models like Random Forest, but it is something to be aware of for the Logistic Regression model, since highly correlated inputs can make individual coefficients less stable and harder to interpret.</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trusting any accuracy figure, it's essential to check the class balance, because accuracy can be very misleading on imbalanced data. The good news here is that our dataset is close to a 50-50 split: 50,438 customers were retained, which is 50.4 percent, and 49,562 churned, which is 49.6 percent. This is actually a fortunate situation - it means a metric like overall accuracy is meaningful and won't be skewed by one class dominating the dataset. If churn had only made up, say, 5 percent of customers, a model could score 95 percent accuracy just by predicting 'no churn' every single time, which would be useless in practice. That's not the case here. Even so, I still applied SMOTE to the training data, partly as good practice and partly to guarantee a perfectly even split during training, removing any small residual imbalance and any risk of the model leaning toward the slightly larger majority class.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table summarises the descriptive statistics for our key numerical features - mean, standard deviation, minimum and maximum. There's an important pattern here: for almost every usage-related feature, the standard deviation is roughly the same size as the mean, or even larger. For example, mou_Mean has a mean of about 513 minutes but a standard deviation of 524 - that's a huge spread. This is a classic signature of a right-skewed, long-tailed distribution. It means most customers cluster at relatively low usage levels, but there's a smaller group of very heavy users with usage in the thousands of minutes, and those extreme values pull the mean upward and inflate the variance. You can also see some odd edge cases - eqpdays has a minimum of negative 5, and totmrc_Mean has a minimum of negative 26.9, both of which are technically invalid since you can't have negative equipment days or a negative bill. These are likely data entry artefacts, and in a more thorough cleaning pass I'd flag and investigate these as outliers. This skewness is also why I used median imputation rather than mean imputation earlier - the median is far more robust to this kind of distribution.</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C99D77-8A47-CC70-0DEB-F2EB2EBDE0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557D31-8C0D-18EA-1C05-523EAC948B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FFCACD-B268-BD9F-DF1A-7FC8B926D744}"/>
              </a:ext>
            </a:extLst>
          </p:cNvPr>
          <p:cNvSpPr>
            <a:spLocks noGrp="1"/>
          </p:cNvSpPr>
          <p:nvPr>
            <p:ph type="body" idx="1"/>
          </p:nvPr>
        </p:nvSpPr>
        <p:spPr/>
        <p:txBody>
          <a:bodyPr/>
          <a:lstStyle/>
          <a:p>
            <a:r>
              <a:rPr lang="en-US" dirty="0"/>
              <a:t>Now let's look at how individual features differ between customers who churned and those who didn't, using boxplots. A boxplot shows the median as the dark horizontal line, the box itself spans the middle 50 percent of values - the interquartile range - and the whiskers extend out to the typical minimum and maximum, excluding extreme outliers. First, eqpdays versus churn. Churned customers, on the left in teal, show a higher median around 365 days compared to around 305 days for retained customers in gold. This confirms what feature importance told us - customers who churn tend to be using somewhat older equipment, on average, than those who stay, supporting the idea that device-upgrade timing is connected to churn risk. Second, mou_Mean versus churn - average monthly minutes of use. Here the two groups look fairly similar in their medians, around 330 to 340 minutes for both groups, though there is a slightly wider spread for churned customers at the lower end. This tells us that raw average usage on its own isn't a dramatically clean separator between the two groups - it's more the combination of features, and possibly trends over time, that the models are picking up on rather than any single obvious threshold.</a:t>
            </a:r>
          </a:p>
        </p:txBody>
      </p:sp>
      <p:sp>
        <p:nvSpPr>
          <p:cNvPr id="4" name="Slide Number Placeholder 3">
            <a:extLst>
              <a:ext uri="{FF2B5EF4-FFF2-40B4-BE49-F238E27FC236}">
                <a16:creationId xmlns:a16="http://schemas.microsoft.com/office/drawing/2014/main" id="{57A1562E-B2C5-61FC-E1C6-1AB994A84D94}"/>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30746238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5F8C49-DAE9-0394-2805-380EE4FE8A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B64BCE-D167-7177-EADF-92D8B1D36E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2CE187-DC1A-D69C-912C-8077C3A5F935}"/>
              </a:ext>
            </a:extLst>
          </p:cNvPr>
          <p:cNvSpPr>
            <a:spLocks noGrp="1"/>
          </p:cNvSpPr>
          <p:nvPr>
            <p:ph type="body" idx="1"/>
          </p:nvPr>
        </p:nvSpPr>
        <p:spPr/>
        <p:txBody>
          <a:bodyPr/>
          <a:lstStyle/>
          <a:p>
            <a:r>
              <a:rPr lang="en-US" dirty="0"/>
              <a:t>Two more boxplot comparisons. First, avg3qty versus churn - average call quantity over the last three months. Similar pattern to before: medians sit fairly close together, around 130 calls for retained customers versus 118 for churned customers, with churned customers showing a marginally lower typical call volume - consistent with the idea of disengagement preceding churn. Second, totmrc_Mean versus churn - the monthly billing charge. Interestingly here the relationship runs in the opposite direction to what you might expect - churned customers actually show a slightly higher median monthly charge, around £46, compared to £43 for retained customers. This hints that price sensitivity could be a contributing factor - customers paying somewhat more are marginally more likely to leave, perhaps shopping around for a better deal elsewhere. Across all four of these boxplot comparisons, the overarching theme is that no single feature cleanly separates churners from non-churners - the differences in medians are real but modest. This is exactly why we need machine learning models that can combine multiple features together, rather than relying on any one threshold rule, which is what we'll look at next.</a:t>
            </a:r>
          </a:p>
        </p:txBody>
      </p:sp>
      <p:sp>
        <p:nvSpPr>
          <p:cNvPr id="4" name="Slide Number Placeholder 3">
            <a:extLst>
              <a:ext uri="{FF2B5EF4-FFF2-40B4-BE49-F238E27FC236}">
                <a16:creationId xmlns:a16="http://schemas.microsoft.com/office/drawing/2014/main" id="{CE669FA2-4893-994F-82C8-ADE55106CA74}"/>
              </a:ext>
            </a:extLst>
          </p:cNvPr>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4852355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09A852-EE70-1A91-0FE8-84A7C21878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E2630D-6184-7B4C-41BF-992469DCD2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7EB2A2-43A0-78F3-0F0B-539C3A2241EC}"/>
              </a:ext>
            </a:extLst>
          </p:cNvPr>
          <p:cNvSpPr>
            <a:spLocks noGrp="1"/>
          </p:cNvSpPr>
          <p:nvPr>
            <p:ph type="body" idx="1"/>
          </p:nvPr>
        </p:nvSpPr>
        <p:spPr/>
        <p:txBody>
          <a:bodyPr/>
          <a:lstStyle/>
          <a:p>
            <a:r>
              <a:rPr lang="en-US" dirty="0"/>
              <a:t>Here are the head-to-head results for all three models on the held-out test set of 20,000 customers. Logistic Regression came in lowest at 55.5 percent accuracy - which makes sense given what we saw in the correlation analysis: the relationships in this data are not purely linear, and a linear model will struggle to capture that. Random Forest was the clear winner at 58.0 percent accuracy, with balanced precision and recall around 0.58 to 0.59 for both classes. Its ability to model non-linear interactions between features gave it the edge. SVM came in second at 57.3 percent, and it's actually worth highlighting its recall figures - 0.54 for class 0 but 0.61 for class 1, meaning it was particularly good at catching actual churners, even if it occasionally over-predicted churn. Depending on the business priority, that trade-off could actually be attractive - in churn prediction, missing a true churner, a false negative, is often more costly than a false alarm, because a false alarm just means you send a retention offer to someone who was going to stay anyway. Overall though, Random Forest gives the best balance of accuracy, interpretability through feature importance, and robustness, which is why I selected it as the primary model going forward, and why I'll show its confusion matrix in detail next.</a:t>
            </a:r>
          </a:p>
        </p:txBody>
      </p:sp>
      <p:sp>
        <p:nvSpPr>
          <p:cNvPr id="4" name="Slide Number Placeholder 3">
            <a:extLst>
              <a:ext uri="{FF2B5EF4-FFF2-40B4-BE49-F238E27FC236}">
                <a16:creationId xmlns:a16="http://schemas.microsoft.com/office/drawing/2014/main" id="{B7586F99-D63B-9C79-08D1-EBCC9772AFB1}"/>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2942208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drill into the confusion matrix for our best model, Random Forest, on the 20,000-customer test set. A confusion matrix breaks predictions into four buckets. Top-left, true negatives - 6,001 customers we correctly predicted would not churn, and they didn't. Bottom-right, true positives - 5,604 customers we correctly predicted would churn, and they did. Those are our correct predictions, totalling 11,605 out of 20,000. Then we have our errors. Top-right, false positives - 4,087 customers we predicted would churn but actually stayed. These aren't free, but in churn prediction they're the more tolerable error - you might send a retention offer to someone who didn't need it, which costs a bit of marketing budget but doesn't lose a customer. Bottom-left, false negatives - 4,308 customers who churned that the model failed to flag. I've called this out as the critical miss, because this is the expensive error - these are customers who left without us doing anything to try to retain them, since the model didn't see it coming. Overall this gives us 58 percent accuracy, 56.5 percent recall on the churn class, 57.8 percent precision, and an F1-score of 0.58, balancing precision and recall. In a real deployment, I'd actually consider tuning the model's decision threshold to push more borderline cases into the 'predicted churn' bucket, accepting more false positives in exchange for catching more of those costly false negatives - since the business cost of missing a churner is usually higher than the cost of an unnecessary retention offer.</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Pulling everything together, here are the four insights I'd want a telecom retention team to walk away with. First, device age matters most. Since eqpdays is the strongest predictor, a practical action is to proactively reach out with upgrade offers to customers approaching the typical churn-risk device age, rather than waiting for them to call in. Second, usage decline is an early warning sign. Because mou_Mean, avg6mou and avg3mou are all important, a retention system could monitor for customers whose recent usage has dropped meaningfully below their historical baseline, and flag them for intervention before the contract renewal date. Third, pricing sensitivity. Even though billing ranked lowest in importance, our boxplot comparison showed churned customers paying slightly more on average - so reviewing whether high-bill, lower-usage customers are getting good value could be worthwhile. And fourth, an honest limitation: all three models capped out in the 55 to 58 percent accuracy range. That's better than a coin flip, but it's not a home run. The weak correlations we saw between any single feature and churn in the heatmap suggest there are other factors driving churn that simply aren't captured in this dataset - things like customer service interactions, complaint history, network quality at the customer's location, or competitor promotions. I think that's an important and honest finding in its own right, not just a weakness to apologise for.</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very much for your attention. I'd be glad to take any questions - whether about the modelling choices, the feature engineering, the SMOTE technique, or the business implications of these findings. A few questions I'd anticipate and have answers ready for: why was accuracy only around 58 percent - and my answer would be that this reflects genuinely weak linear separability in the available features, not a flaw in the modelling approach, and richer data would likely improve this. Another likely question is why I chose Random Forest as the headline model over SVM given SVM's stronger recall on the churn class - and that's a fair challenge, the honest answer is it depends on whether the business prioritises overall balanced accuracy or specifically catching churners, and that's a discussion point I'm happy to go deeper on. Thanks again, and over to you for questions.</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6858000" y="-1097280"/>
            <a:ext cx="4114800" cy="4114800"/>
          </a:xfrm>
          <a:prstGeom prst="ellipse">
            <a:avLst/>
          </a:prstGeom>
          <a:solidFill>
            <a:srgbClr val="0B7A75">
              <a:alpha val="22000"/>
            </a:srgbClr>
          </a:solidFill>
          <a:ln w="12700">
            <a:solidFill>
              <a:srgbClr val="0B7A75"/>
            </a:solidFill>
            <a:prstDash val="solid"/>
          </a:ln>
        </p:spPr>
        <p:txBody>
          <a:bodyPr/>
          <a:lstStyle/>
          <a:p>
            <a:endParaRPr lang="en-US"/>
          </a:p>
        </p:txBody>
      </p:sp>
      <p:sp>
        <p:nvSpPr>
          <p:cNvPr id="4" name="Text 2"/>
          <p:cNvSpPr/>
          <p:nvPr/>
        </p:nvSpPr>
        <p:spPr>
          <a:xfrm>
            <a:off x="548640" y="502920"/>
            <a:ext cx="8046720" cy="320040"/>
          </a:xfrm>
          <a:prstGeom prst="rect">
            <a:avLst/>
          </a:prstGeom>
          <a:noFill/>
          <a:ln/>
        </p:spPr>
        <p:txBody>
          <a:bodyPr wrap="square" rtlCol="0" anchor="ctr"/>
          <a:lstStyle/>
          <a:p>
            <a:r>
              <a:rPr lang="en-US" sz="1100" kern="0" spc="300" dirty="0">
                <a:solidFill>
                  <a:srgbClr val="14B8A6"/>
                </a:solidFill>
                <a:latin typeface="Calibri" pitchFamily="34" charset="0"/>
                <a:cs typeface="Calibri" pitchFamily="34" charset="-120"/>
              </a:rPr>
              <a:t>MSc Data and Artificial Intelligence </a:t>
            </a:r>
            <a:r>
              <a:rPr lang="en-US" sz="1100" kern="0" spc="300" dirty="0">
                <a:solidFill>
                  <a:srgbClr val="14B8A6"/>
                </a:solidFill>
                <a:latin typeface="Calibri" pitchFamily="34" charset="0"/>
                <a:ea typeface="Calibri" pitchFamily="34" charset="-122"/>
                <a:cs typeface="Calibri" pitchFamily="34" charset="-120"/>
              </a:rPr>
              <a:t>· L7-Data Mining &amp; </a:t>
            </a:r>
            <a:r>
              <a:rPr lang="en-US" sz="1100" kern="0" spc="300" dirty="0" err="1">
                <a:solidFill>
                  <a:srgbClr val="14B8A6"/>
                </a:solidFill>
                <a:latin typeface="Calibri" pitchFamily="34" charset="0"/>
                <a:ea typeface="Calibri" pitchFamily="34" charset="-122"/>
                <a:cs typeface="Calibri" pitchFamily="34" charset="-120"/>
              </a:rPr>
              <a:t>Visualisation</a:t>
            </a:r>
            <a:endParaRPr lang="en-US" sz="1100" dirty="0"/>
          </a:p>
        </p:txBody>
      </p:sp>
      <p:sp>
        <p:nvSpPr>
          <p:cNvPr id="5" name="Text 3"/>
          <p:cNvSpPr/>
          <p:nvPr/>
        </p:nvSpPr>
        <p:spPr>
          <a:xfrm>
            <a:off x="548640" y="914400"/>
            <a:ext cx="8046720" cy="1920240"/>
          </a:xfrm>
          <a:prstGeom prst="rect">
            <a:avLst/>
          </a:prstGeom>
          <a:noFill/>
          <a:ln/>
        </p:spPr>
        <p:txBody>
          <a:bodyPr wrap="square" rtlCol="0" anchor="ctr"/>
          <a:lstStyle/>
          <a:p>
            <a:r>
              <a:rPr lang="en-US" sz="4600" b="1" dirty="0">
                <a:solidFill>
                  <a:srgbClr val="FFFFFF"/>
                </a:solidFill>
                <a:latin typeface="Cambria" pitchFamily="34" charset="0"/>
                <a:ea typeface="Cambria" pitchFamily="34" charset="-122"/>
                <a:cs typeface="Cambria" pitchFamily="34" charset="-120"/>
              </a:rPr>
              <a:t>EXPLORATORY DATA ANALYSIS</a:t>
            </a:r>
            <a:endParaRPr lang="en-US" sz="4600" dirty="0"/>
          </a:p>
        </p:txBody>
      </p:sp>
      <p:sp>
        <p:nvSpPr>
          <p:cNvPr id="6" name="Shape 4"/>
          <p:cNvSpPr/>
          <p:nvPr/>
        </p:nvSpPr>
        <p:spPr>
          <a:xfrm>
            <a:off x="548640" y="2971800"/>
            <a:ext cx="1645920" cy="50292"/>
          </a:xfrm>
          <a:prstGeom prst="rect">
            <a:avLst/>
          </a:prstGeom>
          <a:solidFill>
            <a:srgbClr val="14B8A6"/>
          </a:solidFill>
          <a:ln w="12700">
            <a:solidFill>
              <a:srgbClr val="14B8A6"/>
            </a:solidFill>
            <a:prstDash val="solid"/>
          </a:ln>
        </p:spPr>
        <p:txBody>
          <a:bodyPr/>
          <a:lstStyle/>
          <a:p>
            <a:endParaRPr lang="en-US"/>
          </a:p>
        </p:txBody>
      </p:sp>
      <p:sp>
        <p:nvSpPr>
          <p:cNvPr id="7" name="Text 5"/>
          <p:cNvSpPr/>
          <p:nvPr/>
        </p:nvSpPr>
        <p:spPr>
          <a:xfrm>
            <a:off x="548640" y="3127248"/>
            <a:ext cx="8046720" cy="365760"/>
          </a:xfrm>
          <a:prstGeom prst="rect">
            <a:avLst/>
          </a:prstGeom>
          <a:noFill/>
          <a:ln/>
        </p:spPr>
        <p:txBody>
          <a:bodyPr wrap="square" rtlCol="0" anchor="ctr"/>
          <a:lstStyle/>
          <a:p>
            <a:pPr marL="0" indent="0" algn="l">
              <a:buNone/>
            </a:pPr>
            <a:r>
              <a:rPr lang="en-US" sz="1500" i="1" dirty="0">
                <a:solidFill>
                  <a:srgbClr val="94A3B8"/>
                </a:solidFill>
                <a:latin typeface="Calibri" pitchFamily="34" charset="0"/>
                <a:ea typeface="Calibri" pitchFamily="34" charset="-122"/>
                <a:cs typeface="Calibri" pitchFamily="34" charset="-120"/>
              </a:rPr>
              <a:t>LECTURE :- DR NOUH ELMITWALLY </a:t>
            </a:r>
            <a:endParaRPr lang="en-US" sz="1500" dirty="0"/>
          </a:p>
        </p:txBody>
      </p:sp>
      <p:pic>
        <p:nvPicPr>
          <p:cNvPr id="23" name="Picture 22">
            <a:extLst>
              <a:ext uri="{FF2B5EF4-FFF2-40B4-BE49-F238E27FC236}">
                <a16:creationId xmlns:a16="http://schemas.microsoft.com/office/drawing/2014/main" id="{1C175C5C-3620-E582-F373-127CF973FD3A}"/>
              </a:ext>
            </a:extLst>
          </p:cNvPr>
          <p:cNvPicPr>
            <a:picLocks noChangeAspect="1"/>
          </p:cNvPicPr>
          <p:nvPr/>
        </p:nvPicPr>
        <p:blipFill>
          <a:blip r:embed="rId3"/>
          <a:stretch>
            <a:fillRect/>
          </a:stretch>
        </p:blipFill>
        <p:spPr>
          <a:xfrm>
            <a:off x="685800" y="4031281"/>
            <a:ext cx="7772400" cy="994960"/>
          </a:xfrm>
          <a:prstGeom prst="rect">
            <a:avLst/>
          </a:prstGeom>
        </p:spPr>
      </p:pic>
      <p:sp>
        <p:nvSpPr>
          <p:cNvPr id="24" name="Text 5">
            <a:extLst>
              <a:ext uri="{FF2B5EF4-FFF2-40B4-BE49-F238E27FC236}">
                <a16:creationId xmlns:a16="http://schemas.microsoft.com/office/drawing/2014/main" id="{84B2D985-6A45-F0AD-DE39-66A452CF8403}"/>
              </a:ext>
            </a:extLst>
          </p:cNvPr>
          <p:cNvSpPr/>
          <p:nvPr/>
        </p:nvSpPr>
        <p:spPr>
          <a:xfrm>
            <a:off x="548640" y="3444343"/>
            <a:ext cx="8046720" cy="365760"/>
          </a:xfrm>
          <a:prstGeom prst="rect">
            <a:avLst/>
          </a:prstGeom>
          <a:noFill/>
          <a:ln/>
        </p:spPr>
        <p:txBody>
          <a:bodyPr wrap="square" rtlCol="0" anchor="ctr"/>
          <a:lstStyle/>
          <a:p>
            <a:pPr marL="0" indent="0" algn="l">
              <a:buNone/>
            </a:pPr>
            <a:r>
              <a:rPr lang="en-US" sz="1500" i="1" dirty="0">
                <a:solidFill>
                  <a:srgbClr val="94A3B8"/>
                </a:solidFill>
                <a:latin typeface="Calibri" pitchFamily="34" charset="0"/>
                <a:ea typeface="Calibri" pitchFamily="34" charset="-122"/>
                <a:cs typeface="Calibri" pitchFamily="34" charset="-120"/>
              </a:rPr>
              <a:t>STUDENT ID :- 2534009</a:t>
            </a:r>
            <a:endParaRPr lang="en-US" sz="15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3">
    <p:bg>
      <p:bgPr>
        <a:solidFill>
          <a:srgbClr val="F4F8F8"/>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D1B2A"/>
          </a:solidFill>
          <a:ln w="12700">
            <a:solidFill>
              <a:srgbClr val="0D1B2A"/>
            </a:solidFill>
            <a:prstDash val="solid"/>
          </a:ln>
        </p:spPr>
        <p:txBody>
          <a:bodyPr/>
          <a:lstStyle/>
          <a:p>
            <a:endParaRPr lang="en-US"/>
          </a:p>
        </p:txBody>
      </p:sp>
      <p:sp>
        <p:nvSpPr>
          <p:cNvPr id="3" name="Text 1"/>
          <p:cNvSpPr/>
          <p:nvPr/>
        </p:nvSpPr>
        <p:spPr>
          <a:xfrm>
            <a:off x="457200" y="201168"/>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01  |  Problem Overview</a:t>
            </a:r>
            <a:endParaRPr lang="en-US" sz="2200" dirty="0"/>
          </a:p>
        </p:txBody>
      </p:sp>
      <p:grpSp>
        <p:nvGrpSpPr>
          <p:cNvPr id="29" name="Group 28">
            <a:extLst>
              <a:ext uri="{FF2B5EF4-FFF2-40B4-BE49-F238E27FC236}">
                <a16:creationId xmlns:a16="http://schemas.microsoft.com/office/drawing/2014/main" id="{11D6DCFB-B888-B56B-A1C3-431EDD00A73A}"/>
              </a:ext>
            </a:extLst>
          </p:cNvPr>
          <p:cNvGrpSpPr/>
          <p:nvPr/>
        </p:nvGrpSpPr>
        <p:grpSpPr>
          <a:xfrm>
            <a:off x="365760" y="1097280"/>
            <a:ext cx="3840480" cy="3474720"/>
            <a:chOff x="365760" y="1097280"/>
            <a:chExt cx="3840480" cy="3474720"/>
          </a:xfrm>
        </p:grpSpPr>
        <p:sp>
          <p:nvSpPr>
            <p:cNvPr id="4" name="Shape 2">
              <a:extLst>
                <a:ext uri="{FF2B5EF4-FFF2-40B4-BE49-F238E27FC236}">
                  <a16:creationId xmlns:a16="http://schemas.microsoft.com/office/drawing/2014/main" id="{9737FB16-5027-0AA5-0C38-B53D678F272B}"/>
                </a:ext>
              </a:extLst>
            </p:cNvPr>
            <p:cNvSpPr/>
            <p:nvPr/>
          </p:nvSpPr>
          <p:spPr>
            <a:xfrm>
              <a:off x="365760" y="1097280"/>
              <a:ext cx="3840480" cy="3474720"/>
            </a:xfrm>
            <a:prstGeom prst="roundRect">
              <a:avLst>
                <a:gd name="adj" fmla="val 2632"/>
              </a:avLst>
            </a:prstGeom>
            <a:solidFill>
              <a:srgbClr val="FFFFFF"/>
            </a:solidFill>
            <a:ln w="12700">
              <a:solidFill>
                <a:srgbClr val="E2E8F0"/>
              </a:solidFill>
              <a:prstDash val="solid"/>
            </a:ln>
            <a:effectLst>
              <a:outerShdw blurRad="101600" dist="38100" dir="2700000" algn="bl" rotWithShape="0">
                <a:srgbClr val="000000">
                  <a:alpha val="12000"/>
                </a:srgbClr>
              </a:outerShdw>
            </a:effectLst>
          </p:spPr>
          <p:txBody>
            <a:bodyPr/>
            <a:lstStyle/>
            <a:p>
              <a:endParaRPr lang="en-US"/>
            </a:p>
          </p:txBody>
        </p:sp>
        <p:sp>
          <p:nvSpPr>
            <p:cNvPr id="5" name="Text 3">
              <a:extLst>
                <a:ext uri="{FF2B5EF4-FFF2-40B4-BE49-F238E27FC236}">
                  <a16:creationId xmlns:a16="http://schemas.microsoft.com/office/drawing/2014/main" id="{5971B789-8D30-0A47-47C8-C503C1548B18}"/>
                </a:ext>
              </a:extLst>
            </p:cNvPr>
            <p:cNvSpPr/>
            <p:nvPr/>
          </p:nvSpPr>
          <p:spPr>
            <a:xfrm>
              <a:off x="548640" y="1234440"/>
              <a:ext cx="3474720" cy="365760"/>
            </a:xfrm>
            <a:prstGeom prst="rect">
              <a:avLst/>
            </a:prstGeom>
            <a:noFill/>
            <a:ln/>
          </p:spPr>
          <p:txBody>
            <a:bodyPr wrap="square" rtlCol="0" anchor="ctr"/>
            <a:lstStyle/>
            <a:p>
              <a:pPr marL="0" indent="0">
                <a:buNone/>
              </a:pPr>
              <a:r>
                <a:rPr lang="en-US" sz="1400" b="1" dirty="0">
                  <a:solidFill>
                    <a:srgbClr val="0B7A75"/>
                  </a:solidFill>
                  <a:latin typeface="Calibri" pitchFamily="34" charset="0"/>
                  <a:ea typeface="Calibri" pitchFamily="34" charset="-122"/>
                  <a:cs typeface="Calibri" pitchFamily="34" charset="-120"/>
                </a:rPr>
                <a:t>What is Churn?</a:t>
              </a:r>
              <a:endParaRPr lang="en-US" sz="1400" dirty="0"/>
            </a:p>
          </p:txBody>
        </p:sp>
        <p:sp>
          <p:nvSpPr>
            <p:cNvPr id="6" name="Text 4">
              <a:extLst>
                <a:ext uri="{FF2B5EF4-FFF2-40B4-BE49-F238E27FC236}">
                  <a16:creationId xmlns:a16="http://schemas.microsoft.com/office/drawing/2014/main" id="{AABF12B2-91A7-5758-6441-3A1385625CD1}"/>
                </a:ext>
              </a:extLst>
            </p:cNvPr>
            <p:cNvSpPr/>
            <p:nvPr/>
          </p:nvSpPr>
          <p:spPr>
            <a:xfrm>
              <a:off x="548640" y="1645920"/>
              <a:ext cx="3474720" cy="1097280"/>
            </a:xfrm>
            <a:prstGeom prst="rect">
              <a:avLst/>
            </a:prstGeom>
            <a:noFill/>
            <a:ln/>
          </p:spPr>
          <p:txBody>
            <a:bodyPr wrap="square" rtlCol="0" anchor="ctr"/>
            <a:lstStyle/>
            <a:p>
              <a:pPr marL="0" indent="0">
                <a:buNone/>
              </a:pPr>
              <a:r>
                <a:rPr lang="en-US" sz="1200" dirty="0">
                  <a:solidFill>
                    <a:srgbClr val="475569"/>
                  </a:solidFill>
                  <a:latin typeface="Calibri" pitchFamily="34" charset="0"/>
                  <a:ea typeface="Calibri" pitchFamily="34" charset="-122"/>
                  <a:cs typeface="Calibri" pitchFamily="34" charset="-120"/>
                </a:rPr>
                <a:t>Customer churn refers to when a subscriber stops using a telecom service. It is a critical business problem - acquiring new customers costs 5-10x more than retaining existing ones.</a:t>
              </a:r>
              <a:endParaRPr lang="en-US" sz="1200" dirty="0"/>
            </a:p>
          </p:txBody>
        </p:sp>
        <p:sp>
          <p:nvSpPr>
            <p:cNvPr id="7" name="Shape 5">
              <a:extLst>
                <a:ext uri="{FF2B5EF4-FFF2-40B4-BE49-F238E27FC236}">
                  <a16:creationId xmlns:a16="http://schemas.microsoft.com/office/drawing/2014/main" id="{0AE586CD-F735-F728-7C63-5D7A978B4D38}"/>
                </a:ext>
              </a:extLst>
            </p:cNvPr>
            <p:cNvSpPr/>
            <p:nvPr/>
          </p:nvSpPr>
          <p:spPr>
            <a:xfrm>
              <a:off x="548640" y="2697480"/>
              <a:ext cx="3291840" cy="502920"/>
            </a:xfrm>
            <a:prstGeom prst="roundRect">
              <a:avLst>
                <a:gd name="adj" fmla="val 10909"/>
              </a:avLst>
            </a:prstGeom>
            <a:solidFill>
              <a:srgbClr val="F0F9F9"/>
            </a:solidFill>
            <a:ln w="12700">
              <a:solidFill>
                <a:srgbClr val="E2E8F0"/>
              </a:solidFill>
              <a:prstDash val="solid"/>
            </a:ln>
          </p:spPr>
          <p:txBody>
            <a:bodyPr/>
            <a:lstStyle/>
            <a:p>
              <a:endParaRPr lang="en-US"/>
            </a:p>
          </p:txBody>
        </p:sp>
        <p:sp>
          <p:nvSpPr>
            <p:cNvPr id="8" name="Text 6">
              <a:extLst>
                <a:ext uri="{FF2B5EF4-FFF2-40B4-BE49-F238E27FC236}">
                  <a16:creationId xmlns:a16="http://schemas.microsoft.com/office/drawing/2014/main" id="{83EBA84C-23EE-A606-C061-18CB969FF636}"/>
                </a:ext>
              </a:extLst>
            </p:cNvPr>
            <p:cNvSpPr/>
            <p:nvPr/>
          </p:nvSpPr>
          <p:spPr>
            <a:xfrm>
              <a:off x="685800" y="2715768"/>
              <a:ext cx="1097280" cy="411480"/>
            </a:xfrm>
            <a:prstGeom prst="rect">
              <a:avLst/>
            </a:prstGeom>
            <a:noFill/>
            <a:ln/>
          </p:spPr>
          <p:txBody>
            <a:bodyPr wrap="square" rtlCol="0" anchor="ctr"/>
            <a:lstStyle/>
            <a:p>
              <a:pPr marL="0" indent="0" algn="ctr">
                <a:buNone/>
              </a:pPr>
              <a:r>
                <a:rPr lang="en-US" sz="1600" b="1" dirty="0">
                  <a:solidFill>
                    <a:srgbClr val="EF4444"/>
                  </a:solidFill>
                  <a:latin typeface="Cambria" pitchFamily="34" charset="0"/>
                  <a:ea typeface="Cambria" pitchFamily="34" charset="-122"/>
                  <a:cs typeface="Cambria" pitchFamily="34" charset="-120"/>
                </a:rPr>
                <a:t>25-30%</a:t>
              </a:r>
              <a:endParaRPr lang="en-US" sz="1600" dirty="0"/>
            </a:p>
          </p:txBody>
        </p:sp>
        <p:sp>
          <p:nvSpPr>
            <p:cNvPr id="9" name="Text 7">
              <a:extLst>
                <a:ext uri="{FF2B5EF4-FFF2-40B4-BE49-F238E27FC236}">
                  <a16:creationId xmlns:a16="http://schemas.microsoft.com/office/drawing/2014/main" id="{A32ECC1A-3B99-4E8B-DF8E-CB12A26B9B2A}"/>
                </a:ext>
              </a:extLst>
            </p:cNvPr>
            <p:cNvSpPr/>
            <p:nvPr/>
          </p:nvSpPr>
          <p:spPr>
            <a:xfrm>
              <a:off x="1828800" y="2761488"/>
              <a:ext cx="1920240" cy="320040"/>
            </a:xfrm>
            <a:prstGeom prst="rect">
              <a:avLst/>
            </a:prstGeom>
            <a:noFill/>
            <a:ln/>
          </p:spPr>
          <p:txBody>
            <a:bodyPr wrap="square" rtlCol="0" anchor="ctr"/>
            <a:lstStyle/>
            <a:p>
              <a:pPr marL="0" indent="0">
                <a:buNone/>
              </a:pPr>
              <a:r>
                <a:rPr lang="en-US" sz="1100" dirty="0">
                  <a:solidFill>
                    <a:srgbClr val="475569"/>
                  </a:solidFill>
                  <a:latin typeface="Calibri" pitchFamily="34" charset="0"/>
                  <a:ea typeface="Calibri" pitchFamily="34" charset="-122"/>
                  <a:cs typeface="Calibri" pitchFamily="34" charset="-120"/>
                </a:rPr>
                <a:t>Avg annual churn rate</a:t>
              </a:r>
              <a:endParaRPr lang="en-US" sz="1100" dirty="0"/>
            </a:p>
          </p:txBody>
        </p:sp>
        <p:sp>
          <p:nvSpPr>
            <p:cNvPr id="10" name="Shape 8">
              <a:extLst>
                <a:ext uri="{FF2B5EF4-FFF2-40B4-BE49-F238E27FC236}">
                  <a16:creationId xmlns:a16="http://schemas.microsoft.com/office/drawing/2014/main" id="{1A7A3FEA-69C2-6B2F-E663-431B57D5763E}"/>
                </a:ext>
              </a:extLst>
            </p:cNvPr>
            <p:cNvSpPr/>
            <p:nvPr/>
          </p:nvSpPr>
          <p:spPr>
            <a:xfrm>
              <a:off x="548640" y="3291840"/>
              <a:ext cx="3291840" cy="502920"/>
            </a:xfrm>
            <a:prstGeom prst="roundRect">
              <a:avLst>
                <a:gd name="adj" fmla="val 10909"/>
              </a:avLst>
            </a:prstGeom>
            <a:solidFill>
              <a:srgbClr val="F0F9F9"/>
            </a:solidFill>
            <a:ln w="12700">
              <a:solidFill>
                <a:srgbClr val="E2E8F0"/>
              </a:solidFill>
              <a:prstDash val="solid"/>
            </a:ln>
          </p:spPr>
          <p:txBody>
            <a:bodyPr/>
            <a:lstStyle/>
            <a:p>
              <a:endParaRPr lang="en-US"/>
            </a:p>
          </p:txBody>
        </p:sp>
        <p:sp>
          <p:nvSpPr>
            <p:cNvPr id="11" name="Text 9">
              <a:extLst>
                <a:ext uri="{FF2B5EF4-FFF2-40B4-BE49-F238E27FC236}">
                  <a16:creationId xmlns:a16="http://schemas.microsoft.com/office/drawing/2014/main" id="{D6267B39-3A99-BD8F-10B2-6B2B763BE0E4}"/>
                </a:ext>
              </a:extLst>
            </p:cNvPr>
            <p:cNvSpPr/>
            <p:nvPr/>
          </p:nvSpPr>
          <p:spPr>
            <a:xfrm>
              <a:off x="685800" y="3310128"/>
              <a:ext cx="1097280" cy="411480"/>
            </a:xfrm>
            <a:prstGeom prst="rect">
              <a:avLst/>
            </a:prstGeom>
            <a:noFill/>
            <a:ln/>
          </p:spPr>
          <p:txBody>
            <a:bodyPr wrap="square" rtlCol="0" anchor="ctr"/>
            <a:lstStyle/>
            <a:p>
              <a:pPr marL="0" indent="0" algn="ctr">
                <a:buNone/>
              </a:pPr>
              <a:r>
                <a:rPr lang="en-US" sz="1600" b="1" dirty="0">
                  <a:solidFill>
                    <a:srgbClr val="F59E0B"/>
                  </a:solidFill>
                  <a:latin typeface="Cambria" pitchFamily="34" charset="0"/>
                  <a:ea typeface="Cambria" pitchFamily="34" charset="-122"/>
                  <a:cs typeface="Cambria" pitchFamily="34" charset="-120"/>
                </a:rPr>
                <a:t>$1,000+</a:t>
              </a:r>
              <a:endParaRPr lang="en-US" sz="1600" dirty="0"/>
            </a:p>
          </p:txBody>
        </p:sp>
        <p:sp>
          <p:nvSpPr>
            <p:cNvPr id="12" name="Text 10">
              <a:extLst>
                <a:ext uri="{FF2B5EF4-FFF2-40B4-BE49-F238E27FC236}">
                  <a16:creationId xmlns:a16="http://schemas.microsoft.com/office/drawing/2014/main" id="{A348FB83-3D9A-825C-3CAD-4A3A49578E7F}"/>
                </a:ext>
              </a:extLst>
            </p:cNvPr>
            <p:cNvSpPr/>
            <p:nvPr/>
          </p:nvSpPr>
          <p:spPr>
            <a:xfrm>
              <a:off x="1828800" y="3355848"/>
              <a:ext cx="1920240" cy="320040"/>
            </a:xfrm>
            <a:prstGeom prst="rect">
              <a:avLst/>
            </a:prstGeom>
            <a:noFill/>
            <a:ln/>
          </p:spPr>
          <p:txBody>
            <a:bodyPr wrap="square" rtlCol="0" anchor="ctr"/>
            <a:lstStyle/>
            <a:p>
              <a:pPr marL="0" indent="0">
                <a:buNone/>
              </a:pPr>
              <a:r>
                <a:rPr lang="en-US" sz="1100" dirty="0">
                  <a:solidFill>
                    <a:srgbClr val="475569"/>
                  </a:solidFill>
                  <a:latin typeface="Calibri" pitchFamily="34" charset="0"/>
                  <a:ea typeface="Calibri" pitchFamily="34" charset="-122"/>
                  <a:cs typeface="Calibri" pitchFamily="34" charset="-120"/>
                </a:rPr>
                <a:t>Cost per churned customer</a:t>
              </a:r>
              <a:endParaRPr lang="en-US" sz="1100" dirty="0"/>
            </a:p>
          </p:txBody>
        </p:sp>
        <p:sp>
          <p:nvSpPr>
            <p:cNvPr id="13" name="Shape 11">
              <a:extLst>
                <a:ext uri="{FF2B5EF4-FFF2-40B4-BE49-F238E27FC236}">
                  <a16:creationId xmlns:a16="http://schemas.microsoft.com/office/drawing/2014/main" id="{847F3032-591B-718A-D564-320940480D72}"/>
                </a:ext>
              </a:extLst>
            </p:cNvPr>
            <p:cNvSpPr/>
            <p:nvPr/>
          </p:nvSpPr>
          <p:spPr>
            <a:xfrm>
              <a:off x="548640" y="3886200"/>
              <a:ext cx="3291840" cy="502920"/>
            </a:xfrm>
            <a:prstGeom prst="roundRect">
              <a:avLst>
                <a:gd name="adj" fmla="val 10909"/>
              </a:avLst>
            </a:prstGeom>
            <a:solidFill>
              <a:srgbClr val="F0F9F9"/>
            </a:solidFill>
            <a:ln w="12700">
              <a:solidFill>
                <a:srgbClr val="E2E8F0"/>
              </a:solidFill>
              <a:prstDash val="solid"/>
            </a:ln>
          </p:spPr>
          <p:txBody>
            <a:bodyPr/>
            <a:lstStyle/>
            <a:p>
              <a:endParaRPr lang="en-US"/>
            </a:p>
          </p:txBody>
        </p:sp>
        <p:sp>
          <p:nvSpPr>
            <p:cNvPr id="14" name="Text 12">
              <a:extLst>
                <a:ext uri="{FF2B5EF4-FFF2-40B4-BE49-F238E27FC236}">
                  <a16:creationId xmlns:a16="http://schemas.microsoft.com/office/drawing/2014/main" id="{A0B3C729-A8FE-7E6C-7508-ABC895B6687A}"/>
                </a:ext>
              </a:extLst>
            </p:cNvPr>
            <p:cNvSpPr/>
            <p:nvPr/>
          </p:nvSpPr>
          <p:spPr>
            <a:xfrm>
              <a:off x="685800" y="3904488"/>
              <a:ext cx="1097280" cy="411480"/>
            </a:xfrm>
            <a:prstGeom prst="rect">
              <a:avLst/>
            </a:prstGeom>
            <a:noFill/>
            <a:ln/>
          </p:spPr>
          <p:txBody>
            <a:bodyPr wrap="square" rtlCol="0" anchor="ctr"/>
            <a:lstStyle/>
            <a:p>
              <a:pPr marL="0" indent="0" algn="ctr">
                <a:buNone/>
              </a:pPr>
              <a:r>
                <a:rPr lang="en-US" sz="1600" b="1" dirty="0">
                  <a:solidFill>
                    <a:srgbClr val="22C55E"/>
                  </a:solidFill>
                  <a:latin typeface="Cambria" pitchFamily="34" charset="0"/>
                  <a:ea typeface="Cambria" pitchFamily="34" charset="-122"/>
                  <a:cs typeface="Cambria" pitchFamily="34" charset="-120"/>
                </a:rPr>
                <a:t>60%</a:t>
              </a:r>
              <a:endParaRPr lang="en-US" sz="1600" dirty="0"/>
            </a:p>
          </p:txBody>
        </p:sp>
        <p:sp>
          <p:nvSpPr>
            <p:cNvPr id="15" name="Text 13">
              <a:extLst>
                <a:ext uri="{FF2B5EF4-FFF2-40B4-BE49-F238E27FC236}">
                  <a16:creationId xmlns:a16="http://schemas.microsoft.com/office/drawing/2014/main" id="{3BEFEECB-8E68-4879-F7FB-69CBF1DC6959}"/>
                </a:ext>
              </a:extLst>
            </p:cNvPr>
            <p:cNvSpPr/>
            <p:nvPr/>
          </p:nvSpPr>
          <p:spPr>
            <a:xfrm>
              <a:off x="1828800" y="3950208"/>
              <a:ext cx="1920240" cy="320040"/>
            </a:xfrm>
            <a:prstGeom prst="rect">
              <a:avLst/>
            </a:prstGeom>
            <a:noFill/>
            <a:ln/>
          </p:spPr>
          <p:txBody>
            <a:bodyPr wrap="square" rtlCol="0" anchor="ctr"/>
            <a:lstStyle/>
            <a:p>
              <a:pPr marL="0" indent="0">
                <a:buNone/>
              </a:pPr>
              <a:r>
                <a:rPr lang="en-US" sz="1100" dirty="0">
                  <a:solidFill>
                    <a:srgbClr val="475569"/>
                  </a:solidFill>
                  <a:latin typeface="Calibri" pitchFamily="34" charset="0"/>
                  <a:ea typeface="Calibri" pitchFamily="34" charset="-122"/>
                  <a:cs typeface="Calibri" pitchFamily="34" charset="-120"/>
                </a:rPr>
                <a:t>Reduction if predicted early</a:t>
              </a:r>
              <a:endParaRPr lang="en-US" sz="1100" dirty="0"/>
            </a:p>
          </p:txBody>
        </p:sp>
      </p:grpSp>
      <p:grpSp>
        <p:nvGrpSpPr>
          <p:cNvPr id="28" name="Group 27">
            <a:extLst>
              <a:ext uri="{FF2B5EF4-FFF2-40B4-BE49-F238E27FC236}">
                <a16:creationId xmlns:a16="http://schemas.microsoft.com/office/drawing/2014/main" id="{7F9B319B-0E7A-9D0F-4237-AE26B1E4E8C7}"/>
              </a:ext>
            </a:extLst>
          </p:cNvPr>
          <p:cNvGrpSpPr/>
          <p:nvPr/>
        </p:nvGrpSpPr>
        <p:grpSpPr>
          <a:xfrm>
            <a:off x="4480560" y="1097280"/>
            <a:ext cx="4297680" cy="3474720"/>
            <a:chOff x="4480560" y="1097280"/>
            <a:chExt cx="4297680" cy="3474720"/>
          </a:xfrm>
        </p:grpSpPr>
        <p:sp>
          <p:nvSpPr>
            <p:cNvPr id="16" name="Shape 14">
              <a:extLst>
                <a:ext uri="{FF2B5EF4-FFF2-40B4-BE49-F238E27FC236}">
                  <a16:creationId xmlns:a16="http://schemas.microsoft.com/office/drawing/2014/main" id="{0D392E0E-92F3-33A9-7550-6D5DFE658E38}"/>
                </a:ext>
              </a:extLst>
            </p:cNvPr>
            <p:cNvSpPr/>
            <p:nvPr/>
          </p:nvSpPr>
          <p:spPr>
            <a:xfrm>
              <a:off x="4480560" y="1097280"/>
              <a:ext cx="4297680" cy="3474720"/>
            </a:xfrm>
            <a:prstGeom prst="roundRect">
              <a:avLst>
                <a:gd name="adj" fmla="val 2632"/>
              </a:avLst>
            </a:prstGeom>
            <a:solidFill>
              <a:srgbClr val="0D1B2A"/>
            </a:solidFill>
            <a:ln w="12700">
              <a:solidFill>
                <a:srgbClr val="0D1B2A"/>
              </a:solidFill>
              <a:prstDash val="solid"/>
            </a:ln>
            <a:effectLst>
              <a:outerShdw blurRad="101600" dist="38100" dir="2700000" algn="bl" rotWithShape="0">
                <a:srgbClr val="000000">
                  <a:alpha val="12000"/>
                </a:srgbClr>
              </a:outerShdw>
            </a:effectLst>
          </p:spPr>
          <p:txBody>
            <a:bodyPr/>
            <a:lstStyle/>
            <a:p>
              <a:endParaRPr lang="en-US"/>
            </a:p>
          </p:txBody>
        </p:sp>
        <p:sp>
          <p:nvSpPr>
            <p:cNvPr id="17" name="Text 15">
              <a:extLst>
                <a:ext uri="{FF2B5EF4-FFF2-40B4-BE49-F238E27FC236}">
                  <a16:creationId xmlns:a16="http://schemas.microsoft.com/office/drawing/2014/main" id="{75DDAA34-BE15-2EAE-7DD5-E3111E50843D}"/>
                </a:ext>
              </a:extLst>
            </p:cNvPr>
            <p:cNvSpPr/>
            <p:nvPr/>
          </p:nvSpPr>
          <p:spPr>
            <a:xfrm>
              <a:off x="4663440" y="1280160"/>
              <a:ext cx="3931920" cy="365760"/>
            </a:xfrm>
            <a:prstGeom prst="rect">
              <a:avLst/>
            </a:prstGeom>
            <a:noFill/>
            <a:ln/>
          </p:spPr>
          <p:txBody>
            <a:bodyPr wrap="square" rtlCol="0" anchor="ctr"/>
            <a:lstStyle/>
            <a:p>
              <a:pPr marL="0" indent="0">
                <a:buNone/>
              </a:pPr>
              <a:r>
                <a:rPr lang="en-US" sz="1400" b="1" dirty="0">
                  <a:solidFill>
                    <a:srgbClr val="14B8A6"/>
                  </a:solidFill>
                  <a:latin typeface="Calibri" pitchFamily="34" charset="0"/>
                  <a:ea typeface="Calibri" pitchFamily="34" charset="-122"/>
                  <a:cs typeface="Calibri" pitchFamily="34" charset="-120"/>
                </a:rPr>
                <a:t>Project Goal</a:t>
              </a:r>
              <a:endParaRPr lang="en-US" sz="1400" dirty="0"/>
            </a:p>
          </p:txBody>
        </p:sp>
        <p:sp>
          <p:nvSpPr>
            <p:cNvPr id="18" name="Shape 16">
              <a:extLst>
                <a:ext uri="{FF2B5EF4-FFF2-40B4-BE49-F238E27FC236}">
                  <a16:creationId xmlns:a16="http://schemas.microsoft.com/office/drawing/2014/main" id="{7F4AFD47-B821-85B2-12DC-32C0E790791C}"/>
                </a:ext>
              </a:extLst>
            </p:cNvPr>
            <p:cNvSpPr/>
            <p:nvPr/>
          </p:nvSpPr>
          <p:spPr>
            <a:xfrm>
              <a:off x="4663440" y="1783080"/>
              <a:ext cx="201168" cy="201168"/>
            </a:xfrm>
            <a:prstGeom prst="ellipse">
              <a:avLst/>
            </a:prstGeom>
            <a:solidFill>
              <a:srgbClr val="14B8A6"/>
            </a:solidFill>
            <a:ln w="12700">
              <a:solidFill>
                <a:srgbClr val="14B8A6"/>
              </a:solidFill>
              <a:prstDash val="solid"/>
            </a:ln>
          </p:spPr>
          <p:txBody>
            <a:bodyPr/>
            <a:lstStyle/>
            <a:p>
              <a:endParaRPr lang="en-US"/>
            </a:p>
          </p:txBody>
        </p:sp>
        <p:sp>
          <p:nvSpPr>
            <p:cNvPr id="19" name="Text 17">
              <a:extLst>
                <a:ext uri="{FF2B5EF4-FFF2-40B4-BE49-F238E27FC236}">
                  <a16:creationId xmlns:a16="http://schemas.microsoft.com/office/drawing/2014/main" id="{FD5F412B-54D6-A1D6-ADA2-F85CF3959B66}"/>
                </a:ext>
              </a:extLst>
            </p:cNvPr>
            <p:cNvSpPr/>
            <p:nvPr/>
          </p:nvSpPr>
          <p:spPr>
            <a:xfrm>
              <a:off x="4956048" y="1700784"/>
              <a:ext cx="3611880" cy="365760"/>
            </a:xfrm>
            <a:prstGeom prst="rect">
              <a:avLst/>
            </a:prstGeom>
            <a:noFill/>
            <a:ln/>
          </p:spPr>
          <p:txBody>
            <a:bodyPr wrap="square" rtlCol="0" anchor="ctr"/>
            <a:lstStyle/>
            <a:p>
              <a:pPr marL="0" indent="0">
                <a:buNone/>
              </a:pPr>
              <a:r>
                <a:rPr lang="en-US" sz="1200" dirty="0">
                  <a:solidFill>
                    <a:srgbClr val="FFFFFF"/>
                  </a:solidFill>
                  <a:latin typeface="Calibri" pitchFamily="34" charset="0"/>
                  <a:ea typeface="Calibri" pitchFamily="34" charset="-122"/>
                  <a:cs typeface="Calibri" pitchFamily="34" charset="-120"/>
                </a:rPr>
                <a:t>Build ML models to predict churn before it happens</a:t>
              </a:r>
              <a:endParaRPr lang="en-US" sz="1200" dirty="0"/>
            </a:p>
          </p:txBody>
        </p:sp>
        <p:sp>
          <p:nvSpPr>
            <p:cNvPr id="20" name="Shape 18">
              <a:extLst>
                <a:ext uri="{FF2B5EF4-FFF2-40B4-BE49-F238E27FC236}">
                  <a16:creationId xmlns:a16="http://schemas.microsoft.com/office/drawing/2014/main" id="{7AE7299B-30CD-0ADD-8D9A-508A755BE0D9}"/>
                </a:ext>
              </a:extLst>
            </p:cNvPr>
            <p:cNvSpPr/>
            <p:nvPr/>
          </p:nvSpPr>
          <p:spPr>
            <a:xfrm>
              <a:off x="4663440" y="2304288"/>
              <a:ext cx="201168" cy="201168"/>
            </a:xfrm>
            <a:prstGeom prst="ellipse">
              <a:avLst/>
            </a:prstGeom>
            <a:solidFill>
              <a:srgbClr val="14B8A6"/>
            </a:solidFill>
            <a:ln w="12700">
              <a:solidFill>
                <a:srgbClr val="14B8A6"/>
              </a:solidFill>
              <a:prstDash val="solid"/>
            </a:ln>
          </p:spPr>
          <p:txBody>
            <a:bodyPr/>
            <a:lstStyle/>
            <a:p>
              <a:endParaRPr lang="en-US"/>
            </a:p>
          </p:txBody>
        </p:sp>
        <p:sp>
          <p:nvSpPr>
            <p:cNvPr id="21" name="Text 19">
              <a:extLst>
                <a:ext uri="{FF2B5EF4-FFF2-40B4-BE49-F238E27FC236}">
                  <a16:creationId xmlns:a16="http://schemas.microsoft.com/office/drawing/2014/main" id="{6AB8F996-CAD9-7928-DF96-2E81239DA3C9}"/>
                </a:ext>
              </a:extLst>
            </p:cNvPr>
            <p:cNvSpPr/>
            <p:nvPr/>
          </p:nvSpPr>
          <p:spPr>
            <a:xfrm>
              <a:off x="4956048" y="2221992"/>
              <a:ext cx="3611880" cy="365760"/>
            </a:xfrm>
            <a:prstGeom prst="rect">
              <a:avLst/>
            </a:prstGeom>
            <a:noFill/>
            <a:ln/>
          </p:spPr>
          <p:txBody>
            <a:bodyPr wrap="square" rtlCol="0" anchor="ctr"/>
            <a:lstStyle/>
            <a:p>
              <a:pPr marL="0" indent="0">
                <a:buNone/>
              </a:pPr>
              <a:r>
                <a:rPr lang="en-US" sz="1200" dirty="0">
                  <a:solidFill>
                    <a:srgbClr val="FFFFFF"/>
                  </a:solidFill>
                  <a:latin typeface="Calibri" pitchFamily="34" charset="0"/>
                  <a:ea typeface="Calibri" pitchFamily="34" charset="-122"/>
                  <a:cs typeface="Calibri" pitchFamily="34" charset="-120"/>
                </a:rPr>
                <a:t>Identify the most important behavioral features</a:t>
              </a:r>
              <a:endParaRPr lang="en-US" sz="1200" dirty="0"/>
            </a:p>
          </p:txBody>
        </p:sp>
        <p:sp>
          <p:nvSpPr>
            <p:cNvPr id="22" name="Shape 20">
              <a:extLst>
                <a:ext uri="{FF2B5EF4-FFF2-40B4-BE49-F238E27FC236}">
                  <a16:creationId xmlns:a16="http://schemas.microsoft.com/office/drawing/2014/main" id="{F3C42A85-E4F6-515A-9FA6-969E1AA4ACA4}"/>
                </a:ext>
              </a:extLst>
            </p:cNvPr>
            <p:cNvSpPr/>
            <p:nvPr/>
          </p:nvSpPr>
          <p:spPr>
            <a:xfrm>
              <a:off x="4663440" y="2825496"/>
              <a:ext cx="201168" cy="201168"/>
            </a:xfrm>
            <a:prstGeom prst="ellipse">
              <a:avLst/>
            </a:prstGeom>
            <a:solidFill>
              <a:srgbClr val="14B8A6"/>
            </a:solidFill>
            <a:ln w="12700">
              <a:solidFill>
                <a:srgbClr val="14B8A6"/>
              </a:solidFill>
              <a:prstDash val="solid"/>
            </a:ln>
          </p:spPr>
          <p:txBody>
            <a:bodyPr/>
            <a:lstStyle/>
            <a:p>
              <a:endParaRPr lang="en-US"/>
            </a:p>
          </p:txBody>
        </p:sp>
        <p:sp>
          <p:nvSpPr>
            <p:cNvPr id="23" name="Text 21">
              <a:extLst>
                <a:ext uri="{FF2B5EF4-FFF2-40B4-BE49-F238E27FC236}">
                  <a16:creationId xmlns:a16="http://schemas.microsoft.com/office/drawing/2014/main" id="{E7B6A36B-300D-9145-B9C0-BD53CAC93A8B}"/>
                </a:ext>
              </a:extLst>
            </p:cNvPr>
            <p:cNvSpPr/>
            <p:nvPr/>
          </p:nvSpPr>
          <p:spPr>
            <a:xfrm>
              <a:off x="4956048" y="2743200"/>
              <a:ext cx="3611880" cy="365760"/>
            </a:xfrm>
            <a:prstGeom prst="rect">
              <a:avLst/>
            </a:prstGeom>
            <a:noFill/>
            <a:ln/>
          </p:spPr>
          <p:txBody>
            <a:bodyPr wrap="square" rtlCol="0" anchor="ctr"/>
            <a:lstStyle/>
            <a:p>
              <a:pPr marL="0" indent="0">
                <a:buNone/>
              </a:pPr>
              <a:r>
                <a:rPr lang="en-US" sz="1200" dirty="0">
                  <a:solidFill>
                    <a:srgbClr val="FFFFFF"/>
                  </a:solidFill>
                  <a:latin typeface="Calibri" pitchFamily="34" charset="0"/>
                  <a:ea typeface="Calibri" pitchFamily="34" charset="-122"/>
                  <a:cs typeface="Calibri" pitchFamily="34" charset="-120"/>
                </a:rPr>
                <a:t>Compare Logistic Regression, Random Forest &amp; SVM</a:t>
              </a:r>
              <a:endParaRPr lang="en-US" sz="1200" dirty="0"/>
            </a:p>
          </p:txBody>
        </p:sp>
        <p:sp>
          <p:nvSpPr>
            <p:cNvPr id="24" name="Shape 22">
              <a:extLst>
                <a:ext uri="{FF2B5EF4-FFF2-40B4-BE49-F238E27FC236}">
                  <a16:creationId xmlns:a16="http://schemas.microsoft.com/office/drawing/2014/main" id="{5076B83C-FE6E-5F2F-163C-EE28A06CFE28}"/>
                </a:ext>
              </a:extLst>
            </p:cNvPr>
            <p:cNvSpPr/>
            <p:nvPr/>
          </p:nvSpPr>
          <p:spPr>
            <a:xfrm>
              <a:off x="4663440" y="3346704"/>
              <a:ext cx="201168" cy="201168"/>
            </a:xfrm>
            <a:prstGeom prst="ellipse">
              <a:avLst/>
            </a:prstGeom>
            <a:solidFill>
              <a:srgbClr val="14B8A6"/>
            </a:solidFill>
            <a:ln w="12700">
              <a:solidFill>
                <a:srgbClr val="14B8A6"/>
              </a:solidFill>
              <a:prstDash val="solid"/>
            </a:ln>
          </p:spPr>
          <p:txBody>
            <a:bodyPr/>
            <a:lstStyle/>
            <a:p>
              <a:endParaRPr lang="en-US"/>
            </a:p>
          </p:txBody>
        </p:sp>
        <p:sp>
          <p:nvSpPr>
            <p:cNvPr id="25" name="Text 23">
              <a:extLst>
                <a:ext uri="{FF2B5EF4-FFF2-40B4-BE49-F238E27FC236}">
                  <a16:creationId xmlns:a16="http://schemas.microsoft.com/office/drawing/2014/main" id="{0E5BE0A8-CA26-1572-4410-E9C8D08975F7}"/>
                </a:ext>
              </a:extLst>
            </p:cNvPr>
            <p:cNvSpPr/>
            <p:nvPr/>
          </p:nvSpPr>
          <p:spPr>
            <a:xfrm>
              <a:off x="4956048" y="3264408"/>
              <a:ext cx="3611880" cy="365760"/>
            </a:xfrm>
            <a:prstGeom prst="rect">
              <a:avLst/>
            </a:prstGeom>
            <a:noFill/>
            <a:ln/>
          </p:spPr>
          <p:txBody>
            <a:bodyPr wrap="square" rtlCol="0" anchor="ctr"/>
            <a:lstStyle/>
            <a:p>
              <a:pPr marL="0" indent="0">
                <a:buNone/>
              </a:pPr>
              <a:r>
                <a:rPr lang="en-US" sz="1200" dirty="0">
                  <a:solidFill>
                    <a:srgbClr val="FFFFFF"/>
                  </a:solidFill>
                  <a:latin typeface="Calibri" pitchFamily="34" charset="0"/>
                  <a:ea typeface="Calibri" pitchFamily="34" charset="-122"/>
                  <a:cs typeface="Calibri" pitchFamily="34" charset="-120"/>
                </a:rPr>
                <a:t>Use WEKA + Python (scikit-learn) for analysis</a:t>
              </a:r>
              <a:endParaRPr lang="en-US" sz="1200" dirty="0"/>
            </a:p>
          </p:txBody>
        </p:sp>
        <p:sp>
          <p:nvSpPr>
            <p:cNvPr id="26" name="Shape 24">
              <a:extLst>
                <a:ext uri="{FF2B5EF4-FFF2-40B4-BE49-F238E27FC236}">
                  <a16:creationId xmlns:a16="http://schemas.microsoft.com/office/drawing/2014/main" id="{BFC58577-EDA9-CE9E-1B13-3C3AFE70126C}"/>
                </a:ext>
              </a:extLst>
            </p:cNvPr>
            <p:cNvSpPr/>
            <p:nvPr/>
          </p:nvSpPr>
          <p:spPr>
            <a:xfrm>
              <a:off x="4663440" y="3867912"/>
              <a:ext cx="201168" cy="201168"/>
            </a:xfrm>
            <a:prstGeom prst="ellipse">
              <a:avLst/>
            </a:prstGeom>
            <a:solidFill>
              <a:srgbClr val="14B8A6"/>
            </a:solidFill>
            <a:ln w="12700">
              <a:solidFill>
                <a:srgbClr val="14B8A6"/>
              </a:solidFill>
              <a:prstDash val="solid"/>
            </a:ln>
          </p:spPr>
          <p:txBody>
            <a:bodyPr/>
            <a:lstStyle/>
            <a:p>
              <a:endParaRPr lang="en-US"/>
            </a:p>
          </p:txBody>
        </p:sp>
        <p:sp>
          <p:nvSpPr>
            <p:cNvPr id="27" name="Text 25">
              <a:extLst>
                <a:ext uri="{FF2B5EF4-FFF2-40B4-BE49-F238E27FC236}">
                  <a16:creationId xmlns:a16="http://schemas.microsoft.com/office/drawing/2014/main" id="{BDA5A205-2849-5617-DA6E-92C7006D428D}"/>
                </a:ext>
              </a:extLst>
            </p:cNvPr>
            <p:cNvSpPr/>
            <p:nvPr/>
          </p:nvSpPr>
          <p:spPr>
            <a:xfrm>
              <a:off x="4956048" y="3785616"/>
              <a:ext cx="3611880" cy="365760"/>
            </a:xfrm>
            <a:prstGeom prst="rect">
              <a:avLst/>
            </a:prstGeom>
            <a:noFill/>
            <a:ln/>
          </p:spPr>
          <p:txBody>
            <a:bodyPr wrap="square" rtlCol="0" anchor="ctr"/>
            <a:lstStyle/>
            <a:p>
              <a:pPr marL="0" indent="0">
                <a:buNone/>
              </a:pPr>
              <a:r>
                <a:rPr lang="en-US" sz="1200" dirty="0">
                  <a:solidFill>
                    <a:srgbClr val="FFFFFF"/>
                  </a:solidFill>
                  <a:latin typeface="Calibri" pitchFamily="34" charset="0"/>
                  <a:ea typeface="Calibri" pitchFamily="34" charset="-122"/>
                  <a:cs typeface="Calibri" pitchFamily="34" charset="-120"/>
                </a:rPr>
                <a:t>Provide actionable retention insights</a:t>
              </a:r>
              <a:endParaRPr lang="en-US" sz="1200" dirty="0"/>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4">
    <p:bg>
      <p:bgPr>
        <a:solidFill>
          <a:srgbClr val="F4F8F8"/>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B7A75"/>
          </a:solidFill>
          <a:ln w="12700">
            <a:solidFill>
              <a:srgbClr val="0B7A75"/>
            </a:solidFill>
            <a:prstDash val="solid"/>
          </a:ln>
        </p:spPr>
        <p:txBody>
          <a:bodyPr/>
          <a:lstStyle/>
          <a:p>
            <a:endParaRPr lang="en-US"/>
          </a:p>
        </p:txBody>
      </p:sp>
      <p:sp>
        <p:nvSpPr>
          <p:cNvPr id="3" name="Text 1"/>
          <p:cNvSpPr/>
          <p:nvPr/>
        </p:nvSpPr>
        <p:spPr>
          <a:xfrm>
            <a:off x="457200" y="201168"/>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02  |  Dataset Overview</a:t>
            </a:r>
            <a:endParaRPr lang="en-US" sz="2200" dirty="0"/>
          </a:p>
        </p:txBody>
      </p:sp>
      <p:pic>
        <p:nvPicPr>
          <p:cNvPr id="26" name="Picture 25">
            <a:extLst>
              <a:ext uri="{FF2B5EF4-FFF2-40B4-BE49-F238E27FC236}">
                <a16:creationId xmlns:a16="http://schemas.microsoft.com/office/drawing/2014/main" id="{5F912030-EE76-6691-E1AA-DCCCF2451E46}"/>
              </a:ext>
            </a:extLst>
          </p:cNvPr>
          <p:cNvPicPr>
            <a:picLocks noChangeAspect="1"/>
          </p:cNvPicPr>
          <p:nvPr/>
        </p:nvPicPr>
        <p:blipFill>
          <a:blip r:embed="rId3"/>
          <a:stretch>
            <a:fillRect/>
          </a:stretch>
        </p:blipFill>
        <p:spPr>
          <a:xfrm>
            <a:off x="2254250" y="1161288"/>
            <a:ext cx="4635500" cy="38989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5">
    <p:bg>
      <p:bgPr>
        <a:solidFill>
          <a:srgbClr val="F4F8F8"/>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D1B2A"/>
          </a:solidFill>
          <a:ln w="12700">
            <a:solidFill>
              <a:srgbClr val="0D1B2A"/>
            </a:solidFill>
            <a:prstDash val="solid"/>
          </a:ln>
        </p:spPr>
        <p:txBody>
          <a:bodyPr/>
          <a:lstStyle/>
          <a:p>
            <a:endParaRPr lang="en-US"/>
          </a:p>
        </p:txBody>
      </p:sp>
      <p:sp>
        <p:nvSpPr>
          <p:cNvPr id="3" name="Text 1"/>
          <p:cNvSpPr/>
          <p:nvPr/>
        </p:nvSpPr>
        <p:spPr>
          <a:xfrm>
            <a:off x="457200" y="201168"/>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02  |  Feature Dictionary — Usage Metrics</a:t>
            </a:r>
            <a:endParaRPr lang="en-US" sz="2200" dirty="0"/>
          </a:p>
        </p:txBody>
      </p:sp>
      <p:sp>
        <p:nvSpPr>
          <p:cNvPr id="4" name="Shape 2"/>
          <p:cNvSpPr/>
          <p:nvPr/>
        </p:nvSpPr>
        <p:spPr>
          <a:xfrm>
            <a:off x="274320" y="1051560"/>
            <a:ext cx="8595360" cy="457200"/>
          </a:xfrm>
          <a:prstGeom prst="roundRect">
            <a:avLst>
              <a:gd name="adj" fmla="val 14000"/>
            </a:avLst>
          </a:prstGeom>
          <a:solidFill>
            <a:srgbClr val="E0F5F4"/>
          </a:solidFill>
          <a:ln w="12700">
            <a:solidFill>
              <a:srgbClr val="14B8A6"/>
            </a:solidFill>
            <a:prstDash val="solid"/>
          </a:ln>
        </p:spPr>
        <p:txBody>
          <a:bodyPr/>
          <a:lstStyle/>
          <a:p>
            <a:endParaRPr lang="en-US"/>
          </a:p>
        </p:txBody>
      </p:sp>
      <p:sp>
        <p:nvSpPr>
          <p:cNvPr id="5" name="Text 3"/>
          <p:cNvSpPr/>
          <p:nvPr/>
        </p:nvSpPr>
        <p:spPr>
          <a:xfrm>
            <a:off x="457200" y="1097280"/>
            <a:ext cx="8229600" cy="365760"/>
          </a:xfrm>
          <a:prstGeom prst="rect">
            <a:avLst/>
          </a:prstGeom>
          <a:noFill/>
          <a:ln/>
        </p:spPr>
        <p:txBody>
          <a:bodyPr wrap="square" rtlCol="0" anchor="ctr"/>
          <a:lstStyle/>
          <a:p>
            <a:pPr marL="0" indent="0">
              <a:buNone/>
            </a:pPr>
            <a:r>
              <a:rPr lang="en-US" sz="1200" b="1" dirty="0">
                <a:solidFill>
                  <a:srgbClr val="0D1B2A"/>
                </a:solidFill>
                <a:latin typeface="Calibri" pitchFamily="34" charset="0"/>
                <a:ea typeface="Calibri" pitchFamily="34" charset="-122"/>
                <a:cs typeface="Calibri" pitchFamily="34" charset="-120"/>
              </a:rPr>
              <a:t>Part 1 of 2 — Call volume &amp; usage-time features</a:t>
            </a:r>
            <a:endParaRPr lang="en-US" sz="1200" dirty="0"/>
          </a:p>
        </p:txBody>
      </p:sp>
      <p:sp>
        <p:nvSpPr>
          <p:cNvPr id="6" name="Shape 4"/>
          <p:cNvSpPr/>
          <p:nvPr/>
        </p:nvSpPr>
        <p:spPr>
          <a:xfrm>
            <a:off x="274320" y="1554480"/>
            <a:ext cx="1920240" cy="623621"/>
          </a:xfrm>
          <a:prstGeom prst="rect">
            <a:avLst/>
          </a:prstGeom>
          <a:solidFill>
            <a:srgbClr val="0D1B2A"/>
          </a:solidFill>
          <a:ln w="6350">
            <a:solidFill>
              <a:srgbClr val="E2E8F0"/>
            </a:solidFill>
            <a:prstDash val="solid"/>
          </a:ln>
        </p:spPr>
        <p:txBody>
          <a:bodyPr/>
          <a:lstStyle/>
          <a:p>
            <a:endParaRPr lang="en-US"/>
          </a:p>
        </p:txBody>
      </p:sp>
      <p:sp>
        <p:nvSpPr>
          <p:cNvPr id="7" name="Text 5"/>
          <p:cNvSpPr/>
          <p:nvPr/>
        </p:nvSpPr>
        <p:spPr>
          <a:xfrm>
            <a:off x="365760" y="1604772"/>
            <a:ext cx="1773936" cy="523037"/>
          </a:xfrm>
          <a:prstGeom prst="rect">
            <a:avLst/>
          </a:prstGeom>
          <a:noFill/>
          <a:ln/>
        </p:spPr>
        <p:txBody>
          <a:bodyPr wrap="square" rtlCol="0" anchor="ctr"/>
          <a:lstStyle/>
          <a:p>
            <a:pPr marL="0" indent="0" algn="l">
              <a:buNone/>
            </a:pPr>
            <a:r>
              <a:rPr lang="en-US" sz="1200" b="1" dirty="0">
                <a:solidFill>
                  <a:srgbClr val="FFFFFF"/>
                </a:solidFill>
                <a:latin typeface="Calibri" pitchFamily="34" charset="0"/>
                <a:ea typeface="Calibri" pitchFamily="34" charset="-122"/>
                <a:cs typeface="Calibri" pitchFamily="34" charset="-120"/>
              </a:rPr>
              <a:t>Abbreviation</a:t>
            </a:r>
            <a:endParaRPr lang="en-US" sz="1200" dirty="0"/>
          </a:p>
        </p:txBody>
      </p:sp>
      <p:sp>
        <p:nvSpPr>
          <p:cNvPr id="8" name="Shape 6"/>
          <p:cNvSpPr/>
          <p:nvPr/>
        </p:nvSpPr>
        <p:spPr>
          <a:xfrm>
            <a:off x="2194560" y="1554480"/>
            <a:ext cx="2743200" cy="623621"/>
          </a:xfrm>
          <a:prstGeom prst="rect">
            <a:avLst/>
          </a:prstGeom>
          <a:solidFill>
            <a:srgbClr val="0D1B2A"/>
          </a:solidFill>
          <a:ln w="6350">
            <a:solidFill>
              <a:srgbClr val="E2E8F0"/>
            </a:solidFill>
            <a:prstDash val="solid"/>
          </a:ln>
        </p:spPr>
        <p:txBody>
          <a:bodyPr/>
          <a:lstStyle/>
          <a:p>
            <a:endParaRPr lang="en-US"/>
          </a:p>
        </p:txBody>
      </p:sp>
      <p:sp>
        <p:nvSpPr>
          <p:cNvPr id="9" name="Text 7"/>
          <p:cNvSpPr/>
          <p:nvPr/>
        </p:nvSpPr>
        <p:spPr>
          <a:xfrm>
            <a:off x="2286000" y="1604772"/>
            <a:ext cx="2596896" cy="523037"/>
          </a:xfrm>
          <a:prstGeom prst="rect">
            <a:avLst/>
          </a:prstGeom>
          <a:noFill/>
          <a:ln/>
        </p:spPr>
        <p:txBody>
          <a:bodyPr wrap="square" rtlCol="0" anchor="ctr"/>
          <a:lstStyle/>
          <a:p>
            <a:pPr marL="0" indent="0" algn="l">
              <a:buNone/>
            </a:pPr>
            <a:r>
              <a:rPr lang="en-US" sz="1200" b="1" dirty="0">
                <a:solidFill>
                  <a:srgbClr val="FFFFFF"/>
                </a:solidFill>
                <a:latin typeface="Calibri" pitchFamily="34" charset="0"/>
                <a:ea typeface="Calibri" pitchFamily="34" charset="-122"/>
                <a:cs typeface="Calibri" pitchFamily="34" charset="-120"/>
              </a:rPr>
              <a:t>Full Name</a:t>
            </a:r>
            <a:endParaRPr lang="en-US" sz="1200" dirty="0"/>
          </a:p>
        </p:txBody>
      </p:sp>
      <p:sp>
        <p:nvSpPr>
          <p:cNvPr id="10" name="Shape 8"/>
          <p:cNvSpPr/>
          <p:nvPr/>
        </p:nvSpPr>
        <p:spPr>
          <a:xfrm>
            <a:off x="4937760" y="1554480"/>
            <a:ext cx="4114800" cy="623621"/>
          </a:xfrm>
          <a:prstGeom prst="rect">
            <a:avLst/>
          </a:prstGeom>
          <a:solidFill>
            <a:srgbClr val="0D1B2A"/>
          </a:solidFill>
          <a:ln w="6350">
            <a:solidFill>
              <a:srgbClr val="E2E8F0"/>
            </a:solidFill>
            <a:prstDash val="solid"/>
          </a:ln>
        </p:spPr>
        <p:txBody>
          <a:bodyPr/>
          <a:lstStyle/>
          <a:p>
            <a:endParaRPr lang="en-US"/>
          </a:p>
        </p:txBody>
      </p:sp>
      <p:sp>
        <p:nvSpPr>
          <p:cNvPr id="11" name="Text 9"/>
          <p:cNvSpPr/>
          <p:nvPr/>
        </p:nvSpPr>
        <p:spPr>
          <a:xfrm>
            <a:off x="5029200" y="1604772"/>
            <a:ext cx="3968496" cy="523037"/>
          </a:xfrm>
          <a:prstGeom prst="rect">
            <a:avLst/>
          </a:prstGeom>
          <a:noFill/>
          <a:ln/>
        </p:spPr>
        <p:txBody>
          <a:bodyPr wrap="square" rtlCol="0" anchor="ctr"/>
          <a:lstStyle/>
          <a:p>
            <a:pPr marL="0" indent="0" algn="l">
              <a:buNone/>
            </a:pPr>
            <a:r>
              <a:rPr lang="en-US" sz="1200" b="1" dirty="0">
                <a:solidFill>
                  <a:srgbClr val="FFFFFF"/>
                </a:solidFill>
                <a:latin typeface="Calibri" pitchFamily="34" charset="0"/>
                <a:ea typeface="Calibri" pitchFamily="34" charset="-122"/>
                <a:cs typeface="Calibri" pitchFamily="34" charset="-120"/>
              </a:rPr>
              <a:t>Description</a:t>
            </a:r>
            <a:endParaRPr lang="en-US" sz="1200" dirty="0"/>
          </a:p>
        </p:txBody>
      </p:sp>
      <p:sp>
        <p:nvSpPr>
          <p:cNvPr id="12" name="Shape 10"/>
          <p:cNvSpPr/>
          <p:nvPr/>
        </p:nvSpPr>
        <p:spPr>
          <a:xfrm>
            <a:off x="274320" y="2121408"/>
            <a:ext cx="1920240" cy="623621"/>
          </a:xfrm>
          <a:prstGeom prst="rect">
            <a:avLst/>
          </a:prstGeom>
          <a:solidFill>
            <a:srgbClr val="E0F5F4"/>
          </a:solidFill>
          <a:ln w="6350">
            <a:solidFill>
              <a:srgbClr val="E2E8F0"/>
            </a:solidFill>
            <a:prstDash val="solid"/>
          </a:ln>
        </p:spPr>
        <p:txBody>
          <a:bodyPr/>
          <a:lstStyle/>
          <a:p>
            <a:endParaRPr lang="en-US"/>
          </a:p>
        </p:txBody>
      </p:sp>
      <p:sp>
        <p:nvSpPr>
          <p:cNvPr id="13" name="Text 11"/>
          <p:cNvSpPr/>
          <p:nvPr/>
        </p:nvSpPr>
        <p:spPr>
          <a:xfrm>
            <a:off x="365760" y="2171700"/>
            <a:ext cx="1773936" cy="523037"/>
          </a:xfrm>
          <a:prstGeom prst="rect">
            <a:avLst/>
          </a:prstGeom>
          <a:noFill/>
          <a:ln/>
        </p:spPr>
        <p:txBody>
          <a:bodyPr wrap="square" rtlCol="0" anchor="ctr"/>
          <a:lstStyle/>
          <a:p>
            <a:pPr marL="0" indent="0" algn="l">
              <a:buNone/>
            </a:pPr>
            <a:r>
              <a:rPr lang="en-US" sz="1150" b="1" dirty="0">
                <a:solidFill>
                  <a:srgbClr val="0B7A75"/>
                </a:solidFill>
                <a:latin typeface="Calibri" pitchFamily="34" charset="0"/>
                <a:ea typeface="Calibri" pitchFamily="34" charset="-122"/>
                <a:cs typeface="Calibri" pitchFamily="34" charset="-120"/>
              </a:rPr>
              <a:t>eqpdays</a:t>
            </a:r>
            <a:endParaRPr lang="en-US" sz="1150" dirty="0"/>
          </a:p>
        </p:txBody>
      </p:sp>
      <p:sp>
        <p:nvSpPr>
          <p:cNvPr id="14" name="Shape 12"/>
          <p:cNvSpPr/>
          <p:nvPr/>
        </p:nvSpPr>
        <p:spPr>
          <a:xfrm>
            <a:off x="2194560" y="2121408"/>
            <a:ext cx="2743200" cy="623621"/>
          </a:xfrm>
          <a:prstGeom prst="rect">
            <a:avLst/>
          </a:prstGeom>
          <a:solidFill>
            <a:srgbClr val="E0F5F4"/>
          </a:solidFill>
          <a:ln w="6350">
            <a:solidFill>
              <a:srgbClr val="E2E8F0"/>
            </a:solidFill>
            <a:prstDash val="solid"/>
          </a:ln>
        </p:spPr>
        <p:txBody>
          <a:bodyPr/>
          <a:lstStyle/>
          <a:p>
            <a:endParaRPr lang="en-US"/>
          </a:p>
        </p:txBody>
      </p:sp>
      <p:sp>
        <p:nvSpPr>
          <p:cNvPr id="15" name="Text 13"/>
          <p:cNvSpPr/>
          <p:nvPr/>
        </p:nvSpPr>
        <p:spPr>
          <a:xfrm>
            <a:off x="2286000" y="2171700"/>
            <a:ext cx="2596896" cy="523037"/>
          </a:xfrm>
          <a:prstGeom prst="rect">
            <a:avLst/>
          </a:prstGeom>
          <a:noFill/>
          <a:ln/>
        </p:spPr>
        <p:txBody>
          <a:bodyPr wrap="square" rtlCol="0" anchor="ctr"/>
          <a:lstStyle/>
          <a:p>
            <a:pPr marL="0" indent="0" algn="l">
              <a:buNone/>
            </a:pPr>
            <a:r>
              <a:rPr lang="en-US" sz="1150" dirty="0">
                <a:solidFill>
                  <a:srgbClr val="475569"/>
                </a:solidFill>
                <a:latin typeface="Calibri" pitchFamily="34" charset="0"/>
                <a:ea typeface="Calibri" pitchFamily="34" charset="-122"/>
                <a:cs typeface="Calibri" pitchFamily="34" charset="-120"/>
              </a:rPr>
              <a:t>Equipment Days</a:t>
            </a:r>
            <a:endParaRPr lang="en-US" sz="1150" dirty="0"/>
          </a:p>
        </p:txBody>
      </p:sp>
      <p:sp>
        <p:nvSpPr>
          <p:cNvPr id="16" name="Shape 14"/>
          <p:cNvSpPr/>
          <p:nvPr/>
        </p:nvSpPr>
        <p:spPr>
          <a:xfrm>
            <a:off x="4937760" y="2121408"/>
            <a:ext cx="4114800" cy="623621"/>
          </a:xfrm>
          <a:prstGeom prst="rect">
            <a:avLst/>
          </a:prstGeom>
          <a:solidFill>
            <a:srgbClr val="E0F5F4"/>
          </a:solidFill>
          <a:ln w="6350">
            <a:solidFill>
              <a:srgbClr val="E2E8F0"/>
            </a:solidFill>
            <a:prstDash val="solid"/>
          </a:ln>
        </p:spPr>
        <p:txBody>
          <a:bodyPr/>
          <a:lstStyle/>
          <a:p>
            <a:endParaRPr lang="en-US"/>
          </a:p>
        </p:txBody>
      </p:sp>
      <p:sp>
        <p:nvSpPr>
          <p:cNvPr id="17" name="Text 15"/>
          <p:cNvSpPr/>
          <p:nvPr/>
        </p:nvSpPr>
        <p:spPr>
          <a:xfrm>
            <a:off x="5029200" y="2171700"/>
            <a:ext cx="3968496" cy="523037"/>
          </a:xfrm>
          <a:prstGeom prst="rect">
            <a:avLst/>
          </a:prstGeom>
          <a:noFill/>
          <a:ln/>
        </p:spPr>
        <p:txBody>
          <a:bodyPr wrap="square" rtlCol="0" anchor="ctr"/>
          <a:lstStyle/>
          <a:p>
            <a:pPr marL="0" indent="0" algn="l">
              <a:buNone/>
            </a:pPr>
            <a:r>
              <a:rPr lang="en-US" sz="1150" dirty="0">
                <a:solidFill>
                  <a:srgbClr val="475569"/>
                </a:solidFill>
                <a:latin typeface="Calibri" pitchFamily="34" charset="0"/>
                <a:ea typeface="Calibri" pitchFamily="34" charset="-122"/>
                <a:cs typeface="Calibri" pitchFamily="34" charset="-120"/>
              </a:rPr>
              <a:t>Days since the customer received their current handset/device</a:t>
            </a:r>
            <a:endParaRPr lang="en-US" sz="1150" dirty="0"/>
          </a:p>
        </p:txBody>
      </p:sp>
      <p:sp>
        <p:nvSpPr>
          <p:cNvPr id="18" name="Shape 16"/>
          <p:cNvSpPr/>
          <p:nvPr/>
        </p:nvSpPr>
        <p:spPr>
          <a:xfrm>
            <a:off x="274320" y="2688336"/>
            <a:ext cx="1920240" cy="623621"/>
          </a:xfrm>
          <a:prstGeom prst="rect">
            <a:avLst/>
          </a:prstGeom>
          <a:solidFill>
            <a:srgbClr val="FFFFFF"/>
          </a:solidFill>
          <a:ln w="6350">
            <a:solidFill>
              <a:srgbClr val="E2E8F0"/>
            </a:solidFill>
            <a:prstDash val="solid"/>
          </a:ln>
        </p:spPr>
        <p:txBody>
          <a:bodyPr/>
          <a:lstStyle/>
          <a:p>
            <a:endParaRPr lang="en-US"/>
          </a:p>
        </p:txBody>
      </p:sp>
      <p:sp>
        <p:nvSpPr>
          <p:cNvPr id="19" name="Text 17"/>
          <p:cNvSpPr/>
          <p:nvPr/>
        </p:nvSpPr>
        <p:spPr>
          <a:xfrm>
            <a:off x="365760" y="2738628"/>
            <a:ext cx="1773936" cy="523037"/>
          </a:xfrm>
          <a:prstGeom prst="rect">
            <a:avLst/>
          </a:prstGeom>
          <a:noFill/>
          <a:ln/>
        </p:spPr>
        <p:txBody>
          <a:bodyPr wrap="square" rtlCol="0" anchor="ctr"/>
          <a:lstStyle/>
          <a:p>
            <a:pPr marL="0" indent="0" algn="l">
              <a:buNone/>
            </a:pPr>
            <a:r>
              <a:rPr lang="en-US" sz="1150" b="1" dirty="0">
                <a:solidFill>
                  <a:srgbClr val="0B7A75"/>
                </a:solidFill>
                <a:latin typeface="Calibri" pitchFamily="34" charset="0"/>
                <a:ea typeface="Calibri" pitchFamily="34" charset="-122"/>
                <a:cs typeface="Calibri" pitchFamily="34" charset="-120"/>
              </a:rPr>
              <a:t>mou_Mean</a:t>
            </a:r>
            <a:endParaRPr lang="en-US" sz="1150" dirty="0"/>
          </a:p>
        </p:txBody>
      </p:sp>
      <p:sp>
        <p:nvSpPr>
          <p:cNvPr id="20" name="Shape 18"/>
          <p:cNvSpPr/>
          <p:nvPr/>
        </p:nvSpPr>
        <p:spPr>
          <a:xfrm>
            <a:off x="2194560" y="2688336"/>
            <a:ext cx="2743200" cy="623621"/>
          </a:xfrm>
          <a:prstGeom prst="rect">
            <a:avLst/>
          </a:prstGeom>
          <a:solidFill>
            <a:srgbClr val="FFFFFF"/>
          </a:solidFill>
          <a:ln w="6350">
            <a:solidFill>
              <a:srgbClr val="E2E8F0"/>
            </a:solidFill>
            <a:prstDash val="solid"/>
          </a:ln>
        </p:spPr>
        <p:txBody>
          <a:bodyPr/>
          <a:lstStyle/>
          <a:p>
            <a:endParaRPr lang="en-US"/>
          </a:p>
        </p:txBody>
      </p:sp>
      <p:sp>
        <p:nvSpPr>
          <p:cNvPr id="21" name="Text 19"/>
          <p:cNvSpPr/>
          <p:nvPr/>
        </p:nvSpPr>
        <p:spPr>
          <a:xfrm>
            <a:off x="2286000" y="2738628"/>
            <a:ext cx="2596896" cy="523037"/>
          </a:xfrm>
          <a:prstGeom prst="rect">
            <a:avLst/>
          </a:prstGeom>
          <a:noFill/>
          <a:ln/>
        </p:spPr>
        <p:txBody>
          <a:bodyPr wrap="square" rtlCol="0" anchor="ctr"/>
          <a:lstStyle/>
          <a:p>
            <a:pPr marL="0" indent="0" algn="l">
              <a:buNone/>
            </a:pPr>
            <a:r>
              <a:rPr lang="en-US" sz="1150" dirty="0">
                <a:solidFill>
                  <a:srgbClr val="475569"/>
                </a:solidFill>
                <a:latin typeface="Calibri" pitchFamily="34" charset="0"/>
                <a:ea typeface="Calibri" pitchFamily="34" charset="-122"/>
                <a:cs typeface="Calibri" pitchFamily="34" charset="-120"/>
              </a:rPr>
              <a:t>Minutes of Use — Mean</a:t>
            </a:r>
            <a:endParaRPr lang="en-US" sz="1150" dirty="0"/>
          </a:p>
        </p:txBody>
      </p:sp>
      <p:sp>
        <p:nvSpPr>
          <p:cNvPr id="22" name="Shape 20"/>
          <p:cNvSpPr/>
          <p:nvPr/>
        </p:nvSpPr>
        <p:spPr>
          <a:xfrm>
            <a:off x="4937760" y="2688336"/>
            <a:ext cx="4114800" cy="623621"/>
          </a:xfrm>
          <a:prstGeom prst="rect">
            <a:avLst/>
          </a:prstGeom>
          <a:solidFill>
            <a:srgbClr val="FFFFFF"/>
          </a:solidFill>
          <a:ln w="6350">
            <a:solidFill>
              <a:srgbClr val="E2E8F0"/>
            </a:solidFill>
            <a:prstDash val="solid"/>
          </a:ln>
        </p:spPr>
        <p:txBody>
          <a:bodyPr/>
          <a:lstStyle/>
          <a:p>
            <a:endParaRPr lang="en-US"/>
          </a:p>
        </p:txBody>
      </p:sp>
      <p:sp>
        <p:nvSpPr>
          <p:cNvPr id="23" name="Text 21"/>
          <p:cNvSpPr/>
          <p:nvPr/>
        </p:nvSpPr>
        <p:spPr>
          <a:xfrm>
            <a:off x="5029200" y="2738628"/>
            <a:ext cx="3968496" cy="523037"/>
          </a:xfrm>
          <a:prstGeom prst="rect">
            <a:avLst/>
          </a:prstGeom>
          <a:noFill/>
          <a:ln/>
        </p:spPr>
        <p:txBody>
          <a:bodyPr wrap="square" rtlCol="0" anchor="ctr"/>
          <a:lstStyle/>
          <a:p>
            <a:pPr marL="0" indent="0" algn="l">
              <a:buNone/>
            </a:pPr>
            <a:r>
              <a:rPr lang="en-US" sz="1150" dirty="0">
                <a:solidFill>
                  <a:srgbClr val="475569"/>
                </a:solidFill>
                <a:latin typeface="Calibri" pitchFamily="34" charset="0"/>
                <a:ea typeface="Calibri" pitchFamily="34" charset="-122"/>
                <a:cs typeface="Calibri" pitchFamily="34" charset="-120"/>
              </a:rPr>
              <a:t>Average monthly minutes of use across billing cycles</a:t>
            </a:r>
            <a:endParaRPr lang="en-US" sz="1150" dirty="0"/>
          </a:p>
        </p:txBody>
      </p:sp>
      <p:sp>
        <p:nvSpPr>
          <p:cNvPr id="24" name="Shape 22"/>
          <p:cNvSpPr/>
          <p:nvPr/>
        </p:nvSpPr>
        <p:spPr>
          <a:xfrm>
            <a:off x="274320" y="3255264"/>
            <a:ext cx="1920240" cy="623621"/>
          </a:xfrm>
          <a:prstGeom prst="rect">
            <a:avLst/>
          </a:prstGeom>
          <a:solidFill>
            <a:srgbClr val="E0F5F4"/>
          </a:solidFill>
          <a:ln w="6350">
            <a:solidFill>
              <a:srgbClr val="E2E8F0"/>
            </a:solidFill>
            <a:prstDash val="solid"/>
          </a:ln>
        </p:spPr>
        <p:txBody>
          <a:bodyPr/>
          <a:lstStyle/>
          <a:p>
            <a:endParaRPr lang="en-US"/>
          </a:p>
        </p:txBody>
      </p:sp>
      <p:sp>
        <p:nvSpPr>
          <p:cNvPr id="25" name="Text 23"/>
          <p:cNvSpPr/>
          <p:nvPr/>
        </p:nvSpPr>
        <p:spPr>
          <a:xfrm>
            <a:off x="365760" y="3305556"/>
            <a:ext cx="1773936" cy="523037"/>
          </a:xfrm>
          <a:prstGeom prst="rect">
            <a:avLst/>
          </a:prstGeom>
          <a:noFill/>
          <a:ln/>
        </p:spPr>
        <p:txBody>
          <a:bodyPr wrap="square" rtlCol="0" anchor="ctr"/>
          <a:lstStyle/>
          <a:p>
            <a:pPr marL="0" indent="0" algn="l">
              <a:buNone/>
            </a:pPr>
            <a:r>
              <a:rPr lang="en-US" sz="1150" b="1" dirty="0">
                <a:solidFill>
                  <a:srgbClr val="0B7A75"/>
                </a:solidFill>
                <a:latin typeface="Calibri" pitchFamily="34" charset="0"/>
                <a:ea typeface="Calibri" pitchFamily="34" charset="-122"/>
                <a:cs typeface="Calibri" pitchFamily="34" charset="-120"/>
              </a:rPr>
              <a:t>avg6mou</a:t>
            </a:r>
            <a:endParaRPr lang="en-US" sz="1150" dirty="0"/>
          </a:p>
        </p:txBody>
      </p:sp>
      <p:sp>
        <p:nvSpPr>
          <p:cNvPr id="26" name="Shape 24"/>
          <p:cNvSpPr/>
          <p:nvPr/>
        </p:nvSpPr>
        <p:spPr>
          <a:xfrm>
            <a:off x="2194560" y="3255264"/>
            <a:ext cx="2743200" cy="623621"/>
          </a:xfrm>
          <a:prstGeom prst="rect">
            <a:avLst/>
          </a:prstGeom>
          <a:solidFill>
            <a:srgbClr val="E0F5F4"/>
          </a:solidFill>
          <a:ln w="6350">
            <a:solidFill>
              <a:srgbClr val="E2E8F0"/>
            </a:solidFill>
            <a:prstDash val="solid"/>
          </a:ln>
        </p:spPr>
        <p:txBody>
          <a:bodyPr/>
          <a:lstStyle/>
          <a:p>
            <a:endParaRPr lang="en-US"/>
          </a:p>
        </p:txBody>
      </p:sp>
      <p:sp>
        <p:nvSpPr>
          <p:cNvPr id="27" name="Text 25"/>
          <p:cNvSpPr/>
          <p:nvPr/>
        </p:nvSpPr>
        <p:spPr>
          <a:xfrm>
            <a:off x="2286000" y="3305556"/>
            <a:ext cx="2596896" cy="523037"/>
          </a:xfrm>
          <a:prstGeom prst="rect">
            <a:avLst/>
          </a:prstGeom>
          <a:noFill/>
          <a:ln/>
        </p:spPr>
        <p:txBody>
          <a:bodyPr wrap="square" rtlCol="0" anchor="ctr"/>
          <a:lstStyle/>
          <a:p>
            <a:pPr marL="0" indent="0" algn="l">
              <a:buNone/>
            </a:pPr>
            <a:r>
              <a:rPr lang="en-US" sz="1150" dirty="0">
                <a:solidFill>
                  <a:srgbClr val="475569"/>
                </a:solidFill>
                <a:latin typeface="Calibri" pitchFamily="34" charset="0"/>
                <a:ea typeface="Calibri" pitchFamily="34" charset="-122"/>
                <a:cs typeface="Calibri" pitchFamily="34" charset="-120"/>
              </a:rPr>
              <a:t>Average 6-Month Minutes of Use</a:t>
            </a:r>
            <a:endParaRPr lang="en-US" sz="1150" dirty="0"/>
          </a:p>
        </p:txBody>
      </p:sp>
      <p:sp>
        <p:nvSpPr>
          <p:cNvPr id="28" name="Shape 26"/>
          <p:cNvSpPr/>
          <p:nvPr/>
        </p:nvSpPr>
        <p:spPr>
          <a:xfrm>
            <a:off x="4937760" y="3255264"/>
            <a:ext cx="4114800" cy="623621"/>
          </a:xfrm>
          <a:prstGeom prst="rect">
            <a:avLst/>
          </a:prstGeom>
          <a:solidFill>
            <a:srgbClr val="E0F5F4"/>
          </a:solidFill>
          <a:ln w="6350">
            <a:solidFill>
              <a:srgbClr val="E2E8F0"/>
            </a:solidFill>
            <a:prstDash val="solid"/>
          </a:ln>
        </p:spPr>
        <p:txBody>
          <a:bodyPr/>
          <a:lstStyle/>
          <a:p>
            <a:endParaRPr lang="en-US"/>
          </a:p>
        </p:txBody>
      </p:sp>
      <p:sp>
        <p:nvSpPr>
          <p:cNvPr id="29" name="Text 27"/>
          <p:cNvSpPr/>
          <p:nvPr/>
        </p:nvSpPr>
        <p:spPr>
          <a:xfrm>
            <a:off x="5029200" y="3305556"/>
            <a:ext cx="3968496" cy="523037"/>
          </a:xfrm>
          <a:prstGeom prst="rect">
            <a:avLst/>
          </a:prstGeom>
          <a:noFill/>
          <a:ln/>
        </p:spPr>
        <p:txBody>
          <a:bodyPr wrap="square" rtlCol="0" anchor="ctr"/>
          <a:lstStyle/>
          <a:p>
            <a:pPr marL="0" indent="0" algn="l">
              <a:buNone/>
            </a:pPr>
            <a:r>
              <a:rPr lang="en-US" sz="1150" dirty="0">
                <a:solidFill>
                  <a:srgbClr val="475569"/>
                </a:solidFill>
                <a:latin typeface="Calibri" pitchFamily="34" charset="0"/>
                <a:ea typeface="Calibri" pitchFamily="34" charset="-122"/>
                <a:cs typeface="Calibri" pitchFamily="34" charset="-120"/>
              </a:rPr>
              <a:t>Mean usage minutes over the previous 6 months</a:t>
            </a:r>
            <a:endParaRPr lang="en-US" sz="1150" dirty="0"/>
          </a:p>
        </p:txBody>
      </p:sp>
      <p:sp>
        <p:nvSpPr>
          <p:cNvPr id="30" name="Shape 28"/>
          <p:cNvSpPr/>
          <p:nvPr/>
        </p:nvSpPr>
        <p:spPr>
          <a:xfrm>
            <a:off x="274320" y="3822192"/>
            <a:ext cx="1920240" cy="623621"/>
          </a:xfrm>
          <a:prstGeom prst="rect">
            <a:avLst/>
          </a:prstGeom>
          <a:solidFill>
            <a:srgbClr val="FFFFFF"/>
          </a:solidFill>
          <a:ln w="6350">
            <a:solidFill>
              <a:srgbClr val="E2E8F0"/>
            </a:solidFill>
            <a:prstDash val="solid"/>
          </a:ln>
        </p:spPr>
        <p:txBody>
          <a:bodyPr/>
          <a:lstStyle/>
          <a:p>
            <a:endParaRPr lang="en-US"/>
          </a:p>
        </p:txBody>
      </p:sp>
      <p:sp>
        <p:nvSpPr>
          <p:cNvPr id="31" name="Text 29"/>
          <p:cNvSpPr/>
          <p:nvPr/>
        </p:nvSpPr>
        <p:spPr>
          <a:xfrm>
            <a:off x="365760" y="3872484"/>
            <a:ext cx="1773936" cy="523037"/>
          </a:xfrm>
          <a:prstGeom prst="rect">
            <a:avLst/>
          </a:prstGeom>
          <a:noFill/>
          <a:ln/>
        </p:spPr>
        <p:txBody>
          <a:bodyPr wrap="square" rtlCol="0" anchor="ctr"/>
          <a:lstStyle/>
          <a:p>
            <a:pPr marL="0" indent="0" algn="l">
              <a:buNone/>
            </a:pPr>
            <a:r>
              <a:rPr lang="en-US" sz="1150" b="1" dirty="0">
                <a:solidFill>
                  <a:srgbClr val="0B7A75"/>
                </a:solidFill>
                <a:latin typeface="Calibri" pitchFamily="34" charset="0"/>
                <a:ea typeface="Calibri" pitchFamily="34" charset="-122"/>
                <a:cs typeface="Calibri" pitchFamily="34" charset="-120"/>
              </a:rPr>
              <a:t>avg3mou</a:t>
            </a:r>
            <a:endParaRPr lang="en-US" sz="1150" dirty="0"/>
          </a:p>
        </p:txBody>
      </p:sp>
      <p:sp>
        <p:nvSpPr>
          <p:cNvPr id="32" name="Shape 30"/>
          <p:cNvSpPr/>
          <p:nvPr/>
        </p:nvSpPr>
        <p:spPr>
          <a:xfrm>
            <a:off x="2194560" y="3822192"/>
            <a:ext cx="2743200" cy="623621"/>
          </a:xfrm>
          <a:prstGeom prst="rect">
            <a:avLst/>
          </a:prstGeom>
          <a:solidFill>
            <a:srgbClr val="FFFFFF"/>
          </a:solidFill>
          <a:ln w="6350">
            <a:solidFill>
              <a:srgbClr val="E2E8F0"/>
            </a:solidFill>
            <a:prstDash val="solid"/>
          </a:ln>
        </p:spPr>
        <p:txBody>
          <a:bodyPr/>
          <a:lstStyle/>
          <a:p>
            <a:endParaRPr lang="en-US" dirty="0"/>
          </a:p>
        </p:txBody>
      </p:sp>
      <p:sp>
        <p:nvSpPr>
          <p:cNvPr id="33" name="Text 31"/>
          <p:cNvSpPr/>
          <p:nvPr/>
        </p:nvSpPr>
        <p:spPr>
          <a:xfrm>
            <a:off x="2286000" y="3872484"/>
            <a:ext cx="2596896" cy="523037"/>
          </a:xfrm>
          <a:prstGeom prst="rect">
            <a:avLst/>
          </a:prstGeom>
          <a:noFill/>
          <a:ln/>
        </p:spPr>
        <p:txBody>
          <a:bodyPr wrap="square" rtlCol="0" anchor="ctr"/>
          <a:lstStyle/>
          <a:p>
            <a:pPr marL="0" indent="0" algn="l">
              <a:buNone/>
            </a:pPr>
            <a:r>
              <a:rPr lang="en-US" sz="1150" dirty="0">
                <a:solidFill>
                  <a:srgbClr val="475569"/>
                </a:solidFill>
                <a:latin typeface="Calibri" pitchFamily="34" charset="0"/>
                <a:ea typeface="Calibri" pitchFamily="34" charset="-122"/>
                <a:cs typeface="Calibri" pitchFamily="34" charset="-120"/>
              </a:rPr>
              <a:t>Average 3-Month Minutes of Use</a:t>
            </a:r>
            <a:endParaRPr lang="en-US" sz="1150" dirty="0"/>
          </a:p>
        </p:txBody>
      </p:sp>
      <p:sp>
        <p:nvSpPr>
          <p:cNvPr id="34" name="Shape 32"/>
          <p:cNvSpPr/>
          <p:nvPr/>
        </p:nvSpPr>
        <p:spPr>
          <a:xfrm>
            <a:off x="4937760" y="3822192"/>
            <a:ext cx="4114800" cy="623621"/>
          </a:xfrm>
          <a:prstGeom prst="rect">
            <a:avLst/>
          </a:prstGeom>
          <a:solidFill>
            <a:srgbClr val="FFFFFF"/>
          </a:solidFill>
          <a:ln w="6350">
            <a:solidFill>
              <a:srgbClr val="E2E8F0"/>
            </a:solidFill>
            <a:prstDash val="solid"/>
          </a:ln>
        </p:spPr>
        <p:txBody>
          <a:bodyPr/>
          <a:lstStyle/>
          <a:p>
            <a:endParaRPr lang="en-US"/>
          </a:p>
        </p:txBody>
      </p:sp>
      <p:sp>
        <p:nvSpPr>
          <p:cNvPr id="35" name="Text 33"/>
          <p:cNvSpPr/>
          <p:nvPr/>
        </p:nvSpPr>
        <p:spPr>
          <a:xfrm>
            <a:off x="5029200" y="3872484"/>
            <a:ext cx="3968496" cy="523037"/>
          </a:xfrm>
          <a:prstGeom prst="rect">
            <a:avLst/>
          </a:prstGeom>
          <a:noFill/>
          <a:ln/>
        </p:spPr>
        <p:txBody>
          <a:bodyPr wrap="square" rtlCol="0" anchor="ctr"/>
          <a:lstStyle/>
          <a:p>
            <a:pPr marL="0" indent="0" algn="l">
              <a:buNone/>
            </a:pPr>
            <a:r>
              <a:rPr lang="en-US" sz="1150" dirty="0">
                <a:solidFill>
                  <a:srgbClr val="475569"/>
                </a:solidFill>
                <a:latin typeface="Calibri" pitchFamily="34" charset="0"/>
                <a:ea typeface="Calibri" pitchFamily="34" charset="-122"/>
                <a:cs typeface="Calibri" pitchFamily="34" charset="-120"/>
              </a:rPr>
              <a:t>Mean usage minutes over the most recent 3 months</a:t>
            </a:r>
            <a:endParaRPr lang="en-US" sz="1150" dirty="0"/>
          </a:p>
        </p:txBody>
      </p:sp>
      <p:sp>
        <p:nvSpPr>
          <p:cNvPr id="36" name="Shape 34"/>
          <p:cNvSpPr/>
          <p:nvPr/>
        </p:nvSpPr>
        <p:spPr>
          <a:xfrm>
            <a:off x="274320" y="4389120"/>
            <a:ext cx="1920240" cy="623621"/>
          </a:xfrm>
          <a:prstGeom prst="rect">
            <a:avLst/>
          </a:prstGeom>
          <a:solidFill>
            <a:srgbClr val="E0F5F4"/>
          </a:solidFill>
          <a:ln w="6350">
            <a:solidFill>
              <a:srgbClr val="E2E8F0"/>
            </a:solidFill>
            <a:prstDash val="solid"/>
          </a:ln>
        </p:spPr>
        <p:txBody>
          <a:bodyPr/>
          <a:lstStyle/>
          <a:p>
            <a:endParaRPr lang="en-US"/>
          </a:p>
        </p:txBody>
      </p:sp>
      <p:sp>
        <p:nvSpPr>
          <p:cNvPr id="37" name="Text 35"/>
          <p:cNvSpPr/>
          <p:nvPr/>
        </p:nvSpPr>
        <p:spPr>
          <a:xfrm>
            <a:off x="365760" y="4439412"/>
            <a:ext cx="1773936" cy="523037"/>
          </a:xfrm>
          <a:prstGeom prst="rect">
            <a:avLst/>
          </a:prstGeom>
          <a:noFill/>
          <a:ln/>
        </p:spPr>
        <p:txBody>
          <a:bodyPr wrap="square" rtlCol="0" anchor="ctr"/>
          <a:lstStyle/>
          <a:p>
            <a:pPr marL="0" indent="0" algn="l">
              <a:buNone/>
            </a:pPr>
            <a:r>
              <a:rPr lang="en-US" sz="1150" b="1" dirty="0">
                <a:solidFill>
                  <a:srgbClr val="0B7A75"/>
                </a:solidFill>
                <a:latin typeface="Calibri" pitchFamily="34" charset="0"/>
                <a:ea typeface="Calibri" pitchFamily="34" charset="-122"/>
                <a:cs typeface="Calibri" pitchFamily="34" charset="-120"/>
              </a:rPr>
              <a:t>avg3qty</a:t>
            </a:r>
            <a:endParaRPr lang="en-US" sz="1150" dirty="0"/>
          </a:p>
        </p:txBody>
      </p:sp>
      <p:sp>
        <p:nvSpPr>
          <p:cNvPr id="38" name="Shape 36"/>
          <p:cNvSpPr/>
          <p:nvPr/>
        </p:nvSpPr>
        <p:spPr>
          <a:xfrm>
            <a:off x="2194560" y="4389120"/>
            <a:ext cx="2743200" cy="623621"/>
          </a:xfrm>
          <a:prstGeom prst="rect">
            <a:avLst/>
          </a:prstGeom>
          <a:solidFill>
            <a:srgbClr val="E0F5F4"/>
          </a:solidFill>
          <a:ln w="6350">
            <a:solidFill>
              <a:srgbClr val="E2E8F0"/>
            </a:solidFill>
            <a:prstDash val="solid"/>
          </a:ln>
        </p:spPr>
        <p:txBody>
          <a:bodyPr/>
          <a:lstStyle/>
          <a:p>
            <a:endParaRPr lang="en-US"/>
          </a:p>
        </p:txBody>
      </p:sp>
      <p:sp>
        <p:nvSpPr>
          <p:cNvPr id="39" name="Text 37"/>
          <p:cNvSpPr/>
          <p:nvPr/>
        </p:nvSpPr>
        <p:spPr>
          <a:xfrm>
            <a:off x="2286000" y="4439412"/>
            <a:ext cx="2596896" cy="523037"/>
          </a:xfrm>
          <a:prstGeom prst="rect">
            <a:avLst/>
          </a:prstGeom>
          <a:noFill/>
          <a:ln/>
        </p:spPr>
        <p:txBody>
          <a:bodyPr wrap="square" rtlCol="0" anchor="ctr"/>
          <a:lstStyle/>
          <a:p>
            <a:pPr marL="0" indent="0" algn="l">
              <a:buNone/>
            </a:pPr>
            <a:r>
              <a:rPr lang="en-US" sz="1150" dirty="0">
                <a:solidFill>
                  <a:srgbClr val="475569"/>
                </a:solidFill>
                <a:latin typeface="Calibri" pitchFamily="34" charset="0"/>
                <a:ea typeface="Calibri" pitchFamily="34" charset="-122"/>
                <a:cs typeface="Calibri" pitchFamily="34" charset="-120"/>
              </a:rPr>
              <a:t>Average 3-Month Call Quantity</a:t>
            </a:r>
            <a:endParaRPr lang="en-US" sz="1150" dirty="0"/>
          </a:p>
        </p:txBody>
      </p:sp>
      <p:sp>
        <p:nvSpPr>
          <p:cNvPr id="40" name="Shape 38"/>
          <p:cNvSpPr/>
          <p:nvPr/>
        </p:nvSpPr>
        <p:spPr>
          <a:xfrm>
            <a:off x="4937760" y="4389120"/>
            <a:ext cx="4114800" cy="623621"/>
          </a:xfrm>
          <a:prstGeom prst="rect">
            <a:avLst/>
          </a:prstGeom>
          <a:solidFill>
            <a:srgbClr val="E0F5F4"/>
          </a:solidFill>
          <a:ln w="6350">
            <a:solidFill>
              <a:srgbClr val="E2E8F0"/>
            </a:solidFill>
            <a:prstDash val="solid"/>
          </a:ln>
        </p:spPr>
        <p:txBody>
          <a:bodyPr/>
          <a:lstStyle/>
          <a:p>
            <a:endParaRPr lang="en-US"/>
          </a:p>
        </p:txBody>
      </p:sp>
      <p:sp>
        <p:nvSpPr>
          <p:cNvPr id="41" name="Text 39"/>
          <p:cNvSpPr/>
          <p:nvPr/>
        </p:nvSpPr>
        <p:spPr>
          <a:xfrm>
            <a:off x="5029200" y="4439412"/>
            <a:ext cx="3968496" cy="523037"/>
          </a:xfrm>
          <a:prstGeom prst="rect">
            <a:avLst/>
          </a:prstGeom>
          <a:noFill/>
          <a:ln/>
        </p:spPr>
        <p:txBody>
          <a:bodyPr wrap="square" rtlCol="0" anchor="ctr"/>
          <a:lstStyle/>
          <a:p>
            <a:pPr marL="0" indent="0" algn="l">
              <a:buNone/>
            </a:pPr>
            <a:r>
              <a:rPr lang="en-US" sz="1150" dirty="0">
                <a:solidFill>
                  <a:srgbClr val="475569"/>
                </a:solidFill>
                <a:latin typeface="Calibri" pitchFamily="34" charset="0"/>
                <a:ea typeface="Calibri" pitchFamily="34" charset="-122"/>
                <a:cs typeface="Calibri" pitchFamily="34" charset="-120"/>
              </a:rPr>
              <a:t>Average number of calls made in the last 3 months</a:t>
            </a:r>
            <a:endParaRPr lang="en-US" sz="11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6">
    <p:bg>
      <p:bgPr>
        <a:solidFill>
          <a:srgbClr val="F4F8F8"/>
        </a:solidFill>
        <a:effectLst/>
      </p:bgPr>
    </p:bg>
    <p:spTree>
      <p:nvGrpSpPr>
        <p:cNvPr id="1" name=""/>
        <p:cNvGrpSpPr/>
        <p:nvPr/>
      </p:nvGrpSpPr>
      <p:grpSpPr>
        <a:xfrm>
          <a:off x="0" y="0"/>
          <a:ext cx="0" cy="0"/>
          <a:chOff x="0" y="0"/>
          <a:chExt cx="0" cy="0"/>
        </a:xfrm>
      </p:grpSpPr>
      <p:sp>
        <p:nvSpPr>
          <p:cNvPr id="2" name="Shape 0"/>
          <p:cNvSpPr/>
          <p:nvPr/>
        </p:nvSpPr>
        <p:spPr>
          <a:xfrm>
            <a:off x="-1" y="0"/>
            <a:ext cx="9216189" cy="953062"/>
          </a:xfrm>
          <a:prstGeom prst="rect">
            <a:avLst/>
          </a:prstGeom>
          <a:solidFill>
            <a:srgbClr val="0D1B2A"/>
          </a:solidFill>
          <a:ln w="12700">
            <a:solidFill>
              <a:srgbClr val="0D1B2A"/>
            </a:solidFill>
            <a:prstDash val="solid"/>
          </a:ln>
        </p:spPr>
        <p:txBody>
          <a:bodyPr/>
          <a:lstStyle/>
          <a:p>
            <a:endParaRPr lang="en-US"/>
          </a:p>
        </p:txBody>
      </p:sp>
      <p:sp>
        <p:nvSpPr>
          <p:cNvPr id="3" name="Text 1"/>
          <p:cNvSpPr/>
          <p:nvPr/>
        </p:nvSpPr>
        <p:spPr>
          <a:xfrm>
            <a:off x="457200" y="201168"/>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02  |  Feature Dictionary — Call Type &amp; Billing</a:t>
            </a:r>
            <a:endParaRPr lang="en-US" sz="2200" dirty="0"/>
          </a:p>
        </p:txBody>
      </p:sp>
      <p:sp>
        <p:nvSpPr>
          <p:cNvPr id="4" name="Shape 2"/>
          <p:cNvSpPr/>
          <p:nvPr/>
        </p:nvSpPr>
        <p:spPr>
          <a:xfrm>
            <a:off x="274320" y="1051560"/>
            <a:ext cx="8595360" cy="457200"/>
          </a:xfrm>
          <a:prstGeom prst="roundRect">
            <a:avLst>
              <a:gd name="adj" fmla="val 14000"/>
            </a:avLst>
          </a:prstGeom>
          <a:solidFill>
            <a:srgbClr val="E0F5F4"/>
          </a:solidFill>
          <a:ln w="12700">
            <a:solidFill>
              <a:srgbClr val="14B8A6"/>
            </a:solidFill>
            <a:prstDash val="solid"/>
          </a:ln>
        </p:spPr>
        <p:txBody>
          <a:bodyPr/>
          <a:lstStyle/>
          <a:p>
            <a:endParaRPr lang="en-US"/>
          </a:p>
        </p:txBody>
      </p:sp>
      <p:sp>
        <p:nvSpPr>
          <p:cNvPr id="5" name="Text 3"/>
          <p:cNvSpPr/>
          <p:nvPr/>
        </p:nvSpPr>
        <p:spPr>
          <a:xfrm>
            <a:off x="457200" y="1097280"/>
            <a:ext cx="8229600" cy="365760"/>
          </a:xfrm>
          <a:prstGeom prst="rect">
            <a:avLst/>
          </a:prstGeom>
          <a:noFill/>
          <a:ln/>
        </p:spPr>
        <p:txBody>
          <a:bodyPr wrap="square" rtlCol="0" anchor="ctr"/>
          <a:lstStyle/>
          <a:p>
            <a:pPr marL="0" indent="0">
              <a:buNone/>
            </a:pPr>
            <a:r>
              <a:rPr lang="en-US" sz="1200" b="1" dirty="0">
                <a:solidFill>
                  <a:srgbClr val="0D1B2A"/>
                </a:solidFill>
                <a:latin typeface="Calibri" pitchFamily="34" charset="0"/>
                <a:ea typeface="Calibri" pitchFamily="34" charset="-122"/>
                <a:cs typeface="Calibri" pitchFamily="34" charset="-120"/>
              </a:rPr>
              <a:t>Part 2 of 2 — Call-direction breakdown &amp; billing</a:t>
            </a:r>
            <a:endParaRPr lang="en-US" sz="1200" dirty="0"/>
          </a:p>
        </p:txBody>
      </p:sp>
      <p:sp>
        <p:nvSpPr>
          <p:cNvPr id="6" name="Shape 4"/>
          <p:cNvSpPr/>
          <p:nvPr/>
        </p:nvSpPr>
        <p:spPr>
          <a:xfrm>
            <a:off x="274320" y="1600200"/>
            <a:ext cx="1920240" cy="566928"/>
          </a:xfrm>
          <a:prstGeom prst="rect">
            <a:avLst/>
          </a:prstGeom>
          <a:solidFill>
            <a:srgbClr val="0D1B2A"/>
          </a:solidFill>
          <a:ln w="6350">
            <a:solidFill>
              <a:srgbClr val="E2E8F0"/>
            </a:solidFill>
            <a:prstDash val="solid"/>
          </a:ln>
        </p:spPr>
        <p:txBody>
          <a:bodyPr/>
          <a:lstStyle/>
          <a:p>
            <a:endParaRPr lang="en-US" sz="1100"/>
          </a:p>
        </p:txBody>
      </p:sp>
      <p:sp>
        <p:nvSpPr>
          <p:cNvPr id="7" name="Text 5"/>
          <p:cNvSpPr/>
          <p:nvPr/>
        </p:nvSpPr>
        <p:spPr>
          <a:xfrm>
            <a:off x="365760" y="1645920"/>
            <a:ext cx="1773936" cy="475488"/>
          </a:xfrm>
          <a:prstGeom prst="rect">
            <a:avLst/>
          </a:prstGeom>
          <a:noFill/>
          <a:ln/>
        </p:spPr>
        <p:txBody>
          <a:bodyPr wrap="square" rtlCol="0" anchor="ctr"/>
          <a:lstStyle/>
          <a:p>
            <a:pPr marL="0" indent="0" algn="l">
              <a:buNone/>
            </a:pPr>
            <a:r>
              <a:rPr lang="en-US" sz="1100" b="1" dirty="0">
                <a:solidFill>
                  <a:srgbClr val="FFFFFF"/>
                </a:solidFill>
                <a:latin typeface="Calibri" pitchFamily="34" charset="0"/>
                <a:ea typeface="Calibri" pitchFamily="34" charset="-122"/>
                <a:cs typeface="Calibri" pitchFamily="34" charset="-120"/>
              </a:rPr>
              <a:t>Abbreviation</a:t>
            </a:r>
            <a:endParaRPr lang="en-US" sz="1100" dirty="0"/>
          </a:p>
        </p:txBody>
      </p:sp>
      <p:sp>
        <p:nvSpPr>
          <p:cNvPr id="8" name="Shape 6"/>
          <p:cNvSpPr/>
          <p:nvPr/>
        </p:nvSpPr>
        <p:spPr>
          <a:xfrm>
            <a:off x="2194560" y="1600200"/>
            <a:ext cx="2743200" cy="566928"/>
          </a:xfrm>
          <a:prstGeom prst="rect">
            <a:avLst/>
          </a:prstGeom>
          <a:solidFill>
            <a:srgbClr val="0D1B2A"/>
          </a:solidFill>
          <a:ln w="6350">
            <a:solidFill>
              <a:srgbClr val="E2E8F0"/>
            </a:solidFill>
            <a:prstDash val="solid"/>
          </a:ln>
        </p:spPr>
        <p:txBody>
          <a:bodyPr/>
          <a:lstStyle/>
          <a:p>
            <a:endParaRPr lang="en-US" sz="1100"/>
          </a:p>
        </p:txBody>
      </p:sp>
      <p:sp>
        <p:nvSpPr>
          <p:cNvPr id="9" name="Text 7"/>
          <p:cNvSpPr/>
          <p:nvPr/>
        </p:nvSpPr>
        <p:spPr>
          <a:xfrm>
            <a:off x="2286000" y="1645920"/>
            <a:ext cx="2596896" cy="475488"/>
          </a:xfrm>
          <a:prstGeom prst="rect">
            <a:avLst/>
          </a:prstGeom>
          <a:noFill/>
          <a:ln/>
        </p:spPr>
        <p:txBody>
          <a:bodyPr wrap="square" rtlCol="0" anchor="ctr"/>
          <a:lstStyle/>
          <a:p>
            <a:pPr marL="0" indent="0" algn="l">
              <a:buNone/>
            </a:pPr>
            <a:r>
              <a:rPr lang="en-US" sz="1100" b="1" dirty="0">
                <a:solidFill>
                  <a:srgbClr val="FFFFFF"/>
                </a:solidFill>
                <a:latin typeface="Calibri" pitchFamily="34" charset="0"/>
                <a:ea typeface="Calibri" pitchFamily="34" charset="-122"/>
                <a:cs typeface="Calibri" pitchFamily="34" charset="-120"/>
              </a:rPr>
              <a:t>Full Name</a:t>
            </a:r>
            <a:endParaRPr lang="en-US" sz="1100" dirty="0"/>
          </a:p>
        </p:txBody>
      </p:sp>
      <p:sp>
        <p:nvSpPr>
          <p:cNvPr id="10" name="Shape 8"/>
          <p:cNvSpPr/>
          <p:nvPr/>
        </p:nvSpPr>
        <p:spPr>
          <a:xfrm>
            <a:off x="4937760" y="1600200"/>
            <a:ext cx="4114800" cy="566928"/>
          </a:xfrm>
          <a:prstGeom prst="rect">
            <a:avLst/>
          </a:prstGeom>
          <a:solidFill>
            <a:srgbClr val="0D1B2A"/>
          </a:solidFill>
          <a:ln w="6350">
            <a:solidFill>
              <a:srgbClr val="E2E8F0"/>
            </a:solidFill>
            <a:prstDash val="solid"/>
          </a:ln>
        </p:spPr>
        <p:txBody>
          <a:bodyPr/>
          <a:lstStyle/>
          <a:p>
            <a:endParaRPr lang="en-US" sz="1100"/>
          </a:p>
        </p:txBody>
      </p:sp>
      <p:sp>
        <p:nvSpPr>
          <p:cNvPr id="11" name="Text 9"/>
          <p:cNvSpPr/>
          <p:nvPr/>
        </p:nvSpPr>
        <p:spPr>
          <a:xfrm>
            <a:off x="5029200" y="1645920"/>
            <a:ext cx="3968496" cy="475488"/>
          </a:xfrm>
          <a:prstGeom prst="rect">
            <a:avLst/>
          </a:prstGeom>
          <a:noFill/>
          <a:ln/>
        </p:spPr>
        <p:txBody>
          <a:bodyPr wrap="square" rtlCol="0" anchor="ctr"/>
          <a:lstStyle/>
          <a:p>
            <a:pPr marL="0" indent="0" algn="l">
              <a:buNone/>
            </a:pPr>
            <a:r>
              <a:rPr lang="en-US" sz="1100" b="1" dirty="0">
                <a:solidFill>
                  <a:srgbClr val="FFFFFF"/>
                </a:solidFill>
                <a:latin typeface="Calibri" pitchFamily="34" charset="0"/>
                <a:ea typeface="Calibri" pitchFamily="34" charset="-122"/>
                <a:cs typeface="Calibri" pitchFamily="34" charset="-120"/>
              </a:rPr>
              <a:t>Description</a:t>
            </a:r>
            <a:endParaRPr lang="en-US" sz="1100" dirty="0"/>
          </a:p>
        </p:txBody>
      </p:sp>
      <p:sp>
        <p:nvSpPr>
          <p:cNvPr id="12" name="Shape 10"/>
          <p:cNvSpPr/>
          <p:nvPr/>
        </p:nvSpPr>
        <p:spPr>
          <a:xfrm>
            <a:off x="274320" y="2167128"/>
            <a:ext cx="1920240" cy="566928"/>
          </a:xfrm>
          <a:prstGeom prst="rect">
            <a:avLst/>
          </a:prstGeom>
          <a:solidFill>
            <a:srgbClr val="E0F5F4"/>
          </a:solidFill>
          <a:ln w="6350">
            <a:solidFill>
              <a:srgbClr val="E2E8F0"/>
            </a:solidFill>
            <a:prstDash val="solid"/>
          </a:ln>
        </p:spPr>
        <p:txBody>
          <a:bodyPr/>
          <a:lstStyle/>
          <a:p>
            <a:endParaRPr lang="en-US" sz="1100"/>
          </a:p>
        </p:txBody>
      </p:sp>
      <p:sp>
        <p:nvSpPr>
          <p:cNvPr id="13" name="Text 11"/>
          <p:cNvSpPr/>
          <p:nvPr/>
        </p:nvSpPr>
        <p:spPr>
          <a:xfrm>
            <a:off x="365760" y="2212848"/>
            <a:ext cx="1773936" cy="475488"/>
          </a:xfrm>
          <a:prstGeom prst="rect">
            <a:avLst/>
          </a:prstGeom>
          <a:noFill/>
          <a:ln/>
        </p:spPr>
        <p:txBody>
          <a:bodyPr wrap="square" rtlCol="0" anchor="ctr"/>
          <a:lstStyle/>
          <a:p>
            <a:pPr marL="0" indent="0" algn="l">
              <a:buNone/>
            </a:pPr>
            <a:r>
              <a:rPr lang="en-US" sz="1100" b="1" dirty="0">
                <a:solidFill>
                  <a:srgbClr val="0B7A75"/>
                </a:solidFill>
                <a:latin typeface="Calibri" pitchFamily="34" charset="0"/>
                <a:ea typeface="Calibri" pitchFamily="34" charset="-122"/>
                <a:cs typeface="Calibri" pitchFamily="34" charset="-120"/>
              </a:rPr>
              <a:t>mou_cvce_Mean</a:t>
            </a:r>
            <a:endParaRPr lang="en-US" sz="1100" dirty="0"/>
          </a:p>
        </p:txBody>
      </p:sp>
      <p:sp>
        <p:nvSpPr>
          <p:cNvPr id="14" name="Shape 12"/>
          <p:cNvSpPr/>
          <p:nvPr/>
        </p:nvSpPr>
        <p:spPr>
          <a:xfrm>
            <a:off x="2194560" y="2167128"/>
            <a:ext cx="2743200" cy="566928"/>
          </a:xfrm>
          <a:prstGeom prst="rect">
            <a:avLst/>
          </a:prstGeom>
          <a:solidFill>
            <a:srgbClr val="E0F5F4"/>
          </a:solidFill>
          <a:ln w="6350">
            <a:solidFill>
              <a:srgbClr val="E2E8F0"/>
            </a:solidFill>
            <a:prstDash val="solid"/>
          </a:ln>
        </p:spPr>
        <p:txBody>
          <a:bodyPr/>
          <a:lstStyle/>
          <a:p>
            <a:endParaRPr lang="en-US" sz="1100"/>
          </a:p>
        </p:txBody>
      </p:sp>
      <p:sp>
        <p:nvSpPr>
          <p:cNvPr id="15" name="Text 13"/>
          <p:cNvSpPr/>
          <p:nvPr/>
        </p:nvSpPr>
        <p:spPr>
          <a:xfrm>
            <a:off x="2286000" y="2212848"/>
            <a:ext cx="2596896" cy="475488"/>
          </a:xfrm>
          <a:prstGeom prst="rect">
            <a:avLst/>
          </a:prstGeom>
          <a:noFill/>
          <a:ln/>
        </p:spPr>
        <p:txBody>
          <a:bodyPr wrap="square" rtlCol="0" anchor="ctr"/>
          <a:lstStyle/>
          <a:p>
            <a:pPr marL="0" indent="0" algn="l">
              <a:buNone/>
            </a:pPr>
            <a:r>
              <a:rPr lang="en-US" sz="1100" dirty="0">
                <a:solidFill>
                  <a:srgbClr val="475569"/>
                </a:solidFill>
                <a:latin typeface="Calibri" pitchFamily="34" charset="0"/>
                <a:ea typeface="Calibri" pitchFamily="34" charset="-122"/>
                <a:cs typeface="Calibri" pitchFamily="34" charset="-120"/>
              </a:rPr>
              <a:t>MOU — Completed Voice Call (Mean)</a:t>
            </a:r>
            <a:endParaRPr lang="en-US" sz="1100" dirty="0"/>
          </a:p>
        </p:txBody>
      </p:sp>
      <p:sp>
        <p:nvSpPr>
          <p:cNvPr id="16" name="Shape 14"/>
          <p:cNvSpPr/>
          <p:nvPr/>
        </p:nvSpPr>
        <p:spPr>
          <a:xfrm>
            <a:off x="4937760" y="2167128"/>
            <a:ext cx="4114800" cy="566928"/>
          </a:xfrm>
          <a:prstGeom prst="rect">
            <a:avLst/>
          </a:prstGeom>
          <a:solidFill>
            <a:srgbClr val="E0F5F4"/>
          </a:solidFill>
          <a:ln w="6350">
            <a:solidFill>
              <a:srgbClr val="E2E8F0"/>
            </a:solidFill>
            <a:prstDash val="solid"/>
          </a:ln>
        </p:spPr>
        <p:txBody>
          <a:bodyPr/>
          <a:lstStyle/>
          <a:p>
            <a:endParaRPr lang="en-US" sz="1100"/>
          </a:p>
        </p:txBody>
      </p:sp>
      <p:sp>
        <p:nvSpPr>
          <p:cNvPr id="17" name="Text 15"/>
          <p:cNvSpPr/>
          <p:nvPr/>
        </p:nvSpPr>
        <p:spPr>
          <a:xfrm>
            <a:off x="5029200" y="2212848"/>
            <a:ext cx="3968496" cy="475488"/>
          </a:xfrm>
          <a:prstGeom prst="rect">
            <a:avLst/>
          </a:prstGeom>
          <a:noFill/>
          <a:ln/>
        </p:spPr>
        <p:txBody>
          <a:bodyPr wrap="square" rtlCol="0" anchor="ctr"/>
          <a:lstStyle/>
          <a:p>
            <a:pPr marL="0" indent="0" algn="l">
              <a:buNone/>
            </a:pPr>
            <a:r>
              <a:rPr lang="en-US" sz="1100" dirty="0">
                <a:solidFill>
                  <a:srgbClr val="475569"/>
                </a:solidFill>
                <a:latin typeface="Calibri" pitchFamily="34" charset="0"/>
                <a:ea typeface="Calibri" pitchFamily="34" charset="-122"/>
                <a:cs typeface="Calibri" pitchFamily="34" charset="-120"/>
              </a:rPr>
              <a:t>Mean minutes for successfully completed voice calls</a:t>
            </a:r>
            <a:endParaRPr lang="en-US" sz="1100" dirty="0"/>
          </a:p>
        </p:txBody>
      </p:sp>
      <p:sp>
        <p:nvSpPr>
          <p:cNvPr id="18" name="Shape 16"/>
          <p:cNvSpPr/>
          <p:nvPr/>
        </p:nvSpPr>
        <p:spPr>
          <a:xfrm>
            <a:off x="274320" y="2734056"/>
            <a:ext cx="1920240" cy="566928"/>
          </a:xfrm>
          <a:prstGeom prst="rect">
            <a:avLst/>
          </a:prstGeom>
          <a:solidFill>
            <a:srgbClr val="FFFFFF"/>
          </a:solidFill>
          <a:ln w="6350">
            <a:solidFill>
              <a:srgbClr val="E2E8F0"/>
            </a:solidFill>
            <a:prstDash val="solid"/>
          </a:ln>
        </p:spPr>
        <p:txBody>
          <a:bodyPr/>
          <a:lstStyle/>
          <a:p>
            <a:endParaRPr lang="en-US" sz="1100"/>
          </a:p>
        </p:txBody>
      </p:sp>
      <p:sp>
        <p:nvSpPr>
          <p:cNvPr id="19" name="Text 17"/>
          <p:cNvSpPr/>
          <p:nvPr/>
        </p:nvSpPr>
        <p:spPr>
          <a:xfrm>
            <a:off x="365760" y="2779776"/>
            <a:ext cx="1773936" cy="475488"/>
          </a:xfrm>
          <a:prstGeom prst="rect">
            <a:avLst/>
          </a:prstGeom>
          <a:noFill/>
          <a:ln/>
        </p:spPr>
        <p:txBody>
          <a:bodyPr wrap="square" rtlCol="0" anchor="ctr"/>
          <a:lstStyle/>
          <a:p>
            <a:pPr marL="0" indent="0" algn="l">
              <a:buNone/>
            </a:pPr>
            <a:r>
              <a:rPr lang="en-US" sz="1100" b="1" dirty="0">
                <a:solidFill>
                  <a:srgbClr val="0B7A75"/>
                </a:solidFill>
                <a:latin typeface="Calibri" pitchFamily="34" charset="0"/>
                <a:ea typeface="Calibri" pitchFamily="34" charset="-122"/>
                <a:cs typeface="Calibri" pitchFamily="34" charset="-120"/>
              </a:rPr>
              <a:t>mou_peav_Mean</a:t>
            </a:r>
            <a:endParaRPr lang="en-US" sz="1100" dirty="0"/>
          </a:p>
        </p:txBody>
      </p:sp>
      <p:sp>
        <p:nvSpPr>
          <p:cNvPr id="20" name="Shape 18"/>
          <p:cNvSpPr/>
          <p:nvPr/>
        </p:nvSpPr>
        <p:spPr>
          <a:xfrm>
            <a:off x="2194560" y="2734056"/>
            <a:ext cx="2743200" cy="566928"/>
          </a:xfrm>
          <a:prstGeom prst="rect">
            <a:avLst/>
          </a:prstGeom>
          <a:solidFill>
            <a:srgbClr val="FFFFFF"/>
          </a:solidFill>
          <a:ln w="6350">
            <a:solidFill>
              <a:srgbClr val="E2E8F0"/>
            </a:solidFill>
            <a:prstDash val="solid"/>
          </a:ln>
        </p:spPr>
        <p:txBody>
          <a:bodyPr/>
          <a:lstStyle/>
          <a:p>
            <a:endParaRPr lang="en-US" sz="1100"/>
          </a:p>
        </p:txBody>
      </p:sp>
      <p:sp>
        <p:nvSpPr>
          <p:cNvPr id="21" name="Text 19"/>
          <p:cNvSpPr/>
          <p:nvPr/>
        </p:nvSpPr>
        <p:spPr>
          <a:xfrm>
            <a:off x="2286000" y="2779776"/>
            <a:ext cx="2596896" cy="475488"/>
          </a:xfrm>
          <a:prstGeom prst="rect">
            <a:avLst/>
          </a:prstGeom>
          <a:noFill/>
          <a:ln/>
        </p:spPr>
        <p:txBody>
          <a:bodyPr wrap="square" rtlCol="0" anchor="ctr"/>
          <a:lstStyle/>
          <a:p>
            <a:pPr marL="0" indent="0" algn="l">
              <a:buNone/>
            </a:pPr>
            <a:r>
              <a:rPr lang="en-US" sz="1100" dirty="0">
                <a:solidFill>
                  <a:srgbClr val="475569"/>
                </a:solidFill>
                <a:latin typeface="Calibri" pitchFamily="34" charset="0"/>
                <a:ea typeface="Calibri" pitchFamily="34" charset="-122"/>
                <a:cs typeface="Calibri" pitchFamily="34" charset="-120"/>
              </a:rPr>
              <a:t>MOU — Peak Average Voice (Mean)</a:t>
            </a:r>
            <a:endParaRPr lang="en-US" sz="1100" dirty="0"/>
          </a:p>
        </p:txBody>
      </p:sp>
      <p:sp>
        <p:nvSpPr>
          <p:cNvPr id="22" name="Shape 20"/>
          <p:cNvSpPr/>
          <p:nvPr/>
        </p:nvSpPr>
        <p:spPr>
          <a:xfrm>
            <a:off x="4937760" y="2734056"/>
            <a:ext cx="4114800" cy="566928"/>
          </a:xfrm>
          <a:prstGeom prst="rect">
            <a:avLst/>
          </a:prstGeom>
          <a:solidFill>
            <a:srgbClr val="FFFFFF"/>
          </a:solidFill>
          <a:ln w="6350">
            <a:solidFill>
              <a:srgbClr val="E2E8F0"/>
            </a:solidFill>
            <a:prstDash val="solid"/>
          </a:ln>
        </p:spPr>
        <p:txBody>
          <a:bodyPr/>
          <a:lstStyle/>
          <a:p>
            <a:endParaRPr lang="en-US" sz="1100"/>
          </a:p>
        </p:txBody>
      </p:sp>
      <p:sp>
        <p:nvSpPr>
          <p:cNvPr id="23" name="Text 21"/>
          <p:cNvSpPr/>
          <p:nvPr/>
        </p:nvSpPr>
        <p:spPr>
          <a:xfrm>
            <a:off x="5029200" y="2779776"/>
            <a:ext cx="3968496" cy="475488"/>
          </a:xfrm>
          <a:prstGeom prst="rect">
            <a:avLst/>
          </a:prstGeom>
          <a:noFill/>
          <a:ln/>
        </p:spPr>
        <p:txBody>
          <a:bodyPr wrap="square" rtlCol="0" anchor="ctr"/>
          <a:lstStyle/>
          <a:p>
            <a:pPr marL="0" indent="0" algn="l">
              <a:buNone/>
            </a:pPr>
            <a:r>
              <a:rPr lang="en-US" sz="1100" dirty="0">
                <a:solidFill>
                  <a:srgbClr val="475569"/>
                </a:solidFill>
                <a:latin typeface="Calibri" pitchFamily="34" charset="0"/>
                <a:ea typeface="Calibri" pitchFamily="34" charset="-122"/>
                <a:cs typeface="Calibri" pitchFamily="34" charset="-120"/>
              </a:rPr>
              <a:t>Mean voice call minutes during peak hours</a:t>
            </a:r>
            <a:endParaRPr lang="en-US" sz="1100" dirty="0"/>
          </a:p>
        </p:txBody>
      </p:sp>
      <p:sp>
        <p:nvSpPr>
          <p:cNvPr id="24" name="Shape 22"/>
          <p:cNvSpPr/>
          <p:nvPr/>
        </p:nvSpPr>
        <p:spPr>
          <a:xfrm>
            <a:off x="274320" y="3300984"/>
            <a:ext cx="1920240" cy="566928"/>
          </a:xfrm>
          <a:prstGeom prst="rect">
            <a:avLst/>
          </a:prstGeom>
          <a:solidFill>
            <a:srgbClr val="E0F5F4"/>
          </a:solidFill>
          <a:ln w="6350">
            <a:solidFill>
              <a:srgbClr val="E2E8F0"/>
            </a:solidFill>
            <a:prstDash val="solid"/>
          </a:ln>
        </p:spPr>
        <p:txBody>
          <a:bodyPr/>
          <a:lstStyle/>
          <a:p>
            <a:endParaRPr lang="en-US" sz="1100"/>
          </a:p>
        </p:txBody>
      </p:sp>
      <p:sp>
        <p:nvSpPr>
          <p:cNvPr id="25" name="Text 23"/>
          <p:cNvSpPr/>
          <p:nvPr/>
        </p:nvSpPr>
        <p:spPr>
          <a:xfrm>
            <a:off x="365760" y="3346704"/>
            <a:ext cx="1773936" cy="475488"/>
          </a:xfrm>
          <a:prstGeom prst="rect">
            <a:avLst/>
          </a:prstGeom>
          <a:noFill/>
          <a:ln/>
        </p:spPr>
        <p:txBody>
          <a:bodyPr wrap="square" rtlCol="0" anchor="ctr"/>
          <a:lstStyle/>
          <a:p>
            <a:pPr marL="0" indent="0" algn="l">
              <a:buNone/>
            </a:pPr>
            <a:r>
              <a:rPr lang="en-US" sz="1100" b="1" dirty="0">
                <a:solidFill>
                  <a:srgbClr val="0B7A75"/>
                </a:solidFill>
                <a:latin typeface="Calibri" pitchFamily="34" charset="0"/>
                <a:ea typeface="Calibri" pitchFamily="34" charset="-122"/>
                <a:cs typeface="Calibri" pitchFamily="34" charset="-120"/>
              </a:rPr>
              <a:t>mou_opkv_Mean</a:t>
            </a:r>
            <a:endParaRPr lang="en-US" sz="1100" dirty="0"/>
          </a:p>
        </p:txBody>
      </p:sp>
      <p:sp>
        <p:nvSpPr>
          <p:cNvPr id="26" name="Shape 24"/>
          <p:cNvSpPr/>
          <p:nvPr/>
        </p:nvSpPr>
        <p:spPr>
          <a:xfrm>
            <a:off x="2194560" y="3300984"/>
            <a:ext cx="2743200" cy="566928"/>
          </a:xfrm>
          <a:prstGeom prst="rect">
            <a:avLst/>
          </a:prstGeom>
          <a:solidFill>
            <a:srgbClr val="E0F5F4"/>
          </a:solidFill>
          <a:ln w="6350">
            <a:solidFill>
              <a:srgbClr val="E2E8F0"/>
            </a:solidFill>
            <a:prstDash val="solid"/>
          </a:ln>
        </p:spPr>
        <p:txBody>
          <a:bodyPr/>
          <a:lstStyle/>
          <a:p>
            <a:endParaRPr lang="en-US" sz="1100"/>
          </a:p>
        </p:txBody>
      </p:sp>
      <p:sp>
        <p:nvSpPr>
          <p:cNvPr id="27" name="Text 25"/>
          <p:cNvSpPr/>
          <p:nvPr/>
        </p:nvSpPr>
        <p:spPr>
          <a:xfrm>
            <a:off x="2286000" y="3346704"/>
            <a:ext cx="2596896" cy="475488"/>
          </a:xfrm>
          <a:prstGeom prst="rect">
            <a:avLst/>
          </a:prstGeom>
          <a:noFill/>
          <a:ln/>
        </p:spPr>
        <p:txBody>
          <a:bodyPr wrap="square" rtlCol="0" anchor="ctr"/>
          <a:lstStyle/>
          <a:p>
            <a:pPr marL="0" indent="0" algn="l">
              <a:buNone/>
            </a:pPr>
            <a:r>
              <a:rPr lang="en-US" sz="1100" dirty="0">
                <a:solidFill>
                  <a:srgbClr val="475569"/>
                </a:solidFill>
                <a:latin typeface="Calibri" pitchFamily="34" charset="0"/>
                <a:ea typeface="Calibri" pitchFamily="34" charset="-122"/>
                <a:cs typeface="Calibri" pitchFamily="34" charset="-120"/>
              </a:rPr>
              <a:t>MOU — Off-Peak Voice (Mean)</a:t>
            </a:r>
            <a:endParaRPr lang="en-US" sz="1100" dirty="0"/>
          </a:p>
        </p:txBody>
      </p:sp>
      <p:sp>
        <p:nvSpPr>
          <p:cNvPr id="28" name="Shape 26"/>
          <p:cNvSpPr/>
          <p:nvPr/>
        </p:nvSpPr>
        <p:spPr>
          <a:xfrm>
            <a:off x="4937760" y="3300984"/>
            <a:ext cx="4114800" cy="566928"/>
          </a:xfrm>
          <a:prstGeom prst="rect">
            <a:avLst/>
          </a:prstGeom>
          <a:solidFill>
            <a:srgbClr val="E0F5F4"/>
          </a:solidFill>
          <a:ln w="6350">
            <a:solidFill>
              <a:srgbClr val="E2E8F0"/>
            </a:solidFill>
            <a:prstDash val="solid"/>
          </a:ln>
        </p:spPr>
        <p:txBody>
          <a:bodyPr/>
          <a:lstStyle/>
          <a:p>
            <a:endParaRPr lang="en-US" sz="1100"/>
          </a:p>
        </p:txBody>
      </p:sp>
      <p:sp>
        <p:nvSpPr>
          <p:cNvPr id="29" name="Text 27"/>
          <p:cNvSpPr/>
          <p:nvPr/>
        </p:nvSpPr>
        <p:spPr>
          <a:xfrm>
            <a:off x="5029200" y="3346704"/>
            <a:ext cx="3968496" cy="475488"/>
          </a:xfrm>
          <a:prstGeom prst="rect">
            <a:avLst/>
          </a:prstGeom>
          <a:noFill/>
          <a:ln/>
        </p:spPr>
        <p:txBody>
          <a:bodyPr wrap="square" rtlCol="0" anchor="ctr"/>
          <a:lstStyle/>
          <a:p>
            <a:pPr marL="0" indent="0" algn="l">
              <a:buNone/>
            </a:pPr>
            <a:r>
              <a:rPr lang="en-US" sz="1100" dirty="0">
                <a:solidFill>
                  <a:srgbClr val="475569"/>
                </a:solidFill>
                <a:latin typeface="Calibri" pitchFamily="34" charset="0"/>
                <a:ea typeface="Calibri" pitchFamily="34" charset="-122"/>
                <a:cs typeface="Calibri" pitchFamily="34" charset="-120"/>
              </a:rPr>
              <a:t>Mean voice call minutes during off-peak hours</a:t>
            </a:r>
            <a:endParaRPr lang="en-US" sz="1100" dirty="0"/>
          </a:p>
        </p:txBody>
      </p:sp>
      <p:sp>
        <p:nvSpPr>
          <p:cNvPr id="30" name="Shape 28"/>
          <p:cNvSpPr/>
          <p:nvPr/>
        </p:nvSpPr>
        <p:spPr>
          <a:xfrm>
            <a:off x="274320" y="3867912"/>
            <a:ext cx="1920240" cy="566928"/>
          </a:xfrm>
          <a:prstGeom prst="rect">
            <a:avLst/>
          </a:prstGeom>
          <a:solidFill>
            <a:srgbClr val="FFFFFF"/>
          </a:solidFill>
          <a:ln w="6350">
            <a:solidFill>
              <a:srgbClr val="E2E8F0"/>
            </a:solidFill>
            <a:prstDash val="solid"/>
          </a:ln>
        </p:spPr>
        <p:txBody>
          <a:bodyPr/>
          <a:lstStyle/>
          <a:p>
            <a:endParaRPr lang="en-US" sz="1100"/>
          </a:p>
        </p:txBody>
      </p:sp>
      <p:sp>
        <p:nvSpPr>
          <p:cNvPr id="31" name="Text 29"/>
          <p:cNvSpPr/>
          <p:nvPr/>
        </p:nvSpPr>
        <p:spPr>
          <a:xfrm>
            <a:off x="365760" y="3913632"/>
            <a:ext cx="1773936" cy="475488"/>
          </a:xfrm>
          <a:prstGeom prst="rect">
            <a:avLst/>
          </a:prstGeom>
          <a:noFill/>
          <a:ln/>
        </p:spPr>
        <p:txBody>
          <a:bodyPr wrap="square" rtlCol="0" anchor="ctr"/>
          <a:lstStyle/>
          <a:p>
            <a:pPr marL="0" indent="0" algn="l">
              <a:buNone/>
            </a:pPr>
            <a:r>
              <a:rPr lang="en-US" sz="1100" b="1" dirty="0">
                <a:solidFill>
                  <a:srgbClr val="0B7A75"/>
                </a:solidFill>
                <a:latin typeface="Calibri" pitchFamily="34" charset="0"/>
                <a:ea typeface="Calibri" pitchFamily="34" charset="-122"/>
                <a:cs typeface="Calibri" pitchFamily="34" charset="-120"/>
              </a:rPr>
              <a:t>mou_rvce_Mean</a:t>
            </a:r>
            <a:endParaRPr lang="en-US" sz="1100" dirty="0"/>
          </a:p>
        </p:txBody>
      </p:sp>
      <p:sp>
        <p:nvSpPr>
          <p:cNvPr id="32" name="Shape 30"/>
          <p:cNvSpPr/>
          <p:nvPr/>
        </p:nvSpPr>
        <p:spPr>
          <a:xfrm>
            <a:off x="2194560" y="3867912"/>
            <a:ext cx="2743200" cy="566928"/>
          </a:xfrm>
          <a:prstGeom prst="rect">
            <a:avLst/>
          </a:prstGeom>
          <a:solidFill>
            <a:srgbClr val="FFFFFF"/>
          </a:solidFill>
          <a:ln w="6350">
            <a:solidFill>
              <a:srgbClr val="E2E8F0"/>
            </a:solidFill>
            <a:prstDash val="solid"/>
          </a:ln>
        </p:spPr>
        <p:txBody>
          <a:bodyPr/>
          <a:lstStyle/>
          <a:p>
            <a:endParaRPr lang="en-US" sz="1100"/>
          </a:p>
        </p:txBody>
      </p:sp>
      <p:sp>
        <p:nvSpPr>
          <p:cNvPr id="33" name="Text 31"/>
          <p:cNvSpPr/>
          <p:nvPr/>
        </p:nvSpPr>
        <p:spPr>
          <a:xfrm>
            <a:off x="2286000" y="3913632"/>
            <a:ext cx="2596896" cy="475488"/>
          </a:xfrm>
          <a:prstGeom prst="rect">
            <a:avLst/>
          </a:prstGeom>
          <a:noFill/>
          <a:ln/>
        </p:spPr>
        <p:txBody>
          <a:bodyPr wrap="square" rtlCol="0" anchor="ctr"/>
          <a:lstStyle/>
          <a:p>
            <a:pPr marL="0" indent="0" algn="l">
              <a:buNone/>
            </a:pPr>
            <a:r>
              <a:rPr lang="en-US" sz="1100" dirty="0">
                <a:solidFill>
                  <a:srgbClr val="475569"/>
                </a:solidFill>
                <a:latin typeface="Calibri" pitchFamily="34" charset="0"/>
                <a:ea typeface="Calibri" pitchFamily="34" charset="-122"/>
                <a:cs typeface="Calibri" pitchFamily="34" charset="-120"/>
              </a:rPr>
              <a:t>MOU — Received Voice Call (Mean)</a:t>
            </a:r>
            <a:endParaRPr lang="en-US" sz="1100" dirty="0"/>
          </a:p>
        </p:txBody>
      </p:sp>
      <p:sp>
        <p:nvSpPr>
          <p:cNvPr id="34" name="Shape 32"/>
          <p:cNvSpPr/>
          <p:nvPr/>
        </p:nvSpPr>
        <p:spPr>
          <a:xfrm>
            <a:off x="4937760" y="3867912"/>
            <a:ext cx="4114800" cy="566928"/>
          </a:xfrm>
          <a:prstGeom prst="rect">
            <a:avLst/>
          </a:prstGeom>
          <a:solidFill>
            <a:srgbClr val="FFFFFF"/>
          </a:solidFill>
          <a:ln w="6350">
            <a:solidFill>
              <a:srgbClr val="E2E8F0"/>
            </a:solidFill>
            <a:prstDash val="solid"/>
          </a:ln>
        </p:spPr>
        <p:txBody>
          <a:bodyPr/>
          <a:lstStyle/>
          <a:p>
            <a:endParaRPr lang="en-US" sz="1100"/>
          </a:p>
        </p:txBody>
      </p:sp>
      <p:sp>
        <p:nvSpPr>
          <p:cNvPr id="35" name="Text 33"/>
          <p:cNvSpPr/>
          <p:nvPr/>
        </p:nvSpPr>
        <p:spPr>
          <a:xfrm>
            <a:off x="5029200" y="3913632"/>
            <a:ext cx="3968496" cy="475488"/>
          </a:xfrm>
          <a:prstGeom prst="rect">
            <a:avLst/>
          </a:prstGeom>
          <a:noFill/>
          <a:ln/>
        </p:spPr>
        <p:txBody>
          <a:bodyPr wrap="square" rtlCol="0" anchor="ctr"/>
          <a:lstStyle/>
          <a:p>
            <a:pPr marL="0" indent="0" algn="l">
              <a:buNone/>
            </a:pPr>
            <a:r>
              <a:rPr lang="en-US" sz="1100" dirty="0">
                <a:solidFill>
                  <a:srgbClr val="475569"/>
                </a:solidFill>
                <a:latin typeface="Calibri" pitchFamily="34" charset="0"/>
                <a:ea typeface="Calibri" pitchFamily="34" charset="-122"/>
                <a:cs typeface="Calibri" pitchFamily="34" charset="-120"/>
              </a:rPr>
              <a:t>Mean minutes of incoming voice calls received</a:t>
            </a:r>
            <a:endParaRPr lang="en-US" sz="1100" dirty="0"/>
          </a:p>
        </p:txBody>
      </p:sp>
      <p:sp>
        <p:nvSpPr>
          <p:cNvPr id="36" name="Shape 34"/>
          <p:cNvSpPr/>
          <p:nvPr/>
        </p:nvSpPr>
        <p:spPr>
          <a:xfrm>
            <a:off x="274320" y="4434840"/>
            <a:ext cx="1920240" cy="566928"/>
          </a:xfrm>
          <a:prstGeom prst="rect">
            <a:avLst/>
          </a:prstGeom>
          <a:solidFill>
            <a:srgbClr val="E0F5F4"/>
          </a:solidFill>
          <a:ln w="6350">
            <a:solidFill>
              <a:srgbClr val="E2E8F0"/>
            </a:solidFill>
            <a:prstDash val="solid"/>
          </a:ln>
        </p:spPr>
        <p:txBody>
          <a:bodyPr/>
          <a:lstStyle/>
          <a:p>
            <a:endParaRPr lang="en-US" sz="1100"/>
          </a:p>
        </p:txBody>
      </p:sp>
      <p:sp>
        <p:nvSpPr>
          <p:cNvPr id="37" name="Text 35"/>
          <p:cNvSpPr/>
          <p:nvPr/>
        </p:nvSpPr>
        <p:spPr>
          <a:xfrm>
            <a:off x="365760" y="4480560"/>
            <a:ext cx="1773936" cy="475488"/>
          </a:xfrm>
          <a:prstGeom prst="rect">
            <a:avLst/>
          </a:prstGeom>
          <a:noFill/>
          <a:ln/>
        </p:spPr>
        <p:txBody>
          <a:bodyPr wrap="square" rtlCol="0" anchor="ctr"/>
          <a:lstStyle/>
          <a:p>
            <a:pPr marL="0" indent="0" algn="l">
              <a:buNone/>
            </a:pPr>
            <a:r>
              <a:rPr lang="en-US" sz="1100" b="1" dirty="0">
                <a:solidFill>
                  <a:srgbClr val="0B7A75"/>
                </a:solidFill>
                <a:latin typeface="Calibri" pitchFamily="34" charset="0"/>
                <a:ea typeface="Calibri" pitchFamily="34" charset="-122"/>
                <a:cs typeface="Calibri" pitchFamily="34" charset="-120"/>
              </a:rPr>
              <a:t>totmrc_Mean</a:t>
            </a:r>
            <a:endParaRPr lang="en-US" sz="1100" dirty="0"/>
          </a:p>
        </p:txBody>
      </p:sp>
      <p:sp>
        <p:nvSpPr>
          <p:cNvPr id="38" name="Shape 36"/>
          <p:cNvSpPr/>
          <p:nvPr/>
        </p:nvSpPr>
        <p:spPr>
          <a:xfrm>
            <a:off x="2194560" y="4434840"/>
            <a:ext cx="2743200" cy="566928"/>
          </a:xfrm>
          <a:prstGeom prst="rect">
            <a:avLst/>
          </a:prstGeom>
          <a:solidFill>
            <a:srgbClr val="E0F5F4"/>
          </a:solidFill>
          <a:ln w="6350">
            <a:solidFill>
              <a:srgbClr val="E2E8F0"/>
            </a:solidFill>
            <a:prstDash val="solid"/>
          </a:ln>
        </p:spPr>
        <p:txBody>
          <a:bodyPr/>
          <a:lstStyle/>
          <a:p>
            <a:endParaRPr lang="en-US" sz="1100"/>
          </a:p>
        </p:txBody>
      </p:sp>
      <p:sp>
        <p:nvSpPr>
          <p:cNvPr id="39" name="Text 37"/>
          <p:cNvSpPr/>
          <p:nvPr/>
        </p:nvSpPr>
        <p:spPr>
          <a:xfrm>
            <a:off x="2286000" y="4480560"/>
            <a:ext cx="2596896" cy="475488"/>
          </a:xfrm>
          <a:prstGeom prst="rect">
            <a:avLst/>
          </a:prstGeom>
          <a:noFill/>
          <a:ln/>
        </p:spPr>
        <p:txBody>
          <a:bodyPr wrap="square" rtlCol="0" anchor="ctr"/>
          <a:lstStyle/>
          <a:p>
            <a:pPr marL="0" indent="0" algn="l">
              <a:buNone/>
            </a:pPr>
            <a:r>
              <a:rPr lang="en-US" sz="1100" dirty="0">
                <a:solidFill>
                  <a:srgbClr val="475569"/>
                </a:solidFill>
                <a:latin typeface="Calibri" pitchFamily="34" charset="0"/>
                <a:ea typeface="Calibri" pitchFamily="34" charset="-122"/>
                <a:cs typeface="Calibri" pitchFamily="34" charset="-120"/>
              </a:rPr>
              <a:t>Total Monthly Recurring Charge</a:t>
            </a:r>
            <a:endParaRPr lang="en-US" sz="1100" dirty="0"/>
          </a:p>
        </p:txBody>
      </p:sp>
      <p:sp>
        <p:nvSpPr>
          <p:cNvPr id="40" name="Shape 38"/>
          <p:cNvSpPr/>
          <p:nvPr/>
        </p:nvSpPr>
        <p:spPr>
          <a:xfrm>
            <a:off x="4937760" y="4434840"/>
            <a:ext cx="4114800" cy="566928"/>
          </a:xfrm>
          <a:prstGeom prst="rect">
            <a:avLst/>
          </a:prstGeom>
          <a:solidFill>
            <a:srgbClr val="E0F5F4"/>
          </a:solidFill>
          <a:ln w="6350">
            <a:solidFill>
              <a:srgbClr val="E2E8F0"/>
            </a:solidFill>
            <a:prstDash val="solid"/>
          </a:ln>
        </p:spPr>
        <p:txBody>
          <a:bodyPr/>
          <a:lstStyle/>
          <a:p>
            <a:endParaRPr lang="en-US" sz="1100"/>
          </a:p>
        </p:txBody>
      </p:sp>
      <p:sp>
        <p:nvSpPr>
          <p:cNvPr id="41" name="Text 39"/>
          <p:cNvSpPr/>
          <p:nvPr/>
        </p:nvSpPr>
        <p:spPr>
          <a:xfrm>
            <a:off x="5029200" y="4480560"/>
            <a:ext cx="3968496" cy="475488"/>
          </a:xfrm>
          <a:prstGeom prst="rect">
            <a:avLst/>
          </a:prstGeom>
          <a:noFill/>
          <a:ln/>
        </p:spPr>
        <p:txBody>
          <a:bodyPr wrap="square" rtlCol="0" anchor="ctr"/>
          <a:lstStyle/>
          <a:p>
            <a:pPr marL="0" indent="0" algn="l">
              <a:buNone/>
            </a:pPr>
            <a:r>
              <a:rPr lang="en-US" sz="1100" dirty="0">
                <a:solidFill>
                  <a:srgbClr val="475569"/>
                </a:solidFill>
                <a:latin typeface="Calibri" pitchFamily="34" charset="0"/>
                <a:ea typeface="Calibri" pitchFamily="34" charset="-122"/>
                <a:cs typeface="Calibri" pitchFamily="34" charset="-120"/>
              </a:rPr>
              <a:t>Average monthly recurring subscription charge (£)</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7">
    <p:bg>
      <p:bgPr>
        <a:solidFill>
          <a:srgbClr val="F4F8F8"/>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D1B2A"/>
          </a:solidFill>
          <a:ln w="12700">
            <a:solidFill>
              <a:srgbClr val="0D1B2A"/>
            </a:solidFill>
            <a:prstDash val="solid"/>
          </a:ln>
        </p:spPr>
        <p:txBody>
          <a:bodyPr/>
          <a:lstStyle/>
          <a:p>
            <a:endParaRPr lang="en-US"/>
          </a:p>
        </p:txBody>
      </p:sp>
      <p:sp>
        <p:nvSpPr>
          <p:cNvPr id="3" name="Text 1"/>
          <p:cNvSpPr/>
          <p:nvPr/>
        </p:nvSpPr>
        <p:spPr>
          <a:xfrm>
            <a:off x="457200" y="201168"/>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03  |  Preprocessing Pipeline</a:t>
            </a:r>
            <a:endParaRPr lang="en-US" sz="2200" dirty="0"/>
          </a:p>
        </p:txBody>
      </p:sp>
      <p:sp>
        <p:nvSpPr>
          <p:cNvPr id="4" name="Shape 2"/>
          <p:cNvSpPr/>
          <p:nvPr/>
        </p:nvSpPr>
        <p:spPr>
          <a:xfrm>
            <a:off x="320040" y="1097280"/>
            <a:ext cx="2697480" cy="1783080"/>
          </a:xfrm>
          <a:prstGeom prst="roundRect">
            <a:avLst>
              <a:gd name="adj" fmla="val 5128"/>
            </a:avLst>
          </a:prstGeom>
          <a:solidFill>
            <a:srgbClr val="0D1B2A"/>
          </a:solidFill>
          <a:ln w="12700">
            <a:solidFill>
              <a:srgbClr val="0D1B2A"/>
            </a:solidFill>
            <a:prstDash val="solid"/>
          </a:ln>
          <a:effectLst>
            <a:outerShdw blurRad="101600" dist="38100" dir="2700000" algn="bl" rotWithShape="0">
              <a:srgbClr val="000000">
                <a:alpha val="12000"/>
              </a:srgbClr>
            </a:outerShdw>
          </a:effectLst>
        </p:spPr>
        <p:txBody>
          <a:bodyPr/>
          <a:lstStyle/>
          <a:p>
            <a:endParaRPr lang="en-US"/>
          </a:p>
        </p:txBody>
      </p:sp>
      <p:sp>
        <p:nvSpPr>
          <p:cNvPr id="5" name="Shape 3"/>
          <p:cNvSpPr/>
          <p:nvPr/>
        </p:nvSpPr>
        <p:spPr>
          <a:xfrm>
            <a:off x="457200" y="1234440"/>
            <a:ext cx="384048" cy="384048"/>
          </a:xfrm>
          <a:prstGeom prst="ellipse">
            <a:avLst/>
          </a:prstGeom>
          <a:solidFill>
            <a:srgbClr val="14B8A6"/>
          </a:solidFill>
          <a:ln w="12700">
            <a:solidFill>
              <a:srgbClr val="14B8A6"/>
            </a:solidFill>
            <a:prstDash val="solid"/>
          </a:ln>
        </p:spPr>
        <p:txBody>
          <a:bodyPr/>
          <a:lstStyle/>
          <a:p>
            <a:endParaRPr lang="en-US"/>
          </a:p>
        </p:txBody>
      </p:sp>
      <p:sp>
        <p:nvSpPr>
          <p:cNvPr id="6" name="Text 4"/>
          <p:cNvSpPr/>
          <p:nvPr/>
        </p:nvSpPr>
        <p:spPr>
          <a:xfrm>
            <a:off x="457200" y="1234440"/>
            <a:ext cx="384048" cy="384048"/>
          </a:xfrm>
          <a:prstGeom prst="rect">
            <a:avLst/>
          </a:prstGeom>
          <a:noFill/>
          <a:ln/>
        </p:spPr>
        <p:txBody>
          <a:bodyPr wrap="square" rtlCol="0" anchor="ctr"/>
          <a:lstStyle/>
          <a:p>
            <a:pPr marL="0" indent="0" algn="ctr">
              <a:buNone/>
            </a:pPr>
            <a:r>
              <a:rPr lang="en-US" sz="1400" b="1" dirty="0">
                <a:solidFill>
                  <a:srgbClr val="0D1B2A"/>
                </a:solidFill>
                <a:latin typeface="Cambria" pitchFamily="34" charset="0"/>
                <a:ea typeface="Cambria" pitchFamily="34" charset="-122"/>
                <a:cs typeface="Cambria" pitchFamily="34" charset="-120"/>
              </a:rPr>
              <a:t>1</a:t>
            </a:r>
            <a:endParaRPr lang="en-US" sz="1400" dirty="0"/>
          </a:p>
        </p:txBody>
      </p:sp>
      <p:sp>
        <p:nvSpPr>
          <p:cNvPr id="7" name="Text 5"/>
          <p:cNvSpPr/>
          <p:nvPr/>
        </p:nvSpPr>
        <p:spPr>
          <a:xfrm>
            <a:off x="914400" y="1252728"/>
            <a:ext cx="201168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Load &amp; Clean</a:t>
            </a:r>
            <a:endParaRPr lang="en-US" sz="1300" dirty="0"/>
          </a:p>
        </p:txBody>
      </p:sp>
      <p:sp>
        <p:nvSpPr>
          <p:cNvPr id="8" name="Text 6"/>
          <p:cNvSpPr/>
          <p:nvPr/>
        </p:nvSpPr>
        <p:spPr>
          <a:xfrm>
            <a:off x="457200" y="1691640"/>
            <a:ext cx="2423160" cy="1097280"/>
          </a:xfrm>
          <a:prstGeom prst="rect">
            <a:avLst/>
          </a:prstGeom>
          <a:noFill/>
          <a:ln/>
        </p:spPr>
        <p:txBody>
          <a:bodyPr wrap="square" rtlCol="0" anchor="ctr"/>
          <a:lstStyle/>
          <a:p>
            <a:pPr marL="0" indent="0">
              <a:buNone/>
            </a:pPr>
            <a:r>
              <a:rPr lang="en-US" sz="1100" dirty="0">
                <a:solidFill>
                  <a:srgbClr val="E0F5F4"/>
                </a:solidFill>
                <a:latin typeface="Calibri" pitchFamily="34" charset="0"/>
                <a:ea typeface="Calibri" pitchFamily="34" charset="-122"/>
                <a:cs typeface="Calibri" pitchFamily="34" charset="-120"/>
              </a:rPr>
              <a:t>Dropped Customer_ID.</a:t>
            </a:r>
            <a:endParaRPr lang="en-US" sz="1100" dirty="0"/>
          </a:p>
          <a:p>
            <a:pPr marL="0" indent="0">
              <a:buNone/>
            </a:pPr>
            <a:r>
              <a:rPr lang="en-US" sz="1100" dirty="0">
                <a:solidFill>
                  <a:srgbClr val="E0F5F4"/>
                </a:solidFill>
                <a:latin typeface="Calibri" pitchFamily="34" charset="0"/>
                <a:ea typeface="Calibri" pitchFamily="34" charset="-122"/>
                <a:cs typeface="Calibri" pitchFamily="34" charset="-120"/>
              </a:rPr>
              <a:t>Replaced 'NA', 'U', '' with NaN.</a:t>
            </a:r>
            <a:endParaRPr lang="en-US" sz="1100" dirty="0"/>
          </a:p>
          <a:p>
            <a:pPr marL="0" indent="0">
              <a:buNone/>
            </a:pPr>
            <a:r>
              <a:rPr lang="en-US" sz="1100" dirty="0">
                <a:solidFill>
                  <a:srgbClr val="E0F5F4"/>
                </a:solidFill>
                <a:latin typeface="Calibri" pitchFamily="34" charset="0"/>
                <a:ea typeface="Calibri" pitchFamily="34" charset="-122"/>
                <a:cs typeface="Calibri" pitchFamily="34" charset="-120"/>
              </a:rPr>
              <a:t>Converted churn to numeric int.</a:t>
            </a:r>
            <a:endParaRPr lang="en-US" sz="1100" dirty="0"/>
          </a:p>
        </p:txBody>
      </p:sp>
      <p:sp>
        <p:nvSpPr>
          <p:cNvPr id="9" name="Shape 7"/>
          <p:cNvSpPr/>
          <p:nvPr/>
        </p:nvSpPr>
        <p:spPr>
          <a:xfrm>
            <a:off x="3200400" y="1097280"/>
            <a:ext cx="2697480" cy="1783080"/>
          </a:xfrm>
          <a:prstGeom prst="roundRect">
            <a:avLst>
              <a:gd name="adj" fmla="val 5128"/>
            </a:avLst>
          </a:prstGeom>
          <a:solidFill>
            <a:srgbClr val="0B7A75"/>
          </a:solidFill>
          <a:ln w="12700">
            <a:solidFill>
              <a:srgbClr val="0B7A75"/>
            </a:solidFill>
            <a:prstDash val="solid"/>
          </a:ln>
          <a:effectLst>
            <a:outerShdw blurRad="101600" dist="38100" dir="2700000" algn="bl" rotWithShape="0">
              <a:srgbClr val="000000">
                <a:alpha val="12000"/>
              </a:srgbClr>
            </a:outerShdw>
          </a:effectLst>
        </p:spPr>
        <p:txBody>
          <a:bodyPr/>
          <a:lstStyle/>
          <a:p>
            <a:endParaRPr lang="en-US"/>
          </a:p>
        </p:txBody>
      </p:sp>
      <p:sp>
        <p:nvSpPr>
          <p:cNvPr id="10" name="Shape 8"/>
          <p:cNvSpPr/>
          <p:nvPr/>
        </p:nvSpPr>
        <p:spPr>
          <a:xfrm>
            <a:off x="3337560" y="1234440"/>
            <a:ext cx="384048" cy="384048"/>
          </a:xfrm>
          <a:prstGeom prst="ellipse">
            <a:avLst/>
          </a:prstGeom>
          <a:solidFill>
            <a:srgbClr val="14B8A6"/>
          </a:solidFill>
          <a:ln w="12700">
            <a:solidFill>
              <a:srgbClr val="14B8A6"/>
            </a:solidFill>
            <a:prstDash val="solid"/>
          </a:ln>
        </p:spPr>
        <p:txBody>
          <a:bodyPr/>
          <a:lstStyle/>
          <a:p>
            <a:endParaRPr lang="en-US"/>
          </a:p>
        </p:txBody>
      </p:sp>
      <p:sp>
        <p:nvSpPr>
          <p:cNvPr id="11" name="Text 9"/>
          <p:cNvSpPr/>
          <p:nvPr/>
        </p:nvSpPr>
        <p:spPr>
          <a:xfrm>
            <a:off x="3337560" y="1234440"/>
            <a:ext cx="384048" cy="384048"/>
          </a:xfrm>
          <a:prstGeom prst="rect">
            <a:avLst/>
          </a:prstGeom>
          <a:noFill/>
          <a:ln/>
        </p:spPr>
        <p:txBody>
          <a:bodyPr wrap="square" rtlCol="0" anchor="ctr"/>
          <a:lstStyle/>
          <a:p>
            <a:pPr marL="0" indent="0" algn="ctr">
              <a:buNone/>
            </a:pPr>
            <a:r>
              <a:rPr lang="en-US" sz="1400" b="1" dirty="0">
                <a:solidFill>
                  <a:srgbClr val="0D1B2A"/>
                </a:solidFill>
                <a:latin typeface="Cambria" pitchFamily="34" charset="0"/>
                <a:ea typeface="Cambria" pitchFamily="34" charset="-122"/>
                <a:cs typeface="Cambria" pitchFamily="34" charset="-120"/>
              </a:rPr>
              <a:t>2</a:t>
            </a:r>
            <a:endParaRPr lang="en-US" sz="1400" dirty="0"/>
          </a:p>
        </p:txBody>
      </p:sp>
      <p:sp>
        <p:nvSpPr>
          <p:cNvPr id="12" name="Text 10"/>
          <p:cNvSpPr/>
          <p:nvPr/>
        </p:nvSpPr>
        <p:spPr>
          <a:xfrm>
            <a:off x="3794760" y="1252728"/>
            <a:ext cx="201168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Imputation</a:t>
            </a:r>
            <a:endParaRPr lang="en-US" sz="1300" dirty="0"/>
          </a:p>
        </p:txBody>
      </p:sp>
      <p:sp>
        <p:nvSpPr>
          <p:cNvPr id="13" name="Text 11"/>
          <p:cNvSpPr/>
          <p:nvPr/>
        </p:nvSpPr>
        <p:spPr>
          <a:xfrm>
            <a:off x="3337560" y="1691640"/>
            <a:ext cx="2423160" cy="1097280"/>
          </a:xfrm>
          <a:prstGeom prst="rect">
            <a:avLst/>
          </a:prstGeom>
          <a:noFill/>
          <a:ln/>
        </p:spPr>
        <p:txBody>
          <a:bodyPr wrap="square" rtlCol="0" anchor="ctr"/>
          <a:lstStyle/>
          <a:p>
            <a:pPr marL="0" indent="0">
              <a:buNone/>
            </a:pPr>
            <a:r>
              <a:rPr lang="en-US" sz="1100" dirty="0">
                <a:solidFill>
                  <a:srgbClr val="E0F5F4"/>
                </a:solidFill>
                <a:latin typeface="Calibri" pitchFamily="34" charset="0"/>
                <a:ea typeface="Calibri" pitchFamily="34" charset="-122"/>
                <a:cs typeface="Calibri" pitchFamily="34" charset="-120"/>
              </a:rPr>
              <a:t>Numerical columns -&gt; median fill.</a:t>
            </a:r>
            <a:endParaRPr lang="en-US" sz="1100" dirty="0"/>
          </a:p>
          <a:p>
            <a:pPr marL="0" indent="0">
              <a:buNone/>
            </a:pPr>
            <a:r>
              <a:rPr lang="en-US" sz="1100" dirty="0">
                <a:solidFill>
                  <a:srgbClr val="E0F5F4"/>
                </a:solidFill>
                <a:latin typeface="Calibri" pitchFamily="34" charset="0"/>
                <a:ea typeface="Calibri" pitchFamily="34" charset="-122"/>
                <a:cs typeface="Calibri" pitchFamily="34" charset="-120"/>
              </a:rPr>
              <a:t>Categorical columns -&gt; mode fill.</a:t>
            </a:r>
            <a:endParaRPr lang="en-US" sz="1100" dirty="0"/>
          </a:p>
          <a:p>
            <a:pPr marL="0" indent="0">
              <a:buNone/>
            </a:pPr>
            <a:r>
              <a:rPr lang="en-US" sz="1100" dirty="0">
                <a:solidFill>
                  <a:srgbClr val="E0F5F4"/>
                </a:solidFill>
                <a:latin typeface="Calibri" pitchFamily="34" charset="0"/>
                <a:ea typeface="Calibri" pitchFamily="34" charset="-122"/>
                <a:cs typeface="Calibri" pitchFamily="34" charset="-120"/>
              </a:rPr>
              <a:t>No rows deleted unnecessarily.</a:t>
            </a:r>
            <a:endParaRPr lang="en-US" sz="1100" dirty="0"/>
          </a:p>
        </p:txBody>
      </p:sp>
      <p:sp>
        <p:nvSpPr>
          <p:cNvPr id="14" name="Shape 12"/>
          <p:cNvSpPr/>
          <p:nvPr/>
        </p:nvSpPr>
        <p:spPr>
          <a:xfrm>
            <a:off x="6080760" y="1097280"/>
            <a:ext cx="2697480" cy="1783080"/>
          </a:xfrm>
          <a:prstGeom prst="roundRect">
            <a:avLst>
              <a:gd name="adj" fmla="val 5128"/>
            </a:avLst>
          </a:prstGeom>
          <a:solidFill>
            <a:srgbClr val="0D1B2A"/>
          </a:solidFill>
          <a:ln w="12700">
            <a:solidFill>
              <a:srgbClr val="0D1B2A"/>
            </a:solidFill>
            <a:prstDash val="solid"/>
          </a:ln>
          <a:effectLst>
            <a:outerShdw blurRad="101600" dist="38100" dir="2700000" algn="bl" rotWithShape="0">
              <a:srgbClr val="000000">
                <a:alpha val="12000"/>
              </a:srgbClr>
            </a:outerShdw>
          </a:effectLst>
        </p:spPr>
        <p:txBody>
          <a:bodyPr/>
          <a:lstStyle/>
          <a:p>
            <a:endParaRPr lang="en-US"/>
          </a:p>
        </p:txBody>
      </p:sp>
      <p:sp>
        <p:nvSpPr>
          <p:cNvPr id="15" name="Shape 13"/>
          <p:cNvSpPr/>
          <p:nvPr/>
        </p:nvSpPr>
        <p:spPr>
          <a:xfrm>
            <a:off x="6217920" y="1234440"/>
            <a:ext cx="384048" cy="384048"/>
          </a:xfrm>
          <a:prstGeom prst="ellipse">
            <a:avLst/>
          </a:prstGeom>
          <a:solidFill>
            <a:srgbClr val="14B8A6"/>
          </a:solidFill>
          <a:ln w="12700">
            <a:solidFill>
              <a:srgbClr val="14B8A6"/>
            </a:solidFill>
            <a:prstDash val="solid"/>
          </a:ln>
        </p:spPr>
        <p:txBody>
          <a:bodyPr/>
          <a:lstStyle/>
          <a:p>
            <a:endParaRPr lang="en-US"/>
          </a:p>
        </p:txBody>
      </p:sp>
      <p:sp>
        <p:nvSpPr>
          <p:cNvPr id="16" name="Text 14"/>
          <p:cNvSpPr/>
          <p:nvPr/>
        </p:nvSpPr>
        <p:spPr>
          <a:xfrm>
            <a:off x="6217920" y="1234440"/>
            <a:ext cx="384048" cy="384048"/>
          </a:xfrm>
          <a:prstGeom prst="rect">
            <a:avLst/>
          </a:prstGeom>
          <a:noFill/>
          <a:ln/>
        </p:spPr>
        <p:txBody>
          <a:bodyPr wrap="square" rtlCol="0" anchor="ctr"/>
          <a:lstStyle/>
          <a:p>
            <a:pPr marL="0" indent="0" algn="ctr">
              <a:buNone/>
            </a:pPr>
            <a:r>
              <a:rPr lang="en-US" sz="1400" b="1" dirty="0">
                <a:solidFill>
                  <a:srgbClr val="0D1B2A"/>
                </a:solidFill>
                <a:latin typeface="Cambria" pitchFamily="34" charset="0"/>
                <a:ea typeface="Cambria" pitchFamily="34" charset="-122"/>
                <a:cs typeface="Cambria" pitchFamily="34" charset="-120"/>
              </a:rPr>
              <a:t>3</a:t>
            </a:r>
            <a:endParaRPr lang="en-US" sz="1400" dirty="0"/>
          </a:p>
        </p:txBody>
      </p:sp>
      <p:sp>
        <p:nvSpPr>
          <p:cNvPr id="17" name="Text 15"/>
          <p:cNvSpPr/>
          <p:nvPr/>
        </p:nvSpPr>
        <p:spPr>
          <a:xfrm>
            <a:off x="6675120" y="1252728"/>
            <a:ext cx="201168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Encode &amp; Select</a:t>
            </a:r>
            <a:endParaRPr lang="en-US" sz="1300" dirty="0"/>
          </a:p>
        </p:txBody>
      </p:sp>
      <p:sp>
        <p:nvSpPr>
          <p:cNvPr id="18" name="Text 16"/>
          <p:cNvSpPr/>
          <p:nvPr/>
        </p:nvSpPr>
        <p:spPr>
          <a:xfrm>
            <a:off x="6217920" y="1691640"/>
            <a:ext cx="2423160" cy="1097280"/>
          </a:xfrm>
          <a:prstGeom prst="rect">
            <a:avLst/>
          </a:prstGeom>
          <a:noFill/>
          <a:ln/>
        </p:spPr>
        <p:txBody>
          <a:bodyPr wrap="square" rtlCol="0" anchor="ctr"/>
          <a:lstStyle/>
          <a:p>
            <a:pPr marL="0" indent="0">
              <a:buNone/>
            </a:pPr>
            <a:r>
              <a:rPr lang="en-US" sz="1100" dirty="0">
                <a:solidFill>
                  <a:srgbClr val="E0F5F4"/>
                </a:solidFill>
                <a:latin typeface="Calibri" pitchFamily="34" charset="0"/>
                <a:ea typeface="Calibri" pitchFamily="34" charset="-122"/>
                <a:cs typeface="Calibri" pitchFamily="34" charset="-120"/>
              </a:rPr>
              <a:t>One-hot encoding for categorical.</a:t>
            </a:r>
            <a:endParaRPr lang="en-US" sz="1100" dirty="0"/>
          </a:p>
          <a:p>
            <a:pPr marL="0" indent="0">
              <a:buNone/>
            </a:pPr>
            <a:r>
              <a:rPr lang="en-US" sz="1100" dirty="0">
                <a:solidFill>
                  <a:srgbClr val="E0F5F4"/>
                </a:solidFill>
                <a:latin typeface="Calibri" pitchFamily="34" charset="0"/>
                <a:ea typeface="Calibri" pitchFamily="34" charset="-122"/>
                <a:cs typeface="Calibri" pitchFamily="34" charset="-120"/>
              </a:rPr>
              <a:t>SelectKBest (f_classif) -&gt; top 10 features chosen by ANOVA F-score.</a:t>
            </a:r>
            <a:endParaRPr lang="en-US" sz="1100" dirty="0"/>
          </a:p>
        </p:txBody>
      </p:sp>
      <p:sp>
        <p:nvSpPr>
          <p:cNvPr id="19" name="Shape 17"/>
          <p:cNvSpPr/>
          <p:nvPr/>
        </p:nvSpPr>
        <p:spPr>
          <a:xfrm>
            <a:off x="320040" y="3017520"/>
            <a:ext cx="2697480" cy="1783080"/>
          </a:xfrm>
          <a:prstGeom prst="roundRect">
            <a:avLst>
              <a:gd name="adj" fmla="val 5128"/>
            </a:avLst>
          </a:prstGeom>
          <a:solidFill>
            <a:srgbClr val="0B7A75"/>
          </a:solidFill>
          <a:ln w="12700">
            <a:solidFill>
              <a:srgbClr val="0B7A75"/>
            </a:solidFill>
            <a:prstDash val="solid"/>
          </a:ln>
          <a:effectLst>
            <a:outerShdw blurRad="101600" dist="38100" dir="2700000" algn="bl" rotWithShape="0">
              <a:srgbClr val="000000">
                <a:alpha val="12000"/>
              </a:srgbClr>
            </a:outerShdw>
          </a:effectLst>
        </p:spPr>
        <p:txBody>
          <a:bodyPr/>
          <a:lstStyle/>
          <a:p>
            <a:endParaRPr lang="en-US"/>
          </a:p>
        </p:txBody>
      </p:sp>
      <p:sp>
        <p:nvSpPr>
          <p:cNvPr id="20" name="Shape 18"/>
          <p:cNvSpPr/>
          <p:nvPr/>
        </p:nvSpPr>
        <p:spPr>
          <a:xfrm>
            <a:off x="457200" y="3154680"/>
            <a:ext cx="384048" cy="384048"/>
          </a:xfrm>
          <a:prstGeom prst="ellipse">
            <a:avLst/>
          </a:prstGeom>
          <a:solidFill>
            <a:srgbClr val="14B8A6"/>
          </a:solidFill>
          <a:ln w="12700">
            <a:solidFill>
              <a:srgbClr val="14B8A6"/>
            </a:solidFill>
            <a:prstDash val="solid"/>
          </a:ln>
        </p:spPr>
        <p:txBody>
          <a:bodyPr/>
          <a:lstStyle/>
          <a:p>
            <a:endParaRPr lang="en-US"/>
          </a:p>
        </p:txBody>
      </p:sp>
      <p:sp>
        <p:nvSpPr>
          <p:cNvPr id="21" name="Text 19"/>
          <p:cNvSpPr/>
          <p:nvPr/>
        </p:nvSpPr>
        <p:spPr>
          <a:xfrm>
            <a:off x="457200" y="3154680"/>
            <a:ext cx="384048" cy="384048"/>
          </a:xfrm>
          <a:prstGeom prst="rect">
            <a:avLst/>
          </a:prstGeom>
          <a:noFill/>
          <a:ln/>
        </p:spPr>
        <p:txBody>
          <a:bodyPr wrap="square" rtlCol="0" anchor="ctr"/>
          <a:lstStyle/>
          <a:p>
            <a:pPr marL="0" indent="0" algn="ctr">
              <a:buNone/>
            </a:pPr>
            <a:r>
              <a:rPr lang="en-US" sz="1400" b="1" dirty="0">
                <a:solidFill>
                  <a:srgbClr val="0D1B2A"/>
                </a:solidFill>
                <a:latin typeface="Cambria" pitchFamily="34" charset="0"/>
                <a:ea typeface="Cambria" pitchFamily="34" charset="-122"/>
                <a:cs typeface="Cambria" pitchFamily="34" charset="-120"/>
              </a:rPr>
              <a:t>4</a:t>
            </a:r>
            <a:endParaRPr lang="en-US" sz="1400" dirty="0"/>
          </a:p>
        </p:txBody>
      </p:sp>
      <p:sp>
        <p:nvSpPr>
          <p:cNvPr id="22" name="Text 20"/>
          <p:cNvSpPr/>
          <p:nvPr/>
        </p:nvSpPr>
        <p:spPr>
          <a:xfrm>
            <a:off x="914400" y="3172968"/>
            <a:ext cx="201168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Train/Test Split</a:t>
            </a:r>
            <a:endParaRPr lang="en-US" sz="1300" dirty="0"/>
          </a:p>
        </p:txBody>
      </p:sp>
      <p:sp>
        <p:nvSpPr>
          <p:cNvPr id="23" name="Text 21"/>
          <p:cNvSpPr/>
          <p:nvPr/>
        </p:nvSpPr>
        <p:spPr>
          <a:xfrm>
            <a:off x="457200" y="3611880"/>
            <a:ext cx="2423160" cy="1097280"/>
          </a:xfrm>
          <a:prstGeom prst="rect">
            <a:avLst/>
          </a:prstGeom>
          <a:noFill/>
          <a:ln/>
        </p:spPr>
        <p:txBody>
          <a:bodyPr wrap="square" rtlCol="0" anchor="ctr"/>
          <a:lstStyle/>
          <a:p>
            <a:pPr marL="0" indent="0">
              <a:buNone/>
            </a:pPr>
            <a:r>
              <a:rPr lang="en-US" sz="1100" dirty="0">
                <a:solidFill>
                  <a:srgbClr val="E0F5F4"/>
                </a:solidFill>
                <a:latin typeface="Calibri" pitchFamily="34" charset="0"/>
                <a:ea typeface="Calibri" pitchFamily="34" charset="-122"/>
                <a:cs typeface="Calibri" pitchFamily="34" charset="-120"/>
              </a:rPr>
              <a:t>80 / 20 split (stratified).</a:t>
            </a:r>
            <a:endParaRPr lang="en-US" sz="1100" dirty="0"/>
          </a:p>
          <a:p>
            <a:pPr marL="0" indent="0">
              <a:buNone/>
            </a:pPr>
            <a:r>
              <a:rPr lang="en-US" sz="1100" dirty="0">
                <a:solidFill>
                  <a:srgbClr val="E0F5F4"/>
                </a:solidFill>
                <a:latin typeface="Calibri" pitchFamily="34" charset="0"/>
                <a:ea typeface="Calibri" pitchFamily="34" charset="-122"/>
                <a:cs typeface="Calibri" pitchFamily="34" charset="-120"/>
              </a:rPr>
              <a:t>Training: 80,000  |  Test: 20,000</a:t>
            </a:r>
            <a:endParaRPr lang="en-US" sz="1100" dirty="0"/>
          </a:p>
          <a:p>
            <a:pPr marL="0" indent="0">
              <a:buNone/>
            </a:pPr>
            <a:r>
              <a:rPr lang="en-US" sz="1100" dirty="0">
                <a:solidFill>
                  <a:srgbClr val="E0F5F4"/>
                </a:solidFill>
                <a:latin typeface="Calibri" pitchFamily="34" charset="0"/>
                <a:ea typeface="Calibri" pitchFamily="34" charset="-122"/>
                <a:cs typeface="Calibri" pitchFamily="34" charset="-120"/>
              </a:rPr>
              <a:t>Class balance preserved.</a:t>
            </a:r>
            <a:endParaRPr lang="en-US" sz="1100" dirty="0"/>
          </a:p>
        </p:txBody>
      </p:sp>
      <p:sp>
        <p:nvSpPr>
          <p:cNvPr id="24" name="Shape 22"/>
          <p:cNvSpPr/>
          <p:nvPr/>
        </p:nvSpPr>
        <p:spPr>
          <a:xfrm>
            <a:off x="3200400" y="3017520"/>
            <a:ext cx="2697480" cy="1783080"/>
          </a:xfrm>
          <a:prstGeom prst="roundRect">
            <a:avLst>
              <a:gd name="adj" fmla="val 5128"/>
            </a:avLst>
          </a:prstGeom>
          <a:solidFill>
            <a:srgbClr val="0D1B2A"/>
          </a:solidFill>
          <a:ln w="12700">
            <a:solidFill>
              <a:srgbClr val="0D1B2A"/>
            </a:solidFill>
            <a:prstDash val="solid"/>
          </a:ln>
          <a:effectLst>
            <a:outerShdw blurRad="101600" dist="38100" dir="2700000" algn="bl" rotWithShape="0">
              <a:srgbClr val="000000">
                <a:alpha val="12000"/>
              </a:srgbClr>
            </a:outerShdw>
          </a:effectLst>
        </p:spPr>
        <p:txBody>
          <a:bodyPr/>
          <a:lstStyle/>
          <a:p>
            <a:endParaRPr lang="en-US"/>
          </a:p>
        </p:txBody>
      </p:sp>
      <p:sp>
        <p:nvSpPr>
          <p:cNvPr id="25" name="Shape 23"/>
          <p:cNvSpPr/>
          <p:nvPr/>
        </p:nvSpPr>
        <p:spPr>
          <a:xfrm>
            <a:off x="3337560" y="3154680"/>
            <a:ext cx="384048" cy="384048"/>
          </a:xfrm>
          <a:prstGeom prst="ellipse">
            <a:avLst/>
          </a:prstGeom>
          <a:solidFill>
            <a:srgbClr val="14B8A6"/>
          </a:solidFill>
          <a:ln w="12700">
            <a:solidFill>
              <a:srgbClr val="14B8A6"/>
            </a:solidFill>
            <a:prstDash val="solid"/>
          </a:ln>
        </p:spPr>
        <p:txBody>
          <a:bodyPr/>
          <a:lstStyle/>
          <a:p>
            <a:endParaRPr lang="en-US"/>
          </a:p>
        </p:txBody>
      </p:sp>
      <p:sp>
        <p:nvSpPr>
          <p:cNvPr id="26" name="Text 24"/>
          <p:cNvSpPr/>
          <p:nvPr/>
        </p:nvSpPr>
        <p:spPr>
          <a:xfrm>
            <a:off x="3337560" y="3154680"/>
            <a:ext cx="384048" cy="384048"/>
          </a:xfrm>
          <a:prstGeom prst="rect">
            <a:avLst/>
          </a:prstGeom>
          <a:noFill/>
          <a:ln/>
        </p:spPr>
        <p:txBody>
          <a:bodyPr wrap="square" rtlCol="0" anchor="ctr"/>
          <a:lstStyle/>
          <a:p>
            <a:pPr marL="0" indent="0" algn="ctr">
              <a:buNone/>
            </a:pPr>
            <a:r>
              <a:rPr lang="en-US" sz="1400" b="1" dirty="0">
                <a:solidFill>
                  <a:srgbClr val="0D1B2A"/>
                </a:solidFill>
                <a:latin typeface="Cambria" pitchFamily="34" charset="0"/>
                <a:ea typeface="Cambria" pitchFamily="34" charset="-122"/>
                <a:cs typeface="Cambria" pitchFamily="34" charset="-120"/>
              </a:rPr>
              <a:t>5</a:t>
            </a:r>
            <a:endParaRPr lang="en-US" sz="1400" dirty="0"/>
          </a:p>
        </p:txBody>
      </p:sp>
      <p:sp>
        <p:nvSpPr>
          <p:cNvPr id="27" name="Text 25"/>
          <p:cNvSpPr/>
          <p:nvPr/>
        </p:nvSpPr>
        <p:spPr>
          <a:xfrm>
            <a:off x="3794760" y="3172968"/>
            <a:ext cx="201168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SMOTE</a:t>
            </a:r>
            <a:endParaRPr lang="en-US" sz="1300" dirty="0"/>
          </a:p>
        </p:txBody>
      </p:sp>
      <p:sp>
        <p:nvSpPr>
          <p:cNvPr id="28" name="Text 26"/>
          <p:cNvSpPr/>
          <p:nvPr/>
        </p:nvSpPr>
        <p:spPr>
          <a:xfrm>
            <a:off x="3337560" y="3611880"/>
            <a:ext cx="2423160" cy="1097280"/>
          </a:xfrm>
          <a:prstGeom prst="rect">
            <a:avLst/>
          </a:prstGeom>
          <a:noFill/>
          <a:ln/>
        </p:spPr>
        <p:txBody>
          <a:bodyPr wrap="square" rtlCol="0" anchor="ctr"/>
          <a:lstStyle/>
          <a:p>
            <a:pPr marL="0" indent="0">
              <a:buNone/>
            </a:pPr>
            <a:r>
              <a:rPr lang="en-US" sz="1100" dirty="0">
                <a:solidFill>
                  <a:srgbClr val="E0F5F4"/>
                </a:solidFill>
                <a:latin typeface="Calibri" pitchFamily="34" charset="0"/>
                <a:ea typeface="Calibri" pitchFamily="34" charset="-122"/>
                <a:cs typeface="Calibri" pitchFamily="34" charset="-120"/>
              </a:rPr>
              <a:t>Synthetic Minority Oversampling.</a:t>
            </a:r>
            <a:endParaRPr lang="en-US" sz="1100" dirty="0"/>
          </a:p>
          <a:p>
            <a:pPr marL="0" indent="0">
              <a:buNone/>
            </a:pPr>
            <a:r>
              <a:rPr lang="en-US" sz="1100" dirty="0">
                <a:solidFill>
                  <a:srgbClr val="E0F5F4"/>
                </a:solidFill>
                <a:latin typeface="Calibri" pitchFamily="34" charset="0"/>
                <a:ea typeface="Calibri" pitchFamily="34" charset="-122"/>
                <a:cs typeface="Calibri" pitchFamily="34" charset="-120"/>
              </a:rPr>
              <a:t>Balanced training set:</a:t>
            </a:r>
            <a:endParaRPr lang="en-US" sz="1100" dirty="0"/>
          </a:p>
          <a:p>
            <a:pPr marL="0" indent="0">
              <a:buNone/>
            </a:pPr>
            <a:r>
              <a:rPr lang="en-US" sz="1100" dirty="0">
                <a:solidFill>
                  <a:srgbClr val="E0F5F4"/>
                </a:solidFill>
                <a:latin typeface="Calibri" pitchFamily="34" charset="0"/>
                <a:ea typeface="Calibri" pitchFamily="34" charset="-122"/>
                <a:cs typeface="Calibri" pitchFamily="34" charset="-120"/>
              </a:rPr>
              <a:t>40,350 each class.</a:t>
            </a:r>
            <a:endParaRPr lang="en-US" sz="1100" dirty="0"/>
          </a:p>
        </p:txBody>
      </p:sp>
      <p:sp>
        <p:nvSpPr>
          <p:cNvPr id="29" name="Shape 27"/>
          <p:cNvSpPr/>
          <p:nvPr/>
        </p:nvSpPr>
        <p:spPr>
          <a:xfrm>
            <a:off x="6080760" y="3017520"/>
            <a:ext cx="2697480" cy="1783080"/>
          </a:xfrm>
          <a:prstGeom prst="roundRect">
            <a:avLst>
              <a:gd name="adj" fmla="val 5128"/>
            </a:avLst>
          </a:prstGeom>
          <a:solidFill>
            <a:srgbClr val="0B7A75"/>
          </a:solidFill>
          <a:ln w="12700">
            <a:solidFill>
              <a:srgbClr val="0B7A75"/>
            </a:solidFill>
            <a:prstDash val="solid"/>
          </a:ln>
          <a:effectLst>
            <a:outerShdw blurRad="101600" dist="38100" dir="2700000" algn="bl" rotWithShape="0">
              <a:srgbClr val="000000">
                <a:alpha val="12000"/>
              </a:srgbClr>
            </a:outerShdw>
          </a:effectLst>
        </p:spPr>
        <p:txBody>
          <a:bodyPr/>
          <a:lstStyle/>
          <a:p>
            <a:endParaRPr lang="en-US"/>
          </a:p>
        </p:txBody>
      </p:sp>
      <p:sp>
        <p:nvSpPr>
          <p:cNvPr id="30" name="Shape 28"/>
          <p:cNvSpPr/>
          <p:nvPr/>
        </p:nvSpPr>
        <p:spPr>
          <a:xfrm>
            <a:off x="6217920" y="3154680"/>
            <a:ext cx="384048" cy="384048"/>
          </a:xfrm>
          <a:prstGeom prst="ellipse">
            <a:avLst/>
          </a:prstGeom>
          <a:solidFill>
            <a:srgbClr val="14B8A6"/>
          </a:solidFill>
          <a:ln w="12700">
            <a:solidFill>
              <a:srgbClr val="14B8A6"/>
            </a:solidFill>
            <a:prstDash val="solid"/>
          </a:ln>
        </p:spPr>
        <p:txBody>
          <a:bodyPr/>
          <a:lstStyle/>
          <a:p>
            <a:endParaRPr lang="en-US"/>
          </a:p>
        </p:txBody>
      </p:sp>
      <p:sp>
        <p:nvSpPr>
          <p:cNvPr id="31" name="Text 29"/>
          <p:cNvSpPr/>
          <p:nvPr/>
        </p:nvSpPr>
        <p:spPr>
          <a:xfrm>
            <a:off x="6217920" y="3154680"/>
            <a:ext cx="384048" cy="384048"/>
          </a:xfrm>
          <a:prstGeom prst="rect">
            <a:avLst/>
          </a:prstGeom>
          <a:noFill/>
          <a:ln/>
        </p:spPr>
        <p:txBody>
          <a:bodyPr wrap="square" rtlCol="0" anchor="ctr"/>
          <a:lstStyle/>
          <a:p>
            <a:pPr marL="0" indent="0" algn="ctr">
              <a:buNone/>
            </a:pPr>
            <a:r>
              <a:rPr lang="en-US" sz="1400" b="1" dirty="0">
                <a:solidFill>
                  <a:srgbClr val="0D1B2A"/>
                </a:solidFill>
                <a:latin typeface="Cambria" pitchFamily="34" charset="0"/>
                <a:ea typeface="Cambria" pitchFamily="34" charset="-122"/>
                <a:cs typeface="Cambria" pitchFamily="34" charset="-120"/>
              </a:rPr>
              <a:t>6</a:t>
            </a:r>
            <a:endParaRPr lang="en-US" sz="1400" dirty="0"/>
          </a:p>
        </p:txBody>
      </p:sp>
      <p:sp>
        <p:nvSpPr>
          <p:cNvPr id="32" name="Text 30"/>
          <p:cNvSpPr/>
          <p:nvPr/>
        </p:nvSpPr>
        <p:spPr>
          <a:xfrm>
            <a:off x="6675120" y="3172968"/>
            <a:ext cx="201168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Scaling</a:t>
            </a:r>
            <a:endParaRPr lang="en-US" sz="1300" dirty="0"/>
          </a:p>
        </p:txBody>
      </p:sp>
      <p:sp>
        <p:nvSpPr>
          <p:cNvPr id="33" name="Text 31"/>
          <p:cNvSpPr/>
          <p:nvPr/>
        </p:nvSpPr>
        <p:spPr>
          <a:xfrm>
            <a:off x="6217920" y="3611880"/>
            <a:ext cx="2423160" cy="1097280"/>
          </a:xfrm>
          <a:prstGeom prst="rect">
            <a:avLst/>
          </a:prstGeom>
          <a:noFill/>
          <a:ln/>
        </p:spPr>
        <p:txBody>
          <a:bodyPr wrap="square" rtlCol="0" anchor="ctr"/>
          <a:lstStyle/>
          <a:p>
            <a:pPr marL="0" indent="0">
              <a:buNone/>
            </a:pPr>
            <a:r>
              <a:rPr lang="en-US" sz="1100" dirty="0">
                <a:solidFill>
                  <a:srgbClr val="E0F5F4"/>
                </a:solidFill>
                <a:latin typeface="Calibri" pitchFamily="34" charset="0"/>
                <a:ea typeface="Calibri" pitchFamily="34" charset="-122"/>
                <a:cs typeface="Calibri" pitchFamily="34" charset="-120"/>
              </a:rPr>
              <a:t>StandardScaler applied to all features.</a:t>
            </a:r>
            <a:endParaRPr lang="en-US" sz="1100" dirty="0"/>
          </a:p>
          <a:p>
            <a:pPr marL="0" indent="0">
              <a:buNone/>
            </a:pPr>
            <a:r>
              <a:rPr lang="en-US" sz="1100" dirty="0">
                <a:solidFill>
                  <a:srgbClr val="E0F5F4"/>
                </a:solidFill>
                <a:latin typeface="Calibri" pitchFamily="34" charset="0"/>
                <a:ea typeface="Calibri" pitchFamily="34" charset="-122"/>
                <a:cs typeface="Calibri" pitchFamily="34" charset="-120"/>
              </a:rPr>
              <a:t>Fit on train only.</a:t>
            </a:r>
            <a:endParaRPr lang="en-US" sz="1100" dirty="0"/>
          </a:p>
          <a:p>
            <a:pPr marL="0" indent="0">
              <a:buNone/>
            </a:pPr>
            <a:r>
              <a:rPr lang="en-US" sz="1100" dirty="0">
                <a:solidFill>
                  <a:srgbClr val="E0F5F4"/>
                </a:solidFill>
                <a:latin typeface="Calibri" pitchFamily="34" charset="0"/>
                <a:ea typeface="Calibri" pitchFamily="34" charset="-122"/>
                <a:cs typeface="Calibri" pitchFamily="34" charset="-120"/>
              </a:rPr>
              <a:t>Transform applied to test set.</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8">
    <p:bg>
      <p:bgPr>
        <a:solidFill>
          <a:srgbClr val="F4F8F8"/>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B7A75"/>
          </a:solidFill>
          <a:ln w="12700">
            <a:solidFill>
              <a:srgbClr val="0B7A75"/>
            </a:solidFill>
            <a:prstDash val="solid"/>
          </a:ln>
        </p:spPr>
        <p:txBody>
          <a:bodyPr/>
          <a:lstStyle/>
          <a:p>
            <a:endParaRPr lang="en-US"/>
          </a:p>
        </p:txBody>
      </p:sp>
      <p:sp>
        <p:nvSpPr>
          <p:cNvPr id="3" name="Text 1"/>
          <p:cNvSpPr/>
          <p:nvPr/>
        </p:nvSpPr>
        <p:spPr>
          <a:xfrm>
            <a:off x="457200" y="201168"/>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03  |  Why SMOTE? — Class Balance Explained</a:t>
            </a:r>
            <a:endParaRPr lang="en-US" sz="2200" dirty="0"/>
          </a:p>
        </p:txBody>
      </p:sp>
      <p:grpSp>
        <p:nvGrpSpPr>
          <p:cNvPr id="24" name="Group 23">
            <a:extLst>
              <a:ext uri="{FF2B5EF4-FFF2-40B4-BE49-F238E27FC236}">
                <a16:creationId xmlns:a16="http://schemas.microsoft.com/office/drawing/2014/main" id="{A9E3799D-D43E-10E7-9B18-3BBF5C52C882}"/>
              </a:ext>
            </a:extLst>
          </p:cNvPr>
          <p:cNvGrpSpPr/>
          <p:nvPr/>
        </p:nvGrpSpPr>
        <p:grpSpPr>
          <a:xfrm>
            <a:off x="365760" y="3108960"/>
            <a:ext cx="8412480" cy="1691640"/>
            <a:chOff x="365760" y="3108960"/>
            <a:chExt cx="8412480" cy="1691640"/>
          </a:xfrm>
        </p:grpSpPr>
        <p:sp>
          <p:nvSpPr>
            <p:cNvPr id="20" name="Shape 18"/>
            <p:cNvSpPr/>
            <p:nvPr/>
          </p:nvSpPr>
          <p:spPr>
            <a:xfrm>
              <a:off x="365760" y="3108960"/>
              <a:ext cx="8412480" cy="1691640"/>
            </a:xfrm>
            <a:prstGeom prst="roundRect">
              <a:avLst>
                <a:gd name="adj" fmla="val 5405"/>
              </a:avLst>
            </a:prstGeom>
            <a:solidFill>
              <a:srgbClr val="0D1B2A"/>
            </a:solidFill>
            <a:ln w="12700">
              <a:solidFill>
                <a:srgbClr val="0D1B2A"/>
              </a:solidFill>
              <a:prstDash val="solid"/>
            </a:ln>
            <a:effectLst>
              <a:outerShdw blurRad="101600" dist="38100" dir="2700000" algn="bl" rotWithShape="0">
                <a:srgbClr val="000000">
                  <a:alpha val="12000"/>
                </a:srgbClr>
              </a:outerShdw>
            </a:effectLst>
          </p:spPr>
          <p:txBody>
            <a:bodyPr/>
            <a:lstStyle/>
            <a:p>
              <a:endParaRPr lang="en-US"/>
            </a:p>
          </p:txBody>
        </p:sp>
        <p:sp>
          <p:nvSpPr>
            <p:cNvPr id="21" name="Text 19"/>
            <p:cNvSpPr/>
            <p:nvPr/>
          </p:nvSpPr>
          <p:spPr>
            <a:xfrm>
              <a:off x="548640" y="3246120"/>
              <a:ext cx="8046720" cy="320040"/>
            </a:xfrm>
            <a:prstGeom prst="rect">
              <a:avLst/>
            </a:prstGeom>
            <a:noFill/>
            <a:ln/>
          </p:spPr>
          <p:txBody>
            <a:bodyPr wrap="square" rtlCol="0" anchor="ctr"/>
            <a:lstStyle/>
            <a:p>
              <a:pPr marL="0" indent="0">
                <a:buNone/>
              </a:pPr>
              <a:r>
                <a:rPr lang="en-US" sz="1300" b="1" dirty="0">
                  <a:solidFill>
                    <a:srgbClr val="14B8A6"/>
                  </a:solidFill>
                  <a:latin typeface="Calibri" pitchFamily="34" charset="0"/>
                  <a:ea typeface="Calibri" pitchFamily="34" charset="-122"/>
                  <a:cs typeface="Calibri" pitchFamily="34" charset="-120"/>
                </a:rPr>
                <a:t>How SMOTE Works</a:t>
              </a:r>
              <a:endParaRPr lang="en-US" sz="1300" dirty="0"/>
            </a:p>
          </p:txBody>
        </p:sp>
        <p:sp>
          <p:nvSpPr>
            <p:cNvPr id="22" name="Text 20"/>
            <p:cNvSpPr/>
            <p:nvPr/>
          </p:nvSpPr>
          <p:spPr>
            <a:xfrm>
              <a:off x="548640" y="3584448"/>
              <a:ext cx="8046720" cy="1097280"/>
            </a:xfrm>
            <a:prstGeom prst="rect">
              <a:avLst/>
            </a:prstGeom>
            <a:noFill/>
            <a:ln/>
          </p:spPr>
          <p:txBody>
            <a:bodyPr wrap="square" rtlCol="0" anchor="ctr"/>
            <a:lstStyle/>
            <a:p>
              <a:r>
                <a:rPr lang="en-US" sz="1150" dirty="0">
                  <a:solidFill>
                    <a:srgbClr val="FFFFFF"/>
                  </a:solidFill>
                  <a:latin typeface="Calibri" pitchFamily="34" charset="0"/>
                  <a:ea typeface="Calibri" pitchFamily="34" charset="-122"/>
                  <a:cs typeface="Calibri" pitchFamily="34" charset="-120"/>
                </a:rPr>
                <a:t>SMOTE (Synthetic Minority Oversampling Technique) creates synthetic samples for the minority class by interpolating between existing minority data points and their nearest neighbor's, rather than simply copying records. This strategy enables the model to learn more reliable decision boundaries, lowers the risk of </a:t>
              </a:r>
              <a:r>
                <a:rPr lang="en-US" sz="1150" dirty="0" err="1">
                  <a:solidFill>
                    <a:srgbClr val="FFFFFF"/>
                  </a:solidFill>
                  <a:latin typeface="Calibri" pitchFamily="34" charset="0"/>
                  <a:ea typeface="Calibri" pitchFamily="34" charset="-122"/>
                  <a:cs typeface="Calibri" pitchFamily="34" charset="-120"/>
                </a:rPr>
                <a:t>memorising</a:t>
              </a:r>
              <a:r>
                <a:rPr lang="en-US" sz="1150" dirty="0">
                  <a:solidFill>
                    <a:srgbClr val="FFFFFF"/>
                  </a:solidFill>
                  <a:latin typeface="Calibri" pitchFamily="34" charset="0"/>
                  <a:ea typeface="Calibri" pitchFamily="34" charset="-122"/>
                  <a:cs typeface="Calibri" pitchFamily="34" charset="-120"/>
                </a:rPr>
                <a:t> duplicate entries, and helps reduce bias toward the majority class.</a:t>
              </a:r>
              <a:endParaRPr lang="en-US" sz="1150" dirty="0"/>
            </a:p>
          </p:txBody>
        </p:sp>
      </p:grpSp>
      <p:sp>
        <p:nvSpPr>
          <p:cNvPr id="4" name="Text 2">
            <a:extLst>
              <a:ext uri="{FF2B5EF4-FFF2-40B4-BE49-F238E27FC236}">
                <a16:creationId xmlns:a16="http://schemas.microsoft.com/office/drawing/2014/main" id="{C814D7A4-EBD4-A0AB-A2F6-220C99D3C538}"/>
              </a:ext>
            </a:extLst>
          </p:cNvPr>
          <p:cNvSpPr/>
          <p:nvPr/>
        </p:nvSpPr>
        <p:spPr>
          <a:xfrm>
            <a:off x="365760" y="1143000"/>
            <a:ext cx="3931920" cy="320040"/>
          </a:xfrm>
          <a:prstGeom prst="rect">
            <a:avLst/>
          </a:prstGeom>
          <a:noFill/>
          <a:ln/>
        </p:spPr>
        <p:txBody>
          <a:bodyPr wrap="square" rtlCol="0" anchor="ctr"/>
          <a:lstStyle/>
          <a:p>
            <a:pPr marL="0" indent="0">
              <a:buNone/>
            </a:pPr>
            <a:r>
              <a:rPr lang="en-US" sz="1300" b="1" dirty="0">
                <a:solidFill>
                  <a:srgbClr val="0D1B2A"/>
                </a:solidFill>
                <a:latin typeface="Calibri" pitchFamily="34" charset="0"/>
                <a:ea typeface="Calibri" pitchFamily="34" charset="-122"/>
                <a:cs typeface="Calibri" pitchFamily="34" charset="-120"/>
              </a:rPr>
              <a:t>Before SMOTE (Training Set)</a:t>
            </a:r>
            <a:endParaRPr lang="en-US" sz="1300" dirty="0"/>
          </a:p>
        </p:txBody>
      </p:sp>
      <p:sp>
        <p:nvSpPr>
          <p:cNvPr id="5" name="Text 3">
            <a:extLst>
              <a:ext uri="{FF2B5EF4-FFF2-40B4-BE49-F238E27FC236}">
                <a16:creationId xmlns:a16="http://schemas.microsoft.com/office/drawing/2014/main" id="{3B64F9BD-B01D-F305-9F69-A3ADAB998E87}"/>
              </a:ext>
            </a:extLst>
          </p:cNvPr>
          <p:cNvSpPr/>
          <p:nvPr/>
        </p:nvSpPr>
        <p:spPr>
          <a:xfrm>
            <a:off x="365760" y="1554480"/>
            <a:ext cx="1371600" cy="365760"/>
          </a:xfrm>
          <a:prstGeom prst="rect">
            <a:avLst/>
          </a:prstGeom>
          <a:noFill/>
          <a:ln/>
        </p:spPr>
        <p:txBody>
          <a:bodyPr wrap="square" rtlCol="0" anchor="ctr"/>
          <a:lstStyle/>
          <a:p>
            <a:pPr marL="0" indent="0">
              <a:buNone/>
            </a:pPr>
            <a:r>
              <a:rPr lang="en-US" sz="1100" dirty="0">
                <a:solidFill>
                  <a:srgbClr val="475569"/>
                </a:solidFill>
                <a:latin typeface="Calibri" pitchFamily="34" charset="0"/>
                <a:ea typeface="Calibri" pitchFamily="34" charset="-122"/>
                <a:cs typeface="Calibri" pitchFamily="34" charset="-120"/>
              </a:rPr>
              <a:t>No Churn (0)</a:t>
            </a:r>
            <a:endParaRPr lang="en-US" sz="1100" dirty="0"/>
          </a:p>
        </p:txBody>
      </p:sp>
      <p:sp>
        <p:nvSpPr>
          <p:cNvPr id="6" name="Shape 4">
            <a:extLst>
              <a:ext uri="{FF2B5EF4-FFF2-40B4-BE49-F238E27FC236}">
                <a16:creationId xmlns:a16="http://schemas.microsoft.com/office/drawing/2014/main" id="{48222E42-0849-9826-69A7-7ED4EFE44A9B}"/>
              </a:ext>
            </a:extLst>
          </p:cNvPr>
          <p:cNvSpPr/>
          <p:nvPr/>
        </p:nvSpPr>
        <p:spPr>
          <a:xfrm>
            <a:off x="1783080" y="1591056"/>
            <a:ext cx="2194560" cy="292608"/>
          </a:xfrm>
          <a:prstGeom prst="roundRect">
            <a:avLst>
              <a:gd name="adj" fmla="val 12500"/>
            </a:avLst>
          </a:prstGeom>
          <a:solidFill>
            <a:srgbClr val="E0F5F4"/>
          </a:solidFill>
          <a:ln w="12700">
            <a:solidFill>
              <a:srgbClr val="E2E8F0"/>
            </a:solidFill>
            <a:prstDash val="solid"/>
          </a:ln>
        </p:spPr>
        <p:txBody>
          <a:bodyPr/>
          <a:lstStyle/>
          <a:p>
            <a:endParaRPr lang="en-US"/>
          </a:p>
        </p:txBody>
      </p:sp>
      <p:sp>
        <p:nvSpPr>
          <p:cNvPr id="7" name="Shape 5">
            <a:extLst>
              <a:ext uri="{FF2B5EF4-FFF2-40B4-BE49-F238E27FC236}">
                <a16:creationId xmlns:a16="http://schemas.microsoft.com/office/drawing/2014/main" id="{AC577405-85BF-D977-9F40-540175DA8658}"/>
              </a:ext>
            </a:extLst>
          </p:cNvPr>
          <p:cNvSpPr/>
          <p:nvPr/>
        </p:nvSpPr>
        <p:spPr>
          <a:xfrm>
            <a:off x="1783080" y="1591056"/>
            <a:ext cx="2194560" cy="292608"/>
          </a:xfrm>
          <a:prstGeom prst="roundRect">
            <a:avLst>
              <a:gd name="adj" fmla="val 12500"/>
            </a:avLst>
          </a:prstGeom>
          <a:solidFill>
            <a:srgbClr val="0B7A75"/>
          </a:solidFill>
          <a:ln w="12700">
            <a:solidFill>
              <a:srgbClr val="0B7A75"/>
            </a:solidFill>
            <a:prstDash val="solid"/>
          </a:ln>
        </p:spPr>
        <p:txBody>
          <a:bodyPr/>
          <a:lstStyle/>
          <a:p>
            <a:endParaRPr lang="en-US"/>
          </a:p>
        </p:txBody>
      </p:sp>
      <p:sp>
        <p:nvSpPr>
          <p:cNvPr id="8" name="Text 6">
            <a:extLst>
              <a:ext uri="{FF2B5EF4-FFF2-40B4-BE49-F238E27FC236}">
                <a16:creationId xmlns:a16="http://schemas.microsoft.com/office/drawing/2014/main" id="{6727C994-CD92-CF60-3BD5-B7AE86F4332D}"/>
              </a:ext>
            </a:extLst>
          </p:cNvPr>
          <p:cNvSpPr/>
          <p:nvPr/>
        </p:nvSpPr>
        <p:spPr>
          <a:xfrm>
            <a:off x="1783080" y="1554480"/>
            <a:ext cx="2194560" cy="365760"/>
          </a:xfrm>
          <a:prstGeom prst="rect">
            <a:avLst/>
          </a:prstGeom>
          <a:noFill/>
          <a:ln/>
        </p:spPr>
        <p:txBody>
          <a:bodyPr wrap="square" rtlCol="0" anchor="ctr"/>
          <a:lstStyle/>
          <a:p>
            <a:pPr marL="0" indent="0" algn="ctr">
              <a:buNone/>
            </a:pPr>
            <a:r>
              <a:rPr lang="en-US" sz="1050" b="1" dirty="0">
                <a:solidFill>
                  <a:srgbClr val="0D1B2A"/>
                </a:solidFill>
                <a:latin typeface="Calibri" pitchFamily="34" charset="0"/>
                <a:ea typeface="Calibri" pitchFamily="34" charset="-122"/>
                <a:cs typeface="Calibri" pitchFamily="34" charset="-120"/>
              </a:rPr>
              <a:t>40,350</a:t>
            </a:r>
            <a:endParaRPr lang="en-US" sz="1050" dirty="0"/>
          </a:p>
        </p:txBody>
      </p:sp>
      <p:sp>
        <p:nvSpPr>
          <p:cNvPr id="9" name="Text 7">
            <a:extLst>
              <a:ext uri="{FF2B5EF4-FFF2-40B4-BE49-F238E27FC236}">
                <a16:creationId xmlns:a16="http://schemas.microsoft.com/office/drawing/2014/main" id="{5338F54A-A7B2-F1B3-32DF-B5F6BB24C9F2}"/>
              </a:ext>
            </a:extLst>
          </p:cNvPr>
          <p:cNvSpPr/>
          <p:nvPr/>
        </p:nvSpPr>
        <p:spPr>
          <a:xfrm>
            <a:off x="365760" y="2240280"/>
            <a:ext cx="1371600" cy="365760"/>
          </a:xfrm>
          <a:prstGeom prst="rect">
            <a:avLst/>
          </a:prstGeom>
          <a:noFill/>
          <a:ln/>
        </p:spPr>
        <p:txBody>
          <a:bodyPr wrap="square" rtlCol="0" anchor="ctr"/>
          <a:lstStyle/>
          <a:p>
            <a:pPr marL="0" indent="0">
              <a:buNone/>
            </a:pPr>
            <a:r>
              <a:rPr lang="en-US" sz="1100" dirty="0">
                <a:solidFill>
                  <a:srgbClr val="475569"/>
                </a:solidFill>
                <a:latin typeface="Calibri" pitchFamily="34" charset="0"/>
                <a:ea typeface="Calibri" pitchFamily="34" charset="-122"/>
                <a:cs typeface="Calibri" pitchFamily="34" charset="-120"/>
              </a:rPr>
              <a:t>Churn (1)</a:t>
            </a:r>
            <a:endParaRPr lang="en-US" sz="1100" dirty="0"/>
          </a:p>
        </p:txBody>
      </p:sp>
      <p:sp>
        <p:nvSpPr>
          <p:cNvPr id="10" name="Shape 8">
            <a:extLst>
              <a:ext uri="{FF2B5EF4-FFF2-40B4-BE49-F238E27FC236}">
                <a16:creationId xmlns:a16="http://schemas.microsoft.com/office/drawing/2014/main" id="{8EB63A3B-ECAF-0710-6306-5F6E7885A266}"/>
              </a:ext>
            </a:extLst>
          </p:cNvPr>
          <p:cNvSpPr/>
          <p:nvPr/>
        </p:nvSpPr>
        <p:spPr>
          <a:xfrm>
            <a:off x="1783080" y="2276856"/>
            <a:ext cx="2194560" cy="292608"/>
          </a:xfrm>
          <a:prstGeom prst="roundRect">
            <a:avLst>
              <a:gd name="adj" fmla="val 12500"/>
            </a:avLst>
          </a:prstGeom>
          <a:solidFill>
            <a:srgbClr val="E0F5F4"/>
          </a:solidFill>
          <a:ln w="12700">
            <a:solidFill>
              <a:srgbClr val="E2E8F0"/>
            </a:solidFill>
            <a:prstDash val="solid"/>
          </a:ln>
        </p:spPr>
        <p:txBody>
          <a:bodyPr/>
          <a:lstStyle/>
          <a:p>
            <a:endParaRPr lang="en-US"/>
          </a:p>
        </p:txBody>
      </p:sp>
      <p:sp>
        <p:nvSpPr>
          <p:cNvPr id="11" name="Shape 9">
            <a:extLst>
              <a:ext uri="{FF2B5EF4-FFF2-40B4-BE49-F238E27FC236}">
                <a16:creationId xmlns:a16="http://schemas.microsoft.com/office/drawing/2014/main" id="{83798A03-B75C-5FD4-4070-7D33AE157FF9}"/>
              </a:ext>
            </a:extLst>
          </p:cNvPr>
          <p:cNvSpPr/>
          <p:nvPr/>
        </p:nvSpPr>
        <p:spPr>
          <a:xfrm>
            <a:off x="1783080" y="2276856"/>
            <a:ext cx="2156488" cy="292608"/>
          </a:xfrm>
          <a:prstGeom prst="roundRect">
            <a:avLst>
              <a:gd name="adj" fmla="val 12500"/>
            </a:avLst>
          </a:prstGeom>
          <a:solidFill>
            <a:srgbClr val="0B7A75"/>
          </a:solidFill>
          <a:ln w="12700">
            <a:solidFill>
              <a:srgbClr val="0B7A75"/>
            </a:solidFill>
            <a:prstDash val="solid"/>
          </a:ln>
        </p:spPr>
        <p:txBody>
          <a:bodyPr/>
          <a:lstStyle/>
          <a:p>
            <a:endParaRPr lang="en-US"/>
          </a:p>
        </p:txBody>
      </p:sp>
      <p:sp>
        <p:nvSpPr>
          <p:cNvPr id="12" name="Text 10">
            <a:extLst>
              <a:ext uri="{FF2B5EF4-FFF2-40B4-BE49-F238E27FC236}">
                <a16:creationId xmlns:a16="http://schemas.microsoft.com/office/drawing/2014/main" id="{CE2688AC-12FD-796F-1BC2-7A2042F1EBC7}"/>
              </a:ext>
            </a:extLst>
          </p:cNvPr>
          <p:cNvSpPr/>
          <p:nvPr/>
        </p:nvSpPr>
        <p:spPr>
          <a:xfrm>
            <a:off x="1783080" y="2240280"/>
            <a:ext cx="2194560" cy="365760"/>
          </a:xfrm>
          <a:prstGeom prst="rect">
            <a:avLst/>
          </a:prstGeom>
          <a:noFill/>
          <a:ln/>
        </p:spPr>
        <p:txBody>
          <a:bodyPr wrap="square" rtlCol="0" anchor="ctr"/>
          <a:lstStyle/>
          <a:p>
            <a:pPr marL="0" indent="0" algn="ctr">
              <a:buNone/>
            </a:pPr>
            <a:r>
              <a:rPr lang="en-US" sz="1050" b="1" dirty="0">
                <a:solidFill>
                  <a:srgbClr val="0D1B2A"/>
                </a:solidFill>
                <a:latin typeface="Calibri" pitchFamily="34" charset="0"/>
                <a:ea typeface="Calibri" pitchFamily="34" charset="-122"/>
                <a:cs typeface="Calibri" pitchFamily="34" charset="-120"/>
              </a:rPr>
              <a:t>39,650</a:t>
            </a:r>
            <a:endParaRPr lang="en-US" sz="1050" dirty="0"/>
          </a:p>
        </p:txBody>
      </p:sp>
      <p:sp>
        <p:nvSpPr>
          <p:cNvPr id="13" name="Text 11">
            <a:extLst>
              <a:ext uri="{FF2B5EF4-FFF2-40B4-BE49-F238E27FC236}">
                <a16:creationId xmlns:a16="http://schemas.microsoft.com/office/drawing/2014/main" id="{BBB1DBDD-665E-6E6B-0951-68528DA8FAE6}"/>
              </a:ext>
            </a:extLst>
          </p:cNvPr>
          <p:cNvSpPr/>
          <p:nvPr/>
        </p:nvSpPr>
        <p:spPr>
          <a:xfrm>
            <a:off x="4846320" y="1143000"/>
            <a:ext cx="3931920" cy="320040"/>
          </a:xfrm>
          <a:prstGeom prst="rect">
            <a:avLst/>
          </a:prstGeom>
          <a:noFill/>
          <a:ln/>
        </p:spPr>
        <p:txBody>
          <a:bodyPr wrap="square" rtlCol="0" anchor="ctr"/>
          <a:lstStyle/>
          <a:p>
            <a:pPr marL="0" indent="0">
              <a:buNone/>
            </a:pPr>
            <a:r>
              <a:rPr lang="en-US" sz="1300" b="1" dirty="0">
                <a:solidFill>
                  <a:srgbClr val="0D1B2A"/>
                </a:solidFill>
                <a:latin typeface="Calibri" pitchFamily="34" charset="0"/>
                <a:ea typeface="Calibri" pitchFamily="34" charset="-122"/>
                <a:cs typeface="Calibri" pitchFamily="34" charset="-120"/>
              </a:rPr>
              <a:t>After SMOTE (Training Set)</a:t>
            </a:r>
            <a:endParaRPr lang="en-US" sz="1300" dirty="0"/>
          </a:p>
        </p:txBody>
      </p:sp>
      <p:sp>
        <p:nvSpPr>
          <p:cNvPr id="14" name="Text 12">
            <a:extLst>
              <a:ext uri="{FF2B5EF4-FFF2-40B4-BE49-F238E27FC236}">
                <a16:creationId xmlns:a16="http://schemas.microsoft.com/office/drawing/2014/main" id="{326CE84F-5565-7AA7-D702-04A17BB5E791}"/>
              </a:ext>
            </a:extLst>
          </p:cNvPr>
          <p:cNvSpPr/>
          <p:nvPr/>
        </p:nvSpPr>
        <p:spPr>
          <a:xfrm>
            <a:off x="4846320" y="1554480"/>
            <a:ext cx="1371600" cy="365760"/>
          </a:xfrm>
          <a:prstGeom prst="rect">
            <a:avLst/>
          </a:prstGeom>
          <a:noFill/>
          <a:ln/>
        </p:spPr>
        <p:txBody>
          <a:bodyPr wrap="square" rtlCol="0" anchor="ctr"/>
          <a:lstStyle/>
          <a:p>
            <a:pPr marL="0" indent="0">
              <a:buNone/>
            </a:pPr>
            <a:r>
              <a:rPr lang="en-US" sz="1100" dirty="0">
                <a:solidFill>
                  <a:srgbClr val="475569"/>
                </a:solidFill>
                <a:latin typeface="Calibri" pitchFamily="34" charset="0"/>
                <a:ea typeface="Calibri" pitchFamily="34" charset="-122"/>
                <a:cs typeface="Calibri" pitchFamily="34" charset="-120"/>
              </a:rPr>
              <a:t>No Churn (0)</a:t>
            </a:r>
            <a:endParaRPr lang="en-US" sz="1100" dirty="0"/>
          </a:p>
        </p:txBody>
      </p:sp>
      <p:sp>
        <p:nvSpPr>
          <p:cNvPr id="15" name="Shape 13">
            <a:extLst>
              <a:ext uri="{FF2B5EF4-FFF2-40B4-BE49-F238E27FC236}">
                <a16:creationId xmlns:a16="http://schemas.microsoft.com/office/drawing/2014/main" id="{FB92E579-0719-A69C-4419-9EB4E0721937}"/>
              </a:ext>
            </a:extLst>
          </p:cNvPr>
          <p:cNvSpPr/>
          <p:nvPr/>
        </p:nvSpPr>
        <p:spPr>
          <a:xfrm>
            <a:off x="6263640" y="1591056"/>
            <a:ext cx="2194560" cy="292608"/>
          </a:xfrm>
          <a:prstGeom prst="roundRect">
            <a:avLst>
              <a:gd name="adj" fmla="val 12500"/>
            </a:avLst>
          </a:prstGeom>
          <a:solidFill>
            <a:srgbClr val="F59E0B"/>
          </a:solidFill>
          <a:ln w="12700">
            <a:solidFill>
              <a:srgbClr val="F59E0B"/>
            </a:solidFill>
            <a:prstDash val="solid"/>
          </a:ln>
        </p:spPr>
        <p:txBody>
          <a:bodyPr/>
          <a:lstStyle/>
          <a:p>
            <a:endParaRPr lang="en-US"/>
          </a:p>
        </p:txBody>
      </p:sp>
      <p:sp>
        <p:nvSpPr>
          <p:cNvPr id="16" name="Text 14">
            <a:extLst>
              <a:ext uri="{FF2B5EF4-FFF2-40B4-BE49-F238E27FC236}">
                <a16:creationId xmlns:a16="http://schemas.microsoft.com/office/drawing/2014/main" id="{56A6BD90-41E2-9492-016F-FE8FAE68B2A7}"/>
              </a:ext>
            </a:extLst>
          </p:cNvPr>
          <p:cNvSpPr/>
          <p:nvPr/>
        </p:nvSpPr>
        <p:spPr>
          <a:xfrm>
            <a:off x="6263640" y="1554480"/>
            <a:ext cx="2194560" cy="365760"/>
          </a:xfrm>
          <a:prstGeom prst="rect">
            <a:avLst/>
          </a:prstGeom>
          <a:noFill/>
          <a:ln/>
        </p:spPr>
        <p:txBody>
          <a:bodyPr wrap="square" rtlCol="0" anchor="ctr"/>
          <a:lstStyle/>
          <a:p>
            <a:pPr marL="0" indent="0" algn="ctr">
              <a:buNone/>
            </a:pPr>
            <a:r>
              <a:rPr lang="en-US" sz="1050" b="1" dirty="0">
                <a:solidFill>
                  <a:srgbClr val="0D1B2A"/>
                </a:solidFill>
                <a:latin typeface="Calibri" pitchFamily="34" charset="0"/>
                <a:ea typeface="Calibri" pitchFamily="34" charset="-122"/>
                <a:cs typeface="Calibri" pitchFamily="34" charset="-120"/>
              </a:rPr>
              <a:t>40,350</a:t>
            </a:r>
            <a:endParaRPr lang="en-US" sz="1050" dirty="0"/>
          </a:p>
        </p:txBody>
      </p:sp>
      <p:sp>
        <p:nvSpPr>
          <p:cNvPr id="17" name="Text 15">
            <a:extLst>
              <a:ext uri="{FF2B5EF4-FFF2-40B4-BE49-F238E27FC236}">
                <a16:creationId xmlns:a16="http://schemas.microsoft.com/office/drawing/2014/main" id="{1F4B9B9C-F63D-2F5F-41B8-CF5EB43A818D}"/>
              </a:ext>
            </a:extLst>
          </p:cNvPr>
          <p:cNvSpPr/>
          <p:nvPr/>
        </p:nvSpPr>
        <p:spPr>
          <a:xfrm>
            <a:off x="4846320" y="2240280"/>
            <a:ext cx="1371600" cy="365760"/>
          </a:xfrm>
          <a:prstGeom prst="rect">
            <a:avLst/>
          </a:prstGeom>
          <a:noFill/>
          <a:ln/>
        </p:spPr>
        <p:txBody>
          <a:bodyPr wrap="square" rtlCol="0" anchor="ctr"/>
          <a:lstStyle/>
          <a:p>
            <a:pPr marL="0" indent="0">
              <a:buNone/>
            </a:pPr>
            <a:r>
              <a:rPr lang="en-US" sz="1100" dirty="0">
                <a:solidFill>
                  <a:srgbClr val="475569"/>
                </a:solidFill>
                <a:latin typeface="Calibri" pitchFamily="34" charset="0"/>
                <a:ea typeface="Calibri" pitchFamily="34" charset="-122"/>
                <a:cs typeface="Calibri" pitchFamily="34" charset="-120"/>
              </a:rPr>
              <a:t>Churn (1)</a:t>
            </a:r>
            <a:endParaRPr lang="en-US" sz="1100" dirty="0"/>
          </a:p>
        </p:txBody>
      </p:sp>
      <p:sp>
        <p:nvSpPr>
          <p:cNvPr id="18" name="Shape 16">
            <a:extLst>
              <a:ext uri="{FF2B5EF4-FFF2-40B4-BE49-F238E27FC236}">
                <a16:creationId xmlns:a16="http://schemas.microsoft.com/office/drawing/2014/main" id="{EE9E43AD-31B2-04AF-B32E-4486DFFC27B9}"/>
              </a:ext>
            </a:extLst>
          </p:cNvPr>
          <p:cNvSpPr/>
          <p:nvPr/>
        </p:nvSpPr>
        <p:spPr>
          <a:xfrm>
            <a:off x="6263640" y="2276856"/>
            <a:ext cx="2194560" cy="292608"/>
          </a:xfrm>
          <a:prstGeom prst="roundRect">
            <a:avLst>
              <a:gd name="adj" fmla="val 12500"/>
            </a:avLst>
          </a:prstGeom>
          <a:solidFill>
            <a:srgbClr val="F59E0B"/>
          </a:solidFill>
          <a:ln w="12700">
            <a:solidFill>
              <a:srgbClr val="F59E0B"/>
            </a:solidFill>
            <a:prstDash val="solid"/>
          </a:ln>
        </p:spPr>
        <p:txBody>
          <a:bodyPr/>
          <a:lstStyle/>
          <a:p>
            <a:endParaRPr lang="en-US"/>
          </a:p>
        </p:txBody>
      </p:sp>
      <p:sp>
        <p:nvSpPr>
          <p:cNvPr id="19" name="Text 17">
            <a:extLst>
              <a:ext uri="{FF2B5EF4-FFF2-40B4-BE49-F238E27FC236}">
                <a16:creationId xmlns:a16="http://schemas.microsoft.com/office/drawing/2014/main" id="{46D945B0-1F14-3B4B-E1A0-2B1AB33986BC}"/>
              </a:ext>
            </a:extLst>
          </p:cNvPr>
          <p:cNvSpPr/>
          <p:nvPr/>
        </p:nvSpPr>
        <p:spPr>
          <a:xfrm>
            <a:off x="6263640" y="2240280"/>
            <a:ext cx="2194560" cy="365760"/>
          </a:xfrm>
          <a:prstGeom prst="rect">
            <a:avLst/>
          </a:prstGeom>
          <a:noFill/>
          <a:ln/>
        </p:spPr>
        <p:txBody>
          <a:bodyPr wrap="square" rtlCol="0" anchor="ctr"/>
          <a:lstStyle/>
          <a:p>
            <a:pPr marL="0" indent="0" algn="ctr">
              <a:buNone/>
            </a:pPr>
            <a:r>
              <a:rPr lang="en-US" sz="1050" b="1" dirty="0">
                <a:solidFill>
                  <a:srgbClr val="0D1B2A"/>
                </a:solidFill>
                <a:latin typeface="Calibri" pitchFamily="34" charset="0"/>
                <a:ea typeface="Calibri" pitchFamily="34" charset="-122"/>
                <a:cs typeface="Calibri" pitchFamily="34" charset="-120"/>
              </a:rPr>
              <a:t>40,350</a:t>
            </a:r>
            <a:endParaRPr lang="en-US" sz="10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9">
    <p:bg>
      <p:bgPr>
        <a:solidFill>
          <a:srgbClr val="F4F8F8"/>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B7A75"/>
          </a:solidFill>
          <a:ln w="12700">
            <a:solidFill>
              <a:srgbClr val="0B7A75"/>
            </a:solidFill>
            <a:prstDash val="solid"/>
          </a:ln>
        </p:spPr>
        <p:txBody>
          <a:bodyPr/>
          <a:lstStyle/>
          <a:p>
            <a:endParaRPr lang="en-US"/>
          </a:p>
        </p:txBody>
      </p:sp>
      <p:sp>
        <p:nvSpPr>
          <p:cNvPr id="3" name="Text 1"/>
          <p:cNvSpPr/>
          <p:nvPr/>
        </p:nvSpPr>
        <p:spPr>
          <a:xfrm>
            <a:off x="457200" y="201168"/>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04  |  Top 10 Features by Importance</a:t>
            </a:r>
            <a:endParaRPr lang="en-US" sz="2200" dirty="0"/>
          </a:p>
        </p:txBody>
      </p:sp>
      <p:sp>
        <p:nvSpPr>
          <p:cNvPr id="44" name="Shape 42"/>
          <p:cNvSpPr/>
          <p:nvPr/>
        </p:nvSpPr>
        <p:spPr>
          <a:xfrm>
            <a:off x="7132320" y="1097280"/>
            <a:ext cx="1828800" cy="3840480"/>
          </a:xfrm>
          <a:prstGeom prst="roundRect">
            <a:avLst>
              <a:gd name="adj" fmla="val 5000"/>
            </a:avLst>
          </a:prstGeom>
          <a:solidFill>
            <a:srgbClr val="0D1B2A"/>
          </a:solidFill>
          <a:ln w="12700">
            <a:solidFill>
              <a:srgbClr val="0D1B2A"/>
            </a:solidFill>
            <a:prstDash val="solid"/>
          </a:ln>
          <a:effectLst>
            <a:outerShdw blurRad="101600" dist="38100" dir="2700000" algn="bl" rotWithShape="0">
              <a:srgbClr val="000000">
                <a:alpha val="12000"/>
              </a:srgbClr>
            </a:outerShdw>
          </a:effectLst>
        </p:spPr>
        <p:txBody>
          <a:bodyPr/>
          <a:lstStyle/>
          <a:p>
            <a:endParaRPr lang="en-US"/>
          </a:p>
        </p:txBody>
      </p:sp>
      <p:sp>
        <p:nvSpPr>
          <p:cNvPr id="45" name="Text 43"/>
          <p:cNvSpPr/>
          <p:nvPr/>
        </p:nvSpPr>
        <p:spPr>
          <a:xfrm>
            <a:off x="7223760" y="1234440"/>
            <a:ext cx="1645920" cy="347472"/>
          </a:xfrm>
          <a:prstGeom prst="rect">
            <a:avLst/>
          </a:prstGeom>
          <a:noFill/>
          <a:ln/>
        </p:spPr>
        <p:txBody>
          <a:bodyPr wrap="square" rtlCol="0" anchor="ctr"/>
          <a:lstStyle/>
          <a:p>
            <a:pPr marL="0" indent="0" algn="ctr">
              <a:buNone/>
            </a:pPr>
            <a:r>
              <a:rPr lang="en-US" sz="1200" b="1" dirty="0">
                <a:solidFill>
                  <a:srgbClr val="14B8A6"/>
                </a:solidFill>
                <a:latin typeface="Calibri" pitchFamily="34" charset="0"/>
                <a:ea typeface="Calibri" pitchFamily="34" charset="-122"/>
                <a:cs typeface="Calibri" pitchFamily="34" charset="-120"/>
              </a:rPr>
              <a:t>Key Insight</a:t>
            </a:r>
            <a:endParaRPr lang="en-US" sz="1200" dirty="0"/>
          </a:p>
        </p:txBody>
      </p:sp>
      <p:sp>
        <p:nvSpPr>
          <p:cNvPr id="46" name="Shape 44"/>
          <p:cNvSpPr/>
          <p:nvPr/>
        </p:nvSpPr>
        <p:spPr>
          <a:xfrm>
            <a:off x="7242048" y="1749306"/>
            <a:ext cx="164592" cy="164592"/>
          </a:xfrm>
          <a:prstGeom prst="ellipse">
            <a:avLst/>
          </a:prstGeom>
          <a:solidFill>
            <a:srgbClr val="F59E0B"/>
          </a:solidFill>
          <a:ln w="12700">
            <a:solidFill>
              <a:srgbClr val="F59E0B"/>
            </a:solidFill>
            <a:prstDash val="solid"/>
          </a:ln>
        </p:spPr>
        <p:txBody>
          <a:bodyPr/>
          <a:lstStyle/>
          <a:p>
            <a:endParaRPr lang="en-US"/>
          </a:p>
        </p:txBody>
      </p:sp>
      <p:sp>
        <p:nvSpPr>
          <p:cNvPr id="47" name="Text 45"/>
          <p:cNvSpPr/>
          <p:nvPr/>
        </p:nvSpPr>
        <p:spPr>
          <a:xfrm>
            <a:off x="7468419" y="1552710"/>
            <a:ext cx="1417320" cy="502920"/>
          </a:xfrm>
          <a:prstGeom prst="rect">
            <a:avLst/>
          </a:prstGeom>
          <a:noFill/>
          <a:ln/>
        </p:spPr>
        <p:txBody>
          <a:bodyPr wrap="square" rtlCol="0" anchor="ctr"/>
          <a:lstStyle/>
          <a:p>
            <a:pPr marL="0" indent="0">
              <a:buNone/>
            </a:pPr>
            <a:r>
              <a:rPr lang="en-US" sz="1000" dirty="0">
                <a:solidFill>
                  <a:srgbClr val="FFFFFF"/>
                </a:solidFill>
                <a:latin typeface="Calibri" pitchFamily="34" charset="0"/>
                <a:ea typeface="Calibri" pitchFamily="34" charset="-122"/>
                <a:cs typeface="Calibri" pitchFamily="34" charset="-120"/>
              </a:rPr>
              <a:t>eqpdays is the #1 predictor</a:t>
            </a:r>
            <a:endParaRPr lang="en-US" sz="1000" dirty="0"/>
          </a:p>
        </p:txBody>
      </p:sp>
      <p:sp>
        <p:nvSpPr>
          <p:cNvPr id="48" name="Shape 46"/>
          <p:cNvSpPr/>
          <p:nvPr/>
        </p:nvSpPr>
        <p:spPr>
          <a:xfrm>
            <a:off x="7242048" y="2206254"/>
            <a:ext cx="164592" cy="164592"/>
          </a:xfrm>
          <a:prstGeom prst="ellipse">
            <a:avLst/>
          </a:prstGeom>
          <a:solidFill>
            <a:srgbClr val="F59E0B"/>
          </a:solidFill>
          <a:ln w="12700">
            <a:solidFill>
              <a:srgbClr val="F59E0B"/>
            </a:solidFill>
            <a:prstDash val="solid"/>
          </a:ln>
        </p:spPr>
        <p:txBody>
          <a:bodyPr/>
          <a:lstStyle/>
          <a:p>
            <a:endParaRPr lang="en-US"/>
          </a:p>
        </p:txBody>
      </p:sp>
      <p:sp>
        <p:nvSpPr>
          <p:cNvPr id="49" name="Text 47"/>
          <p:cNvSpPr/>
          <p:nvPr/>
        </p:nvSpPr>
        <p:spPr>
          <a:xfrm>
            <a:off x="7432400" y="2040298"/>
            <a:ext cx="1417320" cy="502920"/>
          </a:xfrm>
          <a:prstGeom prst="rect">
            <a:avLst/>
          </a:prstGeom>
          <a:noFill/>
          <a:ln/>
        </p:spPr>
        <p:txBody>
          <a:bodyPr wrap="square" rtlCol="0" anchor="ctr"/>
          <a:lstStyle/>
          <a:p>
            <a:pPr marL="0" indent="0">
              <a:buNone/>
            </a:pPr>
            <a:r>
              <a:rPr lang="en-US" sz="1000" dirty="0">
                <a:solidFill>
                  <a:srgbClr val="FFFFFF"/>
                </a:solidFill>
                <a:latin typeface="Calibri" pitchFamily="34" charset="0"/>
                <a:ea typeface="Calibri" pitchFamily="34" charset="-122"/>
                <a:cs typeface="Calibri" pitchFamily="34" charset="-120"/>
              </a:rPr>
              <a:t>Usage minutes dominate top 10</a:t>
            </a:r>
            <a:endParaRPr lang="en-US" sz="1000" dirty="0"/>
          </a:p>
        </p:txBody>
      </p:sp>
      <p:sp>
        <p:nvSpPr>
          <p:cNvPr id="50" name="Shape 48"/>
          <p:cNvSpPr/>
          <p:nvPr/>
        </p:nvSpPr>
        <p:spPr>
          <a:xfrm>
            <a:off x="7242048" y="2679681"/>
            <a:ext cx="164592" cy="164592"/>
          </a:xfrm>
          <a:prstGeom prst="ellipse">
            <a:avLst/>
          </a:prstGeom>
          <a:solidFill>
            <a:srgbClr val="F59E0B"/>
          </a:solidFill>
          <a:ln w="12700">
            <a:solidFill>
              <a:srgbClr val="F59E0B"/>
            </a:solidFill>
            <a:prstDash val="solid"/>
          </a:ln>
        </p:spPr>
        <p:txBody>
          <a:bodyPr/>
          <a:lstStyle/>
          <a:p>
            <a:endParaRPr lang="en-US"/>
          </a:p>
        </p:txBody>
      </p:sp>
      <p:sp>
        <p:nvSpPr>
          <p:cNvPr id="51" name="Text 49"/>
          <p:cNvSpPr/>
          <p:nvPr/>
        </p:nvSpPr>
        <p:spPr>
          <a:xfrm>
            <a:off x="7429006" y="2521906"/>
            <a:ext cx="1417320" cy="502920"/>
          </a:xfrm>
          <a:prstGeom prst="rect">
            <a:avLst/>
          </a:prstGeom>
          <a:noFill/>
          <a:ln/>
        </p:spPr>
        <p:txBody>
          <a:bodyPr wrap="square" rtlCol="0" anchor="ctr"/>
          <a:lstStyle/>
          <a:p>
            <a:pPr marL="0" indent="0">
              <a:buNone/>
            </a:pPr>
            <a:r>
              <a:rPr lang="en-US" sz="1000" dirty="0">
                <a:solidFill>
                  <a:srgbClr val="FFFFFF"/>
                </a:solidFill>
                <a:latin typeface="Calibri" pitchFamily="34" charset="0"/>
                <a:ea typeface="Calibri" pitchFamily="34" charset="-122"/>
                <a:cs typeface="Calibri" pitchFamily="34" charset="-120"/>
              </a:rPr>
              <a:t>totmrc_Mean (billing) ranks last</a:t>
            </a:r>
            <a:endParaRPr lang="en-US" sz="1000" dirty="0"/>
          </a:p>
        </p:txBody>
      </p:sp>
      <p:sp>
        <p:nvSpPr>
          <p:cNvPr id="52" name="Shape 50"/>
          <p:cNvSpPr/>
          <p:nvPr/>
        </p:nvSpPr>
        <p:spPr>
          <a:xfrm>
            <a:off x="7242048" y="3161348"/>
            <a:ext cx="164592" cy="164592"/>
          </a:xfrm>
          <a:prstGeom prst="ellipse">
            <a:avLst/>
          </a:prstGeom>
          <a:solidFill>
            <a:srgbClr val="F59E0B"/>
          </a:solidFill>
          <a:ln w="12700">
            <a:solidFill>
              <a:srgbClr val="F59E0B"/>
            </a:solidFill>
            <a:prstDash val="solid"/>
          </a:ln>
        </p:spPr>
        <p:txBody>
          <a:bodyPr/>
          <a:lstStyle/>
          <a:p>
            <a:endParaRPr lang="en-US"/>
          </a:p>
        </p:txBody>
      </p:sp>
      <p:sp>
        <p:nvSpPr>
          <p:cNvPr id="53" name="Text 51"/>
          <p:cNvSpPr/>
          <p:nvPr/>
        </p:nvSpPr>
        <p:spPr>
          <a:xfrm>
            <a:off x="7438066" y="2992184"/>
            <a:ext cx="1417320" cy="502920"/>
          </a:xfrm>
          <a:prstGeom prst="rect">
            <a:avLst/>
          </a:prstGeom>
          <a:noFill/>
          <a:ln/>
        </p:spPr>
        <p:txBody>
          <a:bodyPr wrap="square" rtlCol="0" anchor="ctr"/>
          <a:lstStyle/>
          <a:p>
            <a:pPr marL="0" indent="0">
              <a:buNone/>
            </a:pPr>
            <a:r>
              <a:rPr lang="en-US" sz="1000" dirty="0">
                <a:solidFill>
                  <a:srgbClr val="FFFFFF"/>
                </a:solidFill>
                <a:latin typeface="Calibri" pitchFamily="34" charset="0"/>
                <a:ea typeface="Calibri" pitchFamily="34" charset="-122"/>
                <a:cs typeface="Calibri" pitchFamily="34" charset="-120"/>
              </a:rPr>
              <a:t>Highlighted bars = top 3</a:t>
            </a:r>
            <a:endParaRPr lang="en-US" sz="1000" dirty="0"/>
          </a:p>
        </p:txBody>
      </p:sp>
      <p:pic>
        <p:nvPicPr>
          <p:cNvPr id="59" name="Picture 58">
            <a:extLst>
              <a:ext uri="{FF2B5EF4-FFF2-40B4-BE49-F238E27FC236}">
                <a16:creationId xmlns:a16="http://schemas.microsoft.com/office/drawing/2014/main" id="{C8A4F153-0F29-DAC5-5BBB-EEEAB1FB04D0}"/>
              </a:ext>
            </a:extLst>
          </p:cNvPr>
          <p:cNvPicPr>
            <a:picLocks noChangeAspect="1"/>
          </p:cNvPicPr>
          <p:nvPr/>
        </p:nvPicPr>
        <p:blipFill>
          <a:blip r:embed="rId3"/>
          <a:stretch>
            <a:fillRect/>
          </a:stretch>
        </p:blipFill>
        <p:spPr>
          <a:xfrm>
            <a:off x="240546" y="1089042"/>
            <a:ext cx="5979023" cy="390366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10">
    <p:bg>
      <p:bgPr>
        <a:solidFill>
          <a:srgbClr val="F4F8F8"/>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D1B2A"/>
          </a:solidFill>
          <a:ln w="12700">
            <a:solidFill>
              <a:srgbClr val="0D1B2A"/>
            </a:solidFill>
            <a:prstDash val="solid"/>
          </a:ln>
        </p:spPr>
        <p:txBody>
          <a:bodyPr/>
          <a:lstStyle/>
          <a:p>
            <a:endParaRPr lang="en-US"/>
          </a:p>
        </p:txBody>
      </p:sp>
      <p:sp>
        <p:nvSpPr>
          <p:cNvPr id="3" name="Text 1"/>
          <p:cNvSpPr/>
          <p:nvPr/>
        </p:nvSpPr>
        <p:spPr>
          <a:xfrm>
            <a:off x="457200" y="201168"/>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04  |  EDA — Correlation Between Features</a:t>
            </a:r>
            <a:endParaRPr lang="en-US" sz="2200" dirty="0"/>
          </a:p>
        </p:txBody>
      </p:sp>
      <p:sp>
        <p:nvSpPr>
          <p:cNvPr id="82" name="Text 2">
            <a:extLst>
              <a:ext uri="{FF2B5EF4-FFF2-40B4-BE49-F238E27FC236}">
                <a16:creationId xmlns:a16="http://schemas.microsoft.com/office/drawing/2014/main" id="{3E7907FA-060B-1440-6ED6-DB1FD0B116BF}"/>
              </a:ext>
            </a:extLst>
          </p:cNvPr>
          <p:cNvSpPr/>
          <p:nvPr/>
        </p:nvSpPr>
        <p:spPr>
          <a:xfrm>
            <a:off x="1371600" y="1143000"/>
            <a:ext cx="566928" cy="274320"/>
          </a:xfrm>
          <a:prstGeom prst="rect">
            <a:avLst/>
          </a:prstGeom>
          <a:noFill/>
          <a:ln/>
        </p:spPr>
        <p:txBody>
          <a:bodyPr wrap="square" rtlCol="0" anchor="ctr"/>
          <a:lstStyle/>
          <a:p>
            <a:pPr marL="0" indent="0" algn="ctr">
              <a:buNone/>
            </a:pPr>
            <a:r>
              <a:rPr lang="en-US" sz="900" b="1" dirty="0">
                <a:solidFill>
                  <a:srgbClr val="0D1B2A"/>
                </a:solidFill>
                <a:latin typeface="Calibri" pitchFamily="34" charset="0"/>
                <a:ea typeface="Calibri" pitchFamily="34" charset="-122"/>
                <a:cs typeface="Calibri" pitchFamily="34" charset="-120"/>
              </a:rPr>
              <a:t>eqpdays</a:t>
            </a:r>
            <a:endParaRPr lang="en-US" sz="900" dirty="0"/>
          </a:p>
        </p:txBody>
      </p:sp>
      <p:sp>
        <p:nvSpPr>
          <p:cNvPr id="83" name="Text 3">
            <a:extLst>
              <a:ext uri="{FF2B5EF4-FFF2-40B4-BE49-F238E27FC236}">
                <a16:creationId xmlns:a16="http://schemas.microsoft.com/office/drawing/2014/main" id="{61B02C65-FB68-5477-1D35-2B935251B764}"/>
              </a:ext>
            </a:extLst>
          </p:cNvPr>
          <p:cNvSpPr/>
          <p:nvPr/>
        </p:nvSpPr>
        <p:spPr>
          <a:xfrm>
            <a:off x="1938528" y="1143000"/>
            <a:ext cx="566928" cy="274320"/>
          </a:xfrm>
          <a:prstGeom prst="rect">
            <a:avLst/>
          </a:prstGeom>
          <a:noFill/>
          <a:ln/>
        </p:spPr>
        <p:txBody>
          <a:bodyPr wrap="square" rtlCol="0" anchor="ctr"/>
          <a:lstStyle/>
          <a:p>
            <a:pPr marL="0" indent="0" algn="ctr">
              <a:buNone/>
            </a:pPr>
            <a:r>
              <a:rPr lang="en-US" sz="900" b="1" dirty="0">
                <a:solidFill>
                  <a:srgbClr val="0D1B2A"/>
                </a:solidFill>
                <a:latin typeface="Calibri" pitchFamily="34" charset="0"/>
                <a:ea typeface="Calibri" pitchFamily="34" charset="-122"/>
                <a:cs typeface="Calibri" pitchFamily="34" charset="-120"/>
              </a:rPr>
              <a:t>mou_Mean</a:t>
            </a:r>
            <a:endParaRPr lang="en-US" sz="900" dirty="0"/>
          </a:p>
        </p:txBody>
      </p:sp>
      <p:sp>
        <p:nvSpPr>
          <p:cNvPr id="84" name="Text 4">
            <a:extLst>
              <a:ext uri="{FF2B5EF4-FFF2-40B4-BE49-F238E27FC236}">
                <a16:creationId xmlns:a16="http://schemas.microsoft.com/office/drawing/2014/main" id="{0A4CCFEC-034E-5329-8E3C-1643F5220F57}"/>
              </a:ext>
            </a:extLst>
          </p:cNvPr>
          <p:cNvSpPr/>
          <p:nvPr/>
        </p:nvSpPr>
        <p:spPr>
          <a:xfrm>
            <a:off x="2505456" y="1143000"/>
            <a:ext cx="566928" cy="274320"/>
          </a:xfrm>
          <a:prstGeom prst="rect">
            <a:avLst/>
          </a:prstGeom>
          <a:noFill/>
          <a:ln/>
        </p:spPr>
        <p:txBody>
          <a:bodyPr wrap="square" rtlCol="0" anchor="ctr"/>
          <a:lstStyle/>
          <a:p>
            <a:pPr marL="0" indent="0" algn="ctr">
              <a:buNone/>
            </a:pPr>
            <a:r>
              <a:rPr lang="en-US" sz="900" b="1" dirty="0">
                <a:solidFill>
                  <a:srgbClr val="0D1B2A"/>
                </a:solidFill>
                <a:latin typeface="Calibri" pitchFamily="34" charset="0"/>
                <a:ea typeface="Calibri" pitchFamily="34" charset="-122"/>
                <a:cs typeface="Calibri" pitchFamily="34" charset="-120"/>
              </a:rPr>
              <a:t>avg6mou</a:t>
            </a:r>
            <a:endParaRPr lang="en-US" sz="900" dirty="0"/>
          </a:p>
        </p:txBody>
      </p:sp>
      <p:sp>
        <p:nvSpPr>
          <p:cNvPr id="85" name="Text 5">
            <a:extLst>
              <a:ext uri="{FF2B5EF4-FFF2-40B4-BE49-F238E27FC236}">
                <a16:creationId xmlns:a16="http://schemas.microsoft.com/office/drawing/2014/main" id="{83384821-17BD-6C44-0C61-014192F5EBBC}"/>
              </a:ext>
            </a:extLst>
          </p:cNvPr>
          <p:cNvSpPr/>
          <p:nvPr/>
        </p:nvSpPr>
        <p:spPr>
          <a:xfrm>
            <a:off x="3072384" y="1143000"/>
            <a:ext cx="566928" cy="274320"/>
          </a:xfrm>
          <a:prstGeom prst="rect">
            <a:avLst/>
          </a:prstGeom>
          <a:noFill/>
          <a:ln/>
        </p:spPr>
        <p:txBody>
          <a:bodyPr wrap="square" rtlCol="0" anchor="ctr"/>
          <a:lstStyle/>
          <a:p>
            <a:pPr marL="0" indent="0" algn="ctr">
              <a:buNone/>
            </a:pPr>
            <a:r>
              <a:rPr lang="en-US" sz="900" b="1" dirty="0">
                <a:solidFill>
                  <a:srgbClr val="0D1B2A"/>
                </a:solidFill>
                <a:latin typeface="Calibri" pitchFamily="34" charset="0"/>
                <a:ea typeface="Calibri" pitchFamily="34" charset="-122"/>
                <a:cs typeface="Calibri" pitchFamily="34" charset="-120"/>
              </a:rPr>
              <a:t>avg3mou</a:t>
            </a:r>
            <a:endParaRPr lang="en-US" sz="900" dirty="0"/>
          </a:p>
        </p:txBody>
      </p:sp>
      <p:sp>
        <p:nvSpPr>
          <p:cNvPr id="86" name="Text 6">
            <a:extLst>
              <a:ext uri="{FF2B5EF4-FFF2-40B4-BE49-F238E27FC236}">
                <a16:creationId xmlns:a16="http://schemas.microsoft.com/office/drawing/2014/main" id="{86A30D49-F37B-6B12-683E-7E90F2BEABA3}"/>
              </a:ext>
            </a:extLst>
          </p:cNvPr>
          <p:cNvSpPr/>
          <p:nvPr/>
        </p:nvSpPr>
        <p:spPr>
          <a:xfrm>
            <a:off x="3639312" y="1143000"/>
            <a:ext cx="566928" cy="274320"/>
          </a:xfrm>
          <a:prstGeom prst="rect">
            <a:avLst/>
          </a:prstGeom>
          <a:noFill/>
          <a:ln/>
        </p:spPr>
        <p:txBody>
          <a:bodyPr wrap="square" rtlCol="0" anchor="ctr"/>
          <a:lstStyle/>
          <a:p>
            <a:pPr marL="0" indent="0" algn="ctr">
              <a:buNone/>
            </a:pPr>
            <a:r>
              <a:rPr lang="en-US" sz="900" b="1" dirty="0">
                <a:solidFill>
                  <a:srgbClr val="0D1B2A"/>
                </a:solidFill>
                <a:latin typeface="Calibri" pitchFamily="34" charset="0"/>
                <a:ea typeface="Calibri" pitchFamily="34" charset="-122"/>
                <a:cs typeface="Calibri" pitchFamily="34" charset="-120"/>
              </a:rPr>
              <a:t>avg3qty</a:t>
            </a:r>
            <a:endParaRPr lang="en-US" sz="900" dirty="0"/>
          </a:p>
        </p:txBody>
      </p:sp>
      <p:sp>
        <p:nvSpPr>
          <p:cNvPr id="87" name="Text 7">
            <a:extLst>
              <a:ext uri="{FF2B5EF4-FFF2-40B4-BE49-F238E27FC236}">
                <a16:creationId xmlns:a16="http://schemas.microsoft.com/office/drawing/2014/main" id="{71360323-BDB8-C80D-03F2-87A8C6474504}"/>
              </a:ext>
            </a:extLst>
          </p:cNvPr>
          <p:cNvSpPr/>
          <p:nvPr/>
        </p:nvSpPr>
        <p:spPr>
          <a:xfrm>
            <a:off x="457200" y="1435608"/>
            <a:ext cx="868680" cy="566928"/>
          </a:xfrm>
          <a:prstGeom prst="rect">
            <a:avLst/>
          </a:prstGeom>
          <a:noFill/>
          <a:ln/>
        </p:spPr>
        <p:txBody>
          <a:bodyPr wrap="square" rtlCol="0" anchor="ctr"/>
          <a:lstStyle/>
          <a:p>
            <a:pPr marL="0" indent="0" algn="r">
              <a:buNone/>
            </a:pPr>
            <a:r>
              <a:rPr lang="en-US" sz="900" b="1" dirty="0">
                <a:solidFill>
                  <a:srgbClr val="0D1B2A"/>
                </a:solidFill>
                <a:latin typeface="Calibri" pitchFamily="34" charset="0"/>
                <a:ea typeface="Calibri" pitchFamily="34" charset="-122"/>
                <a:cs typeface="Calibri" pitchFamily="34" charset="-120"/>
              </a:rPr>
              <a:t>eqpdays</a:t>
            </a:r>
            <a:endParaRPr lang="en-US" sz="900" dirty="0"/>
          </a:p>
        </p:txBody>
      </p:sp>
      <p:sp>
        <p:nvSpPr>
          <p:cNvPr id="88" name="Shape 8">
            <a:extLst>
              <a:ext uri="{FF2B5EF4-FFF2-40B4-BE49-F238E27FC236}">
                <a16:creationId xmlns:a16="http://schemas.microsoft.com/office/drawing/2014/main" id="{8899C594-7067-924C-8B17-C7A67C6A9BDB}"/>
              </a:ext>
            </a:extLst>
          </p:cNvPr>
          <p:cNvSpPr/>
          <p:nvPr/>
        </p:nvSpPr>
        <p:spPr>
          <a:xfrm>
            <a:off x="1371600" y="1435608"/>
            <a:ext cx="530352" cy="530352"/>
          </a:xfrm>
          <a:prstGeom prst="rect">
            <a:avLst/>
          </a:prstGeom>
          <a:solidFill>
            <a:srgbClr val="F59E0B"/>
          </a:solidFill>
          <a:ln w="12700">
            <a:solidFill>
              <a:srgbClr val="FFFFFF"/>
            </a:solidFill>
            <a:prstDash val="solid"/>
          </a:ln>
        </p:spPr>
        <p:txBody>
          <a:bodyPr/>
          <a:lstStyle/>
          <a:p>
            <a:endParaRPr lang="en-US"/>
          </a:p>
        </p:txBody>
      </p:sp>
      <p:sp>
        <p:nvSpPr>
          <p:cNvPr id="89" name="Text 9">
            <a:extLst>
              <a:ext uri="{FF2B5EF4-FFF2-40B4-BE49-F238E27FC236}">
                <a16:creationId xmlns:a16="http://schemas.microsoft.com/office/drawing/2014/main" id="{48558784-9C40-AE84-BFF4-3405CD6E4DA5}"/>
              </a:ext>
            </a:extLst>
          </p:cNvPr>
          <p:cNvSpPr/>
          <p:nvPr/>
        </p:nvSpPr>
        <p:spPr>
          <a:xfrm>
            <a:off x="1371600" y="1435608"/>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1.00</a:t>
            </a:r>
            <a:endParaRPr lang="en-US" sz="1000" dirty="0"/>
          </a:p>
        </p:txBody>
      </p:sp>
      <p:sp>
        <p:nvSpPr>
          <p:cNvPr id="90" name="Shape 10">
            <a:extLst>
              <a:ext uri="{FF2B5EF4-FFF2-40B4-BE49-F238E27FC236}">
                <a16:creationId xmlns:a16="http://schemas.microsoft.com/office/drawing/2014/main" id="{BAD46C0E-727C-2E02-135C-8F82ADEC7665}"/>
              </a:ext>
            </a:extLst>
          </p:cNvPr>
          <p:cNvSpPr/>
          <p:nvPr/>
        </p:nvSpPr>
        <p:spPr>
          <a:xfrm>
            <a:off x="1938528" y="1435608"/>
            <a:ext cx="530352" cy="530352"/>
          </a:xfrm>
          <a:prstGeom prst="rect">
            <a:avLst/>
          </a:prstGeom>
          <a:solidFill>
            <a:srgbClr val="FCA5A5"/>
          </a:solidFill>
          <a:ln w="12700">
            <a:solidFill>
              <a:srgbClr val="FFFFFF"/>
            </a:solidFill>
            <a:prstDash val="solid"/>
          </a:ln>
        </p:spPr>
        <p:txBody>
          <a:bodyPr/>
          <a:lstStyle/>
          <a:p>
            <a:endParaRPr lang="en-US"/>
          </a:p>
        </p:txBody>
      </p:sp>
      <p:sp>
        <p:nvSpPr>
          <p:cNvPr id="91" name="Text 11">
            <a:extLst>
              <a:ext uri="{FF2B5EF4-FFF2-40B4-BE49-F238E27FC236}">
                <a16:creationId xmlns:a16="http://schemas.microsoft.com/office/drawing/2014/main" id="{5FDFEF74-FA83-EA02-686C-355A3A86A8B5}"/>
              </a:ext>
            </a:extLst>
          </p:cNvPr>
          <p:cNvSpPr/>
          <p:nvPr/>
        </p:nvSpPr>
        <p:spPr>
          <a:xfrm>
            <a:off x="1938528" y="1435608"/>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-0.31</a:t>
            </a:r>
            <a:endParaRPr lang="en-US" sz="1000" dirty="0"/>
          </a:p>
        </p:txBody>
      </p:sp>
      <p:sp>
        <p:nvSpPr>
          <p:cNvPr id="92" name="Shape 12">
            <a:extLst>
              <a:ext uri="{FF2B5EF4-FFF2-40B4-BE49-F238E27FC236}">
                <a16:creationId xmlns:a16="http://schemas.microsoft.com/office/drawing/2014/main" id="{DBFEE508-BDAA-4852-D42F-1C7EC6A4BE94}"/>
              </a:ext>
            </a:extLst>
          </p:cNvPr>
          <p:cNvSpPr/>
          <p:nvPr/>
        </p:nvSpPr>
        <p:spPr>
          <a:xfrm>
            <a:off x="2505456" y="1435608"/>
            <a:ext cx="530352" cy="530352"/>
          </a:xfrm>
          <a:prstGeom prst="rect">
            <a:avLst/>
          </a:prstGeom>
          <a:solidFill>
            <a:srgbClr val="FCA5A5"/>
          </a:solidFill>
          <a:ln w="12700">
            <a:solidFill>
              <a:srgbClr val="FFFFFF"/>
            </a:solidFill>
            <a:prstDash val="solid"/>
          </a:ln>
        </p:spPr>
        <p:txBody>
          <a:bodyPr/>
          <a:lstStyle/>
          <a:p>
            <a:endParaRPr lang="en-US"/>
          </a:p>
        </p:txBody>
      </p:sp>
      <p:sp>
        <p:nvSpPr>
          <p:cNvPr id="93" name="Text 13">
            <a:extLst>
              <a:ext uri="{FF2B5EF4-FFF2-40B4-BE49-F238E27FC236}">
                <a16:creationId xmlns:a16="http://schemas.microsoft.com/office/drawing/2014/main" id="{E51F603B-E5F3-0A62-D0D9-C3EA88EA966B}"/>
              </a:ext>
            </a:extLst>
          </p:cNvPr>
          <p:cNvSpPr/>
          <p:nvPr/>
        </p:nvSpPr>
        <p:spPr>
          <a:xfrm>
            <a:off x="2505456" y="1435608"/>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-0.31</a:t>
            </a:r>
            <a:endParaRPr lang="en-US" sz="1000" dirty="0"/>
          </a:p>
        </p:txBody>
      </p:sp>
      <p:sp>
        <p:nvSpPr>
          <p:cNvPr id="94" name="Shape 14">
            <a:extLst>
              <a:ext uri="{FF2B5EF4-FFF2-40B4-BE49-F238E27FC236}">
                <a16:creationId xmlns:a16="http://schemas.microsoft.com/office/drawing/2014/main" id="{FEFCEA59-982B-1E52-8680-3F89FCA45548}"/>
              </a:ext>
            </a:extLst>
          </p:cNvPr>
          <p:cNvSpPr/>
          <p:nvPr/>
        </p:nvSpPr>
        <p:spPr>
          <a:xfrm>
            <a:off x="3072384" y="1435608"/>
            <a:ext cx="530352" cy="530352"/>
          </a:xfrm>
          <a:prstGeom prst="rect">
            <a:avLst/>
          </a:prstGeom>
          <a:solidFill>
            <a:srgbClr val="FCA5A5"/>
          </a:solidFill>
          <a:ln w="12700">
            <a:solidFill>
              <a:srgbClr val="FFFFFF"/>
            </a:solidFill>
            <a:prstDash val="solid"/>
          </a:ln>
        </p:spPr>
        <p:txBody>
          <a:bodyPr/>
          <a:lstStyle/>
          <a:p>
            <a:endParaRPr lang="en-US"/>
          </a:p>
        </p:txBody>
      </p:sp>
      <p:sp>
        <p:nvSpPr>
          <p:cNvPr id="95" name="Text 15">
            <a:extLst>
              <a:ext uri="{FF2B5EF4-FFF2-40B4-BE49-F238E27FC236}">
                <a16:creationId xmlns:a16="http://schemas.microsoft.com/office/drawing/2014/main" id="{44EB941E-D139-7DFD-82D1-AC42C1C606AD}"/>
              </a:ext>
            </a:extLst>
          </p:cNvPr>
          <p:cNvSpPr/>
          <p:nvPr/>
        </p:nvSpPr>
        <p:spPr>
          <a:xfrm>
            <a:off x="3072384" y="1435608"/>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-0.31</a:t>
            </a:r>
            <a:endParaRPr lang="en-US" sz="1000" dirty="0"/>
          </a:p>
        </p:txBody>
      </p:sp>
      <p:sp>
        <p:nvSpPr>
          <p:cNvPr id="96" name="Shape 16">
            <a:extLst>
              <a:ext uri="{FF2B5EF4-FFF2-40B4-BE49-F238E27FC236}">
                <a16:creationId xmlns:a16="http://schemas.microsoft.com/office/drawing/2014/main" id="{87ACB676-886F-7EB0-F71B-93D9F4FDCF86}"/>
              </a:ext>
            </a:extLst>
          </p:cNvPr>
          <p:cNvSpPr/>
          <p:nvPr/>
        </p:nvSpPr>
        <p:spPr>
          <a:xfrm>
            <a:off x="3639312" y="1435608"/>
            <a:ext cx="530352" cy="530352"/>
          </a:xfrm>
          <a:prstGeom prst="rect">
            <a:avLst/>
          </a:prstGeom>
          <a:solidFill>
            <a:srgbClr val="FCA5A5"/>
          </a:solidFill>
          <a:ln w="12700">
            <a:solidFill>
              <a:srgbClr val="FFFFFF"/>
            </a:solidFill>
            <a:prstDash val="solid"/>
          </a:ln>
        </p:spPr>
        <p:txBody>
          <a:bodyPr/>
          <a:lstStyle/>
          <a:p>
            <a:endParaRPr lang="en-US"/>
          </a:p>
        </p:txBody>
      </p:sp>
      <p:sp>
        <p:nvSpPr>
          <p:cNvPr id="97" name="Text 17">
            <a:extLst>
              <a:ext uri="{FF2B5EF4-FFF2-40B4-BE49-F238E27FC236}">
                <a16:creationId xmlns:a16="http://schemas.microsoft.com/office/drawing/2014/main" id="{91E5B04B-0BD2-B58C-1AAE-8700E7DFE396}"/>
              </a:ext>
            </a:extLst>
          </p:cNvPr>
          <p:cNvSpPr/>
          <p:nvPr/>
        </p:nvSpPr>
        <p:spPr>
          <a:xfrm>
            <a:off x="3639312" y="1435608"/>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-0.30</a:t>
            </a:r>
            <a:endParaRPr lang="en-US" sz="1000" dirty="0"/>
          </a:p>
        </p:txBody>
      </p:sp>
      <p:sp>
        <p:nvSpPr>
          <p:cNvPr id="98" name="Text 18">
            <a:extLst>
              <a:ext uri="{FF2B5EF4-FFF2-40B4-BE49-F238E27FC236}">
                <a16:creationId xmlns:a16="http://schemas.microsoft.com/office/drawing/2014/main" id="{7EEE646D-F5D1-6E4A-86AA-660B1A854EC0}"/>
              </a:ext>
            </a:extLst>
          </p:cNvPr>
          <p:cNvSpPr/>
          <p:nvPr/>
        </p:nvSpPr>
        <p:spPr>
          <a:xfrm>
            <a:off x="457200" y="2002536"/>
            <a:ext cx="868680" cy="566928"/>
          </a:xfrm>
          <a:prstGeom prst="rect">
            <a:avLst/>
          </a:prstGeom>
          <a:noFill/>
          <a:ln/>
        </p:spPr>
        <p:txBody>
          <a:bodyPr wrap="square" rtlCol="0" anchor="ctr"/>
          <a:lstStyle/>
          <a:p>
            <a:pPr marL="0" indent="0" algn="r">
              <a:buNone/>
            </a:pPr>
            <a:r>
              <a:rPr lang="en-US" sz="900" b="1" dirty="0">
                <a:solidFill>
                  <a:srgbClr val="0D1B2A"/>
                </a:solidFill>
                <a:latin typeface="Calibri" pitchFamily="34" charset="0"/>
                <a:ea typeface="Calibri" pitchFamily="34" charset="-122"/>
                <a:cs typeface="Calibri" pitchFamily="34" charset="-120"/>
              </a:rPr>
              <a:t>mou_Mean</a:t>
            </a:r>
            <a:endParaRPr lang="en-US" sz="900" dirty="0"/>
          </a:p>
        </p:txBody>
      </p:sp>
      <p:sp>
        <p:nvSpPr>
          <p:cNvPr id="99" name="Shape 19">
            <a:extLst>
              <a:ext uri="{FF2B5EF4-FFF2-40B4-BE49-F238E27FC236}">
                <a16:creationId xmlns:a16="http://schemas.microsoft.com/office/drawing/2014/main" id="{0A04D731-6F6C-538D-B5BE-E16E5FBF9724}"/>
              </a:ext>
            </a:extLst>
          </p:cNvPr>
          <p:cNvSpPr/>
          <p:nvPr/>
        </p:nvSpPr>
        <p:spPr>
          <a:xfrm>
            <a:off x="1371600" y="2002536"/>
            <a:ext cx="530352" cy="530352"/>
          </a:xfrm>
          <a:prstGeom prst="rect">
            <a:avLst/>
          </a:prstGeom>
          <a:solidFill>
            <a:srgbClr val="FCA5A5"/>
          </a:solidFill>
          <a:ln w="12700">
            <a:solidFill>
              <a:srgbClr val="FFFFFF"/>
            </a:solidFill>
            <a:prstDash val="solid"/>
          </a:ln>
        </p:spPr>
        <p:txBody>
          <a:bodyPr/>
          <a:lstStyle/>
          <a:p>
            <a:endParaRPr lang="en-US"/>
          </a:p>
        </p:txBody>
      </p:sp>
      <p:sp>
        <p:nvSpPr>
          <p:cNvPr id="100" name="Text 20">
            <a:extLst>
              <a:ext uri="{FF2B5EF4-FFF2-40B4-BE49-F238E27FC236}">
                <a16:creationId xmlns:a16="http://schemas.microsoft.com/office/drawing/2014/main" id="{AB892044-7515-4F29-CDDD-ED0322528397}"/>
              </a:ext>
            </a:extLst>
          </p:cNvPr>
          <p:cNvSpPr/>
          <p:nvPr/>
        </p:nvSpPr>
        <p:spPr>
          <a:xfrm>
            <a:off x="1371600" y="2002536"/>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-0.31</a:t>
            </a:r>
            <a:endParaRPr lang="en-US" sz="1000" dirty="0"/>
          </a:p>
        </p:txBody>
      </p:sp>
      <p:sp>
        <p:nvSpPr>
          <p:cNvPr id="101" name="Shape 21">
            <a:extLst>
              <a:ext uri="{FF2B5EF4-FFF2-40B4-BE49-F238E27FC236}">
                <a16:creationId xmlns:a16="http://schemas.microsoft.com/office/drawing/2014/main" id="{685095FB-DD23-A74B-9B76-8D05BF342AEC}"/>
              </a:ext>
            </a:extLst>
          </p:cNvPr>
          <p:cNvSpPr/>
          <p:nvPr/>
        </p:nvSpPr>
        <p:spPr>
          <a:xfrm>
            <a:off x="1938528" y="2002536"/>
            <a:ext cx="530352" cy="530352"/>
          </a:xfrm>
          <a:prstGeom prst="rect">
            <a:avLst/>
          </a:prstGeom>
          <a:solidFill>
            <a:srgbClr val="F59E0B"/>
          </a:solidFill>
          <a:ln w="12700">
            <a:solidFill>
              <a:srgbClr val="FFFFFF"/>
            </a:solidFill>
            <a:prstDash val="solid"/>
          </a:ln>
        </p:spPr>
        <p:txBody>
          <a:bodyPr/>
          <a:lstStyle/>
          <a:p>
            <a:endParaRPr lang="en-US"/>
          </a:p>
        </p:txBody>
      </p:sp>
      <p:sp>
        <p:nvSpPr>
          <p:cNvPr id="102" name="Text 22">
            <a:extLst>
              <a:ext uri="{FF2B5EF4-FFF2-40B4-BE49-F238E27FC236}">
                <a16:creationId xmlns:a16="http://schemas.microsoft.com/office/drawing/2014/main" id="{69373A3D-B88E-B186-DEBB-090A1D7F4447}"/>
              </a:ext>
            </a:extLst>
          </p:cNvPr>
          <p:cNvSpPr/>
          <p:nvPr/>
        </p:nvSpPr>
        <p:spPr>
          <a:xfrm>
            <a:off x="1938528" y="2002536"/>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1.00</a:t>
            </a:r>
            <a:endParaRPr lang="en-US" sz="1000" dirty="0"/>
          </a:p>
        </p:txBody>
      </p:sp>
      <p:sp>
        <p:nvSpPr>
          <p:cNvPr id="103" name="Shape 23">
            <a:extLst>
              <a:ext uri="{FF2B5EF4-FFF2-40B4-BE49-F238E27FC236}">
                <a16:creationId xmlns:a16="http://schemas.microsoft.com/office/drawing/2014/main" id="{0756E632-BCBB-0DF4-33DD-E722036F2628}"/>
              </a:ext>
            </a:extLst>
          </p:cNvPr>
          <p:cNvSpPr/>
          <p:nvPr/>
        </p:nvSpPr>
        <p:spPr>
          <a:xfrm>
            <a:off x="2505456" y="2002536"/>
            <a:ext cx="530352" cy="530352"/>
          </a:xfrm>
          <a:prstGeom prst="rect">
            <a:avLst/>
          </a:prstGeom>
          <a:solidFill>
            <a:srgbClr val="0B7A75"/>
          </a:solidFill>
          <a:ln w="12700">
            <a:solidFill>
              <a:srgbClr val="FFFFFF"/>
            </a:solidFill>
            <a:prstDash val="solid"/>
          </a:ln>
        </p:spPr>
        <p:txBody>
          <a:bodyPr/>
          <a:lstStyle/>
          <a:p>
            <a:endParaRPr lang="en-US"/>
          </a:p>
        </p:txBody>
      </p:sp>
      <p:sp>
        <p:nvSpPr>
          <p:cNvPr id="104" name="Text 24">
            <a:extLst>
              <a:ext uri="{FF2B5EF4-FFF2-40B4-BE49-F238E27FC236}">
                <a16:creationId xmlns:a16="http://schemas.microsoft.com/office/drawing/2014/main" id="{BDD308F8-9DF3-EF10-A1F0-A157B5C738DE}"/>
              </a:ext>
            </a:extLst>
          </p:cNvPr>
          <p:cNvSpPr/>
          <p:nvPr/>
        </p:nvSpPr>
        <p:spPr>
          <a:xfrm>
            <a:off x="2505456" y="2002536"/>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0.93</a:t>
            </a:r>
            <a:endParaRPr lang="en-US" sz="1000" dirty="0"/>
          </a:p>
        </p:txBody>
      </p:sp>
      <p:sp>
        <p:nvSpPr>
          <p:cNvPr id="105" name="Shape 25">
            <a:extLst>
              <a:ext uri="{FF2B5EF4-FFF2-40B4-BE49-F238E27FC236}">
                <a16:creationId xmlns:a16="http://schemas.microsoft.com/office/drawing/2014/main" id="{5970FAF4-0809-68D1-10DF-63C3061286E1}"/>
              </a:ext>
            </a:extLst>
          </p:cNvPr>
          <p:cNvSpPr/>
          <p:nvPr/>
        </p:nvSpPr>
        <p:spPr>
          <a:xfrm>
            <a:off x="3072384" y="2002536"/>
            <a:ext cx="530352" cy="530352"/>
          </a:xfrm>
          <a:prstGeom prst="rect">
            <a:avLst/>
          </a:prstGeom>
          <a:solidFill>
            <a:srgbClr val="0B7A75"/>
          </a:solidFill>
          <a:ln w="12700">
            <a:solidFill>
              <a:srgbClr val="FFFFFF"/>
            </a:solidFill>
            <a:prstDash val="solid"/>
          </a:ln>
        </p:spPr>
        <p:txBody>
          <a:bodyPr/>
          <a:lstStyle/>
          <a:p>
            <a:endParaRPr lang="en-US"/>
          </a:p>
        </p:txBody>
      </p:sp>
      <p:sp>
        <p:nvSpPr>
          <p:cNvPr id="106" name="Text 26">
            <a:extLst>
              <a:ext uri="{FF2B5EF4-FFF2-40B4-BE49-F238E27FC236}">
                <a16:creationId xmlns:a16="http://schemas.microsoft.com/office/drawing/2014/main" id="{1B7164CB-20BB-F3F1-E690-7785335347B7}"/>
              </a:ext>
            </a:extLst>
          </p:cNvPr>
          <p:cNvSpPr/>
          <p:nvPr/>
        </p:nvSpPr>
        <p:spPr>
          <a:xfrm>
            <a:off x="3072384" y="2002536"/>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0.98</a:t>
            </a:r>
            <a:endParaRPr lang="en-US" sz="1000" dirty="0"/>
          </a:p>
        </p:txBody>
      </p:sp>
      <p:sp>
        <p:nvSpPr>
          <p:cNvPr id="107" name="Shape 27">
            <a:extLst>
              <a:ext uri="{FF2B5EF4-FFF2-40B4-BE49-F238E27FC236}">
                <a16:creationId xmlns:a16="http://schemas.microsoft.com/office/drawing/2014/main" id="{9A2906AB-6973-3E46-BCAA-35E0D2703040}"/>
              </a:ext>
            </a:extLst>
          </p:cNvPr>
          <p:cNvSpPr/>
          <p:nvPr/>
        </p:nvSpPr>
        <p:spPr>
          <a:xfrm>
            <a:off x="3639312" y="2002536"/>
            <a:ext cx="530352" cy="530352"/>
          </a:xfrm>
          <a:prstGeom prst="rect">
            <a:avLst/>
          </a:prstGeom>
          <a:solidFill>
            <a:srgbClr val="0B7A75"/>
          </a:solidFill>
          <a:ln w="12700">
            <a:solidFill>
              <a:srgbClr val="FFFFFF"/>
            </a:solidFill>
            <a:prstDash val="solid"/>
          </a:ln>
        </p:spPr>
        <p:txBody>
          <a:bodyPr/>
          <a:lstStyle/>
          <a:p>
            <a:endParaRPr lang="en-US"/>
          </a:p>
        </p:txBody>
      </p:sp>
      <p:sp>
        <p:nvSpPr>
          <p:cNvPr id="108" name="Text 28">
            <a:extLst>
              <a:ext uri="{FF2B5EF4-FFF2-40B4-BE49-F238E27FC236}">
                <a16:creationId xmlns:a16="http://schemas.microsoft.com/office/drawing/2014/main" id="{7F1B2B95-6D84-2097-F682-FEE227AAA786}"/>
              </a:ext>
            </a:extLst>
          </p:cNvPr>
          <p:cNvSpPr/>
          <p:nvPr/>
        </p:nvSpPr>
        <p:spPr>
          <a:xfrm>
            <a:off x="3639312" y="2002536"/>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0.85</a:t>
            </a:r>
            <a:endParaRPr lang="en-US" sz="1000" dirty="0"/>
          </a:p>
        </p:txBody>
      </p:sp>
      <p:sp>
        <p:nvSpPr>
          <p:cNvPr id="109" name="Text 29">
            <a:extLst>
              <a:ext uri="{FF2B5EF4-FFF2-40B4-BE49-F238E27FC236}">
                <a16:creationId xmlns:a16="http://schemas.microsoft.com/office/drawing/2014/main" id="{B929ECFA-22D4-8CDD-DCFC-88CAB706655F}"/>
              </a:ext>
            </a:extLst>
          </p:cNvPr>
          <p:cNvSpPr/>
          <p:nvPr/>
        </p:nvSpPr>
        <p:spPr>
          <a:xfrm>
            <a:off x="457200" y="2569464"/>
            <a:ext cx="868680" cy="566928"/>
          </a:xfrm>
          <a:prstGeom prst="rect">
            <a:avLst/>
          </a:prstGeom>
          <a:noFill/>
          <a:ln/>
        </p:spPr>
        <p:txBody>
          <a:bodyPr wrap="square" rtlCol="0" anchor="ctr"/>
          <a:lstStyle/>
          <a:p>
            <a:pPr marL="0" indent="0" algn="r">
              <a:buNone/>
            </a:pPr>
            <a:r>
              <a:rPr lang="en-US" sz="900" b="1" dirty="0">
                <a:solidFill>
                  <a:srgbClr val="0D1B2A"/>
                </a:solidFill>
                <a:latin typeface="Calibri" pitchFamily="34" charset="0"/>
                <a:ea typeface="Calibri" pitchFamily="34" charset="-122"/>
                <a:cs typeface="Calibri" pitchFamily="34" charset="-120"/>
              </a:rPr>
              <a:t>avg6mou</a:t>
            </a:r>
            <a:endParaRPr lang="en-US" sz="900" dirty="0"/>
          </a:p>
        </p:txBody>
      </p:sp>
      <p:sp>
        <p:nvSpPr>
          <p:cNvPr id="110" name="Shape 30">
            <a:extLst>
              <a:ext uri="{FF2B5EF4-FFF2-40B4-BE49-F238E27FC236}">
                <a16:creationId xmlns:a16="http://schemas.microsoft.com/office/drawing/2014/main" id="{1770111F-C0D4-AC88-3B58-C5161F453B4C}"/>
              </a:ext>
            </a:extLst>
          </p:cNvPr>
          <p:cNvSpPr/>
          <p:nvPr/>
        </p:nvSpPr>
        <p:spPr>
          <a:xfrm>
            <a:off x="1371600" y="2569464"/>
            <a:ext cx="530352" cy="530352"/>
          </a:xfrm>
          <a:prstGeom prst="rect">
            <a:avLst/>
          </a:prstGeom>
          <a:solidFill>
            <a:srgbClr val="FCA5A5"/>
          </a:solidFill>
          <a:ln w="12700">
            <a:solidFill>
              <a:srgbClr val="FFFFFF"/>
            </a:solidFill>
            <a:prstDash val="solid"/>
          </a:ln>
        </p:spPr>
        <p:txBody>
          <a:bodyPr/>
          <a:lstStyle/>
          <a:p>
            <a:endParaRPr lang="en-US"/>
          </a:p>
        </p:txBody>
      </p:sp>
      <p:sp>
        <p:nvSpPr>
          <p:cNvPr id="111" name="Text 31">
            <a:extLst>
              <a:ext uri="{FF2B5EF4-FFF2-40B4-BE49-F238E27FC236}">
                <a16:creationId xmlns:a16="http://schemas.microsoft.com/office/drawing/2014/main" id="{D7DF5033-91F5-7873-70E9-7417EA7B8173}"/>
              </a:ext>
            </a:extLst>
          </p:cNvPr>
          <p:cNvSpPr/>
          <p:nvPr/>
        </p:nvSpPr>
        <p:spPr>
          <a:xfrm>
            <a:off x="1371600" y="2569464"/>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-0.31</a:t>
            </a:r>
            <a:endParaRPr lang="en-US" sz="1000" dirty="0"/>
          </a:p>
        </p:txBody>
      </p:sp>
      <p:sp>
        <p:nvSpPr>
          <p:cNvPr id="112" name="Shape 32">
            <a:extLst>
              <a:ext uri="{FF2B5EF4-FFF2-40B4-BE49-F238E27FC236}">
                <a16:creationId xmlns:a16="http://schemas.microsoft.com/office/drawing/2014/main" id="{9621B932-BA7F-1C2C-A96F-EE5D0D16E904}"/>
              </a:ext>
            </a:extLst>
          </p:cNvPr>
          <p:cNvSpPr/>
          <p:nvPr/>
        </p:nvSpPr>
        <p:spPr>
          <a:xfrm>
            <a:off x="1938528" y="2569464"/>
            <a:ext cx="530352" cy="530352"/>
          </a:xfrm>
          <a:prstGeom prst="rect">
            <a:avLst/>
          </a:prstGeom>
          <a:solidFill>
            <a:srgbClr val="0B7A75"/>
          </a:solidFill>
          <a:ln w="12700">
            <a:solidFill>
              <a:srgbClr val="FFFFFF"/>
            </a:solidFill>
            <a:prstDash val="solid"/>
          </a:ln>
        </p:spPr>
        <p:txBody>
          <a:bodyPr/>
          <a:lstStyle/>
          <a:p>
            <a:endParaRPr lang="en-US"/>
          </a:p>
        </p:txBody>
      </p:sp>
      <p:sp>
        <p:nvSpPr>
          <p:cNvPr id="113" name="Text 33">
            <a:extLst>
              <a:ext uri="{FF2B5EF4-FFF2-40B4-BE49-F238E27FC236}">
                <a16:creationId xmlns:a16="http://schemas.microsoft.com/office/drawing/2014/main" id="{D6585931-9212-6E81-CFF3-D9CE2DF30BD9}"/>
              </a:ext>
            </a:extLst>
          </p:cNvPr>
          <p:cNvSpPr/>
          <p:nvPr/>
        </p:nvSpPr>
        <p:spPr>
          <a:xfrm>
            <a:off x="1938528" y="2569464"/>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0.93</a:t>
            </a:r>
            <a:endParaRPr lang="en-US" sz="1000" dirty="0"/>
          </a:p>
        </p:txBody>
      </p:sp>
      <p:sp>
        <p:nvSpPr>
          <p:cNvPr id="114" name="Shape 34">
            <a:extLst>
              <a:ext uri="{FF2B5EF4-FFF2-40B4-BE49-F238E27FC236}">
                <a16:creationId xmlns:a16="http://schemas.microsoft.com/office/drawing/2014/main" id="{A288E131-EB19-AACE-340F-6B89871DF66A}"/>
              </a:ext>
            </a:extLst>
          </p:cNvPr>
          <p:cNvSpPr/>
          <p:nvPr/>
        </p:nvSpPr>
        <p:spPr>
          <a:xfrm>
            <a:off x="2505456" y="2569464"/>
            <a:ext cx="530352" cy="530352"/>
          </a:xfrm>
          <a:prstGeom prst="rect">
            <a:avLst/>
          </a:prstGeom>
          <a:solidFill>
            <a:srgbClr val="F59E0B"/>
          </a:solidFill>
          <a:ln w="12700">
            <a:solidFill>
              <a:srgbClr val="FFFFFF"/>
            </a:solidFill>
            <a:prstDash val="solid"/>
          </a:ln>
        </p:spPr>
        <p:txBody>
          <a:bodyPr/>
          <a:lstStyle/>
          <a:p>
            <a:endParaRPr lang="en-US"/>
          </a:p>
        </p:txBody>
      </p:sp>
      <p:sp>
        <p:nvSpPr>
          <p:cNvPr id="115" name="Text 35">
            <a:extLst>
              <a:ext uri="{FF2B5EF4-FFF2-40B4-BE49-F238E27FC236}">
                <a16:creationId xmlns:a16="http://schemas.microsoft.com/office/drawing/2014/main" id="{58F21523-E665-FE12-E884-0281C4B528BB}"/>
              </a:ext>
            </a:extLst>
          </p:cNvPr>
          <p:cNvSpPr/>
          <p:nvPr/>
        </p:nvSpPr>
        <p:spPr>
          <a:xfrm>
            <a:off x="2505456" y="2569464"/>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1.00</a:t>
            </a:r>
            <a:endParaRPr lang="en-US" sz="1000" dirty="0"/>
          </a:p>
        </p:txBody>
      </p:sp>
      <p:sp>
        <p:nvSpPr>
          <p:cNvPr id="116" name="Shape 36">
            <a:extLst>
              <a:ext uri="{FF2B5EF4-FFF2-40B4-BE49-F238E27FC236}">
                <a16:creationId xmlns:a16="http://schemas.microsoft.com/office/drawing/2014/main" id="{EA7B0A61-3546-9F35-5AFE-3ECF1555AD22}"/>
              </a:ext>
            </a:extLst>
          </p:cNvPr>
          <p:cNvSpPr/>
          <p:nvPr/>
        </p:nvSpPr>
        <p:spPr>
          <a:xfrm>
            <a:off x="3072384" y="2569464"/>
            <a:ext cx="530352" cy="530352"/>
          </a:xfrm>
          <a:prstGeom prst="rect">
            <a:avLst/>
          </a:prstGeom>
          <a:solidFill>
            <a:srgbClr val="0B7A75"/>
          </a:solidFill>
          <a:ln w="12700">
            <a:solidFill>
              <a:srgbClr val="FFFFFF"/>
            </a:solidFill>
            <a:prstDash val="solid"/>
          </a:ln>
        </p:spPr>
        <p:txBody>
          <a:bodyPr/>
          <a:lstStyle/>
          <a:p>
            <a:endParaRPr lang="en-US"/>
          </a:p>
        </p:txBody>
      </p:sp>
      <p:sp>
        <p:nvSpPr>
          <p:cNvPr id="117" name="Text 37">
            <a:extLst>
              <a:ext uri="{FF2B5EF4-FFF2-40B4-BE49-F238E27FC236}">
                <a16:creationId xmlns:a16="http://schemas.microsoft.com/office/drawing/2014/main" id="{24B5F004-4BB6-0F7C-8D02-D3E07B730CD3}"/>
              </a:ext>
            </a:extLst>
          </p:cNvPr>
          <p:cNvSpPr/>
          <p:nvPr/>
        </p:nvSpPr>
        <p:spPr>
          <a:xfrm>
            <a:off x="3072384" y="2569464"/>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0.94</a:t>
            </a:r>
            <a:endParaRPr lang="en-US" sz="1000" dirty="0"/>
          </a:p>
        </p:txBody>
      </p:sp>
      <p:sp>
        <p:nvSpPr>
          <p:cNvPr id="118" name="Shape 38">
            <a:extLst>
              <a:ext uri="{FF2B5EF4-FFF2-40B4-BE49-F238E27FC236}">
                <a16:creationId xmlns:a16="http://schemas.microsoft.com/office/drawing/2014/main" id="{39D57201-89F0-003B-7686-2BD4ABF5AC7F}"/>
              </a:ext>
            </a:extLst>
          </p:cNvPr>
          <p:cNvSpPr/>
          <p:nvPr/>
        </p:nvSpPr>
        <p:spPr>
          <a:xfrm>
            <a:off x="3639312" y="2569464"/>
            <a:ext cx="530352" cy="530352"/>
          </a:xfrm>
          <a:prstGeom prst="rect">
            <a:avLst/>
          </a:prstGeom>
          <a:solidFill>
            <a:srgbClr val="0B7A75"/>
          </a:solidFill>
          <a:ln w="12700">
            <a:solidFill>
              <a:srgbClr val="FFFFFF"/>
            </a:solidFill>
            <a:prstDash val="solid"/>
          </a:ln>
        </p:spPr>
        <p:txBody>
          <a:bodyPr/>
          <a:lstStyle/>
          <a:p>
            <a:endParaRPr lang="en-US"/>
          </a:p>
        </p:txBody>
      </p:sp>
      <p:sp>
        <p:nvSpPr>
          <p:cNvPr id="119" name="Text 39">
            <a:extLst>
              <a:ext uri="{FF2B5EF4-FFF2-40B4-BE49-F238E27FC236}">
                <a16:creationId xmlns:a16="http://schemas.microsoft.com/office/drawing/2014/main" id="{299FBD99-1123-200D-D625-43F903C76E0A}"/>
              </a:ext>
            </a:extLst>
          </p:cNvPr>
          <p:cNvSpPr/>
          <p:nvPr/>
        </p:nvSpPr>
        <p:spPr>
          <a:xfrm>
            <a:off x="3639312" y="2569464"/>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0.84</a:t>
            </a:r>
            <a:endParaRPr lang="en-US" sz="1000" dirty="0"/>
          </a:p>
        </p:txBody>
      </p:sp>
      <p:sp>
        <p:nvSpPr>
          <p:cNvPr id="120" name="Text 40">
            <a:extLst>
              <a:ext uri="{FF2B5EF4-FFF2-40B4-BE49-F238E27FC236}">
                <a16:creationId xmlns:a16="http://schemas.microsoft.com/office/drawing/2014/main" id="{26E7E886-C1D3-078F-B925-4EBFB59430FF}"/>
              </a:ext>
            </a:extLst>
          </p:cNvPr>
          <p:cNvSpPr/>
          <p:nvPr/>
        </p:nvSpPr>
        <p:spPr>
          <a:xfrm>
            <a:off x="457200" y="3136392"/>
            <a:ext cx="868680" cy="566928"/>
          </a:xfrm>
          <a:prstGeom prst="rect">
            <a:avLst/>
          </a:prstGeom>
          <a:noFill/>
          <a:ln/>
        </p:spPr>
        <p:txBody>
          <a:bodyPr wrap="square" rtlCol="0" anchor="ctr"/>
          <a:lstStyle/>
          <a:p>
            <a:pPr marL="0" indent="0" algn="r">
              <a:buNone/>
            </a:pPr>
            <a:r>
              <a:rPr lang="en-US" sz="900" b="1" dirty="0">
                <a:solidFill>
                  <a:srgbClr val="0D1B2A"/>
                </a:solidFill>
                <a:latin typeface="Calibri" pitchFamily="34" charset="0"/>
                <a:ea typeface="Calibri" pitchFamily="34" charset="-122"/>
                <a:cs typeface="Calibri" pitchFamily="34" charset="-120"/>
              </a:rPr>
              <a:t>avg3mou</a:t>
            </a:r>
            <a:endParaRPr lang="en-US" sz="900" dirty="0"/>
          </a:p>
        </p:txBody>
      </p:sp>
      <p:sp>
        <p:nvSpPr>
          <p:cNvPr id="121" name="Shape 41">
            <a:extLst>
              <a:ext uri="{FF2B5EF4-FFF2-40B4-BE49-F238E27FC236}">
                <a16:creationId xmlns:a16="http://schemas.microsoft.com/office/drawing/2014/main" id="{A43402D0-8866-E918-EA82-9C5AD9488F93}"/>
              </a:ext>
            </a:extLst>
          </p:cNvPr>
          <p:cNvSpPr/>
          <p:nvPr/>
        </p:nvSpPr>
        <p:spPr>
          <a:xfrm>
            <a:off x="1371600" y="3136392"/>
            <a:ext cx="530352" cy="530352"/>
          </a:xfrm>
          <a:prstGeom prst="rect">
            <a:avLst/>
          </a:prstGeom>
          <a:solidFill>
            <a:srgbClr val="FCA5A5"/>
          </a:solidFill>
          <a:ln w="12700">
            <a:solidFill>
              <a:srgbClr val="FFFFFF"/>
            </a:solidFill>
            <a:prstDash val="solid"/>
          </a:ln>
        </p:spPr>
        <p:txBody>
          <a:bodyPr/>
          <a:lstStyle/>
          <a:p>
            <a:endParaRPr lang="en-US"/>
          </a:p>
        </p:txBody>
      </p:sp>
      <p:sp>
        <p:nvSpPr>
          <p:cNvPr id="122" name="Text 42">
            <a:extLst>
              <a:ext uri="{FF2B5EF4-FFF2-40B4-BE49-F238E27FC236}">
                <a16:creationId xmlns:a16="http://schemas.microsoft.com/office/drawing/2014/main" id="{84E3C0CD-FF7B-43AD-A209-429F3D8FDCBD}"/>
              </a:ext>
            </a:extLst>
          </p:cNvPr>
          <p:cNvSpPr/>
          <p:nvPr/>
        </p:nvSpPr>
        <p:spPr>
          <a:xfrm>
            <a:off x="1371600" y="3136392"/>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-0.31</a:t>
            </a:r>
            <a:endParaRPr lang="en-US" sz="1000" dirty="0"/>
          </a:p>
        </p:txBody>
      </p:sp>
      <p:sp>
        <p:nvSpPr>
          <p:cNvPr id="123" name="Shape 43">
            <a:extLst>
              <a:ext uri="{FF2B5EF4-FFF2-40B4-BE49-F238E27FC236}">
                <a16:creationId xmlns:a16="http://schemas.microsoft.com/office/drawing/2014/main" id="{3CEE856F-51A2-AFF6-D14F-C047B3F7E8E8}"/>
              </a:ext>
            </a:extLst>
          </p:cNvPr>
          <p:cNvSpPr/>
          <p:nvPr/>
        </p:nvSpPr>
        <p:spPr>
          <a:xfrm>
            <a:off x="1938528" y="3136392"/>
            <a:ext cx="530352" cy="530352"/>
          </a:xfrm>
          <a:prstGeom prst="rect">
            <a:avLst/>
          </a:prstGeom>
          <a:solidFill>
            <a:srgbClr val="0B7A75"/>
          </a:solidFill>
          <a:ln w="12700">
            <a:solidFill>
              <a:srgbClr val="FFFFFF"/>
            </a:solidFill>
            <a:prstDash val="solid"/>
          </a:ln>
        </p:spPr>
        <p:txBody>
          <a:bodyPr/>
          <a:lstStyle/>
          <a:p>
            <a:endParaRPr lang="en-US"/>
          </a:p>
        </p:txBody>
      </p:sp>
      <p:sp>
        <p:nvSpPr>
          <p:cNvPr id="124" name="Text 44">
            <a:extLst>
              <a:ext uri="{FF2B5EF4-FFF2-40B4-BE49-F238E27FC236}">
                <a16:creationId xmlns:a16="http://schemas.microsoft.com/office/drawing/2014/main" id="{0F443870-BC38-FBDA-1711-81675BCEC7B4}"/>
              </a:ext>
            </a:extLst>
          </p:cNvPr>
          <p:cNvSpPr/>
          <p:nvPr/>
        </p:nvSpPr>
        <p:spPr>
          <a:xfrm>
            <a:off x="1938528" y="3136392"/>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0.98</a:t>
            </a:r>
            <a:endParaRPr lang="en-US" sz="1000" dirty="0"/>
          </a:p>
        </p:txBody>
      </p:sp>
      <p:sp>
        <p:nvSpPr>
          <p:cNvPr id="125" name="Shape 45">
            <a:extLst>
              <a:ext uri="{FF2B5EF4-FFF2-40B4-BE49-F238E27FC236}">
                <a16:creationId xmlns:a16="http://schemas.microsoft.com/office/drawing/2014/main" id="{99AFA975-2B30-445B-6ABF-7419AAB134F8}"/>
              </a:ext>
            </a:extLst>
          </p:cNvPr>
          <p:cNvSpPr/>
          <p:nvPr/>
        </p:nvSpPr>
        <p:spPr>
          <a:xfrm>
            <a:off x="2505456" y="3136392"/>
            <a:ext cx="530352" cy="530352"/>
          </a:xfrm>
          <a:prstGeom prst="rect">
            <a:avLst/>
          </a:prstGeom>
          <a:solidFill>
            <a:srgbClr val="0B7A75"/>
          </a:solidFill>
          <a:ln w="12700">
            <a:solidFill>
              <a:srgbClr val="FFFFFF"/>
            </a:solidFill>
            <a:prstDash val="solid"/>
          </a:ln>
        </p:spPr>
        <p:txBody>
          <a:bodyPr/>
          <a:lstStyle/>
          <a:p>
            <a:endParaRPr lang="en-US"/>
          </a:p>
        </p:txBody>
      </p:sp>
      <p:sp>
        <p:nvSpPr>
          <p:cNvPr id="126" name="Text 46">
            <a:extLst>
              <a:ext uri="{FF2B5EF4-FFF2-40B4-BE49-F238E27FC236}">
                <a16:creationId xmlns:a16="http://schemas.microsoft.com/office/drawing/2014/main" id="{130EBBD9-7606-A849-F03C-1BAA99CD4376}"/>
              </a:ext>
            </a:extLst>
          </p:cNvPr>
          <p:cNvSpPr/>
          <p:nvPr/>
        </p:nvSpPr>
        <p:spPr>
          <a:xfrm>
            <a:off x="2505456" y="3136392"/>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0.94</a:t>
            </a:r>
            <a:endParaRPr lang="en-US" sz="1000" dirty="0"/>
          </a:p>
        </p:txBody>
      </p:sp>
      <p:sp>
        <p:nvSpPr>
          <p:cNvPr id="127" name="Shape 47">
            <a:extLst>
              <a:ext uri="{FF2B5EF4-FFF2-40B4-BE49-F238E27FC236}">
                <a16:creationId xmlns:a16="http://schemas.microsoft.com/office/drawing/2014/main" id="{8BA0C635-0022-51BE-1246-21BCFDCA9B17}"/>
              </a:ext>
            </a:extLst>
          </p:cNvPr>
          <p:cNvSpPr/>
          <p:nvPr/>
        </p:nvSpPr>
        <p:spPr>
          <a:xfrm>
            <a:off x="3072384" y="3136392"/>
            <a:ext cx="530352" cy="530352"/>
          </a:xfrm>
          <a:prstGeom prst="rect">
            <a:avLst/>
          </a:prstGeom>
          <a:solidFill>
            <a:srgbClr val="F59E0B"/>
          </a:solidFill>
          <a:ln w="12700">
            <a:solidFill>
              <a:srgbClr val="FFFFFF"/>
            </a:solidFill>
            <a:prstDash val="solid"/>
          </a:ln>
        </p:spPr>
        <p:txBody>
          <a:bodyPr/>
          <a:lstStyle/>
          <a:p>
            <a:endParaRPr lang="en-US"/>
          </a:p>
        </p:txBody>
      </p:sp>
      <p:sp>
        <p:nvSpPr>
          <p:cNvPr id="128" name="Text 48">
            <a:extLst>
              <a:ext uri="{FF2B5EF4-FFF2-40B4-BE49-F238E27FC236}">
                <a16:creationId xmlns:a16="http://schemas.microsoft.com/office/drawing/2014/main" id="{E66CA9C1-A3BC-8E62-CD92-90EE4EA532B9}"/>
              </a:ext>
            </a:extLst>
          </p:cNvPr>
          <p:cNvSpPr/>
          <p:nvPr/>
        </p:nvSpPr>
        <p:spPr>
          <a:xfrm>
            <a:off x="3072384" y="3136392"/>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1.00</a:t>
            </a:r>
            <a:endParaRPr lang="en-US" sz="1000" dirty="0"/>
          </a:p>
        </p:txBody>
      </p:sp>
      <p:sp>
        <p:nvSpPr>
          <p:cNvPr id="129" name="Shape 49">
            <a:extLst>
              <a:ext uri="{FF2B5EF4-FFF2-40B4-BE49-F238E27FC236}">
                <a16:creationId xmlns:a16="http://schemas.microsoft.com/office/drawing/2014/main" id="{B0CBBD06-BE0A-2CEA-8BBC-95CDA0D8A5E4}"/>
              </a:ext>
            </a:extLst>
          </p:cNvPr>
          <p:cNvSpPr/>
          <p:nvPr/>
        </p:nvSpPr>
        <p:spPr>
          <a:xfrm>
            <a:off x="3639312" y="3136392"/>
            <a:ext cx="530352" cy="530352"/>
          </a:xfrm>
          <a:prstGeom prst="rect">
            <a:avLst/>
          </a:prstGeom>
          <a:solidFill>
            <a:srgbClr val="0B7A75"/>
          </a:solidFill>
          <a:ln w="12700">
            <a:solidFill>
              <a:srgbClr val="FFFFFF"/>
            </a:solidFill>
            <a:prstDash val="solid"/>
          </a:ln>
        </p:spPr>
        <p:txBody>
          <a:bodyPr/>
          <a:lstStyle/>
          <a:p>
            <a:endParaRPr lang="en-US"/>
          </a:p>
        </p:txBody>
      </p:sp>
      <p:sp>
        <p:nvSpPr>
          <p:cNvPr id="130" name="Text 50">
            <a:extLst>
              <a:ext uri="{FF2B5EF4-FFF2-40B4-BE49-F238E27FC236}">
                <a16:creationId xmlns:a16="http://schemas.microsoft.com/office/drawing/2014/main" id="{D8A41050-D9D8-AA1B-4A3B-A171036AF26D}"/>
              </a:ext>
            </a:extLst>
          </p:cNvPr>
          <p:cNvSpPr/>
          <p:nvPr/>
        </p:nvSpPr>
        <p:spPr>
          <a:xfrm>
            <a:off x="3639312" y="3136392"/>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0.87</a:t>
            </a:r>
            <a:endParaRPr lang="en-US" sz="1000" dirty="0"/>
          </a:p>
        </p:txBody>
      </p:sp>
      <p:sp>
        <p:nvSpPr>
          <p:cNvPr id="131" name="Text 51">
            <a:extLst>
              <a:ext uri="{FF2B5EF4-FFF2-40B4-BE49-F238E27FC236}">
                <a16:creationId xmlns:a16="http://schemas.microsoft.com/office/drawing/2014/main" id="{B3D97B68-212F-59EE-E69C-791BEBAD9A7D}"/>
              </a:ext>
            </a:extLst>
          </p:cNvPr>
          <p:cNvSpPr/>
          <p:nvPr/>
        </p:nvSpPr>
        <p:spPr>
          <a:xfrm>
            <a:off x="457200" y="3703320"/>
            <a:ext cx="868680" cy="566928"/>
          </a:xfrm>
          <a:prstGeom prst="rect">
            <a:avLst/>
          </a:prstGeom>
          <a:noFill/>
          <a:ln/>
        </p:spPr>
        <p:txBody>
          <a:bodyPr wrap="square" rtlCol="0" anchor="ctr"/>
          <a:lstStyle/>
          <a:p>
            <a:pPr marL="0" indent="0" algn="r">
              <a:buNone/>
            </a:pPr>
            <a:r>
              <a:rPr lang="en-US" sz="900" b="1" dirty="0">
                <a:solidFill>
                  <a:srgbClr val="0D1B2A"/>
                </a:solidFill>
                <a:latin typeface="Calibri" pitchFamily="34" charset="0"/>
                <a:ea typeface="Calibri" pitchFamily="34" charset="-122"/>
                <a:cs typeface="Calibri" pitchFamily="34" charset="-120"/>
              </a:rPr>
              <a:t>avg3qty</a:t>
            </a:r>
            <a:endParaRPr lang="en-US" sz="900" dirty="0"/>
          </a:p>
        </p:txBody>
      </p:sp>
      <p:sp>
        <p:nvSpPr>
          <p:cNvPr id="132" name="Shape 52">
            <a:extLst>
              <a:ext uri="{FF2B5EF4-FFF2-40B4-BE49-F238E27FC236}">
                <a16:creationId xmlns:a16="http://schemas.microsoft.com/office/drawing/2014/main" id="{E2BAABF6-7F9B-6679-1FE9-6A93BAFB994E}"/>
              </a:ext>
            </a:extLst>
          </p:cNvPr>
          <p:cNvSpPr/>
          <p:nvPr/>
        </p:nvSpPr>
        <p:spPr>
          <a:xfrm>
            <a:off x="1371600" y="3703320"/>
            <a:ext cx="530352" cy="530352"/>
          </a:xfrm>
          <a:prstGeom prst="rect">
            <a:avLst/>
          </a:prstGeom>
          <a:solidFill>
            <a:srgbClr val="FCA5A5"/>
          </a:solidFill>
          <a:ln w="12700">
            <a:solidFill>
              <a:srgbClr val="FFFFFF"/>
            </a:solidFill>
            <a:prstDash val="solid"/>
          </a:ln>
        </p:spPr>
        <p:txBody>
          <a:bodyPr/>
          <a:lstStyle/>
          <a:p>
            <a:endParaRPr lang="en-US"/>
          </a:p>
        </p:txBody>
      </p:sp>
      <p:sp>
        <p:nvSpPr>
          <p:cNvPr id="133" name="Text 53">
            <a:extLst>
              <a:ext uri="{FF2B5EF4-FFF2-40B4-BE49-F238E27FC236}">
                <a16:creationId xmlns:a16="http://schemas.microsoft.com/office/drawing/2014/main" id="{3331D26D-A43A-4A5E-EE3B-8CBCA97D1BD8}"/>
              </a:ext>
            </a:extLst>
          </p:cNvPr>
          <p:cNvSpPr/>
          <p:nvPr/>
        </p:nvSpPr>
        <p:spPr>
          <a:xfrm>
            <a:off x="1371600" y="3703320"/>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-0.30</a:t>
            </a:r>
            <a:endParaRPr lang="en-US" sz="1000" dirty="0"/>
          </a:p>
        </p:txBody>
      </p:sp>
      <p:sp>
        <p:nvSpPr>
          <p:cNvPr id="134" name="Shape 54">
            <a:extLst>
              <a:ext uri="{FF2B5EF4-FFF2-40B4-BE49-F238E27FC236}">
                <a16:creationId xmlns:a16="http://schemas.microsoft.com/office/drawing/2014/main" id="{25E435C6-A393-9992-75EB-9912A3288705}"/>
              </a:ext>
            </a:extLst>
          </p:cNvPr>
          <p:cNvSpPr/>
          <p:nvPr/>
        </p:nvSpPr>
        <p:spPr>
          <a:xfrm>
            <a:off x="1938528" y="3703320"/>
            <a:ext cx="530352" cy="530352"/>
          </a:xfrm>
          <a:prstGeom prst="rect">
            <a:avLst/>
          </a:prstGeom>
          <a:solidFill>
            <a:srgbClr val="0B7A75"/>
          </a:solidFill>
          <a:ln w="12700">
            <a:solidFill>
              <a:srgbClr val="FFFFFF"/>
            </a:solidFill>
            <a:prstDash val="solid"/>
          </a:ln>
        </p:spPr>
        <p:txBody>
          <a:bodyPr/>
          <a:lstStyle/>
          <a:p>
            <a:endParaRPr lang="en-US"/>
          </a:p>
        </p:txBody>
      </p:sp>
      <p:sp>
        <p:nvSpPr>
          <p:cNvPr id="135" name="Text 55">
            <a:extLst>
              <a:ext uri="{FF2B5EF4-FFF2-40B4-BE49-F238E27FC236}">
                <a16:creationId xmlns:a16="http://schemas.microsoft.com/office/drawing/2014/main" id="{9AFC281C-1F14-855A-9B40-D699729D6244}"/>
              </a:ext>
            </a:extLst>
          </p:cNvPr>
          <p:cNvSpPr/>
          <p:nvPr/>
        </p:nvSpPr>
        <p:spPr>
          <a:xfrm>
            <a:off x="1938528" y="3703320"/>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0.85</a:t>
            </a:r>
            <a:endParaRPr lang="en-US" sz="1000" dirty="0"/>
          </a:p>
        </p:txBody>
      </p:sp>
      <p:sp>
        <p:nvSpPr>
          <p:cNvPr id="136" name="Shape 56">
            <a:extLst>
              <a:ext uri="{FF2B5EF4-FFF2-40B4-BE49-F238E27FC236}">
                <a16:creationId xmlns:a16="http://schemas.microsoft.com/office/drawing/2014/main" id="{743A3AA3-669F-012C-4B48-6EA742B52FD6}"/>
              </a:ext>
            </a:extLst>
          </p:cNvPr>
          <p:cNvSpPr/>
          <p:nvPr/>
        </p:nvSpPr>
        <p:spPr>
          <a:xfrm>
            <a:off x="2505456" y="3703320"/>
            <a:ext cx="530352" cy="530352"/>
          </a:xfrm>
          <a:prstGeom prst="rect">
            <a:avLst/>
          </a:prstGeom>
          <a:solidFill>
            <a:srgbClr val="0B7A75"/>
          </a:solidFill>
          <a:ln w="12700">
            <a:solidFill>
              <a:srgbClr val="FFFFFF"/>
            </a:solidFill>
            <a:prstDash val="solid"/>
          </a:ln>
        </p:spPr>
        <p:txBody>
          <a:bodyPr/>
          <a:lstStyle/>
          <a:p>
            <a:endParaRPr lang="en-US"/>
          </a:p>
        </p:txBody>
      </p:sp>
      <p:sp>
        <p:nvSpPr>
          <p:cNvPr id="137" name="Text 57">
            <a:extLst>
              <a:ext uri="{FF2B5EF4-FFF2-40B4-BE49-F238E27FC236}">
                <a16:creationId xmlns:a16="http://schemas.microsoft.com/office/drawing/2014/main" id="{49D993AF-6157-4515-9C2C-ACBE1CB5DA37}"/>
              </a:ext>
            </a:extLst>
          </p:cNvPr>
          <p:cNvSpPr/>
          <p:nvPr/>
        </p:nvSpPr>
        <p:spPr>
          <a:xfrm>
            <a:off x="2505456" y="3703320"/>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0.84</a:t>
            </a:r>
            <a:endParaRPr lang="en-US" sz="1000" dirty="0"/>
          </a:p>
        </p:txBody>
      </p:sp>
      <p:sp>
        <p:nvSpPr>
          <p:cNvPr id="138" name="Shape 58">
            <a:extLst>
              <a:ext uri="{FF2B5EF4-FFF2-40B4-BE49-F238E27FC236}">
                <a16:creationId xmlns:a16="http://schemas.microsoft.com/office/drawing/2014/main" id="{C93AD0E5-B4FC-4537-F81E-D827C3477D6A}"/>
              </a:ext>
            </a:extLst>
          </p:cNvPr>
          <p:cNvSpPr/>
          <p:nvPr/>
        </p:nvSpPr>
        <p:spPr>
          <a:xfrm>
            <a:off x="3072384" y="3703320"/>
            <a:ext cx="530352" cy="530352"/>
          </a:xfrm>
          <a:prstGeom prst="rect">
            <a:avLst/>
          </a:prstGeom>
          <a:solidFill>
            <a:srgbClr val="0B7A75"/>
          </a:solidFill>
          <a:ln w="12700">
            <a:solidFill>
              <a:srgbClr val="FFFFFF"/>
            </a:solidFill>
            <a:prstDash val="solid"/>
          </a:ln>
        </p:spPr>
        <p:txBody>
          <a:bodyPr/>
          <a:lstStyle/>
          <a:p>
            <a:endParaRPr lang="en-US"/>
          </a:p>
        </p:txBody>
      </p:sp>
      <p:sp>
        <p:nvSpPr>
          <p:cNvPr id="139" name="Text 59">
            <a:extLst>
              <a:ext uri="{FF2B5EF4-FFF2-40B4-BE49-F238E27FC236}">
                <a16:creationId xmlns:a16="http://schemas.microsoft.com/office/drawing/2014/main" id="{80018FD8-ABF5-C9B3-7CAB-1E97A378EDB5}"/>
              </a:ext>
            </a:extLst>
          </p:cNvPr>
          <p:cNvSpPr/>
          <p:nvPr/>
        </p:nvSpPr>
        <p:spPr>
          <a:xfrm>
            <a:off x="3072384" y="3703320"/>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0.87</a:t>
            </a:r>
            <a:endParaRPr lang="en-US" sz="1000" dirty="0"/>
          </a:p>
        </p:txBody>
      </p:sp>
      <p:sp>
        <p:nvSpPr>
          <p:cNvPr id="140" name="Shape 60">
            <a:extLst>
              <a:ext uri="{FF2B5EF4-FFF2-40B4-BE49-F238E27FC236}">
                <a16:creationId xmlns:a16="http://schemas.microsoft.com/office/drawing/2014/main" id="{78DDB5A9-03BB-AF04-697F-E15AACF3AC32}"/>
              </a:ext>
            </a:extLst>
          </p:cNvPr>
          <p:cNvSpPr/>
          <p:nvPr/>
        </p:nvSpPr>
        <p:spPr>
          <a:xfrm>
            <a:off x="3639312" y="3703320"/>
            <a:ext cx="530352" cy="530352"/>
          </a:xfrm>
          <a:prstGeom prst="rect">
            <a:avLst/>
          </a:prstGeom>
          <a:solidFill>
            <a:srgbClr val="F59E0B"/>
          </a:solidFill>
          <a:ln w="12700">
            <a:solidFill>
              <a:srgbClr val="FFFFFF"/>
            </a:solidFill>
            <a:prstDash val="solid"/>
          </a:ln>
        </p:spPr>
        <p:txBody>
          <a:bodyPr/>
          <a:lstStyle/>
          <a:p>
            <a:endParaRPr lang="en-US"/>
          </a:p>
        </p:txBody>
      </p:sp>
      <p:sp>
        <p:nvSpPr>
          <p:cNvPr id="141" name="Text 61">
            <a:extLst>
              <a:ext uri="{FF2B5EF4-FFF2-40B4-BE49-F238E27FC236}">
                <a16:creationId xmlns:a16="http://schemas.microsoft.com/office/drawing/2014/main" id="{8E0F1EE4-6B26-9ED6-C8FC-66DD5537CB7B}"/>
              </a:ext>
            </a:extLst>
          </p:cNvPr>
          <p:cNvSpPr/>
          <p:nvPr/>
        </p:nvSpPr>
        <p:spPr>
          <a:xfrm>
            <a:off x="3639312" y="3703320"/>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1.00</a:t>
            </a:r>
            <a:endParaRPr lang="en-US" sz="1000" dirty="0"/>
          </a:p>
        </p:txBody>
      </p:sp>
      <p:sp>
        <p:nvSpPr>
          <p:cNvPr id="142" name="Shape 62">
            <a:extLst>
              <a:ext uri="{FF2B5EF4-FFF2-40B4-BE49-F238E27FC236}">
                <a16:creationId xmlns:a16="http://schemas.microsoft.com/office/drawing/2014/main" id="{8F15C384-0231-EB47-1B8D-609F416906B7}"/>
              </a:ext>
            </a:extLst>
          </p:cNvPr>
          <p:cNvSpPr/>
          <p:nvPr/>
        </p:nvSpPr>
        <p:spPr>
          <a:xfrm>
            <a:off x="4389120" y="1097280"/>
            <a:ext cx="4434840" cy="3840480"/>
          </a:xfrm>
          <a:prstGeom prst="roundRect">
            <a:avLst>
              <a:gd name="adj" fmla="val 2381"/>
            </a:avLst>
          </a:prstGeom>
          <a:solidFill>
            <a:srgbClr val="FFFFFF"/>
          </a:solidFill>
          <a:ln w="12700">
            <a:solidFill>
              <a:srgbClr val="E2E8F0"/>
            </a:solidFill>
            <a:prstDash val="solid"/>
          </a:ln>
          <a:effectLst>
            <a:outerShdw blurRad="101600" dist="38100" dir="2700000" algn="bl" rotWithShape="0">
              <a:srgbClr val="000000">
                <a:alpha val="12000"/>
              </a:srgbClr>
            </a:outerShdw>
          </a:effectLst>
        </p:spPr>
        <p:txBody>
          <a:bodyPr/>
          <a:lstStyle/>
          <a:p>
            <a:endParaRPr lang="en-US"/>
          </a:p>
        </p:txBody>
      </p:sp>
      <p:sp>
        <p:nvSpPr>
          <p:cNvPr id="143" name="Text 63">
            <a:extLst>
              <a:ext uri="{FF2B5EF4-FFF2-40B4-BE49-F238E27FC236}">
                <a16:creationId xmlns:a16="http://schemas.microsoft.com/office/drawing/2014/main" id="{7845FB1E-5E0D-5DC6-E80A-AC5C5F955924}"/>
              </a:ext>
            </a:extLst>
          </p:cNvPr>
          <p:cNvSpPr/>
          <p:nvPr/>
        </p:nvSpPr>
        <p:spPr>
          <a:xfrm>
            <a:off x="4572000" y="1261872"/>
            <a:ext cx="4069080" cy="365760"/>
          </a:xfrm>
          <a:prstGeom prst="rect">
            <a:avLst/>
          </a:prstGeom>
          <a:noFill/>
          <a:ln/>
        </p:spPr>
        <p:txBody>
          <a:bodyPr wrap="square" rtlCol="0" anchor="ctr"/>
          <a:lstStyle/>
          <a:p>
            <a:pPr marL="0" indent="0">
              <a:buNone/>
            </a:pPr>
            <a:r>
              <a:rPr lang="en-US" sz="1400" b="1" dirty="0">
                <a:solidFill>
                  <a:srgbClr val="0B7A75"/>
                </a:solidFill>
                <a:latin typeface="Calibri" pitchFamily="34" charset="0"/>
                <a:ea typeface="Calibri" pitchFamily="34" charset="-122"/>
                <a:cs typeface="Calibri" pitchFamily="34" charset="-120"/>
              </a:rPr>
              <a:t>Reading the Heatmap</a:t>
            </a:r>
            <a:endParaRPr lang="en-US" sz="1400" dirty="0"/>
          </a:p>
        </p:txBody>
      </p:sp>
      <p:sp>
        <p:nvSpPr>
          <p:cNvPr id="144" name="Shape 64">
            <a:extLst>
              <a:ext uri="{FF2B5EF4-FFF2-40B4-BE49-F238E27FC236}">
                <a16:creationId xmlns:a16="http://schemas.microsoft.com/office/drawing/2014/main" id="{47D69074-9EB8-1270-4431-C4CD74C4B7D9}"/>
              </a:ext>
            </a:extLst>
          </p:cNvPr>
          <p:cNvSpPr/>
          <p:nvPr/>
        </p:nvSpPr>
        <p:spPr>
          <a:xfrm>
            <a:off x="4572000" y="1719072"/>
            <a:ext cx="640080" cy="384048"/>
          </a:xfrm>
          <a:prstGeom prst="roundRect">
            <a:avLst>
              <a:gd name="adj" fmla="val 14286"/>
            </a:avLst>
          </a:prstGeom>
          <a:solidFill>
            <a:srgbClr val="E0F5F4"/>
          </a:solidFill>
          <a:ln w="12700">
            <a:solidFill>
              <a:srgbClr val="14B8A6"/>
            </a:solidFill>
            <a:prstDash val="solid"/>
          </a:ln>
        </p:spPr>
        <p:txBody>
          <a:bodyPr/>
          <a:lstStyle/>
          <a:p>
            <a:endParaRPr lang="en-US"/>
          </a:p>
        </p:txBody>
      </p:sp>
      <p:sp>
        <p:nvSpPr>
          <p:cNvPr id="145" name="Text 65">
            <a:extLst>
              <a:ext uri="{FF2B5EF4-FFF2-40B4-BE49-F238E27FC236}">
                <a16:creationId xmlns:a16="http://schemas.microsoft.com/office/drawing/2014/main" id="{95BFAA97-F2A6-07EA-8505-38793EBEA4DB}"/>
              </a:ext>
            </a:extLst>
          </p:cNvPr>
          <p:cNvSpPr/>
          <p:nvPr/>
        </p:nvSpPr>
        <p:spPr>
          <a:xfrm>
            <a:off x="4572000" y="1719072"/>
            <a:ext cx="640080" cy="384048"/>
          </a:xfrm>
          <a:prstGeom prst="rect">
            <a:avLst/>
          </a:prstGeom>
          <a:noFill/>
          <a:ln/>
        </p:spPr>
        <p:txBody>
          <a:bodyPr wrap="square" rtlCol="0" anchor="ctr"/>
          <a:lstStyle/>
          <a:p>
            <a:pPr marL="0" indent="0" algn="ctr">
              <a:buNone/>
            </a:pPr>
            <a:r>
              <a:rPr lang="en-US" sz="1000" b="1" dirty="0">
                <a:solidFill>
                  <a:srgbClr val="0B7A75"/>
                </a:solidFill>
                <a:latin typeface="Calibri" pitchFamily="34" charset="0"/>
                <a:ea typeface="Calibri" pitchFamily="34" charset="-122"/>
                <a:cs typeface="Calibri" pitchFamily="34" charset="-120"/>
              </a:rPr>
              <a:t>1.00</a:t>
            </a:r>
            <a:endParaRPr lang="en-US" sz="1000" dirty="0"/>
          </a:p>
        </p:txBody>
      </p:sp>
      <p:sp>
        <p:nvSpPr>
          <p:cNvPr id="146" name="Text 66">
            <a:extLst>
              <a:ext uri="{FF2B5EF4-FFF2-40B4-BE49-F238E27FC236}">
                <a16:creationId xmlns:a16="http://schemas.microsoft.com/office/drawing/2014/main" id="{40F31A15-015F-DF2B-D900-AD0D7BAEEC83}"/>
              </a:ext>
            </a:extLst>
          </p:cNvPr>
          <p:cNvSpPr/>
          <p:nvPr/>
        </p:nvSpPr>
        <p:spPr>
          <a:xfrm>
            <a:off x="5285232" y="1691640"/>
            <a:ext cx="3429000" cy="640080"/>
          </a:xfrm>
          <a:prstGeom prst="rect">
            <a:avLst/>
          </a:prstGeom>
          <a:noFill/>
          <a:ln/>
        </p:spPr>
        <p:txBody>
          <a:bodyPr wrap="square" rtlCol="0" anchor="ctr"/>
          <a:lstStyle/>
          <a:p>
            <a:pPr marL="0" indent="0">
              <a:buNone/>
            </a:pPr>
            <a:r>
              <a:rPr lang="en-US" sz="1100" dirty="0">
                <a:solidFill>
                  <a:srgbClr val="475569"/>
                </a:solidFill>
                <a:latin typeface="Calibri" pitchFamily="34" charset="0"/>
                <a:ea typeface="Calibri" pitchFamily="34" charset="-122"/>
                <a:cs typeface="Calibri" pitchFamily="34" charset="-120"/>
              </a:rPr>
              <a:t>Diagonal = perfect self-correlation (gold cells)</a:t>
            </a:r>
            <a:endParaRPr lang="en-US" sz="1100" dirty="0"/>
          </a:p>
        </p:txBody>
      </p:sp>
      <p:sp>
        <p:nvSpPr>
          <p:cNvPr id="147" name="Shape 67">
            <a:extLst>
              <a:ext uri="{FF2B5EF4-FFF2-40B4-BE49-F238E27FC236}">
                <a16:creationId xmlns:a16="http://schemas.microsoft.com/office/drawing/2014/main" id="{F947D993-1B37-E598-4982-D6E63E66AAA8}"/>
              </a:ext>
            </a:extLst>
          </p:cNvPr>
          <p:cNvSpPr/>
          <p:nvPr/>
        </p:nvSpPr>
        <p:spPr>
          <a:xfrm>
            <a:off x="4572000" y="2496312"/>
            <a:ext cx="640080" cy="384048"/>
          </a:xfrm>
          <a:prstGeom prst="roundRect">
            <a:avLst>
              <a:gd name="adj" fmla="val 14286"/>
            </a:avLst>
          </a:prstGeom>
          <a:solidFill>
            <a:srgbClr val="E0F5F4"/>
          </a:solidFill>
          <a:ln w="12700">
            <a:solidFill>
              <a:srgbClr val="14B8A6"/>
            </a:solidFill>
            <a:prstDash val="solid"/>
          </a:ln>
        </p:spPr>
        <p:txBody>
          <a:bodyPr/>
          <a:lstStyle/>
          <a:p>
            <a:endParaRPr lang="en-US"/>
          </a:p>
        </p:txBody>
      </p:sp>
      <p:sp>
        <p:nvSpPr>
          <p:cNvPr id="148" name="Text 68">
            <a:extLst>
              <a:ext uri="{FF2B5EF4-FFF2-40B4-BE49-F238E27FC236}">
                <a16:creationId xmlns:a16="http://schemas.microsoft.com/office/drawing/2014/main" id="{11EF57D4-7023-BFA6-0C7C-C77001927A2A}"/>
              </a:ext>
            </a:extLst>
          </p:cNvPr>
          <p:cNvSpPr/>
          <p:nvPr/>
        </p:nvSpPr>
        <p:spPr>
          <a:xfrm>
            <a:off x="4572000" y="2496312"/>
            <a:ext cx="640080" cy="384048"/>
          </a:xfrm>
          <a:prstGeom prst="rect">
            <a:avLst/>
          </a:prstGeom>
          <a:noFill/>
          <a:ln/>
        </p:spPr>
        <p:txBody>
          <a:bodyPr wrap="square" rtlCol="0" anchor="ctr"/>
          <a:lstStyle/>
          <a:p>
            <a:pPr marL="0" indent="0" algn="ctr">
              <a:buNone/>
            </a:pPr>
            <a:r>
              <a:rPr lang="en-US" sz="1000" b="1" dirty="0">
                <a:solidFill>
                  <a:srgbClr val="0B7A75"/>
                </a:solidFill>
                <a:latin typeface="Calibri" pitchFamily="34" charset="0"/>
                <a:ea typeface="Calibri" pitchFamily="34" charset="-122"/>
                <a:cs typeface="Calibri" pitchFamily="34" charset="-120"/>
              </a:rPr>
              <a:t>0.93+</a:t>
            </a:r>
            <a:endParaRPr lang="en-US" sz="1000" dirty="0"/>
          </a:p>
        </p:txBody>
      </p:sp>
      <p:sp>
        <p:nvSpPr>
          <p:cNvPr id="149" name="Text 69">
            <a:extLst>
              <a:ext uri="{FF2B5EF4-FFF2-40B4-BE49-F238E27FC236}">
                <a16:creationId xmlns:a16="http://schemas.microsoft.com/office/drawing/2014/main" id="{306C9D9E-33FF-BD43-941E-57E1335DC22F}"/>
              </a:ext>
            </a:extLst>
          </p:cNvPr>
          <p:cNvSpPr/>
          <p:nvPr/>
        </p:nvSpPr>
        <p:spPr>
          <a:xfrm>
            <a:off x="5285232" y="2468880"/>
            <a:ext cx="3429000" cy="640080"/>
          </a:xfrm>
          <a:prstGeom prst="rect">
            <a:avLst/>
          </a:prstGeom>
          <a:noFill/>
          <a:ln/>
        </p:spPr>
        <p:txBody>
          <a:bodyPr wrap="square" rtlCol="0" anchor="ctr"/>
          <a:lstStyle/>
          <a:p>
            <a:pPr marL="0" indent="0">
              <a:buNone/>
            </a:pPr>
            <a:r>
              <a:rPr lang="en-US" sz="1100" dirty="0">
                <a:solidFill>
                  <a:srgbClr val="475569"/>
                </a:solidFill>
                <a:latin typeface="Calibri" pitchFamily="34" charset="0"/>
                <a:ea typeface="Calibri" pitchFamily="34" charset="-122"/>
                <a:cs typeface="Calibri" pitchFamily="34" charset="-120"/>
              </a:rPr>
              <a:t>Dark teal = strong positive correlation between usage features</a:t>
            </a:r>
            <a:endParaRPr lang="en-US" sz="1100" dirty="0"/>
          </a:p>
        </p:txBody>
      </p:sp>
      <p:sp>
        <p:nvSpPr>
          <p:cNvPr id="150" name="Shape 70">
            <a:extLst>
              <a:ext uri="{FF2B5EF4-FFF2-40B4-BE49-F238E27FC236}">
                <a16:creationId xmlns:a16="http://schemas.microsoft.com/office/drawing/2014/main" id="{34E19607-852F-32C2-33E7-C554FACE178A}"/>
              </a:ext>
            </a:extLst>
          </p:cNvPr>
          <p:cNvSpPr/>
          <p:nvPr/>
        </p:nvSpPr>
        <p:spPr>
          <a:xfrm>
            <a:off x="4572000" y="3273552"/>
            <a:ext cx="640080" cy="384048"/>
          </a:xfrm>
          <a:prstGeom prst="roundRect">
            <a:avLst>
              <a:gd name="adj" fmla="val 14286"/>
            </a:avLst>
          </a:prstGeom>
          <a:solidFill>
            <a:srgbClr val="E0F5F4"/>
          </a:solidFill>
          <a:ln w="12700">
            <a:solidFill>
              <a:srgbClr val="14B8A6"/>
            </a:solidFill>
            <a:prstDash val="solid"/>
          </a:ln>
        </p:spPr>
        <p:txBody>
          <a:bodyPr/>
          <a:lstStyle/>
          <a:p>
            <a:endParaRPr lang="en-US"/>
          </a:p>
        </p:txBody>
      </p:sp>
      <p:sp>
        <p:nvSpPr>
          <p:cNvPr id="151" name="Text 71">
            <a:extLst>
              <a:ext uri="{FF2B5EF4-FFF2-40B4-BE49-F238E27FC236}">
                <a16:creationId xmlns:a16="http://schemas.microsoft.com/office/drawing/2014/main" id="{6CB52639-CB0B-03A2-DEA9-3AC08A0AB712}"/>
              </a:ext>
            </a:extLst>
          </p:cNvPr>
          <p:cNvSpPr/>
          <p:nvPr/>
        </p:nvSpPr>
        <p:spPr>
          <a:xfrm>
            <a:off x="4572000" y="3273552"/>
            <a:ext cx="640080" cy="384048"/>
          </a:xfrm>
          <a:prstGeom prst="rect">
            <a:avLst/>
          </a:prstGeom>
          <a:noFill/>
          <a:ln/>
        </p:spPr>
        <p:txBody>
          <a:bodyPr wrap="square" rtlCol="0" anchor="ctr"/>
          <a:lstStyle/>
          <a:p>
            <a:pPr marL="0" indent="0" algn="ctr">
              <a:buNone/>
            </a:pPr>
            <a:r>
              <a:rPr lang="en-US" sz="1000" b="1" dirty="0">
                <a:solidFill>
                  <a:srgbClr val="0B7A75"/>
                </a:solidFill>
                <a:latin typeface="Calibri" pitchFamily="34" charset="0"/>
                <a:ea typeface="Calibri" pitchFamily="34" charset="-122"/>
                <a:cs typeface="Calibri" pitchFamily="34" charset="-120"/>
              </a:rPr>
              <a:t>-0.31</a:t>
            </a:r>
            <a:endParaRPr lang="en-US" sz="1000" dirty="0"/>
          </a:p>
        </p:txBody>
      </p:sp>
      <p:sp>
        <p:nvSpPr>
          <p:cNvPr id="152" name="Text 72">
            <a:extLst>
              <a:ext uri="{FF2B5EF4-FFF2-40B4-BE49-F238E27FC236}">
                <a16:creationId xmlns:a16="http://schemas.microsoft.com/office/drawing/2014/main" id="{F2CB7C4A-8BD0-A38F-9224-CB996194354A}"/>
              </a:ext>
            </a:extLst>
          </p:cNvPr>
          <p:cNvSpPr/>
          <p:nvPr/>
        </p:nvSpPr>
        <p:spPr>
          <a:xfrm>
            <a:off x="5285232" y="3246120"/>
            <a:ext cx="3429000" cy="640080"/>
          </a:xfrm>
          <a:prstGeom prst="rect">
            <a:avLst/>
          </a:prstGeom>
          <a:noFill/>
          <a:ln/>
        </p:spPr>
        <p:txBody>
          <a:bodyPr wrap="square" rtlCol="0" anchor="ctr"/>
          <a:lstStyle/>
          <a:p>
            <a:pPr marL="0" indent="0">
              <a:buNone/>
            </a:pPr>
            <a:r>
              <a:rPr lang="en-US" sz="1100" dirty="0">
                <a:solidFill>
                  <a:srgbClr val="475569"/>
                </a:solidFill>
                <a:latin typeface="Calibri" pitchFamily="34" charset="0"/>
                <a:ea typeface="Calibri" pitchFamily="34" charset="-122"/>
                <a:cs typeface="Calibri" pitchFamily="34" charset="-120"/>
              </a:rPr>
              <a:t>Pink/red = negative correlation (eqpdays vs usage)</a:t>
            </a:r>
            <a:endParaRPr lang="en-US" sz="1100" dirty="0"/>
          </a:p>
        </p:txBody>
      </p:sp>
      <p:sp>
        <p:nvSpPr>
          <p:cNvPr id="153" name="Shape 73">
            <a:extLst>
              <a:ext uri="{FF2B5EF4-FFF2-40B4-BE49-F238E27FC236}">
                <a16:creationId xmlns:a16="http://schemas.microsoft.com/office/drawing/2014/main" id="{189109D9-3A9C-EFB2-0B3F-68DFBB5BFB3A}"/>
              </a:ext>
            </a:extLst>
          </p:cNvPr>
          <p:cNvSpPr/>
          <p:nvPr/>
        </p:nvSpPr>
        <p:spPr>
          <a:xfrm>
            <a:off x="4572000" y="4050792"/>
            <a:ext cx="640080" cy="384048"/>
          </a:xfrm>
          <a:prstGeom prst="roundRect">
            <a:avLst>
              <a:gd name="adj" fmla="val 14286"/>
            </a:avLst>
          </a:prstGeom>
          <a:solidFill>
            <a:srgbClr val="E0F5F4"/>
          </a:solidFill>
          <a:ln w="12700">
            <a:solidFill>
              <a:srgbClr val="14B8A6"/>
            </a:solidFill>
            <a:prstDash val="solid"/>
          </a:ln>
        </p:spPr>
        <p:txBody>
          <a:bodyPr/>
          <a:lstStyle/>
          <a:p>
            <a:endParaRPr lang="en-US"/>
          </a:p>
        </p:txBody>
      </p:sp>
      <p:sp>
        <p:nvSpPr>
          <p:cNvPr id="154" name="Text 74">
            <a:extLst>
              <a:ext uri="{FF2B5EF4-FFF2-40B4-BE49-F238E27FC236}">
                <a16:creationId xmlns:a16="http://schemas.microsoft.com/office/drawing/2014/main" id="{0EF2CC68-6F40-2F30-05CA-5018A60D3999}"/>
              </a:ext>
            </a:extLst>
          </p:cNvPr>
          <p:cNvSpPr/>
          <p:nvPr/>
        </p:nvSpPr>
        <p:spPr>
          <a:xfrm>
            <a:off x="4572000" y="4050792"/>
            <a:ext cx="640080" cy="384048"/>
          </a:xfrm>
          <a:prstGeom prst="rect">
            <a:avLst/>
          </a:prstGeom>
          <a:noFill/>
          <a:ln/>
        </p:spPr>
        <p:txBody>
          <a:bodyPr wrap="square" rtlCol="0" anchor="ctr"/>
          <a:lstStyle/>
          <a:p>
            <a:pPr marL="0" indent="0" algn="ctr">
              <a:buNone/>
            </a:pPr>
            <a:r>
              <a:rPr lang="en-US" sz="1000" b="1" dirty="0">
                <a:solidFill>
                  <a:srgbClr val="0B7A75"/>
                </a:solidFill>
                <a:latin typeface="Calibri" pitchFamily="34" charset="0"/>
                <a:ea typeface="Calibri" pitchFamily="34" charset="-122"/>
                <a:cs typeface="Calibri" pitchFamily="34" charset="-120"/>
              </a:rPr>
              <a:t>Note</a:t>
            </a:r>
            <a:endParaRPr lang="en-US" sz="1000" dirty="0"/>
          </a:p>
        </p:txBody>
      </p:sp>
      <p:sp>
        <p:nvSpPr>
          <p:cNvPr id="155" name="Text 75">
            <a:extLst>
              <a:ext uri="{FF2B5EF4-FFF2-40B4-BE49-F238E27FC236}">
                <a16:creationId xmlns:a16="http://schemas.microsoft.com/office/drawing/2014/main" id="{7FE5DBA6-DCDD-88C9-B735-D97A114D8733}"/>
              </a:ext>
            </a:extLst>
          </p:cNvPr>
          <p:cNvSpPr/>
          <p:nvPr/>
        </p:nvSpPr>
        <p:spPr>
          <a:xfrm>
            <a:off x="5285232" y="4023360"/>
            <a:ext cx="3429000" cy="640080"/>
          </a:xfrm>
          <a:prstGeom prst="rect">
            <a:avLst/>
          </a:prstGeom>
          <a:noFill/>
          <a:ln/>
        </p:spPr>
        <p:txBody>
          <a:bodyPr wrap="square" rtlCol="0" anchor="ctr"/>
          <a:lstStyle/>
          <a:p>
            <a:pPr marL="0" indent="0">
              <a:buNone/>
            </a:pPr>
            <a:r>
              <a:rPr lang="en-US" sz="1100" dirty="0">
                <a:solidFill>
                  <a:srgbClr val="475569"/>
                </a:solidFill>
                <a:latin typeface="Calibri" pitchFamily="34" charset="0"/>
                <a:ea typeface="Calibri" pitchFamily="34" charset="-122"/>
                <a:cs typeface="Calibri" pitchFamily="34" charset="-120"/>
              </a:rPr>
              <a:t>Multicollinearity among usage features is expected since they all measure related behaviour</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1">
    <p:bg>
      <p:bgPr>
        <a:solidFill>
          <a:srgbClr val="F4F8F8"/>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B7A75"/>
          </a:solidFill>
          <a:ln w="12700">
            <a:solidFill>
              <a:srgbClr val="0B7A75"/>
            </a:solidFill>
            <a:prstDash val="solid"/>
          </a:ln>
        </p:spPr>
        <p:txBody>
          <a:bodyPr/>
          <a:lstStyle/>
          <a:p>
            <a:endParaRPr lang="en-US"/>
          </a:p>
        </p:txBody>
      </p:sp>
      <p:sp>
        <p:nvSpPr>
          <p:cNvPr id="3" name="Text 1"/>
          <p:cNvSpPr/>
          <p:nvPr/>
        </p:nvSpPr>
        <p:spPr>
          <a:xfrm>
            <a:off x="457200" y="201168"/>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04  |  EDA — Class Distribution</a:t>
            </a:r>
            <a:endParaRPr lang="en-US" sz="2200" dirty="0"/>
          </a:p>
        </p:txBody>
      </p:sp>
      <p:graphicFrame>
        <p:nvGraphicFramePr>
          <p:cNvPr id="4" name="Chart 0">
            <a:extLst>
              <a:ext uri="{FF2B5EF4-FFF2-40B4-BE49-F238E27FC236}">
                <a16:creationId xmlns:a16="http://schemas.microsoft.com/office/drawing/2014/main" id="{DEC9379E-40C1-F6EA-8928-6620660EBD91}"/>
              </a:ext>
            </a:extLst>
          </p:cNvPr>
          <p:cNvGraphicFramePr/>
          <p:nvPr/>
        </p:nvGraphicFramePr>
        <p:xfrm>
          <a:off x="548640" y="1188720"/>
          <a:ext cx="3840480" cy="3657600"/>
        </p:xfrm>
        <a:graphic>
          <a:graphicData uri="http://schemas.openxmlformats.org/drawingml/2006/chart">
            <c:chart xmlns:c="http://schemas.openxmlformats.org/drawingml/2006/chart" xmlns:r="http://schemas.openxmlformats.org/officeDocument/2006/relationships" r:id="rId3"/>
          </a:graphicData>
        </a:graphic>
      </p:graphicFrame>
      <p:sp>
        <p:nvSpPr>
          <p:cNvPr id="5" name="Shape 2">
            <a:extLst>
              <a:ext uri="{FF2B5EF4-FFF2-40B4-BE49-F238E27FC236}">
                <a16:creationId xmlns:a16="http://schemas.microsoft.com/office/drawing/2014/main" id="{16E2B2EA-12CA-A936-B394-3B82B991B6AB}"/>
              </a:ext>
            </a:extLst>
          </p:cNvPr>
          <p:cNvSpPr/>
          <p:nvPr/>
        </p:nvSpPr>
        <p:spPr>
          <a:xfrm>
            <a:off x="4754880" y="1188720"/>
            <a:ext cx="4023360" cy="3657600"/>
          </a:xfrm>
          <a:prstGeom prst="roundRect">
            <a:avLst>
              <a:gd name="adj" fmla="val 2500"/>
            </a:avLst>
          </a:prstGeom>
          <a:solidFill>
            <a:srgbClr val="0D1B2A"/>
          </a:solidFill>
          <a:ln w="12700">
            <a:solidFill>
              <a:srgbClr val="0D1B2A"/>
            </a:solidFill>
            <a:prstDash val="solid"/>
          </a:ln>
          <a:effectLst>
            <a:outerShdw blurRad="101600" dist="38100" dir="2700000" algn="bl" rotWithShape="0">
              <a:srgbClr val="000000">
                <a:alpha val="12000"/>
              </a:srgbClr>
            </a:outerShdw>
          </a:effectLst>
        </p:spPr>
        <p:txBody>
          <a:bodyPr/>
          <a:lstStyle/>
          <a:p>
            <a:endParaRPr lang="en-US"/>
          </a:p>
        </p:txBody>
      </p:sp>
      <p:sp>
        <p:nvSpPr>
          <p:cNvPr id="6" name="Text 3">
            <a:extLst>
              <a:ext uri="{FF2B5EF4-FFF2-40B4-BE49-F238E27FC236}">
                <a16:creationId xmlns:a16="http://schemas.microsoft.com/office/drawing/2014/main" id="{0CE1FB90-02D4-41A6-01CC-6ABBF43B7617}"/>
              </a:ext>
            </a:extLst>
          </p:cNvPr>
          <p:cNvSpPr/>
          <p:nvPr/>
        </p:nvSpPr>
        <p:spPr>
          <a:xfrm>
            <a:off x="4937760" y="1371600"/>
            <a:ext cx="3657600" cy="365760"/>
          </a:xfrm>
          <a:prstGeom prst="rect">
            <a:avLst/>
          </a:prstGeom>
          <a:noFill/>
          <a:ln/>
        </p:spPr>
        <p:txBody>
          <a:bodyPr wrap="square" rtlCol="0" anchor="ctr"/>
          <a:lstStyle/>
          <a:p>
            <a:pPr marL="0" indent="0">
              <a:buNone/>
            </a:pPr>
            <a:r>
              <a:rPr lang="en-US" sz="1400" b="1" dirty="0">
                <a:solidFill>
                  <a:srgbClr val="14B8A6"/>
                </a:solidFill>
                <a:latin typeface="Calibri" pitchFamily="34" charset="0"/>
                <a:ea typeface="Calibri" pitchFamily="34" charset="-122"/>
                <a:cs typeface="Calibri" pitchFamily="34" charset="-120"/>
              </a:rPr>
              <a:t>Why Class Balance Matters</a:t>
            </a:r>
            <a:endParaRPr lang="en-US" sz="1400" dirty="0"/>
          </a:p>
        </p:txBody>
      </p:sp>
      <p:sp>
        <p:nvSpPr>
          <p:cNvPr id="7" name="Shape 4">
            <a:extLst>
              <a:ext uri="{FF2B5EF4-FFF2-40B4-BE49-F238E27FC236}">
                <a16:creationId xmlns:a16="http://schemas.microsoft.com/office/drawing/2014/main" id="{F80CBE57-2F0B-8B01-94C5-A9A5872516A2}"/>
              </a:ext>
            </a:extLst>
          </p:cNvPr>
          <p:cNvSpPr/>
          <p:nvPr/>
        </p:nvSpPr>
        <p:spPr>
          <a:xfrm>
            <a:off x="4937760" y="1874520"/>
            <a:ext cx="182880" cy="182880"/>
          </a:xfrm>
          <a:prstGeom prst="ellipse">
            <a:avLst/>
          </a:prstGeom>
          <a:solidFill>
            <a:srgbClr val="14B8A6"/>
          </a:solidFill>
          <a:ln w="12700">
            <a:solidFill>
              <a:srgbClr val="14B8A6"/>
            </a:solidFill>
            <a:prstDash val="solid"/>
          </a:ln>
        </p:spPr>
        <p:txBody>
          <a:bodyPr/>
          <a:lstStyle/>
          <a:p>
            <a:endParaRPr lang="en-US"/>
          </a:p>
        </p:txBody>
      </p:sp>
      <p:sp>
        <p:nvSpPr>
          <p:cNvPr id="8" name="Text 5">
            <a:extLst>
              <a:ext uri="{FF2B5EF4-FFF2-40B4-BE49-F238E27FC236}">
                <a16:creationId xmlns:a16="http://schemas.microsoft.com/office/drawing/2014/main" id="{784FB05F-9530-BB34-1BB1-5546018480B6}"/>
              </a:ext>
            </a:extLst>
          </p:cNvPr>
          <p:cNvSpPr/>
          <p:nvPr/>
        </p:nvSpPr>
        <p:spPr>
          <a:xfrm>
            <a:off x="5212080" y="1828800"/>
            <a:ext cx="3429000" cy="530352"/>
          </a:xfrm>
          <a:prstGeom prst="rect">
            <a:avLst/>
          </a:prstGeom>
          <a:noFill/>
          <a:ln/>
        </p:spPr>
        <p:txBody>
          <a:bodyPr wrap="square" rtlCol="0" anchor="ctr"/>
          <a:lstStyle/>
          <a:p>
            <a:pPr marL="0" indent="0">
              <a:buNone/>
            </a:pPr>
            <a:r>
              <a:rPr lang="en-US" sz="1100" dirty="0">
                <a:solidFill>
                  <a:srgbClr val="FFFFFF"/>
                </a:solidFill>
                <a:latin typeface="Calibri" pitchFamily="34" charset="0"/>
                <a:ea typeface="Calibri" pitchFamily="34" charset="-122"/>
                <a:cs typeface="Calibri" pitchFamily="34" charset="-120"/>
              </a:rPr>
              <a:t>50,438 customers retained (50.4%)</a:t>
            </a:r>
            <a:endParaRPr lang="en-US" sz="1100" dirty="0"/>
          </a:p>
        </p:txBody>
      </p:sp>
      <p:sp>
        <p:nvSpPr>
          <p:cNvPr id="9" name="Shape 6">
            <a:extLst>
              <a:ext uri="{FF2B5EF4-FFF2-40B4-BE49-F238E27FC236}">
                <a16:creationId xmlns:a16="http://schemas.microsoft.com/office/drawing/2014/main" id="{C082048C-A620-964F-CF49-EF5AA4CF9A56}"/>
              </a:ext>
            </a:extLst>
          </p:cNvPr>
          <p:cNvSpPr/>
          <p:nvPr/>
        </p:nvSpPr>
        <p:spPr>
          <a:xfrm>
            <a:off x="4937760" y="2441448"/>
            <a:ext cx="182880" cy="182880"/>
          </a:xfrm>
          <a:prstGeom prst="ellipse">
            <a:avLst/>
          </a:prstGeom>
          <a:solidFill>
            <a:srgbClr val="14B8A6"/>
          </a:solidFill>
          <a:ln w="12700">
            <a:solidFill>
              <a:srgbClr val="14B8A6"/>
            </a:solidFill>
            <a:prstDash val="solid"/>
          </a:ln>
        </p:spPr>
        <p:txBody>
          <a:bodyPr/>
          <a:lstStyle/>
          <a:p>
            <a:endParaRPr lang="en-US"/>
          </a:p>
        </p:txBody>
      </p:sp>
      <p:sp>
        <p:nvSpPr>
          <p:cNvPr id="10" name="Text 7">
            <a:extLst>
              <a:ext uri="{FF2B5EF4-FFF2-40B4-BE49-F238E27FC236}">
                <a16:creationId xmlns:a16="http://schemas.microsoft.com/office/drawing/2014/main" id="{BFF97F42-C2E4-ABC5-9259-A7867C48747E}"/>
              </a:ext>
            </a:extLst>
          </p:cNvPr>
          <p:cNvSpPr/>
          <p:nvPr/>
        </p:nvSpPr>
        <p:spPr>
          <a:xfrm>
            <a:off x="5212080" y="2395728"/>
            <a:ext cx="3429000" cy="530352"/>
          </a:xfrm>
          <a:prstGeom prst="rect">
            <a:avLst/>
          </a:prstGeom>
          <a:noFill/>
          <a:ln/>
        </p:spPr>
        <p:txBody>
          <a:bodyPr wrap="square" rtlCol="0" anchor="ctr"/>
          <a:lstStyle/>
          <a:p>
            <a:pPr marL="0" indent="0">
              <a:buNone/>
            </a:pPr>
            <a:r>
              <a:rPr lang="en-US" sz="1100" dirty="0">
                <a:solidFill>
                  <a:srgbClr val="FFFFFF"/>
                </a:solidFill>
                <a:latin typeface="Calibri" pitchFamily="34" charset="0"/>
                <a:ea typeface="Calibri" pitchFamily="34" charset="-122"/>
                <a:cs typeface="Calibri" pitchFamily="34" charset="-120"/>
              </a:rPr>
              <a:t>49,562 customers churned (49.6%)</a:t>
            </a:r>
            <a:endParaRPr lang="en-US" sz="1100" dirty="0"/>
          </a:p>
        </p:txBody>
      </p:sp>
      <p:sp>
        <p:nvSpPr>
          <p:cNvPr id="11" name="Shape 8">
            <a:extLst>
              <a:ext uri="{FF2B5EF4-FFF2-40B4-BE49-F238E27FC236}">
                <a16:creationId xmlns:a16="http://schemas.microsoft.com/office/drawing/2014/main" id="{3F800ABC-7F4F-2794-82EF-9E363FD7A536}"/>
              </a:ext>
            </a:extLst>
          </p:cNvPr>
          <p:cNvSpPr/>
          <p:nvPr/>
        </p:nvSpPr>
        <p:spPr>
          <a:xfrm>
            <a:off x="4937760" y="3008376"/>
            <a:ext cx="182880" cy="182880"/>
          </a:xfrm>
          <a:prstGeom prst="ellipse">
            <a:avLst/>
          </a:prstGeom>
          <a:solidFill>
            <a:srgbClr val="14B8A6"/>
          </a:solidFill>
          <a:ln w="12700">
            <a:solidFill>
              <a:srgbClr val="14B8A6"/>
            </a:solidFill>
            <a:prstDash val="solid"/>
          </a:ln>
        </p:spPr>
        <p:txBody>
          <a:bodyPr/>
          <a:lstStyle/>
          <a:p>
            <a:endParaRPr lang="en-US"/>
          </a:p>
        </p:txBody>
      </p:sp>
      <p:sp>
        <p:nvSpPr>
          <p:cNvPr id="12" name="Text 9">
            <a:extLst>
              <a:ext uri="{FF2B5EF4-FFF2-40B4-BE49-F238E27FC236}">
                <a16:creationId xmlns:a16="http://schemas.microsoft.com/office/drawing/2014/main" id="{4B416821-AD5D-DBC1-557D-4733658C1884}"/>
              </a:ext>
            </a:extLst>
          </p:cNvPr>
          <p:cNvSpPr/>
          <p:nvPr/>
        </p:nvSpPr>
        <p:spPr>
          <a:xfrm>
            <a:off x="5212080" y="2962656"/>
            <a:ext cx="3429000" cy="530352"/>
          </a:xfrm>
          <a:prstGeom prst="rect">
            <a:avLst/>
          </a:prstGeom>
          <a:noFill/>
          <a:ln/>
        </p:spPr>
        <p:txBody>
          <a:bodyPr wrap="square" rtlCol="0" anchor="ctr"/>
          <a:lstStyle/>
          <a:p>
            <a:pPr marL="0" indent="0">
              <a:buNone/>
            </a:pPr>
            <a:r>
              <a:rPr lang="en-US" sz="1100" dirty="0">
                <a:solidFill>
                  <a:srgbClr val="FFFFFF"/>
                </a:solidFill>
                <a:latin typeface="Calibri" pitchFamily="34" charset="0"/>
                <a:ea typeface="Calibri" pitchFamily="34" charset="-122"/>
                <a:cs typeface="Calibri" pitchFamily="34" charset="-120"/>
              </a:rPr>
              <a:t>A near-even split is good news - it means accuracy is a meaningful metric here, unlike heavily imbalanced datasets</a:t>
            </a:r>
            <a:endParaRPr lang="en-US" sz="1100" dirty="0"/>
          </a:p>
        </p:txBody>
      </p:sp>
      <p:sp>
        <p:nvSpPr>
          <p:cNvPr id="13" name="Shape 10">
            <a:extLst>
              <a:ext uri="{FF2B5EF4-FFF2-40B4-BE49-F238E27FC236}">
                <a16:creationId xmlns:a16="http://schemas.microsoft.com/office/drawing/2014/main" id="{05B71DF8-E507-BA3F-83F9-21AAA1955171}"/>
              </a:ext>
            </a:extLst>
          </p:cNvPr>
          <p:cNvSpPr/>
          <p:nvPr/>
        </p:nvSpPr>
        <p:spPr>
          <a:xfrm>
            <a:off x="4937760" y="3575304"/>
            <a:ext cx="182880" cy="182880"/>
          </a:xfrm>
          <a:prstGeom prst="ellipse">
            <a:avLst/>
          </a:prstGeom>
          <a:solidFill>
            <a:srgbClr val="14B8A6"/>
          </a:solidFill>
          <a:ln w="12700">
            <a:solidFill>
              <a:srgbClr val="14B8A6"/>
            </a:solidFill>
            <a:prstDash val="solid"/>
          </a:ln>
        </p:spPr>
        <p:txBody>
          <a:bodyPr/>
          <a:lstStyle/>
          <a:p>
            <a:endParaRPr lang="en-US"/>
          </a:p>
        </p:txBody>
      </p:sp>
      <p:sp>
        <p:nvSpPr>
          <p:cNvPr id="14" name="Text 11">
            <a:extLst>
              <a:ext uri="{FF2B5EF4-FFF2-40B4-BE49-F238E27FC236}">
                <a16:creationId xmlns:a16="http://schemas.microsoft.com/office/drawing/2014/main" id="{1BF4A894-E8EB-BA7E-20A5-109AA1BC1B47}"/>
              </a:ext>
            </a:extLst>
          </p:cNvPr>
          <p:cNvSpPr/>
          <p:nvPr/>
        </p:nvSpPr>
        <p:spPr>
          <a:xfrm>
            <a:off x="5212080" y="3529584"/>
            <a:ext cx="3429000" cy="530352"/>
          </a:xfrm>
          <a:prstGeom prst="rect">
            <a:avLst/>
          </a:prstGeom>
          <a:noFill/>
          <a:ln/>
        </p:spPr>
        <p:txBody>
          <a:bodyPr wrap="square" rtlCol="0" anchor="ctr"/>
          <a:lstStyle/>
          <a:p>
            <a:pPr marL="0" indent="0">
              <a:buNone/>
            </a:pPr>
            <a:r>
              <a:rPr lang="en-US" sz="1100" dirty="0">
                <a:solidFill>
                  <a:srgbClr val="FFFFFF"/>
                </a:solidFill>
                <a:latin typeface="Calibri" pitchFamily="34" charset="0"/>
                <a:ea typeface="Calibri" pitchFamily="34" charset="-122"/>
                <a:cs typeface="Calibri" pitchFamily="34" charset="-120"/>
              </a:rPr>
              <a:t>Still applied SMOTE on the training split to guarantee perfect balance and remove any residual bias</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2">
    <p:bg>
      <p:bgPr>
        <a:solidFill>
          <a:srgbClr val="F4F8F8"/>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D1B2A"/>
          </a:solidFill>
          <a:ln w="12700">
            <a:solidFill>
              <a:srgbClr val="0D1B2A"/>
            </a:solidFill>
            <a:prstDash val="solid"/>
          </a:ln>
        </p:spPr>
        <p:txBody>
          <a:bodyPr/>
          <a:lstStyle/>
          <a:p>
            <a:endParaRPr lang="en-US"/>
          </a:p>
        </p:txBody>
      </p:sp>
      <p:sp>
        <p:nvSpPr>
          <p:cNvPr id="3" name="Text 1"/>
          <p:cNvSpPr/>
          <p:nvPr/>
        </p:nvSpPr>
        <p:spPr>
          <a:xfrm>
            <a:off x="457200" y="201168"/>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04  |  EDA — Feature Distributions</a:t>
            </a:r>
            <a:endParaRPr lang="en-US" sz="2200" dirty="0"/>
          </a:p>
        </p:txBody>
      </p:sp>
      <p:sp>
        <p:nvSpPr>
          <p:cNvPr id="80" name="Text 2">
            <a:extLst>
              <a:ext uri="{FF2B5EF4-FFF2-40B4-BE49-F238E27FC236}">
                <a16:creationId xmlns:a16="http://schemas.microsoft.com/office/drawing/2014/main" id="{0943FA39-2AD4-07C0-D314-7340DD9C58EF}"/>
              </a:ext>
            </a:extLst>
          </p:cNvPr>
          <p:cNvSpPr/>
          <p:nvPr/>
        </p:nvSpPr>
        <p:spPr>
          <a:xfrm>
            <a:off x="365760" y="1097280"/>
            <a:ext cx="8412480" cy="320040"/>
          </a:xfrm>
          <a:prstGeom prst="rect">
            <a:avLst/>
          </a:prstGeom>
          <a:noFill/>
          <a:ln/>
        </p:spPr>
        <p:txBody>
          <a:bodyPr wrap="square" rtlCol="0" anchor="ctr"/>
          <a:lstStyle/>
          <a:p>
            <a:pPr marL="0" indent="0">
              <a:buNone/>
            </a:pPr>
            <a:r>
              <a:rPr lang="en-US" sz="1300" b="1" dirty="0">
                <a:solidFill>
                  <a:srgbClr val="0D1B2A"/>
                </a:solidFill>
                <a:latin typeface="Calibri" pitchFamily="34" charset="0"/>
                <a:ea typeface="Calibri" pitchFamily="34" charset="-122"/>
                <a:cs typeface="Calibri" pitchFamily="34" charset="-120"/>
              </a:rPr>
              <a:t>Summary Statistics (Top 10 Features)</a:t>
            </a:r>
            <a:endParaRPr lang="en-US" sz="1300" dirty="0"/>
          </a:p>
        </p:txBody>
      </p:sp>
      <p:sp>
        <p:nvSpPr>
          <p:cNvPr id="81" name="Shape 3">
            <a:extLst>
              <a:ext uri="{FF2B5EF4-FFF2-40B4-BE49-F238E27FC236}">
                <a16:creationId xmlns:a16="http://schemas.microsoft.com/office/drawing/2014/main" id="{A5D5672F-22D1-BB42-B1F5-5439AEE1A8D2}"/>
              </a:ext>
            </a:extLst>
          </p:cNvPr>
          <p:cNvSpPr/>
          <p:nvPr/>
        </p:nvSpPr>
        <p:spPr>
          <a:xfrm>
            <a:off x="365760" y="1417320"/>
            <a:ext cx="2194560" cy="352044"/>
          </a:xfrm>
          <a:prstGeom prst="rect">
            <a:avLst/>
          </a:prstGeom>
          <a:solidFill>
            <a:srgbClr val="0D1B2A"/>
          </a:solidFill>
          <a:ln w="6350">
            <a:solidFill>
              <a:srgbClr val="E2E8F0"/>
            </a:solidFill>
            <a:prstDash val="solid"/>
          </a:ln>
        </p:spPr>
        <p:txBody>
          <a:bodyPr/>
          <a:lstStyle/>
          <a:p>
            <a:endParaRPr lang="en-US"/>
          </a:p>
        </p:txBody>
      </p:sp>
      <p:sp>
        <p:nvSpPr>
          <p:cNvPr id="82" name="Text 4">
            <a:extLst>
              <a:ext uri="{FF2B5EF4-FFF2-40B4-BE49-F238E27FC236}">
                <a16:creationId xmlns:a16="http://schemas.microsoft.com/office/drawing/2014/main" id="{7236189F-8624-0207-2B53-9D7215DE6888}"/>
              </a:ext>
            </a:extLst>
          </p:cNvPr>
          <p:cNvSpPr/>
          <p:nvPr/>
        </p:nvSpPr>
        <p:spPr>
          <a:xfrm>
            <a:off x="438912" y="1444752"/>
            <a:ext cx="2084832" cy="297180"/>
          </a:xfrm>
          <a:prstGeom prst="rect">
            <a:avLst/>
          </a:prstGeom>
          <a:noFill/>
          <a:ln/>
        </p:spPr>
        <p:txBody>
          <a:bodyPr wrap="square" rtlCol="0" anchor="ctr"/>
          <a:lstStyle/>
          <a:p>
            <a:pPr marL="0" indent="0" algn="l">
              <a:buNone/>
            </a:pPr>
            <a:r>
              <a:rPr lang="en-US" sz="1100" b="1" dirty="0">
                <a:solidFill>
                  <a:srgbClr val="FFFFFF"/>
                </a:solidFill>
                <a:latin typeface="Calibri" pitchFamily="34" charset="0"/>
                <a:ea typeface="Calibri" pitchFamily="34" charset="-122"/>
                <a:cs typeface="Calibri" pitchFamily="34" charset="-120"/>
              </a:rPr>
              <a:t>Feature</a:t>
            </a:r>
            <a:endParaRPr lang="en-US" sz="1100" dirty="0"/>
          </a:p>
        </p:txBody>
      </p:sp>
      <p:sp>
        <p:nvSpPr>
          <p:cNvPr id="83" name="Shape 5">
            <a:extLst>
              <a:ext uri="{FF2B5EF4-FFF2-40B4-BE49-F238E27FC236}">
                <a16:creationId xmlns:a16="http://schemas.microsoft.com/office/drawing/2014/main" id="{58E6A10D-C84C-7FCB-0E12-FEC2881AAAFF}"/>
              </a:ext>
            </a:extLst>
          </p:cNvPr>
          <p:cNvSpPr/>
          <p:nvPr/>
        </p:nvSpPr>
        <p:spPr>
          <a:xfrm>
            <a:off x="2560320" y="1417320"/>
            <a:ext cx="1371600" cy="352044"/>
          </a:xfrm>
          <a:prstGeom prst="rect">
            <a:avLst/>
          </a:prstGeom>
          <a:solidFill>
            <a:srgbClr val="0D1B2A"/>
          </a:solidFill>
          <a:ln w="6350">
            <a:solidFill>
              <a:srgbClr val="E2E8F0"/>
            </a:solidFill>
            <a:prstDash val="solid"/>
          </a:ln>
        </p:spPr>
        <p:txBody>
          <a:bodyPr/>
          <a:lstStyle/>
          <a:p>
            <a:endParaRPr lang="en-US"/>
          </a:p>
        </p:txBody>
      </p:sp>
      <p:sp>
        <p:nvSpPr>
          <p:cNvPr id="84" name="Text 6">
            <a:extLst>
              <a:ext uri="{FF2B5EF4-FFF2-40B4-BE49-F238E27FC236}">
                <a16:creationId xmlns:a16="http://schemas.microsoft.com/office/drawing/2014/main" id="{11A0ABAE-59C4-BD2C-6C2C-899F17519ED0}"/>
              </a:ext>
            </a:extLst>
          </p:cNvPr>
          <p:cNvSpPr/>
          <p:nvPr/>
        </p:nvSpPr>
        <p:spPr>
          <a:xfrm>
            <a:off x="2633472" y="1444752"/>
            <a:ext cx="1261872" cy="297180"/>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Mean</a:t>
            </a:r>
            <a:endParaRPr lang="en-US" sz="1100" dirty="0"/>
          </a:p>
        </p:txBody>
      </p:sp>
      <p:sp>
        <p:nvSpPr>
          <p:cNvPr id="85" name="Shape 7">
            <a:extLst>
              <a:ext uri="{FF2B5EF4-FFF2-40B4-BE49-F238E27FC236}">
                <a16:creationId xmlns:a16="http://schemas.microsoft.com/office/drawing/2014/main" id="{E98208FD-2C04-2F14-7B84-8BCFDB42402C}"/>
              </a:ext>
            </a:extLst>
          </p:cNvPr>
          <p:cNvSpPr/>
          <p:nvPr/>
        </p:nvSpPr>
        <p:spPr>
          <a:xfrm>
            <a:off x="3931920" y="1417320"/>
            <a:ext cx="1371600" cy="352044"/>
          </a:xfrm>
          <a:prstGeom prst="rect">
            <a:avLst/>
          </a:prstGeom>
          <a:solidFill>
            <a:srgbClr val="0D1B2A"/>
          </a:solidFill>
          <a:ln w="6350">
            <a:solidFill>
              <a:srgbClr val="E2E8F0"/>
            </a:solidFill>
            <a:prstDash val="solid"/>
          </a:ln>
        </p:spPr>
        <p:txBody>
          <a:bodyPr/>
          <a:lstStyle/>
          <a:p>
            <a:endParaRPr lang="en-US"/>
          </a:p>
        </p:txBody>
      </p:sp>
      <p:sp>
        <p:nvSpPr>
          <p:cNvPr id="86" name="Text 8">
            <a:extLst>
              <a:ext uri="{FF2B5EF4-FFF2-40B4-BE49-F238E27FC236}">
                <a16:creationId xmlns:a16="http://schemas.microsoft.com/office/drawing/2014/main" id="{564A6AB4-D51A-ED17-2652-FBD5BDC52EEB}"/>
              </a:ext>
            </a:extLst>
          </p:cNvPr>
          <p:cNvSpPr/>
          <p:nvPr/>
        </p:nvSpPr>
        <p:spPr>
          <a:xfrm>
            <a:off x="4005072" y="1444752"/>
            <a:ext cx="1261872" cy="297180"/>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Std Dev</a:t>
            </a:r>
            <a:endParaRPr lang="en-US" sz="1100" dirty="0"/>
          </a:p>
        </p:txBody>
      </p:sp>
      <p:sp>
        <p:nvSpPr>
          <p:cNvPr id="87" name="Shape 9">
            <a:extLst>
              <a:ext uri="{FF2B5EF4-FFF2-40B4-BE49-F238E27FC236}">
                <a16:creationId xmlns:a16="http://schemas.microsoft.com/office/drawing/2014/main" id="{E17F2F74-0442-9D38-2673-A5BEB47C1C54}"/>
              </a:ext>
            </a:extLst>
          </p:cNvPr>
          <p:cNvSpPr/>
          <p:nvPr/>
        </p:nvSpPr>
        <p:spPr>
          <a:xfrm>
            <a:off x="5303520" y="1417320"/>
            <a:ext cx="1280160" cy="352044"/>
          </a:xfrm>
          <a:prstGeom prst="rect">
            <a:avLst/>
          </a:prstGeom>
          <a:solidFill>
            <a:srgbClr val="0D1B2A"/>
          </a:solidFill>
          <a:ln w="6350">
            <a:solidFill>
              <a:srgbClr val="E2E8F0"/>
            </a:solidFill>
            <a:prstDash val="solid"/>
          </a:ln>
        </p:spPr>
        <p:txBody>
          <a:bodyPr/>
          <a:lstStyle/>
          <a:p>
            <a:endParaRPr lang="en-US"/>
          </a:p>
        </p:txBody>
      </p:sp>
      <p:sp>
        <p:nvSpPr>
          <p:cNvPr id="88" name="Text 10">
            <a:extLst>
              <a:ext uri="{FF2B5EF4-FFF2-40B4-BE49-F238E27FC236}">
                <a16:creationId xmlns:a16="http://schemas.microsoft.com/office/drawing/2014/main" id="{E18F10F5-9926-3072-A2B6-A68C62C04DD9}"/>
              </a:ext>
            </a:extLst>
          </p:cNvPr>
          <p:cNvSpPr/>
          <p:nvPr/>
        </p:nvSpPr>
        <p:spPr>
          <a:xfrm>
            <a:off x="5376672" y="1444752"/>
            <a:ext cx="1170432" cy="297180"/>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Min</a:t>
            </a:r>
            <a:endParaRPr lang="en-US" sz="1100" dirty="0"/>
          </a:p>
        </p:txBody>
      </p:sp>
      <p:sp>
        <p:nvSpPr>
          <p:cNvPr id="89" name="Shape 11">
            <a:extLst>
              <a:ext uri="{FF2B5EF4-FFF2-40B4-BE49-F238E27FC236}">
                <a16:creationId xmlns:a16="http://schemas.microsoft.com/office/drawing/2014/main" id="{7B6544D1-5AC7-DE53-1D49-43328AD07481}"/>
              </a:ext>
            </a:extLst>
          </p:cNvPr>
          <p:cNvSpPr/>
          <p:nvPr/>
        </p:nvSpPr>
        <p:spPr>
          <a:xfrm>
            <a:off x="6583680" y="1417320"/>
            <a:ext cx="1463040" cy="352044"/>
          </a:xfrm>
          <a:prstGeom prst="rect">
            <a:avLst/>
          </a:prstGeom>
          <a:solidFill>
            <a:srgbClr val="0D1B2A"/>
          </a:solidFill>
          <a:ln w="6350">
            <a:solidFill>
              <a:srgbClr val="E2E8F0"/>
            </a:solidFill>
            <a:prstDash val="solid"/>
          </a:ln>
        </p:spPr>
        <p:txBody>
          <a:bodyPr/>
          <a:lstStyle/>
          <a:p>
            <a:endParaRPr lang="en-US"/>
          </a:p>
        </p:txBody>
      </p:sp>
      <p:sp>
        <p:nvSpPr>
          <p:cNvPr id="90" name="Text 12">
            <a:extLst>
              <a:ext uri="{FF2B5EF4-FFF2-40B4-BE49-F238E27FC236}">
                <a16:creationId xmlns:a16="http://schemas.microsoft.com/office/drawing/2014/main" id="{E6D5E9F8-5C4D-66EC-4C18-E82E75BDE54A}"/>
              </a:ext>
            </a:extLst>
          </p:cNvPr>
          <p:cNvSpPr/>
          <p:nvPr/>
        </p:nvSpPr>
        <p:spPr>
          <a:xfrm>
            <a:off x="6656832" y="1444752"/>
            <a:ext cx="1353312" cy="297180"/>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Max</a:t>
            </a:r>
            <a:endParaRPr lang="en-US" sz="1100" dirty="0"/>
          </a:p>
        </p:txBody>
      </p:sp>
      <p:sp>
        <p:nvSpPr>
          <p:cNvPr id="91" name="Shape 13">
            <a:extLst>
              <a:ext uri="{FF2B5EF4-FFF2-40B4-BE49-F238E27FC236}">
                <a16:creationId xmlns:a16="http://schemas.microsoft.com/office/drawing/2014/main" id="{9DA3605D-5AF6-6520-2044-3ECC014B90C4}"/>
              </a:ext>
            </a:extLst>
          </p:cNvPr>
          <p:cNvSpPr/>
          <p:nvPr/>
        </p:nvSpPr>
        <p:spPr>
          <a:xfrm>
            <a:off x="365760" y="1769364"/>
            <a:ext cx="2194560" cy="352044"/>
          </a:xfrm>
          <a:prstGeom prst="rect">
            <a:avLst/>
          </a:prstGeom>
          <a:solidFill>
            <a:srgbClr val="E0F5F4"/>
          </a:solidFill>
          <a:ln w="6350">
            <a:solidFill>
              <a:srgbClr val="E2E8F0"/>
            </a:solidFill>
            <a:prstDash val="solid"/>
          </a:ln>
        </p:spPr>
        <p:txBody>
          <a:bodyPr/>
          <a:lstStyle/>
          <a:p>
            <a:endParaRPr lang="en-US"/>
          </a:p>
        </p:txBody>
      </p:sp>
      <p:sp>
        <p:nvSpPr>
          <p:cNvPr id="92" name="Text 14">
            <a:extLst>
              <a:ext uri="{FF2B5EF4-FFF2-40B4-BE49-F238E27FC236}">
                <a16:creationId xmlns:a16="http://schemas.microsoft.com/office/drawing/2014/main" id="{1C722F1D-BE3D-F16F-1954-B655E3C45AD8}"/>
              </a:ext>
            </a:extLst>
          </p:cNvPr>
          <p:cNvSpPr/>
          <p:nvPr/>
        </p:nvSpPr>
        <p:spPr>
          <a:xfrm>
            <a:off x="438912" y="1796796"/>
            <a:ext cx="2084832" cy="297180"/>
          </a:xfrm>
          <a:prstGeom prst="rect">
            <a:avLst/>
          </a:prstGeom>
          <a:noFill/>
          <a:ln/>
        </p:spPr>
        <p:txBody>
          <a:bodyPr wrap="square" rtlCol="0" anchor="ctr"/>
          <a:lstStyle/>
          <a:p>
            <a:pPr marL="0" indent="0" algn="l">
              <a:buNone/>
            </a:pPr>
            <a:r>
              <a:rPr lang="en-US" sz="1050" b="1" dirty="0">
                <a:solidFill>
                  <a:srgbClr val="0B7A75"/>
                </a:solidFill>
                <a:latin typeface="Calibri" pitchFamily="34" charset="0"/>
                <a:ea typeface="Calibri" pitchFamily="34" charset="-122"/>
                <a:cs typeface="Calibri" pitchFamily="34" charset="-120"/>
              </a:rPr>
              <a:t>eqpdays</a:t>
            </a:r>
            <a:endParaRPr lang="en-US" sz="1050" dirty="0"/>
          </a:p>
        </p:txBody>
      </p:sp>
      <p:sp>
        <p:nvSpPr>
          <p:cNvPr id="93" name="Shape 15">
            <a:extLst>
              <a:ext uri="{FF2B5EF4-FFF2-40B4-BE49-F238E27FC236}">
                <a16:creationId xmlns:a16="http://schemas.microsoft.com/office/drawing/2014/main" id="{0B1900AF-8479-7690-4BC9-0884AE16DAE4}"/>
              </a:ext>
            </a:extLst>
          </p:cNvPr>
          <p:cNvSpPr/>
          <p:nvPr/>
        </p:nvSpPr>
        <p:spPr>
          <a:xfrm>
            <a:off x="2560320" y="1769364"/>
            <a:ext cx="1371600" cy="352044"/>
          </a:xfrm>
          <a:prstGeom prst="rect">
            <a:avLst/>
          </a:prstGeom>
          <a:solidFill>
            <a:srgbClr val="E0F5F4"/>
          </a:solidFill>
          <a:ln w="6350">
            <a:solidFill>
              <a:srgbClr val="E2E8F0"/>
            </a:solidFill>
            <a:prstDash val="solid"/>
          </a:ln>
        </p:spPr>
        <p:txBody>
          <a:bodyPr/>
          <a:lstStyle/>
          <a:p>
            <a:endParaRPr lang="en-US"/>
          </a:p>
        </p:txBody>
      </p:sp>
      <p:sp>
        <p:nvSpPr>
          <p:cNvPr id="94" name="Text 16">
            <a:extLst>
              <a:ext uri="{FF2B5EF4-FFF2-40B4-BE49-F238E27FC236}">
                <a16:creationId xmlns:a16="http://schemas.microsoft.com/office/drawing/2014/main" id="{8C2D65A4-95EB-9F92-BED2-2860C9D8AF9A}"/>
              </a:ext>
            </a:extLst>
          </p:cNvPr>
          <p:cNvSpPr/>
          <p:nvPr/>
        </p:nvSpPr>
        <p:spPr>
          <a:xfrm>
            <a:off x="2633472" y="1796796"/>
            <a:ext cx="126187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391.9</a:t>
            </a:r>
            <a:endParaRPr lang="en-US" sz="1050" dirty="0"/>
          </a:p>
        </p:txBody>
      </p:sp>
      <p:sp>
        <p:nvSpPr>
          <p:cNvPr id="95" name="Shape 17">
            <a:extLst>
              <a:ext uri="{FF2B5EF4-FFF2-40B4-BE49-F238E27FC236}">
                <a16:creationId xmlns:a16="http://schemas.microsoft.com/office/drawing/2014/main" id="{3567D5A6-F25A-042B-23C5-90D2B733729F}"/>
              </a:ext>
            </a:extLst>
          </p:cNvPr>
          <p:cNvSpPr/>
          <p:nvPr/>
        </p:nvSpPr>
        <p:spPr>
          <a:xfrm>
            <a:off x="3931920" y="1769364"/>
            <a:ext cx="1371600" cy="352044"/>
          </a:xfrm>
          <a:prstGeom prst="rect">
            <a:avLst/>
          </a:prstGeom>
          <a:solidFill>
            <a:srgbClr val="E0F5F4"/>
          </a:solidFill>
          <a:ln w="6350">
            <a:solidFill>
              <a:srgbClr val="E2E8F0"/>
            </a:solidFill>
            <a:prstDash val="solid"/>
          </a:ln>
        </p:spPr>
        <p:txBody>
          <a:bodyPr/>
          <a:lstStyle/>
          <a:p>
            <a:endParaRPr lang="en-US"/>
          </a:p>
        </p:txBody>
      </p:sp>
      <p:sp>
        <p:nvSpPr>
          <p:cNvPr id="96" name="Text 18">
            <a:extLst>
              <a:ext uri="{FF2B5EF4-FFF2-40B4-BE49-F238E27FC236}">
                <a16:creationId xmlns:a16="http://schemas.microsoft.com/office/drawing/2014/main" id="{81E86C10-FD56-F0F7-2354-4D0650801B6D}"/>
              </a:ext>
            </a:extLst>
          </p:cNvPr>
          <p:cNvSpPr/>
          <p:nvPr/>
        </p:nvSpPr>
        <p:spPr>
          <a:xfrm>
            <a:off x="4005072" y="1796796"/>
            <a:ext cx="126187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256.5</a:t>
            </a:r>
            <a:endParaRPr lang="en-US" sz="1050" dirty="0"/>
          </a:p>
        </p:txBody>
      </p:sp>
      <p:sp>
        <p:nvSpPr>
          <p:cNvPr id="97" name="Shape 19">
            <a:extLst>
              <a:ext uri="{FF2B5EF4-FFF2-40B4-BE49-F238E27FC236}">
                <a16:creationId xmlns:a16="http://schemas.microsoft.com/office/drawing/2014/main" id="{FD671BC1-5D52-13E3-F6A1-A03DFCF18E43}"/>
              </a:ext>
            </a:extLst>
          </p:cNvPr>
          <p:cNvSpPr/>
          <p:nvPr/>
        </p:nvSpPr>
        <p:spPr>
          <a:xfrm>
            <a:off x="5303520" y="1769364"/>
            <a:ext cx="1280160" cy="352044"/>
          </a:xfrm>
          <a:prstGeom prst="rect">
            <a:avLst/>
          </a:prstGeom>
          <a:solidFill>
            <a:srgbClr val="E0F5F4"/>
          </a:solidFill>
          <a:ln w="6350">
            <a:solidFill>
              <a:srgbClr val="E2E8F0"/>
            </a:solidFill>
            <a:prstDash val="solid"/>
          </a:ln>
        </p:spPr>
        <p:txBody>
          <a:bodyPr/>
          <a:lstStyle/>
          <a:p>
            <a:endParaRPr lang="en-US"/>
          </a:p>
        </p:txBody>
      </p:sp>
      <p:sp>
        <p:nvSpPr>
          <p:cNvPr id="98" name="Text 20">
            <a:extLst>
              <a:ext uri="{FF2B5EF4-FFF2-40B4-BE49-F238E27FC236}">
                <a16:creationId xmlns:a16="http://schemas.microsoft.com/office/drawing/2014/main" id="{567F6B2C-07BF-A880-FD93-FC600A1230C1}"/>
              </a:ext>
            </a:extLst>
          </p:cNvPr>
          <p:cNvSpPr/>
          <p:nvPr/>
        </p:nvSpPr>
        <p:spPr>
          <a:xfrm>
            <a:off x="5376672" y="1796796"/>
            <a:ext cx="117043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-5.0</a:t>
            </a:r>
            <a:endParaRPr lang="en-US" sz="1050" dirty="0"/>
          </a:p>
        </p:txBody>
      </p:sp>
      <p:sp>
        <p:nvSpPr>
          <p:cNvPr id="99" name="Shape 21">
            <a:extLst>
              <a:ext uri="{FF2B5EF4-FFF2-40B4-BE49-F238E27FC236}">
                <a16:creationId xmlns:a16="http://schemas.microsoft.com/office/drawing/2014/main" id="{DBED6135-2557-2627-9610-74437FC0C3AA}"/>
              </a:ext>
            </a:extLst>
          </p:cNvPr>
          <p:cNvSpPr/>
          <p:nvPr/>
        </p:nvSpPr>
        <p:spPr>
          <a:xfrm>
            <a:off x="6583680" y="1769364"/>
            <a:ext cx="1463040" cy="352044"/>
          </a:xfrm>
          <a:prstGeom prst="rect">
            <a:avLst/>
          </a:prstGeom>
          <a:solidFill>
            <a:srgbClr val="E0F5F4"/>
          </a:solidFill>
          <a:ln w="6350">
            <a:solidFill>
              <a:srgbClr val="E2E8F0"/>
            </a:solidFill>
            <a:prstDash val="solid"/>
          </a:ln>
        </p:spPr>
        <p:txBody>
          <a:bodyPr/>
          <a:lstStyle/>
          <a:p>
            <a:endParaRPr lang="en-US"/>
          </a:p>
        </p:txBody>
      </p:sp>
      <p:sp>
        <p:nvSpPr>
          <p:cNvPr id="100" name="Text 22">
            <a:extLst>
              <a:ext uri="{FF2B5EF4-FFF2-40B4-BE49-F238E27FC236}">
                <a16:creationId xmlns:a16="http://schemas.microsoft.com/office/drawing/2014/main" id="{3831DF3F-3FD2-07A9-D4F4-A23830357ECD}"/>
              </a:ext>
            </a:extLst>
          </p:cNvPr>
          <p:cNvSpPr/>
          <p:nvPr/>
        </p:nvSpPr>
        <p:spPr>
          <a:xfrm>
            <a:off x="6656832" y="1796796"/>
            <a:ext cx="135331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1,823</a:t>
            </a:r>
            <a:endParaRPr lang="en-US" sz="1050" dirty="0"/>
          </a:p>
        </p:txBody>
      </p:sp>
      <p:sp>
        <p:nvSpPr>
          <p:cNvPr id="101" name="Shape 23">
            <a:extLst>
              <a:ext uri="{FF2B5EF4-FFF2-40B4-BE49-F238E27FC236}">
                <a16:creationId xmlns:a16="http://schemas.microsoft.com/office/drawing/2014/main" id="{10E81892-E3C6-908F-3CF8-53D04FD61A2B}"/>
              </a:ext>
            </a:extLst>
          </p:cNvPr>
          <p:cNvSpPr/>
          <p:nvPr/>
        </p:nvSpPr>
        <p:spPr>
          <a:xfrm>
            <a:off x="365760" y="2121408"/>
            <a:ext cx="2194560" cy="352044"/>
          </a:xfrm>
          <a:prstGeom prst="rect">
            <a:avLst/>
          </a:prstGeom>
          <a:solidFill>
            <a:srgbClr val="FFFFFF"/>
          </a:solidFill>
          <a:ln w="6350">
            <a:solidFill>
              <a:srgbClr val="E2E8F0"/>
            </a:solidFill>
            <a:prstDash val="solid"/>
          </a:ln>
        </p:spPr>
        <p:txBody>
          <a:bodyPr/>
          <a:lstStyle/>
          <a:p>
            <a:endParaRPr lang="en-US"/>
          </a:p>
        </p:txBody>
      </p:sp>
      <p:sp>
        <p:nvSpPr>
          <p:cNvPr id="102" name="Text 24">
            <a:extLst>
              <a:ext uri="{FF2B5EF4-FFF2-40B4-BE49-F238E27FC236}">
                <a16:creationId xmlns:a16="http://schemas.microsoft.com/office/drawing/2014/main" id="{FE9B8D43-9E6B-CB0C-7F77-181D6401D255}"/>
              </a:ext>
            </a:extLst>
          </p:cNvPr>
          <p:cNvSpPr/>
          <p:nvPr/>
        </p:nvSpPr>
        <p:spPr>
          <a:xfrm>
            <a:off x="438912" y="2148840"/>
            <a:ext cx="2084832" cy="297180"/>
          </a:xfrm>
          <a:prstGeom prst="rect">
            <a:avLst/>
          </a:prstGeom>
          <a:noFill/>
          <a:ln/>
        </p:spPr>
        <p:txBody>
          <a:bodyPr wrap="square" rtlCol="0" anchor="ctr"/>
          <a:lstStyle/>
          <a:p>
            <a:pPr marL="0" indent="0" algn="l">
              <a:buNone/>
            </a:pPr>
            <a:r>
              <a:rPr lang="en-US" sz="1050" b="1" dirty="0">
                <a:solidFill>
                  <a:srgbClr val="0B7A75"/>
                </a:solidFill>
                <a:latin typeface="Calibri" pitchFamily="34" charset="0"/>
                <a:ea typeface="Calibri" pitchFamily="34" charset="-122"/>
                <a:cs typeface="Calibri" pitchFamily="34" charset="-120"/>
              </a:rPr>
              <a:t>mou_Mean</a:t>
            </a:r>
            <a:endParaRPr lang="en-US" sz="1050" dirty="0"/>
          </a:p>
        </p:txBody>
      </p:sp>
      <p:sp>
        <p:nvSpPr>
          <p:cNvPr id="103" name="Shape 25">
            <a:extLst>
              <a:ext uri="{FF2B5EF4-FFF2-40B4-BE49-F238E27FC236}">
                <a16:creationId xmlns:a16="http://schemas.microsoft.com/office/drawing/2014/main" id="{8174F445-4701-5DD3-46CA-2DDE4D7D9050}"/>
              </a:ext>
            </a:extLst>
          </p:cNvPr>
          <p:cNvSpPr/>
          <p:nvPr/>
        </p:nvSpPr>
        <p:spPr>
          <a:xfrm>
            <a:off x="2560320" y="2121408"/>
            <a:ext cx="1371600" cy="352044"/>
          </a:xfrm>
          <a:prstGeom prst="rect">
            <a:avLst/>
          </a:prstGeom>
          <a:solidFill>
            <a:srgbClr val="FFFFFF"/>
          </a:solidFill>
          <a:ln w="6350">
            <a:solidFill>
              <a:srgbClr val="E2E8F0"/>
            </a:solidFill>
            <a:prstDash val="solid"/>
          </a:ln>
        </p:spPr>
        <p:txBody>
          <a:bodyPr/>
          <a:lstStyle/>
          <a:p>
            <a:endParaRPr lang="en-US"/>
          </a:p>
        </p:txBody>
      </p:sp>
      <p:sp>
        <p:nvSpPr>
          <p:cNvPr id="104" name="Text 26">
            <a:extLst>
              <a:ext uri="{FF2B5EF4-FFF2-40B4-BE49-F238E27FC236}">
                <a16:creationId xmlns:a16="http://schemas.microsoft.com/office/drawing/2014/main" id="{3B11E4AD-5D61-8524-17AF-DB85A1200FB2}"/>
              </a:ext>
            </a:extLst>
          </p:cNvPr>
          <p:cNvSpPr/>
          <p:nvPr/>
        </p:nvSpPr>
        <p:spPr>
          <a:xfrm>
            <a:off x="2633472" y="2148840"/>
            <a:ext cx="126187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513.0</a:t>
            </a:r>
            <a:endParaRPr lang="en-US" sz="1050" dirty="0"/>
          </a:p>
        </p:txBody>
      </p:sp>
      <p:sp>
        <p:nvSpPr>
          <p:cNvPr id="105" name="Shape 27">
            <a:extLst>
              <a:ext uri="{FF2B5EF4-FFF2-40B4-BE49-F238E27FC236}">
                <a16:creationId xmlns:a16="http://schemas.microsoft.com/office/drawing/2014/main" id="{E31D0A70-DCA3-56D0-F5ED-4272705B2E36}"/>
              </a:ext>
            </a:extLst>
          </p:cNvPr>
          <p:cNvSpPr/>
          <p:nvPr/>
        </p:nvSpPr>
        <p:spPr>
          <a:xfrm>
            <a:off x="3931920" y="2121408"/>
            <a:ext cx="1371600" cy="352044"/>
          </a:xfrm>
          <a:prstGeom prst="rect">
            <a:avLst/>
          </a:prstGeom>
          <a:solidFill>
            <a:srgbClr val="FFFFFF"/>
          </a:solidFill>
          <a:ln w="6350">
            <a:solidFill>
              <a:srgbClr val="E2E8F0"/>
            </a:solidFill>
            <a:prstDash val="solid"/>
          </a:ln>
        </p:spPr>
        <p:txBody>
          <a:bodyPr/>
          <a:lstStyle/>
          <a:p>
            <a:endParaRPr lang="en-US"/>
          </a:p>
        </p:txBody>
      </p:sp>
      <p:sp>
        <p:nvSpPr>
          <p:cNvPr id="106" name="Text 28">
            <a:extLst>
              <a:ext uri="{FF2B5EF4-FFF2-40B4-BE49-F238E27FC236}">
                <a16:creationId xmlns:a16="http://schemas.microsoft.com/office/drawing/2014/main" id="{E39B533C-5CC8-DA89-E3F8-5994DE03CBAD}"/>
              </a:ext>
            </a:extLst>
          </p:cNvPr>
          <p:cNvSpPr/>
          <p:nvPr/>
        </p:nvSpPr>
        <p:spPr>
          <a:xfrm>
            <a:off x="4005072" y="2148840"/>
            <a:ext cx="126187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524.3</a:t>
            </a:r>
            <a:endParaRPr lang="en-US" sz="1050" dirty="0"/>
          </a:p>
        </p:txBody>
      </p:sp>
      <p:sp>
        <p:nvSpPr>
          <p:cNvPr id="107" name="Shape 29">
            <a:extLst>
              <a:ext uri="{FF2B5EF4-FFF2-40B4-BE49-F238E27FC236}">
                <a16:creationId xmlns:a16="http://schemas.microsoft.com/office/drawing/2014/main" id="{6FAFC963-A91B-A5A1-F578-F1FE0205296E}"/>
              </a:ext>
            </a:extLst>
          </p:cNvPr>
          <p:cNvSpPr/>
          <p:nvPr/>
        </p:nvSpPr>
        <p:spPr>
          <a:xfrm>
            <a:off x="5303520" y="2121408"/>
            <a:ext cx="1280160" cy="352044"/>
          </a:xfrm>
          <a:prstGeom prst="rect">
            <a:avLst/>
          </a:prstGeom>
          <a:solidFill>
            <a:srgbClr val="FFFFFF"/>
          </a:solidFill>
          <a:ln w="6350">
            <a:solidFill>
              <a:srgbClr val="E2E8F0"/>
            </a:solidFill>
            <a:prstDash val="solid"/>
          </a:ln>
        </p:spPr>
        <p:txBody>
          <a:bodyPr/>
          <a:lstStyle/>
          <a:p>
            <a:endParaRPr lang="en-US"/>
          </a:p>
        </p:txBody>
      </p:sp>
      <p:sp>
        <p:nvSpPr>
          <p:cNvPr id="108" name="Text 30">
            <a:extLst>
              <a:ext uri="{FF2B5EF4-FFF2-40B4-BE49-F238E27FC236}">
                <a16:creationId xmlns:a16="http://schemas.microsoft.com/office/drawing/2014/main" id="{B78E9241-80FA-1C04-C371-8A3B18D99F8A}"/>
              </a:ext>
            </a:extLst>
          </p:cNvPr>
          <p:cNvSpPr/>
          <p:nvPr/>
        </p:nvSpPr>
        <p:spPr>
          <a:xfrm>
            <a:off x="5376672" y="2148840"/>
            <a:ext cx="117043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0.0</a:t>
            </a:r>
            <a:endParaRPr lang="en-US" sz="1050" dirty="0"/>
          </a:p>
        </p:txBody>
      </p:sp>
      <p:sp>
        <p:nvSpPr>
          <p:cNvPr id="109" name="Shape 31">
            <a:extLst>
              <a:ext uri="{FF2B5EF4-FFF2-40B4-BE49-F238E27FC236}">
                <a16:creationId xmlns:a16="http://schemas.microsoft.com/office/drawing/2014/main" id="{091978C5-F366-BB4B-F0A1-ADC880C51FC3}"/>
              </a:ext>
            </a:extLst>
          </p:cNvPr>
          <p:cNvSpPr/>
          <p:nvPr/>
        </p:nvSpPr>
        <p:spPr>
          <a:xfrm>
            <a:off x="6583680" y="2121408"/>
            <a:ext cx="1463040" cy="352044"/>
          </a:xfrm>
          <a:prstGeom prst="rect">
            <a:avLst/>
          </a:prstGeom>
          <a:solidFill>
            <a:srgbClr val="FFFFFF"/>
          </a:solidFill>
          <a:ln w="6350">
            <a:solidFill>
              <a:srgbClr val="E2E8F0"/>
            </a:solidFill>
            <a:prstDash val="solid"/>
          </a:ln>
        </p:spPr>
        <p:txBody>
          <a:bodyPr/>
          <a:lstStyle/>
          <a:p>
            <a:endParaRPr lang="en-US"/>
          </a:p>
        </p:txBody>
      </p:sp>
      <p:sp>
        <p:nvSpPr>
          <p:cNvPr id="110" name="Text 32">
            <a:extLst>
              <a:ext uri="{FF2B5EF4-FFF2-40B4-BE49-F238E27FC236}">
                <a16:creationId xmlns:a16="http://schemas.microsoft.com/office/drawing/2014/main" id="{766A0533-D717-7DED-BBCD-C5F3EB7E78D5}"/>
              </a:ext>
            </a:extLst>
          </p:cNvPr>
          <p:cNvSpPr/>
          <p:nvPr/>
        </p:nvSpPr>
        <p:spPr>
          <a:xfrm>
            <a:off x="6656832" y="2148840"/>
            <a:ext cx="135331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12,206.8</a:t>
            </a:r>
            <a:endParaRPr lang="en-US" sz="1050" dirty="0"/>
          </a:p>
        </p:txBody>
      </p:sp>
      <p:sp>
        <p:nvSpPr>
          <p:cNvPr id="111" name="Shape 33">
            <a:extLst>
              <a:ext uri="{FF2B5EF4-FFF2-40B4-BE49-F238E27FC236}">
                <a16:creationId xmlns:a16="http://schemas.microsoft.com/office/drawing/2014/main" id="{86BBF291-DE5A-6DDE-FC76-4D39E36424BD}"/>
              </a:ext>
            </a:extLst>
          </p:cNvPr>
          <p:cNvSpPr/>
          <p:nvPr/>
        </p:nvSpPr>
        <p:spPr>
          <a:xfrm>
            <a:off x="365760" y="2473452"/>
            <a:ext cx="2194560" cy="352044"/>
          </a:xfrm>
          <a:prstGeom prst="rect">
            <a:avLst/>
          </a:prstGeom>
          <a:solidFill>
            <a:srgbClr val="E0F5F4"/>
          </a:solidFill>
          <a:ln w="6350">
            <a:solidFill>
              <a:srgbClr val="E2E8F0"/>
            </a:solidFill>
            <a:prstDash val="solid"/>
          </a:ln>
        </p:spPr>
        <p:txBody>
          <a:bodyPr/>
          <a:lstStyle/>
          <a:p>
            <a:endParaRPr lang="en-US"/>
          </a:p>
        </p:txBody>
      </p:sp>
      <p:sp>
        <p:nvSpPr>
          <p:cNvPr id="112" name="Text 34">
            <a:extLst>
              <a:ext uri="{FF2B5EF4-FFF2-40B4-BE49-F238E27FC236}">
                <a16:creationId xmlns:a16="http://schemas.microsoft.com/office/drawing/2014/main" id="{43CD1961-64C7-5E0E-AE35-3CB25A2512E5}"/>
              </a:ext>
            </a:extLst>
          </p:cNvPr>
          <p:cNvSpPr/>
          <p:nvPr/>
        </p:nvSpPr>
        <p:spPr>
          <a:xfrm>
            <a:off x="438912" y="2500884"/>
            <a:ext cx="2084832" cy="297180"/>
          </a:xfrm>
          <a:prstGeom prst="rect">
            <a:avLst/>
          </a:prstGeom>
          <a:noFill/>
          <a:ln/>
        </p:spPr>
        <p:txBody>
          <a:bodyPr wrap="square" rtlCol="0" anchor="ctr"/>
          <a:lstStyle/>
          <a:p>
            <a:pPr marL="0" indent="0" algn="l">
              <a:buNone/>
            </a:pPr>
            <a:r>
              <a:rPr lang="en-US" sz="1050" b="1" dirty="0">
                <a:solidFill>
                  <a:srgbClr val="0B7A75"/>
                </a:solidFill>
                <a:latin typeface="Calibri" pitchFamily="34" charset="0"/>
                <a:ea typeface="Calibri" pitchFamily="34" charset="-122"/>
                <a:cs typeface="Calibri" pitchFamily="34" charset="-120"/>
              </a:rPr>
              <a:t>avg6mou</a:t>
            </a:r>
            <a:endParaRPr lang="en-US" sz="1050" dirty="0"/>
          </a:p>
        </p:txBody>
      </p:sp>
      <p:sp>
        <p:nvSpPr>
          <p:cNvPr id="113" name="Shape 35">
            <a:extLst>
              <a:ext uri="{FF2B5EF4-FFF2-40B4-BE49-F238E27FC236}">
                <a16:creationId xmlns:a16="http://schemas.microsoft.com/office/drawing/2014/main" id="{17E43074-1F4A-7EE0-4405-99C654231D0C}"/>
              </a:ext>
            </a:extLst>
          </p:cNvPr>
          <p:cNvSpPr/>
          <p:nvPr/>
        </p:nvSpPr>
        <p:spPr>
          <a:xfrm>
            <a:off x="2560320" y="2473452"/>
            <a:ext cx="1371600" cy="352044"/>
          </a:xfrm>
          <a:prstGeom prst="rect">
            <a:avLst/>
          </a:prstGeom>
          <a:solidFill>
            <a:srgbClr val="E0F5F4"/>
          </a:solidFill>
          <a:ln w="6350">
            <a:solidFill>
              <a:srgbClr val="E2E8F0"/>
            </a:solidFill>
            <a:prstDash val="solid"/>
          </a:ln>
        </p:spPr>
        <p:txBody>
          <a:bodyPr/>
          <a:lstStyle/>
          <a:p>
            <a:endParaRPr lang="en-US"/>
          </a:p>
        </p:txBody>
      </p:sp>
      <p:sp>
        <p:nvSpPr>
          <p:cNvPr id="114" name="Text 36">
            <a:extLst>
              <a:ext uri="{FF2B5EF4-FFF2-40B4-BE49-F238E27FC236}">
                <a16:creationId xmlns:a16="http://schemas.microsoft.com/office/drawing/2014/main" id="{EE45FA5E-BC49-3FFD-A420-2E9CAEB55053}"/>
              </a:ext>
            </a:extLst>
          </p:cNvPr>
          <p:cNvSpPr/>
          <p:nvPr/>
        </p:nvSpPr>
        <p:spPr>
          <a:xfrm>
            <a:off x="2633472" y="2500884"/>
            <a:ext cx="126187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505.5</a:t>
            </a:r>
            <a:endParaRPr lang="en-US" sz="1050" dirty="0"/>
          </a:p>
        </p:txBody>
      </p:sp>
      <p:sp>
        <p:nvSpPr>
          <p:cNvPr id="115" name="Shape 37">
            <a:extLst>
              <a:ext uri="{FF2B5EF4-FFF2-40B4-BE49-F238E27FC236}">
                <a16:creationId xmlns:a16="http://schemas.microsoft.com/office/drawing/2014/main" id="{1C573236-3A1E-2370-B3BB-5F16E3DBCEA5}"/>
              </a:ext>
            </a:extLst>
          </p:cNvPr>
          <p:cNvSpPr/>
          <p:nvPr/>
        </p:nvSpPr>
        <p:spPr>
          <a:xfrm>
            <a:off x="3931920" y="2473452"/>
            <a:ext cx="1371600" cy="352044"/>
          </a:xfrm>
          <a:prstGeom prst="rect">
            <a:avLst/>
          </a:prstGeom>
          <a:solidFill>
            <a:srgbClr val="E0F5F4"/>
          </a:solidFill>
          <a:ln w="6350">
            <a:solidFill>
              <a:srgbClr val="E2E8F0"/>
            </a:solidFill>
            <a:prstDash val="solid"/>
          </a:ln>
        </p:spPr>
        <p:txBody>
          <a:bodyPr/>
          <a:lstStyle/>
          <a:p>
            <a:endParaRPr lang="en-US"/>
          </a:p>
        </p:txBody>
      </p:sp>
      <p:sp>
        <p:nvSpPr>
          <p:cNvPr id="116" name="Text 38">
            <a:extLst>
              <a:ext uri="{FF2B5EF4-FFF2-40B4-BE49-F238E27FC236}">
                <a16:creationId xmlns:a16="http://schemas.microsoft.com/office/drawing/2014/main" id="{B774A82F-F2B6-2E82-858A-BD380C93DAFF}"/>
              </a:ext>
            </a:extLst>
          </p:cNvPr>
          <p:cNvSpPr/>
          <p:nvPr/>
        </p:nvSpPr>
        <p:spPr>
          <a:xfrm>
            <a:off x="4005072" y="2500884"/>
            <a:ext cx="126187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490.2</a:t>
            </a:r>
            <a:endParaRPr lang="en-US" sz="1050" dirty="0"/>
          </a:p>
        </p:txBody>
      </p:sp>
      <p:sp>
        <p:nvSpPr>
          <p:cNvPr id="117" name="Shape 39">
            <a:extLst>
              <a:ext uri="{FF2B5EF4-FFF2-40B4-BE49-F238E27FC236}">
                <a16:creationId xmlns:a16="http://schemas.microsoft.com/office/drawing/2014/main" id="{0567ED57-6808-4EF7-7DFC-99ACC6900262}"/>
              </a:ext>
            </a:extLst>
          </p:cNvPr>
          <p:cNvSpPr/>
          <p:nvPr/>
        </p:nvSpPr>
        <p:spPr>
          <a:xfrm>
            <a:off x="5303520" y="2473452"/>
            <a:ext cx="1280160" cy="352044"/>
          </a:xfrm>
          <a:prstGeom prst="rect">
            <a:avLst/>
          </a:prstGeom>
          <a:solidFill>
            <a:srgbClr val="E0F5F4"/>
          </a:solidFill>
          <a:ln w="6350">
            <a:solidFill>
              <a:srgbClr val="E2E8F0"/>
            </a:solidFill>
            <a:prstDash val="solid"/>
          </a:ln>
        </p:spPr>
        <p:txBody>
          <a:bodyPr/>
          <a:lstStyle/>
          <a:p>
            <a:endParaRPr lang="en-US"/>
          </a:p>
        </p:txBody>
      </p:sp>
      <p:sp>
        <p:nvSpPr>
          <p:cNvPr id="118" name="Text 40">
            <a:extLst>
              <a:ext uri="{FF2B5EF4-FFF2-40B4-BE49-F238E27FC236}">
                <a16:creationId xmlns:a16="http://schemas.microsoft.com/office/drawing/2014/main" id="{62401CE9-FC73-2F01-641D-DCA931D3D026}"/>
              </a:ext>
            </a:extLst>
          </p:cNvPr>
          <p:cNvSpPr/>
          <p:nvPr/>
        </p:nvSpPr>
        <p:spPr>
          <a:xfrm>
            <a:off x="5376672" y="2500884"/>
            <a:ext cx="117043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0.0</a:t>
            </a:r>
            <a:endParaRPr lang="en-US" sz="1050" dirty="0"/>
          </a:p>
        </p:txBody>
      </p:sp>
      <p:sp>
        <p:nvSpPr>
          <p:cNvPr id="119" name="Shape 41">
            <a:extLst>
              <a:ext uri="{FF2B5EF4-FFF2-40B4-BE49-F238E27FC236}">
                <a16:creationId xmlns:a16="http://schemas.microsoft.com/office/drawing/2014/main" id="{96126879-1C19-8895-122A-38F524D31F89}"/>
              </a:ext>
            </a:extLst>
          </p:cNvPr>
          <p:cNvSpPr/>
          <p:nvPr/>
        </p:nvSpPr>
        <p:spPr>
          <a:xfrm>
            <a:off x="6583680" y="2473452"/>
            <a:ext cx="1463040" cy="352044"/>
          </a:xfrm>
          <a:prstGeom prst="rect">
            <a:avLst/>
          </a:prstGeom>
          <a:solidFill>
            <a:srgbClr val="E0F5F4"/>
          </a:solidFill>
          <a:ln w="6350">
            <a:solidFill>
              <a:srgbClr val="E2E8F0"/>
            </a:solidFill>
            <a:prstDash val="solid"/>
          </a:ln>
        </p:spPr>
        <p:txBody>
          <a:bodyPr/>
          <a:lstStyle/>
          <a:p>
            <a:endParaRPr lang="en-US"/>
          </a:p>
        </p:txBody>
      </p:sp>
      <p:sp>
        <p:nvSpPr>
          <p:cNvPr id="120" name="Text 42">
            <a:extLst>
              <a:ext uri="{FF2B5EF4-FFF2-40B4-BE49-F238E27FC236}">
                <a16:creationId xmlns:a16="http://schemas.microsoft.com/office/drawing/2014/main" id="{BB2D56B2-F33B-8332-6BE7-3DD7763B2271}"/>
              </a:ext>
            </a:extLst>
          </p:cNvPr>
          <p:cNvSpPr/>
          <p:nvPr/>
        </p:nvSpPr>
        <p:spPr>
          <a:xfrm>
            <a:off x="6656832" y="2500884"/>
            <a:ext cx="135331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7,217.0</a:t>
            </a:r>
            <a:endParaRPr lang="en-US" sz="1050" dirty="0"/>
          </a:p>
        </p:txBody>
      </p:sp>
      <p:sp>
        <p:nvSpPr>
          <p:cNvPr id="121" name="Shape 43">
            <a:extLst>
              <a:ext uri="{FF2B5EF4-FFF2-40B4-BE49-F238E27FC236}">
                <a16:creationId xmlns:a16="http://schemas.microsoft.com/office/drawing/2014/main" id="{C93A5DF9-1FE4-112C-16E6-3EA519B7373C}"/>
              </a:ext>
            </a:extLst>
          </p:cNvPr>
          <p:cNvSpPr/>
          <p:nvPr/>
        </p:nvSpPr>
        <p:spPr>
          <a:xfrm>
            <a:off x="365760" y="2825496"/>
            <a:ext cx="2194560" cy="352044"/>
          </a:xfrm>
          <a:prstGeom prst="rect">
            <a:avLst/>
          </a:prstGeom>
          <a:solidFill>
            <a:srgbClr val="FFFFFF"/>
          </a:solidFill>
          <a:ln w="6350">
            <a:solidFill>
              <a:srgbClr val="E2E8F0"/>
            </a:solidFill>
            <a:prstDash val="solid"/>
          </a:ln>
        </p:spPr>
        <p:txBody>
          <a:bodyPr/>
          <a:lstStyle/>
          <a:p>
            <a:endParaRPr lang="en-US"/>
          </a:p>
        </p:txBody>
      </p:sp>
      <p:sp>
        <p:nvSpPr>
          <p:cNvPr id="122" name="Text 44">
            <a:extLst>
              <a:ext uri="{FF2B5EF4-FFF2-40B4-BE49-F238E27FC236}">
                <a16:creationId xmlns:a16="http://schemas.microsoft.com/office/drawing/2014/main" id="{61A18ADB-E85B-DA0F-F016-2834A1D8AC41}"/>
              </a:ext>
            </a:extLst>
          </p:cNvPr>
          <p:cNvSpPr/>
          <p:nvPr/>
        </p:nvSpPr>
        <p:spPr>
          <a:xfrm>
            <a:off x="438912" y="2852928"/>
            <a:ext cx="2084832" cy="297180"/>
          </a:xfrm>
          <a:prstGeom prst="rect">
            <a:avLst/>
          </a:prstGeom>
          <a:noFill/>
          <a:ln/>
        </p:spPr>
        <p:txBody>
          <a:bodyPr wrap="square" rtlCol="0" anchor="ctr"/>
          <a:lstStyle/>
          <a:p>
            <a:pPr marL="0" indent="0" algn="l">
              <a:buNone/>
            </a:pPr>
            <a:r>
              <a:rPr lang="en-US" sz="1050" b="1" dirty="0">
                <a:solidFill>
                  <a:srgbClr val="0B7A75"/>
                </a:solidFill>
                <a:latin typeface="Calibri" pitchFamily="34" charset="0"/>
                <a:ea typeface="Calibri" pitchFamily="34" charset="-122"/>
                <a:cs typeface="Calibri" pitchFamily="34" charset="-120"/>
              </a:rPr>
              <a:t>avg3mou</a:t>
            </a:r>
            <a:endParaRPr lang="en-US" sz="1050" dirty="0"/>
          </a:p>
        </p:txBody>
      </p:sp>
      <p:sp>
        <p:nvSpPr>
          <p:cNvPr id="123" name="Shape 45">
            <a:extLst>
              <a:ext uri="{FF2B5EF4-FFF2-40B4-BE49-F238E27FC236}">
                <a16:creationId xmlns:a16="http://schemas.microsoft.com/office/drawing/2014/main" id="{B43C2FF0-BA76-445D-E148-62181BA368EE}"/>
              </a:ext>
            </a:extLst>
          </p:cNvPr>
          <p:cNvSpPr/>
          <p:nvPr/>
        </p:nvSpPr>
        <p:spPr>
          <a:xfrm>
            <a:off x="2560320" y="2825496"/>
            <a:ext cx="1371600" cy="352044"/>
          </a:xfrm>
          <a:prstGeom prst="rect">
            <a:avLst/>
          </a:prstGeom>
          <a:solidFill>
            <a:srgbClr val="FFFFFF"/>
          </a:solidFill>
          <a:ln w="6350">
            <a:solidFill>
              <a:srgbClr val="E2E8F0"/>
            </a:solidFill>
            <a:prstDash val="solid"/>
          </a:ln>
        </p:spPr>
        <p:txBody>
          <a:bodyPr/>
          <a:lstStyle/>
          <a:p>
            <a:endParaRPr lang="en-US"/>
          </a:p>
        </p:txBody>
      </p:sp>
      <p:sp>
        <p:nvSpPr>
          <p:cNvPr id="124" name="Text 46">
            <a:extLst>
              <a:ext uri="{FF2B5EF4-FFF2-40B4-BE49-F238E27FC236}">
                <a16:creationId xmlns:a16="http://schemas.microsoft.com/office/drawing/2014/main" id="{2DA5FC26-C95A-E412-AF51-C634C0821263}"/>
              </a:ext>
            </a:extLst>
          </p:cNvPr>
          <p:cNvSpPr/>
          <p:nvPr/>
        </p:nvSpPr>
        <p:spPr>
          <a:xfrm>
            <a:off x="2633472" y="2852928"/>
            <a:ext cx="126187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519.6</a:t>
            </a:r>
            <a:endParaRPr lang="en-US" sz="1050" dirty="0"/>
          </a:p>
        </p:txBody>
      </p:sp>
      <p:sp>
        <p:nvSpPr>
          <p:cNvPr id="125" name="Shape 47">
            <a:extLst>
              <a:ext uri="{FF2B5EF4-FFF2-40B4-BE49-F238E27FC236}">
                <a16:creationId xmlns:a16="http://schemas.microsoft.com/office/drawing/2014/main" id="{0CEE7A2A-0ECC-9D15-2411-F525AE496DAE}"/>
              </a:ext>
            </a:extLst>
          </p:cNvPr>
          <p:cNvSpPr/>
          <p:nvPr/>
        </p:nvSpPr>
        <p:spPr>
          <a:xfrm>
            <a:off x="3931920" y="2825496"/>
            <a:ext cx="1371600" cy="352044"/>
          </a:xfrm>
          <a:prstGeom prst="rect">
            <a:avLst/>
          </a:prstGeom>
          <a:solidFill>
            <a:srgbClr val="FFFFFF"/>
          </a:solidFill>
          <a:ln w="6350">
            <a:solidFill>
              <a:srgbClr val="E2E8F0"/>
            </a:solidFill>
            <a:prstDash val="solid"/>
          </a:ln>
        </p:spPr>
        <p:txBody>
          <a:bodyPr/>
          <a:lstStyle/>
          <a:p>
            <a:endParaRPr lang="en-US"/>
          </a:p>
        </p:txBody>
      </p:sp>
      <p:sp>
        <p:nvSpPr>
          <p:cNvPr id="126" name="Text 48">
            <a:extLst>
              <a:ext uri="{FF2B5EF4-FFF2-40B4-BE49-F238E27FC236}">
                <a16:creationId xmlns:a16="http://schemas.microsoft.com/office/drawing/2014/main" id="{DC91FDC4-E378-D077-980A-EBA853C0EA4A}"/>
              </a:ext>
            </a:extLst>
          </p:cNvPr>
          <p:cNvSpPr/>
          <p:nvPr/>
        </p:nvSpPr>
        <p:spPr>
          <a:xfrm>
            <a:off x="4005072" y="2852928"/>
            <a:ext cx="126187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533.6</a:t>
            </a:r>
            <a:endParaRPr lang="en-US" sz="1050" dirty="0"/>
          </a:p>
        </p:txBody>
      </p:sp>
      <p:sp>
        <p:nvSpPr>
          <p:cNvPr id="127" name="Shape 49">
            <a:extLst>
              <a:ext uri="{FF2B5EF4-FFF2-40B4-BE49-F238E27FC236}">
                <a16:creationId xmlns:a16="http://schemas.microsoft.com/office/drawing/2014/main" id="{73254D16-35E0-1D6F-2242-45616435C32F}"/>
              </a:ext>
            </a:extLst>
          </p:cNvPr>
          <p:cNvSpPr/>
          <p:nvPr/>
        </p:nvSpPr>
        <p:spPr>
          <a:xfrm>
            <a:off x="5303520" y="2825496"/>
            <a:ext cx="1280160" cy="352044"/>
          </a:xfrm>
          <a:prstGeom prst="rect">
            <a:avLst/>
          </a:prstGeom>
          <a:solidFill>
            <a:srgbClr val="FFFFFF"/>
          </a:solidFill>
          <a:ln w="6350">
            <a:solidFill>
              <a:srgbClr val="E2E8F0"/>
            </a:solidFill>
            <a:prstDash val="solid"/>
          </a:ln>
        </p:spPr>
        <p:txBody>
          <a:bodyPr/>
          <a:lstStyle/>
          <a:p>
            <a:endParaRPr lang="en-US"/>
          </a:p>
        </p:txBody>
      </p:sp>
      <p:sp>
        <p:nvSpPr>
          <p:cNvPr id="128" name="Text 50">
            <a:extLst>
              <a:ext uri="{FF2B5EF4-FFF2-40B4-BE49-F238E27FC236}">
                <a16:creationId xmlns:a16="http://schemas.microsoft.com/office/drawing/2014/main" id="{6FA012DF-D6C4-C0C3-1031-D9C3CB1B05B5}"/>
              </a:ext>
            </a:extLst>
          </p:cNvPr>
          <p:cNvSpPr/>
          <p:nvPr/>
        </p:nvSpPr>
        <p:spPr>
          <a:xfrm>
            <a:off x="5376672" y="2852928"/>
            <a:ext cx="117043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0.0</a:t>
            </a:r>
            <a:endParaRPr lang="en-US" sz="1050" dirty="0"/>
          </a:p>
        </p:txBody>
      </p:sp>
      <p:sp>
        <p:nvSpPr>
          <p:cNvPr id="129" name="Shape 51">
            <a:extLst>
              <a:ext uri="{FF2B5EF4-FFF2-40B4-BE49-F238E27FC236}">
                <a16:creationId xmlns:a16="http://schemas.microsoft.com/office/drawing/2014/main" id="{37123AD7-88E4-CC6B-3B7C-CB2293E39DD6}"/>
              </a:ext>
            </a:extLst>
          </p:cNvPr>
          <p:cNvSpPr/>
          <p:nvPr/>
        </p:nvSpPr>
        <p:spPr>
          <a:xfrm>
            <a:off x="6583680" y="2825496"/>
            <a:ext cx="1463040" cy="352044"/>
          </a:xfrm>
          <a:prstGeom prst="rect">
            <a:avLst/>
          </a:prstGeom>
          <a:solidFill>
            <a:srgbClr val="FFFFFF"/>
          </a:solidFill>
          <a:ln w="6350">
            <a:solidFill>
              <a:srgbClr val="E2E8F0"/>
            </a:solidFill>
            <a:prstDash val="solid"/>
          </a:ln>
        </p:spPr>
        <p:txBody>
          <a:bodyPr/>
          <a:lstStyle/>
          <a:p>
            <a:endParaRPr lang="en-US"/>
          </a:p>
        </p:txBody>
      </p:sp>
      <p:sp>
        <p:nvSpPr>
          <p:cNvPr id="130" name="Text 52">
            <a:extLst>
              <a:ext uri="{FF2B5EF4-FFF2-40B4-BE49-F238E27FC236}">
                <a16:creationId xmlns:a16="http://schemas.microsoft.com/office/drawing/2014/main" id="{4CC96F4D-EDAA-9805-6A5F-557EAEF86B30}"/>
              </a:ext>
            </a:extLst>
          </p:cNvPr>
          <p:cNvSpPr/>
          <p:nvPr/>
        </p:nvSpPr>
        <p:spPr>
          <a:xfrm>
            <a:off x="6656832" y="2852928"/>
            <a:ext cx="135331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7,716.0</a:t>
            </a:r>
            <a:endParaRPr lang="en-US" sz="1050" dirty="0"/>
          </a:p>
        </p:txBody>
      </p:sp>
      <p:sp>
        <p:nvSpPr>
          <p:cNvPr id="131" name="Shape 53">
            <a:extLst>
              <a:ext uri="{FF2B5EF4-FFF2-40B4-BE49-F238E27FC236}">
                <a16:creationId xmlns:a16="http://schemas.microsoft.com/office/drawing/2014/main" id="{421D8DC2-0124-724C-9B34-06611ADE55F0}"/>
              </a:ext>
            </a:extLst>
          </p:cNvPr>
          <p:cNvSpPr/>
          <p:nvPr/>
        </p:nvSpPr>
        <p:spPr>
          <a:xfrm>
            <a:off x="365760" y="3177540"/>
            <a:ext cx="2194560" cy="352044"/>
          </a:xfrm>
          <a:prstGeom prst="rect">
            <a:avLst/>
          </a:prstGeom>
          <a:solidFill>
            <a:srgbClr val="E0F5F4"/>
          </a:solidFill>
          <a:ln w="6350">
            <a:solidFill>
              <a:srgbClr val="E2E8F0"/>
            </a:solidFill>
            <a:prstDash val="solid"/>
          </a:ln>
        </p:spPr>
        <p:txBody>
          <a:bodyPr/>
          <a:lstStyle/>
          <a:p>
            <a:endParaRPr lang="en-US"/>
          </a:p>
        </p:txBody>
      </p:sp>
      <p:sp>
        <p:nvSpPr>
          <p:cNvPr id="132" name="Text 54">
            <a:extLst>
              <a:ext uri="{FF2B5EF4-FFF2-40B4-BE49-F238E27FC236}">
                <a16:creationId xmlns:a16="http://schemas.microsoft.com/office/drawing/2014/main" id="{5BAF177C-0332-0D33-7C06-B08E1F40012F}"/>
              </a:ext>
            </a:extLst>
          </p:cNvPr>
          <p:cNvSpPr/>
          <p:nvPr/>
        </p:nvSpPr>
        <p:spPr>
          <a:xfrm>
            <a:off x="438912" y="3204972"/>
            <a:ext cx="2084832" cy="297180"/>
          </a:xfrm>
          <a:prstGeom prst="rect">
            <a:avLst/>
          </a:prstGeom>
          <a:noFill/>
          <a:ln/>
        </p:spPr>
        <p:txBody>
          <a:bodyPr wrap="square" rtlCol="0" anchor="ctr"/>
          <a:lstStyle/>
          <a:p>
            <a:pPr marL="0" indent="0" algn="l">
              <a:buNone/>
            </a:pPr>
            <a:r>
              <a:rPr lang="en-US" sz="1050" b="1" dirty="0">
                <a:solidFill>
                  <a:srgbClr val="0B7A75"/>
                </a:solidFill>
                <a:latin typeface="Calibri" pitchFamily="34" charset="0"/>
                <a:ea typeface="Calibri" pitchFamily="34" charset="-122"/>
                <a:cs typeface="Calibri" pitchFamily="34" charset="-120"/>
              </a:rPr>
              <a:t>avg3qty</a:t>
            </a:r>
            <a:endParaRPr lang="en-US" sz="1050" dirty="0"/>
          </a:p>
        </p:txBody>
      </p:sp>
      <p:sp>
        <p:nvSpPr>
          <p:cNvPr id="133" name="Shape 55">
            <a:extLst>
              <a:ext uri="{FF2B5EF4-FFF2-40B4-BE49-F238E27FC236}">
                <a16:creationId xmlns:a16="http://schemas.microsoft.com/office/drawing/2014/main" id="{BF81FB4E-8621-6804-694E-3395E3E61713}"/>
              </a:ext>
            </a:extLst>
          </p:cNvPr>
          <p:cNvSpPr/>
          <p:nvPr/>
        </p:nvSpPr>
        <p:spPr>
          <a:xfrm>
            <a:off x="2560320" y="3177540"/>
            <a:ext cx="1371600" cy="352044"/>
          </a:xfrm>
          <a:prstGeom prst="rect">
            <a:avLst/>
          </a:prstGeom>
          <a:solidFill>
            <a:srgbClr val="E0F5F4"/>
          </a:solidFill>
          <a:ln w="6350">
            <a:solidFill>
              <a:srgbClr val="E2E8F0"/>
            </a:solidFill>
            <a:prstDash val="solid"/>
          </a:ln>
        </p:spPr>
        <p:txBody>
          <a:bodyPr/>
          <a:lstStyle/>
          <a:p>
            <a:endParaRPr lang="en-US"/>
          </a:p>
        </p:txBody>
      </p:sp>
      <p:sp>
        <p:nvSpPr>
          <p:cNvPr id="134" name="Text 56">
            <a:extLst>
              <a:ext uri="{FF2B5EF4-FFF2-40B4-BE49-F238E27FC236}">
                <a16:creationId xmlns:a16="http://schemas.microsoft.com/office/drawing/2014/main" id="{9D9F3565-85CC-A8BB-2D58-E13F7319F851}"/>
              </a:ext>
            </a:extLst>
          </p:cNvPr>
          <p:cNvSpPr/>
          <p:nvPr/>
        </p:nvSpPr>
        <p:spPr>
          <a:xfrm>
            <a:off x="2633472" y="3204972"/>
            <a:ext cx="126187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180.3</a:t>
            </a:r>
            <a:endParaRPr lang="en-US" sz="1050" dirty="0"/>
          </a:p>
        </p:txBody>
      </p:sp>
      <p:sp>
        <p:nvSpPr>
          <p:cNvPr id="135" name="Shape 57">
            <a:extLst>
              <a:ext uri="{FF2B5EF4-FFF2-40B4-BE49-F238E27FC236}">
                <a16:creationId xmlns:a16="http://schemas.microsoft.com/office/drawing/2014/main" id="{9B13A7ED-6EA6-21B9-2C86-012FBC4068D2}"/>
              </a:ext>
            </a:extLst>
          </p:cNvPr>
          <p:cNvSpPr/>
          <p:nvPr/>
        </p:nvSpPr>
        <p:spPr>
          <a:xfrm>
            <a:off x="3931920" y="3177540"/>
            <a:ext cx="1371600" cy="352044"/>
          </a:xfrm>
          <a:prstGeom prst="rect">
            <a:avLst/>
          </a:prstGeom>
          <a:solidFill>
            <a:srgbClr val="E0F5F4"/>
          </a:solidFill>
          <a:ln w="6350">
            <a:solidFill>
              <a:srgbClr val="E2E8F0"/>
            </a:solidFill>
            <a:prstDash val="solid"/>
          </a:ln>
        </p:spPr>
        <p:txBody>
          <a:bodyPr/>
          <a:lstStyle/>
          <a:p>
            <a:endParaRPr lang="en-US"/>
          </a:p>
        </p:txBody>
      </p:sp>
      <p:sp>
        <p:nvSpPr>
          <p:cNvPr id="136" name="Text 58">
            <a:extLst>
              <a:ext uri="{FF2B5EF4-FFF2-40B4-BE49-F238E27FC236}">
                <a16:creationId xmlns:a16="http://schemas.microsoft.com/office/drawing/2014/main" id="{2D5886F7-FDAF-8A9A-2BEC-E33B8A3C08AE}"/>
              </a:ext>
            </a:extLst>
          </p:cNvPr>
          <p:cNvSpPr/>
          <p:nvPr/>
        </p:nvSpPr>
        <p:spPr>
          <a:xfrm>
            <a:off x="4005072" y="3204972"/>
            <a:ext cx="126187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192.7</a:t>
            </a:r>
            <a:endParaRPr lang="en-US" sz="1050" dirty="0"/>
          </a:p>
        </p:txBody>
      </p:sp>
      <p:sp>
        <p:nvSpPr>
          <p:cNvPr id="137" name="Shape 59">
            <a:extLst>
              <a:ext uri="{FF2B5EF4-FFF2-40B4-BE49-F238E27FC236}">
                <a16:creationId xmlns:a16="http://schemas.microsoft.com/office/drawing/2014/main" id="{10C272A4-C7FF-2CFA-46AF-665834D83C0B}"/>
              </a:ext>
            </a:extLst>
          </p:cNvPr>
          <p:cNvSpPr/>
          <p:nvPr/>
        </p:nvSpPr>
        <p:spPr>
          <a:xfrm>
            <a:off x="5303520" y="3177540"/>
            <a:ext cx="1280160" cy="352044"/>
          </a:xfrm>
          <a:prstGeom prst="rect">
            <a:avLst/>
          </a:prstGeom>
          <a:solidFill>
            <a:srgbClr val="E0F5F4"/>
          </a:solidFill>
          <a:ln w="6350">
            <a:solidFill>
              <a:srgbClr val="E2E8F0"/>
            </a:solidFill>
            <a:prstDash val="solid"/>
          </a:ln>
        </p:spPr>
        <p:txBody>
          <a:bodyPr/>
          <a:lstStyle/>
          <a:p>
            <a:endParaRPr lang="en-US"/>
          </a:p>
        </p:txBody>
      </p:sp>
      <p:sp>
        <p:nvSpPr>
          <p:cNvPr id="138" name="Text 60">
            <a:extLst>
              <a:ext uri="{FF2B5EF4-FFF2-40B4-BE49-F238E27FC236}">
                <a16:creationId xmlns:a16="http://schemas.microsoft.com/office/drawing/2014/main" id="{512B8D43-BC4A-3284-B1C2-E791D93A3F0B}"/>
              </a:ext>
            </a:extLst>
          </p:cNvPr>
          <p:cNvSpPr/>
          <p:nvPr/>
        </p:nvSpPr>
        <p:spPr>
          <a:xfrm>
            <a:off x="5376672" y="3204972"/>
            <a:ext cx="117043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0.0</a:t>
            </a:r>
            <a:endParaRPr lang="en-US" sz="1050" dirty="0"/>
          </a:p>
        </p:txBody>
      </p:sp>
      <p:sp>
        <p:nvSpPr>
          <p:cNvPr id="139" name="Shape 61">
            <a:extLst>
              <a:ext uri="{FF2B5EF4-FFF2-40B4-BE49-F238E27FC236}">
                <a16:creationId xmlns:a16="http://schemas.microsoft.com/office/drawing/2014/main" id="{53F572F4-0C4D-BB92-94A6-350BBF12AF9F}"/>
              </a:ext>
            </a:extLst>
          </p:cNvPr>
          <p:cNvSpPr/>
          <p:nvPr/>
        </p:nvSpPr>
        <p:spPr>
          <a:xfrm>
            <a:off x="6583680" y="3177540"/>
            <a:ext cx="1463040" cy="352044"/>
          </a:xfrm>
          <a:prstGeom prst="rect">
            <a:avLst/>
          </a:prstGeom>
          <a:solidFill>
            <a:srgbClr val="E0F5F4"/>
          </a:solidFill>
          <a:ln w="6350">
            <a:solidFill>
              <a:srgbClr val="E2E8F0"/>
            </a:solidFill>
            <a:prstDash val="solid"/>
          </a:ln>
        </p:spPr>
        <p:txBody>
          <a:bodyPr/>
          <a:lstStyle/>
          <a:p>
            <a:endParaRPr lang="en-US"/>
          </a:p>
        </p:txBody>
      </p:sp>
      <p:sp>
        <p:nvSpPr>
          <p:cNvPr id="140" name="Text 62">
            <a:extLst>
              <a:ext uri="{FF2B5EF4-FFF2-40B4-BE49-F238E27FC236}">
                <a16:creationId xmlns:a16="http://schemas.microsoft.com/office/drawing/2014/main" id="{73861DE0-FF35-E867-C26C-3A9F9EAD55A9}"/>
              </a:ext>
            </a:extLst>
          </p:cNvPr>
          <p:cNvSpPr/>
          <p:nvPr/>
        </p:nvSpPr>
        <p:spPr>
          <a:xfrm>
            <a:off x="6656832" y="3204972"/>
            <a:ext cx="135331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3,909.0</a:t>
            </a:r>
            <a:endParaRPr lang="en-US" sz="1050" dirty="0"/>
          </a:p>
        </p:txBody>
      </p:sp>
      <p:sp>
        <p:nvSpPr>
          <p:cNvPr id="141" name="Shape 63">
            <a:extLst>
              <a:ext uri="{FF2B5EF4-FFF2-40B4-BE49-F238E27FC236}">
                <a16:creationId xmlns:a16="http://schemas.microsoft.com/office/drawing/2014/main" id="{62D098C9-A974-78BD-851B-835220F4FED0}"/>
              </a:ext>
            </a:extLst>
          </p:cNvPr>
          <p:cNvSpPr/>
          <p:nvPr/>
        </p:nvSpPr>
        <p:spPr>
          <a:xfrm>
            <a:off x="365760" y="3529584"/>
            <a:ext cx="2194560" cy="352044"/>
          </a:xfrm>
          <a:prstGeom prst="rect">
            <a:avLst/>
          </a:prstGeom>
          <a:solidFill>
            <a:srgbClr val="FFFFFF"/>
          </a:solidFill>
          <a:ln w="6350">
            <a:solidFill>
              <a:srgbClr val="E2E8F0"/>
            </a:solidFill>
            <a:prstDash val="solid"/>
          </a:ln>
        </p:spPr>
        <p:txBody>
          <a:bodyPr/>
          <a:lstStyle/>
          <a:p>
            <a:endParaRPr lang="en-US"/>
          </a:p>
        </p:txBody>
      </p:sp>
      <p:sp>
        <p:nvSpPr>
          <p:cNvPr id="142" name="Text 64">
            <a:extLst>
              <a:ext uri="{FF2B5EF4-FFF2-40B4-BE49-F238E27FC236}">
                <a16:creationId xmlns:a16="http://schemas.microsoft.com/office/drawing/2014/main" id="{F1A902F9-DE4D-53E4-33F9-9BC3DA4C8951}"/>
              </a:ext>
            </a:extLst>
          </p:cNvPr>
          <p:cNvSpPr/>
          <p:nvPr/>
        </p:nvSpPr>
        <p:spPr>
          <a:xfrm>
            <a:off x="438912" y="3557016"/>
            <a:ext cx="2084832" cy="297180"/>
          </a:xfrm>
          <a:prstGeom prst="rect">
            <a:avLst/>
          </a:prstGeom>
          <a:noFill/>
          <a:ln/>
        </p:spPr>
        <p:txBody>
          <a:bodyPr wrap="square" rtlCol="0" anchor="ctr"/>
          <a:lstStyle/>
          <a:p>
            <a:pPr marL="0" indent="0" algn="l">
              <a:buNone/>
            </a:pPr>
            <a:r>
              <a:rPr lang="en-US" sz="1050" b="1" dirty="0">
                <a:solidFill>
                  <a:srgbClr val="0B7A75"/>
                </a:solidFill>
                <a:latin typeface="Calibri" pitchFamily="34" charset="0"/>
                <a:ea typeface="Calibri" pitchFamily="34" charset="-122"/>
                <a:cs typeface="Calibri" pitchFamily="34" charset="-120"/>
              </a:rPr>
              <a:t>totmrc_Mean</a:t>
            </a:r>
            <a:endParaRPr lang="en-US" sz="1050" dirty="0"/>
          </a:p>
        </p:txBody>
      </p:sp>
      <p:sp>
        <p:nvSpPr>
          <p:cNvPr id="143" name="Shape 65">
            <a:extLst>
              <a:ext uri="{FF2B5EF4-FFF2-40B4-BE49-F238E27FC236}">
                <a16:creationId xmlns:a16="http://schemas.microsoft.com/office/drawing/2014/main" id="{61EA8FBB-D85D-AACD-F731-1CDCC0528877}"/>
              </a:ext>
            </a:extLst>
          </p:cNvPr>
          <p:cNvSpPr/>
          <p:nvPr/>
        </p:nvSpPr>
        <p:spPr>
          <a:xfrm>
            <a:off x="2560320" y="3529584"/>
            <a:ext cx="1371600" cy="352044"/>
          </a:xfrm>
          <a:prstGeom prst="rect">
            <a:avLst/>
          </a:prstGeom>
          <a:solidFill>
            <a:srgbClr val="FFFFFF"/>
          </a:solidFill>
          <a:ln w="6350">
            <a:solidFill>
              <a:srgbClr val="E2E8F0"/>
            </a:solidFill>
            <a:prstDash val="solid"/>
          </a:ln>
        </p:spPr>
        <p:txBody>
          <a:bodyPr/>
          <a:lstStyle/>
          <a:p>
            <a:endParaRPr lang="en-US"/>
          </a:p>
        </p:txBody>
      </p:sp>
      <p:sp>
        <p:nvSpPr>
          <p:cNvPr id="144" name="Text 66">
            <a:extLst>
              <a:ext uri="{FF2B5EF4-FFF2-40B4-BE49-F238E27FC236}">
                <a16:creationId xmlns:a16="http://schemas.microsoft.com/office/drawing/2014/main" id="{CCDBBB4A-31D9-1B20-EEA9-736F84C1C613}"/>
              </a:ext>
            </a:extLst>
          </p:cNvPr>
          <p:cNvSpPr/>
          <p:nvPr/>
        </p:nvSpPr>
        <p:spPr>
          <a:xfrm>
            <a:off x="2633472" y="3557016"/>
            <a:ext cx="126187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46.2</a:t>
            </a:r>
            <a:endParaRPr lang="en-US" sz="1050" dirty="0"/>
          </a:p>
        </p:txBody>
      </p:sp>
      <p:sp>
        <p:nvSpPr>
          <p:cNvPr id="145" name="Shape 67">
            <a:extLst>
              <a:ext uri="{FF2B5EF4-FFF2-40B4-BE49-F238E27FC236}">
                <a16:creationId xmlns:a16="http://schemas.microsoft.com/office/drawing/2014/main" id="{FEA2D63F-9D1B-3FEF-1927-0968FAB6D541}"/>
              </a:ext>
            </a:extLst>
          </p:cNvPr>
          <p:cNvSpPr/>
          <p:nvPr/>
        </p:nvSpPr>
        <p:spPr>
          <a:xfrm>
            <a:off x="3931920" y="3529584"/>
            <a:ext cx="1371600" cy="352044"/>
          </a:xfrm>
          <a:prstGeom prst="rect">
            <a:avLst/>
          </a:prstGeom>
          <a:solidFill>
            <a:srgbClr val="FFFFFF"/>
          </a:solidFill>
          <a:ln w="6350">
            <a:solidFill>
              <a:srgbClr val="E2E8F0"/>
            </a:solidFill>
            <a:prstDash val="solid"/>
          </a:ln>
        </p:spPr>
        <p:txBody>
          <a:bodyPr/>
          <a:lstStyle/>
          <a:p>
            <a:endParaRPr lang="en-US"/>
          </a:p>
        </p:txBody>
      </p:sp>
      <p:sp>
        <p:nvSpPr>
          <p:cNvPr id="146" name="Text 68">
            <a:extLst>
              <a:ext uri="{FF2B5EF4-FFF2-40B4-BE49-F238E27FC236}">
                <a16:creationId xmlns:a16="http://schemas.microsoft.com/office/drawing/2014/main" id="{474B54C9-9EBF-0900-AEF0-F3FFD4D25E6F}"/>
              </a:ext>
            </a:extLst>
          </p:cNvPr>
          <p:cNvSpPr/>
          <p:nvPr/>
        </p:nvSpPr>
        <p:spPr>
          <a:xfrm>
            <a:off x="4005072" y="3557016"/>
            <a:ext cx="126187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23.6</a:t>
            </a:r>
            <a:endParaRPr lang="en-US" sz="1050" dirty="0"/>
          </a:p>
        </p:txBody>
      </p:sp>
      <p:sp>
        <p:nvSpPr>
          <p:cNvPr id="147" name="Shape 69">
            <a:extLst>
              <a:ext uri="{FF2B5EF4-FFF2-40B4-BE49-F238E27FC236}">
                <a16:creationId xmlns:a16="http://schemas.microsoft.com/office/drawing/2014/main" id="{76BD24AD-9443-5B46-8488-953980456C58}"/>
              </a:ext>
            </a:extLst>
          </p:cNvPr>
          <p:cNvSpPr/>
          <p:nvPr/>
        </p:nvSpPr>
        <p:spPr>
          <a:xfrm>
            <a:off x="5303520" y="3529584"/>
            <a:ext cx="1280160" cy="352044"/>
          </a:xfrm>
          <a:prstGeom prst="rect">
            <a:avLst/>
          </a:prstGeom>
          <a:solidFill>
            <a:srgbClr val="FFFFFF"/>
          </a:solidFill>
          <a:ln w="6350">
            <a:solidFill>
              <a:srgbClr val="E2E8F0"/>
            </a:solidFill>
            <a:prstDash val="solid"/>
          </a:ln>
        </p:spPr>
        <p:txBody>
          <a:bodyPr/>
          <a:lstStyle/>
          <a:p>
            <a:endParaRPr lang="en-US"/>
          </a:p>
        </p:txBody>
      </p:sp>
      <p:sp>
        <p:nvSpPr>
          <p:cNvPr id="148" name="Text 70">
            <a:extLst>
              <a:ext uri="{FF2B5EF4-FFF2-40B4-BE49-F238E27FC236}">
                <a16:creationId xmlns:a16="http://schemas.microsoft.com/office/drawing/2014/main" id="{92B56E3B-0AE0-9B96-EB41-3839D08854AB}"/>
              </a:ext>
            </a:extLst>
          </p:cNvPr>
          <p:cNvSpPr/>
          <p:nvPr/>
        </p:nvSpPr>
        <p:spPr>
          <a:xfrm>
            <a:off x="5376672" y="3557016"/>
            <a:ext cx="117043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-26.9</a:t>
            </a:r>
            <a:endParaRPr lang="en-US" sz="1050" dirty="0"/>
          </a:p>
        </p:txBody>
      </p:sp>
      <p:sp>
        <p:nvSpPr>
          <p:cNvPr id="149" name="Shape 71">
            <a:extLst>
              <a:ext uri="{FF2B5EF4-FFF2-40B4-BE49-F238E27FC236}">
                <a16:creationId xmlns:a16="http://schemas.microsoft.com/office/drawing/2014/main" id="{80D3386C-DAF1-119E-B0DD-A6442ADFCEE8}"/>
              </a:ext>
            </a:extLst>
          </p:cNvPr>
          <p:cNvSpPr/>
          <p:nvPr/>
        </p:nvSpPr>
        <p:spPr>
          <a:xfrm>
            <a:off x="6583680" y="3529584"/>
            <a:ext cx="1463040" cy="352044"/>
          </a:xfrm>
          <a:prstGeom prst="rect">
            <a:avLst/>
          </a:prstGeom>
          <a:solidFill>
            <a:srgbClr val="FFFFFF"/>
          </a:solidFill>
          <a:ln w="6350">
            <a:solidFill>
              <a:srgbClr val="E2E8F0"/>
            </a:solidFill>
            <a:prstDash val="solid"/>
          </a:ln>
        </p:spPr>
        <p:txBody>
          <a:bodyPr/>
          <a:lstStyle/>
          <a:p>
            <a:endParaRPr lang="en-US"/>
          </a:p>
        </p:txBody>
      </p:sp>
      <p:sp>
        <p:nvSpPr>
          <p:cNvPr id="150" name="Text 72">
            <a:extLst>
              <a:ext uri="{FF2B5EF4-FFF2-40B4-BE49-F238E27FC236}">
                <a16:creationId xmlns:a16="http://schemas.microsoft.com/office/drawing/2014/main" id="{77A85506-ADC6-3CE6-DD3C-FCD38F3DBA4F}"/>
              </a:ext>
            </a:extLst>
          </p:cNvPr>
          <p:cNvSpPr/>
          <p:nvPr/>
        </p:nvSpPr>
        <p:spPr>
          <a:xfrm>
            <a:off x="6656832" y="3557016"/>
            <a:ext cx="135331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410.0</a:t>
            </a:r>
            <a:endParaRPr lang="en-US" sz="1050" dirty="0"/>
          </a:p>
        </p:txBody>
      </p:sp>
      <p:sp>
        <p:nvSpPr>
          <p:cNvPr id="151" name="Shape 73">
            <a:extLst>
              <a:ext uri="{FF2B5EF4-FFF2-40B4-BE49-F238E27FC236}">
                <a16:creationId xmlns:a16="http://schemas.microsoft.com/office/drawing/2014/main" id="{A05059A4-D4D6-7B0A-BFA3-46B18D00EBF6}"/>
              </a:ext>
            </a:extLst>
          </p:cNvPr>
          <p:cNvSpPr/>
          <p:nvPr/>
        </p:nvSpPr>
        <p:spPr>
          <a:xfrm>
            <a:off x="365760" y="4069080"/>
            <a:ext cx="8412480" cy="777240"/>
          </a:xfrm>
          <a:prstGeom prst="roundRect">
            <a:avLst>
              <a:gd name="adj" fmla="val 9412"/>
            </a:avLst>
          </a:prstGeom>
          <a:solidFill>
            <a:srgbClr val="E0F5F4"/>
          </a:solidFill>
          <a:ln w="12700">
            <a:solidFill>
              <a:srgbClr val="14B8A6"/>
            </a:solidFill>
            <a:prstDash val="solid"/>
          </a:ln>
        </p:spPr>
        <p:txBody>
          <a:bodyPr/>
          <a:lstStyle/>
          <a:p>
            <a:endParaRPr lang="en-US"/>
          </a:p>
        </p:txBody>
      </p:sp>
      <p:sp>
        <p:nvSpPr>
          <p:cNvPr id="152" name="Text 74">
            <a:extLst>
              <a:ext uri="{FF2B5EF4-FFF2-40B4-BE49-F238E27FC236}">
                <a16:creationId xmlns:a16="http://schemas.microsoft.com/office/drawing/2014/main" id="{0BABECD0-069F-9ED0-7345-3A91C9FBD1DA}"/>
              </a:ext>
            </a:extLst>
          </p:cNvPr>
          <p:cNvSpPr/>
          <p:nvPr/>
        </p:nvSpPr>
        <p:spPr>
          <a:xfrm>
            <a:off x="548640" y="4133088"/>
            <a:ext cx="8046720" cy="640080"/>
          </a:xfrm>
          <a:prstGeom prst="rect">
            <a:avLst/>
          </a:prstGeom>
          <a:noFill/>
          <a:ln/>
        </p:spPr>
        <p:txBody>
          <a:bodyPr wrap="square" rtlCol="0" anchor="ctr"/>
          <a:lstStyle/>
          <a:p>
            <a:pPr marL="0" indent="0">
              <a:buNone/>
            </a:pPr>
            <a:r>
              <a:rPr lang="en-US" sz="1100" b="1" dirty="0">
                <a:solidFill>
                  <a:srgbClr val="0D1B2A"/>
                </a:solidFill>
                <a:latin typeface="Calibri" pitchFamily="34" charset="0"/>
                <a:ea typeface="Calibri" pitchFamily="34" charset="-122"/>
                <a:cs typeface="Calibri" pitchFamily="34" charset="-120"/>
              </a:rPr>
              <a:t>Observation: </a:t>
            </a:r>
            <a:r>
              <a:rPr lang="en-US" sz="1100" dirty="0">
                <a:solidFill>
                  <a:srgbClr val="475569"/>
                </a:solidFill>
                <a:latin typeface="Calibri" pitchFamily="34" charset="0"/>
                <a:ea typeface="Calibri" pitchFamily="34" charset="-122"/>
                <a:cs typeface="Calibri" pitchFamily="34" charset="-120"/>
              </a:rPr>
              <a:t>Standard deviations exceed or rival the means for most usage features - a sign of heavy right-skew. A small number of very high-usage customers pull the average upward, while most customers cluster at lower usage levels.</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4F8F8"/>
        </a:solidFill>
        <a:effectLst/>
      </p:bgPr>
    </p:bg>
    <p:spTree>
      <p:nvGrpSpPr>
        <p:cNvPr id="1" name="">
          <a:extLst>
            <a:ext uri="{FF2B5EF4-FFF2-40B4-BE49-F238E27FC236}">
              <a16:creationId xmlns:a16="http://schemas.microsoft.com/office/drawing/2014/main" id="{60162C39-38CE-1B9B-CEC6-73C5A8722A58}"/>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7E80CEB0-D2A0-3AF0-2F8E-969C5D49C238}"/>
              </a:ext>
            </a:extLst>
          </p:cNvPr>
          <p:cNvSpPr/>
          <p:nvPr/>
        </p:nvSpPr>
        <p:spPr>
          <a:xfrm>
            <a:off x="0" y="0"/>
            <a:ext cx="9144000" cy="960120"/>
          </a:xfrm>
          <a:prstGeom prst="rect">
            <a:avLst/>
          </a:prstGeom>
          <a:solidFill>
            <a:srgbClr val="0B7A75"/>
          </a:solidFill>
          <a:ln w="12700">
            <a:solidFill>
              <a:srgbClr val="0B7A75"/>
            </a:solidFill>
            <a:prstDash val="solid"/>
          </a:ln>
        </p:spPr>
        <p:txBody>
          <a:bodyPr/>
          <a:lstStyle/>
          <a:p>
            <a:endParaRPr lang="en-US"/>
          </a:p>
        </p:txBody>
      </p:sp>
      <p:sp>
        <p:nvSpPr>
          <p:cNvPr id="26" name="Text 1">
            <a:extLst>
              <a:ext uri="{FF2B5EF4-FFF2-40B4-BE49-F238E27FC236}">
                <a16:creationId xmlns:a16="http://schemas.microsoft.com/office/drawing/2014/main" id="{AFA5D5DA-74AD-D1A1-06CE-14B420B847CC}"/>
              </a:ext>
            </a:extLst>
          </p:cNvPr>
          <p:cNvSpPr/>
          <p:nvPr/>
        </p:nvSpPr>
        <p:spPr>
          <a:xfrm>
            <a:off x="457200" y="201168"/>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04  |  Churn vs Features — Boxplot Comparison (1/2)</a:t>
            </a:r>
            <a:endParaRPr lang="en-US" sz="2200" dirty="0"/>
          </a:p>
        </p:txBody>
      </p:sp>
      <p:pic>
        <p:nvPicPr>
          <p:cNvPr id="28" name="Picture 27">
            <a:extLst>
              <a:ext uri="{FF2B5EF4-FFF2-40B4-BE49-F238E27FC236}">
                <a16:creationId xmlns:a16="http://schemas.microsoft.com/office/drawing/2014/main" id="{EBD6C073-8475-B568-A3B8-5F5C2DF7A6A0}"/>
              </a:ext>
            </a:extLst>
          </p:cNvPr>
          <p:cNvPicPr>
            <a:picLocks noChangeAspect="1"/>
          </p:cNvPicPr>
          <p:nvPr/>
        </p:nvPicPr>
        <p:blipFill>
          <a:blip r:embed="rId3"/>
          <a:stretch>
            <a:fillRect/>
          </a:stretch>
        </p:blipFill>
        <p:spPr>
          <a:xfrm>
            <a:off x="457200" y="1513057"/>
            <a:ext cx="3858832" cy="3025991"/>
          </a:xfrm>
          <a:prstGeom prst="rect">
            <a:avLst/>
          </a:prstGeom>
        </p:spPr>
      </p:pic>
      <p:pic>
        <p:nvPicPr>
          <p:cNvPr id="29" name="Picture 28">
            <a:extLst>
              <a:ext uri="{FF2B5EF4-FFF2-40B4-BE49-F238E27FC236}">
                <a16:creationId xmlns:a16="http://schemas.microsoft.com/office/drawing/2014/main" id="{27304CBF-1D6D-D78C-E4D2-A6C68EC14E82}"/>
              </a:ext>
            </a:extLst>
          </p:cNvPr>
          <p:cNvPicPr>
            <a:picLocks noChangeAspect="1"/>
          </p:cNvPicPr>
          <p:nvPr/>
        </p:nvPicPr>
        <p:blipFill>
          <a:blip r:embed="rId4"/>
          <a:stretch>
            <a:fillRect/>
          </a:stretch>
        </p:blipFill>
        <p:spPr>
          <a:xfrm>
            <a:off x="4827970" y="1513057"/>
            <a:ext cx="3858832" cy="2976033"/>
          </a:xfrm>
          <a:prstGeom prst="rect">
            <a:avLst/>
          </a:prstGeom>
        </p:spPr>
      </p:pic>
    </p:spTree>
    <p:extLst>
      <p:ext uri="{BB962C8B-B14F-4D97-AF65-F5344CB8AC3E}">
        <p14:creationId xmlns:p14="http://schemas.microsoft.com/office/powerpoint/2010/main" val="3247216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4F8F8"/>
        </a:solidFill>
        <a:effectLst/>
      </p:bgPr>
    </p:bg>
    <p:spTree>
      <p:nvGrpSpPr>
        <p:cNvPr id="1" name="">
          <a:extLst>
            <a:ext uri="{FF2B5EF4-FFF2-40B4-BE49-F238E27FC236}">
              <a16:creationId xmlns:a16="http://schemas.microsoft.com/office/drawing/2014/main" id="{F14920DF-5041-3164-3E65-751F7BF0F75F}"/>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6E268AD6-D5B5-3A32-BDEA-82932A94365D}"/>
              </a:ext>
            </a:extLst>
          </p:cNvPr>
          <p:cNvSpPr/>
          <p:nvPr/>
        </p:nvSpPr>
        <p:spPr>
          <a:xfrm>
            <a:off x="0" y="0"/>
            <a:ext cx="9144000" cy="960120"/>
          </a:xfrm>
          <a:prstGeom prst="rect">
            <a:avLst/>
          </a:prstGeom>
          <a:solidFill>
            <a:srgbClr val="0B7A75"/>
          </a:solidFill>
          <a:ln w="12700">
            <a:solidFill>
              <a:srgbClr val="0B7A75"/>
            </a:solidFill>
            <a:prstDash val="solid"/>
          </a:ln>
        </p:spPr>
        <p:txBody>
          <a:bodyPr/>
          <a:lstStyle/>
          <a:p>
            <a:endParaRPr lang="en-US"/>
          </a:p>
        </p:txBody>
      </p:sp>
      <p:sp>
        <p:nvSpPr>
          <p:cNvPr id="27" name="Text 1">
            <a:extLst>
              <a:ext uri="{FF2B5EF4-FFF2-40B4-BE49-F238E27FC236}">
                <a16:creationId xmlns:a16="http://schemas.microsoft.com/office/drawing/2014/main" id="{EE189DA4-70F9-4E6A-6E28-4DD8FFFAE153}"/>
              </a:ext>
            </a:extLst>
          </p:cNvPr>
          <p:cNvSpPr/>
          <p:nvPr/>
        </p:nvSpPr>
        <p:spPr>
          <a:xfrm>
            <a:off x="457200" y="201168"/>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04  |  Churn vs Features — Boxplot Comparison (2/2)</a:t>
            </a:r>
            <a:endParaRPr lang="en-US" sz="2200" dirty="0"/>
          </a:p>
        </p:txBody>
      </p:sp>
      <p:pic>
        <p:nvPicPr>
          <p:cNvPr id="29" name="Picture 28">
            <a:extLst>
              <a:ext uri="{FF2B5EF4-FFF2-40B4-BE49-F238E27FC236}">
                <a16:creationId xmlns:a16="http://schemas.microsoft.com/office/drawing/2014/main" id="{7A85C3EF-5BF7-F542-4006-7112D8AFA8F4}"/>
              </a:ext>
            </a:extLst>
          </p:cNvPr>
          <p:cNvPicPr>
            <a:picLocks noChangeAspect="1"/>
          </p:cNvPicPr>
          <p:nvPr/>
        </p:nvPicPr>
        <p:blipFill>
          <a:blip r:embed="rId3"/>
          <a:stretch>
            <a:fillRect/>
          </a:stretch>
        </p:blipFill>
        <p:spPr>
          <a:xfrm>
            <a:off x="537519" y="1277142"/>
            <a:ext cx="7772400" cy="3412999"/>
          </a:xfrm>
          <a:prstGeom prst="rect">
            <a:avLst/>
          </a:prstGeom>
        </p:spPr>
      </p:pic>
    </p:spTree>
    <p:extLst>
      <p:ext uri="{BB962C8B-B14F-4D97-AF65-F5344CB8AC3E}">
        <p14:creationId xmlns:p14="http://schemas.microsoft.com/office/powerpoint/2010/main" val="545329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4F8F8"/>
        </a:solidFill>
        <a:effectLst/>
      </p:bgPr>
    </p:bg>
    <p:spTree>
      <p:nvGrpSpPr>
        <p:cNvPr id="1" name="">
          <a:extLst>
            <a:ext uri="{FF2B5EF4-FFF2-40B4-BE49-F238E27FC236}">
              <a16:creationId xmlns:a16="http://schemas.microsoft.com/office/drawing/2014/main" id="{82211C87-DE1A-75F7-E2F3-ABF167203F27}"/>
            </a:ext>
          </a:extLst>
        </p:cNvPr>
        <p:cNvGrpSpPr/>
        <p:nvPr/>
      </p:nvGrpSpPr>
      <p:grpSpPr>
        <a:xfrm>
          <a:off x="0" y="0"/>
          <a:ext cx="0" cy="0"/>
          <a:chOff x="0" y="0"/>
          <a:chExt cx="0" cy="0"/>
        </a:xfrm>
      </p:grpSpPr>
      <p:sp>
        <p:nvSpPr>
          <p:cNvPr id="55" name="Shape 0">
            <a:extLst>
              <a:ext uri="{FF2B5EF4-FFF2-40B4-BE49-F238E27FC236}">
                <a16:creationId xmlns:a16="http://schemas.microsoft.com/office/drawing/2014/main" id="{111A8838-DAA6-9925-5760-D6F3F04B20B2}"/>
              </a:ext>
            </a:extLst>
          </p:cNvPr>
          <p:cNvSpPr/>
          <p:nvPr/>
        </p:nvSpPr>
        <p:spPr>
          <a:xfrm>
            <a:off x="0" y="0"/>
            <a:ext cx="9144000" cy="960120"/>
          </a:xfrm>
          <a:prstGeom prst="rect">
            <a:avLst/>
          </a:prstGeom>
          <a:solidFill>
            <a:srgbClr val="0D1B2A"/>
          </a:solidFill>
          <a:ln w="12700">
            <a:solidFill>
              <a:srgbClr val="0D1B2A"/>
            </a:solidFill>
            <a:prstDash val="solid"/>
          </a:ln>
        </p:spPr>
        <p:txBody>
          <a:bodyPr/>
          <a:lstStyle/>
          <a:p>
            <a:endParaRPr lang="en-US"/>
          </a:p>
        </p:txBody>
      </p:sp>
      <p:sp>
        <p:nvSpPr>
          <p:cNvPr id="56" name="Text 1">
            <a:extLst>
              <a:ext uri="{FF2B5EF4-FFF2-40B4-BE49-F238E27FC236}">
                <a16:creationId xmlns:a16="http://schemas.microsoft.com/office/drawing/2014/main" id="{95C98E18-80A6-DD5C-8EB4-8E1A8D011A16}"/>
              </a:ext>
            </a:extLst>
          </p:cNvPr>
          <p:cNvSpPr/>
          <p:nvPr/>
        </p:nvSpPr>
        <p:spPr>
          <a:xfrm>
            <a:off x="457200" y="201168"/>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06  |  Model Comparison — Results</a:t>
            </a:r>
            <a:endParaRPr lang="en-US" sz="2200" dirty="0"/>
          </a:p>
        </p:txBody>
      </p:sp>
      <p:sp>
        <p:nvSpPr>
          <p:cNvPr id="57" name="Shape 2">
            <a:extLst>
              <a:ext uri="{FF2B5EF4-FFF2-40B4-BE49-F238E27FC236}">
                <a16:creationId xmlns:a16="http://schemas.microsoft.com/office/drawing/2014/main" id="{6E2AC66C-35F8-1E3C-DF47-0FDCB48C4216}"/>
              </a:ext>
            </a:extLst>
          </p:cNvPr>
          <p:cNvSpPr/>
          <p:nvPr/>
        </p:nvSpPr>
        <p:spPr>
          <a:xfrm>
            <a:off x="256032" y="1051560"/>
            <a:ext cx="2788920" cy="3886200"/>
          </a:xfrm>
          <a:prstGeom prst="roundRect">
            <a:avLst>
              <a:gd name="adj" fmla="val 3934"/>
            </a:avLst>
          </a:prstGeom>
          <a:solidFill>
            <a:srgbClr val="0D1B2A"/>
          </a:solidFill>
          <a:ln w="12700">
            <a:solidFill>
              <a:srgbClr val="0D1B2A"/>
            </a:solidFill>
            <a:prstDash val="solid"/>
          </a:ln>
          <a:effectLst>
            <a:outerShdw blurRad="101600" dist="38100" dir="2700000" algn="bl" rotWithShape="0">
              <a:srgbClr val="000000">
                <a:alpha val="12000"/>
              </a:srgbClr>
            </a:outerShdw>
          </a:effectLst>
        </p:spPr>
        <p:txBody>
          <a:bodyPr/>
          <a:lstStyle/>
          <a:p>
            <a:endParaRPr lang="en-US"/>
          </a:p>
        </p:txBody>
      </p:sp>
      <p:sp>
        <p:nvSpPr>
          <p:cNvPr id="60" name="Text 3">
            <a:extLst>
              <a:ext uri="{FF2B5EF4-FFF2-40B4-BE49-F238E27FC236}">
                <a16:creationId xmlns:a16="http://schemas.microsoft.com/office/drawing/2014/main" id="{D6C56DE2-A304-DFE0-9108-59BA53E7B0CE}"/>
              </a:ext>
            </a:extLst>
          </p:cNvPr>
          <p:cNvSpPr/>
          <p:nvPr/>
        </p:nvSpPr>
        <p:spPr>
          <a:xfrm>
            <a:off x="393192" y="1115568"/>
            <a:ext cx="2514600" cy="411480"/>
          </a:xfrm>
          <a:prstGeom prst="rect">
            <a:avLst/>
          </a:prstGeom>
          <a:noFill/>
          <a:ln/>
        </p:spPr>
        <p:txBody>
          <a:bodyPr wrap="square"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Logistic Regression</a:t>
            </a:r>
            <a:endParaRPr lang="en-US" sz="1300" dirty="0"/>
          </a:p>
        </p:txBody>
      </p:sp>
      <p:sp>
        <p:nvSpPr>
          <p:cNvPr id="61" name="Text 4">
            <a:extLst>
              <a:ext uri="{FF2B5EF4-FFF2-40B4-BE49-F238E27FC236}">
                <a16:creationId xmlns:a16="http://schemas.microsoft.com/office/drawing/2014/main" id="{3E5CD0BB-7ABB-2DB0-B206-00FA6975EF19}"/>
              </a:ext>
            </a:extLst>
          </p:cNvPr>
          <p:cNvSpPr/>
          <p:nvPr/>
        </p:nvSpPr>
        <p:spPr>
          <a:xfrm>
            <a:off x="393192" y="1508760"/>
            <a:ext cx="2514600" cy="640080"/>
          </a:xfrm>
          <a:prstGeom prst="rect">
            <a:avLst/>
          </a:prstGeom>
          <a:noFill/>
          <a:ln/>
        </p:spPr>
        <p:txBody>
          <a:bodyPr wrap="square" rtlCol="0" anchor="ctr"/>
          <a:lstStyle/>
          <a:p>
            <a:pPr marL="0" indent="0" algn="ctr">
              <a:buNone/>
            </a:pPr>
            <a:r>
              <a:rPr lang="en-US" sz="3600" b="1" dirty="0">
                <a:solidFill>
                  <a:srgbClr val="F59E0B"/>
                </a:solidFill>
                <a:latin typeface="Cambria" pitchFamily="34" charset="0"/>
                <a:ea typeface="Cambria" pitchFamily="34" charset="-122"/>
                <a:cs typeface="Cambria" pitchFamily="34" charset="-120"/>
              </a:rPr>
              <a:t>55.5%</a:t>
            </a:r>
            <a:endParaRPr lang="en-US" sz="3600" dirty="0"/>
          </a:p>
        </p:txBody>
      </p:sp>
      <p:sp>
        <p:nvSpPr>
          <p:cNvPr id="62" name="Text 5">
            <a:extLst>
              <a:ext uri="{FF2B5EF4-FFF2-40B4-BE49-F238E27FC236}">
                <a16:creationId xmlns:a16="http://schemas.microsoft.com/office/drawing/2014/main" id="{EE0FCDF7-93C0-00AA-43E4-33B21C97BC19}"/>
              </a:ext>
            </a:extLst>
          </p:cNvPr>
          <p:cNvSpPr/>
          <p:nvPr/>
        </p:nvSpPr>
        <p:spPr>
          <a:xfrm>
            <a:off x="393192" y="2121408"/>
            <a:ext cx="2514600" cy="228600"/>
          </a:xfrm>
          <a:prstGeom prst="rect">
            <a:avLst/>
          </a:prstGeom>
          <a:noFill/>
          <a:ln/>
        </p:spPr>
        <p:txBody>
          <a:bodyPr wrap="square" rtlCol="0" anchor="ctr"/>
          <a:lstStyle/>
          <a:p>
            <a:pPr marL="0" indent="0" algn="ctr">
              <a:buNone/>
            </a:pPr>
            <a:r>
              <a:rPr lang="en-US" sz="1000" dirty="0">
                <a:solidFill>
                  <a:srgbClr val="E0F5F4"/>
                </a:solidFill>
                <a:latin typeface="Calibri" pitchFamily="34" charset="0"/>
                <a:ea typeface="Calibri" pitchFamily="34" charset="-122"/>
                <a:cs typeface="Calibri" pitchFamily="34" charset="-120"/>
              </a:rPr>
              <a:t>Accuracy</a:t>
            </a:r>
            <a:endParaRPr lang="en-US" sz="1000" dirty="0"/>
          </a:p>
        </p:txBody>
      </p:sp>
      <p:sp>
        <p:nvSpPr>
          <p:cNvPr id="63" name="Text 6">
            <a:extLst>
              <a:ext uri="{FF2B5EF4-FFF2-40B4-BE49-F238E27FC236}">
                <a16:creationId xmlns:a16="http://schemas.microsoft.com/office/drawing/2014/main" id="{64E0BDBA-ED6A-D1DB-260A-B3CF3E36DA1D}"/>
              </a:ext>
            </a:extLst>
          </p:cNvPr>
          <p:cNvSpPr/>
          <p:nvPr/>
        </p:nvSpPr>
        <p:spPr>
          <a:xfrm>
            <a:off x="393192" y="2423160"/>
            <a:ext cx="1417320" cy="292608"/>
          </a:xfrm>
          <a:prstGeom prst="rect">
            <a:avLst/>
          </a:prstGeom>
          <a:noFill/>
          <a:ln/>
        </p:spPr>
        <p:txBody>
          <a:bodyPr wrap="square" rtlCol="0" anchor="ctr"/>
          <a:lstStyle/>
          <a:p>
            <a:pPr marL="0" indent="0">
              <a:buNone/>
            </a:pPr>
            <a:r>
              <a:rPr lang="en-US" sz="950" dirty="0">
                <a:solidFill>
                  <a:srgbClr val="E0F5F4"/>
                </a:solidFill>
                <a:latin typeface="Calibri" pitchFamily="34" charset="0"/>
                <a:ea typeface="Calibri" pitchFamily="34" charset="-122"/>
                <a:cs typeface="Calibri" pitchFamily="34" charset="-120"/>
              </a:rPr>
              <a:t>Precision (0/1)</a:t>
            </a:r>
            <a:endParaRPr lang="en-US" sz="950" dirty="0"/>
          </a:p>
        </p:txBody>
      </p:sp>
      <p:sp>
        <p:nvSpPr>
          <p:cNvPr id="64" name="Text 7">
            <a:extLst>
              <a:ext uri="{FF2B5EF4-FFF2-40B4-BE49-F238E27FC236}">
                <a16:creationId xmlns:a16="http://schemas.microsoft.com/office/drawing/2014/main" id="{AFC82685-BB20-1180-CFD9-EC6ED582F979}"/>
              </a:ext>
            </a:extLst>
          </p:cNvPr>
          <p:cNvSpPr/>
          <p:nvPr/>
        </p:nvSpPr>
        <p:spPr>
          <a:xfrm>
            <a:off x="1828800" y="2423160"/>
            <a:ext cx="1078992" cy="292608"/>
          </a:xfrm>
          <a:prstGeom prst="rect">
            <a:avLst/>
          </a:prstGeom>
          <a:noFill/>
          <a:ln/>
        </p:spPr>
        <p:txBody>
          <a:bodyPr wrap="square" rtlCol="0" anchor="ctr"/>
          <a:lstStyle/>
          <a:p>
            <a:pPr marL="0" indent="0" algn="r">
              <a:buNone/>
            </a:pPr>
            <a:r>
              <a:rPr lang="en-US" sz="950" b="1" dirty="0">
                <a:solidFill>
                  <a:srgbClr val="FFFFFF"/>
                </a:solidFill>
                <a:latin typeface="Calibri" pitchFamily="34" charset="0"/>
                <a:ea typeface="Calibri" pitchFamily="34" charset="-122"/>
                <a:cs typeface="Calibri" pitchFamily="34" charset="-120"/>
              </a:rPr>
              <a:t>0.55 / 0.55</a:t>
            </a:r>
            <a:endParaRPr lang="en-US" sz="950" dirty="0"/>
          </a:p>
        </p:txBody>
      </p:sp>
      <p:sp>
        <p:nvSpPr>
          <p:cNvPr id="65" name="Text 8">
            <a:extLst>
              <a:ext uri="{FF2B5EF4-FFF2-40B4-BE49-F238E27FC236}">
                <a16:creationId xmlns:a16="http://schemas.microsoft.com/office/drawing/2014/main" id="{E48754E3-C5AF-0F72-4BAB-64D3CB9EAA97}"/>
              </a:ext>
            </a:extLst>
          </p:cNvPr>
          <p:cNvSpPr/>
          <p:nvPr/>
        </p:nvSpPr>
        <p:spPr>
          <a:xfrm>
            <a:off x="393192" y="2770632"/>
            <a:ext cx="1417320" cy="292608"/>
          </a:xfrm>
          <a:prstGeom prst="rect">
            <a:avLst/>
          </a:prstGeom>
          <a:noFill/>
          <a:ln/>
        </p:spPr>
        <p:txBody>
          <a:bodyPr wrap="square" rtlCol="0" anchor="ctr"/>
          <a:lstStyle/>
          <a:p>
            <a:pPr marL="0" indent="0">
              <a:buNone/>
            </a:pPr>
            <a:r>
              <a:rPr lang="en-US" sz="950" dirty="0">
                <a:solidFill>
                  <a:srgbClr val="E0F5F4"/>
                </a:solidFill>
                <a:latin typeface="Calibri" pitchFamily="34" charset="0"/>
                <a:ea typeface="Calibri" pitchFamily="34" charset="-122"/>
                <a:cs typeface="Calibri" pitchFamily="34" charset="-120"/>
              </a:rPr>
              <a:t>Recall (0/1)</a:t>
            </a:r>
            <a:endParaRPr lang="en-US" sz="950" dirty="0"/>
          </a:p>
        </p:txBody>
      </p:sp>
      <p:sp>
        <p:nvSpPr>
          <p:cNvPr id="66" name="Text 9">
            <a:extLst>
              <a:ext uri="{FF2B5EF4-FFF2-40B4-BE49-F238E27FC236}">
                <a16:creationId xmlns:a16="http://schemas.microsoft.com/office/drawing/2014/main" id="{D0003308-6F51-5FEE-8BA1-54EAA51E1789}"/>
              </a:ext>
            </a:extLst>
          </p:cNvPr>
          <p:cNvSpPr/>
          <p:nvPr/>
        </p:nvSpPr>
        <p:spPr>
          <a:xfrm>
            <a:off x="1828800" y="2770632"/>
            <a:ext cx="1078992" cy="292608"/>
          </a:xfrm>
          <a:prstGeom prst="rect">
            <a:avLst/>
          </a:prstGeom>
          <a:noFill/>
          <a:ln/>
        </p:spPr>
        <p:txBody>
          <a:bodyPr wrap="square" rtlCol="0" anchor="ctr"/>
          <a:lstStyle/>
          <a:p>
            <a:pPr marL="0" indent="0" algn="r">
              <a:buNone/>
            </a:pPr>
            <a:r>
              <a:rPr lang="en-US" sz="950" b="1" dirty="0">
                <a:solidFill>
                  <a:srgbClr val="FFFFFF"/>
                </a:solidFill>
                <a:latin typeface="Calibri" pitchFamily="34" charset="0"/>
                <a:ea typeface="Calibri" pitchFamily="34" charset="-122"/>
                <a:cs typeface="Calibri" pitchFamily="34" charset="-120"/>
              </a:rPr>
              <a:t>0.59 / 0.52</a:t>
            </a:r>
            <a:endParaRPr lang="en-US" sz="950" dirty="0"/>
          </a:p>
        </p:txBody>
      </p:sp>
      <p:sp>
        <p:nvSpPr>
          <p:cNvPr id="67" name="Text 10">
            <a:extLst>
              <a:ext uri="{FF2B5EF4-FFF2-40B4-BE49-F238E27FC236}">
                <a16:creationId xmlns:a16="http://schemas.microsoft.com/office/drawing/2014/main" id="{F779CDCE-1C79-741D-EFEC-641707EE1821}"/>
              </a:ext>
            </a:extLst>
          </p:cNvPr>
          <p:cNvSpPr/>
          <p:nvPr/>
        </p:nvSpPr>
        <p:spPr>
          <a:xfrm>
            <a:off x="393192" y="3118104"/>
            <a:ext cx="1417320" cy="292608"/>
          </a:xfrm>
          <a:prstGeom prst="rect">
            <a:avLst/>
          </a:prstGeom>
          <a:noFill/>
          <a:ln/>
        </p:spPr>
        <p:txBody>
          <a:bodyPr wrap="square" rtlCol="0" anchor="ctr"/>
          <a:lstStyle/>
          <a:p>
            <a:pPr marL="0" indent="0">
              <a:buNone/>
            </a:pPr>
            <a:r>
              <a:rPr lang="en-US" sz="950" dirty="0">
                <a:solidFill>
                  <a:srgbClr val="E0F5F4"/>
                </a:solidFill>
                <a:latin typeface="Calibri" pitchFamily="34" charset="0"/>
                <a:ea typeface="Calibri" pitchFamily="34" charset="-122"/>
                <a:cs typeface="Calibri" pitchFamily="34" charset="-120"/>
              </a:rPr>
              <a:t>F1-Score (0/1)</a:t>
            </a:r>
            <a:endParaRPr lang="en-US" sz="950" dirty="0"/>
          </a:p>
        </p:txBody>
      </p:sp>
      <p:sp>
        <p:nvSpPr>
          <p:cNvPr id="68" name="Text 11">
            <a:extLst>
              <a:ext uri="{FF2B5EF4-FFF2-40B4-BE49-F238E27FC236}">
                <a16:creationId xmlns:a16="http://schemas.microsoft.com/office/drawing/2014/main" id="{8F21FE85-61B2-70BB-EC6B-3DC4BC21019B}"/>
              </a:ext>
            </a:extLst>
          </p:cNvPr>
          <p:cNvSpPr/>
          <p:nvPr/>
        </p:nvSpPr>
        <p:spPr>
          <a:xfrm>
            <a:off x="1828800" y="3118104"/>
            <a:ext cx="1078992" cy="292608"/>
          </a:xfrm>
          <a:prstGeom prst="rect">
            <a:avLst/>
          </a:prstGeom>
          <a:noFill/>
          <a:ln/>
        </p:spPr>
        <p:txBody>
          <a:bodyPr wrap="square" rtlCol="0" anchor="ctr"/>
          <a:lstStyle/>
          <a:p>
            <a:pPr marL="0" indent="0" algn="r">
              <a:buNone/>
            </a:pPr>
            <a:r>
              <a:rPr lang="en-US" sz="950" b="1" dirty="0">
                <a:solidFill>
                  <a:srgbClr val="FFFFFF"/>
                </a:solidFill>
                <a:latin typeface="Calibri" pitchFamily="34" charset="0"/>
                <a:ea typeface="Calibri" pitchFamily="34" charset="-122"/>
                <a:cs typeface="Calibri" pitchFamily="34" charset="-120"/>
              </a:rPr>
              <a:t>0.57 / 0.54</a:t>
            </a:r>
            <a:endParaRPr lang="en-US" sz="950" dirty="0"/>
          </a:p>
        </p:txBody>
      </p:sp>
      <p:sp>
        <p:nvSpPr>
          <p:cNvPr id="69" name="Text 12">
            <a:extLst>
              <a:ext uri="{FF2B5EF4-FFF2-40B4-BE49-F238E27FC236}">
                <a16:creationId xmlns:a16="http://schemas.microsoft.com/office/drawing/2014/main" id="{68F4A152-1E8F-16B2-5798-FC48BD885EDB}"/>
              </a:ext>
            </a:extLst>
          </p:cNvPr>
          <p:cNvSpPr/>
          <p:nvPr/>
        </p:nvSpPr>
        <p:spPr>
          <a:xfrm>
            <a:off x="393192" y="3547872"/>
            <a:ext cx="2514600" cy="256032"/>
          </a:xfrm>
          <a:prstGeom prst="rect">
            <a:avLst/>
          </a:prstGeom>
          <a:noFill/>
          <a:ln/>
        </p:spPr>
        <p:txBody>
          <a:bodyPr wrap="square" rtlCol="0" anchor="ctr"/>
          <a:lstStyle/>
          <a:p>
            <a:pPr marL="0" indent="0">
              <a:buNone/>
            </a:pPr>
            <a:r>
              <a:rPr lang="en-US" sz="1000" b="1" dirty="0">
                <a:solidFill>
                  <a:srgbClr val="14B8A6"/>
                </a:solidFill>
                <a:latin typeface="Calibri" pitchFamily="34" charset="0"/>
                <a:ea typeface="Calibri" pitchFamily="34" charset="-122"/>
                <a:cs typeface="Calibri" pitchFamily="34" charset="-120"/>
              </a:rPr>
              <a:t>Strengths</a:t>
            </a:r>
            <a:endParaRPr lang="en-US" sz="1000" dirty="0"/>
          </a:p>
        </p:txBody>
      </p:sp>
      <p:sp>
        <p:nvSpPr>
          <p:cNvPr id="70" name="Shape 13">
            <a:extLst>
              <a:ext uri="{FF2B5EF4-FFF2-40B4-BE49-F238E27FC236}">
                <a16:creationId xmlns:a16="http://schemas.microsoft.com/office/drawing/2014/main" id="{253F692A-D6A3-E75D-356A-F97D365B8415}"/>
              </a:ext>
            </a:extLst>
          </p:cNvPr>
          <p:cNvSpPr/>
          <p:nvPr/>
        </p:nvSpPr>
        <p:spPr>
          <a:xfrm>
            <a:off x="393192" y="3840480"/>
            <a:ext cx="128016" cy="128016"/>
          </a:xfrm>
          <a:prstGeom prst="ellipse">
            <a:avLst/>
          </a:prstGeom>
          <a:solidFill>
            <a:srgbClr val="22C55E"/>
          </a:solidFill>
          <a:ln w="12700">
            <a:solidFill>
              <a:srgbClr val="22C55E"/>
            </a:solidFill>
            <a:prstDash val="solid"/>
          </a:ln>
        </p:spPr>
        <p:txBody>
          <a:bodyPr/>
          <a:lstStyle/>
          <a:p>
            <a:endParaRPr lang="en-US"/>
          </a:p>
        </p:txBody>
      </p:sp>
      <p:sp>
        <p:nvSpPr>
          <p:cNvPr id="71" name="Text 14">
            <a:extLst>
              <a:ext uri="{FF2B5EF4-FFF2-40B4-BE49-F238E27FC236}">
                <a16:creationId xmlns:a16="http://schemas.microsoft.com/office/drawing/2014/main" id="{CAE5B01B-F852-9F62-F876-F31126BF1B26}"/>
              </a:ext>
            </a:extLst>
          </p:cNvPr>
          <p:cNvSpPr/>
          <p:nvPr/>
        </p:nvSpPr>
        <p:spPr>
          <a:xfrm>
            <a:off x="576072" y="3813048"/>
            <a:ext cx="2331720" cy="219456"/>
          </a:xfrm>
          <a:prstGeom prst="rect">
            <a:avLst/>
          </a:prstGeom>
          <a:noFill/>
          <a:ln/>
        </p:spPr>
        <p:txBody>
          <a:bodyPr wrap="square" rtlCol="0" anchor="ctr"/>
          <a:lstStyle/>
          <a:p>
            <a:pPr marL="0" indent="0">
              <a:buNone/>
            </a:pPr>
            <a:r>
              <a:rPr lang="en-US" sz="900" dirty="0">
                <a:solidFill>
                  <a:srgbClr val="FFFFFF"/>
                </a:solidFill>
                <a:latin typeface="Calibri" pitchFamily="34" charset="0"/>
                <a:ea typeface="Calibri" pitchFamily="34" charset="-122"/>
                <a:cs typeface="Calibri" pitchFamily="34" charset="-120"/>
              </a:rPr>
              <a:t>Fast training</a:t>
            </a:r>
            <a:endParaRPr lang="en-US" sz="900" dirty="0"/>
          </a:p>
        </p:txBody>
      </p:sp>
      <p:sp>
        <p:nvSpPr>
          <p:cNvPr id="72" name="Shape 15">
            <a:extLst>
              <a:ext uri="{FF2B5EF4-FFF2-40B4-BE49-F238E27FC236}">
                <a16:creationId xmlns:a16="http://schemas.microsoft.com/office/drawing/2014/main" id="{CA3C0CDC-C2D6-E79E-8035-9200B1A2C33F}"/>
              </a:ext>
            </a:extLst>
          </p:cNvPr>
          <p:cNvSpPr/>
          <p:nvPr/>
        </p:nvSpPr>
        <p:spPr>
          <a:xfrm>
            <a:off x="393192" y="4069080"/>
            <a:ext cx="128016" cy="128016"/>
          </a:xfrm>
          <a:prstGeom prst="ellipse">
            <a:avLst/>
          </a:prstGeom>
          <a:solidFill>
            <a:srgbClr val="22C55E"/>
          </a:solidFill>
          <a:ln w="12700">
            <a:solidFill>
              <a:srgbClr val="22C55E"/>
            </a:solidFill>
            <a:prstDash val="solid"/>
          </a:ln>
        </p:spPr>
        <p:txBody>
          <a:bodyPr/>
          <a:lstStyle/>
          <a:p>
            <a:endParaRPr lang="en-US"/>
          </a:p>
        </p:txBody>
      </p:sp>
      <p:sp>
        <p:nvSpPr>
          <p:cNvPr id="73" name="Text 16">
            <a:extLst>
              <a:ext uri="{FF2B5EF4-FFF2-40B4-BE49-F238E27FC236}">
                <a16:creationId xmlns:a16="http://schemas.microsoft.com/office/drawing/2014/main" id="{FFFEAD52-B92C-66BB-B744-86FF79E30AB7}"/>
              </a:ext>
            </a:extLst>
          </p:cNvPr>
          <p:cNvSpPr/>
          <p:nvPr/>
        </p:nvSpPr>
        <p:spPr>
          <a:xfrm>
            <a:off x="576072" y="4041648"/>
            <a:ext cx="2331720" cy="219456"/>
          </a:xfrm>
          <a:prstGeom prst="rect">
            <a:avLst/>
          </a:prstGeom>
          <a:noFill/>
          <a:ln/>
        </p:spPr>
        <p:txBody>
          <a:bodyPr wrap="square" rtlCol="0" anchor="ctr"/>
          <a:lstStyle/>
          <a:p>
            <a:pPr marL="0" indent="0">
              <a:buNone/>
            </a:pPr>
            <a:r>
              <a:rPr lang="en-US" sz="900" dirty="0">
                <a:solidFill>
                  <a:srgbClr val="FFFFFF"/>
                </a:solidFill>
                <a:latin typeface="Calibri" pitchFamily="34" charset="0"/>
                <a:ea typeface="Calibri" pitchFamily="34" charset="-122"/>
                <a:cs typeface="Calibri" pitchFamily="34" charset="-120"/>
              </a:rPr>
              <a:t>Interpretable coefficients</a:t>
            </a:r>
            <a:endParaRPr lang="en-US" sz="900" dirty="0"/>
          </a:p>
        </p:txBody>
      </p:sp>
      <p:sp>
        <p:nvSpPr>
          <p:cNvPr id="74" name="Shape 17">
            <a:extLst>
              <a:ext uri="{FF2B5EF4-FFF2-40B4-BE49-F238E27FC236}">
                <a16:creationId xmlns:a16="http://schemas.microsoft.com/office/drawing/2014/main" id="{D2E6FC3F-6D47-C588-2846-88636CE650B3}"/>
              </a:ext>
            </a:extLst>
          </p:cNvPr>
          <p:cNvSpPr/>
          <p:nvPr/>
        </p:nvSpPr>
        <p:spPr>
          <a:xfrm>
            <a:off x="393192" y="4297680"/>
            <a:ext cx="128016" cy="128016"/>
          </a:xfrm>
          <a:prstGeom prst="ellipse">
            <a:avLst/>
          </a:prstGeom>
          <a:solidFill>
            <a:srgbClr val="22C55E"/>
          </a:solidFill>
          <a:ln w="12700">
            <a:solidFill>
              <a:srgbClr val="22C55E"/>
            </a:solidFill>
            <a:prstDash val="solid"/>
          </a:ln>
        </p:spPr>
        <p:txBody>
          <a:bodyPr/>
          <a:lstStyle/>
          <a:p>
            <a:endParaRPr lang="en-US"/>
          </a:p>
        </p:txBody>
      </p:sp>
      <p:sp>
        <p:nvSpPr>
          <p:cNvPr id="75" name="Text 18">
            <a:extLst>
              <a:ext uri="{FF2B5EF4-FFF2-40B4-BE49-F238E27FC236}">
                <a16:creationId xmlns:a16="http://schemas.microsoft.com/office/drawing/2014/main" id="{B7E88690-F6AC-2CBD-B1D1-A7AA79E00478}"/>
              </a:ext>
            </a:extLst>
          </p:cNvPr>
          <p:cNvSpPr/>
          <p:nvPr/>
        </p:nvSpPr>
        <p:spPr>
          <a:xfrm>
            <a:off x="576072" y="4270248"/>
            <a:ext cx="2331720" cy="219456"/>
          </a:xfrm>
          <a:prstGeom prst="rect">
            <a:avLst/>
          </a:prstGeom>
          <a:noFill/>
          <a:ln/>
        </p:spPr>
        <p:txBody>
          <a:bodyPr wrap="square" rtlCol="0" anchor="ctr"/>
          <a:lstStyle/>
          <a:p>
            <a:pPr marL="0" indent="0">
              <a:buNone/>
            </a:pPr>
            <a:r>
              <a:rPr lang="en-US" sz="900" dirty="0">
                <a:solidFill>
                  <a:srgbClr val="FFFFFF"/>
                </a:solidFill>
                <a:latin typeface="Calibri" pitchFamily="34" charset="0"/>
                <a:ea typeface="Calibri" pitchFamily="34" charset="-122"/>
                <a:cs typeface="Calibri" pitchFamily="34" charset="-120"/>
              </a:rPr>
              <a:t>Good baseline</a:t>
            </a:r>
            <a:endParaRPr lang="en-US" sz="900" dirty="0"/>
          </a:p>
        </p:txBody>
      </p:sp>
      <p:sp>
        <p:nvSpPr>
          <p:cNvPr id="76" name="Shape 19">
            <a:extLst>
              <a:ext uri="{FF2B5EF4-FFF2-40B4-BE49-F238E27FC236}">
                <a16:creationId xmlns:a16="http://schemas.microsoft.com/office/drawing/2014/main" id="{1CF808E4-09A9-3F6E-4A5A-74DC5DC28D29}"/>
              </a:ext>
            </a:extLst>
          </p:cNvPr>
          <p:cNvSpPr/>
          <p:nvPr/>
        </p:nvSpPr>
        <p:spPr>
          <a:xfrm>
            <a:off x="3200400" y="1051560"/>
            <a:ext cx="2788920" cy="3886200"/>
          </a:xfrm>
          <a:prstGeom prst="roundRect">
            <a:avLst>
              <a:gd name="adj" fmla="val 3934"/>
            </a:avLst>
          </a:prstGeom>
          <a:solidFill>
            <a:srgbClr val="0B7A75"/>
          </a:solidFill>
          <a:ln w="25400">
            <a:solidFill>
              <a:srgbClr val="F59E0B"/>
            </a:solidFill>
            <a:prstDash val="solid"/>
          </a:ln>
          <a:effectLst>
            <a:outerShdw blurRad="101600" dist="38100" dir="2700000" algn="bl" rotWithShape="0">
              <a:srgbClr val="000000">
                <a:alpha val="12000"/>
              </a:srgbClr>
            </a:outerShdw>
          </a:effectLst>
        </p:spPr>
        <p:txBody>
          <a:bodyPr/>
          <a:lstStyle/>
          <a:p>
            <a:endParaRPr lang="en-US"/>
          </a:p>
        </p:txBody>
      </p:sp>
      <p:sp>
        <p:nvSpPr>
          <p:cNvPr id="77" name="Shape 20">
            <a:extLst>
              <a:ext uri="{FF2B5EF4-FFF2-40B4-BE49-F238E27FC236}">
                <a16:creationId xmlns:a16="http://schemas.microsoft.com/office/drawing/2014/main" id="{EFBC5B1D-BB78-43E6-4932-26481565491B}"/>
              </a:ext>
            </a:extLst>
          </p:cNvPr>
          <p:cNvSpPr/>
          <p:nvPr/>
        </p:nvSpPr>
        <p:spPr>
          <a:xfrm>
            <a:off x="3749040" y="978408"/>
            <a:ext cx="1691640" cy="292608"/>
          </a:xfrm>
          <a:prstGeom prst="roundRect">
            <a:avLst>
              <a:gd name="adj" fmla="val 25000"/>
            </a:avLst>
          </a:prstGeom>
          <a:solidFill>
            <a:srgbClr val="F59E0B"/>
          </a:solidFill>
          <a:ln w="12700">
            <a:solidFill>
              <a:srgbClr val="F59E0B"/>
            </a:solidFill>
            <a:prstDash val="solid"/>
          </a:ln>
        </p:spPr>
        <p:txBody>
          <a:bodyPr/>
          <a:lstStyle/>
          <a:p>
            <a:endParaRPr lang="en-US"/>
          </a:p>
        </p:txBody>
      </p:sp>
      <p:sp>
        <p:nvSpPr>
          <p:cNvPr id="78" name="Text 21">
            <a:extLst>
              <a:ext uri="{FF2B5EF4-FFF2-40B4-BE49-F238E27FC236}">
                <a16:creationId xmlns:a16="http://schemas.microsoft.com/office/drawing/2014/main" id="{67D8351A-996A-7D26-A929-15E815728009}"/>
              </a:ext>
            </a:extLst>
          </p:cNvPr>
          <p:cNvSpPr/>
          <p:nvPr/>
        </p:nvSpPr>
        <p:spPr>
          <a:xfrm>
            <a:off x="3749040" y="987552"/>
            <a:ext cx="1691640" cy="274320"/>
          </a:xfrm>
          <a:prstGeom prst="rect">
            <a:avLst/>
          </a:prstGeom>
          <a:noFill/>
          <a:ln/>
        </p:spPr>
        <p:txBody>
          <a:bodyPr wrap="square" rtlCol="0" anchor="ctr"/>
          <a:lstStyle/>
          <a:p>
            <a:pPr marL="0" indent="0" algn="ctr">
              <a:buNone/>
            </a:pPr>
            <a:r>
              <a:rPr lang="en-US" sz="900" b="1" dirty="0">
                <a:solidFill>
                  <a:srgbClr val="0D1B2A"/>
                </a:solidFill>
                <a:latin typeface="Calibri" pitchFamily="34" charset="0"/>
                <a:ea typeface="Calibri" pitchFamily="34" charset="-122"/>
                <a:cs typeface="Calibri" pitchFamily="34" charset="-120"/>
              </a:rPr>
              <a:t>★  BEST MODEL</a:t>
            </a:r>
            <a:endParaRPr lang="en-US" sz="900" dirty="0"/>
          </a:p>
        </p:txBody>
      </p:sp>
      <p:sp>
        <p:nvSpPr>
          <p:cNvPr id="79" name="Text 22">
            <a:extLst>
              <a:ext uri="{FF2B5EF4-FFF2-40B4-BE49-F238E27FC236}">
                <a16:creationId xmlns:a16="http://schemas.microsoft.com/office/drawing/2014/main" id="{BBBF19C6-5140-3915-8D77-09BC91219ADD}"/>
              </a:ext>
            </a:extLst>
          </p:cNvPr>
          <p:cNvSpPr/>
          <p:nvPr/>
        </p:nvSpPr>
        <p:spPr>
          <a:xfrm>
            <a:off x="3337560" y="1115568"/>
            <a:ext cx="2514600" cy="411480"/>
          </a:xfrm>
          <a:prstGeom prst="rect">
            <a:avLst/>
          </a:prstGeom>
          <a:noFill/>
          <a:ln/>
        </p:spPr>
        <p:txBody>
          <a:bodyPr wrap="square"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Random Forest</a:t>
            </a:r>
            <a:endParaRPr lang="en-US" sz="1300" dirty="0"/>
          </a:p>
        </p:txBody>
      </p:sp>
      <p:sp>
        <p:nvSpPr>
          <p:cNvPr id="80" name="Text 23">
            <a:extLst>
              <a:ext uri="{FF2B5EF4-FFF2-40B4-BE49-F238E27FC236}">
                <a16:creationId xmlns:a16="http://schemas.microsoft.com/office/drawing/2014/main" id="{73A1C942-EB92-CB44-9438-2EFAAF524819}"/>
              </a:ext>
            </a:extLst>
          </p:cNvPr>
          <p:cNvSpPr/>
          <p:nvPr/>
        </p:nvSpPr>
        <p:spPr>
          <a:xfrm>
            <a:off x="3337560" y="1508760"/>
            <a:ext cx="2514600" cy="640080"/>
          </a:xfrm>
          <a:prstGeom prst="rect">
            <a:avLst/>
          </a:prstGeom>
          <a:noFill/>
          <a:ln/>
        </p:spPr>
        <p:txBody>
          <a:bodyPr wrap="square" rtlCol="0" anchor="ctr"/>
          <a:lstStyle/>
          <a:p>
            <a:pPr marL="0" indent="0" algn="ctr">
              <a:buNone/>
            </a:pPr>
            <a:r>
              <a:rPr lang="en-US" sz="3600" b="1" dirty="0">
                <a:solidFill>
                  <a:srgbClr val="F59E0B"/>
                </a:solidFill>
                <a:latin typeface="Cambria" pitchFamily="34" charset="0"/>
                <a:ea typeface="Cambria" pitchFamily="34" charset="-122"/>
                <a:cs typeface="Cambria" pitchFamily="34" charset="-120"/>
              </a:rPr>
              <a:t>58.0%</a:t>
            </a:r>
            <a:endParaRPr lang="en-US" sz="3600" dirty="0"/>
          </a:p>
        </p:txBody>
      </p:sp>
      <p:sp>
        <p:nvSpPr>
          <p:cNvPr id="81" name="Text 24">
            <a:extLst>
              <a:ext uri="{FF2B5EF4-FFF2-40B4-BE49-F238E27FC236}">
                <a16:creationId xmlns:a16="http://schemas.microsoft.com/office/drawing/2014/main" id="{E7E4FCD0-9F5F-36D5-6890-57A034491402}"/>
              </a:ext>
            </a:extLst>
          </p:cNvPr>
          <p:cNvSpPr/>
          <p:nvPr/>
        </p:nvSpPr>
        <p:spPr>
          <a:xfrm>
            <a:off x="3337560" y="2121408"/>
            <a:ext cx="2514600" cy="228600"/>
          </a:xfrm>
          <a:prstGeom prst="rect">
            <a:avLst/>
          </a:prstGeom>
          <a:noFill/>
          <a:ln/>
        </p:spPr>
        <p:txBody>
          <a:bodyPr wrap="square" rtlCol="0" anchor="ctr"/>
          <a:lstStyle/>
          <a:p>
            <a:pPr marL="0" indent="0" algn="ctr">
              <a:buNone/>
            </a:pPr>
            <a:r>
              <a:rPr lang="en-US" sz="1000" dirty="0">
                <a:solidFill>
                  <a:srgbClr val="E0F5F4"/>
                </a:solidFill>
                <a:latin typeface="Calibri" pitchFamily="34" charset="0"/>
                <a:ea typeface="Calibri" pitchFamily="34" charset="-122"/>
                <a:cs typeface="Calibri" pitchFamily="34" charset="-120"/>
              </a:rPr>
              <a:t>Accuracy</a:t>
            </a:r>
            <a:endParaRPr lang="en-US" sz="1000" dirty="0"/>
          </a:p>
        </p:txBody>
      </p:sp>
      <p:sp>
        <p:nvSpPr>
          <p:cNvPr id="82" name="Text 25">
            <a:extLst>
              <a:ext uri="{FF2B5EF4-FFF2-40B4-BE49-F238E27FC236}">
                <a16:creationId xmlns:a16="http://schemas.microsoft.com/office/drawing/2014/main" id="{B33418D7-B581-2E47-F75F-A3A05B539586}"/>
              </a:ext>
            </a:extLst>
          </p:cNvPr>
          <p:cNvSpPr/>
          <p:nvPr/>
        </p:nvSpPr>
        <p:spPr>
          <a:xfrm>
            <a:off x="3337560" y="2423160"/>
            <a:ext cx="1417320" cy="292608"/>
          </a:xfrm>
          <a:prstGeom prst="rect">
            <a:avLst/>
          </a:prstGeom>
          <a:noFill/>
          <a:ln/>
        </p:spPr>
        <p:txBody>
          <a:bodyPr wrap="square" rtlCol="0" anchor="ctr"/>
          <a:lstStyle/>
          <a:p>
            <a:pPr marL="0" indent="0">
              <a:buNone/>
            </a:pPr>
            <a:r>
              <a:rPr lang="en-US" sz="950" dirty="0">
                <a:solidFill>
                  <a:srgbClr val="E0F5F4"/>
                </a:solidFill>
                <a:latin typeface="Calibri" pitchFamily="34" charset="0"/>
                <a:ea typeface="Calibri" pitchFamily="34" charset="-122"/>
                <a:cs typeface="Calibri" pitchFamily="34" charset="-120"/>
              </a:rPr>
              <a:t>Precision (0/1)</a:t>
            </a:r>
            <a:endParaRPr lang="en-US" sz="950" dirty="0"/>
          </a:p>
        </p:txBody>
      </p:sp>
      <p:sp>
        <p:nvSpPr>
          <p:cNvPr id="83" name="Text 26">
            <a:extLst>
              <a:ext uri="{FF2B5EF4-FFF2-40B4-BE49-F238E27FC236}">
                <a16:creationId xmlns:a16="http://schemas.microsoft.com/office/drawing/2014/main" id="{B75ADC06-8F0A-7A3B-689E-B92F24A5B6BC}"/>
              </a:ext>
            </a:extLst>
          </p:cNvPr>
          <p:cNvSpPr/>
          <p:nvPr/>
        </p:nvSpPr>
        <p:spPr>
          <a:xfrm>
            <a:off x="4773168" y="2423160"/>
            <a:ext cx="1078992" cy="292608"/>
          </a:xfrm>
          <a:prstGeom prst="rect">
            <a:avLst/>
          </a:prstGeom>
          <a:noFill/>
          <a:ln/>
        </p:spPr>
        <p:txBody>
          <a:bodyPr wrap="square" rtlCol="0" anchor="ctr"/>
          <a:lstStyle/>
          <a:p>
            <a:pPr marL="0" indent="0" algn="r">
              <a:buNone/>
            </a:pPr>
            <a:r>
              <a:rPr lang="en-US" sz="950" b="1" dirty="0">
                <a:solidFill>
                  <a:srgbClr val="FFFFFF"/>
                </a:solidFill>
                <a:latin typeface="Calibri" pitchFamily="34" charset="0"/>
                <a:ea typeface="Calibri" pitchFamily="34" charset="-122"/>
                <a:cs typeface="Calibri" pitchFamily="34" charset="-120"/>
              </a:rPr>
              <a:t>0.58 / 0.58</a:t>
            </a:r>
            <a:endParaRPr lang="en-US" sz="950" dirty="0"/>
          </a:p>
        </p:txBody>
      </p:sp>
      <p:sp>
        <p:nvSpPr>
          <p:cNvPr id="84" name="Text 27">
            <a:extLst>
              <a:ext uri="{FF2B5EF4-FFF2-40B4-BE49-F238E27FC236}">
                <a16:creationId xmlns:a16="http://schemas.microsoft.com/office/drawing/2014/main" id="{F7839C97-5F3D-7519-D30F-3EE0D433B7CB}"/>
              </a:ext>
            </a:extLst>
          </p:cNvPr>
          <p:cNvSpPr/>
          <p:nvPr/>
        </p:nvSpPr>
        <p:spPr>
          <a:xfrm>
            <a:off x="3337560" y="2770632"/>
            <a:ext cx="1417320" cy="292608"/>
          </a:xfrm>
          <a:prstGeom prst="rect">
            <a:avLst/>
          </a:prstGeom>
          <a:noFill/>
          <a:ln/>
        </p:spPr>
        <p:txBody>
          <a:bodyPr wrap="square" rtlCol="0" anchor="ctr"/>
          <a:lstStyle/>
          <a:p>
            <a:pPr marL="0" indent="0">
              <a:buNone/>
            </a:pPr>
            <a:r>
              <a:rPr lang="en-US" sz="950" dirty="0">
                <a:solidFill>
                  <a:srgbClr val="E0F5F4"/>
                </a:solidFill>
                <a:latin typeface="Calibri" pitchFamily="34" charset="0"/>
                <a:ea typeface="Calibri" pitchFamily="34" charset="-122"/>
                <a:cs typeface="Calibri" pitchFamily="34" charset="-120"/>
              </a:rPr>
              <a:t>Recall (0/1)</a:t>
            </a:r>
            <a:endParaRPr lang="en-US" sz="950" dirty="0"/>
          </a:p>
        </p:txBody>
      </p:sp>
      <p:sp>
        <p:nvSpPr>
          <p:cNvPr id="85" name="Text 28">
            <a:extLst>
              <a:ext uri="{FF2B5EF4-FFF2-40B4-BE49-F238E27FC236}">
                <a16:creationId xmlns:a16="http://schemas.microsoft.com/office/drawing/2014/main" id="{FB95BBA8-5F2E-F96E-ADAD-518610D9D4B5}"/>
              </a:ext>
            </a:extLst>
          </p:cNvPr>
          <p:cNvSpPr/>
          <p:nvPr/>
        </p:nvSpPr>
        <p:spPr>
          <a:xfrm>
            <a:off x="4773168" y="2770632"/>
            <a:ext cx="1078992" cy="292608"/>
          </a:xfrm>
          <a:prstGeom prst="rect">
            <a:avLst/>
          </a:prstGeom>
          <a:noFill/>
          <a:ln/>
        </p:spPr>
        <p:txBody>
          <a:bodyPr wrap="square" rtlCol="0" anchor="ctr"/>
          <a:lstStyle/>
          <a:p>
            <a:pPr marL="0" indent="0" algn="r">
              <a:buNone/>
            </a:pPr>
            <a:r>
              <a:rPr lang="en-US" sz="950" b="1" dirty="0">
                <a:solidFill>
                  <a:srgbClr val="FFFFFF"/>
                </a:solidFill>
                <a:latin typeface="Calibri" pitchFamily="34" charset="0"/>
                <a:ea typeface="Calibri" pitchFamily="34" charset="-122"/>
                <a:cs typeface="Calibri" pitchFamily="34" charset="-120"/>
              </a:rPr>
              <a:t>0.59 / 0.57</a:t>
            </a:r>
            <a:endParaRPr lang="en-US" sz="950" dirty="0"/>
          </a:p>
        </p:txBody>
      </p:sp>
      <p:sp>
        <p:nvSpPr>
          <p:cNvPr id="86" name="Text 29">
            <a:extLst>
              <a:ext uri="{FF2B5EF4-FFF2-40B4-BE49-F238E27FC236}">
                <a16:creationId xmlns:a16="http://schemas.microsoft.com/office/drawing/2014/main" id="{F0D5A334-6056-59D9-5DAE-6B17EF6F65E8}"/>
              </a:ext>
            </a:extLst>
          </p:cNvPr>
          <p:cNvSpPr/>
          <p:nvPr/>
        </p:nvSpPr>
        <p:spPr>
          <a:xfrm>
            <a:off x="3337560" y="3118104"/>
            <a:ext cx="1417320" cy="292608"/>
          </a:xfrm>
          <a:prstGeom prst="rect">
            <a:avLst/>
          </a:prstGeom>
          <a:noFill/>
          <a:ln/>
        </p:spPr>
        <p:txBody>
          <a:bodyPr wrap="square" rtlCol="0" anchor="ctr"/>
          <a:lstStyle/>
          <a:p>
            <a:pPr marL="0" indent="0">
              <a:buNone/>
            </a:pPr>
            <a:r>
              <a:rPr lang="en-US" sz="950" dirty="0">
                <a:solidFill>
                  <a:srgbClr val="E0F5F4"/>
                </a:solidFill>
                <a:latin typeface="Calibri" pitchFamily="34" charset="0"/>
                <a:ea typeface="Calibri" pitchFamily="34" charset="-122"/>
                <a:cs typeface="Calibri" pitchFamily="34" charset="-120"/>
              </a:rPr>
              <a:t>F1-Score (0/1)</a:t>
            </a:r>
            <a:endParaRPr lang="en-US" sz="950" dirty="0"/>
          </a:p>
        </p:txBody>
      </p:sp>
      <p:sp>
        <p:nvSpPr>
          <p:cNvPr id="87" name="Text 30">
            <a:extLst>
              <a:ext uri="{FF2B5EF4-FFF2-40B4-BE49-F238E27FC236}">
                <a16:creationId xmlns:a16="http://schemas.microsoft.com/office/drawing/2014/main" id="{8F6A65A0-0019-3077-14E3-A949E1AFDF34}"/>
              </a:ext>
            </a:extLst>
          </p:cNvPr>
          <p:cNvSpPr/>
          <p:nvPr/>
        </p:nvSpPr>
        <p:spPr>
          <a:xfrm>
            <a:off x="4773168" y="3118104"/>
            <a:ext cx="1078992" cy="292608"/>
          </a:xfrm>
          <a:prstGeom prst="rect">
            <a:avLst/>
          </a:prstGeom>
          <a:noFill/>
          <a:ln/>
        </p:spPr>
        <p:txBody>
          <a:bodyPr wrap="square" rtlCol="0" anchor="ctr"/>
          <a:lstStyle/>
          <a:p>
            <a:pPr marL="0" indent="0" algn="r">
              <a:buNone/>
            </a:pPr>
            <a:r>
              <a:rPr lang="en-US" sz="950" b="1" dirty="0">
                <a:solidFill>
                  <a:srgbClr val="FFFFFF"/>
                </a:solidFill>
                <a:latin typeface="Calibri" pitchFamily="34" charset="0"/>
                <a:ea typeface="Calibri" pitchFamily="34" charset="-122"/>
                <a:cs typeface="Calibri" pitchFamily="34" charset="-120"/>
              </a:rPr>
              <a:t>0.59 / 0.57</a:t>
            </a:r>
            <a:endParaRPr lang="en-US" sz="950" dirty="0"/>
          </a:p>
        </p:txBody>
      </p:sp>
      <p:sp>
        <p:nvSpPr>
          <p:cNvPr id="88" name="Text 31">
            <a:extLst>
              <a:ext uri="{FF2B5EF4-FFF2-40B4-BE49-F238E27FC236}">
                <a16:creationId xmlns:a16="http://schemas.microsoft.com/office/drawing/2014/main" id="{866BB2C5-8B7A-BF75-4DE7-F5801A764ABB}"/>
              </a:ext>
            </a:extLst>
          </p:cNvPr>
          <p:cNvSpPr/>
          <p:nvPr/>
        </p:nvSpPr>
        <p:spPr>
          <a:xfrm>
            <a:off x="3337560" y="3547872"/>
            <a:ext cx="2514600" cy="256032"/>
          </a:xfrm>
          <a:prstGeom prst="rect">
            <a:avLst/>
          </a:prstGeom>
          <a:noFill/>
          <a:ln/>
        </p:spPr>
        <p:txBody>
          <a:bodyPr wrap="square" rtlCol="0" anchor="ctr"/>
          <a:lstStyle/>
          <a:p>
            <a:pPr marL="0" indent="0">
              <a:buNone/>
            </a:pPr>
            <a:r>
              <a:rPr lang="en-US" sz="1000" b="1" dirty="0">
                <a:solidFill>
                  <a:srgbClr val="14B8A6"/>
                </a:solidFill>
                <a:latin typeface="Calibri" pitchFamily="34" charset="0"/>
                <a:ea typeface="Calibri" pitchFamily="34" charset="-122"/>
                <a:cs typeface="Calibri" pitchFamily="34" charset="-120"/>
              </a:rPr>
              <a:t>Strengths</a:t>
            </a:r>
            <a:endParaRPr lang="en-US" sz="1000" dirty="0"/>
          </a:p>
        </p:txBody>
      </p:sp>
      <p:sp>
        <p:nvSpPr>
          <p:cNvPr id="89" name="Shape 32">
            <a:extLst>
              <a:ext uri="{FF2B5EF4-FFF2-40B4-BE49-F238E27FC236}">
                <a16:creationId xmlns:a16="http://schemas.microsoft.com/office/drawing/2014/main" id="{67A6CE7C-0921-70ED-F3C5-17D7F7D0FAD6}"/>
              </a:ext>
            </a:extLst>
          </p:cNvPr>
          <p:cNvSpPr/>
          <p:nvPr/>
        </p:nvSpPr>
        <p:spPr>
          <a:xfrm>
            <a:off x="3337560" y="3840480"/>
            <a:ext cx="128016" cy="128016"/>
          </a:xfrm>
          <a:prstGeom prst="ellipse">
            <a:avLst/>
          </a:prstGeom>
          <a:solidFill>
            <a:srgbClr val="22C55E"/>
          </a:solidFill>
          <a:ln w="12700">
            <a:solidFill>
              <a:srgbClr val="22C55E"/>
            </a:solidFill>
            <a:prstDash val="solid"/>
          </a:ln>
        </p:spPr>
        <p:txBody>
          <a:bodyPr/>
          <a:lstStyle/>
          <a:p>
            <a:endParaRPr lang="en-US"/>
          </a:p>
        </p:txBody>
      </p:sp>
      <p:sp>
        <p:nvSpPr>
          <p:cNvPr id="90" name="Text 33">
            <a:extLst>
              <a:ext uri="{FF2B5EF4-FFF2-40B4-BE49-F238E27FC236}">
                <a16:creationId xmlns:a16="http://schemas.microsoft.com/office/drawing/2014/main" id="{D2FDA6FD-A7A7-84A9-90E0-6192D7BC131A}"/>
              </a:ext>
            </a:extLst>
          </p:cNvPr>
          <p:cNvSpPr/>
          <p:nvPr/>
        </p:nvSpPr>
        <p:spPr>
          <a:xfrm>
            <a:off x="3520440" y="3813048"/>
            <a:ext cx="2331720" cy="219456"/>
          </a:xfrm>
          <a:prstGeom prst="rect">
            <a:avLst/>
          </a:prstGeom>
          <a:noFill/>
          <a:ln/>
        </p:spPr>
        <p:txBody>
          <a:bodyPr wrap="square" rtlCol="0" anchor="ctr"/>
          <a:lstStyle/>
          <a:p>
            <a:pPr marL="0" indent="0">
              <a:buNone/>
            </a:pPr>
            <a:r>
              <a:rPr lang="en-US" sz="900" dirty="0">
                <a:solidFill>
                  <a:srgbClr val="FFFFFF"/>
                </a:solidFill>
                <a:latin typeface="Calibri" pitchFamily="34" charset="0"/>
                <a:ea typeface="Calibri" pitchFamily="34" charset="-122"/>
                <a:cs typeface="Calibri" pitchFamily="34" charset="-120"/>
              </a:rPr>
              <a:t>Best accuracy</a:t>
            </a:r>
            <a:endParaRPr lang="en-US" sz="900" dirty="0"/>
          </a:p>
        </p:txBody>
      </p:sp>
      <p:sp>
        <p:nvSpPr>
          <p:cNvPr id="91" name="Shape 34">
            <a:extLst>
              <a:ext uri="{FF2B5EF4-FFF2-40B4-BE49-F238E27FC236}">
                <a16:creationId xmlns:a16="http://schemas.microsoft.com/office/drawing/2014/main" id="{D588728C-ADE5-C37A-BA4F-83AA26D5EBE0}"/>
              </a:ext>
            </a:extLst>
          </p:cNvPr>
          <p:cNvSpPr/>
          <p:nvPr/>
        </p:nvSpPr>
        <p:spPr>
          <a:xfrm>
            <a:off x="3337560" y="4069080"/>
            <a:ext cx="128016" cy="128016"/>
          </a:xfrm>
          <a:prstGeom prst="ellipse">
            <a:avLst/>
          </a:prstGeom>
          <a:solidFill>
            <a:srgbClr val="22C55E"/>
          </a:solidFill>
          <a:ln w="12700">
            <a:solidFill>
              <a:srgbClr val="22C55E"/>
            </a:solidFill>
            <a:prstDash val="solid"/>
          </a:ln>
        </p:spPr>
        <p:txBody>
          <a:bodyPr/>
          <a:lstStyle/>
          <a:p>
            <a:endParaRPr lang="en-US"/>
          </a:p>
        </p:txBody>
      </p:sp>
      <p:sp>
        <p:nvSpPr>
          <p:cNvPr id="92" name="Text 35">
            <a:extLst>
              <a:ext uri="{FF2B5EF4-FFF2-40B4-BE49-F238E27FC236}">
                <a16:creationId xmlns:a16="http://schemas.microsoft.com/office/drawing/2014/main" id="{FC525AC7-4162-FF45-1BC9-872FF0E62736}"/>
              </a:ext>
            </a:extLst>
          </p:cNvPr>
          <p:cNvSpPr/>
          <p:nvPr/>
        </p:nvSpPr>
        <p:spPr>
          <a:xfrm>
            <a:off x="3520440" y="4041648"/>
            <a:ext cx="2331720" cy="219456"/>
          </a:xfrm>
          <a:prstGeom prst="rect">
            <a:avLst/>
          </a:prstGeom>
          <a:noFill/>
          <a:ln/>
        </p:spPr>
        <p:txBody>
          <a:bodyPr wrap="square" rtlCol="0" anchor="ctr"/>
          <a:lstStyle/>
          <a:p>
            <a:pPr marL="0" indent="0">
              <a:buNone/>
            </a:pPr>
            <a:r>
              <a:rPr lang="en-US" sz="900" dirty="0">
                <a:solidFill>
                  <a:srgbClr val="FFFFFF"/>
                </a:solidFill>
                <a:latin typeface="Calibri" pitchFamily="34" charset="0"/>
                <a:ea typeface="Calibri" pitchFamily="34" charset="-122"/>
                <a:cs typeface="Calibri" pitchFamily="34" charset="-120"/>
              </a:rPr>
              <a:t>Feature importance</a:t>
            </a:r>
            <a:endParaRPr lang="en-US" sz="900" dirty="0"/>
          </a:p>
        </p:txBody>
      </p:sp>
      <p:sp>
        <p:nvSpPr>
          <p:cNvPr id="93" name="Shape 36">
            <a:extLst>
              <a:ext uri="{FF2B5EF4-FFF2-40B4-BE49-F238E27FC236}">
                <a16:creationId xmlns:a16="http://schemas.microsoft.com/office/drawing/2014/main" id="{A0DC6177-7549-91EC-960C-47F1CE3C2F3C}"/>
              </a:ext>
            </a:extLst>
          </p:cNvPr>
          <p:cNvSpPr/>
          <p:nvPr/>
        </p:nvSpPr>
        <p:spPr>
          <a:xfrm>
            <a:off x="3337560" y="4297680"/>
            <a:ext cx="128016" cy="128016"/>
          </a:xfrm>
          <a:prstGeom prst="ellipse">
            <a:avLst/>
          </a:prstGeom>
          <a:solidFill>
            <a:srgbClr val="22C55E"/>
          </a:solidFill>
          <a:ln w="12700">
            <a:solidFill>
              <a:srgbClr val="22C55E"/>
            </a:solidFill>
            <a:prstDash val="solid"/>
          </a:ln>
        </p:spPr>
        <p:txBody>
          <a:bodyPr/>
          <a:lstStyle/>
          <a:p>
            <a:endParaRPr lang="en-US"/>
          </a:p>
        </p:txBody>
      </p:sp>
      <p:sp>
        <p:nvSpPr>
          <p:cNvPr id="94" name="Text 37">
            <a:extLst>
              <a:ext uri="{FF2B5EF4-FFF2-40B4-BE49-F238E27FC236}">
                <a16:creationId xmlns:a16="http://schemas.microsoft.com/office/drawing/2014/main" id="{3E137D80-FC51-47DB-BD15-8C4CEFD4A9C6}"/>
              </a:ext>
            </a:extLst>
          </p:cNvPr>
          <p:cNvSpPr/>
          <p:nvPr/>
        </p:nvSpPr>
        <p:spPr>
          <a:xfrm>
            <a:off x="3520440" y="4270248"/>
            <a:ext cx="2331720" cy="219456"/>
          </a:xfrm>
          <a:prstGeom prst="rect">
            <a:avLst/>
          </a:prstGeom>
          <a:noFill/>
          <a:ln/>
        </p:spPr>
        <p:txBody>
          <a:bodyPr wrap="square" rtlCol="0" anchor="ctr"/>
          <a:lstStyle/>
          <a:p>
            <a:pPr marL="0" indent="0">
              <a:buNone/>
            </a:pPr>
            <a:r>
              <a:rPr lang="en-US" sz="900" dirty="0">
                <a:solidFill>
                  <a:srgbClr val="FFFFFF"/>
                </a:solidFill>
                <a:latin typeface="Calibri" pitchFamily="34" charset="0"/>
                <a:ea typeface="Calibri" pitchFamily="34" charset="-122"/>
                <a:cs typeface="Calibri" pitchFamily="34" charset="-120"/>
              </a:rPr>
              <a:t>Handles non-linearity</a:t>
            </a:r>
            <a:endParaRPr lang="en-US" sz="900" dirty="0"/>
          </a:p>
        </p:txBody>
      </p:sp>
      <p:sp>
        <p:nvSpPr>
          <p:cNvPr id="95" name="Shape 38">
            <a:extLst>
              <a:ext uri="{FF2B5EF4-FFF2-40B4-BE49-F238E27FC236}">
                <a16:creationId xmlns:a16="http://schemas.microsoft.com/office/drawing/2014/main" id="{22008695-660F-FC62-36F7-CE34C386E5EB}"/>
              </a:ext>
            </a:extLst>
          </p:cNvPr>
          <p:cNvSpPr/>
          <p:nvPr/>
        </p:nvSpPr>
        <p:spPr>
          <a:xfrm>
            <a:off x="6144768" y="1051560"/>
            <a:ext cx="2788920" cy="3886200"/>
          </a:xfrm>
          <a:prstGeom prst="roundRect">
            <a:avLst>
              <a:gd name="adj" fmla="val 3934"/>
            </a:avLst>
          </a:prstGeom>
          <a:solidFill>
            <a:srgbClr val="0D1B2A"/>
          </a:solidFill>
          <a:ln w="12700">
            <a:solidFill>
              <a:srgbClr val="0D1B2A"/>
            </a:solidFill>
            <a:prstDash val="solid"/>
          </a:ln>
          <a:effectLst>
            <a:outerShdw blurRad="101600" dist="38100" dir="2700000" algn="bl" rotWithShape="0">
              <a:srgbClr val="000000">
                <a:alpha val="12000"/>
              </a:srgbClr>
            </a:outerShdw>
          </a:effectLst>
        </p:spPr>
        <p:txBody>
          <a:bodyPr/>
          <a:lstStyle/>
          <a:p>
            <a:endParaRPr lang="en-US"/>
          </a:p>
        </p:txBody>
      </p:sp>
      <p:sp>
        <p:nvSpPr>
          <p:cNvPr id="96" name="Text 39">
            <a:extLst>
              <a:ext uri="{FF2B5EF4-FFF2-40B4-BE49-F238E27FC236}">
                <a16:creationId xmlns:a16="http://schemas.microsoft.com/office/drawing/2014/main" id="{146CEFC3-3356-47C3-1B79-6612AF550CF1}"/>
              </a:ext>
            </a:extLst>
          </p:cNvPr>
          <p:cNvSpPr/>
          <p:nvPr/>
        </p:nvSpPr>
        <p:spPr>
          <a:xfrm>
            <a:off x="6281928" y="1115568"/>
            <a:ext cx="2514600" cy="411480"/>
          </a:xfrm>
          <a:prstGeom prst="rect">
            <a:avLst/>
          </a:prstGeom>
          <a:noFill/>
          <a:ln/>
        </p:spPr>
        <p:txBody>
          <a:bodyPr wrap="square"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SVM</a:t>
            </a:r>
            <a:endParaRPr lang="en-US" sz="1300" dirty="0"/>
          </a:p>
        </p:txBody>
      </p:sp>
      <p:sp>
        <p:nvSpPr>
          <p:cNvPr id="97" name="Text 40">
            <a:extLst>
              <a:ext uri="{FF2B5EF4-FFF2-40B4-BE49-F238E27FC236}">
                <a16:creationId xmlns:a16="http://schemas.microsoft.com/office/drawing/2014/main" id="{4045FAD6-88E3-2B7E-112A-4478EC46B78E}"/>
              </a:ext>
            </a:extLst>
          </p:cNvPr>
          <p:cNvSpPr/>
          <p:nvPr/>
        </p:nvSpPr>
        <p:spPr>
          <a:xfrm>
            <a:off x="6281928" y="1508760"/>
            <a:ext cx="2514600" cy="640080"/>
          </a:xfrm>
          <a:prstGeom prst="rect">
            <a:avLst/>
          </a:prstGeom>
          <a:noFill/>
          <a:ln/>
        </p:spPr>
        <p:txBody>
          <a:bodyPr wrap="square" rtlCol="0" anchor="ctr"/>
          <a:lstStyle/>
          <a:p>
            <a:pPr marL="0" indent="0" algn="ctr">
              <a:buNone/>
            </a:pPr>
            <a:r>
              <a:rPr lang="en-US" sz="3600" b="1" dirty="0">
                <a:solidFill>
                  <a:srgbClr val="F59E0B"/>
                </a:solidFill>
                <a:latin typeface="Cambria" pitchFamily="34" charset="0"/>
                <a:ea typeface="Cambria" pitchFamily="34" charset="-122"/>
                <a:cs typeface="Cambria" pitchFamily="34" charset="-120"/>
              </a:rPr>
              <a:t>57.3%</a:t>
            </a:r>
            <a:endParaRPr lang="en-US" sz="3600" dirty="0"/>
          </a:p>
        </p:txBody>
      </p:sp>
      <p:sp>
        <p:nvSpPr>
          <p:cNvPr id="98" name="Text 41">
            <a:extLst>
              <a:ext uri="{FF2B5EF4-FFF2-40B4-BE49-F238E27FC236}">
                <a16:creationId xmlns:a16="http://schemas.microsoft.com/office/drawing/2014/main" id="{C37ED9FD-9BC2-E6A5-0F9D-2C3AAA0A3458}"/>
              </a:ext>
            </a:extLst>
          </p:cNvPr>
          <p:cNvSpPr/>
          <p:nvPr/>
        </p:nvSpPr>
        <p:spPr>
          <a:xfrm>
            <a:off x="6281928" y="2121408"/>
            <a:ext cx="2514600" cy="228600"/>
          </a:xfrm>
          <a:prstGeom prst="rect">
            <a:avLst/>
          </a:prstGeom>
          <a:noFill/>
          <a:ln/>
        </p:spPr>
        <p:txBody>
          <a:bodyPr wrap="square" rtlCol="0" anchor="ctr"/>
          <a:lstStyle/>
          <a:p>
            <a:pPr marL="0" indent="0" algn="ctr">
              <a:buNone/>
            </a:pPr>
            <a:r>
              <a:rPr lang="en-US" sz="1000" dirty="0">
                <a:solidFill>
                  <a:srgbClr val="E0F5F4"/>
                </a:solidFill>
                <a:latin typeface="Calibri" pitchFamily="34" charset="0"/>
                <a:ea typeface="Calibri" pitchFamily="34" charset="-122"/>
                <a:cs typeface="Calibri" pitchFamily="34" charset="-120"/>
              </a:rPr>
              <a:t>Accuracy</a:t>
            </a:r>
            <a:endParaRPr lang="en-US" sz="1000" dirty="0"/>
          </a:p>
        </p:txBody>
      </p:sp>
      <p:sp>
        <p:nvSpPr>
          <p:cNvPr id="99" name="Text 42">
            <a:extLst>
              <a:ext uri="{FF2B5EF4-FFF2-40B4-BE49-F238E27FC236}">
                <a16:creationId xmlns:a16="http://schemas.microsoft.com/office/drawing/2014/main" id="{C92CD486-969B-2F17-1E56-8C1DE0044AD2}"/>
              </a:ext>
            </a:extLst>
          </p:cNvPr>
          <p:cNvSpPr/>
          <p:nvPr/>
        </p:nvSpPr>
        <p:spPr>
          <a:xfrm>
            <a:off x="6281928" y="2423160"/>
            <a:ext cx="1417320" cy="292608"/>
          </a:xfrm>
          <a:prstGeom prst="rect">
            <a:avLst/>
          </a:prstGeom>
          <a:noFill/>
          <a:ln/>
        </p:spPr>
        <p:txBody>
          <a:bodyPr wrap="square" rtlCol="0" anchor="ctr"/>
          <a:lstStyle/>
          <a:p>
            <a:pPr marL="0" indent="0">
              <a:buNone/>
            </a:pPr>
            <a:r>
              <a:rPr lang="en-US" sz="950" dirty="0">
                <a:solidFill>
                  <a:srgbClr val="E0F5F4"/>
                </a:solidFill>
                <a:latin typeface="Calibri" pitchFamily="34" charset="0"/>
                <a:ea typeface="Calibri" pitchFamily="34" charset="-122"/>
                <a:cs typeface="Calibri" pitchFamily="34" charset="-120"/>
              </a:rPr>
              <a:t>Precision (0/1)</a:t>
            </a:r>
            <a:endParaRPr lang="en-US" sz="950" dirty="0"/>
          </a:p>
        </p:txBody>
      </p:sp>
      <p:sp>
        <p:nvSpPr>
          <p:cNvPr id="100" name="Text 43">
            <a:extLst>
              <a:ext uri="{FF2B5EF4-FFF2-40B4-BE49-F238E27FC236}">
                <a16:creationId xmlns:a16="http://schemas.microsoft.com/office/drawing/2014/main" id="{1CEEA6CD-4BE7-86E0-A67C-BC648D325719}"/>
              </a:ext>
            </a:extLst>
          </p:cNvPr>
          <p:cNvSpPr/>
          <p:nvPr/>
        </p:nvSpPr>
        <p:spPr>
          <a:xfrm>
            <a:off x="7717536" y="2423160"/>
            <a:ext cx="1078992" cy="292608"/>
          </a:xfrm>
          <a:prstGeom prst="rect">
            <a:avLst/>
          </a:prstGeom>
          <a:noFill/>
          <a:ln/>
        </p:spPr>
        <p:txBody>
          <a:bodyPr wrap="square" rtlCol="0" anchor="ctr"/>
          <a:lstStyle/>
          <a:p>
            <a:pPr marL="0" indent="0" algn="r">
              <a:buNone/>
            </a:pPr>
            <a:r>
              <a:rPr lang="en-US" sz="950" b="1" dirty="0">
                <a:solidFill>
                  <a:srgbClr val="FFFFFF"/>
                </a:solidFill>
                <a:latin typeface="Calibri" pitchFamily="34" charset="0"/>
                <a:ea typeface="Calibri" pitchFamily="34" charset="-122"/>
                <a:cs typeface="Calibri" pitchFamily="34" charset="-120"/>
              </a:rPr>
              <a:t>0.58 / 0.56</a:t>
            </a:r>
            <a:endParaRPr lang="en-US" sz="950" dirty="0"/>
          </a:p>
        </p:txBody>
      </p:sp>
      <p:sp>
        <p:nvSpPr>
          <p:cNvPr id="101" name="Text 44">
            <a:extLst>
              <a:ext uri="{FF2B5EF4-FFF2-40B4-BE49-F238E27FC236}">
                <a16:creationId xmlns:a16="http://schemas.microsoft.com/office/drawing/2014/main" id="{652C23D8-8679-1419-3360-F3E8F50A476F}"/>
              </a:ext>
            </a:extLst>
          </p:cNvPr>
          <p:cNvSpPr/>
          <p:nvPr/>
        </p:nvSpPr>
        <p:spPr>
          <a:xfrm>
            <a:off x="6281928" y="2770632"/>
            <a:ext cx="1417320" cy="292608"/>
          </a:xfrm>
          <a:prstGeom prst="rect">
            <a:avLst/>
          </a:prstGeom>
          <a:noFill/>
          <a:ln/>
        </p:spPr>
        <p:txBody>
          <a:bodyPr wrap="square" rtlCol="0" anchor="ctr"/>
          <a:lstStyle/>
          <a:p>
            <a:pPr marL="0" indent="0">
              <a:buNone/>
            </a:pPr>
            <a:r>
              <a:rPr lang="en-US" sz="950" dirty="0">
                <a:solidFill>
                  <a:srgbClr val="E0F5F4"/>
                </a:solidFill>
                <a:latin typeface="Calibri" pitchFamily="34" charset="0"/>
                <a:ea typeface="Calibri" pitchFamily="34" charset="-122"/>
                <a:cs typeface="Calibri" pitchFamily="34" charset="-120"/>
              </a:rPr>
              <a:t>Recall (0/1)</a:t>
            </a:r>
            <a:endParaRPr lang="en-US" sz="950" dirty="0"/>
          </a:p>
        </p:txBody>
      </p:sp>
      <p:sp>
        <p:nvSpPr>
          <p:cNvPr id="102" name="Text 45">
            <a:extLst>
              <a:ext uri="{FF2B5EF4-FFF2-40B4-BE49-F238E27FC236}">
                <a16:creationId xmlns:a16="http://schemas.microsoft.com/office/drawing/2014/main" id="{84475930-5394-C156-E000-2B04011D453D}"/>
              </a:ext>
            </a:extLst>
          </p:cNvPr>
          <p:cNvSpPr/>
          <p:nvPr/>
        </p:nvSpPr>
        <p:spPr>
          <a:xfrm>
            <a:off x="7717536" y="2770632"/>
            <a:ext cx="1078992" cy="292608"/>
          </a:xfrm>
          <a:prstGeom prst="rect">
            <a:avLst/>
          </a:prstGeom>
          <a:noFill/>
          <a:ln/>
        </p:spPr>
        <p:txBody>
          <a:bodyPr wrap="square" rtlCol="0" anchor="ctr"/>
          <a:lstStyle/>
          <a:p>
            <a:pPr marL="0" indent="0" algn="r">
              <a:buNone/>
            </a:pPr>
            <a:r>
              <a:rPr lang="en-US" sz="950" b="1" dirty="0">
                <a:solidFill>
                  <a:srgbClr val="FFFFFF"/>
                </a:solidFill>
                <a:latin typeface="Calibri" pitchFamily="34" charset="0"/>
                <a:ea typeface="Calibri" pitchFamily="34" charset="-122"/>
                <a:cs typeface="Calibri" pitchFamily="34" charset="-120"/>
              </a:rPr>
              <a:t>0.54 / 0.61</a:t>
            </a:r>
            <a:endParaRPr lang="en-US" sz="950" dirty="0"/>
          </a:p>
        </p:txBody>
      </p:sp>
      <p:sp>
        <p:nvSpPr>
          <p:cNvPr id="103" name="Text 46">
            <a:extLst>
              <a:ext uri="{FF2B5EF4-FFF2-40B4-BE49-F238E27FC236}">
                <a16:creationId xmlns:a16="http://schemas.microsoft.com/office/drawing/2014/main" id="{41C72119-97C4-B099-2FA4-AF9001D7327A}"/>
              </a:ext>
            </a:extLst>
          </p:cNvPr>
          <p:cNvSpPr/>
          <p:nvPr/>
        </p:nvSpPr>
        <p:spPr>
          <a:xfrm>
            <a:off x="6281928" y="3118104"/>
            <a:ext cx="1417320" cy="292608"/>
          </a:xfrm>
          <a:prstGeom prst="rect">
            <a:avLst/>
          </a:prstGeom>
          <a:noFill/>
          <a:ln/>
        </p:spPr>
        <p:txBody>
          <a:bodyPr wrap="square" rtlCol="0" anchor="ctr"/>
          <a:lstStyle/>
          <a:p>
            <a:pPr marL="0" indent="0">
              <a:buNone/>
            </a:pPr>
            <a:r>
              <a:rPr lang="en-US" sz="950" dirty="0">
                <a:solidFill>
                  <a:srgbClr val="E0F5F4"/>
                </a:solidFill>
                <a:latin typeface="Calibri" pitchFamily="34" charset="0"/>
                <a:ea typeface="Calibri" pitchFamily="34" charset="-122"/>
                <a:cs typeface="Calibri" pitchFamily="34" charset="-120"/>
              </a:rPr>
              <a:t>F1-Score (0/1)</a:t>
            </a:r>
            <a:endParaRPr lang="en-US" sz="950" dirty="0"/>
          </a:p>
        </p:txBody>
      </p:sp>
      <p:sp>
        <p:nvSpPr>
          <p:cNvPr id="104" name="Text 47">
            <a:extLst>
              <a:ext uri="{FF2B5EF4-FFF2-40B4-BE49-F238E27FC236}">
                <a16:creationId xmlns:a16="http://schemas.microsoft.com/office/drawing/2014/main" id="{7FBCB747-1065-8DA2-CB75-C18A999ABE71}"/>
              </a:ext>
            </a:extLst>
          </p:cNvPr>
          <p:cNvSpPr/>
          <p:nvPr/>
        </p:nvSpPr>
        <p:spPr>
          <a:xfrm>
            <a:off x="7717536" y="3118104"/>
            <a:ext cx="1078992" cy="292608"/>
          </a:xfrm>
          <a:prstGeom prst="rect">
            <a:avLst/>
          </a:prstGeom>
          <a:noFill/>
          <a:ln/>
        </p:spPr>
        <p:txBody>
          <a:bodyPr wrap="square" rtlCol="0" anchor="ctr"/>
          <a:lstStyle/>
          <a:p>
            <a:pPr marL="0" indent="0" algn="r">
              <a:buNone/>
            </a:pPr>
            <a:r>
              <a:rPr lang="en-US" sz="950" b="1" dirty="0">
                <a:solidFill>
                  <a:srgbClr val="FFFFFF"/>
                </a:solidFill>
                <a:latin typeface="Calibri" pitchFamily="34" charset="0"/>
                <a:ea typeface="Calibri" pitchFamily="34" charset="-122"/>
                <a:cs typeface="Calibri" pitchFamily="34" charset="-120"/>
              </a:rPr>
              <a:t>0.56 / 0.58</a:t>
            </a:r>
            <a:endParaRPr lang="en-US" sz="950" dirty="0"/>
          </a:p>
        </p:txBody>
      </p:sp>
      <p:sp>
        <p:nvSpPr>
          <p:cNvPr id="105" name="Text 48">
            <a:extLst>
              <a:ext uri="{FF2B5EF4-FFF2-40B4-BE49-F238E27FC236}">
                <a16:creationId xmlns:a16="http://schemas.microsoft.com/office/drawing/2014/main" id="{727581AD-28DA-6D17-69FD-623B6C4E1BE4}"/>
              </a:ext>
            </a:extLst>
          </p:cNvPr>
          <p:cNvSpPr/>
          <p:nvPr/>
        </p:nvSpPr>
        <p:spPr>
          <a:xfrm>
            <a:off x="6281928" y="3547872"/>
            <a:ext cx="2514600" cy="256032"/>
          </a:xfrm>
          <a:prstGeom prst="rect">
            <a:avLst/>
          </a:prstGeom>
          <a:noFill/>
          <a:ln/>
        </p:spPr>
        <p:txBody>
          <a:bodyPr wrap="square" rtlCol="0" anchor="ctr"/>
          <a:lstStyle/>
          <a:p>
            <a:pPr marL="0" indent="0">
              <a:buNone/>
            </a:pPr>
            <a:r>
              <a:rPr lang="en-US" sz="1000" b="1" dirty="0">
                <a:solidFill>
                  <a:srgbClr val="14B8A6"/>
                </a:solidFill>
                <a:latin typeface="Calibri" pitchFamily="34" charset="0"/>
                <a:ea typeface="Calibri" pitchFamily="34" charset="-122"/>
                <a:cs typeface="Calibri" pitchFamily="34" charset="-120"/>
              </a:rPr>
              <a:t>Strengths</a:t>
            </a:r>
            <a:endParaRPr lang="en-US" sz="1000" dirty="0"/>
          </a:p>
        </p:txBody>
      </p:sp>
      <p:sp>
        <p:nvSpPr>
          <p:cNvPr id="106" name="Shape 49">
            <a:extLst>
              <a:ext uri="{FF2B5EF4-FFF2-40B4-BE49-F238E27FC236}">
                <a16:creationId xmlns:a16="http://schemas.microsoft.com/office/drawing/2014/main" id="{8F93E6DD-3F66-1FEB-7796-F33693B0BD74}"/>
              </a:ext>
            </a:extLst>
          </p:cNvPr>
          <p:cNvSpPr/>
          <p:nvPr/>
        </p:nvSpPr>
        <p:spPr>
          <a:xfrm>
            <a:off x="6281928" y="3840480"/>
            <a:ext cx="128016" cy="128016"/>
          </a:xfrm>
          <a:prstGeom prst="ellipse">
            <a:avLst/>
          </a:prstGeom>
          <a:solidFill>
            <a:srgbClr val="22C55E"/>
          </a:solidFill>
          <a:ln w="12700">
            <a:solidFill>
              <a:srgbClr val="22C55E"/>
            </a:solidFill>
            <a:prstDash val="solid"/>
          </a:ln>
        </p:spPr>
        <p:txBody>
          <a:bodyPr/>
          <a:lstStyle/>
          <a:p>
            <a:endParaRPr lang="en-US"/>
          </a:p>
        </p:txBody>
      </p:sp>
      <p:sp>
        <p:nvSpPr>
          <p:cNvPr id="107" name="Text 50">
            <a:extLst>
              <a:ext uri="{FF2B5EF4-FFF2-40B4-BE49-F238E27FC236}">
                <a16:creationId xmlns:a16="http://schemas.microsoft.com/office/drawing/2014/main" id="{667397FA-0ACC-548E-4681-75773A896EE1}"/>
              </a:ext>
            </a:extLst>
          </p:cNvPr>
          <p:cNvSpPr/>
          <p:nvPr/>
        </p:nvSpPr>
        <p:spPr>
          <a:xfrm>
            <a:off x="6464808" y="3813048"/>
            <a:ext cx="2331720" cy="219456"/>
          </a:xfrm>
          <a:prstGeom prst="rect">
            <a:avLst/>
          </a:prstGeom>
          <a:noFill/>
          <a:ln/>
        </p:spPr>
        <p:txBody>
          <a:bodyPr wrap="square" rtlCol="0" anchor="ctr"/>
          <a:lstStyle/>
          <a:p>
            <a:pPr marL="0" indent="0">
              <a:buNone/>
            </a:pPr>
            <a:r>
              <a:rPr lang="en-US" sz="900" dirty="0">
                <a:solidFill>
                  <a:srgbClr val="FFFFFF"/>
                </a:solidFill>
                <a:latin typeface="Calibri" pitchFamily="34" charset="0"/>
                <a:ea typeface="Calibri" pitchFamily="34" charset="-122"/>
                <a:cs typeface="Calibri" pitchFamily="34" charset="-120"/>
              </a:rPr>
              <a:t>Good recall for churn=1</a:t>
            </a:r>
            <a:endParaRPr lang="en-US" sz="900" dirty="0"/>
          </a:p>
        </p:txBody>
      </p:sp>
      <p:sp>
        <p:nvSpPr>
          <p:cNvPr id="108" name="Shape 51">
            <a:extLst>
              <a:ext uri="{FF2B5EF4-FFF2-40B4-BE49-F238E27FC236}">
                <a16:creationId xmlns:a16="http://schemas.microsoft.com/office/drawing/2014/main" id="{D44D6974-A937-80FF-C33C-E42F89B695D5}"/>
              </a:ext>
            </a:extLst>
          </p:cNvPr>
          <p:cNvSpPr/>
          <p:nvPr/>
        </p:nvSpPr>
        <p:spPr>
          <a:xfrm>
            <a:off x="6281928" y="4069080"/>
            <a:ext cx="128016" cy="128016"/>
          </a:xfrm>
          <a:prstGeom prst="ellipse">
            <a:avLst/>
          </a:prstGeom>
          <a:solidFill>
            <a:srgbClr val="22C55E"/>
          </a:solidFill>
          <a:ln w="12700">
            <a:solidFill>
              <a:srgbClr val="22C55E"/>
            </a:solidFill>
            <a:prstDash val="solid"/>
          </a:ln>
        </p:spPr>
        <p:txBody>
          <a:bodyPr/>
          <a:lstStyle/>
          <a:p>
            <a:endParaRPr lang="en-US"/>
          </a:p>
        </p:txBody>
      </p:sp>
      <p:sp>
        <p:nvSpPr>
          <p:cNvPr id="109" name="Text 52">
            <a:extLst>
              <a:ext uri="{FF2B5EF4-FFF2-40B4-BE49-F238E27FC236}">
                <a16:creationId xmlns:a16="http://schemas.microsoft.com/office/drawing/2014/main" id="{ACDD844D-44C2-F70F-6DA6-BD0B65E666A1}"/>
              </a:ext>
            </a:extLst>
          </p:cNvPr>
          <p:cNvSpPr/>
          <p:nvPr/>
        </p:nvSpPr>
        <p:spPr>
          <a:xfrm>
            <a:off x="6464808" y="4041648"/>
            <a:ext cx="2331720" cy="219456"/>
          </a:xfrm>
          <a:prstGeom prst="rect">
            <a:avLst/>
          </a:prstGeom>
          <a:noFill/>
          <a:ln/>
        </p:spPr>
        <p:txBody>
          <a:bodyPr wrap="square" rtlCol="0" anchor="ctr"/>
          <a:lstStyle/>
          <a:p>
            <a:pPr marL="0" indent="0">
              <a:buNone/>
            </a:pPr>
            <a:r>
              <a:rPr lang="en-US" sz="900" dirty="0">
                <a:solidFill>
                  <a:srgbClr val="FFFFFF"/>
                </a:solidFill>
                <a:latin typeface="Calibri" pitchFamily="34" charset="0"/>
                <a:ea typeface="Calibri" pitchFamily="34" charset="-122"/>
                <a:cs typeface="Calibri" pitchFamily="34" charset="-120"/>
              </a:rPr>
              <a:t>Handles high dim</a:t>
            </a:r>
            <a:endParaRPr lang="en-US" sz="900" dirty="0"/>
          </a:p>
        </p:txBody>
      </p:sp>
      <p:sp>
        <p:nvSpPr>
          <p:cNvPr id="110" name="Shape 53">
            <a:extLst>
              <a:ext uri="{FF2B5EF4-FFF2-40B4-BE49-F238E27FC236}">
                <a16:creationId xmlns:a16="http://schemas.microsoft.com/office/drawing/2014/main" id="{91BF8753-693F-143C-67EC-952E29FD3B98}"/>
              </a:ext>
            </a:extLst>
          </p:cNvPr>
          <p:cNvSpPr/>
          <p:nvPr/>
        </p:nvSpPr>
        <p:spPr>
          <a:xfrm>
            <a:off x="6281928" y="4297680"/>
            <a:ext cx="128016" cy="128016"/>
          </a:xfrm>
          <a:prstGeom prst="ellipse">
            <a:avLst/>
          </a:prstGeom>
          <a:solidFill>
            <a:srgbClr val="22C55E"/>
          </a:solidFill>
          <a:ln w="12700">
            <a:solidFill>
              <a:srgbClr val="22C55E"/>
            </a:solidFill>
            <a:prstDash val="solid"/>
          </a:ln>
        </p:spPr>
        <p:txBody>
          <a:bodyPr/>
          <a:lstStyle/>
          <a:p>
            <a:endParaRPr lang="en-US"/>
          </a:p>
        </p:txBody>
      </p:sp>
      <p:sp>
        <p:nvSpPr>
          <p:cNvPr id="111" name="Text 54">
            <a:extLst>
              <a:ext uri="{FF2B5EF4-FFF2-40B4-BE49-F238E27FC236}">
                <a16:creationId xmlns:a16="http://schemas.microsoft.com/office/drawing/2014/main" id="{C021A31B-3538-9E5C-5D96-DDD8E03C1F1D}"/>
              </a:ext>
            </a:extLst>
          </p:cNvPr>
          <p:cNvSpPr/>
          <p:nvPr/>
        </p:nvSpPr>
        <p:spPr>
          <a:xfrm>
            <a:off x="6464808" y="4270248"/>
            <a:ext cx="2331720" cy="219456"/>
          </a:xfrm>
          <a:prstGeom prst="rect">
            <a:avLst/>
          </a:prstGeom>
          <a:noFill/>
          <a:ln/>
        </p:spPr>
        <p:txBody>
          <a:bodyPr wrap="square" rtlCol="0" anchor="ctr"/>
          <a:lstStyle/>
          <a:p>
            <a:pPr marL="0" indent="0">
              <a:buNone/>
            </a:pPr>
            <a:r>
              <a:rPr lang="en-US" sz="900" dirty="0">
                <a:solidFill>
                  <a:srgbClr val="FFFFFF"/>
                </a:solidFill>
                <a:latin typeface="Calibri" pitchFamily="34" charset="0"/>
                <a:ea typeface="Calibri" pitchFamily="34" charset="-122"/>
                <a:cs typeface="Calibri" pitchFamily="34" charset="-120"/>
              </a:rPr>
              <a:t>Robust to outliers</a:t>
            </a:r>
            <a:endParaRPr lang="en-US" sz="900" dirty="0"/>
          </a:p>
        </p:txBody>
      </p:sp>
    </p:spTree>
    <p:extLst>
      <p:ext uri="{BB962C8B-B14F-4D97-AF65-F5344CB8AC3E}">
        <p14:creationId xmlns:p14="http://schemas.microsoft.com/office/powerpoint/2010/main" val="20488796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7">
    <p:bg>
      <p:bgPr>
        <a:solidFill>
          <a:srgbClr val="F4F8F8"/>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B7A75"/>
          </a:solidFill>
          <a:ln w="12700">
            <a:solidFill>
              <a:srgbClr val="0B7A75"/>
            </a:solidFill>
            <a:prstDash val="solid"/>
          </a:ln>
        </p:spPr>
        <p:txBody>
          <a:bodyPr/>
          <a:lstStyle/>
          <a:p>
            <a:endParaRPr lang="en-US"/>
          </a:p>
        </p:txBody>
      </p:sp>
      <p:sp>
        <p:nvSpPr>
          <p:cNvPr id="3" name="Text 1"/>
          <p:cNvSpPr/>
          <p:nvPr/>
        </p:nvSpPr>
        <p:spPr>
          <a:xfrm>
            <a:off x="457200" y="201168"/>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06  |  Results — Random Forest Confusion Matrix</a:t>
            </a:r>
            <a:endParaRPr lang="en-US" sz="2200" dirty="0"/>
          </a:p>
        </p:txBody>
      </p:sp>
      <p:sp>
        <p:nvSpPr>
          <p:cNvPr id="24" name="Shape 22"/>
          <p:cNvSpPr/>
          <p:nvPr/>
        </p:nvSpPr>
        <p:spPr>
          <a:xfrm>
            <a:off x="6035040" y="1234440"/>
            <a:ext cx="2834640" cy="777240"/>
          </a:xfrm>
          <a:prstGeom prst="roundRect">
            <a:avLst>
              <a:gd name="adj" fmla="val 9412"/>
            </a:avLst>
          </a:prstGeom>
          <a:solidFill>
            <a:srgbClr val="FFFFFF"/>
          </a:solidFill>
          <a:ln w="12700">
            <a:solidFill>
              <a:srgbClr val="E2E8F0"/>
            </a:solidFill>
            <a:prstDash val="solid"/>
          </a:ln>
          <a:effectLst>
            <a:outerShdw blurRad="101600" dist="38100" dir="2700000" algn="bl" rotWithShape="0">
              <a:srgbClr val="000000">
                <a:alpha val="12000"/>
              </a:srgbClr>
            </a:outerShdw>
          </a:effectLst>
        </p:spPr>
        <p:txBody>
          <a:bodyPr/>
          <a:lstStyle/>
          <a:p>
            <a:endParaRPr lang="en-US"/>
          </a:p>
        </p:txBody>
      </p:sp>
      <p:sp>
        <p:nvSpPr>
          <p:cNvPr id="25" name="Text 23"/>
          <p:cNvSpPr/>
          <p:nvPr/>
        </p:nvSpPr>
        <p:spPr>
          <a:xfrm>
            <a:off x="6126480" y="1261872"/>
            <a:ext cx="1234440" cy="685800"/>
          </a:xfrm>
          <a:prstGeom prst="rect">
            <a:avLst/>
          </a:prstGeom>
          <a:noFill/>
          <a:ln/>
        </p:spPr>
        <p:txBody>
          <a:bodyPr wrap="square" rtlCol="0" anchor="ctr"/>
          <a:lstStyle/>
          <a:p>
            <a:pPr marL="0" indent="0" algn="ctr">
              <a:buNone/>
            </a:pPr>
            <a:r>
              <a:rPr lang="en-US" sz="2600" b="1" dirty="0">
                <a:solidFill>
                  <a:srgbClr val="0B7A75"/>
                </a:solidFill>
                <a:latin typeface="Cambria" pitchFamily="34" charset="0"/>
                <a:ea typeface="Cambria" pitchFamily="34" charset="-122"/>
                <a:cs typeface="Cambria" pitchFamily="34" charset="-120"/>
              </a:rPr>
              <a:t>58.0%</a:t>
            </a:r>
            <a:endParaRPr lang="en-US" sz="2600" dirty="0"/>
          </a:p>
        </p:txBody>
      </p:sp>
      <p:sp>
        <p:nvSpPr>
          <p:cNvPr id="26" name="Text 24"/>
          <p:cNvSpPr/>
          <p:nvPr/>
        </p:nvSpPr>
        <p:spPr>
          <a:xfrm>
            <a:off x="7406640" y="1399032"/>
            <a:ext cx="1371600" cy="411480"/>
          </a:xfrm>
          <a:prstGeom prst="rect">
            <a:avLst/>
          </a:prstGeom>
          <a:noFill/>
          <a:ln/>
        </p:spPr>
        <p:txBody>
          <a:bodyPr wrap="square" rtlCol="0" anchor="ctr"/>
          <a:lstStyle/>
          <a:p>
            <a:pPr marL="0" indent="0">
              <a:buNone/>
            </a:pPr>
            <a:r>
              <a:rPr lang="en-US" sz="1200" dirty="0">
                <a:solidFill>
                  <a:srgbClr val="475569"/>
                </a:solidFill>
                <a:latin typeface="Calibri" pitchFamily="34" charset="0"/>
                <a:ea typeface="Calibri" pitchFamily="34" charset="-122"/>
                <a:cs typeface="Calibri" pitchFamily="34" charset="-120"/>
              </a:rPr>
              <a:t>Accuracy</a:t>
            </a:r>
            <a:endParaRPr lang="en-US" sz="1200" dirty="0"/>
          </a:p>
        </p:txBody>
      </p:sp>
      <p:sp>
        <p:nvSpPr>
          <p:cNvPr id="27" name="Shape 25"/>
          <p:cNvSpPr/>
          <p:nvPr/>
        </p:nvSpPr>
        <p:spPr>
          <a:xfrm>
            <a:off x="6035040" y="2194560"/>
            <a:ext cx="2834640" cy="777240"/>
          </a:xfrm>
          <a:prstGeom prst="roundRect">
            <a:avLst>
              <a:gd name="adj" fmla="val 9412"/>
            </a:avLst>
          </a:prstGeom>
          <a:solidFill>
            <a:srgbClr val="FFFFFF"/>
          </a:solidFill>
          <a:ln w="12700">
            <a:solidFill>
              <a:srgbClr val="E2E8F0"/>
            </a:solidFill>
            <a:prstDash val="solid"/>
          </a:ln>
          <a:effectLst>
            <a:outerShdw blurRad="101600" dist="38100" dir="2700000" algn="bl" rotWithShape="0">
              <a:srgbClr val="000000">
                <a:alpha val="12000"/>
              </a:srgbClr>
            </a:outerShdw>
          </a:effectLst>
        </p:spPr>
        <p:txBody>
          <a:bodyPr/>
          <a:lstStyle/>
          <a:p>
            <a:endParaRPr lang="en-US"/>
          </a:p>
        </p:txBody>
      </p:sp>
      <p:sp>
        <p:nvSpPr>
          <p:cNvPr id="28" name="Text 26"/>
          <p:cNvSpPr/>
          <p:nvPr/>
        </p:nvSpPr>
        <p:spPr>
          <a:xfrm>
            <a:off x="6126480" y="2221992"/>
            <a:ext cx="1234440" cy="685800"/>
          </a:xfrm>
          <a:prstGeom prst="rect">
            <a:avLst/>
          </a:prstGeom>
          <a:noFill/>
          <a:ln/>
        </p:spPr>
        <p:txBody>
          <a:bodyPr wrap="square" rtlCol="0" anchor="ctr"/>
          <a:lstStyle/>
          <a:p>
            <a:pPr marL="0" indent="0" algn="ctr">
              <a:buNone/>
            </a:pPr>
            <a:r>
              <a:rPr lang="en-US" sz="2600" b="1" dirty="0">
                <a:solidFill>
                  <a:srgbClr val="F59E0B"/>
                </a:solidFill>
                <a:latin typeface="Cambria" pitchFamily="34" charset="0"/>
                <a:ea typeface="Cambria" pitchFamily="34" charset="-122"/>
                <a:cs typeface="Cambria" pitchFamily="34" charset="-120"/>
              </a:rPr>
              <a:t>56.5%</a:t>
            </a:r>
            <a:endParaRPr lang="en-US" sz="2600" dirty="0"/>
          </a:p>
        </p:txBody>
      </p:sp>
      <p:sp>
        <p:nvSpPr>
          <p:cNvPr id="29" name="Text 27"/>
          <p:cNvSpPr/>
          <p:nvPr/>
        </p:nvSpPr>
        <p:spPr>
          <a:xfrm>
            <a:off x="7406640" y="2359152"/>
            <a:ext cx="1371600" cy="411480"/>
          </a:xfrm>
          <a:prstGeom prst="rect">
            <a:avLst/>
          </a:prstGeom>
          <a:noFill/>
          <a:ln/>
        </p:spPr>
        <p:txBody>
          <a:bodyPr wrap="square" rtlCol="0" anchor="ctr"/>
          <a:lstStyle/>
          <a:p>
            <a:pPr marL="0" indent="0">
              <a:buNone/>
            </a:pPr>
            <a:r>
              <a:rPr lang="en-US" sz="1200" dirty="0">
                <a:solidFill>
                  <a:srgbClr val="475569"/>
                </a:solidFill>
                <a:latin typeface="Calibri" pitchFamily="34" charset="0"/>
                <a:ea typeface="Calibri" pitchFamily="34" charset="-122"/>
                <a:cs typeface="Calibri" pitchFamily="34" charset="-120"/>
              </a:rPr>
              <a:t>Recall (Churn)</a:t>
            </a:r>
            <a:endParaRPr lang="en-US" sz="1200" dirty="0"/>
          </a:p>
        </p:txBody>
      </p:sp>
      <p:sp>
        <p:nvSpPr>
          <p:cNvPr id="30" name="Shape 28"/>
          <p:cNvSpPr/>
          <p:nvPr/>
        </p:nvSpPr>
        <p:spPr>
          <a:xfrm>
            <a:off x="6035040" y="3154680"/>
            <a:ext cx="2834640" cy="777240"/>
          </a:xfrm>
          <a:prstGeom prst="roundRect">
            <a:avLst>
              <a:gd name="adj" fmla="val 9412"/>
            </a:avLst>
          </a:prstGeom>
          <a:solidFill>
            <a:srgbClr val="FFFFFF"/>
          </a:solidFill>
          <a:ln w="12700">
            <a:solidFill>
              <a:srgbClr val="E2E8F0"/>
            </a:solidFill>
            <a:prstDash val="solid"/>
          </a:ln>
          <a:effectLst>
            <a:outerShdw blurRad="101600" dist="38100" dir="2700000" algn="bl" rotWithShape="0">
              <a:srgbClr val="000000">
                <a:alpha val="12000"/>
              </a:srgbClr>
            </a:outerShdw>
          </a:effectLst>
        </p:spPr>
        <p:txBody>
          <a:bodyPr/>
          <a:lstStyle/>
          <a:p>
            <a:endParaRPr lang="en-US"/>
          </a:p>
        </p:txBody>
      </p:sp>
      <p:sp>
        <p:nvSpPr>
          <p:cNvPr id="31" name="Text 29"/>
          <p:cNvSpPr/>
          <p:nvPr/>
        </p:nvSpPr>
        <p:spPr>
          <a:xfrm>
            <a:off x="6126480" y="3182112"/>
            <a:ext cx="1234440" cy="685800"/>
          </a:xfrm>
          <a:prstGeom prst="rect">
            <a:avLst/>
          </a:prstGeom>
          <a:noFill/>
          <a:ln/>
        </p:spPr>
        <p:txBody>
          <a:bodyPr wrap="square" rtlCol="0" anchor="ctr"/>
          <a:lstStyle/>
          <a:p>
            <a:pPr marL="0" indent="0" algn="ctr">
              <a:buNone/>
            </a:pPr>
            <a:r>
              <a:rPr lang="en-US" sz="2600" b="1" dirty="0">
                <a:solidFill>
                  <a:srgbClr val="0D1B2A"/>
                </a:solidFill>
                <a:latin typeface="Cambria" pitchFamily="34" charset="0"/>
                <a:ea typeface="Cambria" pitchFamily="34" charset="-122"/>
                <a:cs typeface="Cambria" pitchFamily="34" charset="-120"/>
              </a:rPr>
              <a:t>57.8%</a:t>
            </a:r>
            <a:endParaRPr lang="en-US" sz="2600" dirty="0"/>
          </a:p>
        </p:txBody>
      </p:sp>
      <p:sp>
        <p:nvSpPr>
          <p:cNvPr id="32" name="Text 30"/>
          <p:cNvSpPr/>
          <p:nvPr/>
        </p:nvSpPr>
        <p:spPr>
          <a:xfrm>
            <a:off x="7406640" y="3319272"/>
            <a:ext cx="1371600" cy="411480"/>
          </a:xfrm>
          <a:prstGeom prst="rect">
            <a:avLst/>
          </a:prstGeom>
          <a:noFill/>
          <a:ln/>
        </p:spPr>
        <p:txBody>
          <a:bodyPr wrap="square" rtlCol="0" anchor="ctr"/>
          <a:lstStyle/>
          <a:p>
            <a:pPr marL="0" indent="0">
              <a:buNone/>
            </a:pPr>
            <a:r>
              <a:rPr lang="en-US" sz="1200" dirty="0">
                <a:solidFill>
                  <a:srgbClr val="475569"/>
                </a:solidFill>
                <a:latin typeface="Calibri" pitchFamily="34" charset="0"/>
                <a:ea typeface="Calibri" pitchFamily="34" charset="-122"/>
                <a:cs typeface="Calibri" pitchFamily="34" charset="-120"/>
              </a:rPr>
              <a:t>Precision</a:t>
            </a:r>
            <a:endParaRPr lang="en-US" sz="1200" dirty="0"/>
          </a:p>
        </p:txBody>
      </p:sp>
      <p:sp>
        <p:nvSpPr>
          <p:cNvPr id="33" name="Shape 31"/>
          <p:cNvSpPr/>
          <p:nvPr/>
        </p:nvSpPr>
        <p:spPr>
          <a:xfrm>
            <a:off x="6035040" y="4114800"/>
            <a:ext cx="2834640" cy="777240"/>
          </a:xfrm>
          <a:prstGeom prst="roundRect">
            <a:avLst>
              <a:gd name="adj" fmla="val 9412"/>
            </a:avLst>
          </a:prstGeom>
          <a:solidFill>
            <a:srgbClr val="FFFFFF"/>
          </a:solidFill>
          <a:ln w="12700">
            <a:solidFill>
              <a:srgbClr val="E2E8F0"/>
            </a:solidFill>
            <a:prstDash val="solid"/>
          </a:ln>
          <a:effectLst>
            <a:outerShdw blurRad="101600" dist="38100" dir="2700000" algn="bl" rotWithShape="0">
              <a:srgbClr val="000000">
                <a:alpha val="12000"/>
              </a:srgbClr>
            </a:outerShdw>
          </a:effectLst>
        </p:spPr>
        <p:txBody>
          <a:bodyPr/>
          <a:lstStyle/>
          <a:p>
            <a:endParaRPr lang="en-US"/>
          </a:p>
        </p:txBody>
      </p:sp>
      <p:sp>
        <p:nvSpPr>
          <p:cNvPr id="34" name="Text 32"/>
          <p:cNvSpPr/>
          <p:nvPr/>
        </p:nvSpPr>
        <p:spPr>
          <a:xfrm>
            <a:off x="6126480" y="4142232"/>
            <a:ext cx="1234440" cy="685800"/>
          </a:xfrm>
          <a:prstGeom prst="rect">
            <a:avLst/>
          </a:prstGeom>
          <a:noFill/>
          <a:ln/>
        </p:spPr>
        <p:txBody>
          <a:bodyPr wrap="square" rtlCol="0" anchor="ctr"/>
          <a:lstStyle/>
          <a:p>
            <a:pPr marL="0" indent="0" algn="ctr">
              <a:buNone/>
            </a:pPr>
            <a:r>
              <a:rPr lang="en-US" sz="2600" b="1" dirty="0">
                <a:solidFill>
                  <a:srgbClr val="0B7A75"/>
                </a:solidFill>
                <a:latin typeface="Cambria" pitchFamily="34" charset="0"/>
                <a:ea typeface="Cambria" pitchFamily="34" charset="-122"/>
                <a:cs typeface="Cambria" pitchFamily="34" charset="-120"/>
              </a:rPr>
              <a:t>0.58</a:t>
            </a:r>
            <a:endParaRPr lang="en-US" sz="2600" dirty="0"/>
          </a:p>
        </p:txBody>
      </p:sp>
      <p:sp>
        <p:nvSpPr>
          <p:cNvPr id="35" name="Text 33"/>
          <p:cNvSpPr/>
          <p:nvPr/>
        </p:nvSpPr>
        <p:spPr>
          <a:xfrm>
            <a:off x="7406640" y="4279392"/>
            <a:ext cx="1371600" cy="411480"/>
          </a:xfrm>
          <a:prstGeom prst="rect">
            <a:avLst/>
          </a:prstGeom>
          <a:noFill/>
          <a:ln/>
        </p:spPr>
        <p:txBody>
          <a:bodyPr wrap="square" rtlCol="0" anchor="ctr"/>
          <a:lstStyle/>
          <a:p>
            <a:pPr marL="0" indent="0">
              <a:buNone/>
            </a:pPr>
            <a:r>
              <a:rPr lang="en-US" sz="1200" dirty="0">
                <a:solidFill>
                  <a:srgbClr val="475569"/>
                </a:solidFill>
                <a:latin typeface="Calibri" pitchFamily="34" charset="0"/>
                <a:ea typeface="Calibri" pitchFamily="34" charset="-122"/>
                <a:cs typeface="Calibri" pitchFamily="34" charset="-120"/>
              </a:rPr>
              <a:t>F1-Score</a:t>
            </a:r>
            <a:endParaRPr lang="en-US" sz="1200" dirty="0"/>
          </a:p>
        </p:txBody>
      </p:sp>
      <p:pic>
        <p:nvPicPr>
          <p:cNvPr id="37" name="Picture 36">
            <a:extLst>
              <a:ext uri="{FF2B5EF4-FFF2-40B4-BE49-F238E27FC236}">
                <a16:creationId xmlns:a16="http://schemas.microsoft.com/office/drawing/2014/main" id="{03C65599-502F-69AE-443F-17E3ABC49983}"/>
              </a:ext>
            </a:extLst>
          </p:cNvPr>
          <p:cNvPicPr>
            <a:picLocks noChangeAspect="1"/>
          </p:cNvPicPr>
          <p:nvPr/>
        </p:nvPicPr>
        <p:blipFill>
          <a:blip r:embed="rId3"/>
          <a:stretch>
            <a:fillRect/>
          </a:stretch>
        </p:blipFill>
        <p:spPr>
          <a:xfrm>
            <a:off x="530352" y="1161288"/>
            <a:ext cx="4660420" cy="3867912"/>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8">
    <p:bg>
      <p:bgPr>
        <a:solidFill>
          <a:srgbClr val="F4F8F8"/>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D1B2A"/>
          </a:solidFill>
          <a:ln w="12700">
            <a:solidFill>
              <a:srgbClr val="0D1B2A"/>
            </a:solidFill>
            <a:prstDash val="solid"/>
          </a:ln>
        </p:spPr>
        <p:txBody>
          <a:bodyPr/>
          <a:lstStyle/>
          <a:p>
            <a:endParaRPr lang="en-US"/>
          </a:p>
        </p:txBody>
      </p:sp>
      <p:sp>
        <p:nvSpPr>
          <p:cNvPr id="3" name="Text 1"/>
          <p:cNvSpPr/>
          <p:nvPr/>
        </p:nvSpPr>
        <p:spPr>
          <a:xfrm>
            <a:off x="457200" y="201168"/>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07  |  Key Insights &amp; Business Implications</a:t>
            </a:r>
            <a:endParaRPr lang="en-US" sz="2200" dirty="0"/>
          </a:p>
        </p:txBody>
      </p:sp>
      <p:sp>
        <p:nvSpPr>
          <p:cNvPr id="4" name="Shape 2"/>
          <p:cNvSpPr/>
          <p:nvPr/>
        </p:nvSpPr>
        <p:spPr>
          <a:xfrm>
            <a:off x="274320" y="1097280"/>
            <a:ext cx="4206240" cy="1783080"/>
          </a:xfrm>
          <a:prstGeom prst="roundRect">
            <a:avLst>
              <a:gd name="adj" fmla="val 5128"/>
            </a:avLst>
          </a:prstGeom>
          <a:solidFill>
            <a:srgbClr val="0B7A75"/>
          </a:solidFill>
          <a:ln w="12700">
            <a:solidFill>
              <a:srgbClr val="0B7A75"/>
            </a:solidFill>
            <a:prstDash val="solid"/>
          </a:ln>
          <a:effectLst>
            <a:outerShdw blurRad="101600" dist="38100" dir="2700000" algn="bl" rotWithShape="0">
              <a:srgbClr val="000000">
                <a:alpha val="12000"/>
              </a:srgbClr>
            </a:outerShdw>
          </a:effectLst>
        </p:spPr>
        <p:txBody>
          <a:bodyPr/>
          <a:lstStyle/>
          <a:p>
            <a:endParaRPr lang="en-US"/>
          </a:p>
        </p:txBody>
      </p:sp>
      <p:sp>
        <p:nvSpPr>
          <p:cNvPr id="5" name="Text 3"/>
          <p:cNvSpPr/>
          <p:nvPr/>
        </p:nvSpPr>
        <p:spPr>
          <a:xfrm>
            <a:off x="365760" y="1207008"/>
            <a:ext cx="594360" cy="594360"/>
          </a:xfrm>
          <a:prstGeom prst="rect">
            <a:avLst/>
          </a:prstGeom>
          <a:noFill/>
          <a:ln/>
        </p:spPr>
        <p:txBody>
          <a:bodyPr wrap="square" rtlCol="0" anchor="ctr"/>
          <a:lstStyle/>
          <a:p>
            <a:pPr marL="0" indent="0" algn="ctr">
              <a:buNone/>
            </a:pPr>
            <a:r>
              <a:rPr lang="en-US" sz="2600" dirty="0">
                <a:solidFill>
                  <a:srgbClr val="000000"/>
                </a:solidFill>
              </a:rPr>
              <a:t>📱</a:t>
            </a:r>
            <a:endParaRPr lang="en-US" sz="2600" dirty="0"/>
          </a:p>
        </p:txBody>
      </p:sp>
      <p:sp>
        <p:nvSpPr>
          <p:cNvPr id="6" name="Text 4"/>
          <p:cNvSpPr/>
          <p:nvPr/>
        </p:nvSpPr>
        <p:spPr>
          <a:xfrm>
            <a:off x="1024128" y="1234440"/>
            <a:ext cx="3337560" cy="36576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Device Age Matters Most</a:t>
            </a:r>
            <a:endParaRPr lang="en-US" sz="1300" dirty="0"/>
          </a:p>
        </p:txBody>
      </p:sp>
      <p:sp>
        <p:nvSpPr>
          <p:cNvPr id="7" name="Text 5"/>
          <p:cNvSpPr/>
          <p:nvPr/>
        </p:nvSpPr>
        <p:spPr>
          <a:xfrm>
            <a:off x="411480" y="1691640"/>
            <a:ext cx="3931920" cy="1097280"/>
          </a:xfrm>
          <a:prstGeom prst="rect">
            <a:avLst/>
          </a:prstGeom>
          <a:noFill/>
          <a:ln/>
        </p:spPr>
        <p:txBody>
          <a:bodyPr wrap="square" rtlCol="0" anchor="ctr"/>
          <a:lstStyle/>
          <a:p>
            <a:pPr marL="0" indent="0">
              <a:buNone/>
            </a:pPr>
            <a:r>
              <a:rPr lang="en-US" sz="1100" dirty="0">
                <a:solidFill>
                  <a:srgbClr val="E0F5F4"/>
                </a:solidFill>
                <a:latin typeface="Calibri" pitchFamily="34" charset="0"/>
                <a:ea typeface="Calibri" pitchFamily="34" charset="-122"/>
                <a:cs typeface="Calibri" pitchFamily="34" charset="-120"/>
              </a:rPr>
              <a:t>eqpdays (Equipment Days) is the top predictor. Customers with older handsets are at highest churn risk. Proactive device upgrade offers could reduce churn.</a:t>
            </a:r>
            <a:endParaRPr lang="en-US" sz="1100" dirty="0"/>
          </a:p>
        </p:txBody>
      </p:sp>
      <p:sp>
        <p:nvSpPr>
          <p:cNvPr id="8" name="Shape 6"/>
          <p:cNvSpPr/>
          <p:nvPr/>
        </p:nvSpPr>
        <p:spPr>
          <a:xfrm>
            <a:off x="4709160" y="1097280"/>
            <a:ext cx="4206240" cy="1783080"/>
          </a:xfrm>
          <a:prstGeom prst="roundRect">
            <a:avLst>
              <a:gd name="adj" fmla="val 5128"/>
            </a:avLst>
          </a:prstGeom>
          <a:solidFill>
            <a:srgbClr val="0D1B2A"/>
          </a:solidFill>
          <a:ln w="12700">
            <a:solidFill>
              <a:srgbClr val="0D1B2A"/>
            </a:solidFill>
            <a:prstDash val="solid"/>
          </a:ln>
          <a:effectLst>
            <a:outerShdw blurRad="101600" dist="38100" dir="2700000" algn="bl" rotWithShape="0">
              <a:srgbClr val="000000">
                <a:alpha val="12000"/>
              </a:srgbClr>
            </a:outerShdw>
          </a:effectLst>
        </p:spPr>
        <p:txBody>
          <a:bodyPr/>
          <a:lstStyle/>
          <a:p>
            <a:endParaRPr lang="en-US"/>
          </a:p>
        </p:txBody>
      </p:sp>
      <p:sp>
        <p:nvSpPr>
          <p:cNvPr id="9" name="Text 7"/>
          <p:cNvSpPr/>
          <p:nvPr/>
        </p:nvSpPr>
        <p:spPr>
          <a:xfrm>
            <a:off x="4800600" y="1207008"/>
            <a:ext cx="594360" cy="594360"/>
          </a:xfrm>
          <a:prstGeom prst="rect">
            <a:avLst/>
          </a:prstGeom>
          <a:noFill/>
          <a:ln/>
        </p:spPr>
        <p:txBody>
          <a:bodyPr wrap="square" rtlCol="0" anchor="ctr"/>
          <a:lstStyle/>
          <a:p>
            <a:pPr marL="0" indent="0" algn="ctr">
              <a:buNone/>
            </a:pPr>
            <a:r>
              <a:rPr lang="en-US" sz="2600" dirty="0">
                <a:solidFill>
                  <a:srgbClr val="000000"/>
                </a:solidFill>
              </a:rPr>
              <a:t>📞</a:t>
            </a:r>
            <a:endParaRPr lang="en-US" sz="2600" dirty="0"/>
          </a:p>
        </p:txBody>
      </p:sp>
      <p:sp>
        <p:nvSpPr>
          <p:cNvPr id="10" name="Text 8"/>
          <p:cNvSpPr/>
          <p:nvPr/>
        </p:nvSpPr>
        <p:spPr>
          <a:xfrm>
            <a:off x="5458968" y="1234440"/>
            <a:ext cx="3337560" cy="36576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Usage Decline = Early Warning</a:t>
            </a:r>
            <a:endParaRPr lang="en-US" sz="1300" dirty="0"/>
          </a:p>
        </p:txBody>
      </p:sp>
      <p:sp>
        <p:nvSpPr>
          <p:cNvPr id="11" name="Text 9"/>
          <p:cNvSpPr/>
          <p:nvPr/>
        </p:nvSpPr>
        <p:spPr>
          <a:xfrm>
            <a:off x="4846320" y="1691640"/>
            <a:ext cx="3931920" cy="1097280"/>
          </a:xfrm>
          <a:prstGeom prst="rect">
            <a:avLst/>
          </a:prstGeom>
          <a:noFill/>
          <a:ln/>
        </p:spPr>
        <p:txBody>
          <a:bodyPr wrap="square" rtlCol="0" anchor="ctr"/>
          <a:lstStyle/>
          <a:p>
            <a:pPr marL="0" indent="0">
              <a:buNone/>
            </a:pPr>
            <a:r>
              <a:rPr lang="en-US" sz="1100" dirty="0">
                <a:solidFill>
                  <a:srgbClr val="E0F5F4"/>
                </a:solidFill>
                <a:latin typeface="Calibri" pitchFamily="34" charset="0"/>
                <a:ea typeface="Calibri" pitchFamily="34" charset="-122"/>
                <a:cs typeface="Calibri" pitchFamily="34" charset="-120"/>
              </a:rPr>
              <a:t>Declining mou_Mean, avg6mou &amp; avg3mou signal disengagement. A drop in usage months before contract end is a strong churn warning signal.</a:t>
            </a:r>
            <a:endParaRPr lang="en-US" sz="1100" dirty="0"/>
          </a:p>
        </p:txBody>
      </p:sp>
      <p:sp>
        <p:nvSpPr>
          <p:cNvPr id="12" name="Shape 10"/>
          <p:cNvSpPr/>
          <p:nvPr/>
        </p:nvSpPr>
        <p:spPr>
          <a:xfrm>
            <a:off x="274320" y="3017520"/>
            <a:ext cx="4206240" cy="1783080"/>
          </a:xfrm>
          <a:prstGeom prst="roundRect">
            <a:avLst>
              <a:gd name="adj" fmla="val 5128"/>
            </a:avLst>
          </a:prstGeom>
          <a:solidFill>
            <a:srgbClr val="0B7A75"/>
          </a:solidFill>
          <a:ln w="12700">
            <a:solidFill>
              <a:srgbClr val="0B7A75"/>
            </a:solidFill>
            <a:prstDash val="solid"/>
          </a:ln>
          <a:effectLst>
            <a:outerShdw blurRad="101600" dist="38100" dir="2700000" algn="bl" rotWithShape="0">
              <a:srgbClr val="000000">
                <a:alpha val="12000"/>
              </a:srgbClr>
            </a:outerShdw>
          </a:effectLst>
        </p:spPr>
        <p:txBody>
          <a:bodyPr/>
          <a:lstStyle/>
          <a:p>
            <a:endParaRPr lang="en-US"/>
          </a:p>
        </p:txBody>
      </p:sp>
      <p:sp>
        <p:nvSpPr>
          <p:cNvPr id="13" name="Text 11"/>
          <p:cNvSpPr/>
          <p:nvPr/>
        </p:nvSpPr>
        <p:spPr>
          <a:xfrm>
            <a:off x="365760" y="3127248"/>
            <a:ext cx="594360" cy="594360"/>
          </a:xfrm>
          <a:prstGeom prst="rect">
            <a:avLst/>
          </a:prstGeom>
          <a:noFill/>
          <a:ln/>
        </p:spPr>
        <p:txBody>
          <a:bodyPr wrap="square" rtlCol="0" anchor="ctr"/>
          <a:lstStyle/>
          <a:p>
            <a:pPr marL="0" indent="0" algn="ctr">
              <a:buNone/>
            </a:pPr>
            <a:r>
              <a:rPr lang="en-US" sz="2600" dirty="0">
                <a:solidFill>
                  <a:srgbClr val="000000"/>
                </a:solidFill>
              </a:rPr>
              <a:t>💰</a:t>
            </a:r>
            <a:endParaRPr lang="en-US" sz="2600" dirty="0"/>
          </a:p>
        </p:txBody>
      </p:sp>
      <p:sp>
        <p:nvSpPr>
          <p:cNvPr id="14" name="Text 12"/>
          <p:cNvSpPr/>
          <p:nvPr/>
        </p:nvSpPr>
        <p:spPr>
          <a:xfrm>
            <a:off x="1024128" y="3154680"/>
            <a:ext cx="3337560" cy="36576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Pricing Sensitivity</a:t>
            </a:r>
            <a:endParaRPr lang="en-US" sz="1300" dirty="0"/>
          </a:p>
        </p:txBody>
      </p:sp>
      <p:sp>
        <p:nvSpPr>
          <p:cNvPr id="15" name="Text 13"/>
          <p:cNvSpPr/>
          <p:nvPr/>
        </p:nvSpPr>
        <p:spPr>
          <a:xfrm>
            <a:off x="411480" y="3611880"/>
            <a:ext cx="3931920" cy="1097280"/>
          </a:xfrm>
          <a:prstGeom prst="rect">
            <a:avLst/>
          </a:prstGeom>
          <a:noFill/>
          <a:ln/>
        </p:spPr>
        <p:txBody>
          <a:bodyPr wrap="square" rtlCol="0" anchor="ctr"/>
          <a:lstStyle/>
          <a:p>
            <a:pPr marL="0" indent="0">
              <a:buNone/>
            </a:pPr>
            <a:r>
              <a:rPr lang="en-US" sz="1100" dirty="0">
                <a:solidFill>
                  <a:srgbClr val="E0F5F4"/>
                </a:solidFill>
                <a:latin typeface="Calibri" pitchFamily="34" charset="0"/>
                <a:ea typeface="Calibri" pitchFamily="34" charset="-122"/>
                <a:cs typeface="Calibri" pitchFamily="34" charset="-120"/>
              </a:rPr>
              <a:t>totmrc_Mean (monthly recurring charge) ranked lowest but still relevant. Over-priced plans relative to usage may drive customers to competitors.</a:t>
            </a:r>
            <a:endParaRPr lang="en-US" sz="1100" dirty="0"/>
          </a:p>
        </p:txBody>
      </p:sp>
      <p:sp>
        <p:nvSpPr>
          <p:cNvPr id="16" name="Shape 14"/>
          <p:cNvSpPr/>
          <p:nvPr/>
        </p:nvSpPr>
        <p:spPr>
          <a:xfrm>
            <a:off x="4709160" y="3017520"/>
            <a:ext cx="4206240" cy="1783080"/>
          </a:xfrm>
          <a:prstGeom prst="roundRect">
            <a:avLst>
              <a:gd name="adj" fmla="val 5128"/>
            </a:avLst>
          </a:prstGeom>
          <a:solidFill>
            <a:srgbClr val="0D1B2A"/>
          </a:solidFill>
          <a:ln w="12700">
            <a:solidFill>
              <a:srgbClr val="0D1B2A"/>
            </a:solidFill>
            <a:prstDash val="solid"/>
          </a:ln>
          <a:effectLst>
            <a:outerShdw blurRad="101600" dist="38100" dir="2700000" algn="bl" rotWithShape="0">
              <a:srgbClr val="000000">
                <a:alpha val="12000"/>
              </a:srgbClr>
            </a:outerShdw>
          </a:effectLst>
        </p:spPr>
        <p:txBody>
          <a:bodyPr/>
          <a:lstStyle/>
          <a:p>
            <a:endParaRPr lang="en-US"/>
          </a:p>
        </p:txBody>
      </p:sp>
      <p:sp>
        <p:nvSpPr>
          <p:cNvPr id="17" name="Text 15"/>
          <p:cNvSpPr/>
          <p:nvPr/>
        </p:nvSpPr>
        <p:spPr>
          <a:xfrm>
            <a:off x="4800600" y="3127248"/>
            <a:ext cx="594360" cy="594360"/>
          </a:xfrm>
          <a:prstGeom prst="rect">
            <a:avLst/>
          </a:prstGeom>
          <a:noFill/>
          <a:ln/>
        </p:spPr>
        <p:txBody>
          <a:bodyPr wrap="square" rtlCol="0" anchor="ctr"/>
          <a:lstStyle/>
          <a:p>
            <a:pPr marL="0" indent="0" algn="ctr">
              <a:buNone/>
            </a:pPr>
            <a:r>
              <a:rPr lang="en-US" sz="2600" dirty="0">
                <a:solidFill>
                  <a:srgbClr val="000000"/>
                </a:solidFill>
              </a:rPr>
              <a:t>🤖</a:t>
            </a:r>
            <a:endParaRPr lang="en-US" sz="2600" dirty="0"/>
          </a:p>
        </p:txBody>
      </p:sp>
      <p:sp>
        <p:nvSpPr>
          <p:cNvPr id="18" name="Text 16"/>
          <p:cNvSpPr/>
          <p:nvPr/>
        </p:nvSpPr>
        <p:spPr>
          <a:xfrm>
            <a:off x="5458968" y="3154680"/>
            <a:ext cx="3337560" cy="36576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Model Limitation</a:t>
            </a:r>
            <a:endParaRPr lang="en-US" sz="1300" dirty="0"/>
          </a:p>
        </p:txBody>
      </p:sp>
      <p:sp>
        <p:nvSpPr>
          <p:cNvPr id="19" name="Text 17"/>
          <p:cNvSpPr/>
          <p:nvPr/>
        </p:nvSpPr>
        <p:spPr>
          <a:xfrm>
            <a:off x="4846320" y="3611880"/>
            <a:ext cx="3931920" cy="1097280"/>
          </a:xfrm>
          <a:prstGeom prst="rect">
            <a:avLst/>
          </a:prstGeom>
          <a:noFill/>
          <a:ln/>
        </p:spPr>
        <p:txBody>
          <a:bodyPr wrap="square" rtlCol="0" anchor="ctr"/>
          <a:lstStyle/>
          <a:p>
            <a:pPr marL="0" indent="0">
              <a:buNone/>
            </a:pPr>
            <a:r>
              <a:rPr lang="en-US" sz="1100" dirty="0">
                <a:solidFill>
                  <a:srgbClr val="E0F5F4"/>
                </a:solidFill>
                <a:latin typeface="Calibri" pitchFamily="34" charset="0"/>
                <a:ea typeface="Calibri" pitchFamily="34" charset="-122"/>
                <a:cs typeface="Calibri" pitchFamily="34" charset="-120"/>
              </a:rPr>
              <a:t>All 3 models scored ~55-58%. The dataset's weak feature-churn correlations suggest hidden factors (e.g. customer service, competitor offers) not captured.</a:t>
            </a:r>
            <a:endParaRPr lang="en-US" sz="11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20">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1097280" y="-1371600"/>
            <a:ext cx="4572000" cy="4572000"/>
          </a:xfrm>
          <a:prstGeom prst="ellipse">
            <a:avLst/>
          </a:prstGeom>
          <a:solidFill>
            <a:srgbClr val="0B7A75">
              <a:alpha val="20000"/>
            </a:srgbClr>
          </a:solidFill>
          <a:ln w="12700">
            <a:solidFill>
              <a:srgbClr val="0B7A75"/>
            </a:solidFill>
            <a:prstDash val="solid"/>
          </a:ln>
        </p:spPr>
        <p:txBody>
          <a:bodyPr/>
          <a:lstStyle/>
          <a:p>
            <a:endParaRPr lang="en-US"/>
          </a:p>
        </p:txBody>
      </p:sp>
      <p:sp>
        <p:nvSpPr>
          <p:cNvPr id="3" name="Shape 1"/>
          <p:cNvSpPr/>
          <p:nvPr/>
        </p:nvSpPr>
        <p:spPr>
          <a:xfrm>
            <a:off x="6858000" y="2743200"/>
            <a:ext cx="3657600" cy="3657600"/>
          </a:xfrm>
          <a:prstGeom prst="ellipse">
            <a:avLst/>
          </a:prstGeom>
          <a:solidFill>
            <a:srgbClr val="14B8A6">
              <a:alpha val="16000"/>
            </a:srgbClr>
          </a:solidFill>
          <a:ln w="12700">
            <a:solidFill>
              <a:srgbClr val="14B8A6"/>
            </a:solidFill>
            <a:prstDash val="solid"/>
          </a:ln>
        </p:spPr>
        <p:txBody>
          <a:bodyPr/>
          <a:lstStyle/>
          <a:p>
            <a:endParaRPr lang="en-US"/>
          </a:p>
        </p:txBody>
      </p:sp>
      <p:sp>
        <p:nvSpPr>
          <p:cNvPr id="4" name="Text 2"/>
          <p:cNvSpPr/>
          <p:nvPr/>
        </p:nvSpPr>
        <p:spPr>
          <a:xfrm>
            <a:off x="548640" y="1737360"/>
            <a:ext cx="8046720" cy="1005840"/>
          </a:xfrm>
          <a:prstGeom prst="rect">
            <a:avLst/>
          </a:prstGeom>
          <a:noFill/>
          <a:ln/>
        </p:spPr>
        <p:txBody>
          <a:bodyPr wrap="square" rtlCol="0" anchor="ctr"/>
          <a:lstStyle/>
          <a:p>
            <a:pPr marL="0" indent="0" algn="ctr">
              <a:buNone/>
            </a:pPr>
            <a:r>
              <a:rPr lang="en-US" sz="5000" b="1" dirty="0">
                <a:solidFill>
                  <a:srgbClr val="FFFFFF"/>
                </a:solidFill>
                <a:latin typeface="Cambria" pitchFamily="34" charset="0"/>
                <a:ea typeface="Cambria" pitchFamily="34" charset="-122"/>
                <a:cs typeface="Cambria" pitchFamily="34" charset="-120"/>
              </a:rPr>
              <a:t>Thank You</a:t>
            </a:r>
            <a:endParaRPr lang="en-US" sz="5000" dirty="0"/>
          </a:p>
        </p:txBody>
      </p:sp>
      <p:sp>
        <p:nvSpPr>
          <p:cNvPr id="5" name="Shape 3"/>
          <p:cNvSpPr/>
          <p:nvPr/>
        </p:nvSpPr>
        <p:spPr>
          <a:xfrm>
            <a:off x="4023360" y="2788920"/>
            <a:ext cx="1097280" cy="45720"/>
          </a:xfrm>
          <a:prstGeom prst="rect">
            <a:avLst/>
          </a:prstGeom>
          <a:solidFill>
            <a:srgbClr val="14B8A6"/>
          </a:solidFill>
          <a:ln w="12700">
            <a:solidFill>
              <a:srgbClr val="14B8A6"/>
            </a:solidFill>
            <a:prstDash val="solid"/>
          </a:ln>
        </p:spPr>
        <p:txBody>
          <a:bodyPr/>
          <a:lstStyle/>
          <a:p>
            <a:endParaRPr lang="en-US"/>
          </a:p>
        </p:txBody>
      </p:sp>
      <p:sp>
        <p:nvSpPr>
          <p:cNvPr id="6" name="Text 4"/>
          <p:cNvSpPr/>
          <p:nvPr/>
        </p:nvSpPr>
        <p:spPr>
          <a:xfrm>
            <a:off x="548640" y="2971800"/>
            <a:ext cx="8046720" cy="457200"/>
          </a:xfrm>
          <a:prstGeom prst="rect">
            <a:avLst/>
          </a:prstGeom>
          <a:noFill/>
          <a:ln/>
        </p:spPr>
        <p:txBody>
          <a:bodyPr wrap="square" rtlCol="0" anchor="ctr"/>
          <a:lstStyle/>
          <a:p>
            <a:pPr marL="0" indent="0" algn="ctr">
              <a:buNone/>
            </a:pPr>
            <a:r>
              <a:rPr lang="en-US" sz="1800" i="1" dirty="0">
                <a:solidFill>
                  <a:srgbClr val="14B8A6"/>
                </a:solidFill>
                <a:latin typeface="Calibri" pitchFamily="34" charset="0"/>
                <a:ea typeface="Calibri" pitchFamily="34" charset="-122"/>
                <a:cs typeface="Calibri" pitchFamily="34" charset="-120"/>
              </a:rPr>
              <a:t>Questions &amp; Discussion</a:t>
            </a:r>
            <a:endParaRPr lang="en-US" sz="1800" dirty="0"/>
          </a:p>
        </p:txBody>
      </p:sp>
      <p:sp>
        <p:nvSpPr>
          <p:cNvPr id="7" name="Text 5"/>
          <p:cNvSpPr/>
          <p:nvPr/>
        </p:nvSpPr>
        <p:spPr>
          <a:xfrm>
            <a:off x="548640" y="4480560"/>
            <a:ext cx="8046720" cy="365760"/>
          </a:xfrm>
          <a:prstGeom prst="rect">
            <a:avLst/>
          </a:prstGeom>
          <a:noFill/>
          <a:ln/>
        </p:spPr>
        <p:txBody>
          <a:bodyPr wrap="square" rtlCol="0" anchor="ctr"/>
          <a:lstStyle/>
          <a:p>
            <a:pPr marL="0" indent="0" algn="ctr">
              <a:buNone/>
            </a:pPr>
            <a:r>
              <a:rPr lang="en-US" sz="1100" dirty="0">
                <a:solidFill>
                  <a:srgbClr val="94A3B8"/>
                </a:solidFill>
                <a:latin typeface="Calibri" pitchFamily="34" charset="0"/>
                <a:ea typeface="Calibri" pitchFamily="34" charset="-122"/>
                <a:cs typeface="Calibri" pitchFamily="34" charset="-120"/>
              </a:rPr>
              <a:t>Telecom Customer Churn Prediction · ACCA7015 · Data Mining &amp; Analytics</a:t>
            </a:r>
            <a:endParaRPr lang="en-US"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1945</TotalTime>
  <Words>4864</Words>
  <Application>Microsoft Macintosh PowerPoint</Application>
  <PresentationFormat>On-screen Show (16:9)</PresentationFormat>
  <Paragraphs>302</Paragraphs>
  <Slides>17</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Telecom Customer Churn Prediction</dc:title>
  <dc:subject>Telecom Customers Churn Prediction Dataset Anylitics Presentation</dc:subject>
  <dc:creator>Darpan Raiyani</dc:creator>
  <cp:keywords/>
  <dc:description/>
  <cp:lastModifiedBy>Darpan Raiyani</cp:lastModifiedBy>
  <cp:revision>16</cp:revision>
  <dcterms:created xsi:type="dcterms:W3CDTF">2026-06-30T08:41:29Z</dcterms:created>
  <dcterms:modified xsi:type="dcterms:W3CDTF">2026-07-02T23:13:02Z</dcterms:modified>
  <cp:category/>
</cp:coreProperties>
</file>