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9" r:id="rId2"/>
    <p:sldId id="256" r:id="rId3"/>
    <p:sldId id="261" r:id="rId4"/>
  </p:sldIdLst>
  <p:sldSz cx="11582400" cy="16408400"/>
  <p:notesSz cx="11582400" cy="16408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3126" y="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muthomi" userId="bdd6b21ae6630d18" providerId="LiveId" clId="{3B9F176A-8C73-4B59-97A0-EB69656F60D7}"/>
    <pc:docChg chg="undo redo custSel modSld">
      <pc:chgData name="kelly muthomi" userId="bdd6b21ae6630d18" providerId="LiveId" clId="{3B9F176A-8C73-4B59-97A0-EB69656F60D7}" dt="2022-11-18T08:56:46.473" v="33" actId="20577"/>
      <pc:docMkLst>
        <pc:docMk/>
      </pc:docMkLst>
      <pc:sldChg chg="modSp mod modTransition modAnim">
        <pc:chgData name="kelly muthomi" userId="bdd6b21ae6630d18" providerId="LiveId" clId="{3B9F176A-8C73-4B59-97A0-EB69656F60D7}" dt="2022-11-18T08:56:46.473" v="33" actId="20577"/>
        <pc:sldMkLst>
          <pc:docMk/>
          <pc:sldMk cId="0" sldId="256"/>
        </pc:sldMkLst>
        <pc:spChg chg="mod">
          <ac:chgData name="kelly muthomi" userId="bdd6b21ae6630d18" providerId="LiveId" clId="{3B9F176A-8C73-4B59-97A0-EB69656F60D7}" dt="2022-11-18T08:52:11.703" v="16" actId="113"/>
          <ac:spMkLst>
            <pc:docMk/>
            <pc:sldMk cId="0" sldId="256"/>
            <ac:spMk id="2" creationId="{00000000-0000-0000-0000-000000000000}"/>
          </ac:spMkLst>
        </pc:spChg>
        <pc:spChg chg="mod">
          <ac:chgData name="kelly muthomi" userId="bdd6b21ae6630d18" providerId="LiveId" clId="{3B9F176A-8C73-4B59-97A0-EB69656F60D7}" dt="2022-11-18T08:56:46.473" v="33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68680" y="5086604"/>
            <a:ext cx="9845040" cy="34457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737360" y="9188704"/>
            <a:ext cx="8107680" cy="4102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50" b="0" i="1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50" b="0" i="1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79120" y="3773932"/>
            <a:ext cx="5038344" cy="10829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964936" y="3773932"/>
            <a:ext cx="5038344" cy="10829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50" b="0" i="1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914390" y="2030052"/>
            <a:ext cx="3749675" cy="6172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850" b="0" i="1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767088" y="2643157"/>
            <a:ext cx="6043930" cy="94107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938016" y="15259812"/>
            <a:ext cx="3706368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79120" y="15259812"/>
            <a:ext cx="2663952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39328" y="15259812"/>
            <a:ext cx="2663952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981200" y="5918200"/>
            <a:ext cx="7391400" cy="345863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algn="ctr"/>
            <a:r>
              <a:rPr lang="en-US" sz="3200" dirty="0"/>
              <a:t>Name: Robert Munteanu </a:t>
            </a:r>
          </a:p>
          <a:p>
            <a:pPr algn="ctr"/>
            <a:r>
              <a:rPr lang="en-US" sz="3200" dirty="0"/>
              <a:t>Course title: BMIH4002</a:t>
            </a:r>
          </a:p>
          <a:p>
            <a:pPr algn="ctr"/>
            <a:r>
              <a:rPr lang="en-US" sz="3200" dirty="0"/>
              <a:t>Student number: 2128173</a:t>
            </a:r>
          </a:p>
          <a:p>
            <a:pPr algn="ctr"/>
            <a:r>
              <a:rPr lang="en-US" sz="3200" dirty="0"/>
              <a:t>University: Trinity Saint David</a:t>
            </a:r>
          </a:p>
          <a:p>
            <a:pPr algn="ctr"/>
            <a:r>
              <a:rPr lang="en-US" sz="3200" dirty="0"/>
              <a:t>Dates: 18/11/2022  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33968" y="13992689"/>
            <a:ext cx="4510518" cy="119602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09763" y="2092521"/>
            <a:ext cx="1365990" cy="98204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06647" y="2092521"/>
            <a:ext cx="1365990" cy="982041"/>
          </a:xfrm>
          <a:prstGeom prst="rect">
            <a:avLst/>
          </a:prstGeom>
        </p:spPr>
      </p:pic>
      <p:pic>
        <p:nvPicPr>
          <p:cNvPr id="10" name="object 5">
            <a:extLst>
              <a:ext uri="{FF2B5EF4-FFF2-40B4-BE49-F238E27FC236}">
                <a16:creationId xmlns:a16="http://schemas.microsoft.com/office/drawing/2014/main" id="{E50CE270-7624-B208-2588-A38EC2C9C16B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0723" y="13972879"/>
            <a:ext cx="1365990" cy="982041"/>
          </a:xfrm>
          <a:prstGeom prst="rect">
            <a:avLst/>
          </a:prstGeom>
        </p:spPr>
      </p:pic>
      <p:pic>
        <p:nvPicPr>
          <p:cNvPr id="11" name="object 5">
            <a:extLst>
              <a:ext uri="{FF2B5EF4-FFF2-40B4-BE49-F238E27FC236}">
                <a16:creationId xmlns:a16="http://schemas.microsoft.com/office/drawing/2014/main" id="{4A1BC7D9-2B8B-8411-0F83-0F153F66852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6805" y="13972879"/>
            <a:ext cx="1365990" cy="9820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8F5B0C-62BB-89BE-D2C1-E1E9F7E0394D}"/>
              </a:ext>
            </a:extLst>
          </p:cNvPr>
          <p:cNvSpPr txBox="1"/>
          <p:nvPr/>
        </p:nvSpPr>
        <p:spPr>
          <a:xfrm>
            <a:off x="2971800" y="2336800"/>
            <a:ext cx="571332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HOTEL TRINITY PARTY MENU  </a:t>
            </a:r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A48AB4C-16D6-1968-8368-9F07DBC39E4F}"/>
              </a:ext>
            </a:extLst>
          </p:cNvPr>
          <p:cNvSpPr/>
          <p:nvPr/>
        </p:nvSpPr>
        <p:spPr>
          <a:xfrm>
            <a:off x="751655" y="4554161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81503C94-E768-8B2D-FB8E-615C7D7FF5D2}"/>
              </a:ext>
            </a:extLst>
          </p:cNvPr>
          <p:cNvSpPr/>
          <p:nvPr/>
        </p:nvSpPr>
        <p:spPr>
          <a:xfrm>
            <a:off x="8984158" y="4364729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BE44E2E-F5F6-4FB6-5C15-BD5CF92ACD22}"/>
              </a:ext>
            </a:extLst>
          </p:cNvPr>
          <p:cNvSpPr/>
          <p:nvPr/>
        </p:nvSpPr>
        <p:spPr>
          <a:xfrm>
            <a:off x="747117" y="8797610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CA265371-0300-19AC-F116-7AE426AD94E8}"/>
              </a:ext>
            </a:extLst>
          </p:cNvPr>
          <p:cNvSpPr/>
          <p:nvPr/>
        </p:nvSpPr>
        <p:spPr>
          <a:xfrm>
            <a:off x="9050867" y="8690872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57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81400" y="2641600"/>
            <a:ext cx="4920331" cy="120161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b="1" spc="-265" dirty="0"/>
              <a:t>Christma</a:t>
            </a:r>
            <a:r>
              <a:rPr b="1" spc="-215" dirty="0"/>
              <a:t>s</a:t>
            </a:r>
            <a:r>
              <a:rPr b="1" spc="-110" dirty="0"/>
              <a:t> </a:t>
            </a:r>
            <a:r>
              <a:rPr b="1" spc="-114" dirty="0"/>
              <a:t> </a:t>
            </a:r>
            <a:r>
              <a:rPr lang="en-US" b="1" spc="-114" dirty="0"/>
              <a:t>Party </a:t>
            </a:r>
            <a:r>
              <a:rPr b="1" spc="-155" dirty="0"/>
              <a:t>Menu</a:t>
            </a:r>
            <a:br>
              <a:rPr lang="en-US" b="1" spc="-155" dirty="0"/>
            </a:br>
            <a:r>
              <a:rPr lang="en-US" b="1" spc="-155" dirty="0"/>
              <a:t>13</a:t>
            </a:r>
            <a:r>
              <a:rPr lang="en-US" b="1" spc="-155" baseline="30000" dirty="0"/>
              <a:t>th</a:t>
            </a:r>
            <a:r>
              <a:rPr lang="en-US" b="1" spc="-155" dirty="0"/>
              <a:t> Dec 2022</a:t>
            </a:r>
            <a:endParaRPr b="1" spc="-155"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438400" y="3663512"/>
            <a:ext cx="7391400" cy="10383612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" algn="ctr">
              <a:lnSpc>
                <a:spcPts val="2500"/>
              </a:lnSpc>
              <a:spcBef>
                <a:spcPts val="5"/>
              </a:spcBef>
            </a:pPr>
            <a:r>
              <a:rPr sz="1800" spc="-1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</a:p>
          <a:p>
            <a:pPr marL="3175" algn="ctr">
              <a:lnSpc>
                <a:spcPts val="2080"/>
              </a:lnSpc>
            </a:pP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ee</a:t>
            </a:r>
            <a:r>
              <a:rPr sz="1800" b="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Barley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endParaRPr lang="en-US" sz="1800" b="0" spc="-9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175" algn="ctr">
              <a:lnSpc>
                <a:spcPts val="2080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Butternut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Squash</a:t>
            </a:r>
            <a:r>
              <a:rPr lang="en-US" sz="1800" b="0" spc="-2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Soup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2055"/>
              </a:lnSpc>
            </a:pP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sz="1800" b="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sz="1800" b="0" spc="-1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1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Meat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905" algn="ctr">
              <a:lnSpc>
                <a:spcPts val="1575"/>
              </a:lnSpc>
            </a:pP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Dill</a:t>
            </a:r>
            <a:r>
              <a:rPr sz="1800" b="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Butter</a:t>
            </a:r>
            <a:r>
              <a:rPr sz="1800" b="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Sauce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905" algn="ctr">
              <a:lnSpc>
                <a:spcPts val="2065"/>
              </a:lnSpc>
              <a:spcBef>
                <a:spcPts val="944"/>
              </a:spcBef>
            </a:pPr>
            <a:r>
              <a:rPr sz="1800" b="0" spc="-2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sz="1800" b="0" spc="-2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3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sz="1800" b="0" spc="-1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ozz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</a:t>
            </a:r>
            <a:r>
              <a:rPr sz="1800" b="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ls</a:t>
            </a:r>
            <a:endParaRPr lang="en-US" sz="1800" b="0" spc="-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905" algn="ctr">
              <a:lnSpc>
                <a:spcPts val="2065"/>
              </a:lnSpc>
              <a:spcBef>
                <a:spcPts val="944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Breaded</a:t>
            </a:r>
            <a:r>
              <a:rPr lang="en-US" sz="1800" b="0" spc="-2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Camembert</a:t>
            </a:r>
            <a:endParaRPr lang="en-US" sz="1800" b="0" spc="-80" dirty="0">
              <a:effectLst/>
              <a:latin typeface="Times New Roman" panose="02020603050405020304" pitchFamily="18" charset="0"/>
              <a:ea typeface="Arial MT"/>
              <a:cs typeface="Times New Roman" panose="02020603050405020304" pitchFamily="18" charset="0"/>
            </a:endParaRPr>
          </a:p>
          <a:p>
            <a:pPr marL="1905" algn="ctr">
              <a:lnSpc>
                <a:spcPts val="2065"/>
              </a:lnSpc>
              <a:spcBef>
                <a:spcPts val="944"/>
              </a:spcBef>
            </a:pPr>
            <a:r>
              <a:rPr lang="en-US" sz="1800" b="0" spc="-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Chicken</a:t>
            </a:r>
            <a:r>
              <a:rPr lang="en-US" sz="1800" b="0" spc="-4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Terrine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2055"/>
              </a:lnSpc>
              <a:spcBef>
                <a:spcPts val="910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Gluten-Free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Prawn</a:t>
            </a:r>
            <a:r>
              <a:rPr lang="en-US" sz="1800" b="0" spc="-3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Cocktail</a:t>
            </a:r>
          </a:p>
          <a:p>
            <a:pPr marL="3810" algn="ctr">
              <a:lnSpc>
                <a:spcPts val="2055"/>
              </a:lnSpc>
              <a:spcBef>
                <a:spcPts val="910"/>
              </a:spcBef>
            </a:pP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Avocado,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Cherry</a:t>
            </a:r>
            <a:r>
              <a:rPr sz="1800" b="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Tomatoes,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Cucumbers</a:t>
            </a:r>
            <a:endParaRPr lang="en-US" sz="1800" b="0" spc="-1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2055"/>
              </a:lnSpc>
              <a:spcBef>
                <a:spcPts val="910"/>
              </a:spcBef>
            </a:pP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Boston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Lettuce,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Cabbage </a:t>
            </a:r>
            <a:r>
              <a:rPr sz="1800" b="0" spc="-3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Buttermilk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Ranch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Dressing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080" algn="ctr">
              <a:lnSpc>
                <a:spcPts val="2500"/>
              </a:lnSpc>
              <a:spcBef>
                <a:spcPts val="819"/>
              </a:spcBef>
            </a:pPr>
            <a:r>
              <a:rPr lang="en-US" sz="1800" spc="-1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Mains Course</a:t>
            </a:r>
          </a:p>
          <a:p>
            <a:pPr marL="2540" algn="ctr">
              <a:lnSpc>
                <a:spcPts val="2035"/>
              </a:lnSpc>
            </a:pPr>
            <a:r>
              <a:rPr lang="en-US"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</a:t>
            </a:r>
            <a:r>
              <a:rPr lang="en-US"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Roast</a:t>
            </a:r>
            <a:r>
              <a:rPr lang="en-US"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Vermont</a:t>
            </a:r>
            <a:r>
              <a:rPr lang="en-US"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Turkey</a:t>
            </a:r>
            <a:r>
              <a:rPr lang="en-US"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lang="en-US"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Irish</a:t>
            </a:r>
            <a:r>
              <a:rPr lang="en-US"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</a:t>
            </a:r>
          </a:p>
          <a:p>
            <a:pPr marL="2540" algn="ctr">
              <a:lnSpc>
                <a:spcPts val="2035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Festive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Burger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with</a:t>
            </a:r>
            <a:r>
              <a:rPr lang="en-US" sz="1800" b="0" spc="-2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Camembert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&amp;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Fries</a:t>
            </a:r>
            <a:endParaRPr lang="en-US" sz="1800" b="0" spc="-145" dirty="0">
              <a:effectLst/>
              <a:latin typeface="Times New Roman" panose="02020603050405020304" pitchFamily="18" charset="0"/>
              <a:ea typeface="Arial MT"/>
              <a:cs typeface="Times New Roman" panose="02020603050405020304" pitchFamily="18" charset="0"/>
            </a:endParaRPr>
          </a:p>
          <a:p>
            <a:pPr marL="2540" algn="ctr">
              <a:lnSpc>
                <a:spcPts val="2035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House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Salad</a:t>
            </a:r>
            <a:endParaRPr lang="en-US"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2055"/>
              </a:lnSpc>
              <a:spcBef>
                <a:spcPts val="1019"/>
              </a:spcBef>
            </a:pPr>
            <a:r>
              <a:rPr sz="1800" b="0" spc="-1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ngu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</a:t>
            </a:r>
            <a:r>
              <a:rPr sz="1800" b="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</a:t>
            </a:r>
            <a:r>
              <a:rPr sz="1800" b="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ak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175" algn="ctr">
              <a:lnSpc>
                <a:spcPts val="2055"/>
              </a:lnSpc>
              <a:spcBef>
                <a:spcPts val="950"/>
              </a:spcBef>
            </a:pPr>
            <a:r>
              <a:rPr sz="1800" b="0" spc="-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Roaste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aland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Lamb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1575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Gluten-Free</a:t>
            </a:r>
            <a:r>
              <a:rPr lang="en-US" sz="1800" b="0" spc="-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Festive</a:t>
            </a:r>
            <a:r>
              <a:rPr lang="en-US" sz="1800" b="0" spc="-2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Burger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with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Camembert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&amp;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Salad</a:t>
            </a:r>
          </a:p>
          <a:p>
            <a:pPr algn="ctr">
              <a:lnSpc>
                <a:spcPts val="1575"/>
              </a:lnSpc>
            </a:pP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tta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Rav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io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sz="1800" b="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ts val="10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Garlic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Butter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2065"/>
              </a:lnSpc>
            </a:pPr>
            <a:r>
              <a:rPr sz="1800" b="0" i="1" spc="-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sz="1800" b="0" i="1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sz="1800" b="0" i="1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</a:t>
            </a:r>
            <a:r>
              <a:rPr sz="1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i="1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i="1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i="1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sz="1800" b="0" i="1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i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i="1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i="1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England</a:t>
            </a:r>
            <a:r>
              <a:rPr sz="1800" b="0" i="1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i="1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od</a:t>
            </a:r>
            <a:endParaRPr sz="1800" b="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1585"/>
              </a:lnSpc>
            </a:pP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Rice Pilaf,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Broccoli,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Diced</a:t>
            </a:r>
            <a:r>
              <a:rPr sz="1800" b="0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Tomatoes</a:t>
            </a:r>
            <a:r>
              <a:rPr lang="en-US"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Leeks</a:t>
            </a:r>
            <a:r>
              <a:rPr sz="1800" b="0" i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Lemon</a:t>
            </a:r>
            <a:r>
              <a:rPr sz="1800" b="0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White</a:t>
            </a:r>
            <a:r>
              <a:rPr sz="1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</a:t>
            </a:r>
            <a:r>
              <a:rPr sz="1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Sauce</a:t>
            </a:r>
            <a:endParaRPr sz="1800" b="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" algn="ctr">
              <a:lnSpc>
                <a:spcPts val="2055"/>
              </a:lnSpc>
              <a:spcBef>
                <a:spcPts val="950"/>
              </a:spcBef>
            </a:pP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35" algn="ctr">
              <a:lnSpc>
                <a:spcPts val="1575"/>
              </a:lnSpc>
            </a:pP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Wild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Mushroom</a:t>
            </a:r>
            <a:r>
              <a:rPr sz="1800" b="0" i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Ravioli,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Sautéed Spinach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Herb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Natural Sauce</a:t>
            </a:r>
            <a:endParaRPr sz="1800" b="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2475"/>
              </a:lnSpc>
            </a:pPr>
            <a:r>
              <a:rPr sz="1800" spc="-1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Desserts</a:t>
            </a:r>
            <a:endParaRPr lang="en-US" sz="1800" spc="-1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2475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Chocolate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Fondant</a:t>
            </a:r>
            <a:endParaRPr sz="1800" b="0" spc="-1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1870"/>
              </a:lnSpc>
            </a:pP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2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dd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1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2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rm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sz="1800" b="0" spc="-1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uce</a:t>
            </a:r>
            <a:endParaRPr lang="en-US" sz="1800" b="0" spc="-7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1870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Bread</a:t>
            </a:r>
            <a:r>
              <a:rPr lang="en-US" sz="1800" b="0" spc="-2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&amp;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Butter</a:t>
            </a:r>
            <a:r>
              <a:rPr lang="en-US" sz="1800" b="0" spc="-2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Pudding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21334" marR="511809" algn="ctr">
              <a:lnSpc>
                <a:spcPts val="1860"/>
              </a:lnSpc>
              <a:spcBef>
                <a:spcPts val="95"/>
              </a:spcBef>
            </a:pP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Warm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Blossom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Vanilla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Ice</a:t>
            </a:r>
            <a:r>
              <a:rPr sz="1800" b="0" spc="-1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Cream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spc="-1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Caramel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Sauce </a:t>
            </a:r>
            <a:endParaRPr lang="en-US" sz="1800" b="0" spc="-9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21334" marR="511809" algn="ctr">
              <a:lnSpc>
                <a:spcPts val="1860"/>
              </a:lnSpc>
              <a:spcBef>
                <a:spcPts val="95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Chocolate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Ice</a:t>
            </a:r>
            <a:r>
              <a:rPr lang="en-US" sz="1800" b="0" spc="-2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Cream</a:t>
            </a:r>
            <a:endParaRPr lang="en-US" sz="1800" b="0" spc="-90" dirty="0">
              <a:effectLst/>
              <a:latin typeface="Times New Roman" panose="02020603050405020304" pitchFamily="18" charset="0"/>
              <a:ea typeface="Arial MT"/>
              <a:cs typeface="Times New Roman" panose="02020603050405020304" pitchFamily="18" charset="0"/>
            </a:endParaRPr>
          </a:p>
          <a:p>
            <a:pPr marL="521334" marR="511809" algn="ctr">
              <a:lnSpc>
                <a:spcPts val="1860"/>
              </a:lnSpc>
              <a:spcBef>
                <a:spcPts val="95"/>
              </a:spcBef>
            </a:pPr>
            <a:r>
              <a:rPr sz="1800" b="0" spc="-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spc="-1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adenc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endParaRPr lang="en-US" sz="1800" b="0" spc="-1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21334" marR="511809" algn="ctr">
              <a:lnSpc>
                <a:spcPts val="1860"/>
              </a:lnSpc>
              <a:spcBef>
                <a:spcPts val="95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Lemon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Sorbet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33968" y="13992689"/>
            <a:ext cx="4510518" cy="119602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09763" y="2092521"/>
            <a:ext cx="1365990" cy="98204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06647" y="2092521"/>
            <a:ext cx="1365990" cy="982041"/>
          </a:xfrm>
          <a:prstGeom prst="rect">
            <a:avLst/>
          </a:prstGeom>
        </p:spPr>
      </p:pic>
      <p:pic>
        <p:nvPicPr>
          <p:cNvPr id="10" name="object 5">
            <a:extLst>
              <a:ext uri="{FF2B5EF4-FFF2-40B4-BE49-F238E27FC236}">
                <a16:creationId xmlns:a16="http://schemas.microsoft.com/office/drawing/2014/main" id="{E50CE270-7624-B208-2588-A38EC2C9C16B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0723" y="13972879"/>
            <a:ext cx="1365990" cy="982041"/>
          </a:xfrm>
          <a:prstGeom prst="rect">
            <a:avLst/>
          </a:prstGeom>
        </p:spPr>
      </p:pic>
      <p:pic>
        <p:nvPicPr>
          <p:cNvPr id="11" name="object 5">
            <a:extLst>
              <a:ext uri="{FF2B5EF4-FFF2-40B4-BE49-F238E27FC236}">
                <a16:creationId xmlns:a16="http://schemas.microsoft.com/office/drawing/2014/main" id="{4A1BC7D9-2B8B-8411-0F83-0F153F66852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6805" y="13972879"/>
            <a:ext cx="1365990" cy="9820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8F5B0C-62BB-89BE-D2C1-E1E9F7E0394D}"/>
              </a:ext>
            </a:extLst>
          </p:cNvPr>
          <p:cNvSpPr txBox="1"/>
          <p:nvPr/>
        </p:nvSpPr>
        <p:spPr>
          <a:xfrm>
            <a:off x="3121395" y="2031539"/>
            <a:ext cx="57133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HOTEL TRINITY </a:t>
            </a:r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A48AB4C-16D6-1968-8368-9F07DBC39E4F}"/>
              </a:ext>
            </a:extLst>
          </p:cNvPr>
          <p:cNvSpPr/>
          <p:nvPr/>
        </p:nvSpPr>
        <p:spPr>
          <a:xfrm>
            <a:off x="751655" y="4554161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81503C94-E768-8B2D-FB8E-615C7D7FF5D2}"/>
              </a:ext>
            </a:extLst>
          </p:cNvPr>
          <p:cNvSpPr/>
          <p:nvPr/>
        </p:nvSpPr>
        <p:spPr>
          <a:xfrm>
            <a:off x="8984158" y="4364729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BE44E2E-F5F6-4FB6-5C15-BD5CF92ACD22}"/>
              </a:ext>
            </a:extLst>
          </p:cNvPr>
          <p:cNvSpPr/>
          <p:nvPr/>
        </p:nvSpPr>
        <p:spPr>
          <a:xfrm>
            <a:off x="747117" y="8797610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CA265371-0300-19AC-F116-7AE426AD94E8}"/>
              </a:ext>
            </a:extLst>
          </p:cNvPr>
          <p:cNvSpPr/>
          <p:nvPr/>
        </p:nvSpPr>
        <p:spPr>
          <a:xfrm>
            <a:off x="9050867" y="8690872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86200" y="2946400"/>
            <a:ext cx="4920331" cy="120161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b="1" spc="-265" dirty="0"/>
              <a:t>Christma</a:t>
            </a:r>
            <a:r>
              <a:rPr b="1" spc="-215" dirty="0"/>
              <a:t>s</a:t>
            </a:r>
            <a:r>
              <a:rPr b="1" spc="-110" dirty="0"/>
              <a:t> </a:t>
            </a:r>
            <a:r>
              <a:rPr b="1" spc="-114" dirty="0"/>
              <a:t> </a:t>
            </a:r>
            <a:r>
              <a:rPr lang="en-US" b="1" spc="-114" dirty="0"/>
              <a:t>Party </a:t>
            </a:r>
            <a:r>
              <a:rPr b="1" spc="-155" dirty="0"/>
              <a:t>Menu</a:t>
            </a:r>
            <a:br>
              <a:rPr lang="en-US" b="1" spc="-155" dirty="0"/>
            </a:br>
            <a:r>
              <a:rPr lang="en-US" b="1" spc="-155" dirty="0"/>
              <a:t>13</a:t>
            </a:r>
            <a:r>
              <a:rPr lang="en-US" b="1" spc="-155" baseline="30000" dirty="0"/>
              <a:t>th</a:t>
            </a:r>
            <a:r>
              <a:rPr lang="en-US" b="1" spc="-155" dirty="0"/>
              <a:t> Dec 2022</a:t>
            </a:r>
            <a:endParaRPr b="1" spc="-155"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438400" y="4851400"/>
            <a:ext cx="7391400" cy="977524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871855" marR="769620" indent="-285750">
              <a:lnSpc>
                <a:spcPct val="105000"/>
              </a:lnSpc>
              <a:spcBef>
                <a:spcPts val="17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Brinkley, C. (2013). Avenues into food planning: A review of scholarly food system research.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International Planning Studies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18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(2), 243-266.</a:t>
            </a:r>
          </a:p>
          <a:p>
            <a:pPr marL="871855" marR="713740" indent="-285750">
              <a:lnSpc>
                <a:spcPct val="105000"/>
              </a:lnSpc>
              <a:spcBef>
                <a:spcPts val="88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Garrett, B. P. (2022).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A Taste of the Wild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. </a:t>
            </a:r>
            <a:r>
              <a:rPr lang="en-US" sz="1600" dirty="0" err="1">
                <a:effectLst/>
                <a:latin typeface="Arial MT"/>
                <a:ea typeface="Arial MT"/>
                <a:cs typeface="Arial MT"/>
              </a:rPr>
              <a:t>Formac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 Publishing Comp</a:t>
            </a:r>
          </a:p>
          <a:p>
            <a:pPr marL="871855" marR="713740" indent="-285750">
              <a:lnSpc>
                <a:spcPct val="105000"/>
              </a:lnSpc>
              <a:spcBef>
                <a:spcPts val="88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Harrington,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R.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(2005).</a:t>
            </a:r>
            <a:r>
              <a:rPr lang="en-US" sz="1600" spc="-3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The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wine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and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food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pairing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process: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Using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culinary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and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sensory</a:t>
            </a:r>
            <a:r>
              <a:rPr lang="en-US" sz="1600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perspectives.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Journal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of</a:t>
            </a:r>
            <a:r>
              <a:rPr lang="en-US" sz="1600" i="1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Culinary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Science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600" i="1" spc="-3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Technology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4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(1),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101-112.</a:t>
            </a:r>
            <a:endParaRPr lang="en-US" sz="1600" dirty="0">
              <a:effectLst/>
              <a:latin typeface="Arial MT"/>
              <a:ea typeface="Arial MT"/>
              <a:cs typeface="Arial MT"/>
            </a:endParaRPr>
          </a:p>
          <a:p>
            <a:pPr marL="871855" marR="506730" indent="-285750">
              <a:lnSpc>
                <a:spcPct val="165000"/>
              </a:lnSpc>
              <a:spcBef>
                <a:spcPts val="9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Harrington,</a:t>
            </a:r>
            <a:r>
              <a:rPr lang="en-US" sz="1600" spc="-2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R.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(2007).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Food</a:t>
            </a:r>
            <a:r>
              <a:rPr lang="en-US" sz="1600" i="1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and</a:t>
            </a:r>
            <a:r>
              <a:rPr lang="en-US" sz="1600" i="1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wine</a:t>
            </a:r>
            <a:r>
              <a:rPr lang="en-US" sz="1600" i="1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pairing:</a:t>
            </a:r>
            <a:r>
              <a:rPr lang="en-US" sz="1600" i="1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sensory</a:t>
            </a:r>
            <a:r>
              <a:rPr lang="en-US" sz="1600" i="1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experience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.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John</a:t>
            </a:r>
            <a:r>
              <a:rPr lang="en-US" sz="1600" spc="-5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Wiley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Sons.</a:t>
            </a:r>
            <a:r>
              <a:rPr lang="en-US" sz="1600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https://bakedin.co.uk/blogs/news/the-best-desserts-in-the-world-1</a:t>
            </a:r>
            <a:endParaRPr lang="en-US" sz="1600" dirty="0">
              <a:effectLst/>
              <a:latin typeface="Arial MT"/>
              <a:ea typeface="Arial MT"/>
              <a:cs typeface="Arial MT"/>
            </a:endParaRPr>
          </a:p>
          <a:p>
            <a:pPr marL="871855" marR="506730" indent="-285750">
              <a:lnSpc>
                <a:spcPct val="165000"/>
              </a:lnSpc>
              <a:spcBef>
                <a:spcPts val="9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Harrington, R. J., &amp; Hammond, R. (2006). Body Deviation-from-Match.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Journal of Culinary Science &amp; Technology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5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(1), 51-69.</a:t>
            </a:r>
          </a:p>
          <a:p>
            <a:pPr marL="871855" marR="713740" indent="-285750">
              <a:lnSpc>
                <a:spcPct val="105000"/>
              </a:lnSpc>
              <a:spcBef>
                <a:spcPts val="88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Jacobs, H. (2009). Structural elements in Canadian cuisine. </a:t>
            </a:r>
            <a:r>
              <a:rPr lang="en-US" sz="1600" i="1" dirty="0" err="1">
                <a:effectLst/>
                <a:latin typeface="Arial MT"/>
                <a:ea typeface="Arial MT"/>
                <a:cs typeface="Arial MT"/>
              </a:rPr>
              <a:t>Cuizine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: the Journal of Canadian Food Cultures/</a:t>
            </a:r>
            <a:r>
              <a:rPr lang="en-US" sz="1600" i="1" dirty="0" err="1">
                <a:effectLst/>
                <a:latin typeface="Arial MT"/>
                <a:ea typeface="Arial MT"/>
                <a:cs typeface="Arial MT"/>
              </a:rPr>
              <a:t>Cuizine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: revue des cultures </a:t>
            </a:r>
            <a:r>
              <a:rPr lang="en-US" sz="1600" i="1" dirty="0" err="1">
                <a:effectLst/>
                <a:latin typeface="Arial MT"/>
                <a:ea typeface="Arial MT"/>
                <a:cs typeface="Arial MT"/>
              </a:rPr>
              <a:t>culinaires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 au Canada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2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(1), 0-0.</a:t>
            </a:r>
          </a:p>
          <a:p>
            <a:pPr marL="871855" marR="247015" indent="-285750">
              <a:lnSpc>
                <a:spcPct val="105000"/>
              </a:lnSpc>
              <a:spcBef>
                <a:spcPts val="9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Marriott, N. G.,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Gravani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, R. B., &amp; Schilling, M. W. (2006).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Principles of food sanitation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 (Vol. 22). New York: Springer.</a:t>
            </a:r>
          </a:p>
          <a:p>
            <a:pPr marL="871855" marR="769620" indent="-285750">
              <a:lnSpc>
                <a:spcPct val="105000"/>
              </a:lnSpc>
              <a:spcBef>
                <a:spcPts val="17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McVety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J.,</a:t>
            </a:r>
            <a:r>
              <a:rPr lang="en-US" sz="1600" spc="-7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Ware,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J.,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600" spc="-7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Ware,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L.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(2008).</a:t>
            </a:r>
            <a:r>
              <a:rPr lang="en-US" sz="1600" spc="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Fundamentals</a:t>
            </a:r>
            <a:r>
              <a:rPr lang="en-US" sz="1600" i="1" spc="-3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of</a:t>
            </a:r>
            <a:r>
              <a:rPr lang="en-US" sz="1600" i="1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menu</a:t>
            </a:r>
            <a:r>
              <a:rPr lang="en-US" sz="1600" i="1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planning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John</a:t>
            </a:r>
            <a:r>
              <a:rPr lang="en-US" sz="1600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Wiley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 Sons.</a:t>
            </a:r>
            <a:endParaRPr lang="en-US" sz="1600" dirty="0">
              <a:effectLst/>
              <a:latin typeface="Arial MT"/>
              <a:ea typeface="Arial MT"/>
              <a:cs typeface="Arial MT"/>
            </a:endParaRPr>
          </a:p>
          <a:p>
            <a:pPr marL="871855" marR="247015" indent="-285750">
              <a:lnSpc>
                <a:spcPct val="105000"/>
              </a:lnSpc>
              <a:spcBef>
                <a:spcPts val="9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spc="-5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Ozdemir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B.,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6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Caliskan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O.</a:t>
            </a:r>
            <a:r>
              <a:rPr lang="en-US" sz="16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(2015).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Menu</a:t>
            </a:r>
            <a:r>
              <a:rPr lang="en-US" sz="16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design:</a:t>
            </a:r>
            <a:r>
              <a:rPr lang="en-US" sz="1600" spc="-7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review</a:t>
            </a:r>
            <a:r>
              <a:rPr lang="en-US" sz="16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of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literature.</a:t>
            </a:r>
            <a:r>
              <a:rPr lang="en-US" sz="1600" spc="7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Journal of</a:t>
            </a:r>
            <a:r>
              <a:rPr lang="en-US" sz="1600" i="1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Foodservice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Business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Research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18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(3),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189-206.</a:t>
            </a:r>
            <a:endParaRPr lang="en-US" sz="1600" dirty="0">
              <a:effectLst/>
              <a:latin typeface="Arial MT"/>
              <a:ea typeface="Arial MT"/>
              <a:cs typeface="Arial MT"/>
            </a:endParaRPr>
          </a:p>
          <a:p>
            <a:pPr marL="871855" marR="506730" indent="-285750">
              <a:lnSpc>
                <a:spcPct val="165000"/>
              </a:lnSpc>
              <a:spcBef>
                <a:spcPts val="9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Spence, C. (2020). Food and beverage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flavour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 pairing: A critical review of the literature.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Food Research International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133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 109124.</a:t>
            </a: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6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33968" y="13992689"/>
            <a:ext cx="4510518" cy="119602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09763" y="2092521"/>
            <a:ext cx="1365990" cy="98204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06647" y="2092521"/>
            <a:ext cx="1365990" cy="982041"/>
          </a:xfrm>
          <a:prstGeom prst="rect">
            <a:avLst/>
          </a:prstGeom>
        </p:spPr>
      </p:pic>
      <p:pic>
        <p:nvPicPr>
          <p:cNvPr id="10" name="object 5">
            <a:extLst>
              <a:ext uri="{FF2B5EF4-FFF2-40B4-BE49-F238E27FC236}">
                <a16:creationId xmlns:a16="http://schemas.microsoft.com/office/drawing/2014/main" id="{E50CE270-7624-B208-2588-A38EC2C9C16B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0723" y="13972879"/>
            <a:ext cx="1365990" cy="982041"/>
          </a:xfrm>
          <a:prstGeom prst="rect">
            <a:avLst/>
          </a:prstGeom>
        </p:spPr>
      </p:pic>
      <p:pic>
        <p:nvPicPr>
          <p:cNvPr id="11" name="object 5">
            <a:extLst>
              <a:ext uri="{FF2B5EF4-FFF2-40B4-BE49-F238E27FC236}">
                <a16:creationId xmlns:a16="http://schemas.microsoft.com/office/drawing/2014/main" id="{4A1BC7D9-2B8B-8411-0F83-0F153F66852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6805" y="13972879"/>
            <a:ext cx="1365990" cy="9820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8F5B0C-62BB-89BE-D2C1-E1E9F7E0394D}"/>
              </a:ext>
            </a:extLst>
          </p:cNvPr>
          <p:cNvSpPr txBox="1"/>
          <p:nvPr/>
        </p:nvSpPr>
        <p:spPr>
          <a:xfrm>
            <a:off x="3121395" y="2031539"/>
            <a:ext cx="57133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HOTEL TRINITY </a:t>
            </a:r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A48AB4C-16D6-1968-8368-9F07DBC39E4F}"/>
              </a:ext>
            </a:extLst>
          </p:cNvPr>
          <p:cNvSpPr/>
          <p:nvPr/>
        </p:nvSpPr>
        <p:spPr>
          <a:xfrm>
            <a:off x="751655" y="4554161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81503C94-E768-8B2D-FB8E-615C7D7FF5D2}"/>
              </a:ext>
            </a:extLst>
          </p:cNvPr>
          <p:cNvSpPr/>
          <p:nvPr/>
        </p:nvSpPr>
        <p:spPr>
          <a:xfrm>
            <a:off x="8984158" y="4364729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BE44E2E-F5F6-4FB6-5C15-BD5CF92ACD22}"/>
              </a:ext>
            </a:extLst>
          </p:cNvPr>
          <p:cNvSpPr/>
          <p:nvPr/>
        </p:nvSpPr>
        <p:spPr>
          <a:xfrm>
            <a:off x="747117" y="8797610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CA265371-0300-19AC-F116-7AE426AD94E8}"/>
              </a:ext>
            </a:extLst>
          </p:cNvPr>
          <p:cNvSpPr/>
          <p:nvPr/>
        </p:nvSpPr>
        <p:spPr>
          <a:xfrm>
            <a:off x="9050867" y="8690872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bject 3">
            <a:extLst>
              <a:ext uri="{FF2B5EF4-FFF2-40B4-BE49-F238E27FC236}">
                <a16:creationId xmlns:a16="http://schemas.microsoft.com/office/drawing/2014/main" id="{7722D973-B112-90B8-E75A-55AA7C921A21}"/>
              </a:ext>
            </a:extLst>
          </p:cNvPr>
          <p:cNvSpPr txBox="1">
            <a:spLocks/>
          </p:cNvSpPr>
          <p:nvPr/>
        </p:nvSpPr>
        <p:spPr>
          <a:xfrm>
            <a:off x="2667000" y="4318000"/>
            <a:ext cx="7391400" cy="5039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lvl1pPr marL="0">
              <a:defRPr sz="2100" b="1" i="0">
                <a:solidFill>
                  <a:schemeClr val="tx1"/>
                </a:solidFill>
                <a:latin typeface="Times New Roman"/>
                <a:ea typeface="+mn-ea"/>
                <a:cs typeface="Times New Roman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marL="1396365" marR="1197610" algn="ctr">
              <a:spcBef>
                <a:spcPts val="15"/>
              </a:spcBef>
              <a:spcAft>
                <a:spcPts val="0"/>
              </a:spcAft>
            </a:pPr>
            <a:r>
              <a:rPr lang="en-US" sz="3200" b="1" u="sng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References</a:t>
            </a:r>
            <a:endParaRPr lang="en-US" sz="3200" dirty="0">
              <a:solidFill>
                <a:srgbClr val="FF0000"/>
              </a:solidFill>
              <a:effectLst/>
              <a:latin typeface="Arial MT"/>
              <a:ea typeface="Arial MT"/>
              <a:cs typeface="Arial MT"/>
            </a:endParaRPr>
          </a:p>
        </p:txBody>
      </p:sp>
    </p:spTree>
    <p:extLst>
      <p:ext uri="{BB962C8B-B14F-4D97-AF65-F5344CB8AC3E}">
        <p14:creationId xmlns:p14="http://schemas.microsoft.com/office/powerpoint/2010/main" val="247133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87</TotalTime>
  <Words>493</Words>
  <Application>Microsoft Office PowerPoint</Application>
  <PresentationFormat>Custom</PresentationFormat>
  <Paragraphs>55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Arial MT</vt:lpstr>
      <vt:lpstr>Bodoni MT Black</vt:lpstr>
      <vt:lpstr>Calibri</vt:lpstr>
      <vt:lpstr>Times New Roman</vt:lpstr>
      <vt:lpstr>Office Theme</vt:lpstr>
      <vt:lpstr>PowerPoint Presentation</vt:lpstr>
      <vt:lpstr>Christmas  Party Menu 13th Dec 2022</vt:lpstr>
      <vt:lpstr>Christmas  Party Menu 13th Dec 2022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Formsbirds - Free Download Forms and Templates</dc:title>
  <dc:subject>Free Download Forms and Templates</dc:subject>
  <dc:creator>formsbirds.com</dc:creator>
  <cp:keywords>Free Form Template Download</cp:keywords>
  <cp:lastModifiedBy>Robert munteanu</cp:lastModifiedBy>
  <cp:revision>31</cp:revision>
  <dcterms:created xsi:type="dcterms:W3CDTF">2022-11-18T08:12:13Z</dcterms:created>
  <dcterms:modified xsi:type="dcterms:W3CDTF">2022-11-18T14:32:14Z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2002-09-20T00:00:00Z</vt:filetime>
  </property>
  <property fmtid="{D5CDD505-2E9C-101B-9397-08002B2CF9AE}" pid="3" name="Creator">
    <vt:lpwstr>LibreOffice 5.0</vt:lpwstr>
  </property>
  <property fmtid="{D5CDD505-2E9C-101B-9397-08002B2CF9AE}" pid="4" name="LastSaved">
    <vt:filetime>2022-11-18T00:00:00Z</vt:filetime>
  </property>
</Properties>
</file>