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8" r:id="rId5"/>
  </p:sldMasterIdLst>
  <p:notesMasterIdLst>
    <p:notesMasterId r:id="rId59"/>
  </p:notesMasterIdLst>
  <p:sldIdLst>
    <p:sldId id="256" r:id="rId6"/>
    <p:sldId id="345" r:id="rId7"/>
    <p:sldId id="346" r:id="rId8"/>
    <p:sldId id="334" r:id="rId9"/>
    <p:sldId id="389" r:id="rId10"/>
    <p:sldId id="337" r:id="rId11"/>
    <p:sldId id="342" r:id="rId12"/>
    <p:sldId id="343" r:id="rId13"/>
    <p:sldId id="348" r:id="rId14"/>
    <p:sldId id="349" r:id="rId15"/>
    <p:sldId id="350" r:id="rId16"/>
    <p:sldId id="351" r:id="rId17"/>
    <p:sldId id="352" r:id="rId18"/>
    <p:sldId id="347" r:id="rId19"/>
    <p:sldId id="373" r:id="rId20"/>
    <p:sldId id="364" r:id="rId21"/>
    <p:sldId id="390" r:id="rId22"/>
    <p:sldId id="374" r:id="rId23"/>
    <p:sldId id="391" r:id="rId24"/>
    <p:sldId id="392" r:id="rId25"/>
    <p:sldId id="396" r:id="rId26"/>
    <p:sldId id="366" r:id="rId27"/>
    <p:sldId id="378" r:id="rId28"/>
    <p:sldId id="393" r:id="rId29"/>
    <p:sldId id="394" r:id="rId30"/>
    <p:sldId id="395" r:id="rId31"/>
    <p:sldId id="401" r:id="rId32"/>
    <p:sldId id="403" r:id="rId33"/>
    <p:sldId id="377" r:id="rId34"/>
    <p:sldId id="382" r:id="rId35"/>
    <p:sldId id="399" r:id="rId36"/>
    <p:sldId id="397" r:id="rId37"/>
    <p:sldId id="398" r:id="rId38"/>
    <p:sldId id="402" r:id="rId39"/>
    <p:sldId id="404" r:id="rId40"/>
    <p:sldId id="358" r:id="rId41"/>
    <p:sldId id="361" r:id="rId42"/>
    <p:sldId id="359" r:id="rId43"/>
    <p:sldId id="362" r:id="rId44"/>
    <p:sldId id="387" r:id="rId45"/>
    <p:sldId id="388" r:id="rId46"/>
    <p:sldId id="363" r:id="rId47"/>
    <p:sldId id="407" r:id="rId48"/>
    <p:sldId id="356" r:id="rId49"/>
    <p:sldId id="353" r:id="rId50"/>
    <p:sldId id="371" r:id="rId51"/>
    <p:sldId id="400" r:id="rId52"/>
    <p:sldId id="354" r:id="rId53"/>
    <p:sldId id="372" r:id="rId54"/>
    <p:sldId id="405" r:id="rId55"/>
    <p:sldId id="406" r:id="rId56"/>
    <p:sldId id="357" r:id="rId57"/>
    <p:sldId id="355" r:id="rId58"/>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EFFE7"/>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4" autoAdjust="0"/>
    <p:restoredTop sz="75073" autoAdjust="0"/>
  </p:normalViewPr>
  <p:slideViewPr>
    <p:cSldViewPr>
      <p:cViewPr varScale="1">
        <p:scale>
          <a:sx n="77" d="100"/>
          <a:sy n="77" d="100"/>
        </p:scale>
        <p:origin x="161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custSel modSld">
      <pc:chgData name="Jessica Newport" userId="dede3334-717e-4998-a1ad-2432f5a188d4" providerId="ADAL" clId="{71450B28-6A91-49C5-BC88-2D7784511A7D}" dt="2026-01-23T09:56:06.943" v="57" actId="1076"/>
      <pc:docMkLst>
        <pc:docMk/>
      </pc:docMkLst>
      <pc:sldChg chg="modSp mod">
        <pc:chgData name="Jessica Newport" userId="dede3334-717e-4998-a1ad-2432f5a188d4" providerId="ADAL" clId="{71450B28-6A91-49C5-BC88-2D7784511A7D}" dt="2026-01-23T09:53:25.631" v="17" actId="20577"/>
        <pc:sldMkLst>
          <pc:docMk/>
          <pc:sldMk cId="3016696802" sldId="256"/>
        </pc:sldMkLst>
        <pc:spChg chg="mod">
          <ac:chgData name="Jessica Newport" userId="dede3334-717e-4998-a1ad-2432f5a188d4" providerId="ADAL" clId="{71450B28-6A91-49C5-BC88-2D7784511A7D}" dt="2026-01-23T09:53:25.631" v="17" actId="20577"/>
          <ac:spMkLst>
            <pc:docMk/>
            <pc:sldMk cId="3016696802" sldId="256"/>
            <ac:spMk id="2" creationId="{8ABE3C85-6EEA-91E9-2AA3-B32EA0EEAD2E}"/>
          </ac:spMkLst>
        </pc:spChg>
      </pc:sldChg>
      <pc:sldChg chg="modSp mod">
        <pc:chgData name="Jessica Newport" userId="dede3334-717e-4998-a1ad-2432f5a188d4" providerId="ADAL" clId="{71450B28-6A91-49C5-BC88-2D7784511A7D}" dt="2026-01-23T09:54:41.662" v="53" actId="20577"/>
        <pc:sldMkLst>
          <pc:docMk/>
          <pc:sldMk cId="3874050478" sldId="347"/>
        </pc:sldMkLst>
        <pc:spChg chg="mod">
          <ac:chgData name="Jessica Newport" userId="dede3334-717e-4998-a1ad-2432f5a188d4" providerId="ADAL" clId="{71450B28-6A91-49C5-BC88-2D7784511A7D}" dt="2026-01-23T09:54:41.662" v="53" actId="20577"/>
          <ac:spMkLst>
            <pc:docMk/>
            <pc:sldMk cId="3874050478" sldId="347"/>
            <ac:spMk id="8" creationId="{B04963B4-F866-B320-51CB-87283E00BC90}"/>
          </ac:spMkLst>
        </pc:spChg>
      </pc:sldChg>
      <pc:sldChg chg="modSp mod">
        <pc:chgData name="Jessica Newport" userId="dede3334-717e-4998-a1ad-2432f5a188d4" providerId="ADAL" clId="{71450B28-6A91-49C5-BC88-2D7784511A7D}" dt="2026-01-23T09:56:06.943" v="57" actId="1076"/>
        <pc:sldMkLst>
          <pc:docMk/>
          <pc:sldMk cId="3364377616" sldId="356"/>
        </pc:sldMkLst>
        <pc:spChg chg="mod">
          <ac:chgData name="Jessica Newport" userId="dede3334-717e-4998-a1ad-2432f5a188d4" providerId="ADAL" clId="{71450B28-6A91-49C5-BC88-2D7784511A7D}" dt="2026-01-23T09:56:06.943" v="57" actId="1076"/>
          <ac:spMkLst>
            <pc:docMk/>
            <pc:sldMk cId="3364377616" sldId="356"/>
            <ac:spMk id="3" creationId="{B07C15D6-E8CB-4021-2EEC-E3906D4944D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22/01/2026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a:t>
            </a:fld>
            <a:endParaRPr lang="en-GB"/>
          </a:p>
        </p:txBody>
      </p:sp>
    </p:spTree>
    <p:extLst>
      <p:ext uri="{BB962C8B-B14F-4D97-AF65-F5344CB8AC3E}">
        <p14:creationId xmlns:p14="http://schemas.microsoft.com/office/powerpoint/2010/main" val="4081610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925751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060994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0510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ACCA4E-3879-DBA5-7E31-2AB2708DD9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B0CC33-CD49-D157-54F9-DE63B8EBD5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BEE17C-6324-6EA6-2590-5FC556CA54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9A334F7-9DF7-8E52-A4B5-75CC70DA714E}"/>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859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Will look at these in more detail in upcoming slides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4105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4974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1030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4120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7505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01861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3124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4967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38891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893DA0-5B09-0CCD-5046-71F58D69B7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586BD5-6FF1-73E0-A223-8F70649D32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77C0D4-3190-57C8-844B-DB3FF4A9D8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AB153F-DB39-FE5D-7139-03BF3EEB14E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38164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Reiterate that word counts per section are guidance only. Enforce importance of naming hotel.</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16895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165EAC-132B-0D45-2D1B-1487EF417B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82FFB5-F1C9-D251-AEFC-C2789BC1B7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01EB03-C33D-D855-197E-F8BA0E6BD4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833820-2F68-AFAA-56D2-B486FC49F8B5}"/>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38384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D3CB3-7FFE-BC1B-3FBD-93DABFA33A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DE8346-1A37-F2F4-2A1D-C48820EFA0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5C53B1-BA1D-B9AE-2D2F-850B8DEEC94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DB73AF-C8D6-9779-1ED1-087EA24E8D8E}"/>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52685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A1C4E6-62DA-5D72-046D-DE8A0B7060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31284B-A473-4DF4-A266-DC307F9DFA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A6BB05-8BBF-4531-0609-4DF85A7A57FA}"/>
              </a:ext>
            </a:extLst>
          </p:cNvPr>
          <p:cNvSpPr>
            <a:spLocks noGrp="1"/>
          </p:cNvSpPr>
          <p:nvPr>
            <p:ph type="body" idx="1"/>
          </p:nvPr>
        </p:nvSpPr>
        <p:spPr/>
        <p:txBody>
          <a:bodyPr/>
          <a:lstStyle/>
          <a:p>
            <a:r>
              <a:rPr lang="en-GB" dirty="0"/>
              <a:t>This needs to be an area of focus when planning assignments to ensure we can attribute them marks in line with the grading criteria.</a:t>
            </a:r>
          </a:p>
        </p:txBody>
      </p:sp>
      <p:sp>
        <p:nvSpPr>
          <p:cNvPr id="4" name="Slide Number Placeholder 3">
            <a:extLst>
              <a:ext uri="{FF2B5EF4-FFF2-40B4-BE49-F238E27FC236}">
                <a16:creationId xmlns:a16="http://schemas.microsoft.com/office/drawing/2014/main" id="{DEAB3EC7-DF3C-B02A-498C-8630215DFFC9}"/>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66824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53AE09-CCDC-9F0B-8949-9DE1DE84FA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9B1B02-9640-17A1-6B8C-5CC3C8727E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E12FCD-9E70-7DF1-ACE6-08ECCC687FD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needs to be an area of focus when planning assignments to ensure we can attribute them marks in line with the grading criteria.</a:t>
            </a:r>
          </a:p>
          <a:p>
            <a:endParaRPr lang="en-GB" dirty="0"/>
          </a:p>
        </p:txBody>
      </p:sp>
      <p:sp>
        <p:nvSpPr>
          <p:cNvPr id="4" name="Slide Number Placeholder 3">
            <a:extLst>
              <a:ext uri="{FF2B5EF4-FFF2-40B4-BE49-F238E27FC236}">
                <a16:creationId xmlns:a16="http://schemas.microsoft.com/office/drawing/2014/main" id="{C3C3DBF1-44FD-D166-C13B-C9A93C1F6C6E}"/>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27868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0B7A51-24A4-8E03-7DA9-C6B0668242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42CC10-40D0-C190-A7E1-C79FE00B49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6AB72F-CC9F-0C6E-CAAC-D4334089703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5E9FBB-EDAA-8CFC-07F5-CB36167E202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63061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7353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C8403-B9E3-6C86-68FF-A13686ED67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80A36E-85CD-5F58-56C3-1C7A8C931A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2B1F05-3A54-E483-114C-3A4257688B1C}"/>
              </a:ext>
            </a:extLst>
          </p:cNvPr>
          <p:cNvSpPr>
            <a:spLocks noGrp="1"/>
          </p:cNvSpPr>
          <p:nvPr>
            <p:ph type="body" idx="1"/>
          </p:nvPr>
        </p:nvSpPr>
        <p:spPr/>
        <p:txBody>
          <a:bodyPr/>
          <a:lstStyle/>
          <a:p>
            <a:r>
              <a:rPr lang="en-GB" dirty="0"/>
              <a:t>Reiterate they only need to pick one of the provided options, they do not need to do all of them. Remind them that if they try to cover more than one they will not achieve appropriate depth and analysis.</a:t>
            </a:r>
          </a:p>
        </p:txBody>
      </p:sp>
      <p:sp>
        <p:nvSpPr>
          <p:cNvPr id="4" name="Slide Number Placeholder 3">
            <a:extLst>
              <a:ext uri="{FF2B5EF4-FFF2-40B4-BE49-F238E27FC236}">
                <a16:creationId xmlns:a16="http://schemas.microsoft.com/office/drawing/2014/main" id="{46899304-1AB6-1317-32B9-64F8D164226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94386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71D5C-590D-8EDE-550E-2C26B88DD8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9C3060-71E6-FEEB-EF8B-A9A4E37C47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331745-776B-E21A-D4D0-6CEDA78DF42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Reiterate they only need to pick one of the provided options, they do not need to do all of them. Remind them that if they try to cover more than one they will not achieve appropriate depth and analysis.</a:t>
            </a:r>
          </a:p>
          <a:p>
            <a:endParaRPr lang="en-GB" dirty="0"/>
          </a:p>
        </p:txBody>
      </p:sp>
      <p:sp>
        <p:nvSpPr>
          <p:cNvPr id="4" name="Slide Number Placeholder 3">
            <a:extLst>
              <a:ext uri="{FF2B5EF4-FFF2-40B4-BE49-F238E27FC236}">
                <a16:creationId xmlns:a16="http://schemas.microsoft.com/office/drawing/2014/main" id="{9907EF56-7EE0-2D8B-0238-D23187043394}"/>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02979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90BC9-098B-1A06-A2B9-C2386D04EB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EEDE72-A351-21A9-52CE-46DD8DA6EE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B6C732-CD21-F83C-6D3F-FE5FF3A2FD9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FF826B-68CF-6FD5-8448-D2DE4C82D596}"/>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65864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35D1C-4BA0-05D2-7C9A-5F62E84FD7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324B95-249E-E62B-1C59-B33EB8BF9D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22FD61-9D89-5FB3-661F-26E9A3CEC3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E83C392-3CD3-B04B-9611-F30BBF2CD6B9}"/>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27386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40F14-7D7D-AA6C-3271-C5C1BF0D91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BE9F4C-D8B0-B34E-6EB0-0FB7F1F586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09952C-081B-B377-0BC9-FD3D74BE1F3C}"/>
              </a:ext>
            </a:extLst>
          </p:cNvPr>
          <p:cNvSpPr>
            <a:spLocks noGrp="1"/>
          </p:cNvSpPr>
          <p:nvPr>
            <p:ph type="body" idx="1"/>
          </p:nvPr>
        </p:nvSpPr>
        <p:spPr/>
        <p:txBody>
          <a:bodyPr/>
          <a:lstStyle/>
          <a:p>
            <a:r>
              <a:rPr lang="en-GB" dirty="0"/>
              <a:t>This needs to be an area of focus when planning assignments to ensure we can attribute them marks in line with the grading criteria.</a:t>
            </a:r>
          </a:p>
        </p:txBody>
      </p:sp>
      <p:sp>
        <p:nvSpPr>
          <p:cNvPr id="4" name="Slide Number Placeholder 3">
            <a:extLst>
              <a:ext uri="{FF2B5EF4-FFF2-40B4-BE49-F238E27FC236}">
                <a16:creationId xmlns:a16="http://schemas.microsoft.com/office/drawing/2014/main" id="{3E9A0D74-52F9-E642-1D20-A700D783CD04}"/>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1196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6621B2-557C-88D0-6DD3-75E3C0820D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5F15A0-BA5F-42DB-94E7-699B257602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116827-A597-12EB-6F0B-784675FD7E21}"/>
              </a:ext>
            </a:extLst>
          </p:cNvPr>
          <p:cNvSpPr>
            <a:spLocks noGrp="1"/>
          </p:cNvSpPr>
          <p:nvPr>
            <p:ph type="body" idx="1"/>
          </p:nvPr>
        </p:nvSpPr>
        <p:spPr/>
        <p:txBody>
          <a:bodyPr/>
          <a:lstStyle/>
          <a:p>
            <a:r>
              <a:rPr lang="en-GB" dirty="0"/>
              <a:t>This needs to be an area of focus when planning assignments to ensure we can attribute them marks in line with the grading criteria.</a:t>
            </a:r>
          </a:p>
        </p:txBody>
      </p:sp>
      <p:sp>
        <p:nvSpPr>
          <p:cNvPr id="4" name="Slide Number Placeholder 3">
            <a:extLst>
              <a:ext uri="{FF2B5EF4-FFF2-40B4-BE49-F238E27FC236}">
                <a16:creationId xmlns:a16="http://schemas.microsoft.com/office/drawing/2014/main" id="{38264326-DB4C-7300-D42F-1EBF4D144E15}"/>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13424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90933-BD8A-7F17-97F9-10C4830C78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4EDCE6-8726-30DB-1DDA-F834AC9403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B6B96B-877E-BFB3-6285-79FB0936A9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17C48C-1246-D56E-DBC3-2B4151C4D4A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4150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D40D7-8241-8F6E-D5A0-F43C965D34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F3DD12-3869-2257-126D-80DBD70068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03BA17-3A46-EDCA-A580-6B325E5226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E0AFED-D894-60BF-64E9-EEC362EA1F2E}"/>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76461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0843C-39C0-CA58-98BE-31241E6566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62D696-507D-E2FF-8E7A-DDC85EC536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7A0F15-9506-0507-18E2-9196A433FE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6D532BD-C3E5-2F82-C749-0308293E57C4}"/>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0601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BB9329-C5E4-5398-7FB2-580C03F4C9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4E3A9A-A08E-31D6-E57D-49CB860FA4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DC9C76-8941-4E12-74EC-47F884AB05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D15E251-B8CA-BB2B-4F55-45D022F3A60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35198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7240A-7F31-5C25-BD58-6C1D6BBCC5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4BF9A6-A9E7-4570-4860-D71B7C7495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2640CE-5D90-9DC7-7E68-7E1CF30303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92BF374-E241-4747-3961-DFA0C7C20979}"/>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63878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08D29B-F2D5-B589-025B-86F4242052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C5F65F-D22F-5D1D-7155-931F14BA1E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BAE851-24D2-5127-4170-1B7716ADD92B}"/>
              </a:ext>
            </a:extLst>
          </p:cNvPr>
          <p:cNvSpPr>
            <a:spLocks noGrp="1"/>
          </p:cNvSpPr>
          <p:nvPr>
            <p:ph type="body" idx="1"/>
          </p:nvPr>
        </p:nvSpPr>
        <p:spPr/>
        <p:txBody>
          <a:bodyPr/>
          <a:lstStyle/>
          <a:p>
            <a:r>
              <a:rPr lang="en-GB" dirty="0"/>
              <a:t>This needs to be an area of focus when planning assignments to ensure we can attribute them marks in line with the grading criteria.</a:t>
            </a:r>
          </a:p>
        </p:txBody>
      </p:sp>
      <p:sp>
        <p:nvSpPr>
          <p:cNvPr id="4" name="Slide Number Placeholder 3">
            <a:extLst>
              <a:ext uri="{FF2B5EF4-FFF2-40B4-BE49-F238E27FC236}">
                <a16:creationId xmlns:a16="http://schemas.microsoft.com/office/drawing/2014/main" id="{0B7AFB4A-EDA7-77C9-AA1B-6B32A084956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3886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9E046-A269-D7CC-5DE8-CAD3DBB1DC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5CC934-6CE7-7F3E-05E2-B902BFE007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6CA134-2669-ED59-8958-E7BEFC791ED2}"/>
              </a:ext>
            </a:extLst>
          </p:cNvPr>
          <p:cNvSpPr>
            <a:spLocks noGrp="1"/>
          </p:cNvSpPr>
          <p:nvPr>
            <p:ph type="body" idx="1"/>
          </p:nvPr>
        </p:nvSpPr>
        <p:spPr/>
        <p:txBody>
          <a:bodyPr/>
          <a:lstStyle/>
          <a:p>
            <a:r>
              <a:rPr lang="en-GB" dirty="0"/>
              <a:t>This needs to be an area of focus when planning assignments to ensure we can attribute them marks in line with the grading criteria.</a:t>
            </a:r>
          </a:p>
        </p:txBody>
      </p:sp>
      <p:sp>
        <p:nvSpPr>
          <p:cNvPr id="4" name="Slide Number Placeholder 3">
            <a:extLst>
              <a:ext uri="{FF2B5EF4-FFF2-40B4-BE49-F238E27FC236}">
                <a16:creationId xmlns:a16="http://schemas.microsoft.com/office/drawing/2014/main" id="{36609A12-78DD-905A-9A8F-E939E97995EA}"/>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61694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36</a:t>
            </a:fld>
            <a:endParaRPr lang="en-GB"/>
          </a:p>
        </p:txBody>
      </p:sp>
    </p:spTree>
    <p:extLst>
      <p:ext uri="{BB962C8B-B14F-4D97-AF65-F5344CB8AC3E}">
        <p14:creationId xmlns:p14="http://schemas.microsoft.com/office/powerpoint/2010/main" val="8905613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37</a:t>
            </a:fld>
            <a:endParaRPr lang="en-GB"/>
          </a:p>
        </p:txBody>
      </p:sp>
    </p:spTree>
    <p:extLst>
      <p:ext uri="{BB962C8B-B14F-4D97-AF65-F5344CB8AC3E}">
        <p14:creationId xmlns:p14="http://schemas.microsoft.com/office/powerpoint/2010/main" val="21968007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 website is not going to have text discussing your placement, and so to cite the website as a source when discussing your personal experience is incorrect. This is a common mistake that is made every term but will result in loss of marks!</a:t>
            </a:r>
          </a:p>
        </p:txBody>
      </p:sp>
      <p:sp>
        <p:nvSpPr>
          <p:cNvPr id="4" name="Slide Number Placeholder 3"/>
          <p:cNvSpPr>
            <a:spLocks noGrp="1"/>
          </p:cNvSpPr>
          <p:nvPr>
            <p:ph type="sldNum" sz="quarter" idx="5"/>
          </p:nvPr>
        </p:nvSpPr>
        <p:spPr/>
        <p:txBody>
          <a:bodyPr/>
          <a:lstStyle/>
          <a:p>
            <a:fld id="{8A1E105F-8527-4319-AD10-2196F5B20ABD}" type="slidenum">
              <a:rPr lang="en-GB" smtClean="0"/>
              <a:t>42</a:t>
            </a:fld>
            <a:endParaRPr lang="en-GB"/>
          </a:p>
        </p:txBody>
      </p:sp>
    </p:spTree>
    <p:extLst>
      <p:ext uri="{BB962C8B-B14F-4D97-AF65-F5344CB8AC3E}">
        <p14:creationId xmlns:p14="http://schemas.microsoft.com/office/powerpoint/2010/main" val="25099816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4FF9C-CA99-812A-D221-1C761F4A84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651656-DC43-7346-B5C9-21CEE7E704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02DE12-892A-5D68-C6DD-0D5A42DE76F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CF38C48-1674-5AB5-2B64-35BF5BB099E8}"/>
              </a:ext>
            </a:extLst>
          </p:cNvPr>
          <p:cNvSpPr>
            <a:spLocks noGrp="1"/>
          </p:cNvSpPr>
          <p:nvPr>
            <p:ph type="sldNum" sz="quarter" idx="5"/>
          </p:nvPr>
        </p:nvSpPr>
        <p:spPr/>
        <p:txBody>
          <a:bodyPr/>
          <a:lstStyle/>
          <a:p>
            <a:fld id="{8A1E105F-8527-4319-AD10-2196F5B20ABD}" type="slidenum">
              <a:rPr lang="en-GB" smtClean="0"/>
              <a:t>43</a:t>
            </a:fld>
            <a:endParaRPr lang="en-GB"/>
          </a:p>
        </p:txBody>
      </p:sp>
    </p:spTree>
    <p:extLst>
      <p:ext uri="{BB962C8B-B14F-4D97-AF65-F5344CB8AC3E}">
        <p14:creationId xmlns:p14="http://schemas.microsoft.com/office/powerpoint/2010/main" val="131557098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ptos Display" panose="020B0004020202020204" pitchFamily="34" charset="0"/>
              </a:rPr>
              <a:t>The purpose of a critical reflection is to capture the student's personal experience and insights gained during the placement. Each student's experience during a hotel placement is unique, and the reflection should capture this individuality. Using AI to generate responses undermines the authenticity of the reflection, as it does not represent the student's own thoughts and learning.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85231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80F41-1772-5301-0354-26B7AFC5E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260CEA-645B-9786-50B3-C74C760C01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20CC82-30EE-2567-0BBB-CD99BDC3517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ptos Display" panose="020B0004020202020204" pitchFamily="34" charset="0"/>
              </a:rPr>
              <a:t>The purpose of a critical reflection is to capture the student's personal experience and insights gained during the placement. Each student's experience during a hotel placement is unique, and the reflection should capture this individuality. Using AI to generate responses undermines the authenticity of the reflection, as it does not represent the student's own thoughts and learning. </a:t>
            </a:r>
          </a:p>
          <a:p>
            <a:endParaRPr lang="en-GB" dirty="0"/>
          </a:p>
        </p:txBody>
      </p:sp>
      <p:sp>
        <p:nvSpPr>
          <p:cNvPr id="4" name="Slide Number Placeholder 3">
            <a:extLst>
              <a:ext uri="{FF2B5EF4-FFF2-40B4-BE49-F238E27FC236}">
                <a16:creationId xmlns:a16="http://schemas.microsoft.com/office/drawing/2014/main" id="{C6837078-C902-5962-8CC7-084D6666DC2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468393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BC94ED-70E3-A5C1-7B1F-EA0743864A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EDC6C5-00B2-7671-C1E2-F34610A08D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4DB36B-2F2F-BBF9-4028-7552572A67E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ptos Display" panose="020B0004020202020204" pitchFamily="34" charset="0"/>
              </a:rPr>
              <a:t>The purpose of a critical reflection is to capture the student's personal experience and insights gained during the placement. Each student's experience during a hotel placement is unique, and the reflection should capture this individuality. Using AI to generate responses undermines the authenticity of the reflection, as it does not represent the student's own thoughts and learning. </a:t>
            </a:r>
          </a:p>
          <a:p>
            <a:endParaRPr lang="en-GB" dirty="0"/>
          </a:p>
        </p:txBody>
      </p:sp>
      <p:sp>
        <p:nvSpPr>
          <p:cNvPr id="4" name="Slide Number Placeholder 3">
            <a:extLst>
              <a:ext uri="{FF2B5EF4-FFF2-40B4-BE49-F238E27FC236}">
                <a16:creationId xmlns:a16="http://schemas.microsoft.com/office/drawing/2014/main" id="{CE26F5C4-E9E2-60E2-D229-1221957301AF}"/>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512557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277616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11322-7240-78B1-9473-437A305C8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C9877F-FBCC-E3DA-9037-67BA9658AE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2FEA02-DDDE-D654-667D-2608EC3215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64CEAF-6D77-2D4B-9910-71AEFAB664B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659361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87D6A-95E6-80E8-D7AE-3898F198C6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874B86-D589-F146-58AC-D49D9B79F5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AA72CF-C105-0C03-BEC8-328A59E7493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4B436B-FC55-50F5-EEFB-240CC573F2C8}"/>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794264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9FDEBC-412B-C494-1280-566EEFED36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A97AEB-970F-5634-8854-4E0AA13780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DA6545-E94B-303B-77DD-4C30E46631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5A53E4-AE99-9DCD-406C-03C3A00826CF}"/>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751971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of these services and encourage them to utilise if they need general academic assistance.</a:t>
            </a:r>
          </a:p>
        </p:txBody>
      </p:sp>
      <p:sp>
        <p:nvSpPr>
          <p:cNvPr id="4" name="Slide Number Placeholder 3"/>
          <p:cNvSpPr>
            <a:spLocks noGrp="1"/>
          </p:cNvSpPr>
          <p:nvPr>
            <p:ph type="sldNum" sz="quarter" idx="5"/>
          </p:nvPr>
        </p:nvSpPr>
        <p:spPr/>
        <p:txBody>
          <a:bodyPr/>
          <a:lstStyle/>
          <a:p>
            <a:fld id="{8A1E105F-8527-4319-AD10-2196F5B20ABD}" type="slidenum">
              <a:rPr lang="en-GB" smtClean="0"/>
              <a:t>52</a:t>
            </a:fld>
            <a:endParaRPr lang="en-GB"/>
          </a:p>
        </p:txBody>
      </p:sp>
    </p:spTree>
    <p:extLst>
      <p:ext uri="{BB962C8B-B14F-4D97-AF65-F5344CB8AC3E}">
        <p14:creationId xmlns:p14="http://schemas.microsoft.com/office/powerpoint/2010/main" val="2680273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1972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5790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94410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335364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8722009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07864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4"/>
          <a:stretch>
            <a:fillRect/>
          </a:stretch>
        </p:blipFill>
        <p:spPr>
          <a:xfrm>
            <a:off x="0" y="0"/>
            <a:ext cx="9144000" cy="6858000"/>
          </a:xfrm>
          <a:prstGeom prst="rect">
            <a:avLst/>
          </a:prstGeom>
        </p:spPr>
      </p:pic>
      <p:pic>
        <p:nvPicPr>
          <p:cNvPr id="2" name="Picture 1" descr="A blue background with white text&#10;&#10;Description automatically generated with medium confidence">
            <a:extLst>
              <a:ext uri="{FF2B5EF4-FFF2-40B4-BE49-F238E27FC236}">
                <a16:creationId xmlns:a16="http://schemas.microsoft.com/office/drawing/2014/main" id="{8F04E249-BC97-79E7-3772-285A4E518A05}"/>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06968122"/>
      </p:ext>
    </p:extLst>
  </p:cSld>
  <p:clrMap bg1="lt1" tx1="dk1" bg2="lt2" tx2="dk2" accent1="accent1" accent2="accent2" accent3="accent3" accent4="accent4" accent5="accent5" accent6="accent6" hlink="hlink" folHlink="folHlink"/>
  <p:sldLayoutIdLst>
    <p:sldLayoutId id="2147483699" r:id="rId1"/>
    <p:sldLayoutId id="2147483700"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6.jpeg"/><Relationship Id="rId4" Type="http://schemas.openxmlformats.org/officeDocument/2006/relationships/image" Target="../media/image5.jp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insights.nursekillam.com/bsn4416/deadlines/" TargetMode="Externa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5.xml"/><Relationship Id="rId1" Type="http://schemas.openxmlformats.org/officeDocument/2006/relationships/slideLayout" Target="../slideLayouts/slideLayout3.xml"/><Relationship Id="rId4" Type="http://schemas.openxmlformats.org/officeDocument/2006/relationships/image" Target="../media/image19.png"/></Relationships>
</file>

<file path=ppt/slides/_rels/slide5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hyperlink" Target="mailto:studyskillsdistance@uwtsd.ac.uk"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E3C85-6EEA-91E9-2AA3-B32EA0EEAD2E}"/>
              </a:ext>
            </a:extLst>
          </p:cNvPr>
          <p:cNvSpPr txBox="1"/>
          <p:nvPr/>
        </p:nvSpPr>
        <p:spPr>
          <a:xfrm>
            <a:off x="606377" y="1600200"/>
            <a:ext cx="5943600" cy="3108543"/>
          </a:xfrm>
          <a:prstGeom prst="rect">
            <a:avLst/>
          </a:prstGeom>
          <a:noFill/>
        </p:spPr>
        <p:txBody>
          <a:bodyPr wrap="square" rtlCol="0">
            <a:spAutoFit/>
          </a:bodyPr>
          <a:lstStyle/>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Assignment Workshop</a:t>
            </a:r>
          </a:p>
          <a:p>
            <a:endPar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Level 6 Hotel Placement </a:t>
            </a:r>
          </a:p>
          <a:p>
            <a:endPar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BMIH6002, BMIH6003, BMIH6004</a:t>
            </a:r>
          </a:p>
          <a:p>
            <a:endPar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2800" b="1" dirty="0">
                <a:solidFill>
                  <a:srgbClr val="FFFFCC"/>
                </a:solidFill>
                <a:effectLst>
                  <a:outerShdw blurRad="38100" dist="38100" dir="2700000" algn="tl">
                    <a:srgbClr val="000000">
                      <a:alpha val="43137"/>
                    </a:srgbClr>
                  </a:outerShdw>
                </a:effectLst>
                <a:latin typeface="Aptos Display" panose="020B0004020202020204" pitchFamily="34" charset="0"/>
              </a:rPr>
              <a:t>January Term 2026</a:t>
            </a:r>
          </a:p>
        </p:txBody>
      </p:sp>
      <p:pic>
        <p:nvPicPr>
          <p:cNvPr id="3" name="Picture 2" descr="A person and person posing for a picture&#10;&#10;Description automatically generated">
            <a:extLst>
              <a:ext uri="{FF2B5EF4-FFF2-40B4-BE49-F238E27FC236}">
                <a16:creationId xmlns:a16="http://schemas.microsoft.com/office/drawing/2014/main" id="{53CC3319-CF9E-B2A1-2272-F14A2C38A7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8332" y="8106"/>
            <a:ext cx="2565668" cy="3420892"/>
          </a:xfrm>
          <a:prstGeom prst="rect">
            <a:avLst/>
          </a:prstGeom>
        </p:spPr>
      </p:pic>
      <p:pic>
        <p:nvPicPr>
          <p:cNvPr id="4" name="Picture 3" descr="A group of men standing in a kitchen&#10;&#10;Description automatically generated">
            <a:extLst>
              <a:ext uri="{FF2B5EF4-FFF2-40B4-BE49-F238E27FC236}">
                <a16:creationId xmlns:a16="http://schemas.microsoft.com/office/drawing/2014/main" id="{66450BD5-19C9-404D-1038-B310362DBD9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72875" y="4117214"/>
            <a:ext cx="2356525" cy="2732679"/>
          </a:xfrm>
          <a:prstGeom prst="rect">
            <a:avLst/>
          </a:prstGeom>
        </p:spPr>
      </p:pic>
      <p:pic>
        <p:nvPicPr>
          <p:cNvPr id="6" name="Picture 5" descr="A person cleaning a shower&#10;&#10;Description automatically generated">
            <a:extLst>
              <a:ext uri="{FF2B5EF4-FFF2-40B4-BE49-F238E27FC236}">
                <a16:creationId xmlns:a16="http://schemas.microsoft.com/office/drawing/2014/main" id="{1B1EC4E1-0E8A-9202-58BB-B6D125030B0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78330" y="3437107"/>
            <a:ext cx="2565670" cy="3420893"/>
          </a:xfrm>
          <a:prstGeom prst="rect">
            <a:avLst/>
          </a:prstGeom>
        </p:spPr>
      </p:pic>
    </p:spTree>
    <p:extLst>
      <p:ext uri="{BB962C8B-B14F-4D97-AF65-F5344CB8AC3E}">
        <p14:creationId xmlns:p14="http://schemas.microsoft.com/office/powerpoint/2010/main" val="30166968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B58C0E-528E-7E41-4D69-8E117F5E0144}"/>
              </a:ext>
            </a:extLst>
          </p:cNvPr>
          <p:cNvSpPr txBox="1"/>
          <p:nvPr/>
        </p:nvSpPr>
        <p:spPr>
          <a:xfrm>
            <a:off x="2514600" y="609600"/>
            <a:ext cx="4572000" cy="707886"/>
          </a:xfrm>
          <a:prstGeom prst="rect">
            <a:avLst/>
          </a:prstGeom>
          <a:noFill/>
        </p:spPr>
        <p:txBody>
          <a:bodyPr wrap="square">
            <a:spAutoFit/>
          </a:bodyPr>
          <a:lstStyle/>
          <a:p>
            <a:r>
              <a:rPr lang="en-US" sz="4000" b="1" dirty="0">
                <a:latin typeface="Aptos Display" panose="020B0004020202020204" pitchFamily="34" charset="0"/>
              </a:rPr>
              <a:t>Moodle Handbooks  </a:t>
            </a:r>
            <a:endParaRPr lang="en-GB" sz="4000" b="1" dirty="0">
              <a:latin typeface="Aptos Display" panose="020B0004020202020204" pitchFamily="34" charset="0"/>
            </a:endParaRPr>
          </a:p>
        </p:txBody>
      </p:sp>
      <p:pic>
        <p:nvPicPr>
          <p:cNvPr id="6" name="Picture 5">
            <a:extLst>
              <a:ext uri="{FF2B5EF4-FFF2-40B4-BE49-F238E27FC236}">
                <a16:creationId xmlns:a16="http://schemas.microsoft.com/office/drawing/2014/main" id="{73A3F9A2-2025-8F9A-9D4D-68E3BDA20892}"/>
              </a:ext>
            </a:extLst>
          </p:cNvPr>
          <p:cNvPicPr>
            <a:picLocks noChangeAspect="1"/>
          </p:cNvPicPr>
          <p:nvPr/>
        </p:nvPicPr>
        <p:blipFill>
          <a:blip r:embed="rId3"/>
          <a:stretch>
            <a:fillRect/>
          </a:stretch>
        </p:blipFill>
        <p:spPr>
          <a:xfrm>
            <a:off x="365999" y="3581400"/>
            <a:ext cx="8376247" cy="3057914"/>
          </a:xfrm>
          <a:prstGeom prst="rect">
            <a:avLst/>
          </a:prstGeom>
          <a:ln>
            <a:solidFill>
              <a:schemeClr val="tx1"/>
            </a:solidFill>
          </a:ln>
        </p:spPr>
      </p:pic>
      <p:pic>
        <p:nvPicPr>
          <p:cNvPr id="7" name="Picture 6">
            <a:extLst>
              <a:ext uri="{FF2B5EF4-FFF2-40B4-BE49-F238E27FC236}">
                <a16:creationId xmlns:a16="http://schemas.microsoft.com/office/drawing/2014/main" id="{D0FC53FA-F914-C1DC-ABA9-E4FF77F10864}"/>
              </a:ext>
            </a:extLst>
          </p:cNvPr>
          <p:cNvPicPr>
            <a:picLocks noChangeAspect="1"/>
          </p:cNvPicPr>
          <p:nvPr/>
        </p:nvPicPr>
        <p:blipFill rotWithShape="1">
          <a:blip r:embed="rId4"/>
          <a:srcRect l="1965" r="2011" b="2771"/>
          <a:stretch/>
        </p:blipFill>
        <p:spPr>
          <a:xfrm>
            <a:off x="152400" y="1676400"/>
            <a:ext cx="2880684" cy="1410464"/>
          </a:xfrm>
          <a:prstGeom prst="rect">
            <a:avLst/>
          </a:prstGeom>
        </p:spPr>
      </p:pic>
      <p:pic>
        <p:nvPicPr>
          <p:cNvPr id="8" name="Picture 7">
            <a:extLst>
              <a:ext uri="{FF2B5EF4-FFF2-40B4-BE49-F238E27FC236}">
                <a16:creationId xmlns:a16="http://schemas.microsoft.com/office/drawing/2014/main" id="{DBF4996C-BC3D-56D7-2F3E-0BEB1F4FFB67}"/>
              </a:ext>
            </a:extLst>
          </p:cNvPr>
          <p:cNvPicPr>
            <a:picLocks noChangeAspect="1"/>
          </p:cNvPicPr>
          <p:nvPr/>
        </p:nvPicPr>
        <p:blipFill rotWithShape="1">
          <a:blip r:embed="rId5"/>
          <a:srcRect l="2242" t="4723"/>
          <a:stretch/>
        </p:blipFill>
        <p:spPr>
          <a:xfrm>
            <a:off x="3048000" y="1676400"/>
            <a:ext cx="2980881" cy="1410464"/>
          </a:xfrm>
          <a:prstGeom prst="rect">
            <a:avLst/>
          </a:prstGeom>
        </p:spPr>
      </p:pic>
      <p:pic>
        <p:nvPicPr>
          <p:cNvPr id="9" name="Picture 8">
            <a:extLst>
              <a:ext uri="{FF2B5EF4-FFF2-40B4-BE49-F238E27FC236}">
                <a16:creationId xmlns:a16="http://schemas.microsoft.com/office/drawing/2014/main" id="{53E7CC4C-A87E-0600-EC86-9EEAAC7C756E}"/>
              </a:ext>
            </a:extLst>
          </p:cNvPr>
          <p:cNvPicPr>
            <a:picLocks noChangeAspect="1"/>
          </p:cNvPicPr>
          <p:nvPr/>
        </p:nvPicPr>
        <p:blipFill rotWithShape="1">
          <a:blip r:embed="rId6"/>
          <a:srcRect l="-1" t="2730" r="1400" b="1"/>
          <a:stretch/>
        </p:blipFill>
        <p:spPr>
          <a:xfrm>
            <a:off x="6043797" y="1679944"/>
            <a:ext cx="2927069" cy="1398665"/>
          </a:xfrm>
          <a:prstGeom prst="rect">
            <a:avLst/>
          </a:prstGeom>
        </p:spPr>
      </p:pic>
    </p:spTree>
    <p:extLst>
      <p:ext uri="{BB962C8B-B14F-4D97-AF65-F5344CB8AC3E}">
        <p14:creationId xmlns:p14="http://schemas.microsoft.com/office/powerpoint/2010/main" val="19348081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D6F7-4FC5-21D4-292F-CA13723F1340}"/>
              </a:ext>
            </a:extLst>
          </p:cNvPr>
          <p:cNvSpPr txBox="1">
            <a:spLocks/>
          </p:cNvSpPr>
          <p:nvPr/>
        </p:nvSpPr>
        <p:spPr>
          <a:xfrm>
            <a:off x="308809" y="410901"/>
            <a:ext cx="7996992" cy="164649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latin typeface="Aptos Display" panose="020B0004020202020204" pitchFamily="34" charset="0"/>
              </a:rPr>
              <a:t>Reflective Writing </a:t>
            </a:r>
          </a:p>
        </p:txBody>
      </p:sp>
      <p:sp>
        <p:nvSpPr>
          <p:cNvPr id="4" name="Content Placeholder 2">
            <a:extLst>
              <a:ext uri="{FF2B5EF4-FFF2-40B4-BE49-F238E27FC236}">
                <a16:creationId xmlns:a16="http://schemas.microsoft.com/office/drawing/2014/main" id="{C72EC755-E348-65E7-FB20-141BF5D11A4E}"/>
              </a:ext>
            </a:extLst>
          </p:cNvPr>
          <p:cNvSpPr txBox="1">
            <a:spLocks/>
          </p:cNvSpPr>
          <p:nvPr/>
        </p:nvSpPr>
        <p:spPr>
          <a:xfrm>
            <a:off x="762000" y="2514600"/>
            <a:ext cx="4267200" cy="3200400"/>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latin typeface="Aptos Display" panose="020B0004020202020204" pitchFamily="34" charset="0"/>
              </a:rPr>
              <a:t>“It is not sufficient to have an experience in order to learn. Without reflecting on this experience, it may quickly be forgotten, or its learning potential lost.”</a:t>
            </a:r>
          </a:p>
          <a:p>
            <a:r>
              <a:rPr lang="en-GB" sz="2000" dirty="0">
                <a:latin typeface="Aptos Display" panose="020B0004020202020204" pitchFamily="34" charset="0"/>
              </a:rPr>
              <a:t>Gibbs, 1988, p.9</a:t>
            </a:r>
          </a:p>
        </p:txBody>
      </p:sp>
      <p:pic>
        <p:nvPicPr>
          <p:cNvPr id="1036" name="Picture 12" descr="86,000+ Pencil Cartoon Stock Illustrations, Royalty-Free Vector Graphics &amp;  Clip Art - iStock | Pencil illustration, Rubber cartoon, Pencil drawing">
            <a:extLst>
              <a:ext uri="{FF2B5EF4-FFF2-40B4-BE49-F238E27FC236}">
                <a16:creationId xmlns:a16="http://schemas.microsoft.com/office/drawing/2014/main" id="{A961DE72-139D-5081-8973-1B89F12E9B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2514600"/>
            <a:ext cx="2562448" cy="256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06437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1928140-1D43-9DA4-22AF-1374FF475D3F}"/>
              </a:ext>
            </a:extLst>
          </p:cNvPr>
          <p:cNvSpPr>
            <a:spLocks noGrp="1"/>
          </p:cNvSpPr>
          <p:nvPr>
            <p:ph idx="1"/>
          </p:nvPr>
        </p:nvSpPr>
        <p:spPr>
          <a:xfrm>
            <a:off x="381000" y="1524001"/>
            <a:ext cx="8382000" cy="4038599"/>
          </a:xfrm>
        </p:spPr>
        <p:txBody>
          <a:bodyPr>
            <a:noAutofit/>
          </a:bodyPr>
          <a:lstStyle/>
          <a:p>
            <a:pPr marL="0" indent="0">
              <a:lnSpc>
                <a:spcPct val="100000"/>
              </a:lnSpc>
              <a:buNone/>
            </a:pPr>
            <a:r>
              <a:rPr lang="en-GB" sz="1800" b="1" dirty="0">
                <a:latin typeface="Aptos" panose="020B0004020202020204" pitchFamily="34" charset="0"/>
              </a:rPr>
              <a:t>We reflect quite naturally in our day to day lives, thinking about things that have happened, why they happened and whether we handled them well.</a:t>
            </a:r>
          </a:p>
          <a:p>
            <a:pPr marL="0" indent="0">
              <a:lnSpc>
                <a:spcPct val="100000"/>
              </a:lnSpc>
              <a:buNone/>
            </a:pPr>
            <a:r>
              <a:rPr lang="en-GB" sz="1800" b="1" dirty="0">
                <a:latin typeface="Aptos" panose="020B0004020202020204" pitchFamily="34" charset="0"/>
              </a:rPr>
              <a:t>In academia, you may be asked to formalise your reflections to show that learning is taking place. </a:t>
            </a:r>
          </a:p>
          <a:p>
            <a:pPr marL="0" indent="0">
              <a:lnSpc>
                <a:spcPct val="100000"/>
              </a:lnSpc>
              <a:buNone/>
            </a:pPr>
            <a:endParaRPr lang="en-GB" sz="1800" b="1" dirty="0">
              <a:latin typeface="Aptos" panose="020B0004020202020204" pitchFamily="34" charset="0"/>
            </a:endParaRPr>
          </a:p>
          <a:p>
            <a:pPr marL="0" indent="0" algn="l">
              <a:lnSpc>
                <a:spcPct val="100000"/>
              </a:lnSpc>
              <a:buNone/>
            </a:pPr>
            <a:r>
              <a:rPr lang="en-GB" sz="1800" dirty="0">
                <a:latin typeface="Aptos" panose="020B0004020202020204" pitchFamily="34" charset="0"/>
              </a:rPr>
              <a:t>This may involve:</a:t>
            </a:r>
          </a:p>
          <a:p>
            <a:pPr lvl="1" algn="l">
              <a:lnSpc>
                <a:spcPct val="150000"/>
              </a:lnSpc>
              <a:buFont typeface="Wingdings" panose="05000000000000000000" pitchFamily="2" charset="2"/>
              <a:buChar char="§"/>
            </a:pPr>
            <a:r>
              <a:rPr lang="en-GB" sz="1800" dirty="0">
                <a:latin typeface="Aptos" panose="020B0004020202020204" pitchFamily="34" charset="0"/>
              </a:rPr>
              <a:t>Reflecting on your own professional or academic practice</a:t>
            </a:r>
          </a:p>
          <a:p>
            <a:pPr lvl="1" algn="l">
              <a:lnSpc>
                <a:spcPct val="150000"/>
              </a:lnSpc>
              <a:buFont typeface="Wingdings" panose="05000000000000000000" pitchFamily="2" charset="2"/>
              <a:buChar char="§"/>
            </a:pPr>
            <a:r>
              <a:rPr lang="en-GB" sz="1800" dirty="0">
                <a:latin typeface="Aptos" panose="020B0004020202020204" pitchFamily="34" charset="0"/>
              </a:rPr>
              <a:t>Scrutinising an experience and the way you dealt with it</a:t>
            </a:r>
          </a:p>
          <a:p>
            <a:pPr lvl="1" algn="l">
              <a:lnSpc>
                <a:spcPct val="100000"/>
              </a:lnSpc>
              <a:buFont typeface="Wingdings" panose="05000000000000000000" pitchFamily="2" charset="2"/>
              <a:buChar char="§"/>
            </a:pPr>
            <a:r>
              <a:rPr lang="en-GB" sz="1800" dirty="0">
                <a:latin typeface="Aptos" panose="020B0004020202020204" pitchFamily="34" charset="0"/>
              </a:rPr>
              <a:t>Evaluating a project or experiment and considering how to do it better next time</a:t>
            </a:r>
          </a:p>
          <a:p>
            <a:pPr lvl="1" algn="l">
              <a:lnSpc>
                <a:spcPct val="150000"/>
              </a:lnSpc>
              <a:buFont typeface="Wingdings" panose="05000000000000000000" pitchFamily="2" charset="2"/>
              <a:buChar char="§"/>
            </a:pPr>
            <a:r>
              <a:rPr lang="en-GB" sz="1800" dirty="0">
                <a:latin typeface="Aptos" panose="020B0004020202020204" pitchFamily="34" charset="0"/>
              </a:rPr>
              <a:t>Reflecting on things you have read and linking theory with practice/reality</a:t>
            </a:r>
          </a:p>
        </p:txBody>
      </p:sp>
      <p:sp>
        <p:nvSpPr>
          <p:cNvPr id="2" name="Title 1">
            <a:extLst>
              <a:ext uri="{FF2B5EF4-FFF2-40B4-BE49-F238E27FC236}">
                <a16:creationId xmlns:a16="http://schemas.microsoft.com/office/drawing/2014/main" id="{A1EE6B4A-D65D-754F-2BD3-533A1195D603}"/>
              </a:ext>
            </a:extLst>
          </p:cNvPr>
          <p:cNvSpPr>
            <a:spLocks noGrp="1"/>
          </p:cNvSpPr>
          <p:nvPr>
            <p:ph type="title"/>
          </p:nvPr>
        </p:nvSpPr>
        <p:spPr>
          <a:xfrm>
            <a:off x="628650" y="304800"/>
            <a:ext cx="7886700" cy="1325563"/>
          </a:xfrm>
        </p:spPr>
        <p:txBody>
          <a:bodyPr>
            <a:noAutofit/>
          </a:bodyPr>
          <a:lstStyle/>
          <a:p>
            <a:pPr algn="ctr"/>
            <a:r>
              <a:rPr lang="en-GB" sz="3600" b="1" dirty="0">
                <a:latin typeface="Aptos Display" panose="020B0004020202020204" pitchFamily="34" charset="0"/>
              </a:rPr>
              <a:t>Reflection in Academia</a:t>
            </a:r>
          </a:p>
        </p:txBody>
      </p:sp>
    </p:spTree>
    <p:extLst>
      <p:ext uri="{BB962C8B-B14F-4D97-AF65-F5344CB8AC3E}">
        <p14:creationId xmlns:p14="http://schemas.microsoft.com/office/powerpoint/2010/main" val="11122395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1BFD6-D65C-6602-5398-F022CE1CC6BD}"/>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F94090B-0176-4213-895E-F87A300752C2}"/>
              </a:ext>
            </a:extLst>
          </p:cNvPr>
          <p:cNvSpPr>
            <a:spLocks noGrp="1"/>
          </p:cNvSpPr>
          <p:nvPr>
            <p:ph idx="1"/>
          </p:nvPr>
        </p:nvSpPr>
        <p:spPr>
          <a:xfrm>
            <a:off x="381000" y="1524001"/>
            <a:ext cx="8382000" cy="4038599"/>
          </a:xfrm>
        </p:spPr>
        <p:txBody>
          <a:bodyPr>
            <a:noAutofit/>
          </a:bodyPr>
          <a:lstStyle/>
          <a:p>
            <a:pPr marL="0" indent="0">
              <a:lnSpc>
                <a:spcPct val="100000"/>
              </a:lnSpc>
              <a:buNone/>
            </a:pPr>
            <a:endParaRPr lang="en-GB" sz="1800" b="1" dirty="0">
              <a:latin typeface="Aptos" panose="020B0004020202020204" pitchFamily="34" charset="0"/>
            </a:endParaRPr>
          </a:p>
          <a:p>
            <a:pPr marL="0" indent="0">
              <a:lnSpc>
                <a:spcPct val="100000"/>
              </a:lnSpc>
              <a:buNone/>
            </a:pPr>
            <a:r>
              <a:rPr lang="en-GB" sz="1800" b="1" dirty="0">
                <a:latin typeface="Aptos" panose="020B0004020202020204" pitchFamily="34" charset="0"/>
              </a:rPr>
              <a:t>Whilst it is only compulsory to utilise a reflection model for BMIH6004 Managing Hotel Administration, you may find it beneficial to make use of one for your other two assignments as well.</a:t>
            </a:r>
          </a:p>
          <a:p>
            <a:pPr marL="0" indent="0">
              <a:lnSpc>
                <a:spcPct val="100000"/>
              </a:lnSpc>
              <a:buNone/>
            </a:pPr>
            <a:endParaRPr lang="en-GB" sz="1800" b="1" dirty="0">
              <a:latin typeface="Aptos" panose="020B0004020202020204" pitchFamily="34" charset="0"/>
            </a:endParaRPr>
          </a:p>
          <a:p>
            <a:pPr marL="0" indent="0">
              <a:lnSpc>
                <a:spcPct val="100000"/>
              </a:lnSpc>
              <a:buNone/>
            </a:pPr>
            <a:endParaRPr lang="en-GB" sz="1800" b="1" dirty="0">
              <a:latin typeface="Aptos" panose="020B0004020202020204" pitchFamily="34" charset="0"/>
            </a:endParaRPr>
          </a:p>
          <a:p>
            <a:pPr marL="0" indent="0">
              <a:lnSpc>
                <a:spcPct val="100000"/>
              </a:lnSpc>
              <a:buNone/>
            </a:pPr>
            <a:endParaRPr lang="en-GB" sz="1800" b="1" dirty="0">
              <a:latin typeface="Aptos" panose="020B0004020202020204" pitchFamily="34" charset="0"/>
            </a:endParaRPr>
          </a:p>
          <a:p>
            <a:pPr marL="0" indent="0">
              <a:lnSpc>
                <a:spcPct val="100000"/>
              </a:lnSpc>
              <a:buNone/>
            </a:pPr>
            <a:r>
              <a:rPr lang="en-GB" sz="1800" b="1" dirty="0">
                <a:latin typeface="Aptos" panose="020B0004020202020204" pitchFamily="34" charset="0"/>
              </a:rPr>
              <a:t>Reflection models are a great way to structure your thoughts and organise your points in a manner that flows well for your reader and demonstrates the strength of your reflecting practices.</a:t>
            </a:r>
            <a:endParaRPr lang="en-GB" sz="1800" dirty="0">
              <a:latin typeface="Aptos" panose="020B0004020202020204" pitchFamily="34" charset="0"/>
            </a:endParaRPr>
          </a:p>
        </p:txBody>
      </p:sp>
      <p:sp>
        <p:nvSpPr>
          <p:cNvPr id="2" name="Title 1">
            <a:extLst>
              <a:ext uri="{FF2B5EF4-FFF2-40B4-BE49-F238E27FC236}">
                <a16:creationId xmlns:a16="http://schemas.microsoft.com/office/drawing/2014/main" id="{4E63E4EA-7EB3-ACB1-F5D5-89F704C9EF66}"/>
              </a:ext>
            </a:extLst>
          </p:cNvPr>
          <p:cNvSpPr>
            <a:spLocks noGrp="1"/>
          </p:cNvSpPr>
          <p:nvPr>
            <p:ph type="title"/>
          </p:nvPr>
        </p:nvSpPr>
        <p:spPr>
          <a:xfrm>
            <a:off x="628650" y="304800"/>
            <a:ext cx="7886700" cy="1325563"/>
          </a:xfrm>
        </p:spPr>
        <p:txBody>
          <a:bodyPr>
            <a:noAutofit/>
          </a:bodyPr>
          <a:lstStyle/>
          <a:p>
            <a:pPr algn="ctr"/>
            <a:r>
              <a:rPr lang="en-GB" sz="3600" b="1" dirty="0">
                <a:latin typeface="Aptos Display" panose="020B0004020202020204" pitchFamily="34" charset="0"/>
              </a:rPr>
              <a:t>Reflection Models</a:t>
            </a:r>
          </a:p>
        </p:txBody>
      </p:sp>
    </p:spTree>
    <p:extLst>
      <p:ext uri="{BB962C8B-B14F-4D97-AF65-F5344CB8AC3E}">
        <p14:creationId xmlns:p14="http://schemas.microsoft.com/office/powerpoint/2010/main" val="19243176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F52C68E-EB09-14BF-2E4D-4B74D6B4E5DF}"/>
              </a:ext>
            </a:extLst>
          </p:cNvPr>
          <p:cNvSpPr>
            <a:spLocks noGrp="1"/>
          </p:cNvSpPr>
          <p:nvPr>
            <p:ph idx="1"/>
          </p:nvPr>
        </p:nvSpPr>
        <p:spPr/>
        <p:txBody>
          <a:bodyPr/>
          <a:lstStyle/>
          <a:p>
            <a:pPr algn="l">
              <a:lnSpc>
                <a:spcPct val="170000"/>
              </a:lnSpc>
              <a:buFont typeface="Wingdings" panose="05000000000000000000" pitchFamily="2" charset="2"/>
              <a:buChar char="§"/>
            </a:pPr>
            <a:r>
              <a:rPr lang="en-GB" sz="2700" dirty="0">
                <a:latin typeface="Aptos" panose="020B0004020202020204" pitchFamily="34" charset="0"/>
              </a:rPr>
              <a:t>ERA Cycle </a:t>
            </a:r>
          </a:p>
          <a:p>
            <a:pPr algn="l">
              <a:lnSpc>
                <a:spcPct val="170000"/>
              </a:lnSpc>
              <a:buFont typeface="Wingdings" panose="05000000000000000000" pitchFamily="2" charset="2"/>
              <a:buChar char="§"/>
            </a:pPr>
            <a:r>
              <a:rPr lang="en-GB" sz="2700" dirty="0">
                <a:latin typeface="Aptos" panose="020B0004020202020204" pitchFamily="34" charset="0"/>
              </a:rPr>
              <a:t>Gibbs Reflective Cycle</a:t>
            </a:r>
          </a:p>
          <a:p>
            <a:pPr algn="l">
              <a:lnSpc>
                <a:spcPct val="170000"/>
              </a:lnSpc>
              <a:buFont typeface="Wingdings" panose="05000000000000000000" pitchFamily="2" charset="2"/>
              <a:buChar char="§"/>
            </a:pPr>
            <a:r>
              <a:rPr lang="en-GB" sz="2700" dirty="0">
                <a:latin typeface="Aptos" panose="020B0004020202020204" pitchFamily="34" charset="0"/>
              </a:rPr>
              <a:t>Kolb’s Experiential Learning Cycle</a:t>
            </a:r>
          </a:p>
          <a:p>
            <a:pPr algn="just">
              <a:lnSpc>
                <a:spcPct val="170000"/>
              </a:lnSpc>
              <a:buFont typeface="Wingdings" panose="05000000000000000000" pitchFamily="2" charset="2"/>
              <a:buChar char="§"/>
            </a:pPr>
            <a:r>
              <a:rPr lang="en-US" sz="2700" dirty="0">
                <a:effectLst/>
                <a:latin typeface="Aptos" panose="020B0004020202020204" pitchFamily="34" charset="0"/>
                <a:ea typeface="Carlito"/>
                <a:cs typeface="Carlito"/>
              </a:rPr>
              <a:t>Schön </a:t>
            </a:r>
            <a:endParaRPr lang="en-GB" sz="2700" dirty="0">
              <a:effectLst/>
              <a:latin typeface="Aptos" panose="020B0004020202020204" pitchFamily="34" charset="0"/>
              <a:ea typeface="Carlito"/>
              <a:cs typeface="Carlito"/>
            </a:endParaRPr>
          </a:p>
          <a:p>
            <a:endParaRPr lang="en-GB" dirty="0"/>
          </a:p>
        </p:txBody>
      </p:sp>
      <p:sp>
        <p:nvSpPr>
          <p:cNvPr id="7" name="Title 6">
            <a:extLst>
              <a:ext uri="{FF2B5EF4-FFF2-40B4-BE49-F238E27FC236}">
                <a16:creationId xmlns:a16="http://schemas.microsoft.com/office/drawing/2014/main" id="{97AB44D8-FCE7-038E-C1B4-8A65E5B16148}"/>
              </a:ext>
            </a:extLst>
          </p:cNvPr>
          <p:cNvSpPr>
            <a:spLocks noGrp="1"/>
          </p:cNvSpPr>
          <p:nvPr>
            <p:ph type="title"/>
          </p:nvPr>
        </p:nvSpPr>
        <p:spPr/>
        <p:txBody>
          <a:bodyPr>
            <a:normAutofit/>
          </a:bodyPr>
          <a:lstStyle/>
          <a:p>
            <a:pPr algn="ctr"/>
            <a:r>
              <a:rPr lang="en-GB" sz="4000" b="1" dirty="0">
                <a:latin typeface="Aptos Display" panose="020B0004020202020204" pitchFamily="34" charset="0"/>
              </a:rPr>
              <a:t>Reflective Models</a:t>
            </a:r>
          </a:p>
        </p:txBody>
      </p:sp>
    </p:spTree>
    <p:extLst>
      <p:ext uri="{BB962C8B-B14F-4D97-AF65-F5344CB8AC3E}">
        <p14:creationId xmlns:p14="http://schemas.microsoft.com/office/powerpoint/2010/main" val="46972147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4000" b="1" dirty="0">
                <a:latin typeface="Aptos Display" panose="020B0004020202020204" pitchFamily="34" charset="0"/>
              </a:rPr>
              <a:t>ERA Cycle</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628650" y="2209800"/>
            <a:ext cx="3867150" cy="3200400"/>
          </a:xfrm>
        </p:spPr>
        <p:txBody>
          <a:bodyPr>
            <a:normAutofit/>
          </a:bodyPr>
          <a:lstStyle/>
          <a:p>
            <a:pPr marL="0" indent="0">
              <a:buNone/>
            </a:pPr>
            <a:r>
              <a:rPr lang="en-GB" sz="2200" dirty="0">
                <a:latin typeface="Aptos" panose="020B0004020202020204" pitchFamily="34" charset="0"/>
              </a:rPr>
              <a:t>The ERA cycle (Jasper, 2013) is one of the simplest models of reflection and contains only three stages:</a:t>
            </a:r>
          </a:p>
          <a:p>
            <a:pPr>
              <a:buFont typeface="Wingdings" panose="05000000000000000000" pitchFamily="2" charset="2"/>
              <a:buChar char="Ø"/>
            </a:pPr>
            <a:endParaRPr lang="en-GB" sz="2200" dirty="0">
              <a:latin typeface="Aptos" panose="020B0004020202020204" pitchFamily="34" charset="0"/>
            </a:endParaRPr>
          </a:p>
          <a:p>
            <a:pPr lvl="1">
              <a:buFont typeface="Wingdings" panose="05000000000000000000" pitchFamily="2" charset="2"/>
              <a:buChar char="§"/>
            </a:pPr>
            <a:r>
              <a:rPr lang="en-GB" sz="2200" dirty="0">
                <a:latin typeface="Aptos" panose="020B0004020202020204" pitchFamily="34" charset="0"/>
              </a:rPr>
              <a:t> Experience</a:t>
            </a:r>
          </a:p>
          <a:p>
            <a:pPr lvl="1">
              <a:buFont typeface="Wingdings" panose="05000000000000000000" pitchFamily="2" charset="2"/>
              <a:buChar char="§"/>
            </a:pPr>
            <a:r>
              <a:rPr lang="en-GB" sz="2200" dirty="0">
                <a:latin typeface="Aptos" panose="020B0004020202020204" pitchFamily="34" charset="0"/>
              </a:rPr>
              <a:t> Reflection</a:t>
            </a:r>
          </a:p>
          <a:p>
            <a:pPr lvl="1">
              <a:buFont typeface="Wingdings" panose="05000000000000000000" pitchFamily="2" charset="2"/>
              <a:buChar char="§"/>
            </a:pPr>
            <a:r>
              <a:rPr lang="en-GB" sz="2200" dirty="0">
                <a:latin typeface="Aptos" panose="020B0004020202020204" pitchFamily="34" charset="0"/>
              </a:rPr>
              <a:t> Action</a:t>
            </a:r>
          </a:p>
          <a:p>
            <a:endParaRPr lang="en-GB" sz="2600" dirty="0"/>
          </a:p>
        </p:txBody>
      </p:sp>
      <p:pic>
        <p:nvPicPr>
          <p:cNvPr id="2" name="Picture 2" descr="ERA Cycle">
            <a:extLst>
              <a:ext uri="{FF2B5EF4-FFF2-40B4-BE49-F238E27FC236}">
                <a16:creationId xmlns:a16="http://schemas.microsoft.com/office/drawing/2014/main" id="{E4201309-9603-2488-BD39-C44382B9B10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9239" r="7981"/>
          <a:stretch/>
        </p:blipFill>
        <p:spPr bwMode="auto">
          <a:xfrm>
            <a:off x="4673009" y="2286000"/>
            <a:ext cx="3867150" cy="2627774"/>
          </a:xfrm>
          <a:prstGeom prst="rect">
            <a:avLst/>
          </a:prstGeom>
          <a:solidFill>
            <a:srgbClr val="FFFFFF"/>
          </a:solidFill>
          <a:ln>
            <a:solidFill>
              <a:schemeClr val="tx1"/>
            </a:solidFill>
          </a:ln>
        </p:spPr>
      </p:pic>
    </p:spTree>
    <p:extLst>
      <p:ext uri="{BB962C8B-B14F-4D97-AF65-F5344CB8AC3E}">
        <p14:creationId xmlns:p14="http://schemas.microsoft.com/office/powerpoint/2010/main" val="17204069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D0AC8AB-BC9B-71D6-5F14-CB079F1E3EE0}"/>
              </a:ext>
            </a:extLst>
          </p:cNvPr>
          <p:cNvSpPr>
            <a:spLocks noGrp="1"/>
          </p:cNvSpPr>
          <p:nvPr>
            <p:ph idx="1"/>
          </p:nvPr>
        </p:nvSpPr>
        <p:spPr>
          <a:xfrm>
            <a:off x="628650" y="1676401"/>
            <a:ext cx="7600950" cy="3790122"/>
          </a:xfrm>
        </p:spPr>
        <p:txBody>
          <a:bodyPr>
            <a:normAutofit fontScale="70000" lnSpcReduction="20000"/>
          </a:bodyPr>
          <a:lstStyle/>
          <a:p>
            <a:pPr algn="l">
              <a:lnSpc>
                <a:spcPct val="120000"/>
              </a:lnSpc>
              <a:buFont typeface="Wingdings" panose="05000000000000000000" pitchFamily="2" charset="2"/>
              <a:buChar char="§"/>
            </a:pPr>
            <a:r>
              <a:rPr lang="en-GB" sz="2800" i="0" dirty="0">
                <a:effectLst/>
                <a:latin typeface="Aptos" panose="020B0004020202020204" pitchFamily="34" charset="0"/>
              </a:rPr>
              <a:t>This model builds on the other three and adds more stages. It is one of the more complex models of reflection, but it may be that you find having multiple stages of the process to guide you reassuring.</a:t>
            </a:r>
          </a:p>
          <a:p>
            <a:pPr algn="l">
              <a:lnSpc>
                <a:spcPct val="120000"/>
              </a:lnSpc>
              <a:buFont typeface="Wingdings" panose="05000000000000000000" pitchFamily="2" charset="2"/>
              <a:buChar char="§"/>
            </a:pPr>
            <a:r>
              <a:rPr lang="en-GB" sz="2800" i="0" dirty="0">
                <a:effectLst/>
                <a:latin typeface="Aptos" panose="020B0004020202020204" pitchFamily="34" charset="0"/>
              </a:rPr>
              <a:t>Gibb's cycle contains 6 stages:</a:t>
            </a:r>
          </a:p>
          <a:p>
            <a:pPr lvl="1">
              <a:lnSpc>
                <a:spcPct val="120000"/>
              </a:lnSpc>
            </a:pPr>
            <a:r>
              <a:rPr lang="en-GB" sz="2600" i="0" dirty="0">
                <a:effectLst/>
                <a:latin typeface="Aptos" panose="020B0004020202020204" pitchFamily="34" charset="0"/>
              </a:rPr>
              <a:t>Description</a:t>
            </a:r>
          </a:p>
          <a:p>
            <a:pPr lvl="1">
              <a:lnSpc>
                <a:spcPct val="120000"/>
              </a:lnSpc>
            </a:pPr>
            <a:r>
              <a:rPr lang="en-GB" sz="2600" i="0" dirty="0">
                <a:effectLst/>
                <a:latin typeface="Aptos" panose="020B0004020202020204" pitchFamily="34" charset="0"/>
              </a:rPr>
              <a:t>Feelings</a:t>
            </a:r>
          </a:p>
          <a:p>
            <a:pPr lvl="1">
              <a:lnSpc>
                <a:spcPct val="120000"/>
              </a:lnSpc>
            </a:pPr>
            <a:r>
              <a:rPr lang="en-GB" sz="2600" i="0" dirty="0">
                <a:effectLst/>
                <a:latin typeface="Aptos" panose="020B0004020202020204" pitchFamily="34" charset="0"/>
              </a:rPr>
              <a:t>Evaluation</a:t>
            </a:r>
          </a:p>
          <a:p>
            <a:pPr lvl="1">
              <a:lnSpc>
                <a:spcPct val="120000"/>
              </a:lnSpc>
            </a:pPr>
            <a:r>
              <a:rPr lang="en-GB" sz="2600" i="0" dirty="0">
                <a:effectLst/>
                <a:latin typeface="Aptos" panose="020B0004020202020204" pitchFamily="34" charset="0"/>
              </a:rPr>
              <a:t>Analysis</a:t>
            </a:r>
          </a:p>
          <a:p>
            <a:pPr lvl="1">
              <a:lnSpc>
                <a:spcPct val="120000"/>
              </a:lnSpc>
            </a:pPr>
            <a:r>
              <a:rPr lang="en-GB" sz="2600" i="0" dirty="0">
                <a:effectLst/>
                <a:latin typeface="Aptos" panose="020B0004020202020204" pitchFamily="34" charset="0"/>
              </a:rPr>
              <a:t>Conclusion</a:t>
            </a:r>
          </a:p>
          <a:p>
            <a:pPr lvl="1">
              <a:lnSpc>
                <a:spcPct val="120000"/>
              </a:lnSpc>
            </a:pPr>
            <a:r>
              <a:rPr lang="en-GB" sz="2600" i="0" dirty="0">
                <a:effectLst/>
                <a:latin typeface="Aptos" panose="020B0004020202020204" pitchFamily="34" charset="0"/>
              </a:rPr>
              <a:t>Action plan</a:t>
            </a:r>
          </a:p>
          <a:p>
            <a:endParaRPr lang="en-GB" dirty="0"/>
          </a:p>
        </p:txBody>
      </p:sp>
      <p:sp>
        <p:nvSpPr>
          <p:cNvPr id="7" name="Title 6">
            <a:extLst>
              <a:ext uri="{FF2B5EF4-FFF2-40B4-BE49-F238E27FC236}">
                <a16:creationId xmlns:a16="http://schemas.microsoft.com/office/drawing/2014/main" id="{D317B8C5-0349-55DF-1473-E5BF9090E8EE}"/>
              </a:ext>
            </a:extLst>
          </p:cNvPr>
          <p:cNvSpPr>
            <a:spLocks noGrp="1"/>
          </p:cNvSpPr>
          <p:nvPr>
            <p:ph type="title"/>
          </p:nvPr>
        </p:nvSpPr>
        <p:spPr>
          <a:xfrm>
            <a:off x="628650" y="152400"/>
            <a:ext cx="7886700" cy="1325563"/>
          </a:xfrm>
        </p:spPr>
        <p:txBody>
          <a:bodyPr>
            <a:normAutofit/>
          </a:bodyPr>
          <a:lstStyle/>
          <a:p>
            <a:pPr algn="ctr"/>
            <a:r>
              <a:rPr lang="en-GB" sz="3600" b="1" dirty="0">
                <a:latin typeface="Aptos Display" panose="020B0004020202020204" pitchFamily="34" charset="0"/>
              </a:rPr>
              <a:t>Gibbs’ Reflective Cycle</a:t>
            </a:r>
          </a:p>
        </p:txBody>
      </p:sp>
      <p:pic>
        <p:nvPicPr>
          <p:cNvPr id="3" name="Picture 2">
            <a:extLst>
              <a:ext uri="{FF2B5EF4-FFF2-40B4-BE49-F238E27FC236}">
                <a16:creationId xmlns:a16="http://schemas.microsoft.com/office/drawing/2014/main" id="{F26ED5AF-D476-44D0-AB31-65F856581C60}"/>
              </a:ext>
            </a:extLst>
          </p:cNvPr>
          <p:cNvPicPr>
            <a:picLocks noChangeAspect="1"/>
          </p:cNvPicPr>
          <p:nvPr/>
        </p:nvPicPr>
        <p:blipFill>
          <a:blip r:embed="rId3"/>
          <a:stretch>
            <a:fillRect/>
          </a:stretch>
        </p:blipFill>
        <p:spPr>
          <a:xfrm>
            <a:off x="5715000" y="3033015"/>
            <a:ext cx="2300812" cy="2148584"/>
          </a:xfrm>
          <a:prstGeom prst="rect">
            <a:avLst/>
          </a:prstGeom>
          <a:ln>
            <a:solidFill>
              <a:schemeClr val="tx1"/>
            </a:solidFill>
          </a:ln>
        </p:spPr>
      </p:pic>
    </p:spTree>
    <p:extLst>
      <p:ext uri="{BB962C8B-B14F-4D97-AF65-F5344CB8AC3E}">
        <p14:creationId xmlns:p14="http://schemas.microsoft.com/office/powerpoint/2010/main" val="38364063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87B276-AC45-4DED-D825-4D6FD0B8BC5F}"/>
              </a:ext>
            </a:extLst>
          </p:cNvPr>
          <p:cNvPicPr>
            <a:picLocks noChangeAspect="1"/>
          </p:cNvPicPr>
          <p:nvPr/>
        </p:nvPicPr>
        <p:blipFill>
          <a:blip r:embed="rId3"/>
          <a:stretch>
            <a:fillRect/>
          </a:stretch>
        </p:blipFill>
        <p:spPr>
          <a:xfrm>
            <a:off x="1716041" y="381000"/>
            <a:ext cx="5711917" cy="5334000"/>
          </a:xfrm>
          <a:prstGeom prst="rect">
            <a:avLst/>
          </a:prstGeom>
          <a:ln>
            <a:solidFill>
              <a:schemeClr val="tx1"/>
            </a:solidFill>
          </a:ln>
        </p:spPr>
      </p:pic>
    </p:spTree>
    <p:extLst>
      <p:ext uri="{BB962C8B-B14F-4D97-AF65-F5344CB8AC3E}">
        <p14:creationId xmlns:p14="http://schemas.microsoft.com/office/powerpoint/2010/main" val="14248388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Kolb’s Experiential Learning Cycle</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628650" y="1828800"/>
            <a:ext cx="8286750" cy="3809862"/>
          </a:xfrm>
        </p:spPr>
        <p:txBody>
          <a:bodyPr>
            <a:normAutofit/>
          </a:bodyPr>
          <a:lstStyle/>
          <a:p>
            <a:pPr algn="l">
              <a:buFont typeface="Wingdings" panose="05000000000000000000" pitchFamily="2" charset="2"/>
              <a:buChar char="§"/>
            </a:pPr>
            <a:r>
              <a:rPr lang="en-GB" sz="2200" dirty="0">
                <a:latin typeface="Aptos" panose="020B0004020202020204" pitchFamily="34" charset="0"/>
              </a:rPr>
              <a:t>Kolb's model (1984) takes things a step further. Based on theories about how people learn, this model centres on the concept of developing understanding through actual experiences and contains 4 key stages:</a:t>
            </a:r>
          </a:p>
          <a:p>
            <a:pPr algn="l"/>
            <a:endParaRPr lang="en-GB" sz="2200" dirty="0">
              <a:latin typeface="Aptos" panose="020B0004020202020204" pitchFamily="34" charset="0"/>
            </a:endParaRPr>
          </a:p>
          <a:p>
            <a:pPr marL="800100" lvl="1" indent="-342900" algn="l">
              <a:buFont typeface="Arial" panose="020B0604020202020204" pitchFamily="34" charset="0"/>
              <a:buChar char="•"/>
            </a:pPr>
            <a:r>
              <a:rPr lang="en-GB" sz="2200" dirty="0">
                <a:latin typeface="Aptos" panose="020B0004020202020204" pitchFamily="34" charset="0"/>
              </a:rPr>
              <a:t>Concrete experience</a:t>
            </a:r>
          </a:p>
          <a:p>
            <a:pPr marL="800100" lvl="1" indent="-342900" algn="l">
              <a:buFont typeface="Arial" panose="020B0604020202020204" pitchFamily="34" charset="0"/>
              <a:buChar char="•"/>
            </a:pPr>
            <a:r>
              <a:rPr lang="en-GB" sz="2200" dirty="0">
                <a:latin typeface="Aptos" panose="020B0004020202020204" pitchFamily="34" charset="0"/>
              </a:rPr>
              <a:t>Reflective observation</a:t>
            </a:r>
          </a:p>
          <a:p>
            <a:pPr marL="800100" lvl="1" indent="-342900" algn="l">
              <a:buFont typeface="Arial" panose="020B0604020202020204" pitchFamily="34" charset="0"/>
              <a:buChar char="•"/>
            </a:pPr>
            <a:r>
              <a:rPr lang="en-GB" sz="2200" dirty="0">
                <a:latin typeface="Aptos" panose="020B0004020202020204" pitchFamily="34" charset="0"/>
              </a:rPr>
              <a:t>Critical reflection</a:t>
            </a:r>
          </a:p>
          <a:p>
            <a:pPr marL="800100" lvl="1" indent="-342900" algn="l">
              <a:buFont typeface="Arial" panose="020B0604020202020204" pitchFamily="34" charset="0"/>
              <a:buChar char="•"/>
            </a:pPr>
            <a:r>
              <a:rPr lang="en-GB" sz="2200" dirty="0">
                <a:latin typeface="Aptos" panose="020B0004020202020204" pitchFamily="34" charset="0"/>
              </a:rPr>
              <a:t>Active experimentation</a:t>
            </a:r>
          </a:p>
          <a:p>
            <a:endParaRPr lang="en-GB" sz="2600" dirty="0"/>
          </a:p>
        </p:txBody>
      </p:sp>
      <p:pic>
        <p:nvPicPr>
          <p:cNvPr id="3" name="Picture 2">
            <a:extLst>
              <a:ext uri="{FF2B5EF4-FFF2-40B4-BE49-F238E27FC236}">
                <a16:creationId xmlns:a16="http://schemas.microsoft.com/office/drawing/2014/main" id="{B598FA2B-C222-8CE1-EA1A-0EB59C3FDF1C}"/>
              </a:ext>
            </a:extLst>
          </p:cNvPr>
          <p:cNvPicPr>
            <a:picLocks noChangeAspect="1"/>
          </p:cNvPicPr>
          <p:nvPr/>
        </p:nvPicPr>
        <p:blipFill>
          <a:blip r:embed="rId3"/>
          <a:stretch>
            <a:fillRect/>
          </a:stretch>
        </p:blipFill>
        <p:spPr>
          <a:xfrm>
            <a:off x="4953000" y="3505200"/>
            <a:ext cx="3105764" cy="1600200"/>
          </a:xfrm>
          <a:prstGeom prst="rect">
            <a:avLst/>
          </a:prstGeom>
          <a:ln>
            <a:solidFill>
              <a:schemeClr val="tx1"/>
            </a:solidFill>
          </a:ln>
        </p:spPr>
      </p:pic>
    </p:spTree>
    <p:extLst>
      <p:ext uri="{BB962C8B-B14F-4D97-AF65-F5344CB8AC3E}">
        <p14:creationId xmlns:p14="http://schemas.microsoft.com/office/powerpoint/2010/main" val="22100616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diagram of a process&#10;&#10;Description automatically generated">
            <a:extLst>
              <a:ext uri="{FF2B5EF4-FFF2-40B4-BE49-F238E27FC236}">
                <a16:creationId xmlns:a16="http://schemas.microsoft.com/office/drawing/2014/main" id="{EA36CEC0-623D-E69D-786C-59E9F9DDB35E}"/>
              </a:ext>
            </a:extLst>
          </p:cNvPr>
          <p:cNvPicPr>
            <a:picLocks noChangeAspect="1"/>
          </p:cNvPicPr>
          <p:nvPr/>
        </p:nvPicPr>
        <p:blipFill>
          <a:blip r:embed="rId3"/>
          <a:stretch>
            <a:fillRect/>
          </a:stretch>
        </p:blipFill>
        <p:spPr>
          <a:xfrm>
            <a:off x="577048" y="1066800"/>
            <a:ext cx="7989904" cy="4114800"/>
          </a:xfrm>
          <a:prstGeom prst="rect">
            <a:avLst/>
          </a:prstGeom>
          <a:ln>
            <a:solidFill>
              <a:schemeClr val="tx1"/>
            </a:solidFill>
          </a:ln>
        </p:spPr>
      </p:pic>
    </p:spTree>
    <p:extLst>
      <p:ext uri="{BB962C8B-B14F-4D97-AF65-F5344CB8AC3E}">
        <p14:creationId xmlns:p14="http://schemas.microsoft.com/office/powerpoint/2010/main" val="244584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4000" b="1" dirty="0">
                <a:latin typeface="Aptos Display" panose="020B0004020202020204" pitchFamily="34" charset="0"/>
              </a:rPr>
              <a:t>S</a:t>
            </a:r>
            <a:r>
              <a:rPr lang="en-US" sz="4000" b="1" dirty="0" err="1">
                <a:effectLst/>
                <a:latin typeface="Aptos Display" panose="020B0004020202020204" pitchFamily="34" charset="0"/>
                <a:ea typeface="Carlito"/>
                <a:cs typeface="Carlito"/>
              </a:rPr>
              <a:t>chön</a:t>
            </a:r>
            <a:endParaRPr lang="en-GB" sz="40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628650" y="2057538"/>
            <a:ext cx="8286750" cy="3809862"/>
          </a:xfrm>
        </p:spPr>
        <p:txBody>
          <a:bodyPr>
            <a:normAutofit lnSpcReduction="10000"/>
          </a:bodyPr>
          <a:lstStyle/>
          <a:p>
            <a:pPr algn="l">
              <a:buFont typeface="Wingdings" panose="05000000000000000000" pitchFamily="2" charset="2"/>
              <a:buChar char="§"/>
            </a:pPr>
            <a:r>
              <a:rPr lang="en-GB" sz="2300" b="1" dirty="0">
                <a:latin typeface="Aptos" panose="020B0004020202020204" pitchFamily="34" charset="0"/>
              </a:rPr>
              <a:t>Reflection in action </a:t>
            </a:r>
            <a:r>
              <a:rPr lang="en-GB" sz="2300" dirty="0">
                <a:latin typeface="Aptos" panose="020B0004020202020204" pitchFamily="34" charset="0"/>
              </a:rPr>
              <a:t>– This is reflecting as you go (immediately), where you reflect on your actions during an event: This isn't going well, what can I do now to improve things? Or this is going well; how can I maintain the momentum? Making informed decisions based on spontaneous, split-second reflections. </a:t>
            </a:r>
          </a:p>
          <a:p>
            <a:pPr algn="l">
              <a:buFont typeface="Wingdings" panose="05000000000000000000" pitchFamily="2" charset="2"/>
              <a:buChar char="§"/>
            </a:pPr>
            <a:endParaRPr lang="en-GB" sz="2300" dirty="0">
              <a:latin typeface="Aptos" panose="020B0004020202020204" pitchFamily="34" charset="0"/>
            </a:endParaRPr>
          </a:p>
          <a:p>
            <a:pPr algn="l">
              <a:buFont typeface="Wingdings" panose="05000000000000000000" pitchFamily="2" charset="2"/>
              <a:buChar char="§"/>
            </a:pPr>
            <a:r>
              <a:rPr lang="en-GB" sz="2300" b="1" dirty="0">
                <a:latin typeface="Aptos" panose="020B0004020202020204" pitchFamily="34" charset="0"/>
              </a:rPr>
              <a:t>Reflection on action </a:t>
            </a:r>
            <a:r>
              <a:rPr lang="en-GB" sz="2300" dirty="0">
                <a:latin typeface="Aptos" panose="020B0004020202020204" pitchFamily="34" charset="0"/>
              </a:rPr>
              <a:t>– You recall incidents after the event has passed, thinking in depth on how you can improve your practice. You may think over something spontaneously while travelling or resting or you may put specific time aside and formally structure your reflections.</a:t>
            </a:r>
          </a:p>
          <a:p>
            <a:endParaRPr lang="en-GB" sz="2600" dirty="0"/>
          </a:p>
        </p:txBody>
      </p:sp>
      <p:pic>
        <p:nvPicPr>
          <p:cNvPr id="2" name="Picture 1">
            <a:extLst>
              <a:ext uri="{FF2B5EF4-FFF2-40B4-BE49-F238E27FC236}">
                <a16:creationId xmlns:a16="http://schemas.microsoft.com/office/drawing/2014/main" id="{4B4346E7-1AD1-AC9F-EF34-9B7ED4A8DDEB}"/>
              </a:ext>
            </a:extLst>
          </p:cNvPr>
          <p:cNvPicPr>
            <a:picLocks noChangeAspect="1"/>
          </p:cNvPicPr>
          <p:nvPr/>
        </p:nvPicPr>
        <p:blipFill rotWithShape="1">
          <a:blip r:embed="rId3"/>
          <a:srcRect b="13639"/>
          <a:stretch/>
        </p:blipFill>
        <p:spPr>
          <a:xfrm>
            <a:off x="6172200" y="228600"/>
            <a:ext cx="2233248" cy="1711681"/>
          </a:xfrm>
          <a:prstGeom prst="rect">
            <a:avLst/>
          </a:prstGeom>
          <a:ln>
            <a:solidFill>
              <a:schemeClr val="tx1"/>
            </a:solidFill>
          </a:ln>
        </p:spPr>
      </p:pic>
    </p:spTree>
    <p:extLst>
      <p:ext uri="{BB962C8B-B14F-4D97-AF65-F5344CB8AC3E}">
        <p14:creationId xmlns:p14="http://schemas.microsoft.com/office/powerpoint/2010/main" val="535034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03357B-BB6C-C2ED-5454-92DE3FF73319}"/>
              </a:ext>
            </a:extLst>
          </p:cNvPr>
          <p:cNvPicPr>
            <a:picLocks noChangeAspect="1"/>
          </p:cNvPicPr>
          <p:nvPr/>
        </p:nvPicPr>
        <p:blipFill rotWithShape="1">
          <a:blip r:embed="rId3"/>
          <a:srcRect b="13639"/>
          <a:stretch/>
        </p:blipFill>
        <p:spPr>
          <a:xfrm>
            <a:off x="1142047" y="381000"/>
            <a:ext cx="6859906" cy="5257800"/>
          </a:xfrm>
          <a:prstGeom prst="rect">
            <a:avLst/>
          </a:prstGeom>
          <a:ln>
            <a:solidFill>
              <a:schemeClr val="tx1"/>
            </a:solidFill>
          </a:ln>
        </p:spPr>
      </p:pic>
    </p:spTree>
    <p:extLst>
      <p:ext uri="{BB962C8B-B14F-4D97-AF65-F5344CB8AC3E}">
        <p14:creationId xmlns:p14="http://schemas.microsoft.com/office/powerpoint/2010/main" val="14938057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317B8C5-0349-55DF-1473-E5BF9090E8EE}"/>
              </a:ext>
            </a:extLst>
          </p:cNvPr>
          <p:cNvSpPr>
            <a:spLocks noGrp="1"/>
          </p:cNvSpPr>
          <p:nvPr>
            <p:ph type="title"/>
          </p:nvPr>
        </p:nvSpPr>
        <p:spPr/>
        <p:txBody>
          <a:bodyPr>
            <a:normAutofit/>
          </a:bodyPr>
          <a:lstStyle/>
          <a:p>
            <a:pPr algn="ctr"/>
            <a:r>
              <a:rPr lang="en-US" sz="3600" b="1" dirty="0">
                <a:ln w="0"/>
                <a:latin typeface="Aptos Display" panose="020B0004020202020204" pitchFamily="34" charset="0"/>
              </a:rPr>
              <a:t>Learning Logs – One per Module</a:t>
            </a:r>
            <a:endParaRPr lang="en-GB" sz="3600" b="1" dirty="0">
              <a:latin typeface="Aptos Display" panose="020B0004020202020204" pitchFamily="34" charset="0"/>
            </a:endParaRPr>
          </a:p>
        </p:txBody>
      </p:sp>
      <p:pic>
        <p:nvPicPr>
          <p:cNvPr id="3" name="Picture 2">
            <a:extLst>
              <a:ext uri="{FF2B5EF4-FFF2-40B4-BE49-F238E27FC236}">
                <a16:creationId xmlns:a16="http://schemas.microsoft.com/office/drawing/2014/main" id="{8BE25338-39B4-8FC4-3A19-1AAB927AEC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2095843"/>
            <a:ext cx="4788638" cy="321736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 name="Picture 3" descr="Text&#10;&#10;Description automatically generated with medium confidence">
            <a:extLst>
              <a:ext uri="{FF2B5EF4-FFF2-40B4-BE49-F238E27FC236}">
                <a16:creationId xmlns:a16="http://schemas.microsoft.com/office/drawing/2014/main" id="{C3545037-3BF2-F106-0868-C6F93A16103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72199" y="1905000"/>
            <a:ext cx="2413465" cy="905048"/>
          </a:xfrm>
          <a:prstGeom prst="rect">
            <a:avLst/>
          </a:prstGeom>
        </p:spPr>
      </p:pic>
      <p:sp>
        <p:nvSpPr>
          <p:cNvPr id="8" name="TextBox 7">
            <a:extLst>
              <a:ext uri="{FF2B5EF4-FFF2-40B4-BE49-F238E27FC236}">
                <a16:creationId xmlns:a16="http://schemas.microsoft.com/office/drawing/2014/main" id="{B04963B4-F866-B320-51CB-87283E00BC90}"/>
              </a:ext>
            </a:extLst>
          </p:cNvPr>
          <p:cNvSpPr txBox="1"/>
          <p:nvPr/>
        </p:nvSpPr>
        <p:spPr>
          <a:xfrm>
            <a:off x="5092931" y="3048000"/>
            <a:ext cx="4572000" cy="1200329"/>
          </a:xfrm>
          <a:prstGeom prst="rect">
            <a:avLst/>
          </a:prstGeom>
          <a:noFill/>
        </p:spPr>
        <p:txBody>
          <a:bodyPr wrap="square">
            <a:spAutoFit/>
          </a:bodyPr>
          <a:lstStyle/>
          <a:p>
            <a:pPr algn="ctr"/>
            <a:endParaRPr lang="en-GB" sz="2400" b="1" dirty="0">
              <a:latin typeface="Aptos Display" panose="020B0004020202020204" pitchFamily="34" charset="0"/>
            </a:endParaRPr>
          </a:p>
          <a:p>
            <a:pPr algn="ctr"/>
            <a:r>
              <a:rPr lang="en-GB" sz="2400" b="1" dirty="0">
                <a:latin typeface="Aptos Display" panose="020B0004020202020204" pitchFamily="34" charset="0"/>
              </a:rPr>
              <a:t>Friday 27</a:t>
            </a:r>
            <a:r>
              <a:rPr lang="en-GB" sz="2400" b="1" baseline="30000" dirty="0">
                <a:latin typeface="Aptos Display" panose="020B0004020202020204" pitchFamily="34" charset="0"/>
              </a:rPr>
              <a:t>th</a:t>
            </a:r>
            <a:r>
              <a:rPr lang="en-GB" sz="2400" b="1" dirty="0">
                <a:latin typeface="Aptos Display" panose="020B0004020202020204" pitchFamily="34" charset="0"/>
              </a:rPr>
              <a:t> February</a:t>
            </a:r>
          </a:p>
          <a:p>
            <a:pPr algn="ctr"/>
            <a:r>
              <a:rPr lang="en-GB" sz="2400" b="1" dirty="0">
                <a:latin typeface="Aptos Display" panose="020B0004020202020204" pitchFamily="34" charset="0"/>
              </a:rPr>
              <a:t>by 23:59pm</a:t>
            </a:r>
          </a:p>
        </p:txBody>
      </p:sp>
    </p:spTree>
    <p:extLst>
      <p:ext uri="{BB962C8B-B14F-4D97-AF65-F5344CB8AC3E}">
        <p14:creationId xmlns:p14="http://schemas.microsoft.com/office/powerpoint/2010/main" val="38740504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1CFEC-C41B-D91E-99EE-4BFDB82E4CF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AE9AE44-6D19-5052-87A6-C20145B51A27}"/>
              </a:ext>
            </a:extLst>
          </p:cNvPr>
          <p:cNvSpPr>
            <a:spLocks noGrp="1"/>
          </p:cNvSpPr>
          <p:nvPr>
            <p:ph type="title"/>
          </p:nvPr>
        </p:nvSpPr>
        <p:spPr>
          <a:xfrm>
            <a:off x="4750156" y="83674"/>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BDB0DF05-72CD-8385-3B58-1EC486462AD2}"/>
              </a:ext>
            </a:extLst>
          </p:cNvPr>
          <p:cNvSpPr>
            <a:spLocks noGrp="1"/>
          </p:cNvSpPr>
          <p:nvPr>
            <p:ph sz="half" idx="1"/>
          </p:nvPr>
        </p:nvSpPr>
        <p:spPr>
          <a:xfrm>
            <a:off x="457200" y="2316163"/>
            <a:ext cx="8534400" cy="4389437"/>
          </a:xfrm>
        </p:spPr>
        <p:txBody>
          <a:bodyPr>
            <a:noAutofit/>
          </a:bodyPr>
          <a:lstStyle/>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Introduction</a:t>
            </a:r>
          </a:p>
          <a:p>
            <a:pPr algn="just">
              <a:lnSpc>
                <a:spcPct val="100000"/>
              </a:lnSpc>
              <a:buFont typeface="Wingdings" panose="05000000000000000000" pitchFamily="2" charset="2"/>
              <a:buChar char="§"/>
            </a:pPr>
            <a:r>
              <a:rPr lang="en-GB" sz="2400" dirty="0">
                <a:latin typeface="Aptos" panose="020B0004020202020204" pitchFamily="34" charset="0"/>
                <a:ea typeface="Times New Roman" panose="02020603050405020304" pitchFamily="18" charset="0"/>
                <a:cs typeface="Arial" panose="020B0604020202020204" pitchFamily="34" charset="0"/>
              </a:rPr>
              <a:t>Main Body</a:t>
            </a:r>
          </a:p>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Conclusion</a:t>
            </a:r>
          </a:p>
          <a:p>
            <a:pPr algn="just">
              <a:lnSpc>
                <a:spcPct val="100000"/>
              </a:lnSpc>
              <a:buFont typeface="Wingdings" panose="05000000000000000000" pitchFamily="2" charset="2"/>
              <a:buChar char="§"/>
            </a:pPr>
            <a:r>
              <a:rPr lang="en-GB" sz="2400" dirty="0">
                <a:latin typeface="Aptos" panose="020B0004020202020204" pitchFamily="34" charset="0"/>
                <a:ea typeface="Times New Roman" panose="02020603050405020304" pitchFamily="18" charset="0"/>
                <a:cs typeface="Arial" panose="020B0604020202020204" pitchFamily="34" charset="0"/>
              </a:rPr>
              <a:t>Appendix</a:t>
            </a:r>
            <a:endParaRPr lang="en-GB" sz="2400" dirty="0">
              <a:effectLst/>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B6645B3A-C499-FD78-750C-0B704F378A48}"/>
              </a:ext>
            </a:extLst>
          </p:cNvPr>
          <p:cNvSpPr txBox="1"/>
          <p:nvPr/>
        </p:nvSpPr>
        <p:spPr>
          <a:xfrm>
            <a:off x="477023" y="599754"/>
            <a:ext cx="6094562" cy="1200329"/>
          </a:xfrm>
          <a:prstGeom prst="rect">
            <a:avLst/>
          </a:prstGeom>
          <a:noFill/>
        </p:spPr>
        <p:txBody>
          <a:bodyPr wrap="square">
            <a:spAutoFit/>
          </a:bodyPr>
          <a:lstStyle/>
          <a:p>
            <a:pPr algn="just">
              <a:tabLst>
                <a:tab pos="270510" algn="l"/>
              </a:tabLst>
            </a:pPr>
            <a:r>
              <a:rPr lang="en-GB" sz="24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6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126323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304800" y="1371600"/>
            <a:ext cx="8534400" cy="4389437"/>
          </a:xfrm>
        </p:spPr>
        <p:txBody>
          <a:bodyPr>
            <a:noAutofit/>
          </a:bodyPr>
          <a:lstStyle/>
          <a:p>
            <a:pPr marL="0" indent="0" algn="just">
              <a:lnSpc>
                <a:spcPct val="100000"/>
              </a:lnSpc>
              <a:buNone/>
            </a:pPr>
            <a:r>
              <a:rPr lang="en-GB" sz="1550" b="1" dirty="0">
                <a:effectLst/>
                <a:latin typeface="Aptos" panose="020B0004020202020204" pitchFamily="34" charset="0"/>
                <a:ea typeface="Times New Roman" panose="02020603050405020304" pitchFamily="18" charset="0"/>
                <a:cs typeface="Arial" panose="020B0604020202020204" pitchFamily="34" charset="0"/>
              </a:rPr>
              <a:t>Introduction (150-200 words):</a:t>
            </a:r>
          </a:p>
          <a:p>
            <a:pPr algn="just">
              <a:lnSpc>
                <a:spcPct val="100000"/>
              </a:lnSpc>
              <a:buFont typeface="Wingdings" panose="05000000000000000000" pitchFamily="2" charset="2"/>
              <a:buChar char="§"/>
            </a:pPr>
            <a:r>
              <a:rPr lang="en-GB" sz="1550" b="0" dirty="0">
                <a:effectLst/>
                <a:latin typeface="Aptos" panose="020B0004020202020204" pitchFamily="34" charset="0"/>
                <a:ea typeface="Times New Roman" panose="02020603050405020304" pitchFamily="18" charset="0"/>
              </a:rPr>
              <a:t>Briefly introduce the hotel’s F&amp;B operation. </a:t>
            </a:r>
            <a:r>
              <a:rPr lang="en-GB" sz="1550" dirty="0">
                <a:latin typeface="Aptos" panose="020B0004020202020204" pitchFamily="34" charset="0"/>
                <a:ea typeface="Times New Roman" panose="02020603050405020304" pitchFamily="18" charset="0"/>
              </a:rPr>
              <a:t>O</a:t>
            </a:r>
            <a:r>
              <a:rPr lang="en-GB" sz="1550" b="0" dirty="0">
                <a:effectLst/>
                <a:latin typeface="Aptos" panose="020B0004020202020204" pitchFamily="34" charset="0"/>
                <a:ea typeface="Times New Roman" panose="02020603050405020304" pitchFamily="18" charset="0"/>
              </a:rPr>
              <a:t>utline the F&amp;B offerings that are available at this particular property. You must name your placement hotel. </a:t>
            </a:r>
          </a:p>
          <a:p>
            <a:pPr marL="0" indent="0" algn="just">
              <a:lnSpc>
                <a:spcPct val="100000"/>
              </a:lnSpc>
              <a:buNone/>
            </a:pPr>
            <a:endParaRPr lang="en-GB" sz="1550" dirty="0">
              <a:latin typeface="Aptos" panose="020B0004020202020204" pitchFamily="34" charset="0"/>
              <a:ea typeface="Times New Roman" panose="02020603050405020304" pitchFamily="18" charset="0"/>
              <a:cs typeface="Arial" panose="020B0604020202020204" pitchFamily="34" charset="0"/>
            </a:endParaRPr>
          </a:p>
          <a:p>
            <a:pPr marL="0" indent="0" algn="just">
              <a:lnSpc>
                <a:spcPct val="100000"/>
              </a:lnSpc>
              <a:buNone/>
            </a:pPr>
            <a:r>
              <a:rPr lang="en-GB" sz="1550" b="1" dirty="0">
                <a:latin typeface="Aptos" panose="020B0004020202020204" pitchFamily="34" charset="0"/>
                <a:ea typeface="Times New Roman" panose="02020603050405020304" pitchFamily="18" charset="0"/>
                <a:cs typeface="Arial" panose="020B0604020202020204" pitchFamily="34" charset="0"/>
              </a:rPr>
              <a:t>Main Body (850-1000 words)</a:t>
            </a:r>
          </a:p>
          <a:p>
            <a:pPr lvl="0" algn="just" hangingPunct="0">
              <a:lnSpc>
                <a:spcPct val="100000"/>
              </a:lnSpc>
              <a:buFont typeface="Wingdings" panose="05000000000000000000" pitchFamily="2" charset="2"/>
              <a:buChar char="§"/>
            </a:pPr>
            <a:r>
              <a:rPr lang="en-GB" sz="1550" dirty="0">
                <a:effectLst/>
                <a:latin typeface="Aptos" panose="020B0004020202020204" pitchFamily="34" charset="0"/>
                <a:ea typeface="Times New Roman" panose="02020603050405020304" pitchFamily="18" charset="0"/>
              </a:rPr>
              <a:t>Select a previously studied module from your degree journey, </a:t>
            </a:r>
            <a:r>
              <a:rPr lang="en-GB" sz="1550" b="0" dirty="0">
                <a:effectLst/>
                <a:latin typeface="Aptos" panose="020B0004020202020204" pitchFamily="34" charset="0"/>
                <a:ea typeface="Times New Roman" panose="02020603050405020304" pitchFamily="18" charset="0"/>
              </a:rPr>
              <a:t>discuss this with a hotel team member for comparison. Include the team member’s name and job role. Reflect on how these theoretical learnings are implemented </a:t>
            </a:r>
            <a:r>
              <a:rPr lang="en-GB" sz="1550" dirty="0">
                <a:latin typeface="Aptos" panose="020B0004020202020204" pitchFamily="34" charset="0"/>
                <a:ea typeface="Times New Roman" panose="02020603050405020304" pitchFamily="18" charset="0"/>
              </a:rPr>
              <a:t>within the business.</a:t>
            </a:r>
            <a:endParaRPr lang="en-GB" sz="155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550" b="0" dirty="0">
                <a:effectLst/>
                <a:latin typeface="Aptos" panose="020B0004020202020204" pitchFamily="34" charset="0"/>
                <a:ea typeface="Times New Roman" panose="02020603050405020304" pitchFamily="18" charset="0"/>
              </a:rPr>
              <a:t>Consider if your view of this department has changed since Level 4. Why or why not?</a:t>
            </a:r>
            <a:endParaRPr lang="en-GB" sz="155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550" b="0" dirty="0">
                <a:effectLst/>
                <a:latin typeface="Aptos" panose="020B0004020202020204" pitchFamily="34" charset="0"/>
                <a:ea typeface="Times New Roman" panose="02020603050405020304" pitchFamily="18" charset="0"/>
              </a:rPr>
              <a:t>Compare your reflections to findings that you discover in academic literature during your research. Consider potential shortfalls or improvements that may be required.</a:t>
            </a:r>
            <a:endParaRPr lang="en-GB" sz="1550" b="1" dirty="0">
              <a:effectLst/>
              <a:latin typeface="Aptos" panose="020B0004020202020204" pitchFamily="34" charset="0"/>
              <a:ea typeface="Times New Roman" panose="02020603050405020304" pitchFamily="18" charset="0"/>
            </a:endParaRPr>
          </a:p>
          <a:p>
            <a:pPr lvl="0" algn="just" hangingPunct="0">
              <a:lnSpc>
                <a:spcPct val="100000"/>
              </a:lnSpc>
              <a:buFont typeface="Wingdings" panose="05000000000000000000" pitchFamily="2" charset="2"/>
              <a:buChar char="§"/>
            </a:pPr>
            <a:r>
              <a:rPr lang="en-GB" sz="1550" b="0" dirty="0">
                <a:effectLst/>
                <a:latin typeface="Aptos" panose="020B0004020202020204" pitchFamily="34" charset="0"/>
                <a:ea typeface="Times New Roman" panose="02020603050405020304" pitchFamily="18" charset="0"/>
              </a:rPr>
              <a:t>Include your involvement in this within the hotel – provide examples of scenarios that you experienced or observed whilst on placement.</a:t>
            </a:r>
            <a:endParaRPr lang="en-GB" sz="1550" b="1"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4572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86395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1E686-79DA-096E-F2FD-E7D6A2C2DE70}"/>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F7C581B-357F-A3E2-528C-8B03541E2D6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0800E758-79CA-37CA-9568-9A8F34D335DF}"/>
              </a:ext>
            </a:extLst>
          </p:cNvPr>
          <p:cNvSpPr>
            <a:spLocks noGrp="1"/>
          </p:cNvSpPr>
          <p:nvPr>
            <p:ph sz="half" idx="1"/>
          </p:nvPr>
        </p:nvSpPr>
        <p:spPr>
          <a:xfrm>
            <a:off x="304800" y="1371600"/>
            <a:ext cx="8534400" cy="4389437"/>
          </a:xfrm>
        </p:spPr>
        <p:txBody>
          <a:bodyPr>
            <a:noAutofit/>
          </a:bodyPr>
          <a:lstStyle/>
          <a:p>
            <a:pPr marL="0" indent="0" algn="just">
              <a:lnSpc>
                <a:spcPct val="100000"/>
              </a:lnSpc>
              <a:buNone/>
            </a:pPr>
            <a:r>
              <a:rPr lang="en-GB" sz="1550" b="1" dirty="0">
                <a:effectLst/>
                <a:latin typeface="Aptos" panose="020B0004020202020204" pitchFamily="34" charset="0"/>
                <a:ea typeface="Times New Roman" panose="02020603050405020304" pitchFamily="18" charset="0"/>
                <a:cs typeface="Arial" panose="020B0604020202020204" pitchFamily="34" charset="0"/>
              </a:rPr>
              <a:t>Conclusion (150-200 words):</a:t>
            </a:r>
          </a:p>
          <a:p>
            <a:pPr algn="just">
              <a:lnSpc>
                <a:spcPct val="100000"/>
              </a:lnSpc>
              <a:buFont typeface="Wingdings" panose="05000000000000000000" pitchFamily="2" charset="2"/>
              <a:buChar char="§"/>
            </a:pPr>
            <a:r>
              <a:rPr lang="en-GB" sz="1550" b="0" dirty="0">
                <a:effectLst/>
                <a:latin typeface="Aptos" panose="020B0004020202020204" pitchFamily="34" charset="0"/>
                <a:ea typeface="Times New Roman" panose="02020603050405020304" pitchFamily="18" charset="0"/>
              </a:rPr>
              <a:t>Summarise key findings and recommendations.</a:t>
            </a:r>
          </a:p>
          <a:p>
            <a:pPr marL="0" indent="0" algn="just">
              <a:lnSpc>
                <a:spcPct val="100000"/>
              </a:lnSpc>
              <a:buNone/>
            </a:pPr>
            <a:endParaRPr lang="en-GB" sz="1550" dirty="0">
              <a:latin typeface="Aptos" panose="020B0004020202020204" pitchFamily="34" charset="0"/>
              <a:ea typeface="Times New Roman" panose="02020603050405020304" pitchFamily="18" charset="0"/>
            </a:endParaRPr>
          </a:p>
          <a:p>
            <a:pPr marL="0" indent="0" algn="just">
              <a:lnSpc>
                <a:spcPct val="100000"/>
              </a:lnSpc>
              <a:buNone/>
            </a:pPr>
            <a:r>
              <a:rPr lang="en-GB" sz="1550" b="1" dirty="0">
                <a:effectLst/>
                <a:latin typeface="Aptos" panose="020B0004020202020204" pitchFamily="34" charset="0"/>
                <a:ea typeface="Times New Roman" panose="02020603050405020304" pitchFamily="18" charset="0"/>
              </a:rPr>
              <a:t>A minimum of 5 references in line with Harvard Referencing Conventions is required, with a full reference list included.</a:t>
            </a:r>
          </a:p>
          <a:p>
            <a:pPr marL="0" indent="0" algn="just">
              <a:lnSpc>
                <a:spcPct val="100000"/>
              </a:lnSpc>
              <a:buNone/>
            </a:pPr>
            <a:endParaRPr lang="en-GB" sz="1550" dirty="0">
              <a:latin typeface="Aptos" panose="020B0004020202020204" pitchFamily="34" charset="0"/>
              <a:ea typeface="Times New Roman" panose="02020603050405020304" pitchFamily="18" charset="0"/>
              <a:cs typeface="Arial" panose="020B0604020202020204" pitchFamily="34" charset="0"/>
            </a:endParaRPr>
          </a:p>
          <a:p>
            <a:pPr marL="0" indent="0" algn="just">
              <a:lnSpc>
                <a:spcPct val="100000"/>
              </a:lnSpc>
              <a:buNone/>
            </a:pPr>
            <a:r>
              <a:rPr lang="en-GB" sz="1550" b="1" dirty="0">
                <a:latin typeface="Aptos" panose="020B0004020202020204" pitchFamily="34" charset="0"/>
                <a:ea typeface="Times New Roman" panose="02020603050405020304" pitchFamily="18" charset="0"/>
                <a:cs typeface="Arial" panose="020B0604020202020204" pitchFamily="34" charset="0"/>
              </a:rPr>
              <a:t>Appendix (not part of the word count):</a:t>
            </a:r>
          </a:p>
          <a:p>
            <a:pPr lvl="0" algn="just" hangingPunct="0">
              <a:lnSpc>
                <a:spcPct val="100000"/>
              </a:lnSpc>
              <a:buFont typeface="Wingdings" panose="05000000000000000000" pitchFamily="2" charset="2"/>
              <a:buChar char="§"/>
            </a:pPr>
            <a:r>
              <a:rPr lang="en-GB" sz="1550" dirty="0">
                <a:effectLst/>
                <a:latin typeface="Aptos" panose="020B0004020202020204" pitchFamily="34" charset="0"/>
                <a:ea typeface="Times New Roman" panose="02020603050405020304" pitchFamily="18" charset="0"/>
              </a:rPr>
              <a:t>Provide three learning objectives for your time in F&amp;B</a:t>
            </a:r>
            <a:r>
              <a:rPr lang="en-GB" sz="1550" b="0" dirty="0">
                <a:effectLst/>
                <a:latin typeface="Aptos" panose="020B0004020202020204" pitchFamily="34" charset="0"/>
                <a:ea typeface="Times New Roman" panose="02020603050405020304" pitchFamily="18" charset="0"/>
              </a:rPr>
              <a:t>.</a:t>
            </a:r>
          </a:p>
          <a:p>
            <a:pPr lvl="0" algn="just" hangingPunct="0">
              <a:lnSpc>
                <a:spcPct val="100000"/>
              </a:lnSpc>
              <a:buFont typeface="Wingdings" panose="05000000000000000000" pitchFamily="2" charset="2"/>
              <a:buChar char="§"/>
            </a:pPr>
            <a:r>
              <a:rPr lang="en-GB" sz="1550" dirty="0">
                <a:latin typeface="Aptos" panose="020B0004020202020204" pitchFamily="34" charset="0"/>
                <a:ea typeface="Times New Roman" panose="02020603050405020304" pitchFamily="18" charset="0"/>
              </a:rPr>
              <a:t>Briefly discuss if these objectives were achieved. Is so, then why and how? If not then why not, and what will you do to achieve them in the future?</a:t>
            </a:r>
          </a:p>
          <a:p>
            <a:pPr lvl="0" algn="just" hangingPunct="0">
              <a:lnSpc>
                <a:spcPct val="100000"/>
              </a:lnSpc>
              <a:buFont typeface="Wingdings" panose="05000000000000000000" pitchFamily="2" charset="2"/>
              <a:buChar char="§"/>
            </a:pPr>
            <a:endParaRPr lang="en-GB" sz="1550" b="1" dirty="0">
              <a:effectLst/>
              <a:latin typeface="Aptos" panose="020B0004020202020204" pitchFamily="34" charset="0"/>
              <a:ea typeface="Times New Roman" panose="02020603050405020304" pitchFamily="18" charset="0"/>
            </a:endParaRPr>
          </a:p>
          <a:p>
            <a:pPr marL="0" lvl="0" indent="0" algn="just" hangingPunct="0">
              <a:lnSpc>
                <a:spcPct val="100000"/>
              </a:lnSpc>
              <a:buNone/>
            </a:pPr>
            <a:r>
              <a:rPr lang="en-GB" sz="1550" b="1" dirty="0">
                <a:latin typeface="Aptos" panose="020B0004020202020204" pitchFamily="34" charset="0"/>
                <a:ea typeface="Times New Roman" panose="02020603050405020304" pitchFamily="18" charset="0"/>
              </a:rPr>
              <a:t>Including fictional scenarios may result in an automatic 0 fail mark</a:t>
            </a:r>
            <a:endParaRPr lang="en-GB" sz="1550" b="1"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1D8C763D-165C-6629-C90F-E8750D8F1731}"/>
              </a:ext>
            </a:extLst>
          </p:cNvPr>
          <p:cNvSpPr txBox="1"/>
          <p:nvPr/>
        </p:nvSpPr>
        <p:spPr>
          <a:xfrm>
            <a:off x="477023" y="4572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04675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A306C-E81C-B308-028F-E17203E9981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5913EEE-44F6-F647-A3AD-CF745A250F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89B8CFA-FC19-8074-D1FA-DB4652CFD0D5}"/>
              </a:ext>
            </a:extLst>
          </p:cNvPr>
          <p:cNvSpPr>
            <a:spLocks noGrp="1"/>
          </p:cNvSpPr>
          <p:nvPr>
            <p:ph sz="half" idx="1"/>
          </p:nvPr>
        </p:nvSpPr>
        <p:spPr>
          <a:xfrm>
            <a:off x="304800" y="1858963"/>
            <a:ext cx="8534400" cy="4389437"/>
          </a:xfrm>
        </p:spPr>
        <p:txBody>
          <a:bodyPr>
            <a:noAutofit/>
          </a:bodyPr>
          <a:lstStyle/>
          <a:p>
            <a:pPr marL="0" indent="0" algn="just">
              <a:lnSpc>
                <a:spcPct val="100000"/>
              </a:lnSpc>
              <a:buNone/>
            </a:pPr>
            <a:r>
              <a:rPr lang="en-GB" sz="1700" b="1" dirty="0">
                <a:latin typeface="Aptos" panose="020B0004020202020204" pitchFamily="34" charset="0"/>
                <a:ea typeface="Times New Roman" panose="02020603050405020304" pitchFamily="18" charset="0"/>
                <a:cs typeface="Arial" panose="020B0604020202020204" pitchFamily="34" charset="0"/>
              </a:rPr>
              <a:t>Suggested previous modules to link to (this is not an exhaustive list):</a:t>
            </a:r>
          </a:p>
          <a:p>
            <a:pPr marL="0" indent="0" algn="just">
              <a:lnSpc>
                <a:spcPct val="100000"/>
              </a:lnSpc>
              <a:buNone/>
            </a:pPr>
            <a:endParaRPr lang="en-GB" sz="1700" b="1" dirty="0">
              <a:effectLst/>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latin typeface="Aptos" panose="020B0004020202020204" pitchFamily="34" charset="0"/>
                <a:ea typeface="Times New Roman" panose="02020603050405020304" pitchFamily="18" charset="0"/>
                <a:cs typeface="Arial" panose="020B0604020202020204" pitchFamily="34" charset="0"/>
              </a:rPr>
              <a:t>Sustainability for the Hospitality Industry - what sustainable measures are evident in the food and beverage department? Or is there a need for measures to be implemented?</a:t>
            </a:r>
          </a:p>
          <a:p>
            <a:pPr marL="0" indent="0" algn="just">
              <a:lnSpc>
                <a:spcPct val="100000"/>
              </a:lnSpc>
              <a:buNone/>
            </a:pPr>
            <a:endParaRPr lang="en-GB" sz="1700" b="1" dirty="0">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Personnel, Resourcing and Development – is there a training concern within this department? What is the impact day to day? </a:t>
            </a:r>
          </a:p>
          <a:p>
            <a:pPr marL="0" indent="0" algn="just">
              <a:lnSpc>
                <a:spcPct val="100000"/>
              </a:lnSpc>
              <a:buNone/>
            </a:pPr>
            <a:endParaRPr lang="en-GB" sz="1700" b="1" dirty="0">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Food and Beverage Operations – what practices does your placement hotel implement to ensure operations run smoothly? Are improvements required?</a:t>
            </a:r>
            <a:endParaRPr lang="en-GB" sz="1700" b="1"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E35E185D-3AB1-163B-E7A6-85E653A16128}"/>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1967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F3C0A-CCF7-3079-8553-9C4391B7184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F8049AAB-10C9-0B1E-97FF-456EE23308D9}"/>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AFEF6BC9-63E1-0703-47A3-DCA13665F777}"/>
              </a:ext>
            </a:extLst>
          </p:cNvPr>
          <p:cNvSpPr>
            <a:spLocks noGrp="1"/>
          </p:cNvSpPr>
          <p:nvPr>
            <p:ph sz="half" idx="1"/>
          </p:nvPr>
        </p:nvSpPr>
        <p:spPr>
          <a:xfrm>
            <a:off x="304800" y="1477963"/>
            <a:ext cx="8534400" cy="4389437"/>
          </a:xfrm>
        </p:spPr>
        <p:txBody>
          <a:bodyPr>
            <a:noAutofit/>
          </a:bodyPr>
          <a:lstStyle/>
          <a:p>
            <a:pPr marL="0" indent="0" algn="just">
              <a:lnSpc>
                <a:spcPct val="100000"/>
              </a:lnSpc>
              <a:buNone/>
            </a:pPr>
            <a:r>
              <a:rPr lang="en-GB" sz="1700" b="1" dirty="0">
                <a:latin typeface="Aptos" panose="020B0004020202020204" pitchFamily="34" charset="0"/>
                <a:ea typeface="Times New Roman" panose="02020603050405020304" pitchFamily="18" charset="0"/>
                <a:cs typeface="Arial" panose="020B0604020202020204" pitchFamily="34" charset="0"/>
              </a:rPr>
              <a:t>Guidance specific to this assessment:</a:t>
            </a:r>
          </a:p>
          <a:p>
            <a:pPr marL="0" indent="0" algn="just">
              <a:lnSpc>
                <a:spcPct val="100000"/>
              </a:lnSpc>
              <a:buNone/>
            </a:pPr>
            <a:endParaRPr lang="en-GB" sz="1700" b="1" dirty="0">
              <a:effectLst/>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latin typeface="Aptos" panose="020B0004020202020204" pitchFamily="34" charset="0"/>
                <a:ea typeface="Times New Roman" panose="02020603050405020304" pitchFamily="18" charset="0"/>
                <a:cs typeface="Arial" panose="020B0604020202020204" pitchFamily="34" charset="0"/>
              </a:rPr>
              <a:t>Engagement with Literature: </a:t>
            </a:r>
            <a:r>
              <a:rPr lang="en-GB" sz="1700" dirty="0">
                <a:latin typeface="Aptos" panose="020B0004020202020204" pitchFamily="34" charset="0"/>
                <a:ea typeface="Times New Roman" panose="02020603050405020304" pitchFamily="18" charset="0"/>
                <a:cs typeface="Arial" panose="020B0604020202020204" pitchFamily="34" charset="0"/>
              </a:rPr>
              <a:t>The work should contain at least 5 academic references in support of your work from a variety of valid and reliable sources. A reference list should be provided using UWTSD’s Harvard referencing conventions.</a:t>
            </a:r>
          </a:p>
          <a:p>
            <a:pPr marL="0" indent="0" algn="just">
              <a:lnSpc>
                <a:spcPct val="100000"/>
              </a:lnSpc>
              <a:buNone/>
            </a:pPr>
            <a:endParaRPr lang="en-GB" sz="1700" b="1" dirty="0">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Knowledge &amp; Understanding: </a:t>
            </a:r>
            <a:r>
              <a:rPr lang="en-GB" sz="1700" dirty="0">
                <a:effectLst/>
                <a:latin typeface="Aptos" panose="020B0004020202020204" pitchFamily="34" charset="0"/>
                <a:ea typeface="Times New Roman" panose="02020603050405020304" pitchFamily="18" charset="0"/>
                <a:cs typeface="Arial" panose="020B0604020202020204" pitchFamily="34" charset="0"/>
              </a:rPr>
              <a:t>Show knowledge and understanding through reflection of their practical placement, demonstrating key learnings from the food and beverage department and applying theoretical knowledge. </a:t>
            </a:r>
          </a:p>
          <a:p>
            <a:pPr marL="0" indent="0" algn="just">
              <a:lnSpc>
                <a:spcPct val="100000"/>
              </a:lnSpc>
              <a:buNone/>
            </a:pPr>
            <a:endParaRPr lang="en-GB" sz="1700" b="1" dirty="0">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Cognitive and Intellectual: </a:t>
            </a:r>
            <a:r>
              <a:rPr lang="en-GB" sz="1700" dirty="0">
                <a:effectLst/>
                <a:latin typeface="Aptos" panose="020B0004020202020204" pitchFamily="34" charset="0"/>
                <a:ea typeface="Times New Roman" panose="02020603050405020304" pitchFamily="18" charset="0"/>
                <a:cs typeface="Arial" panose="020B0604020202020204" pitchFamily="34" charset="0"/>
              </a:rPr>
              <a:t>Analyse placement in means of not just describing tasks but demonstrating the why, how, what and when, through practical tasks, reflective writing and discussions with hotel employees.</a:t>
            </a:r>
            <a:endParaRPr lang="en-GB" sz="1700"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5A5CC74F-4110-B19E-152C-567A2E7AD694}"/>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195391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C7217-87BA-5956-714A-82B453A5C3B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D082533-C99A-B484-4398-AE63F408B973}"/>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BMIH6002</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FD67672A-3752-5BDD-9748-82E7E8B5DAF8}"/>
              </a:ext>
            </a:extLst>
          </p:cNvPr>
          <p:cNvSpPr>
            <a:spLocks noGrp="1"/>
          </p:cNvSpPr>
          <p:nvPr>
            <p:ph sz="half" idx="1"/>
          </p:nvPr>
        </p:nvSpPr>
        <p:spPr>
          <a:xfrm>
            <a:off x="304800" y="1925000"/>
            <a:ext cx="8534400" cy="4389437"/>
          </a:xfrm>
        </p:spPr>
        <p:txBody>
          <a:bodyPr>
            <a:noAutofit/>
          </a:bodyPr>
          <a:lstStyle/>
          <a:p>
            <a:pPr marL="0" indent="0" algn="just">
              <a:lnSpc>
                <a:spcPct val="100000"/>
              </a:lnSpc>
              <a:buNone/>
            </a:pPr>
            <a:r>
              <a:rPr lang="en-GB" sz="1700" b="1" dirty="0">
                <a:latin typeface="Aptos" panose="020B0004020202020204" pitchFamily="34" charset="0"/>
                <a:ea typeface="Times New Roman" panose="02020603050405020304" pitchFamily="18" charset="0"/>
                <a:cs typeface="Arial" panose="020B0604020202020204" pitchFamily="34" charset="0"/>
              </a:rPr>
              <a:t>Guidance specific to this assessment:</a:t>
            </a:r>
          </a:p>
          <a:p>
            <a:pPr marL="0" indent="0" algn="just">
              <a:lnSpc>
                <a:spcPct val="100000"/>
              </a:lnSpc>
              <a:buNone/>
            </a:pPr>
            <a:endParaRPr lang="en-GB" sz="1700" b="1" dirty="0">
              <a:effectLst/>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latin typeface="Aptos" panose="020B0004020202020204" pitchFamily="34" charset="0"/>
                <a:ea typeface="Times New Roman" panose="02020603050405020304" pitchFamily="18" charset="0"/>
                <a:cs typeface="Arial" panose="020B0604020202020204" pitchFamily="34" charset="0"/>
              </a:rPr>
              <a:t>Practical Skills: </a:t>
            </a:r>
            <a:r>
              <a:rPr lang="en-GB" sz="1700" dirty="0">
                <a:latin typeface="Aptos" panose="020B0004020202020204" pitchFamily="34" charset="0"/>
                <a:ea typeface="Times New Roman" panose="02020603050405020304" pitchFamily="18" charset="0"/>
                <a:cs typeface="Arial" panose="020B0604020202020204" pitchFamily="34" charset="0"/>
              </a:rPr>
              <a:t>Consider how you would apply solutions within the workplace of your placement property, highlighting what you have learnt on placement and how you could deploy this in your future career.</a:t>
            </a:r>
          </a:p>
          <a:p>
            <a:pPr marL="0" indent="0" algn="just">
              <a:lnSpc>
                <a:spcPct val="100000"/>
              </a:lnSpc>
              <a:buNone/>
            </a:pPr>
            <a:endParaRPr lang="en-GB" sz="1700" b="1" dirty="0">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Transferable Skills: </a:t>
            </a:r>
            <a:r>
              <a:rPr lang="en-GB" sz="1700" dirty="0">
                <a:effectLst/>
                <a:latin typeface="Aptos" panose="020B0004020202020204" pitchFamily="34" charset="0"/>
                <a:ea typeface="Times New Roman" panose="02020603050405020304" pitchFamily="18" charset="0"/>
                <a:cs typeface="Arial" panose="020B0604020202020204" pitchFamily="34" charset="0"/>
              </a:rPr>
              <a:t>You should write the report in a recognised format within the assignment word count. All writing should be academic style, formal, focused, concise and subject specific. It should use the font of Arial 12 point or Times New Roman 12 point and be 1.5 or double spaced.</a:t>
            </a:r>
          </a:p>
          <a:p>
            <a:pPr marL="0" indent="0" algn="just">
              <a:lnSpc>
                <a:spcPct val="100000"/>
              </a:lnSpc>
              <a:buNone/>
            </a:pPr>
            <a:endParaRPr lang="en-GB" sz="17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F179A16D-5533-C01B-CD99-FE43E1E88689}"/>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251354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F3C54-7A75-1A53-C6FD-20A0919B728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F1544076-4C99-E195-5BE9-FDA8021A966A}"/>
              </a:ext>
            </a:extLst>
          </p:cNvPr>
          <p:cNvSpPr>
            <a:spLocks noGrp="1"/>
          </p:cNvSpPr>
          <p:nvPr>
            <p:ph type="title"/>
          </p:nvPr>
        </p:nvSpPr>
        <p:spPr>
          <a:xfrm>
            <a:off x="4750156" y="83674"/>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1FDB351-7C4E-0DCF-D3CF-AC42E2F5CBDE}"/>
              </a:ext>
            </a:extLst>
          </p:cNvPr>
          <p:cNvSpPr>
            <a:spLocks noGrp="1"/>
          </p:cNvSpPr>
          <p:nvPr>
            <p:ph sz="half" idx="1"/>
          </p:nvPr>
        </p:nvSpPr>
        <p:spPr>
          <a:xfrm>
            <a:off x="492681" y="2819400"/>
            <a:ext cx="8534400" cy="4389437"/>
          </a:xfrm>
        </p:spPr>
        <p:txBody>
          <a:bodyPr>
            <a:noAutofit/>
          </a:bodyPr>
          <a:lstStyle/>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Introduction</a:t>
            </a:r>
          </a:p>
          <a:p>
            <a:pPr algn="just">
              <a:lnSpc>
                <a:spcPct val="100000"/>
              </a:lnSpc>
              <a:buFont typeface="Wingdings" panose="05000000000000000000" pitchFamily="2" charset="2"/>
              <a:buChar char="§"/>
            </a:pPr>
            <a:r>
              <a:rPr lang="en-GB" sz="2400" dirty="0">
                <a:latin typeface="Aptos" panose="020B0004020202020204" pitchFamily="34" charset="0"/>
                <a:ea typeface="Times New Roman" panose="02020603050405020304" pitchFamily="18" charset="0"/>
                <a:cs typeface="Arial" panose="020B0604020202020204" pitchFamily="34" charset="0"/>
              </a:rPr>
              <a:t>Main Body: Department Reflection</a:t>
            </a:r>
          </a:p>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Conclusion</a:t>
            </a:r>
          </a:p>
        </p:txBody>
      </p:sp>
      <p:sp>
        <p:nvSpPr>
          <p:cNvPr id="3" name="TextBox 2">
            <a:extLst>
              <a:ext uri="{FF2B5EF4-FFF2-40B4-BE49-F238E27FC236}">
                <a16:creationId xmlns:a16="http://schemas.microsoft.com/office/drawing/2014/main" id="{59C50AE9-13A9-E5D6-CA01-AD7C71F99EF6}"/>
              </a:ext>
            </a:extLst>
          </p:cNvPr>
          <p:cNvSpPr txBox="1"/>
          <p:nvPr/>
        </p:nvSpPr>
        <p:spPr>
          <a:xfrm>
            <a:off x="477023" y="599754"/>
            <a:ext cx="6094562" cy="1569660"/>
          </a:xfrm>
          <a:prstGeom prst="rect">
            <a:avLst/>
          </a:prstGeom>
          <a:noFill/>
        </p:spPr>
        <p:txBody>
          <a:bodyPr wrap="square">
            <a:spAutoFit/>
          </a:bodyPr>
          <a:lstStyle/>
          <a:p>
            <a:pPr algn="just">
              <a:tabLst>
                <a:tab pos="270510" algn="l"/>
              </a:tabLst>
            </a:pPr>
            <a:r>
              <a:rPr lang="en-GB" sz="24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600" b="1" dirty="0">
                <a:effectLst/>
                <a:latin typeface="Aptos" panose="020B0004020202020204" pitchFamily="34" charset="0"/>
                <a:ea typeface="Times New Roman" panose="02020603050405020304" pitchFamily="18" charset="0"/>
                <a:cs typeface="Arial" panose="020B0604020202020204" pitchFamily="34" charset="0"/>
              </a:rPr>
              <a:t>Within a chosen department (Housekeeping, Maintenance, Leisure Club, or Meetings/Events) 1250 words (+/-10%)</a:t>
            </a:r>
            <a:endParaRPr lang="en-GB"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093733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304800" y="1782763"/>
            <a:ext cx="8534400" cy="4389437"/>
          </a:xfrm>
        </p:spPr>
        <p:txBody>
          <a:bodyPr>
            <a:noAutofit/>
          </a:bodyPr>
          <a:lstStyle/>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Introduction (150-200 words):</a:t>
            </a:r>
          </a:p>
          <a:p>
            <a:pPr algn="just" hangingPunct="0">
              <a:lnSpc>
                <a:spcPct val="100000"/>
              </a:lnSpc>
              <a:buFont typeface="Wingdings" panose="05000000000000000000" pitchFamily="2" charset="2"/>
              <a:buChar char="§"/>
            </a:pPr>
            <a:r>
              <a:rPr lang="en-GB" sz="2000" b="0" dirty="0">
                <a:effectLst/>
                <a:latin typeface="Aptos" panose="020B0004020202020204" pitchFamily="34" charset="0"/>
                <a:ea typeface="Times New Roman" panose="02020603050405020304" pitchFamily="18" charset="0"/>
              </a:rPr>
              <a:t>Briefly introduce the chosen department (Housekeeping, Maintenance, Leisure Club, or Meetings/Events).</a:t>
            </a:r>
          </a:p>
          <a:p>
            <a:pPr marL="0" indent="0" algn="just" hangingPunct="0">
              <a:lnSpc>
                <a:spcPct val="100000"/>
              </a:lnSpc>
              <a:buNone/>
            </a:pPr>
            <a:endParaRPr lang="en-GB" sz="2000" b="0" dirty="0">
              <a:effectLst/>
              <a:latin typeface="Aptos" panose="020B0004020202020204" pitchFamily="34" charset="0"/>
              <a:ea typeface="Times New Roman" panose="02020603050405020304" pitchFamily="18" charset="0"/>
            </a:endParaRPr>
          </a:p>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It is advised to select and focus on one department, even if you have spent time in more than one of the listed departments.</a:t>
            </a:r>
          </a:p>
          <a:p>
            <a:pPr marL="0" indent="0" algn="just" hangingPunct="0">
              <a:lnSpc>
                <a:spcPct val="100000"/>
              </a:lnSpc>
              <a:buNone/>
            </a:pPr>
            <a:endParaRPr lang="en-GB" sz="2000" dirty="0">
              <a:latin typeface="Aptos" panose="020B0004020202020204" pitchFamily="34" charset="0"/>
              <a:ea typeface="Times New Roman" panose="02020603050405020304" pitchFamily="18" charset="0"/>
            </a:endParaRPr>
          </a:p>
          <a:p>
            <a:pPr algn="just" hangingPunct="0">
              <a:lnSpc>
                <a:spcPct val="100000"/>
              </a:lnSpc>
              <a:buFont typeface="Wingdings" panose="05000000000000000000" pitchFamily="2" charset="2"/>
              <a:buChar char="§"/>
            </a:pPr>
            <a:r>
              <a:rPr lang="en-GB" sz="2000" b="0" dirty="0">
                <a:effectLst/>
                <a:latin typeface="Aptos" panose="020B0004020202020204" pitchFamily="34" charset="0"/>
                <a:ea typeface="Times New Roman" panose="02020603050405020304" pitchFamily="18" charset="0"/>
              </a:rPr>
              <a:t>Outline the offerings of this department at the property. You must name your placement hotel.</a:t>
            </a:r>
          </a:p>
          <a:p>
            <a:pPr marL="0" indent="0" algn="just" hangingPunct="0">
              <a:lnSpc>
                <a:spcPct val="100000"/>
              </a:lnSpc>
              <a:buNone/>
            </a:pPr>
            <a:endParaRPr lang="en-GB" sz="2000" b="1"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7E3B7F39-CFA5-46B3-0DCF-E18B7A46116D}"/>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510965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2BCBC-2095-76D9-DC9F-2CA8B53CCD7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590C5EA-1733-C58C-51F0-EEB704307CC9}"/>
              </a:ext>
            </a:extLst>
          </p:cNvPr>
          <p:cNvSpPr>
            <a:spLocks noGrp="1"/>
          </p:cNvSpPr>
          <p:nvPr>
            <p:ph type="title"/>
          </p:nvPr>
        </p:nvSpPr>
        <p:spPr>
          <a:xfrm>
            <a:off x="4447510" y="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C9C374BC-94EE-FD85-5AF5-7541F49A95FB}"/>
              </a:ext>
            </a:extLst>
          </p:cNvPr>
          <p:cNvSpPr>
            <a:spLocks noGrp="1"/>
          </p:cNvSpPr>
          <p:nvPr>
            <p:ph sz="half" idx="1"/>
          </p:nvPr>
        </p:nvSpPr>
        <p:spPr>
          <a:xfrm>
            <a:off x="304800" y="1295400"/>
            <a:ext cx="8534400" cy="4389437"/>
          </a:xfrm>
        </p:spPr>
        <p:txBody>
          <a:bodyPr>
            <a:noAutofit/>
          </a:bodyPr>
          <a:lstStyle/>
          <a:p>
            <a:pPr algn="just" hangingPunct="0">
              <a:lnSpc>
                <a:spcPct val="100000"/>
              </a:lnSpc>
              <a:buNone/>
            </a:pPr>
            <a:r>
              <a:rPr lang="en-GB" sz="1800" b="1" dirty="0">
                <a:effectLst/>
                <a:latin typeface="Aptos" panose="020B0004020202020204" pitchFamily="34" charset="0"/>
                <a:ea typeface="Times New Roman" panose="02020603050405020304" pitchFamily="18" charset="0"/>
              </a:rPr>
              <a:t>Main Body: Department Reflection (850-1000 words):</a:t>
            </a:r>
          </a:p>
          <a:p>
            <a:pPr marL="342900" lvl="0" indent="-342900" algn="just" hangingPunct="0">
              <a:lnSpc>
                <a:spcPct val="100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rPr>
              <a:t>Systematically analyse </a:t>
            </a:r>
            <a:r>
              <a:rPr lang="en-GB" sz="1800" b="1" dirty="0">
                <a:effectLst/>
                <a:latin typeface="Aptos" panose="020B0004020202020204" pitchFamily="34" charset="0"/>
                <a:ea typeface="Times New Roman" panose="02020603050405020304" pitchFamily="18" charset="0"/>
              </a:rPr>
              <a:t>The Guest Experience </a:t>
            </a:r>
            <a:r>
              <a:rPr lang="en-GB" sz="1800" dirty="0">
                <a:effectLst/>
                <a:latin typeface="Aptos" panose="020B0004020202020204" pitchFamily="34" charset="0"/>
                <a:ea typeface="Times New Roman" panose="02020603050405020304" pitchFamily="18" charset="0"/>
              </a:rPr>
              <a:t>in the department you worked in. Identify </a:t>
            </a:r>
            <a:r>
              <a:rPr lang="en-GB" sz="1800" b="1" dirty="0">
                <a:effectLst/>
                <a:latin typeface="Aptos" panose="020B0004020202020204" pitchFamily="34" charset="0"/>
                <a:ea typeface="Times New Roman" panose="02020603050405020304" pitchFamily="18" charset="0"/>
              </a:rPr>
              <a:t>one key issue </a:t>
            </a:r>
            <a:r>
              <a:rPr lang="en-GB" sz="1800" dirty="0">
                <a:effectLst/>
                <a:latin typeface="Aptos" panose="020B0004020202020204" pitchFamily="34" charset="0"/>
                <a:ea typeface="Times New Roman" panose="02020603050405020304" pitchFamily="18" charset="0"/>
              </a:rPr>
              <a:t>that you have witnessed, affecting guest service in the department that you worked in.</a:t>
            </a:r>
          </a:p>
          <a:p>
            <a:pPr marL="342900" lvl="0" indent="-342900" algn="just" hangingPunct="0">
              <a:lnSpc>
                <a:spcPct val="100000"/>
              </a:lnSpc>
              <a:buFont typeface="Symbol" panose="05050102010706020507" pitchFamily="18" charset="2"/>
              <a:buChar char=""/>
            </a:pPr>
            <a:r>
              <a:rPr lang="en-GB" sz="1800" b="0" dirty="0">
                <a:effectLst/>
                <a:latin typeface="Aptos" panose="020B0004020202020204" pitchFamily="34" charset="0"/>
                <a:ea typeface="Times New Roman" panose="02020603050405020304" pitchFamily="18" charset="0"/>
              </a:rPr>
              <a:t>Focus on one of the provided options, discuss the part you played (self-reflection) and apply wha</a:t>
            </a:r>
            <a:r>
              <a:rPr lang="en-GB" sz="1800" dirty="0">
                <a:latin typeface="Aptos" panose="020B0004020202020204" pitchFamily="34" charset="0"/>
                <a:ea typeface="Times New Roman" panose="02020603050405020304" pitchFamily="18" charset="0"/>
              </a:rPr>
              <a:t>t you have learnt from previous modules to improve the issue.</a:t>
            </a:r>
            <a:endParaRPr lang="en-GB" sz="1800" b="1" dirty="0">
              <a:effectLst/>
              <a:latin typeface="Aptos" panose="020B0004020202020204" pitchFamily="34" charset="0"/>
              <a:ea typeface="Times New Roman" panose="02020603050405020304" pitchFamily="18" charset="0"/>
            </a:endParaRPr>
          </a:p>
          <a:p>
            <a:pPr marL="342900" lvl="0" indent="-342900" algn="just" hangingPunct="0">
              <a:lnSpc>
                <a:spcPct val="100000"/>
              </a:lnSpc>
              <a:buFont typeface="Symbol" panose="05050102010706020507" pitchFamily="18" charset="2"/>
              <a:buChar char=""/>
            </a:pPr>
            <a:r>
              <a:rPr lang="en-GB" sz="1800" b="1" dirty="0">
                <a:effectLst/>
                <a:latin typeface="Aptos" panose="020B0004020202020204" pitchFamily="34" charset="0"/>
                <a:ea typeface="Times New Roman" panose="02020603050405020304" pitchFamily="18" charset="0"/>
              </a:rPr>
              <a:t>Management styles</a:t>
            </a:r>
            <a:r>
              <a:rPr lang="en-GB" sz="1800" b="0" dirty="0">
                <a:effectLst/>
                <a:latin typeface="Aptos" panose="020B0004020202020204" pitchFamily="34" charset="0"/>
                <a:ea typeface="Times New Roman" panose="02020603050405020304" pitchFamily="18" charset="0"/>
              </a:rPr>
              <a:t>: Did leadership approaches impact staff motivation and efficiency? What was the outcome? What have you learnt from this and how will you implement this in the future? </a:t>
            </a:r>
            <a:r>
              <a:rPr lang="en-GB" sz="1800" b="1" dirty="0">
                <a:effectLst/>
                <a:latin typeface="Aptos" panose="020B0004020202020204" pitchFamily="34" charset="0"/>
                <a:ea typeface="Times New Roman" panose="02020603050405020304" pitchFamily="18" charset="0"/>
              </a:rPr>
              <a:t>Link to Management and Organisational Behaviour (Level 5).</a:t>
            </a:r>
          </a:p>
          <a:p>
            <a:pPr marL="342900" lvl="0" indent="-342900" algn="just" hangingPunct="0">
              <a:lnSpc>
                <a:spcPct val="100000"/>
              </a:lnSpc>
              <a:buFont typeface="Symbol" panose="05050102010706020507" pitchFamily="18" charset="2"/>
              <a:buChar char=""/>
            </a:pPr>
            <a:r>
              <a:rPr lang="en-GB" sz="1800" b="1" dirty="0">
                <a:effectLst/>
                <a:latin typeface="Aptos" panose="020B0004020202020204" pitchFamily="34" charset="0"/>
                <a:ea typeface="Times New Roman" panose="02020603050405020304" pitchFamily="18" charset="0"/>
              </a:rPr>
              <a:t>Culture and teamwork</a:t>
            </a:r>
            <a:r>
              <a:rPr lang="en-GB" sz="1800" b="0" dirty="0">
                <a:effectLst/>
                <a:latin typeface="Aptos" panose="020B0004020202020204" pitchFamily="34" charset="0"/>
                <a:ea typeface="Times New Roman" panose="02020603050405020304" pitchFamily="18" charset="0"/>
              </a:rPr>
              <a:t>: How did organisational culture influence staff and guest experiences? </a:t>
            </a:r>
            <a:r>
              <a:rPr lang="en-GB" sz="1800" b="1" dirty="0">
                <a:effectLst/>
                <a:latin typeface="Aptos" panose="020B0004020202020204" pitchFamily="34" charset="0"/>
                <a:ea typeface="Times New Roman" panose="02020603050405020304" pitchFamily="18" charset="0"/>
              </a:rPr>
              <a:t>Link to Personnel Resourcing and Development (Level 5).</a:t>
            </a:r>
          </a:p>
        </p:txBody>
      </p:sp>
      <p:sp>
        <p:nvSpPr>
          <p:cNvPr id="3" name="TextBox 2">
            <a:extLst>
              <a:ext uri="{FF2B5EF4-FFF2-40B4-BE49-F238E27FC236}">
                <a16:creationId xmlns:a16="http://schemas.microsoft.com/office/drawing/2014/main" id="{7A2ECADE-11F1-F713-57B8-2A69B80424BB}"/>
              </a:ext>
            </a:extLst>
          </p:cNvPr>
          <p:cNvSpPr txBox="1"/>
          <p:nvPr/>
        </p:nvSpPr>
        <p:spPr>
          <a:xfrm>
            <a:off x="477023" y="3048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869725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3781A-94D2-91F7-242B-F6CF3719539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994EFE1-FA2B-5F06-64F5-AEBA03ECA383}"/>
              </a:ext>
            </a:extLst>
          </p:cNvPr>
          <p:cNvSpPr>
            <a:spLocks noGrp="1"/>
          </p:cNvSpPr>
          <p:nvPr>
            <p:ph type="title"/>
          </p:nvPr>
        </p:nvSpPr>
        <p:spPr>
          <a:xfrm>
            <a:off x="4447510" y="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44B3CF9F-65EA-AB86-EBC4-AE94E821A907}"/>
              </a:ext>
            </a:extLst>
          </p:cNvPr>
          <p:cNvSpPr>
            <a:spLocks noGrp="1"/>
          </p:cNvSpPr>
          <p:nvPr>
            <p:ph sz="half" idx="1"/>
          </p:nvPr>
        </p:nvSpPr>
        <p:spPr>
          <a:xfrm>
            <a:off x="304800" y="1295400"/>
            <a:ext cx="8534400" cy="4389437"/>
          </a:xfrm>
        </p:spPr>
        <p:txBody>
          <a:bodyPr>
            <a:noAutofit/>
          </a:bodyPr>
          <a:lstStyle/>
          <a:p>
            <a:pPr algn="just" hangingPunct="0">
              <a:lnSpc>
                <a:spcPct val="100000"/>
              </a:lnSpc>
              <a:buNone/>
            </a:pPr>
            <a:r>
              <a:rPr lang="en-GB" sz="1800" b="1" dirty="0">
                <a:effectLst/>
                <a:latin typeface="Aptos" panose="020B0004020202020204" pitchFamily="34" charset="0"/>
                <a:ea typeface="Times New Roman" panose="02020603050405020304" pitchFamily="18" charset="0"/>
              </a:rPr>
              <a:t>Main Body: Department Reflection (850-1000 words):</a:t>
            </a:r>
          </a:p>
          <a:p>
            <a:pPr marL="342900" lvl="0" indent="-342900" algn="just" hangingPunct="0">
              <a:lnSpc>
                <a:spcPct val="100000"/>
              </a:lnSpc>
              <a:buFont typeface="Symbol" panose="05050102010706020507" pitchFamily="18" charset="2"/>
              <a:buChar char=""/>
            </a:pPr>
            <a:r>
              <a:rPr lang="en-GB" sz="1800" b="1" dirty="0">
                <a:effectLst/>
                <a:latin typeface="Aptos" panose="020B0004020202020204" pitchFamily="34" charset="0"/>
                <a:ea typeface="Times New Roman" panose="02020603050405020304" pitchFamily="18" charset="0"/>
              </a:rPr>
              <a:t>Marketing and guest experience</a:t>
            </a:r>
            <a:r>
              <a:rPr lang="en-GB" sz="1800" dirty="0">
                <a:effectLst/>
                <a:latin typeface="Aptos" panose="020B0004020202020204" pitchFamily="34" charset="0"/>
                <a:ea typeface="Times New Roman" panose="02020603050405020304" pitchFamily="18" charset="0"/>
              </a:rPr>
              <a:t>: How were guest expectations managed and enhanced? What will you do differently in the future to ensure high standards? What have you learnt from your experience? </a:t>
            </a:r>
            <a:r>
              <a:rPr lang="en-GB" sz="1800" b="1" dirty="0">
                <a:effectLst/>
                <a:latin typeface="Aptos" panose="020B0004020202020204" pitchFamily="34" charset="0"/>
                <a:ea typeface="Times New Roman" panose="02020603050405020304" pitchFamily="18" charset="0"/>
              </a:rPr>
              <a:t>Link to Marketing Essentials (Level 4) or Hospitality &amp; Guest Services (Level 4).</a:t>
            </a:r>
          </a:p>
          <a:p>
            <a:pPr marL="342900" lvl="0" indent="-342900" algn="just" hangingPunct="0">
              <a:lnSpc>
                <a:spcPct val="100000"/>
              </a:lnSpc>
              <a:buFont typeface="Symbol" panose="05050102010706020507" pitchFamily="18" charset="2"/>
              <a:buChar char=""/>
            </a:pPr>
            <a:r>
              <a:rPr lang="en-GB" sz="1800" b="0" dirty="0">
                <a:effectLst/>
                <a:latin typeface="Aptos" panose="020B0004020202020204" pitchFamily="34" charset="0"/>
                <a:ea typeface="Times New Roman" panose="02020603050405020304" pitchFamily="18" charset="0"/>
              </a:rPr>
              <a:t>Justify why the issue is significant, support with relevant academic literature, discuss specific points gained from your research to demonstrate clear relevance to your reader.</a:t>
            </a:r>
          </a:p>
          <a:p>
            <a:pPr marL="342900" lvl="0" indent="-342900" algn="just" hangingPunct="0">
              <a:lnSpc>
                <a:spcPct val="100000"/>
              </a:lnSpc>
              <a:buFont typeface="Symbol" panose="05050102010706020507" pitchFamily="18" charset="2"/>
              <a:buChar char=""/>
            </a:pPr>
            <a:r>
              <a:rPr lang="en-GB" sz="1800" dirty="0">
                <a:latin typeface="Aptos" panose="020B0004020202020204" pitchFamily="34" charset="0"/>
                <a:ea typeface="Times New Roman" panose="02020603050405020304" pitchFamily="18" charset="0"/>
              </a:rPr>
              <a:t>Develop a realistic </a:t>
            </a:r>
            <a:r>
              <a:rPr lang="en-GB" sz="1800" b="1" dirty="0">
                <a:latin typeface="Aptos" panose="020B0004020202020204" pitchFamily="34" charset="0"/>
                <a:ea typeface="Times New Roman" panose="02020603050405020304" pitchFamily="18" charset="0"/>
              </a:rPr>
              <a:t>three-step</a:t>
            </a:r>
            <a:r>
              <a:rPr lang="en-GB" sz="1800" dirty="0">
                <a:latin typeface="Aptos" panose="020B0004020202020204" pitchFamily="34" charset="0"/>
                <a:ea typeface="Times New Roman" panose="02020603050405020304" pitchFamily="18" charset="0"/>
              </a:rPr>
              <a:t> improvement plan that includes: </a:t>
            </a:r>
            <a:r>
              <a:rPr lang="en-GB" sz="1800" b="1" dirty="0">
                <a:latin typeface="Aptos" panose="020B0004020202020204" pitchFamily="34" charset="0"/>
                <a:ea typeface="Times New Roman" panose="02020603050405020304" pitchFamily="18" charset="0"/>
              </a:rPr>
              <a:t>a specific operational change, clear outlining of how the change aligns with industry best practices and the expected impact on guest satisfaction and business performance.</a:t>
            </a:r>
          </a:p>
          <a:p>
            <a:pPr marL="342900" lvl="0" indent="-342900" algn="just" hangingPunct="0">
              <a:lnSpc>
                <a:spcPct val="100000"/>
              </a:lnSpc>
              <a:buFont typeface="Symbol" panose="05050102010706020507" pitchFamily="18" charset="2"/>
              <a:buChar char=""/>
            </a:pPr>
            <a:r>
              <a:rPr lang="en-GB" sz="1800" b="1" dirty="0">
                <a:effectLst/>
                <a:latin typeface="Aptos" panose="020B0004020202020204" pitchFamily="34" charset="0"/>
                <a:ea typeface="Times New Roman" panose="02020603050405020304" pitchFamily="18" charset="0"/>
              </a:rPr>
              <a:t>Conclusion (150-200 </a:t>
            </a:r>
            <a:r>
              <a:rPr lang="en-GB" sz="1800" b="1" dirty="0">
                <a:latin typeface="Aptos" panose="020B0004020202020204" pitchFamily="34" charset="0"/>
                <a:ea typeface="Times New Roman" panose="02020603050405020304" pitchFamily="18" charset="0"/>
              </a:rPr>
              <a:t>words): </a:t>
            </a:r>
            <a:r>
              <a:rPr lang="en-GB" sz="1800" dirty="0">
                <a:latin typeface="Aptos" panose="020B0004020202020204" pitchFamily="34" charset="0"/>
                <a:ea typeface="Times New Roman" panose="02020603050405020304" pitchFamily="18" charset="0"/>
              </a:rPr>
              <a:t>Summarise key findings and recommendations.</a:t>
            </a:r>
            <a:endParaRPr lang="en-GB" sz="1800"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CF01F4B7-9F18-D87D-2174-4BC6FFFCD2B2}"/>
              </a:ext>
            </a:extLst>
          </p:cNvPr>
          <p:cNvSpPr txBox="1"/>
          <p:nvPr/>
        </p:nvSpPr>
        <p:spPr>
          <a:xfrm>
            <a:off x="477023" y="3048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624779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9A276-96C6-574A-64CD-A2EE2808FAA5}"/>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9EDEA9DE-F1D4-6359-942E-131D56668319}"/>
              </a:ext>
            </a:extLst>
          </p:cNvPr>
          <p:cNvSpPr>
            <a:spLocks noGrp="1"/>
          </p:cNvSpPr>
          <p:nvPr>
            <p:ph type="title"/>
          </p:nvPr>
        </p:nvSpPr>
        <p:spPr>
          <a:xfrm>
            <a:off x="4447510" y="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E7E86DBF-5C81-F9F8-60A9-198EA508A082}"/>
              </a:ext>
            </a:extLst>
          </p:cNvPr>
          <p:cNvSpPr>
            <a:spLocks noGrp="1"/>
          </p:cNvSpPr>
          <p:nvPr>
            <p:ph sz="half" idx="1"/>
          </p:nvPr>
        </p:nvSpPr>
        <p:spPr>
          <a:xfrm>
            <a:off x="304800" y="1295400"/>
            <a:ext cx="8534400" cy="4389437"/>
          </a:xfrm>
        </p:spPr>
        <p:txBody>
          <a:bodyPr>
            <a:noAutofit/>
          </a:bodyPr>
          <a:lstStyle/>
          <a:p>
            <a:pPr algn="just" hangingPunct="0">
              <a:lnSpc>
                <a:spcPct val="100000"/>
              </a:lnSpc>
              <a:buNone/>
            </a:pPr>
            <a:r>
              <a:rPr lang="en-GB" sz="1800" dirty="0">
                <a:effectLst/>
                <a:latin typeface="Aptos" panose="020B0004020202020204" pitchFamily="34" charset="0"/>
                <a:ea typeface="Times New Roman" panose="02020603050405020304" pitchFamily="18" charset="0"/>
              </a:rPr>
              <a:t>A minimum of 5 references in line with Harvard Referencing Conventions is required.</a:t>
            </a:r>
          </a:p>
          <a:p>
            <a:pPr algn="just" hangingPunct="0">
              <a:lnSpc>
                <a:spcPct val="100000"/>
              </a:lnSpc>
              <a:buNone/>
            </a:pPr>
            <a:r>
              <a:rPr lang="en-GB" sz="1800" dirty="0">
                <a:latin typeface="Aptos" panose="020B0004020202020204" pitchFamily="34" charset="0"/>
                <a:ea typeface="Times New Roman" panose="02020603050405020304" pitchFamily="18" charset="0"/>
              </a:rPr>
              <a:t>A full reference list must be included.</a:t>
            </a:r>
          </a:p>
          <a:p>
            <a:pPr algn="just" hangingPunct="0">
              <a:lnSpc>
                <a:spcPct val="100000"/>
              </a:lnSpc>
              <a:buNone/>
            </a:pPr>
            <a:endParaRPr lang="en-GB" sz="1800" dirty="0">
              <a:effectLst/>
              <a:latin typeface="Aptos" panose="020B0004020202020204" pitchFamily="34" charset="0"/>
              <a:ea typeface="Times New Roman" panose="02020603050405020304" pitchFamily="18" charset="0"/>
            </a:endParaRPr>
          </a:p>
          <a:p>
            <a:pPr algn="just" hangingPunct="0">
              <a:lnSpc>
                <a:spcPct val="100000"/>
              </a:lnSpc>
              <a:buNone/>
            </a:pPr>
            <a:r>
              <a:rPr lang="en-GB" sz="1800" dirty="0">
                <a:latin typeface="Aptos" panose="020B0004020202020204" pitchFamily="34" charset="0"/>
                <a:ea typeface="Times New Roman" panose="02020603050405020304" pitchFamily="18" charset="0"/>
              </a:rPr>
              <a:t>To effectively link to previously studied modules, </a:t>
            </a:r>
            <a:r>
              <a:rPr lang="en-GB" sz="1800" b="1" dirty="0">
                <a:latin typeface="Aptos" panose="020B0004020202020204" pitchFamily="34" charset="0"/>
                <a:ea typeface="Times New Roman" panose="02020603050405020304" pitchFamily="18" charset="0"/>
              </a:rPr>
              <a:t>avoid generalisations</a:t>
            </a:r>
            <a:r>
              <a:rPr lang="en-GB" sz="1800" dirty="0">
                <a:latin typeface="Aptos" panose="020B0004020202020204" pitchFamily="34" charset="0"/>
                <a:ea typeface="Times New Roman" panose="02020603050405020304" pitchFamily="18" charset="0"/>
              </a:rPr>
              <a:t>.</a:t>
            </a:r>
          </a:p>
          <a:p>
            <a:pPr algn="just" hangingPunct="0">
              <a:lnSpc>
                <a:spcPct val="100000"/>
              </a:lnSpc>
              <a:buNone/>
            </a:pPr>
            <a:r>
              <a:rPr lang="en-GB" sz="1800" dirty="0">
                <a:effectLst/>
                <a:latin typeface="Aptos" panose="020B0004020202020204" pitchFamily="34" charset="0"/>
                <a:ea typeface="Times New Roman" panose="02020603050405020304" pitchFamily="18" charset="0"/>
              </a:rPr>
              <a:t>Focus on key insights </a:t>
            </a:r>
            <a:r>
              <a:rPr lang="en-GB" sz="1800" dirty="0">
                <a:latin typeface="Aptos" panose="020B0004020202020204" pitchFamily="34" charset="0"/>
                <a:ea typeface="Times New Roman" panose="02020603050405020304" pitchFamily="18" charset="0"/>
              </a:rPr>
              <a:t>from your studies such as assignment feedback or research.</a:t>
            </a:r>
          </a:p>
          <a:p>
            <a:pPr algn="just" hangingPunct="0">
              <a:lnSpc>
                <a:spcPct val="100000"/>
              </a:lnSpc>
              <a:buNone/>
            </a:pPr>
            <a:endParaRPr lang="en-GB" sz="1800" dirty="0">
              <a:latin typeface="Aptos" panose="020B0004020202020204" pitchFamily="34" charset="0"/>
              <a:ea typeface="Times New Roman" panose="02020603050405020304" pitchFamily="18" charset="0"/>
            </a:endParaRPr>
          </a:p>
          <a:p>
            <a:pPr algn="just" hangingPunct="0">
              <a:lnSpc>
                <a:spcPct val="100000"/>
              </a:lnSpc>
              <a:buNone/>
            </a:pPr>
            <a:r>
              <a:rPr lang="en-GB" sz="1800" dirty="0">
                <a:effectLst/>
                <a:latin typeface="Aptos" panose="020B0004020202020204" pitchFamily="34" charset="0"/>
                <a:ea typeface="Times New Roman" panose="02020603050405020304" pitchFamily="18" charset="0"/>
              </a:rPr>
              <a:t>Examples:</a:t>
            </a:r>
          </a:p>
          <a:p>
            <a:pPr algn="just" hangingPunct="0">
              <a:lnSpc>
                <a:spcPct val="100000"/>
              </a:lnSpc>
              <a:buNone/>
            </a:pPr>
            <a:r>
              <a:rPr lang="en-GB" sz="1800" b="1" dirty="0">
                <a:latin typeface="Aptos" panose="020B0004020202020204" pitchFamily="34" charset="0"/>
                <a:ea typeface="Times New Roman" panose="02020603050405020304" pitchFamily="18" charset="0"/>
              </a:rPr>
              <a:t>Management &amp; Organisational Behaviour </a:t>
            </a:r>
            <a:r>
              <a:rPr lang="en-GB" sz="1800" dirty="0">
                <a:latin typeface="Aptos" panose="020B0004020202020204" pitchFamily="34" charset="0"/>
                <a:ea typeface="Times New Roman" panose="02020603050405020304" pitchFamily="18" charset="0"/>
              </a:rPr>
              <a:t>– consider the leadership styles covered.</a:t>
            </a:r>
          </a:p>
          <a:p>
            <a:pPr algn="just" hangingPunct="0">
              <a:lnSpc>
                <a:spcPct val="100000"/>
              </a:lnSpc>
              <a:buNone/>
            </a:pPr>
            <a:r>
              <a:rPr lang="en-GB" sz="1800" dirty="0">
                <a:effectLst/>
                <a:latin typeface="Aptos" panose="020B0004020202020204" pitchFamily="34" charset="0"/>
                <a:ea typeface="Times New Roman" panose="02020603050405020304" pitchFamily="18" charset="0"/>
              </a:rPr>
              <a:t>Are they apparent in your placement hotel?</a:t>
            </a:r>
          </a:p>
          <a:p>
            <a:pPr algn="just" hangingPunct="0">
              <a:lnSpc>
                <a:spcPct val="100000"/>
              </a:lnSpc>
              <a:buNone/>
            </a:pPr>
            <a:r>
              <a:rPr lang="en-GB" sz="1800" dirty="0">
                <a:latin typeface="Aptos" panose="020B0004020202020204" pitchFamily="34" charset="0"/>
                <a:ea typeface="Times New Roman" panose="02020603050405020304" pitchFamily="18" charset="0"/>
              </a:rPr>
              <a:t>What leadership style will you adopt in your career?</a:t>
            </a:r>
          </a:p>
          <a:p>
            <a:pPr algn="just" hangingPunct="0">
              <a:lnSpc>
                <a:spcPct val="100000"/>
              </a:lnSpc>
              <a:buNone/>
            </a:pPr>
            <a:endParaRPr lang="en-GB" sz="1800"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F5DAF65E-49C0-8FEB-E90A-BA6D81D7DD31}"/>
              </a:ext>
            </a:extLst>
          </p:cNvPr>
          <p:cNvSpPr txBox="1"/>
          <p:nvPr/>
        </p:nvSpPr>
        <p:spPr>
          <a:xfrm>
            <a:off x="477023" y="3048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06285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B2D327-90D6-351C-DD10-83C5ABDBEFA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9E8E2C5-5195-2627-DE0A-CFA866671A0B}"/>
              </a:ext>
            </a:extLst>
          </p:cNvPr>
          <p:cNvSpPr>
            <a:spLocks noGrp="1"/>
          </p:cNvSpPr>
          <p:nvPr>
            <p:ph type="title"/>
          </p:nvPr>
        </p:nvSpPr>
        <p:spPr>
          <a:xfrm>
            <a:off x="4447510" y="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3" name="TextBox 2">
            <a:extLst>
              <a:ext uri="{FF2B5EF4-FFF2-40B4-BE49-F238E27FC236}">
                <a16:creationId xmlns:a16="http://schemas.microsoft.com/office/drawing/2014/main" id="{5C41DA93-DF26-7391-2E3C-B270997C305F}"/>
              </a:ext>
            </a:extLst>
          </p:cNvPr>
          <p:cNvSpPr txBox="1"/>
          <p:nvPr/>
        </p:nvSpPr>
        <p:spPr>
          <a:xfrm>
            <a:off x="477023" y="304800"/>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Guest Service Operations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4927247D-61AF-A708-7978-DD4AC1ACC7DF}"/>
              </a:ext>
            </a:extLst>
          </p:cNvPr>
          <p:cNvSpPr txBox="1"/>
          <p:nvPr/>
        </p:nvSpPr>
        <p:spPr>
          <a:xfrm>
            <a:off x="477023" y="1997839"/>
            <a:ext cx="8218637" cy="3416320"/>
          </a:xfrm>
          <a:prstGeom prst="rect">
            <a:avLst/>
          </a:prstGeom>
          <a:noFill/>
        </p:spPr>
        <p:txBody>
          <a:bodyPr wrap="square" rtlCol="0">
            <a:spAutoFit/>
          </a:bodyPr>
          <a:lstStyle/>
          <a:p>
            <a:r>
              <a:rPr lang="en-GB" dirty="0"/>
              <a:t>Further examples:</a:t>
            </a:r>
          </a:p>
          <a:p>
            <a:endParaRPr lang="en-GB" b="1" dirty="0"/>
          </a:p>
          <a:p>
            <a:r>
              <a:rPr lang="en-GB" b="1" dirty="0"/>
              <a:t>Personnel Resourcing &amp; Development </a:t>
            </a:r>
            <a:r>
              <a:rPr lang="en-GB" dirty="0"/>
              <a:t>– Consider your research on organisational culture for effective employee engagement and wellbeing.</a:t>
            </a:r>
          </a:p>
          <a:p>
            <a:endParaRPr lang="en-GB" dirty="0"/>
          </a:p>
          <a:p>
            <a:r>
              <a:rPr lang="en-GB" b="1" dirty="0"/>
              <a:t>Marketing Essentials </a:t>
            </a:r>
            <a:r>
              <a:rPr lang="en-GB" dirty="0"/>
              <a:t>– Does your hotel’s marketing strategy align with your expectations and theories you learned?</a:t>
            </a:r>
          </a:p>
          <a:p>
            <a:endParaRPr lang="en-GB" dirty="0"/>
          </a:p>
          <a:p>
            <a:r>
              <a:rPr lang="en-GB" b="1" dirty="0"/>
              <a:t>Hospitality &amp; Guest Services </a:t>
            </a:r>
            <a:r>
              <a:rPr lang="en-GB" dirty="0"/>
              <a:t>– You learned the theory behind meeting and exceeding guest expectations and service recovery. Make relevant links.</a:t>
            </a:r>
          </a:p>
          <a:p>
            <a:endParaRPr lang="en-GB" dirty="0"/>
          </a:p>
          <a:p>
            <a:r>
              <a:rPr lang="en-GB" b="1" dirty="0"/>
              <a:t>Including fictional scenarios may result in an automatic 0 Fail mark.</a:t>
            </a:r>
          </a:p>
        </p:txBody>
      </p:sp>
    </p:spTree>
    <p:extLst>
      <p:ext uri="{BB962C8B-B14F-4D97-AF65-F5344CB8AC3E}">
        <p14:creationId xmlns:p14="http://schemas.microsoft.com/office/powerpoint/2010/main" val="14360130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CD883-8E2C-BCB4-71A3-20177C02F8FE}"/>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9E64766D-D1E1-E4BE-75D1-3902BA9B3B53}"/>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38B84567-41E8-902D-0351-D6920CBEC67D}"/>
              </a:ext>
            </a:extLst>
          </p:cNvPr>
          <p:cNvSpPr>
            <a:spLocks noGrp="1"/>
          </p:cNvSpPr>
          <p:nvPr>
            <p:ph sz="half" idx="1"/>
          </p:nvPr>
        </p:nvSpPr>
        <p:spPr>
          <a:xfrm>
            <a:off x="304800" y="1477963"/>
            <a:ext cx="8534400" cy="4389437"/>
          </a:xfrm>
        </p:spPr>
        <p:txBody>
          <a:bodyPr>
            <a:noAutofit/>
          </a:bodyPr>
          <a:lstStyle/>
          <a:p>
            <a:pPr marL="0" indent="0" algn="just">
              <a:lnSpc>
                <a:spcPct val="100000"/>
              </a:lnSpc>
              <a:buNone/>
            </a:pPr>
            <a:r>
              <a:rPr lang="en-GB" sz="1700" b="1" dirty="0">
                <a:latin typeface="Aptos" panose="020B0004020202020204" pitchFamily="34" charset="0"/>
                <a:ea typeface="Times New Roman" panose="02020603050405020304" pitchFamily="18" charset="0"/>
                <a:cs typeface="Arial" panose="020B0604020202020204" pitchFamily="34" charset="0"/>
              </a:rPr>
              <a:t>Guidance specific to this assessment:</a:t>
            </a:r>
          </a:p>
          <a:p>
            <a:pPr marL="0" indent="0" algn="just">
              <a:lnSpc>
                <a:spcPct val="100000"/>
              </a:lnSpc>
              <a:buNone/>
            </a:pPr>
            <a:endParaRPr lang="en-GB" sz="1700" b="1" dirty="0">
              <a:effectLst/>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latin typeface="Aptos" panose="020B0004020202020204" pitchFamily="34" charset="0"/>
                <a:ea typeface="Times New Roman" panose="02020603050405020304" pitchFamily="18" charset="0"/>
                <a:cs typeface="Arial" panose="020B0604020202020204" pitchFamily="34" charset="0"/>
              </a:rPr>
              <a:t>Engagement with Literature: </a:t>
            </a:r>
            <a:r>
              <a:rPr lang="en-GB" sz="1700" dirty="0">
                <a:latin typeface="Aptos" panose="020B0004020202020204" pitchFamily="34" charset="0"/>
                <a:ea typeface="Times New Roman" panose="02020603050405020304" pitchFamily="18" charset="0"/>
                <a:cs typeface="Arial" panose="020B0604020202020204" pitchFamily="34" charset="0"/>
              </a:rPr>
              <a:t>The work should contain at least 5 academic references in support of your work from a variety of valid and reliable sources. A reference list should be provided using UWTSD’s Harvard referencing conventions.</a:t>
            </a:r>
          </a:p>
          <a:p>
            <a:pPr marL="0" indent="0" algn="just">
              <a:lnSpc>
                <a:spcPct val="100000"/>
              </a:lnSpc>
              <a:buNone/>
            </a:pPr>
            <a:endParaRPr lang="en-GB" sz="1700" b="1" dirty="0">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Knowledge &amp; Understanding: </a:t>
            </a:r>
            <a:r>
              <a:rPr lang="en-GB" sz="1700" dirty="0">
                <a:effectLst/>
                <a:latin typeface="Aptos" panose="020B0004020202020204" pitchFamily="34" charset="0"/>
                <a:ea typeface="Times New Roman" panose="02020603050405020304" pitchFamily="18" charset="0"/>
                <a:cs typeface="Arial" panose="020B0604020202020204" pitchFamily="34" charset="0"/>
              </a:rPr>
              <a:t>Show knowledge and understanding through reflection of their practical placement, demonstrating key learnings from the chosen department.</a:t>
            </a:r>
          </a:p>
          <a:p>
            <a:pPr marL="0" indent="0" algn="just">
              <a:lnSpc>
                <a:spcPct val="100000"/>
              </a:lnSpc>
              <a:buNone/>
            </a:pPr>
            <a:endParaRPr lang="en-GB" sz="1700" b="1" dirty="0">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Cognitive and Intellectual: </a:t>
            </a:r>
            <a:r>
              <a:rPr lang="en-GB" sz="1700" dirty="0">
                <a:effectLst/>
                <a:latin typeface="Aptos" panose="020B0004020202020204" pitchFamily="34" charset="0"/>
                <a:ea typeface="Times New Roman" panose="02020603050405020304" pitchFamily="18" charset="0"/>
                <a:cs typeface="Arial" panose="020B0604020202020204" pitchFamily="34" charset="0"/>
              </a:rPr>
              <a:t>Analyse placement in means of not just describing tasks but demonstrating the why, how, what and when, through practical tasks, reflective writing and discussions with hotel employees.</a:t>
            </a:r>
            <a:endParaRPr lang="en-GB" sz="1700"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42C3C1DB-F5BA-2CA6-C021-3B3F524EA9E1}"/>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Guest Service Operations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9314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B8B01-4ADA-370C-0CA7-CBBE3EA8082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793C7DD-B4E7-D96A-007A-0DB42DCA5E81}"/>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BMIH6003</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7740EC39-2D76-81F9-4C3F-9CD70E622C97}"/>
              </a:ext>
            </a:extLst>
          </p:cNvPr>
          <p:cNvSpPr>
            <a:spLocks noGrp="1"/>
          </p:cNvSpPr>
          <p:nvPr>
            <p:ph sz="half" idx="1"/>
          </p:nvPr>
        </p:nvSpPr>
        <p:spPr>
          <a:xfrm>
            <a:off x="304800" y="1477963"/>
            <a:ext cx="8534400" cy="4389437"/>
          </a:xfrm>
        </p:spPr>
        <p:txBody>
          <a:bodyPr>
            <a:noAutofit/>
          </a:bodyPr>
          <a:lstStyle/>
          <a:p>
            <a:pPr marL="0" indent="0" algn="just">
              <a:lnSpc>
                <a:spcPct val="100000"/>
              </a:lnSpc>
              <a:buNone/>
            </a:pPr>
            <a:r>
              <a:rPr lang="en-GB" sz="1700" b="1" dirty="0">
                <a:latin typeface="Aptos" panose="020B0004020202020204" pitchFamily="34" charset="0"/>
                <a:ea typeface="Times New Roman" panose="02020603050405020304" pitchFamily="18" charset="0"/>
                <a:cs typeface="Arial" panose="020B0604020202020204" pitchFamily="34" charset="0"/>
              </a:rPr>
              <a:t>Guidance specific to this assessment:</a:t>
            </a:r>
          </a:p>
          <a:p>
            <a:pPr marL="0" indent="0" algn="just">
              <a:lnSpc>
                <a:spcPct val="100000"/>
              </a:lnSpc>
              <a:buNone/>
            </a:pPr>
            <a:endParaRPr lang="en-GB" sz="1700" b="1" dirty="0">
              <a:effectLst/>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latin typeface="Aptos" panose="020B0004020202020204" pitchFamily="34" charset="0"/>
                <a:ea typeface="Times New Roman" panose="02020603050405020304" pitchFamily="18" charset="0"/>
                <a:cs typeface="Arial" panose="020B0604020202020204" pitchFamily="34" charset="0"/>
              </a:rPr>
              <a:t>Practical Skills: </a:t>
            </a:r>
            <a:r>
              <a:rPr lang="en-GB" sz="1700" dirty="0">
                <a:latin typeface="Aptos" panose="020B0004020202020204" pitchFamily="34" charset="0"/>
                <a:ea typeface="Times New Roman" panose="02020603050405020304" pitchFamily="18" charset="0"/>
                <a:cs typeface="Arial" panose="020B0604020202020204" pitchFamily="34" charset="0"/>
              </a:rPr>
              <a:t>Students need to consider how they would apply solutions and theory within the workplace of their placement property, highlighting what they have learnt previously in lectures and out on placement and how they could deploy this in future careers.</a:t>
            </a: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Transferable Skills: </a:t>
            </a:r>
            <a:r>
              <a:rPr lang="en-GB" sz="1700" dirty="0">
                <a:effectLst/>
                <a:latin typeface="Aptos" panose="020B0004020202020204" pitchFamily="34" charset="0"/>
                <a:ea typeface="Times New Roman" panose="02020603050405020304" pitchFamily="18" charset="0"/>
                <a:cs typeface="Arial" panose="020B0604020202020204" pitchFamily="34" charset="0"/>
              </a:rPr>
              <a:t>Write the report in a recognised format within the assignment wor</a:t>
            </a:r>
            <a:r>
              <a:rPr lang="en-GB" sz="1700" dirty="0">
                <a:latin typeface="Aptos" panose="020B0004020202020204" pitchFamily="34" charset="0"/>
                <a:ea typeface="Times New Roman" panose="02020603050405020304" pitchFamily="18" charset="0"/>
                <a:cs typeface="Arial" panose="020B0604020202020204" pitchFamily="34" charset="0"/>
              </a:rPr>
              <a:t>d count. All writing should be academic style, formal, focused, concise and subject specific. It should use a font of Arial 12 point or Times New Roman 12 point and be 1.5 or double spaced.</a:t>
            </a:r>
            <a:endParaRPr lang="en-GB" sz="1700"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03A56F3C-46D0-948E-C093-FE5B3725B869}"/>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Guest Service Operations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469145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57AE6-E893-F4D7-CFF4-BDBD08409C9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99DF49D-35AC-9523-0766-F977FD1D53F7}"/>
              </a:ext>
            </a:extLst>
          </p:cNvPr>
          <p:cNvSpPr>
            <a:spLocks noGrp="1"/>
          </p:cNvSpPr>
          <p:nvPr>
            <p:ph type="title"/>
          </p:nvPr>
        </p:nvSpPr>
        <p:spPr>
          <a:xfrm>
            <a:off x="4750156" y="83674"/>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a:t>
            </a:r>
            <a:r>
              <a:rPr lang="en-US" sz="3600" b="1" dirty="0">
                <a:latin typeface="Aptos Display" panose="020B0004020202020204" pitchFamily="34" charset="0"/>
                <a:ea typeface="Carlito"/>
                <a:cs typeface="Carlito"/>
              </a:rPr>
              <a:t>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4FC67FC9-2B66-9342-F5C1-DB109EAADE6E}"/>
              </a:ext>
            </a:extLst>
          </p:cNvPr>
          <p:cNvSpPr>
            <a:spLocks noGrp="1"/>
          </p:cNvSpPr>
          <p:nvPr>
            <p:ph sz="half" idx="1"/>
          </p:nvPr>
        </p:nvSpPr>
        <p:spPr>
          <a:xfrm>
            <a:off x="457200" y="2316163"/>
            <a:ext cx="8534400" cy="4389437"/>
          </a:xfrm>
        </p:spPr>
        <p:txBody>
          <a:bodyPr>
            <a:noAutofit/>
          </a:bodyPr>
          <a:lstStyle/>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Introduction</a:t>
            </a:r>
          </a:p>
          <a:p>
            <a:pPr algn="just">
              <a:lnSpc>
                <a:spcPct val="100000"/>
              </a:lnSpc>
              <a:buFont typeface="Wingdings" panose="05000000000000000000" pitchFamily="2" charset="2"/>
              <a:buChar char="§"/>
            </a:pPr>
            <a:r>
              <a:rPr lang="en-GB" sz="2400" dirty="0">
                <a:latin typeface="Aptos" panose="020B0004020202020204" pitchFamily="34" charset="0"/>
                <a:ea typeface="Times New Roman" panose="02020603050405020304" pitchFamily="18" charset="0"/>
                <a:cs typeface="Arial" panose="020B0604020202020204" pitchFamily="34" charset="0"/>
              </a:rPr>
              <a:t>Main Body</a:t>
            </a:r>
          </a:p>
          <a:p>
            <a:pPr algn="just">
              <a:lnSpc>
                <a:spcPct val="100000"/>
              </a:lnSpc>
              <a:buFont typeface="Wingdings" panose="05000000000000000000" pitchFamily="2" charset="2"/>
              <a:buChar char="§"/>
            </a:pPr>
            <a:r>
              <a:rPr lang="en-GB" sz="2400" dirty="0">
                <a:effectLst/>
                <a:latin typeface="Aptos" panose="020B0004020202020204" pitchFamily="34" charset="0"/>
                <a:ea typeface="Times New Roman" panose="02020603050405020304" pitchFamily="18" charset="0"/>
                <a:cs typeface="Arial" panose="020B0604020202020204" pitchFamily="34" charset="0"/>
              </a:rPr>
              <a:t>Conclusion and Development Plan</a:t>
            </a:r>
          </a:p>
        </p:txBody>
      </p:sp>
      <p:sp>
        <p:nvSpPr>
          <p:cNvPr id="3" name="TextBox 2">
            <a:extLst>
              <a:ext uri="{FF2B5EF4-FFF2-40B4-BE49-F238E27FC236}">
                <a16:creationId xmlns:a16="http://schemas.microsoft.com/office/drawing/2014/main" id="{735DEF6C-69B7-BE7D-3ACB-348417552D56}"/>
              </a:ext>
            </a:extLst>
          </p:cNvPr>
          <p:cNvSpPr txBox="1"/>
          <p:nvPr/>
        </p:nvSpPr>
        <p:spPr>
          <a:xfrm>
            <a:off x="477023" y="599754"/>
            <a:ext cx="6094562" cy="1200329"/>
          </a:xfrm>
          <a:prstGeom prst="rect">
            <a:avLst/>
          </a:prstGeom>
          <a:noFill/>
        </p:spPr>
        <p:txBody>
          <a:bodyPr wrap="square">
            <a:spAutoFit/>
          </a:bodyPr>
          <a:lstStyle/>
          <a:p>
            <a:pPr algn="just">
              <a:tabLst>
                <a:tab pos="270510" algn="l"/>
              </a:tabLst>
            </a:pPr>
            <a:r>
              <a:rPr lang="en-GB" sz="24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6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6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8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593541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5849A-E5B4-F2A1-0142-598D8916CA0D}"/>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323E9DC-2E6A-7B59-845A-6BC7E56EEB7D}"/>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98385516-40F4-0227-A2CE-10B490CE31AE}"/>
              </a:ext>
            </a:extLst>
          </p:cNvPr>
          <p:cNvSpPr>
            <a:spLocks noGrp="1"/>
          </p:cNvSpPr>
          <p:nvPr>
            <p:ph sz="half" idx="1"/>
          </p:nvPr>
        </p:nvSpPr>
        <p:spPr>
          <a:xfrm>
            <a:off x="304800" y="1615417"/>
            <a:ext cx="8534400" cy="4389437"/>
          </a:xfrm>
        </p:spPr>
        <p:txBody>
          <a:bodyPr>
            <a:noAutofit/>
          </a:bodyPr>
          <a:lstStyle/>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Prior to writing:</a:t>
            </a:r>
          </a:p>
          <a:p>
            <a:pPr algn="just" hangingPunct="0">
              <a:lnSpc>
                <a:spcPct val="100000"/>
              </a:lnSpc>
              <a:buFont typeface="Wingdings" panose="05000000000000000000" pitchFamily="2" charset="2"/>
              <a:buChar char="§"/>
            </a:pPr>
            <a:r>
              <a:rPr lang="en-GB" sz="2000" dirty="0">
                <a:latin typeface="Aptos" panose="020B0004020202020204" pitchFamily="34" charset="0"/>
                <a:ea typeface="Times New Roman" panose="02020603050405020304" pitchFamily="18" charset="0"/>
              </a:rPr>
              <a:t>Review your Level 4 placement assignment submissions through Moodle archive – you will need this!</a:t>
            </a:r>
          </a:p>
          <a:p>
            <a:pPr marL="0" indent="0" algn="just" hangingPunct="0">
              <a:lnSpc>
                <a:spcPct val="100000"/>
              </a:lnSpc>
              <a:buNone/>
            </a:pPr>
            <a:endParaRPr lang="en-GB" sz="2000" b="1" dirty="0">
              <a:effectLst/>
              <a:latin typeface="Aptos" panose="020B0004020202020204" pitchFamily="34" charset="0"/>
              <a:ea typeface="Times New Roman" panose="02020603050405020304" pitchFamily="18" charset="0"/>
            </a:endParaRPr>
          </a:p>
          <a:p>
            <a:pPr marL="0" indent="0" algn="just" hangingPunct="0">
              <a:lnSpc>
                <a:spcPct val="100000"/>
              </a:lnSpc>
              <a:buNone/>
            </a:pPr>
            <a:r>
              <a:rPr lang="en-GB" sz="2000" b="1" dirty="0">
                <a:latin typeface="Aptos" panose="020B0004020202020204" pitchFamily="34" charset="0"/>
                <a:ea typeface="Times New Roman" panose="02020603050405020304" pitchFamily="18" charset="0"/>
              </a:rPr>
              <a:t>We will be accessing your Level 4 submissions during the marking process to verify your experiences.</a:t>
            </a:r>
          </a:p>
          <a:p>
            <a:pPr marL="0" indent="0" algn="just" hangingPunct="0">
              <a:lnSpc>
                <a:spcPct val="100000"/>
              </a:lnSpc>
              <a:buNone/>
            </a:pPr>
            <a:endParaRPr lang="en-GB" sz="2000" b="1" dirty="0">
              <a:effectLst/>
              <a:latin typeface="Aptos" panose="020B0004020202020204" pitchFamily="34" charset="0"/>
              <a:ea typeface="Times New Roman" panose="02020603050405020304" pitchFamily="18" charset="0"/>
            </a:endParaRPr>
          </a:p>
          <a:p>
            <a:pPr marL="0" indent="0" algn="just" hangingPunct="0">
              <a:lnSpc>
                <a:spcPct val="100000"/>
              </a:lnSpc>
              <a:buNone/>
            </a:pPr>
            <a:r>
              <a:rPr lang="en-GB" sz="2000" b="1" dirty="0">
                <a:latin typeface="Aptos" panose="020B0004020202020204" pitchFamily="34" charset="0"/>
                <a:ea typeface="Times New Roman" panose="02020603050405020304" pitchFamily="18" charset="0"/>
              </a:rPr>
              <a:t>Including fictional scenarios may result in an automatic 0 Fail mark.</a:t>
            </a:r>
            <a:endParaRPr lang="en-GB" sz="2000" dirty="0">
              <a:effectLst/>
              <a:latin typeface="Aptos" panose="020B0004020202020204" pitchFamily="34" charset="0"/>
              <a:ea typeface="Times New Roman" panose="02020603050405020304" pitchFamily="18" charset="0"/>
            </a:endParaRPr>
          </a:p>
          <a:p>
            <a:pPr marL="0" indent="0" algn="just" hangingPunct="0">
              <a:lnSpc>
                <a:spcPct val="100000"/>
              </a:lnSpc>
              <a:buNone/>
            </a:pPr>
            <a:endParaRPr lang="en-GB" sz="1800"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1486A68D-9CFD-A084-E61E-EA7853607C18}"/>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76715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A27CBE-ADDD-B311-C3DE-0B7E53831368}"/>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FC0FFA4-4ED0-5A73-BB09-09DFCB95F7B2}"/>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E884D4E4-7E9E-1168-588B-6AE1E236B89F}"/>
              </a:ext>
            </a:extLst>
          </p:cNvPr>
          <p:cNvSpPr>
            <a:spLocks noGrp="1"/>
          </p:cNvSpPr>
          <p:nvPr>
            <p:ph sz="half" idx="1"/>
          </p:nvPr>
        </p:nvSpPr>
        <p:spPr>
          <a:xfrm>
            <a:off x="304800" y="1615417"/>
            <a:ext cx="8534400" cy="4389437"/>
          </a:xfrm>
        </p:spPr>
        <p:txBody>
          <a:bodyPr>
            <a:noAutofit/>
          </a:bodyPr>
          <a:lstStyle/>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Introduction (150-200 words)</a:t>
            </a:r>
          </a:p>
          <a:p>
            <a:pPr algn="just" hangingPunct="0">
              <a:lnSpc>
                <a:spcPct val="100000"/>
              </a:lnSpc>
              <a:buFont typeface="Wingdings" panose="05000000000000000000" pitchFamily="2" charset="2"/>
              <a:buChar char="§"/>
            </a:pPr>
            <a:r>
              <a:rPr lang="en-GB" sz="1800" b="0" dirty="0">
                <a:effectLst/>
                <a:latin typeface="Aptos" panose="020B0004020202020204" pitchFamily="34" charset="0"/>
                <a:ea typeface="Times New Roman" panose="02020603050405020304" pitchFamily="18" charset="0"/>
              </a:rPr>
              <a:t>Provide an overview of your current placement, including hotel name, chosen department of focus such as Front Office/Reception and your role within this department during placement.</a:t>
            </a:r>
          </a:p>
          <a:p>
            <a:pPr algn="just" hangingPunct="0">
              <a:lnSpc>
                <a:spcPct val="100000"/>
              </a:lnSpc>
              <a:buFont typeface="Wingdings" panose="05000000000000000000" pitchFamily="2" charset="2"/>
              <a:buChar char="§"/>
            </a:pPr>
            <a:r>
              <a:rPr lang="en-GB" sz="1800" dirty="0">
                <a:latin typeface="Aptos" panose="020B0004020202020204" pitchFamily="34" charset="0"/>
                <a:ea typeface="Times New Roman" panose="02020603050405020304" pitchFamily="18" charset="0"/>
              </a:rPr>
              <a:t>Provide names of colleague(s) that you worked closely with and who supported your development.</a:t>
            </a:r>
          </a:p>
          <a:p>
            <a:pPr algn="just" hangingPunct="0">
              <a:lnSpc>
                <a:spcPct val="100000"/>
              </a:lnSpc>
              <a:buFont typeface="Wingdings" panose="05000000000000000000" pitchFamily="2" charset="2"/>
              <a:buChar char="§"/>
            </a:pPr>
            <a:r>
              <a:rPr lang="en-GB" sz="1800" dirty="0">
                <a:effectLst/>
                <a:latin typeface="Aptos" panose="020B0004020202020204" pitchFamily="34" charset="0"/>
                <a:ea typeface="Times New Roman" panose="02020603050405020304" pitchFamily="18" charset="0"/>
              </a:rPr>
              <a:t>Declare which reflective model you will be using and define the purpose of your reflection.</a:t>
            </a:r>
          </a:p>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Main Body (850-1000 words)</a:t>
            </a:r>
          </a:p>
          <a:p>
            <a:pPr algn="just" hangingPunct="0">
              <a:lnSpc>
                <a:spcPct val="100000"/>
              </a:lnSpc>
              <a:buFont typeface="Wingdings" panose="05000000000000000000" pitchFamily="2" charset="2"/>
              <a:buChar char="§"/>
            </a:pPr>
            <a:r>
              <a:rPr lang="en-GB" sz="2000" dirty="0">
                <a:latin typeface="Aptos" panose="020B0004020202020204" pitchFamily="34" charset="0"/>
                <a:ea typeface="Times New Roman" panose="02020603050405020304" pitchFamily="18" charset="0"/>
              </a:rPr>
              <a:t>Use your chosen reflection model to reflect on key experiences, demonstrating your professional development from Level 4 through to your current placement at Level 6.</a:t>
            </a:r>
            <a:endParaRPr lang="en-GB" sz="2000" dirty="0">
              <a:effectLst/>
              <a:latin typeface="Aptos" panose="020B0004020202020204" pitchFamily="34" charset="0"/>
              <a:ea typeface="Times New Roman" panose="02020603050405020304" pitchFamily="18" charset="0"/>
            </a:endParaRPr>
          </a:p>
          <a:p>
            <a:pPr marL="0" indent="0" algn="just" hangingPunct="0">
              <a:lnSpc>
                <a:spcPct val="100000"/>
              </a:lnSpc>
              <a:buNone/>
            </a:pPr>
            <a:endParaRPr lang="en-GB" sz="1800"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DD87B465-E191-6A4B-84E9-75EEEE84D776}"/>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368617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0FFDE-62D8-96E0-1D32-4BDB7A7DA4E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36315090-7724-8922-81CA-C98384A92307}"/>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B29FBF15-319D-1A55-2C7A-D87246167852}"/>
              </a:ext>
            </a:extLst>
          </p:cNvPr>
          <p:cNvSpPr>
            <a:spLocks noGrp="1"/>
          </p:cNvSpPr>
          <p:nvPr>
            <p:ph sz="half" idx="1"/>
          </p:nvPr>
        </p:nvSpPr>
        <p:spPr>
          <a:xfrm>
            <a:off x="304800" y="1615417"/>
            <a:ext cx="8534400" cy="4389437"/>
          </a:xfrm>
        </p:spPr>
        <p:txBody>
          <a:bodyPr>
            <a:noAutofit/>
          </a:bodyPr>
          <a:lstStyle/>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Main Body (850-1000 words)</a:t>
            </a:r>
          </a:p>
          <a:p>
            <a:pPr algn="just" hangingPunct="0">
              <a:lnSpc>
                <a:spcPct val="100000"/>
              </a:lnSpc>
              <a:buFont typeface="Wingdings" panose="05000000000000000000" pitchFamily="2" charset="2"/>
              <a:buChar char="§"/>
            </a:pPr>
            <a:r>
              <a:rPr lang="en-GB" sz="2000" dirty="0">
                <a:latin typeface="Aptos" panose="020B0004020202020204" pitchFamily="34" charset="0"/>
                <a:ea typeface="Times New Roman" panose="02020603050405020304" pitchFamily="18" charset="0"/>
              </a:rPr>
              <a:t>Refer to your Level 4 placement experience and it prepared you for this one.</a:t>
            </a:r>
          </a:p>
          <a:p>
            <a:pPr algn="just" hangingPunct="0">
              <a:lnSpc>
                <a:spcPct val="100000"/>
              </a:lnSpc>
              <a:buFont typeface="Wingdings" panose="05000000000000000000" pitchFamily="2" charset="2"/>
              <a:buChar char="§"/>
            </a:pPr>
            <a:r>
              <a:rPr lang="en-GB" sz="2000" dirty="0">
                <a:effectLst/>
                <a:latin typeface="Aptos" panose="020B0004020202020204" pitchFamily="34" charset="0"/>
                <a:ea typeface="Times New Roman" panose="02020603050405020304" pitchFamily="18" charset="0"/>
              </a:rPr>
              <a:t>Refer to at least two specific placement scenarios to support.</a:t>
            </a:r>
          </a:p>
          <a:p>
            <a:pPr algn="just" hangingPunct="0">
              <a:lnSpc>
                <a:spcPct val="100000"/>
              </a:lnSpc>
              <a:buFont typeface="Wingdings" panose="05000000000000000000" pitchFamily="2" charset="2"/>
              <a:buChar char="§"/>
            </a:pPr>
            <a:r>
              <a:rPr lang="en-GB" sz="2000" dirty="0">
                <a:effectLst/>
                <a:latin typeface="Aptos" panose="020B0004020202020204" pitchFamily="34" charset="0"/>
                <a:ea typeface="Times New Roman" panose="02020603050405020304" pitchFamily="18" charset="0"/>
              </a:rPr>
              <a:t>Outline what happened and how you responded to this.</a:t>
            </a:r>
          </a:p>
          <a:p>
            <a:pPr algn="just" hangingPunct="0">
              <a:lnSpc>
                <a:spcPct val="100000"/>
              </a:lnSpc>
              <a:buFont typeface="Wingdings" panose="05000000000000000000" pitchFamily="2" charset="2"/>
              <a:buChar char="§"/>
            </a:pPr>
            <a:r>
              <a:rPr lang="en-GB" sz="2000" dirty="0">
                <a:latin typeface="Aptos" panose="020B0004020202020204" pitchFamily="34" charset="0"/>
                <a:ea typeface="Times New Roman" panose="02020603050405020304" pitchFamily="18" charset="0"/>
              </a:rPr>
              <a:t>Identify what you learned and how you applied previous learning.</a:t>
            </a:r>
          </a:p>
          <a:p>
            <a:pPr algn="just" hangingPunct="0">
              <a:lnSpc>
                <a:spcPct val="100000"/>
              </a:lnSpc>
              <a:buFont typeface="Wingdings" panose="05000000000000000000" pitchFamily="2" charset="2"/>
              <a:buChar char="§"/>
            </a:pPr>
            <a:r>
              <a:rPr lang="en-GB" sz="2000" dirty="0">
                <a:effectLst/>
                <a:latin typeface="Aptos" panose="020B0004020202020204" pitchFamily="34" charset="0"/>
                <a:ea typeface="Times New Roman" panose="02020603050405020304" pitchFamily="18" charset="0"/>
              </a:rPr>
              <a:t>Reflect on challenges, development and skills gained.</a:t>
            </a:r>
          </a:p>
          <a:p>
            <a:pPr algn="just" hangingPunct="0">
              <a:lnSpc>
                <a:spcPct val="100000"/>
              </a:lnSpc>
              <a:buFont typeface="Wingdings" panose="05000000000000000000" pitchFamily="2" charset="2"/>
              <a:buChar char="§"/>
            </a:pPr>
            <a:r>
              <a:rPr lang="en-GB" sz="2000" dirty="0">
                <a:latin typeface="Aptos" panose="020B0004020202020204" pitchFamily="34" charset="0"/>
                <a:ea typeface="Times New Roman" panose="02020603050405020304" pitchFamily="18" charset="0"/>
              </a:rPr>
              <a:t>Link to at least two specific Level 4 modules (include the name of the modules).</a:t>
            </a:r>
          </a:p>
          <a:p>
            <a:pPr algn="just" hangingPunct="0">
              <a:lnSpc>
                <a:spcPct val="100000"/>
              </a:lnSpc>
              <a:buFont typeface="Wingdings" panose="05000000000000000000" pitchFamily="2" charset="2"/>
              <a:buChar char="§"/>
            </a:pPr>
            <a:r>
              <a:rPr lang="en-GB" sz="2000" dirty="0">
                <a:effectLst/>
                <a:latin typeface="Aptos" panose="020B0004020202020204" pitchFamily="34" charset="0"/>
                <a:ea typeface="Times New Roman" panose="02020603050405020304" pitchFamily="18" charset="0"/>
              </a:rPr>
              <a:t>Apply one or two relevant academic theories, fram</a:t>
            </a:r>
            <a:r>
              <a:rPr lang="en-GB" sz="2000" dirty="0">
                <a:latin typeface="Aptos" panose="020B0004020202020204" pitchFamily="34" charset="0"/>
                <a:ea typeface="Times New Roman" panose="02020603050405020304" pitchFamily="18" charset="0"/>
              </a:rPr>
              <a:t>eworks or concepts from taught modules.</a:t>
            </a:r>
            <a:endParaRPr lang="en-GB" sz="2000" dirty="0">
              <a:effectLst/>
              <a:latin typeface="Aptos" panose="020B0004020202020204" pitchFamily="34" charset="0"/>
              <a:ea typeface="Times New Roman" panose="02020603050405020304" pitchFamily="18" charset="0"/>
            </a:endParaRPr>
          </a:p>
          <a:p>
            <a:pPr marL="0" indent="0" algn="just" hangingPunct="0">
              <a:lnSpc>
                <a:spcPct val="100000"/>
              </a:lnSpc>
              <a:buNone/>
            </a:pPr>
            <a:endParaRPr lang="en-GB" sz="1800"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1A8D1595-470C-FA15-02A8-887D5C31BC7A}"/>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494511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C9932-5855-9191-FBDD-9285B2096CA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9B5EFEF0-13EC-3BD1-F418-DF1CBF4EB40B}"/>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12168098-F382-C46D-E27A-81549FA3B3BA}"/>
              </a:ext>
            </a:extLst>
          </p:cNvPr>
          <p:cNvSpPr>
            <a:spLocks noGrp="1"/>
          </p:cNvSpPr>
          <p:nvPr>
            <p:ph sz="half" idx="1"/>
          </p:nvPr>
        </p:nvSpPr>
        <p:spPr>
          <a:xfrm>
            <a:off x="304800" y="1477963"/>
            <a:ext cx="8534400" cy="4389437"/>
          </a:xfrm>
        </p:spPr>
        <p:txBody>
          <a:bodyPr>
            <a:noAutofit/>
          </a:bodyPr>
          <a:lstStyle/>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Main Body (850-1000 words)</a:t>
            </a:r>
          </a:p>
          <a:p>
            <a:pPr algn="just" hangingPunct="0">
              <a:lnSpc>
                <a:spcPct val="100000"/>
              </a:lnSpc>
              <a:buFont typeface="Wingdings" panose="05000000000000000000" pitchFamily="2" charset="2"/>
              <a:buChar char="§"/>
            </a:pPr>
            <a:r>
              <a:rPr lang="en-GB" sz="2000" dirty="0">
                <a:latin typeface="Aptos" panose="020B0004020202020204" pitchFamily="34" charset="0"/>
                <a:ea typeface="Times New Roman" panose="02020603050405020304" pitchFamily="18" charset="0"/>
              </a:rPr>
              <a:t>Clearly explain how these informed your actions, understanding, or professional judgement.</a:t>
            </a:r>
          </a:p>
          <a:p>
            <a:pPr algn="just" hangingPunct="0">
              <a:lnSpc>
                <a:spcPct val="100000"/>
              </a:lnSpc>
              <a:buFont typeface="Wingdings" panose="05000000000000000000" pitchFamily="2" charset="2"/>
              <a:buChar char="§"/>
            </a:pPr>
            <a:r>
              <a:rPr lang="en-GB" sz="2000" dirty="0">
                <a:effectLst/>
                <a:latin typeface="Aptos" panose="020B0004020202020204" pitchFamily="34" charset="0"/>
                <a:ea typeface="Times New Roman" panose="02020603050405020304" pitchFamily="18" charset="0"/>
              </a:rPr>
              <a:t>Reference theories a</a:t>
            </a:r>
            <a:r>
              <a:rPr lang="en-GB" sz="2000" dirty="0">
                <a:latin typeface="Aptos" panose="020B0004020202020204" pitchFamily="34" charset="0"/>
                <a:ea typeface="Times New Roman" panose="02020603050405020304" pitchFamily="18" charset="0"/>
              </a:rPr>
              <a:t>ppropriately.</a:t>
            </a:r>
          </a:p>
          <a:p>
            <a:pPr marL="0" indent="0" algn="just" hangingPunct="0">
              <a:lnSpc>
                <a:spcPct val="100000"/>
              </a:lnSpc>
              <a:buNone/>
            </a:pPr>
            <a:endParaRPr lang="en-GB" sz="2000" dirty="0">
              <a:latin typeface="Aptos" panose="020B0004020202020204" pitchFamily="34" charset="0"/>
              <a:ea typeface="Times New Roman" panose="02020603050405020304" pitchFamily="18" charset="0"/>
            </a:endParaRPr>
          </a:p>
          <a:p>
            <a:pPr marL="0" indent="0" algn="just" hangingPunct="0">
              <a:lnSpc>
                <a:spcPct val="100000"/>
              </a:lnSpc>
              <a:buNone/>
            </a:pPr>
            <a:r>
              <a:rPr lang="en-GB" sz="2000" b="1" dirty="0">
                <a:effectLst/>
                <a:latin typeface="Aptos" panose="020B0004020202020204" pitchFamily="34" charset="0"/>
                <a:ea typeface="Times New Roman" panose="02020603050405020304" pitchFamily="18" charset="0"/>
              </a:rPr>
              <a:t>Con</a:t>
            </a:r>
            <a:r>
              <a:rPr lang="en-GB" sz="2000" b="1" dirty="0">
                <a:latin typeface="Aptos" panose="020B0004020202020204" pitchFamily="34" charset="0"/>
                <a:ea typeface="Times New Roman" panose="02020603050405020304" pitchFamily="18" charset="0"/>
              </a:rPr>
              <a:t>clusion and Development Plan (150-200 words)</a:t>
            </a:r>
          </a:p>
          <a:p>
            <a:pPr algn="just" hangingPunct="0">
              <a:lnSpc>
                <a:spcPct val="100000"/>
              </a:lnSpc>
              <a:buFont typeface="Wingdings" panose="05000000000000000000" pitchFamily="2" charset="2"/>
              <a:buChar char="§"/>
            </a:pPr>
            <a:r>
              <a:rPr lang="en-GB" sz="2000" dirty="0">
                <a:effectLst/>
                <a:latin typeface="Aptos" panose="020B0004020202020204" pitchFamily="34" charset="0"/>
                <a:ea typeface="Times New Roman" panose="02020603050405020304" pitchFamily="18" charset="0"/>
              </a:rPr>
              <a:t>Summari</a:t>
            </a:r>
            <a:r>
              <a:rPr lang="en-GB" sz="2000" dirty="0">
                <a:latin typeface="Aptos" panose="020B0004020202020204" pitchFamily="34" charset="0"/>
                <a:ea typeface="Times New Roman" panose="02020603050405020304" pitchFamily="18" charset="0"/>
              </a:rPr>
              <a:t>se key findings, identify areas for future growth and outline one or two development goals.</a:t>
            </a:r>
          </a:p>
          <a:p>
            <a:pPr marL="0" indent="0" algn="just" hangingPunct="0">
              <a:lnSpc>
                <a:spcPct val="100000"/>
              </a:lnSpc>
              <a:buNone/>
            </a:pPr>
            <a:endParaRPr lang="en-GB" sz="2000" dirty="0">
              <a:effectLst/>
              <a:latin typeface="Aptos" panose="020B0004020202020204" pitchFamily="34" charset="0"/>
              <a:ea typeface="Times New Roman" panose="02020603050405020304" pitchFamily="18" charset="0"/>
            </a:endParaRPr>
          </a:p>
          <a:p>
            <a:pPr marL="0" indent="0" algn="just" hangingPunct="0">
              <a:lnSpc>
                <a:spcPct val="100000"/>
              </a:lnSpc>
              <a:buNone/>
            </a:pPr>
            <a:r>
              <a:rPr lang="en-GB" sz="2000" dirty="0">
                <a:latin typeface="Aptos" panose="020B0004020202020204" pitchFamily="34" charset="0"/>
                <a:ea typeface="Times New Roman" panose="02020603050405020304" pitchFamily="18" charset="0"/>
              </a:rPr>
              <a:t>A minimum of 5 references in line with Harvard Referencing Conventions is required with a full reference list included.</a:t>
            </a:r>
            <a:endParaRPr lang="en-GB" sz="2000" dirty="0">
              <a:effectLst/>
              <a:latin typeface="Aptos" panose="020B0004020202020204" pitchFamily="34" charset="0"/>
              <a:ea typeface="Times New Roman" panose="02020603050405020304" pitchFamily="18" charset="0"/>
            </a:endParaRPr>
          </a:p>
          <a:p>
            <a:pPr marL="0" indent="0" algn="just" hangingPunct="0">
              <a:lnSpc>
                <a:spcPct val="100000"/>
              </a:lnSpc>
              <a:buNone/>
            </a:pPr>
            <a:endParaRPr lang="en-GB" sz="1800" dirty="0">
              <a:effectLst/>
              <a:latin typeface="Aptos" panose="020B00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2954C66A-21B3-6E12-FDAB-B378C0F18C9A}"/>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latin typeface="Aptos" panose="020B0004020202020204" pitchFamily="34" charset="0"/>
                <a:ea typeface="Times New Roman" panose="02020603050405020304" pitchFamily="18" charset="0"/>
                <a:cs typeface="Arial" panose="020B0604020202020204" pitchFamily="34" charset="0"/>
              </a:rPr>
              <a:t>Hotel Administration – </a:t>
            </a:r>
            <a:r>
              <a:rPr lang="en-GB" sz="1200" b="1" dirty="0">
                <a:effectLst/>
                <a:latin typeface="Aptos" panose="020B0004020202020204" pitchFamily="34" charset="0"/>
                <a:ea typeface="Times New Roman" panose="02020603050405020304" pitchFamily="18" charset="0"/>
                <a:cs typeface="Arial" panose="020B0604020202020204" pitchFamily="34" charset="0"/>
              </a:rPr>
              <a:t>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098844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47D016-79F2-AAF7-8169-4E17AED8FE60}"/>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02AB686-CDEB-65F0-5976-CD48EA2A5824}"/>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C5E895B4-00C4-9843-F07A-EA1C55902971}"/>
              </a:ext>
            </a:extLst>
          </p:cNvPr>
          <p:cNvSpPr>
            <a:spLocks noGrp="1"/>
          </p:cNvSpPr>
          <p:nvPr>
            <p:ph sz="half" idx="1"/>
          </p:nvPr>
        </p:nvSpPr>
        <p:spPr>
          <a:xfrm>
            <a:off x="304800" y="1477963"/>
            <a:ext cx="8534400" cy="4389437"/>
          </a:xfrm>
        </p:spPr>
        <p:txBody>
          <a:bodyPr>
            <a:noAutofit/>
          </a:bodyPr>
          <a:lstStyle/>
          <a:p>
            <a:pPr marL="0" indent="0" algn="just">
              <a:lnSpc>
                <a:spcPct val="100000"/>
              </a:lnSpc>
              <a:buNone/>
            </a:pPr>
            <a:r>
              <a:rPr lang="en-GB" sz="1700" b="1" dirty="0">
                <a:latin typeface="Aptos" panose="020B0004020202020204" pitchFamily="34" charset="0"/>
                <a:ea typeface="Times New Roman" panose="02020603050405020304" pitchFamily="18" charset="0"/>
                <a:cs typeface="Arial" panose="020B0604020202020204" pitchFamily="34" charset="0"/>
              </a:rPr>
              <a:t>Guidance specific to this assessment:</a:t>
            </a:r>
          </a:p>
          <a:p>
            <a:pPr marL="0" indent="0" algn="just">
              <a:lnSpc>
                <a:spcPct val="100000"/>
              </a:lnSpc>
              <a:buNone/>
            </a:pPr>
            <a:endParaRPr lang="en-GB" sz="1700" b="1" dirty="0">
              <a:effectLst/>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latin typeface="Aptos" panose="020B0004020202020204" pitchFamily="34" charset="0"/>
                <a:ea typeface="Times New Roman" panose="02020603050405020304" pitchFamily="18" charset="0"/>
                <a:cs typeface="Arial" panose="020B0604020202020204" pitchFamily="34" charset="0"/>
              </a:rPr>
              <a:t>Engagement with Literature: </a:t>
            </a:r>
            <a:r>
              <a:rPr lang="en-GB" sz="1700" dirty="0">
                <a:latin typeface="Aptos" panose="020B0004020202020204" pitchFamily="34" charset="0"/>
                <a:ea typeface="Times New Roman" panose="02020603050405020304" pitchFamily="18" charset="0"/>
                <a:cs typeface="Arial" panose="020B0604020202020204" pitchFamily="34" charset="0"/>
              </a:rPr>
              <a:t>Be aware of the models of reflection and use a model to reflect upon and demonstrate understanding of the placement experience. At least 5 academic references in support of work from a variety of valid and reliable sources. A reference list should be provided using UWTSD’s Harvard referencing conventions.</a:t>
            </a:r>
          </a:p>
          <a:p>
            <a:pPr marL="0" indent="0" algn="just">
              <a:lnSpc>
                <a:spcPct val="100000"/>
              </a:lnSpc>
              <a:buNone/>
            </a:pPr>
            <a:endParaRPr lang="en-GB" sz="1700" b="1" dirty="0">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Knowledge &amp; Understanding: </a:t>
            </a:r>
            <a:r>
              <a:rPr lang="en-GB" sz="1700" dirty="0">
                <a:effectLst/>
                <a:latin typeface="Aptos" panose="020B0004020202020204" pitchFamily="34" charset="0"/>
                <a:ea typeface="Times New Roman" panose="02020603050405020304" pitchFamily="18" charset="0"/>
                <a:cs typeface="Arial" panose="020B0604020202020204" pitchFamily="34" charset="0"/>
              </a:rPr>
              <a:t>Show knowledge and understanding through reflection of their practical placement, demonstrating key learnings from the Hotel Administration department.</a:t>
            </a:r>
          </a:p>
          <a:p>
            <a:pPr marL="0" indent="0" algn="just">
              <a:lnSpc>
                <a:spcPct val="100000"/>
              </a:lnSpc>
              <a:buNone/>
            </a:pPr>
            <a:endParaRPr lang="en-GB" sz="1700" b="1" dirty="0">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Cognitive and Intellectual: </a:t>
            </a:r>
            <a:r>
              <a:rPr lang="en-GB" sz="1700" dirty="0">
                <a:effectLst/>
                <a:latin typeface="Aptos" panose="020B0004020202020204" pitchFamily="34" charset="0"/>
                <a:ea typeface="Times New Roman" panose="02020603050405020304" pitchFamily="18" charset="0"/>
                <a:cs typeface="Arial" panose="020B0604020202020204" pitchFamily="34" charset="0"/>
              </a:rPr>
              <a:t>Analyse placement in means of not just describing tasks but demonstrating the why, how, what and when, through practical tasks, reflective writing and discussions with hotel employees.</a:t>
            </a:r>
            <a:endParaRPr lang="en-GB" sz="1700"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D07AB53D-11F7-725B-7A7F-93FC0C8C892A}"/>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Hotel Administration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7257288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9B2E9-8680-24B4-94A3-9CF34E0CE83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D64FC72-FEE5-4372-0722-466E6A43A479}"/>
              </a:ext>
            </a:extLst>
          </p:cNvPr>
          <p:cNvSpPr>
            <a:spLocks noGrp="1"/>
          </p:cNvSpPr>
          <p:nvPr>
            <p:ph type="title"/>
          </p:nvPr>
        </p:nvSpPr>
        <p:spPr>
          <a:xfrm>
            <a:off x="4447510" y="152400"/>
            <a:ext cx="4248150" cy="1325563"/>
          </a:xfrm>
        </p:spPr>
        <p:txBody>
          <a:bodyPr anchor="ctr">
            <a:normAutofit/>
          </a:bodyPr>
          <a:lstStyle/>
          <a:p>
            <a:pPr algn="ctr"/>
            <a:r>
              <a:rPr lang="en-US" sz="3600" b="1" dirty="0">
                <a:effectLst/>
                <a:latin typeface="Aptos Display" panose="020B0004020202020204" pitchFamily="34" charset="0"/>
                <a:ea typeface="Carlito"/>
                <a:cs typeface="Carlito"/>
              </a:rPr>
              <a:t>BMIH6004</a:t>
            </a:r>
            <a:endParaRPr lang="en-GB" sz="3600" b="1" dirty="0">
              <a:latin typeface="Aptos Display" panose="020B0004020202020204" pitchFamily="34" charset="0"/>
            </a:endParaRPr>
          </a:p>
        </p:txBody>
      </p:sp>
      <p:sp>
        <p:nvSpPr>
          <p:cNvPr id="5" name="Content Placeholder 4">
            <a:extLst>
              <a:ext uri="{FF2B5EF4-FFF2-40B4-BE49-F238E27FC236}">
                <a16:creationId xmlns:a16="http://schemas.microsoft.com/office/drawing/2014/main" id="{90B83C95-1D0D-7776-B940-E9ACFB000EEE}"/>
              </a:ext>
            </a:extLst>
          </p:cNvPr>
          <p:cNvSpPr>
            <a:spLocks noGrp="1"/>
          </p:cNvSpPr>
          <p:nvPr>
            <p:ph sz="half" idx="1"/>
          </p:nvPr>
        </p:nvSpPr>
        <p:spPr>
          <a:xfrm>
            <a:off x="304800" y="1477963"/>
            <a:ext cx="8534400" cy="4389437"/>
          </a:xfrm>
        </p:spPr>
        <p:txBody>
          <a:bodyPr>
            <a:noAutofit/>
          </a:bodyPr>
          <a:lstStyle/>
          <a:p>
            <a:pPr marL="0" indent="0" algn="just">
              <a:lnSpc>
                <a:spcPct val="100000"/>
              </a:lnSpc>
              <a:buNone/>
            </a:pPr>
            <a:r>
              <a:rPr lang="en-GB" sz="1700" b="1" dirty="0">
                <a:latin typeface="Aptos" panose="020B0004020202020204" pitchFamily="34" charset="0"/>
                <a:ea typeface="Times New Roman" panose="02020603050405020304" pitchFamily="18" charset="0"/>
                <a:cs typeface="Arial" panose="020B0604020202020204" pitchFamily="34" charset="0"/>
              </a:rPr>
              <a:t>Guidance specific to this assessment:</a:t>
            </a:r>
          </a:p>
          <a:p>
            <a:pPr marL="0" indent="0" algn="just">
              <a:lnSpc>
                <a:spcPct val="100000"/>
              </a:lnSpc>
              <a:buNone/>
            </a:pPr>
            <a:endParaRPr lang="en-GB" sz="1700" b="1" dirty="0">
              <a:effectLst/>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latin typeface="Aptos" panose="020B0004020202020204" pitchFamily="34" charset="0"/>
                <a:ea typeface="Times New Roman" panose="02020603050405020304" pitchFamily="18" charset="0"/>
                <a:cs typeface="Arial" panose="020B0604020202020204" pitchFamily="34" charset="0"/>
              </a:rPr>
              <a:t>Practical Skills: </a:t>
            </a:r>
            <a:r>
              <a:rPr lang="en-GB" sz="1700" dirty="0">
                <a:latin typeface="Aptos" panose="020B0004020202020204" pitchFamily="34" charset="0"/>
                <a:ea typeface="Times New Roman" panose="02020603050405020304" pitchFamily="18" charset="0"/>
                <a:cs typeface="Arial" panose="020B0604020202020204" pitchFamily="34" charset="0"/>
              </a:rPr>
              <a:t>Students need to consider how they would apply solutions within the workplace of their placement property, highlighting what they have learnt on placement and how they could deploy this in future careers.</a:t>
            </a:r>
          </a:p>
          <a:p>
            <a:pPr marL="0" indent="0" algn="just">
              <a:lnSpc>
                <a:spcPct val="100000"/>
              </a:lnSpc>
              <a:buNone/>
            </a:pPr>
            <a:endParaRPr lang="en-GB" sz="1700" dirty="0">
              <a:latin typeface="Aptos" panose="020B0004020202020204" pitchFamily="34" charset="0"/>
              <a:ea typeface="Times New Roman" panose="02020603050405020304" pitchFamily="18" charset="0"/>
              <a:cs typeface="Arial" panose="020B0604020202020204" pitchFamily="34" charset="0"/>
            </a:endParaRPr>
          </a:p>
          <a:p>
            <a:pPr algn="just">
              <a:lnSpc>
                <a:spcPct val="100000"/>
              </a:lnSpc>
            </a:pPr>
            <a:r>
              <a:rPr lang="en-GB" sz="1700" b="1" dirty="0">
                <a:effectLst/>
                <a:latin typeface="Aptos" panose="020B0004020202020204" pitchFamily="34" charset="0"/>
                <a:ea typeface="Times New Roman" panose="02020603050405020304" pitchFamily="18" charset="0"/>
                <a:cs typeface="Arial" panose="020B0604020202020204" pitchFamily="34" charset="0"/>
              </a:rPr>
              <a:t>Transferable Skills: </a:t>
            </a:r>
            <a:r>
              <a:rPr lang="en-GB" sz="1700" dirty="0">
                <a:effectLst/>
                <a:latin typeface="Aptos" panose="020B0004020202020204" pitchFamily="34" charset="0"/>
                <a:ea typeface="Times New Roman" panose="02020603050405020304" pitchFamily="18" charset="0"/>
                <a:cs typeface="Arial" panose="020B0604020202020204" pitchFamily="34" charset="0"/>
              </a:rPr>
              <a:t>Write the learning log in a reco</a:t>
            </a:r>
            <a:r>
              <a:rPr lang="en-GB" sz="1700" dirty="0">
                <a:latin typeface="Aptos" panose="020B0004020202020204" pitchFamily="34" charset="0"/>
                <a:ea typeface="Times New Roman" panose="02020603050405020304" pitchFamily="18" charset="0"/>
                <a:cs typeface="Arial" panose="020B0604020202020204" pitchFamily="34" charset="0"/>
              </a:rPr>
              <a:t>gnised format within the assignment word count. All writing should be academic style, formal, focused, concise and subject specific. It should use a font of Arial 12 point or Times New Roman 12 point and be 1.5 or double spaced.</a:t>
            </a:r>
            <a:endParaRPr lang="en-GB" sz="1700" dirty="0">
              <a:effectLst/>
              <a:latin typeface="Aptos" panose="020B0004020202020204" pitchFamily="34" charset="0"/>
              <a:ea typeface="Times New Roman" panose="02020603050405020304" pitchFamily="18" charset="0"/>
            </a:endParaRPr>
          </a:p>
          <a:p>
            <a:pPr marL="0" indent="0" algn="just">
              <a:lnSpc>
                <a:spcPct val="100000"/>
              </a:lnSpc>
              <a:buNone/>
            </a:pPr>
            <a:endParaRPr lang="en-GB" sz="1000" b="1" dirty="0">
              <a:latin typeface="Aptos" panose="020B00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E5B952C6-0AF9-5F8B-331D-12776DD029F8}"/>
              </a:ext>
            </a:extLst>
          </p:cNvPr>
          <p:cNvSpPr txBox="1"/>
          <p:nvPr/>
        </p:nvSpPr>
        <p:spPr>
          <a:xfrm>
            <a:off x="477023" y="599754"/>
            <a:ext cx="6094562" cy="1015663"/>
          </a:xfrm>
          <a:prstGeom prst="rect">
            <a:avLst/>
          </a:prstGeom>
          <a:noFill/>
        </p:spPr>
        <p:txBody>
          <a:bodyPr wrap="square">
            <a:spAutoFit/>
          </a:bodyPr>
          <a:lstStyle/>
          <a:p>
            <a:pPr algn="just">
              <a:tabLst>
                <a:tab pos="270510" algn="l"/>
              </a:tabLst>
            </a:pPr>
            <a:r>
              <a:rPr lang="en-GB" sz="1800" b="1" dirty="0">
                <a:effectLst/>
                <a:latin typeface="Aptos" panose="020B0004020202020204" pitchFamily="34" charset="0"/>
                <a:ea typeface="Times New Roman" panose="02020603050405020304" pitchFamily="18" charset="0"/>
              </a:rPr>
              <a:t>Student Learning Log (50%)</a:t>
            </a:r>
          </a:p>
          <a:p>
            <a:pPr algn="l" hangingPunct="0">
              <a:lnSpc>
                <a:spcPct val="150000"/>
              </a:lnSpc>
            </a:pPr>
            <a:r>
              <a:rPr lang="en-GB" sz="1200" b="1" dirty="0">
                <a:effectLst/>
                <a:latin typeface="Aptos" panose="020B0004020202020204" pitchFamily="34" charset="0"/>
                <a:ea typeface="Times New Roman" panose="02020603050405020304" pitchFamily="18" charset="0"/>
                <a:cs typeface="Arial" panose="020B0604020202020204" pitchFamily="34" charset="0"/>
              </a:rPr>
              <a:t>within Hotel Administration 1250 words (+/-10%)</a:t>
            </a:r>
            <a:endParaRPr lang="en-GB" sz="1400" b="1" dirty="0">
              <a:effectLst/>
              <a:latin typeface="Aptos" panose="020B00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562964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1 – Reflecting</a:t>
            </a:r>
          </a:p>
        </p:txBody>
      </p:sp>
      <p:sp>
        <p:nvSpPr>
          <p:cNvPr id="3" name="Content Placeholder 2">
            <a:extLst>
              <a:ext uri="{FF2B5EF4-FFF2-40B4-BE49-F238E27FC236}">
                <a16:creationId xmlns:a16="http://schemas.microsoft.com/office/drawing/2014/main" id="{E2A5556D-8F99-7C7D-E8A2-4C0A19B35F1E}"/>
              </a:ext>
            </a:extLst>
          </p:cNvPr>
          <p:cNvSpPr>
            <a:spLocks noGrp="1"/>
          </p:cNvSpPr>
          <p:nvPr>
            <p:ph idx="1"/>
          </p:nvPr>
        </p:nvSpPr>
        <p:spPr>
          <a:xfrm>
            <a:off x="628650" y="1623100"/>
            <a:ext cx="7886700" cy="765175"/>
          </a:xfrm>
        </p:spPr>
        <p:txBody>
          <a:bodyPr>
            <a:normAutofit/>
          </a:bodyPr>
          <a:lstStyle/>
          <a:p>
            <a:pPr marL="0" indent="0" algn="ctr">
              <a:buNone/>
            </a:pPr>
            <a:r>
              <a:rPr lang="en-GB" sz="2000" b="1" dirty="0"/>
              <a:t>Is this the correct way of reflecting on an experience? Why not?</a:t>
            </a:r>
          </a:p>
          <a:p>
            <a:pPr marL="0" indent="0">
              <a:buNone/>
            </a:pPr>
            <a:endParaRPr lang="en-GB" sz="2400" dirty="0"/>
          </a:p>
        </p:txBody>
      </p:sp>
      <p:sp>
        <p:nvSpPr>
          <p:cNvPr id="4" name="TextBox 3">
            <a:extLst>
              <a:ext uri="{FF2B5EF4-FFF2-40B4-BE49-F238E27FC236}">
                <a16:creationId xmlns:a16="http://schemas.microsoft.com/office/drawing/2014/main" id="{8C5FE9DF-458B-6B3A-61EA-C5402FBCB4D6}"/>
              </a:ext>
            </a:extLst>
          </p:cNvPr>
          <p:cNvSpPr txBox="1"/>
          <p:nvPr/>
        </p:nvSpPr>
        <p:spPr>
          <a:xfrm>
            <a:off x="628650" y="2189133"/>
            <a:ext cx="7981950" cy="2409121"/>
          </a:xfrm>
          <a:prstGeom prst="rect">
            <a:avLst/>
          </a:prstGeom>
          <a:noFill/>
          <a:ln w="12700">
            <a:solidFill>
              <a:schemeClr val="tx1"/>
            </a:solidFill>
          </a:ln>
        </p:spPr>
        <p:txBody>
          <a:bodyPr wrap="square" rtlCol="0">
            <a:spAutoFit/>
          </a:bodyPr>
          <a:lstStyle/>
          <a:p>
            <a:pPr marL="0" indent="0" algn="just">
              <a:lnSpc>
                <a:spcPct val="150000"/>
              </a:lnSpc>
              <a:buNone/>
            </a:pPr>
            <a:r>
              <a:rPr lang="en-GB" sz="1700" dirty="0">
                <a:latin typeface="Aptos" panose="020B0004020202020204" pitchFamily="34" charset="0"/>
              </a:rPr>
              <a:t>I spent two weeks in Swansea Marriott’s hotel restaurant. I really enjoyed it here. My tasks included:</a:t>
            </a:r>
          </a:p>
          <a:p>
            <a:pPr lvl="1" algn="just">
              <a:lnSpc>
                <a:spcPct val="150000"/>
              </a:lnSpc>
            </a:pPr>
            <a:r>
              <a:rPr lang="en-GB" sz="1700" dirty="0">
                <a:latin typeface="Aptos" panose="020B0004020202020204" pitchFamily="34" charset="0"/>
              </a:rPr>
              <a:t>-polishing cutlery</a:t>
            </a:r>
          </a:p>
          <a:p>
            <a:pPr lvl="1" algn="just">
              <a:lnSpc>
                <a:spcPct val="150000"/>
              </a:lnSpc>
            </a:pPr>
            <a:r>
              <a:rPr lang="en-GB" sz="1700" dirty="0">
                <a:latin typeface="Aptos" panose="020B0004020202020204" pitchFamily="34" charset="0"/>
              </a:rPr>
              <a:t>-polishing glasses</a:t>
            </a:r>
          </a:p>
          <a:p>
            <a:pPr lvl="1" algn="just">
              <a:lnSpc>
                <a:spcPct val="150000"/>
              </a:lnSpc>
            </a:pPr>
            <a:r>
              <a:rPr lang="en-GB" sz="1700" dirty="0">
                <a:latin typeface="Aptos" panose="020B0004020202020204" pitchFamily="34" charset="0"/>
              </a:rPr>
              <a:t>-setting up tables</a:t>
            </a:r>
          </a:p>
          <a:p>
            <a:pPr marL="0" indent="0" algn="just">
              <a:lnSpc>
                <a:spcPct val="150000"/>
              </a:lnSpc>
              <a:buNone/>
            </a:pPr>
            <a:r>
              <a:rPr lang="en-GB" sz="1700" dirty="0">
                <a:latin typeface="Aptos" panose="020B0004020202020204" pitchFamily="34" charset="0"/>
              </a:rPr>
              <a:t>I learned many skills while working and shadowing in this department.</a:t>
            </a:r>
          </a:p>
        </p:txBody>
      </p:sp>
      <p:sp>
        <p:nvSpPr>
          <p:cNvPr id="5" name="Content Placeholder 2">
            <a:extLst>
              <a:ext uri="{FF2B5EF4-FFF2-40B4-BE49-F238E27FC236}">
                <a16:creationId xmlns:a16="http://schemas.microsoft.com/office/drawing/2014/main" id="{FD5BC7E2-6945-1691-6828-202796C31509}"/>
              </a:ext>
            </a:extLst>
          </p:cNvPr>
          <p:cNvSpPr txBox="1">
            <a:spLocks/>
          </p:cNvSpPr>
          <p:nvPr/>
        </p:nvSpPr>
        <p:spPr>
          <a:xfrm>
            <a:off x="641055" y="5105400"/>
            <a:ext cx="7886700" cy="7651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2000" b="1" dirty="0"/>
              <a:t> This is </a:t>
            </a:r>
            <a:r>
              <a:rPr lang="en-GB" sz="2000" b="1" u="sng" dirty="0"/>
              <a:t>not</a:t>
            </a:r>
            <a:r>
              <a:rPr lang="en-GB" sz="2000" b="1" dirty="0"/>
              <a:t> a reflection but rather a basic description of tasks.</a:t>
            </a:r>
            <a:endParaRPr lang="en-GB" sz="2400" dirty="0"/>
          </a:p>
        </p:txBody>
      </p:sp>
    </p:spTree>
    <p:extLst>
      <p:ext uri="{BB962C8B-B14F-4D97-AF65-F5344CB8AC3E}">
        <p14:creationId xmlns:p14="http://schemas.microsoft.com/office/powerpoint/2010/main" val="4489581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1 – Reflecting</a:t>
            </a:r>
          </a:p>
        </p:txBody>
      </p:sp>
      <p:sp>
        <p:nvSpPr>
          <p:cNvPr id="3" name="Content Placeholder 2">
            <a:extLst>
              <a:ext uri="{FF2B5EF4-FFF2-40B4-BE49-F238E27FC236}">
                <a16:creationId xmlns:a16="http://schemas.microsoft.com/office/drawing/2014/main" id="{E2A5556D-8F99-7C7D-E8A2-4C0A19B35F1E}"/>
              </a:ext>
            </a:extLst>
          </p:cNvPr>
          <p:cNvSpPr>
            <a:spLocks noGrp="1"/>
          </p:cNvSpPr>
          <p:nvPr>
            <p:ph idx="1"/>
          </p:nvPr>
        </p:nvSpPr>
        <p:spPr>
          <a:xfrm>
            <a:off x="628650" y="1371600"/>
            <a:ext cx="7886700" cy="765175"/>
          </a:xfrm>
        </p:spPr>
        <p:txBody>
          <a:bodyPr>
            <a:normAutofit/>
          </a:bodyPr>
          <a:lstStyle/>
          <a:p>
            <a:pPr marL="0" indent="0" algn="ctr">
              <a:buNone/>
            </a:pPr>
            <a:r>
              <a:rPr lang="en-GB" sz="2000" b="1" dirty="0"/>
              <a:t>Try this!</a:t>
            </a:r>
          </a:p>
          <a:p>
            <a:pPr marL="0" indent="0">
              <a:buNone/>
            </a:pPr>
            <a:endParaRPr lang="en-GB" sz="2400" dirty="0"/>
          </a:p>
        </p:txBody>
      </p:sp>
      <p:sp>
        <p:nvSpPr>
          <p:cNvPr id="4" name="TextBox 3">
            <a:extLst>
              <a:ext uri="{FF2B5EF4-FFF2-40B4-BE49-F238E27FC236}">
                <a16:creationId xmlns:a16="http://schemas.microsoft.com/office/drawing/2014/main" id="{8C5FE9DF-458B-6B3A-61EA-C5402FBCB4D6}"/>
              </a:ext>
            </a:extLst>
          </p:cNvPr>
          <p:cNvSpPr txBox="1"/>
          <p:nvPr/>
        </p:nvSpPr>
        <p:spPr>
          <a:xfrm>
            <a:off x="762000" y="1981200"/>
            <a:ext cx="7620000" cy="2406300"/>
          </a:xfrm>
          <a:prstGeom prst="rect">
            <a:avLst/>
          </a:prstGeom>
          <a:noFill/>
          <a:ln w="12700">
            <a:solidFill>
              <a:schemeClr val="tx1"/>
            </a:solidFill>
          </a:ln>
        </p:spPr>
        <p:txBody>
          <a:bodyPr wrap="square" rtlCol="0">
            <a:spAutoFit/>
          </a:bodyPr>
          <a:lstStyle/>
          <a:p>
            <a:pPr marL="0" indent="0" algn="just">
              <a:lnSpc>
                <a:spcPct val="150000"/>
              </a:lnSpc>
              <a:buNone/>
            </a:pPr>
            <a:r>
              <a:rPr lang="en-GB" sz="1700" dirty="0"/>
              <a:t>During my time shadowing a F&amp;B supervisor in Swansea Marriott’s hotel restaurant, I developed team working skills by collaborating on […]. According to X (</a:t>
            </a:r>
            <a:r>
              <a:rPr lang="en-GB" sz="1700" i="1" dirty="0"/>
              <a:t>year</a:t>
            </a:r>
            <a:r>
              <a:rPr lang="en-GB" sz="1700" dirty="0"/>
              <a:t>), this skill is invaluable for a F&amp;B manager because […]. This is further supported by Z et al. (</a:t>
            </a:r>
            <a:r>
              <a:rPr lang="en-GB" sz="1700" i="1" dirty="0"/>
              <a:t>year</a:t>
            </a:r>
            <a:r>
              <a:rPr lang="en-GB" sz="1700" dirty="0"/>
              <a:t>) who argue that […]. Furthermore, setting up tables and polishing cutlery and glasses alongside team members taught me the importance of attention to detail which is considered to be […].</a:t>
            </a:r>
          </a:p>
        </p:txBody>
      </p:sp>
      <p:sp>
        <p:nvSpPr>
          <p:cNvPr id="5" name="Content Placeholder 2">
            <a:extLst>
              <a:ext uri="{FF2B5EF4-FFF2-40B4-BE49-F238E27FC236}">
                <a16:creationId xmlns:a16="http://schemas.microsoft.com/office/drawing/2014/main" id="{FD5BC7E2-6945-1691-6828-202796C31509}"/>
              </a:ext>
            </a:extLst>
          </p:cNvPr>
          <p:cNvSpPr txBox="1">
            <a:spLocks/>
          </p:cNvSpPr>
          <p:nvPr/>
        </p:nvSpPr>
        <p:spPr>
          <a:xfrm>
            <a:off x="628650" y="4724400"/>
            <a:ext cx="7886700" cy="9144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2000" b="1" dirty="0"/>
              <a:t> This version contains information about the tasks performed; the lesson learned and puts learning into a wider perspective. Besides, you support your discussion academically with credible research.</a:t>
            </a:r>
            <a:endParaRPr lang="en-GB" sz="2400" dirty="0"/>
          </a:p>
        </p:txBody>
      </p:sp>
    </p:spTree>
    <p:extLst>
      <p:ext uri="{BB962C8B-B14F-4D97-AF65-F5344CB8AC3E}">
        <p14:creationId xmlns:p14="http://schemas.microsoft.com/office/powerpoint/2010/main" val="291596649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152400"/>
            <a:ext cx="7886700" cy="1325563"/>
          </a:xfrm>
        </p:spPr>
        <p:txBody>
          <a:bodyPr>
            <a:normAutofit/>
          </a:bodyPr>
          <a:lstStyle/>
          <a:p>
            <a:pPr algn="ctr"/>
            <a:r>
              <a:rPr lang="en-GB" sz="3200" b="1" dirty="0"/>
              <a:t>Example 2 – Reflecting</a:t>
            </a:r>
          </a:p>
        </p:txBody>
      </p:sp>
      <p:sp>
        <p:nvSpPr>
          <p:cNvPr id="3" name="Content Placeholder 2">
            <a:extLst>
              <a:ext uri="{FF2B5EF4-FFF2-40B4-BE49-F238E27FC236}">
                <a16:creationId xmlns:a16="http://schemas.microsoft.com/office/drawing/2014/main" id="{E2A5556D-8F99-7C7D-E8A2-4C0A19B35F1E}"/>
              </a:ext>
            </a:extLst>
          </p:cNvPr>
          <p:cNvSpPr>
            <a:spLocks noGrp="1"/>
          </p:cNvSpPr>
          <p:nvPr>
            <p:ph idx="1"/>
          </p:nvPr>
        </p:nvSpPr>
        <p:spPr>
          <a:xfrm>
            <a:off x="653459" y="2057400"/>
            <a:ext cx="7886700" cy="2286000"/>
          </a:xfrm>
          <a:ln w="12700">
            <a:solidFill>
              <a:schemeClr val="tx1"/>
            </a:solidFill>
          </a:ln>
        </p:spPr>
        <p:txBody>
          <a:bodyPr>
            <a:noAutofit/>
          </a:bodyPr>
          <a:lstStyle/>
          <a:p>
            <a:pPr marL="0" indent="0">
              <a:lnSpc>
                <a:spcPct val="100000"/>
              </a:lnSpc>
              <a:buNone/>
            </a:pPr>
            <a:r>
              <a:rPr lang="en-GB" sz="1700" dirty="0">
                <a:latin typeface="Aptos" panose="020B0004020202020204" pitchFamily="34" charset="0"/>
              </a:rPr>
              <a:t>Here’s a list of the important skills to have as a Front Office Manager:</a:t>
            </a:r>
          </a:p>
          <a:p>
            <a:pPr marL="457200" lvl="1" indent="0">
              <a:lnSpc>
                <a:spcPct val="100000"/>
              </a:lnSpc>
              <a:buNone/>
            </a:pPr>
            <a:r>
              <a:rPr lang="en-GB" sz="1700" dirty="0">
                <a:latin typeface="Aptos" panose="020B0004020202020204" pitchFamily="34" charset="0"/>
              </a:rPr>
              <a:t>1. […]</a:t>
            </a:r>
          </a:p>
          <a:p>
            <a:pPr marL="457200" lvl="1" indent="0">
              <a:lnSpc>
                <a:spcPct val="100000"/>
              </a:lnSpc>
              <a:buNone/>
            </a:pPr>
            <a:r>
              <a:rPr lang="en-GB" sz="1700" dirty="0">
                <a:latin typeface="Aptos" panose="020B0004020202020204" pitchFamily="34" charset="0"/>
              </a:rPr>
              <a:t>2. […]</a:t>
            </a:r>
          </a:p>
          <a:p>
            <a:pPr marL="457200" lvl="1" indent="0">
              <a:lnSpc>
                <a:spcPct val="100000"/>
              </a:lnSpc>
              <a:buNone/>
            </a:pPr>
            <a:r>
              <a:rPr lang="en-GB" sz="1700" dirty="0">
                <a:latin typeface="Aptos" panose="020B0004020202020204" pitchFamily="34" charset="0"/>
              </a:rPr>
              <a:t>3. […]</a:t>
            </a:r>
          </a:p>
          <a:p>
            <a:pPr marL="457200" lvl="1" indent="0">
              <a:lnSpc>
                <a:spcPct val="100000"/>
              </a:lnSpc>
              <a:buNone/>
            </a:pPr>
            <a:r>
              <a:rPr lang="en-GB" sz="1700" dirty="0">
                <a:latin typeface="Aptos" panose="020B0004020202020204" pitchFamily="34" charset="0"/>
              </a:rPr>
              <a:t>4. […]</a:t>
            </a:r>
          </a:p>
          <a:p>
            <a:pPr marL="0" indent="0">
              <a:lnSpc>
                <a:spcPct val="100000"/>
              </a:lnSpc>
              <a:buNone/>
            </a:pPr>
            <a:r>
              <a:rPr lang="en-GB" sz="1700" dirty="0">
                <a:latin typeface="Aptos" panose="020B0004020202020204" pitchFamily="34" charset="0"/>
              </a:rPr>
              <a:t>I have developed all these skills shadowing my supervisor.</a:t>
            </a:r>
          </a:p>
        </p:txBody>
      </p:sp>
      <p:sp>
        <p:nvSpPr>
          <p:cNvPr id="4" name="Content Placeholder 2">
            <a:extLst>
              <a:ext uri="{FF2B5EF4-FFF2-40B4-BE49-F238E27FC236}">
                <a16:creationId xmlns:a16="http://schemas.microsoft.com/office/drawing/2014/main" id="{85355F81-45A5-8DA8-F1F1-ED7F6B8D20FE}"/>
              </a:ext>
            </a:extLst>
          </p:cNvPr>
          <p:cNvSpPr txBox="1">
            <a:spLocks/>
          </p:cNvSpPr>
          <p:nvPr/>
        </p:nvSpPr>
        <p:spPr>
          <a:xfrm>
            <a:off x="628650" y="1447800"/>
            <a:ext cx="7886700" cy="7651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b="1" dirty="0"/>
              <a:t>Is this the correct way of reflecting on an experience? Why not?</a:t>
            </a:r>
          </a:p>
          <a:p>
            <a:pPr marL="0" indent="0">
              <a:buFont typeface="Arial" panose="020B0604020202020204" pitchFamily="34" charset="0"/>
              <a:buNone/>
            </a:pPr>
            <a:endParaRPr lang="en-GB" sz="2400" dirty="0"/>
          </a:p>
        </p:txBody>
      </p:sp>
      <p:sp>
        <p:nvSpPr>
          <p:cNvPr id="6" name="Content Placeholder 2">
            <a:extLst>
              <a:ext uri="{FF2B5EF4-FFF2-40B4-BE49-F238E27FC236}">
                <a16:creationId xmlns:a16="http://schemas.microsoft.com/office/drawing/2014/main" id="{690C76C3-0B68-9562-A116-74D287A7F502}"/>
              </a:ext>
            </a:extLst>
          </p:cNvPr>
          <p:cNvSpPr txBox="1">
            <a:spLocks/>
          </p:cNvSpPr>
          <p:nvPr/>
        </p:nvSpPr>
        <p:spPr>
          <a:xfrm>
            <a:off x="457200" y="4495800"/>
            <a:ext cx="7886700" cy="137160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1800" b="1" dirty="0">
                <a:latin typeface="Aptos" panose="020B0004020202020204" pitchFamily="34" charset="0"/>
              </a:rPr>
              <a:t> Descriptive</a:t>
            </a:r>
          </a:p>
          <a:p>
            <a:pPr algn="ctr">
              <a:buFont typeface="Wingdings" panose="05000000000000000000" pitchFamily="2" charset="2"/>
              <a:buChar char="Ø"/>
            </a:pPr>
            <a:r>
              <a:rPr lang="en-GB" sz="1800" b="1" dirty="0">
                <a:latin typeface="Aptos" panose="020B0004020202020204" pitchFamily="34" charset="0"/>
              </a:rPr>
              <a:t>No context</a:t>
            </a:r>
          </a:p>
          <a:p>
            <a:pPr algn="ctr">
              <a:buFont typeface="Wingdings" panose="05000000000000000000" pitchFamily="2" charset="2"/>
              <a:buChar char="Ø"/>
            </a:pPr>
            <a:r>
              <a:rPr lang="en-GB" sz="1800" b="1" dirty="0">
                <a:latin typeface="Aptos" panose="020B0004020202020204" pitchFamily="34" charset="0"/>
              </a:rPr>
              <a:t>No reflection on personal experiences</a:t>
            </a:r>
          </a:p>
          <a:p>
            <a:pPr algn="ctr">
              <a:buFont typeface="Wingdings" panose="05000000000000000000" pitchFamily="2" charset="2"/>
              <a:buChar char="Ø"/>
            </a:pPr>
            <a:r>
              <a:rPr lang="en-GB" sz="1800" b="1" dirty="0">
                <a:latin typeface="Aptos" panose="020B0004020202020204" pitchFamily="34" charset="0"/>
              </a:rPr>
              <a:t>No academic referencing</a:t>
            </a:r>
            <a:endParaRPr lang="en-GB" sz="2000" dirty="0">
              <a:latin typeface="Aptos" panose="020B0004020202020204" pitchFamily="34" charset="0"/>
            </a:endParaRPr>
          </a:p>
        </p:txBody>
      </p:sp>
    </p:spTree>
    <p:extLst>
      <p:ext uri="{BB962C8B-B14F-4D97-AF65-F5344CB8AC3E}">
        <p14:creationId xmlns:p14="http://schemas.microsoft.com/office/powerpoint/2010/main" val="5681724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ppt_x"/>
                                          </p:val>
                                        </p:tav>
                                        <p:tav tm="100000">
                                          <p:val>
                                            <p:strVal val="#ppt_x"/>
                                          </p:val>
                                        </p:tav>
                                      </p:tavLst>
                                    </p:anim>
                                    <p:anim calcmode="lin" valueType="num">
                                      <p:cBhvr additive="base">
                                        <p:cTn id="4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2 – Reflecting</a:t>
            </a:r>
          </a:p>
        </p:txBody>
      </p:sp>
      <p:sp>
        <p:nvSpPr>
          <p:cNvPr id="10" name="TextBox 9">
            <a:extLst>
              <a:ext uri="{FF2B5EF4-FFF2-40B4-BE49-F238E27FC236}">
                <a16:creationId xmlns:a16="http://schemas.microsoft.com/office/drawing/2014/main" id="{21953E42-0413-16C7-0E29-88C25317238C}"/>
              </a:ext>
            </a:extLst>
          </p:cNvPr>
          <p:cNvSpPr txBox="1"/>
          <p:nvPr/>
        </p:nvSpPr>
        <p:spPr>
          <a:xfrm>
            <a:off x="628650" y="1524000"/>
            <a:ext cx="7829550" cy="4247317"/>
          </a:xfrm>
          <a:prstGeom prst="rect">
            <a:avLst/>
          </a:prstGeom>
          <a:noFill/>
        </p:spPr>
        <p:txBody>
          <a:bodyPr wrap="square" rtlCol="0">
            <a:spAutoFit/>
          </a:bodyPr>
          <a:lstStyle/>
          <a:p>
            <a:pPr marL="342900" indent="-342900">
              <a:buFont typeface="Wingdings" panose="05000000000000000000" pitchFamily="2" charset="2"/>
              <a:buChar char="§"/>
            </a:pPr>
            <a:r>
              <a:rPr lang="en-GB" dirty="0">
                <a:latin typeface="Aptos" panose="020B0004020202020204" pitchFamily="34" charset="0"/>
              </a:rPr>
              <a:t>Ensure your learning log is supported by </a:t>
            </a:r>
            <a:r>
              <a:rPr lang="en-GB" b="1" dirty="0">
                <a:latin typeface="Aptos" panose="020B0004020202020204" pitchFamily="34" charset="0"/>
              </a:rPr>
              <a:t>specific examples </a:t>
            </a:r>
            <a:r>
              <a:rPr lang="en-GB" dirty="0">
                <a:latin typeface="Aptos" panose="020B0004020202020204" pitchFamily="34" charset="0"/>
              </a:rPr>
              <a:t>from your placement experience.</a:t>
            </a:r>
          </a:p>
          <a:p>
            <a:pPr marL="342900" indent="-342900">
              <a:buFont typeface="Wingdings" panose="05000000000000000000" pitchFamily="2" charset="2"/>
              <a:buChar char="§"/>
            </a:pPr>
            <a:endParaRPr lang="en-GB" dirty="0">
              <a:latin typeface="Aptos" panose="020B0004020202020204" pitchFamily="34" charset="0"/>
            </a:endParaRPr>
          </a:p>
          <a:p>
            <a:pPr marL="342900" indent="-342900">
              <a:buFont typeface="Wingdings" panose="05000000000000000000" pitchFamily="2" charset="2"/>
              <a:buChar char="§"/>
            </a:pPr>
            <a:r>
              <a:rPr lang="en-GB" dirty="0">
                <a:latin typeface="Aptos" panose="020B0004020202020204" pitchFamily="34" charset="0"/>
              </a:rPr>
              <a:t>If you did not encounter a particular experience needed to develop a key skill, acknowledge this within your work. Honesty is key! You will not be penalised, as long as you reflect and support with relevant theory outlining why this particular skill is key, you can still get top marks! We are seeking critical analysis and reflection.</a:t>
            </a:r>
          </a:p>
          <a:p>
            <a:pPr marL="342900" indent="-342900">
              <a:buFont typeface="Wingdings" panose="05000000000000000000" pitchFamily="2" charset="2"/>
              <a:buChar char="§"/>
            </a:pPr>
            <a:endParaRPr lang="en-GB" dirty="0">
              <a:latin typeface="Aptos" panose="020B0004020202020204" pitchFamily="34" charset="0"/>
            </a:endParaRPr>
          </a:p>
          <a:p>
            <a:pPr marL="342900" indent="-342900">
              <a:buFont typeface="Wingdings" panose="05000000000000000000" pitchFamily="2" charset="2"/>
              <a:buChar char="§"/>
            </a:pPr>
            <a:r>
              <a:rPr lang="en-GB" dirty="0">
                <a:latin typeface="Aptos" panose="020B0004020202020204" pitchFamily="34" charset="0"/>
              </a:rPr>
              <a:t>Transform any negative experiences or missed opportunities into </a:t>
            </a:r>
            <a:r>
              <a:rPr lang="en-GB" b="1" dirty="0">
                <a:latin typeface="Aptos" panose="020B0004020202020204" pitchFamily="34" charset="0"/>
              </a:rPr>
              <a:t>meaningful learning insights</a:t>
            </a:r>
            <a:r>
              <a:rPr lang="en-GB" dirty="0">
                <a:latin typeface="Aptos" panose="020B0004020202020204" pitchFamily="34" charset="0"/>
              </a:rPr>
              <a:t>.</a:t>
            </a:r>
          </a:p>
          <a:p>
            <a:pPr marL="342900" indent="-342900">
              <a:buFont typeface="Wingdings" panose="05000000000000000000" pitchFamily="2" charset="2"/>
              <a:buChar char="§"/>
            </a:pPr>
            <a:endParaRPr lang="en-GB" dirty="0">
              <a:latin typeface="Aptos" panose="020B0004020202020204" pitchFamily="34" charset="0"/>
            </a:endParaRPr>
          </a:p>
          <a:p>
            <a:pPr marL="342900" indent="-342900">
              <a:buFont typeface="Wingdings" panose="05000000000000000000" pitchFamily="2" charset="2"/>
              <a:buChar char="§"/>
            </a:pPr>
            <a:r>
              <a:rPr lang="en-GB" dirty="0">
                <a:latin typeface="Aptos" panose="020B0004020202020204" pitchFamily="34" charset="0"/>
              </a:rPr>
              <a:t>Back up each lesson learned with </a:t>
            </a:r>
            <a:r>
              <a:rPr lang="en-GB" b="1" dirty="0">
                <a:latin typeface="Aptos" panose="020B0004020202020204" pitchFamily="34" charset="0"/>
              </a:rPr>
              <a:t>credible academic research </a:t>
            </a:r>
            <a:r>
              <a:rPr lang="en-GB" dirty="0">
                <a:latin typeface="Aptos" panose="020B0004020202020204" pitchFamily="34" charset="0"/>
              </a:rPr>
              <a:t>to further demonstrate and reinforce your understanding.</a:t>
            </a:r>
          </a:p>
          <a:p>
            <a:endParaRPr lang="en-GB" dirty="0"/>
          </a:p>
        </p:txBody>
      </p:sp>
    </p:spTree>
    <p:extLst>
      <p:ext uri="{BB962C8B-B14F-4D97-AF65-F5344CB8AC3E}">
        <p14:creationId xmlns:p14="http://schemas.microsoft.com/office/powerpoint/2010/main" val="4666368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EE1A1-37A8-8008-331D-888871229B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6ECD2D-C797-F5F4-9255-3E0FD38D8CBD}"/>
              </a:ext>
            </a:extLst>
          </p:cNvPr>
          <p:cNvSpPr>
            <a:spLocks noGrp="1"/>
          </p:cNvSpPr>
          <p:nvPr>
            <p:ph type="title"/>
          </p:nvPr>
        </p:nvSpPr>
        <p:spPr>
          <a:xfrm>
            <a:off x="628650" y="76200"/>
            <a:ext cx="7886700" cy="1325563"/>
          </a:xfrm>
        </p:spPr>
        <p:txBody>
          <a:bodyPr>
            <a:normAutofit/>
          </a:bodyPr>
          <a:lstStyle/>
          <a:p>
            <a:pPr algn="ctr"/>
            <a:r>
              <a:rPr lang="en-GB" sz="3200" b="1" dirty="0"/>
              <a:t>Example 3 – Linking Modules</a:t>
            </a:r>
          </a:p>
        </p:txBody>
      </p:sp>
      <p:sp>
        <p:nvSpPr>
          <p:cNvPr id="10" name="TextBox 9">
            <a:extLst>
              <a:ext uri="{FF2B5EF4-FFF2-40B4-BE49-F238E27FC236}">
                <a16:creationId xmlns:a16="http://schemas.microsoft.com/office/drawing/2014/main" id="{33B0397D-3E13-90FB-3A38-2768D2DA9A79}"/>
              </a:ext>
            </a:extLst>
          </p:cNvPr>
          <p:cNvSpPr txBox="1"/>
          <p:nvPr/>
        </p:nvSpPr>
        <p:spPr>
          <a:xfrm>
            <a:off x="628650" y="1143000"/>
            <a:ext cx="7829550" cy="5355312"/>
          </a:xfrm>
          <a:prstGeom prst="rect">
            <a:avLst/>
          </a:prstGeom>
          <a:noFill/>
        </p:spPr>
        <p:txBody>
          <a:bodyPr wrap="square" rtlCol="0">
            <a:spAutoFit/>
          </a:bodyPr>
          <a:lstStyle/>
          <a:p>
            <a:pPr algn="just"/>
            <a:r>
              <a:rPr lang="en-GB" b="1" dirty="0">
                <a:solidFill>
                  <a:srgbClr val="FF0000"/>
                </a:solidFill>
                <a:latin typeface="Aptos" panose="020B0004020202020204" pitchFamily="34" charset="0"/>
              </a:rPr>
              <a:t>Examples of Poor Practice:</a:t>
            </a:r>
          </a:p>
          <a:p>
            <a:pPr algn="just"/>
            <a:endParaRPr lang="en-GB" dirty="0">
              <a:latin typeface="Aptos" panose="020B0004020202020204" pitchFamily="34" charset="0"/>
            </a:endParaRPr>
          </a:p>
          <a:p>
            <a:pPr algn="just"/>
            <a:r>
              <a:rPr lang="en-GB" dirty="0">
                <a:latin typeface="Aptos" panose="020B0004020202020204" pitchFamily="34" charset="0"/>
              </a:rPr>
              <a:t>“In IMM, I learned about event management, and now I have seen all things events in practice thanks to my placement.”</a:t>
            </a:r>
          </a:p>
          <a:p>
            <a:pPr algn="just"/>
            <a:endParaRPr lang="en-GB" dirty="0">
              <a:latin typeface="Aptos" panose="020B0004020202020204" pitchFamily="34" charset="0"/>
            </a:endParaRPr>
          </a:p>
          <a:p>
            <a:pPr algn="just"/>
            <a:r>
              <a:rPr lang="en-GB" dirty="0">
                <a:latin typeface="Aptos" panose="020B0004020202020204" pitchFamily="34" charset="0"/>
              </a:rPr>
              <a:t>“In my Sustainable Hospitality &amp; Tourism Management module, I learned about eco-friendly hotel practices such as energy-efficient lighting and appliances, water-saving fixtures, locally sourced food and beverages, waste reduction through recycling and composting programs, the use of biodegradable or refillable toiletries, green certifications, staff training on environmental awareness and community engagement initiatives that support local culture and economy. I now have a better understanding thanks to my placement.”</a:t>
            </a:r>
          </a:p>
          <a:p>
            <a:pPr algn="just"/>
            <a:endParaRPr lang="en-GB" dirty="0">
              <a:latin typeface="Aptos" panose="020B0004020202020204" pitchFamily="34" charset="0"/>
            </a:endParaRPr>
          </a:p>
          <a:p>
            <a:pPr algn="ctr">
              <a:buFont typeface="Wingdings" panose="05000000000000000000" pitchFamily="2" charset="2"/>
              <a:buChar char="Ø"/>
            </a:pPr>
            <a:r>
              <a:rPr lang="en-GB" sz="1800" b="1" dirty="0">
                <a:latin typeface="Aptos" panose="020B0004020202020204" pitchFamily="34" charset="0"/>
              </a:rPr>
              <a:t> Descriptive </a:t>
            </a:r>
            <a:r>
              <a:rPr lang="en-GB" sz="1800" dirty="0">
                <a:latin typeface="Aptos" panose="020B0004020202020204" pitchFamily="34" charset="0"/>
              </a:rPr>
              <a:t>(be mindful of limited word count)</a:t>
            </a:r>
          </a:p>
          <a:p>
            <a:pPr algn="ctr">
              <a:buFont typeface="Wingdings" panose="05000000000000000000" pitchFamily="2" charset="2"/>
              <a:buChar char="Ø"/>
            </a:pPr>
            <a:r>
              <a:rPr lang="en-GB" sz="1800" b="1" dirty="0">
                <a:latin typeface="Aptos" panose="020B0004020202020204" pitchFamily="34" charset="0"/>
              </a:rPr>
              <a:t>No context</a:t>
            </a:r>
          </a:p>
          <a:p>
            <a:pPr algn="ctr">
              <a:buFont typeface="Wingdings" panose="05000000000000000000" pitchFamily="2" charset="2"/>
              <a:buChar char="Ø"/>
            </a:pPr>
            <a:r>
              <a:rPr lang="en-GB" sz="1800" b="1" dirty="0">
                <a:latin typeface="Aptos" panose="020B0004020202020204" pitchFamily="34" charset="0"/>
              </a:rPr>
              <a:t>No personal links</a:t>
            </a:r>
          </a:p>
          <a:p>
            <a:endParaRPr lang="en-GB" dirty="0">
              <a:latin typeface="Aptos" panose="020B0004020202020204" pitchFamily="34" charset="0"/>
            </a:endParaRPr>
          </a:p>
          <a:p>
            <a:endParaRPr lang="en-GB" dirty="0">
              <a:latin typeface="Aptos" panose="020B0004020202020204" pitchFamily="34" charset="0"/>
            </a:endParaRPr>
          </a:p>
        </p:txBody>
      </p:sp>
    </p:spTree>
    <p:extLst>
      <p:ext uri="{BB962C8B-B14F-4D97-AF65-F5344CB8AC3E}">
        <p14:creationId xmlns:p14="http://schemas.microsoft.com/office/powerpoint/2010/main" val="35221580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503C0-0F77-1E75-12E2-85E2200DC5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18D363-A284-2CA7-4EEF-3FCA078A45CC}"/>
              </a:ext>
            </a:extLst>
          </p:cNvPr>
          <p:cNvSpPr>
            <a:spLocks noGrp="1"/>
          </p:cNvSpPr>
          <p:nvPr>
            <p:ph type="title"/>
          </p:nvPr>
        </p:nvSpPr>
        <p:spPr>
          <a:xfrm>
            <a:off x="628650" y="76200"/>
            <a:ext cx="7886700" cy="1325563"/>
          </a:xfrm>
        </p:spPr>
        <p:txBody>
          <a:bodyPr>
            <a:normAutofit/>
          </a:bodyPr>
          <a:lstStyle/>
          <a:p>
            <a:pPr algn="ctr"/>
            <a:r>
              <a:rPr lang="en-GB" sz="3200" b="1" dirty="0"/>
              <a:t>Example 3 – Linking Modules</a:t>
            </a:r>
          </a:p>
        </p:txBody>
      </p:sp>
      <p:sp>
        <p:nvSpPr>
          <p:cNvPr id="10" name="TextBox 9">
            <a:extLst>
              <a:ext uri="{FF2B5EF4-FFF2-40B4-BE49-F238E27FC236}">
                <a16:creationId xmlns:a16="http://schemas.microsoft.com/office/drawing/2014/main" id="{C377D751-1022-7251-8272-F14824D68496}"/>
              </a:ext>
            </a:extLst>
          </p:cNvPr>
          <p:cNvSpPr txBox="1"/>
          <p:nvPr/>
        </p:nvSpPr>
        <p:spPr>
          <a:xfrm>
            <a:off x="304800" y="1219200"/>
            <a:ext cx="8610600" cy="4524315"/>
          </a:xfrm>
          <a:prstGeom prst="rect">
            <a:avLst/>
          </a:prstGeom>
          <a:noFill/>
        </p:spPr>
        <p:txBody>
          <a:bodyPr wrap="square" rtlCol="0">
            <a:spAutoFit/>
          </a:bodyPr>
          <a:lstStyle/>
          <a:p>
            <a:r>
              <a:rPr lang="en-GB" b="1" dirty="0">
                <a:solidFill>
                  <a:schemeClr val="accent6">
                    <a:lumMod val="75000"/>
                  </a:schemeClr>
                </a:solidFill>
                <a:latin typeface="Aptos" panose="020B0004020202020204" pitchFamily="34" charset="0"/>
              </a:rPr>
              <a:t>Examples of good practice:</a:t>
            </a:r>
          </a:p>
          <a:p>
            <a:pPr algn="just"/>
            <a:endParaRPr lang="en-GB" dirty="0">
              <a:latin typeface="Aptos" panose="020B0004020202020204" pitchFamily="34" charset="0"/>
            </a:endParaRPr>
          </a:p>
          <a:p>
            <a:pPr algn="just"/>
            <a:r>
              <a:rPr lang="en-GB" dirty="0">
                <a:latin typeface="Aptos" panose="020B0004020202020204" pitchFamily="34" charset="0"/>
              </a:rPr>
              <a:t>“During my placement, I used basic German I learned in the Foreign Languages &amp; Cultural Awareness module to assist a German-speaking couple at check-in. This helped me understand the importance of cultural sensitivity and how even small efforts in a guest's language can improve their experience.”</a:t>
            </a:r>
          </a:p>
          <a:p>
            <a:pPr algn="just"/>
            <a:endParaRPr lang="en-GB" dirty="0">
              <a:latin typeface="Aptos" panose="020B0004020202020204" pitchFamily="34" charset="0"/>
            </a:endParaRPr>
          </a:p>
          <a:p>
            <a:pPr algn="just"/>
            <a:r>
              <a:rPr lang="en-GB" dirty="0">
                <a:latin typeface="Aptos" panose="020B0004020202020204" pitchFamily="34" charset="0"/>
              </a:rPr>
              <a:t>“In my Sustainable Hospitality &amp; Tourism Management report, I evaluated how an independent hotel [</a:t>
            </a:r>
            <a:r>
              <a:rPr lang="en-GB" i="1" dirty="0">
                <a:latin typeface="Aptos" panose="020B0004020202020204" pitchFamily="34" charset="0"/>
              </a:rPr>
              <a:t>name</a:t>
            </a:r>
            <a:r>
              <a:rPr lang="en-GB" dirty="0">
                <a:latin typeface="Aptos" panose="020B0004020202020204" pitchFamily="34" charset="0"/>
              </a:rPr>
              <a:t>] can implement a greener practice initiative regarding  their carbon footprint through local sourcing. During my placement, I observed that [</a:t>
            </a:r>
            <a:r>
              <a:rPr lang="en-GB" i="1" dirty="0">
                <a:latin typeface="Aptos" panose="020B0004020202020204" pitchFamily="34" charset="0"/>
              </a:rPr>
              <a:t>hotel name</a:t>
            </a:r>
            <a:r>
              <a:rPr lang="en-GB" dirty="0">
                <a:latin typeface="Aptos" panose="020B0004020202020204" pitchFamily="34" charset="0"/>
              </a:rPr>
              <a:t>] promoted locally made toiletries in guest rooms. Seeing these initiatives in practice helped me understand how sustainability strategies discussed in my assignment are applied operationally to enhance both environmental impact and guest perception.”</a:t>
            </a:r>
          </a:p>
          <a:p>
            <a:endParaRPr lang="en-GB" dirty="0">
              <a:latin typeface="Aptos" panose="020B0004020202020204" pitchFamily="34" charset="0"/>
            </a:endParaRPr>
          </a:p>
          <a:p>
            <a:r>
              <a:rPr lang="en-GB" b="1" i="1" dirty="0">
                <a:solidFill>
                  <a:srgbClr val="FF0000"/>
                </a:solidFill>
                <a:latin typeface="Aptos" panose="020B0004020202020204" pitchFamily="34" charset="0"/>
              </a:rPr>
              <a:t>NB: Do not copy these exact sentences for your own work (plagiarism).</a:t>
            </a:r>
          </a:p>
        </p:txBody>
      </p:sp>
    </p:spTree>
    <p:extLst>
      <p:ext uri="{BB962C8B-B14F-4D97-AF65-F5344CB8AC3E}">
        <p14:creationId xmlns:p14="http://schemas.microsoft.com/office/powerpoint/2010/main" val="1003356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A3767-8721-B736-A3C2-E40CC933BAFF}"/>
              </a:ext>
            </a:extLst>
          </p:cNvPr>
          <p:cNvSpPr>
            <a:spLocks noGrp="1"/>
          </p:cNvSpPr>
          <p:nvPr>
            <p:ph type="title"/>
          </p:nvPr>
        </p:nvSpPr>
        <p:spPr>
          <a:xfrm>
            <a:off x="628650" y="76200"/>
            <a:ext cx="7886700" cy="1325563"/>
          </a:xfrm>
        </p:spPr>
        <p:txBody>
          <a:bodyPr>
            <a:normAutofit/>
          </a:bodyPr>
          <a:lstStyle/>
          <a:p>
            <a:pPr algn="ctr"/>
            <a:r>
              <a:rPr lang="en-GB" sz="3200" b="1" dirty="0"/>
              <a:t>Example 4 – Referencing</a:t>
            </a:r>
          </a:p>
        </p:txBody>
      </p:sp>
      <p:sp>
        <p:nvSpPr>
          <p:cNvPr id="10" name="TextBox 9">
            <a:extLst>
              <a:ext uri="{FF2B5EF4-FFF2-40B4-BE49-F238E27FC236}">
                <a16:creationId xmlns:a16="http://schemas.microsoft.com/office/drawing/2014/main" id="{21953E42-0413-16C7-0E29-88C25317238C}"/>
              </a:ext>
            </a:extLst>
          </p:cNvPr>
          <p:cNvSpPr txBox="1"/>
          <p:nvPr/>
        </p:nvSpPr>
        <p:spPr>
          <a:xfrm>
            <a:off x="704850" y="1664489"/>
            <a:ext cx="7829550" cy="369332"/>
          </a:xfrm>
          <a:prstGeom prst="rect">
            <a:avLst/>
          </a:prstGeom>
          <a:noFill/>
        </p:spPr>
        <p:txBody>
          <a:bodyPr wrap="square" rtlCol="0">
            <a:spAutoFit/>
          </a:bodyPr>
          <a:lstStyle/>
          <a:p>
            <a:pPr algn="ctr"/>
            <a:r>
              <a:rPr lang="en-GB" b="1" dirty="0"/>
              <a:t>Is this the correct way of referencing an experience? Why not?</a:t>
            </a:r>
          </a:p>
        </p:txBody>
      </p:sp>
      <p:sp>
        <p:nvSpPr>
          <p:cNvPr id="3" name="TextBox 2">
            <a:extLst>
              <a:ext uri="{FF2B5EF4-FFF2-40B4-BE49-F238E27FC236}">
                <a16:creationId xmlns:a16="http://schemas.microsoft.com/office/drawing/2014/main" id="{57081674-C934-F8CC-1AE9-39F031D7CA31}"/>
              </a:ext>
            </a:extLst>
          </p:cNvPr>
          <p:cNvSpPr txBox="1"/>
          <p:nvPr/>
        </p:nvSpPr>
        <p:spPr>
          <a:xfrm>
            <a:off x="628650" y="2438400"/>
            <a:ext cx="7981950" cy="1903534"/>
          </a:xfrm>
          <a:prstGeom prst="rect">
            <a:avLst/>
          </a:prstGeom>
          <a:noFill/>
          <a:ln w="12700">
            <a:solidFill>
              <a:schemeClr val="tx1"/>
            </a:solidFill>
          </a:ln>
        </p:spPr>
        <p:txBody>
          <a:bodyPr wrap="square" rtlCol="0">
            <a:spAutoFit/>
          </a:bodyPr>
          <a:lstStyle/>
          <a:p>
            <a:pPr algn="just">
              <a:lnSpc>
                <a:spcPct val="150000"/>
              </a:lnSpc>
            </a:pPr>
            <a:r>
              <a:rPr lang="en-GB" sz="1600" dirty="0">
                <a:latin typeface="Aptos" panose="020B0004020202020204" pitchFamily="34" charset="0"/>
              </a:rPr>
              <a:t>I spent one week in the hotel’s housekeeping department (Swansea Marriott, 2025). I developed work-based skills and technical knowledge while shadowing my supervisor Abdul (Marriott, 2025). Abdul showed me how to conduct room checks (UWTSD, 2017). I wish I could have spent more time in the housekeeping department (Swansea Marriott, 2024).</a:t>
            </a:r>
          </a:p>
        </p:txBody>
      </p:sp>
      <p:sp>
        <p:nvSpPr>
          <p:cNvPr id="4" name="Content Placeholder 2">
            <a:extLst>
              <a:ext uri="{FF2B5EF4-FFF2-40B4-BE49-F238E27FC236}">
                <a16:creationId xmlns:a16="http://schemas.microsoft.com/office/drawing/2014/main" id="{EA1D3E09-DF3E-A2EB-F083-C6766BF85B60}"/>
              </a:ext>
            </a:extLst>
          </p:cNvPr>
          <p:cNvSpPr txBox="1">
            <a:spLocks/>
          </p:cNvSpPr>
          <p:nvPr/>
        </p:nvSpPr>
        <p:spPr>
          <a:xfrm>
            <a:off x="641055" y="4584034"/>
            <a:ext cx="7886700" cy="12865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Ø"/>
            </a:pPr>
            <a:r>
              <a:rPr lang="en-GB" sz="1800" b="1" dirty="0"/>
              <a:t> Descriptive, </a:t>
            </a:r>
            <a:r>
              <a:rPr lang="en-GB" sz="1800" b="1" u="sng" dirty="0"/>
              <a:t>no</a:t>
            </a:r>
            <a:r>
              <a:rPr lang="en-GB" sz="1800" b="1" dirty="0"/>
              <a:t> value in writing and </a:t>
            </a:r>
            <a:r>
              <a:rPr lang="en-GB" sz="1800" b="1" u="sng" dirty="0"/>
              <a:t>no</a:t>
            </a:r>
            <a:r>
              <a:rPr lang="en-GB" sz="1800" b="1" dirty="0"/>
              <a:t> credible references</a:t>
            </a:r>
          </a:p>
          <a:p>
            <a:pPr algn="ctr">
              <a:buFont typeface="Wingdings" panose="05000000000000000000" pitchFamily="2" charset="2"/>
              <a:buChar char="Ø"/>
            </a:pPr>
            <a:r>
              <a:rPr lang="en-GB" sz="1800" b="1" dirty="0"/>
              <a:t>If you have not read the resource, do </a:t>
            </a:r>
            <a:r>
              <a:rPr lang="en-GB" sz="1800" b="1" u="sng" dirty="0"/>
              <a:t>not</a:t>
            </a:r>
            <a:r>
              <a:rPr lang="en-GB" sz="1800" b="1" dirty="0"/>
              <a:t> include it!</a:t>
            </a:r>
          </a:p>
          <a:p>
            <a:pPr algn="ctr">
              <a:buFont typeface="Wingdings" panose="05000000000000000000" pitchFamily="2" charset="2"/>
              <a:buChar char="Ø"/>
            </a:pPr>
            <a:r>
              <a:rPr lang="en-GB" sz="1800" b="1" dirty="0"/>
              <a:t>Do </a:t>
            </a:r>
            <a:r>
              <a:rPr lang="en-GB" sz="1800" b="1" u="sng" dirty="0"/>
              <a:t>not</a:t>
            </a:r>
            <a:r>
              <a:rPr lang="en-GB" sz="1800" b="1" dirty="0"/>
              <a:t> make up references!</a:t>
            </a:r>
            <a:endParaRPr lang="en-GB" sz="2000" dirty="0"/>
          </a:p>
        </p:txBody>
      </p:sp>
    </p:spTree>
    <p:extLst>
      <p:ext uri="{BB962C8B-B14F-4D97-AF65-F5344CB8AC3E}">
        <p14:creationId xmlns:p14="http://schemas.microsoft.com/office/powerpoint/2010/main" val="284928166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animBg="1"/>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F3823-7CA4-387A-4098-61EE2967C6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FCCEF-DAC1-7CB9-4702-DB41A57B2D45}"/>
              </a:ext>
            </a:extLst>
          </p:cNvPr>
          <p:cNvSpPr>
            <a:spLocks noGrp="1"/>
          </p:cNvSpPr>
          <p:nvPr>
            <p:ph type="title"/>
          </p:nvPr>
        </p:nvSpPr>
        <p:spPr>
          <a:xfrm>
            <a:off x="628650" y="76200"/>
            <a:ext cx="7886700" cy="1325563"/>
          </a:xfrm>
        </p:spPr>
        <p:txBody>
          <a:bodyPr>
            <a:normAutofit/>
          </a:bodyPr>
          <a:lstStyle/>
          <a:p>
            <a:pPr algn="ctr"/>
            <a:r>
              <a:rPr lang="en-GB" sz="3200" b="1" dirty="0"/>
              <a:t>Example 4 – Referencing</a:t>
            </a:r>
          </a:p>
        </p:txBody>
      </p:sp>
      <p:sp>
        <p:nvSpPr>
          <p:cNvPr id="10" name="TextBox 9">
            <a:extLst>
              <a:ext uri="{FF2B5EF4-FFF2-40B4-BE49-F238E27FC236}">
                <a16:creationId xmlns:a16="http://schemas.microsoft.com/office/drawing/2014/main" id="{22F1D031-02D8-F92E-5BAB-3B16F7D8F736}"/>
              </a:ext>
            </a:extLst>
          </p:cNvPr>
          <p:cNvSpPr txBox="1"/>
          <p:nvPr/>
        </p:nvSpPr>
        <p:spPr>
          <a:xfrm>
            <a:off x="704850" y="1664489"/>
            <a:ext cx="7829550" cy="369332"/>
          </a:xfrm>
          <a:prstGeom prst="rect">
            <a:avLst/>
          </a:prstGeom>
          <a:noFill/>
        </p:spPr>
        <p:txBody>
          <a:bodyPr wrap="square" rtlCol="0">
            <a:spAutoFit/>
          </a:bodyPr>
          <a:lstStyle/>
          <a:p>
            <a:pPr algn="ctr"/>
            <a:r>
              <a:rPr lang="en-GB" b="1" dirty="0"/>
              <a:t>What is the correct way?</a:t>
            </a:r>
          </a:p>
        </p:txBody>
      </p:sp>
      <p:sp>
        <p:nvSpPr>
          <p:cNvPr id="3" name="TextBox 2">
            <a:extLst>
              <a:ext uri="{FF2B5EF4-FFF2-40B4-BE49-F238E27FC236}">
                <a16:creationId xmlns:a16="http://schemas.microsoft.com/office/drawing/2014/main" id="{9890BF5D-900B-8BC8-BCC0-8AC2F0196C03}"/>
              </a:ext>
            </a:extLst>
          </p:cNvPr>
          <p:cNvSpPr txBox="1"/>
          <p:nvPr/>
        </p:nvSpPr>
        <p:spPr>
          <a:xfrm>
            <a:off x="628650" y="2438400"/>
            <a:ext cx="7981950" cy="3011530"/>
          </a:xfrm>
          <a:prstGeom prst="rect">
            <a:avLst/>
          </a:prstGeom>
          <a:noFill/>
          <a:ln w="12700">
            <a:solidFill>
              <a:schemeClr val="tx1"/>
            </a:solidFill>
          </a:ln>
        </p:spPr>
        <p:txBody>
          <a:bodyPr wrap="square" rtlCol="0">
            <a:spAutoFit/>
          </a:bodyPr>
          <a:lstStyle/>
          <a:p>
            <a:pPr algn="just">
              <a:lnSpc>
                <a:spcPct val="150000"/>
              </a:lnSpc>
            </a:pPr>
            <a:r>
              <a:rPr lang="en-GB" sz="1600" dirty="0">
                <a:latin typeface="Aptos" panose="020B0004020202020204" pitchFamily="34" charset="0"/>
              </a:rPr>
              <a:t>I spent one week in the hotel’s housekeeping department. I developed work-based skills and technical knowledge while shadowing my supervisor Abdul Singh, who mentioned the importance of conducting room checks to ensure standards remain consistent (Singh, 2025).</a:t>
            </a:r>
          </a:p>
          <a:p>
            <a:pPr algn="just">
              <a:lnSpc>
                <a:spcPct val="150000"/>
              </a:lnSpc>
            </a:pPr>
            <a:endParaRPr lang="en-GB" sz="1600" dirty="0">
              <a:latin typeface="Aptos" panose="020B0004020202020204" pitchFamily="34" charset="0"/>
            </a:endParaRPr>
          </a:p>
          <a:p>
            <a:pPr algn="just">
              <a:lnSpc>
                <a:spcPct val="150000"/>
              </a:lnSpc>
            </a:pPr>
            <a:r>
              <a:rPr lang="en-GB" sz="1600" b="1" dirty="0">
                <a:latin typeface="Aptos" panose="020B0004020202020204" pitchFamily="34" charset="0"/>
              </a:rPr>
              <a:t>Remember to include the platform/medium in your reference list! </a:t>
            </a:r>
          </a:p>
          <a:p>
            <a:pPr algn="just">
              <a:lnSpc>
                <a:spcPct val="150000"/>
              </a:lnSpc>
            </a:pPr>
            <a:endParaRPr lang="en-GB" sz="1600" dirty="0">
              <a:latin typeface="Aptos" panose="020B0004020202020204" pitchFamily="34" charset="0"/>
            </a:endParaRPr>
          </a:p>
          <a:p>
            <a:pPr algn="just">
              <a:lnSpc>
                <a:spcPct val="150000"/>
              </a:lnSpc>
            </a:pPr>
            <a:r>
              <a:rPr lang="en-GB" sz="1600" dirty="0">
                <a:latin typeface="Aptos" panose="020B0004020202020204" pitchFamily="34" charset="0"/>
              </a:rPr>
              <a:t>Singh, (2025). Verbal conversation with Jess Newport on Monday 29</a:t>
            </a:r>
            <a:r>
              <a:rPr lang="en-GB" sz="1600" baseline="30000" dirty="0">
                <a:latin typeface="Aptos" panose="020B0004020202020204" pitchFamily="34" charset="0"/>
              </a:rPr>
              <a:t>th</a:t>
            </a:r>
            <a:r>
              <a:rPr lang="en-GB" sz="1600" dirty="0">
                <a:latin typeface="Aptos" panose="020B0004020202020204" pitchFamily="34" charset="0"/>
              </a:rPr>
              <a:t> September.</a:t>
            </a:r>
          </a:p>
        </p:txBody>
      </p:sp>
      <p:sp>
        <p:nvSpPr>
          <p:cNvPr id="4" name="Content Placeholder 2">
            <a:extLst>
              <a:ext uri="{FF2B5EF4-FFF2-40B4-BE49-F238E27FC236}">
                <a16:creationId xmlns:a16="http://schemas.microsoft.com/office/drawing/2014/main" id="{E29EEBC5-AFEA-EC26-F0D2-12FABE1A382E}"/>
              </a:ext>
            </a:extLst>
          </p:cNvPr>
          <p:cNvSpPr txBox="1">
            <a:spLocks/>
          </p:cNvSpPr>
          <p:nvPr/>
        </p:nvSpPr>
        <p:spPr>
          <a:xfrm>
            <a:off x="641055" y="4584034"/>
            <a:ext cx="7886700" cy="12865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b="1" dirty="0"/>
              <a:t> </a:t>
            </a:r>
            <a:endParaRPr lang="en-GB" sz="2000" dirty="0"/>
          </a:p>
        </p:txBody>
      </p:sp>
    </p:spTree>
    <p:extLst>
      <p:ext uri="{BB962C8B-B14F-4D97-AF65-F5344CB8AC3E}">
        <p14:creationId xmlns:p14="http://schemas.microsoft.com/office/powerpoint/2010/main" val="22271407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animBg="1"/>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2FFC-1DD8-B434-E504-C84237D36847}"/>
              </a:ext>
            </a:extLst>
          </p:cNvPr>
          <p:cNvSpPr>
            <a:spLocks noGrp="1"/>
          </p:cNvSpPr>
          <p:nvPr>
            <p:ph type="title"/>
          </p:nvPr>
        </p:nvSpPr>
        <p:spPr/>
        <p:txBody>
          <a:bodyPr>
            <a:normAutofit/>
          </a:bodyPr>
          <a:lstStyle/>
          <a:p>
            <a:pPr algn="ctr"/>
            <a:r>
              <a:rPr lang="en-GB" sz="4000" b="1" dirty="0">
                <a:latin typeface="Aptos Display" panose="020B0004020202020204" pitchFamily="34" charset="0"/>
              </a:rPr>
              <a:t>Draft Deadline – 7 working days prior</a:t>
            </a:r>
          </a:p>
        </p:txBody>
      </p:sp>
      <p:sp>
        <p:nvSpPr>
          <p:cNvPr id="3" name="Content Placeholder 2">
            <a:extLst>
              <a:ext uri="{FF2B5EF4-FFF2-40B4-BE49-F238E27FC236}">
                <a16:creationId xmlns:a16="http://schemas.microsoft.com/office/drawing/2014/main" id="{B07C15D6-E8CB-4021-2EEC-E3906D4944D5}"/>
              </a:ext>
            </a:extLst>
          </p:cNvPr>
          <p:cNvSpPr>
            <a:spLocks noGrp="1"/>
          </p:cNvSpPr>
          <p:nvPr>
            <p:ph idx="1"/>
          </p:nvPr>
        </p:nvSpPr>
        <p:spPr>
          <a:xfrm>
            <a:off x="628650" y="2209800"/>
            <a:ext cx="7886700" cy="3640897"/>
          </a:xfrm>
        </p:spPr>
        <p:txBody>
          <a:bodyPr>
            <a:normAutofit/>
          </a:bodyPr>
          <a:lstStyle/>
          <a:p>
            <a:pPr marL="0" indent="0" rtl="0">
              <a:lnSpc>
                <a:spcPct val="110000"/>
              </a:lnSpc>
              <a:buNone/>
            </a:pPr>
            <a:r>
              <a:rPr lang="en-GB" sz="1900" dirty="0">
                <a:latin typeface="Aptos" panose="020B0004020202020204" pitchFamily="34" charset="0"/>
              </a:rPr>
              <a:t>Please keep the following points in mind:</a:t>
            </a:r>
          </a:p>
          <a:p>
            <a:pPr rtl="0">
              <a:lnSpc>
                <a:spcPct val="110000"/>
              </a:lnSpc>
              <a:buFont typeface="Wingdings" panose="05000000000000000000" pitchFamily="2" charset="2"/>
              <a:buChar char="§"/>
            </a:pPr>
            <a:r>
              <a:rPr lang="en-GB" sz="1900" dirty="0">
                <a:latin typeface="Aptos" panose="020B0004020202020204" pitchFamily="34" charset="0"/>
              </a:rPr>
              <a:t>Drafts must be sent via your student email</a:t>
            </a:r>
          </a:p>
          <a:p>
            <a:pPr rtl="0">
              <a:lnSpc>
                <a:spcPct val="110000"/>
              </a:lnSpc>
              <a:buFont typeface="Wingdings" panose="05000000000000000000" pitchFamily="2" charset="2"/>
              <a:buChar char="§"/>
            </a:pPr>
            <a:r>
              <a:rPr lang="en-GB" sz="1900" dirty="0">
                <a:latin typeface="Aptos" panose="020B0004020202020204" pitchFamily="34" charset="0"/>
              </a:rPr>
              <a:t>I will review </a:t>
            </a:r>
            <a:r>
              <a:rPr lang="en-GB" sz="1900" b="1" u="sng" dirty="0">
                <a:latin typeface="Aptos" panose="020B0004020202020204" pitchFamily="34" charset="0"/>
              </a:rPr>
              <a:t>one</a:t>
            </a:r>
            <a:r>
              <a:rPr lang="en-GB" sz="1900" dirty="0">
                <a:latin typeface="Aptos" panose="020B0004020202020204" pitchFamily="34" charset="0"/>
              </a:rPr>
              <a:t> draft per student, per assignment, per module</a:t>
            </a:r>
          </a:p>
          <a:p>
            <a:pPr rtl="0">
              <a:lnSpc>
                <a:spcPct val="110000"/>
              </a:lnSpc>
              <a:buFont typeface="Wingdings" panose="05000000000000000000" pitchFamily="2" charset="2"/>
              <a:buChar char="§"/>
            </a:pPr>
            <a:r>
              <a:rPr lang="en-GB" sz="1900" dirty="0">
                <a:latin typeface="Aptos" panose="020B0004020202020204" pitchFamily="34" charset="0"/>
              </a:rPr>
              <a:t>Submissions to the </a:t>
            </a:r>
            <a:r>
              <a:rPr lang="en-GB" sz="1900" b="1" dirty="0">
                <a:latin typeface="Aptos" panose="020B0004020202020204" pitchFamily="34" charset="0"/>
              </a:rPr>
              <a:t>Similarity Check </a:t>
            </a:r>
            <a:r>
              <a:rPr lang="en-GB" sz="1900" dirty="0">
                <a:latin typeface="Aptos" panose="020B0004020202020204" pitchFamily="34" charset="0"/>
              </a:rPr>
              <a:t>link will </a:t>
            </a:r>
            <a:r>
              <a:rPr lang="en-GB" sz="1900" b="1" u="sng" dirty="0">
                <a:latin typeface="Aptos" panose="020B0004020202020204" pitchFamily="34" charset="0"/>
              </a:rPr>
              <a:t>not</a:t>
            </a:r>
            <a:r>
              <a:rPr lang="en-GB" sz="1900" dirty="0">
                <a:latin typeface="Aptos" panose="020B0004020202020204" pitchFamily="34" charset="0"/>
              </a:rPr>
              <a:t> be reviewed. This link is for you to check your similarity score on Turnitin and make any necessary adjustments before submitting to the </a:t>
            </a:r>
            <a:r>
              <a:rPr lang="en-GB" sz="1900" b="1" dirty="0">
                <a:latin typeface="Aptos" panose="020B0004020202020204" pitchFamily="34" charset="0"/>
              </a:rPr>
              <a:t>Final</a:t>
            </a:r>
            <a:r>
              <a:rPr lang="en-GB" sz="1900" dirty="0">
                <a:latin typeface="Aptos" panose="020B0004020202020204" pitchFamily="34" charset="0"/>
              </a:rPr>
              <a:t> submission link.</a:t>
            </a:r>
          </a:p>
          <a:p>
            <a:endParaRPr lang="en-GB" dirty="0"/>
          </a:p>
        </p:txBody>
      </p:sp>
    </p:spTree>
    <p:extLst>
      <p:ext uri="{BB962C8B-B14F-4D97-AF65-F5344CB8AC3E}">
        <p14:creationId xmlns:p14="http://schemas.microsoft.com/office/powerpoint/2010/main" val="33643776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914400" y="365125"/>
            <a:ext cx="7886700" cy="1325563"/>
          </a:xfrm>
        </p:spPr>
        <p:txBody>
          <a:bodyPr anchor="ctr">
            <a:normAutofit/>
          </a:bodyPr>
          <a:lstStyle/>
          <a:p>
            <a:pPr algn="ctr"/>
            <a:r>
              <a:rPr lang="en-GB" sz="3600" b="1" dirty="0">
                <a:latin typeface="Aptos Display" panose="020B0004020202020204" pitchFamily="34" charset="0"/>
              </a:rPr>
              <a:t>AI Guidance</a:t>
            </a:r>
          </a:p>
        </p:txBody>
      </p:sp>
      <p:sp>
        <p:nvSpPr>
          <p:cNvPr id="8" name="Rectangle 7">
            <a:extLst>
              <a:ext uri="{FF2B5EF4-FFF2-40B4-BE49-F238E27FC236}">
                <a16:creationId xmlns:a16="http://schemas.microsoft.com/office/drawing/2014/main" id="{5ED677BA-AB70-3BEF-EE50-6F77FB460DEC}"/>
              </a:ext>
            </a:extLst>
          </p:cNvPr>
          <p:cNvSpPr/>
          <p:nvPr/>
        </p:nvSpPr>
        <p:spPr>
          <a:xfrm>
            <a:off x="7620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9" name="Rectangle 8">
            <a:extLst>
              <a:ext uri="{FF2B5EF4-FFF2-40B4-BE49-F238E27FC236}">
                <a16:creationId xmlns:a16="http://schemas.microsoft.com/office/drawing/2014/main" id="{801C517F-AB16-63DD-5CA3-5DCC9503801F}"/>
              </a:ext>
            </a:extLst>
          </p:cNvPr>
          <p:cNvSpPr/>
          <p:nvPr/>
        </p:nvSpPr>
        <p:spPr>
          <a:xfrm>
            <a:off x="70104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graphicFrame>
        <p:nvGraphicFramePr>
          <p:cNvPr id="11" name="Table 10">
            <a:extLst>
              <a:ext uri="{FF2B5EF4-FFF2-40B4-BE49-F238E27FC236}">
                <a16:creationId xmlns:a16="http://schemas.microsoft.com/office/drawing/2014/main" id="{6C204692-C6EA-D7EE-AB12-CE02296F0AF6}"/>
              </a:ext>
            </a:extLst>
          </p:cNvPr>
          <p:cNvGraphicFramePr>
            <a:graphicFrameLocks noGrp="1"/>
          </p:cNvGraphicFramePr>
          <p:nvPr>
            <p:extLst>
              <p:ext uri="{D42A27DB-BD31-4B8C-83A1-F6EECF244321}">
                <p14:modId xmlns:p14="http://schemas.microsoft.com/office/powerpoint/2010/main" val="1934619689"/>
              </p:ext>
            </p:extLst>
          </p:nvPr>
        </p:nvGraphicFramePr>
        <p:xfrm>
          <a:off x="1290457" y="1371600"/>
          <a:ext cx="6686551" cy="4502184"/>
        </p:xfrm>
        <a:graphic>
          <a:graphicData uri="http://schemas.openxmlformats.org/drawingml/2006/table">
            <a:tbl>
              <a:tblPr firstRow="1" firstCol="1" bandRow="1"/>
              <a:tblGrid>
                <a:gridCol w="1659834">
                  <a:extLst>
                    <a:ext uri="{9D8B030D-6E8A-4147-A177-3AD203B41FA5}">
                      <a16:colId xmlns:a16="http://schemas.microsoft.com/office/drawing/2014/main" val="2132985980"/>
                    </a:ext>
                  </a:extLst>
                </a:gridCol>
                <a:gridCol w="3981390">
                  <a:extLst>
                    <a:ext uri="{9D8B030D-6E8A-4147-A177-3AD203B41FA5}">
                      <a16:colId xmlns:a16="http://schemas.microsoft.com/office/drawing/2014/main" val="2479406401"/>
                    </a:ext>
                  </a:extLst>
                </a:gridCol>
                <a:gridCol w="1045327">
                  <a:extLst>
                    <a:ext uri="{9D8B030D-6E8A-4147-A177-3AD203B41FA5}">
                      <a16:colId xmlns:a16="http://schemas.microsoft.com/office/drawing/2014/main" val="227491571"/>
                    </a:ext>
                  </a:extLst>
                </a:gridCol>
              </a:tblGrid>
              <a:tr h="548565">
                <a:tc>
                  <a:txBody>
                    <a:bodyPr/>
                    <a:lstStyle/>
                    <a:p>
                      <a:pPr>
                        <a:lnSpc>
                          <a:spcPct val="107000"/>
                        </a:lnSpc>
                        <a:buNone/>
                      </a:pPr>
                      <a:r>
                        <a:rPr lang="en-GB" sz="1100">
                          <a:effectLst/>
                          <a:latin typeface="Arial" panose="020B0604020202020204" pitchFamily="34" charset="0"/>
                          <a:ea typeface="Calibri" panose="020F0502020204030204" pitchFamily="34" charset="0"/>
                        </a:rPr>
                        <a:t>RESEARCH</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support you in research and data analysis</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5524672"/>
                  </a:ext>
                </a:extLst>
              </a:tr>
              <a:tr h="769308">
                <a:tc>
                  <a:txBody>
                    <a:bodyPr/>
                    <a:lstStyle/>
                    <a:p>
                      <a:pPr>
                        <a:lnSpc>
                          <a:spcPct val="107000"/>
                        </a:lnSpc>
                        <a:buNone/>
                      </a:pPr>
                      <a:r>
                        <a:rPr lang="en-GB" sz="1100">
                          <a:effectLst/>
                          <a:latin typeface="Arial" panose="020B0604020202020204" pitchFamily="34" charset="0"/>
                          <a:ea typeface="Calibri" panose="020F0502020204030204" pitchFamily="34" charset="0"/>
                        </a:rPr>
                        <a:t>STRUCTURE</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support you in structuring your submission, including creating a draft argument structure, identifying parts and headings, etc.</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19546551"/>
                  </a:ext>
                </a:extLst>
              </a:tr>
              <a:tr h="769308">
                <a:tc>
                  <a:txBody>
                    <a:bodyPr/>
                    <a:lstStyle/>
                    <a:p>
                      <a:pPr>
                        <a:lnSpc>
                          <a:spcPct val="107000"/>
                        </a:lnSpc>
                        <a:buNone/>
                      </a:pPr>
                      <a:r>
                        <a:rPr lang="en-GB" sz="1100">
                          <a:effectLst/>
                          <a:latin typeface="Arial" panose="020B0604020202020204" pitchFamily="34" charset="0"/>
                          <a:ea typeface="Calibri" panose="020F0502020204030204" pitchFamily="34" charset="0"/>
                        </a:rPr>
                        <a:t>PROOFREADING</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dirty="0">
                          <a:effectLst/>
                          <a:latin typeface="Arial" panose="020B0604020202020204" pitchFamily="34" charset="0"/>
                          <a:ea typeface="Calibri" panose="020F0502020204030204" pitchFamily="34" charset="0"/>
                        </a:rPr>
                        <a:t>For this assessment, you can use Generative AI to check your own text/creation for grammatical and syntactical mistakes, including getting suggestions to rephrase your work </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94423691"/>
                  </a:ext>
                </a:extLst>
              </a:tr>
              <a:tr h="548565">
                <a:tc>
                  <a:txBody>
                    <a:bodyPr/>
                    <a:lstStyle/>
                    <a:p>
                      <a:pPr>
                        <a:lnSpc>
                          <a:spcPct val="107000"/>
                        </a:lnSpc>
                        <a:buNone/>
                      </a:pPr>
                      <a:r>
                        <a:rPr lang="en-GB" sz="1100">
                          <a:effectLst/>
                          <a:latin typeface="Arial" panose="020B0604020202020204" pitchFamily="34" charset="0"/>
                          <a:ea typeface="Calibri" panose="020F0502020204030204" pitchFamily="34" charset="0"/>
                        </a:rPr>
                        <a:t>WRITING</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create text for submission.</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92958567"/>
                  </a:ext>
                </a:extLst>
              </a:tr>
              <a:tr h="548565">
                <a:tc>
                  <a:txBody>
                    <a:bodyPr/>
                    <a:lstStyle/>
                    <a:p>
                      <a:pPr>
                        <a:lnSpc>
                          <a:spcPct val="107000"/>
                        </a:lnSpc>
                        <a:buNone/>
                      </a:pPr>
                      <a:r>
                        <a:rPr lang="en-GB" sz="1100">
                          <a:effectLst/>
                          <a:latin typeface="Arial" panose="020B0604020202020204" pitchFamily="34" charset="0"/>
                          <a:ea typeface="Calibri" panose="020F0502020204030204" pitchFamily="34" charset="0"/>
                        </a:rPr>
                        <a:t>CREATIVE</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create creative materials, such as images.</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cs typeface="MS Gothic" panose="020B0609070205080204" pitchFamily="49" charset="-128"/>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6017407"/>
                  </a:ext>
                </a:extLst>
              </a:tr>
              <a:tr h="548565">
                <a:tc>
                  <a:txBody>
                    <a:bodyPr/>
                    <a:lstStyle/>
                    <a:p>
                      <a:pPr>
                        <a:lnSpc>
                          <a:spcPct val="107000"/>
                        </a:lnSpc>
                        <a:buNone/>
                      </a:pPr>
                      <a:r>
                        <a:rPr lang="en-GB" sz="1100">
                          <a:effectLst/>
                          <a:latin typeface="Arial" panose="020B0604020202020204" pitchFamily="34" charset="0"/>
                          <a:ea typeface="Calibri" panose="020F0502020204030204" pitchFamily="34" charset="0"/>
                        </a:rPr>
                        <a:t>PROGRAMING</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create and check code.</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cs typeface="MS Gothic" panose="020B0609070205080204" pitchFamily="49" charset="-128"/>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96813691"/>
                  </a:ext>
                </a:extLst>
              </a:tr>
              <a:tr h="769308">
                <a:tc>
                  <a:txBody>
                    <a:bodyPr/>
                    <a:lstStyle/>
                    <a:p>
                      <a:pPr>
                        <a:lnSpc>
                          <a:spcPct val="107000"/>
                        </a:lnSpc>
                        <a:buNone/>
                      </a:pPr>
                      <a:r>
                        <a:rPr lang="en-GB" sz="1100">
                          <a:effectLst/>
                          <a:latin typeface="Arial" panose="020B0604020202020204" pitchFamily="34" charset="0"/>
                          <a:ea typeface="Calibri" panose="020F0502020204030204" pitchFamily="34" charset="0"/>
                        </a:rPr>
                        <a:t>NONE</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are not allowed to use </a:t>
                      </a:r>
                      <a:r>
                        <a:rPr lang="en-GB" sz="1100" b="1">
                          <a:effectLst/>
                          <a:latin typeface="Arial" panose="020B0604020202020204" pitchFamily="34" charset="0"/>
                          <a:ea typeface="Calibri" panose="020F0502020204030204" pitchFamily="34" charset="0"/>
                        </a:rPr>
                        <a:t>any</a:t>
                      </a:r>
                      <a:r>
                        <a:rPr lang="en-GB" sz="1100">
                          <a:effectLst/>
                          <a:latin typeface="Arial" panose="020B0604020202020204" pitchFamily="34" charset="0"/>
                          <a:ea typeface="Calibri" panose="020F0502020204030204" pitchFamily="34" charset="0"/>
                        </a:rPr>
                        <a:t> type of Generative AI support. This includes research support, structure support, writing/proofreading support and creative support.</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lgn="ctr">
                        <a:buNone/>
                      </a:pP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31910710"/>
                  </a:ext>
                </a:extLst>
              </a:tr>
            </a:tbl>
          </a:graphicData>
        </a:graphic>
      </p:graphicFrame>
    </p:spTree>
    <p:extLst>
      <p:ext uri="{BB962C8B-B14F-4D97-AF65-F5344CB8AC3E}">
        <p14:creationId xmlns:p14="http://schemas.microsoft.com/office/powerpoint/2010/main" val="36036902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31499-5033-8936-5D18-453492C77CE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820BA76-D768-E43F-409A-950D853F4901}"/>
              </a:ext>
            </a:extLst>
          </p:cNvPr>
          <p:cNvSpPr>
            <a:spLocks noGrp="1"/>
          </p:cNvSpPr>
          <p:nvPr>
            <p:ph type="title"/>
          </p:nvPr>
        </p:nvSpPr>
        <p:spPr>
          <a:xfrm>
            <a:off x="914400" y="365125"/>
            <a:ext cx="7886700" cy="1325563"/>
          </a:xfrm>
        </p:spPr>
        <p:txBody>
          <a:bodyPr anchor="ctr">
            <a:normAutofit/>
          </a:bodyPr>
          <a:lstStyle/>
          <a:p>
            <a:pPr algn="ctr"/>
            <a:r>
              <a:rPr lang="en-GB" sz="3600" b="1" dirty="0">
                <a:latin typeface="Aptos Display" panose="020B0004020202020204" pitchFamily="34" charset="0"/>
              </a:rPr>
              <a:t>AI Guidance</a:t>
            </a:r>
          </a:p>
        </p:txBody>
      </p:sp>
      <p:sp>
        <p:nvSpPr>
          <p:cNvPr id="5" name="Content Placeholder 4">
            <a:extLst>
              <a:ext uri="{FF2B5EF4-FFF2-40B4-BE49-F238E27FC236}">
                <a16:creationId xmlns:a16="http://schemas.microsoft.com/office/drawing/2014/main" id="{1F0D3630-4B69-AC24-C666-E32DD3F935B4}"/>
              </a:ext>
            </a:extLst>
          </p:cNvPr>
          <p:cNvSpPr>
            <a:spLocks noGrp="1"/>
          </p:cNvSpPr>
          <p:nvPr>
            <p:ph sz="half" idx="1"/>
          </p:nvPr>
        </p:nvSpPr>
        <p:spPr>
          <a:xfrm>
            <a:off x="1000125" y="1690688"/>
            <a:ext cx="7143750" cy="3809862"/>
          </a:xfrm>
        </p:spPr>
        <p:txBody>
          <a:bodyPr>
            <a:normAutofit/>
          </a:bodyPr>
          <a:lstStyle/>
          <a:p>
            <a:pPr marL="0" indent="0">
              <a:buNone/>
            </a:pPr>
            <a:r>
              <a:rPr lang="en-GB" sz="1800" dirty="0">
                <a:latin typeface="Aptos" panose="020B0004020202020204" pitchFamily="34" charset="0"/>
              </a:rPr>
              <a:t>Ensure you keep up to date with the latest guidance!</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Go to the </a:t>
            </a:r>
            <a:r>
              <a:rPr lang="en-GB" sz="1800" b="1" dirty="0">
                <a:highlight>
                  <a:srgbClr val="FFFF00"/>
                </a:highlight>
                <a:latin typeface="Aptos" panose="020B0004020202020204" pitchFamily="34" charset="0"/>
              </a:rPr>
              <a:t>Hwb homepage</a:t>
            </a:r>
            <a:r>
              <a:rPr lang="en-GB" sz="1800" dirty="0">
                <a:latin typeface="Aptos" panose="020B0004020202020204" pitchFamily="34" charset="0"/>
              </a:rPr>
              <a:t>, click the </a:t>
            </a:r>
            <a:r>
              <a:rPr lang="en-GB" sz="1800" b="1" dirty="0">
                <a:highlight>
                  <a:srgbClr val="FFFF00"/>
                </a:highlight>
                <a:latin typeface="Aptos" panose="020B0004020202020204" pitchFamily="34" charset="0"/>
              </a:rPr>
              <a:t>Need To Know tab</a:t>
            </a:r>
            <a:r>
              <a:rPr lang="en-GB" sz="1800" dirty="0">
                <a:latin typeface="Aptos" panose="020B0004020202020204" pitchFamily="34" charset="0"/>
              </a:rPr>
              <a:t>, click the </a:t>
            </a:r>
            <a:r>
              <a:rPr lang="en-GB" sz="1800" b="1" dirty="0">
                <a:highlight>
                  <a:srgbClr val="FFFF00"/>
                </a:highlight>
                <a:latin typeface="Aptos" panose="020B0004020202020204" pitchFamily="34" charset="0"/>
              </a:rPr>
              <a:t>AI Guidance tab</a:t>
            </a:r>
            <a:r>
              <a:rPr lang="en-GB" sz="1800" dirty="0">
                <a:latin typeface="Aptos" panose="020B0004020202020204" pitchFamily="34" charset="0"/>
              </a:rPr>
              <a:t> and access the resources on the </a:t>
            </a:r>
            <a:r>
              <a:rPr lang="en-GB" sz="1800" b="1" dirty="0">
                <a:highlight>
                  <a:srgbClr val="FFFF00"/>
                </a:highlight>
                <a:latin typeface="Aptos" panose="020B0004020202020204" pitchFamily="34" charset="0"/>
              </a:rPr>
              <a:t>Artificial Intelligence page.</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Get into the habit of checking this regularly to ensure you have the latest information!</a:t>
            </a:r>
          </a:p>
        </p:txBody>
      </p:sp>
      <p:sp>
        <p:nvSpPr>
          <p:cNvPr id="8" name="Rectangle 7">
            <a:extLst>
              <a:ext uri="{FF2B5EF4-FFF2-40B4-BE49-F238E27FC236}">
                <a16:creationId xmlns:a16="http://schemas.microsoft.com/office/drawing/2014/main" id="{D1E6A7AC-B7F1-FD92-C173-ED4DA368856F}"/>
              </a:ext>
            </a:extLst>
          </p:cNvPr>
          <p:cNvSpPr/>
          <p:nvPr/>
        </p:nvSpPr>
        <p:spPr>
          <a:xfrm>
            <a:off x="7620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9" name="Rectangle 8">
            <a:extLst>
              <a:ext uri="{FF2B5EF4-FFF2-40B4-BE49-F238E27FC236}">
                <a16:creationId xmlns:a16="http://schemas.microsoft.com/office/drawing/2014/main" id="{9824138D-A5DA-543D-8FED-FAF6422470CF}"/>
              </a:ext>
            </a:extLst>
          </p:cNvPr>
          <p:cNvSpPr/>
          <p:nvPr/>
        </p:nvSpPr>
        <p:spPr>
          <a:xfrm>
            <a:off x="70104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29586125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431DE7-7F8D-0EFF-046D-ED84319DDC2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359B2AA4-3803-ABC3-249C-5E258E0B9603}"/>
              </a:ext>
            </a:extLst>
          </p:cNvPr>
          <p:cNvSpPr>
            <a:spLocks noGrp="1"/>
          </p:cNvSpPr>
          <p:nvPr>
            <p:ph type="title"/>
          </p:nvPr>
        </p:nvSpPr>
        <p:spPr>
          <a:xfrm>
            <a:off x="495300" y="304631"/>
            <a:ext cx="7886700" cy="1325563"/>
          </a:xfrm>
        </p:spPr>
        <p:txBody>
          <a:bodyPr anchor="ctr">
            <a:normAutofit/>
          </a:bodyPr>
          <a:lstStyle/>
          <a:p>
            <a:pPr algn="ctr"/>
            <a:r>
              <a:rPr lang="en-GB" sz="3600" b="1" dirty="0">
                <a:latin typeface="Aptos Display" panose="020B0004020202020204" pitchFamily="34" charset="0"/>
              </a:rPr>
              <a:t>AI Guidance</a:t>
            </a:r>
          </a:p>
        </p:txBody>
      </p:sp>
      <p:sp>
        <p:nvSpPr>
          <p:cNvPr id="5" name="Content Placeholder 4">
            <a:extLst>
              <a:ext uri="{FF2B5EF4-FFF2-40B4-BE49-F238E27FC236}">
                <a16:creationId xmlns:a16="http://schemas.microsoft.com/office/drawing/2014/main" id="{E87BF5E2-AC32-EF80-405F-2143C82E5FC6}"/>
              </a:ext>
            </a:extLst>
          </p:cNvPr>
          <p:cNvSpPr>
            <a:spLocks noGrp="1"/>
          </p:cNvSpPr>
          <p:nvPr>
            <p:ph sz="half" idx="1"/>
          </p:nvPr>
        </p:nvSpPr>
        <p:spPr>
          <a:xfrm>
            <a:off x="1000125" y="1524069"/>
            <a:ext cx="7143750" cy="3809862"/>
          </a:xfrm>
        </p:spPr>
        <p:txBody>
          <a:bodyPr>
            <a:noAutofit/>
          </a:bodyPr>
          <a:lstStyle/>
          <a:p>
            <a:pPr marL="0" indent="0">
              <a:buNone/>
            </a:pPr>
            <a:r>
              <a:rPr lang="en-GB" sz="1800" dirty="0">
                <a:latin typeface="Aptos" panose="020B0004020202020204" pitchFamily="34" charset="0"/>
              </a:rPr>
              <a:t>Ultimately, we are not telling you that AI use is forbidden.</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Instead, we are requiring that any use is in line with what is allowed.</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The use of AI should always be ethical and moral.</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As a tool it is supposed to guide you, not write your assignments for you. E.g. if you ask AI for suggestions on Housekeeping Management Journal Articles, then you still need to go and read those articles and use your learnings to write your own content.</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If we suspect AI has been used incorrectly, we will ask for draft copies and you may be subject to academic misconduct allegations.</a:t>
            </a:r>
          </a:p>
        </p:txBody>
      </p:sp>
      <p:sp>
        <p:nvSpPr>
          <p:cNvPr id="8" name="Rectangle 7">
            <a:extLst>
              <a:ext uri="{FF2B5EF4-FFF2-40B4-BE49-F238E27FC236}">
                <a16:creationId xmlns:a16="http://schemas.microsoft.com/office/drawing/2014/main" id="{3E151C5A-E771-908C-6D96-2A4A521FCBB2}"/>
              </a:ext>
            </a:extLst>
          </p:cNvPr>
          <p:cNvSpPr/>
          <p:nvPr/>
        </p:nvSpPr>
        <p:spPr>
          <a:xfrm>
            <a:off x="7620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9" name="Rectangle 8">
            <a:extLst>
              <a:ext uri="{FF2B5EF4-FFF2-40B4-BE49-F238E27FC236}">
                <a16:creationId xmlns:a16="http://schemas.microsoft.com/office/drawing/2014/main" id="{8E533731-A75E-8868-F374-7673C12A6318}"/>
              </a:ext>
            </a:extLst>
          </p:cNvPr>
          <p:cNvSpPr/>
          <p:nvPr/>
        </p:nvSpPr>
        <p:spPr>
          <a:xfrm>
            <a:off x="70104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21779871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AI Acknowledgement Statement</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438372" y="1524000"/>
            <a:ext cx="8286750" cy="4071432"/>
          </a:xfrm>
        </p:spPr>
        <p:txBody>
          <a:bodyPr>
            <a:normAutofit fontScale="92500" lnSpcReduction="10000"/>
          </a:bodyPr>
          <a:lstStyle/>
          <a:p>
            <a:pPr marL="0" indent="0">
              <a:buNone/>
            </a:pPr>
            <a:endParaRPr lang="en-GB" sz="2600" dirty="0"/>
          </a:p>
          <a:p>
            <a:pPr marL="0" indent="0" algn="ctr">
              <a:buNone/>
            </a:pPr>
            <a:r>
              <a:rPr lang="en-GB" sz="2600" dirty="0"/>
              <a:t>If you have used AI, we recommend:</a:t>
            </a:r>
          </a:p>
          <a:p>
            <a:pPr marL="0" indent="0" algn="ctr">
              <a:buNone/>
            </a:pPr>
            <a:endParaRPr lang="en-GB" sz="2600" dirty="0"/>
          </a:p>
          <a:p>
            <a:pPr marL="0" indent="0" algn="ctr">
              <a:buNone/>
            </a:pPr>
            <a:r>
              <a:rPr lang="en-GB" sz="2400" b="1" dirty="0">
                <a:latin typeface="Aptos" panose="020B0004020202020204" pitchFamily="34" charset="0"/>
              </a:rPr>
              <a:t>I acknowledge the use of [AI Tool] [(AI Tool </a:t>
            </a:r>
            <a:r>
              <a:rPr lang="en-GB" sz="2400" b="1" dirty="0" err="1">
                <a:latin typeface="Aptos" panose="020B0004020202020204" pitchFamily="34" charset="0"/>
              </a:rPr>
              <a:t>url</a:t>
            </a:r>
            <a:r>
              <a:rPr lang="en-GB" sz="2400" b="1" dirty="0">
                <a:latin typeface="Aptos" panose="020B0004020202020204" pitchFamily="34" charset="0"/>
              </a:rPr>
              <a:t>)] on [Date] to [Purpose my work]. </a:t>
            </a:r>
          </a:p>
          <a:p>
            <a:pPr marL="0" indent="0" algn="ctr">
              <a:buNone/>
            </a:pPr>
            <a:r>
              <a:rPr lang="en-GB" sz="2400" b="1" dirty="0">
                <a:latin typeface="Aptos" panose="020B0004020202020204" pitchFamily="34" charset="0"/>
              </a:rPr>
              <a:t>I used the prompt(s): 1. [Prompt] 2. [Prompt] 3. [Prompt].</a:t>
            </a:r>
          </a:p>
          <a:p>
            <a:pPr marL="0" indent="0" algn="ctr">
              <a:buNone/>
            </a:pPr>
            <a:r>
              <a:rPr lang="en-GB" sz="2400" b="1" dirty="0">
                <a:latin typeface="Aptos" panose="020B0004020202020204" pitchFamily="34" charset="0"/>
              </a:rPr>
              <a:t>I confirm that I have not presented any AI generated text as my own work.</a:t>
            </a:r>
          </a:p>
          <a:p>
            <a:pPr marL="0" indent="0" algn="ctr">
              <a:buNone/>
            </a:pPr>
            <a:r>
              <a:rPr lang="en-GB" sz="2400" b="1" dirty="0">
                <a:latin typeface="Aptos" panose="020B0004020202020204" pitchFamily="34" charset="0"/>
              </a:rPr>
              <a:t>I confirm I have copies of my drafts, notes, and other resources I used before, and after the use of AI tools which I may be asked to provide in evidence.</a:t>
            </a:r>
          </a:p>
        </p:txBody>
      </p:sp>
      <p:sp>
        <p:nvSpPr>
          <p:cNvPr id="2" name="Rectangle 1">
            <a:extLst>
              <a:ext uri="{FF2B5EF4-FFF2-40B4-BE49-F238E27FC236}">
                <a16:creationId xmlns:a16="http://schemas.microsoft.com/office/drawing/2014/main" id="{21B73A39-811D-2365-6C7C-A8B7A2BAC652}"/>
              </a:ext>
            </a:extLst>
          </p:cNvPr>
          <p:cNvSpPr/>
          <p:nvPr/>
        </p:nvSpPr>
        <p:spPr>
          <a:xfrm>
            <a:off x="-113857" y="304631"/>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3" name="Rectangle 2">
            <a:extLst>
              <a:ext uri="{FF2B5EF4-FFF2-40B4-BE49-F238E27FC236}">
                <a16:creationId xmlns:a16="http://schemas.microsoft.com/office/drawing/2014/main" id="{F7565068-DBC9-6670-93ED-AA5766A78073}"/>
              </a:ext>
            </a:extLst>
          </p:cNvPr>
          <p:cNvSpPr/>
          <p:nvPr/>
        </p:nvSpPr>
        <p:spPr>
          <a:xfrm>
            <a:off x="775335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15882414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0F262-F167-E111-867D-86B038CD49D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FEB0894-751F-6CAF-F938-EC543710D80F}"/>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AI Acknowledgement Statement</a:t>
            </a:r>
          </a:p>
        </p:txBody>
      </p:sp>
      <p:sp>
        <p:nvSpPr>
          <p:cNvPr id="5" name="Content Placeholder 4">
            <a:extLst>
              <a:ext uri="{FF2B5EF4-FFF2-40B4-BE49-F238E27FC236}">
                <a16:creationId xmlns:a16="http://schemas.microsoft.com/office/drawing/2014/main" id="{1246D307-0419-F1D7-2B51-E6FAE4A19EA3}"/>
              </a:ext>
            </a:extLst>
          </p:cNvPr>
          <p:cNvSpPr>
            <a:spLocks noGrp="1"/>
          </p:cNvSpPr>
          <p:nvPr>
            <p:ph sz="half" idx="1"/>
          </p:nvPr>
        </p:nvSpPr>
        <p:spPr>
          <a:xfrm>
            <a:off x="428625" y="1924050"/>
            <a:ext cx="8286750" cy="3009900"/>
          </a:xfrm>
        </p:spPr>
        <p:txBody>
          <a:bodyPr>
            <a:normAutofit/>
          </a:bodyPr>
          <a:lstStyle/>
          <a:p>
            <a:pPr marL="0" indent="0" algn="ctr">
              <a:buNone/>
            </a:pPr>
            <a:r>
              <a:rPr lang="en-GB" sz="2400" dirty="0"/>
              <a:t>If you haven’t used AI, we </a:t>
            </a:r>
            <a:r>
              <a:rPr lang="en-GB" sz="2400"/>
              <a:t>recommend this:</a:t>
            </a:r>
            <a:endParaRPr lang="en-GB" sz="2400" dirty="0"/>
          </a:p>
          <a:p>
            <a:pPr marL="0" indent="0" algn="ctr">
              <a:buNone/>
            </a:pPr>
            <a:endParaRPr lang="en-GB" sz="2000" dirty="0">
              <a:latin typeface="Aptos" panose="020B0004020202020204" pitchFamily="34" charset="0"/>
            </a:endParaRP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that I have not used any AI tools in the research and creation of this assignment.</a:t>
            </a: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that I have not presented any AI generated materials as my own work.</a:t>
            </a: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I have copies of my drafts, notes, and other resources I used, which I may be asked to provide in evidence.</a:t>
            </a:r>
          </a:p>
          <a:p>
            <a:pPr marL="0" indent="0">
              <a:buNone/>
            </a:pPr>
            <a:endParaRPr lang="en-GB" sz="2600" dirty="0"/>
          </a:p>
        </p:txBody>
      </p:sp>
      <p:sp>
        <p:nvSpPr>
          <p:cNvPr id="2" name="Rectangle 1">
            <a:extLst>
              <a:ext uri="{FF2B5EF4-FFF2-40B4-BE49-F238E27FC236}">
                <a16:creationId xmlns:a16="http://schemas.microsoft.com/office/drawing/2014/main" id="{DA0C248D-04BE-0439-F2D6-11CFAB33EA4E}"/>
              </a:ext>
            </a:extLst>
          </p:cNvPr>
          <p:cNvSpPr/>
          <p:nvPr/>
        </p:nvSpPr>
        <p:spPr>
          <a:xfrm>
            <a:off x="-113857" y="304631"/>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3" name="Rectangle 2">
            <a:extLst>
              <a:ext uri="{FF2B5EF4-FFF2-40B4-BE49-F238E27FC236}">
                <a16:creationId xmlns:a16="http://schemas.microsoft.com/office/drawing/2014/main" id="{65A68365-D130-71F8-B98F-43D16EC4C63C}"/>
              </a:ext>
            </a:extLst>
          </p:cNvPr>
          <p:cNvSpPr/>
          <p:nvPr/>
        </p:nvSpPr>
        <p:spPr>
          <a:xfrm>
            <a:off x="775335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13769551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A81B7-0B24-4F77-A9B5-ED319BC89C4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24B0CDF-076F-C4AE-10E2-E493B5BDBB19}"/>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Moodle Archive</a:t>
            </a:r>
          </a:p>
        </p:txBody>
      </p:sp>
      <p:sp>
        <p:nvSpPr>
          <p:cNvPr id="5" name="Content Placeholder 4">
            <a:extLst>
              <a:ext uri="{FF2B5EF4-FFF2-40B4-BE49-F238E27FC236}">
                <a16:creationId xmlns:a16="http://schemas.microsoft.com/office/drawing/2014/main" id="{2C3CE803-9100-A99B-BDDF-FCD637AC2E31}"/>
              </a:ext>
            </a:extLst>
          </p:cNvPr>
          <p:cNvSpPr>
            <a:spLocks noGrp="1"/>
          </p:cNvSpPr>
          <p:nvPr>
            <p:ph sz="half" idx="1"/>
          </p:nvPr>
        </p:nvSpPr>
        <p:spPr>
          <a:xfrm>
            <a:off x="428625" y="1924050"/>
            <a:ext cx="8286750" cy="3009900"/>
          </a:xfrm>
        </p:spPr>
        <p:txBody>
          <a:bodyPr>
            <a:normAutofit/>
          </a:bodyPr>
          <a:lstStyle/>
          <a:p>
            <a:pPr marL="0" indent="0">
              <a:buNone/>
            </a:pPr>
            <a:r>
              <a:rPr lang="en-GB" sz="2600" dirty="0"/>
              <a:t>On the Moodle homepage click the tab labelled Moodle archives at the top of the screen</a:t>
            </a:r>
          </a:p>
          <a:p>
            <a:pPr marL="0" indent="0">
              <a:buNone/>
            </a:pPr>
            <a:endParaRPr lang="en-GB" sz="2600" dirty="0"/>
          </a:p>
          <a:p>
            <a:pPr marL="0" indent="0">
              <a:buNone/>
            </a:pPr>
            <a:r>
              <a:rPr lang="en-GB" sz="2600" dirty="0"/>
              <a:t> </a:t>
            </a:r>
          </a:p>
          <a:p>
            <a:pPr marL="0" indent="0">
              <a:buNone/>
            </a:pPr>
            <a:r>
              <a:rPr lang="en-GB" sz="2600" dirty="0"/>
              <a:t>Select the relevant academic year from the drop-down list</a:t>
            </a:r>
          </a:p>
        </p:txBody>
      </p:sp>
      <p:sp>
        <p:nvSpPr>
          <p:cNvPr id="2" name="Rectangle 1">
            <a:extLst>
              <a:ext uri="{FF2B5EF4-FFF2-40B4-BE49-F238E27FC236}">
                <a16:creationId xmlns:a16="http://schemas.microsoft.com/office/drawing/2014/main" id="{FA3385D5-8D8F-29A6-7BBD-B43A23D79508}"/>
              </a:ext>
            </a:extLst>
          </p:cNvPr>
          <p:cNvSpPr/>
          <p:nvPr/>
        </p:nvSpPr>
        <p:spPr>
          <a:xfrm>
            <a:off x="-113857" y="304631"/>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3" name="Rectangle 2">
            <a:extLst>
              <a:ext uri="{FF2B5EF4-FFF2-40B4-BE49-F238E27FC236}">
                <a16:creationId xmlns:a16="http://schemas.microsoft.com/office/drawing/2014/main" id="{051297ED-2837-EF3C-581A-4D3D04615FB6}"/>
              </a:ext>
            </a:extLst>
          </p:cNvPr>
          <p:cNvSpPr/>
          <p:nvPr/>
        </p:nvSpPr>
        <p:spPr>
          <a:xfrm>
            <a:off x="775335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pic>
        <p:nvPicPr>
          <p:cNvPr id="6" name="Picture 5">
            <a:extLst>
              <a:ext uri="{FF2B5EF4-FFF2-40B4-BE49-F238E27FC236}">
                <a16:creationId xmlns:a16="http://schemas.microsoft.com/office/drawing/2014/main" id="{B8157D44-385F-8590-F070-05DB44A84D2F}"/>
              </a:ext>
            </a:extLst>
          </p:cNvPr>
          <p:cNvPicPr>
            <a:picLocks noChangeAspect="1"/>
          </p:cNvPicPr>
          <p:nvPr/>
        </p:nvPicPr>
        <p:blipFill>
          <a:blip r:embed="rId3"/>
          <a:stretch>
            <a:fillRect/>
          </a:stretch>
        </p:blipFill>
        <p:spPr>
          <a:xfrm>
            <a:off x="2057400" y="2842806"/>
            <a:ext cx="4296375" cy="571580"/>
          </a:xfrm>
          <a:prstGeom prst="rect">
            <a:avLst/>
          </a:prstGeom>
        </p:spPr>
      </p:pic>
      <p:pic>
        <p:nvPicPr>
          <p:cNvPr id="9" name="Picture 8">
            <a:extLst>
              <a:ext uri="{FF2B5EF4-FFF2-40B4-BE49-F238E27FC236}">
                <a16:creationId xmlns:a16="http://schemas.microsoft.com/office/drawing/2014/main" id="{7FC9012A-D2CE-3C75-E118-056749736607}"/>
              </a:ext>
            </a:extLst>
          </p:cNvPr>
          <p:cNvPicPr>
            <a:picLocks noChangeAspect="1"/>
          </p:cNvPicPr>
          <p:nvPr/>
        </p:nvPicPr>
        <p:blipFill>
          <a:blip r:embed="rId4"/>
          <a:stretch>
            <a:fillRect/>
          </a:stretch>
        </p:blipFill>
        <p:spPr>
          <a:xfrm>
            <a:off x="3034012" y="4233052"/>
            <a:ext cx="2343150" cy="1747534"/>
          </a:xfrm>
          <a:prstGeom prst="rect">
            <a:avLst/>
          </a:prstGeom>
        </p:spPr>
      </p:pic>
    </p:spTree>
    <p:extLst>
      <p:ext uri="{BB962C8B-B14F-4D97-AF65-F5344CB8AC3E}">
        <p14:creationId xmlns:p14="http://schemas.microsoft.com/office/powerpoint/2010/main" val="16064557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C7C2D-EA26-0E41-95A4-BEF47C68D8EB}"/>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4EE363A-6EE9-6AF4-F7BB-219CEA9FF084}"/>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Moodle Archive</a:t>
            </a:r>
          </a:p>
        </p:txBody>
      </p:sp>
      <p:sp>
        <p:nvSpPr>
          <p:cNvPr id="5" name="Content Placeholder 4">
            <a:extLst>
              <a:ext uri="{FF2B5EF4-FFF2-40B4-BE49-F238E27FC236}">
                <a16:creationId xmlns:a16="http://schemas.microsoft.com/office/drawing/2014/main" id="{FDD9F255-17D1-4731-79AA-7D610FA158CA}"/>
              </a:ext>
            </a:extLst>
          </p:cNvPr>
          <p:cNvSpPr>
            <a:spLocks noGrp="1"/>
          </p:cNvSpPr>
          <p:nvPr>
            <p:ph sz="half" idx="1"/>
          </p:nvPr>
        </p:nvSpPr>
        <p:spPr>
          <a:xfrm>
            <a:off x="601510" y="1558805"/>
            <a:ext cx="3372236" cy="626726"/>
          </a:xfrm>
        </p:spPr>
        <p:txBody>
          <a:bodyPr>
            <a:normAutofit fontScale="25000" lnSpcReduction="20000"/>
          </a:bodyPr>
          <a:lstStyle/>
          <a:p>
            <a:pPr marL="0" indent="0">
              <a:buNone/>
            </a:pPr>
            <a:r>
              <a:rPr lang="en-GB" sz="9600" dirty="0"/>
              <a:t>Log in using your UWTSD student details</a:t>
            </a:r>
          </a:p>
          <a:p>
            <a:pPr marL="0" indent="0">
              <a:buNone/>
            </a:pPr>
            <a:endParaRPr lang="en-GB" sz="2600" dirty="0"/>
          </a:p>
          <a:p>
            <a:pPr marL="0" indent="0">
              <a:buNone/>
            </a:pPr>
            <a:r>
              <a:rPr lang="en-GB" sz="2600" dirty="0"/>
              <a:t> </a:t>
            </a:r>
          </a:p>
        </p:txBody>
      </p:sp>
      <p:sp>
        <p:nvSpPr>
          <p:cNvPr id="2" name="Rectangle 1">
            <a:extLst>
              <a:ext uri="{FF2B5EF4-FFF2-40B4-BE49-F238E27FC236}">
                <a16:creationId xmlns:a16="http://schemas.microsoft.com/office/drawing/2014/main" id="{29DF31C7-5764-6AAA-BBA6-2C66E7679C82}"/>
              </a:ext>
            </a:extLst>
          </p:cNvPr>
          <p:cNvSpPr/>
          <p:nvPr/>
        </p:nvSpPr>
        <p:spPr>
          <a:xfrm>
            <a:off x="-113857" y="304631"/>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3" name="Rectangle 2">
            <a:extLst>
              <a:ext uri="{FF2B5EF4-FFF2-40B4-BE49-F238E27FC236}">
                <a16:creationId xmlns:a16="http://schemas.microsoft.com/office/drawing/2014/main" id="{11C80B9E-F957-1FDD-EAAB-8ACE7CFD22C1}"/>
              </a:ext>
            </a:extLst>
          </p:cNvPr>
          <p:cNvSpPr/>
          <p:nvPr/>
        </p:nvSpPr>
        <p:spPr>
          <a:xfrm>
            <a:off x="775335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pic>
        <p:nvPicPr>
          <p:cNvPr id="8" name="Picture 7">
            <a:extLst>
              <a:ext uri="{FF2B5EF4-FFF2-40B4-BE49-F238E27FC236}">
                <a16:creationId xmlns:a16="http://schemas.microsoft.com/office/drawing/2014/main" id="{5F97D8E1-2608-2C1D-4B86-BB5A7382E9D4}"/>
              </a:ext>
            </a:extLst>
          </p:cNvPr>
          <p:cNvPicPr>
            <a:picLocks noChangeAspect="1"/>
          </p:cNvPicPr>
          <p:nvPr/>
        </p:nvPicPr>
        <p:blipFill>
          <a:blip r:embed="rId3"/>
          <a:stretch>
            <a:fillRect/>
          </a:stretch>
        </p:blipFill>
        <p:spPr>
          <a:xfrm>
            <a:off x="428625" y="2438400"/>
            <a:ext cx="3372235" cy="3418749"/>
          </a:xfrm>
          <a:prstGeom prst="rect">
            <a:avLst/>
          </a:prstGeom>
        </p:spPr>
      </p:pic>
      <p:sp>
        <p:nvSpPr>
          <p:cNvPr id="10" name="TextBox 9">
            <a:extLst>
              <a:ext uri="{FF2B5EF4-FFF2-40B4-BE49-F238E27FC236}">
                <a16:creationId xmlns:a16="http://schemas.microsoft.com/office/drawing/2014/main" id="{7422FD0E-1B3E-83C8-A906-D1AC274F36F1}"/>
              </a:ext>
            </a:extLst>
          </p:cNvPr>
          <p:cNvSpPr txBox="1"/>
          <p:nvPr/>
        </p:nvSpPr>
        <p:spPr>
          <a:xfrm>
            <a:off x="5376545" y="1455944"/>
            <a:ext cx="2819400" cy="4401205"/>
          </a:xfrm>
          <a:prstGeom prst="rect">
            <a:avLst/>
          </a:prstGeom>
          <a:noFill/>
        </p:spPr>
        <p:txBody>
          <a:bodyPr wrap="square" rtlCol="0">
            <a:spAutoFit/>
          </a:bodyPr>
          <a:lstStyle/>
          <a:p>
            <a:r>
              <a:rPr lang="en-GB" sz="2800" dirty="0"/>
              <a:t>A list of previously studied modules for that academic year will then be visible, you can click on the relevant tile to access the content.</a:t>
            </a:r>
          </a:p>
        </p:txBody>
      </p:sp>
    </p:spTree>
    <p:extLst>
      <p:ext uri="{BB962C8B-B14F-4D97-AF65-F5344CB8AC3E}">
        <p14:creationId xmlns:p14="http://schemas.microsoft.com/office/powerpoint/2010/main" val="41523669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50B0D-05D2-1533-204B-BB20AEC142C3}"/>
              </a:ext>
            </a:extLst>
          </p:cNvPr>
          <p:cNvSpPr>
            <a:spLocks noGrp="1"/>
          </p:cNvSpPr>
          <p:nvPr>
            <p:ph type="title"/>
          </p:nvPr>
        </p:nvSpPr>
        <p:spPr>
          <a:xfrm>
            <a:off x="628650" y="152400"/>
            <a:ext cx="7886700" cy="1325563"/>
          </a:xfrm>
        </p:spPr>
        <p:txBody>
          <a:bodyPr>
            <a:normAutofit/>
          </a:bodyPr>
          <a:lstStyle/>
          <a:p>
            <a:pPr algn="ctr"/>
            <a:r>
              <a:rPr lang="en-GB" sz="3600" b="1" dirty="0">
                <a:latin typeface="Aptos Display" panose="020B0004020202020204" pitchFamily="34" charset="0"/>
              </a:rPr>
              <a:t>Academic Assistance</a:t>
            </a:r>
          </a:p>
        </p:txBody>
      </p:sp>
      <p:sp>
        <p:nvSpPr>
          <p:cNvPr id="3" name="Content Placeholder 2">
            <a:extLst>
              <a:ext uri="{FF2B5EF4-FFF2-40B4-BE49-F238E27FC236}">
                <a16:creationId xmlns:a16="http://schemas.microsoft.com/office/drawing/2014/main" id="{3833F2E7-04C0-10EA-B40F-E0077D8FAF65}"/>
              </a:ext>
            </a:extLst>
          </p:cNvPr>
          <p:cNvSpPr>
            <a:spLocks noGrp="1"/>
          </p:cNvSpPr>
          <p:nvPr>
            <p:ph idx="1"/>
          </p:nvPr>
        </p:nvSpPr>
        <p:spPr>
          <a:xfrm>
            <a:off x="628650" y="1371600"/>
            <a:ext cx="7886700" cy="3640897"/>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uLnTx/>
                <a:uFillTx/>
                <a:latin typeface="Aptos Display" panose="020B0004020202020204" pitchFamily="34" charset="0"/>
              </a:rPr>
              <a:t>Info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uLnTx/>
                <a:uFillTx/>
                <a:latin typeface="Aptos Display" panose="020B0004020202020204" pitchFamily="34" charset="0"/>
              </a:rPr>
              <a:t>Book now: </a:t>
            </a:r>
            <a:r>
              <a:rPr kumimoji="0" lang="en-GB" sz="2000" b="0" i="0" u="sng" strike="noStrike" kern="1200" cap="none" spc="0" normalizeH="0" baseline="0" noProof="0" dirty="0">
                <a:ln>
                  <a:noFill/>
                </a:ln>
                <a:uLnTx/>
                <a:uFillTx/>
                <a:latin typeface="Aptos Display" panose="020B0004020202020204" pitchFamily="34" charset="0"/>
                <a:hlinkClick r:id="rId3">
                  <a:extLst>
                    <a:ext uri="{A12FA001-AC4F-418D-AE19-62706E023703}">
                      <ahyp:hlinkClr xmlns:ahyp="http://schemas.microsoft.com/office/drawing/2018/hyperlinkcolor" val="tx"/>
                    </a:ext>
                  </a:extLst>
                </a:hlinkClick>
              </a:rPr>
              <a:t>infoskills@uwtsd.ac.uk</a:t>
            </a:r>
            <a:endParaRPr lang="en-GB" sz="2000" dirty="0">
              <a:latin typeface="Aptos Display" panose="020B0004020202020204" pitchFamily="34" charset="0"/>
            </a:endParaRPr>
          </a:p>
          <a:p>
            <a:endParaRPr lang="en-GB" sz="2200" dirty="0">
              <a:latin typeface="Aptos Display"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uLnTx/>
                <a:uFillTx/>
                <a:latin typeface="Aptos Display" panose="020B0004020202020204" pitchFamily="34" charset="0"/>
              </a:rPr>
              <a:t>Study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uLnTx/>
                <a:uFillTx/>
                <a:latin typeface="Aptos Display" panose="020B0004020202020204" pitchFamily="34" charset="0"/>
              </a:rPr>
              <a:t>Book now: </a:t>
            </a:r>
            <a:r>
              <a:rPr kumimoji="0" lang="en-GB" sz="2000" b="0" i="0" u="sng" strike="noStrike" kern="1200" cap="none" spc="0" normalizeH="0" baseline="0" noProof="0" dirty="0">
                <a:ln>
                  <a:noFill/>
                </a:ln>
                <a:uLnTx/>
                <a:uFillTx/>
                <a:latin typeface="Aptos Display" panose="020B0004020202020204" pitchFamily="34" charset="0"/>
                <a:hlinkClick r:id="rId4">
                  <a:extLst>
                    <a:ext uri="{A12FA001-AC4F-418D-AE19-62706E023703}">
                      <ahyp:hlinkClr xmlns:ahyp="http://schemas.microsoft.com/office/drawing/2018/hyperlinkcolor" val="tx"/>
                    </a:ext>
                  </a:extLst>
                </a:hlinkClick>
              </a:rPr>
              <a:t>studyskillsdistance@uwtsd.ac.uk</a:t>
            </a:r>
            <a:endParaRPr kumimoji="0" lang="en-GB" sz="2000" b="0" i="0" u="sng" strike="noStrike" kern="1200" cap="none" spc="0" normalizeH="0" baseline="0" noProof="0" dirty="0">
              <a:ln>
                <a:noFill/>
              </a:ln>
              <a:uLnTx/>
              <a:uFillTx/>
              <a:latin typeface="Aptos Display"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uLnTx/>
                <a:uFillTx/>
                <a:latin typeface="Aptos Display" panose="020B0004020202020204" pitchFamily="34" charset="0"/>
              </a:rPr>
              <a:t>A</a:t>
            </a:r>
            <a:r>
              <a:rPr kumimoji="0" lang="en-GB" sz="2000" b="0" i="0" u="none" strike="noStrike" kern="1200" cap="none" spc="0" normalizeH="0" baseline="0" noProof="0" dirty="0">
                <a:ln>
                  <a:noFill/>
                </a:ln>
                <a:uLnTx/>
                <a:uFillTx/>
                <a:latin typeface="Aptos Display" panose="020B0004020202020204" pitchFamily="34" charset="0"/>
              </a:rPr>
              <a:t> study skills session can assist you with academic writing, avoiding plagiarism, critical thinking, planning and organisation, presentation skills, referencing and researching.</a:t>
            </a:r>
          </a:p>
          <a:p>
            <a:endParaRPr lang="en-GB" dirty="0"/>
          </a:p>
        </p:txBody>
      </p:sp>
      <p:pic>
        <p:nvPicPr>
          <p:cNvPr id="4" name="Picture 3" descr="Text&#10;&#10;Description automatically generated with low confidence">
            <a:extLst>
              <a:ext uri="{FF2B5EF4-FFF2-40B4-BE49-F238E27FC236}">
                <a16:creationId xmlns:a16="http://schemas.microsoft.com/office/drawing/2014/main" id="{565203CC-21B4-F4E0-EF74-472A3FA347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0" y="4394611"/>
            <a:ext cx="8458200" cy="2463389"/>
          </a:xfrm>
          <a:prstGeom prst="rect">
            <a:avLst/>
          </a:prstGeom>
          <a:ln>
            <a:solidFill>
              <a:schemeClr val="tx1"/>
            </a:solidFill>
          </a:ln>
        </p:spPr>
      </p:pic>
    </p:spTree>
    <p:extLst>
      <p:ext uri="{BB962C8B-B14F-4D97-AF65-F5344CB8AC3E}">
        <p14:creationId xmlns:p14="http://schemas.microsoft.com/office/powerpoint/2010/main" val="39319911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F38F-A887-34AA-A93D-55452BBB31F6}"/>
              </a:ext>
            </a:extLst>
          </p:cNvPr>
          <p:cNvSpPr>
            <a:spLocks noGrp="1"/>
          </p:cNvSpPr>
          <p:nvPr>
            <p:ph type="title"/>
          </p:nvPr>
        </p:nvSpPr>
        <p:spPr>
          <a:xfrm>
            <a:off x="914400" y="2286000"/>
            <a:ext cx="7769113" cy="2903587"/>
          </a:xfrm>
        </p:spPr>
        <p:txBody>
          <a:bodyPr/>
          <a:lstStyle/>
          <a:p>
            <a:r>
              <a:rPr lang="en-GB" sz="7200" dirty="0">
                <a:solidFill>
                  <a:srgbClr val="FFFFCC"/>
                </a:solidFill>
                <a:effectLst>
                  <a:outerShdw blurRad="38100" dist="38100" dir="2700000" algn="tl">
                    <a:srgbClr val="000000">
                      <a:alpha val="43137"/>
                    </a:srgbClr>
                  </a:outerShdw>
                </a:effectLst>
                <a:latin typeface="Aptos Display" panose="020B0004020202020204" pitchFamily="34" charset="0"/>
              </a:rPr>
              <a:t>Any questions?</a:t>
            </a:r>
          </a:p>
        </p:txBody>
      </p:sp>
    </p:spTree>
    <p:extLst>
      <p:ext uri="{BB962C8B-B14F-4D97-AF65-F5344CB8AC3E}">
        <p14:creationId xmlns:p14="http://schemas.microsoft.com/office/powerpoint/2010/main" val="41328586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3FA99672-332F-4558-B652-95C5D9C3116F}" vid="{927F497A-0A83-4B47-9B92-A6FCC991ADC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c27c723-7f55-4a77-a381-6a7fe68a998f">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AA626E213CD84D8962A6AA0EF91C71" ma:contentTypeVersion="9" ma:contentTypeDescription="Create a new document." ma:contentTypeScope="" ma:versionID="250e41b74048c54e41b0d1bd902542e9">
  <xsd:schema xmlns:xsd="http://www.w3.org/2001/XMLSchema" xmlns:xs="http://www.w3.org/2001/XMLSchema" xmlns:p="http://schemas.microsoft.com/office/2006/metadata/properties" xmlns:ns2="8c27c723-7f55-4a77-a381-6a7fe68a998f" targetNamespace="http://schemas.microsoft.com/office/2006/metadata/properties" ma:root="true" ma:fieldsID="a87dfbd9ac18f6712aab3d0ccd7c0ee3" ns2:_="">
    <xsd:import namespace="8c27c723-7f55-4a77-a381-6a7fe68a998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27c723-7f55-4a77-a381-6a7fe68a998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89C4406-8819-404D-8712-489978AF8CC3}">
  <ds:schemaRefs>
    <ds:schemaRef ds:uri="http://schemas.microsoft.com/sharepoint/v3/contenttype/forms"/>
  </ds:schemaRefs>
</ds:datastoreItem>
</file>

<file path=customXml/itemProps2.xml><?xml version="1.0" encoding="utf-8"?>
<ds:datastoreItem xmlns:ds="http://schemas.openxmlformats.org/officeDocument/2006/customXml" ds:itemID="{F9D9F989-5F59-41EB-8E31-62444F0119C1}">
  <ds:schemaRefs>
    <ds:schemaRef ds:uri="http://schemas.microsoft.com/office/2006/metadata/properties"/>
    <ds:schemaRef ds:uri="http://purl.org/dc/terms/"/>
    <ds:schemaRef ds:uri="http://schemas.microsoft.com/office/2006/documentManagement/types"/>
    <ds:schemaRef ds:uri="http://purl.org/dc/dcmitype/"/>
    <ds:schemaRef ds:uri="aea45ec7-dc1c-42f8-9410-edc4ca31e1a0"/>
    <ds:schemaRef ds:uri="http://schemas.microsoft.com/office/infopath/2007/PartnerControls"/>
    <ds:schemaRef ds:uri="http://schemas.openxmlformats.org/package/2006/metadata/core-properties"/>
    <ds:schemaRef ds:uri="http://www.w3.org/XML/1998/namespace"/>
    <ds:schemaRef ds:uri="http://purl.org/dc/elements/1.1/"/>
    <ds:schemaRef ds:uri="78b60be0-4b15-408b-89d4-2301e9723e11"/>
    <ds:schemaRef ds:uri="8c27c723-7f55-4a77-a381-6a7fe68a998f"/>
  </ds:schemaRefs>
</ds:datastoreItem>
</file>

<file path=customXml/itemProps3.xml><?xml version="1.0" encoding="utf-8"?>
<ds:datastoreItem xmlns:ds="http://schemas.openxmlformats.org/officeDocument/2006/customXml" ds:itemID="{C82F62E3-3C89-48DA-8B45-B3713E9CCD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27c723-7f55-4a77-a381-6a7fe68a9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4833</Words>
  <Application>Microsoft Office PowerPoint</Application>
  <PresentationFormat>On-screen Show (4:3)</PresentationFormat>
  <Paragraphs>506</Paragraphs>
  <Slides>53</Slides>
  <Notes>47</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53</vt:i4>
      </vt:variant>
    </vt:vector>
  </HeadingPairs>
  <TitlesOfParts>
    <vt:vector size="64" baseType="lpstr">
      <vt:lpstr>MS Gothic</vt:lpstr>
      <vt:lpstr>Aptos</vt:lpstr>
      <vt:lpstr>Aptos Display</vt:lpstr>
      <vt:lpstr>Arial</vt:lpstr>
      <vt:lpstr>Calibri</vt:lpstr>
      <vt:lpstr>Calibri Light</vt:lpstr>
      <vt:lpstr>Symbol</vt:lpstr>
      <vt:lpstr>Times New Roman</vt:lpstr>
      <vt:lpstr>Wingdings</vt:lpstr>
      <vt:lpstr>Accessible 2</vt:lpstr>
      <vt:lpstr>Theme1</vt:lpstr>
      <vt:lpstr>PowerPoint Presentation</vt:lpstr>
      <vt:lpstr>PowerPoint Presentation</vt:lpstr>
      <vt:lpstr>PowerPoint Presentation</vt:lpstr>
      <vt:lpstr>Reflection in Academia</vt:lpstr>
      <vt:lpstr>Reflection Models</vt:lpstr>
      <vt:lpstr>Reflective Models</vt:lpstr>
      <vt:lpstr>ERA Cycle</vt:lpstr>
      <vt:lpstr>Gibbs’ Reflective Cycle</vt:lpstr>
      <vt:lpstr>PowerPoint Presentation</vt:lpstr>
      <vt:lpstr>Kolb’s Experiential Learning Cycle</vt:lpstr>
      <vt:lpstr>PowerPoint Presentation</vt:lpstr>
      <vt:lpstr>Schön</vt:lpstr>
      <vt:lpstr>PowerPoint Presentation</vt:lpstr>
      <vt:lpstr>Learning Logs – One per Module</vt:lpstr>
      <vt:lpstr>BMIH6002</vt:lpstr>
      <vt:lpstr>BMIH6002</vt:lpstr>
      <vt:lpstr>BMIH6002</vt:lpstr>
      <vt:lpstr>BMIH6002</vt:lpstr>
      <vt:lpstr>BMIH6002</vt:lpstr>
      <vt:lpstr>BMIH6002</vt:lpstr>
      <vt:lpstr>BMIH6003</vt:lpstr>
      <vt:lpstr>BMIH6003</vt:lpstr>
      <vt:lpstr>BMIH6003</vt:lpstr>
      <vt:lpstr>BMIH6003</vt:lpstr>
      <vt:lpstr>BMIH6003</vt:lpstr>
      <vt:lpstr>BMIH6003</vt:lpstr>
      <vt:lpstr>BMIH6003</vt:lpstr>
      <vt:lpstr>BMIH6003</vt:lpstr>
      <vt:lpstr>BMIH6004</vt:lpstr>
      <vt:lpstr>BMIH6004</vt:lpstr>
      <vt:lpstr>BMIH6004</vt:lpstr>
      <vt:lpstr>BMIH6004</vt:lpstr>
      <vt:lpstr>BMIH6004</vt:lpstr>
      <vt:lpstr>BMIH6004</vt:lpstr>
      <vt:lpstr>BMIH6004</vt:lpstr>
      <vt:lpstr>Example 1 – Reflecting</vt:lpstr>
      <vt:lpstr>Example 1 – Reflecting</vt:lpstr>
      <vt:lpstr>Example 2 – Reflecting</vt:lpstr>
      <vt:lpstr>Example 2 – Reflecting</vt:lpstr>
      <vt:lpstr>Example 3 – Linking Modules</vt:lpstr>
      <vt:lpstr>Example 3 – Linking Modules</vt:lpstr>
      <vt:lpstr>Example 4 – Referencing</vt:lpstr>
      <vt:lpstr>Example 4 – Referencing</vt:lpstr>
      <vt:lpstr>Draft Deadline – 7 working days prior</vt:lpstr>
      <vt:lpstr>AI Guidance</vt:lpstr>
      <vt:lpstr>AI Guidance</vt:lpstr>
      <vt:lpstr>AI Guidance</vt:lpstr>
      <vt:lpstr>AI Acknowledgement Statement</vt:lpstr>
      <vt:lpstr>AI Acknowledgement Statement</vt:lpstr>
      <vt:lpstr>Moodle Archive</vt:lpstr>
      <vt:lpstr>Moodle Archive</vt:lpstr>
      <vt:lpstr>Academic Assistance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Jessica Newport</cp:lastModifiedBy>
  <cp:revision>51</cp:revision>
  <dcterms:created xsi:type="dcterms:W3CDTF">2015-10-03T11:53:06Z</dcterms:created>
  <dcterms:modified xsi:type="dcterms:W3CDTF">2026-01-23T09:56:08Z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0x0101000BAA626E213CD84D8962A6AA0EF91C71</vt:lpwstr>
  </property>
</Properties>
</file>