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62" r:id="rId6"/>
    <p:sldId id="263" r:id="rId7"/>
    <p:sldId id="271" r:id="rId8"/>
    <p:sldId id="265" r:id="rId9"/>
    <p:sldId id="273" r:id="rId10"/>
    <p:sldId id="274" r:id="rId11"/>
    <p:sldId id="267" r:id="rId12"/>
    <p:sldId id="272" r:id="rId13"/>
    <p:sldId id="275" r:id="rId14"/>
    <p:sldId id="276" r:id="rId15"/>
    <p:sldId id="280" r:id="rId16"/>
    <p:sldId id="281" r:id="rId17"/>
    <p:sldId id="282" r:id="rId18"/>
    <p:sldId id="283" r:id="rId19"/>
    <p:sldId id="28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5" autoAdjust="0"/>
    <p:restoredTop sz="68327" autoAdjust="0"/>
  </p:normalViewPr>
  <p:slideViewPr>
    <p:cSldViewPr>
      <p:cViewPr varScale="1">
        <p:scale>
          <a:sx n="78" d="100"/>
          <a:sy n="78" d="100"/>
        </p:scale>
        <p:origin x="2640" y="102"/>
      </p:cViewPr>
      <p:guideLst>
        <p:guide orient="horz" pos="2160"/>
        <p:guide pos="2880"/>
      </p:guideLst>
    </p:cSldViewPr>
  </p:slideViewPr>
  <p:notesTextViewPr>
    <p:cViewPr>
      <p:scale>
        <a:sx n="75" d="100"/>
        <a:sy n="75" d="100"/>
      </p:scale>
      <p:origin x="0" y="0"/>
    </p:cViewPr>
  </p:notesTextViewPr>
  <p:sorterViewPr>
    <p:cViewPr>
      <p:scale>
        <a:sx n="100" d="100"/>
        <a:sy n="100" d="100"/>
      </p:scale>
      <p:origin x="0" y="-272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dgm:spPr/>
      <dgm:t>
        <a:bodyPr/>
        <a:lstStyle/>
        <a:p>
          <a:r>
            <a:rPr lang="en-GB" dirty="0"/>
            <a:t>Ability</a:t>
          </a:r>
        </a:p>
      </dgm:t>
    </dgm:pt>
    <dgm:pt modelId="{CE8658B3-9003-4213-A86E-659CF598AE8D}" type="parTrans" cxnId="{989E4173-448B-464E-ABE1-EF722FAB1B2A}">
      <dgm:prSet/>
      <dgm:spPr/>
      <dgm:t>
        <a:bodyPr/>
        <a:lstStyle/>
        <a:p>
          <a:endParaRPr lang="en-GB"/>
        </a:p>
      </dgm:t>
    </dgm:pt>
    <dgm:pt modelId="{E517184F-2A0C-460A-9BFE-1B4EEF145F0A}" type="sibTrans" cxnId="{989E4173-448B-464E-ABE1-EF722FAB1B2A}">
      <dgm:prSet/>
      <dgm:spPr/>
      <dgm:t>
        <a:bodyPr/>
        <a:lstStyle/>
        <a:p>
          <a:endParaRPr lang="en-GB"/>
        </a:p>
      </dgm:t>
    </dgm:pt>
    <dgm:pt modelId="{61BF6B0A-EE54-42F3-9A2D-0327EAB93F05}">
      <dgm:prSet phldrT="[Text]"/>
      <dgm:spPr/>
      <dgm:t>
        <a:bodyPr/>
        <a:lstStyle/>
        <a:p>
          <a:r>
            <a:rPr lang="en-GB" dirty="0"/>
            <a:t>Opportunity</a:t>
          </a:r>
        </a:p>
      </dgm:t>
    </dgm:pt>
    <dgm:pt modelId="{30E70D46-2DE7-41E0-9577-ABD53F6E8858}" type="parTrans" cxnId="{A1A5264D-DDC8-417F-85B8-D5775E9ECB28}">
      <dgm:prSet/>
      <dgm:spPr/>
      <dgm:t>
        <a:bodyPr/>
        <a:lstStyle/>
        <a:p>
          <a:endParaRPr lang="en-GB"/>
        </a:p>
      </dgm:t>
    </dgm:pt>
    <dgm:pt modelId="{C63EB732-09D3-4DBB-9304-C662559830D9}" type="sibTrans" cxnId="{A1A5264D-DDC8-417F-85B8-D5775E9ECB28}">
      <dgm:prSet/>
      <dgm:spPr/>
      <dgm:t>
        <a:bodyPr/>
        <a:lstStyle/>
        <a:p>
          <a:endParaRPr lang="en-GB"/>
        </a:p>
      </dgm:t>
    </dgm:pt>
    <dgm:pt modelId="{B3B78D6F-72E7-42A7-9394-8E495C0FA402}">
      <dgm:prSet phldrT="[Text]"/>
      <dgm:spPr/>
      <dgm:t>
        <a:bodyPr/>
        <a:lstStyle/>
        <a:p>
          <a:r>
            <a:rPr lang="en-GB" dirty="0"/>
            <a:t>Motivation</a:t>
          </a:r>
        </a:p>
      </dgm:t>
    </dgm:pt>
    <dgm:pt modelId="{846BC87B-46A5-4ECD-9107-D51A040684C5}" type="parTrans" cxnId="{59D01DE7-CC0A-413A-A160-BE433297A9B4}">
      <dgm:prSet/>
      <dgm:spPr/>
      <dgm:t>
        <a:bodyPr/>
        <a:lstStyle/>
        <a:p>
          <a:endParaRPr lang="en-GB"/>
        </a:p>
      </dgm:t>
    </dgm:pt>
    <dgm:pt modelId="{63A06D2C-9143-4435-81B9-EFE6805EDD77}" type="sibTrans" cxnId="{59D01DE7-CC0A-413A-A160-BE433297A9B4}">
      <dgm:prSet/>
      <dgm:spPr/>
      <dgm:t>
        <a:bodyPr/>
        <a:lstStyle/>
        <a:p>
          <a:endParaRPr lang="en-GB"/>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F752366B-F951-499F-9157-9FD9E0A25FA3}" type="presOf" srcId="{849AAB44-E4B8-424D-A5DA-845AD725A651}" destId="{3F67B0AE-5803-4722-8199-8E5776715373}" srcOrd="0" destOrd="0" presId="urn:microsoft.com/office/officeart/2005/8/layout/rings+Icon"/>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192390" y="264420"/>
          <a:ext cx="1679822" cy="1679798"/>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Ability</a:t>
          </a:r>
        </a:p>
      </dsp:txBody>
      <dsp:txXfrm>
        <a:off x="438394" y="510421"/>
        <a:ext cx="1187814" cy="1187796"/>
      </dsp:txXfrm>
    </dsp:sp>
    <dsp:sp modelId="{7D9B12A4-0BC5-49FF-BCAB-C282F973548C}">
      <dsp:nvSpPr>
        <dsp:cNvPr id="0" name=""/>
        <dsp:cNvSpPr/>
      </dsp:nvSpPr>
      <dsp:spPr>
        <a:xfrm>
          <a:off x="864619" y="1280890"/>
          <a:ext cx="1679822" cy="1679798"/>
        </a:xfrm>
        <a:prstGeom prst="ellipse">
          <a:avLst/>
        </a:prstGeom>
        <a:solidFill>
          <a:schemeClr val="accent2">
            <a:alpha val="50000"/>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Opportunity</a:t>
          </a:r>
        </a:p>
      </dsp:txBody>
      <dsp:txXfrm>
        <a:off x="1110623" y="1526891"/>
        <a:ext cx="1187814" cy="1187796"/>
      </dsp:txXfrm>
    </dsp:sp>
    <dsp:sp modelId="{0795AD4C-F7CA-4F07-9705-6300B5EA88D5}">
      <dsp:nvSpPr>
        <dsp:cNvPr id="0" name=""/>
        <dsp:cNvSpPr/>
      </dsp:nvSpPr>
      <dsp:spPr>
        <a:xfrm>
          <a:off x="1512175" y="264420"/>
          <a:ext cx="1679822" cy="1679798"/>
        </a:xfrm>
        <a:prstGeom prst="ellipse">
          <a:avLst/>
        </a:prstGeom>
        <a:solidFill>
          <a:schemeClr val="accent2">
            <a:alpha val="50000"/>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Motivation</a:t>
          </a:r>
        </a:p>
      </dsp:txBody>
      <dsp:txXfrm>
        <a:off x="1758179" y="510421"/>
        <a:ext cx="1187814" cy="118779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EAB9E-E8D5-476C-93BA-6CDCDF16D67A}" type="datetimeFigureOut">
              <a:rPr lang="en-GB" smtClean="0"/>
              <a:t>13/11/2018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of whether the</a:t>
            </a:r>
            <a:r>
              <a:rPr lang="en-GB" baseline="0" dirty="0"/>
              <a:t> way people are treated and managed at work contributes to overall performance of the Organisation has been much debated.</a:t>
            </a:r>
          </a:p>
          <a:p>
            <a:endParaRPr lang="en-GB" baseline="0" dirty="0"/>
          </a:p>
          <a:p>
            <a:r>
              <a:rPr lang="en-GB" baseline="0" dirty="0"/>
              <a:t>The focus has tended to be on formal processes and procedures labelled ‘high performance work practices’. But is there a magic formula….What’s inside the black box and how can we unlock it?</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a:t>
            </a:fld>
            <a:endParaRPr lang="en-GB"/>
          </a:p>
        </p:txBody>
      </p:sp>
    </p:spTree>
    <p:extLst>
      <p:ext uri="{BB962C8B-B14F-4D97-AF65-F5344CB8AC3E}">
        <p14:creationId xmlns:p14="http://schemas.microsoft.com/office/powerpoint/2010/main" val="3002987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talked about strategy, different types</a:t>
            </a:r>
            <a:r>
              <a:rPr lang="en-GB" baseline="0" dirty="0"/>
              <a:t> of business strategy supporting HR Strategy.  The strategy sets the direction but is underpinned by policies, the guidelines on how we should behave. Rules and regulations to follow. </a:t>
            </a:r>
          </a:p>
          <a:p>
            <a:r>
              <a:rPr lang="en-GB" baseline="0" dirty="0"/>
              <a:t>And then we have practices, how are these policies enacted.  It’s great to have an absence policy but how are people actually treated when they are off sick from work?</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2933869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074901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surprisingly difficult to find out how this takes place.  It is easy to assert but how can we prove it.</a:t>
            </a:r>
            <a:r>
              <a:rPr lang="en-GB" baseline="0" dirty="0"/>
              <a:t>  Is it that more HR Practices lead to higher economic returns? Its is just as plausible to argue that it is successful firms that can afford more extensive and expensive HR Practices.  </a:t>
            </a:r>
          </a:p>
          <a:p>
            <a:endParaRPr lang="en-GB" baseline="0" dirty="0"/>
          </a:p>
          <a:p>
            <a:r>
              <a:rPr lang="en-GB" baseline="0" dirty="0"/>
              <a:t>Two approaches have been used to try and determine the extent to which people management impacts on organisational performance.</a:t>
            </a:r>
          </a:p>
          <a:p>
            <a:endParaRPr lang="en-GB" baseline="0" dirty="0"/>
          </a:p>
          <a:p>
            <a:r>
              <a:rPr lang="en-GB" baseline="0" dirty="0"/>
              <a:t>Generation of large data sets covering as many organisations as possible.</a:t>
            </a:r>
          </a:p>
          <a:p>
            <a:r>
              <a:rPr lang="en-GB" baseline="0" dirty="0"/>
              <a:t>Sector-specific comparisons: comparing the high-performers and </a:t>
            </a:r>
            <a:r>
              <a:rPr lang="en-GB" baseline="0" dirty="0" err="1"/>
              <a:t>laggers</a:t>
            </a:r>
            <a:r>
              <a:rPr lang="en-GB" baseline="0" dirty="0"/>
              <a:t> in one industry.</a:t>
            </a:r>
          </a:p>
          <a:p>
            <a:endParaRPr lang="en-GB" baseline="0" dirty="0"/>
          </a:p>
          <a:p>
            <a:r>
              <a:rPr lang="en-GB" baseline="0" dirty="0"/>
              <a:t>What are the benefits, drawbacks to these different approaches?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1950883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fundamental model asserts that</a:t>
            </a:r>
            <a:r>
              <a:rPr lang="en-GB" baseline="0" dirty="0"/>
              <a:t> performance is a function of Ability + Motivation + Opportunity</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483462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assumption in A (Ability) is that people will want to apply for jobs in an organisation (recruitment), have their attributes recognised (selection) and be willing to learn new skills and behaviours (training and development).</a:t>
            </a:r>
          </a:p>
          <a:p>
            <a:r>
              <a:rPr lang="en-GB" sz="1200" b="0" i="0" u="none" strike="noStrike" kern="1200" baseline="0" dirty="0">
                <a:solidFill>
                  <a:schemeClr val="tx1"/>
                </a:solidFill>
                <a:latin typeface="+mn-lt"/>
                <a:ea typeface="+mn-ea"/>
                <a:cs typeface="+mn-cs"/>
              </a:rPr>
              <a:t>= In M (Motivation) the assumption is that people can be motivated to use their ability in a productive manner because they will respond to various extrinsic and intrinsic rewards and stimuli.</a:t>
            </a:r>
          </a:p>
          <a:p>
            <a:r>
              <a:rPr lang="en-GB" sz="1200" b="0" i="0" u="none" strike="noStrike" kern="1200" baseline="0" dirty="0">
                <a:solidFill>
                  <a:schemeClr val="tx1"/>
                </a:solidFill>
                <a:latin typeface="+mn-lt"/>
                <a:ea typeface="+mn-ea"/>
                <a:cs typeface="+mn-cs"/>
              </a:rPr>
              <a:t>= In O (Opportunity) the assumption is that people will provide good customer service, or high-quality work beyond the satisfactory level, and will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a:t>
            </a:r>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2093056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Some obvious first thoughts draw attention to recruitment, selection and training linked to ability; rewards (a complex area) for motivation; and</a:t>
            </a:r>
          </a:p>
          <a:p>
            <a:r>
              <a:rPr lang="en-GB" sz="1200" b="0" i="0" u="none" strike="noStrike" kern="1200" baseline="0" dirty="0">
                <a:solidFill>
                  <a:schemeClr val="tx1"/>
                </a:solidFill>
                <a:latin typeface="+mn-lt"/>
                <a:ea typeface="+mn-ea"/>
                <a:cs typeface="+mn-cs"/>
              </a:rPr>
              <a:t>involvement in the job and beyond it for opportunity. </a:t>
            </a:r>
          </a:p>
          <a:p>
            <a:r>
              <a:rPr lang="en-GB" sz="1200" b="0" i="0" u="none" strike="noStrike" kern="1200" baseline="0" dirty="0">
                <a:solidFill>
                  <a:schemeClr val="tx1"/>
                </a:solidFill>
                <a:latin typeface="+mn-lt"/>
                <a:ea typeface="+mn-ea"/>
                <a:cs typeface="+mn-cs"/>
              </a:rPr>
              <a:t>Employers thus need to have some basic AMO policies in order to meet minimum industry standards for survival, but effective firms have a</a:t>
            </a:r>
          </a:p>
          <a:p>
            <a:r>
              <a:rPr lang="en-GB" sz="1200" b="0" i="0" u="none" strike="noStrike" kern="1200" baseline="0" dirty="0">
                <a:solidFill>
                  <a:schemeClr val="tx1"/>
                </a:solidFill>
                <a:latin typeface="+mn-lt"/>
                <a:ea typeface="+mn-ea"/>
                <a:cs typeface="+mn-cs"/>
              </a:rPr>
              <a:t>level of sophistication in their approach to people management which helps induce discretionary behaviour and above-average performance.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But this listing of policies is not enough and gets more complex once we recognise that a whole variety of different policies can be used under these generic headings and that people vary in their response to policy initiatives.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4163702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Brainstorm</a:t>
            </a:r>
            <a:r>
              <a:rPr lang="en-GB" baseline="0" dirty="0"/>
              <a:t> in groups.</a:t>
            </a:r>
            <a:endParaRPr lang="en-GB" dirty="0"/>
          </a:p>
          <a:p>
            <a:r>
              <a:rPr lang="en-GB" dirty="0"/>
              <a:t>Different studies</a:t>
            </a:r>
            <a:r>
              <a:rPr lang="en-GB" baseline="0" dirty="0"/>
              <a:t> have identified different practices. This is just one example of possibilities. Others have identified 16 (</a:t>
            </a:r>
            <a:r>
              <a:rPr lang="en-GB" baseline="0" dirty="0" err="1"/>
              <a:t>Pfeffer</a:t>
            </a:r>
            <a:r>
              <a:rPr lang="en-GB" baseline="0" dirty="0"/>
              <a:t> 1994) and the CIPD 11 that are most likely to be important.</a:t>
            </a:r>
          </a:p>
          <a:p>
            <a:endParaRPr lang="en-GB" baseline="0" dirty="0"/>
          </a:p>
          <a:p>
            <a:r>
              <a:rPr lang="en-GB" baseline="0" dirty="0"/>
              <a:t>You can see that there is no consensus!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104795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Ultimately, whatever the incentives or sanctions the firm tries to use, it lies with the employee to ‘give’ discretionary behaviour and to withdraw it.</a:t>
            </a:r>
          </a:p>
          <a:p>
            <a:r>
              <a:rPr lang="en-GB" sz="1200" b="0" i="0" u="none" strike="noStrike" kern="1200" baseline="0" dirty="0">
                <a:solidFill>
                  <a:schemeClr val="tx1"/>
                </a:solidFill>
                <a:latin typeface="+mn-lt"/>
                <a:ea typeface="+mn-ea"/>
                <a:cs typeface="+mn-cs"/>
              </a:rPr>
              <a:t>Although this is described in terms of the action of an individual (we all have bad days), it is the collective withdrawal of discretionary behaviour</a:t>
            </a:r>
          </a:p>
          <a:p>
            <a:r>
              <a:rPr lang="en-GB" sz="1200" b="0" i="0" u="none" strike="noStrike" kern="1200" baseline="0" dirty="0">
                <a:solidFill>
                  <a:schemeClr val="tx1"/>
                </a:solidFill>
                <a:latin typeface="+mn-lt"/>
                <a:ea typeface="+mn-ea"/>
                <a:cs typeface="+mn-cs"/>
              </a:rPr>
              <a:t>that is so damaging. Our own experience tells us that there are times when morale is low, or the ‘buzz’ has gone, or everyone just wants to go</a:t>
            </a:r>
          </a:p>
          <a:p>
            <a:r>
              <a:rPr lang="en-GB" sz="1200" b="0" i="0" u="none" strike="noStrike" kern="1200" baseline="0" dirty="0">
                <a:solidFill>
                  <a:schemeClr val="tx1"/>
                </a:solidFill>
                <a:latin typeface="+mn-lt"/>
                <a:ea typeface="+mn-ea"/>
                <a:cs typeface="+mn-cs"/>
              </a:rPr>
              <a:t>home as soon as possible.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important question then is what persuades, induces or encourages people to utilise their discretion in improving job performance?</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a:p>
        </p:txBody>
      </p:sp>
    </p:spTree>
    <p:extLst>
      <p:ext uri="{BB962C8B-B14F-4D97-AF65-F5344CB8AC3E}">
        <p14:creationId xmlns:p14="http://schemas.microsoft.com/office/powerpoint/2010/main" val="1977795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We know from a variety of studies in what is called ‘organisational citizenship behaviour’ (OCB) that ‘going the extra mile’ (whether it be in customer service, ensuring quality, engaging in problem solving, or helping others) is strongly linked to people’s perceptions of their employer, how satisfying they find their job, and how strongly they feel motivated to undertake it (Coyle-Shapiro </a:t>
            </a:r>
            <a:r>
              <a:rPr lang="en-GB" sz="1200" b="0" i="1" u="none" strike="noStrike" kern="1200" baseline="0" dirty="0">
                <a:solidFill>
                  <a:schemeClr val="tx1"/>
                </a:solidFill>
                <a:latin typeface="+mn-lt"/>
                <a:ea typeface="+mn-ea"/>
                <a:cs typeface="+mn-cs"/>
              </a:rPr>
              <a:t>et al</a:t>
            </a:r>
            <a:r>
              <a:rPr lang="en-GB" sz="1200" b="0" i="0" u="none" strike="noStrike" kern="1200" baseline="0" dirty="0">
                <a:solidFill>
                  <a:schemeClr val="tx1"/>
                </a:solidFill>
                <a:latin typeface="+mn-lt"/>
                <a:ea typeface="+mn-ea"/>
                <a:cs typeface="+mn-cs"/>
              </a:rPr>
              <a:t>, 2000, and forthcoming). So if enough people feel committed to the organisation that employs them to the extent that they feel proud to tell people who they work for and want to stay working for the firm for the foreseeable future (what is called affective commitment), they are more likely to engage in discretionary behaviour to help the firm be successful. This usually applies too when they feel motivated and when the job gives them high levels of satisfaction.</a:t>
            </a:r>
          </a:p>
          <a:p>
            <a:r>
              <a:rPr lang="en-GB" sz="1200" b="0" i="0" u="none" strike="noStrike" kern="1200" baseline="0" dirty="0">
                <a:solidFill>
                  <a:schemeClr val="tx1"/>
                </a:solidFill>
                <a:latin typeface="+mn-lt"/>
                <a:ea typeface="+mn-ea"/>
                <a:cs typeface="+mn-cs"/>
              </a:rPr>
              <a:t>For some employees all three of these attributes (commitment, motivation and satisfaction) are interconnected. For others it may be just one that is the link with discretionary behaviour.</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3850440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‘Big Idea’?  A clear sense of mission underpinned by values and a culture</a:t>
            </a:r>
            <a:r>
              <a:rPr lang="en-GB" baseline="0" dirty="0"/>
              <a:t> expressing what the firm is and its relationship with its customers and employees.  </a:t>
            </a:r>
          </a:p>
          <a:p>
            <a:r>
              <a:rPr lang="en-GB" baseline="0" dirty="0"/>
              <a:t>What does it feel like to work at this organisation?  Would I recommend it?  Do I feel proud to work here?</a:t>
            </a:r>
          </a:p>
          <a:p>
            <a:endParaRPr lang="en-GB" baseline="0" dirty="0"/>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2899824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Use completion of PR as an example for 1&amp;2.  </a:t>
            </a:r>
          </a:p>
          <a:p>
            <a:r>
              <a:rPr lang="en-GB" baseline="0" dirty="0"/>
              <a:t>3. How much control can employees exert over their work.  Are they trusted to do a good job or micro-managed?</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2602465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Multi-site comparison – Tesco </a:t>
            </a:r>
            <a:r>
              <a:rPr lang="en-GB" dirty="0" err="1"/>
              <a:t>pg</a:t>
            </a:r>
            <a:r>
              <a:rPr lang="en-GB" dirty="0"/>
              <a:t> 46 – 48.</a:t>
            </a:r>
          </a:p>
          <a:p>
            <a:endParaRPr lang="en-GB" dirty="0"/>
          </a:p>
          <a:p>
            <a:r>
              <a:rPr lang="en-GB" dirty="0"/>
              <a:t>What</a:t>
            </a:r>
            <a:r>
              <a:rPr lang="en-GB" baseline="0" dirty="0"/>
              <a:t> can the differences in the scores be attributed to?</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2446399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Successful organisations use to data to assess impact of actions and to inform decision making.</a:t>
            </a:r>
          </a:p>
          <a:p>
            <a:r>
              <a:rPr lang="en-GB" dirty="0"/>
              <a:t>They balance  short and long</a:t>
            </a:r>
            <a:r>
              <a:rPr lang="en-GB" baseline="0" dirty="0"/>
              <a:t> term horizons taking short term decisions within the context of a long term strategy and goals to maintain a long-term focus.  </a:t>
            </a:r>
          </a:p>
          <a:p>
            <a:r>
              <a:rPr lang="en-GB" baseline="0" dirty="0"/>
              <a:t>They are agile, remaining open to new directions and approaches.</a:t>
            </a:r>
          </a:p>
          <a:p>
            <a:r>
              <a:rPr lang="en-GB" baseline="0" dirty="0"/>
              <a:t>They build capability to meet both present and future challenges.</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12470371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4032868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Contemporary HR in Practice</a:t>
            </a:r>
            <a:br>
              <a:rPr lang="en-GB" i="1" dirty="0">
                <a:solidFill>
                  <a:schemeClr val="bg1"/>
                </a:solidFill>
              </a:rPr>
            </a:br>
            <a:br>
              <a:rPr lang="en-GB" i="1" dirty="0">
                <a:solidFill>
                  <a:schemeClr val="bg1"/>
                </a:solidFill>
              </a:rPr>
            </a:br>
            <a:r>
              <a:rPr lang="en-GB" i="1" dirty="0">
                <a:solidFill>
                  <a:schemeClr val="bg1"/>
                </a:solidFill>
              </a:rPr>
              <a:t>SHRM  and Improving </a:t>
            </a:r>
            <a:r>
              <a:rPr lang="en-GB" i="1">
                <a:solidFill>
                  <a:schemeClr val="bg1"/>
                </a:solidFill>
              </a:rPr>
              <a:t>Organisational Performance</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497" y="465819"/>
            <a:ext cx="8229600" cy="1143000"/>
          </a:xfrm>
        </p:spPr>
        <p:txBody>
          <a:bodyPr/>
          <a:lstStyle/>
          <a:p>
            <a:r>
              <a:rPr lang="en-GB" dirty="0"/>
              <a:t>1. The link to performance</a:t>
            </a:r>
          </a:p>
        </p:txBody>
      </p:sp>
      <p:pic>
        <p:nvPicPr>
          <p:cNvPr id="4" name="Content Placeholder 3" descr="box.png"/>
          <p:cNvPicPr>
            <a:picLocks noGrp="1" noChangeAspect="1"/>
          </p:cNvPicPr>
          <p:nvPr>
            <p:ph idx="4294967295"/>
          </p:nvPr>
        </p:nvPicPr>
        <p:blipFill>
          <a:blip r:embed="rId3" cstate="print"/>
          <a:stretch>
            <a:fillRect/>
          </a:stretch>
        </p:blipFill>
        <p:spPr>
          <a:xfrm>
            <a:off x="3201193" y="3032718"/>
            <a:ext cx="2746375" cy="2057400"/>
          </a:xfrm>
        </p:spPr>
      </p:pic>
      <p:sp>
        <p:nvSpPr>
          <p:cNvPr id="5" name="Right Arrow 4"/>
          <p:cNvSpPr/>
          <p:nvPr/>
        </p:nvSpPr>
        <p:spPr>
          <a:xfrm>
            <a:off x="838200" y="2819400"/>
            <a:ext cx="2514600" cy="1828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HRM</a:t>
            </a:r>
          </a:p>
        </p:txBody>
      </p:sp>
      <p:sp>
        <p:nvSpPr>
          <p:cNvPr id="6" name="Right Arrow 5"/>
          <p:cNvSpPr/>
          <p:nvPr/>
        </p:nvSpPr>
        <p:spPr>
          <a:xfrm rot="19090172">
            <a:off x="5823526" y="1943099"/>
            <a:ext cx="2514600" cy="1752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Business Performance</a:t>
            </a:r>
          </a:p>
        </p:txBody>
      </p:sp>
      <p:pic>
        <p:nvPicPr>
          <p:cNvPr id="7" name="Picture 6" descr="question2.bmp"/>
          <p:cNvPicPr>
            <a:picLocks noChangeAspect="1"/>
          </p:cNvPicPr>
          <p:nvPr/>
        </p:nvPicPr>
        <p:blipFill>
          <a:blip r:embed="rId4" cstate="print"/>
          <a:stretch>
            <a:fillRect/>
          </a:stretch>
        </p:blipFill>
        <p:spPr>
          <a:xfrm>
            <a:off x="3962400" y="1981200"/>
            <a:ext cx="1223962" cy="1223962"/>
          </a:xfrm>
          <a:prstGeom prst="rect">
            <a:avLst/>
          </a:prstGeom>
        </p:spPr>
      </p:pic>
      <p:sp>
        <p:nvSpPr>
          <p:cNvPr id="3" name="TextBox 2"/>
          <p:cNvSpPr txBox="1"/>
          <p:nvPr/>
        </p:nvSpPr>
        <p:spPr>
          <a:xfrm>
            <a:off x="372497" y="5218809"/>
            <a:ext cx="7990537" cy="338554"/>
          </a:xfrm>
          <a:prstGeom prst="rect">
            <a:avLst/>
          </a:prstGeom>
          <a:noFill/>
        </p:spPr>
        <p:txBody>
          <a:bodyPr wrap="square" rtlCol="0">
            <a:spAutoFit/>
          </a:bodyPr>
          <a:lstStyle/>
          <a:p>
            <a:r>
              <a:rPr lang="en-GB" sz="1600" dirty="0"/>
              <a:t>Understanding the People Performance Link: Unlocking the black box (CIPD, 2003)</a:t>
            </a:r>
          </a:p>
        </p:txBody>
      </p:sp>
    </p:spTree>
    <p:extLst>
      <p:ext uri="{BB962C8B-B14F-4D97-AF65-F5344CB8AC3E}">
        <p14:creationId xmlns:p14="http://schemas.microsoft.com/office/powerpoint/2010/main" val="2024205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The link to performance</a:t>
            </a:r>
          </a:p>
        </p:txBody>
      </p:sp>
      <p:sp>
        <p:nvSpPr>
          <p:cNvPr id="3" name="Content Placeholder 2"/>
          <p:cNvSpPr>
            <a:spLocks noGrp="1"/>
          </p:cNvSpPr>
          <p:nvPr>
            <p:ph type="body" orient="vert" idx="1"/>
          </p:nvPr>
        </p:nvSpPr>
        <p:spPr/>
        <p:txBody>
          <a:bodyPr>
            <a:normAutofit fontScale="92500"/>
          </a:bodyPr>
          <a:lstStyle/>
          <a:p>
            <a:r>
              <a:rPr lang="en-GB" b="1" u="sng" dirty="0"/>
              <a:t>HR strategies </a:t>
            </a:r>
            <a:r>
              <a:rPr lang="en-GB" dirty="0"/>
              <a:t>– defines the direction HRM in an organisation needs to take</a:t>
            </a:r>
          </a:p>
          <a:p>
            <a:r>
              <a:rPr lang="en-GB" b="1" u="sng" dirty="0"/>
              <a:t>HR policies </a:t>
            </a:r>
            <a:r>
              <a:rPr lang="en-GB" dirty="0"/>
              <a:t>– sets out what HRM is there to do and provides guidelines on how aspects of HRM should be applied e.g. attendance policy</a:t>
            </a:r>
          </a:p>
          <a:p>
            <a:r>
              <a:rPr lang="en-GB" b="1" u="sng" dirty="0"/>
              <a:t>HR practices </a:t>
            </a:r>
            <a:r>
              <a:rPr lang="en-GB" dirty="0"/>
              <a:t>– the actual activities involved in HRM e.g. training, reward management</a:t>
            </a:r>
          </a:p>
        </p:txBody>
      </p:sp>
    </p:spTree>
    <p:extLst>
      <p:ext uri="{BB962C8B-B14F-4D97-AF65-F5344CB8AC3E}">
        <p14:creationId xmlns:p14="http://schemas.microsoft.com/office/powerpoint/2010/main" val="2012400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1. The link to performance</a:t>
            </a:r>
          </a:p>
        </p:txBody>
      </p:sp>
      <p:sp>
        <p:nvSpPr>
          <p:cNvPr id="3" name="Content Placeholder 2"/>
          <p:cNvSpPr>
            <a:spLocks noGrp="1"/>
          </p:cNvSpPr>
          <p:nvPr>
            <p:ph type="body" orient="vert" idx="1"/>
          </p:nvPr>
        </p:nvSpPr>
        <p:spPr/>
        <p:txBody>
          <a:bodyPr/>
          <a:lstStyle/>
          <a:p>
            <a:r>
              <a:rPr lang="en-GB" dirty="0">
                <a:latin typeface="Arial" panose="020B0604020202020204" pitchFamily="34" charset="0"/>
                <a:cs typeface="Arial" panose="020B0604020202020204" pitchFamily="34" charset="0"/>
              </a:rPr>
              <a:t>Is there a relationship between HR policies and practices and the overall performance of an organisation?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Research evidence suggests there is a link but there are gaps in our understanding…</a:t>
            </a:r>
          </a:p>
        </p:txBody>
      </p:sp>
    </p:spTree>
    <p:extLst>
      <p:ext uri="{BB962C8B-B14F-4D97-AF65-F5344CB8AC3E}">
        <p14:creationId xmlns:p14="http://schemas.microsoft.com/office/powerpoint/2010/main" val="3841533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The link to performance</a:t>
            </a:r>
          </a:p>
        </p:txBody>
      </p:sp>
      <p:sp>
        <p:nvSpPr>
          <p:cNvPr id="3" name="Content Placeholder 2"/>
          <p:cNvSpPr>
            <a:spLocks noGrp="1"/>
          </p:cNvSpPr>
          <p:nvPr>
            <p:ph type="body" orient="vert" idx="1"/>
          </p:nvPr>
        </p:nvSpPr>
        <p:spPr/>
        <p:txBody>
          <a:bodyPr/>
          <a:lstStyle/>
          <a:p>
            <a:r>
              <a:rPr lang="en-GB" dirty="0"/>
              <a:t>Direction of causation is unclear?</a:t>
            </a:r>
          </a:p>
          <a:p>
            <a:r>
              <a:rPr lang="en-GB" dirty="0"/>
              <a:t>Is it that a particular bundle of HR practices improve organisational performance or do high performing companies tend to invest in HR more and implement a range of policies?</a:t>
            </a:r>
          </a:p>
        </p:txBody>
      </p:sp>
    </p:spTree>
    <p:extLst>
      <p:ext uri="{BB962C8B-B14F-4D97-AF65-F5344CB8AC3E}">
        <p14:creationId xmlns:p14="http://schemas.microsoft.com/office/powerpoint/2010/main" val="2861950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The link to performance</a:t>
            </a:r>
          </a:p>
        </p:txBody>
      </p:sp>
      <p:sp>
        <p:nvSpPr>
          <p:cNvPr id="3" name="Content Placeholder 2"/>
          <p:cNvSpPr>
            <a:spLocks noGrp="1"/>
          </p:cNvSpPr>
          <p:nvPr>
            <p:ph type="body" orient="vert" idx="1"/>
          </p:nvPr>
        </p:nvSpPr>
        <p:spPr>
          <a:xfrm>
            <a:off x="410302" y="1196752"/>
            <a:ext cx="5097802" cy="3930559"/>
          </a:xfrm>
        </p:spPr>
        <p:txBody>
          <a:bodyPr>
            <a:normAutofit/>
          </a:bodyPr>
          <a:lstStyle/>
          <a:p>
            <a:r>
              <a:rPr lang="en-GB" sz="2400" dirty="0">
                <a:latin typeface="Arial" panose="020B0604020202020204" pitchFamily="34" charset="0"/>
                <a:cs typeface="Arial" panose="020B0604020202020204" pitchFamily="34" charset="0"/>
              </a:rPr>
              <a:t>Key research conducted by John Purcell et al (2003) identified the ‘AMO’ model</a:t>
            </a:r>
          </a:p>
          <a:p>
            <a:r>
              <a:rPr lang="en-GB" sz="2400" dirty="0">
                <a:latin typeface="Arial" panose="020B0604020202020204" pitchFamily="34" charset="0"/>
                <a:cs typeface="Arial" panose="020B0604020202020204" pitchFamily="34" charset="0"/>
              </a:rPr>
              <a:t>For employees individually and collectively to engage in discretionary/engaged behaviour that is beneficial to business performance 3 conditions must apply. </a:t>
            </a:r>
          </a:p>
        </p:txBody>
      </p:sp>
      <p:graphicFrame>
        <p:nvGraphicFramePr>
          <p:cNvPr id="6" name="Diagram 5"/>
          <p:cNvGraphicFramePr/>
          <p:nvPr>
            <p:extLst>
              <p:ext uri="{D42A27DB-BD31-4B8C-83A1-F6EECF244321}">
                <p14:modId xmlns:p14="http://schemas.microsoft.com/office/powerpoint/2010/main" val="1516095701"/>
              </p:ext>
            </p:extLst>
          </p:nvPr>
        </p:nvGraphicFramePr>
        <p:xfrm>
          <a:off x="5483772" y="1484784"/>
          <a:ext cx="3408040" cy="3121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1313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 The link to performance</a:t>
            </a:r>
          </a:p>
        </p:txBody>
      </p:sp>
      <p:sp>
        <p:nvSpPr>
          <p:cNvPr id="3" name="Content Placeholder 2"/>
          <p:cNvSpPr>
            <a:spLocks noGrp="1"/>
          </p:cNvSpPr>
          <p:nvPr>
            <p:ph type="body" orient="vert" idx="1"/>
          </p:nvPr>
        </p:nvSpPr>
        <p:spPr/>
        <p:txBody>
          <a:bodyPr>
            <a:normAutofit fontScale="92500" lnSpcReduction="20000"/>
          </a:bodyPr>
          <a:lstStyle/>
          <a:p>
            <a:r>
              <a:rPr lang="en-GB" b="1" u="sng" dirty="0">
                <a:latin typeface="Arial" panose="020B0604020202020204" pitchFamily="34" charset="0"/>
                <a:cs typeface="Arial" panose="020B0604020202020204" pitchFamily="34" charset="0"/>
              </a:rPr>
              <a:t>Ability</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employees must have the necessary skills, knowledge and experience to do current and future jobs</a:t>
            </a:r>
          </a:p>
          <a:p>
            <a:r>
              <a:rPr lang="en-GB" b="1" u="sng" dirty="0">
                <a:latin typeface="Arial" panose="020B0604020202020204" pitchFamily="34" charset="0"/>
                <a:cs typeface="Arial" panose="020B0604020202020204" pitchFamily="34" charset="0"/>
              </a:rPr>
              <a:t>Motivation</a:t>
            </a:r>
            <a:r>
              <a:rPr lang="en-GB" dirty="0">
                <a:latin typeface="Arial" panose="020B0604020202020204" pitchFamily="34" charset="0"/>
                <a:cs typeface="Arial" panose="020B0604020202020204" pitchFamily="34" charset="0"/>
              </a:rPr>
              <a:t> – there must be adequate motivation for employees to apply their abilities e.g. pay and recognition</a:t>
            </a:r>
          </a:p>
          <a:p>
            <a:r>
              <a:rPr lang="en-GB" b="1" u="sng" dirty="0">
                <a:latin typeface="Arial" panose="020B0604020202020204" pitchFamily="34" charset="0"/>
                <a:cs typeface="Arial" panose="020B0604020202020204" pitchFamily="34" charset="0"/>
              </a:rPr>
              <a:t>Opportunity</a:t>
            </a:r>
            <a:r>
              <a:rPr lang="en-GB" dirty="0">
                <a:latin typeface="Arial" panose="020B0604020202020204" pitchFamily="34" charset="0"/>
                <a:cs typeface="Arial" panose="020B0604020202020204" pitchFamily="34" charset="0"/>
              </a:rPr>
              <a:t> – employees must be given the opportunity to demonstrate skills, knowledge and discretionary behaviour</a:t>
            </a:r>
          </a:p>
        </p:txBody>
      </p:sp>
    </p:spTree>
    <p:extLst>
      <p:ext uri="{BB962C8B-B14F-4D97-AF65-F5344CB8AC3E}">
        <p14:creationId xmlns:p14="http://schemas.microsoft.com/office/powerpoint/2010/main" val="4190051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1.The link to Performance</a:t>
            </a:r>
          </a:p>
        </p:txBody>
      </p:sp>
      <p:sp>
        <p:nvSpPr>
          <p:cNvPr id="3" name="Content Placeholder 2"/>
          <p:cNvSpPr>
            <a:spLocks noGrp="1"/>
          </p:cNvSpPr>
          <p:nvPr>
            <p:ph type="body" orient="vert" idx="1"/>
          </p:nvPr>
        </p:nvSpPr>
        <p:spPr/>
        <p:txBody>
          <a:bodyPr>
            <a:normAutofit fontScale="85000" lnSpcReduction="20000"/>
          </a:bodyPr>
          <a:lstStyle/>
          <a:p>
            <a:pPr marL="0" indent="0">
              <a:buNone/>
            </a:pPr>
            <a:r>
              <a:rPr lang="en-GB" dirty="0"/>
              <a:t>Generally agreed ‘bundle’ of HR practices across the research include:</a:t>
            </a:r>
          </a:p>
          <a:p>
            <a:pPr>
              <a:buFontTx/>
              <a:buChar char="-"/>
            </a:pPr>
            <a:r>
              <a:rPr lang="en-GB" dirty="0"/>
              <a:t>Sophisticated recruitment &amp; selection processes</a:t>
            </a:r>
          </a:p>
          <a:p>
            <a:pPr>
              <a:buFontTx/>
              <a:buChar char="-"/>
            </a:pPr>
            <a:r>
              <a:rPr lang="en-GB" dirty="0"/>
              <a:t>A serious commitment to employee involvement</a:t>
            </a:r>
          </a:p>
          <a:p>
            <a:pPr>
              <a:buFontTx/>
              <a:buChar char="-"/>
            </a:pPr>
            <a:r>
              <a:rPr lang="en-GB" dirty="0"/>
              <a:t>Substantial investment in talent &amp; development</a:t>
            </a:r>
          </a:p>
          <a:p>
            <a:pPr>
              <a:buFontTx/>
              <a:buChar char="-"/>
            </a:pPr>
            <a:r>
              <a:rPr lang="en-GB" dirty="0"/>
              <a:t>Individualised reward systems</a:t>
            </a:r>
          </a:p>
          <a:p>
            <a:pPr>
              <a:buFontTx/>
              <a:buChar char="-"/>
            </a:pPr>
            <a:r>
              <a:rPr lang="en-GB" dirty="0"/>
              <a:t>Harmonised Terms &amp; Conditions between different employee groups</a:t>
            </a:r>
          </a:p>
          <a:p>
            <a:pPr marL="0" indent="0">
              <a:buNone/>
            </a:pPr>
            <a:endParaRPr lang="en-GB" dirty="0"/>
          </a:p>
          <a:p>
            <a:pPr marL="0" indent="0">
              <a:buNone/>
            </a:pPr>
            <a:r>
              <a:rPr lang="en-GB" sz="1500" dirty="0"/>
              <a:t>(Taylor and Woodhams, 2016. Studying Human Resource Management. London: CIPD.)</a:t>
            </a:r>
          </a:p>
        </p:txBody>
      </p:sp>
    </p:spTree>
    <p:extLst>
      <p:ext uri="{BB962C8B-B14F-4D97-AF65-F5344CB8AC3E}">
        <p14:creationId xmlns:p14="http://schemas.microsoft.com/office/powerpoint/2010/main" val="2188641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1.The link to performance</a:t>
            </a:r>
          </a:p>
        </p:txBody>
      </p:sp>
      <p:sp>
        <p:nvSpPr>
          <p:cNvPr id="3" name="Content Placeholder 2"/>
          <p:cNvSpPr>
            <a:spLocks noGrp="1"/>
          </p:cNvSpPr>
          <p:nvPr>
            <p:ph type="body" orient="vert" idx="1"/>
          </p:nvPr>
        </p:nvSpPr>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Kew and Stredwick (2016) identified 10 ‘best practices’ as being linked to high levels of employee commitment/involvement:</a:t>
            </a:r>
          </a:p>
          <a:p>
            <a:pPr>
              <a:buFontTx/>
              <a:buChar char="-"/>
            </a:pPr>
            <a:r>
              <a:rPr lang="en-GB" dirty="0">
                <a:latin typeface="Arial" panose="020B0604020202020204" pitchFamily="34" charset="0"/>
                <a:cs typeface="Arial" panose="020B0604020202020204" pitchFamily="34" charset="0"/>
              </a:rPr>
              <a:t>Flexibility/team working</a:t>
            </a:r>
          </a:p>
          <a:p>
            <a:pPr>
              <a:buFontTx/>
              <a:buChar char="-"/>
            </a:pPr>
            <a:r>
              <a:rPr lang="en-GB" dirty="0">
                <a:latin typeface="Arial" panose="020B0604020202020204" pitchFamily="34" charset="0"/>
                <a:cs typeface="Arial" panose="020B0604020202020204" pitchFamily="34" charset="0"/>
              </a:rPr>
              <a:t>Employee involvement</a:t>
            </a:r>
          </a:p>
          <a:p>
            <a:pPr>
              <a:buFontTx/>
              <a:buChar char="-"/>
            </a:pPr>
            <a:r>
              <a:rPr lang="en-GB" dirty="0">
                <a:latin typeface="Arial" panose="020B0604020202020204" pitchFamily="34" charset="0"/>
                <a:cs typeface="Arial" panose="020B0604020202020204" pitchFamily="34" charset="0"/>
              </a:rPr>
              <a:t>Employee voice</a:t>
            </a:r>
          </a:p>
          <a:p>
            <a:pPr>
              <a:buFontTx/>
              <a:buChar char="-"/>
            </a:pPr>
            <a:r>
              <a:rPr lang="en-GB" dirty="0">
                <a:latin typeface="Arial" panose="020B0604020202020204" pitchFamily="34" charset="0"/>
                <a:cs typeface="Arial" panose="020B0604020202020204" pitchFamily="34" charset="0"/>
              </a:rPr>
              <a:t>Performance related reward</a:t>
            </a:r>
          </a:p>
          <a:p>
            <a:pPr>
              <a:buFontTx/>
              <a:buChar char="-"/>
            </a:pPr>
            <a:r>
              <a:rPr lang="en-GB" dirty="0">
                <a:latin typeface="Arial" panose="020B0604020202020204" pitchFamily="34" charset="0"/>
                <a:cs typeface="Arial" panose="020B0604020202020204" pitchFamily="34" charset="0"/>
              </a:rPr>
              <a:t>Employee ownership</a:t>
            </a:r>
          </a:p>
          <a:p>
            <a:pPr>
              <a:buFontTx/>
              <a:buChar char="-"/>
            </a:pPr>
            <a:r>
              <a:rPr lang="en-GB" dirty="0">
                <a:latin typeface="Arial" panose="020B0604020202020204" pitchFamily="34" charset="0"/>
                <a:cs typeface="Arial" panose="020B0604020202020204" pitchFamily="34" charset="0"/>
              </a:rPr>
              <a:t>Sophisticated selection</a:t>
            </a:r>
          </a:p>
          <a:p>
            <a:pPr>
              <a:buFontTx/>
              <a:buChar char="-"/>
            </a:pPr>
            <a:r>
              <a:rPr lang="en-GB" dirty="0">
                <a:latin typeface="Arial" panose="020B0604020202020204" pitchFamily="34" charset="0"/>
                <a:cs typeface="Arial" panose="020B0604020202020204" pitchFamily="34" charset="0"/>
              </a:rPr>
              <a:t>Internal promotion</a:t>
            </a:r>
          </a:p>
          <a:p>
            <a:pPr>
              <a:buFontTx/>
              <a:buChar char="-"/>
            </a:pPr>
            <a:r>
              <a:rPr lang="en-GB" dirty="0">
                <a:latin typeface="Arial" panose="020B0604020202020204" pitchFamily="34" charset="0"/>
                <a:cs typeface="Arial" panose="020B0604020202020204" pitchFamily="34" charset="0"/>
              </a:rPr>
              <a:t>Employment security</a:t>
            </a:r>
          </a:p>
          <a:p>
            <a:pPr>
              <a:buFontTx/>
              <a:buChar char="-"/>
            </a:pPr>
            <a:r>
              <a:rPr lang="en-GB" dirty="0">
                <a:latin typeface="Arial" panose="020B0604020202020204" pitchFamily="34" charset="0"/>
                <a:cs typeface="Arial" panose="020B0604020202020204" pitchFamily="34" charset="0"/>
              </a:rPr>
              <a:t>Commitment to learning</a:t>
            </a:r>
          </a:p>
          <a:p>
            <a:pPr>
              <a:buFontTx/>
              <a:buChar char="-"/>
            </a:pPr>
            <a:r>
              <a:rPr lang="en-GB" dirty="0">
                <a:latin typeface="Arial" panose="020B0604020202020204" pitchFamily="34" charset="0"/>
                <a:cs typeface="Arial" panose="020B0604020202020204" pitchFamily="34" charset="0"/>
              </a:rPr>
              <a:t>Harmonisation of terms and conditions</a:t>
            </a:r>
          </a:p>
        </p:txBody>
      </p:sp>
      <p:sp>
        <p:nvSpPr>
          <p:cNvPr id="2" name="Vertical Text Placeholder 1"/>
          <p:cNvSpPr>
            <a:spLocks noGrp="1"/>
          </p:cNvSpPr>
          <p:nvPr>
            <p:ph type="body" orient="vert" idx="13"/>
          </p:nvPr>
        </p:nvSpPr>
        <p:spPr/>
        <p:txBody>
          <a:bodyPr/>
          <a:lstStyle/>
          <a:p>
            <a:pPr marL="0" indent="0">
              <a:buNone/>
            </a:pPr>
            <a:r>
              <a:rPr lang="en-GB" dirty="0"/>
              <a:t>What are the best practices?</a:t>
            </a:r>
          </a:p>
        </p:txBody>
      </p:sp>
    </p:spTree>
    <p:extLst>
      <p:ext uri="{BB962C8B-B14F-4D97-AF65-F5344CB8AC3E}">
        <p14:creationId xmlns:p14="http://schemas.microsoft.com/office/powerpoint/2010/main" val="2517199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 The People Performance Model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584" y="1406000"/>
            <a:ext cx="4885134" cy="3761553"/>
          </a:xfrm>
          <a:prstGeom prst="rect">
            <a:avLst/>
          </a:prstGeom>
        </p:spPr>
      </p:pic>
      <p:sp>
        <p:nvSpPr>
          <p:cNvPr id="6" name="Rectangle 5"/>
          <p:cNvSpPr/>
          <p:nvPr/>
        </p:nvSpPr>
        <p:spPr>
          <a:xfrm>
            <a:off x="5450783" y="1496704"/>
            <a:ext cx="3024336" cy="3539430"/>
          </a:xfrm>
          <a:prstGeom prst="rect">
            <a:avLst/>
          </a:prstGeom>
        </p:spPr>
        <p:txBody>
          <a:bodyPr wrap="square">
            <a:spAutoFit/>
          </a:bodyPr>
          <a:lstStyle/>
          <a:p>
            <a:r>
              <a:rPr lang="en-GB" sz="2800" dirty="0">
                <a:latin typeface="Frutiger-Light"/>
              </a:rPr>
              <a:t>What persuades,</a:t>
            </a:r>
          </a:p>
          <a:p>
            <a:r>
              <a:rPr lang="en-GB" sz="2800" dirty="0">
                <a:latin typeface="Frutiger-Light"/>
              </a:rPr>
              <a:t>induces or encourages people to utilise their</a:t>
            </a:r>
          </a:p>
          <a:p>
            <a:r>
              <a:rPr lang="en-GB" sz="2800" dirty="0">
                <a:latin typeface="Frutiger-Light"/>
              </a:rPr>
              <a:t>discretion in improving job performance?</a:t>
            </a:r>
            <a:endParaRPr lang="en-GB" sz="2800" dirty="0"/>
          </a:p>
        </p:txBody>
      </p:sp>
    </p:spTree>
    <p:extLst>
      <p:ext uri="{BB962C8B-B14F-4D97-AF65-F5344CB8AC3E}">
        <p14:creationId xmlns:p14="http://schemas.microsoft.com/office/powerpoint/2010/main" val="4091076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The People Performance Model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2296" y="1420956"/>
            <a:ext cx="6156176" cy="4104118"/>
          </a:xfrm>
          <a:prstGeom prst="rect">
            <a:avLst/>
          </a:prstGeom>
        </p:spPr>
      </p:pic>
    </p:spTree>
    <p:extLst>
      <p:ext uri="{BB962C8B-B14F-4D97-AF65-F5344CB8AC3E}">
        <p14:creationId xmlns:p14="http://schemas.microsoft.com/office/powerpoint/2010/main" val="3396310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The People Performance Model</a:t>
            </a:r>
          </a:p>
        </p:txBody>
      </p:sp>
      <p:sp>
        <p:nvSpPr>
          <p:cNvPr id="3" name="Vertical Text Placeholder 2"/>
          <p:cNvSpPr>
            <a:spLocks noGrp="1"/>
          </p:cNvSpPr>
          <p:nvPr>
            <p:ph type="body" orient="vert" idx="1"/>
          </p:nvPr>
        </p:nvSpPr>
        <p:spPr/>
        <p:txBody>
          <a:bodyPr>
            <a:normAutofit fontScale="92500" lnSpcReduction="10000"/>
          </a:bodyPr>
          <a:lstStyle/>
          <a:p>
            <a:pPr marL="0" indent="0">
              <a:buNone/>
            </a:pPr>
            <a:r>
              <a:rPr lang="en-GB" i="1" dirty="0"/>
              <a:t>‘The key to activating the people performance link lies not only in well crafted bundles of HR practices, but in conjunction with a powerful and coherent organisational vision.</a:t>
            </a:r>
          </a:p>
          <a:p>
            <a:pPr marL="0" indent="0">
              <a:buNone/>
            </a:pPr>
            <a:r>
              <a:rPr lang="en-GB" i="1" dirty="0"/>
              <a:t>‘It is one thing to design and implement a particular policy.  It is quite a different order to create the organisational values necessary for these values to work effectively’</a:t>
            </a:r>
          </a:p>
          <a:p>
            <a:pPr marL="0" indent="0" algn="r">
              <a:buNone/>
            </a:pPr>
            <a:r>
              <a:rPr lang="en-GB" sz="2200" i="1" dirty="0"/>
              <a:t>Purcell et al, 2003</a:t>
            </a:r>
          </a:p>
        </p:txBody>
      </p:sp>
      <p:sp>
        <p:nvSpPr>
          <p:cNvPr id="4" name="Vertical Text Placeholder 3"/>
          <p:cNvSpPr>
            <a:spLocks noGrp="1"/>
          </p:cNvSpPr>
          <p:nvPr>
            <p:ph type="body" orient="vert" idx="13"/>
          </p:nvPr>
        </p:nvSpPr>
        <p:spPr/>
        <p:txBody>
          <a:bodyPr/>
          <a:lstStyle/>
          <a:p>
            <a:r>
              <a:rPr lang="en-GB" dirty="0"/>
              <a:t>The ‘Big Idea’</a:t>
            </a:r>
          </a:p>
        </p:txBody>
      </p:sp>
    </p:spTree>
    <p:extLst>
      <p:ext uri="{BB962C8B-B14F-4D97-AF65-F5344CB8AC3E}">
        <p14:creationId xmlns:p14="http://schemas.microsoft.com/office/powerpoint/2010/main" val="3349429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The Role of the Line Manager</a:t>
            </a:r>
          </a:p>
        </p:txBody>
      </p:sp>
      <p:sp>
        <p:nvSpPr>
          <p:cNvPr id="3" name="Vertical Text Placeholder 2"/>
          <p:cNvSpPr>
            <a:spLocks noGrp="1"/>
          </p:cNvSpPr>
          <p:nvPr>
            <p:ph type="body" orient="vert" idx="1"/>
          </p:nvPr>
        </p:nvSpPr>
        <p:spPr/>
        <p:txBody>
          <a:bodyPr>
            <a:normAutofit fontScale="92500" lnSpcReduction="20000"/>
          </a:bodyPr>
          <a:lstStyle/>
          <a:p>
            <a:pPr marL="0" indent="0">
              <a:buNone/>
            </a:pPr>
            <a:r>
              <a:rPr lang="en-GB" dirty="0"/>
              <a:t>Purcell et al (2003) identifies 4 different aspects of the management of people:</a:t>
            </a:r>
          </a:p>
          <a:p>
            <a:pPr marL="514350" indent="-514350">
              <a:buFont typeface="+mj-lt"/>
              <a:buAutoNum type="arabicPeriod"/>
            </a:pPr>
            <a:r>
              <a:rPr lang="en-GB" dirty="0"/>
              <a:t>Implementing – does the line manager put HR policies into operation?</a:t>
            </a:r>
          </a:p>
          <a:p>
            <a:pPr marL="514350" indent="-514350">
              <a:buFont typeface="+mj-lt"/>
              <a:buAutoNum type="arabicPeriod"/>
            </a:pPr>
            <a:r>
              <a:rPr lang="en-GB" dirty="0"/>
              <a:t>Enacting – to what extent does the line-manager follow the policies?</a:t>
            </a:r>
          </a:p>
          <a:p>
            <a:pPr marL="514350" indent="-514350">
              <a:buFont typeface="+mj-lt"/>
              <a:buAutoNum type="arabicPeriod"/>
            </a:pPr>
            <a:r>
              <a:rPr lang="en-GB" dirty="0"/>
              <a:t>Controlling – to what extent does the line manager check and monitor the quality of work?</a:t>
            </a:r>
          </a:p>
        </p:txBody>
      </p:sp>
    </p:spTree>
    <p:extLst>
      <p:ext uri="{BB962C8B-B14F-4D97-AF65-F5344CB8AC3E}">
        <p14:creationId xmlns:p14="http://schemas.microsoft.com/office/powerpoint/2010/main" val="3803385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The Role of the Line Manager</a:t>
            </a:r>
          </a:p>
        </p:txBody>
      </p:sp>
      <p:sp>
        <p:nvSpPr>
          <p:cNvPr id="3" name="Vertical Text Placeholder 2"/>
          <p:cNvSpPr>
            <a:spLocks noGrp="1"/>
          </p:cNvSpPr>
          <p:nvPr>
            <p:ph type="body" orient="vert" idx="1"/>
          </p:nvPr>
        </p:nvSpPr>
        <p:spPr/>
        <p:txBody>
          <a:bodyPr>
            <a:normAutofit fontScale="92500"/>
          </a:bodyPr>
          <a:lstStyle/>
          <a:p>
            <a:pPr>
              <a:buFont typeface="Wingdings" panose="05000000000000000000" pitchFamily="2" charset="2"/>
              <a:buChar char="§"/>
            </a:pPr>
            <a:r>
              <a:rPr lang="en-GB" dirty="0"/>
              <a:t>keeping everyone up to date about proposed</a:t>
            </a:r>
          </a:p>
          <a:p>
            <a:pPr>
              <a:buFont typeface="Wingdings" panose="05000000000000000000" pitchFamily="2" charset="2"/>
              <a:buChar char="§"/>
            </a:pPr>
            <a:r>
              <a:rPr lang="en-GB" dirty="0"/>
              <a:t>changes</a:t>
            </a:r>
          </a:p>
          <a:p>
            <a:pPr>
              <a:buFont typeface="Wingdings" panose="05000000000000000000" pitchFamily="2" charset="2"/>
              <a:buChar char="§"/>
            </a:pPr>
            <a:r>
              <a:rPr lang="en-GB" dirty="0"/>
              <a:t>providing employees with a chance to comment on changes</a:t>
            </a:r>
          </a:p>
          <a:p>
            <a:pPr>
              <a:buFont typeface="Wingdings" panose="05000000000000000000" pitchFamily="2" charset="2"/>
              <a:buChar char="§"/>
            </a:pPr>
            <a:r>
              <a:rPr lang="en-GB" dirty="0"/>
              <a:t>responding to suggestions from employees dealing with problems</a:t>
            </a:r>
          </a:p>
          <a:p>
            <a:pPr>
              <a:buFont typeface="Wingdings" panose="05000000000000000000" pitchFamily="2" charset="2"/>
              <a:buChar char="§"/>
            </a:pPr>
            <a:r>
              <a:rPr lang="en-GB" dirty="0"/>
              <a:t>treating employees fairly.</a:t>
            </a:r>
          </a:p>
        </p:txBody>
      </p:sp>
      <p:sp>
        <p:nvSpPr>
          <p:cNvPr id="4" name="Vertical Text Placeholder 3"/>
          <p:cNvSpPr>
            <a:spLocks noGrp="1"/>
          </p:cNvSpPr>
          <p:nvPr>
            <p:ph type="body" orient="vert" idx="13"/>
          </p:nvPr>
        </p:nvSpPr>
        <p:spPr/>
        <p:txBody>
          <a:bodyPr/>
          <a:lstStyle/>
          <a:p>
            <a:pPr marL="0" indent="0">
              <a:buNone/>
            </a:pPr>
            <a:r>
              <a:rPr lang="en-GB" dirty="0"/>
              <a:t>4. Leadership </a:t>
            </a:r>
          </a:p>
        </p:txBody>
      </p:sp>
    </p:spTree>
    <p:extLst>
      <p:ext uri="{BB962C8B-B14F-4D97-AF65-F5344CB8AC3E}">
        <p14:creationId xmlns:p14="http://schemas.microsoft.com/office/powerpoint/2010/main" val="837963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Sustaining Organisational Performance</a:t>
            </a:r>
          </a:p>
        </p:txBody>
      </p:sp>
      <p:sp>
        <p:nvSpPr>
          <p:cNvPr id="3" name="Vertical Text Placeholder 2"/>
          <p:cNvSpPr>
            <a:spLocks noGrp="1"/>
          </p:cNvSpPr>
          <p:nvPr>
            <p:ph type="body" orient="vert" idx="1"/>
          </p:nvPr>
        </p:nvSpPr>
        <p:spPr/>
        <p:txBody>
          <a:bodyPr>
            <a:normAutofit lnSpcReduction="10000"/>
          </a:bodyPr>
          <a:lstStyle/>
          <a:p>
            <a:r>
              <a:rPr lang="en-GB" dirty="0"/>
              <a:t>The maintenance of an organisations  high performance levels can be measured by financial indicators, people management and environmental &amp; social contributions over the long term.</a:t>
            </a:r>
          </a:p>
          <a:p>
            <a:r>
              <a:rPr lang="en-GB" dirty="0"/>
              <a:t>Successful organisations sustain their performance despite internal and external challenges over the long-term.</a:t>
            </a:r>
          </a:p>
        </p:txBody>
      </p:sp>
    </p:spTree>
    <p:extLst>
      <p:ext uri="{BB962C8B-B14F-4D97-AF65-F5344CB8AC3E}">
        <p14:creationId xmlns:p14="http://schemas.microsoft.com/office/powerpoint/2010/main" val="1938072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197768"/>
            <a:ext cx="8229600" cy="1143000"/>
          </a:xfrm>
        </p:spPr>
        <p:txBody>
          <a:bodyPr/>
          <a:lstStyle/>
          <a:p>
            <a:pPr algn="ctr"/>
            <a:r>
              <a:rPr lang="en-GB" dirty="0"/>
              <a:t>Useful Sources</a:t>
            </a:r>
          </a:p>
        </p:txBody>
      </p:sp>
      <p:sp>
        <p:nvSpPr>
          <p:cNvPr id="7" name="Vertical Text Placeholder 6"/>
          <p:cNvSpPr>
            <a:spLocks noGrp="1"/>
          </p:cNvSpPr>
          <p:nvPr>
            <p:ph type="body" orient="vert" idx="1"/>
          </p:nvPr>
        </p:nvSpPr>
        <p:spPr>
          <a:xfrm>
            <a:off x="405584" y="1124744"/>
            <a:ext cx="8318832" cy="3930559"/>
          </a:xfrm>
        </p:spPr>
        <p:txBody>
          <a:bodyPr>
            <a:normAutofit fontScale="77500" lnSpcReduction="20000"/>
          </a:bodyPr>
          <a:lstStyle/>
          <a:p>
            <a:r>
              <a:rPr lang="en-GB" dirty="0"/>
              <a:t>Truss et al, (2012) Strategic Human resource Management, Oxford University Press.</a:t>
            </a:r>
          </a:p>
          <a:p>
            <a:r>
              <a:rPr lang="en-GB" dirty="0"/>
              <a:t>Purcell et al, (2003), Understanding the People and Performance Link: Unlocking the Black Box, CIPD.</a:t>
            </a:r>
          </a:p>
          <a:p>
            <a:r>
              <a:rPr lang="en-GB" dirty="0" err="1"/>
              <a:t>Tamkin</a:t>
            </a:r>
            <a:r>
              <a:rPr lang="en-GB" dirty="0"/>
              <a:t> P, (2004) High Performance Work Practices, Institute for Employment Studies.</a:t>
            </a:r>
          </a:p>
          <a:p>
            <a:r>
              <a:rPr lang="en-GB" dirty="0"/>
              <a:t>Chartered Institute of Personnel Development, (2015) Employee Outlook: Focus on Managers, CIPD</a:t>
            </a:r>
          </a:p>
          <a:p>
            <a:r>
              <a:rPr lang="en-GB" dirty="0"/>
              <a:t>Chartered Institute of Personnel Development, (2016) Sustainable Organisational Performance Factsheet, CIPD</a:t>
            </a:r>
          </a:p>
          <a:p>
            <a:pPr marL="0" indent="0">
              <a:buNone/>
            </a:pPr>
            <a:endParaRPr lang="en-GB" dirty="0"/>
          </a:p>
        </p:txBody>
      </p:sp>
    </p:spTree>
    <p:extLst>
      <p:ext uri="{BB962C8B-B14F-4D97-AF65-F5344CB8AC3E}">
        <p14:creationId xmlns:p14="http://schemas.microsoft.com/office/powerpoint/2010/main" val="41766583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1053</TotalTime>
  <Words>1881</Words>
  <Application>Microsoft Office PowerPoint</Application>
  <PresentationFormat>On-screen Show (4:3)</PresentationFormat>
  <Paragraphs>154</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Frutiger-Light</vt:lpstr>
      <vt:lpstr>Myriad Pro</vt:lpstr>
      <vt:lpstr>Wingdings</vt:lpstr>
      <vt:lpstr>20140311PresentationUWTSDTemplate</vt:lpstr>
      <vt:lpstr>Contemporary HR in Practice  SHRM  and Improving Organisational Performance</vt:lpstr>
      <vt:lpstr>1. The link to performance</vt:lpstr>
      <vt:lpstr>1. The link to performance</vt:lpstr>
      <vt:lpstr>1. The link to performance</vt:lpstr>
      <vt:lpstr>1. The link to performance</vt:lpstr>
      <vt:lpstr>1. The link to performance</vt:lpstr>
      <vt:lpstr>1. The link to performance</vt:lpstr>
      <vt:lpstr>1.The link to Performance</vt:lpstr>
      <vt:lpstr>1.The link to performance</vt:lpstr>
      <vt:lpstr>2. The People Performance Model </vt:lpstr>
      <vt:lpstr>2. The People Performance Model </vt:lpstr>
      <vt:lpstr>2. The People Performance Model</vt:lpstr>
      <vt:lpstr>3. The Role of the Line Manager</vt:lpstr>
      <vt:lpstr>3. The Role of the Line Manager</vt:lpstr>
      <vt:lpstr>4. Sustaining Organisational Performance</vt:lpstr>
      <vt:lpstr>Useful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22</cp:revision>
  <dcterms:created xsi:type="dcterms:W3CDTF">2015-04-14T15:21:28Z</dcterms:created>
  <dcterms:modified xsi:type="dcterms:W3CDTF">2018-11-13T12:35:59Z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