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20"/>
  </p:notesMasterIdLst>
  <p:sldIdLst>
    <p:sldId id="256" r:id="rId2"/>
    <p:sldId id="257" r:id="rId3"/>
    <p:sldId id="259" r:id="rId4"/>
    <p:sldId id="271" r:id="rId5"/>
    <p:sldId id="272" r:id="rId6"/>
    <p:sldId id="273" r:id="rId7"/>
    <p:sldId id="274" r:id="rId8"/>
    <p:sldId id="281" r:id="rId9"/>
    <p:sldId id="261" r:id="rId10"/>
    <p:sldId id="282" r:id="rId11"/>
    <p:sldId id="276" r:id="rId12"/>
    <p:sldId id="275" r:id="rId13"/>
    <p:sldId id="279" r:id="rId14"/>
    <p:sldId id="283" r:id="rId15"/>
    <p:sldId id="284" r:id="rId16"/>
    <p:sldId id="265" r:id="rId17"/>
    <p:sldId id="266" r:id="rId18"/>
    <p:sldId id="264" r:id="rId19"/>
  </p:sldIdLst>
  <p:sldSz cx="18288000" cy="10287000"/>
  <p:notesSz cx="6858000" cy="9144000"/>
  <p:embeddedFontLst>
    <p:embeddedFont>
      <p:font typeface="Fira Sans" panose="020B0503050000020004" pitchFamily="34" charset="0"/>
      <p:regular r:id="rId21"/>
      <p:bold r:id="rId22"/>
      <p:italic r:id="rId23"/>
      <p:boldItalic r:id="rId24"/>
    </p:embeddedFont>
    <p:embeddedFont>
      <p:font typeface="Fira Sans SemiBold" panose="020B0603050000020004" pitchFamily="34" charset="0"/>
      <p:regular r:id="rId25"/>
      <p:bold r:id="rId26"/>
      <p:italic r:id="rId27"/>
      <p:boldItalic r:id="rId28"/>
    </p:embeddedFont>
    <p:embeddedFont>
      <p:font typeface="Merriweather" panose="00000500000000000000" pitchFamily="2" charset="0"/>
      <p:regular r:id="rId29"/>
      <p:bold r:id="rId30"/>
      <p:italic r:id="rId31"/>
      <p:boldItalic r:id="rId3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9908"/>
    <a:srgbClr val="FFD86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6" autoAdjust="0"/>
    <p:restoredTop sz="94660"/>
  </p:normalViewPr>
  <p:slideViewPr>
    <p:cSldViewPr snapToGrid="0">
      <p:cViewPr>
        <p:scale>
          <a:sx n="57" d="100"/>
          <a:sy n="57" d="100"/>
        </p:scale>
        <p:origin x="272" y="2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32" Type="http://schemas.openxmlformats.org/officeDocument/2006/relationships/font" Target="fonts/font12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font" Target="fonts/font8.fntdata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1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font" Target="fonts/font10.fntdata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" name="Google Shape;94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9" name="Google Shape;109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>
          <a:extLst>
            <a:ext uri="{FF2B5EF4-FFF2-40B4-BE49-F238E27FC236}">
              <a16:creationId xmlns:a16="http://schemas.microsoft.com/office/drawing/2014/main" id="{344320F0-EAA2-155B-4470-F0931E1876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4:notes">
            <a:extLst>
              <a:ext uri="{FF2B5EF4-FFF2-40B4-BE49-F238E27FC236}">
                <a16:creationId xmlns:a16="http://schemas.microsoft.com/office/drawing/2014/main" id="{A784A5BC-7FF0-B68F-F5FE-0E86532944D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p4:notes">
            <a:extLst>
              <a:ext uri="{FF2B5EF4-FFF2-40B4-BE49-F238E27FC236}">
                <a16:creationId xmlns:a16="http://schemas.microsoft.com/office/drawing/2014/main" id="{01BDDF6F-9899-02EF-09B8-B0DE3AC0D0E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8000383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>
          <a:extLst>
            <a:ext uri="{FF2B5EF4-FFF2-40B4-BE49-F238E27FC236}">
              <a16:creationId xmlns:a16="http://schemas.microsoft.com/office/drawing/2014/main" id="{41BD929A-4090-0B99-6B31-542D986F08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4:notes">
            <a:extLst>
              <a:ext uri="{FF2B5EF4-FFF2-40B4-BE49-F238E27FC236}">
                <a16:creationId xmlns:a16="http://schemas.microsoft.com/office/drawing/2014/main" id="{E46CCB4B-2C71-E64F-5C44-7186E4900E6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p4:notes">
            <a:extLst>
              <a:ext uri="{FF2B5EF4-FFF2-40B4-BE49-F238E27FC236}">
                <a16:creationId xmlns:a16="http://schemas.microsoft.com/office/drawing/2014/main" id="{F3030753-D27B-DB96-EBDB-BCE040E5364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333151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>
          <a:extLst>
            <a:ext uri="{FF2B5EF4-FFF2-40B4-BE49-F238E27FC236}">
              <a16:creationId xmlns:a16="http://schemas.microsoft.com/office/drawing/2014/main" id="{46793551-FA60-3D39-279A-B3038ADB71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4:notes">
            <a:extLst>
              <a:ext uri="{FF2B5EF4-FFF2-40B4-BE49-F238E27FC236}">
                <a16:creationId xmlns:a16="http://schemas.microsoft.com/office/drawing/2014/main" id="{9083BCCE-C1BE-DC8F-78FC-E13E37AB401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p4:notes">
            <a:extLst>
              <a:ext uri="{FF2B5EF4-FFF2-40B4-BE49-F238E27FC236}">
                <a16:creationId xmlns:a16="http://schemas.microsoft.com/office/drawing/2014/main" id="{F991A8BC-119E-43D2-C79A-8E579A5E352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717734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>
          <a:extLst>
            <a:ext uri="{FF2B5EF4-FFF2-40B4-BE49-F238E27FC236}">
              <a16:creationId xmlns:a16="http://schemas.microsoft.com/office/drawing/2014/main" id="{71092494-3F4A-9C0D-498B-99DDB80293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4:notes">
            <a:extLst>
              <a:ext uri="{FF2B5EF4-FFF2-40B4-BE49-F238E27FC236}">
                <a16:creationId xmlns:a16="http://schemas.microsoft.com/office/drawing/2014/main" id="{FD267AD8-2B03-2646-ACE9-0D0E17E06E0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p4:notes">
            <a:extLst>
              <a:ext uri="{FF2B5EF4-FFF2-40B4-BE49-F238E27FC236}">
                <a16:creationId xmlns:a16="http://schemas.microsoft.com/office/drawing/2014/main" id="{8CBC7B2A-6E06-3F25-FA43-F47FCF63EF1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8500371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>
          <a:extLst>
            <a:ext uri="{FF2B5EF4-FFF2-40B4-BE49-F238E27FC236}">
              <a16:creationId xmlns:a16="http://schemas.microsoft.com/office/drawing/2014/main" id="{48F09888-DA37-4706-E568-1B673C62F9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4:notes">
            <a:extLst>
              <a:ext uri="{FF2B5EF4-FFF2-40B4-BE49-F238E27FC236}">
                <a16:creationId xmlns:a16="http://schemas.microsoft.com/office/drawing/2014/main" id="{B688EEFC-B18B-5A92-2BF1-2954A0492C8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p4:notes">
            <a:extLst>
              <a:ext uri="{FF2B5EF4-FFF2-40B4-BE49-F238E27FC236}">
                <a16:creationId xmlns:a16="http://schemas.microsoft.com/office/drawing/2014/main" id="{3F9DF49B-C45A-C6E4-7F68-83ECCFE793B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2703603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8" name="Google Shape;168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6">
          <a:extLst>
            <a:ext uri="{FF2B5EF4-FFF2-40B4-BE49-F238E27FC236}">
              <a16:creationId xmlns:a16="http://schemas.microsoft.com/office/drawing/2014/main" id="{209050AE-F783-368C-62D0-239C7701DA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6:notes">
            <a:extLst>
              <a:ext uri="{FF2B5EF4-FFF2-40B4-BE49-F238E27FC236}">
                <a16:creationId xmlns:a16="http://schemas.microsoft.com/office/drawing/2014/main" id="{70A41FA1-9485-FDE9-3F2E-661795C05E0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8" name="Google Shape;168;p6:notes">
            <a:extLst>
              <a:ext uri="{FF2B5EF4-FFF2-40B4-BE49-F238E27FC236}">
                <a16:creationId xmlns:a16="http://schemas.microsoft.com/office/drawing/2014/main" id="{A8A25DA1-C284-7188-9233-AD265F286F6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6211792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>
          <a:extLst>
            <a:ext uri="{FF2B5EF4-FFF2-40B4-BE49-F238E27FC236}">
              <a16:creationId xmlns:a16="http://schemas.microsoft.com/office/drawing/2014/main" id="{318949C2-7D99-9244-D0C1-91B10E4DF2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4:notes">
            <a:extLst>
              <a:ext uri="{FF2B5EF4-FFF2-40B4-BE49-F238E27FC236}">
                <a16:creationId xmlns:a16="http://schemas.microsoft.com/office/drawing/2014/main" id="{61FB6EE8-A483-6583-DDFA-8262BE22898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p4:notes">
            <a:extLst>
              <a:ext uri="{FF2B5EF4-FFF2-40B4-BE49-F238E27FC236}">
                <a16:creationId xmlns:a16="http://schemas.microsoft.com/office/drawing/2014/main" id="{AB143178-3371-2A77-9B7A-F65187A39C0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8223853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>
          <a:extLst>
            <a:ext uri="{FF2B5EF4-FFF2-40B4-BE49-F238E27FC236}">
              <a16:creationId xmlns:a16="http://schemas.microsoft.com/office/drawing/2014/main" id="{71D7CF40-B5FC-C823-F3E0-5282361A5F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4:notes">
            <a:extLst>
              <a:ext uri="{FF2B5EF4-FFF2-40B4-BE49-F238E27FC236}">
                <a16:creationId xmlns:a16="http://schemas.microsoft.com/office/drawing/2014/main" id="{25DED155-79E1-31AD-C268-F6A89BF1D49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p4:notes">
            <a:extLst>
              <a:ext uri="{FF2B5EF4-FFF2-40B4-BE49-F238E27FC236}">
                <a16:creationId xmlns:a16="http://schemas.microsoft.com/office/drawing/2014/main" id="{592D38F1-9C34-C0C5-45DB-A390A1BEA34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9074257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>
          <a:extLst>
            <a:ext uri="{FF2B5EF4-FFF2-40B4-BE49-F238E27FC236}">
              <a16:creationId xmlns:a16="http://schemas.microsoft.com/office/drawing/2014/main" id="{62B5DB6A-8D8E-ECA8-8AB1-C45728BD97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4:notes">
            <a:extLst>
              <a:ext uri="{FF2B5EF4-FFF2-40B4-BE49-F238E27FC236}">
                <a16:creationId xmlns:a16="http://schemas.microsoft.com/office/drawing/2014/main" id="{DD465B26-CBA9-9C2A-D682-6D5B235F70A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p4:notes">
            <a:extLst>
              <a:ext uri="{FF2B5EF4-FFF2-40B4-BE49-F238E27FC236}">
                <a16:creationId xmlns:a16="http://schemas.microsoft.com/office/drawing/2014/main" id="{45C263D6-F8B9-A018-5DBE-4EEA2833954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9681751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>
          <a:extLst>
            <a:ext uri="{FF2B5EF4-FFF2-40B4-BE49-F238E27FC236}">
              <a16:creationId xmlns:a16="http://schemas.microsoft.com/office/drawing/2014/main" id="{FDC293BB-9A47-82A0-FE0C-A726AB2D13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4:notes">
            <a:extLst>
              <a:ext uri="{FF2B5EF4-FFF2-40B4-BE49-F238E27FC236}">
                <a16:creationId xmlns:a16="http://schemas.microsoft.com/office/drawing/2014/main" id="{80EF620C-79DE-632D-8E85-0546DA40CC9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p4:notes">
            <a:extLst>
              <a:ext uri="{FF2B5EF4-FFF2-40B4-BE49-F238E27FC236}">
                <a16:creationId xmlns:a16="http://schemas.microsoft.com/office/drawing/2014/main" id="{0A453328-3EA8-2C59-C13B-F24EC0CA958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2249060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>
          <a:extLst>
            <a:ext uri="{FF2B5EF4-FFF2-40B4-BE49-F238E27FC236}">
              <a16:creationId xmlns:a16="http://schemas.microsoft.com/office/drawing/2014/main" id="{D56A6FC1-3488-7D42-983B-468E4015CF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4:notes">
            <a:extLst>
              <a:ext uri="{FF2B5EF4-FFF2-40B4-BE49-F238E27FC236}">
                <a16:creationId xmlns:a16="http://schemas.microsoft.com/office/drawing/2014/main" id="{E5418B94-00FF-8889-683F-2C91F02334C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p4:notes">
            <a:extLst>
              <a:ext uri="{FF2B5EF4-FFF2-40B4-BE49-F238E27FC236}">
                <a16:creationId xmlns:a16="http://schemas.microsoft.com/office/drawing/2014/main" id="{9D6AB2EA-1BBF-D835-D2AA-F214005DD78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06571879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9" name="Google Shape;249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3" name="Google Shape;273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8" name="Google Shape;228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oogle Shape;16;p3"/>
          <p:cNvGrpSpPr/>
          <p:nvPr/>
        </p:nvGrpSpPr>
        <p:grpSpPr>
          <a:xfrm>
            <a:off x="0" y="-144662"/>
            <a:ext cx="7775763" cy="10431728"/>
            <a:chOff x="0" y="-38100"/>
            <a:chExt cx="2047924" cy="2747433"/>
          </a:xfrm>
        </p:grpSpPr>
        <p:sp>
          <p:nvSpPr>
            <p:cNvPr id="17" name="Google Shape;17;p3"/>
            <p:cNvSpPr/>
            <p:nvPr/>
          </p:nvSpPr>
          <p:spPr>
            <a:xfrm>
              <a:off x="0" y="0"/>
              <a:ext cx="2047924" cy="2709333"/>
            </a:xfrm>
            <a:custGeom>
              <a:avLst/>
              <a:gdLst/>
              <a:ahLst/>
              <a:cxnLst/>
              <a:rect l="l" t="t" r="r" b="b"/>
              <a:pathLst>
                <a:path w="2047924" h="2709333" extrusionOk="0">
                  <a:moveTo>
                    <a:pt x="0" y="0"/>
                  </a:moveTo>
                  <a:lnTo>
                    <a:pt x="2047924" y="0"/>
                  </a:lnTo>
                  <a:lnTo>
                    <a:pt x="20479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A9908"/>
            </a:solidFill>
            <a:ln>
              <a:noFill/>
            </a:ln>
          </p:spPr>
        </p:sp>
        <p:sp>
          <p:nvSpPr>
            <p:cNvPr id="18" name="Google Shape;18;p3"/>
            <p:cNvSpPr txBox="1"/>
            <p:nvPr/>
          </p:nvSpPr>
          <p:spPr>
            <a:xfrm>
              <a:off x="0" y="-38100"/>
              <a:ext cx="2047800" cy="2747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16666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9" name="Google Shape;19;p3"/>
          <p:cNvGrpSpPr/>
          <p:nvPr/>
        </p:nvGrpSpPr>
        <p:grpSpPr>
          <a:xfrm>
            <a:off x="17464558" y="-144662"/>
            <a:ext cx="823548" cy="10431728"/>
            <a:chOff x="0" y="-38100"/>
            <a:chExt cx="216900" cy="2747433"/>
          </a:xfrm>
        </p:grpSpPr>
        <p:sp>
          <p:nvSpPr>
            <p:cNvPr id="20" name="Google Shape;20;p3"/>
            <p:cNvSpPr/>
            <p:nvPr/>
          </p:nvSpPr>
          <p:spPr>
            <a:xfrm>
              <a:off x="0" y="0"/>
              <a:ext cx="216874" cy="2709333"/>
            </a:xfrm>
            <a:custGeom>
              <a:avLst/>
              <a:gdLst/>
              <a:ahLst/>
              <a:cxnLst/>
              <a:rect l="l" t="t" r="r" b="b"/>
              <a:pathLst>
                <a:path w="216874" h="2709333" extrusionOk="0">
                  <a:moveTo>
                    <a:pt x="0" y="0"/>
                  </a:moveTo>
                  <a:lnTo>
                    <a:pt x="216874" y="0"/>
                  </a:lnTo>
                  <a:lnTo>
                    <a:pt x="21687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21" name="Google Shape;21;p3"/>
            <p:cNvSpPr txBox="1"/>
            <p:nvPr/>
          </p:nvSpPr>
          <p:spPr>
            <a:xfrm>
              <a:off x="0" y="-38100"/>
              <a:ext cx="216900" cy="2747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16666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2" name="Google Shape;22;p3"/>
          <p:cNvSpPr>
            <a:spLocks noGrp="1"/>
          </p:cNvSpPr>
          <p:nvPr>
            <p:ph type="pic" idx="2"/>
          </p:nvPr>
        </p:nvSpPr>
        <p:spPr>
          <a:xfrm>
            <a:off x="722550" y="656000"/>
            <a:ext cx="7710600" cy="9041700"/>
          </a:xfrm>
          <a:prstGeom prst="rect">
            <a:avLst/>
          </a:prstGeom>
          <a:noFill/>
          <a:ln>
            <a:noFill/>
          </a:ln>
        </p:spPr>
      </p:sp>
      <p:sp>
        <p:nvSpPr>
          <p:cNvPr id="23" name="Google Shape;23;p3"/>
          <p:cNvSpPr txBox="1">
            <a:spLocks noGrp="1"/>
          </p:cNvSpPr>
          <p:nvPr>
            <p:ph type="title"/>
          </p:nvPr>
        </p:nvSpPr>
        <p:spPr>
          <a:xfrm>
            <a:off x="9267000" y="1852937"/>
            <a:ext cx="7225200" cy="468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700"/>
              <a:buNone/>
              <a:defRPr sz="9700"/>
            </a:lvl1pPr>
            <a:lvl2pPr lvl="1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2pPr>
            <a:lvl3pPr lvl="2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3pPr>
            <a:lvl4pPr lvl="3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4pPr>
            <a:lvl5pPr lvl="4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5pPr>
            <a:lvl6pPr lvl="5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6pPr>
            <a:lvl7pPr lvl="6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7pPr>
            <a:lvl8pPr lvl="7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8pPr>
            <a:lvl9pPr lvl="8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9pPr>
          </a:lstStyle>
          <a:p>
            <a:endParaRPr/>
          </a:p>
        </p:txBody>
      </p:sp>
      <p:sp>
        <p:nvSpPr>
          <p:cNvPr id="24" name="Google Shape;24;p3"/>
          <p:cNvSpPr txBox="1">
            <a:spLocks noGrp="1"/>
          </p:cNvSpPr>
          <p:nvPr>
            <p:ph type="body" idx="1"/>
          </p:nvPr>
        </p:nvSpPr>
        <p:spPr>
          <a:xfrm>
            <a:off x="9234950" y="1096275"/>
            <a:ext cx="7856100" cy="57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5" name="Google Shape;25;p3"/>
          <p:cNvSpPr txBox="1">
            <a:spLocks noGrp="1"/>
          </p:cNvSpPr>
          <p:nvPr>
            <p:ph type="body" idx="3"/>
          </p:nvPr>
        </p:nvSpPr>
        <p:spPr>
          <a:xfrm>
            <a:off x="9234950" y="8388425"/>
            <a:ext cx="7856100" cy="12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oogle Shape;27;p4"/>
          <p:cNvGrpSpPr/>
          <p:nvPr/>
        </p:nvGrpSpPr>
        <p:grpSpPr>
          <a:xfrm>
            <a:off x="0" y="-168061"/>
            <a:ext cx="1028706" cy="10431728"/>
            <a:chOff x="0" y="-38100"/>
            <a:chExt cx="270933" cy="2747433"/>
          </a:xfrm>
        </p:grpSpPr>
        <p:sp>
          <p:nvSpPr>
            <p:cNvPr id="28" name="Google Shape;28;p4"/>
            <p:cNvSpPr/>
            <p:nvPr/>
          </p:nvSpPr>
          <p:spPr>
            <a:xfrm>
              <a:off x="0" y="0"/>
              <a:ext cx="270933" cy="2709333"/>
            </a:xfrm>
            <a:custGeom>
              <a:avLst/>
              <a:gdLst/>
              <a:ahLst/>
              <a:cxnLst/>
              <a:rect l="l" t="t" r="r" b="b"/>
              <a:pathLst>
                <a:path w="270933" h="2709333" extrusionOk="0">
                  <a:moveTo>
                    <a:pt x="0" y="0"/>
                  </a:moveTo>
                  <a:lnTo>
                    <a:pt x="270933" y="0"/>
                  </a:lnTo>
                  <a:lnTo>
                    <a:pt x="270933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29" name="Google Shape;29;p4"/>
            <p:cNvSpPr txBox="1"/>
            <p:nvPr/>
          </p:nvSpPr>
          <p:spPr>
            <a:xfrm>
              <a:off x="0" y="-38100"/>
              <a:ext cx="270900" cy="2747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16666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0" name="Google Shape;30;p4"/>
          <p:cNvGrpSpPr/>
          <p:nvPr/>
        </p:nvGrpSpPr>
        <p:grpSpPr>
          <a:xfrm>
            <a:off x="1028700" y="4962673"/>
            <a:ext cx="4558558" cy="5324362"/>
            <a:chOff x="0" y="-47625"/>
            <a:chExt cx="1200600" cy="1402292"/>
          </a:xfrm>
        </p:grpSpPr>
        <p:sp>
          <p:nvSpPr>
            <p:cNvPr id="31" name="Google Shape;31;p4"/>
            <p:cNvSpPr/>
            <p:nvPr/>
          </p:nvSpPr>
          <p:spPr>
            <a:xfrm>
              <a:off x="0" y="0"/>
              <a:ext cx="1200538" cy="1354667"/>
            </a:xfrm>
            <a:custGeom>
              <a:avLst/>
              <a:gdLst/>
              <a:ahLst/>
              <a:cxnLst/>
              <a:rect l="l" t="t" r="r" b="b"/>
              <a:pathLst>
                <a:path w="1200538" h="1354667" extrusionOk="0">
                  <a:moveTo>
                    <a:pt x="0" y="0"/>
                  </a:moveTo>
                  <a:lnTo>
                    <a:pt x="1200538" y="0"/>
                  </a:lnTo>
                  <a:lnTo>
                    <a:pt x="1200538" y="1354667"/>
                  </a:lnTo>
                  <a:lnTo>
                    <a:pt x="0" y="1354667"/>
                  </a:lnTo>
                  <a:close/>
                </a:path>
              </a:pathLst>
            </a:custGeom>
            <a:solidFill>
              <a:srgbClr val="FA9908"/>
            </a:solidFill>
            <a:ln>
              <a:noFill/>
            </a:ln>
          </p:spPr>
        </p:sp>
        <p:sp>
          <p:nvSpPr>
            <p:cNvPr id="32" name="Google Shape;32;p4"/>
            <p:cNvSpPr txBox="1"/>
            <p:nvPr/>
          </p:nvSpPr>
          <p:spPr>
            <a:xfrm>
              <a:off x="0" y="-47625"/>
              <a:ext cx="1200600" cy="14022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cxnSp>
        <p:nvCxnSpPr>
          <p:cNvPr id="33" name="Google Shape;33;p4"/>
          <p:cNvCxnSpPr/>
          <p:nvPr/>
        </p:nvCxnSpPr>
        <p:spPr>
          <a:xfrm rot="10800000">
            <a:off x="9838589" y="6153431"/>
            <a:ext cx="0" cy="3180900"/>
          </a:xfrm>
          <a:prstGeom prst="straightConnector1">
            <a:avLst/>
          </a:prstGeom>
          <a:noFill/>
          <a:ln w="19050" cap="flat" cmpd="sng">
            <a:solidFill>
              <a:srgbClr val="FA9908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34" name="Google Shape;34;p4"/>
          <p:cNvCxnSpPr/>
          <p:nvPr/>
        </p:nvCxnSpPr>
        <p:spPr>
          <a:xfrm rot="10800000">
            <a:off x="14099710" y="6153431"/>
            <a:ext cx="0" cy="3180900"/>
          </a:xfrm>
          <a:prstGeom prst="straightConnector1">
            <a:avLst/>
          </a:prstGeom>
          <a:noFill/>
          <a:ln w="19050" cap="flat" cmpd="sng">
            <a:solidFill>
              <a:srgbClr val="FA9908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35" name="Google Shape;35;p4"/>
          <p:cNvSpPr>
            <a:spLocks noGrp="1"/>
          </p:cNvSpPr>
          <p:nvPr>
            <p:ph type="pic" idx="2"/>
          </p:nvPr>
        </p:nvSpPr>
        <p:spPr>
          <a:xfrm>
            <a:off x="1017300" y="0"/>
            <a:ext cx="17270700" cy="5165700"/>
          </a:xfrm>
          <a:prstGeom prst="rect">
            <a:avLst/>
          </a:prstGeom>
          <a:noFill/>
          <a:ln>
            <a:noFill/>
          </a:ln>
        </p:spPr>
      </p:sp>
      <p:sp>
        <p:nvSpPr>
          <p:cNvPr id="36" name="Google Shape;36;p4"/>
          <p:cNvSpPr txBox="1">
            <a:spLocks noGrp="1"/>
          </p:cNvSpPr>
          <p:nvPr>
            <p:ph type="title"/>
          </p:nvPr>
        </p:nvSpPr>
        <p:spPr>
          <a:xfrm>
            <a:off x="1622775" y="5890403"/>
            <a:ext cx="3546000" cy="346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" name="Google Shape;38;p5"/>
          <p:cNvGrpSpPr/>
          <p:nvPr/>
        </p:nvGrpSpPr>
        <p:grpSpPr>
          <a:xfrm>
            <a:off x="1121238" y="5522343"/>
            <a:ext cx="17166924" cy="3891219"/>
            <a:chOff x="0" y="-38100"/>
            <a:chExt cx="4521300" cy="1024841"/>
          </a:xfrm>
        </p:grpSpPr>
        <p:sp>
          <p:nvSpPr>
            <p:cNvPr id="39" name="Google Shape;39;p5"/>
            <p:cNvSpPr/>
            <p:nvPr/>
          </p:nvSpPr>
          <p:spPr>
            <a:xfrm>
              <a:off x="0" y="0"/>
              <a:ext cx="4521287" cy="986741"/>
            </a:xfrm>
            <a:custGeom>
              <a:avLst/>
              <a:gdLst/>
              <a:ahLst/>
              <a:cxnLst/>
              <a:rect l="l" t="t" r="r" b="b"/>
              <a:pathLst>
                <a:path w="4521287" h="986741" extrusionOk="0">
                  <a:moveTo>
                    <a:pt x="0" y="0"/>
                  </a:moveTo>
                  <a:lnTo>
                    <a:pt x="4521287" y="0"/>
                  </a:lnTo>
                  <a:lnTo>
                    <a:pt x="4521287" y="986741"/>
                  </a:lnTo>
                  <a:lnTo>
                    <a:pt x="0" y="986741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40" name="Google Shape;40;p5"/>
            <p:cNvSpPr txBox="1"/>
            <p:nvPr/>
          </p:nvSpPr>
          <p:spPr>
            <a:xfrm>
              <a:off x="0" y="-38100"/>
              <a:ext cx="4521300" cy="1024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16666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cxnSp>
        <p:nvCxnSpPr>
          <p:cNvPr id="41" name="Google Shape;41;p5"/>
          <p:cNvCxnSpPr/>
          <p:nvPr/>
        </p:nvCxnSpPr>
        <p:spPr>
          <a:xfrm rot="10800000" flipH="1">
            <a:off x="9210675" y="1025694"/>
            <a:ext cx="9600" cy="2680200"/>
          </a:xfrm>
          <a:prstGeom prst="straightConnector1">
            <a:avLst/>
          </a:prstGeom>
          <a:noFill/>
          <a:ln w="19050" cap="flat" cmpd="sng">
            <a:solidFill>
              <a:srgbClr val="FA9908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42" name="Google Shape;42;p5"/>
          <p:cNvSpPr txBox="1">
            <a:spLocks noGrp="1"/>
          </p:cNvSpPr>
          <p:nvPr>
            <p:ph type="title"/>
          </p:nvPr>
        </p:nvSpPr>
        <p:spPr>
          <a:xfrm>
            <a:off x="1632625" y="1025704"/>
            <a:ext cx="7225200" cy="301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0"/>
              <a:buNone/>
              <a:defRPr sz="7000"/>
            </a:lvl1pPr>
            <a:lvl2pPr lvl="1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2pPr>
            <a:lvl3pPr lvl="2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3pPr>
            <a:lvl4pPr lvl="3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4pPr>
            <a:lvl5pPr lvl="4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5pPr>
            <a:lvl6pPr lvl="5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6pPr>
            <a:lvl7pPr lvl="6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7pPr>
            <a:lvl8pPr lvl="7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8pPr>
            <a:lvl9pPr lvl="8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9pPr>
          </a:lstStyle>
          <a:p>
            <a:endParaRPr/>
          </a:p>
        </p:txBody>
      </p:sp>
      <p:sp>
        <p:nvSpPr>
          <p:cNvPr id="43" name="Google Shape;43;p5"/>
          <p:cNvSpPr txBox="1">
            <a:spLocks noGrp="1"/>
          </p:cNvSpPr>
          <p:nvPr>
            <p:ph type="body" idx="1"/>
          </p:nvPr>
        </p:nvSpPr>
        <p:spPr>
          <a:xfrm>
            <a:off x="9865850" y="1096275"/>
            <a:ext cx="7225200" cy="294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1pPr>
            <a:lvl2pPr marL="914400" lvl="1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–"/>
              <a:defRPr sz="2500"/>
            </a:lvl2pPr>
            <a:lvl3pPr marL="1371600" lvl="2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3pPr>
            <a:lvl4pPr marL="1828800" lvl="3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–"/>
              <a:defRPr sz="2500"/>
            </a:lvl4pPr>
            <a:lvl5pPr marL="2286000" lvl="4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»"/>
              <a:defRPr sz="2500"/>
            </a:lvl5pPr>
            <a:lvl6pPr marL="2743200" lvl="5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6pPr>
            <a:lvl7pPr marL="3200400" lvl="6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7pPr>
            <a:lvl8pPr marL="3657600" lvl="7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8pPr>
            <a:lvl9pPr marL="4114800" lvl="8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9pPr>
          </a:lstStyle>
          <a:p>
            <a:endParaRPr/>
          </a:p>
        </p:txBody>
      </p:sp>
      <p:sp>
        <p:nvSpPr>
          <p:cNvPr id="44" name="Google Shape;44;p5"/>
          <p:cNvSpPr>
            <a:spLocks noGrp="1"/>
          </p:cNvSpPr>
          <p:nvPr>
            <p:ph type="pic" idx="2"/>
          </p:nvPr>
        </p:nvSpPr>
        <p:spPr>
          <a:xfrm>
            <a:off x="1521950" y="5363775"/>
            <a:ext cx="16812300" cy="37341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" name="Google Shape;46;p6"/>
          <p:cNvGrpSpPr/>
          <p:nvPr/>
        </p:nvGrpSpPr>
        <p:grpSpPr>
          <a:xfrm>
            <a:off x="8031780" y="-180827"/>
            <a:ext cx="10256289" cy="10468053"/>
            <a:chOff x="0" y="-47625"/>
            <a:chExt cx="2701227" cy="2757000"/>
          </a:xfrm>
        </p:grpSpPr>
        <p:sp>
          <p:nvSpPr>
            <p:cNvPr id="47" name="Google Shape;47;p6"/>
            <p:cNvSpPr/>
            <p:nvPr/>
          </p:nvSpPr>
          <p:spPr>
            <a:xfrm>
              <a:off x="0" y="0"/>
              <a:ext cx="2701227" cy="2709333"/>
            </a:xfrm>
            <a:custGeom>
              <a:avLst/>
              <a:gdLst/>
              <a:ahLst/>
              <a:cxnLst/>
              <a:rect l="l" t="t" r="r" b="b"/>
              <a:pathLst>
                <a:path w="2701227" h="2709333" extrusionOk="0">
                  <a:moveTo>
                    <a:pt x="0" y="0"/>
                  </a:moveTo>
                  <a:lnTo>
                    <a:pt x="2701227" y="0"/>
                  </a:lnTo>
                  <a:lnTo>
                    <a:pt x="2701227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48" name="Google Shape;48;p6"/>
            <p:cNvSpPr txBox="1"/>
            <p:nvPr/>
          </p:nvSpPr>
          <p:spPr>
            <a:xfrm>
              <a:off x="0" y="-47625"/>
              <a:ext cx="2701200" cy="2757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9" name="Google Shape;49;p6"/>
          <p:cNvSpPr txBox="1">
            <a:spLocks noGrp="1"/>
          </p:cNvSpPr>
          <p:nvPr>
            <p:ph type="title"/>
          </p:nvPr>
        </p:nvSpPr>
        <p:spPr>
          <a:xfrm>
            <a:off x="1004125" y="1025700"/>
            <a:ext cx="5982600" cy="301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0"/>
              <a:buNone/>
              <a:defRPr sz="7000"/>
            </a:lvl1pPr>
            <a:lvl2pPr lvl="1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2pPr>
            <a:lvl3pPr lvl="2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3pPr>
            <a:lvl4pPr lvl="3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4pPr>
            <a:lvl5pPr lvl="4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5pPr>
            <a:lvl6pPr lvl="5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6pPr>
            <a:lvl7pPr lvl="6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7pPr>
            <a:lvl8pPr lvl="7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8pPr>
            <a:lvl9pPr lvl="8">
              <a:spcBef>
                <a:spcPts val="0"/>
              </a:spcBef>
              <a:spcAft>
                <a:spcPts val="0"/>
              </a:spcAft>
              <a:buSzPts val="9700"/>
              <a:buNone/>
              <a:defRPr sz="9700"/>
            </a:lvl9pPr>
          </a:lstStyle>
          <a:p>
            <a:endParaRPr/>
          </a:p>
        </p:txBody>
      </p:sp>
      <p:sp>
        <p:nvSpPr>
          <p:cNvPr id="50" name="Google Shape;50;p6"/>
          <p:cNvSpPr txBox="1">
            <a:spLocks noGrp="1"/>
          </p:cNvSpPr>
          <p:nvPr>
            <p:ph type="body" idx="1"/>
          </p:nvPr>
        </p:nvSpPr>
        <p:spPr>
          <a:xfrm>
            <a:off x="1047869" y="4802548"/>
            <a:ext cx="5982600" cy="294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1pPr>
            <a:lvl2pPr marL="914400" lvl="1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–"/>
              <a:defRPr sz="2500"/>
            </a:lvl2pPr>
            <a:lvl3pPr marL="1371600" lvl="2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3pPr>
            <a:lvl4pPr marL="1828800" lvl="3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–"/>
              <a:defRPr sz="2500"/>
            </a:lvl4pPr>
            <a:lvl5pPr marL="2286000" lvl="4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»"/>
              <a:defRPr sz="2500"/>
            </a:lvl5pPr>
            <a:lvl6pPr marL="2743200" lvl="5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6pPr>
            <a:lvl7pPr marL="3200400" lvl="6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7pPr>
            <a:lvl8pPr marL="3657600" lvl="7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8pPr>
            <a:lvl9pPr marL="4114800" lvl="8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9pPr>
          </a:lstStyle>
          <a:p>
            <a:endParaRPr/>
          </a:p>
        </p:txBody>
      </p:sp>
      <p:sp>
        <p:nvSpPr>
          <p:cNvPr id="51" name="Google Shape;51;p6"/>
          <p:cNvSpPr txBox="1">
            <a:spLocks noGrp="1"/>
          </p:cNvSpPr>
          <p:nvPr>
            <p:ph type="body" idx="2"/>
          </p:nvPr>
        </p:nvSpPr>
        <p:spPr>
          <a:xfrm>
            <a:off x="10221019" y="4802548"/>
            <a:ext cx="5982600" cy="294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1pPr>
            <a:lvl2pPr marL="914400" lvl="1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–"/>
              <a:defRPr sz="2500"/>
            </a:lvl2pPr>
            <a:lvl3pPr marL="1371600" lvl="2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3pPr>
            <a:lvl4pPr marL="1828800" lvl="3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–"/>
              <a:defRPr sz="2500"/>
            </a:lvl4pPr>
            <a:lvl5pPr marL="2286000" lvl="4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»"/>
              <a:defRPr sz="2500"/>
            </a:lvl5pPr>
            <a:lvl6pPr marL="2743200" lvl="5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6pPr>
            <a:lvl7pPr marL="3200400" lvl="6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7pPr>
            <a:lvl8pPr marL="3657600" lvl="7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8pPr>
            <a:lvl9pPr marL="4114800" lvl="8" indent="-38735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2500"/>
              <a:buChar char="•"/>
              <a:defRPr sz="25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7"/>
          <p:cNvSpPr txBox="1">
            <a:spLocks noGrp="1"/>
          </p:cNvSpPr>
          <p:nvPr>
            <p:ph type="title"/>
          </p:nvPr>
        </p:nvSpPr>
        <p:spPr>
          <a:xfrm>
            <a:off x="457200" y="540863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4" name="Google Shape;54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55" name="Google Shape;55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56" name="Google Shape;56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57" name="Google Shape;57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58" name="Google Shape;58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8"/>
          <p:cNvSpPr txBox="1">
            <a:spLocks noGrp="1"/>
          </p:cNvSpPr>
          <p:nvPr>
            <p:ph type="title"/>
          </p:nvPr>
        </p:nvSpPr>
        <p:spPr>
          <a:xfrm>
            <a:off x="457200" y="540863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5" name="Google Shape;65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69" name="Google Shape;69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70" name="Google Shape;70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76" name="Google Shape;76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77" name="Google Shape;77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1"/>
          <p:cNvSpPr txBox="1">
            <a:spLocks noGrp="1"/>
          </p:cNvSpPr>
          <p:nvPr>
            <p:ph type="title"/>
          </p:nvPr>
        </p:nvSpPr>
        <p:spPr>
          <a:xfrm>
            <a:off x="457200" y="540863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3" name="Google Shape;83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8" name="Google Shape;88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9" name="Google Shape;89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1" name="Google Shape;91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540863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rgbClr val="FA9908"/>
              </a:buClr>
              <a:buSzPts val="5800"/>
              <a:buFont typeface="Merriweather"/>
              <a:buNone/>
              <a:defRPr sz="5800" b="1" i="0" u="none" strike="noStrike" cap="none">
                <a:solidFill>
                  <a:srgbClr val="FA9908"/>
                </a:solidFill>
                <a:latin typeface="Merriweather"/>
                <a:ea typeface="Merriweather"/>
                <a:cs typeface="Merriweather"/>
                <a:sym typeface="Merriweather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FA9908"/>
              </a:buClr>
              <a:buSzPts val="1400"/>
              <a:buNone/>
              <a:defRPr sz="1800">
                <a:solidFill>
                  <a:srgbClr val="FA9908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FA9908"/>
              </a:buClr>
              <a:buSzPts val="1400"/>
              <a:buNone/>
              <a:defRPr sz="1800">
                <a:solidFill>
                  <a:srgbClr val="FA9908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FA9908"/>
              </a:buClr>
              <a:buSzPts val="1400"/>
              <a:buNone/>
              <a:defRPr sz="1800">
                <a:solidFill>
                  <a:srgbClr val="FA9908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FA9908"/>
              </a:buClr>
              <a:buSzPts val="1400"/>
              <a:buNone/>
              <a:defRPr sz="1800">
                <a:solidFill>
                  <a:srgbClr val="FA9908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FA9908"/>
              </a:buClr>
              <a:buSzPts val="1400"/>
              <a:buNone/>
              <a:defRPr sz="1800">
                <a:solidFill>
                  <a:srgbClr val="FA9908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FA9908"/>
              </a:buClr>
              <a:buSzPts val="1400"/>
              <a:buNone/>
              <a:defRPr sz="1800">
                <a:solidFill>
                  <a:srgbClr val="FA9908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FA9908"/>
              </a:buClr>
              <a:buSzPts val="1400"/>
              <a:buNone/>
              <a:defRPr sz="1800">
                <a:solidFill>
                  <a:srgbClr val="FA9908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FA9908"/>
              </a:buClr>
              <a:buSzPts val="1400"/>
              <a:buNone/>
              <a:defRPr sz="1800">
                <a:solidFill>
                  <a:srgbClr val="FA9908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656875" y="21326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ira Sans"/>
              <a:buChar char="•"/>
              <a:defRPr sz="3200" i="0" u="none" strike="noStrike" cap="none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Fira Sans"/>
              <a:buChar char="–"/>
              <a:defRPr sz="2800" i="0" u="none" strike="noStrike" cap="none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Fira Sans"/>
              <a:buChar char="•"/>
              <a:defRPr sz="2400" i="0" u="none" strike="noStrike" cap="none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Fira Sans"/>
              <a:buChar char="–"/>
              <a:defRPr sz="2000" i="0" u="none" strike="noStrike" cap="none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Fira Sans"/>
              <a:buChar char="»"/>
              <a:defRPr sz="2000" i="0" u="none" strike="noStrike" cap="none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Fira Sans"/>
              <a:buChar char="•"/>
              <a:defRPr sz="2000" i="0" u="none" strike="noStrike" cap="none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Fira Sans"/>
              <a:buChar char="•"/>
              <a:defRPr sz="2000" i="0" u="none" strike="noStrike" cap="none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Fira Sans"/>
              <a:buChar char="•"/>
              <a:defRPr sz="2000" i="0" u="none" strike="noStrike" cap="none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Fira Sans"/>
              <a:buChar char="•"/>
              <a:defRPr sz="2000" i="0" u="none" strike="noStrike" cap="none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3"/>
          <p:cNvSpPr txBox="1"/>
          <p:nvPr/>
        </p:nvSpPr>
        <p:spPr>
          <a:xfrm>
            <a:off x="9266992" y="2163056"/>
            <a:ext cx="7992300" cy="46166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/>
            <a:r>
              <a:rPr lang="en-US" altLang="ja-JP" sz="6000" b="1" dirty="0">
                <a:solidFill>
                  <a:srgbClr val="FA9908"/>
                </a:solidFill>
                <a:latin typeface="Merriweather" panose="00000500000000000000" pitchFamily="2" charset="0"/>
              </a:rPr>
              <a:t>Gender Differences in Communication and </a:t>
            </a:r>
            <a:endParaRPr lang="ja-JP" altLang="ja-JP" sz="6000" b="1" dirty="0">
              <a:solidFill>
                <a:srgbClr val="FA9908"/>
              </a:solidFill>
              <a:latin typeface="Merriweather" panose="00000500000000000000" pitchFamily="2" charset="0"/>
            </a:endParaRPr>
          </a:p>
          <a:p>
            <a:pPr algn="ctr"/>
            <a:r>
              <a:rPr lang="en-US" altLang="ja-JP" sz="6000" b="1" dirty="0">
                <a:solidFill>
                  <a:srgbClr val="FA9908"/>
                </a:solidFill>
                <a:latin typeface="Merriweather" panose="00000500000000000000" pitchFamily="2" charset="0"/>
              </a:rPr>
              <a:t>Their Impact on Workplace Diversity</a:t>
            </a:r>
            <a:endParaRPr lang="ja-JP" altLang="ja-JP" sz="6000" b="1" dirty="0">
              <a:solidFill>
                <a:srgbClr val="FA9908"/>
              </a:solidFill>
              <a:latin typeface="Merriweather" panose="00000500000000000000" pitchFamily="2" charset="0"/>
            </a:endParaRPr>
          </a:p>
        </p:txBody>
      </p:sp>
      <p:sp>
        <p:nvSpPr>
          <p:cNvPr id="97" name="Google Shape;97;p13"/>
          <p:cNvSpPr txBox="1"/>
          <p:nvPr/>
        </p:nvSpPr>
        <p:spPr>
          <a:xfrm>
            <a:off x="9266992" y="8037339"/>
            <a:ext cx="7992308" cy="6894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/>
              <a:t>29/04/26</a:t>
            </a:r>
            <a:endParaRPr sz="3200" dirty="0"/>
          </a:p>
        </p:txBody>
      </p:sp>
      <p:sp>
        <p:nvSpPr>
          <p:cNvPr id="99" name="Google Shape;99;p13"/>
          <p:cNvSpPr txBox="1"/>
          <p:nvPr/>
        </p:nvSpPr>
        <p:spPr>
          <a:xfrm>
            <a:off x="9266992" y="8710930"/>
            <a:ext cx="7992308" cy="6894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0" i="0" u="none" strike="noStrike" cap="none" dirty="0">
                <a:solidFill>
                  <a:srgbClr val="000000"/>
                </a:solidFill>
                <a:latin typeface="Fira Sans"/>
                <a:ea typeface="Fira Sans"/>
                <a:cs typeface="Fira Sans"/>
                <a:sym typeface="Fira Sans"/>
              </a:rPr>
              <a:t>Lia </a:t>
            </a:r>
            <a:r>
              <a:rPr lang="en-US" sz="3200" b="0" i="0" u="none" strike="noStrike" cap="none" dirty="0" err="1">
                <a:solidFill>
                  <a:srgbClr val="000000"/>
                </a:solidFill>
                <a:latin typeface="Fira Sans"/>
                <a:ea typeface="Fira Sans"/>
                <a:cs typeface="Fira Sans"/>
                <a:sym typeface="Fira Sans"/>
              </a:rPr>
              <a:t>Tachigami</a:t>
            </a:r>
            <a:endParaRPr dirty="0"/>
          </a:p>
        </p:txBody>
      </p:sp>
      <p:grpSp>
        <p:nvGrpSpPr>
          <p:cNvPr id="100" name="Google Shape;100;p13"/>
          <p:cNvGrpSpPr/>
          <p:nvPr/>
        </p:nvGrpSpPr>
        <p:grpSpPr>
          <a:xfrm>
            <a:off x="0" y="-144661"/>
            <a:ext cx="7775712" cy="10431661"/>
            <a:chOff x="0" y="-38100"/>
            <a:chExt cx="2047924" cy="2747433"/>
          </a:xfrm>
        </p:grpSpPr>
        <p:sp>
          <p:nvSpPr>
            <p:cNvPr id="101" name="Google Shape;101;p13"/>
            <p:cNvSpPr/>
            <p:nvPr/>
          </p:nvSpPr>
          <p:spPr>
            <a:xfrm>
              <a:off x="0" y="0"/>
              <a:ext cx="2047924" cy="2709333"/>
            </a:xfrm>
            <a:custGeom>
              <a:avLst/>
              <a:gdLst/>
              <a:ahLst/>
              <a:cxnLst/>
              <a:rect l="l" t="t" r="r" b="b"/>
              <a:pathLst>
                <a:path w="2047924" h="2709333" extrusionOk="0">
                  <a:moveTo>
                    <a:pt x="0" y="0"/>
                  </a:moveTo>
                  <a:lnTo>
                    <a:pt x="2047924" y="0"/>
                  </a:lnTo>
                  <a:lnTo>
                    <a:pt x="204792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A9908"/>
            </a:solidFill>
            <a:ln>
              <a:noFill/>
            </a:ln>
          </p:spPr>
        </p:sp>
        <p:sp>
          <p:nvSpPr>
            <p:cNvPr id="102" name="Google Shape;102;p13"/>
            <p:cNvSpPr txBox="1"/>
            <p:nvPr/>
          </p:nvSpPr>
          <p:spPr>
            <a:xfrm>
              <a:off x="0" y="-38100"/>
              <a:ext cx="2047924" cy="274743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16666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103" name="Google Shape;103;p13"/>
          <p:cNvPicPr preferRelativeResize="0"/>
          <p:nvPr/>
        </p:nvPicPr>
        <p:blipFill rotWithShape="1">
          <a:blip r:embed="rId3">
            <a:alphaModFix/>
          </a:blip>
          <a:srcRect t="5653" b="5652"/>
          <a:stretch/>
        </p:blipFill>
        <p:spPr>
          <a:xfrm flipH="1">
            <a:off x="649514" y="641822"/>
            <a:ext cx="7613340" cy="9003356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04" name="Google Shape;104;p13"/>
          <p:cNvGrpSpPr/>
          <p:nvPr/>
        </p:nvGrpSpPr>
        <p:grpSpPr>
          <a:xfrm>
            <a:off x="17464558" y="-144661"/>
            <a:ext cx="823442" cy="10431661"/>
            <a:chOff x="0" y="-38100"/>
            <a:chExt cx="216874" cy="2747433"/>
          </a:xfrm>
        </p:grpSpPr>
        <p:sp>
          <p:nvSpPr>
            <p:cNvPr id="105" name="Google Shape;105;p13"/>
            <p:cNvSpPr/>
            <p:nvPr/>
          </p:nvSpPr>
          <p:spPr>
            <a:xfrm>
              <a:off x="0" y="0"/>
              <a:ext cx="216874" cy="2709333"/>
            </a:xfrm>
            <a:custGeom>
              <a:avLst/>
              <a:gdLst/>
              <a:ahLst/>
              <a:cxnLst/>
              <a:rect l="l" t="t" r="r" b="b"/>
              <a:pathLst>
                <a:path w="216874" h="2709333" extrusionOk="0">
                  <a:moveTo>
                    <a:pt x="0" y="0"/>
                  </a:moveTo>
                  <a:lnTo>
                    <a:pt x="216874" y="0"/>
                  </a:lnTo>
                  <a:lnTo>
                    <a:pt x="21687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106" name="Google Shape;106;p13"/>
            <p:cNvSpPr txBox="1"/>
            <p:nvPr/>
          </p:nvSpPr>
          <p:spPr>
            <a:xfrm>
              <a:off x="0" y="-38100"/>
              <a:ext cx="216874" cy="274743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16666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" name="Google Shape;111;p14"/>
          <p:cNvPicPr preferRelativeResize="0"/>
          <p:nvPr/>
        </p:nvPicPr>
        <p:blipFill rotWithShape="1">
          <a:blip r:embed="rId3">
            <a:alphaModFix/>
          </a:blip>
          <a:srcRect t="23482" b="32043"/>
          <a:stretch/>
        </p:blipFill>
        <p:spPr>
          <a:xfrm>
            <a:off x="928811" y="0"/>
            <a:ext cx="17359189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12" name="Google Shape;112;p14"/>
          <p:cNvGrpSpPr/>
          <p:nvPr/>
        </p:nvGrpSpPr>
        <p:grpSpPr>
          <a:xfrm>
            <a:off x="0" y="-168060"/>
            <a:ext cx="1028700" cy="10431661"/>
            <a:chOff x="0" y="-38100"/>
            <a:chExt cx="270933" cy="2747433"/>
          </a:xfrm>
        </p:grpSpPr>
        <p:sp>
          <p:nvSpPr>
            <p:cNvPr id="113" name="Google Shape;113;p14"/>
            <p:cNvSpPr/>
            <p:nvPr/>
          </p:nvSpPr>
          <p:spPr>
            <a:xfrm>
              <a:off x="0" y="0"/>
              <a:ext cx="270933" cy="2709333"/>
            </a:xfrm>
            <a:custGeom>
              <a:avLst/>
              <a:gdLst/>
              <a:ahLst/>
              <a:cxnLst/>
              <a:rect l="l" t="t" r="r" b="b"/>
              <a:pathLst>
                <a:path w="270933" h="2709333" extrusionOk="0">
                  <a:moveTo>
                    <a:pt x="0" y="0"/>
                  </a:moveTo>
                  <a:lnTo>
                    <a:pt x="270933" y="0"/>
                  </a:lnTo>
                  <a:lnTo>
                    <a:pt x="270933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114" name="Google Shape;114;p14"/>
            <p:cNvSpPr txBox="1"/>
            <p:nvPr/>
          </p:nvSpPr>
          <p:spPr>
            <a:xfrm>
              <a:off x="0" y="-38100"/>
              <a:ext cx="270933" cy="274743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16666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15" name="Google Shape;115;p14"/>
          <p:cNvGrpSpPr/>
          <p:nvPr/>
        </p:nvGrpSpPr>
        <p:grpSpPr>
          <a:xfrm>
            <a:off x="1028700" y="4962674"/>
            <a:ext cx="4558293" cy="5324326"/>
            <a:chOff x="0" y="-47625"/>
            <a:chExt cx="1200538" cy="1402292"/>
          </a:xfrm>
        </p:grpSpPr>
        <p:sp>
          <p:nvSpPr>
            <p:cNvPr id="116" name="Google Shape;116;p14"/>
            <p:cNvSpPr/>
            <p:nvPr/>
          </p:nvSpPr>
          <p:spPr>
            <a:xfrm>
              <a:off x="0" y="0"/>
              <a:ext cx="1200538" cy="1354667"/>
            </a:xfrm>
            <a:custGeom>
              <a:avLst/>
              <a:gdLst/>
              <a:ahLst/>
              <a:cxnLst/>
              <a:rect l="l" t="t" r="r" b="b"/>
              <a:pathLst>
                <a:path w="1200538" h="1354667" extrusionOk="0">
                  <a:moveTo>
                    <a:pt x="0" y="0"/>
                  </a:moveTo>
                  <a:lnTo>
                    <a:pt x="1200538" y="0"/>
                  </a:lnTo>
                  <a:lnTo>
                    <a:pt x="1200538" y="1354667"/>
                  </a:lnTo>
                  <a:lnTo>
                    <a:pt x="0" y="1354667"/>
                  </a:lnTo>
                  <a:close/>
                </a:path>
              </a:pathLst>
            </a:custGeom>
            <a:solidFill>
              <a:srgbClr val="FA9908"/>
            </a:solidFill>
            <a:ln>
              <a:noFill/>
            </a:ln>
          </p:spPr>
        </p:sp>
        <p:sp>
          <p:nvSpPr>
            <p:cNvPr id="117" name="Google Shape;117;p14"/>
            <p:cNvSpPr txBox="1"/>
            <p:nvPr/>
          </p:nvSpPr>
          <p:spPr>
            <a:xfrm>
              <a:off x="0" y="-47625"/>
              <a:ext cx="1200538" cy="140229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cxnSp>
        <p:nvCxnSpPr>
          <p:cNvPr id="118" name="Google Shape;118;p14"/>
          <p:cNvCxnSpPr/>
          <p:nvPr/>
        </p:nvCxnSpPr>
        <p:spPr>
          <a:xfrm rot="10800000">
            <a:off x="9838589" y="6153318"/>
            <a:ext cx="0" cy="3181013"/>
          </a:xfrm>
          <a:prstGeom prst="straightConnector1">
            <a:avLst/>
          </a:prstGeom>
          <a:noFill/>
          <a:ln w="19050" cap="flat" cmpd="sng">
            <a:solidFill>
              <a:srgbClr val="FA9908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19" name="Google Shape;119;p14"/>
          <p:cNvCxnSpPr/>
          <p:nvPr/>
        </p:nvCxnSpPr>
        <p:spPr>
          <a:xfrm rot="10800000">
            <a:off x="14099710" y="6153318"/>
            <a:ext cx="0" cy="3181013"/>
          </a:xfrm>
          <a:prstGeom prst="straightConnector1">
            <a:avLst/>
          </a:prstGeom>
          <a:noFill/>
          <a:ln w="19050" cap="flat" cmpd="sng">
            <a:solidFill>
              <a:srgbClr val="FA9908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20" name="Google Shape;120;p14"/>
          <p:cNvSpPr txBox="1"/>
          <p:nvPr/>
        </p:nvSpPr>
        <p:spPr>
          <a:xfrm>
            <a:off x="10990361" y="6153318"/>
            <a:ext cx="1940615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 i="0" u="none" strike="noStrike" cap="none" dirty="0">
                <a:solidFill>
                  <a:srgbClr val="000000"/>
                </a:solidFill>
                <a:latin typeface="Fira Sans SemiBold"/>
                <a:ea typeface="Fira Sans SemiBold"/>
                <a:cs typeface="Fira Sans SemiBold"/>
                <a:sym typeface="Fira Sans SemiBold"/>
              </a:rPr>
              <a:t>Topic 2</a:t>
            </a:r>
            <a:endParaRPr dirty="0"/>
          </a:p>
        </p:txBody>
      </p:sp>
      <p:sp>
        <p:nvSpPr>
          <p:cNvPr id="121" name="Google Shape;121;p14"/>
          <p:cNvSpPr txBox="1"/>
          <p:nvPr/>
        </p:nvSpPr>
        <p:spPr>
          <a:xfrm>
            <a:off x="6772592" y="6153318"/>
            <a:ext cx="1793810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 i="0" u="none" strike="noStrike" cap="none" dirty="0">
                <a:solidFill>
                  <a:srgbClr val="000000"/>
                </a:solidFill>
                <a:latin typeface="Fira Sans SemiBold"/>
                <a:ea typeface="Fira Sans SemiBold"/>
                <a:cs typeface="Fira Sans SemiBold"/>
                <a:sym typeface="Fira Sans SemiBold"/>
              </a:rPr>
              <a:t>Topic 1</a:t>
            </a:r>
            <a:endParaRPr dirty="0"/>
          </a:p>
        </p:txBody>
      </p:sp>
      <p:sp>
        <p:nvSpPr>
          <p:cNvPr id="122" name="Google Shape;122;p14"/>
          <p:cNvSpPr txBox="1"/>
          <p:nvPr/>
        </p:nvSpPr>
        <p:spPr>
          <a:xfrm>
            <a:off x="6205647" y="7444711"/>
            <a:ext cx="2927700" cy="16989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>
              <a:lnSpc>
                <a:spcPct val="115000"/>
              </a:lnSpc>
            </a:pPr>
            <a:r>
              <a:rPr lang="en-US" altLang="ja-JP" sz="3200" dirty="0">
                <a:latin typeface="Fira Sans" panose="020B0503050000020004" pitchFamily="34" charset="0"/>
              </a:rPr>
              <a:t>Differences in Communication by Gender</a:t>
            </a:r>
            <a:endParaRPr sz="3200" dirty="0">
              <a:latin typeface="Fira Sans" panose="020B0503050000020004" pitchFamily="34" charset="0"/>
            </a:endParaRPr>
          </a:p>
        </p:txBody>
      </p:sp>
      <p:sp>
        <p:nvSpPr>
          <p:cNvPr id="123" name="Google Shape;123;p14"/>
          <p:cNvSpPr txBox="1"/>
          <p:nvPr/>
        </p:nvSpPr>
        <p:spPr>
          <a:xfrm>
            <a:off x="15063723" y="6153318"/>
            <a:ext cx="2128388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 i="0" u="none" strike="noStrike" cap="none" dirty="0">
                <a:solidFill>
                  <a:srgbClr val="000000"/>
                </a:solidFill>
                <a:latin typeface="Fira Sans SemiBold"/>
                <a:ea typeface="Fira Sans SemiBold"/>
                <a:cs typeface="Fira Sans SemiBold"/>
                <a:sym typeface="Fira Sans SemiBold"/>
              </a:rPr>
              <a:t>Topic 3</a:t>
            </a:r>
            <a:endParaRPr dirty="0"/>
          </a:p>
        </p:txBody>
      </p:sp>
      <p:sp>
        <p:nvSpPr>
          <p:cNvPr id="124" name="Google Shape;124;p14"/>
          <p:cNvSpPr txBox="1"/>
          <p:nvPr/>
        </p:nvSpPr>
        <p:spPr>
          <a:xfrm>
            <a:off x="1496913" y="7139911"/>
            <a:ext cx="3621865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b="1" i="0" u="none" strike="noStrike" cap="none" dirty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Agenda</a:t>
            </a:r>
            <a:endParaRPr dirty="0"/>
          </a:p>
        </p:txBody>
      </p:sp>
      <p:sp>
        <p:nvSpPr>
          <p:cNvPr id="125" name="Google Shape;125;p14"/>
          <p:cNvSpPr txBox="1"/>
          <p:nvPr/>
        </p:nvSpPr>
        <p:spPr>
          <a:xfrm>
            <a:off x="10376969" y="7444711"/>
            <a:ext cx="3167400" cy="16989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>
              <a:lnSpc>
                <a:spcPct val="115000"/>
              </a:lnSpc>
            </a:pPr>
            <a:r>
              <a:rPr lang="en-US" altLang="ja-JP" sz="3200" dirty="0">
                <a:latin typeface="Fira Sans" panose="020B0503050000020004" pitchFamily="34" charset="0"/>
              </a:rPr>
              <a:t>Issues for Sexual Minorities in the Workplace</a:t>
            </a:r>
            <a:endParaRPr sz="3200" dirty="0">
              <a:latin typeface="Fira Sans" panose="020B0503050000020004" pitchFamily="34" charset="0"/>
            </a:endParaRPr>
          </a:p>
        </p:txBody>
      </p:sp>
      <p:sp>
        <p:nvSpPr>
          <p:cNvPr id="126" name="Google Shape;126;p14"/>
          <p:cNvSpPr txBox="1"/>
          <p:nvPr/>
        </p:nvSpPr>
        <p:spPr>
          <a:xfrm>
            <a:off x="14315095" y="7139911"/>
            <a:ext cx="3867802" cy="24622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/>
            <a:r>
              <a:rPr lang="en-US" altLang="ja-JP" sz="3200" dirty="0">
                <a:latin typeface="Fira Sans" panose="020B0503050000020004" pitchFamily="34" charset="0"/>
              </a:rPr>
              <a:t>Corporate Restructuring from the Perspective of Communication Studies</a:t>
            </a:r>
            <a:endParaRPr lang="ja-JP" altLang="ja-JP" sz="3200" dirty="0">
              <a:latin typeface="Fira Sans" panose="020B05030500000200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338;p26">
            <a:extLst>
              <a:ext uri="{FF2B5EF4-FFF2-40B4-BE49-F238E27FC236}">
                <a16:creationId xmlns:a16="http://schemas.microsoft.com/office/drawing/2014/main" id="{348651F4-9320-6F50-89E8-C3F059979126}"/>
              </a:ext>
            </a:extLst>
          </p:cNvPr>
          <p:cNvGrpSpPr/>
          <p:nvPr/>
        </p:nvGrpSpPr>
        <p:grpSpPr>
          <a:xfrm>
            <a:off x="10971296" y="3762350"/>
            <a:ext cx="2610192" cy="647237"/>
            <a:chOff x="0" y="0"/>
            <a:chExt cx="1137318" cy="170466"/>
          </a:xfrm>
        </p:grpSpPr>
        <p:sp>
          <p:nvSpPr>
            <p:cNvPr id="11" name="Google Shape;339;p26">
              <a:extLst>
                <a:ext uri="{FF2B5EF4-FFF2-40B4-BE49-F238E27FC236}">
                  <a16:creationId xmlns:a16="http://schemas.microsoft.com/office/drawing/2014/main" id="{DCD642B2-054E-C94E-BC20-72B167B4E274}"/>
                </a:ext>
              </a:extLst>
            </p:cNvPr>
            <p:cNvSpPr/>
            <p:nvPr/>
          </p:nvSpPr>
          <p:spPr>
            <a:xfrm>
              <a:off x="0" y="0"/>
              <a:ext cx="1137318" cy="170466"/>
            </a:xfrm>
            <a:custGeom>
              <a:avLst/>
              <a:gdLst/>
              <a:ahLst/>
              <a:cxnLst/>
              <a:rect l="l" t="t" r="r" b="b"/>
              <a:pathLst>
                <a:path w="1137318" h="170466" extrusionOk="0">
                  <a:moveTo>
                    <a:pt x="35857" y="0"/>
                  </a:moveTo>
                  <a:lnTo>
                    <a:pt x="1101462" y="0"/>
                  </a:lnTo>
                  <a:cubicBezTo>
                    <a:pt x="1121265" y="0"/>
                    <a:pt x="1137318" y="16054"/>
                    <a:pt x="1137318" y="35857"/>
                  </a:cubicBezTo>
                  <a:lnTo>
                    <a:pt x="1137318" y="134609"/>
                  </a:lnTo>
                  <a:cubicBezTo>
                    <a:pt x="1137318" y="144119"/>
                    <a:pt x="1133540" y="153239"/>
                    <a:pt x="1126816" y="159964"/>
                  </a:cubicBezTo>
                  <a:cubicBezTo>
                    <a:pt x="1120092" y="166688"/>
                    <a:pt x="1110971" y="170466"/>
                    <a:pt x="1101462" y="170466"/>
                  </a:cubicBezTo>
                  <a:lnTo>
                    <a:pt x="35857" y="170466"/>
                  </a:lnTo>
                  <a:cubicBezTo>
                    <a:pt x="26347" y="170466"/>
                    <a:pt x="17227" y="166688"/>
                    <a:pt x="10502" y="159964"/>
                  </a:cubicBezTo>
                  <a:cubicBezTo>
                    <a:pt x="3778" y="153239"/>
                    <a:pt x="0" y="144119"/>
                    <a:pt x="0" y="134609"/>
                  </a:cubicBezTo>
                  <a:lnTo>
                    <a:pt x="0" y="35857"/>
                  </a:lnTo>
                  <a:cubicBezTo>
                    <a:pt x="0" y="26347"/>
                    <a:pt x="3778" y="17227"/>
                    <a:pt x="10502" y="10502"/>
                  </a:cubicBezTo>
                  <a:cubicBezTo>
                    <a:pt x="17227" y="3778"/>
                    <a:pt x="26347" y="0"/>
                    <a:pt x="35857" y="0"/>
                  </a:cubicBez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340;p26">
              <a:extLst>
                <a:ext uri="{FF2B5EF4-FFF2-40B4-BE49-F238E27FC236}">
                  <a16:creationId xmlns:a16="http://schemas.microsoft.com/office/drawing/2014/main" id="{4630030F-9C73-D9AD-B0DA-1CD0ABF4ED0E}"/>
                </a:ext>
              </a:extLst>
            </p:cNvPr>
            <p:cNvSpPr txBox="1"/>
            <p:nvPr/>
          </p:nvSpPr>
          <p:spPr>
            <a:xfrm>
              <a:off x="0" y="0"/>
              <a:ext cx="1137318" cy="17046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2000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grpSp>
        <p:nvGrpSpPr>
          <p:cNvPr id="3" name="Google Shape;338;p26">
            <a:extLst>
              <a:ext uri="{FF2B5EF4-FFF2-40B4-BE49-F238E27FC236}">
                <a16:creationId xmlns:a16="http://schemas.microsoft.com/office/drawing/2014/main" id="{134CFB3B-BE27-3163-0AE8-07DE80EC124A}"/>
              </a:ext>
            </a:extLst>
          </p:cNvPr>
          <p:cNvGrpSpPr/>
          <p:nvPr/>
        </p:nvGrpSpPr>
        <p:grpSpPr>
          <a:xfrm>
            <a:off x="5630038" y="3154073"/>
            <a:ext cx="4037078" cy="1294474"/>
            <a:chOff x="0" y="-170466"/>
            <a:chExt cx="1137318" cy="340932"/>
          </a:xfrm>
        </p:grpSpPr>
        <p:sp>
          <p:nvSpPr>
            <p:cNvPr id="4" name="Google Shape;339;p26">
              <a:extLst>
                <a:ext uri="{FF2B5EF4-FFF2-40B4-BE49-F238E27FC236}">
                  <a16:creationId xmlns:a16="http://schemas.microsoft.com/office/drawing/2014/main" id="{78779A3F-0B7F-3C34-A554-DF0211326CAC}"/>
                </a:ext>
              </a:extLst>
            </p:cNvPr>
            <p:cNvSpPr/>
            <p:nvPr/>
          </p:nvSpPr>
          <p:spPr>
            <a:xfrm>
              <a:off x="0" y="0"/>
              <a:ext cx="1137318" cy="170466"/>
            </a:xfrm>
            <a:custGeom>
              <a:avLst/>
              <a:gdLst/>
              <a:ahLst/>
              <a:cxnLst/>
              <a:rect l="l" t="t" r="r" b="b"/>
              <a:pathLst>
                <a:path w="1137318" h="170466" extrusionOk="0">
                  <a:moveTo>
                    <a:pt x="35857" y="0"/>
                  </a:moveTo>
                  <a:lnTo>
                    <a:pt x="1101462" y="0"/>
                  </a:lnTo>
                  <a:cubicBezTo>
                    <a:pt x="1121265" y="0"/>
                    <a:pt x="1137318" y="16054"/>
                    <a:pt x="1137318" y="35857"/>
                  </a:cubicBezTo>
                  <a:lnTo>
                    <a:pt x="1137318" y="134609"/>
                  </a:lnTo>
                  <a:cubicBezTo>
                    <a:pt x="1137318" y="144119"/>
                    <a:pt x="1133540" y="153239"/>
                    <a:pt x="1126816" y="159964"/>
                  </a:cubicBezTo>
                  <a:cubicBezTo>
                    <a:pt x="1120092" y="166688"/>
                    <a:pt x="1110971" y="170466"/>
                    <a:pt x="1101462" y="170466"/>
                  </a:cubicBezTo>
                  <a:lnTo>
                    <a:pt x="35857" y="170466"/>
                  </a:lnTo>
                  <a:cubicBezTo>
                    <a:pt x="26347" y="170466"/>
                    <a:pt x="17227" y="166688"/>
                    <a:pt x="10502" y="159964"/>
                  </a:cubicBezTo>
                  <a:cubicBezTo>
                    <a:pt x="3778" y="153239"/>
                    <a:pt x="0" y="144119"/>
                    <a:pt x="0" y="134609"/>
                  </a:cubicBezTo>
                  <a:lnTo>
                    <a:pt x="0" y="35857"/>
                  </a:lnTo>
                  <a:cubicBezTo>
                    <a:pt x="0" y="26347"/>
                    <a:pt x="3778" y="17227"/>
                    <a:pt x="10502" y="10502"/>
                  </a:cubicBezTo>
                  <a:cubicBezTo>
                    <a:pt x="17227" y="3778"/>
                    <a:pt x="26347" y="0"/>
                    <a:pt x="35857" y="0"/>
                  </a:cubicBez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" name="Google Shape;340;p26">
              <a:extLst>
                <a:ext uri="{FF2B5EF4-FFF2-40B4-BE49-F238E27FC236}">
                  <a16:creationId xmlns:a16="http://schemas.microsoft.com/office/drawing/2014/main" id="{6162F2C2-14E1-C0F7-4D44-C619A213FC13}"/>
                </a:ext>
              </a:extLst>
            </p:cNvPr>
            <p:cNvSpPr txBox="1"/>
            <p:nvPr/>
          </p:nvSpPr>
          <p:spPr>
            <a:xfrm>
              <a:off x="0" y="-170466"/>
              <a:ext cx="1137318" cy="17046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2000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grpSp>
        <p:nvGrpSpPr>
          <p:cNvPr id="144" name="Google Shape;144;p16"/>
          <p:cNvGrpSpPr/>
          <p:nvPr/>
        </p:nvGrpSpPr>
        <p:grpSpPr>
          <a:xfrm>
            <a:off x="0" y="-180826"/>
            <a:ext cx="1028700" cy="10467826"/>
            <a:chOff x="0" y="-47625"/>
            <a:chExt cx="270933" cy="2756958"/>
          </a:xfrm>
        </p:grpSpPr>
        <p:sp>
          <p:nvSpPr>
            <p:cNvPr id="145" name="Google Shape;145;p16"/>
            <p:cNvSpPr/>
            <p:nvPr/>
          </p:nvSpPr>
          <p:spPr>
            <a:xfrm>
              <a:off x="0" y="0"/>
              <a:ext cx="270933" cy="2709333"/>
            </a:xfrm>
            <a:custGeom>
              <a:avLst/>
              <a:gdLst/>
              <a:ahLst/>
              <a:cxnLst/>
              <a:rect l="l" t="t" r="r" b="b"/>
              <a:pathLst>
                <a:path w="270933" h="2709333" extrusionOk="0">
                  <a:moveTo>
                    <a:pt x="0" y="0"/>
                  </a:moveTo>
                  <a:lnTo>
                    <a:pt x="270933" y="0"/>
                  </a:lnTo>
                  <a:lnTo>
                    <a:pt x="270933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146" name="Google Shape;146;p16"/>
            <p:cNvSpPr txBox="1"/>
            <p:nvPr/>
          </p:nvSpPr>
          <p:spPr>
            <a:xfrm>
              <a:off x="0" y="-47625"/>
              <a:ext cx="270933" cy="27569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47" name="Google Shape;147;p16"/>
          <p:cNvSpPr txBox="1"/>
          <p:nvPr/>
        </p:nvSpPr>
        <p:spPr>
          <a:xfrm>
            <a:off x="-1782686" y="177150"/>
            <a:ext cx="12450220" cy="5663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>
              <a:lnSpc>
                <a:spcPct val="115000"/>
              </a:lnSpc>
            </a:pPr>
            <a:r>
              <a:rPr lang="en-US" altLang="ja-JP" sz="3200" dirty="0">
                <a:latin typeface="Merriweather" panose="00000500000000000000" pitchFamily="2" charset="0"/>
              </a:rPr>
              <a:t>1. Differences in Communication by Gender</a:t>
            </a:r>
          </a:p>
        </p:txBody>
      </p:sp>
      <p:sp>
        <p:nvSpPr>
          <p:cNvPr id="148" name="Google Shape;148;p16"/>
          <p:cNvSpPr txBox="1"/>
          <p:nvPr/>
        </p:nvSpPr>
        <p:spPr>
          <a:xfrm>
            <a:off x="5155905" y="2858652"/>
            <a:ext cx="12719695" cy="16989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dirty="0">
                <a:latin typeface="Fira Sans"/>
                <a:sym typeface="Fira Sans"/>
              </a:rPr>
              <a:t>Two desires in human relationships</a:t>
            </a:r>
          </a:p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ja-JP" altLang="en-US" sz="4800" dirty="0">
                <a:latin typeface="Fira Sans"/>
                <a:sym typeface="Fira Sans"/>
              </a:rPr>
              <a:t>→</a:t>
            </a:r>
            <a:r>
              <a:rPr lang="en-US" altLang="ja-JP" sz="4800" b="1" dirty="0">
                <a:latin typeface="Fira Sans"/>
                <a:sym typeface="Fira Sans"/>
              </a:rPr>
              <a:t>I</a:t>
            </a:r>
            <a:r>
              <a:rPr lang="en-US" sz="4800" b="1" dirty="0">
                <a:latin typeface="Fira Sans"/>
                <a:sym typeface="Fira Sans"/>
              </a:rPr>
              <a:t>ndependence</a:t>
            </a:r>
            <a:r>
              <a:rPr lang="en-US" sz="4800" dirty="0">
                <a:latin typeface="Fira Sans"/>
                <a:sym typeface="Fira Sans"/>
              </a:rPr>
              <a:t> and </a:t>
            </a:r>
            <a:r>
              <a:rPr lang="en-US" sz="4800" b="1" dirty="0">
                <a:latin typeface="Fira Sans"/>
                <a:sym typeface="Fira Sans"/>
              </a:rPr>
              <a:t>Intimacy</a:t>
            </a:r>
            <a:endParaRPr sz="4800" b="1" dirty="0"/>
          </a:p>
        </p:txBody>
      </p:sp>
      <p:sp>
        <p:nvSpPr>
          <p:cNvPr id="149" name="Google Shape;149;p16"/>
          <p:cNvSpPr txBox="1"/>
          <p:nvPr/>
        </p:nvSpPr>
        <p:spPr>
          <a:xfrm>
            <a:off x="800100" y="5633988"/>
            <a:ext cx="18047970" cy="24375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>
              <a:lnSpc>
                <a:spcPct val="120000"/>
              </a:lnSpc>
            </a:pPr>
            <a:r>
              <a:rPr lang="en-US" altLang="ja-JP" sz="4400" b="1" dirty="0">
                <a:latin typeface="Fira Sans" panose="020B0503050000020004" pitchFamily="34" charset="0"/>
              </a:rPr>
              <a:t>Femininity</a:t>
            </a:r>
            <a:r>
              <a:rPr lang="en-US" altLang="ja-JP" sz="4400" dirty="0">
                <a:latin typeface="Fira Sans" panose="020B0503050000020004" pitchFamily="34" charset="0"/>
              </a:rPr>
              <a:t>: seek an understanding of emotions and experiences</a:t>
            </a:r>
          </a:p>
          <a:p>
            <a:pPr lvl="0" algn="ctr">
              <a:lnSpc>
                <a:spcPct val="120000"/>
              </a:lnSpc>
            </a:pPr>
            <a:endParaRPr lang="en-US" altLang="ja-JP" sz="4400" dirty="0">
              <a:latin typeface="Fira Sans" panose="020B0503050000020004" pitchFamily="34" charset="0"/>
            </a:endParaRPr>
          </a:p>
          <a:p>
            <a:pPr lvl="0" algn="ctr">
              <a:lnSpc>
                <a:spcPct val="120000"/>
              </a:lnSpc>
            </a:pPr>
            <a:r>
              <a:rPr lang="en-US" altLang="ja-JP" sz="4400" b="1" dirty="0">
                <a:latin typeface="Fira Sans" panose="020B0503050000020004" pitchFamily="34" charset="0"/>
              </a:rPr>
              <a:t>Masculinity</a:t>
            </a:r>
            <a:r>
              <a:rPr lang="en-US" altLang="ja-JP" sz="4400" dirty="0">
                <a:latin typeface="Fira Sans" panose="020B0503050000020004" pitchFamily="34" charset="0"/>
              </a:rPr>
              <a:t>: prioritize problem-solving and offering advice.</a:t>
            </a:r>
            <a:endParaRPr sz="4400" dirty="0">
              <a:latin typeface="Fira Sans" panose="020B0503050000020004" pitchFamily="34" charset="0"/>
            </a:endParaRPr>
          </a:p>
        </p:txBody>
      </p:sp>
      <p:sp>
        <p:nvSpPr>
          <p:cNvPr id="2" name="Google Shape;148;p16">
            <a:extLst>
              <a:ext uri="{FF2B5EF4-FFF2-40B4-BE49-F238E27FC236}">
                <a16:creationId xmlns:a16="http://schemas.microsoft.com/office/drawing/2014/main" id="{C0EB142C-3219-7F02-6643-108D7F32D5A2}"/>
              </a:ext>
            </a:extLst>
          </p:cNvPr>
          <p:cNvSpPr txBox="1"/>
          <p:nvPr/>
        </p:nvSpPr>
        <p:spPr>
          <a:xfrm>
            <a:off x="5801199" y="1685570"/>
            <a:ext cx="8045772" cy="849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 dirty="0">
                <a:latin typeface="Fira Sans"/>
                <a:sym typeface="Fira Sans"/>
              </a:rPr>
              <a:t>Communication Styles</a:t>
            </a:r>
            <a:endParaRPr sz="4800" b="1" dirty="0"/>
          </a:p>
        </p:txBody>
      </p:sp>
      <p:sp>
        <p:nvSpPr>
          <p:cNvPr id="14" name="テキスト ボックス 13">
            <a:extLst>
              <a:ext uri="{FF2B5EF4-FFF2-40B4-BE49-F238E27FC236}">
                <a16:creationId xmlns:a16="http://schemas.microsoft.com/office/drawing/2014/main" id="{EA43F372-D4CC-F4D8-B14D-8D440CB495B1}"/>
              </a:ext>
            </a:extLst>
          </p:cNvPr>
          <p:cNvSpPr txBox="1"/>
          <p:nvPr/>
        </p:nvSpPr>
        <p:spPr>
          <a:xfrm>
            <a:off x="13981748" y="8938260"/>
            <a:ext cx="413480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ja-JP" sz="3600" dirty="0">
                <a:effectLst/>
                <a:latin typeface="Fira Sans" panose="020B0503050000020004" pitchFamily="34" charset="0"/>
                <a:ea typeface="游明朝" panose="02020400000000000000" pitchFamily="18" charset="-128"/>
              </a:rPr>
              <a:t>(Tannen, 1990)</a:t>
            </a:r>
            <a:r>
              <a:rPr lang="en-US" altLang="ja-JP" sz="1400" dirty="0">
                <a:effectLst/>
                <a:latin typeface="Times New Roman" panose="02020603050405020304" pitchFamily="18" charset="0"/>
                <a:ea typeface="游明朝" panose="02020400000000000000" pitchFamily="18" charset="-128"/>
              </a:rPr>
              <a:t>)</a:t>
            </a:r>
            <a:endParaRPr lang="ja-JP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>
          <a:extLst>
            <a:ext uri="{FF2B5EF4-FFF2-40B4-BE49-F238E27FC236}">
              <a16:creationId xmlns:a16="http://schemas.microsoft.com/office/drawing/2014/main" id="{C29F1D3C-977C-1E95-688C-9019BC6233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4" name="Google Shape;144;p16">
            <a:extLst>
              <a:ext uri="{FF2B5EF4-FFF2-40B4-BE49-F238E27FC236}">
                <a16:creationId xmlns:a16="http://schemas.microsoft.com/office/drawing/2014/main" id="{91EC46B3-5252-6AE6-579C-DAAB7929932E}"/>
              </a:ext>
            </a:extLst>
          </p:cNvPr>
          <p:cNvGrpSpPr/>
          <p:nvPr/>
        </p:nvGrpSpPr>
        <p:grpSpPr>
          <a:xfrm>
            <a:off x="0" y="-180826"/>
            <a:ext cx="1028700" cy="10467826"/>
            <a:chOff x="0" y="-47625"/>
            <a:chExt cx="270933" cy="2756958"/>
          </a:xfrm>
        </p:grpSpPr>
        <p:sp>
          <p:nvSpPr>
            <p:cNvPr id="145" name="Google Shape;145;p16">
              <a:extLst>
                <a:ext uri="{FF2B5EF4-FFF2-40B4-BE49-F238E27FC236}">
                  <a16:creationId xmlns:a16="http://schemas.microsoft.com/office/drawing/2014/main" id="{920EC8E0-7DBE-2B44-2210-CA9D028B6575}"/>
                </a:ext>
              </a:extLst>
            </p:cNvPr>
            <p:cNvSpPr/>
            <p:nvPr/>
          </p:nvSpPr>
          <p:spPr>
            <a:xfrm>
              <a:off x="0" y="0"/>
              <a:ext cx="270933" cy="2709333"/>
            </a:xfrm>
            <a:custGeom>
              <a:avLst/>
              <a:gdLst/>
              <a:ahLst/>
              <a:cxnLst/>
              <a:rect l="l" t="t" r="r" b="b"/>
              <a:pathLst>
                <a:path w="270933" h="2709333" extrusionOk="0">
                  <a:moveTo>
                    <a:pt x="0" y="0"/>
                  </a:moveTo>
                  <a:lnTo>
                    <a:pt x="270933" y="0"/>
                  </a:lnTo>
                  <a:lnTo>
                    <a:pt x="270933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146" name="Google Shape;146;p16">
              <a:extLst>
                <a:ext uri="{FF2B5EF4-FFF2-40B4-BE49-F238E27FC236}">
                  <a16:creationId xmlns:a16="http://schemas.microsoft.com/office/drawing/2014/main" id="{933708BB-58A7-668F-E007-1D740CA5E50F}"/>
                </a:ext>
              </a:extLst>
            </p:cNvPr>
            <p:cNvSpPr txBox="1"/>
            <p:nvPr/>
          </p:nvSpPr>
          <p:spPr>
            <a:xfrm>
              <a:off x="0" y="-47625"/>
              <a:ext cx="270933" cy="27569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49" name="Google Shape;149;p16">
            <a:extLst>
              <a:ext uri="{FF2B5EF4-FFF2-40B4-BE49-F238E27FC236}">
                <a16:creationId xmlns:a16="http://schemas.microsoft.com/office/drawing/2014/main" id="{D7225898-295E-0B79-57C5-2E48AE9A232B}"/>
              </a:ext>
            </a:extLst>
          </p:cNvPr>
          <p:cNvSpPr txBox="1"/>
          <p:nvPr/>
        </p:nvSpPr>
        <p:spPr>
          <a:xfrm>
            <a:off x="6348206" y="1694454"/>
            <a:ext cx="6333500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0" b="1" i="0" u="none" strike="noStrike" cap="none" dirty="0">
                <a:solidFill>
                  <a:srgbClr val="000000"/>
                </a:solidFill>
                <a:latin typeface="Fira Sans"/>
                <a:ea typeface="Fira Sans"/>
                <a:cs typeface="Fira Sans"/>
                <a:sym typeface="Fira Sans"/>
              </a:rPr>
              <a:t>Verbal features</a:t>
            </a:r>
            <a:endParaRPr b="1" dirty="0"/>
          </a:p>
        </p:txBody>
      </p:sp>
      <p:sp>
        <p:nvSpPr>
          <p:cNvPr id="150" name="Google Shape;150;p16">
            <a:extLst>
              <a:ext uri="{FF2B5EF4-FFF2-40B4-BE49-F238E27FC236}">
                <a16:creationId xmlns:a16="http://schemas.microsoft.com/office/drawing/2014/main" id="{6F431BDA-ECA2-218E-A4C5-76A826918F57}"/>
              </a:ext>
            </a:extLst>
          </p:cNvPr>
          <p:cNvSpPr txBox="1"/>
          <p:nvPr/>
        </p:nvSpPr>
        <p:spPr>
          <a:xfrm>
            <a:off x="1979534" y="3194043"/>
            <a:ext cx="15064282" cy="60939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50000"/>
              </a:lnSpc>
            </a:pPr>
            <a:r>
              <a:rPr lang="ja-JP" altLang="en-US" sz="4400" dirty="0">
                <a:latin typeface="Fira Sans" panose="020B0503050000020004" pitchFamily="34" charset="0"/>
              </a:rPr>
              <a:t>・</a:t>
            </a:r>
            <a:r>
              <a:rPr lang="en-US" altLang="ja-JP" sz="4400" b="1" dirty="0">
                <a:latin typeface="Fira Sans" panose="020B0503050000020004" pitchFamily="34" charset="0"/>
              </a:rPr>
              <a:t>Minimal Responses </a:t>
            </a:r>
            <a:r>
              <a:rPr lang="en-US" altLang="ja-JP" sz="4400" dirty="0">
                <a:latin typeface="Fira Sans" panose="020B0503050000020004" pitchFamily="34" charset="0"/>
              </a:rPr>
              <a:t>(“yeah” or “</a:t>
            </a:r>
            <a:r>
              <a:rPr lang="en-US" altLang="ja-JP" sz="4400" dirty="0" err="1">
                <a:latin typeface="Fira Sans" panose="020B0503050000020004" pitchFamily="34" charset="0"/>
              </a:rPr>
              <a:t>mhm</a:t>
            </a:r>
            <a:r>
              <a:rPr lang="en-US" altLang="ja-JP" sz="4400" dirty="0">
                <a:latin typeface="Fira Sans" panose="020B0503050000020004" pitchFamily="34" charset="0"/>
              </a:rPr>
              <a:t>”)</a:t>
            </a:r>
          </a:p>
          <a:p>
            <a:pPr lvl="0">
              <a:lnSpc>
                <a:spcPct val="150000"/>
              </a:lnSpc>
            </a:pPr>
            <a:endParaRPr lang="en-US" altLang="ja-JP" sz="4400" dirty="0">
              <a:latin typeface="Fira Sans" panose="020B05030500000200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ja-JP" altLang="en-US" sz="4400" dirty="0">
                <a:latin typeface="Fira Sans" panose="020B0503050000020004" pitchFamily="34" charset="0"/>
              </a:rPr>
              <a:t>・</a:t>
            </a:r>
            <a:r>
              <a:rPr lang="en-US" altLang="ja-JP" sz="4400" b="1" dirty="0">
                <a:latin typeface="Fira Sans" panose="020B0503050000020004" pitchFamily="34" charset="0"/>
              </a:rPr>
              <a:t>Hedging</a:t>
            </a:r>
            <a:r>
              <a:rPr lang="en-US" altLang="ja-JP" sz="4400" dirty="0">
                <a:latin typeface="Fira Sans" panose="020B0503050000020004" pitchFamily="34" charset="0"/>
              </a:rPr>
              <a:t> ("I think" or "you know.“)</a:t>
            </a:r>
          </a:p>
          <a:p>
            <a:pPr lvl="0">
              <a:lnSpc>
                <a:spcPct val="150000"/>
              </a:lnSpc>
            </a:pPr>
            <a:endParaRPr lang="en-US" altLang="ja-JP" sz="4400" dirty="0">
              <a:latin typeface="Fira Sans" panose="020B0503050000020004" pitchFamily="34" charset="0"/>
            </a:endParaRPr>
          </a:p>
          <a:p>
            <a:pPr>
              <a:lnSpc>
                <a:spcPct val="150000"/>
              </a:lnSpc>
            </a:pPr>
            <a:r>
              <a:rPr lang="ja-JP" altLang="en-US" sz="4400" dirty="0">
                <a:latin typeface="Fira Sans" panose="020B0503050000020004" pitchFamily="34" charset="0"/>
              </a:rPr>
              <a:t>・</a:t>
            </a:r>
            <a:r>
              <a:rPr lang="en-US" altLang="ja-JP" sz="4400" b="1" dirty="0">
                <a:latin typeface="Fira Sans" panose="020B0503050000020004" pitchFamily="34" charset="0"/>
              </a:rPr>
              <a:t>Tag Questioning</a:t>
            </a:r>
            <a:r>
              <a:rPr lang="en-US" altLang="ja-JP" sz="4400" dirty="0">
                <a:latin typeface="Fira Sans" panose="020B0503050000020004" pitchFamily="34" charset="0"/>
              </a:rPr>
              <a:t> ("isn't it?" or "aren't you?“)</a:t>
            </a:r>
          </a:p>
          <a:p>
            <a:pPr>
              <a:lnSpc>
                <a:spcPct val="150000"/>
              </a:lnSpc>
            </a:pPr>
            <a:r>
              <a:rPr lang="ja-JP" altLang="en-US" sz="4400" dirty="0">
                <a:latin typeface="Fira Sans" panose="020B0503050000020004" pitchFamily="34" charset="0"/>
              </a:rPr>
              <a:t>→</a:t>
            </a:r>
            <a:endParaRPr lang="ja-JP" altLang="ja-JP" sz="4400" dirty="0">
              <a:latin typeface="Fira Sans" panose="020B0503050000020004" pitchFamily="34" charset="0"/>
            </a:endParaRPr>
          </a:p>
        </p:txBody>
      </p:sp>
      <p:sp>
        <p:nvSpPr>
          <p:cNvPr id="4" name="Google Shape;147;p16">
            <a:extLst>
              <a:ext uri="{FF2B5EF4-FFF2-40B4-BE49-F238E27FC236}">
                <a16:creationId xmlns:a16="http://schemas.microsoft.com/office/drawing/2014/main" id="{4DF1B6ED-BCC4-AB14-D30C-EBA7931F950C}"/>
              </a:ext>
            </a:extLst>
          </p:cNvPr>
          <p:cNvSpPr txBox="1"/>
          <p:nvPr/>
        </p:nvSpPr>
        <p:spPr>
          <a:xfrm>
            <a:off x="-1782686" y="177150"/>
            <a:ext cx="12450220" cy="5663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>
              <a:lnSpc>
                <a:spcPct val="115000"/>
              </a:lnSpc>
            </a:pPr>
            <a:r>
              <a:rPr lang="en-US" altLang="ja-JP" sz="3200" dirty="0">
                <a:latin typeface="Merriweather" panose="00000500000000000000" pitchFamily="2" charset="0"/>
              </a:rPr>
              <a:t>1. Differences in Communication by Gender</a:t>
            </a:r>
          </a:p>
        </p:txBody>
      </p:sp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88D61649-82E2-2F27-D966-CDB0A477F8AD}"/>
              </a:ext>
            </a:extLst>
          </p:cNvPr>
          <p:cNvSpPr txBox="1"/>
          <p:nvPr/>
        </p:nvSpPr>
        <p:spPr>
          <a:xfrm>
            <a:off x="2916197" y="8417728"/>
            <a:ext cx="992932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ja-JP" sz="4400" dirty="0">
                <a:latin typeface="Fira Sans" panose="020B0503050000020004" pitchFamily="34" charset="0"/>
              </a:rPr>
              <a:t>Women tend to use "facilitative tags” </a:t>
            </a:r>
          </a:p>
          <a:p>
            <a:r>
              <a:rPr lang="en-US" altLang="ja-JP" sz="4400" dirty="0">
                <a:latin typeface="Fira Sans" panose="020B0503050000020004" pitchFamily="34" charset="0"/>
              </a:rPr>
              <a:t>Men tend to use "modal tags" </a:t>
            </a:r>
            <a:endParaRPr kumimoji="1" lang="ja-JP" altLang="en-US" sz="4400" dirty="0">
              <a:latin typeface="Fira Sans" panose="020B0503050000020004" pitchFamily="34" charset="0"/>
            </a:endParaRPr>
          </a:p>
        </p:txBody>
      </p:sp>
      <p:sp>
        <p:nvSpPr>
          <p:cNvPr id="10" name="吹き出し: 角を丸めた四角形 9">
            <a:extLst>
              <a:ext uri="{FF2B5EF4-FFF2-40B4-BE49-F238E27FC236}">
                <a16:creationId xmlns:a16="http://schemas.microsoft.com/office/drawing/2014/main" id="{DFB8AC2E-4AF4-931A-ED0B-08292931B028}"/>
              </a:ext>
            </a:extLst>
          </p:cNvPr>
          <p:cNvSpPr/>
          <p:nvPr/>
        </p:nvSpPr>
        <p:spPr>
          <a:xfrm>
            <a:off x="14310910" y="2617784"/>
            <a:ext cx="3977090" cy="1829649"/>
          </a:xfrm>
          <a:prstGeom prst="wedgeRoundRectCallout">
            <a:avLst>
              <a:gd name="adj1" fmla="val -88056"/>
              <a:gd name="adj2" fmla="val -5541"/>
              <a:gd name="adj3" fmla="val 16667"/>
            </a:avLst>
          </a:prstGeom>
          <a:solidFill>
            <a:srgbClr val="FFD86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ja-JP" sz="3600" dirty="0">
                <a:solidFill>
                  <a:schemeClr val="tx1"/>
                </a:solidFill>
                <a:latin typeface="Fira Sans" panose="020B0503050000020004" pitchFamily="34" charset="0"/>
              </a:rPr>
              <a:t>Women are good at using them</a:t>
            </a:r>
            <a:endParaRPr kumimoji="1" lang="ja-JP" altLang="en-US" sz="3600" dirty="0">
              <a:solidFill>
                <a:schemeClr val="tx1"/>
              </a:solidFill>
              <a:latin typeface="Fira Sans" panose="020B0503050000020004" pitchFamily="34" charset="0"/>
            </a:endParaRPr>
          </a:p>
        </p:txBody>
      </p:sp>
      <p:sp>
        <p:nvSpPr>
          <p:cNvPr id="11" name="吹き出し: 角を丸めた四角形 10">
            <a:extLst>
              <a:ext uri="{FF2B5EF4-FFF2-40B4-BE49-F238E27FC236}">
                <a16:creationId xmlns:a16="http://schemas.microsoft.com/office/drawing/2014/main" id="{54920410-141A-A93E-009B-28F55CBEBEE1}"/>
              </a:ext>
            </a:extLst>
          </p:cNvPr>
          <p:cNvSpPr/>
          <p:nvPr/>
        </p:nvSpPr>
        <p:spPr>
          <a:xfrm>
            <a:off x="14310909" y="4818374"/>
            <a:ext cx="3977091" cy="1829649"/>
          </a:xfrm>
          <a:prstGeom prst="wedgeRoundRectCallout">
            <a:avLst>
              <a:gd name="adj1" fmla="val -84712"/>
              <a:gd name="adj2" fmla="val 8911"/>
              <a:gd name="adj3" fmla="val 16667"/>
            </a:avLst>
          </a:prstGeom>
          <a:solidFill>
            <a:srgbClr val="FFD86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ja-JP" sz="3600" dirty="0">
                <a:solidFill>
                  <a:schemeClr val="tx1"/>
                </a:solidFill>
                <a:latin typeface="Fira Sans" panose="020B0503050000020004" pitchFamily="34" charset="0"/>
              </a:rPr>
              <a:t>Women use them more</a:t>
            </a:r>
            <a:endParaRPr kumimoji="1" lang="ja-JP" altLang="en-US" sz="3600" dirty="0">
              <a:solidFill>
                <a:schemeClr val="tx1"/>
              </a:solidFill>
              <a:latin typeface="Fira Sans" panose="020B0503050000020004" pitchFamily="34" charset="0"/>
            </a:endParaRPr>
          </a:p>
        </p:txBody>
      </p:sp>
      <p:sp>
        <p:nvSpPr>
          <p:cNvPr id="12" name="テキスト ボックス 11">
            <a:extLst>
              <a:ext uri="{FF2B5EF4-FFF2-40B4-BE49-F238E27FC236}">
                <a16:creationId xmlns:a16="http://schemas.microsoft.com/office/drawing/2014/main" id="{706A974C-E2A5-10FD-3B12-85E67E8D877C}"/>
              </a:ext>
            </a:extLst>
          </p:cNvPr>
          <p:cNvSpPr txBox="1"/>
          <p:nvPr/>
        </p:nvSpPr>
        <p:spPr>
          <a:xfrm>
            <a:off x="14230350" y="9335794"/>
            <a:ext cx="30460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ja-JP" sz="3600" dirty="0">
                <a:latin typeface="Fira Sans" panose="020B0503050000020004" pitchFamily="34" charset="0"/>
              </a:rPr>
              <a:t>(Coates, 2013)</a:t>
            </a:r>
            <a:endParaRPr kumimoji="1" lang="ja-JP" altLang="en-US" sz="3600" dirty="0">
              <a:latin typeface="Fira Sans" panose="020B05030500000200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19226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>
          <a:extLst>
            <a:ext uri="{FF2B5EF4-FFF2-40B4-BE49-F238E27FC236}">
              <a16:creationId xmlns:a16="http://schemas.microsoft.com/office/drawing/2014/main" id="{DB01C43F-FE7A-9B6F-BE24-4152EF32D9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4" name="Google Shape;144;p16">
            <a:extLst>
              <a:ext uri="{FF2B5EF4-FFF2-40B4-BE49-F238E27FC236}">
                <a16:creationId xmlns:a16="http://schemas.microsoft.com/office/drawing/2014/main" id="{F2E18410-069C-E3CA-B1F1-E0CF350EC4AE}"/>
              </a:ext>
            </a:extLst>
          </p:cNvPr>
          <p:cNvGrpSpPr/>
          <p:nvPr/>
        </p:nvGrpSpPr>
        <p:grpSpPr>
          <a:xfrm>
            <a:off x="0" y="-180826"/>
            <a:ext cx="1028700" cy="10467826"/>
            <a:chOff x="0" y="-47625"/>
            <a:chExt cx="270933" cy="2756958"/>
          </a:xfrm>
        </p:grpSpPr>
        <p:sp>
          <p:nvSpPr>
            <p:cNvPr id="145" name="Google Shape;145;p16">
              <a:extLst>
                <a:ext uri="{FF2B5EF4-FFF2-40B4-BE49-F238E27FC236}">
                  <a16:creationId xmlns:a16="http://schemas.microsoft.com/office/drawing/2014/main" id="{95B4CC4C-4335-6CD1-81AA-9816709BC467}"/>
                </a:ext>
              </a:extLst>
            </p:cNvPr>
            <p:cNvSpPr/>
            <p:nvPr/>
          </p:nvSpPr>
          <p:spPr>
            <a:xfrm>
              <a:off x="0" y="0"/>
              <a:ext cx="270933" cy="2709333"/>
            </a:xfrm>
            <a:custGeom>
              <a:avLst/>
              <a:gdLst/>
              <a:ahLst/>
              <a:cxnLst/>
              <a:rect l="l" t="t" r="r" b="b"/>
              <a:pathLst>
                <a:path w="270933" h="2709333" extrusionOk="0">
                  <a:moveTo>
                    <a:pt x="0" y="0"/>
                  </a:moveTo>
                  <a:lnTo>
                    <a:pt x="270933" y="0"/>
                  </a:lnTo>
                  <a:lnTo>
                    <a:pt x="270933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146" name="Google Shape;146;p16">
              <a:extLst>
                <a:ext uri="{FF2B5EF4-FFF2-40B4-BE49-F238E27FC236}">
                  <a16:creationId xmlns:a16="http://schemas.microsoft.com/office/drawing/2014/main" id="{AFE901E7-6F25-1F9F-79D7-DA844771B820}"/>
                </a:ext>
              </a:extLst>
            </p:cNvPr>
            <p:cNvSpPr txBox="1"/>
            <p:nvPr/>
          </p:nvSpPr>
          <p:spPr>
            <a:xfrm>
              <a:off x="0" y="-47625"/>
              <a:ext cx="270933" cy="27569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47" name="Google Shape;147;p16">
            <a:extLst>
              <a:ext uri="{FF2B5EF4-FFF2-40B4-BE49-F238E27FC236}">
                <a16:creationId xmlns:a16="http://schemas.microsoft.com/office/drawing/2014/main" id="{19D3A45B-EBFF-3F9A-97D2-9772F80DA517}"/>
              </a:ext>
            </a:extLst>
          </p:cNvPr>
          <p:cNvSpPr txBox="1"/>
          <p:nvPr/>
        </p:nvSpPr>
        <p:spPr>
          <a:xfrm>
            <a:off x="5487204" y="1525438"/>
            <a:ext cx="12450219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/>
            <a:r>
              <a:rPr lang="en-US" altLang="ja-JP" sz="4800" dirty="0">
                <a:latin typeface="Fira Sans" panose="020B0503050000020004" pitchFamily="34" charset="0"/>
              </a:rPr>
              <a:t>Analysis 1: </a:t>
            </a:r>
            <a:r>
              <a:rPr lang="en-US" altLang="ja-JP" sz="4800" b="1" dirty="0">
                <a:latin typeface="Fira Sans" panose="020B0503050000020004" pitchFamily="34" charset="0"/>
              </a:rPr>
              <a:t>In-person discussion</a:t>
            </a:r>
            <a:endParaRPr sz="4800" b="1" dirty="0">
              <a:latin typeface="Fira Sans" panose="020B0503050000020004" pitchFamily="34" charset="0"/>
            </a:endParaRPr>
          </a:p>
        </p:txBody>
      </p:sp>
      <p:sp>
        <p:nvSpPr>
          <p:cNvPr id="2" name="Google Shape;147;p16">
            <a:extLst>
              <a:ext uri="{FF2B5EF4-FFF2-40B4-BE49-F238E27FC236}">
                <a16:creationId xmlns:a16="http://schemas.microsoft.com/office/drawing/2014/main" id="{83EF2CBB-F8A8-E520-C4CC-2CC15D95DABA}"/>
              </a:ext>
            </a:extLst>
          </p:cNvPr>
          <p:cNvSpPr txBox="1"/>
          <p:nvPr/>
        </p:nvSpPr>
        <p:spPr>
          <a:xfrm>
            <a:off x="-1782686" y="177150"/>
            <a:ext cx="12450220" cy="5663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>
              <a:lnSpc>
                <a:spcPct val="115000"/>
              </a:lnSpc>
            </a:pPr>
            <a:r>
              <a:rPr lang="en-US" altLang="ja-JP" sz="3200" dirty="0">
                <a:latin typeface="Merriweather" panose="00000500000000000000" pitchFamily="2" charset="0"/>
              </a:rPr>
              <a:t>1. Differences in Communication by Gender</a:t>
            </a:r>
          </a:p>
        </p:txBody>
      </p:sp>
      <p:sp>
        <p:nvSpPr>
          <p:cNvPr id="6" name="スマイル 5">
            <a:extLst>
              <a:ext uri="{FF2B5EF4-FFF2-40B4-BE49-F238E27FC236}">
                <a16:creationId xmlns:a16="http://schemas.microsoft.com/office/drawing/2014/main" id="{BCDAEF60-EA9B-A4EE-9130-4DECE794C8B7}"/>
              </a:ext>
            </a:extLst>
          </p:cNvPr>
          <p:cNvSpPr/>
          <p:nvPr/>
        </p:nvSpPr>
        <p:spPr>
          <a:xfrm>
            <a:off x="10783548" y="3652342"/>
            <a:ext cx="1689100" cy="1562100"/>
          </a:xfrm>
          <a:prstGeom prst="smileyFace">
            <a:avLst/>
          </a:prstGeom>
          <a:solidFill>
            <a:srgbClr val="FFD86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7" name="スマイル 6">
            <a:extLst>
              <a:ext uri="{FF2B5EF4-FFF2-40B4-BE49-F238E27FC236}">
                <a16:creationId xmlns:a16="http://schemas.microsoft.com/office/drawing/2014/main" id="{DB014DDD-07E2-50E9-130F-2F47B346CEE7}"/>
              </a:ext>
            </a:extLst>
          </p:cNvPr>
          <p:cNvSpPr/>
          <p:nvPr/>
        </p:nvSpPr>
        <p:spPr>
          <a:xfrm>
            <a:off x="14791022" y="3581400"/>
            <a:ext cx="1689100" cy="1562100"/>
          </a:xfrm>
          <a:prstGeom prst="smileyFace">
            <a:avLst/>
          </a:prstGeom>
          <a:solidFill>
            <a:srgbClr val="FFD86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8" name="スマイル 7">
            <a:extLst>
              <a:ext uri="{FF2B5EF4-FFF2-40B4-BE49-F238E27FC236}">
                <a16:creationId xmlns:a16="http://schemas.microsoft.com/office/drawing/2014/main" id="{6579FBB6-656A-C845-AD33-1D106746C90E}"/>
              </a:ext>
            </a:extLst>
          </p:cNvPr>
          <p:cNvSpPr/>
          <p:nvPr/>
        </p:nvSpPr>
        <p:spPr>
          <a:xfrm>
            <a:off x="6776074" y="3652342"/>
            <a:ext cx="1689100" cy="1562100"/>
          </a:xfrm>
          <a:prstGeom prst="smileyFace">
            <a:avLst/>
          </a:prstGeom>
          <a:solidFill>
            <a:srgbClr val="FFD86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9" name="スマイル 8">
            <a:extLst>
              <a:ext uri="{FF2B5EF4-FFF2-40B4-BE49-F238E27FC236}">
                <a16:creationId xmlns:a16="http://schemas.microsoft.com/office/drawing/2014/main" id="{81AD251B-EA26-A6EA-E57F-89B856592B01}"/>
              </a:ext>
            </a:extLst>
          </p:cNvPr>
          <p:cNvSpPr/>
          <p:nvPr/>
        </p:nvSpPr>
        <p:spPr>
          <a:xfrm>
            <a:off x="2768600" y="3652342"/>
            <a:ext cx="1689100" cy="1562100"/>
          </a:xfrm>
          <a:prstGeom prst="smileyFace">
            <a:avLst/>
          </a:prstGeom>
          <a:solidFill>
            <a:srgbClr val="FFD86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0" name="テキスト ボックス 9">
            <a:extLst>
              <a:ext uri="{FF2B5EF4-FFF2-40B4-BE49-F238E27FC236}">
                <a16:creationId xmlns:a16="http://schemas.microsoft.com/office/drawing/2014/main" id="{8EF5C3B7-3459-632A-2F68-3887E0EF5DFC}"/>
              </a:ext>
            </a:extLst>
          </p:cNvPr>
          <p:cNvSpPr txBox="1"/>
          <p:nvPr/>
        </p:nvSpPr>
        <p:spPr>
          <a:xfrm>
            <a:off x="2174141" y="2918389"/>
            <a:ext cx="31149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Female speaker</a:t>
            </a:r>
            <a:endParaRPr kumimoji="1" lang="ja-JP" altLang="en-US" sz="3200" dirty="0">
              <a:latin typeface="Fira Sans" panose="020B0503050000020004" pitchFamily="34" charset="0"/>
            </a:endParaRPr>
          </a:p>
        </p:txBody>
      </p:sp>
      <p:sp>
        <p:nvSpPr>
          <p:cNvPr id="11" name="テキスト ボックス 10">
            <a:extLst>
              <a:ext uri="{FF2B5EF4-FFF2-40B4-BE49-F238E27FC236}">
                <a16:creationId xmlns:a16="http://schemas.microsoft.com/office/drawing/2014/main" id="{D326306C-B018-B2DE-680F-BCC5ABAF5324}"/>
              </a:ext>
            </a:extLst>
          </p:cNvPr>
          <p:cNvSpPr txBox="1"/>
          <p:nvPr/>
        </p:nvSpPr>
        <p:spPr>
          <a:xfrm>
            <a:off x="6154896" y="2951370"/>
            <a:ext cx="30011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Male speaker A</a:t>
            </a:r>
            <a:endParaRPr kumimoji="1" lang="ja-JP" altLang="en-US" sz="3200" dirty="0">
              <a:latin typeface="Fira Sans" panose="020B0503050000020004" pitchFamily="34" charset="0"/>
            </a:endParaRPr>
          </a:p>
        </p:txBody>
      </p:sp>
      <p:sp>
        <p:nvSpPr>
          <p:cNvPr id="12" name="テキスト ボックス 11">
            <a:extLst>
              <a:ext uri="{FF2B5EF4-FFF2-40B4-BE49-F238E27FC236}">
                <a16:creationId xmlns:a16="http://schemas.microsoft.com/office/drawing/2014/main" id="{8552DC8C-FFEC-A11C-D8CD-0103CCE1F8F6}"/>
              </a:ext>
            </a:extLst>
          </p:cNvPr>
          <p:cNvSpPr txBox="1"/>
          <p:nvPr/>
        </p:nvSpPr>
        <p:spPr>
          <a:xfrm>
            <a:off x="10204528" y="2918389"/>
            <a:ext cx="30155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Male speaker B</a:t>
            </a:r>
            <a:endParaRPr kumimoji="1" lang="ja-JP" altLang="en-US" sz="3200" dirty="0">
              <a:latin typeface="Fira Sans" panose="020B0503050000020004" pitchFamily="34" charset="0"/>
            </a:endParaRPr>
          </a:p>
        </p:txBody>
      </p:sp>
      <p:sp>
        <p:nvSpPr>
          <p:cNvPr id="13" name="テキスト ボックス 12">
            <a:extLst>
              <a:ext uri="{FF2B5EF4-FFF2-40B4-BE49-F238E27FC236}">
                <a16:creationId xmlns:a16="http://schemas.microsoft.com/office/drawing/2014/main" id="{641990F0-CFF4-F0E2-BC32-47F8AC188891}"/>
              </a:ext>
            </a:extLst>
          </p:cNvPr>
          <p:cNvSpPr txBox="1"/>
          <p:nvPr/>
        </p:nvSpPr>
        <p:spPr>
          <a:xfrm>
            <a:off x="13963086" y="2918388"/>
            <a:ext cx="33666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Facilitator (male)</a:t>
            </a:r>
            <a:endParaRPr kumimoji="1" lang="ja-JP" altLang="en-US" sz="3200" dirty="0">
              <a:latin typeface="Fira Sans" panose="020B0503050000020004" pitchFamily="34" charset="0"/>
            </a:endParaRPr>
          </a:p>
        </p:txBody>
      </p:sp>
      <p:sp>
        <p:nvSpPr>
          <p:cNvPr id="14" name="テキスト ボックス 13">
            <a:extLst>
              <a:ext uri="{FF2B5EF4-FFF2-40B4-BE49-F238E27FC236}">
                <a16:creationId xmlns:a16="http://schemas.microsoft.com/office/drawing/2014/main" id="{20AF22A2-107B-1A2F-0E11-780BB58AB048}"/>
              </a:ext>
            </a:extLst>
          </p:cNvPr>
          <p:cNvSpPr txBox="1"/>
          <p:nvPr/>
        </p:nvSpPr>
        <p:spPr>
          <a:xfrm>
            <a:off x="2742046" y="5642086"/>
            <a:ext cx="16995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“I think”</a:t>
            </a:r>
            <a:endParaRPr kumimoji="1" lang="ja-JP" altLang="en-US" sz="3200" dirty="0">
              <a:latin typeface="Fira Sans" panose="020B0503050000020004" pitchFamily="34" charset="0"/>
            </a:endParaRPr>
          </a:p>
        </p:txBody>
      </p:sp>
      <p:sp>
        <p:nvSpPr>
          <p:cNvPr id="15" name="テキスト ボックス 14">
            <a:extLst>
              <a:ext uri="{FF2B5EF4-FFF2-40B4-BE49-F238E27FC236}">
                <a16:creationId xmlns:a16="http://schemas.microsoft.com/office/drawing/2014/main" id="{020B81E1-16B1-B52D-DB9E-F620E17D1A9C}"/>
              </a:ext>
            </a:extLst>
          </p:cNvPr>
          <p:cNvSpPr txBox="1"/>
          <p:nvPr/>
        </p:nvSpPr>
        <p:spPr>
          <a:xfrm>
            <a:off x="10470569" y="5642086"/>
            <a:ext cx="23150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“You know”</a:t>
            </a:r>
            <a:endParaRPr kumimoji="1" lang="ja-JP" altLang="en-US" sz="3200" dirty="0">
              <a:latin typeface="Fira Sans" panose="020B0503050000020004" pitchFamily="34" charset="0"/>
            </a:endParaRPr>
          </a:p>
        </p:txBody>
      </p:sp>
      <p:cxnSp>
        <p:nvCxnSpPr>
          <p:cNvPr id="21" name="直線コネクタ 20">
            <a:extLst>
              <a:ext uri="{FF2B5EF4-FFF2-40B4-BE49-F238E27FC236}">
                <a16:creationId xmlns:a16="http://schemas.microsoft.com/office/drawing/2014/main" id="{332021F1-2484-8EFF-99B0-57669749CC69}"/>
              </a:ext>
            </a:extLst>
          </p:cNvPr>
          <p:cNvCxnSpPr>
            <a:cxnSpLocks/>
          </p:cNvCxnSpPr>
          <p:nvPr/>
        </p:nvCxnSpPr>
        <p:spPr>
          <a:xfrm>
            <a:off x="7556500" y="5422900"/>
            <a:ext cx="0" cy="1044468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直線コネクタ 22">
            <a:extLst>
              <a:ext uri="{FF2B5EF4-FFF2-40B4-BE49-F238E27FC236}">
                <a16:creationId xmlns:a16="http://schemas.microsoft.com/office/drawing/2014/main" id="{02F3A62C-B834-5B46-8387-7695AD8E26DA}"/>
              </a:ext>
            </a:extLst>
          </p:cNvPr>
          <p:cNvCxnSpPr>
            <a:cxnSpLocks/>
          </p:cNvCxnSpPr>
          <p:nvPr/>
        </p:nvCxnSpPr>
        <p:spPr>
          <a:xfrm>
            <a:off x="7556500" y="5867400"/>
            <a:ext cx="2755900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直線コネクタ 24">
            <a:extLst>
              <a:ext uri="{FF2B5EF4-FFF2-40B4-BE49-F238E27FC236}">
                <a16:creationId xmlns:a16="http://schemas.microsoft.com/office/drawing/2014/main" id="{3DEBE1CD-B79E-28B3-F3D5-1A6D43ED696D}"/>
              </a:ext>
            </a:extLst>
          </p:cNvPr>
          <p:cNvCxnSpPr>
            <a:cxnSpLocks/>
          </p:cNvCxnSpPr>
          <p:nvPr/>
        </p:nvCxnSpPr>
        <p:spPr>
          <a:xfrm>
            <a:off x="15646400" y="5321300"/>
            <a:ext cx="0" cy="1146068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直線コネクタ 26">
            <a:extLst>
              <a:ext uri="{FF2B5EF4-FFF2-40B4-BE49-F238E27FC236}">
                <a16:creationId xmlns:a16="http://schemas.microsoft.com/office/drawing/2014/main" id="{96CF4AA2-FD83-0291-47DF-E176A40D77F5}"/>
              </a:ext>
            </a:extLst>
          </p:cNvPr>
          <p:cNvCxnSpPr/>
          <p:nvPr/>
        </p:nvCxnSpPr>
        <p:spPr>
          <a:xfrm flipH="1">
            <a:off x="13030200" y="5867400"/>
            <a:ext cx="2540000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直線コネクタ 28">
            <a:extLst>
              <a:ext uri="{FF2B5EF4-FFF2-40B4-BE49-F238E27FC236}">
                <a16:creationId xmlns:a16="http://schemas.microsoft.com/office/drawing/2014/main" id="{0BB208C5-4401-4BFA-0E44-690A32C0EA65}"/>
              </a:ext>
            </a:extLst>
          </p:cNvPr>
          <p:cNvCxnSpPr>
            <a:endCxn id="15" idx="0"/>
          </p:cNvCxnSpPr>
          <p:nvPr/>
        </p:nvCxnSpPr>
        <p:spPr>
          <a:xfrm>
            <a:off x="11628098" y="5422900"/>
            <a:ext cx="0" cy="219186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直線コネクタ 30">
            <a:extLst>
              <a:ext uri="{FF2B5EF4-FFF2-40B4-BE49-F238E27FC236}">
                <a16:creationId xmlns:a16="http://schemas.microsoft.com/office/drawing/2014/main" id="{85906471-DA11-57D8-6168-8B9A0830D85C}"/>
              </a:ext>
            </a:extLst>
          </p:cNvPr>
          <p:cNvCxnSpPr>
            <a:cxnSpLocks/>
            <a:endCxn id="14" idx="0"/>
          </p:cNvCxnSpPr>
          <p:nvPr/>
        </p:nvCxnSpPr>
        <p:spPr>
          <a:xfrm>
            <a:off x="3591798" y="5363542"/>
            <a:ext cx="0" cy="278544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5" name="テキスト ボックス 34">
            <a:extLst>
              <a:ext uri="{FF2B5EF4-FFF2-40B4-BE49-F238E27FC236}">
                <a16:creationId xmlns:a16="http://schemas.microsoft.com/office/drawing/2014/main" id="{74AB2C9E-022F-E9E3-7BC3-F25510DA108F}"/>
              </a:ext>
            </a:extLst>
          </p:cNvPr>
          <p:cNvSpPr txBox="1"/>
          <p:nvPr/>
        </p:nvSpPr>
        <p:spPr>
          <a:xfrm>
            <a:off x="2293079" y="6515558"/>
            <a:ext cx="26949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Subject “you”</a:t>
            </a:r>
            <a:endParaRPr kumimoji="1" lang="ja-JP" altLang="en-US" sz="3200" dirty="0">
              <a:latin typeface="Fira Sans" panose="020B0503050000020004" pitchFamily="34" charset="0"/>
            </a:endParaRPr>
          </a:p>
        </p:txBody>
      </p:sp>
      <p:sp>
        <p:nvSpPr>
          <p:cNvPr id="36" name="テキスト ボックス 35">
            <a:extLst>
              <a:ext uri="{FF2B5EF4-FFF2-40B4-BE49-F238E27FC236}">
                <a16:creationId xmlns:a16="http://schemas.microsoft.com/office/drawing/2014/main" id="{ADA2BC47-0DBA-DDF3-C8A6-6EA50D26010F}"/>
              </a:ext>
            </a:extLst>
          </p:cNvPr>
          <p:cNvSpPr txBox="1"/>
          <p:nvPr/>
        </p:nvSpPr>
        <p:spPr>
          <a:xfrm>
            <a:off x="6154896" y="6510647"/>
            <a:ext cx="33666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“If I can say that”</a:t>
            </a:r>
            <a:endParaRPr kumimoji="1" lang="ja-JP" altLang="en-US" sz="3200" dirty="0">
              <a:latin typeface="Fira Sans" panose="020B0503050000020004" pitchFamily="34" charset="0"/>
            </a:endParaRPr>
          </a:p>
        </p:txBody>
      </p:sp>
      <p:sp>
        <p:nvSpPr>
          <p:cNvPr id="37" name="テキスト ボックス 36">
            <a:extLst>
              <a:ext uri="{FF2B5EF4-FFF2-40B4-BE49-F238E27FC236}">
                <a16:creationId xmlns:a16="http://schemas.microsoft.com/office/drawing/2014/main" id="{A58C2336-F4E8-3902-87D3-DF53529374C6}"/>
              </a:ext>
            </a:extLst>
          </p:cNvPr>
          <p:cNvSpPr txBox="1"/>
          <p:nvPr/>
        </p:nvSpPr>
        <p:spPr>
          <a:xfrm>
            <a:off x="10086707" y="6467368"/>
            <a:ext cx="340990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kumimoji="1" lang="en-US" altLang="ja-JP" sz="3200" dirty="0">
                <a:latin typeface="Fira Sans" panose="020B0503050000020004" pitchFamily="34" charset="0"/>
              </a:rPr>
              <a:t>“Absolutely”</a:t>
            </a:r>
          </a:p>
          <a:p>
            <a:pPr algn="ctr"/>
            <a:r>
              <a:rPr kumimoji="1" lang="en-US" altLang="ja-JP" sz="3200" dirty="0">
                <a:latin typeface="Fira Sans" panose="020B0503050000020004" pitchFamily="34" charset="0"/>
              </a:rPr>
              <a:t>“There is no way”</a:t>
            </a:r>
            <a:endParaRPr kumimoji="1" lang="ja-JP" altLang="en-US" sz="3200" dirty="0">
              <a:latin typeface="Fira Sans" panose="020B0503050000020004" pitchFamily="34" charset="0"/>
            </a:endParaRPr>
          </a:p>
        </p:txBody>
      </p:sp>
      <p:sp>
        <p:nvSpPr>
          <p:cNvPr id="38" name="テキスト ボックス 37">
            <a:extLst>
              <a:ext uri="{FF2B5EF4-FFF2-40B4-BE49-F238E27FC236}">
                <a16:creationId xmlns:a16="http://schemas.microsoft.com/office/drawing/2014/main" id="{2AC7F9F0-2ED3-7468-6F9C-99991C1DD02E}"/>
              </a:ext>
            </a:extLst>
          </p:cNvPr>
          <p:cNvSpPr txBox="1"/>
          <p:nvPr/>
        </p:nvSpPr>
        <p:spPr>
          <a:xfrm>
            <a:off x="14088923" y="6551815"/>
            <a:ext cx="38485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Ask before the conversation ends</a:t>
            </a:r>
            <a:endParaRPr kumimoji="1" lang="ja-JP" altLang="en-US" sz="3200" dirty="0">
              <a:latin typeface="Fira Sans" panose="020B0503050000020004" pitchFamily="34" charset="0"/>
            </a:endParaRPr>
          </a:p>
        </p:txBody>
      </p:sp>
      <p:cxnSp>
        <p:nvCxnSpPr>
          <p:cNvPr id="44" name="直線コネクタ 43">
            <a:extLst>
              <a:ext uri="{FF2B5EF4-FFF2-40B4-BE49-F238E27FC236}">
                <a16:creationId xmlns:a16="http://schemas.microsoft.com/office/drawing/2014/main" id="{9E990B07-EDC9-5549-457A-0F37182D1C82}"/>
              </a:ext>
            </a:extLst>
          </p:cNvPr>
          <p:cNvCxnSpPr>
            <a:stCxn id="14" idx="2"/>
          </p:cNvCxnSpPr>
          <p:nvPr/>
        </p:nvCxnSpPr>
        <p:spPr>
          <a:xfrm>
            <a:off x="3591798" y="6226861"/>
            <a:ext cx="0" cy="324954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直線コネクタ 45">
            <a:extLst>
              <a:ext uri="{FF2B5EF4-FFF2-40B4-BE49-F238E27FC236}">
                <a16:creationId xmlns:a16="http://schemas.microsoft.com/office/drawing/2014/main" id="{56DF9BB7-F4A5-C18F-642E-382C70AE822E}"/>
              </a:ext>
            </a:extLst>
          </p:cNvPr>
          <p:cNvCxnSpPr>
            <a:stCxn id="15" idx="2"/>
          </p:cNvCxnSpPr>
          <p:nvPr/>
        </p:nvCxnSpPr>
        <p:spPr>
          <a:xfrm flipH="1">
            <a:off x="11628097" y="6226861"/>
            <a:ext cx="1" cy="324954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7" name="テキスト ボックス 46">
            <a:extLst>
              <a:ext uri="{FF2B5EF4-FFF2-40B4-BE49-F238E27FC236}">
                <a16:creationId xmlns:a16="http://schemas.microsoft.com/office/drawing/2014/main" id="{7A72DCDD-7A41-D282-E698-9A9024964849}"/>
              </a:ext>
            </a:extLst>
          </p:cNvPr>
          <p:cNvSpPr txBox="1"/>
          <p:nvPr/>
        </p:nvSpPr>
        <p:spPr>
          <a:xfrm>
            <a:off x="3186274" y="8238931"/>
            <a:ext cx="596976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Communicated in ways that conveyed </a:t>
            </a:r>
            <a:r>
              <a:rPr kumimoji="1" lang="en-US" altLang="ja-JP" sz="3200" b="1" dirty="0">
                <a:latin typeface="Fira Sans" panose="020B0503050000020004" pitchFamily="34" charset="0"/>
              </a:rPr>
              <a:t>femininity</a:t>
            </a:r>
            <a:endParaRPr kumimoji="1" lang="ja-JP" altLang="en-US" sz="3200" b="1" dirty="0">
              <a:latin typeface="Fira Sans" panose="020B0503050000020004" pitchFamily="34" charset="0"/>
            </a:endParaRPr>
          </a:p>
        </p:txBody>
      </p:sp>
      <p:sp>
        <p:nvSpPr>
          <p:cNvPr id="48" name="テキスト ボックス 47">
            <a:extLst>
              <a:ext uri="{FF2B5EF4-FFF2-40B4-BE49-F238E27FC236}">
                <a16:creationId xmlns:a16="http://schemas.microsoft.com/office/drawing/2014/main" id="{C582D011-CD53-239F-B639-7253538FA66E}"/>
              </a:ext>
            </a:extLst>
          </p:cNvPr>
          <p:cNvSpPr txBox="1"/>
          <p:nvPr/>
        </p:nvSpPr>
        <p:spPr>
          <a:xfrm>
            <a:off x="11436974" y="8286271"/>
            <a:ext cx="596976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Communicated in ways that conveyed </a:t>
            </a:r>
            <a:r>
              <a:rPr kumimoji="1" lang="en-US" altLang="ja-JP" sz="3200" b="1" dirty="0">
                <a:latin typeface="Fira Sans" panose="020B0503050000020004" pitchFamily="34" charset="0"/>
              </a:rPr>
              <a:t>masculinity</a:t>
            </a:r>
            <a:endParaRPr kumimoji="1" lang="ja-JP" altLang="en-US" sz="3200" b="1" dirty="0">
              <a:latin typeface="Fira Sans" panose="020B0503050000020004" pitchFamily="34" charset="0"/>
            </a:endParaRPr>
          </a:p>
        </p:txBody>
      </p:sp>
      <p:cxnSp>
        <p:nvCxnSpPr>
          <p:cNvPr id="50" name="直線コネクタ 49">
            <a:extLst>
              <a:ext uri="{FF2B5EF4-FFF2-40B4-BE49-F238E27FC236}">
                <a16:creationId xmlns:a16="http://schemas.microsoft.com/office/drawing/2014/main" id="{AA1032DE-2F65-1D98-106E-85B094D29731}"/>
              </a:ext>
            </a:extLst>
          </p:cNvPr>
          <p:cNvCxnSpPr/>
          <p:nvPr/>
        </p:nvCxnSpPr>
        <p:spPr>
          <a:xfrm>
            <a:off x="3591798" y="7340600"/>
            <a:ext cx="1158002" cy="898331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直線コネクタ 50">
            <a:extLst>
              <a:ext uri="{FF2B5EF4-FFF2-40B4-BE49-F238E27FC236}">
                <a16:creationId xmlns:a16="http://schemas.microsoft.com/office/drawing/2014/main" id="{46CAB71C-FA47-1994-C43B-829F137CFBDD}"/>
              </a:ext>
            </a:extLst>
          </p:cNvPr>
          <p:cNvCxnSpPr>
            <a:cxnSpLocks/>
          </p:cNvCxnSpPr>
          <p:nvPr/>
        </p:nvCxnSpPr>
        <p:spPr>
          <a:xfrm flipH="1">
            <a:off x="6457243" y="7339401"/>
            <a:ext cx="1253538" cy="848344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直線コネクタ 52">
            <a:extLst>
              <a:ext uri="{FF2B5EF4-FFF2-40B4-BE49-F238E27FC236}">
                <a16:creationId xmlns:a16="http://schemas.microsoft.com/office/drawing/2014/main" id="{E9CE1150-2A4B-736C-624B-4E6429E8DAC8}"/>
              </a:ext>
            </a:extLst>
          </p:cNvPr>
          <p:cNvCxnSpPr>
            <a:cxnSpLocks/>
          </p:cNvCxnSpPr>
          <p:nvPr/>
        </p:nvCxnSpPr>
        <p:spPr>
          <a:xfrm flipH="1">
            <a:off x="14791022" y="7491257"/>
            <a:ext cx="1047098" cy="727093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直線コネクタ 54">
            <a:extLst>
              <a:ext uri="{FF2B5EF4-FFF2-40B4-BE49-F238E27FC236}">
                <a16:creationId xmlns:a16="http://schemas.microsoft.com/office/drawing/2014/main" id="{B5B44963-7E72-45F3-6323-2D3B70D6A9CD}"/>
              </a:ext>
            </a:extLst>
          </p:cNvPr>
          <p:cNvCxnSpPr>
            <a:cxnSpLocks/>
          </p:cNvCxnSpPr>
          <p:nvPr/>
        </p:nvCxnSpPr>
        <p:spPr>
          <a:xfrm>
            <a:off x="11957289" y="7567910"/>
            <a:ext cx="941448" cy="786052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7" name="テキスト ボックス 56">
            <a:extLst>
              <a:ext uri="{FF2B5EF4-FFF2-40B4-BE49-F238E27FC236}">
                <a16:creationId xmlns:a16="http://schemas.microsoft.com/office/drawing/2014/main" id="{BD52483D-E4C1-C240-217A-7FA42BB57D0C}"/>
              </a:ext>
            </a:extLst>
          </p:cNvPr>
          <p:cNvSpPr txBox="1"/>
          <p:nvPr/>
        </p:nvSpPr>
        <p:spPr>
          <a:xfrm>
            <a:off x="15116323" y="9631894"/>
            <a:ext cx="31115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2800" dirty="0">
                <a:latin typeface="Fira Sans" panose="020B0503050000020004" pitchFamily="34" charset="0"/>
              </a:rPr>
              <a:t>(Bloomberg, 2023)</a:t>
            </a:r>
            <a:endParaRPr lang="ja-JP" altLang="ja-JP" sz="2800" dirty="0">
              <a:latin typeface="Fira Sans" panose="020B05030500000200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03885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>
          <a:extLst>
            <a:ext uri="{FF2B5EF4-FFF2-40B4-BE49-F238E27FC236}">
              <a16:creationId xmlns:a16="http://schemas.microsoft.com/office/drawing/2014/main" id="{D84E20B0-C998-0204-B801-E491B7F9F2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oogle Shape;338;p26">
            <a:extLst>
              <a:ext uri="{FF2B5EF4-FFF2-40B4-BE49-F238E27FC236}">
                <a16:creationId xmlns:a16="http://schemas.microsoft.com/office/drawing/2014/main" id="{2DD5DF6E-6474-275A-5D9C-9B1A68FB600C}"/>
              </a:ext>
            </a:extLst>
          </p:cNvPr>
          <p:cNvGrpSpPr/>
          <p:nvPr/>
        </p:nvGrpSpPr>
        <p:grpSpPr>
          <a:xfrm>
            <a:off x="6641758" y="4819881"/>
            <a:ext cx="2260942" cy="647237"/>
            <a:chOff x="0" y="0"/>
            <a:chExt cx="1137318" cy="170466"/>
          </a:xfrm>
        </p:grpSpPr>
        <p:sp>
          <p:nvSpPr>
            <p:cNvPr id="8" name="Google Shape;339;p26">
              <a:extLst>
                <a:ext uri="{FF2B5EF4-FFF2-40B4-BE49-F238E27FC236}">
                  <a16:creationId xmlns:a16="http://schemas.microsoft.com/office/drawing/2014/main" id="{9D1579B4-D3C3-B0E0-8144-38F39A6B9E4C}"/>
                </a:ext>
              </a:extLst>
            </p:cNvPr>
            <p:cNvSpPr/>
            <p:nvPr/>
          </p:nvSpPr>
          <p:spPr>
            <a:xfrm>
              <a:off x="0" y="0"/>
              <a:ext cx="1137318" cy="170466"/>
            </a:xfrm>
            <a:custGeom>
              <a:avLst/>
              <a:gdLst/>
              <a:ahLst/>
              <a:cxnLst/>
              <a:rect l="l" t="t" r="r" b="b"/>
              <a:pathLst>
                <a:path w="1137318" h="170466" extrusionOk="0">
                  <a:moveTo>
                    <a:pt x="35857" y="0"/>
                  </a:moveTo>
                  <a:lnTo>
                    <a:pt x="1101462" y="0"/>
                  </a:lnTo>
                  <a:cubicBezTo>
                    <a:pt x="1121265" y="0"/>
                    <a:pt x="1137318" y="16054"/>
                    <a:pt x="1137318" y="35857"/>
                  </a:cubicBezTo>
                  <a:lnTo>
                    <a:pt x="1137318" y="134609"/>
                  </a:lnTo>
                  <a:cubicBezTo>
                    <a:pt x="1137318" y="144119"/>
                    <a:pt x="1133540" y="153239"/>
                    <a:pt x="1126816" y="159964"/>
                  </a:cubicBezTo>
                  <a:cubicBezTo>
                    <a:pt x="1120092" y="166688"/>
                    <a:pt x="1110971" y="170466"/>
                    <a:pt x="1101462" y="170466"/>
                  </a:cubicBezTo>
                  <a:lnTo>
                    <a:pt x="35857" y="170466"/>
                  </a:lnTo>
                  <a:cubicBezTo>
                    <a:pt x="26347" y="170466"/>
                    <a:pt x="17227" y="166688"/>
                    <a:pt x="10502" y="159964"/>
                  </a:cubicBezTo>
                  <a:cubicBezTo>
                    <a:pt x="3778" y="153239"/>
                    <a:pt x="0" y="144119"/>
                    <a:pt x="0" y="134609"/>
                  </a:cubicBezTo>
                  <a:lnTo>
                    <a:pt x="0" y="35857"/>
                  </a:lnTo>
                  <a:cubicBezTo>
                    <a:pt x="0" y="26347"/>
                    <a:pt x="3778" y="17227"/>
                    <a:pt x="10502" y="10502"/>
                  </a:cubicBezTo>
                  <a:cubicBezTo>
                    <a:pt x="17227" y="3778"/>
                    <a:pt x="26347" y="0"/>
                    <a:pt x="35857" y="0"/>
                  </a:cubicBez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" name="Google Shape;340;p26">
              <a:extLst>
                <a:ext uri="{FF2B5EF4-FFF2-40B4-BE49-F238E27FC236}">
                  <a16:creationId xmlns:a16="http://schemas.microsoft.com/office/drawing/2014/main" id="{461C37C3-4532-53FE-1FB7-441EBC85A7F9}"/>
                </a:ext>
              </a:extLst>
            </p:cNvPr>
            <p:cNvSpPr txBox="1"/>
            <p:nvPr/>
          </p:nvSpPr>
          <p:spPr>
            <a:xfrm>
              <a:off x="0" y="0"/>
              <a:ext cx="1137318" cy="17046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2000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grpSp>
        <p:nvGrpSpPr>
          <p:cNvPr id="144" name="Google Shape;144;p16">
            <a:extLst>
              <a:ext uri="{FF2B5EF4-FFF2-40B4-BE49-F238E27FC236}">
                <a16:creationId xmlns:a16="http://schemas.microsoft.com/office/drawing/2014/main" id="{61DE05EB-8628-23EF-4AAC-6FA6B827C4E3}"/>
              </a:ext>
            </a:extLst>
          </p:cNvPr>
          <p:cNvGrpSpPr/>
          <p:nvPr/>
        </p:nvGrpSpPr>
        <p:grpSpPr>
          <a:xfrm>
            <a:off x="0" y="-180826"/>
            <a:ext cx="1028700" cy="10467826"/>
            <a:chOff x="0" y="-47625"/>
            <a:chExt cx="270933" cy="2756958"/>
          </a:xfrm>
        </p:grpSpPr>
        <p:sp>
          <p:nvSpPr>
            <p:cNvPr id="145" name="Google Shape;145;p16">
              <a:extLst>
                <a:ext uri="{FF2B5EF4-FFF2-40B4-BE49-F238E27FC236}">
                  <a16:creationId xmlns:a16="http://schemas.microsoft.com/office/drawing/2014/main" id="{F8D4DB54-5B17-461E-49BF-746B660E694B}"/>
                </a:ext>
              </a:extLst>
            </p:cNvPr>
            <p:cNvSpPr/>
            <p:nvPr/>
          </p:nvSpPr>
          <p:spPr>
            <a:xfrm>
              <a:off x="0" y="0"/>
              <a:ext cx="270933" cy="2709333"/>
            </a:xfrm>
            <a:custGeom>
              <a:avLst/>
              <a:gdLst/>
              <a:ahLst/>
              <a:cxnLst/>
              <a:rect l="l" t="t" r="r" b="b"/>
              <a:pathLst>
                <a:path w="270933" h="2709333" extrusionOk="0">
                  <a:moveTo>
                    <a:pt x="0" y="0"/>
                  </a:moveTo>
                  <a:lnTo>
                    <a:pt x="270933" y="0"/>
                  </a:lnTo>
                  <a:lnTo>
                    <a:pt x="270933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146" name="Google Shape;146;p16">
              <a:extLst>
                <a:ext uri="{FF2B5EF4-FFF2-40B4-BE49-F238E27FC236}">
                  <a16:creationId xmlns:a16="http://schemas.microsoft.com/office/drawing/2014/main" id="{F5034FB1-3371-93FF-699F-CF5005A96D02}"/>
                </a:ext>
              </a:extLst>
            </p:cNvPr>
            <p:cNvSpPr txBox="1"/>
            <p:nvPr/>
          </p:nvSpPr>
          <p:spPr>
            <a:xfrm>
              <a:off x="0" y="-47625"/>
              <a:ext cx="270933" cy="27569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48" name="Google Shape;148;p16">
            <a:extLst>
              <a:ext uri="{FF2B5EF4-FFF2-40B4-BE49-F238E27FC236}">
                <a16:creationId xmlns:a16="http://schemas.microsoft.com/office/drawing/2014/main" id="{B3262AC4-969B-EED9-2098-3C8ED73718EE}"/>
              </a:ext>
            </a:extLst>
          </p:cNvPr>
          <p:cNvSpPr txBox="1"/>
          <p:nvPr/>
        </p:nvSpPr>
        <p:spPr>
          <a:xfrm>
            <a:off x="2460809" y="2681919"/>
            <a:ext cx="15476614" cy="778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15000"/>
              </a:lnSpc>
            </a:pPr>
            <a:r>
              <a:rPr lang="en-US" altLang="ja-JP" sz="4400" dirty="0">
                <a:latin typeface="Fira Sans" panose="020B0503050000020004" pitchFamily="34" charset="0"/>
              </a:rPr>
              <a:t>Men: </a:t>
            </a:r>
            <a:r>
              <a:rPr lang="en-US" altLang="ja-JP" sz="4400" b="1" dirty="0">
                <a:latin typeface="Fira Sans" panose="020B0503050000020004" pitchFamily="34" charset="0"/>
              </a:rPr>
              <a:t>confrontational style</a:t>
            </a:r>
            <a:r>
              <a:rPr lang="en-US" altLang="ja-JP" sz="4400" dirty="0">
                <a:latin typeface="Fira Sans" panose="020B0503050000020004" pitchFamily="34" charset="0"/>
              </a:rPr>
              <a:t>     Women: </a:t>
            </a:r>
            <a:r>
              <a:rPr lang="en-US" altLang="ja-JP" sz="4400" b="1" dirty="0">
                <a:latin typeface="Fira Sans" panose="020B0503050000020004" pitchFamily="34" charset="0"/>
              </a:rPr>
              <a:t>conciliatory style</a:t>
            </a:r>
            <a:endParaRPr sz="4400" b="1" dirty="0">
              <a:latin typeface="Fira Sans" panose="020B0503050000020004" pitchFamily="34" charset="0"/>
            </a:endParaRPr>
          </a:p>
        </p:txBody>
      </p:sp>
      <p:sp>
        <p:nvSpPr>
          <p:cNvPr id="150" name="Google Shape;150;p16">
            <a:extLst>
              <a:ext uri="{FF2B5EF4-FFF2-40B4-BE49-F238E27FC236}">
                <a16:creationId xmlns:a16="http://schemas.microsoft.com/office/drawing/2014/main" id="{773AD4F6-6718-24C5-0A53-612EF2F099CA}"/>
              </a:ext>
            </a:extLst>
          </p:cNvPr>
          <p:cNvSpPr txBox="1"/>
          <p:nvPr/>
        </p:nvSpPr>
        <p:spPr>
          <a:xfrm>
            <a:off x="2460809" y="4591900"/>
            <a:ext cx="14300755" cy="18466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>
              <a:lnSpc>
                <a:spcPct val="150000"/>
              </a:lnSpc>
            </a:pPr>
            <a:r>
              <a:rPr lang="en-US" altLang="ja-JP" sz="4000" dirty="0">
                <a:latin typeface="Fira Sans" panose="020B0503050000020004" pitchFamily="34" charset="0"/>
              </a:rPr>
              <a:t>Both disliked </a:t>
            </a:r>
            <a:r>
              <a:rPr lang="en-US" altLang="ja-JP" sz="4000" b="1" dirty="0">
                <a:latin typeface="Fira Sans" panose="020B0503050000020004" pitchFamily="34" charset="0"/>
              </a:rPr>
              <a:t>"flaming" </a:t>
            </a:r>
            <a:r>
              <a:rPr lang="en-US" altLang="ja-JP" sz="4000" dirty="0">
                <a:latin typeface="Fira Sans" panose="020B0503050000020004" pitchFamily="34" charset="0"/>
              </a:rPr>
              <a:t>and preferred expressions of gratitude and modest comments</a:t>
            </a:r>
            <a:r>
              <a:rPr lang="en-US" altLang="ja-JP" dirty="0"/>
              <a:t>.</a:t>
            </a:r>
            <a:endParaRPr dirty="0"/>
          </a:p>
        </p:txBody>
      </p:sp>
      <p:sp>
        <p:nvSpPr>
          <p:cNvPr id="2" name="Google Shape;147;p16">
            <a:extLst>
              <a:ext uri="{FF2B5EF4-FFF2-40B4-BE49-F238E27FC236}">
                <a16:creationId xmlns:a16="http://schemas.microsoft.com/office/drawing/2014/main" id="{51CB123F-53F8-D7BD-0A89-89DAE3E5678C}"/>
              </a:ext>
            </a:extLst>
          </p:cNvPr>
          <p:cNvSpPr txBox="1"/>
          <p:nvPr/>
        </p:nvSpPr>
        <p:spPr>
          <a:xfrm>
            <a:off x="5487204" y="1525438"/>
            <a:ext cx="12450219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/>
            <a:r>
              <a:rPr lang="en-US" altLang="ja-JP" sz="4800" dirty="0">
                <a:latin typeface="Fira Sans" panose="020B0503050000020004" pitchFamily="34" charset="0"/>
              </a:rPr>
              <a:t>Analysis 2: </a:t>
            </a:r>
            <a:r>
              <a:rPr lang="en-US" altLang="ja-JP" sz="4800" b="1" dirty="0">
                <a:latin typeface="Fira Sans" panose="020B0503050000020004" pitchFamily="34" charset="0"/>
              </a:rPr>
              <a:t>Online discussion</a:t>
            </a:r>
            <a:endParaRPr sz="4800" b="1" dirty="0">
              <a:latin typeface="Fira Sans" panose="020B0503050000020004" pitchFamily="34" charset="0"/>
            </a:endParaRPr>
          </a:p>
        </p:txBody>
      </p:sp>
      <p:sp>
        <p:nvSpPr>
          <p:cNvPr id="3" name="Google Shape;147;p16">
            <a:extLst>
              <a:ext uri="{FF2B5EF4-FFF2-40B4-BE49-F238E27FC236}">
                <a16:creationId xmlns:a16="http://schemas.microsoft.com/office/drawing/2014/main" id="{43929230-02E4-9AF2-08E0-50EBB9C310EA}"/>
              </a:ext>
            </a:extLst>
          </p:cNvPr>
          <p:cNvSpPr txBox="1"/>
          <p:nvPr/>
        </p:nvSpPr>
        <p:spPr>
          <a:xfrm>
            <a:off x="-1782686" y="177150"/>
            <a:ext cx="12450220" cy="5663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>
              <a:lnSpc>
                <a:spcPct val="115000"/>
              </a:lnSpc>
            </a:pPr>
            <a:r>
              <a:rPr lang="en-US" altLang="ja-JP" sz="3200" dirty="0">
                <a:latin typeface="Merriweather" panose="00000500000000000000" pitchFamily="2" charset="0"/>
              </a:rPr>
              <a:t>1. Differences in Communication by Gender</a:t>
            </a:r>
          </a:p>
        </p:txBody>
      </p:sp>
      <p:sp>
        <p:nvSpPr>
          <p:cNvPr id="10" name="テキスト ボックス 9">
            <a:extLst>
              <a:ext uri="{FF2B5EF4-FFF2-40B4-BE49-F238E27FC236}">
                <a16:creationId xmlns:a16="http://schemas.microsoft.com/office/drawing/2014/main" id="{6C31A9C0-A757-06BB-1094-7324D5B13688}"/>
              </a:ext>
            </a:extLst>
          </p:cNvPr>
          <p:cNvSpPr txBox="1"/>
          <p:nvPr/>
        </p:nvSpPr>
        <p:spPr>
          <a:xfrm>
            <a:off x="5070435" y="7438123"/>
            <a:ext cx="954645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4000" dirty="0">
                <a:latin typeface="Fira Sans" panose="020B0503050000020004" pitchFamily="34" charset="0"/>
              </a:rPr>
              <a:t>Men’s high level of aggression is viewed as a means </a:t>
            </a:r>
            <a:r>
              <a:rPr lang="en-US" altLang="ja-JP" sz="4000" b="1" dirty="0">
                <a:latin typeface="Fira Sans" panose="020B0503050000020004" pitchFamily="34" charset="0"/>
              </a:rPr>
              <a:t>of protecting their freedom</a:t>
            </a:r>
            <a:endParaRPr kumimoji="1" lang="ja-JP" altLang="en-US" sz="4000" b="1" dirty="0">
              <a:latin typeface="Fira Sans" panose="020B0503050000020004" pitchFamily="34" charset="0"/>
            </a:endParaRPr>
          </a:p>
        </p:txBody>
      </p:sp>
      <p:sp>
        <p:nvSpPr>
          <p:cNvPr id="11" name="テキスト ボックス 10">
            <a:extLst>
              <a:ext uri="{FF2B5EF4-FFF2-40B4-BE49-F238E27FC236}">
                <a16:creationId xmlns:a16="http://schemas.microsoft.com/office/drawing/2014/main" id="{59FB361A-A5B9-D846-C46B-715B6D505348}"/>
              </a:ext>
            </a:extLst>
          </p:cNvPr>
          <p:cNvSpPr txBox="1"/>
          <p:nvPr/>
        </p:nvSpPr>
        <p:spPr>
          <a:xfrm>
            <a:off x="3771715" y="3460594"/>
            <a:ext cx="14380860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ja-JP" sz="3200" dirty="0">
                <a:latin typeface="Fira Sans" panose="020B0503050000020004" pitchFamily="34" charset="0"/>
              </a:rPr>
              <a:t>e.g., criticism or mockery                       e.g., ambiguous phrasing or apologies</a:t>
            </a:r>
            <a:endParaRPr lang="ja-JP" altLang="ja-JP" sz="3200" dirty="0">
              <a:latin typeface="Fira Sans" panose="020B0503050000020004" pitchFamily="34" charset="0"/>
            </a:endParaRPr>
          </a:p>
          <a:p>
            <a:endParaRPr kumimoji="1" lang="ja-JP" altLang="en-US" dirty="0"/>
          </a:p>
        </p:txBody>
      </p:sp>
      <p:sp>
        <p:nvSpPr>
          <p:cNvPr id="12" name="テキスト ボックス 11">
            <a:extLst>
              <a:ext uri="{FF2B5EF4-FFF2-40B4-BE49-F238E27FC236}">
                <a16:creationId xmlns:a16="http://schemas.microsoft.com/office/drawing/2014/main" id="{2FD0F482-A318-888F-A26B-A2357F3EE48A}"/>
              </a:ext>
            </a:extLst>
          </p:cNvPr>
          <p:cNvSpPr txBox="1"/>
          <p:nvPr/>
        </p:nvSpPr>
        <p:spPr>
          <a:xfrm>
            <a:off x="14039385" y="9355874"/>
            <a:ext cx="34680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2800" dirty="0">
                <a:latin typeface="Fira Sans" panose="020B0503050000020004" pitchFamily="34" charset="0"/>
              </a:rPr>
              <a:t>(Herring, 1994)</a:t>
            </a:r>
            <a:endParaRPr kumimoji="1" lang="ja-JP" altLang="en-US" sz="2800" dirty="0">
              <a:latin typeface="Fira Sans" panose="020B05030500000200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04004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>
          <a:extLst>
            <a:ext uri="{FF2B5EF4-FFF2-40B4-BE49-F238E27FC236}">
              <a16:creationId xmlns:a16="http://schemas.microsoft.com/office/drawing/2014/main" id="{9A34944A-83D2-964F-56E4-2CEB6B8EF9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4" name="Google Shape;144;p16">
            <a:extLst>
              <a:ext uri="{FF2B5EF4-FFF2-40B4-BE49-F238E27FC236}">
                <a16:creationId xmlns:a16="http://schemas.microsoft.com/office/drawing/2014/main" id="{A447173A-E6C7-1E0B-EDE8-E55A784FCDC9}"/>
              </a:ext>
            </a:extLst>
          </p:cNvPr>
          <p:cNvGrpSpPr/>
          <p:nvPr/>
        </p:nvGrpSpPr>
        <p:grpSpPr>
          <a:xfrm>
            <a:off x="0" y="-180826"/>
            <a:ext cx="1028700" cy="10467826"/>
            <a:chOff x="0" y="-47625"/>
            <a:chExt cx="270933" cy="2756958"/>
          </a:xfrm>
        </p:grpSpPr>
        <p:sp>
          <p:nvSpPr>
            <p:cNvPr id="145" name="Google Shape;145;p16">
              <a:extLst>
                <a:ext uri="{FF2B5EF4-FFF2-40B4-BE49-F238E27FC236}">
                  <a16:creationId xmlns:a16="http://schemas.microsoft.com/office/drawing/2014/main" id="{6C903B58-D19D-E588-873D-3C60D40EFAA9}"/>
                </a:ext>
              </a:extLst>
            </p:cNvPr>
            <p:cNvSpPr/>
            <p:nvPr/>
          </p:nvSpPr>
          <p:spPr>
            <a:xfrm>
              <a:off x="0" y="0"/>
              <a:ext cx="270933" cy="2709333"/>
            </a:xfrm>
            <a:custGeom>
              <a:avLst/>
              <a:gdLst/>
              <a:ahLst/>
              <a:cxnLst/>
              <a:rect l="l" t="t" r="r" b="b"/>
              <a:pathLst>
                <a:path w="270933" h="2709333" extrusionOk="0">
                  <a:moveTo>
                    <a:pt x="0" y="0"/>
                  </a:moveTo>
                  <a:lnTo>
                    <a:pt x="270933" y="0"/>
                  </a:lnTo>
                  <a:lnTo>
                    <a:pt x="270933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146" name="Google Shape;146;p16">
              <a:extLst>
                <a:ext uri="{FF2B5EF4-FFF2-40B4-BE49-F238E27FC236}">
                  <a16:creationId xmlns:a16="http://schemas.microsoft.com/office/drawing/2014/main" id="{EC839A5D-7A65-3BFD-E0E6-1B97E01B0270}"/>
                </a:ext>
              </a:extLst>
            </p:cNvPr>
            <p:cNvSpPr txBox="1"/>
            <p:nvPr/>
          </p:nvSpPr>
          <p:spPr>
            <a:xfrm>
              <a:off x="0" y="-47625"/>
              <a:ext cx="270933" cy="27569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48" name="Google Shape;148;p16">
            <a:extLst>
              <a:ext uri="{FF2B5EF4-FFF2-40B4-BE49-F238E27FC236}">
                <a16:creationId xmlns:a16="http://schemas.microsoft.com/office/drawing/2014/main" id="{D597519C-1107-FD74-F3EF-32E37CB9FECB}"/>
              </a:ext>
            </a:extLst>
          </p:cNvPr>
          <p:cNvSpPr txBox="1"/>
          <p:nvPr/>
        </p:nvSpPr>
        <p:spPr>
          <a:xfrm>
            <a:off x="3338008" y="3317161"/>
            <a:ext cx="12450220" cy="54507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15000"/>
              </a:lnSpc>
            </a:pPr>
            <a:r>
              <a:rPr lang="en-US" altLang="ja-JP" sz="4400" dirty="0">
                <a:latin typeface="Fira Sans" panose="020B0503050000020004" pitchFamily="34" charset="0"/>
              </a:rPr>
              <a:t>Differences can be observed in</a:t>
            </a:r>
          </a:p>
          <a:p>
            <a:pPr lvl="0">
              <a:lnSpc>
                <a:spcPct val="115000"/>
              </a:lnSpc>
            </a:pPr>
            <a:r>
              <a:rPr lang="en-US" altLang="ja-JP" sz="4400" dirty="0">
                <a:latin typeface="Fira Sans" panose="020B0503050000020004" pitchFamily="34" charset="0"/>
              </a:rPr>
              <a:t> </a:t>
            </a:r>
          </a:p>
          <a:p>
            <a:pPr lvl="0">
              <a:lnSpc>
                <a:spcPct val="115000"/>
              </a:lnSpc>
            </a:pPr>
            <a:r>
              <a:rPr lang="ja-JP" altLang="en-US" sz="4400" dirty="0">
                <a:latin typeface="Fira Sans" panose="020B0503050000020004" pitchFamily="34" charset="0"/>
              </a:rPr>
              <a:t>・</a:t>
            </a:r>
            <a:r>
              <a:rPr lang="en-US" altLang="ja-JP" sz="4400" b="1" dirty="0">
                <a:latin typeface="Fira Sans" panose="020B0503050000020004" pitchFamily="34" charset="0"/>
              </a:rPr>
              <a:t>Sitting posture </a:t>
            </a:r>
            <a:r>
              <a:rPr lang="en-US" altLang="ja-JP" sz="4400" dirty="0">
                <a:latin typeface="Fira Sans" panose="020B0503050000020004" pitchFamily="34" charset="0"/>
              </a:rPr>
              <a:t>(open or closed)</a:t>
            </a:r>
          </a:p>
          <a:p>
            <a:pPr lvl="0">
              <a:lnSpc>
                <a:spcPct val="115000"/>
              </a:lnSpc>
            </a:pPr>
            <a:endParaRPr lang="en-US" altLang="ja-JP" sz="4400" dirty="0">
              <a:latin typeface="Fira Sans" panose="020B0503050000020004" pitchFamily="34" charset="0"/>
            </a:endParaRPr>
          </a:p>
          <a:p>
            <a:pPr lvl="0">
              <a:lnSpc>
                <a:spcPct val="115000"/>
              </a:lnSpc>
            </a:pPr>
            <a:r>
              <a:rPr lang="ja-JP" altLang="en-US" sz="4400" dirty="0">
                <a:latin typeface="Fira Sans" panose="020B0503050000020004" pitchFamily="34" charset="0"/>
              </a:rPr>
              <a:t>・</a:t>
            </a:r>
            <a:r>
              <a:rPr lang="en-US" altLang="ja-JP" sz="4400" b="1" dirty="0">
                <a:latin typeface="Fira Sans" panose="020B0503050000020004" pitchFamily="34" charset="0"/>
              </a:rPr>
              <a:t>Gestures</a:t>
            </a:r>
            <a:r>
              <a:rPr lang="en-US" altLang="ja-JP" sz="4400" dirty="0">
                <a:latin typeface="Fira Sans" panose="020B0503050000020004" pitchFamily="34" charset="0"/>
              </a:rPr>
              <a:t> during conversation (more or less)</a:t>
            </a:r>
          </a:p>
          <a:p>
            <a:pPr lvl="0">
              <a:lnSpc>
                <a:spcPct val="115000"/>
              </a:lnSpc>
            </a:pPr>
            <a:endParaRPr lang="en-US" altLang="ja-JP" sz="4400" dirty="0">
              <a:latin typeface="Fira Sans" panose="020B0503050000020004" pitchFamily="34" charset="0"/>
            </a:endParaRPr>
          </a:p>
          <a:p>
            <a:pPr lvl="0">
              <a:lnSpc>
                <a:spcPct val="115000"/>
              </a:lnSpc>
            </a:pPr>
            <a:r>
              <a:rPr lang="ja-JP" altLang="en-US" sz="4400" dirty="0">
                <a:latin typeface="Fira Sans" panose="020B0503050000020004" pitchFamily="34" charset="0"/>
              </a:rPr>
              <a:t>・</a:t>
            </a:r>
            <a:r>
              <a:rPr lang="en-US" altLang="ja-JP" sz="4400" b="1" dirty="0">
                <a:latin typeface="Fira Sans" panose="020B0503050000020004" pitchFamily="34" charset="0"/>
              </a:rPr>
              <a:t>Vocal pitch </a:t>
            </a:r>
            <a:r>
              <a:rPr lang="en-US" altLang="ja-JP" sz="4400" dirty="0">
                <a:latin typeface="Fira Sans" panose="020B0503050000020004" pitchFamily="34" charset="0"/>
              </a:rPr>
              <a:t>(high or low)</a:t>
            </a:r>
            <a:endParaRPr sz="4400" dirty="0">
              <a:latin typeface="Fira Sans" panose="020B0503050000020004" pitchFamily="34" charset="0"/>
            </a:endParaRPr>
          </a:p>
        </p:txBody>
      </p:sp>
      <p:sp>
        <p:nvSpPr>
          <p:cNvPr id="2" name="Google Shape;147;p16">
            <a:extLst>
              <a:ext uri="{FF2B5EF4-FFF2-40B4-BE49-F238E27FC236}">
                <a16:creationId xmlns:a16="http://schemas.microsoft.com/office/drawing/2014/main" id="{E552A4A2-A191-1556-612F-D4CDE6722EBA}"/>
              </a:ext>
            </a:extLst>
          </p:cNvPr>
          <p:cNvSpPr txBox="1"/>
          <p:nvPr/>
        </p:nvSpPr>
        <p:spPr>
          <a:xfrm>
            <a:off x="-1782686" y="177150"/>
            <a:ext cx="12450220" cy="5663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>
              <a:lnSpc>
                <a:spcPct val="115000"/>
              </a:lnSpc>
            </a:pPr>
            <a:r>
              <a:rPr lang="en-US" altLang="ja-JP" sz="3200" dirty="0">
                <a:latin typeface="Merriweather" panose="00000500000000000000" pitchFamily="2" charset="0"/>
              </a:rPr>
              <a:t>1. Differences in Communication by Gender</a:t>
            </a:r>
          </a:p>
        </p:txBody>
      </p:sp>
      <p:sp>
        <p:nvSpPr>
          <p:cNvPr id="3" name="Google Shape;149;p16">
            <a:extLst>
              <a:ext uri="{FF2B5EF4-FFF2-40B4-BE49-F238E27FC236}">
                <a16:creationId xmlns:a16="http://schemas.microsoft.com/office/drawing/2014/main" id="{10B6A650-1D0A-09A5-BA46-2D13667D2877}"/>
              </a:ext>
            </a:extLst>
          </p:cNvPr>
          <p:cNvSpPr txBox="1"/>
          <p:nvPr/>
        </p:nvSpPr>
        <p:spPr>
          <a:xfrm>
            <a:off x="6348206" y="1694454"/>
            <a:ext cx="6333500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0" b="1" dirty="0">
                <a:latin typeface="Fira Sans"/>
                <a:ea typeface="Fira Sans"/>
                <a:cs typeface="Fira Sans"/>
                <a:sym typeface="Fira Sans"/>
              </a:rPr>
              <a:t>Non-v</a:t>
            </a:r>
            <a:r>
              <a:rPr lang="en-US" sz="5000" b="1" i="0" u="none" strike="noStrike" cap="none" dirty="0">
                <a:solidFill>
                  <a:srgbClr val="000000"/>
                </a:solidFill>
                <a:latin typeface="Fira Sans"/>
                <a:ea typeface="Fira Sans"/>
                <a:cs typeface="Fira Sans"/>
                <a:sym typeface="Fira Sans"/>
              </a:rPr>
              <a:t>erbal features</a:t>
            </a:r>
            <a:endParaRPr b="1" dirty="0"/>
          </a:p>
        </p:txBody>
      </p:sp>
      <p:sp>
        <p:nvSpPr>
          <p:cNvPr id="4" name="テキスト ボックス 3">
            <a:extLst>
              <a:ext uri="{FF2B5EF4-FFF2-40B4-BE49-F238E27FC236}">
                <a16:creationId xmlns:a16="http://schemas.microsoft.com/office/drawing/2014/main" id="{376F0989-1E7F-466E-F3BC-80235B788BF5}"/>
              </a:ext>
            </a:extLst>
          </p:cNvPr>
          <p:cNvSpPr txBox="1"/>
          <p:nvPr/>
        </p:nvSpPr>
        <p:spPr>
          <a:xfrm>
            <a:off x="14605348" y="9631894"/>
            <a:ext cx="36224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2800" dirty="0">
                <a:latin typeface="Fira Sans" panose="020B0503050000020004" pitchFamily="34" charset="0"/>
              </a:rPr>
              <a:t>(Yu and Tate, 2025)</a:t>
            </a:r>
            <a:endParaRPr lang="ja-JP" altLang="ja-JP" sz="2800" dirty="0">
              <a:latin typeface="Fira Sans" panose="020B05030500000200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00661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>
          <a:extLst>
            <a:ext uri="{FF2B5EF4-FFF2-40B4-BE49-F238E27FC236}">
              <a16:creationId xmlns:a16="http://schemas.microsoft.com/office/drawing/2014/main" id="{05143C54-1370-9792-9D38-2353E4B6A9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4" name="Google Shape;144;p16">
            <a:extLst>
              <a:ext uri="{FF2B5EF4-FFF2-40B4-BE49-F238E27FC236}">
                <a16:creationId xmlns:a16="http://schemas.microsoft.com/office/drawing/2014/main" id="{FEBD9866-786F-1C5D-C454-E42E64D1D57C}"/>
              </a:ext>
            </a:extLst>
          </p:cNvPr>
          <p:cNvGrpSpPr/>
          <p:nvPr/>
        </p:nvGrpSpPr>
        <p:grpSpPr>
          <a:xfrm>
            <a:off x="0" y="-180826"/>
            <a:ext cx="1028700" cy="10467826"/>
            <a:chOff x="0" y="-47625"/>
            <a:chExt cx="270933" cy="2756958"/>
          </a:xfrm>
        </p:grpSpPr>
        <p:sp>
          <p:nvSpPr>
            <p:cNvPr id="145" name="Google Shape;145;p16">
              <a:extLst>
                <a:ext uri="{FF2B5EF4-FFF2-40B4-BE49-F238E27FC236}">
                  <a16:creationId xmlns:a16="http://schemas.microsoft.com/office/drawing/2014/main" id="{30F81EC5-7C90-DDAA-674C-98498E4CCD21}"/>
                </a:ext>
              </a:extLst>
            </p:cNvPr>
            <p:cNvSpPr/>
            <p:nvPr/>
          </p:nvSpPr>
          <p:spPr>
            <a:xfrm>
              <a:off x="0" y="0"/>
              <a:ext cx="270933" cy="2709333"/>
            </a:xfrm>
            <a:custGeom>
              <a:avLst/>
              <a:gdLst/>
              <a:ahLst/>
              <a:cxnLst/>
              <a:rect l="l" t="t" r="r" b="b"/>
              <a:pathLst>
                <a:path w="270933" h="2709333" extrusionOk="0">
                  <a:moveTo>
                    <a:pt x="0" y="0"/>
                  </a:moveTo>
                  <a:lnTo>
                    <a:pt x="270933" y="0"/>
                  </a:lnTo>
                  <a:lnTo>
                    <a:pt x="270933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146" name="Google Shape;146;p16">
              <a:extLst>
                <a:ext uri="{FF2B5EF4-FFF2-40B4-BE49-F238E27FC236}">
                  <a16:creationId xmlns:a16="http://schemas.microsoft.com/office/drawing/2014/main" id="{A1989C61-59F8-5F5E-9C6A-C4C57E380880}"/>
                </a:ext>
              </a:extLst>
            </p:cNvPr>
            <p:cNvSpPr txBox="1"/>
            <p:nvPr/>
          </p:nvSpPr>
          <p:spPr>
            <a:xfrm>
              <a:off x="0" y="-47625"/>
              <a:ext cx="270933" cy="27569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47" name="Google Shape;147;p16">
            <a:extLst>
              <a:ext uri="{FF2B5EF4-FFF2-40B4-BE49-F238E27FC236}">
                <a16:creationId xmlns:a16="http://schemas.microsoft.com/office/drawing/2014/main" id="{F7F70F95-A9C2-F860-EA09-EE85D12FF8B3}"/>
              </a:ext>
            </a:extLst>
          </p:cNvPr>
          <p:cNvSpPr txBox="1"/>
          <p:nvPr/>
        </p:nvSpPr>
        <p:spPr>
          <a:xfrm>
            <a:off x="8840769" y="1525018"/>
            <a:ext cx="2491875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/>
            <a:r>
              <a:rPr lang="en-US" altLang="ja-JP" sz="4800" dirty="0">
                <a:latin typeface="Fira Sans" panose="020B0503050000020004" pitchFamily="34" charset="0"/>
              </a:rPr>
              <a:t>Analysis</a:t>
            </a:r>
            <a:endParaRPr sz="4800" b="1" dirty="0">
              <a:latin typeface="Fira Sans" panose="020B0503050000020004" pitchFamily="34" charset="0"/>
            </a:endParaRPr>
          </a:p>
        </p:txBody>
      </p:sp>
      <p:sp>
        <p:nvSpPr>
          <p:cNvPr id="2" name="Google Shape;147;p16">
            <a:extLst>
              <a:ext uri="{FF2B5EF4-FFF2-40B4-BE49-F238E27FC236}">
                <a16:creationId xmlns:a16="http://schemas.microsoft.com/office/drawing/2014/main" id="{C22374E0-12B4-B71D-8007-5C9EF586F703}"/>
              </a:ext>
            </a:extLst>
          </p:cNvPr>
          <p:cNvSpPr txBox="1"/>
          <p:nvPr/>
        </p:nvSpPr>
        <p:spPr>
          <a:xfrm>
            <a:off x="-1782686" y="177150"/>
            <a:ext cx="12450220" cy="5663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>
              <a:lnSpc>
                <a:spcPct val="115000"/>
              </a:lnSpc>
            </a:pPr>
            <a:r>
              <a:rPr lang="en-US" altLang="ja-JP" sz="3200" dirty="0">
                <a:latin typeface="Merriweather" panose="00000500000000000000" pitchFamily="2" charset="0"/>
              </a:rPr>
              <a:t>1. Differences in Communication by Gender</a:t>
            </a:r>
          </a:p>
        </p:txBody>
      </p:sp>
      <p:sp>
        <p:nvSpPr>
          <p:cNvPr id="6" name="スマイル 5">
            <a:extLst>
              <a:ext uri="{FF2B5EF4-FFF2-40B4-BE49-F238E27FC236}">
                <a16:creationId xmlns:a16="http://schemas.microsoft.com/office/drawing/2014/main" id="{0E2FC5A8-4D30-3CC3-A9CE-C93E6E6A8D03}"/>
              </a:ext>
            </a:extLst>
          </p:cNvPr>
          <p:cNvSpPr/>
          <p:nvPr/>
        </p:nvSpPr>
        <p:spPr>
          <a:xfrm>
            <a:off x="10783548" y="3652342"/>
            <a:ext cx="1689100" cy="1562100"/>
          </a:xfrm>
          <a:prstGeom prst="smileyFace">
            <a:avLst/>
          </a:prstGeom>
          <a:solidFill>
            <a:srgbClr val="FFD86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7" name="スマイル 6">
            <a:extLst>
              <a:ext uri="{FF2B5EF4-FFF2-40B4-BE49-F238E27FC236}">
                <a16:creationId xmlns:a16="http://schemas.microsoft.com/office/drawing/2014/main" id="{F58FA0D2-AECF-CECB-FC2E-0636CF362584}"/>
              </a:ext>
            </a:extLst>
          </p:cNvPr>
          <p:cNvSpPr/>
          <p:nvPr/>
        </p:nvSpPr>
        <p:spPr>
          <a:xfrm>
            <a:off x="14791022" y="3581400"/>
            <a:ext cx="1689100" cy="1562100"/>
          </a:xfrm>
          <a:prstGeom prst="smileyFace">
            <a:avLst/>
          </a:prstGeom>
          <a:solidFill>
            <a:srgbClr val="FFD86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8" name="スマイル 7">
            <a:extLst>
              <a:ext uri="{FF2B5EF4-FFF2-40B4-BE49-F238E27FC236}">
                <a16:creationId xmlns:a16="http://schemas.microsoft.com/office/drawing/2014/main" id="{D28EBC18-364C-39BA-FA1B-73E4C341AED6}"/>
              </a:ext>
            </a:extLst>
          </p:cNvPr>
          <p:cNvSpPr/>
          <p:nvPr/>
        </p:nvSpPr>
        <p:spPr>
          <a:xfrm>
            <a:off x="6776074" y="3652342"/>
            <a:ext cx="1689100" cy="1562100"/>
          </a:xfrm>
          <a:prstGeom prst="smileyFace">
            <a:avLst/>
          </a:prstGeom>
          <a:solidFill>
            <a:srgbClr val="FFD86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9" name="スマイル 8">
            <a:extLst>
              <a:ext uri="{FF2B5EF4-FFF2-40B4-BE49-F238E27FC236}">
                <a16:creationId xmlns:a16="http://schemas.microsoft.com/office/drawing/2014/main" id="{14256FA4-449F-82CE-E7AB-091347A541EC}"/>
              </a:ext>
            </a:extLst>
          </p:cNvPr>
          <p:cNvSpPr/>
          <p:nvPr/>
        </p:nvSpPr>
        <p:spPr>
          <a:xfrm>
            <a:off x="2768600" y="3652342"/>
            <a:ext cx="1689100" cy="1562100"/>
          </a:xfrm>
          <a:prstGeom prst="smileyFace">
            <a:avLst/>
          </a:prstGeom>
          <a:solidFill>
            <a:srgbClr val="FFD86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0" name="テキスト ボックス 9">
            <a:extLst>
              <a:ext uri="{FF2B5EF4-FFF2-40B4-BE49-F238E27FC236}">
                <a16:creationId xmlns:a16="http://schemas.microsoft.com/office/drawing/2014/main" id="{FBE80D35-C69A-7275-6BC5-5E2CAAB8B130}"/>
              </a:ext>
            </a:extLst>
          </p:cNvPr>
          <p:cNvSpPr txBox="1"/>
          <p:nvPr/>
        </p:nvSpPr>
        <p:spPr>
          <a:xfrm>
            <a:off x="2174141" y="2918389"/>
            <a:ext cx="31149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Female speaker</a:t>
            </a:r>
            <a:endParaRPr kumimoji="1" lang="ja-JP" altLang="en-US" sz="3200" dirty="0">
              <a:latin typeface="Fira Sans" panose="020B0503050000020004" pitchFamily="34" charset="0"/>
            </a:endParaRPr>
          </a:p>
        </p:txBody>
      </p:sp>
      <p:sp>
        <p:nvSpPr>
          <p:cNvPr id="11" name="テキスト ボックス 10">
            <a:extLst>
              <a:ext uri="{FF2B5EF4-FFF2-40B4-BE49-F238E27FC236}">
                <a16:creationId xmlns:a16="http://schemas.microsoft.com/office/drawing/2014/main" id="{37DD8EB8-751F-B53C-68EF-3168ED2B9549}"/>
              </a:ext>
            </a:extLst>
          </p:cNvPr>
          <p:cNvSpPr txBox="1"/>
          <p:nvPr/>
        </p:nvSpPr>
        <p:spPr>
          <a:xfrm>
            <a:off x="6154896" y="2951370"/>
            <a:ext cx="30011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Male speaker A</a:t>
            </a:r>
            <a:endParaRPr kumimoji="1" lang="ja-JP" altLang="en-US" sz="3200" dirty="0">
              <a:latin typeface="Fira Sans" panose="020B0503050000020004" pitchFamily="34" charset="0"/>
            </a:endParaRPr>
          </a:p>
        </p:txBody>
      </p:sp>
      <p:sp>
        <p:nvSpPr>
          <p:cNvPr id="12" name="テキスト ボックス 11">
            <a:extLst>
              <a:ext uri="{FF2B5EF4-FFF2-40B4-BE49-F238E27FC236}">
                <a16:creationId xmlns:a16="http://schemas.microsoft.com/office/drawing/2014/main" id="{CA7B9E19-86B9-B618-018B-A4C2C9717B2D}"/>
              </a:ext>
            </a:extLst>
          </p:cNvPr>
          <p:cNvSpPr txBox="1"/>
          <p:nvPr/>
        </p:nvSpPr>
        <p:spPr>
          <a:xfrm>
            <a:off x="10204528" y="2918389"/>
            <a:ext cx="30155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Male speaker B</a:t>
            </a:r>
            <a:endParaRPr kumimoji="1" lang="ja-JP" altLang="en-US" sz="3200" dirty="0">
              <a:latin typeface="Fira Sans" panose="020B0503050000020004" pitchFamily="34" charset="0"/>
            </a:endParaRPr>
          </a:p>
        </p:txBody>
      </p:sp>
      <p:sp>
        <p:nvSpPr>
          <p:cNvPr id="13" name="テキスト ボックス 12">
            <a:extLst>
              <a:ext uri="{FF2B5EF4-FFF2-40B4-BE49-F238E27FC236}">
                <a16:creationId xmlns:a16="http://schemas.microsoft.com/office/drawing/2014/main" id="{61FE437D-4A0C-FC6E-8149-92043CB3319F}"/>
              </a:ext>
            </a:extLst>
          </p:cNvPr>
          <p:cNvSpPr txBox="1"/>
          <p:nvPr/>
        </p:nvSpPr>
        <p:spPr>
          <a:xfrm>
            <a:off x="13963086" y="2918388"/>
            <a:ext cx="33666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Facilitator (male)</a:t>
            </a:r>
            <a:endParaRPr kumimoji="1" lang="ja-JP" altLang="en-US" sz="3200" dirty="0">
              <a:latin typeface="Fira Sans" panose="020B0503050000020004" pitchFamily="34" charset="0"/>
            </a:endParaRPr>
          </a:p>
        </p:txBody>
      </p:sp>
      <p:sp>
        <p:nvSpPr>
          <p:cNvPr id="14" name="テキスト ボックス 13">
            <a:extLst>
              <a:ext uri="{FF2B5EF4-FFF2-40B4-BE49-F238E27FC236}">
                <a16:creationId xmlns:a16="http://schemas.microsoft.com/office/drawing/2014/main" id="{717B1F00-15FA-68EF-ED4D-62DAA45C3B7B}"/>
              </a:ext>
            </a:extLst>
          </p:cNvPr>
          <p:cNvSpPr txBox="1"/>
          <p:nvPr/>
        </p:nvSpPr>
        <p:spPr>
          <a:xfrm>
            <a:off x="2815243" y="5642086"/>
            <a:ext cx="21194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High voice</a:t>
            </a:r>
            <a:endParaRPr kumimoji="1" lang="ja-JP" altLang="en-US" sz="3200" dirty="0">
              <a:latin typeface="Fira Sans" panose="020B0503050000020004" pitchFamily="34" charset="0"/>
            </a:endParaRPr>
          </a:p>
        </p:txBody>
      </p:sp>
      <p:sp>
        <p:nvSpPr>
          <p:cNvPr id="15" name="テキスト ボックス 14">
            <a:extLst>
              <a:ext uri="{FF2B5EF4-FFF2-40B4-BE49-F238E27FC236}">
                <a16:creationId xmlns:a16="http://schemas.microsoft.com/office/drawing/2014/main" id="{865C9FE7-1AB9-FAD1-52FB-7952DEAB4BE0}"/>
              </a:ext>
            </a:extLst>
          </p:cNvPr>
          <p:cNvSpPr txBox="1"/>
          <p:nvPr/>
        </p:nvSpPr>
        <p:spPr>
          <a:xfrm>
            <a:off x="10644673" y="5640415"/>
            <a:ext cx="299152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Low voice</a:t>
            </a:r>
          </a:p>
          <a:p>
            <a:r>
              <a:rPr kumimoji="1" lang="en-US" altLang="ja-JP" sz="3200" dirty="0">
                <a:latin typeface="Fira Sans" panose="020B0503050000020004" pitchFamily="34" charset="0"/>
              </a:rPr>
              <a:t>Closed posture</a:t>
            </a:r>
          </a:p>
          <a:p>
            <a:r>
              <a:rPr kumimoji="1" lang="en-US" altLang="ja-JP" sz="3200" dirty="0">
                <a:latin typeface="Fira Sans" panose="020B0503050000020004" pitchFamily="34" charset="0"/>
              </a:rPr>
              <a:t>Leaning back</a:t>
            </a:r>
            <a:endParaRPr kumimoji="1" lang="ja-JP" altLang="en-US" sz="3200" dirty="0">
              <a:latin typeface="Fira Sans" panose="020B0503050000020004" pitchFamily="34" charset="0"/>
            </a:endParaRPr>
          </a:p>
        </p:txBody>
      </p:sp>
      <p:cxnSp>
        <p:nvCxnSpPr>
          <p:cNvPr id="21" name="直線コネクタ 20">
            <a:extLst>
              <a:ext uri="{FF2B5EF4-FFF2-40B4-BE49-F238E27FC236}">
                <a16:creationId xmlns:a16="http://schemas.microsoft.com/office/drawing/2014/main" id="{08B6ACBC-784E-F88B-4158-4B891B04C02E}"/>
              </a:ext>
            </a:extLst>
          </p:cNvPr>
          <p:cNvCxnSpPr>
            <a:cxnSpLocks/>
          </p:cNvCxnSpPr>
          <p:nvPr/>
        </p:nvCxnSpPr>
        <p:spPr>
          <a:xfrm>
            <a:off x="7556500" y="5422900"/>
            <a:ext cx="0" cy="1811041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直線コネクタ 22">
            <a:extLst>
              <a:ext uri="{FF2B5EF4-FFF2-40B4-BE49-F238E27FC236}">
                <a16:creationId xmlns:a16="http://schemas.microsoft.com/office/drawing/2014/main" id="{325A4476-6BAA-A3DE-E6B0-2AF14023FB3B}"/>
              </a:ext>
            </a:extLst>
          </p:cNvPr>
          <p:cNvCxnSpPr>
            <a:cxnSpLocks/>
          </p:cNvCxnSpPr>
          <p:nvPr/>
        </p:nvCxnSpPr>
        <p:spPr>
          <a:xfrm>
            <a:off x="7556500" y="6435009"/>
            <a:ext cx="2755900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直線コネクタ 24">
            <a:extLst>
              <a:ext uri="{FF2B5EF4-FFF2-40B4-BE49-F238E27FC236}">
                <a16:creationId xmlns:a16="http://schemas.microsoft.com/office/drawing/2014/main" id="{A3B594C1-5B9D-9C61-6F86-5E9961BF0E72}"/>
              </a:ext>
            </a:extLst>
          </p:cNvPr>
          <p:cNvCxnSpPr>
            <a:cxnSpLocks/>
          </p:cNvCxnSpPr>
          <p:nvPr/>
        </p:nvCxnSpPr>
        <p:spPr>
          <a:xfrm flipH="1">
            <a:off x="15646399" y="5321300"/>
            <a:ext cx="1" cy="2245914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直線コネクタ 26">
            <a:extLst>
              <a:ext uri="{FF2B5EF4-FFF2-40B4-BE49-F238E27FC236}">
                <a16:creationId xmlns:a16="http://schemas.microsoft.com/office/drawing/2014/main" id="{891AE86C-2E3A-18BD-82DA-9D5202442CC2}"/>
              </a:ext>
            </a:extLst>
          </p:cNvPr>
          <p:cNvCxnSpPr>
            <a:cxnSpLocks/>
          </p:cNvCxnSpPr>
          <p:nvPr/>
        </p:nvCxnSpPr>
        <p:spPr>
          <a:xfrm flipH="1">
            <a:off x="13682932" y="6328420"/>
            <a:ext cx="1934002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直線コネクタ 28">
            <a:extLst>
              <a:ext uri="{FF2B5EF4-FFF2-40B4-BE49-F238E27FC236}">
                <a16:creationId xmlns:a16="http://schemas.microsoft.com/office/drawing/2014/main" id="{AC6F30CC-9D9E-AEB5-69BE-8BF27A2F5EF1}"/>
              </a:ext>
            </a:extLst>
          </p:cNvPr>
          <p:cNvCxnSpPr>
            <a:cxnSpLocks/>
          </p:cNvCxnSpPr>
          <p:nvPr/>
        </p:nvCxnSpPr>
        <p:spPr>
          <a:xfrm>
            <a:off x="11649917" y="5363542"/>
            <a:ext cx="0" cy="314552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直線コネクタ 30">
            <a:extLst>
              <a:ext uri="{FF2B5EF4-FFF2-40B4-BE49-F238E27FC236}">
                <a16:creationId xmlns:a16="http://schemas.microsoft.com/office/drawing/2014/main" id="{C4FE1256-4DA9-784E-7702-8AD2D1332B75}"/>
              </a:ext>
            </a:extLst>
          </p:cNvPr>
          <p:cNvCxnSpPr>
            <a:cxnSpLocks/>
          </p:cNvCxnSpPr>
          <p:nvPr/>
        </p:nvCxnSpPr>
        <p:spPr>
          <a:xfrm flipH="1">
            <a:off x="3650466" y="5363542"/>
            <a:ext cx="14529" cy="314552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5" name="テキスト ボックス 34">
            <a:extLst>
              <a:ext uri="{FF2B5EF4-FFF2-40B4-BE49-F238E27FC236}">
                <a16:creationId xmlns:a16="http://schemas.microsoft.com/office/drawing/2014/main" id="{1C9F37E4-0A5A-7703-EAE0-8D073B51018B}"/>
              </a:ext>
            </a:extLst>
          </p:cNvPr>
          <p:cNvSpPr txBox="1"/>
          <p:nvPr/>
        </p:nvSpPr>
        <p:spPr>
          <a:xfrm>
            <a:off x="2453642" y="6127844"/>
            <a:ext cx="412003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Open posture</a:t>
            </a:r>
          </a:p>
          <a:p>
            <a:r>
              <a:rPr kumimoji="1" lang="en-US" altLang="ja-JP" sz="3200" dirty="0">
                <a:latin typeface="Fira Sans" panose="020B0503050000020004" pitchFamily="34" charset="0"/>
              </a:rPr>
              <a:t>Without leaning back</a:t>
            </a:r>
            <a:endParaRPr kumimoji="1" lang="ja-JP" altLang="en-US" sz="3200" dirty="0">
              <a:latin typeface="Fira Sans" panose="020B0503050000020004" pitchFamily="34" charset="0"/>
            </a:endParaRPr>
          </a:p>
        </p:txBody>
      </p:sp>
      <p:sp>
        <p:nvSpPr>
          <p:cNvPr id="47" name="テキスト ボックス 46">
            <a:extLst>
              <a:ext uri="{FF2B5EF4-FFF2-40B4-BE49-F238E27FC236}">
                <a16:creationId xmlns:a16="http://schemas.microsoft.com/office/drawing/2014/main" id="{BDF13657-E893-F2EE-4EF2-60A2E2ABBCA7}"/>
              </a:ext>
            </a:extLst>
          </p:cNvPr>
          <p:cNvSpPr txBox="1"/>
          <p:nvPr/>
        </p:nvSpPr>
        <p:spPr>
          <a:xfrm>
            <a:off x="3939610" y="8162120"/>
            <a:ext cx="368101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Laugh frequently</a:t>
            </a:r>
          </a:p>
          <a:p>
            <a:r>
              <a:rPr kumimoji="1" lang="en-US" altLang="ja-JP" sz="3200" dirty="0">
                <a:latin typeface="Fira Sans" panose="020B0503050000020004" pitchFamily="34" charset="0"/>
              </a:rPr>
              <a:t>Fast gestures</a:t>
            </a:r>
            <a:endParaRPr kumimoji="1" lang="ja-JP" altLang="en-US" sz="3200" dirty="0">
              <a:latin typeface="Fira Sans" panose="020B0503050000020004" pitchFamily="34" charset="0"/>
            </a:endParaRPr>
          </a:p>
        </p:txBody>
      </p:sp>
      <p:sp>
        <p:nvSpPr>
          <p:cNvPr id="48" name="テキスト ボックス 47">
            <a:extLst>
              <a:ext uri="{FF2B5EF4-FFF2-40B4-BE49-F238E27FC236}">
                <a16:creationId xmlns:a16="http://schemas.microsoft.com/office/drawing/2014/main" id="{B996C212-03B1-43BF-B817-BC03286ED6A5}"/>
              </a:ext>
            </a:extLst>
          </p:cNvPr>
          <p:cNvSpPr txBox="1"/>
          <p:nvPr/>
        </p:nvSpPr>
        <p:spPr>
          <a:xfrm>
            <a:off x="12140435" y="8385391"/>
            <a:ext cx="33540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Laugh less often</a:t>
            </a:r>
          </a:p>
          <a:p>
            <a:r>
              <a:rPr kumimoji="1" lang="en-US" altLang="ja-JP" sz="3200" dirty="0">
                <a:latin typeface="Fira Sans" panose="020B0503050000020004" pitchFamily="34" charset="0"/>
              </a:rPr>
              <a:t>Slow gestures</a:t>
            </a:r>
            <a:endParaRPr kumimoji="1" lang="ja-JP" altLang="en-US" sz="3200" dirty="0">
              <a:latin typeface="Fira Sans" panose="020B0503050000020004" pitchFamily="34" charset="0"/>
            </a:endParaRPr>
          </a:p>
        </p:txBody>
      </p:sp>
      <p:cxnSp>
        <p:nvCxnSpPr>
          <p:cNvPr id="50" name="直線コネクタ 49">
            <a:extLst>
              <a:ext uri="{FF2B5EF4-FFF2-40B4-BE49-F238E27FC236}">
                <a16:creationId xmlns:a16="http://schemas.microsoft.com/office/drawing/2014/main" id="{F46D5B0F-B7C1-3A8E-D30E-78E84CE21D3D}"/>
              </a:ext>
            </a:extLst>
          </p:cNvPr>
          <p:cNvCxnSpPr>
            <a:cxnSpLocks/>
          </p:cNvCxnSpPr>
          <p:nvPr/>
        </p:nvCxnSpPr>
        <p:spPr>
          <a:xfrm>
            <a:off x="3629858" y="7353364"/>
            <a:ext cx="697617" cy="545052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直線コネクタ 50">
            <a:extLst>
              <a:ext uri="{FF2B5EF4-FFF2-40B4-BE49-F238E27FC236}">
                <a16:creationId xmlns:a16="http://schemas.microsoft.com/office/drawing/2014/main" id="{4AC9A3DF-27BF-FB59-7E9C-3492F843C4B6}"/>
              </a:ext>
            </a:extLst>
          </p:cNvPr>
          <p:cNvCxnSpPr>
            <a:cxnSpLocks/>
          </p:cNvCxnSpPr>
          <p:nvPr/>
        </p:nvCxnSpPr>
        <p:spPr>
          <a:xfrm flipH="1">
            <a:off x="6610422" y="7252199"/>
            <a:ext cx="946078" cy="652958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直線コネクタ 52">
            <a:extLst>
              <a:ext uri="{FF2B5EF4-FFF2-40B4-BE49-F238E27FC236}">
                <a16:creationId xmlns:a16="http://schemas.microsoft.com/office/drawing/2014/main" id="{E75F70F1-E803-AB8E-6322-61A6BF9D8A01}"/>
              </a:ext>
            </a:extLst>
          </p:cNvPr>
          <p:cNvCxnSpPr>
            <a:cxnSpLocks/>
          </p:cNvCxnSpPr>
          <p:nvPr/>
        </p:nvCxnSpPr>
        <p:spPr>
          <a:xfrm flipH="1">
            <a:off x="14772384" y="7567214"/>
            <a:ext cx="844550" cy="610286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直線コネクタ 54">
            <a:extLst>
              <a:ext uri="{FF2B5EF4-FFF2-40B4-BE49-F238E27FC236}">
                <a16:creationId xmlns:a16="http://schemas.microsoft.com/office/drawing/2014/main" id="{DE031EE7-E464-70C1-01C7-11C7CB13BD0C}"/>
              </a:ext>
            </a:extLst>
          </p:cNvPr>
          <p:cNvCxnSpPr>
            <a:cxnSpLocks/>
          </p:cNvCxnSpPr>
          <p:nvPr/>
        </p:nvCxnSpPr>
        <p:spPr>
          <a:xfrm>
            <a:off x="11688986" y="7286586"/>
            <a:ext cx="739078" cy="92952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7" name="テキスト ボックス 56">
            <a:extLst>
              <a:ext uri="{FF2B5EF4-FFF2-40B4-BE49-F238E27FC236}">
                <a16:creationId xmlns:a16="http://schemas.microsoft.com/office/drawing/2014/main" id="{4923BCB1-764C-1B55-9BB7-71CDDDF92018}"/>
              </a:ext>
            </a:extLst>
          </p:cNvPr>
          <p:cNvSpPr txBox="1"/>
          <p:nvPr/>
        </p:nvSpPr>
        <p:spPr>
          <a:xfrm>
            <a:off x="15116323" y="9631894"/>
            <a:ext cx="31115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2800" dirty="0">
                <a:latin typeface="Fira Sans" panose="020B0503050000020004" pitchFamily="34" charset="0"/>
              </a:rPr>
              <a:t>(Bloomberg, 2023)</a:t>
            </a:r>
            <a:endParaRPr lang="ja-JP" altLang="ja-JP" sz="2800" dirty="0">
              <a:latin typeface="Fira Sans" panose="020B05030500000200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27012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0" name="Google Shape;170;p18"/>
          <p:cNvGrpSpPr/>
          <p:nvPr/>
        </p:nvGrpSpPr>
        <p:grpSpPr>
          <a:xfrm>
            <a:off x="7137633" y="-97082"/>
            <a:ext cx="11413413" cy="2163878"/>
            <a:chOff x="0" y="-38100"/>
            <a:chExt cx="2689294" cy="1392767"/>
          </a:xfrm>
        </p:grpSpPr>
        <p:sp>
          <p:nvSpPr>
            <p:cNvPr id="171" name="Google Shape;171;p18"/>
            <p:cNvSpPr/>
            <p:nvPr/>
          </p:nvSpPr>
          <p:spPr>
            <a:xfrm>
              <a:off x="0" y="0"/>
              <a:ext cx="2689294" cy="1354667"/>
            </a:xfrm>
            <a:custGeom>
              <a:avLst/>
              <a:gdLst/>
              <a:ahLst/>
              <a:cxnLst/>
              <a:rect l="l" t="t" r="r" b="b"/>
              <a:pathLst>
                <a:path w="2689294" h="1354667" extrusionOk="0">
                  <a:moveTo>
                    <a:pt x="0" y="0"/>
                  </a:moveTo>
                  <a:lnTo>
                    <a:pt x="2689294" y="0"/>
                  </a:lnTo>
                  <a:lnTo>
                    <a:pt x="2689294" y="1354667"/>
                  </a:lnTo>
                  <a:lnTo>
                    <a:pt x="0" y="1354667"/>
                  </a:lnTo>
                  <a:close/>
                </a:path>
              </a:pathLst>
            </a:custGeom>
            <a:solidFill>
              <a:srgbClr val="FA9908"/>
            </a:solidFill>
            <a:ln>
              <a:noFill/>
            </a:ln>
          </p:spPr>
        </p:sp>
        <p:sp>
          <p:nvSpPr>
            <p:cNvPr id="172" name="Google Shape;172;p18"/>
            <p:cNvSpPr txBox="1"/>
            <p:nvPr/>
          </p:nvSpPr>
          <p:spPr>
            <a:xfrm>
              <a:off x="0" y="-38100"/>
              <a:ext cx="2689294" cy="139276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16666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73" name="Google Shape;173;p18"/>
          <p:cNvSpPr txBox="1"/>
          <p:nvPr/>
        </p:nvSpPr>
        <p:spPr>
          <a:xfrm>
            <a:off x="6872732" y="170490"/>
            <a:ext cx="11943217" cy="16989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>
              <a:lnSpc>
                <a:spcPct val="115000"/>
              </a:lnSpc>
            </a:pPr>
            <a:r>
              <a:rPr lang="en-US" altLang="ja-JP" sz="4800" b="1" dirty="0">
                <a:solidFill>
                  <a:schemeClr val="bg1"/>
                </a:solidFill>
                <a:latin typeface="Merriweather" panose="00000500000000000000" pitchFamily="2" charset="0"/>
              </a:rPr>
              <a:t>2. Issues for Sexual Minorities</a:t>
            </a:r>
          </a:p>
          <a:p>
            <a:pPr lvl="0" algn="ctr">
              <a:lnSpc>
                <a:spcPct val="115000"/>
              </a:lnSpc>
            </a:pPr>
            <a:r>
              <a:rPr lang="en-US" altLang="ja-JP" sz="4800" b="1" dirty="0">
                <a:solidFill>
                  <a:schemeClr val="bg1"/>
                </a:solidFill>
                <a:latin typeface="Merriweather" panose="00000500000000000000" pitchFamily="2" charset="0"/>
              </a:rPr>
              <a:t> in the Workplace</a:t>
            </a:r>
          </a:p>
        </p:txBody>
      </p:sp>
      <p:sp>
        <p:nvSpPr>
          <p:cNvPr id="175" name="Google Shape;175;p18"/>
          <p:cNvSpPr txBox="1"/>
          <p:nvPr/>
        </p:nvSpPr>
        <p:spPr>
          <a:xfrm>
            <a:off x="7655856" y="2397603"/>
            <a:ext cx="10895190" cy="25853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40000"/>
              </a:lnSpc>
            </a:pPr>
            <a:r>
              <a:rPr lang="en-US" sz="4000" b="1" dirty="0">
                <a:latin typeface="Fira Sans" panose="020B0503050000020004" pitchFamily="34" charset="0"/>
                <a:sym typeface="Fira Sans"/>
              </a:rPr>
              <a:t>Invisible stigmas</a:t>
            </a:r>
          </a:p>
          <a:p>
            <a:pPr lvl="0">
              <a:lnSpc>
                <a:spcPct val="140000"/>
              </a:lnSpc>
            </a:pPr>
            <a:r>
              <a:rPr lang="en-US" sz="4000" dirty="0">
                <a:latin typeface="Fira Sans" panose="020B0503050000020004" pitchFamily="34" charset="0"/>
                <a:sym typeface="Fira Sans"/>
              </a:rPr>
              <a:t> (e.g., </a:t>
            </a:r>
            <a:r>
              <a:rPr lang="en-US" altLang="ja-JP" sz="4000" dirty="0">
                <a:latin typeface="Fira Sans" panose="020B0503050000020004" pitchFamily="34" charset="0"/>
              </a:rPr>
              <a:t>sexual minorities, religious beliefs, and mental health conditions)</a:t>
            </a:r>
            <a:endParaRPr sz="4000" dirty="0">
              <a:latin typeface="Fira Sans" panose="020B0503050000020004" pitchFamily="34" charset="0"/>
            </a:endParaRPr>
          </a:p>
        </p:txBody>
      </p:sp>
      <p:grpSp>
        <p:nvGrpSpPr>
          <p:cNvPr id="176" name="Google Shape;176;p18"/>
          <p:cNvGrpSpPr/>
          <p:nvPr/>
        </p:nvGrpSpPr>
        <p:grpSpPr>
          <a:xfrm>
            <a:off x="0" y="-180826"/>
            <a:ext cx="1028700" cy="10467826"/>
            <a:chOff x="0" y="-47625"/>
            <a:chExt cx="270933" cy="2756958"/>
          </a:xfrm>
        </p:grpSpPr>
        <p:sp>
          <p:nvSpPr>
            <p:cNvPr id="177" name="Google Shape;177;p18"/>
            <p:cNvSpPr/>
            <p:nvPr/>
          </p:nvSpPr>
          <p:spPr>
            <a:xfrm>
              <a:off x="0" y="0"/>
              <a:ext cx="270933" cy="2709333"/>
            </a:xfrm>
            <a:custGeom>
              <a:avLst/>
              <a:gdLst/>
              <a:ahLst/>
              <a:cxnLst/>
              <a:rect l="l" t="t" r="r" b="b"/>
              <a:pathLst>
                <a:path w="270933" h="2709333" extrusionOk="0">
                  <a:moveTo>
                    <a:pt x="0" y="0"/>
                  </a:moveTo>
                  <a:lnTo>
                    <a:pt x="270933" y="0"/>
                  </a:lnTo>
                  <a:lnTo>
                    <a:pt x="270933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178" name="Google Shape;178;p18"/>
            <p:cNvSpPr txBox="1"/>
            <p:nvPr/>
          </p:nvSpPr>
          <p:spPr>
            <a:xfrm>
              <a:off x="0" y="-47625"/>
              <a:ext cx="270933" cy="27569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" name="Google Shape;125;p14">
            <a:extLst>
              <a:ext uri="{FF2B5EF4-FFF2-40B4-BE49-F238E27FC236}">
                <a16:creationId xmlns:a16="http://schemas.microsoft.com/office/drawing/2014/main" id="{E4DB0F07-E4C4-E43F-C480-CA0EFCFB99A8}"/>
              </a:ext>
            </a:extLst>
          </p:cNvPr>
          <p:cNvSpPr txBox="1"/>
          <p:nvPr/>
        </p:nvSpPr>
        <p:spPr>
          <a:xfrm>
            <a:off x="5404136" y="5221252"/>
            <a:ext cx="8963217" cy="7078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>
              <a:lnSpc>
                <a:spcPct val="115000"/>
              </a:lnSpc>
            </a:pPr>
            <a:r>
              <a:rPr lang="en-US" altLang="ja-JP" sz="4000" dirty="0">
                <a:latin typeface="Fira Sans" panose="020B0503050000020004" pitchFamily="34" charset="0"/>
              </a:rPr>
              <a:t>Three main strategies</a:t>
            </a:r>
            <a:endParaRPr sz="4000" dirty="0">
              <a:latin typeface="Fira Sans" panose="020B0503050000020004" pitchFamily="34" charset="0"/>
            </a:endParaRPr>
          </a:p>
        </p:txBody>
      </p:sp>
      <p:pic>
        <p:nvPicPr>
          <p:cNvPr id="174" name="Google Shape;174;p18"/>
          <p:cNvPicPr preferRelativeResize="0"/>
          <p:nvPr/>
        </p:nvPicPr>
        <p:blipFill rotWithShape="1">
          <a:blip r:embed="rId3">
            <a:alphaModFix/>
          </a:blip>
          <a:srcRect t="9878" r="5271" b="9589"/>
          <a:stretch/>
        </p:blipFill>
        <p:spPr>
          <a:xfrm>
            <a:off x="-939452" y="0"/>
            <a:ext cx="8077086" cy="10287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3B567A42-4740-3AF4-4E4B-199AA772B358}"/>
              </a:ext>
            </a:extLst>
          </p:cNvPr>
          <p:cNvSpPr txBox="1"/>
          <p:nvPr/>
        </p:nvSpPr>
        <p:spPr>
          <a:xfrm>
            <a:off x="10549368" y="6304347"/>
            <a:ext cx="4104009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ja-JP" altLang="en-US" sz="4000" b="1" dirty="0">
                <a:latin typeface="Fira Sans" panose="020B0503050000020004" pitchFamily="34" charset="0"/>
              </a:rPr>
              <a:t>・</a:t>
            </a:r>
            <a:r>
              <a:rPr kumimoji="1" lang="en-US" altLang="ja-JP" sz="4000" b="1" dirty="0">
                <a:latin typeface="Fira Sans" panose="020B0503050000020004" pitchFamily="34" charset="0"/>
              </a:rPr>
              <a:t>Counterfeiting</a:t>
            </a:r>
          </a:p>
          <a:p>
            <a:endParaRPr kumimoji="1" lang="en-US" altLang="ja-JP" sz="4000" b="1" dirty="0">
              <a:latin typeface="Fira Sans" panose="020B0503050000020004" pitchFamily="34" charset="0"/>
            </a:endParaRPr>
          </a:p>
          <a:p>
            <a:r>
              <a:rPr kumimoji="1" lang="ja-JP" altLang="en-US" sz="4000" b="1" dirty="0">
                <a:latin typeface="Fira Sans" panose="020B0503050000020004" pitchFamily="34" charset="0"/>
              </a:rPr>
              <a:t>・</a:t>
            </a:r>
            <a:r>
              <a:rPr kumimoji="1" lang="en-US" altLang="ja-JP" sz="4000" b="1" dirty="0">
                <a:latin typeface="Fira Sans" panose="020B0503050000020004" pitchFamily="34" charset="0"/>
              </a:rPr>
              <a:t>Avoidance</a:t>
            </a:r>
          </a:p>
          <a:p>
            <a:endParaRPr kumimoji="1" lang="en-US" altLang="ja-JP" sz="4000" b="1" dirty="0">
              <a:latin typeface="Fira Sans" panose="020B0503050000020004" pitchFamily="34" charset="0"/>
            </a:endParaRPr>
          </a:p>
          <a:p>
            <a:r>
              <a:rPr kumimoji="1" lang="ja-JP" altLang="en-US" sz="4000" b="1" dirty="0">
                <a:latin typeface="Fira Sans" panose="020B0503050000020004" pitchFamily="34" charset="0"/>
              </a:rPr>
              <a:t>・</a:t>
            </a:r>
            <a:r>
              <a:rPr kumimoji="1" lang="en-US" altLang="ja-JP" sz="4000" b="1" dirty="0">
                <a:latin typeface="Fira Sans" panose="020B0503050000020004" pitchFamily="34" charset="0"/>
              </a:rPr>
              <a:t>Integration</a:t>
            </a:r>
            <a:endParaRPr kumimoji="1" lang="ja-JP" altLang="en-US" sz="4000" b="1" dirty="0">
              <a:latin typeface="Fira Sans" panose="020B0503050000020004" pitchFamily="34" charset="0"/>
            </a:endParaRPr>
          </a:p>
        </p:txBody>
      </p:sp>
      <p:sp>
        <p:nvSpPr>
          <p:cNvPr id="4" name="テキスト ボックス 3">
            <a:extLst>
              <a:ext uri="{FF2B5EF4-FFF2-40B4-BE49-F238E27FC236}">
                <a16:creationId xmlns:a16="http://schemas.microsoft.com/office/drawing/2014/main" id="{5CE95101-723D-98B9-86B4-0822E6526D01}"/>
              </a:ext>
            </a:extLst>
          </p:cNvPr>
          <p:cNvSpPr txBox="1"/>
          <p:nvPr/>
        </p:nvSpPr>
        <p:spPr>
          <a:xfrm>
            <a:off x="15286786" y="9182058"/>
            <a:ext cx="2778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(Ragins, 2008)</a:t>
            </a:r>
            <a:endParaRPr kumimoji="1" lang="ja-JP" altLang="en-US" sz="3200" dirty="0">
              <a:latin typeface="Fira Sans" panose="020B05030500000200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">
          <a:extLst>
            <a:ext uri="{FF2B5EF4-FFF2-40B4-BE49-F238E27FC236}">
              <a16:creationId xmlns:a16="http://schemas.microsoft.com/office/drawing/2014/main" id="{2ADE4589-AC5A-380E-0410-89A2D2C2D2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oogle Shape;338;p26">
            <a:extLst>
              <a:ext uri="{FF2B5EF4-FFF2-40B4-BE49-F238E27FC236}">
                <a16:creationId xmlns:a16="http://schemas.microsoft.com/office/drawing/2014/main" id="{BD2E1CC3-34C6-B64B-834D-E04B09E2BE0C}"/>
              </a:ext>
            </a:extLst>
          </p:cNvPr>
          <p:cNvGrpSpPr/>
          <p:nvPr/>
        </p:nvGrpSpPr>
        <p:grpSpPr>
          <a:xfrm>
            <a:off x="7920759" y="2688515"/>
            <a:ext cx="2584418" cy="647237"/>
            <a:chOff x="0" y="0"/>
            <a:chExt cx="1137318" cy="170466"/>
          </a:xfrm>
        </p:grpSpPr>
        <p:sp>
          <p:nvSpPr>
            <p:cNvPr id="5" name="Google Shape;339;p26">
              <a:extLst>
                <a:ext uri="{FF2B5EF4-FFF2-40B4-BE49-F238E27FC236}">
                  <a16:creationId xmlns:a16="http://schemas.microsoft.com/office/drawing/2014/main" id="{EA5AC05A-6D0E-B200-3CB1-37D9DFC829CD}"/>
                </a:ext>
              </a:extLst>
            </p:cNvPr>
            <p:cNvSpPr/>
            <p:nvPr/>
          </p:nvSpPr>
          <p:spPr>
            <a:xfrm>
              <a:off x="0" y="0"/>
              <a:ext cx="1137318" cy="170466"/>
            </a:xfrm>
            <a:custGeom>
              <a:avLst/>
              <a:gdLst/>
              <a:ahLst/>
              <a:cxnLst/>
              <a:rect l="l" t="t" r="r" b="b"/>
              <a:pathLst>
                <a:path w="1137318" h="170466" extrusionOk="0">
                  <a:moveTo>
                    <a:pt x="35857" y="0"/>
                  </a:moveTo>
                  <a:lnTo>
                    <a:pt x="1101462" y="0"/>
                  </a:lnTo>
                  <a:cubicBezTo>
                    <a:pt x="1121265" y="0"/>
                    <a:pt x="1137318" y="16054"/>
                    <a:pt x="1137318" y="35857"/>
                  </a:cubicBezTo>
                  <a:lnTo>
                    <a:pt x="1137318" y="134609"/>
                  </a:lnTo>
                  <a:cubicBezTo>
                    <a:pt x="1137318" y="144119"/>
                    <a:pt x="1133540" y="153239"/>
                    <a:pt x="1126816" y="159964"/>
                  </a:cubicBezTo>
                  <a:cubicBezTo>
                    <a:pt x="1120092" y="166688"/>
                    <a:pt x="1110971" y="170466"/>
                    <a:pt x="1101462" y="170466"/>
                  </a:cubicBezTo>
                  <a:lnTo>
                    <a:pt x="35857" y="170466"/>
                  </a:lnTo>
                  <a:cubicBezTo>
                    <a:pt x="26347" y="170466"/>
                    <a:pt x="17227" y="166688"/>
                    <a:pt x="10502" y="159964"/>
                  </a:cubicBezTo>
                  <a:cubicBezTo>
                    <a:pt x="3778" y="153239"/>
                    <a:pt x="0" y="144119"/>
                    <a:pt x="0" y="134609"/>
                  </a:cubicBezTo>
                  <a:lnTo>
                    <a:pt x="0" y="35857"/>
                  </a:lnTo>
                  <a:cubicBezTo>
                    <a:pt x="0" y="26347"/>
                    <a:pt x="3778" y="17227"/>
                    <a:pt x="10502" y="10502"/>
                  </a:cubicBezTo>
                  <a:cubicBezTo>
                    <a:pt x="17227" y="3778"/>
                    <a:pt x="26347" y="0"/>
                    <a:pt x="35857" y="0"/>
                  </a:cubicBez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" name="Google Shape;340;p26">
              <a:extLst>
                <a:ext uri="{FF2B5EF4-FFF2-40B4-BE49-F238E27FC236}">
                  <a16:creationId xmlns:a16="http://schemas.microsoft.com/office/drawing/2014/main" id="{D362E339-6779-3FBB-55E8-BDF8598DC10A}"/>
                </a:ext>
              </a:extLst>
            </p:cNvPr>
            <p:cNvSpPr txBox="1"/>
            <p:nvPr/>
          </p:nvSpPr>
          <p:spPr>
            <a:xfrm>
              <a:off x="0" y="0"/>
              <a:ext cx="1137318" cy="17046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2000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grpSp>
        <p:nvGrpSpPr>
          <p:cNvPr id="170" name="Google Shape;170;p18">
            <a:extLst>
              <a:ext uri="{FF2B5EF4-FFF2-40B4-BE49-F238E27FC236}">
                <a16:creationId xmlns:a16="http://schemas.microsoft.com/office/drawing/2014/main" id="{FF3DFD5F-4B98-B0FC-4D1E-7F8CA8BB609C}"/>
              </a:ext>
            </a:extLst>
          </p:cNvPr>
          <p:cNvGrpSpPr/>
          <p:nvPr/>
        </p:nvGrpSpPr>
        <p:grpSpPr>
          <a:xfrm>
            <a:off x="7137633" y="-97082"/>
            <a:ext cx="11413413" cy="2163878"/>
            <a:chOff x="0" y="-38100"/>
            <a:chExt cx="2689294" cy="1392767"/>
          </a:xfrm>
        </p:grpSpPr>
        <p:sp>
          <p:nvSpPr>
            <p:cNvPr id="171" name="Google Shape;171;p18">
              <a:extLst>
                <a:ext uri="{FF2B5EF4-FFF2-40B4-BE49-F238E27FC236}">
                  <a16:creationId xmlns:a16="http://schemas.microsoft.com/office/drawing/2014/main" id="{78D82B58-E0EA-C951-D0B5-F882648E5900}"/>
                </a:ext>
              </a:extLst>
            </p:cNvPr>
            <p:cNvSpPr/>
            <p:nvPr/>
          </p:nvSpPr>
          <p:spPr>
            <a:xfrm>
              <a:off x="0" y="0"/>
              <a:ext cx="2689294" cy="1354667"/>
            </a:xfrm>
            <a:custGeom>
              <a:avLst/>
              <a:gdLst/>
              <a:ahLst/>
              <a:cxnLst/>
              <a:rect l="l" t="t" r="r" b="b"/>
              <a:pathLst>
                <a:path w="2689294" h="1354667" extrusionOk="0">
                  <a:moveTo>
                    <a:pt x="0" y="0"/>
                  </a:moveTo>
                  <a:lnTo>
                    <a:pt x="2689294" y="0"/>
                  </a:lnTo>
                  <a:lnTo>
                    <a:pt x="2689294" y="1354667"/>
                  </a:lnTo>
                  <a:lnTo>
                    <a:pt x="0" y="1354667"/>
                  </a:lnTo>
                  <a:close/>
                </a:path>
              </a:pathLst>
            </a:custGeom>
            <a:solidFill>
              <a:srgbClr val="FA9908"/>
            </a:solidFill>
            <a:ln>
              <a:noFill/>
            </a:ln>
          </p:spPr>
        </p:sp>
        <p:sp>
          <p:nvSpPr>
            <p:cNvPr id="172" name="Google Shape;172;p18">
              <a:extLst>
                <a:ext uri="{FF2B5EF4-FFF2-40B4-BE49-F238E27FC236}">
                  <a16:creationId xmlns:a16="http://schemas.microsoft.com/office/drawing/2014/main" id="{E31AF64A-7694-BA90-3FFE-C194C65CECDF}"/>
                </a:ext>
              </a:extLst>
            </p:cNvPr>
            <p:cNvSpPr txBox="1"/>
            <p:nvPr/>
          </p:nvSpPr>
          <p:spPr>
            <a:xfrm>
              <a:off x="0" y="-38100"/>
              <a:ext cx="2689294" cy="139276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16666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73" name="Google Shape;173;p18">
            <a:extLst>
              <a:ext uri="{FF2B5EF4-FFF2-40B4-BE49-F238E27FC236}">
                <a16:creationId xmlns:a16="http://schemas.microsoft.com/office/drawing/2014/main" id="{1A8F3AB0-654F-5A37-8F4B-D40E4D5E73BD}"/>
              </a:ext>
            </a:extLst>
          </p:cNvPr>
          <p:cNvSpPr txBox="1"/>
          <p:nvPr/>
        </p:nvSpPr>
        <p:spPr>
          <a:xfrm>
            <a:off x="6872732" y="170490"/>
            <a:ext cx="11943217" cy="16989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>
              <a:lnSpc>
                <a:spcPct val="115000"/>
              </a:lnSpc>
            </a:pPr>
            <a:r>
              <a:rPr lang="en-US" altLang="ja-JP" sz="4800" b="1" dirty="0">
                <a:solidFill>
                  <a:schemeClr val="bg1"/>
                </a:solidFill>
                <a:latin typeface="Merriweather" panose="00000500000000000000" pitchFamily="2" charset="0"/>
              </a:rPr>
              <a:t>2. Issues for Sexual Minorities</a:t>
            </a:r>
          </a:p>
          <a:p>
            <a:pPr lvl="0" algn="ctr">
              <a:lnSpc>
                <a:spcPct val="115000"/>
              </a:lnSpc>
            </a:pPr>
            <a:r>
              <a:rPr lang="en-US" altLang="ja-JP" sz="4800" b="1" dirty="0">
                <a:solidFill>
                  <a:schemeClr val="bg1"/>
                </a:solidFill>
                <a:latin typeface="Merriweather" panose="00000500000000000000" pitchFamily="2" charset="0"/>
              </a:rPr>
              <a:t> in the Workplace</a:t>
            </a:r>
          </a:p>
        </p:txBody>
      </p:sp>
      <p:sp>
        <p:nvSpPr>
          <p:cNvPr id="175" name="Google Shape;175;p18">
            <a:extLst>
              <a:ext uri="{FF2B5EF4-FFF2-40B4-BE49-F238E27FC236}">
                <a16:creationId xmlns:a16="http://schemas.microsoft.com/office/drawing/2014/main" id="{1400CC59-EACD-6691-0313-EC37B7149471}"/>
              </a:ext>
            </a:extLst>
          </p:cNvPr>
          <p:cNvSpPr txBox="1"/>
          <p:nvPr/>
        </p:nvSpPr>
        <p:spPr>
          <a:xfrm>
            <a:off x="7920759" y="2528352"/>
            <a:ext cx="10895190" cy="8617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40000"/>
              </a:lnSpc>
            </a:pPr>
            <a:r>
              <a:rPr lang="en-US" altLang="ja-JP" sz="4000" b="1" dirty="0">
                <a:latin typeface="Fira Sans" panose="020B0503050000020004" pitchFamily="34" charset="0"/>
              </a:rPr>
              <a:t>coming out is rather the biggest challenge</a:t>
            </a:r>
            <a:endParaRPr sz="4000" b="1" dirty="0">
              <a:latin typeface="Fira Sans" panose="020B0503050000020004" pitchFamily="34" charset="0"/>
            </a:endParaRPr>
          </a:p>
        </p:txBody>
      </p:sp>
      <p:grpSp>
        <p:nvGrpSpPr>
          <p:cNvPr id="176" name="Google Shape;176;p18">
            <a:extLst>
              <a:ext uri="{FF2B5EF4-FFF2-40B4-BE49-F238E27FC236}">
                <a16:creationId xmlns:a16="http://schemas.microsoft.com/office/drawing/2014/main" id="{F15A03FE-3474-9AA2-CAF8-F70C16CEA3B8}"/>
              </a:ext>
            </a:extLst>
          </p:cNvPr>
          <p:cNvGrpSpPr/>
          <p:nvPr/>
        </p:nvGrpSpPr>
        <p:grpSpPr>
          <a:xfrm>
            <a:off x="0" y="-180826"/>
            <a:ext cx="1028700" cy="10467826"/>
            <a:chOff x="0" y="-47625"/>
            <a:chExt cx="270933" cy="2756958"/>
          </a:xfrm>
        </p:grpSpPr>
        <p:sp>
          <p:nvSpPr>
            <p:cNvPr id="177" name="Google Shape;177;p18">
              <a:extLst>
                <a:ext uri="{FF2B5EF4-FFF2-40B4-BE49-F238E27FC236}">
                  <a16:creationId xmlns:a16="http://schemas.microsoft.com/office/drawing/2014/main" id="{7925D661-E6FB-659C-292C-1DB9702D13B3}"/>
                </a:ext>
              </a:extLst>
            </p:cNvPr>
            <p:cNvSpPr/>
            <p:nvPr/>
          </p:nvSpPr>
          <p:spPr>
            <a:xfrm>
              <a:off x="0" y="0"/>
              <a:ext cx="270933" cy="2709333"/>
            </a:xfrm>
            <a:custGeom>
              <a:avLst/>
              <a:gdLst/>
              <a:ahLst/>
              <a:cxnLst/>
              <a:rect l="l" t="t" r="r" b="b"/>
              <a:pathLst>
                <a:path w="270933" h="2709333" extrusionOk="0">
                  <a:moveTo>
                    <a:pt x="0" y="0"/>
                  </a:moveTo>
                  <a:lnTo>
                    <a:pt x="270933" y="0"/>
                  </a:lnTo>
                  <a:lnTo>
                    <a:pt x="270933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178" name="Google Shape;178;p18">
              <a:extLst>
                <a:ext uri="{FF2B5EF4-FFF2-40B4-BE49-F238E27FC236}">
                  <a16:creationId xmlns:a16="http://schemas.microsoft.com/office/drawing/2014/main" id="{B8501328-46A4-C596-23AC-4255443C075B}"/>
                </a:ext>
              </a:extLst>
            </p:cNvPr>
            <p:cNvSpPr txBox="1"/>
            <p:nvPr/>
          </p:nvSpPr>
          <p:spPr>
            <a:xfrm>
              <a:off x="0" y="-47625"/>
              <a:ext cx="270933" cy="27569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" name="Google Shape;125;p14">
            <a:extLst>
              <a:ext uri="{FF2B5EF4-FFF2-40B4-BE49-F238E27FC236}">
                <a16:creationId xmlns:a16="http://schemas.microsoft.com/office/drawing/2014/main" id="{BDF17E39-D49B-0033-146B-B2739FE71287}"/>
              </a:ext>
            </a:extLst>
          </p:cNvPr>
          <p:cNvSpPr txBox="1"/>
          <p:nvPr/>
        </p:nvSpPr>
        <p:spPr>
          <a:xfrm>
            <a:off x="7128065" y="3804962"/>
            <a:ext cx="11192850" cy="14157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>
              <a:lnSpc>
                <a:spcPct val="115000"/>
              </a:lnSpc>
            </a:pPr>
            <a:r>
              <a:rPr lang="en-US" altLang="ja-JP" sz="4000" dirty="0">
                <a:latin typeface="Fira Sans" panose="020B0503050000020004" pitchFamily="34" charset="0"/>
              </a:rPr>
              <a:t>The fear of potentially facing discrimination can influence the decision to come out</a:t>
            </a:r>
            <a:endParaRPr sz="4000" dirty="0">
              <a:latin typeface="Fira Sans" panose="020B0503050000020004" pitchFamily="34" charset="0"/>
            </a:endParaRPr>
          </a:p>
        </p:txBody>
      </p:sp>
      <p:pic>
        <p:nvPicPr>
          <p:cNvPr id="174" name="Google Shape;174;p18">
            <a:extLst>
              <a:ext uri="{FF2B5EF4-FFF2-40B4-BE49-F238E27FC236}">
                <a16:creationId xmlns:a16="http://schemas.microsoft.com/office/drawing/2014/main" id="{3F6F5F5C-12C0-4A0C-316B-B99A6A16AAC7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t="9878" r="5271" b="9589"/>
          <a:stretch/>
        </p:blipFill>
        <p:spPr>
          <a:xfrm>
            <a:off x="-939452" y="0"/>
            <a:ext cx="8077086" cy="1028700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EC687772-843C-4F56-EB65-86EC3EBA1004}"/>
              </a:ext>
            </a:extLst>
          </p:cNvPr>
          <p:cNvSpPr txBox="1"/>
          <p:nvPr/>
        </p:nvSpPr>
        <p:spPr>
          <a:xfrm>
            <a:off x="7920759" y="6482038"/>
            <a:ext cx="9607463" cy="3170099"/>
          </a:xfrm>
          <a:prstGeom prst="rect">
            <a:avLst/>
          </a:prstGeom>
          <a:noFill/>
          <a:ln w="38100">
            <a:solidFill>
              <a:srgbClr val="FA9908"/>
            </a:solidFill>
          </a:ln>
        </p:spPr>
        <p:txBody>
          <a:bodyPr wrap="square" rtlCol="0">
            <a:spAutoFit/>
          </a:bodyPr>
          <a:lstStyle/>
          <a:p>
            <a:r>
              <a:rPr lang="en-US" altLang="ja-JP" sz="4000" dirty="0">
                <a:latin typeface="Fira Sans" panose="020B0503050000020004" pitchFamily="34" charset="0"/>
              </a:rPr>
              <a:t>Companies must </a:t>
            </a:r>
          </a:p>
          <a:p>
            <a:r>
              <a:rPr lang="ja-JP" altLang="en-US" sz="4000" dirty="0">
                <a:latin typeface="Fira Sans" panose="020B0503050000020004" pitchFamily="34" charset="0"/>
              </a:rPr>
              <a:t>・</a:t>
            </a:r>
            <a:r>
              <a:rPr lang="en-US" altLang="ja-JP" sz="4000" dirty="0">
                <a:latin typeface="Fira Sans" panose="020B0503050000020004" pitchFamily="34" charset="0"/>
              </a:rPr>
              <a:t>create an environment that supports coming out </a:t>
            </a:r>
          </a:p>
          <a:p>
            <a:r>
              <a:rPr lang="ja-JP" altLang="en-US" sz="4000" dirty="0">
                <a:latin typeface="Fira Sans" panose="020B0503050000020004" pitchFamily="34" charset="0"/>
              </a:rPr>
              <a:t>・</a:t>
            </a:r>
            <a:r>
              <a:rPr lang="en-US" altLang="ja-JP" sz="4000" dirty="0">
                <a:latin typeface="Fira Sans" panose="020B0503050000020004" pitchFamily="34" charset="0"/>
              </a:rPr>
              <a:t>ensure fair evaluation regardless of invisible stigma</a:t>
            </a:r>
            <a:endParaRPr kumimoji="1" lang="ja-JP" altLang="en-US" sz="4000" dirty="0">
              <a:latin typeface="Fira Sans" panose="020B0503050000020004" pitchFamily="34" charset="0"/>
            </a:endParaRPr>
          </a:p>
        </p:txBody>
      </p:sp>
      <p:sp>
        <p:nvSpPr>
          <p:cNvPr id="8" name="テキスト ボックス 7">
            <a:extLst>
              <a:ext uri="{FF2B5EF4-FFF2-40B4-BE49-F238E27FC236}">
                <a16:creationId xmlns:a16="http://schemas.microsoft.com/office/drawing/2014/main" id="{CB2FB8DA-7EE6-A33D-4A1C-B38CAA5D9F4C}"/>
              </a:ext>
            </a:extLst>
          </p:cNvPr>
          <p:cNvSpPr txBox="1"/>
          <p:nvPr/>
        </p:nvSpPr>
        <p:spPr>
          <a:xfrm>
            <a:off x="15206597" y="5266610"/>
            <a:ext cx="2778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3200" dirty="0">
                <a:latin typeface="Fira Sans" panose="020B0503050000020004" pitchFamily="34" charset="0"/>
              </a:rPr>
              <a:t>(Ragins, 2008)</a:t>
            </a:r>
            <a:endParaRPr kumimoji="1" lang="ja-JP" altLang="en-US" sz="3200" dirty="0">
              <a:latin typeface="Fira Sans" panose="020B05030500000200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38710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>
          <a:extLst>
            <a:ext uri="{FF2B5EF4-FFF2-40B4-BE49-F238E27FC236}">
              <a16:creationId xmlns:a16="http://schemas.microsoft.com/office/drawing/2014/main" id="{2FE435F6-EA70-BEE8-E9C4-C0E5BE2283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4" name="Google Shape;144;p16">
            <a:extLst>
              <a:ext uri="{FF2B5EF4-FFF2-40B4-BE49-F238E27FC236}">
                <a16:creationId xmlns:a16="http://schemas.microsoft.com/office/drawing/2014/main" id="{AE64FAF9-1028-E0FC-3745-B503A05B6D0F}"/>
              </a:ext>
            </a:extLst>
          </p:cNvPr>
          <p:cNvGrpSpPr/>
          <p:nvPr/>
        </p:nvGrpSpPr>
        <p:grpSpPr>
          <a:xfrm>
            <a:off x="0" y="-180826"/>
            <a:ext cx="1028700" cy="10467826"/>
            <a:chOff x="0" y="-47625"/>
            <a:chExt cx="270933" cy="2756958"/>
          </a:xfrm>
        </p:grpSpPr>
        <p:sp>
          <p:nvSpPr>
            <p:cNvPr id="145" name="Google Shape;145;p16">
              <a:extLst>
                <a:ext uri="{FF2B5EF4-FFF2-40B4-BE49-F238E27FC236}">
                  <a16:creationId xmlns:a16="http://schemas.microsoft.com/office/drawing/2014/main" id="{AB057723-F406-2CB8-EEE4-B07557EA8C5B}"/>
                </a:ext>
              </a:extLst>
            </p:cNvPr>
            <p:cNvSpPr/>
            <p:nvPr/>
          </p:nvSpPr>
          <p:spPr>
            <a:xfrm>
              <a:off x="0" y="0"/>
              <a:ext cx="270933" cy="2709333"/>
            </a:xfrm>
            <a:custGeom>
              <a:avLst/>
              <a:gdLst/>
              <a:ahLst/>
              <a:cxnLst/>
              <a:rect l="l" t="t" r="r" b="b"/>
              <a:pathLst>
                <a:path w="270933" h="2709333" extrusionOk="0">
                  <a:moveTo>
                    <a:pt x="0" y="0"/>
                  </a:moveTo>
                  <a:lnTo>
                    <a:pt x="270933" y="0"/>
                  </a:lnTo>
                  <a:lnTo>
                    <a:pt x="270933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146" name="Google Shape;146;p16">
              <a:extLst>
                <a:ext uri="{FF2B5EF4-FFF2-40B4-BE49-F238E27FC236}">
                  <a16:creationId xmlns:a16="http://schemas.microsoft.com/office/drawing/2014/main" id="{8806D4CE-4E98-A712-374C-87E0ABD37852}"/>
                </a:ext>
              </a:extLst>
            </p:cNvPr>
            <p:cNvSpPr txBox="1"/>
            <p:nvPr/>
          </p:nvSpPr>
          <p:spPr>
            <a:xfrm>
              <a:off x="0" y="-47625"/>
              <a:ext cx="270933" cy="27569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48" name="Google Shape;148;p16">
            <a:extLst>
              <a:ext uri="{FF2B5EF4-FFF2-40B4-BE49-F238E27FC236}">
                <a16:creationId xmlns:a16="http://schemas.microsoft.com/office/drawing/2014/main" id="{0245C8EE-0C30-D21B-2793-AC915EA88149}"/>
              </a:ext>
            </a:extLst>
          </p:cNvPr>
          <p:cNvSpPr txBox="1"/>
          <p:nvPr/>
        </p:nvSpPr>
        <p:spPr>
          <a:xfrm>
            <a:off x="2386002" y="2854552"/>
            <a:ext cx="5267100" cy="849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 i="0" u="none" strike="noStrike" cap="none" dirty="0">
                <a:solidFill>
                  <a:srgbClr val="000000"/>
                </a:solidFill>
                <a:latin typeface="Fira Sans" panose="020B0503050000020004" pitchFamily="34" charset="0"/>
                <a:ea typeface="Fira Sans"/>
                <a:cs typeface="Fira Sans"/>
                <a:sym typeface="Fira Sans"/>
              </a:rPr>
              <a:t>Google</a:t>
            </a:r>
            <a:endParaRPr sz="4800" b="1" dirty="0">
              <a:latin typeface="Fira Sans" panose="020B0503050000020004" pitchFamily="34" charset="0"/>
            </a:endParaRPr>
          </a:p>
        </p:txBody>
      </p:sp>
      <p:sp>
        <p:nvSpPr>
          <p:cNvPr id="150" name="Google Shape;150;p16">
            <a:extLst>
              <a:ext uri="{FF2B5EF4-FFF2-40B4-BE49-F238E27FC236}">
                <a16:creationId xmlns:a16="http://schemas.microsoft.com/office/drawing/2014/main" id="{14C81F7B-63D3-7109-027E-9F9782DD6D0A}"/>
              </a:ext>
            </a:extLst>
          </p:cNvPr>
          <p:cNvSpPr txBox="1"/>
          <p:nvPr/>
        </p:nvSpPr>
        <p:spPr>
          <a:xfrm>
            <a:off x="2386002" y="3949711"/>
            <a:ext cx="13221427" cy="16619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>
              <a:lnSpc>
                <a:spcPct val="150000"/>
              </a:lnSpc>
            </a:pPr>
            <a:r>
              <a:rPr lang="en-US" altLang="ja-JP" sz="3600" dirty="0">
                <a:latin typeface="Fira Sans" panose="020B0503050000020004" pitchFamily="34" charset="0"/>
              </a:rPr>
              <a:t>ranked first in the 2022 list of companies with the most LGBTQ+ employee-friendly work environments (CNBC, 2022)</a:t>
            </a:r>
            <a:endParaRPr dirty="0"/>
          </a:p>
        </p:txBody>
      </p:sp>
      <p:sp>
        <p:nvSpPr>
          <p:cNvPr id="2" name="Google Shape;147;p16">
            <a:extLst>
              <a:ext uri="{FF2B5EF4-FFF2-40B4-BE49-F238E27FC236}">
                <a16:creationId xmlns:a16="http://schemas.microsoft.com/office/drawing/2014/main" id="{C98BD263-BC70-7C9E-EFB1-4DE9295EE495}"/>
              </a:ext>
            </a:extLst>
          </p:cNvPr>
          <p:cNvSpPr txBox="1"/>
          <p:nvPr/>
        </p:nvSpPr>
        <p:spPr>
          <a:xfrm>
            <a:off x="-1093755" y="177150"/>
            <a:ext cx="12450220" cy="5663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>
              <a:lnSpc>
                <a:spcPct val="115000"/>
              </a:lnSpc>
            </a:pPr>
            <a:r>
              <a:rPr lang="en-US" altLang="ja-JP" sz="3200" dirty="0">
                <a:latin typeface="Merriweather" panose="00000500000000000000" pitchFamily="2" charset="0"/>
              </a:rPr>
              <a:t>2. Issues for Sexual Minorities in the Workplace</a:t>
            </a:r>
          </a:p>
        </p:txBody>
      </p:sp>
      <p:sp>
        <p:nvSpPr>
          <p:cNvPr id="3" name="Google Shape;147;p16">
            <a:extLst>
              <a:ext uri="{FF2B5EF4-FFF2-40B4-BE49-F238E27FC236}">
                <a16:creationId xmlns:a16="http://schemas.microsoft.com/office/drawing/2014/main" id="{5F640345-4DB3-920E-592D-6A9A8F2FC2CC}"/>
              </a:ext>
            </a:extLst>
          </p:cNvPr>
          <p:cNvSpPr txBox="1"/>
          <p:nvPr/>
        </p:nvSpPr>
        <p:spPr>
          <a:xfrm>
            <a:off x="4159445" y="1625647"/>
            <a:ext cx="12450219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/>
            <a:r>
              <a:rPr lang="en-US" altLang="ja-JP" sz="4800" dirty="0">
                <a:latin typeface="Fira Sans" panose="020B0503050000020004" pitchFamily="34" charset="0"/>
              </a:rPr>
              <a:t>Analysis 1: </a:t>
            </a:r>
            <a:r>
              <a:rPr lang="en-US" altLang="ja-JP" sz="4800" b="1" dirty="0">
                <a:latin typeface="Fira Sans" panose="020B0503050000020004" pitchFamily="34" charset="0"/>
              </a:rPr>
              <a:t>Corporate diversity initiatives</a:t>
            </a:r>
            <a:endParaRPr sz="4800" b="1" dirty="0">
              <a:latin typeface="Fira Sans" panose="020B0503050000020004" pitchFamily="34" charset="0"/>
            </a:endParaRPr>
          </a:p>
        </p:txBody>
      </p:sp>
      <p:pic>
        <p:nvPicPr>
          <p:cNvPr id="5" name="図 4">
            <a:extLst>
              <a:ext uri="{FF2B5EF4-FFF2-40B4-BE49-F238E27FC236}">
                <a16:creationId xmlns:a16="http://schemas.microsoft.com/office/drawing/2014/main" id="{63F404E6-23B6-312A-6C22-9CFD1C8910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4505" y="2821767"/>
            <a:ext cx="830094" cy="849463"/>
          </a:xfrm>
          <a:prstGeom prst="rect">
            <a:avLst/>
          </a:prstGeom>
        </p:spPr>
      </p:pic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5F701BDF-C861-6194-03A6-3D3DEFE0588C}"/>
              </a:ext>
            </a:extLst>
          </p:cNvPr>
          <p:cNvSpPr txBox="1"/>
          <p:nvPr/>
        </p:nvSpPr>
        <p:spPr>
          <a:xfrm>
            <a:off x="5434599" y="3424747"/>
            <a:ext cx="4081146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ja-JP" sz="1000" dirty="0"/>
              <a:t>https://www.freepnglogos.com/pics/google-logo</a:t>
            </a:r>
            <a:endParaRPr lang="ja-JP" altLang="en-US" sz="1000" dirty="0"/>
          </a:p>
        </p:txBody>
      </p:sp>
      <p:sp>
        <p:nvSpPr>
          <p:cNvPr id="8" name="テキスト ボックス 7">
            <a:extLst>
              <a:ext uri="{FF2B5EF4-FFF2-40B4-BE49-F238E27FC236}">
                <a16:creationId xmlns:a16="http://schemas.microsoft.com/office/drawing/2014/main" id="{491998E7-AD94-B49F-CC2F-671D2B208843}"/>
              </a:ext>
            </a:extLst>
          </p:cNvPr>
          <p:cNvSpPr txBox="1"/>
          <p:nvPr/>
        </p:nvSpPr>
        <p:spPr>
          <a:xfrm>
            <a:off x="2207494" y="6263014"/>
            <a:ext cx="14616502" cy="276998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ja-JP" sz="4000" b="1" dirty="0">
                <a:latin typeface="Fira Sans" panose="020B0503050000020004" pitchFamily="34" charset="0"/>
              </a:rPr>
              <a:t>Google’s Diversity Initiatives</a:t>
            </a:r>
            <a:endParaRPr lang="en-US" altLang="ja-JP" sz="4000" dirty="0">
              <a:latin typeface="Fira Sans" panose="020B0503050000020004" pitchFamily="34" charset="0"/>
            </a:endParaRPr>
          </a:p>
          <a:p>
            <a:r>
              <a:rPr lang="ja-JP" altLang="en-US" sz="4000" dirty="0">
                <a:latin typeface="Fira Sans" panose="020B0503050000020004" pitchFamily="34" charset="0"/>
              </a:rPr>
              <a:t>・</a:t>
            </a:r>
            <a:r>
              <a:rPr lang="en-US" altLang="ja-JP" sz="4000" dirty="0">
                <a:latin typeface="Fira Sans" panose="020B0503050000020004" pitchFamily="34" charset="0"/>
              </a:rPr>
              <a:t>Employee Resource Groups support LGBTQ+ communities </a:t>
            </a:r>
          </a:p>
          <a:p>
            <a:r>
              <a:rPr lang="ja-JP" altLang="en-US" sz="4000" dirty="0">
                <a:latin typeface="Fira Sans" panose="020B0503050000020004" pitchFamily="34" charset="0"/>
              </a:rPr>
              <a:t>・</a:t>
            </a:r>
            <a:r>
              <a:rPr lang="en-US" altLang="ja-JP" sz="4000" dirty="0">
                <a:latin typeface="Fira Sans" panose="020B0503050000020004" pitchFamily="34" charset="0"/>
              </a:rPr>
              <a:t>Hosts global diversity events (e.g., Dublin, Sydney) </a:t>
            </a:r>
          </a:p>
          <a:p>
            <a:r>
              <a:rPr lang="ja-JP" altLang="en-US" sz="4000" dirty="0">
                <a:latin typeface="Fira Sans" panose="020B0503050000020004" pitchFamily="34" charset="0"/>
              </a:rPr>
              <a:t>・</a:t>
            </a:r>
            <a:r>
              <a:rPr lang="en-US" altLang="ja-JP" sz="4000" dirty="0">
                <a:latin typeface="Fira Sans" panose="020B0503050000020004" pitchFamily="34" charset="0"/>
              </a:rPr>
              <a:t>Adds “LGBTQ+ friendly” attributes on Google Maps &amp; Search</a:t>
            </a:r>
          </a:p>
          <a:p>
            <a:endParaRPr kumimoji="1" lang="ja-JP" altLang="en-US" dirty="0"/>
          </a:p>
        </p:txBody>
      </p:sp>
      <p:sp>
        <p:nvSpPr>
          <p:cNvPr id="10" name="テキスト ボックス 9">
            <a:extLst>
              <a:ext uri="{FF2B5EF4-FFF2-40B4-BE49-F238E27FC236}">
                <a16:creationId xmlns:a16="http://schemas.microsoft.com/office/drawing/2014/main" id="{5134FF86-D009-97FA-6162-2FBF3874888B}"/>
              </a:ext>
            </a:extLst>
          </p:cNvPr>
          <p:cNvSpPr txBox="1"/>
          <p:nvPr/>
        </p:nvSpPr>
        <p:spPr>
          <a:xfrm>
            <a:off x="15381386" y="9248797"/>
            <a:ext cx="268358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ja-JP" sz="2800" dirty="0">
                <a:effectLst/>
                <a:latin typeface="Fira Sans" panose="020B0503050000020004" pitchFamily="34" charset="0"/>
                <a:ea typeface="游明朝" panose="02020400000000000000" pitchFamily="18" charset="-128"/>
              </a:rPr>
              <a:t>(Google, 2024)</a:t>
            </a:r>
            <a:endParaRPr lang="ja-JP" altLang="en-US" sz="2800" dirty="0">
              <a:latin typeface="Fira Sans" panose="020B05030500000200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98150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>
          <a:extLst>
            <a:ext uri="{FF2B5EF4-FFF2-40B4-BE49-F238E27FC236}">
              <a16:creationId xmlns:a16="http://schemas.microsoft.com/office/drawing/2014/main" id="{49A08090-C374-B627-3122-69CC3BA337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4" name="Google Shape;144;p16">
            <a:extLst>
              <a:ext uri="{FF2B5EF4-FFF2-40B4-BE49-F238E27FC236}">
                <a16:creationId xmlns:a16="http://schemas.microsoft.com/office/drawing/2014/main" id="{739CA22D-5DA6-9E7A-CC72-F9F240A634CD}"/>
              </a:ext>
            </a:extLst>
          </p:cNvPr>
          <p:cNvGrpSpPr/>
          <p:nvPr/>
        </p:nvGrpSpPr>
        <p:grpSpPr>
          <a:xfrm>
            <a:off x="0" y="-180826"/>
            <a:ext cx="1028700" cy="10467826"/>
            <a:chOff x="0" y="-47625"/>
            <a:chExt cx="270933" cy="2756958"/>
          </a:xfrm>
        </p:grpSpPr>
        <p:sp>
          <p:nvSpPr>
            <p:cNvPr id="145" name="Google Shape;145;p16">
              <a:extLst>
                <a:ext uri="{FF2B5EF4-FFF2-40B4-BE49-F238E27FC236}">
                  <a16:creationId xmlns:a16="http://schemas.microsoft.com/office/drawing/2014/main" id="{F2DD944F-BC8B-7AB6-8EA9-58E6CE2FCE9D}"/>
                </a:ext>
              </a:extLst>
            </p:cNvPr>
            <p:cNvSpPr/>
            <p:nvPr/>
          </p:nvSpPr>
          <p:spPr>
            <a:xfrm>
              <a:off x="0" y="0"/>
              <a:ext cx="270933" cy="2709333"/>
            </a:xfrm>
            <a:custGeom>
              <a:avLst/>
              <a:gdLst/>
              <a:ahLst/>
              <a:cxnLst/>
              <a:rect l="l" t="t" r="r" b="b"/>
              <a:pathLst>
                <a:path w="270933" h="2709333" extrusionOk="0">
                  <a:moveTo>
                    <a:pt x="0" y="0"/>
                  </a:moveTo>
                  <a:lnTo>
                    <a:pt x="270933" y="0"/>
                  </a:lnTo>
                  <a:lnTo>
                    <a:pt x="270933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146" name="Google Shape;146;p16">
              <a:extLst>
                <a:ext uri="{FF2B5EF4-FFF2-40B4-BE49-F238E27FC236}">
                  <a16:creationId xmlns:a16="http://schemas.microsoft.com/office/drawing/2014/main" id="{3975F54D-856A-CA4B-1B2F-75B4141860BC}"/>
                </a:ext>
              </a:extLst>
            </p:cNvPr>
            <p:cNvSpPr txBox="1"/>
            <p:nvPr/>
          </p:nvSpPr>
          <p:spPr>
            <a:xfrm>
              <a:off x="0" y="-47625"/>
              <a:ext cx="270933" cy="27569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48" name="Google Shape;148;p16">
            <a:extLst>
              <a:ext uri="{FF2B5EF4-FFF2-40B4-BE49-F238E27FC236}">
                <a16:creationId xmlns:a16="http://schemas.microsoft.com/office/drawing/2014/main" id="{3633688B-E236-450A-53FF-42ECCAAEBA7F}"/>
              </a:ext>
            </a:extLst>
          </p:cNvPr>
          <p:cNvSpPr txBox="1"/>
          <p:nvPr/>
        </p:nvSpPr>
        <p:spPr>
          <a:xfrm>
            <a:off x="1759836" y="2245579"/>
            <a:ext cx="5267100" cy="778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0" i="0" u="none" strike="noStrike" cap="none" dirty="0">
                <a:solidFill>
                  <a:srgbClr val="000000"/>
                </a:solidFill>
                <a:latin typeface="Fira Sans"/>
                <a:ea typeface="Fira Sans"/>
                <a:cs typeface="Fira Sans"/>
                <a:sym typeface="Fira Sans"/>
              </a:rPr>
              <a:t>Google overall rate</a:t>
            </a:r>
            <a:endParaRPr sz="4400" dirty="0"/>
          </a:p>
        </p:txBody>
      </p:sp>
      <p:sp>
        <p:nvSpPr>
          <p:cNvPr id="149" name="Google Shape;149;p16">
            <a:extLst>
              <a:ext uri="{FF2B5EF4-FFF2-40B4-BE49-F238E27FC236}">
                <a16:creationId xmlns:a16="http://schemas.microsoft.com/office/drawing/2014/main" id="{69EF4CC9-CDFA-83F2-B8AC-972A95C6E83C}"/>
              </a:ext>
            </a:extLst>
          </p:cNvPr>
          <p:cNvSpPr txBox="1"/>
          <p:nvPr/>
        </p:nvSpPr>
        <p:spPr>
          <a:xfrm>
            <a:off x="1972742" y="3315254"/>
            <a:ext cx="15769418" cy="55399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en-US" altLang="ja-JP" sz="4000" dirty="0">
                <a:latin typeface="Fira Sans" panose="020B0503050000020004" pitchFamily="34" charset="0"/>
              </a:rPr>
              <a:t>“Stop paying lip service to diversity and inclusion and actually make change instead of defending failure to be equitable” </a:t>
            </a:r>
          </a:p>
          <a:p>
            <a:r>
              <a:rPr lang="en-US" altLang="ja-JP" sz="4000" dirty="0">
                <a:latin typeface="Fira Sans" panose="020B0503050000020004" pitchFamily="34" charset="0"/>
              </a:rPr>
              <a:t>(Comparably, n.d.)</a:t>
            </a:r>
          </a:p>
          <a:p>
            <a:endParaRPr lang="en-US" altLang="ja-JP" sz="4000" dirty="0">
              <a:latin typeface="Fira Sans" panose="020B0503050000020004" pitchFamily="34" charset="0"/>
            </a:endParaRPr>
          </a:p>
          <a:p>
            <a:r>
              <a:rPr lang="en-US" altLang="ja-JP" sz="4000" dirty="0">
                <a:latin typeface="Fira Sans" panose="020B0503050000020004" pitchFamily="34" charset="0"/>
              </a:rPr>
              <a:t>“VERY bad diversity management”</a:t>
            </a:r>
          </a:p>
          <a:p>
            <a:r>
              <a:rPr lang="en-US" altLang="ja-JP" sz="4000" dirty="0">
                <a:latin typeface="Fira Sans" panose="020B0503050000020004" pitchFamily="34" charset="0"/>
              </a:rPr>
              <a:t>(Indeed, comments on November 13, 2019)</a:t>
            </a:r>
          </a:p>
          <a:p>
            <a:r>
              <a:rPr lang="en-US" altLang="ja-JP" sz="4000" dirty="0">
                <a:latin typeface="Fira Sans" panose="020B0503050000020004" pitchFamily="34" charset="0"/>
              </a:rPr>
              <a:t> </a:t>
            </a:r>
          </a:p>
          <a:p>
            <a:r>
              <a:rPr lang="en-US" altLang="ja-JP" sz="4000" dirty="0">
                <a:latin typeface="Fira Sans" panose="020B0503050000020004" pitchFamily="34" charset="0"/>
              </a:rPr>
              <a:t>“Bad culture, needs more diversity.” </a:t>
            </a:r>
          </a:p>
          <a:p>
            <a:r>
              <a:rPr lang="en-US" altLang="ja-JP" sz="4000" dirty="0">
                <a:latin typeface="Fira Sans" panose="020B0503050000020004" pitchFamily="34" charset="0"/>
              </a:rPr>
              <a:t>(Glassdoor, comments on 31 Jan 2025) </a:t>
            </a:r>
            <a:endParaRPr lang="ja-JP" altLang="ja-JP" sz="4000" dirty="0">
              <a:latin typeface="Fira Sans" panose="020B0503050000020004" pitchFamily="34" charset="0"/>
            </a:endParaRPr>
          </a:p>
        </p:txBody>
      </p:sp>
      <p:sp>
        <p:nvSpPr>
          <p:cNvPr id="2" name="Google Shape;147;p16">
            <a:extLst>
              <a:ext uri="{FF2B5EF4-FFF2-40B4-BE49-F238E27FC236}">
                <a16:creationId xmlns:a16="http://schemas.microsoft.com/office/drawing/2014/main" id="{A1BDDE2C-6D8F-80E9-1741-55AA271D5EEB}"/>
              </a:ext>
            </a:extLst>
          </p:cNvPr>
          <p:cNvSpPr txBox="1"/>
          <p:nvPr/>
        </p:nvSpPr>
        <p:spPr>
          <a:xfrm>
            <a:off x="-1093755" y="177150"/>
            <a:ext cx="12450220" cy="5663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>
              <a:lnSpc>
                <a:spcPct val="115000"/>
              </a:lnSpc>
            </a:pPr>
            <a:r>
              <a:rPr lang="en-US" altLang="ja-JP" sz="3200" dirty="0">
                <a:latin typeface="Merriweather" panose="00000500000000000000" pitchFamily="2" charset="0"/>
              </a:rPr>
              <a:t>2. Issues for Sexual Minorities in the Workplace</a:t>
            </a:r>
          </a:p>
        </p:txBody>
      </p:sp>
      <p:sp>
        <p:nvSpPr>
          <p:cNvPr id="3" name="Google Shape;147;p16">
            <a:extLst>
              <a:ext uri="{FF2B5EF4-FFF2-40B4-BE49-F238E27FC236}">
                <a16:creationId xmlns:a16="http://schemas.microsoft.com/office/drawing/2014/main" id="{17137A9C-CEDA-0A5D-5AA8-7A330CEF10B9}"/>
              </a:ext>
            </a:extLst>
          </p:cNvPr>
          <p:cNvSpPr txBox="1"/>
          <p:nvPr/>
        </p:nvSpPr>
        <p:spPr>
          <a:xfrm>
            <a:off x="5650043" y="1179350"/>
            <a:ext cx="12450219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/>
            <a:r>
              <a:rPr lang="en-US" altLang="ja-JP" sz="4800" dirty="0">
                <a:latin typeface="Fira Sans" panose="020B0503050000020004" pitchFamily="34" charset="0"/>
              </a:rPr>
              <a:t>Analysis 2: </a:t>
            </a:r>
            <a:r>
              <a:rPr lang="en-US" altLang="ja-JP" sz="4800" b="1" dirty="0">
                <a:latin typeface="Fira Sans" panose="020B0503050000020004" pitchFamily="34" charset="0"/>
              </a:rPr>
              <a:t>Employee Reviews</a:t>
            </a:r>
            <a:endParaRPr sz="4800" b="1" dirty="0">
              <a:latin typeface="Fira Sans" panose="020B0503050000020004" pitchFamily="34" charset="0"/>
            </a:endParaRPr>
          </a:p>
        </p:txBody>
      </p:sp>
      <p:sp>
        <p:nvSpPr>
          <p:cNvPr id="4" name="星: 5 pt 3">
            <a:extLst>
              <a:ext uri="{FF2B5EF4-FFF2-40B4-BE49-F238E27FC236}">
                <a16:creationId xmlns:a16="http://schemas.microsoft.com/office/drawing/2014/main" id="{9B634754-FB2B-1F48-F5E9-87407A2F6DF3}"/>
              </a:ext>
            </a:extLst>
          </p:cNvPr>
          <p:cNvSpPr/>
          <p:nvPr/>
        </p:nvSpPr>
        <p:spPr>
          <a:xfrm>
            <a:off x="6879162" y="2296440"/>
            <a:ext cx="683119" cy="601249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6" name="星: 5 pt 5">
            <a:extLst>
              <a:ext uri="{FF2B5EF4-FFF2-40B4-BE49-F238E27FC236}">
                <a16:creationId xmlns:a16="http://schemas.microsoft.com/office/drawing/2014/main" id="{A3040857-D4B2-16A8-CF1C-D39FD3F64CC1}"/>
              </a:ext>
            </a:extLst>
          </p:cNvPr>
          <p:cNvSpPr/>
          <p:nvPr/>
        </p:nvSpPr>
        <p:spPr>
          <a:xfrm>
            <a:off x="7758072" y="2296440"/>
            <a:ext cx="683119" cy="601249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7" name="星: 5 pt 6">
            <a:extLst>
              <a:ext uri="{FF2B5EF4-FFF2-40B4-BE49-F238E27FC236}">
                <a16:creationId xmlns:a16="http://schemas.microsoft.com/office/drawing/2014/main" id="{183EC295-E2AB-DAF0-D7CB-58184C1EE2E1}"/>
              </a:ext>
            </a:extLst>
          </p:cNvPr>
          <p:cNvSpPr/>
          <p:nvPr/>
        </p:nvSpPr>
        <p:spPr>
          <a:xfrm>
            <a:off x="8636982" y="2304603"/>
            <a:ext cx="683119" cy="601249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8" name="星: 5 pt 7">
            <a:extLst>
              <a:ext uri="{FF2B5EF4-FFF2-40B4-BE49-F238E27FC236}">
                <a16:creationId xmlns:a16="http://schemas.microsoft.com/office/drawing/2014/main" id="{3184E898-ADE7-86D6-CF0C-F7952FDDFF35}"/>
              </a:ext>
            </a:extLst>
          </p:cNvPr>
          <p:cNvSpPr/>
          <p:nvPr/>
        </p:nvSpPr>
        <p:spPr>
          <a:xfrm>
            <a:off x="9515892" y="2327417"/>
            <a:ext cx="683119" cy="601249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9" name="星: 5 pt 8">
            <a:extLst>
              <a:ext uri="{FF2B5EF4-FFF2-40B4-BE49-F238E27FC236}">
                <a16:creationId xmlns:a16="http://schemas.microsoft.com/office/drawing/2014/main" id="{98AFE8C5-635B-2E17-7AB0-F789F1006686}"/>
              </a:ext>
            </a:extLst>
          </p:cNvPr>
          <p:cNvSpPr/>
          <p:nvPr/>
        </p:nvSpPr>
        <p:spPr>
          <a:xfrm>
            <a:off x="10394802" y="2327416"/>
            <a:ext cx="683119" cy="601249"/>
          </a:xfrm>
          <a:prstGeom prst="star5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1" name="テキスト ボックス 10">
            <a:extLst>
              <a:ext uri="{FF2B5EF4-FFF2-40B4-BE49-F238E27FC236}">
                <a16:creationId xmlns:a16="http://schemas.microsoft.com/office/drawing/2014/main" id="{647E6092-B66C-8C8B-114B-527D50BB0D2F}"/>
              </a:ext>
            </a:extLst>
          </p:cNvPr>
          <p:cNvSpPr txBox="1"/>
          <p:nvPr/>
        </p:nvSpPr>
        <p:spPr>
          <a:xfrm>
            <a:off x="12037513" y="5840666"/>
            <a:ext cx="5924812" cy="2800767"/>
          </a:xfrm>
          <a:prstGeom prst="rect">
            <a:avLst/>
          </a:prstGeom>
          <a:noFill/>
          <a:ln w="38100">
            <a:solidFill>
              <a:srgbClr val="FA9908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altLang="ja-JP" sz="4400" b="1" dirty="0">
                <a:latin typeface="Fira Sans" panose="020B0503050000020004" pitchFamily="34" charset="0"/>
              </a:rPr>
              <a:t>The problem </a:t>
            </a:r>
          </a:p>
          <a:p>
            <a:pPr algn="ctr"/>
            <a:r>
              <a:rPr lang="en-US" altLang="ja-JP" sz="4400" dirty="0">
                <a:latin typeface="Fira Sans" panose="020B0503050000020004" pitchFamily="34" charset="0"/>
              </a:rPr>
              <a:t>Policies are not consistently implemented</a:t>
            </a:r>
            <a:endParaRPr kumimoji="1" lang="ja-JP" altLang="en-US" sz="4400" dirty="0">
              <a:latin typeface="Fira Sans" panose="020B05030500000200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61215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>
          <a:extLst>
            <a:ext uri="{FF2B5EF4-FFF2-40B4-BE49-F238E27FC236}">
              <a16:creationId xmlns:a16="http://schemas.microsoft.com/office/drawing/2014/main" id="{D5DDB021-6BF1-C0E5-55ED-D323F3EE4D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4" name="Google Shape;144;p16">
            <a:extLst>
              <a:ext uri="{FF2B5EF4-FFF2-40B4-BE49-F238E27FC236}">
                <a16:creationId xmlns:a16="http://schemas.microsoft.com/office/drawing/2014/main" id="{03E24DEF-7311-F08D-A35F-8A1FE2AAF39A}"/>
              </a:ext>
            </a:extLst>
          </p:cNvPr>
          <p:cNvGrpSpPr/>
          <p:nvPr/>
        </p:nvGrpSpPr>
        <p:grpSpPr>
          <a:xfrm>
            <a:off x="17259300" y="-180826"/>
            <a:ext cx="1028700" cy="10467826"/>
            <a:chOff x="0" y="-47625"/>
            <a:chExt cx="270933" cy="2756958"/>
          </a:xfrm>
        </p:grpSpPr>
        <p:sp>
          <p:nvSpPr>
            <p:cNvPr id="145" name="Google Shape;145;p16">
              <a:extLst>
                <a:ext uri="{FF2B5EF4-FFF2-40B4-BE49-F238E27FC236}">
                  <a16:creationId xmlns:a16="http://schemas.microsoft.com/office/drawing/2014/main" id="{A803B76C-BF3B-66FD-5F46-8736FA21EFD5}"/>
                </a:ext>
              </a:extLst>
            </p:cNvPr>
            <p:cNvSpPr/>
            <p:nvPr/>
          </p:nvSpPr>
          <p:spPr>
            <a:xfrm>
              <a:off x="0" y="0"/>
              <a:ext cx="270933" cy="2709333"/>
            </a:xfrm>
            <a:custGeom>
              <a:avLst/>
              <a:gdLst/>
              <a:ahLst/>
              <a:cxnLst/>
              <a:rect l="l" t="t" r="r" b="b"/>
              <a:pathLst>
                <a:path w="270933" h="2709333" extrusionOk="0">
                  <a:moveTo>
                    <a:pt x="0" y="0"/>
                  </a:moveTo>
                  <a:lnTo>
                    <a:pt x="270933" y="0"/>
                  </a:lnTo>
                  <a:lnTo>
                    <a:pt x="270933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146" name="Google Shape;146;p16">
              <a:extLst>
                <a:ext uri="{FF2B5EF4-FFF2-40B4-BE49-F238E27FC236}">
                  <a16:creationId xmlns:a16="http://schemas.microsoft.com/office/drawing/2014/main" id="{C9A40BE1-2343-CA82-7450-D249DC6A30B8}"/>
                </a:ext>
              </a:extLst>
            </p:cNvPr>
            <p:cNvSpPr txBox="1"/>
            <p:nvPr/>
          </p:nvSpPr>
          <p:spPr>
            <a:xfrm>
              <a:off x="0" y="-47625"/>
              <a:ext cx="270933" cy="27569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48" name="Google Shape;148;p16">
            <a:extLst>
              <a:ext uri="{FF2B5EF4-FFF2-40B4-BE49-F238E27FC236}">
                <a16:creationId xmlns:a16="http://schemas.microsoft.com/office/drawing/2014/main" id="{1311B61A-AAF6-7F52-6825-AD3696E0FB8F}"/>
              </a:ext>
            </a:extLst>
          </p:cNvPr>
          <p:cNvSpPr txBox="1"/>
          <p:nvPr/>
        </p:nvSpPr>
        <p:spPr>
          <a:xfrm>
            <a:off x="327714" y="3332719"/>
            <a:ext cx="10444669" cy="19112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15000"/>
              </a:lnSpc>
            </a:pPr>
            <a:r>
              <a:rPr lang="ja-JP" altLang="en-US" sz="3600" dirty="0">
                <a:latin typeface="Fira Sans"/>
                <a:ea typeface="Fira Sans"/>
                <a:cs typeface="Fira Sans"/>
                <a:sym typeface="Fira Sans"/>
              </a:rPr>
              <a:t>・</a:t>
            </a:r>
            <a:r>
              <a:rPr lang="en-US" sz="3600" dirty="0">
                <a:latin typeface="Fira Sans"/>
                <a:ea typeface="Fira Sans"/>
                <a:cs typeface="Fira Sans"/>
                <a:sym typeface="Fira Sans"/>
              </a:rPr>
              <a:t>An environment where people cannot speak up</a:t>
            </a:r>
          </a:p>
          <a:p>
            <a:pPr lvl="0">
              <a:lnSpc>
                <a:spcPct val="115000"/>
              </a:lnSpc>
            </a:pPr>
            <a:r>
              <a:rPr lang="ja-JP" altLang="en-US" sz="3600" dirty="0">
                <a:latin typeface="Fira Sans"/>
                <a:ea typeface="Fira Sans"/>
                <a:cs typeface="Fira Sans"/>
                <a:sym typeface="Fira Sans"/>
              </a:rPr>
              <a:t>・</a:t>
            </a:r>
            <a:r>
              <a:rPr lang="en-US" sz="3600" dirty="0">
                <a:latin typeface="Fira Sans"/>
                <a:ea typeface="Fira Sans"/>
                <a:cs typeface="Fira Sans"/>
                <a:sym typeface="Fira Sans"/>
              </a:rPr>
              <a:t>Small discomforts</a:t>
            </a:r>
          </a:p>
          <a:p>
            <a:pPr lvl="0">
              <a:lnSpc>
                <a:spcPct val="115000"/>
              </a:lnSpc>
            </a:pPr>
            <a:r>
              <a:rPr lang="en-US" sz="3600" dirty="0">
                <a:latin typeface="Fira Sans"/>
                <a:ea typeface="Fira Sans"/>
                <a:cs typeface="Fira Sans"/>
                <a:sym typeface="Fira Sans"/>
              </a:rPr>
              <a:t> (e.g., being ignored or dismissed)</a:t>
            </a:r>
          </a:p>
        </p:txBody>
      </p:sp>
      <p:sp>
        <p:nvSpPr>
          <p:cNvPr id="150" name="Google Shape;150;p16">
            <a:extLst>
              <a:ext uri="{FF2B5EF4-FFF2-40B4-BE49-F238E27FC236}">
                <a16:creationId xmlns:a16="http://schemas.microsoft.com/office/drawing/2014/main" id="{EAFCF248-F53F-7D02-8358-C348ACE59AC7}"/>
              </a:ext>
            </a:extLst>
          </p:cNvPr>
          <p:cNvSpPr txBox="1"/>
          <p:nvPr/>
        </p:nvSpPr>
        <p:spPr>
          <a:xfrm>
            <a:off x="10699801" y="3946918"/>
            <a:ext cx="6632081" cy="830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0" i="0" u="none" strike="noStrike" cap="none" dirty="0">
                <a:solidFill>
                  <a:srgbClr val="000000"/>
                </a:solidFill>
                <a:latin typeface="Fira Sans"/>
                <a:ea typeface="Fira Sans"/>
                <a:cs typeface="Fira Sans"/>
                <a:sym typeface="Fira Sans"/>
              </a:rPr>
              <a:t>Unease in a workplace</a:t>
            </a:r>
            <a:endParaRPr sz="3600" dirty="0"/>
          </a:p>
        </p:txBody>
      </p:sp>
      <p:sp>
        <p:nvSpPr>
          <p:cNvPr id="2" name="Google Shape;147;p16">
            <a:extLst>
              <a:ext uri="{FF2B5EF4-FFF2-40B4-BE49-F238E27FC236}">
                <a16:creationId xmlns:a16="http://schemas.microsoft.com/office/drawing/2014/main" id="{794AFB82-56D9-847D-32CD-AF3D09D38355}"/>
              </a:ext>
            </a:extLst>
          </p:cNvPr>
          <p:cNvSpPr txBox="1"/>
          <p:nvPr/>
        </p:nvSpPr>
        <p:spPr>
          <a:xfrm>
            <a:off x="-517557" y="132576"/>
            <a:ext cx="16337930" cy="5663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5000"/>
              </a:lnSpc>
            </a:pPr>
            <a:r>
              <a:rPr lang="en-US" altLang="ja-JP" sz="3200" dirty="0">
                <a:latin typeface="Merriweather" panose="00000500000000000000" pitchFamily="2" charset="0"/>
              </a:rPr>
              <a:t>3. Corporate Restructuring from the Perspective of Communication Studies</a:t>
            </a:r>
            <a:endParaRPr lang="ja-JP" altLang="ja-JP" sz="3200" dirty="0">
              <a:latin typeface="Merriweather" panose="00000500000000000000" pitchFamily="2" charset="0"/>
            </a:endParaRPr>
          </a:p>
        </p:txBody>
      </p:sp>
      <p:sp>
        <p:nvSpPr>
          <p:cNvPr id="3" name="Google Shape;147;p16">
            <a:extLst>
              <a:ext uri="{FF2B5EF4-FFF2-40B4-BE49-F238E27FC236}">
                <a16:creationId xmlns:a16="http://schemas.microsoft.com/office/drawing/2014/main" id="{34D81939-2CE8-6E92-6F97-3A87BC29283A}"/>
              </a:ext>
            </a:extLst>
          </p:cNvPr>
          <p:cNvSpPr txBox="1"/>
          <p:nvPr/>
        </p:nvSpPr>
        <p:spPr>
          <a:xfrm>
            <a:off x="1728235" y="1866990"/>
            <a:ext cx="15230084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/>
            <a:r>
              <a:rPr lang="en-US" altLang="ja-JP" sz="4800" dirty="0">
                <a:latin typeface="Fira Sans" panose="020B0503050000020004" pitchFamily="34" charset="0"/>
              </a:rPr>
              <a:t>Improvement 1: </a:t>
            </a:r>
            <a:r>
              <a:rPr lang="en-US" altLang="ja-JP" sz="4800" b="1" dirty="0">
                <a:latin typeface="Fira Sans" panose="020B0503050000020004" pitchFamily="34" charset="0"/>
              </a:rPr>
              <a:t>Create a Safe Speaking Environment</a:t>
            </a:r>
            <a:endParaRPr sz="4800" b="1" dirty="0">
              <a:latin typeface="Fira Sans" panose="020B05030500000200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8A7A2A7-0E29-6418-54B9-AA1F5D4DAD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11196" y="6015377"/>
            <a:ext cx="12520453" cy="2985433"/>
          </a:xfrm>
          <a:prstGeom prst="rect">
            <a:avLst/>
          </a:prstGeom>
          <a:noFill/>
          <a:ln w="38100">
            <a:solidFill>
              <a:srgbClr val="FA9908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ja-JP" altLang="ja-JP" sz="4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Fira Sans" panose="020B0503050000020004" pitchFamily="34" charset="0"/>
              </a:rPr>
              <a:t>Set rules</a:t>
            </a:r>
            <a:endParaRPr kumimoji="0" lang="en-US" altLang="ja-JP" sz="4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Fira Sans" panose="020B05030500000200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ja-JP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Fira Sans" panose="020B0503050000020004" pitchFamily="34" charset="0"/>
              </a:rPr>
              <a:t>・</a:t>
            </a:r>
            <a:r>
              <a:rPr kumimoji="0" lang="en-US" altLang="ja-JP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Fira Sans" panose="020B0503050000020004" pitchFamily="34" charset="0"/>
              </a:rPr>
              <a:t>R</a:t>
            </a:r>
            <a:r>
              <a:rPr kumimoji="0" lang="ja-JP" altLang="ja-JP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Fira Sans" panose="020B0503050000020004" pitchFamily="34" charset="0"/>
              </a:rPr>
              <a:t>espect all contributions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ja-JP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Fira Sans" panose="020B0503050000020004" pitchFamily="34" charset="0"/>
              </a:rPr>
              <a:t>・</a:t>
            </a:r>
            <a:r>
              <a:rPr kumimoji="0" lang="ja-JP" altLang="ja-JP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Fira Sans" panose="020B0503050000020004" pitchFamily="34" charset="0"/>
              </a:rPr>
              <a:t>Use supportive nonverbal cues (eye contact, nodding)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ja-JP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Fira Sans" panose="020B0503050000020004" pitchFamily="34" charset="0"/>
              </a:rPr>
              <a:t>・</a:t>
            </a:r>
            <a:r>
              <a:rPr kumimoji="0" lang="ja-JP" altLang="ja-JP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Fira Sans" panose="020B0503050000020004" pitchFamily="34" charset="0"/>
              </a:rPr>
              <a:t>Balance empathy and assertiveness across genders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ja-JP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Fira Sans" panose="020B0503050000020004" pitchFamily="34" charset="0"/>
              </a:rPr>
              <a:t>・</a:t>
            </a:r>
            <a:r>
              <a:rPr kumimoji="0" lang="ja-JP" altLang="ja-JP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Fira Sans" panose="020B0503050000020004" pitchFamily="34" charset="0"/>
              </a:rPr>
              <a:t>Share these guidelines before meetings </a:t>
            </a:r>
          </a:p>
        </p:txBody>
      </p:sp>
      <p:sp>
        <p:nvSpPr>
          <p:cNvPr id="5" name="矢印: 右 4">
            <a:extLst>
              <a:ext uri="{FF2B5EF4-FFF2-40B4-BE49-F238E27FC236}">
                <a16:creationId xmlns:a16="http://schemas.microsoft.com/office/drawing/2014/main" id="{19DF48B5-8453-0C81-1F1F-F74AFCE107BD}"/>
              </a:ext>
            </a:extLst>
          </p:cNvPr>
          <p:cNvSpPr/>
          <p:nvPr/>
        </p:nvSpPr>
        <p:spPr>
          <a:xfrm>
            <a:off x="10283179" y="4201899"/>
            <a:ext cx="978408" cy="484632"/>
          </a:xfrm>
          <a:prstGeom prst="rightArrow">
            <a:avLst/>
          </a:prstGeom>
          <a:solidFill>
            <a:srgbClr val="FFD86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7648183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>
          <a:extLst>
            <a:ext uri="{FF2B5EF4-FFF2-40B4-BE49-F238E27FC236}">
              <a16:creationId xmlns:a16="http://schemas.microsoft.com/office/drawing/2014/main" id="{3CEE96EE-F9F6-D305-CAC6-F5BE6492DA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4" name="Google Shape;144;p16">
            <a:extLst>
              <a:ext uri="{FF2B5EF4-FFF2-40B4-BE49-F238E27FC236}">
                <a16:creationId xmlns:a16="http://schemas.microsoft.com/office/drawing/2014/main" id="{19DE9F0F-1AD5-ACB9-1B02-535798175B61}"/>
              </a:ext>
            </a:extLst>
          </p:cNvPr>
          <p:cNvGrpSpPr/>
          <p:nvPr/>
        </p:nvGrpSpPr>
        <p:grpSpPr>
          <a:xfrm>
            <a:off x="17259300" y="-180826"/>
            <a:ext cx="1028700" cy="10467826"/>
            <a:chOff x="0" y="-47625"/>
            <a:chExt cx="270933" cy="2756958"/>
          </a:xfrm>
        </p:grpSpPr>
        <p:sp>
          <p:nvSpPr>
            <p:cNvPr id="145" name="Google Shape;145;p16">
              <a:extLst>
                <a:ext uri="{FF2B5EF4-FFF2-40B4-BE49-F238E27FC236}">
                  <a16:creationId xmlns:a16="http://schemas.microsoft.com/office/drawing/2014/main" id="{4C3EB036-1DE7-181E-B537-79ADEF17B1D2}"/>
                </a:ext>
              </a:extLst>
            </p:cNvPr>
            <p:cNvSpPr/>
            <p:nvPr/>
          </p:nvSpPr>
          <p:spPr>
            <a:xfrm>
              <a:off x="0" y="0"/>
              <a:ext cx="270933" cy="2709333"/>
            </a:xfrm>
            <a:custGeom>
              <a:avLst/>
              <a:gdLst/>
              <a:ahLst/>
              <a:cxnLst/>
              <a:rect l="l" t="t" r="r" b="b"/>
              <a:pathLst>
                <a:path w="270933" h="2709333" extrusionOk="0">
                  <a:moveTo>
                    <a:pt x="0" y="0"/>
                  </a:moveTo>
                  <a:lnTo>
                    <a:pt x="270933" y="0"/>
                  </a:lnTo>
                  <a:lnTo>
                    <a:pt x="270933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146" name="Google Shape;146;p16">
              <a:extLst>
                <a:ext uri="{FF2B5EF4-FFF2-40B4-BE49-F238E27FC236}">
                  <a16:creationId xmlns:a16="http://schemas.microsoft.com/office/drawing/2014/main" id="{F30B9259-8214-0E1E-C9B0-A28B458B6C71}"/>
                </a:ext>
              </a:extLst>
            </p:cNvPr>
            <p:cNvSpPr txBox="1"/>
            <p:nvPr/>
          </p:nvSpPr>
          <p:spPr>
            <a:xfrm>
              <a:off x="0" y="-47625"/>
              <a:ext cx="270933" cy="27569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48" name="Google Shape;148;p16">
            <a:extLst>
              <a:ext uri="{FF2B5EF4-FFF2-40B4-BE49-F238E27FC236}">
                <a16:creationId xmlns:a16="http://schemas.microsoft.com/office/drawing/2014/main" id="{B39C4228-4AE1-0696-78BB-FC3ADA3E7319}"/>
              </a:ext>
            </a:extLst>
          </p:cNvPr>
          <p:cNvSpPr txBox="1"/>
          <p:nvPr/>
        </p:nvSpPr>
        <p:spPr>
          <a:xfrm>
            <a:off x="1840969" y="3646960"/>
            <a:ext cx="15531066" cy="25483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15000"/>
              </a:lnSpc>
            </a:pPr>
            <a:r>
              <a:rPr lang="ja-JP" altLang="en-US" sz="3600" dirty="0">
                <a:latin typeface="Fira Sans"/>
                <a:ea typeface="Fira Sans"/>
                <a:cs typeface="Fira Sans"/>
                <a:sym typeface="Fira Sans"/>
              </a:rPr>
              <a:t>・</a:t>
            </a:r>
            <a:r>
              <a:rPr lang="en-US" sz="3600" dirty="0">
                <a:latin typeface="Fira Sans"/>
                <a:ea typeface="Fira Sans"/>
                <a:cs typeface="Fira Sans"/>
                <a:sym typeface="Fira Sans"/>
              </a:rPr>
              <a:t>Allows employees to voice concerns safely</a:t>
            </a:r>
          </a:p>
          <a:p>
            <a:pPr lvl="0">
              <a:lnSpc>
                <a:spcPct val="115000"/>
              </a:lnSpc>
            </a:pPr>
            <a:r>
              <a:rPr lang="ja-JP" altLang="en-US" sz="3600" dirty="0">
                <a:latin typeface="Fira Sans"/>
                <a:ea typeface="Fira Sans"/>
                <a:cs typeface="Fira Sans"/>
                <a:sym typeface="Fira Sans"/>
              </a:rPr>
              <a:t>・</a:t>
            </a:r>
            <a:r>
              <a:rPr lang="en-US" sz="3600" dirty="0">
                <a:latin typeface="Fira Sans"/>
                <a:ea typeface="Fira Sans"/>
                <a:cs typeface="Fira Sans"/>
                <a:sym typeface="Fira Sans"/>
              </a:rPr>
              <a:t>Encourages minority employees to speak up</a:t>
            </a:r>
          </a:p>
          <a:p>
            <a:pPr lvl="0">
              <a:lnSpc>
                <a:spcPct val="115000"/>
              </a:lnSpc>
            </a:pPr>
            <a:r>
              <a:rPr lang="ja-JP" altLang="en-US" sz="3600" dirty="0">
                <a:latin typeface="Fira Sans"/>
                <a:ea typeface="Fira Sans"/>
                <a:cs typeface="Fira Sans"/>
                <a:sym typeface="Fira Sans"/>
              </a:rPr>
              <a:t>・</a:t>
            </a:r>
            <a:r>
              <a:rPr lang="en-US" sz="3600" dirty="0">
                <a:latin typeface="Fira Sans"/>
                <a:ea typeface="Fira Sans"/>
                <a:cs typeface="Fira Sans"/>
                <a:sym typeface="Fira Sans"/>
              </a:rPr>
              <a:t>Helps detect harassment and bias early</a:t>
            </a:r>
          </a:p>
          <a:p>
            <a:pPr lvl="0">
              <a:lnSpc>
                <a:spcPct val="115000"/>
              </a:lnSpc>
            </a:pPr>
            <a:r>
              <a:rPr lang="ja-JP" altLang="en-US" sz="3600" dirty="0">
                <a:latin typeface="Fira Sans"/>
                <a:ea typeface="Fira Sans"/>
                <a:cs typeface="Fira Sans"/>
                <a:sym typeface="Fira Sans"/>
              </a:rPr>
              <a:t>・</a:t>
            </a:r>
            <a:r>
              <a:rPr lang="en-US" sz="3600" dirty="0">
                <a:latin typeface="Fira Sans"/>
                <a:ea typeface="Fira Sans"/>
                <a:cs typeface="Fira Sans"/>
                <a:sym typeface="Fira Sans"/>
              </a:rPr>
              <a:t>Implement via third-party hotlines, external services, or internal forms</a:t>
            </a:r>
            <a:endParaRPr sz="3600" dirty="0"/>
          </a:p>
        </p:txBody>
      </p:sp>
      <p:sp>
        <p:nvSpPr>
          <p:cNvPr id="150" name="Google Shape;150;p16">
            <a:extLst>
              <a:ext uri="{FF2B5EF4-FFF2-40B4-BE49-F238E27FC236}">
                <a16:creationId xmlns:a16="http://schemas.microsoft.com/office/drawing/2014/main" id="{AE614110-8ADD-28B8-637B-E7B137F3BB90}"/>
              </a:ext>
            </a:extLst>
          </p:cNvPr>
          <p:cNvSpPr txBox="1"/>
          <p:nvPr/>
        </p:nvSpPr>
        <p:spPr>
          <a:xfrm>
            <a:off x="2664810" y="7042981"/>
            <a:ext cx="12144189" cy="16619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0" i="0" u="none" strike="noStrike" cap="none" dirty="0">
                <a:solidFill>
                  <a:srgbClr val="000000"/>
                </a:solidFill>
                <a:latin typeface="Fira Sans" panose="020B0503050000020004" pitchFamily="34" charset="0"/>
                <a:ea typeface="Fira Sans"/>
                <a:cs typeface="Fira Sans"/>
                <a:sym typeface="Fira Sans"/>
              </a:rPr>
              <a:t>Point of concern: Possibility of false reports</a:t>
            </a:r>
          </a:p>
          <a:p>
            <a:pPr algn="ctr">
              <a:lnSpc>
                <a:spcPct val="150000"/>
              </a:lnSpc>
            </a:pPr>
            <a:r>
              <a:rPr lang="ja-JP" altLang="en-US" sz="3600" b="0" i="0" u="none" strike="noStrike" cap="none" dirty="0">
                <a:solidFill>
                  <a:srgbClr val="000000"/>
                </a:solidFill>
                <a:latin typeface="Fira Sans" panose="020B0503050000020004" pitchFamily="34" charset="0"/>
                <a:ea typeface="Fira Sans"/>
                <a:cs typeface="Fira Sans"/>
                <a:sym typeface="Fira Sans"/>
              </a:rPr>
              <a:t>→</a:t>
            </a:r>
            <a:r>
              <a:rPr lang="en-US" altLang="ja-JP" sz="3600" dirty="0">
                <a:latin typeface="Fira Sans" panose="020B0503050000020004" pitchFamily="34" charset="0"/>
              </a:rPr>
              <a:t>Verification process needed to prevent false reports </a:t>
            </a:r>
          </a:p>
        </p:txBody>
      </p:sp>
      <p:sp>
        <p:nvSpPr>
          <p:cNvPr id="2" name="Google Shape;147;p16">
            <a:extLst>
              <a:ext uri="{FF2B5EF4-FFF2-40B4-BE49-F238E27FC236}">
                <a16:creationId xmlns:a16="http://schemas.microsoft.com/office/drawing/2014/main" id="{864B05F6-8B33-D0EA-9538-BA79AC0A6BC3}"/>
              </a:ext>
            </a:extLst>
          </p:cNvPr>
          <p:cNvSpPr txBox="1"/>
          <p:nvPr/>
        </p:nvSpPr>
        <p:spPr>
          <a:xfrm>
            <a:off x="-517557" y="132576"/>
            <a:ext cx="16337930" cy="5663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5000"/>
              </a:lnSpc>
            </a:pPr>
            <a:r>
              <a:rPr lang="en-US" altLang="ja-JP" sz="3200" dirty="0">
                <a:latin typeface="Merriweather" panose="00000500000000000000" pitchFamily="2" charset="0"/>
              </a:rPr>
              <a:t>3. Corporate Restructuring from the Perspective of Communication Studies</a:t>
            </a:r>
            <a:endParaRPr lang="ja-JP" altLang="ja-JP" sz="3200" dirty="0">
              <a:latin typeface="Merriweather" panose="00000500000000000000" pitchFamily="2" charset="0"/>
            </a:endParaRPr>
          </a:p>
        </p:txBody>
      </p:sp>
      <p:sp>
        <p:nvSpPr>
          <p:cNvPr id="3" name="Google Shape;147;p16">
            <a:extLst>
              <a:ext uri="{FF2B5EF4-FFF2-40B4-BE49-F238E27FC236}">
                <a16:creationId xmlns:a16="http://schemas.microsoft.com/office/drawing/2014/main" id="{8B83F581-545F-6410-AF20-005323270B7B}"/>
              </a:ext>
            </a:extLst>
          </p:cNvPr>
          <p:cNvSpPr txBox="1"/>
          <p:nvPr/>
        </p:nvSpPr>
        <p:spPr>
          <a:xfrm>
            <a:off x="2664810" y="1866990"/>
            <a:ext cx="15230084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/>
            <a:r>
              <a:rPr lang="en-US" altLang="ja-JP" sz="4800" dirty="0">
                <a:latin typeface="Fira Sans" panose="020B0503050000020004" pitchFamily="34" charset="0"/>
              </a:rPr>
              <a:t>Improvement 2: </a:t>
            </a:r>
            <a:r>
              <a:rPr lang="en-US" altLang="ja-JP" sz="4800" b="1" dirty="0">
                <a:latin typeface="Fira Sans" panose="020B0503050000020004" pitchFamily="34" charset="0"/>
              </a:rPr>
              <a:t>Anonymous feedback system</a:t>
            </a:r>
            <a:endParaRPr sz="4800" b="1" dirty="0">
              <a:latin typeface="Fira Sans" panose="020B0503050000020004" pitchFamily="34" charset="0"/>
            </a:endParaRPr>
          </a:p>
        </p:txBody>
      </p:sp>
      <p:grpSp>
        <p:nvGrpSpPr>
          <p:cNvPr id="4" name="Google Shape;338;p26">
            <a:extLst>
              <a:ext uri="{FF2B5EF4-FFF2-40B4-BE49-F238E27FC236}">
                <a16:creationId xmlns:a16="http://schemas.microsoft.com/office/drawing/2014/main" id="{DEEA7048-78EA-D0AC-4D60-A8F11BFA84BD}"/>
              </a:ext>
            </a:extLst>
          </p:cNvPr>
          <p:cNvGrpSpPr/>
          <p:nvPr/>
        </p:nvGrpSpPr>
        <p:grpSpPr>
          <a:xfrm>
            <a:off x="4198488" y="7753611"/>
            <a:ext cx="3329656" cy="57736"/>
            <a:chOff x="0" y="0"/>
            <a:chExt cx="1137318" cy="170466"/>
          </a:xfrm>
          <a:solidFill>
            <a:srgbClr val="FA9908"/>
          </a:solidFill>
        </p:grpSpPr>
        <p:sp>
          <p:nvSpPr>
            <p:cNvPr id="5" name="Google Shape;339;p26">
              <a:extLst>
                <a:ext uri="{FF2B5EF4-FFF2-40B4-BE49-F238E27FC236}">
                  <a16:creationId xmlns:a16="http://schemas.microsoft.com/office/drawing/2014/main" id="{B49D8132-6924-2F39-F324-5EE632EB93ED}"/>
                </a:ext>
              </a:extLst>
            </p:cNvPr>
            <p:cNvSpPr/>
            <p:nvPr/>
          </p:nvSpPr>
          <p:spPr>
            <a:xfrm>
              <a:off x="0" y="0"/>
              <a:ext cx="1137318" cy="170466"/>
            </a:xfrm>
            <a:custGeom>
              <a:avLst/>
              <a:gdLst/>
              <a:ahLst/>
              <a:cxnLst/>
              <a:rect l="l" t="t" r="r" b="b"/>
              <a:pathLst>
                <a:path w="1137318" h="170466" extrusionOk="0">
                  <a:moveTo>
                    <a:pt x="35857" y="0"/>
                  </a:moveTo>
                  <a:lnTo>
                    <a:pt x="1101462" y="0"/>
                  </a:lnTo>
                  <a:cubicBezTo>
                    <a:pt x="1121265" y="0"/>
                    <a:pt x="1137318" y="16054"/>
                    <a:pt x="1137318" y="35857"/>
                  </a:cubicBezTo>
                  <a:lnTo>
                    <a:pt x="1137318" y="134609"/>
                  </a:lnTo>
                  <a:cubicBezTo>
                    <a:pt x="1137318" y="144119"/>
                    <a:pt x="1133540" y="153239"/>
                    <a:pt x="1126816" y="159964"/>
                  </a:cubicBezTo>
                  <a:cubicBezTo>
                    <a:pt x="1120092" y="166688"/>
                    <a:pt x="1110971" y="170466"/>
                    <a:pt x="1101462" y="170466"/>
                  </a:cubicBezTo>
                  <a:lnTo>
                    <a:pt x="35857" y="170466"/>
                  </a:lnTo>
                  <a:cubicBezTo>
                    <a:pt x="26347" y="170466"/>
                    <a:pt x="17227" y="166688"/>
                    <a:pt x="10502" y="159964"/>
                  </a:cubicBezTo>
                  <a:cubicBezTo>
                    <a:pt x="3778" y="153239"/>
                    <a:pt x="0" y="144119"/>
                    <a:pt x="0" y="134609"/>
                  </a:cubicBezTo>
                  <a:lnTo>
                    <a:pt x="0" y="35857"/>
                  </a:lnTo>
                  <a:cubicBezTo>
                    <a:pt x="0" y="26347"/>
                    <a:pt x="3778" y="17227"/>
                    <a:pt x="10502" y="10502"/>
                  </a:cubicBezTo>
                  <a:cubicBezTo>
                    <a:pt x="17227" y="3778"/>
                    <a:pt x="26347" y="0"/>
                    <a:pt x="35857" y="0"/>
                  </a:cubicBezTo>
                  <a:close/>
                </a:path>
              </a:pathLst>
            </a:custGeom>
            <a:grpFill/>
            <a:ln>
              <a:solidFill>
                <a:srgbClr val="FA9908"/>
              </a:solidFill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" name="Google Shape;340;p26">
              <a:extLst>
                <a:ext uri="{FF2B5EF4-FFF2-40B4-BE49-F238E27FC236}">
                  <a16:creationId xmlns:a16="http://schemas.microsoft.com/office/drawing/2014/main" id="{FD3F16DF-8E85-9F06-328F-C2B650C1410B}"/>
                </a:ext>
              </a:extLst>
            </p:cNvPr>
            <p:cNvSpPr txBox="1"/>
            <p:nvPr/>
          </p:nvSpPr>
          <p:spPr>
            <a:xfrm>
              <a:off x="0" y="0"/>
              <a:ext cx="1137318" cy="170466"/>
            </a:xfrm>
            <a:prstGeom prst="rect">
              <a:avLst/>
            </a:prstGeom>
            <a:grpFill/>
            <a:ln>
              <a:solidFill>
                <a:srgbClr val="FA9908"/>
              </a:solidFill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2000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</p:spTree>
    <p:extLst>
      <p:ext uri="{BB962C8B-B14F-4D97-AF65-F5344CB8AC3E}">
        <p14:creationId xmlns:p14="http://schemas.microsoft.com/office/powerpoint/2010/main" val="18827740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>
          <a:extLst>
            <a:ext uri="{FF2B5EF4-FFF2-40B4-BE49-F238E27FC236}">
              <a16:creationId xmlns:a16="http://schemas.microsoft.com/office/drawing/2014/main" id="{B05A11FF-038E-B756-78D5-38395D5809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oogle Shape;338;p26">
            <a:extLst>
              <a:ext uri="{FF2B5EF4-FFF2-40B4-BE49-F238E27FC236}">
                <a16:creationId xmlns:a16="http://schemas.microsoft.com/office/drawing/2014/main" id="{B736D823-2F07-3168-C214-93CC82FB1DC2}"/>
              </a:ext>
            </a:extLst>
          </p:cNvPr>
          <p:cNvGrpSpPr/>
          <p:nvPr/>
        </p:nvGrpSpPr>
        <p:grpSpPr>
          <a:xfrm>
            <a:off x="3096196" y="5984021"/>
            <a:ext cx="10720012" cy="647237"/>
            <a:chOff x="0" y="0"/>
            <a:chExt cx="1137318" cy="170466"/>
          </a:xfrm>
        </p:grpSpPr>
        <p:sp>
          <p:nvSpPr>
            <p:cNvPr id="9" name="Google Shape;339;p26">
              <a:extLst>
                <a:ext uri="{FF2B5EF4-FFF2-40B4-BE49-F238E27FC236}">
                  <a16:creationId xmlns:a16="http://schemas.microsoft.com/office/drawing/2014/main" id="{42311D35-E9D3-A579-7E5E-4369DC1620DC}"/>
                </a:ext>
              </a:extLst>
            </p:cNvPr>
            <p:cNvSpPr/>
            <p:nvPr/>
          </p:nvSpPr>
          <p:spPr>
            <a:xfrm>
              <a:off x="0" y="0"/>
              <a:ext cx="1137318" cy="170466"/>
            </a:xfrm>
            <a:custGeom>
              <a:avLst/>
              <a:gdLst/>
              <a:ahLst/>
              <a:cxnLst/>
              <a:rect l="l" t="t" r="r" b="b"/>
              <a:pathLst>
                <a:path w="1137318" h="170466" extrusionOk="0">
                  <a:moveTo>
                    <a:pt x="35857" y="0"/>
                  </a:moveTo>
                  <a:lnTo>
                    <a:pt x="1101462" y="0"/>
                  </a:lnTo>
                  <a:cubicBezTo>
                    <a:pt x="1121265" y="0"/>
                    <a:pt x="1137318" y="16054"/>
                    <a:pt x="1137318" y="35857"/>
                  </a:cubicBezTo>
                  <a:lnTo>
                    <a:pt x="1137318" y="134609"/>
                  </a:lnTo>
                  <a:cubicBezTo>
                    <a:pt x="1137318" y="144119"/>
                    <a:pt x="1133540" y="153239"/>
                    <a:pt x="1126816" y="159964"/>
                  </a:cubicBezTo>
                  <a:cubicBezTo>
                    <a:pt x="1120092" y="166688"/>
                    <a:pt x="1110971" y="170466"/>
                    <a:pt x="1101462" y="170466"/>
                  </a:cubicBezTo>
                  <a:lnTo>
                    <a:pt x="35857" y="170466"/>
                  </a:lnTo>
                  <a:cubicBezTo>
                    <a:pt x="26347" y="170466"/>
                    <a:pt x="17227" y="166688"/>
                    <a:pt x="10502" y="159964"/>
                  </a:cubicBezTo>
                  <a:cubicBezTo>
                    <a:pt x="3778" y="153239"/>
                    <a:pt x="0" y="144119"/>
                    <a:pt x="0" y="134609"/>
                  </a:cubicBezTo>
                  <a:lnTo>
                    <a:pt x="0" y="35857"/>
                  </a:lnTo>
                  <a:cubicBezTo>
                    <a:pt x="0" y="26347"/>
                    <a:pt x="3778" y="17227"/>
                    <a:pt x="10502" y="10502"/>
                  </a:cubicBezTo>
                  <a:cubicBezTo>
                    <a:pt x="17227" y="3778"/>
                    <a:pt x="26347" y="0"/>
                    <a:pt x="35857" y="0"/>
                  </a:cubicBez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" name="Google Shape;340;p26">
              <a:extLst>
                <a:ext uri="{FF2B5EF4-FFF2-40B4-BE49-F238E27FC236}">
                  <a16:creationId xmlns:a16="http://schemas.microsoft.com/office/drawing/2014/main" id="{51113E8F-18E9-72D5-BE6C-85D03FD8B845}"/>
                </a:ext>
              </a:extLst>
            </p:cNvPr>
            <p:cNvSpPr txBox="1"/>
            <p:nvPr/>
          </p:nvSpPr>
          <p:spPr>
            <a:xfrm>
              <a:off x="0" y="0"/>
              <a:ext cx="1137318" cy="17046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2000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grpSp>
        <p:nvGrpSpPr>
          <p:cNvPr id="144" name="Google Shape;144;p16">
            <a:extLst>
              <a:ext uri="{FF2B5EF4-FFF2-40B4-BE49-F238E27FC236}">
                <a16:creationId xmlns:a16="http://schemas.microsoft.com/office/drawing/2014/main" id="{1F06F41C-D05F-5BE9-0D9F-5D05DA5FF7B8}"/>
              </a:ext>
            </a:extLst>
          </p:cNvPr>
          <p:cNvGrpSpPr/>
          <p:nvPr/>
        </p:nvGrpSpPr>
        <p:grpSpPr>
          <a:xfrm>
            <a:off x="17259300" y="-180826"/>
            <a:ext cx="1028700" cy="10467826"/>
            <a:chOff x="0" y="-47625"/>
            <a:chExt cx="270933" cy="2756958"/>
          </a:xfrm>
        </p:grpSpPr>
        <p:sp>
          <p:nvSpPr>
            <p:cNvPr id="145" name="Google Shape;145;p16">
              <a:extLst>
                <a:ext uri="{FF2B5EF4-FFF2-40B4-BE49-F238E27FC236}">
                  <a16:creationId xmlns:a16="http://schemas.microsoft.com/office/drawing/2014/main" id="{71A5D9B7-F02F-26B8-B5FB-026343C6439C}"/>
                </a:ext>
              </a:extLst>
            </p:cNvPr>
            <p:cNvSpPr/>
            <p:nvPr/>
          </p:nvSpPr>
          <p:spPr>
            <a:xfrm>
              <a:off x="0" y="0"/>
              <a:ext cx="270933" cy="2709333"/>
            </a:xfrm>
            <a:custGeom>
              <a:avLst/>
              <a:gdLst/>
              <a:ahLst/>
              <a:cxnLst/>
              <a:rect l="l" t="t" r="r" b="b"/>
              <a:pathLst>
                <a:path w="270933" h="2709333" extrusionOk="0">
                  <a:moveTo>
                    <a:pt x="0" y="0"/>
                  </a:moveTo>
                  <a:lnTo>
                    <a:pt x="270933" y="0"/>
                  </a:lnTo>
                  <a:lnTo>
                    <a:pt x="270933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146" name="Google Shape;146;p16">
              <a:extLst>
                <a:ext uri="{FF2B5EF4-FFF2-40B4-BE49-F238E27FC236}">
                  <a16:creationId xmlns:a16="http://schemas.microsoft.com/office/drawing/2014/main" id="{F57E3F22-E8AD-BC0D-8841-7BC90F927E2C}"/>
                </a:ext>
              </a:extLst>
            </p:cNvPr>
            <p:cNvSpPr txBox="1"/>
            <p:nvPr/>
          </p:nvSpPr>
          <p:spPr>
            <a:xfrm>
              <a:off x="0" y="-47625"/>
              <a:ext cx="270933" cy="27569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" name="Google Shape;147;p16">
            <a:extLst>
              <a:ext uri="{FF2B5EF4-FFF2-40B4-BE49-F238E27FC236}">
                <a16:creationId xmlns:a16="http://schemas.microsoft.com/office/drawing/2014/main" id="{2EC145EC-51FF-C1F1-9316-6574E5C92E3C}"/>
              </a:ext>
            </a:extLst>
          </p:cNvPr>
          <p:cNvSpPr txBox="1"/>
          <p:nvPr/>
        </p:nvSpPr>
        <p:spPr>
          <a:xfrm>
            <a:off x="-517557" y="132576"/>
            <a:ext cx="16337930" cy="5663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5000"/>
              </a:lnSpc>
            </a:pPr>
            <a:r>
              <a:rPr lang="en-US" altLang="ja-JP" sz="3200" dirty="0">
                <a:latin typeface="Merriweather" panose="00000500000000000000" pitchFamily="2" charset="0"/>
              </a:rPr>
              <a:t>3. Corporate Restructuring from the Perspective of Communication Studies</a:t>
            </a:r>
            <a:endParaRPr lang="ja-JP" altLang="ja-JP" sz="3200" dirty="0">
              <a:latin typeface="Merriweather" panose="00000500000000000000" pitchFamily="2" charset="0"/>
            </a:endParaRPr>
          </a:p>
        </p:txBody>
      </p:sp>
      <p:sp>
        <p:nvSpPr>
          <p:cNvPr id="3" name="Google Shape;147;p16">
            <a:extLst>
              <a:ext uri="{FF2B5EF4-FFF2-40B4-BE49-F238E27FC236}">
                <a16:creationId xmlns:a16="http://schemas.microsoft.com/office/drawing/2014/main" id="{2E3FF2A0-23E5-62BF-89D0-76D9A1808322}"/>
              </a:ext>
            </a:extLst>
          </p:cNvPr>
          <p:cNvSpPr txBox="1"/>
          <p:nvPr/>
        </p:nvSpPr>
        <p:spPr>
          <a:xfrm>
            <a:off x="4277460" y="2009435"/>
            <a:ext cx="9733080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/>
            <a:r>
              <a:rPr lang="en-US" altLang="ja-JP" sz="4800" dirty="0">
                <a:latin typeface="Fira Sans" panose="020B0503050000020004" pitchFamily="34" charset="0"/>
              </a:rPr>
              <a:t>Improvement 3: </a:t>
            </a:r>
            <a:r>
              <a:rPr lang="en-US" altLang="ja-JP" sz="4800" b="1" dirty="0">
                <a:latin typeface="Fira Sans" panose="020B0503050000020004" pitchFamily="34" charset="0"/>
              </a:rPr>
              <a:t>Manager training</a:t>
            </a:r>
            <a:endParaRPr sz="4800" b="1" dirty="0">
              <a:latin typeface="Fira Sans" panose="020B05030500000200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4168326E-1F30-7C82-0859-232835A819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22171" y="3564221"/>
            <a:ext cx="14517666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ja-JP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Fira Sans" panose="020B0503050000020004" pitchFamily="34" charset="0"/>
              </a:rPr>
              <a:t>・</a:t>
            </a:r>
            <a:r>
              <a:rPr kumimoji="0" lang="ja-JP" altLang="ja-JP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Fira Sans" panose="020B0503050000020004" pitchFamily="34" charset="0"/>
              </a:rPr>
              <a:t>Focus on identifying employees whose opinions are overlooked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ja-JP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Fira Sans" panose="020B0503050000020004" pitchFamily="34" charset="0"/>
              </a:rPr>
              <a:t>・</a:t>
            </a:r>
            <a:r>
              <a:rPr kumimoji="0" lang="ja-JP" altLang="ja-JP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Fira Sans" panose="020B0503050000020004" pitchFamily="34" charset="0"/>
              </a:rPr>
              <a:t>Use video analysis to improve observational skills </a:t>
            </a:r>
            <a:endParaRPr kumimoji="0" lang="en-US" altLang="ja-JP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Fira Sans" panose="020B05030500000200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ja-JP" altLang="en-US" sz="3600" dirty="0"/>
              <a:t>・</a:t>
            </a:r>
            <a:r>
              <a:rPr lang="en-US" altLang="ja-JP" sz="3600" dirty="0"/>
              <a:t>Helps create a more inclusive environment</a:t>
            </a:r>
            <a:endParaRPr kumimoji="0" lang="ja-JP" altLang="ja-JP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Fira Sans" panose="020B0503050000020004" pitchFamily="34" charset="0"/>
            </a:endParaRPr>
          </a:p>
        </p:txBody>
      </p:sp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2D19386D-D28E-5D61-9E3C-F1F2E977D447}"/>
              </a:ext>
            </a:extLst>
          </p:cNvPr>
          <p:cNvSpPr txBox="1"/>
          <p:nvPr/>
        </p:nvSpPr>
        <p:spPr>
          <a:xfrm>
            <a:off x="2982635" y="7284877"/>
            <a:ext cx="141113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3600" dirty="0">
                <a:latin typeface="Fira Sans" panose="020B0503050000020004" pitchFamily="34" charset="0"/>
              </a:rPr>
              <a:t>・</a:t>
            </a:r>
            <a:r>
              <a:rPr lang="en-US" altLang="ja-JP" sz="3600" dirty="0">
                <a:latin typeface="Fira Sans" panose="020B0503050000020004" pitchFamily="34" charset="0"/>
              </a:rPr>
              <a:t>Provide tools for meetings</a:t>
            </a:r>
          </a:p>
          <a:p>
            <a:r>
              <a:rPr lang="en-US" altLang="ja-JP" sz="3600" dirty="0">
                <a:latin typeface="Fira Sans" panose="020B0503050000020004" pitchFamily="34" charset="0"/>
              </a:rPr>
              <a:t>(e.g., Track speaking frequency and interruptions.</a:t>
            </a:r>
          </a:p>
          <a:p>
            <a:r>
              <a:rPr lang="en-US" altLang="ja-JP" sz="3600" dirty="0">
                <a:latin typeface="Fira Sans" panose="020B0503050000020004" pitchFamily="34" charset="0"/>
              </a:rPr>
              <a:t>         Observe eye contact and facial expressions)</a:t>
            </a:r>
          </a:p>
        </p:txBody>
      </p:sp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D231CF38-5B44-BCE6-D9FC-6F10678975DF}"/>
              </a:ext>
            </a:extLst>
          </p:cNvPr>
          <p:cNvSpPr txBox="1"/>
          <p:nvPr/>
        </p:nvSpPr>
        <p:spPr>
          <a:xfrm>
            <a:off x="2982635" y="5978546"/>
            <a:ext cx="109472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ja-JP" sz="3600" b="1" dirty="0">
                <a:latin typeface="Fira Sans" panose="020B0503050000020004" pitchFamily="34" charset="0"/>
              </a:rPr>
              <a:t>Skills alone is not enough to put them into practice</a:t>
            </a:r>
            <a:endParaRPr kumimoji="1" lang="ja-JP" altLang="en-US" sz="3600" b="1" dirty="0">
              <a:latin typeface="Fira Sans" panose="020B05030500000200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84430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1" name="Google Shape;251;p22"/>
          <p:cNvGrpSpPr/>
          <p:nvPr/>
        </p:nvGrpSpPr>
        <p:grpSpPr>
          <a:xfrm>
            <a:off x="5949355" y="3586177"/>
            <a:ext cx="2692133" cy="1190595"/>
            <a:chOff x="0" y="-9525"/>
            <a:chExt cx="709039" cy="313572"/>
          </a:xfrm>
        </p:grpSpPr>
        <p:sp>
          <p:nvSpPr>
            <p:cNvPr id="252" name="Google Shape;252;p22"/>
            <p:cNvSpPr/>
            <p:nvPr/>
          </p:nvSpPr>
          <p:spPr>
            <a:xfrm>
              <a:off x="0" y="0"/>
              <a:ext cx="709039" cy="304047"/>
            </a:xfrm>
            <a:custGeom>
              <a:avLst/>
              <a:gdLst/>
              <a:ahLst/>
              <a:cxnLst/>
              <a:rect l="l" t="t" r="r" b="b"/>
              <a:pathLst>
                <a:path w="709039" h="304047" extrusionOk="0">
                  <a:moveTo>
                    <a:pt x="0" y="0"/>
                  </a:moveTo>
                  <a:lnTo>
                    <a:pt x="709039" y="0"/>
                  </a:lnTo>
                  <a:lnTo>
                    <a:pt x="709039" y="304047"/>
                  </a:lnTo>
                  <a:lnTo>
                    <a:pt x="0" y="304047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253" name="Google Shape;253;p22"/>
            <p:cNvSpPr txBox="1"/>
            <p:nvPr/>
          </p:nvSpPr>
          <p:spPr>
            <a:xfrm>
              <a:off x="0" y="-9525"/>
              <a:ext cx="709039" cy="3135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203200" tIns="203200" rIns="203200" bIns="203200" anchor="ctr" anchorCtr="0">
              <a:noAutofit/>
            </a:bodyPr>
            <a:lstStyle/>
            <a:p>
              <a:pPr marL="0" marR="0" lvl="0" indent="0" algn="ctr" rtl="0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3000" b="1" i="0" u="none" strike="noStrike" cap="none">
                  <a:solidFill>
                    <a:srgbClr val="000000"/>
                  </a:solidFill>
                  <a:latin typeface="Fira Sans"/>
                  <a:ea typeface="Fira Sans"/>
                  <a:cs typeface="Fira Sans"/>
                  <a:sym typeface="Fira Sans"/>
                </a:rPr>
                <a:t>Main point 1</a:t>
              </a:r>
              <a:endParaRPr/>
            </a:p>
          </p:txBody>
        </p:sp>
      </p:grpSp>
      <p:grpSp>
        <p:nvGrpSpPr>
          <p:cNvPr id="254" name="Google Shape;254;p22"/>
          <p:cNvGrpSpPr/>
          <p:nvPr/>
        </p:nvGrpSpPr>
        <p:grpSpPr>
          <a:xfrm>
            <a:off x="5949354" y="5789443"/>
            <a:ext cx="2692133" cy="1190595"/>
            <a:chOff x="0" y="-9525"/>
            <a:chExt cx="709039" cy="313572"/>
          </a:xfrm>
        </p:grpSpPr>
        <p:sp>
          <p:nvSpPr>
            <p:cNvPr id="255" name="Google Shape;255;p22"/>
            <p:cNvSpPr/>
            <p:nvPr/>
          </p:nvSpPr>
          <p:spPr>
            <a:xfrm>
              <a:off x="0" y="0"/>
              <a:ext cx="709039" cy="304047"/>
            </a:xfrm>
            <a:custGeom>
              <a:avLst/>
              <a:gdLst/>
              <a:ahLst/>
              <a:cxnLst/>
              <a:rect l="l" t="t" r="r" b="b"/>
              <a:pathLst>
                <a:path w="709039" h="304047" extrusionOk="0">
                  <a:moveTo>
                    <a:pt x="0" y="0"/>
                  </a:moveTo>
                  <a:lnTo>
                    <a:pt x="709039" y="0"/>
                  </a:lnTo>
                  <a:lnTo>
                    <a:pt x="709039" y="304047"/>
                  </a:lnTo>
                  <a:lnTo>
                    <a:pt x="0" y="304047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256" name="Google Shape;256;p22"/>
            <p:cNvSpPr txBox="1"/>
            <p:nvPr/>
          </p:nvSpPr>
          <p:spPr>
            <a:xfrm>
              <a:off x="0" y="-9525"/>
              <a:ext cx="709039" cy="3135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203200" tIns="203200" rIns="203200" bIns="203200" anchor="ctr" anchorCtr="0">
              <a:noAutofit/>
            </a:bodyPr>
            <a:lstStyle/>
            <a:p>
              <a:pPr marL="0" marR="0" lvl="0" indent="0" algn="ctr" rtl="0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3000" b="1" i="0" u="none" strike="noStrike" cap="none">
                  <a:solidFill>
                    <a:srgbClr val="000000"/>
                  </a:solidFill>
                  <a:latin typeface="Fira Sans"/>
                  <a:ea typeface="Fira Sans"/>
                  <a:cs typeface="Fira Sans"/>
                  <a:sym typeface="Fira Sans"/>
                </a:rPr>
                <a:t>Main point 2</a:t>
              </a:r>
              <a:endParaRPr/>
            </a:p>
          </p:txBody>
        </p:sp>
      </p:grpSp>
      <p:grpSp>
        <p:nvGrpSpPr>
          <p:cNvPr id="257" name="Google Shape;257;p22"/>
          <p:cNvGrpSpPr/>
          <p:nvPr/>
        </p:nvGrpSpPr>
        <p:grpSpPr>
          <a:xfrm>
            <a:off x="6032044" y="8161854"/>
            <a:ext cx="2692133" cy="1190595"/>
            <a:chOff x="0" y="-9525"/>
            <a:chExt cx="709039" cy="313572"/>
          </a:xfrm>
        </p:grpSpPr>
        <p:sp>
          <p:nvSpPr>
            <p:cNvPr id="258" name="Google Shape;258;p22"/>
            <p:cNvSpPr/>
            <p:nvPr/>
          </p:nvSpPr>
          <p:spPr>
            <a:xfrm>
              <a:off x="0" y="0"/>
              <a:ext cx="709039" cy="304047"/>
            </a:xfrm>
            <a:custGeom>
              <a:avLst/>
              <a:gdLst/>
              <a:ahLst/>
              <a:cxnLst/>
              <a:rect l="l" t="t" r="r" b="b"/>
              <a:pathLst>
                <a:path w="709039" h="304047" extrusionOk="0">
                  <a:moveTo>
                    <a:pt x="0" y="0"/>
                  </a:moveTo>
                  <a:lnTo>
                    <a:pt x="709039" y="0"/>
                  </a:lnTo>
                  <a:lnTo>
                    <a:pt x="709039" y="304047"/>
                  </a:lnTo>
                  <a:lnTo>
                    <a:pt x="0" y="304047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259" name="Google Shape;259;p22"/>
            <p:cNvSpPr txBox="1"/>
            <p:nvPr/>
          </p:nvSpPr>
          <p:spPr>
            <a:xfrm>
              <a:off x="0" y="-9525"/>
              <a:ext cx="709039" cy="3135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203200" tIns="203200" rIns="203200" bIns="203200" anchor="ctr" anchorCtr="0">
              <a:noAutofit/>
            </a:bodyPr>
            <a:lstStyle/>
            <a:p>
              <a:pPr marL="0" marR="0" lvl="0" indent="0" algn="ctr" rtl="0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3000" b="1" i="0" u="none" strike="noStrike" cap="none">
                  <a:solidFill>
                    <a:srgbClr val="000000"/>
                  </a:solidFill>
                  <a:latin typeface="Fira Sans"/>
                  <a:ea typeface="Fira Sans"/>
                  <a:cs typeface="Fira Sans"/>
                  <a:sym typeface="Fira Sans"/>
                </a:rPr>
                <a:t>Main point 3</a:t>
              </a:r>
              <a:endParaRPr/>
            </a:p>
          </p:txBody>
        </p:sp>
      </p:grpSp>
      <p:grpSp>
        <p:nvGrpSpPr>
          <p:cNvPr id="260" name="Google Shape;260;p22"/>
          <p:cNvGrpSpPr/>
          <p:nvPr/>
        </p:nvGrpSpPr>
        <p:grpSpPr>
          <a:xfrm>
            <a:off x="5416932" y="-180826"/>
            <a:ext cx="12871068" cy="3266926"/>
            <a:chOff x="0" y="-47625"/>
            <a:chExt cx="3389911" cy="860425"/>
          </a:xfrm>
        </p:grpSpPr>
        <p:sp>
          <p:nvSpPr>
            <p:cNvPr id="261" name="Google Shape;261;p22"/>
            <p:cNvSpPr/>
            <p:nvPr/>
          </p:nvSpPr>
          <p:spPr>
            <a:xfrm>
              <a:off x="0" y="0"/>
              <a:ext cx="3389911" cy="812800"/>
            </a:xfrm>
            <a:custGeom>
              <a:avLst/>
              <a:gdLst/>
              <a:ahLst/>
              <a:cxnLst/>
              <a:rect l="l" t="t" r="r" b="b"/>
              <a:pathLst>
                <a:path w="3389911" h="812800" extrusionOk="0">
                  <a:moveTo>
                    <a:pt x="0" y="0"/>
                  </a:moveTo>
                  <a:lnTo>
                    <a:pt x="3389911" y="0"/>
                  </a:lnTo>
                  <a:lnTo>
                    <a:pt x="3389911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FA9908"/>
            </a:solidFill>
            <a:ln>
              <a:noFill/>
            </a:ln>
          </p:spPr>
        </p:sp>
        <p:sp>
          <p:nvSpPr>
            <p:cNvPr id="262" name="Google Shape;262;p22"/>
            <p:cNvSpPr txBox="1"/>
            <p:nvPr/>
          </p:nvSpPr>
          <p:spPr>
            <a:xfrm>
              <a:off x="0" y="-47625"/>
              <a:ext cx="3389911" cy="86042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63" name="Google Shape;263;p22"/>
          <p:cNvSpPr/>
          <p:nvPr/>
        </p:nvSpPr>
        <p:spPr>
          <a:xfrm>
            <a:off x="0" y="0"/>
            <a:ext cx="5639763" cy="10287000"/>
          </a:xfrm>
          <a:custGeom>
            <a:avLst/>
            <a:gdLst/>
            <a:ahLst/>
            <a:cxnLst/>
            <a:rect l="l" t="t" r="r" b="b"/>
            <a:pathLst>
              <a:path w="873747" h="1593725" extrusionOk="0">
                <a:moveTo>
                  <a:pt x="0" y="0"/>
                </a:moveTo>
                <a:lnTo>
                  <a:pt x="873747" y="0"/>
                </a:lnTo>
                <a:lnTo>
                  <a:pt x="873747" y="1593725"/>
                </a:lnTo>
                <a:lnTo>
                  <a:pt x="0" y="1593725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r="-21522"/>
            </a:stretch>
          </a:blipFill>
          <a:ln>
            <a:noFill/>
          </a:ln>
        </p:spPr>
      </p:sp>
      <p:sp>
        <p:nvSpPr>
          <p:cNvPr id="264" name="Google Shape;264;p22"/>
          <p:cNvSpPr txBox="1"/>
          <p:nvPr/>
        </p:nvSpPr>
        <p:spPr>
          <a:xfrm>
            <a:off x="6643606" y="1095375"/>
            <a:ext cx="10615694" cy="13542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0" b="1" i="0" u="none" strike="noStrike" cap="none" dirty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Conclusion</a:t>
            </a:r>
            <a:endParaRPr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5399B31-7F7E-F3B0-3544-25D7363F02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4000" y="3796754"/>
            <a:ext cx="8614611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ja-JP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Fira Sans" panose="020B0503050000020004" pitchFamily="34" charset="0"/>
              </a:rPr>
              <a:t>C</a:t>
            </a:r>
            <a:r>
              <a:rPr kumimoji="0" lang="ja-JP" altLang="ja-JP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Fira Sans" panose="020B0503050000020004" pitchFamily="34" charset="0"/>
              </a:rPr>
              <a:t>ontinuous improvements will gradually create impact </a:t>
            </a:r>
          </a:p>
        </p:txBody>
      </p:sp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F274FA90-82BA-A96C-27A4-1F4121A27FD3}"/>
              </a:ext>
            </a:extLst>
          </p:cNvPr>
          <p:cNvSpPr txBox="1"/>
          <p:nvPr/>
        </p:nvSpPr>
        <p:spPr>
          <a:xfrm>
            <a:off x="9277442" y="6194747"/>
            <a:ext cx="7645042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ja-JP" altLang="ja-JP" sz="2800" dirty="0">
                <a:solidFill>
                  <a:schemeClr val="tx1"/>
                </a:solidFill>
                <a:latin typeface="Fira Sans" panose="020B0503050000020004" pitchFamily="34" charset="0"/>
              </a:rPr>
              <a:t>Avoid labeling people as majority or minority </a:t>
            </a:r>
          </a:p>
          <a:p>
            <a:endParaRPr kumimoji="1" lang="ja-JP" altLang="en-US" dirty="0"/>
          </a:p>
        </p:txBody>
      </p:sp>
      <p:sp>
        <p:nvSpPr>
          <p:cNvPr id="4" name="テキスト ボックス 3">
            <a:extLst>
              <a:ext uri="{FF2B5EF4-FFF2-40B4-BE49-F238E27FC236}">
                <a16:creationId xmlns:a16="http://schemas.microsoft.com/office/drawing/2014/main" id="{C78F9D17-BDCA-E425-FB56-481637D6AB17}"/>
              </a:ext>
            </a:extLst>
          </p:cNvPr>
          <p:cNvSpPr txBox="1"/>
          <p:nvPr/>
        </p:nvSpPr>
        <p:spPr>
          <a:xfrm>
            <a:off x="9277442" y="8161854"/>
            <a:ext cx="872180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ja-JP" sz="2800" dirty="0">
                <a:solidFill>
                  <a:schemeClr val="tx1"/>
                </a:solidFill>
                <a:latin typeface="Fira Sans" panose="020B0503050000020004" pitchFamily="34" charset="0"/>
              </a:rPr>
              <a:t>Focus on individual differences and treat everyone uniquely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5" name="Google Shape;275;p23"/>
          <p:cNvPicPr preferRelativeResize="0"/>
          <p:nvPr/>
        </p:nvPicPr>
        <p:blipFill rotWithShape="1">
          <a:blip r:embed="rId3">
            <a:alphaModFix amt="90000"/>
          </a:blip>
          <a:srcRect t="7227" b="16786"/>
          <a:stretch/>
        </p:blipFill>
        <p:spPr>
          <a:xfrm>
            <a:off x="0" y="0"/>
            <a:ext cx="18288000" cy="92583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76" name="Google Shape;276;p23"/>
          <p:cNvGrpSpPr/>
          <p:nvPr/>
        </p:nvGrpSpPr>
        <p:grpSpPr>
          <a:xfrm>
            <a:off x="0" y="8256849"/>
            <a:ext cx="18288122" cy="2030158"/>
            <a:chOff x="0" y="-47625"/>
            <a:chExt cx="4816593" cy="587209"/>
          </a:xfrm>
        </p:grpSpPr>
        <p:sp>
          <p:nvSpPr>
            <p:cNvPr id="277" name="Google Shape;277;p23"/>
            <p:cNvSpPr/>
            <p:nvPr/>
          </p:nvSpPr>
          <p:spPr>
            <a:xfrm>
              <a:off x="0" y="0"/>
              <a:ext cx="4816592" cy="539584"/>
            </a:xfrm>
            <a:custGeom>
              <a:avLst/>
              <a:gdLst/>
              <a:ahLst/>
              <a:cxnLst/>
              <a:rect l="l" t="t" r="r" b="b"/>
              <a:pathLst>
                <a:path w="4816592" h="539584" extrusionOk="0">
                  <a:moveTo>
                    <a:pt x="0" y="0"/>
                  </a:moveTo>
                  <a:lnTo>
                    <a:pt x="4816592" y="0"/>
                  </a:lnTo>
                  <a:lnTo>
                    <a:pt x="4816592" y="539584"/>
                  </a:lnTo>
                  <a:lnTo>
                    <a:pt x="0" y="539584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278" name="Google Shape;278;p23"/>
            <p:cNvSpPr txBox="1"/>
            <p:nvPr/>
          </p:nvSpPr>
          <p:spPr>
            <a:xfrm>
              <a:off x="0" y="-47625"/>
              <a:ext cx="4816593" cy="58720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80" name="Google Shape;280;p23"/>
          <p:cNvSpPr txBox="1"/>
          <p:nvPr/>
        </p:nvSpPr>
        <p:spPr>
          <a:xfrm>
            <a:off x="1294934" y="1085850"/>
            <a:ext cx="15964366" cy="11003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500" b="1" i="0" u="none" strike="noStrike" cap="none" dirty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Thank you for listening</a:t>
            </a:r>
            <a:endParaRPr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7" name="Google Shape;237;p21"/>
          <p:cNvGrpSpPr/>
          <p:nvPr/>
        </p:nvGrpSpPr>
        <p:grpSpPr>
          <a:xfrm>
            <a:off x="0" y="-180825"/>
            <a:ext cx="18288000" cy="1768994"/>
            <a:chOff x="0" y="-47625"/>
            <a:chExt cx="4816593" cy="842902"/>
          </a:xfrm>
        </p:grpSpPr>
        <p:sp>
          <p:nvSpPr>
            <p:cNvPr id="238" name="Google Shape;238;p21"/>
            <p:cNvSpPr/>
            <p:nvPr/>
          </p:nvSpPr>
          <p:spPr>
            <a:xfrm>
              <a:off x="0" y="0"/>
              <a:ext cx="4816592" cy="795277"/>
            </a:xfrm>
            <a:custGeom>
              <a:avLst/>
              <a:gdLst/>
              <a:ahLst/>
              <a:cxnLst/>
              <a:rect l="l" t="t" r="r" b="b"/>
              <a:pathLst>
                <a:path w="4816592" h="795277" extrusionOk="0">
                  <a:moveTo>
                    <a:pt x="0" y="0"/>
                  </a:moveTo>
                  <a:lnTo>
                    <a:pt x="4816592" y="0"/>
                  </a:lnTo>
                  <a:lnTo>
                    <a:pt x="4816592" y="795277"/>
                  </a:lnTo>
                  <a:lnTo>
                    <a:pt x="0" y="795277"/>
                  </a:lnTo>
                  <a:close/>
                </a:path>
              </a:pathLst>
            </a:custGeom>
            <a:solidFill>
              <a:srgbClr val="FFD863"/>
            </a:solidFill>
            <a:ln>
              <a:noFill/>
            </a:ln>
          </p:spPr>
        </p:sp>
        <p:sp>
          <p:nvSpPr>
            <p:cNvPr id="239" name="Google Shape;239;p21"/>
            <p:cNvSpPr txBox="1"/>
            <p:nvPr/>
          </p:nvSpPr>
          <p:spPr>
            <a:xfrm>
              <a:off x="0" y="-47625"/>
              <a:ext cx="4816593" cy="84290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6611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40" name="Google Shape;240;p21"/>
          <p:cNvSpPr txBox="1"/>
          <p:nvPr/>
        </p:nvSpPr>
        <p:spPr>
          <a:xfrm>
            <a:off x="11462383" y="6679265"/>
            <a:ext cx="5431841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 i="0" u="none" strike="noStrike" cap="none">
                <a:solidFill>
                  <a:srgbClr val="FFFFFF"/>
                </a:solidFill>
                <a:latin typeface="Fira Sans"/>
                <a:ea typeface="Fira Sans"/>
                <a:cs typeface="Fira Sans"/>
                <a:sym typeface="Fira Sans"/>
              </a:rPr>
              <a:t>Lessons learned</a:t>
            </a:r>
            <a:endParaRPr/>
          </a:p>
        </p:txBody>
      </p:sp>
      <p:sp>
        <p:nvSpPr>
          <p:cNvPr id="241" name="Google Shape;241;p21"/>
          <p:cNvSpPr txBox="1"/>
          <p:nvPr/>
        </p:nvSpPr>
        <p:spPr>
          <a:xfrm>
            <a:off x="11462383" y="7248575"/>
            <a:ext cx="5431800" cy="79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0" i="0" u="none" strike="noStrike" cap="none">
                <a:solidFill>
                  <a:srgbClr val="FFFFFF"/>
                </a:solidFill>
                <a:latin typeface="Fira Sans"/>
                <a:ea typeface="Fira Sans"/>
                <a:cs typeface="Fira Sans"/>
                <a:sym typeface="Fira Sans"/>
              </a:rPr>
              <a:t>List the takeaways the audience can apply to their own business</a:t>
            </a:r>
            <a:endParaRPr/>
          </a:p>
        </p:txBody>
      </p:sp>
      <p:sp>
        <p:nvSpPr>
          <p:cNvPr id="243" name="Google Shape;243;p21"/>
          <p:cNvSpPr txBox="1"/>
          <p:nvPr/>
        </p:nvSpPr>
        <p:spPr>
          <a:xfrm>
            <a:off x="11462383" y="4774437"/>
            <a:ext cx="54318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0" i="0" u="none" strike="noStrike" cap="none">
                <a:solidFill>
                  <a:srgbClr val="FFFFFF"/>
                </a:solidFill>
                <a:latin typeface="Fira Sans"/>
                <a:ea typeface="Fira Sans"/>
                <a:cs typeface="Fira Sans"/>
                <a:sym typeface="Fira Sans"/>
              </a:rPr>
              <a:t>Provide a preview of the results. </a:t>
            </a:r>
            <a:endParaRPr/>
          </a:p>
        </p:txBody>
      </p:sp>
      <p:sp>
        <p:nvSpPr>
          <p:cNvPr id="244" name="Google Shape;244;p21"/>
          <p:cNvSpPr txBox="1"/>
          <p:nvPr/>
        </p:nvSpPr>
        <p:spPr>
          <a:xfrm>
            <a:off x="11462383" y="4181723"/>
            <a:ext cx="4393625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 i="0" u="none" strike="noStrike" cap="none">
                <a:solidFill>
                  <a:srgbClr val="FFFFFF"/>
                </a:solidFill>
                <a:latin typeface="Fira Sans"/>
                <a:ea typeface="Fira Sans"/>
                <a:cs typeface="Fira Sans"/>
                <a:sym typeface="Fira Sans"/>
              </a:rPr>
              <a:t>Impact</a:t>
            </a:r>
            <a:endParaRPr/>
          </a:p>
        </p:txBody>
      </p:sp>
      <p:sp>
        <p:nvSpPr>
          <p:cNvPr id="246" name="Google Shape;246;p21"/>
          <p:cNvSpPr txBox="1"/>
          <p:nvPr/>
        </p:nvSpPr>
        <p:spPr>
          <a:xfrm>
            <a:off x="547437" y="126708"/>
            <a:ext cx="16230600" cy="12926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b="1" i="0" u="none" strike="noStrike" cap="none" dirty="0">
                <a:solidFill>
                  <a:srgbClr val="000000"/>
                </a:solidFill>
                <a:latin typeface="Merriweather"/>
                <a:ea typeface="Merriweather"/>
                <a:cs typeface="Merriweather"/>
                <a:sym typeface="Merriweather"/>
              </a:rPr>
              <a:t>References</a:t>
            </a:r>
            <a:endParaRPr lang="en-US" dirty="0"/>
          </a:p>
        </p:txBody>
      </p:sp>
      <p:sp>
        <p:nvSpPr>
          <p:cNvPr id="2" name="テキスト ボックス 1">
            <a:extLst>
              <a:ext uri="{FF2B5EF4-FFF2-40B4-BE49-F238E27FC236}">
                <a16:creationId xmlns:a16="http://schemas.microsoft.com/office/drawing/2014/main" id="{156B0EDD-1956-7A8C-B084-FDA1F1E633EA}"/>
              </a:ext>
            </a:extLst>
          </p:cNvPr>
          <p:cNvSpPr txBox="1"/>
          <p:nvPr/>
        </p:nvSpPr>
        <p:spPr>
          <a:xfrm>
            <a:off x="253783" y="1795752"/>
            <a:ext cx="17864096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2400" dirty="0">
                <a:latin typeface="Fira Sans" panose="020B0503050000020004" pitchFamily="34" charset="0"/>
              </a:rPr>
              <a:t>Bloomberg Live. (2023), </a:t>
            </a:r>
            <a:r>
              <a:rPr lang="en-US" altLang="ja-JP" sz="2400" i="1" dirty="0">
                <a:latin typeface="Fira Sans" panose="020B0503050000020004" pitchFamily="34" charset="0"/>
              </a:rPr>
              <a:t>Panel Discussion on Putting Artificial Intelligence to Work</a:t>
            </a:r>
            <a:r>
              <a:rPr lang="en-US" altLang="ja-JP" sz="2400" dirty="0">
                <a:latin typeface="Fira Sans" panose="020B0503050000020004" pitchFamily="34" charset="0"/>
              </a:rPr>
              <a:t>, https://www.youtube.com/watch?v=z86LGEFyQpo(29 April 2026).</a:t>
            </a:r>
            <a:endParaRPr lang="ja-JP" altLang="ja-JP" sz="2400" dirty="0">
              <a:latin typeface="Fira Sans" panose="020B0503050000020004" pitchFamily="34" charset="0"/>
            </a:endParaRPr>
          </a:p>
          <a:p>
            <a:r>
              <a:rPr lang="en-US" altLang="ja-JP" sz="2400" dirty="0">
                <a:latin typeface="Fira Sans" panose="020B0503050000020004" pitchFamily="34" charset="0"/>
              </a:rPr>
              <a:t>Coates, J. (2013). Women, Men and Language. Pearson Education Limited.</a:t>
            </a:r>
            <a:endParaRPr lang="ja-JP" altLang="ja-JP" sz="2400" dirty="0">
              <a:latin typeface="Fira Sans" panose="020B0503050000020004" pitchFamily="34" charset="0"/>
            </a:endParaRPr>
          </a:p>
          <a:p>
            <a:r>
              <a:rPr lang="en-US" altLang="ja-JP" sz="2400" dirty="0">
                <a:latin typeface="Fira Sans" panose="020B0503050000020004" pitchFamily="34" charset="0"/>
              </a:rPr>
              <a:t>CNBC. (2022), </a:t>
            </a:r>
            <a:r>
              <a:rPr lang="en-US" altLang="ja-JP" sz="2400" i="1" dirty="0">
                <a:latin typeface="Fira Sans" panose="020B0503050000020004" pitchFamily="34" charset="0"/>
              </a:rPr>
              <a:t>The 10 highest-rated companies for LGBTQ+ workers, according to Glassdoor,</a:t>
            </a:r>
            <a:r>
              <a:rPr lang="en-US" altLang="ja-JP" sz="2400" dirty="0">
                <a:latin typeface="Fira Sans" panose="020B0503050000020004" pitchFamily="34" charset="0"/>
              </a:rPr>
              <a:t> https://www.cnbc.com/2022/06/01/the-10-highest-rated-companies-for-lgbtq-workers-according-to-glassdoor.html(29 April 2026).</a:t>
            </a:r>
            <a:endParaRPr lang="ja-JP" altLang="ja-JP" sz="2400" dirty="0">
              <a:latin typeface="Fira Sans" panose="020B0503050000020004" pitchFamily="34" charset="0"/>
            </a:endParaRPr>
          </a:p>
          <a:p>
            <a:r>
              <a:rPr lang="en-US" altLang="ja-JP" sz="2400" dirty="0">
                <a:latin typeface="Fira Sans" panose="020B0503050000020004" pitchFamily="34" charset="0"/>
              </a:rPr>
              <a:t>Comparably. (2026), </a:t>
            </a:r>
            <a:r>
              <a:rPr lang="en-US" altLang="ja-JP" sz="2400" i="1" dirty="0">
                <a:latin typeface="Fira Sans" panose="020B0503050000020004" pitchFamily="34" charset="0"/>
              </a:rPr>
              <a:t>Google Environment Employee Reviews</a:t>
            </a:r>
            <a:r>
              <a:rPr lang="en-US" altLang="ja-JP" sz="2400" dirty="0">
                <a:latin typeface="Fira Sans" panose="020B0503050000020004" pitchFamily="34" charset="0"/>
              </a:rPr>
              <a:t>, https://www.comparably.com/companies/google/reviews/environment(29 April 2026).</a:t>
            </a:r>
            <a:endParaRPr lang="ja-JP" altLang="ja-JP" sz="2400" dirty="0">
              <a:latin typeface="Fira Sans" panose="020B0503050000020004" pitchFamily="34" charset="0"/>
            </a:endParaRPr>
          </a:p>
          <a:p>
            <a:r>
              <a:rPr lang="en-US" altLang="ja-JP" sz="2400" dirty="0">
                <a:latin typeface="Fira Sans" panose="020B0503050000020004" pitchFamily="34" charset="0"/>
              </a:rPr>
              <a:t>GLASSDOOR. (2026), </a:t>
            </a:r>
            <a:r>
              <a:rPr lang="en-US" altLang="ja-JP" sz="2400" i="1" dirty="0">
                <a:latin typeface="Fira Sans" panose="020B0503050000020004" pitchFamily="34" charset="0"/>
              </a:rPr>
              <a:t>Google Reviews</a:t>
            </a:r>
            <a:r>
              <a:rPr lang="en-US" altLang="ja-JP" sz="2400" dirty="0">
                <a:latin typeface="Fira Sans" panose="020B0503050000020004" pitchFamily="34" charset="0"/>
              </a:rPr>
              <a:t>, https://www.glassdoor.co.uk/Reviews/Google-Reviews-E9079.htm?filter.searchCategory=DIVERSITY_AND_INCLUSION#ReviewsList(29 April 2026).</a:t>
            </a:r>
            <a:endParaRPr lang="ja-JP" altLang="ja-JP" sz="2400" dirty="0">
              <a:latin typeface="Fira Sans" panose="020B0503050000020004" pitchFamily="34" charset="0"/>
            </a:endParaRPr>
          </a:p>
          <a:p>
            <a:r>
              <a:rPr lang="en-US" altLang="ja-JP" sz="2400" dirty="0">
                <a:latin typeface="Fira Sans" panose="020B0503050000020004" pitchFamily="34" charset="0"/>
              </a:rPr>
              <a:t>Google. (2024), </a:t>
            </a:r>
            <a:r>
              <a:rPr lang="en-US" altLang="ja-JP" sz="2400" i="1" dirty="0">
                <a:latin typeface="Fira Sans" panose="020B0503050000020004" pitchFamily="34" charset="0"/>
              </a:rPr>
              <a:t>2024 Google Diversity Annual Report Driving innovation, bridging gaps,</a:t>
            </a:r>
            <a:r>
              <a:rPr lang="en-US" altLang="ja-JP" sz="2400" dirty="0">
                <a:latin typeface="Fira Sans" panose="020B0503050000020004" pitchFamily="34" charset="0"/>
              </a:rPr>
              <a:t> https://kstatic.googleusercontent.com/files/819bcce604bf5ff7fd3911fc2f741ae977c2bdd4b79ef528cb2f622c2aaa303a4b7f9d381009332f57f10e2981566a66de6707223e84cf514a3877cae2e4059c(29 April 2026).</a:t>
            </a:r>
            <a:endParaRPr lang="ja-JP" altLang="ja-JP" sz="2400" dirty="0">
              <a:latin typeface="Fira Sans" panose="020B0503050000020004" pitchFamily="34" charset="0"/>
            </a:endParaRPr>
          </a:p>
          <a:p>
            <a:r>
              <a:rPr lang="en-US" altLang="ja-JP" sz="2400" dirty="0">
                <a:latin typeface="Fira Sans" panose="020B0503050000020004" pitchFamily="34" charset="0"/>
              </a:rPr>
              <a:t>Herring, S. (1994), </a:t>
            </a:r>
            <a:r>
              <a:rPr lang="en-US" altLang="ja-JP" sz="2400" i="1" dirty="0">
                <a:latin typeface="Fira Sans" panose="020B0503050000020004" pitchFamily="34" charset="0"/>
              </a:rPr>
              <a:t>GENDER DIFFERENCES IN COMPUTER-MEDIATED COMMUNICATION: BRINGING FAMILIAR BAGGAGE TO THE NEW FRONTIER</a:t>
            </a:r>
            <a:r>
              <a:rPr lang="en-US" altLang="ja-JP" sz="2400" dirty="0">
                <a:latin typeface="Fira Sans" panose="020B0503050000020004" pitchFamily="34" charset="0"/>
              </a:rPr>
              <a:t>. http://cpsr.org/issues/womenintech/herring2/(29 April 2026).</a:t>
            </a:r>
            <a:endParaRPr lang="ja-JP" altLang="ja-JP" sz="2400" dirty="0">
              <a:latin typeface="Fira Sans" panose="020B0503050000020004" pitchFamily="34" charset="0"/>
            </a:endParaRPr>
          </a:p>
          <a:p>
            <a:r>
              <a:rPr lang="en-US" altLang="ja-JP" sz="2400" dirty="0">
                <a:latin typeface="Fira Sans" panose="020B0503050000020004" pitchFamily="34" charset="0"/>
              </a:rPr>
              <a:t>Indeed. (2026), </a:t>
            </a:r>
            <a:r>
              <a:rPr lang="en-US" altLang="ja-JP" sz="2400" i="1" dirty="0">
                <a:latin typeface="Fira Sans" panose="020B0503050000020004" pitchFamily="34" charset="0"/>
              </a:rPr>
              <a:t>Google</a:t>
            </a:r>
            <a:r>
              <a:rPr lang="en-US" altLang="ja-JP" sz="2400" dirty="0">
                <a:latin typeface="Fira Sans" panose="020B0503050000020004" pitchFamily="34" charset="0"/>
              </a:rPr>
              <a:t>, https://www.indeed.com/cmp/Google/reviews?fcountry=US&amp;sort=rating_asc&amp;ftext=diversity(29 April 2026).</a:t>
            </a:r>
            <a:endParaRPr lang="ja-JP" altLang="ja-JP" sz="2400" dirty="0">
              <a:latin typeface="Fira Sans" panose="020B0503050000020004" pitchFamily="34" charset="0"/>
            </a:endParaRPr>
          </a:p>
          <a:p>
            <a:r>
              <a:rPr lang="en-US" altLang="ja-JP" sz="2400" dirty="0">
                <a:latin typeface="Fira Sans" panose="020B0503050000020004" pitchFamily="34" charset="0"/>
              </a:rPr>
              <a:t>Ragins R,B. (2008). DISCLOSURE DISCONNECTS: ANTECEDENTS AND CONSEQUENCES OF DISCLOSING INVISIBLE STIGMAS ACROSS LIFE DOMAINS. Academy of Management Review.</a:t>
            </a:r>
            <a:endParaRPr lang="ja-JP" altLang="ja-JP" sz="2400" dirty="0">
              <a:latin typeface="Fira Sans" panose="020B0503050000020004" pitchFamily="34" charset="0"/>
            </a:endParaRPr>
          </a:p>
          <a:p>
            <a:r>
              <a:rPr lang="en-US" altLang="ja-JP" sz="2400" dirty="0">
                <a:latin typeface="Fira Sans" panose="020B0503050000020004" pitchFamily="34" charset="0"/>
              </a:rPr>
              <a:t>Tannen D. (1990). You Just Don't UNDERSTAND. Ballantine Books New York.</a:t>
            </a:r>
            <a:endParaRPr lang="ja-JP" altLang="ja-JP" sz="2400" dirty="0">
              <a:latin typeface="Fira Sans" panose="020B0503050000020004" pitchFamily="34" charset="0"/>
            </a:endParaRPr>
          </a:p>
          <a:p>
            <a:r>
              <a:rPr lang="en-US" altLang="ja-JP" sz="2400" dirty="0">
                <a:latin typeface="Fira Sans" panose="020B0503050000020004" pitchFamily="34" charset="0"/>
              </a:rPr>
              <a:t>Yu C, Tate C,C. (2025). Measuring Intrapersonal Awareness of Nonverbal</a:t>
            </a:r>
            <a:r>
              <a:rPr lang="ja-JP" altLang="ja-JP" sz="2400" dirty="0">
                <a:latin typeface="Fira Sans" panose="020B0503050000020004" pitchFamily="34" charset="0"/>
              </a:rPr>
              <a:t>　</a:t>
            </a:r>
            <a:r>
              <a:rPr lang="en-US" altLang="ja-JP" sz="2400" dirty="0">
                <a:latin typeface="Fira Sans" panose="020B0503050000020004" pitchFamily="34" charset="0"/>
              </a:rPr>
              <a:t>Behavior Associated . Sex Roles</a:t>
            </a:r>
            <a:r>
              <a:rPr lang="en-US" altLang="ja-JP" sz="2400" dirty="0"/>
              <a:t>.</a:t>
            </a:r>
            <a:endParaRPr lang="ja-JP" altLang="ja-JP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446</TotalTime>
  <Words>1263</Words>
  <Application>Microsoft Office PowerPoint</Application>
  <PresentationFormat>ユーザー設定</PresentationFormat>
  <Paragraphs>176</Paragraphs>
  <Slides>18</Slides>
  <Notes>18</Notes>
  <HiddenSlides>0</HiddenSlides>
  <MMClips>0</MMClips>
  <ScaleCrop>false</ScaleCrop>
  <HeadingPairs>
    <vt:vector size="6" baseType="variant">
      <vt:variant>
        <vt:lpstr>使用されているフォント</vt:lpstr>
      </vt:variant>
      <vt:variant>
        <vt:i4>6</vt:i4>
      </vt:variant>
      <vt:variant>
        <vt:lpstr>テーマ</vt:lpstr>
      </vt:variant>
      <vt:variant>
        <vt:i4>1</vt:i4>
      </vt:variant>
      <vt:variant>
        <vt:lpstr>スライド タイトル</vt:lpstr>
      </vt:variant>
      <vt:variant>
        <vt:i4>18</vt:i4>
      </vt:variant>
    </vt:vector>
  </HeadingPairs>
  <TitlesOfParts>
    <vt:vector size="25" baseType="lpstr">
      <vt:lpstr>Fira Sans SemiBold</vt:lpstr>
      <vt:lpstr>Times New Roman</vt:lpstr>
      <vt:lpstr>Calibri</vt:lpstr>
      <vt:lpstr>Merriweather</vt:lpstr>
      <vt:lpstr>Arial</vt:lpstr>
      <vt:lpstr>Fira Sans</vt:lpstr>
      <vt:lpstr>Office Theme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舘上りあ</dc:creator>
  <cp:lastModifiedBy>りあ 舘上</cp:lastModifiedBy>
  <cp:revision>3</cp:revision>
  <dcterms:modified xsi:type="dcterms:W3CDTF">2026-04-29T17:21:12Z</dcterms:modified>
</cp:coreProperties>
</file>