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3840" userDrawn="1">
          <p15:clr>
            <a:srgbClr val="A4A3A4"/>
          </p15:clr>
        </p15:guide>
        <p15:guide id="3"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3635"/>
    <a:srgbClr val="9EFF29"/>
    <a:srgbClr val="C80064"/>
    <a:srgbClr val="C33A1F"/>
    <a:srgbClr val="FF2549"/>
    <a:srgbClr val="007033"/>
    <a:srgbClr val="D6370C"/>
    <a:srgbClr val="1D3A00"/>
    <a:srgbClr val="FF85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C1618B-6E10-A8FA-A6B4-71F8620DF24F}" v="60" dt="2025-05-18T18:36:37.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58"/>
      </p:cViewPr>
      <p:guideLst>
        <p:guide orient="horz" pos="1620"/>
        <p:guide pos="3840"/>
        <p:guide orient="horz" pos="216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5E36B2-30D0-4D96-85A6-CBCDED6A33E7}" type="doc">
      <dgm:prSet loTypeId="urn:microsoft.com/office/officeart/2005/8/layout/hProcess9" loCatId="process" qsTypeId="urn:microsoft.com/office/officeart/2005/8/quickstyle/simple1" qsCatId="simple" csTypeId="urn:microsoft.com/office/officeart/2005/8/colors/accent1_2" csCatId="accent1" phldr="1"/>
      <dgm:spPr/>
    </dgm:pt>
    <dgm:pt modelId="{B38D5CEC-6633-49A7-90AB-D66468B8C105}">
      <dgm:prSet phldrT="[Text]"/>
      <dgm:spPr/>
      <dgm:t>
        <a:bodyPr/>
        <a:lstStyle/>
        <a:p>
          <a:r>
            <a:rPr lang="en-US" b="1" i="1" u="none"/>
            <a:t>Segmentation</a:t>
          </a:r>
          <a:r>
            <a:rPr lang="en-US" b="0" i="0" u="none"/>
            <a:t>: Targeting of the age group of 18–45 is being done, which includes both youth and international tourists. </a:t>
          </a:r>
          <a:endParaRPr lang="en-GB"/>
        </a:p>
      </dgm:t>
    </dgm:pt>
    <dgm:pt modelId="{F3AA89B8-692D-403B-9C83-179A01DB4172}" type="parTrans" cxnId="{8EED6147-BFF8-46F6-B334-04A8C81F9CA4}">
      <dgm:prSet/>
      <dgm:spPr/>
      <dgm:t>
        <a:bodyPr/>
        <a:lstStyle/>
        <a:p>
          <a:endParaRPr lang="en-GB"/>
        </a:p>
      </dgm:t>
    </dgm:pt>
    <dgm:pt modelId="{F5032C44-A0C8-410B-8033-5B7D49B39CD5}" type="sibTrans" cxnId="{8EED6147-BFF8-46F6-B334-04A8C81F9CA4}">
      <dgm:prSet/>
      <dgm:spPr/>
      <dgm:t>
        <a:bodyPr/>
        <a:lstStyle/>
        <a:p>
          <a:endParaRPr lang="en-GB"/>
        </a:p>
      </dgm:t>
    </dgm:pt>
    <dgm:pt modelId="{F44D760E-F453-4F9D-A649-4123DB611179}">
      <dgm:prSet phldrT="[Text]"/>
      <dgm:spPr/>
      <dgm:t>
        <a:bodyPr/>
        <a:lstStyle/>
        <a:p>
          <a:r>
            <a:rPr lang="en-US" b="1" i="1" u="none" dirty="0"/>
            <a:t>Targeting</a:t>
          </a:r>
          <a:r>
            <a:rPr lang="en-US" b="0" i="0" u="none" dirty="0"/>
            <a:t>: Targeting of the digital-savvy audiences will be done to promote the event across social media campaigns and live streaming. Targeting of the audiences will be done through social media platform connections. The audience helps to promote the event by engaging different global audiences (</a:t>
          </a:r>
          <a:r>
            <a:rPr lang="en-US" b="0" i="0" u="none" dirty="0" err="1"/>
            <a:t>Toubes</a:t>
          </a:r>
          <a:r>
            <a:rPr lang="en-US" b="0" i="0" u="none" dirty="0"/>
            <a:t> </a:t>
          </a:r>
          <a:r>
            <a:rPr lang="en-US" b="0" i="1" u="none" dirty="0"/>
            <a:t>et al. </a:t>
          </a:r>
          <a:r>
            <a:rPr lang="en-US" b="0" i="0" u="none" dirty="0"/>
            <a:t>2023).</a:t>
          </a:r>
          <a:endParaRPr lang="en-GB" dirty="0"/>
        </a:p>
      </dgm:t>
    </dgm:pt>
    <dgm:pt modelId="{00808167-3337-4A23-AA7E-7CB962CA76D6}" type="parTrans" cxnId="{9E1876F5-7028-4924-A15F-FAB1C0ECEDD3}">
      <dgm:prSet/>
      <dgm:spPr/>
      <dgm:t>
        <a:bodyPr/>
        <a:lstStyle/>
        <a:p>
          <a:endParaRPr lang="en-GB"/>
        </a:p>
      </dgm:t>
    </dgm:pt>
    <dgm:pt modelId="{3E309DEA-9E29-4AAF-A88D-FC29BA4C40DB}" type="sibTrans" cxnId="{9E1876F5-7028-4924-A15F-FAB1C0ECEDD3}">
      <dgm:prSet/>
      <dgm:spPr/>
      <dgm:t>
        <a:bodyPr/>
        <a:lstStyle/>
        <a:p>
          <a:endParaRPr lang="en-GB"/>
        </a:p>
      </dgm:t>
    </dgm:pt>
    <dgm:pt modelId="{EF6533E8-1E05-4875-BB89-BCAF76210499}">
      <dgm:prSet phldrT="[Text]"/>
      <dgm:spPr/>
      <dgm:t>
        <a:bodyPr/>
        <a:lstStyle/>
        <a:p>
          <a:r>
            <a:rPr lang="en-US" b="1" i="1" u="none" dirty="0"/>
            <a:t>Positioning</a:t>
          </a:r>
          <a:r>
            <a:rPr lang="en-US" b="0" i="0" u="none" dirty="0"/>
            <a:t>: The event will be held in Wales in 2025, which helps to meet the campaign aim by the government of the country by fulfilling the sustainable agenda and celebrating the </a:t>
          </a:r>
          <a:r>
            <a:rPr lang="en-US" b="1" i="1" u="none" dirty="0"/>
            <a:t>Year of </a:t>
          </a:r>
          <a:r>
            <a:rPr lang="en-US" b="1" i="1" u="none" dirty="0" err="1"/>
            <a:t>Croeso</a:t>
          </a:r>
          <a:r>
            <a:rPr lang="en-US" b="1" i="1" u="none" dirty="0"/>
            <a:t> 2025</a:t>
          </a:r>
          <a:r>
            <a:rPr lang="en-US" b="0" i="0" u="none" dirty="0"/>
            <a:t>. The event will be held on Bute Park in Cardiff with the support of Visit Wales and Welsh Government.    </a:t>
          </a:r>
          <a:endParaRPr lang="en-GB" dirty="0"/>
        </a:p>
      </dgm:t>
    </dgm:pt>
    <dgm:pt modelId="{12A06280-9A9C-4541-9B6A-C9517C9BF916}" type="parTrans" cxnId="{D3C57117-258D-4DB6-BCD4-BC81A879E054}">
      <dgm:prSet/>
      <dgm:spPr/>
      <dgm:t>
        <a:bodyPr/>
        <a:lstStyle/>
        <a:p>
          <a:endParaRPr lang="en-GB"/>
        </a:p>
      </dgm:t>
    </dgm:pt>
    <dgm:pt modelId="{FABB59FD-5F24-4C01-A9E2-45A871D0BC68}" type="sibTrans" cxnId="{D3C57117-258D-4DB6-BCD4-BC81A879E054}">
      <dgm:prSet/>
      <dgm:spPr/>
      <dgm:t>
        <a:bodyPr/>
        <a:lstStyle/>
        <a:p>
          <a:endParaRPr lang="en-GB"/>
        </a:p>
      </dgm:t>
    </dgm:pt>
    <dgm:pt modelId="{7FC1ACC7-5314-4A31-8DB6-A9799D1D76FE}" type="pres">
      <dgm:prSet presAssocID="{BF5E36B2-30D0-4D96-85A6-CBCDED6A33E7}" presName="CompostProcess" presStyleCnt="0">
        <dgm:presLayoutVars>
          <dgm:dir/>
          <dgm:resizeHandles val="exact"/>
        </dgm:presLayoutVars>
      </dgm:prSet>
      <dgm:spPr/>
    </dgm:pt>
    <dgm:pt modelId="{281EC097-4DC9-4D79-9623-9B238052B32D}" type="pres">
      <dgm:prSet presAssocID="{BF5E36B2-30D0-4D96-85A6-CBCDED6A33E7}" presName="arrow" presStyleLbl="bgShp" presStyleIdx="0" presStyleCnt="1"/>
      <dgm:spPr/>
    </dgm:pt>
    <dgm:pt modelId="{1717BDFF-D651-4386-A46C-5BA711100925}" type="pres">
      <dgm:prSet presAssocID="{BF5E36B2-30D0-4D96-85A6-CBCDED6A33E7}" presName="linearProcess" presStyleCnt="0"/>
      <dgm:spPr/>
    </dgm:pt>
    <dgm:pt modelId="{26155EDE-86AC-478F-BCCC-5DBCFD7C108A}" type="pres">
      <dgm:prSet presAssocID="{B38D5CEC-6633-49A7-90AB-D66468B8C105}" presName="textNode" presStyleLbl="node1" presStyleIdx="0" presStyleCnt="3">
        <dgm:presLayoutVars>
          <dgm:bulletEnabled val="1"/>
        </dgm:presLayoutVars>
      </dgm:prSet>
      <dgm:spPr/>
    </dgm:pt>
    <dgm:pt modelId="{54293727-E33D-4AFF-A2A7-0F1DE19CE274}" type="pres">
      <dgm:prSet presAssocID="{F5032C44-A0C8-410B-8033-5B7D49B39CD5}" presName="sibTrans" presStyleCnt="0"/>
      <dgm:spPr/>
    </dgm:pt>
    <dgm:pt modelId="{714C9F58-71D3-477B-AF1D-CB7ADC4F53FF}" type="pres">
      <dgm:prSet presAssocID="{F44D760E-F453-4F9D-A649-4123DB611179}" presName="textNode" presStyleLbl="node1" presStyleIdx="1" presStyleCnt="3">
        <dgm:presLayoutVars>
          <dgm:bulletEnabled val="1"/>
        </dgm:presLayoutVars>
      </dgm:prSet>
      <dgm:spPr/>
    </dgm:pt>
    <dgm:pt modelId="{7FEDA162-9E99-4442-B742-B764D5CB9F6C}" type="pres">
      <dgm:prSet presAssocID="{3E309DEA-9E29-4AAF-A88D-FC29BA4C40DB}" presName="sibTrans" presStyleCnt="0"/>
      <dgm:spPr/>
    </dgm:pt>
    <dgm:pt modelId="{FA1769DF-E48F-4915-92CE-B33664BBDD91}" type="pres">
      <dgm:prSet presAssocID="{EF6533E8-1E05-4875-BB89-BCAF76210499}" presName="textNode" presStyleLbl="node1" presStyleIdx="2" presStyleCnt="3">
        <dgm:presLayoutVars>
          <dgm:bulletEnabled val="1"/>
        </dgm:presLayoutVars>
      </dgm:prSet>
      <dgm:spPr/>
    </dgm:pt>
  </dgm:ptLst>
  <dgm:cxnLst>
    <dgm:cxn modelId="{D3C57117-258D-4DB6-BCD4-BC81A879E054}" srcId="{BF5E36B2-30D0-4D96-85A6-CBCDED6A33E7}" destId="{EF6533E8-1E05-4875-BB89-BCAF76210499}" srcOrd="2" destOrd="0" parTransId="{12A06280-9A9C-4541-9B6A-C9517C9BF916}" sibTransId="{FABB59FD-5F24-4C01-A9E2-45A871D0BC68}"/>
    <dgm:cxn modelId="{F073FC60-8BE0-4F4C-947A-D966B249929F}" type="presOf" srcId="{F44D760E-F453-4F9D-A649-4123DB611179}" destId="{714C9F58-71D3-477B-AF1D-CB7ADC4F53FF}" srcOrd="0" destOrd="0" presId="urn:microsoft.com/office/officeart/2005/8/layout/hProcess9"/>
    <dgm:cxn modelId="{12030D43-6D8B-40A2-BA9D-9530BCCB65A7}" type="presOf" srcId="{BF5E36B2-30D0-4D96-85A6-CBCDED6A33E7}" destId="{7FC1ACC7-5314-4A31-8DB6-A9799D1D76FE}" srcOrd="0" destOrd="0" presId="urn:microsoft.com/office/officeart/2005/8/layout/hProcess9"/>
    <dgm:cxn modelId="{8EED6147-BFF8-46F6-B334-04A8C81F9CA4}" srcId="{BF5E36B2-30D0-4D96-85A6-CBCDED6A33E7}" destId="{B38D5CEC-6633-49A7-90AB-D66468B8C105}" srcOrd="0" destOrd="0" parTransId="{F3AA89B8-692D-403B-9C83-179A01DB4172}" sibTransId="{F5032C44-A0C8-410B-8033-5B7D49B39CD5}"/>
    <dgm:cxn modelId="{3CE1FA6B-F5EE-4686-A321-39D9C80EEB9A}" type="presOf" srcId="{EF6533E8-1E05-4875-BB89-BCAF76210499}" destId="{FA1769DF-E48F-4915-92CE-B33664BBDD91}" srcOrd="0" destOrd="0" presId="urn:microsoft.com/office/officeart/2005/8/layout/hProcess9"/>
    <dgm:cxn modelId="{4E3A46A8-9D56-42E5-9603-C65CE987F80C}" type="presOf" srcId="{B38D5CEC-6633-49A7-90AB-D66468B8C105}" destId="{26155EDE-86AC-478F-BCCC-5DBCFD7C108A}" srcOrd="0" destOrd="0" presId="urn:microsoft.com/office/officeart/2005/8/layout/hProcess9"/>
    <dgm:cxn modelId="{9E1876F5-7028-4924-A15F-FAB1C0ECEDD3}" srcId="{BF5E36B2-30D0-4D96-85A6-CBCDED6A33E7}" destId="{F44D760E-F453-4F9D-A649-4123DB611179}" srcOrd="1" destOrd="0" parTransId="{00808167-3337-4A23-AA7E-7CB962CA76D6}" sibTransId="{3E309DEA-9E29-4AAF-A88D-FC29BA4C40DB}"/>
    <dgm:cxn modelId="{9520ADD3-D831-413F-9759-5FE67D518177}" type="presParOf" srcId="{7FC1ACC7-5314-4A31-8DB6-A9799D1D76FE}" destId="{281EC097-4DC9-4D79-9623-9B238052B32D}" srcOrd="0" destOrd="0" presId="urn:microsoft.com/office/officeart/2005/8/layout/hProcess9"/>
    <dgm:cxn modelId="{3CFF54E4-3D22-4502-99E4-E14173CFAFF3}" type="presParOf" srcId="{7FC1ACC7-5314-4A31-8DB6-A9799D1D76FE}" destId="{1717BDFF-D651-4386-A46C-5BA711100925}" srcOrd="1" destOrd="0" presId="urn:microsoft.com/office/officeart/2005/8/layout/hProcess9"/>
    <dgm:cxn modelId="{F9011033-1B6E-4E2F-AFEF-B97CCC4EC72C}" type="presParOf" srcId="{1717BDFF-D651-4386-A46C-5BA711100925}" destId="{26155EDE-86AC-478F-BCCC-5DBCFD7C108A}" srcOrd="0" destOrd="0" presId="urn:microsoft.com/office/officeart/2005/8/layout/hProcess9"/>
    <dgm:cxn modelId="{6E74B1DE-A9F6-48F0-B7B9-F100BBBAE0A1}" type="presParOf" srcId="{1717BDFF-D651-4386-A46C-5BA711100925}" destId="{54293727-E33D-4AFF-A2A7-0F1DE19CE274}" srcOrd="1" destOrd="0" presId="urn:microsoft.com/office/officeart/2005/8/layout/hProcess9"/>
    <dgm:cxn modelId="{1F94E40E-FF55-4834-A503-3A2B66912299}" type="presParOf" srcId="{1717BDFF-D651-4386-A46C-5BA711100925}" destId="{714C9F58-71D3-477B-AF1D-CB7ADC4F53FF}" srcOrd="2" destOrd="0" presId="urn:microsoft.com/office/officeart/2005/8/layout/hProcess9"/>
    <dgm:cxn modelId="{25D23D30-DD96-4508-8DCD-B6A1EDBA6C8F}" type="presParOf" srcId="{1717BDFF-D651-4386-A46C-5BA711100925}" destId="{7FEDA162-9E99-4442-B742-B764D5CB9F6C}" srcOrd="3" destOrd="0" presId="urn:microsoft.com/office/officeart/2005/8/layout/hProcess9"/>
    <dgm:cxn modelId="{3A562C2C-33B0-461A-B32A-5B2332D27F1D}" type="presParOf" srcId="{1717BDFF-D651-4386-A46C-5BA711100925}" destId="{FA1769DF-E48F-4915-92CE-B33664BBDD9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EC097-4DC9-4D79-9623-9B238052B32D}">
      <dsp:nvSpPr>
        <dsp:cNvPr id="0" name=""/>
        <dsp:cNvSpPr/>
      </dsp:nvSpPr>
      <dsp:spPr>
        <a:xfrm>
          <a:off x="471052" y="0"/>
          <a:ext cx="5338593" cy="360849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155EDE-86AC-478F-BCCC-5DBCFD7C108A}">
      <dsp:nvSpPr>
        <dsp:cNvPr id="0" name=""/>
        <dsp:cNvSpPr/>
      </dsp:nvSpPr>
      <dsp:spPr>
        <a:xfrm>
          <a:off x="212832" y="1082547"/>
          <a:ext cx="1884209" cy="1443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u="none" kern="1200"/>
            <a:t>Segmentation</a:t>
          </a:r>
          <a:r>
            <a:rPr lang="en-US" sz="800" b="0" i="0" u="none" kern="1200"/>
            <a:t>: Targeting of the age group of 18–45 is being done, which includes both youth and international tourists. </a:t>
          </a:r>
          <a:endParaRPr lang="en-GB" sz="800" kern="1200"/>
        </a:p>
      </dsp:txBody>
      <dsp:txXfrm>
        <a:off x="283293" y="1153008"/>
        <a:ext cx="1743287" cy="1302475"/>
      </dsp:txXfrm>
    </dsp:sp>
    <dsp:sp modelId="{714C9F58-71D3-477B-AF1D-CB7ADC4F53FF}">
      <dsp:nvSpPr>
        <dsp:cNvPr id="0" name=""/>
        <dsp:cNvSpPr/>
      </dsp:nvSpPr>
      <dsp:spPr>
        <a:xfrm>
          <a:off x="2198244" y="1082547"/>
          <a:ext cx="1884209" cy="1443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u="none" kern="1200" dirty="0"/>
            <a:t>Targeting</a:t>
          </a:r>
          <a:r>
            <a:rPr lang="en-US" sz="800" b="0" i="0" u="none" kern="1200" dirty="0"/>
            <a:t>: Targeting of the digital-savvy audiences will be done to promote the event across social media campaigns and live streaming. Targeting of the audiences will be done through social media platform connections. The audience helps to promote the event by engaging different global audiences (</a:t>
          </a:r>
          <a:r>
            <a:rPr lang="en-US" sz="800" b="0" i="0" u="none" kern="1200" dirty="0" err="1"/>
            <a:t>Toubes</a:t>
          </a:r>
          <a:r>
            <a:rPr lang="en-US" sz="800" b="0" i="0" u="none" kern="1200" dirty="0"/>
            <a:t> </a:t>
          </a:r>
          <a:r>
            <a:rPr lang="en-US" sz="800" b="0" i="1" u="none" kern="1200" dirty="0"/>
            <a:t>et al. </a:t>
          </a:r>
          <a:r>
            <a:rPr lang="en-US" sz="800" b="0" i="0" u="none" kern="1200" dirty="0"/>
            <a:t>2023).</a:t>
          </a:r>
          <a:endParaRPr lang="en-GB" sz="800" kern="1200" dirty="0"/>
        </a:p>
      </dsp:txBody>
      <dsp:txXfrm>
        <a:off x="2268705" y="1153008"/>
        <a:ext cx="1743287" cy="1302475"/>
      </dsp:txXfrm>
    </dsp:sp>
    <dsp:sp modelId="{FA1769DF-E48F-4915-92CE-B33664BBDD91}">
      <dsp:nvSpPr>
        <dsp:cNvPr id="0" name=""/>
        <dsp:cNvSpPr/>
      </dsp:nvSpPr>
      <dsp:spPr>
        <a:xfrm>
          <a:off x="4183656" y="1082547"/>
          <a:ext cx="1884209" cy="1443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u="none" kern="1200" dirty="0"/>
            <a:t>Positioning</a:t>
          </a:r>
          <a:r>
            <a:rPr lang="en-US" sz="800" b="0" i="0" u="none" kern="1200" dirty="0"/>
            <a:t>: The event will be held in Wales in 2025, which helps to meet the campaign aim by the government of the country by fulfilling the sustainable agenda and celebrating the </a:t>
          </a:r>
          <a:r>
            <a:rPr lang="en-US" sz="800" b="1" i="1" u="none" kern="1200" dirty="0"/>
            <a:t>Year of </a:t>
          </a:r>
          <a:r>
            <a:rPr lang="en-US" sz="800" b="1" i="1" u="none" kern="1200" dirty="0" err="1"/>
            <a:t>Croeso</a:t>
          </a:r>
          <a:r>
            <a:rPr lang="en-US" sz="800" b="1" i="1" u="none" kern="1200" dirty="0"/>
            <a:t> 2025</a:t>
          </a:r>
          <a:r>
            <a:rPr lang="en-US" sz="800" b="0" i="0" u="none" kern="1200" dirty="0"/>
            <a:t>. The event will be held on Bute Park in Cardiff with the support of Visit Wales and Welsh Government.    </a:t>
          </a:r>
          <a:endParaRPr lang="en-GB" sz="800" kern="1200" dirty="0"/>
        </a:p>
      </dsp:txBody>
      <dsp:txXfrm>
        <a:off x="4254117" y="1153008"/>
        <a:ext cx="1743287" cy="130247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New Roman" panose="02020603050405020304" pitchFamily="18"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imes New Roman" panose="02020603050405020304" pitchFamily="18" charset="0"/>
              </a:defRPr>
            </a:lvl1pPr>
          </a:lstStyle>
          <a:p>
            <a:fld id="{C8D18E60-4300-4729-A0D7-6AB984C3922D}" type="datetimeFigureOut">
              <a:rPr lang="en-US" smtClean="0"/>
              <a:pPr/>
              <a:t>5/18/2025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imes New Roman" panose="02020603050405020304" pitchFamily="18"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imes New Roman" panose="02020603050405020304" pitchFamily="18" charset="0"/>
              </a:defRPr>
            </a:lvl1pPr>
          </a:lstStyle>
          <a:p>
            <a:fld id="{AF533E96-F078-4B3D-A8F4-F1AF21EBC357}" type="slidenum">
              <a:rPr lang="en-US" smtClean="0"/>
              <a:pPr/>
              <a:t>‹#›</a:t>
            </a:fld>
            <a:endParaRPr lang="en-US" dirty="0"/>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anose="02020603050405020304" pitchFamily="18" charset="0"/>
        <a:ea typeface="+mn-ea"/>
        <a:cs typeface="+mn-cs"/>
      </a:defRPr>
    </a:lvl1pPr>
    <a:lvl2pPr marL="457200" algn="l" defTabSz="914400" rtl="0" eaLnBrk="1" latinLnBrk="0" hangingPunct="1">
      <a:defRPr sz="1200" kern="1200">
        <a:solidFill>
          <a:schemeClr val="tx1"/>
        </a:solidFill>
        <a:latin typeface="Times New Roman" panose="02020603050405020304" pitchFamily="18" charset="0"/>
        <a:ea typeface="+mn-ea"/>
        <a:cs typeface="+mn-cs"/>
      </a:defRPr>
    </a:lvl2pPr>
    <a:lvl3pPr marL="914400" algn="l" defTabSz="914400" rtl="0" eaLnBrk="1" latinLnBrk="0" hangingPunct="1">
      <a:defRPr sz="1200" kern="1200">
        <a:solidFill>
          <a:schemeClr val="tx1"/>
        </a:solidFill>
        <a:latin typeface="Times New Roman" panose="02020603050405020304" pitchFamily="18" charset="0"/>
        <a:ea typeface="+mn-ea"/>
        <a:cs typeface="+mn-cs"/>
      </a:defRPr>
    </a:lvl3pPr>
    <a:lvl4pPr marL="1371600" algn="l" defTabSz="914400" rtl="0" eaLnBrk="1" latinLnBrk="0" hangingPunct="1">
      <a:defRPr sz="1200" kern="1200">
        <a:solidFill>
          <a:schemeClr val="tx1"/>
        </a:solidFill>
        <a:latin typeface="Times New Roman" panose="02020603050405020304" pitchFamily="18" charset="0"/>
        <a:ea typeface="+mn-ea"/>
        <a:cs typeface="+mn-cs"/>
      </a:defRPr>
    </a:lvl4pPr>
    <a:lvl5pPr marL="1828800" algn="l" defTabSz="914400" rtl="0" eaLnBrk="1" latinLnBrk="0" hangingPunct="1">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l="-15000" r="-1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47253" y="3716597"/>
            <a:ext cx="10373033" cy="1956613"/>
          </a:xfrm>
          <a:noFill/>
          <a:effectLst>
            <a:outerShdw blurRad="50800" dist="38100" dir="2700000" algn="tl" rotWithShape="0">
              <a:prstClr val="black">
                <a:alpha val="40000"/>
              </a:prstClr>
            </a:outerShdw>
          </a:effectLst>
        </p:spPr>
        <p:txBody>
          <a:bodyPr>
            <a:normAutofit/>
          </a:bodyPr>
          <a:lstStyle>
            <a:lvl1pPr algn="l">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737420" y="5653544"/>
            <a:ext cx="10373032" cy="904568"/>
          </a:xfrm>
        </p:spPr>
        <p:txBody>
          <a:bodyPr>
            <a:normAutofit/>
          </a:bodyPr>
          <a:lstStyle>
            <a:lvl1pPr marL="0" indent="0" algn="l">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9932" y="299118"/>
            <a:ext cx="11012131" cy="1018035"/>
          </a:xfrm>
        </p:spPr>
        <p:txBody>
          <a:bodyPr>
            <a:normAutofit/>
          </a:bodyPr>
          <a:lstStyle>
            <a:lvl1pPr algn="l">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18285" y="1877962"/>
            <a:ext cx="10994760" cy="4493337"/>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l="-20000" r="-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9169" y="542050"/>
            <a:ext cx="8544964" cy="967132"/>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727589" y="1524002"/>
            <a:ext cx="8573729" cy="4727329"/>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6" name="Footer Placeholder 5"/>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7" name="Slide Number Placeholder 6"/>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00426" y="421190"/>
            <a:ext cx="10791153" cy="1018033"/>
          </a:xfrm>
        </p:spPr>
        <p:txBody>
          <a:bodyPr>
            <a:normAutofit/>
          </a:bodyPr>
          <a:lstStyle>
            <a:lvl1pPr algn="l">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696175" y="2050029"/>
            <a:ext cx="5386917" cy="639763"/>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96175" y="2679892"/>
            <a:ext cx="5386917" cy="3035059"/>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6338" y="2050029"/>
            <a:ext cx="5389033" cy="639763"/>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76338" y="2679892"/>
            <a:ext cx="5389033" cy="3035059"/>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8" name="Footer Placeholder 7"/>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9" name="Slide Number Placeholder 8"/>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4" name="Footer Placeholder 3"/>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5" name="Slide Number Placeholder 4"/>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3" name="Footer Placeholder 2"/>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4" name="Slide Number Placeholder 3"/>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6" name="Footer Placeholder 5"/>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7" name="Slide Number Placeholder 6"/>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6" name="Footer Placeholder 5"/>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7" name="Slide Number Placeholder 6"/>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609600" y="6356352"/>
            <a:ext cx="2844800" cy="365125"/>
          </a:xfrm>
          <a:prstGeom prst="rect">
            <a:avLst/>
          </a:prstGeom>
        </p:spPr>
        <p:txBody>
          <a:bodyPr/>
          <a:lstStyle>
            <a:lvl1pPr>
              <a:defRPr>
                <a:latin typeface="Times New Roman" panose="02020603050405020304" pitchFamily="18" charset="0"/>
              </a:defRPr>
            </a:lvl1pPr>
          </a:lstStyle>
          <a:p>
            <a:fld id="{53074F12-AA26-4AC8-9962-C36BB8F32554}" type="datetimeFigureOut">
              <a:rPr lang="en-US" smtClean="0"/>
              <a:pPr/>
              <a:t>5/18/2025</a:t>
            </a:fld>
            <a:endParaRPr lang="en-US" dirty="0"/>
          </a:p>
        </p:txBody>
      </p:sp>
      <p:sp>
        <p:nvSpPr>
          <p:cNvPr id="5" name="Footer Placeholder 4"/>
          <p:cNvSpPr>
            <a:spLocks noGrp="1"/>
          </p:cNvSpPr>
          <p:nvPr>
            <p:ph type="ftr" sz="quarter" idx="11"/>
          </p:nvPr>
        </p:nvSpPr>
        <p:spPr>
          <a:xfrm>
            <a:off x="4165600" y="6356352"/>
            <a:ext cx="3860800" cy="365125"/>
          </a:xfrm>
          <a:prstGeom prst="rect">
            <a:avLst/>
          </a:prstGeom>
        </p:spPr>
        <p:txBody>
          <a:bodyPr/>
          <a:lstStyle>
            <a:lvl1pPr>
              <a:defRPr>
                <a:latin typeface="Times New Roman" panose="02020603050405020304" pitchFamily="18" charset="0"/>
              </a:defRPr>
            </a:lvl1pPr>
          </a:lstStyle>
          <a:p>
            <a:endParaRPr lang="en-US" dirty="0"/>
          </a:p>
        </p:txBody>
      </p:sp>
      <p:sp>
        <p:nvSpPr>
          <p:cNvPr id="6" name="Slide Number Placeholder 5"/>
          <p:cNvSpPr>
            <a:spLocks noGrp="1"/>
          </p:cNvSpPr>
          <p:nvPr>
            <p:ph type="sldNum" sz="quarter" idx="12"/>
          </p:nvPr>
        </p:nvSpPr>
        <p:spPr>
          <a:xfrm>
            <a:off x="8737600" y="6356352"/>
            <a:ext cx="2844800" cy="365125"/>
          </a:xfrm>
          <a:prstGeom prst="rect">
            <a:avLst/>
          </a:prstGeom>
        </p:spPr>
        <p:txBody>
          <a:bodyPr/>
          <a:lstStyle>
            <a:lvl1pPr>
              <a:defRPr>
                <a:latin typeface="Times New Roman" panose="02020603050405020304" pitchFamily="18" charset="0"/>
              </a:defRPr>
            </a:lvl1pPr>
          </a:lstStyle>
          <a:p>
            <a:fld id="{B82CCC60-E8CD-4174-8B1A-7DF615B22EEF}" type="slidenum">
              <a:rPr lang="en-US" smtClean="0"/>
              <a:pPr/>
              <a:t>‹#›</a:t>
            </a:fld>
            <a:endParaRPr lang="en-US" dirty="0"/>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120218" y="3167064"/>
            <a:ext cx="1951567"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l="-16000" r="-1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Times New Roman" panose="02020603050405020304"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bute-park.com/commercial-hire/" TargetMode="External"/><Relationship Id="rId2" Type="http://schemas.openxmlformats.org/officeDocument/2006/relationships/hyperlink" Target="https://www.boomtownfair.co.uk/" TargetMode="External"/><Relationship Id="rId1" Type="http://schemas.openxmlformats.org/officeDocument/2006/relationships/slideLayout" Target="../slideLayouts/slideLayout3.xml"/><Relationship Id="rId5" Type="http://schemas.openxmlformats.org/officeDocument/2006/relationships/hyperlink" Target="https://www.greenman.net/information/" TargetMode="External"/><Relationship Id="rId4" Type="http://schemas.openxmlformats.org/officeDocument/2006/relationships/hyperlink" Target="https://glastonburyfestivals.co.uk/history/"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traveltrade.visitwales.com/useful-information/toolkit/year-of-croeso"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5813" y="2071759"/>
            <a:ext cx="8345947" cy="4699173"/>
          </a:xfrm>
          <a:solidFill>
            <a:schemeClr val="accent6">
              <a:lumMod val="20000"/>
              <a:lumOff val="80000"/>
            </a:schemeClr>
          </a:solidFill>
        </p:spPr>
        <p:txBody>
          <a:bodyPr>
            <a:noAutofit/>
          </a:bodyPr>
          <a:lstStyle/>
          <a:p>
            <a:pPr algn="ctr"/>
            <a:r>
              <a:rPr lang="en-US" b="1" dirty="0">
                <a:latin typeface="Times New Roman"/>
                <a:cs typeface="Times New Roman"/>
              </a:rPr>
              <a:t>International Hotel Management (BA)</a:t>
            </a:r>
            <a:br>
              <a:rPr lang="en-US" dirty="0"/>
            </a:br>
            <a:r>
              <a:rPr lang="en-US" b="1" dirty="0">
                <a:latin typeface="Times New Roman"/>
                <a:cs typeface="Times New Roman"/>
              </a:rPr>
              <a:t>BMIH6007: International Meetings Management for the Hotel Industry</a:t>
            </a:r>
            <a:br>
              <a:rPr lang="en-US" dirty="0"/>
            </a:br>
            <a:br>
              <a:rPr lang="en-US" dirty="0"/>
            </a:br>
            <a:r>
              <a:rPr lang="en-US" sz="2400" b="1" dirty="0">
                <a:latin typeface="Times New Roman"/>
                <a:cs typeface="Times New Roman"/>
              </a:rPr>
              <a:t>Assignment 1: Feasibility Plan for an International Meeting/Event</a:t>
            </a:r>
            <a:br>
              <a:rPr lang="en-US" sz="2400" b="1" dirty="0">
                <a:latin typeface="Times New Roman"/>
                <a:cs typeface="Times New Roman"/>
              </a:rPr>
            </a:br>
            <a:r>
              <a:rPr lang="en-US" sz="2400" b="1" dirty="0">
                <a:latin typeface="Times New Roman"/>
                <a:cs typeface="Times New Roman"/>
              </a:rPr>
              <a:t>Student name: Florentina Raluca Iamandi</a:t>
            </a:r>
            <a:br>
              <a:rPr lang="en-US" sz="2400" b="1" dirty="0">
                <a:cs typeface="Times New Roman"/>
              </a:rPr>
            </a:br>
            <a:r>
              <a:rPr lang="en-US" sz="2400" b="1" dirty="0">
                <a:latin typeface="Times New Roman"/>
                <a:cs typeface="Times New Roman"/>
              </a:rPr>
              <a:t>Lecturer: Kathryn Roberts</a:t>
            </a:r>
            <a:br>
              <a:rPr lang="en-US" sz="2400" b="1" dirty="0">
                <a:cs typeface="Times New Roman"/>
              </a:rPr>
            </a:br>
            <a:r>
              <a:rPr lang="en-US" sz="2400" b="1" dirty="0">
                <a:latin typeface="Times New Roman"/>
                <a:cs typeface="Times New Roman"/>
              </a:rPr>
              <a:t>Student ID: 2246151</a:t>
            </a:r>
            <a:br>
              <a:rPr lang="en-US" sz="2400" b="1" dirty="0">
                <a:cs typeface="Times New Roman"/>
              </a:rPr>
            </a:br>
            <a:br>
              <a:rPr lang="en-US" sz="2400" b="1" dirty="0">
                <a:cs typeface="Times New Roman"/>
              </a:rPr>
            </a:br>
            <a:endParaRPr lang="en-US" sz="2400" b="1" dirty="0">
              <a:cs typeface="Times New Roman"/>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Contents</a:t>
            </a:r>
            <a:endParaRPr lang="en-US" b="1" dirty="0"/>
          </a:p>
        </p:txBody>
      </p:sp>
      <p:sp>
        <p:nvSpPr>
          <p:cNvPr id="3" name="Content Placeholder 2"/>
          <p:cNvSpPr>
            <a:spLocks noGrp="1"/>
          </p:cNvSpPr>
          <p:nvPr>
            <p:ph idx="1"/>
          </p:nvPr>
        </p:nvSpPr>
        <p:spPr/>
        <p:txBody>
          <a:bodyPr/>
          <a:lstStyle/>
          <a:p>
            <a:pPr fontAlgn="base"/>
            <a:r>
              <a:rPr lang="en-US" dirty="0"/>
              <a:t>Slide 3: Introduction </a:t>
            </a:r>
          </a:p>
          <a:p>
            <a:pPr fontAlgn="base"/>
            <a:r>
              <a:rPr lang="en-US" dirty="0"/>
              <a:t>Slide 4-5: Event Content and Context</a:t>
            </a:r>
          </a:p>
          <a:p>
            <a:pPr fontAlgn="base"/>
            <a:r>
              <a:rPr lang="en-US" dirty="0"/>
              <a:t>Slide 6-9: Market Factors</a:t>
            </a:r>
          </a:p>
          <a:p>
            <a:pPr fontAlgn="base"/>
            <a:r>
              <a:rPr lang="en-US" dirty="0"/>
              <a:t>Slide 10-11: Operational factors</a:t>
            </a:r>
          </a:p>
          <a:p>
            <a:pPr fontAlgn="base"/>
            <a:r>
              <a:rPr lang="en-US" dirty="0"/>
              <a:t>Slide 12-13: Financial Factor</a:t>
            </a:r>
          </a:p>
          <a:p>
            <a:pPr fontAlgn="base"/>
            <a:r>
              <a:rPr lang="en-US" dirty="0"/>
              <a:t>Slide 14: Conclusion</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Introduction </a:t>
            </a:r>
            <a:endParaRPr lang="en-US" b="1" dirty="0"/>
          </a:p>
        </p:txBody>
      </p:sp>
      <p:sp>
        <p:nvSpPr>
          <p:cNvPr id="5" name="Content Placeholder 4"/>
          <p:cNvSpPr>
            <a:spLocks noGrp="1"/>
          </p:cNvSpPr>
          <p:nvPr>
            <p:ph idx="1"/>
          </p:nvPr>
        </p:nvSpPr>
        <p:spPr>
          <a:xfrm>
            <a:off x="729169" y="1656082"/>
            <a:ext cx="6575871" cy="2560317"/>
          </a:xfrm>
          <a:solidFill>
            <a:schemeClr val="accent6">
              <a:lumMod val="20000"/>
              <a:lumOff val="80000"/>
            </a:schemeClr>
          </a:solidFill>
        </p:spPr>
        <p:txBody>
          <a:bodyPr>
            <a:normAutofit/>
          </a:bodyPr>
          <a:lstStyle/>
          <a:p>
            <a:pPr marL="0" indent="0" algn="just">
              <a:lnSpc>
                <a:spcPct val="160000"/>
              </a:lnSpc>
              <a:buNone/>
            </a:pPr>
            <a:r>
              <a:rPr lang="en-US" sz="1200" dirty="0"/>
              <a:t>This presentation is a detailed plan of an event that focuses on the 'Visit Wales’ Year of </a:t>
            </a:r>
            <a:r>
              <a:rPr lang="en-US" sz="1200" dirty="0" err="1"/>
              <a:t>Croeso</a:t>
            </a:r>
            <a:r>
              <a:rPr lang="en-US" sz="1200" dirty="0"/>
              <a:t>'. As per Fox </a:t>
            </a:r>
            <a:r>
              <a:rPr lang="en-US" sz="1200" i="1" dirty="0"/>
              <a:t>et al.</a:t>
            </a:r>
            <a:r>
              <a:rPr lang="en-US" sz="1200" dirty="0"/>
              <a:t> (2014), it is important to conduct feasibility research for any event before the final conduct of the event, as it helps to effectively understand the required set of actions that result in the effective conduct of the event. It not only helps to trace the requirement of resources but also helps to identify the possible risks that can act as a barrier to the conduct of the event beforehand in order to resolve them strategically. Similarly, this presentation is a feasibility study of an event planned, named </a:t>
            </a:r>
            <a:r>
              <a:rPr lang="en-US" sz="1200" b="1" i="1" dirty="0"/>
              <a:t>“</a:t>
            </a:r>
            <a:r>
              <a:rPr lang="en-US" sz="1200" b="1" i="1" dirty="0" err="1"/>
              <a:t>UniLand</a:t>
            </a:r>
            <a:r>
              <a:rPr lang="en-US" sz="1200" dirty="0"/>
              <a:t>”, which is a musical event that would provide music and dining experiences to the visitors. </a:t>
            </a:r>
          </a:p>
        </p:txBody>
      </p:sp>
      <p:pic>
        <p:nvPicPr>
          <p:cNvPr id="3" name="Picture 2">
            <a:extLst>
              <a:ext uri="{FF2B5EF4-FFF2-40B4-BE49-F238E27FC236}">
                <a16:creationId xmlns:a16="http://schemas.microsoft.com/office/drawing/2014/main" id="{1C234137-F695-4AB3-BA3B-15EF87F718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1154" y="2619860"/>
            <a:ext cx="3421677" cy="3467400"/>
          </a:xfrm>
          <a:prstGeom prst="rect">
            <a:avLst/>
          </a:prstGeom>
        </p:spPr>
      </p:pic>
      <p:sp>
        <p:nvSpPr>
          <p:cNvPr id="7" name="TextBox 6">
            <a:extLst>
              <a:ext uri="{FF2B5EF4-FFF2-40B4-BE49-F238E27FC236}">
                <a16:creationId xmlns:a16="http://schemas.microsoft.com/office/drawing/2014/main" id="{758FE9AD-723A-4DF3-A68E-85129DEC0017}"/>
              </a:ext>
            </a:extLst>
          </p:cNvPr>
          <p:cNvSpPr txBox="1"/>
          <p:nvPr/>
        </p:nvSpPr>
        <p:spPr>
          <a:xfrm>
            <a:off x="8370652" y="6131284"/>
            <a:ext cx="2762679" cy="369332"/>
          </a:xfrm>
          <a:prstGeom prst="rect">
            <a:avLst/>
          </a:prstGeom>
          <a:noFill/>
        </p:spPr>
        <p:txBody>
          <a:bodyPr wrap="none" rtlCol="0">
            <a:spAutoFit/>
          </a:bodyPr>
          <a:lstStyle/>
          <a:p>
            <a:r>
              <a:rPr lang="en-GB" dirty="0"/>
              <a:t>(Source: </a:t>
            </a:r>
            <a:r>
              <a:rPr lang="en-GB" dirty="0" err="1"/>
              <a:t>Traveltrade</a:t>
            </a:r>
            <a:r>
              <a:rPr lang="en-GB" dirty="0"/>
              <a:t>, 2025) </a:t>
            </a:r>
          </a:p>
        </p:txBody>
      </p:sp>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Event Content and Context</a:t>
            </a:r>
            <a:endParaRPr lang="en-US" b="1" dirty="0"/>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Proposed focus of the event</a:t>
            </a:r>
            <a:endParaRPr lang="en-US" b="0" dirty="0"/>
          </a:p>
        </p:txBody>
      </p:sp>
      <p:sp>
        <p:nvSpPr>
          <p:cNvPr id="6" name="Content Placeholder 5"/>
          <p:cNvSpPr>
            <a:spLocks noGrp="1"/>
          </p:cNvSpPr>
          <p:nvPr>
            <p:ph sz="half" idx="2"/>
          </p:nvPr>
        </p:nvSpPr>
        <p:spPr>
          <a:xfrm>
            <a:off x="700426" y="2517332"/>
            <a:ext cx="7360705" cy="3035059"/>
          </a:xfrm>
        </p:spPr>
        <p:txBody>
          <a:bodyPr>
            <a:noAutofit/>
          </a:bodyPr>
          <a:lstStyle/>
          <a:p>
            <a:pPr marL="0" indent="0" algn="just">
              <a:lnSpc>
                <a:spcPct val="170000"/>
              </a:lnSpc>
              <a:buNone/>
            </a:pPr>
            <a:r>
              <a:rPr lang="en-US" sz="1200" dirty="0"/>
              <a:t>The event's focus is to celebrate global music talent and the representation of the country's cultural heritage. Cultural music helps to create a dynamic platform for individuals to make connections through music with </a:t>
            </a:r>
            <a:r>
              <a:rPr lang="en-US" sz="1200" dirty="0" err="1"/>
              <a:t>travellers</a:t>
            </a:r>
            <a:r>
              <a:rPr lang="en-US" sz="1200" dirty="0"/>
              <a:t> (</a:t>
            </a:r>
            <a:r>
              <a:rPr lang="en-US" sz="1200" dirty="0" err="1"/>
              <a:t>Jayeola</a:t>
            </a:r>
            <a:r>
              <a:rPr lang="en-US" sz="1200" dirty="0"/>
              <a:t> </a:t>
            </a:r>
            <a:r>
              <a:rPr lang="en-US" sz="1200" i="1" dirty="0"/>
              <a:t>et al. </a:t>
            </a:r>
            <a:r>
              <a:rPr lang="en-US" sz="1200" dirty="0"/>
              <a:t>2024). This event aims to promote a zero-emission approach by using solar energy systems to meet the Sustainable Development Goals (SDGS). Through this, the event of the </a:t>
            </a:r>
            <a:r>
              <a:rPr lang="en-US" sz="1200" b="1" i="1" dirty="0"/>
              <a:t>Year of </a:t>
            </a:r>
            <a:r>
              <a:rPr lang="en-US" sz="1200" b="1" i="1" dirty="0" err="1"/>
              <a:t>Croeso</a:t>
            </a:r>
            <a:r>
              <a:rPr lang="en-US" sz="1200" b="1" i="1" dirty="0"/>
              <a:t> 2025</a:t>
            </a:r>
            <a:r>
              <a:rPr lang="en-US" sz="1200" dirty="0"/>
              <a:t> could attract national and international attendees by boosting local hospitality and retail operations. Therefore, tourists can enjoy the spring blossoms while showcasing cultural aspects. This helps to promote cross-cultural appreciation through the effective welcoming of </a:t>
            </a:r>
            <a:r>
              <a:rPr lang="en-US" sz="1200" dirty="0" err="1"/>
              <a:t>travellers</a:t>
            </a:r>
            <a:r>
              <a:rPr lang="en-US" sz="1200" dirty="0"/>
              <a:t> with effective dine-in experiences and engaging across cultural heritage with different events. This will help to make </a:t>
            </a:r>
            <a:r>
              <a:rPr lang="en-US" sz="1200" dirty="0" err="1"/>
              <a:t>travellers</a:t>
            </a:r>
            <a:r>
              <a:rPr lang="en-US" sz="1200" dirty="0"/>
              <a:t> enjoy 24-hour engaging activities by showing a heritage Welsh culture by performing different regional songs and music by different artists.    </a:t>
            </a:r>
          </a:p>
        </p:txBody>
      </p:sp>
      <p:pic>
        <p:nvPicPr>
          <p:cNvPr id="2050" name="Picture 2" descr="Year of Croeso - adeo Travel: tailor-made tours of England, Scotland and  Wales">
            <a:extLst>
              <a:ext uri="{FF2B5EF4-FFF2-40B4-BE49-F238E27FC236}">
                <a16:creationId xmlns:a16="http://schemas.microsoft.com/office/drawing/2014/main" id="{68335850-ADB2-4284-BA2C-8AD5662D04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4060" y="2517332"/>
            <a:ext cx="3566160" cy="23774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6380FFE-521F-4228-85FA-256A23046FA0}"/>
              </a:ext>
            </a:extLst>
          </p:cNvPr>
          <p:cNvSpPr txBox="1"/>
          <p:nvPr/>
        </p:nvSpPr>
        <p:spPr>
          <a:xfrm>
            <a:off x="8656320" y="4905494"/>
            <a:ext cx="2762679" cy="369332"/>
          </a:xfrm>
          <a:prstGeom prst="rect">
            <a:avLst/>
          </a:prstGeom>
          <a:noFill/>
        </p:spPr>
        <p:txBody>
          <a:bodyPr wrap="none" rtlCol="0">
            <a:spAutoFit/>
          </a:bodyPr>
          <a:lstStyle/>
          <a:p>
            <a:r>
              <a:rPr lang="en-GB" dirty="0"/>
              <a:t>(Source: </a:t>
            </a:r>
            <a:r>
              <a:rPr lang="en-GB" dirty="0" err="1"/>
              <a:t>Traveltrade</a:t>
            </a:r>
            <a:r>
              <a:rPr lang="en-GB" dirty="0"/>
              <a:t>, 2025) </a:t>
            </a:r>
          </a:p>
        </p:txBody>
      </p:sp>
    </p:spTree>
    <p:extLst>
      <p:ext uri="{BB962C8B-B14F-4D97-AF65-F5344CB8AC3E}">
        <p14:creationId xmlns:p14="http://schemas.microsoft.com/office/powerpoint/2010/main" val="41707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Event Content and Context</a:t>
            </a:r>
            <a:endParaRPr lang="en-US" b="1" dirty="0"/>
          </a:p>
        </p:txBody>
      </p:sp>
      <p:sp>
        <p:nvSpPr>
          <p:cNvPr id="5" name="Content Placeholder 4"/>
          <p:cNvSpPr>
            <a:spLocks noGrp="1"/>
          </p:cNvSpPr>
          <p:nvPr>
            <p:ph idx="1"/>
          </p:nvPr>
        </p:nvSpPr>
        <p:spPr>
          <a:xfrm>
            <a:off x="729169" y="1902514"/>
            <a:ext cx="6575871" cy="3187646"/>
          </a:xfrm>
          <a:solidFill>
            <a:schemeClr val="accent6">
              <a:lumMod val="20000"/>
              <a:lumOff val="80000"/>
            </a:schemeClr>
          </a:solidFill>
        </p:spPr>
        <p:txBody>
          <a:bodyPr>
            <a:noAutofit/>
          </a:bodyPr>
          <a:lstStyle/>
          <a:p>
            <a:pPr marL="0" indent="0" algn="just">
              <a:lnSpc>
                <a:spcPct val="160000"/>
              </a:lnSpc>
              <a:buNone/>
            </a:pPr>
            <a:r>
              <a:rPr lang="en-US" sz="1200" dirty="0"/>
              <a:t>The </a:t>
            </a:r>
            <a:r>
              <a:rPr lang="en-US" sz="1200" dirty="0" err="1"/>
              <a:t>UniLand</a:t>
            </a:r>
            <a:r>
              <a:rPr lang="en-US" sz="1200" dirty="0"/>
              <a:t> event is primarily based on celebrating music among global tourists by maintaining the heritage aspects of Wales. Along with this, a great dine-in experience with local dinner and lunch menu in a buffet setting, with the addition of </a:t>
            </a:r>
            <a:r>
              <a:rPr lang="en-US" sz="1200" dirty="0" err="1"/>
              <a:t>Penderyn</a:t>
            </a:r>
            <a:r>
              <a:rPr lang="en-US" sz="1200" dirty="0"/>
              <a:t> Welsh Whisky. Additionally, storytelling experience will also be experienced by the visitors at the event. The dine-in experience allows international tourists and local musicians to share their musical tastes. This includes different poetry sessions and the sharing of music tastes by audiences. Music events help to attract tourists by aligning with the interest of the Visit Wales campaign “Year of </a:t>
            </a:r>
            <a:r>
              <a:rPr lang="en-US" sz="1200" dirty="0" err="1"/>
              <a:t>Croeso</a:t>
            </a:r>
            <a:r>
              <a:rPr lang="en-US" sz="1200" dirty="0"/>
              <a:t> 2025”. This helps to engage international tourists with the local heritage of Wales as well, through representing urban culture and selling handcrafted items. The international tourists are able to celebrate the festival with local music and cultural engagement. This helps to create an authentic visiting experience for international tourists in Wales (</a:t>
            </a:r>
            <a:r>
              <a:rPr lang="en-US" sz="1200" dirty="0" err="1"/>
              <a:t>Traveltrade</a:t>
            </a:r>
            <a:r>
              <a:rPr lang="en-US" sz="1200" dirty="0"/>
              <a:t>, 2025). </a:t>
            </a:r>
          </a:p>
        </p:txBody>
      </p:sp>
      <p:sp>
        <p:nvSpPr>
          <p:cNvPr id="6" name="Text Placeholder 4">
            <a:extLst>
              <a:ext uri="{FF2B5EF4-FFF2-40B4-BE49-F238E27FC236}">
                <a16:creationId xmlns:a16="http://schemas.microsoft.com/office/drawing/2014/main" id="{F4E1833C-FEBB-4BF1-A63C-D187AA80CAAA}"/>
              </a:ext>
            </a:extLst>
          </p:cNvPr>
          <p:cNvSpPr txBox="1">
            <a:spLocks/>
          </p:cNvSpPr>
          <p:nvPr/>
        </p:nvSpPr>
        <p:spPr>
          <a:xfrm>
            <a:off x="709083" y="1262751"/>
            <a:ext cx="5386917" cy="6397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002060"/>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i="1" dirty="0"/>
              <a:t>Event type and Nature</a:t>
            </a:r>
          </a:p>
        </p:txBody>
      </p:sp>
      <p:sp>
        <p:nvSpPr>
          <p:cNvPr id="7" name="TextBox 6">
            <a:extLst>
              <a:ext uri="{FF2B5EF4-FFF2-40B4-BE49-F238E27FC236}">
                <a16:creationId xmlns:a16="http://schemas.microsoft.com/office/drawing/2014/main" id="{92BE9FDC-815D-425B-8D6A-1D67FBA9499C}"/>
              </a:ext>
            </a:extLst>
          </p:cNvPr>
          <p:cNvSpPr txBox="1"/>
          <p:nvPr/>
        </p:nvSpPr>
        <p:spPr>
          <a:xfrm>
            <a:off x="8656320" y="4905494"/>
            <a:ext cx="2762679" cy="369332"/>
          </a:xfrm>
          <a:prstGeom prst="rect">
            <a:avLst/>
          </a:prstGeom>
          <a:noFill/>
        </p:spPr>
        <p:txBody>
          <a:bodyPr wrap="none" rtlCol="0">
            <a:spAutoFit/>
          </a:bodyPr>
          <a:lstStyle/>
          <a:p>
            <a:r>
              <a:rPr lang="en-GB" dirty="0"/>
              <a:t>(Source: </a:t>
            </a:r>
            <a:r>
              <a:rPr lang="en-GB" dirty="0" err="1"/>
              <a:t>Traveltrade</a:t>
            </a:r>
            <a:r>
              <a:rPr lang="en-GB" dirty="0"/>
              <a:t>, 2025) </a:t>
            </a:r>
          </a:p>
        </p:txBody>
      </p:sp>
      <p:pic>
        <p:nvPicPr>
          <p:cNvPr id="9" name="Picture 8">
            <a:extLst>
              <a:ext uri="{FF2B5EF4-FFF2-40B4-BE49-F238E27FC236}">
                <a16:creationId xmlns:a16="http://schemas.microsoft.com/office/drawing/2014/main" id="{44D23DB5-3C8F-48C0-847C-F30AE756F9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7340" y="1435337"/>
            <a:ext cx="4079419" cy="3360232"/>
          </a:xfrm>
          <a:prstGeom prst="rect">
            <a:avLst/>
          </a:prstGeom>
        </p:spPr>
      </p:pic>
    </p:spTree>
    <p:extLst>
      <p:ext uri="{BB962C8B-B14F-4D97-AF65-F5344CB8AC3E}">
        <p14:creationId xmlns:p14="http://schemas.microsoft.com/office/powerpoint/2010/main" val="2266944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Market Factors</a:t>
            </a:r>
            <a:endParaRPr lang="en-US" b="1" dirty="0"/>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Target Market evaluation</a:t>
            </a:r>
          </a:p>
        </p:txBody>
      </p:sp>
      <p:sp>
        <p:nvSpPr>
          <p:cNvPr id="6" name="Content Placeholder 5"/>
          <p:cNvSpPr>
            <a:spLocks noGrp="1"/>
          </p:cNvSpPr>
          <p:nvPr>
            <p:ph sz="half" idx="2"/>
          </p:nvPr>
        </p:nvSpPr>
        <p:spPr>
          <a:xfrm>
            <a:off x="700426" y="2517333"/>
            <a:ext cx="4989174" cy="2471228"/>
          </a:xfrm>
        </p:spPr>
        <p:txBody>
          <a:bodyPr>
            <a:noAutofit/>
          </a:bodyPr>
          <a:lstStyle/>
          <a:p>
            <a:pPr marL="0" indent="0" algn="just">
              <a:lnSpc>
                <a:spcPct val="150000"/>
              </a:lnSpc>
              <a:spcBef>
                <a:spcPts val="0"/>
              </a:spcBef>
              <a:buNone/>
            </a:pPr>
            <a:r>
              <a:rPr lang="en-US" sz="1200" dirty="0">
                <a:solidFill>
                  <a:srgbClr val="000000"/>
                </a:solidFill>
              </a:rPr>
              <a:t>The primary target of the event is the international and national visitors across Wales. The attraction of tourists by sharing the cultural heritage of the country helps to share the local taste (</a:t>
            </a:r>
            <a:r>
              <a:rPr lang="en-US" sz="1200" dirty="0" err="1">
                <a:solidFill>
                  <a:srgbClr val="000000"/>
                </a:solidFill>
              </a:rPr>
              <a:t>Kastenholz</a:t>
            </a:r>
            <a:r>
              <a:rPr lang="en-US" sz="1200" dirty="0">
                <a:solidFill>
                  <a:srgbClr val="000000"/>
                </a:solidFill>
              </a:rPr>
              <a:t> and </a:t>
            </a:r>
            <a:r>
              <a:rPr lang="en-US" sz="1200" dirty="0" err="1">
                <a:solidFill>
                  <a:srgbClr val="000000"/>
                </a:solidFill>
              </a:rPr>
              <a:t>Gronau</a:t>
            </a:r>
            <a:r>
              <a:rPr lang="en-US" sz="1200" dirty="0">
                <a:solidFill>
                  <a:srgbClr val="000000"/>
                </a:solidFill>
              </a:rPr>
              <a:t>, 2022). This helps to enrich the authentic cultural experiences, which are mainly sought by international tourists. Through this, both the experience of cultural music and food could be delivered to the international tourists by the locals of the country. Along with this, promoting eco-conscious and augmenting sustainable music events among different international and national visitors of the country is considered to be the target. Additionally, targeting the youth across global and local regions is also done, which helps to promote Urban Culture and the Welsh Orchestra by creating an effective experience. </a:t>
            </a:r>
            <a:endParaRPr lang="en-US" sz="1200" dirty="0"/>
          </a:p>
        </p:txBody>
      </p:sp>
      <p:graphicFrame>
        <p:nvGraphicFramePr>
          <p:cNvPr id="7" name="Diagram 6">
            <a:extLst>
              <a:ext uri="{FF2B5EF4-FFF2-40B4-BE49-F238E27FC236}">
                <a16:creationId xmlns:a16="http://schemas.microsoft.com/office/drawing/2014/main" id="{B8045505-67BD-4C1F-A8F4-CCC7B54912AC}"/>
              </a:ext>
            </a:extLst>
          </p:cNvPr>
          <p:cNvGraphicFramePr/>
          <p:nvPr>
            <p:extLst>
              <p:ext uri="{D42A27DB-BD31-4B8C-83A1-F6EECF244321}">
                <p14:modId xmlns:p14="http://schemas.microsoft.com/office/powerpoint/2010/main" val="131206311"/>
              </p:ext>
            </p:extLst>
          </p:nvPr>
        </p:nvGraphicFramePr>
        <p:xfrm>
          <a:off x="5689600" y="2428239"/>
          <a:ext cx="6280698" cy="3608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2DACFEF7-344D-4C74-A21B-0744446B48A0}"/>
              </a:ext>
            </a:extLst>
          </p:cNvPr>
          <p:cNvSpPr txBox="1"/>
          <p:nvPr/>
        </p:nvSpPr>
        <p:spPr>
          <a:xfrm>
            <a:off x="7477760" y="6167120"/>
            <a:ext cx="2482987" cy="369332"/>
          </a:xfrm>
          <a:prstGeom prst="rect">
            <a:avLst/>
          </a:prstGeom>
          <a:noFill/>
        </p:spPr>
        <p:txBody>
          <a:bodyPr wrap="none" rtlCol="0">
            <a:spAutoFit/>
          </a:bodyPr>
          <a:lstStyle/>
          <a:p>
            <a:r>
              <a:rPr lang="en-GB" dirty="0"/>
              <a:t>(Source: Self-developed)</a:t>
            </a:r>
          </a:p>
        </p:txBody>
      </p:sp>
    </p:spTree>
    <p:extLst>
      <p:ext uri="{BB962C8B-B14F-4D97-AF65-F5344CB8AC3E}">
        <p14:creationId xmlns:p14="http://schemas.microsoft.com/office/powerpoint/2010/main" val="3553062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Market Factors</a:t>
            </a:r>
            <a:endParaRPr lang="en-US" b="1" dirty="0"/>
          </a:p>
        </p:txBody>
      </p:sp>
      <p:sp>
        <p:nvSpPr>
          <p:cNvPr id="5" name="Content Placeholder 4"/>
          <p:cNvSpPr>
            <a:spLocks noGrp="1"/>
          </p:cNvSpPr>
          <p:nvPr>
            <p:ph idx="1"/>
          </p:nvPr>
        </p:nvSpPr>
        <p:spPr>
          <a:xfrm>
            <a:off x="729169" y="1902514"/>
            <a:ext cx="6575871" cy="4173166"/>
          </a:xfrm>
          <a:solidFill>
            <a:schemeClr val="accent6">
              <a:lumMod val="20000"/>
              <a:lumOff val="80000"/>
            </a:schemeClr>
          </a:solidFill>
        </p:spPr>
        <p:txBody>
          <a:bodyPr>
            <a:noAutofit/>
          </a:bodyPr>
          <a:lstStyle/>
          <a:p>
            <a:pPr marL="0" indent="0" algn="just">
              <a:lnSpc>
                <a:spcPct val="160000"/>
              </a:lnSpc>
              <a:buNone/>
            </a:pPr>
            <a:r>
              <a:rPr lang="en-US" sz="1200" dirty="0"/>
              <a:t>The demand is mainly aimed at attracting visitors who seek authentic, local experiences and Welsh culture while visiting across global regions. Seeking local culture helps to maintain the social consciousness of tourists by maintaining more engagement across societies (Yusof </a:t>
            </a:r>
            <a:r>
              <a:rPr lang="en-US" sz="1200" i="1" dirty="0"/>
              <a:t>et al., </a:t>
            </a:r>
            <a:r>
              <a:rPr lang="en-US" sz="1200" dirty="0"/>
              <a:t>2025; </a:t>
            </a:r>
            <a:r>
              <a:rPr lang="en-US" sz="1200" dirty="0" err="1"/>
              <a:t>Cerquetti</a:t>
            </a:r>
            <a:r>
              <a:rPr lang="en-US" sz="1200" dirty="0"/>
              <a:t> </a:t>
            </a:r>
            <a:r>
              <a:rPr lang="en-US" sz="1200" i="1" dirty="0"/>
              <a:t>et al</a:t>
            </a:r>
            <a:r>
              <a:rPr lang="en-US" sz="1200" dirty="0"/>
              <a:t>., 2022). Promotion of the event will be done through digital marketing and live streaming to engage youth audiences. This helps to create a better social recognition of the country and boosts tourism profits (Deb </a:t>
            </a:r>
            <a:r>
              <a:rPr lang="en-US" sz="1200" i="1" dirty="0"/>
              <a:t>et al., </a:t>
            </a:r>
            <a:r>
              <a:rPr lang="en-US" sz="1200" dirty="0"/>
              <a:t>2024). Although the aim is to connect mass global tourism by increasing social media engagement, better under a 24-hour framework. This helps to review the success of the campaign by Visit Wales by aligning a sustainable agenda. </a:t>
            </a:r>
          </a:p>
          <a:p>
            <a:pPr marL="0" indent="0" algn="just">
              <a:lnSpc>
                <a:spcPct val="160000"/>
              </a:lnSpc>
              <a:buNone/>
            </a:pPr>
            <a:r>
              <a:rPr lang="en-US" sz="1200" dirty="0">
                <a:solidFill>
                  <a:schemeClr val="tx2"/>
                </a:solidFill>
              </a:rPr>
              <a:t>The supply factor is dependent on the number of visitors to the event, which will be engaged through social media and conglomerates such as Kaiser Chiefs, Becky Hill, and James Morrison. Artists have a great role in handling the supply aspects, who perform local music by showcasing the heritage (Mazlan </a:t>
            </a:r>
            <a:r>
              <a:rPr lang="en-US" sz="1200" i="1" dirty="0">
                <a:solidFill>
                  <a:schemeClr val="tx2"/>
                </a:solidFill>
              </a:rPr>
              <a:t>et al., </a:t>
            </a:r>
            <a:r>
              <a:rPr lang="en-US" sz="1200" dirty="0">
                <a:solidFill>
                  <a:schemeClr val="tx2"/>
                </a:solidFill>
              </a:rPr>
              <a:t>2025). Visit Wales and the Welsh Government have a great role towards funding and tourism grants to maintain financial sourcing. </a:t>
            </a:r>
          </a:p>
          <a:p>
            <a:pPr marL="0" indent="0" algn="just">
              <a:lnSpc>
                <a:spcPct val="160000"/>
              </a:lnSpc>
              <a:buNone/>
            </a:pPr>
            <a:br>
              <a:rPr lang="en-US" sz="1200" dirty="0"/>
            </a:br>
            <a:endParaRPr lang="en-US" sz="1200" dirty="0"/>
          </a:p>
        </p:txBody>
      </p:sp>
      <p:sp>
        <p:nvSpPr>
          <p:cNvPr id="6" name="Text Placeholder 4">
            <a:extLst>
              <a:ext uri="{FF2B5EF4-FFF2-40B4-BE49-F238E27FC236}">
                <a16:creationId xmlns:a16="http://schemas.microsoft.com/office/drawing/2014/main" id="{F4E1833C-FEBB-4BF1-A63C-D187AA80CAAA}"/>
              </a:ext>
            </a:extLst>
          </p:cNvPr>
          <p:cNvSpPr txBox="1">
            <a:spLocks/>
          </p:cNvSpPr>
          <p:nvPr/>
        </p:nvSpPr>
        <p:spPr>
          <a:xfrm>
            <a:off x="709083" y="1262751"/>
            <a:ext cx="5386917" cy="6397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002060"/>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i="1" dirty="0"/>
              <a:t>Demand and supply</a:t>
            </a:r>
          </a:p>
        </p:txBody>
      </p:sp>
      <p:pic>
        <p:nvPicPr>
          <p:cNvPr id="7" name="Picture 6">
            <a:extLst>
              <a:ext uri="{FF2B5EF4-FFF2-40B4-BE49-F238E27FC236}">
                <a16:creationId xmlns:a16="http://schemas.microsoft.com/office/drawing/2014/main" id="{9B433848-1865-445D-893A-E7B0268E19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05135" y="1917753"/>
            <a:ext cx="3795252" cy="3440827"/>
          </a:xfrm>
          <a:prstGeom prst="rect">
            <a:avLst/>
          </a:prstGeom>
        </p:spPr>
      </p:pic>
      <p:sp>
        <p:nvSpPr>
          <p:cNvPr id="8" name="Rectangle 7">
            <a:extLst>
              <a:ext uri="{FF2B5EF4-FFF2-40B4-BE49-F238E27FC236}">
                <a16:creationId xmlns:a16="http://schemas.microsoft.com/office/drawing/2014/main" id="{B9F46817-35ED-49DD-BD40-1CED2FF6DA83}"/>
              </a:ext>
            </a:extLst>
          </p:cNvPr>
          <p:cNvSpPr/>
          <p:nvPr/>
        </p:nvSpPr>
        <p:spPr>
          <a:xfrm>
            <a:off x="8588894" y="5564229"/>
            <a:ext cx="2557495" cy="369332"/>
          </a:xfrm>
          <a:prstGeom prst="rect">
            <a:avLst/>
          </a:prstGeom>
        </p:spPr>
        <p:txBody>
          <a:bodyPr wrap="none">
            <a:spAutoFit/>
          </a:bodyPr>
          <a:lstStyle/>
          <a:p>
            <a:r>
              <a:rPr lang="en-GB" dirty="0"/>
              <a:t>(Source: Bute Park, 2025)</a:t>
            </a:r>
          </a:p>
        </p:txBody>
      </p:sp>
    </p:spTree>
    <p:extLst>
      <p:ext uri="{BB962C8B-B14F-4D97-AF65-F5344CB8AC3E}">
        <p14:creationId xmlns:p14="http://schemas.microsoft.com/office/powerpoint/2010/main" val="4258052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Market Factors</a:t>
            </a:r>
            <a:endParaRPr lang="en-US" b="1" dirty="0"/>
          </a:p>
        </p:txBody>
      </p:sp>
      <p:sp>
        <p:nvSpPr>
          <p:cNvPr id="5" name="Content Placeholder 4"/>
          <p:cNvSpPr>
            <a:spLocks noGrp="1"/>
          </p:cNvSpPr>
          <p:nvPr>
            <p:ph idx="1"/>
          </p:nvPr>
        </p:nvSpPr>
        <p:spPr>
          <a:xfrm>
            <a:off x="729169" y="1902513"/>
            <a:ext cx="8640973" cy="4291809"/>
          </a:xfrm>
          <a:solidFill>
            <a:schemeClr val="accent6">
              <a:lumMod val="20000"/>
              <a:lumOff val="80000"/>
            </a:schemeClr>
          </a:solidFill>
        </p:spPr>
        <p:txBody>
          <a:bodyPr>
            <a:noAutofit/>
          </a:bodyPr>
          <a:lstStyle/>
          <a:p>
            <a:pPr marL="0" indent="0" algn="just">
              <a:lnSpc>
                <a:spcPct val="160000"/>
              </a:lnSpc>
              <a:buNone/>
            </a:pPr>
            <a:r>
              <a:rPr lang="en-US" sz="2000" dirty="0"/>
              <a:t>The competition might create challenges for </a:t>
            </a:r>
            <a:r>
              <a:rPr lang="en-US" sz="2000" dirty="0" err="1"/>
              <a:t>UniLand</a:t>
            </a:r>
            <a:r>
              <a:rPr lang="en-US" sz="2000" dirty="0"/>
              <a:t> to maintain its recognition. Global concerts such as the Glastonbury Festival, Green Man Festival and Boomtown Fair already have a great presence of international tourists (Greenman, 2025; </a:t>
            </a:r>
            <a:r>
              <a:rPr lang="en-US" sz="2000" dirty="0" err="1"/>
              <a:t>Boomtownfair</a:t>
            </a:r>
            <a:r>
              <a:rPr lang="en-US" sz="2000" dirty="0"/>
              <a:t>, 2025). Glastonbury Festival is considered as UK’s largest and most iconic music festival (Glastonbury Festivals, 2025). There are some indirect competitors as well, which include Urban Music Events and cultural events across cities. Although the competition of the event could be eliminated due to a Free or low-cost entry method to increase accessibility. </a:t>
            </a:r>
          </a:p>
        </p:txBody>
      </p:sp>
      <p:sp>
        <p:nvSpPr>
          <p:cNvPr id="6" name="Text Placeholder 4">
            <a:extLst>
              <a:ext uri="{FF2B5EF4-FFF2-40B4-BE49-F238E27FC236}">
                <a16:creationId xmlns:a16="http://schemas.microsoft.com/office/drawing/2014/main" id="{F4E1833C-FEBB-4BF1-A63C-D187AA80CAAA}"/>
              </a:ext>
            </a:extLst>
          </p:cNvPr>
          <p:cNvSpPr txBox="1">
            <a:spLocks/>
          </p:cNvSpPr>
          <p:nvPr/>
        </p:nvSpPr>
        <p:spPr>
          <a:xfrm>
            <a:off x="709083" y="1262751"/>
            <a:ext cx="5386917" cy="6397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002060"/>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i="1" dirty="0"/>
              <a:t>Competition </a:t>
            </a:r>
            <a:endParaRPr lang="en-US" i="1" dirty="0"/>
          </a:p>
        </p:txBody>
      </p:sp>
    </p:spTree>
    <p:extLst>
      <p:ext uri="{BB962C8B-B14F-4D97-AF65-F5344CB8AC3E}">
        <p14:creationId xmlns:p14="http://schemas.microsoft.com/office/powerpoint/2010/main" val="2888337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rPr>
              <a:t>Market Factors</a:t>
            </a:r>
            <a:endParaRPr lang="en-US" b="1" dirty="0"/>
          </a:p>
        </p:txBody>
      </p:sp>
      <p:sp>
        <p:nvSpPr>
          <p:cNvPr id="5" name="Content Placeholder 4"/>
          <p:cNvSpPr>
            <a:spLocks noGrp="1"/>
          </p:cNvSpPr>
          <p:nvPr>
            <p:ph idx="1"/>
          </p:nvPr>
        </p:nvSpPr>
        <p:spPr>
          <a:xfrm>
            <a:off x="729169" y="1902514"/>
            <a:ext cx="9653696" cy="4413436"/>
          </a:xfrm>
          <a:solidFill>
            <a:schemeClr val="accent6">
              <a:lumMod val="20000"/>
              <a:lumOff val="80000"/>
            </a:schemeClr>
          </a:solidFill>
        </p:spPr>
        <p:txBody>
          <a:bodyPr>
            <a:noAutofit/>
          </a:bodyPr>
          <a:lstStyle/>
          <a:p>
            <a:pPr marL="0" indent="0" algn="just">
              <a:lnSpc>
                <a:spcPct val="150000"/>
              </a:lnSpc>
              <a:spcBef>
                <a:spcPts val="0"/>
              </a:spcBef>
              <a:buNone/>
            </a:pPr>
            <a:r>
              <a:rPr lang="en-US" sz="2000" dirty="0">
                <a:solidFill>
                  <a:schemeClr val="tx2"/>
                </a:solidFill>
              </a:rPr>
              <a:t>The primary marketing will be done through social media engagement to connect both local and global tourists. Social media marketing helps to increase awareness and engagement by driving global consumers (</a:t>
            </a:r>
            <a:r>
              <a:rPr lang="en-US" sz="2000" dirty="0" err="1">
                <a:solidFill>
                  <a:schemeClr val="tx2"/>
                </a:solidFill>
              </a:rPr>
              <a:t>Qiu</a:t>
            </a:r>
            <a:r>
              <a:rPr lang="en-US" sz="2000" dirty="0">
                <a:solidFill>
                  <a:schemeClr val="tx2"/>
                </a:solidFill>
              </a:rPr>
              <a:t> </a:t>
            </a:r>
            <a:r>
              <a:rPr lang="en-US" sz="2000" i="1" dirty="0">
                <a:solidFill>
                  <a:schemeClr val="tx2"/>
                </a:solidFill>
              </a:rPr>
              <a:t>et al., </a:t>
            </a:r>
            <a:r>
              <a:rPr lang="en-US" sz="2000" dirty="0">
                <a:solidFill>
                  <a:schemeClr val="tx2"/>
                </a:solidFill>
              </a:rPr>
              <a:t>2021). This helps to drive tourists to have an interest towards culture and young adults from local and international boundaries have more engagement towards music. As found by the study of </a:t>
            </a:r>
            <a:r>
              <a:rPr lang="en-US" sz="2000" dirty="0" err="1">
                <a:solidFill>
                  <a:schemeClr val="tx2"/>
                </a:solidFill>
              </a:rPr>
              <a:t>Sormin</a:t>
            </a:r>
            <a:r>
              <a:rPr lang="en-US" sz="2000" dirty="0">
                <a:solidFill>
                  <a:schemeClr val="tx2"/>
                </a:solidFill>
              </a:rPr>
              <a:t> and </a:t>
            </a:r>
            <a:r>
              <a:rPr lang="en-US" sz="2000" dirty="0" err="1">
                <a:solidFill>
                  <a:schemeClr val="tx2"/>
                </a:solidFill>
              </a:rPr>
              <a:t>Sihombing</a:t>
            </a:r>
            <a:r>
              <a:rPr lang="en-US" sz="2000" dirty="0">
                <a:solidFill>
                  <a:schemeClr val="tx2"/>
                </a:solidFill>
              </a:rPr>
              <a:t> (2023), youth tourists are considered to be more engaged towards local heritage and music globally by the influence of social media. Therefore, the adoption of social media is being done to enhance the visibility of the event across global and local youths by showcasing the agenda of Welsh culture and sustainability goals of the Visit Wales campaign.  </a:t>
            </a:r>
          </a:p>
        </p:txBody>
      </p:sp>
      <p:sp>
        <p:nvSpPr>
          <p:cNvPr id="6" name="Text Placeholder 4">
            <a:extLst>
              <a:ext uri="{FF2B5EF4-FFF2-40B4-BE49-F238E27FC236}">
                <a16:creationId xmlns:a16="http://schemas.microsoft.com/office/drawing/2014/main" id="{F4E1833C-FEBB-4BF1-A63C-D187AA80CAAA}"/>
              </a:ext>
            </a:extLst>
          </p:cNvPr>
          <p:cNvSpPr txBox="1">
            <a:spLocks/>
          </p:cNvSpPr>
          <p:nvPr/>
        </p:nvSpPr>
        <p:spPr>
          <a:xfrm>
            <a:off x="709083" y="1262751"/>
            <a:ext cx="5386917" cy="6397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002060"/>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002060"/>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002060"/>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i="1" dirty="0"/>
              <a:t>Marketing activity</a:t>
            </a:r>
          </a:p>
        </p:txBody>
      </p:sp>
    </p:spTree>
    <p:extLst>
      <p:ext uri="{BB962C8B-B14F-4D97-AF65-F5344CB8AC3E}">
        <p14:creationId xmlns:p14="http://schemas.microsoft.com/office/powerpoint/2010/main" val="3122662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Operational factors</a:t>
            </a:r>
            <a:endParaRPr lang="en-US" b="1" dirty="0">
              <a:solidFill>
                <a:schemeClr val="tx2"/>
              </a:solidFill>
            </a:endParaRPr>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Venue Availability</a:t>
            </a:r>
          </a:p>
        </p:txBody>
      </p:sp>
      <p:sp>
        <p:nvSpPr>
          <p:cNvPr id="6" name="Content Placeholder 5"/>
          <p:cNvSpPr>
            <a:spLocks noGrp="1"/>
          </p:cNvSpPr>
          <p:nvPr>
            <p:ph sz="half" idx="2"/>
          </p:nvPr>
        </p:nvSpPr>
        <p:spPr>
          <a:xfrm>
            <a:off x="700426" y="2517333"/>
            <a:ext cx="4989174" cy="2471228"/>
          </a:xfrm>
        </p:spPr>
        <p:txBody>
          <a:bodyPr>
            <a:noAutofit/>
          </a:bodyPr>
          <a:lstStyle/>
          <a:p>
            <a:pPr marL="0" indent="0" algn="just">
              <a:lnSpc>
                <a:spcPct val="150000"/>
              </a:lnSpc>
              <a:spcBef>
                <a:spcPts val="0"/>
              </a:spcBef>
              <a:buNone/>
            </a:pPr>
            <a:r>
              <a:rPr lang="en-US" sz="1200" dirty="0">
                <a:solidFill>
                  <a:srgbClr val="000000"/>
                </a:solidFill>
              </a:rPr>
              <a:t>The venue of </a:t>
            </a:r>
            <a:r>
              <a:rPr lang="en-US" sz="1200" dirty="0" err="1">
                <a:solidFill>
                  <a:srgbClr val="000000"/>
                </a:solidFill>
              </a:rPr>
              <a:t>UniLand</a:t>
            </a:r>
            <a:r>
              <a:rPr lang="en-US" sz="1200" dirty="0">
                <a:solidFill>
                  <a:srgbClr val="000000"/>
                </a:solidFill>
              </a:rPr>
              <a:t> is to be celebrated at Bute Park, Cardiff, which is selected through reviewing different strategic approaches in terms of global tourists visiting. The site suitability is dependent on the capacity to hold a larger crowd. The park can hold up to 16,000 visitors at any one time for single-stage music concerts (Bute-park, 2025). Along with popular venues such as </a:t>
            </a:r>
            <a:r>
              <a:rPr lang="en-US" sz="1200" dirty="0" err="1">
                <a:solidFill>
                  <a:srgbClr val="000000"/>
                </a:solidFill>
              </a:rPr>
              <a:t>Pontcysyllte</a:t>
            </a:r>
            <a:r>
              <a:rPr lang="en-US" sz="1200" dirty="0">
                <a:solidFill>
                  <a:srgbClr val="000000"/>
                </a:solidFill>
              </a:rPr>
              <a:t> Aqueduct and Penrhyn Quarry, they could also be accessible to visitors of the event. </a:t>
            </a:r>
          </a:p>
        </p:txBody>
      </p:sp>
      <p:pic>
        <p:nvPicPr>
          <p:cNvPr id="3" name="Picture 2">
            <a:extLst>
              <a:ext uri="{FF2B5EF4-FFF2-40B4-BE49-F238E27FC236}">
                <a16:creationId xmlns:a16="http://schemas.microsoft.com/office/drawing/2014/main" id="{648641AC-5795-459D-A9F6-7F5091A057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2562" y="2267984"/>
            <a:ext cx="4399278" cy="3377511"/>
          </a:xfrm>
          <a:prstGeom prst="rect">
            <a:avLst/>
          </a:prstGeom>
        </p:spPr>
      </p:pic>
      <p:sp>
        <p:nvSpPr>
          <p:cNvPr id="9" name="Rectangle 8">
            <a:extLst>
              <a:ext uri="{FF2B5EF4-FFF2-40B4-BE49-F238E27FC236}">
                <a16:creationId xmlns:a16="http://schemas.microsoft.com/office/drawing/2014/main" id="{764EF9EE-D2D2-493F-AF66-56C07C969C2B}"/>
              </a:ext>
            </a:extLst>
          </p:cNvPr>
          <p:cNvSpPr/>
          <p:nvPr/>
        </p:nvSpPr>
        <p:spPr>
          <a:xfrm>
            <a:off x="7702442" y="5885934"/>
            <a:ext cx="2557495" cy="369332"/>
          </a:xfrm>
          <a:prstGeom prst="rect">
            <a:avLst/>
          </a:prstGeom>
        </p:spPr>
        <p:txBody>
          <a:bodyPr wrap="none">
            <a:spAutoFit/>
          </a:bodyPr>
          <a:lstStyle/>
          <a:p>
            <a:r>
              <a:rPr lang="en-GB" dirty="0"/>
              <a:t>(Source: Bute Park, 2025)</a:t>
            </a:r>
          </a:p>
        </p:txBody>
      </p:sp>
    </p:spTree>
    <p:extLst>
      <p:ext uri="{BB962C8B-B14F-4D97-AF65-F5344CB8AC3E}">
        <p14:creationId xmlns:p14="http://schemas.microsoft.com/office/powerpoint/2010/main" val="91154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Operational factors</a:t>
            </a:r>
            <a:endParaRPr lang="en-US" b="1" dirty="0">
              <a:solidFill>
                <a:schemeClr val="tx2"/>
              </a:solidFill>
            </a:endParaRPr>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Skills required and resources</a:t>
            </a:r>
          </a:p>
        </p:txBody>
      </p:sp>
      <p:sp>
        <p:nvSpPr>
          <p:cNvPr id="6" name="Content Placeholder 5"/>
          <p:cNvSpPr>
            <a:spLocks noGrp="1"/>
          </p:cNvSpPr>
          <p:nvPr>
            <p:ph sz="half" idx="2"/>
          </p:nvPr>
        </p:nvSpPr>
        <p:spPr>
          <a:xfrm>
            <a:off x="700426" y="2517333"/>
            <a:ext cx="4989174" cy="2471228"/>
          </a:xfrm>
        </p:spPr>
        <p:txBody>
          <a:bodyPr>
            <a:noAutofit/>
          </a:bodyPr>
          <a:lstStyle/>
          <a:p>
            <a:pPr marL="0" indent="0" algn="just">
              <a:lnSpc>
                <a:spcPct val="150000"/>
              </a:lnSpc>
              <a:spcBef>
                <a:spcPts val="0"/>
              </a:spcBef>
              <a:buNone/>
            </a:pPr>
            <a:r>
              <a:rPr lang="en-US" sz="1200" dirty="0">
                <a:solidFill>
                  <a:srgbClr val="000000"/>
                </a:solidFill>
              </a:rPr>
              <a:t>For the effective planning and execution of the musical event, named </a:t>
            </a:r>
            <a:r>
              <a:rPr lang="en-US" sz="1200" dirty="0" err="1">
                <a:solidFill>
                  <a:srgbClr val="000000"/>
                </a:solidFill>
              </a:rPr>
              <a:t>UniLand</a:t>
            </a:r>
            <a:r>
              <a:rPr lang="en-US" sz="1200" dirty="0">
                <a:solidFill>
                  <a:srgbClr val="000000"/>
                </a:solidFill>
              </a:rPr>
              <a:t> music event, it is important to plan for the skills and resources effectively. As per Meredith </a:t>
            </a:r>
            <a:r>
              <a:rPr lang="en-US" sz="1200" i="1" dirty="0">
                <a:solidFill>
                  <a:srgbClr val="000000"/>
                </a:solidFill>
              </a:rPr>
              <a:t>et al. </a:t>
            </a:r>
            <a:r>
              <a:rPr lang="en-US" sz="1200" dirty="0">
                <a:solidFill>
                  <a:srgbClr val="000000"/>
                </a:solidFill>
              </a:rPr>
              <a:t>(2022), the effective planning and execution of projects as per the management plan becomes possible when the efforts of the associated agents are efficient to generate the satisfaction of the end-level stakeholders. Similarly, in this case, the satisfaction of the visitors would be encouraged through event management and coordination. Communicational engagement would be generated through promotional expertise and emotional marketing.  For controlled emissions, resources like solar energy systems would be required (Souza </a:t>
            </a:r>
            <a:r>
              <a:rPr lang="en-US" sz="1200" i="1" dirty="0">
                <a:solidFill>
                  <a:srgbClr val="000000"/>
                </a:solidFill>
              </a:rPr>
              <a:t>et al.</a:t>
            </a:r>
            <a:r>
              <a:rPr lang="en-US" sz="1200" dirty="0">
                <a:solidFill>
                  <a:srgbClr val="000000"/>
                </a:solidFill>
              </a:rPr>
              <a:t>, 2023). Moreover, for the basic implementation stage, sound equipment would be a core resource. </a:t>
            </a:r>
          </a:p>
        </p:txBody>
      </p:sp>
      <p:pic>
        <p:nvPicPr>
          <p:cNvPr id="8" name="Picture 7">
            <a:extLst>
              <a:ext uri="{FF2B5EF4-FFF2-40B4-BE49-F238E27FC236}">
                <a16:creationId xmlns:a16="http://schemas.microsoft.com/office/drawing/2014/main" id="{4B799409-914B-474B-B2C1-B864DD5B7F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5452" y="2344352"/>
            <a:ext cx="3414056" cy="2773920"/>
          </a:xfrm>
          <a:prstGeom prst="rect">
            <a:avLst/>
          </a:prstGeom>
        </p:spPr>
      </p:pic>
      <p:sp>
        <p:nvSpPr>
          <p:cNvPr id="9" name="Rectangle 8">
            <a:extLst>
              <a:ext uri="{FF2B5EF4-FFF2-40B4-BE49-F238E27FC236}">
                <a16:creationId xmlns:a16="http://schemas.microsoft.com/office/drawing/2014/main" id="{48BD3362-2CA8-480B-A129-52FE802A3310}"/>
              </a:ext>
            </a:extLst>
          </p:cNvPr>
          <p:cNvSpPr/>
          <p:nvPr/>
        </p:nvSpPr>
        <p:spPr>
          <a:xfrm>
            <a:off x="7804042" y="5347454"/>
            <a:ext cx="2557495" cy="369332"/>
          </a:xfrm>
          <a:prstGeom prst="rect">
            <a:avLst/>
          </a:prstGeom>
        </p:spPr>
        <p:txBody>
          <a:bodyPr wrap="none">
            <a:spAutoFit/>
          </a:bodyPr>
          <a:lstStyle/>
          <a:p>
            <a:r>
              <a:rPr lang="en-GB" dirty="0"/>
              <a:t>(Source: Bute Park, 2025)</a:t>
            </a:r>
          </a:p>
        </p:txBody>
      </p:sp>
    </p:spTree>
    <p:extLst>
      <p:ext uri="{BB962C8B-B14F-4D97-AF65-F5344CB8AC3E}">
        <p14:creationId xmlns:p14="http://schemas.microsoft.com/office/powerpoint/2010/main" val="1930132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Financial Factor</a:t>
            </a:r>
            <a:endParaRPr lang="en-US" b="1" dirty="0">
              <a:solidFill>
                <a:schemeClr val="tx2"/>
              </a:solidFill>
            </a:endParaRPr>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Costs and Predicted revenues</a:t>
            </a:r>
          </a:p>
        </p:txBody>
      </p:sp>
      <p:sp>
        <p:nvSpPr>
          <p:cNvPr id="6" name="Content Placeholder 5"/>
          <p:cNvSpPr>
            <a:spLocks noGrp="1"/>
          </p:cNvSpPr>
          <p:nvPr>
            <p:ph sz="half" idx="2"/>
          </p:nvPr>
        </p:nvSpPr>
        <p:spPr>
          <a:xfrm>
            <a:off x="700426" y="2517333"/>
            <a:ext cx="5791814" cy="2471228"/>
          </a:xfrm>
        </p:spPr>
        <p:txBody>
          <a:bodyPr>
            <a:noAutofit/>
          </a:bodyPr>
          <a:lstStyle/>
          <a:p>
            <a:pPr marL="0" indent="0" algn="just">
              <a:lnSpc>
                <a:spcPct val="150000"/>
              </a:lnSpc>
              <a:spcBef>
                <a:spcPts val="0"/>
              </a:spcBef>
              <a:buNone/>
            </a:pPr>
            <a:r>
              <a:rPr lang="en-US" sz="1200" dirty="0">
                <a:solidFill>
                  <a:srgbClr val="000000"/>
                </a:solidFill>
              </a:rPr>
              <a:t>The financial planning for an event beforehand helps not only to set a target but also helps to understand the required actions for future performance management (Getz and Page, 2019). The event budget planned in this case has indicated an overall budget requirement of around £1,000. The main source of income or revenue generation would be the entry tickets for the consumers. The target of the event marketing team would be to reach out to the maximum groups of consumers to attract at least 10,000 people. Based on the footfall, the revenue effectiveness and the ability to generate profits after potential expenses, it will be possible. Apart from the event tickets, another effective revenue source would be the dinner setup. The visitors’ spending on the dinner menu can help to raise earnings. However, the initial </a:t>
            </a:r>
            <a:r>
              <a:rPr lang="en-US" sz="1200" dirty="0" err="1">
                <a:solidFill>
                  <a:srgbClr val="000000"/>
                </a:solidFill>
              </a:rPr>
              <a:t>fundings</a:t>
            </a:r>
            <a:r>
              <a:rPr lang="en-US" sz="1200" dirty="0">
                <a:solidFill>
                  <a:srgbClr val="000000"/>
                </a:solidFill>
              </a:rPr>
              <a:t> are required to be generated more strategically, raising from potential sources to effectively fund the event. As per Smith (2012), the conduct of efficient events supports the </a:t>
            </a:r>
            <a:r>
              <a:rPr lang="en-US" sz="1200" dirty="0" err="1">
                <a:solidFill>
                  <a:srgbClr val="000000"/>
                </a:solidFill>
              </a:rPr>
              <a:t>revitalisation</a:t>
            </a:r>
            <a:r>
              <a:rPr lang="en-US" sz="1200" dirty="0">
                <a:solidFill>
                  <a:srgbClr val="000000"/>
                </a:solidFill>
              </a:rPr>
              <a:t> of cities. Therefore, in this case as well, the conduct of the musical event would be </a:t>
            </a:r>
            <a:r>
              <a:rPr lang="en-US" sz="1200" dirty="0" err="1">
                <a:solidFill>
                  <a:srgbClr val="000000"/>
                </a:solidFill>
              </a:rPr>
              <a:t>revitalising</a:t>
            </a:r>
            <a:r>
              <a:rPr lang="en-US" sz="1200" dirty="0">
                <a:solidFill>
                  <a:srgbClr val="000000"/>
                </a:solidFill>
              </a:rPr>
              <a:t> the economic and social aspects of Cardiff, while also supporting local businesses associated. </a:t>
            </a:r>
            <a:endParaRPr lang="en-US" sz="1200" dirty="0"/>
          </a:p>
          <a:p>
            <a:pPr marL="0" indent="0">
              <a:lnSpc>
                <a:spcPct val="150000"/>
              </a:lnSpc>
              <a:buNone/>
            </a:pPr>
            <a:br>
              <a:rPr lang="en-US" sz="1200" dirty="0"/>
            </a:br>
            <a:endParaRPr lang="en-US" sz="1200" dirty="0">
              <a:solidFill>
                <a:srgbClr val="000000"/>
              </a:solidFill>
            </a:endParaRPr>
          </a:p>
        </p:txBody>
      </p:sp>
      <p:pic>
        <p:nvPicPr>
          <p:cNvPr id="10242" name="Picture 2" descr="https://lh7-rt.googleusercontent.com/docsz/AD_4nXcdoXDCBGz-vjRJ13KoLHKlPVHrWxtPck2Cq47ZXqokVilpPIu___kEl1dkL0r7S8VkdqNP0ZYKkCJ6iu8-RI_XtYqNgQHn1pfLQcDFUCNiZvPe89cyM73BOngolkqMRbi6LMPAxA?key=gAKf_nWkwLoKgCuS2XT2Tw">
            <a:extLst>
              <a:ext uri="{FF2B5EF4-FFF2-40B4-BE49-F238E27FC236}">
                <a16:creationId xmlns:a16="http://schemas.microsoft.com/office/drawing/2014/main" id="{357E897E-C581-4E7F-9525-B2BCF550B5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4353" y="2517333"/>
            <a:ext cx="4295775" cy="30289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F84F5A4-B700-4009-9387-7C5AE813E501}"/>
              </a:ext>
            </a:extLst>
          </p:cNvPr>
          <p:cNvSpPr/>
          <p:nvPr/>
        </p:nvSpPr>
        <p:spPr>
          <a:xfrm>
            <a:off x="7668826" y="5642094"/>
            <a:ext cx="2482987" cy="369332"/>
          </a:xfrm>
          <a:prstGeom prst="rect">
            <a:avLst/>
          </a:prstGeom>
        </p:spPr>
        <p:txBody>
          <a:bodyPr wrap="none">
            <a:spAutoFit/>
          </a:bodyPr>
          <a:lstStyle/>
          <a:p>
            <a:r>
              <a:rPr lang="en-GB" dirty="0"/>
              <a:t>(Source: Self-developed)</a:t>
            </a:r>
          </a:p>
        </p:txBody>
      </p:sp>
    </p:spTree>
    <p:extLst>
      <p:ext uri="{BB962C8B-B14F-4D97-AF65-F5344CB8AC3E}">
        <p14:creationId xmlns:p14="http://schemas.microsoft.com/office/powerpoint/2010/main" val="1828792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Financial Factor</a:t>
            </a:r>
            <a:endParaRPr lang="en-US" b="1" dirty="0">
              <a:solidFill>
                <a:schemeClr val="tx2"/>
              </a:solidFill>
            </a:endParaRPr>
          </a:p>
        </p:txBody>
      </p:sp>
      <p:sp>
        <p:nvSpPr>
          <p:cNvPr id="5" name="Text Placeholder 4"/>
          <p:cNvSpPr>
            <a:spLocks noGrp="1"/>
          </p:cNvSpPr>
          <p:nvPr>
            <p:ph type="body" idx="1"/>
          </p:nvPr>
        </p:nvSpPr>
        <p:spPr>
          <a:xfrm>
            <a:off x="-197905" y="1704589"/>
            <a:ext cx="5386917" cy="639763"/>
          </a:xfrm>
        </p:spPr>
        <p:txBody>
          <a:bodyPr>
            <a:normAutofit/>
          </a:bodyPr>
          <a:lstStyle/>
          <a:p>
            <a:r>
              <a:rPr lang="en-US" i="1" dirty="0"/>
              <a:t>Sources of funding</a:t>
            </a:r>
          </a:p>
        </p:txBody>
      </p:sp>
      <p:sp>
        <p:nvSpPr>
          <p:cNvPr id="6" name="Content Placeholder 5"/>
          <p:cNvSpPr>
            <a:spLocks noGrp="1"/>
          </p:cNvSpPr>
          <p:nvPr>
            <p:ph sz="half" idx="2"/>
          </p:nvPr>
        </p:nvSpPr>
        <p:spPr>
          <a:xfrm>
            <a:off x="700426" y="2517333"/>
            <a:ext cx="5791814" cy="2471228"/>
          </a:xfrm>
        </p:spPr>
        <p:txBody>
          <a:bodyPr>
            <a:noAutofit/>
          </a:bodyPr>
          <a:lstStyle/>
          <a:p>
            <a:pPr marL="0" indent="0" algn="just">
              <a:lnSpc>
                <a:spcPct val="150000"/>
              </a:lnSpc>
              <a:spcBef>
                <a:spcPts val="0"/>
              </a:spcBef>
              <a:buNone/>
            </a:pPr>
            <a:r>
              <a:rPr lang="en-US" sz="1200" dirty="0">
                <a:solidFill>
                  <a:srgbClr val="000000"/>
                </a:solidFill>
              </a:rPr>
              <a:t>The effective conduct of an event also requires the effective allocation of funds. As per O’Toole (2011), the feasibility of the events highly depends upon the strategy and funds used for the events. In this context, the musical event planned here also requires adequate funds, which would mainly be raised from the banks and investors. The event sponsors, through business collaboration and other promotion-based partners, would be involved to ensure the raising of funds. Further, some funds would be managed through the revenue gained from the sale of tickets and dinner service. </a:t>
            </a:r>
          </a:p>
        </p:txBody>
      </p:sp>
      <p:pic>
        <p:nvPicPr>
          <p:cNvPr id="3" name="Picture 2">
            <a:extLst>
              <a:ext uri="{FF2B5EF4-FFF2-40B4-BE49-F238E27FC236}">
                <a16:creationId xmlns:a16="http://schemas.microsoft.com/office/drawing/2014/main" id="{7F96598C-5757-4E62-B0DF-3E0EDC4C7A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89770" y="2417957"/>
            <a:ext cx="3002540" cy="2834886"/>
          </a:xfrm>
          <a:prstGeom prst="rect">
            <a:avLst/>
          </a:prstGeom>
        </p:spPr>
      </p:pic>
      <p:sp>
        <p:nvSpPr>
          <p:cNvPr id="9" name="Rectangle 8">
            <a:extLst>
              <a:ext uri="{FF2B5EF4-FFF2-40B4-BE49-F238E27FC236}">
                <a16:creationId xmlns:a16="http://schemas.microsoft.com/office/drawing/2014/main" id="{DBA86657-D3CC-48EA-A51B-F110D6CC2A2E}"/>
              </a:ext>
            </a:extLst>
          </p:cNvPr>
          <p:cNvSpPr/>
          <p:nvPr/>
        </p:nvSpPr>
        <p:spPr>
          <a:xfrm>
            <a:off x="8186986" y="5540494"/>
            <a:ext cx="3370795" cy="369332"/>
          </a:xfrm>
          <a:prstGeom prst="rect">
            <a:avLst/>
          </a:prstGeom>
        </p:spPr>
        <p:txBody>
          <a:bodyPr wrap="none">
            <a:spAutoFit/>
          </a:bodyPr>
          <a:lstStyle/>
          <a:p>
            <a:r>
              <a:rPr lang="en-GB" dirty="0"/>
              <a:t>(Source: Self-created using Canva)</a:t>
            </a:r>
          </a:p>
        </p:txBody>
      </p:sp>
    </p:spTree>
    <p:extLst>
      <p:ext uri="{BB962C8B-B14F-4D97-AF65-F5344CB8AC3E}">
        <p14:creationId xmlns:p14="http://schemas.microsoft.com/office/powerpoint/2010/main" val="1366804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rgbClr val="000000"/>
                </a:solidFill>
                <a:effectLst/>
              </a:rPr>
              <a:t>Conclusion</a:t>
            </a:r>
            <a:endParaRPr lang="en-US" b="1" dirty="0">
              <a:solidFill>
                <a:schemeClr val="tx2"/>
              </a:solidFill>
            </a:endParaRPr>
          </a:p>
        </p:txBody>
      </p:sp>
      <p:sp>
        <p:nvSpPr>
          <p:cNvPr id="6" name="Content Placeholder 5"/>
          <p:cNvSpPr>
            <a:spLocks noGrp="1"/>
          </p:cNvSpPr>
          <p:nvPr>
            <p:ph sz="half" idx="2"/>
          </p:nvPr>
        </p:nvSpPr>
        <p:spPr>
          <a:xfrm>
            <a:off x="700426" y="2517332"/>
            <a:ext cx="8646774" cy="3568507"/>
          </a:xfrm>
        </p:spPr>
        <p:txBody>
          <a:bodyPr>
            <a:noAutofit/>
          </a:bodyPr>
          <a:lstStyle/>
          <a:p>
            <a:pPr marL="0" indent="0" algn="just">
              <a:lnSpc>
                <a:spcPct val="150000"/>
              </a:lnSpc>
              <a:spcBef>
                <a:spcPts val="0"/>
              </a:spcBef>
              <a:buNone/>
            </a:pPr>
            <a:r>
              <a:rPr lang="en-US" sz="2000" dirty="0">
                <a:solidFill>
                  <a:srgbClr val="000000"/>
                </a:solidFill>
              </a:rPr>
              <a:t>In conclusion to this presentation, it can be stated that the event planned here is for a musical event, named “</a:t>
            </a:r>
            <a:r>
              <a:rPr lang="en-US" sz="2000" dirty="0" err="1">
                <a:solidFill>
                  <a:srgbClr val="000000"/>
                </a:solidFill>
              </a:rPr>
              <a:t>UniLand</a:t>
            </a:r>
            <a:r>
              <a:rPr lang="en-US" sz="2000" dirty="0">
                <a:solidFill>
                  <a:srgbClr val="000000"/>
                </a:solidFill>
              </a:rPr>
              <a:t>”, that has been planned to be conducted in Cardiff. The event would be attracting visitors, within the tenure of 'Visit Wales’ Year of </a:t>
            </a:r>
            <a:r>
              <a:rPr lang="en-US" sz="2000" dirty="0" err="1">
                <a:solidFill>
                  <a:srgbClr val="000000"/>
                </a:solidFill>
              </a:rPr>
              <a:t>Croeso</a:t>
            </a:r>
            <a:r>
              <a:rPr lang="en-US" sz="2000" dirty="0">
                <a:solidFill>
                  <a:srgbClr val="000000"/>
                </a:solidFill>
              </a:rPr>
              <a:t>'. This has been ensured to manage the footfall and generate </a:t>
            </a:r>
            <a:r>
              <a:rPr lang="en-US" sz="2000" dirty="0" err="1">
                <a:solidFill>
                  <a:srgbClr val="000000"/>
                </a:solidFill>
              </a:rPr>
              <a:t>favourable</a:t>
            </a:r>
            <a:r>
              <a:rPr lang="en-US" sz="2000" dirty="0">
                <a:solidFill>
                  <a:srgbClr val="000000"/>
                </a:solidFill>
              </a:rPr>
              <a:t> revenues. The event has been planned considering multiple market factors and operational aspects of performance. Funds have been planned to be raised from bank loans and investors.</a:t>
            </a:r>
            <a:endParaRPr lang="en-US" sz="2000" dirty="0"/>
          </a:p>
        </p:txBody>
      </p:sp>
    </p:spTree>
    <p:extLst>
      <p:ext uri="{BB962C8B-B14F-4D97-AF65-F5344CB8AC3E}">
        <p14:creationId xmlns:p14="http://schemas.microsoft.com/office/powerpoint/2010/main" val="1476220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Reference List</a:t>
            </a:r>
            <a:endParaRPr lang="en-US" b="1" dirty="0">
              <a:solidFill>
                <a:schemeClr val="tx2"/>
              </a:solidFill>
            </a:endParaRPr>
          </a:p>
        </p:txBody>
      </p:sp>
      <p:sp>
        <p:nvSpPr>
          <p:cNvPr id="5" name="Content Placeholder 4"/>
          <p:cNvSpPr>
            <a:spLocks noGrp="1"/>
          </p:cNvSpPr>
          <p:nvPr>
            <p:ph idx="1"/>
          </p:nvPr>
        </p:nvSpPr>
        <p:spPr>
          <a:xfrm>
            <a:off x="729169" y="1902514"/>
            <a:ext cx="9420671" cy="3949646"/>
          </a:xfrm>
          <a:solidFill>
            <a:schemeClr val="accent6">
              <a:lumMod val="20000"/>
              <a:lumOff val="80000"/>
            </a:schemeClr>
          </a:solidFill>
        </p:spPr>
        <p:txBody>
          <a:bodyPr>
            <a:noAutofit/>
          </a:bodyPr>
          <a:lstStyle/>
          <a:p>
            <a:pPr marL="0" indent="0" algn="just">
              <a:buNone/>
            </a:pPr>
            <a:r>
              <a:rPr lang="en-GB" sz="1200" dirty="0" err="1"/>
              <a:t>Boomtownfair</a:t>
            </a:r>
            <a:r>
              <a:rPr lang="en-GB" sz="1200" dirty="0"/>
              <a:t> (2025) ‘Power of Now’, </a:t>
            </a:r>
            <a:r>
              <a:rPr lang="en-GB" sz="1200" i="1" dirty="0"/>
              <a:t>Boomtown Fair</a:t>
            </a:r>
            <a:r>
              <a:rPr lang="en-GB" sz="1200" dirty="0"/>
              <a:t>. Available at:</a:t>
            </a:r>
            <a:r>
              <a:rPr lang="en-GB" sz="1200" dirty="0">
                <a:hlinkClick r:id="rId2"/>
              </a:rPr>
              <a:t> </a:t>
            </a:r>
            <a:r>
              <a:rPr lang="en-GB" sz="1200" u="sng" dirty="0">
                <a:hlinkClick r:id="rId2"/>
              </a:rPr>
              <a:t>https://www.boomtownfair.co.uk/</a:t>
            </a:r>
            <a:r>
              <a:rPr lang="en-GB" sz="1200" dirty="0"/>
              <a:t> (Accessed: 7 May 2025).</a:t>
            </a:r>
          </a:p>
          <a:p>
            <a:pPr marL="0" indent="0" algn="just">
              <a:buNone/>
            </a:pPr>
            <a:r>
              <a:rPr lang="en-GB" sz="1200" dirty="0"/>
              <a:t>Bute-park (2025) ‘Hiring Bute Park for commercial events in 2023 and beyond’, </a:t>
            </a:r>
            <a:r>
              <a:rPr lang="en-GB" sz="1200" i="1" dirty="0"/>
              <a:t>Bute Park</a:t>
            </a:r>
            <a:r>
              <a:rPr lang="en-GB" sz="1200" dirty="0"/>
              <a:t>. Available at:</a:t>
            </a:r>
            <a:r>
              <a:rPr lang="en-GB" sz="1200" dirty="0">
                <a:hlinkClick r:id="rId3"/>
              </a:rPr>
              <a:t> </a:t>
            </a:r>
            <a:r>
              <a:rPr lang="en-GB" sz="1200" u="sng" dirty="0">
                <a:hlinkClick r:id="rId3"/>
              </a:rPr>
              <a:t>https://bute-park.com/commercial-hire/</a:t>
            </a:r>
            <a:r>
              <a:rPr lang="en-GB" sz="1200" dirty="0"/>
              <a:t> (Accessed: 7 May 2025).</a:t>
            </a:r>
          </a:p>
          <a:p>
            <a:pPr marL="0" indent="0" algn="just">
              <a:buNone/>
            </a:pPr>
            <a:r>
              <a:rPr lang="en-GB" sz="1200" dirty="0" err="1"/>
              <a:t>Cerquetti</a:t>
            </a:r>
            <a:r>
              <a:rPr lang="en-GB" sz="1200" dirty="0"/>
              <a:t>, M., Ferrara, C., </a:t>
            </a:r>
            <a:r>
              <a:rPr lang="en-GB" sz="1200" dirty="0" err="1"/>
              <a:t>Romagnoli</a:t>
            </a:r>
            <a:r>
              <a:rPr lang="en-GB" sz="1200" dirty="0"/>
              <a:t>, A. and </a:t>
            </a:r>
            <a:r>
              <a:rPr lang="en-GB" sz="1200" dirty="0" err="1"/>
              <a:t>Vagnarelli</a:t>
            </a:r>
            <a:r>
              <a:rPr lang="en-GB" sz="1200" dirty="0"/>
              <a:t>, G. (2022) ‘Enhancing intangible cultural heritage for sustainable tourism development in rural areas: The case of the “Marche food and wine memories” project (Italy)’, </a:t>
            </a:r>
            <a:r>
              <a:rPr lang="en-GB" sz="1200" i="1" dirty="0"/>
              <a:t>Sustainability</a:t>
            </a:r>
            <a:r>
              <a:rPr lang="en-GB" sz="1200" dirty="0"/>
              <a:t>, 14(24), p.16893.</a:t>
            </a:r>
          </a:p>
          <a:p>
            <a:pPr marL="0" indent="0" algn="just">
              <a:buNone/>
            </a:pPr>
            <a:r>
              <a:rPr lang="en-GB" sz="1200" dirty="0"/>
              <a:t>Deb, S.K., </a:t>
            </a:r>
            <a:r>
              <a:rPr lang="en-GB" sz="1200" dirty="0" err="1"/>
              <a:t>Nafi</a:t>
            </a:r>
            <a:r>
              <a:rPr lang="en-GB" sz="1200" dirty="0"/>
              <a:t>, S.M. and Valeri, M. (2024) ‘Promoting tourism business through digital marketing in the new normal era: a sustainable approach’, </a:t>
            </a:r>
            <a:r>
              <a:rPr lang="en-GB" sz="1200" i="1" dirty="0"/>
              <a:t>European Journal of Innovation Management</a:t>
            </a:r>
            <a:r>
              <a:rPr lang="en-GB" sz="1200" dirty="0"/>
              <a:t>, 27(3), pp.775–799.</a:t>
            </a:r>
          </a:p>
          <a:p>
            <a:pPr marL="0" indent="0" algn="just">
              <a:buNone/>
            </a:pPr>
            <a:r>
              <a:rPr lang="en-GB" sz="1200" dirty="0"/>
              <a:t>Fox, D., </a:t>
            </a:r>
            <a:r>
              <a:rPr lang="en-GB" sz="1200" dirty="0" err="1"/>
              <a:t>Gouthro</a:t>
            </a:r>
            <a:r>
              <a:rPr lang="en-GB" sz="1200" dirty="0"/>
              <a:t>, M.B., </a:t>
            </a:r>
            <a:r>
              <a:rPr lang="en-GB" sz="1200" dirty="0" err="1"/>
              <a:t>Morakabati</a:t>
            </a:r>
            <a:r>
              <a:rPr lang="en-GB" sz="1200" dirty="0"/>
              <a:t>, Y. and </a:t>
            </a:r>
            <a:r>
              <a:rPr lang="en-GB" sz="1200" dirty="0" err="1"/>
              <a:t>Brackstone</a:t>
            </a:r>
            <a:r>
              <a:rPr lang="en-GB" sz="1200" dirty="0"/>
              <a:t>, J. (2014) </a:t>
            </a:r>
            <a:r>
              <a:rPr lang="en-GB" sz="1200" i="1" dirty="0"/>
              <a:t>Doing events research: From theory to practice</a:t>
            </a:r>
            <a:r>
              <a:rPr lang="en-GB" sz="1200" dirty="0"/>
              <a:t>. Oxford: Routledge.</a:t>
            </a:r>
          </a:p>
          <a:p>
            <a:pPr marL="0" indent="0" algn="just">
              <a:buNone/>
            </a:pPr>
            <a:r>
              <a:rPr lang="en-GB" sz="1200" dirty="0"/>
              <a:t>Getz, D. and Page, S.J. (2019) </a:t>
            </a:r>
            <a:r>
              <a:rPr lang="en-GB" sz="1200" i="1" dirty="0"/>
              <a:t>Event studies: Theory, research and policy for planned events</a:t>
            </a:r>
            <a:r>
              <a:rPr lang="en-GB" sz="1200" dirty="0"/>
              <a:t>. Oxford: Routledge.</a:t>
            </a:r>
          </a:p>
          <a:p>
            <a:pPr marL="0" indent="0" algn="just">
              <a:buNone/>
            </a:pPr>
            <a:r>
              <a:rPr lang="en-GB" sz="1200" dirty="0"/>
              <a:t>Glastonbury Festivals (2025) ‘History &amp; gallery’, </a:t>
            </a:r>
            <a:r>
              <a:rPr lang="en-GB" sz="1200" i="1" dirty="0"/>
              <a:t>Glastonbury Festivals</a:t>
            </a:r>
            <a:r>
              <a:rPr lang="en-GB" sz="1200" dirty="0"/>
              <a:t>. Available at:</a:t>
            </a:r>
            <a:r>
              <a:rPr lang="en-GB" sz="1200" dirty="0">
                <a:hlinkClick r:id="rId4"/>
              </a:rPr>
              <a:t> </a:t>
            </a:r>
            <a:r>
              <a:rPr lang="en-GB" sz="1200" u="sng" dirty="0">
                <a:hlinkClick r:id="rId4"/>
              </a:rPr>
              <a:t>https://glastonburyfestivals.co.uk/history/</a:t>
            </a:r>
            <a:r>
              <a:rPr lang="en-GB" sz="1200" dirty="0"/>
              <a:t> (Accessed: 7 May 2025).</a:t>
            </a:r>
          </a:p>
          <a:p>
            <a:pPr marL="0" indent="0" algn="just">
              <a:buNone/>
            </a:pPr>
            <a:r>
              <a:rPr lang="en-GB" sz="1200" dirty="0"/>
              <a:t>Greenman (2025) ‘Information’, </a:t>
            </a:r>
            <a:r>
              <a:rPr lang="en-GB" sz="1200" i="1" dirty="0"/>
              <a:t>Green Man Festival</a:t>
            </a:r>
            <a:r>
              <a:rPr lang="en-GB" sz="1200" dirty="0"/>
              <a:t>. Available at:</a:t>
            </a:r>
            <a:r>
              <a:rPr lang="en-GB" sz="1200" dirty="0">
                <a:hlinkClick r:id="rId5"/>
              </a:rPr>
              <a:t> </a:t>
            </a:r>
            <a:r>
              <a:rPr lang="en-GB" sz="1200" u="sng" dirty="0">
                <a:hlinkClick r:id="rId5"/>
              </a:rPr>
              <a:t>https://www.greenman.net/information/</a:t>
            </a:r>
            <a:r>
              <a:rPr lang="en-GB" sz="1200" dirty="0"/>
              <a:t> (Accessed: 7 May 2025).</a:t>
            </a:r>
          </a:p>
          <a:p>
            <a:pPr marL="0" indent="0" algn="just">
              <a:buNone/>
            </a:pPr>
            <a:r>
              <a:rPr lang="en-GB" sz="1200" dirty="0" err="1"/>
              <a:t>Jayeola</a:t>
            </a:r>
            <a:r>
              <a:rPr lang="en-GB" sz="1200" dirty="0"/>
              <a:t>, F.D., </a:t>
            </a:r>
            <a:r>
              <a:rPr lang="en-GB" sz="1200" dirty="0" err="1"/>
              <a:t>Ugwu</a:t>
            </a:r>
            <a:r>
              <a:rPr lang="en-GB" sz="1200" dirty="0"/>
              <a:t>, F.A. and </a:t>
            </a:r>
            <a:r>
              <a:rPr lang="en-GB" sz="1200" dirty="0" err="1"/>
              <a:t>Ukeje</a:t>
            </a:r>
            <a:r>
              <a:rPr lang="en-GB" sz="1200" dirty="0"/>
              <a:t>, P. (2024) ‘Global Music: A Cross-Cultural Exchange </a:t>
            </a:r>
            <a:r>
              <a:rPr lang="en-GB" sz="1200" dirty="0" err="1"/>
              <a:t>Fueled</a:t>
            </a:r>
            <a:r>
              <a:rPr lang="en-GB" sz="1200" dirty="0"/>
              <a:t> by Migration and Tourism’, </a:t>
            </a:r>
            <a:r>
              <a:rPr lang="en-GB" sz="1200" i="1" dirty="0"/>
              <a:t>AE-FUNAI Journal of Music and the Arts (AFUJMA)</a:t>
            </a:r>
            <a:r>
              <a:rPr lang="en-GB" sz="1200" dirty="0"/>
              <a:t>, 1.</a:t>
            </a:r>
          </a:p>
          <a:p>
            <a:pPr marL="0" indent="0" algn="just">
              <a:buNone/>
            </a:pPr>
            <a:r>
              <a:rPr lang="en-GB" sz="1200" dirty="0" err="1"/>
              <a:t>Kastenholz</a:t>
            </a:r>
            <a:r>
              <a:rPr lang="en-GB" sz="1200" dirty="0"/>
              <a:t>, E. and </a:t>
            </a:r>
            <a:r>
              <a:rPr lang="en-GB" sz="1200" dirty="0" err="1"/>
              <a:t>Gronau</a:t>
            </a:r>
            <a:r>
              <a:rPr lang="en-GB" sz="1200" dirty="0"/>
              <a:t>, W. (2022) ‘Enhancing competences for co-creating appealing and meaningful cultural heritage experiences in tourism’, </a:t>
            </a:r>
            <a:r>
              <a:rPr lang="en-GB" sz="1200" i="1" dirty="0"/>
              <a:t>Journal of Hospitality &amp; Tourism Research</a:t>
            </a:r>
            <a:r>
              <a:rPr lang="en-GB" sz="1200" dirty="0"/>
              <a:t>, 46(8), pp.1519–1544.</a:t>
            </a:r>
          </a:p>
          <a:p>
            <a:pPr marL="0" indent="0" algn="just">
              <a:buNone/>
            </a:pPr>
            <a:r>
              <a:rPr lang="en-GB" sz="1200" dirty="0"/>
              <a:t>Mazlan, C.A.N., Abdullah, M.H., Nor Hashim, N.S. and Abdul Wahid, N. (2025) ‘Music in cultural tourism: Insights from a dual approach of scoping review and bibliometric analysis’, </a:t>
            </a:r>
            <a:r>
              <a:rPr lang="en-GB" sz="1200" i="1" dirty="0"/>
              <a:t>Humanities and Social Sciences Communications</a:t>
            </a:r>
            <a:r>
              <a:rPr lang="en-GB" sz="1200" dirty="0"/>
              <a:t>, 12(1), pp.1–17.</a:t>
            </a:r>
          </a:p>
        </p:txBody>
      </p:sp>
    </p:spTree>
    <p:extLst>
      <p:ext uri="{BB962C8B-B14F-4D97-AF65-F5344CB8AC3E}">
        <p14:creationId xmlns:p14="http://schemas.microsoft.com/office/powerpoint/2010/main" val="3303318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solidFill>
                <a:effectLst/>
              </a:rPr>
              <a:t>Reference List</a:t>
            </a:r>
            <a:endParaRPr lang="en-US" b="1" dirty="0">
              <a:solidFill>
                <a:schemeClr val="tx2"/>
              </a:solidFill>
            </a:endParaRPr>
          </a:p>
        </p:txBody>
      </p:sp>
      <p:sp>
        <p:nvSpPr>
          <p:cNvPr id="5" name="Content Placeholder 4"/>
          <p:cNvSpPr>
            <a:spLocks noGrp="1"/>
          </p:cNvSpPr>
          <p:nvPr>
            <p:ph idx="1"/>
          </p:nvPr>
        </p:nvSpPr>
        <p:spPr>
          <a:xfrm>
            <a:off x="729169" y="1509182"/>
            <a:ext cx="9420671" cy="4782766"/>
          </a:xfrm>
          <a:solidFill>
            <a:schemeClr val="accent6">
              <a:lumMod val="20000"/>
              <a:lumOff val="80000"/>
            </a:schemeClr>
          </a:solidFill>
        </p:spPr>
        <p:txBody>
          <a:bodyPr>
            <a:noAutofit/>
          </a:bodyPr>
          <a:lstStyle/>
          <a:p>
            <a:pPr marL="0" indent="0" algn="just">
              <a:lnSpc>
                <a:spcPct val="150000"/>
              </a:lnSpc>
              <a:buNone/>
            </a:pPr>
            <a:r>
              <a:rPr lang="en-GB" sz="1200" dirty="0"/>
              <a:t>Meredith, J.R., Shafer, S.M. and Mantel Jr, S.J. (2022) </a:t>
            </a:r>
            <a:r>
              <a:rPr lang="en-GB" sz="1200" i="1" dirty="0"/>
              <a:t>Project management: a strategic managerial approach</a:t>
            </a:r>
            <a:r>
              <a:rPr lang="en-GB" sz="1200" dirty="0"/>
              <a:t>. New Jersey: John Wiley &amp; Sons. </a:t>
            </a:r>
          </a:p>
          <a:p>
            <a:pPr marL="0" indent="0" algn="just">
              <a:lnSpc>
                <a:spcPct val="150000"/>
              </a:lnSpc>
              <a:buNone/>
            </a:pPr>
            <a:r>
              <a:rPr lang="en-GB" sz="1200" dirty="0"/>
              <a:t>O’Toole, W. (2011) </a:t>
            </a:r>
            <a:r>
              <a:rPr lang="en-GB" sz="1200" i="1" dirty="0"/>
              <a:t>Events feasibility and development: from strategy to operations</a:t>
            </a:r>
            <a:r>
              <a:rPr lang="en-GB" sz="1200" dirty="0"/>
              <a:t>. Oxford: Elsevier.</a:t>
            </a:r>
          </a:p>
          <a:p>
            <a:pPr marL="0" indent="0" algn="just">
              <a:lnSpc>
                <a:spcPct val="150000"/>
              </a:lnSpc>
              <a:buNone/>
            </a:pPr>
            <a:r>
              <a:rPr lang="en-GB" sz="1200" dirty="0" err="1"/>
              <a:t>Qiu</a:t>
            </a:r>
            <a:r>
              <a:rPr lang="en-GB" sz="1200" dirty="0"/>
              <a:t>, L., I, A., Lee, T.J. and Kim, J.S. (2021) ‘How sustainable social media advertising affect visitors’ decision to attend a festival event?’, </a:t>
            </a:r>
            <a:r>
              <a:rPr lang="en-GB" sz="1200" i="1" dirty="0"/>
              <a:t>Sustainability</a:t>
            </a:r>
            <a:r>
              <a:rPr lang="en-GB" sz="1200" dirty="0"/>
              <a:t>, 13(17), p.9710.</a:t>
            </a:r>
          </a:p>
          <a:p>
            <a:pPr marL="0" indent="0" algn="just">
              <a:lnSpc>
                <a:spcPct val="150000"/>
              </a:lnSpc>
              <a:buNone/>
            </a:pPr>
            <a:r>
              <a:rPr lang="en-GB" sz="1200" dirty="0"/>
              <a:t>Smith, A. (2012) </a:t>
            </a:r>
            <a:r>
              <a:rPr lang="en-GB" sz="1200" i="1" dirty="0"/>
              <a:t>Events and urban regeneration: the strategic use of events to revitalise cities</a:t>
            </a:r>
            <a:r>
              <a:rPr lang="en-GB" sz="1200" dirty="0"/>
              <a:t>. Oxford: Routledge.</a:t>
            </a:r>
          </a:p>
          <a:p>
            <a:pPr marL="0" indent="0" algn="just">
              <a:lnSpc>
                <a:spcPct val="150000"/>
              </a:lnSpc>
              <a:buNone/>
            </a:pPr>
            <a:r>
              <a:rPr lang="en-GB" sz="1200" dirty="0" err="1"/>
              <a:t>Sormin</a:t>
            </a:r>
            <a:r>
              <a:rPr lang="en-GB" sz="1200" dirty="0"/>
              <a:t>, A. and </a:t>
            </a:r>
            <a:r>
              <a:rPr lang="en-GB" sz="1200" dirty="0" err="1"/>
              <a:t>Sihombing</a:t>
            </a:r>
            <a:r>
              <a:rPr lang="en-GB" sz="1200" dirty="0"/>
              <a:t>, H. (2023) ‘Empowering youth for sustainable cultural tourism: A case study </a:t>
            </a:r>
            <a:r>
              <a:rPr lang="en-GB" sz="1200" dirty="0" err="1"/>
              <a:t>Tipang</a:t>
            </a:r>
            <a:r>
              <a:rPr lang="en-GB" sz="1200" dirty="0"/>
              <a:t> village, </a:t>
            </a:r>
            <a:r>
              <a:rPr lang="en-GB" sz="1200" dirty="0" err="1"/>
              <a:t>Baktiraja</a:t>
            </a:r>
            <a:r>
              <a:rPr lang="en-GB" sz="1200" dirty="0"/>
              <a:t> district, </a:t>
            </a:r>
            <a:r>
              <a:rPr lang="en-GB" sz="1200" dirty="0" err="1"/>
              <a:t>Humbang</a:t>
            </a:r>
            <a:r>
              <a:rPr lang="en-GB" sz="1200" dirty="0"/>
              <a:t> </a:t>
            </a:r>
            <a:r>
              <a:rPr lang="en-GB" sz="1200" dirty="0" err="1"/>
              <a:t>Hasundutan</a:t>
            </a:r>
            <a:r>
              <a:rPr lang="en-GB" sz="1200" dirty="0"/>
              <a:t> regency, Indonesia’, </a:t>
            </a:r>
            <a:r>
              <a:rPr lang="en-GB" sz="1200" i="1" dirty="0" err="1"/>
              <a:t>Jurnal</a:t>
            </a:r>
            <a:r>
              <a:rPr lang="en-GB" sz="1200" i="1" dirty="0"/>
              <a:t> </a:t>
            </a:r>
            <a:r>
              <a:rPr lang="en-GB" sz="1200" i="1" dirty="0" err="1"/>
              <a:t>Ilmu</a:t>
            </a:r>
            <a:r>
              <a:rPr lang="en-GB" sz="1200" i="1" dirty="0"/>
              <a:t> Pendidikan dan </a:t>
            </a:r>
            <a:r>
              <a:rPr lang="en-GB" sz="1200" i="1" dirty="0" err="1"/>
              <a:t>Humaniora</a:t>
            </a:r>
            <a:r>
              <a:rPr lang="en-GB" sz="1200" dirty="0"/>
              <a:t>, 12(1), pp.56–68.</a:t>
            </a:r>
          </a:p>
          <a:p>
            <a:pPr marL="0" indent="0" algn="just">
              <a:lnSpc>
                <a:spcPct val="150000"/>
              </a:lnSpc>
              <a:buNone/>
            </a:pPr>
            <a:r>
              <a:rPr lang="en-GB" sz="1200" dirty="0"/>
              <a:t>Souza, A., Bashir, N., Murillo, J., Hanafy, W., Liang, Q., Irwin, D. and Shenoy, P. (2023) ‘</a:t>
            </a:r>
            <a:r>
              <a:rPr lang="en-GB" sz="1200" dirty="0" err="1"/>
              <a:t>Ecovisor</a:t>
            </a:r>
            <a:r>
              <a:rPr lang="en-GB" sz="1200" dirty="0"/>
              <a:t>: A virtual energy system for carbon-efficient applications’, </a:t>
            </a:r>
            <a:r>
              <a:rPr lang="en-GB" sz="1200" i="1" dirty="0"/>
              <a:t>In Proceedings of the 28th ACM International Conference on Architectural Support for Programming Languages and Operating Systems, Volume 2</a:t>
            </a:r>
            <a:r>
              <a:rPr lang="en-GB" sz="1200" dirty="0"/>
              <a:t> (pp. 252-265).</a:t>
            </a:r>
          </a:p>
          <a:p>
            <a:pPr marL="0" indent="0" algn="just">
              <a:lnSpc>
                <a:spcPct val="150000"/>
              </a:lnSpc>
              <a:buNone/>
            </a:pPr>
            <a:r>
              <a:rPr lang="en-GB" sz="1200" dirty="0" err="1"/>
              <a:t>Toubes</a:t>
            </a:r>
            <a:r>
              <a:rPr lang="en-GB" sz="1200" dirty="0"/>
              <a:t>, D.R., Araújo-Vila, N. and </a:t>
            </a:r>
            <a:r>
              <a:rPr lang="en-GB" sz="1200" dirty="0" err="1"/>
              <a:t>Fraiz</a:t>
            </a:r>
            <a:r>
              <a:rPr lang="en-GB" sz="1200" dirty="0"/>
              <a:t>-Brea, J.A. (2023) ‘Best practices in technology usage for promotion of music festivals in Spain’, in: </a:t>
            </a:r>
            <a:r>
              <a:rPr lang="en-GB" sz="1200" i="1" dirty="0"/>
              <a:t>International Conference on Tourism and Information and Communication Technologies</a:t>
            </a:r>
            <a:r>
              <a:rPr lang="en-GB" sz="1200" dirty="0"/>
              <a:t>, October, Cham: Springer Nature Switzerland, pp.3–14.</a:t>
            </a:r>
          </a:p>
          <a:p>
            <a:pPr marL="0" indent="0" algn="just">
              <a:lnSpc>
                <a:spcPct val="150000"/>
              </a:lnSpc>
              <a:buNone/>
            </a:pPr>
            <a:r>
              <a:rPr lang="en-GB" sz="1200" dirty="0" err="1"/>
              <a:t>Traveltrade</a:t>
            </a:r>
            <a:r>
              <a:rPr lang="en-GB" sz="1200" dirty="0"/>
              <a:t> (2025) ‘Year of </a:t>
            </a:r>
            <a:r>
              <a:rPr lang="en-GB" sz="1200" dirty="0" err="1"/>
              <a:t>Croeso</a:t>
            </a:r>
            <a:r>
              <a:rPr lang="en-GB" sz="1200" dirty="0"/>
              <a:t> in Wales’, </a:t>
            </a:r>
            <a:r>
              <a:rPr lang="en-GB" sz="1200" i="1" dirty="0"/>
              <a:t>Visit Wales Travel Trade</a:t>
            </a:r>
            <a:r>
              <a:rPr lang="en-GB" sz="1200" dirty="0"/>
              <a:t>. Available at:</a:t>
            </a:r>
            <a:r>
              <a:rPr lang="en-GB" sz="1200" dirty="0">
                <a:hlinkClick r:id="rId2"/>
              </a:rPr>
              <a:t> </a:t>
            </a:r>
            <a:r>
              <a:rPr lang="en-GB" sz="1200" u="sng" dirty="0">
                <a:hlinkClick r:id="rId2"/>
              </a:rPr>
              <a:t>https://traveltrade.visitwales.com/useful-information/toolkit/year-of-croeso</a:t>
            </a:r>
            <a:r>
              <a:rPr lang="en-GB" sz="1200" dirty="0"/>
              <a:t> (Accessed: 7 May 2025).</a:t>
            </a:r>
          </a:p>
          <a:p>
            <a:pPr marL="0" indent="0" algn="just">
              <a:lnSpc>
                <a:spcPct val="150000"/>
              </a:lnSpc>
              <a:buNone/>
            </a:pPr>
            <a:r>
              <a:rPr lang="en-GB" sz="1200" dirty="0"/>
              <a:t>Yusof, Y., Ibrahim, Y., Amirah, N.A. and Nasir, S.R.K.S. (2025) ‘Enhancing environmental sustainability in Malaysian island tourism: A study of tourist behaviour and eco-friendly practices’, </a:t>
            </a:r>
            <a:r>
              <a:rPr lang="en-GB" sz="1200" i="1" dirty="0"/>
              <a:t>International Review for Spatial Planning and Sustainable Development</a:t>
            </a:r>
            <a:r>
              <a:rPr lang="en-GB" sz="1200" dirty="0"/>
              <a:t>, 13(2), pp.41–56.</a:t>
            </a:r>
          </a:p>
        </p:txBody>
      </p:sp>
    </p:spTree>
    <p:extLst>
      <p:ext uri="{BB962C8B-B14F-4D97-AF65-F5344CB8AC3E}">
        <p14:creationId xmlns:p14="http://schemas.microsoft.com/office/powerpoint/2010/main" val="3373315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2861</Words>
  <Application>Microsoft Office PowerPoint</Application>
  <PresentationFormat>Widescreen</PresentationFormat>
  <Paragraphs>79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International Hotel Management (BA) BMIH6007: International Meetings Management for the Hotel Industry  Assignment 1: Feasibility Plan for an International Meeting/Event Student name: Florentina Raluca Iamandi Lecturer: Kathryn Roberts Student ID: 2246151  </vt:lpstr>
      <vt:lpstr>Contents</vt:lpstr>
      <vt:lpstr>Introduction </vt:lpstr>
      <vt:lpstr>Event Content and Context</vt:lpstr>
      <vt:lpstr>Event Content and Context</vt:lpstr>
      <vt:lpstr>Market Factors</vt:lpstr>
      <vt:lpstr>Market Factors</vt:lpstr>
      <vt:lpstr>Market Factors</vt:lpstr>
      <vt:lpstr>Market Factors</vt:lpstr>
      <vt:lpstr>Operational factors</vt:lpstr>
      <vt:lpstr>Operational factors</vt:lpstr>
      <vt:lpstr>Financial Factor</vt:lpstr>
      <vt:lpstr>Financial Factor</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18</cp:revision>
  <dcterms:created xsi:type="dcterms:W3CDTF">2017-08-01T15:40:51Z</dcterms:created>
  <dcterms:modified xsi:type="dcterms:W3CDTF">2025-05-18T18:36:39Z</dcterms:modified>
</cp:coreProperties>
</file>