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9"/>
  </p:notesMasterIdLst>
  <p:sldIdLst>
    <p:sldId id="256" r:id="rId2"/>
    <p:sldId id="257" r:id="rId3"/>
    <p:sldId id="262" r:id="rId4"/>
    <p:sldId id="264" r:id="rId5"/>
    <p:sldId id="263" r:id="rId6"/>
    <p:sldId id="270" r:id="rId7"/>
    <p:sldId id="271" r:id="rId8"/>
    <p:sldId id="260" r:id="rId9"/>
    <p:sldId id="265" r:id="rId10"/>
    <p:sldId id="266" r:id="rId11"/>
    <p:sldId id="258" r:id="rId12"/>
    <p:sldId id="267" r:id="rId13"/>
    <p:sldId id="282" r:id="rId14"/>
    <p:sldId id="261" r:id="rId15"/>
    <p:sldId id="269" r:id="rId16"/>
    <p:sldId id="259" r:id="rId17"/>
    <p:sldId id="272" r:id="rId18"/>
    <p:sldId id="268" r:id="rId19"/>
    <p:sldId id="273" r:id="rId20"/>
    <p:sldId id="274" r:id="rId21"/>
    <p:sldId id="275" r:id="rId22"/>
    <p:sldId id="276" r:id="rId23"/>
    <p:sldId id="277" r:id="rId24"/>
    <p:sldId id="278" r:id="rId25"/>
    <p:sldId id="279" r:id="rId26"/>
    <p:sldId id="280" r:id="rId27"/>
    <p:sldId id="281" r:id="rId28"/>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EDDD6-AF52-45EA-AD4B-DDED761C8C1F}" v="4" dt="2022-04-01T11:54:34.4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584" autoAdjust="0"/>
    <p:restoredTop sz="94660"/>
  </p:normalViewPr>
  <p:slideViewPr>
    <p:cSldViewPr snapToGrid="0">
      <p:cViewPr varScale="1">
        <p:scale>
          <a:sx n="47" d="100"/>
          <a:sy n="47" d="100"/>
        </p:scale>
        <p:origin x="217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6421C6-62A2-43D0-A907-E2B23EF172DD}" type="datetimeFigureOut">
              <a:rPr lang="en-GB" smtClean="0"/>
              <a:t>01/04/2022</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4EABC-0ED7-4676-A66E-0A7483AA610D}" type="slidenum">
              <a:rPr lang="en-GB" smtClean="0"/>
              <a:t>‹#›</a:t>
            </a:fld>
            <a:endParaRPr lang="en-GB"/>
          </a:p>
        </p:txBody>
      </p:sp>
    </p:spTree>
    <p:extLst>
      <p:ext uri="{BB962C8B-B14F-4D97-AF65-F5344CB8AC3E}">
        <p14:creationId xmlns:p14="http://schemas.microsoft.com/office/powerpoint/2010/main" val="3082921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6350" y="-15054"/>
            <a:ext cx="6877353" cy="12222107"/>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847947" y="4274727"/>
            <a:ext cx="4370039" cy="2926759"/>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847947" y="7201483"/>
            <a:ext cx="4370039" cy="1950043"/>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972132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2798386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199" y="4801544"/>
            <a:ext cx="4760786" cy="3247255"/>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457199" y="8048796"/>
            <a:ext cx="4760786" cy="15296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3846351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083733"/>
            <a:ext cx="4760786" cy="234808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457200" y="3841047"/>
            <a:ext cx="2316082" cy="6899150"/>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901903" y="3841050"/>
            <a:ext cx="2316083" cy="6899152"/>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B0B198-00F8-49C9-A9C8-A93A5FD2CE4B}" type="datetimeFigureOut">
              <a:rPr lang="en-GB" smtClean="0"/>
              <a:t>01/04/2022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2267161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1083733"/>
            <a:ext cx="4760785" cy="2348089"/>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199" y="3841747"/>
            <a:ext cx="2318004" cy="1024466"/>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199" y="4866216"/>
            <a:ext cx="2318004" cy="587398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899980" y="3841747"/>
            <a:ext cx="2318004" cy="1024466"/>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2899980" y="4866216"/>
            <a:ext cx="2318004" cy="587398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B0B198-00F8-49C9-A9C8-A93A5FD2CE4B}" type="datetimeFigureOut">
              <a:rPr lang="en-GB" smtClean="0"/>
              <a:t>01/04/2022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520069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199" y="1083733"/>
            <a:ext cx="4760786" cy="2348089"/>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B0B198-00F8-49C9-A9C8-A93A5FD2CE4B}" type="datetimeFigureOut">
              <a:rPr lang="en-GB" smtClean="0"/>
              <a:t>01/04/2022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3071284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B0B198-00F8-49C9-A9C8-A93A5FD2CE4B}" type="datetimeFigureOut">
              <a:rPr lang="en-GB" smtClean="0"/>
              <a:t>01/04/2022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2570019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199" y="2664185"/>
            <a:ext cx="2092637" cy="2272828"/>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2678456" y="915423"/>
            <a:ext cx="2539528" cy="982477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199" y="4937012"/>
            <a:ext cx="2092637" cy="4594576"/>
          </a:xfrm>
        </p:spPr>
        <p:txBody>
          <a:bodyPr>
            <a:normAutofit/>
          </a:bodyPr>
          <a:lstStyle>
            <a:lvl1pPr marL="0" indent="0">
              <a:buNone/>
              <a:defRPr sz="105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p:cNvSpPr>
            <a:spLocks noGrp="1"/>
          </p:cNvSpPr>
          <p:nvPr>
            <p:ph type="dt" sz="half" idx="10"/>
          </p:nvPr>
        </p:nvSpPr>
        <p:spPr/>
        <p:txBody>
          <a:bodyPr/>
          <a:lstStyle/>
          <a:p>
            <a:fld id="{3CB0B198-00F8-49C9-A9C8-A93A5FD2CE4B}" type="datetimeFigureOut">
              <a:rPr lang="en-GB" smtClean="0"/>
              <a:t>01/04/2022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2123277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199" y="8534400"/>
            <a:ext cx="4760786" cy="100753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199" y="1083733"/>
            <a:ext cx="4760786" cy="6836832"/>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457199" y="9541934"/>
            <a:ext cx="4760786" cy="1198265"/>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3CB0B198-00F8-49C9-A9C8-A93A5FD2CE4B}" type="datetimeFigureOut">
              <a:rPr lang="en-GB" smtClean="0"/>
              <a:t>01/04/2022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3015173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083734"/>
            <a:ext cx="4760786" cy="6050844"/>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457200" y="7947378"/>
            <a:ext cx="4760786" cy="2792821"/>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1731804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64" y="1083733"/>
            <a:ext cx="4554137" cy="5373511"/>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25806" y="6457245"/>
            <a:ext cx="4064853" cy="677333"/>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457199" y="7947378"/>
            <a:ext cx="4760786" cy="2792821"/>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
        <p:nvSpPr>
          <p:cNvPr id="24" name="TextBox 23"/>
          <p:cNvSpPr txBox="1"/>
          <p:nvPr/>
        </p:nvSpPr>
        <p:spPr>
          <a:xfrm>
            <a:off x="362034" y="1405116"/>
            <a:ext cx="342989" cy="103960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5060775" y="5131655"/>
            <a:ext cx="342989" cy="103960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77780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57199" y="3434645"/>
            <a:ext cx="4760786" cy="4614151"/>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457199" y="8048796"/>
            <a:ext cx="4760786" cy="2691403"/>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19552867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581164" y="1083733"/>
            <a:ext cx="4554137" cy="5373511"/>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457198" y="7134578"/>
            <a:ext cx="4760787" cy="914219"/>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457199" y="8048796"/>
            <a:ext cx="4760786" cy="2691403"/>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
        <p:nvSpPr>
          <p:cNvPr id="24" name="TextBox 23"/>
          <p:cNvSpPr txBox="1"/>
          <p:nvPr/>
        </p:nvSpPr>
        <p:spPr>
          <a:xfrm>
            <a:off x="362034" y="1405116"/>
            <a:ext cx="342989" cy="103960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5060775" y="5131655"/>
            <a:ext cx="342989" cy="103960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1630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461886" y="1083733"/>
            <a:ext cx="4756099" cy="5373511"/>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457198" y="7134578"/>
            <a:ext cx="4760787" cy="914219"/>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457199" y="8048796"/>
            <a:ext cx="4760786" cy="2691403"/>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2138729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33606734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82984" y="1083734"/>
            <a:ext cx="734109" cy="9335913"/>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457199" y="1083734"/>
            <a:ext cx="3896270" cy="9335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B0B198-00F8-49C9-A9C8-A93A5FD2CE4B}" type="datetimeFigureOut">
              <a:rPr lang="en-GB" smtClean="0"/>
              <a:t>01/04/2022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7E7075-0855-4480-BB64-C51E36B49AF7}" type="slidenum">
              <a:rPr lang="en-GB" smtClean="0"/>
              <a:t>‹#›</a:t>
            </a:fld>
            <a:endParaRPr lang="en-GB"/>
          </a:p>
        </p:txBody>
      </p:sp>
    </p:spTree>
    <p:extLst>
      <p:ext uri="{BB962C8B-B14F-4D97-AF65-F5344CB8AC3E}">
        <p14:creationId xmlns:p14="http://schemas.microsoft.com/office/powerpoint/2010/main" val="1215518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27BF9-D423-4DB0-B729-266D00A201DF}"/>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006DB9-A171-4643-A5C4-E9B235A2AE13}"/>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846641-F353-4F65-95B6-0AFED22343B7}"/>
              </a:ext>
            </a:extLst>
          </p:cNvPr>
          <p:cNvSpPr>
            <a:spLocks noGrp="1"/>
          </p:cNvSpPr>
          <p:nvPr>
            <p:ph type="dt" sz="half" idx="10"/>
          </p:nvPr>
        </p:nvSpPr>
        <p:spPr/>
        <p:txBody>
          <a:bodyPr/>
          <a:lstStyle/>
          <a:p>
            <a:fld id="{CEA2F2E9-28E5-49C5-8EE3-A38D4D21643C}" type="datetimeFigureOut">
              <a:rPr lang="en-GB" smtClean="0"/>
              <a:t>01/04/2022</a:t>
            </a:fld>
            <a:endParaRPr lang="en-GB"/>
          </a:p>
        </p:txBody>
      </p:sp>
      <p:sp>
        <p:nvSpPr>
          <p:cNvPr id="5" name="Footer Placeholder 4">
            <a:extLst>
              <a:ext uri="{FF2B5EF4-FFF2-40B4-BE49-F238E27FC236}">
                <a16:creationId xmlns:a16="http://schemas.microsoft.com/office/drawing/2014/main" id="{3665C500-DF5C-48E5-A82A-12362EFBC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7835CF-062A-4621-B539-B7C64A27389E}"/>
              </a:ext>
            </a:extLst>
          </p:cNvPr>
          <p:cNvSpPr>
            <a:spLocks noGrp="1"/>
          </p:cNvSpPr>
          <p:nvPr>
            <p:ph type="sldNum" sz="quarter" idx="12"/>
          </p:nvPr>
        </p:nvSpPr>
        <p:spPr/>
        <p:txBody>
          <a:bodyPr/>
          <a:lstStyle/>
          <a:p>
            <a:fld id="{B3E020CE-F3E9-46B8-803D-1FF46590F093}" type="slidenum">
              <a:rPr lang="en-GB" smtClean="0"/>
              <a:t>‹#›</a:t>
            </a:fld>
            <a:endParaRPr lang="en-GB"/>
          </a:p>
        </p:txBody>
      </p:sp>
    </p:spTree>
    <p:extLst>
      <p:ext uri="{BB962C8B-B14F-4D97-AF65-F5344CB8AC3E}">
        <p14:creationId xmlns:p14="http://schemas.microsoft.com/office/powerpoint/2010/main" val="1383467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6350" y="-15054"/>
            <a:ext cx="6877354" cy="12222107"/>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457200" y="1083733"/>
            <a:ext cx="4760785" cy="234808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457199" y="3841050"/>
            <a:ext cx="4760786" cy="6899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053944" y="10740202"/>
            <a:ext cx="513099" cy="649111"/>
          </a:xfrm>
          <a:prstGeom prst="rect">
            <a:avLst/>
          </a:prstGeom>
        </p:spPr>
        <p:txBody>
          <a:bodyPr vert="horz" lIns="91440" tIns="45720" rIns="91440" bIns="45720" rtlCol="0" anchor="ctr"/>
          <a:lstStyle>
            <a:lvl1pPr algn="r">
              <a:defRPr sz="675">
                <a:solidFill>
                  <a:schemeClr val="tx1">
                    <a:tint val="75000"/>
                  </a:schemeClr>
                </a:solidFill>
              </a:defRPr>
            </a:lvl1pPr>
          </a:lstStyle>
          <a:p>
            <a:fld id="{3CB0B198-00F8-49C9-A9C8-A93A5FD2CE4B}" type="datetimeFigureOut">
              <a:rPr lang="en-GB" smtClean="0"/>
              <a:t>01/04/2022</a:t>
            </a:fld>
            <a:endParaRPr lang="en-GB"/>
          </a:p>
        </p:txBody>
      </p:sp>
      <p:sp>
        <p:nvSpPr>
          <p:cNvPr id="5" name="Footer Placeholder 4"/>
          <p:cNvSpPr>
            <a:spLocks noGrp="1"/>
          </p:cNvSpPr>
          <p:nvPr>
            <p:ph type="ftr" sz="quarter" idx="3"/>
          </p:nvPr>
        </p:nvSpPr>
        <p:spPr>
          <a:xfrm>
            <a:off x="457200" y="10740202"/>
            <a:ext cx="3467230" cy="649111"/>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33507" y="10740202"/>
            <a:ext cx="384479" cy="649111"/>
          </a:xfrm>
          <a:prstGeom prst="rect">
            <a:avLst/>
          </a:prstGeom>
        </p:spPr>
        <p:txBody>
          <a:bodyPr vert="horz" lIns="91440" tIns="45720" rIns="91440" bIns="45720" rtlCol="0" anchor="ctr"/>
          <a:lstStyle>
            <a:lvl1pPr algn="r">
              <a:defRPr sz="675">
                <a:solidFill>
                  <a:schemeClr val="accent1"/>
                </a:solidFill>
              </a:defRPr>
            </a:lvl1pPr>
          </a:lstStyle>
          <a:p>
            <a:fld id="{F67E7075-0855-4480-BB64-C51E36B49AF7}" type="slidenum">
              <a:rPr lang="en-GB" smtClean="0"/>
              <a:t>‹#›</a:t>
            </a:fld>
            <a:endParaRPr lang="en-GB"/>
          </a:p>
        </p:txBody>
      </p:sp>
    </p:spTree>
    <p:extLst>
      <p:ext uri="{BB962C8B-B14F-4D97-AF65-F5344CB8AC3E}">
        <p14:creationId xmlns:p14="http://schemas.microsoft.com/office/powerpoint/2010/main" val="7371169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D0B69-A403-469E-B49C-6DA15033CD8E}"/>
              </a:ext>
            </a:extLst>
          </p:cNvPr>
          <p:cNvSpPr>
            <a:spLocks noGrp="1"/>
          </p:cNvSpPr>
          <p:nvPr>
            <p:ph type="ctrTitle"/>
          </p:nvPr>
        </p:nvSpPr>
        <p:spPr/>
        <p:txBody>
          <a:bodyPr/>
          <a:lstStyle/>
          <a:p>
            <a:pPr algn="l"/>
            <a:br>
              <a:rPr lang="en-US" dirty="0"/>
            </a:br>
            <a:r>
              <a:rPr lang="en-US" dirty="0"/>
              <a:t>DEMO FEST 2022</a:t>
            </a:r>
            <a:br>
              <a:rPr lang="en-US" dirty="0"/>
            </a:br>
            <a:r>
              <a:rPr lang="en-US" sz="2400" dirty="0"/>
              <a:t>Live Events Management (</a:t>
            </a:r>
            <a:r>
              <a:rPr lang="en-GB" sz="2400" b="0" i="0" dirty="0">
                <a:effectLst/>
                <a:latin typeface="Arial" panose="020B0604020202020204" pitchFamily="34" charset="0"/>
              </a:rPr>
              <a:t>BMTY7005)</a:t>
            </a:r>
            <a:br>
              <a:rPr lang="en-GB" b="0" i="0" dirty="0">
                <a:effectLst/>
                <a:latin typeface="Arial" panose="020B0604020202020204" pitchFamily="34" charset="0"/>
              </a:rPr>
            </a:br>
            <a:endParaRPr lang="en-GB" dirty="0"/>
          </a:p>
        </p:txBody>
      </p:sp>
      <p:sp>
        <p:nvSpPr>
          <p:cNvPr id="3" name="Subtitle 2">
            <a:extLst>
              <a:ext uri="{FF2B5EF4-FFF2-40B4-BE49-F238E27FC236}">
                <a16:creationId xmlns:a16="http://schemas.microsoft.com/office/drawing/2014/main" id="{2F015AAD-0489-4DA0-9555-8BC5901A0F14}"/>
              </a:ext>
            </a:extLst>
          </p:cNvPr>
          <p:cNvSpPr>
            <a:spLocks noGrp="1"/>
          </p:cNvSpPr>
          <p:nvPr>
            <p:ph type="subTitle" idx="1"/>
          </p:nvPr>
        </p:nvSpPr>
        <p:spPr/>
        <p:txBody>
          <a:bodyPr/>
          <a:lstStyle/>
          <a:p>
            <a:r>
              <a:rPr lang="en-US" dirty="0">
                <a:solidFill>
                  <a:schemeClr val="tx1">
                    <a:lumMod val="75000"/>
                    <a:lumOff val="25000"/>
                  </a:schemeClr>
                </a:solidFill>
              </a:rPr>
              <a:t>Kieran Sienko</a:t>
            </a:r>
          </a:p>
          <a:p>
            <a:r>
              <a:rPr lang="en-US" dirty="0">
                <a:solidFill>
                  <a:schemeClr val="tx1">
                    <a:lumMod val="75000"/>
                    <a:lumOff val="25000"/>
                  </a:schemeClr>
                </a:solidFill>
              </a:rPr>
              <a:t>2160889</a:t>
            </a:r>
          </a:p>
          <a:p>
            <a:endParaRPr lang="en-US" dirty="0">
              <a:solidFill>
                <a:schemeClr val="tx1">
                  <a:lumMod val="75000"/>
                  <a:lumOff val="25000"/>
                </a:schemeClr>
              </a:solidFill>
            </a:endParaRPr>
          </a:p>
          <a:p>
            <a:endParaRPr lang="en-US" dirty="0">
              <a:solidFill>
                <a:schemeClr val="tx1">
                  <a:lumMod val="75000"/>
                  <a:lumOff val="25000"/>
                </a:schemeClr>
              </a:solidFill>
            </a:endParaRPr>
          </a:p>
          <a:p>
            <a:r>
              <a:rPr lang="en-US" dirty="0">
                <a:solidFill>
                  <a:schemeClr val="tx1">
                    <a:lumMod val="75000"/>
                    <a:lumOff val="25000"/>
                  </a:schemeClr>
                </a:solidFill>
              </a:rPr>
              <a:t>Note: use the zoom function to properly read certain assets</a:t>
            </a:r>
            <a:endParaRPr lang="en-GB" dirty="0">
              <a:solidFill>
                <a:schemeClr val="tx1">
                  <a:lumMod val="75000"/>
                  <a:lumOff val="25000"/>
                </a:schemeClr>
              </a:solidFill>
            </a:endParaRPr>
          </a:p>
        </p:txBody>
      </p:sp>
    </p:spTree>
    <p:extLst>
      <p:ext uri="{BB962C8B-B14F-4D97-AF65-F5344CB8AC3E}">
        <p14:creationId xmlns:p14="http://schemas.microsoft.com/office/powerpoint/2010/main" val="162971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E7A39-AE9C-45CF-BD5B-C485395D8D87}"/>
              </a:ext>
            </a:extLst>
          </p:cNvPr>
          <p:cNvSpPr>
            <a:spLocks noGrp="1"/>
          </p:cNvSpPr>
          <p:nvPr>
            <p:ph type="title"/>
          </p:nvPr>
        </p:nvSpPr>
        <p:spPr/>
        <p:txBody>
          <a:bodyPr/>
          <a:lstStyle/>
          <a:p>
            <a:r>
              <a:rPr lang="en-US" dirty="0"/>
              <a:t>Key Information and Logo</a:t>
            </a:r>
            <a:endParaRPr lang="en-GB" dirty="0"/>
          </a:p>
        </p:txBody>
      </p:sp>
      <p:sp>
        <p:nvSpPr>
          <p:cNvPr id="3" name="Content Placeholder 2">
            <a:extLst>
              <a:ext uri="{FF2B5EF4-FFF2-40B4-BE49-F238E27FC236}">
                <a16:creationId xmlns:a16="http://schemas.microsoft.com/office/drawing/2014/main" id="{74DF7942-1763-4156-8C4C-B55D3477D049}"/>
              </a:ext>
            </a:extLst>
          </p:cNvPr>
          <p:cNvSpPr>
            <a:spLocks noGrp="1"/>
          </p:cNvSpPr>
          <p:nvPr>
            <p:ph idx="1"/>
          </p:nvPr>
        </p:nvSpPr>
        <p:spPr>
          <a:xfrm>
            <a:off x="932386" y="2083704"/>
            <a:ext cx="4943989" cy="2761838"/>
          </a:xfrm>
        </p:spPr>
        <p:txBody>
          <a:bodyPr>
            <a:normAutofit lnSpcReduction="10000"/>
          </a:bodyPr>
          <a:lstStyle/>
          <a:p>
            <a:r>
              <a:rPr lang="en-US" sz="1400" b="1" dirty="0"/>
              <a:t>Name: </a:t>
            </a:r>
            <a:r>
              <a:rPr lang="en-US" sz="1400" dirty="0"/>
              <a:t>Demo Fest</a:t>
            </a:r>
            <a:endParaRPr lang="en-US" sz="1400" b="1" dirty="0"/>
          </a:p>
          <a:p>
            <a:r>
              <a:rPr lang="en-US" sz="1400" b="1" dirty="0"/>
              <a:t>Date: </a:t>
            </a:r>
            <a:r>
              <a:rPr lang="en-US" sz="1400" dirty="0"/>
              <a:t>01/06/2022</a:t>
            </a:r>
          </a:p>
          <a:p>
            <a:r>
              <a:rPr lang="en-US" sz="1400" b="1" dirty="0"/>
              <a:t>Time: </a:t>
            </a:r>
            <a:r>
              <a:rPr lang="en-US" sz="1400" dirty="0"/>
              <a:t>12pm to 11pm</a:t>
            </a:r>
          </a:p>
          <a:p>
            <a:r>
              <a:rPr lang="en-US" sz="1400" b="1" dirty="0"/>
              <a:t>Location: </a:t>
            </a:r>
            <a:r>
              <a:rPr lang="en-US" sz="1400" dirty="0"/>
              <a:t>Vinyl Café and The Gallery, Tileyard, London</a:t>
            </a:r>
          </a:p>
          <a:p>
            <a:r>
              <a:rPr lang="en-US" sz="1400" b="1" dirty="0"/>
              <a:t>Type of event: </a:t>
            </a:r>
            <a:r>
              <a:rPr lang="en-US" sz="1400" dirty="0"/>
              <a:t>The event will be a series of talks with established music industry professionals followed by a creative music showcase. The talks will be held in The Gallery before the acts will be split between The Vinyl Café and The Gallery. The event will also donate 50% of its profits to a charity, Small Green Shoots.</a:t>
            </a:r>
          </a:p>
          <a:p>
            <a:r>
              <a:rPr lang="en-US" sz="1400" dirty="0"/>
              <a:t>Price: Donation decided by customer</a:t>
            </a:r>
          </a:p>
          <a:p>
            <a:endParaRPr lang="en-US" dirty="0"/>
          </a:p>
          <a:p>
            <a:endParaRPr lang="en-GB" dirty="0"/>
          </a:p>
        </p:txBody>
      </p:sp>
      <p:pic>
        <p:nvPicPr>
          <p:cNvPr id="5" name="Picture 4" descr="Icon&#10;&#10;Description automatically generated">
            <a:extLst>
              <a:ext uri="{FF2B5EF4-FFF2-40B4-BE49-F238E27FC236}">
                <a16:creationId xmlns:a16="http://schemas.microsoft.com/office/drawing/2014/main" id="{37E1EF70-2E55-4CC3-8326-FE8F4C8D66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23462" y="8320633"/>
            <a:ext cx="2761838" cy="2761838"/>
          </a:xfrm>
          <a:prstGeom prst="rect">
            <a:avLst/>
          </a:prstGeom>
          <a:ln w="127000" cap="sq">
            <a:noFill/>
            <a:miter lim="800000"/>
          </a:ln>
          <a:effectLst>
            <a:outerShdw blurRad="57150" dist="50800" dir="2700000" algn="tl" rotWithShape="0">
              <a:srgbClr val="000000">
                <a:alpha val="40000"/>
              </a:srgbClr>
            </a:outerShdw>
          </a:effectLst>
        </p:spPr>
      </p:pic>
      <p:pic>
        <p:nvPicPr>
          <p:cNvPr id="7" name="Picture 6" descr="Logo&#10;&#10;Description automatically generated with medium confidence">
            <a:extLst>
              <a:ext uri="{FF2B5EF4-FFF2-40B4-BE49-F238E27FC236}">
                <a16:creationId xmlns:a16="http://schemas.microsoft.com/office/drawing/2014/main" id="{580C63B5-6CFB-48E1-BF1F-3B3B610418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3462" y="5066880"/>
            <a:ext cx="2811076" cy="2811076"/>
          </a:xfrm>
          <a:prstGeom prst="rect">
            <a:avLst/>
          </a:prstGeom>
          <a:ln w="127000" cap="sq">
            <a:noFill/>
            <a:miter lim="800000"/>
          </a:ln>
          <a:effectLst>
            <a:outerShdw blurRad="57150" dist="50800" dir="2700000" algn="tl" rotWithShape="0">
              <a:srgbClr val="000000">
                <a:alpha val="40000"/>
              </a:srgbClr>
            </a:outerShdw>
          </a:effectLst>
        </p:spPr>
      </p:pic>
      <p:sp>
        <p:nvSpPr>
          <p:cNvPr id="10" name="TextBox 9">
            <a:extLst>
              <a:ext uri="{FF2B5EF4-FFF2-40B4-BE49-F238E27FC236}">
                <a16:creationId xmlns:a16="http://schemas.microsoft.com/office/drawing/2014/main" id="{E84F68BF-6533-4693-9113-F4B2BD55E5AA}"/>
              </a:ext>
            </a:extLst>
          </p:cNvPr>
          <p:cNvSpPr txBox="1"/>
          <p:nvPr/>
        </p:nvSpPr>
        <p:spPr>
          <a:xfrm>
            <a:off x="2273300" y="7877956"/>
            <a:ext cx="2336800" cy="276999"/>
          </a:xfrm>
          <a:prstGeom prst="rect">
            <a:avLst/>
          </a:prstGeom>
          <a:noFill/>
        </p:spPr>
        <p:txBody>
          <a:bodyPr wrap="square" rtlCol="0">
            <a:spAutoFit/>
          </a:bodyPr>
          <a:lstStyle/>
          <a:p>
            <a:pPr algn="ctr"/>
            <a:r>
              <a:rPr lang="en-US" sz="1200" dirty="0"/>
              <a:t>Pink logo</a:t>
            </a:r>
            <a:endParaRPr lang="en-GB" sz="1200" dirty="0"/>
          </a:p>
        </p:txBody>
      </p:sp>
      <p:sp>
        <p:nvSpPr>
          <p:cNvPr id="11" name="TextBox 10">
            <a:extLst>
              <a:ext uri="{FF2B5EF4-FFF2-40B4-BE49-F238E27FC236}">
                <a16:creationId xmlns:a16="http://schemas.microsoft.com/office/drawing/2014/main" id="{BAD3483F-AD98-4C82-BD87-55E431CEB7EF}"/>
              </a:ext>
            </a:extLst>
          </p:cNvPr>
          <p:cNvSpPr txBox="1"/>
          <p:nvPr/>
        </p:nvSpPr>
        <p:spPr>
          <a:xfrm>
            <a:off x="2235980" y="11248149"/>
            <a:ext cx="2336800" cy="276999"/>
          </a:xfrm>
          <a:prstGeom prst="rect">
            <a:avLst/>
          </a:prstGeom>
          <a:noFill/>
        </p:spPr>
        <p:txBody>
          <a:bodyPr wrap="square" rtlCol="0">
            <a:spAutoFit/>
          </a:bodyPr>
          <a:lstStyle/>
          <a:p>
            <a:pPr algn="ctr"/>
            <a:r>
              <a:rPr lang="en-US" sz="1200" dirty="0"/>
              <a:t>White logo</a:t>
            </a:r>
            <a:endParaRPr lang="en-GB" sz="1200" dirty="0"/>
          </a:p>
        </p:txBody>
      </p:sp>
    </p:spTree>
    <p:extLst>
      <p:ext uri="{BB962C8B-B14F-4D97-AF65-F5344CB8AC3E}">
        <p14:creationId xmlns:p14="http://schemas.microsoft.com/office/powerpoint/2010/main" val="21182271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DB3AE-DF67-4762-958A-D6C2BBBB2F93}"/>
              </a:ext>
            </a:extLst>
          </p:cNvPr>
          <p:cNvSpPr>
            <a:spLocks noGrp="1"/>
          </p:cNvSpPr>
          <p:nvPr>
            <p:ph type="title"/>
          </p:nvPr>
        </p:nvSpPr>
        <p:spPr/>
        <p:txBody>
          <a:bodyPr/>
          <a:lstStyle/>
          <a:p>
            <a:r>
              <a:rPr lang="en-US" dirty="0"/>
              <a:t>Staffing </a:t>
            </a:r>
            <a:endParaRPr lang="en-GB" dirty="0"/>
          </a:p>
        </p:txBody>
      </p:sp>
      <p:graphicFrame>
        <p:nvGraphicFramePr>
          <p:cNvPr id="7" name="Table 6">
            <a:extLst>
              <a:ext uri="{FF2B5EF4-FFF2-40B4-BE49-F238E27FC236}">
                <a16:creationId xmlns:a16="http://schemas.microsoft.com/office/drawing/2014/main" id="{6986164F-CD5B-479C-9EFD-E08BAA750F13}"/>
              </a:ext>
            </a:extLst>
          </p:cNvPr>
          <p:cNvGraphicFramePr>
            <a:graphicFrameLocks noGrp="1"/>
          </p:cNvGraphicFramePr>
          <p:nvPr>
            <p:extLst>
              <p:ext uri="{D42A27DB-BD31-4B8C-83A1-F6EECF244321}">
                <p14:modId xmlns:p14="http://schemas.microsoft.com/office/powerpoint/2010/main" val="307255594"/>
              </p:ext>
            </p:extLst>
          </p:nvPr>
        </p:nvGraphicFramePr>
        <p:xfrm>
          <a:off x="457200" y="2257777"/>
          <a:ext cx="5244836" cy="7752415"/>
        </p:xfrm>
        <a:graphic>
          <a:graphicData uri="http://schemas.openxmlformats.org/drawingml/2006/table">
            <a:tbl>
              <a:tblPr/>
              <a:tblGrid>
                <a:gridCol w="2797969">
                  <a:extLst>
                    <a:ext uri="{9D8B030D-6E8A-4147-A177-3AD203B41FA5}">
                      <a16:colId xmlns:a16="http://schemas.microsoft.com/office/drawing/2014/main" val="2655949347"/>
                    </a:ext>
                  </a:extLst>
                </a:gridCol>
                <a:gridCol w="2446867">
                  <a:extLst>
                    <a:ext uri="{9D8B030D-6E8A-4147-A177-3AD203B41FA5}">
                      <a16:colId xmlns:a16="http://schemas.microsoft.com/office/drawing/2014/main" val="4031918001"/>
                    </a:ext>
                  </a:extLst>
                </a:gridCol>
              </a:tblGrid>
              <a:tr h="353222">
                <a:tc>
                  <a:txBody>
                    <a:bodyPr/>
                    <a:lstStyle/>
                    <a:p>
                      <a:pPr algn="ctr" rtl="0" fontAlgn="t">
                        <a:spcBef>
                          <a:spcPts val="0"/>
                        </a:spcBef>
                        <a:spcAft>
                          <a:spcPts val="0"/>
                        </a:spcAft>
                      </a:pPr>
                      <a:r>
                        <a:rPr lang="en-GB" sz="1600" b="1" i="0" u="none" strike="noStrike" dirty="0">
                          <a:solidFill>
                            <a:srgbClr val="000000"/>
                          </a:solidFill>
                          <a:effectLst/>
                          <a:latin typeface="+mn-lt"/>
                        </a:rPr>
                        <a:t>ROLE</a:t>
                      </a:r>
                      <a:endParaRPr lang="en-GB" sz="2400" b="1"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rtl="0" fontAlgn="t">
                        <a:spcBef>
                          <a:spcPts val="0"/>
                        </a:spcBef>
                        <a:spcAft>
                          <a:spcPts val="0"/>
                        </a:spcAft>
                      </a:pPr>
                      <a:r>
                        <a:rPr lang="en-GB" sz="1600" b="1" i="0" u="none" strike="noStrike" dirty="0">
                          <a:solidFill>
                            <a:srgbClr val="000000"/>
                          </a:solidFill>
                          <a:effectLst/>
                          <a:latin typeface="+mn-lt"/>
                        </a:rPr>
                        <a:t>NAME</a:t>
                      </a:r>
                      <a:endParaRPr lang="en-GB" sz="2400" b="1"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990431778"/>
                  </a:ext>
                </a:extLst>
              </a:tr>
              <a:tr h="574124">
                <a:tc>
                  <a:txBody>
                    <a:bodyPr/>
                    <a:lstStyle/>
                    <a:p>
                      <a:pPr rtl="0" fontAlgn="t">
                        <a:spcBef>
                          <a:spcPts val="0"/>
                        </a:spcBef>
                        <a:spcAft>
                          <a:spcPts val="0"/>
                        </a:spcAft>
                      </a:pPr>
                      <a:r>
                        <a:rPr lang="en-US" sz="1600" b="0" i="0" u="none" strike="noStrike" dirty="0">
                          <a:solidFill>
                            <a:srgbClr val="000000"/>
                          </a:solidFill>
                          <a:effectLst/>
                          <a:latin typeface="+mn-lt"/>
                        </a:rPr>
                        <a:t>Event Managers (supervise all below roles)</a:t>
                      </a:r>
                      <a:endParaRPr lang="en-US"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err="1">
                          <a:solidFill>
                            <a:srgbClr val="000000"/>
                          </a:solidFill>
                          <a:effectLst/>
                          <a:latin typeface="+mn-lt"/>
                        </a:rPr>
                        <a:t>Fanchon</a:t>
                      </a:r>
                      <a:r>
                        <a:rPr lang="en-GB" sz="1600" b="0" i="0" u="none" strike="noStrike" dirty="0">
                          <a:solidFill>
                            <a:srgbClr val="000000"/>
                          </a:solidFill>
                          <a:effectLst/>
                          <a:latin typeface="+mn-lt"/>
                        </a:rPr>
                        <a:t>, Róisín</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04663776"/>
                  </a:ext>
                </a:extLst>
              </a:tr>
              <a:tr h="353222">
                <a:tc>
                  <a:txBody>
                    <a:bodyPr/>
                    <a:lstStyle/>
                    <a:p>
                      <a:pPr rtl="0" fontAlgn="t">
                        <a:spcBef>
                          <a:spcPts val="0"/>
                        </a:spcBef>
                        <a:spcAft>
                          <a:spcPts val="0"/>
                        </a:spcAft>
                      </a:pPr>
                      <a:r>
                        <a:rPr lang="en-GB" sz="1600" b="0" i="0" u="none" strike="noStrike" dirty="0">
                          <a:solidFill>
                            <a:srgbClr val="000000"/>
                          </a:solidFill>
                          <a:effectLst/>
                          <a:latin typeface="+mn-lt"/>
                        </a:rPr>
                        <a:t>Licensing and Risk Assessment</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rtl="0" fontAlgn="t">
                        <a:spcBef>
                          <a:spcPts val="0"/>
                        </a:spcBef>
                        <a:spcAft>
                          <a:spcPts val="0"/>
                        </a:spcAft>
                      </a:pPr>
                      <a:r>
                        <a:rPr lang="en-GB" sz="1600" b="0" i="0" u="none" strike="noStrike" dirty="0">
                          <a:solidFill>
                            <a:srgbClr val="000000"/>
                          </a:solidFill>
                          <a:effectLst/>
                          <a:latin typeface="+mn-lt"/>
                        </a:rPr>
                        <a:t>Marta, Kieran, </a:t>
                      </a:r>
                      <a:r>
                        <a:rPr lang="en-GB" sz="1600" b="0" i="0" u="none" strike="noStrike" dirty="0" err="1">
                          <a:solidFill>
                            <a:srgbClr val="000000"/>
                          </a:solidFill>
                          <a:effectLst/>
                          <a:latin typeface="+mn-lt"/>
                        </a:rPr>
                        <a:t>Fanchon</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80404849"/>
                  </a:ext>
                </a:extLst>
              </a:tr>
              <a:tr h="353222">
                <a:tc>
                  <a:txBody>
                    <a:bodyPr/>
                    <a:lstStyle/>
                    <a:p>
                      <a:pPr rtl="0" fontAlgn="t">
                        <a:spcBef>
                          <a:spcPts val="0"/>
                        </a:spcBef>
                        <a:spcAft>
                          <a:spcPts val="0"/>
                        </a:spcAft>
                      </a:pPr>
                      <a:r>
                        <a:rPr lang="en-GB" sz="1600" b="0" i="0" u="none" strike="noStrike">
                          <a:solidFill>
                            <a:srgbClr val="000000"/>
                          </a:solidFill>
                          <a:effectLst/>
                          <a:latin typeface="+mn-lt"/>
                        </a:rPr>
                        <a:t>Site Map</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a:lstStyle/>
                    <a:p>
                      <a:endParaRPr lang="en-GB"/>
                    </a:p>
                  </a:txBody>
                  <a:tcPr/>
                </a:tc>
                <a:extLst>
                  <a:ext uri="{0D108BD9-81ED-4DB2-BD59-A6C34878D82A}">
                    <a16:rowId xmlns:a16="http://schemas.microsoft.com/office/drawing/2014/main" val="1257638172"/>
                  </a:ext>
                </a:extLst>
              </a:tr>
              <a:tr h="353222">
                <a:tc>
                  <a:txBody>
                    <a:bodyPr/>
                    <a:lstStyle/>
                    <a:p>
                      <a:pPr rtl="0" fontAlgn="t">
                        <a:spcBef>
                          <a:spcPts val="0"/>
                        </a:spcBef>
                        <a:spcAft>
                          <a:spcPts val="0"/>
                        </a:spcAft>
                      </a:pPr>
                      <a:r>
                        <a:rPr lang="en-GB" sz="1600" b="0" i="0" u="none" strike="noStrike">
                          <a:solidFill>
                            <a:srgbClr val="000000"/>
                          </a:solidFill>
                          <a:effectLst/>
                          <a:latin typeface="+mn-lt"/>
                        </a:rPr>
                        <a:t>Finance and Ticketing</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a:solidFill>
                            <a:srgbClr val="000000"/>
                          </a:solidFill>
                          <a:effectLst/>
                          <a:latin typeface="+mn-lt"/>
                        </a:rPr>
                        <a:t>Tom, Jan, Adam</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08838968"/>
                  </a:ext>
                </a:extLst>
              </a:tr>
              <a:tr h="353222">
                <a:tc>
                  <a:txBody>
                    <a:bodyPr/>
                    <a:lstStyle/>
                    <a:p>
                      <a:pPr rtl="0" fontAlgn="t">
                        <a:spcBef>
                          <a:spcPts val="0"/>
                        </a:spcBef>
                        <a:spcAft>
                          <a:spcPts val="0"/>
                        </a:spcAft>
                      </a:pPr>
                      <a:r>
                        <a:rPr lang="en-GB" sz="1600" b="0" i="0" u="none" strike="noStrike">
                          <a:solidFill>
                            <a:srgbClr val="000000"/>
                          </a:solidFill>
                          <a:effectLst/>
                          <a:latin typeface="+mn-lt"/>
                        </a:rPr>
                        <a:t>Marketing and Social Media</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a:solidFill>
                            <a:srgbClr val="000000"/>
                          </a:solidFill>
                          <a:effectLst/>
                          <a:latin typeface="+mn-lt"/>
                        </a:rPr>
                        <a:t>Justine, Jan, Marta</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33998023"/>
                  </a:ext>
                </a:extLst>
              </a:tr>
              <a:tr h="574124">
                <a:tc>
                  <a:txBody>
                    <a:bodyPr/>
                    <a:lstStyle/>
                    <a:p>
                      <a:pPr rtl="0" fontAlgn="t">
                        <a:spcBef>
                          <a:spcPts val="0"/>
                        </a:spcBef>
                        <a:spcAft>
                          <a:spcPts val="0"/>
                        </a:spcAft>
                      </a:pPr>
                      <a:r>
                        <a:rPr lang="en-GB" sz="1600" b="0" i="0" u="none" strike="noStrike">
                          <a:solidFill>
                            <a:srgbClr val="000000"/>
                          </a:solidFill>
                          <a:effectLst/>
                          <a:latin typeface="+mn-lt"/>
                        </a:rPr>
                        <a:t>Programming and Artist Relations</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a:solidFill>
                            <a:srgbClr val="000000"/>
                          </a:solidFill>
                          <a:effectLst/>
                          <a:latin typeface="+mn-lt"/>
                        </a:rPr>
                        <a:t>Valerie, Róisín, Fanchon, Craig</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95574863"/>
                  </a:ext>
                </a:extLst>
              </a:tr>
              <a:tr h="353222">
                <a:tc>
                  <a:txBody>
                    <a:bodyPr/>
                    <a:lstStyle/>
                    <a:p>
                      <a:pPr rtl="0" fontAlgn="t">
                        <a:spcBef>
                          <a:spcPts val="0"/>
                        </a:spcBef>
                        <a:spcAft>
                          <a:spcPts val="0"/>
                        </a:spcAft>
                      </a:pPr>
                      <a:r>
                        <a:rPr lang="en-GB" sz="1600" b="0" i="0" u="none" strike="noStrike">
                          <a:solidFill>
                            <a:srgbClr val="000000"/>
                          </a:solidFill>
                          <a:effectLst/>
                          <a:latin typeface="+mn-lt"/>
                        </a:rPr>
                        <a:t>Sponsorships and Partners</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a:solidFill>
                            <a:srgbClr val="000000"/>
                          </a:solidFill>
                          <a:effectLst/>
                          <a:latin typeface="+mn-lt"/>
                        </a:rPr>
                        <a:t>Róisín </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18548740"/>
                  </a:ext>
                </a:extLst>
              </a:tr>
              <a:tr h="353222">
                <a:tc>
                  <a:txBody>
                    <a:bodyPr/>
                    <a:lstStyle/>
                    <a:p>
                      <a:pPr rtl="0" fontAlgn="t">
                        <a:spcBef>
                          <a:spcPts val="0"/>
                        </a:spcBef>
                        <a:spcAft>
                          <a:spcPts val="0"/>
                        </a:spcAft>
                      </a:pPr>
                      <a:r>
                        <a:rPr lang="en-GB" sz="1600" b="0" i="0" u="none" strike="noStrike">
                          <a:solidFill>
                            <a:srgbClr val="000000"/>
                          </a:solidFill>
                          <a:effectLst/>
                          <a:latin typeface="+mn-lt"/>
                        </a:rPr>
                        <a:t>Venue Liaison </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a:solidFill>
                            <a:srgbClr val="000000"/>
                          </a:solidFill>
                          <a:effectLst/>
                          <a:latin typeface="+mn-lt"/>
                        </a:rPr>
                        <a:t>Róisín, Kieran </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74542591"/>
                  </a:ext>
                </a:extLst>
              </a:tr>
              <a:tr h="353222">
                <a:tc gridSpan="2">
                  <a:txBody>
                    <a:bodyPr/>
                    <a:lstStyle/>
                    <a:p>
                      <a:pPr algn="ctr" rtl="0" fontAlgn="t">
                        <a:spcBef>
                          <a:spcPts val="0"/>
                        </a:spcBef>
                        <a:spcAft>
                          <a:spcPts val="0"/>
                        </a:spcAft>
                      </a:pPr>
                      <a:r>
                        <a:rPr lang="en-GB" sz="1600" b="1" i="0" u="none" strike="noStrike" dirty="0">
                          <a:solidFill>
                            <a:srgbClr val="000000"/>
                          </a:solidFill>
                          <a:effectLst/>
                          <a:latin typeface="+mn-lt"/>
                        </a:rPr>
                        <a:t>ON THE DAY</a:t>
                      </a:r>
                      <a:endParaRPr lang="en-GB" sz="2400" b="1"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1884849560"/>
                  </a:ext>
                </a:extLst>
              </a:tr>
              <a:tr h="353222">
                <a:tc>
                  <a:txBody>
                    <a:bodyPr/>
                    <a:lstStyle/>
                    <a:p>
                      <a:pPr rtl="0" fontAlgn="t">
                        <a:spcBef>
                          <a:spcPts val="0"/>
                        </a:spcBef>
                        <a:spcAft>
                          <a:spcPts val="0"/>
                        </a:spcAft>
                      </a:pPr>
                      <a:r>
                        <a:rPr lang="en-GB" sz="1600" b="0" i="0" u="none" strike="noStrike">
                          <a:solidFill>
                            <a:srgbClr val="000000"/>
                          </a:solidFill>
                          <a:effectLst/>
                          <a:latin typeface="+mn-lt"/>
                        </a:rPr>
                        <a:t>Event Managers</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err="1">
                          <a:solidFill>
                            <a:srgbClr val="000000"/>
                          </a:solidFill>
                          <a:effectLst/>
                          <a:latin typeface="+mn-lt"/>
                        </a:rPr>
                        <a:t>Fanchon</a:t>
                      </a:r>
                      <a:r>
                        <a:rPr lang="en-GB" sz="1600" b="0" i="0" u="none" strike="noStrike" dirty="0">
                          <a:solidFill>
                            <a:srgbClr val="000000"/>
                          </a:solidFill>
                          <a:effectLst/>
                          <a:latin typeface="+mn-lt"/>
                        </a:rPr>
                        <a:t>, Róisín</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42576061"/>
                  </a:ext>
                </a:extLst>
              </a:tr>
              <a:tr h="353222">
                <a:tc>
                  <a:txBody>
                    <a:bodyPr/>
                    <a:lstStyle/>
                    <a:p>
                      <a:pPr rtl="0" fontAlgn="t">
                        <a:spcBef>
                          <a:spcPts val="0"/>
                        </a:spcBef>
                        <a:spcAft>
                          <a:spcPts val="0"/>
                        </a:spcAft>
                      </a:pPr>
                      <a:r>
                        <a:rPr lang="en-GB" sz="1600" b="0" i="0" u="none" strike="noStrike">
                          <a:solidFill>
                            <a:srgbClr val="000000"/>
                          </a:solidFill>
                          <a:effectLst/>
                          <a:latin typeface="+mn-lt"/>
                        </a:rPr>
                        <a:t>Social Media</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a:solidFill>
                            <a:srgbClr val="000000"/>
                          </a:solidFill>
                          <a:effectLst/>
                          <a:latin typeface="+mn-lt"/>
                        </a:rPr>
                        <a:t>Justine</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2552360"/>
                  </a:ext>
                </a:extLst>
              </a:tr>
              <a:tr h="353222">
                <a:tc>
                  <a:txBody>
                    <a:bodyPr/>
                    <a:lstStyle/>
                    <a:p>
                      <a:pPr rtl="0" fontAlgn="t">
                        <a:spcBef>
                          <a:spcPts val="0"/>
                        </a:spcBef>
                        <a:spcAft>
                          <a:spcPts val="0"/>
                        </a:spcAft>
                      </a:pPr>
                      <a:r>
                        <a:rPr lang="en-GB" sz="1600" b="0" i="0" u="none" strike="noStrike" dirty="0">
                          <a:solidFill>
                            <a:srgbClr val="000000"/>
                          </a:solidFill>
                          <a:effectLst/>
                          <a:latin typeface="+mn-lt"/>
                        </a:rPr>
                        <a:t>Hosting / Interviewing Speakers</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a:solidFill>
                            <a:srgbClr val="000000"/>
                          </a:solidFill>
                          <a:effectLst/>
                          <a:latin typeface="+mn-lt"/>
                        </a:rPr>
                        <a:t>Valerie, Craig</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4816766"/>
                  </a:ext>
                </a:extLst>
              </a:tr>
              <a:tr h="353222">
                <a:tc>
                  <a:txBody>
                    <a:bodyPr/>
                    <a:lstStyle/>
                    <a:p>
                      <a:pPr rtl="0" fontAlgn="t">
                        <a:spcBef>
                          <a:spcPts val="0"/>
                        </a:spcBef>
                        <a:spcAft>
                          <a:spcPts val="0"/>
                        </a:spcAft>
                      </a:pPr>
                      <a:r>
                        <a:rPr lang="en-GB" sz="1600" b="0" i="0" u="none" strike="noStrike">
                          <a:solidFill>
                            <a:srgbClr val="000000"/>
                          </a:solidFill>
                          <a:effectLst/>
                          <a:latin typeface="+mn-lt"/>
                        </a:rPr>
                        <a:t>MC in The Gallery</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a:solidFill>
                            <a:srgbClr val="000000"/>
                          </a:solidFill>
                          <a:effectLst/>
                          <a:latin typeface="+mn-lt"/>
                        </a:rPr>
                        <a:t>Adam</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36096502"/>
                  </a:ext>
                </a:extLst>
              </a:tr>
              <a:tr h="353222">
                <a:tc>
                  <a:txBody>
                    <a:bodyPr/>
                    <a:lstStyle/>
                    <a:p>
                      <a:pPr rtl="0" fontAlgn="t">
                        <a:spcBef>
                          <a:spcPts val="0"/>
                        </a:spcBef>
                        <a:spcAft>
                          <a:spcPts val="0"/>
                        </a:spcAft>
                      </a:pPr>
                      <a:r>
                        <a:rPr lang="en-GB" sz="1600" b="0" i="0" u="none" strike="noStrike">
                          <a:solidFill>
                            <a:srgbClr val="000000"/>
                          </a:solidFill>
                          <a:effectLst/>
                          <a:latin typeface="+mn-lt"/>
                        </a:rPr>
                        <a:t>MC in Vinyl</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a:solidFill>
                            <a:srgbClr val="000000"/>
                          </a:solidFill>
                          <a:effectLst/>
                          <a:latin typeface="+mn-lt"/>
                        </a:rPr>
                        <a:t>Valerie</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19787594"/>
                  </a:ext>
                </a:extLst>
              </a:tr>
              <a:tr h="353222">
                <a:tc>
                  <a:txBody>
                    <a:bodyPr/>
                    <a:lstStyle/>
                    <a:p>
                      <a:pPr rtl="0" fontAlgn="t">
                        <a:spcBef>
                          <a:spcPts val="0"/>
                        </a:spcBef>
                        <a:spcAft>
                          <a:spcPts val="0"/>
                        </a:spcAft>
                      </a:pPr>
                      <a:r>
                        <a:rPr lang="en-GB" sz="1600" b="0" i="0" u="none" strike="noStrike">
                          <a:solidFill>
                            <a:srgbClr val="000000"/>
                          </a:solidFill>
                          <a:effectLst/>
                          <a:latin typeface="+mn-lt"/>
                        </a:rPr>
                        <a:t>Artist Liaison</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a:solidFill>
                            <a:srgbClr val="000000"/>
                          </a:solidFill>
                          <a:effectLst/>
                          <a:latin typeface="+mn-lt"/>
                        </a:rPr>
                        <a:t>Róisín, Valerie</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0979667"/>
                  </a:ext>
                </a:extLst>
              </a:tr>
              <a:tr h="353222">
                <a:tc>
                  <a:txBody>
                    <a:bodyPr/>
                    <a:lstStyle/>
                    <a:p>
                      <a:pPr rtl="0" fontAlgn="t">
                        <a:spcBef>
                          <a:spcPts val="0"/>
                        </a:spcBef>
                        <a:spcAft>
                          <a:spcPts val="0"/>
                        </a:spcAft>
                      </a:pPr>
                      <a:r>
                        <a:rPr lang="en-GB" sz="1600" b="0" i="0" u="none" strike="noStrike">
                          <a:solidFill>
                            <a:srgbClr val="000000"/>
                          </a:solidFill>
                          <a:effectLst/>
                          <a:latin typeface="+mn-lt"/>
                        </a:rPr>
                        <a:t>Ticketing</a:t>
                      </a:r>
                      <a:endParaRPr lang="en-GB" sz="240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a:solidFill>
                            <a:srgbClr val="000000"/>
                          </a:solidFill>
                          <a:effectLst/>
                          <a:latin typeface="+mn-lt"/>
                        </a:rPr>
                        <a:t>Tom</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5510491"/>
                  </a:ext>
                </a:extLst>
              </a:tr>
              <a:tr h="416143">
                <a:tc>
                  <a:txBody>
                    <a:bodyPr/>
                    <a:lstStyle/>
                    <a:p>
                      <a:pPr rtl="0" fontAlgn="t">
                        <a:spcBef>
                          <a:spcPts val="0"/>
                        </a:spcBef>
                        <a:spcAft>
                          <a:spcPts val="0"/>
                        </a:spcAft>
                      </a:pPr>
                      <a:r>
                        <a:rPr lang="en-GB" sz="1600" b="0" i="0" u="none" strike="noStrike" dirty="0">
                          <a:solidFill>
                            <a:srgbClr val="000000"/>
                          </a:solidFill>
                          <a:effectLst/>
                          <a:latin typeface="+mn-lt"/>
                        </a:rPr>
                        <a:t>Floor Manager</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a:solidFill>
                            <a:srgbClr val="000000"/>
                          </a:solidFill>
                          <a:effectLst/>
                          <a:latin typeface="+mn-lt"/>
                        </a:rPr>
                        <a:t>Marta</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88081566"/>
                  </a:ext>
                </a:extLst>
              </a:tr>
              <a:tr h="353222">
                <a:tc>
                  <a:txBody>
                    <a:bodyPr/>
                    <a:lstStyle/>
                    <a:p>
                      <a:pPr rtl="0" fontAlgn="t">
                        <a:spcBef>
                          <a:spcPts val="0"/>
                        </a:spcBef>
                        <a:spcAft>
                          <a:spcPts val="0"/>
                        </a:spcAft>
                      </a:pPr>
                      <a:r>
                        <a:rPr lang="en-GB" sz="1600" b="0" i="0" u="none" strike="noStrike" dirty="0">
                          <a:solidFill>
                            <a:srgbClr val="000000"/>
                          </a:solidFill>
                          <a:effectLst/>
                          <a:latin typeface="+mn-lt"/>
                        </a:rPr>
                        <a:t>Floor Manager Assistants</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rtl="0" fontAlgn="t">
                        <a:spcBef>
                          <a:spcPts val="0"/>
                        </a:spcBef>
                        <a:spcAft>
                          <a:spcPts val="0"/>
                        </a:spcAft>
                      </a:pPr>
                      <a:r>
                        <a:rPr lang="en-GB" sz="1600" b="0" i="0" u="none" strike="noStrike" dirty="0">
                          <a:solidFill>
                            <a:srgbClr val="000000"/>
                          </a:solidFill>
                          <a:effectLst/>
                          <a:latin typeface="+mn-lt"/>
                        </a:rPr>
                        <a:t>Kieran, Jan, Craig</a:t>
                      </a:r>
                      <a:endParaRPr lang="en-GB" sz="2400" dirty="0">
                        <a:effectLst/>
                        <a:latin typeface="+mn-lt"/>
                      </a:endParaRPr>
                    </a:p>
                  </a:txBody>
                  <a:tcPr marL="54772" marR="54772" marT="54772" marB="54772">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5767100"/>
                  </a:ext>
                </a:extLst>
              </a:tr>
            </a:tbl>
          </a:graphicData>
        </a:graphic>
      </p:graphicFrame>
      <p:sp>
        <p:nvSpPr>
          <p:cNvPr id="8" name="Rectangle 2">
            <a:extLst>
              <a:ext uri="{FF2B5EF4-FFF2-40B4-BE49-F238E27FC236}">
                <a16:creationId xmlns:a16="http://schemas.microsoft.com/office/drawing/2014/main" id="{B0C25066-1346-4AE6-ADD7-C64CE421DA59}"/>
              </a:ext>
            </a:extLst>
          </p:cNvPr>
          <p:cNvSpPr>
            <a:spLocks noChangeArrowheads="1"/>
          </p:cNvSpPr>
          <p:nvPr/>
        </p:nvSpPr>
        <p:spPr bwMode="auto">
          <a:xfrm>
            <a:off x="1457325" y="4706938"/>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TextBox 8">
            <a:extLst>
              <a:ext uri="{FF2B5EF4-FFF2-40B4-BE49-F238E27FC236}">
                <a16:creationId xmlns:a16="http://schemas.microsoft.com/office/drawing/2014/main" id="{57F8FC4E-31B3-469F-8C63-E454C99B7D66}"/>
              </a:ext>
            </a:extLst>
          </p:cNvPr>
          <p:cNvSpPr txBox="1"/>
          <p:nvPr/>
        </p:nvSpPr>
        <p:spPr>
          <a:xfrm>
            <a:off x="374518" y="10233660"/>
            <a:ext cx="5410200" cy="646331"/>
          </a:xfrm>
          <a:prstGeom prst="rect">
            <a:avLst/>
          </a:prstGeom>
          <a:noFill/>
        </p:spPr>
        <p:txBody>
          <a:bodyPr wrap="square" rtlCol="0">
            <a:spAutoFit/>
          </a:bodyPr>
          <a:lstStyle/>
          <a:p>
            <a:r>
              <a:rPr lang="en-US" dirty="0"/>
              <a:t>This shows the roles in both the planning of the project and the roles on the day of the event.</a:t>
            </a:r>
            <a:endParaRPr lang="en-GB" dirty="0"/>
          </a:p>
        </p:txBody>
      </p:sp>
    </p:spTree>
    <p:extLst>
      <p:ext uri="{BB962C8B-B14F-4D97-AF65-F5344CB8AC3E}">
        <p14:creationId xmlns:p14="http://schemas.microsoft.com/office/powerpoint/2010/main" val="3376587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19FEC-342F-47C8-81CA-0356FCF0A611}"/>
              </a:ext>
            </a:extLst>
          </p:cNvPr>
          <p:cNvSpPr>
            <a:spLocks noGrp="1"/>
          </p:cNvSpPr>
          <p:nvPr>
            <p:ph type="title"/>
          </p:nvPr>
        </p:nvSpPr>
        <p:spPr/>
        <p:txBody>
          <a:bodyPr/>
          <a:lstStyle/>
          <a:p>
            <a:r>
              <a:rPr lang="en-US" dirty="0"/>
              <a:t>Potential Speakers and Mock Timetable for Talks</a:t>
            </a:r>
            <a:endParaRPr lang="en-GB" dirty="0"/>
          </a:p>
        </p:txBody>
      </p:sp>
      <p:graphicFrame>
        <p:nvGraphicFramePr>
          <p:cNvPr id="5" name="Content Placeholder 4">
            <a:extLst>
              <a:ext uri="{FF2B5EF4-FFF2-40B4-BE49-F238E27FC236}">
                <a16:creationId xmlns:a16="http://schemas.microsoft.com/office/drawing/2014/main" id="{4F2F7B70-E82B-4966-857E-9234C5CB1BA5}"/>
              </a:ext>
            </a:extLst>
          </p:cNvPr>
          <p:cNvGraphicFramePr>
            <a:graphicFrameLocks noGrp="1"/>
          </p:cNvGraphicFramePr>
          <p:nvPr>
            <p:ph idx="1"/>
            <p:extLst>
              <p:ext uri="{D42A27DB-BD31-4B8C-83A1-F6EECF244321}">
                <p14:modId xmlns:p14="http://schemas.microsoft.com/office/powerpoint/2010/main" val="1600566613"/>
              </p:ext>
            </p:extLst>
          </p:nvPr>
        </p:nvGraphicFramePr>
        <p:xfrm>
          <a:off x="647700" y="2257777"/>
          <a:ext cx="5096757" cy="9245021"/>
        </p:xfrm>
        <a:graphic>
          <a:graphicData uri="http://schemas.openxmlformats.org/drawingml/2006/table">
            <a:tbl>
              <a:tblPr/>
              <a:tblGrid>
                <a:gridCol w="1129221">
                  <a:extLst>
                    <a:ext uri="{9D8B030D-6E8A-4147-A177-3AD203B41FA5}">
                      <a16:colId xmlns:a16="http://schemas.microsoft.com/office/drawing/2014/main" val="555901367"/>
                    </a:ext>
                  </a:extLst>
                </a:gridCol>
                <a:gridCol w="2136365">
                  <a:extLst>
                    <a:ext uri="{9D8B030D-6E8A-4147-A177-3AD203B41FA5}">
                      <a16:colId xmlns:a16="http://schemas.microsoft.com/office/drawing/2014/main" val="42657426"/>
                    </a:ext>
                  </a:extLst>
                </a:gridCol>
                <a:gridCol w="1831171">
                  <a:extLst>
                    <a:ext uri="{9D8B030D-6E8A-4147-A177-3AD203B41FA5}">
                      <a16:colId xmlns:a16="http://schemas.microsoft.com/office/drawing/2014/main" val="1518883636"/>
                    </a:ext>
                  </a:extLst>
                </a:gridCol>
              </a:tblGrid>
              <a:tr h="879057">
                <a:tc>
                  <a:txBody>
                    <a:bodyPr/>
                    <a:lstStyle/>
                    <a:p>
                      <a:pPr algn="ctr" rtl="0" fontAlgn="t">
                        <a:spcBef>
                          <a:spcPts val="0"/>
                        </a:spcBef>
                        <a:spcAft>
                          <a:spcPts val="0"/>
                        </a:spcAft>
                      </a:pPr>
                      <a:r>
                        <a:rPr lang="en-US" sz="1400" b="1" dirty="0">
                          <a:effectLst/>
                          <a:latin typeface="+mn-lt"/>
                          <a:cs typeface="Arial" panose="020B0604020202020204" pitchFamily="34" charset="0"/>
                        </a:rPr>
                        <a:t>Time</a:t>
                      </a:r>
                      <a:endParaRPr lang="en-GB" sz="1400" b="1" dirty="0">
                        <a:effectLst/>
                        <a:latin typeface="+mn-lt"/>
                        <a:cs typeface="Arial" panose="020B0604020202020204" pitchFamily="34" charset="0"/>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rtl="0" fontAlgn="t">
                        <a:spcBef>
                          <a:spcPts val="0"/>
                        </a:spcBef>
                        <a:spcAft>
                          <a:spcPts val="0"/>
                        </a:spcAft>
                      </a:pPr>
                      <a:r>
                        <a:rPr lang="en-US" sz="1400" b="1" dirty="0">
                          <a:effectLst/>
                          <a:latin typeface="+mn-lt"/>
                          <a:cs typeface="Arial" panose="020B0604020202020204" pitchFamily="34" charset="0"/>
                        </a:rPr>
                        <a:t>Potential Speaker</a:t>
                      </a: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pPr algn="ctr" rtl="0" fontAlgn="t">
                        <a:spcBef>
                          <a:spcPts val="0"/>
                        </a:spcBef>
                        <a:spcAft>
                          <a:spcPts val="0"/>
                        </a:spcAft>
                      </a:pPr>
                      <a:r>
                        <a:rPr lang="en-US" sz="1400" b="1" dirty="0">
                          <a:effectLst/>
                          <a:latin typeface="+mn-lt"/>
                          <a:cs typeface="Arial" panose="020B0604020202020204" pitchFamily="34" charset="0"/>
                        </a:rPr>
                        <a:t>Topic and Interviewer</a:t>
                      </a: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2300910209"/>
                  </a:ext>
                </a:extLst>
              </a:tr>
              <a:tr h="1831589">
                <a:tc>
                  <a:txBody>
                    <a:bodyPr/>
                    <a:lstStyle/>
                    <a:p>
                      <a:pPr algn="l" rtl="0" fontAlgn="t">
                        <a:spcBef>
                          <a:spcPts val="0"/>
                        </a:spcBef>
                        <a:spcAft>
                          <a:spcPts val="0"/>
                        </a:spcAft>
                      </a:pPr>
                      <a:r>
                        <a:rPr lang="en-GB" sz="1400" b="1" i="0" u="none" strike="noStrike">
                          <a:solidFill>
                            <a:srgbClr val="000000"/>
                          </a:solidFill>
                          <a:effectLst/>
                          <a:latin typeface="+mn-lt"/>
                        </a:rPr>
                        <a:t>12.15 - 1.00pm</a:t>
                      </a:r>
                      <a:endParaRPr lang="en-GB" sz="1400" b="1">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1" i="0" u="none" strike="noStrike" dirty="0">
                          <a:solidFill>
                            <a:srgbClr val="000000"/>
                          </a:solidFill>
                          <a:effectLst/>
                          <a:latin typeface="+mn-lt"/>
                        </a:rPr>
                        <a:t>Dominic ’Ski’ </a:t>
                      </a:r>
                      <a:r>
                        <a:rPr lang="en-US" sz="1400" b="1" i="0" u="none" strike="noStrike" dirty="0" err="1">
                          <a:solidFill>
                            <a:srgbClr val="000000"/>
                          </a:solidFill>
                          <a:effectLst/>
                          <a:latin typeface="+mn-lt"/>
                        </a:rPr>
                        <a:t>Oakenfull</a:t>
                      </a:r>
                      <a:r>
                        <a:rPr lang="en-US" sz="1400" b="1" i="0" u="none" strike="noStrike" dirty="0">
                          <a:solidFill>
                            <a:srgbClr val="000000"/>
                          </a:solidFill>
                          <a:effectLst/>
                          <a:latin typeface="+mn-lt"/>
                        </a:rPr>
                        <a:t>  </a:t>
                      </a:r>
                      <a:endParaRPr lang="en-US" sz="1400" b="1"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a:t>
                      </a:r>
                    </a:p>
                    <a:p>
                      <a:pPr algn="ctr" rtl="0" fontAlgn="t">
                        <a:spcBef>
                          <a:spcPts val="0"/>
                        </a:spcBef>
                        <a:spcAft>
                          <a:spcPts val="0"/>
                        </a:spcAft>
                      </a:pPr>
                      <a:r>
                        <a:rPr lang="en-US" sz="1400" b="0" i="0" u="none" strike="noStrike" dirty="0">
                          <a:solidFill>
                            <a:srgbClr val="000000"/>
                          </a:solidFill>
                          <a:effectLst/>
                          <a:latin typeface="+mn-lt"/>
                        </a:rPr>
                        <a:t>Musician, Producer, Head of Curriculum at Point Blank</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a:t>
                      </a:r>
                      <a:endParaRPr lang="en-US" sz="1400"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1" i="0" u="none" strike="noStrike" dirty="0">
                          <a:solidFill>
                            <a:srgbClr val="000000"/>
                          </a:solidFill>
                          <a:effectLst/>
                          <a:latin typeface="+mn-lt"/>
                        </a:rPr>
                        <a:t> ‘Song Deconstruction’</a:t>
                      </a:r>
                      <a:endParaRPr lang="en-US" sz="1400" b="1" i="0" u="none" strike="noStrike" dirty="0">
                        <a:solidFill>
                          <a:schemeClr val="tx1"/>
                        </a:solidFill>
                        <a:effectLst/>
                        <a:latin typeface="+mn-lt"/>
                      </a:endParaRPr>
                    </a:p>
                    <a:p>
                      <a:pPr algn="ctr" rtl="0" fontAlgn="t">
                        <a:spcBef>
                          <a:spcPts val="0"/>
                        </a:spcBef>
                        <a:spcAft>
                          <a:spcPts val="0"/>
                        </a:spcAft>
                      </a:pPr>
                      <a:r>
                        <a:rPr lang="en-US" sz="1400" b="1" i="0" u="none" strike="noStrike" dirty="0">
                          <a:solidFill>
                            <a:srgbClr val="000000"/>
                          </a:solidFill>
                          <a:effectLst/>
                          <a:latin typeface="+mn-lt"/>
                        </a:rPr>
                        <a:t>LIVE</a:t>
                      </a:r>
                      <a:endParaRPr lang="en-US" sz="1400" b="1"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a:t>
                      </a:r>
                      <a:endParaRPr lang="en-US" sz="1400" b="1" dirty="0">
                        <a:effectLst/>
                        <a:latin typeface="+mn-lt"/>
                      </a:endParaRPr>
                    </a:p>
                    <a:p>
                      <a:pPr marL="0" marR="0" lvl="0" indent="0" algn="ctr" defTabSz="342900" rtl="0" eaLnBrk="1" fontAlgn="t" latinLnBrk="0" hangingPunct="1">
                        <a:lnSpc>
                          <a:spcPct val="100000"/>
                        </a:lnSpc>
                        <a:spcBef>
                          <a:spcPts val="0"/>
                        </a:spcBef>
                        <a:spcAft>
                          <a:spcPts val="0"/>
                        </a:spcAft>
                        <a:buClrTx/>
                        <a:buSzTx/>
                        <a:buFontTx/>
                        <a:buNone/>
                        <a:tabLst/>
                        <a:defRPr/>
                      </a:pPr>
                      <a:r>
                        <a:rPr lang="en-US" sz="1400" b="0" i="0" u="none" strike="noStrike" dirty="0">
                          <a:solidFill>
                            <a:srgbClr val="000000"/>
                          </a:solidFill>
                          <a:effectLst/>
                          <a:latin typeface="+mn-lt"/>
                        </a:rPr>
                        <a:t>   (Interviewed by Valerie Etienne)</a:t>
                      </a:r>
                      <a:endParaRPr lang="en-US" sz="1400" b="0"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a:t>
                      </a:r>
                      <a:endParaRPr lang="en-US" sz="1400" b="1"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a:t>
                      </a:r>
                      <a:endParaRPr lang="en-US" sz="1400" b="1"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12567512"/>
                  </a:ext>
                </a:extLst>
              </a:tr>
              <a:tr h="1812957">
                <a:tc>
                  <a:txBody>
                    <a:bodyPr/>
                    <a:lstStyle/>
                    <a:p>
                      <a:pPr algn="l" rtl="0" fontAlgn="t">
                        <a:spcBef>
                          <a:spcPts val="0"/>
                        </a:spcBef>
                        <a:spcAft>
                          <a:spcPts val="0"/>
                        </a:spcAft>
                      </a:pPr>
                      <a:r>
                        <a:rPr lang="en-GB" sz="1400" b="1" i="0" u="none" strike="noStrike">
                          <a:solidFill>
                            <a:srgbClr val="000000"/>
                          </a:solidFill>
                          <a:effectLst/>
                          <a:latin typeface="+mn-lt"/>
                        </a:rPr>
                        <a:t>1.15 - 2.15pm</a:t>
                      </a:r>
                      <a:endParaRPr lang="en-GB" sz="1400" b="1">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1" i="0" u="none" strike="noStrike" dirty="0">
                          <a:solidFill>
                            <a:srgbClr val="000000"/>
                          </a:solidFill>
                          <a:effectLst/>
                          <a:latin typeface="+mn-lt"/>
                        </a:rPr>
                        <a:t>Gilles Peterson</a:t>
                      </a:r>
                      <a:endParaRPr lang="en-US" sz="1400" b="1" dirty="0">
                        <a:effectLst/>
                        <a:latin typeface="+mn-lt"/>
                      </a:endParaRPr>
                    </a:p>
                    <a:p>
                      <a:pPr algn="ctr" rtl="0" fontAlgn="t">
                        <a:spcBef>
                          <a:spcPts val="0"/>
                        </a:spcBef>
                        <a:spcAft>
                          <a:spcPts val="0"/>
                        </a:spcAft>
                      </a:pPr>
                      <a:br>
                        <a:rPr lang="en-US" sz="1400" dirty="0">
                          <a:effectLst/>
                          <a:latin typeface="+mn-lt"/>
                        </a:rPr>
                      </a:br>
                      <a:r>
                        <a:rPr lang="en-US" sz="1400" b="0" i="0" u="none" strike="noStrike" dirty="0">
                          <a:solidFill>
                            <a:srgbClr val="000000"/>
                          </a:solidFill>
                          <a:effectLst/>
                          <a:latin typeface="+mn-lt"/>
                        </a:rPr>
                        <a:t> DJ, Broadcaster, Label owner, Founder of </a:t>
                      </a:r>
                      <a:r>
                        <a:rPr lang="en-US" sz="1400" b="0" i="0" u="none" strike="noStrike" dirty="0" err="1">
                          <a:solidFill>
                            <a:srgbClr val="000000"/>
                          </a:solidFill>
                          <a:effectLst/>
                          <a:latin typeface="+mn-lt"/>
                        </a:rPr>
                        <a:t>Brownswood</a:t>
                      </a:r>
                      <a:r>
                        <a:rPr lang="en-US" sz="1400" b="0" i="0" u="none" strike="noStrike" dirty="0">
                          <a:solidFill>
                            <a:srgbClr val="000000"/>
                          </a:solidFill>
                          <a:effectLst/>
                          <a:latin typeface="+mn-lt"/>
                        </a:rPr>
                        <a:t> Records,</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Worldwide FM, and We Out Here Festival. </a:t>
                      </a:r>
                      <a:endParaRPr lang="en-US" sz="1400" dirty="0">
                        <a:effectLst/>
                        <a:latin typeface="+mn-lt"/>
                      </a:endParaRPr>
                    </a:p>
                    <a:p>
                      <a:pPr algn="ctr" fontAlgn="t"/>
                      <a:br>
                        <a:rPr lang="en-US" sz="1400" dirty="0">
                          <a:effectLst/>
                          <a:latin typeface="+mn-lt"/>
                        </a:rPr>
                      </a:br>
                      <a:endParaRPr lang="en-US" sz="1400"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1" i="0" u="none" strike="noStrike" dirty="0">
                          <a:solidFill>
                            <a:srgbClr val="000000"/>
                          </a:solidFill>
                          <a:effectLst/>
                          <a:latin typeface="+mn-lt"/>
                        </a:rPr>
                        <a:t>Chat /Interview</a:t>
                      </a:r>
                      <a:r>
                        <a:rPr lang="en-US" sz="1400" b="1" i="0" u="none" strike="noStrike" dirty="0">
                          <a:solidFill>
                            <a:schemeClr val="tx1"/>
                          </a:solidFill>
                          <a:effectLst/>
                          <a:latin typeface="+mn-lt"/>
                        </a:rPr>
                        <a:t>/ </a:t>
                      </a:r>
                      <a:r>
                        <a:rPr lang="en-US" sz="1400" b="1" i="0" u="none" strike="noStrike" dirty="0">
                          <a:solidFill>
                            <a:srgbClr val="000000"/>
                          </a:solidFill>
                          <a:effectLst/>
                          <a:latin typeface="+mn-lt"/>
                        </a:rPr>
                        <a:t>Q&amp;A</a:t>
                      </a:r>
                      <a:endParaRPr lang="en-US" sz="1400" b="1"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a:t>
                      </a:r>
                      <a:endParaRPr lang="en-US" sz="1400" b="1"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(Interviewed by Valerie Etienne)</a:t>
                      </a:r>
                      <a:endParaRPr lang="en-US" sz="1400" b="0"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a:t>
                      </a:r>
                      <a:endParaRPr lang="en-US" sz="1400" b="1"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1188856"/>
                  </a:ext>
                </a:extLst>
              </a:tr>
              <a:tr h="1483863">
                <a:tc>
                  <a:txBody>
                    <a:bodyPr/>
                    <a:lstStyle/>
                    <a:p>
                      <a:pPr algn="l" rtl="0" fontAlgn="t">
                        <a:spcBef>
                          <a:spcPts val="0"/>
                        </a:spcBef>
                        <a:spcAft>
                          <a:spcPts val="0"/>
                        </a:spcAft>
                      </a:pPr>
                      <a:r>
                        <a:rPr lang="en-GB" sz="1400" b="1" i="0" u="none" strike="noStrike">
                          <a:solidFill>
                            <a:srgbClr val="000000"/>
                          </a:solidFill>
                          <a:effectLst/>
                          <a:latin typeface="+mn-lt"/>
                        </a:rPr>
                        <a:t>2.30 - 3.30pm</a:t>
                      </a:r>
                      <a:endParaRPr lang="en-GB" sz="1400" b="1">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1" i="0" u="none" strike="noStrike" dirty="0">
                          <a:solidFill>
                            <a:srgbClr val="000000"/>
                          </a:solidFill>
                          <a:effectLst/>
                          <a:latin typeface="+mn-lt"/>
                        </a:rPr>
                        <a:t>Yolanda Charles MBE</a:t>
                      </a:r>
                      <a:endParaRPr lang="en-US" sz="1400" b="1" dirty="0">
                        <a:effectLst/>
                        <a:latin typeface="+mn-lt"/>
                      </a:endParaRPr>
                    </a:p>
                    <a:p>
                      <a:pPr algn="ctr" rtl="0" fontAlgn="t">
                        <a:spcBef>
                          <a:spcPts val="0"/>
                        </a:spcBef>
                        <a:spcAft>
                          <a:spcPts val="0"/>
                        </a:spcAft>
                      </a:pPr>
                      <a:br>
                        <a:rPr lang="en-US" sz="1400" dirty="0">
                          <a:effectLst/>
                          <a:latin typeface="+mn-lt"/>
                        </a:rPr>
                      </a:br>
                      <a:r>
                        <a:rPr lang="en-US" sz="1400" b="0" i="0" u="none" strike="noStrike" dirty="0">
                          <a:solidFill>
                            <a:srgbClr val="000000"/>
                          </a:solidFill>
                          <a:effectLst/>
                          <a:latin typeface="+mn-lt"/>
                        </a:rPr>
                        <a:t>World Renowned Bassist, Band leader</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Session Musician , Educator</a:t>
                      </a:r>
                      <a:endParaRPr lang="en-US" sz="1400"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1" i="0" u="none" strike="noStrike" dirty="0">
                          <a:solidFill>
                            <a:srgbClr val="000000"/>
                          </a:solidFill>
                          <a:effectLst/>
                          <a:latin typeface="+mn-lt"/>
                        </a:rPr>
                        <a:t>       Talk  / Interview</a:t>
                      </a:r>
                      <a:endParaRPr lang="en-US" sz="1400" b="1"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‘Women in Music’</a:t>
                      </a:r>
                      <a:endParaRPr lang="en-US" sz="1400" b="1"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a:t>
                      </a:r>
                      <a:endParaRPr lang="en-US" sz="1400" b="1" dirty="0">
                        <a:effectLst/>
                        <a:latin typeface="+mn-lt"/>
                      </a:endParaRPr>
                    </a:p>
                    <a:p>
                      <a:pPr algn="ctr" rtl="0" fontAlgn="t">
                        <a:spcBef>
                          <a:spcPts val="0"/>
                        </a:spcBef>
                        <a:spcAft>
                          <a:spcPts val="0"/>
                        </a:spcAft>
                      </a:pPr>
                      <a:r>
                        <a:rPr lang="en-US" sz="1400" b="1" i="0" u="none" strike="noStrike" dirty="0">
                          <a:solidFill>
                            <a:srgbClr val="000000"/>
                          </a:solidFill>
                          <a:effectLst/>
                          <a:latin typeface="+mn-lt"/>
                        </a:rPr>
                        <a:t> </a:t>
                      </a:r>
                      <a:r>
                        <a:rPr lang="en-US" sz="1400" b="0" i="0" u="none" strike="noStrike" dirty="0">
                          <a:solidFill>
                            <a:srgbClr val="000000"/>
                          </a:solidFill>
                          <a:effectLst/>
                          <a:latin typeface="+mn-lt"/>
                        </a:rPr>
                        <a:t>(interviewed by Valerie Etienne)</a:t>
                      </a:r>
                      <a:endParaRPr lang="en-US" sz="1400" b="0" dirty="0">
                        <a:effectLst/>
                        <a:latin typeface="+mn-lt"/>
                      </a:endParaRPr>
                    </a:p>
                    <a:p>
                      <a:pPr algn="ctr" fontAlgn="t"/>
                      <a:br>
                        <a:rPr lang="en-US" sz="1400" b="1" dirty="0">
                          <a:effectLst/>
                          <a:latin typeface="+mn-lt"/>
                        </a:rPr>
                      </a:br>
                      <a:endParaRPr lang="en-US" sz="1400" b="1"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08405030"/>
                  </a:ext>
                </a:extLst>
              </a:tr>
              <a:tr h="610365">
                <a:tc>
                  <a:txBody>
                    <a:bodyPr/>
                    <a:lstStyle/>
                    <a:p>
                      <a:pPr algn="l" rtl="0" fontAlgn="t">
                        <a:spcBef>
                          <a:spcPts val="0"/>
                        </a:spcBef>
                        <a:spcAft>
                          <a:spcPts val="0"/>
                        </a:spcAft>
                      </a:pPr>
                      <a:r>
                        <a:rPr lang="en-GB" sz="1400" b="1" i="0" u="none" strike="noStrike">
                          <a:solidFill>
                            <a:srgbClr val="000000"/>
                          </a:solidFill>
                          <a:effectLst/>
                          <a:latin typeface="+mn-lt"/>
                        </a:rPr>
                        <a:t>3.45 - 4.00pm</a:t>
                      </a:r>
                      <a:endParaRPr lang="en-GB" sz="1400" b="1">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400" b="1" i="0" u="none" strike="noStrike" dirty="0">
                          <a:solidFill>
                            <a:srgbClr val="000000"/>
                          </a:solidFill>
                          <a:effectLst/>
                          <a:latin typeface="+mn-lt"/>
                        </a:rPr>
                        <a:t>TBC</a:t>
                      </a:r>
                      <a:endParaRPr lang="en-GB" sz="1400" b="1"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400" b="1" i="0" u="none" strike="noStrike" dirty="0">
                          <a:solidFill>
                            <a:srgbClr val="000000"/>
                          </a:solidFill>
                          <a:effectLst/>
                          <a:latin typeface="+mn-lt"/>
                        </a:rPr>
                        <a:t>TBC</a:t>
                      </a:r>
                      <a:endParaRPr lang="en-GB" sz="1400" b="1"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5921337"/>
                  </a:ext>
                </a:extLst>
              </a:tr>
              <a:tr h="1116196">
                <a:tc>
                  <a:txBody>
                    <a:bodyPr/>
                    <a:lstStyle/>
                    <a:p>
                      <a:pPr algn="l" rtl="0" fontAlgn="t">
                        <a:spcBef>
                          <a:spcPts val="0"/>
                        </a:spcBef>
                        <a:spcAft>
                          <a:spcPts val="0"/>
                        </a:spcAft>
                      </a:pPr>
                      <a:r>
                        <a:rPr lang="en-GB" sz="1400" b="1" i="0" u="none" strike="noStrike" dirty="0">
                          <a:solidFill>
                            <a:srgbClr val="000000"/>
                          </a:solidFill>
                          <a:effectLst/>
                          <a:latin typeface="+mn-lt"/>
                        </a:rPr>
                        <a:t>4.15 - 5.30PM</a:t>
                      </a:r>
                      <a:endParaRPr lang="en-GB" sz="1400" b="1"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1" i="0" u="none" strike="noStrike" dirty="0">
                          <a:solidFill>
                            <a:srgbClr val="000000"/>
                          </a:solidFill>
                          <a:effectLst/>
                          <a:latin typeface="+mn-lt"/>
                        </a:rPr>
                        <a:t>Paul Weller</a:t>
                      </a:r>
                      <a:endParaRPr lang="en-US" sz="1400" b="1"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Musician</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a:t>
                      </a:r>
                    </a:p>
                    <a:p>
                      <a:pPr algn="ctr" rtl="0" fontAlgn="t">
                        <a:spcBef>
                          <a:spcPts val="0"/>
                        </a:spcBef>
                        <a:spcAft>
                          <a:spcPts val="0"/>
                        </a:spcAft>
                      </a:pPr>
                      <a:r>
                        <a:rPr lang="en-US" sz="1400" b="0" i="0" u="none" strike="noStrike" dirty="0">
                          <a:solidFill>
                            <a:srgbClr val="000000"/>
                          </a:solidFill>
                          <a:effectLst/>
                          <a:latin typeface="+mn-lt"/>
                        </a:rPr>
                        <a:t>The Jam , The Style Council</a:t>
                      </a:r>
                      <a:endParaRPr lang="en-US" sz="1400"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400" b="0" i="0" u="none" strike="noStrike" dirty="0">
                          <a:solidFill>
                            <a:srgbClr val="000000"/>
                          </a:solidFill>
                          <a:effectLst/>
                          <a:latin typeface="+mn-lt"/>
                        </a:rPr>
                        <a:t> </a:t>
                      </a:r>
                      <a:r>
                        <a:rPr lang="en-US" sz="1400" b="1" i="0" u="none" strike="noStrike" dirty="0">
                          <a:solidFill>
                            <a:srgbClr val="000000"/>
                          </a:solidFill>
                          <a:effectLst/>
                          <a:latin typeface="+mn-lt"/>
                        </a:rPr>
                        <a:t> Performance/Chat/</a:t>
                      </a:r>
                    </a:p>
                    <a:p>
                      <a:pPr algn="ctr" rtl="0" fontAlgn="t">
                        <a:spcBef>
                          <a:spcPts val="0"/>
                        </a:spcBef>
                        <a:spcAft>
                          <a:spcPts val="0"/>
                        </a:spcAft>
                      </a:pPr>
                      <a:r>
                        <a:rPr lang="en-US" sz="1400" b="1" i="0" u="none" strike="noStrike" dirty="0">
                          <a:solidFill>
                            <a:srgbClr val="000000"/>
                          </a:solidFill>
                          <a:effectLst/>
                          <a:latin typeface="+mn-lt"/>
                        </a:rPr>
                        <a:t>Interview </a:t>
                      </a:r>
                    </a:p>
                    <a:p>
                      <a:pPr algn="ctr" rtl="0" fontAlgn="t">
                        <a:spcBef>
                          <a:spcPts val="0"/>
                        </a:spcBef>
                        <a:spcAft>
                          <a:spcPts val="0"/>
                        </a:spcAft>
                      </a:pPr>
                      <a:endParaRPr lang="en-US" sz="1400" b="0" i="0" u="none" strike="noStrike" dirty="0">
                        <a:solidFill>
                          <a:schemeClr val="tx1"/>
                        </a:solidFill>
                        <a:effectLst/>
                        <a:latin typeface="+mn-lt"/>
                      </a:endParaRPr>
                    </a:p>
                    <a:p>
                      <a:pPr algn="ctr" rtl="0" fontAlgn="t">
                        <a:spcBef>
                          <a:spcPts val="0"/>
                        </a:spcBef>
                        <a:spcAft>
                          <a:spcPts val="0"/>
                        </a:spcAft>
                      </a:pPr>
                      <a:r>
                        <a:rPr lang="en-US" sz="1400" b="0" i="0" u="none" strike="noStrike" dirty="0">
                          <a:solidFill>
                            <a:srgbClr val="000000"/>
                          </a:solidFill>
                          <a:effectLst/>
                          <a:latin typeface="+mn-lt"/>
                        </a:rPr>
                        <a:t>‘50 years of Music ‘</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   ‘Magic: A Journal of </a:t>
                      </a:r>
                    </a:p>
                    <a:p>
                      <a:pPr algn="ctr" rtl="0" fontAlgn="t">
                        <a:spcBef>
                          <a:spcPts val="0"/>
                        </a:spcBef>
                        <a:spcAft>
                          <a:spcPts val="0"/>
                        </a:spcAft>
                      </a:pPr>
                      <a:r>
                        <a:rPr lang="en-US" sz="1400" b="0" i="0" u="none" strike="noStrike" dirty="0">
                          <a:solidFill>
                            <a:srgbClr val="000000"/>
                          </a:solidFill>
                          <a:effectLst/>
                          <a:latin typeface="+mn-lt"/>
                        </a:rPr>
                        <a:t>Song’ </a:t>
                      </a:r>
                    </a:p>
                    <a:p>
                      <a:pPr algn="ctr" rtl="0" fontAlgn="t">
                        <a:spcBef>
                          <a:spcPts val="0"/>
                        </a:spcBef>
                        <a:spcAft>
                          <a:spcPts val="0"/>
                        </a:spcAft>
                      </a:pPr>
                      <a:r>
                        <a:rPr lang="en-US" sz="1400" b="0" i="0" u="none" strike="noStrike" dirty="0">
                          <a:solidFill>
                            <a:srgbClr val="000000"/>
                          </a:solidFill>
                          <a:effectLst/>
                          <a:latin typeface="+mn-lt"/>
                        </a:rPr>
                        <a:t> </a:t>
                      </a:r>
                      <a:endParaRPr lang="en-US" sz="1400" dirty="0">
                        <a:effectLst/>
                        <a:latin typeface="+mn-lt"/>
                      </a:endParaRPr>
                    </a:p>
                    <a:p>
                      <a:pPr algn="ctr" rtl="0" fontAlgn="t">
                        <a:spcBef>
                          <a:spcPts val="0"/>
                        </a:spcBef>
                        <a:spcAft>
                          <a:spcPts val="0"/>
                        </a:spcAft>
                      </a:pPr>
                      <a:r>
                        <a:rPr lang="en-US" sz="1400" b="0" i="0" u="none" strike="noStrike" dirty="0">
                          <a:solidFill>
                            <a:srgbClr val="000000"/>
                          </a:solidFill>
                          <a:effectLst/>
                          <a:latin typeface="+mn-lt"/>
                        </a:rPr>
                        <a:t>(Interviewed by Dylan Jones)</a:t>
                      </a:r>
                      <a:endParaRPr lang="en-US" sz="1400" dirty="0">
                        <a:effectLst/>
                        <a:latin typeface="+mn-lt"/>
                      </a:endParaRPr>
                    </a:p>
                    <a:p>
                      <a:pPr algn="ctr" rtl="0" fontAlgn="t">
                        <a:spcBef>
                          <a:spcPts val="0"/>
                        </a:spcBef>
                        <a:spcAft>
                          <a:spcPts val="0"/>
                        </a:spcAft>
                      </a:pPr>
                      <a:br>
                        <a:rPr lang="en-US" sz="1400" dirty="0">
                          <a:effectLst/>
                          <a:latin typeface="+mn-lt"/>
                        </a:rPr>
                      </a:br>
                      <a:r>
                        <a:rPr lang="en-US" sz="1400" b="0" i="0" u="none" strike="noStrike" dirty="0">
                          <a:solidFill>
                            <a:srgbClr val="000000"/>
                          </a:solidFill>
                          <a:effectLst/>
                          <a:latin typeface="+mn-lt"/>
                        </a:rPr>
                        <a:t>                 </a:t>
                      </a:r>
                      <a:endParaRPr lang="en-US" sz="1400" dirty="0">
                        <a:effectLst/>
                        <a:latin typeface="+mn-lt"/>
                      </a:endParaRPr>
                    </a:p>
                  </a:txBody>
                  <a:tcPr marL="27215" marR="27215" marT="27215" marB="2721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75845997"/>
                  </a:ext>
                </a:extLst>
              </a:tr>
            </a:tbl>
          </a:graphicData>
        </a:graphic>
      </p:graphicFrame>
      <p:sp>
        <p:nvSpPr>
          <p:cNvPr id="6" name="Rectangle 1">
            <a:extLst>
              <a:ext uri="{FF2B5EF4-FFF2-40B4-BE49-F238E27FC236}">
                <a16:creationId xmlns:a16="http://schemas.microsoft.com/office/drawing/2014/main" id="{1FCB2CD0-7CD4-48C9-80EE-E27FA6D56A83}"/>
              </a:ext>
            </a:extLst>
          </p:cNvPr>
          <p:cNvSpPr>
            <a:spLocks noChangeArrowheads="1"/>
          </p:cNvSpPr>
          <p:nvPr/>
        </p:nvSpPr>
        <p:spPr bwMode="auto">
          <a:xfrm>
            <a:off x="1459069" y="2632074"/>
            <a:ext cx="13360123" cy="530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539423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F536B-21DF-4F2C-8B14-C4A556CBDB94}"/>
              </a:ext>
            </a:extLst>
          </p:cNvPr>
          <p:cNvSpPr>
            <a:spLocks noGrp="1"/>
          </p:cNvSpPr>
          <p:nvPr>
            <p:ph type="title"/>
          </p:nvPr>
        </p:nvSpPr>
        <p:spPr>
          <a:xfrm>
            <a:off x="1458901" y="1109529"/>
            <a:ext cx="4941899" cy="749751"/>
          </a:xfrm>
        </p:spPr>
        <p:txBody>
          <a:bodyPr/>
          <a:lstStyle/>
          <a:p>
            <a:r>
              <a:rPr lang="en-US" dirty="0"/>
              <a:t>Mock Program of artists</a:t>
            </a:r>
            <a:endParaRPr lang="en-GB" dirty="0"/>
          </a:p>
        </p:txBody>
      </p:sp>
      <p:sp>
        <p:nvSpPr>
          <p:cNvPr id="5" name="Rectangle 1">
            <a:extLst>
              <a:ext uri="{FF2B5EF4-FFF2-40B4-BE49-F238E27FC236}">
                <a16:creationId xmlns:a16="http://schemas.microsoft.com/office/drawing/2014/main" id="{1D04CA2C-3D06-4633-880D-ACF4FFF9919D}"/>
              </a:ext>
            </a:extLst>
          </p:cNvPr>
          <p:cNvSpPr>
            <a:spLocks noChangeArrowheads="1"/>
          </p:cNvSpPr>
          <p:nvPr/>
        </p:nvSpPr>
        <p:spPr bwMode="auto">
          <a:xfrm>
            <a:off x="3228975" y="3776663"/>
            <a:ext cx="685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7" name="Picture 6" descr="Shape&#10;&#10;Description automatically generated with low confidence">
            <a:extLst>
              <a:ext uri="{FF2B5EF4-FFF2-40B4-BE49-F238E27FC236}">
                <a16:creationId xmlns:a16="http://schemas.microsoft.com/office/drawing/2014/main" id="{D7F03CC3-9B82-4597-8DC6-1214BC2B8C26}"/>
              </a:ext>
            </a:extLst>
          </p:cNvPr>
          <p:cNvPicPr>
            <a:picLocks noChangeAspect="1"/>
          </p:cNvPicPr>
          <p:nvPr/>
        </p:nvPicPr>
        <p:blipFill rotWithShape="1">
          <a:blip r:embed="rId2">
            <a:extLst>
              <a:ext uri="{28A0092B-C50C-407E-A947-70E740481C1C}">
                <a14:useLocalDpi xmlns:a14="http://schemas.microsoft.com/office/drawing/2010/main" val="0"/>
              </a:ext>
            </a:extLst>
          </a:blip>
          <a:srcRect b="55734"/>
          <a:stretch/>
        </p:blipFill>
        <p:spPr>
          <a:xfrm>
            <a:off x="1062555" y="1859280"/>
            <a:ext cx="4336544" cy="9403468"/>
          </a:xfrm>
          <a:prstGeom prst="rect">
            <a:avLst/>
          </a:prstGeom>
        </p:spPr>
      </p:pic>
    </p:spTree>
    <p:extLst>
      <p:ext uri="{BB962C8B-B14F-4D97-AF65-F5344CB8AC3E}">
        <p14:creationId xmlns:p14="http://schemas.microsoft.com/office/powerpoint/2010/main" val="1917561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50827-63F0-4FB6-B75A-5057979374B3}"/>
              </a:ext>
            </a:extLst>
          </p:cNvPr>
          <p:cNvSpPr>
            <a:spLocks noGrp="1"/>
          </p:cNvSpPr>
          <p:nvPr>
            <p:ph type="title"/>
          </p:nvPr>
        </p:nvSpPr>
        <p:spPr>
          <a:xfrm>
            <a:off x="441580" y="877993"/>
            <a:ext cx="4760785" cy="745067"/>
          </a:xfrm>
        </p:spPr>
        <p:txBody>
          <a:bodyPr/>
          <a:lstStyle/>
          <a:p>
            <a:r>
              <a:rPr lang="en-US" dirty="0"/>
              <a:t>Mock Program of Artists Cont.</a:t>
            </a:r>
            <a:endParaRPr lang="en-GB" dirty="0"/>
          </a:p>
        </p:txBody>
      </p:sp>
      <p:pic>
        <p:nvPicPr>
          <p:cNvPr id="4" name="Picture 3" descr="Shape&#10;&#10;Description automatically generated with low confidence">
            <a:extLst>
              <a:ext uri="{FF2B5EF4-FFF2-40B4-BE49-F238E27FC236}">
                <a16:creationId xmlns:a16="http://schemas.microsoft.com/office/drawing/2014/main" id="{44A6A95C-52F2-4B02-817A-5C0E199409C5}"/>
              </a:ext>
            </a:extLst>
          </p:cNvPr>
          <p:cNvPicPr>
            <a:picLocks noChangeAspect="1"/>
          </p:cNvPicPr>
          <p:nvPr/>
        </p:nvPicPr>
        <p:blipFill rotWithShape="1">
          <a:blip r:embed="rId2">
            <a:extLst>
              <a:ext uri="{28A0092B-C50C-407E-A947-70E740481C1C}">
                <a14:useLocalDpi xmlns:a14="http://schemas.microsoft.com/office/drawing/2010/main" val="0"/>
              </a:ext>
            </a:extLst>
          </a:blip>
          <a:srcRect t="45754"/>
          <a:stretch/>
        </p:blipFill>
        <p:spPr>
          <a:xfrm>
            <a:off x="1040797" y="1470660"/>
            <a:ext cx="3562350" cy="7896987"/>
          </a:xfrm>
          <a:prstGeom prst="rect">
            <a:avLst/>
          </a:prstGeom>
        </p:spPr>
      </p:pic>
      <p:sp>
        <p:nvSpPr>
          <p:cNvPr id="6" name="TextBox 5">
            <a:extLst>
              <a:ext uri="{FF2B5EF4-FFF2-40B4-BE49-F238E27FC236}">
                <a16:creationId xmlns:a16="http://schemas.microsoft.com/office/drawing/2014/main" id="{0FAFF4AD-61E3-4F81-B060-7A819C98C3C4}"/>
              </a:ext>
            </a:extLst>
          </p:cNvPr>
          <p:cNvSpPr txBox="1"/>
          <p:nvPr/>
        </p:nvSpPr>
        <p:spPr>
          <a:xfrm>
            <a:off x="508656" y="9433814"/>
            <a:ext cx="4910667" cy="4555093"/>
          </a:xfrm>
          <a:prstGeom prst="rect">
            <a:avLst/>
          </a:prstGeom>
          <a:noFill/>
        </p:spPr>
        <p:txBody>
          <a:bodyPr wrap="square" rtlCol="0">
            <a:spAutoFit/>
          </a:bodyPr>
          <a:lstStyle/>
          <a:p>
            <a:r>
              <a:rPr lang="en-US" sz="1400" dirty="0"/>
              <a:t>We decided to create a google form application for potential acts to apply for slot in either the Vinyl Café or The Gallery. The form asked what type of performance they would play i.e., the acoustic or electric, the genre they play, and the equipment they would require for their sets. We were able to gauge our costs more effectively due to being able to see what equipment would be required and taking it into account in our budget. We also had a team to decide who would perform and where. </a:t>
            </a:r>
          </a:p>
          <a:p>
            <a:pPr rtl="0">
              <a:spcBef>
                <a:spcPts val="0"/>
              </a:spcBef>
              <a:spcAft>
                <a:spcPts val="0"/>
              </a:spcAft>
            </a:pPr>
            <a:r>
              <a:rPr lang="en-US" sz="1400" dirty="0"/>
              <a:t>We decided on </a:t>
            </a:r>
            <a:r>
              <a:rPr lang="en-US" sz="1400" b="0" i="0" u="none" strike="noStrike" dirty="0">
                <a:solidFill>
                  <a:srgbClr val="000000"/>
                </a:solidFill>
                <a:effectLst/>
              </a:rPr>
              <a:t>20 minutes set in vinyl with 5 minute breaks</a:t>
            </a:r>
            <a:r>
              <a:rPr lang="en-US" sz="1400" dirty="0"/>
              <a:t> and </a:t>
            </a:r>
            <a:r>
              <a:rPr lang="en-US" sz="1400" b="0" i="0" u="none" strike="noStrike" dirty="0">
                <a:solidFill>
                  <a:srgbClr val="000000"/>
                </a:solidFill>
                <a:effectLst/>
              </a:rPr>
              <a:t>35 minutes in gallery with 10 minute breaks.</a:t>
            </a:r>
            <a:endParaRPr lang="en-US" sz="1400" b="0" dirty="0">
              <a:effectLst/>
            </a:endParaRPr>
          </a:p>
          <a:p>
            <a:br>
              <a:rPr lang="en-US" sz="1400" dirty="0"/>
            </a:br>
            <a:endParaRPr lang="en-US" sz="1400" dirty="0"/>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2707928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C78A0-672E-4C41-AC3C-368CA77D3C41}"/>
              </a:ext>
            </a:extLst>
          </p:cNvPr>
          <p:cNvSpPr>
            <a:spLocks noGrp="1"/>
          </p:cNvSpPr>
          <p:nvPr>
            <p:ph type="title"/>
          </p:nvPr>
        </p:nvSpPr>
        <p:spPr>
          <a:xfrm>
            <a:off x="457200" y="1083733"/>
            <a:ext cx="4760785" cy="726017"/>
          </a:xfrm>
        </p:spPr>
        <p:txBody>
          <a:bodyPr/>
          <a:lstStyle/>
          <a:p>
            <a:r>
              <a:rPr lang="en-US" dirty="0"/>
              <a:t>Ticketing</a:t>
            </a:r>
            <a:endParaRPr lang="en-GB" dirty="0"/>
          </a:p>
        </p:txBody>
      </p:sp>
      <p:grpSp>
        <p:nvGrpSpPr>
          <p:cNvPr id="7" name="Group 6">
            <a:extLst>
              <a:ext uri="{FF2B5EF4-FFF2-40B4-BE49-F238E27FC236}">
                <a16:creationId xmlns:a16="http://schemas.microsoft.com/office/drawing/2014/main" id="{C41D77FA-DEE6-4C78-8658-31BBF007A301}"/>
              </a:ext>
            </a:extLst>
          </p:cNvPr>
          <p:cNvGrpSpPr/>
          <p:nvPr/>
        </p:nvGrpSpPr>
        <p:grpSpPr>
          <a:xfrm>
            <a:off x="312420" y="1809750"/>
            <a:ext cx="5920740" cy="3661410"/>
            <a:chOff x="-68580" y="1809750"/>
            <a:chExt cx="5151120" cy="3290292"/>
          </a:xfrm>
        </p:grpSpPr>
        <p:pic>
          <p:nvPicPr>
            <p:cNvPr id="5" name="Picture 4">
              <a:extLst>
                <a:ext uri="{FF2B5EF4-FFF2-40B4-BE49-F238E27FC236}">
                  <a16:creationId xmlns:a16="http://schemas.microsoft.com/office/drawing/2014/main" id="{2A2073F1-1DE0-4162-8A0B-E6836563240F}"/>
                </a:ext>
              </a:extLst>
            </p:cNvPr>
            <p:cNvPicPr>
              <a:picLocks noChangeAspect="1"/>
            </p:cNvPicPr>
            <p:nvPr/>
          </p:nvPicPr>
          <p:blipFill rotWithShape="1">
            <a:blip r:embed="rId2"/>
            <a:srcRect l="51778"/>
            <a:stretch/>
          </p:blipFill>
          <p:spPr>
            <a:xfrm>
              <a:off x="1775460" y="1809750"/>
              <a:ext cx="3307080" cy="3290292"/>
            </a:xfrm>
            <a:prstGeom prst="rect">
              <a:avLst/>
            </a:prstGeom>
          </p:spPr>
        </p:pic>
        <p:pic>
          <p:nvPicPr>
            <p:cNvPr id="6" name="Picture 5">
              <a:extLst>
                <a:ext uri="{FF2B5EF4-FFF2-40B4-BE49-F238E27FC236}">
                  <a16:creationId xmlns:a16="http://schemas.microsoft.com/office/drawing/2014/main" id="{08B882CE-9EE8-4A03-91CE-B2E26C3D82F4}"/>
                </a:ext>
              </a:extLst>
            </p:cNvPr>
            <p:cNvPicPr>
              <a:picLocks noChangeAspect="1"/>
            </p:cNvPicPr>
            <p:nvPr/>
          </p:nvPicPr>
          <p:blipFill rotWithShape="1">
            <a:blip r:embed="rId2"/>
            <a:srcRect l="-1000" r="72099"/>
            <a:stretch/>
          </p:blipFill>
          <p:spPr>
            <a:xfrm>
              <a:off x="-68580" y="1809750"/>
              <a:ext cx="1982047" cy="3290292"/>
            </a:xfrm>
            <a:prstGeom prst="rect">
              <a:avLst/>
            </a:prstGeom>
          </p:spPr>
        </p:pic>
      </p:grpSp>
      <p:sp>
        <p:nvSpPr>
          <p:cNvPr id="8" name="TextBox 7">
            <a:extLst>
              <a:ext uri="{FF2B5EF4-FFF2-40B4-BE49-F238E27FC236}">
                <a16:creationId xmlns:a16="http://schemas.microsoft.com/office/drawing/2014/main" id="{08066DE9-02F6-4F89-8F0B-DCF018E51DA8}"/>
              </a:ext>
            </a:extLst>
          </p:cNvPr>
          <p:cNvSpPr txBox="1"/>
          <p:nvPr/>
        </p:nvSpPr>
        <p:spPr>
          <a:xfrm>
            <a:off x="457200" y="6358056"/>
            <a:ext cx="5539740" cy="2831544"/>
          </a:xfrm>
          <a:prstGeom prst="rect">
            <a:avLst/>
          </a:prstGeom>
          <a:noFill/>
        </p:spPr>
        <p:txBody>
          <a:bodyPr wrap="square" rtlCol="0">
            <a:spAutoFit/>
          </a:bodyPr>
          <a:lstStyle/>
          <a:p>
            <a:r>
              <a:rPr lang="en-US" dirty="0"/>
              <a:t>Thi</a:t>
            </a:r>
            <a:r>
              <a:rPr lang="en-US" sz="1600" dirty="0"/>
              <a:t>s table shows a comparison between the costs of various ticketing platforms. It shows how much each provider would charge depending on the ticket price.</a:t>
            </a:r>
          </a:p>
          <a:p>
            <a:endParaRPr lang="en-US" sz="1600" dirty="0"/>
          </a:p>
          <a:p>
            <a:r>
              <a:rPr lang="en-US" sz="1600" dirty="0"/>
              <a:t>Although </a:t>
            </a:r>
            <a:r>
              <a:rPr lang="en-US" sz="1600" dirty="0" err="1"/>
              <a:t>Ticketlab</a:t>
            </a:r>
            <a:r>
              <a:rPr lang="en-US" sz="1600" dirty="0"/>
              <a:t> is evidently the cheapest, we have decided to go through Eventbrite. It enables us to add donation tickets to our event. Which is where people aren’t charged but can choose to pay if they wish to. This works inline with our aim to donate potential proceedings to charity. It is also very popular and familiar whereas Ticket lab is not.</a:t>
            </a:r>
            <a:endParaRPr lang="en-GB" dirty="0"/>
          </a:p>
        </p:txBody>
      </p:sp>
      <p:sp>
        <p:nvSpPr>
          <p:cNvPr id="9" name="TextBox 8">
            <a:extLst>
              <a:ext uri="{FF2B5EF4-FFF2-40B4-BE49-F238E27FC236}">
                <a16:creationId xmlns:a16="http://schemas.microsoft.com/office/drawing/2014/main" id="{14D60F2D-1C09-462B-AE59-BC920B4A0456}"/>
              </a:ext>
            </a:extLst>
          </p:cNvPr>
          <p:cNvSpPr txBox="1"/>
          <p:nvPr/>
        </p:nvSpPr>
        <p:spPr>
          <a:xfrm>
            <a:off x="563880" y="5471160"/>
            <a:ext cx="1455420" cy="230832"/>
          </a:xfrm>
          <a:prstGeom prst="rect">
            <a:avLst/>
          </a:prstGeom>
          <a:noFill/>
        </p:spPr>
        <p:txBody>
          <a:bodyPr wrap="square" rtlCol="0">
            <a:spAutoFit/>
          </a:bodyPr>
          <a:lstStyle/>
          <a:p>
            <a:r>
              <a:rPr lang="en-US" sz="900" i="1" dirty="0" err="1">
                <a:solidFill>
                  <a:schemeClr val="accent4">
                    <a:lumMod val="50000"/>
                  </a:schemeClr>
                </a:solidFill>
              </a:rPr>
              <a:t>Ticketlab</a:t>
            </a:r>
            <a:r>
              <a:rPr lang="en-US" sz="900" i="1" dirty="0">
                <a:solidFill>
                  <a:schemeClr val="accent4">
                    <a:lumMod val="50000"/>
                  </a:schemeClr>
                </a:solidFill>
              </a:rPr>
              <a:t> (2021)</a:t>
            </a:r>
            <a:endParaRPr lang="en-GB" sz="900" i="1" dirty="0">
              <a:solidFill>
                <a:schemeClr val="accent4">
                  <a:lumMod val="50000"/>
                </a:schemeClr>
              </a:solidFill>
            </a:endParaRPr>
          </a:p>
        </p:txBody>
      </p:sp>
    </p:spTree>
    <p:extLst>
      <p:ext uri="{BB962C8B-B14F-4D97-AF65-F5344CB8AC3E}">
        <p14:creationId xmlns:p14="http://schemas.microsoft.com/office/powerpoint/2010/main" val="646184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8DF6A-6D66-4AEA-91E6-403592A6A0CF}"/>
              </a:ext>
            </a:extLst>
          </p:cNvPr>
          <p:cNvSpPr>
            <a:spLocks noGrp="1"/>
          </p:cNvSpPr>
          <p:nvPr>
            <p:ph type="title"/>
          </p:nvPr>
        </p:nvSpPr>
        <p:spPr/>
        <p:txBody>
          <a:bodyPr/>
          <a:lstStyle/>
          <a:p>
            <a:r>
              <a:rPr lang="en-US" dirty="0"/>
              <a:t>Marketing and Promotion</a:t>
            </a:r>
            <a:endParaRPr lang="en-GB" dirty="0"/>
          </a:p>
        </p:txBody>
      </p:sp>
      <p:sp>
        <p:nvSpPr>
          <p:cNvPr id="3" name="Content Placeholder 2">
            <a:extLst>
              <a:ext uri="{FF2B5EF4-FFF2-40B4-BE49-F238E27FC236}">
                <a16:creationId xmlns:a16="http://schemas.microsoft.com/office/drawing/2014/main" id="{FF616E1E-2395-4256-800B-E4B95910D9FE}"/>
              </a:ext>
            </a:extLst>
          </p:cNvPr>
          <p:cNvSpPr>
            <a:spLocks noGrp="1"/>
          </p:cNvSpPr>
          <p:nvPr>
            <p:ph idx="1"/>
          </p:nvPr>
        </p:nvSpPr>
        <p:spPr>
          <a:xfrm>
            <a:off x="203201" y="1947333"/>
            <a:ext cx="5849347" cy="7995399"/>
          </a:xfrm>
        </p:spPr>
        <p:txBody>
          <a:bodyPr>
            <a:noAutofit/>
          </a:bodyPr>
          <a:lstStyle/>
          <a:p>
            <a:r>
              <a:rPr lang="en-US" sz="1500" b="1" dirty="0">
                <a:solidFill>
                  <a:schemeClr val="tx1"/>
                </a:solidFill>
              </a:rPr>
              <a:t>Promotional Assets </a:t>
            </a: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Flyers that will be stuck around the Tileyard development </a:t>
            </a: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Photoshop template for social media  posts (logo + partners + artist picture and info)</a:t>
            </a: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QR codes that link to artist and speaker information will be posted </a:t>
            </a:r>
            <a:r>
              <a:rPr lang="en-US" sz="1500" dirty="0">
                <a:solidFill>
                  <a:srgbClr val="000000"/>
                </a:solidFill>
              </a:rPr>
              <a:t>at the door and in the venues</a:t>
            </a:r>
          </a:p>
          <a:p>
            <a:pPr lvl="1" fontAlgn="base">
              <a:spcBef>
                <a:spcPts val="0"/>
              </a:spcBef>
              <a:buFont typeface="Arial" panose="020B0604020202020204" pitchFamily="34" charset="0"/>
              <a:buChar char="•"/>
            </a:pPr>
            <a:r>
              <a:rPr lang="en-US" sz="1500" b="0" i="0" u="none" strike="noStrike" dirty="0">
                <a:solidFill>
                  <a:srgbClr val="000000"/>
                </a:solidFill>
                <a:effectLst/>
              </a:rPr>
              <a:t>QR code stickers that lead to a </a:t>
            </a:r>
            <a:r>
              <a:rPr lang="en-US" sz="1500" dirty="0">
                <a:solidFill>
                  <a:srgbClr val="000000"/>
                </a:solidFill>
              </a:rPr>
              <a:t>Li</a:t>
            </a:r>
            <a:r>
              <a:rPr lang="en-US" sz="1500" b="0" i="0" u="none" strike="noStrike" dirty="0">
                <a:solidFill>
                  <a:srgbClr val="000000"/>
                </a:solidFill>
                <a:effectLst/>
              </a:rPr>
              <a:t>nktree with our socials and ticket link</a:t>
            </a:r>
          </a:p>
          <a:p>
            <a:pPr lvl="1" fontAlgn="base">
              <a:spcBef>
                <a:spcPts val="0"/>
              </a:spcBef>
              <a:buFont typeface="Arial" panose="020B0604020202020204" pitchFamily="34" charset="0"/>
              <a:buChar char="•"/>
            </a:pPr>
            <a:endParaRPr lang="en-US" sz="1500" b="0" i="0" u="none" strike="noStrike" dirty="0">
              <a:solidFill>
                <a:schemeClr val="tx1"/>
              </a:solidFill>
              <a:effectLst/>
            </a:endParaRPr>
          </a:p>
          <a:p>
            <a:pPr rtl="0">
              <a:spcBef>
                <a:spcPts val="0"/>
              </a:spcBef>
              <a:spcAft>
                <a:spcPts val="0"/>
              </a:spcAft>
            </a:pPr>
            <a:r>
              <a:rPr lang="en-US" sz="1500" b="1" dirty="0">
                <a:solidFill>
                  <a:schemeClr val="tx1"/>
                </a:solidFill>
                <a:effectLst/>
              </a:rPr>
              <a:t>Online Tools/Social Media</a:t>
            </a:r>
            <a:br>
              <a:rPr lang="en-US" sz="1500" b="0" dirty="0">
                <a:effectLst/>
              </a:rPr>
            </a:br>
            <a:r>
              <a:rPr lang="en-US" sz="1500" b="0" i="0" u="none" strike="noStrike" dirty="0">
                <a:solidFill>
                  <a:srgbClr val="000000"/>
                </a:solidFill>
                <a:effectLst/>
              </a:rPr>
              <a:t>Facebook event page</a:t>
            </a: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Instagram page</a:t>
            </a:r>
          </a:p>
          <a:p>
            <a:pPr rtl="0" fontAlgn="base">
              <a:spcBef>
                <a:spcPts val="0"/>
              </a:spcBef>
              <a:spcAft>
                <a:spcPts val="0"/>
              </a:spcAft>
              <a:buFont typeface="Arial" panose="020B0604020202020204" pitchFamily="34" charset="0"/>
              <a:buChar char="•"/>
            </a:pPr>
            <a:r>
              <a:rPr lang="en-US" sz="1500" dirty="0">
                <a:solidFill>
                  <a:srgbClr val="000000"/>
                </a:solidFill>
              </a:rPr>
              <a:t>Our main ways of promotion will through</a:t>
            </a:r>
            <a:endParaRPr lang="en-US" sz="1500" b="0" i="0" u="none" strike="noStrike" dirty="0">
              <a:solidFill>
                <a:srgbClr val="000000"/>
              </a:solidFill>
              <a:effectLst/>
            </a:endParaRPr>
          </a:p>
          <a:p>
            <a:pPr rtl="0" fontAlgn="base">
              <a:spcBef>
                <a:spcPts val="0"/>
              </a:spcBef>
              <a:spcAft>
                <a:spcPts val="0"/>
              </a:spcAft>
              <a:buFont typeface="Arial" panose="020B0604020202020204" pitchFamily="34" charset="0"/>
              <a:buChar char="•"/>
            </a:pPr>
            <a:r>
              <a:rPr lang="en-US" sz="1500" dirty="0">
                <a:solidFill>
                  <a:srgbClr val="000000"/>
                </a:solidFill>
              </a:rPr>
              <a:t>We will also be using the ticketing platform Eventbrite as it enables attendees to attach a donation to their ticket.</a:t>
            </a:r>
          </a:p>
          <a:p>
            <a:pPr lvl="1" fontAlgn="base">
              <a:spcBef>
                <a:spcPts val="0"/>
              </a:spcBef>
              <a:buFont typeface="Arial" panose="020B0604020202020204" pitchFamily="34" charset="0"/>
              <a:buChar char="•"/>
            </a:pPr>
            <a:r>
              <a:rPr lang="en-US" sz="1500" b="0" i="0" u="none" strike="noStrike" dirty="0">
                <a:solidFill>
                  <a:srgbClr val="000000"/>
                </a:solidFill>
                <a:effectLst/>
              </a:rPr>
              <a:t>This will be included in the header of the Instagram profile, on the Facebook event</a:t>
            </a:r>
            <a:r>
              <a:rPr lang="en-US" sz="1500" dirty="0">
                <a:solidFill>
                  <a:srgbClr val="000000"/>
                </a:solidFill>
              </a:rPr>
              <a:t> page, and included in any mail outs</a:t>
            </a:r>
          </a:p>
          <a:p>
            <a:pPr lvl="1" fontAlgn="base">
              <a:spcBef>
                <a:spcPts val="0"/>
              </a:spcBef>
              <a:buFont typeface="Arial" panose="020B0604020202020204" pitchFamily="34" charset="0"/>
              <a:buChar char="•"/>
            </a:pPr>
            <a:endParaRPr lang="en-US" sz="1500" b="0" i="0" u="none" strike="noStrike" dirty="0">
              <a:solidFill>
                <a:srgbClr val="000000"/>
              </a:solidFill>
              <a:effectLst/>
            </a:endParaRPr>
          </a:p>
          <a:p>
            <a:pPr>
              <a:spcBef>
                <a:spcPts val="0"/>
              </a:spcBef>
            </a:pPr>
            <a:r>
              <a:rPr lang="en-US" sz="1500" b="1" i="0" u="none" strike="noStrike" dirty="0">
                <a:solidFill>
                  <a:srgbClr val="000000"/>
                </a:solidFill>
                <a:effectLst/>
              </a:rPr>
              <a:t>Pre-event Promotion</a:t>
            </a:r>
            <a:endParaRPr lang="en-US" sz="1500" b="0" i="0" u="none" strike="noStrike" dirty="0">
              <a:solidFill>
                <a:srgbClr val="000000"/>
              </a:solidFill>
              <a:effectLst/>
            </a:endParaRP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posters/flyers with logo, partners, names, etc. + QR code to link to tickets</a:t>
            </a:r>
          </a:p>
          <a:p>
            <a:pPr rtl="0" fontAlgn="base">
              <a:spcBef>
                <a:spcPts val="0"/>
              </a:spcBef>
              <a:spcAft>
                <a:spcPts val="0"/>
              </a:spcAft>
              <a:buFont typeface="Arial" panose="020B0604020202020204" pitchFamily="34" charset="0"/>
              <a:buChar char="•"/>
            </a:pPr>
            <a:r>
              <a:rPr lang="en-US" sz="1500" dirty="0">
                <a:solidFill>
                  <a:srgbClr val="000000"/>
                </a:solidFill>
              </a:rPr>
              <a:t>In the months leading up to the event we </a:t>
            </a:r>
            <a:r>
              <a:rPr lang="en-US" sz="1500" b="0" i="0" u="none" strike="noStrike" dirty="0">
                <a:solidFill>
                  <a:srgbClr val="000000"/>
                </a:solidFill>
                <a:effectLst/>
              </a:rPr>
              <a:t>Instagram posts with each artist and speaker in the run up to the event</a:t>
            </a: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We will use the mailings lists of our partners and sponsors to another group of potential attendees</a:t>
            </a: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We will use generic hashtags</a:t>
            </a:r>
            <a:r>
              <a:rPr lang="en-US" sz="1500" dirty="0">
                <a:solidFill>
                  <a:srgbClr val="000000"/>
                </a:solidFill>
              </a:rPr>
              <a:t> such as</a:t>
            </a:r>
            <a:r>
              <a:rPr lang="en-US" sz="1500" b="0" i="0" u="none" strike="noStrike" dirty="0">
                <a:solidFill>
                  <a:srgbClr val="000000"/>
                </a:solidFill>
                <a:effectLst/>
              </a:rPr>
              <a:t> #networking, #livemusic, #singersongwriter, etc. </a:t>
            </a:r>
            <a:r>
              <a:rPr lang="en-US" sz="1500" dirty="0">
                <a:solidFill>
                  <a:srgbClr val="000000"/>
                </a:solidFill>
              </a:rPr>
              <a:t>in order to generate more traffic to our posts.</a:t>
            </a:r>
          </a:p>
          <a:p>
            <a:pPr rtl="0" fontAlgn="base">
              <a:spcBef>
                <a:spcPts val="0"/>
              </a:spcBef>
              <a:spcAft>
                <a:spcPts val="0"/>
              </a:spcAft>
              <a:buFont typeface="Arial" panose="020B0604020202020204" pitchFamily="34" charset="0"/>
              <a:buChar char="•"/>
            </a:pPr>
            <a:endParaRPr lang="en-US" sz="1500" b="0" i="0" u="none" strike="noStrike" dirty="0">
              <a:solidFill>
                <a:srgbClr val="000000"/>
              </a:solidFill>
              <a:effectLst/>
            </a:endParaRPr>
          </a:p>
          <a:p>
            <a:pPr rtl="0">
              <a:spcBef>
                <a:spcPts val="0"/>
              </a:spcBef>
              <a:spcAft>
                <a:spcPts val="0"/>
              </a:spcAft>
            </a:pPr>
            <a:r>
              <a:rPr lang="en-US" sz="1500" b="1" dirty="0">
                <a:solidFill>
                  <a:schemeClr val="tx1"/>
                </a:solidFill>
              </a:rPr>
              <a:t>Promotion on the day</a:t>
            </a:r>
            <a:endParaRPr lang="en-US" sz="1500" b="1" dirty="0">
              <a:solidFill>
                <a:schemeClr val="tx1"/>
              </a:solidFill>
              <a:effectLst/>
            </a:endParaRPr>
          </a:p>
          <a:p>
            <a:pPr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We will post Instagram stories throughout event day which will show the general vibe of the event and give a highlight of the artists and speakers. This should encourage some people to come to the event.</a:t>
            </a:r>
          </a:p>
          <a:p>
            <a:pPr marL="742950" lvl="1" indent="-285750" rtl="0" fontAlgn="base">
              <a:spcBef>
                <a:spcPts val="0"/>
              </a:spcBef>
              <a:spcAft>
                <a:spcPts val="0"/>
              </a:spcAft>
              <a:buFont typeface="Arial" panose="020B0604020202020204" pitchFamily="34" charset="0"/>
              <a:buChar char="•"/>
            </a:pPr>
            <a:r>
              <a:rPr lang="en-US" sz="1500" b="0" i="0" u="none" strike="noStrike" dirty="0">
                <a:solidFill>
                  <a:srgbClr val="000000"/>
                </a:solidFill>
                <a:effectLst/>
              </a:rPr>
              <a:t>after the event we will thank attendees for coming and share tagged stories.</a:t>
            </a:r>
            <a:endParaRPr lang="en-US" sz="1500" dirty="0"/>
          </a:p>
        </p:txBody>
      </p:sp>
    </p:spTree>
    <p:extLst>
      <p:ext uri="{BB962C8B-B14F-4D97-AF65-F5344CB8AC3E}">
        <p14:creationId xmlns:p14="http://schemas.microsoft.com/office/powerpoint/2010/main" val="1504109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6ADA-76CC-4C10-B97C-DDB207A5A572}"/>
              </a:ext>
            </a:extLst>
          </p:cNvPr>
          <p:cNvSpPr>
            <a:spLocks noGrp="1"/>
          </p:cNvSpPr>
          <p:nvPr>
            <p:ph type="title"/>
          </p:nvPr>
        </p:nvSpPr>
        <p:spPr>
          <a:xfrm>
            <a:off x="1458901" y="1109529"/>
            <a:ext cx="4941899" cy="749751"/>
          </a:xfrm>
        </p:spPr>
        <p:txBody>
          <a:bodyPr/>
          <a:lstStyle/>
          <a:p>
            <a:r>
              <a:rPr lang="en-US" dirty="0"/>
              <a:t>Promotional Material</a:t>
            </a:r>
            <a:endParaRPr lang="en-GB" dirty="0"/>
          </a:p>
        </p:txBody>
      </p:sp>
      <p:pic>
        <p:nvPicPr>
          <p:cNvPr id="5" name="Picture 4" descr="A picture containing timeline&#10;&#10;Description automatically generated">
            <a:extLst>
              <a:ext uri="{FF2B5EF4-FFF2-40B4-BE49-F238E27FC236}">
                <a16:creationId xmlns:a16="http://schemas.microsoft.com/office/drawing/2014/main" id="{87106847-8F6B-4FED-B437-45B2C767D46E}"/>
              </a:ext>
            </a:extLst>
          </p:cNvPr>
          <p:cNvPicPr>
            <a:picLocks noChangeAspect="1"/>
          </p:cNvPicPr>
          <p:nvPr/>
        </p:nvPicPr>
        <p:blipFill rotWithShape="1">
          <a:blip r:embed="rId2">
            <a:extLst>
              <a:ext uri="{28A0092B-C50C-407E-A947-70E740481C1C}">
                <a14:useLocalDpi xmlns:a14="http://schemas.microsoft.com/office/drawing/2010/main" val="0"/>
              </a:ext>
            </a:extLst>
          </a:blip>
          <a:srcRect l="6257" t="30640" r="5965" b="30083"/>
          <a:stretch/>
        </p:blipFill>
        <p:spPr>
          <a:xfrm>
            <a:off x="569100" y="2225730"/>
            <a:ext cx="6019800" cy="1904310"/>
          </a:xfrm>
          <a:prstGeom prst="rect">
            <a:avLst/>
          </a:prstGeom>
        </p:spPr>
      </p:pic>
      <p:pic>
        <p:nvPicPr>
          <p:cNvPr id="7" name="Picture 6" descr="Diagram&#10;&#10;Description automatically generated">
            <a:extLst>
              <a:ext uri="{FF2B5EF4-FFF2-40B4-BE49-F238E27FC236}">
                <a16:creationId xmlns:a16="http://schemas.microsoft.com/office/drawing/2014/main" id="{3278D29E-2575-4B93-A847-84EF88B076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8142" y="5113191"/>
            <a:ext cx="4221716" cy="5969280"/>
          </a:xfrm>
          <a:prstGeom prst="rect">
            <a:avLst/>
          </a:prstGeom>
        </p:spPr>
      </p:pic>
      <p:sp>
        <p:nvSpPr>
          <p:cNvPr id="16" name="TextBox 15">
            <a:extLst>
              <a:ext uri="{FF2B5EF4-FFF2-40B4-BE49-F238E27FC236}">
                <a16:creationId xmlns:a16="http://schemas.microsoft.com/office/drawing/2014/main" id="{B59D6C22-47D8-4E6B-BEA1-FE23ED0D97E4}"/>
              </a:ext>
            </a:extLst>
          </p:cNvPr>
          <p:cNvSpPr txBox="1"/>
          <p:nvPr/>
        </p:nvSpPr>
        <p:spPr>
          <a:xfrm>
            <a:off x="2235980" y="11248149"/>
            <a:ext cx="2336800" cy="276999"/>
          </a:xfrm>
          <a:prstGeom prst="rect">
            <a:avLst/>
          </a:prstGeom>
          <a:noFill/>
        </p:spPr>
        <p:txBody>
          <a:bodyPr wrap="square" rtlCol="0">
            <a:spAutoFit/>
          </a:bodyPr>
          <a:lstStyle/>
          <a:p>
            <a:pPr algn="ctr"/>
            <a:r>
              <a:rPr lang="en-US" sz="1200" dirty="0"/>
              <a:t>Promotional Poster</a:t>
            </a:r>
            <a:endParaRPr lang="en-GB" sz="1200" dirty="0"/>
          </a:p>
        </p:txBody>
      </p:sp>
      <p:sp>
        <p:nvSpPr>
          <p:cNvPr id="17" name="TextBox 16">
            <a:extLst>
              <a:ext uri="{FF2B5EF4-FFF2-40B4-BE49-F238E27FC236}">
                <a16:creationId xmlns:a16="http://schemas.microsoft.com/office/drawing/2014/main" id="{B93F1041-A1D8-451F-8DD1-F618AC5D1002}"/>
              </a:ext>
            </a:extLst>
          </p:cNvPr>
          <p:cNvSpPr txBox="1"/>
          <p:nvPr/>
        </p:nvSpPr>
        <p:spPr>
          <a:xfrm>
            <a:off x="2235980" y="4357990"/>
            <a:ext cx="2336800" cy="276999"/>
          </a:xfrm>
          <a:prstGeom prst="rect">
            <a:avLst/>
          </a:prstGeom>
          <a:noFill/>
        </p:spPr>
        <p:txBody>
          <a:bodyPr wrap="square" rtlCol="0">
            <a:spAutoFit/>
          </a:bodyPr>
          <a:lstStyle/>
          <a:p>
            <a:pPr algn="ctr"/>
            <a:r>
              <a:rPr lang="en-US" sz="1200" dirty="0"/>
              <a:t>Stickers of the logo</a:t>
            </a:r>
            <a:endParaRPr lang="en-GB" sz="1200" dirty="0"/>
          </a:p>
        </p:txBody>
      </p:sp>
    </p:spTree>
    <p:extLst>
      <p:ext uri="{BB962C8B-B14F-4D97-AF65-F5344CB8AC3E}">
        <p14:creationId xmlns:p14="http://schemas.microsoft.com/office/powerpoint/2010/main" val="2331810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1390F-4120-4D10-88BB-296C2963145E}"/>
              </a:ext>
            </a:extLst>
          </p:cNvPr>
          <p:cNvSpPr>
            <a:spLocks noGrp="1"/>
          </p:cNvSpPr>
          <p:nvPr>
            <p:ph type="title"/>
          </p:nvPr>
        </p:nvSpPr>
        <p:spPr>
          <a:xfrm>
            <a:off x="883945" y="1109529"/>
            <a:ext cx="5516855" cy="2277138"/>
          </a:xfrm>
        </p:spPr>
        <p:txBody>
          <a:bodyPr/>
          <a:lstStyle/>
          <a:p>
            <a:r>
              <a:rPr lang="en-US" dirty="0"/>
              <a:t>Promotional Material Cont.</a:t>
            </a:r>
            <a:endParaRPr lang="en-GB" dirty="0"/>
          </a:p>
        </p:txBody>
      </p:sp>
      <p:pic>
        <p:nvPicPr>
          <p:cNvPr id="5" name="Picture 4" descr="Graphical user interface, application&#10;&#10;Description automatically generated">
            <a:extLst>
              <a:ext uri="{FF2B5EF4-FFF2-40B4-BE49-F238E27FC236}">
                <a16:creationId xmlns:a16="http://schemas.microsoft.com/office/drawing/2014/main" id="{58F4D496-16A1-485F-B35B-E8AC270A3C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500" y="9184761"/>
            <a:ext cx="4953000" cy="2281767"/>
          </a:xfrm>
          <a:prstGeom prst="rect">
            <a:avLst/>
          </a:prstGeom>
          <a:effectLst>
            <a:outerShdw blurRad="50800" dist="38100" dir="8100000" algn="tr" rotWithShape="0">
              <a:prstClr val="black">
                <a:alpha val="40000"/>
              </a:prstClr>
            </a:outerShdw>
          </a:effectLst>
        </p:spPr>
      </p:pic>
      <p:pic>
        <p:nvPicPr>
          <p:cNvPr id="7" name="Picture 6" descr="Graphical user interface&#10;&#10;Description automatically generated with low confidence">
            <a:extLst>
              <a:ext uri="{FF2B5EF4-FFF2-40B4-BE49-F238E27FC236}">
                <a16:creationId xmlns:a16="http://schemas.microsoft.com/office/drawing/2014/main" id="{FA4CBB38-AA0C-494B-AEFC-9BAFC874F7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244" y="4903501"/>
            <a:ext cx="5516856" cy="3791675"/>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B19F1F92-0F30-4D26-A26F-5E3A767FB4C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0380" y="1965134"/>
            <a:ext cx="4737240" cy="2420258"/>
          </a:xfrm>
          <a:prstGeom prst="rect">
            <a:avLst/>
          </a:prstGeom>
        </p:spPr>
      </p:pic>
      <p:sp>
        <p:nvSpPr>
          <p:cNvPr id="10" name="TextBox 9">
            <a:extLst>
              <a:ext uri="{FF2B5EF4-FFF2-40B4-BE49-F238E27FC236}">
                <a16:creationId xmlns:a16="http://schemas.microsoft.com/office/drawing/2014/main" id="{F79127A6-7F13-4BDC-AF57-317FB6B43AB6}"/>
              </a:ext>
            </a:extLst>
          </p:cNvPr>
          <p:cNvSpPr txBox="1"/>
          <p:nvPr/>
        </p:nvSpPr>
        <p:spPr>
          <a:xfrm>
            <a:off x="2260600" y="11520867"/>
            <a:ext cx="2336800" cy="276999"/>
          </a:xfrm>
          <a:prstGeom prst="rect">
            <a:avLst/>
          </a:prstGeom>
          <a:noFill/>
        </p:spPr>
        <p:txBody>
          <a:bodyPr wrap="square" rtlCol="0">
            <a:spAutoFit/>
          </a:bodyPr>
          <a:lstStyle/>
          <a:p>
            <a:pPr algn="ctr"/>
            <a:r>
              <a:rPr lang="en-US" sz="1200" dirty="0"/>
              <a:t>Header of Instagram account</a:t>
            </a:r>
            <a:endParaRPr lang="en-GB" sz="1200" dirty="0"/>
          </a:p>
        </p:txBody>
      </p:sp>
      <p:sp>
        <p:nvSpPr>
          <p:cNvPr id="11" name="TextBox 10">
            <a:extLst>
              <a:ext uri="{FF2B5EF4-FFF2-40B4-BE49-F238E27FC236}">
                <a16:creationId xmlns:a16="http://schemas.microsoft.com/office/drawing/2014/main" id="{703839D2-F724-40B8-84E6-7EFC02C67C79}"/>
              </a:ext>
            </a:extLst>
          </p:cNvPr>
          <p:cNvSpPr txBox="1"/>
          <p:nvPr/>
        </p:nvSpPr>
        <p:spPr>
          <a:xfrm>
            <a:off x="2004072" y="8714923"/>
            <a:ext cx="2849856" cy="276999"/>
          </a:xfrm>
          <a:prstGeom prst="rect">
            <a:avLst/>
          </a:prstGeom>
          <a:noFill/>
        </p:spPr>
        <p:txBody>
          <a:bodyPr wrap="square" rtlCol="0">
            <a:spAutoFit/>
          </a:bodyPr>
          <a:lstStyle/>
          <a:p>
            <a:pPr algn="ctr"/>
            <a:r>
              <a:rPr lang="en-US" sz="1200" dirty="0"/>
              <a:t>Description in Facebook event page</a:t>
            </a:r>
            <a:endParaRPr lang="en-GB" sz="1200" dirty="0"/>
          </a:p>
        </p:txBody>
      </p:sp>
      <p:sp>
        <p:nvSpPr>
          <p:cNvPr id="12" name="TextBox 11">
            <a:extLst>
              <a:ext uri="{FF2B5EF4-FFF2-40B4-BE49-F238E27FC236}">
                <a16:creationId xmlns:a16="http://schemas.microsoft.com/office/drawing/2014/main" id="{FE45F497-7C73-491C-A8F4-48FDBC84C2A1}"/>
              </a:ext>
            </a:extLst>
          </p:cNvPr>
          <p:cNvSpPr txBox="1"/>
          <p:nvPr/>
        </p:nvSpPr>
        <p:spPr>
          <a:xfrm>
            <a:off x="2056136" y="4413916"/>
            <a:ext cx="2745728" cy="276999"/>
          </a:xfrm>
          <a:prstGeom prst="rect">
            <a:avLst/>
          </a:prstGeom>
          <a:noFill/>
        </p:spPr>
        <p:txBody>
          <a:bodyPr wrap="square" rtlCol="0">
            <a:spAutoFit/>
          </a:bodyPr>
          <a:lstStyle/>
          <a:p>
            <a:pPr algn="ctr"/>
            <a:r>
              <a:rPr lang="en-US" sz="1200" dirty="0"/>
              <a:t>Header of Facebook Event page </a:t>
            </a:r>
            <a:endParaRPr lang="en-GB" sz="1200" dirty="0"/>
          </a:p>
        </p:txBody>
      </p:sp>
    </p:spTree>
    <p:extLst>
      <p:ext uri="{BB962C8B-B14F-4D97-AF65-F5344CB8AC3E}">
        <p14:creationId xmlns:p14="http://schemas.microsoft.com/office/powerpoint/2010/main" val="3853378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6F5A9-DAAE-412B-BA25-8695C1C70C8C}"/>
              </a:ext>
            </a:extLst>
          </p:cNvPr>
          <p:cNvSpPr>
            <a:spLocks noGrp="1"/>
          </p:cNvSpPr>
          <p:nvPr>
            <p:ph type="title"/>
          </p:nvPr>
        </p:nvSpPr>
        <p:spPr/>
        <p:txBody>
          <a:bodyPr/>
          <a:lstStyle/>
          <a:p>
            <a:r>
              <a:rPr lang="en-US" dirty="0"/>
              <a:t>Budget</a:t>
            </a:r>
            <a:endParaRPr lang="en-GB" dirty="0"/>
          </a:p>
        </p:txBody>
      </p:sp>
      <p:graphicFrame>
        <p:nvGraphicFramePr>
          <p:cNvPr id="4" name="Table 3">
            <a:extLst>
              <a:ext uri="{FF2B5EF4-FFF2-40B4-BE49-F238E27FC236}">
                <a16:creationId xmlns:a16="http://schemas.microsoft.com/office/drawing/2014/main" id="{DE992F29-C279-43F0-8845-48647B3B1254}"/>
              </a:ext>
            </a:extLst>
          </p:cNvPr>
          <p:cNvGraphicFramePr>
            <a:graphicFrameLocks noGrp="1"/>
          </p:cNvGraphicFramePr>
          <p:nvPr>
            <p:extLst>
              <p:ext uri="{D42A27DB-BD31-4B8C-83A1-F6EECF244321}">
                <p14:modId xmlns:p14="http://schemas.microsoft.com/office/powerpoint/2010/main" val="4185337995"/>
              </p:ext>
            </p:extLst>
          </p:nvPr>
        </p:nvGraphicFramePr>
        <p:xfrm>
          <a:off x="457200" y="1702605"/>
          <a:ext cx="4941899" cy="7329702"/>
        </p:xfrm>
        <a:graphic>
          <a:graphicData uri="http://schemas.openxmlformats.org/drawingml/2006/table">
            <a:tbl>
              <a:tblPr/>
              <a:tblGrid>
                <a:gridCol w="1915552">
                  <a:extLst>
                    <a:ext uri="{9D8B030D-6E8A-4147-A177-3AD203B41FA5}">
                      <a16:colId xmlns:a16="http://schemas.microsoft.com/office/drawing/2014/main" val="3620007663"/>
                    </a:ext>
                  </a:extLst>
                </a:gridCol>
                <a:gridCol w="1235475">
                  <a:extLst>
                    <a:ext uri="{9D8B030D-6E8A-4147-A177-3AD203B41FA5}">
                      <a16:colId xmlns:a16="http://schemas.microsoft.com/office/drawing/2014/main" val="1097885415"/>
                    </a:ext>
                  </a:extLst>
                </a:gridCol>
                <a:gridCol w="1790872">
                  <a:extLst>
                    <a:ext uri="{9D8B030D-6E8A-4147-A177-3AD203B41FA5}">
                      <a16:colId xmlns:a16="http://schemas.microsoft.com/office/drawing/2014/main" val="2245571890"/>
                    </a:ext>
                  </a:extLst>
                </a:gridCol>
              </a:tblGrid>
              <a:tr h="299398">
                <a:tc rowSpan="2">
                  <a:txBody>
                    <a:bodyPr/>
                    <a:lstStyle/>
                    <a:p>
                      <a:pPr algn="ctr" rtl="0" fontAlgn="ctr"/>
                      <a:r>
                        <a:rPr lang="en-GB" sz="1800" b="1" dirty="0">
                          <a:solidFill>
                            <a:srgbClr val="FFFFFF"/>
                          </a:solidFill>
                          <a:effectLst/>
                          <a:latin typeface="Century Gothic" panose="020B0502020202020204" pitchFamily="34" charset="0"/>
                        </a:rPr>
                        <a:t>TOTAL EXPENSES</a:t>
                      </a:r>
                    </a:p>
                  </a:txBody>
                  <a:tcPr marL="22860" marR="22860" marT="0" marB="0" anchor="ctr">
                    <a:lnL>
                      <a:noFill/>
                    </a:lnL>
                    <a:lnR>
                      <a:noFill/>
                    </a:lnR>
                    <a:lnT>
                      <a:noFill/>
                    </a:lnT>
                    <a:lnB>
                      <a:noFill/>
                    </a:lnB>
                    <a:solidFill>
                      <a:schemeClr val="accent1">
                        <a:lumMod val="60000"/>
                        <a:lumOff val="40000"/>
                      </a:schemeClr>
                    </a:solidFill>
                  </a:tcPr>
                </a:tc>
                <a:tc>
                  <a:txBody>
                    <a:bodyPr/>
                    <a:lstStyle/>
                    <a:p>
                      <a:pPr rtl="0" fontAlgn="b"/>
                      <a:endParaRPr lang="en-GB" sz="1600">
                        <a:effectLst/>
                      </a:endParaRPr>
                    </a:p>
                  </a:txBody>
                  <a:tcPr marL="22860" marR="22860" marT="0" marB="0" anchor="b">
                    <a:lnL>
                      <a:noFill/>
                    </a:lnL>
                    <a:lnR>
                      <a:noFill/>
                    </a:lnR>
                    <a:lnT>
                      <a:noFill/>
                    </a:lnT>
                    <a:lnB>
                      <a:noFill/>
                    </a:lnB>
                    <a:solidFill>
                      <a:schemeClr val="accent1">
                        <a:lumMod val="60000"/>
                        <a:lumOff val="40000"/>
                      </a:schemeClr>
                    </a:solidFill>
                  </a:tcPr>
                </a:tc>
                <a:tc>
                  <a:txBody>
                    <a:bodyPr/>
                    <a:lstStyle/>
                    <a:p>
                      <a:pPr rtl="0" fontAlgn="b"/>
                      <a:endParaRPr lang="en-GB" sz="1600" dirty="0">
                        <a:effectLst/>
                      </a:endParaRPr>
                    </a:p>
                  </a:txBody>
                  <a:tcPr marL="22860" marR="22860" marT="0" marB="0" anchor="b">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830254870"/>
                  </a:ext>
                </a:extLst>
              </a:tr>
              <a:tr h="354841">
                <a:tc vMerge="1">
                  <a:txBody>
                    <a:bodyPr/>
                    <a:lstStyle/>
                    <a:p>
                      <a:endParaRPr lang="en-GB"/>
                    </a:p>
                  </a:txBody>
                  <a:tcPr/>
                </a:tc>
                <a:tc>
                  <a:txBody>
                    <a:bodyPr/>
                    <a:lstStyle/>
                    <a:p>
                      <a:pPr rtl="0" fontAlgn="ctr"/>
                      <a:endParaRPr lang="en-GB" sz="1800">
                        <a:effectLst/>
                      </a:endParaRPr>
                    </a:p>
                  </a:txBody>
                  <a:tcPr marL="22860" marR="22860" marT="0" marB="0" anchor="ctr">
                    <a:lnL>
                      <a:noFill/>
                    </a:lnL>
                    <a:lnR>
                      <a:noFill/>
                    </a:lnR>
                    <a:lnT>
                      <a:noFill/>
                    </a:lnT>
                    <a:lnB>
                      <a:noFill/>
                    </a:lnB>
                    <a:solidFill>
                      <a:schemeClr val="accent1">
                        <a:lumMod val="60000"/>
                        <a:lumOff val="40000"/>
                      </a:schemeClr>
                    </a:solidFill>
                  </a:tcPr>
                </a:tc>
                <a:tc>
                  <a:txBody>
                    <a:bodyPr/>
                    <a:lstStyle/>
                    <a:p>
                      <a:pPr rtl="0" fontAlgn="ctr"/>
                      <a:endParaRPr lang="en-GB" sz="1800" dirty="0">
                        <a:effectLst/>
                      </a:endParaRPr>
                    </a:p>
                  </a:txBody>
                  <a:tcPr marL="22860" marR="22860"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884822737"/>
                  </a:ext>
                </a:extLst>
              </a:tr>
              <a:tr h="299398">
                <a:tc>
                  <a:txBody>
                    <a:bodyPr/>
                    <a:lstStyle/>
                    <a:p>
                      <a:pPr rtl="0" fontAlgn="b"/>
                      <a:endParaRPr lang="en-GB" sz="1800">
                        <a:effectLst/>
                      </a:endParaRPr>
                    </a:p>
                  </a:txBody>
                  <a:tcPr marL="22860" marR="22860" marT="0" marB="0" anchor="b">
                    <a:lnL>
                      <a:noFill/>
                    </a:lnL>
                    <a:lnR>
                      <a:noFill/>
                    </a:lnR>
                    <a:lnT>
                      <a:noFill/>
                    </a:lnT>
                    <a:lnB>
                      <a:noFill/>
                    </a:lnB>
                  </a:tcPr>
                </a:tc>
                <a:tc>
                  <a:txBody>
                    <a:bodyPr/>
                    <a:lstStyle/>
                    <a:p>
                      <a:pPr rtl="0" fontAlgn="b"/>
                      <a:endParaRPr lang="en-GB" sz="1800">
                        <a:effectLst/>
                      </a:endParaRPr>
                    </a:p>
                  </a:txBody>
                  <a:tcPr marL="22860" marR="22860" marT="0" marB="0" anchor="b">
                    <a:lnL>
                      <a:noFill/>
                    </a:lnL>
                    <a:lnR>
                      <a:noFill/>
                    </a:lnR>
                    <a:lnT>
                      <a:noFill/>
                    </a:lnT>
                    <a:lnB>
                      <a:noFill/>
                    </a:lnB>
                  </a:tcPr>
                </a:tc>
                <a:tc>
                  <a:txBody>
                    <a:bodyPr/>
                    <a:lstStyle/>
                    <a:p>
                      <a:pPr rtl="0" fontAlgn="b"/>
                      <a:endParaRPr lang="en-GB" sz="1800">
                        <a:effectLst/>
                      </a:endParaRPr>
                    </a:p>
                  </a:txBody>
                  <a:tcPr marL="22860" marR="22860" marT="0" marB="0" anchor="b">
                    <a:lnL>
                      <a:noFill/>
                    </a:lnL>
                    <a:lnR>
                      <a:noFill/>
                    </a:lnR>
                    <a:lnT>
                      <a:noFill/>
                    </a:lnT>
                    <a:lnB>
                      <a:noFill/>
                    </a:lnB>
                  </a:tcPr>
                </a:tc>
                <a:extLst>
                  <a:ext uri="{0D108BD9-81ED-4DB2-BD59-A6C34878D82A}">
                    <a16:rowId xmlns:a16="http://schemas.microsoft.com/office/drawing/2014/main" val="1254692200"/>
                  </a:ext>
                </a:extLst>
              </a:tr>
              <a:tr h="288309">
                <a:tc>
                  <a:txBody>
                    <a:bodyPr/>
                    <a:lstStyle/>
                    <a:p>
                      <a:pPr rtl="0" fontAlgn="ctr"/>
                      <a:r>
                        <a:rPr lang="en-GB" sz="1100" b="0">
                          <a:effectLst/>
                          <a:latin typeface="Lucida Sans" panose="020B0604020202020204" pitchFamily="34" charset="0"/>
                        </a:rPr>
                        <a:t>Site</a:t>
                      </a:r>
                    </a:p>
                  </a:txBody>
                  <a:tcPr marL="22860" marR="22860" marT="0" marB="0" anchor="ctr">
                    <a:lnL>
                      <a:noFill/>
                    </a:lnL>
                    <a:lnR>
                      <a:noFill/>
                    </a:lnR>
                    <a:lnT>
                      <a:noFill/>
                    </a:lnT>
                    <a:lnB>
                      <a:noFill/>
                    </a:lnB>
                    <a:solidFill>
                      <a:schemeClr val="accent1">
                        <a:lumMod val="60000"/>
                        <a:lumOff val="40000"/>
                      </a:schemeClr>
                    </a:solidFill>
                  </a:tcPr>
                </a:tc>
                <a:tc>
                  <a:txBody>
                    <a:bodyPr/>
                    <a:lstStyle/>
                    <a:p>
                      <a:pPr algn="r" rtl="0" fontAlgn="ctr"/>
                      <a:r>
                        <a:rPr lang="en-GB" sz="1100" b="0" dirty="0">
                          <a:effectLst/>
                          <a:latin typeface="Lucida Sans" panose="020B0604020202020204" pitchFamily="34" charset="0"/>
                        </a:rPr>
                        <a:t>Estimated</a:t>
                      </a:r>
                    </a:p>
                  </a:txBody>
                  <a:tcPr marL="22860" marR="22860" marT="0" marB="0" anchor="ctr">
                    <a:lnL>
                      <a:noFill/>
                    </a:lnL>
                    <a:lnR>
                      <a:noFill/>
                    </a:lnR>
                    <a:lnT>
                      <a:noFill/>
                    </a:lnT>
                    <a:lnB>
                      <a:noFill/>
                    </a:lnB>
                    <a:solidFill>
                      <a:schemeClr val="accent1">
                        <a:lumMod val="60000"/>
                        <a:lumOff val="40000"/>
                      </a:schemeClr>
                    </a:solidFill>
                  </a:tcPr>
                </a:tc>
                <a:tc>
                  <a:txBody>
                    <a:bodyPr/>
                    <a:lstStyle/>
                    <a:p>
                      <a:pPr algn="r" rtl="0" fontAlgn="ctr"/>
                      <a:r>
                        <a:rPr lang="en-GB" sz="1100" b="0" dirty="0">
                          <a:effectLst/>
                          <a:latin typeface="Lucida Sans" panose="020B0604020202020204" pitchFamily="34" charset="0"/>
                        </a:rPr>
                        <a:t>Actual</a:t>
                      </a:r>
                    </a:p>
                  </a:txBody>
                  <a:tcPr marL="22860" marR="22860"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141358506"/>
                  </a:ext>
                </a:extLst>
              </a:tr>
              <a:tr h="232865">
                <a:tc>
                  <a:txBody>
                    <a:bodyPr/>
                    <a:lstStyle/>
                    <a:p>
                      <a:pPr rtl="0" fontAlgn="ctr"/>
                      <a:r>
                        <a:rPr lang="en-GB" sz="1100" b="0">
                          <a:effectLst/>
                          <a:latin typeface="Lucida Sans" panose="020B0604020202020204" pitchFamily="34" charset="0"/>
                        </a:rPr>
                        <a:t>Venue hire</a:t>
                      </a:r>
                    </a:p>
                  </a:txBody>
                  <a:tcPr marL="22860" marR="22860" marT="0" marB="0" anchor="ctr">
                    <a:lnL>
                      <a:noFill/>
                    </a:lnL>
                    <a:lnR>
                      <a:noFill/>
                    </a:lnR>
                    <a:lnT>
                      <a:noFill/>
                    </a:lnT>
                    <a:lnB>
                      <a:noFill/>
                    </a:lnB>
                    <a:solidFill>
                      <a:srgbClr val="FFFFFF"/>
                    </a:solidFill>
                  </a:tcPr>
                </a:tc>
                <a:tc>
                  <a:txBody>
                    <a:bodyPr/>
                    <a:lstStyle/>
                    <a:p>
                      <a:pPr algn="r" rtl="0" fontAlgn="ctr"/>
                      <a:r>
                        <a:rPr lang="en-GB" sz="1100" b="0">
                          <a:effectLst/>
                          <a:latin typeface="Lucida Sans" panose="020B0604020202020204" pitchFamily="34" charset="0"/>
                        </a:rPr>
                        <a:t>£2,000.00</a:t>
                      </a:r>
                    </a:p>
                  </a:txBody>
                  <a:tcPr marL="22860" marR="22860" marT="0" marB="0" anchor="ctr">
                    <a:lnL>
                      <a:noFill/>
                    </a:lnL>
                    <a:lnR>
                      <a:noFill/>
                    </a:lnR>
                    <a:lnT>
                      <a:noFill/>
                    </a:lnT>
                    <a:lnB>
                      <a:noFill/>
                    </a:lnB>
                    <a:solidFill>
                      <a:srgbClr val="FFFFFF"/>
                    </a:solidFill>
                  </a:tcPr>
                </a:tc>
                <a:tc>
                  <a:txBody>
                    <a:bodyPr/>
                    <a:lstStyle/>
                    <a:p>
                      <a:pPr algn="r" rtl="0" fontAlgn="ctr"/>
                      <a:r>
                        <a:rPr lang="en-GB" sz="1100" b="0" dirty="0">
                          <a:effectLst/>
                          <a:latin typeface="Lucida Sans" panose="020B0604020202020204" pitchFamily="34" charset="0"/>
                        </a:rPr>
                        <a:t>£0.00</a:t>
                      </a:r>
                    </a:p>
                  </a:txBody>
                  <a:tcPr marL="22860" marR="22860" marT="0" marB="0" anchor="ctr">
                    <a:lnL>
                      <a:noFill/>
                    </a:lnL>
                    <a:lnR>
                      <a:noFill/>
                    </a:lnR>
                    <a:lnT>
                      <a:noFill/>
                    </a:lnT>
                    <a:lnB>
                      <a:noFill/>
                    </a:lnB>
                    <a:solidFill>
                      <a:srgbClr val="FFFFFF"/>
                    </a:solidFill>
                  </a:tcPr>
                </a:tc>
                <a:extLst>
                  <a:ext uri="{0D108BD9-81ED-4DB2-BD59-A6C34878D82A}">
                    <a16:rowId xmlns:a16="http://schemas.microsoft.com/office/drawing/2014/main" val="984409411"/>
                  </a:ext>
                </a:extLst>
              </a:tr>
              <a:tr h="232865">
                <a:tc>
                  <a:txBody>
                    <a:bodyPr/>
                    <a:lstStyle/>
                    <a:p>
                      <a:pPr rtl="0" fontAlgn="ctr"/>
                      <a:r>
                        <a:rPr lang="en-GB" sz="1100" b="0">
                          <a:effectLst/>
                          <a:latin typeface="Lucida Sans" panose="020B0604020202020204" pitchFamily="34" charset="0"/>
                        </a:rPr>
                        <a:t>Security</a:t>
                      </a:r>
                    </a:p>
                  </a:txBody>
                  <a:tcPr marL="22860" marR="22860" marT="0" marB="0" anchor="ctr">
                    <a:lnL>
                      <a:noFill/>
                    </a:lnL>
                    <a:lnR>
                      <a:noFill/>
                    </a:lnR>
                    <a:lnT>
                      <a:noFill/>
                    </a:lnT>
                    <a:lnB>
                      <a:noFill/>
                    </a:lnB>
                    <a:solidFill>
                      <a:srgbClr val="F2F2F2"/>
                    </a:solidFill>
                  </a:tcPr>
                </a:tc>
                <a:tc>
                  <a:txBody>
                    <a:bodyPr/>
                    <a:lstStyle/>
                    <a:p>
                      <a:pPr algn="r" rtl="0" fontAlgn="ctr"/>
                      <a:r>
                        <a:rPr lang="en-GB" sz="1100" b="0" dirty="0">
                          <a:effectLst/>
                          <a:latin typeface="Lucida Sans" panose="020B0604020202020204" pitchFamily="34" charset="0"/>
                        </a:rPr>
                        <a:t>£200.00</a:t>
                      </a:r>
                    </a:p>
                  </a:txBody>
                  <a:tcPr marL="22860" marR="22860" marT="0" marB="0" anchor="ctr">
                    <a:lnL>
                      <a:noFill/>
                    </a:lnL>
                    <a:lnR>
                      <a:noFill/>
                    </a:lnR>
                    <a:lnT>
                      <a:noFill/>
                    </a:lnT>
                    <a:lnB>
                      <a:noFill/>
                    </a:lnB>
                    <a:solidFill>
                      <a:srgbClr val="F2F2F2"/>
                    </a:solidFill>
                  </a:tcPr>
                </a:tc>
                <a:tc>
                  <a:txBody>
                    <a:bodyPr/>
                    <a:lstStyle/>
                    <a:p>
                      <a:pPr algn="r" rtl="0" fontAlgn="ctr"/>
                      <a:r>
                        <a:rPr lang="en-GB" sz="1100" b="0">
                          <a:effectLst/>
                          <a:latin typeface="Lucida Sans" panose="020B0604020202020204" pitchFamily="34" charset="0"/>
                        </a:rPr>
                        <a:t>£200.00</a:t>
                      </a:r>
                    </a:p>
                  </a:txBody>
                  <a:tcPr marL="22860" marR="22860" marT="0" marB="0" anchor="ctr">
                    <a:lnL>
                      <a:noFill/>
                    </a:lnL>
                    <a:lnR>
                      <a:noFill/>
                    </a:lnR>
                    <a:lnT>
                      <a:noFill/>
                    </a:lnT>
                    <a:lnB>
                      <a:noFill/>
                    </a:lnB>
                    <a:solidFill>
                      <a:srgbClr val="F2F2F2"/>
                    </a:solidFill>
                  </a:tcPr>
                </a:tc>
                <a:extLst>
                  <a:ext uri="{0D108BD9-81ED-4DB2-BD59-A6C34878D82A}">
                    <a16:rowId xmlns:a16="http://schemas.microsoft.com/office/drawing/2014/main" val="1020490933"/>
                  </a:ext>
                </a:extLst>
              </a:tr>
              <a:tr h="232865">
                <a:tc>
                  <a:txBody>
                    <a:bodyPr/>
                    <a:lstStyle/>
                    <a:p>
                      <a:pPr rtl="0" fontAlgn="ctr"/>
                      <a:r>
                        <a:rPr lang="en-GB" sz="1100" b="0">
                          <a:effectLst/>
                          <a:latin typeface="Lucida Sans" panose="020B0604020202020204" pitchFamily="34" charset="0"/>
                        </a:rPr>
                        <a:t>PA Equipment</a:t>
                      </a:r>
                    </a:p>
                  </a:txBody>
                  <a:tcPr marL="22860" marR="22860" marT="0" marB="0" anchor="ctr">
                    <a:lnL>
                      <a:noFill/>
                    </a:lnL>
                    <a:lnR>
                      <a:noFill/>
                    </a:lnR>
                    <a:lnT>
                      <a:noFill/>
                    </a:lnT>
                    <a:lnB>
                      <a:noFill/>
                    </a:lnB>
                    <a:solidFill>
                      <a:srgbClr val="FFFFFF"/>
                    </a:solidFill>
                  </a:tcPr>
                </a:tc>
                <a:tc>
                  <a:txBody>
                    <a:bodyPr/>
                    <a:lstStyle/>
                    <a:p>
                      <a:pPr algn="r" rtl="0" fontAlgn="ctr"/>
                      <a:r>
                        <a:rPr lang="en-GB" sz="1100" b="0" dirty="0">
                          <a:effectLst/>
                          <a:latin typeface="Lucida Sans" panose="020B0604020202020204" pitchFamily="34" charset="0"/>
                        </a:rPr>
                        <a:t>£50.00</a:t>
                      </a:r>
                    </a:p>
                  </a:txBody>
                  <a:tcPr marL="22860" marR="22860" marT="0" marB="0" anchor="ctr">
                    <a:lnL>
                      <a:noFill/>
                    </a:lnL>
                    <a:lnR>
                      <a:noFill/>
                    </a:lnR>
                    <a:lnT>
                      <a:noFill/>
                    </a:lnT>
                    <a:lnB>
                      <a:noFill/>
                    </a:lnB>
                    <a:solidFill>
                      <a:srgbClr val="FFFFFF"/>
                    </a:solidFill>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solidFill>
                      <a:srgbClr val="FFFFFF"/>
                    </a:solidFill>
                  </a:tcPr>
                </a:tc>
                <a:extLst>
                  <a:ext uri="{0D108BD9-81ED-4DB2-BD59-A6C34878D82A}">
                    <a16:rowId xmlns:a16="http://schemas.microsoft.com/office/drawing/2014/main" val="1115931328"/>
                  </a:ext>
                </a:extLst>
              </a:tr>
              <a:tr h="232865">
                <a:tc>
                  <a:txBody>
                    <a:bodyPr/>
                    <a:lstStyle/>
                    <a:p>
                      <a:pPr rtl="0" fontAlgn="ctr"/>
                      <a:r>
                        <a:rPr lang="en-GB" sz="1100" b="0">
                          <a:effectLst/>
                          <a:latin typeface="Lucida Sans" panose="020B0604020202020204" pitchFamily="34" charset="0"/>
                        </a:rPr>
                        <a:t>Cables</a:t>
                      </a:r>
                    </a:p>
                  </a:txBody>
                  <a:tcPr marL="22860" marR="22860" marT="0" marB="0" anchor="ctr">
                    <a:lnL>
                      <a:noFill/>
                    </a:lnL>
                    <a:lnR>
                      <a:noFill/>
                    </a:lnR>
                    <a:lnT>
                      <a:noFill/>
                    </a:lnT>
                    <a:lnB>
                      <a:noFill/>
                    </a:lnB>
                    <a:solidFill>
                      <a:srgbClr val="F2F2F2"/>
                    </a:solidFill>
                  </a:tcPr>
                </a:tc>
                <a:tc>
                  <a:txBody>
                    <a:bodyPr/>
                    <a:lstStyle/>
                    <a:p>
                      <a:pPr algn="r" rtl="0" fontAlgn="ctr"/>
                      <a:r>
                        <a:rPr lang="en-GB" sz="1100" b="0">
                          <a:effectLst/>
                          <a:latin typeface="Lucida Sans" panose="020B0604020202020204" pitchFamily="34" charset="0"/>
                        </a:rPr>
                        <a:t>£50.00</a:t>
                      </a:r>
                    </a:p>
                  </a:txBody>
                  <a:tcPr marL="22860" marR="22860" marT="0" marB="0" anchor="ctr">
                    <a:lnL>
                      <a:noFill/>
                    </a:lnL>
                    <a:lnR>
                      <a:noFill/>
                    </a:lnR>
                    <a:lnT>
                      <a:noFill/>
                    </a:lnT>
                    <a:lnB>
                      <a:noFill/>
                    </a:lnB>
                    <a:solidFill>
                      <a:srgbClr val="F2F2F2"/>
                    </a:solidFill>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solidFill>
                      <a:srgbClr val="F2F2F2"/>
                    </a:solidFill>
                  </a:tcPr>
                </a:tc>
                <a:extLst>
                  <a:ext uri="{0D108BD9-81ED-4DB2-BD59-A6C34878D82A}">
                    <a16:rowId xmlns:a16="http://schemas.microsoft.com/office/drawing/2014/main" val="1726791218"/>
                  </a:ext>
                </a:extLst>
              </a:tr>
              <a:tr h="232865">
                <a:tc>
                  <a:txBody>
                    <a:bodyPr/>
                    <a:lstStyle/>
                    <a:p>
                      <a:pPr rtl="0" fontAlgn="ctr"/>
                      <a:r>
                        <a:rPr lang="en-GB" sz="1100" b="0">
                          <a:effectLst/>
                          <a:latin typeface="Lucida Sans" panose="020B0604020202020204" pitchFamily="34" charset="0"/>
                        </a:rPr>
                        <a:t>Microphones Rental </a:t>
                      </a:r>
                    </a:p>
                  </a:txBody>
                  <a:tcPr marL="22860" marR="22860" marT="0" marB="0" anchor="ctr">
                    <a:lnL>
                      <a:noFill/>
                    </a:lnL>
                    <a:lnR>
                      <a:noFill/>
                    </a:lnR>
                    <a:lnT>
                      <a:noFill/>
                    </a:lnT>
                    <a:lnB>
                      <a:noFill/>
                    </a:lnB>
                    <a:solidFill>
                      <a:srgbClr val="FFFFFF"/>
                    </a:solidFill>
                  </a:tcPr>
                </a:tc>
                <a:tc>
                  <a:txBody>
                    <a:bodyPr/>
                    <a:lstStyle/>
                    <a:p>
                      <a:pPr algn="r" rtl="0" fontAlgn="ctr"/>
                      <a:r>
                        <a:rPr lang="en-GB" sz="1100" b="0">
                          <a:effectLst/>
                          <a:latin typeface="Lucida Sans" panose="020B0604020202020204" pitchFamily="34" charset="0"/>
                        </a:rPr>
                        <a:t>£8.00</a:t>
                      </a:r>
                    </a:p>
                  </a:txBody>
                  <a:tcPr marL="22860" marR="22860" marT="0" marB="0" anchor="ctr">
                    <a:lnL>
                      <a:noFill/>
                    </a:lnL>
                    <a:lnR>
                      <a:noFill/>
                    </a:lnR>
                    <a:lnT>
                      <a:noFill/>
                    </a:lnT>
                    <a:lnB>
                      <a:noFill/>
                    </a:lnB>
                    <a:solidFill>
                      <a:srgbClr val="FFFFFF"/>
                    </a:solidFill>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solidFill>
                      <a:srgbClr val="FFFFFF"/>
                    </a:solidFill>
                  </a:tcPr>
                </a:tc>
                <a:extLst>
                  <a:ext uri="{0D108BD9-81ED-4DB2-BD59-A6C34878D82A}">
                    <a16:rowId xmlns:a16="http://schemas.microsoft.com/office/drawing/2014/main" val="1732863222"/>
                  </a:ext>
                </a:extLst>
              </a:tr>
              <a:tr h="221776">
                <a:tc>
                  <a:txBody>
                    <a:bodyPr/>
                    <a:lstStyle/>
                    <a:p>
                      <a:pPr rtl="0" fontAlgn="ctr"/>
                      <a:r>
                        <a:rPr lang="en-GB" sz="1100" b="0">
                          <a:effectLst/>
                          <a:latin typeface="Lucida Sans" panose="020B0604020202020204" pitchFamily="34" charset="0"/>
                        </a:rPr>
                        <a:t>Monitors</a:t>
                      </a:r>
                    </a:p>
                  </a:txBody>
                  <a:tcPr marL="22860" marR="22860" marT="0" marB="0" anchor="ctr">
                    <a:lnL>
                      <a:noFill/>
                    </a:lnL>
                    <a:lnR>
                      <a:noFill/>
                    </a:lnR>
                    <a:lnT>
                      <a:noFill/>
                    </a:lnT>
                    <a:lnB>
                      <a:noFill/>
                    </a:lnB>
                    <a:solidFill>
                      <a:srgbClr val="F2F2F2"/>
                    </a:solidFill>
                  </a:tcPr>
                </a:tc>
                <a:tc>
                  <a:txBody>
                    <a:bodyPr/>
                    <a:lstStyle/>
                    <a:p>
                      <a:pPr algn="r" rtl="0" fontAlgn="ctr"/>
                      <a:r>
                        <a:rPr lang="en-GB" sz="1100" b="0">
                          <a:effectLst/>
                          <a:latin typeface="Lucida Sans" panose="020B0604020202020204" pitchFamily="34" charset="0"/>
                        </a:rPr>
                        <a:t>£40.00</a:t>
                      </a:r>
                    </a:p>
                  </a:txBody>
                  <a:tcPr marL="22860" marR="22860" marT="0" marB="0" anchor="ctr">
                    <a:lnL>
                      <a:noFill/>
                    </a:lnL>
                    <a:lnR>
                      <a:noFill/>
                    </a:lnR>
                    <a:lnT>
                      <a:noFill/>
                    </a:lnT>
                    <a:lnB>
                      <a:noFill/>
                    </a:lnB>
                    <a:solidFill>
                      <a:srgbClr val="F2F2F2"/>
                    </a:solidFill>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solidFill>
                      <a:srgbClr val="F2F2F2"/>
                    </a:solidFill>
                  </a:tcPr>
                </a:tc>
                <a:extLst>
                  <a:ext uri="{0D108BD9-81ED-4DB2-BD59-A6C34878D82A}">
                    <a16:rowId xmlns:a16="http://schemas.microsoft.com/office/drawing/2014/main" val="2849914067"/>
                  </a:ext>
                </a:extLst>
              </a:tr>
              <a:tr h="288309">
                <a:tc>
                  <a:txBody>
                    <a:bodyPr/>
                    <a:lstStyle/>
                    <a:p>
                      <a:pPr rtl="0" fontAlgn="ctr"/>
                      <a:r>
                        <a:rPr lang="en-GB" sz="1100" b="0">
                          <a:effectLst/>
                          <a:latin typeface="Lucida Sans" panose="020B0604020202020204" pitchFamily="34" charset="0"/>
                        </a:rPr>
                        <a:t>Mixing Boards</a:t>
                      </a:r>
                    </a:p>
                  </a:txBody>
                  <a:tcPr marL="22860" marR="22860" marT="0" marB="0" anchor="ctr">
                    <a:lnL>
                      <a:noFill/>
                    </a:lnL>
                    <a:lnR>
                      <a:noFill/>
                    </a:lnR>
                    <a:lnT>
                      <a:noFill/>
                    </a:lnT>
                    <a:lnB>
                      <a:noFill/>
                    </a:lnB>
                    <a:solidFill>
                      <a:srgbClr val="FFFFFF"/>
                    </a:solidFill>
                  </a:tcPr>
                </a:tc>
                <a:tc>
                  <a:txBody>
                    <a:bodyPr/>
                    <a:lstStyle/>
                    <a:p>
                      <a:pPr algn="r" rtl="0" fontAlgn="ctr"/>
                      <a:r>
                        <a:rPr lang="en-GB" sz="1100" b="0">
                          <a:effectLst/>
                          <a:latin typeface="Lucida Sans" panose="020B0604020202020204" pitchFamily="34" charset="0"/>
                        </a:rPr>
                        <a:t>£80.00</a:t>
                      </a:r>
                    </a:p>
                  </a:txBody>
                  <a:tcPr marL="22860" marR="22860" marT="0" marB="0" anchor="ctr">
                    <a:lnL>
                      <a:noFill/>
                    </a:lnL>
                    <a:lnR>
                      <a:noFill/>
                    </a:lnR>
                    <a:lnT>
                      <a:noFill/>
                    </a:lnT>
                    <a:lnB>
                      <a:noFill/>
                    </a:lnB>
                    <a:solidFill>
                      <a:srgbClr val="FFFFFF"/>
                    </a:solidFill>
                  </a:tcPr>
                </a:tc>
                <a:tc>
                  <a:txBody>
                    <a:bodyPr/>
                    <a:lstStyle/>
                    <a:p>
                      <a:pPr algn="r" rtl="0" fontAlgn="ctr"/>
                      <a:r>
                        <a:rPr lang="en-GB" sz="1100" b="0" dirty="0">
                          <a:effectLst/>
                          <a:latin typeface="Lucida Sans" panose="020B0604020202020204" pitchFamily="34" charset="0"/>
                        </a:rPr>
                        <a:t>£0.00</a:t>
                      </a:r>
                    </a:p>
                  </a:txBody>
                  <a:tcPr marL="22860" marR="22860" marT="0" marB="0" anchor="ctr">
                    <a:lnL>
                      <a:noFill/>
                    </a:lnL>
                    <a:lnR>
                      <a:noFill/>
                    </a:lnR>
                    <a:lnT>
                      <a:noFill/>
                    </a:lnT>
                    <a:lnB>
                      <a:noFill/>
                    </a:lnB>
                    <a:solidFill>
                      <a:srgbClr val="FFFFFF"/>
                    </a:solidFill>
                  </a:tcPr>
                </a:tc>
                <a:extLst>
                  <a:ext uri="{0D108BD9-81ED-4DB2-BD59-A6C34878D82A}">
                    <a16:rowId xmlns:a16="http://schemas.microsoft.com/office/drawing/2014/main" val="425636046"/>
                  </a:ext>
                </a:extLst>
              </a:tr>
              <a:tr h="299398">
                <a:tc>
                  <a:txBody>
                    <a:bodyPr/>
                    <a:lstStyle/>
                    <a:p>
                      <a:pPr rtl="0" fontAlgn="ctr"/>
                      <a:endParaRPr lang="en-GB" sz="1800">
                        <a:effectLst/>
                      </a:endParaRPr>
                    </a:p>
                  </a:txBody>
                  <a:tcPr marL="22860" marR="22860" marT="0" marB="0" anchor="ctr">
                    <a:lnL>
                      <a:noFill/>
                    </a:lnL>
                    <a:lnR>
                      <a:noFill/>
                    </a:lnR>
                    <a:lnT>
                      <a:noFill/>
                    </a:lnT>
                    <a:lnB>
                      <a:noFill/>
                    </a:lnB>
                    <a:solidFill>
                      <a:srgbClr val="F2F2F2"/>
                    </a:solidFill>
                  </a:tcPr>
                </a:tc>
                <a:tc>
                  <a:txBody>
                    <a:bodyPr/>
                    <a:lstStyle/>
                    <a:p>
                      <a:pPr rtl="0" fontAlgn="ctr"/>
                      <a:endParaRPr lang="en-GB" sz="1800">
                        <a:effectLst/>
                      </a:endParaRPr>
                    </a:p>
                  </a:txBody>
                  <a:tcPr marL="22860" marR="22860" marT="0" marB="0" anchor="ctr">
                    <a:lnL>
                      <a:noFill/>
                    </a:lnL>
                    <a:lnR>
                      <a:noFill/>
                    </a:lnR>
                    <a:lnT>
                      <a:noFill/>
                    </a:lnT>
                    <a:lnB>
                      <a:noFill/>
                    </a:lnB>
                    <a:solidFill>
                      <a:srgbClr val="F2F2F2"/>
                    </a:solidFill>
                  </a:tcPr>
                </a:tc>
                <a:tc>
                  <a:txBody>
                    <a:bodyPr/>
                    <a:lstStyle/>
                    <a:p>
                      <a:pPr rtl="0" fontAlgn="ctr"/>
                      <a:endParaRPr lang="en-GB" sz="1800">
                        <a:effectLst/>
                      </a:endParaRPr>
                    </a:p>
                  </a:txBody>
                  <a:tcPr marL="22860" marR="22860" marT="0" marB="0" anchor="ctr">
                    <a:lnL>
                      <a:noFill/>
                    </a:lnL>
                    <a:lnR>
                      <a:noFill/>
                    </a:lnR>
                    <a:lnT>
                      <a:noFill/>
                    </a:lnT>
                    <a:lnB>
                      <a:noFill/>
                    </a:lnB>
                    <a:solidFill>
                      <a:srgbClr val="F2F2F2"/>
                    </a:solidFill>
                  </a:tcPr>
                </a:tc>
                <a:extLst>
                  <a:ext uri="{0D108BD9-81ED-4DB2-BD59-A6C34878D82A}">
                    <a16:rowId xmlns:a16="http://schemas.microsoft.com/office/drawing/2014/main" val="825428936"/>
                  </a:ext>
                </a:extLst>
              </a:tr>
              <a:tr h="299398">
                <a:tc>
                  <a:txBody>
                    <a:bodyPr/>
                    <a:lstStyle/>
                    <a:p>
                      <a:pPr rtl="0" fontAlgn="ctr"/>
                      <a:r>
                        <a:rPr lang="en-GB" sz="1800">
                          <a:effectLst/>
                        </a:rPr>
                        <a:t>Total</a:t>
                      </a:r>
                    </a:p>
                  </a:txBody>
                  <a:tcPr marL="22860" marR="22860" marT="0" marB="0" anchor="ctr">
                    <a:lnL>
                      <a:noFill/>
                    </a:lnL>
                    <a:lnR>
                      <a:noFill/>
                    </a:lnR>
                    <a:lnT>
                      <a:noFill/>
                    </a:lnT>
                    <a:lnB>
                      <a:noFill/>
                    </a:lnB>
                    <a:solidFill>
                      <a:srgbClr val="F2F2F2"/>
                    </a:solidFill>
                  </a:tcPr>
                </a:tc>
                <a:tc>
                  <a:txBody>
                    <a:bodyPr/>
                    <a:lstStyle/>
                    <a:p>
                      <a:pPr rtl="0" fontAlgn="ctr"/>
                      <a:r>
                        <a:rPr lang="en-GB" sz="1800">
                          <a:effectLst/>
                        </a:rPr>
                        <a:t>£2,428.00</a:t>
                      </a:r>
                    </a:p>
                  </a:txBody>
                  <a:tcPr marL="22860" marR="22860" marT="0" marB="0" anchor="ctr">
                    <a:lnL>
                      <a:noFill/>
                    </a:lnL>
                    <a:lnR>
                      <a:noFill/>
                    </a:lnR>
                    <a:lnT>
                      <a:noFill/>
                    </a:lnT>
                    <a:lnB>
                      <a:noFill/>
                    </a:lnB>
                    <a:solidFill>
                      <a:srgbClr val="F2F2F2"/>
                    </a:solidFill>
                  </a:tcPr>
                </a:tc>
                <a:tc>
                  <a:txBody>
                    <a:bodyPr/>
                    <a:lstStyle/>
                    <a:p>
                      <a:pPr rtl="0" fontAlgn="ctr"/>
                      <a:r>
                        <a:rPr lang="en-GB" sz="1800">
                          <a:effectLst/>
                        </a:rPr>
                        <a:t>£200.00</a:t>
                      </a:r>
                    </a:p>
                  </a:txBody>
                  <a:tcPr marL="22860" marR="22860" marT="0" marB="0" anchor="ctr">
                    <a:lnL>
                      <a:noFill/>
                    </a:lnL>
                    <a:lnR>
                      <a:noFill/>
                    </a:lnR>
                    <a:lnT>
                      <a:noFill/>
                    </a:lnT>
                    <a:lnB>
                      <a:noFill/>
                    </a:lnB>
                    <a:solidFill>
                      <a:srgbClr val="F2F2F2"/>
                    </a:solidFill>
                  </a:tcPr>
                </a:tc>
                <a:extLst>
                  <a:ext uri="{0D108BD9-81ED-4DB2-BD59-A6C34878D82A}">
                    <a16:rowId xmlns:a16="http://schemas.microsoft.com/office/drawing/2014/main" val="3221474008"/>
                  </a:ext>
                </a:extLst>
              </a:tr>
              <a:tr h="299398">
                <a:tc>
                  <a:txBody>
                    <a:bodyPr/>
                    <a:lstStyle/>
                    <a:p>
                      <a:pPr rtl="0" fontAlgn="ctr"/>
                      <a:endParaRPr lang="en-GB" sz="1800">
                        <a:effectLst/>
                      </a:endParaRPr>
                    </a:p>
                  </a:txBody>
                  <a:tcPr marL="22860" marR="22860" marT="0" marB="0" anchor="ctr">
                    <a:lnL>
                      <a:noFill/>
                    </a:lnL>
                    <a:lnR>
                      <a:noFill/>
                    </a:lnR>
                    <a:lnT>
                      <a:noFill/>
                    </a:lnT>
                    <a:lnB>
                      <a:noFill/>
                    </a:lnB>
                  </a:tcPr>
                </a:tc>
                <a:tc>
                  <a:txBody>
                    <a:bodyPr/>
                    <a:lstStyle/>
                    <a:p>
                      <a:pPr rtl="0" fontAlgn="ctr"/>
                      <a:endParaRPr lang="en-GB" sz="1800">
                        <a:effectLst/>
                      </a:endParaRPr>
                    </a:p>
                  </a:txBody>
                  <a:tcPr marL="22860" marR="22860" marT="0" marB="0" anchor="ctr">
                    <a:lnL>
                      <a:noFill/>
                    </a:lnL>
                    <a:lnR>
                      <a:noFill/>
                    </a:lnR>
                    <a:lnT>
                      <a:noFill/>
                    </a:lnT>
                    <a:lnB>
                      <a:noFill/>
                    </a:lnB>
                  </a:tcPr>
                </a:tc>
                <a:tc>
                  <a:txBody>
                    <a:bodyPr/>
                    <a:lstStyle/>
                    <a:p>
                      <a:pPr rtl="0" fontAlgn="ctr"/>
                      <a:endParaRPr lang="en-GB" sz="1800">
                        <a:effectLst/>
                      </a:endParaRPr>
                    </a:p>
                  </a:txBody>
                  <a:tcPr marL="22860" marR="22860" marT="0" marB="0" anchor="ctr">
                    <a:lnL>
                      <a:noFill/>
                    </a:lnL>
                    <a:lnR>
                      <a:noFill/>
                    </a:lnR>
                    <a:lnT>
                      <a:noFill/>
                    </a:lnT>
                    <a:lnB>
                      <a:noFill/>
                    </a:lnB>
                  </a:tcPr>
                </a:tc>
                <a:extLst>
                  <a:ext uri="{0D108BD9-81ED-4DB2-BD59-A6C34878D82A}">
                    <a16:rowId xmlns:a16="http://schemas.microsoft.com/office/drawing/2014/main" val="214275672"/>
                  </a:ext>
                </a:extLst>
              </a:tr>
              <a:tr h="221776">
                <a:tc>
                  <a:txBody>
                    <a:bodyPr/>
                    <a:lstStyle/>
                    <a:p>
                      <a:pPr rtl="0" fontAlgn="ctr"/>
                      <a:r>
                        <a:rPr lang="en-GB" sz="1100" b="0">
                          <a:effectLst/>
                          <a:latin typeface="Lucida Sans" panose="020B0604020202020204" pitchFamily="34" charset="0"/>
                        </a:rPr>
                        <a:t>Miscellaneous</a:t>
                      </a:r>
                    </a:p>
                  </a:txBody>
                  <a:tcPr marL="22860" marR="22860" marT="0" marB="0" anchor="ctr">
                    <a:lnL>
                      <a:noFill/>
                    </a:lnL>
                    <a:lnR>
                      <a:noFill/>
                    </a:lnR>
                    <a:lnT>
                      <a:noFill/>
                    </a:lnT>
                    <a:lnB>
                      <a:noFill/>
                    </a:lnB>
                    <a:solidFill>
                      <a:schemeClr val="accent1">
                        <a:lumMod val="60000"/>
                        <a:lumOff val="40000"/>
                      </a:schemeClr>
                    </a:solidFill>
                  </a:tcPr>
                </a:tc>
                <a:tc>
                  <a:txBody>
                    <a:bodyPr/>
                    <a:lstStyle/>
                    <a:p>
                      <a:pPr algn="r" rtl="0" fontAlgn="ctr"/>
                      <a:r>
                        <a:rPr lang="en-GB" sz="1100" b="0">
                          <a:effectLst/>
                          <a:latin typeface="Lucida Sans" panose="020B0604020202020204" pitchFamily="34" charset="0"/>
                        </a:rPr>
                        <a:t>Estimated</a:t>
                      </a:r>
                    </a:p>
                  </a:txBody>
                  <a:tcPr marL="22860" marR="22860" marT="0" marB="0" anchor="ctr">
                    <a:lnL>
                      <a:noFill/>
                    </a:lnL>
                    <a:lnR>
                      <a:noFill/>
                    </a:lnR>
                    <a:lnT>
                      <a:noFill/>
                    </a:lnT>
                    <a:lnB>
                      <a:noFill/>
                    </a:lnB>
                    <a:solidFill>
                      <a:schemeClr val="accent1">
                        <a:lumMod val="60000"/>
                        <a:lumOff val="40000"/>
                      </a:schemeClr>
                    </a:solidFill>
                  </a:tcPr>
                </a:tc>
                <a:tc>
                  <a:txBody>
                    <a:bodyPr/>
                    <a:lstStyle/>
                    <a:p>
                      <a:pPr algn="r" rtl="0" fontAlgn="ctr"/>
                      <a:r>
                        <a:rPr lang="en-GB" sz="1100" b="0" dirty="0">
                          <a:effectLst/>
                          <a:latin typeface="Lucida Sans" panose="020B0604020202020204" pitchFamily="34" charset="0"/>
                        </a:rPr>
                        <a:t>Actual</a:t>
                      </a:r>
                    </a:p>
                  </a:txBody>
                  <a:tcPr marL="22860" marR="22860"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2302939324"/>
                  </a:ext>
                </a:extLst>
              </a:tr>
              <a:tr h="288309">
                <a:tc>
                  <a:txBody>
                    <a:bodyPr/>
                    <a:lstStyle/>
                    <a:p>
                      <a:pPr rtl="0" fontAlgn="ctr"/>
                      <a:r>
                        <a:rPr lang="en-GB" sz="1100" b="0">
                          <a:effectLst/>
                          <a:latin typeface="Lucida Sans" panose="020B0604020202020204" pitchFamily="34" charset="0"/>
                        </a:rPr>
                        <a:t>Transport</a:t>
                      </a:r>
                    </a:p>
                  </a:txBody>
                  <a:tcPr marL="22860" marR="22860" marT="0" marB="0" anchor="ctr">
                    <a:lnL>
                      <a:noFill/>
                    </a:lnL>
                    <a:lnR>
                      <a:noFill/>
                    </a:lnR>
                    <a:lnT>
                      <a:noFill/>
                    </a:lnT>
                    <a:lnB>
                      <a:noFill/>
                    </a:lnB>
                    <a:solidFill>
                      <a:srgbClr val="F2F2F2"/>
                    </a:solidFill>
                  </a:tcPr>
                </a:tc>
                <a:tc>
                  <a:txBody>
                    <a:bodyPr/>
                    <a:lstStyle/>
                    <a:p>
                      <a:pPr algn="r" rtl="0" fontAlgn="ctr"/>
                      <a:r>
                        <a:rPr lang="en-GB" sz="1100" b="0">
                          <a:effectLst/>
                          <a:latin typeface="Lucida Sans" panose="020B0604020202020204" pitchFamily="34" charset="0"/>
                        </a:rPr>
                        <a:t>£125.00</a:t>
                      </a:r>
                    </a:p>
                  </a:txBody>
                  <a:tcPr marL="22860" marR="22860" marT="0" marB="0" anchor="ctr">
                    <a:lnL>
                      <a:noFill/>
                    </a:lnL>
                    <a:lnR>
                      <a:noFill/>
                    </a:lnR>
                    <a:lnT>
                      <a:noFill/>
                    </a:lnT>
                    <a:lnB>
                      <a:noFill/>
                    </a:lnB>
                    <a:solidFill>
                      <a:srgbClr val="F2F2F2"/>
                    </a:solidFill>
                  </a:tcPr>
                </a:tc>
                <a:tc>
                  <a:txBody>
                    <a:bodyPr/>
                    <a:lstStyle/>
                    <a:p>
                      <a:pPr algn="r" rtl="0" fontAlgn="ctr"/>
                      <a:r>
                        <a:rPr lang="en-GB" sz="1100" b="0" dirty="0">
                          <a:effectLst/>
                          <a:latin typeface="Lucida Sans" panose="020B0604020202020204" pitchFamily="34" charset="0"/>
                        </a:rPr>
                        <a:t>£125.00</a:t>
                      </a:r>
                    </a:p>
                  </a:txBody>
                  <a:tcPr marL="22860" marR="22860" marT="0" marB="0" anchor="ctr">
                    <a:lnL>
                      <a:noFill/>
                    </a:lnL>
                    <a:lnR>
                      <a:noFill/>
                    </a:lnR>
                    <a:lnT>
                      <a:noFill/>
                    </a:lnT>
                    <a:lnB>
                      <a:noFill/>
                    </a:lnB>
                    <a:solidFill>
                      <a:srgbClr val="F2F2F2"/>
                    </a:solidFill>
                  </a:tcPr>
                </a:tc>
                <a:extLst>
                  <a:ext uri="{0D108BD9-81ED-4DB2-BD59-A6C34878D82A}">
                    <a16:rowId xmlns:a16="http://schemas.microsoft.com/office/drawing/2014/main" val="877569372"/>
                  </a:ext>
                </a:extLst>
              </a:tr>
              <a:tr h="232865">
                <a:tc>
                  <a:txBody>
                    <a:bodyPr/>
                    <a:lstStyle/>
                    <a:p>
                      <a:pPr rtl="0" fontAlgn="ctr"/>
                      <a:r>
                        <a:rPr lang="en-GB" sz="1100" b="0">
                          <a:effectLst/>
                          <a:latin typeface="Lucida Sans" panose="020B0604020202020204" pitchFamily="34" charset="0"/>
                        </a:rPr>
                        <a:t>Lanyards</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£10.00</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£10.00</a:t>
                      </a:r>
                    </a:p>
                  </a:txBody>
                  <a:tcPr marL="22860" marR="22860" marT="0" marB="0" anchor="ctr">
                    <a:lnL>
                      <a:noFill/>
                    </a:lnL>
                    <a:lnR>
                      <a:noFill/>
                    </a:lnR>
                    <a:lnT>
                      <a:noFill/>
                    </a:lnT>
                    <a:lnB>
                      <a:noFill/>
                    </a:lnB>
                  </a:tcPr>
                </a:tc>
                <a:extLst>
                  <a:ext uri="{0D108BD9-81ED-4DB2-BD59-A6C34878D82A}">
                    <a16:rowId xmlns:a16="http://schemas.microsoft.com/office/drawing/2014/main" val="4181165475"/>
                  </a:ext>
                </a:extLst>
              </a:tr>
              <a:tr h="232865">
                <a:tc>
                  <a:txBody>
                    <a:bodyPr/>
                    <a:lstStyle/>
                    <a:p>
                      <a:pPr rtl="0" fontAlgn="ctr"/>
                      <a:r>
                        <a:rPr lang="en-GB" sz="1100" b="0">
                          <a:effectLst/>
                          <a:latin typeface="Lucida Sans" panose="020B0604020202020204" pitchFamily="34" charset="0"/>
                        </a:rPr>
                        <a:t>Total</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£135.00</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£135.00</a:t>
                      </a:r>
                    </a:p>
                  </a:txBody>
                  <a:tcPr marL="22860" marR="22860" marT="0" marB="0" anchor="ctr">
                    <a:lnL>
                      <a:noFill/>
                    </a:lnL>
                    <a:lnR>
                      <a:noFill/>
                    </a:lnR>
                    <a:lnT>
                      <a:noFill/>
                    </a:lnT>
                    <a:lnB>
                      <a:noFill/>
                    </a:lnB>
                  </a:tcPr>
                </a:tc>
                <a:extLst>
                  <a:ext uri="{0D108BD9-81ED-4DB2-BD59-A6C34878D82A}">
                    <a16:rowId xmlns:a16="http://schemas.microsoft.com/office/drawing/2014/main" val="11396953"/>
                  </a:ext>
                </a:extLst>
              </a:tr>
              <a:tr h="299398">
                <a:tc>
                  <a:txBody>
                    <a:bodyPr/>
                    <a:lstStyle/>
                    <a:p>
                      <a:pPr rtl="0" fontAlgn="b"/>
                      <a:endParaRPr lang="en-GB" sz="1800">
                        <a:effectLst/>
                      </a:endParaRPr>
                    </a:p>
                  </a:txBody>
                  <a:tcPr marL="22860" marR="22860" marT="0" marB="0" anchor="b">
                    <a:lnL>
                      <a:noFill/>
                    </a:lnL>
                    <a:lnR>
                      <a:noFill/>
                    </a:lnR>
                    <a:lnT>
                      <a:noFill/>
                    </a:lnT>
                    <a:lnB>
                      <a:noFill/>
                    </a:lnB>
                  </a:tcPr>
                </a:tc>
                <a:tc>
                  <a:txBody>
                    <a:bodyPr/>
                    <a:lstStyle/>
                    <a:p>
                      <a:pPr rtl="0" fontAlgn="b"/>
                      <a:endParaRPr lang="en-GB" sz="1800">
                        <a:effectLst/>
                      </a:endParaRPr>
                    </a:p>
                  </a:txBody>
                  <a:tcPr marL="22860" marR="22860" marT="0" marB="0" anchor="b">
                    <a:lnL>
                      <a:noFill/>
                    </a:lnL>
                    <a:lnR>
                      <a:noFill/>
                    </a:lnR>
                    <a:lnT>
                      <a:noFill/>
                    </a:lnT>
                    <a:lnB>
                      <a:noFill/>
                    </a:lnB>
                  </a:tcPr>
                </a:tc>
                <a:tc>
                  <a:txBody>
                    <a:bodyPr/>
                    <a:lstStyle/>
                    <a:p>
                      <a:pPr rtl="0" fontAlgn="b"/>
                      <a:endParaRPr lang="en-GB" sz="1800">
                        <a:effectLst/>
                      </a:endParaRPr>
                    </a:p>
                  </a:txBody>
                  <a:tcPr marL="22860" marR="22860" marT="0" marB="0" anchor="b">
                    <a:lnL>
                      <a:noFill/>
                    </a:lnL>
                    <a:lnR>
                      <a:noFill/>
                    </a:lnR>
                    <a:lnT>
                      <a:noFill/>
                    </a:lnT>
                    <a:lnB>
                      <a:noFill/>
                    </a:lnB>
                  </a:tcPr>
                </a:tc>
                <a:extLst>
                  <a:ext uri="{0D108BD9-81ED-4DB2-BD59-A6C34878D82A}">
                    <a16:rowId xmlns:a16="http://schemas.microsoft.com/office/drawing/2014/main" val="1085098323"/>
                  </a:ext>
                </a:extLst>
              </a:tr>
              <a:tr h="221776">
                <a:tc>
                  <a:txBody>
                    <a:bodyPr/>
                    <a:lstStyle/>
                    <a:p>
                      <a:pPr rtl="0" fontAlgn="ctr"/>
                      <a:r>
                        <a:rPr lang="en-GB" sz="1100" b="0">
                          <a:effectLst/>
                          <a:latin typeface="Lucida Sans" panose="020B0604020202020204" pitchFamily="34" charset="0"/>
                        </a:rPr>
                        <a:t>Staff</a:t>
                      </a:r>
                    </a:p>
                  </a:txBody>
                  <a:tcPr marL="22860" marR="22860" marT="0" marB="0" anchor="ctr">
                    <a:lnL>
                      <a:noFill/>
                    </a:lnL>
                    <a:lnR>
                      <a:noFill/>
                    </a:lnR>
                    <a:lnT>
                      <a:noFill/>
                    </a:lnT>
                    <a:lnB>
                      <a:noFill/>
                    </a:lnB>
                    <a:solidFill>
                      <a:schemeClr val="accent1">
                        <a:lumMod val="60000"/>
                        <a:lumOff val="40000"/>
                      </a:schemeClr>
                    </a:solidFill>
                  </a:tcPr>
                </a:tc>
                <a:tc>
                  <a:txBody>
                    <a:bodyPr/>
                    <a:lstStyle/>
                    <a:p>
                      <a:pPr algn="r" rtl="0" fontAlgn="ctr"/>
                      <a:r>
                        <a:rPr lang="en-GB" sz="1100" b="0">
                          <a:effectLst/>
                          <a:latin typeface="Lucida Sans" panose="020B0604020202020204" pitchFamily="34" charset="0"/>
                        </a:rPr>
                        <a:t>Estimated</a:t>
                      </a:r>
                    </a:p>
                  </a:txBody>
                  <a:tcPr marL="22860" marR="22860" marT="0" marB="0" anchor="ctr">
                    <a:lnL>
                      <a:noFill/>
                    </a:lnL>
                    <a:lnR>
                      <a:noFill/>
                    </a:lnR>
                    <a:lnT>
                      <a:noFill/>
                    </a:lnT>
                    <a:lnB>
                      <a:noFill/>
                    </a:lnB>
                    <a:solidFill>
                      <a:schemeClr val="accent1">
                        <a:lumMod val="60000"/>
                        <a:lumOff val="40000"/>
                      </a:schemeClr>
                    </a:solidFill>
                  </a:tcPr>
                </a:tc>
                <a:tc>
                  <a:txBody>
                    <a:bodyPr/>
                    <a:lstStyle/>
                    <a:p>
                      <a:pPr algn="r" rtl="0" fontAlgn="ctr"/>
                      <a:r>
                        <a:rPr lang="en-GB" sz="1100" b="0" dirty="0">
                          <a:effectLst/>
                          <a:latin typeface="Lucida Sans" panose="020B0604020202020204" pitchFamily="34" charset="0"/>
                        </a:rPr>
                        <a:t>Actual</a:t>
                      </a:r>
                    </a:p>
                  </a:txBody>
                  <a:tcPr marL="22860" marR="22860"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387098209"/>
                  </a:ext>
                </a:extLst>
              </a:tr>
              <a:tr h="288309">
                <a:tc>
                  <a:txBody>
                    <a:bodyPr/>
                    <a:lstStyle/>
                    <a:p>
                      <a:pPr rtl="0" fontAlgn="ctr"/>
                      <a:r>
                        <a:rPr lang="en-GB" sz="1100" b="0">
                          <a:effectLst/>
                          <a:latin typeface="Lucida Sans" panose="020B0604020202020204" pitchFamily="34" charset="0"/>
                        </a:rPr>
                        <a:t>Host Room 1 - Gallery </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£115.00</a:t>
                      </a:r>
                    </a:p>
                  </a:txBody>
                  <a:tcPr marL="22860" marR="22860" marT="0" marB="0" anchor="ctr">
                    <a:lnL>
                      <a:noFill/>
                    </a:lnL>
                    <a:lnR>
                      <a:noFill/>
                    </a:lnR>
                    <a:lnT>
                      <a:noFill/>
                    </a:lnT>
                    <a:lnB>
                      <a:noFill/>
                    </a:lnB>
                  </a:tcPr>
                </a:tc>
                <a:tc>
                  <a:txBody>
                    <a:bodyPr/>
                    <a:lstStyle/>
                    <a:p>
                      <a:pPr algn="r" rtl="0" fontAlgn="ctr"/>
                      <a:r>
                        <a:rPr lang="en-GB" sz="1100" b="0" dirty="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1575806495"/>
                  </a:ext>
                </a:extLst>
              </a:tr>
              <a:tr h="399196">
                <a:tc>
                  <a:txBody>
                    <a:bodyPr/>
                    <a:lstStyle/>
                    <a:p>
                      <a:pPr rtl="0" fontAlgn="ctr"/>
                      <a:r>
                        <a:rPr lang="en-GB" sz="1100" b="0">
                          <a:effectLst/>
                          <a:latin typeface="Lucida Sans" panose="020B0604020202020204" pitchFamily="34" charset="0"/>
                        </a:rPr>
                        <a:t>Host Room 2 - Vinyl Café</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£60.00</a:t>
                      </a:r>
                    </a:p>
                  </a:txBody>
                  <a:tcPr marL="22860" marR="22860" marT="0" marB="0" anchor="ctr">
                    <a:lnL>
                      <a:noFill/>
                    </a:lnL>
                    <a:lnR>
                      <a:noFill/>
                    </a:lnR>
                    <a:lnT>
                      <a:noFill/>
                    </a:lnT>
                    <a:lnB>
                      <a:noFill/>
                    </a:lnB>
                  </a:tcPr>
                </a:tc>
                <a:tc>
                  <a:txBody>
                    <a:bodyPr/>
                    <a:lstStyle/>
                    <a:p>
                      <a:pPr algn="r" rtl="0" fontAlgn="ctr"/>
                      <a:r>
                        <a:rPr lang="en-GB" sz="1100" b="0" dirty="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920038308"/>
                  </a:ext>
                </a:extLst>
              </a:tr>
              <a:tr h="232865">
                <a:tc>
                  <a:txBody>
                    <a:bodyPr/>
                    <a:lstStyle/>
                    <a:p>
                      <a:pPr rtl="0" fontAlgn="ctr"/>
                      <a:r>
                        <a:rPr lang="en-GB" sz="1100" b="0">
                          <a:effectLst/>
                          <a:latin typeface="Lucida Sans" panose="020B0604020202020204" pitchFamily="34" charset="0"/>
                        </a:rPr>
                        <a:t>Sound Engineer</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£60.00</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2526100231"/>
                  </a:ext>
                </a:extLst>
              </a:tr>
              <a:tr h="232865">
                <a:tc>
                  <a:txBody>
                    <a:bodyPr/>
                    <a:lstStyle/>
                    <a:p>
                      <a:pPr rtl="0" fontAlgn="ctr"/>
                      <a:r>
                        <a:rPr lang="en-GB" sz="1100" b="0">
                          <a:effectLst/>
                          <a:latin typeface="Lucida Sans" panose="020B0604020202020204" pitchFamily="34" charset="0"/>
                        </a:rPr>
                        <a:t>Site Manager</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£120.00</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3492933072"/>
                  </a:ext>
                </a:extLst>
              </a:tr>
              <a:tr h="232865">
                <a:tc>
                  <a:txBody>
                    <a:bodyPr/>
                    <a:lstStyle/>
                    <a:p>
                      <a:pPr rtl="0" fontAlgn="ctr"/>
                      <a:r>
                        <a:rPr lang="en-GB" sz="1100" b="0">
                          <a:effectLst/>
                          <a:latin typeface="Lucida Sans" panose="020B0604020202020204" pitchFamily="34" charset="0"/>
                        </a:rPr>
                        <a:t>First Aid Responder </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£96.00</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326414411"/>
                  </a:ext>
                </a:extLst>
              </a:tr>
              <a:tr h="232865">
                <a:tc>
                  <a:txBody>
                    <a:bodyPr/>
                    <a:lstStyle/>
                    <a:p>
                      <a:pPr rtl="0" fontAlgn="ctr"/>
                      <a:r>
                        <a:rPr lang="en-GB" sz="1100" b="0">
                          <a:effectLst/>
                          <a:latin typeface="Lucida Sans" panose="020B0604020202020204" pitchFamily="34" charset="0"/>
                        </a:rPr>
                        <a:t>Photographer</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£150.00</a:t>
                      </a:r>
                    </a:p>
                  </a:txBody>
                  <a:tcPr marL="22860" marR="22860" marT="0" marB="0" anchor="ctr">
                    <a:lnL>
                      <a:noFill/>
                    </a:lnL>
                    <a:lnR>
                      <a:noFill/>
                    </a:lnR>
                    <a:lnT>
                      <a:noFill/>
                    </a:lnT>
                    <a:lnB>
                      <a:noFill/>
                    </a:lnB>
                  </a:tcPr>
                </a:tc>
                <a:tc>
                  <a:txBody>
                    <a:bodyPr/>
                    <a:lstStyle/>
                    <a:p>
                      <a:pPr algn="r" rtl="0" fontAlgn="ctr"/>
                      <a:r>
                        <a:rPr lang="en-GB" sz="1100" b="0" dirty="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2538626908"/>
                  </a:ext>
                </a:extLst>
              </a:tr>
              <a:tr h="199599">
                <a:tc>
                  <a:txBody>
                    <a:bodyPr/>
                    <a:lstStyle/>
                    <a:p>
                      <a:pPr rtl="0" fontAlgn="ctr"/>
                      <a:r>
                        <a:rPr lang="en-GB" sz="1100" b="0">
                          <a:effectLst/>
                          <a:latin typeface="Lucida Sans" panose="020B0604020202020204" pitchFamily="34" charset="0"/>
                        </a:rPr>
                        <a:t>Ticket Checker</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£115.00</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864958509"/>
                  </a:ext>
                </a:extLst>
              </a:tr>
              <a:tr h="199599">
                <a:tc>
                  <a:txBody>
                    <a:bodyPr/>
                    <a:lstStyle/>
                    <a:p>
                      <a:pPr rtl="0" fontAlgn="ctr"/>
                      <a:r>
                        <a:rPr lang="en-GB" sz="1100" b="0">
                          <a:effectLst/>
                          <a:latin typeface="Lucida Sans" panose="020B0604020202020204" pitchFamily="34" charset="0"/>
                        </a:rPr>
                        <a:t>Total</a:t>
                      </a:r>
                    </a:p>
                  </a:txBody>
                  <a:tcPr marL="22860" marR="22860" marT="0" marB="0" anchor="ctr">
                    <a:lnL>
                      <a:noFill/>
                    </a:lnL>
                    <a:lnR>
                      <a:noFill/>
                    </a:lnR>
                    <a:lnT>
                      <a:noFill/>
                    </a:lnT>
                    <a:lnB>
                      <a:noFill/>
                    </a:lnB>
                  </a:tcPr>
                </a:tc>
                <a:tc>
                  <a:txBody>
                    <a:bodyPr/>
                    <a:lstStyle/>
                    <a:p>
                      <a:pPr algn="r" rtl="0" fontAlgn="ctr"/>
                      <a:r>
                        <a:rPr lang="en-GB" sz="1100" b="0">
                          <a:effectLst/>
                          <a:latin typeface="Lucida Sans" panose="020B0604020202020204" pitchFamily="34" charset="0"/>
                        </a:rPr>
                        <a:t>£716.00</a:t>
                      </a:r>
                    </a:p>
                  </a:txBody>
                  <a:tcPr marL="22860" marR="22860" marT="0" marB="0" anchor="ctr">
                    <a:lnL>
                      <a:noFill/>
                    </a:lnL>
                    <a:lnR>
                      <a:noFill/>
                    </a:lnR>
                    <a:lnT>
                      <a:noFill/>
                    </a:lnT>
                    <a:lnB>
                      <a:noFill/>
                    </a:lnB>
                  </a:tcPr>
                </a:tc>
                <a:tc>
                  <a:txBody>
                    <a:bodyPr/>
                    <a:lstStyle/>
                    <a:p>
                      <a:pPr algn="r" rtl="0" fontAlgn="ctr"/>
                      <a:r>
                        <a:rPr lang="en-GB" sz="1100" b="0" dirty="0">
                          <a:effectLst/>
                          <a:latin typeface="Lucida Sans" panose="020B0604020202020204" pitchFamily="34" charset="0"/>
                        </a:rPr>
                        <a:t>£0.00</a:t>
                      </a:r>
                    </a:p>
                  </a:txBody>
                  <a:tcPr marL="22860" marR="22860" marT="0" marB="0" anchor="ctr">
                    <a:lnL>
                      <a:noFill/>
                    </a:lnL>
                    <a:lnR>
                      <a:noFill/>
                    </a:lnR>
                    <a:lnT>
                      <a:noFill/>
                    </a:lnT>
                    <a:lnB>
                      <a:noFill/>
                    </a:lnB>
                  </a:tcPr>
                </a:tc>
                <a:extLst>
                  <a:ext uri="{0D108BD9-81ED-4DB2-BD59-A6C34878D82A}">
                    <a16:rowId xmlns:a16="http://schemas.microsoft.com/office/drawing/2014/main" val="3217035808"/>
                  </a:ext>
                </a:extLst>
              </a:tr>
            </a:tbl>
          </a:graphicData>
        </a:graphic>
      </p:graphicFrame>
    </p:spTree>
    <p:extLst>
      <p:ext uri="{BB962C8B-B14F-4D97-AF65-F5344CB8AC3E}">
        <p14:creationId xmlns:p14="http://schemas.microsoft.com/office/powerpoint/2010/main" val="5523100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760E0-E426-4E2E-B1E1-DCED1CD311AD}"/>
              </a:ext>
            </a:extLst>
          </p:cNvPr>
          <p:cNvSpPr>
            <a:spLocks noGrp="1"/>
          </p:cNvSpPr>
          <p:nvPr>
            <p:ph type="title"/>
          </p:nvPr>
        </p:nvSpPr>
        <p:spPr>
          <a:xfrm>
            <a:off x="1458901" y="1109529"/>
            <a:ext cx="4941899" cy="886911"/>
          </a:xfrm>
        </p:spPr>
        <p:txBody>
          <a:bodyPr/>
          <a:lstStyle/>
          <a:p>
            <a:r>
              <a:rPr lang="en-US" dirty="0"/>
              <a:t>Budget Cont.</a:t>
            </a:r>
            <a:endParaRPr lang="en-GB" dirty="0"/>
          </a:p>
        </p:txBody>
      </p:sp>
      <p:graphicFrame>
        <p:nvGraphicFramePr>
          <p:cNvPr id="4" name="Content Placeholder 3">
            <a:extLst>
              <a:ext uri="{FF2B5EF4-FFF2-40B4-BE49-F238E27FC236}">
                <a16:creationId xmlns:a16="http://schemas.microsoft.com/office/drawing/2014/main" id="{A77B24E0-D583-4A69-AA31-5F92C971C1B6}"/>
              </a:ext>
            </a:extLst>
          </p:cNvPr>
          <p:cNvGraphicFramePr>
            <a:graphicFrameLocks noGrp="1"/>
          </p:cNvGraphicFramePr>
          <p:nvPr>
            <p:ph idx="1"/>
            <p:extLst>
              <p:ext uri="{D42A27DB-BD31-4B8C-83A1-F6EECF244321}">
                <p14:modId xmlns:p14="http://schemas.microsoft.com/office/powerpoint/2010/main" val="3071539307"/>
              </p:ext>
            </p:extLst>
          </p:nvPr>
        </p:nvGraphicFramePr>
        <p:xfrm>
          <a:off x="457200" y="1996440"/>
          <a:ext cx="4560899" cy="5971470"/>
        </p:xfrm>
        <a:graphic>
          <a:graphicData uri="http://schemas.openxmlformats.org/drawingml/2006/table">
            <a:tbl>
              <a:tblPr/>
              <a:tblGrid>
                <a:gridCol w="2013939">
                  <a:extLst>
                    <a:ext uri="{9D8B030D-6E8A-4147-A177-3AD203B41FA5}">
                      <a16:colId xmlns:a16="http://schemas.microsoft.com/office/drawing/2014/main" val="2134433305"/>
                    </a:ext>
                  </a:extLst>
                </a:gridCol>
                <a:gridCol w="1648716">
                  <a:extLst>
                    <a:ext uri="{9D8B030D-6E8A-4147-A177-3AD203B41FA5}">
                      <a16:colId xmlns:a16="http://schemas.microsoft.com/office/drawing/2014/main" val="3270505678"/>
                    </a:ext>
                  </a:extLst>
                </a:gridCol>
                <a:gridCol w="898244">
                  <a:extLst>
                    <a:ext uri="{9D8B030D-6E8A-4147-A177-3AD203B41FA5}">
                      <a16:colId xmlns:a16="http://schemas.microsoft.com/office/drawing/2014/main" val="2747932976"/>
                    </a:ext>
                  </a:extLst>
                </a:gridCol>
              </a:tblGrid>
              <a:tr h="380628">
                <a:tc>
                  <a:txBody>
                    <a:bodyPr/>
                    <a:lstStyle/>
                    <a:p>
                      <a:pPr rtl="0" fontAlgn="b"/>
                      <a:endParaRPr lang="en-GB" sz="1800" dirty="0">
                        <a:effectLst/>
                      </a:endParaRPr>
                    </a:p>
                  </a:txBody>
                  <a:tcPr marL="19745" marR="19745" marT="0" marB="0" anchor="b">
                    <a:lnL>
                      <a:noFill/>
                    </a:lnL>
                    <a:lnR>
                      <a:noFill/>
                    </a:lnR>
                    <a:lnT>
                      <a:noFill/>
                    </a:lnT>
                    <a:lnB>
                      <a:noFill/>
                    </a:lnB>
                    <a:solidFill>
                      <a:schemeClr val="accent1">
                        <a:lumMod val="60000"/>
                        <a:lumOff val="40000"/>
                      </a:schemeClr>
                    </a:solidFill>
                  </a:tcPr>
                </a:tc>
                <a:tc>
                  <a:txBody>
                    <a:bodyPr/>
                    <a:lstStyle/>
                    <a:p>
                      <a:pPr algn="r" rtl="0" fontAlgn="b"/>
                      <a:r>
                        <a:rPr lang="en-GB" sz="1800" b="1" dirty="0">
                          <a:effectLst/>
                          <a:latin typeface="Century Gothic" panose="020B0502020202020204" pitchFamily="34" charset="0"/>
                        </a:rPr>
                        <a:t>Estimated</a:t>
                      </a:r>
                    </a:p>
                  </a:txBody>
                  <a:tcPr marL="19745" marR="19745" marT="0" marB="0" anchor="b">
                    <a:lnL>
                      <a:noFill/>
                    </a:lnL>
                    <a:lnR>
                      <a:noFill/>
                    </a:lnR>
                    <a:lnT>
                      <a:noFill/>
                    </a:lnT>
                    <a:lnB>
                      <a:noFill/>
                    </a:lnB>
                    <a:solidFill>
                      <a:schemeClr val="accent1">
                        <a:lumMod val="60000"/>
                        <a:lumOff val="40000"/>
                      </a:schemeClr>
                    </a:solidFill>
                  </a:tcPr>
                </a:tc>
                <a:tc>
                  <a:txBody>
                    <a:bodyPr/>
                    <a:lstStyle/>
                    <a:p>
                      <a:pPr algn="r" rtl="0" fontAlgn="b"/>
                      <a:r>
                        <a:rPr lang="en-GB" sz="1800" b="1">
                          <a:effectLst/>
                          <a:latin typeface="Century Gothic" panose="020B0502020202020204" pitchFamily="34" charset="0"/>
                        </a:rPr>
                        <a:t>Actual</a:t>
                      </a:r>
                    </a:p>
                  </a:txBody>
                  <a:tcPr marL="19745" marR="19745" marT="0" marB="0" anchor="b">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753286491"/>
                  </a:ext>
                </a:extLst>
              </a:tr>
              <a:tr h="438338">
                <a:tc>
                  <a:txBody>
                    <a:bodyPr/>
                    <a:lstStyle/>
                    <a:p>
                      <a:pPr rtl="0" fontAlgn="ctr"/>
                      <a:endParaRPr lang="en-GB" sz="1800" dirty="0">
                        <a:effectLst/>
                      </a:endParaRPr>
                    </a:p>
                  </a:txBody>
                  <a:tcPr marL="19745" marR="19745" marT="0" marB="0" anchor="ctr">
                    <a:lnL>
                      <a:noFill/>
                    </a:lnL>
                    <a:lnR>
                      <a:noFill/>
                    </a:lnR>
                    <a:lnT>
                      <a:noFill/>
                    </a:lnT>
                    <a:lnB>
                      <a:noFill/>
                    </a:lnB>
                    <a:solidFill>
                      <a:schemeClr val="accent1">
                        <a:lumMod val="60000"/>
                        <a:lumOff val="40000"/>
                      </a:schemeClr>
                    </a:solidFill>
                  </a:tcPr>
                </a:tc>
                <a:tc>
                  <a:txBody>
                    <a:bodyPr/>
                    <a:lstStyle/>
                    <a:p>
                      <a:pPr algn="r" rtl="0" fontAlgn="ctr"/>
                      <a:r>
                        <a:rPr lang="en-GB" sz="1050" b="1" dirty="0">
                          <a:effectLst/>
                          <a:latin typeface="Lucida Sans" panose="020B0602030504020204" pitchFamily="34" charset="0"/>
                        </a:rPr>
                        <a:t>£4,064.00</a:t>
                      </a:r>
                    </a:p>
                  </a:txBody>
                  <a:tcPr marL="19745" marR="19745" marT="0" marB="0" anchor="ctr">
                    <a:lnL>
                      <a:noFill/>
                    </a:lnL>
                    <a:lnR>
                      <a:noFill/>
                    </a:lnR>
                    <a:lnT>
                      <a:noFill/>
                    </a:lnT>
                    <a:lnB>
                      <a:noFill/>
                    </a:lnB>
                    <a:solidFill>
                      <a:schemeClr val="accent1">
                        <a:lumMod val="60000"/>
                        <a:lumOff val="40000"/>
                      </a:schemeClr>
                    </a:solidFill>
                  </a:tcPr>
                </a:tc>
                <a:tc>
                  <a:txBody>
                    <a:bodyPr/>
                    <a:lstStyle/>
                    <a:p>
                      <a:pPr algn="r" rtl="0" fontAlgn="ctr"/>
                      <a:r>
                        <a:rPr lang="en-GB" sz="1050" b="1" dirty="0">
                          <a:effectLst/>
                          <a:latin typeface="Lucida Sans" panose="020B0602030504020204" pitchFamily="34" charset="0"/>
                        </a:rPr>
                        <a:t>£345.00</a:t>
                      </a:r>
                    </a:p>
                  </a:txBody>
                  <a:tcPr marL="19745" marR="19745"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783480149"/>
                  </a:ext>
                </a:extLst>
              </a:tr>
              <a:tr h="380628">
                <a:tc>
                  <a:txBody>
                    <a:bodyPr/>
                    <a:lstStyle/>
                    <a:p>
                      <a:pPr rtl="0" fontAlgn="b"/>
                      <a:endParaRPr lang="en-GB" sz="1800">
                        <a:effectLst/>
                      </a:endParaRPr>
                    </a:p>
                  </a:txBody>
                  <a:tcPr marL="19745" marR="19745" marT="0" marB="0" anchor="b">
                    <a:lnL>
                      <a:noFill/>
                    </a:lnL>
                    <a:lnR>
                      <a:noFill/>
                    </a:lnR>
                    <a:lnT>
                      <a:noFill/>
                    </a:lnT>
                    <a:lnB>
                      <a:noFill/>
                    </a:lnB>
                  </a:tcPr>
                </a:tc>
                <a:tc>
                  <a:txBody>
                    <a:bodyPr/>
                    <a:lstStyle/>
                    <a:p>
                      <a:pPr rtl="0" fontAlgn="b"/>
                      <a:endParaRPr lang="en-GB" sz="1800">
                        <a:effectLst/>
                      </a:endParaRPr>
                    </a:p>
                  </a:txBody>
                  <a:tcPr marL="19745" marR="19745" marT="0" marB="0" anchor="b">
                    <a:lnL>
                      <a:noFill/>
                    </a:lnL>
                    <a:lnR>
                      <a:noFill/>
                    </a:lnR>
                    <a:lnT>
                      <a:noFill/>
                    </a:lnT>
                    <a:lnB>
                      <a:noFill/>
                    </a:lnB>
                  </a:tcPr>
                </a:tc>
                <a:tc>
                  <a:txBody>
                    <a:bodyPr/>
                    <a:lstStyle/>
                    <a:p>
                      <a:pPr rtl="0" fontAlgn="b"/>
                      <a:endParaRPr lang="en-GB" sz="1800">
                        <a:effectLst/>
                      </a:endParaRPr>
                    </a:p>
                  </a:txBody>
                  <a:tcPr marL="19745" marR="19745" marT="0" marB="0" anchor="b">
                    <a:lnL>
                      <a:noFill/>
                    </a:lnL>
                    <a:lnR>
                      <a:noFill/>
                    </a:lnR>
                    <a:lnT>
                      <a:noFill/>
                    </a:lnT>
                    <a:lnB>
                      <a:noFill/>
                    </a:lnB>
                  </a:tcPr>
                </a:tc>
                <a:extLst>
                  <a:ext uri="{0D108BD9-81ED-4DB2-BD59-A6C34878D82A}">
                    <a16:rowId xmlns:a16="http://schemas.microsoft.com/office/drawing/2014/main" val="2544439984"/>
                  </a:ext>
                </a:extLst>
              </a:tr>
              <a:tr h="356150">
                <a:tc>
                  <a:txBody>
                    <a:bodyPr/>
                    <a:lstStyle/>
                    <a:p>
                      <a:pPr rtl="0" fontAlgn="ctr"/>
                      <a:r>
                        <a:rPr lang="en-GB" sz="1050" b="0" dirty="0">
                          <a:effectLst/>
                          <a:latin typeface="Lucida Sans" panose="020B0602030504020204" pitchFamily="34" charset="0"/>
                        </a:rPr>
                        <a:t>Refreshments for staff</a:t>
                      </a:r>
                    </a:p>
                  </a:txBody>
                  <a:tcPr marL="19745" marR="19745" marT="0" marB="0" anchor="ctr">
                    <a:lnL>
                      <a:noFill/>
                    </a:lnL>
                    <a:lnR>
                      <a:noFill/>
                    </a:lnR>
                    <a:lnT>
                      <a:noFill/>
                    </a:lnT>
                    <a:lnB>
                      <a:noFill/>
                    </a:lnB>
                    <a:solidFill>
                      <a:schemeClr val="accent1">
                        <a:lumMod val="60000"/>
                        <a:lumOff val="40000"/>
                      </a:schemeClr>
                    </a:solidFill>
                  </a:tcPr>
                </a:tc>
                <a:tc>
                  <a:txBody>
                    <a:bodyPr/>
                    <a:lstStyle/>
                    <a:p>
                      <a:pPr algn="r" rtl="0" fontAlgn="ctr"/>
                      <a:r>
                        <a:rPr lang="en-GB" sz="1050" b="0" dirty="0">
                          <a:effectLst/>
                          <a:latin typeface="Lucida Sans" panose="020B0602030504020204" pitchFamily="34" charset="0"/>
                        </a:rPr>
                        <a:t>Estimated</a:t>
                      </a:r>
                    </a:p>
                  </a:txBody>
                  <a:tcPr marL="19745" marR="19745" marT="0" marB="0" anchor="ctr">
                    <a:lnL>
                      <a:noFill/>
                    </a:lnL>
                    <a:lnR>
                      <a:noFill/>
                    </a:lnR>
                    <a:lnT>
                      <a:noFill/>
                    </a:lnT>
                    <a:lnB>
                      <a:noFill/>
                    </a:lnB>
                    <a:solidFill>
                      <a:schemeClr val="accent1">
                        <a:lumMod val="60000"/>
                        <a:lumOff val="40000"/>
                      </a:schemeClr>
                    </a:solidFill>
                  </a:tcPr>
                </a:tc>
                <a:tc>
                  <a:txBody>
                    <a:bodyPr/>
                    <a:lstStyle/>
                    <a:p>
                      <a:pPr algn="r" rtl="0" fontAlgn="ctr"/>
                      <a:r>
                        <a:rPr lang="en-GB" sz="1050" b="0" dirty="0">
                          <a:effectLst/>
                          <a:latin typeface="Lucida Sans" panose="020B0602030504020204" pitchFamily="34" charset="0"/>
                        </a:rPr>
                        <a:t>Actual</a:t>
                      </a:r>
                    </a:p>
                  </a:txBody>
                  <a:tcPr marL="19745" marR="19745"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3257412889"/>
                  </a:ext>
                </a:extLst>
              </a:tr>
              <a:tr h="287660">
                <a:tc>
                  <a:txBody>
                    <a:bodyPr/>
                    <a:lstStyle/>
                    <a:p>
                      <a:pPr rtl="0" fontAlgn="ctr"/>
                      <a:r>
                        <a:rPr lang="en-GB" sz="1050" b="0">
                          <a:effectLst/>
                          <a:latin typeface="Lucida Sans" panose="020B0602030504020204" pitchFamily="34" charset="0"/>
                        </a:rPr>
                        <a:t>Food</a:t>
                      </a:r>
                    </a:p>
                  </a:txBody>
                  <a:tcPr marL="19745" marR="19745" marT="0" marB="0" anchor="ctr">
                    <a:lnL>
                      <a:noFill/>
                    </a:lnL>
                    <a:lnR>
                      <a:noFill/>
                    </a:lnR>
                    <a:lnT>
                      <a:noFill/>
                    </a:lnT>
                    <a:lnB>
                      <a:noFill/>
                    </a:lnB>
                    <a:solidFill>
                      <a:srgbClr val="FFFFFF"/>
                    </a:solidFill>
                  </a:tcPr>
                </a:tc>
                <a:tc>
                  <a:txBody>
                    <a:bodyPr/>
                    <a:lstStyle/>
                    <a:p>
                      <a:pPr algn="r" rtl="0" fontAlgn="ctr"/>
                      <a:r>
                        <a:rPr lang="en-GB" sz="1050" b="0">
                          <a:effectLst/>
                          <a:latin typeface="Lucida Sans" panose="020B0602030504020204" pitchFamily="34" charset="0"/>
                        </a:rPr>
                        <a:t>£300.00</a:t>
                      </a:r>
                    </a:p>
                  </a:txBody>
                  <a:tcPr marL="19745" marR="19745" marT="0" marB="0" anchor="ctr">
                    <a:lnL>
                      <a:noFill/>
                    </a:lnL>
                    <a:lnR>
                      <a:noFill/>
                    </a:lnR>
                    <a:lnT>
                      <a:noFill/>
                    </a:lnT>
                    <a:lnB>
                      <a:noFill/>
                    </a:lnB>
                    <a:solidFill>
                      <a:srgbClr val="FFFFFF"/>
                    </a:solidFill>
                  </a:tcPr>
                </a:tc>
                <a:tc>
                  <a:txBody>
                    <a:bodyPr/>
                    <a:lstStyle/>
                    <a:p>
                      <a:pPr algn="r" rtl="0" fontAlgn="ctr"/>
                      <a:r>
                        <a:rPr lang="en-GB" sz="1050" b="0">
                          <a:effectLst/>
                          <a:latin typeface="Lucida Sans" panose="020B0602030504020204" pitchFamily="34" charset="0"/>
                        </a:rPr>
                        <a:t>£0.00</a:t>
                      </a:r>
                    </a:p>
                  </a:txBody>
                  <a:tcPr marL="19745" marR="19745" marT="0" marB="0" anchor="ctr">
                    <a:lnL>
                      <a:noFill/>
                    </a:lnL>
                    <a:lnR>
                      <a:noFill/>
                    </a:lnR>
                    <a:lnT>
                      <a:noFill/>
                    </a:lnT>
                    <a:lnB>
                      <a:noFill/>
                    </a:lnB>
                    <a:solidFill>
                      <a:srgbClr val="FFFFFF"/>
                    </a:solidFill>
                  </a:tcPr>
                </a:tc>
                <a:extLst>
                  <a:ext uri="{0D108BD9-81ED-4DB2-BD59-A6C34878D82A}">
                    <a16:rowId xmlns:a16="http://schemas.microsoft.com/office/drawing/2014/main" val="640572164"/>
                  </a:ext>
                </a:extLst>
              </a:tr>
              <a:tr h="287660">
                <a:tc>
                  <a:txBody>
                    <a:bodyPr/>
                    <a:lstStyle/>
                    <a:p>
                      <a:pPr rtl="0" fontAlgn="ctr"/>
                      <a:r>
                        <a:rPr lang="en-GB" sz="1050" b="0">
                          <a:effectLst/>
                          <a:latin typeface="Lucida Sans" panose="020B0602030504020204" pitchFamily="34" charset="0"/>
                        </a:rPr>
                        <a:t>Drinks</a:t>
                      </a:r>
                    </a:p>
                  </a:txBody>
                  <a:tcPr marL="19745" marR="19745" marT="0" marB="0" anchor="ctr">
                    <a:lnL>
                      <a:noFill/>
                    </a:lnL>
                    <a:lnR>
                      <a:noFill/>
                    </a:lnR>
                    <a:lnT>
                      <a:noFill/>
                    </a:lnT>
                    <a:lnB>
                      <a:noFill/>
                    </a:lnB>
                    <a:solidFill>
                      <a:srgbClr val="F2F2F2"/>
                    </a:solidFill>
                  </a:tcPr>
                </a:tc>
                <a:tc>
                  <a:txBody>
                    <a:bodyPr/>
                    <a:lstStyle/>
                    <a:p>
                      <a:pPr algn="r" rtl="0" fontAlgn="ctr"/>
                      <a:r>
                        <a:rPr lang="en-GB" sz="1050" b="0">
                          <a:effectLst/>
                          <a:latin typeface="Lucida Sans" panose="020B0602030504020204" pitchFamily="34" charset="0"/>
                        </a:rPr>
                        <a:t>£125.00</a:t>
                      </a:r>
                    </a:p>
                  </a:txBody>
                  <a:tcPr marL="19745" marR="19745" marT="0" marB="0" anchor="ctr">
                    <a:lnL>
                      <a:noFill/>
                    </a:lnL>
                    <a:lnR>
                      <a:noFill/>
                    </a:lnR>
                    <a:lnT>
                      <a:noFill/>
                    </a:lnT>
                    <a:lnB>
                      <a:noFill/>
                    </a:lnB>
                    <a:solidFill>
                      <a:srgbClr val="F2F2F2"/>
                    </a:solidFill>
                  </a:tcPr>
                </a:tc>
                <a:tc>
                  <a:txBody>
                    <a:bodyPr/>
                    <a:lstStyle/>
                    <a:p>
                      <a:pPr algn="r" rtl="0" fontAlgn="ctr"/>
                      <a:r>
                        <a:rPr lang="en-GB" sz="1050" b="0">
                          <a:effectLst/>
                          <a:latin typeface="Lucida Sans" panose="020B0602030504020204" pitchFamily="34" charset="0"/>
                        </a:rPr>
                        <a:t>£0.00</a:t>
                      </a:r>
                    </a:p>
                  </a:txBody>
                  <a:tcPr marL="19745" marR="19745" marT="0" marB="0" anchor="ctr">
                    <a:lnL>
                      <a:noFill/>
                    </a:lnL>
                    <a:lnR>
                      <a:noFill/>
                    </a:lnR>
                    <a:lnT>
                      <a:noFill/>
                    </a:lnT>
                    <a:lnB>
                      <a:noFill/>
                    </a:lnB>
                    <a:solidFill>
                      <a:srgbClr val="F2F2F2"/>
                    </a:solidFill>
                  </a:tcPr>
                </a:tc>
                <a:extLst>
                  <a:ext uri="{0D108BD9-81ED-4DB2-BD59-A6C34878D82A}">
                    <a16:rowId xmlns:a16="http://schemas.microsoft.com/office/drawing/2014/main" val="423517388"/>
                  </a:ext>
                </a:extLst>
              </a:tr>
              <a:tr h="287660">
                <a:tc>
                  <a:txBody>
                    <a:bodyPr/>
                    <a:lstStyle/>
                    <a:p>
                      <a:pPr rtl="0" fontAlgn="ctr"/>
                      <a:r>
                        <a:rPr lang="en-GB" sz="1050" b="0">
                          <a:effectLst/>
                          <a:latin typeface="Lucida Sans" panose="020B0602030504020204" pitchFamily="34" charset="0"/>
                        </a:rPr>
                        <a:t>Total</a:t>
                      </a:r>
                    </a:p>
                  </a:txBody>
                  <a:tcPr marL="19745" marR="19745" marT="0" marB="0" anchor="ctr">
                    <a:lnL>
                      <a:noFill/>
                    </a:lnL>
                    <a:lnR>
                      <a:noFill/>
                    </a:lnR>
                    <a:lnT>
                      <a:noFill/>
                    </a:lnT>
                    <a:lnB>
                      <a:noFill/>
                    </a:lnB>
                    <a:solidFill>
                      <a:srgbClr val="F2F2F2"/>
                    </a:solidFill>
                  </a:tcPr>
                </a:tc>
                <a:tc>
                  <a:txBody>
                    <a:bodyPr/>
                    <a:lstStyle/>
                    <a:p>
                      <a:pPr algn="r" rtl="0" fontAlgn="ctr"/>
                      <a:r>
                        <a:rPr lang="en-GB" sz="1050" b="0" dirty="0">
                          <a:effectLst/>
                          <a:latin typeface="Lucida Sans" panose="020B0602030504020204" pitchFamily="34" charset="0"/>
                        </a:rPr>
                        <a:t>£425.00</a:t>
                      </a:r>
                    </a:p>
                  </a:txBody>
                  <a:tcPr marL="19745" marR="19745" marT="0" marB="0" anchor="ctr">
                    <a:lnL>
                      <a:noFill/>
                    </a:lnL>
                    <a:lnR>
                      <a:noFill/>
                    </a:lnR>
                    <a:lnT>
                      <a:noFill/>
                    </a:lnT>
                    <a:lnB>
                      <a:noFill/>
                    </a:lnB>
                    <a:solidFill>
                      <a:srgbClr val="F2F2F2"/>
                    </a:solidFill>
                  </a:tcPr>
                </a:tc>
                <a:tc>
                  <a:txBody>
                    <a:bodyPr/>
                    <a:lstStyle/>
                    <a:p>
                      <a:pPr algn="r" rtl="0" fontAlgn="ctr"/>
                      <a:r>
                        <a:rPr lang="en-GB" sz="1050" b="0">
                          <a:effectLst/>
                          <a:latin typeface="Lucida Sans" panose="020B0602030504020204" pitchFamily="34" charset="0"/>
                        </a:rPr>
                        <a:t>£0.00</a:t>
                      </a:r>
                    </a:p>
                  </a:txBody>
                  <a:tcPr marL="19745" marR="19745" marT="0" marB="0" anchor="ctr">
                    <a:lnL>
                      <a:noFill/>
                    </a:lnL>
                    <a:lnR>
                      <a:noFill/>
                    </a:lnR>
                    <a:lnT>
                      <a:noFill/>
                    </a:lnT>
                    <a:lnB>
                      <a:noFill/>
                    </a:lnB>
                    <a:solidFill>
                      <a:srgbClr val="F2F2F2"/>
                    </a:solidFill>
                  </a:tcPr>
                </a:tc>
                <a:extLst>
                  <a:ext uri="{0D108BD9-81ED-4DB2-BD59-A6C34878D82A}">
                    <a16:rowId xmlns:a16="http://schemas.microsoft.com/office/drawing/2014/main" val="439318743"/>
                  </a:ext>
                </a:extLst>
              </a:tr>
              <a:tr h="380628">
                <a:tc>
                  <a:txBody>
                    <a:bodyPr/>
                    <a:lstStyle/>
                    <a:p>
                      <a:pPr rtl="0" fontAlgn="b"/>
                      <a:endParaRPr lang="en-GB" sz="1800">
                        <a:effectLst/>
                      </a:endParaRPr>
                    </a:p>
                  </a:txBody>
                  <a:tcPr marL="19745" marR="19745" marT="0" marB="0" anchor="b">
                    <a:lnL>
                      <a:noFill/>
                    </a:lnL>
                    <a:lnR>
                      <a:noFill/>
                    </a:lnR>
                    <a:lnT>
                      <a:noFill/>
                    </a:lnT>
                    <a:lnB>
                      <a:noFill/>
                    </a:lnB>
                  </a:tcPr>
                </a:tc>
                <a:tc>
                  <a:txBody>
                    <a:bodyPr/>
                    <a:lstStyle/>
                    <a:p>
                      <a:pPr rtl="0" fontAlgn="b"/>
                      <a:endParaRPr lang="en-GB" sz="1800">
                        <a:effectLst/>
                      </a:endParaRPr>
                    </a:p>
                  </a:txBody>
                  <a:tcPr marL="19745" marR="19745" marT="0" marB="0" anchor="b">
                    <a:lnL>
                      <a:noFill/>
                    </a:lnL>
                    <a:lnR>
                      <a:noFill/>
                    </a:lnR>
                    <a:lnT>
                      <a:noFill/>
                    </a:lnT>
                    <a:lnB>
                      <a:noFill/>
                    </a:lnB>
                  </a:tcPr>
                </a:tc>
                <a:tc>
                  <a:txBody>
                    <a:bodyPr/>
                    <a:lstStyle/>
                    <a:p>
                      <a:pPr rtl="0" fontAlgn="b"/>
                      <a:endParaRPr lang="en-GB" sz="1800">
                        <a:effectLst/>
                      </a:endParaRPr>
                    </a:p>
                  </a:txBody>
                  <a:tcPr marL="19745" marR="19745" marT="0" marB="0" anchor="b">
                    <a:lnL>
                      <a:noFill/>
                    </a:lnL>
                    <a:lnR>
                      <a:noFill/>
                    </a:lnR>
                    <a:lnT>
                      <a:noFill/>
                    </a:lnT>
                    <a:lnB>
                      <a:noFill/>
                    </a:lnB>
                  </a:tcPr>
                </a:tc>
                <a:extLst>
                  <a:ext uri="{0D108BD9-81ED-4DB2-BD59-A6C34878D82A}">
                    <a16:rowId xmlns:a16="http://schemas.microsoft.com/office/drawing/2014/main" val="3980075400"/>
                  </a:ext>
                </a:extLst>
              </a:tr>
              <a:tr h="287660">
                <a:tc>
                  <a:txBody>
                    <a:bodyPr/>
                    <a:lstStyle/>
                    <a:p>
                      <a:pPr rtl="0" fontAlgn="ctr"/>
                      <a:r>
                        <a:rPr lang="en-GB" sz="1050" b="0">
                          <a:effectLst/>
                          <a:latin typeface="Lucida Sans" panose="020B0602030504020204" pitchFamily="34" charset="0"/>
                        </a:rPr>
                        <a:t>Programme</a:t>
                      </a:r>
                    </a:p>
                  </a:txBody>
                  <a:tcPr marL="19745" marR="19745" marT="0" marB="0" anchor="ctr">
                    <a:lnL>
                      <a:noFill/>
                    </a:lnL>
                    <a:lnR>
                      <a:noFill/>
                    </a:lnR>
                    <a:lnT>
                      <a:noFill/>
                    </a:lnT>
                    <a:lnB>
                      <a:noFill/>
                    </a:lnB>
                    <a:solidFill>
                      <a:schemeClr val="accent1">
                        <a:lumMod val="60000"/>
                        <a:lumOff val="40000"/>
                      </a:schemeClr>
                    </a:solidFill>
                  </a:tcPr>
                </a:tc>
                <a:tc>
                  <a:txBody>
                    <a:bodyPr/>
                    <a:lstStyle/>
                    <a:p>
                      <a:pPr algn="r" rtl="0" fontAlgn="ctr"/>
                      <a:r>
                        <a:rPr lang="en-GB" sz="1050" b="0">
                          <a:effectLst/>
                          <a:latin typeface="Lucida Sans" panose="020B0602030504020204" pitchFamily="34" charset="0"/>
                        </a:rPr>
                        <a:t>Estimated</a:t>
                      </a:r>
                    </a:p>
                  </a:txBody>
                  <a:tcPr marL="19745" marR="19745" marT="0" marB="0" anchor="ctr">
                    <a:lnL>
                      <a:noFill/>
                    </a:lnL>
                    <a:lnR>
                      <a:noFill/>
                    </a:lnR>
                    <a:lnT>
                      <a:noFill/>
                    </a:lnT>
                    <a:lnB>
                      <a:noFill/>
                    </a:lnB>
                    <a:solidFill>
                      <a:schemeClr val="accent1">
                        <a:lumMod val="60000"/>
                        <a:lumOff val="40000"/>
                      </a:schemeClr>
                    </a:solidFill>
                  </a:tcPr>
                </a:tc>
                <a:tc>
                  <a:txBody>
                    <a:bodyPr/>
                    <a:lstStyle/>
                    <a:p>
                      <a:pPr algn="r" rtl="0" fontAlgn="ctr"/>
                      <a:r>
                        <a:rPr lang="en-GB" sz="1050" b="0" dirty="0">
                          <a:effectLst/>
                          <a:latin typeface="Lucida Sans" panose="020B0602030504020204" pitchFamily="34" charset="0"/>
                        </a:rPr>
                        <a:t>Actual</a:t>
                      </a:r>
                    </a:p>
                  </a:txBody>
                  <a:tcPr marL="19745" marR="19745"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3094809985"/>
                  </a:ext>
                </a:extLst>
              </a:tr>
              <a:tr h="273961">
                <a:tc>
                  <a:txBody>
                    <a:bodyPr/>
                    <a:lstStyle/>
                    <a:p>
                      <a:pPr rtl="0" fontAlgn="ctr"/>
                      <a:r>
                        <a:rPr lang="en-GB" sz="1050" b="0">
                          <a:effectLst/>
                          <a:latin typeface="Lucida Sans" panose="020B0602030504020204" pitchFamily="34" charset="0"/>
                        </a:rPr>
                        <a:t>Performers</a:t>
                      </a:r>
                    </a:p>
                  </a:txBody>
                  <a:tcPr marL="19745" marR="19745" marT="0" marB="0" anchor="ctr">
                    <a:lnL>
                      <a:noFill/>
                    </a:lnL>
                    <a:lnR>
                      <a:noFill/>
                    </a:lnR>
                    <a:lnT>
                      <a:noFill/>
                    </a:lnT>
                    <a:lnB>
                      <a:noFill/>
                    </a:lnB>
                    <a:solidFill>
                      <a:srgbClr val="FFFFFF"/>
                    </a:solidFill>
                  </a:tcPr>
                </a:tc>
                <a:tc>
                  <a:txBody>
                    <a:bodyPr/>
                    <a:lstStyle/>
                    <a:p>
                      <a:pPr algn="r" rtl="0" fontAlgn="b"/>
                      <a:r>
                        <a:rPr lang="en-GB" sz="1050" b="0">
                          <a:effectLst/>
                          <a:latin typeface="Lucida Sans" panose="020B0602030504020204" pitchFamily="34" charset="0"/>
                        </a:rPr>
                        <a:t>£0.00</a:t>
                      </a:r>
                    </a:p>
                  </a:txBody>
                  <a:tcPr marL="19745" marR="19745" marT="0" marB="0" anchor="b">
                    <a:lnL>
                      <a:noFill/>
                    </a:lnL>
                    <a:lnR>
                      <a:noFill/>
                    </a:lnR>
                    <a:lnT>
                      <a:noFill/>
                    </a:lnT>
                    <a:lnB>
                      <a:noFill/>
                    </a:lnB>
                    <a:solidFill>
                      <a:srgbClr val="FFFFFF"/>
                    </a:solidFill>
                  </a:tcPr>
                </a:tc>
                <a:tc>
                  <a:txBody>
                    <a:bodyPr/>
                    <a:lstStyle/>
                    <a:p>
                      <a:pPr algn="r" rtl="0" fontAlgn="b"/>
                      <a:r>
                        <a:rPr lang="en-GB" sz="1050" b="0">
                          <a:effectLst/>
                          <a:latin typeface="Lucida Sans" panose="020B0602030504020204" pitchFamily="34" charset="0"/>
                        </a:rPr>
                        <a:t>£0.00</a:t>
                      </a:r>
                    </a:p>
                  </a:txBody>
                  <a:tcPr marL="19745" marR="19745" marT="0" marB="0" anchor="b">
                    <a:lnL>
                      <a:noFill/>
                    </a:lnL>
                    <a:lnR>
                      <a:noFill/>
                    </a:lnR>
                    <a:lnT>
                      <a:noFill/>
                    </a:lnT>
                    <a:lnB>
                      <a:noFill/>
                    </a:lnB>
                    <a:solidFill>
                      <a:srgbClr val="FFFFFF"/>
                    </a:solidFill>
                  </a:tcPr>
                </a:tc>
                <a:extLst>
                  <a:ext uri="{0D108BD9-81ED-4DB2-BD59-A6C34878D82A}">
                    <a16:rowId xmlns:a16="http://schemas.microsoft.com/office/drawing/2014/main" val="1500512111"/>
                  </a:ext>
                </a:extLst>
              </a:tr>
              <a:tr h="356150">
                <a:tc>
                  <a:txBody>
                    <a:bodyPr/>
                    <a:lstStyle/>
                    <a:p>
                      <a:pPr rtl="0" fontAlgn="ctr"/>
                      <a:r>
                        <a:rPr lang="en-GB" sz="1050" b="0">
                          <a:effectLst/>
                          <a:latin typeface="Lucida Sans" panose="020B0602030504020204" pitchFamily="34" charset="0"/>
                        </a:rPr>
                        <a:t>Speakers</a:t>
                      </a:r>
                    </a:p>
                  </a:txBody>
                  <a:tcPr marL="19745" marR="19745" marT="0" marB="0" anchor="ctr">
                    <a:lnL>
                      <a:noFill/>
                    </a:lnL>
                    <a:lnR>
                      <a:noFill/>
                    </a:lnR>
                    <a:lnT>
                      <a:noFill/>
                    </a:lnT>
                    <a:lnB>
                      <a:noFill/>
                    </a:lnB>
                    <a:solidFill>
                      <a:srgbClr val="F2F2F2"/>
                    </a:solidFill>
                  </a:tcPr>
                </a:tc>
                <a:tc>
                  <a:txBody>
                    <a:bodyPr/>
                    <a:lstStyle/>
                    <a:p>
                      <a:pPr algn="r" rtl="0" fontAlgn="b"/>
                      <a:r>
                        <a:rPr lang="en-GB" sz="1050" b="0" dirty="0">
                          <a:effectLst/>
                          <a:latin typeface="Lucida Sans" panose="020B0602030504020204" pitchFamily="34" charset="0"/>
                        </a:rPr>
                        <a:t>£250.00</a:t>
                      </a:r>
                    </a:p>
                  </a:txBody>
                  <a:tcPr marL="19745" marR="19745" marT="0" marB="0" anchor="b">
                    <a:lnL>
                      <a:noFill/>
                    </a:lnL>
                    <a:lnR>
                      <a:noFill/>
                    </a:lnR>
                    <a:lnT>
                      <a:noFill/>
                    </a:lnT>
                    <a:lnB>
                      <a:noFill/>
                    </a:lnB>
                    <a:solidFill>
                      <a:srgbClr val="F2F2F2"/>
                    </a:solidFill>
                  </a:tcPr>
                </a:tc>
                <a:tc>
                  <a:txBody>
                    <a:bodyPr/>
                    <a:lstStyle/>
                    <a:p>
                      <a:pPr algn="r" rtl="0" fontAlgn="b"/>
                      <a:r>
                        <a:rPr lang="en-GB" sz="1050" b="0">
                          <a:effectLst/>
                          <a:latin typeface="Lucida Sans" panose="020B0602030504020204" pitchFamily="34" charset="0"/>
                        </a:rPr>
                        <a:t>£0.00</a:t>
                      </a:r>
                    </a:p>
                  </a:txBody>
                  <a:tcPr marL="19745" marR="19745" marT="0" marB="0" anchor="b">
                    <a:lnL>
                      <a:noFill/>
                    </a:lnL>
                    <a:lnR>
                      <a:noFill/>
                    </a:lnR>
                    <a:lnT>
                      <a:noFill/>
                    </a:lnT>
                    <a:lnB>
                      <a:noFill/>
                    </a:lnB>
                    <a:solidFill>
                      <a:srgbClr val="F2F2F2"/>
                    </a:solidFill>
                  </a:tcPr>
                </a:tc>
                <a:extLst>
                  <a:ext uri="{0D108BD9-81ED-4DB2-BD59-A6C34878D82A}">
                    <a16:rowId xmlns:a16="http://schemas.microsoft.com/office/drawing/2014/main" val="141622186"/>
                  </a:ext>
                </a:extLst>
              </a:tr>
              <a:tr h="287660">
                <a:tc>
                  <a:txBody>
                    <a:bodyPr/>
                    <a:lstStyle/>
                    <a:p>
                      <a:pPr rtl="0" fontAlgn="ctr"/>
                      <a:r>
                        <a:rPr lang="en-GB" sz="1050" b="0">
                          <a:effectLst/>
                          <a:latin typeface="Lucida Sans" panose="020B0602030504020204" pitchFamily="34" charset="0"/>
                        </a:rPr>
                        <a:t>Total</a:t>
                      </a:r>
                    </a:p>
                  </a:txBody>
                  <a:tcPr marL="19745" marR="19745" marT="0" marB="0" anchor="ctr">
                    <a:lnL>
                      <a:noFill/>
                    </a:lnL>
                    <a:lnR>
                      <a:noFill/>
                    </a:lnR>
                    <a:lnT>
                      <a:noFill/>
                    </a:lnT>
                    <a:lnB>
                      <a:noFill/>
                    </a:lnB>
                    <a:solidFill>
                      <a:srgbClr val="FFFFFF"/>
                    </a:solidFill>
                  </a:tcPr>
                </a:tc>
                <a:tc>
                  <a:txBody>
                    <a:bodyPr/>
                    <a:lstStyle/>
                    <a:p>
                      <a:pPr algn="r" rtl="0" fontAlgn="ctr"/>
                      <a:r>
                        <a:rPr lang="en-GB" sz="1050" b="0">
                          <a:effectLst/>
                          <a:latin typeface="Lucida Sans" panose="020B0602030504020204" pitchFamily="34" charset="0"/>
                        </a:rPr>
                        <a:t>£250.00</a:t>
                      </a:r>
                    </a:p>
                  </a:txBody>
                  <a:tcPr marL="19745" marR="19745" marT="0" marB="0" anchor="ctr">
                    <a:lnL>
                      <a:noFill/>
                    </a:lnL>
                    <a:lnR>
                      <a:noFill/>
                    </a:lnR>
                    <a:lnT>
                      <a:noFill/>
                    </a:lnT>
                    <a:lnB>
                      <a:noFill/>
                    </a:lnB>
                    <a:solidFill>
                      <a:srgbClr val="FFFFFF"/>
                    </a:solidFill>
                  </a:tcPr>
                </a:tc>
                <a:tc>
                  <a:txBody>
                    <a:bodyPr/>
                    <a:lstStyle/>
                    <a:p>
                      <a:pPr algn="r" rtl="0" fontAlgn="ctr"/>
                      <a:r>
                        <a:rPr lang="en-GB" sz="1050" b="0">
                          <a:effectLst/>
                          <a:latin typeface="Lucida Sans" panose="020B0602030504020204" pitchFamily="34" charset="0"/>
                        </a:rPr>
                        <a:t>£0.00</a:t>
                      </a:r>
                    </a:p>
                  </a:txBody>
                  <a:tcPr marL="19745" marR="19745" marT="0" marB="0" anchor="ctr">
                    <a:lnL>
                      <a:noFill/>
                    </a:lnL>
                    <a:lnR>
                      <a:noFill/>
                    </a:lnR>
                    <a:lnT>
                      <a:noFill/>
                    </a:lnT>
                    <a:lnB>
                      <a:noFill/>
                    </a:lnB>
                    <a:solidFill>
                      <a:srgbClr val="FFFFFF"/>
                    </a:solidFill>
                  </a:tcPr>
                </a:tc>
                <a:extLst>
                  <a:ext uri="{0D108BD9-81ED-4DB2-BD59-A6C34878D82A}">
                    <a16:rowId xmlns:a16="http://schemas.microsoft.com/office/drawing/2014/main" val="2367116101"/>
                  </a:ext>
                </a:extLst>
              </a:tr>
              <a:tr h="380628">
                <a:tc>
                  <a:txBody>
                    <a:bodyPr/>
                    <a:lstStyle/>
                    <a:p>
                      <a:pPr rtl="0" fontAlgn="ctr"/>
                      <a:endParaRPr lang="en-GB" sz="1800">
                        <a:effectLst/>
                      </a:endParaRPr>
                    </a:p>
                  </a:txBody>
                  <a:tcPr marL="19745" marR="19745" marT="0" marB="0" anchor="ctr">
                    <a:lnL>
                      <a:noFill/>
                    </a:lnL>
                    <a:lnR>
                      <a:noFill/>
                    </a:lnR>
                    <a:lnT>
                      <a:noFill/>
                    </a:lnT>
                    <a:lnB>
                      <a:noFill/>
                    </a:lnB>
                    <a:solidFill>
                      <a:srgbClr val="FFFFFF"/>
                    </a:solidFill>
                  </a:tcPr>
                </a:tc>
                <a:tc>
                  <a:txBody>
                    <a:bodyPr/>
                    <a:lstStyle/>
                    <a:p>
                      <a:pPr rtl="0" fontAlgn="ctr"/>
                      <a:endParaRPr lang="en-GB" sz="1800">
                        <a:effectLst/>
                      </a:endParaRPr>
                    </a:p>
                  </a:txBody>
                  <a:tcPr marL="19745" marR="19745" marT="0" marB="0" anchor="ctr">
                    <a:lnL>
                      <a:noFill/>
                    </a:lnL>
                    <a:lnR>
                      <a:noFill/>
                    </a:lnR>
                    <a:lnT>
                      <a:noFill/>
                    </a:lnT>
                    <a:lnB>
                      <a:noFill/>
                    </a:lnB>
                    <a:solidFill>
                      <a:srgbClr val="FFFFFF"/>
                    </a:solidFill>
                  </a:tcPr>
                </a:tc>
                <a:tc>
                  <a:txBody>
                    <a:bodyPr/>
                    <a:lstStyle/>
                    <a:p>
                      <a:pPr rtl="0" fontAlgn="ctr"/>
                      <a:endParaRPr lang="en-GB" sz="1800">
                        <a:effectLst/>
                      </a:endParaRPr>
                    </a:p>
                  </a:txBody>
                  <a:tcPr marL="19745" marR="19745" marT="0" marB="0" anchor="ctr">
                    <a:lnL>
                      <a:noFill/>
                    </a:lnL>
                    <a:lnR>
                      <a:noFill/>
                    </a:lnR>
                    <a:lnT>
                      <a:noFill/>
                    </a:lnT>
                    <a:lnB>
                      <a:noFill/>
                    </a:lnB>
                    <a:solidFill>
                      <a:srgbClr val="FFFFFF"/>
                    </a:solidFill>
                  </a:tcPr>
                </a:tc>
                <a:extLst>
                  <a:ext uri="{0D108BD9-81ED-4DB2-BD59-A6C34878D82A}">
                    <a16:rowId xmlns:a16="http://schemas.microsoft.com/office/drawing/2014/main" val="2282462221"/>
                  </a:ext>
                </a:extLst>
              </a:tr>
              <a:tr h="380628">
                <a:tc>
                  <a:txBody>
                    <a:bodyPr/>
                    <a:lstStyle/>
                    <a:p>
                      <a:pPr rtl="0" fontAlgn="ctr"/>
                      <a:r>
                        <a:rPr lang="en-GB" sz="1050" b="0">
                          <a:effectLst/>
                          <a:latin typeface="Lucida Sans" panose="020B0602030504020204" pitchFamily="34" charset="0"/>
                        </a:rPr>
                        <a:t>Creative Assets </a:t>
                      </a:r>
                    </a:p>
                  </a:txBody>
                  <a:tcPr marL="19745" marR="19745" marT="0" marB="0" anchor="ctr">
                    <a:lnL>
                      <a:noFill/>
                    </a:lnL>
                    <a:lnR>
                      <a:noFill/>
                    </a:lnR>
                    <a:lnT>
                      <a:noFill/>
                    </a:lnT>
                    <a:lnB>
                      <a:noFill/>
                    </a:lnB>
                    <a:solidFill>
                      <a:schemeClr val="accent1">
                        <a:lumMod val="60000"/>
                        <a:lumOff val="40000"/>
                      </a:schemeClr>
                    </a:solidFill>
                  </a:tcPr>
                </a:tc>
                <a:tc>
                  <a:txBody>
                    <a:bodyPr/>
                    <a:lstStyle/>
                    <a:p>
                      <a:pPr rtl="0" fontAlgn="ctr"/>
                      <a:endParaRPr lang="en-GB" sz="1800" dirty="0">
                        <a:effectLst/>
                      </a:endParaRPr>
                    </a:p>
                  </a:txBody>
                  <a:tcPr marL="19745" marR="19745" marT="0" marB="0" anchor="ctr">
                    <a:lnL>
                      <a:noFill/>
                    </a:lnL>
                    <a:lnR>
                      <a:noFill/>
                    </a:lnR>
                    <a:lnT>
                      <a:noFill/>
                    </a:lnT>
                    <a:lnB>
                      <a:noFill/>
                    </a:lnB>
                    <a:solidFill>
                      <a:schemeClr val="accent1">
                        <a:lumMod val="60000"/>
                        <a:lumOff val="40000"/>
                      </a:schemeClr>
                    </a:solidFill>
                  </a:tcPr>
                </a:tc>
                <a:tc>
                  <a:txBody>
                    <a:bodyPr/>
                    <a:lstStyle/>
                    <a:p>
                      <a:pPr rtl="0" fontAlgn="ctr"/>
                      <a:endParaRPr lang="en-GB" sz="1800" dirty="0">
                        <a:effectLst/>
                      </a:endParaRPr>
                    </a:p>
                  </a:txBody>
                  <a:tcPr marL="19745" marR="19745" marT="0" marB="0" anchor="ctr">
                    <a:lnL>
                      <a:noFill/>
                    </a:lnL>
                    <a:lnR>
                      <a:noFill/>
                    </a:lnR>
                    <a:lnT>
                      <a:noFill/>
                    </a:lnT>
                    <a:lnB>
                      <a:noFill/>
                    </a:lnB>
                    <a:solidFill>
                      <a:schemeClr val="accent1">
                        <a:lumMod val="60000"/>
                        <a:lumOff val="40000"/>
                      </a:schemeClr>
                    </a:solidFill>
                  </a:tcPr>
                </a:tc>
                <a:extLst>
                  <a:ext uri="{0D108BD9-81ED-4DB2-BD59-A6C34878D82A}">
                    <a16:rowId xmlns:a16="http://schemas.microsoft.com/office/drawing/2014/main" val="104967010"/>
                  </a:ext>
                </a:extLst>
              </a:tr>
              <a:tr h="273961">
                <a:tc>
                  <a:txBody>
                    <a:bodyPr/>
                    <a:lstStyle/>
                    <a:p>
                      <a:pPr rtl="0" fontAlgn="ctr"/>
                      <a:r>
                        <a:rPr lang="en-GB" sz="1050" b="0">
                          <a:effectLst/>
                          <a:latin typeface="Lucida Sans" panose="020B0602030504020204" pitchFamily="34" charset="0"/>
                        </a:rPr>
                        <a:t>Graphics work</a:t>
                      </a:r>
                    </a:p>
                  </a:txBody>
                  <a:tcPr marL="19745" marR="19745" marT="0" marB="0" anchor="ctr">
                    <a:lnL>
                      <a:noFill/>
                    </a:lnL>
                    <a:lnR>
                      <a:noFill/>
                    </a:lnR>
                    <a:lnT>
                      <a:noFill/>
                    </a:lnT>
                    <a:lnB>
                      <a:noFill/>
                    </a:lnB>
                    <a:solidFill>
                      <a:srgbClr val="FFFFFF"/>
                    </a:solidFill>
                  </a:tcPr>
                </a:tc>
                <a:tc>
                  <a:txBody>
                    <a:bodyPr/>
                    <a:lstStyle/>
                    <a:p>
                      <a:pPr algn="r" rtl="0" fontAlgn="ctr"/>
                      <a:r>
                        <a:rPr lang="en-GB" sz="1050" b="0">
                          <a:effectLst/>
                          <a:latin typeface="Lucida Sans" panose="020B0602030504020204" pitchFamily="34" charset="0"/>
                        </a:rPr>
                        <a:t>£50.00</a:t>
                      </a:r>
                    </a:p>
                  </a:txBody>
                  <a:tcPr marL="19745" marR="19745" marT="0" marB="0" anchor="ctr">
                    <a:lnL>
                      <a:noFill/>
                    </a:lnL>
                    <a:lnR>
                      <a:noFill/>
                    </a:lnR>
                    <a:lnT>
                      <a:noFill/>
                    </a:lnT>
                    <a:lnB>
                      <a:noFill/>
                    </a:lnB>
                    <a:solidFill>
                      <a:srgbClr val="FFFFFF"/>
                    </a:solidFill>
                  </a:tcPr>
                </a:tc>
                <a:tc>
                  <a:txBody>
                    <a:bodyPr/>
                    <a:lstStyle/>
                    <a:p>
                      <a:pPr algn="r" rtl="0" fontAlgn="ctr"/>
                      <a:r>
                        <a:rPr lang="en-GB" sz="1050" b="0">
                          <a:effectLst/>
                          <a:latin typeface="Lucida Sans" panose="020B0602030504020204" pitchFamily="34" charset="0"/>
                        </a:rPr>
                        <a:t>£0.00</a:t>
                      </a:r>
                    </a:p>
                  </a:txBody>
                  <a:tcPr marL="19745" marR="19745" marT="0" marB="0" anchor="ctr">
                    <a:lnL>
                      <a:noFill/>
                    </a:lnL>
                    <a:lnR>
                      <a:noFill/>
                    </a:lnR>
                    <a:lnT>
                      <a:noFill/>
                    </a:lnT>
                    <a:lnB>
                      <a:noFill/>
                    </a:lnB>
                    <a:solidFill>
                      <a:srgbClr val="FFFFFF"/>
                    </a:solidFill>
                  </a:tcPr>
                </a:tc>
                <a:extLst>
                  <a:ext uri="{0D108BD9-81ED-4DB2-BD59-A6C34878D82A}">
                    <a16:rowId xmlns:a16="http://schemas.microsoft.com/office/drawing/2014/main" val="1724951523"/>
                  </a:ext>
                </a:extLst>
              </a:tr>
              <a:tr h="356150">
                <a:tc>
                  <a:txBody>
                    <a:bodyPr/>
                    <a:lstStyle/>
                    <a:p>
                      <a:pPr rtl="0" fontAlgn="ctr"/>
                      <a:r>
                        <a:rPr lang="en-GB" sz="1050" b="0">
                          <a:effectLst/>
                          <a:latin typeface="Lucida Sans" panose="020B0602030504020204" pitchFamily="34" charset="0"/>
                        </a:rPr>
                        <a:t>Stickers</a:t>
                      </a:r>
                    </a:p>
                  </a:txBody>
                  <a:tcPr marL="19745" marR="19745" marT="0" marB="0" anchor="ctr">
                    <a:lnL>
                      <a:noFill/>
                    </a:lnL>
                    <a:lnR>
                      <a:noFill/>
                    </a:lnR>
                    <a:lnT>
                      <a:noFill/>
                    </a:lnT>
                    <a:lnB>
                      <a:noFill/>
                    </a:lnB>
                    <a:solidFill>
                      <a:srgbClr val="F2F2F2"/>
                    </a:solidFill>
                  </a:tcPr>
                </a:tc>
                <a:tc>
                  <a:txBody>
                    <a:bodyPr/>
                    <a:lstStyle/>
                    <a:p>
                      <a:pPr algn="r" rtl="0" fontAlgn="ctr"/>
                      <a:r>
                        <a:rPr lang="en-GB" sz="1050" b="0">
                          <a:effectLst/>
                          <a:latin typeface="Lucida Sans" panose="020B0602030504020204" pitchFamily="34" charset="0"/>
                        </a:rPr>
                        <a:t>£10.00</a:t>
                      </a:r>
                    </a:p>
                  </a:txBody>
                  <a:tcPr marL="19745" marR="19745" marT="0" marB="0" anchor="ctr">
                    <a:lnL>
                      <a:noFill/>
                    </a:lnL>
                    <a:lnR>
                      <a:noFill/>
                    </a:lnR>
                    <a:lnT>
                      <a:noFill/>
                    </a:lnT>
                    <a:lnB>
                      <a:noFill/>
                    </a:lnB>
                    <a:solidFill>
                      <a:srgbClr val="F2F2F2"/>
                    </a:solidFill>
                  </a:tcPr>
                </a:tc>
                <a:tc>
                  <a:txBody>
                    <a:bodyPr/>
                    <a:lstStyle/>
                    <a:p>
                      <a:pPr algn="r" rtl="0" fontAlgn="ctr"/>
                      <a:r>
                        <a:rPr lang="en-GB" sz="1050" b="0">
                          <a:effectLst/>
                          <a:latin typeface="Lucida Sans" panose="020B0602030504020204" pitchFamily="34" charset="0"/>
                        </a:rPr>
                        <a:t>£10.00</a:t>
                      </a:r>
                    </a:p>
                  </a:txBody>
                  <a:tcPr marL="19745" marR="19745" marT="0" marB="0" anchor="ctr">
                    <a:lnL>
                      <a:noFill/>
                    </a:lnL>
                    <a:lnR>
                      <a:noFill/>
                    </a:lnR>
                    <a:lnT>
                      <a:noFill/>
                    </a:lnT>
                    <a:lnB>
                      <a:noFill/>
                    </a:lnB>
                    <a:solidFill>
                      <a:srgbClr val="F2F2F2"/>
                    </a:solidFill>
                  </a:tcPr>
                </a:tc>
                <a:extLst>
                  <a:ext uri="{0D108BD9-81ED-4DB2-BD59-A6C34878D82A}">
                    <a16:rowId xmlns:a16="http://schemas.microsoft.com/office/drawing/2014/main" val="7268266"/>
                  </a:ext>
                </a:extLst>
              </a:tr>
              <a:tr h="287660">
                <a:tc>
                  <a:txBody>
                    <a:bodyPr/>
                    <a:lstStyle/>
                    <a:p>
                      <a:pPr rtl="0" fontAlgn="ctr"/>
                      <a:r>
                        <a:rPr lang="en-GB" sz="1050" b="0">
                          <a:effectLst/>
                          <a:latin typeface="Lucida Sans" panose="020B0602030504020204" pitchFamily="34" charset="0"/>
                        </a:rPr>
                        <a:t>Poster Printing </a:t>
                      </a:r>
                    </a:p>
                  </a:txBody>
                  <a:tcPr marL="19745" marR="19745" marT="0" marB="0" anchor="ctr">
                    <a:lnL>
                      <a:noFill/>
                    </a:lnL>
                    <a:lnR>
                      <a:noFill/>
                    </a:lnR>
                    <a:lnT>
                      <a:noFill/>
                    </a:lnT>
                    <a:lnB>
                      <a:noFill/>
                    </a:lnB>
                    <a:solidFill>
                      <a:srgbClr val="FFFFFF"/>
                    </a:solidFill>
                  </a:tcPr>
                </a:tc>
                <a:tc>
                  <a:txBody>
                    <a:bodyPr/>
                    <a:lstStyle/>
                    <a:p>
                      <a:pPr algn="r" rtl="0" fontAlgn="ctr"/>
                      <a:r>
                        <a:rPr lang="en-GB" sz="1050" b="0">
                          <a:effectLst/>
                          <a:latin typeface="Lucida Sans" panose="020B0602030504020204" pitchFamily="34" charset="0"/>
                        </a:rPr>
                        <a:t>£60.00</a:t>
                      </a:r>
                    </a:p>
                  </a:txBody>
                  <a:tcPr marL="19745" marR="19745" marT="0" marB="0" anchor="ctr">
                    <a:lnL>
                      <a:noFill/>
                    </a:lnL>
                    <a:lnR>
                      <a:noFill/>
                    </a:lnR>
                    <a:lnT>
                      <a:noFill/>
                    </a:lnT>
                    <a:lnB>
                      <a:noFill/>
                    </a:lnB>
                    <a:solidFill>
                      <a:srgbClr val="FFFFFF"/>
                    </a:solidFill>
                  </a:tcPr>
                </a:tc>
                <a:tc>
                  <a:txBody>
                    <a:bodyPr/>
                    <a:lstStyle/>
                    <a:p>
                      <a:pPr algn="r" rtl="0" fontAlgn="ctr"/>
                      <a:r>
                        <a:rPr lang="en-GB" sz="1050" b="0" dirty="0">
                          <a:effectLst/>
                          <a:latin typeface="Lucida Sans" panose="020B0602030504020204" pitchFamily="34" charset="0"/>
                        </a:rPr>
                        <a:t>£0.00</a:t>
                      </a:r>
                    </a:p>
                  </a:txBody>
                  <a:tcPr marL="19745" marR="19745" marT="0" marB="0" anchor="ctr">
                    <a:lnL>
                      <a:noFill/>
                    </a:lnL>
                    <a:lnR>
                      <a:noFill/>
                    </a:lnR>
                    <a:lnT>
                      <a:noFill/>
                    </a:lnT>
                    <a:lnB>
                      <a:noFill/>
                    </a:lnB>
                    <a:solidFill>
                      <a:srgbClr val="FFFFFF"/>
                    </a:solidFill>
                  </a:tcPr>
                </a:tc>
                <a:extLst>
                  <a:ext uri="{0D108BD9-81ED-4DB2-BD59-A6C34878D82A}">
                    <a16:rowId xmlns:a16="http://schemas.microsoft.com/office/drawing/2014/main" val="3112152823"/>
                  </a:ext>
                </a:extLst>
              </a:tr>
              <a:tr h="287660">
                <a:tc>
                  <a:txBody>
                    <a:bodyPr/>
                    <a:lstStyle/>
                    <a:p>
                      <a:pPr rtl="0" fontAlgn="ctr"/>
                      <a:r>
                        <a:rPr lang="en-GB" sz="1050" b="0">
                          <a:effectLst/>
                          <a:latin typeface="Lucida Sans" panose="020B0602030504020204" pitchFamily="34" charset="0"/>
                        </a:rPr>
                        <a:t>Total</a:t>
                      </a:r>
                    </a:p>
                  </a:txBody>
                  <a:tcPr marL="19745" marR="19745" marT="0" marB="0" anchor="ctr">
                    <a:lnL>
                      <a:noFill/>
                    </a:lnL>
                    <a:lnR>
                      <a:noFill/>
                    </a:lnR>
                    <a:lnT>
                      <a:noFill/>
                    </a:lnT>
                    <a:lnB>
                      <a:noFill/>
                    </a:lnB>
                    <a:solidFill>
                      <a:srgbClr val="F2F2F2"/>
                    </a:solidFill>
                  </a:tcPr>
                </a:tc>
                <a:tc>
                  <a:txBody>
                    <a:bodyPr/>
                    <a:lstStyle/>
                    <a:p>
                      <a:pPr algn="r" rtl="0" fontAlgn="ctr"/>
                      <a:r>
                        <a:rPr lang="en-GB" sz="1050" b="0">
                          <a:effectLst/>
                          <a:latin typeface="Lucida Sans" panose="020B0602030504020204" pitchFamily="34" charset="0"/>
                        </a:rPr>
                        <a:t>£110.00</a:t>
                      </a:r>
                    </a:p>
                  </a:txBody>
                  <a:tcPr marL="19745" marR="19745" marT="0" marB="0" anchor="ctr">
                    <a:lnL>
                      <a:noFill/>
                    </a:lnL>
                    <a:lnR>
                      <a:noFill/>
                    </a:lnR>
                    <a:lnT>
                      <a:noFill/>
                    </a:lnT>
                    <a:lnB>
                      <a:noFill/>
                    </a:lnB>
                    <a:solidFill>
                      <a:srgbClr val="F2F2F2"/>
                    </a:solidFill>
                  </a:tcPr>
                </a:tc>
                <a:tc>
                  <a:txBody>
                    <a:bodyPr/>
                    <a:lstStyle/>
                    <a:p>
                      <a:pPr algn="r" rtl="0" fontAlgn="ctr"/>
                      <a:r>
                        <a:rPr lang="en-GB" sz="1050" b="0" dirty="0">
                          <a:effectLst/>
                          <a:latin typeface="Lucida Sans" panose="020B0602030504020204" pitchFamily="34" charset="0"/>
                        </a:rPr>
                        <a:t>£10.00</a:t>
                      </a:r>
                    </a:p>
                  </a:txBody>
                  <a:tcPr marL="19745" marR="19745" marT="0" marB="0" anchor="ctr">
                    <a:lnL>
                      <a:noFill/>
                    </a:lnL>
                    <a:lnR>
                      <a:noFill/>
                    </a:lnR>
                    <a:lnT>
                      <a:noFill/>
                    </a:lnT>
                    <a:lnB>
                      <a:noFill/>
                    </a:lnB>
                    <a:solidFill>
                      <a:srgbClr val="F2F2F2"/>
                    </a:solidFill>
                  </a:tcPr>
                </a:tc>
                <a:extLst>
                  <a:ext uri="{0D108BD9-81ED-4DB2-BD59-A6C34878D82A}">
                    <a16:rowId xmlns:a16="http://schemas.microsoft.com/office/drawing/2014/main" val="961676309"/>
                  </a:ext>
                </a:extLst>
              </a:tr>
            </a:tbl>
          </a:graphicData>
        </a:graphic>
      </p:graphicFrame>
      <p:sp>
        <p:nvSpPr>
          <p:cNvPr id="6" name="TextBox 5">
            <a:extLst>
              <a:ext uri="{FF2B5EF4-FFF2-40B4-BE49-F238E27FC236}">
                <a16:creationId xmlns:a16="http://schemas.microsoft.com/office/drawing/2014/main" id="{5C879A5D-819B-4859-A6AD-6392BDCBD144}"/>
              </a:ext>
            </a:extLst>
          </p:cNvPr>
          <p:cNvSpPr txBox="1"/>
          <p:nvPr/>
        </p:nvSpPr>
        <p:spPr>
          <a:xfrm>
            <a:off x="457200" y="8466667"/>
            <a:ext cx="4560899" cy="2062103"/>
          </a:xfrm>
          <a:prstGeom prst="rect">
            <a:avLst/>
          </a:prstGeom>
          <a:noFill/>
        </p:spPr>
        <p:txBody>
          <a:bodyPr wrap="square" rtlCol="0">
            <a:spAutoFit/>
          </a:bodyPr>
          <a:lstStyle/>
          <a:p>
            <a:r>
              <a:rPr lang="en-US" sz="1600" dirty="0"/>
              <a:t>The budget shows our expected total spend for the event. We decided to include two types of costs. The first is the estimated cost. This is what we anticipate we would spend if we paid for every. The actual budget is what we will realistically pay. Our costs are so low because a lot of the labour will be ourselves and all the acts/speakers plus equipment will be free. </a:t>
            </a:r>
            <a:endParaRPr lang="en-GB" sz="1600" dirty="0"/>
          </a:p>
        </p:txBody>
      </p:sp>
    </p:spTree>
    <p:extLst>
      <p:ext uri="{BB962C8B-B14F-4D97-AF65-F5344CB8AC3E}">
        <p14:creationId xmlns:p14="http://schemas.microsoft.com/office/powerpoint/2010/main" val="4184867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858000" cy="1219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AC514-AE1D-4965-86DA-1A540A353394}"/>
              </a:ext>
            </a:extLst>
          </p:cNvPr>
          <p:cNvSpPr>
            <a:spLocks noGrp="1"/>
          </p:cNvSpPr>
          <p:nvPr>
            <p:ph type="title"/>
          </p:nvPr>
        </p:nvSpPr>
        <p:spPr>
          <a:xfrm>
            <a:off x="723899" y="1083733"/>
            <a:ext cx="5736091" cy="1954590"/>
          </a:xfrm>
        </p:spPr>
        <p:txBody>
          <a:bodyPr>
            <a:normAutofit/>
          </a:bodyPr>
          <a:lstStyle/>
          <a:p>
            <a:r>
              <a:rPr lang="en-US"/>
              <a:t>Budget Cont.</a:t>
            </a:r>
            <a:endParaRPr lang="en-GB"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473960" cy="10073162"/>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05587" y="7134577"/>
            <a:ext cx="252413" cy="5057423"/>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67475126-8594-40BD-9F2F-234E18981030}"/>
              </a:ext>
            </a:extLst>
          </p:cNvPr>
          <p:cNvGraphicFramePr>
            <a:graphicFrameLocks noGrp="1"/>
          </p:cNvGraphicFramePr>
          <p:nvPr>
            <p:ph idx="1"/>
            <p:extLst>
              <p:ext uri="{D42A27DB-BD31-4B8C-83A1-F6EECF244321}">
                <p14:modId xmlns:p14="http://schemas.microsoft.com/office/powerpoint/2010/main" val="2990300940"/>
              </p:ext>
            </p:extLst>
          </p:nvPr>
        </p:nvGraphicFramePr>
        <p:xfrm>
          <a:off x="723899" y="2212079"/>
          <a:ext cx="5410201" cy="3021268"/>
        </p:xfrm>
        <a:graphic>
          <a:graphicData uri="http://schemas.openxmlformats.org/drawingml/2006/table">
            <a:tbl>
              <a:tblPr firstRow="1" bandRow="1">
                <a:tableStyleId>{5C22544A-7EE6-4342-B048-85BDC9FD1C3A}</a:tableStyleId>
              </a:tblPr>
              <a:tblGrid>
                <a:gridCol w="940988">
                  <a:extLst>
                    <a:ext uri="{9D8B030D-6E8A-4147-A177-3AD203B41FA5}">
                      <a16:colId xmlns:a16="http://schemas.microsoft.com/office/drawing/2014/main" val="1605767658"/>
                    </a:ext>
                  </a:extLst>
                </a:gridCol>
                <a:gridCol w="1449713">
                  <a:extLst>
                    <a:ext uri="{9D8B030D-6E8A-4147-A177-3AD203B41FA5}">
                      <a16:colId xmlns:a16="http://schemas.microsoft.com/office/drawing/2014/main" val="3735450949"/>
                    </a:ext>
                  </a:extLst>
                </a:gridCol>
                <a:gridCol w="1724616">
                  <a:extLst>
                    <a:ext uri="{9D8B030D-6E8A-4147-A177-3AD203B41FA5}">
                      <a16:colId xmlns:a16="http://schemas.microsoft.com/office/drawing/2014/main" val="2974985404"/>
                    </a:ext>
                  </a:extLst>
                </a:gridCol>
                <a:gridCol w="1294884">
                  <a:extLst>
                    <a:ext uri="{9D8B030D-6E8A-4147-A177-3AD203B41FA5}">
                      <a16:colId xmlns:a16="http://schemas.microsoft.com/office/drawing/2014/main" val="1944800533"/>
                    </a:ext>
                  </a:extLst>
                </a:gridCol>
              </a:tblGrid>
              <a:tr h="755317">
                <a:tc>
                  <a:txBody>
                    <a:bodyPr/>
                    <a:lstStyle/>
                    <a:p>
                      <a:pPr algn="l" fontAlgn="b"/>
                      <a:r>
                        <a:rPr lang="en-GB" sz="2200" u="none" strike="noStrike">
                          <a:effectLst/>
                        </a:rPr>
                        <a:t> </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l" fontAlgn="b"/>
                      <a:r>
                        <a:rPr lang="en-GB" sz="2200" u="none" strike="noStrike">
                          <a:effectLst/>
                        </a:rPr>
                        <a:t># of attendees</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l" fontAlgn="b"/>
                      <a:r>
                        <a:rPr lang="en-GB" sz="2200" u="none" strike="noStrike">
                          <a:effectLst/>
                        </a:rPr>
                        <a:t>amount per attendee (£)</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l" fontAlgn="b"/>
                      <a:r>
                        <a:rPr lang="en-GB" sz="2200" u="none" strike="noStrike" dirty="0">
                          <a:effectLst/>
                        </a:rPr>
                        <a:t>potential total (£)</a:t>
                      </a:r>
                      <a:endParaRPr lang="en-GB" sz="2200" b="0" i="0" u="none" strike="noStrike" dirty="0">
                        <a:solidFill>
                          <a:srgbClr val="000000"/>
                        </a:solidFill>
                        <a:effectLst/>
                        <a:latin typeface="Calibri" panose="020F0502020204030204" pitchFamily="34" charset="0"/>
                      </a:endParaRPr>
                    </a:p>
                  </a:txBody>
                  <a:tcPr marL="15167" marR="15167" marT="15167" marB="0" anchor="b"/>
                </a:tc>
                <a:extLst>
                  <a:ext uri="{0D108BD9-81ED-4DB2-BD59-A6C34878D82A}">
                    <a16:rowId xmlns:a16="http://schemas.microsoft.com/office/drawing/2014/main" val="2234622229"/>
                  </a:ext>
                </a:extLst>
              </a:tr>
              <a:tr h="755317">
                <a:tc>
                  <a:txBody>
                    <a:bodyPr/>
                    <a:lstStyle/>
                    <a:p>
                      <a:pPr algn="l" fontAlgn="b"/>
                      <a:r>
                        <a:rPr lang="en-GB" sz="2200" u="none" strike="noStrike">
                          <a:effectLst/>
                        </a:rPr>
                        <a:t>Low range</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a:effectLst/>
                        </a:rPr>
                        <a:t>200</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a:effectLst/>
                        </a:rPr>
                        <a:t>2.5</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a:effectLst/>
                        </a:rPr>
                        <a:t>500</a:t>
                      </a:r>
                      <a:endParaRPr lang="en-GB" sz="2200" b="1" i="0" u="none" strike="noStrike">
                        <a:solidFill>
                          <a:srgbClr val="000000"/>
                        </a:solidFill>
                        <a:effectLst/>
                        <a:latin typeface="Calibri" panose="020F0502020204030204" pitchFamily="34" charset="0"/>
                      </a:endParaRPr>
                    </a:p>
                  </a:txBody>
                  <a:tcPr marL="15167" marR="15167" marT="15167" marB="0" anchor="b"/>
                </a:tc>
                <a:extLst>
                  <a:ext uri="{0D108BD9-81ED-4DB2-BD59-A6C34878D82A}">
                    <a16:rowId xmlns:a16="http://schemas.microsoft.com/office/drawing/2014/main" val="4059938061"/>
                  </a:ext>
                </a:extLst>
              </a:tr>
              <a:tr h="755317">
                <a:tc>
                  <a:txBody>
                    <a:bodyPr/>
                    <a:lstStyle/>
                    <a:p>
                      <a:pPr algn="l" fontAlgn="b"/>
                      <a:r>
                        <a:rPr lang="en-GB" sz="2200" u="none" strike="noStrike">
                          <a:effectLst/>
                        </a:rPr>
                        <a:t>mid range</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dirty="0">
                          <a:effectLst/>
                        </a:rPr>
                        <a:t>200</a:t>
                      </a:r>
                      <a:endParaRPr lang="en-GB" sz="2200" b="0" i="0" u="none" strike="noStrike" dirty="0">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a:effectLst/>
                        </a:rPr>
                        <a:t>5</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a:effectLst/>
                        </a:rPr>
                        <a:t>1000</a:t>
                      </a:r>
                      <a:endParaRPr lang="en-GB" sz="2200" b="1" i="0" u="none" strike="noStrike">
                        <a:solidFill>
                          <a:srgbClr val="000000"/>
                        </a:solidFill>
                        <a:effectLst/>
                        <a:latin typeface="Calibri" panose="020F0502020204030204" pitchFamily="34" charset="0"/>
                      </a:endParaRPr>
                    </a:p>
                  </a:txBody>
                  <a:tcPr marL="15167" marR="15167" marT="15167" marB="0" anchor="b"/>
                </a:tc>
                <a:extLst>
                  <a:ext uri="{0D108BD9-81ED-4DB2-BD59-A6C34878D82A}">
                    <a16:rowId xmlns:a16="http://schemas.microsoft.com/office/drawing/2014/main" val="2387298848"/>
                  </a:ext>
                </a:extLst>
              </a:tr>
              <a:tr h="755317">
                <a:tc>
                  <a:txBody>
                    <a:bodyPr/>
                    <a:lstStyle/>
                    <a:p>
                      <a:pPr algn="l" fontAlgn="b"/>
                      <a:r>
                        <a:rPr lang="en-GB" sz="2200" u="none" strike="noStrike">
                          <a:effectLst/>
                        </a:rPr>
                        <a:t>high range</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dirty="0">
                          <a:effectLst/>
                        </a:rPr>
                        <a:t>200</a:t>
                      </a:r>
                      <a:endParaRPr lang="en-GB" sz="2200" b="0" i="0" u="none" strike="noStrike" dirty="0">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a:effectLst/>
                        </a:rPr>
                        <a:t>7.5</a:t>
                      </a:r>
                      <a:endParaRPr lang="en-GB" sz="2200" b="0" i="0" u="none" strike="noStrike">
                        <a:solidFill>
                          <a:srgbClr val="000000"/>
                        </a:solidFill>
                        <a:effectLst/>
                        <a:latin typeface="Calibri" panose="020F0502020204030204" pitchFamily="34" charset="0"/>
                      </a:endParaRPr>
                    </a:p>
                  </a:txBody>
                  <a:tcPr marL="15167" marR="15167" marT="15167" marB="0" anchor="b"/>
                </a:tc>
                <a:tc>
                  <a:txBody>
                    <a:bodyPr/>
                    <a:lstStyle/>
                    <a:p>
                      <a:pPr algn="r" fontAlgn="b"/>
                      <a:r>
                        <a:rPr lang="en-GB" sz="2200" u="none" strike="noStrike" dirty="0">
                          <a:effectLst/>
                        </a:rPr>
                        <a:t>1500</a:t>
                      </a:r>
                      <a:endParaRPr lang="en-GB" sz="2200" b="1" i="0" u="none" strike="noStrike" dirty="0">
                        <a:solidFill>
                          <a:srgbClr val="000000"/>
                        </a:solidFill>
                        <a:effectLst/>
                        <a:latin typeface="Calibri" panose="020F0502020204030204" pitchFamily="34" charset="0"/>
                      </a:endParaRPr>
                    </a:p>
                  </a:txBody>
                  <a:tcPr marL="15167" marR="15167" marT="15167" marB="0" anchor="b"/>
                </a:tc>
                <a:extLst>
                  <a:ext uri="{0D108BD9-81ED-4DB2-BD59-A6C34878D82A}">
                    <a16:rowId xmlns:a16="http://schemas.microsoft.com/office/drawing/2014/main" val="2235866809"/>
                  </a:ext>
                </a:extLst>
              </a:tr>
            </a:tbl>
          </a:graphicData>
        </a:graphic>
      </p:graphicFrame>
      <p:sp>
        <p:nvSpPr>
          <p:cNvPr id="5" name="TextBox 4">
            <a:extLst>
              <a:ext uri="{FF2B5EF4-FFF2-40B4-BE49-F238E27FC236}">
                <a16:creationId xmlns:a16="http://schemas.microsoft.com/office/drawing/2014/main" id="{1FFB4A2C-6AD6-4D6F-A5BE-1A07CE12CF1F}"/>
              </a:ext>
            </a:extLst>
          </p:cNvPr>
          <p:cNvSpPr txBox="1"/>
          <p:nvPr/>
        </p:nvSpPr>
        <p:spPr>
          <a:xfrm>
            <a:off x="723899" y="5617029"/>
            <a:ext cx="5410201" cy="1754326"/>
          </a:xfrm>
          <a:prstGeom prst="rect">
            <a:avLst/>
          </a:prstGeom>
          <a:noFill/>
        </p:spPr>
        <p:txBody>
          <a:bodyPr wrap="square" rtlCol="0">
            <a:spAutoFit/>
          </a:bodyPr>
          <a:lstStyle/>
          <a:p>
            <a:r>
              <a:rPr lang="en-US" dirty="0"/>
              <a:t>This table shows the potential revenue that we would make depending on the average donation from attendees. There are three averages that we can use to forecast revenue. The minimum we would expect to generate is 500 which would leave a profit of £155.</a:t>
            </a:r>
            <a:endParaRPr lang="en-GB" dirty="0"/>
          </a:p>
        </p:txBody>
      </p:sp>
    </p:spTree>
    <p:extLst>
      <p:ext uri="{BB962C8B-B14F-4D97-AF65-F5344CB8AC3E}">
        <p14:creationId xmlns:p14="http://schemas.microsoft.com/office/powerpoint/2010/main" val="4139418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4C117-1E60-4EE4-9F2F-91DDEE0C5162}"/>
              </a:ext>
            </a:extLst>
          </p:cNvPr>
          <p:cNvSpPr>
            <a:spLocks noGrp="1"/>
          </p:cNvSpPr>
          <p:nvPr>
            <p:ph type="title"/>
          </p:nvPr>
        </p:nvSpPr>
        <p:spPr/>
        <p:txBody>
          <a:bodyPr/>
          <a:lstStyle/>
          <a:p>
            <a:r>
              <a:rPr lang="en-US" dirty="0"/>
              <a:t>Health and Safety/ Risk assessment and Site Map</a:t>
            </a:r>
            <a:endParaRPr lang="en-GB" dirty="0"/>
          </a:p>
        </p:txBody>
      </p:sp>
      <p:sp>
        <p:nvSpPr>
          <p:cNvPr id="3" name="Content Placeholder 2">
            <a:extLst>
              <a:ext uri="{FF2B5EF4-FFF2-40B4-BE49-F238E27FC236}">
                <a16:creationId xmlns:a16="http://schemas.microsoft.com/office/drawing/2014/main" id="{056DC4D3-7ED9-4C84-920A-B6ED51C2E663}"/>
              </a:ext>
            </a:extLst>
          </p:cNvPr>
          <p:cNvSpPr>
            <a:spLocks noGrp="1"/>
          </p:cNvSpPr>
          <p:nvPr>
            <p:ph idx="1"/>
          </p:nvPr>
        </p:nvSpPr>
        <p:spPr>
          <a:xfrm>
            <a:off x="457200" y="2501200"/>
            <a:ext cx="4760786" cy="6899152"/>
          </a:xfrm>
        </p:spPr>
        <p:txBody>
          <a:bodyPr>
            <a:normAutofit/>
          </a:bodyPr>
          <a:lstStyle/>
          <a:p>
            <a:r>
              <a:rPr lang="en-US" sz="1400" b="1" dirty="0"/>
              <a:t>For this festival we had to undertake a health and safety assessment to gauge the potential hazards at the event. This can be found in Appendix 1.</a:t>
            </a:r>
          </a:p>
          <a:p>
            <a:r>
              <a:rPr lang="en-US" sz="1400" b="1" dirty="0"/>
              <a:t>This includes:</a:t>
            </a:r>
          </a:p>
          <a:p>
            <a:pPr lvl="1"/>
            <a:r>
              <a:rPr lang="en-US" sz="1400" dirty="0"/>
              <a:t>The relevant pieces of health and safety legislation that must be followed</a:t>
            </a:r>
          </a:p>
          <a:p>
            <a:pPr lvl="1"/>
            <a:r>
              <a:rPr lang="en-US" sz="1400" dirty="0"/>
              <a:t>A list of the various risks that we could potentially face, and the actions needed to mitigate them. Potential risks include intoxication and harassment.</a:t>
            </a:r>
          </a:p>
          <a:p>
            <a:pPr lvl="2"/>
            <a:r>
              <a:rPr lang="en-US" sz="1400" dirty="0"/>
              <a:t>Each risk is graded from 1 – 5 in two categories: likelihood and severity.</a:t>
            </a:r>
          </a:p>
          <a:p>
            <a:pPr lvl="2"/>
            <a:r>
              <a:rPr lang="en-US" sz="1400" dirty="0"/>
              <a:t>It also includes the key roles needed to deal with each hazard.</a:t>
            </a:r>
          </a:p>
          <a:p>
            <a:pPr lvl="2"/>
            <a:endParaRPr lang="en-US" sz="1400" dirty="0"/>
          </a:p>
          <a:p>
            <a:pPr lvl="3"/>
            <a:endParaRPr lang="en-GB" sz="950" dirty="0"/>
          </a:p>
        </p:txBody>
      </p:sp>
      <p:pic>
        <p:nvPicPr>
          <p:cNvPr id="6" name="Picture 5" descr="Map&#10;&#10;Description automatically generated">
            <a:extLst>
              <a:ext uri="{FF2B5EF4-FFF2-40B4-BE49-F238E27FC236}">
                <a16:creationId xmlns:a16="http://schemas.microsoft.com/office/drawing/2014/main" id="{439FC7E1-B73F-4FDF-97D5-96E24573AF8A}"/>
              </a:ext>
            </a:extLst>
          </p:cNvPr>
          <p:cNvPicPr>
            <a:picLocks noChangeAspect="1"/>
          </p:cNvPicPr>
          <p:nvPr/>
        </p:nvPicPr>
        <p:blipFill rotWithShape="1">
          <a:blip r:embed="rId2">
            <a:extLst>
              <a:ext uri="{28A0092B-C50C-407E-A947-70E740481C1C}">
                <a14:useLocalDpi xmlns:a14="http://schemas.microsoft.com/office/drawing/2010/main" val="0"/>
              </a:ext>
            </a:extLst>
          </a:blip>
          <a:srcRect t="24202"/>
          <a:stretch/>
        </p:blipFill>
        <p:spPr>
          <a:xfrm>
            <a:off x="728133" y="6960938"/>
            <a:ext cx="5672667" cy="4878828"/>
          </a:xfrm>
          <a:prstGeom prst="rect">
            <a:avLst/>
          </a:prstGeom>
        </p:spPr>
      </p:pic>
      <p:pic>
        <p:nvPicPr>
          <p:cNvPr id="7" name="Picture 6" descr="Map&#10;&#10;Description automatically generated">
            <a:extLst>
              <a:ext uri="{FF2B5EF4-FFF2-40B4-BE49-F238E27FC236}">
                <a16:creationId xmlns:a16="http://schemas.microsoft.com/office/drawing/2014/main" id="{AB955C05-038D-44B5-B7F1-E05F07DE00DA}"/>
              </a:ext>
            </a:extLst>
          </p:cNvPr>
          <p:cNvPicPr>
            <a:picLocks noChangeAspect="1"/>
          </p:cNvPicPr>
          <p:nvPr/>
        </p:nvPicPr>
        <p:blipFill rotWithShape="1">
          <a:blip r:embed="rId3">
            <a:extLst>
              <a:ext uri="{28A0092B-C50C-407E-A947-70E740481C1C}">
                <a14:useLocalDpi xmlns:a14="http://schemas.microsoft.com/office/drawing/2010/main" val="0"/>
              </a:ext>
            </a:extLst>
          </a:blip>
          <a:srcRect t="2799" r="78209" b="92070"/>
          <a:stretch/>
        </p:blipFill>
        <p:spPr>
          <a:xfrm>
            <a:off x="1189568" y="6350000"/>
            <a:ext cx="2218266" cy="592667"/>
          </a:xfrm>
          <a:prstGeom prst="rect">
            <a:avLst/>
          </a:prstGeom>
        </p:spPr>
      </p:pic>
      <p:pic>
        <p:nvPicPr>
          <p:cNvPr id="8" name="Picture 7" descr="Map&#10;&#10;Description automatically generated">
            <a:extLst>
              <a:ext uri="{FF2B5EF4-FFF2-40B4-BE49-F238E27FC236}">
                <a16:creationId xmlns:a16="http://schemas.microsoft.com/office/drawing/2014/main" id="{C1E03E46-4457-458D-BEA5-79D2271C3363}"/>
              </a:ext>
            </a:extLst>
          </p:cNvPr>
          <p:cNvPicPr>
            <a:picLocks noChangeAspect="1"/>
          </p:cNvPicPr>
          <p:nvPr/>
        </p:nvPicPr>
        <p:blipFill rotWithShape="1">
          <a:blip r:embed="rId3">
            <a:extLst>
              <a:ext uri="{28A0092B-C50C-407E-A947-70E740481C1C}">
                <a14:useLocalDpi xmlns:a14="http://schemas.microsoft.com/office/drawing/2010/main" val="0"/>
              </a:ext>
            </a:extLst>
          </a:blip>
          <a:srcRect t="7234" r="81095" b="87634"/>
          <a:stretch/>
        </p:blipFill>
        <p:spPr>
          <a:xfrm>
            <a:off x="3716867" y="6349999"/>
            <a:ext cx="1924453" cy="592668"/>
          </a:xfrm>
          <a:prstGeom prst="rect">
            <a:avLst/>
          </a:prstGeom>
        </p:spPr>
      </p:pic>
    </p:spTree>
    <p:extLst>
      <p:ext uri="{BB962C8B-B14F-4D97-AF65-F5344CB8AC3E}">
        <p14:creationId xmlns:p14="http://schemas.microsoft.com/office/powerpoint/2010/main" val="35440346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F9F8A-2501-4603-B513-01D5E9964A22}"/>
              </a:ext>
            </a:extLst>
          </p:cNvPr>
          <p:cNvSpPr>
            <a:spLocks noGrp="1"/>
          </p:cNvSpPr>
          <p:nvPr>
            <p:ph type="title"/>
          </p:nvPr>
        </p:nvSpPr>
        <p:spPr>
          <a:xfrm>
            <a:off x="1458901" y="1109529"/>
            <a:ext cx="4941899" cy="780231"/>
          </a:xfrm>
        </p:spPr>
        <p:txBody>
          <a:bodyPr/>
          <a:lstStyle/>
          <a:p>
            <a:r>
              <a:rPr lang="en-US" dirty="0"/>
              <a:t>Licensing </a:t>
            </a:r>
            <a:endParaRPr lang="en-GB" dirty="0"/>
          </a:p>
        </p:txBody>
      </p:sp>
      <p:sp>
        <p:nvSpPr>
          <p:cNvPr id="3" name="Content Placeholder 2">
            <a:extLst>
              <a:ext uri="{FF2B5EF4-FFF2-40B4-BE49-F238E27FC236}">
                <a16:creationId xmlns:a16="http://schemas.microsoft.com/office/drawing/2014/main" id="{850A39C7-E47E-436C-A583-A9C9CDA45CCD}"/>
              </a:ext>
            </a:extLst>
          </p:cNvPr>
          <p:cNvSpPr>
            <a:spLocks noGrp="1"/>
          </p:cNvSpPr>
          <p:nvPr>
            <p:ph idx="1"/>
          </p:nvPr>
        </p:nvSpPr>
        <p:spPr>
          <a:xfrm>
            <a:off x="390011" y="2056124"/>
            <a:ext cx="4943989" cy="6715772"/>
          </a:xfrm>
        </p:spPr>
        <p:txBody>
          <a:bodyPr/>
          <a:lstStyle/>
          <a:p>
            <a:pPr>
              <a:lnSpc>
                <a:spcPct val="107000"/>
              </a:lnSpc>
              <a:spcAft>
                <a:spcPts val="800"/>
              </a:spcAft>
            </a:pPr>
            <a:r>
              <a:rPr lang="en-GB" sz="1400" dirty="0">
                <a:solidFill>
                  <a:schemeClr val="tx1"/>
                </a:solidFill>
                <a:ea typeface="Calibri" panose="020F0502020204030204" pitchFamily="34" charset="0"/>
                <a:cs typeface="Arial" panose="020B0604020202020204" pitchFamily="34" charset="0"/>
              </a:rPr>
              <a:t>In the UK, if one wants to throw an event, they may need to apply for a </a:t>
            </a:r>
            <a:r>
              <a:rPr lang="en-GB" sz="1400" dirty="0">
                <a:solidFill>
                  <a:schemeClr val="tx1"/>
                </a:solidFill>
                <a:effectLst/>
                <a:ea typeface="Calibri" panose="020F0502020204030204" pitchFamily="34" charset="0"/>
                <a:cs typeface="Arial" panose="020B0604020202020204" pitchFamily="34" charset="0"/>
              </a:rPr>
              <a:t>Temporary Event Notice (TEN) in order to </a:t>
            </a:r>
            <a:r>
              <a:rPr lang="en-GB" sz="1400" dirty="0" err="1">
                <a:solidFill>
                  <a:schemeClr val="tx1"/>
                </a:solidFill>
                <a:effectLst/>
                <a:ea typeface="Calibri" panose="020F0502020204030204" pitchFamily="34" charset="0"/>
                <a:cs typeface="Arial" panose="020B0604020202020204" pitchFamily="34" charset="0"/>
              </a:rPr>
              <a:t>to</a:t>
            </a:r>
            <a:r>
              <a:rPr lang="en-GB" sz="1400" dirty="0">
                <a:solidFill>
                  <a:schemeClr val="tx1"/>
                </a:solidFill>
                <a:effectLst/>
                <a:ea typeface="Calibri" panose="020F0502020204030204" pitchFamily="34" charset="0"/>
                <a:cs typeface="Arial" panose="020B0604020202020204" pitchFamily="34" charset="0"/>
              </a:rPr>
              <a:t> carry out a ‘licensable activity’ on unlicensed premises in England or Wales (UK GOV, 2022). </a:t>
            </a:r>
          </a:p>
          <a:p>
            <a:pPr marL="342900" lvl="0" indent="-342900">
              <a:lnSpc>
                <a:spcPct val="107000"/>
              </a:lnSpc>
              <a:buFont typeface="Symbol" panose="05050102010706020507" pitchFamily="18" charset="2"/>
              <a:buChar char=""/>
            </a:pPr>
            <a:r>
              <a:rPr lang="en-US" sz="1400" dirty="0">
                <a:solidFill>
                  <a:schemeClr val="tx1"/>
                </a:solidFill>
                <a:effectLst/>
                <a:ea typeface="Calibri" panose="020F0502020204030204" pitchFamily="34" charset="0"/>
                <a:cs typeface="Arial" panose="020B0604020202020204" pitchFamily="34" charset="0"/>
              </a:rPr>
              <a:t>If the premises did not have licenses, then there are specific criteria that need to be followed to successfully apply for a TEN</a:t>
            </a:r>
            <a:r>
              <a:rPr lang="en-US" sz="1400" b="1" dirty="0">
                <a:solidFill>
                  <a:schemeClr val="tx1"/>
                </a:solidFill>
                <a:effectLst/>
                <a:ea typeface="Calibri" panose="020F0502020204030204" pitchFamily="34" charset="0"/>
                <a:cs typeface="Arial" panose="020B0604020202020204" pitchFamily="34" charset="0"/>
              </a:rPr>
              <a:t>:</a:t>
            </a:r>
            <a:endParaRPr lang="en-GB" sz="1400" dirty="0">
              <a:solidFill>
                <a:schemeClr val="tx1"/>
              </a:solidFill>
              <a:effectLst/>
              <a:ea typeface="Calibri" panose="020F0502020204030204" pitchFamily="34" charset="0"/>
              <a:cs typeface="Arial" panose="020B0604020202020204" pitchFamily="34" charset="0"/>
            </a:endParaRPr>
          </a:p>
          <a:p>
            <a:pPr marL="742950" lvl="1" indent="-285750">
              <a:lnSpc>
                <a:spcPct val="107000"/>
              </a:lnSpc>
              <a:spcAft>
                <a:spcPts val="375"/>
              </a:spcAft>
              <a:buFont typeface="Courier New" panose="02070309020205020404" pitchFamily="49" charset="0"/>
              <a:buChar char="o"/>
            </a:pPr>
            <a:r>
              <a:rPr lang="en-GB" sz="1400" dirty="0">
                <a:solidFill>
                  <a:schemeClr val="tx1"/>
                </a:solidFill>
                <a:effectLst/>
                <a:ea typeface="Times New Roman" panose="02020603050405020304" pitchFamily="18" charset="0"/>
                <a:cs typeface="Arial" panose="020B0604020202020204" pitchFamily="34" charset="0"/>
              </a:rPr>
              <a:t>have fewer than 500 people at all times – including staff running the event</a:t>
            </a:r>
            <a:endParaRPr lang="en-GB" sz="1400" dirty="0">
              <a:solidFill>
                <a:schemeClr val="tx1"/>
              </a:solidFill>
              <a:effectLst/>
              <a:ea typeface="Calibri" panose="020F0502020204030204" pitchFamily="34" charset="0"/>
              <a:cs typeface="Arial" panose="020B0604020202020204" pitchFamily="34" charset="0"/>
            </a:endParaRPr>
          </a:p>
          <a:p>
            <a:pPr marL="742950" lvl="1" indent="-285750">
              <a:lnSpc>
                <a:spcPct val="107000"/>
              </a:lnSpc>
              <a:spcAft>
                <a:spcPts val="375"/>
              </a:spcAft>
              <a:buFont typeface="Courier New" panose="02070309020205020404" pitchFamily="49" charset="0"/>
              <a:buChar char="o"/>
            </a:pPr>
            <a:r>
              <a:rPr lang="en-GB" sz="1400" dirty="0">
                <a:solidFill>
                  <a:schemeClr val="tx1"/>
                </a:solidFill>
                <a:effectLst/>
                <a:ea typeface="Times New Roman" panose="02020603050405020304" pitchFamily="18" charset="0"/>
                <a:cs typeface="Arial" panose="020B0604020202020204" pitchFamily="34" charset="0"/>
              </a:rPr>
              <a:t>last no more than 168 hours (7 days)</a:t>
            </a:r>
            <a:endParaRPr lang="en-GB" sz="1400" dirty="0">
              <a:solidFill>
                <a:schemeClr val="tx1"/>
              </a:solidFill>
              <a:effectLst/>
              <a:ea typeface="Calibri" panose="020F0502020204030204" pitchFamily="34" charset="0"/>
              <a:cs typeface="Arial" panose="020B0604020202020204" pitchFamily="34" charset="0"/>
            </a:endParaRPr>
          </a:p>
          <a:p>
            <a:pPr marL="742950" lvl="1" indent="-285750">
              <a:lnSpc>
                <a:spcPct val="107000"/>
              </a:lnSpc>
              <a:buFont typeface="Courier New" panose="02070309020205020404" pitchFamily="49" charset="0"/>
              <a:buChar char="o"/>
            </a:pPr>
            <a:r>
              <a:rPr lang="en-GB" sz="1400" dirty="0">
                <a:solidFill>
                  <a:schemeClr val="tx1"/>
                </a:solidFill>
                <a:effectLst/>
                <a:ea typeface="Times New Roman" panose="02020603050405020304" pitchFamily="18" charset="0"/>
                <a:cs typeface="Arial" panose="020B0604020202020204" pitchFamily="34" charset="0"/>
              </a:rPr>
              <a:t>You must be at least 18 to apply for a TEN.</a:t>
            </a:r>
            <a:endParaRPr lang="en-GB" sz="1400" dirty="0">
              <a:solidFill>
                <a:schemeClr val="tx1"/>
              </a:solidFill>
              <a:effectLst/>
              <a:ea typeface="Calibri" panose="020F0502020204030204" pitchFamily="34" charset="0"/>
              <a:cs typeface="Arial" panose="020B0604020202020204" pitchFamily="34" charset="0"/>
            </a:endParaRPr>
          </a:p>
          <a:p>
            <a:pPr marL="742950" lvl="1" indent="-285750">
              <a:lnSpc>
                <a:spcPct val="107000"/>
              </a:lnSpc>
              <a:buFont typeface="Courier New" panose="02070309020205020404" pitchFamily="49" charset="0"/>
              <a:buChar char="o"/>
            </a:pPr>
            <a:r>
              <a:rPr lang="en-GB" sz="1400" dirty="0">
                <a:solidFill>
                  <a:schemeClr val="tx1"/>
                </a:solidFill>
                <a:effectLst/>
                <a:ea typeface="Times New Roman" panose="02020603050405020304" pitchFamily="18" charset="0"/>
                <a:cs typeface="Arial" panose="020B0604020202020204" pitchFamily="34" charset="0"/>
              </a:rPr>
              <a:t>Pay a fee of £21</a:t>
            </a:r>
            <a:endParaRPr lang="en-GB" sz="1400" dirty="0">
              <a:solidFill>
                <a:schemeClr val="tx1"/>
              </a:solidFill>
              <a:effectLst/>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400" dirty="0">
                <a:solidFill>
                  <a:schemeClr val="tx1"/>
                </a:solidFill>
                <a:effectLst/>
                <a:ea typeface="Calibri" panose="020F0502020204030204" pitchFamily="34" charset="0"/>
                <a:cs typeface="Arial" panose="020B0604020202020204" pitchFamily="34" charset="0"/>
              </a:rPr>
              <a:t>The issuing authority for this licence in relation to Tileyard is London Borough of Islington </a:t>
            </a:r>
          </a:p>
          <a:p>
            <a:r>
              <a:rPr lang="en-GB" sz="1400" dirty="0">
                <a:solidFill>
                  <a:schemeClr val="tx1"/>
                </a:solidFill>
                <a:ea typeface="Calibri" panose="020F0502020204030204" pitchFamily="34" charset="0"/>
                <a:cs typeface="Arial" panose="020B0604020202020204" pitchFamily="34" charset="0"/>
              </a:rPr>
              <a:t>Both venues (The Gallery and The Vinyl Café)</a:t>
            </a:r>
            <a:r>
              <a:rPr lang="en-GB" sz="1400" dirty="0">
                <a:solidFill>
                  <a:schemeClr val="tx1"/>
                </a:solidFill>
                <a:effectLst/>
                <a:ea typeface="Calibri" panose="020F0502020204030204" pitchFamily="34" charset="0"/>
                <a:cs typeface="Arial" panose="020B0604020202020204" pitchFamily="34" charset="0"/>
              </a:rPr>
              <a:t> are licensed to throw events and serve alcohol.</a:t>
            </a:r>
            <a:r>
              <a:rPr lang="en-GB" sz="1400" dirty="0">
                <a:solidFill>
                  <a:schemeClr val="tx1"/>
                </a:solidFill>
                <a:ea typeface="Calibri" panose="020F0502020204030204" pitchFamily="34" charset="0"/>
                <a:cs typeface="Arial" panose="020B0604020202020204" pitchFamily="34" charset="0"/>
              </a:rPr>
              <a:t> We </a:t>
            </a:r>
            <a:r>
              <a:rPr lang="en-GB" sz="1400" dirty="0">
                <a:solidFill>
                  <a:schemeClr val="tx1"/>
                </a:solidFill>
                <a:effectLst/>
                <a:ea typeface="Calibri" panose="020F0502020204030204" pitchFamily="34" charset="0"/>
                <a:cs typeface="Arial" panose="020B0604020202020204" pitchFamily="34" charset="0"/>
              </a:rPr>
              <a:t>therefore do not require licenses to throw Demo Fest</a:t>
            </a:r>
          </a:p>
          <a:p>
            <a:r>
              <a:rPr lang="en-GB" sz="1400" dirty="0">
                <a:solidFill>
                  <a:schemeClr val="tx1"/>
                </a:solidFill>
                <a:effectLst/>
                <a:ea typeface="Calibri" panose="020F0502020204030204" pitchFamily="34" charset="0"/>
                <a:cs typeface="Arial" panose="020B0604020202020204" pitchFamily="34" charset="0"/>
              </a:rPr>
              <a:t>Also, there will be under 500 people meaning we would not need to apply for a TEN.</a:t>
            </a:r>
          </a:p>
          <a:p>
            <a:endParaRPr lang="en-GB" dirty="0"/>
          </a:p>
        </p:txBody>
      </p:sp>
    </p:spTree>
    <p:extLst>
      <p:ext uri="{BB962C8B-B14F-4D97-AF65-F5344CB8AC3E}">
        <p14:creationId xmlns:p14="http://schemas.microsoft.com/office/powerpoint/2010/main" val="3049709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C60B2-330F-41A8-8D12-D55FD109B877}"/>
              </a:ext>
            </a:extLst>
          </p:cNvPr>
          <p:cNvSpPr>
            <a:spLocks noGrp="1"/>
          </p:cNvSpPr>
          <p:nvPr>
            <p:ph type="title"/>
          </p:nvPr>
        </p:nvSpPr>
        <p:spPr/>
        <p:txBody>
          <a:bodyPr/>
          <a:lstStyle/>
          <a:p>
            <a:r>
              <a:rPr lang="en-US" dirty="0"/>
              <a:t>Reflective Summary</a:t>
            </a:r>
            <a:endParaRPr lang="en-GB" dirty="0"/>
          </a:p>
        </p:txBody>
      </p:sp>
      <p:sp>
        <p:nvSpPr>
          <p:cNvPr id="3" name="Content Placeholder 2">
            <a:extLst>
              <a:ext uri="{FF2B5EF4-FFF2-40B4-BE49-F238E27FC236}">
                <a16:creationId xmlns:a16="http://schemas.microsoft.com/office/drawing/2014/main" id="{AFDAE142-A994-4D45-8F3E-A92BC8AE4DA4}"/>
              </a:ext>
            </a:extLst>
          </p:cNvPr>
          <p:cNvSpPr>
            <a:spLocks noGrp="1"/>
          </p:cNvSpPr>
          <p:nvPr>
            <p:ph idx="1"/>
          </p:nvPr>
        </p:nvSpPr>
        <p:spPr>
          <a:xfrm>
            <a:off x="457200" y="2257777"/>
            <a:ext cx="4760786" cy="7033180"/>
          </a:xfrm>
        </p:spPr>
        <p:txBody>
          <a:bodyPr>
            <a:normAutofit lnSpcReduction="10000"/>
          </a:bodyPr>
          <a:lstStyle/>
          <a:p>
            <a:r>
              <a:rPr lang="en-US" b="1" dirty="0">
                <a:cs typeface="Arial" panose="020B0604020202020204" pitchFamily="34" charset="0"/>
              </a:rPr>
              <a:t>How did I find this group task?</a:t>
            </a:r>
          </a:p>
          <a:p>
            <a:pPr marL="0" indent="0">
              <a:buNone/>
            </a:pPr>
            <a:r>
              <a:rPr lang="en-US" dirty="0">
                <a:cs typeface="Arial" panose="020B0604020202020204" pitchFamily="34" charset="0"/>
              </a:rPr>
              <a:t>Overall, I found that this group task went well, and I generally enjoyed it. I did however get put into roles that I did not necessarily want to be in but took that in stride and finished the tasks.</a:t>
            </a:r>
          </a:p>
          <a:p>
            <a:r>
              <a:rPr lang="en-US" b="1" dirty="0">
                <a:cs typeface="Arial" panose="020B0604020202020204" pitchFamily="34" charset="0"/>
              </a:rPr>
              <a:t>What was my contribution to the task?</a:t>
            </a:r>
          </a:p>
          <a:p>
            <a:pPr marL="0" indent="0">
              <a:buNone/>
            </a:pPr>
            <a:r>
              <a:rPr lang="en-US" dirty="0">
                <a:cs typeface="Arial" panose="020B0604020202020204" pitchFamily="34" charset="0"/>
              </a:rPr>
              <a:t>My main role was to look at health and safety and licensing. This is something I have some experience in so that’s why I was given the task. I was also vocal in discussions and helped make decisions in the group.</a:t>
            </a:r>
          </a:p>
          <a:p>
            <a:r>
              <a:rPr lang="en-US" b="1" dirty="0">
                <a:cs typeface="Arial" panose="020B0604020202020204" pitchFamily="34" charset="0"/>
              </a:rPr>
              <a:t>What went well?</a:t>
            </a:r>
          </a:p>
          <a:p>
            <a:pPr marL="0" indent="0">
              <a:buNone/>
            </a:pPr>
            <a:r>
              <a:rPr lang="en-US" b="1" dirty="0">
                <a:cs typeface="Arial" panose="020B0604020202020204" pitchFamily="34" charset="0"/>
              </a:rPr>
              <a:t>Overall, the group worked well.  We accumulated the necessary assets and delivered them to a generally high standard. The promotional material that the marketing team created was amazing. I found my task to be easy.</a:t>
            </a:r>
          </a:p>
          <a:p>
            <a:r>
              <a:rPr lang="en-US" b="1" dirty="0">
                <a:cs typeface="Arial" panose="020B0604020202020204" pitchFamily="34" charset="0"/>
              </a:rPr>
              <a:t>What did not go so well?</a:t>
            </a:r>
          </a:p>
          <a:p>
            <a:pPr marL="0" indent="0">
              <a:buNone/>
            </a:pPr>
            <a:r>
              <a:rPr lang="en-US" b="1" dirty="0">
                <a:cs typeface="Arial" panose="020B0604020202020204" pitchFamily="34" charset="0"/>
              </a:rPr>
              <a:t>There were some rather heated disagreements within the group that would have been better avoided but other than that the group did well. Personally, I would  say that I could have been given more official tasks as the licensing one was easy, and I felt like I could have handled more.  There also wasn’t much clarity on roles and I found that they changed without updating people.</a:t>
            </a:r>
          </a:p>
          <a:p>
            <a:r>
              <a:rPr lang="en-US" b="1" dirty="0">
                <a:cs typeface="Arial" panose="020B0604020202020204" pitchFamily="34" charset="0"/>
              </a:rPr>
              <a:t>What would I suggest we do differently?</a:t>
            </a:r>
          </a:p>
          <a:p>
            <a:pPr marL="0" indent="0">
              <a:buNone/>
            </a:pPr>
            <a:r>
              <a:rPr lang="en-GB" b="1" dirty="0">
                <a:cs typeface="Arial" panose="020B0604020202020204" pitchFamily="34" charset="0"/>
              </a:rPr>
              <a:t>One thing I would suggest for next time is to arrange group meetings for twice a week and at times when most of the team can make it.  Or simply conducting them over zoom once everyone home. I did not think that much could have been done differently, the team worked quite efficiently.</a:t>
            </a:r>
          </a:p>
        </p:txBody>
      </p:sp>
    </p:spTree>
    <p:extLst>
      <p:ext uri="{BB962C8B-B14F-4D97-AF65-F5344CB8AC3E}">
        <p14:creationId xmlns:p14="http://schemas.microsoft.com/office/powerpoint/2010/main" val="465952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D4F5E-C840-4EA0-BB46-9B0C9B7CEB3B}"/>
              </a:ext>
            </a:extLst>
          </p:cNvPr>
          <p:cNvSpPr>
            <a:spLocks noGrp="1"/>
          </p:cNvSpPr>
          <p:nvPr>
            <p:ph type="title"/>
          </p:nvPr>
        </p:nvSpPr>
        <p:spPr>
          <a:xfrm>
            <a:off x="457200" y="1083733"/>
            <a:ext cx="4760785" cy="638387"/>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9A63E6D0-7B89-48A5-9B67-0CDE7B841FD2}"/>
              </a:ext>
            </a:extLst>
          </p:cNvPr>
          <p:cNvSpPr>
            <a:spLocks noGrp="1"/>
          </p:cNvSpPr>
          <p:nvPr>
            <p:ph idx="1"/>
          </p:nvPr>
        </p:nvSpPr>
        <p:spPr>
          <a:xfrm>
            <a:off x="457199" y="1905000"/>
            <a:ext cx="4760786" cy="8835202"/>
          </a:xfrm>
        </p:spPr>
        <p:txBody>
          <a:bodyPr/>
          <a:lstStyle/>
          <a:p>
            <a:pPr algn="l"/>
            <a:r>
              <a:rPr lang="en-GB" sz="1400" b="0" i="0" dirty="0">
                <a:solidFill>
                  <a:srgbClr val="000000"/>
                </a:solidFill>
                <a:effectLst/>
              </a:rPr>
              <a:t>Islington.gov.uk. 2022. </a:t>
            </a:r>
            <a:r>
              <a:rPr lang="en-GB" sz="1400" b="0" i="1" dirty="0">
                <a:solidFill>
                  <a:srgbClr val="000000"/>
                </a:solidFill>
                <a:effectLst/>
              </a:rPr>
              <a:t>Islington Council: Temporary Event Notice (TENs) | Islington Council</a:t>
            </a:r>
            <a:r>
              <a:rPr lang="en-GB" sz="1400" b="0" i="0" dirty="0">
                <a:solidFill>
                  <a:srgbClr val="000000"/>
                </a:solidFill>
                <a:effectLst/>
              </a:rPr>
              <a:t>. [online] Available at: &lt;https://www.islington.gov.uk/business/licences-permits-registration/alcohol-and-entertainment-licences/temporary-event-notices&gt; [Accessed 1 April 2022].</a:t>
            </a:r>
          </a:p>
          <a:p>
            <a:pPr algn="l"/>
            <a:r>
              <a:rPr lang="en-GB" sz="1400" b="0" i="0" dirty="0">
                <a:solidFill>
                  <a:srgbClr val="000000"/>
                </a:solidFill>
                <a:effectLst/>
              </a:rPr>
              <a:t>Ticketlab.co.uk. 2022. </a:t>
            </a:r>
            <a:r>
              <a:rPr lang="en-GB" sz="1400" b="0" i="1" dirty="0">
                <a:solidFill>
                  <a:srgbClr val="000000"/>
                </a:solidFill>
                <a:effectLst/>
              </a:rPr>
              <a:t>Ticketing companies price comparison | TICKETLAB</a:t>
            </a:r>
            <a:r>
              <a:rPr lang="en-GB" sz="1400" b="0" i="0" dirty="0">
                <a:solidFill>
                  <a:srgbClr val="000000"/>
                </a:solidFill>
                <a:effectLst/>
              </a:rPr>
              <a:t>. [online] Available at: &lt;https://ticketlab.co.uk/ticket-company-price-comparison&gt; [Accessed 1 April 2022].</a:t>
            </a:r>
          </a:p>
          <a:p>
            <a:endParaRPr lang="en-GB" dirty="0"/>
          </a:p>
        </p:txBody>
      </p:sp>
    </p:spTree>
    <p:extLst>
      <p:ext uri="{BB962C8B-B14F-4D97-AF65-F5344CB8AC3E}">
        <p14:creationId xmlns:p14="http://schemas.microsoft.com/office/powerpoint/2010/main" val="3663275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2CA39-D66D-4E90-9218-93E155B763C2}"/>
              </a:ext>
            </a:extLst>
          </p:cNvPr>
          <p:cNvSpPr>
            <a:spLocks noGrp="1"/>
          </p:cNvSpPr>
          <p:nvPr>
            <p:ph type="title"/>
          </p:nvPr>
        </p:nvSpPr>
        <p:spPr>
          <a:xfrm>
            <a:off x="1458901" y="1109529"/>
            <a:ext cx="4941899" cy="719271"/>
          </a:xfrm>
        </p:spPr>
        <p:txBody>
          <a:bodyPr/>
          <a:lstStyle/>
          <a:p>
            <a:r>
              <a:rPr lang="en-US" dirty="0"/>
              <a:t>Appendices</a:t>
            </a:r>
            <a:endParaRPr lang="en-GB" dirty="0"/>
          </a:p>
        </p:txBody>
      </p:sp>
      <p:pic>
        <p:nvPicPr>
          <p:cNvPr id="5" name="Picture 4">
            <a:extLst>
              <a:ext uri="{FF2B5EF4-FFF2-40B4-BE49-F238E27FC236}">
                <a16:creationId xmlns:a16="http://schemas.microsoft.com/office/drawing/2014/main" id="{F434684F-0A0C-4C3B-898F-7FBE10BBA1E0}"/>
              </a:ext>
            </a:extLst>
          </p:cNvPr>
          <p:cNvPicPr>
            <a:picLocks noChangeAspect="1"/>
          </p:cNvPicPr>
          <p:nvPr/>
        </p:nvPicPr>
        <p:blipFill>
          <a:blip r:embed="rId2"/>
          <a:stretch>
            <a:fillRect/>
          </a:stretch>
        </p:blipFill>
        <p:spPr>
          <a:xfrm>
            <a:off x="482600" y="2527900"/>
            <a:ext cx="5892800" cy="3155313"/>
          </a:xfrm>
          <a:prstGeom prst="rect">
            <a:avLst/>
          </a:prstGeom>
        </p:spPr>
      </p:pic>
      <p:pic>
        <p:nvPicPr>
          <p:cNvPr id="7" name="Picture 6">
            <a:extLst>
              <a:ext uri="{FF2B5EF4-FFF2-40B4-BE49-F238E27FC236}">
                <a16:creationId xmlns:a16="http://schemas.microsoft.com/office/drawing/2014/main" id="{2D5B5D72-6917-4D9C-8CA6-3BE8907D7487}"/>
              </a:ext>
            </a:extLst>
          </p:cNvPr>
          <p:cNvPicPr>
            <a:picLocks noChangeAspect="1"/>
          </p:cNvPicPr>
          <p:nvPr/>
        </p:nvPicPr>
        <p:blipFill>
          <a:blip r:embed="rId3"/>
          <a:stretch>
            <a:fillRect/>
          </a:stretch>
        </p:blipFill>
        <p:spPr>
          <a:xfrm>
            <a:off x="509317" y="6382314"/>
            <a:ext cx="5892800" cy="3601432"/>
          </a:xfrm>
          <a:prstGeom prst="rect">
            <a:avLst/>
          </a:prstGeom>
        </p:spPr>
      </p:pic>
      <p:sp>
        <p:nvSpPr>
          <p:cNvPr id="8" name="TextBox 7">
            <a:extLst>
              <a:ext uri="{FF2B5EF4-FFF2-40B4-BE49-F238E27FC236}">
                <a16:creationId xmlns:a16="http://schemas.microsoft.com/office/drawing/2014/main" id="{9FE28D9F-6FB5-481A-8694-1AE743F8106C}"/>
              </a:ext>
            </a:extLst>
          </p:cNvPr>
          <p:cNvSpPr txBox="1"/>
          <p:nvPr/>
        </p:nvSpPr>
        <p:spPr>
          <a:xfrm>
            <a:off x="830580" y="1919803"/>
            <a:ext cx="2598420" cy="307777"/>
          </a:xfrm>
          <a:prstGeom prst="rect">
            <a:avLst/>
          </a:prstGeom>
          <a:noFill/>
        </p:spPr>
        <p:txBody>
          <a:bodyPr wrap="square" rtlCol="0">
            <a:spAutoFit/>
          </a:bodyPr>
          <a:lstStyle/>
          <a:p>
            <a:r>
              <a:rPr lang="en-US" sz="1400" dirty="0"/>
              <a:t>Appendix 1</a:t>
            </a:r>
            <a:endParaRPr lang="en-GB" sz="1400" dirty="0"/>
          </a:p>
        </p:txBody>
      </p:sp>
    </p:spTree>
    <p:extLst>
      <p:ext uri="{BB962C8B-B14F-4D97-AF65-F5344CB8AC3E}">
        <p14:creationId xmlns:p14="http://schemas.microsoft.com/office/powerpoint/2010/main" val="4234658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1371857-81FC-4E49-97C1-7FAA0B330F2E}"/>
              </a:ext>
            </a:extLst>
          </p:cNvPr>
          <p:cNvPicPr>
            <a:picLocks noChangeAspect="1"/>
          </p:cNvPicPr>
          <p:nvPr/>
        </p:nvPicPr>
        <p:blipFill rotWithShape="1">
          <a:blip r:embed="rId2"/>
          <a:srcRect l="3457" r="2221"/>
          <a:stretch/>
        </p:blipFill>
        <p:spPr>
          <a:xfrm>
            <a:off x="194733" y="469826"/>
            <a:ext cx="6468533" cy="4241946"/>
          </a:xfrm>
          <a:prstGeom prst="rect">
            <a:avLst/>
          </a:prstGeom>
        </p:spPr>
      </p:pic>
      <p:pic>
        <p:nvPicPr>
          <p:cNvPr id="7" name="Picture 6">
            <a:extLst>
              <a:ext uri="{FF2B5EF4-FFF2-40B4-BE49-F238E27FC236}">
                <a16:creationId xmlns:a16="http://schemas.microsoft.com/office/drawing/2014/main" id="{FEB70C6E-020B-46C0-AE28-D663DC3D5651}"/>
              </a:ext>
            </a:extLst>
          </p:cNvPr>
          <p:cNvPicPr>
            <a:picLocks noChangeAspect="1"/>
          </p:cNvPicPr>
          <p:nvPr/>
        </p:nvPicPr>
        <p:blipFill>
          <a:blip r:embed="rId3"/>
          <a:stretch>
            <a:fillRect/>
          </a:stretch>
        </p:blipFill>
        <p:spPr>
          <a:xfrm>
            <a:off x="0" y="4711772"/>
            <a:ext cx="6663266" cy="1092917"/>
          </a:xfrm>
          <a:prstGeom prst="rect">
            <a:avLst/>
          </a:prstGeom>
        </p:spPr>
      </p:pic>
    </p:spTree>
    <p:extLst>
      <p:ext uri="{BB962C8B-B14F-4D97-AF65-F5344CB8AC3E}">
        <p14:creationId xmlns:p14="http://schemas.microsoft.com/office/powerpoint/2010/main" val="15857368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7DBC-68FB-485F-BA35-280EF34902EB}"/>
              </a:ext>
            </a:extLst>
          </p:cNvPr>
          <p:cNvSpPr>
            <a:spLocks noGrp="1"/>
          </p:cNvSpPr>
          <p:nvPr>
            <p:ph type="title"/>
          </p:nvPr>
        </p:nvSpPr>
        <p:spPr>
          <a:xfrm>
            <a:off x="457200" y="1083733"/>
            <a:ext cx="4760785" cy="577427"/>
          </a:xfrm>
        </p:spPr>
        <p:txBody>
          <a:bodyPr/>
          <a:lstStyle/>
          <a:p>
            <a:r>
              <a:rPr lang="en-US" dirty="0"/>
              <a:t>Appendices</a:t>
            </a:r>
            <a:endParaRPr lang="en-GB" dirty="0"/>
          </a:p>
        </p:txBody>
      </p:sp>
      <p:sp>
        <p:nvSpPr>
          <p:cNvPr id="3" name="Content Placeholder 2">
            <a:extLst>
              <a:ext uri="{FF2B5EF4-FFF2-40B4-BE49-F238E27FC236}">
                <a16:creationId xmlns:a16="http://schemas.microsoft.com/office/drawing/2014/main" id="{2A8D3E31-34BE-4193-9CAE-045FF249D790}"/>
              </a:ext>
            </a:extLst>
          </p:cNvPr>
          <p:cNvSpPr>
            <a:spLocks noGrp="1"/>
          </p:cNvSpPr>
          <p:nvPr>
            <p:ph idx="1"/>
          </p:nvPr>
        </p:nvSpPr>
        <p:spPr>
          <a:xfrm>
            <a:off x="457200" y="1874520"/>
            <a:ext cx="4760786" cy="449580"/>
          </a:xfrm>
        </p:spPr>
        <p:txBody>
          <a:bodyPr>
            <a:normAutofit fontScale="25000" lnSpcReduction="20000"/>
          </a:bodyPr>
          <a:lstStyle/>
          <a:p>
            <a:pPr marL="0" indent="0">
              <a:buNone/>
            </a:pPr>
            <a:r>
              <a:rPr lang="en-US" sz="5600" dirty="0"/>
              <a:t>Appendix 2 </a:t>
            </a:r>
          </a:p>
          <a:p>
            <a:pPr marL="0" indent="0">
              <a:buNone/>
            </a:pPr>
            <a:endParaRPr lang="en-US" sz="5600" dirty="0"/>
          </a:p>
          <a:p>
            <a:pPr rtl="0">
              <a:spcBef>
                <a:spcPts val="1800"/>
              </a:spcBef>
              <a:spcAft>
                <a:spcPts val="600"/>
              </a:spcAft>
            </a:pPr>
            <a:r>
              <a:rPr lang="en-US" sz="5600" b="1" i="0" u="none" strike="noStrike" dirty="0">
                <a:solidFill>
                  <a:srgbClr val="02172F"/>
                </a:solidFill>
                <a:effectLst/>
              </a:rPr>
              <a:t>Minutes: In-Class Meeting</a:t>
            </a:r>
            <a:endParaRPr lang="en-US" sz="5600" b="1" dirty="0">
              <a:effectLst/>
            </a:endParaRPr>
          </a:p>
          <a:p>
            <a:pPr rtl="0">
              <a:spcBef>
                <a:spcPts val="1800"/>
              </a:spcBef>
              <a:spcAft>
                <a:spcPts val="600"/>
              </a:spcAft>
            </a:pPr>
            <a:r>
              <a:rPr lang="en-US" sz="5600" b="1" i="0" u="none" strike="noStrike" dirty="0">
                <a:solidFill>
                  <a:srgbClr val="02172F"/>
                </a:solidFill>
                <a:effectLst/>
              </a:rPr>
              <a:t>22 February 2022 </a:t>
            </a:r>
            <a:endParaRPr lang="en-US" sz="5600" b="1" dirty="0">
              <a:effectLst/>
            </a:endParaRPr>
          </a:p>
          <a:p>
            <a:pPr rtl="0">
              <a:spcBef>
                <a:spcPts val="1800"/>
              </a:spcBef>
              <a:spcAft>
                <a:spcPts val="600"/>
              </a:spcAft>
            </a:pPr>
            <a:r>
              <a:rPr lang="en-US" sz="5600" b="1" i="0" u="none" strike="noStrike" dirty="0">
                <a:solidFill>
                  <a:srgbClr val="02172F"/>
                </a:solidFill>
                <a:effectLst/>
              </a:rPr>
              <a:t>Assignment outline: Portfolio 2- 40%</a:t>
            </a:r>
            <a:endParaRPr lang="en-US" sz="5600" b="1" dirty="0">
              <a:effectLst/>
            </a:endParaRPr>
          </a:p>
          <a:p>
            <a:pPr rtl="0">
              <a:spcBef>
                <a:spcPts val="0"/>
              </a:spcBef>
              <a:spcAft>
                <a:spcPts val="0"/>
              </a:spcAft>
            </a:pPr>
            <a:r>
              <a:rPr lang="en-US" sz="5600" b="0" i="0" u="none" strike="noStrike" dirty="0">
                <a:solidFill>
                  <a:srgbClr val="000000"/>
                </a:solidFill>
                <a:effectLst/>
              </a:rPr>
              <a:t>1st April - 2000 words </a:t>
            </a:r>
            <a:endParaRPr lang="en-US" sz="5600" b="0"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Hosting an actual event, but have the details ready by April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Decide: split into two groups or one big group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One day cross media live event held in Tileyard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What is the event going to be?</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Outdoor event at Campfire or Gallery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Using MA Songwriting students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Need permission from Campfire / Gallery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Need to appoint roles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Licensing issues - temporary event notice </a:t>
            </a:r>
          </a:p>
          <a:p>
            <a:pPr marL="1143000" lvl="2" indent="-22860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Curfew, alcohol, etc. </a:t>
            </a:r>
          </a:p>
          <a:p>
            <a:pPr marL="1143000" lvl="2" indent="-22860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They shouldn't charge us if they're getting revenue from food and bar</a:t>
            </a:r>
          </a:p>
          <a:p>
            <a:pPr rtl="0">
              <a:spcBef>
                <a:spcPts val="1300"/>
              </a:spcBef>
              <a:spcAft>
                <a:spcPts val="700"/>
              </a:spcAft>
            </a:pPr>
            <a:r>
              <a:rPr lang="en-US" sz="5600" b="1" i="0" u="none" strike="noStrike" dirty="0">
                <a:solidFill>
                  <a:srgbClr val="02172F"/>
                </a:solidFill>
                <a:effectLst/>
              </a:rPr>
              <a:t>Our Objective</a:t>
            </a:r>
            <a:endParaRPr lang="en-US" sz="5600" b="1" dirty="0">
              <a:effectLst/>
            </a:endParaRPr>
          </a:p>
          <a:p>
            <a:pPr rtl="0">
              <a:spcBef>
                <a:spcPts val="0"/>
              </a:spcBef>
              <a:spcAft>
                <a:spcPts val="800"/>
              </a:spcAft>
            </a:pPr>
            <a:r>
              <a:rPr lang="en-US" sz="5600" b="0" i="0" u="none" strike="noStrike" dirty="0">
                <a:solidFill>
                  <a:srgbClr val="02172F"/>
                </a:solidFill>
                <a:effectLst/>
              </a:rPr>
              <a:t>To plan a Tileyard based event with details in place by early April. </a:t>
            </a:r>
            <a:endParaRPr lang="en-US" sz="5600" b="1" dirty="0">
              <a:effectLst/>
            </a:endParaRPr>
          </a:p>
          <a:p>
            <a:pPr rtl="0">
              <a:spcBef>
                <a:spcPts val="1300"/>
              </a:spcBef>
              <a:spcAft>
                <a:spcPts val="700"/>
              </a:spcAft>
            </a:pPr>
            <a:r>
              <a:rPr lang="en-US" sz="5600" b="1" i="0" u="none" strike="noStrike" dirty="0">
                <a:solidFill>
                  <a:srgbClr val="02172F"/>
                </a:solidFill>
                <a:effectLst/>
              </a:rPr>
              <a:t>Deadlines/Milestones</a:t>
            </a:r>
            <a:endParaRPr lang="en-US" sz="5600" b="1" dirty="0">
              <a:effectLst/>
            </a:endParaRPr>
          </a:p>
          <a:p>
            <a:pPr rtl="0">
              <a:spcBef>
                <a:spcPts val="0"/>
              </a:spcBef>
              <a:spcAft>
                <a:spcPts val="800"/>
              </a:spcAft>
            </a:pPr>
            <a:r>
              <a:rPr lang="en-US" sz="5600" b="0" i="0" u="none" strike="noStrike" dirty="0">
                <a:solidFill>
                  <a:srgbClr val="000000"/>
                </a:solidFill>
                <a:effectLst/>
              </a:rPr>
              <a:t>Roles to be decided:</a:t>
            </a:r>
            <a:endParaRPr lang="en-US" sz="5600" b="1"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Event manager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Writing event management plan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Health &amp; Safety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Venue finder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Accountant / Finance manager </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Sponsorship and crowdfunding</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Ticket sales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Programmer</a:t>
            </a:r>
          </a:p>
          <a:p>
            <a:pPr marL="742950" lvl="1" indent="-285750"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What </a:t>
            </a:r>
            <a:r>
              <a:rPr lang="en-US" sz="5600" b="0" i="1" u="none" strike="noStrike" dirty="0">
                <a:solidFill>
                  <a:srgbClr val="000000"/>
                </a:solidFill>
                <a:effectLst/>
              </a:rPr>
              <a:t>is </a:t>
            </a:r>
            <a:r>
              <a:rPr lang="en-US" sz="5600" b="0" i="0" u="none" strike="noStrike" dirty="0">
                <a:solidFill>
                  <a:srgbClr val="000000"/>
                </a:solidFill>
                <a:effectLst/>
              </a:rPr>
              <a:t>the event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Licenser</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Marketer</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Floor Manager</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Artist relations </a:t>
            </a:r>
          </a:p>
          <a:p>
            <a:pPr rtl="0">
              <a:spcBef>
                <a:spcPts val="0"/>
              </a:spcBef>
              <a:spcAft>
                <a:spcPts val="0"/>
              </a:spcAft>
            </a:pPr>
            <a:r>
              <a:rPr lang="en-US" sz="5600" b="0" i="0" u="none" strike="noStrike" dirty="0">
                <a:solidFill>
                  <a:srgbClr val="000000"/>
                </a:solidFill>
                <a:effectLst/>
              </a:rPr>
              <a:t> </a:t>
            </a:r>
            <a:endParaRPr lang="en-US" sz="5600" b="0" dirty="0">
              <a:effectLst/>
            </a:endParaRPr>
          </a:p>
          <a:p>
            <a:pPr rtl="0">
              <a:spcBef>
                <a:spcPts val="0"/>
              </a:spcBef>
              <a:spcAft>
                <a:spcPts val="0"/>
              </a:spcAft>
            </a:pPr>
            <a:r>
              <a:rPr lang="en-US" sz="5600" b="0" i="0" u="none" strike="noStrike" dirty="0">
                <a:solidFill>
                  <a:srgbClr val="000000"/>
                </a:solidFill>
                <a:effectLst/>
              </a:rPr>
              <a:t>Venue key points to address: </a:t>
            </a:r>
            <a:endParaRPr lang="en-US" sz="5600" b="0"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Capacity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Licensing restrictions </a:t>
            </a:r>
          </a:p>
          <a:p>
            <a:pPr marL="0" indent="0">
              <a:buNone/>
            </a:pPr>
            <a:endParaRPr lang="en-GB" dirty="0"/>
          </a:p>
        </p:txBody>
      </p:sp>
    </p:spTree>
    <p:extLst>
      <p:ext uri="{BB962C8B-B14F-4D97-AF65-F5344CB8AC3E}">
        <p14:creationId xmlns:p14="http://schemas.microsoft.com/office/powerpoint/2010/main" val="3879559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A5B474-B60B-4447-86F9-BE7749E088FD}"/>
              </a:ext>
            </a:extLst>
          </p:cNvPr>
          <p:cNvSpPr txBox="1"/>
          <p:nvPr/>
        </p:nvSpPr>
        <p:spPr>
          <a:xfrm>
            <a:off x="440872" y="1877786"/>
            <a:ext cx="6417128" cy="9689832"/>
          </a:xfrm>
          <a:prstGeom prst="rect">
            <a:avLst/>
          </a:prstGeom>
          <a:noFill/>
        </p:spPr>
        <p:txBody>
          <a:bodyPr wrap="square" rtlCol="0">
            <a:spAutoFit/>
          </a:bodyPr>
          <a:lstStyle/>
          <a:p>
            <a:pPr marL="45720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Timings </a:t>
            </a:r>
          </a:p>
          <a:p>
            <a:pPr marL="45720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Age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Price, rental cost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Bar deal </a:t>
            </a:r>
          </a:p>
          <a:p>
            <a:pPr rtl="0">
              <a:spcBef>
                <a:spcPts val="1300"/>
              </a:spcBef>
              <a:spcAft>
                <a:spcPts val="700"/>
              </a:spcAft>
            </a:pPr>
            <a:r>
              <a:rPr lang="en-US" sz="1400" b="1" i="0" u="none" strike="noStrike" dirty="0">
                <a:solidFill>
                  <a:srgbClr val="02172F"/>
                </a:solidFill>
                <a:effectLst/>
                <a:latin typeface="+mj-lt"/>
              </a:rPr>
              <a:t>Project Update Roundtable</a:t>
            </a:r>
            <a:br>
              <a:rPr lang="en-US" sz="1400" b="0" i="0" u="none" strike="noStrike" dirty="0">
                <a:solidFill>
                  <a:srgbClr val="434343"/>
                </a:solidFill>
                <a:effectLst/>
                <a:latin typeface="+mj-lt"/>
              </a:rPr>
            </a:br>
            <a:r>
              <a:rPr lang="en-US" sz="1400" b="0" i="0" u="none" strike="noStrike" dirty="0">
                <a:solidFill>
                  <a:srgbClr val="434343"/>
                </a:solidFill>
                <a:effectLst/>
                <a:latin typeface="+mj-lt"/>
              </a:rPr>
              <a:t>Provisional roles Assigned:</a:t>
            </a:r>
            <a:endParaRPr lang="en-US" sz="1400" b="1" dirty="0">
              <a:effectLst/>
              <a:latin typeface="+mj-l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Finance and ticketing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Tom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Jan </a:t>
            </a:r>
          </a:p>
          <a:p>
            <a:pPr marL="742950" lvl="1" indent="-285750" rtl="0" fontAlgn="base">
              <a:spcBef>
                <a:spcPts val="0"/>
              </a:spcBef>
              <a:spcAft>
                <a:spcPts val="0"/>
              </a:spcAft>
              <a:buFont typeface="Arial" panose="020B0604020202020204" pitchFamily="34" charset="0"/>
              <a:buChar char="•"/>
            </a:pPr>
            <a:r>
              <a:rPr lang="en-US" sz="1400" b="0" i="0" u="none" strike="noStrike" dirty="0" err="1">
                <a:solidFill>
                  <a:srgbClr val="000000"/>
                </a:solidFill>
                <a:effectLst/>
                <a:latin typeface="+mj-lt"/>
              </a:rPr>
              <a:t>Zanotti</a:t>
            </a:r>
            <a:endParaRPr lang="en-US" sz="1400" b="0" i="0" u="none" strike="noStrike" dirty="0">
              <a:solidFill>
                <a:srgbClr val="000000"/>
              </a:solidFill>
              <a:effectLst/>
              <a:latin typeface="+mj-l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Marketing, Promo, and Branding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Justine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Jan </a:t>
            </a:r>
          </a:p>
          <a:p>
            <a:pPr marL="342900" rtl="0">
              <a:spcBef>
                <a:spcPts val="0"/>
              </a:spcBef>
              <a:spcAft>
                <a:spcPts val="0"/>
              </a:spcAft>
            </a:pPr>
            <a:r>
              <a:rPr lang="en-US" sz="1400" b="0" i="0" u="none" strike="noStrike" dirty="0">
                <a:solidFill>
                  <a:srgbClr val="000000"/>
                </a:solidFill>
                <a:effectLst/>
                <a:latin typeface="+mj-lt"/>
              </a:rPr>
              <a:t>Programming / artist relations</a:t>
            </a:r>
            <a:endParaRPr lang="en-US" sz="1400" b="0" dirty="0">
              <a:effectLst/>
              <a:latin typeface="+mj-l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Val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Róisín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Craig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Event managers</a:t>
            </a:r>
          </a:p>
          <a:p>
            <a:pPr marL="742950" lvl="1" indent="-285750" rtl="0" fontAlgn="base">
              <a:spcBef>
                <a:spcPts val="0"/>
              </a:spcBef>
              <a:spcAft>
                <a:spcPts val="0"/>
              </a:spcAft>
              <a:buFont typeface="Arial" panose="020B0604020202020204" pitchFamily="34" charset="0"/>
              <a:buChar char="•"/>
            </a:pPr>
            <a:r>
              <a:rPr lang="en-US" sz="1400" b="0" i="0" u="none" strike="noStrike" dirty="0" err="1">
                <a:solidFill>
                  <a:srgbClr val="000000"/>
                </a:solidFill>
                <a:effectLst/>
                <a:latin typeface="+mj-lt"/>
              </a:rPr>
              <a:t>Fanchon</a:t>
            </a:r>
            <a:endParaRPr lang="en-US" sz="1400" b="0" i="0" u="none" strike="noStrike" dirty="0">
              <a:solidFill>
                <a:srgbClr val="000000"/>
              </a:solidFill>
              <a:effectLst/>
              <a:latin typeface="+mj-lt"/>
            </a:endParaRP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Kieran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Marta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Venue management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Kieran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Róisín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Floor manager </a:t>
            </a:r>
          </a:p>
          <a:p>
            <a:pPr marL="742950" lvl="1" indent="-285750" rtl="0" fontAlgn="base">
              <a:spcBef>
                <a:spcPts val="0"/>
              </a:spcBef>
              <a:spcAft>
                <a:spcPts val="0"/>
              </a:spcAft>
              <a:buFont typeface="Arial" panose="020B0604020202020204" pitchFamily="34" charset="0"/>
              <a:buChar char="•"/>
            </a:pPr>
            <a:r>
              <a:rPr lang="en-US" sz="1400" b="0" i="0" u="none" strike="noStrike" dirty="0" err="1">
                <a:solidFill>
                  <a:srgbClr val="000000"/>
                </a:solidFill>
                <a:effectLst/>
                <a:latin typeface="+mj-lt"/>
              </a:rPr>
              <a:t>Zanotti</a:t>
            </a:r>
            <a:r>
              <a:rPr lang="en-US" sz="1400" b="0" i="0" u="none" strike="noStrike" dirty="0">
                <a:solidFill>
                  <a:srgbClr val="000000"/>
                </a:solidFill>
                <a:effectLst/>
                <a:latin typeface="+mj-lt"/>
              </a:rPr>
              <a:t>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Licensing and H&amp;S</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Justine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Event managers </a:t>
            </a:r>
          </a:p>
          <a:p>
            <a:pPr rtl="0">
              <a:spcBef>
                <a:spcPts val="0"/>
              </a:spcBef>
              <a:spcAft>
                <a:spcPts val="0"/>
              </a:spcAft>
            </a:pPr>
            <a:r>
              <a:rPr lang="en-US" sz="1400" b="0" i="0" u="none" strike="noStrike" dirty="0">
                <a:solidFill>
                  <a:srgbClr val="000000"/>
                </a:solidFill>
                <a:effectLst/>
                <a:latin typeface="+mj-lt"/>
              </a:rPr>
              <a:t> </a:t>
            </a:r>
            <a:endParaRPr lang="en-US" sz="1400" b="0" dirty="0">
              <a:effectLst/>
              <a:latin typeface="+mj-lt"/>
            </a:endParaRPr>
          </a:p>
          <a:p>
            <a:pPr rtl="0">
              <a:spcBef>
                <a:spcPts val="0"/>
              </a:spcBef>
              <a:spcAft>
                <a:spcPts val="0"/>
              </a:spcAft>
            </a:pPr>
            <a:r>
              <a:rPr lang="en-US" sz="1400" b="0" i="0" u="none" strike="noStrike" dirty="0">
                <a:solidFill>
                  <a:srgbClr val="000000"/>
                </a:solidFill>
                <a:effectLst/>
                <a:latin typeface="+mj-lt"/>
              </a:rPr>
              <a:t>Ideas and tips </a:t>
            </a:r>
            <a:endParaRPr lang="en-US" sz="1400" b="0" dirty="0">
              <a:effectLst/>
              <a:latin typeface="+mj-l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Pin as an open day / showcase for future students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Festival day type thing, campus wide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More likely to come if they've purchased a ticket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Charity fundraiser </a:t>
            </a:r>
          </a:p>
          <a:p>
            <a:pPr marL="742950" lvl="1" indent="-285750"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Power Up, Jamal Edwards </a:t>
            </a:r>
            <a:r>
              <a:rPr lang="en-US" sz="1400" b="0" i="0" u="none" strike="noStrike" dirty="0" err="1">
                <a:solidFill>
                  <a:srgbClr val="000000"/>
                </a:solidFill>
                <a:effectLst/>
                <a:latin typeface="+mj-lt"/>
              </a:rPr>
              <a:t>honoured</a:t>
            </a:r>
            <a:r>
              <a:rPr lang="en-US" sz="1400" b="0" i="0" u="none" strike="noStrike" dirty="0">
                <a:solidFill>
                  <a:srgbClr val="000000"/>
                </a:solidFill>
                <a:effectLst/>
                <a:latin typeface="+mj-lt"/>
              </a:rPr>
              <a:t>, Music in Mind, London Music </a:t>
            </a:r>
            <a:r>
              <a:rPr lang="en-US" sz="1400" b="0" i="0" u="none" strike="noStrike" dirty="0" err="1">
                <a:solidFill>
                  <a:srgbClr val="000000"/>
                </a:solidFill>
                <a:effectLst/>
                <a:latin typeface="+mj-lt"/>
              </a:rPr>
              <a:t>Fund,Love</a:t>
            </a:r>
            <a:r>
              <a:rPr lang="en-US" sz="1400" b="0" i="0" u="none" strike="noStrike" dirty="0">
                <a:solidFill>
                  <a:srgbClr val="000000"/>
                </a:solidFill>
                <a:effectLst/>
                <a:latin typeface="+mj-lt"/>
              </a:rPr>
              <a:t> Music Hate Racism.</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Engaging local community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Women in Jazz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latin typeface="+mj-lt"/>
              </a:rPr>
              <a:t>H&amp;S: security, insurance, drug policies and testing</a:t>
            </a:r>
          </a:p>
          <a:p>
            <a:pPr rtl="0">
              <a:spcBef>
                <a:spcPts val="0"/>
              </a:spcBef>
              <a:spcAft>
                <a:spcPts val="0"/>
              </a:spcAft>
            </a:pPr>
            <a:r>
              <a:rPr lang="en-US" sz="1100" b="0" i="0" u="none" strike="noStrike" dirty="0">
                <a:solidFill>
                  <a:srgbClr val="000000"/>
                </a:solidFill>
                <a:effectLst/>
                <a:latin typeface="Calibri" panose="020F0502020204030204" pitchFamily="34" charset="0"/>
              </a:rPr>
              <a:t>       </a:t>
            </a:r>
            <a:endParaRPr lang="en-US" b="0" dirty="0">
              <a:effectLst/>
            </a:endParaRPr>
          </a:p>
          <a:p>
            <a:br>
              <a:rPr lang="en-US" dirty="0"/>
            </a:br>
            <a:endParaRPr lang="en-GB" dirty="0"/>
          </a:p>
        </p:txBody>
      </p:sp>
    </p:spTree>
    <p:extLst>
      <p:ext uri="{BB962C8B-B14F-4D97-AF65-F5344CB8AC3E}">
        <p14:creationId xmlns:p14="http://schemas.microsoft.com/office/powerpoint/2010/main" val="534905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CE75D-877E-4DFA-991B-24CFE411CC39}"/>
              </a:ext>
            </a:extLst>
          </p:cNvPr>
          <p:cNvSpPr>
            <a:spLocks noGrp="1"/>
          </p:cNvSpPr>
          <p:nvPr>
            <p:ph type="title"/>
          </p:nvPr>
        </p:nvSpPr>
        <p:spPr>
          <a:xfrm>
            <a:off x="457200" y="1083733"/>
            <a:ext cx="4760785" cy="794053"/>
          </a:xfrm>
        </p:spPr>
        <p:txBody>
          <a:bodyPr/>
          <a:lstStyle/>
          <a:p>
            <a:r>
              <a:rPr lang="en-US" dirty="0"/>
              <a:t>Appendices</a:t>
            </a:r>
            <a:endParaRPr lang="en-GB" dirty="0"/>
          </a:p>
        </p:txBody>
      </p:sp>
      <p:sp>
        <p:nvSpPr>
          <p:cNvPr id="3" name="Text Placeholder 2">
            <a:extLst>
              <a:ext uri="{FF2B5EF4-FFF2-40B4-BE49-F238E27FC236}">
                <a16:creationId xmlns:a16="http://schemas.microsoft.com/office/drawing/2014/main" id="{F3DB9688-3FF7-400B-8D8D-556976610A7C}"/>
              </a:ext>
            </a:extLst>
          </p:cNvPr>
          <p:cNvSpPr>
            <a:spLocks noGrp="1"/>
          </p:cNvSpPr>
          <p:nvPr>
            <p:ph type="body" idx="1"/>
          </p:nvPr>
        </p:nvSpPr>
        <p:spPr>
          <a:xfrm>
            <a:off x="457199" y="1995922"/>
            <a:ext cx="4760786" cy="6899152"/>
          </a:xfrm>
        </p:spPr>
        <p:txBody>
          <a:bodyPr>
            <a:normAutofit fontScale="85000" lnSpcReduction="20000"/>
          </a:bodyPr>
          <a:lstStyle/>
          <a:p>
            <a:pPr rtl="0">
              <a:spcBef>
                <a:spcPts val="1800"/>
              </a:spcBef>
              <a:spcAft>
                <a:spcPts val="600"/>
              </a:spcAft>
            </a:pPr>
            <a:r>
              <a:rPr lang="en-US" sz="1600" b="1" i="0" u="none" strike="noStrike" dirty="0">
                <a:solidFill>
                  <a:srgbClr val="02172F"/>
                </a:solidFill>
                <a:effectLst/>
              </a:rPr>
              <a:t>Minutes: Class Meeting Discussion </a:t>
            </a:r>
            <a:endParaRPr lang="en-US" sz="1600" b="1" dirty="0">
              <a:effectLst/>
            </a:endParaRPr>
          </a:p>
          <a:p>
            <a:pPr rtl="0">
              <a:spcBef>
                <a:spcPts val="1800"/>
              </a:spcBef>
              <a:spcAft>
                <a:spcPts val="600"/>
              </a:spcAft>
            </a:pPr>
            <a:r>
              <a:rPr lang="en-US" sz="1600" b="1" i="0" u="none" strike="noStrike" dirty="0">
                <a:solidFill>
                  <a:srgbClr val="02172F"/>
                </a:solidFill>
                <a:effectLst/>
              </a:rPr>
              <a:t>3 March 2022 </a:t>
            </a:r>
            <a:endParaRPr lang="en-US" sz="1600" b="1" dirty="0">
              <a:effectLst/>
            </a:endParaRPr>
          </a:p>
          <a:p>
            <a:pPr rtl="0">
              <a:spcBef>
                <a:spcPts val="0"/>
              </a:spcBef>
              <a:spcAft>
                <a:spcPts val="0"/>
              </a:spcAft>
            </a:pPr>
            <a:r>
              <a:rPr lang="en-US" sz="1600" b="0" i="0" u="none" strike="noStrike" dirty="0">
                <a:solidFill>
                  <a:srgbClr val="000000"/>
                </a:solidFill>
                <a:effectLst/>
              </a:rPr>
              <a:t>Target audience</a:t>
            </a:r>
            <a:endParaRPr lang="en-US" sz="1600" b="0" dirty="0">
              <a:effectLst/>
            </a:endParaRP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Creatives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Students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Drinks people (sponsors)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Catering / hospitality </a:t>
            </a:r>
          </a:p>
          <a:p>
            <a:pPr rtl="0">
              <a:spcBef>
                <a:spcPts val="0"/>
              </a:spcBef>
              <a:spcAft>
                <a:spcPts val="0"/>
              </a:spcAft>
            </a:pPr>
            <a:r>
              <a:rPr lang="en-US" sz="1600" b="0" i="0" u="none" strike="noStrike" dirty="0">
                <a:solidFill>
                  <a:srgbClr val="000000"/>
                </a:solidFill>
                <a:effectLst/>
              </a:rPr>
              <a:t> </a:t>
            </a:r>
            <a:endParaRPr lang="en-US" sz="1600" b="0" dirty="0">
              <a:effectLst/>
            </a:endParaRPr>
          </a:p>
          <a:p>
            <a:pPr rtl="0">
              <a:spcBef>
                <a:spcPts val="0"/>
              </a:spcBef>
              <a:spcAft>
                <a:spcPts val="0"/>
              </a:spcAft>
            </a:pPr>
            <a:r>
              <a:rPr lang="en-US" sz="1600" b="0" i="0" u="none" strike="noStrike" dirty="0">
                <a:solidFill>
                  <a:srgbClr val="000000"/>
                </a:solidFill>
                <a:effectLst/>
              </a:rPr>
              <a:t>Students (post grad and level 6) </a:t>
            </a:r>
            <a:endParaRPr lang="en-US" sz="1600" b="0" dirty="0">
              <a:effectLst/>
            </a:endParaRP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Broke! Limited funds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Love music / musicians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Socialites </a:t>
            </a:r>
          </a:p>
          <a:p>
            <a:pPr rtl="0">
              <a:spcBef>
                <a:spcPts val="0"/>
              </a:spcBef>
              <a:spcAft>
                <a:spcPts val="0"/>
              </a:spcAft>
            </a:pPr>
            <a:r>
              <a:rPr lang="en-US" sz="1600" b="0" i="0" u="none" strike="noStrike" dirty="0">
                <a:solidFill>
                  <a:srgbClr val="000000"/>
                </a:solidFill>
                <a:effectLst/>
              </a:rPr>
              <a:t> </a:t>
            </a:r>
            <a:endParaRPr lang="en-US" sz="1600" b="0" dirty="0">
              <a:effectLst/>
            </a:endParaRPr>
          </a:p>
          <a:p>
            <a:pPr rtl="0">
              <a:spcBef>
                <a:spcPts val="0"/>
              </a:spcBef>
              <a:spcAft>
                <a:spcPts val="0"/>
              </a:spcAft>
            </a:pPr>
            <a:r>
              <a:rPr lang="en-US" sz="1600" b="0" i="0" u="none" strike="noStrike" dirty="0">
                <a:solidFill>
                  <a:srgbClr val="000000"/>
                </a:solidFill>
                <a:effectLst/>
              </a:rPr>
              <a:t>Tileyard residents </a:t>
            </a:r>
            <a:endParaRPr lang="en-US" sz="1600" b="0" dirty="0">
              <a:effectLst/>
            </a:endParaRP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Industry professionals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Wide age- 18-70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Creative industries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More money than students, young professionals with disposable income (double income no kids yet- DINKYS)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Seniors and industry leaders </a:t>
            </a:r>
          </a:p>
          <a:p>
            <a:pPr rtl="0">
              <a:spcBef>
                <a:spcPts val="0"/>
              </a:spcBef>
              <a:spcAft>
                <a:spcPts val="0"/>
              </a:spcAft>
            </a:pPr>
            <a:r>
              <a:rPr lang="en-US" sz="1600" b="0" i="0" u="none" strike="noStrike" dirty="0">
                <a:solidFill>
                  <a:srgbClr val="000000"/>
                </a:solidFill>
                <a:effectLst/>
              </a:rPr>
              <a:t> </a:t>
            </a:r>
            <a:endParaRPr lang="en-US" sz="1600" b="0" dirty="0">
              <a:effectLst/>
            </a:endParaRPr>
          </a:p>
          <a:p>
            <a:pPr rtl="0">
              <a:spcBef>
                <a:spcPts val="0"/>
              </a:spcBef>
              <a:spcAft>
                <a:spcPts val="0"/>
              </a:spcAft>
            </a:pPr>
            <a:r>
              <a:rPr lang="en-US" sz="1600" b="0" i="0" u="none" strike="noStrike" dirty="0">
                <a:solidFill>
                  <a:srgbClr val="000000"/>
                </a:solidFill>
                <a:effectLst/>
              </a:rPr>
              <a:t>Outsiders</a:t>
            </a:r>
            <a:endParaRPr lang="en-US" sz="1600" b="0" dirty="0">
              <a:effectLst/>
            </a:endParaRP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Music lovers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Aspiring students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Aspiring Tileyard residents </a:t>
            </a:r>
          </a:p>
          <a:p>
            <a:pPr rtl="0">
              <a:spcBef>
                <a:spcPts val="0"/>
              </a:spcBef>
              <a:spcAft>
                <a:spcPts val="0"/>
              </a:spcAft>
            </a:pPr>
            <a:r>
              <a:rPr lang="en-US" sz="1600" b="0" i="0" u="none" strike="noStrike" dirty="0">
                <a:solidFill>
                  <a:srgbClr val="000000"/>
                </a:solidFill>
                <a:effectLst/>
              </a:rPr>
              <a:t> </a:t>
            </a:r>
            <a:endParaRPr lang="en-US" sz="1600" b="0" dirty="0">
              <a:effectLst/>
            </a:endParaRPr>
          </a:p>
          <a:p>
            <a:pPr rtl="0">
              <a:spcBef>
                <a:spcPts val="0"/>
              </a:spcBef>
              <a:spcAft>
                <a:spcPts val="0"/>
              </a:spcAft>
            </a:pPr>
            <a:r>
              <a:rPr lang="en-US" sz="1600" b="0" i="0" u="none" strike="noStrike" dirty="0">
                <a:solidFill>
                  <a:srgbClr val="000000"/>
                </a:solidFill>
                <a:effectLst/>
              </a:rPr>
              <a:t>Main modes of sharing:</a:t>
            </a:r>
            <a:endParaRPr lang="en-US" sz="1600" b="0" dirty="0">
              <a:effectLst/>
            </a:endParaRP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Posters</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LinkedIn</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Instagram </a:t>
            </a:r>
          </a:p>
          <a:p>
            <a:pPr rtl="0" fontAlgn="base">
              <a:spcBef>
                <a:spcPts val="0"/>
              </a:spcBef>
              <a:spcAft>
                <a:spcPts val="0"/>
              </a:spcAft>
              <a:buFont typeface="Arial" panose="020B0604020202020204" pitchFamily="34" charset="0"/>
              <a:buChar char="•"/>
            </a:pPr>
            <a:r>
              <a:rPr lang="en-US" sz="1600" b="0" i="0" u="none" strike="noStrike" dirty="0">
                <a:solidFill>
                  <a:srgbClr val="000000"/>
                </a:solidFill>
                <a:effectLst/>
              </a:rPr>
              <a:t>Facebook </a:t>
            </a:r>
          </a:p>
          <a:p>
            <a:br>
              <a:rPr lang="en-US" b="0" dirty="0">
                <a:effectLst/>
              </a:rPr>
            </a:br>
            <a:br>
              <a:rPr lang="en-US" b="0" dirty="0">
                <a:effectLst/>
              </a:rPr>
            </a:br>
            <a:endParaRPr lang="en-GB" dirty="0"/>
          </a:p>
        </p:txBody>
      </p:sp>
    </p:spTree>
    <p:extLst>
      <p:ext uri="{BB962C8B-B14F-4D97-AF65-F5344CB8AC3E}">
        <p14:creationId xmlns:p14="http://schemas.microsoft.com/office/powerpoint/2010/main" val="131125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DF294-05B5-419B-84BF-9F9EBE05E601}"/>
              </a:ext>
            </a:extLst>
          </p:cNvPr>
          <p:cNvSpPr>
            <a:spLocks noGrp="1"/>
          </p:cNvSpPr>
          <p:nvPr>
            <p:ph type="title"/>
          </p:nvPr>
        </p:nvSpPr>
        <p:spPr>
          <a:xfrm>
            <a:off x="457200" y="1083734"/>
            <a:ext cx="4760785" cy="875696"/>
          </a:xfrm>
        </p:spPr>
        <p:txBody>
          <a:bodyPr/>
          <a:lstStyle/>
          <a:p>
            <a:r>
              <a:rPr lang="en-US" dirty="0"/>
              <a:t>Appendices</a:t>
            </a:r>
            <a:endParaRPr lang="en-GB" dirty="0"/>
          </a:p>
        </p:txBody>
      </p:sp>
      <p:sp>
        <p:nvSpPr>
          <p:cNvPr id="3" name="Text Placeholder 2">
            <a:extLst>
              <a:ext uri="{FF2B5EF4-FFF2-40B4-BE49-F238E27FC236}">
                <a16:creationId xmlns:a16="http://schemas.microsoft.com/office/drawing/2014/main" id="{FF942352-2825-4FFD-A548-BC2D8836125B}"/>
              </a:ext>
            </a:extLst>
          </p:cNvPr>
          <p:cNvSpPr>
            <a:spLocks noGrp="1"/>
          </p:cNvSpPr>
          <p:nvPr>
            <p:ph type="body" idx="1"/>
          </p:nvPr>
        </p:nvSpPr>
        <p:spPr>
          <a:xfrm>
            <a:off x="457199" y="1959430"/>
            <a:ext cx="4760786" cy="6899152"/>
          </a:xfrm>
        </p:spPr>
        <p:txBody>
          <a:bodyPr>
            <a:normAutofit fontScale="25000" lnSpcReduction="20000"/>
          </a:bodyPr>
          <a:lstStyle/>
          <a:p>
            <a:pPr rtl="0">
              <a:spcBef>
                <a:spcPts val="800"/>
              </a:spcBef>
              <a:spcAft>
                <a:spcPts val="800"/>
              </a:spcAft>
            </a:pPr>
            <a:r>
              <a:rPr lang="en-US" sz="5600" b="1" i="0" u="none" strike="noStrike" dirty="0">
                <a:solidFill>
                  <a:srgbClr val="02172F"/>
                </a:solidFill>
                <a:effectLst/>
              </a:rPr>
              <a:t>Minutes: Project Check-In Meeting</a:t>
            </a:r>
            <a:endParaRPr lang="en-US" sz="5600" b="1" dirty="0">
              <a:effectLst/>
            </a:endParaRPr>
          </a:p>
          <a:p>
            <a:pPr rtl="0">
              <a:spcBef>
                <a:spcPts val="800"/>
              </a:spcBef>
              <a:spcAft>
                <a:spcPts val="800"/>
              </a:spcAft>
            </a:pPr>
            <a:r>
              <a:rPr lang="en-US" sz="5600" b="1" i="0" u="none" strike="noStrike" dirty="0">
                <a:solidFill>
                  <a:srgbClr val="02172F"/>
                </a:solidFill>
                <a:effectLst/>
              </a:rPr>
              <a:t>23 March 2022 </a:t>
            </a:r>
            <a:endParaRPr lang="en-US" sz="5600" b="1" dirty="0">
              <a:effectLst/>
            </a:endParaRPr>
          </a:p>
          <a:p>
            <a:pPr rtl="0">
              <a:spcBef>
                <a:spcPts val="0"/>
              </a:spcBef>
              <a:spcAft>
                <a:spcPts val="0"/>
              </a:spcAft>
            </a:pPr>
            <a:r>
              <a:rPr lang="en-US" sz="5600" b="1" i="0" u="none" strike="noStrike" dirty="0">
                <a:solidFill>
                  <a:srgbClr val="02172F"/>
                </a:solidFill>
                <a:effectLst/>
              </a:rPr>
              <a:t>Members present: Róisín Doyle-Bakare, Justine Perret, </a:t>
            </a:r>
            <a:r>
              <a:rPr lang="en-US" sz="5600" b="1" i="0" u="none" strike="noStrike" dirty="0" err="1">
                <a:solidFill>
                  <a:srgbClr val="02172F"/>
                </a:solidFill>
                <a:effectLst/>
              </a:rPr>
              <a:t>Fanchon</a:t>
            </a:r>
            <a:r>
              <a:rPr lang="en-US" sz="5600" b="1" i="0" u="none" strike="noStrike" dirty="0">
                <a:solidFill>
                  <a:srgbClr val="02172F"/>
                </a:solidFill>
                <a:effectLst/>
              </a:rPr>
              <a:t> </a:t>
            </a:r>
            <a:r>
              <a:rPr lang="en-US" sz="5600" b="1" i="0" u="none" strike="noStrike" dirty="0" err="1">
                <a:solidFill>
                  <a:srgbClr val="02172F"/>
                </a:solidFill>
                <a:effectLst/>
              </a:rPr>
              <a:t>Dehillotte</a:t>
            </a:r>
            <a:r>
              <a:rPr lang="en-US" sz="5600" b="1" i="0" u="none" strike="noStrike" dirty="0">
                <a:solidFill>
                  <a:srgbClr val="02172F"/>
                </a:solidFill>
                <a:effectLst/>
              </a:rPr>
              <a:t>, Marta </a:t>
            </a:r>
            <a:r>
              <a:rPr lang="en-US" sz="5600" b="1" i="0" u="none" strike="noStrike" dirty="0" err="1">
                <a:solidFill>
                  <a:srgbClr val="02172F"/>
                </a:solidFill>
                <a:effectLst/>
              </a:rPr>
              <a:t>Teolato</a:t>
            </a:r>
            <a:r>
              <a:rPr lang="en-US" sz="5600" b="1" i="0" u="none" strike="noStrike" dirty="0">
                <a:solidFill>
                  <a:srgbClr val="02172F"/>
                </a:solidFill>
                <a:effectLst/>
              </a:rPr>
              <a:t>, Tom Parke, Jan Dittrich.</a:t>
            </a:r>
            <a:endParaRPr lang="en-US" sz="5600" b="0" dirty="0">
              <a:effectLst/>
            </a:endParaRPr>
          </a:p>
          <a:p>
            <a:pPr rtl="0">
              <a:spcBef>
                <a:spcPts val="1300"/>
              </a:spcBef>
              <a:spcAft>
                <a:spcPts val="700"/>
              </a:spcAft>
            </a:pPr>
            <a:br>
              <a:rPr lang="en-US" sz="5600" b="0" dirty="0">
                <a:effectLst/>
              </a:rPr>
            </a:br>
            <a:r>
              <a:rPr lang="en-US" sz="5600" b="1" i="0" u="none" strike="noStrike" dirty="0">
                <a:solidFill>
                  <a:srgbClr val="02172F"/>
                </a:solidFill>
                <a:effectLst/>
              </a:rPr>
              <a:t>Project Update Roundtable</a:t>
            </a:r>
            <a:endParaRPr lang="en-US" sz="5600" b="1" dirty="0">
              <a:effectLst/>
            </a:endParaRPr>
          </a:p>
          <a:p>
            <a:pPr rtl="0">
              <a:spcBef>
                <a:spcPts val="0"/>
              </a:spcBef>
              <a:spcAft>
                <a:spcPts val="0"/>
              </a:spcAft>
            </a:pPr>
            <a:r>
              <a:rPr lang="en-US" sz="5600" b="0" i="0" u="sng" dirty="0">
                <a:solidFill>
                  <a:srgbClr val="000000"/>
                </a:solidFill>
                <a:effectLst/>
              </a:rPr>
              <a:t>Updates from team</a:t>
            </a:r>
            <a:endParaRPr lang="en-US" sz="5600" b="0" dirty="0">
              <a:effectLst/>
            </a:endParaRPr>
          </a:p>
          <a:p>
            <a:pPr rtl="0">
              <a:spcBef>
                <a:spcPts val="0"/>
              </a:spcBef>
              <a:spcAft>
                <a:spcPts val="0"/>
              </a:spcAft>
            </a:pPr>
            <a:br>
              <a:rPr lang="en-US" sz="5600" b="0" dirty="0">
                <a:effectLst/>
              </a:rPr>
            </a:br>
            <a:r>
              <a:rPr lang="en-US" sz="5600" b="1" i="0" u="none" strike="noStrike" dirty="0">
                <a:solidFill>
                  <a:srgbClr val="000000"/>
                </a:solidFill>
                <a:effectLst/>
              </a:rPr>
              <a:t>Justine </a:t>
            </a:r>
            <a:endParaRPr lang="en-US" sz="5600" b="0"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Made an </a:t>
            </a:r>
            <a:r>
              <a:rPr lang="en-US" sz="5600" b="0" i="0" u="none" strike="noStrike" dirty="0" err="1">
                <a:solidFill>
                  <a:srgbClr val="000000"/>
                </a:solidFill>
                <a:effectLst/>
              </a:rPr>
              <a:t>instagram</a:t>
            </a:r>
            <a:r>
              <a:rPr lang="en-US" sz="5600" b="0" i="0" u="none" strike="noStrike" dirty="0">
                <a:solidFill>
                  <a:srgbClr val="000000"/>
                </a:solidFill>
                <a:effectLst/>
              </a:rPr>
              <a:t>- demofest22</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Facebook event incoming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Photoshop template underway</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Marketing promotion plan complete</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Awaiting logo from Jan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Planning to use QR codes, Eventbrite ticketing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Will specify advertisements - not planning on using social media adverts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Sticking with the demo ‘theme’ to make a messy / rough style in marketing </a:t>
            </a:r>
          </a:p>
          <a:p>
            <a:pPr rtl="0">
              <a:spcBef>
                <a:spcPts val="0"/>
              </a:spcBef>
              <a:spcAft>
                <a:spcPts val="0"/>
              </a:spcAft>
            </a:pPr>
            <a:br>
              <a:rPr lang="en-US" sz="5600" b="0" dirty="0">
                <a:effectLst/>
              </a:rPr>
            </a:br>
            <a:r>
              <a:rPr lang="en-US" sz="5600" b="1" i="0" u="none" strike="noStrike" dirty="0" err="1">
                <a:solidFill>
                  <a:srgbClr val="000000"/>
                </a:solidFill>
                <a:effectLst/>
              </a:rPr>
              <a:t>Fanchon</a:t>
            </a:r>
            <a:r>
              <a:rPr lang="en-US" sz="5600" b="1" i="0" u="none" strike="noStrike" dirty="0">
                <a:solidFill>
                  <a:srgbClr val="000000"/>
                </a:solidFill>
                <a:effectLst/>
              </a:rPr>
              <a:t> </a:t>
            </a:r>
            <a:endParaRPr lang="en-US" sz="5600" b="0"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Starting to </a:t>
            </a:r>
            <a:r>
              <a:rPr lang="en-US" sz="5600" b="0" i="0" u="none" strike="noStrike" dirty="0" err="1">
                <a:solidFill>
                  <a:srgbClr val="000000"/>
                </a:solidFill>
                <a:effectLst/>
              </a:rPr>
              <a:t>organise</a:t>
            </a:r>
            <a:r>
              <a:rPr lang="en-US" sz="5600" b="0" i="0" u="none" strike="noStrike" dirty="0">
                <a:solidFill>
                  <a:srgbClr val="000000"/>
                </a:solidFill>
                <a:effectLst/>
              </a:rPr>
              <a:t> who would play where for a setlist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Multiple additions of acts by Valerie need to be clarified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Awaiting to meet with Kieran and Marta tomorrow to do licensing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Made a template on staffing for the event</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Added elevator pitch to event proposal </a:t>
            </a:r>
          </a:p>
          <a:p>
            <a:pPr rtl="0">
              <a:spcBef>
                <a:spcPts val="0"/>
              </a:spcBef>
              <a:spcAft>
                <a:spcPts val="0"/>
              </a:spcAft>
            </a:pPr>
            <a:br>
              <a:rPr lang="en-US" sz="5600" b="0" dirty="0">
                <a:effectLst/>
              </a:rPr>
            </a:br>
            <a:r>
              <a:rPr lang="en-US" sz="5600" b="1" i="0" u="none" strike="noStrike" dirty="0">
                <a:solidFill>
                  <a:srgbClr val="000000"/>
                </a:solidFill>
                <a:effectLst/>
              </a:rPr>
              <a:t>Róisín </a:t>
            </a:r>
            <a:endParaRPr lang="en-US" sz="5600" b="0"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Created a Google Drive to contain assets. A second folder with essential assets was created that everyone would have access to once they submitted their portion of the workload as was deemed fair by the group.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Monitoring answers from the performer submissions - will get in touch with successful applicants with more details and arrange a meeting with team to decide who should play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Following up with Harry and Steve to confirm date and venue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Will confirm and reach out to sponsors and charity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Will reach out to Val to confirm artists and speakers that she has arranged </a:t>
            </a:r>
          </a:p>
          <a:p>
            <a:pPr rtl="0">
              <a:spcBef>
                <a:spcPts val="0"/>
              </a:spcBef>
              <a:spcAft>
                <a:spcPts val="0"/>
              </a:spcAft>
            </a:pPr>
            <a:br>
              <a:rPr lang="en-US" sz="5600" b="0" dirty="0">
                <a:effectLst/>
              </a:rPr>
            </a:br>
            <a:r>
              <a:rPr lang="en-US" sz="5600" b="1" i="0" u="none" strike="noStrike" dirty="0">
                <a:solidFill>
                  <a:srgbClr val="000000"/>
                </a:solidFill>
                <a:effectLst/>
              </a:rPr>
              <a:t>Tom </a:t>
            </a:r>
            <a:endParaRPr lang="en-US" sz="5600" b="0"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Uploaded the budget to Google Drive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Added lanyards to finances </a:t>
            </a: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Will add digital marketing to budget as a free expense </a:t>
            </a:r>
          </a:p>
          <a:p>
            <a:pPr rtl="0">
              <a:spcBef>
                <a:spcPts val="0"/>
              </a:spcBef>
              <a:spcAft>
                <a:spcPts val="0"/>
              </a:spcAft>
            </a:pPr>
            <a:br>
              <a:rPr lang="en-US" sz="5600" b="0" dirty="0">
                <a:effectLst/>
              </a:rPr>
            </a:br>
            <a:r>
              <a:rPr lang="en-US" sz="5600" b="1" i="0" u="none" strike="noStrike" dirty="0">
                <a:solidFill>
                  <a:srgbClr val="000000"/>
                </a:solidFill>
                <a:effectLst/>
              </a:rPr>
              <a:t>Marta</a:t>
            </a:r>
            <a:endParaRPr lang="en-US" sz="5600" b="0" dirty="0">
              <a:effectLst/>
            </a:endParaRPr>
          </a:p>
          <a:p>
            <a:pPr rtl="0" fontAlgn="base">
              <a:spcBef>
                <a:spcPts val="0"/>
              </a:spcBef>
              <a:spcAft>
                <a:spcPts val="0"/>
              </a:spcAft>
              <a:buFont typeface="Arial" panose="020B0604020202020204" pitchFamily="34" charset="0"/>
              <a:buChar char="•"/>
            </a:pPr>
            <a:r>
              <a:rPr lang="en-US" sz="5600" b="0" i="0" u="none" strike="noStrike" dirty="0">
                <a:solidFill>
                  <a:srgbClr val="000000"/>
                </a:solidFill>
                <a:effectLst/>
              </a:rPr>
              <a:t>Site map and health &amp; safety have been uploaded </a:t>
            </a:r>
          </a:p>
          <a:p>
            <a:endParaRPr lang="en-GB" dirty="0"/>
          </a:p>
        </p:txBody>
      </p:sp>
    </p:spTree>
    <p:extLst>
      <p:ext uri="{BB962C8B-B14F-4D97-AF65-F5344CB8AC3E}">
        <p14:creationId xmlns:p14="http://schemas.microsoft.com/office/powerpoint/2010/main" val="42378301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9C8ED-5DF3-4438-BCAD-1EBB0C7624DE}"/>
              </a:ext>
            </a:extLst>
          </p:cNvPr>
          <p:cNvSpPr>
            <a:spLocks noGrp="1"/>
          </p:cNvSpPr>
          <p:nvPr>
            <p:ph type="title"/>
          </p:nvPr>
        </p:nvSpPr>
        <p:spPr>
          <a:xfrm>
            <a:off x="457200" y="1083734"/>
            <a:ext cx="4760785" cy="598110"/>
          </a:xfrm>
        </p:spPr>
        <p:txBody>
          <a:bodyPr/>
          <a:lstStyle/>
          <a:p>
            <a:r>
              <a:rPr lang="en-US" dirty="0"/>
              <a:t>Appendices</a:t>
            </a:r>
            <a:endParaRPr lang="en-GB" dirty="0"/>
          </a:p>
        </p:txBody>
      </p:sp>
      <p:sp>
        <p:nvSpPr>
          <p:cNvPr id="3" name="Text Placeholder 2">
            <a:extLst>
              <a:ext uri="{FF2B5EF4-FFF2-40B4-BE49-F238E27FC236}">
                <a16:creationId xmlns:a16="http://schemas.microsoft.com/office/drawing/2014/main" id="{A40F686F-59B3-4AE3-82C1-9D924CA0B4C9}"/>
              </a:ext>
            </a:extLst>
          </p:cNvPr>
          <p:cNvSpPr>
            <a:spLocks noGrp="1"/>
          </p:cNvSpPr>
          <p:nvPr>
            <p:ph type="body" idx="1"/>
          </p:nvPr>
        </p:nvSpPr>
        <p:spPr>
          <a:xfrm>
            <a:off x="457199" y="2073729"/>
            <a:ext cx="4760786" cy="8666473"/>
          </a:xfrm>
        </p:spPr>
        <p:txBody>
          <a:bodyPr>
            <a:normAutofit/>
          </a:bodyPr>
          <a:lstStyle/>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Awaiting to meet with Kieran and </a:t>
            </a:r>
            <a:r>
              <a:rPr lang="en-US" sz="1400" b="0" i="0" u="none" strike="noStrike" dirty="0" err="1">
                <a:solidFill>
                  <a:srgbClr val="000000"/>
                </a:solidFill>
                <a:effectLst/>
              </a:rPr>
              <a:t>Fanchon</a:t>
            </a:r>
            <a:r>
              <a:rPr lang="en-US" sz="1400" b="0" i="0" u="none" strike="noStrike" dirty="0">
                <a:solidFill>
                  <a:srgbClr val="000000"/>
                </a:solidFill>
                <a:effectLst/>
              </a:rPr>
              <a:t> tomorrow to do licensing </a:t>
            </a:r>
          </a:p>
          <a:p>
            <a:pPr rtl="0">
              <a:spcBef>
                <a:spcPts val="0"/>
              </a:spcBef>
              <a:spcAft>
                <a:spcPts val="0"/>
              </a:spcAft>
            </a:pPr>
            <a:br>
              <a:rPr lang="en-US" sz="1400" b="0" dirty="0">
                <a:effectLst/>
              </a:rPr>
            </a:br>
            <a:br>
              <a:rPr lang="en-US" sz="1400" b="0" dirty="0">
                <a:effectLst/>
              </a:rPr>
            </a:br>
            <a:r>
              <a:rPr lang="en-US" sz="1400" b="1" i="0" u="none" strike="noStrike" dirty="0">
                <a:solidFill>
                  <a:srgbClr val="000000"/>
                </a:solidFill>
                <a:effectLst/>
              </a:rPr>
              <a:t>Jan</a:t>
            </a:r>
            <a:endParaRPr lang="en-US" sz="1400" b="0" dirty="0">
              <a:effectLs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Working on the poster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Working on the logo- will send to Justine soon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Warm orange tones chosen for branding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Added elevator pitch to event proposal </a:t>
            </a:r>
          </a:p>
          <a:p>
            <a:pPr rtl="0">
              <a:spcBef>
                <a:spcPts val="0"/>
              </a:spcBef>
              <a:spcAft>
                <a:spcPts val="0"/>
              </a:spcAft>
            </a:pPr>
            <a:br>
              <a:rPr lang="en-US" sz="1400" b="0" dirty="0">
                <a:effectLst/>
              </a:rPr>
            </a:br>
            <a:r>
              <a:rPr lang="en-US" sz="1400" b="1" i="0" u="none" strike="noStrike" dirty="0">
                <a:solidFill>
                  <a:srgbClr val="02172F"/>
                </a:solidFill>
                <a:effectLst/>
              </a:rPr>
              <a:t>Next Steps </a:t>
            </a:r>
            <a:endParaRPr lang="en-US" sz="1400" b="0" dirty="0">
              <a:effectLst/>
            </a:endParaRP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Going ahead with Small Green Shoots- will contact in due course </a:t>
            </a:r>
          </a:p>
          <a:p>
            <a:pPr rtl="0" fontAlgn="base">
              <a:spcBef>
                <a:spcPts val="0"/>
              </a:spcBef>
              <a:spcAft>
                <a:spcPts val="0"/>
              </a:spcAft>
              <a:buFont typeface="Arial" panose="020B0604020202020204" pitchFamily="34" charset="0"/>
              <a:buChar char="•"/>
            </a:pPr>
            <a:r>
              <a:rPr lang="en-US" sz="1400" b="0" i="0" u="none" strike="noStrike" dirty="0" err="1">
                <a:solidFill>
                  <a:srgbClr val="000000"/>
                </a:solidFill>
                <a:effectLst/>
              </a:rPr>
              <a:t>Ostereo</a:t>
            </a:r>
            <a:r>
              <a:rPr lang="en-US" sz="1400" b="0" i="0" u="none" strike="noStrike" dirty="0">
                <a:solidFill>
                  <a:srgbClr val="000000"/>
                </a:solidFill>
                <a:effectLst/>
              </a:rPr>
              <a:t>- we will reach out to them to see if they are interested in sponsorship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Need updates from Val, </a:t>
            </a:r>
            <a:r>
              <a:rPr lang="en-US" sz="1400" b="0" i="0" u="none" strike="noStrike" dirty="0" err="1">
                <a:solidFill>
                  <a:srgbClr val="000000"/>
                </a:solidFill>
                <a:effectLst/>
              </a:rPr>
              <a:t>Zanotti</a:t>
            </a:r>
            <a:r>
              <a:rPr lang="en-US" sz="1400" b="0" i="0" u="none" strike="noStrike" dirty="0">
                <a:solidFill>
                  <a:srgbClr val="000000"/>
                </a:solidFill>
                <a:effectLst/>
              </a:rPr>
              <a:t>, Kieran, Craig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Need to confirm that we are all on the same page about the event itself </a:t>
            </a:r>
          </a:p>
          <a:p>
            <a:pPr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Need to assign official staffing roles - </a:t>
            </a:r>
            <a:r>
              <a:rPr lang="en-US" sz="1400" b="0" i="0" u="none" strike="noStrike" dirty="0" err="1">
                <a:solidFill>
                  <a:srgbClr val="000000"/>
                </a:solidFill>
                <a:effectLst/>
              </a:rPr>
              <a:t>Fanchon</a:t>
            </a:r>
            <a:r>
              <a:rPr lang="en-US" sz="1400" b="0" i="0" u="none" strike="noStrike" dirty="0">
                <a:solidFill>
                  <a:srgbClr val="000000"/>
                </a:solidFill>
                <a:effectLst/>
              </a:rPr>
              <a:t> uploading updated staffing info in drive- has changed from initial meeting. Anyone who has not contributed / agreed to a role has not been added to this sheet. Roughly: </a:t>
            </a:r>
          </a:p>
          <a:p>
            <a:pPr marL="457200"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Justine and Jan- social media marketing (videos, photos etc.) </a:t>
            </a:r>
          </a:p>
          <a:p>
            <a:pPr marL="457200" rtl="0" fontAlgn="base">
              <a:spcBef>
                <a:spcPts val="0"/>
              </a:spcBef>
              <a:spcAft>
                <a:spcPts val="0"/>
              </a:spcAft>
              <a:buFont typeface="Arial" panose="020B0604020202020204" pitchFamily="34" charset="0"/>
              <a:buChar char="•"/>
            </a:pPr>
            <a:r>
              <a:rPr lang="en-US" sz="1400" b="0" i="0" u="none" strike="noStrike" dirty="0" err="1">
                <a:solidFill>
                  <a:srgbClr val="000000"/>
                </a:solidFill>
                <a:effectLst/>
              </a:rPr>
              <a:t>Zanotti</a:t>
            </a:r>
            <a:r>
              <a:rPr lang="en-US" sz="1400" b="0" i="0" u="none" strike="noStrike" dirty="0">
                <a:solidFill>
                  <a:srgbClr val="000000"/>
                </a:solidFill>
                <a:effectLst/>
              </a:rPr>
              <a:t>- host / presenting artists in Gallery </a:t>
            </a:r>
          </a:p>
          <a:p>
            <a:pPr marL="457200" rtl="0" fontAlgn="base">
              <a:spcBef>
                <a:spcPts val="0"/>
              </a:spcBef>
              <a:spcAft>
                <a:spcPts val="0"/>
              </a:spcAft>
              <a:buFont typeface="Arial" panose="020B0604020202020204" pitchFamily="34" charset="0"/>
              <a:buChar char="•"/>
            </a:pPr>
            <a:r>
              <a:rPr lang="en-US" sz="1400" b="0" i="0" u="none" strike="noStrike" dirty="0" err="1">
                <a:solidFill>
                  <a:srgbClr val="000000"/>
                </a:solidFill>
                <a:effectLst/>
              </a:rPr>
              <a:t>Róisin</a:t>
            </a:r>
            <a:r>
              <a:rPr lang="en-US" sz="1400" b="0" i="0" u="none" strike="noStrike" dirty="0">
                <a:solidFill>
                  <a:srgbClr val="000000"/>
                </a:solidFill>
                <a:effectLst/>
              </a:rPr>
              <a:t> and Val- artist liaison </a:t>
            </a:r>
          </a:p>
          <a:p>
            <a:pPr marL="457200"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Tom- ticketing </a:t>
            </a:r>
          </a:p>
          <a:p>
            <a:pPr marL="457200" rtl="0" fontAlgn="base">
              <a:spcBef>
                <a:spcPts val="0"/>
              </a:spcBef>
              <a:spcAft>
                <a:spcPts val="0"/>
              </a:spcAft>
              <a:buFont typeface="Arial" panose="020B0604020202020204" pitchFamily="34" charset="0"/>
              <a:buChar char="•"/>
            </a:pPr>
            <a:r>
              <a:rPr lang="en-US" sz="1400" b="0" i="0" u="none" strike="noStrike" dirty="0">
                <a:solidFill>
                  <a:srgbClr val="000000"/>
                </a:solidFill>
                <a:effectLst/>
              </a:rPr>
              <a:t>Marta, Kieran, </a:t>
            </a:r>
            <a:r>
              <a:rPr lang="en-US" sz="1400" b="0" i="0" u="none" strike="noStrike" dirty="0" err="1">
                <a:solidFill>
                  <a:srgbClr val="000000"/>
                </a:solidFill>
                <a:effectLst/>
              </a:rPr>
              <a:t>Fanchon</a:t>
            </a:r>
            <a:r>
              <a:rPr lang="en-US" sz="1400" b="0" i="0" u="none" strike="noStrike" dirty="0">
                <a:solidFill>
                  <a:srgbClr val="000000"/>
                </a:solidFill>
                <a:effectLst/>
              </a:rPr>
              <a:t>- Floor manager and assistants</a:t>
            </a:r>
          </a:p>
          <a:p>
            <a:pPr marL="0" indent="0" rtl="0">
              <a:spcBef>
                <a:spcPts val="0"/>
              </a:spcBef>
              <a:spcAft>
                <a:spcPts val="0"/>
              </a:spcAft>
              <a:buNone/>
            </a:pPr>
            <a:endParaRPr lang="en-US" b="0" dirty="0">
              <a:effectLst/>
            </a:endParaRPr>
          </a:p>
        </p:txBody>
      </p:sp>
    </p:spTree>
    <p:extLst>
      <p:ext uri="{BB962C8B-B14F-4D97-AF65-F5344CB8AC3E}">
        <p14:creationId xmlns:p14="http://schemas.microsoft.com/office/powerpoint/2010/main" val="4212760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CB973-939A-4556-91C9-E90BC23266B6}"/>
              </a:ext>
            </a:extLst>
          </p:cNvPr>
          <p:cNvSpPr>
            <a:spLocks noGrp="1"/>
          </p:cNvSpPr>
          <p:nvPr>
            <p:ph type="title"/>
          </p:nvPr>
        </p:nvSpPr>
        <p:spPr>
          <a:xfrm>
            <a:off x="457200" y="1083734"/>
            <a:ext cx="4760785" cy="728738"/>
          </a:xfrm>
        </p:spPr>
        <p:txBody>
          <a:bodyPr/>
          <a:lstStyle/>
          <a:p>
            <a:r>
              <a:rPr lang="en-US" dirty="0"/>
              <a:t>Appendices</a:t>
            </a:r>
            <a:endParaRPr lang="en-GB" dirty="0"/>
          </a:p>
        </p:txBody>
      </p:sp>
      <p:sp>
        <p:nvSpPr>
          <p:cNvPr id="3" name="Text Placeholder 2">
            <a:extLst>
              <a:ext uri="{FF2B5EF4-FFF2-40B4-BE49-F238E27FC236}">
                <a16:creationId xmlns:a16="http://schemas.microsoft.com/office/drawing/2014/main" id="{77AC7072-A41E-460C-BCA1-67EAB3BE54F0}"/>
              </a:ext>
            </a:extLst>
          </p:cNvPr>
          <p:cNvSpPr>
            <a:spLocks noGrp="1"/>
          </p:cNvSpPr>
          <p:nvPr>
            <p:ph type="body" idx="1"/>
          </p:nvPr>
        </p:nvSpPr>
        <p:spPr>
          <a:xfrm>
            <a:off x="457199" y="2024743"/>
            <a:ext cx="4760786" cy="8715459"/>
          </a:xfrm>
        </p:spPr>
        <p:txBody>
          <a:bodyPr>
            <a:normAutofit fontScale="25000" lnSpcReduction="20000"/>
          </a:bodyPr>
          <a:lstStyle/>
          <a:p>
            <a:pPr rtl="0">
              <a:spcBef>
                <a:spcPts val="800"/>
              </a:spcBef>
              <a:spcAft>
                <a:spcPts val="800"/>
              </a:spcAft>
            </a:pPr>
            <a:r>
              <a:rPr lang="en-US" sz="4800" b="1" i="0" u="none" strike="noStrike" dirty="0">
                <a:solidFill>
                  <a:srgbClr val="02172F"/>
                </a:solidFill>
                <a:effectLst/>
              </a:rPr>
              <a:t>Minutes: Project Check-In Meeting</a:t>
            </a:r>
            <a:endParaRPr lang="en-US" sz="4800" b="1" dirty="0">
              <a:effectLst/>
            </a:endParaRPr>
          </a:p>
          <a:p>
            <a:pPr rtl="0">
              <a:spcBef>
                <a:spcPts val="800"/>
              </a:spcBef>
              <a:spcAft>
                <a:spcPts val="800"/>
              </a:spcAft>
            </a:pPr>
            <a:r>
              <a:rPr lang="en-US" sz="4800" b="1" i="0" u="none" strike="noStrike" dirty="0">
                <a:solidFill>
                  <a:srgbClr val="02172F"/>
                </a:solidFill>
                <a:effectLst/>
              </a:rPr>
              <a:t>24 March 2022 </a:t>
            </a:r>
            <a:endParaRPr lang="en-US" sz="4800" b="1" dirty="0">
              <a:effectLst/>
            </a:endParaRPr>
          </a:p>
          <a:p>
            <a:pPr rtl="0">
              <a:spcBef>
                <a:spcPts val="0"/>
              </a:spcBef>
              <a:spcAft>
                <a:spcPts val="0"/>
              </a:spcAft>
            </a:pPr>
            <a:r>
              <a:rPr lang="en-US" sz="4800" b="1" i="0" u="none" strike="noStrike" dirty="0">
                <a:solidFill>
                  <a:srgbClr val="02172F"/>
                </a:solidFill>
                <a:effectLst/>
              </a:rPr>
              <a:t>Members present: Róisín Doyle-Bakare, </a:t>
            </a:r>
            <a:r>
              <a:rPr lang="en-US" sz="4800" b="1" i="0" u="none" strike="noStrike" dirty="0" err="1">
                <a:solidFill>
                  <a:srgbClr val="02172F"/>
                </a:solidFill>
                <a:effectLst/>
              </a:rPr>
              <a:t>Fanchon</a:t>
            </a:r>
            <a:r>
              <a:rPr lang="en-US" sz="4800" b="1" i="0" u="none" strike="noStrike" dirty="0">
                <a:solidFill>
                  <a:srgbClr val="02172F"/>
                </a:solidFill>
                <a:effectLst/>
              </a:rPr>
              <a:t> </a:t>
            </a:r>
            <a:r>
              <a:rPr lang="en-US" sz="4800" b="1" i="0" u="none" strike="noStrike" dirty="0" err="1">
                <a:solidFill>
                  <a:srgbClr val="02172F"/>
                </a:solidFill>
                <a:effectLst/>
              </a:rPr>
              <a:t>Dehillotte</a:t>
            </a:r>
            <a:r>
              <a:rPr lang="en-US" sz="4800" b="1" i="0" u="none" strike="noStrike" dirty="0">
                <a:solidFill>
                  <a:srgbClr val="02172F"/>
                </a:solidFill>
                <a:effectLst/>
              </a:rPr>
              <a:t>, Valerie Etienne, Jan Dittrich, Tom Parke, Marta </a:t>
            </a:r>
            <a:r>
              <a:rPr lang="en-US" sz="4800" b="1" i="0" u="none" strike="noStrike" dirty="0" err="1">
                <a:solidFill>
                  <a:srgbClr val="02172F"/>
                </a:solidFill>
                <a:effectLst/>
              </a:rPr>
              <a:t>Teolato</a:t>
            </a:r>
            <a:r>
              <a:rPr lang="en-US" sz="4800" b="1" i="0" u="none" strike="noStrike" dirty="0">
                <a:solidFill>
                  <a:srgbClr val="02172F"/>
                </a:solidFill>
                <a:effectLst/>
              </a:rPr>
              <a:t>. </a:t>
            </a:r>
            <a:br>
              <a:rPr lang="en-US" sz="4800" b="1" i="0" u="none" strike="noStrike" dirty="0">
                <a:solidFill>
                  <a:srgbClr val="02172F"/>
                </a:solidFill>
                <a:effectLst/>
              </a:rPr>
            </a:br>
            <a:br>
              <a:rPr lang="en-US" sz="4800" b="1" i="0" u="none" strike="noStrike" dirty="0">
                <a:solidFill>
                  <a:srgbClr val="02172F"/>
                </a:solidFill>
                <a:effectLst/>
              </a:rPr>
            </a:br>
            <a:endParaRPr lang="en-US" sz="4800" b="0" dirty="0">
              <a:effectLst/>
            </a:endParaRPr>
          </a:p>
          <a:p>
            <a:pPr rtl="0">
              <a:spcBef>
                <a:spcPts val="0"/>
              </a:spcBef>
              <a:spcAft>
                <a:spcPts val="0"/>
              </a:spcAft>
            </a:pPr>
            <a:r>
              <a:rPr lang="en-US" sz="4800" b="1" i="0" u="none" strike="noStrike" dirty="0">
                <a:solidFill>
                  <a:srgbClr val="02172F"/>
                </a:solidFill>
                <a:effectLst/>
              </a:rPr>
              <a:t>Discussion and Next Steps </a:t>
            </a:r>
            <a:endParaRPr lang="en-US" sz="4800" b="0" dirty="0">
              <a:effectLst/>
            </a:endParaRPr>
          </a:p>
          <a:p>
            <a:pPr rtl="0">
              <a:spcBef>
                <a:spcPts val="0"/>
              </a:spcBef>
              <a:spcAft>
                <a:spcPts val="0"/>
              </a:spcAft>
            </a:pPr>
            <a:r>
              <a:rPr lang="en-US" sz="4800" b="0" i="0" u="none" strike="noStrike" dirty="0">
                <a:solidFill>
                  <a:srgbClr val="02172F"/>
                </a:solidFill>
                <a:effectLst/>
              </a:rPr>
              <a:t>Questions for Robert: </a:t>
            </a:r>
            <a:endParaRPr lang="en-US" sz="4800" b="0" dirty="0">
              <a:effectLst/>
            </a:endParaRPr>
          </a:p>
          <a:p>
            <a:pPr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Ticket pricing</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Valerie- want to attract people there</a:t>
            </a:r>
          </a:p>
          <a:p>
            <a:pPr marL="742950" lvl="1" indent="-285750" rtl="0" fontAlgn="base">
              <a:spcBef>
                <a:spcPts val="0"/>
              </a:spcBef>
              <a:spcAft>
                <a:spcPts val="0"/>
              </a:spcAft>
              <a:buFont typeface="Arial" panose="020B0604020202020204" pitchFamily="34" charset="0"/>
              <a:buChar char="•"/>
            </a:pPr>
            <a:r>
              <a:rPr lang="en-US" sz="4800" b="0" i="0" u="none" strike="noStrike" dirty="0" err="1">
                <a:solidFill>
                  <a:srgbClr val="02172F"/>
                </a:solidFill>
                <a:effectLst/>
              </a:rPr>
              <a:t>Fanchon</a:t>
            </a:r>
            <a:r>
              <a:rPr lang="en-US" sz="4800" b="0" i="0" u="none" strike="noStrike" dirty="0">
                <a:solidFill>
                  <a:srgbClr val="02172F"/>
                </a:solidFill>
                <a:effectLst/>
              </a:rPr>
              <a:t>- freedom of movement, let’s Tileyard residents just pop in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Robert- reasons for ticket: funding the event, database of people interested</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Donations on the night and at the time of getting free tickets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Decision made: free tickets on Eventbrite for a database, an idea of numbers, an option to donate at the time of getting tickets, and donations with a card machine on the night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Check out </a:t>
            </a:r>
            <a:r>
              <a:rPr lang="en-US" sz="4800" b="0" i="0" u="none" strike="noStrike" dirty="0" err="1">
                <a:solidFill>
                  <a:srgbClr val="02172F"/>
                </a:solidFill>
                <a:effectLst/>
              </a:rPr>
              <a:t>Weezevents</a:t>
            </a:r>
            <a:r>
              <a:rPr lang="en-US" sz="4800" b="0" i="0" u="none" strike="noStrike" dirty="0">
                <a:solidFill>
                  <a:srgbClr val="02172F"/>
                </a:solidFill>
                <a:effectLst/>
              </a:rPr>
              <a:t> for ticketing </a:t>
            </a:r>
          </a:p>
          <a:p>
            <a:pPr rtl="0">
              <a:spcBef>
                <a:spcPts val="0"/>
              </a:spcBef>
              <a:spcAft>
                <a:spcPts val="0"/>
              </a:spcAft>
            </a:pPr>
            <a:r>
              <a:rPr lang="en-US" sz="4800" b="0" i="0" u="none" strike="noStrike" dirty="0">
                <a:solidFill>
                  <a:srgbClr val="02172F"/>
                </a:solidFill>
                <a:effectLst/>
              </a:rPr>
              <a:t>Clarifying </a:t>
            </a:r>
            <a:endParaRPr lang="en-US" sz="4800" b="0" dirty="0">
              <a:effectLst/>
            </a:endParaRPr>
          </a:p>
          <a:p>
            <a:pPr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The two Google Drive folders have now been merged and </a:t>
            </a:r>
            <a:r>
              <a:rPr lang="en-US" sz="4800" b="0" i="0" u="none" strike="noStrike" dirty="0" err="1">
                <a:solidFill>
                  <a:srgbClr val="02172F"/>
                </a:solidFill>
                <a:effectLst/>
              </a:rPr>
              <a:t>organised</a:t>
            </a:r>
            <a:r>
              <a:rPr lang="en-US" sz="4800" b="0" i="0" u="none" strike="noStrike" dirty="0">
                <a:solidFill>
                  <a:srgbClr val="02172F"/>
                </a:solidFill>
                <a:effectLst/>
              </a:rPr>
              <a:t>. </a:t>
            </a:r>
          </a:p>
          <a:p>
            <a:pPr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Acts and speakers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Val added document to drive outlining confirmed and interested speakers</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Need to reach out to others (potentially two slots) of our mentors etc.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We are having the end say in who plays in what venue </a:t>
            </a:r>
          </a:p>
          <a:p>
            <a:pPr marL="742950" lvl="1" indent="-285750" rtl="0" fontAlgn="base">
              <a:spcBef>
                <a:spcPts val="0"/>
              </a:spcBef>
              <a:spcAft>
                <a:spcPts val="0"/>
              </a:spcAft>
              <a:buFont typeface="Arial" panose="020B0604020202020204" pitchFamily="34" charset="0"/>
              <a:buChar char="•"/>
            </a:pPr>
            <a:r>
              <a:rPr lang="en-US" sz="4800" b="0" i="0" u="none" strike="noStrike" dirty="0" err="1">
                <a:solidFill>
                  <a:srgbClr val="02172F"/>
                </a:solidFill>
                <a:effectLst/>
              </a:rPr>
              <a:t>Fanchon</a:t>
            </a:r>
            <a:r>
              <a:rPr lang="en-US" sz="4800" b="0" i="0" u="none" strike="noStrike" dirty="0">
                <a:solidFill>
                  <a:srgbClr val="02172F"/>
                </a:solidFill>
                <a:effectLst/>
              </a:rPr>
              <a:t> has made a document to map out who plays where and set times etc.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Need to confirm who will be interviewing people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Tileyard Music / residents that could perform: </a:t>
            </a:r>
          </a:p>
          <a:p>
            <a:pPr marL="1143000" lvl="2" indent="-22860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Georgia Meek </a:t>
            </a:r>
          </a:p>
          <a:p>
            <a:pPr marL="1143000" lvl="2" indent="-228600" rtl="0" fontAlgn="base">
              <a:spcBef>
                <a:spcPts val="0"/>
              </a:spcBef>
              <a:spcAft>
                <a:spcPts val="0"/>
              </a:spcAft>
              <a:buFont typeface="Arial" panose="020B0604020202020204" pitchFamily="34" charset="0"/>
              <a:buChar char="•"/>
            </a:pPr>
            <a:r>
              <a:rPr lang="en-US" sz="4800" b="0" i="0" u="none" strike="noStrike" dirty="0" err="1">
                <a:solidFill>
                  <a:srgbClr val="02172F"/>
                </a:solidFill>
                <a:effectLst/>
              </a:rPr>
              <a:t>Tamaraebi</a:t>
            </a:r>
            <a:r>
              <a:rPr lang="en-US" sz="4800" b="0" i="0" u="none" strike="noStrike" dirty="0">
                <a:solidFill>
                  <a:srgbClr val="02172F"/>
                </a:solidFill>
                <a:effectLst/>
              </a:rPr>
              <a:t> (signed with Autonomy) </a:t>
            </a:r>
          </a:p>
          <a:p>
            <a:pPr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Vibe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Vinyl and Gallery will have clashing times which is ok cause different environments</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There’ll be 20 mins between acts with checks etc.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Vinyl- networking, drinking, eating in front, acoustic acts in back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Gallery- gig environment</a:t>
            </a:r>
          </a:p>
          <a:p>
            <a:pPr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Steve</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Get a hire fee and details directly from the Gallery and Vinyl Cafe and send this onto Steve and Harry. See what’s possible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See if they’ll give it for free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He will talk to them directly and mention that they’ll be approached next week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Agrees with the rationale of the date of June 1st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What is the contingency plan?</a:t>
            </a:r>
          </a:p>
          <a:p>
            <a:pPr marL="1143000" lvl="2" indent="-22860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If the venues aren’t free / too expensive etc. </a:t>
            </a:r>
          </a:p>
          <a:p>
            <a:pPr marL="1143000" lvl="2" indent="-22860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Just add a line or two that mentions where your second choice might be- e.g. Campfire, local pubs </a:t>
            </a:r>
          </a:p>
          <a:p>
            <a:pPr marL="1143000" lvl="2" indent="-22860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Consider: At what point would you cancel or postpone if a problem occurred? How do you inform everyone? </a:t>
            </a:r>
          </a:p>
          <a:p>
            <a:pPr marL="742950" lvl="1" indent="-285750" rtl="0" fontAlgn="base">
              <a:spcBef>
                <a:spcPts val="0"/>
              </a:spcBef>
              <a:spcAft>
                <a:spcPts val="0"/>
              </a:spcAft>
              <a:buFont typeface="Arial" panose="020B0604020202020204" pitchFamily="34" charset="0"/>
              <a:buChar char="•"/>
            </a:pPr>
            <a:r>
              <a:rPr lang="en-US" sz="4800" b="0" i="0" u="none" strike="noStrike" dirty="0">
                <a:solidFill>
                  <a:srgbClr val="02172F"/>
                </a:solidFill>
                <a:effectLst/>
              </a:rPr>
              <a:t>Make it as real as possible </a:t>
            </a:r>
          </a:p>
          <a:p>
            <a:pPr rtl="0">
              <a:spcBef>
                <a:spcPts val="0"/>
              </a:spcBef>
              <a:spcAft>
                <a:spcPts val="0"/>
              </a:spcAft>
            </a:pPr>
            <a:br>
              <a:rPr lang="en-US" b="0" dirty="0">
                <a:effectLst/>
              </a:rPr>
            </a:br>
            <a:endParaRPr lang="en-US" b="0" dirty="0">
              <a:effectLst/>
            </a:endParaRPr>
          </a:p>
          <a:p>
            <a:br>
              <a:rPr lang="en-US" dirty="0"/>
            </a:br>
            <a:endParaRPr lang="en-GB" dirty="0"/>
          </a:p>
        </p:txBody>
      </p:sp>
    </p:spTree>
    <p:extLst>
      <p:ext uri="{BB962C8B-B14F-4D97-AF65-F5344CB8AC3E}">
        <p14:creationId xmlns:p14="http://schemas.microsoft.com/office/powerpoint/2010/main" val="7685286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EC950-AACB-4766-AF0A-A3B5DA69E314}"/>
              </a:ext>
            </a:extLst>
          </p:cNvPr>
          <p:cNvSpPr>
            <a:spLocks noGrp="1"/>
          </p:cNvSpPr>
          <p:nvPr>
            <p:ph type="title"/>
          </p:nvPr>
        </p:nvSpPr>
        <p:spPr>
          <a:xfrm>
            <a:off x="457200" y="1083734"/>
            <a:ext cx="4760785" cy="728738"/>
          </a:xfrm>
        </p:spPr>
        <p:txBody>
          <a:bodyPr/>
          <a:lstStyle/>
          <a:p>
            <a:r>
              <a:rPr lang="en-US" dirty="0"/>
              <a:t>Appendices</a:t>
            </a:r>
            <a:endParaRPr lang="en-GB" dirty="0"/>
          </a:p>
        </p:txBody>
      </p:sp>
      <p:sp>
        <p:nvSpPr>
          <p:cNvPr id="3" name="Text Placeholder 2">
            <a:extLst>
              <a:ext uri="{FF2B5EF4-FFF2-40B4-BE49-F238E27FC236}">
                <a16:creationId xmlns:a16="http://schemas.microsoft.com/office/drawing/2014/main" id="{121F47B2-51DD-4CC0-857B-B1F569F59A2B}"/>
              </a:ext>
            </a:extLst>
          </p:cNvPr>
          <p:cNvSpPr>
            <a:spLocks noGrp="1"/>
          </p:cNvSpPr>
          <p:nvPr>
            <p:ph type="body" idx="1"/>
          </p:nvPr>
        </p:nvSpPr>
        <p:spPr>
          <a:xfrm>
            <a:off x="457199" y="1992086"/>
            <a:ext cx="4760786" cy="8748116"/>
          </a:xfrm>
        </p:spPr>
        <p:txBody>
          <a:bodyPr>
            <a:normAutofit lnSpcReduction="10000"/>
          </a:bodyPr>
          <a:lstStyle/>
          <a:p>
            <a:pPr rtl="0">
              <a:spcBef>
                <a:spcPts val="800"/>
              </a:spcBef>
              <a:spcAft>
                <a:spcPts val="800"/>
              </a:spcAft>
            </a:pPr>
            <a:r>
              <a:rPr lang="en-US" sz="1200" b="1" i="0" u="none" strike="noStrike" dirty="0">
                <a:solidFill>
                  <a:srgbClr val="02172F"/>
                </a:solidFill>
                <a:effectLst/>
              </a:rPr>
              <a:t>Minutes: Project Check-In Meeting</a:t>
            </a:r>
            <a:endParaRPr lang="en-US" sz="1200" b="1" dirty="0">
              <a:effectLst/>
            </a:endParaRPr>
          </a:p>
          <a:p>
            <a:pPr rtl="0">
              <a:spcBef>
                <a:spcPts val="0"/>
              </a:spcBef>
              <a:spcAft>
                <a:spcPts val="0"/>
              </a:spcAft>
            </a:pPr>
            <a:r>
              <a:rPr lang="en-US" sz="1200" b="1" i="0" u="none" strike="noStrike" dirty="0">
                <a:solidFill>
                  <a:srgbClr val="02172F"/>
                </a:solidFill>
                <a:effectLst/>
              </a:rPr>
              <a:t>28th March 2022</a:t>
            </a:r>
            <a:endParaRPr lang="en-US" sz="1200" b="0" dirty="0">
              <a:effectLst/>
            </a:endParaRPr>
          </a:p>
          <a:p>
            <a:pPr rtl="0">
              <a:spcBef>
                <a:spcPts val="0"/>
              </a:spcBef>
              <a:spcAft>
                <a:spcPts val="0"/>
              </a:spcAft>
            </a:pPr>
            <a:br>
              <a:rPr lang="en-US" sz="1200" b="0" dirty="0">
                <a:effectLst/>
              </a:rPr>
            </a:br>
            <a:r>
              <a:rPr lang="en-US" sz="1200" b="1" i="0" u="none" strike="noStrike" dirty="0">
                <a:solidFill>
                  <a:srgbClr val="02172F"/>
                </a:solidFill>
                <a:effectLst/>
              </a:rPr>
              <a:t>Members present: Róisín Doyle-Bakare, </a:t>
            </a:r>
            <a:r>
              <a:rPr lang="en-US" sz="1200" b="1" i="0" u="none" strike="noStrike" dirty="0" err="1">
                <a:solidFill>
                  <a:srgbClr val="02172F"/>
                </a:solidFill>
                <a:effectLst/>
              </a:rPr>
              <a:t>Fanchon</a:t>
            </a:r>
            <a:r>
              <a:rPr lang="en-US" sz="1200" b="1" i="0" u="none" strike="noStrike" dirty="0">
                <a:solidFill>
                  <a:srgbClr val="02172F"/>
                </a:solidFill>
                <a:effectLst/>
              </a:rPr>
              <a:t> </a:t>
            </a:r>
            <a:r>
              <a:rPr lang="en-US" sz="1200" b="1" i="0" u="none" strike="noStrike" dirty="0" err="1">
                <a:solidFill>
                  <a:srgbClr val="02172F"/>
                </a:solidFill>
                <a:effectLst/>
              </a:rPr>
              <a:t>Dehillotte</a:t>
            </a:r>
            <a:r>
              <a:rPr lang="en-US" sz="1200" b="1" i="0" u="none" strike="noStrike" dirty="0">
                <a:solidFill>
                  <a:srgbClr val="02172F"/>
                </a:solidFill>
                <a:effectLst/>
              </a:rPr>
              <a:t>, Justine Perret, Valerie Etienne, Tom Parke, Kieran Sienko</a:t>
            </a:r>
            <a:endParaRPr lang="en-US" sz="1200" b="0" dirty="0">
              <a:effectLst/>
            </a:endParaRPr>
          </a:p>
          <a:p>
            <a:pPr rtl="0">
              <a:spcBef>
                <a:spcPts val="0"/>
              </a:spcBef>
              <a:spcAft>
                <a:spcPts val="0"/>
              </a:spcAft>
            </a:pPr>
            <a:r>
              <a:rPr lang="en-US" sz="1200" b="1" i="0" u="none" strike="noStrike" dirty="0">
                <a:solidFill>
                  <a:srgbClr val="02172F"/>
                </a:solidFill>
                <a:effectLst/>
              </a:rPr>
              <a:t>Via Zoom: Marta </a:t>
            </a:r>
            <a:r>
              <a:rPr lang="en-US" sz="1200" b="1" i="0" u="none" strike="noStrike" dirty="0" err="1">
                <a:solidFill>
                  <a:srgbClr val="02172F"/>
                </a:solidFill>
                <a:effectLst/>
              </a:rPr>
              <a:t>Teolato</a:t>
            </a:r>
            <a:r>
              <a:rPr lang="en-US" sz="1200" b="1" i="0" u="none" strike="noStrike" dirty="0">
                <a:solidFill>
                  <a:srgbClr val="02172F"/>
                </a:solidFill>
                <a:effectLst/>
              </a:rPr>
              <a:t>, Adam </a:t>
            </a:r>
            <a:r>
              <a:rPr lang="en-US" sz="1200" b="1" i="0" u="none" strike="noStrike" dirty="0" err="1">
                <a:solidFill>
                  <a:srgbClr val="02172F"/>
                </a:solidFill>
                <a:effectLst/>
              </a:rPr>
              <a:t>Zanotti</a:t>
            </a:r>
            <a:r>
              <a:rPr lang="en-US" sz="1200" b="1" i="0" u="none" strike="noStrike" dirty="0">
                <a:solidFill>
                  <a:srgbClr val="02172F"/>
                </a:solidFill>
                <a:effectLst/>
              </a:rPr>
              <a:t> </a:t>
            </a:r>
            <a:endParaRPr lang="en-US" sz="1200" b="0" dirty="0">
              <a:effectLst/>
            </a:endParaRPr>
          </a:p>
          <a:p>
            <a:pPr rtl="0">
              <a:spcBef>
                <a:spcPts val="0"/>
              </a:spcBef>
              <a:spcAft>
                <a:spcPts val="0"/>
              </a:spcAft>
            </a:pPr>
            <a:br>
              <a:rPr lang="en-US" sz="1200" b="0" dirty="0">
                <a:effectLst/>
              </a:rPr>
            </a:br>
            <a:r>
              <a:rPr lang="en-US" sz="1200" b="1" i="0" u="none" strike="noStrike" dirty="0">
                <a:solidFill>
                  <a:srgbClr val="02172F"/>
                </a:solidFill>
                <a:effectLst/>
              </a:rPr>
              <a:t>Discussion and Next Steps </a:t>
            </a:r>
            <a:endParaRPr lang="en-US" sz="1200" b="0" dirty="0">
              <a:effectLst/>
            </a:endParaRPr>
          </a:p>
          <a:p>
            <a:pPr rtl="0">
              <a:spcBef>
                <a:spcPts val="0"/>
              </a:spcBef>
              <a:spcAft>
                <a:spcPts val="0"/>
              </a:spcAft>
            </a:pPr>
            <a:r>
              <a:rPr lang="en-US" sz="1200" b="0" i="0" u="none" strike="noStrike" dirty="0">
                <a:solidFill>
                  <a:srgbClr val="02172F"/>
                </a:solidFill>
                <a:effectLst/>
              </a:rPr>
              <a:t>Used the agenda created prior to meeting to address following issues:</a:t>
            </a:r>
            <a:endParaRPr lang="en-US" sz="1200" b="0" dirty="0">
              <a:effectLst/>
            </a:endParaRPr>
          </a:p>
          <a:p>
            <a:pPr rtl="0">
              <a:spcBef>
                <a:spcPts val="0"/>
              </a:spcBef>
              <a:spcAft>
                <a:spcPts val="0"/>
              </a:spcAft>
            </a:pPr>
            <a:br>
              <a:rPr lang="en-US" sz="1200" b="0" dirty="0">
                <a:effectLst/>
              </a:rPr>
            </a:br>
            <a:r>
              <a:rPr lang="en-US" sz="1200" b="0" i="0" u="none" strike="noStrike" dirty="0">
                <a:solidFill>
                  <a:srgbClr val="000000"/>
                </a:solidFill>
                <a:effectLst/>
              </a:rPr>
              <a:t>1. Asset evaluation</a:t>
            </a:r>
            <a:endParaRPr lang="en-US" sz="1200" b="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Confirmed that everyone in the group has access to all assets in the Google Drive </a:t>
            </a:r>
          </a:p>
          <a:p>
            <a:pPr rtl="0" fontAlgn="base">
              <a:spcBef>
                <a:spcPts val="0"/>
              </a:spcBef>
              <a:spcAft>
                <a:spcPts val="0"/>
              </a:spcAft>
              <a:buFont typeface="Arial" panose="020B0604020202020204" pitchFamily="34" charset="0"/>
              <a:buChar char="•"/>
            </a:pPr>
            <a:r>
              <a:rPr lang="en-US" sz="1200" b="0" i="0" u="none" strike="noStrike" dirty="0" err="1">
                <a:solidFill>
                  <a:srgbClr val="02172F"/>
                </a:solidFill>
                <a:effectLst/>
              </a:rPr>
              <a:t>Programme</a:t>
            </a:r>
            <a:r>
              <a:rPr lang="en-US" sz="1200" b="0" i="0" u="none" strike="noStrike" dirty="0">
                <a:solidFill>
                  <a:srgbClr val="02172F"/>
                </a:solidFill>
                <a:effectLst/>
              </a:rPr>
              <a:t> needs re-doing</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Kieran has added licensing to the drive</a:t>
            </a:r>
          </a:p>
          <a:p>
            <a:pPr rtl="0">
              <a:spcBef>
                <a:spcPts val="0"/>
              </a:spcBef>
              <a:spcAft>
                <a:spcPts val="0"/>
              </a:spcAft>
            </a:pPr>
            <a:br>
              <a:rPr lang="en-US" sz="1200" b="0" dirty="0">
                <a:effectLst/>
              </a:rPr>
            </a:br>
            <a:r>
              <a:rPr lang="en-US" sz="1200" b="0" i="0" u="none" strike="noStrike" dirty="0">
                <a:solidFill>
                  <a:srgbClr val="000000"/>
                </a:solidFill>
                <a:effectLst/>
              </a:rPr>
              <a:t>2. Budget and ticketing clarification</a:t>
            </a:r>
            <a:endParaRPr lang="en-US" sz="1200" b="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Ticketing comparison to be uploaded today by </a:t>
            </a:r>
            <a:r>
              <a:rPr lang="en-US" sz="1200" b="0" i="0" u="none" strike="noStrike" dirty="0" err="1">
                <a:solidFill>
                  <a:srgbClr val="02172F"/>
                </a:solidFill>
                <a:effectLst/>
              </a:rPr>
              <a:t>Zanotti</a:t>
            </a:r>
            <a:endParaRPr lang="en-US" sz="1200" b="0" i="0" u="none" strike="noStrike" dirty="0">
              <a:solidFill>
                <a:srgbClr val="02172F"/>
              </a:solidFill>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Confirmed tickets will be free with voluntary donation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Confirmed all donations will be given to charity and not for recoupment- this will be covered by Tileyard Education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Confirmed that budget decisions have been researched by the team, with choices updated</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Addressing issues in budget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Potential expenses </a:t>
            </a:r>
          </a:p>
          <a:p>
            <a:pPr marL="1143000" lvl="2" indent="-228600"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Covering travel expenses for non-student artists and speakers- highest expense scenario for transport worked out as £125</a:t>
            </a:r>
          </a:p>
          <a:p>
            <a:pPr marL="1143000" lvl="2" indent="-228600"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Security - approx. £200 </a:t>
            </a:r>
          </a:p>
          <a:p>
            <a:pPr marL="1143000" lvl="2" indent="-228600"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Flyers, stickers, and lanyards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Performers do not need to be paid as it is a charity fundraiser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Video production not needed, covered by social media team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Estimated vs. actual </a:t>
            </a:r>
          </a:p>
          <a:p>
            <a:pPr marL="1143000" lvl="2" indent="-228600"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How much it will cost roughly if we were paying for the service vs. what we are actually paying </a:t>
            </a:r>
          </a:p>
          <a:p>
            <a:pPr rtl="0">
              <a:spcBef>
                <a:spcPts val="0"/>
              </a:spcBef>
              <a:spcAft>
                <a:spcPts val="0"/>
              </a:spcAft>
            </a:pPr>
            <a:br>
              <a:rPr lang="en-US" sz="1200" b="0" dirty="0">
                <a:effectLst/>
              </a:rPr>
            </a:br>
            <a:r>
              <a:rPr lang="en-US" sz="1200" b="0" i="0" u="none" strike="noStrike" dirty="0">
                <a:solidFill>
                  <a:srgbClr val="000000"/>
                </a:solidFill>
                <a:effectLst/>
              </a:rPr>
              <a:t>3. </a:t>
            </a:r>
            <a:r>
              <a:rPr lang="en-US" sz="1200" b="0" i="0" u="none" strike="noStrike" dirty="0" err="1">
                <a:solidFill>
                  <a:srgbClr val="000000"/>
                </a:solidFill>
                <a:effectLst/>
              </a:rPr>
              <a:t>Programme</a:t>
            </a:r>
            <a:r>
              <a:rPr lang="en-US" sz="1200" b="0" i="0" u="none" strike="noStrike" dirty="0">
                <a:solidFill>
                  <a:srgbClr val="000000"/>
                </a:solidFill>
                <a:effectLst/>
              </a:rPr>
              <a:t> and scheduling </a:t>
            </a:r>
            <a:endParaRPr lang="en-US" sz="1200" b="0" dirty="0">
              <a:effectLst/>
            </a:endParaRP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Confirmed: 9 acts for Vinyl, 7 for Gallery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Confirmed that </a:t>
            </a:r>
            <a:r>
              <a:rPr lang="en-US" sz="1200" b="0" i="0" u="none" strike="noStrike" dirty="0" err="1">
                <a:solidFill>
                  <a:srgbClr val="02172F"/>
                </a:solidFill>
                <a:effectLst/>
              </a:rPr>
              <a:t>Fanchon</a:t>
            </a:r>
            <a:r>
              <a:rPr lang="en-US" sz="1200" b="0" i="0" u="none" strike="noStrike" dirty="0">
                <a:solidFill>
                  <a:srgbClr val="02172F"/>
                </a:solidFill>
                <a:effectLst/>
              </a:rPr>
              <a:t> has created a ‘flow’ unity to the order of the programming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Equipment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Equipment lists gathered by info collected in performer submission form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Likely to be provided by Tileyard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Will still need two keyboards for each venue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Craig assigned programming </a:t>
            </a:r>
          </a:p>
          <a:p>
            <a:endParaRPr lang="en-GB" dirty="0"/>
          </a:p>
        </p:txBody>
      </p:sp>
    </p:spTree>
    <p:extLst>
      <p:ext uri="{BB962C8B-B14F-4D97-AF65-F5344CB8AC3E}">
        <p14:creationId xmlns:p14="http://schemas.microsoft.com/office/powerpoint/2010/main" val="40937816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A8A46-C53D-4417-8819-A2EC9A19719D}"/>
              </a:ext>
            </a:extLst>
          </p:cNvPr>
          <p:cNvSpPr>
            <a:spLocks noGrp="1"/>
          </p:cNvSpPr>
          <p:nvPr>
            <p:ph type="title"/>
          </p:nvPr>
        </p:nvSpPr>
        <p:spPr>
          <a:xfrm>
            <a:off x="457200" y="1083733"/>
            <a:ext cx="4760785" cy="810381"/>
          </a:xfrm>
        </p:spPr>
        <p:txBody>
          <a:bodyPr/>
          <a:lstStyle/>
          <a:p>
            <a:r>
              <a:rPr lang="en-US" dirty="0"/>
              <a:t>Appendices</a:t>
            </a:r>
            <a:endParaRPr lang="en-GB" dirty="0"/>
          </a:p>
        </p:txBody>
      </p:sp>
      <p:sp>
        <p:nvSpPr>
          <p:cNvPr id="3" name="Text Placeholder 2">
            <a:extLst>
              <a:ext uri="{FF2B5EF4-FFF2-40B4-BE49-F238E27FC236}">
                <a16:creationId xmlns:a16="http://schemas.microsoft.com/office/drawing/2014/main" id="{E9793958-B467-47B7-BE73-2DEAACB0CD9B}"/>
              </a:ext>
            </a:extLst>
          </p:cNvPr>
          <p:cNvSpPr>
            <a:spLocks noGrp="1"/>
          </p:cNvSpPr>
          <p:nvPr>
            <p:ph type="body" idx="1"/>
          </p:nvPr>
        </p:nvSpPr>
        <p:spPr>
          <a:xfrm>
            <a:off x="457199" y="1894114"/>
            <a:ext cx="4760786" cy="8846088"/>
          </a:xfrm>
        </p:spPr>
        <p:txBody>
          <a:bodyPr>
            <a:normAutofit/>
          </a:bodyPr>
          <a:lstStyle/>
          <a:p>
            <a:pPr marL="457200"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Craig was to insert a start time and end time and to figure out how long to give people. Team decided that 15 minutes per person will not work. This now needs to be fixed by </a:t>
            </a:r>
            <a:r>
              <a:rPr lang="en-US" sz="1200" b="0" i="0" u="none" strike="noStrike" dirty="0" err="1">
                <a:solidFill>
                  <a:srgbClr val="02172F"/>
                </a:solidFill>
                <a:effectLst/>
              </a:rPr>
              <a:t>Fanchon</a:t>
            </a:r>
            <a:r>
              <a:rPr lang="en-US" sz="1200" b="0" i="0" u="none" strike="noStrike" dirty="0">
                <a:solidFill>
                  <a:srgbClr val="02172F"/>
                </a:solidFill>
                <a:effectLst/>
              </a:rPr>
              <a:t>.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Timings confirmed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10:15-30pm end time aim to allow for overtime, plan to finish by 11pm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Set up with start at 5:30pm</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35 minute sets in The Gallery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20 minute sets in Vinyl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Interviews</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Val and Craig to gather questions</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Val to conduct interviews and to create a preliminary schedule for talks</a:t>
            </a:r>
          </a:p>
          <a:p>
            <a:pPr rtl="0">
              <a:spcBef>
                <a:spcPts val="0"/>
              </a:spcBef>
              <a:spcAft>
                <a:spcPts val="0"/>
              </a:spcAft>
            </a:pPr>
            <a:br>
              <a:rPr lang="en-US" sz="1200" b="0" dirty="0">
                <a:effectLst/>
              </a:rPr>
            </a:br>
            <a:r>
              <a:rPr lang="en-US" sz="1200" b="0" i="0" u="none" strike="noStrike" dirty="0">
                <a:solidFill>
                  <a:srgbClr val="000000"/>
                </a:solidFill>
                <a:effectLst/>
              </a:rPr>
              <a:t>4. Marketing decisions</a:t>
            </a:r>
            <a:endParaRPr lang="en-US" sz="1200" b="0" dirty="0">
              <a:effectLst/>
            </a:endParaRPr>
          </a:p>
          <a:p>
            <a:pPr rtl="0" fontAlgn="base">
              <a:spcBef>
                <a:spcPts val="0"/>
              </a:spcBef>
              <a:spcAft>
                <a:spcPts val="0"/>
              </a:spcAft>
              <a:buFont typeface="Arial" panose="020B0604020202020204" pitchFamily="34" charset="0"/>
              <a:buChar char="•"/>
            </a:pPr>
            <a:r>
              <a:rPr lang="en-US" sz="1200" b="0" i="0" u="none" strike="noStrike" dirty="0" err="1">
                <a:solidFill>
                  <a:srgbClr val="02172F"/>
                </a:solidFill>
                <a:effectLst/>
              </a:rPr>
              <a:t>Colours</a:t>
            </a:r>
            <a:r>
              <a:rPr lang="en-US" sz="1200" b="0" i="0" u="none" strike="noStrike" dirty="0">
                <a:solidFill>
                  <a:srgbClr val="02172F"/>
                </a:solidFill>
                <a:effectLst/>
              </a:rPr>
              <a:t> fit with aesthetic with rough demo and summer vibes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Social media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Instagram focus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Not venturing into TikTok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Physical flyers and stickers around the community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The use of QR codes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One for posters and stickers to bring you to the website for ticketing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Using dynamic QR codes that change which link they lead to and monitoring who is scanning them etc.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One on the night at the entrance that take you to a web page that has info on the performers and </a:t>
            </a:r>
            <a:r>
              <a:rPr lang="en-US" b="0" i="0" u="none" strike="noStrike" dirty="0" err="1">
                <a:solidFill>
                  <a:srgbClr val="02172F"/>
                </a:solidFill>
                <a:effectLst/>
              </a:rPr>
              <a:t>programme</a:t>
            </a:r>
            <a:r>
              <a:rPr lang="en-US" b="0" i="0" u="none" strike="noStrike" dirty="0">
                <a:solidFill>
                  <a:srgbClr val="02172F"/>
                </a:solidFill>
                <a:effectLst/>
              </a:rPr>
              <a:t> </a:t>
            </a:r>
          </a:p>
          <a:p>
            <a:pPr rtl="0" fontAlgn="base">
              <a:spcBef>
                <a:spcPts val="0"/>
              </a:spcBef>
              <a:spcAft>
                <a:spcPts val="0"/>
              </a:spcAft>
              <a:buFont typeface="Arial" panose="020B0604020202020204" pitchFamily="34" charset="0"/>
              <a:buChar char="•"/>
            </a:pPr>
            <a:r>
              <a:rPr lang="en-US" sz="1200" b="0" i="0" u="none" strike="noStrike" dirty="0">
                <a:solidFill>
                  <a:srgbClr val="02172F"/>
                </a:solidFill>
                <a:effectLst/>
              </a:rPr>
              <a:t>Marketing to target audience</a:t>
            </a:r>
          </a:p>
          <a:p>
            <a:pPr marL="742950" lvl="1" indent="-285750" rtl="0" fontAlgn="base">
              <a:spcBef>
                <a:spcPts val="0"/>
              </a:spcBef>
              <a:spcAft>
                <a:spcPts val="0"/>
              </a:spcAft>
              <a:buFont typeface="Arial" panose="020B0604020202020204" pitchFamily="34" charset="0"/>
              <a:buChar char="•"/>
            </a:pPr>
            <a:r>
              <a:rPr lang="en-US" b="0" i="0" u="none" strike="noStrike" dirty="0" err="1">
                <a:solidFill>
                  <a:srgbClr val="02172F"/>
                </a:solidFill>
                <a:effectLst/>
              </a:rPr>
              <a:t>Utilising</a:t>
            </a:r>
            <a:r>
              <a:rPr lang="en-US" b="0" i="0" u="none" strike="noStrike" dirty="0">
                <a:solidFill>
                  <a:srgbClr val="02172F"/>
                </a:solidFill>
                <a:effectLst/>
              </a:rPr>
              <a:t> partners and sponsors existing audiences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Internally pushing it with promotion, basic hashtags etc. </a:t>
            </a:r>
          </a:p>
          <a:p>
            <a:pPr marL="742950" lvl="1" indent="-285750" rtl="0" fontAlgn="base">
              <a:spcBef>
                <a:spcPts val="0"/>
              </a:spcBef>
              <a:spcAft>
                <a:spcPts val="0"/>
              </a:spcAft>
              <a:buFont typeface="Arial" panose="020B0604020202020204" pitchFamily="34" charset="0"/>
              <a:buChar char="•"/>
            </a:pPr>
            <a:r>
              <a:rPr lang="en-US" b="0" i="0" u="none" strike="noStrike" dirty="0">
                <a:solidFill>
                  <a:srgbClr val="02172F"/>
                </a:solidFill>
                <a:effectLst/>
              </a:rPr>
              <a:t>Reaching out to our own friends etc. </a:t>
            </a:r>
          </a:p>
          <a:p>
            <a:br>
              <a:rPr lang="en-US" sz="1200" b="0" dirty="0">
                <a:effectLst/>
              </a:rPr>
            </a:br>
            <a:br>
              <a:rPr lang="en-US" sz="1200" b="0" dirty="0">
                <a:effectLst/>
              </a:rPr>
            </a:br>
            <a:endParaRPr lang="en-GB" sz="1200" dirty="0"/>
          </a:p>
        </p:txBody>
      </p:sp>
    </p:spTree>
    <p:extLst>
      <p:ext uri="{BB962C8B-B14F-4D97-AF65-F5344CB8AC3E}">
        <p14:creationId xmlns:p14="http://schemas.microsoft.com/office/powerpoint/2010/main" val="3429522726"/>
      </p:ext>
    </p:extLst>
  </p:cSld>
  <p:clrMapOvr>
    <a:masterClrMapping/>
  </p:clrMapOvr>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2524</TotalTime>
  <Words>3707</Words>
  <Application>Microsoft Office PowerPoint</Application>
  <PresentationFormat>Widescreen</PresentationFormat>
  <Paragraphs>572</Paragraphs>
  <Slides>27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Arial</vt:lpstr>
      <vt:lpstr>Calibri</vt:lpstr>
      <vt:lpstr>Century Gothic</vt:lpstr>
      <vt:lpstr>Courier New</vt:lpstr>
      <vt:lpstr>Lucida Sans</vt:lpstr>
      <vt:lpstr>Symbol</vt:lpstr>
      <vt:lpstr>Trebuchet MS</vt:lpstr>
      <vt:lpstr>Wingdings 3</vt:lpstr>
      <vt:lpstr>Facet</vt:lpstr>
      <vt:lpstr> DEMO FEST 2022 Live Events Management (BMTY7005) </vt:lpstr>
      <vt:lpstr>Key Information and Logo</vt:lpstr>
      <vt:lpstr>Staffing </vt:lpstr>
      <vt:lpstr>Potential Speakers and Mock Timetable for Talks</vt:lpstr>
      <vt:lpstr>Mock Program of artists</vt:lpstr>
      <vt:lpstr>Mock Program of Artists Cont.</vt:lpstr>
      <vt:lpstr>Ticketing</vt:lpstr>
      <vt:lpstr>Marketing and Promotion</vt:lpstr>
      <vt:lpstr>Promotional Material</vt:lpstr>
      <vt:lpstr>Promotional Material Cont.</vt:lpstr>
      <vt:lpstr>Budget</vt:lpstr>
      <vt:lpstr>Budget Cont.</vt:lpstr>
      <vt:lpstr>Budget Cont.</vt:lpstr>
      <vt:lpstr>Health and Safety/ Risk assessment and Site Map</vt:lpstr>
      <vt:lpstr>Licensing </vt:lpstr>
      <vt:lpstr>Reflective Summary</vt:lpstr>
      <vt:lpstr>References</vt:lpstr>
      <vt:lpstr>Appendices</vt:lpstr>
      <vt:lpstr>PowerPoint Presentation</vt:lpstr>
      <vt:lpstr>Appendices</vt:lpstr>
      <vt:lpstr>PowerPoint Presentation</vt:lpstr>
      <vt:lpstr>Appendices</vt:lpstr>
      <vt:lpstr>Appendices</vt:lpstr>
      <vt:lpstr>Appendices</vt:lpstr>
      <vt:lpstr>Appendices</vt:lpstr>
      <vt:lpstr>Appendices</vt:lpstr>
      <vt:lpstr>Appendices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 FEST 2022</dc:title>
  <dc:creator>kieran</dc:creator>
  <cp:lastModifiedBy>kieran</cp:lastModifiedBy>
  <cp:revision>2</cp:revision>
  <dcterms:created xsi:type="dcterms:W3CDTF">2022-03-30T13:27:00Z</dcterms:created>
  <dcterms:modified xsi:type="dcterms:W3CDTF">2022-04-01T11:58:45Z</dcterms:modified>
</cp:coreProperties>
</file>