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7614" autoAdjust="0"/>
    <p:restoredTop sz="96120" autoAdjust="0"/>
  </p:normalViewPr>
  <p:slideViewPr>
    <p:cSldViewPr snapToGrid="0">
      <p:cViewPr varScale="1">
        <p:scale>
          <a:sx n="35" d="100"/>
          <a:sy n="35" d="100"/>
        </p:scale>
        <p:origin x="37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3EB252-963F-41E5-B921-FF41F1074E43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4600" y="1143000"/>
            <a:ext cx="4368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26E19-31F7-4E5C-8161-4C3D1F8B2E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272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AE26E19-31F7-4E5C-8161-4C3D1F8B2EF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051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9911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17006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762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524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837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282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14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9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13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7547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938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20A64-F541-412D-96C1-D23C0392481B}" type="datetimeFigureOut">
              <a:rPr lang="en-GB" smtClean="0"/>
              <a:t>24/04/2018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803773-F3B9-430B-9089-A3F577A2B0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183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Relationship Id="rId9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29000">
              <a:schemeClr val="accent1">
                <a:lumMod val="45000"/>
                <a:lumOff val="55000"/>
              </a:schemeClr>
            </a:gs>
            <a:gs pos="76000">
              <a:schemeClr val="accent1"/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17F6D6E-546C-4AE0-9278-325892DF4669}"/>
              </a:ext>
            </a:extLst>
          </p:cNvPr>
          <p:cNvSpPr/>
          <p:nvPr/>
        </p:nvSpPr>
        <p:spPr>
          <a:xfrm>
            <a:off x="388355" y="204526"/>
            <a:ext cx="29571548" cy="3102428"/>
          </a:xfrm>
          <a:prstGeom prst="roundRect">
            <a:avLst>
              <a:gd name="adj" fmla="val 14881"/>
            </a:avLst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4" name="Picture 7">
            <a:extLst>
              <a:ext uri="{FF2B5EF4-FFF2-40B4-BE49-F238E27FC236}">
                <a16:creationId xmlns:a16="http://schemas.microsoft.com/office/drawing/2014/main" id="{E15F46F8-E08A-454C-B6A6-7C5015C411F1}"/>
              </a:ext>
            </a:extLst>
          </p:cNvPr>
          <p:cNvPicPr>
            <a:picLocks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877" y="540174"/>
            <a:ext cx="6094800" cy="23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>
            <a:extLst>
              <a:ext uri="{FF2B5EF4-FFF2-40B4-BE49-F238E27FC236}">
                <a16:creationId xmlns:a16="http://schemas.microsoft.com/office/drawing/2014/main" id="{D53BB282-0D1F-4018-93D7-EC1C79BE9F1D}"/>
              </a:ext>
            </a:extLst>
          </p:cNvPr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6" t="13628" r="7664" b="10461"/>
          <a:stretch>
            <a:fillRect/>
          </a:stretch>
        </p:blipFill>
        <p:spPr bwMode="auto">
          <a:xfrm>
            <a:off x="23786600" y="562481"/>
            <a:ext cx="6095441" cy="231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1E98A62D-6950-4502-AE49-6FA9E309647C}"/>
              </a:ext>
            </a:extLst>
          </p:cNvPr>
          <p:cNvSpPr/>
          <p:nvPr/>
        </p:nvSpPr>
        <p:spPr>
          <a:xfrm>
            <a:off x="8565355" y="981643"/>
            <a:ext cx="1460000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4000" dirty="0"/>
          </a:p>
          <a:p>
            <a:pPr algn="ctr"/>
            <a:endParaRPr lang="en-GB" sz="40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19D091-D0D4-492D-9A72-C6A8CE2C031B}"/>
              </a:ext>
            </a:extLst>
          </p:cNvPr>
          <p:cNvSpPr/>
          <p:nvPr/>
        </p:nvSpPr>
        <p:spPr>
          <a:xfrm>
            <a:off x="6636677" y="215088"/>
            <a:ext cx="16878233" cy="13234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en-GB" sz="7000" dirty="0">
                <a:solidFill>
                  <a:prstClr val="black"/>
                </a:solidFill>
              </a:rPr>
              <a:t>Usability Issues in E-Government and E-Voting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0F7606C-E1B9-4F54-907C-A07035DA6F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65355" y="2028903"/>
            <a:ext cx="13989845" cy="1554231"/>
          </a:xfrm>
          <a:prstGeom prst="rect">
            <a:avLst/>
          </a:prstGeom>
        </p:spPr>
      </p:pic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D13A2A16-B1C3-4969-8BF5-F598BE433440}"/>
              </a:ext>
            </a:extLst>
          </p:cNvPr>
          <p:cNvSpPr/>
          <p:nvPr/>
        </p:nvSpPr>
        <p:spPr>
          <a:xfrm>
            <a:off x="388355" y="3548649"/>
            <a:ext cx="9791172" cy="17834975"/>
          </a:xfrm>
          <a:prstGeom prst="roundRect">
            <a:avLst>
              <a:gd name="adj" fmla="val 447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S </a:t>
            </a:r>
            <a:endParaRPr lang="en-GB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C2B7ADA-4499-4F78-9005-89D733B8343B}"/>
              </a:ext>
            </a:extLst>
          </p:cNvPr>
          <p:cNvCxnSpPr>
            <a:cxnSpLocks/>
          </p:cNvCxnSpPr>
          <p:nvPr/>
        </p:nvCxnSpPr>
        <p:spPr>
          <a:xfrm>
            <a:off x="541877" y="4410596"/>
            <a:ext cx="9488814" cy="2285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E9CC648D-14F7-4D3A-98AD-F65C24062BC8}"/>
              </a:ext>
            </a:extLst>
          </p:cNvPr>
          <p:cNvSpPr txBox="1"/>
          <p:nvPr/>
        </p:nvSpPr>
        <p:spPr>
          <a:xfrm>
            <a:off x="488061" y="3384438"/>
            <a:ext cx="65334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1. Introduction</a:t>
            </a:r>
          </a:p>
        </p:txBody>
      </p: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D01640-9759-42CF-A074-DBE2EFB80AE9}"/>
              </a:ext>
            </a:extLst>
          </p:cNvPr>
          <p:cNvCxnSpPr>
            <a:cxnSpLocks/>
          </p:cNvCxnSpPr>
          <p:nvPr/>
        </p:nvCxnSpPr>
        <p:spPr>
          <a:xfrm>
            <a:off x="342923" y="14403319"/>
            <a:ext cx="921803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B7C28936-DF1E-4F37-8ECA-8BF545C7569D}"/>
              </a:ext>
            </a:extLst>
          </p:cNvPr>
          <p:cNvSpPr txBox="1"/>
          <p:nvPr/>
        </p:nvSpPr>
        <p:spPr>
          <a:xfrm>
            <a:off x="388355" y="13340787"/>
            <a:ext cx="39725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2. Aim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8F0614A-4F59-49D3-AAA6-2FB228800F78}"/>
              </a:ext>
            </a:extLst>
          </p:cNvPr>
          <p:cNvCxnSpPr>
            <a:cxnSpLocks/>
          </p:cNvCxnSpPr>
          <p:nvPr/>
        </p:nvCxnSpPr>
        <p:spPr>
          <a:xfrm flipV="1">
            <a:off x="361446" y="16347786"/>
            <a:ext cx="9391277" cy="256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9E9575C8-70E4-4F04-A997-94C5BAE673DE}"/>
              </a:ext>
            </a:extLst>
          </p:cNvPr>
          <p:cNvSpPr txBox="1"/>
          <p:nvPr/>
        </p:nvSpPr>
        <p:spPr>
          <a:xfrm>
            <a:off x="388355" y="15226537"/>
            <a:ext cx="682662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3. Objectives</a:t>
            </a:r>
          </a:p>
        </p:txBody>
      </p:sp>
      <p:sp>
        <p:nvSpPr>
          <p:cNvPr id="36" name="Rectangle: Rounded Corners 35">
            <a:extLst>
              <a:ext uri="{FF2B5EF4-FFF2-40B4-BE49-F238E27FC236}">
                <a16:creationId xmlns:a16="http://schemas.microsoft.com/office/drawing/2014/main" id="{AB768DB2-BE98-42F8-9E28-37526884267A}"/>
              </a:ext>
            </a:extLst>
          </p:cNvPr>
          <p:cNvSpPr/>
          <p:nvPr/>
        </p:nvSpPr>
        <p:spPr>
          <a:xfrm>
            <a:off x="10294230" y="3570420"/>
            <a:ext cx="9872405" cy="17813203"/>
          </a:xfrm>
          <a:prstGeom prst="roundRect">
            <a:avLst>
              <a:gd name="adj" fmla="val 329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Rectangle: Rounded Corners 36">
            <a:extLst>
              <a:ext uri="{FF2B5EF4-FFF2-40B4-BE49-F238E27FC236}">
                <a16:creationId xmlns:a16="http://schemas.microsoft.com/office/drawing/2014/main" id="{23F58AA3-EA30-4701-A7F6-E495C37DC9BA}"/>
              </a:ext>
            </a:extLst>
          </p:cNvPr>
          <p:cNvSpPr/>
          <p:nvPr/>
        </p:nvSpPr>
        <p:spPr>
          <a:xfrm>
            <a:off x="20358844" y="3557066"/>
            <a:ext cx="9656322" cy="17813203"/>
          </a:xfrm>
          <a:prstGeom prst="roundRect">
            <a:avLst>
              <a:gd name="adj" fmla="val 3297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5D3EC4E-D0DC-4925-97F6-B6453133CADD}"/>
              </a:ext>
            </a:extLst>
          </p:cNvPr>
          <p:cNvSpPr txBox="1"/>
          <p:nvPr/>
        </p:nvSpPr>
        <p:spPr>
          <a:xfrm>
            <a:off x="342923" y="14403319"/>
            <a:ext cx="94562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To analyse, discover, and evaluate the usability &amp; security issues of E-voting systems.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7B7296D-4D21-41F5-AC25-1E72F8C88476}"/>
              </a:ext>
            </a:extLst>
          </p:cNvPr>
          <p:cNvSpPr txBox="1"/>
          <p:nvPr/>
        </p:nvSpPr>
        <p:spPr>
          <a:xfrm>
            <a:off x="388355" y="15958203"/>
            <a:ext cx="9337461" cy="5483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Research usability and security issues in E-voting systems.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Produce a prototype highly similar to an e-voting website.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Present the prototype to various number of users and collect feedback on the prototype’s usability from them.</a:t>
            </a:r>
          </a:p>
          <a:p>
            <a:pPr marL="457200" lvl="0" indent="-457200">
              <a:buFont typeface="Arial" panose="020B0604020202020204" pitchFamily="34" charset="0"/>
              <a:buChar char="•"/>
            </a:pPr>
            <a:r>
              <a:rPr lang="en-GB" sz="3200" dirty="0"/>
              <a:t>Analyse the feedback collected and come to an evaluation concerning usability issues of electronic voting.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3AD87E3-817F-4487-AF6B-5A6A528DFE5C}"/>
              </a:ext>
            </a:extLst>
          </p:cNvPr>
          <p:cNvSpPr txBox="1"/>
          <p:nvPr/>
        </p:nvSpPr>
        <p:spPr>
          <a:xfrm>
            <a:off x="541877" y="4493376"/>
            <a:ext cx="979117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After the 2000 U.S Presidential election usability issues were considered more because of the many issues that appear on the ballot paper. As a result, many countries began considering using technology for online voting as an alternative method to traditional paper voting. </a:t>
            </a:r>
            <a:endParaRPr lang="en-GB" sz="4800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1B6F3AC-93B3-4E3D-88A1-4BAE6A1D4EB7}"/>
              </a:ext>
            </a:extLst>
          </p:cNvPr>
          <p:cNvCxnSpPr/>
          <p:nvPr/>
        </p:nvCxnSpPr>
        <p:spPr>
          <a:xfrm>
            <a:off x="20623497" y="14385240"/>
            <a:ext cx="92585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>
            <a:extLst>
              <a:ext uri="{FF2B5EF4-FFF2-40B4-BE49-F238E27FC236}">
                <a16:creationId xmlns:a16="http://schemas.microsoft.com/office/drawing/2014/main" id="{7B298D05-0BEB-4724-A9BF-78BF72DD193E}"/>
              </a:ext>
            </a:extLst>
          </p:cNvPr>
          <p:cNvSpPr txBox="1"/>
          <p:nvPr/>
        </p:nvSpPr>
        <p:spPr>
          <a:xfrm>
            <a:off x="20490179" y="13495273"/>
            <a:ext cx="9442111" cy="10926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500" dirty="0"/>
              <a:t>6. Conclusion</a:t>
            </a:r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43D47661-C150-4383-ABEC-3FDBA16949A3}"/>
              </a:ext>
            </a:extLst>
          </p:cNvPr>
          <p:cNvCxnSpPr>
            <a:cxnSpLocks/>
          </p:cNvCxnSpPr>
          <p:nvPr/>
        </p:nvCxnSpPr>
        <p:spPr>
          <a:xfrm flipV="1">
            <a:off x="10811435" y="16000469"/>
            <a:ext cx="6090686" cy="239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TextBox 47">
            <a:extLst>
              <a:ext uri="{FF2B5EF4-FFF2-40B4-BE49-F238E27FC236}">
                <a16:creationId xmlns:a16="http://schemas.microsoft.com/office/drawing/2014/main" id="{F2718424-D6F9-432F-BDB5-E44D0E6B4F2B}"/>
              </a:ext>
            </a:extLst>
          </p:cNvPr>
          <p:cNvSpPr txBox="1"/>
          <p:nvPr/>
        </p:nvSpPr>
        <p:spPr>
          <a:xfrm>
            <a:off x="10372740" y="10242398"/>
            <a:ext cx="445728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0" dirty="0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8597C229-B763-4294-B036-C87480CFB14E}"/>
              </a:ext>
            </a:extLst>
          </p:cNvPr>
          <p:cNvCxnSpPr>
            <a:cxnSpLocks/>
          </p:cNvCxnSpPr>
          <p:nvPr/>
        </p:nvCxnSpPr>
        <p:spPr>
          <a:xfrm>
            <a:off x="20718457" y="4353577"/>
            <a:ext cx="9191668" cy="5701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700BA47A-2360-4BD6-BAF1-EC1DB2C388C5}"/>
              </a:ext>
            </a:extLst>
          </p:cNvPr>
          <p:cNvSpPr txBox="1"/>
          <p:nvPr/>
        </p:nvSpPr>
        <p:spPr>
          <a:xfrm>
            <a:off x="21169745" y="4140402"/>
            <a:ext cx="23451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94BCE3F-9870-45D3-B508-7CC5B4E119F8}"/>
              </a:ext>
            </a:extLst>
          </p:cNvPr>
          <p:cNvSpPr txBox="1"/>
          <p:nvPr/>
        </p:nvSpPr>
        <p:spPr>
          <a:xfrm>
            <a:off x="20656732" y="3354800"/>
            <a:ext cx="654806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5. Evaluation</a:t>
            </a:r>
          </a:p>
        </p:txBody>
      </p: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4A99F9F6-936C-40BF-B86A-3E98C393227C}"/>
              </a:ext>
            </a:extLst>
          </p:cNvPr>
          <p:cNvCxnSpPr>
            <a:cxnSpLocks/>
          </p:cNvCxnSpPr>
          <p:nvPr/>
        </p:nvCxnSpPr>
        <p:spPr>
          <a:xfrm>
            <a:off x="10381237" y="4410596"/>
            <a:ext cx="9587528" cy="446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0715F9E3-6E7C-4A47-86E2-6F0ADE56BB10}"/>
              </a:ext>
            </a:extLst>
          </p:cNvPr>
          <p:cNvSpPr txBox="1"/>
          <p:nvPr/>
        </p:nvSpPr>
        <p:spPr>
          <a:xfrm>
            <a:off x="20633137" y="4356808"/>
            <a:ext cx="925372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There are several types of testing methods with each method pointing to different research goals such as: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200" dirty="0"/>
              <a:t>System Usability Scale Survey(SUS).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200" dirty="0"/>
              <a:t>Heatmaps – Eye tracker (Eye Tribe).</a:t>
            </a:r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3200" dirty="0"/>
              <a:t>Retrospective Think Aloud (RTA).</a:t>
            </a:r>
          </a:p>
        </p:txBody>
      </p:sp>
      <p:pic>
        <p:nvPicPr>
          <p:cNvPr id="57" name="Picture 56">
            <a:extLst>
              <a:ext uri="{FF2B5EF4-FFF2-40B4-BE49-F238E27FC236}">
                <a16:creationId xmlns:a16="http://schemas.microsoft.com/office/drawing/2014/main" id="{713B4E9A-082F-4770-B2A6-5D17E62C1C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544602" y="7460218"/>
            <a:ext cx="9430792" cy="6152273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99CDAAAF-50AA-465D-8488-7186FD14C184}"/>
              </a:ext>
            </a:extLst>
          </p:cNvPr>
          <p:cNvSpPr txBox="1"/>
          <p:nvPr/>
        </p:nvSpPr>
        <p:spPr>
          <a:xfrm>
            <a:off x="11273677" y="4046158"/>
            <a:ext cx="34642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C9A3EB4E-3E19-4DBB-B1D1-CEBBDF400B04}"/>
              </a:ext>
            </a:extLst>
          </p:cNvPr>
          <p:cNvSpPr txBox="1"/>
          <p:nvPr/>
        </p:nvSpPr>
        <p:spPr>
          <a:xfrm>
            <a:off x="10349208" y="3492159"/>
            <a:ext cx="974647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6600" dirty="0">
                <a:solidFill>
                  <a:prstClr val="black"/>
                </a:solidFill>
              </a:rPr>
              <a:t>4. Design &amp; Implementation 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7582C758-9A27-45BD-975B-F231D4BFB45B}"/>
              </a:ext>
            </a:extLst>
          </p:cNvPr>
          <p:cNvSpPr txBox="1"/>
          <p:nvPr/>
        </p:nvSpPr>
        <p:spPr>
          <a:xfrm>
            <a:off x="20552682" y="14370563"/>
            <a:ext cx="9446947" cy="72019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300" dirty="0"/>
              <a:t>When it comes to real-world e-voting systems issues, opinions will be different for voters themselves. </a:t>
            </a:r>
          </a:p>
          <a:p>
            <a:r>
              <a:rPr lang="en-GB" sz="3300" dirty="0"/>
              <a:t>Usability issues in an E-voting system could be reduced in the near future following the steps below: 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3300" dirty="0"/>
              <a:t>Using different usability testing methods to test E-voting websites could help to reduce E-voting issues.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3300" dirty="0"/>
              <a:t>The increased development in the field of security, may provide an opportunity for E-voting system to have a big chance to be used in the future.</a:t>
            </a:r>
          </a:p>
          <a:p>
            <a:pPr marL="514350" indent="-514350">
              <a:buFont typeface="+mj-lt"/>
              <a:buAutoNum type="alphaLcParenR"/>
            </a:pPr>
            <a:r>
              <a:rPr lang="en-GB" sz="3300" kern="0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Using different users’ background would lead to more varied results with different comments and opinions. Such as old, busy, young people and more. </a:t>
            </a:r>
            <a:endParaRPr lang="en-GB" sz="3300" dirty="0">
              <a:solidFill>
                <a:srgbClr val="0070C0"/>
              </a:solidFill>
            </a:endParaRPr>
          </a:p>
        </p:txBody>
      </p:sp>
      <p:pic>
        <p:nvPicPr>
          <p:cNvPr id="69" name="Picture 68">
            <a:extLst>
              <a:ext uri="{FF2B5EF4-FFF2-40B4-BE49-F238E27FC236}">
                <a16:creationId xmlns:a16="http://schemas.microsoft.com/office/drawing/2014/main" id="{64064978-E897-49AB-A0F7-8C6DB430CE81}"/>
              </a:ext>
            </a:extLst>
          </p:cNvPr>
          <p:cNvPicPr/>
          <p:nvPr/>
        </p:nvPicPr>
        <p:blipFill>
          <a:blip r:embed="rId7"/>
          <a:stretch>
            <a:fillRect/>
          </a:stretch>
        </p:blipFill>
        <p:spPr>
          <a:xfrm>
            <a:off x="10433067" y="7244111"/>
            <a:ext cx="9465641" cy="777197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41DB9D5-2352-49B0-BE74-EF830D33C890}"/>
              </a:ext>
            </a:extLst>
          </p:cNvPr>
          <p:cNvSpPr txBox="1"/>
          <p:nvPr/>
        </p:nvSpPr>
        <p:spPr>
          <a:xfrm>
            <a:off x="10420493" y="5464533"/>
            <a:ext cx="93106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A use case diagram was developed to identify the users and their interactions with the application.</a:t>
            </a:r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BF3758C5-772D-4A7C-8811-AF7E23A64F69}"/>
              </a:ext>
            </a:extLst>
          </p:cNvPr>
          <p:cNvCxnSpPr>
            <a:cxnSpLocks/>
          </p:cNvCxnSpPr>
          <p:nvPr/>
        </p:nvCxnSpPr>
        <p:spPr>
          <a:xfrm flipV="1">
            <a:off x="10811435" y="5318270"/>
            <a:ext cx="3424918" cy="325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95A18295-5209-4F99-B6E9-DA847634FE63}"/>
              </a:ext>
            </a:extLst>
          </p:cNvPr>
          <p:cNvSpPr txBox="1"/>
          <p:nvPr/>
        </p:nvSpPr>
        <p:spPr>
          <a:xfrm>
            <a:off x="10910590" y="4510872"/>
            <a:ext cx="35963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4.1Design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666FC2AF-15B0-4F84-B923-5CF6A8E74334}"/>
              </a:ext>
            </a:extLst>
          </p:cNvPr>
          <p:cNvSpPr txBox="1"/>
          <p:nvPr/>
        </p:nvSpPr>
        <p:spPr>
          <a:xfrm>
            <a:off x="10587534" y="14902210"/>
            <a:ext cx="660291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0" dirty="0"/>
              <a:t> </a:t>
            </a:r>
            <a:r>
              <a:rPr lang="en-GB" sz="6000" dirty="0"/>
              <a:t>4.2 Implementation</a:t>
            </a:r>
            <a:endParaRPr lang="en-GB" sz="48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A91152C9-E6EE-4F36-9188-9DC373595B9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20493" y="17337467"/>
            <a:ext cx="9714450" cy="386043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6FA4790-97C2-45A7-AFE5-2E12ABD0B69D}"/>
              </a:ext>
            </a:extLst>
          </p:cNvPr>
          <p:cNvSpPr txBox="1"/>
          <p:nvPr/>
        </p:nvSpPr>
        <p:spPr>
          <a:xfrm>
            <a:off x="10420493" y="16024437"/>
            <a:ext cx="9465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The tools that used to build the prototype are PHP, HTML, and CSS, wamp server, notepad++.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60FFBE1-0446-4C7D-AD7C-1D7ED66C15E4}"/>
              </a:ext>
            </a:extLst>
          </p:cNvPr>
          <p:cNvSpPr/>
          <p:nvPr/>
        </p:nvSpPr>
        <p:spPr>
          <a:xfrm>
            <a:off x="22983784" y="6917185"/>
            <a:ext cx="4454900" cy="5592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Heat Map Example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6A19482-0C03-4DBD-84B9-EC8823C2A77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8061" y="7051623"/>
            <a:ext cx="9616752" cy="640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3633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1275</TotalTime>
  <Words>335</Words>
  <Application>Microsoft Office PowerPoint</Application>
  <PresentationFormat>Custom</PresentationFormat>
  <Paragraphs>30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</dc:creator>
  <cp:lastModifiedBy>admin</cp:lastModifiedBy>
  <cp:revision>57</cp:revision>
  <dcterms:created xsi:type="dcterms:W3CDTF">2018-04-09T20:07:03Z</dcterms:created>
  <dcterms:modified xsi:type="dcterms:W3CDTF">2018-04-24T08:51:02Z</dcterms:modified>
</cp:coreProperties>
</file>