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handoutMasterIdLst>
    <p:handoutMasterId r:id="rId31"/>
  </p:handoutMasterIdLst>
  <p:sldIdLst>
    <p:sldId id="496" r:id="rId2"/>
    <p:sldId id="467" r:id="rId3"/>
    <p:sldId id="468" r:id="rId4"/>
    <p:sldId id="469" r:id="rId5"/>
    <p:sldId id="470" r:id="rId6"/>
    <p:sldId id="471" r:id="rId7"/>
    <p:sldId id="472" r:id="rId8"/>
    <p:sldId id="473" r:id="rId9"/>
    <p:sldId id="475" r:id="rId10"/>
    <p:sldId id="476" r:id="rId11"/>
    <p:sldId id="477" r:id="rId12"/>
    <p:sldId id="478" r:id="rId13"/>
    <p:sldId id="479" r:id="rId14"/>
    <p:sldId id="480" r:id="rId15"/>
    <p:sldId id="481" r:id="rId16"/>
    <p:sldId id="482" r:id="rId17"/>
    <p:sldId id="483" r:id="rId18"/>
    <p:sldId id="484" r:id="rId19"/>
    <p:sldId id="485" r:id="rId20"/>
    <p:sldId id="486" r:id="rId21"/>
    <p:sldId id="487" r:id="rId22"/>
    <p:sldId id="488" r:id="rId23"/>
    <p:sldId id="489" r:id="rId24"/>
    <p:sldId id="490" r:id="rId25"/>
    <p:sldId id="491" r:id="rId26"/>
    <p:sldId id="492" r:id="rId27"/>
    <p:sldId id="493" r:id="rId28"/>
    <p:sldId id="494"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FA3"/>
    <a:srgbClr val="FDB940"/>
    <a:srgbClr val="D4EAE4"/>
    <a:srgbClr val="00158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985" autoAdjust="0"/>
    <p:restoredTop sz="96279" autoAdjust="0"/>
  </p:normalViewPr>
  <p:slideViewPr>
    <p:cSldViewPr>
      <p:cViewPr varScale="1">
        <p:scale>
          <a:sx n="86" d="100"/>
          <a:sy n="86" d="100"/>
        </p:scale>
        <p:origin x="1522" y="58"/>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notesViewPr>
    <p:cSldViewPr>
      <p:cViewPr varScale="1">
        <p:scale>
          <a:sx n="55" d="100"/>
          <a:sy n="55" d="100"/>
        </p:scale>
        <p:origin x="-2256"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8D8D874E-E9D5-433B-A149-BDF6BFDD40A8}" type="datetimeFigureOut">
              <a:rPr lang="en-US" smtClean="0"/>
              <a:pPr/>
              <a:t>6/8/2020</a:t>
            </a:fld>
            <a:endParaRPr lang="en-US"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20DCAA22-461C-45B4-A301-BFCA580174EF}" type="slidenum">
              <a:rPr lang="en-US" smtClean="0"/>
              <a:pPr/>
              <a:t>‹#›</a:t>
            </a:fld>
            <a:endParaRPr lang="en-US" dirty="0"/>
          </a:p>
        </p:txBody>
      </p:sp>
    </p:spTree>
    <p:extLst>
      <p:ext uri="{BB962C8B-B14F-4D97-AF65-F5344CB8AC3E}">
        <p14:creationId xmlns:p14="http://schemas.microsoft.com/office/powerpoint/2010/main" val="49019226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A051F04-9E25-42C3-8BC5-EC2E8469D95E}" type="datetimeFigureOut">
              <a:rPr lang="en-US" smtClean="0"/>
              <a:pPr/>
              <a:t>6/8/2020</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73D6722-9B4D-4E29-B226-C325925A8118}" type="slidenum">
              <a:rPr lang="en-US" smtClean="0"/>
              <a:pPr/>
              <a:t>‹#›</a:t>
            </a:fld>
            <a:endParaRPr lang="en-US" dirty="0"/>
          </a:p>
        </p:txBody>
      </p:sp>
    </p:spTree>
    <p:extLst>
      <p:ext uri="{BB962C8B-B14F-4D97-AF65-F5344CB8AC3E}">
        <p14:creationId xmlns:p14="http://schemas.microsoft.com/office/powerpoint/2010/main" val="3529598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dirty="0"/>
              <a:t>If this PowerPoint presentation contains mathematical equations, you may need to check that your computer has the following installed:</a:t>
            </a:r>
          </a:p>
          <a:p>
            <a:pPr marL="0" marR="0" indent="0" algn="l" defTabSz="914400" rtl="0" eaLnBrk="1" fontAlgn="auto" latinLnBrk="0" hangingPunct="1">
              <a:lnSpc>
                <a:spcPct val="100000"/>
              </a:lnSpc>
              <a:spcBef>
                <a:spcPts val="0"/>
              </a:spcBef>
              <a:spcAft>
                <a:spcPts val="0"/>
              </a:spcAft>
              <a:buClrTx/>
              <a:buSzTx/>
              <a:buFontTx/>
              <a:buNone/>
              <a:tabLst/>
              <a:defRPr/>
            </a:pPr>
            <a:r>
              <a:rPr lang="en-IN" dirty="0"/>
              <a:t>1) MathType Plugin</a:t>
            </a:r>
          </a:p>
          <a:p>
            <a:pPr marL="0" marR="0" indent="0" algn="l" defTabSz="914400" rtl="0" eaLnBrk="1" fontAlgn="auto" latinLnBrk="0" hangingPunct="1">
              <a:lnSpc>
                <a:spcPct val="100000"/>
              </a:lnSpc>
              <a:spcBef>
                <a:spcPts val="0"/>
              </a:spcBef>
              <a:spcAft>
                <a:spcPts val="0"/>
              </a:spcAft>
              <a:buClrTx/>
              <a:buSzTx/>
              <a:buFontTx/>
              <a:buNone/>
              <a:tabLst/>
              <a:defRPr/>
            </a:pPr>
            <a:r>
              <a:rPr lang="en-IN" dirty="0"/>
              <a:t>2) Math Player (free versions available)</a:t>
            </a:r>
          </a:p>
          <a:p>
            <a:pPr marL="0" marR="0" indent="0" algn="l" defTabSz="914400" rtl="0" eaLnBrk="1" fontAlgn="auto" latinLnBrk="0" hangingPunct="1">
              <a:lnSpc>
                <a:spcPct val="100000"/>
              </a:lnSpc>
              <a:spcBef>
                <a:spcPts val="0"/>
              </a:spcBef>
              <a:spcAft>
                <a:spcPts val="0"/>
              </a:spcAft>
              <a:buClrTx/>
              <a:buSzTx/>
              <a:buFontTx/>
              <a:buNone/>
              <a:tabLst/>
              <a:defRPr/>
            </a:pPr>
            <a:r>
              <a:rPr lang="en-IN" dirty="0"/>
              <a:t>3) NVDA Reader (free versions available)</a:t>
            </a:r>
            <a:endParaRPr lang="en-US" dirty="0">
              <a:ea typeface="ＭＳ Ｐゴシック" pitchFamily="34" charset="-128"/>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1</a:t>
            </a:fld>
            <a:endParaRPr lang="en-US" dirty="0"/>
          </a:p>
        </p:txBody>
      </p:sp>
    </p:spTree>
    <p:extLst>
      <p:ext uri="{BB962C8B-B14F-4D97-AF65-F5344CB8AC3E}">
        <p14:creationId xmlns:p14="http://schemas.microsoft.com/office/powerpoint/2010/main" val="18354063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5</a:t>
            </a:fld>
            <a:endParaRPr lang="en-US" dirty="0"/>
          </a:p>
        </p:txBody>
      </p:sp>
    </p:spTree>
    <p:extLst>
      <p:ext uri="{BB962C8B-B14F-4D97-AF65-F5344CB8AC3E}">
        <p14:creationId xmlns:p14="http://schemas.microsoft.com/office/powerpoint/2010/main" val="224587580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bwMode="white">
          <a:xfrm>
            <a:off x="0" y="0"/>
            <a:ext cx="9144000" cy="3886200"/>
          </a:xfrm>
          <a:prstGeom prst="rect">
            <a:avLst/>
          </a:prstGeom>
          <a:solidFill>
            <a:srgbClr val="007FA3"/>
          </a:solidFill>
          <a:ln>
            <a:solidFill>
              <a:srgbClr val="007FA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685800" y="762000"/>
            <a:ext cx="7772400" cy="2838451"/>
          </a:xfrm>
        </p:spPr>
        <p:txBody>
          <a:bodyPr anchor="b">
            <a:noAutofit/>
          </a:bodyPr>
          <a:lstStyle>
            <a:lvl1pPr algn="l">
              <a:defRPr sz="3600">
                <a:solidFill>
                  <a:schemeClr val="bg1"/>
                </a:solidFill>
              </a:defRPr>
            </a:lvl1pPr>
          </a:lstStyle>
          <a:p>
            <a:r>
              <a:rPr lang="en-US" dirty="0"/>
              <a:t>Click to edit Master title style</a:t>
            </a:r>
          </a:p>
        </p:txBody>
      </p:sp>
      <p:sp>
        <p:nvSpPr>
          <p:cNvPr id="3" name="Subtitle 2"/>
          <p:cNvSpPr>
            <a:spLocks noGrp="1"/>
          </p:cNvSpPr>
          <p:nvPr>
            <p:ph type="subTitle" idx="1"/>
          </p:nvPr>
        </p:nvSpPr>
        <p:spPr>
          <a:xfrm>
            <a:off x="674687" y="3962400"/>
            <a:ext cx="7794626" cy="1752600"/>
          </a:xfrm>
        </p:spPr>
        <p:txBody>
          <a:bodyPr>
            <a:noAutofit/>
          </a:bodyPr>
          <a:lstStyle>
            <a:lvl1pPr marL="0" indent="0" algn="l">
              <a:spcBef>
                <a:spcPts val="0"/>
              </a:spcBef>
              <a:buNone/>
              <a:defRPr sz="18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12"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6/8/2020</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pic>
        <p:nvPicPr>
          <p:cNvPr id="8" name="Picture 7"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685800" y="6434394"/>
            <a:ext cx="918000" cy="279915"/>
          </a:xfrm>
          <a:prstGeom prst="rect">
            <a:avLst/>
          </a:prstGeom>
        </p:spPr>
      </p:pic>
      <p:sp>
        <p:nvSpPr>
          <p:cNvPr id="9" name="TextBox 8"/>
          <p:cNvSpPr txBox="1"/>
          <p:nvPr userDrawn="1"/>
        </p:nvSpPr>
        <p:spPr>
          <a:xfrm>
            <a:off x="2743200" y="6400800"/>
            <a:ext cx="6096000"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a:latin typeface="Verdana" panose="020B0604030504040204" pitchFamily="34" charset="0"/>
                <a:ea typeface="Verdana" panose="020B0604030504040204" pitchFamily="34" charset="0"/>
                <a:cs typeface="Verdana" panose="020B0604030504040204" pitchFamily="34" charset="0"/>
              </a:rPr>
              <a:t>Copyright © 2016, 2012, 2010 Pearson Education, Inc. All Rights Reserved.</a:t>
            </a:r>
          </a:p>
        </p:txBody>
      </p:sp>
    </p:spTree>
    <p:extLst>
      <p:ext uri="{BB962C8B-B14F-4D97-AF65-F5344CB8AC3E}">
        <p14:creationId xmlns:p14="http://schemas.microsoft.com/office/powerpoint/2010/main" val="8879806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Tex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pic>
        <p:nvPicPr>
          <p:cNvPr id="15" name="Picture 14"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3600" y="6434394"/>
            <a:ext cx="918000" cy="279915"/>
          </a:xfrm>
          <a:prstGeom prst="rect">
            <a:avLst/>
          </a:prstGeom>
        </p:spPr>
      </p:pic>
    </p:spTree>
    <p:extLst>
      <p:ext uri="{BB962C8B-B14F-4D97-AF65-F5344CB8AC3E}">
        <p14:creationId xmlns:p14="http://schemas.microsoft.com/office/powerpoint/2010/main" val="2981062836"/>
      </p:ext>
    </p:extLst>
  </p:cSld>
  <p:clrMapOvr>
    <a:masterClrMapping/>
  </p:clrMapOvr>
  <p:hf sldNum="0" hd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Footer Placeholder 2"/>
          <p:cNvSpPr>
            <a:spLocks noGrp="1"/>
          </p:cNvSpPr>
          <p:nvPr>
            <p:ph type="ftr" sz="quarter" idx="10"/>
          </p:nvPr>
        </p:nvSpPr>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6/8/2020</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 Learning Objectives and Content">
    <p:spTree>
      <p:nvGrpSpPr>
        <p:cNvPr id="1" name=""/>
        <p:cNvGrpSpPr/>
        <p:nvPr/>
      </p:nvGrpSpPr>
      <p:grpSpPr>
        <a:xfrm>
          <a:off x="0" y="0"/>
          <a:ext cx="0" cy="0"/>
          <a:chOff x="0" y="0"/>
          <a:chExt cx="0" cy="0"/>
        </a:xfrm>
      </p:grpSpPr>
      <p:sp>
        <p:nvSpPr>
          <p:cNvPr id="8" name="Title 7"/>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Learning Objectives Placeholder 6"/>
          <p:cNvSpPr>
            <a:spLocks noGrp="1"/>
          </p:cNvSpPr>
          <p:nvPr>
            <p:ph type="body" sz="quarter" idx="13" hasCustomPrompt="1"/>
          </p:nvPr>
        </p:nvSpPr>
        <p:spPr>
          <a:xfrm>
            <a:off x="457200" y="816430"/>
            <a:ext cx="8229600" cy="402770"/>
          </a:xfrm>
        </p:spPr>
        <p:txBody>
          <a:bodyPr>
            <a:noAutofit/>
          </a:bodyPr>
          <a:lstStyle>
            <a:lvl1pPr marL="0" indent="0">
              <a:spcBef>
                <a:spcPts val="0"/>
              </a:spcBef>
              <a:buNone/>
              <a:defRPr sz="16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Click to add Learning Objective(s)</a:t>
            </a:r>
          </a:p>
        </p:txBody>
      </p:sp>
      <p:sp>
        <p:nvSpPr>
          <p:cNvPr id="9" name="Content Placeholder 8"/>
          <p:cNvSpPr>
            <a:spLocks noGrp="1"/>
          </p:cNvSpPr>
          <p:nvPr>
            <p:ph sz="quarter" idx="14"/>
          </p:nvPr>
        </p:nvSpPr>
        <p:spPr>
          <a:xfrm>
            <a:off x="457200" y="1600200"/>
            <a:ext cx="8229600" cy="4525963"/>
          </a:xfrm>
        </p:spPr>
        <p:txBody>
          <a:bodyPr/>
          <a:lstStyle>
            <a:lvl5pPr>
              <a:defRPr/>
            </a:lvl5pPr>
            <a:lvl6pPr>
              <a:defRPr/>
            </a:lvl6pPr>
            <a:lvl7pPr>
              <a:defRPr/>
            </a:lvl7pPr>
            <a:lvl8pPr>
              <a:defRPr/>
            </a:lvl8pPr>
            <a:lvl9pP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2" name="Footer Placeholder 2"/>
          <p:cNvSpPr>
            <a:spLocks noGrp="1"/>
          </p:cNvSpPr>
          <p:nvPr>
            <p:ph type="ftr" sz="quarter" idx="10"/>
          </p:nvPr>
        </p:nvSpPr>
        <p:spPr>
          <a:xfrm>
            <a:off x="93969" y="6172200"/>
            <a:ext cx="8595360" cy="235463"/>
          </a:xfrm>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6/8/2020</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11524630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lvl1pPr>
              <a:buClr>
                <a:srgbClr val="007FA3"/>
              </a:buClr>
              <a:buSzPct val="100000"/>
              <a:defRPr/>
            </a:lvl1pPr>
            <a:lvl2pPr>
              <a:buClr>
                <a:srgbClr val="007FA3"/>
              </a:buClr>
              <a:defRPr/>
            </a:lvl2pPr>
            <a:lvl3pPr>
              <a:buClr>
                <a:srgbClr val="007FA3"/>
              </a:buClr>
              <a:defRPr/>
            </a:lvl3pPr>
            <a:lvl4pPr>
              <a:buClr>
                <a:srgbClr val="007FA3"/>
              </a:buClr>
              <a:defRPr/>
            </a:lvl4pPr>
            <a:lvl5pPr>
              <a:buClr>
                <a:srgbClr val="007FA3"/>
              </a:buClr>
              <a:defRPr/>
            </a:lvl5pPr>
            <a:lvl6pPr>
              <a:buClr>
                <a:srgbClr val="007FA3"/>
              </a:buClr>
              <a:defRPr/>
            </a:lvl6pPr>
            <a:lvl7pPr>
              <a:buClr>
                <a:srgbClr val="007FA3"/>
              </a:buClr>
              <a:defRPr/>
            </a:lvl7pPr>
            <a:lvl8pPr>
              <a:buClr>
                <a:srgbClr val="007FA3"/>
              </a:buClr>
              <a:defRPr/>
            </a:lvl8pPr>
            <a:lvl9pPr>
              <a:buClr>
                <a:srgbClr val="007FA3"/>
              </a:buCl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6" name="Footer Placeholder 4"/>
          <p:cNvSpPr>
            <a:spLocks noGrp="1"/>
          </p:cNvSpPr>
          <p:nvPr>
            <p:ph type="ftr" sz="quarter" idx="11"/>
          </p:nvPr>
        </p:nvSpPr>
        <p:spPr>
          <a:xfrm>
            <a:off x="93969" y="6172200"/>
            <a:ext cx="8595360" cy="235463"/>
          </a:xfrm>
        </p:spPr>
        <p:txBody>
          <a:bodyPr/>
          <a:lstStyle/>
          <a:p>
            <a:endParaRPr lang="en-US" dirty="0"/>
          </a:p>
        </p:txBody>
      </p:sp>
      <p:sp>
        <p:nvSpPr>
          <p:cNvPr id="9" name="Date Placeholder 3"/>
          <p:cNvSpPr>
            <a:spLocks noGrp="1"/>
          </p:cNvSpPr>
          <p:nvPr>
            <p:ph type="dt" sz="half" idx="10"/>
          </p:nvPr>
        </p:nvSpPr>
        <p:spPr>
          <a:xfrm>
            <a:off x="6335713" y="113072"/>
            <a:ext cx="2133600" cy="182880"/>
          </a:xfrm>
        </p:spPr>
        <p:txBody>
          <a:bodyPr/>
          <a:lstStyle/>
          <a:p>
            <a:fld id="{A9DF6EFB-3F44-496C-A842-1E0B3D3B975A}" type="datetimeFigureOut">
              <a:rPr lang="en-US" smtClean="0"/>
              <a:pPr/>
              <a:t>6/8/2020</a:t>
            </a:fld>
            <a:endParaRPr lang="en-US" dirty="0"/>
          </a:p>
        </p:txBody>
      </p:sp>
      <p:sp>
        <p:nvSpPr>
          <p:cNvPr id="10" name="Slide Number Placeholder 5"/>
          <p:cNvSpPr>
            <a:spLocks noGrp="1"/>
          </p:cNvSpPr>
          <p:nvPr>
            <p:ph type="sldNum" sz="quarter" idx="12"/>
          </p:nvPr>
        </p:nvSpPr>
        <p:spPr>
          <a:xfrm>
            <a:off x="8469312" y="113072"/>
            <a:ext cx="551783" cy="182880"/>
          </a:xfrm>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12109093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0"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6/8/2020</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2752008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Figure + Caption">
    <p:spTree>
      <p:nvGrpSpPr>
        <p:cNvPr id="1" name=""/>
        <p:cNvGrpSpPr/>
        <p:nvPr/>
      </p:nvGrpSpPr>
      <p:grpSpPr>
        <a:xfrm>
          <a:off x="0" y="0"/>
          <a:ext cx="0" cy="0"/>
          <a:chOff x="0" y="0"/>
          <a:chExt cx="0" cy="0"/>
        </a:xfrm>
      </p:grpSpPr>
      <p:sp>
        <p:nvSpPr>
          <p:cNvPr id="8" name="Title 7"/>
          <p:cNvSpPr>
            <a:spLocks noGrp="1"/>
          </p:cNvSpPr>
          <p:nvPr>
            <p:ph type="title" hasCustomPrompt="1"/>
          </p:nvPr>
        </p:nvSpPr>
        <p:spPr>
          <a:xfrm>
            <a:off x="457200" y="228600"/>
            <a:ext cx="8229600" cy="1066800"/>
          </a:xfrm>
        </p:spPr>
        <p:txBody>
          <a:bodyPr anchor="t"/>
          <a:lstStyle>
            <a:lvl1pPr>
              <a:defRPr sz="3400">
                <a:solidFill>
                  <a:srgbClr val="007FA3"/>
                </a:solidFill>
              </a:defRPr>
            </a:lvl1pPr>
          </a:lstStyle>
          <a:p>
            <a:r>
              <a:rPr lang="en-US" dirty="0"/>
              <a:t>Click to add figure number and title</a:t>
            </a:r>
          </a:p>
        </p:txBody>
      </p:sp>
      <p:sp>
        <p:nvSpPr>
          <p:cNvPr id="10" name="Text Placeholder 9"/>
          <p:cNvSpPr>
            <a:spLocks noGrp="1"/>
          </p:cNvSpPr>
          <p:nvPr>
            <p:ph type="body" sz="quarter" idx="13" hasCustomPrompt="1"/>
          </p:nvPr>
        </p:nvSpPr>
        <p:spPr>
          <a:xfrm>
            <a:off x="457200" y="5368160"/>
            <a:ext cx="8229600" cy="916856"/>
          </a:xfrm>
        </p:spPr>
        <p:txBody>
          <a:bodyPr anchor="b"/>
          <a:lstStyle>
            <a:lvl1pPr marL="0" indent="0">
              <a:spcBef>
                <a:spcPts val="0"/>
              </a:spcBef>
              <a:buNone/>
              <a:defRPr sz="800"/>
            </a:lvl1pPr>
            <a:lvl2pPr marL="0" indent="0">
              <a:spcBef>
                <a:spcPts val="0"/>
              </a:spcBef>
              <a:buNone/>
              <a:defRPr sz="1600"/>
            </a:lvl2pPr>
            <a:lvl3pPr marL="0" indent="0">
              <a:spcBef>
                <a:spcPts val="0"/>
              </a:spcBef>
              <a:buNone/>
              <a:defRPr sz="1600"/>
            </a:lvl3pPr>
            <a:lvl4pPr marL="0" indent="0">
              <a:spcBef>
                <a:spcPts val="0"/>
              </a:spcBef>
              <a:buNone/>
              <a:defRPr sz="1600"/>
            </a:lvl4pPr>
            <a:lvl5pPr marL="0" indent="0">
              <a:spcBef>
                <a:spcPts val="0"/>
              </a:spcBef>
              <a:buNone/>
              <a:defRPr sz="1600"/>
            </a:lvl5pPr>
            <a:lvl6pPr marL="0" indent="0">
              <a:spcBef>
                <a:spcPts val="0"/>
              </a:spcBef>
              <a:buNone/>
              <a:defRPr sz="1600"/>
            </a:lvl6pPr>
            <a:lvl7pPr marL="0" indent="0">
              <a:spcBef>
                <a:spcPts val="0"/>
              </a:spcBef>
              <a:buNone/>
              <a:defRPr sz="1600"/>
            </a:lvl7pPr>
            <a:lvl8pPr marL="0" indent="0">
              <a:spcBef>
                <a:spcPts val="0"/>
              </a:spcBef>
              <a:buNone/>
              <a:defRPr sz="1600"/>
            </a:lvl8pPr>
            <a:lvl9pPr marL="0" indent="0">
              <a:spcBef>
                <a:spcPts val="0"/>
              </a:spcBef>
              <a:buNone/>
              <a:defRPr sz="1600"/>
            </a:lvl9pPr>
          </a:lstStyle>
          <a:p>
            <a:pPr lvl="0"/>
            <a:r>
              <a:rPr lang="en-US" dirty="0"/>
              <a:t>Click to add caption</a:t>
            </a:r>
          </a:p>
        </p:txBody>
      </p:sp>
      <p:sp>
        <p:nvSpPr>
          <p:cNvPr id="11" name="Footer Placeholder 2"/>
          <p:cNvSpPr>
            <a:spLocks noGrp="1"/>
          </p:cNvSpPr>
          <p:nvPr>
            <p:ph type="ftr" sz="quarter" idx="11"/>
          </p:nvPr>
        </p:nvSpPr>
        <p:spPr>
          <a:xfrm>
            <a:off x="93969" y="6172200"/>
            <a:ext cx="8595360" cy="235463"/>
          </a:xfrm>
        </p:spPr>
        <p:txBody>
          <a:bodyPr/>
          <a:lstStyle/>
          <a:p>
            <a:endParaRPr lang="en-US" dirty="0"/>
          </a:p>
        </p:txBody>
      </p:sp>
      <p:sp>
        <p:nvSpPr>
          <p:cNvPr id="2" name="Date Placeholder 1"/>
          <p:cNvSpPr>
            <a:spLocks noGrp="1"/>
          </p:cNvSpPr>
          <p:nvPr>
            <p:ph type="dt" sz="half" idx="10"/>
          </p:nvPr>
        </p:nvSpPr>
        <p:spPr/>
        <p:txBody>
          <a:bodyPr/>
          <a:lstStyle>
            <a:lvl1pPr>
              <a:defRPr>
                <a:solidFill>
                  <a:schemeClr val="tx1"/>
                </a:solidFill>
              </a:defRPr>
            </a:lvl1pPr>
          </a:lstStyle>
          <a:p>
            <a:fld id="{A9DF6EFB-3F44-496C-A842-1E0B3D3B975A}" type="datetimeFigureOut">
              <a:rPr lang="en-US" smtClean="0"/>
              <a:pPr/>
              <a:t>6/8/2020</a:t>
            </a:fld>
            <a:endParaRPr lang="en-US" dirty="0"/>
          </a:p>
        </p:txBody>
      </p:sp>
      <p:sp>
        <p:nvSpPr>
          <p:cNvPr id="4" name="Slide Number Placeholder 3"/>
          <p:cNvSpPr>
            <a:spLocks noGrp="1"/>
          </p:cNvSpPr>
          <p:nvPr>
            <p:ph type="sldNum" sz="quarter" idx="12"/>
          </p:nvPr>
        </p:nvSpPr>
        <p:spPr/>
        <p:txBody>
          <a:bodyPr/>
          <a:lstStyle>
            <a:lvl1pPr>
              <a:defRPr>
                <a:solidFill>
                  <a:schemeClr val="tx1"/>
                </a:solidFill>
              </a:defRPr>
            </a:lvl1pPr>
          </a:lstStyle>
          <a:p>
            <a:fld id="{200B2350-5261-4F5C-9DF5-EF0D264FC8D2}" type="slidenum">
              <a:rPr lang="en-US" smtClean="0"/>
              <a:pPr/>
              <a:t>‹#›</a:t>
            </a:fld>
            <a:endParaRPr lang="en-US" dirty="0"/>
          </a:p>
        </p:txBody>
      </p:sp>
      <p:pic>
        <p:nvPicPr>
          <p:cNvPr id="12" name="Picture 11"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997400" y="6434394"/>
            <a:ext cx="918000" cy="279915"/>
          </a:xfrm>
          <a:prstGeom prst="rect">
            <a:avLst/>
          </a:prstGeom>
        </p:spPr>
      </p:pic>
      <p:sp>
        <p:nvSpPr>
          <p:cNvPr id="13" name="TextBox 12"/>
          <p:cNvSpPr txBox="1"/>
          <p:nvPr userDrawn="1"/>
        </p:nvSpPr>
        <p:spPr>
          <a:xfrm>
            <a:off x="95799" y="6438054"/>
            <a:ext cx="6152601"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a:latin typeface="Verdana" panose="020B0604030504040204" pitchFamily="34" charset="0"/>
                <a:ea typeface="Verdana" panose="020B0604030504040204" pitchFamily="34" charset="0"/>
                <a:cs typeface="Verdana" panose="020B0604030504040204" pitchFamily="34" charset="0"/>
              </a:rPr>
              <a:t>Copyright © 2016, 2012, 2010 Pearson Education, Inc. All Rights Reserved.</a:t>
            </a:r>
          </a:p>
        </p:txBody>
      </p:sp>
    </p:spTree>
    <p:extLst>
      <p:ext uri="{BB962C8B-B14F-4D97-AF65-F5344CB8AC3E}">
        <p14:creationId xmlns:p14="http://schemas.microsoft.com/office/powerpoint/2010/main" val="22037960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457200" y="16002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457200" y="39624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6/8/2020</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31547999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Footer Placeholder 2"/>
          <p:cNvSpPr>
            <a:spLocks noGrp="1"/>
          </p:cNvSpPr>
          <p:nvPr>
            <p:ph type="ftr" sz="quarter" idx="10"/>
          </p:nvPr>
        </p:nvSpPr>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6/8/2020</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sp>
        <p:nvSpPr>
          <p:cNvPr id="6" name="Title 7"/>
          <p:cNvSpPr>
            <a:spLocks noGrp="1"/>
          </p:cNvSpPr>
          <p:nvPr>
            <p:ph type="title"/>
          </p:nvPr>
        </p:nvSpPr>
        <p:spPr>
          <a:xfrm>
            <a:off x="457200" y="215372"/>
            <a:ext cx="8229600" cy="1097280"/>
          </a:xfrm>
        </p:spPr>
        <p:txBody>
          <a:bodyPr/>
          <a:lstStyle/>
          <a:p>
            <a:r>
              <a:rPr lang="en-US" dirty="0"/>
              <a:t>Click to edit Master title style</a:t>
            </a:r>
          </a:p>
        </p:txBody>
      </p:sp>
      <p:sp>
        <p:nvSpPr>
          <p:cNvPr id="7" name="Content Placeholder 2"/>
          <p:cNvSpPr>
            <a:spLocks noGrp="1"/>
          </p:cNvSpPr>
          <p:nvPr>
            <p:ph idx="1"/>
          </p:nvPr>
        </p:nvSpPr>
        <p:spPr>
          <a:xfrm>
            <a:off x="457200" y="1600201"/>
            <a:ext cx="8229600" cy="9144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2"/>
          <p:cNvSpPr>
            <a:spLocks noGrp="1"/>
          </p:cNvSpPr>
          <p:nvPr>
            <p:ph idx="13"/>
          </p:nvPr>
        </p:nvSpPr>
        <p:spPr>
          <a:xfrm>
            <a:off x="457200" y="2667000"/>
            <a:ext cx="3886200" cy="24384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Text Placeholder 9"/>
          <p:cNvSpPr>
            <a:spLocks noGrp="1"/>
          </p:cNvSpPr>
          <p:nvPr>
            <p:ph type="body" sz="quarter" idx="14"/>
          </p:nvPr>
        </p:nvSpPr>
        <p:spPr>
          <a:xfrm>
            <a:off x="4419600" y="2667000"/>
            <a:ext cx="4267200" cy="24384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0" y="1447800"/>
            <a:ext cx="7772400" cy="2152651"/>
          </a:xfrm>
        </p:spPr>
        <p:txBody>
          <a:bodyPr anchor="b">
            <a:noAutofit/>
          </a:bodyPr>
          <a:lstStyle>
            <a:lvl1pPr algn="l">
              <a:defRPr sz="3400" b="1" cap="none" baseline="0">
                <a:solidFill>
                  <a:srgbClr val="007FA3"/>
                </a:solidFill>
              </a:defRPr>
            </a:lvl1pPr>
          </a:lstStyle>
          <a:p>
            <a:r>
              <a:rPr lang="en-US" dirty="0"/>
              <a:t>Click to edit Master title style</a:t>
            </a:r>
          </a:p>
        </p:txBody>
      </p:sp>
      <p:sp>
        <p:nvSpPr>
          <p:cNvPr id="3" name="Text Placeholder 2"/>
          <p:cNvSpPr>
            <a:spLocks noGrp="1"/>
          </p:cNvSpPr>
          <p:nvPr>
            <p:ph type="body" idx="1"/>
          </p:nvPr>
        </p:nvSpPr>
        <p:spPr>
          <a:xfrm>
            <a:off x="674687" y="3962400"/>
            <a:ext cx="7794627" cy="1752600"/>
          </a:xfrm>
        </p:spPr>
        <p:txBody>
          <a:bodyPr anchor="t">
            <a:noAutofit/>
          </a:bodyPr>
          <a:lstStyle>
            <a:lvl1pPr marL="0" indent="0">
              <a:spcBef>
                <a:spcPts val="0"/>
              </a:spcBef>
              <a:buNone/>
              <a:defRPr sz="1600">
                <a:solidFill>
                  <a:srgbClr val="007FA3"/>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14" name="Date Placeholder 13"/>
          <p:cNvSpPr>
            <a:spLocks noGrp="1"/>
          </p:cNvSpPr>
          <p:nvPr>
            <p:ph type="dt" sz="half" idx="10"/>
          </p:nvPr>
        </p:nvSpPr>
        <p:spPr/>
        <p:txBody>
          <a:bodyPr/>
          <a:lstStyle/>
          <a:p>
            <a:fld id="{A9DF6EFB-3F44-496C-A842-1E0B3D3B975A}" type="datetimeFigureOut">
              <a:rPr lang="en-US" smtClean="0"/>
              <a:pPr/>
              <a:t>6/8/2020</a:t>
            </a:fld>
            <a:endParaRPr lang="en-US" dirty="0"/>
          </a:p>
        </p:txBody>
      </p:sp>
      <p:sp>
        <p:nvSpPr>
          <p:cNvPr id="15" name="Slide Number Placeholder 14"/>
          <p:cNvSpPr>
            <a:spLocks noGrp="1"/>
          </p:cNvSpPr>
          <p:nvPr>
            <p:ph type="sldNum" sz="quarter" idx="11"/>
          </p:nvPr>
        </p:nvSpPr>
        <p:spPr/>
        <p:txBody>
          <a:bodyPr/>
          <a:lstStyle/>
          <a:p>
            <a:fld id="{200B2350-5261-4F5C-9DF5-EF0D264FC8D2}" type="slidenum">
              <a:rPr lang="en-US" smtClean="0"/>
              <a:pPr/>
              <a:t>‹#›</a:t>
            </a:fld>
            <a:endParaRPr lang="en-US" dirty="0"/>
          </a:p>
        </p:txBody>
      </p:sp>
      <p:sp>
        <p:nvSpPr>
          <p:cNvPr id="16" name="Footer Placeholder 15"/>
          <p:cNvSpPr>
            <a:spLocks noGrp="1"/>
          </p:cNvSpPr>
          <p:nvPr>
            <p:ph type="ftr" sz="quarter" idx="12"/>
          </p:nvPr>
        </p:nvSpPr>
        <p:spPr/>
        <p:txBody>
          <a:bodyPr/>
          <a:lstStyle/>
          <a:p>
            <a:endParaRPr lang="en-US" dirty="0"/>
          </a:p>
        </p:txBody>
      </p:sp>
    </p:spTree>
    <p:extLst>
      <p:ext uri="{BB962C8B-B14F-4D97-AF65-F5344CB8AC3E}">
        <p14:creationId xmlns:p14="http://schemas.microsoft.com/office/powerpoint/2010/main" val="37547041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US" dirty="0"/>
              <a:t>Click to edit Master title style</a:t>
            </a:r>
          </a:p>
        </p:txBody>
      </p:sp>
      <p:sp>
        <p:nvSpPr>
          <p:cNvPr id="9" name="Footer Placeholder 3"/>
          <p:cNvSpPr>
            <a:spLocks noGrp="1"/>
          </p:cNvSpPr>
          <p:nvPr>
            <p:ph type="ftr" sz="quarter" idx="11"/>
          </p:nvPr>
        </p:nvSpPr>
        <p:spPr>
          <a:xfrm>
            <a:off x="93969" y="6172200"/>
            <a:ext cx="8595360" cy="235463"/>
          </a:xfrm>
        </p:spPr>
        <p:txBody>
          <a:bodyPr/>
          <a:lstStyle/>
          <a:p>
            <a:endParaRPr lang="en-US" dirty="0"/>
          </a:p>
        </p:txBody>
      </p:sp>
      <p:sp>
        <p:nvSpPr>
          <p:cNvPr id="3" name="Date Placeholder 2"/>
          <p:cNvSpPr>
            <a:spLocks noGrp="1"/>
          </p:cNvSpPr>
          <p:nvPr>
            <p:ph type="dt" sz="half" idx="10"/>
          </p:nvPr>
        </p:nvSpPr>
        <p:spPr/>
        <p:txBody>
          <a:bodyPr/>
          <a:lstStyle/>
          <a:p>
            <a:fld id="{A9DF6EFB-3F44-496C-A842-1E0B3D3B975A}" type="datetimeFigureOut">
              <a:rPr lang="en-US" smtClean="0"/>
              <a:pPr/>
              <a:t>6/8/2020</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18551265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Blank">
    <p:spTree>
      <p:nvGrpSpPr>
        <p:cNvPr id="1" name=""/>
        <p:cNvGrpSpPr/>
        <p:nvPr/>
      </p:nvGrpSpPr>
      <p:grpSpPr>
        <a:xfrm>
          <a:off x="0" y="0"/>
          <a:ext cx="0" cy="0"/>
          <a:chOff x="0" y="0"/>
          <a:chExt cx="0" cy="0"/>
        </a:xfrm>
      </p:grpSpPr>
      <p:sp>
        <p:nvSpPr>
          <p:cNvPr id="8" name="Footer Placeholder 2"/>
          <p:cNvSpPr>
            <a:spLocks noGrp="1"/>
          </p:cNvSpPr>
          <p:nvPr>
            <p:ph type="ftr" sz="quarter" idx="11"/>
          </p:nvPr>
        </p:nvSpPr>
        <p:spPr>
          <a:xfrm>
            <a:off x="93969" y="6172200"/>
            <a:ext cx="8595360" cy="235463"/>
          </a:xfrm>
        </p:spPr>
        <p:txBody>
          <a:bodyPr/>
          <a:lstStyle/>
          <a:p>
            <a:endParaRPr lang="en-US" dirty="0"/>
          </a:p>
        </p:txBody>
      </p:sp>
      <p:sp>
        <p:nvSpPr>
          <p:cNvPr id="2" name="Date Placeholder 1"/>
          <p:cNvSpPr>
            <a:spLocks noGrp="1"/>
          </p:cNvSpPr>
          <p:nvPr>
            <p:ph type="dt" sz="half" idx="10"/>
          </p:nvPr>
        </p:nvSpPr>
        <p:spPr/>
        <p:txBody>
          <a:bodyPr/>
          <a:lstStyle>
            <a:lvl1pPr>
              <a:defRPr>
                <a:solidFill>
                  <a:schemeClr val="tx1"/>
                </a:solidFill>
              </a:defRPr>
            </a:lvl1pPr>
          </a:lstStyle>
          <a:p>
            <a:fld id="{A9DF6EFB-3F44-496C-A842-1E0B3D3B975A}" type="datetimeFigureOut">
              <a:rPr lang="en-US" smtClean="0"/>
              <a:pPr/>
              <a:t>6/8/2020</a:t>
            </a:fld>
            <a:endParaRPr lang="en-US" dirty="0"/>
          </a:p>
        </p:txBody>
      </p:sp>
      <p:sp>
        <p:nvSpPr>
          <p:cNvPr id="4" name="Slide Number Placeholder 3"/>
          <p:cNvSpPr>
            <a:spLocks noGrp="1"/>
          </p:cNvSpPr>
          <p:nvPr>
            <p:ph type="sldNum" sz="quarter" idx="12"/>
          </p:nvPr>
        </p:nvSpPr>
        <p:spPr/>
        <p:txBody>
          <a:bodyPr/>
          <a:lstStyle>
            <a:lvl1pPr>
              <a:defRPr>
                <a:solidFill>
                  <a:schemeClr val="tx1"/>
                </a:solidFill>
              </a:defRPr>
            </a:lvl1pPr>
          </a:lstStyle>
          <a:p>
            <a:fld id="{200B2350-5261-4F5C-9DF5-EF0D264FC8D2}" type="slidenum">
              <a:rPr lang="en-US" smtClean="0"/>
              <a:pPr/>
              <a:t>‹#›</a:t>
            </a:fld>
            <a:endParaRPr lang="en-US" dirty="0"/>
          </a:p>
        </p:txBody>
      </p:sp>
      <p:pic>
        <p:nvPicPr>
          <p:cNvPr id="7" name="Picture 6"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997400" y="6434394"/>
            <a:ext cx="918000" cy="279915"/>
          </a:xfrm>
          <a:prstGeom prst="rect">
            <a:avLst/>
          </a:prstGeom>
        </p:spPr>
      </p:pic>
      <p:sp>
        <p:nvSpPr>
          <p:cNvPr id="11" name="TextBox 10"/>
          <p:cNvSpPr txBox="1"/>
          <p:nvPr userDrawn="1"/>
        </p:nvSpPr>
        <p:spPr>
          <a:xfrm>
            <a:off x="95799" y="6438054"/>
            <a:ext cx="6239914"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a:latin typeface="Verdana" panose="020B0604030504040204" pitchFamily="34" charset="0"/>
                <a:ea typeface="Verdana" panose="020B0604030504040204" pitchFamily="34" charset="0"/>
                <a:cs typeface="Verdana" panose="020B0604030504040204" pitchFamily="34" charset="0"/>
              </a:rPr>
              <a:t>Copyright © 2016, 2012, 2010 Pearson Education, Inc. All Rights Reserved.</a:t>
            </a:r>
          </a:p>
        </p:txBody>
      </p:sp>
    </p:spTree>
    <p:extLst>
      <p:ext uri="{BB962C8B-B14F-4D97-AF65-F5344CB8AC3E}">
        <p14:creationId xmlns:p14="http://schemas.microsoft.com/office/powerpoint/2010/main" val="37111366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1_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Tex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
        <p:nvSpPr>
          <p:cNvPr id="16" name="Footer Placeholder 2"/>
          <p:cNvSpPr>
            <a:spLocks noGrp="1"/>
          </p:cNvSpPr>
          <p:nvPr>
            <p:ph type="ftr" sz="quarter" idx="10"/>
          </p:nvPr>
        </p:nvSpPr>
        <p:spPr>
          <a:xfrm>
            <a:off x="93969" y="6165337"/>
            <a:ext cx="8595360" cy="235463"/>
          </a:xfrm>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6/8/2020</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pic>
        <p:nvPicPr>
          <p:cNvPr id="13" name="Picture 12"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434394"/>
            <a:ext cx="918000" cy="279915"/>
          </a:xfrm>
          <a:prstGeom prst="rect">
            <a:avLst/>
          </a:prstGeom>
        </p:spPr>
      </p:pic>
      <p:sp>
        <p:nvSpPr>
          <p:cNvPr id="12" name="TextBox 11"/>
          <p:cNvSpPr txBox="1"/>
          <p:nvPr userDrawn="1"/>
        </p:nvSpPr>
        <p:spPr>
          <a:xfrm>
            <a:off x="2743200" y="6400800"/>
            <a:ext cx="6096000"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a:latin typeface="Verdana" panose="020B0604030504040204" pitchFamily="34" charset="0"/>
                <a:ea typeface="Verdana" panose="020B0604030504040204" pitchFamily="34" charset="0"/>
                <a:cs typeface="Verdana" panose="020B0604030504040204" pitchFamily="34" charset="0"/>
              </a:rPr>
              <a:t>Copyright © 2019 Pearson Education, Ltd. All Rights Reserved.</a:t>
            </a:r>
          </a:p>
        </p:txBody>
      </p:sp>
    </p:spTree>
    <p:extLst>
      <p:ext uri="{BB962C8B-B14F-4D97-AF65-F5344CB8AC3E}">
        <p14:creationId xmlns:p14="http://schemas.microsoft.com/office/powerpoint/2010/main" val="8666384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emf"/><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15372"/>
            <a:ext cx="8229600" cy="1097280"/>
          </a:xfrm>
          <a:prstGeom prst="rect">
            <a:avLst/>
          </a:prstGeom>
        </p:spPr>
        <p:txBody>
          <a:bodyPr vert="horz" lIns="0" tIns="0" rIns="0" bIns="0" rtlCol="0" anchor="b">
            <a:noAutofit/>
          </a:bodyPr>
          <a:lstStyle/>
          <a:p>
            <a:r>
              <a:rPr lang="en-US" dirty="0"/>
              <a:t>Click to edit </a:t>
            </a:r>
            <a:br>
              <a:rPr lang="en-US" dirty="0"/>
            </a:br>
            <a:r>
              <a:rPr lang="en-US" dirty="0"/>
              <a:t>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0" tIns="0" rIns="0" bIns="0" rtlCol="0">
            <a:no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1" name="Footer Placeholder 4"/>
          <p:cNvSpPr>
            <a:spLocks noGrp="1"/>
          </p:cNvSpPr>
          <p:nvPr>
            <p:ph type="ftr" sz="quarter" idx="3"/>
          </p:nvPr>
        </p:nvSpPr>
        <p:spPr>
          <a:xfrm>
            <a:off x="93969" y="6172200"/>
            <a:ext cx="8595360" cy="235463"/>
          </a:xfrm>
          <a:prstGeom prst="rect">
            <a:avLst/>
          </a:prstGeom>
        </p:spPr>
        <p:txBody>
          <a:bodyPr vert="horz" lIns="0" tIns="0" rIns="0" bIns="0" rtlCol="0" anchor="b"/>
          <a:lstStyle>
            <a:lvl1pPr algn="l">
              <a:defRPr sz="1100">
                <a:solidFill>
                  <a:schemeClr val="tx1"/>
                </a:solidFill>
              </a:defRPr>
            </a:lvl1pPr>
          </a:lstStyle>
          <a:p>
            <a:endParaRPr lang="en-US" dirty="0"/>
          </a:p>
        </p:txBody>
      </p:sp>
      <p:sp>
        <p:nvSpPr>
          <p:cNvPr id="4" name="Date Placeholder 3"/>
          <p:cNvSpPr>
            <a:spLocks noGrp="1"/>
          </p:cNvSpPr>
          <p:nvPr>
            <p:ph type="dt" sz="half" idx="2"/>
          </p:nvPr>
        </p:nvSpPr>
        <p:spPr>
          <a:xfrm>
            <a:off x="6335713" y="113072"/>
            <a:ext cx="2133600" cy="182880"/>
          </a:xfrm>
          <a:prstGeom prst="rect">
            <a:avLst/>
          </a:prstGeom>
        </p:spPr>
        <p:txBody>
          <a:bodyPr vert="horz" lIns="91440" tIns="45720" rIns="91440" bIns="45720" rtlCol="0" anchor="ctr"/>
          <a:lstStyle>
            <a:lvl1pPr algn="r">
              <a:defRPr sz="900">
                <a:solidFill>
                  <a:schemeClr val="bg1"/>
                </a:solidFill>
              </a:defRPr>
            </a:lvl1pPr>
          </a:lstStyle>
          <a:p>
            <a:fld id="{A9DF6EFB-3F44-496C-A842-1E0B3D3B975A}" type="datetimeFigureOut">
              <a:rPr lang="en-US" smtClean="0"/>
              <a:pPr/>
              <a:t>6/8/2020</a:t>
            </a:fld>
            <a:endParaRPr lang="en-US" dirty="0"/>
          </a:p>
        </p:txBody>
      </p:sp>
      <p:sp>
        <p:nvSpPr>
          <p:cNvPr id="6" name="Slide Number Placeholder 5"/>
          <p:cNvSpPr>
            <a:spLocks noGrp="1"/>
          </p:cNvSpPr>
          <p:nvPr>
            <p:ph type="sldNum" sz="quarter" idx="4"/>
          </p:nvPr>
        </p:nvSpPr>
        <p:spPr>
          <a:xfrm>
            <a:off x="8469312" y="113072"/>
            <a:ext cx="551783" cy="182880"/>
          </a:xfrm>
          <a:prstGeom prst="rect">
            <a:avLst/>
          </a:prstGeom>
        </p:spPr>
        <p:txBody>
          <a:bodyPr vert="horz" lIns="91440" tIns="45720" rIns="91440" bIns="45720" rtlCol="0" anchor="ctr"/>
          <a:lstStyle>
            <a:lvl1pPr algn="r">
              <a:defRPr sz="900">
                <a:solidFill>
                  <a:schemeClr val="bg1"/>
                </a:solidFill>
              </a:defRPr>
            </a:lvl1pPr>
          </a:lstStyle>
          <a:p>
            <a:fld id="{200B2350-5261-4F5C-9DF5-EF0D264FC8D2}" type="slidenum">
              <a:rPr lang="en-US" smtClean="0"/>
              <a:pPr/>
              <a:t>‹#›</a:t>
            </a:fld>
            <a:endParaRPr lang="en-US" dirty="0"/>
          </a:p>
        </p:txBody>
      </p:sp>
      <p:sp>
        <p:nvSpPr>
          <p:cNvPr id="8" name="TextBox 7"/>
          <p:cNvSpPr txBox="1"/>
          <p:nvPr userDrawn="1"/>
        </p:nvSpPr>
        <p:spPr>
          <a:xfrm>
            <a:off x="2743200" y="6400800"/>
            <a:ext cx="6096000"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a:latin typeface="Verdana" panose="020B0604030504040204" pitchFamily="34" charset="0"/>
                <a:ea typeface="Verdana" panose="020B0604030504040204" pitchFamily="34" charset="0"/>
                <a:cs typeface="Verdana" panose="020B0604030504040204" pitchFamily="34" charset="0"/>
              </a:rPr>
              <a:t>Copyright © 2019 Pearson Education, Ltd. All Rights Reserved.</a:t>
            </a:r>
          </a:p>
        </p:txBody>
      </p:sp>
      <p:pic>
        <p:nvPicPr>
          <p:cNvPr id="9" name="Picture 8" descr="Pearson Logo"/>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457200" y="6434394"/>
            <a:ext cx="918000" cy="279915"/>
          </a:xfrm>
          <a:prstGeom prst="rect">
            <a:avLst/>
          </a:prstGeom>
        </p:spPr>
      </p:pic>
    </p:spTree>
    <p:extLst>
      <p:ext uri="{BB962C8B-B14F-4D97-AF65-F5344CB8AC3E}">
        <p14:creationId xmlns:p14="http://schemas.microsoft.com/office/powerpoint/2010/main" val="3691570016"/>
      </p:ext>
    </p:extLst>
  </p:cSld>
  <p:clrMap bg1="lt1" tx1="dk1" bg2="lt2" tx2="dk2" accent1="accent1" accent2="accent2" accent3="accent3" accent4="accent4" accent5="accent5" accent6="accent6" hlink="hlink" folHlink="folHlink"/>
  <p:sldLayoutIdLst>
    <p:sldLayoutId id="2147483649" r:id="rId1"/>
    <p:sldLayoutId id="2147483657" r:id="rId2"/>
    <p:sldLayoutId id="2147483661" r:id="rId3"/>
    <p:sldLayoutId id="2147483656" r:id="rId4"/>
    <p:sldLayoutId id="2147483650" r:id="rId5"/>
    <p:sldLayoutId id="2147483659" r:id="rId6"/>
    <p:sldLayoutId id="2147483658" r:id="rId7"/>
    <p:sldLayoutId id="2147483660" r:id="rId8"/>
    <p:sldLayoutId id="2147483662" r:id="rId9"/>
    <p:sldLayoutId id="2147483651" r:id="rId10"/>
    <p:sldLayoutId id="2147483654" r:id="rId11"/>
    <p:sldLayoutId id="2147483655" r:id="rId12"/>
    <p:sldLayoutId id="2147483663" r:id="rId13"/>
  </p:sldLayoutIdLst>
  <p:txStyles>
    <p:titleStyle>
      <a:lvl1pPr algn="l" defTabSz="914400" rtl="0" eaLnBrk="1" latinLnBrk="0" hangingPunct="1">
        <a:lnSpc>
          <a:spcPct val="100000"/>
        </a:lnSpc>
        <a:spcBef>
          <a:spcPct val="0"/>
        </a:spcBef>
        <a:buNone/>
        <a:defRPr sz="3400" b="1" kern="1200">
          <a:solidFill>
            <a:srgbClr val="007FA3"/>
          </a:solidFill>
          <a:latin typeface="Times New Roman" panose="02020603050405020304" pitchFamily="18" charset="0"/>
          <a:ea typeface="+mj-ea"/>
          <a:cs typeface="Times New Roman" panose="02020603050405020304" pitchFamily="18" charset="0"/>
        </a:defRPr>
      </a:lvl1pPr>
    </p:titleStyle>
    <p:bodyStyle>
      <a:lvl1pPr marL="256032" indent="-256032" algn="l" defTabSz="914400" rtl="0" eaLnBrk="1" latinLnBrk="0" hangingPunct="1">
        <a:spcBef>
          <a:spcPts val="1500"/>
        </a:spcBef>
        <a:buClr>
          <a:srgbClr val="007FA3"/>
        </a:buClr>
        <a:buFont typeface="Arial" panose="020B0604020202020204" pitchFamily="34" charset="0"/>
        <a:buChar char="•"/>
        <a:defRPr sz="1600" kern="1200">
          <a:solidFill>
            <a:schemeClr val="tx1"/>
          </a:solidFill>
          <a:latin typeface="+mn-lt"/>
          <a:ea typeface="+mn-ea"/>
          <a:cs typeface="+mn-cs"/>
        </a:defRPr>
      </a:lvl1pPr>
      <a:lvl2pPr marL="742950" indent="-28575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spcBef>
          <a:spcPts val="600"/>
        </a:spcBef>
        <a:buClr>
          <a:srgbClr val="007FA3"/>
        </a:buClr>
        <a:buFont typeface="Wingdings" panose="05000000000000000000" pitchFamily="2" charset="2"/>
        <a:buChar char="§"/>
        <a:defRPr sz="1600" kern="1200">
          <a:solidFill>
            <a:schemeClr val="tx1"/>
          </a:solidFill>
          <a:latin typeface="+mn-lt"/>
          <a:ea typeface="+mn-ea"/>
          <a:cs typeface="+mn-cs"/>
        </a:defRPr>
      </a:lvl3pPr>
      <a:lvl4pPr marL="1600200" indent="-22860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hyperlink" Target="https://www.salesforce.com/in/?ir=1" TargetMode="Externa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1" y="228600"/>
            <a:ext cx="8353718" cy="990600"/>
          </a:xfrm>
        </p:spPr>
        <p:txBody>
          <a:bodyPr anchor="b"/>
          <a:lstStyle/>
          <a:p>
            <a:pPr>
              <a:defRPr/>
            </a:pPr>
            <a:r>
              <a:rPr lang="en-US" sz="3600" dirty="0"/>
              <a:t>Entrepreneurship: Successfully Launching New Ventures</a:t>
            </a:r>
          </a:p>
        </p:txBody>
      </p:sp>
      <p:sp>
        <p:nvSpPr>
          <p:cNvPr id="3" name="Text Placeholder 2"/>
          <p:cNvSpPr>
            <a:spLocks noGrp="1"/>
          </p:cNvSpPr>
          <p:nvPr>
            <p:ph type="body" sz="quarter" idx="13"/>
          </p:nvPr>
        </p:nvSpPr>
        <p:spPr>
          <a:xfrm>
            <a:off x="457202" y="1373052"/>
            <a:ext cx="8229598" cy="349068"/>
          </a:xfrm>
        </p:spPr>
        <p:txBody>
          <a:bodyPr/>
          <a:lstStyle/>
          <a:p>
            <a:r>
              <a:rPr lang="en-IN" sz="2400" dirty="0"/>
              <a:t>Sixth Edition, Global Edition</a:t>
            </a:r>
          </a:p>
        </p:txBody>
      </p:sp>
      <p:sp>
        <p:nvSpPr>
          <p:cNvPr id="4" name="Text Placeholder 3"/>
          <p:cNvSpPr>
            <a:spLocks noGrp="1"/>
          </p:cNvSpPr>
          <p:nvPr>
            <p:ph type="body" sz="quarter" idx="14"/>
          </p:nvPr>
        </p:nvSpPr>
        <p:spPr>
          <a:xfrm>
            <a:off x="4531808" y="1917421"/>
            <a:ext cx="3657600" cy="1282979"/>
          </a:xfrm>
        </p:spPr>
        <p:txBody>
          <a:bodyPr/>
          <a:lstStyle/>
          <a:p>
            <a:pPr algn="ctr"/>
            <a:r>
              <a:rPr lang="en-IN" sz="3600" b="1" dirty="0"/>
              <a:t>Chapter 4</a:t>
            </a:r>
            <a:endParaRPr lang="en-IN" sz="3600" dirty="0"/>
          </a:p>
        </p:txBody>
      </p:sp>
      <p:sp>
        <p:nvSpPr>
          <p:cNvPr id="5" name="Text Placeholder 4"/>
          <p:cNvSpPr>
            <a:spLocks noGrp="1"/>
          </p:cNvSpPr>
          <p:nvPr>
            <p:ph type="body" sz="quarter" idx="15"/>
          </p:nvPr>
        </p:nvSpPr>
        <p:spPr>
          <a:xfrm>
            <a:off x="4531808" y="3398837"/>
            <a:ext cx="3657600" cy="2163763"/>
          </a:xfrm>
        </p:spPr>
        <p:txBody>
          <a:bodyPr/>
          <a:lstStyle/>
          <a:p>
            <a:pPr algn="ctr">
              <a:spcBef>
                <a:spcPct val="50000"/>
              </a:spcBef>
            </a:pPr>
            <a:r>
              <a:rPr lang="en-US" sz="3600" dirty="0"/>
              <a:t>Developing an </a:t>
            </a:r>
            <a:r>
              <a:rPr lang="en-US" sz="3600" i="1" dirty="0"/>
              <a:t>Effective </a:t>
            </a:r>
            <a:r>
              <a:rPr lang="en-US" sz="3600" dirty="0"/>
              <a:t>Business Model</a:t>
            </a:r>
          </a:p>
        </p:txBody>
      </p:sp>
      <p:pic>
        <p:nvPicPr>
          <p:cNvPr id="7" name="Picture 6" descr="Front Cover: Entrepreneurship: Successfully Launching New Ventures Sixth Edition by Barringer and Ireland."/>
          <p:cNvPicPr>
            <a:picLocks noChangeAspect="1"/>
          </p:cNvPicPr>
          <p:nvPr/>
        </p:nvPicPr>
        <p:blipFill>
          <a:blip r:embed="rId3" cstate="print"/>
          <a:stretch>
            <a:fillRect/>
          </a:stretch>
        </p:blipFill>
        <p:spPr>
          <a:xfrm>
            <a:off x="475736" y="1858419"/>
            <a:ext cx="3371657" cy="4367246"/>
          </a:xfrm>
          <a:prstGeom prst="rect">
            <a:avLst/>
          </a:prstGeom>
        </p:spPr>
      </p:pic>
    </p:spTree>
    <p:extLst>
      <p:ext uri="{BB962C8B-B14F-4D97-AF65-F5344CB8AC3E}">
        <p14:creationId xmlns:p14="http://schemas.microsoft.com/office/powerpoint/2010/main" val="5869419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Learning Objectives</a:t>
            </a:r>
          </a:p>
        </p:txBody>
      </p:sp>
      <p:sp>
        <p:nvSpPr>
          <p:cNvPr id="7" name="Content Placeholder 6"/>
          <p:cNvSpPr>
            <a:spLocks noGrp="1"/>
          </p:cNvSpPr>
          <p:nvPr>
            <p:ph idx="1"/>
          </p:nvPr>
        </p:nvSpPr>
        <p:spPr>
          <a:xfrm>
            <a:off x="457200" y="1600200"/>
            <a:ext cx="8305800" cy="4525963"/>
          </a:xfrm>
        </p:spPr>
        <p:txBody>
          <a:bodyPr/>
          <a:lstStyle/>
          <a:p>
            <a:pPr marL="0" indent="0">
              <a:buSzPct val="100000"/>
              <a:buNone/>
            </a:pPr>
            <a:r>
              <a:rPr lang="en-US" sz="2400" b="1" dirty="0">
                <a:solidFill>
                  <a:srgbClr val="007FA3"/>
                </a:solidFill>
              </a:rPr>
              <a:t>4.1</a:t>
            </a:r>
            <a:r>
              <a:rPr lang="en-US" sz="2400" dirty="0"/>
              <a:t> Describe business models and discuss their importance.</a:t>
            </a:r>
          </a:p>
          <a:p>
            <a:pPr marL="514350" indent="-514350">
              <a:buSzPct val="100000"/>
              <a:buNone/>
            </a:pPr>
            <a:r>
              <a:rPr lang="en-US" sz="2400" b="1" dirty="0">
                <a:solidFill>
                  <a:srgbClr val="007FA3"/>
                </a:solidFill>
              </a:rPr>
              <a:t>4.2</a:t>
            </a:r>
            <a:r>
              <a:rPr lang="en-US" sz="2400" dirty="0"/>
              <a:t> Identify and describe the two general types of business models—standard and disruptive.</a:t>
            </a:r>
          </a:p>
          <a:p>
            <a:pPr marL="514350" indent="-514350">
              <a:buSzPct val="100000"/>
              <a:buNone/>
            </a:pPr>
            <a:r>
              <a:rPr lang="en-US" sz="2400" b="1" dirty="0">
                <a:solidFill>
                  <a:srgbClr val="007FA3"/>
                </a:solidFill>
              </a:rPr>
              <a:t>4.3</a:t>
            </a:r>
            <a:r>
              <a:rPr lang="en-US" sz="2400" dirty="0"/>
              <a:t> Explain the components of the Barringer/Ireland Business Model Template that entrepreneurs can use to develop a business model for their firm.</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Business Models</a:t>
            </a:r>
          </a:p>
        </p:txBody>
      </p:sp>
      <p:sp>
        <p:nvSpPr>
          <p:cNvPr id="7" name="Content Placeholder 6"/>
          <p:cNvSpPr>
            <a:spLocks noGrp="1"/>
          </p:cNvSpPr>
          <p:nvPr>
            <p:ph idx="1"/>
          </p:nvPr>
        </p:nvSpPr>
        <p:spPr>
          <a:xfrm>
            <a:off x="457200" y="1600200"/>
            <a:ext cx="8534400" cy="3657599"/>
          </a:xfrm>
        </p:spPr>
        <p:txBody>
          <a:bodyPr/>
          <a:lstStyle/>
          <a:p>
            <a:pPr marL="256032" indent="-256032">
              <a:buSzPct val="100000"/>
            </a:pPr>
            <a:r>
              <a:rPr lang="en-US" sz="2400" dirty="0"/>
              <a:t>Business Model</a:t>
            </a:r>
          </a:p>
          <a:p>
            <a:pPr marL="740664" lvl="1"/>
            <a:r>
              <a:rPr lang="en-US" sz="2400" dirty="0"/>
              <a:t>A business model is a firm</a:t>
            </a:r>
            <a:r>
              <a:rPr lang="en-US" altLang="en-US" sz="2400" dirty="0"/>
              <a:t>’</a:t>
            </a:r>
            <a:r>
              <a:rPr lang="en-US" sz="2400" dirty="0"/>
              <a:t>s plan or recipe for how it creates, delivers, and captures value for its stakeholders.</a:t>
            </a:r>
          </a:p>
          <a:p>
            <a:pPr marL="740664" lvl="1"/>
            <a:r>
              <a:rPr lang="en-US" sz="2400" dirty="0"/>
              <a:t>The proper time to develop a business model is following the feasibility analysis stage and prior to fleshing out the operational details of the company.</a:t>
            </a:r>
          </a:p>
          <a:p>
            <a:pPr marL="740664" lvl="1"/>
            <a:r>
              <a:rPr lang="en-US" sz="2400" dirty="0"/>
              <a:t>A firm</a:t>
            </a:r>
            <a:r>
              <a:rPr lang="en-US" altLang="en-US" sz="2400" dirty="0"/>
              <a:t>’</a:t>
            </a:r>
            <a:r>
              <a:rPr lang="en-US" sz="2400" dirty="0"/>
              <a:t>s business model is integral to its ability to succeed both in the short and long term.</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57200" y="215372"/>
            <a:ext cx="8534400" cy="1097280"/>
          </a:xfrm>
        </p:spPr>
        <p:txBody>
          <a:bodyPr/>
          <a:lstStyle/>
          <a:p>
            <a:r>
              <a:rPr lang="en-US" sz="3600" dirty="0"/>
              <a:t>General Categories of Business </a:t>
            </a:r>
            <a:br>
              <a:rPr lang="en-US" sz="3600" dirty="0"/>
            </a:br>
            <a:r>
              <a:rPr lang="en-US" sz="3600" dirty="0"/>
              <a:t>Models </a:t>
            </a:r>
            <a:r>
              <a:rPr lang="en-US" sz="2000" b="0" dirty="0"/>
              <a:t>(1 of 5)</a:t>
            </a:r>
          </a:p>
        </p:txBody>
      </p:sp>
      <p:sp>
        <p:nvSpPr>
          <p:cNvPr id="7" name="Content Placeholder 6"/>
          <p:cNvSpPr>
            <a:spLocks noGrp="1"/>
          </p:cNvSpPr>
          <p:nvPr>
            <p:ph idx="1"/>
          </p:nvPr>
        </p:nvSpPr>
        <p:spPr/>
        <p:txBody>
          <a:bodyPr/>
          <a:lstStyle/>
          <a:p>
            <a:pPr marL="256032" indent="-256032">
              <a:buSzPct val="100000"/>
            </a:pPr>
            <a:r>
              <a:rPr lang="en-US" sz="2400" dirty="0"/>
              <a:t>Standard Business Models</a:t>
            </a:r>
          </a:p>
          <a:p>
            <a:pPr marL="740664" lvl="1"/>
            <a:r>
              <a:rPr lang="en-US" sz="2400" dirty="0"/>
              <a:t>The first category is standard business models.</a:t>
            </a:r>
          </a:p>
          <a:p>
            <a:pPr marL="740664" lvl="1"/>
            <a:r>
              <a:rPr lang="en-US" sz="2400" dirty="0"/>
              <a:t>Standard business models depict existing plans or recipes firms can use to determine how they will create, deliver, and capture value.</a:t>
            </a:r>
          </a:p>
          <a:p>
            <a:pPr marL="740664" lvl="1"/>
            <a:r>
              <a:rPr lang="en-US" sz="2400" dirty="0"/>
              <a:t>There are a number of standard or common business models, which are shown on the next two slides.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General Categories of Business </a:t>
            </a:r>
            <a:br>
              <a:rPr lang="en-US" sz="3600" dirty="0"/>
            </a:br>
            <a:r>
              <a:rPr lang="en-US" sz="3600" dirty="0"/>
              <a:t>Models </a:t>
            </a:r>
            <a:r>
              <a:rPr lang="en-US" sz="2000" b="0" dirty="0"/>
              <a:t>(2 of 5)</a:t>
            </a:r>
            <a:endParaRPr lang="en-US" sz="2400" b="0" dirty="0"/>
          </a:p>
        </p:txBody>
      </p:sp>
      <p:sp>
        <p:nvSpPr>
          <p:cNvPr id="8" name="Content Placeholder 7"/>
          <p:cNvSpPr>
            <a:spLocks noGrp="1"/>
          </p:cNvSpPr>
          <p:nvPr>
            <p:ph idx="1"/>
          </p:nvPr>
        </p:nvSpPr>
        <p:spPr>
          <a:xfrm>
            <a:off x="457200" y="1600201"/>
            <a:ext cx="4191000" cy="381000"/>
          </a:xfrm>
        </p:spPr>
        <p:txBody>
          <a:bodyPr/>
          <a:lstStyle/>
          <a:p>
            <a:r>
              <a:rPr lang="en-US" sz="2400" dirty="0"/>
              <a:t>Standard Business Models</a:t>
            </a:r>
          </a:p>
        </p:txBody>
      </p:sp>
      <p:graphicFrame>
        <p:nvGraphicFramePr>
          <p:cNvPr id="12" name="Table 5"/>
          <p:cNvGraphicFramePr>
            <a:graphicFrameLocks noGrp="1"/>
          </p:cNvGraphicFramePr>
          <p:nvPr>
            <p:ph idx="4294967295"/>
            <p:extLst>
              <p:ext uri="{D42A27DB-BD31-4B8C-83A1-F6EECF244321}">
                <p14:modId xmlns:p14="http://schemas.microsoft.com/office/powerpoint/2010/main" val="2356499666"/>
              </p:ext>
            </p:extLst>
          </p:nvPr>
        </p:nvGraphicFramePr>
        <p:xfrm>
          <a:off x="694678" y="2192041"/>
          <a:ext cx="8001000" cy="3733803"/>
        </p:xfrm>
        <a:graphic>
          <a:graphicData uri="http://schemas.openxmlformats.org/drawingml/2006/table">
            <a:tbl>
              <a:tblPr firstRow="1" bandRow="1">
                <a:tableStyleId>{3B4B98B0-60AC-42C2-AFA5-B58CD77FA1E5}</a:tableStyleId>
              </a:tblPr>
              <a:tblGrid>
                <a:gridCol w="4191000">
                  <a:extLst>
                    <a:ext uri="{9D8B030D-6E8A-4147-A177-3AD203B41FA5}">
                      <a16:colId xmlns:a16="http://schemas.microsoft.com/office/drawing/2014/main" val="20000"/>
                    </a:ext>
                  </a:extLst>
                </a:gridCol>
                <a:gridCol w="3810000">
                  <a:extLst>
                    <a:ext uri="{9D8B030D-6E8A-4147-A177-3AD203B41FA5}">
                      <a16:colId xmlns:a16="http://schemas.microsoft.com/office/drawing/2014/main" val="20001"/>
                    </a:ext>
                  </a:extLst>
                </a:gridCol>
              </a:tblGrid>
              <a:tr h="41486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1" dirty="0">
                          <a:solidFill>
                            <a:schemeClr val="tx1"/>
                          </a:solidFill>
                          <a:latin typeface="+mn-lt"/>
                          <a:cs typeface="Times New Roman" panose="02020603050405020304" pitchFamily="18" charset="0"/>
                        </a:rPr>
                        <a:t>Business</a:t>
                      </a:r>
                      <a:r>
                        <a:rPr lang="en-US" sz="1800" b="1" baseline="0" dirty="0">
                          <a:solidFill>
                            <a:schemeClr val="tx1"/>
                          </a:solidFill>
                          <a:latin typeface="+mn-lt"/>
                          <a:cs typeface="Times New Roman" panose="02020603050405020304" pitchFamily="18" charset="0"/>
                        </a:rPr>
                        <a:t> Model</a:t>
                      </a:r>
                      <a:endParaRPr lang="en-US" sz="1800" b="1" dirty="0">
                        <a:latin typeface="+mn-lt"/>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1" dirty="0">
                          <a:solidFill>
                            <a:schemeClr val="tx1"/>
                          </a:solidFill>
                          <a:latin typeface="+mn-lt"/>
                          <a:cs typeface="Times New Roman" panose="02020603050405020304" pitchFamily="18" charset="0"/>
                        </a:rPr>
                        <a:t>Representative</a:t>
                      </a:r>
                      <a:r>
                        <a:rPr lang="en-US" sz="1800" b="1" baseline="0" dirty="0">
                          <a:solidFill>
                            <a:schemeClr val="tx1"/>
                          </a:solidFill>
                          <a:latin typeface="+mn-lt"/>
                          <a:cs typeface="Times New Roman" panose="02020603050405020304" pitchFamily="18" charset="0"/>
                        </a:rPr>
                        <a:t> Companies</a:t>
                      </a:r>
                      <a:endParaRPr lang="en-US" sz="1800" b="1" dirty="0">
                        <a:latin typeface="+mn-lt"/>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41486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a:latin typeface="+mn-lt"/>
                          <a:cs typeface="Times New Roman" panose="02020603050405020304" pitchFamily="18" charset="0"/>
                        </a:rPr>
                        <a:t>Advertising</a:t>
                      </a:r>
                      <a:r>
                        <a:rPr lang="en-US" sz="1800" baseline="0" dirty="0">
                          <a:latin typeface="+mn-lt"/>
                          <a:cs typeface="Times New Roman" panose="02020603050405020304" pitchFamily="18" charset="0"/>
                        </a:rPr>
                        <a:t> Business Model</a:t>
                      </a:r>
                      <a:endParaRPr lang="en-US" sz="1800" dirty="0">
                        <a:latin typeface="+mn-lt"/>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a:latin typeface="+mn-lt"/>
                          <a:cs typeface="Times New Roman" panose="02020603050405020304" pitchFamily="18" charset="0"/>
                        </a:rPr>
                        <a:t>Google,</a:t>
                      </a:r>
                      <a:r>
                        <a:rPr lang="en-US" sz="1800" baseline="0" dirty="0">
                          <a:latin typeface="+mn-lt"/>
                          <a:cs typeface="Times New Roman" panose="02020603050405020304" pitchFamily="18" charset="0"/>
                        </a:rPr>
                        <a:t> Facebook</a:t>
                      </a:r>
                      <a:endParaRPr lang="en-US" sz="1800" dirty="0">
                        <a:latin typeface="+mn-lt"/>
                        <a:cs typeface="Times New Roman" panose="02020603050405020304" pitchFamily="18" charset="0"/>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41486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a:latin typeface="+mn-lt"/>
                          <a:cs typeface="Times New Roman" panose="02020603050405020304" pitchFamily="18" charset="0"/>
                        </a:rPr>
                        <a:t>Auction</a:t>
                      </a:r>
                      <a:r>
                        <a:rPr lang="en-US" sz="1800" baseline="0" dirty="0">
                          <a:latin typeface="+mn-lt"/>
                          <a:cs typeface="Times New Roman" panose="02020603050405020304" pitchFamily="18" charset="0"/>
                        </a:rPr>
                        <a:t> Business Model</a:t>
                      </a:r>
                      <a:endParaRPr lang="en-US" sz="1800" dirty="0">
                        <a:latin typeface="+mn-lt"/>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a:latin typeface="+mn-lt"/>
                          <a:cs typeface="Times New Roman" panose="02020603050405020304" pitchFamily="18" charset="0"/>
                        </a:rPr>
                        <a:t>eBay,</a:t>
                      </a:r>
                      <a:r>
                        <a:rPr lang="en-US" sz="1800" baseline="0" dirty="0">
                          <a:latin typeface="+mn-lt"/>
                          <a:cs typeface="Times New Roman" panose="02020603050405020304" pitchFamily="18" charset="0"/>
                        </a:rPr>
                        <a:t> uBid</a:t>
                      </a:r>
                      <a:endParaRPr lang="en-US" sz="1800" dirty="0">
                        <a:latin typeface="+mn-lt"/>
                        <a:cs typeface="Times New Roman" panose="02020603050405020304" pitchFamily="18" charset="0"/>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2"/>
                  </a:ext>
                </a:extLst>
              </a:tr>
              <a:tr h="41486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a:latin typeface="+mn-lt"/>
                          <a:cs typeface="Times New Roman" panose="02020603050405020304" pitchFamily="18" charset="0"/>
                        </a:rPr>
                        <a:t>Bricks</a:t>
                      </a:r>
                      <a:r>
                        <a:rPr lang="en-US" sz="1800" baseline="0" dirty="0">
                          <a:latin typeface="+mn-lt"/>
                          <a:cs typeface="Times New Roman" panose="02020603050405020304" pitchFamily="18" charset="0"/>
                        </a:rPr>
                        <a:t> and Clicks Business Model</a:t>
                      </a:r>
                      <a:endParaRPr lang="en-US" sz="1800" dirty="0">
                        <a:latin typeface="+mn-lt"/>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a:latin typeface="+mn-lt"/>
                          <a:cs typeface="Times New Roman" panose="02020603050405020304" pitchFamily="18" charset="0"/>
                        </a:rPr>
                        <a:t>Apple, Barnes &amp; Noble</a:t>
                      </a: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r h="41486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a:latin typeface="+mn-lt"/>
                          <a:cs typeface="Times New Roman" panose="02020603050405020304" pitchFamily="18" charset="0"/>
                        </a:rPr>
                        <a:t>Franchise Business Model</a:t>
                      </a:r>
                      <a:endParaRPr lang="en-US" sz="1800" dirty="0">
                        <a:latin typeface="+mn-lt"/>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a:latin typeface="+mn-lt"/>
                          <a:cs typeface="Times New Roman" panose="02020603050405020304" pitchFamily="18" charset="0"/>
                        </a:rPr>
                        <a:t>24</a:t>
                      </a:r>
                      <a:r>
                        <a:rPr lang="en-US" sz="1800" baseline="0" dirty="0">
                          <a:latin typeface="+mn-lt"/>
                          <a:cs typeface="Times New Roman" panose="02020603050405020304" pitchFamily="18" charset="0"/>
                        </a:rPr>
                        <a:t> Hour Fitness, Panera Bread</a:t>
                      </a:r>
                      <a:endParaRPr lang="en-US" sz="1800" dirty="0">
                        <a:latin typeface="+mn-lt"/>
                        <a:cs typeface="Times New Roman" panose="02020603050405020304" pitchFamily="18" charset="0"/>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4"/>
                  </a:ext>
                </a:extLst>
              </a:tr>
              <a:tr h="41486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a:latin typeface="+mn-lt"/>
                          <a:cs typeface="Times New Roman" panose="02020603050405020304" pitchFamily="18" charset="0"/>
                        </a:rPr>
                        <a:t>Freemium Business Model</a:t>
                      </a:r>
                      <a:endParaRPr lang="en-US" sz="1800" dirty="0">
                        <a:latin typeface="+mn-lt"/>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a:latin typeface="+mn-lt"/>
                          <a:cs typeface="Times New Roman" panose="02020603050405020304" pitchFamily="18" charset="0"/>
                        </a:rPr>
                        <a:t>Dropbox,</a:t>
                      </a:r>
                      <a:r>
                        <a:rPr lang="en-US" sz="1800" baseline="0" dirty="0">
                          <a:latin typeface="+mn-lt"/>
                          <a:cs typeface="Times New Roman" panose="02020603050405020304" pitchFamily="18" charset="0"/>
                        </a:rPr>
                        <a:t> Evernote</a:t>
                      </a:r>
                      <a:endParaRPr lang="en-US" sz="1800" dirty="0">
                        <a:latin typeface="+mn-lt"/>
                        <a:cs typeface="Times New Roman" panose="02020603050405020304" pitchFamily="18" charset="0"/>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5"/>
                  </a:ext>
                </a:extLst>
              </a:tr>
              <a:tr h="41486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a:latin typeface="+mn-lt"/>
                          <a:cs typeface="Times New Roman" panose="02020603050405020304" pitchFamily="18" charset="0"/>
                        </a:rPr>
                        <a:t>Low-Cost Business Model</a:t>
                      </a:r>
                      <a:endParaRPr lang="en-US" sz="1800" dirty="0">
                        <a:latin typeface="+mn-lt"/>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a:latin typeface="+mn-lt"/>
                          <a:cs typeface="Times New Roman" panose="02020603050405020304" pitchFamily="18" charset="0"/>
                        </a:rPr>
                        <a:t>Southwest Airlines, Warby</a:t>
                      </a:r>
                      <a:r>
                        <a:rPr lang="en-US" sz="1800" baseline="0" dirty="0">
                          <a:latin typeface="+mn-lt"/>
                          <a:cs typeface="Times New Roman" panose="02020603050405020304" pitchFamily="18" charset="0"/>
                        </a:rPr>
                        <a:t> Parker</a:t>
                      </a:r>
                      <a:endParaRPr lang="en-US" sz="1800" dirty="0">
                        <a:latin typeface="+mn-lt"/>
                        <a:cs typeface="Times New Roman" panose="02020603050405020304" pitchFamily="18" charset="0"/>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6"/>
                  </a:ext>
                </a:extLst>
              </a:tr>
              <a:tr h="41486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a:latin typeface="+mn-lt"/>
                          <a:cs typeface="Times New Roman" panose="02020603050405020304" pitchFamily="18" charset="0"/>
                        </a:rPr>
                        <a:t>Manufacturer/Retailer Business</a:t>
                      </a:r>
                      <a:r>
                        <a:rPr lang="en-US" sz="1800" baseline="0" dirty="0">
                          <a:latin typeface="+mn-lt"/>
                          <a:cs typeface="Times New Roman" panose="02020603050405020304" pitchFamily="18" charset="0"/>
                        </a:rPr>
                        <a:t> Model</a:t>
                      </a:r>
                      <a:endParaRPr lang="en-US" sz="1800" dirty="0">
                        <a:latin typeface="+mn-lt"/>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a:latin typeface="+mn-lt"/>
                          <a:cs typeface="Times New Roman" panose="02020603050405020304" pitchFamily="18" charset="0"/>
                        </a:rPr>
                        <a:t>Apple, Fitbit, Tesla Motors</a:t>
                      </a: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7"/>
                  </a:ext>
                </a:extLst>
              </a:tr>
              <a:tr h="41486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a:latin typeface="+mn-lt"/>
                          <a:cs typeface="Times New Roman" panose="02020603050405020304" pitchFamily="18" charset="0"/>
                        </a:rPr>
                        <a:t>Peer-to-Peer Business Model</a:t>
                      </a:r>
                      <a:endParaRPr lang="en-US" sz="1800" dirty="0">
                        <a:latin typeface="+mn-lt"/>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a:latin typeface="+mn-lt"/>
                          <a:cs typeface="Times New Roman" panose="02020603050405020304" pitchFamily="18" charset="0"/>
                        </a:rPr>
                        <a:t>Airbnb, Uber</a:t>
                      </a: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8"/>
                  </a:ext>
                </a:extLst>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General Categories of Business </a:t>
            </a:r>
            <a:br>
              <a:rPr lang="en-US" sz="3600" dirty="0"/>
            </a:br>
            <a:r>
              <a:rPr lang="en-US" sz="3600" dirty="0"/>
              <a:t>Models </a:t>
            </a:r>
            <a:r>
              <a:rPr lang="en-US" sz="2000" b="0" dirty="0"/>
              <a:t>(3 of 5)</a:t>
            </a:r>
            <a:endParaRPr lang="en-US" sz="2400" b="0" dirty="0"/>
          </a:p>
        </p:txBody>
      </p:sp>
      <p:sp>
        <p:nvSpPr>
          <p:cNvPr id="8" name="Content Placeholder 7"/>
          <p:cNvSpPr>
            <a:spLocks noGrp="1"/>
          </p:cNvSpPr>
          <p:nvPr>
            <p:ph idx="1"/>
          </p:nvPr>
        </p:nvSpPr>
        <p:spPr>
          <a:xfrm>
            <a:off x="457200" y="1600201"/>
            <a:ext cx="4038600" cy="381000"/>
          </a:xfrm>
        </p:spPr>
        <p:txBody>
          <a:bodyPr/>
          <a:lstStyle/>
          <a:p>
            <a:r>
              <a:rPr lang="en-US" sz="2400" dirty="0"/>
              <a:t>Standard Business Models</a:t>
            </a:r>
          </a:p>
        </p:txBody>
      </p:sp>
      <p:graphicFrame>
        <p:nvGraphicFramePr>
          <p:cNvPr id="5" name="Table 5"/>
          <p:cNvGraphicFramePr>
            <a:graphicFrameLocks/>
          </p:cNvGraphicFramePr>
          <p:nvPr>
            <p:extLst>
              <p:ext uri="{D42A27DB-BD31-4B8C-83A1-F6EECF244321}">
                <p14:modId xmlns:p14="http://schemas.microsoft.com/office/powerpoint/2010/main" val="925938075"/>
              </p:ext>
            </p:extLst>
          </p:nvPr>
        </p:nvGraphicFramePr>
        <p:xfrm>
          <a:off x="694678" y="2192041"/>
          <a:ext cx="8001000" cy="1793241"/>
        </p:xfrm>
        <a:graphic>
          <a:graphicData uri="http://schemas.openxmlformats.org/drawingml/2006/table">
            <a:tbl>
              <a:tblPr firstRow="1" bandRow="1">
                <a:tableStyleId>{3B4B98B0-60AC-42C2-AFA5-B58CD77FA1E5}</a:tableStyleId>
              </a:tblPr>
              <a:tblGrid>
                <a:gridCol w="4191000">
                  <a:extLst>
                    <a:ext uri="{9D8B030D-6E8A-4147-A177-3AD203B41FA5}">
                      <a16:colId xmlns:a16="http://schemas.microsoft.com/office/drawing/2014/main" val="20000"/>
                    </a:ext>
                  </a:extLst>
                </a:gridCol>
                <a:gridCol w="3810000">
                  <a:extLst>
                    <a:ext uri="{9D8B030D-6E8A-4147-A177-3AD203B41FA5}">
                      <a16:colId xmlns:a16="http://schemas.microsoft.com/office/drawing/2014/main" val="20001"/>
                    </a:ext>
                  </a:extLst>
                </a:gridCol>
              </a:tblGrid>
              <a:tr h="41486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1" dirty="0">
                          <a:solidFill>
                            <a:schemeClr val="tx1"/>
                          </a:solidFill>
                          <a:latin typeface="+mn-lt"/>
                          <a:cs typeface="Times New Roman" panose="02020603050405020304" pitchFamily="18" charset="0"/>
                        </a:rPr>
                        <a:t>Business</a:t>
                      </a:r>
                      <a:r>
                        <a:rPr lang="en-US" sz="1800" b="1" baseline="0" dirty="0">
                          <a:solidFill>
                            <a:schemeClr val="tx1"/>
                          </a:solidFill>
                          <a:latin typeface="+mn-lt"/>
                          <a:cs typeface="Times New Roman" panose="02020603050405020304" pitchFamily="18" charset="0"/>
                        </a:rPr>
                        <a:t> Model</a:t>
                      </a:r>
                      <a:endParaRPr lang="en-US" sz="1800" b="1" dirty="0">
                        <a:latin typeface="+mn-lt"/>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1" dirty="0">
                          <a:solidFill>
                            <a:schemeClr val="tx1"/>
                          </a:solidFill>
                          <a:latin typeface="+mn-lt"/>
                          <a:cs typeface="Times New Roman" panose="02020603050405020304" pitchFamily="18" charset="0"/>
                        </a:rPr>
                        <a:t>Representative</a:t>
                      </a:r>
                      <a:r>
                        <a:rPr lang="en-US" sz="1800" b="1" baseline="0" dirty="0">
                          <a:solidFill>
                            <a:schemeClr val="tx1"/>
                          </a:solidFill>
                          <a:latin typeface="+mn-lt"/>
                          <a:cs typeface="Times New Roman" panose="02020603050405020304" pitchFamily="18" charset="0"/>
                        </a:rPr>
                        <a:t> Companies</a:t>
                      </a:r>
                      <a:endParaRPr lang="en-US" sz="1800" b="1" dirty="0">
                        <a:latin typeface="+mn-lt"/>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0"/>
                  </a:ext>
                </a:extLst>
              </a:tr>
              <a:tr h="517292">
                <a:tc>
                  <a:txBody>
                    <a:bodyPr/>
                    <a:lstStyle/>
                    <a:p>
                      <a:r>
                        <a:rPr lang="en-US" sz="1800" dirty="0">
                          <a:latin typeface="+mn-lt"/>
                          <a:cs typeface="Times New Roman" panose="02020603050405020304" pitchFamily="18" charset="0"/>
                        </a:rPr>
                        <a:t>Razor</a:t>
                      </a:r>
                      <a:r>
                        <a:rPr lang="en-US" sz="1800" baseline="0" dirty="0">
                          <a:latin typeface="+mn-lt"/>
                          <a:cs typeface="Times New Roman" panose="02020603050405020304" pitchFamily="18" charset="0"/>
                        </a:rPr>
                        <a:t> and Blades Business Model</a:t>
                      </a:r>
                      <a:endParaRPr lang="en-US" sz="1800" dirty="0">
                        <a:latin typeface="+mn-lt"/>
                        <a:cs typeface="Times New Roman" panose="02020603050405020304" pitchFamily="18" charset="0"/>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a:latin typeface="+mn-lt"/>
                          <a:cs typeface="Times New Roman" panose="02020603050405020304" pitchFamily="18" charset="0"/>
                        </a:rPr>
                        <a:t>Game Consoles</a:t>
                      </a:r>
                      <a:r>
                        <a:rPr lang="en-US" sz="1800" baseline="0" dirty="0">
                          <a:latin typeface="+mn-lt"/>
                          <a:cs typeface="Times New Roman" panose="02020603050405020304" pitchFamily="18" charset="0"/>
                        </a:rPr>
                        <a:t> and Games, Printers and Ink Cartridges</a:t>
                      </a:r>
                      <a:endParaRPr lang="en-US" sz="1800" dirty="0">
                        <a:latin typeface="+mn-lt"/>
                        <a:cs typeface="Times New Roman" panose="02020603050405020304" pitchFamily="18" charset="0"/>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1"/>
                  </a:ext>
                </a:extLst>
              </a:tr>
              <a:tr h="41486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a:latin typeface="+mn-lt"/>
                          <a:cs typeface="Times New Roman" panose="02020603050405020304" pitchFamily="18" charset="0"/>
                        </a:rPr>
                        <a:t>Subscription</a:t>
                      </a:r>
                      <a:r>
                        <a:rPr lang="en-US" sz="1800" baseline="0" dirty="0">
                          <a:latin typeface="+mn-lt"/>
                          <a:cs typeface="Times New Roman" panose="02020603050405020304" pitchFamily="18" charset="0"/>
                        </a:rPr>
                        <a:t> Business Model</a:t>
                      </a:r>
                      <a:endParaRPr lang="en-US" sz="1800" dirty="0">
                        <a:latin typeface="+mn-lt"/>
                        <a:cs typeface="Times New Roman" panose="02020603050405020304" pitchFamily="18" charset="0"/>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a:latin typeface="+mn-lt"/>
                          <a:cs typeface="Times New Roman" panose="02020603050405020304" pitchFamily="18" charset="0"/>
                        </a:rPr>
                        <a:t>Birchbox, Blue Apron, Netflix</a:t>
                      </a: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2"/>
                  </a:ext>
                </a:extLst>
              </a:tr>
              <a:tr h="41486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a:latin typeface="+mn-lt"/>
                          <a:cs typeface="Times New Roman" panose="02020603050405020304" pitchFamily="18" charset="0"/>
                        </a:rPr>
                        <a:t>Traditional Retailer Business Model</a:t>
                      </a:r>
                      <a:endParaRPr lang="en-US" sz="1800" dirty="0">
                        <a:latin typeface="+mn-lt"/>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a:latin typeface="+mn-lt"/>
                          <a:cs typeface="Times New Roman" panose="02020603050405020304" pitchFamily="18" charset="0"/>
                        </a:rPr>
                        <a:t>Whole</a:t>
                      </a:r>
                      <a:r>
                        <a:rPr lang="en-US" sz="1800" baseline="0" dirty="0">
                          <a:latin typeface="+mn-lt"/>
                          <a:cs typeface="Times New Roman" panose="02020603050405020304" pitchFamily="18" charset="0"/>
                        </a:rPr>
                        <a:t> Foods Markets, Zappos</a:t>
                      </a:r>
                      <a:endParaRPr lang="en-US" sz="1800" dirty="0">
                        <a:latin typeface="+mn-lt"/>
                        <a:cs typeface="Times New Roman" panose="02020603050405020304" pitchFamily="18" charset="0"/>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8"/>
                  </a:ext>
                </a:extLst>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General Categories of Business </a:t>
            </a:r>
            <a:br>
              <a:rPr lang="en-US" sz="3600" dirty="0"/>
            </a:br>
            <a:r>
              <a:rPr lang="en-US" sz="3600" dirty="0"/>
              <a:t>Models </a:t>
            </a:r>
            <a:r>
              <a:rPr lang="en-US" sz="2000" b="0" dirty="0"/>
              <a:t>(4 of 5)</a:t>
            </a:r>
          </a:p>
        </p:txBody>
      </p:sp>
      <p:sp>
        <p:nvSpPr>
          <p:cNvPr id="7" name="Content Placeholder 6"/>
          <p:cNvSpPr>
            <a:spLocks noGrp="1"/>
          </p:cNvSpPr>
          <p:nvPr>
            <p:ph idx="1"/>
          </p:nvPr>
        </p:nvSpPr>
        <p:spPr>
          <a:xfrm>
            <a:off x="457200" y="1600201"/>
            <a:ext cx="8229600" cy="3581400"/>
          </a:xfrm>
        </p:spPr>
        <p:txBody>
          <a:bodyPr/>
          <a:lstStyle/>
          <a:p>
            <a:pPr marL="256032" indent="-256032">
              <a:buSzPct val="100000"/>
            </a:pPr>
            <a:r>
              <a:rPr lang="en-US" sz="2400" dirty="0"/>
              <a:t>Disruptive Business Models</a:t>
            </a:r>
          </a:p>
          <a:p>
            <a:pPr marL="740664" lvl="1"/>
            <a:r>
              <a:rPr lang="en-US" sz="2400" dirty="0"/>
              <a:t>The second category is disruptive business models.</a:t>
            </a:r>
          </a:p>
          <a:p>
            <a:pPr marL="740664" lvl="1"/>
            <a:r>
              <a:rPr lang="en-US" sz="2400" dirty="0"/>
              <a:t>Disruptive business models, which are rare, are ones that do not fit the profile of a standard business model.</a:t>
            </a:r>
          </a:p>
          <a:p>
            <a:pPr marL="740664" lvl="1"/>
            <a:r>
              <a:rPr lang="en-US" sz="2400" dirty="0"/>
              <a:t>They are impactful enough that they disrupt or change the way business is conducted in an industry or an important niche within an industry.</a:t>
            </a:r>
          </a:p>
          <a:p>
            <a:pPr marL="740664" lvl="1"/>
            <a:r>
              <a:rPr lang="en-US" sz="2400" dirty="0"/>
              <a:t>The next slides depict four business models that were disruptive when they were introduced.</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General Categories of Business </a:t>
            </a:r>
            <a:br>
              <a:rPr lang="en-US" sz="3600" dirty="0"/>
            </a:br>
            <a:r>
              <a:rPr lang="en-US" sz="3600" dirty="0"/>
              <a:t>Models </a:t>
            </a:r>
            <a:r>
              <a:rPr lang="en-US" sz="2000" b="0" dirty="0"/>
              <a:t>(5 of 5)</a:t>
            </a:r>
          </a:p>
        </p:txBody>
      </p:sp>
      <p:sp>
        <p:nvSpPr>
          <p:cNvPr id="8" name="Content Placeholder 7"/>
          <p:cNvSpPr>
            <a:spLocks noGrp="1"/>
          </p:cNvSpPr>
          <p:nvPr>
            <p:ph idx="1"/>
          </p:nvPr>
        </p:nvSpPr>
        <p:spPr>
          <a:xfrm>
            <a:off x="457200" y="1600201"/>
            <a:ext cx="4191000" cy="381000"/>
          </a:xfrm>
        </p:spPr>
        <p:txBody>
          <a:bodyPr/>
          <a:lstStyle/>
          <a:p>
            <a:r>
              <a:rPr lang="en-US" sz="2400" dirty="0"/>
              <a:t>Disruptive Business Models</a:t>
            </a:r>
          </a:p>
        </p:txBody>
      </p:sp>
      <p:graphicFrame>
        <p:nvGraphicFramePr>
          <p:cNvPr id="10" name="Table 5"/>
          <p:cNvGraphicFramePr>
            <a:graphicFrameLocks noGrp="1"/>
          </p:cNvGraphicFramePr>
          <p:nvPr>
            <p:ph idx="4294967295"/>
            <p:extLst>
              <p:ext uri="{D42A27DB-BD31-4B8C-83A1-F6EECF244321}">
                <p14:modId xmlns:p14="http://schemas.microsoft.com/office/powerpoint/2010/main" val="1568887620"/>
              </p:ext>
            </p:extLst>
          </p:nvPr>
        </p:nvGraphicFramePr>
        <p:xfrm>
          <a:off x="676922" y="2151357"/>
          <a:ext cx="7924800" cy="3710733"/>
        </p:xfrm>
        <a:graphic>
          <a:graphicData uri="http://schemas.openxmlformats.org/drawingml/2006/table">
            <a:tbl>
              <a:tblPr firstRow="1" bandRow="1">
                <a:tableStyleId>{3B4B98B0-60AC-42C2-AFA5-B58CD77FA1E5}</a:tableStyleId>
              </a:tblPr>
              <a:tblGrid>
                <a:gridCol w="5283200">
                  <a:extLst>
                    <a:ext uri="{9D8B030D-6E8A-4147-A177-3AD203B41FA5}">
                      <a16:colId xmlns:a16="http://schemas.microsoft.com/office/drawing/2014/main" val="20000"/>
                    </a:ext>
                  </a:extLst>
                </a:gridCol>
                <a:gridCol w="2641600">
                  <a:extLst>
                    <a:ext uri="{9D8B030D-6E8A-4147-A177-3AD203B41FA5}">
                      <a16:colId xmlns:a16="http://schemas.microsoft.com/office/drawing/2014/main" val="20001"/>
                    </a:ext>
                  </a:extLst>
                </a:gridCol>
              </a:tblGrid>
              <a:tr h="41930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b="1" dirty="0">
                          <a:solidFill>
                            <a:schemeClr val="tx1"/>
                          </a:solidFill>
                          <a:latin typeface="+mn-lt"/>
                          <a:cs typeface="Times New Roman" panose="02020603050405020304" pitchFamily="18" charset="0"/>
                        </a:rPr>
                        <a:t>Business</a:t>
                      </a:r>
                      <a:r>
                        <a:rPr lang="en-US" sz="1600" b="1" baseline="0" dirty="0">
                          <a:solidFill>
                            <a:schemeClr val="tx1"/>
                          </a:solidFill>
                          <a:latin typeface="+mn-lt"/>
                          <a:cs typeface="Times New Roman" panose="02020603050405020304" pitchFamily="18" charset="0"/>
                        </a:rPr>
                        <a:t> Model</a:t>
                      </a:r>
                      <a:endParaRPr lang="en-US" sz="1600" b="1" dirty="0">
                        <a:latin typeface="+mn-lt"/>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b="1" baseline="0" dirty="0">
                          <a:solidFill>
                            <a:schemeClr val="tx1"/>
                          </a:solidFill>
                          <a:latin typeface="+mn-lt"/>
                          <a:cs typeface="Times New Roman" panose="02020603050405020304" pitchFamily="18" charset="0"/>
                        </a:rPr>
                        <a:t>Company or Companies That Introduced It</a:t>
                      </a:r>
                      <a:endParaRPr lang="en-US" sz="1600" b="1" dirty="0">
                        <a:latin typeface="+mn-lt"/>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608749">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a:latin typeface="+mn-lt"/>
                          <a:cs typeface="Times New Roman" panose="02020603050405020304" pitchFamily="18" charset="0"/>
                        </a:rPr>
                        <a:t>Direct-to-Consumer</a:t>
                      </a:r>
                      <a:r>
                        <a:rPr lang="en-US" sz="1600" baseline="0" dirty="0">
                          <a:latin typeface="+mn-lt"/>
                          <a:cs typeface="Times New Roman" panose="02020603050405020304" pitchFamily="18" charset="0"/>
                        </a:rPr>
                        <a:t> Computer Sales (which allowed consumers to customize their computers)</a:t>
                      </a:r>
                      <a:endParaRPr lang="en-US" sz="1600" dirty="0">
                        <a:latin typeface="+mn-lt"/>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a:latin typeface="+mn-lt"/>
                          <a:cs typeface="Times New Roman" panose="02020603050405020304" pitchFamily="18" charset="0"/>
                        </a:rPr>
                        <a:t>Dell</a:t>
                      </a:r>
                      <a:endParaRPr lang="en-US" sz="1600" dirty="0">
                        <a:latin typeface="+mn-lt"/>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749231">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a:latin typeface="+mn-lt"/>
                          <a:cs typeface="Times New Roman" panose="02020603050405020304" pitchFamily="18" charset="0"/>
                        </a:rPr>
                        <a:t>Online Text Ads</a:t>
                      </a:r>
                      <a:r>
                        <a:rPr lang="en-US" sz="1600" baseline="0" dirty="0">
                          <a:latin typeface="+mn-lt"/>
                          <a:cs typeface="Times New Roman" panose="02020603050405020304" pitchFamily="18" charset="0"/>
                        </a:rPr>
                        <a:t> on Search Engines (allowed advertisers to place ads for products that searchers were already searching for)</a:t>
                      </a:r>
                      <a:endParaRPr lang="en-US" sz="1600" dirty="0">
                        <a:latin typeface="+mn-lt"/>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a:latin typeface="+mn-lt"/>
                          <a:cs typeface="Times New Roman" panose="02020603050405020304" pitchFamily="18" charset="0"/>
                        </a:rPr>
                        <a:t>Yahoo, Google</a:t>
                      </a:r>
                      <a:endParaRPr lang="en-US" sz="1600" dirty="0">
                        <a:latin typeface="+mn-lt"/>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2"/>
                  </a:ext>
                </a:extLst>
              </a:tr>
              <a:tr h="88971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a:latin typeface="+mn-lt"/>
                          <a:cs typeface="Times New Roman" panose="02020603050405020304" pitchFamily="18" charset="0"/>
                        </a:rPr>
                        <a:t>Software</a:t>
                      </a:r>
                      <a:r>
                        <a:rPr lang="en-US" sz="1600" baseline="0" dirty="0">
                          <a:latin typeface="+mn-lt"/>
                          <a:cs typeface="Times New Roman" panose="02020603050405020304" pitchFamily="18" charset="0"/>
                        </a:rPr>
                        <a:t> as a Service (SaaS) (By moving software to the cloud, allowed users to access the software and their data from anywhere there was an Internet connection)</a:t>
                      </a:r>
                      <a:endParaRPr lang="en-US" sz="1600" dirty="0">
                        <a:latin typeface="+mn-lt"/>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a:latin typeface="+mn-lt"/>
                          <a:cs typeface="Times New Roman" panose="02020603050405020304" pitchFamily="18" charset="0"/>
                          <a:hlinkClick r:id="rId2"/>
                        </a:rPr>
                        <a:t>Salesforce.com</a:t>
                      </a:r>
                      <a:endParaRPr lang="en-US" sz="1600" dirty="0">
                        <a:latin typeface="+mn-lt"/>
                        <a:cs typeface="Times New Roman" panose="02020603050405020304" pitchFamily="18" charset="0"/>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r h="88971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a:latin typeface="+mn-lt"/>
                          <a:cs typeface="Times New Roman" panose="02020603050405020304" pitchFamily="18" charset="0"/>
                        </a:rPr>
                        <a:t>Cloud-based Service</a:t>
                      </a:r>
                      <a:r>
                        <a:rPr lang="en-US" sz="1600" baseline="0" dirty="0">
                          <a:latin typeface="+mn-lt"/>
                          <a:cs typeface="Times New Roman" panose="02020603050405020304" pitchFamily="18" charset="0"/>
                        </a:rPr>
                        <a:t> to Connect Riders and People Willing to Provide Rides (Provided riders with an app that connects them with the owners of private cars)</a:t>
                      </a:r>
                      <a:endParaRPr lang="en-US" sz="1600" dirty="0">
                        <a:latin typeface="+mn-lt"/>
                        <a:cs typeface="Times New Roman" panose="02020603050405020304" pitchFamily="18" charset="0"/>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a:latin typeface="+mn-lt"/>
                          <a:cs typeface="Times New Roman" panose="02020603050405020304" pitchFamily="18" charset="0"/>
                        </a:rPr>
                        <a:t>Uber, Lyft</a:t>
                      </a: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306610450"/>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Barringer/Ireland Business Model Template </a:t>
            </a:r>
            <a:r>
              <a:rPr lang="en-US" sz="2000" b="0" dirty="0"/>
              <a:t>(1 of 2)</a:t>
            </a:r>
          </a:p>
        </p:txBody>
      </p:sp>
      <p:sp>
        <p:nvSpPr>
          <p:cNvPr id="7" name="Content Placeholder 6"/>
          <p:cNvSpPr>
            <a:spLocks noGrp="1"/>
          </p:cNvSpPr>
          <p:nvPr>
            <p:ph idx="1"/>
          </p:nvPr>
        </p:nvSpPr>
        <p:spPr/>
        <p:txBody>
          <a:bodyPr/>
          <a:lstStyle/>
          <a:p>
            <a:pPr marL="256032" indent="-256032">
              <a:buSzPct val="100000"/>
              <a:defRPr/>
            </a:pPr>
            <a:r>
              <a:rPr lang="en-US" altLang="en-US" sz="2400" dirty="0"/>
              <a:t>Barringer/Ireland Business Model Template</a:t>
            </a:r>
          </a:p>
          <a:p>
            <a:pPr marL="740664" lvl="1">
              <a:defRPr/>
            </a:pPr>
            <a:r>
              <a:rPr lang="en-US" altLang="en-US" sz="2400" dirty="0">
                <a:ea typeface="ＭＳ Ｐゴシック" charset="0"/>
              </a:rPr>
              <a:t>Although not everyone agrees precisely on the components of a business model, many agree that a successful business model has a common set of attributes.</a:t>
            </a:r>
          </a:p>
          <a:p>
            <a:pPr marL="740664" lvl="1">
              <a:defRPr/>
            </a:pPr>
            <a:r>
              <a:rPr lang="en-US" altLang="en-US" sz="2400" dirty="0">
                <a:ea typeface="ＭＳ Ｐゴシック" charset="0"/>
              </a:rPr>
              <a:t>These attributes can be laid out in a visual framework or template so it is easy to see the individual parts and their interrelationships.</a:t>
            </a:r>
          </a:p>
          <a:p>
            <a:pPr marL="740664" lvl="1">
              <a:defRPr/>
            </a:pPr>
            <a:r>
              <a:rPr lang="en-US" altLang="en-US" sz="2400" dirty="0">
                <a:ea typeface="ＭＳ Ｐゴシック" charset="0"/>
              </a:rPr>
              <a:t>The Barringer/Ireland Business Model Template is shown in the next slide.</a:t>
            </a:r>
            <a:endParaRPr lang="en-US" sz="2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Barringer/Ireland Business Model Template </a:t>
            </a:r>
            <a:r>
              <a:rPr lang="en-US" sz="2000" b="0" dirty="0"/>
              <a:t>(2 of 2)</a:t>
            </a:r>
          </a:p>
        </p:txBody>
      </p:sp>
      <p:sp>
        <p:nvSpPr>
          <p:cNvPr id="2" name="Content Placeholder 1"/>
          <p:cNvSpPr>
            <a:spLocks noGrp="1"/>
          </p:cNvSpPr>
          <p:nvPr>
            <p:ph idx="1"/>
          </p:nvPr>
        </p:nvSpPr>
        <p:spPr>
          <a:xfrm>
            <a:off x="457200" y="1600201"/>
            <a:ext cx="7467600" cy="380999"/>
          </a:xfrm>
        </p:spPr>
        <p:txBody>
          <a:bodyPr/>
          <a:lstStyle/>
          <a:p>
            <a:pPr marL="0" indent="0">
              <a:buNone/>
            </a:pPr>
            <a:r>
              <a:rPr lang="en-IN" sz="2200" b="1" dirty="0"/>
              <a:t>Figure 4.2 </a:t>
            </a:r>
            <a:r>
              <a:rPr lang="en-IN" sz="2200" dirty="0"/>
              <a:t>Barringer/Ireland Business Model Template</a:t>
            </a:r>
          </a:p>
        </p:txBody>
      </p:sp>
      <p:pic>
        <p:nvPicPr>
          <p:cNvPr id="3" name="Picture 2" descr="Four business model templates. The first template is about Core Strategy and is four squares that are in a 2 by 2 grid which reads business mission, basis of differentiation, target market, and product or market scope. The second template is about Resources two columns reading core competency and key assets. The third template is about Financials and has a one column row over a two column row. The first row is Revenue Streams and the next row reads cost structure and financing or funding. The fourth template is Operations and is two columns with the right column split into two rows. The left column reads product or service production the right column top row is channels and the bottom row is key partners."/>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129569" y="2209800"/>
            <a:ext cx="4884862" cy="4023752"/>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Core Strategy </a:t>
            </a:r>
            <a:r>
              <a:rPr lang="en-US" sz="2000" b="0" dirty="0"/>
              <a:t>(1 of 5)</a:t>
            </a:r>
          </a:p>
        </p:txBody>
      </p:sp>
      <p:sp>
        <p:nvSpPr>
          <p:cNvPr id="7" name="Content Placeholder 6"/>
          <p:cNvSpPr>
            <a:spLocks noGrp="1"/>
          </p:cNvSpPr>
          <p:nvPr>
            <p:ph idx="1"/>
          </p:nvPr>
        </p:nvSpPr>
        <p:spPr/>
        <p:txBody>
          <a:bodyPr/>
          <a:lstStyle/>
          <a:p>
            <a:pPr marL="256032" indent="-256032">
              <a:buSzPct val="100000"/>
            </a:pPr>
            <a:r>
              <a:rPr lang="en-US" sz="2400" dirty="0"/>
              <a:t>Core Strategy</a:t>
            </a:r>
          </a:p>
          <a:p>
            <a:pPr marL="740664" lvl="1" indent="-283464"/>
            <a:r>
              <a:rPr lang="en-US" sz="2400" dirty="0"/>
              <a:t>The first component of the business model is core strategy.</a:t>
            </a:r>
          </a:p>
          <a:p>
            <a:pPr marL="740664" lvl="1" indent="-283464"/>
            <a:r>
              <a:rPr lang="en-US" sz="2400" dirty="0"/>
              <a:t>A core strategy describes how the firm plans to compete relative to its competitors.</a:t>
            </a:r>
          </a:p>
          <a:p>
            <a:pPr marL="740664" lvl="1" indent="-283464"/>
            <a:r>
              <a:rPr lang="en-US" sz="2400" dirty="0"/>
              <a:t>The primary elements of core strategy are:</a:t>
            </a:r>
          </a:p>
          <a:p>
            <a:pPr lvl="2"/>
            <a:r>
              <a:rPr lang="en-US" sz="2400" dirty="0"/>
              <a:t>Business Mission</a:t>
            </a:r>
          </a:p>
          <a:p>
            <a:pPr lvl="2"/>
            <a:r>
              <a:rPr lang="en-US" sz="2400" dirty="0"/>
              <a:t>Basis of Differentiation</a:t>
            </a:r>
          </a:p>
          <a:p>
            <a:pPr lvl="2"/>
            <a:r>
              <a:rPr lang="en-US" sz="2400" dirty="0"/>
              <a:t>Target Market</a:t>
            </a:r>
          </a:p>
          <a:p>
            <a:pPr lvl="2"/>
            <a:r>
              <a:rPr lang="en-US" sz="2400" dirty="0"/>
              <a:t>Product/Market Scope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Core Strategy </a:t>
            </a:r>
            <a:r>
              <a:rPr lang="en-US" sz="2000" b="0" dirty="0"/>
              <a:t>(2 of 5)</a:t>
            </a:r>
          </a:p>
        </p:txBody>
      </p:sp>
      <p:sp>
        <p:nvSpPr>
          <p:cNvPr id="7" name="Content Placeholder 6"/>
          <p:cNvSpPr>
            <a:spLocks noGrp="1"/>
          </p:cNvSpPr>
          <p:nvPr>
            <p:ph idx="1"/>
          </p:nvPr>
        </p:nvSpPr>
        <p:spPr/>
        <p:txBody>
          <a:bodyPr/>
          <a:lstStyle/>
          <a:p>
            <a:pPr marL="256032" indent="-256032">
              <a:buSzPct val="100000"/>
            </a:pPr>
            <a:r>
              <a:rPr lang="en-US" sz="2400" dirty="0"/>
              <a:t>Business Mission</a:t>
            </a:r>
          </a:p>
          <a:p>
            <a:pPr marL="740664" lvl="1"/>
            <a:r>
              <a:rPr lang="en-US" sz="2400" dirty="0"/>
              <a:t>A business</a:t>
            </a:r>
            <a:r>
              <a:rPr lang="en-US" altLang="en-US" sz="2400" dirty="0"/>
              <a:t>’</a:t>
            </a:r>
            <a:r>
              <a:rPr lang="en-US" sz="2400" dirty="0"/>
              <a:t>s mission or mission statement describes why it exists and what its business model is supposed to accomplish.</a:t>
            </a:r>
          </a:p>
          <a:p>
            <a:pPr marL="740664" lvl="1"/>
            <a:r>
              <a:rPr lang="en-US" sz="2400" dirty="0"/>
              <a:t>If carefully written and used properly, a mission statement can articulate a business</a:t>
            </a:r>
            <a:r>
              <a:rPr lang="en-US" altLang="en-US" sz="2400" dirty="0"/>
              <a:t>’</a:t>
            </a:r>
            <a:r>
              <a:rPr lang="en-US" sz="2400" dirty="0"/>
              <a:t>s overarching priorities and act as its financial and moral compass.</a:t>
            </a:r>
          </a:p>
          <a:p>
            <a:pPr marL="740664" lvl="1"/>
            <a:r>
              <a:rPr lang="en-US" sz="2400" dirty="0"/>
              <a:t>A well-written mission statement is something that a business can continually refer back to as it makes important decisions in other elements of its business model.</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Core Strategy </a:t>
            </a:r>
            <a:r>
              <a:rPr lang="en-US" sz="2000" b="0" dirty="0"/>
              <a:t>(3 of 5)</a:t>
            </a:r>
          </a:p>
        </p:txBody>
      </p:sp>
      <p:sp>
        <p:nvSpPr>
          <p:cNvPr id="7" name="Content Placeholder 6"/>
          <p:cNvSpPr>
            <a:spLocks noGrp="1"/>
          </p:cNvSpPr>
          <p:nvPr>
            <p:ph idx="1"/>
          </p:nvPr>
        </p:nvSpPr>
        <p:spPr>
          <a:xfrm>
            <a:off x="457200" y="1600200"/>
            <a:ext cx="8458200" cy="4525963"/>
          </a:xfrm>
        </p:spPr>
        <p:txBody>
          <a:bodyPr/>
          <a:lstStyle/>
          <a:p>
            <a:pPr marL="256032" indent="-256032">
              <a:buSzPct val="100000"/>
            </a:pPr>
            <a:r>
              <a:rPr lang="en-US" sz="2400" dirty="0"/>
              <a:t>Basis of Differentiation</a:t>
            </a:r>
          </a:p>
          <a:p>
            <a:pPr marL="740664" lvl="1"/>
            <a:r>
              <a:rPr lang="en-US" sz="2400" dirty="0"/>
              <a:t>It</a:t>
            </a:r>
            <a:r>
              <a:rPr lang="en-US" altLang="en-US" sz="2400" dirty="0"/>
              <a:t>’</a:t>
            </a:r>
            <a:r>
              <a:rPr lang="en-US" sz="2400" dirty="0"/>
              <a:t>s important that a business clearly articulate the points that differentiate its product or service from competitors.</a:t>
            </a:r>
          </a:p>
          <a:p>
            <a:pPr marL="740664" lvl="1"/>
            <a:r>
              <a:rPr lang="en-US" sz="2400" dirty="0"/>
              <a:t>A company</a:t>
            </a:r>
            <a:r>
              <a:rPr lang="en-US" altLang="en-US" sz="2400" dirty="0"/>
              <a:t>’</a:t>
            </a:r>
            <a:r>
              <a:rPr lang="en-US" sz="2400" dirty="0"/>
              <a:t>s basis of differentiation is what causes consumers to pick one company</a:t>
            </a:r>
            <a:r>
              <a:rPr lang="en-US" altLang="en-US" sz="2400" dirty="0"/>
              <a:t>’</a:t>
            </a:r>
            <a:r>
              <a:rPr lang="en-US" sz="2400" dirty="0"/>
              <a:t>s products over another</a:t>
            </a:r>
            <a:r>
              <a:rPr lang="en-US" altLang="en-US" sz="2400" dirty="0"/>
              <a:t>’</a:t>
            </a:r>
            <a:r>
              <a:rPr lang="en-US" sz="2400" dirty="0"/>
              <a:t>s.</a:t>
            </a:r>
          </a:p>
          <a:p>
            <a:pPr marL="740664" lvl="1"/>
            <a:r>
              <a:rPr lang="en-US" sz="2400" dirty="0"/>
              <a:t>It is what solves a problem or satisfies a customer need.</a:t>
            </a:r>
          </a:p>
          <a:p>
            <a:pPr marL="740664" lvl="1"/>
            <a:r>
              <a:rPr lang="en-US" sz="2400" dirty="0"/>
              <a:t>It is best to limit a company</a:t>
            </a:r>
            <a:r>
              <a:rPr lang="en-US" altLang="en-US" sz="2400" dirty="0"/>
              <a:t>’</a:t>
            </a:r>
            <a:r>
              <a:rPr lang="en-US" sz="2400" dirty="0"/>
              <a:t>s basis of differentiation to two to three key points.</a:t>
            </a:r>
          </a:p>
          <a:p>
            <a:pPr marL="740664" lvl="1"/>
            <a:r>
              <a:rPr lang="en-US" sz="2400" dirty="0"/>
              <a:t>Make sure that your points of differentiation refer to benefits rather than features.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Core Strategy </a:t>
            </a:r>
            <a:r>
              <a:rPr lang="en-US" sz="2000" b="0" dirty="0"/>
              <a:t>(4 of 5)</a:t>
            </a:r>
          </a:p>
        </p:txBody>
      </p:sp>
      <p:sp>
        <p:nvSpPr>
          <p:cNvPr id="7" name="Content Placeholder 6"/>
          <p:cNvSpPr>
            <a:spLocks noGrp="1"/>
          </p:cNvSpPr>
          <p:nvPr>
            <p:ph idx="1"/>
          </p:nvPr>
        </p:nvSpPr>
        <p:spPr>
          <a:xfrm>
            <a:off x="457200" y="1600200"/>
            <a:ext cx="8001000" cy="4525963"/>
          </a:xfrm>
        </p:spPr>
        <p:txBody>
          <a:bodyPr/>
          <a:lstStyle/>
          <a:p>
            <a:pPr marL="256032" indent="-256032">
              <a:buSzPct val="100000"/>
            </a:pPr>
            <a:r>
              <a:rPr lang="en-US" sz="2400" dirty="0"/>
              <a:t>Target Market</a:t>
            </a:r>
          </a:p>
          <a:p>
            <a:pPr marL="740664" lvl="1"/>
            <a:r>
              <a:rPr lang="en-US" sz="2400" dirty="0"/>
              <a:t>The identification of the target market in which the firm will compete is extremely important.</a:t>
            </a:r>
          </a:p>
          <a:p>
            <a:pPr marL="740664" lvl="1"/>
            <a:r>
              <a:rPr lang="en-US" sz="2400" dirty="0"/>
              <a:t>A target market is a place within a larger market segment that represents a narrow group of customers with similar interests.</a:t>
            </a:r>
          </a:p>
          <a:p>
            <a:pPr marL="740664" lvl="1"/>
            <a:r>
              <a:rPr lang="en-US" sz="2400" dirty="0"/>
              <a:t>A firm</a:t>
            </a:r>
            <a:r>
              <a:rPr lang="en-US" altLang="en-US" sz="2400" dirty="0"/>
              <a:t>’</a:t>
            </a:r>
            <a:r>
              <a:rPr lang="en-US" sz="2400" dirty="0"/>
              <a:t>s target market should be made explicit in the business model template.</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Core Strategy</a:t>
            </a:r>
            <a:r>
              <a:rPr lang="en-US" sz="2000" dirty="0"/>
              <a:t>  </a:t>
            </a:r>
            <a:r>
              <a:rPr lang="en-US" sz="2000" b="0" dirty="0"/>
              <a:t>(5 of 5)</a:t>
            </a:r>
          </a:p>
        </p:txBody>
      </p:sp>
      <p:sp>
        <p:nvSpPr>
          <p:cNvPr id="7" name="Content Placeholder 6"/>
          <p:cNvSpPr>
            <a:spLocks noGrp="1"/>
          </p:cNvSpPr>
          <p:nvPr>
            <p:ph idx="1"/>
          </p:nvPr>
        </p:nvSpPr>
        <p:spPr/>
        <p:txBody>
          <a:bodyPr/>
          <a:lstStyle/>
          <a:p>
            <a:pPr marL="256032" indent="-256032">
              <a:buSzPct val="100000"/>
            </a:pPr>
            <a:r>
              <a:rPr lang="en-US" sz="2400" dirty="0"/>
              <a:t>Product/Market Scope</a:t>
            </a:r>
          </a:p>
          <a:p>
            <a:pPr marL="740664" lvl="1"/>
            <a:r>
              <a:rPr lang="en-US" sz="2400" dirty="0"/>
              <a:t>A company</a:t>
            </a:r>
            <a:r>
              <a:rPr lang="en-US" altLang="en-US" sz="2400" dirty="0"/>
              <a:t>’</a:t>
            </a:r>
            <a:r>
              <a:rPr lang="en-US" sz="2400" dirty="0"/>
              <a:t>s product/market scope defines the products and markets on which it will concentrate.</a:t>
            </a:r>
          </a:p>
          <a:p>
            <a:pPr marL="740664" lvl="1"/>
            <a:r>
              <a:rPr lang="en-US" sz="2400" dirty="0"/>
              <a:t>Most firms start with a narrow (or limited) product/market scope, and pursue adjacent product and market opportunities as the company grows and becomes more financially secure.</a:t>
            </a:r>
          </a:p>
          <a:p>
            <a:pPr marL="740664" lvl="1"/>
            <a:r>
              <a:rPr lang="en-US" sz="2400" dirty="0"/>
              <a:t>In completing the business model template, a company should be very clear about its initial product/market scope and project 3-5 years in the future in terms of anticipated expansion.</a:t>
            </a:r>
            <a:endParaRPr 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Resources </a:t>
            </a:r>
            <a:r>
              <a:rPr lang="en-US" sz="2000" b="0" dirty="0"/>
              <a:t>(1 of 3)</a:t>
            </a:r>
          </a:p>
        </p:txBody>
      </p:sp>
      <p:sp>
        <p:nvSpPr>
          <p:cNvPr id="7" name="Content Placeholder 6"/>
          <p:cNvSpPr>
            <a:spLocks noGrp="1"/>
          </p:cNvSpPr>
          <p:nvPr>
            <p:ph idx="1"/>
          </p:nvPr>
        </p:nvSpPr>
        <p:spPr/>
        <p:txBody>
          <a:bodyPr/>
          <a:lstStyle/>
          <a:p>
            <a:pPr marL="256032" indent="-256032">
              <a:buSzPct val="100000"/>
            </a:pPr>
            <a:r>
              <a:rPr lang="en-US" sz="2400" dirty="0"/>
              <a:t>Resources</a:t>
            </a:r>
          </a:p>
          <a:p>
            <a:pPr marL="740664" lvl="1"/>
            <a:r>
              <a:rPr lang="en-US" sz="2400" dirty="0"/>
              <a:t>The second component of a business model is resources.</a:t>
            </a:r>
          </a:p>
          <a:p>
            <a:pPr marL="740664" lvl="1"/>
            <a:r>
              <a:rPr lang="en-US" sz="2400" dirty="0"/>
              <a:t>Resources are the inputs a firm uses to produce, sell, distribute, and service a product or service.</a:t>
            </a:r>
          </a:p>
          <a:p>
            <a:pPr marL="740664" lvl="1"/>
            <a:r>
              <a:rPr lang="en-US" sz="2400" dirty="0"/>
              <a:t>A firm</a:t>
            </a:r>
            <a:r>
              <a:rPr lang="en-US" altLang="en-US" sz="2400" dirty="0"/>
              <a:t>’</a:t>
            </a:r>
            <a:r>
              <a:rPr lang="en-US" sz="2400" dirty="0"/>
              <a:t>s most important resources, both tangible and intangible, must be both difficult to imitate and hard to find a substitute for.</a:t>
            </a:r>
          </a:p>
          <a:p>
            <a:pPr lvl="2"/>
            <a:r>
              <a:rPr lang="en-US" sz="2400" dirty="0"/>
              <a:t>This stipulation is necessary for an individual company</a:t>
            </a:r>
            <a:r>
              <a:rPr lang="en-US" altLang="en-US" sz="2400" dirty="0"/>
              <a:t>’</a:t>
            </a:r>
            <a:r>
              <a:rPr lang="en-US" sz="2400" dirty="0"/>
              <a:t>s business model to be competitive over the long term.</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Resources </a:t>
            </a:r>
            <a:r>
              <a:rPr lang="en-US" sz="2000" b="0" dirty="0"/>
              <a:t>(2 of 3)</a:t>
            </a:r>
          </a:p>
        </p:txBody>
      </p:sp>
      <p:sp>
        <p:nvSpPr>
          <p:cNvPr id="7" name="Content Placeholder 6"/>
          <p:cNvSpPr>
            <a:spLocks noGrp="1"/>
          </p:cNvSpPr>
          <p:nvPr>
            <p:ph idx="1"/>
          </p:nvPr>
        </p:nvSpPr>
        <p:spPr>
          <a:xfrm>
            <a:off x="457200" y="1600200"/>
            <a:ext cx="8077200" cy="4525963"/>
          </a:xfrm>
        </p:spPr>
        <p:txBody>
          <a:bodyPr/>
          <a:lstStyle/>
          <a:p>
            <a:pPr marL="256032" indent="-256032">
              <a:buSzPct val="100000"/>
            </a:pPr>
            <a:r>
              <a:rPr lang="en-US" sz="2400" dirty="0"/>
              <a:t>Core Competencies</a:t>
            </a:r>
          </a:p>
          <a:p>
            <a:pPr marL="740664" lvl="1"/>
            <a:r>
              <a:rPr lang="en-US" sz="2400" dirty="0"/>
              <a:t>A core competency is a specific factor or capability that supports a firm</a:t>
            </a:r>
            <a:r>
              <a:rPr lang="en-US" altLang="en-US" sz="2400" dirty="0"/>
              <a:t>’</a:t>
            </a:r>
            <a:r>
              <a:rPr lang="en-US" sz="2400" dirty="0"/>
              <a:t>s business model and sets it apart from rivals.</a:t>
            </a:r>
          </a:p>
          <a:p>
            <a:pPr marL="740664" lvl="1"/>
            <a:r>
              <a:rPr lang="en-US" sz="2400" dirty="0"/>
              <a:t>A core competency can take on various forms, such as technical know-how, an efficient process, a trusting relationship with customers, expertise in product design, and so forth.</a:t>
            </a:r>
          </a:p>
          <a:p>
            <a:pPr marL="740664" lvl="1"/>
            <a:r>
              <a:rPr lang="en-US" sz="2400" dirty="0"/>
              <a:t>Most start-ups will list two to three core competencies in their business model template.</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57200" y="381000"/>
            <a:ext cx="8229600" cy="626852"/>
          </a:xfrm>
        </p:spPr>
        <p:txBody>
          <a:bodyPr/>
          <a:lstStyle/>
          <a:p>
            <a:r>
              <a:rPr lang="en-US" sz="3600" dirty="0"/>
              <a:t>Resources </a:t>
            </a:r>
            <a:r>
              <a:rPr lang="en-US" sz="2000" b="0" dirty="0"/>
              <a:t>(3 of 3)</a:t>
            </a:r>
          </a:p>
        </p:txBody>
      </p:sp>
      <p:sp>
        <p:nvSpPr>
          <p:cNvPr id="7" name="Content Placeholder 6"/>
          <p:cNvSpPr>
            <a:spLocks noGrp="1"/>
          </p:cNvSpPr>
          <p:nvPr>
            <p:ph idx="1"/>
          </p:nvPr>
        </p:nvSpPr>
        <p:spPr>
          <a:xfrm>
            <a:off x="457200" y="1143000"/>
            <a:ext cx="8229600" cy="4800600"/>
          </a:xfrm>
        </p:spPr>
        <p:txBody>
          <a:bodyPr/>
          <a:lstStyle/>
          <a:p>
            <a:pPr marL="256032" indent="-256032">
              <a:buSzPct val="100000"/>
            </a:pPr>
            <a:r>
              <a:rPr lang="en-US" sz="2200" dirty="0"/>
              <a:t>Key Assets</a:t>
            </a:r>
          </a:p>
          <a:p>
            <a:pPr marL="740664" lvl="1"/>
            <a:r>
              <a:rPr lang="en-US" sz="2200" dirty="0"/>
              <a:t>Key assets are the assets that a firm owns that enable its business model to work. The assets can be physical, financial, intellectual, or human.</a:t>
            </a:r>
          </a:p>
          <a:p>
            <a:pPr lvl="2"/>
            <a:r>
              <a:rPr lang="en-US" sz="2200" dirty="0"/>
              <a:t>Physical assets include physical space, equipment, vehicles, and distribution networks.</a:t>
            </a:r>
          </a:p>
          <a:p>
            <a:pPr lvl="2"/>
            <a:r>
              <a:rPr lang="en-US" sz="2200" dirty="0"/>
              <a:t>Intellectual assets include resources such as patents, trademarks, copyrights, and trade secrets, along with a company</a:t>
            </a:r>
            <a:r>
              <a:rPr lang="en-US" altLang="en-US" sz="2200" dirty="0"/>
              <a:t>’</a:t>
            </a:r>
            <a:r>
              <a:rPr lang="en-US" sz="2200" dirty="0"/>
              <a:t>s brand and its reputation.</a:t>
            </a:r>
          </a:p>
          <a:p>
            <a:pPr lvl="2"/>
            <a:r>
              <a:rPr lang="en-US" sz="2200" dirty="0"/>
              <a:t>Financial assets include cash, lines of credit, and commitments from investors.</a:t>
            </a:r>
          </a:p>
          <a:p>
            <a:pPr lvl="2"/>
            <a:r>
              <a:rPr lang="en-US" sz="2200" dirty="0"/>
              <a:t>Human assets include a company</a:t>
            </a:r>
            <a:r>
              <a:rPr lang="en-US" altLang="en-US" sz="2200" dirty="0"/>
              <a:t>’</a:t>
            </a:r>
            <a:r>
              <a:rPr lang="en-US" sz="2200" dirty="0"/>
              <a:t>s founder or founders, its key employees, and its advisors.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Financials </a:t>
            </a:r>
            <a:r>
              <a:rPr lang="en-US" sz="2000" b="0" dirty="0"/>
              <a:t>(1 of 5)</a:t>
            </a:r>
          </a:p>
        </p:txBody>
      </p:sp>
      <p:sp>
        <p:nvSpPr>
          <p:cNvPr id="7" name="Content Placeholder 6"/>
          <p:cNvSpPr>
            <a:spLocks noGrp="1"/>
          </p:cNvSpPr>
          <p:nvPr>
            <p:ph idx="1"/>
          </p:nvPr>
        </p:nvSpPr>
        <p:spPr/>
        <p:txBody>
          <a:bodyPr/>
          <a:lstStyle/>
          <a:p>
            <a:pPr marL="256032" indent="-256032">
              <a:buSzPct val="100000"/>
            </a:pPr>
            <a:r>
              <a:rPr lang="en-US" sz="2400" dirty="0"/>
              <a:t>Financials</a:t>
            </a:r>
          </a:p>
          <a:p>
            <a:pPr marL="740664" lvl="1"/>
            <a:r>
              <a:rPr lang="en-US" sz="2400" dirty="0"/>
              <a:t>The third component of a firm</a:t>
            </a:r>
            <a:r>
              <a:rPr lang="en-US" altLang="en-US" sz="2400" dirty="0"/>
              <a:t>’</a:t>
            </a:r>
            <a:r>
              <a:rPr lang="en-US" sz="2400" dirty="0"/>
              <a:t>s business model focuses on its financials.</a:t>
            </a:r>
          </a:p>
          <a:p>
            <a:pPr marL="740664" lvl="1"/>
            <a:r>
              <a:rPr lang="en-US" sz="2400" dirty="0"/>
              <a:t>This is the only section of a firm</a:t>
            </a:r>
            <a:r>
              <a:rPr lang="en-US" altLang="en-US" sz="2400" dirty="0"/>
              <a:t>’</a:t>
            </a:r>
            <a:r>
              <a:rPr lang="en-US" sz="2400" dirty="0"/>
              <a:t>s business model that describes how it earns money—thus, it is extremely important.</a:t>
            </a:r>
          </a:p>
          <a:p>
            <a:pPr marL="740664" lvl="1"/>
            <a:r>
              <a:rPr lang="en-US" sz="2400" dirty="0"/>
              <a:t>For most businesses, the manner in which it makes money is one of the most fundamental aspects of its business model.</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Financials </a:t>
            </a:r>
            <a:r>
              <a:rPr lang="en-US" sz="2000" b="0" dirty="0"/>
              <a:t>(2 of 5)</a:t>
            </a:r>
          </a:p>
        </p:txBody>
      </p:sp>
      <p:sp>
        <p:nvSpPr>
          <p:cNvPr id="7" name="Content Placeholder 6"/>
          <p:cNvSpPr>
            <a:spLocks noGrp="1"/>
          </p:cNvSpPr>
          <p:nvPr>
            <p:ph idx="1"/>
          </p:nvPr>
        </p:nvSpPr>
        <p:spPr>
          <a:xfrm>
            <a:off x="457200" y="1600200"/>
            <a:ext cx="8305800" cy="4525963"/>
          </a:xfrm>
        </p:spPr>
        <p:txBody>
          <a:bodyPr/>
          <a:lstStyle/>
          <a:p>
            <a:pPr marL="256032" indent="-256032">
              <a:buSzPct val="100000"/>
            </a:pPr>
            <a:r>
              <a:rPr lang="en-US" sz="2400" dirty="0"/>
              <a:t>Revenue Streams</a:t>
            </a:r>
          </a:p>
          <a:p>
            <a:pPr marL="740664" lvl="1"/>
            <a:r>
              <a:rPr lang="en-US" sz="2400" dirty="0"/>
              <a:t>A firm</a:t>
            </a:r>
            <a:r>
              <a:rPr lang="en-US" altLang="en-US" sz="2400" dirty="0"/>
              <a:t>’</a:t>
            </a:r>
            <a:r>
              <a:rPr lang="en-US" sz="2400" dirty="0"/>
              <a:t>s revenue streams describe the ways in which it makes money.</a:t>
            </a:r>
          </a:p>
          <a:p>
            <a:pPr marL="740664" lvl="1"/>
            <a:r>
              <a:rPr lang="en-US" sz="2400" dirty="0"/>
              <a:t>Some businesses have a single revenue stream while others have several.</a:t>
            </a:r>
          </a:p>
          <a:p>
            <a:pPr marL="740664" lvl="1"/>
            <a:r>
              <a:rPr lang="en-US" sz="2400" dirty="0"/>
              <a:t>For example, most restaurants have a single revenue stream. Their customers order a meal and pay for it. Other restaurants may have several revenue streams—including meals, a catering service, product sales (such as bottled barbeque sauce for a barbeque restaurant), and apparel products with the name of the restaurant on them.</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Financials </a:t>
            </a:r>
            <a:r>
              <a:rPr lang="en-US" sz="2000" b="0" dirty="0"/>
              <a:t>(3 of 5)</a:t>
            </a:r>
          </a:p>
        </p:txBody>
      </p:sp>
      <p:sp>
        <p:nvSpPr>
          <p:cNvPr id="7" name="Content Placeholder 6"/>
          <p:cNvSpPr>
            <a:spLocks noGrp="1"/>
          </p:cNvSpPr>
          <p:nvPr>
            <p:ph idx="1"/>
          </p:nvPr>
        </p:nvSpPr>
        <p:spPr>
          <a:xfrm>
            <a:off x="457200" y="1600200"/>
            <a:ext cx="8229600" cy="4648200"/>
          </a:xfrm>
        </p:spPr>
        <p:txBody>
          <a:bodyPr/>
          <a:lstStyle/>
          <a:p>
            <a:pPr marL="256032" indent="-256032">
              <a:buSzPct val="100000"/>
            </a:pPr>
            <a:r>
              <a:rPr lang="en-US" sz="2300" dirty="0"/>
              <a:t>Cost Structure</a:t>
            </a:r>
          </a:p>
          <a:p>
            <a:pPr marL="741600" lvl="1"/>
            <a:r>
              <a:rPr lang="en-US" sz="2300" dirty="0"/>
              <a:t>A business</a:t>
            </a:r>
            <a:r>
              <a:rPr lang="en-US" altLang="en-US" sz="2300" dirty="0"/>
              <a:t>’</a:t>
            </a:r>
            <a:r>
              <a:rPr lang="en-US" sz="2300" dirty="0"/>
              <a:t>s cost structure describes the most important costs incurred to support its business model.</a:t>
            </a:r>
          </a:p>
          <a:p>
            <a:pPr marL="741600" lvl="1"/>
            <a:r>
              <a:rPr lang="en-US" sz="2300" dirty="0"/>
              <a:t>It costs money to establish a basis of differentiation, develop core competencies, acquire and develop key assets, and so forth.</a:t>
            </a:r>
          </a:p>
          <a:p>
            <a:pPr marL="741600" lvl="1"/>
            <a:r>
              <a:rPr lang="en-US" sz="2300" dirty="0"/>
              <a:t>Generally, the goal for this box in a firm</a:t>
            </a:r>
            <a:r>
              <a:rPr lang="en-US" altLang="en-US" sz="2300" dirty="0"/>
              <a:t>’</a:t>
            </a:r>
            <a:r>
              <a:rPr lang="en-US" sz="2300" dirty="0"/>
              <a:t>s business model template is threefold:</a:t>
            </a:r>
          </a:p>
          <a:p>
            <a:pPr lvl="2"/>
            <a:r>
              <a:rPr lang="en-US" sz="2300" dirty="0"/>
              <a:t>Identify whether the business is a cost-driven or value-driven business.</a:t>
            </a:r>
          </a:p>
          <a:p>
            <a:pPr lvl="2"/>
            <a:r>
              <a:rPr lang="en-US" sz="2300" dirty="0"/>
              <a:t>Identify the nature of the business</a:t>
            </a:r>
            <a:r>
              <a:rPr lang="en-US" altLang="en-US" sz="2300" dirty="0"/>
              <a:t>’</a:t>
            </a:r>
            <a:r>
              <a:rPr lang="en-US" sz="2300" dirty="0"/>
              <a:t>s costs.</a:t>
            </a:r>
          </a:p>
          <a:p>
            <a:pPr lvl="2"/>
            <a:r>
              <a:rPr lang="en-US" sz="2300" dirty="0"/>
              <a:t>Identify the business</a:t>
            </a:r>
            <a:r>
              <a:rPr lang="en-US" altLang="en-US" sz="2300" dirty="0"/>
              <a:t>’</a:t>
            </a:r>
            <a:r>
              <a:rPr lang="en-US" sz="2300" dirty="0"/>
              <a:t>s major cost categories.</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Financials </a:t>
            </a:r>
            <a:r>
              <a:rPr lang="en-US" sz="2000" b="0" dirty="0"/>
              <a:t>(4 of 5)</a:t>
            </a:r>
          </a:p>
        </p:txBody>
      </p:sp>
      <p:sp>
        <p:nvSpPr>
          <p:cNvPr id="7" name="Content Placeholder 6"/>
          <p:cNvSpPr>
            <a:spLocks noGrp="1"/>
          </p:cNvSpPr>
          <p:nvPr>
            <p:ph idx="1"/>
          </p:nvPr>
        </p:nvSpPr>
        <p:spPr/>
        <p:txBody>
          <a:bodyPr/>
          <a:lstStyle/>
          <a:p>
            <a:pPr marL="256032" indent="-256032">
              <a:buSzPct val="100000"/>
            </a:pPr>
            <a:r>
              <a:rPr lang="en-US" sz="2300" dirty="0"/>
              <a:t>Financing/Funding</a:t>
            </a:r>
          </a:p>
          <a:p>
            <a:pPr marL="741600" lvl="1"/>
            <a:r>
              <a:rPr lang="en-US" sz="2300" dirty="0"/>
              <a:t>Many business models rely on a certain amount of financing or funding to bring their business model to life.</a:t>
            </a:r>
          </a:p>
          <a:p>
            <a:pPr marL="741600" lvl="1"/>
            <a:r>
              <a:rPr lang="en-US" sz="2300" dirty="0"/>
              <a:t>At the business model stage projections do not need to be completed to determine the exact amount of money that is needed. An approximation is sufficient.</a:t>
            </a:r>
          </a:p>
          <a:p>
            <a:pPr marL="741600" lvl="1"/>
            <a:r>
              <a:rPr lang="en-US" sz="2300" dirty="0"/>
              <a:t>There are three categories of costs to consider:</a:t>
            </a:r>
          </a:p>
          <a:p>
            <a:pPr lvl="2"/>
            <a:r>
              <a:rPr lang="en-US" sz="2300" dirty="0"/>
              <a:t>Capital costs.</a:t>
            </a:r>
          </a:p>
          <a:p>
            <a:pPr lvl="2"/>
            <a:r>
              <a:rPr lang="en-US" sz="2300" dirty="0"/>
              <a:t>One-time expenses, such as building a Web site and training initial employees.</a:t>
            </a:r>
          </a:p>
          <a:p>
            <a:pPr lvl="2"/>
            <a:r>
              <a:rPr lang="en-US" sz="2300" dirty="0"/>
              <a:t>Provisions for ramp-up expenses (most businesses incur costs before they earn revenues).</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Financials </a:t>
            </a:r>
            <a:r>
              <a:rPr lang="en-US" sz="2000" b="0" dirty="0"/>
              <a:t>(5 of 5)</a:t>
            </a:r>
          </a:p>
        </p:txBody>
      </p:sp>
      <p:sp>
        <p:nvSpPr>
          <p:cNvPr id="7" name="Content Placeholder 6"/>
          <p:cNvSpPr>
            <a:spLocks noGrp="1"/>
          </p:cNvSpPr>
          <p:nvPr>
            <p:ph idx="1"/>
          </p:nvPr>
        </p:nvSpPr>
        <p:spPr>
          <a:xfrm>
            <a:off x="457200" y="1600200"/>
            <a:ext cx="8153400" cy="4525963"/>
          </a:xfrm>
        </p:spPr>
        <p:txBody>
          <a:bodyPr/>
          <a:lstStyle/>
          <a:p>
            <a:pPr marL="256032" indent="-256032">
              <a:buSzPct val="100000"/>
            </a:pPr>
            <a:r>
              <a:rPr lang="en-US" sz="2400" dirty="0"/>
              <a:t>Financing/Funding (continued)</a:t>
            </a:r>
          </a:p>
          <a:p>
            <a:pPr marL="740664" lvl="1"/>
            <a:r>
              <a:rPr lang="en-US" sz="2400" dirty="0"/>
              <a:t>Some entrepreneurs are able to draw from personal resources to fund their business. In other cases, the business may be simple enough that it is funded from its own profits from day one.</a:t>
            </a:r>
          </a:p>
          <a:p>
            <a:pPr marL="740664" lvl="1"/>
            <a:r>
              <a:rPr lang="en-US" sz="2400" dirty="0"/>
              <a:t>In many cases, however, an initial infusion of funding or financing is needed.</a:t>
            </a:r>
          </a:p>
          <a:p>
            <a:pPr marL="740664" lvl="1"/>
            <a:r>
              <a:rPr lang="en-US" sz="2400" dirty="0"/>
              <a:t>The business model template should indicate the appropriate amount of funding that will be needed and where the money will most likely come from.</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Operations </a:t>
            </a:r>
            <a:r>
              <a:rPr lang="en-US" sz="2000" b="0" dirty="0"/>
              <a:t>(1 of 5)</a:t>
            </a:r>
          </a:p>
        </p:txBody>
      </p:sp>
      <p:sp>
        <p:nvSpPr>
          <p:cNvPr id="7" name="Content Placeholder 6"/>
          <p:cNvSpPr>
            <a:spLocks noGrp="1"/>
          </p:cNvSpPr>
          <p:nvPr>
            <p:ph idx="1"/>
          </p:nvPr>
        </p:nvSpPr>
        <p:spPr/>
        <p:txBody>
          <a:bodyPr/>
          <a:lstStyle/>
          <a:p>
            <a:pPr marL="256032" indent="-256032">
              <a:buSzPct val="100000"/>
            </a:pPr>
            <a:r>
              <a:rPr lang="en-US" sz="2400" dirty="0"/>
              <a:t>Operations</a:t>
            </a:r>
          </a:p>
          <a:p>
            <a:pPr marL="740664" lvl="1"/>
            <a:r>
              <a:rPr lang="en-US" sz="2400" dirty="0"/>
              <a:t>The final quadrant in a firm</a:t>
            </a:r>
            <a:r>
              <a:rPr lang="en-US" altLang="en-US" sz="2400" dirty="0"/>
              <a:t>’</a:t>
            </a:r>
            <a:r>
              <a:rPr lang="en-US" sz="2400" dirty="0"/>
              <a:t>s business model focuses on operations.</a:t>
            </a:r>
          </a:p>
          <a:p>
            <a:pPr marL="740664" lvl="1"/>
            <a:r>
              <a:rPr lang="en-US" sz="2400" dirty="0"/>
              <a:t>Operations are both integral to a firm</a:t>
            </a:r>
            <a:r>
              <a:rPr lang="en-US" altLang="en-US" sz="2400" dirty="0"/>
              <a:t>’</a:t>
            </a:r>
            <a:r>
              <a:rPr lang="en-US" sz="2400" dirty="0"/>
              <a:t>s overall business model and represent the day-to-day heartbeat of a firm.</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Operations </a:t>
            </a:r>
            <a:r>
              <a:rPr lang="en-US" sz="2000" b="0" dirty="0"/>
              <a:t>(2 of 5)</a:t>
            </a:r>
          </a:p>
        </p:txBody>
      </p:sp>
      <p:sp>
        <p:nvSpPr>
          <p:cNvPr id="7" name="Content Placeholder 6"/>
          <p:cNvSpPr>
            <a:spLocks noGrp="1"/>
          </p:cNvSpPr>
          <p:nvPr>
            <p:ph idx="1"/>
          </p:nvPr>
        </p:nvSpPr>
        <p:spPr/>
        <p:txBody>
          <a:bodyPr/>
          <a:lstStyle/>
          <a:p>
            <a:pPr marL="256032" indent="-256032">
              <a:buSzPct val="100000"/>
            </a:pPr>
            <a:r>
              <a:rPr lang="en-US" sz="2400" dirty="0"/>
              <a:t>Product (or Service) Production</a:t>
            </a:r>
          </a:p>
          <a:p>
            <a:pPr marL="740664" lvl="1"/>
            <a:r>
              <a:rPr lang="en-US" sz="2400" dirty="0"/>
              <a:t>This section focuses on how a firm</a:t>
            </a:r>
            <a:r>
              <a:rPr lang="en-US" altLang="en-US" sz="2400" dirty="0"/>
              <a:t>’</a:t>
            </a:r>
            <a:r>
              <a:rPr lang="en-US" sz="2400" dirty="0"/>
              <a:t>s products and/or services are produced.</a:t>
            </a:r>
          </a:p>
          <a:p>
            <a:pPr marL="740664" lvl="1"/>
            <a:r>
              <a:rPr lang="en-US" sz="2400" dirty="0"/>
              <a:t>For example, if a firm sells a physical product, the product can be manufactured or produced in-house, by a contract manufacturer, or via an outsource provider.</a:t>
            </a:r>
          </a:p>
          <a:p>
            <a:pPr lvl="2"/>
            <a:r>
              <a:rPr lang="en-US" sz="2400" dirty="0"/>
              <a:t>This decision has a major impact on all aspects of a firm</a:t>
            </a:r>
            <a:r>
              <a:rPr lang="en-US" altLang="en-US" sz="2400" dirty="0"/>
              <a:t>’</a:t>
            </a:r>
            <a:r>
              <a:rPr lang="en-US" sz="2400" dirty="0"/>
              <a:t>s business model.</a:t>
            </a:r>
          </a:p>
          <a:p>
            <a:pPr marL="740664" lvl="1"/>
            <a:r>
              <a:rPr lang="en-US" sz="2400" dirty="0"/>
              <a:t>If a firm is producing a service rather than a physical product, a brief description of how the service will be produced should be provided.</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Operations </a:t>
            </a:r>
            <a:r>
              <a:rPr lang="en-US" sz="2000" b="0" dirty="0"/>
              <a:t>(3 of 5)</a:t>
            </a:r>
          </a:p>
        </p:txBody>
      </p:sp>
      <p:sp>
        <p:nvSpPr>
          <p:cNvPr id="7" name="Content Placeholder 6"/>
          <p:cNvSpPr>
            <a:spLocks noGrp="1"/>
          </p:cNvSpPr>
          <p:nvPr>
            <p:ph idx="1"/>
          </p:nvPr>
        </p:nvSpPr>
        <p:spPr>
          <a:xfrm>
            <a:off x="457200" y="1600200"/>
            <a:ext cx="8229600" cy="4525963"/>
          </a:xfrm>
        </p:spPr>
        <p:txBody>
          <a:bodyPr/>
          <a:lstStyle/>
          <a:p>
            <a:pPr marL="256032" indent="-256032">
              <a:buSzPct val="100000"/>
            </a:pPr>
            <a:r>
              <a:rPr lang="en-US" sz="2400" dirty="0"/>
              <a:t>Channels</a:t>
            </a:r>
          </a:p>
          <a:p>
            <a:pPr marL="740664" lvl="1"/>
            <a:r>
              <a:rPr lang="en-US" sz="2400" dirty="0"/>
              <a:t>A company</a:t>
            </a:r>
            <a:r>
              <a:rPr lang="en-US" altLang="en-US" sz="2400" dirty="0"/>
              <a:t>’</a:t>
            </a:r>
            <a:r>
              <a:rPr lang="en-US" sz="2400" dirty="0"/>
              <a:t>s channels describe how it delivers its product or service to its customers.</a:t>
            </a:r>
          </a:p>
          <a:p>
            <a:pPr marL="740664" lvl="1"/>
            <a:r>
              <a:rPr lang="en-US" sz="2400" dirty="0"/>
              <a:t>Businesses either sell direct, through intermediaries (such as distributors and wholesalers), or via a combination of both.</a:t>
            </a:r>
          </a:p>
          <a:p>
            <a:pPr marL="740664" lvl="1"/>
            <a:r>
              <a:rPr lang="en-US" sz="2400" dirty="0"/>
              <a:t>Some firms employ a sales force that calls on potential customers to try to close sales. This is an expensive strategy but necessary in some instances.</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Operations </a:t>
            </a:r>
            <a:r>
              <a:rPr lang="en-US" sz="2000" b="0" dirty="0"/>
              <a:t>(4 of 5)</a:t>
            </a:r>
          </a:p>
        </p:txBody>
      </p:sp>
      <p:sp>
        <p:nvSpPr>
          <p:cNvPr id="7" name="Content Placeholder 6"/>
          <p:cNvSpPr>
            <a:spLocks noGrp="1"/>
          </p:cNvSpPr>
          <p:nvPr>
            <p:ph idx="1"/>
          </p:nvPr>
        </p:nvSpPr>
        <p:spPr>
          <a:xfrm>
            <a:off x="457200" y="1600200"/>
            <a:ext cx="8382000" cy="4525963"/>
          </a:xfrm>
        </p:spPr>
        <p:txBody>
          <a:bodyPr/>
          <a:lstStyle/>
          <a:p>
            <a:pPr marL="256032" indent="-256032">
              <a:buSzPct val="100000"/>
            </a:pPr>
            <a:r>
              <a:rPr lang="en-US" sz="2400" dirty="0"/>
              <a:t>Key Partners</a:t>
            </a:r>
          </a:p>
          <a:p>
            <a:pPr marL="740664" lvl="1"/>
            <a:r>
              <a:rPr lang="en-US" sz="2400" dirty="0"/>
              <a:t>The final element of a firm</a:t>
            </a:r>
            <a:r>
              <a:rPr lang="en-US" altLang="en-US" sz="2400" dirty="0"/>
              <a:t>’</a:t>
            </a:r>
            <a:r>
              <a:rPr lang="en-US" sz="2400" dirty="0"/>
              <a:t>s business model is key partners.</a:t>
            </a:r>
          </a:p>
          <a:p>
            <a:pPr marL="740664" lvl="1"/>
            <a:r>
              <a:rPr lang="en-US" sz="2400" dirty="0"/>
              <a:t>Start-ups, in particular, typically do not have sufficient resources (or funding) to perform all the tasks necessary to make their business models work, so they rely on key partners to perform important roles.</a:t>
            </a:r>
          </a:p>
          <a:p>
            <a:pPr marL="740664" lvl="1"/>
            <a:r>
              <a:rPr lang="en-US" sz="2400" dirty="0"/>
              <a:t>The table on the next slide identifies the most common types of business partnerships.</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Operations </a:t>
            </a:r>
            <a:r>
              <a:rPr lang="en-US" sz="2000" b="0" dirty="0"/>
              <a:t>(5 of 5)</a:t>
            </a:r>
          </a:p>
        </p:txBody>
      </p:sp>
      <p:sp>
        <p:nvSpPr>
          <p:cNvPr id="2" name="Content Placeholder 1"/>
          <p:cNvSpPr>
            <a:spLocks noGrp="1"/>
          </p:cNvSpPr>
          <p:nvPr>
            <p:ph idx="13"/>
          </p:nvPr>
        </p:nvSpPr>
        <p:spPr>
          <a:xfrm>
            <a:off x="457200" y="1554378"/>
            <a:ext cx="8229600" cy="341744"/>
          </a:xfrm>
        </p:spPr>
        <p:txBody>
          <a:bodyPr/>
          <a:lstStyle/>
          <a:p>
            <a:pPr marL="0" indent="0">
              <a:buNone/>
            </a:pPr>
            <a:r>
              <a:rPr lang="en-US" sz="2200" b="1" dirty="0"/>
              <a:t>Table 4.4 </a:t>
            </a:r>
            <a:r>
              <a:rPr lang="en-US" sz="2200" dirty="0"/>
              <a:t>The Most Common Types of Business Partnerships</a:t>
            </a:r>
            <a:endParaRPr lang="en-IN" sz="2200" dirty="0"/>
          </a:p>
        </p:txBody>
      </p:sp>
      <p:graphicFrame>
        <p:nvGraphicFramePr>
          <p:cNvPr id="7" name="Table 3"/>
          <p:cNvGraphicFramePr>
            <a:graphicFrameLocks/>
          </p:cNvGraphicFramePr>
          <p:nvPr>
            <p:extLst>
              <p:ext uri="{D42A27DB-BD31-4B8C-83A1-F6EECF244321}">
                <p14:modId xmlns:p14="http://schemas.microsoft.com/office/powerpoint/2010/main" val="1296259961"/>
              </p:ext>
            </p:extLst>
          </p:nvPr>
        </p:nvGraphicFramePr>
        <p:xfrm>
          <a:off x="497888" y="1967144"/>
          <a:ext cx="8229600" cy="3646258"/>
        </p:xfrm>
        <a:graphic>
          <a:graphicData uri="http://schemas.openxmlformats.org/drawingml/2006/table">
            <a:tbl>
              <a:tblPr firstRow="1" bandRow="1">
                <a:tableStyleId>{3B4B98B0-60AC-42C2-AFA5-B58CD77FA1E5}</a:tableStyleId>
              </a:tblPr>
              <a:tblGrid>
                <a:gridCol w="2209800">
                  <a:extLst>
                    <a:ext uri="{9D8B030D-6E8A-4147-A177-3AD203B41FA5}">
                      <a16:colId xmlns:a16="http://schemas.microsoft.com/office/drawing/2014/main" val="20000"/>
                    </a:ext>
                  </a:extLst>
                </a:gridCol>
                <a:gridCol w="6019800">
                  <a:extLst>
                    <a:ext uri="{9D8B030D-6E8A-4147-A177-3AD203B41FA5}">
                      <a16:colId xmlns:a16="http://schemas.microsoft.com/office/drawing/2014/main" val="20001"/>
                    </a:ext>
                  </a:extLst>
                </a:gridCol>
              </a:tblGrid>
              <a:tr h="395056">
                <a:tc>
                  <a:txBody>
                    <a:bodyPr/>
                    <a:lstStyle/>
                    <a:p>
                      <a:r>
                        <a:rPr lang="en-US" sz="1600" b="1" kern="1200" baseline="0" dirty="0">
                          <a:solidFill>
                            <a:schemeClr val="tx1"/>
                          </a:solidFill>
                          <a:latin typeface="+mn-lt"/>
                          <a:ea typeface="+mn-ea"/>
                          <a:cs typeface="+mn-cs"/>
                        </a:rPr>
                        <a:t>Partnership Form</a:t>
                      </a:r>
                      <a:endParaRPr lang="en-US" sz="1600" dirty="0"/>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US" sz="1600" b="1" kern="1200" baseline="0" dirty="0">
                          <a:solidFill>
                            <a:schemeClr val="tx1"/>
                          </a:solidFill>
                          <a:latin typeface="+mn-lt"/>
                          <a:ea typeface="+mn-ea"/>
                          <a:cs typeface="+mn-cs"/>
                        </a:rPr>
                        <a:t>Description</a:t>
                      </a:r>
                      <a:endParaRPr lang="en-US" sz="1600" dirty="0"/>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1"/>
                  </a:ext>
                </a:extLst>
              </a:tr>
              <a:tr h="541867">
                <a:tc>
                  <a:txBody>
                    <a:bodyPr/>
                    <a:lstStyle/>
                    <a:p>
                      <a:r>
                        <a:rPr lang="en-US" sz="1600" kern="1200" baseline="0" dirty="0">
                          <a:solidFill>
                            <a:schemeClr val="tx1"/>
                          </a:solidFill>
                          <a:latin typeface="+mn-lt"/>
                          <a:ea typeface="+mn-ea"/>
                          <a:cs typeface="+mn-cs"/>
                        </a:rPr>
                        <a:t>Joint venture</a:t>
                      </a:r>
                      <a:endParaRPr lang="en-US" sz="1600" dirty="0"/>
                    </a:p>
                  </a:txBody>
                  <a:tcPr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US" sz="1600" kern="1200" baseline="0" dirty="0">
                          <a:solidFill>
                            <a:schemeClr val="tx1"/>
                          </a:solidFill>
                          <a:latin typeface="+mn-lt"/>
                          <a:ea typeface="+mn-ea"/>
                          <a:cs typeface="+mn-cs"/>
                        </a:rPr>
                        <a:t>An entity created by two or more firms pooling a portion of their resources to create a separate, jointly-owned organization</a:t>
                      </a:r>
                      <a:endParaRPr lang="en-US" sz="1600" dirty="0"/>
                    </a:p>
                  </a:txBody>
                  <a:tcPr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2"/>
                  </a:ext>
                </a:extLst>
              </a:tr>
              <a:tr h="541867">
                <a:tc>
                  <a:txBody>
                    <a:bodyPr/>
                    <a:lstStyle/>
                    <a:p>
                      <a:r>
                        <a:rPr lang="en-US" sz="1600" kern="1200" baseline="0" dirty="0">
                          <a:solidFill>
                            <a:schemeClr val="tx1"/>
                          </a:solidFill>
                          <a:latin typeface="+mn-lt"/>
                          <a:ea typeface="+mn-ea"/>
                          <a:cs typeface="+mn-cs"/>
                        </a:rPr>
                        <a:t>Network</a:t>
                      </a:r>
                      <a:endParaRPr lang="en-US" sz="1600" dirty="0"/>
                    </a:p>
                  </a:txBody>
                  <a:tcPr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US" sz="1600" kern="1200" baseline="0" dirty="0">
                          <a:solidFill>
                            <a:schemeClr val="tx1"/>
                          </a:solidFill>
                          <a:latin typeface="+mn-lt"/>
                          <a:ea typeface="+mn-ea"/>
                          <a:cs typeface="+mn-cs"/>
                        </a:rPr>
                        <a:t>A hub-and-wheel configuration with a local firm at the hub</a:t>
                      </a:r>
                    </a:p>
                    <a:p>
                      <a:r>
                        <a:rPr lang="en-US" sz="1600" kern="1200" baseline="0" dirty="0">
                          <a:solidFill>
                            <a:schemeClr val="tx1"/>
                          </a:solidFill>
                          <a:latin typeface="+mn-lt"/>
                          <a:ea typeface="+mn-ea"/>
                          <a:cs typeface="+mn-cs"/>
                        </a:rPr>
                        <a:t>organizing the interdependencies of a complex array of firms</a:t>
                      </a:r>
                      <a:endParaRPr lang="en-US" sz="1600" dirty="0"/>
                    </a:p>
                  </a:txBody>
                  <a:tcPr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3"/>
                  </a:ext>
                </a:extLst>
              </a:tr>
              <a:tr h="541867">
                <a:tc>
                  <a:txBody>
                    <a:bodyPr/>
                    <a:lstStyle/>
                    <a:p>
                      <a:r>
                        <a:rPr lang="en-US" sz="1600" kern="1200" baseline="0" dirty="0">
                          <a:solidFill>
                            <a:schemeClr val="tx1"/>
                          </a:solidFill>
                          <a:latin typeface="+mn-lt"/>
                          <a:ea typeface="+mn-ea"/>
                          <a:cs typeface="+mn-cs"/>
                        </a:rPr>
                        <a:t>Consortia</a:t>
                      </a:r>
                      <a:endParaRPr lang="en-US" sz="1600" dirty="0"/>
                    </a:p>
                  </a:txBody>
                  <a:tcPr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US" sz="1600" kern="1200" baseline="0" dirty="0">
                          <a:solidFill>
                            <a:schemeClr val="tx1"/>
                          </a:solidFill>
                          <a:latin typeface="+mn-lt"/>
                          <a:ea typeface="+mn-ea"/>
                          <a:cs typeface="+mn-cs"/>
                        </a:rPr>
                        <a:t>A group of organizations with similar needs that band together to create a new entity to address those needs</a:t>
                      </a:r>
                      <a:endParaRPr lang="en-US" sz="1600" dirty="0"/>
                    </a:p>
                  </a:txBody>
                  <a:tcPr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4"/>
                  </a:ext>
                </a:extLst>
              </a:tr>
              <a:tr h="541867">
                <a:tc>
                  <a:txBody>
                    <a:bodyPr/>
                    <a:lstStyle/>
                    <a:p>
                      <a:r>
                        <a:rPr lang="en-US" sz="1600" kern="1200" baseline="0" dirty="0">
                          <a:solidFill>
                            <a:schemeClr val="tx1"/>
                          </a:solidFill>
                          <a:latin typeface="+mn-lt"/>
                          <a:ea typeface="+mn-ea"/>
                          <a:cs typeface="+mn-cs"/>
                        </a:rPr>
                        <a:t>Strategic alliance</a:t>
                      </a:r>
                      <a:endParaRPr lang="en-US" sz="1600" dirty="0"/>
                    </a:p>
                  </a:txBody>
                  <a:tcPr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US" sz="1600" kern="1200" baseline="0" dirty="0">
                          <a:solidFill>
                            <a:schemeClr val="tx1"/>
                          </a:solidFill>
                          <a:latin typeface="+mn-lt"/>
                          <a:ea typeface="+mn-ea"/>
                          <a:cs typeface="+mn-cs"/>
                        </a:rPr>
                        <a:t>An arrangement between two or more firms that establishes an exchange relationship but has no joint ownership involved</a:t>
                      </a:r>
                      <a:endParaRPr lang="en-US" sz="1600" dirty="0"/>
                    </a:p>
                  </a:txBody>
                  <a:tcPr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5"/>
                  </a:ext>
                </a:extLst>
              </a:tr>
              <a:tr h="1083734">
                <a:tc>
                  <a:txBody>
                    <a:bodyPr/>
                    <a:lstStyle/>
                    <a:p>
                      <a:r>
                        <a:rPr lang="en-US" sz="1600" kern="1200" baseline="0" dirty="0">
                          <a:solidFill>
                            <a:schemeClr val="tx1"/>
                          </a:solidFill>
                          <a:latin typeface="+mn-lt"/>
                          <a:ea typeface="+mn-ea"/>
                          <a:cs typeface="+mn-cs"/>
                        </a:rPr>
                        <a:t>Trade associations</a:t>
                      </a:r>
                      <a:endParaRPr lang="en-US" sz="1600" dirty="0"/>
                    </a:p>
                  </a:txBody>
                  <a:tcPr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US" sz="1600" kern="1200" baseline="0" dirty="0">
                          <a:solidFill>
                            <a:schemeClr val="tx1"/>
                          </a:solidFill>
                          <a:latin typeface="+mn-lt"/>
                          <a:ea typeface="+mn-ea"/>
                          <a:cs typeface="+mn-cs"/>
                        </a:rPr>
                        <a:t>Organizations (typically nonprofit) that are formed by firms in the same industry to collect and disseminate trade information, offer legal and technical advice, furnish industry-related training, and provide a platform for collective lobbying</a:t>
                      </a:r>
                      <a:endParaRPr lang="en-US" sz="1600" dirty="0"/>
                    </a:p>
                  </a:txBody>
                  <a:tcPr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6"/>
                  </a:ext>
                </a:extLst>
              </a:tr>
            </a:tbl>
          </a:graphicData>
        </a:graphic>
      </p:graphicFrame>
      <p:sp>
        <p:nvSpPr>
          <p:cNvPr id="3" name="Content Placeholder 2"/>
          <p:cNvSpPr>
            <a:spLocks noGrp="1"/>
          </p:cNvSpPr>
          <p:nvPr>
            <p:ph idx="1"/>
          </p:nvPr>
        </p:nvSpPr>
        <p:spPr>
          <a:xfrm>
            <a:off x="466078" y="5749650"/>
            <a:ext cx="8229600" cy="525384"/>
          </a:xfrm>
        </p:spPr>
        <p:txBody>
          <a:bodyPr/>
          <a:lstStyle/>
          <a:p>
            <a:pPr marL="0" indent="0">
              <a:buNone/>
            </a:pPr>
            <a:r>
              <a:rPr lang="en-US" b="1" dirty="0"/>
              <a:t>Source</a:t>
            </a:r>
            <a:r>
              <a:rPr lang="en-US" dirty="0"/>
              <a:t>: B. Barringer and J. S. Harrison, “Walking a Tightrope: Creating Value Through Interorganizational Relationships,” </a:t>
            </a:r>
            <a:r>
              <a:rPr lang="en-US" i="1" dirty="0"/>
              <a:t>Journal of Management </a:t>
            </a:r>
            <a:r>
              <a:rPr lang="en-US" dirty="0"/>
              <a:t>26, no. 3 (2000): 367–403.</a:t>
            </a:r>
            <a:endParaRPr lang="en-IN" dirty="0"/>
          </a:p>
        </p:txBody>
      </p:sp>
    </p:spTree>
  </p:cSld>
  <p:clrMapOvr>
    <a:masterClrMapping/>
  </p:clrMapOvr>
</p:sld>
</file>

<file path=ppt/theme/theme1.xml><?xml version="1.0" encoding="utf-8"?>
<a:theme xmlns:a="http://schemas.openxmlformats.org/drawingml/2006/main" name="508 Lecture">
  <a:themeElements>
    <a:clrScheme name="Custom 7">
      <a:dk1>
        <a:sysClr val="windowText" lastClr="000000"/>
      </a:dk1>
      <a:lt1>
        <a:sysClr val="window" lastClr="FFFFFF"/>
      </a:lt1>
      <a:dk2>
        <a:srgbClr val="000000"/>
      </a:dk2>
      <a:lt2>
        <a:srgbClr val="007FA3"/>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defPPr algn="ctr">
          <a:defRPr sz="2000" dirty="0" err="1" smtClean="0"/>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defRPr sz="2000" dirty="0" err="1" smtClean="0"/>
        </a:defPPr>
      </a:lstStyle>
    </a:txDef>
  </a:objectDefaults>
  <a:extraClrSchemeLst/>
</a:theme>
</file>

<file path=ppt/theme/theme2.xml><?xml version="1.0" encoding="utf-8"?>
<a:theme xmlns:a="http://schemas.openxmlformats.org/drawingml/2006/main" name="Office Theme">
  <a:themeElements>
    <a:clrScheme name="Pearson 508">
      <a:dk1>
        <a:sysClr val="windowText" lastClr="000000"/>
      </a:dk1>
      <a:lt1>
        <a:sysClr val="window" lastClr="FFFFFF"/>
      </a:lt1>
      <a:dk2>
        <a:srgbClr val="000000"/>
      </a:dk2>
      <a:lt2>
        <a:srgbClr val="EEEEEE"/>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Pearson 508">
      <a:dk1>
        <a:sysClr val="windowText" lastClr="000000"/>
      </a:dk1>
      <a:lt1>
        <a:sysClr val="window" lastClr="FFFFFF"/>
      </a:lt1>
      <a:dk2>
        <a:srgbClr val="000000"/>
      </a:dk2>
      <a:lt2>
        <a:srgbClr val="EEEEEE"/>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Horizon</Template>
  <TotalTime>4784</TotalTime>
  <Words>2234</Words>
  <Application>Microsoft Office PowerPoint</Application>
  <PresentationFormat>On-screen Show (4:3)</PresentationFormat>
  <Paragraphs>195</Paragraphs>
  <Slides>28</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Arial</vt:lpstr>
      <vt:lpstr>Times New Roman</vt:lpstr>
      <vt:lpstr>Verdana</vt:lpstr>
      <vt:lpstr>Wingdings</vt:lpstr>
      <vt:lpstr>508 Lecture</vt:lpstr>
      <vt:lpstr>Entrepreneurship: Successfully Launching New Ventures</vt:lpstr>
      <vt:lpstr>Learning Objectives</vt:lpstr>
      <vt:lpstr>Business Models</vt:lpstr>
      <vt:lpstr>General Categories of Business  Models (1 of 5)</vt:lpstr>
      <vt:lpstr>General Categories of Business  Models (2 of 5)</vt:lpstr>
      <vt:lpstr>General Categories of Business  Models (3 of 5)</vt:lpstr>
      <vt:lpstr>General Categories of Business  Models (4 of 5)</vt:lpstr>
      <vt:lpstr>General Categories of Business  Models (5 of 5)</vt:lpstr>
      <vt:lpstr>Barringer/Ireland Business Model Template (1 of 2)</vt:lpstr>
      <vt:lpstr>Barringer/Ireland Business Model Template (2 of 2)</vt:lpstr>
      <vt:lpstr>Core Strategy (1 of 5)</vt:lpstr>
      <vt:lpstr>Core Strategy (2 of 5)</vt:lpstr>
      <vt:lpstr>Core Strategy (3 of 5)</vt:lpstr>
      <vt:lpstr>Core Strategy (4 of 5)</vt:lpstr>
      <vt:lpstr>Core Strategy  (5 of 5)</vt:lpstr>
      <vt:lpstr>Resources (1 of 3)</vt:lpstr>
      <vt:lpstr>Resources (2 of 3)</vt:lpstr>
      <vt:lpstr>Resources (3 of 3)</vt:lpstr>
      <vt:lpstr>Financials (1 of 5)</vt:lpstr>
      <vt:lpstr>Financials (2 of 5)</vt:lpstr>
      <vt:lpstr>Financials (3 of 5)</vt:lpstr>
      <vt:lpstr>Financials (4 of 5)</vt:lpstr>
      <vt:lpstr>Financials (5 of 5)</vt:lpstr>
      <vt:lpstr>Operations (1 of 5)</vt:lpstr>
      <vt:lpstr>Operations (2 of 5)</vt:lpstr>
      <vt:lpstr>Operations (3 of 5)</vt:lpstr>
      <vt:lpstr>Operations (4 of 5)</vt:lpstr>
      <vt:lpstr>Operations (5 of 5)</vt:lpstr>
    </vt:vector>
  </TitlesOfParts>
  <Company>SPi</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Entrepreneurship: Successfully Launching New Ventures, Fifth Edition</dc:title>
  <dc:subject>Business</dc:subject>
  <dc:creator>Barringer/Ireland</dc:creator>
  <cp:keywords>Entrepreneurship</cp:keywords>
  <cp:lastModifiedBy>Jan Green</cp:lastModifiedBy>
  <cp:revision>1039</cp:revision>
  <dcterms:created xsi:type="dcterms:W3CDTF">2014-07-14T20:04:21Z</dcterms:created>
  <dcterms:modified xsi:type="dcterms:W3CDTF">2020-06-08T09:18:22Z</dcterms:modified>
</cp:coreProperties>
</file>