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Override1.xml" ContentType="application/vnd.openxmlformats-officedocument.themeOverride+xml"/>
  <Override PartName="/ppt/theme/themeOverride2.xml" ContentType="application/vnd.openxmlformats-officedocument.themeOverr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sldIdLst>
    <p:sldId id="266" r:id="rId5"/>
    <p:sldId id="308" r:id="rId6"/>
    <p:sldId id="309" r:id="rId7"/>
    <p:sldId id="312" r:id="rId8"/>
    <p:sldId id="313" r:id="rId9"/>
    <p:sldId id="314" r:id="rId10"/>
    <p:sldId id="315" r:id="rId11"/>
    <p:sldId id="310" r:id="rId12"/>
    <p:sldId id="316" r:id="rId13"/>
    <p:sldId id="317" r:id="rId14"/>
    <p:sldId id="311"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19" autoAdjust="0"/>
  </p:normalViewPr>
  <p:slideViewPr>
    <p:cSldViewPr snapToGrid="0">
      <p:cViewPr varScale="1">
        <p:scale>
          <a:sx n="88" d="100"/>
          <a:sy n="88" d="100"/>
        </p:scale>
        <p:origin x="72" y="4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1A66772-F185-4D58-B8BB-E9370D7A7A2B}"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0FC4FFE-8987-4A26-B7F4-8A516F18ADAE}">
      <dgm:prSet/>
      <dgm:spPr/>
      <dgm:t>
        <a:bodyPr/>
        <a:lstStyle/>
        <a:p>
          <a:pPr>
            <a:lnSpc>
              <a:spcPct val="100000"/>
            </a:lnSpc>
            <a:defRPr cap="all"/>
          </a:pPr>
          <a:r>
            <a:rPr lang="en-US" dirty="0"/>
            <a:t>Use the template provided. </a:t>
          </a:r>
        </a:p>
      </dgm:t>
    </dgm:pt>
    <dgm:pt modelId="{CAD7EF86-FB23-41F6-BF42-040B36DEFDB1}" type="parTrans" cxnId="{C7AD8469-3C68-4AF9-AB82-79B0043AA120}">
      <dgm:prSet/>
      <dgm:spPr/>
      <dgm:t>
        <a:bodyPr/>
        <a:lstStyle/>
        <a:p>
          <a:endParaRPr lang="en-US"/>
        </a:p>
      </dgm:t>
    </dgm:pt>
    <dgm:pt modelId="{5B62599A-5C9B-48E7-896E-EA782AC60C8B}" type="sibTrans" cxnId="{C7AD8469-3C68-4AF9-AB82-79B0043AA120}">
      <dgm:prSet/>
      <dgm:spPr/>
      <dgm:t>
        <a:bodyPr/>
        <a:lstStyle/>
        <a:p>
          <a:endParaRPr lang="en-US"/>
        </a:p>
      </dgm:t>
    </dgm:pt>
    <dgm:pt modelId="{49225C73-1633-42F1-AB3B-7CB183E5F8B8}">
      <dgm:prSet/>
      <dgm:spPr/>
      <dgm:t>
        <a:bodyPr/>
        <a:lstStyle/>
        <a:p>
          <a:pPr>
            <a:lnSpc>
              <a:spcPct val="100000"/>
            </a:lnSpc>
            <a:defRPr cap="all"/>
          </a:pPr>
          <a:r>
            <a:rPr lang="en-US" dirty="0"/>
            <a:t>Consider the flow of the discussion</a:t>
          </a:r>
        </a:p>
      </dgm:t>
    </dgm:pt>
    <dgm:pt modelId="{1A0E2090-1D4F-438A-8766-B6030CE01ADD}" type="parTrans" cxnId="{A9154303-8225-4248-91DC-1B0156A35F07}">
      <dgm:prSet/>
      <dgm:spPr/>
      <dgm:t>
        <a:bodyPr/>
        <a:lstStyle/>
        <a:p>
          <a:endParaRPr lang="en-US"/>
        </a:p>
      </dgm:t>
    </dgm:pt>
    <dgm:pt modelId="{9646853A-8964-4519-A5B1-0B7D18B2983D}" type="sibTrans" cxnId="{A9154303-8225-4248-91DC-1B0156A35F07}">
      <dgm:prSet/>
      <dgm:spPr/>
      <dgm:t>
        <a:bodyPr/>
        <a:lstStyle/>
        <a:p>
          <a:endParaRPr lang="en-US"/>
        </a:p>
      </dgm:t>
    </dgm:pt>
    <dgm:pt modelId="{1C383F32-22E8-4F62-A3E0-BDC3D5F48992}">
      <dgm:prSet/>
      <dgm:spPr/>
      <dgm:t>
        <a:bodyPr/>
        <a:lstStyle/>
        <a:p>
          <a:pPr>
            <a:lnSpc>
              <a:spcPct val="100000"/>
            </a:lnSpc>
            <a:defRPr cap="all"/>
          </a:pPr>
          <a:r>
            <a:rPr lang="en-US" dirty="0"/>
            <a:t>Use the draft feedback opportunity.</a:t>
          </a:r>
        </a:p>
      </dgm:t>
    </dgm:pt>
    <dgm:pt modelId="{A7920A2F-3244-4159-AF04-6A1D38B7B317}" type="parTrans" cxnId="{C4CCE57E-E871-46D6-BAD5-880252C95D22}">
      <dgm:prSet/>
      <dgm:spPr/>
      <dgm:t>
        <a:bodyPr/>
        <a:lstStyle/>
        <a:p>
          <a:endParaRPr lang="en-US"/>
        </a:p>
      </dgm:t>
    </dgm:pt>
    <dgm:pt modelId="{8500F72A-2C6D-4FDF-9C1D-CA691380EB0B}" type="sibTrans" cxnId="{C4CCE57E-E871-46D6-BAD5-880252C95D22}">
      <dgm:prSet/>
      <dgm:spPr/>
      <dgm:t>
        <a:bodyPr/>
        <a:lstStyle/>
        <a:p>
          <a:endParaRPr lang="en-US"/>
        </a:p>
      </dgm:t>
    </dgm:pt>
    <dgm:pt modelId="{B6056BFB-47D7-4C5F-BA11-2CB63C56A52D}" type="pres">
      <dgm:prSet presAssocID="{01A66772-F185-4D58-B8BB-E9370D7A7A2B}" presName="root" presStyleCnt="0">
        <dgm:presLayoutVars>
          <dgm:dir/>
          <dgm:resizeHandles val="exact"/>
        </dgm:presLayoutVars>
      </dgm:prSet>
      <dgm:spPr/>
    </dgm:pt>
    <dgm:pt modelId="{311B26C8-22B1-4363-B621-DD56FB7418C8}" type="pres">
      <dgm:prSet presAssocID="{40FC4FFE-8987-4A26-B7F4-8A516F18ADAE}" presName="compNode" presStyleCnt="0"/>
      <dgm:spPr/>
    </dgm:pt>
    <dgm:pt modelId="{A201D7A7-914C-4D24-8B82-EE40155AB0BE}" type="pres">
      <dgm:prSet presAssocID="{40FC4FFE-8987-4A26-B7F4-8A516F18ADAE}" presName="iconBgRect" presStyleLbl="bgShp" presStyleIdx="0" presStyleCnt="3"/>
      <dgm:spPr>
        <a:prstGeom prst="ellipse">
          <a:avLst/>
        </a:prstGeom>
      </dgm:spPr>
    </dgm:pt>
    <dgm:pt modelId="{8FA2F131-CD01-4CBD-B7A5-1B9B5E7F0402}" type="pres">
      <dgm:prSet presAssocID="{40FC4FFE-8987-4A26-B7F4-8A516F18ADAE}" presName="iconRect" presStyleLbl="node1" presStyleIdx="0" presStyleCnt="3"/>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Pie chart"/>
        </a:ext>
      </dgm:extLst>
    </dgm:pt>
    <dgm:pt modelId="{F755F00C-B2DB-4097-B4BC-8F1BACC938B7}" type="pres">
      <dgm:prSet presAssocID="{40FC4FFE-8987-4A26-B7F4-8A516F18ADAE}" presName="spaceRect" presStyleCnt="0"/>
      <dgm:spPr/>
    </dgm:pt>
    <dgm:pt modelId="{08F4E96D-0DB6-4476-8C51-7CC7EC2F227B}" type="pres">
      <dgm:prSet presAssocID="{40FC4FFE-8987-4A26-B7F4-8A516F18ADAE}" presName="textRect" presStyleLbl="revTx" presStyleIdx="0" presStyleCnt="3">
        <dgm:presLayoutVars>
          <dgm:chMax val="1"/>
          <dgm:chPref val="1"/>
        </dgm:presLayoutVars>
      </dgm:prSet>
      <dgm:spPr/>
    </dgm:pt>
    <dgm:pt modelId="{5AB3C10D-885E-4522-AB39-7ED4318D191A}" type="pres">
      <dgm:prSet presAssocID="{5B62599A-5C9B-48E7-896E-EA782AC60C8B}" presName="sibTrans" presStyleCnt="0"/>
      <dgm:spPr/>
    </dgm:pt>
    <dgm:pt modelId="{2F278BF9-E1B2-4A1C-B065-C19A7B904219}" type="pres">
      <dgm:prSet presAssocID="{49225C73-1633-42F1-AB3B-7CB183E5F8B8}" presName="compNode" presStyleCnt="0"/>
      <dgm:spPr/>
    </dgm:pt>
    <dgm:pt modelId="{543C18BC-1989-44B2-9862-C670C61D3452}" type="pres">
      <dgm:prSet presAssocID="{49225C73-1633-42F1-AB3B-7CB183E5F8B8}" presName="iconBgRect" presStyleLbl="bgShp" presStyleIdx="1" presStyleCnt="3"/>
      <dgm:spPr>
        <a:prstGeom prst="ellipse">
          <a:avLst/>
        </a:prstGeom>
      </dgm:spPr>
    </dgm:pt>
    <dgm:pt modelId="{E94F35BC-9C76-400A-BBCA-0032259E2E5A}" type="pres">
      <dgm:prSet presAssocID="{49225C73-1633-42F1-AB3B-7CB183E5F8B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Bullseye"/>
        </a:ext>
      </dgm:extLst>
    </dgm:pt>
    <dgm:pt modelId="{503A6D04-9ADD-43CC-9847-497CD48F2D11}" type="pres">
      <dgm:prSet presAssocID="{49225C73-1633-42F1-AB3B-7CB183E5F8B8}" presName="spaceRect" presStyleCnt="0"/>
      <dgm:spPr/>
    </dgm:pt>
    <dgm:pt modelId="{20363298-B2A6-463D-A7BE-F9F67404E389}" type="pres">
      <dgm:prSet presAssocID="{49225C73-1633-42F1-AB3B-7CB183E5F8B8}" presName="textRect" presStyleLbl="revTx" presStyleIdx="1" presStyleCnt="3">
        <dgm:presLayoutVars>
          <dgm:chMax val="1"/>
          <dgm:chPref val="1"/>
        </dgm:presLayoutVars>
      </dgm:prSet>
      <dgm:spPr/>
    </dgm:pt>
    <dgm:pt modelId="{A47947BB-708D-4F7E-B072-3C2E42B34B24}" type="pres">
      <dgm:prSet presAssocID="{9646853A-8964-4519-A5B1-0B7D18B2983D}" presName="sibTrans" presStyleCnt="0"/>
      <dgm:spPr/>
    </dgm:pt>
    <dgm:pt modelId="{BDCD0AC9-D564-4025-AD8A-36664A6CBE31}" type="pres">
      <dgm:prSet presAssocID="{1C383F32-22E8-4F62-A3E0-BDC3D5F48992}" presName="compNode" presStyleCnt="0"/>
      <dgm:spPr/>
    </dgm:pt>
    <dgm:pt modelId="{5BDDFF18-9AEC-4E5E-B9AA-33D86F01A63E}" type="pres">
      <dgm:prSet presAssocID="{1C383F32-22E8-4F62-A3E0-BDC3D5F48992}" presName="iconBgRect" presStyleLbl="bgShp" presStyleIdx="2" presStyleCnt="3"/>
      <dgm:spPr>
        <a:prstGeom prst="ellipse">
          <a:avLst/>
        </a:prstGeom>
      </dgm:spPr>
    </dgm:pt>
    <dgm:pt modelId="{F09AEBFF-D2D3-4FFF-AD65-C3CEAEEB10F2}" type="pres">
      <dgm:prSet presAssocID="{1C383F32-22E8-4F62-A3E0-BDC3D5F4899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Stopwatch"/>
        </a:ext>
      </dgm:extLst>
    </dgm:pt>
    <dgm:pt modelId="{F2EBFBCF-0520-415A-A886-3C4F90D208EF}" type="pres">
      <dgm:prSet presAssocID="{1C383F32-22E8-4F62-A3E0-BDC3D5F48992}" presName="spaceRect" presStyleCnt="0"/>
      <dgm:spPr/>
    </dgm:pt>
    <dgm:pt modelId="{AB9CAFAA-6939-48A6-A89B-19D1A94B9EA1}" type="pres">
      <dgm:prSet presAssocID="{1C383F32-22E8-4F62-A3E0-BDC3D5F48992}" presName="textRect" presStyleLbl="revTx" presStyleIdx="2" presStyleCnt="3">
        <dgm:presLayoutVars>
          <dgm:chMax val="1"/>
          <dgm:chPref val="1"/>
        </dgm:presLayoutVars>
      </dgm:prSet>
      <dgm:spPr/>
    </dgm:pt>
  </dgm:ptLst>
  <dgm:cxnLst>
    <dgm:cxn modelId="{A9154303-8225-4248-91DC-1B0156A35F07}" srcId="{01A66772-F185-4D58-B8BB-E9370D7A7A2B}" destId="{49225C73-1633-42F1-AB3B-7CB183E5F8B8}" srcOrd="1" destOrd="0" parTransId="{1A0E2090-1D4F-438A-8766-B6030CE01ADD}" sibTransId="{9646853A-8964-4519-A5B1-0B7D18B2983D}"/>
    <dgm:cxn modelId="{BA953D32-2DFF-47FE-AF26-C6B9E63D38DF}" type="presOf" srcId="{49225C73-1633-42F1-AB3B-7CB183E5F8B8}" destId="{20363298-B2A6-463D-A7BE-F9F67404E389}" srcOrd="0" destOrd="0" presId="urn:microsoft.com/office/officeart/2018/5/layout/IconLeafLabelList"/>
    <dgm:cxn modelId="{EC450542-0ED9-4BD6-9E85-5709B80794C5}" type="presOf" srcId="{01A66772-F185-4D58-B8BB-E9370D7A7A2B}" destId="{B6056BFB-47D7-4C5F-BA11-2CB63C56A52D}" srcOrd="0" destOrd="0" presId="urn:microsoft.com/office/officeart/2018/5/layout/IconLeafLabelList"/>
    <dgm:cxn modelId="{C7AD8469-3C68-4AF9-AB82-79B0043AA120}" srcId="{01A66772-F185-4D58-B8BB-E9370D7A7A2B}" destId="{40FC4FFE-8987-4A26-B7F4-8A516F18ADAE}" srcOrd="0" destOrd="0" parTransId="{CAD7EF86-FB23-41F6-BF42-040B36DEFDB1}" sibTransId="{5B62599A-5C9B-48E7-896E-EA782AC60C8B}"/>
    <dgm:cxn modelId="{C4CCE57E-E871-46D6-BAD5-880252C95D22}" srcId="{01A66772-F185-4D58-B8BB-E9370D7A7A2B}" destId="{1C383F32-22E8-4F62-A3E0-BDC3D5F48992}" srcOrd="2" destOrd="0" parTransId="{A7920A2F-3244-4159-AF04-6A1D38B7B317}" sibTransId="{8500F72A-2C6D-4FDF-9C1D-CA691380EB0B}"/>
    <dgm:cxn modelId="{D55FAE9C-CF3C-44F3-9D1E-DE6DF574E6D9}" type="presOf" srcId="{1C383F32-22E8-4F62-A3E0-BDC3D5F48992}" destId="{AB9CAFAA-6939-48A6-A89B-19D1A94B9EA1}" srcOrd="0" destOrd="0" presId="urn:microsoft.com/office/officeart/2018/5/layout/IconLeafLabelList"/>
    <dgm:cxn modelId="{A85983B4-FADF-419C-BC71-B5F0871C3055}" type="presOf" srcId="{40FC4FFE-8987-4A26-B7F4-8A516F18ADAE}" destId="{08F4E96D-0DB6-4476-8C51-7CC7EC2F227B}" srcOrd="0" destOrd="0" presId="urn:microsoft.com/office/officeart/2018/5/layout/IconLeafLabelList"/>
    <dgm:cxn modelId="{A3E74EE8-8900-4EBD-8983-3BF0AFD6DCC7}" type="presParOf" srcId="{B6056BFB-47D7-4C5F-BA11-2CB63C56A52D}" destId="{311B26C8-22B1-4363-B621-DD56FB7418C8}" srcOrd="0" destOrd="0" presId="urn:microsoft.com/office/officeart/2018/5/layout/IconLeafLabelList"/>
    <dgm:cxn modelId="{044EA9E0-B51B-492A-BE32-015CEAD0BAC9}" type="presParOf" srcId="{311B26C8-22B1-4363-B621-DD56FB7418C8}" destId="{A201D7A7-914C-4D24-8B82-EE40155AB0BE}" srcOrd="0" destOrd="0" presId="urn:microsoft.com/office/officeart/2018/5/layout/IconLeafLabelList"/>
    <dgm:cxn modelId="{08373EC6-14CB-429D-9495-F32683B931D7}" type="presParOf" srcId="{311B26C8-22B1-4363-B621-DD56FB7418C8}" destId="{8FA2F131-CD01-4CBD-B7A5-1B9B5E7F0402}" srcOrd="1" destOrd="0" presId="urn:microsoft.com/office/officeart/2018/5/layout/IconLeafLabelList"/>
    <dgm:cxn modelId="{9AB500F0-62A2-4E73-B4F4-5056804C8D6A}" type="presParOf" srcId="{311B26C8-22B1-4363-B621-DD56FB7418C8}" destId="{F755F00C-B2DB-4097-B4BC-8F1BACC938B7}" srcOrd="2" destOrd="0" presId="urn:microsoft.com/office/officeart/2018/5/layout/IconLeafLabelList"/>
    <dgm:cxn modelId="{676606A7-6564-4CEB-ACE0-4FF9A3A04E67}" type="presParOf" srcId="{311B26C8-22B1-4363-B621-DD56FB7418C8}" destId="{08F4E96D-0DB6-4476-8C51-7CC7EC2F227B}" srcOrd="3" destOrd="0" presId="urn:microsoft.com/office/officeart/2018/5/layout/IconLeafLabelList"/>
    <dgm:cxn modelId="{EAE0F94A-A454-4049-84F7-9EC90E847A03}" type="presParOf" srcId="{B6056BFB-47D7-4C5F-BA11-2CB63C56A52D}" destId="{5AB3C10D-885E-4522-AB39-7ED4318D191A}" srcOrd="1" destOrd="0" presId="urn:microsoft.com/office/officeart/2018/5/layout/IconLeafLabelList"/>
    <dgm:cxn modelId="{B0B5B21A-5ADD-4500-9A67-9B26AF543EBA}" type="presParOf" srcId="{B6056BFB-47D7-4C5F-BA11-2CB63C56A52D}" destId="{2F278BF9-E1B2-4A1C-B065-C19A7B904219}" srcOrd="2" destOrd="0" presId="urn:microsoft.com/office/officeart/2018/5/layout/IconLeafLabelList"/>
    <dgm:cxn modelId="{11FEAF2C-54F7-4E9C-A1D6-5FA0BF7F3665}" type="presParOf" srcId="{2F278BF9-E1B2-4A1C-B065-C19A7B904219}" destId="{543C18BC-1989-44B2-9862-C670C61D3452}" srcOrd="0" destOrd="0" presId="urn:microsoft.com/office/officeart/2018/5/layout/IconLeafLabelList"/>
    <dgm:cxn modelId="{92C17ECB-A80D-4A0E-95CF-40A53D32275F}" type="presParOf" srcId="{2F278BF9-E1B2-4A1C-B065-C19A7B904219}" destId="{E94F35BC-9C76-400A-BBCA-0032259E2E5A}" srcOrd="1" destOrd="0" presId="urn:microsoft.com/office/officeart/2018/5/layout/IconLeafLabelList"/>
    <dgm:cxn modelId="{54E5AE33-4BE6-44E7-871B-1103A0BA7A56}" type="presParOf" srcId="{2F278BF9-E1B2-4A1C-B065-C19A7B904219}" destId="{503A6D04-9ADD-43CC-9847-497CD48F2D11}" srcOrd="2" destOrd="0" presId="urn:microsoft.com/office/officeart/2018/5/layout/IconLeafLabelList"/>
    <dgm:cxn modelId="{3575FCA0-4FCE-460A-8D84-2C767D311A20}" type="presParOf" srcId="{2F278BF9-E1B2-4A1C-B065-C19A7B904219}" destId="{20363298-B2A6-463D-A7BE-F9F67404E389}" srcOrd="3" destOrd="0" presId="urn:microsoft.com/office/officeart/2018/5/layout/IconLeafLabelList"/>
    <dgm:cxn modelId="{4FD22448-C17B-4C43-BAB3-A0B7AA9BCE0D}" type="presParOf" srcId="{B6056BFB-47D7-4C5F-BA11-2CB63C56A52D}" destId="{A47947BB-708D-4F7E-B072-3C2E42B34B24}" srcOrd="3" destOrd="0" presId="urn:microsoft.com/office/officeart/2018/5/layout/IconLeafLabelList"/>
    <dgm:cxn modelId="{75E30F4F-0E76-457B-9D4F-CDE27C2F7F77}" type="presParOf" srcId="{B6056BFB-47D7-4C5F-BA11-2CB63C56A52D}" destId="{BDCD0AC9-D564-4025-AD8A-36664A6CBE31}" srcOrd="4" destOrd="0" presId="urn:microsoft.com/office/officeart/2018/5/layout/IconLeafLabelList"/>
    <dgm:cxn modelId="{C6A367E7-6A7C-42CB-94E4-8EA78AEF87BF}" type="presParOf" srcId="{BDCD0AC9-D564-4025-AD8A-36664A6CBE31}" destId="{5BDDFF18-9AEC-4E5E-B9AA-33D86F01A63E}" srcOrd="0" destOrd="0" presId="urn:microsoft.com/office/officeart/2018/5/layout/IconLeafLabelList"/>
    <dgm:cxn modelId="{B180CBEB-FA9F-4E52-8CA3-A65CB80BB91B}" type="presParOf" srcId="{BDCD0AC9-D564-4025-AD8A-36664A6CBE31}" destId="{F09AEBFF-D2D3-4FFF-AD65-C3CEAEEB10F2}" srcOrd="1" destOrd="0" presId="urn:microsoft.com/office/officeart/2018/5/layout/IconLeafLabelList"/>
    <dgm:cxn modelId="{170B020E-1E19-4EB4-A72C-4FCF01A7DD7E}" type="presParOf" srcId="{BDCD0AC9-D564-4025-AD8A-36664A6CBE31}" destId="{F2EBFBCF-0520-415A-A886-3C4F90D208EF}" srcOrd="2" destOrd="0" presId="urn:microsoft.com/office/officeart/2018/5/layout/IconLeafLabelList"/>
    <dgm:cxn modelId="{CADD8F7D-722C-42A0-AF21-39A3559F8D7B}" type="presParOf" srcId="{BDCD0AC9-D564-4025-AD8A-36664A6CBE31}" destId="{AB9CAFAA-6939-48A6-A89B-19D1A94B9EA1}"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01D7A7-914C-4D24-8B82-EE40155AB0BE}">
      <dsp:nvSpPr>
        <dsp:cNvPr id="0" name=""/>
        <dsp:cNvSpPr/>
      </dsp:nvSpPr>
      <dsp:spPr>
        <a:xfrm>
          <a:off x="616949" y="340539"/>
          <a:ext cx="1818562" cy="181856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A2F131-CD01-4CBD-B7A5-1B9B5E7F0402}">
      <dsp:nvSpPr>
        <dsp:cNvPr id="0" name=""/>
        <dsp:cNvSpPr/>
      </dsp:nvSpPr>
      <dsp:spPr>
        <a:xfrm>
          <a:off x="1004512" y="728102"/>
          <a:ext cx="1043437" cy="1043437"/>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8F4E96D-0DB6-4476-8C51-7CC7EC2F227B}">
      <dsp:nvSpPr>
        <dsp:cNvPr id="0" name=""/>
        <dsp:cNvSpPr/>
      </dsp:nvSpPr>
      <dsp:spPr>
        <a:xfrm>
          <a:off x="35606" y="2725540"/>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100000"/>
            </a:lnSpc>
            <a:spcBef>
              <a:spcPct val="0"/>
            </a:spcBef>
            <a:spcAft>
              <a:spcPct val="35000"/>
            </a:spcAft>
            <a:buNone/>
            <a:defRPr cap="all"/>
          </a:pPr>
          <a:r>
            <a:rPr lang="en-US" sz="2200" kern="1200" dirty="0"/>
            <a:t>Use the template provided. </a:t>
          </a:r>
        </a:p>
      </dsp:txBody>
      <dsp:txXfrm>
        <a:off x="35606" y="2725540"/>
        <a:ext cx="2981250" cy="720000"/>
      </dsp:txXfrm>
    </dsp:sp>
    <dsp:sp modelId="{543C18BC-1989-44B2-9862-C670C61D3452}">
      <dsp:nvSpPr>
        <dsp:cNvPr id="0" name=""/>
        <dsp:cNvSpPr/>
      </dsp:nvSpPr>
      <dsp:spPr>
        <a:xfrm>
          <a:off x="4119918" y="340539"/>
          <a:ext cx="1818562" cy="181856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4F35BC-9C76-400A-BBCA-0032259E2E5A}">
      <dsp:nvSpPr>
        <dsp:cNvPr id="0" name=""/>
        <dsp:cNvSpPr/>
      </dsp:nvSpPr>
      <dsp:spPr>
        <a:xfrm>
          <a:off x="4507481" y="728102"/>
          <a:ext cx="1043437" cy="10434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0363298-B2A6-463D-A7BE-F9F67404E389}">
      <dsp:nvSpPr>
        <dsp:cNvPr id="0" name=""/>
        <dsp:cNvSpPr/>
      </dsp:nvSpPr>
      <dsp:spPr>
        <a:xfrm>
          <a:off x="3538574" y="2725540"/>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100000"/>
            </a:lnSpc>
            <a:spcBef>
              <a:spcPct val="0"/>
            </a:spcBef>
            <a:spcAft>
              <a:spcPct val="35000"/>
            </a:spcAft>
            <a:buNone/>
            <a:defRPr cap="all"/>
          </a:pPr>
          <a:r>
            <a:rPr lang="en-US" sz="2200" kern="1200" dirty="0"/>
            <a:t>Consider the flow of the discussion</a:t>
          </a:r>
        </a:p>
      </dsp:txBody>
      <dsp:txXfrm>
        <a:off x="3538574" y="2725540"/>
        <a:ext cx="2981250" cy="720000"/>
      </dsp:txXfrm>
    </dsp:sp>
    <dsp:sp modelId="{5BDDFF18-9AEC-4E5E-B9AA-33D86F01A63E}">
      <dsp:nvSpPr>
        <dsp:cNvPr id="0" name=""/>
        <dsp:cNvSpPr/>
      </dsp:nvSpPr>
      <dsp:spPr>
        <a:xfrm>
          <a:off x="7622887" y="340539"/>
          <a:ext cx="1818562" cy="181856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9AEBFF-D2D3-4FFF-AD65-C3CEAEEB10F2}">
      <dsp:nvSpPr>
        <dsp:cNvPr id="0" name=""/>
        <dsp:cNvSpPr/>
      </dsp:nvSpPr>
      <dsp:spPr>
        <a:xfrm>
          <a:off x="8010450" y="728102"/>
          <a:ext cx="1043437" cy="10434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B9CAFAA-6939-48A6-A89B-19D1A94B9EA1}">
      <dsp:nvSpPr>
        <dsp:cNvPr id="0" name=""/>
        <dsp:cNvSpPr/>
      </dsp:nvSpPr>
      <dsp:spPr>
        <a:xfrm>
          <a:off x="7041543" y="2725540"/>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100000"/>
            </a:lnSpc>
            <a:spcBef>
              <a:spcPct val="0"/>
            </a:spcBef>
            <a:spcAft>
              <a:spcPct val="35000"/>
            </a:spcAft>
            <a:buNone/>
            <a:defRPr cap="all"/>
          </a:pPr>
          <a:r>
            <a:rPr lang="en-US" sz="2200" kern="1200" dirty="0"/>
            <a:t>Use the draft feedback opportunity.</a:t>
          </a:r>
        </a:p>
      </dsp:txBody>
      <dsp:txXfrm>
        <a:off x="7041543" y="2725540"/>
        <a:ext cx="2981250"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2/28/2024</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872932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2/28/2024</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38980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2/28/2024</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223314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2/28/2024</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576118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2/28/2024</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028083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2/28/2024</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017711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2/28/2024</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0701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2/28/2024</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8013020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2/28/2024</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58826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2/28/2024</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60147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46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slideLayout" Target="../slideLayouts/slideLayout2.xml"/><Relationship Id="rId1" Type="http://schemas.openxmlformats.org/officeDocument/2006/relationships/themeOverride" Target="../theme/themeOverride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F452A527-3631-41ED-858D-3777A7D14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peak Pro" panose="020F0502020204030204"/>
              <a:ea typeface="+mn-ea"/>
              <a:cs typeface="+mn-cs"/>
            </a:endParaRPr>
          </a:p>
        </p:txBody>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6729999" y="4455621"/>
            <a:ext cx="4829101" cy="1238616"/>
          </a:xfrm>
        </p:spPr>
        <p:txBody>
          <a:bodyPr>
            <a:normAutofit/>
          </a:bodyPr>
          <a:lstStyle/>
          <a:p>
            <a:pPr algn="ctr"/>
            <a:r>
              <a:rPr lang="en-US" dirty="0"/>
              <a:t> Management Innovation and sustainability</a:t>
            </a:r>
          </a:p>
        </p:txBody>
      </p:sp>
      <p:pic>
        <p:nvPicPr>
          <p:cNvPr id="6" name="Picture 5">
            <a:extLst>
              <a:ext uri="{FF2B5EF4-FFF2-40B4-BE49-F238E27FC236}">
                <a16:creationId xmlns:a16="http://schemas.microsoft.com/office/drawing/2014/main" id="{8940CBE3-3F91-419A-A649-32AB388ECA8B}"/>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 y="10"/>
            <a:ext cx="6096000" cy="6857990"/>
          </a:xfrm>
          <a:prstGeom prst="rect">
            <a:avLst/>
          </a:prstGeom>
        </p:spPr>
      </p:pic>
      <p:cxnSp>
        <p:nvCxnSpPr>
          <p:cNvPr id="26" name="Straight Connector 25">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05053" y="4294754"/>
            <a:ext cx="43891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7A1F7903-A265-48B6-86FB-B4529E60658D}"/>
              </a:ext>
            </a:extLst>
          </p:cNvPr>
          <p:cNvSpPr txBox="1"/>
          <p:nvPr/>
        </p:nvSpPr>
        <p:spPr>
          <a:xfrm>
            <a:off x="6950765" y="1482168"/>
            <a:ext cx="3730508" cy="584775"/>
          </a:xfrm>
          <a:prstGeom prst="rect">
            <a:avLst/>
          </a:prstGeom>
          <a:noFill/>
        </p:spPr>
        <p:txBody>
          <a:bodyPr wrap="none" rtlCol="0">
            <a:spAutoFit/>
          </a:bodyPr>
          <a:lstStyle/>
          <a:p>
            <a:r>
              <a:rPr lang="en-GB" sz="3200" dirty="0"/>
              <a:t>Assignment Guidance</a:t>
            </a:r>
          </a:p>
        </p:txBody>
      </p:sp>
    </p:spTree>
    <p:extLst>
      <p:ext uri="{BB962C8B-B14F-4D97-AF65-F5344CB8AC3E}">
        <p14:creationId xmlns:p14="http://schemas.microsoft.com/office/powerpoint/2010/main" val="8959158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47F5C-50EC-416A-AE8C-6F6BB4225673}"/>
              </a:ext>
            </a:extLst>
          </p:cNvPr>
          <p:cNvSpPr>
            <a:spLocks noGrp="1"/>
          </p:cNvSpPr>
          <p:nvPr>
            <p:ph type="title"/>
          </p:nvPr>
        </p:nvSpPr>
        <p:spPr>
          <a:xfrm>
            <a:off x="1097280" y="286603"/>
            <a:ext cx="10058400" cy="1450757"/>
          </a:xfrm>
        </p:spPr>
        <p:txBody>
          <a:bodyPr>
            <a:normAutofit/>
          </a:bodyPr>
          <a:lstStyle/>
          <a:p>
            <a:r>
              <a:rPr lang="en-US" dirty="0"/>
              <a:t>Report Presentation</a:t>
            </a:r>
          </a:p>
        </p:txBody>
      </p:sp>
      <p:graphicFrame>
        <p:nvGraphicFramePr>
          <p:cNvPr id="4" name="Content Placeholder 2" descr="SmartArt graphic">
            <a:extLst>
              <a:ext uri="{FF2B5EF4-FFF2-40B4-BE49-F238E27FC236}">
                <a16:creationId xmlns:a16="http://schemas.microsoft.com/office/drawing/2014/main" id="{59F5A1AC-D08D-42AE-B94A-1CAFB517D846}"/>
              </a:ext>
            </a:extLst>
          </p:cNvPr>
          <p:cNvGraphicFramePr>
            <a:graphicFrameLocks noGrp="1"/>
          </p:cNvGraphicFramePr>
          <p:nvPr>
            <p:ph idx="1"/>
            <p:extLst>
              <p:ext uri="{D42A27DB-BD31-4B8C-83A1-F6EECF244321}">
                <p14:modId xmlns:p14="http://schemas.microsoft.com/office/powerpoint/2010/main" val="3687533501"/>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55225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7" name="Rectangle 136">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3377D4-764A-4184-845D-08FD327DCCE9}"/>
              </a:ext>
            </a:extLst>
          </p:cNvPr>
          <p:cNvSpPr>
            <a:spLocks noGrp="1"/>
          </p:cNvSpPr>
          <p:nvPr>
            <p:ph type="title"/>
          </p:nvPr>
        </p:nvSpPr>
        <p:spPr>
          <a:xfrm>
            <a:off x="5172074" y="286603"/>
            <a:ext cx="5983605" cy="1450757"/>
          </a:xfrm>
        </p:spPr>
        <p:txBody>
          <a:bodyPr vert="horz" lIns="91440" tIns="45720" rIns="91440" bIns="45720" rtlCol="0">
            <a:normAutofit/>
          </a:bodyPr>
          <a:lstStyle/>
          <a:p>
            <a:r>
              <a:rPr lang="en-US" dirty="0"/>
              <a:t>Report Presentation </a:t>
            </a:r>
          </a:p>
        </p:txBody>
      </p:sp>
      <p:pic>
        <p:nvPicPr>
          <p:cNvPr id="1028" name="Picture 4" descr="Infographic of globe with lifestyle icons surrounding it">
            <a:extLst>
              <a:ext uri="{FF2B5EF4-FFF2-40B4-BE49-F238E27FC236}">
                <a16:creationId xmlns:a16="http://schemas.microsoft.com/office/drawing/2014/main" id="{180B8AB6-D46E-477E-9947-42AC363679A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260" r="9097"/>
          <a:stretch/>
        </p:blipFill>
        <p:spPr bwMode="auto">
          <a:xfrm>
            <a:off x="20" y="10"/>
            <a:ext cx="4580077" cy="6857990"/>
          </a:xfrm>
          <a:prstGeom prst="rect">
            <a:avLst/>
          </a:prstGeom>
          <a:noFill/>
          <a:extLst>
            <a:ext uri="{909E8E84-426E-40DD-AFC4-6F175D3DCCD1}">
              <a14:hiddenFill xmlns:a14="http://schemas.microsoft.com/office/drawing/2010/main">
                <a:solidFill>
                  <a:srgbClr val="FFFFFF"/>
                </a:solidFill>
              </a14:hiddenFill>
            </a:ext>
          </a:extLst>
        </p:spPr>
      </p:pic>
      <p:cxnSp>
        <p:nvCxnSpPr>
          <p:cNvPr id="139" name="Straight Connector 138">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15404ED-227B-43EB-A9BE-632C6A58E221}"/>
              </a:ext>
            </a:extLst>
          </p:cNvPr>
          <p:cNvSpPr>
            <a:spLocks noGrp="1"/>
          </p:cNvSpPr>
          <p:nvPr>
            <p:ph idx="1"/>
          </p:nvPr>
        </p:nvSpPr>
        <p:spPr>
          <a:xfrm>
            <a:off x="5172074" y="2108201"/>
            <a:ext cx="5983606" cy="3760891"/>
          </a:xfrm>
        </p:spPr>
        <p:txBody>
          <a:bodyPr>
            <a:noAutofit/>
          </a:bodyPr>
          <a:lstStyle/>
          <a:p>
            <a:pPr>
              <a:lnSpc>
                <a:spcPct val="100000"/>
              </a:lnSpc>
            </a:pPr>
            <a:r>
              <a:rPr lang="en-GB" dirty="0">
                <a:latin typeface="Arial" panose="020B0604020202020204" pitchFamily="34" charset="0"/>
                <a:cs typeface="Arial" panose="020B0604020202020204" pitchFamily="34" charset="0"/>
              </a:rPr>
              <a:t>There are specific sections for an academic report:</a:t>
            </a:r>
          </a:p>
          <a:p>
            <a:pPr>
              <a:lnSpc>
                <a:spcPct val="100000"/>
              </a:lnSpc>
            </a:pPr>
            <a:r>
              <a:rPr lang="en-GB" dirty="0">
                <a:latin typeface="Arial" panose="020B0604020202020204" pitchFamily="34" charset="0"/>
                <a:cs typeface="Arial" panose="020B0604020202020204" pitchFamily="34" charset="0"/>
              </a:rPr>
              <a:t>Cover Page</a:t>
            </a:r>
          </a:p>
          <a:p>
            <a:pPr>
              <a:lnSpc>
                <a:spcPct val="100000"/>
              </a:lnSpc>
            </a:pPr>
            <a:r>
              <a:rPr lang="en-GB" dirty="0">
                <a:latin typeface="Arial" panose="020B0604020202020204" pitchFamily="34" charset="0"/>
                <a:cs typeface="Arial" panose="020B0604020202020204" pitchFamily="34" charset="0"/>
              </a:rPr>
              <a:t>Executive Summary</a:t>
            </a:r>
          </a:p>
          <a:p>
            <a:pPr>
              <a:lnSpc>
                <a:spcPct val="100000"/>
              </a:lnSpc>
            </a:pPr>
            <a:r>
              <a:rPr lang="en-GB" dirty="0">
                <a:latin typeface="Arial" panose="020B0604020202020204" pitchFamily="34" charset="0"/>
                <a:cs typeface="Arial" panose="020B0604020202020204" pitchFamily="34" charset="0"/>
              </a:rPr>
              <a:t>Table of Contents</a:t>
            </a:r>
          </a:p>
          <a:p>
            <a:pPr>
              <a:lnSpc>
                <a:spcPct val="100000"/>
              </a:lnSpc>
            </a:pPr>
            <a:r>
              <a:rPr lang="en-GB" dirty="0">
                <a:latin typeface="Arial" panose="020B0604020202020204" pitchFamily="34" charset="0"/>
                <a:cs typeface="Arial" panose="020B0604020202020204" pitchFamily="34" charset="0"/>
              </a:rPr>
              <a:t>Main Findings </a:t>
            </a:r>
          </a:p>
          <a:p>
            <a:pPr>
              <a:lnSpc>
                <a:spcPct val="100000"/>
              </a:lnSpc>
            </a:pPr>
            <a:r>
              <a:rPr lang="en-GB" dirty="0">
                <a:latin typeface="Arial" panose="020B0604020202020204" pitchFamily="34" charset="0"/>
                <a:cs typeface="Arial" panose="020B0604020202020204" pitchFamily="34" charset="0"/>
              </a:rPr>
              <a:t>   Sub Sections</a:t>
            </a:r>
          </a:p>
          <a:p>
            <a:pPr>
              <a:lnSpc>
                <a:spcPct val="100000"/>
              </a:lnSpc>
            </a:pPr>
            <a:r>
              <a:rPr lang="en-GB" dirty="0">
                <a:latin typeface="Arial" panose="020B0604020202020204" pitchFamily="34" charset="0"/>
                <a:cs typeface="Arial" panose="020B0604020202020204" pitchFamily="34" charset="0"/>
              </a:rPr>
              <a:t>Conclusion</a:t>
            </a:r>
          </a:p>
          <a:p>
            <a:pPr>
              <a:lnSpc>
                <a:spcPct val="100000"/>
              </a:lnSpc>
            </a:pPr>
            <a:r>
              <a:rPr lang="en-GB" dirty="0">
                <a:latin typeface="Arial" panose="020B0604020202020204" pitchFamily="34" charset="0"/>
                <a:cs typeface="Arial" panose="020B0604020202020204" pitchFamily="34" charset="0"/>
              </a:rPr>
              <a:t>Reference List</a:t>
            </a:r>
          </a:p>
          <a:p>
            <a:pPr>
              <a:lnSpc>
                <a:spcPct val="100000"/>
              </a:lnSpc>
            </a:pPr>
            <a:r>
              <a:rPr lang="en-GB" dirty="0">
                <a:latin typeface="Arial" panose="020B0604020202020204" pitchFamily="34" charset="0"/>
                <a:cs typeface="Arial" panose="020B0604020202020204" pitchFamily="34" charset="0"/>
              </a:rPr>
              <a:t>Appendix</a:t>
            </a:r>
          </a:p>
        </p:txBody>
      </p:sp>
    </p:spTree>
    <p:extLst>
      <p:ext uri="{BB962C8B-B14F-4D97-AF65-F5344CB8AC3E}">
        <p14:creationId xmlns:p14="http://schemas.microsoft.com/office/powerpoint/2010/main" val="19447779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FF7ADA-55D3-46DB-83B8-62A0AFED8D46}"/>
              </a:ext>
            </a:extLst>
          </p:cNvPr>
          <p:cNvSpPr>
            <a:spLocks noGrp="1"/>
          </p:cNvSpPr>
          <p:nvPr>
            <p:ph type="title"/>
          </p:nvPr>
        </p:nvSpPr>
        <p:spPr>
          <a:xfrm>
            <a:off x="5172074" y="286603"/>
            <a:ext cx="5983605" cy="1450757"/>
          </a:xfrm>
        </p:spPr>
        <p:txBody>
          <a:bodyPr>
            <a:normAutofit/>
          </a:bodyPr>
          <a:lstStyle/>
          <a:p>
            <a:r>
              <a:rPr lang="en-GB" dirty="0"/>
              <a:t>Consider the Flow of the discussion</a:t>
            </a:r>
          </a:p>
        </p:txBody>
      </p:sp>
      <p:pic>
        <p:nvPicPr>
          <p:cNvPr id="5" name="Picture 4">
            <a:extLst>
              <a:ext uri="{FF2B5EF4-FFF2-40B4-BE49-F238E27FC236}">
                <a16:creationId xmlns:a16="http://schemas.microsoft.com/office/drawing/2014/main" id="{EFC775C2-7EA9-459A-86FA-2BF377C14058}"/>
              </a:ext>
            </a:extLst>
          </p:cNvPr>
          <p:cNvPicPr>
            <a:picLocks noChangeAspect="1"/>
          </p:cNvPicPr>
          <p:nvPr/>
        </p:nvPicPr>
        <p:blipFill rotWithShape="1">
          <a:blip r:embed="rId2"/>
          <a:srcRect l="2883" r="1070"/>
          <a:stretch/>
        </p:blipFill>
        <p:spPr>
          <a:xfrm>
            <a:off x="20" y="10"/>
            <a:ext cx="4580077" cy="6400784"/>
          </a:xfrm>
          <a:prstGeom prst="rect">
            <a:avLst/>
          </a:prstGeom>
        </p:spPr>
      </p:pic>
      <p:cxnSp>
        <p:nvCxnSpPr>
          <p:cNvPr id="14" name="!!Straight Connector">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Content Placeholder 6">
            <a:extLst>
              <a:ext uri="{FF2B5EF4-FFF2-40B4-BE49-F238E27FC236}">
                <a16:creationId xmlns:a16="http://schemas.microsoft.com/office/drawing/2014/main" id="{A3A5523D-F8A8-4D21-932C-B38009D623B8}"/>
              </a:ext>
            </a:extLst>
          </p:cNvPr>
          <p:cNvSpPr>
            <a:spLocks noGrp="1"/>
          </p:cNvSpPr>
          <p:nvPr>
            <p:ph idx="1"/>
          </p:nvPr>
        </p:nvSpPr>
        <p:spPr>
          <a:xfrm>
            <a:off x="5172074" y="2108201"/>
            <a:ext cx="5983606" cy="3760891"/>
          </a:xfrm>
        </p:spPr>
        <p:txBody>
          <a:bodyPr>
            <a:normAutofit/>
          </a:bodyPr>
          <a:lstStyle/>
          <a:p>
            <a:r>
              <a:rPr lang="en-GB" dirty="0">
                <a:latin typeface="Arial" panose="020B0604020202020204" pitchFamily="34" charset="0"/>
                <a:cs typeface="Arial" panose="020B0604020202020204" pitchFamily="34" charset="0"/>
              </a:rPr>
              <a:t>Sub Headings help sign post the reader to different elements being</a:t>
            </a:r>
          </a:p>
          <a:p>
            <a:r>
              <a:rPr lang="en-GB" dirty="0">
                <a:latin typeface="Arial" panose="020B0604020202020204" pitchFamily="34" charset="0"/>
                <a:cs typeface="Arial" panose="020B0604020202020204" pitchFamily="34" charset="0"/>
              </a:rPr>
              <a:t>discussed in the report.  However, take care not to use too many!</a:t>
            </a:r>
          </a:p>
          <a:p>
            <a:r>
              <a:rPr lang="en-GB" dirty="0">
                <a:latin typeface="Arial" panose="020B0604020202020204" pitchFamily="34" charset="0"/>
                <a:cs typeface="Arial" panose="020B0604020202020204" pitchFamily="34" charset="0"/>
              </a:rPr>
              <a:t>Use a logical flow to the discussion – chronological is one way</a:t>
            </a:r>
          </a:p>
        </p:txBody>
      </p:sp>
      <p:sp>
        <p:nvSpPr>
          <p:cNvPr id="16" name="Rectangle 15">
            <a:extLst>
              <a:ext uri="{FF2B5EF4-FFF2-40B4-BE49-F238E27FC236}">
                <a16:creationId xmlns:a16="http://schemas.microsoft.com/office/drawing/2014/main" id="{C1B60310-C5C3-46A0-A452-2A0B008434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824083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1" name="Straight Connector 10">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A9286AD2-18A9-4868-A4E3-7A2097A2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1"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B3758E-23CA-4109-85B2-278052D1693E}"/>
              </a:ext>
            </a:extLst>
          </p:cNvPr>
          <p:cNvSpPr>
            <a:spLocks noGrp="1"/>
          </p:cNvSpPr>
          <p:nvPr>
            <p:ph type="title"/>
          </p:nvPr>
        </p:nvSpPr>
        <p:spPr>
          <a:xfrm>
            <a:off x="5289754" y="639097"/>
            <a:ext cx="6253317" cy="3686015"/>
          </a:xfrm>
        </p:spPr>
        <p:txBody>
          <a:bodyPr vert="horz" lIns="91440" tIns="45720" rIns="91440" bIns="45720" rtlCol="0" anchor="b">
            <a:normAutofit/>
          </a:bodyPr>
          <a:lstStyle/>
          <a:p>
            <a:r>
              <a:rPr lang="en-US" sz="2000" dirty="0">
                <a:latin typeface="Arial" panose="020B0604020202020204" pitchFamily="34" charset="0"/>
                <a:cs typeface="Arial" panose="020B0604020202020204" pitchFamily="34" charset="0"/>
              </a:rPr>
              <a:t>Draft submissions are beneficial for students to  receive</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feedback on their report presentation, content, flow,</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referencing, citations, spelling and grammar</a:t>
            </a:r>
            <a:br>
              <a:rPr lang="en-US" sz="2000" dirty="0">
                <a:latin typeface="Arial" panose="020B0604020202020204" pitchFamily="34" charset="0"/>
                <a:cs typeface="Arial" panose="020B0604020202020204" pitchFamily="34" charset="0"/>
              </a:rPr>
            </a:b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Taking advantage of feedback can increase the overall</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marks achieved</a:t>
            </a:r>
            <a:br>
              <a:rPr lang="en-US" sz="2000" dirty="0"/>
            </a:br>
            <a:br>
              <a:rPr lang="en-US" sz="2000" dirty="0"/>
            </a:br>
            <a:br>
              <a:rPr lang="en-US" sz="2000" dirty="0"/>
            </a:br>
            <a:br>
              <a:rPr lang="en-US" sz="2000" dirty="0"/>
            </a:br>
            <a:br>
              <a:rPr lang="en-US" sz="2000" dirty="0"/>
            </a:br>
            <a:br>
              <a:rPr lang="en-US" sz="2000" dirty="0"/>
            </a:br>
            <a:endParaRPr lang="en-US" sz="2000" dirty="0"/>
          </a:p>
        </p:txBody>
      </p:sp>
      <p:sp>
        <p:nvSpPr>
          <p:cNvPr id="3" name="Text Placeholder 2">
            <a:extLst>
              <a:ext uri="{FF2B5EF4-FFF2-40B4-BE49-F238E27FC236}">
                <a16:creationId xmlns:a16="http://schemas.microsoft.com/office/drawing/2014/main" id="{765EC938-42D8-498B-9925-7209DCD2FE90}"/>
              </a:ext>
            </a:extLst>
          </p:cNvPr>
          <p:cNvSpPr>
            <a:spLocks noGrp="1"/>
          </p:cNvSpPr>
          <p:nvPr>
            <p:ph type="body" idx="1"/>
          </p:nvPr>
        </p:nvSpPr>
        <p:spPr>
          <a:xfrm>
            <a:off x="5289753" y="4672739"/>
            <a:ext cx="6269347" cy="1021498"/>
          </a:xfrm>
        </p:spPr>
        <p:txBody>
          <a:bodyPr vert="horz" lIns="91440" tIns="45720" rIns="91440" bIns="45720" rtlCol="0">
            <a:normAutofit/>
          </a:bodyPr>
          <a:lstStyle/>
          <a:p>
            <a:pPr>
              <a:lnSpc>
                <a:spcPct val="100000"/>
              </a:lnSpc>
            </a:pPr>
            <a:r>
              <a:rPr lang="en-US" sz="4800" dirty="0">
                <a:solidFill>
                  <a:schemeClr val="tx1">
                    <a:lumMod val="85000"/>
                    <a:lumOff val="15000"/>
                  </a:schemeClr>
                </a:solidFill>
              </a:rPr>
              <a:t>Draft submissions </a:t>
            </a:r>
          </a:p>
        </p:txBody>
      </p:sp>
      <p:pic>
        <p:nvPicPr>
          <p:cNvPr id="4" name="Content Placeholder 3">
            <a:extLst>
              <a:ext uri="{FF2B5EF4-FFF2-40B4-BE49-F238E27FC236}">
                <a16:creationId xmlns:a16="http://schemas.microsoft.com/office/drawing/2014/main" id="{8D9753EB-1A2E-4389-93CF-C1D5A6F421DF}"/>
              </a:ext>
            </a:extLst>
          </p:cNvPr>
          <p:cNvPicPr>
            <a:picLocks noGrp="1" noChangeAspect="1"/>
          </p:cNvPicPr>
          <p:nvPr>
            <p:ph idx="1"/>
          </p:nvPr>
        </p:nvPicPr>
        <p:blipFill rotWithShape="1">
          <a:blip r:embed="rId2"/>
          <a:srcRect l="7989" r="1286"/>
          <a:stretch/>
        </p:blipFill>
        <p:spPr>
          <a:xfrm>
            <a:off x="-1" y="1"/>
            <a:ext cx="4635315" cy="6857999"/>
          </a:xfrm>
          <a:prstGeom prst="rect">
            <a:avLst/>
          </a:prstGeom>
        </p:spPr>
      </p:pic>
      <p:cxnSp>
        <p:nvCxnSpPr>
          <p:cNvPr id="15" name="Straight Connector 14">
            <a:extLst>
              <a:ext uri="{FF2B5EF4-FFF2-40B4-BE49-F238E27FC236}">
                <a16:creationId xmlns:a16="http://schemas.microsoft.com/office/drawing/2014/main" id="{E7A7CD63-7EC3-44F3-95D0-595C4019FF2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27754" y="4498925"/>
            <a:ext cx="5636107"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01955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1" name="Straight Connector 10">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A9286AD2-18A9-4868-A4E3-7A2097A2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1"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587167-410C-4EED-951B-2769745601F0}"/>
              </a:ext>
            </a:extLst>
          </p:cNvPr>
          <p:cNvSpPr>
            <a:spLocks noGrp="1"/>
          </p:cNvSpPr>
          <p:nvPr>
            <p:ph type="title"/>
          </p:nvPr>
        </p:nvSpPr>
        <p:spPr>
          <a:xfrm>
            <a:off x="5289754" y="639097"/>
            <a:ext cx="6253317" cy="3686015"/>
          </a:xfrm>
        </p:spPr>
        <p:txBody>
          <a:bodyPr vert="horz" lIns="91440" tIns="45720" rIns="91440" bIns="45720" rtlCol="0" anchor="b">
            <a:normAutofit fontScale="90000"/>
          </a:bodyPr>
          <a:lstStyle/>
          <a:p>
            <a:r>
              <a:rPr lang="en-US" sz="4000" b="1" dirty="0">
                <a:latin typeface="Arial" panose="020B0604020202020204" pitchFamily="34" charset="0"/>
                <a:cs typeface="Arial" panose="020B0604020202020204" pitchFamily="34" charset="0"/>
              </a:rPr>
              <a:t>Executive summary</a:t>
            </a:r>
            <a:br>
              <a:rPr lang="en-US" sz="4000" b="1" dirty="0">
                <a:latin typeface="Arial" panose="020B0604020202020204" pitchFamily="34" charset="0"/>
                <a:cs typeface="Arial" panose="020B0604020202020204" pitchFamily="34" charset="0"/>
              </a:rPr>
            </a:br>
            <a:br>
              <a:rPr lang="en-US" sz="2200" dirty="0">
                <a:latin typeface="Arial" panose="020B0604020202020204" pitchFamily="34" charset="0"/>
                <a:cs typeface="Arial" panose="020B0604020202020204" pitchFamily="34" charset="0"/>
              </a:rPr>
            </a:br>
            <a:r>
              <a:rPr lang="en-US" sz="2200" dirty="0">
                <a:latin typeface="Arial" panose="020B0604020202020204" pitchFamily="34" charset="0"/>
                <a:cs typeface="Arial" panose="020B0604020202020204" pitchFamily="34" charset="0"/>
              </a:rPr>
              <a:t>This section should be placed at the start of the report but written last.  The purpose of the executive summary is to </a:t>
            </a:r>
            <a:r>
              <a:rPr lang="en-US" sz="2200" dirty="0" err="1">
                <a:latin typeface="Arial" panose="020B0604020202020204" pitchFamily="34" charset="0"/>
                <a:cs typeface="Arial" panose="020B0604020202020204" pitchFamily="34" charset="0"/>
              </a:rPr>
              <a:t>summarise</a:t>
            </a:r>
            <a:r>
              <a:rPr lang="en-US" sz="2200" dirty="0">
                <a:latin typeface="Arial" panose="020B0604020202020204" pitchFamily="34" charset="0"/>
                <a:cs typeface="Arial" panose="020B0604020202020204" pitchFamily="34" charset="0"/>
              </a:rPr>
              <a:t> the report findings.   Use the assignment question to aid you with the start of this i.e. </a:t>
            </a:r>
            <a:br>
              <a:rPr lang="en-US" sz="2200" dirty="0">
                <a:latin typeface="Arial" panose="020B0604020202020204" pitchFamily="34" charset="0"/>
                <a:cs typeface="Arial" panose="020B0604020202020204" pitchFamily="34" charset="0"/>
              </a:rPr>
            </a:br>
            <a:br>
              <a:rPr lang="en-US" sz="2200" dirty="0">
                <a:latin typeface="Arial" panose="020B0604020202020204" pitchFamily="34" charset="0"/>
                <a:cs typeface="Arial" panose="020B0604020202020204" pitchFamily="34" charset="0"/>
              </a:rPr>
            </a:br>
            <a:r>
              <a:rPr lang="en-US" sz="2200" dirty="0">
                <a:latin typeface="Arial" panose="020B0604020202020204" pitchFamily="34" charset="0"/>
                <a:cs typeface="Arial" panose="020B0604020202020204" pitchFamily="34" charset="0"/>
              </a:rPr>
              <a:t>The purpose of the report is to identify and evaluate the …….. Change at………    You also need to summary the conclusion formed.   For a 2500 word report the executive summary should be around ¾ of a page in length.  The executive summary is not included in the report word count. </a:t>
            </a:r>
          </a:p>
        </p:txBody>
      </p:sp>
      <p:sp>
        <p:nvSpPr>
          <p:cNvPr id="3" name="Text Placeholder 2">
            <a:extLst>
              <a:ext uri="{FF2B5EF4-FFF2-40B4-BE49-F238E27FC236}">
                <a16:creationId xmlns:a16="http://schemas.microsoft.com/office/drawing/2014/main" id="{B3E66D37-85F0-48BD-8F2D-C7BF6E7348ED}"/>
              </a:ext>
            </a:extLst>
          </p:cNvPr>
          <p:cNvSpPr>
            <a:spLocks noGrp="1"/>
          </p:cNvSpPr>
          <p:nvPr>
            <p:ph type="body" idx="1"/>
          </p:nvPr>
        </p:nvSpPr>
        <p:spPr>
          <a:xfrm>
            <a:off x="5289753" y="4672739"/>
            <a:ext cx="6269347" cy="1021498"/>
          </a:xfrm>
        </p:spPr>
        <p:txBody>
          <a:bodyPr vert="horz" lIns="91440" tIns="45720" rIns="91440" bIns="45720" rtlCol="0">
            <a:normAutofit/>
          </a:bodyPr>
          <a:lstStyle/>
          <a:p>
            <a:pPr>
              <a:lnSpc>
                <a:spcPct val="100000"/>
              </a:lnSpc>
            </a:pPr>
            <a:r>
              <a:rPr lang="en-US" dirty="0">
                <a:solidFill>
                  <a:schemeClr val="tx1">
                    <a:lumMod val="85000"/>
                    <a:lumOff val="15000"/>
                  </a:schemeClr>
                </a:solidFill>
              </a:rPr>
              <a:t>Things to include</a:t>
            </a:r>
          </a:p>
        </p:txBody>
      </p:sp>
      <p:pic>
        <p:nvPicPr>
          <p:cNvPr id="4" name="Picture 3">
            <a:extLst>
              <a:ext uri="{FF2B5EF4-FFF2-40B4-BE49-F238E27FC236}">
                <a16:creationId xmlns:a16="http://schemas.microsoft.com/office/drawing/2014/main" id="{2B3A09B6-C615-4926-9236-6B7C25770D75}"/>
              </a:ext>
            </a:extLst>
          </p:cNvPr>
          <p:cNvPicPr>
            <a:picLocks noChangeAspect="1"/>
          </p:cNvPicPr>
          <p:nvPr/>
        </p:nvPicPr>
        <p:blipFill rotWithShape="1">
          <a:blip r:embed="rId2"/>
          <a:srcRect l="8373" r="23698"/>
          <a:stretch/>
        </p:blipFill>
        <p:spPr>
          <a:xfrm>
            <a:off x="-1" y="1"/>
            <a:ext cx="4635315" cy="6857999"/>
          </a:xfrm>
          <a:prstGeom prst="rect">
            <a:avLst/>
          </a:prstGeom>
        </p:spPr>
      </p:pic>
      <p:cxnSp>
        <p:nvCxnSpPr>
          <p:cNvPr id="15" name="Straight Connector 14">
            <a:extLst>
              <a:ext uri="{FF2B5EF4-FFF2-40B4-BE49-F238E27FC236}">
                <a16:creationId xmlns:a16="http://schemas.microsoft.com/office/drawing/2014/main" id="{E7A7CD63-7EC3-44F3-95D0-595C4019FF2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27754" y="4498925"/>
            <a:ext cx="5636107"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629763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072282B9-9DA0-4999-A1C5-B0F00E48A4FD}"/>
              </a:ext>
            </a:extLst>
          </p:cNvPr>
          <p:cNvSpPr>
            <a:spLocks noGrp="1"/>
          </p:cNvSpPr>
          <p:nvPr>
            <p:ph type="title"/>
          </p:nvPr>
        </p:nvSpPr>
        <p:spPr>
          <a:xfrm>
            <a:off x="643467" y="516835"/>
            <a:ext cx="3448259" cy="1666501"/>
          </a:xfrm>
        </p:spPr>
        <p:txBody>
          <a:bodyPr>
            <a:normAutofit/>
          </a:bodyPr>
          <a:lstStyle/>
          <a:p>
            <a:r>
              <a:rPr lang="en-GB" sz="4000">
                <a:solidFill>
                  <a:srgbClr val="FFFFFF"/>
                </a:solidFill>
              </a:rPr>
              <a:t>Table of Content</a:t>
            </a:r>
          </a:p>
        </p:txBody>
      </p:sp>
      <p:cxnSp>
        <p:nvCxnSpPr>
          <p:cNvPr id="11" name="Straight Connector 10">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686" y="2353592"/>
            <a:ext cx="3291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6B771CC-D952-4976-B621-CC702FE82E35}"/>
              </a:ext>
            </a:extLst>
          </p:cNvPr>
          <p:cNvSpPr>
            <a:spLocks noGrp="1"/>
          </p:cNvSpPr>
          <p:nvPr>
            <p:ph idx="1"/>
          </p:nvPr>
        </p:nvSpPr>
        <p:spPr>
          <a:xfrm>
            <a:off x="643467" y="2546224"/>
            <a:ext cx="3448259" cy="3342747"/>
          </a:xfrm>
        </p:spPr>
        <p:txBody>
          <a:bodyPr>
            <a:normAutofit/>
          </a:bodyPr>
          <a:lstStyle/>
          <a:p>
            <a:r>
              <a:rPr lang="en-GB" dirty="0">
                <a:solidFill>
                  <a:srgbClr val="FFFFFF"/>
                </a:solidFill>
                <a:latin typeface="Arial" panose="020B0604020202020204" pitchFamily="34" charset="0"/>
                <a:cs typeface="Arial" panose="020B0604020202020204" pitchFamily="34" charset="0"/>
              </a:rPr>
              <a:t>This section acts as a sign post to the reader.  Ensure that you include all the main and sub-headings in the table.  Use the table of content layout included in the template.</a:t>
            </a:r>
          </a:p>
        </p:txBody>
      </p:sp>
      <p:pic>
        <p:nvPicPr>
          <p:cNvPr id="4" name="Picture 3">
            <a:extLst>
              <a:ext uri="{FF2B5EF4-FFF2-40B4-BE49-F238E27FC236}">
                <a16:creationId xmlns:a16="http://schemas.microsoft.com/office/drawing/2014/main" id="{BE21828A-B256-4EBC-B20C-4217490CB828}"/>
              </a:ext>
            </a:extLst>
          </p:cNvPr>
          <p:cNvPicPr>
            <a:picLocks noChangeAspect="1"/>
          </p:cNvPicPr>
          <p:nvPr/>
        </p:nvPicPr>
        <p:blipFill rotWithShape="1">
          <a:blip r:embed="rId2"/>
          <a:srcRect t="7928" r="2" b="1774"/>
          <a:stretch/>
        </p:blipFill>
        <p:spPr>
          <a:xfrm>
            <a:off x="4654296" y="10"/>
            <a:ext cx="7537703" cy="6857990"/>
          </a:xfrm>
          <a:prstGeom prst="rect">
            <a:avLst/>
          </a:prstGeom>
        </p:spPr>
      </p:pic>
    </p:spTree>
    <p:extLst>
      <p:ext uri="{BB962C8B-B14F-4D97-AF65-F5344CB8AC3E}">
        <p14:creationId xmlns:p14="http://schemas.microsoft.com/office/powerpoint/2010/main" val="554059807"/>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2" name="Rectangle 191">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23B0A4-4311-46D0-B63D-BEC4AE2FA59F}"/>
              </a:ext>
            </a:extLst>
          </p:cNvPr>
          <p:cNvSpPr>
            <a:spLocks noGrp="1"/>
          </p:cNvSpPr>
          <p:nvPr>
            <p:ph type="title"/>
          </p:nvPr>
        </p:nvSpPr>
        <p:spPr>
          <a:xfrm>
            <a:off x="5172074" y="286603"/>
            <a:ext cx="5983605" cy="1450757"/>
          </a:xfrm>
        </p:spPr>
        <p:txBody>
          <a:bodyPr vert="horz" lIns="91440" tIns="45720" rIns="91440" bIns="45720" rtlCol="0">
            <a:normAutofit/>
          </a:bodyPr>
          <a:lstStyle/>
          <a:p>
            <a:r>
              <a:rPr lang="en-US" dirty="0"/>
              <a:t>Introduction</a:t>
            </a:r>
          </a:p>
        </p:txBody>
      </p:sp>
      <p:pic>
        <p:nvPicPr>
          <p:cNvPr id="2052" name="Picture 4" descr="Infographic of a woman practising yoga balancing a brain and list in each hand">
            <a:extLst>
              <a:ext uri="{FF2B5EF4-FFF2-40B4-BE49-F238E27FC236}">
                <a16:creationId xmlns:a16="http://schemas.microsoft.com/office/drawing/2014/main" id="{8A7EE9D1-2A67-4F12-99B8-C22A1755A52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3953"/>
          <a:stretch/>
        </p:blipFill>
        <p:spPr bwMode="auto">
          <a:xfrm>
            <a:off x="20" y="10"/>
            <a:ext cx="4580077" cy="6400784"/>
          </a:xfrm>
          <a:prstGeom prst="rect">
            <a:avLst/>
          </a:prstGeom>
          <a:noFill/>
          <a:extLst>
            <a:ext uri="{909E8E84-426E-40DD-AFC4-6F175D3DCCD1}">
              <a14:hiddenFill xmlns:a14="http://schemas.microsoft.com/office/drawing/2010/main">
                <a:solidFill>
                  <a:srgbClr val="FFFFFF"/>
                </a:solidFill>
              </a14:hiddenFill>
            </a:ext>
          </a:extLst>
        </p:spPr>
      </p:pic>
      <p:cxnSp>
        <p:nvCxnSpPr>
          <p:cNvPr id="193" name="!!Straight Connector">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F3FFF35-80B7-432E-ABF0-EAF587BFE014}"/>
              </a:ext>
            </a:extLst>
          </p:cNvPr>
          <p:cNvSpPr>
            <a:spLocks noGrp="1"/>
          </p:cNvSpPr>
          <p:nvPr>
            <p:ph idx="1"/>
          </p:nvPr>
        </p:nvSpPr>
        <p:spPr>
          <a:xfrm>
            <a:off x="5172074" y="2108201"/>
            <a:ext cx="5983606" cy="3760891"/>
          </a:xfrm>
        </p:spPr>
        <p:txBody>
          <a:bodyPr>
            <a:normAutofit lnSpcReduction="10000"/>
          </a:bodyPr>
          <a:lstStyle/>
          <a:p>
            <a:pPr>
              <a:lnSpc>
                <a:spcPct val="90000"/>
              </a:lnSpc>
            </a:pPr>
            <a:r>
              <a:rPr lang="en-GB" dirty="0">
                <a:latin typeface="Arial" panose="020B0604020202020204" pitchFamily="34" charset="0"/>
                <a:cs typeface="Arial" panose="020B0604020202020204" pitchFamily="34" charset="0"/>
              </a:rPr>
              <a:t>The introduction should set the scene for the report:</a:t>
            </a:r>
          </a:p>
          <a:p>
            <a:pPr lvl="1">
              <a:lnSpc>
                <a:spcPct val="90000"/>
              </a:lnSpc>
            </a:pPr>
            <a:r>
              <a:rPr lang="en-GB" dirty="0">
                <a:latin typeface="Arial" panose="020B0604020202020204" pitchFamily="34" charset="0"/>
                <a:cs typeface="Arial" panose="020B0604020202020204" pitchFamily="34" charset="0"/>
              </a:rPr>
              <a:t>Introduce the company</a:t>
            </a:r>
          </a:p>
          <a:p>
            <a:pPr lvl="1">
              <a:lnSpc>
                <a:spcPct val="90000"/>
              </a:lnSpc>
            </a:pPr>
            <a:r>
              <a:rPr lang="en-GB" dirty="0">
                <a:latin typeface="Arial" panose="020B0604020202020204" pitchFamily="34" charset="0"/>
                <a:cs typeface="Arial" panose="020B0604020202020204" pitchFamily="34" charset="0"/>
              </a:rPr>
              <a:t>Introduce Change</a:t>
            </a:r>
          </a:p>
          <a:p>
            <a:pPr lvl="1">
              <a:lnSpc>
                <a:spcPct val="90000"/>
              </a:lnSpc>
            </a:pPr>
            <a:r>
              <a:rPr lang="en-GB" dirty="0">
                <a:latin typeface="Arial" panose="020B0604020202020204" pitchFamily="34" charset="0"/>
                <a:cs typeface="Arial" panose="020B0604020202020204" pitchFamily="34" charset="0"/>
              </a:rPr>
              <a:t>Introduce how appropriate leadership and management aids the change process</a:t>
            </a:r>
          </a:p>
          <a:p>
            <a:pPr marL="201168" lvl="1" indent="0">
              <a:lnSpc>
                <a:spcPct val="90000"/>
              </a:lnSpc>
              <a:buNone/>
            </a:pPr>
            <a:r>
              <a:rPr lang="en-GB" dirty="0">
                <a:latin typeface="Arial" panose="020B0604020202020204" pitchFamily="34" charset="0"/>
                <a:cs typeface="Arial" panose="020B0604020202020204" pitchFamily="34" charset="0"/>
              </a:rPr>
              <a:t>All elements of the introduction should be supported by the source of the information</a:t>
            </a:r>
          </a:p>
          <a:p>
            <a:pPr marL="201168" lvl="1" indent="0">
              <a:lnSpc>
                <a:spcPct val="90000"/>
              </a:lnSpc>
              <a:buNone/>
            </a:pPr>
            <a:endParaRPr lang="en-GB" dirty="0">
              <a:latin typeface="Arial" panose="020B0604020202020204" pitchFamily="34" charset="0"/>
              <a:cs typeface="Arial" panose="020B0604020202020204" pitchFamily="34" charset="0"/>
            </a:endParaRPr>
          </a:p>
          <a:p>
            <a:pPr marL="201168" lvl="1" indent="0">
              <a:lnSpc>
                <a:spcPct val="90000"/>
              </a:lnSpc>
              <a:buNone/>
            </a:pPr>
            <a:r>
              <a:rPr lang="en-GB" dirty="0">
                <a:latin typeface="Arial" panose="020B0604020202020204" pitchFamily="34" charset="0"/>
                <a:cs typeface="Arial" panose="020B0604020202020204" pitchFamily="34" charset="0"/>
              </a:rPr>
              <a:t>The introduction should account for 10% of the overall word count.</a:t>
            </a:r>
          </a:p>
          <a:p>
            <a:pPr marL="201168" lvl="1" indent="0">
              <a:lnSpc>
                <a:spcPct val="90000"/>
              </a:lnSpc>
              <a:buNone/>
            </a:pPr>
            <a:endParaRPr lang="en-GB" dirty="0">
              <a:latin typeface="Arial" panose="020B0604020202020204" pitchFamily="34" charset="0"/>
              <a:cs typeface="Arial" panose="020B0604020202020204" pitchFamily="34" charset="0"/>
            </a:endParaRPr>
          </a:p>
          <a:p>
            <a:pPr marL="201168" lvl="1" indent="0">
              <a:lnSpc>
                <a:spcPct val="90000"/>
              </a:lnSpc>
              <a:buNone/>
            </a:pPr>
            <a:r>
              <a:rPr lang="en-GB" dirty="0">
                <a:latin typeface="Arial" panose="020B0604020202020204" pitchFamily="34" charset="0"/>
                <a:cs typeface="Arial" panose="020B0604020202020204" pitchFamily="34" charset="0"/>
              </a:rPr>
              <a:t>I would recommend two paragraphs of around 125 words each.  </a:t>
            </a:r>
          </a:p>
        </p:txBody>
      </p:sp>
      <p:sp>
        <p:nvSpPr>
          <p:cNvPr id="194" name="Rectangle 193">
            <a:extLst>
              <a:ext uri="{FF2B5EF4-FFF2-40B4-BE49-F238E27FC236}">
                <a16:creationId xmlns:a16="http://schemas.microsoft.com/office/drawing/2014/main" id="{C1B60310-C5C3-46A0-A452-2A0B008434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1814646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02A702-979B-49E5-A861-2232BF6D04EF}"/>
              </a:ext>
            </a:extLst>
          </p:cNvPr>
          <p:cNvSpPr>
            <a:spLocks noGrp="1"/>
          </p:cNvSpPr>
          <p:nvPr>
            <p:ph type="title"/>
          </p:nvPr>
        </p:nvSpPr>
        <p:spPr>
          <a:xfrm>
            <a:off x="5172074" y="286603"/>
            <a:ext cx="5983605" cy="1450757"/>
          </a:xfrm>
        </p:spPr>
        <p:txBody>
          <a:bodyPr>
            <a:normAutofit/>
          </a:bodyPr>
          <a:lstStyle/>
          <a:p>
            <a:r>
              <a:rPr lang="en-GB" dirty="0"/>
              <a:t>Main Findings – this heading must be included</a:t>
            </a:r>
          </a:p>
        </p:txBody>
      </p:sp>
      <p:pic>
        <p:nvPicPr>
          <p:cNvPr id="4" name="Picture 3">
            <a:extLst>
              <a:ext uri="{FF2B5EF4-FFF2-40B4-BE49-F238E27FC236}">
                <a16:creationId xmlns:a16="http://schemas.microsoft.com/office/drawing/2014/main" id="{EE2D56F5-88FF-4EF1-B98B-9D85531558F1}"/>
              </a:ext>
            </a:extLst>
          </p:cNvPr>
          <p:cNvPicPr>
            <a:picLocks noChangeAspect="1"/>
          </p:cNvPicPr>
          <p:nvPr/>
        </p:nvPicPr>
        <p:blipFill rotWithShape="1">
          <a:blip r:embed="rId2"/>
          <a:srcRect l="8826" r="21942" b="-3"/>
          <a:stretch/>
        </p:blipFill>
        <p:spPr>
          <a:xfrm>
            <a:off x="20" y="10"/>
            <a:ext cx="4580077" cy="6400784"/>
          </a:xfrm>
          <a:prstGeom prst="rect">
            <a:avLst/>
          </a:prstGeom>
        </p:spPr>
      </p:pic>
      <p:cxnSp>
        <p:nvCxnSpPr>
          <p:cNvPr id="11" name="!!Straight Connector">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6BDBC3E-C9AA-4FAB-9838-58BA000115CA}"/>
              </a:ext>
            </a:extLst>
          </p:cNvPr>
          <p:cNvSpPr>
            <a:spLocks noGrp="1"/>
          </p:cNvSpPr>
          <p:nvPr>
            <p:ph idx="1"/>
          </p:nvPr>
        </p:nvSpPr>
        <p:spPr>
          <a:xfrm>
            <a:off x="5172074" y="2108201"/>
            <a:ext cx="6636298" cy="4112105"/>
          </a:xfrm>
        </p:spPr>
        <p:txBody>
          <a:bodyPr>
            <a:normAutofit/>
          </a:bodyPr>
          <a:lstStyle/>
          <a:p>
            <a:pPr>
              <a:lnSpc>
                <a:spcPct val="100000"/>
              </a:lnSpc>
            </a:pPr>
            <a:r>
              <a:rPr lang="en-GB" sz="1600" b="1" dirty="0">
                <a:latin typeface="Arial" panose="020B0604020202020204" pitchFamily="34" charset="0"/>
                <a:cs typeface="Arial" panose="020B0604020202020204" pitchFamily="34" charset="0"/>
              </a:rPr>
              <a:t>This section of the report is where the analysis and evaluation of the Change and how it was managed will take place. </a:t>
            </a:r>
          </a:p>
          <a:p>
            <a:pPr>
              <a:lnSpc>
                <a:spcPct val="100000"/>
              </a:lnSpc>
            </a:pPr>
            <a:r>
              <a:rPr lang="en-GB" sz="1600" b="1" dirty="0">
                <a:latin typeface="Arial" panose="020B0604020202020204" pitchFamily="34" charset="0"/>
                <a:cs typeface="Arial" panose="020B0604020202020204" pitchFamily="34" charset="0"/>
              </a:rPr>
              <a:t>Start by defining what change is and how it is perceived </a:t>
            </a:r>
          </a:p>
          <a:p>
            <a:pPr>
              <a:lnSpc>
                <a:spcPct val="100000"/>
              </a:lnSpc>
            </a:pPr>
            <a:r>
              <a:rPr lang="en-GB" sz="1600" b="1" i="1" dirty="0">
                <a:effectLst/>
                <a:latin typeface="Arial" panose="020B0604020202020204" pitchFamily="34" charset="0"/>
                <a:cs typeface="Arial" panose="020B0604020202020204" pitchFamily="34" charset="0"/>
              </a:rPr>
              <a:t>With any models / tools / techniques used within your main findings, remember to demonstrate </a:t>
            </a:r>
            <a:r>
              <a:rPr lang="en-GB" sz="1600" b="1" i="1" dirty="0">
                <a:solidFill>
                  <a:srgbClr val="FF0000"/>
                </a:solidFill>
                <a:effectLst/>
                <a:latin typeface="Arial" panose="020B0604020202020204" pitchFamily="34" charset="0"/>
                <a:cs typeface="Arial" panose="020B0604020202020204" pitchFamily="34" charset="0"/>
              </a:rPr>
              <a:t>Knowledge and Understanding </a:t>
            </a:r>
            <a:r>
              <a:rPr lang="en-GB" sz="1600" b="1" i="1" dirty="0">
                <a:effectLst/>
                <a:latin typeface="Arial" panose="020B0604020202020204" pitchFamily="34" charset="0"/>
                <a:cs typeface="Arial" panose="020B0604020202020204" pitchFamily="34" charset="0"/>
              </a:rPr>
              <a:t>– provide an academic definition discuss the model / tool / technique that you are using.  Demonstrate that you can </a:t>
            </a:r>
            <a:r>
              <a:rPr lang="en-GB" sz="1600" b="1" i="1" dirty="0">
                <a:solidFill>
                  <a:srgbClr val="FF0000"/>
                </a:solidFill>
                <a:effectLst/>
                <a:latin typeface="Arial" panose="020B0604020202020204" pitchFamily="34" charset="0"/>
                <a:cs typeface="Arial" panose="020B0604020202020204" pitchFamily="34" charset="0"/>
              </a:rPr>
              <a:t>Critically Evaluate </a:t>
            </a:r>
            <a:r>
              <a:rPr lang="en-GB" sz="1600" b="1" i="1" dirty="0">
                <a:effectLst/>
                <a:latin typeface="Arial" panose="020B0604020202020204" pitchFamily="34" charset="0"/>
                <a:cs typeface="Arial" panose="020B0604020202020204" pitchFamily="34" charset="0"/>
              </a:rPr>
              <a:t>the model / tool / technique (strengths / weaknesses / pros / cons / advantages / limitations) – </a:t>
            </a:r>
            <a:r>
              <a:rPr lang="en-GB" sz="1600" b="1" i="1" dirty="0">
                <a:solidFill>
                  <a:srgbClr val="FF0000"/>
                </a:solidFill>
                <a:effectLst/>
                <a:latin typeface="Arial" panose="020B0604020202020204" pitchFamily="34" charset="0"/>
                <a:cs typeface="Arial" panose="020B0604020202020204" pitchFamily="34" charset="0"/>
              </a:rPr>
              <a:t>your evaluation should be supported by Academic Literature. </a:t>
            </a:r>
          </a:p>
          <a:p>
            <a:pPr>
              <a:lnSpc>
                <a:spcPct val="100000"/>
              </a:lnSpc>
            </a:pPr>
            <a:r>
              <a:rPr lang="en-GB" sz="1600" b="1" i="1" dirty="0">
                <a:effectLst/>
                <a:latin typeface="Arial" panose="020B0604020202020204" pitchFamily="34" charset="0"/>
                <a:cs typeface="Arial" panose="020B0604020202020204" pitchFamily="34" charset="0"/>
              </a:rPr>
              <a:t>Next remember to </a:t>
            </a:r>
            <a:r>
              <a:rPr lang="en-GB" sz="1600" b="1" i="1" dirty="0">
                <a:solidFill>
                  <a:srgbClr val="FF0000"/>
                </a:solidFill>
                <a:effectLst/>
                <a:latin typeface="Arial" panose="020B0604020202020204" pitchFamily="34" charset="0"/>
                <a:cs typeface="Arial" panose="020B0604020202020204" pitchFamily="34" charset="0"/>
              </a:rPr>
              <a:t>demonstrate Application </a:t>
            </a:r>
            <a:r>
              <a:rPr lang="en-GB" sz="1600" b="1" i="1" dirty="0">
                <a:effectLst/>
                <a:latin typeface="Arial" panose="020B0604020202020204" pitchFamily="34" charset="0"/>
                <a:cs typeface="Arial" panose="020B0604020202020204" pitchFamily="34" charset="0"/>
              </a:rPr>
              <a:t>of the models / tools / techniques to your identified innovation opportunity – Try to avoid copying and pasting generic images, re-create your own! But cite the source of the original model </a:t>
            </a:r>
            <a:r>
              <a:rPr lang="en-GB" sz="1600" b="1" i="0" dirty="0">
                <a:effectLst/>
                <a:latin typeface="Arial" panose="020B0604020202020204" pitchFamily="34" charset="0"/>
                <a:cs typeface="Arial" panose="020B0604020202020204" pitchFamily="34" charset="0"/>
              </a:rPr>
              <a:t> </a:t>
            </a:r>
            <a:endParaRPr lang="en-GB" sz="1600" b="1" dirty="0">
              <a:latin typeface="Arial" panose="020B0604020202020204" pitchFamily="34" charset="0"/>
              <a:cs typeface="Arial" panose="020B0604020202020204" pitchFamily="34" charset="0"/>
            </a:endParaRPr>
          </a:p>
        </p:txBody>
      </p:sp>
      <p:sp>
        <p:nvSpPr>
          <p:cNvPr id="13" name="Rectangle 12">
            <a:extLst>
              <a:ext uri="{FF2B5EF4-FFF2-40B4-BE49-F238E27FC236}">
                <a16:creationId xmlns:a16="http://schemas.microsoft.com/office/drawing/2014/main" id="{C1B60310-C5C3-46A0-A452-2A0B008434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1608660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C498B2-FFFA-4267-8067-A52B8E42990F}"/>
              </a:ext>
            </a:extLst>
          </p:cNvPr>
          <p:cNvSpPr>
            <a:spLocks noGrp="1"/>
          </p:cNvSpPr>
          <p:nvPr>
            <p:ph type="title"/>
          </p:nvPr>
        </p:nvSpPr>
        <p:spPr>
          <a:xfrm>
            <a:off x="5172074" y="286603"/>
            <a:ext cx="5983605" cy="1450757"/>
          </a:xfrm>
        </p:spPr>
        <p:txBody>
          <a:bodyPr>
            <a:normAutofit/>
          </a:bodyPr>
          <a:lstStyle/>
          <a:p>
            <a:r>
              <a:rPr lang="en-GB" dirty="0"/>
              <a:t>Main Findings – Sub Sections</a:t>
            </a:r>
          </a:p>
        </p:txBody>
      </p:sp>
      <p:pic>
        <p:nvPicPr>
          <p:cNvPr id="4" name="Picture 3">
            <a:extLst>
              <a:ext uri="{FF2B5EF4-FFF2-40B4-BE49-F238E27FC236}">
                <a16:creationId xmlns:a16="http://schemas.microsoft.com/office/drawing/2014/main" id="{52E0A079-3721-4F5B-82BC-D8F5E2B89622}"/>
              </a:ext>
            </a:extLst>
          </p:cNvPr>
          <p:cNvPicPr>
            <a:picLocks noChangeAspect="1"/>
          </p:cNvPicPr>
          <p:nvPr/>
        </p:nvPicPr>
        <p:blipFill rotWithShape="1">
          <a:blip r:embed="rId2"/>
          <a:srcRect l="3953"/>
          <a:stretch/>
        </p:blipFill>
        <p:spPr>
          <a:xfrm>
            <a:off x="20" y="10"/>
            <a:ext cx="4580077" cy="6400784"/>
          </a:xfrm>
          <a:prstGeom prst="rect">
            <a:avLst/>
          </a:prstGeom>
        </p:spPr>
      </p:pic>
      <p:cxnSp>
        <p:nvCxnSpPr>
          <p:cNvPr id="11" name="!!Straight Connector">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B953177-5764-4FD4-B303-AD34C6727137}"/>
              </a:ext>
            </a:extLst>
          </p:cNvPr>
          <p:cNvSpPr>
            <a:spLocks noGrp="1"/>
          </p:cNvSpPr>
          <p:nvPr>
            <p:ph idx="1"/>
          </p:nvPr>
        </p:nvSpPr>
        <p:spPr>
          <a:xfrm>
            <a:off x="5172074" y="2108201"/>
            <a:ext cx="5983606" cy="3760891"/>
          </a:xfrm>
        </p:spPr>
        <p:txBody>
          <a:bodyPr>
            <a:normAutofit/>
          </a:bodyPr>
          <a:lstStyle/>
          <a:p>
            <a:pPr>
              <a:lnSpc>
                <a:spcPct val="100000"/>
              </a:lnSpc>
            </a:pPr>
            <a:r>
              <a:rPr lang="en-GB" sz="1900" dirty="0">
                <a:latin typeface="Arial" panose="020B0604020202020204" pitchFamily="34" charset="0"/>
                <a:cs typeface="Arial" panose="020B0604020202020204" pitchFamily="34" charset="0"/>
              </a:rPr>
              <a:t>Use Sub headings to break up the content i.e.</a:t>
            </a:r>
          </a:p>
          <a:p>
            <a:pPr>
              <a:lnSpc>
                <a:spcPct val="100000"/>
              </a:lnSpc>
            </a:pPr>
            <a:r>
              <a:rPr lang="en-GB" sz="1900" dirty="0">
                <a:latin typeface="Arial" panose="020B0604020202020204" pitchFamily="34" charset="0"/>
                <a:cs typeface="Arial" panose="020B0604020202020204" pitchFamily="34" charset="0"/>
              </a:rPr>
              <a:t>Overview of the change - </a:t>
            </a:r>
            <a:r>
              <a:rPr lang="en-GB" sz="1900" i="0" dirty="0">
                <a:effectLst/>
                <a:latin typeface="Arial" panose="020B0604020202020204" pitchFamily="34" charset="0"/>
                <a:cs typeface="Arial" panose="020B0604020202020204" pitchFamily="34" charset="0"/>
              </a:rPr>
              <a:t>How was this opportunity identified? What is the opportunity? Provide an evaluation of the opportunity.</a:t>
            </a:r>
          </a:p>
          <a:p>
            <a:pPr>
              <a:lnSpc>
                <a:spcPct val="100000"/>
              </a:lnSpc>
            </a:pPr>
            <a:r>
              <a:rPr lang="en-GB" sz="1900" dirty="0">
                <a:latin typeface="Arial" panose="020B0604020202020204" pitchFamily="34" charset="0"/>
                <a:cs typeface="Arial" panose="020B0604020202020204" pitchFamily="34" charset="0"/>
              </a:rPr>
              <a:t>Assessment of the Effectiveness – </a:t>
            </a:r>
            <a:r>
              <a:rPr lang="en-GB" sz="1900" dirty="0" err="1">
                <a:latin typeface="Arial" panose="020B0604020202020204" pitchFamily="34" charset="0"/>
                <a:cs typeface="Arial" panose="020B0604020202020204" pitchFamily="34" charset="0"/>
              </a:rPr>
              <a:t>Kotters</a:t>
            </a:r>
            <a:r>
              <a:rPr lang="en-GB" sz="1900">
                <a:latin typeface="Arial" panose="020B0604020202020204" pitchFamily="34" charset="0"/>
                <a:cs typeface="Arial" panose="020B0604020202020204" pitchFamily="34" charset="0"/>
              </a:rPr>
              <a:t> Model for  </a:t>
            </a:r>
            <a:r>
              <a:rPr lang="en-GB" sz="1900" i="0" dirty="0">
                <a:effectLst/>
                <a:latin typeface="Arial" panose="020B0604020202020204" pitchFamily="34" charset="0"/>
                <a:cs typeface="Arial" panose="020B0604020202020204" pitchFamily="34" charset="0"/>
              </a:rPr>
              <a:t>Analysis can be used be used for this assessment, following the same format as previously stated. </a:t>
            </a:r>
          </a:p>
          <a:p>
            <a:pPr>
              <a:lnSpc>
                <a:spcPct val="100000"/>
              </a:lnSpc>
            </a:pPr>
            <a:r>
              <a:rPr lang="en-GB" sz="1900" i="0" dirty="0">
                <a:effectLst/>
                <a:latin typeface="Arial" panose="020B0604020202020204" pitchFamily="34" charset="0"/>
                <a:cs typeface="Arial" panose="020B0604020202020204" pitchFamily="34" charset="0"/>
              </a:rPr>
              <a:t>Leadership &amp; Management – consideration should be given to an appropriate leadership style and/or management practice to follow through</a:t>
            </a:r>
            <a:endParaRPr lang="en-GB" sz="1900" dirty="0">
              <a:latin typeface="Arial" panose="020B0604020202020204" pitchFamily="34" charset="0"/>
              <a:cs typeface="Arial" panose="020B0604020202020204" pitchFamily="34" charset="0"/>
            </a:endParaRPr>
          </a:p>
        </p:txBody>
      </p:sp>
      <p:sp>
        <p:nvSpPr>
          <p:cNvPr id="13" name="Rectangle 12">
            <a:extLst>
              <a:ext uri="{FF2B5EF4-FFF2-40B4-BE49-F238E27FC236}">
                <a16:creationId xmlns:a16="http://schemas.microsoft.com/office/drawing/2014/main" id="{C1B60310-C5C3-46A0-A452-2A0B008434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3875553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7" name="Rectangle 136">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837FE6-0619-4A4C-BE85-674CBC6035D6}"/>
              </a:ext>
            </a:extLst>
          </p:cNvPr>
          <p:cNvSpPr>
            <a:spLocks noGrp="1"/>
          </p:cNvSpPr>
          <p:nvPr>
            <p:ph type="title"/>
          </p:nvPr>
        </p:nvSpPr>
        <p:spPr>
          <a:xfrm>
            <a:off x="5172074" y="286603"/>
            <a:ext cx="5983605" cy="1450757"/>
          </a:xfrm>
        </p:spPr>
        <p:txBody>
          <a:bodyPr>
            <a:normAutofit/>
          </a:bodyPr>
          <a:lstStyle/>
          <a:p>
            <a:r>
              <a:rPr lang="en-GB" dirty="0"/>
              <a:t>Reference List</a:t>
            </a:r>
          </a:p>
        </p:txBody>
      </p:sp>
      <p:pic>
        <p:nvPicPr>
          <p:cNvPr id="3076" name="Picture 4" descr="Infographic of Wales highlighted on a globe with business and economy illustrations beside it">
            <a:extLst>
              <a:ext uri="{FF2B5EF4-FFF2-40B4-BE49-F238E27FC236}">
                <a16:creationId xmlns:a16="http://schemas.microsoft.com/office/drawing/2014/main" id="{5C31EBD0-A91A-4B7E-A4F2-55C19E166DC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356"/>
          <a:stretch/>
        </p:blipFill>
        <p:spPr bwMode="auto">
          <a:xfrm>
            <a:off x="20" y="10"/>
            <a:ext cx="4580077" cy="6857990"/>
          </a:xfrm>
          <a:prstGeom prst="rect">
            <a:avLst/>
          </a:prstGeom>
          <a:noFill/>
          <a:extLst>
            <a:ext uri="{909E8E84-426E-40DD-AFC4-6F175D3DCCD1}">
              <a14:hiddenFill xmlns:a14="http://schemas.microsoft.com/office/drawing/2010/main">
                <a:solidFill>
                  <a:srgbClr val="FFFFFF"/>
                </a:solidFill>
              </a14:hiddenFill>
            </a:ext>
          </a:extLst>
        </p:spPr>
      </p:pic>
      <p:cxnSp>
        <p:nvCxnSpPr>
          <p:cNvPr id="139" name="Straight Connector 138">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BADB84A-A5FE-4C1D-A4F6-EFC74FD5138C}"/>
              </a:ext>
            </a:extLst>
          </p:cNvPr>
          <p:cNvSpPr>
            <a:spLocks noGrp="1"/>
          </p:cNvSpPr>
          <p:nvPr>
            <p:ph idx="1"/>
          </p:nvPr>
        </p:nvSpPr>
        <p:spPr>
          <a:xfrm>
            <a:off x="5172074" y="2108201"/>
            <a:ext cx="5983606" cy="3760891"/>
          </a:xfrm>
        </p:spPr>
        <p:txBody>
          <a:bodyPr>
            <a:normAutofit/>
          </a:bodyPr>
          <a:lstStyle/>
          <a:p>
            <a:r>
              <a:rPr lang="en-GB" b="0" i="0" dirty="0">
                <a:effectLst/>
                <a:latin typeface="Arial" panose="020B0604020202020204" pitchFamily="34" charset="0"/>
                <a:cs typeface="Arial" panose="020B0604020202020204" pitchFamily="34" charset="0"/>
              </a:rPr>
              <a:t>Your report should contain a minimum of 20 academic sources - Please remember to follow the Harvard Referencing Guide when producing your reference page and when you are citing in the main body.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81581641"/>
      </p:ext>
    </p:extLst>
  </p:cSld>
  <p:clrMapOvr>
    <a:masterClrMapping/>
  </p:clrMapOvr>
</p:sld>
</file>

<file path=ppt/theme/theme1.xml><?xml version="1.0" encoding="utf-8"?>
<a:theme xmlns:a="http://schemas.openxmlformats.org/drawingml/2006/main" name="RetrospectVTI">
  <a:themeElements>
    <a:clrScheme name="">
      <a:dk1>
        <a:srgbClr val="000000"/>
      </a:dk1>
      <a:lt1>
        <a:srgbClr val="FFFFFF"/>
      </a:lt1>
      <a:dk2>
        <a:srgbClr val="243541"/>
      </a:dk2>
      <a:lt2>
        <a:srgbClr val="E2E5E8"/>
      </a:lt2>
      <a:accent1>
        <a:srgbClr val="E88B33"/>
      </a:accent1>
      <a:accent2>
        <a:srgbClr val="AEA33A"/>
      </a:accent2>
      <a:accent3>
        <a:srgbClr val="8CAB4A"/>
      </a:accent3>
      <a:accent4>
        <a:srgbClr val="57B636"/>
      </a:accent4>
      <a:accent5>
        <a:srgbClr val="2EBA43"/>
      </a:accent5>
      <a:accent6>
        <a:srgbClr val="33B67D"/>
      </a:accent6>
      <a:hlink>
        <a:srgbClr val="5F84A8"/>
      </a:hlink>
      <a:folHlink>
        <a:srgbClr val="7F7F7F"/>
      </a:folHlink>
    </a:clrScheme>
    <a:fontScheme name="Retrospect">
      <a:majorFont>
        <a:latin typeface="Georgia Pro Cond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Speak Pro"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Override1.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ppt/theme/themeOverride2.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1F006B4-A9E1-4F39-85C8-FB836F919348}">
  <ds:schemaRefs>
    <ds:schemaRef ds:uri="http://schemas.microsoft.com/sharepoint/v3/contenttype/forms"/>
  </ds:schemaRefs>
</ds:datastoreItem>
</file>

<file path=customXml/itemProps2.xml><?xml version="1.0" encoding="utf-8"?>
<ds:datastoreItem xmlns:ds="http://schemas.openxmlformats.org/officeDocument/2006/customXml" ds:itemID="{8F3CD65D-61A5-43C9-A837-6EC73C7DA8AB}">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16377351-63A1-4C2E-8C9A-66CDD70F16A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{976120E3-1BCB-4457-9AF7-003E1E96A680}tf11437505_win32</Template>
  <TotalTime>0</TotalTime>
  <Words>629</Words>
  <Application>Microsoft Office PowerPoint</Application>
  <PresentationFormat>Widescreen</PresentationFormat>
  <Paragraphs>48</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Georgia Pro Cond Light</vt:lpstr>
      <vt:lpstr>Speak Pro</vt:lpstr>
      <vt:lpstr>RetrospectVTI</vt:lpstr>
      <vt:lpstr>PowerPoint Presentation</vt:lpstr>
      <vt:lpstr>Report Presentation</vt:lpstr>
      <vt:lpstr>Report Presentation </vt:lpstr>
      <vt:lpstr>Consider the Flow of the discussion</vt:lpstr>
      <vt:lpstr>Draft submissions are beneficial for students to  receive feedback on their report presentation, content, flow, referencing, citations, spelling and grammar  Taking advantage of feedback can increase the overall marks achieved      </vt:lpstr>
      <vt:lpstr>Executive summary  This section should be placed at the start of the report but written last.  The purpose of the executive summary is to summarise the report findings.   Use the assignment question to aid you with the start of this i.e.   The purpose of the report is to identify and evaluate the …….. Change at………    You also need to summary the conclusion formed.   For a 2500 word report the executive summary should be around ¾ of a page in length.  The executive summary is not included in the report word count. </vt:lpstr>
      <vt:lpstr>Table of Content</vt:lpstr>
      <vt:lpstr>Introduction</vt:lpstr>
      <vt:lpstr>Main Findings – this heading must be included</vt:lpstr>
      <vt:lpstr>Main Findings – Sub Sections</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Lorem Ipsum</dc:title>
  <dc:creator>Marie Pitson</dc:creator>
  <cp:lastModifiedBy>Marie Pitson</cp:lastModifiedBy>
  <cp:revision>5</cp:revision>
  <dcterms:created xsi:type="dcterms:W3CDTF">2021-12-13T12:42:04Z</dcterms:created>
  <dcterms:modified xsi:type="dcterms:W3CDTF">2024-02-28T17:43:15Z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