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13"/>
  </p:notesMasterIdLst>
  <p:sldIdLst>
    <p:sldId id="266" r:id="rId2"/>
    <p:sldId id="257" r:id="rId3"/>
    <p:sldId id="258" r:id="rId4"/>
    <p:sldId id="259" r:id="rId5"/>
    <p:sldId id="261" r:id="rId6"/>
    <p:sldId id="260" r:id="rId7"/>
    <p:sldId id="262" r:id="rId8"/>
    <p:sldId id="263" r:id="rId9"/>
    <p:sldId id="267"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E3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58" autoAdjust="0"/>
    <p:restoredTop sz="83041" autoAdjust="0"/>
  </p:normalViewPr>
  <p:slideViewPr>
    <p:cSldViewPr snapToGrid="0">
      <p:cViewPr varScale="1">
        <p:scale>
          <a:sx n="75" d="100"/>
          <a:sy n="75" d="100"/>
        </p:scale>
        <p:origin x="102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2E5AFA-22A6-4324-BB1B-DA9E17CCADD7}" type="datetimeFigureOut">
              <a:rPr lang="en-US" smtClean="0"/>
              <a:t>8/8/2021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2B30A5-1733-4768-9F8B-A8639E1432E0}" type="slidenum">
              <a:rPr lang="en-US" smtClean="0"/>
              <a:t>‹#›</a:t>
            </a:fld>
            <a:endParaRPr lang="en-US"/>
          </a:p>
        </p:txBody>
      </p:sp>
    </p:spTree>
    <p:extLst>
      <p:ext uri="{BB962C8B-B14F-4D97-AF65-F5344CB8AC3E}">
        <p14:creationId xmlns:p14="http://schemas.microsoft.com/office/powerpoint/2010/main" val="206953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Introduction</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have prepared this presentation to describe my career choice for my professional life within a specific industry. It also described the specific professional position within a company I intend to pursue in the long term along with its skill requirements. A self-assessment has been conducted using the SWOT analysis tool to analyse my current skills to formulate a personal and professional development plan to improve myself.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2</a:t>
            </a:fld>
            <a:endParaRPr lang="en-US"/>
          </a:p>
        </p:txBody>
      </p:sp>
    </p:spTree>
    <p:extLst>
      <p:ext uri="{BB962C8B-B14F-4D97-AF65-F5344CB8AC3E}">
        <p14:creationId xmlns:p14="http://schemas.microsoft.com/office/powerpoint/2010/main" val="1406600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My Intended Career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have decided to establish my career in the food retail industry of the UK. I intend to study and work so that I can become the regional sales manager of a reputable food retail company. I want to work in food retail because of its dynamic and competitive environment which can provide me with opportunities to distinguish myself from my colleagues to climb up the career ladder at a faster pace compared to other industries. I have chosen regional sales manager as my career goal because it’s a position of high responsibility and authority that can allow me to demonstrate my capabilities to the higher management of a company for further career development opportunities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(Purohit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3</a:t>
            </a:fld>
            <a:endParaRPr lang="en-US"/>
          </a:p>
        </p:txBody>
      </p:sp>
    </p:spTree>
    <p:extLst>
      <p:ext uri="{BB962C8B-B14F-4D97-AF65-F5344CB8AC3E}">
        <p14:creationId xmlns:p14="http://schemas.microsoft.com/office/powerpoint/2010/main" val="29197868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Food Retail Industry</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food retail industry of the UK consists of hundreds of small, medium and large food companies that operate through thousands of stores across the country. According to </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Pantano</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et al. (2020),</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the total market value of food retail had exceeded £ 200 billion in 2020.  On other hand, supermarkets like Sainsbury’s, Tesco and Co-op food have been competitively operating their business through their 1300+ store across the UK. As a result, the food industry has become a competitive sector that provides employment and career development opportunities through performance evaluation systems to ensure competitive advantage. Therefore, I believe that I can achieve my career goal by working in the food retail sector where high employee performance is considered a competitive advantage.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4</a:t>
            </a:fld>
            <a:endParaRPr lang="en-US"/>
          </a:p>
        </p:txBody>
      </p:sp>
    </p:spTree>
    <p:extLst>
      <p:ext uri="{BB962C8B-B14F-4D97-AF65-F5344CB8AC3E}">
        <p14:creationId xmlns:p14="http://schemas.microsoft.com/office/powerpoint/2010/main" val="33949894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Skill Requirements of a Regional Sales Manager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regional sales manager is responsible for overseeing the sales performance of a company and formulate new sales plan to achieve business objectives. A regional sales manager also supports the store managers and evaluates the performance of the store and its managers </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(Rangarajan et al., 2021)</a:t>
            </a:r>
            <a:r>
              <a:rPr lang="en-GB" sz="1800" dirty="0">
                <a:effectLst/>
                <a:latin typeface="Arial" panose="020B0604020202020204" pitchFamily="34" charset="0"/>
                <a:ea typeface="Calibri" panose="020F0502020204030204" pitchFamily="34" charset="0"/>
                <a:cs typeface="Times New Roman" panose="02020603050405020304" pitchFamily="18" charset="0"/>
              </a:rPr>
              <a:t>. Expanding customer base and achieving sales quotas determined by the higher management also fall under the responsivities of a regional sales manager. Therefore, a regional sales manager requires multiple skills to effectively complete his/her tasks.  A regional sales manager needs high communication and negotiation skills to interact with subordinates, superiors and clients. He/she also requires high problem-solving skills and decision-making skills to address any dynamic situations that can occur due to either internal and external reasons. A regional sales manager also needs high organisational skills, analytical skills, leadership skills along with a good understanding of store operations and CRM software to understand customer trends.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5</a:t>
            </a:fld>
            <a:endParaRPr lang="en-US"/>
          </a:p>
        </p:txBody>
      </p:sp>
    </p:spTree>
    <p:extLst>
      <p:ext uri="{BB962C8B-B14F-4D97-AF65-F5344CB8AC3E}">
        <p14:creationId xmlns:p14="http://schemas.microsoft.com/office/powerpoint/2010/main" val="1508793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GB" sz="1800" dirty="0">
                <a:effectLst/>
                <a:latin typeface="Arial" panose="020B0604020202020204" pitchFamily="34" charset="0"/>
                <a:ea typeface="Calibri" panose="020F0502020204030204" pitchFamily="34" charset="0"/>
                <a:cs typeface="Times New Roman" panose="02020603050405020304" pitchFamily="18" charset="0"/>
              </a:rPr>
              <a:t> I have medium proficiency in communication skills due to regular interaction with customers through my part-time job as a cashier. My academic group presentation and voluntary activities have also enhanced my communication skills. I also have medium proficiency in decision-making skills due to reading books on decision-making and taking effective decisions while being a group leader during academic group presentation activities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(Nieminen and </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Tuohilampi</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As I can effectively communicate with others in both formal and informal settings and can make effective decisions in a short time by considering multiple alternatives, I have determined these two skills as my strengths.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Weaknesses:</a:t>
            </a:r>
            <a:r>
              <a:rPr lang="en-GB" sz="1800" dirty="0">
                <a:effectLst/>
                <a:latin typeface="Arial" panose="020B0604020202020204" pitchFamily="34" charset="0"/>
                <a:ea typeface="Calibri" panose="020F0502020204030204" pitchFamily="34" charset="0"/>
                <a:cs typeface="Times New Roman" panose="02020603050405020304" pitchFamily="18" charset="0"/>
              </a:rPr>
              <a:t> I have determined that problem-solving, analytical and negotiation skills are my weaknesses due to having low proficiency. I can effectively identify a problem in a short time but find it difficult to determine the root cause of the issue within a short time. As a result, I have often taken a long time to resolve problems which is inefficient. My weakness in problem-solving skills is due to my low analytical skill as I take considerable time to collect and analyse information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(Yan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I have low proficiency in negotiation skills due to lack of experience as I didn’t receive sufficient opportunities to practice my negotiation skill in my academic life.  Therefore, I often fail to settle disputes between my friends in a short time.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Opportunities:</a:t>
            </a:r>
            <a:r>
              <a:rPr lang="en-GB" sz="1800" dirty="0">
                <a:effectLst/>
                <a:latin typeface="Arial" panose="020B0604020202020204" pitchFamily="34" charset="0"/>
                <a:ea typeface="Calibri" panose="020F0502020204030204" pitchFamily="34" charset="0"/>
                <a:cs typeface="Times New Roman" panose="02020603050405020304" pitchFamily="18" charset="0"/>
              </a:rPr>
              <a:t> I believe I have the opportunity to develop my proficiency in organising and ICT skill during my academic life. I can develop my organising skill by completing extracurricular group activities by undertaking the role of an organiser. My organisation skills can also improve by doing charity work for my community as well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Jeske</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Linehan,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I also have the opportunity to increase my ICT skills by seeking guidance from my seniors and teachers. By completing academic reports and assignments, I also gain practical experience in using various computer software’s. I can develop my understanding of CRM software while working as an intern for a retail company as well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(Nambiar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Threats:</a:t>
            </a:r>
            <a:r>
              <a:rPr lang="en-GB" sz="1800" dirty="0">
                <a:effectLst/>
                <a:latin typeface="Arial" panose="020B0604020202020204" pitchFamily="34" charset="0"/>
                <a:ea typeface="Calibri" panose="020F0502020204030204" pitchFamily="34" charset="0"/>
                <a:cs typeface="Times New Roman" panose="02020603050405020304" pitchFamily="18" charset="0"/>
              </a:rPr>
              <a:t> I have determined that leadership skills and knowledge regarding store operation as a threat to achieving my career goal. My leadership skill proficiency is limited to an academic setting among my classmates as I take the position of the group leader. However, I have zero experience and knowledge regarding corporate leadership which can limit my performance in the retail industry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(Yan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Similarly, I have limited knowledge regarding a retail store’s internal operations as I am currently completing my studies. Although I have been working as a part-time cashier for a general store, my experience is quite limited.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6</a:t>
            </a:fld>
            <a:endParaRPr lang="en-US"/>
          </a:p>
        </p:txBody>
      </p:sp>
    </p:spTree>
    <p:extLst>
      <p:ext uri="{BB962C8B-B14F-4D97-AF65-F5344CB8AC3E}">
        <p14:creationId xmlns:p14="http://schemas.microsoft.com/office/powerpoint/2010/main" val="34445739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Arial" panose="020B0604020202020204" pitchFamily="34" charset="0"/>
                <a:ea typeface="Calibri" panose="020F0502020204030204" pitchFamily="34" charset="0"/>
                <a:cs typeface="Times New Roman" panose="02020603050405020304" pitchFamily="18" charset="0"/>
              </a:rPr>
              <a:t>Development Opportunities</a:t>
            </a: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By considering the skills requirements of a regional sales manager and my SWOT analysis, I have determined that I need to develop my skills to ensure the achievement of my career goal. I have found that there are several means for me to develop my skills. I have the opportunity to develop my skills through theoretical learnings and practical experiences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Jeske</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Linehan,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I can also develop particulars skills while studying at the university as well as other institutions. For theoretical learnings, I can read books, journals and articles published by famous scholars to gain an in-depth understanding of particular skills. It would allow me to gain an understanding of my deficiencies and direct me towards the way to improve my skills. For practical learning through experience, I have the opportunity to participate in multiple skills development training centres to improve my skills by gathering experience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Siddamal</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I can also work as an intern for business organisations to gain practical work experience as well as participate in voluntary activities. I have the opportunity to utilise university resources to develop my skills as well since I can read books and journals from the library and participate in academic workshops as well. I also have the opportunity to consult with my teachers and seniors to improve my skills to achieve my career goals. In case of development opportunities outside of the university, I can participate in online skill development courses designed by private organisations. I can also volunteer to work for national and international volunteer organisations as well as participate in skill development training centres for practical experience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(Nambiar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There are several means for me to develop my skills but not all development opportunities are suitable for everyone. I need to determine the development opportunities that I can properly utilise to improve myself to ensure maximum effectiveness.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7</a:t>
            </a:fld>
            <a:endParaRPr lang="en-US"/>
          </a:p>
        </p:txBody>
      </p:sp>
    </p:spTree>
    <p:extLst>
      <p:ext uri="{BB962C8B-B14F-4D97-AF65-F5344CB8AC3E}">
        <p14:creationId xmlns:p14="http://schemas.microsoft.com/office/powerpoint/2010/main" val="1366712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Personal and Professional Development</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have developed this personal and professional plan after considering the skills necessary for me to become a regional sales manager. I have decided to focus on developing all the skills to ensure a sufficient level of proficiency at all required skills.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I have focused on practical learnings through experience over theoretical learning from the majority of the skills on my personal and professional development plan. I chose to read books to develop my communication skill because as I was already gaining practical experience at my university through presentation works and my part-time jobs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Gortney</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et al., 2021)</a:t>
            </a:r>
            <a:r>
              <a:rPr lang="en-GB" sz="1800" dirty="0">
                <a:effectLst/>
                <a:latin typeface="Arial" panose="020B0604020202020204" pitchFamily="34" charset="0"/>
                <a:ea typeface="Calibri" panose="020F0502020204030204" pitchFamily="34" charset="0"/>
                <a:cs typeface="Times New Roman" panose="02020603050405020304" pitchFamily="18" charset="0"/>
              </a:rPr>
              <a:t>. I chose to develop my problem-solving and ICT skills through online learning platforms for personal convenience and as I have to focus on other development activities as well. I chose to work as an Intern to gain store operations Knowledge because books and journals only provide generalised information instead of information regarding the internal activities of a retail company. I decided to attend training centres for developing my leadership and decision-making skills t get practical experience in a professional setting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Morozova</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and </a:t>
            </a:r>
            <a:r>
              <a:rPr lang="en-US" sz="1800"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Kuzheleva</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I decided to do volunteer work for developing my organising skill because I would have greater freedom and authority while working as a volunteer to share my ideas regarding organising with the other members.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8</a:t>
            </a:fld>
            <a:endParaRPr lang="en-US"/>
          </a:p>
        </p:txBody>
      </p:sp>
    </p:spTree>
    <p:extLst>
      <p:ext uri="{BB962C8B-B14F-4D97-AF65-F5344CB8AC3E}">
        <p14:creationId xmlns:p14="http://schemas.microsoft.com/office/powerpoint/2010/main" val="1313527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Conclusion</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 have decided to establish myself in the food retail industry of the UK to become a regional sales manager in future. My decision to work in the food retail industry has been influenced by the dynamic nature of the food retail sector as well as the high development opportunities facilitated by the industry due to its competitive environment. I have confirmed that communication, problem-solving, decision-making, analytical skills and leadership skills are essential for a regional sales manager. Therefore, a personal SWOT analysis has been conducted to identify my strengths, weaknesses, opportunities and threats. I found several ways to improve my skills and knowledge and formulated a personal and professional development plan to make use of the various development opportunities to remove my shortcomings and prepare myself for becoming a regional sales manager in future.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10</a:t>
            </a:fld>
            <a:endParaRPr lang="en-US"/>
          </a:p>
        </p:txBody>
      </p:sp>
    </p:spTree>
    <p:extLst>
      <p:ext uri="{BB962C8B-B14F-4D97-AF65-F5344CB8AC3E}">
        <p14:creationId xmlns:p14="http://schemas.microsoft.com/office/powerpoint/2010/main" val="220206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62B30A5-1733-4768-9F8B-A8639E1432E0}" type="slidenum">
              <a:rPr lang="en-US" smtClean="0"/>
              <a:t>11</a:t>
            </a:fld>
            <a:endParaRPr lang="en-US"/>
          </a:p>
        </p:txBody>
      </p:sp>
    </p:spTree>
    <p:extLst>
      <p:ext uri="{BB962C8B-B14F-4D97-AF65-F5344CB8AC3E}">
        <p14:creationId xmlns:p14="http://schemas.microsoft.com/office/powerpoint/2010/main" val="27927782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08EE191-CE01-41C4-81A0-BC00631F54D6}" type="datetimeFigureOut">
              <a:rPr lang="en-US" smtClean="0"/>
              <a:t>8/8/2021</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06F5E84F-9EEF-4E9E-B2A0-5BE140FBC810}"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2121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8EE191-CE01-41C4-81A0-BC00631F54D6}" type="datetimeFigureOut">
              <a:rPr lang="en-US" smtClean="0"/>
              <a:t>8/8/2021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F5E84F-9EEF-4E9E-B2A0-5BE140FBC81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8041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8EE191-CE01-41C4-81A0-BC00631F54D6}" type="datetimeFigureOut">
              <a:rPr lang="en-US" smtClean="0"/>
              <a:t>8/8/2021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F5E84F-9EEF-4E9E-B2A0-5BE140FBC810}"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94308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08EE191-CE01-41C4-81A0-BC00631F54D6}" type="datetimeFigureOut">
              <a:rPr lang="en-US" smtClean="0"/>
              <a:t>8/8/2021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F5E84F-9EEF-4E9E-B2A0-5BE140FBC810}"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393350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08EE191-CE01-41C4-81A0-BC00631F54D6}" type="datetimeFigureOut">
              <a:rPr lang="en-US" smtClean="0"/>
              <a:t>8/8/2021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6F5E84F-9EEF-4E9E-B2A0-5BE140FBC810}"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0159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8EE191-CE01-41C4-81A0-BC00631F54D6}" type="datetimeFigureOut">
              <a:rPr lang="en-US" smtClean="0"/>
              <a:t>8/8/2021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6F5E84F-9EEF-4E9E-B2A0-5BE140FBC810}"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155455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8EE191-CE01-41C4-81A0-BC00631F54D6}" type="datetimeFigureOut">
              <a:rPr lang="en-US" smtClean="0"/>
              <a:t>8/8/2021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6F5E84F-9EEF-4E9E-B2A0-5BE140FBC810}" type="slidenum">
              <a:rPr lang="en-US" smtClean="0"/>
              <a:t>‹#›</a:t>
            </a:fld>
            <a:endParaRPr lang="en-US"/>
          </a:p>
        </p:txBody>
      </p:sp>
    </p:spTree>
    <p:extLst>
      <p:ext uri="{BB962C8B-B14F-4D97-AF65-F5344CB8AC3E}">
        <p14:creationId xmlns:p14="http://schemas.microsoft.com/office/powerpoint/2010/main" val="3562138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08EE191-CE01-41C4-81A0-BC00631F54D6}" type="datetimeFigureOut">
              <a:rPr lang="en-US" smtClean="0"/>
              <a:t>8/8/2021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6F5E84F-9EEF-4E9E-B2A0-5BE140FBC810}"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3101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08EE191-CE01-41C4-81A0-BC00631F54D6}" type="datetimeFigureOut">
              <a:rPr lang="en-US" smtClean="0"/>
              <a:t>8/8/2021</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06F5E84F-9EEF-4E9E-B2A0-5BE140FBC810}"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134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8EE191-CE01-41C4-81A0-BC00631F54D6}" type="datetimeFigureOut">
              <a:rPr lang="en-US" smtClean="0"/>
              <a:t>8/8/2021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F5E84F-9EEF-4E9E-B2A0-5BE140FBC810}"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93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8EE191-CE01-41C4-81A0-BC00631F54D6}" type="datetimeFigureOut">
              <a:rPr lang="en-US" smtClean="0"/>
              <a:t>8/8/2021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6F5E84F-9EEF-4E9E-B2A0-5BE140FBC810}"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91753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08EE191-CE01-41C4-81A0-BC00631F54D6}" type="datetimeFigureOut">
              <a:rPr lang="en-US" smtClean="0"/>
              <a:t>8/8/2021</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06F5E84F-9EEF-4E9E-B2A0-5BE140FBC810}"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2993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2086B-3A2D-460F-9706-EEA86A723294}"/>
              </a:ext>
            </a:extLst>
          </p:cNvPr>
          <p:cNvSpPr>
            <a:spLocks noGrp="1"/>
          </p:cNvSpPr>
          <p:nvPr>
            <p:ph type="ctrTitle"/>
          </p:nvPr>
        </p:nvSpPr>
        <p:spPr/>
        <p:txBody>
          <a:bodyPr>
            <a:normAutofit/>
          </a:bodyPr>
          <a:lstStyle/>
          <a:p>
            <a:pPr algn="ctr"/>
            <a:r>
              <a:rPr lang="en-GB" sz="3600" dirty="0"/>
              <a:t>Academic and Employability Skills</a:t>
            </a:r>
          </a:p>
        </p:txBody>
      </p:sp>
      <p:sp>
        <p:nvSpPr>
          <p:cNvPr id="3" name="Subtitle 2">
            <a:extLst>
              <a:ext uri="{FF2B5EF4-FFF2-40B4-BE49-F238E27FC236}">
                <a16:creationId xmlns:a16="http://schemas.microsoft.com/office/drawing/2014/main" id="{892247A7-39FA-4391-8339-CAC20E7D10CF}"/>
              </a:ext>
            </a:extLst>
          </p:cNvPr>
          <p:cNvSpPr>
            <a:spLocks noGrp="1"/>
          </p:cNvSpPr>
          <p:nvPr>
            <p:ph type="subTitle" idx="1"/>
          </p:nvPr>
        </p:nvSpPr>
        <p:spPr/>
        <p:txBody>
          <a:bodyPr/>
          <a:lstStyle/>
          <a:p>
            <a:pPr algn="ctr"/>
            <a:r>
              <a:rPr lang="en-GB" dirty="0"/>
              <a:t>Bmsw4001</a:t>
            </a:r>
          </a:p>
        </p:txBody>
      </p:sp>
      <p:graphicFrame>
        <p:nvGraphicFramePr>
          <p:cNvPr id="4" name="Table 4">
            <a:extLst>
              <a:ext uri="{FF2B5EF4-FFF2-40B4-BE49-F238E27FC236}">
                <a16:creationId xmlns:a16="http://schemas.microsoft.com/office/drawing/2014/main" id="{0A107DE9-A20A-49FB-87A0-FE90745749A5}"/>
              </a:ext>
            </a:extLst>
          </p:cNvPr>
          <p:cNvGraphicFramePr>
            <a:graphicFrameLocks noGrp="1"/>
          </p:cNvGraphicFramePr>
          <p:nvPr>
            <p:extLst>
              <p:ext uri="{D42A27DB-BD31-4B8C-83A1-F6EECF244321}">
                <p14:modId xmlns:p14="http://schemas.microsoft.com/office/powerpoint/2010/main" val="686844300"/>
              </p:ext>
            </p:extLst>
          </p:nvPr>
        </p:nvGraphicFramePr>
        <p:xfrm>
          <a:off x="4483100" y="4020014"/>
          <a:ext cx="3886200" cy="1619496"/>
        </p:xfrm>
        <a:graphic>
          <a:graphicData uri="http://schemas.openxmlformats.org/drawingml/2006/table">
            <a:tbl>
              <a:tblPr firstRow="1" bandRow="1">
                <a:tableStyleId>{5940675A-B579-460E-94D1-54222C63F5DA}</a:tableStyleId>
              </a:tblPr>
              <a:tblGrid>
                <a:gridCol w="1957282">
                  <a:extLst>
                    <a:ext uri="{9D8B030D-6E8A-4147-A177-3AD203B41FA5}">
                      <a16:colId xmlns:a16="http://schemas.microsoft.com/office/drawing/2014/main" val="1426169444"/>
                    </a:ext>
                  </a:extLst>
                </a:gridCol>
                <a:gridCol w="1928918">
                  <a:extLst>
                    <a:ext uri="{9D8B030D-6E8A-4147-A177-3AD203B41FA5}">
                      <a16:colId xmlns:a16="http://schemas.microsoft.com/office/drawing/2014/main" val="2105713210"/>
                    </a:ext>
                  </a:extLst>
                </a:gridCol>
              </a:tblGrid>
              <a:tr h="522216">
                <a:tc>
                  <a:txBody>
                    <a:bodyPr/>
                    <a:lstStyle/>
                    <a:p>
                      <a:r>
                        <a:rPr lang="en-GB" dirty="0"/>
                        <a:t>Module Code :</a:t>
                      </a:r>
                    </a:p>
                  </a:txBody>
                  <a:tcPr/>
                </a:tc>
                <a:tc>
                  <a:txBody>
                    <a:bodyPr/>
                    <a:lstStyle/>
                    <a:p>
                      <a:r>
                        <a:rPr lang="en-GB" dirty="0"/>
                        <a:t>BMSW4001</a:t>
                      </a:r>
                    </a:p>
                  </a:txBody>
                  <a:tcPr/>
                </a:tc>
                <a:extLst>
                  <a:ext uri="{0D108BD9-81ED-4DB2-BD59-A6C34878D82A}">
                    <a16:rowId xmlns:a16="http://schemas.microsoft.com/office/drawing/2014/main" val="2817937377"/>
                  </a:ext>
                </a:extLst>
              </a:tr>
              <a:tr h="302554">
                <a:tc>
                  <a:txBody>
                    <a:bodyPr/>
                    <a:lstStyle/>
                    <a:p>
                      <a:r>
                        <a:rPr lang="en-GB" dirty="0"/>
                        <a:t>Student Name :</a:t>
                      </a:r>
                    </a:p>
                  </a:txBody>
                  <a:tcPr/>
                </a:tc>
                <a:tc>
                  <a:txBody>
                    <a:bodyPr/>
                    <a:lstStyle/>
                    <a:p>
                      <a:r>
                        <a:rPr lang="en-GB" dirty="0"/>
                        <a:t>Daniel Florin Turai</a:t>
                      </a:r>
                    </a:p>
                  </a:txBody>
                  <a:tcPr/>
                </a:tc>
                <a:extLst>
                  <a:ext uri="{0D108BD9-81ED-4DB2-BD59-A6C34878D82A}">
                    <a16:rowId xmlns:a16="http://schemas.microsoft.com/office/drawing/2014/main" val="891239185"/>
                  </a:ext>
                </a:extLst>
              </a:tr>
              <a:tr h="302554">
                <a:tc>
                  <a:txBody>
                    <a:bodyPr/>
                    <a:lstStyle/>
                    <a:p>
                      <a:r>
                        <a:rPr lang="en-GB" dirty="0"/>
                        <a:t>Student Number:</a:t>
                      </a:r>
                    </a:p>
                  </a:txBody>
                  <a:tcPr/>
                </a:tc>
                <a:tc>
                  <a:txBody>
                    <a:bodyPr/>
                    <a:lstStyle/>
                    <a:p>
                      <a:r>
                        <a:rPr lang="en-GB" dirty="0"/>
                        <a:t>2028047</a:t>
                      </a:r>
                    </a:p>
                  </a:txBody>
                  <a:tcPr/>
                </a:tc>
                <a:extLst>
                  <a:ext uri="{0D108BD9-81ED-4DB2-BD59-A6C34878D82A}">
                    <a16:rowId xmlns:a16="http://schemas.microsoft.com/office/drawing/2014/main" val="3397655802"/>
                  </a:ext>
                </a:extLst>
              </a:tr>
              <a:tr h="302554">
                <a:tc>
                  <a:txBody>
                    <a:bodyPr/>
                    <a:lstStyle/>
                    <a:p>
                      <a:r>
                        <a:rPr lang="en-GB" dirty="0"/>
                        <a:t>Lecturer’s Name:</a:t>
                      </a:r>
                    </a:p>
                  </a:txBody>
                  <a:tcPr/>
                </a:tc>
                <a:tc>
                  <a:txBody>
                    <a:bodyPr/>
                    <a:lstStyle/>
                    <a:p>
                      <a:r>
                        <a:rPr lang="en-GB" dirty="0" err="1"/>
                        <a:t>Adesewa</a:t>
                      </a:r>
                      <a:r>
                        <a:rPr lang="en-GB" dirty="0"/>
                        <a:t> Ajayi</a:t>
                      </a:r>
                    </a:p>
                  </a:txBody>
                  <a:tcPr/>
                </a:tc>
                <a:extLst>
                  <a:ext uri="{0D108BD9-81ED-4DB2-BD59-A6C34878D82A}">
                    <a16:rowId xmlns:a16="http://schemas.microsoft.com/office/drawing/2014/main" val="537614151"/>
                  </a:ext>
                </a:extLst>
              </a:tr>
            </a:tbl>
          </a:graphicData>
        </a:graphic>
      </p:graphicFrame>
    </p:spTree>
    <p:extLst>
      <p:ext uri="{BB962C8B-B14F-4D97-AF65-F5344CB8AC3E}">
        <p14:creationId xmlns:p14="http://schemas.microsoft.com/office/powerpoint/2010/main" val="271179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5A063C9-6DC1-471C-8571-FF1A3F04131C}"/>
              </a:ext>
            </a:extLst>
          </p:cNvPr>
          <p:cNvSpPr txBox="1"/>
          <p:nvPr/>
        </p:nvSpPr>
        <p:spPr>
          <a:xfrm>
            <a:off x="1399142" y="1303077"/>
            <a:ext cx="6103344" cy="456535"/>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Introduction</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17489B0-6C6D-454D-B36E-91B8EF9C19E3}"/>
              </a:ext>
            </a:extLst>
          </p:cNvPr>
          <p:cNvSpPr txBox="1"/>
          <p:nvPr/>
        </p:nvSpPr>
        <p:spPr>
          <a:xfrm>
            <a:off x="1399142" y="2019154"/>
            <a:ext cx="9926198" cy="2739211"/>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I have prepared this presentation to describe my career choice for my professional life within a specific industry. </a:t>
            </a:r>
          </a:p>
          <a:p>
            <a:pPr marL="285750" indent="-285750" algn="just">
              <a:lnSpc>
                <a:spcPct val="150000"/>
              </a:lnSpc>
              <a:spcAft>
                <a:spcPts val="800"/>
              </a:spcAft>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It also described the specific professional position within a company I intend to pursue in the long term along with its skill requirements. </a:t>
            </a:r>
          </a:p>
          <a:p>
            <a:pPr marL="285750" indent="-285750" algn="just">
              <a:lnSpc>
                <a:spcPct val="150000"/>
              </a:lnSpc>
              <a:spcAft>
                <a:spcPts val="800"/>
              </a:spcAft>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A self-assessment has been conducted using the SWOT analysis tool to analyse my current skills to formulate a personal and professional development plan to improve myself.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44929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93A6F6E-9EA3-44FA-9F04-69FD27B5EF75}"/>
              </a:ext>
            </a:extLst>
          </p:cNvPr>
          <p:cNvSpPr txBox="1"/>
          <p:nvPr/>
        </p:nvSpPr>
        <p:spPr>
          <a:xfrm>
            <a:off x="1452813" y="1281697"/>
            <a:ext cx="6106026" cy="456535"/>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My Intended Career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5FBA3EAD-F737-463E-87CD-AF5C867DD179}"/>
              </a:ext>
            </a:extLst>
          </p:cNvPr>
          <p:cNvSpPr txBox="1"/>
          <p:nvPr/>
        </p:nvSpPr>
        <p:spPr>
          <a:xfrm>
            <a:off x="1452813" y="1951672"/>
            <a:ext cx="8894345" cy="2222403"/>
          </a:xfrm>
          <a:prstGeom prst="rect">
            <a:avLst/>
          </a:prstGeom>
          <a:noFill/>
        </p:spPr>
        <p:txBody>
          <a:bodyPr wrap="square">
            <a:spAutoFit/>
          </a:bodyPr>
          <a:lstStyle/>
          <a:p>
            <a:pPr marL="285750" indent="-285750">
              <a:lnSpc>
                <a:spcPct val="200000"/>
              </a:lnSpc>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I want to become the regional sales manager. </a:t>
            </a:r>
            <a:endParaRPr lang="en-GB" dirty="0">
              <a:latin typeface="Arial" panose="020B0604020202020204" pitchFamily="34" charset="0"/>
              <a:cs typeface="Times New Roman" panose="02020603050405020304" pitchFamily="18" charset="0"/>
            </a:endParaRPr>
          </a:p>
          <a:p>
            <a:pPr marL="285750" indent="-285750">
              <a:lnSpc>
                <a:spcPct val="200000"/>
              </a:lnSpc>
              <a:buFont typeface="Wingdings" panose="05000000000000000000" pitchFamily="2" charset="2"/>
              <a:buChar char="q"/>
            </a:pPr>
            <a:r>
              <a:rPr lang="en-GB" sz="1800" dirty="0">
                <a:effectLst/>
                <a:latin typeface="Arial" panose="020B0604020202020204" pitchFamily="34" charset="0"/>
                <a:ea typeface="Calibri" panose="020F0502020204030204" pitchFamily="34" charset="0"/>
                <a:cs typeface="Times New Roman" panose="02020603050405020304" pitchFamily="18" charset="0"/>
              </a:rPr>
              <a:t>I chose this sector because of its dynamic and competitive environment</a:t>
            </a:r>
          </a:p>
          <a:p>
            <a:pPr marL="285750" indent="-285750">
              <a:lnSpc>
                <a:spcPct val="200000"/>
              </a:lnSpc>
              <a:buFont typeface="Wingdings" panose="05000000000000000000" pitchFamily="2" charset="2"/>
              <a:buChar char="q"/>
            </a:pPr>
            <a:r>
              <a:rPr lang="en-GB" dirty="0">
                <a:latin typeface="Arial" panose="020B0604020202020204" pitchFamily="34" charset="0"/>
                <a:ea typeface="Calibri" panose="020F0502020204030204" pitchFamily="34" charset="0"/>
                <a:cs typeface="Times New Roman" panose="02020603050405020304" pitchFamily="18" charset="0"/>
              </a:rPr>
              <a:t>R</a:t>
            </a:r>
            <a:r>
              <a:rPr lang="en-GB" sz="1800" dirty="0">
                <a:effectLst/>
                <a:latin typeface="Arial" panose="020B0604020202020204" pitchFamily="34" charset="0"/>
                <a:ea typeface="Calibri" panose="020F0502020204030204" pitchFamily="34" charset="0"/>
                <a:cs typeface="Times New Roman" panose="02020603050405020304" pitchFamily="18" charset="0"/>
              </a:rPr>
              <a:t>egional sales manager’s position can allow me to demonstrate my capabilities to the higher management </a:t>
            </a:r>
            <a:r>
              <a:rPr lang="en-US" sz="1800" dirty="0">
                <a:solidFill>
                  <a:srgbClr val="222222"/>
                </a:solidFill>
                <a:effectLst/>
                <a:latin typeface="Arial" panose="020B0604020202020204" pitchFamily="34" charset="0"/>
                <a:ea typeface="Calibri" panose="020F0502020204030204" pitchFamily="34" charset="0"/>
                <a:cs typeface="Arial" panose="020B0604020202020204" pitchFamily="34" charset="0"/>
              </a:rPr>
              <a:t>(Purohit et al., 2020)</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842155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AB17492-88FA-45F0-9AAA-FE24CAB56128}"/>
              </a:ext>
            </a:extLst>
          </p:cNvPr>
          <p:cNvSpPr txBox="1"/>
          <p:nvPr/>
        </p:nvSpPr>
        <p:spPr>
          <a:xfrm>
            <a:off x="1392655" y="1353886"/>
            <a:ext cx="6106026" cy="456535"/>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Food Retail Industry</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F1A7FD3-1124-4431-9F97-E5F0B6FDAA3D}"/>
              </a:ext>
            </a:extLst>
          </p:cNvPr>
          <p:cNvSpPr txBox="1"/>
          <p:nvPr/>
        </p:nvSpPr>
        <p:spPr>
          <a:xfrm>
            <a:off x="1392655" y="1986489"/>
            <a:ext cx="9784682" cy="3416320"/>
          </a:xfrm>
          <a:prstGeom prst="rect">
            <a:avLst/>
          </a:prstGeom>
          <a:noFill/>
        </p:spPr>
        <p:txBody>
          <a:bodyPr wrap="square">
            <a:spAutoFit/>
          </a:bodyPr>
          <a:lstStyle/>
          <a:p>
            <a:pPr marL="285750" indent="-285750" algn="just">
              <a:lnSpc>
                <a:spcPct val="200000"/>
              </a:lnSpc>
              <a:buFont typeface="Wingdings" panose="05000000000000000000" pitchFamily="2" charset="2"/>
              <a:buChar char="q"/>
            </a:pPr>
            <a:r>
              <a:rPr lang="en-GB" dirty="0">
                <a:effectLst/>
                <a:latin typeface="Arial" panose="020B0604020202020204" pitchFamily="34" charset="0"/>
                <a:ea typeface="Calibri" panose="020F0502020204030204" pitchFamily="34" charset="0"/>
                <a:cs typeface="Times New Roman" panose="02020603050405020304" pitchFamily="18" charset="0"/>
              </a:rPr>
              <a:t>The food retail industry of the UK consists of hundreds of small, medium and large food companies.</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200000"/>
              </a:lnSpc>
              <a:buFont typeface="Wingdings" panose="05000000000000000000" pitchFamily="2" charset="2"/>
              <a:buChar char="q"/>
            </a:pPr>
            <a:r>
              <a:rPr lang="en-GB" dirty="0">
                <a:latin typeface="Arial" panose="020B0604020202020204" pitchFamily="34" charset="0"/>
                <a:ea typeface="Calibri" panose="020F0502020204030204" pitchFamily="34" charset="0"/>
                <a:cs typeface="Times New Roman" panose="02020603050405020304" pitchFamily="18" charset="0"/>
              </a:rPr>
              <a:t>T</a:t>
            </a:r>
            <a:r>
              <a:rPr lang="en-GB" dirty="0">
                <a:effectLst/>
                <a:latin typeface="Arial" panose="020B0604020202020204" pitchFamily="34" charset="0"/>
                <a:ea typeface="Calibri" panose="020F0502020204030204" pitchFamily="34" charset="0"/>
                <a:cs typeface="Times New Roman" panose="02020603050405020304" pitchFamily="18" charset="0"/>
              </a:rPr>
              <a:t>he total market value of food retail had exceeded £ 200 billion in 2020. </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285750" indent="-285750" algn="just">
              <a:lnSpc>
                <a:spcPct val="200000"/>
              </a:lnSpc>
              <a:buFont typeface="Wingdings" panose="05000000000000000000" pitchFamily="2" charset="2"/>
              <a:buChar char="q"/>
            </a:pPr>
            <a:r>
              <a:rPr lang="en-GB" dirty="0">
                <a:latin typeface="Arial" panose="020B0604020202020204" pitchFamily="34" charset="0"/>
                <a:ea typeface="Calibri" panose="020F0502020204030204" pitchFamily="34" charset="0"/>
                <a:cs typeface="Times New Roman" panose="02020603050405020304" pitchFamily="18" charset="0"/>
              </a:rPr>
              <a:t>S</a:t>
            </a:r>
            <a:r>
              <a:rPr lang="en-GB" dirty="0">
                <a:effectLst/>
                <a:latin typeface="Arial" panose="020B0604020202020204" pitchFamily="34" charset="0"/>
                <a:ea typeface="Calibri" panose="020F0502020204030204" pitchFamily="34" charset="0"/>
                <a:cs typeface="Times New Roman" panose="02020603050405020304" pitchFamily="18" charset="0"/>
              </a:rPr>
              <a:t>upermarkets like Sainsbury’s, Tesco and Co-op food have over 1300+ store.</a:t>
            </a:r>
          </a:p>
          <a:p>
            <a:pPr marL="285750" indent="-285750" algn="just">
              <a:lnSpc>
                <a:spcPct val="200000"/>
              </a:lnSpc>
              <a:buFont typeface="Wingdings" panose="05000000000000000000" pitchFamily="2" charset="2"/>
              <a:buChar char="q"/>
            </a:pPr>
            <a:r>
              <a:rPr lang="en-GB" dirty="0">
                <a:latin typeface="Arial" panose="020B0604020202020204" pitchFamily="34" charset="0"/>
                <a:ea typeface="Calibri" panose="020F0502020204030204" pitchFamily="34" charset="0"/>
                <a:cs typeface="Times New Roman" panose="02020603050405020304" pitchFamily="18" charset="0"/>
              </a:rPr>
              <a:t>H</a:t>
            </a:r>
            <a:r>
              <a:rPr lang="en-GB" dirty="0">
                <a:effectLst/>
                <a:latin typeface="Arial" panose="020B0604020202020204" pitchFamily="34" charset="0"/>
                <a:ea typeface="Calibri" panose="020F0502020204030204" pitchFamily="34" charset="0"/>
                <a:cs typeface="Times New Roman" panose="02020603050405020304" pitchFamily="18" charset="0"/>
              </a:rPr>
              <a:t>igh employee performance is considered a competitive advantage.      </a:t>
            </a:r>
            <a:endParaRPr lang="en-US"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61431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539D8A4-8287-4DA9-A202-FA9B84F2F41C}"/>
              </a:ext>
            </a:extLst>
          </p:cNvPr>
          <p:cNvSpPr txBox="1"/>
          <p:nvPr/>
        </p:nvSpPr>
        <p:spPr>
          <a:xfrm>
            <a:off x="1380624" y="1257633"/>
            <a:ext cx="6106026" cy="456535"/>
          </a:xfrm>
          <a:prstGeom prst="rect">
            <a:avLst/>
          </a:prstGeom>
          <a:noFill/>
        </p:spPr>
        <p:txBody>
          <a:bodyPr wrap="square">
            <a:spAutoFit/>
          </a:bodyPr>
          <a:lstStyle/>
          <a:p>
            <a:pPr algn="just">
              <a:lnSpc>
                <a:spcPct val="150000"/>
              </a:lnSpc>
              <a:spcAft>
                <a:spcPts val="800"/>
              </a:spcAft>
            </a:pPr>
            <a:r>
              <a:rPr lang="en-GB" b="1" dirty="0">
                <a:latin typeface="Arial" panose="020B0604020202020204" pitchFamily="34" charset="0"/>
                <a:ea typeface="Calibri" panose="020F0502020204030204" pitchFamily="34" charset="0"/>
                <a:cs typeface="Times New Roman" panose="02020603050405020304" pitchFamily="18" charset="0"/>
              </a:rPr>
              <a:t>Role and Skills </a:t>
            </a:r>
            <a:r>
              <a:rPr lang="en-GB" sz="1800" b="1" dirty="0">
                <a:effectLst/>
                <a:latin typeface="Arial" panose="020B0604020202020204" pitchFamily="34" charset="0"/>
                <a:ea typeface="Calibri" panose="020F0502020204030204" pitchFamily="34" charset="0"/>
                <a:cs typeface="Times New Roman" panose="02020603050405020304" pitchFamily="18" charset="0"/>
              </a:rPr>
              <a:t>of a Regional Sales Manager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FFFAC559-87B2-42C7-B525-BF7BF6234B89}"/>
              </a:ext>
            </a:extLst>
          </p:cNvPr>
          <p:cNvSpPr txBox="1"/>
          <p:nvPr/>
        </p:nvSpPr>
        <p:spPr>
          <a:xfrm>
            <a:off x="1380624" y="1914572"/>
            <a:ext cx="9700460" cy="2275431"/>
          </a:xfrm>
          <a:prstGeom prst="rect">
            <a:avLst/>
          </a:prstGeom>
          <a:noFill/>
        </p:spPr>
        <p:txBody>
          <a:bodyPr wrap="square">
            <a:spAutoFit/>
          </a:bodyPr>
          <a:lstStyle/>
          <a:p>
            <a:pPr>
              <a:lnSpc>
                <a:spcPct val="150000"/>
              </a:lnSpc>
            </a:pPr>
            <a:r>
              <a:rPr lang="en-GB" sz="1200" b="1" dirty="0">
                <a:effectLst/>
                <a:latin typeface="Arial" panose="020B0604020202020204" pitchFamily="34" charset="0"/>
                <a:ea typeface="Calibri" panose="020F0502020204030204" pitchFamily="34" charset="0"/>
                <a:cs typeface="Times New Roman" panose="02020603050405020304" pitchFamily="18" charset="0"/>
              </a:rPr>
              <a:t>Roles</a:t>
            </a:r>
            <a:r>
              <a:rPr lang="en-GB" sz="1200" dirty="0">
                <a:effectLst/>
                <a:latin typeface="Arial" panose="020B0604020202020204" pitchFamily="34" charset="0"/>
                <a:ea typeface="Calibri" panose="020F0502020204030204" pitchFamily="34" charset="0"/>
                <a:cs typeface="Times New Roman" panose="02020603050405020304" pitchFamily="18" charset="0"/>
              </a:rPr>
              <a:t> </a:t>
            </a:r>
          </a:p>
          <a:p>
            <a:pPr marL="285750" indent="-285750">
              <a:lnSpc>
                <a:spcPct val="150000"/>
              </a:lnSpc>
              <a:buFont typeface="Wingdings" panose="05000000000000000000" pitchFamily="2" charset="2"/>
              <a:buChar char="q"/>
            </a:pPr>
            <a:r>
              <a:rPr lang="en-GB" sz="1200" dirty="0">
                <a:latin typeface="Arial" panose="020B0604020202020204" pitchFamily="34" charset="0"/>
                <a:ea typeface="Calibri" panose="020F0502020204030204" pitchFamily="34" charset="0"/>
                <a:cs typeface="Times New Roman" panose="02020603050405020304" pitchFamily="18" charset="0"/>
              </a:rPr>
              <a:t>F</a:t>
            </a:r>
            <a:r>
              <a:rPr lang="en-GB" sz="1200" dirty="0">
                <a:effectLst/>
                <a:latin typeface="Arial" panose="020B0604020202020204" pitchFamily="34" charset="0"/>
                <a:ea typeface="Calibri" panose="020F0502020204030204" pitchFamily="34" charset="0"/>
                <a:cs typeface="Times New Roman" panose="02020603050405020304" pitchFamily="18" charset="0"/>
              </a:rPr>
              <a:t>ormulate new sales plan to achieve business objectives. </a:t>
            </a:r>
          </a:p>
          <a:p>
            <a:pPr marL="285750" indent="-285750">
              <a:lnSpc>
                <a:spcPct val="150000"/>
              </a:lnSpc>
              <a:buFont typeface="Wingdings" panose="05000000000000000000" pitchFamily="2" charset="2"/>
              <a:buChar char="q"/>
            </a:pPr>
            <a:r>
              <a:rPr lang="en-GB" sz="1200" dirty="0">
                <a:latin typeface="Arial" panose="020B0604020202020204" pitchFamily="34" charset="0"/>
                <a:ea typeface="Calibri" panose="020F0502020204030204" pitchFamily="34" charset="0"/>
                <a:cs typeface="Times New Roman" panose="02020603050405020304" pitchFamily="18" charset="0"/>
              </a:rPr>
              <a:t>S</a:t>
            </a:r>
            <a:r>
              <a:rPr lang="en-GB" sz="1200" dirty="0">
                <a:effectLst/>
                <a:latin typeface="Arial" panose="020B0604020202020204" pitchFamily="34" charset="0"/>
                <a:ea typeface="Calibri" panose="020F0502020204030204" pitchFamily="34" charset="0"/>
                <a:cs typeface="Times New Roman" panose="02020603050405020304" pitchFamily="18" charset="0"/>
              </a:rPr>
              <a:t>upports the store managers and evaluates the performance of the store and its managers </a:t>
            </a:r>
            <a:r>
              <a:rPr lang="en-US"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(Rangarajan et al., 2021)</a:t>
            </a:r>
            <a:r>
              <a:rPr lang="en-GB" sz="1200" dirty="0">
                <a:effectLst/>
                <a:latin typeface="Arial" panose="020B0604020202020204" pitchFamily="34" charset="0"/>
                <a:ea typeface="Calibri" panose="020F0502020204030204" pitchFamily="34" charset="0"/>
                <a:cs typeface="Times New Roman" panose="02020603050405020304" pitchFamily="18" charset="0"/>
              </a:rPr>
              <a:t>.</a:t>
            </a:r>
          </a:p>
          <a:p>
            <a:pPr marL="285750" indent="-285750">
              <a:lnSpc>
                <a:spcPct val="150000"/>
              </a:lnSpc>
              <a:buFont typeface="Wingdings" panose="05000000000000000000" pitchFamily="2" charset="2"/>
              <a:buChar char="q"/>
            </a:pPr>
            <a:r>
              <a:rPr lang="en-GB" sz="1200" dirty="0">
                <a:effectLst/>
                <a:latin typeface="Arial" panose="020B0604020202020204" pitchFamily="34" charset="0"/>
                <a:ea typeface="Calibri" panose="020F0502020204030204" pitchFamily="34" charset="0"/>
                <a:cs typeface="Times New Roman" panose="02020603050405020304" pitchFamily="18" charset="0"/>
              </a:rPr>
              <a:t>Expanding customer base and achieving sales quotas.</a:t>
            </a:r>
          </a:p>
          <a:p>
            <a:pPr>
              <a:lnSpc>
                <a:spcPct val="150000"/>
              </a:lnSpc>
            </a:pPr>
            <a:r>
              <a:rPr lang="en-GB" sz="1200" b="1" dirty="0">
                <a:latin typeface="Arial" panose="020B0604020202020204" pitchFamily="34" charset="0"/>
                <a:cs typeface="Times New Roman" panose="02020603050405020304" pitchFamily="18" charset="0"/>
              </a:rPr>
              <a:t>Skills</a:t>
            </a:r>
          </a:p>
          <a:p>
            <a:pPr marL="285750" indent="-285750">
              <a:lnSpc>
                <a:spcPct val="150000"/>
              </a:lnSpc>
              <a:buFont typeface="Wingdings" panose="05000000000000000000" pitchFamily="2" charset="2"/>
              <a:buChar char="q"/>
            </a:pPr>
            <a:r>
              <a:rPr lang="en-GB" sz="1200" dirty="0">
                <a:latin typeface="Arial" panose="020B0604020202020204" pitchFamily="34" charset="0"/>
                <a:ea typeface="Calibri" panose="020F0502020204030204" pitchFamily="34" charset="0"/>
                <a:cs typeface="Times New Roman" panose="02020603050405020304" pitchFamily="18" charset="0"/>
              </a:rPr>
              <a:t>H</a:t>
            </a:r>
            <a:r>
              <a:rPr lang="en-GB" sz="1200" dirty="0">
                <a:effectLst/>
                <a:latin typeface="Arial" panose="020B0604020202020204" pitchFamily="34" charset="0"/>
                <a:ea typeface="Calibri" panose="020F0502020204030204" pitchFamily="34" charset="0"/>
                <a:cs typeface="Times New Roman" panose="02020603050405020304" pitchFamily="18" charset="0"/>
              </a:rPr>
              <a:t>igh communication and negotiation skills to interact with subordinates, superiors and clients. </a:t>
            </a:r>
          </a:p>
          <a:p>
            <a:pPr marL="285750" indent="-285750">
              <a:lnSpc>
                <a:spcPct val="150000"/>
              </a:lnSpc>
              <a:buFont typeface="Wingdings" panose="05000000000000000000" pitchFamily="2" charset="2"/>
              <a:buChar char="q"/>
            </a:pPr>
            <a:r>
              <a:rPr lang="en-GB" sz="1200" dirty="0">
                <a:latin typeface="Arial" panose="020B0604020202020204" pitchFamily="34" charset="0"/>
                <a:ea typeface="Calibri" panose="020F0502020204030204" pitchFamily="34" charset="0"/>
                <a:cs typeface="Times New Roman" panose="02020603050405020304" pitchFamily="18" charset="0"/>
              </a:rPr>
              <a:t>Hi</a:t>
            </a:r>
            <a:r>
              <a:rPr lang="en-GB" sz="1200" dirty="0">
                <a:effectLst/>
                <a:latin typeface="Arial" panose="020B0604020202020204" pitchFamily="34" charset="0"/>
                <a:ea typeface="Calibri" panose="020F0502020204030204" pitchFamily="34" charset="0"/>
                <a:cs typeface="Times New Roman" panose="02020603050405020304" pitchFamily="18" charset="0"/>
              </a:rPr>
              <a:t>gh problem-solving skills and decision-making skills to address any dynamic situations</a:t>
            </a:r>
          </a:p>
          <a:p>
            <a:pPr marL="285750" indent="-285750">
              <a:lnSpc>
                <a:spcPct val="150000"/>
              </a:lnSpc>
              <a:buFont typeface="Wingdings" panose="05000000000000000000" pitchFamily="2" charset="2"/>
              <a:buChar char="q"/>
            </a:pPr>
            <a:r>
              <a:rPr lang="en-GB" sz="1200" dirty="0">
                <a:latin typeface="Arial" panose="020B0604020202020204" pitchFamily="34" charset="0"/>
                <a:ea typeface="Calibri" panose="020F0502020204030204" pitchFamily="34" charset="0"/>
                <a:cs typeface="Times New Roman" panose="02020603050405020304" pitchFamily="18" charset="0"/>
              </a:rPr>
              <a:t>H</a:t>
            </a:r>
            <a:r>
              <a:rPr lang="en-GB" sz="1200" dirty="0">
                <a:effectLst/>
                <a:latin typeface="Arial" panose="020B0604020202020204" pitchFamily="34" charset="0"/>
                <a:ea typeface="Calibri" panose="020F0502020204030204" pitchFamily="34" charset="0"/>
                <a:cs typeface="Times New Roman" panose="02020603050405020304" pitchFamily="18" charset="0"/>
              </a:rPr>
              <a:t>igh organisational skills, analytical skills, leadership skills along with a good understanding of store operations and CRM software.</a:t>
            </a:r>
            <a:endParaRPr lang="en-US" sz="1600" dirty="0"/>
          </a:p>
        </p:txBody>
      </p:sp>
    </p:spTree>
    <p:extLst>
      <p:ext uri="{BB962C8B-B14F-4D97-AF65-F5344CB8AC3E}">
        <p14:creationId xmlns:p14="http://schemas.microsoft.com/office/powerpoint/2010/main" val="32040742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195BD4-32DE-4E89-82F5-976AD8637774}"/>
              </a:ext>
            </a:extLst>
          </p:cNvPr>
          <p:cNvSpPr txBox="1"/>
          <p:nvPr/>
        </p:nvSpPr>
        <p:spPr>
          <a:xfrm>
            <a:off x="1368592" y="1293728"/>
            <a:ext cx="6106026" cy="456535"/>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Self-Assessment (SWOT Analysis)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graphicFrame>
        <p:nvGraphicFramePr>
          <p:cNvPr id="9" name="Table 8">
            <a:extLst>
              <a:ext uri="{FF2B5EF4-FFF2-40B4-BE49-F238E27FC236}">
                <a16:creationId xmlns:a16="http://schemas.microsoft.com/office/drawing/2014/main" id="{FE4E6AD7-0328-4C16-B035-C84191A01099}"/>
              </a:ext>
            </a:extLst>
          </p:cNvPr>
          <p:cNvGraphicFramePr>
            <a:graphicFrameLocks noGrp="1"/>
          </p:cNvGraphicFramePr>
          <p:nvPr>
            <p:extLst>
              <p:ext uri="{D42A27DB-BD31-4B8C-83A1-F6EECF244321}">
                <p14:modId xmlns:p14="http://schemas.microsoft.com/office/powerpoint/2010/main" val="3107392007"/>
              </p:ext>
            </p:extLst>
          </p:nvPr>
        </p:nvGraphicFramePr>
        <p:xfrm>
          <a:off x="3415546" y="2008077"/>
          <a:ext cx="5360905" cy="2846832"/>
        </p:xfrm>
        <a:graphic>
          <a:graphicData uri="http://schemas.openxmlformats.org/drawingml/2006/table">
            <a:tbl>
              <a:tblPr firstRow="1" firstCol="1" bandRow="1"/>
              <a:tblGrid>
                <a:gridCol w="2340610">
                  <a:extLst>
                    <a:ext uri="{9D8B030D-6E8A-4147-A177-3AD203B41FA5}">
                      <a16:colId xmlns:a16="http://schemas.microsoft.com/office/drawing/2014/main" val="1499068433"/>
                    </a:ext>
                  </a:extLst>
                </a:gridCol>
                <a:gridCol w="3020295">
                  <a:extLst>
                    <a:ext uri="{9D8B030D-6E8A-4147-A177-3AD203B41FA5}">
                      <a16:colId xmlns:a16="http://schemas.microsoft.com/office/drawing/2014/main" val="1951994202"/>
                    </a:ext>
                  </a:extLst>
                </a:gridCol>
              </a:tblGrid>
              <a:tr h="240475">
                <a:tc>
                  <a:txBody>
                    <a:bodyPr/>
                    <a:lstStyle/>
                    <a:p>
                      <a:pPr algn="ctr">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Strengths </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Weaknesses</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43186257"/>
                  </a:ext>
                </a:extLst>
              </a:tr>
              <a:tr h="224610">
                <a:tc>
                  <a:txBody>
                    <a:bodyPr/>
                    <a:lstStyle/>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Communication skill</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Decision-making</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Problem-solving skill</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Analytical skill</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Negotiation Skill</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2550524"/>
                  </a:ext>
                </a:extLst>
              </a:tr>
              <a:tr h="240475">
                <a:tc>
                  <a:txBody>
                    <a:bodyPr/>
                    <a:lstStyle/>
                    <a:p>
                      <a:pPr algn="ctr">
                        <a:lnSpc>
                          <a:spcPct val="150000"/>
                        </a:lnSpc>
                        <a:spcAft>
                          <a:spcPts val="800"/>
                        </a:spcAft>
                      </a:pPr>
                      <a:r>
                        <a:rPr lang="en-GB" sz="1600" b="1">
                          <a:effectLst/>
                          <a:latin typeface="Arial" panose="020B0604020202020204" pitchFamily="34" charset="0"/>
                          <a:ea typeface="Calibri" panose="020F0502020204030204" pitchFamily="34" charset="0"/>
                          <a:cs typeface="Times New Roman" panose="02020603050405020304" pitchFamily="18" charset="0"/>
                        </a:rPr>
                        <a:t>Opportunities </a:t>
                      </a:r>
                      <a:endParaRPr lang="en-US" sz="16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Threats </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01600419"/>
                  </a:ext>
                </a:extLst>
              </a:tr>
              <a:tr h="890715">
                <a:tc>
                  <a:txBody>
                    <a:bodyPr/>
                    <a:lstStyle/>
                    <a:p>
                      <a:pPr marL="342900" lvl="0" indent="-342900" algn="just">
                        <a:lnSpc>
                          <a:spcPct val="150000"/>
                        </a:lnSpc>
                        <a:buFont typeface="Symbol" panose="05050102010706020507" pitchFamily="18" charset="2"/>
                        <a:buChar char=""/>
                      </a:pPr>
                      <a:r>
                        <a:rPr lang="en-GB" sz="1600">
                          <a:effectLst/>
                          <a:latin typeface="Arial" panose="020B0604020202020204" pitchFamily="34" charset="0"/>
                          <a:ea typeface="Calibri" panose="020F0502020204030204" pitchFamily="34" charset="0"/>
                          <a:cs typeface="Times New Roman" panose="02020603050405020304" pitchFamily="18" charset="0"/>
                        </a:rPr>
                        <a:t>Organising skill</a:t>
                      </a:r>
                      <a:endParaRPr lang="en-US" sz="160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a:effectLst/>
                          <a:latin typeface="Arial" panose="020B0604020202020204" pitchFamily="34" charset="0"/>
                          <a:ea typeface="Calibri" panose="020F0502020204030204" pitchFamily="34" charset="0"/>
                          <a:cs typeface="Times New Roman" panose="02020603050405020304" pitchFamily="18" charset="0"/>
                        </a:rPr>
                        <a:t>ICT Skill</a:t>
                      </a:r>
                      <a:endParaRPr lang="en-US" sz="160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600">
                          <a:effectLst/>
                          <a:latin typeface="Arial" panose="020B0604020202020204" pitchFamily="34" charset="0"/>
                          <a:ea typeface="Calibri" panose="020F0502020204030204" pitchFamily="34" charset="0"/>
                          <a:cs typeface="Times New Roman" panose="02020603050405020304" pitchFamily="18" charset="0"/>
                        </a:rPr>
                        <a:t> </a:t>
                      </a:r>
                      <a:endParaRPr lang="en-US" sz="160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50000"/>
                        </a:lnSpc>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Leadership Skill</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dirty="0">
                          <a:effectLst/>
                          <a:latin typeface="Arial" panose="020B0604020202020204" pitchFamily="34" charset="0"/>
                          <a:ea typeface="Calibri" panose="020F0502020204030204" pitchFamily="34" charset="0"/>
                          <a:cs typeface="Times New Roman" panose="02020603050405020304" pitchFamily="18" charset="0"/>
                        </a:rPr>
                        <a:t>Knowledge regarding Store </a:t>
                      </a:r>
                      <a:br>
                        <a:rPr lang="en-GB" sz="1600" dirty="0">
                          <a:effectLst/>
                          <a:latin typeface="Arial" panose="020B0604020202020204" pitchFamily="34" charset="0"/>
                          <a:ea typeface="Calibri" panose="020F0502020204030204" pitchFamily="34" charset="0"/>
                          <a:cs typeface="Times New Roman" panose="02020603050405020304" pitchFamily="18" charset="0"/>
                        </a:rPr>
                      </a:br>
                      <a:r>
                        <a:rPr lang="en-GB" sz="1600" dirty="0">
                          <a:effectLst/>
                          <a:latin typeface="Arial" panose="020B0604020202020204" pitchFamily="34" charset="0"/>
                          <a:ea typeface="Calibri" panose="020F0502020204030204" pitchFamily="34" charset="0"/>
                          <a:cs typeface="Times New Roman" panose="02020603050405020304" pitchFamily="18" charset="0"/>
                        </a:rPr>
                        <a:t>operations </a:t>
                      </a:r>
                      <a:endParaRPr lang="en-US" sz="1600" dirty="0">
                        <a:effectLst/>
                        <a:latin typeface="Arial" panose="020B060402020202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8541686"/>
                  </a:ext>
                </a:extLst>
              </a:tr>
            </a:tbl>
          </a:graphicData>
        </a:graphic>
      </p:graphicFrame>
      <p:sp>
        <p:nvSpPr>
          <p:cNvPr id="11" name="TextBox 10">
            <a:extLst>
              <a:ext uri="{FF2B5EF4-FFF2-40B4-BE49-F238E27FC236}">
                <a16:creationId xmlns:a16="http://schemas.microsoft.com/office/drawing/2014/main" id="{5248455C-FC5C-4A45-906F-0F6DB67BF9AB}"/>
              </a:ext>
            </a:extLst>
          </p:cNvPr>
          <p:cNvSpPr txBox="1"/>
          <p:nvPr/>
        </p:nvSpPr>
        <p:spPr>
          <a:xfrm>
            <a:off x="3042985" y="4854909"/>
            <a:ext cx="6106026" cy="872034"/>
          </a:xfrm>
          <a:prstGeom prst="rect">
            <a:avLst/>
          </a:prstGeom>
          <a:noFill/>
        </p:spPr>
        <p:txBody>
          <a:bodyPr wrap="square">
            <a:spAutoFit/>
          </a:bodyPr>
          <a:lstStyle/>
          <a:p>
            <a:pPr algn="ctr">
              <a:lnSpc>
                <a:spcPct val="150000"/>
              </a:lnSpc>
              <a:spcAft>
                <a:spcPts val="1000"/>
              </a:spcAft>
            </a:pPr>
            <a:r>
              <a:rPr lang="en-US" sz="1800" dirty="0">
                <a:effectLst/>
                <a:latin typeface="Arial" panose="020B0604020202020204" pitchFamily="34" charset="0"/>
                <a:ea typeface="Calibri" panose="020F0502020204030204" pitchFamily="34" charset="0"/>
                <a:cs typeface="Times New Roman" panose="02020603050405020304" pitchFamily="18" charset="0"/>
              </a:rPr>
              <a:t>Table 1: SWOT Analysis </a:t>
            </a:r>
            <a:br>
              <a:rPr lang="en-US" sz="1800" dirty="0">
                <a:effectLst/>
                <a:latin typeface="Arial" panose="020B0604020202020204" pitchFamily="34" charset="0"/>
                <a:ea typeface="Calibri" panose="020F0502020204030204" pitchFamily="34" charset="0"/>
                <a:cs typeface="Times New Roman" panose="02020603050405020304" pitchFamily="18" charset="0"/>
              </a:rPr>
            </a:br>
            <a:r>
              <a:rPr lang="en-US" sz="1800" dirty="0">
                <a:effectLst/>
                <a:latin typeface="Arial" panose="020B0604020202020204" pitchFamily="34" charset="0"/>
                <a:ea typeface="Calibri" panose="020F0502020204030204" pitchFamily="34" charset="0"/>
                <a:cs typeface="Times New Roman" panose="02020603050405020304" pitchFamily="18" charset="0"/>
              </a:rPr>
              <a:t>Source: Self-made</a:t>
            </a:r>
          </a:p>
        </p:txBody>
      </p:sp>
    </p:spTree>
    <p:extLst>
      <p:ext uri="{BB962C8B-B14F-4D97-AF65-F5344CB8AC3E}">
        <p14:creationId xmlns:p14="http://schemas.microsoft.com/office/powerpoint/2010/main" val="3872190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1CA5E5-7A98-43EB-BDA0-33488CC000AD}"/>
              </a:ext>
            </a:extLst>
          </p:cNvPr>
          <p:cNvSpPr txBox="1"/>
          <p:nvPr/>
        </p:nvSpPr>
        <p:spPr>
          <a:xfrm>
            <a:off x="1392655" y="1365917"/>
            <a:ext cx="6106026" cy="456535"/>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Development Opportunities</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1B717F5-3795-4AD7-9428-1714259789FD}"/>
              </a:ext>
            </a:extLst>
          </p:cNvPr>
          <p:cNvSpPr txBox="1"/>
          <p:nvPr/>
        </p:nvSpPr>
        <p:spPr>
          <a:xfrm>
            <a:off x="1392654" y="1950667"/>
            <a:ext cx="9688429" cy="3680303"/>
          </a:xfrm>
          <a:prstGeom prst="rect">
            <a:avLst/>
          </a:prstGeom>
          <a:noFill/>
        </p:spPr>
        <p:txBody>
          <a:bodyPr wrap="square">
            <a:spAutoFit/>
          </a:bodyPr>
          <a:lstStyle/>
          <a:p>
            <a:pPr marL="285750" indent="-285750" algn="just">
              <a:lnSpc>
                <a:spcPct val="250000"/>
              </a:lnSpc>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Times New Roman" panose="02020603050405020304" pitchFamily="18" charset="0"/>
              </a:rPr>
              <a:t>opportunity to develop my skills through theoretical learnings and practical experiences.</a:t>
            </a:r>
          </a:p>
          <a:p>
            <a:pPr marL="285750" indent="-285750" algn="just">
              <a:lnSpc>
                <a:spcPct val="250000"/>
              </a:lnSpc>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Times New Roman" panose="02020603050405020304" pitchFamily="18" charset="0"/>
              </a:rPr>
              <a:t>Opportunity to develop particulars skills while studying at the university </a:t>
            </a:r>
          </a:p>
          <a:p>
            <a:pPr marL="285750" indent="-285750" algn="just">
              <a:lnSpc>
                <a:spcPct val="250000"/>
              </a:lnSpc>
              <a:buFont typeface="Wingdings" panose="05000000000000000000" pitchFamily="2" charset="2"/>
              <a:buChar char="q"/>
            </a:pPr>
            <a:r>
              <a:rPr lang="en-GB" sz="1600" dirty="0">
                <a:latin typeface="Arial" panose="020B0604020202020204" pitchFamily="34" charset="0"/>
                <a:ea typeface="Calibri" panose="020F0502020204030204" pitchFamily="34" charset="0"/>
                <a:cs typeface="Times New Roman" panose="02020603050405020304" pitchFamily="18" charset="0"/>
              </a:rPr>
              <a:t>O</a:t>
            </a:r>
            <a:r>
              <a:rPr lang="en-GB" sz="1600" dirty="0">
                <a:effectLst/>
                <a:latin typeface="Arial" panose="020B0604020202020204" pitchFamily="34" charset="0"/>
                <a:ea typeface="Calibri" panose="020F0502020204030204" pitchFamily="34" charset="0"/>
                <a:cs typeface="Times New Roman" panose="02020603050405020304" pitchFamily="18" charset="0"/>
              </a:rPr>
              <a:t>pportunity to utilise university resources to develop my skills</a:t>
            </a:r>
          </a:p>
          <a:p>
            <a:pPr marL="285750" indent="-285750" algn="just">
              <a:lnSpc>
                <a:spcPct val="250000"/>
              </a:lnSpc>
              <a:buFont typeface="Wingdings" panose="05000000000000000000" pitchFamily="2" charset="2"/>
              <a:buChar char="q"/>
            </a:pPr>
            <a:r>
              <a:rPr lang="en-GB" sz="1600" dirty="0">
                <a:latin typeface="Arial" panose="020B0604020202020204" pitchFamily="34" charset="0"/>
                <a:ea typeface="Calibri" panose="020F0502020204030204" pitchFamily="34" charset="0"/>
                <a:cs typeface="Times New Roman" panose="02020603050405020304" pitchFamily="18" charset="0"/>
              </a:rPr>
              <a:t>O</a:t>
            </a:r>
            <a:r>
              <a:rPr lang="en-GB" sz="1600" dirty="0">
                <a:effectLst/>
                <a:latin typeface="Arial" panose="020B0604020202020204" pitchFamily="34" charset="0"/>
                <a:ea typeface="Calibri" panose="020F0502020204030204" pitchFamily="34" charset="0"/>
                <a:cs typeface="Times New Roman" panose="02020603050405020304" pitchFamily="18" charset="0"/>
              </a:rPr>
              <a:t>pportunity to consult with my teachers and seniors </a:t>
            </a:r>
          </a:p>
          <a:p>
            <a:pPr marL="285750" indent="-285750" algn="just">
              <a:lnSpc>
                <a:spcPct val="250000"/>
              </a:lnSpc>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Times New Roman" panose="02020603050405020304" pitchFamily="18" charset="0"/>
              </a:rPr>
              <a:t>Opportunity to participate in online skill development courses designed by private organisations. </a:t>
            </a:r>
          </a:p>
          <a:p>
            <a:pPr marL="285750" indent="-285750" algn="just">
              <a:lnSpc>
                <a:spcPct val="250000"/>
              </a:lnSpc>
              <a:buFont typeface="Wingdings" panose="05000000000000000000" pitchFamily="2" charset="2"/>
              <a:buChar char="q"/>
            </a:pPr>
            <a:r>
              <a:rPr lang="en-GB" sz="1600" dirty="0">
                <a:effectLst/>
                <a:latin typeface="Arial" panose="020B0604020202020204" pitchFamily="34" charset="0"/>
                <a:ea typeface="Calibri" panose="020F0502020204030204" pitchFamily="34" charset="0"/>
                <a:cs typeface="Times New Roman" panose="02020603050405020304" pitchFamily="18" charset="0"/>
              </a:rPr>
              <a:t>Opportunity to volunteer national and international volunteer organisations</a:t>
            </a:r>
            <a:endParaRPr lang="en-US" sz="1600" dirty="0"/>
          </a:p>
        </p:txBody>
      </p:sp>
    </p:spTree>
    <p:extLst>
      <p:ext uri="{BB962C8B-B14F-4D97-AF65-F5344CB8AC3E}">
        <p14:creationId xmlns:p14="http://schemas.microsoft.com/office/powerpoint/2010/main" val="17357812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17944FC-6DAC-4839-8236-D7FDC7ADE2F6}"/>
              </a:ext>
            </a:extLst>
          </p:cNvPr>
          <p:cNvSpPr/>
          <p:nvPr/>
        </p:nvSpPr>
        <p:spPr>
          <a:xfrm>
            <a:off x="1405053" y="1449659"/>
            <a:ext cx="9757317" cy="591014"/>
          </a:xfrm>
          <a:prstGeom prst="rect">
            <a:avLst/>
          </a:prstGeom>
          <a:solidFill>
            <a:srgbClr val="E5E3D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AA0EE35-B82A-4FF6-AC01-74B1D9D72770}"/>
              </a:ext>
            </a:extLst>
          </p:cNvPr>
          <p:cNvSpPr txBox="1"/>
          <p:nvPr/>
        </p:nvSpPr>
        <p:spPr>
          <a:xfrm>
            <a:off x="299225" y="-155452"/>
            <a:ext cx="6105292" cy="456535"/>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Personal and Professional Development Plan </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graphicFrame>
        <p:nvGraphicFramePr>
          <p:cNvPr id="2" name="Table 2">
            <a:extLst>
              <a:ext uri="{FF2B5EF4-FFF2-40B4-BE49-F238E27FC236}">
                <a16:creationId xmlns:a16="http://schemas.microsoft.com/office/drawing/2014/main" id="{799B0F2D-7B82-4D95-A424-8BF12F3B3778}"/>
              </a:ext>
            </a:extLst>
          </p:cNvPr>
          <p:cNvGraphicFramePr>
            <a:graphicFrameLocks noGrp="1"/>
          </p:cNvGraphicFramePr>
          <p:nvPr>
            <p:extLst>
              <p:ext uri="{D42A27DB-BD31-4B8C-83A1-F6EECF244321}">
                <p14:modId xmlns:p14="http://schemas.microsoft.com/office/powerpoint/2010/main" val="2213323364"/>
              </p:ext>
            </p:extLst>
          </p:nvPr>
        </p:nvGraphicFramePr>
        <p:xfrm>
          <a:off x="1625600" y="301083"/>
          <a:ext cx="8826502" cy="5274219"/>
        </p:xfrm>
        <a:graphic>
          <a:graphicData uri="http://schemas.openxmlformats.org/drawingml/2006/table">
            <a:tbl>
              <a:tblPr firstRow="1" bandRow="1">
                <a:tableStyleId>{5940675A-B579-460E-94D1-54222C63F5DA}</a:tableStyleId>
              </a:tblPr>
              <a:tblGrid>
                <a:gridCol w="1467439">
                  <a:extLst>
                    <a:ext uri="{9D8B030D-6E8A-4147-A177-3AD203B41FA5}">
                      <a16:colId xmlns:a16="http://schemas.microsoft.com/office/drawing/2014/main" val="2862612739"/>
                    </a:ext>
                  </a:extLst>
                </a:gridCol>
                <a:gridCol w="1480139">
                  <a:extLst>
                    <a:ext uri="{9D8B030D-6E8A-4147-A177-3AD203B41FA5}">
                      <a16:colId xmlns:a16="http://schemas.microsoft.com/office/drawing/2014/main" val="2961582266"/>
                    </a:ext>
                  </a:extLst>
                </a:gridCol>
                <a:gridCol w="1480139">
                  <a:extLst>
                    <a:ext uri="{9D8B030D-6E8A-4147-A177-3AD203B41FA5}">
                      <a16:colId xmlns:a16="http://schemas.microsoft.com/office/drawing/2014/main" val="1670646135"/>
                    </a:ext>
                  </a:extLst>
                </a:gridCol>
                <a:gridCol w="1480139">
                  <a:extLst>
                    <a:ext uri="{9D8B030D-6E8A-4147-A177-3AD203B41FA5}">
                      <a16:colId xmlns:a16="http://schemas.microsoft.com/office/drawing/2014/main" val="3740750401"/>
                    </a:ext>
                  </a:extLst>
                </a:gridCol>
                <a:gridCol w="1480139">
                  <a:extLst>
                    <a:ext uri="{9D8B030D-6E8A-4147-A177-3AD203B41FA5}">
                      <a16:colId xmlns:a16="http://schemas.microsoft.com/office/drawing/2014/main" val="3575539337"/>
                    </a:ext>
                  </a:extLst>
                </a:gridCol>
                <a:gridCol w="1438507">
                  <a:extLst>
                    <a:ext uri="{9D8B030D-6E8A-4147-A177-3AD203B41FA5}">
                      <a16:colId xmlns:a16="http://schemas.microsoft.com/office/drawing/2014/main" val="366616310"/>
                    </a:ext>
                  </a:extLst>
                </a:gridCol>
              </a:tblGrid>
              <a:tr h="852146">
                <a:tc>
                  <a:txBody>
                    <a:bodyPr/>
                    <a:lstStyle/>
                    <a:p>
                      <a:pPr algn="l">
                        <a:lnSpc>
                          <a:spcPct val="150000"/>
                        </a:lnSpc>
                        <a:spcAft>
                          <a:spcPts val="800"/>
                        </a:spcAft>
                      </a:pPr>
                      <a:r>
                        <a:rPr lang="en-GB" sz="900" b="1" kern="1200" dirty="0">
                          <a:solidFill>
                            <a:srgbClr val="000000"/>
                          </a:solidFill>
                          <a:effectLst/>
                        </a:rPr>
                        <a:t>Skills and Knowledge</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kern="1200" dirty="0">
                          <a:solidFill>
                            <a:srgbClr val="000000"/>
                          </a:solidFill>
                          <a:effectLst/>
                        </a:rPr>
                        <a:t>Present Skill level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kern="1200" dirty="0">
                          <a:solidFill>
                            <a:srgbClr val="000000"/>
                          </a:solidFill>
                          <a:effectLst/>
                        </a:rPr>
                        <a:t>Target Skill Level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kern="1200">
                          <a:solidFill>
                            <a:srgbClr val="000000"/>
                          </a:solidFill>
                          <a:effectLst/>
                        </a:rPr>
                        <a:t>Opportunities for Improvements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kern="1200">
                          <a:solidFill>
                            <a:srgbClr val="000000"/>
                          </a:solidFill>
                          <a:effectLst/>
                        </a:rPr>
                        <a:t>Success</a:t>
                      </a:r>
                      <a:endParaRPr lang="en-US" sz="900" b="1">
                        <a:effectLst/>
                      </a:endParaRPr>
                    </a:p>
                    <a:p>
                      <a:pPr algn="l">
                        <a:lnSpc>
                          <a:spcPct val="150000"/>
                        </a:lnSpc>
                        <a:spcAft>
                          <a:spcPts val="800"/>
                        </a:spcAft>
                      </a:pPr>
                      <a:r>
                        <a:rPr lang="en-GB" sz="900" b="1" kern="1200">
                          <a:solidFill>
                            <a:srgbClr val="000000"/>
                          </a:solidFill>
                          <a:effectLst/>
                        </a:rPr>
                        <a:t>Indicator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kern="1200" dirty="0">
                          <a:solidFill>
                            <a:srgbClr val="000000"/>
                          </a:solidFill>
                          <a:effectLst/>
                        </a:rPr>
                        <a:t>Time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772422959"/>
                  </a:ext>
                </a:extLst>
              </a:tr>
              <a:tr h="1356823">
                <a:tc>
                  <a:txBody>
                    <a:bodyPr/>
                    <a:lstStyle/>
                    <a:p>
                      <a:pPr algn="l">
                        <a:lnSpc>
                          <a:spcPct val="150000"/>
                        </a:lnSpc>
                        <a:spcAft>
                          <a:spcPts val="800"/>
                        </a:spcAft>
                      </a:pPr>
                      <a:r>
                        <a:rPr lang="en-GB" sz="900" b="1">
                          <a:effectLst/>
                        </a:rPr>
                        <a:t>Problem-solving Skill</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Low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Medium</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Participating in online problem-solving skill development course designed by SkillShare.com</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 Resolving problems within a short time.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4 Months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2570801073"/>
                  </a:ext>
                </a:extLst>
              </a:tr>
              <a:tr h="1021750">
                <a:tc>
                  <a:txBody>
                    <a:bodyPr/>
                    <a:lstStyle/>
                    <a:p>
                      <a:pPr algn="l">
                        <a:lnSpc>
                          <a:spcPct val="150000"/>
                        </a:lnSpc>
                        <a:spcAft>
                          <a:spcPts val="800"/>
                        </a:spcAft>
                      </a:pPr>
                      <a:r>
                        <a:rPr lang="en-GB" sz="900" b="1">
                          <a:effectLst/>
                        </a:rPr>
                        <a:t>Negotiation Skill</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Low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Medium</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Attending Seminars for negotiation skill development.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Settling disputes between two parties in a peaceful manner.</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2 Months</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2947160463"/>
                  </a:ext>
                </a:extLst>
              </a:tr>
              <a:tr h="1021750">
                <a:tc>
                  <a:txBody>
                    <a:bodyPr/>
                    <a:lstStyle/>
                    <a:p>
                      <a:pPr algn="l">
                        <a:lnSpc>
                          <a:spcPct val="150000"/>
                        </a:lnSpc>
                        <a:spcAft>
                          <a:spcPts val="800"/>
                        </a:spcAft>
                      </a:pPr>
                      <a:r>
                        <a:rPr lang="en-GB" sz="900" b="1">
                          <a:effectLst/>
                        </a:rPr>
                        <a:t>Analytical Skill</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Low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Medium</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Reading journals of analytical skill development.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Collecting and analysing a large amount of information in a short time.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3 Months</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510534375"/>
                  </a:ext>
                </a:extLst>
              </a:tr>
              <a:tr h="1021750">
                <a:tc>
                  <a:txBody>
                    <a:bodyPr/>
                    <a:lstStyle/>
                    <a:p>
                      <a:pPr algn="l">
                        <a:lnSpc>
                          <a:spcPct val="150000"/>
                        </a:lnSpc>
                        <a:spcAft>
                          <a:spcPts val="800"/>
                        </a:spcAft>
                      </a:pPr>
                      <a:r>
                        <a:rPr lang="en-GB" sz="900" b="1" dirty="0">
                          <a:effectLst/>
                        </a:rPr>
                        <a:t>Leadership Skill</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Low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Medium</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Practising leadership skills at Leadership Skill Training Ltd.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Effectively leading team to achieve a common goal in a short time.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5 Months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2834881723"/>
                  </a:ext>
                </a:extLst>
              </a:tr>
            </a:tbl>
          </a:graphicData>
        </a:graphic>
      </p:graphicFrame>
      <p:sp>
        <p:nvSpPr>
          <p:cNvPr id="3" name="TextBox 2">
            <a:extLst>
              <a:ext uri="{FF2B5EF4-FFF2-40B4-BE49-F238E27FC236}">
                <a16:creationId xmlns:a16="http://schemas.microsoft.com/office/drawing/2014/main" id="{A6C5452E-E66B-4619-B56D-9295C4CFB405}"/>
              </a:ext>
            </a:extLst>
          </p:cNvPr>
          <p:cNvSpPr txBox="1"/>
          <p:nvPr/>
        </p:nvSpPr>
        <p:spPr>
          <a:xfrm>
            <a:off x="10947400" y="5765800"/>
            <a:ext cx="479618" cy="369332"/>
          </a:xfrm>
          <a:prstGeom prst="rect">
            <a:avLst/>
          </a:prstGeom>
          <a:noFill/>
        </p:spPr>
        <p:txBody>
          <a:bodyPr wrap="none" rtlCol="0">
            <a:spAutoFit/>
          </a:bodyPr>
          <a:lstStyle/>
          <a:p>
            <a:r>
              <a:rPr lang="en-GB" dirty="0"/>
              <a:t>1/2</a:t>
            </a:r>
          </a:p>
        </p:txBody>
      </p:sp>
    </p:spTree>
    <p:extLst>
      <p:ext uri="{BB962C8B-B14F-4D97-AF65-F5344CB8AC3E}">
        <p14:creationId xmlns:p14="http://schemas.microsoft.com/office/powerpoint/2010/main" val="33319294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CBDD4-04FF-4640-A01C-31238A39900A}"/>
              </a:ext>
            </a:extLst>
          </p:cNvPr>
          <p:cNvSpPr>
            <a:spLocks noGrp="1"/>
          </p:cNvSpPr>
          <p:nvPr>
            <p:ph type="title"/>
          </p:nvPr>
        </p:nvSpPr>
        <p:spPr>
          <a:xfrm>
            <a:off x="1395963" y="1235580"/>
            <a:ext cx="7252737" cy="402720"/>
          </a:xfrm>
        </p:spPr>
        <p:txBody>
          <a:bodyPr>
            <a:normAutofit fontScale="90000"/>
          </a:bodyPr>
          <a:lstStyle/>
          <a:p>
            <a:r>
              <a:rPr lang="en-GB" sz="2000" b="1" dirty="0">
                <a:effectLst/>
                <a:latin typeface="Arial" panose="020B0604020202020204" pitchFamily="34" charset="0"/>
                <a:ea typeface="Calibri" panose="020F0502020204030204" pitchFamily="34" charset="0"/>
                <a:cs typeface="Times New Roman" panose="02020603050405020304" pitchFamily="18" charset="0"/>
              </a:rPr>
              <a:t>Personal and Professional Development Plan </a:t>
            </a:r>
            <a:br>
              <a:rPr lang="en-US" sz="3200" dirty="0">
                <a:effectLst/>
                <a:latin typeface="Arial" panose="020B0604020202020204" pitchFamily="34" charset="0"/>
                <a:ea typeface="Calibri" panose="020F0502020204030204" pitchFamily="34" charset="0"/>
                <a:cs typeface="Times New Roman" panose="02020603050405020304" pitchFamily="18" charset="0"/>
              </a:rPr>
            </a:br>
            <a:endParaRPr lang="en-GB" dirty="0"/>
          </a:p>
        </p:txBody>
      </p:sp>
      <p:graphicFrame>
        <p:nvGraphicFramePr>
          <p:cNvPr id="5" name="Table 5">
            <a:extLst>
              <a:ext uri="{FF2B5EF4-FFF2-40B4-BE49-F238E27FC236}">
                <a16:creationId xmlns:a16="http://schemas.microsoft.com/office/drawing/2014/main" id="{EC97C15B-ED29-4866-9D59-454109D5A8BA}"/>
              </a:ext>
            </a:extLst>
          </p:cNvPr>
          <p:cNvGraphicFramePr>
            <a:graphicFrameLocks noGrp="1"/>
          </p:cNvGraphicFramePr>
          <p:nvPr>
            <p:ph idx="1"/>
            <p:extLst>
              <p:ext uri="{D42A27DB-BD31-4B8C-83A1-F6EECF244321}">
                <p14:modId xmlns:p14="http://schemas.microsoft.com/office/powerpoint/2010/main" val="1509838784"/>
              </p:ext>
            </p:extLst>
          </p:nvPr>
        </p:nvGraphicFramePr>
        <p:xfrm>
          <a:off x="203200" y="1816101"/>
          <a:ext cx="11607800" cy="4137610"/>
        </p:xfrm>
        <a:graphic>
          <a:graphicData uri="http://schemas.openxmlformats.org/drawingml/2006/table">
            <a:tbl>
              <a:tblPr firstRow="1" bandRow="1">
                <a:tableStyleId>{5940675A-B579-460E-94D1-54222C63F5DA}</a:tableStyleId>
              </a:tblPr>
              <a:tblGrid>
                <a:gridCol w="1691371">
                  <a:extLst>
                    <a:ext uri="{9D8B030D-6E8A-4147-A177-3AD203B41FA5}">
                      <a16:colId xmlns:a16="http://schemas.microsoft.com/office/drawing/2014/main" val="4207764907"/>
                    </a:ext>
                  </a:extLst>
                </a:gridCol>
                <a:gridCol w="1213978">
                  <a:extLst>
                    <a:ext uri="{9D8B030D-6E8A-4147-A177-3AD203B41FA5}">
                      <a16:colId xmlns:a16="http://schemas.microsoft.com/office/drawing/2014/main" val="4168555888"/>
                    </a:ext>
                  </a:extLst>
                </a:gridCol>
                <a:gridCol w="1254899">
                  <a:extLst>
                    <a:ext uri="{9D8B030D-6E8A-4147-A177-3AD203B41FA5}">
                      <a16:colId xmlns:a16="http://schemas.microsoft.com/office/drawing/2014/main" val="2568944252"/>
                    </a:ext>
                  </a:extLst>
                </a:gridCol>
                <a:gridCol w="3762602">
                  <a:extLst>
                    <a:ext uri="{9D8B030D-6E8A-4147-A177-3AD203B41FA5}">
                      <a16:colId xmlns:a16="http://schemas.microsoft.com/office/drawing/2014/main" val="41868833"/>
                    </a:ext>
                  </a:extLst>
                </a:gridCol>
                <a:gridCol w="1842475">
                  <a:extLst>
                    <a:ext uri="{9D8B030D-6E8A-4147-A177-3AD203B41FA5}">
                      <a16:colId xmlns:a16="http://schemas.microsoft.com/office/drawing/2014/main" val="2325430549"/>
                    </a:ext>
                  </a:extLst>
                </a:gridCol>
                <a:gridCol w="1842475">
                  <a:extLst>
                    <a:ext uri="{9D8B030D-6E8A-4147-A177-3AD203B41FA5}">
                      <a16:colId xmlns:a16="http://schemas.microsoft.com/office/drawing/2014/main" val="4001423200"/>
                    </a:ext>
                  </a:extLst>
                </a:gridCol>
              </a:tblGrid>
              <a:tr h="1028741">
                <a:tc>
                  <a:txBody>
                    <a:bodyPr/>
                    <a:lstStyle/>
                    <a:p>
                      <a:pPr algn="l">
                        <a:lnSpc>
                          <a:spcPct val="150000"/>
                        </a:lnSpc>
                        <a:spcAft>
                          <a:spcPts val="800"/>
                        </a:spcAft>
                      </a:pPr>
                      <a:r>
                        <a:rPr lang="en-GB" sz="900" b="1" dirty="0">
                          <a:effectLst/>
                        </a:rPr>
                        <a:t>Store Operations Knowledge</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Low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High</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Working as an Intern for Tesco Plc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Acquiring internal knowledge regarding store operations to gain extensive comprehension of the retail operations.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6 Months</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1039790817"/>
                  </a:ext>
                </a:extLst>
              </a:tr>
              <a:tr h="1028741">
                <a:tc>
                  <a:txBody>
                    <a:bodyPr/>
                    <a:lstStyle/>
                    <a:p>
                      <a:pPr algn="l">
                        <a:lnSpc>
                          <a:spcPct val="150000"/>
                        </a:lnSpc>
                        <a:spcAft>
                          <a:spcPts val="800"/>
                        </a:spcAft>
                      </a:pPr>
                      <a:r>
                        <a:rPr lang="en-GB" sz="900" b="1">
                          <a:effectLst/>
                        </a:rPr>
                        <a:t>Organising Skill</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Medium</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High</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Participating in group volunteer work at Reach Volunteering organisation.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Efficiently manage academic, professional and personal time as well as workload to accomplish all tasks within a limited time.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5 Months</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1597457433"/>
                  </a:ext>
                </a:extLst>
              </a:tr>
              <a:tr h="774690">
                <a:tc>
                  <a:txBody>
                    <a:bodyPr/>
                    <a:lstStyle/>
                    <a:p>
                      <a:pPr algn="l">
                        <a:lnSpc>
                          <a:spcPct val="150000"/>
                        </a:lnSpc>
                        <a:spcAft>
                          <a:spcPts val="800"/>
                        </a:spcAft>
                      </a:pPr>
                      <a:r>
                        <a:rPr lang="en-GB" sz="900" b="1">
                          <a:effectLst/>
                        </a:rPr>
                        <a:t>ICT Skill</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Medium</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High</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Attending ICT skill development course on Udemy</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Gaining a good grasp of MS Excel, Word, PowerPoint and CRM software.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6 Months</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125174660"/>
                  </a:ext>
                </a:extLst>
              </a:tr>
              <a:tr h="520638">
                <a:tc>
                  <a:txBody>
                    <a:bodyPr/>
                    <a:lstStyle/>
                    <a:p>
                      <a:pPr algn="l">
                        <a:lnSpc>
                          <a:spcPct val="150000"/>
                        </a:lnSpc>
                        <a:spcAft>
                          <a:spcPts val="800"/>
                        </a:spcAft>
                      </a:pPr>
                      <a:r>
                        <a:rPr lang="en-GB" sz="900" b="1">
                          <a:effectLst/>
                        </a:rPr>
                        <a:t>Communication Skill</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Medium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High</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Reading books on communication skill development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Effectively communicate in a professional setting. </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2 Months</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1544855266"/>
                  </a:ext>
                </a:extLst>
              </a:tr>
              <a:tr h="774690">
                <a:tc>
                  <a:txBody>
                    <a:bodyPr/>
                    <a:lstStyle/>
                    <a:p>
                      <a:pPr algn="l">
                        <a:lnSpc>
                          <a:spcPct val="150000"/>
                        </a:lnSpc>
                        <a:spcAft>
                          <a:spcPts val="800"/>
                        </a:spcAft>
                      </a:pPr>
                      <a:r>
                        <a:rPr lang="en-GB" sz="900" b="1">
                          <a:effectLst/>
                        </a:rPr>
                        <a:t>Decision-making Skill</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Medium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High</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Attending decision making skill development course designed by </a:t>
                      </a:r>
                      <a:r>
                        <a:rPr lang="en-GB" sz="900" b="1" dirty="0" err="1">
                          <a:effectLst/>
                        </a:rPr>
                        <a:t>Qdos</a:t>
                      </a:r>
                      <a:r>
                        <a:rPr lang="en-GB" sz="900" b="1" dirty="0">
                          <a:effectLst/>
                        </a:rPr>
                        <a:t> Training Ltd. </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a:effectLst/>
                        </a:rPr>
                        <a:t>Making decisions in a short time after considering multiple alternatives.</a:t>
                      </a:r>
                      <a:endParaRPr lang="en-US" sz="900" b="1">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tc>
                  <a:txBody>
                    <a:bodyPr/>
                    <a:lstStyle/>
                    <a:p>
                      <a:pPr algn="l">
                        <a:lnSpc>
                          <a:spcPct val="150000"/>
                        </a:lnSpc>
                        <a:spcAft>
                          <a:spcPts val="800"/>
                        </a:spcAft>
                      </a:pPr>
                      <a:r>
                        <a:rPr lang="en-GB" sz="900" b="1" dirty="0">
                          <a:effectLst/>
                        </a:rPr>
                        <a:t>3 Months</a:t>
                      </a:r>
                      <a:endParaRPr lang="en-US" sz="900" b="1" dirty="0">
                        <a:effectLst/>
                        <a:latin typeface="Arial" panose="020B0604020202020204" pitchFamily="34" charset="0"/>
                        <a:ea typeface="Calibri" panose="020F0502020204030204" pitchFamily="34" charset="0"/>
                        <a:cs typeface="Times New Roman" panose="02020603050405020304" pitchFamily="18" charset="0"/>
                      </a:endParaRPr>
                    </a:p>
                  </a:txBody>
                  <a:tcPr marL="34598" marR="34598" marT="17299" marB="17299"/>
                </a:tc>
                <a:extLst>
                  <a:ext uri="{0D108BD9-81ED-4DB2-BD59-A6C34878D82A}">
                    <a16:rowId xmlns:a16="http://schemas.microsoft.com/office/drawing/2014/main" val="2796358"/>
                  </a:ext>
                </a:extLst>
              </a:tr>
            </a:tbl>
          </a:graphicData>
        </a:graphic>
      </p:graphicFrame>
      <p:sp>
        <p:nvSpPr>
          <p:cNvPr id="6" name="TextBox 5">
            <a:extLst>
              <a:ext uri="{FF2B5EF4-FFF2-40B4-BE49-F238E27FC236}">
                <a16:creationId xmlns:a16="http://schemas.microsoft.com/office/drawing/2014/main" id="{CAE215F3-4DEF-4435-A0D6-8A2AB8F8F855}"/>
              </a:ext>
            </a:extLst>
          </p:cNvPr>
          <p:cNvSpPr txBox="1"/>
          <p:nvPr/>
        </p:nvSpPr>
        <p:spPr>
          <a:xfrm>
            <a:off x="11811000" y="5721491"/>
            <a:ext cx="479618" cy="369332"/>
          </a:xfrm>
          <a:prstGeom prst="rect">
            <a:avLst/>
          </a:prstGeom>
          <a:noFill/>
        </p:spPr>
        <p:txBody>
          <a:bodyPr wrap="none" rtlCol="0">
            <a:spAutoFit/>
          </a:bodyPr>
          <a:lstStyle/>
          <a:p>
            <a:r>
              <a:rPr lang="en-GB" dirty="0"/>
              <a:t>2/2</a:t>
            </a:r>
          </a:p>
        </p:txBody>
      </p:sp>
    </p:spTree>
    <p:extLst>
      <p:ext uri="{BB962C8B-B14F-4D97-AF65-F5344CB8AC3E}">
        <p14:creationId xmlns:p14="http://schemas.microsoft.com/office/powerpoint/2010/main" val="5982373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3C34C7A-764A-41BE-BE03-38C58DCA958B}"/>
              </a:ext>
            </a:extLst>
          </p:cNvPr>
          <p:cNvSpPr txBox="1"/>
          <p:nvPr/>
        </p:nvSpPr>
        <p:spPr>
          <a:xfrm>
            <a:off x="1404687" y="1329823"/>
            <a:ext cx="6106026" cy="456535"/>
          </a:xfrm>
          <a:prstGeom prst="rect">
            <a:avLst/>
          </a:prstGeom>
          <a:noFill/>
        </p:spPr>
        <p:txBody>
          <a:bodyPr wrap="square">
            <a:spAutoFit/>
          </a:bodyPr>
          <a:lstStyle/>
          <a:p>
            <a:pPr algn="just">
              <a:lnSpc>
                <a:spcPct val="150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Conclusion</a:t>
            </a:r>
            <a:endParaRPr lang="en-US" sz="18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204B29BC-9BC6-4973-9C58-1A3823A7CB2E}"/>
              </a:ext>
            </a:extLst>
          </p:cNvPr>
          <p:cNvSpPr txBox="1"/>
          <p:nvPr/>
        </p:nvSpPr>
        <p:spPr>
          <a:xfrm>
            <a:off x="1404687" y="1952195"/>
            <a:ext cx="9676397" cy="3063467"/>
          </a:xfrm>
          <a:prstGeom prst="rect">
            <a:avLst/>
          </a:prstGeom>
          <a:noFill/>
        </p:spPr>
        <p:txBody>
          <a:bodyPr wrap="square">
            <a:spAutoFit/>
          </a:bodyPr>
          <a:lstStyle/>
          <a:p>
            <a:pPr marL="285750" indent="-285750" algn="just">
              <a:lnSpc>
                <a:spcPct val="150000"/>
              </a:lnSpc>
              <a:spcAft>
                <a:spcPts val="800"/>
              </a:spcAft>
              <a:buFont typeface="Wingdings" panose="05000000000000000000" pitchFamily="2" charset="2"/>
              <a:buChar char="q"/>
            </a:pPr>
            <a:r>
              <a:rPr lang="en-GB" sz="1400" dirty="0">
                <a:effectLst/>
                <a:latin typeface="Arial" panose="020B0604020202020204" pitchFamily="34" charset="0"/>
                <a:ea typeface="Calibri" panose="020F0502020204030204" pitchFamily="34" charset="0"/>
                <a:cs typeface="Times New Roman" panose="02020603050405020304" pitchFamily="18" charset="0"/>
              </a:rPr>
              <a:t>I have decided to establish myself in the food retail industry of the UK to become a regional sales manager in future. My decision to work in the food retail industry has been influenced by the dynamic nature of the food retail sector as well as the high development opportunities facilitated by the industry due to its competitive environment. I have confirmed that communication, problem-solving, decision-making, analytical skills and leadership skills are essential for a regional sales manager. </a:t>
            </a:r>
          </a:p>
          <a:p>
            <a:pPr marL="285750" indent="-285750" algn="just">
              <a:lnSpc>
                <a:spcPct val="150000"/>
              </a:lnSpc>
              <a:spcAft>
                <a:spcPts val="800"/>
              </a:spcAft>
              <a:buFont typeface="Wingdings" panose="05000000000000000000" pitchFamily="2" charset="2"/>
              <a:buChar char="q"/>
            </a:pPr>
            <a:r>
              <a:rPr lang="en-GB" sz="1400" dirty="0">
                <a:effectLst/>
                <a:latin typeface="Arial" panose="020B0604020202020204" pitchFamily="34" charset="0"/>
                <a:ea typeface="Calibri" panose="020F0502020204030204" pitchFamily="34" charset="0"/>
                <a:cs typeface="Times New Roman" panose="02020603050405020304" pitchFamily="18" charset="0"/>
              </a:rPr>
              <a:t>Therefore, a personal SWOT analysis has been conducted to identify my strengths, weaknesses, opportunities and threats. I found several ways to improve my skills and knowledge and formulated a personal and professional development plan to make use of the various development opportunities to remove my shortcomings and prepare myself for becoming a regional sales manager in future.  </a:t>
            </a:r>
            <a:endParaRPr lang="en-US" sz="14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21585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2B03A0-407D-4599-B185-3DA0DF7915A8}"/>
              </a:ext>
            </a:extLst>
          </p:cNvPr>
          <p:cNvSpPr txBox="1"/>
          <p:nvPr/>
        </p:nvSpPr>
        <p:spPr>
          <a:xfrm>
            <a:off x="-223025" y="1299782"/>
            <a:ext cx="4787590" cy="496996"/>
          </a:xfrm>
          <a:prstGeom prst="rect">
            <a:avLst/>
          </a:prstGeom>
          <a:noFill/>
        </p:spPr>
        <p:txBody>
          <a:bodyPr wrap="square">
            <a:spAutoFit/>
          </a:bodyPr>
          <a:lstStyle/>
          <a:p>
            <a:pPr algn="ctr">
              <a:lnSpc>
                <a:spcPct val="150000"/>
              </a:lnSpc>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References </a:t>
            </a:r>
            <a:endParaRPr lang="en-US" sz="20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CD918A1-6B45-48AE-9806-793FB3A3A68B}"/>
              </a:ext>
            </a:extLst>
          </p:cNvPr>
          <p:cNvSpPr txBox="1"/>
          <p:nvPr/>
        </p:nvSpPr>
        <p:spPr>
          <a:xfrm>
            <a:off x="1397000" y="1961878"/>
            <a:ext cx="9982200" cy="3948389"/>
          </a:xfrm>
          <a:prstGeom prst="rect">
            <a:avLst/>
          </a:prstGeom>
          <a:noFill/>
        </p:spPr>
        <p:txBody>
          <a:bodyPr wrap="square">
            <a:spAutoFit/>
          </a:bodyPr>
          <a:lstStyle/>
          <a:p>
            <a:pPr algn="just">
              <a:lnSpc>
                <a:spcPct val="150000"/>
              </a:lnSpc>
              <a:spcAft>
                <a:spcPts val="800"/>
              </a:spcAft>
            </a:pP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Gortney</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J.S.,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Lahiri</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M., Giuliano, C., Saleem, H., Khan, M.,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Salinitri</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F. and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Lucarotti</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R., (2021). Evaluation of an Instrument to Assess Students’ Personal and Professional Development During the Faculty Advising Process.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American Journal of Pharmaceutical Education</a:t>
            </a:r>
            <a:r>
              <a:rPr lang="en-US" sz="800" b="1" dirty="0">
                <a:effectLst/>
                <a:latin typeface="Arial" panose="020B0604020202020204" pitchFamily="34" charset="0"/>
                <a:ea typeface="Calibri" panose="020F0502020204030204" pitchFamily="34" charset="0"/>
                <a:cs typeface="Times New Roman" panose="02020603050405020304" pitchFamily="18" charset="0"/>
              </a:rPr>
              <a:t>,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85</a:t>
            </a:r>
            <a:r>
              <a:rPr lang="en-US" sz="800" b="1" dirty="0">
                <a:effectLst/>
                <a:latin typeface="Arial" panose="020B0604020202020204" pitchFamily="34" charset="0"/>
                <a:ea typeface="Calibri" panose="020F0502020204030204" pitchFamily="34" charset="0"/>
                <a:cs typeface="Times New Roman" panose="02020603050405020304" pitchFamily="18" charset="0"/>
              </a:rPr>
              <a:t>(3).</a:t>
            </a:r>
          </a:p>
          <a:p>
            <a:pPr algn="just">
              <a:lnSpc>
                <a:spcPct val="150000"/>
              </a:lnSpc>
              <a:spcAft>
                <a:spcPts val="800"/>
              </a:spcAft>
            </a:pP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Jeske</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D. and Linehan, C., (2020). Mentoring and skill development in e-internships.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Journal of Work-Applied Management</a:t>
            </a:r>
            <a:r>
              <a:rPr lang="en-US" sz="800" b="1"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Morozova</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Y. and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Kuzheleva</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I., (2020), August. The research of personal and professional development features of college graduates in the university: content and methods. In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E3S Web of Conferences</a:t>
            </a:r>
            <a:r>
              <a:rPr lang="en-US" sz="800" b="1" dirty="0">
                <a:effectLst/>
                <a:latin typeface="Arial" panose="020B0604020202020204" pitchFamily="34" charset="0"/>
                <a:ea typeface="Calibri" panose="020F0502020204030204" pitchFamily="34" charset="0"/>
                <a:cs typeface="Times New Roman" panose="02020603050405020304" pitchFamily="18" charset="0"/>
              </a:rPr>
              <a:t> (Vol. 210, p. 22026).</a:t>
            </a:r>
          </a:p>
          <a:p>
            <a:pPr algn="just">
              <a:lnSpc>
                <a:spcPct val="150000"/>
              </a:lnSpc>
              <a:spcAft>
                <a:spcPts val="800"/>
              </a:spcAft>
            </a:pP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Nambiar, R.M., Ibrahim, N., Hashim, R.S., Yasin, R.M., Azman, H., Yusof, N.M., Ramli, R. and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Mustaffa</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R., (2020). Impact of Local Culture-Based Reading Materials on Students' Skill Development and Confidence in English.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Universal Journal of Educational Research</a:t>
            </a:r>
            <a:r>
              <a:rPr lang="en-US" sz="800" b="1" dirty="0">
                <a:effectLst/>
                <a:latin typeface="Arial" panose="020B0604020202020204" pitchFamily="34" charset="0"/>
                <a:ea typeface="Calibri" panose="020F0502020204030204" pitchFamily="34" charset="0"/>
                <a:cs typeface="Times New Roman" panose="02020603050405020304" pitchFamily="18" charset="0"/>
              </a:rPr>
              <a:t>,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8</a:t>
            </a:r>
            <a:r>
              <a:rPr lang="en-US" sz="800" b="1" dirty="0">
                <a:effectLst/>
                <a:latin typeface="Arial" panose="020B0604020202020204" pitchFamily="34" charset="0"/>
                <a:ea typeface="Calibri" panose="020F0502020204030204" pitchFamily="34" charset="0"/>
                <a:cs typeface="Times New Roman" panose="02020603050405020304" pitchFamily="18" charset="0"/>
              </a:rPr>
              <a:t>(2), pp.445-453.</a:t>
            </a:r>
          </a:p>
          <a:p>
            <a:pPr algn="just">
              <a:lnSpc>
                <a:spcPct val="150000"/>
              </a:lnSpc>
              <a:spcAft>
                <a:spcPts val="800"/>
              </a:spcAft>
            </a:pP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Nieminen, J.H. and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Tuohilampi</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L., (2020). ‘Finally studying for myself’–examining student agency in summative and formative self-assessment models.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Assessment &amp; Evaluation in Higher Education</a:t>
            </a:r>
            <a:r>
              <a:rPr lang="en-US" sz="800" b="1" dirty="0">
                <a:effectLst/>
                <a:latin typeface="Arial" panose="020B0604020202020204" pitchFamily="34" charset="0"/>
                <a:ea typeface="Calibri" panose="020F0502020204030204" pitchFamily="34" charset="0"/>
                <a:cs typeface="Times New Roman" panose="02020603050405020304" pitchFamily="18" charset="0"/>
              </a:rPr>
              <a:t>,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45</a:t>
            </a:r>
            <a:r>
              <a:rPr lang="en-US" sz="800" b="1" dirty="0">
                <a:effectLst/>
                <a:latin typeface="Arial" panose="020B0604020202020204" pitchFamily="34" charset="0"/>
                <a:ea typeface="Calibri" panose="020F0502020204030204" pitchFamily="34" charset="0"/>
                <a:cs typeface="Times New Roman" panose="02020603050405020304" pitchFamily="18" charset="0"/>
              </a:rPr>
              <a:t>(7), pp.1031-1045.</a:t>
            </a:r>
          </a:p>
          <a:p>
            <a:pPr algn="just">
              <a:lnSpc>
                <a:spcPct val="150000"/>
              </a:lnSpc>
              <a:spcAft>
                <a:spcPts val="800"/>
              </a:spcAft>
            </a:pP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Pantano</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E.,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Pizzi</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G. and Rogers, A., (2020). Who is interested in retail education? The (mis) match between the leading universities’ offerings and job demand in the UK.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International Journal of Retail &amp; Distribution Management</a:t>
            </a:r>
            <a:r>
              <a:rPr lang="en-US" sz="800" b="1"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Purohit, D.,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Jayswal</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M. and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Muduli</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A., (2020). Factors influencing graduate job choice–a systematic literature review.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European Journal of Training and Development</a:t>
            </a:r>
            <a:r>
              <a:rPr lang="en-US" sz="800" b="1"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US" sz="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Rangarajan, D., Sharma, A., Lyngdoh, T. and </a:t>
            </a:r>
            <a:r>
              <a:rPr lang="en-US" sz="800" b="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Paesbrugghe</a:t>
            </a:r>
            <a:r>
              <a:rPr lang="en-US" sz="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 (2021). Business-to-business selling in the post-COVID-19 era: Developing an adaptive sales force.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Business Horizons</a:t>
            </a:r>
            <a:r>
              <a:rPr lang="en-US" sz="800" b="1" dirty="0">
                <a:effectLst/>
                <a:latin typeface="Arial" panose="020B0604020202020204" pitchFamily="34" charset="0"/>
                <a:ea typeface="Calibri" panose="020F0502020204030204" pitchFamily="34" charset="0"/>
                <a:cs typeface="Times New Roman" panose="02020603050405020304" pitchFamily="18" charset="0"/>
              </a:rPr>
              <a:t>.</a:t>
            </a:r>
          </a:p>
          <a:p>
            <a:pPr algn="just">
              <a:lnSpc>
                <a:spcPct val="150000"/>
              </a:lnSpc>
              <a:spcAft>
                <a:spcPts val="800"/>
              </a:spcAft>
            </a:pP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Siddamal</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S.V.,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Shirol</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S.B., Hiremath, S. and </a:t>
            </a:r>
            <a:r>
              <a:rPr lang="en-US" sz="800" b="1" dirty="0" err="1">
                <a:solidFill>
                  <a:srgbClr val="222222"/>
                </a:solidFill>
                <a:effectLst/>
                <a:latin typeface="Arial" panose="020B0604020202020204" pitchFamily="34" charset="0"/>
                <a:ea typeface="Calibri" panose="020F0502020204030204" pitchFamily="34" charset="0"/>
                <a:cs typeface="Arial" panose="020B0604020202020204" pitchFamily="34" charset="0"/>
              </a:rPr>
              <a:t>Iyer</a:t>
            </a: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 N.C., (2020). Towards Sustainable Integrated Model for Skill Development: A Collaborative Approach.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Procedia Computer Science</a:t>
            </a:r>
            <a:r>
              <a:rPr lang="en-US" sz="800" b="1" dirty="0">
                <a:effectLst/>
                <a:latin typeface="Arial" panose="020B0604020202020204" pitchFamily="34" charset="0"/>
                <a:ea typeface="Calibri" panose="020F0502020204030204" pitchFamily="34" charset="0"/>
                <a:cs typeface="Times New Roman" panose="02020603050405020304" pitchFamily="18" charset="0"/>
              </a:rPr>
              <a:t>,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172</a:t>
            </a:r>
            <a:r>
              <a:rPr lang="en-US" sz="800" b="1" dirty="0">
                <a:effectLst/>
                <a:latin typeface="Arial" panose="020B0604020202020204" pitchFamily="34" charset="0"/>
                <a:ea typeface="Calibri" panose="020F0502020204030204" pitchFamily="34" charset="0"/>
                <a:cs typeface="Times New Roman" panose="02020603050405020304" pitchFamily="18" charset="0"/>
              </a:rPr>
              <a:t>, pp.460-467.</a:t>
            </a:r>
          </a:p>
          <a:p>
            <a:pPr algn="just">
              <a:lnSpc>
                <a:spcPct val="150000"/>
              </a:lnSpc>
              <a:spcAft>
                <a:spcPts val="800"/>
              </a:spcAft>
            </a:pPr>
            <a:r>
              <a:rPr lang="en-US" sz="800" b="1" dirty="0">
                <a:solidFill>
                  <a:srgbClr val="222222"/>
                </a:solidFill>
                <a:effectLst/>
                <a:latin typeface="Arial" panose="020B0604020202020204" pitchFamily="34" charset="0"/>
                <a:ea typeface="Calibri" panose="020F0502020204030204" pitchFamily="34" charset="0"/>
                <a:cs typeface="Arial" panose="020B0604020202020204" pitchFamily="34" charset="0"/>
              </a:rPr>
              <a:t>Yan, Z., Chiu, M.M. and Ko, P.Y., (2020). Effects of self-assessment diaries on academic achievement, self-regulation, and motivation.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Assessment in Education: Principles, Policy &amp; Practice</a:t>
            </a:r>
            <a:r>
              <a:rPr lang="en-US" sz="800" b="1" dirty="0">
                <a:effectLst/>
                <a:latin typeface="Arial" panose="020B0604020202020204" pitchFamily="34" charset="0"/>
                <a:ea typeface="Calibri" panose="020F0502020204030204" pitchFamily="34" charset="0"/>
                <a:cs typeface="Times New Roman" panose="02020603050405020304" pitchFamily="18" charset="0"/>
              </a:rPr>
              <a:t>, </a:t>
            </a:r>
            <a:r>
              <a:rPr lang="en-US" sz="800" b="1" i="1" dirty="0">
                <a:effectLst/>
                <a:latin typeface="Arial" panose="020B0604020202020204" pitchFamily="34" charset="0"/>
                <a:ea typeface="Calibri" panose="020F0502020204030204" pitchFamily="34" charset="0"/>
                <a:cs typeface="Times New Roman" panose="02020603050405020304" pitchFamily="18" charset="0"/>
              </a:rPr>
              <a:t>27</a:t>
            </a:r>
            <a:r>
              <a:rPr lang="en-US" sz="800" b="1" dirty="0">
                <a:effectLst/>
                <a:latin typeface="Arial" panose="020B0604020202020204" pitchFamily="34" charset="0"/>
                <a:ea typeface="Calibri" panose="020F0502020204030204" pitchFamily="34" charset="0"/>
                <a:cs typeface="Times New Roman" panose="02020603050405020304" pitchFamily="18" charset="0"/>
              </a:rPr>
              <a:t>(5), pp.562-583.</a:t>
            </a:r>
            <a:endParaRPr lang="en-US" sz="800" b="1" dirty="0"/>
          </a:p>
        </p:txBody>
      </p:sp>
    </p:spTree>
    <p:extLst>
      <p:ext uri="{BB962C8B-B14F-4D97-AF65-F5344CB8AC3E}">
        <p14:creationId xmlns:p14="http://schemas.microsoft.com/office/powerpoint/2010/main" val="226638052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3016</Words>
  <Application>Microsoft Office PowerPoint</Application>
  <PresentationFormat>Widescreen</PresentationFormat>
  <Paragraphs>163</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Gill Sans MT</vt:lpstr>
      <vt:lpstr>Symbol</vt:lpstr>
      <vt:lpstr>Wingdings</vt:lpstr>
      <vt:lpstr>Gallery</vt:lpstr>
      <vt:lpstr>Academic and Employability Skills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Personal and Professional Development Plan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2021-07-24T19:33:55Z</dcterms:created>
  <dcterms:modified xsi:type="dcterms:W3CDTF">2021-08-08T21:47:05Z</dcterms:modified>
</cp:coreProperties>
</file>