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4"/>
  </p:sldMasterIdLst>
  <p:notesMasterIdLst>
    <p:notesMasterId r:id="rId23"/>
  </p:notesMasterIdLst>
  <p:handoutMasterIdLst>
    <p:handoutMasterId r:id="rId24"/>
  </p:handoutMasterIdLst>
  <p:sldIdLst>
    <p:sldId id="257" r:id="rId5"/>
    <p:sldId id="272" r:id="rId6"/>
    <p:sldId id="258" r:id="rId7"/>
    <p:sldId id="262" r:id="rId8"/>
    <p:sldId id="263" r:id="rId9"/>
    <p:sldId id="264" r:id="rId10"/>
    <p:sldId id="265" r:id="rId11"/>
    <p:sldId id="266" r:id="rId12"/>
    <p:sldId id="274" r:id="rId13"/>
    <p:sldId id="267" r:id="rId14"/>
    <p:sldId id="275" r:id="rId15"/>
    <p:sldId id="268" r:id="rId16"/>
    <p:sldId id="276" r:id="rId17"/>
    <p:sldId id="269" r:id="rId18"/>
    <p:sldId id="270" r:id="rId19"/>
    <p:sldId id="271" r:id="rId20"/>
    <p:sldId id="273" r:id="rId21"/>
    <p:sldId id="261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3" d="100"/>
          <a:sy n="83" d="100"/>
        </p:scale>
        <p:origin x="2406" y="7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uel mwanzia" userId="900b45a5a75b99ba" providerId="LiveId" clId="{2A936DB0-1D37-4C80-B432-D565EF248BFE}"/>
    <pc:docChg chg="custSel addSld modSld sldOrd">
      <pc:chgData name="samuel mwanzia" userId="900b45a5a75b99ba" providerId="LiveId" clId="{2A936DB0-1D37-4C80-B432-D565EF248BFE}" dt="2026-07-01T06:44:20.956" v="39" actId="478"/>
      <pc:docMkLst>
        <pc:docMk/>
      </pc:docMkLst>
      <pc:sldChg chg="addSp delSp modSp mod">
        <pc:chgData name="samuel mwanzia" userId="900b45a5a75b99ba" providerId="LiveId" clId="{2A936DB0-1D37-4C80-B432-D565EF248BFE}" dt="2026-06-29T23:38:17.149" v="35" actId="478"/>
        <pc:sldMkLst>
          <pc:docMk/>
          <pc:sldMk cId="1297645743" sldId="257"/>
        </pc:sldMkLst>
        <pc:spChg chg="mod">
          <ac:chgData name="samuel mwanzia" userId="900b45a5a75b99ba" providerId="LiveId" clId="{2A936DB0-1D37-4C80-B432-D565EF248BFE}" dt="2026-06-29T20:38:00.193" v="0" actId="20577"/>
          <ac:spMkLst>
            <pc:docMk/>
            <pc:sldMk cId="1297645743" sldId="257"/>
            <ac:spMk id="3" creationId="{00000000-0000-0000-0000-000000000000}"/>
          </ac:spMkLst>
        </pc:spChg>
      </pc:sldChg>
      <pc:sldChg chg="ord">
        <pc:chgData name="samuel mwanzia" userId="900b45a5a75b99ba" providerId="LiveId" clId="{2A936DB0-1D37-4C80-B432-D565EF248BFE}" dt="2026-06-29T20:40:48.017" v="5"/>
        <pc:sldMkLst>
          <pc:docMk/>
          <pc:sldMk cId="435519843" sldId="258"/>
        </pc:sldMkLst>
      </pc:sldChg>
      <pc:sldChg chg="delSp mod">
        <pc:chgData name="samuel mwanzia" userId="900b45a5a75b99ba" providerId="LiveId" clId="{2A936DB0-1D37-4C80-B432-D565EF248BFE}" dt="2026-07-01T06:44:20.956" v="39" actId="478"/>
        <pc:sldMkLst>
          <pc:docMk/>
          <pc:sldMk cId="1661917232" sldId="266"/>
        </pc:sldMkLst>
        <pc:spChg chg="del">
          <ac:chgData name="samuel mwanzia" userId="900b45a5a75b99ba" providerId="LiveId" clId="{2A936DB0-1D37-4C80-B432-D565EF248BFE}" dt="2026-07-01T06:44:20.956" v="39" actId="478"/>
          <ac:spMkLst>
            <pc:docMk/>
            <pc:sldMk cId="1661917232" sldId="266"/>
            <ac:spMk id="7" creationId="{F5E449B6-D88C-16A9-FAF0-0A9DB09F15E7}"/>
          </ac:spMkLst>
        </pc:spChg>
      </pc:sldChg>
      <pc:sldChg chg="modSp mod">
        <pc:chgData name="samuel mwanzia" userId="900b45a5a75b99ba" providerId="LiveId" clId="{2A936DB0-1D37-4C80-B432-D565EF248BFE}" dt="2026-06-29T23:38:49.572" v="38" actId="113"/>
        <pc:sldMkLst>
          <pc:docMk/>
          <pc:sldMk cId="2532568101" sldId="270"/>
        </pc:sldMkLst>
      </pc:sldChg>
      <pc:sldChg chg="modSp new mod ord">
        <pc:chgData name="samuel mwanzia" userId="900b45a5a75b99ba" providerId="LiveId" clId="{2A936DB0-1D37-4C80-B432-D565EF248BFE}" dt="2026-06-29T20:55:46.265" v="19" actId="27636"/>
        <pc:sldMkLst>
          <pc:docMk/>
          <pc:sldMk cId="1737995426" sldId="272"/>
        </pc:sldMkLst>
        <pc:spChg chg="mod">
          <ac:chgData name="samuel mwanzia" userId="900b45a5a75b99ba" providerId="LiveId" clId="{2A936DB0-1D37-4C80-B432-D565EF248BFE}" dt="2026-06-29T20:55:46.265" v="19" actId="27636"/>
          <ac:spMkLst>
            <pc:docMk/>
            <pc:sldMk cId="1737995426" sldId="272"/>
            <ac:spMk id="2" creationId="{38BA0573-45C5-B13F-A4AF-3E60683BF55F}"/>
          </ac:spMkLst>
        </pc:spChg>
        <pc:spChg chg="mod">
          <ac:chgData name="samuel mwanzia" userId="900b45a5a75b99ba" providerId="LiveId" clId="{2A936DB0-1D37-4C80-B432-D565EF248BFE}" dt="2026-06-29T20:40:53.488" v="17" actId="20577"/>
          <ac:spMkLst>
            <pc:docMk/>
            <pc:sldMk cId="1737995426" sldId="272"/>
            <ac:spMk id="3" creationId="{772CB377-710E-EF20-4A19-FD4813625A4D}"/>
          </ac:spMkLst>
        </pc:spChg>
      </pc:sldChg>
      <pc:sldChg chg="delSp modSp new mod">
        <pc:chgData name="samuel mwanzia" userId="900b45a5a75b99ba" providerId="LiveId" clId="{2A936DB0-1D37-4C80-B432-D565EF248BFE}" dt="2026-06-29T20:56:24.352" v="33"/>
        <pc:sldMkLst>
          <pc:docMk/>
          <pc:sldMk cId="3552747756" sldId="273"/>
        </pc:sldMkLst>
        <pc:spChg chg="mod">
          <ac:chgData name="samuel mwanzia" userId="900b45a5a75b99ba" providerId="LiveId" clId="{2A936DB0-1D37-4C80-B432-D565EF248BFE}" dt="2026-06-29T20:56:24.352" v="33"/>
          <ac:spMkLst>
            <pc:docMk/>
            <pc:sldMk cId="3552747756" sldId="273"/>
            <ac:spMk id="3" creationId="{14B22839-61AF-CA13-3CEC-676DDEF50661}"/>
          </ac:spMkLst>
        </pc:spChg>
        <pc:spChg chg="mod">
          <ac:chgData name="samuel mwanzia" userId="900b45a5a75b99ba" providerId="LiveId" clId="{2A936DB0-1D37-4C80-B432-D565EF248BFE}" dt="2026-06-29T20:56:09.208" v="30" actId="20577"/>
          <ac:spMkLst>
            <pc:docMk/>
            <pc:sldMk cId="3552747756" sldId="273"/>
            <ac:spMk id="4" creationId="{2CB1C988-A37F-4503-EA6F-ABA89C3E7713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560B6B-963E-45AD-B18D-9DA3469D83C9}" type="datetimeFigureOut">
              <a:rPr lang="en-US" smtClean="0"/>
              <a:t>7/1/2026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B61BEE-A6B4-49DE-8859-2A55F155C5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493081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8D2A0D-6B45-4215-8A49-D14849101A69}" type="datetimeFigureOut">
              <a:rPr lang="en-US" smtClean="0"/>
              <a:t>7/1/2026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E6A182-AF03-4CC8-94DC-C0726DF52A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36401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E6A182-AF03-4CC8-94DC-C0726DF52A6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7753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1E626-6EB7-4D9A-AD4A-B54D1684CAD1}" type="datetime1">
              <a:rPr lang="en-US" smtClean="0"/>
              <a:t>7/1/2026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215357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24A36-10EA-4DE5-9251-C62AA44714D2}" type="datetime1">
              <a:rPr lang="en-US" smtClean="0"/>
              <a:t>7/1/2026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17110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95A85-13CC-45EA-B1A6-5B8E77AB646B}" type="datetime1">
              <a:rPr lang="en-US" smtClean="0"/>
              <a:t>7/1/2026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81619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71815-F531-4787-BA2A-626422C133AD}" type="datetime1">
              <a:rPr lang="en-US" smtClean="0"/>
              <a:t>7/1/2026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82936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4885B-3C5C-43BB-9862-47948E5DF551}" type="datetime1">
              <a:rPr lang="en-US" smtClean="0"/>
              <a:t>7/1/2026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4226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3B6AF-AB61-4D8E-B7B7-705C5ACEBBCC}" type="datetime1">
              <a:rPr lang="en-US" smtClean="0"/>
              <a:t>7/1/2026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32662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B3EC9A-B094-4092-8061-75D86CB34931}" type="datetime1">
              <a:rPr lang="en-US" smtClean="0"/>
              <a:t>7/1/2026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23556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1AEED-2323-4359-853E-316DF6600362}" type="datetime1">
              <a:rPr lang="en-US" smtClean="0"/>
              <a:t>7/1/2026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86956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333AC2DF-F1FD-4724-A563-92BADFC82ECC}" type="datetime1">
              <a:rPr lang="en-US" smtClean="0"/>
              <a:t>7/1/2026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34428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932EDF-E99E-4C68-AFCB-7A835B309D6D}" type="datetime1">
              <a:rPr lang="en-US" smtClean="0"/>
              <a:t>7/1/2026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42407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2D85F-A551-4C69-800A-8CFFA2306A88}" type="datetime1">
              <a:rPr lang="en-US" smtClean="0"/>
              <a:t>7/1/2026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77168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20E2CF-D74B-4B51-899A-DCEA821C90C7}" type="datetime1">
              <a:rPr lang="en-US" smtClean="0"/>
              <a:t>7/1/2026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8313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93873" y="1319574"/>
            <a:ext cx="9404253" cy="2109426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Assignment Title: Exploratory Data Analysis – Presentation</a:t>
            </a:r>
          </a:p>
          <a:p>
            <a:pPr algn="ctr"/>
            <a:r>
              <a:rPr lang="en-US" dirty="0"/>
              <a:t>Programme: MSc Data and Artificial Intelligence</a:t>
            </a:r>
          </a:p>
          <a:p>
            <a:pPr algn="ctr"/>
            <a:r>
              <a:rPr lang="en-US" dirty="0"/>
              <a:t>Module:	L7 - Data Mining &amp; Visualisation</a:t>
            </a:r>
          </a:p>
          <a:p>
            <a:pPr algn="ctr"/>
            <a:r>
              <a:rPr lang="en-US" dirty="0"/>
              <a:t>Module code: ACCA7015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4E75952-857F-0EC6-C032-C2EE34C5D1C3}"/>
              </a:ext>
            </a:extLst>
          </p:cNvPr>
          <p:cNvSpPr txBox="1"/>
          <p:nvPr/>
        </p:nvSpPr>
        <p:spPr>
          <a:xfrm>
            <a:off x="2540000" y="3830320"/>
            <a:ext cx="72948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Presentation by :</a:t>
            </a:r>
          </a:p>
          <a:p>
            <a:pPr algn="ctr"/>
            <a:r>
              <a:rPr lang="en-US" sz="2400" dirty="0"/>
              <a:t>Student name: Sravanthi Sangam	     </a:t>
            </a:r>
          </a:p>
          <a:p>
            <a:pPr algn="ctr"/>
            <a:r>
              <a:rPr lang="en-US" sz="2400" dirty="0"/>
              <a:t>Student ID number: 2536458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76457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72CB377-710E-EF20-4A19-FD4813625A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8BA0573-45C5-B13F-A4AF-3E60683BF5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/>
              <a:t>Customer churn is a major challenge because it reduces revenue and customer retention [1].</a:t>
            </a:r>
          </a:p>
          <a:p>
            <a:r>
              <a:rPr lang="en-US" dirty="0"/>
              <a:t>Exploratory Data Analysis helps in uncovering of patterns, trends and data quality issues before further analysis [2].</a:t>
            </a:r>
          </a:p>
          <a:p>
            <a:r>
              <a:rPr lang="en-US" dirty="0"/>
              <a:t>Analysis presented here is based on the Telecom Customer Churn dataset containing 100,000 customer records.</a:t>
            </a:r>
          </a:p>
          <a:p>
            <a:r>
              <a:rPr lang="en-US" dirty="0"/>
              <a:t>The dataset includes customer usage, revenue, device, service and demographic information.</a:t>
            </a:r>
          </a:p>
          <a:p>
            <a:r>
              <a:rPr lang="en-US" dirty="0"/>
              <a:t>Target variable is churn and indicates whether a customer leaves or remains with the company.</a:t>
            </a:r>
          </a:p>
          <a:p>
            <a:r>
              <a:rPr lang="en-US" dirty="0"/>
              <a:t>The analysis aims to identify key factors influencing churn and provide insights to improve customer retention.</a:t>
            </a:r>
          </a:p>
        </p:txBody>
      </p:sp>
    </p:spTree>
    <p:extLst>
      <p:ext uri="{BB962C8B-B14F-4D97-AF65-F5344CB8AC3E}">
        <p14:creationId xmlns:p14="http://schemas.microsoft.com/office/powerpoint/2010/main" val="1737995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Dataset Overview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US" dirty="0"/>
              <a:t>The dataset contains information about customer usage, revenue and demographics.</a:t>
            </a:r>
          </a:p>
          <a:p>
            <a:pPr lvl="0"/>
            <a:r>
              <a:rPr lang="en-US" dirty="0"/>
              <a:t>The target variable is Churn that indicated whether a customer left the company.</a:t>
            </a:r>
          </a:p>
          <a:p>
            <a:pPr lvl="0"/>
            <a:r>
              <a:rPr lang="en-US" dirty="0"/>
              <a:t>Original dataset contains 100,000 observations and 100 variables.</a:t>
            </a:r>
          </a:p>
          <a:p>
            <a:pPr lvl="0"/>
            <a:r>
              <a:rPr lang="en-US" dirty="0"/>
              <a:t>There are 69 numerical, 21 categorical and 10 integer variables.</a:t>
            </a:r>
          </a:p>
          <a:p>
            <a:pPr lvl="0"/>
            <a:r>
              <a:rPr lang="en-US" dirty="0"/>
              <a:t>Variables describe customer </a:t>
            </a:r>
            <a:r>
              <a:rPr lang="en-US" dirty="0" err="1"/>
              <a:t>behaviour</a:t>
            </a:r>
            <a:r>
              <a:rPr lang="en-US" dirty="0"/>
              <a:t>, billing, device information and demographics.</a:t>
            </a:r>
          </a:p>
          <a:p>
            <a:pPr lvl="0"/>
            <a:r>
              <a:rPr lang="en-US" dirty="0"/>
              <a:t>EDA was performed to understand customer characteristics and drivers of churn.</a:t>
            </a:r>
          </a:p>
        </p:txBody>
      </p:sp>
    </p:spTree>
    <p:extLst>
      <p:ext uri="{BB962C8B-B14F-4D97-AF65-F5344CB8AC3E}">
        <p14:creationId xmlns:p14="http://schemas.microsoft.com/office/powerpoint/2010/main" val="435519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0266952-A2E9-1784-7363-B7120A26A7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769911"/>
          </a:xfrm>
        </p:spPr>
        <p:txBody>
          <a:bodyPr/>
          <a:lstStyle/>
          <a:p>
            <a:r>
              <a:rPr lang="en-US" dirty="0"/>
              <a:t>Data Cleaning and Preparation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F852BA-2425-A8D6-4A4F-67B11199B54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The dataset contained no duplicate records.</a:t>
            </a:r>
          </a:p>
          <a:p>
            <a:r>
              <a:rPr lang="en-US" dirty="0"/>
              <a:t>Several variables contained missing values.</a:t>
            </a:r>
          </a:p>
          <a:p>
            <a:r>
              <a:rPr lang="en-US" dirty="0"/>
              <a:t>Numerical variables were imputed using the median.</a:t>
            </a:r>
          </a:p>
          <a:p>
            <a:r>
              <a:rPr lang="en-US" dirty="0"/>
              <a:t>Categorical variables were imputed using the mode.</a:t>
            </a:r>
          </a:p>
          <a:p>
            <a:r>
              <a:rPr lang="en-US" dirty="0"/>
              <a:t>Outliers were detected using the Interquartile Range (IQR) method.</a:t>
            </a:r>
          </a:p>
          <a:p>
            <a:r>
              <a:rPr lang="en-US" dirty="0"/>
              <a:t>After cleaning, the final dataset contained 81,070 observations.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6681963-327A-4A73-743C-CD9FD9F479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38891" y="3403786"/>
            <a:ext cx="6053109" cy="264932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FF9E9A4-7F72-951C-DBE3-0800B8ABC6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1280" y="2026305"/>
            <a:ext cx="4769095" cy="1257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7903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F2C62DB-938D-4DCC-003E-3656254A1D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Missing Values and Data Quality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9DD258-92E5-E480-9002-8DC4FDB9497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/>
              <a:t>Some demographic variables contained substantial missing values.</a:t>
            </a:r>
          </a:p>
          <a:p>
            <a:r>
              <a:rPr lang="en-US" dirty="0" err="1"/>
              <a:t>numbcars</a:t>
            </a:r>
            <a:r>
              <a:rPr lang="en-US" dirty="0"/>
              <a:t> had the highest missing rate (49.37%).</a:t>
            </a:r>
          </a:p>
          <a:p>
            <a:r>
              <a:rPr lang="en-US" dirty="0" err="1"/>
              <a:t>dwllsize</a:t>
            </a:r>
            <a:r>
              <a:rPr lang="en-US" dirty="0"/>
              <a:t> contained 38.31% missing values.</a:t>
            </a:r>
          </a:p>
          <a:p>
            <a:r>
              <a:rPr lang="en-US" dirty="0" err="1"/>
              <a:t>HHstatin</a:t>
            </a:r>
            <a:r>
              <a:rPr lang="en-US" dirty="0"/>
              <a:t> contained 37.92% missing values.</a:t>
            </a:r>
          </a:p>
          <a:p>
            <a:r>
              <a:rPr lang="en-US" dirty="0"/>
              <a:t>Median and mode imputation successfully removed all missing values.</a:t>
            </a:r>
          </a:p>
          <a:p>
            <a:r>
              <a:rPr lang="en-US" dirty="0"/>
              <a:t>The cleaned dataset contained zero missing values.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0CF2511-4633-529F-EC66-277513F532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75706" y="2771926"/>
            <a:ext cx="2252213" cy="338634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149794B-428F-96EC-ADE3-22C7F23BFD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2034" y="1939821"/>
            <a:ext cx="5359675" cy="819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9338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55C9968-1E1B-9B25-E686-C18FE383D1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Univariate Analysis: Customer Churn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F799D0-FDAF-5AE7-8948-634658A943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66264" y="1879522"/>
            <a:ext cx="4645152" cy="3448595"/>
          </a:xfrm>
        </p:spPr>
        <p:txBody>
          <a:bodyPr>
            <a:normAutofit fontScale="85000" lnSpcReduction="10000"/>
          </a:bodyPr>
          <a:lstStyle/>
          <a:p>
            <a:r>
              <a:rPr lang="en-US" dirty="0"/>
              <a:t>Customer churn was almost evenly distributed.</a:t>
            </a:r>
          </a:p>
          <a:p>
            <a:r>
              <a:rPr lang="en-US" dirty="0"/>
              <a:t>Approximately 50.08% of customers did not churn.</a:t>
            </a:r>
          </a:p>
          <a:p>
            <a:r>
              <a:rPr lang="en-US" dirty="0"/>
              <a:t>Approximately 49.92% of customers churned.</a:t>
            </a:r>
          </a:p>
          <a:p>
            <a:r>
              <a:rPr lang="en-US" dirty="0"/>
              <a:t>The dataset is well balanced for analysis.</a:t>
            </a:r>
          </a:p>
          <a:p>
            <a:r>
              <a:rPr lang="en-US" dirty="0"/>
              <a:t>No class imbalance handling was required.</a:t>
            </a:r>
          </a:p>
          <a:p>
            <a:r>
              <a:rPr lang="en-US" dirty="0"/>
              <a:t>Churn prediction can therefore be performed without major sampling concerns.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87E78C0-5AF3-8CD2-BB33-F42FEFCE5F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13367" y="3505200"/>
            <a:ext cx="3014581" cy="254791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16293D5-A392-1359-E5FC-448EFE8616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1416" y="1864193"/>
            <a:ext cx="7174788" cy="15648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6358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38AF9D5-75A5-DF06-DE0B-472DCAEF71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Customer Revenue and Usage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99BC2D-F8D7-3AF3-F7AE-FA57D7DAD4C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/>
              <a:t>Revenue distribution is positively skewed.</a:t>
            </a:r>
          </a:p>
          <a:p>
            <a:r>
              <a:rPr lang="en-US" dirty="0"/>
              <a:t>Most customers generate relatively low monthly revenue.</a:t>
            </a:r>
          </a:p>
          <a:p>
            <a:r>
              <a:rPr lang="en-US" dirty="0"/>
              <a:t>Monthly usage also exhibited a right-skewed distribution.</a:t>
            </a:r>
          </a:p>
          <a:p>
            <a:r>
              <a:rPr lang="en-US" dirty="0"/>
              <a:t>A small number of customers contributed exceptionally high usage.</a:t>
            </a:r>
          </a:p>
          <a:p>
            <a:r>
              <a:rPr lang="en-US" dirty="0"/>
              <a:t>Customer tenure varied considerably across subscribers.</a:t>
            </a:r>
          </a:p>
          <a:p>
            <a:r>
              <a:rPr lang="en-US" dirty="0"/>
              <a:t>Several high-value customers were identified as statistical outliers.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C5073CC-1A5D-9F0D-415D-1014D46740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04878" y="3160519"/>
            <a:ext cx="4645152" cy="289259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BAD1B3C-3115-994A-A0E9-451BAD2C4F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04878" y="1864194"/>
            <a:ext cx="4349974" cy="12637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5888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6626D08-C6D0-8CDF-802A-9C447D968F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Customer Demographic Analysis - Income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7D2457-AD70-7D50-D8DC-93A6D6DAAEA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Customer income levels vary considerably across the dataset.</a:t>
            </a:r>
          </a:p>
          <a:p>
            <a:r>
              <a:rPr lang="en-US" dirty="0"/>
              <a:t>Most customers belong to the lower and middle income groups.</a:t>
            </a:r>
          </a:p>
          <a:p>
            <a:r>
              <a:rPr lang="en-US" dirty="0"/>
              <a:t>A small number of customers have exceptionally high incomes.</a:t>
            </a:r>
          </a:p>
          <a:p>
            <a:r>
              <a:rPr lang="en-US" dirty="0"/>
              <a:t>Income can support customer segmentation and targeted marketing strategies.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9D53D88-602D-2086-F5D2-2BAA31F381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7360" y="3429000"/>
            <a:ext cx="4419600" cy="262432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423BED3-969C-D2A5-E128-EBD57FDEB1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04546" y="2010878"/>
            <a:ext cx="4445228" cy="1257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1917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C780E0-5C47-698B-5A7F-00DEE9E661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9217" y="804889"/>
            <a:ext cx="10742783" cy="1059305"/>
          </a:xfrm>
        </p:spPr>
        <p:txBody>
          <a:bodyPr/>
          <a:lstStyle/>
          <a:p>
            <a:r>
              <a:rPr lang="en-US" dirty="0"/>
              <a:t>Customer Demographic Analysis – Marital status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4113CE-84AF-1C5B-32C9-89F924A9B17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US" dirty="0"/>
              <a:t>Customers represent several marital status categories.</a:t>
            </a:r>
          </a:p>
          <a:p>
            <a:r>
              <a:rPr lang="en-US" dirty="0"/>
              <a:t>Married customers constitute the largest customer group.</a:t>
            </a:r>
          </a:p>
          <a:p>
            <a:r>
              <a:rPr lang="en-US" dirty="0"/>
              <a:t>Marital status provides useful demographic segmentation information.</a:t>
            </a:r>
          </a:p>
          <a:p>
            <a:r>
              <a:rPr lang="en-US" dirty="0"/>
              <a:t>This variable may help explain differences in customer retention </a:t>
            </a:r>
            <a:r>
              <a:rPr lang="en-US" dirty="0" err="1"/>
              <a:t>behaviour</a:t>
            </a:r>
            <a:r>
              <a:rPr lang="en-US" dirty="0"/>
              <a:t>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4A1C410-BF6F-6EEB-5F37-8EC0B95189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1311" y="3664518"/>
            <a:ext cx="4514454" cy="238429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0CD0CB3-C362-C552-F0E2-5321001FE7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20608" y="1864194"/>
            <a:ext cx="5215860" cy="1790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9042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C412F08-FA7E-3192-BEE4-CE0916B81B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Bivariate Analysis: Factors Influencing Churn - Revenue vs Churn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8AF18B-355F-CFB8-B3BB-6D5CEAD7D68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Monthly revenue differs between churned and retained customers.</a:t>
            </a:r>
          </a:p>
          <a:p>
            <a:r>
              <a:rPr lang="en-US" dirty="0"/>
              <a:t>Retained customers generally generate higher revenue.</a:t>
            </a:r>
          </a:p>
          <a:p>
            <a:r>
              <a:rPr lang="en-US" dirty="0"/>
              <a:t>Greater revenue variability is observed among retained customers.</a:t>
            </a:r>
          </a:p>
          <a:p>
            <a:r>
              <a:rPr lang="en-US" dirty="0"/>
              <a:t>Revenue is an important indicator of customer retention.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898FBDF-24B0-DB26-EC92-F1A86D3A27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7789" y="3230142"/>
            <a:ext cx="4809444" cy="271822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ACAA58F-C917-BF49-84FE-62D4360142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67789" y="1864194"/>
            <a:ext cx="4502381" cy="1219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3694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0A30AD-4511-E00B-62F0-0B7B299537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Bivariate Analysis: Factors Influencing Churn - Average Revenue vs Churn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850A09-5F5B-EEBA-1899-202BE8E62AD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/>
              <a:t>Average revenue varies according to customer churn status.</a:t>
            </a:r>
          </a:p>
          <a:p>
            <a:r>
              <a:rPr lang="en-US" dirty="0"/>
              <a:t>Retained customers tend to have higher average revenue.</a:t>
            </a:r>
          </a:p>
          <a:p>
            <a:r>
              <a:rPr lang="en-US" dirty="0"/>
              <a:t>Both groups contain a few high-revenue outliers.</a:t>
            </a:r>
          </a:p>
          <a:p>
            <a:r>
              <a:rPr lang="en-US" dirty="0"/>
              <a:t>Average revenue can support churn prediction and retention strategies.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0F06D23-4077-52A9-1D84-2F373BC5C2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77363" y="3525519"/>
            <a:ext cx="4773191" cy="252759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6F9FFBE-676B-D0EE-6CDA-CD4EE8576D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7363" y="1864194"/>
            <a:ext cx="4447152" cy="1564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3447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CD706D7-65AB-E852-3109-710E5160A9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Customer Characteristics - New Phone vs Churn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1DDB8B-0990-F175-DAFE-87F32113190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Customers with new and existing phones show different churn patterns.</a:t>
            </a:r>
          </a:p>
          <a:p>
            <a:r>
              <a:rPr lang="en-US" dirty="0"/>
              <a:t>Customers using new phones appear less likely to churn.</a:t>
            </a:r>
          </a:p>
          <a:p>
            <a:r>
              <a:rPr lang="en-US" dirty="0"/>
              <a:t>Device type provides useful information for customer retention analysis.</a:t>
            </a:r>
          </a:p>
          <a:p>
            <a:r>
              <a:rPr lang="en-US" dirty="0"/>
              <a:t>New phone adoption may influence customer loyalty.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9E38DB2-608A-2C93-2AE8-D5A93377D0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33920" y="3655132"/>
            <a:ext cx="4561840" cy="236125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C7D3A1C-C356-0E56-D51A-D75A02D255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30720" y="1850560"/>
            <a:ext cx="4765040" cy="17198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4996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BEA626-2E70-5249-8159-5495C91EE4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Customer Characteristics: Marital Status vs Churn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1EB6B6-2CC3-5DDB-9E57-CF55C60FCD3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US" dirty="0"/>
              <a:t>Churn rates vary across different marital status groups.</a:t>
            </a:r>
          </a:p>
          <a:p>
            <a:r>
              <a:rPr lang="en-US" dirty="0"/>
              <a:t>Married customers represent a large proportion of the customer base.</a:t>
            </a:r>
          </a:p>
          <a:p>
            <a:r>
              <a:rPr lang="en-US" dirty="0"/>
              <a:t>Marital status contributes useful demographic insights into churn </a:t>
            </a:r>
            <a:r>
              <a:rPr lang="en-US" dirty="0" err="1"/>
              <a:t>behaviour</a:t>
            </a:r>
            <a:r>
              <a:rPr lang="en-US" dirty="0"/>
              <a:t>.</a:t>
            </a:r>
          </a:p>
          <a:p>
            <a:r>
              <a:rPr lang="en-US" dirty="0"/>
              <a:t>Combining demographic and </a:t>
            </a:r>
            <a:r>
              <a:rPr lang="en-US" dirty="0" err="1"/>
              <a:t>behavioural</a:t>
            </a:r>
            <a:r>
              <a:rPr lang="en-US" dirty="0"/>
              <a:t> data improves customer segmentation.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5F5BD1B-D2DF-302F-AAE8-C9DFCFFDCC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8160" y="3541605"/>
            <a:ext cx="5201920" cy="251150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D7E4C09-9EF1-1664-A16D-AC72C51CEF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68160" y="2010878"/>
            <a:ext cx="4540483" cy="13018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6217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538C18B-7D35-5763-0522-B71C140402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Multivariate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2853AD-F743-3BF0-AB99-26E57516B26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/>
              <a:t>Correlation analysis identified relationships among numerical variables.</a:t>
            </a:r>
          </a:p>
          <a:p>
            <a:r>
              <a:rPr lang="en-US" dirty="0"/>
              <a:t>Revenue is positively associated with customer usage.</a:t>
            </a:r>
          </a:p>
          <a:p>
            <a:r>
              <a:rPr lang="en-US" dirty="0"/>
              <a:t>Average monthly usage correlates with total revenue.</a:t>
            </a:r>
          </a:p>
          <a:p>
            <a:r>
              <a:rPr lang="en-US" dirty="0"/>
              <a:t>Customer tenure shows weaker correlations with revenue.</a:t>
            </a:r>
          </a:p>
          <a:p>
            <a:r>
              <a:rPr lang="en-US" dirty="0"/>
              <a:t>No severe multicollinearity was observed among selected variables.</a:t>
            </a:r>
          </a:p>
          <a:p>
            <a:r>
              <a:rPr lang="en-US" dirty="0" err="1"/>
              <a:t>Behavioural</a:t>
            </a:r>
            <a:r>
              <a:rPr lang="en-US" dirty="0"/>
              <a:t> variables explain much of the variation in churn.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26943D6-63CE-5DB7-13BA-5F1328CDD4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62002" y="3166011"/>
            <a:ext cx="3292850" cy="293384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C2D263C-BF8E-7495-BF11-80F0DE73A6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5038" y="1864194"/>
            <a:ext cx="4540483" cy="13018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2848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BBB369D-A257-C543-3D06-0B8B9B0D01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Customer Segmentation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6112B0-5EFA-5D58-264D-126B264DD47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8159" y="2081999"/>
            <a:ext cx="5303521" cy="2632242"/>
          </a:xfrm>
        </p:spPr>
        <p:txBody>
          <a:bodyPr>
            <a:normAutofit fontScale="70000" lnSpcReduction="20000"/>
          </a:bodyPr>
          <a:lstStyle/>
          <a:p>
            <a:r>
              <a:rPr lang="en-US" dirty="0"/>
              <a:t>K-Means clustering identified three customer groups.</a:t>
            </a:r>
          </a:p>
          <a:p>
            <a:r>
              <a:rPr lang="en-US" dirty="0"/>
              <a:t>Cluster 1 contains the highest-value customers.</a:t>
            </a:r>
          </a:p>
          <a:p>
            <a:r>
              <a:rPr lang="en-US" dirty="0"/>
              <a:t>Cluster 1 recorded the highest average revenue (70.35).</a:t>
            </a:r>
          </a:p>
          <a:p>
            <a:r>
              <a:rPr lang="en-US" dirty="0"/>
              <a:t>Cluster 1 also recorded the highest monthly usage (704.64 minutes).</a:t>
            </a:r>
          </a:p>
          <a:p>
            <a:r>
              <a:rPr lang="en-US" dirty="0"/>
              <a:t>Cluster 2 consists of long-tenure customers (29.82 months).</a:t>
            </a:r>
          </a:p>
          <a:p>
            <a:r>
              <a:rPr lang="en-US" dirty="0"/>
              <a:t>Customer segmentation supports targeted marketing strategies.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742E7390-52FB-35DF-5161-131F911C7D7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00353121"/>
              </p:ext>
            </p:extLst>
          </p:nvPr>
        </p:nvGraphicFramePr>
        <p:xfrm>
          <a:off x="457200" y="4201327"/>
          <a:ext cx="5638800" cy="1584960"/>
        </p:xfrm>
        <a:graphic>
          <a:graphicData uri="http://schemas.openxmlformats.org/drawingml/2006/table">
            <a:tbl>
              <a:tblPr/>
              <a:tblGrid>
                <a:gridCol w="1127760">
                  <a:extLst>
                    <a:ext uri="{9D8B030D-6E8A-4147-A177-3AD203B41FA5}">
                      <a16:colId xmlns:a16="http://schemas.microsoft.com/office/drawing/2014/main" val="2317018971"/>
                    </a:ext>
                  </a:extLst>
                </a:gridCol>
                <a:gridCol w="1127760">
                  <a:extLst>
                    <a:ext uri="{9D8B030D-6E8A-4147-A177-3AD203B41FA5}">
                      <a16:colId xmlns:a16="http://schemas.microsoft.com/office/drawing/2014/main" val="2918656163"/>
                    </a:ext>
                  </a:extLst>
                </a:gridCol>
                <a:gridCol w="1127760">
                  <a:extLst>
                    <a:ext uri="{9D8B030D-6E8A-4147-A177-3AD203B41FA5}">
                      <a16:colId xmlns:a16="http://schemas.microsoft.com/office/drawing/2014/main" val="2405775113"/>
                    </a:ext>
                  </a:extLst>
                </a:gridCol>
                <a:gridCol w="1127760">
                  <a:extLst>
                    <a:ext uri="{9D8B030D-6E8A-4147-A177-3AD203B41FA5}">
                      <a16:colId xmlns:a16="http://schemas.microsoft.com/office/drawing/2014/main" val="1529167591"/>
                    </a:ext>
                  </a:extLst>
                </a:gridCol>
                <a:gridCol w="1127760">
                  <a:extLst>
                    <a:ext uri="{9D8B030D-6E8A-4147-A177-3AD203B41FA5}">
                      <a16:colId xmlns:a16="http://schemas.microsoft.com/office/drawing/2014/main" val="4207397122"/>
                    </a:ext>
                  </a:extLst>
                </a:gridCol>
              </a:tblGrid>
              <a:tr h="31051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b="1">
                          <a:solidFill>
                            <a:schemeClr val="tx1"/>
                          </a:solidFill>
                        </a:rPr>
                        <a:t>Cluster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b="1">
                          <a:solidFill>
                            <a:schemeClr val="tx1"/>
                          </a:solidFill>
                        </a:rPr>
                        <a:t>Avg Revenue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b="1" dirty="0">
                          <a:solidFill>
                            <a:schemeClr val="tx1"/>
                          </a:solidFill>
                        </a:rPr>
                        <a:t>Avg Usage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b="1">
                          <a:solidFill>
                            <a:schemeClr val="tx1"/>
                          </a:solidFill>
                        </a:rPr>
                        <a:t>Avg Months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b="1" dirty="0">
                          <a:solidFill>
                            <a:schemeClr val="tx1"/>
                          </a:solidFill>
                        </a:rPr>
                        <a:t>Avg Churn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9593005"/>
                  </a:ext>
                </a:extLst>
              </a:tr>
              <a:tr h="31051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dirty="0"/>
                        <a:t>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dirty="0"/>
                        <a:t>36.19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/>
                        <a:t>225.50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/>
                        <a:t>13.37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/>
                        <a:t>49.61%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05441760"/>
                  </a:ext>
                </a:extLst>
              </a:tr>
              <a:tr h="31051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/>
                        <a:t>1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/>
                        <a:t>70.35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/>
                        <a:t>704.64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/>
                        <a:t>16.10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/>
                        <a:t>48.52%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0879163"/>
                  </a:ext>
                </a:extLst>
              </a:tr>
              <a:tr h="31051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/>
                        <a:t>2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/>
                        <a:t>37.61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/>
                        <a:t>202.13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dirty="0"/>
                        <a:t>29.82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dirty="0"/>
                        <a:t>51.95%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88236935"/>
                  </a:ext>
                </a:extLst>
              </a:tr>
            </a:tbl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E8A96FA1-1744-CCDD-9D9E-5553B0C50A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79488" y="3574882"/>
            <a:ext cx="4378960" cy="247822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6E890A9-1579-C656-D892-3D2663C590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25093" y="1890820"/>
            <a:ext cx="3943553" cy="1657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2568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37C8CD0-D1F9-68B6-7DE5-A33E089DD6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Executive Summary, Actionable Insights and 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66A374-326A-FAC0-77B7-343B027198F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en-US" b="1" dirty="0"/>
              <a:t>Key Findings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The dataset was successfully cleaned and prepared for analysis.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Customer churn is almost evenly balanced across the dataset.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Customer revenue and usage are strongly related.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Long-term customers form a distinct customer segment.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Customer demographics contribute additional churn insights.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Customer segmentation revealed three meaningful customer groups.</a:t>
            </a:r>
          </a:p>
          <a:p>
            <a:endParaRPr lang="en-US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B9D916C-BC67-759D-1F7D-528FACF1053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en-US" b="1" dirty="0"/>
              <a:t>Actionable Insights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err="1"/>
              <a:t>Prioritise</a:t>
            </a:r>
            <a:r>
              <a:rPr lang="en-US" dirty="0"/>
              <a:t> retention strategies for high-revenue customers.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Develop loyalty </a:t>
            </a:r>
            <a:r>
              <a:rPr lang="en-US" dirty="0" err="1"/>
              <a:t>programmes</a:t>
            </a:r>
            <a:r>
              <a:rPr lang="en-US" dirty="0"/>
              <a:t> for long-term subscribers.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Monitor customers showing declining revenue or usage.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Use customer segmentation for </a:t>
            </a:r>
            <a:r>
              <a:rPr lang="en-US" dirty="0" err="1"/>
              <a:t>personalised</a:t>
            </a:r>
            <a:r>
              <a:rPr lang="en-US" dirty="0"/>
              <a:t> marketing campaigns.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Improve collection of demographic information to reduce missing data.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Continue monitoring customer </a:t>
            </a:r>
            <a:r>
              <a:rPr lang="en-US" dirty="0" err="1"/>
              <a:t>behaviour</a:t>
            </a:r>
            <a:r>
              <a:rPr lang="en-US" dirty="0"/>
              <a:t> to reduce future churn.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54913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CB1C988-A37F-4503-EA6F-ABA89C3E77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B22839-61AF-CA13-3CEC-676DDEF5066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864194"/>
            <a:ext cx="10972800" cy="3129613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[1] Adekunle, B.I., Chukwuma-Eke, E.C., Balogun, E.D. and Ogunsola, K.O., 2023. Improving customer retention through machine learning: A predictive approach to churn prevention and engagement strategies. International Journal of Scientific Research in Computer Science, Engineering and Information Technology, 9(4), pp.507-523.</a:t>
            </a:r>
          </a:p>
          <a:p>
            <a:pPr marL="0" indent="0">
              <a:buNone/>
            </a:pPr>
            <a:r>
              <a:rPr lang="en-US" dirty="0"/>
              <a:t>[2] Rajan, P., 2024. Integrating </a:t>
            </a:r>
            <a:r>
              <a:rPr lang="en-US" dirty="0" err="1"/>
              <a:t>iot</a:t>
            </a:r>
            <a:r>
              <a:rPr lang="en-US" dirty="0"/>
              <a:t> analytics into marketing decision making: A smart data-driven approach. International Journal of Data Informatics and Intelligent Computing, 3(1), pp.12-22.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2747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42920" y="2600960"/>
            <a:ext cx="6106160" cy="2164080"/>
          </a:xfrm>
        </p:spPr>
        <p:txBody>
          <a:bodyPr>
            <a:normAutofit/>
          </a:bodyPr>
          <a:lstStyle/>
          <a:p>
            <a:pPr marL="137160" indent="0">
              <a:buNone/>
            </a:pPr>
            <a:r>
              <a:rPr lang="en-US" sz="9600" dirty="0"/>
              <a:t>Thank You!</a:t>
            </a:r>
          </a:p>
        </p:txBody>
      </p:sp>
    </p:spTree>
    <p:extLst>
      <p:ext uri="{BB962C8B-B14F-4D97-AF65-F5344CB8AC3E}">
        <p14:creationId xmlns:p14="http://schemas.microsoft.com/office/powerpoint/2010/main" val="1949880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Blue Red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Calibri">
      <a:maj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Blue Red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Calibri">
      <a:maj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TemplateFile" ma:contentTypeID="0x0101006EDDDB5EE6D98C44930B742096920B300400F5B6D36B3EF94B4E9A635CDF2A18F5B8" ma:contentTypeVersion="72" ma:contentTypeDescription="Create a new document." ma:contentTypeScope="" ma:versionID="a23e56308344d904b51738559c3d67c9">
  <xsd:schema xmlns:xsd="http://www.w3.org/2001/XMLSchema" xmlns:xs="http://www.w3.org/2001/XMLSchema" xmlns:p="http://schemas.microsoft.com/office/2006/metadata/properties" xmlns:ns2="4873beb7-5857-4685-be1f-d57550cc96cc" targetNamespace="http://schemas.microsoft.com/office/2006/metadata/properties" ma:root="true" ma:fieldsID="cd0908cc4600e77bf5da051303e00c8d" ns2:_="">
    <xsd:import namespace="4873beb7-5857-4685-be1f-d57550cc96cc"/>
    <xsd:element name="properties">
      <xsd:complexType>
        <xsd:sequence>
          <xsd:element name="documentManagement">
            <xsd:complexType>
              <xsd:all>
                <xsd:element ref="ns2:AcquiredFrom" minOccurs="0"/>
                <xsd:element ref="ns2:UACurrentWords" minOccurs="0"/>
                <xsd:element ref="ns2:TPApplication" minOccurs="0"/>
                <xsd:element ref="ns2:ApprovalLog" minOccurs="0"/>
                <xsd:element ref="ns2:ApprovalStatus" minOccurs="0"/>
                <xsd:element ref="ns2:AssetStart" minOccurs="0"/>
                <xsd:element ref="ns2:AssetExpire" minOccurs="0"/>
                <xsd:element ref="ns2:AssetId" minOccurs="0"/>
                <xsd:element ref="ns2:IsSearchable" minOccurs="0"/>
                <xsd:element ref="ns2:AssetType" minOccurs="0"/>
                <xsd:element ref="ns2:APAuthor" minOccurs="0"/>
                <xsd:element ref="ns2:AverageRating" minOccurs="0"/>
                <xsd:element ref="ns2:BlockPublish" minOccurs="0"/>
                <xsd:element ref="ns2:BugNumber" minOccurs="0"/>
                <xsd:element ref="ns2:CampaignTagsTaxHTField0" minOccurs="0"/>
                <xsd:element ref="ns2:TPClientViewer" minOccurs="0"/>
                <xsd:element ref="ns2:ClipArtFilename" minOccurs="0"/>
                <xsd:element ref="ns2:TPCommandLine" minOccurs="0"/>
                <xsd:element ref="ns2:TPComponent" minOccurs="0"/>
                <xsd:element ref="ns2:ContentItem" minOccurs="0"/>
                <xsd:element ref="ns2:CrawlForDependencies" minOccurs="0"/>
                <xsd:element ref="ns2:CSXHash" minOccurs="0"/>
                <xsd:element ref="ns2:CSXSubmissionMarket" minOccurs="0"/>
                <xsd:element ref="ns2:CSXUpdate" minOccurs="0"/>
                <xsd:element ref="ns2:IntlLangReviewDate" minOccurs="0"/>
                <xsd:element ref="ns2:IsDeleted" minOccurs="0"/>
                <xsd:element ref="ns2:APDescription" minOccurs="0"/>
                <xsd:element ref="ns2:DirectSourceMarket" minOccurs="0"/>
                <xsd:element ref="ns2:Downloads" minOccurs="0"/>
                <xsd:element ref="ns2:DSATActionTaken" minOccurs="0"/>
                <xsd:element ref="ns2:APEditor" minOccurs="0"/>
                <xsd:element ref="ns2:EditorialStatus" minOccurs="0"/>
                <xsd:element ref="ns2:EditorialTags" minOccurs="0"/>
                <xsd:element ref="ns2:TPExecutable" minOccurs="0"/>
                <xsd:element ref="ns2:FeatureTagsTaxHTField0" minOccurs="0"/>
                <xsd:element ref="ns2:TPFriendlyName" minOccurs="0"/>
                <xsd:element ref="ns2:FriendlyTitle" minOccurs="0"/>
                <xsd:element ref="ns2:PrimaryImageGen" minOccurs="0"/>
                <xsd:element ref="ns2:HandoffToMSDN" minOccurs="0"/>
                <xsd:element ref="ns2:InProjectListLookup" minOccurs="0"/>
                <xsd:element ref="ns2:TPInstallLocation" minOccurs="0"/>
                <xsd:element ref="ns2:InternalTagsTaxHTField0" minOccurs="0"/>
                <xsd:element ref="ns2:IntlLangReview" minOccurs="0"/>
                <xsd:element ref="ns2:IntlLangReviewer" minOccurs="0"/>
                <xsd:element ref="ns2:MarketSpecific" minOccurs="0"/>
                <xsd:element ref="ns2:LastCompleteVersionLookup" minOccurs="0"/>
                <xsd:element ref="ns2:LastHandOff" minOccurs="0"/>
                <xsd:element ref="ns2:LastModifiedDateTime" minOccurs="0"/>
                <xsd:element ref="ns2:LastPreviewErrorLookup" minOccurs="0"/>
                <xsd:element ref="ns2:LastPreviewResultLookup" minOccurs="0"/>
                <xsd:element ref="ns2:LastPreviewAttemptDateLookup" minOccurs="0"/>
                <xsd:element ref="ns2:LastPreviewedByLookup" minOccurs="0"/>
                <xsd:element ref="ns2:LastPreviewTimeLookup" minOccurs="0"/>
                <xsd:element ref="ns2:LastPreviewVersionLookup" minOccurs="0"/>
                <xsd:element ref="ns2:LastPublishErrorLookup" minOccurs="0"/>
                <xsd:element ref="ns2:LastPublishResultLookup" minOccurs="0"/>
                <xsd:element ref="ns2:LastPublishAttemptDateLookup" minOccurs="0"/>
                <xsd:element ref="ns2:LastPublishedByLookup" minOccurs="0"/>
                <xsd:element ref="ns2:LastPublishTimeLookup" minOccurs="0"/>
                <xsd:element ref="ns2:LastPublishVersionLookup" minOccurs="0"/>
                <xsd:element ref="ns2:TPLaunchHelpLinkType" minOccurs="0"/>
                <xsd:element ref="ns2:LegacyData" minOccurs="0"/>
                <xsd:element ref="ns2:TPLaunchHelpLink" minOccurs="0"/>
                <xsd:element ref="ns2:LocComments" minOccurs="0"/>
                <xsd:element ref="ns2:LocLastLocAttemptVersionLookup" minOccurs="0"/>
                <xsd:element ref="ns2:LocLastLocAttemptVersionTypeLookup" minOccurs="0"/>
                <xsd:element ref="ns2:LocManualTestRequired" minOccurs="0"/>
                <xsd:element ref="ns2:LocMarketGroupTiers2" minOccurs="0"/>
                <xsd:element ref="ns2:LocNewPublishedVersionLookup" minOccurs="0"/>
                <xsd:element ref="ns2:LocOverallHandbackStatusLookup" minOccurs="0"/>
                <xsd:element ref="ns2:LocOverallLocStatusLookup" minOccurs="0"/>
                <xsd:element ref="ns2:LocOverallPreviewStatusLookup" minOccurs="0"/>
                <xsd:element ref="ns2:LocOverallPublishStatusLookup" minOccurs="0"/>
                <xsd:element ref="ns2:IntlLocPriority" minOccurs="0"/>
                <xsd:element ref="ns2:LocProcessedForHandoffsLookup" minOccurs="0"/>
                <xsd:element ref="ns2:LocProcessedForMarketsLookup" minOccurs="0"/>
                <xsd:element ref="ns2:LocPublishedDependentAssetsLookup" minOccurs="0"/>
                <xsd:element ref="ns2:LocPublishedLinkedAssetsLookup" minOccurs="0"/>
                <xsd:element ref="ns2:LocRecommendedHandoff" minOccurs="0"/>
                <xsd:element ref="ns2:LocalizationTagsTaxHTField0" minOccurs="0"/>
                <xsd:element ref="ns2:MachineTranslated" minOccurs="0"/>
                <xsd:element ref="ns2:Manager" minOccurs="0"/>
                <xsd:element ref="ns2:Markets" minOccurs="0"/>
                <xsd:element ref="ns2:Milestone" minOccurs="0"/>
                <xsd:element ref="ns2:TPNamespace" minOccurs="0"/>
                <xsd:element ref="ns2:NumericId" minOccurs="0"/>
                <xsd:element ref="ns2:NumOfRatingsLookup" minOccurs="0"/>
                <xsd:element ref="ns2:OOCacheId" minOccurs="0"/>
                <xsd:element ref="ns2:OpenTemplate" minOccurs="0"/>
                <xsd:element ref="ns2:OriginAsset" minOccurs="0"/>
                <xsd:element ref="ns2:OriginalRelease" minOccurs="0"/>
                <xsd:element ref="ns2:OriginalSourceMarket" minOccurs="0"/>
                <xsd:element ref="ns2:OutputCachingOn" minOccurs="0"/>
                <xsd:element ref="ns2:ParentAssetId" minOccurs="0"/>
                <xsd:element ref="ns2:PlannedPubDate" minOccurs="0"/>
                <xsd:element ref="ns2:PolicheckWords" minOccurs="0"/>
                <xsd:element ref="ns2:BusinessGroup" minOccurs="0"/>
                <xsd:element ref="ns2:UAProjectedTotalWords" minOccurs="0"/>
                <xsd:element ref="ns2:Provider" minOccurs="0"/>
                <xsd:element ref="ns2:Providers" minOccurs="0"/>
                <xsd:element ref="ns2:PublishStatusLookup" minOccurs="0"/>
                <xsd:element ref="ns2:PublishTargets" minOccurs="0"/>
                <xsd:element ref="ns2:RecommendationsModifier" minOccurs="0"/>
                <xsd:element ref="ns2:ArtSampleDocs" minOccurs="0"/>
                <xsd:element ref="ns2:ScenarioTagsTaxHTField0" minOccurs="0"/>
                <xsd:element ref="ns2:ShowIn" minOccurs="0"/>
                <xsd:element ref="ns2:SourceTitle" minOccurs="0"/>
                <xsd:element ref="ns2:CSXSubmissionDate" minOccurs="0"/>
                <xsd:element ref="ns2:SubmitterId" minOccurs="0"/>
                <xsd:element ref="ns2:TaxCatchAll" minOccurs="0"/>
                <xsd:element ref="ns2:TaxCatchAllLabel" minOccurs="0"/>
                <xsd:element ref="ns2:TemplateStatus" minOccurs="0"/>
                <xsd:element ref="ns2:TemplateTemplateType" minOccurs="0"/>
                <xsd:element ref="ns2:ThumbnailAssetId" minOccurs="0"/>
                <xsd:element ref="ns2:TimesCloned" minOccurs="0"/>
                <xsd:element ref="ns2:TrustLevel" minOccurs="0"/>
                <xsd:element ref="ns2:UALocComments" minOccurs="0"/>
                <xsd:element ref="ns2:UALocRecommendation" minOccurs="0"/>
                <xsd:element ref="ns2:UANotes" minOccurs="0"/>
                <xsd:element ref="ns2:TPAppVersion" minOccurs="0"/>
                <xsd:element ref="ns2:VoteCou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873beb7-5857-4685-be1f-d57550cc96cc" elementFormDefault="qualified">
    <xsd:import namespace="http://schemas.microsoft.com/office/2006/documentManagement/types"/>
    <xsd:import namespace="http://schemas.microsoft.com/office/infopath/2007/PartnerControls"/>
    <xsd:element name="AcquiredFrom" ma:index="1" nillable="true" ma:displayName="Acquired From" ma:default="Internal MS" ma:internalName="AcquiredFrom" ma:readOnly="false">
      <xsd:simpleType>
        <xsd:restriction base="dms:Choice">
          <xsd:enumeration value="Internal MS"/>
          <xsd:enumeration value="Community"/>
          <xsd:enumeration value="MVP"/>
          <xsd:enumeration value="Publisher"/>
          <xsd:enumeration value="Partner"/>
          <xsd:enumeration value="None"/>
        </xsd:restriction>
      </xsd:simpleType>
    </xsd:element>
    <xsd:element name="UACurrentWords" ma:index="2" nillable="true" ma:displayName="Actual Word Count" ma:default="" ma:internalName="UACurrentWords" ma:readOnly="false">
      <xsd:simpleType>
        <xsd:restriction base="dms:Unknown"/>
      </xsd:simpleType>
    </xsd:element>
    <xsd:element name="TPApplication" ma:index="3" nillable="true" ma:displayName="Application to Open Template With" ma:default="" ma:internalName="TPApplication">
      <xsd:simpleType>
        <xsd:restriction base="dms:Text"/>
      </xsd:simpleType>
    </xsd:element>
    <xsd:element name="ApprovalLog" ma:index="4" nillable="true" ma:displayName="Approval Log" ma:default="" ma:hidden="true" ma:internalName="ApprovalLog" ma:readOnly="false">
      <xsd:simpleType>
        <xsd:restriction base="dms:Note"/>
      </xsd:simpleType>
    </xsd:element>
    <xsd:element name="ApprovalStatus" ma:index="5" nillable="true" ma:displayName="Approval Status" ma:default="InProgress" ma:internalName="ApprovalStatus" ma:readOnly="false">
      <xsd:simpleType>
        <xsd:restriction base="dms:Choice">
          <xsd:enumeration value="InProgress"/>
          <xsd:enumeration value="Rejected"/>
          <xsd:enumeration value="Questionable"/>
          <xsd:enumeration value="ApprovedAutomatic"/>
          <xsd:enumeration value="ApprovedManual"/>
          <xsd:enumeration value="On Hold"/>
          <xsd:enumeration value="Needs Review"/>
          <xsd:enumeration value="A Violation"/>
          <xsd:enumeration value="Unpublished Violation"/>
        </xsd:restriction>
      </xsd:simpleType>
    </xsd:element>
    <xsd:element name="AssetStart" ma:index="6" nillable="true" ma:displayName="Asset Begin Date" ma:default="[Today]" ma:internalName="AssetStart" ma:readOnly="false">
      <xsd:simpleType>
        <xsd:restriction base="dms:DateTime"/>
      </xsd:simpleType>
    </xsd:element>
    <xsd:element name="AssetExpire" ma:index="7" nillable="true" ma:displayName="Asset End Date" ma:default="2029-01-01T08:00:00Z" ma:format="DateTime" ma:internalName="AssetExpire" ma:readOnly="false">
      <xsd:simpleType>
        <xsd:restriction base="dms:DateTime"/>
      </xsd:simpleType>
    </xsd:element>
    <xsd:element name="AssetId" ma:index="8" nillable="true" ma:displayName="Asset ID" ma:default="" ma:indexed="true" ma:internalName="AssetId" ma:readOnly="false">
      <xsd:simpleType>
        <xsd:restriction base="dms:Text">
          <xsd:maxLength value="255"/>
        </xsd:restriction>
      </xsd:simpleType>
    </xsd:element>
    <xsd:element name="IsSearchable" ma:index="9" nillable="true" ma:displayName="Asset Searchable?" ma:default="true" ma:internalName="IsSearchable" ma:readOnly="false">
      <xsd:simpleType>
        <xsd:restriction base="dms:Boolean"/>
      </xsd:simpleType>
    </xsd:element>
    <xsd:element name="AssetType" ma:index="10" nillable="true" ma:displayName="Asset Type" ma:default="" ma:internalName="AssetType" ma:readOnly="false">
      <xsd:simpleType>
        <xsd:restriction base="dms:Unknown"/>
      </xsd:simpleType>
    </xsd:element>
    <xsd:element name="APAuthor" ma:index="11" nillable="true" ma:displayName="Author" ma:default="" ma:list="UserInfo" ma:internalName="APAuth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verageRating" ma:index="12" nillable="true" ma:displayName="Average Rating" ma:internalName="AverageRating" ma:readOnly="false">
      <xsd:simpleType>
        <xsd:restriction base="dms:Text"/>
      </xsd:simpleType>
    </xsd:element>
    <xsd:element name="BlockPublish" ma:index="13" nillable="true" ma:displayName="Block from Publishing?" ma:default="" ma:internalName="BlockPublish" ma:readOnly="false">
      <xsd:simpleType>
        <xsd:restriction base="dms:Boolean"/>
      </xsd:simpleType>
    </xsd:element>
    <xsd:element name="BugNumber" ma:index="14" nillable="true" ma:displayName="Bug Number" ma:default="" ma:internalName="BugNumber" ma:readOnly="false">
      <xsd:simpleType>
        <xsd:restriction base="dms:Text"/>
      </xsd:simpleType>
    </xsd:element>
    <xsd:element name="CampaignTagsTaxHTField0" ma:index="16" nillable="true" ma:taxonomy="true" ma:internalName="CampaignTagsTaxHTField0" ma:taxonomyFieldName="CampaignTags" ma:displayName="Campaigns" ma:readOnly="false" ma:default="" ma:fieldId="{1df42cc3-2301-4f11-a52a-6ead923c29ed}" ma:taxonomyMulti="true" ma:sspId="8f79753a-75d3-41f5-8ca3-40b843941b4f" ma:termSetId="ca0e50d4-faa1-44ce-961e-bb1441c60e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ClientViewer" ma:index="17" nillable="true" ma:displayName="Client Viewer" ma:default="" ma:internalName="TPClientViewer">
      <xsd:simpleType>
        <xsd:restriction base="dms:Text"/>
      </xsd:simpleType>
    </xsd:element>
    <xsd:element name="ClipArtFilename" ma:index="18" nillable="true" ma:displayName="Clip Art Name" ma:default="" ma:internalName="ClipArtFilename" ma:readOnly="false">
      <xsd:simpleType>
        <xsd:restriction base="dms:Text"/>
      </xsd:simpleType>
    </xsd:element>
    <xsd:element name="TPCommandLine" ma:index="19" nillable="true" ma:displayName="Command Line" ma:default="" ma:internalName="TPCommandLine">
      <xsd:simpleType>
        <xsd:restriction base="dms:Text"/>
      </xsd:simpleType>
    </xsd:element>
    <xsd:element name="TPComponent" ma:index="20" nillable="true" ma:displayName="Component" ma:default="" ma:internalName="TPComponent">
      <xsd:simpleType>
        <xsd:restriction base="dms:Text"/>
      </xsd:simpleType>
    </xsd:element>
    <xsd:element name="ContentItem" ma:index="21" nillable="true" ma:displayName="Content Item" ma:default="" ma:hidden="true" ma:internalName="ContentItem" ma:readOnly="false">
      <xsd:simpleType>
        <xsd:restriction base="dms:Unknown"/>
      </xsd:simpleType>
    </xsd:element>
    <xsd:element name="CrawlForDependencies" ma:index="23" nillable="true" ma:displayName="Crawl for Dependencies?" ma:default="true" ma:internalName="CrawlForDependencies" ma:readOnly="false">
      <xsd:simpleType>
        <xsd:restriction base="dms:Boolean"/>
      </xsd:simpleType>
    </xsd:element>
    <xsd:element name="CSXHash" ma:index="26" nillable="true" ma:displayName="CSX Hash" ma:default="" ma:indexed="true" ma:internalName="CSXHash" ma:readOnly="false">
      <xsd:simpleType>
        <xsd:restriction base="dms:Text"/>
      </xsd:simpleType>
    </xsd:element>
    <xsd:element name="CSXSubmissionMarket" ma:index="27" nillable="true" ma:displayName="CSX Submission Market" ma:default="" ma:list="{2FBD1B11-2ACE-4FDC-B5A3-635D4ADF6F1B}" ma:internalName="CSXSubmissionMarket" ma:readOnly="false" ma:showField="MarketName" ma:web="4873beb7-5857-4685-be1f-d57550cc96cc">
      <xsd:simpleType>
        <xsd:restriction base="dms:Lookup"/>
      </xsd:simpleType>
    </xsd:element>
    <xsd:element name="CSXUpdate" ma:index="28" nillable="true" ma:displayName="CSX Updated?" ma:default="false" ma:internalName="CSXUpdate" ma:readOnly="false">
      <xsd:simpleType>
        <xsd:restriction base="dms:Boolean"/>
      </xsd:simpleType>
    </xsd:element>
    <xsd:element name="IntlLangReviewDate" ma:index="29" nillable="true" ma:displayName="Date to Complete Intl QA" ma:default="" ma:internalName="IntlLangReviewDate" ma:readOnly="false">
      <xsd:simpleType>
        <xsd:restriction base="dms:DateTime"/>
      </xsd:simpleType>
    </xsd:element>
    <xsd:element name="IsDeleted" ma:index="30" nillable="true" ma:displayName="Deleted?" ma:default="" ma:internalName="IsDeleted" ma:readOnly="false">
      <xsd:simpleType>
        <xsd:restriction base="dms:Boolean"/>
      </xsd:simpleType>
    </xsd:element>
    <xsd:element name="APDescription" ma:index="31" nillable="true" ma:displayName="Description" ma:default="" ma:internalName="APDescription" ma:readOnly="false">
      <xsd:simpleType>
        <xsd:restriction base="dms:Note"/>
      </xsd:simpleType>
    </xsd:element>
    <xsd:element name="DirectSourceMarket" ma:index="32" nillable="true" ma:displayName="Direct Source Market Group" ma:default="" ma:internalName="DirectSourceMarket" ma:readOnly="false">
      <xsd:simpleType>
        <xsd:restriction base="dms:Text"/>
      </xsd:simpleType>
    </xsd:element>
    <xsd:element name="Downloads" ma:index="33" nillable="true" ma:displayName="Downloads" ma:default="0" ma:hidden="true" ma:internalName="Downloads" ma:readOnly="false">
      <xsd:simpleType>
        <xsd:restriction base="dms:Unknown"/>
      </xsd:simpleType>
    </xsd:element>
    <xsd:element name="DSATActionTaken" ma:index="34" nillable="true" ma:displayName="DSAT Action Taken" ma:default="" ma:internalName="DSATActionTaken" ma:readOnly="false">
      <xsd:simpleType>
        <xsd:restriction base="dms:Choice">
          <xsd:enumeration value="Best Bets"/>
          <xsd:enumeration value="Expire"/>
          <xsd:enumeration value="Hide"/>
          <xsd:enumeration value="None"/>
        </xsd:restriction>
      </xsd:simpleType>
    </xsd:element>
    <xsd:element name="APEditor" ma:index="35" nillable="true" ma:displayName="Editor" ma:default="" ma:list="UserInfo" ma:internalName="APEdit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ditorialStatus" ma:index="36" nillable="true" ma:displayName="Editorial Status" ma:default="" ma:internalName="EditorialStatus" ma:readOnly="false">
      <xsd:simpleType>
        <xsd:restriction base="dms:Unknown"/>
      </xsd:simpleType>
    </xsd:element>
    <xsd:element name="EditorialTags" ma:index="37" nillable="true" ma:displayName="Editorial Tags" ma:default="" ma:internalName="EditorialTags">
      <xsd:simpleType>
        <xsd:restriction base="dms:Unknown"/>
      </xsd:simpleType>
    </xsd:element>
    <xsd:element name="TPExecutable" ma:index="38" nillable="true" ma:displayName="Executable" ma:default="" ma:internalName="TPExecutable">
      <xsd:simpleType>
        <xsd:restriction base="dms:Text"/>
      </xsd:simpleType>
    </xsd:element>
    <xsd:element name="FeatureTagsTaxHTField0" ma:index="40" nillable="true" ma:taxonomy="true" ma:internalName="FeatureTagsTaxHTField0" ma:taxonomyFieldName="FeatureTags" ma:displayName="Features" ma:readOnly="false" ma:default="" ma:fieldId="{7fc0d542-15c6-4882-a8e3-13bca44403fb}" ma:taxonomyMulti="true" ma:sspId="8f79753a-75d3-41f5-8ca3-40b843941b4f" ma:termSetId="f1ab6845-967d-4854-a0ba-4ec07f0f811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FriendlyName" ma:index="41" nillable="true" ma:displayName="Friendly Name" ma:default="" ma:internalName="TPFriendlyName">
      <xsd:simpleType>
        <xsd:restriction base="dms:Text"/>
      </xsd:simpleType>
    </xsd:element>
    <xsd:element name="FriendlyTitle" ma:index="42" nillable="true" ma:displayName="Friendly Title" ma:default="" ma:description="Shorter title to be used when displaying search results" ma:internalName="FriendlyTitle" ma:readOnly="false">
      <xsd:simpleType>
        <xsd:restriction base="dms:Text"/>
      </xsd:simpleType>
    </xsd:element>
    <xsd:element name="PrimaryImageGen" ma:index="43" nillable="true" ma:displayName="Generate Images?" ma:default="true" ma:internalName="PrimaryImageGen">
      <xsd:simpleType>
        <xsd:restriction base="dms:Boolean"/>
      </xsd:simpleType>
    </xsd:element>
    <xsd:element name="HandoffToMSDN" ma:index="44" nillable="true" ma:displayName="Handoff To MSDN Date" ma:default="" ma:internalName="HandoffToMSDN" ma:readOnly="false">
      <xsd:simpleType>
        <xsd:restriction base="dms:DateTime"/>
      </xsd:simpleType>
    </xsd:element>
    <xsd:element name="InProjectListLookup" ma:index="45" nillable="true" ma:displayName="InProjectListLookup" ma:list="{9E343742-310B-4684-A24C-1D137CB4B230}" ma:internalName="InProjectListLookup" ma:readOnly="true" ma:showField="InProjectLis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InstallLocation" ma:index="46" nillable="true" ma:displayName="Install Location" ma:default="" ma:internalName="TPInstallLocation">
      <xsd:simpleType>
        <xsd:restriction base="dms:Text"/>
      </xsd:simpleType>
    </xsd:element>
    <xsd:element name="InternalTagsTaxHTField0" ma:index="48" nillable="true" ma:taxonomy="true" ma:internalName="InternalTagsTaxHTField0" ma:taxonomyFieldName="InternalTags" ma:displayName="Internal Tags" ma:readOnly="false" ma:default="" ma:fieldId="{1490b8a4-2706-41ec-b5e3-73176dccf34e}" ma:taxonomyMulti="true" ma:sspId="8f79753a-75d3-41f5-8ca3-40b843941b4f" ma:termSetId="82b6639e-f7fc-4c18-ad2d-003a6e70776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ntlLangReview" ma:index="49" nillable="true" ma:displayName="Intl Lang QA Review Required?" ma:default="" ma:internalName="IntlLangReview" ma:readOnly="false">
      <xsd:simpleType>
        <xsd:restriction base="dms:Boolean"/>
      </xsd:simpleType>
    </xsd:element>
    <xsd:element name="IntlLangReviewer" ma:index="50" nillable="true" ma:displayName="Intl Lang QA Reviewer" ma:default="" ma:internalName="IntlLangReviewer" ma:readOnly="false">
      <xsd:simpleType>
        <xsd:restriction base="dms:Text"/>
      </xsd:simpleType>
    </xsd:element>
    <xsd:element name="MarketSpecific" ma:index="51" nillable="true" ma:displayName="Is Market Specific?" ma:default="" ma:internalName="MarketSpecific" ma:readOnly="false">
      <xsd:simpleType>
        <xsd:restriction base="dms:Boolean"/>
      </xsd:simpleType>
    </xsd:element>
    <xsd:element name="LastCompleteVersionLookup" ma:index="52" nillable="true" ma:displayName="Last Complete Version Lookup" ma:default="" ma:list="{9E343742-310B-4684-A24C-1D137CB4B230}" ma:internalName="LastCompleteVersionLookup" ma:readOnly="true" ma:showField="LastComplete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HandOff" ma:index="53" nillable="true" ma:displayName="Last Hand-off" ma:default="" ma:internalName="LastHandOff" ma:readOnly="false">
      <xsd:simpleType>
        <xsd:restriction base="dms:DateTime"/>
      </xsd:simpleType>
    </xsd:element>
    <xsd:element name="LastModifiedDateTime" ma:index="54" nillable="true" ma:displayName="Last Modified Date" ma:default="" ma:internalName="LastModifiedDateTime" ma:readOnly="false">
      <xsd:simpleType>
        <xsd:restriction base="dms:DateTime"/>
      </xsd:simpleType>
    </xsd:element>
    <xsd:element name="LastPreviewErrorLookup" ma:index="55" nillable="true" ma:displayName="Last Preview Attempt Error" ma:default="" ma:list="{9E343742-310B-4684-A24C-1D137CB4B230}" ma:internalName="LastPreviewErrorLookup" ma:readOnly="true" ma:showField="LastPreview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ResultLookup" ma:index="56" nillable="true" ma:displayName="Last Preview Attempt Result" ma:default="" ma:list="{9E343742-310B-4684-A24C-1D137CB4B230}" ma:internalName="LastPreviewResultLookup" ma:readOnly="true" ma:showField="LastPreview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AttemptDateLookup" ma:index="57" nillable="true" ma:displayName="Last Preview Attempted On" ma:default="" ma:list="{9E343742-310B-4684-A24C-1D137CB4B230}" ma:internalName="LastPreviewAttemptDateLookup" ma:readOnly="true" ma:showField="LastPreview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edByLookup" ma:index="58" nillable="true" ma:displayName="Last Previewed By" ma:default="" ma:list="{9E343742-310B-4684-A24C-1D137CB4B230}" ma:internalName="LastPreviewedByLookup" ma:readOnly="true" ma:showField="LastPreview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TimeLookup" ma:index="59" nillable="true" ma:displayName="Last Previewed Date" ma:default="" ma:list="{9E343742-310B-4684-A24C-1D137CB4B230}" ma:internalName="LastPreviewTimeLookup" ma:readOnly="true" ma:showField="LastPreview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VersionLookup" ma:index="60" nillable="true" ma:displayName="Last Previewed Version" ma:default="" ma:list="{9E343742-310B-4684-A24C-1D137CB4B230}" ma:internalName="LastPreviewVersionLookup" ma:readOnly="true" ma:showField="LastPreview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rrorLookup" ma:index="61" nillable="true" ma:displayName="Last Publish Attempt Error" ma:default="" ma:list="{9E343742-310B-4684-A24C-1D137CB4B230}" ma:internalName="LastPublishErrorLookup" ma:readOnly="true" ma:showField="LastPublish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ResultLookup" ma:index="62" nillable="true" ma:displayName="Last Publish Attempt Result" ma:default="" ma:list="{9E343742-310B-4684-A24C-1D137CB4B230}" ma:internalName="LastPublishResultLookup" ma:readOnly="true" ma:showField="LastPublish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AttemptDateLookup" ma:index="63" nillable="true" ma:displayName="Last Publish Attempted On" ma:default="" ma:list="{9E343742-310B-4684-A24C-1D137CB4B230}" ma:internalName="LastPublishAttemptDateLookup" ma:readOnly="true" ma:showField="LastPublish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dByLookup" ma:index="64" nillable="true" ma:displayName="Last Published By" ma:default="" ma:list="{9E343742-310B-4684-A24C-1D137CB4B230}" ma:internalName="LastPublishedByLookup" ma:readOnly="true" ma:showField="LastPublish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TimeLookup" ma:index="65" nillable="true" ma:displayName="Last Published Date" ma:default="" ma:list="{9E343742-310B-4684-A24C-1D137CB4B230}" ma:internalName="LastPublishTimeLookup" ma:readOnly="true" ma:showField="LastPublish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VersionLookup" ma:index="66" nillable="true" ma:displayName="Last Published Version" ma:default="" ma:list="{9E343742-310B-4684-A24C-1D137CB4B230}" ma:internalName="LastPublishVersionLookup" ma:readOnly="true" ma:showField="LastPublish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LaunchHelpLinkType" ma:index="67" nillable="true" ma:displayName="Launch Help Link Type" ma:default="Template" ma:internalName="TPLaunchHelpLinkType">
      <xsd:simpleType>
        <xsd:restriction base="dms:Choice">
          <xsd:enumeration value="Template"/>
          <xsd:enumeration value="Training"/>
          <xsd:enumeration value="URL"/>
          <xsd:enumeration value="None"/>
        </xsd:restriction>
      </xsd:simpleType>
    </xsd:element>
    <xsd:element name="LegacyData" ma:index="68" nillable="true" ma:displayName="Legacy Data" ma:default="" ma:internalName="LegacyData" ma:readOnly="false">
      <xsd:simpleType>
        <xsd:restriction base="dms:Note"/>
      </xsd:simpleType>
    </xsd:element>
    <xsd:element name="TPLaunchHelpLink" ma:index="69" nillable="true" ma:displayName="Link to Launch Help Topic" ma:default="" ma:internalName="TPLaunchHelpLink">
      <xsd:simpleType>
        <xsd:restriction base="dms:Text"/>
      </xsd:simpleType>
    </xsd:element>
    <xsd:element name="LocComments" ma:index="70" nillable="true" ma:displayName="Loc Approval Comments" ma:default="" ma:internalName="LocComments" ma:readOnly="false">
      <xsd:simpleType>
        <xsd:restriction base="dms:Note"/>
      </xsd:simpleType>
    </xsd:element>
    <xsd:element name="LocLastLocAttemptVersionLookup" ma:index="71" nillable="true" ma:displayName="Loc Last Loc Attempt Version" ma:default="" ma:list="{7DD1DCEC-E449-43D3-891F-7DC62F62AD21}" ma:internalName="LocLastLocAttemptVersionLookup" ma:readOnly="false" ma:showField="LastLocAttemptVersion" ma:web="4873beb7-5857-4685-be1f-d57550cc96cc">
      <xsd:simpleType>
        <xsd:restriction base="dms:Lookup"/>
      </xsd:simpleType>
    </xsd:element>
    <xsd:element name="LocLastLocAttemptVersionTypeLookup" ma:index="72" nillable="true" ma:displayName="Loc Last Loc Attempt Version Type" ma:default="" ma:list="{7DD1DCEC-E449-43D3-891F-7DC62F62AD21}" ma:internalName="LocLastLocAttemptVersionTypeLookup" ma:readOnly="true" ma:showField="LastLocAttemptVersionType" ma:web="4873beb7-5857-4685-be1f-d57550cc96cc">
      <xsd:simpleType>
        <xsd:restriction base="dms:Lookup"/>
      </xsd:simpleType>
    </xsd:element>
    <xsd:element name="LocManualTestRequired" ma:index="73" nillable="true" ma:displayName="Loc Manual Test Required" ma:default="" ma:internalName="LocManualTestRequired" ma:readOnly="false">
      <xsd:simpleType>
        <xsd:restriction base="dms:Boolean"/>
      </xsd:simpleType>
    </xsd:element>
    <xsd:element name="LocMarketGroupTiers2" ma:index="74" nillable="true" ma:displayName="Loc Market Group Tiers" ma:internalName="LocMarketGroupTiers2" ma:readOnly="false">
      <xsd:simpleType>
        <xsd:restriction base="dms:Unknown"/>
      </xsd:simpleType>
    </xsd:element>
    <xsd:element name="LocNewPublishedVersionLookup" ma:index="75" nillable="true" ma:displayName="Loc New Published Version Lookup" ma:default="" ma:list="{7DD1DCEC-E449-43D3-891F-7DC62F62AD21}" ma:internalName="LocNewPublishedVersionLookup" ma:readOnly="true" ma:showField="NewPublishedVersion" ma:web="4873beb7-5857-4685-be1f-d57550cc96cc">
      <xsd:simpleType>
        <xsd:restriction base="dms:Lookup"/>
      </xsd:simpleType>
    </xsd:element>
    <xsd:element name="LocOverallHandbackStatusLookup" ma:index="76" nillable="true" ma:displayName="Loc Overall Handback Status" ma:default="" ma:list="{7DD1DCEC-E449-43D3-891F-7DC62F62AD21}" ma:internalName="LocOverallHandbackStatusLookup" ma:readOnly="true" ma:showField="OverallHandbackStatus" ma:web="4873beb7-5857-4685-be1f-d57550cc96cc">
      <xsd:simpleType>
        <xsd:restriction base="dms:Lookup"/>
      </xsd:simpleType>
    </xsd:element>
    <xsd:element name="LocOverallLocStatusLookup" ma:index="77" nillable="true" ma:displayName="Loc Overall Localize Status" ma:default="" ma:list="{7DD1DCEC-E449-43D3-891F-7DC62F62AD21}" ma:internalName="LocOverallLocStatusLookup" ma:readOnly="true" ma:showField="OverallLocStatus" ma:web="4873beb7-5857-4685-be1f-d57550cc96cc">
      <xsd:simpleType>
        <xsd:restriction base="dms:Lookup"/>
      </xsd:simpleType>
    </xsd:element>
    <xsd:element name="LocOverallPreviewStatusLookup" ma:index="78" nillable="true" ma:displayName="Loc Overall Preview Status" ma:default="" ma:list="{7DD1DCEC-E449-43D3-891F-7DC62F62AD21}" ma:internalName="LocOverallPreviewStatusLookup" ma:readOnly="true" ma:showField="OverallPreviewStatus" ma:web="4873beb7-5857-4685-be1f-d57550cc96cc">
      <xsd:simpleType>
        <xsd:restriction base="dms:Lookup"/>
      </xsd:simpleType>
    </xsd:element>
    <xsd:element name="LocOverallPublishStatusLookup" ma:index="79" nillable="true" ma:displayName="Loc Overall Publish Status" ma:default="" ma:list="{7DD1DCEC-E449-43D3-891F-7DC62F62AD21}" ma:internalName="LocOverallPublishStatusLookup" ma:readOnly="true" ma:showField="OverallPublishStatus" ma:web="4873beb7-5857-4685-be1f-d57550cc96cc">
      <xsd:simpleType>
        <xsd:restriction base="dms:Lookup"/>
      </xsd:simpleType>
    </xsd:element>
    <xsd:element name="IntlLocPriority" ma:index="80" nillable="true" ma:displayName="Loc Priority" ma:default="" ma:internalName="IntlLocPriority" ma:readOnly="false">
      <xsd:simpleType>
        <xsd:restriction base="dms:Unknown"/>
      </xsd:simpleType>
    </xsd:element>
    <xsd:element name="LocProcessedForHandoffsLookup" ma:index="81" nillable="true" ma:displayName="Loc Processed For Handoffs" ma:default="" ma:list="{7DD1DCEC-E449-43D3-891F-7DC62F62AD21}" ma:internalName="LocProcessedForHandoffsLookup" ma:readOnly="true" ma:showField="ProcessedForHandoffs" ma:web="4873beb7-5857-4685-be1f-d57550cc96cc">
      <xsd:simpleType>
        <xsd:restriction base="dms:Lookup"/>
      </xsd:simpleType>
    </xsd:element>
    <xsd:element name="LocProcessedForMarketsLookup" ma:index="82" nillable="true" ma:displayName="Loc Processed For Markets" ma:default="" ma:list="{7DD1DCEC-E449-43D3-891F-7DC62F62AD21}" ma:internalName="LocProcessedForMarketsLookup" ma:readOnly="true" ma:showField="ProcessedForMarkets" ma:web="4873beb7-5857-4685-be1f-d57550cc96cc">
      <xsd:simpleType>
        <xsd:restriction base="dms:Lookup"/>
      </xsd:simpleType>
    </xsd:element>
    <xsd:element name="LocPublishedDependentAssetsLookup" ma:index="83" nillable="true" ma:displayName="Loc Published Dependent Assets" ma:default="" ma:list="{7DD1DCEC-E449-43D3-891F-7DC62F62AD21}" ma:internalName="LocPublishedDependentAssetsLookup" ma:readOnly="true" ma:showField="PublishedDependentAssets" ma:web="4873beb7-5857-4685-be1f-d57550cc96cc">
      <xsd:simpleType>
        <xsd:restriction base="dms:Lookup"/>
      </xsd:simpleType>
    </xsd:element>
    <xsd:element name="LocPublishedLinkedAssetsLookup" ma:index="84" nillable="true" ma:displayName="Loc Published Linked Assets" ma:default="" ma:list="{7DD1DCEC-E449-43D3-891F-7DC62F62AD21}" ma:internalName="LocPublishedLinkedAssetsLookup" ma:readOnly="true" ma:showField="PublishedLinkedAssets" ma:web="4873beb7-5857-4685-be1f-d57550cc96cc">
      <xsd:simpleType>
        <xsd:restriction base="dms:Lookup"/>
      </xsd:simpleType>
    </xsd:element>
    <xsd:element name="LocRecommendedHandoff" ma:index="85" nillable="true" ma:displayName="Loc Recommended Handoff" ma:default="" ma:indexed="true" ma:internalName="LocRecommendedHandoff" ma:readOnly="false">
      <xsd:simpleType>
        <xsd:restriction base="dms:Text"/>
      </xsd:simpleType>
    </xsd:element>
    <xsd:element name="LocalizationTagsTaxHTField0" ma:index="87" nillable="true" ma:taxonomy="true" ma:internalName="LocalizationTagsTaxHTField0" ma:taxonomyFieldName="LocalizationTags" ma:displayName="Localization Tags" ma:readOnly="false" ma:default="" ma:fieldId="{00f02cb3-2c7c-424a-9c61-10e9b6878429}" ma:taxonomyMulti="true" ma:sspId="8f79753a-75d3-41f5-8ca3-40b843941b4f" ma:termSetId="5b7703a5-8e8b-4b58-8b31-1cea35331da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achineTranslated" ma:index="88" nillable="true" ma:displayName="Machine Translated" ma:default="" ma:internalName="MachineTranslated" ma:readOnly="false">
      <xsd:simpleType>
        <xsd:restriction base="dms:Boolean"/>
      </xsd:simpleType>
    </xsd:element>
    <xsd:element name="Manager" ma:index="89" nillable="true" ma:displayName="Manager" ma:hidden="true" ma:internalName="Manager" ma:readOnly="false">
      <xsd:simpleType>
        <xsd:restriction base="dms:Text"/>
      </xsd:simpleType>
    </xsd:element>
    <xsd:element name="Markets" ma:index="90" nillable="true" ma:displayName="Markets" ma:default="" ma:description="Leave blank to show in all markets" ma:list="{2FBD1B11-2ACE-4FDC-B5A3-635D4ADF6F1B}" ma:internalName="Markets" ma:readOnly="false" ma:showField="MarketNa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Milestone" ma:index="91" nillable="true" ma:displayName="Milestone" ma:default="" ma:internalName="Milestone" ma:readOnly="false">
      <xsd:simpleType>
        <xsd:restriction base="dms:Unknown"/>
      </xsd:simpleType>
    </xsd:element>
    <xsd:element name="TPNamespace" ma:index="94" nillable="true" ma:displayName="Namespace" ma:default="" ma:internalName="TPNamespace">
      <xsd:simpleType>
        <xsd:restriction base="dms:Text"/>
      </xsd:simpleType>
    </xsd:element>
    <xsd:element name="NumericId" ma:index="95" nillable="true" ma:displayName="Numeric ID" ma:default="" ma:indexed="true" ma:internalName="NumericId" ma:readOnly="false">
      <xsd:simpleType>
        <xsd:restriction base="dms:Number"/>
      </xsd:simpleType>
    </xsd:element>
    <xsd:element name="NumOfRatingsLookup" ma:index="96" nillable="true" ma:displayName="NumOfRatings" ma:default="" ma:list="{9E343742-310B-4684-A24C-1D137CB4B230}" ma:internalName="NumOfRatingsLookup" ma:readOnly="true" ma:showField="NumOfRating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OCacheId" ma:index="97" nillable="true" ma:displayName="OOCacheId" ma:internalName="OOCacheId" ma:readOnly="false">
      <xsd:simpleType>
        <xsd:restriction base="dms:Text"/>
      </xsd:simpleType>
    </xsd:element>
    <xsd:element name="OpenTemplate" ma:index="98" nillable="true" ma:displayName="Open Template" ma:default="true" ma:internalName="OpenTemplate">
      <xsd:simpleType>
        <xsd:restriction base="dms:Boolean"/>
      </xsd:simpleType>
    </xsd:element>
    <xsd:element name="OriginAsset" ma:index="99" nillable="true" ma:displayName="Origin Asset" ma:default="" ma:internalName="OriginAsset" ma:readOnly="false">
      <xsd:simpleType>
        <xsd:restriction base="dms:Text"/>
      </xsd:simpleType>
    </xsd:element>
    <xsd:element name="OriginalRelease" ma:index="100" nillable="true" ma:displayName="Original Release" ma:default="15" ma:internalName="OriginalRelease" ma:readOnly="false">
      <xsd:simpleType>
        <xsd:restriction base="dms:Choice">
          <xsd:enumeration value="14"/>
          <xsd:enumeration value="15"/>
          <xsd:enumeration value="16"/>
        </xsd:restriction>
      </xsd:simpleType>
    </xsd:element>
    <xsd:element name="OriginalSourceMarket" ma:index="101" nillable="true" ma:displayName="Original Source Market Group" ma:default="" ma:internalName="OriginalSourceMarket" ma:readOnly="false">
      <xsd:simpleType>
        <xsd:restriction base="dms:Text"/>
      </xsd:simpleType>
    </xsd:element>
    <xsd:element name="OutputCachingOn" ma:index="102" nillable="true" ma:displayName="Output Caching" ma:default="true" ma:hidden="true" ma:internalName="OutputCachingOn" ma:readOnly="false">
      <xsd:simpleType>
        <xsd:restriction base="dms:Boolean"/>
      </xsd:simpleType>
    </xsd:element>
    <xsd:element name="ParentAssetId" ma:index="103" nillable="true" ma:displayName="Parent Asset Id" ma:default="" ma:internalName="ParentAssetId" ma:readOnly="false">
      <xsd:simpleType>
        <xsd:restriction base="dms:Text"/>
      </xsd:simpleType>
    </xsd:element>
    <xsd:element name="PlannedPubDate" ma:index="104" nillable="true" ma:displayName="Planned Publish Date" ma:default="" ma:indexed="true" ma:internalName="PlannedPubDate" ma:readOnly="false">
      <xsd:simpleType>
        <xsd:restriction base="dms:DateTime"/>
      </xsd:simpleType>
    </xsd:element>
    <xsd:element name="PolicheckWords" ma:index="105" nillable="true" ma:displayName="Policheck Words" ma:default="" ma:internalName="PolicheckWords" ma:readOnly="false">
      <xsd:simpleType>
        <xsd:restriction base="dms:Text"/>
      </xsd:simpleType>
    </xsd:element>
    <xsd:element name="BusinessGroup" ma:index="106" nillable="true" ma:displayName="Product Division Owner" ma:default="" ma:internalName="BusinessGroup" ma:readOnly="false">
      <xsd:simpleType>
        <xsd:restriction base="dms:Unknown"/>
      </xsd:simpleType>
    </xsd:element>
    <xsd:element name="UAProjectedTotalWords" ma:index="107" nillable="true" ma:displayName="Projected Word Count" ma:default="" ma:internalName="UAProjectedTotalWords" ma:readOnly="false">
      <xsd:simpleType>
        <xsd:restriction base="dms:Unknown"/>
      </xsd:simpleType>
    </xsd:element>
    <xsd:element name="Provider" ma:index="108" nillable="true" ma:displayName="Provider" ma:default="" ma:internalName="Provider" ma:readOnly="false">
      <xsd:simpleType>
        <xsd:restriction base="dms:Unknown"/>
      </xsd:simpleType>
    </xsd:element>
    <xsd:element name="Providers" ma:index="109" nillable="true" ma:displayName="Providers" ma:default="" ma:internalName="Providers">
      <xsd:simpleType>
        <xsd:restriction base="dms:Unknown"/>
      </xsd:simpleType>
    </xsd:element>
    <xsd:element name="PublishStatusLookup" ma:index="110" nillable="true" ma:displayName="Publish Status" ma:default="" ma:list="{9E343742-310B-4684-A24C-1D137CB4B230}" ma:internalName="PublishStatusLookup" ma:readOnly="false" ma:showField="PublishStatu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ublishTargets" ma:index="111" nillable="true" ma:displayName="Publish Target" ma:default="OfficeOnlineVNext" ma:internalName="PublishTargets" ma:readOnly="false">
      <xsd:simpleType>
        <xsd:restriction base="dms:Unknown"/>
      </xsd:simpleType>
    </xsd:element>
    <xsd:element name="RecommendationsModifier" ma:index="112" nillable="true" ma:displayName="Recommendations Modifier" ma:default="" ma:internalName="RecommendationsModifier" ma:readOnly="false">
      <xsd:simpleType>
        <xsd:restriction base="dms:Number"/>
      </xsd:simpleType>
    </xsd:element>
    <xsd:element name="ArtSampleDocs" ma:index="113" nillable="true" ma:displayName="Sample Docs" ma:default="" ma:hidden="true" ma:internalName="ArtSampleDocs" ma:readOnly="false">
      <xsd:simpleType>
        <xsd:restriction base="dms:Text"/>
      </xsd:simpleType>
    </xsd:element>
    <xsd:element name="ScenarioTagsTaxHTField0" ma:index="115" nillable="true" ma:taxonomy="true" ma:internalName="ScenarioTagsTaxHTField0" ma:taxonomyFieldName="ScenarioTags" ma:displayName="Scenarios" ma:readOnly="false" ma:default="" ma:fieldId="{93aef74d-6c78-4815-8310-51477dceeccc}" ma:taxonomyMulti="true" ma:sspId="8f79753a-75d3-41f5-8ca3-40b843941b4f" ma:termSetId="4b7d5f16-e2f2-4fc0-bab3-6e8b931e57d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owIn" ma:index="117" nillable="true" ma:displayName="Show In" ma:default="Show everywhere" ma:internalName="ShowIn" ma:readOnly="false">
      <xsd:simpleType>
        <xsd:restriction base="dms:Choice">
          <xsd:enumeration value="Hide on web"/>
          <xsd:enumeration value="On Web no search"/>
          <xsd:enumeration value="Show everywhere"/>
          <xsd:enumeration value="Special use only"/>
        </xsd:restriction>
      </xsd:simpleType>
    </xsd:element>
    <xsd:element name="SourceTitle" ma:index="118" nillable="true" ma:displayName="Source Title" ma:default="" ma:indexed="true" ma:internalName="SourceTitle" ma:readOnly="false">
      <xsd:simpleType>
        <xsd:restriction base="dms:Text"/>
      </xsd:simpleType>
    </xsd:element>
    <xsd:element name="CSXSubmissionDate" ma:index="119" nillable="true" ma:displayName="Submission Date" ma:default="" ma:internalName="CSXSubmissionDate" ma:readOnly="false">
      <xsd:simpleType>
        <xsd:restriction base="dms:DateTime"/>
      </xsd:simpleType>
    </xsd:element>
    <xsd:element name="SubmitterId" ma:index="120" nillable="true" ma:displayName="Submitter ID" ma:default="" ma:internalName="SubmitterId" ma:readOnly="false">
      <xsd:simpleType>
        <xsd:restriction base="dms:Text"/>
      </xsd:simpleType>
    </xsd:element>
    <xsd:element name="TaxCatchAll" ma:index="121" nillable="true" ma:displayName="Taxonomy Catch All Column" ma:hidden="true" ma:list="{530f955b-6704-4601-bd83-f81d87f1e440}" ma:internalName="TaxCatchAll" ma:showField="CatchAllData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2" nillable="true" ma:displayName="Taxonomy Catch All Column1" ma:hidden="true" ma:list="{530f955b-6704-4601-bd83-f81d87f1e440}" ma:internalName="TaxCatchAllLabel" ma:readOnly="true" ma:showField="CatchAllDataLabel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emplateStatus" ma:index="123" nillable="true" ma:displayName="Template Status" ma:default="" ma:internalName="TemplateStatus">
      <xsd:simpleType>
        <xsd:restriction base="dms:Unknown"/>
      </xsd:simpleType>
    </xsd:element>
    <xsd:element name="TemplateTemplateType" ma:index="124" nillable="true" ma:displayName="Template Type" ma:default="" ma:internalName="TemplateTemplateType">
      <xsd:simpleType>
        <xsd:restriction base="dms:Unknown"/>
      </xsd:simpleType>
    </xsd:element>
    <xsd:element name="ThumbnailAssetId" ma:index="125" nillable="true" ma:displayName="Thumbnail Image Asset" ma:default="" ma:internalName="ThumbnailAssetId" ma:readOnly="false">
      <xsd:simpleType>
        <xsd:restriction base="dms:Text"/>
      </xsd:simpleType>
    </xsd:element>
    <xsd:element name="TimesCloned" ma:index="126" nillable="true" ma:displayName="Times Cloned" ma:default="" ma:internalName="TimesCloned" ma:readOnly="false">
      <xsd:simpleType>
        <xsd:restriction base="dms:Number"/>
      </xsd:simpleType>
    </xsd:element>
    <xsd:element name="TrustLevel" ma:index="128" nillable="true" ma:displayName="Trust Level" ma:default="1 Microsoft Managed Content" ma:internalName="TrustLevel" ma:readOnly="false">
      <xsd:simpleType>
        <xsd:restriction base="dms:Unknown"/>
      </xsd:simpleType>
    </xsd:element>
    <xsd:element name="UALocComments" ma:index="129" nillable="true" ma:displayName="UA Loc Comments" ma:default="" ma:internalName="UALocComments" ma:readOnly="false">
      <xsd:simpleType>
        <xsd:restriction base="dms:Note"/>
      </xsd:simpleType>
    </xsd:element>
    <xsd:element name="UALocRecommendation" ma:index="130" nillable="true" ma:displayName="UA Loc Recommendation" ma:default="Localize" ma:internalName="UALocRecommendation" ma:readOnly="false">
      <xsd:simpleType>
        <xsd:restriction base="dms:Choice">
          <xsd:enumeration value="Localize"/>
          <xsd:enumeration value="Never Localize"/>
          <xsd:enumeration value="Priority Localize"/>
        </xsd:restriction>
      </xsd:simpleType>
    </xsd:element>
    <xsd:element name="UANotes" ma:index="131" nillable="true" ma:displayName="UA Notes" ma:default="" ma:internalName="UANotes" ma:readOnly="false">
      <xsd:simpleType>
        <xsd:restriction base="dms:Note"/>
      </xsd:simpleType>
    </xsd:element>
    <xsd:element name="TPAppVersion" ma:index="132" nillable="true" ma:displayName="Version" ma:default="" ma:internalName="TPAppVersion">
      <xsd:simpleType>
        <xsd:restriction base="dms:Text"/>
      </xsd:simpleType>
    </xsd:element>
    <xsd:element name="VoteCount" ma:index="133" nillable="true" ma:displayName="Vote Count" ma:default="" ma:internalName="VoteCount" ma:readOnly="fals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2" ma:displayName="Content Type"/>
        <xsd:element ref="dc:title" minOccurs="0" maxOccurs="1" ma:index="127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APDescription xmlns="4873beb7-5857-4685-be1f-d57550cc96cc" xsi:nil="true"/>
    <AssetExpire xmlns="4873beb7-5857-4685-be1f-d57550cc96cc">2029-01-01T08:00:00+00:00</AssetExpire>
    <CampaignTagsTaxHTField0 xmlns="4873beb7-5857-4685-be1f-d57550cc96cc">
      <Terms xmlns="http://schemas.microsoft.com/office/infopath/2007/PartnerControls"/>
    </CampaignTagsTaxHTField0>
    <IntlLangReviewDate xmlns="4873beb7-5857-4685-be1f-d57550cc96cc" xsi:nil="true"/>
    <TPFriendlyName xmlns="4873beb7-5857-4685-be1f-d57550cc96cc" xsi:nil="true"/>
    <IntlLangReview xmlns="4873beb7-5857-4685-be1f-d57550cc96cc">false</IntlLangReview>
    <LocLastLocAttemptVersionLookup xmlns="4873beb7-5857-4685-be1f-d57550cc96cc">856783</LocLastLocAttemptVersionLookup>
    <PolicheckWords xmlns="4873beb7-5857-4685-be1f-d57550cc96cc" xsi:nil="true"/>
    <SubmitterId xmlns="4873beb7-5857-4685-be1f-d57550cc96cc" xsi:nil="true"/>
    <AcquiredFrom xmlns="4873beb7-5857-4685-be1f-d57550cc96cc">Internal MS</AcquiredFrom>
    <EditorialStatus xmlns="4873beb7-5857-4685-be1f-d57550cc96cc">Complete</EditorialStatus>
    <Markets xmlns="4873beb7-5857-4685-be1f-d57550cc96cc"/>
    <OriginAsset xmlns="4873beb7-5857-4685-be1f-d57550cc96cc" xsi:nil="true"/>
    <AssetStart xmlns="4873beb7-5857-4685-be1f-d57550cc96cc">2012-09-20T10:48:20+00:00</AssetStart>
    <FriendlyTitle xmlns="4873beb7-5857-4685-be1f-d57550cc96cc" xsi:nil="true"/>
    <MarketSpecific xmlns="4873beb7-5857-4685-be1f-d57550cc96cc">false</MarketSpecific>
    <TPNamespace xmlns="4873beb7-5857-4685-be1f-d57550cc96cc" xsi:nil="true"/>
    <PublishStatusLookup xmlns="4873beb7-5857-4685-be1f-d57550cc96cc">
      <Value>1622871</Value>
    </PublishStatusLookup>
    <APAuthor xmlns="4873beb7-5857-4685-be1f-d57550cc96cc">
      <UserInfo>
        <DisplayName>REDMOND\v-luannv</DisplayName>
        <AccountId>92</AccountId>
        <AccountType/>
      </UserInfo>
    </APAuthor>
    <TPCommandLine xmlns="4873beb7-5857-4685-be1f-d57550cc96cc" xsi:nil="true"/>
    <IntlLangReviewer xmlns="4873beb7-5857-4685-be1f-d57550cc96cc" xsi:nil="true"/>
    <OpenTemplate xmlns="4873beb7-5857-4685-be1f-d57550cc96cc">true</OpenTemplate>
    <CSXSubmissionDate xmlns="4873beb7-5857-4685-be1f-d57550cc96cc" xsi:nil="true"/>
    <TaxCatchAll xmlns="4873beb7-5857-4685-be1f-d57550cc96cc"/>
    <Manager xmlns="4873beb7-5857-4685-be1f-d57550cc96cc" xsi:nil="true"/>
    <NumericId xmlns="4873beb7-5857-4685-be1f-d57550cc96cc" xsi:nil="true"/>
    <ParentAssetId xmlns="4873beb7-5857-4685-be1f-d57550cc96cc" xsi:nil="true"/>
    <OriginalSourceMarket xmlns="4873beb7-5857-4685-be1f-d57550cc96cc" xsi:nil="true"/>
    <ApprovalStatus xmlns="4873beb7-5857-4685-be1f-d57550cc96cc">InProgress</ApprovalStatus>
    <TPComponent xmlns="4873beb7-5857-4685-be1f-d57550cc96cc" xsi:nil="true"/>
    <EditorialTags xmlns="4873beb7-5857-4685-be1f-d57550cc96cc" xsi:nil="true"/>
    <TPExecutable xmlns="4873beb7-5857-4685-be1f-d57550cc96cc" xsi:nil="true"/>
    <TPLaunchHelpLink xmlns="4873beb7-5857-4685-be1f-d57550cc96cc" xsi:nil="true"/>
    <LocComments xmlns="4873beb7-5857-4685-be1f-d57550cc96cc" xsi:nil="true"/>
    <LocRecommendedHandoff xmlns="4873beb7-5857-4685-be1f-d57550cc96cc" xsi:nil="true"/>
    <SourceTitle xmlns="4873beb7-5857-4685-be1f-d57550cc96cc" xsi:nil="true"/>
    <CSXUpdate xmlns="4873beb7-5857-4685-be1f-d57550cc96cc">false</CSXUpdate>
    <IntlLocPriority xmlns="4873beb7-5857-4685-be1f-d57550cc96cc" xsi:nil="true"/>
    <UAProjectedTotalWords xmlns="4873beb7-5857-4685-be1f-d57550cc96cc" xsi:nil="true"/>
    <AssetType xmlns="4873beb7-5857-4685-be1f-d57550cc96cc" xsi:nil="true"/>
    <MachineTranslated xmlns="4873beb7-5857-4685-be1f-d57550cc96cc">false</MachineTranslated>
    <OutputCachingOn xmlns="4873beb7-5857-4685-be1f-d57550cc96cc">false</OutputCachingOn>
    <TemplateStatus xmlns="4873beb7-5857-4685-be1f-d57550cc96cc">Complete</TemplateStatus>
    <IsSearchable xmlns="4873beb7-5857-4685-be1f-d57550cc96cc">false</IsSearchable>
    <ContentItem xmlns="4873beb7-5857-4685-be1f-d57550cc96cc" xsi:nil="true"/>
    <HandoffToMSDN xmlns="4873beb7-5857-4685-be1f-d57550cc96cc" xsi:nil="true"/>
    <ShowIn xmlns="4873beb7-5857-4685-be1f-d57550cc96cc">Show everywhere</ShowIn>
    <ThumbnailAssetId xmlns="4873beb7-5857-4685-be1f-d57550cc96cc" xsi:nil="true"/>
    <UALocComments xmlns="4873beb7-5857-4685-be1f-d57550cc96cc" xsi:nil="true"/>
    <UALocRecommendation xmlns="4873beb7-5857-4685-be1f-d57550cc96cc">Localize</UALocRecommendation>
    <LastModifiedDateTime xmlns="4873beb7-5857-4685-be1f-d57550cc96cc" xsi:nil="true"/>
    <LegacyData xmlns="4873beb7-5857-4685-be1f-d57550cc96cc" xsi:nil="true"/>
    <LocManualTestRequired xmlns="4873beb7-5857-4685-be1f-d57550cc96cc">false</LocManualTestRequired>
    <LocMarketGroupTiers2 xmlns="4873beb7-5857-4685-be1f-d57550cc96cc" xsi:nil="true"/>
    <ClipArtFilename xmlns="4873beb7-5857-4685-be1f-d57550cc96cc" xsi:nil="true"/>
    <TPApplication xmlns="4873beb7-5857-4685-be1f-d57550cc96cc" xsi:nil="true"/>
    <CSXHash xmlns="4873beb7-5857-4685-be1f-d57550cc96cc" xsi:nil="true"/>
    <DirectSourceMarket xmlns="4873beb7-5857-4685-be1f-d57550cc96cc" xsi:nil="true"/>
    <PrimaryImageGen xmlns="4873beb7-5857-4685-be1f-d57550cc96cc">true</PrimaryImageGen>
    <PlannedPubDate xmlns="4873beb7-5857-4685-be1f-d57550cc96cc" xsi:nil="true"/>
    <CSXSubmissionMarket xmlns="4873beb7-5857-4685-be1f-d57550cc96cc" xsi:nil="true"/>
    <Downloads xmlns="4873beb7-5857-4685-be1f-d57550cc96cc">0</Downloads>
    <ArtSampleDocs xmlns="4873beb7-5857-4685-be1f-d57550cc96cc" xsi:nil="true"/>
    <TrustLevel xmlns="4873beb7-5857-4685-be1f-d57550cc96cc">1 Microsoft Managed Content</TrustLevel>
    <BlockPublish xmlns="4873beb7-5857-4685-be1f-d57550cc96cc">false</BlockPublish>
    <TPLaunchHelpLinkType xmlns="4873beb7-5857-4685-be1f-d57550cc96cc">Template</TPLaunchHelpLinkType>
    <LocalizationTagsTaxHTField0 xmlns="4873beb7-5857-4685-be1f-d57550cc96cc">
      <Terms xmlns="http://schemas.microsoft.com/office/infopath/2007/PartnerControls"/>
    </LocalizationTagsTaxHTField0>
    <BusinessGroup xmlns="4873beb7-5857-4685-be1f-d57550cc96cc" xsi:nil="true"/>
    <Providers xmlns="4873beb7-5857-4685-be1f-d57550cc96cc" xsi:nil="true"/>
    <TemplateTemplateType xmlns="4873beb7-5857-4685-be1f-d57550cc96cc">PowerPoint Presentation Template</TemplateTemplateType>
    <TimesCloned xmlns="4873beb7-5857-4685-be1f-d57550cc96cc" xsi:nil="true"/>
    <TPAppVersion xmlns="4873beb7-5857-4685-be1f-d57550cc96cc" xsi:nil="true"/>
    <VoteCount xmlns="4873beb7-5857-4685-be1f-d57550cc96cc" xsi:nil="true"/>
    <AverageRating xmlns="4873beb7-5857-4685-be1f-d57550cc96cc" xsi:nil="true"/>
    <FeatureTagsTaxHTField0 xmlns="4873beb7-5857-4685-be1f-d57550cc96cc">
      <Terms xmlns="http://schemas.microsoft.com/office/infopath/2007/PartnerControls"/>
    </FeatureTagsTaxHTField0>
    <Provider xmlns="4873beb7-5857-4685-be1f-d57550cc96cc" xsi:nil="true"/>
    <UACurrentWords xmlns="4873beb7-5857-4685-be1f-d57550cc96cc" xsi:nil="true"/>
    <AssetId xmlns="4873beb7-5857-4685-be1f-d57550cc96cc">TP103460417</AssetId>
    <TPClientViewer xmlns="4873beb7-5857-4685-be1f-d57550cc96cc" xsi:nil="true"/>
    <DSATActionTaken xmlns="4873beb7-5857-4685-be1f-d57550cc96cc" xsi:nil="true"/>
    <APEditor xmlns="4873beb7-5857-4685-be1f-d57550cc96cc">
      <UserInfo>
        <DisplayName/>
        <AccountId xsi:nil="true"/>
        <AccountType/>
      </UserInfo>
    </APEditor>
    <TPInstallLocation xmlns="4873beb7-5857-4685-be1f-d57550cc96cc" xsi:nil="true"/>
    <OOCacheId xmlns="4873beb7-5857-4685-be1f-d57550cc96cc" xsi:nil="true"/>
    <IsDeleted xmlns="4873beb7-5857-4685-be1f-d57550cc96cc">false</IsDeleted>
    <PublishTargets xmlns="4873beb7-5857-4685-be1f-d57550cc96cc">OfficeOnlineVNext</PublishTargets>
    <ApprovalLog xmlns="4873beb7-5857-4685-be1f-d57550cc96cc" xsi:nil="true"/>
    <BugNumber xmlns="4873beb7-5857-4685-be1f-d57550cc96cc" xsi:nil="true"/>
    <CrawlForDependencies xmlns="4873beb7-5857-4685-be1f-d57550cc96cc">false</CrawlForDependencies>
    <InternalTagsTaxHTField0 xmlns="4873beb7-5857-4685-be1f-d57550cc96cc">
      <Terms xmlns="http://schemas.microsoft.com/office/infopath/2007/PartnerControls"/>
    </InternalTagsTaxHTField0>
    <LastHandOff xmlns="4873beb7-5857-4685-be1f-d57550cc96cc" xsi:nil="true"/>
    <Milestone xmlns="4873beb7-5857-4685-be1f-d57550cc96cc" xsi:nil="true"/>
    <OriginalRelease xmlns="4873beb7-5857-4685-be1f-d57550cc96cc">15</OriginalRelease>
    <RecommendationsModifier xmlns="4873beb7-5857-4685-be1f-d57550cc96cc" xsi:nil="true"/>
    <ScenarioTagsTaxHTField0 xmlns="4873beb7-5857-4685-be1f-d57550cc96cc">
      <Terms xmlns="http://schemas.microsoft.com/office/infopath/2007/PartnerControls"/>
    </ScenarioTagsTaxHTField0>
    <UANotes xmlns="4873beb7-5857-4685-be1f-d57550cc96cc" xsi:nil="true"/>
  </documentManagement>
</p:properties>
</file>

<file path=customXml/itemProps1.xml><?xml version="1.0" encoding="utf-8"?>
<ds:datastoreItem xmlns:ds="http://schemas.openxmlformats.org/officeDocument/2006/customXml" ds:itemID="{79EEAAAD-F811-4325-83A2-D14EDE05FBF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873beb7-5857-4685-be1f-d57550cc96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00AC149-8447-4BE5-88C7-DBE24EA73E8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0D1C9B0-FE26-433B-8E1A-54CCDFA4EB1D}">
  <ds:schemaRefs>
    <ds:schemaRef ds:uri="http://schemas.microsoft.com/office/2006/metadata/properties"/>
    <ds:schemaRef ds:uri="http://schemas.microsoft.com/office/infopath/2007/PartnerControls"/>
    <ds:schemaRef ds:uri="4873beb7-5857-4685-be1f-d57550cc96cc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547</TotalTime>
  <Words>1056</Words>
  <Application>Microsoft Office PowerPoint</Application>
  <PresentationFormat>Widescreen</PresentationFormat>
  <Paragraphs>133</Paragraphs>
  <Slides>18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Gill Sans MT</vt:lpstr>
      <vt:lpstr>Gallery</vt:lpstr>
      <vt:lpstr>PowerPoint Presentation</vt:lpstr>
      <vt:lpstr>Introduction</vt:lpstr>
      <vt:lpstr>Dataset Overview</vt:lpstr>
      <vt:lpstr>Data Cleaning and Preparation</vt:lpstr>
      <vt:lpstr>Missing Values and Data Quality</vt:lpstr>
      <vt:lpstr>Univariate Analysis: Customer Churn</vt:lpstr>
      <vt:lpstr>Customer Revenue and Usage Analysis</vt:lpstr>
      <vt:lpstr>Customer Demographic Analysis - Income</vt:lpstr>
      <vt:lpstr>Customer Demographic Analysis – Marital status</vt:lpstr>
      <vt:lpstr>Bivariate Analysis: Factors Influencing Churn - Revenue vs Churn</vt:lpstr>
      <vt:lpstr>Bivariate Analysis: Factors Influencing Churn - Average Revenue vs Churn</vt:lpstr>
      <vt:lpstr>Customer Characteristics - New Phone vs Churn</vt:lpstr>
      <vt:lpstr>Customer Characteristics: Marital Status vs Churn</vt:lpstr>
      <vt:lpstr>Multivariate Analysis</vt:lpstr>
      <vt:lpstr>Customer Segmentation</vt:lpstr>
      <vt:lpstr>Executive Summary, Actionable Insights and Recommendations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revision>3</cp:revision>
  <dcterms:created xsi:type="dcterms:W3CDTF">2026-06-27T13:12:10Z</dcterms:created>
  <dcterms:modified xsi:type="dcterms:W3CDTF">2026-07-01T06:46:32Z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0x0101006EDDDB5EE6D98C44930B742096920B300400F5B6D36B3EF94B4E9A635CDF2A18F5B8</vt:lpwstr>
  </property>
  <property fmtid="{D5CDD505-2E9C-101B-9397-08002B2CF9AE}" pid="3" name="Order">
    <vt:r8>74064500</vt:r8>
  </property>
  <property fmtid="{D5CDD505-2E9C-101B-9397-08002B2CF9AE}" pid="4" name="HiddenCategoryTags">
    <vt:lpwstr/>
  </property>
  <property fmtid="{D5CDD505-2E9C-101B-9397-08002B2CF9AE}" pid="5" name="InternalTags">
    <vt:lpwstr/>
  </property>
  <property fmtid="{D5CDD505-2E9C-101B-9397-08002B2CF9AE}" pid="6" name="FeatureTags">
    <vt:lpwstr/>
  </property>
  <property fmtid="{D5CDD505-2E9C-101B-9397-08002B2CF9AE}" pid="7" name="LocalizationTags">
    <vt:lpwstr/>
  </property>
  <property fmtid="{D5CDD505-2E9C-101B-9397-08002B2CF9AE}" pid="8" name="CategoryTags">
    <vt:lpwstr/>
  </property>
  <property fmtid="{D5CDD505-2E9C-101B-9397-08002B2CF9AE}" pid="9" name="Applications">
    <vt:lpwstr/>
  </property>
  <property fmtid="{D5CDD505-2E9C-101B-9397-08002B2CF9AE}" pid="10" name="CampaignTags">
    <vt:lpwstr/>
  </property>
  <property fmtid="{D5CDD505-2E9C-101B-9397-08002B2CF9AE}" pid="11" name="ScenarioTags">
    <vt:lpwstr/>
  </property>
</Properties>
</file>