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259" r:id="rId2"/>
    <p:sldId id="258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DA147"/>
    <a:srgbClr val="B54C2D"/>
    <a:srgbClr val="B66952"/>
    <a:srgbClr val="B56D45"/>
    <a:srgbClr val="DF98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009258_student_uwtsd_ac_uk/Documents/Desktop/Technology(1-10)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009258_student_uwtsd_ac_uk/Documents/Desktop/Technology(1-10)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009258_student_uwtsd_ac_uk/Documents/Desktop/Technology(1-10)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009258_student_uwtsd_ac_uk/Documents/Desktop/Technology(1-10)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/>
              <a:t>What mobile phone OS do you prefer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1-8DD5-410A-A948-47EF64F1B1B5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3-8DD5-410A-A948-47EF64F1B1B5}"/>
              </c:ext>
            </c:extLst>
          </c:dPt>
          <c:cat>
            <c:strRef>
              <c:f>Sheet1!$E$16:$E$17</c:f>
              <c:strCache>
                <c:ptCount val="2"/>
                <c:pt idx="0">
                  <c:v>iOS</c:v>
                </c:pt>
                <c:pt idx="1">
                  <c:v>Android</c:v>
                </c:pt>
              </c:strCache>
            </c:strRef>
          </c:cat>
          <c:val>
            <c:numRef>
              <c:f>Sheet1!$F$16:$F$17</c:f>
              <c:numCache>
                <c:formatCode>General</c:formatCode>
                <c:ptCount val="2"/>
                <c:pt idx="0">
                  <c:v>4</c:v>
                </c:pt>
                <c:pt idx="1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DD5-410A-A948-47EF64F1B1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/>
              <a:t>What mobile technology do you own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 prst="hardEdge"/>
              </a:sp3d>
            </c:spPr>
            <c:extLst>
              <c:ext xmlns:c16="http://schemas.microsoft.com/office/drawing/2014/chart" uri="{C3380CC4-5D6E-409C-BE32-E72D297353CC}">
                <c16:uniqueId val="{00000001-C284-4DA9-9B7B-2398DC64B45A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 prst="hardEdge"/>
              </a:sp3d>
            </c:spPr>
            <c:extLst>
              <c:ext xmlns:c16="http://schemas.microsoft.com/office/drawing/2014/chart" uri="{C3380CC4-5D6E-409C-BE32-E72D297353CC}">
                <c16:uniqueId val="{00000003-C284-4DA9-9B7B-2398DC64B45A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 prst="hardEdge"/>
              </a:sp3d>
            </c:spPr>
            <c:extLst>
              <c:ext xmlns:c16="http://schemas.microsoft.com/office/drawing/2014/chart" uri="{C3380CC4-5D6E-409C-BE32-E72D297353CC}">
                <c16:uniqueId val="{00000005-C284-4DA9-9B7B-2398DC64B45A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 prst="hardEdge"/>
              </a:sp3d>
            </c:spPr>
            <c:extLst>
              <c:ext xmlns:c16="http://schemas.microsoft.com/office/drawing/2014/chart" uri="{C3380CC4-5D6E-409C-BE32-E72D297353CC}">
                <c16:uniqueId val="{00000007-C284-4DA9-9B7B-2398DC64B45A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 prst="hardEdge"/>
              </a:sp3d>
            </c:spPr>
            <c:extLst>
              <c:ext xmlns:c16="http://schemas.microsoft.com/office/drawing/2014/chart" uri="{C3380CC4-5D6E-409C-BE32-E72D297353CC}">
                <c16:uniqueId val="{00000009-C284-4DA9-9B7B-2398DC64B45A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Sheet1!$K$6:$K$10</c:f>
              <c:strCache>
                <c:ptCount val="5"/>
                <c:pt idx="0">
                  <c:v>Mobile Phone</c:v>
                </c:pt>
                <c:pt idx="1">
                  <c:v>Tablet/ iPad</c:v>
                </c:pt>
                <c:pt idx="2">
                  <c:v>Laptop</c:v>
                </c:pt>
                <c:pt idx="3">
                  <c:v>Smart Watch</c:v>
                </c:pt>
                <c:pt idx="4">
                  <c:v>All the above</c:v>
                </c:pt>
              </c:strCache>
            </c:strRef>
          </c:cat>
          <c:val>
            <c:numRef>
              <c:f>Sheet1!$L$6:$L$10</c:f>
              <c:numCache>
                <c:formatCode>General</c:formatCode>
                <c:ptCount val="5"/>
                <c:pt idx="0">
                  <c:v>8</c:v>
                </c:pt>
                <c:pt idx="1">
                  <c:v>5</c:v>
                </c:pt>
                <c:pt idx="2">
                  <c:v>5</c:v>
                </c:pt>
                <c:pt idx="3">
                  <c:v>2</c:v>
                </c:pt>
                <c:pt idx="4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C284-4DA9-9B7B-2398DC64B45A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/>
              <a:t>Do you own a Deskto</a:t>
            </a:r>
            <a:r>
              <a:rPr lang="en-GB" baseline="0"/>
              <a:t> PC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1-197C-4AEE-96CC-BEA3C7FE673D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/>
            </c:spPr>
            <c:extLst>
              <c:ext xmlns:c16="http://schemas.microsoft.com/office/drawing/2014/chart" uri="{C3380CC4-5D6E-409C-BE32-E72D297353CC}">
                <c16:uniqueId val="{00000003-197C-4AEE-96CC-BEA3C7FE673D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Sheet1!$E$43:$E$44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Sheet1!$F$43:$F$44</c:f>
              <c:numCache>
                <c:formatCode>General</c:formatCode>
                <c:ptCount val="2"/>
                <c:pt idx="0">
                  <c:v>5</c:v>
                </c:pt>
                <c:pt idx="1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97C-4AEE-96CC-BEA3C7FE673D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/>
              <a:t>What social media platform do you use the most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 prst="hardEdge"/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Sheet1!$O$8:$O$12</c:f>
              <c:strCache>
                <c:ptCount val="5"/>
                <c:pt idx="0">
                  <c:v>Facebook</c:v>
                </c:pt>
                <c:pt idx="1">
                  <c:v>Twitter</c:v>
                </c:pt>
                <c:pt idx="2">
                  <c:v>Instagram</c:v>
                </c:pt>
                <c:pt idx="3">
                  <c:v>Snapchat</c:v>
                </c:pt>
                <c:pt idx="4">
                  <c:v>Ticktock</c:v>
                </c:pt>
              </c:strCache>
            </c:strRef>
          </c:cat>
          <c:val>
            <c:numRef>
              <c:f>Sheet1!$P$8:$P$12</c:f>
              <c:numCache>
                <c:formatCode>General</c:formatCode>
                <c:ptCount val="5"/>
                <c:pt idx="0">
                  <c:v>1</c:v>
                </c:pt>
                <c:pt idx="1">
                  <c:v>1</c:v>
                </c:pt>
                <c:pt idx="2">
                  <c:v>5</c:v>
                </c:pt>
                <c:pt idx="3">
                  <c:v>2</c:v>
                </c:pt>
                <c:pt idx="4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D9E-4A6F-BABF-E6890E0A0E6E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778875496"/>
        <c:axId val="778876152"/>
      </c:barChart>
      <c:catAx>
        <c:axId val="778875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78876152"/>
        <c:crosses val="autoZero"/>
        <c:auto val="1"/>
        <c:lblAlgn val="ctr"/>
        <c:lblOffset val="100"/>
        <c:noMultiLvlLbl val="0"/>
      </c:catAx>
      <c:valAx>
        <c:axId val="7788761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7887549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8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68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A20905-3954-474B-A606-562BCA026DC1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79698BD-D232-4926-8D7B-29A69B90858B}" type="pres">
      <dgm:prSet presAssocID="{8AA20905-3954-474B-A606-562BCA026DC1}" presName="Name0" presStyleCnt="0">
        <dgm:presLayoutVars>
          <dgm:animLvl val="lvl"/>
          <dgm:resizeHandles val="exact"/>
        </dgm:presLayoutVars>
      </dgm:prSet>
      <dgm:spPr/>
    </dgm:pt>
  </dgm:ptLst>
  <dgm:cxnLst>
    <dgm:cxn modelId="{0439566F-A180-439C-8FAE-14E400EF2DCF}" type="presOf" srcId="{8AA20905-3954-474B-A606-562BCA026DC1}" destId="{579698BD-D232-4926-8D7B-29A69B90858B}" srcOrd="0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525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865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486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175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887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888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916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479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378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665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2055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05943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8362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4069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302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1586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527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8027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5" r:id="rId2"/>
    <p:sldLayoutId id="2147483716" r:id="rId3"/>
    <p:sldLayoutId id="2147483714" r:id="rId4"/>
    <p:sldLayoutId id="2147483710" r:id="rId5"/>
    <p:sldLayoutId id="2147483694" r:id="rId6"/>
    <p:sldLayoutId id="2147483695" r:id="rId7"/>
    <p:sldLayoutId id="2147483696" r:id="rId8"/>
    <p:sldLayoutId id="2147483697" r:id="rId9"/>
    <p:sldLayoutId id="2147483699" r:id="rId10"/>
    <p:sldLayoutId id="2147483693" r:id="rId11"/>
    <p:sldLayoutId id="2147483700" r:id="rId12"/>
    <p:sldLayoutId id="2147483701" r:id="rId13"/>
    <p:sldLayoutId id="2147483703" r:id="rId14"/>
    <p:sldLayoutId id="2147483704" r:id="rId15"/>
    <p:sldLayoutId id="2147483702" r:id="rId16"/>
    <p:sldLayoutId id="2147483698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peoplematters.in/article/outlook2020/eight-health-tech-hiring-trends-for-2020-24297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chart" Target="../charts/chart3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computer, table, monitor, sitting&#10;&#10;Description automatically generated">
            <a:extLst>
              <a:ext uri="{FF2B5EF4-FFF2-40B4-BE49-F238E27FC236}">
                <a16:creationId xmlns:a16="http://schemas.microsoft.com/office/drawing/2014/main" id="{345D6F8A-D4DC-4217-A61E-1767EB9A2C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3857" y="1428350"/>
            <a:ext cx="9440034" cy="916800"/>
          </a:xfrm>
        </p:spPr>
        <p:txBody>
          <a:bodyPr>
            <a:normAutofit fontScale="90000"/>
          </a:bodyPr>
          <a:lstStyle/>
          <a:p>
            <a:r>
              <a:rPr lang="en-US" sz="7200" dirty="0"/>
              <a:t>Technology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260202B-EB77-42C4-A7EC-F8026814C4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000" dirty="0"/>
              <a:t>What is in your Pocket?</a:t>
            </a:r>
            <a:endParaRPr lang="en-GB" sz="3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7FC8E8-0017-44B9-A875-3E918303BB8A}"/>
              </a:ext>
            </a:extLst>
          </p:cNvPr>
          <p:cNvSpPr txBox="1"/>
          <p:nvPr/>
        </p:nvSpPr>
        <p:spPr>
          <a:xfrm>
            <a:off x="4340604" y="6468043"/>
            <a:ext cx="5943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www.peoplematters.in/article/outlook2020/eight-health-tech-hiring-trends-for-2020-24297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633738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A748D-BEEC-43A4-BFF3-B31C0275A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US" dirty="0"/>
              <a:t>The below graph shows what mobile phone operating system people prefer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E9F6FF8F-2A75-49DD-89F9-8DAC982A82E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88534000"/>
              </p:ext>
            </p:extLst>
          </p:nvPr>
        </p:nvGraphicFramePr>
        <p:xfrm>
          <a:off x="1656651" y="2389134"/>
          <a:ext cx="8108134" cy="40536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689089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A748D-BEEC-43A4-BFF3-B31C0275A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US" dirty="0"/>
              <a:t>Below shows the different mobile Technology</a:t>
            </a:r>
            <a:br>
              <a:rPr lang="en-US" dirty="0"/>
            </a:br>
            <a:r>
              <a:rPr lang="en-US" dirty="0"/>
              <a:t> people own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A8356B3F-4D12-4F5C-B789-592E9F848BE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36661323"/>
              </p:ext>
            </p:extLst>
          </p:nvPr>
        </p:nvGraphicFramePr>
        <p:xfrm>
          <a:off x="1625061" y="2054276"/>
          <a:ext cx="8332671" cy="43633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85093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A748D-BEEC-43A4-BFF3-B31C0275A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US" dirty="0"/>
              <a:t>The below shows how many people have desktop computers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AED04DAF-1E3F-4397-8834-E64118E9B2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5268732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05D442CC-2E69-49B6-934C-73E8876F889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57282351"/>
              </p:ext>
            </p:extLst>
          </p:nvPr>
        </p:nvGraphicFramePr>
        <p:xfrm>
          <a:off x="1350628" y="2009512"/>
          <a:ext cx="8833606" cy="43815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2106778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A748D-BEEC-43A4-BFF3-B31C0275A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US" dirty="0"/>
              <a:t>This below graph shows what social media people use the most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56E7D5DE-14A2-4DDC-B19B-7D8CF0F3F3B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61010694"/>
              </p:ext>
            </p:extLst>
          </p:nvPr>
        </p:nvGraphicFramePr>
        <p:xfrm>
          <a:off x="536895" y="1866900"/>
          <a:ext cx="11031523" cy="46261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36571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offee">
      <a:dk1>
        <a:sysClr val="windowText" lastClr="000000"/>
      </a:dk1>
      <a:lt1>
        <a:sysClr val="window" lastClr="FFFFFF"/>
      </a:lt1>
      <a:dk2>
        <a:srgbClr val="4E3B30"/>
      </a:dk2>
      <a:lt2>
        <a:srgbClr val="F4EEDC"/>
      </a:lt2>
      <a:accent1>
        <a:srgbClr val="CC830E"/>
      </a:accent1>
      <a:accent2>
        <a:srgbClr val="B54C2D"/>
      </a:accent2>
      <a:accent3>
        <a:srgbClr val="99570C"/>
      </a:accent3>
      <a:accent4>
        <a:srgbClr val="C17529"/>
      </a:accent4>
      <a:accent5>
        <a:srgbClr val="A19574"/>
      </a:accent5>
      <a:accent6>
        <a:srgbClr val="A49518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REE.pptx" id="{E781C72B-3D65-4B8D-9071-33B66AF0EF30}" vid="{3A5A58F2-9BE1-435C-B12D-88FD9BF701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{DEEA5CBF-1D6B-4113-86C1-5CB338EFAD5C}tf12214701_win32</Template>
  <TotalTime>18</TotalTime>
  <Words>86</Words>
  <Application>Microsoft Office PowerPoint</Application>
  <PresentationFormat>Widescreen</PresentationFormat>
  <Paragraphs>11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Goudy Old Style</vt:lpstr>
      <vt:lpstr>Wingdings 2</vt:lpstr>
      <vt:lpstr>SlateVTI</vt:lpstr>
      <vt:lpstr>Technology</vt:lpstr>
      <vt:lpstr>The below graph shows what mobile phone operating system people prefer</vt:lpstr>
      <vt:lpstr>Below shows the different mobile Technology  people own</vt:lpstr>
      <vt:lpstr>The below shows how many people have desktop computers</vt:lpstr>
      <vt:lpstr>This below graph shows what social media people use the most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Technology</dc:title>
  <dc:creator>Ashley John Rees</dc:creator>
  <cp:lastModifiedBy>Ashley John Rees</cp:lastModifiedBy>
  <cp:revision>1</cp:revision>
  <dcterms:created xsi:type="dcterms:W3CDTF">2020-11-04T21:03:47Z</dcterms:created>
  <dcterms:modified xsi:type="dcterms:W3CDTF">2020-11-04T21:21:55Z</dcterms:modified>
</cp:coreProperties>
</file>