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69" r:id="rId5"/>
    <p:sldId id="320" r:id="rId6"/>
    <p:sldId id="407" r:id="rId7"/>
    <p:sldId id="309" r:id="rId8"/>
    <p:sldId id="411" r:id="rId9"/>
    <p:sldId id="339" r:id="rId10"/>
    <p:sldId id="415" r:id="rId11"/>
    <p:sldId id="414" r:id="rId12"/>
    <p:sldId id="347" r:id="rId13"/>
    <p:sldId id="383" r:id="rId14"/>
    <p:sldId id="408" r:id="rId15"/>
    <p:sldId id="416" r:id="rId16"/>
    <p:sldId id="301" r:id="rId17"/>
    <p:sldId id="268" r:id="rId18"/>
    <p:sldId id="315" r:id="rId19"/>
    <p:sldId id="289" r:id="rId20"/>
    <p:sldId id="288" r:id="rId21"/>
    <p:sldId id="318" r:id="rId22"/>
    <p:sldId id="311" r:id="rId23"/>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407"/>
            <p14:sldId id="309"/>
            <p14:sldId id="411"/>
            <p14:sldId id="339"/>
            <p14:sldId id="415"/>
            <p14:sldId id="414"/>
            <p14:sldId id="347"/>
            <p14:sldId id="383"/>
            <p14:sldId id="408"/>
            <p14:sldId id="416"/>
            <p14:sldId id="301"/>
            <p14:sldId id="268"/>
            <p14:sldId id="315"/>
            <p14:sldId id="289"/>
            <p14:sldId id="288"/>
            <p14:sldId id="318"/>
            <p14:sldId id="31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Williams" initials="JW" lastIdx="1" clrIdx="0">
    <p:extLst>
      <p:ext uri="{19B8F6BF-5375-455C-9EA6-DF929625EA0E}">
        <p15:presenceInfo xmlns:p15="http://schemas.microsoft.com/office/powerpoint/2012/main" userId="S::james.williams@uwtsd.ac.uk::c957a50b-491f-4d94-b4bc-52aca3e2340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FFC000"/>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978" autoAdjust="0"/>
    <p:restoredTop sz="94660"/>
  </p:normalViewPr>
  <p:slideViewPr>
    <p:cSldViewPr snapToGrid="0">
      <p:cViewPr varScale="1">
        <p:scale>
          <a:sx n="53" d="100"/>
          <a:sy n="53" d="100"/>
        </p:scale>
        <p:origin x="232" y="37"/>
      </p:cViewPr>
      <p:guideLst/>
    </p:cSldViewPr>
  </p:slideViewPr>
  <p:notesTextViewPr>
    <p:cViewPr>
      <p:scale>
        <a:sx n="1" d="1"/>
        <a:sy n="1" d="1"/>
      </p:scale>
      <p:origin x="0" y="0"/>
    </p:cViewPr>
  </p:notesTextViewPr>
  <p:sorterViewPr>
    <p:cViewPr>
      <p:scale>
        <a:sx n="70" d="100"/>
        <a:sy n="70" d="100"/>
      </p:scale>
      <p:origin x="0" y="-135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8B7DCE6-3FC9-4CD6-A0B3-769C3540167A}"/>
    <pc:docChg chg="undo custSel addSld delSld modSld sldOrd modSection">
      <pc:chgData name="James Williams" userId="c957a50b-491f-4d94-b4bc-52aca3e2340d" providerId="ADAL" clId="{E8B7DCE6-3FC9-4CD6-A0B3-769C3540167A}" dt="2020-09-22T10:01:16.309" v="66"/>
      <pc:docMkLst>
        <pc:docMk/>
      </pc:docMkLst>
      <pc:sldChg chg="ord">
        <pc:chgData name="James Williams" userId="c957a50b-491f-4d94-b4bc-52aca3e2340d" providerId="ADAL" clId="{E8B7DCE6-3FC9-4CD6-A0B3-769C3540167A}" dt="2020-09-22T10:01:16.309" v="66"/>
        <pc:sldMkLst>
          <pc:docMk/>
          <pc:sldMk cId="2744674804" sldId="268"/>
        </pc:sldMkLst>
      </pc:sldChg>
      <pc:sldChg chg="del">
        <pc:chgData name="James Williams" userId="c957a50b-491f-4d94-b4bc-52aca3e2340d" providerId="ADAL" clId="{E8B7DCE6-3FC9-4CD6-A0B3-769C3540167A}" dt="2020-09-22T09:36:31.366" v="1" actId="2696"/>
        <pc:sldMkLst>
          <pc:docMk/>
          <pc:sldMk cId="3285734299" sldId="279"/>
        </pc:sldMkLst>
      </pc:sldChg>
      <pc:sldChg chg="modSp add del mod">
        <pc:chgData name="James Williams" userId="c957a50b-491f-4d94-b4bc-52aca3e2340d" providerId="ADAL" clId="{E8B7DCE6-3FC9-4CD6-A0B3-769C3540167A}" dt="2020-09-22T09:43:11.383" v="6"/>
        <pc:sldMkLst>
          <pc:docMk/>
          <pc:sldMk cId="1871085260" sldId="281"/>
        </pc:sldMkLst>
        <pc:spChg chg="mod">
          <ac:chgData name="James Williams" userId="c957a50b-491f-4d94-b4bc-52aca3e2340d" providerId="ADAL" clId="{E8B7DCE6-3FC9-4CD6-A0B3-769C3540167A}" dt="2020-09-22T09:43:11.383" v="6"/>
          <ac:spMkLst>
            <pc:docMk/>
            <pc:sldMk cId="1871085260" sldId="281"/>
            <ac:spMk id="4" creationId="{0833C173-4216-4B13-AEB2-DD282EBE7E44}"/>
          </ac:spMkLst>
        </pc:spChg>
      </pc:sldChg>
      <pc:sldChg chg="add del">
        <pc:chgData name="James Williams" userId="c957a50b-491f-4d94-b4bc-52aca3e2340d" providerId="ADAL" clId="{E8B7DCE6-3FC9-4CD6-A0B3-769C3540167A}" dt="2020-09-22T09:43:36.449" v="7" actId="2696"/>
        <pc:sldMkLst>
          <pc:docMk/>
          <pc:sldMk cId="503530117" sldId="296"/>
        </pc:sldMkLst>
      </pc:sldChg>
      <pc:sldChg chg="add">
        <pc:chgData name="James Williams" userId="c957a50b-491f-4d94-b4bc-52aca3e2340d" providerId="ADAL" clId="{E8B7DCE6-3FC9-4CD6-A0B3-769C3540167A}" dt="2020-09-22T09:36:27.902" v="0"/>
        <pc:sldMkLst>
          <pc:docMk/>
          <pc:sldMk cId="3367023721" sldId="299"/>
        </pc:sldMkLst>
      </pc:sldChg>
      <pc:sldChg chg="modSp add mod">
        <pc:chgData name="James Williams" userId="c957a50b-491f-4d94-b4bc-52aca3e2340d" providerId="ADAL" clId="{E8B7DCE6-3FC9-4CD6-A0B3-769C3540167A}" dt="2020-09-22T09:56:00.391" v="64" actId="403"/>
        <pc:sldMkLst>
          <pc:docMk/>
          <pc:sldMk cId="755997143" sldId="300"/>
        </pc:sldMkLst>
        <pc:spChg chg="mod">
          <ac:chgData name="James Williams" userId="c957a50b-491f-4d94-b4bc-52aca3e2340d" providerId="ADAL" clId="{E8B7DCE6-3FC9-4CD6-A0B3-769C3540167A}" dt="2020-09-22T09:56:00.391" v="64" actId="403"/>
          <ac:spMkLst>
            <pc:docMk/>
            <pc:sldMk cId="755997143" sldId="300"/>
            <ac:spMk id="4" creationId="{0833C173-4216-4B13-AEB2-DD282EBE7E44}"/>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4472C4"/>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4472C4"/>
        </a:solidFill>
      </dgm:spPr>
      <dgm:t>
        <a:bodyPr/>
        <a:lstStyle/>
        <a:p>
          <a:r>
            <a:rPr lang="en-GB" b="0" i="0" dirty="0" err="1"/>
            <a:t>Wk</a:t>
          </a:r>
          <a:r>
            <a:rPr lang="en-GB" b="0" i="0" dirty="0"/>
            <a:t> 4: Assignment 1 Support and submission (14</a:t>
          </a:r>
          <a:r>
            <a:rPr lang="en-GB" b="0" i="0" baseline="30000" dirty="0"/>
            <a:t>th</a:t>
          </a:r>
          <a:r>
            <a:rPr lang="en-GB" b="0" i="0" dirty="0"/>
            <a:t> June).</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a:solidFill>
          <a:srgbClr val="4472C4"/>
        </a:solidFill>
      </dgm:spPr>
      <dgm:t>
        <a:bodyPr/>
        <a:lstStyle/>
        <a:p>
          <a:r>
            <a:rPr lang="en-GB" b="0" i="0" dirty="0" err="1"/>
            <a:t>Wk</a:t>
          </a:r>
          <a:r>
            <a:rPr lang="en-GB" b="0" i="0" dirty="0"/>
            <a:t> 5: A2T1&amp;2 = Project Design work</a:t>
          </a:r>
          <a:r>
            <a:rPr lang="en-GB" b="1" i="0" dirty="0"/>
            <a:t>.</a:t>
          </a:r>
          <a:endParaRPr lang="en-US" b="1"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a:solidFill>
          <a:srgbClr val="4472C4"/>
        </a:solidFill>
      </dgm:spPr>
      <dgm:t>
        <a:bodyPr/>
        <a:lstStyle/>
        <a:p>
          <a:r>
            <a:rPr lang="en-GB" b="0" i="0" dirty="0" err="1"/>
            <a:t>Wk</a:t>
          </a:r>
          <a:r>
            <a:rPr lang="en-GB" b="0" i="0" dirty="0"/>
            <a:t> 6: A2T3 = Feedback, Design Update &amp; Practical start.</a:t>
          </a:r>
          <a:endParaRPr lang="en-US" b="0"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dgm:t>
        <a:bodyPr/>
        <a:lstStyle/>
        <a:p>
          <a:r>
            <a:rPr lang="en-GB" b="0" i="0" dirty="0" err="1"/>
            <a:t>Wk</a:t>
          </a:r>
          <a:r>
            <a:rPr lang="en-GB" b="0" i="0" dirty="0"/>
            <a:t> 7: A2T3 = Open Source Technology &amp; Practical work.</a:t>
          </a:r>
          <a:endParaRPr lang="en-US"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a:solidFill>
          <a:srgbClr val="FFC000"/>
        </a:solidFill>
      </dgm:spPr>
      <dgm:t>
        <a:bodyPr/>
        <a:lstStyle/>
        <a:p>
          <a:r>
            <a:rPr lang="en-GB" b="1" i="0" dirty="0" err="1"/>
            <a:t>Wk</a:t>
          </a:r>
          <a:r>
            <a:rPr lang="en-GB" b="1" i="0" dirty="0"/>
            <a:t> 8: A2T3 = Idea share &amp; Practical progress (all) then Q&amp;A.</a:t>
          </a:r>
          <a:endParaRPr lang="en-US" b="1"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FF0000"/>
        </a:solidFill>
      </dgm:spPr>
      <dgm:t>
        <a:bodyPr/>
        <a:lstStyle/>
        <a:p>
          <a:r>
            <a:rPr lang="en-GB" b="0" i="0" dirty="0" err="1"/>
            <a:t>Wk</a:t>
          </a:r>
          <a:r>
            <a:rPr lang="en-GB" b="0" i="0" dirty="0"/>
            <a:t> 9 = Finish line: Assignment 2 Support and submission (15</a:t>
          </a:r>
          <a:r>
            <a:rPr lang="en-GB" b="0" i="0" baseline="30000" dirty="0"/>
            <a:t>th</a:t>
          </a:r>
          <a:r>
            <a:rPr lang="en-GB" b="0" i="0" dirty="0"/>
            <a:t> July).</a:t>
          </a:r>
          <a:endParaRPr lang="en-US"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400"/>
        </a:p>
      </dgm:t>
    </dgm:pt>
    <dgm:pt modelId="{EEBDF1D6-CF30-4C98-9701-9ED73B327715}" type="sibTrans" cxnId="{C8512C03-FB01-4B06-A6C3-B6B1FC17AA4F}">
      <dgm:prSet/>
      <dgm:spPr/>
      <dgm:t>
        <a:bodyPr/>
        <a:lstStyle/>
        <a:p>
          <a:endParaRPr lang="en-US" sz="24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400"/>
        </a:p>
      </dgm:t>
    </dgm:pt>
    <dgm:pt modelId="{B4956820-6CBC-4F47-8342-8973D7BFE626}" type="sibTrans" cxnId="{DCF2021B-4624-4A1A-A008-32890186271B}">
      <dgm:prSet/>
      <dgm:spPr/>
      <dgm:t>
        <a:bodyPr/>
        <a:lstStyle/>
        <a:p>
          <a:endParaRPr lang="en-US" sz="2400"/>
        </a:p>
      </dgm:t>
    </dgm:pt>
    <dgm:pt modelId="{2F20DD2C-26C9-4B05-8489-7619FF83DB10}">
      <dgm:prSet custT="1"/>
      <dgm:spPr/>
      <dgm:t>
        <a:bodyPr/>
        <a:lstStyle/>
        <a:p>
          <a:r>
            <a:rPr lang="en-GB" sz="2400" dirty="0"/>
            <a:t>Your project will need to have a positive purpose and add value to yourself / society in some way.</a:t>
          </a:r>
          <a:endParaRPr lang="en-US" sz="2400" dirty="0"/>
        </a:p>
      </dgm:t>
    </dgm:pt>
    <dgm:pt modelId="{482A0B00-F1D6-4F91-B2A9-CAE908DF7B47}" type="parTrans" cxnId="{C4C28DA5-2A86-476A-8B8D-EA13D07ECB9A}">
      <dgm:prSet/>
      <dgm:spPr/>
      <dgm:t>
        <a:bodyPr/>
        <a:lstStyle/>
        <a:p>
          <a:endParaRPr lang="en-US" sz="2400"/>
        </a:p>
      </dgm:t>
    </dgm:pt>
    <dgm:pt modelId="{99BB0756-B5AF-49E2-9D31-81F8F09FEDA9}" type="sibTrans" cxnId="{C4C28DA5-2A86-476A-8B8D-EA13D07ECB9A}">
      <dgm:prSet/>
      <dgm:spPr/>
      <dgm:t>
        <a:bodyPr/>
        <a:lstStyle/>
        <a:p>
          <a:endParaRPr lang="en-US" sz="2400"/>
        </a:p>
      </dgm:t>
    </dgm:pt>
    <dgm:pt modelId="{AFB1AC5B-913F-4A29-8F5D-61C2623B7A75}">
      <dgm:prSet custT="1"/>
      <dgm:spPr/>
      <dgm:t>
        <a:bodyPr/>
        <a:lstStyle/>
        <a:p>
          <a:r>
            <a:rPr lang="en-GB" sz="2400" dirty="0"/>
            <a:t>Due to the time limitations, be careful to limit the scope of your project.</a:t>
          </a:r>
          <a:endParaRPr lang="en-US" sz="2400" dirty="0"/>
        </a:p>
      </dgm:t>
    </dgm:pt>
    <dgm:pt modelId="{37C5C664-97C5-4557-BBB9-58CBC17AADEF}" type="parTrans" cxnId="{4D2E29CC-B81D-4241-8B2A-42EDB3B0028D}">
      <dgm:prSet/>
      <dgm:spPr/>
      <dgm:t>
        <a:bodyPr/>
        <a:lstStyle/>
        <a:p>
          <a:endParaRPr lang="en-US" sz="2400"/>
        </a:p>
      </dgm:t>
    </dgm:pt>
    <dgm:pt modelId="{306C3A29-657B-4109-9A33-697B32B0774F}" type="sibTrans" cxnId="{4D2E29CC-B81D-4241-8B2A-42EDB3B0028D}">
      <dgm:prSet/>
      <dgm:spPr/>
      <dgm:t>
        <a:bodyPr/>
        <a:lstStyle/>
        <a:p>
          <a:endParaRPr lang="en-US" sz="24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16485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1: A1T1 = Moodle Unit 1 Topic 1 and ideation.</a:t>
          </a:r>
          <a:endParaRPr lang="en-US" sz="2200" kern="1200" dirty="0"/>
        </a:p>
      </dsp:txBody>
      <dsp:txXfrm>
        <a:off x="25759" y="190613"/>
        <a:ext cx="7953217" cy="476152"/>
      </dsp:txXfrm>
    </dsp:sp>
    <dsp:sp modelId="{693D7AA0-BAF9-4129-B59C-D1B7AEBA0120}">
      <dsp:nvSpPr>
        <dsp:cNvPr id="0" name=""/>
        <dsp:cNvSpPr/>
      </dsp:nvSpPr>
      <dsp:spPr>
        <a:xfrm>
          <a:off x="0" y="75588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Wk 2: A1T2 = Project ideation.</a:t>
          </a:r>
          <a:endParaRPr lang="en-US" sz="2200" kern="1200"/>
        </a:p>
      </dsp:txBody>
      <dsp:txXfrm>
        <a:off x="25759" y="781643"/>
        <a:ext cx="7953217" cy="476152"/>
      </dsp:txXfrm>
    </dsp:sp>
    <dsp:sp modelId="{2D4B1C51-9C89-4208-9F44-4D21B6BC49A3}">
      <dsp:nvSpPr>
        <dsp:cNvPr id="0" name=""/>
        <dsp:cNvSpPr/>
      </dsp:nvSpPr>
      <dsp:spPr>
        <a:xfrm>
          <a:off x="0" y="134691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3: A1T3 = Project Planning: Project Poster &amp; Chart.</a:t>
          </a:r>
          <a:endParaRPr lang="en-US" sz="2200" kern="1200" dirty="0"/>
        </a:p>
      </dsp:txBody>
      <dsp:txXfrm>
        <a:off x="25759" y="1372673"/>
        <a:ext cx="7953217" cy="476152"/>
      </dsp:txXfrm>
    </dsp:sp>
    <dsp:sp modelId="{B0C5C211-055E-401E-8DF7-F832199B7D06}">
      <dsp:nvSpPr>
        <dsp:cNvPr id="0" name=""/>
        <dsp:cNvSpPr/>
      </dsp:nvSpPr>
      <dsp:spPr>
        <a:xfrm>
          <a:off x="0" y="193794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4: Assignment 1 Support and submission (14</a:t>
          </a:r>
          <a:r>
            <a:rPr lang="en-GB" sz="2200" b="0" i="0" kern="1200" baseline="30000" dirty="0"/>
            <a:t>th</a:t>
          </a:r>
          <a:r>
            <a:rPr lang="en-GB" sz="2200" b="0" i="0" kern="1200" dirty="0"/>
            <a:t> June).</a:t>
          </a:r>
          <a:endParaRPr lang="en-US" sz="2200" kern="1200" dirty="0"/>
        </a:p>
      </dsp:txBody>
      <dsp:txXfrm>
        <a:off x="25759" y="1963703"/>
        <a:ext cx="7953217" cy="476152"/>
      </dsp:txXfrm>
    </dsp:sp>
    <dsp:sp modelId="{3DBB436A-992D-4D58-AE5C-D1F04376C143}">
      <dsp:nvSpPr>
        <dsp:cNvPr id="0" name=""/>
        <dsp:cNvSpPr/>
      </dsp:nvSpPr>
      <dsp:spPr>
        <a:xfrm>
          <a:off x="0" y="252897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5: A2T1&amp;2 = Project Design work</a:t>
          </a:r>
          <a:r>
            <a:rPr lang="en-GB" sz="2200" b="1" i="0" kern="1200" dirty="0"/>
            <a:t>.</a:t>
          </a:r>
          <a:endParaRPr lang="en-US" sz="2200" b="1" kern="1200" dirty="0"/>
        </a:p>
      </dsp:txBody>
      <dsp:txXfrm>
        <a:off x="25759" y="2554733"/>
        <a:ext cx="7953217" cy="476152"/>
      </dsp:txXfrm>
    </dsp:sp>
    <dsp:sp modelId="{6A553C07-9A04-48AA-BF37-4E49FE6E3B08}">
      <dsp:nvSpPr>
        <dsp:cNvPr id="0" name=""/>
        <dsp:cNvSpPr/>
      </dsp:nvSpPr>
      <dsp:spPr>
        <a:xfrm>
          <a:off x="0" y="3120004"/>
          <a:ext cx="8004735" cy="527670"/>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6: A2T3 = Feedback, Design Update &amp; Practical start.</a:t>
          </a:r>
          <a:endParaRPr lang="en-US" sz="2200" b="0" kern="1200" dirty="0"/>
        </a:p>
      </dsp:txBody>
      <dsp:txXfrm>
        <a:off x="25759" y="3145763"/>
        <a:ext cx="7953217" cy="476152"/>
      </dsp:txXfrm>
    </dsp:sp>
    <dsp:sp modelId="{617A8398-5129-4218-9183-D72E1FE57AEC}">
      <dsp:nvSpPr>
        <dsp:cNvPr id="0" name=""/>
        <dsp:cNvSpPr/>
      </dsp:nvSpPr>
      <dsp:spPr>
        <a:xfrm>
          <a:off x="0" y="3711034"/>
          <a:ext cx="8004735"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7: A2T3 = Open Source Technology &amp; Practical work.</a:t>
          </a:r>
          <a:endParaRPr lang="en-US" sz="2200" kern="1200" dirty="0"/>
        </a:p>
      </dsp:txBody>
      <dsp:txXfrm>
        <a:off x="25759" y="3736793"/>
        <a:ext cx="7953217" cy="476152"/>
      </dsp:txXfrm>
    </dsp:sp>
    <dsp:sp modelId="{80987124-1AAF-4559-A6C6-B1DBEA33679E}">
      <dsp:nvSpPr>
        <dsp:cNvPr id="0" name=""/>
        <dsp:cNvSpPr/>
      </dsp:nvSpPr>
      <dsp:spPr>
        <a:xfrm>
          <a:off x="0" y="4302064"/>
          <a:ext cx="8004735" cy="52767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dirty="0" err="1"/>
            <a:t>Wk</a:t>
          </a:r>
          <a:r>
            <a:rPr lang="en-GB" sz="2200" b="1" i="0" kern="1200" dirty="0"/>
            <a:t> 8: A2T3 = Idea share &amp; Practical progress (all) then Q&amp;A.</a:t>
          </a:r>
          <a:endParaRPr lang="en-US" sz="2200" b="1" kern="1200" dirty="0"/>
        </a:p>
      </dsp:txBody>
      <dsp:txXfrm>
        <a:off x="25759" y="4327823"/>
        <a:ext cx="7953217" cy="476152"/>
      </dsp:txXfrm>
    </dsp:sp>
    <dsp:sp modelId="{9EB02EB7-8EF7-4EAC-B03E-F0FAB5961C7E}">
      <dsp:nvSpPr>
        <dsp:cNvPr id="0" name=""/>
        <dsp:cNvSpPr/>
      </dsp:nvSpPr>
      <dsp:spPr>
        <a:xfrm>
          <a:off x="0" y="4893094"/>
          <a:ext cx="8004735" cy="52767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err="1"/>
            <a:t>Wk</a:t>
          </a:r>
          <a:r>
            <a:rPr lang="en-GB" sz="2200" b="0" i="0" kern="1200" dirty="0"/>
            <a:t> 9 = Finish line: Assignment 2 Support and submission (15</a:t>
          </a:r>
          <a:r>
            <a:rPr lang="en-GB" sz="2200" b="0" i="0" kern="1200" baseline="30000" dirty="0"/>
            <a:t>th</a:t>
          </a:r>
          <a:r>
            <a:rPr lang="en-GB" sz="2200" b="0" i="0" kern="1200" dirty="0"/>
            <a:t> July).</a:t>
          </a:r>
          <a:endParaRPr lang="en-US" sz="2200" kern="1200" dirty="0"/>
        </a:p>
      </dsp:txBody>
      <dsp:txXfrm>
        <a:off x="25759" y="4918853"/>
        <a:ext cx="7953217" cy="476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will need to have a positive purpose and add value to yourself /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Due to the time limitations, be careful to limit the scope of your project.</a:t>
          </a:r>
          <a:endParaRPr lang="en-US" sz="2400" kern="1200" dirty="0"/>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06/07/2021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1451255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3681080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useful for all learners to be aware of other project types and ideas. ii. Useful for tutor to identify students who may need support at this date. iii. Useful for learners to identify important next steps to complete the Practical task of Assignment 2. If time left after general Q&amp;A, any students who have either not started their practical implementation &amp; /or do not feel like they are able to complete their Practical / Assignment 2 to stay on in the meeting for advice and support. </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1847745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creativecommons.org/licenses/by-nc/3.0/" TargetMode="External"/><Relationship Id="rId3" Type="http://schemas.openxmlformats.org/officeDocument/2006/relationships/image" Target="../media/image4.png"/><Relationship Id="rId7" Type="http://schemas.openxmlformats.org/officeDocument/2006/relationships/hyperlink" Target="https://creativecommons.org/licenses/by/3.0/" TargetMode="External"/><Relationship Id="rId12" Type="http://schemas.openxmlformats.org/officeDocument/2006/relationships/hyperlink" Target="http://www.groundreport.com/choose-best-assignment-help-provider-online/"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www.jisc.ac.uk/blog/students-experiences-and-expectations-of-the-digital-environment-23-jun-2014" TargetMode="External"/><Relationship Id="rId11" Type="http://schemas.openxmlformats.org/officeDocument/2006/relationships/image" Target="../media/image8.jpg"/><Relationship Id="rId5" Type="http://schemas.openxmlformats.org/officeDocument/2006/relationships/image" Target="../media/image6.jpg"/><Relationship Id="rId10" Type="http://schemas.openxmlformats.org/officeDocument/2006/relationships/hyperlink" Target="https://creativecommons.org/licenses/by-sa/3.0/" TargetMode="External"/><Relationship Id="rId4" Type="http://schemas.openxmlformats.org/officeDocument/2006/relationships/image" Target="../media/image5.svg"/><Relationship Id="rId9" Type="http://schemas.openxmlformats.org/officeDocument/2006/relationships/hyperlink" Target="https://positek.net/whats-ipv6-and-should-i-wor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Transponder_timing" TargetMode="External"/><Relationship Id="rId3" Type="http://schemas.openxmlformats.org/officeDocument/2006/relationships/hyperlink" Target="https://creativecommons.org/licenses/by/3.0/" TargetMode="External"/><Relationship Id="rId7" Type="http://schemas.openxmlformats.org/officeDocument/2006/relationships/image" Target="../media/image13.jpg"/><Relationship Id="rId12" Type="http://schemas.openxmlformats.org/officeDocument/2006/relationships/image" Target="../media/image15.jpeg"/><Relationship Id="rId2" Type="http://schemas.openxmlformats.org/officeDocument/2006/relationships/hyperlink" Target="https://stevenschwenke.de/definitionOfDone"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11" Type="http://schemas.openxmlformats.org/officeDocument/2006/relationships/hyperlink" Target="https://creativecommons.org/licenses/by-sa/3.0/" TargetMode="External"/><Relationship Id="rId5" Type="http://schemas.openxmlformats.org/officeDocument/2006/relationships/hyperlink" Target="http://robbiepruitt.blogspot.com/2015/05/finishing-discipleship-and-small-groups.html" TargetMode="External"/><Relationship Id="rId10" Type="http://schemas.openxmlformats.org/officeDocument/2006/relationships/image" Target="../media/image14.jpg"/><Relationship Id="rId4" Type="http://schemas.openxmlformats.org/officeDocument/2006/relationships/image" Target="../media/image12.jpeg"/><Relationship Id="rId9" Type="http://schemas.openxmlformats.org/officeDocument/2006/relationships/hyperlink" Target="https://www.companyfolders.com/blog/best-employee-benefits-job-perk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mailto:Dylan.williams-evans@uwtsd.ac.uk"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www.uwtsd.ac.uk/for-business/enterpris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7.png"/><Relationship Id="rId7" Type="http://schemas.openxmlformats.org/officeDocument/2006/relationships/hyperlink" Target="https://creativecommons.org/licenses/by/3.0/"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hyperlink" Target="https://bccampus.ca/2016/05/12/the-bc-open-educational-technology-collaborative/" TargetMode="External"/><Relationship Id="rId5" Type="http://schemas.openxmlformats.org/officeDocument/2006/relationships/image" Target="../media/image19.jpeg"/><Relationship Id="rId10" Type="http://schemas.openxmlformats.org/officeDocument/2006/relationships/hyperlink" Target="https://creativecommons.org/licenses/by-sa/3.0/" TargetMode="External"/><Relationship Id="rId4" Type="http://schemas.openxmlformats.org/officeDocument/2006/relationships/image" Target="../media/image18.svg"/><Relationship Id="rId9" Type="http://schemas.openxmlformats.org/officeDocument/2006/relationships/hyperlink" Target="https://en.wikipedia.org/wiki/Practical_Ac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0338" y="2921620"/>
            <a:ext cx="3993896" cy="12846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dirty="0"/>
              <a:t>Changemakers: </a:t>
            </a:r>
            <a:r>
              <a:rPr lang="en-US" sz="2400" b="1" dirty="0"/>
              <a:t>Creativity &amp; Value Creation.</a:t>
            </a:r>
            <a:endParaRPr lang="en-US" sz="4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8" y="4636007"/>
            <a:ext cx="3993895" cy="575329"/>
          </a:xfrm>
        </p:spPr>
        <p:txBody>
          <a:bodyPr vert="horz" lIns="91440" tIns="45720" rIns="91440" bIns="45720" rtlCol="0">
            <a:normAutofit/>
          </a:bodyPr>
          <a:lstStyle/>
          <a:p>
            <a:pPr algn="l"/>
            <a:r>
              <a:rPr lang="en-US" dirty="0"/>
              <a:t>A2T3: Practical Imp. Week 3.</a:t>
            </a:r>
          </a:p>
        </p:txBody>
      </p:sp>
      <p:sp>
        <p:nvSpPr>
          <p:cNvPr id="5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234" t="10667" r="18325"/>
          <a:stretch/>
        </p:blipFill>
        <p:spPr>
          <a:xfrm>
            <a:off x="5018048" y="155522"/>
            <a:ext cx="7172429" cy="673221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13678" y="4206240"/>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1767" y="4409267"/>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767577" y="2092328"/>
            <a:ext cx="10656846" cy="4284618"/>
          </a:xfrm>
        </p:spPr>
        <p:txBody>
          <a:bodyPr>
            <a:normAutofit fontScale="92500" lnSpcReduction="10000"/>
          </a:bodyPr>
          <a:lstStyle/>
          <a:p>
            <a:pPr lvl="2">
              <a:spcBef>
                <a:spcPts val="600"/>
              </a:spcBef>
              <a:spcAft>
                <a:spcPts val="600"/>
              </a:spcAft>
            </a:pPr>
            <a:r>
              <a:rPr lang="en-GB" sz="3200" dirty="0"/>
              <a:t>Last week’s Activity: </a:t>
            </a:r>
          </a:p>
          <a:p>
            <a:pPr lvl="3">
              <a:spcBef>
                <a:spcPts val="600"/>
              </a:spcBef>
              <a:spcAft>
                <a:spcPts val="600"/>
              </a:spcAft>
              <a:buFont typeface="Wingdings" panose="05000000000000000000" pitchFamily="2" charset="2"/>
              <a:buChar char="Ø"/>
            </a:pPr>
            <a:r>
              <a:rPr lang="en-GB" sz="3000" dirty="0"/>
              <a:t>Practical Progress &amp; OS Technology.</a:t>
            </a:r>
          </a:p>
          <a:p>
            <a:pPr lvl="2">
              <a:spcBef>
                <a:spcPts val="600"/>
              </a:spcBef>
              <a:spcAft>
                <a:spcPts val="600"/>
              </a:spcAft>
            </a:pPr>
            <a:r>
              <a:rPr lang="en-GB" sz="3000" dirty="0"/>
              <a:t>Progress through Module Structure.</a:t>
            </a:r>
          </a:p>
          <a:p>
            <a:pPr lvl="2">
              <a:spcBef>
                <a:spcPts val="600"/>
              </a:spcBef>
              <a:spcAft>
                <a:spcPts val="600"/>
              </a:spcAft>
            </a:pPr>
            <a:r>
              <a:rPr lang="en-GB" sz="3000" dirty="0"/>
              <a:t>Practical Implementation.</a:t>
            </a:r>
          </a:p>
          <a:p>
            <a:pPr lvl="2">
              <a:spcBef>
                <a:spcPts val="600"/>
              </a:spcBef>
              <a:spcAft>
                <a:spcPts val="600"/>
              </a:spcAft>
            </a:pPr>
            <a:r>
              <a:rPr lang="en-GB" sz="3000" dirty="0"/>
              <a:t>Practical work and steps to finish.</a:t>
            </a:r>
          </a:p>
          <a:p>
            <a:pPr lvl="2">
              <a:spcBef>
                <a:spcPts val="600"/>
              </a:spcBef>
              <a:spcAft>
                <a:spcPts val="600"/>
              </a:spcAft>
            </a:pPr>
            <a:r>
              <a:rPr lang="en-GB" sz="3200" dirty="0"/>
              <a:t>This week’s Activity focus.</a:t>
            </a:r>
          </a:p>
          <a:p>
            <a:pPr lvl="2">
              <a:spcBef>
                <a:spcPts val="600"/>
              </a:spcBef>
              <a:spcAft>
                <a:spcPts val="600"/>
              </a:spcAft>
            </a:pPr>
            <a:r>
              <a:rPr lang="en-GB" sz="3200" dirty="0"/>
              <a:t>Round Robin: Project &amp; Practical share.</a:t>
            </a:r>
          </a:p>
          <a:p>
            <a:pPr marL="914400" lvl="2" indent="0">
              <a:spcBef>
                <a:spcPts val="600"/>
              </a:spcBef>
              <a:spcAft>
                <a:spcPts val="600"/>
              </a:spcAft>
              <a:buNone/>
            </a:pPr>
            <a:r>
              <a:rPr lang="en-GB" sz="2800" dirty="0"/>
              <a:t>Informal Q&amp;A support.</a:t>
            </a:r>
            <a:endParaRPr lang="en-GB" dirty="0"/>
          </a:p>
          <a:p>
            <a:pPr>
              <a:spcBef>
                <a:spcPts val="600"/>
              </a:spcBef>
              <a:spcAft>
                <a:spcPts val="600"/>
              </a:spcAft>
            </a:pPr>
            <a:endParaRPr lang="en-GB" dirty="0"/>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956455" y="1474629"/>
            <a:ext cx="10393998" cy="4316572"/>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514350" indent="-514350" algn="l">
              <a:buFont typeface="+mj-lt"/>
              <a:buAutoNum type="arabicPeriod"/>
            </a:pPr>
            <a:r>
              <a:rPr lang="en-GB" sz="2800" b="1" dirty="0"/>
              <a:t>Watch the following Open-Source videos </a:t>
            </a:r>
            <a:r>
              <a:rPr lang="en-GB" sz="2800" dirty="0"/>
              <a:t>on Moodle to learn more about Open-Source Technology, it’s Culture, communities and values:</a:t>
            </a:r>
          </a:p>
          <a:p>
            <a:pPr marL="971550" lvl="1" indent="-514350">
              <a:buFont typeface="Arial" panose="020B0604020202020204" pitchFamily="34" charset="0"/>
              <a:buChar char="•"/>
            </a:pPr>
            <a:r>
              <a:rPr lang="en-GB" sz="2800" dirty="0"/>
              <a:t>Slide 6: What is Open Source?.</a:t>
            </a:r>
          </a:p>
          <a:p>
            <a:pPr marL="971550" lvl="1" indent="-514350">
              <a:buFont typeface="Arial" panose="020B0604020202020204" pitchFamily="34" charset="0"/>
              <a:buChar char="•"/>
            </a:pPr>
            <a:r>
              <a:rPr lang="en-GB" sz="2800" dirty="0"/>
              <a:t>Slide 15: Top 10 &amp; Emerging OS Technologies for 2021.</a:t>
            </a:r>
          </a:p>
          <a:p>
            <a:pPr marL="971550" lvl="1" indent="-514350">
              <a:buFont typeface="Arial" panose="020B0604020202020204" pitchFamily="34" charset="0"/>
              <a:buChar char="•"/>
            </a:pPr>
            <a:r>
              <a:rPr lang="en-GB" sz="2800" dirty="0"/>
              <a:t>Slide 24: What is GitHub?.</a:t>
            </a:r>
          </a:p>
          <a:p>
            <a:pPr lvl="3"/>
            <a:r>
              <a:rPr lang="en-GB" sz="2200" dirty="0"/>
              <a:t>* Optional Activity - slide 26: 10-minute practical </a:t>
            </a:r>
            <a:r>
              <a:rPr lang="en-GB" sz="2200" dirty="0" err="1"/>
              <a:t>Github</a:t>
            </a:r>
            <a:r>
              <a:rPr lang="en-GB" sz="2200" dirty="0"/>
              <a:t> tutorial.</a:t>
            </a:r>
          </a:p>
          <a:p>
            <a:pPr marL="514350" indent="-514350" algn="l">
              <a:buFont typeface="+mj-lt"/>
              <a:buAutoNum type="arabicPeriod"/>
            </a:pPr>
            <a:r>
              <a:rPr lang="en-GB" sz="2800" b="1" dirty="0"/>
              <a:t>Assignment 2 progress</a:t>
            </a:r>
            <a:r>
              <a:rPr lang="en-GB" sz="2800" dirty="0"/>
              <a:t>: Progress with the Practical implementation phase of your projects.</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5594930" cy="923330"/>
          </a:xfrm>
          <a:prstGeom prst="rect">
            <a:avLst/>
          </a:prstGeom>
          <a:noFill/>
        </p:spPr>
        <p:txBody>
          <a:bodyPr wrap="none" rtlCol="0">
            <a:spAutoFit/>
          </a:bodyPr>
          <a:lstStyle/>
          <a:p>
            <a:r>
              <a:rPr lang="en-US" sz="5400" b="1" u="sng" dirty="0">
                <a:solidFill>
                  <a:srgbClr val="FFFFFF"/>
                </a:solidFill>
                <a:latin typeface="+mj-lt"/>
                <a:ea typeface="+mj-ea"/>
                <a:cs typeface="+mj-cs"/>
              </a:rPr>
              <a:t>Last</a:t>
            </a:r>
            <a:r>
              <a:rPr lang="en-US" sz="5400" b="1" u="sng" kern="1200" dirty="0">
                <a:solidFill>
                  <a:srgbClr val="FFFFFF"/>
                </a:solidFill>
                <a:latin typeface="+mj-lt"/>
                <a:ea typeface="+mj-ea"/>
                <a:cs typeface="+mj-cs"/>
              </a:rPr>
              <a:t> week’s Activity:</a:t>
            </a:r>
            <a:endParaRPr lang="en-GB" sz="5400" u="sng" dirty="0"/>
          </a:p>
        </p:txBody>
      </p:sp>
      <p:cxnSp>
        <p:nvCxnSpPr>
          <p:cNvPr id="6" name="Straight Connector 5">
            <a:extLst>
              <a:ext uri="{FF2B5EF4-FFF2-40B4-BE49-F238E27FC236}">
                <a16:creationId xmlns:a16="http://schemas.microsoft.com/office/drawing/2014/main" id="{30805804-CC4F-40D1-9B30-07CCCE4C1053}"/>
              </a:ext>
            </a:extLst>
          </p:cNvPr>
          <p:cNvCxnSpPr>
            <a:cxnSpLocks/>
          </p:cNvCxnSpPr>
          <p:nvPr/>
        </p:nvCxnSpPr>
        <p:spPr>
          <a:xfrm>
            <a:off x="464816" y="466658"/>
            <a:ext cx="0" cy="92333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7" name="Arc 6">
            <a:extLst>
              <a:ext uri="{FF2B5EF4-FFF2-40B4-BE49-F238E27FC236}">
                <a16:creationId xmlns:a16="http://schemas.microsoft.com/office/drawing/2014/main" id="{F8930F8D-FCC4-4269-91F5-4C6CEE07E29E}"/>
              </a:ext>
            </a:extLst>
          </p:cNvPr>
          <p:cNvSpPr/>
          <p:nvPr/>
        </p:nvSpPr>
        <p:spPr>
          <a:xfrm rot="7207765">
            <a:off x="8348203" y="3391993"/>
            <a:ext cx="3953871" cy="2979656"/>
          </a:xfrm>
          <a:prstGeom prst="arc">
            <a:avLst>
              <a:gd name="adj1" fmla="val 14055120"/>
              <a:gd name="adj2" fmla="val 20174610"/>
            </a:avLst>
          </a:prstGeom>
          <a:noFill/>
          <a:ln w="762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1029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3396833836"/>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719107" y="4843740"/>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b="1" u="sng" dirty="0">
                <a:solidFill>
                  <a:schemeClr val="tx2"/>
                </a:solidFill>
              </a:rPr>
              <a:t>Practical implementation</a:t>
            </a:r>
            <a:endParaRPr lang="en-US" sz="4000" b="1"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133323"/>
            <a:ext cx="10738338" cy="3983673"/>
          </a:xfrm>
        </p:spPr>
        <p:txBody>
          <a:bodyPr vert="horz" lIns="91440" tIns="45720" rIns="91440" bIns="45720" rtlCol="0">
            <a:noAutofit/>
          </a:bodyPr>
          <a:lstStyle/>
          <a:p>
            <a:pPr marL="457200" indent="-457200">
              <a:lnSpc>
                <a:spcPct val="100000"/>
              </a:lnSpc>
              <a:spcBef>
                <a:spcPts val="0"/>
              </a:spcBef>
              <a:buFont typeface="Arial" panose="020B0604020202020204" pitchFamily="34" charset="0"/>
              <a:buChar char="•"/>
            </a:pPr>
            <a:r>
              <a:rPr lang="en-US" sz="2800" dirty="0">
                <a:solidFill>
                  <a:schemeClr val="bg1"/>
                </a:solidFill>
                <a:highlight>
                  <a:srgbClr val="FFFF00"/>
                </a:highlight>
              </a:rPr>
              <a:t>This week’s focus = Progress with Practical implementation.</a:t>
            </a:r>
          </a:p>
          <a:p>
            <a:pPr marL="457200" indent="-457200">
              <a:lnSpc>
                <a:spcPct val="100000"/>
              </a:lnSpc>
              <a:spcBef>
                <a:spcPts val="0"/>
              </a:spcBef>
              <a:buFont typeface="Arial" panose="020B0604020202020204" pitchFamily="34" charset="0"/>
              <a:buChar char="•"/>
            </a:pPr>
            <a:r>
              <a:rPr lang="en-US" sz="2800" dirty="0"/>
              <a:t>No new content this week to allow you time to progress and finish the practical implementation phase of your project.</a:t>
            </a:r>
          </a:p>
          <a:p>
            <a:pPr marL="457200" indent="-457200">
              <a:lnSpc>
                <a:spcPct val="100000"/>
              </a:lnSpc>
              <a:spcBef>
                <a:spcPts val="0"/>
              </a:spcBef>
              <a:buFont typeface="Arial" panose="020B0604020202020204" pitchFamily="34" charset="0"/>
              <a:buChar char="•"/>
            </a:pPr>
            <a:r>
              <a:rPr lang="en-US" sz="2800" dirty="0"/>
              <a:t>Next week = Assignment 2 completion and submission support.</a:t>
            </a:r>
          </a:p>
          <a:p>
            <a:pPr algn="ctr">
              <a:lnSpc>
                <a:spcPct val="100000"/>
              </a:lnSpc>
              <a:spcBef>
                <a:spcPts val="0"/>
              </a:spcBef>
            </a:pPr>
            <a:endParaRPr lang="en-US" sz="2800" dirty="0">
              <a:highlight>
                <a:srgbClr val="FFFF00"/>
              </a:highlight>
            </a:endParaRPr>
          </a:p>
          <a:p>
            <a:pPr algn="ctr">
              <a:lnSpc>
                <a:spcPct val="100000"/>
              </a:lnSpc>
              <a:spcBef>
                <a:spcPts val="0"/>
              </a:spcBef>
            </a:pPr>
            <a:endParaRPr lang="en-US" sz="2800" dirty="0">
              <a:highlight>
                <a:srgbClr val="FFFF00"/>
              </a:highlight>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726836" y="919555"/>
            <a:ext cx="13155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Single gear outline">
            <a:extLst>
              <a:ext uri="{FF2B5EF4-FFF2-40B4-BE49-F238E27FC236}">
                <a16:creationId xmlns:a16="http://schemas.microsoft.com/office/drawing/2014/main" id="{B5D5096C-BF3E-43B2-ACD1-1BA8C3DDD3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50517" y="700710"/>
            <a:ext cx="1362306" cy="1362306"/>
          </a:xfrm>
          <a:prstGeom prst="rect">
            <a:avLst/>
          </a:prstGeom>
        </p:spPr>
      </p:pic>
      <p:pic>
        <p:nvPicPr>
          <p:cNvPr id="9" name="Picture 8">
            <a:extLst>
              <a:ext uri="{FF2B5EF4-FFF2-40B4-BE49-F238E27FC236}">
                <a16:creationId xmlns:a16="http://schemas.microsoft.com/office/drawing/2014/main" id="{5B913DDD-ECC5-4495-8B3A-2813E4959B4A}"/>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7516" t="-1771" r="-3151" b="1771"/>
          <a:stretch/>
        </p:blipFill>
        <p:spPr>
          <a:xfrm>
            <a:off x="373201" y="4067599"/>
            <a:ext cx="4703808" cy="2428884"/>
          </a:xfrm>
          <a:prstGeom prst="rect">
            <a:avLst/>
          </a:prstGeom>
        </p:spPr>
      </p:pic>
      <p:sp>
        <p:nvSpPr>
          <p:cNvPr id="10" name="TextBox 9">
            <a:extLst>
              <a:ext uri="{FF2B5EF4-FFF2-40B4-BE49-F238E27FC236}">
                <a16:creationId xmlns:a16="http://schemas.microsoft.com/office/drawing/2014/main" id="{193DE55C-645F-43EE-9EE7-A11D13E0B3B3}"/>
              </a:ext>
            </a:extLst>
          </p:cNvPr>
          <p:cNvSpPr txBox="1"/>
          <p:nvPr/>
        </p:nvSpPr>
        <p:spPr>
          <a:xfrm>
            <a:off x="1154707" y="6496483"/>
            <a:ext cx="3609530" cy="230832"/>
          </a:xfrm>
          <a:prstGeom prst="rect">
            <a:avLst/>
          </a:prstGeom>
          <a:noFill/>
        </p:spPr>
        <p:txBody>
          <a:bodyPr wrap="square" rtlCol="0">
            <a:spAutoFit/>
          </a:bodyPr>
          <a:lstStyle/>
          <a:p>
            <a:r>
              <a:rPr lang="en-GB" sz="900" dirty="0">
                <a:hlinkClick r:id="rId6" tooltip="https://www.jisc.ac.uk/blog/students-experiences-and-expectations-of-the-digital-environment-23-jun-2014"/>
              </a:rPr>
              <a:t>This Photo</a:t>
            </a:r>
            <a:r>
              <a:rPr lang="en-GB" sz="900" dirty="0"/>
              <a:t> by Unknown Author is licensed under </a:t>
            </a:r>
            <a:r>
              <a:rPr lang="en-GB" sz="900" dirty="0">
                <a:hlinkClick r:id="rId7" tooltip="https://creativecommons.org/licenses/by/3.0/"/>
              </a:rPr>
              <a:t>CC BY</a:t>
            </a:r>
            <a:endParaRPr lang="en-GB" sz="900" dirty="0"/>
          </a:p>
        </p:txBody>
      </p:sp>
      <p:pic>
        <p:nvPicPr>
          <p:cNvPr id="12" name="Picture 11" descr="A picture containing text, person, computer&#10;&#10;Description automatically generated">
            <a:extLst>
              <a:ext uri="{FF2B5EF4-FFF2-40B4-BE49-F238E27FC236}">
                <a16:creationId xmlns:a16="http://schemas.microsoft.com/office/drawing/2014/main" id="{EC476E78-F2EC-4CFA-A437-63920C7F3741}"/>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2072" r="4621"/>
          <a:stretch/>
        </p:blipFill>
        <p:spPr>
          <a:xfrm>
            <a:off x="4942481" y="4106717"/>
            <a:ext cx="2727702" cy="2419064"/>
          </a:xfrm>
          <a:prstGeom prst="rect">
            <a:avLst/>
          </a:prstGeom>
        </p:spPr>
      </p:pic>
      <p:sp>
        <p:nvSpPr>
          <p:cNvPr id="13" name="TextBox 12">
            <a:extLst>
              <a:ext uri="{FF2B5EF4-FFF2-40B4-BE49-F238E27FC236}">
                <a16:creationId xmlns:a16="http://schemas.microsoft.com/office/drawing/2014/main" id="{399E45C6-46D9-400C-A0E7-AD700511E097}"/>
              </a:ext>
            </a:extLst>
          </p:cNvPr>
          <p:cNvSpPr txBox="1"/>
          <p:nvPr/>
        </p:nvSpPr>
        <p:spPr>
          <a:xfrm>
            <a:off x="8268183" y="6520860"/>
            <a:ext cx="3354211" cy="230832"/>
          </a:xfrm>
          <a:prstGeom prst="rect">
            <a:avLst/>
          </a:prstGeom>
          <a:noFill/>
        </p:spPr>
        <p:txBody>
          <a:bodyPr wrap="square" rtlCol="0">
            <a:spAutoFit/>
          </a:bodyPr>
          <a:lstStyle/>
          <a:p>
            <a:r>
              <a:rPr lang="en-GB" sz="900" dirty="0">
                <a:hlinkClick r:id="rId9" tooltip="https://positek.net/whats-ipv6-and-should-i-worry/"/>
              </a:rPr>
              <a:t>This Photo</a:t>
            </a:r>
            <a:r>
              <a:rPr lang="en-GB" sz="900" dirty="0"/>
              <a:t> by Unknown Author is licensed under </a:t>
            </a:r>
            <a:r>
              <a:rPr lang="en-GB" sz="900" dirty="0">
                <a:hlinkClick r:id="rId10" tooltip="https://creativecommons.org/licenses/by-sa/3.0/"/>
              </a:rPr>
              <a:t>CC BY-SA</a:t>
            </a:r>
            <a:endParaRPr lang="en-GB" sz="900" dirty="0"/>
          </a:p>
        </p:txBody>
      </p:sp>
      <p:pic>
        <p:nvPicPr>
          <p:cNvPr id="27" name="Picture 26">
            <a:extLst>
              <a:ext uri="{FF2B5EF4-FFF2-40B4-BE49-F238E27FC236}">
                <a16:creationId xmlns:a16="http://schemas.microsoft.com/office/drawing/2014/main" id="{9D4DD295-3395-492C-A2B0-22BDD837B161}"/>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r="8353"/>
          <a:stretch/>
        </p:blipFill>
        <p:spPr>
          <a:xfrm>
            <a:off x="7746872" y="4106717"/>
            <a:ext cx="3798833" cy="2419064"/>
          </a:xfrm>
          <a:prstGeom prst="rect">
            <a:avLst/>
          </a:prstGeom>
        </p:spPr>
      </p:pic>
      <p:sp>
        <p:nvSpPr>
          <p:cNvPr id="28" name="TextBox 27">
            <a:extLst>
              <a:ext uri="{FF2B5EF4-FFF2-40B4-BE49-F238E27FC236}">
                <a16:creationId xmlns:a16="http://schemas.microsoft.com/office/drawing/2014/main" id="{882562F5-C54E-44E7-AD13-ED748289E0AE}"/>
              </a:ext>
            </a:extLst>
          </p:cNvPr>
          <p:cNvSpPr txBox="1"/>
          <p:nvPr/>
        </p:nvSpPr>
        <p:spPr>
          <a:xfrm>
            <a:off x="4758800" y="6520611"/>
            <a:ext cx="3335305" cy="230832"/>
          </a:xfrm>
          <a:prstGeom prst="rect">
            <a:avLst/>
          </a:prstGeom>
          <a:noFill/>
        </p:spPr>
        <p:txBody>
          <a:bodyPr wrap="square" rtlCol="0">
            <a:spAutoFit/>
          </a:bodyPr>
          <a:lstStyle/>
          <a:p>
            <a:r>
              <a:rPr lang="en-GB" sz="900" dirty="0">
                <a:hlinkClick r:id="rId12" tooltip="http://www.groundreport.com/choose-best-assignment-help-provider-online/"/>
              </a:rPr>
              <a:t>This Photo</a:t>
            </a:r>
            <a:r>
              <a:rPr lang="en-GB" sz="900" dirty="0"/>
              <a:t> by Unknown Author is licensed under </a:t>
            </a:r>
            <a:r>
              <a:rPr lang="en-GB" sz="900" dirty="0">
                <a:hlinkClick r:id="rId13" tooltip="https://creativecommons.org/licenses/by-nc/3.0/"/>
              </a:rPr>
              <a:t>CC BY-NC</a:t>
            </a:r>
            <a:endParaRPr lang="en-GB" sz="900" dirty="0"/>
          </a:p>
        </p:txBody>
      </p:sp>
    </p:spTree>
    <p:extLst>
      <p:ext uri="{BB962C8B-B14F-4D97-AF65-F5344CB8AC3E}">
        <p14:creationId xmlns:p14="http://schemas.microsoft.com/office/powerpoint/2010/main" val="4027301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fontScale="90000"/>
          </a:bodyPr>
          <a:lstStyle/>
          <a:p>
            <a:pPr algn="ctr"/>
            <a:r>
              <a:rPr lang="en-GB" sz="3600" dirty="0"/>
              <a:t>Computing Innovation Project: </a:t>
            </a:r>
            <a:br>
              <a:rPr lang="en-GB" sz="3600" dirty="0"/>
            </a:br>
            <a:r>
              <a:rPr lang="en-GB" sz="4900" b="1" dirty="0"/>
              <a:t>Practical work &amp; 3 steps to finish.</a:t>
            </a:r>
            <a:endParaRPr lang="en-GB" sz="3600" b="1" dirty="0"/>
          </a:p>
        </p:txBody>
      </p:sp>
      <p:sp>
        <p:nvSpPr>
          <p:cNvPr id="4" name="Rectangle 3">
            <a:extLst>
              <a:ext uri="{FF2B5EF4-FFF2-40B4-BE49-F238E27FC236}">
                <a16:creationId xmlns:a16="http://schemas.microsoft.com/office/drawing/2014/main" id="{3672C1C4-EFA1-4AC7-9ECE-64CE765C7F47}"/>
              </a:ext>
            </a:extLst>
          </p:cNvPr>
          <p:cNvSpPr/>
          <p:nvPr/>
        </p:nvSpPr>
        <p:spPr>
          <a:xfrm>
            <a:off x="797169" y="495411"/>
            <a:ext cx="10738339" cy="119527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7">
            <a:extLst>
              <a:ext uri="{FF2B5EF4-FFF2-40B4-BE49-F238E27FC236}">
                <a16:creationId xmlns:a16="http://schemas.microsoft.com/office/drawing/2014/main" id="{016B02B7-213A-4EFD-8D45-F1C0A5193A03}"/>
              </a:ext>
            </a:extLst>
          </p:cNvPr>
          <p:cNvSpPr>
            <a:spLocks noGrp="1"/>
          </p:cNvSpPr>
          <p:nvPr>
            <p:ph idx="1"/>
          </p:nvPr>
        </p:nvSpPr>
        <p:spPr>
          <a:xfrm>
            <a:off x="838200" y="1825625"/>
            <a:ext cx="10697308" cy="4351338"/>
          </a:xfrm>
        </p:spPr>
        <p:txBody>
          <a:bodyPr>
            <a:normAutofit/>
          </a:bodyPr>
          <a:lstStyle/>
          <a:p>
            <a:pPr marL="514350" indent="-514350">
              <a:buFont typeface="+mj-lt"/>
              <a:buAutoNum type="arabicPeriod"/>
            </a:pPr>
            <a:r>
              <a:rPr lang="en-GB" b="1" dirty="0"/>
              <a:t>This week </a:t>
            </a:r>
            <a:r>
              <a:rPr lang="en-GB" dirty="0"/>
              <a:t>= </a:t>
            </a:r>
            <a:r>
              <a:rPr lang="en-GB" b="1" dirty="0"/>
              <a:t>Time to finish Practical work </a:t>
            </a:r>
            <a:r>
              <a:rPr lang="en-GB" dirty="0"/>
              <a:t>/ do as much as you can.</a:t>
            </a:r>
          </a:p>
          <a:p>
            <a:pPr lvl="1"/>
            <a:r>
              <a:rPr lang="en-GB" dirty="0"/>
              <a:t>Assign. 2 Task 3: Showcase your project’s practical implementation work. Outline everything you have done and provide an overview of the implementation process.</a:t>
            </a:r>
          </a:p>
          <a:p>
            <a:pPr marL="514350" lvl="0" indent="-514350">
              <a:lnSpc>
                <a:spcPct val="100000"/>
              </a:lnSpc>
              <a:spcBef>
                <a:spcPts val="0"/>
              </a:spcBef>
              <a:spcAft>
                <a:spcPts val="0"/>
              </a:spcAft>
              <a:buFont typeface="+mj-lt"/>
              <a:buAutoNum type="arabicPeriod"/>
            </a:pPr>
            <a:r>
              <a:rPr lang="en-GB" b="1" dirty="0"/>
              <a:t>Start </a:t>
            </a:r>
            <a:r>
              <a:rPr lang="en-GB" sz="2800" b="1" dirty="0"/>
              <a:t>your Slide deck for Assignment 2. </a:t>
            </a:r>
          </a:p>
          <a:p>
            <a:pPr marL="0" lvl="0" indent="0">
              <a:lnSpc>
                <a:spcPct val="100000"/>
              </a:lnSpc>
              <a:spcBef>
                <a:spcPts val="0"/>
              </a:spcBef>
              <a:spcAft>
                <a:spcPts val="0"/>
              </a:spcAft>
              <a:buNone/>
            </a:pPr>
            <a:r>
              <a:rPr lang="en-GB" sz="2800" dirty="0"/>
              <a:t>-</a:t>
            </a:r>
          </a:p>
          <a:p>
            <a:pPr marL="514350" indent="-514350">
              <a:buFont typeface="+mj-lt"/>
              <a:buAutoNum type="arabicPeriod" startAt="3"/>
            </a:pPr>
            <a:r>
              <a:rPr lang="en-GB" b="1" dirty="0"/>
              <a:t>Next week = finish</a:t>
            </a:r>
            <a:r>
              <a:rPr lang="en-GB" sz="2800" b="1" dirty="0"/>
              <a:t> slides</a:t>
            </a:r>
            <a:r>
              <a:rPr lang="en-GB" sz="2800" dirty="0"/>
              <a:t>, </a:t>
            </a:r>
            <a:r>
              <a:rPr lang="en-GB" sz="2800" b="1" u="sng" dirty="0"/>
              <a:t>include already completed</a:t>
            </a:r>
            <a:r>
              <a:rPr lang="en-GB" sz="2800" b="1" dirty="0"/>
              <a:t> </a:t>
            </a:r>
            <a:r>
              <a:rPr lang="en-GB" sz="2800" dirty="0"/>
              <a:t>ideation, planning</a:t>
            </a:r>
            <a:r>
              <a:rPr lang="en-GB" dirty="0"/>
              <a:t> &amp;</a:t>
            </a:r>
            <a:r>
              <a:rPr lang="en-GB" sz="2800" dirty="0">
                <a:effectLst/>
                <a:ea typeface="Times New Roman" panose="02020603050405020304" pitchFamily="18" charset="0"/>
                <a:cs typeface="Arial" panose="020B0604020202020204" pitchFamily="34" charset="0"/>
              </a:rPr>
              <a:t>Professional development</a:t>
            </a:r>
            <a:r>
              <a:rPr lang="en-GB" sz="2800" dirty="0"/>
              <a:t> r</a:t>
            </a:r>
            <a:r>
              <a:rPr lang="en-GB" sz="2800" dirty="0">
                <a:effectLst/>
                <a:ea typeface="Times New Roman" panose="02020603050405020304" pitchFamily="18" charset="0"/>
                <a:cs typeface="Arial" panose="020B0604020202020204" pitchFamily="34" charset="0"/>
              </a:rPr>
              <a:t>eflection </a:t>
            </a:r>
            <a:r>
              <a:rPr lang="en-GB" sz="2800" dirty="0"/>
              <a:t>answers for tasks 1, 2 &amp; 4, </a:t>
            </a:r>
            <a:r>
              <a:rPr lang="en-GB" sz="2800" dirty="0">
                <a:effectLst/>
                <a:ea typeface="Times New Roman" panose="02020603050405020304" pitchFamily="18" charset="0"/>
                <a:cs typeface="Arial" panose="020B0604020202020204" pitchFamily="34" charset="0"/>
              </a:rPr>
              <a:t>voice over slides, export to Video and submit word document to Turnitin. </a:t>
            </a:r>
            <a:r>
              <a:rPr lang="en-GB" dirty="0">
                <a:effectLst/>
                <a:ea typeface="Times New Roman" panose="02020603050405020304" pitchFamily="18" charset="0"/>
                <a:cs typeface="Arial" panose="020B0604020202020204" pitchFamily="34" charset="0"/>
              </a:rPr>
              <a:t>- </a:t>
            </a:r>
            <a:r>
              <a:rPr lang="en-GB" b="1" dirty="0">
                <a:effectLst/>
                <a:ea typeface="Times New Roman" panose="02020603050405020304" pitchFamily="18" charset="0"/>
                <a:cs typeface="Arial" panose="020B0604020202020204" pitchFamily="34" charset="0"/>
              </a:rPr>
              <a:t>More on this next week.</a:t>
            </a:r>
            <a:endParaRPr lang="en-GB" sz="2800" b="1" dirty="0">
              <a:effectLst/>
              <a:ea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09679EA7-94FA-4D08-A60E-CF7FBEC10FF6}"/>
              </a:ext>
            </a:extLst>
          </p:cNvPr>
          <p:cNvSpPr/>
          <p:nvPr/>
        </p:nvSpPr>
        <p:spPr>
          <a:xfrm>
            <a:off x="731391" y="657488"/>
            <a:ext cx="13155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Single gear outline">
            <a:extLst>
              <a:ext uri="{FF2B5EF4-FFF2-40B4-BE49-F238E27FC236}">
                <a16:creationId xmlns:a16="http://schemas.microsoft.com/office/drawing/2014/main" id="{0A327CDC-F059-4D2B-9D52-8B2F5D7498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73202" y="395851"/>
            <a:ext cx="1362306" cy="1362306"/>
          </a:xfrm>
          <a:prstGeom prst="rect">
            <a:avLst/>
          </a:prstGeom>
        </p:spPr>
      </p:pic>
    </p:spTree>
    <p:extLst>
      <p:ext uri="{BB962C8B-B14F-4D97-AF65-F5344CB8AC3E}">
        <p14:creationId xmlns:p14="http://schemas.microsoft.com/office/powerpoint/2010/main" val="343887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768865" y="502843"/>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Module Assessment for Assignment 2</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66805" y="1964621"/>
            <a:ext cx="11127583" cy="3983673"/>
          </a:xfrm>
        </p:spPr>
        <p:txBody>
          <a:bodyPr vert="horz" lIns="91440" tIns="45720" rIns="91440" bIns="45720" rtlCol="0">
            <a:noAutofit/>
          </a:bodyPr>
          <a:lstStyle/>
          <a:p>
            <a:pPr marL="457200" indent="-457200">
              <a:lnSpc>
                <a:spcPct val="100000"/>
              </a:lnSpc>
              <a:spcBef>
                <a:spcPts val="0"/>
              </a:spcBef>
              <a:buFont typeface="Arial" panose="020B0604020202020204" pitchFamily="34" charset="0"/>
              <a:buChar char="•"/>
            </a:pPr>
            <a:r>
              <a:rPr lang="en-GB" sz="2600" dirty="0"/>
              <a:t>The focus of the module is to give you the opportunity to learn about innovation, emerging trends, new technologies and project management by creating and managing an innovative project.</a:t>
            </a:r>
          </a:p>
          <a:p>
            <a:pPr marL="457200" indent="-457200">
              <a:lnSpc>
                <a:spcPct val="100000"/>
              </a:lnSpc>
              <a:spcBef>
                <a:spcPts val="0"/>
              </a:spcBef>
              <a:buFont typeface="Arial" panose="020B0604020202020204" pitchFamily="34" charset="0"/>
              <a:buChar char="•"/>
            </a:pPr>
            <a:r>
              <a:rPr lang="en-US" sz="2600" dirty="0"/>
              <a:t>Complete as much of your project as you can with the time you have available. </a:t>
            </a:r>
          </a:p>
          <a:p>
            <a:pPr marL="457200" indent="-457200">
              <a:lnSpc>
                <a:spcPct val="100000"/>
              </a:lnSpc>
              <a:spcBef>
                <a:spcPts val="0"/>
              </a:spcBef>
              <a:buFont typeface="Arial" panose="020B0604020202020204" pitchFamily="34" charset="0"/>
              <a:buChar char="•"/>
            </a:pPr>
            <a:r>
              <a:rPr lang="en-US" sz="2600" dirty="0">
                <a:solidFill>
                  <a:schemeClr val="bg1"/>
                </a:solidFill>
                <a:highlight>
                  <a:srgbClr val="FFFF00"/>
                </a:highlight>
              </a:rPr>
              <a:t>The emphasis is about what you have learned.</a:t>
            </a:r>
            <a:endParaRPr lang="en-US" sz="2600" dirty="0"/>
          </a:p>
          <a:p>
            <a:pPr marL="457200" indent="-457200">
              <a:lnSpc>
                <a:spcPct val="100000"/>
              </a:lnSpc>
              <a:spcBef>
                <a:spcPts val="0"/>
              </a:spcBef>
              <a:buFont typeface="Arial" panose="020B0604020202020204" pitchFamily="34" charset="0"/>
              <a:buChar char="•"/>
            </a:pPr>
            <a:r>
              <a:rPr lang="en-US" sz="2600" dirty="0"/>
              <a:t>Don’t worry if you are unable to complete your practical implementation fully.</a:t>
            </a:r>
          </a:p>
          <a:p>
            <a:pPr marL="457200" indent="-457200">
              <a:lnSpc>
                <a:spcPct val="100000"/>
              </a:lnSpc>
              <a:spcBef>
                <a:spcPts val="0"/>
              </a:spcBef>
              <a:buFont typeface="Arial" panose="020B0604020202020204" pitchFamily="34" charset="0"/>
              <a:buChar char="•"/>
            </a:pPr>
            <a:r>
              <a:rPr lang="en-US" sz="2600" dirty="0"/>
              <a:t>Complete as much as you can this week, then document all you have done and LEARNED as a result of engaging with the process.</a:t>
            </a:r>
          </a:p>
          <a:p>
            <a:pPr marL="457200" indent="-457200">
              <a:lnSpc>
                <a:spcPct val="100000"/>
              </a:lnSpc>
              <a:spcBef>
                <a:spcPts val="0"/>
              </a:spcBef>
              <a:buFont typeface="Arial" panose="020B0604020202020204" pitchFamily="34" charset="0"/>
              <a:buChar char="•"/>
            </a:pPr>
            <a:r>
              <a:rPr lang="en-US" sz="2600" dirty="0"/>
              <a:t>Marks will be awarded for what you have done and learned, not for completing the project fully.</a:t>
            </a:r>
          </a:p>
          <a:p>
            <a:pPr algn="ctr">
              <a:lnSpc>
                <a:spcPct val="100000"/>
              </a:lnSpc>
              <a:spcBef>
                <a:spcPts val="0"/>
              </a:spcBef>
            </a:pPr>
            <a:endParaRPr lang="en-US" sz="2600" dirty="0"/>
          </a:p>
          <a:p>
            <a:pPr algn="ctr">
              <a:lnSpc>
                <a:spcPct val="100000"/>
              </a:lnSpc>
              <a:spcBef>
                <a:spcPts val="0"/>
              </a:spcBef>
            </a:pPr>
            <a:endParaRPr lang="en-US" sz="2600" dirty="0"/>
          </a:p>
        </p:txBody>
      </p:sp>
      <p:sp>
        <p:nvSpPr>
          <p:cNvPr id="5" name="Rectangle 4">
            <a:extLst>
              <a:ext uri="{FF2B5EF4-FFF2-40B4-BE49-F238E27FC236}">
                <a16:creationId xmlns:a16="http://schemas.microsoft.com/office/drawing/2014/main" id="{ABF0E58D-D868-4443-A993-52D08531638D}"/>
              </a:ext>
            </a:extLst>
          </p:cNvPr>
          <p:cNvSpPr/>
          <p:nvPr/>
        </p:nvSpPr>
        <p:spPr>
          <a:xfrm>
            <a:off x="566805" y="455188"/>
            <a:ext cx="11058390"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501028" y="741873"/>
            <a:ext cx="13155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Remote learning language outline">
            <a:extLst>
              <a:ext uri="{FF2B5EF4-FFF2-40B4-BE49-F238E27FC236}">
                <a16:creationId xmlns:a16="http://schemas.microsoft.com/office/drawing/2014/main" id="{B5D5096C-BF3E-43B2-ACD1-1BA8C3DDD3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210469" y="455188"/>
            <a:ext cx="1362306" cy="1362306"/>
          </a:xfrm>
          <a:prstGeom prst="rect">
            <a:avLst/>
          </a:prstGeom>
        </p:spPr>
      </p:pic>
    </p:spTree>
    <p:extLst>
      <p:ext uri="{BB962C8B-B14F-4D97-AF65-F5344CB8AC3E}">
        <p14:creationId xmlns:p14="http://schemas.microsoft.com/office/powerpoint/2010/main" val="3989974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 y="0"/>
            <a:ext cx="12192000" cy="6858000"/>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1921790" y="6704112"/>
            <a:ext cx="6002488" cy="153888"/>
          </a:xfrm>
          <a:prstGeom prst="rect">
            <a:avLst/>
          </a:prstGeom>
          <a:noFill/>
        </p:spPr>
        <p:txBody>
          <a:bodyPr wrap="square" rtlCol="0">
            <a:spAutoFit/>
          </a:bodyPr>
          <a:lstStyle/>
          <a:p>
            <a:r>
              <a:rPr lang="en-GB" sz="400" dirty="0">
                <a:highlight>
                  <a:srgbClr val="000000"/>
                </a:highlight>
                <a:hlinkClick r:id="rId3" tooltip="https://vimeo.com/310357644"/>
              </a:rPr>
              <a:t>This Photo</a:t>
            </a:r>
            <a:r>
              <a:rPr lang="en-GB" sz="400" dirty="0">
                <a:highlight>
                  <a:srgbClr val="000000"/>
                </a:highlight>
              </a:rPr>
              <a:t> by Unknown Author is licensed under </a:t>
            </a:r>
            <a:r>
              <a:rPr lang="en-GB" sz="400" dirty="0">
                <a:highlight>
                  <a:srgbClr val="000000"/>
                </a:highlight>
                <a:hlinkClick r:id="rId4" tooltip="https://creativecommons.org/licenses/by-nc-nd/3.0/"/>
              </a:rPr>
              <a:t>CC BY-NC-ND</a:t>
            </a:r>
            <a:endParaRPr lang="en-GB" sz="400" dirty="0">
              <a:highlight>
                <a:srgbClr val="000000"/>
              </a:highlight>
            </a:endParaRPr>
          </a:p>
        </p:txBody>
      </p:sp>
      <p:sp>
        <p:nvSpPr>
          <p:cNvPr id="6" name="TextBox 5">
            <a:extLst>
              <a:ext uri="{FF2B5EF4-FFF2-40B4-BE49-F238E27FC236}">
                <a16:creationId xmlns:a16="http://schemas.microsoft.com/office/drawing/2014/main" id="{086C1221-E7F2-4955-A741-67A798BEADC4}"/>
              </a:ext>
            </a:extLst>
          </p:cNvPr>
          <p:cNvSpPr txBox="1"/>
          <p:nvPr/>
        </p:nvSpPr>
        <p:spPr>
          <a:xfrm>
            <a:off x="74341" y="4054825"/>
            <a:ext cx="12043318" cy="584775"/>
          </a:xfrm>
          <a:prstGeom prst="rect">
            <a:avLst/>
          </a:prstGeom>
          <a:solidFill>
            <a:schemeClr val="bg1"/>
          </a:solidFill>
          <a:ln w="152400" cmpd="thinThick">
            <a:solidFill>
              <a:schemeClr val="bg1"/>
            </a:solidFill>
          </a:ln>
        </p:spPr>
        <p:txBody>
          <a:bodyPr wrap="square" rtlCol="0">
            <a:spAutoFit/>
          </a:bodyPr>
          <a:lstStyle/>
          <a:p>
            <a:pPr algn="ctr"/>
            <a:r>
              <a:rPr lang="en-GB" sz="3200" dirty="0">
                <a:solidFill>
                  <a:schemeClr val="bg1"/>
                </a:solidFill>
                <a:highlight>
                  <a:srgbClr val="FFFF00"/>
                </a:highlight>
              </a:rPr>
              <a:t>* Use/modify your Gantt Chart to help you finish *</a:t>
            </a:r>
          </a:p>
        </p:txBody>
      </p:sp>
    </p:spTree>
    <p:extLst>
      <p:ext uri="{BB962C8B-B14F-4D97-AF65-F5344CB8AC3E}">
        <p14:creationId xmlns:p14="http://schemas.microsoft.com/office/powerpoint/2010/main" val="127007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TextBox 18">
            <a:extLst>
              <a:ext uri="{FF2B5EF4-FFF2-40B4-BE49-F238E27FC236}">
                <a16:creationId xmlns:a16="http://schemas.microsoft.com/office/drawing/2014/main" id="{340A4A83-67D1-414C-A41C-C80CD9EE3FC1}"/>
              </a:ext>
            </a:extLst>
          </p:cNvPr>
          <p:cNvSpPr txBox="1"/>
          <p:nvPr/>
        </p:nvSpPr>
        <p:spPr>
          <a:xfrm>
            <a:off x="228600" y="1739590"/>
            <a:ext cx="2854325" cy="98735"/>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a:solidFill>
                  <a:srgbClr val="FFFFFF"/>
                </a:solidFill>
                <a:hlinkClick r:id="rId2" tooltip="https://stevenschwenke.de/definitionOfDone">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3" tooltip="https://creativecommons.org/licenses/by/3.0/">
                  <a:extLst>
                    <a:ext uri="{A12FA001-AC4F-418D-AE19-62706E023703}">
                      <ahyp:hlinkClr xmlns:ahyp="http://schemas.microsoft.com/office/drawing/2018/hyperlinkcolor" val="tx"/>
                    </a:ext>
                  </a:extLst>
                </a:hlinkClick>
              </a:rPr>
              <a:t>CC BY</a:t>
            </a:r>
            <a:endParaRPr lang="en-GB" sz="400">
              <a:solidFill>
                <a:srgbClr val="FFFFFF"/>
              </a:solidFill>
            </a:endParaRPr>
          </a:p>
        </p:txBody>
      </p:sp>
      <p:pic>
        <p:nvPicPr>
          <p:cNvPr id="18" name="Picture 17">
            <a:extLst>
              <a:ext uri="{FF2B5EF4-FFF2-40B4-BE49-F238E27FC236}">
                <a16:creationId xmlns:a16="http://schemas.microsoft.com/office/drawing/2014/main" id="{46D8904E-5185-424D-8916-77B9777E215C}"/>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t="3025" r="2" b="12434"/>
          <a:stretch/>
        </p:blipFill>
        <p:spPr>
          <a:xfrm>
            <a:off x="225552" y="2025242"/>
            <a:ext cx="2854325" cy="1570038"/>
          </a:xfrm>
          <a:prstGeom prst="rect">
            <a:avLst/>
          </a:prstGeom>
        </p:spPr>
      </p:pic>
      <p:sp>
        <p:nvSpPr>
          <p:cNvPr id="6" name="TextBox 5">
            <a:extLst>
              <a:ext uri="{FF2B5EF4-FFF2-40B4-BE49-F238E27FC236}">
                <a16:creationId xmlns:a16="http://schemas.microsoft.com/office/drawing/2014/main" id="{9CCADE15-2A88-49EB-ABDE-05979FC5F4D5}"/>
              </a:ext>
            </a:extLst>
          </p:cNvPr>
          <p:cNvSpPr txBox="1"/>
          <p:nvPr/>
        </p:nvSpPr>
        <p:spPr>
          <a:xfrm>
            <a:off x="225552" y="3390591"/>
            <a:ext cx="2854325" cy="179697"/>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400" dirty="0">
              <a:solidFill>
                <a:srgbClr val="FFFFFF"/>
              </a:solidFill>
            </a:endParaRPr>
          </a:p>
        </p:txBody>
      </p:sp>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6558" r="2" b="20665"/>
          <a:stretch/>
        </p:blipFill>
        <p:spPr>
          <a:xfrm>
            <a:off x="228600" y="3570288"/>
            <a:ext cx="2854325" cy="1570038"/>
          </a:xfrm>
          <a:prstGeom prst="rect">
            <a:avLst/>
          </a:prstGeom>
        </p:spPr>
      </p:pic>
      <p:sp>
        <p:nvSpPr>
          <p:cNvPr id="11" name="TextBox 10">
            <a:extLst>
              <a:ext uri="{FF2B5EF4-FFF2-40B4-BE49-F238E27FC236}">
                <a16:creationId xmlns:a16="http://schemas.microsoft.com/office/drawing/2014/main" id="{B00BA811-3A61-4C31-908F-1855CEDE2ED1}"/>
              </a:ext>
            </a:extLst>
          </p:cNvPr>
          <p:cNvSpPr txBox="1"/>
          <p:nvPr/>
        </p:nvSpPr>
        <p:spPr>
          <a:xfrm>
            <a:off x="228600" y="5017302"/>
            <a:ext cx="2854325" cy="121436"/>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9" tooltip="https://www.companyfolders.com/blog/best-employee-benefits-job-perk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3"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pic>
        <p:nvPicPr>
          <p:cNvPr id="10" name="Picture 9" descr="A picture containing text, palm, plant, tree&#10;&#10;Description automatically generated">
            <a:extLst>
              <a:ext uri="{FF2B5EF4-FFF2-40B4-BE49-F238E27FC236}">
                <a16:creationId xmlns:a16="http://schemas.microsoft.com/office/drawing/2014/main" id="{B80A73AB-05B2-41B0-8088-9DA311276E37}"/>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618" r="-3" b="-3"/>
          <a:stretch/>
        </p:blipFill>
        <p:spPr>
          <a:xfrm>
            <a:off x="3163888" y="269875"/>
            <a:ext cx="8723313" cy="4868863"/>
          </a:xfrm>
          <a:prstGeom prst="rect">
            <a:avLst/>
          </a:prstGeom>
        </p:spPr>
      </p:pic>
      <p:sp>
        <p:nvSpPr>
          <p:cNvPr id="9" name="TextBox 8">
            <a:extLst>
              <a:ext uri="{FF2B5EF4-FFF2-40B4-BE49-F238E27FC236}">
                <a16:creationId xmlns:a16="http://schemas.microsoft.com/office/drawing/2014/main" id="{AF6883C0-3391-47A4-B5BD-F0844BAE4211}"/>
              </a:ext>
            </a:extLst>
          </p:cNvPr>
          <p:cNvSpPr txBox="1"/>
          <p:nvPr/>
        </p:nvSpPr>
        <p:spPr>
          <a:xfrm>
            <a:off x="3163888" y="5017302"/>
            <a:ext cx="8723313" cy="121436"/>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8" tooltip="https://en.wikipedia.org/wiki/Transponder_timing">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
        <p:nvSpPr>
          <p:cNvPr id="2" name="TextBox 1">
            <a:extLst>
              <a:ext uri="{FF2B5EF4-FFF2-40B4-BE49-F238E27FC236}">
                <a16:creationId xmlns:a16="http://schemas.microsoft.com/office/drawing/2014/main" id="{E4D5F77B-55BF-493F-BFA5-9918429A4749}"/>
              </a:ext>
            </a:extLst>
          </p:cNvPr>
          <p:cNvSpPr txBox="1"/>
          <p:nvPr/>
        </p:nvSpPr>
        <p:spPr>
          <a:xfrm>
            <a:off x="2616820" y="5387731"/>
            <a:ext cx="6608956" cy="461665"/>
          </a:xfrm>
          <a:prstGeom prst="rect">
            <a:avLst/>
          </a:prstGeom>
          <a:noFill/>
        </p:spPr>
        <p:txBody>
          <a:bodyPr wrap="square" rtlCol="0">
            <a:spAutoFit/>
          </a:bodyPr>
          <a:lstStyle/>
          <a:p>
            <a:pPr algn="ctr"/>
            <a:r>
              <a:rPr lang="en-GB" sz="2400" dirty="0"/>
              <a:t>* </a:t>
            </a:r>
            <a:r>
              <a:rPr lang="en-GB" sz="2400" u="sng" dirty="0"/>
              <a:t>Focus for just 1 more week.</a:t>
            </a:r>
            <a:r>
              <a:rPr lang="en-GB" sz="2400" dirty="0"/>
              <a:t> *</a:t>
            </a:r>
          </a:p>
        </p:txBody>
      </p:sp>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076" r="2" b="15840"/>
          <a:stretch/>
        </p:blipFill>
        <p:spPr>
          <a:xfrm>
            <a:off x="228600" y="269874"/>
            <a:ext cx="3708042" cy="2039630"/>
          </a:xfrm>
          <a:prstGeom prst="rect">
            <a:avLst/>
          </a:prstGeom>
          <a:noFill/>
          <a:ln w="25400">
            <a:solidFill>
              <a:srgbClr val="FFFF00"/>
            </a:solidFill>
          </a:ln>
        </p:spPr>
      </p:pic>
    </p:spTree>
    <p:extLst>
      <p:ext uri="{BB962C8B-B14F-4D97-AF65-F5344CB8AC3E}">
        <p14:creationId xmlns:p14="http://schemas.microsoft.com/office/powerpoint/2010/main" val="91114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ntreprise banner">
            <a:extLst>
              <a:ext uri="{FF2B5EF4-FFF2-40B4-BE49-F238E27FC236}">
                <a16:creationId xmlns:a16="http://schemas.microsoft.com/office/drawing/2014/main" id="{1980A553-84BD-40D5-A196-81B8C311FB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80" r="36053"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5864" y="548982"/>
            <a:ext cx="6619811" cy="1344975"/>
          </a:xfrm>
        </p:spPr>
        <p:txBody>
          <a:bodyPr>
            <a:normAutofit/>
          </a:bodyPr>
          <a:lstStyle/>
          <a:p>
            <a:r>
              <a:rPr lang="en-GB" sz="4000" b="1" u="sng" dirty="0"/>
              <a:t>UWTSD Enterprise Support Unit</a:t>
            </a:r>
          </a:p>
        </p:txBody>
      </p:sp>
      <p:sp>
        <p:nvSpPr>
          <p:cNvPr id="3" name="Content Placeholder 2"/>
          <p:cNvSpPr>
            <a:spLocks noGrp="1"/>
          </p:cNvSpPr>
          <p:nvPr>
            <p:ph idx="1"/>
          </p:nvPr>
        </p:nvSpPr>
        <p:spPr>
          <a:xfrm>
            <a:off x="625170" y="1624457"/>
            <a:ext cx="6730135" cy="4327163"/>
          </a:xfrm>
        </p:spPr>
        <p:txBody>
          <a:bodyPr>
            <a:normAutofit lnSpcReduction="10000"/>
          </a:bodyPr>
          <a:lstStyle/>
          <a:p>
            <a:r>
              <a:rPr lang="en-GB" sz="2400" dirty="0"/>
              <a:t>UWTSD provide support to students and graduates who would like to set-up their Tech Start-Up.</a:t>
            </a:r>
          </a:p>
          <a:p>
            <a:r>
              <a:rPr lang="en-GB" sz="2400" dirty="0"/>
              <a:t>If you would like to create a Tech Start-up (e.g. Ltd / CIC), now or in the future, perhaps based on your existing or other project idea. </a:t>
            </a:r>
          </a:p>
          <a:p>
            <a:r>
              <a:rPr lang="en-GB" sz="2400" dirty="0"/>
              <a:t>For more information and support, you can contact the UWTSD Enterprise Champion Dylan Williams:</a:t>
            </a:r>
          </a:p>
          <a:p>
            <a:pPr lvl="1"/>
            <a:r>
              <a:rPr lang="en-GB" dirty="0"/>
              <a:t>Tel: 01792 481152.</a:t>
            </a:r>
          </a:p>
          <a:p>
            <a:pPr lvl="1"/>
            <a:r>
              <a:rPr lang="en-GB" dirty="0"/>
              <a:t>Email: </a:t>
            </a:r>
            <a:r>
              <a:rPr lang="en-GB" dirty="0">
                <a:hlinkClick r:id="rId3"/>
              </a:rPr>
              <a:t>Dylan.williams-evans@uwtsd.ac.uk</a:t>
            </a:r>
            <a:r>
              <a:rPr lang="en-GB" dirty="0"/>
              <a:t>.</a:t>
            </a:r>
          </a:p>
          <a:p>
            <a:r>
              <a:rPr lang="en-GB" sz="2400" dirty="0"/>
              <a:t>For more information about Enterprise support at UWTSD, please visit: </a:t>
            </a:r>
            <a:r>
              <a:rPr lang="en-GB" sz="2400" dirty="0">
                <a:hlinkClick r:id="rId4"/>
              </a:rPr>
              <a:t>https://www.uwtsd.ac.uk/for-business/enterprise/</a:t>
            </a:r>
            <a:r>
              <a:rPr lang="en-GB" sz="2400" dirty="0"/>
              <a:t>.</a:t>
            </a:r>
          </a:p>
          <a:p>
            <a:pPr lvl="1">
              <a:buFont typeface="Courier New" panose="02070309020205020404" pitchFamily="49" charset="0"/>
              <a:buChar char="o"/>
            </a:pPr>
            <a:endParaRPr lang="en-GB" dirty="0"/>
          </a:p>
        </p:txBody>
      </p:sp>
    </p:spTree>
    <p:extLst>
      <p:ext uri="{BB962C8B-B14F-4D97-AF65-F5344CB8AC3E}">
        <p14:creationId xmlns:p14="http://schemas.microsoft.com/office/powerpoint/2010/main" val="2801660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2896650"/>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342900" indent="-342900">
              <a:buFont typeface="+mj-lt"/>
              <a:buAutoNum type="arabicPeriod"/>
            </a:pPr>
            <a:r>
              <a:rPr lang="en-GB" sz="3600" dirty="0"/>
              <a:t> F</a:t>
            </a:r>
            <a:r>
              <a:rPr lang="en-GB" sz="3600" b="1" dirty="0"/>
              <a:t>inish Practical work: </a:t>
            </a:r>
            <a:r>
              <a:rPr lang="en-GB" sz="3600" dirty="0"/>
              <a:t>Do as much as you can. </a:t>
            </a:r>
          </a:p>
          <a:p>
            <a:pPr marL="342900" indent="-342900">
              <a:buFont typeface="+mj-lt"/>
              <a:buAutoNum type="arabicPeriod"/>
            </a:pPr>
            <a:r>
              <a:rPr lang="en-GB" sz="3600" dirty="0"/>
              <a:t> Start your Slide deck for Assignment 2.</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5606599"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a:t>
            </a:r>
            <a:endParaRPr lang="en-GB" sz="5400" u="sng" dirty="0"/>
          </a:p>
        </p:txBody>
      </p:sp>
      <p:sp>
        <p:nvSpPr>
          <p:cNvPr id="7" name="Arc 6">
            <a:extLst>
              <a:ext uri="{FF2B5EF4-FFF2-40B4-BE49-F238E27FC236}">
                <a16:creationId xmlns:a16="http://schemas.microsoft.com/office/drawing/2014/main" id="{F8930F8D-FCC4-4269-91F5-4C6CEE07E29E}"/>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37B03AC2-52DE-4F97-A02B-8407D0CF470D}"/>
              </a:ext>
            </a:extLst>
          </p:cNvPr>
          <p:cNvSpPr txBox="1"/>
          <p:nvPr/>
        </p:nvSpPr>
        <p:spPr>
          <a:xfrm>
            <a:off x="1180968" y="4253190"/>
            <a:ext cx="5438989" cy="707886"/>
          </a:xfrm>
          <a:prstGeom prst="rect">
            <a:avLst/>
          </a:prstGeom>
          <a:noFill/>
        </p:spPr>
        <p:txBody>
          <a:bodyPr wrap="none" rtlCol="0">
            <a:spAutoFit/>
          </a:bodyPr>
          <a:lstStyle/>
          <a:p>
            <a:r>
              <a:rPr lang="en-US" sz="4000" dirty="0">
                <a:solidFill>
                  <a:srgbClr val="FF0000"/>
                </a:solidFill>
                <a:highlight>
                  <a:srgbClr val="FFFF00"/>
                </a:highlight>
              </a:rPr>
              <a:t>Schedule in your diary /\.</a:t>
            </a:r>
          </a:p>
        </p:txBody>
      </p:sp>
      <p:sp>
        <p:nvSpPr>
          <p:cNvPr id="9" name="Rectangle 8">
            <a:extLst>
              <a:ext uri="{FF2B5EF4-FFF2-40B4-BE49-F238E27FC236}">
                <a16:creationId xmlns:a16="http://schemas.microsoft.com/office/drawing/2014/main" id="{13028E96-0384-47EE-8A45-681ACD1AE2D9}"/>
              </a:ext>
            </a:extLst>
          </p:cNvPr>
          <p:cNvSpPr/>
          <p:nvPr/>
        </p:nvSpPr>
        <p:spPr>
          <a:xfrm>
            <a:off x="374648" y="466658"/>
            <a:ext cx="183876" cy="106477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1782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768865" y="502842"/>
            <a:ext cx="8062314" cy="13146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400" u="sng" dirty="0"/>
              <a:t>Activity: Project &amp; Practical share.</a:t>
            </a:r>
            <a:endParaRPr lang="en-US" sz="4400" u="sng"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32208" y="1881196"/>
            <a:ext cx="11127583" cy="3983673"/>
          </a:xfrm>
        </p:spPr>
        <p:txBody>
          <a:bodyPr vert="horz" lIns="91440" tIns="45720" rIns="91440" bIns="45720" rtlCol="0">
            <a:noAutofit/>
          </a:bodyPr>
          <a:lstStyle/>
          <a:p>
            <a:pPr marL="342900" indent="-342900" fontAlgn="base">
              <a:lnSpc>
                <a:spcPct val="100000"/>
              </a:lnSpc>
              <a:spcBef>
                <a:spcPts val="0"/>
              </a:spcBef>
              <a:buFont typeface="Arial" panose="020B0604020202020204" pitchFamily="34" charset="0"/>
              <a:buChar char="•"/>
            </a:pPr>
            <a:r>
              <a:rPr lang="en-GB" sz="2400" dirty="0"/>
              <a:t>For learning purposes, it is useful for everyone to be aware of different types of projects. Which may provide ideas or collaboration/support opportunities for new personal or workplace projects. </a:t>
            </a:r>
          </a:p>
          <a:p>
            <a:pPr marL="342900" indent="-342900" fontAlgn="base">
              <a:lnSpc>
                <a:spcPct val="100000"/>
              </a:lnSpc>
              <a:spcBef>
                <a:spcPts val="0"/>
              </a:spcBef>
              <a:buFont typeface="Arial" panose="020B0604020202020204" pitchFamily="34" charset="0"/>
              <a:buChar char="•"/>
            </a:pPr>
            <a:r>
              <a:rPr lang="en-GB" sz="2400" dirty="0"/>
              <a:t>The following activity will also help you to identify important next steps to complete the Practical task of Assignment 2.</a:t>
            </a:r>
          </a:p>
          <a:p>
            <a:pPr marL="342900" indent="-342900" fontAlgn="base">
              <a:lnSpc>
                <a:spcPct val="100000"/>
              </a:lnSpc>
              <a:spcBef>
                <a:spcPts val="0"/>
              </a:spcBef>
              <a:buFont typeface="Arial" panose="020B0604020202020204" pitchFamily="34" charset="0"/>
              <a:buChar char="•"/>
            </a:pPr>
            <a:r>
              <a:rPr lang="en-GB" sz="2800" b="1" dirty="0"/>
              <a:t>Activity: </a:t>
            </a:r>
            <a:r>
              <a:rPr lang="en-GB" sz="2400" dirty="0"/>
              <a:t>Project idea share, Practical progress update and next steps for this week.</a:t>
            </a:r>
          </a:p>
          <a:p>
            <a:pPr lvl="1" fontAlgn="base">
              <a:lnSpc>
                <a:spcPct val="100000"/>
              </a:lnSpc>
              <a:spcBef>
                <a:spcPts val="0"/>
              </a:spcBef>
            </a:pPr>
            <a:r>
              <a:rPr lang="en-GB" sz="2800" dirty="0"/>
              <a:t>1. Tutor to download register. </a:t>
            </a:r>
          </a:p>
          <a:p>
            <a:pPr lvl="1" fontAlgn="base">
              <a:lnSpc>
                <a:spcPct val="100000"/>
              </a:lnSpc>
              <a:spcBef>
                <a:spcPts val="0"/>
              </a:spcBef>
            </a:pPr>
            <a:r>
              <a:rPr lang="en-GB" sz="2800" dirty="0"/>
              <a:t>2. Each learner to briefly share: </a:t>
            </a:r>
          </a:p>
          <a:p>
            <a:pPr lvl="1" fontAlgn="base">
              <a:lnSpc>
                <a:spcPct val="100000"/>
              </a:lnSpc>
              <a:spcBef>
                <a:spcPts val="0"/>
              </a:spcBef>
            </a:pPr>
            <a:r>
              <a:rPr lang="en-GB" sz="2800" dirty="0"/>
              <a:t> </a:t>
            </a:r>
            <a:r>
              <a:rPr lang="en-GB" sz="2800" dirty="0" err="1"/>
              <a:t>i</a:t>
            </a:r>
            <a:r>
              <a:rPr lang="en-GB" sz="2800" dirty="0"/>
              <a:t>. Project idea;</a:t>
            </a:r>
          </a:p>
          <a:p>
            <a:pPr lvl="1" fontAlgn="base">
              <a:lnSpc>
                <a:spcPct val="100000"/>
              </a:lnSpc>
              <a:spcBef>
                <a:spcPts val="0"/>
              </a:spcBef>
            </a:pPr>
            <a:r>
              <a:rPr lang="en-GB" sz="2800" dirty="0"/>
              <a:t> ii. Practical progress to date; &amp; </a:t>
            </a:r>
          </a:p>
          <a:p>
            <a:pPr lvl="1" fontAlgn="base">
              <a:lnSpc>
                <a:spcPct val="100000"/>
              </a:lnSpc>
              <a:spcBef>
                <a:spcPts val="0"/>
              </a:spcBef>
            </a:pPr>
            <a:r>
              <a:rPr lang="en-GB" sz="2800" dirty="0"/>
              <a:t> iii. Next steps to progress/finish the </a:t>
            </a:r>
            <a:br>
              <a:rPr lang="en-GB" sz="2800" dirty="0"/>
            </a:br>
            <a:r>
              <a:rPr lang="en-GB" sz="2800" dirty="0"/>
              <a:t>practical phase of the project.</a:t>
            </a:r>
            <a:endParaRPr lang="en-US" sz="2800" dirty="0"/>
          </a:p>
          <a:p>
            <a:pPr algn="ctr">
              <a:lnSpc>
                <a:spcPct val="100000"/>
              </a:lnSpc>
              <a:spcBef>
                <a:spcPts val="0"/>
              </a:spcBef>
            </a:pPr>
            <a:endParaRPr lang="en-US" sz="2400" dirty="0"/>
          </a:p>
        </p:txBody>
      </p:sp>
      <p:sp>
        <p:nvSpPr>
          <p:cNvPr id="5" name="Rectangle 4">
            <a:extLst>
              <a:ext uri="{FF2B5EF4-FFF2-40B4-BE49-F238E27FC236}">
                <a16:creationId xmlns:a16="http://schemas.microsoft.com/office/drawing/2014/main" id="{ABF0E58D-D868-4443-A993-52D08531638D}"/>
              </a:ext>
            </a:extLst>
          </p:cNvPr>
          <p:cNvSpPr/>
          <p:nvPr/>
        </p:nvSpPr>
        <p:spPr>
          <a:xfrm>
            <a:off x="566805" y="455188"/>
            <a:ext cx="11058390"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501028" y="741873"/>
            <a:ext cx="13155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Meeting outline">
            <a:extLst>
              <a:ext uri="{FF2B5EF4-FFF2-40B4-BE49-F238E27FC236}">
                <a16:creationId xmlns:a16="http://schemas.microsoft.com/office/drawing/2014/main" id="{B5D5096C-BF3E-43B2-ACD1-1BA8C3DDD3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210469" y="455188"/>
            <a:ext cx="1362306" cy="1362306"/>
          </a:xfrm>
          <a:prstGeom prst="rect">
            <a:avLst/>
          </a:prstGeom>
        </p:spPr>
      </p:pic>
      <p:pic>
        <p:nvPicPr>
          <p:cNvPr id="7" name="Picture 6">
            <a:extLst>
              <a:ext uri="{FF2B5EF4-FFF2-40B4-BE49-F238E27FC236}">
                <a16:creationId xmlns:a16="http://schemas.microsoft.com/office/drawing/2014/main" id="{5450A410-7F24-491A-942A-133B718B4852}"/>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6521" r="19383"/>
          <a:stretch/>
        </p:blipFill>
        <p:spPr>
          <a:xfrm>
            <a:off x="9705140" y="4240449"/>
            <a:ext cx="2436317" cy="2533415"/>
          </a:xfrm>
          <a:prstGeom prst="rect">
            <a:avLst/>
          </a:prstGeom>
        </p:spPr>
      </p:pic>
      <p:sp>
        <p:nvSpPr>
          <p:cNvPr id="9" name="TextBox 8">
            <a:extLst>
              <a:ext uri="{FF2B5EF4-FFF2-40B4-BE49-F238E27FC236}">
                <a16:creationId xmlns:a16="http://schemas.microsoft.com/office/drawing/2014/main" id="{9E01B069-35AE-4975-B5A6-0E422908E89C}"/>
              </a:ext>
            </a:extLst>
          </p:cNvPr>
          <p:cNvSpPr txBox="1"/>
          <p:nvPr/>
        </p:nvSpPr>
        <p:spPr>
          <a:xfrm>
            <a:off x="1251244" y="7158000"/>
            <a:ext cx="10289512" cy="230832"/>
          </a:xfrm>
          <a:prstGeom prst="rect">
            <a:avLst/>
          </a:prstGeom>
          <a:noFill/>
        </p:spPr>
        <p:txBody>
          <a:bodyPr wrap="square" rtlCol="0">
            <a:spAutoFit/>
          </a:bodyPr>
          <a:lstStyle/>
          <a:p>
            <a:r>
              <a:rPr lang="en-GB" sz="900">
                <a:hlinkClick r:id="rId6" tooltip="https://bccampus.ca/2016/05/12/the-bc-open-educational-technology-collaborative/"/>
              </a:rPr>
              <a:t>This Photo</a:t>
            </a:r>
            <a:r>
              <a:rPr lang="en-GB" sz="900"/>
              <a:t> by Unknown Author is licensed under </a:t>
            </a:r>
            <a:r>
              <a:rPr lang="en-GB" sz="900">
                <a:hlinkClick r:id="rId7" tooltip="https://creativecommons.org/licenses/by/3.0/"/>
              </a:rPr>
              <a:t>CC BY</a:t>
            </a:r>
            <a:endParaRPr lang="en-GB" sz="900"/>
          </a:p>
        </p:txBody>
      </p:sp>
      <p:pic>
        <p:nvPicPr>
          <p:cNvPr id="10" name="Picture 9" descr="Logo&#10;&#10;Description automatically generated">
            <a:extLst>
              <a:ext uri="{FF2B5EF4-FFF2-40B4-BE49-F238E27FC236}">
                <a16:creationId xmlns:a16="http://schemas.microsoft.com/office/drawing/2014/main" id="{F24E2CAB-312A-4B3E-8041-E3E46BBAAB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213474" y="4240449"/>
            <a:ext cx="2836574" cy="1589289"/>
          </a:xfrm>
          <a:prstGeom prst="rect">
            <a:avLst/>
          </a:prstGeom>
          <a:solidFill>
            <a:srgbClr val="FFFF00"/>
          </a:solidFill>
        </p:spPr>
      </p:pic>
      <p:sp>
        <p:nvSpPr>
          <p:cNvPr id="11" name="TextBox 10">
            <a:extLst>
              <a:ext uri="{FF2B5EF4-FFF2-40B4-BE49-F238E27FC236}">
                <a16:creationId xmlns:a16="http://schemas.microsoft.com/office/drawing/2014/main" id="{A9714BBC-388D-40FA-85FA-7DB5DAF2D456}"/>
              </a:ext>
            </a:extLst>
          </p:cNvPr>
          <p:cNvSpPr txBox="1"/>
          <p:nvPr/>
        </p:nvSpPr>
        <p:spPr>
          <a:xfrm>
            <a:off x="4009640" y="6968051"/>
            <a:ext cx="5093860" cy="230832"/>
          </a:xfrm>
          <a:prstGeom prst="rect">
            <a:avLst/>
          </a:prstGeom>
          <a:noFill/>
        </p:spPr>
        <p:txBody>
          <a:bodyPr wrap="square" rtlCol="0">
            <a:spAutoFit/>
          </a:bodyPr>
          <a:lstStyle/>
          <a:p>
            <a:r>
              <a:rPr lang="en-GB" sz="900">
                <a:hlinkClick r:id="rId9" tooltip="https://en.wikipedia.org/wiki/Practical_Action"/>
              </a:rPr>
              <a:t>This Photo</a:t>
            </a:r>
            <a:r>
              <a:rPr lang="en-GB" sz="900"/>
              <a:t> by Unknown Author is licensed under </a:t>
            </a:r>
            <a:r>
              <a:rPr lang="en-GB" sz="900">
                <a:hlinkClick r:id="rId10" tooltip="https://creativecommons.org/licenses/by-sa/3.0/"/>
              </a:rPr>
              <a:t>CC BY-SA</a:t>
            </a:r>
            <a:endParaRPr lang="en-GB" sz="900"/>
          </a:p>
        </p:txBody>
      </p:sp>
      <p:sp>
        <p:nvSpPr>
          <p:cNvPr id="3" name="Rectangle 2">
            <a:extLst>
              <a:ext uri="{FF2B5EF4-FFF2-40B4-BE49-F238E27FC236}">
                <a16:creationId xmlns:a16="http://schemas.microsoft.com/office/drawing/2014/main" id="{DA133901-59AE-4DBC-B951-91BE3EDD8F1D}"/>
              </a:ext>
            </a:extLst>
          </p:cNvPr>
          <p:cNvSpPr/>
          <p:nvPr/>
        </p:nvSpPr>
        <p:spPr>
          <a:xfrm>
            <a:off x="1013874" y="5007220"/>
            <a:ext cx="5382126" cy="176664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6601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852746" cy="3639684"/>
          </a:xfrm>
          <a:prstGeom prst="rect">
            <a:avLst/>
          </a:prstGeom>
        </p:spPr>
        <p:txBody>
          <a:bodyPr vert="horz" lIns="91440" tIns="45720" rIns="91440" bIns="45720" rtlCol="0" anchor="ctr">
            <a:normAutofit/>
          </a:bodyPr>
          <a:lstStyle/>
          <a:p>
            <a:pPr marL="342900" indent="-342900">
              <a:lnSpc>
                <a:spcPct val="90000"/>
              </a:lnSpc>
              <a:spcAft>
                <a:spcPts val="600"/>
              </a:spcAft>
              <a:buFont typeface="Arial" panose="020B0604020202020204" pitchFamily="34" charset="0"/>
              <a:buChar char="•"/>
            </a:pPr>
            <a:r>
              <a:rPr lang="en-US" sz="2000" dirty="0">
                <a:solidFill>
                  <a:srgbClr val="FFFFFF"/>
                </a:solidFill>
              </a:rPr>
              <a:t>General 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p>
        </p:txBody>
      </p:sp>
    </p:spTree>
    <p:extLst>
      <p:ext uri="{BB962C8B-B14F-4D97-AF65-F5344CB8AC3E}">
        <p14:creationId xmlns:p14="http://schemas.microsoft.com/office/powerpoint/2010/main" val="3904857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b="1" u="sng" dirty="0"/>
              <a:t>Changemakers 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189561198"/>
              </p:ext>
            </p:extLst>
          </p:nvPr>
        </p:nvGraphicFramePr>
        <p:xfrm>
          <a:off x="841248" y="1352856"/>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125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64836" y="1103450"/>
            <a:ext cx="6825391" cy="1484767"/>
          </a:xfrm>
        </p:spPr>
        <p:txBody>
          <a:bodyPr vert="horz" lIns="91440" tIns="45720" rIns="91440" bIns="45720" rtlCol="0" anchor="ctr">
            <a:normAutofit/>
          </a:bodyPr>
          <a:lstStyle/>
          <a:p>
            <a:r>
              <a:rPr lang="en-US" kern="1200" dirty="0">
                <a:solidFill>
                  <a:schemeClr val="tx1"/>
                </a:solidFill>
                <a:latin typeface="+mj-lt"/>
                <a:ea typeface="+mj-ea"/>
                <a:cs typeface="+mj-cs"/>
              </a:rPr>
              <a:t>Bg. </a:t>
            </a:r>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869136" y="1327189"/>
            <a:ext cx="4844965" cy="484496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248587" y="2412670"/>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make steady </a:t>
            </a:r>
            <a:r>
              <a:rPr lang="en-US" sz="2800" b="1" dirty="0"/>
              <a:t>weekly progress. </a:t>
            </a:r>
          </a:p>
          <a:p>
            <a:pPr marL="457200" indent="-457200">
              <a:buFont typeface="Arial" panose="020B0604020202020204" pitchFamily="34" charset="0"/>
              <a:buChar char="•"/>
            </a:pPr>
            <a:r>
              <a:rPr lang="en-US" sz="2800" dirty="0"/>
              <a:t>You will not be able to leave it until the last minute.</a:t>
            </a:r>
          </a:p>
        </p:txBody>
      </p:sp>
      <p:sp>
        <p:nvSpPr>
          <p:cNvPr id="3" name="Rectangle 2">
            <a:extLst>
              <a:ext uri="{FF2B5EF4-FFF2-40B4-BE49-F238E27FC236}">
                <a16:creationId xmlns:a16="http://schemas.microsoft.com/office/drawing/2014/main" id="{D2015A2D-6229-493C-BEE2-1BC433B927E5}"/>
              </a:ext>
            </a:extLst>
          </p:cNvPr>
          <p:cNvSpPr/>
          <p:nvPr/>
        </p:nvSpPr>
        <p:spPr>
          <a:xfrm>
            <a:off x="790414" y="1170122"/>
            <a:ext cx="6974237" cy="3587858"/>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97484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1179</Words>
  <Application>Microsoft Office PowerPoint</Application>
  <PresentationFormat>Widescreen</PresentationFormat>
  <Paragraphs>99</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-apple-system</vt:lpstr>
      <vt:lpstr>Arial</vt:lpstr>
      <vt:lpstr>Calibri</vt:lpstr>
      <vt:lpstr>Calibri Light</vt:lpstr>
      <vt:lpstr>Courier New</vt:lpstr>
      <vt:lpstr>Wingdings</vt:lpstr>
      <vt:lpstr>Office Theme</vt:lpstr>
      <vt:lpstr>PowerPoint Presentation</vt:lpstr>
      <vt:lpstr>Introduction</vt:lpstr>
      <vt:lpstr>PowerPoint Presentation</vt:lpstr>
      <vt:lpstr>Pin: Indicative structure: </vt:lpstr>
      <vt:lpstr>PowerPoint Presentation</vt:lpstr>
      <vt:lpstr>Computing Innovation Project:  Practical work &amp; 3 steps to finish.</vt:lpstr>
      <vt:lpstr>PowerPoint Presentation</vt:lpstr>
      <vt:lpstr>PowerPoint Presentation</vt:lpstr>
      <vt:lpstr>PowerPoint Presentation</vt:lpstr>
      <vt:lpstr>UWTSD Enterprise Support Unit</vt:lpstr>
      <vt:lpstr>PowerPoint Presentation</vt:lpstr>
      <vt:lpstr>PowerPoint Presentation</vt:lpstr>
      <vt:lpstr>Register.</vt:lpstr>
      <vt:lpstr> Questions.</vt:lpstr>
      <vt:lpstr>Student Social &amp; Peer Support (Chat &amp; Support each other)</vt:lpstr>
      <vt:lpstr>The End.</vt:lpstr>
      <vt:lpstr>Archive slides.</vt:lpstr>
      <vt:lpstr>Changemakers Computing Innovation Project</vt:lpstr>
      <vt:lpstr>Bg. The Key to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cp:revision>
  <dcterms:created xsi:type="dcterms:W3CDTF">2021-07-06T09:16:54Z</dcterms:created>
  <dcterms:modified xsi:type="dcterms:W3CDTF">2021-07-06T09:18:13Z</dcterms:modified>
</cp:coreProperties>
</file>