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46"/>
  </p:notesMasterIdLst>
  <p:sldIdLst>
    <p:sldId id="336" r:id="rId19"/>
    <p:sldId id="355" r:id="rId20"/>
    <p:sldId id="356" r:id="rId21"/>
    <p:sldId id="367" r:id="rId22"/>
    <p:sldId id="368" r:id="rId23"/>
    <p:sldId id="370" r:id="rId24"/>
    <p:sldId id="373" r:id="rId25"/>
    <p:sldId id="374" r:id="rId26"/>
    <p:sldId id="375" r:id="rId27"/>
    <p:sldId id="376" r:id="rId28"/>
    <p:sldId id="395" r:id="rId29"/>
    <p:sldId id="377" r:id="rId30"/>
    <p:sldId id="378" r:id="rId31"/>
    <p:sldId id="380" r:id="rId32"/>
    <p:sldId id="382" r:id="rId33"/>
    <p:sldId id="383" r:id="rId34"/>
    <p:sldId id="384" r:id="rId35"/>
    <p:sldId id="394" r:id="rId36"/>
    <p:sldId id="387" r:id="rId37"/>
    <p:sldId id="388" r:id="rId38"/>
    <p:sldId id="389" r:id="rId39"/>
    <p:sldId id="390" r:id="rId40"/>
    <p:sldId id="391" r:id="rId41"/>
    <p:sldId id="392" r:id="rId42"/>
    <p:sldId id="397" r:id="rId43"/>
    <p:sldId id="366" r:id="rId44"/>
    <p:sldId id="396" r:id="rId4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87409" autoAdjust="0"/>
  </p:normalViewPr>
  <p:slideViewPr>
    <p:cSldViewPr snapToGrid="0" snapToObjects="1">
      <p:cViewPr varScale="1">
        <p:scale>
          <a:sx n="70" d="100"/>
          <a:sy n="70" d="100"/>
        </p:scale>
        <p:origin x="1422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9" Type="http://schemas.openxmlformats.org/officeDocument/2006/relationships/slide" Target="slides/slide21.xml"/><Relationship Id="rId21" Type="http://schemas.openxmlformats.org/officeDocument/2006/relationships/slide" Target="slides/slide3.xml"/><Relationship Id="rId34" Type="http://schemas.openxmlformats.org/officeDocument/2006/relationships/slide" Target="slides/slide16.xml"/><Relationship Id="rId42" Type="http://schemas.openxmlformats.org/officeDocument/2006/relationships/slide" Target="slides/slide24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Short research task. SS to</a:t>
            </a:r>
            <a:r>
              <a:rPr lang="en-GB" baseline="0" dirty="0"/>
              <a:t> offer thoughts and ideas in chat box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2989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https://www.facebook.com/UWTSDLib/videos/702726840180340/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90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9836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https://www.theguardian.com/world/2021/nov/04/england-covid-infection-rates-doubled-in-over-65s-between-september-and-october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3380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https://www.theguardian.com/world/2021/nov/04/england-covid-infection-rates-doubled-in-over-65s-between-september-and-october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8171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9481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an exhaustive list</a:t>
            </a:r>
          </a:p>
          <a:p>
            <a:r>
              <a:rPr lang="en-GB" dirty="0"/>
              <a:t>See guide for more detail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4253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sourced from: </a:t>
            </a:r>
          </a:p>
          <a:p>
            <a:r>
              <a:rPr lang="en-GB" dirty="0"/>
              <a:t>https://www.dreamstime.com/whisper-scream-antonyms-word-card-vector-template-flashcard-english-language-learning-opposites-concept-boy-shows-image201964383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8759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https://intranet.birmingham.ac.uk/as/libraryservices/library/referencing/icite/harvard/referencelist.aspx </a:t>
            </a: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</a:pPr>
            <a:fld id="{B1A42E68-7969-4306-BB2E-B7673E16F710}" type="slidenum">
              <a:rPr lang="en-GB" altLang="en-US">
                <a:latin typeface="Tahoma" panose="020B0604030504040204" pitchFamily="34" charset="0"/>
                <a:ea typeface="华文细黑" pitchFamily="2" charset="-122"/>
                <a:cs typeface="Arial" panose="020B0604020202020204" pitchFamily="34" charset="0"/>
              </a:rPr>
              <a:pPr eaLnBrk="0" hangingPunct="0">
                <a:spcBef>
                  <a:spcPct val="0"/>
                </a:spcBef>
              </a:pPr>
              <a:t>18</a:t>
            </a:fld>
            <a:endParaRPr lang="en-GB" altLang="en-US">
              <a:latin typeface="Tahoma" panose="020B0604030504040204" pitchFamily="34" charset="0"/>
              <a:ea typeface="华文细黑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47490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there is time,</a:t>
            </a:r>
            <a:r>
              <a:rPr lang="en-GB" baseline="0" dirty="0"/>
              <a:t> play the rest of the video presentation. </a:t>
            </a:r>
          </a:p>
          <a:p>
            <a:r>
              <a:rPr lang="en-GB" baseline="0" dirty="0"/>
              <a:t>Allow time for discussion and sharing of ideas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5665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941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technology-59083601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world/2021/nov/04/england-covid-infection-rates-doubled-in-over-65s-between-september-and-october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www.bbc.co.uk/news/technology-5908360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world/2021/nov/04/england-covid-infection-rates-doubled-in-over-65s-between-september-and-october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www.bbc.co.uk/news/technology-5908360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.uk/kindlestor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UWTSDLib/videos/702726840180340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world/2021/nov/04/england-covid-infection-rates-doubled-in-over-65s-between-september-and-october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facebook.com/UWTSDLib/videos/702726840180340/" TargetMode="External"/><Relationship Id="rId5" Type="http://schemas.openxmlformats.org/officeDocument/2006/relationships/hyperlink" Target="https://intranet.birmingham.ac.uk/as/libraryservices/library/referencing/icite/harvard/referencelist.aspx" TargetMode="External"/><Relationship Id="rId4" Type="http://schemas.openxmlformats.org/officeDocument/2006/relationships/hyperlink" Target="https://www.bbc.co.uk/news/technology-59083601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dg.edu/LinkClick.aspx?fileticket=M4AINqrJxHU%3D&amp;tabid=11962&amp;language=ca-ES" TargetMode="External"/><Relationship Id="rId2" Type="http://schemas.openxmlformats.org/officeDocument/2006/relationships/hyperlink" Target="http://www.unisa.edu.au/ltu/students/study/referencing/harvard.pdf" TargetMode="Externa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intranet.birmingham.ac.uk/as/libraryservices/library/referencing/index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D5C6C4-297C-4AB8-8AC7-600066CC2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5" y="1883654"/>
            <a:ext cx="8058149" cy="1321459"/>
          </a:xfrm>
        </p:spPr>
        <p:txBody>
          <a:bodyPr/>
          <a:lstStyle/>
          <a:p>
            <a:pPr algn="ctr"/>
            <a:r>
              <a:rPr lang="en-US" sz="4800" b="1" dirty="0"/>
              <a:t>Academic Referencing </a:t>
            </a:r>
            <a:endParaRPr lang="en-GB" sz="4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82A480-DB30-4726-81F0-6FC36C06A26C}"/>
              </a:ext>
            </a:extLst>
          </p:cNvPr>
          <p:cNvSpPr txBox="1"/>
          <p:nvPr/>
        </p:nvSpPr>
        <p:spPr>
          <a:xfrm>
            <a:off x="1046375" y="3874416"/>
            <a:ext cx="74566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From the Academic Workshops series 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40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8DC41E-C746-435E-AD0E-0D42E7EF3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b="1" dirty="0"/>
              <a:t>Session Aims </a:t>
            </a:r>
            <a:br>
              <a:rPr lang="en-GB" sz="6600" b="1" dirty="0"/>
            </a:br>
            <a:endParaRPr lang="en-GB" sz="6600" b="1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28649" y="1687514"/>
            <a:ext cx="8127423" cy="4351338"/>
          </a:xfrm>
        </p:spPr>
        <p:txBody>
          <a:bodyPr/>
          <a:lstStyle/>
          <a:p>
            <a:pPr>
              <a:buClrTx/>
              <a:buFont typeface="Wingdings" panose="05000000000000000000" pitchFamily="2" charset="2"/>
              <a:buChar char="v"/>
            </a:pPr>
            <a:r>
              <a:rPr lang="en-GB" dirty="0"/>
              <a:t> Understand what is referencing and its importance in academia  </a:t>
            </a:r>
          </a:p>
          <a:p>
            <a:pPr marL="0" indent="0">
              <a:buClrTx/>
              <a:buNone/>
            </a:pPr>
            <a:r>
              <a:rPr lang="en-GB" dirty="0"/>
              <a:t>  </a:t>
            </a:r>
          </a:p>
          <a:p>
            <a:pPr>
              <a:buClrTx/>
              <a:buFont typeface="Wingdings" panose="05000000000000000000" pitchFamily="2" charset="2"/>
              <a:buChar char="v"/>
            </a:pPr>
            <a:r>
              <a:rPr lang="en-GB" dirty="0"/>
              <a:t>  Recognise relevant terminology</a:t>
            </a:r>
          </a:p>
          <a:p>
            <a:pPr marL="0" indent="0">
              <a:buClrTx/>
              <a:buNone/>
            </a:pPr>
            <a:r>
              <a:rPr lang="en-GB" dirty="0"/>
              <a:t>  </a:t>
            </a:r>
          </a:p>
          <a:p>
            <a:pPr>
              <a:buClrTx/>
              <a:buFont typeface="Wingdings" panose="05000000000000000000" pitchFamily="2" charset="2"/>
              <a:buChar char="v"/>
            </a:pPr>
            <a:r>
              <a:rPr lang="en-GB" dirty="0"/>
              <a:t>  Practise referencing sources  </a:t>
            </a:r>
          </a:p>
        </p:txBody>
      </p:sp>
    </p:spTree>
    <p:extLst>
      <p:ext uri="{BB962C8B-B14F-4D97-AF65-F5344CB8AC3E}">
        <p14:creationId xmlns:p14="http://schemas.microsoft.com/office/powerpoint/2010/main" val="4037758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775518"/>
          </a:xfrm>
        </p:spPr>
        <p:txBody>
          <a:bodyPr/>
          <a:lstStyle/>
          <a:p>
            <a:pPr algn="ctr"/>
            <a:r>
              <a:rPr lang="en-GB" dirty="0"/>
              <a:t>What is academic referencing?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487" y="1140644"/>
            <a:ext cx="8531257" cy="5036319"/>
          </a:xfrm>
        </p:spPr>
        <p:txBody>
          <a:bodyPr/>
          <a:lstStyle/>
          <a:p>
            <a:r>
              <a:rPr lang="en-GB" dirty="0"/>
              <a:t>It is a system that is in place to support you as a writer </a:t>
            </a:r>
          </a:p>
          <a:p>
            <a:endParaRPr lang="en-GB" dirty="0"/>
          </a:p>
          <a:p>
            <a:r>
              <a:rPr lang="en-GB" dirty="0"/>
              <a:t>You use it to show you have borrowed the work of others to support your own ideas/arguments </a:t>
            </a:r>
          </a:p>
          <a:p>
            <a:endParaRPr lang="en-GB" dirty="0"/>
          </a:p>
          <a:p>
            <a:r>
              <a:rPr lang="en-GB" dirty="0"/>
              <a:t>Using a reference allows you to provide important information about their work e.g. name and year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specific format must be used to show this information. It must be followed exactly 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641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75518"/>
          </a:xfrm>
        </p:spPr>
        <p:txBody>
          <a:bodyPr/>
          <a:lstStyle/>
          <a:p>
            <a:pPr algn="ctr"/>
            <a:r>
              <a:rPr lang="en-GB" dirty="0"/>
              <a:t>What is academic referencing?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823" y="1140644"/>
            <a:ext cx="8713921" cy="5036319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At UWTSD a number of referencing styles are used: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APA (American Psychological Association)  </a:t>
            </a:r>
          </a:p>
          <a:p>
            <a:r>
              <a:rPr lang="en-GB" dirty="0"/>
              <a:t>Harvard  </a:t>
            </a:r>
          </a:p>
          <a:p>
            <a:r>
              <a:rPr lang="en-GB" dirty="0"/>
              <a:t>IEEE (Institute of Electrical and Electronics Engineers) </a:t>
            </a:r>
          </a:p>
          <a:p>
            <a:r>
              <a:rPr lang="en-GB" dirty="0"/>
              <a:t>MHRA (Modern Humanities Research Association)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Remember, each referencing style uses a unique format!</a:t>
            </a:r>
          </a:p>
        </p:txBody>
      </p:sp>
      <p:sp>
        <p:nvSpPr>
          <p:cNvPr id="4" name="5-Point Star 3"/>
          <p:cNvSpPr/>
          <p:nvPr/>
        </p:nvSpPr>
        <p:spPr>
          <a:xfrm>
            <a:off x="200492" y="3209099"/>
            <a:ext cx="404735" cy="29980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26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387"/>
            <a:ext cx="7886700" cy="1325563"/>
          </a:xfrm>
        </p:spPr>
        <p:txBody>
          <a:bodyPr/>
          <a:lstStyle/>
          <a:p>
            <a:r>
              <a:rPr lang="en-GB" dirty="0"/>
              <a:t>Why must you reference work?           </a:t>
            </a:r>
            <a:br>
              <a:rPr lang="en-GB" dirty="0"/>
            </a:br>
            <a:r>
              <a:rPr lang="en-GB" sz="1200" dirty="0"/>
              <a:t>(0-27secs  /  up to -0.49secs)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298" y="1076117"/>
            <a:ext cx="8836702" cy="490495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Watch this video presentation and note down the </a:t>
            </a:r>
            <a:r>
              <a:rPr lang="en-GB" sz="2000" b="1" dirty="0"/>
              <a:t>6 reasons </a:t>
            </a:r>
            <a:r>
              <a:rPr lang="en-GB" sz="2000" dirty="0"/>
              <a:t>why referencing is important </a:t>
            </a:r>
          </a:p>
          <a:p>
            <a:endParaRPr lang="en-GB" sz="2000" dirty="0"/>
          </a:p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000" dirty="0"/>
              <a:t>Its an essential skill for you to demonstrate and develop as a student</a:t>
            </a:r>
          </a:p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000" dirty="0"/>
              <a:t>It shows how widely you have researched the topic and also the depth of your understanding </a:t>
            </a:r>
          </a:p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000" dirty="0"/>
              <a:t>Borrowing their work gives credibility to your own arguments </a:t>
            </a:r>
          </a:p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000" dirty="0"/>
              <a:t>Acknowledging their contribution in your work means you are giving them due respect</a:t>
            </a:r>
          </a:p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000" dirty="0"/>
              <a:t>It ensures you will not be accused of stealing their work (plagiarism)</a:t>
            </a:r>
          </a:p>
          <a:p>
            <a:pPr marL="457200" indent="-457200"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000" dirty="0"/>
              <a:t>It helps the readers to locate these works so they can also read them </a:t>
            </a:r>
          </a:p>
        </p:txBody>
      </p:sp>
      <p:sp>
        <p:nvSpPr>
          <p:cNvPr id="4" name="Rectangle 3"/>
          <p:cNvSpPr/>
          <p:nvPr/>
        </p:nvSpPr>
        <p:spPr>
          <a:xfrm>
            <a:off x="213609" y="2008682"/>
            <a:ext cx="8716781" cy="397239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877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44212" y="365125"/>
            <a:ext cx="2880320" cy="1325563"/>
          </a:xfrm>
        </p:spPr>
        <p:txBody>
          <a:bodyPr/>
          <a:lstStyle/>
          <a:p>
            <a:pPr algn="ctr"/>
            <a:r>
              <a:rPr lang="en-GB" sz="3600" dirty="0"/>
              <a:t>Terminology</a:t>
            </a:r>
            <a:r>
              <a:rPr lang="en-GB" dirty="0"/>
              <a:t> </a:t>
            </a:r>
          </a:p>
        </p:txBody>
      </p:sp>
      <p:sp>
        <p:nvSpPr>
          <p:cNvPr id="4" name="Rectangle 3"/>
          <p:cNvSpPr/>
          <p:nvPr/>
        </p:nvSpPr>
        <p:spPr>
          <a:xfrm>
            <a:off x="263892" y="567325"/>
            <a:ext cx="2880320" cy="1612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Source (1)</a:t>
            </a:r>
            <a:r>
              <a:rPr lang="en-GB" dirty="0">
                <a:solidFill>
                  <a:srgbClr val="C00000"/>
                </a:solidFill>
              </a:rPr>
              <a:t> 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b="1" dirty="0">
                <a:solidFill>
                  <a:schemeClr val="tx1"/>
                </a:solidFill>
              </a:rPr>
              <a:t>person</a:t>
            </a:r>
            <a:r>
              <a:rPr lang="en-GB" dirty="0">
                <a:solidFill>
                  <a:schemeClr val="tx1"/>
                </a:solidFill>
              </a:rPr>
              <a:t> who has produced work on a topic of interest</a:t>
            </a:r>
          </a:p>
        </p:txBody>
      </p:sp>
      <p:sp>
        <p:nvSpPr>
          <p:cNvPr id="5" name="Rectangle 4"/>
          <p:cNvSpPr/>
          <p:nvPr/>
        </p:nvSpPr>
        <p:spPr>
          <a:xfrm>
            <a:off x="24744" y="4214449"/>
            <a:ext cx="2880320" cy="1612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Direct Quote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Borrowing the work of a source where I use </a:t>
            </a:r>
            <a:r>
              <a:rPr lang="en-GB" b="1" dirty="0">
                <a:solidFill>
                  <a:schemeClr val="tx1"/>
                </a:solidFill>
              </a:rPr>
              <a:t>their exact words</a:t>
            </a:r>
          </a:p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4719980" y="2405510"/>
            <a:ext cx="2880320" cy="1612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Reference list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b="1" dirty="0">
                <a:solidFill>
                  <a:schemeClr val="tx1"/>
                </a:solidFill>
              </a:rPr>
              <a:t>full list </a:t>
            </a:r>
            <a:r>
              <a:rPr lang="en-GB" u="sng" dirty="0">
                <a:solidFill>
                  <a:schemeClr val="tx1"/>
                </a:solidFill>
              </a:rPr>
              <a:t>at the end </a:t>
            </a:r>
            <a:r>
              <a:rPr lang="en-GB" dirty="0">
                <a:solidFill>
                  <a:schemeClr val="tx1"/>
                </a:solidFill>
              </a:rPr>
              <a:t>of my work of the sources used. It offers detailed information  </a:t>
            </a:r>
          </a:p>
          <a:p>
            <a:pPr algn="ctr"/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1464904" y="2376264"/>
            <a:ext cx="2880320" cy="1612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In-text citation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Short form </a:t>
            </a:r>
            <a:r>
              <a:rPr lang="en-GB" dirty="0">
                <a:solidFill>
                  <a:schemeClr val="tx1"/>
                </a:solidFill>
              </a:rPr>
              <a:t>details included </a:t>
            </a:r>
            <a:r>
              <a:rPr lang="en-GB" u="sng" dirty="0">
                <a:solidFill>
                  <a:schemeClr val="tx1"/>
                </a:solidFill>
              </a:rPr>
              <a:t>in my paragraphs of work</a:t>
            </a:r>
            <a:r>
              <a:rPr lang="en-GB" dirty="0">
                <a:solidFill>
                  <a:schemeClr val="tx1"/>
                </a:solidFill>
              </a:rPr>
              <a:t> to show who I have borrowed      work from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3144212" y="4214449"/>
            <a:ext cx="2880320" cy="1612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rgbClr val="C00000"/>
                </a:solidFill>
              </a:rPr>
              <a:t>Paraphrase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Borrowing the work of a source where I </a:t>
            </a:r>
            <a:r>
              <a:rPr lang="en-GB" b="1" dirty="0">
                <a:solidFill>
                  <a:schemeClr val="tx1"/>
                </a:solidFill>
              </a:rPr>
              <a:t>rephrase a specific idea</a:t>
            </a:r>
          </a:p>
          <a:p>
            <a:pPr algn="ctr"/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263680" y="4214448"/>
            <a:ext cx="2880320" cy="1612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rgbClr val="C00000"/>
                </a:solidFill>
              </a:rPr>
              <a:t>Summary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Borrowing the work of a source where I </a:t>
            </a:r>
            <a:r>
              <a:rPr lang="en-GB" b="1" dirty="0">
                <a:solidFill>
                  <a:schemeClr val="tx1"/>
                </a:solidFill>
              </a:rPr>
              <a:t>rephrase the overall idea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024532" y="576198"/>
            <a:ext cx="2880320" cy="1612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Source (2)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their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chemeClr val="tx1"/>
                </a:solidFill>
              </a:rPr>
              <a:t>work </a:t>
            </a:r>
            <a:r>
              <a:rPr lang="en-GB" dirty="0">
                <a:solidFill>
                  <a:schemeClr val="tx1"/>
                </a:solidFill>
              </a:rPr>
              <a:t>e.g. books, journal articles, reports, lectures, theses and presentations </a:t>
            </a:r>
          </a:p>
        </p:txBody>
      </p:sp>
    </p:spTree>
    <p:extLst>
      <p:ext uri="{BB962C8B-B14F-4D97-AF65-F5344CB8AC3E}">
        <p14:creationId xmlns:p14="http://schemas.microsoft.com/office/powerpoint/2010/main" val="2923530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3691" y="365125"/>
            <a:ext cx="5006715" cy="1325563"/>
          </a:xfrm>
        </p:spPr>
        <p:txBody>
          <a:bodyPr/>
          <a:lstStyle/>
          <a:p>
            <a:pPr algn="ctr"/>
            <a:r>
              <a:rPr lang="en-GB" sz="3600" dirty="0"/>
              <a:t>Task: name the source </a:t>
            </a:r>
            <a:r>
              <a:rPr lang="en-GB" dirty="0"/>
              <a:t> </a:t>
            </a:r>
          </a:p>
        </p:txBody>
      </p:sp>
      <p:sp>
        <p:nvSpPr>
          <p:cNvPr id="4" name="Rectangle 3"/>
          <p:cNvSpPr/>
          <p:nvPr/>
        </p:nvSpPr>
        <p:spPr>
          <a:xfrm>
            <a:off x="1274163" y="1110649"/>
            <a:ext cx="2880320" cy="1612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Source (1)</a:t>
            </a:r>
            <a:r>
              <a:rPr lang="en-GB" dirty="0">
                <a:solidFill>
                  <a:srgbClr val="C00000"/>
                </a:solidFill>
              </a:rPr>
              <a:t> 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b="1" dirty="0">
                <a:solidFill>
                  <a:schemeClr val="tx1"/>
                </a:solidFill>
              </a:rPr>
              <a:t>person</a:t>
            </a:r>
            <a:r>
              <a:rPr lang="en-GB" dirty="0">
                <a:solidFill>
                  <a:schemeClr val="tx1"/>
                </a:solidFill>
              </a:rPr>
              <a:t> who has produced work on a topic of interest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014261" y="1138659"/>
            <a:ext cx="2880320" cy="1612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Source (2)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their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chemeClr val="tx1"/>
                </a:solidFill>
              </a:rPr>
              <a:t>work </a:t>
            </a:r>
            <a:r>
              <a:rPr lang="en-GB" dirty="0">
                <a:solidFill>
                  <a:schemeClr val="tx1"/>
                </a:solidFill>
              </a:rPr>
              <a:t>e.g. books, journal articles, reports, lectures, theses and presentations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9745" y="3644265"/>
            <a:ext cx="8259580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Facebook has changed its corporate name to Meta as part of a major rebrand</a:t>
            </a:r>
          </a:p>
          <a:p>
            <a:endParaRPr lang="en-GB" sz="2000" dirty="0"/>
          </a:p>
          <a:p>
            <a:r>
              <a:rPr lang="en-GB" sz="2000" dirty="0"/>
              <a:t>The words of Daniel Thomas who is a journalist for </a:t>
            </a:r>
            <a:r>
              <a:rPr lang="en-GB" sz="2000" i="1" dirty="0"/>
              <a:t>BBC News. </a:t>
            </a:r>
          </a:p>
          <a:p>
            <a:r>
              <a:rPr lang="en-GB" sz="2000" dirty="0"/>
              <a:t>His article was written in 2021 and can be viewed online </a:t>
            </a:r>
          </a:p>
          <a:p>
            <a:endParaRPr lang="en-GB" sz="2000" dirty="0"/>
          </a:p>
          <a:p>
            <a:r>
              <a:rPr lang="en-GB" sz="2000" dirty="0"/>
              <a:t>https://www.bbc.co.uk/news/technology-59083601</a:t>
            </a:r>
          </a:p>
          <a:p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1663907" y="2910376"/>
            <a:ext cx="214359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???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47821" y="2906121"/>
            <a:ext cx="214359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???</a:t>
            </a:r>
          </a:p>
        </p:txBody>
      </p:sp>
    </p:spTree>
    <p:extLst>
      <p:ext uri="{BB962C8B-B14F-4D97-AF65-F5344CB8AC3E}">
        <p14:creationId xmlns:p14="http://schemas.microsoft.com/office/powerpoint/2010/main" val="2418171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8761" y="365125"/>
            <a:ext cx="5141625" cy="1325563"/>
          </a:xfrm>
        </p:spPr>
        <p:txBody>
          <a:bodyPr/>
          <a:lstStyle/>
          <a:p>
            <a:pPr algn="ctr"/>
            <a:r>
              <a:rPr lang="en-GB" sz="3600" dirty="0"/>
              <a:t>Task: name the source </a:t>
            </a:r>
            <a:r>
              <a:rPr lang="en-GB" dirty="0"/>
              <a:t> </a:t>
            </a:r>
          </a:p>
        </p:txBody>
      </p:sp>
      <p:sp>
        <p:nvSpPr>
          <p:cNvPr id="4" name="Rectangle 3"/>
          <p:cNvSpPr/>
          <p:nvPr/>
        </p:nvSpPr>
        <p:spPr>
          <a:xfrm>
            <a:off x="1274163" y="1110649"/>
            <a:ext cx="2880320" cy="1612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Source (1)</a:t>
            </a:r>
            <a:r>
              <a:rPr lang="en-GB" dirty="0">
                <a:solidFill>
                  <a:srgbClr val="C00000"/>
                </a:solidFill>
              </a:rPr>
              <a:t> 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b="1" dirty="0">
                <a:solidFill>
                  <a:schemeClr val="tx1"/>
                </a:solidFill>
              </a:rPr>
              <a:t>person</a:t>
            </a:r>
            <a:r>
              <a:rPr lang="en-GB" dirty="0">
                <a:solidFill>
                  <a:schemeClr val="tx1"/>
                </a:solidFill>
              </a:rPr>
              <a:t> who has produced work on a topic of interest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014261" y="1138659"/>
            <a:ext cx="2880320" cy="1612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Source (2)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their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chemeClr val="tx1"/>
                </a:solidFill>
              </a:rPr>
              <a:t>work </a:t>
            </a:r>
            <a:r>
              <a:rPr lang="en-GB" dirty="0">
                <a:solidFill>
                  <a:schemeClr val="tx1"/>
                </a:solidFill>
              </a:rPr>
              <a:t>e.g. books, journal articles, reports, lectures, theses and presentations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9745" y="3644265"/>
            <a:ext cx="8259580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Facebook has changed its corporate name to Meta as part of a major rebrand</a:t>
            </a:r>
          </a:p>
          <a:p>
            <a:endParaRPr lang="en-GB" sz="2000" dirty="0"/>
          </a:p>
          <a:p>
            <a:r>
              <a:rPr lang="en-GB" sz="2000" dirty="0"/>
              <a:t>The words of Daniel Thomas who is a journalist for </a:t>
            </a:r>
            <a:r>
              <a:rPr lang="en-GB" sz="2000" i="1" dirty="0"/>
              <a:t>BBC News. </a:t>
            </a:r>
          </a:p>
          <a:p>
            <a:r>
              <a:rPr lang="en-GB" sz="2000" dirty="0"/>
              <a:t>His article was written in 2021 and can be viewed online </a:t>
            </a:r>
          </a:p>
          <a:p>
            <a:endParaRPr lang="en-GB" sz="2000" dirty="0"/>
          </a:p>
          <a:p>
            <a:r>
              <a:rPr lang="en-GB" sz="2000" dirty="0"/>
              <a:t>https://www.bbc.co.uk/news/technology-59083601</a:t>
            </a:r>
          </a:p>
          <a:p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1567575" y="2905861"/>
            <a:ext cx="229349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Daniel Thomas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47821" y="2906121"/>
            <a:ext cx="214359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Online news article 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1888761" y="3275453"/>
            <a:ext cx="825562" cy="10117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2301542" y="3427853"/>
            <a:ext cx="3805295" cy="18011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5996894" y="3427853"/>
            <a:ext cx="522724" cy="12315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7670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1133" y="-58743"/>
            <a:ext cx="4503992" cy="552203"/>
          </a:xfrm>
        </p:spPr>
        <p:txBody>
          <a:bodyPr/>
          <a:lstStyle/>
          <a:p>
            <a:pPr algn="ctr"/>
            <a:r>
              <a:rPr lang="en-GB" sz="3600" dirty="0"/>
              <a:t>Referencing the source</a:t>
            </a:r>
            <a:r>
              <a:rPr lang="en-GB" dirty="0"/>
              <a:t>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882" y="3644265"/>
            <a:ext cx="8649325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Facebook has changed its corporate name to Meta as part of a major rebrand</a:t>
            </a:r>
          </a:p>
          <a:p>
            <a:endParaRPr lang="en-GB" sz="2000" dirty="0"/>
          </a:p>
          <a:p>
            <a:r>
              <a:rPr lang="en-GB" sz="2000" dirty="0"/>
              <a:t>The words of Daniel Thomas who is a journalist for </a:t>
            </a:r>
            <a:r>
              <a:rPr lang="en-GB" sz="2000" i="1" dirty="0"/>
              <a:t>BBC News. </a:t>
            </a:r>
          </a:p>
          <a:p>
            <a:r>
              <a:rPr lang="en-GB" sz="2000" dirty="0"/>
              <a:t>His article was written in 2021 and can be viewed online </a:t>
            </a:r>
          </a:p>
          <a:p>
            <a:endParaRPr lang="en-GB" sz="2000" dirty="0"/>
          </a:p>
          <a:p>
            <a:r>
              <a:rPr lang="en-GB" sz="2000" dirty="0"/>
              <a:t>The title of the article is ‘Facebook changes its name to Meta in major rebrand’</a:t>
            </a:r>
          </a:p>
          <a:p>
            <a:r>
              <a:rPr lang="en-GB" sz="2000" dirty="0">
                <a:hlinkClick r:id="rId3"/>
              </a:rPr>
              <a:t>https://www.bbc.co.uk/news/technology-59083601</a:t>
            </a:r>
            <a:r>
              <a:rPr lang="en-GB" sz="2000" dirty="0"/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1543" y="2217644"/>
            <a:ext cx="3727262" cy="12003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Thomas (2021) states that the well-known social media platform, Facebook, has ‘changed its name to Meta as part of a major rebrand’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854677" y="2217644"/>
            <a:ext cx="5289323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Thomas, D. (2021) ‘Facebook changes its name to Meta in major rebrand’, </a:t>
            </a:r>
            <a:r>
              <a:rPr lang="en-GB" b="1" i="1" dirty="0"/>
              <a:t>BBC News</a:t>
            </a:r>
            <a:r>
              <a:rPr lang="en-GB" b="1" dirty="0"/>
              <a:t>. Available at: </a:t>
            </a:r>
            <a:r>
              <a:rPr lang="en-GB" b="1" dirty="0">
                <a:hlinkClick r:id="rId3"/>
              </a:rPr>
              <a:t>https://www.bbc.co.uk/news/technology-59083601</a:t>
            </a:r>
            <a:r>
              <a:rPr lang="en-GB" b="1" dirty="0"/>
              <a:t> (Accessed: 2 November 2021)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267480" y="538729"/>
            <a:ext cx="2880320" cy="1612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Reference list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b="1" dirty="0">
                <a:solidFill>
                  <a:schemeClr val="tx1"/>
                </a:solidFill>
              </a:rPr>
              <a:t>full list </a:t>
            </a:r>
            <a:r>
              <a:rPr lang="en-GB" u="sng" dirty="0">
                <a:solidFill>
                  <a:schemeClr val="tx1"/>
                </a:solidFill>
              </a:rPr>
              <a:t>at the end </a:t>
            </a:r>
            <a:r>
              <a:rPr lang="en-GB" dirty="0">
                <a:solidFill>
                  <a:schemeClr val="tx1"/>
                </a:solidFill>
              </a:rPr>
              <a:t>of my work of the sources used. It offers detailed information  </a:t>
            </a:r>
          </a:p>
          <a:p>
            <a:pPr algn="ctr"/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-1543" y="514331"/>
            <a:ext cx="2880320" cy="1612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In-text citation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Short form </a:t>
            </a:r>
            <a:r>
              <a:rPr lang="en-GB" dirty="0">
                <a:solidFill>
                  <a:schemeClr val="tx1"/>
                </a:solidFill>
              </a:rPr>
              <a:t>details included </a:t>
            </a:r>
            <a:r>
              <a:rPr lang="en-GB" u="sng" dirty="0">
                <a:solidFill>
                  <a:schemeClr val="tx1"/>
                </a:solidFill>
              </a:rPr>
              <a:t>in my paragraphs of work</a:t>
            </a:r>
            <a:r>
              <a:rPr lang="en-GB" dirty="0">
                <a:solidFill>
                  <a:schemeClr val="tx1"/>
                </a:solidFill>
              </a:rPr>
              <a:t> to show who I have borrowed      work from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2117694" y="1747769"/>
            <a:ext cx="203439" cy="3793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6740293" y="1725161"/>
            <a:ext cx="169661" cy="3793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6344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3810" y="-58743"/>
            <a:ext cx="5696262" cy="552203"/>
          </a:xfrm>
        </p:spPr>
        <p:txBody>
          <a:bodyPr/>
          <a:lstStyle/>
          <a:p>
            <a:pPr algn="ctr"/>
            <a:r>
              <a:rPr lang="en-GB" sz="3600" dirty="0"/>
              <a:t>Task: Reference this source</a:t>
            </a:r>
            <a:r>
              <a:rPr lang="en-GB" dirty="0"/>
              <a:t>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882" y="2421122"/>
            <a:ext cx="8784236" cy="34778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70C0"/>
                </a:solidFill>
              </a:rPr>
              <a:t>Covid infection rates roughly doubled in the over-65s between September and October, according to researchers at Imperial College London </a:t>
            </a:r>
          </a:p>
          <a:p>
            <a:pPr algn="ctr"/>
            <a:endParaRPr lang="en-GB" sz="2000" dirty="0"/>
          </a:p>
          <a:p>
            <a:r>
              <a:rPr lang="en-GB" sz="2000" dirty="0"/>
              <a:t>The words of Ian Sample who is Science Editor for </a:t>
            </a:r>
            <a:r>
              <a:rPr lang="en-GB" sz="2000" i="1" dirty="0"/>
              <a:t>The Guardian. </a:t>
            </a:r>
            <a:r>
              <a:rPr lang="en-GB" sz="2000" dirty="0"/>
              <a:t>His article was written in 2021 and can be viewed online. </a:t>
            </a:r>
          </a:p>
          <a:p>
            <a:endParaRPr lang="en-GB" sz="2000" dirty="0"/>
          </a:p>
          <a:p>
            <a:r>
              <a:rPr lang="en-GB" sz="2000" dirty="0"/>
              <a:t>Title: ‘England Covid infection rates doubled in over-65s between September and October’</a:t>
            </a:r>
          </a:p>
          <a:p>
            <a:endParaRPr lang="en-GB" sz="2000" dirty="0"/>
          </a:p>
          <a:p>
            <a:r>
              <a:rPr lang="en-GB" sz="2000" dirty="0">
                <a:hlinkClick r:id="rId3"/>
              </a:rPr>
              <a:t>https://www.theguardian.com/world/2021/nov/04/england-covid-infection-rates-doubled-in-over-65s-between-september-and-october</a:t>
            </a:r>
            <a:r>
              <a:rPr lang="en-GB" sz="2000" dirty="0"/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1543" y="718627"/>
            <a:ext cx="3727262" cy="147732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Example of an in-text citation</a:t>
            </a:r>
          </a:p>
          <a:p>
            <a:pPr algn="ctr"/>
            <a:r>
              <a:rPr lang="en-GB" b="1" dirty="0"/>
              <a:t>Thomas (2021) </a:t>
            </a:r>
            <a:r>
              <a:rPr lang="en-GB" dirty="0"/>
              <a:t>states that the well-known social media platform, Facebook, has ‘changed its name to Meta as part of a major rebrand’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854677" y="718627"/>
            <a:ext cx="5289323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Example of a full reference for the reference list</a:t>
            </a:r>
          </a:p>
          <a:p>
            <a:r>
              <a:rPr lang="en-GB" b="1" dirty="0"/>
              <a:t>Thomas, T. (2021) ‘Facebook changes its name to Meta in major rebrand’, </a:t>
            </a:r>
            <a:r>
              <a:rPr lang="en-GB" b="1" i="1" dirty="0"/>
              <a:t>BBC News</a:t>
            </a:r>
            <a:r>
              <a:rPr lang="en-GB" b="1" dirty="0"/>
              <a:t>. Available at: </a:t>
            </a:r>
            <a:r>
              <a:rPr lang="en-GB" b="1" dirty="0">
                <a:hlinkClick r:id="rId4"/>
              </a:rPr>
              <a:t>https://www.bbc.co.uk/news/technology-59083601</a:t>
            </a:r>
            <a:r>
              <a:rPr lang="en-GB" b="1" dirty="0"/>
              <a:t> (Accessed: 2 November 2021)</a:t>
            </a:r>
          </a:p>
        </p:txBody>
      </p:sp>
    </p:spTree>
    <p:extLst>
      <p:ext uri="{BB962C8B-B14F-4D97-AF65-F5344CB8AC3E}">
        <p14:creationId xmlns:p14="http://schemas.microsoft.com/office/powerpoint/2010/main" val="359953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3810" y="-58743"/>
            <a:ext cx="5696262" cy="552203"/>
          </a:xfrm>
        </p:spPr>
        <p:txBody>
          <a:bodyPr/>
          <a:lstStyle/>
          <a:p>
            <a:pPr algn="ctr"/>
            <a:r>
              <a:rPr lang="en-GB" sz="3600" dirty="0"/>
              <a:t>Task: Reference this source</a:t>
            </a:r>
            <a:r>
              <a:rPr lang="en-GB" dirty="0"/>
              <a:t>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4911" y="2438953"/>
            <a:ext cx="8784236" cy="31700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dirty="0">
                <a:solidFill>
                  <a:srgbClr val="0070C0"/>
                </a:solidFill>
              </a:rPr>
              <a:t>Sample, I. (2021)  ‘England Covid infection rates doubled in over-65s between September and October’, </a:t>
            </a:r>
            <a:r>
              <a:rPr lang="en-GB" sz="2000" b="1" i="1" dirty="0">
                <a:solidFill>
                  <a:srgbClr val="0070C0"/>
                </a:solidFill>
              </a:rPr>
              <a:t>The Guardian. </a:t>
            </a:r>
            <a:r>
              <a:rPr lang="en-GB" sz="2000" b="1" dirty="0">
                <a:solidFill>
                  <a:srgbClr val="0070C0"/>
                </a:solidFill>
              </a:rPr>
              <a:t>Available at</a:t>
            </a:r>
            <a:r>
              <a:rPr lang="en-GB" sz="2000" b="1" i="1" dirty="0">
                <a:solidFill>
                  <a:srgbClr val="0070C0"/>
                </a:solidFill>
              </a:rPr>
              <a:t>:</a:t>
            </a:r>
            <a:endParaRPr lang="en-GB" sz="2000" b="1" dirty="0">
              <a:solidFill>
                <a:srgbClr val="0070C0"/>
              </a:solidFill>
            </a:endParaRPr>
          </a:p>
          <a:p>
            <a:pPr>
              <a:lnSpc>
                <a:spcPct val="200000"/>
              </a:lnSpc>
            </a:pPr>
            <a:r>
              <a:rPr lang="en-GB" sz="2000" b="1" dirty="0">
                <a:solidFill>
                  <a:srgbClr val="0070C0"/>
                </a:solidFill>
                <a:hlinkClick r:id="rId3"/>
              </a:rPr>
              <a:t>https://www.theguardian.com/world/2021/nov/04/england-covid-infection-rates-doubled-in-over-65s-between-september-and-october</a:t>
            </a:r>
            <a:r>
              <a:rPr lang="en-GB" sz="2000" b="1" dirty="0">
                <a:solidFill>
                  <a:srgbClr val="0070C0"/>
                </a:solidFill>
              </a:rPr>
              <a:t> (Accessed: 5 November 2021)</a:t>
            </a:r>
            <a:endParaRPr lang="en-GB" sz="2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-1543" y="718627"/>
            <a:ext cx="3727262" cy="147732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Example of an in-text citation</a:t>
            </a:r>
          </a:p>
          <a:p>
            <a:pPr algn="ctr"/>
            <a:r>
              <a:rPr lang="en-GB" b="1" dirty="0"/>
              <a:t>Thomas (2021) </a:t>
            </a:r>
            <a:r>
              <a:rPr lang="en-GB" dirty="0"/>
              <a:t>states that the well-known social media platform, Facebook, has ‘changed its name to Meta as part of a major rebrand’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854677" y="718627"/>
            <a:ext cx="5289323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Example of a full reference for the reference list</a:t>
            </a:r>
          </a:p>
          <a:p>
            <a:r>
              <a:rPr lang="en-GB" b="1" dirty="0"/>
              <a:t>Thomas, T. (2021) ‘Facebook changes its name to Meta in major rebrand’, </a:t>
            </a:r>
            <a:r>
              <a:rPr lang="en-GB" b="1" i="1" dirty="0"/>
              <a:t>BBC News</a:t>
            </a:r>
            <a:r>
              <a:rPr lang="en-GB" b="1" dirty="0"/>
              <a:t>. Available at: </a:t>
            </a:r>
            <a:r>
              <a:rPr lang="en-GB" b="1" dirty="0">
                <a:hlinkClick r:id="rId4"/>
              </a:rPr>
              <a:t>https://www.bbc.co.uk/news/technology-59083601</a:t>
            </a:r>
            <a:r>
              <a:rPr lang="en-GB" b="1" dirty="0"/>
              <a:t> (Accessed: 2 November 2021)</a:t>
            </a:r>
          </a:p>
        </p:txBody>
      </p:sp>
    </p:spTree>
    <p:extLst>
      <p:ext uri="{BB962C8B-B14F-4D97-AF65-F5344CB8AC3E}">
        <p14:creationId xmlns:p14="http://schemas.microsoft.com/office/powerpoint/2010/main" val="17287341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2458"/>
            <a:ext cx="7886700" cy="728904"/>
          </a:xfrm>
        </p:spPr>
        <p:txBody>
          <a:bodyPr/>
          <a:lstStyle/>
          <a:p>
            <a:r>
              <a:rPr lang="en-GB" sz="3600" dirty="0"/>
              <a:t>Referencing different types of sources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4654" t="51281" r="25806" b="32121"/>
          <a:stretch/>
        </p:blipFill>
        <p:spPr>
          <a:xfrm>
            <a:off x="2548327" y="2195101"/>
            <a:ext cx="6445771" cy="121420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4654" t="35707" r="25690" b="32941"/>
          <a:stretch/>
        </p:blipFill>
        <p:spPr>
          <a:xfrm>
            <a:off x="0" y="3672590"/>
            <a:ext cx="6460762" cy="229349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24539" t="51895" r="25461" b="33761"/>
          <a:stretch/>
        </p:blipFill>
        <p:spPr>
          <a:xfrm>
            <a:off x="0" y="882505"/>
            <a:ext cx="6505732" cy="1049311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760564" y="1005867"/>
            <a:ext cx="2383436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An electronic newspaper article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2656362"/>
            <a:ext cx="238343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 book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60564" y="4577635"/>
            <a:ext cx="23834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 journal article 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6460762" y="1307585"/>
            <a:ext cx="404733" cy="1499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128600" y="2841028"/>
            <a:ext cx="419727" cy="1499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6505732" y="4762301"/>
            <a:ext cx="404733" cy="1499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7349865" y="5542613"/>
            <a:ext cx="164423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(UWTSD, </a:t>
            </a:r>
            <a:r>
              <a:rPr lang="en-GB" dirty="0" err="1"/>
              <a:t>n.d.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483052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099" y="194824"/>
            <a:ext cx="7886700" cy="728904"/>
          </a:xfrm>
        </p:spPr>
        <p:txBody>
          <a:bodyPr/>
          <a:lstStyle/>
          <a:p>
            <a:r>
              <a:rPr lang="en-GB" dirty="0"/>
              <a:t>Sources that can be Referenced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282846" y="5114368"/>
            <a:ext cx="238343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Electronic newspaper article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931" y="1329032"/>
            <a:ext cx="238343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Book with single author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282846" y="2942375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 journal article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04931" y="2244146"/>
            <a:ext cx="238343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Book with multiple authors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4931" y="3159973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Edited book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4931" y="3798642"/>
            <a:ext cx="238343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Book without editor or author 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4931" y="4714311"/>
            <a:ext cx="238343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Book with an organisation as editor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04931" y="5576033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e-book 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282846" y="1348088"/>
            <a:ext cx="238343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Multiple books by the same author  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282846" y="2259917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Secondary citations  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282846" y="4444973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 whole newspaper 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3282846" y="3734678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Newspaper articles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250898" y="1355973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Online blog 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250898" y="1966782"/>
            <a:ext cx="238343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Video on a sharing website 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250898" y="2908159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Conference paper 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250898" y="3529305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Annual company report  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250898" y="4794116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Thesis  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250898" y="4185498"/>
            <a:ext cx="238343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Research report 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250898" y="5299034"/>
            <a:ext cx="2383436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Act of Parliament (statute)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39861" t="20748" r="40899" b="30277"/>
          <a:stretch/>
        </p:blipFill>
        <p:spPr>
          <a:xfrm>
            <a:off x="7833264" y="92458"/>
            <a:ext cx="801070" cy="114643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694153" y="60861"/>
            <a:ext cx="1079292" cy="123657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073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4744" y="0"/>
            <a:ext cx="2880320" cy="1612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Direct Quote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Borrowing the work of a source where I use </a:t>
            </a:r>
            <a:r>
              <a:rPr lang="en-GB" b="1" dirty="0">
                <a:solidFill>
                  <a:schemeClr val="tx1"/>
                </a:solidFill>
              </a:rPr>
              <a:t>their exact words</a:t>
            </a:r>
          </a:p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144212" y="0"/>
            <a:ext cx="2880320" cy="1612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rgbClr val="C00000"/>
                </a:solidFill>
              </a:rPr>
              <a:t>Paraphrase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Borrowing the work of a source where I </a:t>
            </a:r>
            <a:r>
              <a:rPr lang="en-GB" b="1" dirty="0">
                <a:solidFill>
                  <a:schemeClr val="tx1"/>
                </a:solidFill>
              </a:rPr>
              <a:t>rephrase a specific idea</a:t>
            </a:r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263680" y="-1"/>
            <a:ext cx="2880320" cy="1612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rgbClr val="C00000"/>
                </a:solidFill>
              </a:rPr>
              <a:t>Summary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Borrowing the work of a source where I </a:t>
            </a:r>
            <a:r>
              <a:rPr lang="en-GB" b="1" dirty="0">
                <a:solidFill>
                  <a:schemeClr val="tx1"/>
                </a:solidFill>
              </a:rPr>
              <a:t>rephrase the overall idea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4744" y="1918741"/>
            <a:ext cx="2988279" cy="258532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“</a:t>
            </a:r>
            <a:r>
              <a:rPr lang="en-GB" dirty="0"/>
              <a:t>It does not do to dwell on dreams and forget to live</a:t>
            </a:r>
            <a:r>
              <a:rPr lang="en-GB" b="1" dirty="0">
                <a:solidFill>
                  <a:srgbClr val="0070C0"/>
                </a:solidFill>
              </a:rPr>
              <a:t>”</a:t>
            </a:r>
            <a:r>
              <a:rPr lang="en-GB" dirty="0"/>
              <a:t> (Rowling, 1997, p.214)</a:t>
            </a:r>
          </a:p>
          <a:p>
            <a:pPr>
              <a:lnSpc>
                <a:spcPct val="200000"/>
              </a:lnSpc>
            </a:pPr>
            <a:r>
              <a:rPr lang="en-GB" dirty="0"/>
              <a:t>                     OR </a:t>
            </a:r>
          </a:p>
          <a:p>
            <a:r>
              <a:rPr lang="en-GB" dirty="0"/>
              <a:t>As stated by Rowling (1997, p.214), </a:t>
            </a:r>
            <a:r>
              <a:rPr lang="en-GB" b="1" dirty="0">
                <a:solidFill>
                  <a:srgbClr val="0070C0"/>
                </a:solidFill>
              </a:rPr>
              <a:t>“</a:t>
            </a:r>
            <a:r>
              <a:rPr lang="en-GB" dirty="0"/>
              <a:t>It does not do to dwell on dreams and forget to live</a:t>
            </a:r>
            <a:r>
              <a:rPr lang="en-GB" b="1" dirty="0">
                <a:solidFill>
                  <a:srgbClr val="0070C0"/>
                </a:solidFill>
              </a:rPr>
              <a:t>”</a:t>
            </a:r>
            <a:r>
              <a:rPr lang="en-GB" dirty="0"/>
              <a:t>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55721" y="1918740"/>
            <a:ext cx="2988279" cy="286232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Rowling’s (1997) novel comments on differences between the realms of experience.</a:t>
            </a:r>
          </a:p>
          <a:p>
            <a:pPr>
              <a:lnSpc>
                <a:spcPct val="200000"/>
              </a:lnSpc>
            </a:pPr>
            <a:r>
              <a:rPr lang="en-GB" dirty="0"/>
              <a:t>                     OR </a:t>
            </a:r>
          </a:p>
          <a:p>
            <a:r>
              <a:rPr lang="en-GB" dirty="0"/>
              <a:t>It is possible to comments on differences between the realms of experience (Rowling, 1997)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90232" y="1918741"/>
            <a:ext cx="2988279" cy="3000821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Rowling’s (1997) fantasy novel highlights the fact that too much focus on dreams can detach a person from their lived experience.</a:t>
            </a:r>
          </a:p>
          <a:p>
            <a:pPr>
              <a:lnSpc>
                <a:spcPct val="150000"/>
              </a:lnSpc>
            </a:pPr>
            <a:r>
              <a:rPr lang="en-GB" dirty="0"/>
              <a:t>                      OR</a:t>
            </a:r>
          </a:p>
          <a:p>
            <a:r>
              <a:rPr lang="en-GB" dirty="0"/>
              <a:t>Too much focus on dreams can detach a person from their lived experience (Rowling, 1997)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4744" y="4913524"/>
            <a:ext cx="2988279" cy="92333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exact words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Include quote marks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Include the page no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090232" y="4960903"/>
            <a:ext cx="2988279" cy="923330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your own words but stay close to original idea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Don’t include page no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55721" y="4904214"/>
            <a:ext cx="3093210" cy="92333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your own words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Don’t offer detail/examples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Don’t include page no</a:t>
            </a:r>
          </a:p>
        </p:txBody>
      </p:sp>
    </p:spTree>
    <p:extLst>
      <p:ext uri="{BB962C8B-B14F-4D97-AF65-F5344CB8AC3E}">
        <p14:creationId xmlns:p14="http://schemas.microsoft.com/office/powerpoint/2010/main" val="37371513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517" y="1660868"/>
            <a:ext cx="2988279" cy="34163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Direct Quote</a:t>
            </a:r>
          </a:p>
          <a:p>
            <a:endParaRPr lang="en-GB" dirty="0"/>
          </a:p>
          <a:p>
            <a:r>
              <a:rPr lang="en-GB" dirty="0"/>
              <a:t>As </a:t>
            </a:r>
            <a:r>
              <a:rPr lang="en-GB" dirty="0">
                <a:solidFill>
                  <a:srgbClr val="00B0F0"/>
                </a:solidFill>
              </a:rPr>
              <a:t>stated</a:t>
            </a:r>
            <a:r>
              <a:rPr lang="en-GB" dirty="0"/>
              <a:t> by </a:t>
            </a:r>
            <a:r>
              <a:rPr lang="en-GB" b="1" dirty="0"/>
              <a:t>Rowling (1997, p.214)</a:t>
            </a:r>
            <a:r>
              <a:rPr lang="en-GB" dirty="0"/>
              <a:t>,</a:t>
            </a:r>
            <a:r>
              <a:rPr lang="en-GB" b="1" dirty="0"/>
              <a:t> </a:t>
            </a:r>
            <a:r>
              <a:rPr lang="en-GB" b="1" dirty="0">
                <a:solidFill>
                  <a:srgbClr val="0070C0"/>
                </a:solidFill>
              </a:rPr>
              <a:t>“</a:t>
            </a:r>
            <a:r>
              <a:rPr lang="en-GB" dirty="0"/>
              <a:t>It does not do to dwell on dreams and forget to live</a:t>
            </a:r>
            <a:r>
              <a:rPr lang="en-GB" b="1" dirty="0">
                <a:solidFill>
                  <a:srgbClr val="0070C0"/>
                </a:solidFill>
              </a:rPr>
              <a:t>”</a:t>
            </a:r>
            <a:r>
              <a:rPr lang="en-GB" dirty="0"/>
              <a:t> 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>
                <a:solidFill>
                  <a:srgbClr val="0070C0"/>
                </a:solidFill>
              </a:rPr>
              <a:t>“</a:t>
            </a:r>
            <a:r>
              <a:rPr lang="en-GB" dirty="0"/>
              <a:t>It does not do to dwell on dreams and forget to live</a:t>
            </a:r>
            <a:r>
              <a:rPr lang="en-GB" b="1" dirty="0">
                <a:solidFill>
                  <a:srgbClr val="0070C0"/>
                </a:solidFill>
              </a:rPr>
              <a:t>”</a:t>
            </a:r>
            <a:r>
              <a:rPr lang="en-GB" dirty="0"/>
              <a:t> </a:t>
            </a:r>
            <a:r>
              <a:rPr lang="en-GB" b="1" dirty="0"/>
              <a:t>(Rowling, 1997, p.214)</a:t>
            </a:r>
          </a:p>
          <a:p>
            <a:pPr>
              <a:lnSpc>
                <a:spcPct val="200000"/>
              </a:lnSpc>
            </a:pPr>
            <a:r>
              <a:rPr lang="en-GB" dirty="0"/>
              <a:t>                   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35494" y="1522369"/>
            <a:ext cx="2988279" cy="341632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Summary</a:t>
            </a:r>
          </a:p>
          <a:p>
            <a:endParaRPr lang="en-GB" b="1" dirty="0">
              <a:solidFill>
                <a:srgbClr val="C00000"/>
              </a:solidFill>
            </a:endParaRPr>
          </a:p>
          <a:p>
            <a:r>
              <a:rPr lang="en-GB" b="1" dirty="0"/>
              <a:t>Rowling’s (1997)</a:t>
            </a:r>
            <a:r>
              <a:rPr lang="en-GB" dirty="0"/>
              <a:t> novel </a:t>
            </a:r>
            <a:r>
              <a:rPr lang="en-GB" dirty="0">
                <a:solidFill>
                  <a:srgbClr val="00B0F0"/>
                </a:solidFill>
              </a:rPr>
              <a:t>comments</a:t>
            </a:r>
            <a:r>
              <a:rPr lang="en-GB" dirty="0"/>
              <a:t> on differences between the realms of experience.</a:t>
            </a:r>
          </a:p>
          <a:p>
            <a:pPr>
              <a:lnSpc>
                <a:spcPct val="200000"/>
              </a:lnSpc>
            </a:pPr>
            <a:r>
              <a:rPr lang="en-GB" dirty="0"/>
              <a:t>                      </a:t>
            </a:r>
          </a:p>
          <a:p>
            <a:r>
              <a:rPr lang="en-GB" dirty="0"/>
              <a:t>It is possible to comments on differences between the realms of experience </a:t>
            </a:r>
            <a:r>
              <a:rPr lang="en-GB" b="1" dirty="0"/>
              <a:t>(Rowling, 1997)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70005" y="1351227"/>
            <a:ext cx="2988279" cy="355481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Paraphrase</a:t>
            </a:r>
          </a:p>
          <a:p>
            <a:endParaRPr lang="en-GB" dirty="0"/>
          </a:p>
          <a:p>
            <a:r>
              <a:rPr lang="en-GB" b="1" dirty="0"/>
              <a:t>Rowling’s (1997</a:t>
            </a:r>
            <a:r>
              <a:rPr lang="en-GB" dirty="0"/>
              <a:t>) novel </a:t>
            </a:r>
            <a:r>
              <a:rPr lang="en-GB" dirty="0">
                <a:solidFill>
                  <a:srgbClr val="00B0F0"/>
                </a:solidFill>
              </a:rPr>
              <a:t>highlights</a:t>
            </a:r>
            <a:r>
              <a:rPr lang="en-GB" dirty="0"/>
              <a:t> that too much focus on dreams can detach a person from their lived experience.</a:t>
            </a:r>
          </a:p>
          <a:p>
            <a:pPr>
              <a:lnSpc>
                <a:spcPct val="150000"/>
              </a:lnSpc>
            </a:pPr>
            <a:r>
              <a:rPr lang="en-GB" dirty="0"/>
              <a:t>                      </a:t>
            </a:r>
          </a:p>
          <a:p>
            <a:r>
              <a:rPr lang="en-GB" dirty="0"/>
              <a:t>Too much focus on dreams can detach a person from their lived experience </a:t>
            </a:r>
            <a:r>
              <a:rPr lang="en-GB" b="1" dirty="0"/>
              <a:t>(Rowling, 1997)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37875" y="194872"/>
            <a:ext cx="2563318" cy="6463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Direct in-text citation </a:t>
            </a:r>
            <a:r>
              <a:rPr lang="en-GB" dirty="0">
                <a:solidFill>
                  <a:srgbClr val="FF0000"/>
                </a:solidFill>
              </a:rPr>
              <a:t>+</a:t>
            </a:r>
            <a:r>
              <a:rPr lang="en-GB" dirty="0"/>
              <a:t> use of </a:t>
            </a:r>
            <a:r>
              <a:rPr lang="en-GB" dirty="0">
                <a:solidFill>
                  <a:srgbClr val="00B0F0"/>
                </a:solidFill>
              </a:rPr>
              <a:t>reported verb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282485" y="5264417"/>
            <a:ext cx="2563318" cy="6463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Indirect in-text citation </a:t>
            </a:r>
            <a:r>
              <a:rPr lang="en-GB" dirty="0">
                <a:solidFill>
                  <a:srgbClr val="FF0000"/>
                </a:solidFill>
              </a:rPr>
              <a:t>–</a:t>
            </a:r>
            <a:r>
              <a:rPr lang="en-GB" dirty="0"/>
              <a:t> </a:t>
            </a:r>
            <a:r>
              <a:rPr lang="en-GB" dirty="0">
                <a:solidFill>
                  <a:srgbClr val="00B0F0"/>
                </a:solidFill>
              </a:rPr>
              <a:t>reporting verb  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4407108" y="4872904"/>
            <a:ext cx="0" cy="3915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2038301" y="4839762"/>
            <a:ext cx="1244184" cy="93640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5856637" y="5040201"/>
            <a:ext cx="1337102" cy="6824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>
            <a:off x="299803" y="3395420"/>
            <a:ext cx="20836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3365291" y="3542971"/>
            <a:ext cx="20836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6418289" y="3433043"/>
            <a:ext cx="208363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>
            <a:stCxn id="2" idx="1"/>
          </p:cNvCxnSpPr>
          <p:nvPr/>
        </p:nvCxnSpPr>
        <p:spPr>
          <a:xfrm flipH="1">
            <a:off x="2173575" y="518038"/>
            <a:ext cx="1064300" cy="16555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4367013" y="841203"/>
            <a:ext cx="0" cy="10325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>
            <a:stCxn id="2" idx="3"/>
          </p:cNvCxnSpPr>
          <p:nvPr/>
        </p:nvCxnSpPr>
        <p:spPr>
          <a:xfrm>
            <a:off x="5801193" y="518038"/>
            <a:ext cx="1064301" cy="14756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WHISPER and SCREAM Antonyms Word Card Vector Template. Flashcard Stock  Vector - Illustration of flash, adjective: 20196438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093"/>
          <a:stretch/>
        </p:blipFill>
        <p:spPr bwMode="auto">
          <a:xfrm>
            <a:off x="6942704" y="79649"/>
            <a:ext cx="973470" cy="1442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WHISPER and SCREAM Antonyms Word Card Vector Template. Flashcard Stock  Vector - Illustration of flash, adjective: 20196438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840"/>
          <a:stretch/>
        </p:blipFill>
        <p:spPr bwMode="auto">
          <a:xfrm>
            <a:off x="1384504" y="5177254"/>
            <a:ext cx="998932" cy="1442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28748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Task: create a reference                 </a:t>
            </a:r>
            <a:r>
              <a:rPr lang="en-GB" sz="1400" dirty="0"/>
              <a:t>(use the internet to find the key information)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7044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Here is some the information to help you get started </a:t>
            </a:r>
          </a:p>
          <a:p>
            <a:endParaRPr lang="en-GB" dirty="0"/>
          </a:p>
          <a:p>
            <a:r>
              <a:rPr lang="en-GB" dirty="0"/>
              <a:t>Author: J. K. Rowling </a:t>
            </a:r>
          </a:p>
          <a:p>
            <a:r>
              <a:rPr lang="en-GB" dirty="0"/>
              <a:t>Type of source: book</a:t>
            </a:r>
          </a:p>
          <a:p>
            <a:r>
              <a:rPr lang="en-GB" i="1" dirty="0"/>
              <a:t>Title: Harry Potter and the Philosopher's Stone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dirty="0"/>
              <a:t>Use the chat box to share your reference with the Lecturer</a:t>
            </a:r>
          </a:p>
        </p:txBody>
      </p:sp>
    </p:spTree>
    <p:extLst>
      <p:ext uri="{BB962C8B-B14F-4D97-AF65-F5344CB8AC3E}">
        <p14:creationId xmlns:p14="http://schemas.microsoft.com/office/powerpoint/2010/main" val="42926290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Task: create a full reference                 </a:t>
            </a:r>
            <a:r>
              <a:rPr lang="en-GB" sz="1400" dirty="0"/>
              <a:t>(use the internet to find the key information)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825625"/>
            <a:ext cx="8275507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lnSpc>
                <a:spcPct val="20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Rowling,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>
                <a:solidFill>
                  <a:srgbClr val="00B050"/>
                </a:solidFill>
              </a:rPr>
              <a:t>J. K. </a:t>
            </a:r>
            <a:r>
              <a:rPr lang="en-GB" dirty="0">
                <a:solidFill>
                  <a:srgbClr val="0070C0"/>
                </a:solidFill>
              </a:rPr>
              <a:t>(1997)  </a:t>
            </a:r>
            <a:r>
              <a:rPr lang="en-GB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Harry Potter and the Philosopher's Stone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.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>
                <a:solidFill>
                  <a:srgbClr val="7030A0"/>
                </a:solidFill>
              </a:rPr>
              <a:t>London: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>
                <a:solidFill>
                  <a:srgbClr val="FFC000"/>
                </a:solidFill>
              </a:rPr>
              <a:t>Bloomsbury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0444" y="2121980"/>
            <a:ext cx="2593298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1) Surname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89496" y="2121980"/>
            <a:ext cx="2593298" cy="646331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2) Initials of first name</a:t>
            </a:r>
          </a:p>
          <a:p>
            <a:r>
              <a:rPr lang="en-GB" dirty="0"/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35974" y="2121980"/>
            <a:ext cx="2593298" cy="646331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3) Year of publication in brackets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444" y="4731193"/>
            <a:ext cx="2593298" cy="646331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4) Title in italics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7017" y="4731193"/>
            <a:ext cx="2593298" cy="646331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5) Place of publication</a:t>
            </a: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68594" y="4731193"/>
            <a:ext cx="2593298" cy="6463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6) Name of publisher </a:t>
            </a:r>
          </a:p>
          <a:p>
            <a:pPr algn="ctr"/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1184223" y="2574063"/>
            <a:ext cx="152870" cy="66381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>
            <a:off x="2278506" y="2574063"/>
            <a:ext cx="1184222" cy="663812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221947" y="2574063"/>
            <a:ext cx="3496145" cy="663812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2143593" y="3653571"/>
            <a:ext cx="2242552" cy="1350118"/>
          </a:xfrm>
          <a:prstGeom prst="straightConnector1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H="1" flipV="1">
            <a:off x="2687731" y="4499611"/>
            <a:ext cx="534216" cy="504078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 flipV="1">
            <a:off x="4738008" y="4335067"/>
            <a:ext cx="1512890" cy="668622"/>
          </a:xfrm>
          <a:prstGeom prst="straightConnector1">
            <a:avLst/>
          </a:prstGeom>
          <a:ln>
            <a:solidFill>
              <a:srgbClr val="FFC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0166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Example of a Reference List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341438"/>
            <a:ext cx="8604250" cy="5040312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D</a:t>
            </a:r>
            <a:r>
              <a:rPr lang="en-GB" sz="2400" dirty="0"/>
              <a:t>avidson, A. (2013) ‘The Saudi Marathon Man’, </a:t>
            </a:r>
            <a:r>
              <a:rPr lang="en-GB" sz="2400" i="1" dirty="0"/>
              <a:t>The New Yorker, </a:t>
            </a:r>
            <a:r>
              <a:rPr lang="en-GB" sz="2400" dirty="0"/>
              <a:t>16 April. Available at: http://www.newyorker.com/news/daily-comment/the-saudi-marathon-man (Accessed: 22 June 2015).</a:t>
            </a:r>
          </a:p>
          <a:p>
            <a:pPr marL="0" indent="0">
              <a:buNone/>
            </a:pPr>
            <a:r>
              <a:rPr lang="en-GB" sz="2400" b="1" dirty="0"/>
              <a:t>G</a:t>
            </a:r>
            <a:r>
              <a:rPr lang="en-GB" sz="2400" dirty="0"/>
              <a:t>uy, J. (2001) </a:t>
            </a:r>
            <a:r>
              <a:rPr lang="en-GB" sz="2400" i="1" dirty="0"/>
              <a:t>The view across the river: </a:t>
            </a:r>
            <a:r>
              <a:rPr lang="en-GB" sz="2400" i="1" dirty="0" err="1"/>
              <a:t>Harriette</a:t>
            </a:r>
            <a:r>
              <a:rPr lang="en-GB" sz="2400" i="1" dirty="0"/>
              <a:t> Colenso and the Zulu struggle against imperialism. </a:t>
            </a:r>
            <a:r>
              <a:rPr lang="en-GB" sz="2400" dirty="0"/>
              <a:t>Charlottesville, Virginia: University Press of Virginia.</a:t>
            </a:r>
          </a:p>
          <a:p>
            <a:pPr marL="0" indent="0">
              <a:buNone/>
            </a:pPr>
            <a:r>
              <a:rPr lang="en-GB" sz="2400" b="1" dirty="0" err="1"/>
              <a:t>H</a:t>
            </a:r>
            <a:r>
              <a:rPr lang="en-GB" sz="2400" b="1" dirty="0" err="1">
                <a:solidFill>
                  <a:srgbClr val="FF0000"/>
                </a:solidFill>
              </a:rPr>
              <a:t>i</a:t>
            </a:r>
            <a:r>
              <a:rPr lang="en-GB" sz="2400" dirty="0" err="1"/>
              <a:t>slop</a:t>
            </a:r>
            <a:r>
              <a:rPr lang="en-GB" sz="2400" dirty="0"/>
              <a:t>, V. (2014) </a:t>
            </a:r>
            <a:r>
              <a:rPr lang="en-GB" sz="2400" i="1" dirty="0"/>
              <a:t>The sunrise. </a:t>
            </a:r>
            <a:r>
              <a:rPr lang="en-GB" sz="2400" dirty="0"/>
              <a:t>Available at: </a:t>
            </a:r>
            <a:r>
              <a:rPr lang="en-GB" sz="2400" dirty="0">
                <a:hlinkClick r:id="rId3"/>
              </a:rPr>
              <a:t>http://www.amazon.co.uk/kindlestore</a:t>
            </a:r>
            <a:r>
              <a:rPr lang="en-GB" sz="2400" dirty="0"/>
              <a:t> (Accessed: 17 June 2015).</a:t>
            </a:r>
          </a:p>
          <a:p>
            <a:pPr marL="0" indent="0">
              <a:buNone/>
            </a:pPr>
            <a:r>
              <a:rPr lang="en-GB" sz="2400" b="1" dirty="0"/>
              <a:t>H</a:t>
            </a:r>
            <a:r>
              <a:rPr lang="en-GB" sz="2400" b="1" dirty="0">
                <a:solidFill>
                  <a:srgbClr val="FF0000"/>
                </a:solidFill>
              </a:rPr>
              <a:t>o</a:t>
            </a:r>
            <a:r>
              <a:rPr lang="en-GB" sz="2400" dirty="0"/>
              <a:t>mer (1997) </a:t>
            </a:r>
            <a:r>
              <a:rPr lang="en-GB" sz="2400" i="1" dirty="0"/>
              <a:t>The Iliad. </a:t>
            </a:r>
            <a:r>
              <a:rPr lang="en-GB" sz="2400" dirty="0"/>
              <a:t>Translated by J. Davies. Introduction and notes by D. Wright. London: Dover Publications.</a:t>
            </a:r>
          </a:p>
          <a:p>
            <a:pPr marL="0" indent="0" eaLnBrk="1" hangingPunct="1">
              <a:buNone/>
            </a:pPr>
            <a:r>
              <a:rPr lang="en-GB" altLang="en-US" sz="1600" dirty="0"/>
              <a:t>                                                                                                                                  (Birmingham University, </a:t>
            </a:r>
            <a:r>
              <a:rPr lang="en-GB" altLang="en-US" sz="1600" dirty="0" err="1"/>
              <a:t>n.d.</a:t>
            </a:r>
            <a:r>
              <a:rPr lang="en-GB" altLang="en-US" sz="1600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40887494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Quick 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49140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What am I?</a:t>
            </a:r>
          </a:p>
          <a:p>
            <a:endParaRPr lang="en-GB" dirty="0"/>
          </a:p>
          <a:p>
            <a:r>
              <a:rPr lang="en-GB" dirty="0"/>
              <a:t>I am written in the short form</a:t>
            </a:r>
          </a:p>
          <a:p>
            <a:endParaRPr lang="en-GB" dirty="0"/>
          </a:p>
          <a:p>
            <a:r>
              <a:rPr lang="en-GB" dirty="0"/>
              <a:t>You will include me in paragraphs of your work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9517"/>
          <a:stretch/>
        </p:blipFill>
        <p:spPr>
          <a:xfrm>
            <a:off x="6524625" y="177852"/>
            <a:ext cx="1990725" cy="208566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079827" y="4187703"/>
            <a:ext cx="2880320" cy="16127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In-text citation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Short form </a:t>
            </a:r>
            <a:r>
              <a:rPr lang="en-GB" dirty="0">
                <a:solidFill>
                  <a:schemeClr val="tx1"/>
                </a:solidFill>
              </a:rPr>
              <a:t>details included </a:t>
            </a:r>
            <a:r>
              <a:rPr lang="en-GB" u="sng" dirty="0">
                <a:solidFill>
                  <a:schemeClr val="tx1"/>
                </a:solidFill>
              </a:rPr>
              <a:t>in my paragraphs of work</a:t>
            </a:r>
            <a:r>
              <a:rPr lang="en-GB" dirty="0">
                <a:solidFill>
                  <a:schemeClr val="tx1"/>
                </a:solidFill>
              </a:rPr>
              <a:t> to show who I have borrowed      work from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61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Quick 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49140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What am I?</a:t>
            </a:r>
          </a:p>
          <a:p>
            <a:endParaRPr lang="en-GB" dirty="0"/>
          </a:p>
          <a:p>
            <a:r>
              <a:rPr lang="en-GB" dirty="0"/>
              <a:t>I am quite long in length </a:t>
            </a:r>
          </a:p>
          <a:p>
            <a:endParaRPr lang="en-GB" dirty="0"/>
          </a:p>
          <a:p>
            <a:r>
              <a:rPr lang="en-GB" dirty="0"/>
              <a:t>I feature a lot of detail </a:t>
            </a:r>
          </a:p>
          <a:p>
            <a:endParaRPr lang="en-GB" dirty="0"/>
          </a:p>
          <a:p>
            <a:r>
              <a:rPr lang="en-GB" dirty="0"/>
              <a:t>I am the last to arrive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9517"/>
          <a:stretch/>
        </p:blipFill>
        <p:spPr>
          <a:xfrm>
            <a:off x="6524625" y="177852"/>
            <a:ext cx="1990725" cy="208566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079827" y="4233595"/>
            <a:ext cx="2880320" cy="1612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Reference list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b="1" dirty="0">
                <a:solidFill>
                  <a:schemeClr val="tx1"/>
                </a:solidFill>
              </a:rPr>
              <a:t>full list </a:t>
            </a:r>
            <a:r>
              <a:rPr lang="en-GB" u="sng" dirty="0">
                <a:solidFill>
                  <a:schemeClr val="tx1"/>
                </a:solidFill>
              </a:rPr>
              <a:t>at the end </a:t>
            </a:r>
            <a:r>
              <a:rPr lang="en-GB" dirty="0">
                <a:solidFill>
                  <a:schemeClr val="tx1"/>
                </a:solidFill>
              </a:rPr>
              <a:t>of my work of the sources used. It offers detailed information 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699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Quick 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49140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What am I?</a:t>
            </a:r>
          </a:p>
          <a:p>
            <a:endParaRPr lang="en-GB" dirty="0"/>
          </a:p>
          <a:p>
            <a:r>
              <a:rPr lang="en-GB" dirty="0"/>
              <a:t>I am very specific </a:t>
            </a:r>
          </a:p>
          <a:p>
            <a:endParaRPr lang="en-GB" dirty="0"/>
          </a:p>
          <a:p>
            <a:r>
              <a:rPr lang="en-GB" dirty="0"/>
              <a:t>You cannot make any mistakes</a:t>
            </a:r>
          </a:p>
          <a:p>
            <a:endParaRPr lang="en-GB" dirty="0"/>
          </a:p>
          <a:p>
            <a:r>
              <a:rPr lang="en-GB" dirty="0"/>
              <a:t>You must say where you found me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9517"/>
          <a:stretch/>
        </p:blipFill>
        <p:spPr>
          <a:xfrm>
            <a:off x="6524625" y="177852"/>
            <a:ext cx="1990725" cy="208566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079827" y="4187703"/>
            <a:ext cx="2880320" cy="1612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</a:rPr>
              <a:t>Direct Quote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Borrowing the work of a source where I use </a:t>
            </a:r>
            <a:r>
              <a:rPr lang="en-GB" b="1" dirty="0">
                <a:solidFill>
                  <a:schemeClr val="tx1"/>
                </a:solidFill>
              </a:rPr>
              <a:t>their exact words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35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Quick 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49140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What am I?</a:t>
            </a:r>
          </a:p>
          <a:p>
            <a:endParaRPr lang="en-GB" dirty="0"/>
          </a:p>
          <a:p>
            <a:r>
              <a:rPr lang="en-GB" dirty="0"/>
              <a:t>I must be kept close to the original </a:t>
            </a:r>
          </a:p>
          <a:p>
            <a:endParaRPr lang="en-GB" dirty="0"/>
          </a:p>
          <a:p>
            <a:r>
              <a:rPr lang="en-GB" dirty="0"/>
              <a:t>Make sure we are similar in length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9517"/>
          <a:stretch/>
        </p:blipFill>
        <p:spPr>
          <a:xfrm>
            <a:off x="6524625" y="177852"/>
            <a:ext cx="1990725" cy="208566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079827" y="4214448"/>
            <a:ext cx="2880320" cy="1612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rgbClr val="C00000"/>
                </a:solidFill>
              </a:rPr>
              <a:t>Summary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Borrowing the work of a source where I </a:t>
            </a:r>
            <a:r>
              <a:rPr lang="en-GB" b="1" dirty="0">
                <a:solidFill>
                  <a:schemeClr val="tx1"/>
                </a:solidFill>
              </a:rPr>
              <a:t>rephrase the overall idea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10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Quick 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49140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What am I?</a:t>
            </a:r>
          </a:p>
          <a:p>
            <a:endParaRPr lang="en-GB" dirty="0"/>
          </a:p>
          <a:p>
            <a:r>
              <a:rPr lang="en-GB" dirty="0"/>
              <a:t>I am the bigger picture  </a:t>
            </a:r>
          </a:p>
          <a:p>
            <a:endParaRPr lang="en-GB" dirty="0"/>
          </a:p>
          <a:p>
            <a:r>
              <a:rPr lang="en-GB" dirty="0"/>
              <a:t>I don’t need to be supported with examples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9517"/>
          <a:stretch/>
        </p:blipFill>
        <p:spPr>
          <a:xfrm>
            <a:off x="6524625" y="177852"/>
            <a:ext cx="1990725" cy="208566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079827" y="4214449"/>
            <a:ext cx="2880320" cy="1612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solidFill>
                <a:schemeClr val="tx1"/>
              </a:solidFill>
            </a:endParaRPr>
          </a:p>
          <a:p>
            <a:pPr algn="ctr"/>
            <a:r>
              <a:rPr lang="en-GB" b="1" dirty="0">
                <a:solidFill>
                  <a:srgbClr val="C00000"/>
                </a:solidFill>
              </a:rPr>
              <a:t>Paraphrase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Borrowing the work of a source where I </a:t>
            </a:r>
            <a:r>
              <a:rPr lang="en-GB" b="1" dirty="0">
                <a:solidFill>
                  <a:schemeClr val="tx1"/>
                </a:solidFill>
              </a:rPr>
              <a:t>rephrase a specific idea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43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824459"/>
          </a:xfrm>
        </p:spPr>
        <p:txBody>
          <a:bodyPr/>
          <a:lstStyle/>
          <a:p>
            <a:pPr algn="ctr"/>
            <a:r>
              <a:rPr lang="en-GB" b="1" dirty="0"/>
              <a:t>Remember</a:t>
            </a:r>
            <a:r>
              <a:rPr lang="en-GB" b="1" dirty="0"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9764" y="821284"/>
            <a:ext cx="8604354" cy="4979909"/>
          </a:xfrm>
        </p:spPr>
        <p:txBody>
          <a:bodyPr/>
          <a:lstStyle/>
          <a:p>
            <a:r>
              <a:rPr lang="en-GB" sz="2000" dirty="0"/>
              <a:t>Borrowing another person’s work but not acknowledging it as being their property will be viewed as </a:t>
            </a:r>
            <a:r>
              <a:rPr lang="en-GB" sz="2000" b="1" dirty="0">
                <a:solidFill>
                  <a:srgbClr val="FF0000"/>
                </a:solidFill>
              </a:rPr>
              <a:t>plagiarism</a:t>
            </a:r>
          </a:p>
          <a:p>
            <a:endParaRPr lang="en-GB" sz="2000" dirty="0"/>
          </a:p>
          <a:p>
            <a:r>
              <a:rPr lang="en-GB" sz="2000" dirty="0"/>
              <a:t>Plagiarism (or cheating) can be deliberate or accidental. In any case, there will be </a:t>
            </a:r>
            <a:r>
              <a:rPr lang="en-GB" sz="2000" b="1" dirty="0">
                <a:solidFill>
                  <a:srgbClr val="FF0000"/>
                </a:solidFill>
              </a:rPr>
              <a:t>consequences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 dirty="0"/>
              <a:t>You can </a:t>
            </a:r>
            <a:r>
              <a:rPr lang="en-GB" sz="2000" b="1" dirty="0"/>
              <a:t>avoid</a:t>
            </a:r>
            <a:r>
              <a:rPr lang="en-GB" sz="2000" dirty="0"/>
              <a:t> this situation by doing the following: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Practise your referencing skills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Use the UWTSD referencing guide to help you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Watch the rest of the video guide for top tips on referencing </a:t>
            </a:r>
            <a:r>
              <a:rPr lang="en-GB" sz="2000" dirty="0">
                <a:hlinkClick r:id="rId3"/>
              </a:rPr>
              <a:t>https://www.facebook.com/UWTSDLib/videos/702726840180340/</a:t>
            </a:r>
            <a:r>
              <a:rPr lang="en-GB" sz="2000" dirty="0"/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Ask the Librarian team for help as they are the experts!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If in doubt, include a reference to be safe</a:t>
            </a:r>
          </a:p>
        </p:txBody>
      </p:sp>
    </p:spTree>
    <p:extLst>
      <p:ext uri="{BB962C8B-B14F-4D97-AF65-F5344CB8AC3E}">
        <p14:creationId xmlns:p14="http://schemas.microsoft.com/office/powerpoint/2010/main" val="236646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Any Questions or Comments?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  <p:sp>
        <p:nvSpPr>
          <p:cNvPr id="6" name="AutoShape 2" descr="Question marks – 7 of the best worksheets, activities and resources for  Year 1 and Year 2 Englis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840" y="2852936"/>
            <a:ext cx="2619375" cy="174307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770735" y="4596011"/>
            <a:ext cx="244827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</a:t>
            </a:r>
            <a:r>
              <a:rPr lang="en-GB" sz="900" dirty="0" err="1"/>
              <a:t>Teachwire</a:t>
            </a:r>
            <a:r>
              <a:rPr lang="en-GB" sz="900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17441692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77BB-112C-4004-9936-F4530ED4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00234"/>
            <a:ext cx="7886700" cy="775518"/>
          </a:xfrm>
        </p:spPr>
        <p:txBody>
          <a:bodyPr/>
          <a:lstStyle/>
          <a:p>
            <a:pPr algn="ctr"/>
            <a:r>
              <a:rPr lang="en-GB" b="1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5D75F-CDD3-4185-9C31-46D89C08E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11" y="1007124"/>
            <a:ext cx="8663233" cy="5036319"/>
          </a:xfrm>
        </p:spPr>
        <p:txBody>
          <a:bodyPr/>
          <a:lstStyle/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/>
              <a:t>de Chazal, E. (2014) English for Academic Purposes . Oxford: Oxford University Press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dirty="0"/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/>
              <a:t>Rowling, J. K. (1997)  </a:t>
            </a:r>
            <a:r>
              <a:rPr lang="en-GB" sz="1600" i="1" dirty="0"/>
              <a:t>Harry Potter and the Philosopher's Stone</a:t>
            </a:r>
            <a:r>
              <a:rPr lang="en-GB" sz="1600" dirty="0"/>
              <a:t>. London: Bloomsbury 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dirty="0"/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/>
              <a:t>Sample, I. (2021)  ‘England Covid infection rates doubled in over-65s between September and October’, </a:t>
            </a:r>
            <a:r>
              <a:rPr lang="en-GB" sz="1600" i="1" dirty="0"/>
              <a:t>The Guardian. </a:t>
            </a:r>
            <a:r>
              <a:rPr lang="en-GB" sz="1600" dirty="0"/>
              <a:t>Available at</a:t>
            </a:r>
            <a:r>
              <a:rPr lang="en-GB" sz="1600" i="1" dirty="0"/>
              <a:t>:</a:t>
            </a:r>
            <a:r>
              <a:rPr lang="en-GB" sz="1600" dirty="0"/>
              <a:t> </a:t>
            </a:r>
            <a:r>
              <a:rPr lang="en-GB" sz="1600" dirty="0">
                <a:hlinkClick r:id="rId3"/>
              </a:rPr>
              <a:t>https://www.theguardian.com/world/2021/nov/04/england-covid-infection-rates-doubled-in-over-65s-between-september-and-october</a:t>
            </a:r>
            <a:r>
              <a:rPr lang="en-GB" sz="1600" dirty="0"/>
              <a:t> (Accessed 2 November 2021)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dirty="0"/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/>
              <a:t>Thomas, T. (2021) ‘Facebook changes its name to Meta in major rebrand’, </a:t>
            </a:r>
            <a:r>
              <a:rPr lang="en-GB" sz="1600" i="1" dirty="0"/>
              <a:t>BBC News</a:t>
            </a:r>
            <a:r>
              <a:rPr lang="en-GB" sz="1600" dirty="0"/>
              <a:t>. Available at: </a:t>
            </a:r>
            <a:r>
              <a:rPr lang="en-GB" sz="1600" dirty="0">
                <a:hlinkClick r:id="rId4"/>
              </a:rPr>
              <a:t>https://www.bbc.co.uk/news/technology-59083601</a:t>
            </a:r>
            <a:r>
              <a:rPr lang="en-GB" sz="1600" dirty="0"/>
              <a:t> (Accessed: 2 November 2021)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dirty="0">
              <a:ea typeface="Calibri" panose="020F0502020204030204" pitchFamily="34" charset="0"/>
            </a:endParaRP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>
                <a:ea typeface="Calibri" panose="020F0502020204030204" pitchFamily="34" charset="0"/>
              </a:rPr>
              <a:t>University of Birmingham (</a:t>
            </a:r>
            <a:r>
              <a:rPr lang="en-GB" sz="1600" dirty="0" err="1">
                <a:ea typeface="Calibri" panose="020F0502020204030204" pitchFamily="34" charset="0"/>
              </a:rPr>
              <a:t>n.d.</a:t>
            </a:r>
            <a:r>
              <a:rPr lang="en-GB" sz="1600" dirty="0">
                <a:ea typeface="Calibri" panose="020F0502020204030204" pitchFamily="34" charset="0"/>
              </a:rPr>
              <a:t>) Harvard: Reference List and Bibliography. Available at: </a:t>
            </a:r>
            <a:r>
              <a:rPr lang="en-GB" sz="1600" dirty="0">
                <a:ea typeface="Calibri" panose="020F0502020204030204" pitchFamily="34" charset="0"/>
                <a:hlinkClick r:id="rId5"/>
              </a:rPr>
              <a:t>https://intranet.birmingham.ac.uk/as/libraryservices/library/referencing/icite/harvard/referencelist.aspx</a:t>
            </a:r>
            <a:r>
              <a:rPr lang="en-GB" sz="1600" dirty="0">
                <a:ea typeface="Calibri" panose="020F0502020204030204" pitchFamily="34" charset="0"/>
              </a:rPr>
              <a:t> (accessed 2 November 2021)</a:t>
            </a:r>
            <a:endParaRPr lang="en-GB" sz="1600" dirty="0">
              <a:effectLst/>
              <a:ea typeface="Calibri" panose="020F0502020204030204" pitchFamily="34" charset="0"/>
            </a:endParaRP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600" dirty="0"/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/>
              <a:t>UWTSD: Library and Learning Resources (</a:t>
            </a:r>
            <a:r>
              <a:rPr lang="en-GB" sz="1600" dirty="0" err="1"/>
              <a:t>n.d.</a:t>
            </a:r>
            <a:r>
              <a:rPr lang="en-GB" sz="1600" dirty="0"/>
              <a:t>). </a:t>
            </a:r>
            <a:r>
              <a:rPr lang="en-GB" sz="1600" i="1" dirty="0"/>
              <a:t>Referencing Handbook: Harvard</a:t>
            </a:r>
            <a:r>
              <a:rPr lang="en-GB" sz="1600" dirty="0"/>
              <a:t>. Online. </a:t>
            </a:r>
            <a:r>
              <a:rPr lang="en-GB" sz="1600" dirty="0">
                <a:hlinkClick r:id="rId6"/>
              </a:rPr>
              <a:t>https://www.facebook.com/UWTSDLib/videos/702726840180340/</a:t>
            </a:r>
            <a:r>
              <a:rPr lang="en-GB" sz="1600" dirty="0"/>
              <a:t> (accessed 2 November, 2021) </a:t>
            </a:r>
          </a:p>
          <a:p>
            <a:pPr marL="0" lvl="0" indent="0">
              <a:buNone/>
            </a:pPr>
            <a:endParaRPr lang="en-GB" sz="1600" dirty="0">
              <a:effectLst/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1600" dirty="0">
              <a:ea typeface="Calibri" panose="020F050202020403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1600" dirty="0">
              <a:ea typeface="Calibri" panose="020F0502020204030204" pitchFamily="34" charset="0"/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54313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Useful links</a:t>
            </a:r>
          </a:p>
        </p:txBody>
      </p:sp>
      <p:sp>
        <p:nvSpPr>
          <p:cNvPr id="41987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000" dirty="0">
                <a:hlinkClick r:id="rId2"/>
              </a:rPr>
              <a:t>http://www.unisa.edu.au/ltu/students/study/referencing/harvard.pdf</a:t>
            </a:r>
            <a:endParaRPr lang="en-GB" altLang="en-US" sz="2000" dirty="0"/>
          </a:p>
          <a:p>
            <a:pPr eaLnBrk="1" hangingPunct="1"/>
            <a:endParaRPr lang="en-GB" altLang="en-US" sz="2000" dirty="0">
              <a:hlinkClick r:id="rId3"/>
            </a:endParaRPr>
          </a:p>
          <a:p>
            <a:pPr eaLnBrk="1" hangingPunct="1"/>
            <a:r>
              <a:rPr lang="en-GB" altLang="en-US" sz="2000" dirty="0">
                <a:hlinkClick r:id="rId3"/>
              </a:rPr>
              <a:t>http://www.udg.edu/LinkClick.aspx?fileticket=M4AINqrJxHU%3D&amp;tabid=11962&amp;language=ca-ES</a:t>
            </a:r>
            <a:r>
              <a:rPr lang="en-GB" altLang="en-US" sz="2000" dirty="0"/>
              <a:t> – Coventry University Harvard Referencing Guide </a:t>
            </a:r>
          </a:p>
          <a:p>
            <a:pPr eaLnBrk="1" hangingPunct="1"/>
            <a:endParaRPr lang="en-GB" altLang="en-US" sz="2000" dirty="0"/>
          </a:p>
          <a:p>
            <a:r>
              <a:rPr lang="en-GB" altLang="en-US" sz="2000" dirty="0">
                <a:hlinkClick r:id="rId4"/>
              </a:rPr>
              <a:t>https://intranet.birmingham.ac.uk/as/libraryservices/library/referencing/index.aspx</a:t>
            </a:r>
            <a:r>
              <a:rPr lang="en-GB" altLang="en-US" sz="2000" dirty="0"/>
              <a:t> - University of Birmingham Referencing and Plagiarism Guide 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8613653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303dbf9b-b85b-46a0-94f1-894078c07ecd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1004</TotalTime>
  <Words>2511</Words>
  <Application>Microsoft Office PowerPoint</Application>
  <PresentationFormat>On-screen Show (4:3)</PresentationFormat>
  <Paragraphs>312</Paragraphs>
  <Slides>27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27</vt:i4>
      </vt:variant>
    </vt:vector>
  </HeadingPairs>
  <TitlesOfParts>
    <vt:vector size="48" baseType="lpstr">
      <vt:lpstr>Arial</vt:lpstr>
      <vt:lpstr>Calibri</vt:lpstr>
      <vt:lpstr>Calibri Light</vt:lpstr>
      <vt:lpstr>Symbol</vt:lpstr>
      <vt:lpstr>Tahoma</vt:lpstr>
      <vt:lpstr>Wingdings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Academic Referencing </vt:lpstr>
      <vt:lpstr>Session Aims  </vt:lpstr>
      <vt:lpstr>What is academic referencing?</vt:lpstr>
      <vt:lpstr>What is academic referencing?</vt:lpstr>
      <vt:lpstr>Why must you reference work?            (0-27secs  /  up to -0.49secs)</vt:lpstr>
      <vt:lpstr>Terminology </vt:lpstr>
      <vt:lpstr>Task: name the source  </vt:lpstr>
      <vt:lpstr>Task: name the source  </vt:lpstr>
      <vt:lpstr>Referencing the source </vt:lpstr>
      <vt:lpstr>Task: Reference this source </vt:lpstr>
      <vt:lpstr>Task: Reference this source </vt:lpstr>
      <vt:lpstr>Referencing different types of sources </vt:lpstr>
      <vt:lpstr>Sources that can be Referenced</vt:lpstr>
      <vt:lpstr>PowerPoint Presentation</vt:lpstr>
      <vt:lpstr>PowerPoint Presentation</vt:lpstr>
      <vt:lpstr>Task: create a reference                 (use the internet to find the key information)</vt:lpstr>
      <vt:lpstr>Task: create a full reference                 (use the internet to find the key information)</vt:lpstr>
      <vt:lpstr>Example of a Reference List</vt:lpstr>
      <vt:lpstr>Quick Quiz</vt:lpstr>
      <vt:lpstr>Quick Quiz</vt:lpstr>
      <vt:lpstr>Quick Quiz</vt:lpstr>
      <vt:lpstr>Quick Quiz</vt:lpstr>
      <vt:lpstr>Quick Quiz</vt:lpstr>
      <vt:lpstr>Remember!</vt:lpstr>
      <vt:lpstr>PowerPoint Presentation</vt:lpstr>
      <vt:lpstr>References</vt:lpstr>
      <vt:lpstr>Useful links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Sukhpreet Grewal</cp:lastModifiedBy>
  <cp:revision>116</cp:revision>
  <dcterms:created xsi:type="dcterms:W3CDTF">2021-03-10T12:10:47Z</dcterms:created>
  <dcterms:modified xsi:type="dcterms:W3CDTF">2021-11-04T17:20:55Z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