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948" r:id="rId1"/>
  </p:sldMasterIdLst>
  <p:notesMasterIdLst>
    <p:notesMasterId r:id="rId57"/>
  </p:notesMasterIdLst>
  <p:handoutMasterIdLst>
    <p:handoutMasterId r:id="rId58"/>
  </p:handoutMasterIdLst>
  <p:sldIdLst>
    <p:sldId id="649" r:id="rId2"/>
    <p:sldId id="544" r:id="rId3"/>
    <p:sldId id="898" r:id="rId4"/>
    <p:sldId id="831" r:id="rId5"/>
    <p:sldId id="835" r:id="rId6"/>
    <p:sldId id="734" r:id="rId7"/>
    <p:sldId id="995" r:id="rId8"/>
    <p:sldId id="996" r:id="rId9"/>
    <p:sldId id="817" r:id="rId10"/>
    <p:sldId id="867" r:id="rId11"/>
    <p:sldId id="828" r:id="rId12"/>
    <p:sldId id="897" r:id="rId13"/>
    <p:sldId id="890" r:id="rId14"/>
    <p:sldId id="997" r:id="rId15"/>
    <p:sldId id="896" r:id="rId16"/>
    <p:sldId id="769" r:id="rId17"/>
    <p:sldId id="809" r:id="rId18"/>
    <p:sldId id="781" r:id="rId19"/>
    <p:sldId id="775" r:id="rId20"/>
    <p:sldId id="893" r:id="rId21"/>
    <p:sldId id="899" r:id="rId22"/>
    <p:sldId id="900" r:id="rId23"/>
    <p:sldId id="901" r:id="rId24"/>
    <p:sldId id="902" r:id="rId25"/>
    <p:sldId id="903" r:id="rId26"/>
    <p:sldId id="821" r:id="rId27"/>
    <p:sldId id="829" r:id="rId28"/>
    <p:sldId id="904" r:id="rId29"/>
    <p:sldId id="905" r:id="rId30"/>
    <p:sldId id="906" r:id="rId31"/>
    <p:sldId id="907" r:id="rId32"/>
    <p:sldId id="908" r:id="rId33"/>
    <p:sldId id="807" r:id="rId34"/>
    <p:sldId id="830" r:id="rId35"/>
    <p:sldId id="909" r:id="rId36"/>
    <p:sldId id="910" r:id="rId37"/>
    <p:sldId id="911" r:id="rId38"/>
    <p:sldId id="912" r:id="rId39"/>
    <p:sldId id="913" r:id="rId40"/>
    <p:sldId id="914" r:id="rId41"/>
    <p:sldId id="915" r:id="rId42"/>
    <p:sldId id="814" r:id="rId43"/>
    <p:sldId id="832" r:id="rId44"/>
    <p:sldId id="916" r:id="rId45"/>
    <p:sldId id="917" r:id="rId46"/>
    <p:sldId id="918" r:id="rId47"/>
    <p:sldId id="919" r:id="rId48"/>
    <p:sldId id="920" r:id="rId49"/>
    <p:sldId id="825" r:id="rId50"/>
    <p:sldId id="833" r:id="rId51"/>
    <p:sldId id="921" r:id="rId52"/>
    <p:sldId id="650" r:id="rId53"/>
    <p:sldId id="922" r:id="rId54"/>
    <p:sldId id="732" r:id="rId55"/>
    <p:sldId id="441" r:id="rId5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BCBC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7435"/>
    <p:restoredTop sz="79080"/>
  </p:normalViewPr>
  <p:slideViewPr>
    <p:cSldViewPr snapToGrid="0" snapToObjects="1">
      <p:cViewPr varScale="1">
        <p:scale>
          <a:sx n="70" d="100"/>
          <a:sy n="70" d="100"/>
        </p:scale>
        <p:origin x="200" y="3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61" Type="http://schemas.openxmlformats.org/officeDocument/2006/relationships/theme" Target="theme/theme1.xml"/><Relationship Id="rId19" Type="http://schemas.openxmlformats.org/officeDocument/2006/relationships/slide" Target="slides/slide1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slide" Target="slides/slide55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presProps" Target="presProps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62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81AFE1B-69A8-B343-A74E-823C24B76CEC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75F8782-5671-1B43-BD2D-D7FAC3900D45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4B7B24A-A83D-C141-90CF-75D766739CF2}" type="datetimeFigureOut">
              <a:rPr lang="en-US" smtClean="0"/>
              <a:t>1/22/21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868411E-5641-9947-9F60-E5673182D5BF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747388E-122E-2244-9E7F-7B0929F3A19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99577D0-A8D1-8E40-8D18-A3FB86BE6B5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7385874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189539-E974-C645-A8DA-9179B30E7F25}" type="datetimeFigureOut">
              <a:rPr lang="en-US" smtClean="0"/>
              <a:t>1/22/21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5E24C4-56FA-BE4C-91B5-DDF185ED00C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237972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F8AED8A-F357-D24F-B67B-0021F2FF37E1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38475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7536616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604944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82434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219368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6947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65100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9172534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25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50608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25E24C4-56FA-BE4C-91B5-DDF185ED00C9}" type="slidenum">
              <a:rPr lang="en-US" smtClean="0"/>
              <a:t>52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09135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089956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28539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54335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34508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62679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98269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17141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73322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969678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9189758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600121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7360237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53171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89367312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88754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2941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6870002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0856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30D9E7B-4A78-EF40-B3B5-845A43CF71A9}" type="datetimeFigureOut">
              <a:rPr lang="en-US" smtClean="0"/>
              <a:t>1/22/21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14111DD9-466D-2B42-A8CD-2A55003868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1603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949" r:id="rId1"/>
    <p:sldLayoutId id="2147483950" r:id="rId2"/>
    <p:sldLayoutId id="2147483951" r:id="rId3"/>
    <p:sldLayoutId id="2147483952" r:id="rId4"/>
    <p:sldLayoutId id="2147483953" r:id="rId5"/>
    <p:sldLayoutId id="2147483954" r:id="rId6"/>
    <p:sldLayoutId id="2147483955" r:id="rId7"/>
    <p:sldLayoutId id="2147483956" r:id="rId8"/>
    <p:sldLayoutId id="2147483957" r:id="rId9"/>
    <p:sldLayoutId id="2147483958" r:id="rId10"/>
    <p:sldLayoutId id="2147483959" r:id="rId11"/>
    <p:sldLayoutId id="2147483960" r:id="rId12"/>
    <p:sldLayoutId id="2147483961" r:id="rId13"/>
    <p:sldLayoutId id="2147483962" r:id="rId14"/>
    <p:sldLayoutId id="2147483963" r:id="rId15"/>
    <p:sldLayoutId id="2147483964" r:id="rId16"/>
    <p:sldLayoutId id="2147483965" r:id="rId17"/>
    <p:sldLayoutId id="2147483966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tif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5" Type="http://schemas.openxmlformats.org/officeDocument/2006/relationships/hyperlink" Target="mailto:n.evans@uwtsd.ac.uk" TargetMode="External"/><Relationship Id="rId4" Type="http://schemas.openxmlformats.org/officeDocument/2006/relationships/image" Target="../media/image5.tiff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7.tiff"/><Relationship Id="rId3" Type="http://schemas.openxmlformats.org/officeDocument/2006/relationships/image" Target="../media/image12.tiff"/><Relationship Id="rId7" Type="http://schemas.openxmlformats.org/officeDocument/2006/relationships/image" Target="../media/image16.tiff"/><Relationship Id="rId12" Type="http://schemas.openxmlformats.org/officeDocument/2006/relationships/image" Target="../media/image21.tif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5.tiff"/><Relationship Id="rId11" Type="http://schemas.openxmlformats.org/officeDocument/2006/relationships/image" Target="../media/image20.tiff"/><Relationship Id="rId5" Type="http://schemas.openxmlformats.org/officeDocument/2006/relationships/image" Target="../media/image14.tiff"/><Relationship Id="rId10" Type="http://schemas.openxmlformats.org/officeDocument/2006/relationships/image" Target="../media/image19.tiff"/><Relationship Id="rId4" Type="http://schemas.openxmlformats.org/officeDocument/2006/relationships/image" Target="../media/image13.tiff"/><Relationship Id="rId9" Type="http://schemas.openxmlformats.org/officeDocument/2006/relationships/image" Target="../media/image18.tiff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tiff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3.tiff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tif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uwtsd.hosted.panopto.com/Panopto/Pages/Viewer.aspx?id=e7a2f12a-39c7-4270-ac7f-ac7c0112a9eb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18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tif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tiff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tiff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4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8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tiff"/><Relationship Id="rId1" Type="http://schemas.openxmlformats.org/officeDocument/2006/relationships/slideLayout" Target="../slideLayouts/slideLayout18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18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37.tiff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tiff"/><Relationship Id="rId2" Type="http://schemas.openxmlformats.org/officeDocument/2006/relationships/image" Target="../media/image38.tiff"/><Relationship Id="rId1" Type="http://schemas.openxmlformats.org/officeDocument/2006/relationships/slideLayout" Target="../slideLayouts/slideLayout1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98C23-9D8C-4446-BE17-A73B1E48D74F}"/>
              </a:ext>
            </a:extLst>
          </p:cNvPr>
          <p:cNvSpPr txBox="1">
            <a:spLocks/>
          </p:cNvSpPr>
          <p:nvPr/>
        </p:nvSpPr>
        <p:spPr>
          <a:xfrm>
            <a:off x="493928" y="171700"/>
            <a:ext cx="11091897" cy="236971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9600" b="1" cap="all" dirty="0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Y </a:t>
            </a:r>
            <a:r>
              <a:rPr lang="en-US" sz="9600" b="1" cap="all" dirty="0" err="1">
                <a:solidFill>
                  <a:srgbClr val="FF0000"/>
                </a:solidFill>
                <a:latin typeface="Segoe Script" panose="020B0804020000000003" pitchFamily="34" charset="0"/>
                <a:ea typeface="Ayuthaya" pitchFamily="2" charset="-34"/>
                <a:cs typeface="Ayuthaya" pitchFamily="2" charset="-34"/>
              </a:rPr>
              <a:t>Gymraeg</a:t>
            </a:r>
            <a:endParaRPr lang="en-US" sz="9600" b="1" cap="all" dirty="0">
              <a:solidFill>
                <a:srgbClr val="FF0000"/>
              </a:solidFill>
              <a:latin typeface="Segoe Script" panose="020B0804020000000003" pitchFamily="34" charset="0"/>
              <a:ea typeface="Ayuthaya" pitchFamily="2" charset="-34"/>
              <a:cs typeface="Ayuthaya" pitchFamily="2" charset="-34"/>
            </a:endParaRPr>
          </a:p>
          <a:p>
            <a:pPr algn="ctr" defTabSz="914400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B.A. </a:t>
            </a:r>
            <a:r>
              <a:rPr lang="en-US" sz="4800" b="1" cap="all" dirty="0" err="1">
                <a:solidFill>
                  <a:schemeClr val="tx1"/>
                </a:solidFill>
                <a:latin typeface="+mj-lt"/>
                <a:ea typeface="+mj-ea"/>
                <a:cs typeface="+mj-cs"/>
              </a:rPr>
              <a:t>AddysG</a:t>
            </a:r>
            <a:r>
              <a:rPr lang="en-US" sz="48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2C</a:t>
            </a:r>
            <a:r>
              <a:rPr lang="en-US" sz="54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</a:t>
            </a:r>
            <a:r>
              <a:rPr lang="en-US" sz="1600" b="1" cap="all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 </a:t>
            </a:r>
            <a:endParaRPr lang="en-US" sz="5400" b="1" cap="all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8ED56267-21D4-EC43-A714-9CE239FF8FD9}"/>
              </a:ext>
            </a:extLst>
          </p:cNvPr>
          <p:cNvSpPr txBox="1">
            <a:spLocks/>
          </p:cNvSpPr>
          <p:nvPr/>
        </p:nvSpPr>
        <p:spPr>
          <a:xfrm>
            <a:off x="1862667" y="5091099"/>
            <a:ext cx="9042399" cy="1081975"/>
          </a:xfrm>
          <a:prstGeom prst="rect">
            <a:avLst/>
          </a:prstGeom>
        </p:spPr>
        <p:txBody>
          <a:bodyPr anchor="t"/>
          <a:lstStyle>
            <a:defPPr marR="0" lvl="0" algn="l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defPPr>
            <a:lvl1pPr marR="0" lvl="0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1pPr>
            <a:lvl2pPr marR="0" lvl="1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2pPr>
            <a:lvl3pPr marR="0" lvl="2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3pPr>
            <a:lvl4pPr marR="0" lvl="3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4pPr>
            <a:lvl5pPr marR="0" lvl="4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5pPr>
            <a:lvl6pPr marR="0" lvl="5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6pPr>
            <a:lvl7pPr marR="0" lvl="6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7pPr>
            <a:lvl8pPr marR="0" lvl="7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8pPr>
            <a:lvl9pPr marR="0" lvl="8" algn="l" rtl="0" eaLnBrk="1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Font typeface="Arial"/>
              <a:defRPr sz="1867" b="0" i="0" u="none" strike="noStrike" cap="none">
                <a:solidFill>
                  <a:srgbClr val="000000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>
            <a:pPr algn="ctr">
              <a:spcAft>
                <a:spcPts val="600"/>
              </a:spcAft>
            </a:pP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Dydd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Mawrth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y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pedwerydd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ar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bymtheg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 o </a:t>
            </a:r>
            <a:r>
              <a:rPr lang="en-US" sz="2400" b="1" kern="0" dirty="0" err="1">
                <a:solidFill>
                  <a:schemeClr val="tx1"/>
                </a:solidFill>
                <a:latin typeface="American Typewriter"/>
              </a:rPr>
              <a:t>Ionawr</a:t>
            </a: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, 2021</a:t>
            </a:r>
          </a:p>
          <a:p>
            <a:pPr algn="ctr">
              <a:spcAft>
                <a:spcPts val="600"/>
              </a:spcAft>
            </a:pPr>
            <a:r>
              <a:rPr lang="en-US" sz="2400" b="1" kern="0" dirty="0">
                <a:solidFill>
                  <a:schemeClr val="tx1"/>
                </a:solidFill>
                <a:latin typeface="American Typewriter"/>
              </a:rPr>
              <a:t>19.1.21</a:t>
            </a:r>
            <a:endParaRPr lang="en-US" sz="3600" b="1" kern="0" dirty="0">
              <a:solidFill>
                <a:schemeClr val="tx1"/>
              </a:solidFill>
              <a:latin typeface="American Typewriter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4A33D40-BDCB-3B41-B047-F11EF13385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973" t="19687" r="736" b="30368"/>
          <a:stretch/>
        </p:blipFill>
        <p:spPr>
          <a:xfrm>
            <a:off x="4228561" y="2587187"/>
            <a:ext cx="3622629" cy="214745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5" name="6-Point Star 4">
            <a:extLst>
              <a:ext uri="{FF2B5EF4-FFF2-40B4-BE49-F238E27FC236}">
                <a16:creationId xmlns:a16="http://schemas.microsoft.com/office/drawing/2014/main" id="{E4FFBF73-F58C-C445-8285-9D920FB109F5}"/>
              </a:ext>
            </a:extLst>
          </p:cNvPr>
          <p:cNvSpPr/>
          <p:nvPr/>
        </p:nvSpPr>
        <p:spPr>
          <a:xfrm>
            <a:off x="8775402" y="1901045"/>
            <a:ext cx="2995888" cy="2666721"/>
          </a:xfrm>
          <a:prstGeom prst="star6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4159790-7F13-CC46-AA1D-0607A78B1EAB}"/>
              </a:ext>
            </a:extLst>
          </p:cNvPr>
          <p:cNvSpPr txBox="1"/>
          <p:nvPr/>
        </p:nvSpPr>
        <p:spPr>
          <a:xfrm>
            <a:off x="9345477" y="2678683"/>
            <a:ext cx="1890793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/>
              <a:t>Darlith</a:t>
            </a:r>
            <a:endParaRPr lang="en-US" sz="4000" b="1" dirty="0"/>
          </a:p>
          <a:p>
            <a:pPr algn="ctr"/>
            <a:r>
              <a:rPr lang="en-US" sz="4000" b="1" dirty="0"/>
              <a:t>12</a:t>
            </a:r>
            <a:endParaRPr lang="en-US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7A3C4D8-29FC-8E40-B887-093F9FA3B1C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7730" y="6173074"/>
            <a:ext cx="3377876" cy="523333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11C6228-32AF-4645-8326-44FAEF63BAF9}"/>
              </a:ext>
            </a:extLst>
          </p:cNvPr>
          <p:cNvSpPr txBox="1"/>
          <p:nvPr/>
        </p:nvSpPr>
        <p:spPr>
          <a:xfrm>
            <a:off x="9155739" y="6297111"/>
            <a:ext cx="2810423" cy="369332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>
                <a:hlinkClick r:id="rId5"/>
              </a:rPr>
              <a:t>n.evans@uwtsd.ac.uk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258949386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233651" y="2251022"/>
            <a:ext cx="5687464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cynnal</a:t>
            </a:r>
            <a:r>
              <a:rPr lang="en-US" sz="2800" dirty="0"/>
              <a:t> </a:t>
            </a:r>
            <a:r>
              <a:rPr lang="en-US" sz="2800" dirty="0" err="1"/>
              <a:t>sesiwn</a:t>
            </a:r>
            <a:r>
              <a:rPr lang="en-US" sz="2800" dirty="0"/>
              <a:t> </a:t>
            </a:r>
            <a:r>
              <a:rPr lang="en-US" sz="2800" dirty="0" err="1"/>
              <a:t>gofrestru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Gymraeg</a:t>
            </a:r>
            <a:r>
              <a:rPr lang="en-US" sz="2800" dirty="0"/>
              <a:t>;</a:t>
            </a:r>
          </a:p>
          <a:p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adolygu</a:t>
            </a:r>
            <a:r>
              <a:rPr lang="en-US" sz="2800" dirty="0"/>
              <a:t> </a:t>
            </a:r>
            <a:r>
              <a:rPr lang="en-US" sz="2800" dirty="0" err="1"/>
              <a:t>patrymau</a:t>
            </a:r>
            <a:r>
              <a:rPr lang="en-US" sz="2800" dirty="0"/>
              <a:t> </a:t>
            </a:r>
            <a:r>
              <a:rPr lang="en-US" sz="2800" dirty="0" err="1"/>
              <a:t>iaith</a:t>
            </a:r>
            <a:r>
              <a:rPr lang="en-US" sz="2800" dirty="0"/>
              <a:t> a </a:t>
            </a:r>
            <a:r>
              <a:rPr lang="en-US" sz="2800" dirty="0" err="1"/>
              <a:t>gyflwynwyd</a:t>
            </a:r>
            <a:r>
              <a:rPr lang="en-US" sz="2800" dirty="0"/>
              <a:t> </a:t>
            </a:r>
            <a:r>
              <a:rPr lang="en-US" sz="2800" dirty="0" err="1"/>
              <a:t>hyd</a:t>
            </a:r>
            <a:r>
              <a:rPr lang="en-US" sz="2800" dirty="0"/>
              <a:t> </a:t>
            </a:r>
            <a:r>
              <a:rPr lang="en-US" sz="2800" dirty="0" err="1"/>
              <a:t>yn</a:t>
            </a:r>
            <a:r>
              <a:rPr lang="en-US" sz="2800" dirty="0"/>
              <a:t> </a:t>
            </a:r>
            <a:r>
              <a:rPr lang="en-US" sz="2800" dirty="0" err="1"/>
              <a:t>hyn</a:t>
            </a:r>
            <a:r>
              <a:rPr lang="en-US" sz="2800" dirty="0"/>
              <a:t>;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8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800" dirty="0" err="1"/>
              <a:t>dysgu</a:t>
            </a:r>
            <a:r>
              <a:rPr lang="en-US" sz="2800" dirty="0"/>
              <a:t> am </a:t>
            </a:r>
            <a:r>
              <a:rPr lang="en-US" sz="2800" dirty="0" err="1"/>
              <a:t>rifau</a:t>
            </a:r>
            <a:r>
              <a:rPr lang="en-US" sz="2800" dirty="0"/>
              <a:t>.</a:t>
            </a:r>
          </a:p>
          <a:p>
            <a:endParaRPr lang="en-US" sz="28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148690" y="2251021"/>
            <a:ext cx="5768490" cy="3539430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conduct a registry session in Welsh;</a:t>
            </a:r>
          </a:p>
          <a:p>
            <a:endParaRPr lang="en-US" sz="2800" i="1" dirty="0"/>
          </a:p>
          <a:p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revise Welsh patterns introduced so far;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800" i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800" i="1" dirty="0"/>
              <a:t>learn about numbers.</a:t>
            </a:r>
          </a:p>
          <a:p>
            <a:endParaRPr lang="en-US" sz="2800" i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5381309" y="5968366"/>
            <a:ext cx="1169272" cy="6931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1761067" y="406400"/>
            <a:ext cx="8771465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Nod y </a:t>
            </a:r>
            <a:r>
              <a:rPr lang="en-US" sz="4000" b="1" dirty="0" err="1">
                <a:solidFill>
                  <a:schemeClr val="bg1"/>
                </a:solidFill>
              </a:rPr>
              <a:t>wers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ydy</a:t>
            </a:r>
            <a:r>
              <a:rPr lang="en-US" sz="4000" b="1" dirty="0">
                <a:solidFill>
                  <a:schemeClr val="bg1"/>
                </a:solidFill>
              </a:rPr>
              <a:t> ….</a:t>
            </a:r>
          </a:p>
        </p:txBody>
      </p:sp>
    </p:spTree>
    <p:extLst>
      <p:ext uri="{BB962C8B-B14F-4D97-AF65-F5344CB8AC3E}">
        <p14:creationId xmlns:p14="http://schemas.microsoft.com/office/powerpoint/2010/main" val="12189455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08162" y="1258756"/>
          <a:ext cx="11468100" cy="49377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79679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88421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Croeso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i’r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Gymraeg</a:t>
                      </a:r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Nod y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wers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ydy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…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Gwrandewch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arna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’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Heddiw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rydych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chi’n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mynd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i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...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ddysgu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am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rifau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Gymraeg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Edrychwch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ar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bwrdd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gwyn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/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sgrîn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Barod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Agorwch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Pawb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yn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hapus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Ysgrifennwch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 y </a:t>
                      </a:r>
                      <a:r>
                        <a:rPr lang="en-US" sz="2400" b="1" i="0" dirty="0" err="1">
                          <a:solidFill>
                            <a:sysClr val="windowText" lastClr="000000"/>
                          </a:solidFill>
                        </a:rPr>
                        <a:t>dyddiad</a:t>
                      </a:r>
                      <a:r>
                        <a:rPr lang="en-US" sz="24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  <a:p>
                      <a:endParaRPr lang="en-US" sz="2400" b="1" i="0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Oes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i="0" dirty="0" err="1">
                          <a:solidFill>
                            <a:schemeClr val="tx1"/>
                          </a:solidFill>
                        </a:rPr>
                        <a:t>cwestiwn</a:t>
                      </a:r>
                      <a:r>
                        <a:rPr lang="en-US" sz="2400" b="1" i="0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90991886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Agor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y </a:t>
            </a:r>
            <a:r>
              <a:rPr lang="en-GB" sz="5000" b="1" i="0" u="none" strike="noStrike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wers</a:t>
            </a:r>
            <a:r>
              <a:rPr lang="en-GB" sz="5000" b="1" i="0" u="none" strike="noStrike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Lesson openers</a:t>
            </a:r>
            <a:endParaRPr sz="50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1035EAA-79DE-BC48-9B01-09A7237A3E3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4226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3C1A07-341C-0F4E-B31A-5D52D9F9B2A7}"/>
              </a:ext>
            </a:extLst>
          </p:cNvPr>
          <p:cNvSpPr txBox="1"/>
          <p:nvPr/>
        </p:nvSpPr>
        <p:spPr>
          <a:xfrm>
            <a:off x="399011" y="1371600"/>
            <a:ext cx="10873047" cy="3170099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ydd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dd</a:t>
            </a:r>
            <a:r>
              <a:rPr lang="en-US" sz="4800" b="1" dirty="0" err="1"/>
              <a:t>iwrnod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heddiw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day is it today?                     </a:t>
            </a:r>
          </a:p>
          <a:p>
            <a:endParaRPr lang="en-US" sz="2000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DB3127E-C1DA-BC44-A6AF-F80079AEEE22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heddiw</a:t>
            </a:r>
            <a:r>
              <a:rPr lang="en-US" sz="6600" b="1" dirty="0"/>
              <a:t>.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4422B2BB-D872-D842-9CFE-E8F9C04B3A1F}"/>
              </a:ext>
            </a:extLst>
          </p:cNvPr>
          <p:cNvSpPr/>
          <p:nvPr/>
        </p:nvSpPr>
        <p:spPr>
          <a:xfrm>
            <a:off x="971049" y="4259811"/>
            <a:ext cx="3142211" cy="2593571"/>
          </a:xfrm>
          <a:prstGeom prst="star12">
            <a:avLst/>
          </a:prstGeom>
          <a:solidFill>
            <a:schemeClr val="bg1"/>
          </a:solidFill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b="1" dirty="0" err="1">
                <a:solidFill>
                  <a:srgbClr val="0070C0"/>
                </a:solidFill>
              </a:rPr>
              <a:t>Dydd</a:t>
            </a:r>
            <a:r>
              <a:rPr lang="en-US" sz="3200" b="1" dirty="0">
                <a:solidFill>
                  <a:srgbClr val="0070C0"/>
                </a:solidFill>
              </a:rPr>
              <a:t> </a:t>
            </a:r>
            <a:r>
              <a:rPr lang="en-US" sz="3200" b="1" dirty="0" err="1">
                <a:solidFill>
                  <a:srgbClr val="0070C0"/>
                </a:solidFill>
              </a:rPr>
              <a:t>Mawrth</a:t>
            </a:r>
            <a:endParaRPr lang="en-US" sz="32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47487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A3453B-0506-2D47-A138-344F7B3AAE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2666" y="234643"/>
            <a:ext cx="11294534" cy="798290"/>
          </a:xfrm>
          <a:solidFill>
            <a:schemeClr val="tx1"/>
          </a:solidFill>
        </p:spPr>
        <p:txBody>
          <a:bodyPr/>
          <a:lstStyle/>
          <a:p>
            <a:r>
              <a:rPr lang="en-US" b="1" dirty="0" err="1">
                <a:solidFill>
                  <a:schemeClr val="bg1"/>
                </a:solidFill>
              </a:rPr>
              <a:t>Yn</a:t>
            </a:r>
            <a:r>
              <a:rPr lang="en-US" b="1" dirty="0">
                <a:solidFill>
                  <a:schemeClr val="bg1"/>
                </a:solidFill>
              </a:rPr>
              <a:t> y </a:t>
            </a:r>
            <a:r>
              <a:rPr lang="en-US" b="1" dirty="0" err="1">
                <a:solidFill>
                  <a:schemeClr val="bg1"/>
                </a:solidFill>
              </a:rPr>
              <a:t>dosbarth</a:t>
            </a:r>
            <a:r>
              <a:rPr lang="en-US" b="1" dirty="0">
                <a:solidFill>
                  <a:schemeClr val="bg1"/>
                </a:solidFill>
              </a:rPr>
              <a:t>…                    In the classroom …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50461FE-A75C-474A-9FE6-A6A238D989FA}"/>
              </a:ext>
            </a:extLst>
          </p:cNvPr>
          <p:cNvSpPr txBox="1"/>
          <p:nvPr/>
        </p:nvSpPr>
        <p:spPr>
          <a:xfrm>
            <a:off x="750916" y="1507413"/>
            <a:ext cx="10873047" cy="243143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sz="1600" dirty="0"/>
          </a:p>
          <a:p>
            <a:pPr algn="ctr"/>
            <a:r>
              <a:rPr lang="en-US" sz="4800" b="1" dirty="0"/>
              <a:t>Pa </a:t>
            </a:r>
            <a:r>
              <a:rPr lang="en-US" sz="4800" b="1" dirty="0" err="1">
                <a:solidFill>
                  <a:srgbClr val="FF0000"/>
                </a:solidFill>
              </a:rPr>
              <a:t>fis</a:t>
            </a:r>
            <a:r>
              <a:rPr lang="en-US" sz="4800" b="1" dirty="0"/>
              <a:t> </a:t>
            </a:r>
            <a:r>
              <a:rPr lang="en-US" sz="4800" b="1" dirty="0" err="1"/>
              <a:t>ydy</a:t>
            </a:r>
            <a:r>
              <a:rPr lang="en-US" sz="4800" b="1" dirty="0"/>
              <a:t> hi </a:t>
            </a:r>
            <a:r>
              <a:rPr lang="en-US" sz="4800" b="1" dirty="0" err="1"/>
              <a:t>nawr</a:t>
            </a:r>
            <a:r>
              <a:rPr lang="en-US" sz="4800" b="1" dirty="0"/>
              <a:t>?</a:t>
            </a:r>
          </a:p>
          <a:p>
            <a:endParaRPr lang="en-US" sz="3600" b="1" dirty="0"/>
          </a:p>
          <a:p>
            <a:pPr algn="ctr"/>
            <a:r>
              <a:rPr lang="en-US" sz="3200" b="1" i="1" dirty="0"/>
              <a:t>Which month is it now?                     </a:t>
            </a:r>
          </a:p>
          <a:p>
            <a:endParaRPr lang="en-US" sz="20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03A8279E-E418-2C43-B785-478ACD7D112F}"/>
              </a:ext>
            </a:extLst>
          </p:cNvPr>
          <p:cNvSpPr/>
          <p:nvPr/>
        </p:nvSpPr>
        <p:spPr>
          <a:xfrm>
            <a:off x="750916" y="4550449"/>
            <a:ext cx="3346951" cy="1877291"/>
          </a:xfrm>
          <a:prstGeom prst="star12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 err="1">
                <a:solidFill>
                  <a:schemeClr val="tx1"/>
                </a:solidFill>
              </a:rPr>
              <a:t>Ionawr</a:t>
            </a:r>
            <a:endParaRPr lang="en-US" sz="3200" b="1" dirty="0">
              <a:solidFill>
                <a:schemeClr val="tx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D582A4-6138-CF42-8E26-CF15171539BA}"/>
              </a:ext>
            </a:extLst>
          </p:cNvPr>
          <p:cNvSpPr txBox="1"/>
          <p:nvPr/>
        </p:nvSpPr>
        <p:spPr>
          <a:xfrm>
            <a:off x="3893127" y="4821382"/>
            <a:ext cx="6788728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600" b="1" dirty="0"/>
              <a:t>  </a:t>
            </a:r>
            <a:r>
              <a:rPr lang="en-US" sz="6600" b="1" dirty="0" err="1"/>
              <a:t>ydy</a:t>
            </a:r>
            <a:r>
              <a:rPr lang="en-US" sz="6600" b="1" dirty="0"/>
              <a:t> hi </a:t>
            </a:r>
            <a:r>
              <a:rPr lang="en-US" sz="6600" b="1" dirty="0" err="1"/>
              <a:t>nawr</a:t>
            </a:r>
            <a:r>
              <a:rPr lang="en-US" sz="6600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06866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4D738DDE-8114-1349-B796-D23F13D125CA}"/>
              </a:ext>
            </a:extLst>
          </p:cNvPr>
          <p:cNvSpPr txBox="1"/>
          <p:nvPr/>
        </p:nvSpPr>
        <p:spPr>
          <a:xfrm>
            <a:off x="207717" y="164876"/>
            <a:ext cx="4909102" cy="1323439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</a:rPr>
              <a:t>Beth </a:t>
            </a:r>
            <a:r>
              <a:rPr lang="en-US" sz="4000" b="1" dirty="0" err="1">
                <a:solidFill>
                  <a:schemeClr val="bg1"/>
                </a:solidFill>
              </a:rPr>
              <a:t>ydy’r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dyddiad</a:t>
            </a:r>
            <a:r>
              <a:rPr lang="en-US" sz="4000" b="1" dirty="0">
                <a:solidFill>
                  <a:schemeClr val="bg1"/>
                </a:solidFill>
              </a:rPr>
              <a:t> </a:t>
            </a:r>
            <a:r>
              <a:rPr lang="en-US" sz="4000" b="1" dirty="0" err="1">
                <a:solidFill>
                  <a:schemeClr val="bg1"/>
                </a:solidFill>
              </a:rPr>
              <a:t>heddiw</a:t>
            </a:r>
            <a:r>
              <a:rPr lang="en-US" sz="4000" b="1" dirty="0">
                <a:solidFill>
                  <a:schemeClr val="bg1"/>
                </a:solidFill>
              </a:rPr>
              <a:t>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7514220C-D430-BB42-840C-B19FE9B20225}"/>
              </a:ext>
            </a:extLst>
          </p:cNvPr>
          <p:cNvSpPr txBox="1"/>
          <p:nvPr/>
        </p:nvSpPr>
        <p:spPr>
          <a:xfrm>
            <a:off x="207717" y="1787871"/>
            <a:ext cx="4909102" cy="1015663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>
            <a:solidFill>
              <a:schemeClr val="accent4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6000" b="1" dirty="0">
                <a:latin typeface="Arial Rounded MT Bold" panose="020F0704030504030204" pitchFamily="34" charset="77"/>
              </a:rPr>
              <a:t>26.1.2021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3207344-6D95-0B43-B512-30F5E46DDB59}"/>
              </a:ext>
            </a:extLst>
          </p:cNvPr>
          <p:cNvSpPr txBox="1"/>
          <p:nvPr/>
        </p:nvSpPr>
        <p:spPr>
          <a:xfrm>
            <a:off x="1320801" y="4118754"/>
            <a:ext cx="9787466" cy="2062103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………., y ……………… o ……….. 2021.</a:t>
            </a:r>
          </a:p>
          <a:p>
            <a:pPr algn="ctr"/>
            <a:endParaRPr lang="en-US" sz="3200" b="1" dirty="0"/>
          </a:p>
          <a:p>
            <a:pPr algn="ctr"/>
            <a:r>
              <a:rPr lang="en-US" sz="3200" b="1" dirty="0" err="1"/>
              <a:t>Dydd</a:t>
            </a:r>
            <a:r>
              <a:rPr lang="en-US" sz="3200" b="1" dirty="0"/>
              <a:t> ………,  …………. y ………………… 2020.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AE6DA9A-422B-7946-B3D5-12D05FDFCE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17067" y="45731"/>
            <a:ext cx="6715055" cy="4317429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2447A076-F18F-D543-A311-C46C36A573D7}"/>
              </a:ext>
            </a:extLst>
          </p:cNvPr>
          <p:cNvSpPr txBox="1"/>
          <p:nvPr/>
        </p:nvSpPr>
        <p:spPr>
          <a:xfrm>
            <a:off x="3166533" y="4599315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22462D-73AA-B74D-967A-F0667C822926}"/>
              </a:ext>
            </a:extLst>
          </p:cNvPr>
          <p:cNvSpPr txBox="1"/>
          <p:nvPr/>
        </p:nvSpPr>
        <p:spPr>
          <a:xfrm>
            <a:off x="3004190" y="5561338"/>
            <a:ext cx="1093676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812A388F-AC34-224E-87DF-23F0D10E2B41}"/>
              </a:ext>
            </a:extLst>
          </p:cNvPr>
          <p:cNvSpPr txBox="1"/>
          <p:nvPr/>
        </p:nvSpPr>
        <p:spPr>
          <a:xfrm>
            <a:off x="4978401" y="4556119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chweched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76178D9-9621-244B-A247-DD1BE9EF0277}"/>
              </a:ext>
            </a:extLst>
          </p:cNvPr>
          <p:cNvSpPr txBox="1"/>
          <p:nvPr/>
        </p:nvSpPr>
        <p:spPr>
          <a:xfrm>
            <a:off x="4604789" y="5551609"/>
            <a:ext cx="142455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0BE16E9-90F7-564A-BBE7-FE2BDBF604AC}"/>
              </a:ext>
            </a:extLst>
          </p:cNvPr>
          <p:cNvSpPr txBox="1"/>
          <p:nvPr/>
        </p:nvSpPr>
        <p:spPr>
          <a:xfrm>
            <a:off x="7917809" y="4526667"/>
            <a:ext cx="1303867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Ionawr</a:t>
            </a:r>
            <a:endParaRPr lang="en-US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3B256C4-C0C4-0C44-B4CA-CAE0A13E8E1A}"/>
              </a:ext>
            </a:extLst>
          </p:cNvPr>
          <p:cNvSpPr txBox="1"/>
          <p:nvPr/>
        </p:nvSpPr>
        <p:spPr>
          <a:xfrm>
            <a:off x="6841067" y="5551609"/>
            <a:ext cx="2472265" cy="36933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chweched</a:t>
            </a:r>
            <a:r>
              <a:rPr lang="en-US" b="1" dirty="0"/>
              <a:t> </a:t>
            </a:r>
            <a:r>
              <a:rPr lang="en-US" b="1" dirty="0" err="1"/>
              <a:t>ar</a:t>
            </a:r>
            <a:r>
              <a:rPr lang="en-US" b="1" dirty="0"/>
              <a:t> </a:t>
            </a:r>
            <a:r>
              <a:rPr lang="en-US" b="1" dirty="0" err="1"/>
              <a:t>hugain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51491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0" grpId="1" animBg="1"/>
      <p:bldP spid="6" grpId="0" animBg="1"/>
      <p:bldP spid="12" grpId="0" animBg="1"/>
      <p:bldP spid="13" grpId="0" animBg="1"/>
      <p:bldP spid="15" grpId="0" animBg="1"/>
      <p:bldP spid="16" grpId="0" animBg="1"/>
      <p:bldP spid="1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572044"/>
            <a:ext cx="6276108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glaw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bwrw</a:t>
            </a:r>
            <a:r>
              <a:rPr lang="en-US" b="1" dirty="0"/>
              <a:t> </a:t>
            </a:r>
            <a:r>
              <a:rPr lang="en-US" b="1" dirty="0" err="1"/>
              <a:t>eira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braf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oer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rhewllyd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stormus</a:t>
            </a:r>
            <a:endParaRPr lang="en-US" b="1" dirty="0"/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boeth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419716454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EC43BBF-0E71-C94C-B913-3BA674642039}"/>
              </a:ext>
            </a:extLst>
          </p:cNvPr>
          <p:cNvSpPr txBox="1"/>
          <p:nvPr/>
        </p:nvSpPr>
        <p:spPr>
          <a:xfrm>
            <a:off x="3056659" y="1309377"/>
            <a:ext cx="6276108" cy="1354217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FF0000"/>
                </a:solidFill>
              </a:rPr>
              <a:t>Ydy</a:t>
            </a:r>
            <a:r>
              <a:rPr lang="en-US" sz="4400" b="1" dirty="0"/>
              <a:t> </a:t>
            </a:r>
            <a:r>
              <a:rPr lang="en-US" sz="4400" b="1" dirty="0" err="1"/>
              <a:t>hi’n</a:t>
            </a:r>
            <a:r>
              <a:rPr lang="en-US" sz="4400" b="1" dirty="0"/>
              <a:t> ….. </a:t>
            </a:r>
            <a:r>
              <a:rPr lang="en-US" sz="4400" b="1" dirty="0" err="1"/>
              <a:t>heddiw</a:t>
            </a:r>
            <a:r>
              <a:rPr lang="en-US" sz="4400" b="1" dirty="0"/>
              <a:t>?</a:t>
            </a:r>
          </a:p>
          <a:p>
            <a:pPr algn="ctr"/>
            <a:r>
              <a:rPr lang="en-US" sz="2000" b="1" i="1" dirty="0"/>
              <a:t>Is it …… today?</a:t>
            </a:r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DFA67A8D-E94A-D84E-85A3-DFFB90B692C2}"/>
              </a:ext>
            </a:extLst>
          </p:cNvPr>
          <p:cNvSpPr txBox="1"/>
          <p:nvPr/>
        </p:nvSpPr>
        <p:spPr>
          <a:xfrm>
            <a:off x="353292" y="5167412"/>
            <a:ext cx="4170218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mae</a:t>
            </a:r>
            <a:r>
              <a:rPr lang="en-US" sz="3600" b="1" dirty="0"/>
              <a:t> </a:t>
            </a:r>
            <a:r>
              <a:rPr lang="en-US" sz="3600" b="1" dirty="0" err="1"/>
              <a:t>hi’n</a:t>
            </a:r>
            <a:r>
              <a:rPr lang="en-US" sz="3600" b="1" dirty="0"/>
              <a:t> ….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8150B54-1BF7-D84D-91C3-A7A90AFA612C}"/>
              </a:ext>
            </a:extLst>
          </p:cNvPr>
          <p:cNvSpPr txBox="1"/>
          <p:nvPr/>
        </p:nvSpPr>
        <p:spPr>
          <a:xfrm>
            <a:off x="6147954" y="5167412"/>
            <a:ext cx="5950527" cy="1477328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>
                <a:solidFill>
                  <a:srgbClr val="FF0000"/>
                </a:solidFill>
              </a:rPr>
              <a:t>Nac</a:t>
            </a:r>
            <a:r>
              <a:rPr lang="en-US" sz="3600" b="1" dirty="0">
                <a:solidFill>
                  <a:srgbClr val="FF0000"/>
                </a:solidFill>
              </a:rPr>
              <a:t> </a:t>
            </a:r>
            <a:r>
              <a:rPr lang="en-US" sz="3600" b="1" dirty="0" err="1">
                <a:solidFill>
                  <a:srgbClr val="FF0000"/>
                </a:solidFill>
              </a:rPr>
              <a:t>ydy</a:t>
            </a:r>
            <a:r>
              <a:rPr lang="en-US" sz="3600" b="1" dirty="0"/>
              <a:t>, </a:t>
            </a:r>
            <a:r>
              <a:rPr lang="en-US" sz="3600" b="1" dirty="0" err="1"/>
              <a:t>dydy</a:t>
            </a:r>
            <a:r>
              <a:rPr lang="en-US" sz="3600" b="1" dirty="0"/>
              <a:t> hi </a:t>
            </a:r>
            <a:r>
              <a:rPr lang="en-US" sz="3600" b="1" dirty="0" err="1"/>
              <a:t>ddim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….. </a:t>
            </a:r>
            <a:r>
              <a:rPr lang="en-US" sz="3600" b="1" dirty="0" err="1"/>
              <a:t>heddiw</a:t>
            </a:r>
            <a:r>
              <a:rPr lang="en-US" sz="3600" b="1" dirty="0"/>
              <a:t>.</a:t>
            </a:r>
          </a:p>
          <a:p>
            <a:endParaRPr lang="en-US" dirty="0"/>
          </a:p>
        </p:txBody>
      </p:sp>
      <p:cxnSp>
        <p:nvCxnSpPr>
          <p:cNvPr id="6" name="Straight Arrow Connector 5">
            <a:extLst>
              <a:ext uri="{FF2B5EF4-FFF2-40B4-BE49-F238E27FC236}">
                <a16:creationId xmlns:a16="http://schemas.microsoft.com/office/drawing/2014/main" id="{1D115D71-C63A-354F-9F89-91065ED0FE9A}"/>
              </a:ext>
            </a:extLst>
          </p:cNvPr>
          <p:cNvCxnSpPr>
            <a:cxnSpLocks/>
          </p:cNvCxnSpPr>
          <p:nvPr/>
        </p:nvCxnSpPr>
        <p:spPr>
          <a:xfrm flipH="1">
            <a:off x="2341418" y="2743200"/>
            <a:ext cx="1898073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cxnSp>
        <p:nvCxnSpPr>
          <p:cNvPr id="7" name="Straight Arrow Connector 6">
            <a:extLst>
              <a:ext uri="{FF2B5EF4-FFF2-40B4-BE49-F238E27FC236}">
                <a16:creationId xmlns:a16="http://schemas.microsoft.com/office/drawing/2014/main" id="{55E1E8D4-8857-E245-ADDD-F8593BCC4E1C}"/>
              </a:ext>
            </a:extLst>
          </p:cNvPr>
          <p:cNvCxnSpPr>
            <a:cxnSpLocks/>
          </p:cNvCxnSpPr>
          <p:nvPr/>
        </p:nvCxnSpPr>
        <p:spPr>
          <a:xfrm>
            <a:off x="8136083" y="2743200"/>
            <a:ext cx="1589808" cy="2202873"/>
          </a:xfrm>
          <a:prstGeom prst="straightConnector1">
            <a:avLst/>
          </a:prstGeom>
          <a:ln w="76200">
            <a:solidFill>
              <a:schemeClr val="accent6">
                <a:lumMod val="75000"/>
              </a:schemeClr>
            </a:solidFill>
            <a:prstDash val="solid"/>
            <a:tailEnd type="triangle"/>
          </a:ln>
        </p:spPr>
        <p:style>
          <a:lnRef idx="1">
            <a:schemeClr val="accent5"/>
          </a:lnRef>
          <a:fillRef idx="0">
            <a:schemeClr val="accent5"/>
          </a:fillRef>
          <a:effectRef idx="0">
            <a:schemeClr val="accent5"/>
          </a:effectRef>
          <a:fontRef idx="minor">
            <a:schemeClr val="tx1"/>
          </a:fontRef>
        </p:style>
      </p:cxnSp>
      <p:sp>
        <p:nvSpPr>
          <p:cNvPr id="10" name="12-Point Star 9">
            <a:extLst>
              <a:ext uri="{FF2B5EF4-FFF2-40B4-BE49-F238E27FC236}">
                <a16:creationId xmlns:a16="http://schemas.microsoft.com/office/drawing/2014/main" id="{4749507F-AE2F-CB40-96AB-E097959BFC4E}"/>
              </a:ext>
            </a:extLst>
          </p:cNvPr>
          <p:cNvSpPr/>
          <p:nvPr/>
        </p:nvSpPr>
        <p:spPr>
          <a:xfrm>
            <a:off x="197426" y="0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RHEOL: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 err="1"/>
              <a:t>yn</a:t>
            </a:r>
            <a:r>
              <a:rPr lang="en-US" dirty="0"/>
              <a:t> y </a:t>
            </a:r>
            <a:r>
              <a:rPr lang="en-US" dirty="0" err="1"/>
              <a:t>cwestiwn</a:t>
            </a:r>
            <a:r>
              <a:rPr lang="en-US" dirty="0"/>
              <a:t> =  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dirty="0"/>
              <a:t> </a:t>
            </a:r>
            <a:r>
              <a:rPr lang="en-US" dirty="0" err="1"/>
              <a:t>yn</a:t>
            </a:r>
            <a:r>
              <a:rPr lang="en-US" dirty="0"/>
              <a:t> </a:t>
            </a:r>
            <a:r>
              <a:rPr lang="en-US" dirty="0" err="1"/>
              <a:t>yr</a:t>
            </a:r>
            <a:r>
              <a:rPr lang="en-US" dirty="0"/>
              <a:t> </a:t>
            </a:r>
            <a:r>
              <a:rPr lang="en-US" dirty="0" err="1"/>
              <a:t>ateb</a:t>
            </a:r>
            <a:endParaRPr lang="en-US" dirty="0"/>
          </a:p>
        </p:txBody>
      </p:sp>
      <p:sp>
        <p:nvSpPr>
          <p:cNvPr id="11" name="12-Point Star 10">
            <a:extLst>
              <a:ext uri="{FF2B5EF4-FFF2-40B4-BE49-F238E27FC236}">
                <a16:creationId xmlns:a16="http://schemas.microsoft.com/office/drawing/2014/main" id="{3A5818E7-4C0F-A044-8A8B-9906AE1F5206}"/>
              </a:ext>
            </a:extLst>
          </p:cNvPr>
          <p:cNvSpPr/>
          <p:nvPr/>
        </p:nvSpPr>
        <p:spPr>
          <a:xfrm>
            <a:off x="8946574" y="34782"/>
            <a:ext cx="3245426" cy="2528550"/>
          </a:xfrm>
          <a:prstGeom prst="star12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u="sng" dirty="0"/>
              <a:t>RULE: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question =</a:t>
            </a:r>
          </a:p>
          <a:p>
            <a:pPr algn="ctr"/>
            <a:r>
              <a:rPr lang="en-US" b="1" dirty="0" err="1"/>
              <a:t>Ydy</a:t>
            </a:r>
            <a:r>
              <a:rPr lang="en-US" b="1" dirty="0"/>
              <a:t> / </a:t>
            </a:r>
            <a:r>
              <a:rPr lang="en-US" b="1" dirty="0" err="1"/>
              <a:t>Nac</a:t>
            </a:r>
            <a:r>
              <a:rPr lang="en-US" b="1" dirty="0"/>
              <a:t> </a:t>
            </a:r>
            <a:r>
              <a:rPr lang="en-US" b="1" dirty="0" err="1"/>
              <a:t>ydy</a:t>
            </a:r>
            <a:r>
              <a:rPr lang="en-US" b="1" dirty="0"/>
              <a:t> </a:t>
            </a:r>
            <a:r>
              <a:rPr lang="en-US" dirty="0"/>
              <a:t>in the answer.</a:t>
            </a:r>
          </a:p>
        </p:txBody>
      </p:sp>
      <p:sp>
        <p:nvSpPr>
          <p:cNvPr id="9" name="Oval Callout 8">
            <a:extLst>
              <a:ext uri="{FF2B5EF4-FFF2-40B4-BE49-F238E27FC236}">
                <a16:creationId xmlns:a16="http://schemas.microsoft.com/office/drawing/2014/main" id="{86A8BC63-827E-7E4D-B98F-148D70B599F3}"/>
              </a:ext>
            </a:extLst>
          </p:cNvPr>
          <p:cNvSpPr/>
          <p:nvPr/>
        </p:nvSpPr>
        <p:spPr>
          <a:xfrm>
            <a:off x="4145974" y="2760236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Llun</a:t>
            </a:r>
            <a:endParaRPr lang="en-US" b="1" dirty="0"/>
          </a:p>
        </p:txBody>
      </p:sp>
      <p:sp>
        <p:nvSpPr>
          <p:cNvPr id="12" name="Oval Callout 11">
            <a:extLst>
              <a:ext uri="{FF2B5EF4-FFF2-40B4-BE49-F238E27FC236}">
                <a16:creationId xmlns:a16="http://schemas.microsoft.com/office/drawing/2014/main" id="{D0BCE8DB-A1D7-3F4D-964C-F0634EC3CE44}"/>
              </a:ext>
            </a:extLst>
          </p:cNvPr>
          <p:cNvSpPr/>
          <p:nvPr/>
        </p:nvSpPr>
        <p:spPr>
          <a:xfrm>
            <a:off x="6317676" y="2766983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endParaRPr lang="en-US" b="1" dirty="0"/>
          </a:p>
        </p:txBody>
      </p:sp>
      <p:sp>
        <p:nvSpPr>
          <p:cNvPr id="13" name="Oval Callout 12">
            <a:extLst>
              <a:ext uri="{FF2B5EF4-FFF2-40B4-BE49-F238E27FC236}">
                <a16:creationId xmlns:a16="http://schemas.microsoft.com/office/drawing/2014/main" id="{0D67EC94-20E7-184C-9780-280BD36DF106}"/>
              </a:ext>
            </a:extLst>
          </p:cNvPr>
          <p:cNvSpPr/>
          <p:nvPr/>
        </p:nvSpPr>
        <p:spPr>
          <a:xfrm>
            <a:off x="3056659" y="396382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Iau</a:t>
            </a:r>
            <a:endParaRPr lang="en-US" b="1" dirty="0"/>
          </a:p>
        </p:txBody>
      </p:sp>
      <p:sp>
        <p:nvSpPr>
          <p:cNvPr id="14" name="Oval Callout 13">
            <a:extLst>
              <a:ext uri="{FF2B5EF4-FFF2-40B4-BE49-F238E27FC236}">
                <a16:creationId xmlns:a16="http://schemas.microsoft.com/office/drawing/2014/main" id="{8815D05D-157E-2D4C-9058-A489A19C2F24}"/>
              </a:ext>
            </a:extLst>
          </p:cNvPr>
          <p:cNvSpPr/>
          <p:nvPr/>
        </p:nvSpPr>
        <p:spPr>
          <a:xfrm>
            <a:off x="5250875" y="3955825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Gwener</a:t>
            </a:r>
            <a:endParaRPr lang="en-US" b="1" dirty="0"/>
          </a:p>
        </p:txBody>
      </p:sp>
      <p:sp>
        <p:nvSpPr>
          <p:cNvPr id="15" name="Oval Callout 14">
            <a:extLst>
              <a:ext uri="{FF2B5EF4-FFF2-40B4-BE49-F238E27FC236}">
                <a16:creationId xmlns:a16="http://schemas.microsoft.com/office/drawing/2014/main" id="{A7CB9775-4446-9E47-98F3-CDC1F8DED792}"/>
              </a:ext>
            </a:extLst>
          </p:cNvPr>
          <p:cNvSpPr/>
          <p:nvPr/>
        </p:nvSpPr>
        <p:spPr>
          <a:xfrm>
            <a:off x="7334252" y="3934864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Sadwrn</a:t>
            </a:r>
            <a:endParaRPr lang="en-US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C68EF49D-83BB-F14D-AD0B-F080F824752E}"/>
              </a:ext>
            </a:extLst>
          </p:cNvPr>
          <p:cNvSpPr/>
          <p:nvPr/>
        </p:nvSpPr>
        <p:spPr>
          <a:xfrm>
            <a:off x="1423558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Sul</a:t>
            </a:r>
          </a:p>
        </p:txBody>
      </p:sp>
      <p:sp>
        <p:nvSpPr>
          <p:cNvPr id="17" name="Oval Callout 16">
            <a:extLst>
              <a:ext uri="{FF2B5EF4-FFF2-40B4-BE49-F238E27FC236}">
                <a16:creationId xmlns:a16="http://schemas.microsoft.com/office/drawing/2014/main" id="{B92F5C40-A5ED-5349-B862-EE6D4AF9282C}"/>
              </a:ext>
            </a:extLst>
          </p:cNvPr>
          <p:cNvSpPr/>
          <p:nvPr/>
        </p:nvSpPr>
        <p:spPr>
          <a:xfrm>
            <a:off x="9123217" y="3083880"/>
            <a:ext cx="1780308" cy="879944"/>
          </a:xfrm>
          <a:prstGeom prst="wedgeEllipseCallout">
            <a:avLst>
              <a:gd name="adj1" fmla="val -25097"/>
              <a:gd name="adj2" fmla="val 336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Mercher</a:t>
            </a:r>
            <a:endParaRPr lang="en-US" b="1" dirty="0"/>
          </a:p>
        </p:txBody>
      </p:sp>
    </p:spTree>
    <p:extLst>
      <p:ext uri="{BB962C8B-B14F-4D97-AF65-F5344CB8AC3E}">
        <p14:creationId xmlns:p14="http://schemas.microsoft.com/office/powerpoint/2010/main" val="307227894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EE91EF-DCA4-1342-9E41-113173DFE2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38" y="176787"/>
            <a:ext cx="11687688" cy="512570"/>
          </a:xfrm>
          <a:solidFill>
            <a:schemeClr val="tx1"/>
          </a:solidFill>
        </p:spPr>
        <p:txBody>
          <a:bodyPr>
            <a:noAutofit/>
          </a:bodyPr>
          <a:lstStyle/>
          <a:p>
            <a:pPr algn="ctr"/>
            <a:r>
              <a:rPr lang="en-US" b="1" dirty="0" err="1">
                <a:solidFill>
                  <a:schemeClr val="bg1"/>
                </a:solidFill>
              </a:rPr>
              <a:t>Amser</a:t>
            </a:r>
            <a:r>
              <a:rPr lang="en-US" b="1" dirty="0">
                <a:solidFill>
                  <a:schemeClr val="bg1"/>
                </a:solidFill>
              </a:rPr>
              <a:t> </a:t>
            </a:r>
            <a:r>
              <a:rPr lang="en-US" b="1" dirty="0" err="1">
                <a:solidFill>
                  <a:schemeClr val="bg1"/>
                </a:solidFill>
              </a:rPr>
              <a:t>cofrestru</a:t>
            </a:r>
            <a:r>
              <a:rPr lang="en-US" b="1" dirty="0">
                <a:solidFill>
                  <a:schemeClr val="bg1"/>
                </a:solidFill>
              </a:rPr>
              <a:t> ...              Registration time ...</a:t>
            </a:r>
            <a:r>
              <a:rPr lang="en-US" sz="2800" b="1" dirty="0">
                <a:latin typeface="Segoe Print"/>
              </a:rPr>
              <a:t> </a:t>
            </a:r>
            <a:endParaRPr lang="en-US" sz="2800" dirty="0"/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C5FE26C0-452F-8E48-A19E-3FF3210926F8}"/>
              </a:ext>
            </a:extLst>
          </p:cNvPr>
          <p:cNvSpPr txBox="1"/>
          <p:nvPr/>
        </p:nvSpPr>
        <p:spPr>
          <a:xfrm>
            <a:off x="349762" y="722591"/>
            <a:ext cx="5069731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  ….....  </a:t>
            </a:r>
            <a:r>
              <a:rPr lang="en-US" sz="3200" b="1" dirty="0" err="1">
                <a:solidFill>
                  <a:schemeClr val="bg1"/>
                </a:solidFill>
              </a:rPr>
              <a:t>yma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Is …… here today?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0B01190-B45A-3644-A073-814CEC1458D7}"/>
              </a:ext>
            </a:extLst>
          </p:cNvPr>
          <p:cNvSpPr txBox="1"/>
          <p:nvPr/>
        </p:nvSpPr>
        <p:spPr>
          <a:xfrm>
            <a:off x="7136780" y="693256"/>
            <a:ext cx="4690108" cy="1061829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Sut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wyt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ti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heddiw</a:t>
            </a:r>
            <a:r>
              <a:rPr lang="en-US" sz="3200" b="1" dirty="0">
                <a:solidFill>
                  <a:schemeClr val="bg1"/>
                </a:solidFill>
              </a:rPr>
              <a:t>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  <a:p>
            <a:pPr algn="ctr"/>
            <a:r>
              <a:rPr lang="en-US" sz="2000" b="1" i="1" dirty="0">
                <a:solidFill>
                  <a:schemeClr val="bg1"/>
                </a:solidFill>
              </a:rPr>
              <a:t>How are you today?</a:t>
            </a: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71D53340-294F-DD41-9674-73EDED593F0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51968110"/>
              </p:ext>
            </p:extLst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943898CE-FA8E-664E-B739-5EC83F9AD90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65937409"/>
              </p:ext>
            </p:extLst>
          </p:nvPr>
        </p:nvGraphicFramePr>
        <p:xfrm>
          <a:off x="4539621" y="2985145"/>
          <a:ext cx="2906068" cy="37033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54889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DF79FDD9-EA0F-FD42-BC4C-9E5C05113D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32737127"/>
              </p:ext>
            </p:extLst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sp>
        <p:nvSpPr>
          <p:cNvPr id="10" name="TextBox 9">
            <a:extLst>
              <a:ext uri="{FF2B5EF4-FFF2-40B4-BE49-F238E27FC236}">
                <a16:creationId xmlns:a16="http://schemas.microsoft.com/office/drawing/2014/main" id="{2599B4B6-4AF1-A040-8998-438AB6C009C8}"/>
              </a:ext>
            </a:extLst>
          </p:cNvPr>
          <p:cNvSpPr txBox="1"/>
          <p:nvPr/>
        </p:nvSpPr>
        <p:spPr>
          <a:xfrm>
            <a:off x="3619316" y="1861059"/>
            <a:ext cx="4690108" cy="754053"/>
          </a:xfrm>
          <a:prstGeom prst="rect">
            <a:avLst/>
          </a:prstGeom>
          <a:solidFill>
            <a:schemeClr val="tx2"/>
          </a:solidFill>
          <a:ln w="57150">
            <a:solidFill>
              <a:schemeClr val="bg1"/>
            </a:solidFill>
          </a:ln>
        </p:spPr>
        <p:txBody>
          <a:bodyPr wrap="square" rtlCol="0" anchor="t">
            <a:spAutoFit/>
          </a:bodyPr>
          <a:lstStyle/>
          <a:p>
            <a:pPr algn="ctr"/>
            <a:r>
              <a:rPr lang="en-US" sz="3200" b="1" dirty="0">
                <a:solidFill>
                  <a:schemeClr val="bg1"/>
                </a:solidFill>
              </a:rPr>
              <a:t>+        </a:t>
            </a:r>
            <a:r>
              <a:rPr lang="en-US" sz="3200" b="1" dirty="0" err="1">
                <a:solidFill>
                  <a:schemeClr val="bg1"/>
                </a:solidFill>
              </a:rPr>
              <a:t>Ydy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hi’n</a:t>
            </a:r>
            <a:r>
              <a:rPr lang="en-US" sz="3200" b="1" dirty="0">
                <a:solidFill>
                  <a:schemeClr val="bg1"/>
                </a:solidFill>
              </a:rPr>
              <a:t> ……?</a:t>
            </a:r>
          </a:p>
          <a:p>
            <a:pPr algn="ctr"/>
            <a:endParaRPr lang="en-US" sz="11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009947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DB3170D-0798-0446-8C0D-9758BB8F246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004D4A2-6F4E-914C-8B40-94EC0C311BD9}"/>
              </a:ext>
            </a:extLst>
          </p:cNvPr>
          <p:cNvSpPr txBox="1"/>
          <p:nvPr/>
        </p:nvSpPr>
        <p:spPr>
          <a:xfrm>
            <a:off x="3131135" y="305224"/>
            <a:ext cx="6168280" cy="1077218"/>
          </a:xfrm>
          <a:prstGeom prst="rect">
            <a:avLst/>
          </a:prstGeom>
          <a:solidFill>
            <a:schemeClr val="accent4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cofio</a:t>
            </a:r>
            <a:r>
              <a:rPr lang="en-US" sz="3200" b="1" dirty="0"/>
              <a:t>?      </a:t>
            </a:r>
          </a:p>
          <a:p>
            <a:pPr algn="ctr"/>
            <a:r>
              <a:rPr lang="en-US" sz="3200" b="1" dirty="0" err="1"/>
              <a:t>Ydych</a:t>
            </a:r>
            <a:r>
              <a:rPr lang="en-US" sz="3200" b="1" dirty="0"/>
              <a:t> </a:t>
            </a:r>
            <a:r>
              <a:rPr lang="en-US" sz="3200" b="1" dirty="0" err="1"/>
              <a:t>chi’n</a:t>
            </a:r>
            <a:r>
              <a:rPr lang="en-US" sz="3200" b="1" dirty="0"/>
              <a:t> </a:t>
            </a:r>
            <a:r>
              <a:rPr lang="en-US" sz="3200" b="1" dirty="0" err="1"/>
              <a:t>barod</a:t>
            </a:r>
            <a:r>
              <a:rPr lang="en-US" sz="3200" b="1" dirty="0"/>
              <a:t>?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FEFBBA-5C00-B845-8EE0-986B073B7E3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71" t="13326"/>
          <a:stretch/>
        </p:blipFill>
        <p:spPr>
          <a:xfrm>
            <a:off x="4464880" y="2219137"/>
            <a:ext cx="3076347" cy="2733947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277A886D-8851-9845-B1AB-2D5AAABE01C0}"/>
              </a:ext>
            </a:extLst>
          </p:cNvPr>
          <p:cNvSpPr txBox="1"/>
          <p:nvPr/>
        </p:nvSpPr>
        <p:spPr>
          <a:xfrm>
            <a:off x="209862" y="2290717"/>
            <a:ext cx="3790075" cy="95410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It is Tuesday today.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EC2A895-91D7-5E49-A46A-08D3BEE60DBE}"/>
              </a:ext>
            </a:extLst>
          </p:cNvPr>
          <p:cNvSpPr txBox="1"/>
          <p:nvPr/>
        </p:nvSpPr>
        <p:spPr>
          <a:xfrm>
            <a:off x="209862" y="4475280"/>
            <a:ext cx="4455445" cy="830997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Good morning, everyone, and welcome.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694EBA3-848F-0644-8B2B-8ADB7B682A10}"/>
              </a:ext>
            </a:extLst>
          </p:cNvPr>
          <p:cNvSpPr txBox="1"/>
          <p:nvPr/>
        </p:nvSpPr>
        <p:spPr>
          <a:xfrm>
            <a:off x="7804961" y="4562466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Sit, quietly.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4EEC2C-71C1-7542-B876-DB64D1A001CF}"/>
              </a:ext>
            </a:extLst>
          </p:cNvPr>
          <p:cNvSpPr txBox="1"/>
          <p:nvPr/>
        </p:nvSpPr>
        <p:spPr>
          <a:xfrm>
            <a:off x="674688" y="3526068"/>
            <a:ext cx="2892522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Mae </a:t>
            </a:r>
            <a:r>
              <a:rPr lang="en-US" b="1" dirty="0" err="1"/>
              <a:t>hi’n</a:t>
            </a:r>
            <a:r>
              <a:rPr lang="en-US" b="1" dirty="0"/>
              <a:t> </a:t>
            </a:r>
            <a:r>
              <a:rPr lang="en-US" b="1" dirty="0" err="1"/>
              <a:t>ddydd</a:t>
            </a:r>
            <a:r>
              <a:rPr lang="en-US" b="1" dirty="0"/>
              <a:t> </a:t>
            </a:r>
            <a:r>
              <a:rPr lang="en-US" b="1" dirty="0" err="1"/>
              <a:t>Mawrth</a:t>
            </a:r>
            <a:r>
              <a:rPr lang="en-US" b="1" dirty="0"/>
              <a:t> </a:t>
            </a:r>
            <a:r>
              <a:rPr lang="en-US" b="1" dirty="0" err="1"/>
              <a:t>heddiw</a:t>
            </a:r>
            <a:r>
              <a:rPr lang="en-US" b="1" dirty="0"/>
              <a:t>.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CCF7CED8-8F80-5C4F-805D-0A2BDC5AC4EC}"/>
              </a:ext>
            </a:extLst>
          </p:cNvPr>
          <p:cNvSpPr txBox="1"/>
          <p:nvPr/>
        </p:nvSpPr>
        <p:spPr>
          <a:xfrm>
            <a:off x="1201220" y="5389985"/>
            <a:ext cx="2574110" cy="646331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/>
              <a:t>Bore da, </a:t>
            </a:r>
            <a:r>
              <a:rPr lang="en-US" b="1" dirty="0" err="1"/>
              <a:t>bawb</a:t>
            </a:r>
            <a:r>
              <a:rPr lang="en-US" b="1" dirty="0"/>
              <a:t>, a </a:t>
            </a:r>
            <a:r>
              <a:rPr lang="en-US" b="1" dirty="0" err="1"/>
              <a:t>chroeso</a:t>
            </a:r>
            <a:r>
              <a:rPr lang="en-US" b="1" dirty="0"/>
              <a:t>.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3F900F05-B07D-5A44-A562-B27FB8C3D6C7}"/>
              </a:ext>
            </a:extLst>
          </p:cNvPr>
          <p:cNvSpPr txBox="1"/>
          <p:nvPr/>
        </p:nvSpPr>
        <p:spPr>
          <a:xfrm>
            <a:off x="8553977" y="5189017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Eisteddwch</a:t>
            </a:r>
            <a:r>
              <a:rPr lang="en-US" b="1" dirty="0"/>
              <a:t> </a:t>
            </a:r>
            <a:r>
              <a:rPr lang="en-US" b="1" dirty="0" err="1"/>
              <a:t>yn</a:t>
            </a:r>
            <a:r>
              <a:rPr lang="en-US" b="1" dirty="0"/>
              <a:t> </a:t>
            </a:r>
            <a:r>
              <a:rPr lang="en-US" b="1" dirty="0" err="1"/>
              <a:t>dawel</a:t>
            </a:r>
            <a:r>
              <a:rPr lang="en-US" b="1" dirty="0"/>
              <a:t>.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1FC2759-AD60-704B-B404-1A517DD9AC16}"/>
              </a:ext>
            </a:extLst>
          </p:cNvPr>
          <p:cNvSpPr txBox="1"/>
          <p:nvPr/>
        </p:nvSpPr>
        <p:spPr>
          <a:xfrm>
            <a:off x="7957600" y="2287653"/>
            <a:ext cx="4072142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Are you ready? (</a:t>
            </a:r>
            <a:r>
              <a:rPr lang="en-US" sz="2800" b="1" dirty="0" err="1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pl</a:t>
            </a:r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A889E50E-BE7B-564C-A8DA-C8178AD62884}"/>
              </a:ext>
            </a:extLst>
          </p:cNvPr>
          <p:cNvSpPr txBox="1"/>
          <p:nvPr/>
        </p:nvSpPr>
        <p:spPr>
          <a:xfrm>
            <a:off x="8553977" y="3051892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Ydych</a:t>
            </a:r>
            <a:r>
              <a:rPr lang="en-US" b="1" dirty="0"/>
              <a:t> </a:t>
            </a:r>
            <a:r>
              <a:rPr lang="en-US" b="1" dirty="0" err="1"/>
              <a:t>chi’n</a:t>
            </a:r>
            <a:r>
              <a:rPr lang="en-US" b="1" dirty="0"/>
              <a:t> </a:t>
            </a:r>
            <a:r>
              <a:rPr lang="en-US" b="1" dirty="0" err="1"/>
              <a:t>barod</a:t>
            </a:r>
            <a:r>
              <a:rPr lang="en-US" b="1" dirty="0"/>
              <a:t>?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D21A7211-5CDD-D148-A5B5-F4DEC74817FD}"/>
              </a:ext>
            </a:extLst>
          </p:cNvPr>
          <p:cNvSpPr txBox="1"/>
          <p:nvPr/>
        </p:nvSpPr>
        <p:spPr>
          <a:xfrm>
            <a:off x="3987552" y="5794030"/>
            <a:ext cx="4455445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>
                <a:latin typeface="Bookman Old Style" panose="02050604050505020204" pitchFamily="18" charset="0"/>
                <a:ea typeface="Ayuthaya" pitchFamily="2" charset="-34"/>
                <a:cs typeface="Ayuthaya" pitchFamily="2" charset="-34"/>
              </a:rPr>
              <a:t>Look at me.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9002562F-E3D2-7541-948A-917C77BADF9C}"/>
              </a:ext>
            </a:extLst>
          </p:cNvPr>
          <p:cNvSpPr txBox="1"/>
          <p:nvPr/>
        </p:nvSpPr>
        <p:spPr>
          <a:xfrm>
            <a:off x="4928219" y="6389199"/>
            <a:ext cx="2574110" cy="369332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b="1" dirty="0" err="1"/>
              <a:t>Edrychwch</a:t>
            </a:r>
            <a:r>
              <a:rPr lang="en-US" b="1" dirty="0"/>
              <a:t> </a:t>
            </a:r>
            <a:r>
              <a:rPr lang="en-US" b="1" dirty="0" err="1"/>
              <a:t>arna</a:t>
            </a:r>
            <a:r>
              <a:rPr lang="en-US" b="1" dirty="0"/>
              <a:t>’ </a:t>
            </a:r>
            <a:r>
              <a:rPr lang="en-US" b="1" dirty="0" err="1"/>
              <a:t>i</a:t>
            </a:r>
            <a:r>
              <a:rPr lang="en-US" b="1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88922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9" grpId="0" animBg="1"/>
      <p:bldP spid="13" grpId="0" animBg="1"/>
      <p:bldP spid="6" grpId="0" animBg="1"/>
      <p:bldP spid="18" grpId="0" animBg="1"/>
      <p:bldP spid="19" grpId="0" animBg="1"/>
      <p:bldP spid="11" grpId="0" animBg="1"/>
      <p:bldP spid="12" grpId="0" animBg="1"/>
      <p:bldP spid="14" grpId="0" animBg="1"/>
      <p:bldP spid="15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D90E8B25-BFF2-9046-B58C-8C53BB49A5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893" t="17561" r="26490" b="38211"/>
          <a:stretch/>
        </p:blipFill>
        <p:spPr>
          <a:xfrm>
            <a:off x="41244" y="24647"/>
            <a:ext cx="5754030" cy="397499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F8D54642-9C8A-144E-8F18-C6B47A90CC38}"/>
              </a:ext>
            </a:extLst>
          </p:cNvPr>
          <p:cNvSpPr/>
          <p:nvPr/>
        </p:nvSpPr>
        <p:spPr>
          <a:xfrm>
            <a:off x="6977270" y="0"/>
            <a:ext cx="4317263" cy="2595319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4000" b="1" dirty="0"/>
              <a:t>ATEBION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9090EB2-4264-6743-B5D5-1C3757652C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3E4F82F-B58A-4F4F-BFD0-7A71B6B92B0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80577" y="3240783"/>
            <a:ext cx="6309070" cy="3505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525431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6C9075A9-F2F1-4543-B42B-7E45EB18E2B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29694" y="3157331"/>
            <a:ext cx="6677991" cy="3338996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6623EDA-8C6D-A942-8FE1-97B0020965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286" y="231085"/>
            <a:ext cx="4606099" cy="6428132"/>
          </a:xfrm>
          <a:prstGeom prst="rect">
            <a:avLst/>
          </a:prstGeom>
          <a:ln w="57150">
            <a:solidFill>
              <a:schemeClr val="tx1"/>
            </a:solidFill>
          </a:ln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74A44AF8-0934-934B-8E61-108036723F22}"/>
              </a:ext>
            </a:extLst>
          </p:cNvPr>
          <p:cNvSpPr/>
          <p:nvPr/>
        </p:nvSpPr>
        <p:spPr>
          <a:xfrm>
            <a:off x="6877878" y="292387"/>
            <a:ext cx="3477655" cy="2864944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/>
              <a:t>Pa </a:t>
            </a:r>
            <a:r>
              <a:rPr lang="en-US" sz="2400" b="1" dirty="0" err="1"/>
              <a:t>gwestiynau</a:t>
            </a:r>
            <a:r>
              <a:rPr lang="en-US" sz="2400" b="1" dirty="0"/>
              <a:t> …?</a:t>
            </a:r>
          </a:p>
        </p:txBody>
      </p:sp>
    </p:spTree>
    <p:extLst>
      <p:ext uri="{BB962C8B-B14F-4D97-AF65-F5344CB8AC3E}">
        <p14:creationId xmlns:p14="http://schemas.microsoft.com/office/powerpoint/2010/main" val="324336415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/>
        </p:nvGraphicFramePr>
        <p:xfrm>
          <a:off x="270932" y="1397000"/>
          <a:ext cx="11717868" cy="5212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905956">
                  <a:extLst>
                    <a:ext uri="{9D8B030D-6E8A-4147-A177-3AD203B41FA5}">
                      <a16:colId xmlns:a16="http://schemas.microsoft.com/office/drawing/2014/main" val="3210294906"/>
                    </a:ext>
                  </a:extLst>
                </a:gridCol>
                <a:gridCol w="3905956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3905956">
                  <a:extLst>
                    <a:ext uri="{9D8B030D-6E8A-4147-A177-3AD203B41FA5}">
                      <a16:colId xmlns:a16="http://schemas.microsoft.com/office/drawing/2014/main" val="24069263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Fi (me)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Fe (him)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Hi (her)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800" b="1" dirty="0" err="1"/>
                        <a:t>enw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Pwy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Ble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800" b="1" dirty="0" err="1"/>
                        <a:t>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byw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oed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Faint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</a:t>
                      </a:r>
                      <a:r>
                        <a:rPr lang="en-US" sz="2800" b="1" dirty="0"/>
                        <a:t>oed?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/>
                        <a:t>dydy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hobi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rwyt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dwyt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/>
                        <a:t>Beth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yn</a:t>
                      </a:r>
                      <a:r>
                        <a:rPr lang="en-US" sz="2800" b="1" dirty="0"/>
                        <a:t> </a:t>
                      </a:r>
                      <a:r>
                        <a:rPr lang="en-US" sz="2800" b="1" dirty="0" err="1"/>
                        <a:t>hoffi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ti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800" b="1" dirty="0" err="1"/>
                        <a:t>Oes</a:t>
                      </a:r>
                      <a:r>
                        <a:rPr lang="en-US" sz="2800" b="1" dirty="0"/>
                        <a:t> … </a:t>
                      </a:r>
                      <a:r>
                        <a:rPr lang="en-US" sz="28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8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8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558800" y="355600"/>
            <a:ext cx="11108267" cy="769441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>
                <a:solidFill>
                  <a:srgbClr val="0070C0"/>
                </a:solidFill>
              </a:rPr>
              <a:t>Gofyn</a:t>
            </a:r>
            <a:r>
              <a:rPr lang="en-US" sz="4400" b="1" dirty="0">
                <a:solidFill>
                  <a:srgbClr val="0070C0"/>
                </a:solidFill>
              </a:rPr>
              <a:t> </a:t>
            </a:r>
            <a:r>
              <a:rPr lang="en-US" sz="4400" b="1" dirty="0" err="1">
                <a:solidFill>
                  <a:srgbClr val="0070C0"/>
                </a:solidFill>
              </a:rPr>
              <a:t>cwestiynau</a:t>
            </a:r>
            <a:r>
              <a:rPr lang="en-US" sz="4400" b="1" dirty="0">
                <a:solidFill>
                  <a:srgbClr val="0070C0"/>
                </a:solidFill>
              </a:rPr>
              <a:t> …        Asking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70799983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1062965" y="1170157"/>
          <a:ext cx="10099936" cy="5416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9968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5049968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610462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ben-</a:t>
                      </a:r>
                      <a:r>
                        <a:rPr lang="en-US" sz="2400" b="1" dirty="0" err="1"/>
                        <a:t>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e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fe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138023" y="165819"/>
            <a:ext cx="11904451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Gofyn</a:t>
            </a:r>
            <a:r>
              <a:rPr lang="en-US" sz="2800" b="1" dirty="0">
                <a:solidFill>
                  <a:srgbClr val="0070C0"/>
                </a:solidFill>
              </a:rPr>
              <a:t> ac </a:t>
            </a:r>
            <a:r>
              <a:rPr lang="en-US" sz="2800" b="1" dirty="0" err="1">
                <a:solidFill>
                  <a:srgbClr val="0070C0"/>
                </a:solidFill>
              </a:rPr>
              <a:t>ateb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cwestiynau</a:t>
            </a:r>
            <a:r>
              <a:rPr lang="en-US" sz="2800" b="1" dirty="0">
                <a:solidFill>
                  <a:srgbClr val="0070C0"/>
                </a:solidFill>
              </a:rPr>
              <a:t> …               Asking and answering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38704994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EAC1105-CFB1-5344-9B24-33FDDF9F679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75748327"/>
              </p:ext>
            </p:extLst>
          </p:nvPr>
        </p:nvGraphicFramePr>
        <p:xfrm>
          <a:off x="1062965" y="1170157"/>
          <a:ext cx="10099936" cy="541651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049968">
                  <a:extLst>
                    <a:ext uri="{9D8B030D-6E8A-4147-A177-3AD203B41FA5}">
                      <a16:colId xmlns:a16="http://schemas.microsoft.com/office/drawing/2014/main" val="484468437"/>
                    </a:ext>
                  </a:extLst>
                </a:gridCol>
                <a:gridCol w="5049968">
                  <a:extLst>
                    <a:ext uri="{9D8B030D-6E8A-4147-A177-3AD203B41FA5}">
                      <a16:colId xmlns:a16="http://schemas.microsoft.com/office/drawing/2014/main" val="372054263"/>
                    </a:ext>
                  </a:extLst>
                </a:gridCol>
              </a:tblGrid>
              <a:tr h="610462"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Cwestiwn</a:t>
                      </a:r>
                      <a:r>
                        <a:rPr lang="en-US" sz="3600" b="1" dirty="0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 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3600" b="1" dirty="0" err="1">
                          <a:latin typeface="Noteworthy Light" panose="02000400000000000000" pitchFamily="2" charset="77"/>
                          <a:ea typeface="Noteworthy Light" panose="02000400000000000000" pitchFamily="2" charset="77"/>
                        </a:rPr>
                        <a:t>Ateb</a:t>
                      </a:r>
                      <a:endParaRPr lang="en-US" sz="3600" b="1" dirty="0">
                        <a:latin typeface="Noteworthy Light" panose="02000400000000000000" pitchFamily="2" charset="77"/>
                        <a:ea typeface="Noteworthy Light" panose="02000400000000000000" pitchFamily="2" charset="77"/>
                      </a:endParaRP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593089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 err="1"/>
                        <a:t>enw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 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91438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Pryd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/>
                        <a:t>en-blwydd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ph</a:t>
                      </a:r>
                      <a:r>
                        <a:rPr lang="en-US" sz="2400" b="1" dirty="0" err="1"/>
                        <a:t>en-blwydd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ar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747765444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Pwy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/>
                        <a:t>…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24482825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Ble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byw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2912249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Faint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h</a:t>
                      </a:r>
                      <a:r>
                        <a:rPr lang="en-US" sz="2400" b="1" dirty="0"/>
                        <a:t>oed?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/>
                        <a:t>…. </a:t>
                      </a:r>
                      <a:r>
                        <a:rPr lang="en-US" sz="2400" b="1" dirty="0" err="1"/>
                        <a:t>oed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2114861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Ei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hobi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ydy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728998020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mae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Mae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hi’n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7482813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/>
                        <a:t>Beth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Dydy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ddim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en-US" sz="2400" b="1" dirty="0" err="1"/>
                        <a:t>yn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hoffi</a:t>
                      </a:r>
                      <a:r>
                        <a:rPr lang="en-US" sz="2400" b="1" dirty="0"/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573987398"/>
                  </a:ext>
                </a:extLst>
              </a:tr>
              <a:tr h="494184"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 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 err="1"/>
                        <a:t>mae</a:t>
                      </a:r>
                      <a:r>
                        <a:rPr lang="en-US" sz="2400" b="1" dirty="0"/>
                        <a:t> ......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. </a:t>
                      </a:r>
                    </a:p>
                    <a:p>
                      <a:r>
                        <a:rPr lang="en-US" sz="2400" b="1" dirty="0" err="1"/>
                        <a:t>Nac</a:t>
                      </a:r>
                      <a:r>
                        <a:rPr lang="en-US" sz="2400" b="1" dirty="0"/>
                        <a:t> </a:t>
                      </a:r>
                      <a:r>
                        <a:rPr lang="en-US" sz="2400" b="1" dirty="0" err="1"/>
                        <a:t>oes</a:t>
                      </a:r>
                      <a:r>
                        <a:rPr lang="en-US" sz="2400" b="1" dirty="0"/>
                        <a:t>, 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does dim …… </a:t>
                      </a:r>
                      <a:r>
                        <a:rPr lang="en-US" sz="2400" b="1" dirty="0" err="1">
                          <a:solidFill>
                            <a:srgbClr val="FF0000"/>
                          </a:solidFill>
                        </a:rPr>
                        <a:t>gyda</a:t>
                      </a:r>
                      <a:r>
                        <a:rPr lang="en-US" sz="2400" b="1" dirty="0">
                          <a:solidFill>
                            <a:srgbClr val="FF0000"/>
                          </a:solidFill>
                        </a:rPr>
                        <a:t> hi</a:t>
                      </a:r>
                      <a:r>
                        <a:rPr lang="en-US" sz="2400" b="1" dirty="0"/>
                        <a:t>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6447781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1B8D19B2-AFAF-264A-8FBF-92579E3C7AC0}"/>
              </a:ext>
            </a:extLst>
          </p:cNvPr>
          <p:cNvSpPr txBox="1"/>
          <p:nvPr/>
        </p:nvSpPr>
        <p:spPr>
          <a:xfrm>
            <a:off x="138023" y="165819"/>
            <a:ext cx="11904451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>
                <a:solidFill>
                  <a:srgbClr val="0070C0"/>
                </a:solidFill>
              </a:rPr>
              <a:t>Gofyn</a:t>
            </a:r>
            <a:r>
              <a:rPr lang="en-US" sz="2800" b="1" dirty="0">
                <a:solidFill>
                  <a:srgbClr val="0070C0"/>
                </a:solidFill>
              </a:rPr>
              <a:t> ac </a:t>
            </a:r>
            <a:r>
              <a:rPr lang="en-US" sz="2800" b="1" dirty="0" err="1">
                <a:solidFill>
                  <a:srgbClr val="0070C0"/>
                </a:solidFill>
              </a:rPr>
              <a:t>ateb</a:t>
            </a:r>
            <a:r>
              <a:rPr lang="en-US" sz="2800" b="1" dirty="0">
                <a:solidFill>
                  <a:srgbClr val="0070C0"/>
                </a:solidFill>
              </a:rPr>
              <a:t> </a:t>
            </a:r>
            <a:r>
              <a:rPr lang="en-US" sz="2800" b="1" dirty="0" err="1">
                <a:solidFill>
                  <a:srgbClr val="0070C0"/>
                </a:solidFill>
              </a:rPr>
              <a:t>cwestiynau</a:t>
            </a:r>
            <a:r>
              <a:rPr lang="en-US" sz="2800" b="1" dirty="0">
                <a:solidFill>
                  <a:srgbClr val="0070C0"/>
                </a:solidFill>
              </a:rPr>
              <a:t> …               Asking and answering questions …</a:t>
            </a:r>
          </a:p>
        </p:txBody>
      </p:sp>
    </p:spTree>
    <p:extLst>
      <p:ext uri="{BB962C8B-B14F-4D97-AF65-F5344CB8AC3E}">
        <p14:creationId xmlns:p14="http://schemas.microsoft.com/office/powerpoint/2010/main" val="24383897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12-Point Star 12">
            <a:extLst>
              <a:ext uri="{FF2B5EF4-FFF2-40B4-BE49-F238E27FC236}">
                <a16:creationId xmlns:a16="http://schemas.microsoft.com/office/drawing/2014/main" id="{2B832CB4-8AE0-3541-B0F0-5915E6598990}"/>
              </a:ext>
            </a:extLst>
          </p:cNvPr>
          <p:cNvSpPr/>
          <p:nvPr/>
        </p:nvSpPr>
        <p:spPr>
          <a:xfrm>
            <a:off x="3815553" y="172180"/>
            <a:ext cx="1998133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43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0C9DA9A-7024-874B-B5DA-656D1CE594F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45889" y="60538"/>
            <a:ext cx="2675126" cy="2258508"/>
          </a:xfrm>
          <a:prstGeom prst="rect">
            <a:avLst/>
          </a:prstGeom>
        </p:spPr>
      </p:pic>
      <p:sp>
        <p:nvSpPr>
          <p:cNvPr id="19" name="12-Point Star 18">
            <a:extLst>
              <a:ext uri="{FF2B5EF4-FFF2-40B4-BE49-F238E27FC236}">
                <a16:creationId xmlns:a16="http://schemas.microsoft.com/office/drawing/2014/main" id="{A733E188-EECE-BD43-A7F4-C4218B5EB2A7}"/>
              </a:ext>
            </a:extLst>
          </p:cNvPr>
          <p:cNvSpPr/>
          <p:nvPr/>
        </p:nvSpPr>
        <p:spPr>
          <a:xfrm>
            <a:off x="5938865" y="115678"/>
            <a:ext cx="3873605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>
                <a:solidFill>
                  <a:schemeClr val="accent1"/>
                </a:solidFill>
              </a:rPr>
              <a:t>Mawrth</a:t>
            </a:r>
            <a:r>
              <a:rPr lang="en-US" sz="2800" b="1" dirty="0">
                <a:solidFill>
                  <a:schemeClr val="accent1"/>
                </a:solidFill>
              </a:rPr>
              <a:t> y 18fed</a:t>
            </a:r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72C824F8-07A0-9242-88A2-C1DF7256B94E}"/>
              </a:ext>
            </a:extLst>
          </p:cNvPr>
          <p:cNvSpPr/>
          <p:nvPr/>
        </p:nvSpPr>
        <p:spPr>
          <a:xfrm>
            <a:off x="1837515" y="1363077"/>
            <a:ext cx="7676148" cy="2021305"/>
          </a:xfrm>
          <a:prstGeom prst="rect">
            <a:avLst/>
          </a:prstGeom>
          <a:noFill/>
        </p:spPr>
        <p:txBody>
          <a:bodyPr wrap="none" lIns="91440" tIns="45720" rIns="91440" bIns="45720">
            <a:prstTxWarp prst="textDoubleWave1">
              <a:avLst>
                <a:gd name="adj1" fmla="val 6250"/>
                <a:gd name="adj2" fmla="val 535"/>
              </a:avLst>
            </a:prstTxWarp>
            <a:spAutoFit/>
          </a:bodyPr>
          <a:lstStyle/>
          <a:p>
            <a:pPr algn="ctr"/>
            <a:r>
              <a:rPr lang="en-US" sz="5400" b="1" dirty="0" err="1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Dyma</a:t>
            </a:r>
            <a:r>
              <a:rPr lang="en-US" sz="5400" b="1" dirty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 hi!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E55708-26BC-474E-9563-3298EE5499E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04530" y="2963333"/>
            <a:ext cx="1488464" cy="14884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24F9F3A3-88C2-4A4B-9B27-26F8E86C040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69710" y="4722209"/>
            <a:ext cx="2158727" cy="1886046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788FF75A-B862-6F42-8A55-90D2AEA3D73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671597" y="3085064"/>
            <a:ext cx="2085790" cy="2085790"/>
          </a:xfrm>
          <a:prstGeom prst="rect">
            <a:avLst/>
          </a:prstGeom>
        </p:spPr>
      </p:pic>
      <p:sp>
        <p:nvSpPr>
          <p:cNvPr id="28" name="12-Point Star 27">
            <a:extLst>
              <a:ext uri="{FF2B5EF4-FFF2-40B4-BE49-F238E27FC236}">
                <a16:creationId xmlns:a16="http://schemas.microsoft.com/office/drawing/2014/main" id="{3518C7D8-6283-3349-8362-6A7BE8B04138}"/>
              </a:ext>
            </a:extLst>
          </p:cNvPr>
          <p:cNvSpPr/>
          <p:nvPr/>
        </p:nvSpPr>
        <p:spPr>
          <a:xfrm>
            <a:off x="4382750" y="3251066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33BF7CF0-632A-8643-83A0-BB61AB60B6BA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65416" y="4871535"/>
            <a:ext cx="2376418" cy="1886046"/>
          </a:xfrm>
          <a:prstGeom prst="rect">
            <a:avLst/>
          </a:prstGeom>
        </p:spPr>
      </p:pic>
      <p:pic>
        <p:nvPicPr>
          <p:cNvPr id="23" name="Picture 22">
            <a:extLst>
              <a:ext uri="{FF2B5EF4-FFF2-40B4-BE49-F238E27FC236}">
                <a16:creationId xmlns:a16="http://schemas.microsoft.com/office/drawing/2014/main" id="{1E5AE572-C0A8-A04D-8FE8-0CDC42B10150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445401" y="3546693"/>
            <a:ext cx="1538942" cy="2729790"/>
          </a:xfrm>
          <a:prstGeom prst="rect">
            <a:avLst/>
          </a:prstGeom>
        </p:spPr>
      </p:pic>
      <p:sp>
        <p:nvSpPr>
          <p:cNvPr id="32" name="12-Point Star 31">
            <a:extLst>
              <a:ext uri="{FF2B5EF4-FFF2-40B4-BE49-F238E27FC236}">
                <a16:creationId xmlns:a16="http://schemas.microsoft.com/office/drawing/2014/main" id="{8B6E4CA0-57D1-D743-8E28-E8D35E40709C}"/>
              </a:ext>
            </a:extLst>
          </p:cNvPr>
          <p:cNvSpPr/>
          <p:nvPr/>
        </p:nvSpPr>
        <p:spPr>
          <a:xfrm rot="322858">
            <a:off x="1110126" y="3450060"/>
            <a:ext cx="1871284" cy="1070611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hobïau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5" name="Picture 24">
            <a:extLst>
              <a:ext uri="{FF2B5EF4-FFF2-40B4-BE49-F238E27FC236}">
                <a16:creationId xmlns:a16="http://schemas.microsoft.com/office/drawing/2014/main" id="{1384A514-5A16-D44D-84D0-9EE7AF8600A0}"/>
              </a:ext>
            </a:extLst>
      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35452" y="4722209"/>
            <a:ext cx="2110782" cy="1750405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F1453D26-D13D-954B-A26B-8B4599394A6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426034" y="4871535"/>
            <a:ext cx="1685245" cy="1685245"/>
          </a:xfrm>
          <a:prstGeom prst="rect">
            <a:avLst/>
          </a:prstGeom>
        </p:spPr>
      </p:pic>
      <p:pic>
        <p:nvPicPr>
          <p:cNvPr id="29" name="Picture 28">
            <a:extLst>
              <a:ext uri="{FF2B5EF4-FFF2-40B4-BE49-F238E27FC236}">
                <a16:creationId xmlns:a16="http://schemas.microsoft.com/office/drawing/2014/main" id="{DD7CA39A-6044-5F47-88A8-8740A92F31F4}"/>
              </a:ext>
            </a:extLst>
      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9008882" y="3312977"/>
            <a:ext cx="2192035" cy="2231531"/>
          </a:xfrm>
          <a:prstGeom prst="rect">
            <a:avLst/>
          </a:prstGeom>
        </p:spPr>
      </p:pic>
      <p:sp>
        <p:nvSpPr>
          <p:cNvPr id="34" name="12-Point Star 33">
            <a:extLst>
              <a:ext uri="{FF2B5EF4-FFF2-40B4-BE49-F238E27FC236}">
                <a16:creationId xmlns:a16="http://schemas.microsoft.com/office/drawing/2014/main" id="{E6B0D5AD-2077-8445-89BA-6377A048C6DD}"/>
              </a:ext>
            </a:extLst>
          </p:cNvPr>
          <p:cNvSpPr/>
          <p:nvPr/>
        </p:nvSpPr>
        <p:spPr>
          <a:xfrm rot="659491">
            <a:off x="10241061" y="2560687"/>
            <a:ext cx="2096474" cy="1406728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dirty="0" err="1">
                <a:solidFill>
                  <a:schemeClr val="accent1"/>
                </a:solidFill>
              </a:rPr>
              <a:t>ddim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yn</a:t>
            </a:r>
            <a:r>
              <a:rPr lang="en-US" sz="2000" b="1" dirty="0">
                <a:solidFill>
                  <a:schemeClr val="accent1"/>
                </a:solidFill>
              </a:rPr>
              <a:t> </a:t>
            </a:r>
            <a:r>
              <a:rPr lang="en-US" sz="2000" b="1" dirty="0" err="1">
                <a:solidFill>
                  <a:schemeClr val="accent1"/>
                </a:solidFill>
              </a:rPr>
              <a:t>hoffi</a:t>
            </a:r>
            <a:endParaRPr lang="en-US" sz="2000" b="1" dirty="0">
              <a:solidFill>
                <a:schemeClr val="accent1"/>
              </a:solidFill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4194BF1-181A-164F-9FF8-77C70431040C}"/>
              </a:ext>
            </a:extLst>
          </p:cNvPr>
          <p:cNvPicPr>
            <a:picLocks noChangeAspect="1"/>
          </p:cNvPicPr>
          <p:nvPr/>
        </p:nvPicPr>
        <p:blipFill rotWithShape="1">
          <a:blip r:embed="rId12"/>
          <a:srcRect l="22889" r="24555"/>
          <a:stretch/>
        </p:blipFill>
        <p:spPr>
          <a:xfrm>
            <a:off x="274597" y="1037458"/>
            <a:ext cx="1614657" cy="1809721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2" name="12-Point Star 21">
            <a:extLst>
              <a:ext uri="{FF2B5EF4-FFF2-40B4-BE49-F238E27FC236}">
                <a16:creationId xmlns:a16="http://schemas.microsoft.com/office/drawing/2014/main" id="{861EED12-4901-DF49-9FE5-0CAD3627FD7A}"/>
              </a:ext>
            </a:extLst>
          </p:cNvPr>
          <p:cNvSpPr/>
          <p:nvPr/>
        </p:nvSpPr>
        <p:spPr>
          <a:xfrm>
            <a:off x="859708" y="102515"/>
            <a:ext cx="2701236" cy="1591733"/>
          </a:xfrm>
          <a:prstGeom prst="star12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b="1" dirty="0">
                <a:solidFill>
                  <a:schemeClr val="accent1"/>
                </a:solidFill>
              </a:rPr>
              <a:t>Alex Jones</a:t>
            </a:r>
          </a:p>
        </p:txBody>
      </p:sp>
    </p:spTree>
    <p:extLst>
      <p:ext uri="{BB962C8B-B14F-4D97-AF65-F5344CB8AC3E}">
        <p14:creationId xmlns:p14="http://schemas.microsoft.com/office/powerpoint/2010/main" val="339267160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D31ED617-44B5-714A-B652-F306114E1575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t="1354"/>
          <a:stretch/>
        </p:blipFill>
        <p:spPr>
          <a:xfrm rot="16200000">
            <a:off x="3155508" y="-535759"/>
            <a:ext cx="5694719" cy="7873997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1AC1260-E3EF-5340-8046-384010EC7264}"/>
              </a:ext>
            </a:extLst>
          </p:cNvPr>
          <p:cNvSpPr txBox="1"/>
          <p:nvPr/>
        </p:nvSpPr>
        <p:spPr>
          <a:xfrm>
            <a:off x="10354734" y="2274491"/>
            <a:ext cx="1185334" cy="86177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het </a:t>
            </a:r>
          </a:p>
          <a:p>
            <a:pPr algn="ctr"/>
            <a:r>
              <a:rPr lang="en-US" b="1" i="1" dirty="0"/>
              <a:t>(hat)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F5E6987-0D07-3340-ACCF-8BE8C090DA60}"/>
              </a:ext>
            </a:extLst>
          </p:cNvPr>
          <p:cNvSpPr txBox="1"/>
          <p:nvPr/>
        </p:nvSpPr>
        <p:spPr>
          <a:xfrm>
            <a:off x="337819" y="456919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sbectol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(glasses)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1CB2CF3-DBE7-E646-8262-1FE6ADD94B7E}"/>
              </a:ext>
            </a:extLst>
          </p:cNvPr>
          <p:cNvSpPr txBox="1"/>
          <p:nvPr/>
        </p:nvSpPr>
        <p:spPr>
          <a:xfrm>
            <a:off x="10265714" y="1041814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mwstas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(mustache)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3055C4A-8699-464F-9E30-7212EDC207D9}"/>
              </a:ext>
            </a:extLst>
          </p:cNvPr>
          <p:cNvSpPr txBox="1"/>
          <p:nvPr/>
        </p:nvSpPr>
        <p:spPr>
          <a:xfrm>
            <a:off x="10354734" y="3745851"/>
            <a:ext cx="1337734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/>
              <a:t>barf </a:t>
            </a:r>
          </a:p>
          <a:p>
            <a:pPr algn="ctr"/>
            <a:r>
              <a:rPr lang="en-US" b="1" i="1" dirty="0"/>
              <a:t>(beard)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0948526-F46A-2441-AC86-4ADEEC8EC66A}"/>
              </a:ext>
            </a:extLst>
          </p:cNvPr>
          <p:cNvSpPr txBox="1"/>
          <p:nvPr/>
        </p:nvSpPr>
        <p:spPr>
          <a:xfrm>
            <a:off x="10092268" y="4876680"/>
            <a:ext cx="1862666" cy="738664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clustdlysau</a:t>
            </a:r>
            <a:r>
              <a:rPr lang="en-US" sz="2400" b="1" dirty="0"/>
              <a:t> </a:t>
            </a:r>
          </a:p>
          <a:p>
            <a:pPr algn="ctr"/>
            <a:r>
              <a:rPr lang="en-US" b="1" i="1" dirty="0"/>
              <a:t>(</a:t>
            </a:r>
            <a:r>
              <a:rPr lang="en-US" b="1" i="1" dirty="0" err="1"/>
              <a:t>earings</a:t>
            </a:r>
            <a:r>
              <a:rPr lang="en-US" b="1" i="1" dirty="0"/>
              <a:t>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7E2944C9-C315-354E-9DBA-8E901D9C8D28}"/>
              </a:ext>
            </a:extLst>
          </p:cNvPr>
          <p:cNvSpPr txBox="1"/>
          <p:nvPr/>
        </p:nvSpPr>
        <p:spPr>
          <a:xfrm>
            <a:off x="313266" y="1646913"/>
            <a:ext cx="1337734" cy="2031325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  <a:ln w="571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Bachgen</a:t>
            </a:r>
            <a:r>
              <a:rPr lang="en-US" sz="2400" b="1" dirty="0"/>
              <a:t> </a:t>
            </a:r>
            <a:r>
              <a:rPr lang="en-US" sz="2400" b="1" dirty="0" err="1"/>
              <a:t>neu</a:t>
            </a:r>
            <a:r>
              <a:rPr lang="en-US" sz="2400" b="1" dirty="0"/>
              <a:t> </a:t>
            </a:r>
            <a:r>
              <a:rPr lang="en-US" sz="2400" b="1" dirty="0" err="1"/>
              <a:t>ferch</a:t>
            </a:r>
            <a:r>
              <a:rPr lang="en-US" sz="2400" b="1" dirty="0"/>
              <a:t>? </a:t>
            </a:r>
          </a:p>
          <a:p>
            <a:pPr algn="ctr"/>
            <a:endParaRPr lang="en-US" b="1" i="1" dirty="0"/>
          </a:p>
          <a:p>
            <a:pPr algn="ctr"/>
            <a:r>
              <a:rPr lang="en-US" b="1" i="1" dirty="0"/>
              <a:t>(Boy or girl?)</a:t>
            </a:r>
          </a:p>
        </p:txBody>
      </p:sp>
    </p:spTree>
    <p:extLst>
      <p:ext uri="{BB962C8B-B14F-4D97-AF65-F5344CB8AC3E}">
        <p14:creationId xmlns:p14="http://schemas.microsoft.com/office/powerpoint/2010/main" val="66139291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4F6578-180B-B149-B858-0EA9F3A9AE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444" y="327441"/>
            <a:ext cx="10637410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pPr algn="ctr"/>
            <a:r>
              <a:rPr lang="en-US" sz="4400" b="1" dirty="0" err="1">
                <a:solidFill>
                  <a:schemeClr val="bg1"/>
                </a:solidFill>
              </a:rPr>
              <a:t>Rhagenwau</a:t>
            </a:r>
            <a:r>
              <a:rPr lang="en-US" sz="4400" b="1" dirty="0">
                <a:solidFill>
                  <a:schemeClr val="bg1"/>
                </a:solidFill>
              </a:rPr>
              <a:t>            Pronouns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2B96689-D3CD-3E40-B79C-A2070E3FDDB9}"/>
              </a:ext>
            </a:extLst>
          </p:cNvPr>
          <p:cNvSpPr txBox="1"/>
          <p:nvPr/>
        </p:nvSpPr>
        <p:spPr>
          <a:xfrm>
            <a:off x="258418" y="2098191"/>
            <a:ext cx="570506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rgbClr val="FF0000"/>
                </a:solidFill>
              </a:rPr>
              <a:t>fy</a:t>
            </a:r>
            <a:r>
              <a:rPr lang="en-US" sz="2800" b="1" dirty="0">
                <a:solidFill>
                  <a:srgbClr val="FF0000"/>
                </a:solidFill>
              </a:rPr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m</a:t>
            </a:r>
            <a:r>
              <a:rPr lang="en-US" sz="2800" b="1" dirty="0" err="1"/>
              <a:t>rawd</a:t>
            </a:r>
            <a:r>
              <a:rPr lang="en-US" sz="2800" b="1" dirty="0"/>
              <a:t> (</a:t>
            </a:r>
            <a:r>
              <a:rPr lang="en-US" sz="2800" b="1" dirty="0" err="1"/>
              <a:t>i</a:t>
            </a:r>
            <a:r>
              <a:rPr lang="en-US" sz="2800" b="1" dirty="0"/>
              <a:t>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chemeClr val="accent1"/>
                </a:solidFill>
              </a:rPr>
              <a:t>ei</a:t>
            </a:r>
            <a:r>
              <a:rPr lang="en-US" sz="2800" b="1" dirty="0">
                <a:solidFill>
                  <a:schemeClr val="accent1"/>
                </a:solidFill>
              </a:rPr>
              <a:t> </a:t>
            </a:r>
            <a:r>
              <a:rPr lang="en-US" sz="2800" b="1" dirty="0" err="1">
                <a:solidFill>
                  <a:schemeClr val="accent1"/>
                </a:solidFill>
              </a:rPr>
              <a:t>f</a:t>
            </a:r>
            <a:r>
              <a:rPr lang="en-US" sz="2800" b="1" dirty="0" err="1"/>
              <a:t>rawd</a:t>
            </a:r>
            <a:r>
              <a:rPr lang="en-US" sz="2800" b="1" dirty="0"/>
              <a:t> (e)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sz="2800" b="1" dirty="0"/>
          </a:p>
          <a:p>
            <a:endParaRPr lang="en-US" sz="2800" b="1" dirty="0"/>
          </a:p>
          <a:p>
            <a:endParaRPr lang="en-US" sz="2800" b="1" dirty="0"/>
          </a:p>
          <a:p>
            <a:r>
              <a:rPr lang="en-US" sz="2800" b="1" dirty="0"/>
              <a:t>Mae </a:t>
            </a:r>
            <a:r>
              <a:rPr lang="en-US" sz="2800" b="1" dirty="0" err="1">
                <a:solidFill>
                  <a:schemeClr val="accent6"/>
                </a:solidFill>
              </a:rPr>
              <a:t>ei</a:t>
            </a:r>
            <a:r>
              <a:rPr lang="en-US" sz="2800" b="1" dirty="0">
                <a:solidFill>
                  <a:schemeClr val="accent6"/>
                </a:solidFill>
              </a:rPr>
              <a:t> </a:t>
            </a:r>
            <a:r>
              <a:rPr lang="en-US" sz="2800" b="1" dirty="0" err="1">
                <a:solidFill>
                  <a:schemeClr val="accent6"/>
                </a:solidFill>
              </a:rPr>
              <a:t>b</a:t>
            </a:r>
            <a:r>
              <a:rPr lang="en-US" sz="2800" b="1" dirty="0" err="1"/>
              <a:t>rawd</a:t>
            </a:r>
            <a:r>
              <a:rPr lang="en-US" sz="2800" b="1" dirty="0"/>
              <a:t> (hi) </a:t>
            </a:r>
            <a:r>
              <a:rPr lang="en-US" sz="2800" b="1" dirty="0" err="1"/>
              <a:t>yn</a:t>
            </a:r>
            <a:r>
              <a:rPr lang="en-US" sz="2800" b="1" dirty="0"/>
              <a:t> </a:t>
            </a:r>
            <a:r>
              <a:rPr lang="en-US" sz="2800" b="1" dirty="0" err="1"/>
              <a:t>naw</a:t>
            </a:r>
            <a:r>
              <a:rPr lang="en-US" sz="2800" b="1" dirty="0"/>
              <a:t> </a:t>
            </a:r>
            <a:r>
              <a:rPr lang="en-US" sz="2800" b="1" dirty="0" err="1"/>
              <a:t>oed</a:t>
            </a:r>
            <a:r>
              <a:rPr lang="en-US" sz="2800" b="1" dirty="0"/>
              <a:t>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Right Arrow 3">
            <a:extLst>
              <a:ext uri="{FF2B5EF4-FFF2-40B4-BE49-F238E27FC236}">
                <a16:creationId xmlns:a16="http://schemas.microsoft.com/office/drawing/2014/main" id="{233ABA44-0BFB-0A4B-B9C2-42AC5F98A696}"/>
              </a:ext>
            </a:extLst>
          </p:cNvPr>
          <p:cNvSpPr/>
          <p:nvPr/>
        </p:nvSpPr>
        <p:spPr>
          <a:xfrm rot="10800000">
            <a:off x="5557245" y="1669773"/>
            <a:ext cx="5091376" cy="1411357"/>
          </a:xfrm>
          <a:prstGeom prst="rightArrow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ight Arrow 4">
            <a:extLst>
              <a:ext uri="{FF2B5EF4-FFF2-40B4-BE49-F238E27FC236}">
                <a16:creationId xmlns:a16="http://schemas.microsoft.com/office/drawing/2014/main" id="{F6CBC882-873A-E142-8F1B-53D60B08DDDC}"/>
              </a:ext>
            </a:extLst>
          </p:cNvPr>
          <p:cNvSpPr/>
          <p:nvPr/>
        </p:nvSpPr>
        <p:spPr>
          <a:xfrm rot="10800000">
            <a:off x="5557245" y="3374227"/>
            <a:ext cx="5091376" cy="1411357"/>
          </a:xfrm>
          <a:prstGeom prst="rightArrow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ight Arrow 5">
            <a:extLst>
              <a:ext uri="{FF2B5EF4-FFF2-40B4-BE49-F238E27FC236}">
                <a16:creationId xmlns:a16="http://schemas.microsoft.com/office/drawing/2014/main" id="{087A1E86-2F95-E64A-88CC-62A9E576E7C3}"/>
              </a:ext>
            </a:extLst>
          </p:cNvPr>
          <p:cNvSpPr/>
          <p:nvPr/>
        </p:nvSpPr>
        <p:spPr>
          <a:xfrm rot="10800000">
            <a:off x="5557245" y="5211149"/>
            <a:ext cx="5091376" cy="1411357"/>
          </a:xfrm>
          <a:prstGeom prst="right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092814-8248-D843-80D0-B044CE10515D}"/>
              </a:ext>
            </a:extLst>
          </p:cNvPr>
          <p:cNvSpPr txBox="1"/>
          <p:nvPr/>
        </p:nvSpPr>
        <p:spPr>
          <a:xfrm>
            <a:off x="6380922" y="2098190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fy</a:t>
            </a:r>
            <a:r>
              <a:rPr lang="en-US" sz="2400" b="1" dirty="0"/>
              <a:t>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trwynol</a:t>
            </a:r>
            <a:endParaRPr lang="en-US" sz="2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6D9D71-3C75-2842-AECD-48E9E44BDA48}"/>
              </a:ext>
            </a:extLst>
          </p:cNvPr>
          <p:cNvSpPr txBox="1"/>
          <p:nvPr/>
        </p:nvSpPr>
        <p:spPr>
          <a:xfrm>
            <a:off x="6268528" y="3849072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ei</a:t>
            </a:r>
            <a:r>
              <a:rPr lang="en-US" sz="2400" b="1" dirty="0"/>
              <a:t> (g / m)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meddal</a:t>
            </a:r>
            <a:endParaRPr lang="en-US" sz="24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ACAAB0E-861B-0541-BB40-301D3FAB8A67}"/>
              </a:ext>
            </a:extLst>
          </p:cNvPr>
          <p:cNvSpPr txBox="1"/>
          <p:nvPr/>
        </p:nvSpPr>
        <p:spPr>
          <a:xfrm>
            <a:off x="6380921" y="5685995"/>
            <a:ext cx="407504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b="1" dirty="0" err="1"/>
              <a:t>ei</a:t>
            </a:r>
            <a:r>
              <a:rPr lang="en-US" sz="2400" b="1" dirty="0"/>
              <a:t> (b / f) + </a:t>
            </a:r>
            <a:r>
              <a:rPr lang="en-US" sz="2400" b="1" dirty="0" err="1"/>
              <a:t>treiglad</a:t>
            </a:r>
            <a:r>
              <a:rPr lang="en-US" sz="2400" b="1" dirty="0"/>
              <a:t> </a:t>
            </a:r>
            <a:r>
              <a:rPr lang="en-US" sz="2400" b="1" dirty="0" err="1"/>
              <a:t>llaes</a:t>
            </a:r>
            <a:endParaRPr lang="en-US" sz="2400" b="1" dirty="0"/>
          </a:p>
        </p:txBody>
      </p:sp>
    </p:spTree>
    <p:extLst>
      <p:ext uri="{BB962C8B-B14F-4D97-AF65-F5344CB8AC3E}">
        <p14:creationId xmlns:p14="http://schemas.microsoft.com/office/powerpoint/2010/main" val="156232693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04EF86-552A-5845-8356-26E602910DB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4966006"/>
              </p:ext>
            </p:extLst>
          </p:nvPr>
        </p:nvGraphicFramePr>
        <p:xfrm>
          <a:off x="203199" y="303694"/>
          <a:ext cx="11684001" cy="5562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70740">
                  <a:extLst>
                    <a:ext uri="{9D8B030D-6E8A-4147-A177-3AD203B41FA5}">
                      <a16:colId xmlns:a16="http://schemas.microsoft.com/office/drawing/2014/main" val="2659070135"/>
                    </a:ext>
                  </a:extLst>
                </a:gridCol>
                <a:gridCol w="3413261">
                  <a:extLst>
                    <a:ext uri="{9D8B030D-6E8A-4147-A177-3AD203B41FA5}">
                      <a16:colId xmlns:a16="http://schemas.microsoft.com/office/drawing/2014/main" val="4259223292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>
                          <a:solidFill>
                            <a:schemeClr val="tx1"/>
                          </a:solidFill>
                        </a:rPr>
                        <a:t>Enw</a:t>
                      </a:r>
                      <a:r>
                        <a:rPr lang="en-US" dirty="0">
                          <a:solidFill>
                            <a:schemeClr val="tx1"/>
                          </a:solidFill>
                        </a:rPr>
                        <a:t>:  </a:t>
                      </a:r>
                      <a:r>
                        <a:rPr lang="en-US" b="0" u="none" dirty="0">
                          <a:solidFill>
                            <a:schemeClr val="tx1"/>
                          </a:solidFill>
                        </a:rPr>
                        <a:t>Martha </a:t>
                      </a:r>
                      <a:r>
                        <a:rPr lang="en-US" b="0" u="none" dirty="0" err="1">
                          <a:solidFill>
                            <a:schemeClr val="tx1"/>
                          </a:solidFill>
                        </a:rPr>
                        <a:t>Dafydd</a:t>
                      </a:r>
                      <a:endParaRPr lang="en-US" b="0" u="none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40000"/>
                        <a:lumOff val="60000"/>
                      </a:schemeClr>
                    </a:solidFill>
                  </a:tcPr>
                </a:tc>
                <a:tc rowSpan="15">
                  <a:txBody>
                    <a:bodyPr/>
                    <a:lstStyle/>
                    <a:p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38388292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Oed</a:t>
                      </a:r>
                      <a:r>
                        <a:rPr lang="en-US" dirty="0"/>
                        <a:t>:   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2849145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Pen-</a:t>
                      </a:r>
                      <a:r>
                        <a:rPr lang="en-US" b="1" dirty="0" err="1"/>
                        <a:t>blwydd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Chwefror</a:t>
                      </a:r>
                      <a:r>
                        <a:rPr lang="en-US" dirty="0"/>
                        <a:t> 5ed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3082563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Cartref</a:t>
                      </a:r>
                      <a:r>
                        <a:rPr lang="en-US" dirty="0"/>
                        <a:t>:  ty </a:t>
                      </a:r>
                      <a:r>
                        <a:rPr lang="en-US" dirty="0" err="1"/>
                        <a:t>ar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wahân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Powys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1670423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Hobïau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gymnasteg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darllen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merlota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216476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Hoff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 </a:t>
                      </a:r>
                      <a:r>
                        <a:rPr lang="en-US" dirty="0" err="1"/>
                        <a:t>pitsa</a:t>
                      </a:r>
                      <a:r>
                        <a:rPr lang="en-US" dirty="0"/>
                        <a:t> a </a:t>
                      </a:r>
                      <a:r>
                        <a:rPr lang="en-US" dirty="0" err="1"/>
                        <a:t>sglodion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34744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fwyd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ffa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pôb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221464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u="none" dirty="0"/>
                        <a:t>Hoff </a:t>
                      </a:r>
                      <a:r>
                        <a:rPr lang="en-US" b="1" u="none" dirty="0" err="1"/>
                        <a:t>bethau</a:t>
                      </a:r>
                      <a:r>
                        <a:rPr lang="en-US" b="1" u="none" dirty="0"/>
                        <a:t>:  </a:t>
                      </a:r>
                      <a:r>
                        <a:rPr lang="en-US" b="0" u="none" dirty="0" err="1"/>
                        <a:t>cerddoriaeth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ffôn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llyfrau</a:t>
                      </a:r>
                      <a:r>
                        <a:rPr lang="en-US" b="0" u="none" dirty="0"/>
                        <a:t>,  </a:t>
                      </a:r>
                      <a:r>
                        <a:rPr lang="en-US" b="0" u="none" dirty="0" err="1"/>
                        <a:t>tywydd</a:t>
                      </a:r>
                      <a:r>
                        <a:rPr lang="en-US" b="0" u="none" dirty="0"/>
                        <a:t> </a:t>
                      </a:r>
                      <a:r>
                        <a:rPr lang="en-US" b="0" u="none" dirty="0" err="1"/>
                        <a:t>braf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36577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/>
                        <a:t>Cas </a:t>
                      </a:r>
                      <a:r>
                        <a:rPr lang="en-US" b="1" dirty="0" err="1"/>
                        <a:t>bethau</a:t>
                      </a:r>
                      <a:r>
                        <a:rPr lang="en-US" dirty="0"/>
                        <a:t>:  </a:t>
                      </a:r>
                      <a:r>
                        <a:rPr lang="en-US" dirty="0" err="1"/>
                        <a:t>tywydd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oer</a:t>
                      </a:r>
                      <a:r>
                        <a:rPr lang="en-US" dirty="0"/>
                        <a:t>,  </a:t>
                      </a:r>
                      <a:r>
                        <a:rPr lang="en-US" dirty="0" err="1"/>
                        <a:t>helpu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yn</a:t>
                      </a:r>
                      <a:r>
                        <a:rPr lang="en-US" dirty="0"/>
                        <a:t> y ty,  </a:t>
                      </a:r>
                      <a:r>
                        <a:rPr lang="en-US" dirty="0" err="1"/>
                        <a:t>tacluso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313071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Gwallt</a:t>
                      </a:r>
                      <a:r>
                        <a:rPr lang="en-US" dirty="0"/>
                        <a:t>: brown </a:t>
                      </a:r>
                      <a:r>
                        <a:rPr lang="en-US" dirty="0" err="1"/>
                        <a:t>golau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hir</a:t>
                      </a:r>
                      <a:r>
                        <a:rPr lang="en-US" dirty="0"/>
                        <a:t>, </a:t>
                      </a:r>
                      <a:r>
                        <a:rPr lang="en-US" dirty="0" err="1"/>
                        <a:t>syth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645796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Llygaid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glas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3654522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Teulu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mawr</a:t>
                      </a:r>
                      <a:r>
                        <a:rPr lang="en-US" b="0" dirty="0"/>
                        <a:t> – Nain, </a:t>
                      </a:r>
                      <a:r>
                        <a:rPr lang="en-US" b="0" dirty="0" err="1"/>
                        <a:t>Taid</a:t>
                      </a:r>
                      <a:r>
                        <a:rPr lang="en-US" b="0" dirty="0"/>
                        <a:t>, Mam, Tad, </a:t>
                      </a:r>
                      <a:r>
                        <a:rPr lang="en-US" b="0" dirty="0" err="1"/>
                        <a:t>Llysfam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980258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Brawd</a:t>
                      </a:r>
                      <a:r>
                        <a:rPr lang="en-US" dirty="0"/>
                        <a:t>: </a:t>
                      </a:r>
                      <a:r>
                        <a:rPr lang="en-US" dirty="0" err="1"/>
                        <a:t>dau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frawd</a:t>
                      </a:r>
                      <a:r>
                        <a:rPr lang="en-US" dirty="0"/>
                        <a:t> </a:t>
                      </a:r>
                      <a:r>
                        <a:rPr lang="en-US" dirty="0" err="1"/>
                        <a:t>mawr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0560354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Chwaer</a:t>
                      </a:r>
                      <a:r>
                        <a:rPr lang="en-US" b="1" dirty="0"/>
                        <a:t>: </a:t>
                      </a:r>
                      <a:r>
                        <a:rPr lang="en-US" b="0" dirty="0" err="1"/>
                        <a:t>nac</a:t>
                      </a:r>
                      <a:r>
                        <a:rPr lang="en-US" b="0" dirty="0"/>
                        <a:t> </a:t>
                      </a:r>
                      <a:r>
                        <a:rPr lang="en-US" b="0" dirty="0" err="1"/>
                        <a:t>oes</a:t>
                      </a:r>
                      <a:endParaRPr lang="en-US" b="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2648908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/>
                        <a:t>Anifail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Anwes</a:t>
                      </a:r>
                      <a:r>
                        <a:rPr lang="en-US" dirty="0"/>
                        <a:t>: 3 chi a 2 </a:t>
                      </a:r>
                      <a:r>
                        <a:rPr lang="en-US" dirty="0" err="1"/>
                        <a:t>geffyl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42486975"/>
                  </a:ext>
                </a:extLst>
              </a:tr>
            </a:tbl>
          </a:graphicData>
        </a:graphic>
      </p:graphicFrame>
      <p:sp>
        <p:nvSpPr>
          <p:cNvPr id="10" name="12-Point Star 9">
            <a:extLst>
              <a:ext uri="{FF2B5EF4-FFF2-40B4-BE49-F238E27FC236}">
                <a16:creationId xmlns:a16="http://schemas.microsoft.com/office/drawing/2014/main" id="{0DF17564-8112-0548-A89F-0069FA7A529C}"/>
              </a:ext>
            </a:extLst>
          </p:cNvPr>
          <p:cNvSpPr/>
          <p:nvPr/>
        </p:nvSpPr>
        <p:spPr>
          <a:xfrm rot="20477584">
            <a:off x="8195182" y="695277"/>
            <a:ext cx="3776133" cy="1998134"/>
          </a:xfrm>
          <a:prstGeom prst="star12">
            <a:avLst/>
          </a:prstGeom>
          <a:solidFill>
            <a:schemeClr val="accent4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 err="1"/>
              <a:t>Ei</a:t>
            </a:r>
            <a:r>
              <a:rPr lang="en-US" sz="2800" b="1" dirty="0"/>
              <a:t> </a:t>
            </a:r>
            <a:r>
              <a:rPr lang="en-US" sz="2800" b="1" dirty="0" err="1">
                <a:solidFill>
                  <a:srgbClr val="FF0000"/>
                </a:solidFill>
              </a:rPr>
              <a:t>ph</a:t>
            </a:r>
            <a:r>
              <a:rPr lang="en-US" sz="2800" b="1" dirty="0" err="1"/>
              <a:t>asport</a:t>
            </a:r>
            <a:endParaRPr lang="en-US" sz="28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5C9D979-B4E7-C44A-B558-782B5E291781}"/>
              </a:ext>
            </a:extLst>
          </p:cNvPr>
          <p:cNvSpPr txBox="1"/>
          <p:nvPr/>
        </p:nvSpPr>
        <p:spPr>
          <a:xfrm>
            <a:off x="8500533" y="3246187"/>
            <a:ext cx="3386667" cy="2620107"/>
          </a:xfrm>
          <a:prstGeom prst="rect">
            <a:avLst/>
          </a:prstGeom>
          <a:solidFill>
            <a:schemeClr val="bg1"/>
          </a:solidFill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E6AC02-1EB1-EB4A-B752-18E14212C31B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73965" t="1654" b="73827"/>
          <a:stretch/>
        </p:blipFill>
        <p:spPr>
          <a:xfrm>
            <a:off x="8991599" y="3407379"/>
            <a:ext cx="2404533" cy="23890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95856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Picture 24">
            <a:extLst>
              <a:ext uri="{FF2B5EF4-FFF2-40B4-BE49-F238E27FC236}">
                <a16:creationId xmlns:a16="http://schemas.microsoft.com/office/drawing/2014/main" id="{949B03B4-DE8A-C844-882D-E779969E502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6415367"/>
            <a:ext cx="2856992" cy="44263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BE1FCE8B-95DA-8941-94A1-F56A22A28B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09591" y="3655378"/>
            <a:ext cx="1028772" cy="82301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6ACC5C52-67CB-664B-BF27-4AA264DA8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3198" y="3646336"/>
            <a:ext cx="1028772" cy="823017"/>
          </a:xfrm>
          <a:prstGeom prst="rect">
            <a:avLst/>
          </a:prstGeom>
        </p:spPr>
      </p:pic>
      <p:sp>
        <p:nvSpPr>
          <p:cNvPr id="10" name="12-Point Star 9">
            <a:extLst>
              <a:ext uri="{FF2B5EF4-FFF2-40B4-BE49-F238E27FC236}">
                <a16:creationId xmlns:a16="http://schemas.microsoft.com/office/drawing/2014/main" id="{EE2895D3-1198-194A-9841-0E34DFAF15D4}"/>
              </a:ext>
            </a:extLst>
          </p:cNvPr>
          <p:cNvSpPr/>
          <p:nvPr/>
        </p:nvSpPr>
        <p:spPr>
          <a:xfrm>
            <a:off x="2497746" y="0"/>
            <a:ext cx="2745942" cy="2118241"/>
          </a:xfrm>
          <a:prstGeom prst="star12">
            <a:avLst/>
          </a:prstGeom>
          <a:solidFill>
            <a:schemeClr val="accent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dirty="0" err="1"/>
              <a:t>Ydych</a:t>
            </a:r>
            <a:r>
              <a:rPr lang="en-US" sz="2400" b="1" dirty="0"/>
              <a:t> </a:t>
            </a:r>
            <a:r>
              <a:rPr lang="en-US" sz="2400" b="1" dirty="0" err="1"/>
              <a:t>chi’n</a:t>
            </a:r>
            <a:r>
              <a:rPr lang="en-US" sz="2400" b="1" dirty="0"/>
              <a:t> </a:t>
            </a:r>
            <a:r>
              <a:rPr lang="en-US" sz="2400" b="1" dirty="0" err="1"/>
              <a:t>cofio</a:t>
            </a:r>
            <a:r>
              <a:rPr lang="en-US" sz="2400" b="1" dirty="0"/>
              <a:t> </a:t>
            </a:r>
            <a:r>
              <a:rPr lang="en-US" sz="2400" b="1" dirty="0" err="1"/>
              <a:t>eich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?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4640C52-7088-A94F-87AA-E1AFDD0E99DD}"/>
              </a:ext>
            </a:extLst>
          </p:cNvPr>
          <p:cNvSpPr txBox="1"/>
          <p:nvPr/>
        </p:nvSpPr>
        <p:spPr>
          <a:xfrm>
            <a:off x="5711137" y="198783"/>
            <a:ext cx="431694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>
                <a:solidFill>
                  <a:srgbClr val="FF0000"/>
                </a:solidFill>
              </a:rPr>
              <a:t>Meddyliwch</a:t>
            </a:r>
            <a:r>
              <a:rPr lang="en-US" sz="2400" b="1" dirty="0">
                <a:solidFill>
                  <a:srgbClr val="FF0000"/>
                </a:solidFill>
              </a:rPr>
              <a:t> am </a:t>
            </a:r>
            <a:r>
              <a:rPr lang="en-US" sz="2400" b="1" dirty="0" err="1">
                <a:solidFill>
                  <a:srgbClr val="FF0000"/>
                </a:solidFill>
              </a:rPr>
              <a:t>gwestiwn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ofyn</a:t>
            </a:r>
            <a:r>
              <a:rPr lang="en-US" sz="2400" b="1" dirty="0">
                <a:solidFill>
                  <a:srgbClr val="FF0000"/>
                </a:solidFill>
              </a:rPr>
              <a:t> am y </a:t>
            </a:r>
            <a:r>
              <a:rPr lang="en-US" sz="2400" b="1" dirty="0" err="1">
                <a:solidFill>
                  <a:srgbClr val="FF0000"/>
                </a:solidFill>
              </a:rPr>
              <a:t>pasbort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i’r</a:t>
            </a:r>
            <a:r>
              <a:rPr lang="en-US" sz="2400" b="1" dirty="0">
                <a:solidFill>
                  <a:srgbClr val="FF0000"/>
                </a:solidFill>
              </a:rPr>
              <a:t> person </a:t>
            </a:r>
            <a:r>
              <a:rPr lang="en-US" sz="2400" b="1" dirty="0" err="1">
                <a:solidFill>
                  <a:srgbClr val="FF0000"/>
                </a:solidFill>
              </a:rPr>
              <a:t>nesaf</a:t>
            </a:r>
            <a:r>
              <a:rPr lang="en-US" sz="2400" b="1" dirty="0">
                <a:solidFill>
                  <a:srgbClr val="FF0000"/>
                </a:solidFill>
              </a:rPr>
              <a:t> </a:t>
            </a:r>
            <a:r>
              <a:rPr lang="en-US" sz="2400" b="1" dirty="0" err="1">
                <a:solidFill>
                  <a:srgbClr val="FF0000"/>
                </a:solidFill>
              </a:rPr>
              <a:t>yn</a:t>
            </a:r>
            <a:r>
              <a:rPr lang="en-US" sz="2400" b="1" dirty="0">
                <a:solidFill>
                  <a:srgbClr val="FF0000"/>
                </a:solidFill>
              </a:rPr>
              <a:t> y </a:t>
            </a:r>
            <a:r>
              <a:rPr lang="en-US" sz="2400" b="1" dirty="0" err="1">
                <a:solidFill>
                  <a:srgbClr val="FF0000"/>
                </a:solidFill>
              </a:rPr>
              <a:t>gadwyn</a:t>
            </a:r>
            <a:r>
              <a:rPr lang="en-US" sz="2400" b="1" dirty="0">
                <a:solidFill>
                  <a:srgbClr val="FF0000"/>
                </a:solidFill>
              </a:rPr>
              <a:t> …</a:t>
            </a:r>
          </a:p>
        </p:txBody>
      </p:sp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2F216A99-01B4-1848-8F03-00490F06964A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49762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Eleanor </a:t>
                      </a:r>
                      <a:r>
                        <a:rPr lang="en-US" dirty="0" err="1"/>
                        <a:t>Molyneux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Cerys Baker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Alaina Brown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Rhys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Hayley Clark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Lowri</a:t>
                      </a:r>
                      <a:r>
                        <a:rPr lang="en-US" dirty="0"/>
                        <a:t> Johnson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Ebony </a:t>
                      </a:r>
                      <a:r>
                        <a:rPr lang="en-US" dirty="0" err="1"/>
                        <a:t>Tukwood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Anna Jenkins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Jack Hussey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2" name="Table 11">
            <a:extLst>
              <a:ext uri="{FF2B5EF4-FFF2-40B4-BE49-F238E27FC236}">
                <a16:creationId xmlns:a16="http://schemas.microsoft.com/office/drawing/2014/main" id="{A92676C2-C9FF-8C4B-A5FC-2A34502C5B9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456811" y="1931382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Sophie Roberts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Kathryn Riches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Emelia Thomas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err="1"/>
                        <a:t>Jordanna</a:t>
                      </a:r>
                      <a:r>
                        <a:rPr lang="en-US" dirty="0"/>
                        <a:t> Elise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Caitlin Llewelyn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Lisa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Rianne Morgan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Georgia Hills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Megan Langdon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  <p:graphicFrame>
        <p:nvGraphicFramePr>
          <p:cNvPr id="13" name="Table 12">
            <a:extLst>
              <a:ext uri="{FF2B5EF4-FFF2-40B4-BE49-F238E27FC236}">
                <a16:creationId xmlns:a16="http://schemas.microsoft.com/office/drawing/2014/main" id="{5307F240-CDCF-C74A-A82B-4AEF9B8926D2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8729481" y="1948921"/>
          <a:ext cx="2906068" cy="37084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757344">
                  <a:extLst>
                    <a:ext uri="{9D8B030D-6E8A-4147-A177-3AD203B41FA5}">
                      <a16:colId xmlns:a16="http://schemas.microsoft.com/office/drawing/2014/main" val="4152480405"/>
                    </a:ext>
                  </a:extLst>
                </a:gridCol>
                <a:gridCol w="2148724">
                  <a:extLst>
                    <a:ext uri="{9D8B030D-6E8A-4147-A177-3AD203B41FA5}">
                      <a16:colId xmlns:a16="http://schemas.microsoft.com/office/drawing/2014/main" val="39774968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dirty="0" err="1"/>
                        <a:t>Rhif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Pwy</a:t>
                      </a:r>
                      <a:r>
                        <a:rPr lang="en-US" dirty="0"/>
                        <a:t>?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867877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Lainey Gallo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378598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Hollie Jones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941660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Amanda Gould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53523065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Charlotte Turner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4619891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Shay Farrell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91899217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Lily Lloyd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54589335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572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Yasmin </a:t>
                      </a:r>
                      <a:r>
                        <a:rPr lang="en-US" dirty="0" err="1"/>
                        <a:t>Scrine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8831020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Nicola Tully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582302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dirty="0"/>
                        <a:t>27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Sara </a:t>
                      </a:r>
                      <a:r>
                        <a:rPr lang="en-US" dirty="0" err="1"/>
                        <a:t>Dalkin</a:t>
                      </a:r>
                      <a:endParaRPr lang="en-US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21038734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3751128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9EB801D7-BB0D-7E45-8211-D656725756A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1580" b="7175"/>
          <a:stretch/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B097970-AA9E-154E-BAA3-14FB230001ED}"/>
              </a:ext>
            </a:extLst>
          </p:cNvPr>
          <p:cNvSpPr txBox="1"/>
          <p:nvPr/>
        </p:nvSpPr>
        <p:spPr>
          <a:xfrm>
            <a:off x="574431" y="322384"/>
            <a:ext cx="11043138" cy="3770263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23900" b="1" dirty="0" err="1">
                <a:latin typeface="Segoe Print" panose="02000800000000000000" pitchFamily="2" charset="0"/>
              </a:rPr>
              <a:t>Rhifau</a:t>
            </a:r>
            <a:endParaRPr lang="en-US" sz="23900" b="1" dirty="0">
              <a:latin typeface="Segoe Print" panose="02000800000000000000" pitchFamily="2" charset="0"/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F511E65-9B7C-7545-A548-051FAC0B7808}"/>
              </a:ext>
            </a:extLst>
          </p:cNvPr>
          <p:cNvSpPr/>
          <p:nvPr/>
        </p:nvSpPr>
        <p:spPr>
          <a:xfrm>
            <a:off x="304800" y="5641792"/>
            <a:ext cx="11582400" cy="646331"/>
          </a:xfrm>
          <a:prstGeom prst="rect">
            <a:avLst/>
          </a:prstGeom>
          <a:solidFill>
            <a:schemeClr val="bg1"/>
          </a:solidFill>
        </p:spPr>
        <p:txBody>
          <a:bodyPr wrap="square">
            <a:spAutoFit/>
          </a:bodyPr>
          <a:lstStyle/>
          <a:p>
            <a:pPr algn="ctr"/>
            <a:r>
              <a:rPr lang="en-US" b="1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https://uwtsd.hosted.panopto.com/Panopto/Pages/Viewer.aspx?id=e7a2f12a-39c7-4270-ac7f-ac7c0112a9eb</a:t>
            </a:r>
            <a:endParaRPr lang="en-US" b="1" dirty="0"/>
          </a:p>
          <a:p>
            <a:endParaRPr lang="en-US" b="1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3E82330-9AFA-6648-ACCA-44646B208DD2}"/>
              </a:ext>
            </a:extLst>
          </p:cNvPr>
          <p:cNvSpPr/>
          <p:nvPr/>
        </p:nvSpPr>
        <p:spPr>
          <a:xfrm>
            <a:off x="3048000" y="3105835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hlinkClick r:id="rId4"/>
              </a:rPr>
              <a:t>https://uwtsd.hosted.panopto.com/Panopto/Pages/Viewer.aspx?id=e7a2f12a-39c7-4270-ac7f-ac7c0112a9eb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10086066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997D814-F97B-2B44-A581-74EE29F4316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3240" t="13580" r="31091" b="11853"/>
          <a:stretch/>
        </p:blipFill>
        <p:spPr>
          <a:xfrm rot="5400000">
            <a:off x="2967459" y="-2378020"/>
            <a:ext cx="6062138" cy="11328402"/>
          </a:xfrm>
          <a:prstGeom prst="rect">
            <a:avLst/>
          </a:prstGeom>
        </p:spPr>
      </p:pic>
      <p:sp>
        <p:nvSpPr>
          <p:cNvPr id="5" name="Freeform 4">
            <a:extLst>
              <a:ext uri="{FF2B5EF4-FFF2-40B4-BE49-F238E27FC236}">
                <a16:creationId xmlns:a16="http://schemas.microsoft.com/office/drawing/2014/main" id="{0EDA7CC2-3353-8148-9D14-1160F099116B}"/>
              </a:ext>
            </a:extLst>
          </p:cNvPr>
          <p:cNvSpPr/>
          <p:nvPr/>
        </p:nvSpPr>
        <p:spPr>
          <a:xfrm>
            <a:off x="1385641" y="3652629"/>
            <a:ext cx="4612887" cy="97366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6E13683-7B0B-4940-88B6-3FC452294C7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0355207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4992C1D-3E77-5045-BCED-9EB1BB90C41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4414" t="19506" r="19290" b="49383"/>
          <a:stretch/>
        </p:blipFill>
        <p:spPr>
          <a:xfrm>
            <a:off x="152400" y="761998"/>
            <a:ext cx="11813017" cy="4961467"/>
          </a:xfrm>
          <a:prstGeom prst="rect">
            <a:avLst/>
          </a:prstGeom>
        </p:spPr>
      </p:pic>
      <p:sp>
        <p:nvSpPr>
          <p:cNvPr id="4" name="Freeform 3">
            <a:extLst>
              <a:ext uri="{FF2B5EF4-FFF2-40B4-BE49-F238E27FC236}">
                <a16:creationId xmlns:a16="http://schemas.microsoft.com/office/drawing/2014/main" id="{167B424C-1164-C845-8427-D19933DB439C}"/>
              </a:ext>
            </a:extLst>
          </p:cNvPr>
          <p:cNvSpPr/>
          <p:nvPr/>
        </p:nvSpPr>
        <p:spPr>
          <a:xfrm>
            <a:off x="7403123" y="2778369"/>
            <a:ext cx="3903785" cy="545124"/>
          </a:xfrm>
          <a:custGeom>
            <a:avLst/>
            <a:gdLst>
              <a:gd name="connsiteX0" fmla="*/ 1964266 w 2861733"/>
              <a:gd name="connsiteY0" fmla="*/ 135467 h 914400"/>
              <a:gd name="connsiteX1" fmla="*/ 1625600 w 2861733"/>
              <a:gd name="connsiteY1" fmla="*/ 135467 h 914400"/>
              <a:gd name="connsiteX2" fmla="*/ 1574800 w 2861733"/>
              <a:gd name="connsiteY2" fmla="*/ 118534 h 914400"/>
              <a:gd name="connsiteX3" fmla="*/ 1490133 w 2861733"/>
              <a:gd name="connsiteY3" fmla="*/ 101600 h 914400"/>
              <a:gd name="connsiteX4" fmla="*/ 1439333 w 2861733"/>
              <a:gd name="connsiteY4" fmla="*/ 84667 h 914400"/>
              <a:gd name="connsiteX5" fmla="*/ 660400 w 2861733"/>
              <a:gd name="connsiteY5" fmla="*/ 50800 h 914400"/>
              <a:gd name="connsiteX6" fmla="*/ 186266 w 2861733"/>
              <a:gd name="connsiteY6" fmla="*/ 67734 h 914400"/>
              <a:gd name="connsiteX7" fmla="*/ 84666 w 2861733"/>
              <a:gd name="connsiteY7" fmla="*/ 101600 h 914400"/>
              <a:gd name="connsiteX8" fmla="*/ 33866 w 2861733"/>
              <a:gd name="connsiteY8" fmla="*/ 152400 h 914400"/>
              <a:gd name="connsiteX9" fmla="*/ 0 w 2861733"/>
              <a:gd name="connsiteY9" fmla="*/ 254000 h 914400"/>
              <a:gd name="connsiteX10" fmla="*/ 50800 w 2861733"/>
              <a:gd name="connsiteY10" fmla="*/ 575734 h 914400"/>
              <a:gd name="connsiteX11" fmla="*/ 84666 w 2861733"/>
              <a:gd name="connsiteY11" fmla="*/ 626534 h 914400"/>
              <a:gd name="connsiteX12" fmla="*/ 186266 w 2861733"/>
              <a:gd name="connsiteY12" fmla="*/ 711200 h 914400"/>
              <a:gd name="connsiteX13" fmla="*/ 237066 w 2861733"/>
              <a:gd name="connsiteY13" fmla="*/ 728134 h 914400"/>
              <a:gd name="connsiteX14" fmla="*/ 287866 w 2861733"/>
              <a:gd name="connsiteY14" fmla="*/ 762000 h 914400"/>
              <a:gd name="connsiteX15" fmla="*/ 508000 w 2861733"/>
              <a:gd name="connsiteY15" fmla="*/ 812800 h 914400"/>
              <a:gd name="connsiteX16" fmla="*/ 948266 w 2861733"/>
              <a:gd name="connsiteY16" fmla="*/ 829734 h 914400"/>
              <a:gd name="connsiteX17" fmla="*/ 1524000 w 2861733"/>
              <a:gd name="connsiteY17" fmla="*/ 846667 h 914400"/>
              <a:gd name="connsiteX18" fmla="*/ 1693333 w 2861733"/>
              <a:gd name="connsiteY18" fmla="*/ 863600 h 914400"/>
              <a:gd name="connsiteX19" fmla="*/ 1794933 w 2861733"/>
              <a:gd name="connsiteY19" fmla="*/ 880534 h 914400"/>
              <a:gd name="connsiteX20" fmla="*/ 2099733 w 2861733"/>
              <a:gd name="connsiteY20" fmla="*/ 914400 h 914400"/>
              <a:gd name="connsiteX21" fmla="*/ 2658533 w 2861733"/>
              <a:gd name="connsiteY21" fmla="*/ 897467 h 914400"/>
              <a:gd name="connsiteX22" fmla="*/ 2760133 w 2861733"/>
              <a:gd name="connsiteY22" fmla="*/ 863600 h 914400"/>
              <a:gd name="connsiteX23" fmla="*/ 2794000 w 2861733"/>
              <a:gd name="connsiteY23" fmla="*/ 812800 h 914400"/>
              <a:gd name="connsiteX24" fmla="*/ 2844800 w 2861733"/>
              <a:gd name="connsiteY24" fmla="*/ 762000 h 914400"/>
              <a:gd name="connsiteX25" fmla="*/ 2861733 w 2861733"/>
              <a:gd name="connsiteY25" fmla="*/ 711200 h 914400"/>
              <a:gd name="connsiteX26" fmla="*/ 2844800 w 2861733"/>
              <a:gd name="connsiteY26" fmla="*/ 474134 h 914400"/>
              <a:gd name="connsiteX27" fmla="*/ 2760133 w 2861733"/>
              <a:gd name="connsiteY27" fmla="*/ 321734 h 914400"/>
              <a:gd name="connsiteX28" fmla="*/ 2607733 w 2861733"/>
              <a:gd name="connsiteY28" fmla="*/ 186267 h 914400"/>
              <a:gd name="connsiteX29" fmla="*/ 2472266 w 2861733"/>
              <a:gd name="connsiteY29" fmla="*/ 67734 h 914400"/>
              <a:gd name="connsiteX30" fmla="*/ 2421466 w 2861733"/>
              <a:gd name="connsiteY30" fmla="*/ 33867 h 914400"/>
              <a:gd name="connsiteX31" fmla="*/ 2319866 w 2861733"/>
              <a:gd name="connsiteY31" fmla="*/ 0 h 914400"/>
              <a:gd name="connsiteX32" fmla="*/ 1930400 w 2861733"/>
              <a:gd name="connsiteY32" fmla="*/ 16934 h 914400"/>
              <a:gd name="connsiteX33" fmla="*/ 1879600 w 2861733"/>
              <a:gd name="connsiteY33" fmla="*/ 33867 h 914400"/>
              <a:gd name="connsiteX34" fmla="*/ 1710266 w 2861733"/>
              <a:gd name="connsiteY34" fmla="*/ 84667 h 914400"/>
              <a:gd name="connsiteX35" fmla="*/ 1507066 w 2861733"/>
              <a:gd name="connsiteY35" fmla="*/ 152400 h 914400"/>
              <a:gd name="connsiteX36" fmla="*/ 1456266 w 2861733"/>
              <a:gd name="connsiteY36" fmla="*/ 169334 h 914400"/>
              <a:gd name="connsiteX37" fmla="*/ 1405466 w 2861733"/>
              <a:gd name="connsiteY37" fmla="*/ 186267 h 914400"/>
              <a:gd name="connsiteX38" fmla="*/ 1354666 w 2861733"/>
              <a:gd name="connsiteY38" fmla="*/ 220134 h 914400"/>
              <a:gd name="connsiteX39" fmla="*/ 1303866 w 2861733"/>
              <a:gd name="connsiteY39" fmla="*/ 237067 h 9144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2861733" h="914400">
                <a:moveTo>
                  <a:pt x="1964266" y="135467"/>
                </a:moveTo>
                <a:cubicBezTo>
                  <a:pt x="1793565" y="156804"/>
                  <a:pt x="1826043" y="162192"/>
                  <a:pt x="1625600" y="135467"/>
                </a:cubicBezTo>
                <a:cubicBezTo>
                  <a:pt x="1607907" y="133108"/>
                  <a:pt x="1592116" y="122863"/>
                  <a:pt x="1574800" y="118534"/>
                </a:cubicBezTo>
                <a:cubicBezTo>
                  <a:pt x="1546878" y="111553"/>
                  <a:pt x="1518055" y="108581"/>
                  <a:pt x="1490133" y="101600"/>
                </a:cubicBezTo>
                <a:cubicBezTo>
                  <a:pt x="1472817" y="97271"/>
                  <a:pt x="1457026" y="87026"/>
                  <a:pt x="1439333" y="84667"/>
                </a:cubicBezTo>
                <a:cubicBezTo>
                  <a:pt x="1234627" y="57373"/>
                  <a:pt x="767862" y="53961"/>
                  <a:pt x="660400" y="50800"/>
                </a:cubicBezTo>
                <a:cubicBezTo>
                  <a:pt x="502355" y="56445"/>
                  <a:pt x="343799" y="53834"/>
                  <a:pt x="186266" y="67734"/>
                </a:cubicBezTo>
                <a:cubicBezTo>
                  <a:pt x="150706" y="70872"/>
                  <a:pt x="84666" y="101600"/>
                  <a:pt x="84666" y="101600"/>
                </a:cubicBezTo>
                <a:cubicBezTo>
                  <a:pt x="67733" y="118533"/>
                  <a:pt x="45496" y="131466"/>
                  <a:pt x="33866" y="152400"/>
                </a:cubicBezTo>
                <a:cubicBezTo>
                  <a:pt x="16529" y="183606"/>
                  <a:pt x="0" y="254000"/>
                  <a:pt x="0" y="254000"/>
                </a:cubicBezTo>
                <a:cubicBezTo>
                  <a:pt x="4307" y="309992"/>
                  <a:pt x="1113" y="501202"/>
                  <a:pt x="50800" y="575734"/>
                </a:cubicBezTo>
                <a:cubicBezTo>
                  <a:pt x="62089" y="592667"/>
                  <a:pt x="71638" y="610900"/>
                  <a:pt x="84666" y="626534"/>
                </a:cubicBezTo>
                <a:cubicBezTo>
                  <a:pt x="111417" y="658635"/>
                  <a:pt x="148208" y="692171"/>
                  <a:pt x="186266" y="711200"/>
                </a:cubicBezTo>
                <a:cubicBezTo>
                  <a:pt x="202231" y="719182"/>
                  <a:pt x="221101" y="720152"/>
                  <a:pt x="237066" y="728134"/>
                </a:cubicBezTo>
                <a:cubicBezTo>
                  <a:pt x="255269" y="737235"/>
                  <a:pt x="269269" y="753735"/>
                  <a:pt x="287866" y="762000"/>
                </a:cubicBezTo>
                <a:cubicBezTo>
                  <a:pt x="357470" y="792935"/>
                  <a:pt x="432232" y="808208"/>
                  <a:pt x="508000" y="812800"/>
                </a:cubicBezTo>
                <a:cubicBezTo>
                  <a:pt x="654595" y="821685"/>
                  <a:pt x="801484" y="824841"/>
                  <a:pt x="948266" y="829734"/>
                </a:cubicBezTo>
                <a:lnTo>
                  <a:pt x="1524000" y="846667"/>
                </a:lnTo>
                <a:cubicBezTo>
                  <a:pt x="1580444" y="852311"/>
                  <a:pt x="1637045" y="856564"/>
                  <a:pt x="1693333" y="863600"/>
                </a:cubicBezTo>
                <a:cubicBezTo>
                  <a:pt x="1727402" y="867859"/>
                  <a:pt x="1760809" y="876742"/>
                  <a:pt x="1794933" y="880534"/>
                </a:cubicBezTo>
                <a:cubicBezTo>
                  <a:pt x="2151077" y="920106"/>
                  <a:pt x="1871114" y="876298"/>
                  <a:pt x="2099733" y="914400"/>
                </a:cubicBezTo>
                <a:cubicBezTo>
                  <a:pt x="2286000" y="908756"/>
                  <a:pt x="2472730" y="911760"/>
                  <a:pt x="2658533" y="897467"/>
                </a:cubicBezTo>
                <a:cubicBezTo>
                  <a:pt x="2694126" y="894729"/>
                  <a:pt x="2760133" y="863600"/>
                  <a:pt x="2760133" y="863600"/>
                </a:cubicBezTo>
                <a:cubicBezTo>
                  <a:pt x="2771422" y="846667"/>
                  <a:pt x="2780971" y="828434"/>
                  <a:pt x="2794000" y="812800"/>
                </a:cubicBezTo>
                <a:cubicBezTo>
                  <a:pt x="2809331" y="794403"/>
                  <a:pt x="2831516" y="781925"/>
                  <a:pt x="2844800" y="762000"/>
                </a:cubicBezTo>
                <a:cubicBezTo>
                  <a:pt x="2854701" y="747148"/>
                  <a:pt x="2856089" y="728133"/>
                  <a:pt x="2861733" y="711200"/>
                </a:cubicBezTo>
                <a:cubicBezTo>
                  <a:pt x="2856089" y="632178"/>
                  <a:pt x="2854057" y="552815"/>
                  <a:pt x="2844800" y="474134"/>
                </a:cubicBezTo>
                <a:cubicBezTo>
                  <a:pt x="2839122" y="425871"/>
                  <a:pt x="2782748" y="344349"/>
                  <a:pt x="2760133" y="321734"/>
                </a:cubicBezTo>
                <a:cubicBezTo>
                  <a:pt x="2644142" y="205743"/>
                  <a:pt x="2698384" y="246701"/>
                  <a:pt x="2607733" y="186267"/>
                </a:cubicBezTo>
                <a:cubicBezTo>
                  <a:pt x="2551288" y="101600"/>
                  <a:pt x="2590800" y="146757"/>
                  <a:pt x="2472266" y="67734"/>
                </a:cubicBezTo>
                <a:cubicBezTo>
                  <a:pt x="2455333" y="56445"/>
                  <a:pt x="2440773" y="40303"/>
                  <a:pt x="2421466" y="33867"/>
                </a:cubicBezTo>
                <a:lnTo>
                  <a:pt x="2319866" y="0"/>
                </a:lnTo>
                <a:cubicBezTo>
                  <a:pt x="2190044" y="5645"/>
                  <a:pt x="2059962" y="6968"/>
                  <a:pt x="1930400" y="16934"/>
                </a:cubicBezTo>
                <a:cubicBezTo>
                  <a:pt x="1912603" y="18303"/>
                  <a:pt x="1896763" y="28964"/>
                  <a:pt x="1879600" y="33867"/>
                </a:cubicBezTo>
                <a:cubicBezTo>
                  <a:pt x="1700464" y="85047"/>
                  <a:pt x="1951702" y="4188"/>
                  <a:pt x="1710266" y="84667"/>
                </a:cubicBezTo>
                <a:lnTo>
                  <a:pt x="1507066" y="152400"/>
                </a:lnTo>
                <a:lnTo>
                  <a:pt x="1456266" y="169334"/>
                </a:lnTo>
                <a:lnTo>
                  <a:pt x="1405466" y="186267"/>
                </a:lnTo>
                <a:cubicBezTo>
                  <a:pt x="1388533" y="197556"/>
                  <a:pt x="1372869" y="211033"/>
                  <a:pt x="1354666" y="220134"/>
                </a:cubicBezTo>
                <a:cubicBezTo>
                  <a:pt x="1338701" y="228116"/>
                  <a:pt x="1303866" y="237067"/>
                  <a:pt x="1303866" y="237067"/>
                </a:cubicBezTo>
              </a:path>
            </a:pathLst>
          </a:custGeom>
          <a:ln w="76200"/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02D7714-0771-D24A-9771-45D637F7E3E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3387457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5F6B8845-FFDD-5548-BA94-96C0E5BF0A1C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433310" y="464800"/>
          <a:ext cx="11248844" cy="56692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88900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4729972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  <a:gridCol w="4729972">
                  <a:extLst>
                    <a:ext uri="{9D8B030D-6E8A-4147-A177-3AD203B41FA5}">
                      <a16:colId xmlns:a16="http://schemas.microsoft.com/office/drawing/2014/main" val="2550155377"/>
                    </a:ext>
                  </a:extLst>
                </a:gridCol>
              </a:tblGrid>
              <a:tr h="538415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un +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treiglad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meddal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eb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un ci</a:t>
                      </a:r>
                    </a:p>
                    <a:p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gath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dau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eg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meddal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dwy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eb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meddal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dau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gi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dwy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gath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594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tri + </a:t>
                      </a:r>
                      <a:r>
                        <a:rPr lang="en-US" b="1" dirty="0" err="1"/>
                        <a:t>eg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llaes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Tair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eb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tri </a:t>
                      </a:r>
                      <a:r>
                        <a:rPr lang="en-US" b="1" dirty="0" err="1"/>
                        <a:t>phlentyn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tair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2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pedwar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eg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pedair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eb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pedwar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bachgen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pedair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031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pump</a:t>
                      </a:r>
                    </a:p>
                    <a:p>
                      <a:r>
                        <a:rPr lang="en-US" b="1" dirty="0" err="1"/>
                        <a:t>pum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/>
                        <a:t>pump o </a:t>
                      </a:r>
                      <a:r>
                        <a:rPr lang="en-US" b="1" dirty="0" err="1"/>
                        <a:t>afalau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pum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afal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chwech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chwe</a:t>
                      </a:r>
                      <a:r>
                        <a:rPr lang="en-US" b="1" dirty="0"/>
                        <a:t> + </a:t>
                      </a:r>
                      <a:r>
                        <a:rPr lang="en-US" b="1" dirty="0" err="1"/>
                        <a:t>treiglad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llaes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chwech</a:t>
                      </a:r>
                      <a:r>
                        <a:rPr lang="en-US" b="1" dirty="0"/>
                        <a:t> o </a:t>
                      </a:r>
                      <a:r>
                        <a:rPr lang="en-US" b="1" dirty="0" err="1"/>
                        <a:t>blant</a:t>
                      </a:r>
                      <a:endParaRPr lang="en-US" b="1" dirty="0"/>
                    </a:p>
                    <a:p>
                      <a:r>
                        <a:rPr lang="en-US" b="1" dirty="0" err="1"/>
                        <a:t>chwe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phlentyn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saith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saith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bachgen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wyth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wyth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naw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naw</a:t>
                      </a:r>
                      <a:r>
                        <a:rPr lang="en-US" b="1" dirty="0"/>
                        <a:t> </a:t>
                      </a:r>
                      <a:r>
                        <a:rPr lang="en-US" b="1" dirty="0" err="1"/>
                        <a:t>bachgen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/>
                        <a:t>10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deg</a:t>
                      </a:r>
                      <a:endParaRPr lang="en-US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1" dirty="0" err="1"/>
                        <a:t>deg</a:t>
                      </a:r>
                      <a:r>
                        <a:rPr lang="en-US" b="1" dirty="0"/>
                        <a:t> merch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327105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885" t="12063" r="26468" b="16571"/>
          <a:stretch/>
        </p:blipFill>
        <p:spPr>
          <a:xfrm rot="5400000">
            <a:off x="5020408" y="-2242040"/>
            <a:ext cx="2286000" cy="1172894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CD8622B4-2586-9245-B183-CABE8DED733F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8224442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002174-90AF-2E41-A13C-D34FEDC2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41367287-B983-2649-8EDF-D52AB862DA96}"/>
              </a:ext>
            </a:extLst>
          </p:cNvPr>
          <p:cNvSpPr/>
          <p:nvPr/>
        </p:nvSpPr>
        <p:spPr>
          <a:xfrm>
            <a:off x="808892" y="4994030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72EA95-A0F0-4C4E-A82C-6CDEF3625A34}"/>
              </a:ext>
            </a:extLst>
          </p:cNvPr>
          <p:cNvSpPr/>
          <p:nvPr/>
        </p:nvSpPr>
        <p:spPr>
          <a:xfrm>
            <a:off x="1213337" y="5595199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7DA7E18-77C7-4E45-BA38-94EFF3E0B962}"/>
              </a:ext>
            </a:extLst>
          </p:cNvPr>
          <p:cNvSpPr/>
          <p:nvPr/>
        </p:nvSpPr>
        <p:spPr>
          <a:xfrm>
            <a:off x="1565028" y="4767075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C9B90C2-794D-F04A-86CA-B6D3D457A7CB}"/>
              </a:ext>
            </a:extLst>
          </p:cNvPr>
          <p:cNvSpPr/>
          <p:nvPr/>
        </p:nvSpPr>
        <p:spPr>
          <a:xfrm>
            <a:off x="2057399" y="5675724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7ADF774-0B44-384C-A573-21B46AA24695}"/>
              </a:ext>
            </a:extLst>
          </p:cNvPr>
          <p:cNvSpPr/>
          <p:nvPr/>
        </p:nvSpPr>
        <p:spPr>
          <a:xfrm>
            <a:off x="2400296" y="4891814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DA420EB-D078-6942-ACFB-CABC02E85AC8}"/>
              </a:ext>
            </a:extLst>
          </p:cNvPr>
          <p:cNvSpPr/>
          <p:nvPr/>
        </p:nvSpPr>
        <p:spPr>
          <a:xfrm>
            <a:off x="2910250" y="5534391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4BAC5C3-17C6-C24F-9CD7-7C18556EE884}"/>
              </a:ext>
            </a:extLst>
          </p:cNvPr>
          <p:cNvSpPr/>
          <p:nvPr/>
        </p:nvSpPr>
        <p:spPr>
          <a:xfrm>
            <a:off x="3200398" y="4706267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79FD0C3-BD9D-FF44-9B24-DAFFACAD1460}"/>
              </a:ext>
            </a:extLst>
          </p:cNvPr>
          <p:cNvSpPr/>
          <p:nvPr/>
        </p:nvSpPr>
        <p:spPr>
          <a:xfrm>
            <a:off x="879221" y="4187283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D284B4-60CD-E348-8878-A999082049E8}"/>
              </a:ext>
            </a:extLst>
          </p:cNvPr>
          <p:cNvSpPr/>
          <p:nvPr/>
        </p:nvSpPr>
        <p:spPr>
          <a:xfrm>
            <a:off x="2074978" y="4141927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5257800" y="1984088"/>
            <a:ext cx="6348045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glas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gwrdd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du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Faint o </a:t>
            </a:r>
            <a:r>
              <a:rPr lang="en-US" sz="2400" b="1" dirty="0" err="1"/>
              <a:t>farblys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pot?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C53AB9D-EF8E-2544-AB5F-EEC4CB44E376}"/>
              </a:ext>
            </a:extLst>
          </p:cNvPr>
          <p:cNvSpPr txBox="1"/>
          <p:nvPr/>
        </p:nvSpPr>
        <p:spPr>
          <a:xfrm>
            <a:off x="123092" y="205154"/>
            <a:ext cx="11939954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o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lluosog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treiglad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meddal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601290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DA32A12-92FA-D44A-A887-BB27A2B853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1535" y="2180492"/>
            <a:ext cx="11745626" cy="247943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A6D7944-D407-ED48-9890-9D84B2D4B2D7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39981367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F3002174-90AF-2E41-A13C-D34FEDC2569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5461" y="1162517"/>
            <a:ext cx="3552092" cy="5386689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B740489-5652-B843-AFD7-77C7C5D871BD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Sawl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……?  +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enw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unigol</a:t>
            </a:r>
            <a:endParaRPr lang="en-US" sz="4000" b="1" dirty="0">
              <a:solidFill>
                <a:schemeClr val="bg1"/>
              </a:solidFill>
              <a:latin typeface="Segoe Print" panose="02000800000000000000" pitchFamily="2" charset="0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41367287-B983-2649-8EDF-D52AB862DA96}"/>
              </a:ext>
            </a:extLst>
          </p:cNvPr>
          <p:cNvSpPr/>
          <p:nvPr/>
        </p:nvSpPr>
        <p:spPr>
          <a:xfrm>
            <a:off x="808892" y="4994030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5C72EA95-A0F0-4C4E-A82C-6CDEF3625A34}"/>
              </a:ext>
            </a:extLst>
          </p:cNvPr>
          <p:cNvSpPr/>
          <p:nvPr/>
        </p:nvSpPr>
        <p:spPr>
          <a:xfrm>
            <a:off x="1213337" y="5595199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07DA7E18-77C7-4E45-BA38-94EFF3E0B962}"/>
              </a:ext>
            </a:extLst>
          </p:cNvPr>
          <p:cNvSpPr/>
          <p:nvPr/>
        </p:nvSpPr>
        <p:spPr>
          <a:xfrm>
            <a:off x="1565028" y="4767075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0C9B90C2-794D-F04A-86CA-B6D3D457A7CB}"/>
              </a:ext>
            </a:extLst>
          </p:cNvPr>
          <p:cNvSpPr/>
          <p:nvPr/>
        </p:nvSpPr>
        <p:spPr>
          <a:xfrm>
            <a:off x="2057399" y="5675724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07ADF774-0B44-384C-A573-21B46AA24695}"/>
              </a:ext>
            </a:extLst>
          </p:cNvPr>
          <p:cNvSpPr/>
          <p:nvPr/>
        </p:nvSpPr>
        <p:spPr>
          <a:xfrm>
            <a:off x="2400296" y="4891814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BDA420EB-D078-6942-ACFB-CABC02E85AC8}"/>
              </a:ext>
            </a:extLst>
          </p:cNvPr>
          <p:cNvSpPr/>
          <p:nvPr/>
        </p:nvSpPr>
        <p:spPr>
          <a:xfrm>
            <a:off x="2910250" y="5534391"/>
            <a:ext cx="668215" cy="703385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84BAC5C3-17C6-C24F-9CD7-7C18556EE884}"/>
              </a:ext>
            </a:extLst>
          </p:cNvPr>
          <p:cNvSpPr/>
          <p:nvPr/>
        </p:nvSpPr>
        <p:spPr>
          <a:xfrm>
            <a:off x="3200398" y="4706267"/>
            <a:ext cx="668215" cy="703385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D79FD0C3-BD9D-FF44-9B24-DAFFACAD1460}"/>
              </a:ext>
            </a:extLst>
          </p:cNvPr>
          <p:cNvSpPr/>
          <p:nvPr/>
        </p:nvSpPr>
        <p:spPr>
          <a:xfrm>
            <a:off x="879221" y="4187283"/>
            <a:ext cx="668215" cy="703385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0D284B4-60CD-E348-8878-A999082049E8}"/>
              </a:ext>
            </a:extLst>
          </p:cNvPr>
          <p:cNvSpPr/>
          <p:nvPr/>
        </p:nvSpPr>
        <p:spPr>
          <a:xfrm>
            <a:off x="2074978" y="4141927"/>
            <a:ext cx="668215" cy="703385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CF0BED2D-219E-8646-BB26-93586A12CE44}"/>
              </a:ext>
            </a:extLst>
          </p:cNvPr>
          <p:cNvSpPr txBox="1"/>
          <p:nvPr/>
        </p:nvSpPr>
        <p:spPr>
          <a:xfrm>
            <a:off x="5257800" y="1984088"/>
            <a:ext cx="6348045" cy="3416320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las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werdd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ddu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 jam?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marblen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y pot?</a:t>
            </a:r>
          </a:p>
        </p:txBody>
      </p:sp>
    </p:spTree>
    <p:extLst>
      <p:ext uri="{BB962C8B-B14F-4D97-AF65-F5344CB8AC3E}">
        <p14:creationId xmlns:p14="http://schemas.microsoft.com/office/powerpoint/2010/main" val="114706767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0255CB56-09C5-9C48-AF39-B6649E1B9E5C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567354" y="121920"/>
          <a:ext cx="6734908" cy="673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30442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4904466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594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tri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2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031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un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un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1540097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447346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25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pump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854714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9139622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C8F5D9-2B0C-3942-8EFF-99AE5D14200F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2690447" y="0"/>
          <a:ext cx="6523891" cy="6736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773091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4750800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</a:tblGrid>
              <a:tr h="475043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30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32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3059454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40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92501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44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170319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50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56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chwech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60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68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755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70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77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406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80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82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7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>
                          <a:solidFill>
                            <a:schemeClr val="tx1"/>
                          </a:solidFill>
                        </a:rPr>
                        <a:t>90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deg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980459166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C90FAB1D-B7B8-834E-AA88-5929027FE10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9237" t="32929" r="9178" b="15212"/>
          <a:stretch/>
        </p:blipFill>
        <p:spPr>
          <a:xfrm>
            <a:off x="3832009" y="1336432"/>
            <a:ext cx="3666226" cy="34290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5F547F1-1D29-FE49-AA2F-DB7FF99ABFBE}"/>
              </a:ext>
            </a:extLst>
          </p:cNvPr>
          <p:cNvSpPr txBox="1"/>
          <p:nvPr/>
        </p:nvSpPr>
        <p:spPr>
          <a:xfrm>
            <a:off x="1670538" y="334107"/>
            <a:ext cx="803617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 err="1">
                <a:latin typeface="Segoe Print" panose="02000800000000000000" pitchFamily="2" charset="0"/>
              </a:rPr>
              <a:t>Gwerth</a:t>
            </a:r>
            <a:r>
              <a:rPr lang="en-US" sz="4000" b="1" dirty="0"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latin typeface="Segoe Print" panose="02000800000000000000" pitchFamily="2" charset="0"/>
              </a:rPr>
              <a:t>lle</a:t>
            </a:r>
            <a:r>
              <a:rPr lang="en-US" sz="4000" b="1" dirty="0">
                <a:latin typeface="Segoe Print" panose="02000800000000000000" pitchFamily="2" charset="0"/>
              </a:rPr>
              <a:t> / Place value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954D6-4DD9-C14C-B488-37A6428212BF}"/>
              </a:ext>
            </a:extLst>
          </p:cNvPr>
          <p:cNvSpPr txBox="1"/>
          <p:nvPr/>
        </p:nvSpPr>
        <p:spPr>
          <a:xfrm>
            <a:off x="1132770" y="4503822"/>
            <a:ext cx="209257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cannoedd</a:t>
            </a:r>
            <a:endParaRPr lang="en-US" sz="28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9CCC084-2F7C-4140-8FFA-DDD29D95F75A}"/>
              </a:ext>
            </a:extLst>
          </p:cNvPr>
          <p:cNvSpPr txBox="1"/>
          <p:nvPr/>
        </p:nvSpPr>
        <p:spPr>
          <a:xfrm>
            <a:off x="8027268" y="4503822"/>
            <a:ext cx="209257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cannoedd</a:t>
            </a:r>
            <a:endParaRPr lang="en-US" sz="28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E75999F-3E7D-5042-A8BD-BF65EE5D13DC}"/>
              </a:ext>
            </a:extLst>
          </p:cNvPr>
          <p:cNvSpPr txBox="1"/>
          <p:nvPr/>
        </p:nvSpPr>
        <p:spPr>
          <a:xfrm>
            <a:off x="4618837" y="5212649"/>
            <a:ext cx="2092570" cy="523220"/>
          </a:xfrm>
          <a:prstGeom prst="rect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2800" b="1" dirty="0" err="1"/>
              <a:t>cannoedd</a:t>
            </a:r>
            <a:endParaRPr lang="en-US" sz="2800" b="1" dirty="0"/>
          </a:p>
        </p:txBody>
      </p: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41D25096-199F-D643-8F4B-EC17E62A0F56}"/>
              </a:ext>
            </a:extLst>
          </p:cNvPr>
          <p:cNvCxnSpPr>
            <a:cxnSpLocks/>
          </p:cNvCxnSpPr>
          <p:nvPr/>
        </p:nvCxnSpPr>
        <p:spPr>
          <a:xfrm flipV="1">
            <a:off x="2179055" y="3464169"/>
            <a:ext cx="1652954" cy="914400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>
            <a:extLst>
              <a:ext uri="{FF2B5EF4-FFF2-40B4-BE49-F238E27FC236}">
                <a16:creationId xmlns:a16="http://schemas.microsoft.com/office/drawing/2014/main" id="{896AD455-6802-BC42-B512-F60780C83D1B}"/>
              </a:ext>
            </a:extLst>
          </p:cNvPr>
          <p:cNvCxnSpPr>
            <a:cxnSpLocks/>
          </p:cNvCxnSpPr>
          <p:nvPr/>
        </p:nvCxnSpPr>
        <p:spPr>
          <a:xfrm flipV="1">
            <a:off x="5665122" y="4503822"/>
            <a:ext cx="0" cy="609978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Arrow Connector 12">
            <a:extLst>
              <a:ext uri="{FF2B5EF4-FFF2-40B4-BE49-F238E27FC236}">
                <a16:creationId xmlns:a16="http://schemas.microsoft.com/office/drawing/2014/main" id="{AE9BD56D-3EF6-764E-85BA-4C0806CADCAE}"/>
              </a:ext>
            </a:extLst>
          </p:cNvPr>
          <p:cNvCxnSpPr>
            <a:cxnSpLocks/>
          </p:cNvCxnSpPr>
          <p:nvPr/>
        </p:nvCxnSpPr>
        <p:spPr>
          <a:xfrm flipH="1" flipV="1">
            <a:off x="7657883" y="3464170"/>
            <a:ext cx="1493306" cy="914399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59296229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A0C8F5D9-2B0C-3942-8EFF-99AE5D14200F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3235569" y="209452"/>
          <a:ext cx="5732585" cy="6400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46385">
                  <a:extLst>
                    <a:ext uri="{9D8B030D-6E8A-4147-A177-3AD203B41FA5}">
                      <a16:colId xmlns:a16="http://schemas.microsoft.com/office/drawing/2014/main" val="4267053593"/>
                    </a:ext>
                  </a:extLst>
                </a:gridCol>
                <a:gridCol w="3886200">
                  <a:extLst>
                    <a:ext uri="{9D8B030D-6E8A-4147-A177-3AD203B41FA5}">
                      <a16:colId xmlns:a16="http://schemas.microsoft.com/office/drawing/2014/main" val="1035572401"/>
                    </a:ext>
                  </a:extLst>
                </a:gridCol>
              </a:tblGrid>
              <a:tr h="334366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6528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dau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gant</a:t>
                      </a:r>
                      <a:endParaRPr lang="en-US" sz="24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097074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tri chant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09232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pedwar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407387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375582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600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chwe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chant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9092873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700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saith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040688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800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wyth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3744021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900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naw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cant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557872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1000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33551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2000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dwy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fil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683875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3000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tair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147798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4000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pedair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3988506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5000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2400" b="1" dirty="0" err="1">
                          <a:solidFill>
                            <a:schemeClr val="tx1"/>
                          </a:solidFill>
                        </a:rPr>
                        <a:t>pum</a:t>
                      </a:r>
                      <a:r>
                        <a:rPr lang="en-US" sz="2400" b="1" dirty="0">
                          <a:solidFill>
                            <a:schemeClr val="tx1"/>
                          </a:solidFill>
                        </a:rPr>
                        <a:t> mil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135337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614481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C69F41-4BF7-6942-A80C-4EA34AEF2C19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101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934310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un cant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</p:spTree>
    <p:extLst>
      <p:ext uri="{BB962C8B-B14F-4D97-AF65-F5344CB8AC3E}">
        <p14:creationId xmlns:p14="http://schemas.microsoft.com/office/powerpoint/2010/main" val="68567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6AC69F41-4BF7-6942-A80C-4EA34AEF2C19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121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1925681" y="4934310"/>
            <a:ext cx="801858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un cant a </a:t>
            </a:r>
            <a:r>
              <a:rPr lang="en-US" sz="5400" b="1" dirty="0" err="1"/>
              <a:t>dau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dd</a:t>
            </a:r>
            <a:r>
              <a:rPr lang="en-US" sz="5400" b="1" dirty="0" err="1"/>
              <a:t>eg</a:t>
            </a:r>
            <a:r>
              <a:rPr lang="en-US" sz="5400" b="1" dirty="0"/>
              <a:t> un</a:t>
            </a:r>
          </a:p>
        </p:txBody>
      </p:sp>
      <p:sp>
        <p:nvSpPr>
          <p:cNvPr id="7" name="12-Point Star 6">
            <a:extLst>
              <a:ext uri="{FF2B5EF4-FFF2-40B4-BE49-F238E27FC236}">
                <a16:creationId xmlns:a16="http://schemas.microsoft.com/office/drawing/2014/main" id="{6B57F884-1B81-FC43-AD67-CA241D260425}"/>
              </a:ext>
            </a:extLst>
          </p:cNvPr>
          <p:cNvSpPr/>
          <p:nvPr/>
        </p:nvSpPr>
        <p:spPr>
          <a:xfrm>
            <a:off x="8941408" y="2338991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rgbClr val="FF0000"/>
                </a:solidFill>
              </a:rPr>
              <a:t>dau</a:t>
            </a:r>
            <a:r>
              <a:rPr lang="en-US" sz="2000" b="1" dirty="0">
                <a:solidFill>
                  <a:schemeClr val="tx1"/>
                </a:solidFill>
              </a:rPr>
              <a:t> causes a soft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meddal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871460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201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934310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dau</a:t>
            </a:r>
            <a:r>
              <a:rPr lang="en-US" sz="5400" b="1" dirty="0"/>
              <a:t> </a:t>
            </a:r>
            <a:r>
              <a:rPr lang="en-US" sz="5400" b="1" dirty="0" err="1">
                <a:solidFill>
                  <a:srgbClr val="FF0000"/>
                </a:solidFill>
              </a:rPr>
              <a:t>g</a:t>
            </a:r>
            <a:r>
              <a:rPr lang="en-US" sz="5400" b="1" dirty="0" err="1"/>
              <a:t>ant</a:t>
            </a:r>
            <a:r>
              <a:rPr lang="en-US" sz="5400" b="1" dirty="0"/>
              <a:t>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DD784C-98EF-B348-83D7-80A6C6EE04AF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C6986799-4CF6-5F4E-BF50-1893636BF849}"/>
              </a:ext>
            </a:extLst>
          </p:cNvPr>
          <p:cNvSpPr/>
          <p:nvPr/>
        </p:nvSpPr>
        <p:spPr>
          <a:xfrm>
            <a:off x="0" y="4098315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 err="1">
                <a:solidFill>
                  <a:srgbClr val="FF0000"/>
                </a:solidFill>
              </a:rPr>
              <a:t>dau</a:t>
            </a:r>
            <a:r>
              <a:rPr lang="en-US" sz="2000" b="1" dirty="0">
                <a:solidFill>
                  <a:schemeClr val="tx1"/>
                </a:solidFill>
              </a:rPr>
              <a:t> causes a soft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meddal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78364186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301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934310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tri chant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E64B5921-4BC4-8C41-AC7E-D9B33CD428FC}"/>
              </a:ext>
            </a:extLst>
          </p:cNvPr>
          <p:cNvSpPr/>
          <p:nvPr/>
        </p:nvSpPr>
        <p:spPr>
          <a:xfrm>
            <a:off x="0" y="4098315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</a:rPr>
              <a:t>tri</a:t>
            </a:r>
            <a:r>
              <a:rPr lang="en-US" sz="2000" b="1" dirty="0">
                <a:solidFill>
                  <a:schemeClr val="tx1"/>
                </a:solidFill>
              </a:rPr>
              <a:t> causes an aspirate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llaes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969656645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1001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3183148" y="4386838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un fil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643668" y="3933694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56F2002-9A10-664D-B219-CF42F5B90877}"/>
              </a:ext>
            </a:extLst>
          </p:cNvPr>
          <p:cNvSpPr txBox="1"/>
          <p:nvPr/>
        </p:nvSpPr>
        <p:spPr>
          <a:xfrm>
            <a:off x="3053751" y="5310168"/>
            <a:ext cx="550365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/>
              <a:t>mil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</a:t>
            </a:r>
          </a:p>
        </p:txBody>
      </p:sp>
    </p:spTree>
    <p:extLst>
      <p:ext uri="{BB962C8B-B14F-4D97-AF65-F5344CB8AC3E}">
        <p14:creationId xmlns:p14="http://schemas.microsoft.com/office/powerpoint/2010/main" val="926243590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2011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2634508" y="4934310"/>
            <a:ext cx="66009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dwy</a:t>
            </a:r>
            <a:r>
              <a:rPr lang="en-US" sz="5400" b="1" dirty="0"/>
              <a:t> fil </a:t>
            </a:r>
            <a:r>
              <a:rPr lang="en-US" sz="5400" b="1" dirty="0">
                <a:solidFill>
                  <a:srgbClr val="FF0000"/>
                </a:solidFill>
              </a:rPr>
              <a:t>ac u</a:t>
            </a:r>
            <a:r>
              <a:rPr lang="en-US" sz="5400" b="1" dirty="0"/>
              <a:t>n </a:t>
            </a:r>
            <a:r>
              <a:rPr lang="en-US" sz="5400" b="1" dirty="0" err="1"/>
              <a:t>deg</a:t>
            </a:r>
            <a:r>
              <a:rPr lang="en-US" sz="5400" b="1" dirty="0"/>
              <a:t> un</a:t>
            </a:r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813737" y="2338991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dirty="0">
                <a:solidFill>
                  <a:schemeClr val="tx1"/>
                </a:solidFill>
              </a:rPr>
              <a:t>we use </a:t>
            </a:r>
            <a:r>
              <a:rPr lang="en-US" sz="2400" b="1" dirty="0">
                <a:solidFill>
                  <a:srgbClr val="FF0000"/>
                </a:solidFill>
              </a:rPr>
              <a:t>ac </a:t>
            </a:r>
            <a:r>
              <a:rPr lang="en-US" sz="2400" b="1" i="1" dirty="0">
                <a:solidFill>
                  <a:schemeClr val="tx1"/>
                </a:solidFill>
              </a:rPr>
              <a:t>(and) </a:t>
            </a:r>
            <a:r>
              <a:rPr lang="en-US" sz="2400" b="1" dirty="0">
                <a:solidFill>
                  <a:schemeClr val="tx1"/>
                </a:solidFill>
              </a:rPr>
              <a:t>in front of a vowel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646300254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C60EED1-F963-A247-B552-22E2A6681659}"/>
              </a:ext>
            </a:extLst>
          </p:cNvPr>
          <p:cNvSpPr txBox="1"/>
          <p:nvPr/>
        </p:nvSpPr>
        <p:spPr>
          <a:xfrm>
            <a:off x="3226280" y="1688610"/>
            <a:ext cx="5417388" cy="264687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6600" b="1" dirty="0"/>
              <a:t>3303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9C41797-BD94-034C-A5C0-7ED3EC2C314F}"/>
              </a:ext>
            </a:extLst>
          </p:cNvPr>
          <p:cNvSpPr txBox="1"/>
          <p:nvPr/>
        </p:nvSpPr>
        <p:spPr>
          <a:xfrm>
            <a:off x="1871069" y="4991820"/>
            <a:ext cx="795528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b="1" dirty="0" err="1"/>
              <a:t>Tair</a:t>
            </a:r>
            <a:r>
              <a:rPr lang="en-US" sz="5400" b="1" dirty="0"/>
              <a:t> mil, tri </a:t>
            </a:r>
            <a:r>
              <a:rPr lang="en-US" sz="5400" b="1" dirty="0">
                <a:solidFill>
                  <a:srgbClr val="FF0000"/>
                </a:solidFill>
              </a:rPr>
              <a:t>ch</a:t>
            </a:r>
            <a:r>
              <a:rPr lang="en-US" sz="5400" b="1" dirty="0"/>
              <a:t>ant </a:t>
            </a:r>
            <a:r>
              <a:rPr lang="en-US" sz="5400" b="1" dirty="0">
                <a:solidFill>
                  <a:srgbClr val="FF0000"/>
                </a:solidFill>
              </a:rPr>
              <a:t>a </a:t>
            </a:r>
            <a:r>
              <a:rPr lang="en-US" sz="5400" b="1" dirty="0" err="1">
                <a:solidFill>
                  <a:srgbClr val="FF0000"/>
                </a:solidFill>
              </a:rPr>
              <a:t>th</a:t>
            </a:r>
            <a:r>
              <a:rPr lang="en-US" sz="5400" b="1" dirty="0" err="1"/>
              <a:t>ri</a:t>
            </a:r>
            <a:endParaRPr lang="en-US" sz="5400" b="1" dirty="0"/>
          </a:p>
        </p:txBody>
      </p:sp>
      <p:sp>
        <p:nvSpPr>
          <p:cNvPr id="6" name="12-Point Star 5">
            <a:extLst>
              <a:ext uri="{FF2B5EF4-FFF2-40B4-BE49-F238E27FC236}">
                <a16:creationId xmlns:a16="http://schemas.microsoft.com/office/drawing/2014/main" id="{B4B2F51B-8CEB-D14E-9804-6CF11910C916}"/>
              </a:ext>
            </a:extLst>
          </p:cNvPr>
          <p:cNvSpPr/>
          <p:nvPr/>
        </p:nvSpPr>
        <p:spPr>
          <a:xfrm>
            <a:off x="8813737" y="1688611"/>
            <a:ext cx="3378263" cy="3245700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400" b="1" u="sng" dirty="0">
                <a:solidFill>
                  <a:srgbClr val="FF0000"/>
                </a:solidFill>
              </a:rPr>
              <a:t>a</a:t>
            </a:r>
            <a:r>
              <a:rPr lang="en-US" sz="2400" b="1" dirty="0">
                <a:solidFill>
                  <a:schemeClr val="tx1"/>
                </a:solidFill>
              </a:rPr>
              <a:t> causes an aspirate mutation </a:t>
            </a:r>
            <a:r>
              <a:rPr lang="en-US" sz="2400" b="1" i="1" dirty="0">
                <a:solidFill>
                  <a:schemeClr val="tx1"/>
                </a:solidFill>
              </a:rPr>
              <a:t>(</a:t>
            </a:r>
            <a:r>
              <a:rPr lang="en-US" sz="2400" b="1" i="1" dirty="0" err="1">
                <a:solidFill>
                  <a:schemeClr val="tx1"/>
                </a:solidFill>
              </a:rPr>
              <a:t>treiglad</a:t>
            </a:r>
            <a:r>
              <a:rPr lang="en-US" sz="2400" b="1" i="1" dirty="0">
                <a:solidFill>
                  <a:schemeClr val="tx1"/>
                </a:solidFill>
              </a:rPr>
              <a:t> </a:t>
            </a:r>
            <a:r>
              <a:rPr lang="en-US" sz="2400" b="1" i="1" dirty="0" err="1">
                <a:solidFill>
                  <a:schemeClr val="tx1"/>
                </a:solidFill>
              </a:rPr>
              <a:t>llaes</a:t>
            </a:r>
            <a:r>
              <a:rPr lang="en-US" sz="2400" b="1" i="1" dirty="0">
                <a:solidFill>
                  <a:schemeClr val="tx1"/>
                </a:solidFill>
              </a:rPr>
              <a:t>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5BF4DFA-DFE3-F14C-BFBC-E890E6E528E2}"/>
              </a:ext>
            </a:extLst>
          </p:cNvPr>
          <p:cNvSpPr txBox="1"/>
          <p:nvPr/>
        </p:nvSpPr>
        <p:spPr>
          <a:xfrm>
            <a:off x="3053751" y="258791"/>
            <a:ext cx="558991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800" b="1" dirty="0">
                <a:latin typeface="Segoe Print" panose="02000800000000000000" pitchFamily="2" charset="0"/>
              </a:rPr>
              <a:t>Pa </a:t>
            </a:r>
            <a:r>
              <a:rPr lang="en-US" sz="4800" b="1" dirty="0" err="1">
                <a:latin typeface="Segoe Print" panose="02000800000000000000" pitchFamily="2" charset="0"/>
              </a:rPr>
              <a:t>rif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ydy</a:t>
            </a:r>
            <a:r>
              <a:rPr lang="en-US" sz="4800" b="1" dirty="0">
                <a:latin typeface="Segoe Print" panose="02000800000000000000" pitchFamily="2" charset="0"/>
              </a:rPr>
              <a:t> </a:t>
            </a:r>
            <a:r>
              <a:rPr lang="en-US" sz="4800" b="1" dirty="0" err="1">
                <a:latin typeface="Segoe Print" panose="02000800000000000000" pitchFamily="2" charset="0"/>
              </a:rPr>
              <a:t>hwn</a:t>
            </a:r>
            <a:r>
              <a:rPr lang="en-US" sz="4800" b="1" dirty="0">
                <a:latin typeface="Segoe Print" panose="02000800000000000000" pitchFamily="2" charset="0"/>
              </a:rPr>
              <a:t>?</a:t>
            </a:r>
          </a:p>
        </p:txBody>
      </p:sp>
      <p:sp>
        <p:nvSpPr>
          <p:cNvPr id="8" name="12-Point Star 7">
            <a:extLst>
              <a:ext uri="{FF2B5EF4-FFF2-40B4-BE49-F238E27FC236}">
                <a16:creationId xmlns:a16="http://schemas.microsoft.com/office/drawing/2014/main" id="{5A18933B-6ADC-EB4C-ADE9-D9D47C95602B}"/>
              </a:ext>
            </a:extLst>
          </p:cNvPr>
          <p:cNvSpPr/>
          <p:nvPr/>
        </p:nvSpPr>
        <p:spPr>
          <a:xfrm>
            <a:off x="-237018" y="2338992"/>
            <a:ext cx="3378263" cy="2595319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000" b="1" u="sng" dirty="0">
                <a:solidFill>
                  <a:srgbClr val="FF0000"/>
                </a:solidFill>
              </a:rPr>
              <a:t>RULE:</a:t>
            </a:r>
          </a:p>
          <a:p>
            <a:pPr algn="ctr"/>
            <a:r>
              <a:rPr lang="en-US" sz="2000" b="1" dirty="0">
                <a:solidFill>
                  <a:srgbClr val="FF0000"/>
                </a:solidFill>
              </a:rPr>
              <a:t>tri</a:t>
            </a:r>
            <a:r>
              <a:rPr lang="en-US" sz="2000" b="1" dirty="0">
                <a:solidFill>
                  <a:schemeClr val="tx1"/>
                </a:solidFill>
              </a:rPr>
              <a:t> causes an aspirate mutation </a:t>
            </a:r>
            <a:r>
              <a:rPr lang="en-US" sz="2000" b="1" i="1" dirty="0">
                <a:solidFill>
                  <a:schemeClr val="tx1"/>
                </a:solidFill>
              </a:rPr>
              <a:t>(</a:t>
            </a:r>
            <a:r>
              <a:rPr lang="en-US" sz="2000" b="1" i="1" dirty="0" err="1">
                <a:solidFill>
                  <a:schemeClr val="tx1"/>
                </a:solidFill>
              </a:rPr>
              <a:t>treiglad</a:t>
            </a:r>
            <a:r>
              <a:rPr lang="en-US" sz="2000" b="1" i="1" dirty="0">
                <a:solidFill>
                  <a:schemeClr val="tx1"/>
                </a:solidFill>
              </a:rPr>
              <a:t> </a:t>
            </a:r>
            <a:r>
              <a:rPr lang="en-US" sz="2000" b="1" i="1" dirty="0" err="1">
                <a:solidFill>
                  <a:schemeClr val="tx1"/>
                </a:solidFill>
              </a:rPr>
              <a:t>llaes</a:t>
            </a:r>
            <a:r>
              <a:rPr lang="en-US" sz="2000" b="1" i="1" dirty="0">
                <a:solidFill>
                  <a:schemeClr val="tx1"/>
                </a:solidFill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502409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02E35A-B744-4241-8DE8-239706797F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877" y="347319"/>
            <a:ext cx="11306908" cy="1049235"/>
          </a:xfrm>
          <a:solidFill>
            <a:schemeClr val="tx1"/>
          </a:solidFill>
        </p:spPr>
        <p:txBody>
          <a:bodyPr>
            <a:normAutofit/>
          </a:bodyPr>
          <a:lstStyle/>
          <a:p>
            <a:r>
              <a:rPr lang="en-US" sz="4400" b="1" dirty="0" err="1">
                <a:solidFill>
                  <a:schemeClr val="bg1"/>
                </a:solidFill>
              </a:rPr>
              <a:t>Eich</a:t>
            </a:r>
            <a:r>
              <a:rPr lang="en-US" sz="4400" b="1" dirty="0">
                <a:solidFill>
                  <a:schemeClr val="bg1"/>
                </a:solidFill>
              </a:rPr>
              <a:t> </a:t>
            </a:r>
            <a:r>
              <a:rPr lang="en-US" sz="4400" b="1" dirty="0" err="1">
                <a:solidFill>
                  <a:schemeClr val="bg1"/>
                </a:solidFill>
              </a:rPr>
              <a:t>tasg</a:t>
            </a:r>
            <a:r>
              <a:rPr lang="en-US" sz="4400" b="1" dirty="0">
                <a:solidFill>
                  <a:schemeClr val="bg1"/>
                </a:solidFill>
              </a:rPr>
              <a:t> …                    Your task …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286AE14-C2FF-AD4E-9533-CB4EE747FAA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57600" y="1396554"/>
            <a:ext cx="3632200" cy="46759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5968043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D447A3B9-D260-614C-8AA0-3B20CA85B6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86" t="1809" r="6550" b="1468"/>
          <a:stretch/>
        </p:blipFill>
        <p:spPr>
          <a:xfrm rot="5400000">
            <a:off x="2615439" y="-1463972"/>
            <a:ext cx="6470057" cy="96689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45501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3AA3C99-0934-0D4E-A836-349C44627B7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5400000">
            <a:off x="2532612" y="-1370559"/>
            <a:ext cx="6798697" cy="95398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77868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C3359C4E-B4B7-7842-821C-5B642E3C1638}"/>
              </a:ext>
            </a:extLst>
          </p:cNvPr>
          <p:cNvGraphicFramePr>
            <a:graphicFrameLocks noGrp="1"/>
          </p:cNvGraphicFramePr>
          <p:nvPr>
            <p:extLst/>
          </p:nvPr>
        </p:nvGraphicFramePr>
        <p:xfrm>
          <a:off x="756137" y="1441938"/>
          <a:ext cx="10585940" cy="474550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46485">
                  <a:extLst>
                    <a:ext uri="{9D8B030D-6E8A-4147-A177-3AD203B41FA5}">
                      <a16:colId xmlns:a16="http://schemas.microsoft.com/office/drawing/2014/main" val="3989819107"/>
                    </a:ext>
                  </a:extLst>
                </a:gridCol>
                <a:gridCol w="2646485">
                  <a:extLst>
                    <a:ext uri="{9D8B030D-6E8A-4147-A177-3AD203B41FA5}">
                      <a16:colId xmlns:a16="http://schemas.microsoft.com/office/drawing/2014/main" val="55769131"/>
                    </a:ext>
                  </a:extLst>
                </a:gridCol>
                <a:gridCol w="2646485">
                  <a:extLst>
                    <a:ext uri="{9D8B030D-6E8A-4147-A177-3AD203B41FA5}">
                      <a16:colId xmlns:a16="http://schemas.microsoft.com/office/drawing/2014/main" val="2353674728"/>
                    </a:ext>
                  </a:extLst>
                </a:gridCol>
                <a:gridCol w="2646485">
                  <a:extLst>
                    <a:ext uri="{9D8B030D-6E8A-4147-A177-3AD203B41FA5}">
                      <a16:colId xmlns:a16="http://schemas.microsoft.com/office/drawing/2014/main" val="2172307916"/>
                    </a:ext>
                  </a:extLst>
                </a:gridCol>
              </a:tblGrid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unedau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units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lleiaf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least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4697444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degau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tens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mwyaf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most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68743212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cannoedd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hundreds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mwy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more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1455142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rhif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(au)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number(s)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llai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less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90229984"/>
                  </a:ext>
                </a:extLst>
              </a:tr>
              <a:tr h="63773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odrif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(au)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odd number(s)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adio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add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10669003"/>
                  </a:ext>
                </a:extLst>
              </a:tr>
              <a:tr h="63304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eilrif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(au)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even number(s)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tynnu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subtract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3737352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cyn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before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lluosi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multiply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47777309"/>
                  </a:ext>
                </a:extLst>
              </a:tr>
              <a:tr h="449576"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ar</a:t>
                      </a:r>
                      <a:r>
                        <a:rPr lang="en-US" sz="32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ôl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after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1" dirty="0" err="1">
                          <a:solidFill>
                            <a:schemeClr val="tx1"/>
                          </a:solidFill>
                        </a:rPr>
                        <a:t>rhannu</a:t>
                      </a:r>
                      <a:endParaRPr lang="en-US" sz="3200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3200" b="0" i="1" dirty="0">
                          <a:solidFill>
                            <a:schemeClr val="tx1"/>
                          </a:solidFill>
                        </a:rPr>
                        <a:t>to share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59619158"/>
                  </a:ext>
                </a:extLst>
              </a:tr>
            </a:tbl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24C53C5E-C455-324C-AB60-B57C90312185}"/>
              </a:ext>
            </a:extLst>
          </p:cNvPr>
          <p:cNvSpPr txBox="1"/>
          <p:nvPr/>
        </p:nvSpPr>
        <p:spPr>
          <a:xfrm>
            <a:off x="404446" y="369277"/>
            <a:ext cx="10937631" cy="646331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Geiriau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36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defnyddiol</a:t>
            </a:r>
            <a:r>
              <a:rPr lang="en-US" sz="3600" b="1" dirty="0">
                <a:solidFill>
                  <a:schemeClr val="bg1"/>
                </a:solidFill>
                <a:latin typeface="Segoe Print" panose="02000800000000000000" pitchFamily="2" charset="0"/>
              </a:rPr>
              <a:t> …             Useful words …</a:t>
            </a:r>
          </a:p>
        </p:txBody>
      </p:sp>
    </p:spTree>
    <p:extLst>
      <p:ext uri="{BB962C8B-B14F-4D97-AF65-F5344CB8AC3E}">
        <p14:creationId xmlns:p14="http://schemas.microsoft.com/office/powerpoint/2010/main" val="3840632032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4" name="Oval 3">
            <a:extLst>
              <a:ext uri="{FF2B5EF4-FFF2-40B4-BE49-F238E27FC236}">
                <a16:creationId xmlns:a16="http://schemas.microsoft.com/office/drawing/2014/main" id="{B26BE55D-FDF1-1F4B-B561-B8C35F58CF5E}"/>
              </a:ext>
            </a:extLst>
          </p:cNvPr>
          <p:cNvSpPr/>
          <p:nvPr/>
        </p:nvSpPr>
        <p:spPr>
          <a:xfrm>
            <a:off x="2866292" y="527538"/>
            <a:ext cx="369277" cy="369277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Oval 4">
            <a:extLst>
              <a:ext uri="{FF2B5EF4-FFF2-40B4-BE49-F238E27FC236}">
                <a16:creationId xmlns:a16="http://schemas.microsoft.com/office/drawing/2014/main" id="{F4F72D8C-A1A8-DA43-A0BC-182C3650D455}"/>
              </a:ext>
            </a:extLst>
          </p:cNvPr>
          <p:cNvSpPr/>
          <p:nvPr/>
        </p:nvSpPr>
        <p:spPr>
          <a:xfrm>
            <a:off x="7098322" y="1682261"/>
            <a:ext cx="463063" cy="410308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Oval 5">
            <a:extLst>
              <a:ext uri="{FF2B5EF4-FFF2-40B4-BE49-F238E27FC236}">
                <a16:creationId xmlns:a16="http://schemas.microsoft.com/office/drawing/2014/main" id="{A7041C16-6063-1641-8E58-C43721D810EC}"/>
              </a:ext>
            </a:extLst>
          </p:cNvPr>
          <p:cNvSpPr/>
          <p:nvPr/>
        </p:nvSpPr>
        <p:spPr>
          <a:xfrm>
            <a:off x="1359876" y="4736123"/>
            <a:ext cx="463063" cy="410308"/>
          </a:xfrm>
          <a:prstGeom prst="ellipse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88C8A7E9-AA77-AA4F-A09E-43F619E9F8CF}"/>
              </a:ext>
            </a:extLst>
          </p:cNvPr>
          <p:cNvSpPr/>
          <p:nvPr/>
        </p:nvSpPr>
        <p:spPr>
          <a:xfrm>
            <a:off x="4964722" y="4736123"/>
            <a:ext cx="463063" cy="410308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BF1EB5F-298F-604D-A723-0973000007D7}"/>
              </a:ext>
            </a:extLst>
          </p:cNvPr>
          <p:cNvSpPr txBox="1"/>
          <p:nvPr/>
        </p:nvSpPr>
        <p:spPr>
          <a:xfrm>
            <a:off x="8282353" y="445763"/>
            <a:ext cx="3622431" cy="6001643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rhif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wedi</a:t>
            </a:r>
            <a:r>
              <a:rPr lang="en-US" sz="2400" b="1" dirty="0"/>
              <a:t> </a:t>
            </a:r>
            <a:r>
              <a:rPr lang="en-US" sz="2400" b="1" dirty="0" err="1"/>
              <a:t>cuddio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oren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las?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wyrdd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odrif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203456297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C75DBEEB-CD49-F24F-9E13-99C4C5C4DCE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3224" t="10156" r="13212" b="6923"/>
          <a:stretch/>
        </p:blipFill>
        <p:spPr>
          <a:xfrm>
            <a:off x="492369" y="263769"/>
            <a:ext cx="7315200" cy="6365632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BF1EB5F-298F-604D-A723-0973000007D7}"/>
              </a:ext>
            </a:extLst>
          </p:cNvPr>
          <p:cNvSpPr txBox="1"/>
          <p:nvPr/>
        </p:nvSpPr>
        <p:spPr>
          <a:xfrm>
            <a:off x="8282353" y="445763"/>
            <a:ext cx="3622431" cy="5632311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dod</a:t>
            </a:r>
            <a:r>
              <a:rPr lang="en-US" sz="2400" b="1" dirty="0"/>
              <a:t> </a:t>
            </a:r>
            <a:r>
              <a:rPr lang="en-US" sz="2400" b="1" dirty="0" err="1"/>
              <a:t>cyn</a:t>
            </a:r>
            <a:r>
              <a:rPr lang="en-US" sz="2400" b="1" dirty="0"/>
              <a:t> un </a:t>
            </a:r>
            <a:r>
              <a:rPr lang="en-US" sz="2400" b="1" dirty="0" err="1"/>
              <a:t>deg</a:t>
            </a:r>
            <a:r>
              <a:rPr lang="en-US" sz="2400" b="1" dirty="0"/>
              <a:t> pump?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dod</a:t>
            </a:r>
            <a:r>
              <a:rPr lang="en-US" sz="2400" b="1" dirty="0"/>
              <a:t> </a:t>
            </a:r>
            <a:r>
              <a:rPr lang="en-US" sz="2400" b="1" dirty="0" err="1"/>
              <a:t>ar</a:t>
            </a:r>
            <a:r>
              <a:rPr lang="en-US" sz="2400" b="1" dirty="0"/>
              <a:t> </a:t>
            </a:r>
            <a:r>
              <a:rPr lang="en-US" sz="2400" b="1" dirty="0" err="1"/>
              <a:t>ôl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ddeg</a:t>
            </a:r>
            <a:r>
              <a:rPr lang="en-US" sz="2400" b="1" dirty="0"/>
              <a:t> </a:t>
            </a:r>
            <a:r>
              <a:rPr lang="en-US" sz="2400" b="1" dirty="0" err="1"/>
              <a:t>chwech</a:t>
            </a:r>
            <a:r>
              <a:rPr lang="en-US" sz="2400" b="1" dirty="0"/>
              <a:t>?</a:t>
            </a:r>
          </a:p>
          <a:p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llai</a:t>
            </a:r>
            <a:r>
              <a:rPr lang="en-US" sz="2400" b="1" dirty="0"/>
              <a:t> </a:t>
            </a:r>
            <a:r>
              <a:rPr lang="en-US" sz="2400" b="1" dirty="0" err="1"/>
              <a:t>na</a:t>
            </a:r>
            <a:r>
              <a:rPr lang="en-US" sz="2400" b="1" dirty="0"/>
              <a:t>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</a:t>
            </a:r>
            <a:r>
              <a:rPr lang="en-US" sz="2400" b="1" dirty="0"/>
              <a:t> </a:t>
            </a:r>
            <a:r>
              <a:rPr lang="en-US" sz="2400" b="1" dirty="0" err="1"/>
              <a:t>dau</a:t>
            </a:r>
            <a:r>
              <a:rPr lang="en-US" sz="2400" b="1" dirty="0"/>
              <a:t> </a:t>
            </a:r>
            <a:r>
              <a:rPr lang="en-US" sz="2400" b="1" dirty="0" err="1"/>
              <a:t>yn</a:t>
            </a:r>
            <a:r>
              <a:rPr lang="en-US" sz="2400" b="1" dirty="0"/>
              <a:t> </a:t>
            </a:r>
            <a:r>
              <a:rPr lang="en-US" sz="2400" b="1" dirty="0" err="1"/>
              <a:t>fwy</a:t>
            </a:r>
            <a:r>
              <a:rPr lang="en-US" sz="2400" b="1" dirty="0"/>
              <a:t> </a:t>
            </a:r>
            <a:r>
              <a:rPr lang="en-US" sz="2400" b="1" dirty="0" err="1"/>
              <a:t>na</a:t>
            </a:r>
            <a:r>
              <a:rPr lang="en-US" sz="2400" b="1" dirty="0"/>
              <a:t>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96119808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82354" y="618914"/>
            <a:ext cx="3622431" cy="4893647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ddu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sydd</a:t>
            </a:r>
            <a:r>
              <a:rPr lang="en-US" sz="2400" b="1" dirty="0"/>
              <a:t> </a:t>
            </a:r>
            <a:r>
              <a:rPr lang="en-US" sz="2400" b="1" dirty="0" err="1"/>
              <a:t>rhwng</a:t>
            </a:r>
            <a:r>
              <a:rPr lang="en-US" sz="2400" b="1" dirty="0"/>
              <a:t> pump a </a:t>
            </a:r>
            <a:r>
              <a:rPr lang="en-US" sz="2400" b="1" dirty="0" err="1"/>
              <a:t>naw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63769" y="445763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934914" y="1092385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302976" y="1115307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2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975837" y="1092385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9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2107222" y="28681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744915" y="2804089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882159" y="4488963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4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990489" y="4477204"/>
            <a:ext cx="697523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</a:t>
            </a:r>
          </a:p>
        </p:txBody>
      </p:sp>
    </p:spTree>
    <p:extLst>
      <p:ext uri="{BB962C8B-B14F-4D97-AF65-F5344CB8AC3E}">
        <p14:creationId xmlns:p14="http://schemas.microsoft.com/office/powerpoint/2010/main" val="1389382897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0CA15C24-DF36-CB42-808F-010A5200E128}"/>
              </a:ext>
            </a:extLst>
          </p:cNvPr>
          <p:cNvSpPr txBox="1"/>
          <p:nvPr/>
        </p:nvSpPr>
        <p:spPr>
          <a:xfrm>
            <a:off x="8217877" y="252002"/>
            <a:ext cx="3622431" cy="6001643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goch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sy’n</a:t>
            </a:r>
            <a:r>
              <a:rPr lang="en-US" sz="2400" b="1" dirty="0"/>
              <a:t> </a:t>
            </a:r>
            <a:r>
              <a:rPr lang="en-US" sz="2400" b="1" dirty="0" err="1"/>
              <a:t>felyn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</a:t>
            </a:r>
            <a:r>
              <a:rPr lang="en-US" sz="2400" b="1" dirty="0" err="1"/>
              <a:t>rif</a:t>
            </a:r>
            <a:r>
              <a:rPr lang="en-US" sz="2400" b="1" dirty="0"/>
              <a:t>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 err="1"/>
              <a:t>Sawl</a:t>
            </a:r>
            <a:r>
              <a:rPr lang="en-US" sz="2400" b="1" dirty="0"/>
              <a:t> </a:t>
            </a:r>
            <a:r>
              <a:rPr lang="en-US" sz="2400" b="1" dirty="0" err="1"/>
              <a:t>eilrif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un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eilrif</a:t>
            </a:r>
            <a:r>
              <a:rPr lang="en-US" sz="2400" b="1" dirty="0"/>
              <a:t> </a:t>
            </a:r>
            <a:r>
              <a:rPr lang="en-US" sz="2400" b="1" dirty="0" err="1"/>
              <a:t>mwyaf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b="1" dirty="0"/>
              <a:t>Pa un </a:t>
            </a:r>
            <a:r>
              <a:rPr lang="en-US" sz="2400" b="1" dirty="0" err="1"/>
              <a:t>ydy’r</a:t>
            </a:r>
            <a:r>
              <a:rPr lang="en-US" sz="2400" b="1" dirty="0"/>
              <a:t> </a:t>
            </a:r>
            <a:r>
              <a:rPr lang="en-US" sz="2400" b="1" dirty="0" err="1"/>
              <a:t>odrif</a:t>
            </a:r>
            <a:r>
              <a:rPr lang="en-US" sz="2400" b="1" dirty="0"/>
              <a:t> </a:t>
            </a:r>
            <a:r>
              <a:rPr lang="en-US" sz="2400" b="1" dirty="0" err="1"/>
              <a:t>lleiaf</a:t>
            </a:r>
            <a:r>
              <a:rPr lang="en-US" sz="2400" b="1" dirty="0"/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400" b="1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D2D48C-D4D8-3A48-A2D3-80E39B96567C}"/>
              </a:ext>
            </a:extLst>
          </p:cNvPr>
          <p:cNvSpPr txBox="1"/>
          <p:nvPr/>
        </p:nvSpPr>
        <p:spPr>
          <a:xfrm>
            <a:off x="284284" y="512595"/>
            <a:ext cx="7227277" cy="5304406"/>
          </a:xfrm>
          <a:prstGeom prst="rect">
            <a:avLst/>
          </a:prstGeom>
          <a:solidFill>
            <a:schemeClr val="bg1"/>
          </a:solidFill>
          <a:ln w="7620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7" name="Oval 6">
            <a:extLst>
              <a:ext uri="{FF2B5EF4-FFF2-40B4-BE49-F238E27FC236}">
                <a16:creationId xmlns:a16="http://schemas.microsoft.com/office/drawing/2014/main" id="{6FC723E5-217F-3C48-BCC9-487D52816122}"/>
              </a:ext>
            </a:extLst>
          </p:cNvPr>
          <p:cNvSpPr/>
          <p:nvPr/>
        </p:nvSpPr>
        <p:spPr>
          <a:xfrm>
            <a:off x="562707" y="773723"/>
            <a:ext cx="1441939" cy="1406769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A22C48AA-E9C1-3242-917D-92AFD60C63D1}"/>
              </a:ext>
            </a:extLst>
          </p:cNvPr>
          <p:cNvSpPr/>
          <p:nvPr/>
        </p:nvSpPr>
        <p:spPr>
          <a:xfrm>
            <a:off x="2930769" y="773723"/>
            <a:ext cx="1441939" cy="1406769"/>
          </a:xfrm>
          <a:prstGeom prst="ellipse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>
            <a:extLst>
              <a:ext uri="{FF2B5EF4-FFF2-40B4-BE49-F238E27FC236}">
                <a16:creationId xmlns:a16="http://schemas.microsoft.com/office/drawing/2014/main" id="{B35C0391-AE09-5240-AED7-6FE955DE30E4}"/>
              </a:ext>
            </a:extLst>
          </p:cNvPr>
          <p:cNvSpPr/>
          <p:nvPr/>
        </p:nvSpPr>
        <p:spPr>
          <a:xfrm>
            <a:off x="5603630" y="773722"/>
            <a:ext cx="1441939" cy="1406769"/>
          </a:xfrm>
          <a:prstGeom prst="ellipse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6F82F8E0-A2E8-DE4E-BD5D-E64005E2FE81}"/>
              </a:ext>
            </a:extLst>
          </p:cNvPr>
          <p:cNvSpPr/>
          <p:nvPr/>
        </p:nvSpPr>
        <p:spPr>
          <a:xfrm>
            <a:off x="1735015" y="2508452"/>
            <a:ext cx="1441939" cy="1406769"/>
          </a:xfrm>
          <a:prstGeom prst="ellips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>
            <a:extLst>
              <a:ext uri="{FF2B5EF4-FFF2-40B4-BE49-F238E27FC236}">
                <a16:creationId xmlns:a16="http://schemas.microsoft.com/office/drawing/2014/main" id="{6CFE03CD-111B-6948-B173-13CC1D812878}"/>
              </a:ext>
            </a:extLst>
          </p:cNvPr>
          <p:cNvSpPr/>
          <p:nvPr/>
        </p:nvSpPr>
        <p:spPr>
          <a:xfrm>
            <a:off x="4372708" y="2461415"/>
            <a:ext cx="1441939" cy="1406769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5720FF64-2F77-A341-AB51-712EAA746665}"/>
              </a:ext>
            </a:extLst>
          </p:cNvPr>
          <p:cNvSpPr/>
          <p:nvPr/>
        </p:nvSpPr>
        <p:spPr>
          <a:xfrm>
            <a:off x="509952" y="4129310"/>
            <a:ext cx="1441939" cy="1406769"/>
          </a:xfrm>
          <a:prstGeom prst="ellipse">
            <a:avLst/>
          </a:prstGeom>
          <a:solidFill>
            <a:srgbClr val="7030A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Oval 12">
            <a:extLst>
              <a:ext uri="{FF2B5EF4-FFF2-40B4-BE49-F238E27FC236}">
                <a16:creationId xmlns:a16="http://schemas.microsoft.com/office/drawing/2014/main" id="{14058822-C3BF-9E46-9B82-C1095CAF3DFE}"/>
              </a:ext>
            </a:extLst>
          </p:cNvPr>
          <p:cNvSpPr/>
          <p:nvPr/>
        </p:nvSpPr>
        <p:spPr>
          <a:xfrm>
            <a:off x="3176954" y="4129309"/>
            <a:ext cx="1441939" cy="1406769"/>
          </a:xfrm>
          <a:prstGeom prst="ellipse">
            <a:avLst/>
          </a:prstGeom>
          <a:solidFill>
            <a:schemeClr val="bg1">
              <a:lumMod val="6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2CC045D-5369-8443-98FA-AA7A098435EF}"/>
              </a:ext>
            </a:extLst>
          </p:cNvPr>
          <p:cNvSpPr/>
          <p:nvPr/>
        </p:nvSpPr>
        <p:spPr>
          <a:xfrm>
            <a:off x="5603630" y="4105792"/>
            <a:ext cx="1441939" cy="1406769"/>
          </a:xfrm>
          <a:prstGeom prst="ellipse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025FB051-FBE5-C746-940F-D89013FFCA4D}"/>
              </a:ext>
            </a:extLst>
          </p:cNvPr>
          <p:cNvSpPr txBox="1"/>
          <p:nvPr/>
        </p:nvSpPr>
        <p:spPr>
          <a:xfrm>
            <a:off x="685799" y="1092385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105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ECB572E6-0F6E-2D41-974F-F02E1D6E8913}"/>
              </a:ext>
            </a:extLst>
          </p:cNvPr>
          <p:cNvSpPr txBox="1"/>
          <p:nvPr/>
        </p:nvSpPr>
        <p:spPr>
          <a:xfrm>
            <a:off x="3089029" y="1115307"/>
            <a:ext cx="115765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103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BB16217-06B7-664D-8844-D62726ABA1F4}"/>
              </a:ext>
            </a:extLst>
          </p:cNvPr>
          <p:cNvSpPr txBox="1"/>
          <p:nvPr/>
        </p:nvSpPr>
        <p:spPr>
          <a:xfrm>
            <a:off x="5603630" y="1092385"/>
            <a:ext cx="144193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110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25227E05-A01B-274C-9BBB-B0F8AEEBA61D}"/>
              </a:ext>
            </a:extLst>
          </p:cNvPr>
          <p:cNvSpPr txBox="1"/>
          <p:nvPr/>
        </p:nvSpPr>
        <p:spPr>
          <a:xfrm>
            <a:off x="2107222" y="2868104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77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F7B447FE-02A2-2340-9392-AB54E0A48D6E}"/>
              </a:ext>
            </a:extLst>
          </p:cNvPr>
          <p:cNvSpPr txBox="1"/>
          <p:nvPr/>
        </p:nvSpPr>
        <p:spPr>
          <a:xfrm>
            <a:off x="4664319" y="2780078"/>
            <a:ext cx="858715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88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3D9737C-FCDD-0843-B818-3FC79A5F3D4D}"/>
              </a:ext>
            </a:extLst>
          </p:cNvPr>
          <p:cNvSpPr txBox="1"/>
          <p:nvPr/>
        </p:nvSpPr>
        <p:spPr>
          <a:xfrm>
            <a:off x="685799" y="4488963"/>
            <a:ext cx="1172308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107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BC4D04F1-E19D-BB43-86ED-78EDD99E30CC}"/>
              </a:ext>
            </a:extLst>
          </p:cNvPr>
          <p:cNvSpPr txBox="1"/>
          <p:nvPr/>
        </p:nvSpPr>
        <p:spPr>
          <a:xfrm>
            <a:off x="3549161" y="4488962"/>
            <a:ext cx="823547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87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83CA06C3-0A21-5849-B603-3B6C95AD7A4A}"/>
              </a:ext>
            </a:extLst>
          </p:cNvPr>
          <p:cNvSpPr txBox="1"/>
          <p:nvPr/>
        </p:nvSpPr>
        <p:spPr>
          <a:xfrm>
            <a:off x="5843956" y="4488962"/>
            <a:ext cx="90268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>
                <a:solidFill>
                  <a:schemeClr val="bg1"/>
                </a:solidFill>
              </a:rPr>
              <a:t>69</a:t>
            </a:r>
          </a:p>
        </p:txBody>
      </p:sp>
    </p:spTree>
    <p:extLst>
      <p:ext uri="{BB962C8B-B14F-4D97-AF65-F5344CB8AC3E}">
        <p14:creationId xmlns:p14="http://schemas.microsoft.com/office/powerpoint/2010/main" val="75901396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adio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6 + 7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24 + 22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102 + 39 =</a:t>
            </a:r>
          </a:p>
        </p:txBody>
      </p:sp>
    </p:spTree>
    <p:extLst>
      <p:ext uri="{BB962C8B-B14F-4D97-AF65-F5344CB8AC3E}">
        <p14:creationId xmlns:p14="http://schemas.microsoft.com/office/powerpoint/2010/main" val="353277274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725614" y="165997"/>
            <a:ext cx="7280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tynnu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10 - 6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48 - 12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137 - 39 =</a:t>
            </a:r>
          </a:p>
        </p:txBody>
      </p:sp>
    </p:spTree>
    <p:extLst>
      <p:ext uri="{BB962C8B-B14F-4D97-AF65-F5344CB8AC3E}">
        <p14:creationId xmlns:p14="http://schemas.microsoft.com/office/powerpoint/2010/main" val="1397498346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057400" y="165997"/>
            <a:ext cx="8423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lluosi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 x 3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7 x 9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15 x 12 =</a:t>
            </a:r>
          </a:p>
        </p:txBody>
      </p:sp>
    </p:spTree>
    <p:extLst>
      <p:ext uri="{BB962C8B-B14F-4D97-AF65-F5344CB8AC3E}">
        <p14:creationId xmlns:p14="http://schemas.microsoft.com/office/powerpoint/2010/main" val="402380593"/>
      </p:ext>
    </p:extLst>
  </p:cSld>
  <p:clrMapOvr>
    <a:masterClrMapping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F62BC62E-6D81-5B40-BE6C-A3C05DCF5271}"/>
              </a:ext>
            </a:extLst>
          </p:cNvPr>
          <p:cNvSpPr txBox="1"/>
          <p:nvPr/>
        </p:nvSpPr>
        <p:spPr>
          <a:xfrm>
            <a:off x="2057400" y="165997"/>
            <a:ext cx="8423031" cy="707886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Faint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ydy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rhannu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</a:t>
            </a:r>
            <a:r>
              <a:rPr lang="en-US" sz="4000" b="1" dirty="0" err="1">
                <a:solidFill>
                  <a:schemeClr val="bg1"/>
                </a:solidFill>
                <a:latin typeface="Segoe Print" panose="02000800000000000000" pitchFamily="2" charset="0"/>
              </a:rPr>
              <a:t>gyda</a:t>
            </a:r>
            <a:r>
              <a:rPr lang="en-US" sz="4000" b="1" dirty="0">
                <a:solidFill>
                  <a:schemeClr val="bg1"/>
                </a:solidFill>
                <a:latin typeface="Segoe Print" panose="02000800000000000000" pitchFamily="2" charset="0"/>
              </a:rPr>
              <a:t> ….?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077FEF3-42EC-EA43-8BB3-A4928804A16E}"/>
              </a:ext>
            </a:extLst>
          </p:cNvPr>
          <p:cNvSpPr txBox="1"/>
          <p:nvPr/>
        </p:nvSpPr>
        <p:spPr>
          <a:xfrm>
            <a:off x="3516923" y="1406769"/>
            <a:ext cx="5310554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6    2 =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0D865D5-28AB-EE4F-9601-D0CBEC84983C}"/>
              </a:ext>
            </a:extLst>
          </p:cNvPr>
          <p:cNvSpPr txBox="1"/>
          <p:nvPr/>
        </p:nvSpPr>
        <p:spPr>
          <a:xfrm>
            <a:off x="2901462" y="3373315"/>
            <a:ext cx="6541476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60     6 =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E43594B-0618-AE40-9266-1A831662E23F}"/>
              </a:ext>
            </a:extLst>
          </p:cNvPr>
          <p:cNvSpPr txBox="1"/>
          <p:nvPr/>
        </p:nvSpPr>
        <p:spPr>
          <a:xfrm>
            <a:off x="2303585" y="5339861"/>
            <a:ext cx="7702060" cy="1323439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US" sz="8000" b="1" dirty="0"/>
              <a:t> 220     10 =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F82F55A-1299-E341-90BF-F8D7F887AF7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1637664"/>
            <a:ext cx="1244600" cy="861647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197E8370-A143-A846-88EB-72CC9A7CB37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3660724"/>
            <a:ext cx="1244600" cy="86164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D7200AD2-78E4-7C4F-86E3-261C295CA89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0636" b="22361"/>
          <a:stretch/>
        </p:blipFill>
        <p:spPr>
          <a:xfrm>
            <a:off x="4418624" y="5570756"/>
            <a:ext cx="1244600" cy="861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7648511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0BF24E8-73D9-7B4C-800F-520BE961193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28203297"/>
              </p:ext>
            </p:extLst>
          </p:nvPr>
        </p:nvGraphicFramePr>
        <p:xfrm>
          <a:off x="251013" y="1214145"/>
          <a:ext cx="11417526" cy="44805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5754192">
                  <a:extLst>
                    <a:ext uri="{9D8B030D-6E8A-4147-A177-3AD203B41FA5}">
                      <a16:colId xmlns:a16="http://schemas.microsoft.com/office/drawing/2014/main" val="97462451"/>
                    </a:ext>
                  </a:extLst>
                </a:gridCol>
                <a:gridCol w="5663334">
                  <a:extLst>
                    <a:ext uri="{9D8B030D-6E8A-4147-A177-3AD203B41FA5}">
                      <a16:colId xmlns:a16="http://schemas.microsoft.com/office/drawing/2014/main" val="1732838595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Gorffennwch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gwaith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879062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Ymdrech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dda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Caewch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eich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llyfrau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3297264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Da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iawn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Tacluswch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…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yn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gyflym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41041568"/>
                  </a:ext>
                </a:extLst>
              </a:tr>
              <a:tr h="42608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Gwaith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ardderchog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Sefwch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10244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Syniad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Diolch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619490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Cwestiwn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Hwyl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</a:t>
                      </a:r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fawr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991017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3600" b="1" i="0" dirty="0" err="1">
                          <a:solidFill>
                            <a:sysClr val="windowText" lastClr="000000"/>
                          </a:solidFill>
                        </a:rPr>
                        <a:t>Ateb</a:t>
                      </a:r>
                      <a:r>
                        <a:rPr lang="en-US" sz="3600" b="1" i="0" dirty="0">
                          <a:solidFill>
                            <a:sysClr val="windowText" lastClr="000000"/>
                          </a:solidFill>
                        </a:rPr>
                        <a:t> da.</a:t>
                      </a: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US" sz="3600" b="1" i="1" dirty="0">
                        <a:solidFill>
                          <a:sysClr val="windowText" lastClr="000000"/>
                        </a:solidFill>
                      </a:endParaRPr>
                    </a:p>
                  </a:txBody>
                  <a:tcPr>
                    <a:lnL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6200" cap="flat" cmpd="sng" algn="ctr">
                      <a:solidFill>
                        <a:schemeClr val="accent6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78613448"/>
                  </a:ext>
                </a:extLst>
              </a:tr>
            </a:tbl>
          </a:graphicData>
        </a:graphic>
      </p:graphicFrame>
      <p:sp>
        <p:nvSpPr>
          <p:cNvPr id="7" name="Google Shape;442;p59">
            <a:extLst>
              <a:ext uri="{FF2B5EF4-FFF2-40B4-BE49-F238E27FC236}">
                <a16:creationId xmlns:a16="http://schemas.microsoft.com/office/drawing/2014/main" id="{B1581DBC-0AA7-0748-BEF0-FCD22F255109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251012" y="182568"/>
            <a:ext cx="11582400" cy="857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marR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entury Gothic"/>
              <a:buNone/>
            </a:pP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Ymadroddion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</a:t>
            </a:r>
            <a:r>
              <a:rPr lang="en-GB" sz="3600" b="1" cap="none" dirty="0" err="1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defnyddiol</a:t>
            </a:r>
            <a:r>
              <a:rPr lang="en-GB" sz="3600" b="1" cap="none" dirty="0">
                <a:solidFill>
                  <a:schemeClr val="bg1"/>
                </a:solidFill>
                <a:latin typeface="Segoe Print" panose="02000800000000000000" pitchFamily="2" charset="0"/>
                <a:ea typeface="Calibri"/>
                <a:cs typeface="Calibri"/>
                <a:sym typeface="Calibri"/>
              </a:rPr>
              <a:t>           Useful phrases</a:t>
            </a:r>
            <a:endParaRPr sz="3600" b="1" i="0" u="none" strike="noStrike" cap="none" dirty="0">
              <a:solidFill>
                <a:schemeClr val="bg1"/>
              </a:solidFill>
              <a:latin typeface="Segoe Print" panose="02000800000000000000" pitchFamily="2" charset="0"/>
              <a:ea typeface="Calibri"/>
              <a:cs typeface="Calibri"/>
              <a:sym typeface="Calibri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80D6D8-1DF5-5748-ABF5-A7A353FE59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7537020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Erbyn</a:t>
            </a:r>
            <a:r>
              <a:rPr lang="en-GB" sz="4400" b="1" dirty="0">
                <a:latin typeface="+mj-lt"/>
              </a:rPr>
              <a:t> y </a:t>
            </a:r>
            <a:r>
              <a:rPr lang="en-GB" sz="4400" b="1" dirty="0" err="1">
                <a:latin typeface="+mj-lt"/>
              </a:rPr>
              <a:t>tro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nesaf</a:t>
            </a:r>
            <a:r>
              <a:rPr lang="en-GB" sz="4400" b="1" dirty="0">
                <a:latin typeface="+mj-lt"/>
              </a:rPr>
              <a:t> …</a:t>
            </a:r>
            <a:br>
              <a:rPr lang="en-GB" sz="4400" b="1" dirty="0">
                <a:latin typeface="+mj-lt"/>
              </a:rPr>
            </a:br>
            <a:r>
              <a:rPr lang="en-GB" sz="4400" b="1" dirty="0">
                <a:latin typeface="+mj-lt"/>
              </a:rPr>
              <a:t>By next time …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9536E36-6D9E-904D-B7B7-807A48CD57DA}"/>
              </a:ext>
            </a:extLst>
          </p:cNvPr>
          <p:cNvSpPr txBox="1"/>
          <p:nvPr/>
        </p:nvSpPr>
        <p:spPr>
          <a:xfrm>
            <a:off x="150524" y="1998048"/>
            <a:ext cx="5952102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Dysgwch</a:t>
            </a:r>
            <a:r>
              <a:rPr lang="en-US" sz="2400" dirty="0"/>
              <a:t> y </a:t>
            </a:r>
            <a:r>
              <a:rPr lang="en-US" sz="2400" dirty="0" err="1"/>
              <a:t>patrymau</a:t>
            </a:r>
            <a:r>
              <a:rPr lang="en-US" sz="2400" dirty="0"/>
              <a:t> </a:t>
            </a:r>
            <a:r>
              <a:rPr lang="en-US" sz="2400" dirty="0" err="1"/>
              <a:t>iaith</a:t>
            </a:r>
            <a:r>
              <a:rPr lang="en-US" sz="2400" dirty="0"/>
              <a:t> </a:t>
            </a:r>
            <a:r>
              <a:rPr lang="en-US" sz="2400" dirty="0" err="1"/>
              <a:t>a’r</a:t>
            </a:r>
            <a:r>
              <a:rPr lang="en-US" sz="2400" dirty="0"/>
              <a:t> </a:t>
            </a:r>
            <a:r>
              <a:rPr lang="en-US" sz="2400" dirty="0" err="1"/>
              <a:t>eirfa</a:t>
            </a:r>
            <a:r>
              <a:rPr lang="en-US" sz="2400" dirty="0"/>
              <a:t>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Cwblhewch</a:t>
            </a:r>
            <a:r>
              <a:rPr lang="en-US" sz="2400" dirty="0"/>
              <a:t> y </a:t>
            </a:r>
            <a:r>
              <a:rPr lang="en-US" sz="2400" dirty="0" err="1"/>
              <a:t>dasg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sleid</a:t>
            </a:r>
            <a:r>
              <a:rPr lang="en-US" sz="2400" dirty="0"/>
              <a:t> 40.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endParaRPr lang="en-US" sz="2400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 err="1"/>
              <a:t>Byddwn</a:t>
            </a:r>
            <a:r>
              <a:rPr lang="en-US" sz="2400" dirty="0"/>
              <a:t> </a:t>
            </a:r>
            <a:r>
              <a:rPr lang="en-US" sz="2400" dirty="0" err="1"/>
              <a:t>yn</a:t>
            </a:r>
            <a:r>
              <a:rPr lang="en-US" sz="2400" dirty="0"/>
              <a:t> </a:t>
            </a:r>
            <a:r>
              <a:rPr lang="en-US" sz="2400" dirty="0" err="1"/>
              <a:t>trafod</a:t>
            </a:r>
            <a:r>
              <a:rPr lang="en-US" sz="2400" dirty="0"/>
              <a:t> y </a:t>
            </a:r>
            <a:r>
              <a:rPr lang="en-US" sz="2400" dirty="0" err="1"/>
              <a:t>tasgau</a:t>
            </a:r>
            <a:r>
              <a:rPr lang="en-US" sz="2400" dirty="0"/>
              <a:t> </a:t>
            </a:r>
            <a:r>
              <a:rPr lang="en-US" sz="2400" dirty="0" err="1"/>
              <a:t>hyn</a:t>
            </a:r>
            <a:r>
              <a:rPr lang="en-US" sz="2400" dirty="0"/>
              <a:t> </a:t>
            </a:r>
            <a:r>
              <a:rPr lang="en-US" sz="2400" dirty="0" err="1"/>
              <a:t>ar</a:t>
            </a:r>
            <a:r>
              <a:rPr lang="en-US" sz="2400" dirty="0"/>
              <a:t> </a:t>
            </a:r>
            <a:r>
              <a:rPr lang="en-US" sz="2400" dirty="0" err="1"/>
              <a:t>ddechrau’r</a:t>
            </a:r>
            <a:r>
              <a:rPr lang="en-US" sz="2400" dirty="0"/>
              <a:t> </a:t>
            </a:r>
            <a:r>
              <a:rPr lang="en-US" sz="2400" dirty="0" err="1"/>
              <a:t>sesiwn</a:t>
            </a:r>
            <a:r>
              <a:rPr lang="en-US" sz="2400" dirty="0"/>
              <a:t> </a:t>
            </a:r>
            <a:r>
              <a:rPr lang="en-US" sz="2400" dirty="0" err="1"/>
              <a:t>nesaf</a:t>
            </a:r>
            <a:r>
              <a:rPr lang="en-US" sz="2400" dirty="0"/>
              <a:t>.</a:t>
            </a:r>
          </a:p>
          <a:p>
            <a:endParaRPr lang="en-US" sz="2400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ECCAF5-CFED-C040-ACD7-109CD2960EC2}"/>
              </a:ext>
            </a:extLst>
          </p:cNvPr>
          <p:cNvSpPr txBox="1"/>
          <p:nvPr/>
        </p:nvSpPr>
        <p:spPr>
          <a:xfrm>
            <a:off x="6440558" y="1998048"/>
            <a:ext cx="5462768" cy="2677656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marL="457200" indent="-457200">
              <a:buFont typeface="Arial" panose="020B0604020202020204" pitchFamily="34" charset="0"/>
              <a:buChar char="•"/>
            </a:pPr>
            <a:r>
              <a:rPr lang="en-US" sz="2400" dirty="0"/>
              <a:t>Learn the language patterns and any new vocabulary.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Complete the task (slide 40).</a:t>
            </a:r>
          </a:p>
          <a:p>
            <a:endParaRPr lang="en-US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400" dirty="0"/>
              <a:t>We will discuss these tasks at the beginning of our next session.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9767992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E5711-6209-41AE-A70C-E8BB5C3EBE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95743" y="160812"/>
            <a:ext cx="7018240" cy="1565728"/>
          </a:xfrm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 algn="ctr"/>
            <a:r>
              <a:rPr lang="en-GB" sz="4400" b="1" dirty="0" err="1">
                <a:latin typeface="+mj-lt"/>
              </a:rPr>
              <a:t>Oes</a:t>
            </a:r>
            <a:r>
              <a:rPr lang="en-GB" sz="4400" b="1" dirty="0">
                <a:latin typeface="+mj-lt"/>
              </a:rPr>
              <a:t> </a:t>
            </a:r>
            <a:r>
              <a:rPr lang="en-GB" sz="4400" b="1" dirty="0" err="1">
                <a:latin typeface="+mj-lt"/>
              </a:rPr>
              <a:t>cwestiwn</a:t>
            </a:r>
            <a:r>
              <a:rPr lang="en-GB" sz="4400" b="1" dirty="0">
                <a:latin typeface="+mj-lt"/>
              </a:rPr>
              <a:t>?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E192C25-3B3A-C74D-97B2-59BCB75D3E4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3" t="19687" r="736" b="30368"/>
          <a:stretch/>
        </p:blipFill>
        <p:spPr>
          <a:xfrm>
            <a:off x="10286999" y="5830583"/>
            <a:ext cx="1543953" cy="915239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7FFB2455-D6F9-514D-A0BF-8E9897B75E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244" y="6317250"/>
            <a:ext cx="2766236" cy="428572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209B480-11CE-F04B-AC83-A4E1AF0F9F3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44452" y="2133234"/>
            <a:ext cx="7120821" cy="36973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9126407"/>
      </p:ext>
    </p:extLst>
  </p:cSld>
  <p:clrMapOvr>
    <a:masterClrMapping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47D36591-C8B8-2744-87DA-FF5083A3F8D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803" y="1744347"/>
            <a:ext cx="3084798" cy="3084798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7A14AEDA-4182-9D4A-833A-2CAF0B779F0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9428"/>
            <a:ext cx="2766236" cy="428572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0CA68D30-06AA-CA40-842C-9A617E1913C6}"/>
              </a:ext>
            </a:extLst>
          </p:cNvPr>
          <p:cNvSpPr txBox="1"/>
          <p:nvPr/>
        </p:nvSpPr>
        <p:spPr>
          <a:xfrm>
            <a:off x="3856382" y="886089"/>
            <a:ext cx="8030817" cy="4308872"/>
          </a:xfrm>
          <a:prstGeom prst="rect">
            <a:avLst/>
          </a:prstGeom>
          <a:solidFill>
            <a:schemeClr val="tx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Diolch</a:t>
            </a:r>
            <a:r>
              <a:rPr lang="en-US" sz="3200" b="1" dirty="0">
                <a:solidFill>
                  <a:schemeClr val="bg1"/>
                </a:solidFill>
              </a:rPr>
              <a:t> a </a:t>
            </a:r>
            <a:r>
              <a:rPr lang="en-US" sz="3200" b="1" dirty="0" err="1">
                <a:solidFill>
                  <a:schemeClr val="bg1"/>
                </a:solidFill>
              </a:rPr>
              <a:t>chadwch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yn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ddiogel</a:t>
            </a:r>
            <a:r>
              <a:rPr lang="en-US" sz="3200" b="1" dirty="0">
                <a:solidFill>
                  <a:schemeClr val="bg1"/>
                </a:solidFill>
              </a:rPr>
              <a:t> tan y </a:t>
            </a:r>
            <a:r>
              <a:rPr lang="en-US" sz="3200" b="1" dirty="0" err="1">
                <a:solidFill>
                  <a:schemeClr val="bg1"/>
                </a:solidFill>
              </a:rPr>
              <a:t>tro</a:t>
            </a:r>
            <a:r>
              <a:rPr lang="en-US" sz="3200" b="1" dirty="0">
                <a:solidFill>
                  <a:schemeClr val="bg1"/>
                </a:solidFill>
              </a:rPr>
              <a:t> </a:t>
            </a:r>
            <a:r>
              <a:rPr lang="en-US" sz="3200" b="1" dirty="0" err="1">
                <a:solidFill>
                  <a:schemeClr val="bg1"/>
                </a:solidFill>
              </a:rPr>
              <a:t>nesaf</a:t>
            </a:r>
            <a:r>
              <a:rPr lang="en-US" sz="3200" b="1" dirty="0">
                <a:solidFill>
                  <a:schemeClr val="bg1"/>
                </a:solidFill>
              </a:rPr>
              <a:t> ….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Thank you and keep safe until next time ….</a:t>
            </a:r>
          </a:p>
          <a:p>
            <a:pPr algn="ctr"/>
            <a:r>
              <a:rPr lang="en-US" sz="3200" b="1" dirty="0">
                <a:solidFill>
                  <a:schemeClr val="bg1"/>
                </a:solidFill>
              </a:rPr>
              <a:t> 2.2.2021 @ 9 am</a:t>
            </a: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sz="3200" b="1" dirty="0">
              <a:solidFill>
                <a:schemeClr val="bg1"/>
              </a:solidFill>
            </a:endParaRPr>
          </a:p>
          <a:p>
            <a:pPr algn="ctr"/>
            <a:endParaRPr lang="en-US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73952797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{1ECCA34E-CAC4-5A43-8743-FA624579A410}tf10001073</Template>
  <TotalTime>2436</TotalTime>
  <Words>2256</Words>
  <Application>Microsoft Macintosh PowerPoint</Application>
  <PresentationFormat>Widescreen</PresentationFormat>
  <Paragraphs>680</Paragraphs>
  <Slides>55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55</vt:i4>
      </vt:variant>
    </vt:vector>
  </HeadingPairs>
  <TitlesOfParts>
    <vt:vector size="67" baseType="lpstr">
      <vt:lpstr>American Typewriter</vt:lpstr>
      <vt:lpstr>Arial</vt:lpstr>
      <vt:lpstr>Arial Rounded MT Bold</vt:lpstr>
      <vt:lpstr>Ayuthaya</vt:lpstr>
      <vt:lpstr>Bookman Old Style</vt:lpstr>
      <vt:lpstr>Calibri</vt:lpstr>
      <vt:lpstr>Century Gothic</vt:lpstr>
      <vt:lpstr>Noteworthy Light</vt:lpstr>
      <vt:lpstr>Segoe Print</vt:lpstr>
      <vt:lpstr>Segoe Script</vt:lpstr>
      <vt:lpstr>Tw Cen MT</vt:lpstr>
      <vt:lpstr>Droplet</vt:lpstr>
      <vt:lpstr>PowerPoint Presentation</vt:lpstr>
      <vt:lpstr>PowerPoint Presentation</vt:lpstr>
      <vt:lpstr>Agor y wers          Lesson openers</vt:lpstr>
      <vt:lpstr>Yn y dosbarth…                    In the classroom …</vt:lpstr>
      <vt:lpstr>Yn y dosbarth…                    In the classroom …</vt:lpstr>
      <vt:lpstr>PowerPoint Presentation</vt:lpstr>
      <vt:lpstr>PowerPoint Presentation</vt:lpstr>
      <vt:lpstr>PowerPoint Presentation</vt:lpstr>
      <vt:lpstr>Amser cofrestru ...              Registration time ...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Rhagenwau            Pronouns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Eich tasg …                    Your task …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Ymadroddion defnyddiol           Useful phrases</vt:lpstr>
      <vt:lpstr>Erbyn y tro nesaf … By next time … </vt:lpstr>
      <vt:lpstr>Oes cwestiwn?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Nia Evans</cp:lastModifiedBy>
  <cp:revision>197</cp:revision>
  <cp:lastPrinted>2020-10-12T18:34:26Z</cp:lastPrinted>
  <dcterms:created xsi:type="dcterms:W3CDTF">2020-09-11T11:29:22Z</dcterms:created>
  <dcterms:modified xsi:type="dcterms:W3CDTF">2021-01-22T12:44:32Z</dcterms:modified>
</cp:coreProperties>
</file>