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38"/>
  </p:notesMasterIdLst>
  <p:sldIdLst>
    <p:sldId id="300" r:id="rId2"/>
    <p:sldId id="256" r:id="rId3"/>
    <p:sldId id="299" r:id="rId4"/>
    <p:sldId id="258" r:id="rId5"/>
    <p:sldId id="259" r:id="rId6"/>
    <p:sldId id="260" r:id="rId7"/>
    <p:sldId id="261" r:id="rId8"/>
    <p:sldId id="262" r:id="rId9"/>
    <p:sldId id="266" r:id="rId10"/>
    <p:sldId id="267" r:id="rId11"/>
    <p:sldId id="269" r:id="rId12"/>
    <p:sldId id="270" r:id="rId13"/>
    <p:sldId id="271" r:id="rId14"/>
    <p:sldId id="272" r:id="rId15"/>
    <p:sldId id="273" r:id="rId16"/>
    <p:sldId id="274" r:id="rId17"/>
    <p:sldId id="275" r:id="rId18"/>
    <p:sldId id="276" r:id="rId19"/>
    <p:sldId id="281" r:id="rId20"/>
    <p:sldId id="282" r:id="rId21"/>
    <p:sldId id="283" r:id="rId22"/>
    <p:sldId id="284" r:id="rId23"/>
    <p:sldId id="285" r:id="rId24"/>
    <p:sldId id="286" r:id="rId25"/>
    <p:sldId id="287" r:id="rId26"/>
    <p:sldId id="288" r:id="rId27"/>
    <p:sldId id="294" r:id="rId28"/>
    <p:sldId id="295" r:id="rId29"/>
    <p:sldId id="296" r:id="rId30"/>
    <p:sldId id="297" r:id="rId31"/>
    <p:sldId id="263" r:id="rId32"/>
    <p:sldId id="264" r:id="rId33"/>
    <p:sldId id="277" r:id="rId34"/>
    <p:sldId id="278" r:id="rId35"/>
    <p:sldId id="298" r:id="rId36"/>
    <p:sldId id="265"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9B13AFF-A1FC-03B1-59EA-9176879437DC}" name="Mohd Akram" initials="MA" userId="fd3a97388697f970"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p:scale>
          <a:sx n="60" d="100"/>
          <a:sy n="60" d="100"/>
        </p:scale>
        <p:origin x="324"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8/10/relationships/authors" Target="author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4D9021-FBF1-474D-933F-C1F7CE72813D}" type="doc">
      <dgm:prSet loTypeId="urn:microsoft.com/office/officeart/2005/8/layout/cycle7" loCatId="cycle" qsTypeId="urn:microsoft.com/office/officeart/2005/8/quickstyle/3d1" qsCatId="3D" csTypeId="urn:microsoft.com/office/officeart/2005/8/colors/colorful2" csCatId="colorful" phldr="1"/>
      <dgm:spPr/>
      <dgm:t>
        <a:bodyPr/>
        <a:lstStyle/>
        <a:p>
          <a:endParaRPr lang="en-US"/>
        </a:p>
      </dgm:t>
    </dgm:pt>
    <dgm:pt modelId="{D3414BE4-40E8-4576-BFAC-9A8049207541}">
      <dgm:prSet phldrT="[Text]"/>
      <dgm:spPr/>
      <dgm:t>
        <a:bodyPr/>
        <a:lstStyle/>
        <a:p>
          <a:r>
            <a:rPr lang="en-GB" b="1" i="1" dirty="0">
              <a:solidFill>
                <a:schemeClr val="bg1"/>
              </a:solidFill>
              <a:latin typeface="Times New Roman" pitchFamily="18" charset="0"/>
              <a:cs typeface="Times New Roman" pitchFamily="18" charset="0"/>
            </a:rPr>
            <a:t>Country Demographics</a:t>
          </a:r>
          <a:endParaRPr lang="en-US" dirty="0">
            <a:solidFill>
              <a:schemeClr val="bg1"/>
            </a:solidFill>
          </a:endParaRPr>
        </a:p>
      </dgm:t>
    </dgm:pt>
    <dgm:pt modelId="{70DB948E-6119-4E2F-B800-8C64328992BF}" type="parTrans" cxnId="{0730AFC7-3304-4946-8D89-DAC134F68D26}">
      <dgm:prSet/>
      <dgm:spPr/>
      <dgm:t>
        <a:bodyPr/>
        <a:lstStyle/>
        <a:p>
          <a:endParaRPr lang="en-US"/>
        </a:p>
      </dgm:t>
    </dgm:pt>
    <dgm:pt modelId="{C0A6B1F3-D603-4BE5-9932-0969787459C3}" type="sibTrans" cxnId="{0730AFC7-3304-4946-8D89-DAC134F68D26}">
      <dgm:prSet/>
      <dgm:spPr/>
      <dgm:t>
        <a:bodyPr/>
        <a:lstStyle/>
        <a:p>
          <a:endParaRPr lang="en-US"/>
        </a:p>
      </dgm:t>
    </dgm:pt>
    <dgm:pt modelId="{1FD00D96-A87D-40A0-8FF8-F32E56368E04}">
      <dgm:prSet phldrT="[Text]"/>
      <dgm:spPr/>
      <dgm:t>
        <a:bodyPr/>
        <a:lstStyle/>
        <a:p>
          <a:r>
            <a:rPr lang="en-GB" b="1" i="1" dirty="0">
              <a:solidFill>
                <a:schemeClr val="bg1"/>
              </a:solidFill>
              <a:latin typeface="Times New Roman" pitchFamily="18" charset="0"/>
              <a:cs typeface="Times New Roman" pitchFamily="18" charset="0"/>
            </a:rPr>
            <a:t>The Covid-19 Pandemic</a:t>
          </a:r>
          <a:endParaRPr lang="en-US" dirty="0">
            <a:solidFill>
              <a:schemeClr val="bg1"/>
            </a:solidFill>
          </a:endParaRPr>
        </a:p>
      </dgm:t>
    </dgm:pt>
    <dgm:pt modelId="{33B1D589-9F9D-473F-BBCE-E3529B4682EA}" type="parTrans" cxnId="{1EA4D348-3B78-4CD9-9310-AFCC7BDDDB8D}">
      <dgm:prSet/>
      <dgm:spPr/>
      <dgm:t>
        <a:bodyPr/>
        <a:lstStyle/>
        <a:p>
          <a:endParaRPr lang="en-US"/>
        </a:p>
      </dgm:t>
    </dgm:pt>
    <dgm:pt modelId="{B34524EC-5922-42A9-9AE6-4F28E9DED78F}" type="sibTrans" cxnId="{1EA4D348-3B78-4CD9-9310-AFCC7BDDDB8D}">
      <dgm:prSet/>
      <dgm:spPr/>
      <dgm:t>
        <a:bodyPr/>
        <a:lstStyle/>
        <a:p>
          <a:endParaRPr lang="en-US"/>
        </a:p>
      </dgm:t>
    </dgm:pt>
    <dgm:pt modelId="{EE840F09-E6AA-42A7-A783-EE320D60E7CC}">
      <dgm:prSet phldrT="[Text]"/>
      <dgm:spPr/>
      <dgm:t>
        <a:bodyPr/>
        <a:lstStyle/>
        <a:p>
          <a:r>
            <a:rPr lang="en-US" dirty="0">
              <a:solidFill>
                <a:schemeClr val="bg1"/>
              </a:solidFill>
            </a:rPr>
            <a:t>Compensation</a:t>
          </a:r>
        </a:p>
      </dgm:t>
    </dgm:pt>
    <dgm:pt modelId="{A6B4DA00-F476-4B29-B703-70A0144A2C5C}" type="sibTrans" cxnId="{290D35F0-51E9-4497-83FC-97A72AF8A4F3}">
      <dgm:prSet/>
      <dgm:spPr/>
      <dgm:t>
        <a:bodyPr/>
        <a:lstStyle/>
        <a:p>
          <a:endParaRPr lang="en-US"/>
        </a:p>
      </dgm:t>
    </dgm:pt>
    <dgm:pt modelId="{73F9086D-A00C-4367-971B-E07BCE4AEC04}" type="parTrans" cxnId="{290D35F0-51E9-4497-83FC-97A72AF8A4F3}">
      <dgm:prSet/>
      <dgm:spPr/>
      <dgm:t>
        <a:bodyPr/>
        <a:lstStyle/>
        <a:p>
          <a:endParaRPr lang="en-US"/>
        </a:p>
      </dgm:t>
    </dgm:pt>
    <dgm:pt modelId="{51018769-BE6B-4052-A61C-093803750629}" type="pres">
      <dgm:prSet presAssocID="{884D9021-FBF1-474D-933F-C1F7CE72813D}" presName="Name0" presStyleCnt="0">
        <dgm:presLayoutVars>
          <dgm:dir/>
          <dgm:resizeHandles val="exact"/>
        </dgm:presLayoutVars>
      </dgm:prSet>
      <dgm:spPr/>
    </dgm:pt>
    <dgm:pt modelId="{AD835998-A6D2-4E6A-A34C-1B3A7F78FB81}" type="pres">
      <dgm:prSet presAssocID="{EE840F09-E6AA-42A7-A783-EE320D60E7CC}" presName="node" presStyleLbl="node1" presStyleIdx="0" presStyleCnt="3">
        <dgm:presLayoutVars>
          <dgm:bulletEnabled val="1"/>
        </dgm:presLayoutVars>
      </dgm:prSet>
      <dgm:spPr/>
    </dgm:pt>
    <dgm:pt modelId="{AEED9246-936E-4045-B3B4-E7767BE18177}" type="pres">
      <dgm:prSet presAssocID="{A6B4DA00-F476-4B29-B703-70A0144A2C5C}" presName="sibTrans" presStyleLbl="sibTrans2D1" presStyleIdx="0" presStyleCnt="3"/>
      <dgm:spPr/>
    </dgm:pt>
    <dgm:pt modelId="{02EFF973-032F-4B6F-9F67-EA736A13739B}" type="pres">
      <dgm:prSet presAssocID="{A6B4DA00-F476-4B29-B703-70A0144A2C5C}" presName="connectorText" presStyleLbl="sibTrans2D1" presStyleIdx="0" presStyleCnt="3"/>
      <dgm:spPr/>
    </dgm:pt>
    <dgm:pt modelId="{437F1076-69C4-4F11-9566-973B83CD84AB}" type="pres">
      <dgm:prSet presAssocID="{D3414BE4-40E8-4576-BFAC-9A8049207541}" presName="node" presStyleLbl="node1" presStyleIdx="1" presStyleCnt="3">
        <dgm:presLayoutVars>
          <dgm:bulletEnabled val="1"/>
        </dgm:presLayoutVars>
      </dgm:prSet>
      <dgm:spPr/>
    </dgm:pt>
    <dgm:pt modelId="{BB9E7669-9BD5-4910-ADAF-5CA4C7C0E65C}" type="pres">
      <dgm:prSet presAssocID="{C0A6B1F3-D603-4BE5-9932-0969787459C3}" presName="sibTrans" presStyleLbl="sibTrans2D1" presStyleIdx="1" presStyleCnt="3"/>
      <dgm:spPr/>
    </dgm:pt>
    <dgm:pt modelId="{DE25570F-DF31-4DF0-9900-47DA53EDFD50}" type="pres">
      <dgm:prSet presAssocID="{C0A6B1F3-D603-4BE5-9932-0969787459C3}" presName="connectorText" presStyleLbl="sibTrans2D1" presStyleIdx="1" presStyleCnt="3"/>
      <dgm:spPr/>
    </dgm:pt>
    <dgm:pt modelId="{94C5593A-671B-4BCB-A866-E60F07E6EE58}" type="pres">
      <dgm:prSet presAssocID="{1FD00D96-A87D-40A0-8FF8-F32E56368E04}" presName="node" presStyleLbl="node1" presStyleIdx="2" presStyleCnt="3">
        <dgm:presLayoutVars>
          <dgm:bulletEnabled val="1"/>
        </dgm:presLayoutVars>
      </dgm:prSet>
      <dgm:spPr/>
    </dgm:pt>
    <dgm:pt modelId="{02C037E2-3542-4398-BB53-59B6927FB475}" type="pres">
      <dgm:prSet presAssocID="{B34524EC-5922-42A9-9AE6-4F28E9DED78F}" presName="sibTrans" presStyleLbl="sibTrans2D1" presStyleIdx="2" presStyleCnt="3"/>
      <dgm:spPr/>
    </dgm:pt>
    <dgm:pt modelId="{78B5A3D3-0298-4D9B-951F-8EF18E3101F5}" type="pres">
      <dgm:prSet presAssocID="{B34524EC-5922-42A9-9AE6-4F28E9DED78F}" presName="connectorText" presStyleLbl="sibTrans2D1" presStyleIdx="2" presStyleCnt="3"/>
      <dgm:spPr/>
    </dgm:pt>
  </dgm:ptLst>
  <dgm:cxnLst>
    <dgm:cxn modelId="{5A199118-316B-4F41-B461-6A183C6E4A6D}" type="presOf" srcId="{A6B4DA00-F476-4B29-B703-70A0144A2C5C}" destId="{02EFF973-032F-4B6F-9F67-EA736A13739B}" srcOrd="1" destOrd="0" presId="urn:microsoft.com/office/officeart/2005/8/layout/cycle7"/>
    <dgm:cxn modelId="{CC93BC30-3E74-43D2-A1E5-911D65016F75}" type="presOf" srcId="{A6B4DA00-F476-4B29-B703-70A0144A2C5C}" destId="{AEED9246-936E-4045-B3B4-E7767BE18177}" srcOrd="0" destOrd="0" presId="urn:microsoft.com/office/officeart/2005/8/layout/cycle7"/>
    <dgm:cxn modelId="{1EA4D348-3B78-4CD9-9310-AFCC7BDDDB8D}" srcId="{884D9021-FBF1-474D-933F-C1F7CE72813D}" destId="{1FD00D96-A87D-40A0-8FF8-F32E56368E04}" srcOrd="2" destOrd="0" parTransId="{33B1D589-9F9D-473F-BBCE-E3529B4682EA}" sibTransId="{B34524EC-5922-42A9-9AE6-4F28E9DED78F}"/>
    <dgm:cxn modelId="{FE679F4D-34BB-41F8-96A3-3DFE9F31D537}" type="presOf" srcId="{1FD00D96-A87D-40A0-8FF8-F32E56368E04}" destId="{94C5593A-671B-4BCB-A866-E60F07E6EE58}" srcOrd="0" destOrd="0" presId="urn:microsoft.com/office/officeart/2005/8/layout/cycle7"/>
    <dgm:cxn modelId="{CE3D9259-3548-4A9F-8D83-CA8EB7E4C69E}" type="presOf" srcId="{B34524EC-5922-42A9-9AE6-4F28E9DED78F}" destId="{78B5A3D3-0298-4D9B-951F-8EF18E3101F5}" srcOrd="1" destOrd="0" presId="urn:microsoft.com/office/officeart/2005/8/layout/cycle7"/>
    <dgm:cxn modelId="{B7B53F7F-DF0D-436E-82F6-504B1C25C2B1}" type="presOf" srcId="{884D9021-FBF1-474D-933F-C1F7CE72813D}" destId="{51018769-BE6B-4052-A61C-093803750629}" srcOrd="0" destOrd="0" presId="urn:microsoft.com/office/officeart/2005/8/layout/cycle7"/>
    <dgm:cxn modelId="{48E6EB90-6751-47C3-A6BE-E73556F8B079}" type="presOf" srcId="{C0A6B1F3-D603-4BE5-9932-0969787459C3}" destId="{BB9E7669-9BD5-4910-ADAF-5CA4C7C0E65C}" srcOrd="0" destOrd="0" presId="urn:microsoft.com/office/officeart/2005/8/layout/cycle7"/>
    <dgm:cxn modelId="{47B5DD96-B863-4B39-9615-E3430939E443}" type="presOf" srcId="{EE840F09-E6AA-42A7-A783-EE320D60E7CC}" destId="{AD835998-A6D2-4E6A-A34C-1B3A7F78FB81}" srcOrd="0" destOrd="0" presId="urn:microsoft.com/office/officeart/2005/8/layout/cycle7"/>
    <dgm:cxn modelId="{BF4713C6-8F0C-4C5F-AEB4-BFFE3200B274}" type="presOf" srcId="{B34524EC-5922-42A9-9AE6-4F28E9DED78F}" destId="{02C037E2-3542-4398-BB53-59B6927FB475}" srcOrd="0" destOrd="0" presId="urn:microsoft.com/office/officeart/2005/8/layout/cycle7"/>
    <dgm:cxn modelId="{0730AFC7-3304-4946-8D89-DAC134F68D26}" srcId="{884D9021-FBF1-474D-933F-C1F7CE72813D}" destId="{D3414BE4-40E8-4576-BFAC-9A8049207541}" srcOrd="1" destOrd="0" parTransId="{70DB948E-6119-4E2F-B800-8C64328992BF}" sibTransId="{C0A6B1F3-D603-4BE5-9932-0969787459C3}"/>
    <dgm:cxn modelId="{895131CE-6895-4AD0-89AB-538310E07773}" type="presOf" srcId="{C0A6B1F3-D603-4BE5-9932-0969787459C3}" destId="{DE25570F-DF31-4DF0-9900-47DA53EDFD50}" srcOrd="1" destOrd="0" presId="urn:microsoft.com/office/officeart/2005/8/layout/cycle7"/>
    <dgm:cxn modelId="{52608CE6-5055-4579-A3AB-9A1753BC8CD6}" type="presOf" srcId="{D3414BE4-40E8-4576-BFAC-9A8049207541}" destId="{437F1076-69C4-4F11-9566-973B83CD84AB}" srcOrd="0" destOrd="0" presId="urn:microsoft.com/office/officeart/2005/8/layout/cycle7"/>
    <dgm:cxn modelId="{290D35F0-51E9-4497-83FC-97A72AF8A4F3}" srcId="{884D9021-FBF1-474D-933F-C1F7CE72813D}" destId="{EE840F09-E6AA-42A7-A783-EE320D60E7CC}" srcOrd="0" destOrd="0" parTransId="{73F9086D-A00C-4367-971B-E07BCE4AEC04}" sibTransId="{A6B4DA00-F476-4B29-B703-70A0144A2C5C}"/>
    <dgm:cxn modelId="{BE6E560E-D1DE-48C6-A19E-969A09E27CAC}" type="presParOf" srcId="{51018769-BE6B-4052-A61C-093803750629}" destId="{AD835998-A6D2-4E6A-A34C-1B3A7F78FB81}" srcOrd="0" destOrd="0" presId="urn:microsoft.com/office/officeart/2005/8/layout/cycle7"/>
    <dgm:cxn modelId="{6B53FF50-FF52-4C24-B5F6-C5E183020017}" type="presParOf" srcId="{51018769-BE6B-4052-A61C-093803750629}" destId="{AEED9246-936E-4045-B3B4-E7767BE18177}" srcOrd="1" destOrd="0" presId="urn:microsoft.com/office/officeart/2005/8/layout/cycle7"/>
    <dgm:cxn modelId="{A7C338F8-D498-4E0F-9E96-E3508E00EEE0}" type="presParOf" srcId="{AEED9246-936E-4045-B3B4-E7767BE18177}" destId="{02EFF973-032F-4B6F-9F67-EA736A13739B}" srcOrd="0" destOrd="0" presId="urn:microsoft.com/office/officeart/2005/8/layout/cycle7"/>
    <dgm:cxn modelId="{387CFECB-0592-41D0-B534-D1E7F7810217}" type="presParOf" srcId="{51018769-BE6B-4052-A61C-093803750629}" destId="{437F1076-69C4-4F11-9566-973B83CD84AB}" srcOrd="2" destOrd="0" presId="urn:microsoft.com/office/officeart/2005/8/layout/cycle7"/>
    <dgm:cxn modelId="{566F068A-939B-4562-83D8-8FDC21AE066C}" type="presParOf" srcId="{51018769-BE6B-4052-A61C-093803750629}" destId="{BB9E7669-9BD5-4910-ADAF-5CA4C7C0E65C}" srcOrd="3" destOrd="0" presId="urn:microsoft.com/office/officeart/2005/8/layout/cycle7"/>
    <dgm:cxn modelId="{0DEFAF2C-CDE4-4AB1-AF1B-48991DFB1F54}" type="presParOf" srcId="{BB9E7669-9BD5-4910-ADAF-5CA4C7C0E65C}" destId="{DE25570F-DF31-4DF0-9900-47DA53EDFD50}" srcOrd="0" destOrd="0" presId="urn:microsoft.com/office/officeart/2005/8/layout/cycle7"/>
    <dgm:cxn modelId="{A1359A22-0F68-4962-99F0-86CC75DAE986}" type="presParOf" srcId="{51018769-BE6B-4052-A61C-093803750629}" destId="{94C5593A-671B-4BCB-A866-E60F07E6EE58}" srcOrd="4" destOrd="0" presId="urn:microsoft.com/office/officeart/2005/8/layout/cycle7"/>
    <dgm:cxn modelId="{ED67EEFD-8C44-477C-809F-3FA24777ADD7}" type="presParOf" srcId="{51018769-BE6B-4052-A61C-093803750629}" destId="{02C037E2-3542-4398-BB53-59B6927FB475}" srcOrd="5" destOrd="0" presId="urn:microsoft.com/office/officeart/2005/8/layout/cycle7"/>
    <dgm:cxn modelId="{C49621BF-9D68-430B-843B-FEEE5EB5AE54}" type="presParOf" srcId="{02C037E2-3542-4398-BB53-59B6927FB475}" destId="{78B5A3D3-0298-4D9B-951F-8EF18E3101F5}" srcOrd="0" destOrd="0" presId="urn:microsoft.com/office/officeart/2005/8/layout/cycle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308FD8E-54DE-4508-BBF7-539F1F38B89A}" type="doc">
      <dgm:prSet loTypeId="urn:microsoft.com/office/officeart/2005/8/layout/vProcess5" loCatId="process" qsTypeId="urn:microsoft.com/office/officeart/2005/8/quickstyle/simple1" qsCatId="simple" csTypeId="urn:microsoft.com/office/officeart/2005/8/colors/accent1_2" csCatId="accent1" phldr="1"/>
      <dgm:spPr/>
      <dgm:t>
        <a:bodyPr/>
        <a:lstStyle/>
        <a:p>
          <a:endParaRPr lang="en-US"/>
        </a:p>
      </dgm:t>
    </dgm:pt>
    <dgm:pt modelId="{913614E0-9965-4385-921B-C0A5633BC2CB}">
      <dgm:prSet/>
      <dgm:spPr/>
      <dgm:t>
        <a:bodyPr/>
        <a:lstStyle/>
        <a:p>
          <a:r>
            <a:rPr lang="en-GB" b="1" dirty="0">
              <a:latin typeface="Arial" panose="020B0604020202020204" pitchFamily="34" charset="0"/>
              <a:cs typeface="Arial" panose="020B0604020202020204" pitchFamily="34" charset="0"/>
            </a:rPr>
            <a:t>1.Ensure the training course corresponds to their specific areas of competence or desire (Armstrong,2014)</a:t>
          </a:r>
          <a:endParaRPr lang="en-US" dirty="0">
            <a:latin typeface="Arial" panose="020B0604020202020204" pitchFamily="34" charset="0"/>
            <a:cs typeface="Arial" panose="020B0604020202020204" pitchFamily="34" charset="0"/>
          </a:endParaRPr>
        </a:p>
      </dgm:t>
    </dgm:pt>
    <dgm:pt modelId="{88E70D16-A1E2-4727-A113-201B2C178B1C}" type="parTrans" cxnId="{4F20C84E-10B9-4DAB-83B1-45136612A2D6}">
      <dgm:prSet/>
      <dgm:spPr/>
      <dgm:t>
        <a:bodyPr/>
        <a:lstStyle/>
        <a:p>
          <a:endParaRPr lang="en-US">
            <a:latin typeface="Arial" panose="020B0604020202020204" pitchFamily="34" charset="0"/>
            <a:cs typeface="Arial" panose="020B0604020202020204" pitchFamily="34" charset="0"/>
          </a:endParaRPr>
        </a:p>
      </dgm:t>
    </dgm:pt>
    <dgm:pt modelId="{1D18ABDE-5CD1-4E60-86FE-C54C5AE55614}" type="sibTrans" cxnId="{4F20C84E-10B9-4DAB-83B1-45136612A2D6}">
      <dgm:prSet/>
      <dgm:spPr/>
      <dgm:t>
        <a:bodyPr/>
        <a:lstStyle/>
        <a:p>
          <a:endParaRPr lang="en-US">
            <a:latin typeface="Arial" panose="020B0604020202020204" pitchFamily="34" charset="0"/>
            <a:cs typeface="Arial" panose="020B0604020202020204" pitchFamily="34" charset="0"/>
          </a:endParaRPr>
        </a:p>
      </dgm:t>
    </dgm:pt>
    <dgm:pt modelId="{3A837E06-7606-4B07-AD81-E2330465AC11}">
      <dgm:prSet/>
      <dgm:spPr/>
      <dgm:t>
        <a:bodyPr/>
        <a:lstStyle/>
        <a:p>
          <a:r>
            <a:rPr lang="en-GB" b="1" dirty="0">
              <a:latin typeface="Arial" panose="020B0604020202020204" pitchFamily="34" charset="0"/>
              <a:cs typeface="Arial" panose="020B0604020202020204" pitchFamily="34" charset="0"/>
            </a:rPr>
            <a:t>2.To inform all doctors of the` most recent medical developments,  implementing medical magazines, studies that have been peer-reviewed, and conferences.</a:t>
          </a:r>
          <a:endParaRPr lang="en-US" dirty="0">
            <a:latin typeface="Arial" panose="020B0604020202020204" pitchFamily="34" charset="0"/>
            <a:cs typeface="Arial" panose="020B0604020202020204" pitchFamily="34" charset="0"/>
          </a:endParaRPr>
        </a:p>
      </dgm:t>
    </dgm:pt>
    <dgm:pt modelId="{561B96D3-335B-4532-AE2F-DA9B00EAA1B1}" type="parTrans" cxnId="{37E1C8D0-0592-47AB-A875-7A63810EDEF1}">
      <dgm:prSet/>
      <dgm:spPr/>
      <dgm:t>
        <a:bodyPr/>
        <a:lstStyle/>
        <a:p>
          <a:endParaRPr lang="en-US">
            <a:latin typeface="Arial" panose="020B0604020202020204" pitchFamily="34" charset="0"/>
            <a:cs typeface="Arial" panose="020B0604020202020204" pitchFamily="34" charset="0"/>
          </a:endParaRPr>
        </a:p>
      </dgm:t>
    </dgm:pt>
    <dgm:pt modelId="{EECBFF81-CF18-4DC8-935D-7B60F8485FE5}" type="sibTrans" cxnId="{37E1C8D0-0592-47AB-A875-7A63810EDEF1}">
      <dgm:prSet/>
      <dgm:spPr/>
      <dgm:t>
        <a:bodyPr/>
        <a:lstStyle/>
        <a:p>
          <a:endParaRPr lang="en-US">
            <a:latin typeface="Arial" panose="020B0604020202020204" pitchFamily="34" charset="0"/>
            <a:cs typeface="Arial" panose="020B0604020202020204" pitchFamily="34" charset="0"/>
          </a:endParaRPr>
        </a:p>
      </dgm:t>
    </dgm:pt>
    <dgm:pt modelId="{8554DB10-3719-4A35-8C30-4B0A1EACBECF}">
      <dgm:prSet/>
      <dgm:spPr/>
      <dgm:t>
        <a:bodyPr/>
        <a:lstStyle/>
        <a:p>
          <a:r>
            <a:rPr lang="en-GB" b="1" dirty="0">
              <a:latin typeface="Arial" panose="020B0604020202020204" pitchFamily="34" charset="0"/>
              <a:cs typeface="Arial" panose="020B0604020202020204" pitchFamily="34" charset="0"/>
            </a:rPr>
            <a:t>3.Incorporate training on effective communication skills with patients and nurses including, other healthcare professionals and incorporating emotional intelligence newsletters weekly.</a:t>
          </a:r>
          <a:endParaRPr lang="en-US" dirty="0">
            <a:latin typeface="Arial" panose="020B0604020202020204" pitchFamily="34" charset="0"/>
            <a:cs typeface="Arial" panose="020B0604020202020204" pitchFamily="34" charset="0"/>
          </a:endParaRPr>
        </a:p>
      </dgm:t>
    </dgm:pt>
    <dgm:pt modelId="{ACC32D79-0B32-4FEB-A406-FAD64832C3C5}" type="parTrans" cxnId="{8219ABB8-4264-447A-ABB5-CE6C869A9521}">
      <dgm:prSet/>
      <dgm:spPr/>
      <dgm:t>
        <a:bodyPr/>
        <a:lstStyle/>
        <a:p>
          <a:endParaRPr lang="en-US">
            <a:latin typeface="Arial" panose="020B0604020202020204" pitchFamily="34" charset="0"/>
            <a:cs typeface="Arial" panose="020B0604020202020204" pitchFamily="34" charset="0"/>
          </a:endParaRPr>
        </a:p>
      </dgm:t>
    </dgm:pt>
    <dgm:pt modelId="{5A1E06AA-6E07-40CF-9C44-91C6FCF9E838}" type="sibTrans" cxnId="{8219ABB8-4264-447A-ABB5-CE6C869A9521}">
      <dgm:prSet/>
      <dgm:spPr/>
      <dgm:t>
        <a:bodyPr/>
        <a:lstStyle/>
        <a:p>
          <a:endParaRPr lang="en-US">
            <a:latin typeface="Arial" panose="020B0604020202020204" pitchFamily="34" charset="0"/>
            <a:cs typeface="Arial" panose="020B0604020202020204" pitchFamily="34" charset="0"/>
          </a:endParaRPr>
        </a:p>
      </dgm:t>
    </dgm:pt>
    <dgm:pt modelId="{C4319F4D-FBAB-4519-8B7A-E11EFEE1F0F3}" type="pres">
      <dgm:prSet presAssocID="{8308FD8E-54DE-4508-BBF7-539F1F38B89A}" presName="outerComposite" presStyleCnt="0">
        <dgm:presLayoutVars>
          <dgm:chMax val="5"/>
          <dgm:dir/>
          <dgm:resizeHandles val="exact"/>
        </dgm:presLayoutVars>
      </dgm:prSet>
      <dgm:spPr/>
    </dgm:pt>
    <dgm:pt modelId="{5F8EC1F5-1933-4F2A-8DD6-27A083DC4891}" type="pres">
      <dgm:prSet presAssocID="{8308FD8E-54DE-4508-BBF7-539F1F38B89A}" presName="dummyMaxCanvas" presStyleCnt="0">
        <dgm:presLayoutVars/>
      </dgm:prSet>
      <dgm:spPr/>
    </dgm:pt>
    <dgm:pt modelId="{209A87D9-A95F-4AD8-AC77-1D8A7E53C33C}" type="pres">
      <dgm:prSet presAssocID="{8308FD8E-54DE-4508-BBF7-539F1F38B89A}" presName="ThreeNodes_1" presStyleLbl="node1" presStyleIdx="0" presStyleCnt="3">
        <dgm:presLayoutVars>
          <dgm:bulletEnabled val="1"/>
        </dgm:presLayoutVars>
      </dgm:prSet>
      <dgm:spPr/>
    </dgm:pt>
    <dgm:pt modelId="{3DF81D98-F2DA-4AF6-9443-0121B7E6E0D1}" type="pres">
      <dgm:prSet presAssocID="{8308FD8E-54DE-4508-BBF7-539F1F38B89A}" presName="ThreeNodes_2" presStyleLbl="node1" presStyleIdx="1" presStyleCnt="3">
        <dgm:presLayoutVars>
          <dgm:bulletEnabled val="1"/>
        </dgm:presLayoutVars>
      </dgm:prSet>
      <dgm:spPr/>
    </dgm:pt>
    <dgm:pt modelId="{E7B966F4-A30C-4526-9A3A-349717A67009}" type="pres">
      <dgm:prSet presAssocID="{8308FD8E-54DE-4508-BBF7-539F1F38B89A}" presName="ThreeNodes_3" presStyleLbl="node1" presStyleIdx="2" presStyleCnt="3">
        <dgm:presLayoutVars>
          <dgm:bulletEnabled val="1"/>
        </dgm:presLayoutVars>
      </dgm:prSet>
      <dgm:spPr/>
    </dgm:pt>
    <dgm:pt modelId="{9876A123-18DC-4F54-BB03-D0EE29036948}" type="pres">
      <dgm:prSet presAssocID="{8308FD8E-54DE-4508-BBF7-539F1F38B89A}" presName="ThreeConn_1-2" presStyleLbl="fgAccFollowNode1" presStyleIdx="0" presStyleCnt="2">
        <dgm:presLayoutVars>
          <dgm:bulletEnabled val="1"/>
        </dgm:presLayoutVars>
      </dgm:prSet>
      <dgm:spPr/>
    </dgm:pt>
    <dgm:pt modelId="{A570E0AC-0260-4819-A4C5-52872107C139}" type="pres">
      <dgm:prSet presAssocID="{8308FD8E-54DE-4508-BBF7-539F1F38B89A}" presName="ThreeConn_2-3" presStyleLbl="fgAccFollowNode1" presStyleIdx="1" presStyleCnt="2">
        <dgm:presLayoutVars>
          <dgm:bulletEnabled val="1"/>
        </dgm:presLayoutVars>
      </dgm:prSet>
      <dgm:spPr/>
    </dgm:pt>
    <dgm:pt modelId="{22DA3F4D-559E-456A-892E-28EF59174036}" type="pres">
      <dgm:prSet presAssocID="{8308FD8E-54DE-4508-BBF7-539F1F38B89A}" presName="ThreeNodes_1_text" presStyleLbl="node1" presStyleIdx="2" presStyleCnt="3">
        <dgm:presLayoutVars>
          <dgm:bulletEnabled val="1"/>
        </dgm:presLayoutVars>
      </dgm:prSet>
      <dgm:spPr/>
    </dgm:pt>
    <dgm:pt modelId="{830B18B8-3616-4523-A22E-43DCC3610962}" type="pres">
      <dgm:prSet presAssocID="{8308FD8E-54DE-4508-BBF7-539F1F38B89A}" presName="ThreeNodes_2_text" presStyleLbl="node1" presStyleIdx="2" presStyleCnt="3">
        <dgm:presLayoutVars>
          <dgm:bulletEnabled val="1"/>
        </dgm:presLayoutVars>
      </dgm:prSet>
      <dgm:spPr/>
    </dgm:pt>
    <dgm:pt modelId="{2D31918F-8FC5-436A-8906-B2F97641ADBC}" type="pres">
      <dgm:prSet presAssocID="{8308FD8E-54DE-4508-BBF7-539F1F38B89A}" presName="ThreeNodes_3_text" presStyleLbl="node1" presStyleIdx="2" presStyleCnt="3">
        <dgm:presLayoutVars>
          <dgm:bulletEnabled val="1"/>
        </dgm:presLayoutVars>
      </dgm:prSet>
      <dgm:spPr/>
    </dgm:pt>
  </dgm:ptLst>
  <dgm:cxnLst>
    <dgm:cxn modelId="{093BDA34-F34E-4150-B4BE-11E8CD79A3B1}" type="presOf" srcId="{1D18ABDE-5CD1-4E60-86FE-C54C5AE55614}" destId="{9876A123-18DC-4F54-BB03-D0EE29036948}" srcOrd="0" destOrd="0" presId="urn:microsoft.com/office/officeart/2005/8/layout/vProcess5"/>
    <dgm:cxn modelId="{45EF4E66-B568-426F-AD65-D44767D120A7}" type="presOf" srcId="{3A837E06-7606-4B07-AD81-E2330465AC11}" destId="{3DF81D98-F2DA-4AF6-9443-0121B7E6E0D1}" srcOrd="0" destOrd="0" presId="urn:microsoft.com/office/officeart/2005/8/layout/vProcess5"/>
    <dgm:cxn modelId="{4B19EE49-FBCC-4D88-8B87-A496538C4694}" type="presOf" srcId="{8554DB10-3719-4A35-8C30-4B0A1EACBECF}" destId="{E7B966F4-A30C-4526-9A3A-349717A67009}" srcOrd="0" destOrd="0" presId="urn:microsoft.com/office/officeart/2005/8/layout/vProcess5"/>
    <dgm:cxn modelId="{4F20C84E-10B9-4DAB-83B1-45136612A2D6}" srcId="{8308FD8E-54DE-4508-BBF7-539F1F38B89A}" destId="{913614E0-9965-4385-921B-C0A5633BC2CB}" srcOrd="0" destOrd="0" parTransId="{88E70D16-A1E2-4727-A113-201B2C178B1C}" sibTransId="{1D18ABDE-5CD1-4E60-86FE-C54C5AE55614}"/>
    <dgm:cxn modelId="{C8114C52-87FB-4B6D-AC60-A815BBCE8482}" type="presOf" srcId="{8308FD8E-54DE-4508-BBF7-539F1F38B89A}" destId="{C4319F4D-FBAB-4519-8B7A-E11EFEE1F0F3}" srcOrd="0" destOrd="0" presId="urn:microsoft.com/office/officeart/2005/8/layout/vProcess5"/>
    <dgm:cxn modelId="{59146F59-7E4F-46BB-991E-4305359AA767}" type="presOf" srcId="{913614E0-9965-4385-921B-C0A5633BC2CB}" destId="{22DA3F4D-559E-456A-892E-28EF59174036}" srcOrd="1" destOrd="0" presId="urn:microsoft.com/office/officeart/2005/8/layout/vProcess5"/>
    <dgm:cxn modelId="{63B4FE8A-CCDA-47F6-9D60-ABE465D5529A}" type="presOf" srcId="{913614E0-9965-4385-921B-C0A5633BC2CB}" destId="{209A87D9-A95F-4AD8-AC77-1D8A7E53C33C}" srcOrd="0" destOrd="0" presId="urn:microsoft.com/office/officeart/2005/8/layout/vProcess5"/>
    <dgm:cxn modelId="{BD1CC28F-7828-4E10-8106-98F735281C40}" type="presOf" srcId="{8554DB10-3719-4A35-8C30-4B0A1EACBECF}" destId="{2D31918F-8FC5-436A-8906-B2F97641ADBC}" srcOrd="1" destOrd="0" presId="urn:microsoft.com/office/officeart/2005/8/layout/vProcess5"/>
    <dgm:cxn modelId="{A1801B92-C174-4AE3-B8D2-F0D3274D4C20}" type="presOf" srcId="{EECBFF81-CF18-4DC8-935D-7B60F8485FE5}" destId="{A570E0AC-0260-4819-A4C5-52872107C139}" srcOrd="0" destOrd="0" presId="urn:microsoft.com/office/officeart/2005/8/layout/vProcess5"/>
    <dgm:cxn modelId="{5D6F3B9E-4E26-4FE9-9E70-32EB8C1E19B3}" type="presOf" srcId="{3A837E06-7606-4B07-AD81-E2330465AC11}" destId="{830B18B8-3616-4523-A22E-43DCC3610962}" srcOrd="1" destOrd="0" presId="urn:microsoft.com/office/officeart/2005/8/layout/vProcess5"/>
    <dgm:cxn modelId="{8219ABB8-4264-447A-ABB5-CE6C869A9521}" srcId="{8308FD8E-54DE-4508-BBF7-539F1F38B89A}" destId="{8554DB10-3719-4A35-8C30-4B0A1EACBECF}" srcOrd="2" destOrd="0" parTransId="{ACC32D79-0B32-4FEB-A406-FAD64832C3C5}" sibTransId="{5A1E06AA-6E07-40CF-9C44-91C6FCF9E838}"/>
    <dgm:cxn modelId="{37E1C8D0-0592-47AB-A875-7A63810EDEF1}" srcId="{8308FD8E-54DE-4508-BBF7-539F1F38B89A}" destId="{3A837E06-7606-4B07-AD81-E2330465AC11}" srcOrd="1" destOrd="0" parTransId="{561B96D3-335B-4532-AE2F-DA9B00EAA1B1}" sibTransId="{EECBFF81-CF18-4DC8-935D-7B60F8485FE5}"/>
    <dgm:cxn modelId="{EB224B92-A567-4A43-B51A-9A64F0241857}" type="presParOf" srcId="{C4319F4D-FBAB-4519-8B7A-E11EFEE1F0F3}" destId="{5F8EC1F5-1933-4F2A-8DD6-27A083DC4891}" srcOrd="0" destOrd="0" presId="urn:microsoft.com/office/officeart/2005/8/layout/vProcess5"/>
    <dgm:cxn modelId="{7782FB20-F9C7-4FFF-ABAE-F8D2E08057DB}" type="presParOf" srcId="{C4319F4D-FBAB-4519-8B7A-E11EFEE1F0F3}" destId="{209A87D9-A95F-4AD8-AC77-1D8A7E53C33C}" srcOrd="1" destOrd="0" presId="urn:microsoft.com/office/officeart/2005/8/layout/vProcess5"/>
    <dgm:cxn modelId="{F5D6F413-4AD2-4D18-9554-197323BCAE23}" type="presParOf" srcId="{C4319F4D-FBAB-4519-8B7A-E11EFEE1F0F3}" destId="{3DF81D98-F2DA-4AF6-9443-0121B7E6E0D1}" srcOrd="2" destOrd="0" presId="urn:microsoft.com/office/officeart/2005/8/layout/vProcess5"/>
    <dgm:cxn modelId="{58DE1E29-1E3F-4196-AEDE-604C0DA634AA}" type="presParOf" srcId="{C4319F4D-FBAB-4519-8B7A-E11EFEE1F0F3}" destId="{E7B966F4-A30C-4526-9A3A-349717A67009}" srcOrd="3" destOrd="0" presId="urn:microsoft.com/office/officeart/2005/8/layout/vProcess5"/>
    <dgm:cxn modelId="{5D397FC0-B08C-40D4-B140-D13930F203E3}" type="presParOf" srcId="{C4319F4D-FBAB-4519-8B7A-E11EFEE1F0F3}" destId="{9876A123-18DC-4F54-BB03-D0EE29036948}" srcOrd="4" destOrd="0" presId="urn:microsoft.com/office/officeart/2005/8/layout/vProcess5"/>
    <dgm:cxn modelId="{F322659E-4AC0-4979-90DF-B52DB21F4C1A}" type="presParOf" srcId="{C4319F4D-FBAB-4519-8B7A-E11EFEE1F0F3}" destId="{A570E0AC-0260-4819-A4C5-52872107C139}" srcOrd="5" destOrd="0" presId="urn:microsoft.com/office/officeart/2005/8/layout/vProcess5"/>
    <dgm:cxn modelId="{9E2A6C13-A450-4BAD-BD56-DD16235ADB57}" type="presParOf" srcId="{C4319F4D-FBAB-4519-8B7A-E11EFEE1F0F3}" destId="{22DA3F4D-559E-456A-892E-28EF59174036}" srcOrd="6" destOrd="0" presId="urn:microsoft.com/office/officeart/2005/8/layout/vProcess5"/>
    <dgm:cxn modelId="{D869F3A1-09D6-4AB3-8B45-14BE150B107C}" type="presParOf" srcId="{C4319F4D-FBAB-4519-8B7A-E11EFEE1F0F3}" destId="{830B18B8-3616-4523-A22E-43DCC3610962}" srcOrd="7" destOrd="0" presId="urn:microsoft.com/office/officeart/2005/8/layout/vProcess5"/>
    <dgm:cxn modelId="{53A904BF-AD37-40DB-A13B-D0CA7D084BD7}" type="presParOf" srcId="{C4319F4D-FBAB-4519-8B7A-E11EFEE1F0F3}" destId="{2D31918F-8FC5-436A-8906-B2F97641ADBC}" srcOrd="8"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46DABC7-4856-4D63-8C92-8E375E106D0F}" type="doc">
      <dgm:prSet loTypeId="urn:microsoft.com/office/officeart/2016/7/layout/VerticalDownArrowProcess" loCatId="process" qsTypeId="urn:microsoft.com/office/officeart/2005/8/quickstyle/simple1" qsCatId="simple" csTypeId="urn:microsoft.com/office/officeart/2005/8/colors/accent1_2" csCatId="accent1" phldr="1"/>
      <dgm:spPr/>
      <dgm:t>
        <a:bodyPr/>
        <a:lstStyle/>
        <a:p>
          <a:endParaRPr lang="en-US"/>
        </a:p>
      </dgm:t>
    </dgm:pt>
    <dgm:pt modelId="{21727BBE-FB0F-47EC-9D3C-1EA511BE20D2}">
      <dgm:prSet/>
      <dgm:spPr/>
      <dgm:t>
        <a:bodyPr/>
        <a:lstStyle/>
        <a:p>
          <a:r>
            <a:rPr lang="en-US" dirty="0">
              <a:latin typeface="Arial" panose="020B0604020202020204" pitchFamily="34" charset="0"/>
              <a:cs typeface="Arial" panose="020B0604020202020204" pitchFamily="34" charset="0"/>
            </a:rPr>
            <a:t>Emphasize on</a:t>
          </a:r>
        </a:p>
      </dgm:t>
    </dgm:pt>
    <dgm:pt modelId="{4B258B32-2664-44C1-A1E0-9C987C7D841D}" type="parTrans" cxnId="{82ED3A92-F090-4B74-8081-64A8580390E9}">
      <dgm:prSet/>
      <dgm:spPr/>
      <dgm:t>
        <a:bodyPr/>
        <a:lstStyle/>
        <a:p>
          <a:endParaRPr lang="en-US"/>
        </a:p>
      </dgm:t>
    </dgm:pt>
    <dgm:pt modelId="{E079D8CF-D1A1-4E5C-B67A-DD29A91AD590}" type="sibTrans" cxnId="{82ED3A92-F090-4B74-8081-64A8580390E9}">
      <dgm:prSet/>
      <dgm:spPr/>
      <dgm:t>
        <a:bodyPr/>
        <a:lstStyle/>
        <a:p>
          <a:endParaRPr lang="en-US"/>
        </a:p>
      </dgm:t>
    </dgm:pt>
    <dgm:pt modelId="{B3A97D74-238C-4231-8293-B888FB0B3913}">
      <dgm:prSet/>
      <dgm:spPr/>
      <dgm:t>
        <a:bodyPr/>
        <a:lstStyle/>
        <a:p>
          <a:pPr algn="l"/>
          <a:r>
            <a:rPr lang="en-US" dirty="0">
              <a:latin typeface="Arial" panose="020B0604020202020204" pitchFamily="34" charset="0"/>
              <a:cs typeface="Arial" panose="020B0604020202020204" pitchFamily="34" charset="0"/>
            </a:rPr>
            <a:t>Emphasize on efficiency, which will require practical guidance to aid in the development of their clinical competencies.</a:t>
          </a:r>
        </a:p>
      </dgm:t>
    </dgm:pt>
    <dgm:pt modelId="{2C348D60-17B5-4BA2-949A-465F9EB5F97B}" type="parTrans" cxnId="{CA205A7A-F433-4440-BB8A-A2894E3D53AA}">
      <dgm:prSet/>
      <dgm:spPr/>
      <dgm:t>
        <a:bodyPr/>
        <a:lstStyle/>
        <a:p>
          <a:endParaRPr lang="en-US"/>
        </a:p>
      </dgm:t>
    </dgm:pt>
    <dgm:pt modelId="{9E2C8287-93FB-4D8B-A48D-2D423EA1EAB6}" type="sibTrans" cxnId="{CA205A7A-F433-4440-BB8A-A2894E3D53AA}">
      <dgm:prSet/>
      <dgm:spPr/>
      <dgm:t>
        <a:bodyPr/>
        <a:lstStyle/>
        <a:p>
          <a:endParaRPr lang="en-US"/>
        </a:p>
      </dgm:t>
    </dgm:pt>
    <dgm:pt modelId="{793555E9-875E-4967-B498-9A160840E5D0}">
      <dgm:prSet/>
      <dgm:spPr/>
      <dgm:t>
        <a:bodyPr/>
        <a:lstStyle/>
        <a:p>
          <a:r>
            <a:rPr lang="en-US">
              <a:latin typeface="Arial" panose="020B0604020202020204" pitchFamily="34" charset="0"/>
              <a:cs typeface="Arial" panose="020B0604020202020204" pitchFamily="34" charset="0"/>
            </a:rPr>
            <a:t>Include</a:t>
          </a:r>
        </a:p>
      </dgm:t>
    </dgm:pt>
    <dgm:pt modelId="{6DF9803F-02E8-4B89-8D6C-FF9A5BED1A32}" type="parTrans" cxnId="{5CB41DD1-1F4B-4E43-9745-6BE6E84D276E}">
      <dgm:prSet/>
      <dgm:spPr/>
      <dgm:t>
        <a:bodyPr/>
        <a:lstStyle/>
        <a:p>
          <a:endParaRPr lang="en-US"/>
        </a:p>
      </dgm:t>
    </dgm:pt>
    <dgm:pt modelId="{D12F70F8-B88E-4876-9C37-BD97F1FD13B8}" type="sibTrans" cxnId="{5CB41DD1-1F4B-4E43-9745-6BE6E84D276E}">
      <dgm:prSet/>
      <dgm:spPr/>
      <dgm:t>
        <a:bodyPr/>
        <a:lstStyle/>
        <a:p>
          <a:endParaRPr lang="en-US"/>
        </a:p>
      </dgm:t>
    </dgm:pt>
    <dgm:pt modelId="{50208573-4105-4A21-B3CE-C14D49473AA5}">
      <dgm:prSet/>
      <dgm:spPr/>
      <dgm:t>
        <a:bodyPr/>
        <a:lstStyle/>
        <a:p>
          <a:r>
            <a:rPr lang="en-US">
              <a:latin typeface="Arial" panose="020B0604020202020204" pitchFamily="34" charset="0"/>
              <a:cs typeface="Arial" panose="020B0604020202020204" pitchFamily="34" charset="0"/>
            </a:rPr>
            <a:t>Include cooperation, leadership, and compassionate treatment training.</a:t>
          </a:r>
        </a:p>
      </dgm:t>
    </dgm:pt>
    <dgm:pt modelId="{E2BB85BA-DA83-4A86-869F-91457F5AC75E}" type="parTrans" cxnId="{F4FB01FD-011E-4CC2-A8C8-CC43CFB48421}">
      <dgm:prSet/>
      <dgm:spPr/>
      <dgm:t>
        <a:bodyPr/>
        <a:lstStyle/>
        <a:p>
          <a:endParaRPr lang="en-US"/>
        </a:p>
      </dgm:t>
    </dgm:pt>
    <dgm:pt modelId="{6BD9B6AF-6AC8-400A-B3A7-298338A032E8}" type="sibTrans" cxnId="{F4FB01FD-011E-4CC2-A8C8-CC43CFB48421}">
      <dgm:prSet/>
      <dgm:spPr/>
      <dgm:t>
        <a:bodyPr/>
        <a:lstStyle/>
        <a:p>
          <a:endParaRPr lang="en-US"/>
        </a:p>
      </dgm:t>
    </dgm:pt>
    <dgm:pt modelId="{9E5CED78-7FCB-478E-BACC-0529C78DD4C8}">
      <dgm:prSet/>
      <dgm:spPr/>
      <dgm:t>
        <a:bodyPr/>
        <a:lstStyle/>
        <a:p>
          <a:r>
            <a:rPr lang="en-US">
              <a:latin typeface="Arial" panose="020B0604020202020204" pitchFamily="34" charset="0"/>
              <a:cs typeface="Arial" panose="020B0604020202020204" pitchFamily="34" charset="0"/>
            </a:rPr>
            <a:t>Provide</a:t>
          </a:r>
        </a:p>
      </dgm:t>
    </dgm:pt>
    <dgm:pt modelId="{693F5D9E-EB40-4F6F-9228-C8F467206EAB}" type="parTrans" cxnId="{F4220D2A-AAF6-40D7-8F31-159DCAF823B7}">
      <dgm:prSet/>
      <dgm:spPr/>
      <dgm:t>
        <a:bodyPr/>
        <a:lstStyle/>
        <a:p>
          <a:endParaRPr lang="en-US"/>
        </a:p>
      </dgm:t>
    </dgm:pt>
    <dgm:pt modelId="{9E905FD1-532F-4BA5-97FD-32C84F042611}" type="sibTrans" cxnId="{F4220D2A-AAF6-40D7-8F31-159DCAF823B7}">
      <dgm:prSet/>
      <dgm:spPr/>
      <dgm:t>
        <a:bodyPr/>
        <a:lstStyle/>
        <a:p>
          <a:endParaRPr lang="en-US"/>
        </a:p>
      </dgm:t>
    </dgm:pt>
    <dgm:pt modelId="{EE4CAD72-E63E-42C8-A42F-62B78D22743F}">
      <dgm:prSet/>
      <dgm:spPr/>
      <dgm:t>
        <a:bodyPr/>
        <a:lstStyle/>
        <a:p>
          <a:r>
            <a:rPr lang="en-US">
              <a:latin typeface="Arial" panose="020B0604020202020204" pitchFamily="34" charset="0"/>
              <a:cs typeface="Arial" panose="020B0604020202020204" pitchFamily="34" charset="0"/>
            </a:rPr>
            <a:t>Provide possibilities for job progression, such as degree programmes or specialist nursing credentials.</a:t>
          </a:r>
        </a:p>
      </dgm:t>
    </dgm:pt>
    <dgm:pt modelId="{4E09E07A-DD53-41E3-9A10-C4891093EE78}" type="parTrans" cxnId="{BCBFF38C-C82B-4E91-954B-F737AB23074D}">
      <dgm:prSet/>
      <dgm:spPr/>
      <dgm:t>
        <a:bodyPr/>
        <a:lstStyle/>
        <a:p>
          <a:endParaRPr lang="en-US"/>
        </a:p>
      </dgm:t>
    </dgm:pt>
    <dgm:pt modelId="{64843DBE-27AC-4590-BE0F-5A67ADA79C56}" type="sibTrans" cxnId="{BCBFF38C-C82B-4E91-954B-F737AB23074D}">
      <dgm:prSet/>
      <dgm:spPr/>
      <dgm:t>
        <a:bodyPr/>
        <a:lstStyle/>
        <a:p>
          <a:endParaRPr lang="en-US"/>
        </a:p>
      </dgm:t>
    </dgm:pt>
    <dgm:pt modelId="{371A2B85-BB49-4BFC-8F8B-74A50C9B088D}" type="pres">
      <dgm:prSet presAssocID="{246DABC7-4856-4D63-8C92-8E375E106D0F}" presName="Name0" presStyleCnt="0">
        <dgm:presLayoutVars>
          <dgm:dir/>
          <dgm:animLvl val="lvl"/>
          <dgm:resizeHandles val="exact"/>
        </dgm:presLayoutVars>
      </dgm:prSet>
      <dgm:spPr/>
    </dgm:pt>
    <dgm:pt modelId="{32231DE6-5972-4894-AB1B-E4DDDB03F064}" type="pres">
      <dgm:prSet presAssocID="{9E5CED78-7FCB-478E-BACC-0529C78DD4C8}" presName="boxAndChildren" presStyleCnt="0"/>
      <dgm:spPr/>
    </dgm:pt>
    <dgm:pt modelId="{90869722-81A4-424A-B1F9-6D9C27118892}" type="pres">
      <dgm:prSet presAssocID="{9E5CED78-7FCB-478E-BACC-0529C78DD4C8}" presName="parentTextBox" presStyleLbl="alignNode1" presStyleIdx="0" presStyleCnt="3"/>
      <dgm:spPr/>
    </dgm:pt>
    <dgm:pt modelId="{8A8491FF-5F32-4832-90F9-414778B44137}" type="pres">
      <dgm:prSet presAssocID="{9E5CED78-7FCB-478E-BACC-0529C78DD4C8}" presName="descendantBox" presStyleLbl="bgAccFollowNode1" presStyleIdx="0" presStyleCnt="3" custLinFactNeighborX="-1496" custLinFactNeighborY="5036"/>
      <dgm:spPr/>
    </dgm:pt>
    <dgm:pt modelId="{24683B5A-168D-4F0E-8CF4-AAF095A47F6B}" type="pres">
      <dgm:prSet presAssocID="{D12F70F8-B88E-4876-9C37-BD97F1FD13B8}" presName="sp" presStyleCnt="0"/>
      <dgm:spPr/>
    </dgm:pt>
    <dgm:pt modelId="{A59B0976-8C66-42D5-8EFC-1DE82B5E5B98}" type="pres">
      <dgm:prSet presAssocID="{793555E9-875E-4967-B498-9A160840E5D0}" presName="arrowAndChildren" presStyleCnt="0"/>
      <dgm:spPr/>
    </dgm:pt>
    <dgm:pt modelId="{8A412E0A-5288-432B-8E9D-2F97E973CA7A}" type="pres">
      <dgm:prSet presAssocID="{793555E9-875E-4967-B498-9A160840E5D0}" presName="parentTextArrow" presStyleLbl="node1" presStyleIdx="0" presStyleCnt="0"/>
      <dgm:spPr/>
    </dgm:pt>
    <dgm:pt modelId="{1C186B72-76A4-4489-A188-FE788094EA59}" type="pres">
      <dgm:prSet presAssocID="{793555E9-875E-4967-B498-9A160840E5D0}" presName="arrow" presStyleLbl="alignNode1" presStyleIdx="1" presStyleCnt="3"/>
      <dgm:spPr/>
    </dgm:pt>
    <dgm:pt modelId="{13AEA19C-3E10-4522-9C8D-59C442591D62}" type="pres">
      <dgm:prSet presAssocID="{793555E9-875E-4967-B498-9A160840E5D0}" presName="descendantArrow" presStyleLbl="bgAccFollowNode1" presStyleIdx="1" presStyleCnt="3"/>
      <dgm:spPr/>
    </dgm:pt>
    <dgm:pt modelId="{51BAC4CA-8741-412D-B047-7C55528E1E7E}" type="pres">
      <dgm:prSet presAssocID="{E079D8CF-D1A1-4E5C-B67A-DD29A91AD590}" presName="sp" presStyleCnt="0"/>
      <dgm:spPr/>
    </dgm:pt>
    <dgm:pt modelId="{8939C52F-02FC-430A-829F-577D02FEFDB5}" type="pres">
      <dgm:prSet presAssocID="{21727BBE-FB0F-47EC-9D3C-1EA511BE20D2}" presName="arrowAndChildren" presStyleCnt="0"/>
      <dgm:spPr/>
    </dgm:pt>
    <dgm:pt modelId="{B0113002-7A2E-4EF3-80AA-8A223D144358}" type="pres">
      <dgm:prSet presAssocID="{21727BBE-FB0F-47EC-9D3C-1EA511BE20D2}" presName="parentTextArrow" presStyleLbl="node1" presStyleIdx="0" presStyleCnt="0"/>
      <dgm:spPr/>
    </dgm:pt>
    <dgm:pt modelId="{81E5ADDF-6A1C-4D1B-ABEB-E22C38CAA7EF}" type="pres">
      <dgm:prSet presAssocID="{21727BBE-FB0F-47EC-9D3C-1EA511BE20D2}" presName="arrow" presStyleLbl="alignNode1" presStyleIdx="2" presStyleCnt="3"/>
      <dgm:spPr/>
    </dgm:pt>
    <dgm:pt modelId="{623D6859-B01F-490E-82A9-E5132E237338}" type="pres">
      <dgm:prSet presAssocID="{21727BBE-FB0F-47EC-9D3C-1EA511BE20D2}" presName="descendantArrow" presStyleLbl="bgAccFollowNode1" presStyleIdx="2" presStyleCnt="3"/>
      <dgm:spPr/>
    </dgm:pt>
  </dgm:ptLst>
  <dgm:cxnLst>
    <dgm:cxn modelId="{FFCF2900-B903-4A94-9AE0-4A48B40F5411}" type="presOf" srcId="{EE4CAD72-E63E-42C8-A42F-62B78D22743F}" destId="{8A8491FF-5F32-4832-90F9-414778B44137}" srcOrd="0" destOrd="0" presId="urn:microsoft.com/office/officeart/2016/7/layout/VerticalDownArrowProcess"/>
    <dgm:cxn modelId="{ADD63000-7267-4BD2-B97B-C2C010BD6305}" type="presOf" srcId="{50208573-4105-4A21-B3CE-C14D49473AA5}" destId="{13AEA19C-3E10-4522-9C8D-59C442591D62}" srcOrd="0" destOrd="0" presId="urn:microsoft.com/office/officeart/2016/7/layout/VerticalDownArrowProcess"/>
    <dgm:cxn modelId="{C61EC90D-6C7C-46F7-99D9-03EB60011228}" type="presOf" srcId="{21727BBE-FB0F-47EC-9D3C-1EA511BE20D2}" destId="{B0113002-7A2E-4EF3-80AA-8A223D144358}" srcOrd="0" destOrd="0" presId="urn:microsoft.com/office/officeart/2016/7/layout/VerticalDownArrowProcess"/>
    <dgm:cxn modelId="{BB4E180F-472F-4421-9E39-C6E4E5E2E430}" type="presOf" srcId="{793555E9-875E-4967-B498-9A160840E5D0}" destId="{8A412E0A-5288-432B-8E9D-2F97E973CA7A}" srcOrd="0" destOrd="0" presId="urn:microsoft.com/office/officeart/2016/7/layout/VerticalDownArrowProcess"/>
    <dgm:cxn modelId="{F4220D2A-AAF6-40D7-8F31-159DCAF823B7}" srcId="{246DABC7-4856-4D63-8C92-8E375E106D0F}" destId="{9E5CED78-7FCB-478E-BACC-0529C78DD4C8}" srcOrd="2" destOrd="0" parTransId="{693F5D9E-EB40-4F6F-9228-C8F467206EAB}" sibTransId="{9E905FD1-532F-4BA5-97FD-32C84F042611}"/>
    <dgm:cxn modelId="{CA205A7A-F433-4440-BB8A-A2894E3D53AA}" srcId="{21727BBE-FB0F-47EC-9D3C-1EA511BE20D2}" destId="{B3A97D74-238C-4231-8293-B888FB0B3913}" srcOrd="0" destOrd="0" parTransId="{2C348D60-17B5-4BA2-949A-465F9EB5F97B}" sibTransId="{9E2C8287-93FB-4D8B-A48D-2D423EA1EAB6}"/>
    <dgm:cxn modelId="{BCBFF38C-C82B-4E91-954B-F737AB23074D}" srcId="{9E5CED78-7FCB-478E-BACC-0529C78DD4C8}" destId="{EE4CAD72-E63E-42C8-A42F-62B78D22743F}" srcOrd="0" destOrd="0" parTransId="{4E09E07A-DD53-41E3-9A10-C4891093EE78}" sibTransId="{64843DBE-27AC-4590-BE0F-5A67ADA79C56}"/>
    <dgm:cxn modelId="{82ED3A92-F090-4B74-8081-64A8580390E9}" srcId="{246DABC7-4856-4D63-8C92-8E375E106D0F}" destId="{21727BBE-FB0F-47EC-9D3C-1EA511BE20D2}" srcOrd="0" destOrd="0" parTransId="{4B258B32-2664-44C1-A1E0-9C987C7D841D}" sibTransId="{E079D8CF-D1A1-4E5C-B67A-DD29A91AD590}"/>
    <dgm:cxn modelId="{F569C397-3B29-4F5E-B57C-E21652114004}" type="presOf" srcId="{9E5CED78-7FCB-478E-BACC-0529C78DD4C8}" destId="{90869722-81A4-424A-B1F9-6D9C27118892}" srcOrd="0" destOrd="0" presId="urn:microsoft.com/office/officeart/2016/7/layout/VerticalDownArrowProcess"/>
    <dgm:cxn modelId="{CCD643A0-4CC6-45EF-A272-0D685EF3AC86}" type="presOf" srcId="{246DABC7-4856-4D63-8C92-8E375E106D0F}" destId="{371A2B85-BB49-4BFC-8F8B-74A50C9B088D}" srcOrd="0" destOrd="0" presId="urn:microsoft.com/office/officeart/2016/7/layout/VerticalDownArrowProcess"/>
    <dgm:cxn modelId="{46FAF5B1-A8B3-4CE1-AC57-54F73C47EBC5}" type="presOf" srcId="{793555E9-875E-4967-B498-9A160840E5D0}" destId="{1C186B72-76A4-4489-A188-FE788094EA59}" srcOrd="1" destOrd="0" presId="urn:microsoft.com/office/officeart/2016/7/layout/VerticalDownArrowProcess"/>
    <dgm:cxn modelId="{5CB41DD1-1F4B-4E43-9745-6BE6E84D276E}" srcId="{246DABC7-4856-4D63-8C92-8E375E106D0F}" destId="{793555E9-875E-4967-B498-9A160840E5D0}" srcOrd="1" destOrd="0" parTransId="{6DF9803F-02E8-4B89-8D6C-FF9A5BED1A32}" sibTransId="{D12F70F8-B88E-4876-9C37-BD97F1FD13B8}"/>
    <dgm:cxn modelId="{5D9EA0E7-5CE4-4C5F-8400-D1AEC2F75AC9}" type="presOf" srcId="{B3A97D74-238C-4231-8293-B888FB0B3913}" destId="{623D6859-B01F-490E-82A9-E5132E237338}" srcOrd="0" destOrd="0" presId="urn:microsoft.com/office/officeart/2016/7/layout/VerticalDownArrowProcess"/>
    <dgm:cxn modelId="{CDD754F0-72F1-4CDB-A131-D9D60C219CFC}" type="presOf" srcId="{21727BBE-FB0F-47EC-9D3C-1EA511BE20D2}" destId="{81E5ADDF-6A1C-4D1B-ABEB-E22C38CAA7EF}" srcOrd="1" destOrd="0" presId="urn:microsoft.com/office/officeart/2016/7/layout/VerticalDownArrowProcess"/>
    <dgm:cxn modelId="{F4FB01FD-011E-4CC2-A8C8-CC43CFB48421}" srcId="{793555E9-875E-4967-B498-9A160840E5D0}" destId="{50208573-4105-4A21-B3CE-C14D49473AA5}" srcOrd="0" destOrd="0" parTransId="{E2BB85BA-DA83-4A86-869F-91457F5AC75E}" sibTransId="{6BD9B6AF-6AC8-400A-B3A7-298338A032E8}"/>
    <dgm:cxn modelId="{AA746F43-48EA-48FD-A721-E4C853E50AD8}" type="presParOf" srcId="{371A2B85-BB49-4BFC-8F8B-74A50C9B088D}" destId="{32231DE6-5972-4894-AB1B-E4DDDB03F064}" srcOrd="0" destOrd="0" presId="urn:microsoft.com/office/officeart/2016/7/layout/VerticalDownArrowProcess"/>
    <dgm:cxn modelId="{63A66A3F-15C8-4B7E-9C7B-0248DC0EE4E4}" type="presParOf" srcId="{32231DE6-5972-4894-AB1B-E4DDDB03F064}" destId="{90869722-81A4-424A-B1F9-6D9C27118892}" srcOrd="0" destOrd="0" presId="urn:microsoft.com/office/officeart/2016/7/layout/VerticalDownArrowProcess"/>
    <dgm:cxn modelId="{69BCBA3C-A937-4C85-8E7A-DEAD85F5B1E9}" type="presParOf" srcId="{32231DE6-5972-4894-AB1B-E4DDDB03F064}" destId="{8A8491FF-5F32-4832-90F9-414778B44137}" srcOrd="1" destOrd="0" presId="urn:microsoft.com/office/officeart/2016/7/layout/VerticalDownArrowProcess"/>
    <dgm:cxn modelId="{A8114D94-56DB-4126-94CE-6D23DE9AEE33}" type="presParOf" srcId="{371A2B85-BB49-4BFC-8F8B-74A50C9B088D}" destId="{24683B5A-168D-4F0E-8CF4-AAF095A47F6B}" srcOrd="1" destOrd="0" presId="urn:microsoft.com/office/officeart/2016/7/layout/VerticalDownArrowProcess"/>
    <dgm:cxn modelId="{60A9AF40-6EE8-4468-8C7A-8DDA018E621A}" type="presParOf" srcId="{371A2B85-BB49-4BFC-8F8B-74A50C9B088D}" destId="{A59B0976-8C66-42D5-8EFC-1DE82B5E5B98}" srcOrd="2" destOrd="0" presId="urn:microsoft.com/office/officeart/2016/7/layout/VerticalDownArrowProcess"/>
    <dgm:cxn modelId="{694DE6C0-AE8A-44DC-A546-017A5646118E}" type="presParOf" srcId="{A59B0976-8C66-42D5-8EFC-1DE82B5E5B98}" destId="{8A412E0A-5288-432B-8E9D-2F97E973CA7A}" srcOrd="0" destOrd="0" presId="urn:microsoft.com/office/officeart/2016/7/layout/VerticalDownArrowProcess"/>
    <dgm:cxn modelId="{000A4553-7038-4F08-9FA0-CD10EB7A640C}" type="presParOf" srcId="{A59B0976-8C66-42D5-8EFC-1DE82B5E5B98}" destId="{1C186B72-76A4-4489-A188-FE788094EA59}" srcOrd="1" destOrd="0" presId="urn:microsoft.com/office/officeart/2016/7/layout/VerticalDownArrowProcess"/>
    <dgm:cxn modelId="{D9FD23AB-7E2B-4CDA-920E-C18DCAB25152}" type="presParOf" srcId="{A59B0976-8C66-42D5-8EFC-1DE82B5E5B98}" destId="{13AEA19C-3E10-4522-9C8D-59C442591D62}" srcOrd="2" destOrd="0" presId="urn:microsoft.com/office/officeart/2016/7/layout/VerticalDownArrowProcess"/>
    <dgm:cxn modelId="{C77BDE23-E5EA-4EE2-8549-9D67E505B5E2}" type="presParOf" srcId="{371A2B85-BB49-4BFC-8F8B-74A50C9B088D}" destId="{51BAC4CA-8741-412D-B047-7C55528E1E7E}" srcOrd="3" destOrd="0" presId="urn:microsoft.com/office/officeart/2016/7/layout/VerticalDownArrowProcess"/>
    <dgm:cxn modelId="{2CBDE76B-A1FF-4C0E-B7F6-E298CBA30466}" type="presParOf" srcId="{371A2B85-BB49-4BFC-8F8B-74A50C9B088D}" destId="{8939C52F-02FC-430A-829F-577D02FEFDB5}" srcOrd="4" destOrd="0" presId="urn:microsoft.com/office/officeart/2016/7/layout/VerticalDownArrowProcess"/>
    <dgm:cxn modelId="{90599D20-BF01-416B-A4E0-245BF229E5C3}" type="presParOf" srcId="{8939C52F-02FC-430A-829F-577D02FEFDB5}" destId="{B0113002-7A2E-4EF3-80AA-8A223D144358}" srcOrd="0" destOrd="0" presId="urn:microsoft.com/office/officeart/2016/7/layout/VerticalDownArrowProcess"/>
    <dgm:cxn modelId="{DB084D1B-9DCF-45EB-9810-4015CAE4A3D9}" type="presParOf" srcId="{8939C52F-02FC-430A-829F-577D02FEFDB5}" destId="{81E5ADDF-6A1C-4D1B-ABEB-E22C38CAA7EF}" srcOrd="1" destOrd="0" presId="urn:microsoft.com/office/officeart/2016/7/layout/VerticalDownArrowProcess"/>
    <dgm:cxn modelId="{C51C67F5-7F1E-4D9E-AC23-813FEB1EEA15}" type="presParOf" srcId="{8939C52F-02FC-430A-829F-577D02FEFDB5}" destId="{623D6859-B01F-490E-82A9-E5132E237338}" srcOrd="2" destOrd="0" presId="urn:microsoft.com/office/officeart/2016/7/layout/VerticalDown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CE6CD36-71E8-466C-AACD-5E836BFDDDA6}" type="doc">
      <dgm:prSet loTypeId="urn:microsoft.com/office/officeart/2005/8/layout/matrix2" loCatId="matrix" qsTypeId="urn:microsoft.com/office/officeart/2005/8/quickstyle/simple1" qsCatId="simple" csTypeId="urn:microsoft.com/office/officeart/2005/8/colors/accent1_2" csCatId="accent1" phldr="1"/>
      <dgm:spPr/>
      <dgm:t>
        <a:bodyPr/>
        <a:lstStyle/>
        <a:p>
          <a:endParaRPr lang="en-US"/>
        </a:p>
      </dgm:t>
    </dgm:pt>
    <dgm:pt modelId="{837FA1D8-311E-4109-A356-72A3777FA3BE}">
      <dgm:prSet/>
      <dgm:spPr/>
      <dgm:t>
        <a:bodyPr/>
        <a:lstStyle/>
        <a:p>
          <a:r>
            <a:rPr lang="en-GB" dirty="0">
              <a:latin typeface="Arial" panose="020B0604020202020204" pitchFamily="34" charset="0"/>
              <a:cs typeface="Arial" panose="020B0604020202020204" pitchFamily="34" charset="0"/>
            </a:rPr>
            <a:t>1.Retainment and enticing additional professional's </a:t>
          </a:r>
          <a:endParaRPr lang="en-US" dirty="0">
            <a:latin typeface="Arial" panose="020B0604020202020204" pitchFamily="34" charset="0"/>
            <a:cs typeface="Arial" panose="020B0604020202020204" pitchFamily="34" charset="0"/>
          </a:endParaRPr>
        </a:p>
      </dgm:t>
    </dgm:pt>
    <dgm:pt modelId="{FF261E3B-5732-481F-840B-0C6828DCDB81}" type="parTrans" cxnId="{607032F8-653C-421D-9529-BB0B6CBCAEAA}">
      <dgm:prSet/>
      <dgm:spPr/>
      <dgm:t>
        <a:bodyPr/>
        <a:lstStyle/>
        <a:p>
          <a:endParaRPr lang="en-US"/>
        </a:p>
      </dgm:t>
    </dgm:pt>
    <dgm:pt modelId="{BA71F867-D949-4FB2-A72C-B34C3C5279A9}" type="sibTrans" cxnId="{607032F8-653C-421D-9529-BB0B6CBCAEAA}">
      <dgm:prSet/>
      <dgm:spPr/>
      <dgm:t>
        <a:bodyPr/>
        <a:lstStyle/>
        <a:p>
          <a:endParaRPr lang="en-US"/>
        </a:p>
      </dgm:t>
    </dgm:pt>
    <dgm:pt modelId="{2E5BDC98-4C72-420A-83F9-017B94DF353B}">
      <dgm:prSet/>
      <dgm:spPr/>
      <dgm:t>
        <a:bodyPr/>
        <a:lstStyle/>
        <a:p>
          <a:r>
            <a:rPr lang="en-GB" dirty="0">
              <a:latin typeface="Arial" panose="020B0604020202020204" pitchFamily="34" charset="0"/>
              <a:cs typeface="Arial" panose="020B0604020202020204" pitchFamily="34" charset="0"/>
            </a:rPr>
            <a:t>2.Make advocacies for the organisation's strategies </a:t>
          </a:r>
          <a:endParaRPr lang="en-US" dirty="0">
            <a:latin typeface="Arial" panose="020B0604020202020204" pitchFamily="34" charset="0"/>
            <a:cs typeface="Arial" panose="020B0604020202020204" pitchFamily="34" charset="0"/>
          </a:endParaRPr>
        </a:p>
      </dgm:t>
    </dgm:pt>
    <dgm:pt modelId="{7B9D9D69-9B98-4E8C-B871-985BF24151F5}" type="parTrans" cxnId="{15A43542-A4C9-4FC0-A96E-79EB9FEDABC8}">
      <dgm:prSet/>
      <dgm:spPr/>
      <dgm:t>
        <a:bodyPr/>
        <a:lstStyle/>
        <a:p>
          <a:endParaRPr lang="en-US"/>
        </a:p>
      </dgm:t>
    </dgm:pt>
    <dgm:pt modelId="{256EECB9-41E5-4422-9210-42E3839718B0}" type="sibTrans" cxnId="{15A43542-A4C9-4FC0-A96E-79EB9FEDABC8}">
      <dgm:prSet/>
      <dgm:spPr/>
      <dgm:t>
        <a:bodyPr/>
        <a:lstStyle/>
        <a:p>
          <a:endParaRPr lang="en-US"/>
        </a:p>
      </dgm:t>
    </dgm:pt>
    <dgm:pt modelId="{D8AEE860-BA05-441F-ACD5-7075AF529063}">
      <dgm:prSet/>
      <dgm:spPr/>
      <dgm:t>
        <a:bodyPr/>
        <a:lstStyle/>
        <a:p>
          <a:r>
            <a:rPr lang="en-GB" dirty="0">
              <a:latin typeface="Arial" panose="020B0604020202020204" pitchFamily="34" charset="0"/>
              <a:cs typeface="Arial" panose="020B0604020202020204" pitchFamily="34" charset="0"/>
            </a:rPr>
            <a:t>3.Ensure equity both internally as well as externally.</a:t>
          </a:r>
          <a:endParaRPr lang="en-US" dirty="0">
            <a:latin typeface="Arial" panose="020B0604020202020204" pitchFamily="34" charset="0"/>
            <a:cs typeface="Arial" panose="020B0604020202020204" pitchFamily="34" charset="0"/>
          </a:endParaRPr>
        </a:p>
      </dgm:t>
    </dgm:pt>
    <dgm:pt modelId="{C05AEABD-658C-4534-8DE9-F340C617AA71}" type="parTrans" cxnId="{9A5A1672-2C8A-4744-B1BB-817094E588A0}">
      <dgm:prSet/>
      <dgm:spPr/>
      <dgm:t>
        <a:bodyPr/>
        <a:lstStyle/>
        <a:p>
          <a:endParaRPr lang="en-US"/>
        </a:p>
      </dgm:t>
    </dgm:pt>
    <dgm:pt modelId="{2B3988BC-C258-40E3-886A-56EDE8AA1981}" type="sibTrans" cxnId="{9A5A1672-2C8A-4744-B1BB-817094E588A0}">
      <dgm:prSet/>
      <dgm:spPr/>
      <dgm:t>
        <a:bodyPr/>
        <a:lstStyle/>
        <a:p>
          <a:endParaRPr lang="en-US"/>
        </a:p>
      </dgm:t>
    </dgm:pt>
    <dgm:pt modelId="{D1BB61C7-29CE-48A8-920C-7CFCA88119C4}">
      <dgm:prSet/>
      <dgm:spPr/>
      <dgm:t>
        <a:bodyPr/>
        <a:lstStyle/>
        <a:p>
          <a:r>
            <a:rPr lang="en-GB" dirty="0">
              <a:latin typeface="Arial" panose="020B0604020202020204" pitchFamily="34" charset="0"/>
              <a:cs typeface="Arial" panose="020B0604020202020204" pitchFamily="34" charset="0"/>
            </a:rPr>
            <a:t>4.Maintain the organization's financial resources.</a:t>
          </a:r>
          <a:endParaRPr lang="en-US" dirty="0">
            <a:latin typeface="Arial" panose="020B0604020202020204" pitchFamily="34" charset="0"/>
            <a:cs typeface="Arial" panose="020B0604020202020204" pitchFamily="34" charset="0"/>
          </a:endParaRPr>
        </a:p>
      </dgm:t>
    </dgm:pt>
    <dgm:pt modelId="{196098C3-A8DA-45A9-93CE-FA97C8BFFC85}" type="parTrans" cxnId="{88A1EA47-A0A3-446D-A14A-81BEBCB742D4}">
      <dgm:prSet/>
      <dgm:spPr/>
      <dgm:t>
        <a:bodyPr/>
        <a:lstStyle/>
        <a:p>
          <a:endParaRPr lang="en-US"/>
        </a:p>
      </dgm:t>
    </dgm:pt>
    <dgm:pt modelId="{5E6DA4DB-E92B-4164-AB72-EE011C9B4AD2}" type="sibTrans" cxnId="{88A1EA47-A0A3-446D-A14A-81BEBCB742D4}">
      <dgm:prSet/>
      <dgm:spPr/>
      <dgm:t>
        <a:bodyPr/>
        <a:lstStyle/>
        <a:p>
          <a:endParaRPr lang="en-US"/>
        </a:p>
      </dgm:t>
    </dgm:pt>
    <dgm:pt modelId="{C273D66F-246D-4E81-912C-73B8BA9A6577}" type="pres">
      <dgm:prSet presAssocID="{ECE6CD36-71E8-466C-AACD-5E836BFDDDA6}" presName="matrix" presStyleCnt="0">
        <dgm:presLayoutVars>
          <dgm:chMax val="1"/>
          <dgm:dir/>
          <dgm:resizeHandles val="exact"/>
        </dgm:presLayoutVars>
      </dgm:prSet>
      <dgm:spPr/>
    </dgm:pt>
    <dgm:pt modelId="{0DED3DE7-7AF0-440F-BD59-FB25FD1DC457}" type="pres">
      <dgm:prSet presAssocID="{ECE6CD36-71E8-466C-AACD-5E836BFDDDA6}" presName="axisShape" presStyleLbl="bgShp" presStyleIdx="0" presStyleCnt="1"/>
      <dgm:spPr/>
    </dgm:pt>
    <dgm:pt modelId="{FF64C75C-0620-44C5-82C3-3C41DEF2D2D7}" type="pres">
      <dgm:prSet presAssocID="{ECE6CD36-71E8-466C-AACD-5E836BFDDDA6}" presName="rect1" presStyleLbl="node1" presStyleIdx="0" presStyleCnt="4">
        <dgm:presLayoutVars>
          <dgm:chMax val="0"/>
          <dgm:chPref val="0"/>
          <dgm:bulletEnabled val="1"/>
        </dgm:presLayoutVars>
      </dgm:prSet>
      <dgm:spPr/>
    </dgm:pt>
    <dgm:pt modelId="{7D54EF59-F1EC-4D19-8849-35DBB1589285}" type="pres">
      <dgm:prSet presAssocID="{ECE6CD36-71E8-466C-AACD-5E836BFDDDA6}" presName="rect2" presStyleLbl="node1" presStyleIdx="1" presStyleCnt="4">
        <dgm:presLayoutVars>
          <dgm:chMax val="0"/>
          <dgm:chPref val="0"/>
          <dgm:bulletEnabled val="1"/>
        </dgm:presLayoutVars>
      </dgm:prSet>
      <dgm:spPr/>
    </dgm:pt>
    <dgm:pt modelId="{2A0228D8-6925-438D-A9B1-6F3518C2E0D0}" type="pres">
      <dgm:prSet presAssocID="{ECE6CD36-71E8-466C-AACD-5E836BFDDDA6}" presName="rect3" presStyleLbl="node1" presStyleIdx="2" presStyleCnt="4">
        <dgm:presLayoutVars>
          <dgm:chMax val="0"/>
          <dgm:chPref val="0"/>
          <dgm:bulletEnabled val="1"/>
        </dgm:presLayoutVars>
      </dgm:prSet>
      <dgm:spPr/>
    </dgm:pt>
    <dgm:pt modelId="{7A185A74-25B4-43D3-BFC8-E30E01705161}" type="pres">
      <dgm:prSet presAssocID="{ECE6CD36-71E8-466C-AACD-5E836BFDDDA6}" presName="rect4" presStyleLbl="node1" presStyleIdx="3" presStyleCnt="4">
        <dgm:presLayoutVars>
          <dgm:chMax val="0"/>
          <dgm:chPref val="0"/>
          <dgm:bulletEnabled val="1"/>
        </dgm:presLayoutVars>
      </dgm:prSet>
      <dgm:spPr/>
    </dgm:pt>
  </dgm:ptLst>
  <dgm:cxnLst>
    <dgm:cxn modelId="{55491725-CAF8-4F8F-8F8E-FCCD7A292E66}" type="presOf" srcId="{2E5BDC98-4C72-420A-83F9-017B94DF353B}" destId="{7D54EF59-F1EC-4D19-8849-35DBB1589285}" srcOrd="0" destOrd="0" presId="urn:microsoft.com/office/officeart/2005/8/layout/matrix2"/>
    <dgm:cxn modelId="{15A43542-A4C9-4FC0-A96E-79EB9FEDABC8}" srcId="{ECE6CD36-71E8-466C-AACD-5E836BFDDDA6}" destId="{2E5BDC98-4C72-420A-83F9-017B94DF353B}" srcOrd="1" destOrd="0" parTransId="{7B9D9D69-9B98-4E8C-B871-985BF24151F5}" sibTransId="{256EECB9-41E5-4422-9210-42E3839718B0}"/>
    <dgm:cxn modelId="{88A1EA47-A0A3-446D-A14A-81BEBCB742D4}" srcId="{ECE6CD36-71E8-466C-AACD-5E836BFDDDA6}" destId="{D1BB61C7-29CE-48A8-920C-7CFCA88119C4}" srcOrd="3" destOrd="0" parTransId="{196098C3-A8DA-45A9-93CE-FA97C8BFFC85}" sibTransId="{5E6DA4DB-E92B-4164-AB72-EE011C9B4AD2}"/>
    <dgm:cxn modelId="{2755F168-213B-4DF4-B3D7-0BD96BA0AB32}" type="presOf" srcId="{D1BB61C7-29CE-48A8-920C-7CFCA88119C4}" destId="{7A185A74-25B4-43D3-BFC8-E30E01705161}" srcOrd="0" destOrd="0" presId="urn:microsoft.com/office/officeart/2005/8/layout/matrix2"/>
    <dgm:cxn modelId="{9A5A1672-2C8A-4744-B1BB-817094E588A0}" srcId="{ECE6CD36-71E8-466C-AACD-5E836BFDDDA6}" destId="{D8AEE860-BA05-441F-ACD5-7075AF529063}" srcOrd="2" destOrd="0" parTransId="{C05AEABD-658C-4534-8DE9-F340C617AA71}" sibTransId="{2B3988BC-C258-40E3-886A-56EDE8AA1981}"/>
    <dgm:cxn modelId="{117BCE93-7A96-4E16-A465-78795915E61A}" type="presOf" srcId="{837FA1D8-311E-4109-A356-72A3777FA3BE}" destId="{FF64C75C-0620-44C5-82C3-3C41DEF2D2D7}" srcOrd="0" destOrd="0" presId="urn:microsoft.com/office/officeart/2005/8/layout/matrix2"/>
    <dgm:cxn modelId="{6553F3A9-48E6-473A-90E4-ED024903FBBE}" type="presOf" srcId="{D8AEE860-BA05-441F-ACD5-7075AF529063}" destId="{2A0228D8-6925-438D-A9B1-6F3518C2E0D0}" srcOrd="0" destOrd="0" presId="urn:microsoft.com/office/officeart/2005/8/layout/matrix2"/>
    <dgm:cxn modelId="{792167B0-B7AE-43D3-980A-DB51E7B46E1D}" type="presOf" srcId="{ECE6CD36-71E8-466C-AACD-5E836BFDDDA6}" destId="{C273D66F-246D-4E81-912C-73B8BA9A6577}" srcOrd="0" destOrd="0" presId="urn:microsoft.com/office/officeart/2005/8/layout/matrix2"/>
    <dgm:cxn modelId="{607032F8-653C-421D-9529-BB0B6CBCAEAA}" srcId="{ECE6CD36-71E8-466C-AACD-5E836BFDDDA6}" destId="{837FA1D8-311E-4109-A356-72A3777FA3BE}" srcOrd="0" destOrd="0" parTransId="{FF261E3B-5732-481F-840B-0C6828DCDB81}" sibTransId="{BA71F867-D949-4FB2-A72C-B34C3C5279A9}"/>
    <dgm:cxn modelId="{020AFE19-578E-41BC-AA8C-C1DFCD15D29B}" type="presParOf" srcId="{C273D66F-246D-4E81-912C-73B8BA9A6577}" destId="{0DED3DE7-7AF0-440F-BD59-FB25FD1DC457}" srcOrd="0" destOrd="0" presId="urn:microsoft.com/office/officeart/2005/8/layout/matrix2"/>
    <dgm:cxn modelId="{297F0182-5D8B-4377-B519-E8D17F90F6B2}" type="presParOf" srcId="{C273D66F-246D-4E81-912C-73B8BA9A6577}" destId="{FF64C75C-0620-44C5-82C3-3C41DEF2D2D7}" srcOrd="1" destOrd="0" presId="urn:microsoft.com/office/officeart/2005/8/layout/matrix2"/>
    <dgm:cxn modelId="{EBF9A1D7-CC88-4487-B48E-3EAF7D3D905E}" type="presParOf" srcId="{C273D66F-246D-4E81-912C-73B8BA9A6577}" destId="{7D54EF59-F1EC-4D19-8849-35DBB1589285}" srcOrd="2" destOrd="0" presId="urn:microsoft.com/office/officeart/2005/8/layout/matrix2"/>
    <dgm:cxn modelId="{FF12C0B0-13A7-4C83-BD4D-4252DE64F28A}" type="presParOf" srcId="{C273D66F-246D-4E81-912C-73B8BA9A6577}" destId="{2A0228D8-6925-438D-A9B1-6F3518C2E0D0}" srcOrd="3" destOrd="0" presId="urn:microsoft.com/office/officeart/2005/8/layout/matrix2"/>
    <dgm:cxn modelId="{68005E8D-A6C2-4D6B-A718-3958623E270F}" type="presParOf" srcId="{C273D66F-246D-4E81-912C-73B8BA9A6577}" destId="{7A185A74-25B4-43D3-BFC8-E30E01705161}" srcOrd="4" destOrd="0" presId="urn:microsoft.com/office/officeart/2005/8/layout/matrix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835998-A6D2-4E6A-A34C-1B3A7F78FB81}">
      <dsp:nvSpPr>
        <dsp:cNvPr id="0" name=""/>
        <dsp:cNvSpPr/>
      </dsp:nvSpPr>
      <dsp:spPr>
        <a:xfrm>
          <a:off x="2384226" y="907"/>
          <a:ext cx="2013346" cy="1006673"/>
        </a:xfrm>
        <a:prstGeom prst="roundRect">
          <a:avLst>
            <a:gd name="adj" fmla="val 10000"/>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solidFill>
                <a:schemeClr val="bg1"/>
              </a:solidFill>
            </a:rPr>
            <a:t>Compensation</a:t>
          </a:r>
        </a:p>
      </dsp:txBody>
      <dsp:txXfrm>
        <a:off x="2413710" y="30391"/>
        <a:ext cx="1954378" cy="947705"/>
      </dsp:txXfrm>
    </dsp:sp>
    <dsp:sp modelId="{AEED9246-936E-4045-B3B4-E7767BE18177}">
      <dsp:nvSpPr>
        <dsp:cNvPr id="0" name=""/>
        <dsp:cNvSpPr/>
      </dsp:nvSpPr>
      <dsp:spPr>
        <a:xfrm rot="3600000">
          <a:off x="3697804" y="1766932"/>
          <a:ext cx="1047638" cy="352335"/>
        </a:xfrm>
        <a:prstGeom prst="leftRightArrow">
          <a:avLst>
            <a:gd name="adj1" fmla="val 60000"/>
            <a:gd name="adj2" fmla="val 50000"/>
          </a:avLst>
        </a:prstGeom>
        <a:gradFill rotWithShape="0">
          <a:gsLst>
            <a:gs pos="0">
              <a:schemeClr val="accent2">
                <a:hueOff val="0"/>
                <a:satOff val="0"/>
                <a:lumOff val="0"/>
                <a:alphaOff val="0"/>
                <a:tint val="94000"/>
                <a:satMod val="100000"/>
                <a:lumMod val="108000"/>
              </a:schemeClr>
            </a:gs>
            <a:gs pos="50000">
              <a:schemeClr val="accent2">
                <a:hueOff val="0"/>
                <a:satOff val="0"/>
                <a:lumOff val="0"/>
                <a:alphaOff val="0"/>
                <a:tint val="98000"/>
                <a:shade val="100000"/>
                <a:satMod val="100000"/>
                <a:lumMod val="100000"/>
              </a:schemeClr>
            </a:gs>
            <a:gs pos="100000">
              <a:schemeClr val="accent2">
                <a:hueOff val="0"/>
                <a:satOff val="0"/>
                <a:lumOff val="0"/>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3803505" y="1837399"/>
        <a:ext cx="836237" cy="211401"/>
      </dsp:txXfrm>
    </dsp:sp>
    <dsp:sp modelId="{437F1076-69C4-4F11-9566-973B83CD84AB}">
      <dsp:nvSpPr>
        <dsp:cNvPr id="0" name=""/>
        <dsp:cNvSpPr/>
      </dsp:nvSpPr>
      <dsp:spPr>
        <a:xfrm>
          <a:off x="4045674" y="2878619"/>
          <a:ext cx="2013346" cy="1006673"/>
        </a:xfrm>
        <a:prstGeom prst="roundRect">
          <a:avLst>
            <a:gd name="adj" fmla="val 10000"/>
          </a:avLst>
        </a:prstGeom>
        <a:gradFill rotWithShape="0">
          <a:gsLst>
            <a:gs pos="0">
              <a:schemeClr val="accent2">
                <a:hueOff val="-2187096"/>
                <a:satOff val="-4210"/>
                <a:lumOff val="294"/>
                <a:alphaOff val="0"/>
                <a:tint val="94000"/>
                <a:satMod val="100000"/>
                <a:lumMod val="108000"/>
              </a:schemeClr>
            </a:gs>
            <a:gs pos="50000">
              <a:schemeClr val="accent2">
                <a:hueOff val="-2187096"/>
                <a:satOff val="-4210"/>
                <a:lumOff val="294"/>
                <a:alphaOff val="0"/>
                <a:tint val="98000"/>
                <a:shade val="100000"/>
                <a:satMod val="100000"/>
                <a:lumMod val="100000"/>
              </a:schemeClr>
            </a:gs>
            <a:gs pos="100000">
              <a:schemeClr val="accent2">
                <a:hueOff val="-2187096"/>
                <a:satOff val="-4210"/>
                <a:lumOff val="294"/>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1" i="1" kern="1200" dirty="0">
              <a:solidFill>
                <a:schemeClr val="bg1"/>
              </a:solidFill>
              <a:latin typeface="Times New Roman" pitchFamily="18" charset="0"/>
              <a:cs typeface="Times New Roman" pitchFamily="18" charset="0"/>
            </a:rPr>
            <a:t>Country Demographics</a:t>
          </a:r>
          <a:endParaRPr lang="en-US" sz="2300" kern="1200" dirty="0">
            <a:solidFill>
              <a:schemeClr val="bg1"/>
            </a:solidFill>
          </a:endParaRPr>
        </a:p>
      </dsp:txBody>
      <dsp:txXfrm>
        <a:off x="4075158" y="2908103"/>
        <a:ext cx="1954378" cy="947705"/>
      </dsp:txXfrm>
    </dsp:sp>
    <dsp:sp modelId="{BB9E7669-9BD5-4910-ADAF-5CA4C7C0E65C}">
      <dsp:nvSpPr>
        <dsp:cNvPr id="0" name=""/>
        <dsp:cNvSpPr/>
      </dsp:nvSpPr>
      <dsp:spPr>
        <a:xfrm rot="10800000">
          <a:off x="2867080" y="3205787"/>
          <a:ext cx="1047638" cy="352335"/>
        </a:xfrm>
        <a:prstGeom prst="leftRightArrow">
          <a:avLst>
            <a:gd name="adj1" fmla="val 60000"/>
            <a:gd name="adj2" fmla="val 50000"/>
          </a:avLst>
        </a:prstGeom>
        <a:gradFill rotWithShape="0">
          <a:gsLst>
            <a:gs pos="0">
              <a:schemeClr val="accent2">
                <a:hueOff val="-2187096"/>
                <a:satOff val="-4210"/>
                <a:lumOff val="294"/>
                <a:alphaOff val="0"/>
                <a:tint val="94000"/>
                <a:satMod val="100000"/>
                <a:lumMod val="108000"/>
              </a:schemeClr>
            </a:gs>
            <a:gs pos="50000">
              <a:schemeClr val="accent2">
                <a:hueOff val="-2187096"/>
                <a:satOff val="-4210"/>
                <a:lumOff val="294"/>
                <a:alphaOff val="0"/>
                <a:tint val="98000"/>
                <a:shade val="100000"/>
                <a:satMod val="100000"/>
                <a:lumMod val="100000"/>
              </a:schemeClr>
            </a:gs>
            <a:gs pos="100000">
              <a:schemeClr val="accent2">
                <a:hueOff val="-2187096"/>
                <a:satOff val="-4210"/>
                <a:lumOff val="294"/>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rot="10800000">
        <a:off x="2972780" y="3276254"/>
        <a:ext cx="836237" cy="211401"/>
      </dsp:txXfrm>
    </dsp:sp>
    <dsp:sp modelId="{94C5593A-671B-4BCB-A866-E60F07E6EE58}">
      <dsp:nvSpPr>
        <dsp:cNvPr id="0" name=""/>
        <dsp:cNvSpPr/>
      </dsp:nvSpPr>
      <dsp:spPr>
        <a:xfrm>
          <a:off x="722779" y="2878619"/>
          <a:ext cx="2013346" cy="1006673"/>
        </a:xfrm>
        <a:prstGeom prst="roundRect">
          <a:avLst>
            <a:gd name="adj" fmla="val 10000"/>
          </a:avLst>
        </a:prstGeom>
        <a:gradFill rotWithShape="0">
          <a:gsLst>
            <a:gs pos="0">
              <a:schemeClr val="accent2">
                <a:hueOff val="-4374192"/>
                <a:satOff val="-8420"/>
                <a:lumOff val="588"/>
                <a:alphaOff val="0"/>
                <a:tint val="94000"/>
                <a:satMod val="100000"/>
                <a:lumMod val="108000"/>
              </a:schemeClr>
            </a:gs>
            <a:gs pos="50000">
              <a:schemeClr val="accent2">
                <a:hueOff val="-4374192"/>
                <a:satOff val="-8420"/>
                <a:lumOff val="588"/>
                <a:alphaOff val="0"/>
                <a:tint val="98000"/>
                <a:shade val="100000"/>
                <a:satMod val="100000"/>
                <a:lumMod val="100000"/>
              </a:schemeClr>
            </a:gs>
            <a:gs pos="100000">
              <a:schemeClr val="accent2">
                <a:hueOff val="-4374192"/>
                <a:satOff val="-8420"/>
                <a:lumOff val="588"/>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sz="2300" b="1" i="1" kern="1200" dirty="0">
              <a:solidFill>
                <a:schemeClr val="bg1"/>
              </a:solidFill>
              <a:latin typeface="Times New Roman" pitchFamily="18" charset="0"/>
              <a:cs typeface="Times New Roman" pitchFamily="18" charset="0"/>
            </a:rPr>
            <a:t>The Covid-19 Pandemic</a:t>
          </a:r>
          <a:endParaRPr lang="en-US" sz="2300" kern="1200" dirty="0">
            <a:solidFill>
              <a:schemeClr val="bg1"/>
            </a:solidFill>
          </a:endParaRPr>
        </a:p>
      </dsp:txBody>
      <dsp:txXfrm>
        <a:off x="752263" y="2908103"/>
        <a:ext cx="1954378" cy="947705"/>
      </dsp:txXfrm>
    </dsp:sp>
    <dsp:sp modelId="{02C037E2-3542-4398-BB53-59B6927FB475}">
      <dsp:nvSpPr>
        <dsp:cNvPr id="0" name=""/>
        <dsp:cNvSpPr/>
      </dsp:nvSpPr>
      <dsp:spPr>
        <a:xfrm rot="18000000">
          <a:off x="2036356" y="1766932"/>
          <a:ext cx="1047638" cy="352335"/>
        </a:xfrm>
        <a:prstGeom prst="leftRightArrow">
          <a:avLst>
            <a:gd name="adj1" fmla="val 60000"/>
            <a:gd name="adj2" fmla="val 50000"/>
          </a:avLst>
        </a:prstGeom>
        <a:gradFill rotWithShape="0">
          <a:gsLst>
            <a:gs pos="0">
              <a:schemeClr val="accent2">
                <a:hueOff val="-4374192"/>
                <a:satOff val="-8420"/>
                <a:lumOff val="588"/>
                <a:alphaOff val="0"/>
                <a:tint val="94000"/>
                <a:satMod val="100000"/>
                <a:lumMod val="108000"/>
              </a:schemeClr>
            </a:gs>
            <a:gs pos="50000">
              <a:schemeClr val="accent2">
                <a:hueOff val="-4374192"/>
                <a:satOff val="-8420"/>
                <a:lumOff val="588"/>
                <a:alphaOff val="0"/>
                <a:tint val="98000"/>
                <a:shade val="100000"/>
                <a:satMod val="100000"/>
                <a:lumMod val="100000"/>
              </a:schemeClr>
            </a:gs>
            <a:gs pos="100000">
              <a:schemeClr val="accent2">
                <a:hueOff val="-4374192"/>
                <a:satOff val="-8420"/>
                <a:lumOff val="588"/>
                <a:alphaOff val="0"/>
                <a:shade val="72000"/>
                <a:satMod val="120000"/>
                <a:lumMod val="100000"/>
              </a:schemeClr>
            </a:gs>
          </a:gsLst>
          <a:lin ang="5400000" scaled="0"/>
        </a:gradFill>
        <a:ln>
          <a:noFill/>
        </a:ln>
        <a:effectLst>
          <a:outerShdw blurRad="50800" dist="25400" dir="5400000" rotWithShape="0">
            <a:srgbClr val="000000">
              <a:alpha val="28000"/>
            </a:srgbClr>
          </a:outerShdw>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a:p>
      </dsp:txBody>
      <dsp:txXfrm>
        <a:off x="2142057" y="1837399"/>
        <a:ext cx="836237" cy="2114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9A87D9-A95F-4AD8-AC77-1D8A7E53C33C}">
      <dsp:nvSpPr>
        <dsp:cNvPr id="0" name=""/>
        <dsp:cNvSpPr/>
      </dsp:nvSpPr>
      <dsp:spPr>
        <a:xfrm>
          <a:off x="0" y="0"/>
          <a:ext cx="5222662" cy="166287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1.Ensure the training course corresponds to their specific areas of competence or desire (Armstrong,2014)</a:t>
          </a:r>
          <a:endParaRPr lang="en-US" sz="1600" kern="1200" dirty="0">
            <a:latin typeface="Arial" panose="020B0604020202020204" pitchFamily="34" charset="0"/>
            <a:cs typeface="Arial" panose="020B0604020202020204" pitchFamily="34" charset="0"/>
          </a:endParaRPr>
        </a:p>
      </dsp:txBody>
      <dsp:txXfrm>
        <a:off x="48704" y="48704"/>
        <a:ext cx="3428286" cy="1565471"/>
      </dsp:txXfrm>
    </dsp:sp>
    <dsp:sp modelId="{3DF81D98-F2DA-4AF6-9443-0121B7E6E0D1}">
      <dsp:nvSpPr>
        <dsp:cNvPr id="0" name=""/>
        <dsp:cNvSpPr/>
      </dsp:nvSpPr>
      <dsp:spPr>
        <a:xfrm>
          <a:off x="460823" y="1940025"/>
          <a:ext cx="5222662" cy="166287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2.To inform all doctors of the` most recent medical developments,  implementing medical magazines, studies that have been peer-reviewed, and conferences.</a:t>
          </a:r>
          <a:endParaRPr lang="en-US" sz="1600" kern="1200" dirty="0">
            <a:latin typeface="Arial" panose="020B0604020202020204" pitchFamily="34" charset="0"/>
            <a:cs typeface="Arial" panose="020B0604020202020204" pitchFamily="34" charset="0"/>
          </a:endParaRPr>
        </a:p>
      </dsp:txBody>
      <dsp:txXfrm>
        <a:off x="509527" y="1988729"/>
        <a:ext cx="3583560" cy="1565471"/>
      </dsp:txXfrm>
    </dsp:sp>
    <dsp:sp modelId="{E7B966F4-A30C-4526-9A3A-349717A67009}">
      <dsp:nvSpPr>
        <dsp:cNvPr id="0" name=""/>
        <dsp:cNvSpPr/>
      </dsp:nvSpPr>
      <dsp:spPr>
        <a:xfrm>
          <a:off x="921646" y="3880050"/>
          <a:ext cx="5222662" cy="1662879"/>
        </a:xfrm>
        <a:prstGeom prst="roundRect">
          <a:avLst>
            <a:gd name="adj" fmla="val 10000"/>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3.Incorporate training on effective communication skills with patients and nurses including, other healthcare professionals and incorporating emotional intelligence newsletters weekly.</a:t>
          </a:r>
          <a:endParaRPr lang="en-US" sz="1600" kern="1200" dirty="0">
            <a:latin typeface="Arial" panose="020B0604020202020204" pitchFamily="34" charset="0"/>
            <a:cs typeface="Arial" panose="020B0604020202020204" pitchFamily="34" charset="0"/>
          </a:endParaRPr>
        </a:p>
      </dsp:txBody>
      <dsp:txXfrm>
        <a:off x="970350" y="3928754"/>
        <a:ext cx="3583560" cy="1565471"/>
      </dsp:txXfrm>
    </dsp:sp>
    <dsp:sp modelId="{9876A123-18DC-4F54-BB03-D0EE29036948}">
      <dsp:nvSpPr>
        <dsp:cNvPr id="0" name=""/>
        <dsp:cNvSpPr/>
      </dsp:nvSpPr>
      <dsp:spPr>
        <a:xfrm>
          <a:off x="4141791" y="1261016"/>
          <a:ext cx="1080871" cy="1080871"/>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latin typeface="Arial" panose="020B0604020202020204" pitchFamily="34" charset="0"/>
            <a:cs typeface="Arial" panose="020B0604020202020204" pitchFamily="34" charset="0"/>
          </a:endParaRPr>
        </a:p>
      </dsp:txBody>
      <dsp:txXfrm>
        <a:off x="4384987" y="1261016"/>
        <a:ext cx="594479" cy="813355"/>
      </dsp:txXfrm>
    </dsp:sp>
    <dsp:sp modelId="{A570E0AC-0260-4819-A4C5-52872107C139}">
      <dsp:nvSpPr>
        <dsp:cNvPr id="0" name=""/>
        <dsp:cNvSpPr/>
      </dsp:nvSpPr>
      <dsp:spPr>
        <a:xfrm>
          <a:off x="4602614" y="3189956"/>
          <a:ext cx="1080871" cy="1080871"/>
        </a:xfrm>
        <a:prstGeom prst="downArrow">
          <a:avLst>
            <a:gd name="adj1" fmla="val 55000"/>
            <a:gd name="adj2" fmla="val 45000"/>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latin typeface="Arial" panose="020B0604020202020204" pitchFamily="34" charset="0"/>
            <a:cs typeface="Arial" panose="020B0604020202020204" pitchFamily="34" charset="0"/>
          </a:endParaRPr>
        </a:p>
      </dsp:txBody>
      <dsp:txXfrm>
        <a:off x="4845810" y="3189956"/>
        <a:ext cx="594479" cy="81335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869722-81A4-424A-B1F9-6D9C27118892}">
      <dsp:nvSpPr>
        <dsp:cNvPr id="0" name=""/>
        <dsp:cNvSpPr/>
      </dsp:nvSpPr>
      <dsp:spPr>
        <a:xfrm>
          <a:off x="0" y="4025395"/>
          <a:ext cx="1591978" cy="1321224"/>
        </a:xfrm>
        <a:prstGeom prst="rect">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221" tIns="149352" rIns="113221" bIns="149352" numCol="1" spcCol="1270" anchor="ctr" anchorCtr="0">
          <a:noAutofit/>
        </a:bodyPr>
        <a:lstStyle/>
        <a:p>
          <a:pPr marL="0" lvl="0" indent="0" algn="ctr" defTabSz="933450">
            <a:lnSpc>
              <a:spcPct val="90000"/>
            </a:lnSpc>
            <a:spcBef>
              <a:spcPct val="0"/>
            </a:spcBef>
            <a:spcAft>
              <a:spcPct val="35000"/>
            </a:spcAft>
            <a:buNone/>
          </a:pPr>
          <a:r>
            <a:rPr lang="en-US" sz="2100" kern="1200">
              <a:latin typeface="Arial" panose="020B0604020202020204" pitchFamily="34" charset="0"/>
              <a:cs typeface="Arial" panose="020B0604020202020204" pitchFamily="34" charset="0"/>
            </a:rPr>
            <a:t>Provide</a:t>
          </a:r>
        </a:p>
      </dsp:txBody>
      <dsp:txXfrm>
        <a:off x="0" y="4025395"/>
        <a:ext cx="1591978" cy="1321224"/>
      </dsp:txXfrm>
    </dsp:sp>
    <dsp:sp modelId="{8A8491FF-5F32-4832-90F9-414778B44137}">
      <dsp:nvSpPr>
        <dsp:cNvPr id="0" name=""/>
        <dsp:cNvSpPr/>
      </dsp:nvSpPr>
      <dsp:spPr>
        <a:xfrm>
          <a:off x="1520530" y="4026340"/>
          <a:ext cx="4775934" cy="1321224"/>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879" tIns="215900" rIns="96879" bIns="215900" numCol="1" spcCol="1270" anchor="ctr" anchorCtr="0">
          <a:noAutofit/>
        </a:bodyPr>
        <a:lstStyle/>
        <a:p>
          <a:pPr marL="0" lvl="0" indent="0" algn="l"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Provide possibilities for job progression, such as degree programmes or specialist nursing credentials.</a:t>
          </a:r>
        </a:p>
      </dsp:txBody>
      <dsp:txXfrm>
        <a:off x="1520530" y="4026340"/>
        <a:ext cx="4775934" cy="1321224"/>
      </dsp:txXfrm>
    </dsp:sp>
    <dsp:sp modelId="{1C186B72-76A4-4489-A188-FE788094EA59}">
      <dsp:nvSpPr>
        <dsp:cNvPr id="0" name=""/>
        <dsp:cNvSpPr/>
      </dsp:nvSpPr>
      <dsp:spPr>
        <a:xfrm rot="10800000">
          <a:off x="0" y="2013170"/>
          <a:ext cx="1591978" cy="2032043"/>
        </a:xfrm>
        <a:prstGeom prst="upArrowCallout">
          <a:avLst>
            <a:gd name="adj1" fmla="val 5000"/>
            <a:gd name="adj2" fmla="val 10000"/>
            <a:gd name="adj3" fmla="val 15000"/>
            <a:gd name="adj4" fmla="val 64977"/>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221" tIns="149352" rIns="113221" bIns="149352" numCol="1" spcCol="1270" anchor="ctr" anchorCtr="0">
          <a:noAutofit/>
        </a:bodyPr>
        <a:lstStyle/>
        <a:p>
          <a:pPr marL="0" lvl="0" indent="0" algn="ctr" defTabSz="933450">
            <a:lnSpc>
              <a:spcPct val="90000"/>
            </a:lnSpc>
            <a:spcBef>
              <a:spcPct val="0"/>
            </a:spcBef>
            <a:spcAft>
              <a:spcPct val="35000"/>
            </a:spcAft>
            <a:buNone/>
          </a:pPr>
          <a:r>
            <a:rPr lang="en-US" sz="2100" kern="1200">
              <a:latin typeface="Arial" panose="020B0604020202020204" pitchFamily="34" charset="0"/>
              <a:cs typeface="Arial" panose="020B0604020202020204" pitchFamily="34" charset="0"/>
            </a:rPr>
            <a:t>Include</a:t>
          </a:r>
        </a:p>
      </dsp:txBody>
      <dsp:txXfrm rot="-10800000">
        <a:off x="0" y="2013170"/>
        <a:ext cx="1591978" cy="1320828"/>
      </dsp:txXfrm>
    </dsp:sp>
    <dsp:sp modelId="{13AEA19C-3E10-4522-9C8D-59C442591D62}">
      <dsp:nvSpPr>
        <dsp:cNvPr id="0" name=""/>
        <dsp:cNvSpPr/>
      </dsp:nvSpPr>
      <dsp:spPr>
        <a:xfrm>
          <a:off x="1591978" y="2013170"/>
          <a:ext cx="4775934" cy="1320828"/>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879" tIns="215900" rIns="96879" bIns="215900" numCol="1" spcCol="1270" anchor="ctr" anchorCtr="0">
          <a:noAutofit/>
        </a:bodyPr>
        <a:lstStyle/>
        <a:p>
          <a:pPr marL="0" lvl="0" indent="0" algn="l" defTabSz="755650">
            <a:lnSpc>
              <a:spcPct val="90000"/>
            </a:lnSpc>
            <a:spcBef>
              <a:spcPct val="0"/>
            </a:spcBef>
            <a:spcAft>
              <a:spcPct val="35000"/>
            </a:spcAft>
            <a:buNone/>
          </a:pPr>
          <a:r>
            <a:rPr lang="en-US" sz="1700" kern="1200">
              <a:latin typeface="Arial" panose="020B0604020202020204" pitchFamily="34" charset="0"/>
              <a:cs typeface="Arial" panose="020B0604020202020204" pitchFamily="34" charset="0"/>
            </a:rPr>
            <a:t>Include cooperation, leadership, and compassionate treatment training.</a:t>
          </a:r>
        </a:p>
      </dsp:txBody>
      <dsp:txXfrm>
        <a:off x="1591978" y="2013170"/>
        <a:ext cx="4775934" cy="1320828"/>
      </dsp:txXfrm>
    </dsp:sp>
    <dsp:sp modelId="{81E5ADDF-6A1C-4D1B-ABEB-E22C38CAA7EF}">
      <dsp:nvSpPr>
        <dsp:cNvPr id="0" name=""/>
        <dsp:cNvSpPr/>
      </dsp:nvSpPr>
      <dsp:spPr>
        <a:xfrm rot="10800000">
          <a:off x="0" y="945"/>
          <a:ext cx="1591978" cy="2032043"/>
        </a:xfrm>
        <a:prstGeom prst="upArrowCallout">
          <a:avLst>
            <a:gd name="adj1" fmla="val 5000"/>
            <a:gd name="adj2" fmla="val 10000"/>
            <a:gd name="adj3" fmla="val 15000"/>
            <a:gd name="adj4" fmla="val 64977"/>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221" tIns="149352" rIns="113221" bIns="149352" numCol="1" spcCol="1270" anchor="ctr" anchorCtr="0">
          <a:noAutofit/>
        </a:bodyPr>
        <a:lstStyle/>
        <a:p>
          <a:pPr marL="0" lvl="0" indent="0" algn="ctr" defTabSz="933450">
            <a:lnSpc>
              <a:spcPct val="90000"/>
            </a:lnSpc>
            <a:spcBef>
              <a:spcPct val="0"/>
            </a:spcBef>
            <a:spcAft>
              <a:spcPct val="35000"/>
            </a:spcAft>
            <a:buNone/>
          </a:pPr>
          <a:r>
            <a:rPr lang="en-US" sz="2100" kern="1200" dirty="0">
              <a:latin typeface="Arial" panose="020B0604020202020204" pitchFamily="34" charset="0"/>
              <a:cs typeface="Arial" panose="020B0604020202020204" pitchFamily="34" charset="0"/>
            </a:rPr>
            <a:t>Emphasize on</a:t>
          </a:r>
        </a:p>
      </dsp:txBody>
      <dsp:txXfrm rot="-10800000">
        <a:off x="0" y="945"/>
        <a:ext cx="1591978" cy="1320828"/>
      </dsp:txXfrm>
    </dsp:sp>
    <dsp:sp modelId="{623D6859-B01F-490E-82A9-E5132E237338}">
      <dsp:nvSpPr>
        <dsp:cNvPr id="0" name=""/>
        <dsp:cNvSpPr/>
      </dsp:nvSpPr>
      <dsp:spPr>
        <a:xfrm>
          <a:off x="1591978" y="945"/>
          <a:ext cx="4775934" cy="1320828"/>
        </a:xfrm>
        <a:prstGeom prst="rect">
          <a:avLst/>
        </a:prstGeom>
        <a:solidFill>
          <a:schemeClr val="accent1">
            <a:alpha val="90000"/>
            <a:tint val="40000"/>
            <a:hueOff val="0"/>
            <a:satOff val="0"/>
            <a:lumOff val="0"/>
            <a:alphaOff val="0"/>
          </a:schemeClr>
        </a:solidFill>
        <a:ln w="15875"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879" tIns="215900" rIns="96879" bIns="215900" numCol="1" spcCol="1270" anchor="ctr" anchorCtr="0">
          <a:noAutofit/>
        </a:bodyPr>
        <a:lstStyle/>
        <a:p>
          <a:pPr marL="0" lvl="0" indent="0" algn="l" defTabSz="755650">
            <a:lnSpc>
              <a:spcPct val="90000"/>
            </a:lnSpc>
            <a:spcBef>
              <a:spcPct val="0"/>
            </a:spcBef>
            <a:spcAft>
              <a:spcPct val="35000"/>
            </a:spcAft>
            <a:buNone/>
          </a:pPr>
          <a:r>
            <a:rPr lang="en-US" sz="1700" kern="1200" dirty="0">
              <a:latin typeface="Arial" panose="020B0604020202020204" pitchFamily="34" charset="0"/>
              <a:cs typeface="Arial" panose="020B0604020202020204" pitchFamily="34" charset="0"/>
            </a:rPr>
            <a:t>Emphasize on efficiency, which will require practical guidance to aid in the development of their clinical competencies.</a:t>
          </a:r>
        </a:p>
      </dsp:txBody>
      <dsp:txXfrm>
        <a:off x="1591978" y="945"/>
        <a:ext cx="4775934" cy="132082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ED3DE7-7AF0-440F-BD59-FB25FD1DC457}">
      <dsp:nvSpPr>
        <dsp:cNvPr id="0" name=""/>
        <dsp:cNvSpPr/>
      </dsp:nvSpPr>
      <dsp:spPr>
        <a:xfrm>
          <a:off x="0" y="484563"/>
          <a:ext cx="4674435" cy="4674435"/>
        </a:xfrm>
        <a:prstGeom prst="quadArrow">
          <a:avLst>
            <a:gd name="adj1" fmla="val 2000"/>
            <a:gd name="adj2" fmla="val 4000"/>
            <a:gd name="adj3" fmla="val 5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64C75C-0620-44C5-82C3-3C41DEF2D2D7}">
      <dsp:nvSpPr>
        <dsp:cNvPr id="0" name=""/>
        <dsp:cNvSpPr/>
      </dsp:nvSpPr>
      <dsp:spPr>
        <a:xfrm>
          <a:off x="303838" y="788401"/>
          <a:ext cx="1869774" cy="18697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1.Retainment and enticing additional professional's </a:t>
          </a:r>
          <a:endParaRPr lang="en-US" sz="1500" kern="1200" dirty="0">
            <a:latin typeface="Arial" panose="020B0604020202020204" pitchFamily="34" charset="0"/>
            <a:cs typeface="Arial" panose="020B0604020202020204" pitchFamily="34" charset="0"/>
          </a:endParaRPr>
        </a:p>
      </dsp:txBody>
      <dsp:txXfrm>
        <a:off x="395113" y="879676"/>
        <a:ext cx="1687224" cy="1687224"/>
      </dsp:txXfrm>
    </dsp:sp>
    <dsp:sp modelId="{7D54EF59-F1EC-4D19-8849-35DBB1589285}">
      <dsp:nvSpPr>
        <dsp:cNvPr id="0" name=""/>
        <dsp:cNvSpPr/>
      </dsp:nvSpPr>
      <dsp:spPr>
        <a:xfrm>
          <a:off x="2500822" y="788401"/>
          <a:ext cx="1869774" cy="18697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2.Make advocacies for the organisation's strategies </a:t>
          </a:r>
          <a:endParaRPr lang="en-US" sz="1500" kern="1200" dirty="0">
            <a:latin typeface="Arial" panose="020B0604020202020204" pitchFamily="34" charset="0"/>
            <a:cs typeface="Arial" panose="020B0604020202020204" pitchFamily="34" charset="0"/>
          </a:endParaRPr>
        </a:p>
      </dsp:txBody>
      <dsp:txXfrm>
        <a:off x="2592097" y="879676"/>
        <a:ext cx="1687224" cy="1687224"/>
      </dsp:txXfrm>
    </dsp:sp>
    <dsp:sp modelId="{2A0228D8-6925-438D-A9B1-6F3518C2E0D0}">
      <dsp:nvSpPr>
        <dsp:cNvPr id="0" name=""/>
        <dsp:cNvSpPr/>
      </dsp:nvSpPr>
      <dsp:spPr>
        <a:xfrm>
          <a:off x="303838" y="2985386"/>
          <a:ext cx="1869774" cy="18697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3.Ensure equity both internally as well as externally.</a:t>
          </a:r>
          <a:endParaRPr lang="en-US" sz="1500" kern="1200" dirty="0">
            <a:latin typeface="Arial" panose="020B0604020202020204" pitchFamily="34" charset="0"/>
            <a:cs typeface="Arial" panose="020B0604020202020204" pitchFamily="34" charset="0"/>
          </a:endParaRPr>
        </a:p>
      </dsp:txBody>
      <dsp:txXfrm>
        <a:off x="395113" y="3076661"/>
        <a:ext cx="1687224" cy="1687224"/>
      </dsp:txXfrm>
    </dsp:sp>
    <dsp:sp modelId="{7A185A74-25B4-43D3-BFC8-E30E01705161}">
      <dsp:nvSpPr>
        <dsp:cNvPr id="0" name=""/>
        <dsp:cNvSpPr/>
      </dsp:nvSpPr>
      <dsp:spPr>
        <a:xfrm>
          <a:off x="2500822" y="2985386"/>
          <a:ext cx="1869774" cy="1869774"/>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en-GB" sz="1500" kern="1200" dirty="0">
              <a:latin typeface="Arial" panose="020B0604020202020204" pitchFamily="34" charset="0"/>
              <a:cs typeface="Arial" panose="020B0604020202020204" pitchFamily="34" charset="0"/>
            </a:rPr>
            <a:t>4.Maintain the organization's financial resources.</a:t>
          </a:r>
          <a:endParaRPr lang="en-US" sz="1500" kern="1200" dirty="0">
            <a:latin typeface="Arial" panose="020B0604020202020204" pitchFamily="34" charset="0"/>
            <a:cs typeface="Arial" panose="020B0604020202020204" pitchFamily="34" charset="0"/>
          </a:endParaRPr>
        </a:p>
      </dsp:txBody>
      <dsp:txXfrm>
        <a:off x="2592097" y="3076661"/>
        <a:ext cx="1687224" cy="1687224"/>
      </dsp:txXfrm>
    </dsp:sp>
  </dsp:spTree>
</dsp:drawing>
</file>

<file path=ppt/diagrams/layout1.xml><?xml version="1.0" encoding="utf-8"?>
<dgm:layoutDef xmlns:dgm="http://schemas.openxmlformats.org/drawingml/2006/diagram" xmlns:a="http://schemas.openxmlformats.org/drawingml/2006/main" uniqueId="urn:microsoft.com/office/officeart/2005/8/layout/cycle7">
  <dgm:title val=""/>
  <dgm:desc val=""/>
  <dgm:catLst>
    <dgm:cat type="cycle" pri="6000"/>
  </dgm:catLst>
  <dgm:sampData>
    <dgm:dataModel>
      <dgm:ptLst>
        <dgm:pt modelId="0" type="doc"/>
        <dgm:pt modelId="1">
          <dgm:prSet phldr="1"/>
        </dgm:pt>
        <dgm:pt modelId="2">
          <dgm:prSet phldr="1"/>
        </dgm:pt>
        <dgm:pt modelId="3">
          <dgm:prSet phldr="1"/>
        </dgm:pt>
      </dgm:ptLst>
      <dgm:cxnLst>
        <dgm:cxn modelId="6" srcId="0" destId="1" srcOrd="0" destOrd="0"/>
        <dgm:cxn modelId="7" srcId="0" destId="2" srcOrd="1" destOrd="0"/>
        <dgm:cxn modelId="8" srcId="0" destId="3" srcOrd="2"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func="var" arg="dir" op="equ" val="norm">
        <dgm:alg type="cycle">
          <dgm:param type="stAng" val="0"/>
          <dgm:param type="spanAng" val="360"/>
        </dgm:alg>
      </dgm:if>
      <dgm:else name="Name3">
        <dgm:alg type="cycle">
          <dgm:param type="stAng" val="0"/>
          <dgm:param type="spanAng" val="-360"/>
        </dgm:alg>
      </dgm:else>
    </dgm:choose>
    <dgm:shape xmlns:r="http://schemas.openxmlformats.org/officeDocument/2006/relationships" r:blip="">
      <dgm:adjLst/>
    </dgm:shape>
    <dgm:presOf/>
    <dgm:constrLst>
      <dgm:constr type="diam" refType="w"/>
      <dgm:constr type="w" for="ch" ptType="node" refType="w"/>
      <dgm:constr type="primFontSz" for="ch" ptType="node" op="equ" val="65"/>
      <dgm:constr type="w" for="ch" forName="sibTrans" refType="w" refFor="ch" refPtType="node" op="equ" fact="0.35"/>
      <dgm:constr type="connDist" for="ch" forName="sibTrans" op="equ"/>
      <dgm:constr type="primFontSz" for="des" forName="connectorText" op="equ" val="55"/>
      <dgm:constr type="primFontSz" for="des" forName="connectorText" refType="primFontSz" refFor="ch" refPtType="node" op="lte" fact="0.8"/>
      <dgm:constr type="sibSp" refType="w" refFor="ch" refPtType="node" op="equ" fact="0.65"/>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4">
        <dgm:if name="Name5" axis="par ch" ptType="doc node" func="cnt" op="gt" val="1">
          <dgm:forEach name="sibTransForEach" axis="followSib" ptType="sibTrans" hideLastTrans="0" cnt="1">
            <dgm:layoutNode name="sibTrans">
              <dgm:choose name="Name6">
                <dgm:if name="Name7" axis="par ch" ptType="doc node" func="posEven" op="equ" val="1">
                  <dgm:alg type="conn">
                    <dgm:param type="begPts" val="radial"/>
                    <dgm:param type="endPts" val="radial"/>
                    <dgm:param type="begSty" val="arr"/>
                    <dgm:param type="endSty" val="arr"/>
                  </dgm:alg>
                </dgm:if>
                <dgm:else name="Name8">
                  <dgm:alg type="conn">
                    <dgm:param type="begPts" val="auto"/>
                    <dgm:param type="endPts" val="auto"/>
                    <dgm:param type="begSty" val="arr"/>
                    <dgm:param type="endSty" val="arr"/>
                  </dgm:alg>
                </dgm:else>
              </dgm:choose>
              <dgm:shape xmlns:r="http://schemas.openxmlformats.org/officeDocument/2006/relationships" type="conn" r:blip="">
                <dgm:adjLst/>
              </dgm:shape>
              <dgm:presOf axis="self"/>
              <dgm:constrLst>
                <dgm:constr type="h" refType="w" fact="0.5"/>
                <dgm:constr type="connDist"/>
                <dgm:constr type="begPad" refType="connDist" fact="0.1"/>
                <dgm:constr type="endPad" refType="connDist" fact="0.1"/>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if>
        <dgm:else name="Name9"/>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16/7/layout/VerticalDownArrowProcess">
  <dgm:title val="Vertical Down Arrow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36"/>
      <dgm:constr type="primFontSz" for="des" forName="parentTextArrow" refType="primFontSz" refFor="des" refForName="parentTextBox" op="equ"/>
      <dgm:constr type="primFontSz" for="des" forName="descendantArrow" val="24"/>
      <dgm:constr type="primFontSz" for="des" forName="descendantArrow" refType="primFontSz" refFor="des" refForName="parentTextArrow" op="lte"/>
      <dgm:constr type="primFontSz" for="des" forName="descendantBox" refType="primFontSz" refFor="des" refForName="parentTextArrow" op="lte"/>
      <dgm:constr type="primFontSz" for="des" forName="descendantBox" refType="primFontSz" refFor="des" refForName="parentTextBox" op="lte"/>
      <dgm:constr type="primFontSz" for="des" forName="descendantArrow" refType="primFontSz" refFor="des" refForName="parentTextBox" op="lte"/>
      <dgm:constr type="primFontSz" for="des" forName="descendantBox" refType="primFontSz" refFor="des" refForName="descendan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onstrLst>
              <dgm:constr type="w" for="ch" forName="parentTextBox" refType="w" fact="0.25"/>
              <dgm:constr type="h" for="ch" forName="parentTextBox" refType="h"/>
              <dgm:constr type="t" for="ch" forName="parentTextBox"/>
              <dgm:constr type="w" for="ch" forName="descendantBox" refType="w" fact="0.75"/>
              <dgm:constr type="l" for="ch" forName="descendantBox" refType="w" fact="0.25"/>
              <dgm:constr type="b" for="ch" forName="descendantBox" refType="h"/>
              <dgm:constr type="h" for="ch" forName="descendantBox" refType="h"/>
            </dgm:constrLst>
            <dgm:ruleLst/>
            <dgm:layoutNode name="parentTextBox" styleLbl="alignNode1">
              <dgm:alg type="tx"/>
              <dgm:shape xmlns:r="http://schemas.openxmlformats.org/officeDocument/2006/relationships" type="rect" r:blip="">
                <dgm:adjLst/>
              </dgm:shape>
              <dgm:presOf axis="self"/>
              <dgm:constrLst>
                <dgm:constr type="primFontSz" refType="h" op="lte" fact="0.5"/>
                <dgm:constr type="lMarg" refType="w" fact="0.2016"/>
                <dgm:constr type="rMarg" refType="w" fact="0.2016"/>
              </dgm:constrLst>
              <dgm:ruleLst>
                <dgm:rule type="primFontSz" val="13" fact="NaN" max="NaN"/>
              </dgm:ruleLst>
            </dgm:layoutNode>
            <dgm:layoutNode name="descendantBox" styleLbl="bgAccFollowNode1">
              <dgm:alg type="tx">
                <dgm:param type="stBulletLvl" val="0"/>
                <dgm:param type="parTxLTRAlign" val="l"/>
              </dgm:alg>
              <dgm:shape xmlns:r="http://schemas.openxmlformats.org/officeDocument/2006/relationships" type="rect" r:blip="">
                <dgm:adjLst/>
              </dgm:shape>
              <dgm:presOf/>
              <dgm:constrLst>
                <dgm:constr type="tMarg" refType="primFontSz"/>
                <dgm:constr type="bMarg" refType="primFontSz"/>
                <dgm:constr type="lMarg" refType="w" fact="0.0575"/>
                <dgm:constr type="rMarg" refType="w" fact="0.0575"/>
              </dgm:constrLst>
              <dgm:presOf axis="des" ptType="node"/>
              <dgm:ruleLst>
                <dgm:rule type="primFontSz" val="11" fact="NaN" max="NaN"/>
              </dgm:ruleLst>
            </dgm:layoutNode>
          </dgm:layoutNode>
        </dgm:if>
        <dgm:else name="Name17">
          <dgm:layoutNode name="arrowAndChildren">
            <dgm:alg type="composite"/>
            <dgm:shape xmlns:r="http://schemas.openxmlformats.org/officeDocument/2006/relationships" r:blip="">
              <dgm:adjLst/>
            </dgm:shape>
            <dgm:presOf/>
            <dgm:constrLst>
              <dgm:constr type="w" for="ch" forName="parentTextArrow" refType="w" fact="0.25"/>
              <dgm:constr type="t" for="ch" forName="parentTextArrow"/>
              <dgm:constr type="h" for="ch" forName="parentTextArrow" refType="h" fact="0.65"/>
              <dgm:constr type="w" for="ch" forName="arrow" refType="w" fact="0.25"/>
              <dgm:constr type="h" for="ch" forName="arrow" refType="h"/>
              <dgm:constr type="l" for="ch" forName="descendantArrow" refType="w" fact="0.25"/>
              <dgm:constr type="w" for="ch" forName="descendantArrow" refType="w" fact="0.75"/>
              <dgm:constr type="b" for="ch" forName="descendantArrow" refType="h" fact="0.65"/>
              <dgm:constr type="h" for="ch" forName="descendantArrow" refType="h" fact="0.65"/>
            </dgm:constrLst>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constr type="primFontSz" refType="h" op="lte" fact="0.5"/>
                <dgm:constr type="lMarg" refType="w" fact="0.2016"/>
                <dgm:constr type="rMarg" refType="w" fact="0.2016"/>
              </dgm:constrLst>
              <dgm:ruleLst>
                <dgm:rule type="primFontSz" val="13" fact="NaN" max="NaN"/>
              </dgm:ruleLst>
            </dgm:layoutNode>
            <dgm:layoutNode name="arrow" styleLbl="alignNode1">
              <dgm:alg type="sp"/>
              <dgm:shape xmlns:r="http://schemas.openxmlformats.org/officeDocument/2006/relationships" rot="180" type="upArrowCallout" r:blip="">
                <dgm:adjLst>
                  <dgm:adj idx="1" val="0.05"/>
                  <dgm:adj idx="2" val="0.1"/>
                  <dgm:adj idx="3" val="0.15"/>
                </dgm:adjLst>
              </dgm:shape>
              <dgm:presOf axis="self"/>
              <dgm:constrLst/>
              <dgm:ruleLst/>
            </dgm:layoutNode>
            <dgm:layoutNode name="descendantArrow" styleLbl="bgAccFollowNode1">
              <dgm:alg type="tx">
                <dgm:param type="stBulletLvl" val="0"/>
                <dgm:param type="parTxLTRAlign" val="l"/>
              </dgm:alg>
              <dgm:shape xmlns:r="http://schemas.openxmlformats.org/officeDocument/2006/relationships" type="rect" r:blip="">
                <dgm:adjLst/>
              </dgm:shape>
              <dgm:presOf axis="des" ptType="node"/>
              <dgm:constrLst>
                <dgm:constr type="tMarg" refType="primFontSz"/>
                <dgm:constr type="bMarg" refType="primFontSz"/>
                <dgm:constr type="lMarg" refType="w" fact="0.0575"/>
                <dgm:constr type="rMarg" refType="w" fact="0.0575"/>
              </dgm:constrLst>
              <dgm:ruleLst>
                <dgm:rule type="primFontSz" val="11" fact="NaN" max="NaN"/>
              </dgm:ruleLst>
            </dgm:layoutNod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CBC518D-E358-47F3-866B-BC79BB9ECDC6}" type="datetimeFigureOut">
              <a:rPr lang="en-GB" smtClean="0"/>
              <a:t>23/04/2023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4157C2-EF6D-4D86-A75A-F9280CA177DB}" type="slidenum">
              <a:rPr lang="en-GB" smtClean="0"/>
              <a:t>‹#›</a:t>
            </a:fld>
            <a:endParaRPr lang="en-GB"/>
          </a:p>
        </p:txBody>
      </p:sp>
    </p:spTree>
    <p:extLst>
      <p:ext uri="{BB962C8B-B14F-4D97-AF65-F5344CB8AC3E}">
        <p14:creationId xmlns:p14="http://schemas.microsoft.com/office/powerpoint/2010/main" val="2974068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4</a:t>
            </a:fld>
            <a:endParaRPr lang="en-GB"/>
          </a:p>
        </p:txBody>
      </p:sp>
    </p:spTree>
    <p:extLst>
      <p:ext uri="{BB962C8B-B14F-4D97-AF65-F5344CB8AC3E}">
        <p14:creationId xmlns:p14="http://schemas.microsoft.com/office/powerpoint/2010/main" val="656744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1. UK’s Immigration Policy:</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The immigration policy of the United Kingdom has changed after the events of Brexit. Hence, the same has made it harder for EU citizens to work in the nation. Hence, the same has reduced the availability of skilled personnel in sectors that heavily relied upon EU workers (</a:t>
            </a:r>
            <a:r>
              <a:rPr lang="en-GB" altLang="en-US" dirty="0" err="1">
                <a:solidFill>
                  <a:schemeClr val="tx1"/>
                </a:solidFill>
                <a:latin typeface="Times New Roman" panose="02020603050405020304" pitchFamily="18" charset="0"/>
                <a:cs typeface="Times New Roman" panose="02020603050405020304" pitchFamily="18" charset="0"/>
              </a:rPr>
              <a:t>Åhlberg</a:t>
            </a:r>
            <a:r>
              <a:rPr lang="en-GB" altLang="en-US" dirty="0">
                <a:solidFill>
                  <a:schemeClr val="tx1"/>
                </a:solidFill>
                <a:latin typeface="Times New Roman" panose="02020603050405020304" pitchFamily="18" charset="0"/>
                <a:cs typeface="Times New Roman" panose="02020603050405020304" pitchFamily="18" charset="0"/>
              </a:rPr>
              <a:t> and Granada, 2022).</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2. The Covid-19 Pandemic:</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There has been a substantial shift in the trend of online or remote working since the Covid-19 pandemic. Moreover, there are ample job opportunities available online for individuals that look for convenient-based jobs. Hence, the overall workforce within the country has now become more diverse and distributed. </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3. Country Demographics:</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The United Kingdom comprises an ageing population, indicating that a substantial share of the skilled population is approaching the age of retirement. Hence, this highlights the risk of a skills gap within the United Kingdom as the replacement of these workers might be quite tough for some sectors (UK Parliament, 2023).</a:t>
            </a:r>
            <a:endParaRPr lang="en-US" altLang="en-US" dirty="0">
              <a:solidFill>
                <a:schemeClr val="tx1"/>
              </a:solidFill>
              <a:latin typeface="Times New Roman" panose="02020603050405020304" pitchFamily="18" charset="0"/>
              <a:cs typeface="Times New Roman" panose="02020603050405020304" pitchFamily="18" charset="0"/>
            </a:endParaRPr>
          </a:p>
          <a:p>
            <a:endParaRPr lang="en-US" altLang="en-US" dirty="0">
              <a:latin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5</a:t>
            </a:fld>
            <a:endParaRPr lang="en-GB"/>
          </a:p>
        </p:txBody>
      </p:sp>
    </p:spTree>
    <p:extLst>
      <p:ext uri="{BB962C8B-B14F-4D97-AF65-F5344CB8AC3E}">
        <p14:creationId xmlns:p14="http://schemas.microsoft.com/office/powerpoint/2010/main" val="17849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lgn="just">
              <a:lnSpc>
                <a:spcPct val="150000"/>
              </a:lnSpc>
              <a:buFont typeface="Times New Roman" panose="02020603050405020304" pitchFamily="18" charset="0"/>
              <a:buAutoNum type="arabicPeriod"/>
            </a:pPr>
            <a:r>
              <a:rPr lang="en-GB" altLang="en-US" b="1" i="1" dirty="0">
                <a:solidFill>
                  <a:schemeClr val="tx1"/>
                </a:solidFill>
                <a:latin typeface="Times New Roman" panose="02020603050405020304" pitchFamily="18" charset="0"/>
                <a:cs typeface="Times New Roman" panose="02020603050405020304" pitchFamily="18" charset="0"/>
              </a:rPr>
              <a:t>Recruitment Challenges:</a:t>
            </a:r>
          </a:p>
          <a:p>
            <a:pPr marL="228600" indent="-228600" algn="just">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The reasons for these vacancies have been the rise of demand and low supply of labour post-pandemic due to economic inactivity. Moreover, Brexit has also caused inefficiencies in the supply of labour within the countries (House of Commons, 2023). Additionally, there has been a substantial rise in working inactivity lately within the country, where people in huge groups are leaving their jobs altogether. This enhances the challenge for companies to recruit more individuals to fill up their job vacancies (Partington, 2023). </a:t>
            </a:r>
            <a:endParaRPr lang="en-US" altLang="en-US" dirty="0">
              <a:solidFill>
                <a:schemeClr val="tx1"/>
              </a:solidFill>
              <a:latin typeface="Times New Roman" panose="02020603050405020304" pitchFamily="18"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6</a:t>
            </a:fld>
            <a:endParaRPr lang="en-GB"/>
          </a:p>
        </p:txBody>
      </p:sp>
    </p:spTree>
    <p:extLst>
      <p:ext uri="{BB962C8B-B14F-4D97-AF65-F5344CB8AC3E}">
        <p14:creationId xmlns:p14="http://schemas.microsoft.com/office/powerpoint/2010/main" val="1846101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2. High Number of Vacancies:</a:t>
            </a:r>
            <a:endParaRPr lang="en-US" altLang="en-US" dirty="0">
              <a:solidFill>
                <a:schemeClr val="tx1"/>
              </a:solidFill>
              <a:latin typeface="Times New Roman" panose="02020603050405020304" pitchFamily="18" charset="0"/>
              <a:cs typeface="Times New Roman" panose="02020603050405020304" pitchFamily="18" charset="0"/>
            </a:endParaRPr>
          </a:p>
          <a:p>
            <a:r>
              <a:rPr lang="en-GB" altLang="en-US" dirty="0">
                <a:solidFill>
                  <a:schemeClr val="tx1"/>
                </a:solidFill>
                <a:latin typeface="Times New Roman" panose="02020603050405020304" pitchFamily="18" charset="0"/>
                <a:cs typeface="Times New Roman" panose="02020603050405020304" pitchFamily="18" charset="0"/>
              </a:rPr>
              <a:t>	In terms of sectors, social work and human health have reported the highest number of vacancies. Furthermore, accommodation and food also reported a substantial rise in job vacancies in the UK. </a:t>
            </a:r>
            <a:endParaRPr lang="en-US" altLang="en-US" dirty="0">
              <a:latin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7</a:t>
            </a:fld>
            <a:endParaRPr lang="en-GB"/>
          </a:p>
        </p:txBody>
      </p:sp>
    </p:spTree>
    <p:extLst>
      <p:ext uri="{BB962C8B-B14F-4D97-AF65-F5344CB8AC3E}">
        <p14:creationId xmlns:p14="http://schemas.microsoft.com/office/powerpoint/2010/main" val="4226349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1. Internships and Apprenticeships:</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An essential approach that companies in the UK must adopt for improving the state of a labour shortage is to provide internships, as well as apprenticeships to skills individuals. In this way, it would help in the training and development of young individuals (</a:t>
            </a:r>
            <a:r>
              <a:rPr lang="en-GB" altLang="en-US" dirty="0" err="1">
                <a:solidFill>
                  <a:schemeClr val="tx1"/>
                </a:solidFill>
                <a:latin typeface="Times New Roman" panose="02020603050405020304" pitchFamily="18" charset="0"/>
                <a:cs typeface="Times New Roman" panose="02020603050405020304" pitchFamily="18" charset="0"/>
              </a:rPr>
              <a:t>Wonthey</a:t>
            </a:r>
            <a:r>
              <a:rPr lang="en-GB" altLang="en-US" dirty="0">
                <a:solidFill>
                  <a:schemeClr val="tx1"/>
                </a:solidFill>
                <a:latin typeface="Times New Roman" panose="02020603050405020304" pitchFamily="18" charset="0"/>
                <a:cs typeface="Times New Roman" panose="02020603050405020304" pitchFamily="18" charset="0"/>
              </a:rPr>
              <a:t>, 2019). In addition, through this, the firms would also be providing them with the required work experience to build an appropriate career for themselves in future.</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2. Diversity and Inclusion:</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Organizations could expand the efforts of their recruitment processes and ensure focus on better diversity and inclusion efforts. The firms could do so by actively engaging in recruiting candidates from diverse backgrounds, such as from various under-represented groups. In this manner, companies would give a platform for these people to showcase their abilities and in turn, the organizations would be getting better talents and improvements at the workplace.</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3. Technological Interventions:</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Another tactic that firms could implement is that they could utilize various technological solutions and transit towards automation. This would help the firms in enhancing efficiencies, as well as free up the workers and employees to emphasize higher-level operations requiring specialized skill sets (Wilburn and Wilburn, 2018).</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b="1" i="1" dirty="0">
                <a:solidFill>
                  <a:schemeClr val="tx1"/>
                </a:solidFill>
                <a:latin typeface="Times New Roman" panose="02020603050405020304" pitchFamily="18" charset="0"/>
                <a:cs typeface="Times New Roman" panose="02020603050405020304" pitchFamily="18" charset="0"/>
              </a:rPr>
              <a:t>4. Promotion of Positive Employment Culture:</a:t>
            </a:r>
            <a:endParaRPr lang="en-US" altLang="en-US" dirty="0">
              <a:solidFill>
                <a:schemeClr val="tx1"/>
              </a:solidFill>
              <a:latin typeface="Times New Roman" panose="02020603050405020304" pitchFamily="18" charset="0"/>
              <a:cs typeface="Times New Roman" panose="02020603050405020304" pitchFamily="18" charset="0"/>
            </a:endParaRPr>
          </a:p>
          <a:p>
            <a:pPr>
              <a:lnSpc>
                <a:spcPct val="150000"/>
              </a:lnSpc>
            </a:pPr>
            <a:r>
              <a:rPr lang="en-GB" altLang="en-US" dirty="0">
                <a:solidFill>
                  <a:schemeClr val="tx1"/>
                </a:solidFill>
                <a:latin typeface="Times New Roman" panose="02020603050405020304" pitchFamily="18" charset="0"/>
                <a:cs typeface="Times New Roman" panose="02020603050405020304" pitchFamily="18" charset="0"/>
              </a:rPr>
              <a:t>	With the current state of inflation within the country, as well as economic inactivity, it is imperative that organizations collectively help in maintaining the balance in the level of skill enhancements and remunerations provided to individuals (</a:t>
            </a:r>
            <a:r>
              <a:rPr lang="en-GB" altLang="en-US" dirty="0" err="1">
                <a:solidFill>
                  <a:schemeClr val="tx1"/>
                </a:solidFill>
                <a:latin typeface="Times New Roman" panose="02020603050405020304" pitchFamily="18" charset="0"/>
                <a:cs typeface="Times New Roman" panose="02020603050405020304" pitchFamily="18" charset="0"/>
              </a:rPr>
              <a:t>Tamunomiebi</a:t>
            </a:r>
            <a:r>
              <a:rPr lang="en-GB" altLang="en-US" dirty="0">
                <a:solidFill>
                  <a:schemeClr val="tx1"/>
                </a:solidFill>
                <a:latin typeface="Times New Roman" panose="02020603050405020304" pitchFamily="18" charset="0"/>
                <a:cs typeface="Times New Roman" panose="02020603050405020304" pitchFamily="18" charset="0"/>
              </a:rPr>
              <a:t> and </a:t>
            </a:r>
            <a:r>
              <a:rPr lang="en-GB" altLang="en-US" dirty="0" err="1">
                <a:solidFill>
                  <a:schemeClr val="tx1"/>
                </a:solidFill>
                <a:latin typeface="Times New Roman" panose="02020603050405020304" pitchFamily="18" charset="0"/>
                <a:cs typeface="Times New Roman" panose="02020603050405020304" pitchFamily="18" charset="0"/>
              </a:rPr>
              <a:t>Worgu</a:t>
            </a:r>
            <a:r>
              <a:rPr lang="en-GB" altLang="en-US" dirty="0">
                <a:solidFill>
                  <a:schemeClr val="tx1"/>
                </a:solidFill>
                <a:latin typeface="Times New Roman" panose="02020603050405020304" pitchFamily="18" charset="0"/>
                <a:cs typeface="Times New Roman" panose="02020603050405020304" pitchFamily="18" charset="0"/>
              </a:rPr>
              <a:t>, 2020). The agenda behind this strategy must be to retain top talents and improve and develop young employees. Along with this, the firms must also focus on providing their workforce with benefits, competitive salaries, work-life balance and so forth that would keep them motivated.</a:t>
            </a:r>
            <a:endParaRPr lang="en-US" altLang="en-US" dirty="0">
              <a:solidFill>
                <a:schemeClr val="tx1"/>
              </a:solidFill>
              <a:latin typeface="Times New Roman" panose="02020603050405020304" pitchFamily="18" charset="0"/>
              <a:cs typeface="Times New Roman" panose="02020603050405020304" pitchFamily="18" charset="0"/>
            </a:endParaRPr>
          </a:p>
          <a:p>
            <a:endParaRPr lang="en-US" altLang="en-US" dirty="0">
              <a:latin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8</a:t>
            </a:fld>
            <a:endParaRPr lang="en-GB"/>
          </a:p>
        </p:txBody>
      </p:sp>
    </p:spTree>
    <p:extLst>
      <p:ext uri="{BB962C8B-B14F-4D97-AF65-F5344CB8AC3E}">
        <p14:creationId xmlns:p14="http://schemas.microsoft.com/office/powerpoint/2010/main" val="37582177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Internal staffing means hiring people from within organisation. They are already an employee belonging to the </a:t>
            </a:r>
            <a:r>
              <a:rPr lang="en-GB" dirty="0" err="1"/>
              <a:t>organization.So</a:t>
            </a:r>
            <a:r>
              <a:rPr lang="en-GB" dirty="0"/>
              <a:t> the plan goes of hiring people from within organisation no outsiders are </a:t>
            </a:r>
            <a:r>
              <a:rPr lang="en-GB" dirty="0" err="1"/>
              <a:t>allowed,Vacancies</a:t>
            </a:r>
            <a:r>
              <a:rPr lang="en-GB" dirty="0"/>
              <a:t> are filled according to the availability and sources depending upon the job.</a:t>
            </a:r>
          </a:p>
        </p:txBody>
      </p:sp>
      <p:sp>
        <p:nvSpPr>
          <p:cNvPr id="4" name="Slide Number Placeholder 3"/>
          <p:cNvSpPr>
            <a:spLocks noGrp="1"/>
          </p:cNvSpPr>
          <p:nvPr>
            <p:ph type="sldNum" sz="quarter" idx="5"/>
          </p:nvPr>
        </p:nvSpPr>
        <p:spPr/>
        <p:txBody>
          <a:bodyPr/>
          <a:lstStyle/>
          <a:p>
            <a:fld id="{524157C2-EF6D-4D86-A75A-F9280CA177DB}" type="slidenum">
              <a:rPr lang="en-GB" smtClean="0"/>
              <a:t>10</a:t>
            </a:fld>
            <a:endParaRPr lang="en-GB"/>
          </a:p>
        </p:txBody>
      </p:sp>
    </p:spTree>
    <p:extLst>
      <p:ext uri="{BB962C8B-B14F-4D97-AF65-F5344CB8AC3E}">
        <p14:creationId xmlns:p14="http://schemas.microsoft.com/office/powerpoint/2010/main" val="2325186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most important benefits is that it is most economical and easiest way of filling positions in an </a:t>
            </a:r>
            <a:r>
              <a:rPr lang="en-GB" dirty="0" err="1"/>
              <a:t>organizationAlso</a:t>
            </a:r>
            <a:r>
              <a:rPr lang="en-GB" dirty="0"/>
              <a:t> becomes a best way to motivate employees to work more and responsibly to achieve their higher </a:t>
            </a:r>
            <a:r>
              <a:rPr lang="en-GB" dirty="0" err="1"/>
              <a:t>careers..This</a:t>
            </a:r>
            <a:r>
              <a:rPr lang="en-GB" dirty="0"/>
              <a:t> help in increasing the job standard of the employee .. get well trained and motivated towards their goals.</a:t>
            </a:r>
          </a:p>
          <a:p>
            <a:r>
              <a:rPr lang="en-GB" dirty="0"/>
              <a:t>Demerits....Also causes frustrating and pressure for employees because they have to get well trained and existing feel it more pressure</a:t>
            </a:r>
          </a:p>
        </p:txBody>
      </p:sp>
      <p:sp>
        <p:nvSpPr>
          <p:cNvPr id="4" name="Slide Number Placeholder 3"/>
          <p:cNvSpPr>
            <a:spLocks noGrp="1"/>
          </p:cNvSpPr>
          <p:nvPr>
            <p:ph type="sldNum" sz="quarter" idx="5"/>
          </p:nvPr>
        </p:nvSpPr>
        <p:spPr/>
        <p:txBody>
          <a:bodyPr/>
          <a:lstStyle/>
          <a:p>
            <a:fld id="{524157C2-EF6D-4D86-A75A-F9280CA177DB}" type="slidenum">
              <a:rPr lang="en-GB" smtClean="0"/>
              <a:t>11</a:t>
            </a:fld>
            <a:endParaRPr lang="en-GB"/>
          </a:p>
        </p:txBody>
      </p:sp>
    </p:spTree>
    <p:extLst>
      <p:ext uri="{BB962C8B-B14F-4D97-AF65-F5344CB8AC3E}">
        <p14:creationId xmlns:p14="http://schemas.microsoft.com/office/powerpoint/2010/main" val="19566186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method is transfer where employees are transferred in same. Level of working to fill up the positions but there is no big change in rank or responsibility</a:t>
            </a:r>
          </a:p>
          <a:p>
            <a:endParaRPr lang="en-GB" dirty="0"/>
          </a:p>
          <a:p>
            <a:r>
              <a:rPr lang="en-GB" dirty="0"/>
              <a:t>Promotion... Shifting employees to next level and higher responsibility</a:t>
            </a:r>
          </a:p>
        </p:txBody>
      </p:sp>
      <p:sp>
        <p:nvSpPr>
          <p:cNvPr id="4" name="Slide Number Placeholder 3"/>
          <p:cNvSpPr>
            <a:spLocks noGrp="1"/>
          </p:cNvSpPr>
          <p:nvPr>
            <p:ph type="sldNum" sz="quarter" idx="5"/>
          </p:nvPr>
        </p:nvSpPr>
        <p:spPr/>
        <p:txBody>
          <a:bodyPr/>
          <a:lstStyle/>
          <a:p>
            <a:fld id="{524157C2-EF6D-4D86-A75A-F9280CA177DB}" type="slidenum">
              <a:rPr lang="en-GB" smtClean="0"/>
              <a:t>12</a:t>
            </a:fld>
            <a:endParaRPr lang="en-GB"/>
          </a:p>
        </p:txBody>
      </p:sp>
    </p:spTree>
    <p:extLst>
      <p:ext uri="{BB962C8B-B14F-4D97-AF65-F5344CB8AC3E}">
        <p14:creationId xmlns:p14="http://schemas.microsoft.com/office/powerpoint/2010/main" val="1036949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source of staffing motivates employees.. a big chance will be opened for employees to work and get to their desired position in future</a:t>
            </a:r>
          </a:p>
          <a:p>
            <a:endParaRPr lang="en-GB" dirty="0"/>
          </a:p>
          <a:p>
            <a:r>
              <a:rPr lang="en-GB" dirty="0"/>
              <a:t>This must be one of the most cost effective method and depending upon the vacancies open the right candidate can be place don right position.</a:t>
            </a:r>
          </a:p>
        </p:txBody>
      </p:sp>
      <p:sp>
        <p:nvSpPr>
          <p:cNvPr id="4" name="Slide Number Placeholder 3"/>
          <p:cNvSpPr>
            <a:spLocks noGrp="1"/>
          </p:cNvSpPr>
          <p:nvPr>
            <p:ph type="sldNum" sz="quarter" idx="5"/>
          </p:nvPr>
        </p:nvSpPr>
        <p:spPr/>
        <p:txBody>
          <a:bodyPr/>
          <a:lstStyle/>
          <a:p>
            <a:fld id="{524157C2-EF6D-4D86-A75A-F9280CA177DB}" type="slidenum">
              <a:rPr lang="en-GB" smtClean="0"/>
              <a:t>13</a:t>
            </a:fld>
            <a:endParaRPr lang="en-GB"/>
          </a:p>
        </p:txBody>
      </p:sp>
    </p:spTree>
    <p:extLst>
      <p:ext uri="{BB962C8B-B14F-4D97-AF65-F5344CB8AC3E}">
        <p14:creationId xmlns:p14="http://schemas.microsoft.com/office/powerpoint/2010/main" val="9025109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They are also focused on expanding the workforce in primary care, which is supported by ICSs and systems. Under the Additional Role Reimbursement Scheme, they aim to recruit 26,000 more employees by 2023-24 (NHS England, 2020). Considering staffing crisis in recent years due to the pandemic, this scheme would help them to address the issue at large. </a:t>
            </a:r>
          </a:p>
          <a:p>
            <a:endParaRPr lang="en-IN" dirty="0"/>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14</a:t>
            </a:fld>
            <a:endParaRPr lang="en-GB"/>
          </a:p>
        </p:txBody>
      </p:sp>
    </p:spTree>
    <p:extLst>
      <p:ext uri="{BB962C8B-B14F-4D97-AF65-F5344CB8AC3E}">
        <p14:creationId xmlns:p14="http://schemas.microsoft.com/office/powerpoint/2010/main" val="17930838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Under their international recruitment nursing programme they are also building local hubs, driving incentive trusts for developing system-level models of overseas staffing (NHS England, 2020).</a:t>
            </a:r>
          </a:p>
          <a:p>
            <a:endParaRPr lang="en-IN" dirty="0"/>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15</a:t>
            </a:fld>
            <a:endParaRPr lang="en-GB"/>
          </a:p>
        </p:txBody>
      </p:sp>
    </p:spTree>
    <p:extLst>
      <p:ext uri="{BB962C8B-B14F-4D97-AF65-F5344CB8AC3E}">
        <p14:creationId xmlns:p14="http://schemas.microsoft.com/office/powerpoint/2010/main" val="39805920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Generally, the orientation process was designed to support managers and trainees for planning an effective and valuable orientation experience for the newly recruits. Their orientation programme is about allowing the applicants to understand the experience from patient’s perspectives. 20 working days are allotted for completing orientation exclusive from education dates (NHS Leadership Academy, 2021).</a:t>
            </a:r>
          </a:p>
          <a:p>
            <a:endParaRPr lang="en-IN" dirty="0"/>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16</a:t>
            </a:fld>
            <a:endParaRPr lang="en-GB"/>
          </a:p>
        </p:txBody>
      </p:sp>
    </p:spTree>
    <p:extLst>
      <p:ext uri="{BB962C8B-B14F-4D97-AF65-F5344CB8AC3E}">
        <p14:creationId xmlns:p14="http://schemas.microsoft.com/office/powerpoint/2010/main" val="1362858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IN" sz="1200" kern="1200" dirty="0">
                <a:solidFill>
                  <a:schemeClr val="tx1"/>
                </a:solidFill>
                <a:effectLst/>
                <a:latin typeface="+mn-lt"/>
                <a:ea typeface="+mn-ea"/>
                <a:cs typeface="+mn-cs"/>
              </a:rPr>
              <a:t>This combines a number of factors such as increasing the basic pay, improving the payments for unsocial hours, and determining their positions under the long-term employee recruitment and retention programme. The internal promotions are carried out with the intent of improving employee and knowledge retention (NHS Employers, 2022). </a:t>
            </a:r>
          </a:p>
          <a:p>
            <a:endParaRPr lang="en-IN" dirty="0"/>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17</a:t>
            </a:fld>
            <a:endParaRPr lang="en-GB"/>
          </a:p>
        </p:txBody>
      </p:sp>
    </p:spTree>
    <p:extLst>
      <p:ext uri="{BB962C8B-B14F-4D97-AF65-F5344CB8AC3E}">
        <p14:creationId xmlns:p14="http://schemas.microsoft.com/office/powerpoint/2010/main" val="12926692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verify that  doctors and nurses are putting their newly acquired knowledge learnt into practice on a continuous basis, offering them ongoing assistance and coaching and mentorship roles.   This can also  incorporate  feedback evaluation, and follow-up meetings.</a:t>
            </a:r>
          </a:p>
          <a:p>
            <a:endParaRPr lang="en-US" dirty="0">
              <a:cs typeface="Calibri"/>
            </a:endParaRPr>
          </a:p>
          <a:p>
            <a:endParaRPr lang="en-US" dirty="0">
              <a:cs typeface="Calibri"/>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18</a:t>
            </a:fld>
            <a:endParaRPr lang="en-GB"/>
          </a:p>
        </p:txBody>
      </p:sp>
    </p:spTree>
    <p:extLst>
      <p:ext uri="{BB962C8B-B14F-4D97-AF65-F5344CB8AC3E}">
        <p14:creationId xmlns:p14="http://schemas.microsoft.com/office/powerpoint/2010/main" val="41825673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verify that  doctors and nurses are putting their newly acquired knowledge learnt into practice on a continuous basis, offering them ongoing assistance and coaching and mentorship roles.   This can also  incorporate  feedback evaluation, and follow-up meetings.</a:t>
            </a:r>
          </a:p>
          <a:p>
            <a:endParaRPr lang="en-US" dirty="0">
              <a:cs typeface="Calibri"/>
            </a:endParaRPr>
          </a:p>
          <a:p>
            <a:endParaRPr lang="en-US" dirty="0">
              <a:cs typeface="Calibri"/>
            </a:endParaRP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19</a:t>
            </a:fld>
            <a:endParaRPr lang="en-GB"/>
          </a:p>
        </p:txBody>
      </p:sp>
    </p:spTree>
    <p:extLst>
      <p:ext uri="{BB962C8B-B14F-4D97-AF65-F5344CB8AC3E}">
        <p14:creationId xmlns:p14="http://schemas.microsoft.com/office/powerpoint/2010/main" val="25266850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Periodical evaluations of the development  program's success need to be completed. This data could be obtained via Survey results, recommendations from health care professionals, and performance data analysis.</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20</a:t>
            </a:fld>
            <a:endParaRPr lang="en-GB"/>
          </a:p>
        </p:txBody>
      </p:sp>
    </p:spTree>
    <p:extLst>
      <p:ext uri="{BB962C8B-B14F-4D97-AF65-F5344CB8AC3E}">
        <p14:creationId xmlns:p14="http://schemas.microsoft.com/office/powerpoint/2010/main" val="28196572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Periodical evaluations of the development  program's success need to be completed. This data could be obtained via Survey results, recommendations from health care professionals, and performance data analysis.</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21</a:t>
            </a:fld>
            <a:endParaRPr lang="en-GB"/>
          </a:p>
        </p:txBody>
      </p:sp>
    </p:spTree>
    <p:extLst>
      <p:ext uri="{BB962C8B-B14F-4D97-AF65-F5344CB8AC3E}">
        <p14:creationId xmlns:p14="http://schemas.microsoft.com/office/powerpoint/2010/main" val="21288536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Performance management cycle (Armstrong, 2014) (Hague, 2022)</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22</a:t>
            </a:fld>
            <a:endParaRPr lang="en-GB"/>
          </a:p>
        </p:txBody>
      </p:sp>
    </p:spTree>
    <p:extLst>
      <p:ext uri="{BB962C8B-B14F-4D97-AF65-F5344CB8AC3E}">
        <p14:creationId xmlns:p14="http://schemas.microsoft.com/office/powerpoint/2010/main" val="2274639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International scenarios and a country's inflation or political stability are all factors that effect </a:t>
            </a:r>
            <a:r>
              <a:rPr lang="en-US" dirty="0" err="1">
                <a:cs typeface="Calibri"/>
              </a:rPr>
              <a:t>labour</a:t>
            </a:r>
            <a:r>
              <a:rPr lang="en-US" dirty="0">
                <a:cs typeface="Calibri"/>
              </a:rPr>
              <a:t> productivity and quality of service within employees and </a:t>
            </a:r>
            <a:r>
              <a:rPr lang="en-US" dirty="0" err="1">
                <a:cs typeface="Calibri"/>
              </a:rPr>
              <a:t>organisations</a:t>
            </a:r>
            <a:r>
              <a:rPr lang="en-US" dirty="0">
                <a:cs typeface="Calibri"/>
              </a:rPr>
              <a:t>. However an assessment  of reward vs cost would be  fundamental in the decision process of adequately dispensing rewards.</a:t>
            </a:r>
          </a:p>
          <a:p>
            <a:r>
              <a:rPr lang="en-US" dirty="0">
                <a:cs typeface="Calibri"/>
              </a:rPr>
              <a:t>Three decisions must be made-1.how much to pay, 2.Individual or collective basis of reward payments, 3. How much focus should applied to incentives. </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23</a:t>
            </a:fld>
            <a:endParaRPr lang="en-GB"/>
          </a:p>
        </p:txBody>
      </p:sp>
    </p:spTree>
    <p:extLst>
      <p:ext uri="{BB962C8B-B14F-4D97-AF65-F5344CB8AC3E}">
        <p14:creationId xmlns:p14="http://schemas.microsoft.com/office/powerpoint/2010/main" val="2965954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Zero hour contracts , short term contracts ,    fixed .dual term contracts , rolling contracts for executives , treated with terms of fairness </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25</a:t>
            </a:fld>
            <a:endParaRPr lang="en-GB"/>
          </a:p>
        </p:txBody>
      </p:sp>
    </p:spTree>
    <p:extLst>
      <p:ext uri="{BB962C8B-B14F-4D97-AF65-F5344CB8AC3E}">
        <p14:creationId xmlns:p14="http://schemas.microsoft.com/office/powerpoint/2010/main" val="271775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Using a shift scheduler, so the student assistant is not taking up excessive amounts of an employee's time.</a:t>
            </a:r>
          </a:p>
          <a:p>
            <a:endParaRPr lang="en-GB" dirty="0"/>
          </a:p>
        </p:txBody>
      </p:sp>
      <p:sp>
        <p:nvSpPr>
          <p:cNvPr id="4" name="Slide Number Placeholder 3"/>
          <p:cNvSpPr>
            <a:spLocks noGrp="1"/>
          </p:cNvSpPr>
          <p:nvPr>
            <p:ph type="sldNum" sz="quarter" idx="5"/>
          </p:nvPr>
        </p:nvSpPr>
        <p:spPr/>
        <p:txBody>
          <a:bodyPr/>
          <a:lstStyle/>
          <a:p>
            <a:fld id="{524157C2-EF6D-4D86-A75A-F9280CA177DB}" type="slidenum">
              <a:rPr lang="en-GB" smtClean="0"/>
              <a:t>26</a:t>
            </a:fld>
            <a:endParaRPr lang="en-GB"/>
          </a:p>
        </p:txBody>
      </p:sp>
    </p:spTree>
    <p:extLst>
      <p:ext uri="{BB962C8B-B14F-4D97-AF65-F5344CB8AC3E}">
        <p14:creationId xmlns:p14="http://schemas.microsoft.com/office/powerpoint/2010/main" val="3745981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B00025DF-4FC5-443C-AF1D-EDCCF0F28D06}" type="datetimeFigureOut">
              <a:rPr lang="en-GB" smtClean="0"/>
              <a:t>23/04/2023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3581354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00025DF-4FC5-443C-AF1D-EDCCF0F28D06}" type="datetimeFigureOut">
              <a:rPr lang="en-GB" smtClean="0"/>
              <a:t>23/04/2023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493058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B00025DF-4FC5-443C-AF1D-EDCCF0F28D06}" type="datetimeFigureOut">
              <a:rPr lang="en-GB" smtClean="0"/>
              <a:t>23/04/2023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7827359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30353554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00025DF-4FC5-443C-AF1D-EDCCF0F28D06}" type="datetimeFigureOut">
              <a:rPr lang="en-GB" smtClean="0"/>
              <a:t>23/04/2023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3351986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00025DF-4FC5-443C-AF1D-EDCCF0F28D06}" type="datetimeFigureOut">
              <a:rPr lang="en-GB" smtClean="0"/>
              <a:t>23/04/2023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1847200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00025DF-4FC5-443C-AF1D-EDCCF0F28D06}" type="datetimeFigureOut">
              <a:rPr lang="en-GB" smtClean="0"/>
              <a:t>23/04/2023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13965375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29752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31322921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146399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329893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41654589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B00025DF-4FC5-443C-AF1D-EDCCF0F28D06}" type="datetimeFigureOut">
              <a:rPr lang="en-GB" smtClean="0"/>
              <a:t>23/04/2023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1472465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00025DF-4FC5-443C-AF1D-EDCCF0F28D06}" type="datetimeFigureOut">
              <a:rPr lang="en-GB" smtClean="0"/>
              <a:t>23/04/2023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31992492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B00025DF-4FC5-443C-AF1D-EDCCF0F28D06}" type="datetimeFigureOut">
              <a:rPr lang="en-GB" smtClean="0"/>
              <a:t>23/04/2023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4582007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00025DF-4FC5-443C-AF1D-EDCCF0F28D06}" type="datetimeFigureOut">
              <a:rPr lang="en-GB" smtClean="0"/>
              <a:t>23/04/2023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16280797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00025DF-4FC5-443C-AF1D-EDCCF0F28D06}" type="datetimeFigureOut">
              <a:rPr lang="en-GB" smtClean="0"/>
              <a:t>23/04/2023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840CBE-51DE-48A7-BF8C-0ADA86EF9B0B}" type="slidenum">
              <a:rPr lang="en-GB" smtClean="0"/>
              <a:t>‹#›</a:t>
            </a:fld>
            <a:endParaRPr lang="en-GB"/>
          </a:p>
        </p:txBody>
      </p:sp>
    </p:spTree>
    <p:extLst>
      <p:ext uri="{BB962C8B-B14F-4D97-AF65-F5344CB8AC3E}">
        <p14:creationId xmlns:p14="http://schemas.microsoft.com/office/powerpoint/2010/main" val="29481576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00025DF-4FC5-443C-AF1D-EDCCF0F28D06}" type="datetimeFigureOut">
              <a:rPr lang="en-GB" smtClean="0"/>
              <a:t>23/04/2023</a:t>
            </a:fld>
            <a:endParaRPr lang="en-GB"/>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GB"/>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80840CBE-51DE-48A7-BF8C-0ADA86EF9B0B}" type="slidenum">
              <a:rPr lang="en-GB" smtClean="0"/>
              <a:t>‹#›</a:t>
            </a:fld>
            <a:endParaRPr lang="en-GB"/>
          </a:p>
        </p:txBody>
      </p:sp>
    </p:spTree>
    <p:extLst>
      <p:ext uri="{BB962C8B-B14F-4D97-AF65-F5344CB8AC3E}">
        <p14:creationId xmlns:p14="http://schemas.microsoft.com/office/powerpoint/2010/main" val="104386433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 id="2147483694"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12.jpeg"/><Relationship Id="rId7" Type="http://schemas.openxmlformats.org/officeDocument/2006/relationships/diagramColors" Target="../diagrams/colors2.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davidsonmorris.com/reward-management/#:~:text=Reward%20management%20is%20a%20strategic%20approach%20to%20incentivising,to%20a%20strong%2C%20positive%20company%20culture%20More%20items"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peopleprofession.cipd.org/profession-map" TargetMode="External"/><Relationship Id="rId2" Type="http://schemas.openxmlformats.org/officeDocument/2006/relationships/hyperlink" Target="https://www.bamboohr.com/blog/benefits-of-internal-recruiting"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www.classycareergirl.com/intern-hiring-business-3-pros-cons/" TargetMode="External"/><Relationship Id="rId2" Type="http://schemas.openxmlformats.org/officeDocument/2006/relationships/hyperlink" Target="https://humaans.io/blog/the-advantages-and-disadvantages-of-internal-recruitment"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A52E1-29A2-7DCF-545C-7922B58B75E9}"/>
              </a:ext>
            </a:extLst>
          </p:cNvPr>
          <p:cNvSpPr>
            <a:spLocks noGrp="1"/>
          </p:cNvSpPr>
          <p:nvPr>
            <p:ph type="title"/>
          </p:nvPr>
        </p:nvSpPr>
        <p:spPr>
          <a:xfrm>
            <a:off x="1666897" y="2050370"/>
            <a:ext cx="8858206" cy="793188"/>
          </a:xfrm>
        </p:spPr>
        <p:txBody>
          <a:bodyPr>
            <a:noAutofit/>
          </a:bodyPr>
          <a:lstStyle/>
          <a:p>
            <a:r>
              <a:rPr lang="en-GB" b="1" u="sng" dirty="0">
                <a:latin typeface="Arial" panose="020B0604020202020204" pitchFamily="34" charset="0"/>
                <a:cs typeface="Arial" panose="020B0604020202020204" pitchFamily="34" charset="0"/>
              </a:rPr>
              <a:t>HUMAN RESOURCE MANAGEMENT</a:t>
            </a:r>
            <a:br>
              <a:rPr lang="en-GB" b="1" u="sng" dirty="0">
                <a:latin typeface="Arial" panose="020B0604020202020204" pitchFamily="34" charset="0"/>
                <a:cs typeface="Arial" panose="020B0604020202020204" pitchFamily="34" charset="0"/>
              </a:rPr>
            </a:br>
            <a:r>
              <a:rPr lang="en-GB" b="1" u="sng" dirty="0">
                <a:latin typeface="Arial" panose="020B0604020202020204" pitchFamily="34" charset="0"/>
                <a:cs typeface="Arial" panose="020B0604020202020204" pitchFamily="34" charset="0"/>
              </a:rPr>
              <a:t>(LCMB7000)</a:t>
            </a:r>
          </a:p>
        </p:txBody>
      </p:sp>
      <p:pic>
        <p:nvPicPr>
          <p:cNvPr id="5" name="Picture 4" descr="Text">
            <a:extLst>
              <a:ext uri="{FF2B5EF4-FFF2-40B4-BE49-F238E27FC236}">
                <a16:creationId xmlns:a16="http://schemas.microsoft.com/office/drawing/2014/main" id="{BF4DD321-B56F-93E2-E3DB-97B50E558E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5421" y="-255178"/>
            <a:ext cx="5081158" cy="2540579"/>
          </a:xfrm>
          <a:prstGeom prst="rect">
            <a:avLst/>
          </a:prstGeom>
        </p:spPr>
      </p:pic>
      <p:graphicFrame>
        <p:nvGraphicFramePr>
          <p:cNvPr id="6" name="Table 6">
            <a:extLst>
              <a:ext uri="{FF2B5EF4-FFF2-40B4-BE49-F238E27FC236}">
                <a16:creationId xmlns:a16="http://schemas.microsoft.com/office/drawing/2014/main" id="{8413C9B4-5B6A-5EF2-107D-95F225015823}"/>
              </a:ext>
            </a:extLst>
          </p:cNvPr>
          <p:cNvGraphicFramePr>
            <a:graphicFrameLocks noGrp="1"/>
          </p:cNvGraphicFramePr>
          <p:nvPr>
            <p:extLst>
              <p:ext uri="{D42A27DB-BD31-4B8C-83A1-F6EECF244321}">
                <p14:modId xmlns:p14="http://schemas.microsoft.com/office/powerpoint/2010/main" val="913869598"/>
              </p:ext>
            </p:extLst>
          </p:nvPr>
        </p:nvGraphicFramePr>
        <p:xfrm>
          <a:off x="1695115" y="4014442"/>
          <a:ext cx="8127999" cy="2225040"/>
        </p:xfrm>
        <a:graphic>
          <a:graphicData uri="http://schemas.openxmlformats.org/drawingml/2006/table">
            <a:tbl>
              <a:tblPr firstRow="1" bandRow="1">
                <a:tableStyleId>{5940675A-B579-460E-94D1-54222C63F5DA}</a:tableStyleId>
              </a:tblPr>
              <a:tblGrid>
                <a:gridCol w="983916">
                  <a:extLst>
                    <a:ext uri="{9D8B030D-6E8A-4147-A177-3AD203B41FA5}">
                      <a16:colId xmlns:a16="http://schemas.microsoft.com/office/drawing/2014/main" val="1926904611"/>
                    </a:ext>
                  </a:extLst>
                </a:gridCol>
                <a:gridCol w="5101390">
                  <a:extLst>
                    <a:ext uri="{9D8B030D-6E8A-4147-A177-3AD203B41FA5}">
                      <a16:colId xmlns:a16="http://schemas.microsoft.com/office/drawing/2014/main" val="1767491851"/>
                    </a:ext>
                  </a:extLst>
                </a:gridCol>
                <a:gridCol w="2042693">
                  <a:extLst>
                    <a:ext uri="{9D8B030D-6E8A-4147-A177-3AD203B41FA5}">
                      <a16:colId xmlns:a16="http://schemas.microsoft.com/office/drawing/2014/main" val="3839367508"/>
                    </a:ext>
                  </a:extLst>
                </a:gridCol>
              </a:tblGrid>
              <a:tr h="370840">
                <a:tc>
                  <a:txBody>
                    <a:bodyPr/>
                    <a:lstStyle/>
                    <a:p>
                      <a:pPr algn="ctr"/>
                      <a:r>
                        <a:rPr lang="en-GB" dirty="0"/>
                        <a:t>S.NO</a:t>
                      </a:r>
                    </a:p>
                  </a:txBody>
                  <a:tcPr/>
                </a:tc>
                <a:tc>
                  <a:txBody>
                    <a:bodyPr/>
                    <a:lstStyle/>
                    <a:p>
                      <a:pPr algn="ctr"/>
                      <a:r>
                        <a:rPr lang="en-GB" dirty="0"/>
                        <a:t>NAME</a:t>
                      </a:r>
                    </a:p>
                  </a:txBody>
                  <a:tcPr/>
                </a:tc>
                <a:tc>
                  <a:txBody>
                    <a:bodyPr/>
                    <a:lstStyle/>
                    <a:p>
                      <a:pPr algn="ctr"/>
                      <a:r>
                        <a:rPr lang="en-GB" dirty="0"/>
                        <a:t>STUDENT ID</a:t>
                      </a:r>
                    </a:p>
                  </a:txBody>
                  <a:tcPr/>
                </a:tc>
                <a:extLst>
                  <a:ext uri="{0D108BD9-81ED-4DB2-BD59-A6C34878D82A}">
                    <a16:rowId xmlns:a16="http://schemas.microsoft.com/office/drawing/2014/main" val="3527090392"/>
                  </a:ext>
                </a:extLst>
              </a:tr>
              <a:tr h="370840">
                <a:tc>
                  <a:txBody>
                    <a:bodyPr/>
                    <a:lstStyle/>
                    <a:p>
                      <a:pPr algn="ctr"/>
                      <a:r>
                        <a:rPr lang="en-GB" dirty="0"/>
                        <a:t>1</a:t>
                      </a:r>
                    </a:p>
                  </a:txBody>
                  <a:tcPr/>
                </a:tc>
                <a:tc>
                  <a:txBody>
                    <a:bodyPr/>
                    <a:lstStyle/>
                    <a:p>
                      <a:pPr algn="ctr"/>
                      <a:r>
                        <a:rPr lang="en-GB" dirty="0"/>
                        <a:t>ROMEO MAKIADI</a:t>
                      </a:r>
                    </a:p>
                  </a:txBody>
                  <a:tcPr/>
                </a:tc>
                <a:tc>
                  <a:txBody>
                    <a:bodyPr/>
                    <a:lstStyle/>
                    <a:p>
                      <a:pPr algn="ctr"/>
                      <a:r>
                        <a:rPr lang="en-GB" sz="1800" dirty="0"/>
                        <a:t>1906720</a:t>
                      </a:r>
                      <a:endParaRPr lang="en-GB" dirty="0"/>
                    </a:p>
                  </a:txBody>
                  <a:tcPr/>
                </a:tc>
                <a:extLst>
                  <a:ext uri="{0D108BD9-81ED-4DB2-BD59-A6C34878D82A}">
                    <a16:rowId xmlns:a16="http://schemas.microsoft.com/office/drawing/2014/main" val="2965738482"/>
                  </a:ext>
                </a:extLst>
              </a:tr>
              <a:tr h="370840">
                <a:tc>
                  <a:txBody>
                    <a:bodyPr/>
                    <a:lstStyle/>
                    <a:p>
                      <a:pPr algn="ctr"/>
                      <a:r>
                        <a:rPr lang="en-GB" dirty="0"/>
                        <a:t>2</a:t>
                      </a:r>
                    </a:p>
                  </a:txBody>
                  <a:tcPr/>
                </a:tc>
                <a:tc>
                  <a:txBody>
                    <a:bodyPr/>
                    <a:lstStyle/>
                    <a:p>
                      <a:pPr algn="ctr"/>
                      <a:r>
                        <a:rPr lang="en-GB" dirty="0"/>
                        <a:t>AKRAM QURESHI MOHAMMED</a:t>
                      </a:r>
                    </a:p>
                  </a:txBody>
                  <a:tcPr/>
                </a:tc>
                <a:tc>
                  <a:txBody>
                    <a:bodyPr/>
                    <a:lstStyle/>
                    <a:p>
                      <a:pPr algn="ctr"/>
                      <a:r>
                        <a:rPr lang="en-GB" dirty="0"/>
                        <a:t>2223912</a:t>
                      </a:r>
                    </a:p>
                  </a:txBody>
                  <a:tcPr/>
                </a:tc>
                <a:extLst>
                  <a:ext uri="{0D108BD9-81ED-4DB2-BD59-A6C34878D82A}">
                    <a16:rowId xmlns:a16="http://schemas.microsoft.com/office/drawing/2014/main" val="3701347574"/>
                  </a:ext>
                </a:extLst>
              </a:tr>
              <a:tr h="370840">
                <a:tc>
                  <a:txBody>
                    <a:bodyPr/>
                    <a:lstStyle/>
                    <a:p>
                      <a:pPr algn="ctr"/>
                      <a:r>
                        <a:rPr lang="en-GB" dirty="0"/>
                        <a:t>3</a:t>
                      </a:r>
                    </a:p>
                  </a:txBody>
                  <a:tcPr/>
                </a:tc>
                <a:tc>
                  <a:txBody>
                    <a:bodyPr/>
                    <a:lstStyle/>
                    <a:p>
                      <a:pPr algn="ctr"/>
                      <a:r>
                        <a:rPr lang="en-GB" dirty="0"/>
                        <a:t>RELIN REJI BABY</a:t>
                      </a:r>
                    </a:p>
                  </a:txBody>
                  <a:tcPr/>
                </a:tc>
                <a:tc>
                  <a:txBody>
                    <a:bodyPr/>
                    <a:lstStyle/>
                    <a:p>
                      <a:pPr algn="ctr"/>
                      <a:r>
                        <a:rPr lang="en-GB" dirty="0"/>
                        <a:t>2228653</a:t>
                      </a:r>
                    </a:p>
                  </a:txBody>
                  <a:tcPr/>
                </a:tc>
                <a:extLst>
                  <a:ext uri="{0D108BD9-81ED-4DB2-BD59-A6C34878D82A}">
                    <a16:rowId xmlns:a16="http://schemas.microsoft.com/office/drawing/2014/main" val="1523489011"/>
                  </a:ext>
                </a:extLst>
              </a:tr>
              <a:tr h="370840">
                <a:tc>
                  <a:txBody>
                    <a:bodyPr/>
                    <a:lstStyle/>
                    <a:p>
                      <a:pPr algn="ctr"/>
                      <a:r>
                        <a:rPr lang="en-GB" dirty="0"/>
                        <a:t>4</a:t>
                      </a:r>
                    </a:p>
                  </a:txBody>
                  <a:tcPr/>
                </a:tc>
                <a:tc>
                  <a:txBody>
                    <a:bodyPr/>
                    <a:lstStyle/>
                    <a:p>
                      <a:pPr algn="ctr"/>
                      <a:r>
                        <a:rPr lang="en-GB" dirty="0"/>
                        <a:t>SATHWIK RAMADUGU</a:t>
                      </a:r>
                    </a:p>
                  </a:txBody>
                  <a:tcPr/>
                </a:tc>
                <a:tc>
                  <a:txBody>
                    <a:bodyPr/>
                    <a:lstStyle/>
                    <a:p>
                      <a:pPr algn="ctr"/>
                      <a:r>
                        <a:rPr lang="en-GB" dirty="0"/>
                        <a:t>2223934</a:t>
                      </a:r>
                    </a:p>
                  </a:txBody>
                  <a:tcPr/>
                </a:tc>
                <a:extLst>
                  <a:ext uri="{0D108BD9-81ED-4DB2-BD59-A6C34878D82A}">
                    <a16:rowId xmlns:a16="http://schemas.microsoft.com/office/drawing/2014/main" val="3963123783"/>
                  </a:ext>
                </a:extLst>
              </a:tr>
              <a:tr h="370840">
                <a:tc>
                  <a:txBody>
                    <a:bodyPr/>
                    <a:lstStyle/>
                    <a:p>
                      <a:pPr algn="ctr"/>
                      <a:r>
                        <a:rPr lang="en-GB" dirty="0"/>
                        <a:t>5</a:t>
                      </a:r>
                    </a:p>
                  </a:txBody>
                  <a:tcPr/>
                </a:tc>
                <a:tc>
                  <a:txBody>
                    <a:bodyPr/>
                    <a:lstStyle/>
                    <a:p>
                      <a:pPr algn="ctr"/>
                      <a:r>
                        <a:rPr lang="en-GB" dirty="0"/>
                        <a:t>NIRANJAN KONDAPALLY</a:t>
                      </a:r>
                    </a:p>
                  </a:txBody>
                  <a:tcPr/>
                </a:tc>
                <a:tc>
                  <a:txBody>
                    <a:bodyPr/>
                    <a:lstStyle/>
                    <a:p>
                      <a:pPr algn="ctr"/>
                      <a:r>
                        <a:rPr lang="en-GB" dirty="0"/>
                        <a:t>2226891</a:t>
                      </a:r>
                    </a:p>
                  </a:txBody>
                  <a:tcPr/>
                </a:tc>
                <a:extLst>
                  <a:ext uri="{0D108BD9-81ED-4DB2-BD59-A6C34878D82A}">
                    <a16:rowId xmlns:a16="http://schemas.microsoft.com/office/drawing/2014/main" val="3038601797"/>
                  </a:ext>
                </a:extLst>
              </a:tr>
            </a:tbl>
          </a:graphicData>
        </a:graphic>
      </p:graphicFrame>
    </p:spTree>
    <p:extLst>
      <p:ext uri="{BB962C8B-B14F-4D97-AF65-F5344CB8AC3E}">
        <p14:creationId xmlns:p14="http://schemas.microsoft.com/office/powerpoint/2010/main" val="904080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a:extLst>
              <a:ext uri="{FF2B5EF4-FFF2-40B4-BE49-F238E27FC236}">
                <a16:creationId xmlns:a16="http://schemas.microsoft.com/office/drawing/2014/main" id="{015C83A5-ACAD-9803-B3E0-799D8A3FF992}"/>
              </a:ext>
            </a:extLst>
          </p:cNvPr>
          <p:cNvSpPr txBox="1">
            <a:spLocks noChangeArrowheads="1"/>
          </p:cNvSpPr>
          <p:nvPr/>
        </p:nvSpPr>
        <p:spPr>
          <a:xfrm>
            <a:off x="938463" y="2362200"/>
            <a:ext cx="10315074" cy="2541588"/>
          </a:xfrm>
          <a:prstGeom prst="rect">
            <a:avLst/>
          </a:prstGeom>
        </p:spPr>
        <p:txBody>
          <a:bodyPr vert="horz" lIns="91440" tIns="45720" rIns="91440" bIns="45000" rtlCol="0" anchor="t">
            <a:normAutofit fontScale="92500" lnSpcReduction="20000"/>
          </a:bodyPr>
          <a:lstStyle>
            <a:lvl1pPr algn="ctr" defTabSz="914400" rtl="0" eaLnBrk="1" latinLnBrk="0" hangingPunct="1">
              <a:lnSpc>
                <a:spcPct val="90000"/>
              </a:lnSpc>
              <a:spcBef>
                <a:spcPct val="0"/>
              </a:spcBef>
              <a:buNone/>
              <a:defRPr sz="4800" kern="1200" cap="all" baseline="0">
                <a:solidFill>
                  <a:schemeClr val="tx1"/>
                </a:solidFill>
                <a:effectLst/>
                <a:latin typeface="+mj-lt"/>
                <a:ea typeface="+mj-ea"/>
                <a:cs typeface="+mj-cs"/>
              </a:defRPr>
            </a:lvl1pPr>
          </a:lstStyle>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500" b="1" i="1" dirty="0">
                <a:solidFill>
                  <a:schemeClr val="tx2">
                    <a:satMod val="130000"/>
                  </a:schemeClr>
                </a:solidFill>
                <a:latin typeface="Times New Roman" pitchFamily="18" charset="0"/>
              </a:rPr>
              <a:t>Staffing: Recruitment and Availability of Skilled and Local </a:t>
            </a:r>
            <a:r>
              <a:rPr lang="en-US" sz="4500" b="1" i="1" dirty="0" err="1">
                <a:solidFill>
                  <a:schemeClr val="tx2">
                    <a:satMod val="130000"/>
                  </a:schemeClr>
                </a:solidFill>
                <a:latin typeface="Times New Roman" pitchFamily="18" charset="0"/>
              </a:rPr>
              <a:t>LaboUr</a:t>
            </a:r>
            <a:endParaRPr lang="en-US" sz="4500" b="1" i="1" dirty="0">
              <a:solidFill>
                <a:schemeClr val="tx2">
                  <a:satMod val="130000"/>
                </a:schemeClr>
              </a:solidFill>
              <a:latin typeface="Times New Roman" pitchFamily="18" charset="0"/>
            </a:endParaRP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endParaRPr lang="en-US" sz="4500" b="1" i="1" dirty="0">
              <a:solidFill>
                <a:schemeClr val="tx2">
                  <a:satMod val="130000"/>
                </a:schemeClr>
              </a:solidFill>
              <a:latin typeface="Times New Roman" pitchFamily="18" charset="0"/>
            </a:endParaRPr>
          </a:p>
          <a:p>
            <a:pP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a:pPr>
            <a:r>
              <a:rPr lang="en-US" sz="4500" b="1" i="1" dirty="0">
                <a:solidFill>
                  <a:schemeClr val="tx2">
                    <a:satMod val="130000"/>
                  </a:schemeClr>
                </a:solidFill>
                <a:latin typeface="Times New Roman" pitchFamily="18" charset="0"/>
              </a:rPr>
              <a:t>NATIONAL HEALTH SERVICE (NHS)</a:t>
            </a:r>
          </a:p>
        </p:txBody>
      </p:sp>
    </p:spTree>
    <p:extLst>
      <p:ext uri="{BB962C8B-B14F-4D97-AF65-F5344CB8AC3E}">
        <p14:creationId xmlns:p14="http://schemas.microsoft.com/office/powerpoint/2010/main" val="3863965602"/>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C8929-9331-6BB2-38C6-64752165D9C7}"/>
              </a:ext>
            </a:extLst>
          </p:cNvPr>
          <p:cNvSpPr>
            <a:spLocks noGrp="1"/>
          </p:cNvSpPr>
          <p:nvPr>
            <p:ph type="title"/>
          </p:nvPr>
        </p:nvSpPr>
        <p:spPr/>
        <p:txBody>
          <a:bodyPr/>
          <a:lstStyle/>
          <a:p>
            <a:r>
              <a:rPr lang="en-US" sz="36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Table of Contents</a:t>
            </a:r>
            <a:endParaRPr lang="en-GB"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065FD2A0-0679-3083-3276-56739AC80288}"/>
              </a:ext>
            </a:extLst>
          </p:cNvPr>
          <p:cNvSpPr>
            <a:spLocks noGrp="1"/>
          </p:cNvSpPr>
          <p:nvPr>
            <p:ph sz="quarter" idx="13"/>
          </p:nvPr>
        </p:nvSpPr>
        <p:spPr/>
        <p:txBody>
          <a:bodyPr>
            <a:noAutofit/>
          </a:bodyPr>
          <a:lstStyle/>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rgbClr val="000000"/>
                </a:solidFill>
                <a:latin typeface="Arial" panose="020B0604020202020204" pitchFamily="34" charset="0"/>
                <a:cs typeface="Arial" panose="020B0604020202020204" pitchFamily="34" charset="0"/>
              </a:rPr>
              <a:t>1	</a:t>
            </a:r>
            <a:r>
              <a:rPr lang="en-US" sz="1200" dirty="0">
                <a:solidFill>
                  <a:srgbClr val="000000"/>
                </a:solidFill>
                <a:latin typeface="Arial" panose="020B0604020202020204" pitchFamily="34" charset="0"/>
                <a:cs typeface="Arial" panose="020B0604020202020204" pitchFamily="34" charset="0"/>
              </a:rPr>
              <a:t>Introduction</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rgbClr val="000000"/>
                </a:solidFill>
                <a:latin typeface="Arial" panose="020B0604020202020204" pitchFamily="34" charset="0"/>
                <a:cs typeface="Arial" panose="020B0604020202020204" pitchFamily="34" charset="0"/>
              </a:rPr>
              <a:t>2	</a:t>
            </a:r>
            <a:r>
              <a:rPr lang="en-US" sz="1200" dirty="0">
                <a:solidFill>
                  <a:srgbClr val="000000"/>
                </a:solidFill>
                <a:latin typeface="Arial" panose="020B0604020202020204" pitchFamily="34" charset="0"/>
                <a:cs typeface="Arial" panose="020B0604020202020204" pitchFamily="34" charset="0"/>
              </a:rPr>
              <a:t>Factors Influencing Availability of Skilled Labor In the NHS</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GB" sz="1200" b="1" dirty="0">
                <a:latin typeface="Arial" panose="020B0604020202020204" pitchFamily="34" charset="0"/>
                <a:ea typeface="Tahoma" pitchFamily="34" charset="0"/>
                <a:cs typeface="Arial" panose="020B0604020202020204" pitchFamily="34" charset="0"/>
              </a:rPr>
              <a:t>3	</a:t>
            </a:r>
            <a:r>
              <a:rPr lang="en-GB" sz="1200" dirty="0">
                <a:solidFill>
                  <a:schemeClr val="tx1"/>
                </a:solidFill>
                <a:latin typeface="Arial" panose="020B0604020202020204" pitchFamily="34" charset="0"/>
                <a:ea typeface="Tahoma" pitchFamily="34" charset="0"/>
                <a:cs typeface="Arial" panose="020B0604020202020204" pitchFamily="34" charset="0"/>
              </a:rPr>
              <a:t>Current State of Skilled Labour in the NHS</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chemeClr val="tx1"/>
                </a:solidFill>
                <a:latin typeface="Arial" panose="020B0604020202020204" pitchFamily="34" charset="0"/>
                <a:cs typeface="Arial" panose="020B0604020202020204" pitchFamily="34" charset="0"/>
              </a:rPr>
              <a:t>4	</a:t>
            </a:r>
            <a:r>
              <a:rPr lang="en-US" sz="1200" dirty="0">
                <a:solidFill>
                  <a:schemeClr val="tx1"/>
                </a:solidFill>
                <a:latin typeface="Arial" panose="020B0604020202020204" pitchFamily="34" charset="0"/>
                <a:cs typeface="Arial" panose="020B0604020202020204" pitchFamily="34" charset="0"/>
              </a:rPr>
              <a:t>Recruitment Strategies for Organizations to Overcome Challenges</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IN" sz="1200" b="1" dirty="0">
                <a:latin typeface="Arial" panose="020B0604020202020204" pitchFamily="34" charset="0"/>
                <a:cs typeface="Arial" panose="020B0604020202020204" pitchFamily="34" charset="0"/>
              </a:rPr>
              <a:t>5	</a:t>
            </a:r>
            <a:r>
              <a:rPr lang="en-IN" sz="1200" dirty="0">
                <a:latin typeface="Arial" panose="020B0604020202020204" pitchFamily="34" charset="0"/>
                <a:cs typeface="Arial" panose="020B0604020202020204" pitchFamily="34" charset="0"/>
              </a:rPr>
              <a:t>Recruiting &amp; Staffing in NHS</a:t>
            </a:r>
            <a:endParaRPr lang="en-US" sz="1200" dirty="0">
              <a:latin typeface="Arial" panose="020B0604020202020204" pitchFamily="34" charset="0"/>
              <a:cs typeface="Arial" panose="020B0604020202020204" pitchFamily="34" charset="0"/>
            </a:endParaRP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IN" sz="1200" b="1" dirty="0">
                <a:latin typeface="Arial" panose="020B0604020202020204" pitchFamily="34" charset="0"/>
                <a:cs typeface="Arial" panose="020B0604020202020204" pitchFamily="34" charset="0"/>
              </a:rPr>
              <a:t>6	</a:t>
            </a:r>
            <a:r>
              <a:rPr lang="en-IN" sz="1200" dirty="0">
                <a:latin typeface="Arial" panose="020B0604020202020204" pitchFamily="34" charset="0"/>
                <a:cs typeface="Arial" panose="020B0604020202020204" pitchFamily="34" charset="0"/>
              </a:rPr>
              <a:t>Placement and Orientation</a:t>
            </a:r>
            <a:endParaRPr lang="en-US" sz="1200" dirty="0">
              <a:latin typeface="Arial" panose="020B0604020202020204" pitchFamily="34" charset="0"/>
              <a:cs typeface="Arial" panose="020B0604020202020204" pitchFamily="34" charset="0"/>
            </a:endParaRP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IN" sz="1200" b="1" dirty="0">
                <a:latin typeface="Arial" panose="020B0604020202020204" pitchFamily="34" charset="0"/>
                <a:cs typeface="Arial" panose="020B0604020202020204" pitchFamily="34" charset="0"/>
              </a:rPr>
              <a:t>7	</a:t>
            </a:r>
            <a:r>
              <a:rPr lang="en-IN" sz="1200" dirty="0">
                <a:latin typeface="Arial" panose="020B0604020202020204" pitchFamily="34" charset="0"/>
                <a:cs typeface="Arial" panose="020B0604020202020204" pitchFamily="34" charset="0"/>
              </a:rPr>
              <a:t>Promotion and Transfer</a:t>
            </a:r>
            <a:endParaRPr lang="en-GB" sz="12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EBBC27D-E5CA-8F52-8EF2-8DCCA7D443C4}"/>
              </a:ext>
            </a:extLst>
          </p:cNvPr>
          <p:cNvSpPr>
            <a:spLocks noGrp="1"/>
          </p:cNvSpPr>
          <p:nvPr>
            <p:ph sz="quarter" idx="14"/>
          </p:nvPr>
        </p:nvSpPr>
        <p:spPr/>
        <p:txBody>
          <a:bodyPr>
            <a:noAutofit/>
          </a:bodyPr>
          <a:lstStyle/>
          <a:p>
            <a:pPr marL="1587" indent="0">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rgbClr val="000000"/>
                </a:solidFill>
                <a:latin typeface="Arial" panose="020B0604020202020204" pitchFamily="34" charset="0"/>
                <a:cs typeface="Arial" panose="020B0604020202020204" pitchFamily="34" charset="0"/>
              </a:rPr>
              <a:t>8	</a:t>
            </a:r>
            <a:r>
              <a:rPr lang="en-US" sz="1200" b="0" i="0" dirty="0">
                <a:solidFill>
                  <a:srgbClr val="000000"/>
                </a:solidFill>
                <a:effectLst/>
                <a:latin typeface="Arial" panose="020B0604020202020204" pitchFamily="34" charset="0"/>
                <a:cs typeface="Arial" panose="020B0604020202020204" pitchFamily="34" charset="0"/>
              </a:rPr>
              <a:t>What is Internal Source of Staffing?</a:t>
            </a:r>
          </a:p>
          <a:p>
            <a:pPr marL="1587" indent="0">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i="0" dirty="0">
                <a:solidFill>
                  <a:srgbClr val="000000"/>
                </a:solidFill>
                <a:effectLst/>
                <a:latin typeface="Arial" panose="020B0604020202020204" pitchFamily="34" charset="0"/>
                <a:cs typeface="Arial" panose="020B0604020202020204" pitchFamily="34" charset="0"/>
              </a:rPr>
              <a:t>9	</a:t>
            </a:r>
            <a:r>
              <a:rPr lang="en-US" sz="1200" b="1" i="0" dirty="0">
                <a:solidFill>
                  <a:srgbClr val="000000"/>
                </a:solidFill>
                <a:effectLst/>
                <a:latin typeface="Arial" panose="020B0604020202020204" pitchFamily="34" charset="0"/>
                <a:cs typeface="Arial" panose="020B0604020202020204" pitchFamily="34" charset="0"/>
              </a:rPr>
              <a:t>Benefits of Internal Sources of Staffing</a:t>
            </a:r>
          </a:p>
          <a:p>
            <a:pPr marL="1587" indent="0">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dirty="0">
                <a:solidFill>
                  <a:srgbClr val="000000"/>
                </a:solidFill>
                <a:latin typeface="Arial" panose="020B0604020202020204" pitchFamily="34" charset="0"/>
                <a:cs typeface="Arial" panose="020B0604020202020204" pitchFamily="34" charset="0"/>
              </a:rPr>
              <a:t>10	Demerits</a:t>
            </a:r>
            <a:r>
              <a:rPr lang="en-US" sz="1200" b="1" i="0" dirty="0">
                <a:solidFill>
                  <a:srgbClr val="000000"/>
                </a:solidFill>
                <a:effectLst/>
                <a:latin typeface="Arial" panose="020B0604020202020204" pitchFamily="34" charset="0"/>
                <a:cs typeface="Arial" panose="020B0604020202020204" pitchFamily="34" charset="0"/>
              </a:rPr>
              <a:t> of </a:t>
            </a:r>
            <a:r>
              <a:rPr lang="en-US" sz="1200" b="1" dirty="0">
                <a:solidFill>
                  <a:srgbClr val="000000"/>
                </a:solidFill>
                <a:latin typeface="Arial" panose="020B0604020202020204" pitchFamily="34" charset="0"/>
                <a:cs typeface="Arial" panose="020B0604020202020204" pitchFamily="34" charset="0"/>
              </a:rPr>
              <a:t>External Recruitments</a:t>
            </a:r>
          </a:p>
          <a:p>
            <a:pPr marL="1587" indent="0">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i="0" dirty="0">
                <a:solidFill>
                  <a:srgbClr val="222222"/>
                </a:solidFill>
                <a:effectLst/>
                <a:latin typeface="Arial" panose="020B0604020202020204" pitchFamily="34" charset="0"/>
                <a:cs typeface="Arial" panose="020B0604020202020204" pitchFamily="34" charset="0"/>
              </a:rPr>
              <a:t>11	</a:t>
            </a:r>
            <a:r>
              <a:rPr lang="en-US" sz="1200" b="1" i="0" dirty="0">
                <a:solidFill>
                  <a:srgbClr val="222222"/>
                </a:solidFill>
                <a:effectLst/>
                <a:latin typeface="Arial" panose="020B0604020202020204" pitchFamily="34" charset="0"/>
                <a:cs typeface="Arial" panose="020B0604020202020204" pitchFamily="34" charset="0"/>
              </a:rPr>
              <a:t>Sources and methods of Internal Recruitment    </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latin typeface="Arial" panose="020B0604020202020204" pitchFamily="34" charset="0"/>
                <a:cs typeface="Arial" panose="020B0604020202020204" pitchFamily="34" charset="0"/>
              </a:rPr>
              <a:t>12	</a:t>
            </a:r>
            <a:r>
              <a:rPr lang="en-US" sz="1200" dirty="0">
                <a:latin typeface="Arial" panose="020B0604020202020204" pitchFamily="34" charset="0"/>
                <a:cs typeface="Arial" panose="020B0604020202020204" pitchFamily="34" charset="0"/>
              </a:rPr>
              <a:t>Internal Staffing and its effectiveness</a:t>
            </a:r>
            <a:endParaRPr lang="en-IN" sz="1200" dirty="0">
              <a:latin typeface="Arial" panose="020B0604020202020204" pitchFamily="34" charset="0"/>
              <a:cs typeface="Arial" panose="020B0604020202020204" pitchFamily="34" charset="0"/>
            </a:endParaRP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latin typeface="Arial" panose="020B0604020202020204" pitchFamily="34" charset="0"/>
                <a:cs typeface="Arial" panose="020B0604020202020204" pitchFamily="34" charset="0"/>
              </a:rPr>
              <a:t>13	</a:t>
            </a:r>
            <a:r>
              <a:rPr lang="en-US" sz="1200" dirty="0">
                <a:latin typeface="Arial" panose="020B0604020202020204" pitchFamily="34" charset="0"/>
                <a:cs typeface="Arial" panose="020B0604020202020204" pitchFamily="34" charset="0"/>
              </a:rPr>
              <a:t>SWOT ANALYSIS OF NHS</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rgbClr val="000000"/>
                </a:solidFill>
                <a:latin typeface="Arial" panose="020B0604020202020204" pitchFamily="34" charset="0"/>
                <a:cs typeface="Arial" panose="020B0604020202020204" pitchFamily="34" charset="0"/>
              </a:rPr>
              <a:t>14	</a:t>
            </a:r>
            <a:r>
              <a:rPr lang="en-US" sz="1200" dirty="0">
                <a:solidFill>
                  <a:srgbClr val="000000"/>
                </a:solidFill>
                <a:latin typeface="Arial" panose="020B0604020202020204" pitchFamily="34" charset="0"/>
                <a:cs typeface="Arial" panose="020B0604020202020204" pitchFamily="34" charset="0"/>
              </a:rPr>
              <a:t>Conclusion</a:t>
            </a:r>
          </a:p>
          <a:p>
            <a:pPr marL="1587" indent="0" eaLnBrk="1" hangingPunct="1">
              <a:spcBef>
                <a:spcPts val="1000"/>
              </a:spcBef>
              <a:spcAft>
                <a:spcPts val="1425"/>
              </a:spcAft>
              <a:buClr>
                <a:srgbClr val="B71E42"/>
              </a:buClr>
              <a:buSzPct val="100000"/>
              <a:buNone/>
              <a:tabLst>
                <a:tab pos="228600" algn="l"/>
                <a:tab pos="676275" algn="l"/>
                <a:tab pos="1125538" algn="l"/>
                <a:tab pos="1574800" algn="l"/>
                <a:tab pos="2024063" algn="l"/>
                <a:tab pos="2473325" algn="l"/>
                <a:tab pos="2922588" algn="l"/>
                <a:tab pos="3371850" algn="l"/>
                <a:tab pos="3821113" algn="l"/>
                <a:tab pos="4270375" algn="l"/>
                <a:tab pos="4719638" algn="l"/>
                <a:tab pos="5168900" algn="l"/>
                <a:tab pos="5618163" algn="l"/>
                <a:tab pos="6067425" algn="l"/>
                <a:tab pos="6516688" algn="l"/>
                <a:tab pos="6965950" algn="l"/>
                <a:tab pos="7415213" algn="l"/>
                <a:tab pos="7864475" algn="l"/>
                <a:tab pos="8313738" algn="l"/>
                <a:tab pos="8763000" algn="l"/>
                <a:tab pos="9212263" algn="l"/>
              </a:tabLst>
              <a:defRPr/>
            </a:pPr>
            <a:r>
              <a:rPr lang="en-US" sz="1200" b="1" dirty="0">
                <a:solidFill>
                  <a:srgbClr val="000000"/>
                </a:solidFill>
                <a:latin typeface="Arial" panose="020B0604020202020204" pitchFamily="34" charset="0"/>
                <a:cs typeface="Arial" panose="020B0604020202020204" pitchFamily="34" charset="0"/>
              </a:rPr>
              <a:t>15	</a:t>
            </a:r>
            <a:r>
              <a:rPr lang="en-US" sz="1200" dirty="0">
                <a:solidFill>
                  <a:srgbClr val="000000"/>
                </a:solidFill>
                <a:latin typeface="Arial" panose="020B0604020202020204" pitchFamily="34" charset="0"/>
                <a:cs typeface="Arial" panose="020B0604020202020204" pitchFamily="34" charset="0"/>
              </a:rPr>
              <a:t>References</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744331"/>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0A36457B-2F59-9A23-5474-1131E93EA923}"/>
              </a:ext>
            </a:extLst>
          </p:cNvPr>
          <p:cNvSpPr txBox="1">
            <a:spLocks noChangeArrowheads="1"/>
          </p:cNvSpPr>
          <p:nvPr/>
        </p:nvSpPr>
        <p:spPr bwMode="auto">
          <a:xfrm>
            <a:off x="1296988" y="762000"/>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44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Introduction</a:t>
            </a:r>
            <a:endParaRPr lang="en-US" sz="44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 Box 1">
            <a:extLst>
              <a:ext uri="{FF2B5EF4-FFF2-40B4-BE49-F238E27FC236}">
                <a16:creationId xmlns:a16="http://schemas.microsoft.com/office/drawing/2014/main" id="{E5060A15-D3D0-4D21-EB59-EDFF9027B2CF}"/>
              </a:ext>
            </a:extLst>
          </p:cNvPr>
          <p:cNvSpPr txBox="1">
            <a:spLocks noChangeArrowheads="1"/>
          </p:cNvSpPr>
          <p:nvPr/>
        </p:nvSpPr>
        <p:spPr bwMode="auto">
          <a:xfrm>
            <a:off x="306388" y="1752600"/>
            <a:ext cx="115824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Staffing could be defined as the procedure of hiring eligible and apt individuals to fill up specific positions in an organization. This process takes into consideration the skills and attributes of candidates to ensure the best person for the job. Hence, the presentation ahead is related to recruitment and availability of skilled local labour within the United Kingdom. It would be inclusive of factors influencing the availability of skilled labour, and the current condition of the same within the UK specifically in NHS, alongside steps that </a:t>
            </a:r>
            <a:r>
              <a:rPr lang="en-GB" altLang="en-US" dirty="0">
                <a:latin typeface="Arial" panose="020B0604020202020204" pitchFamily="34" charset="0"/>
                <a:cs typeface="Arial" panose="020B0604020202020204" pitchFamily="34" charset="0"/>
              </a:rPr>
              <a:t>Hospitals</a:t>
            </a:r>
            <a:r>
              <a:rPr lang="en-GB" altLang="en-US" dirty="0">
                <a:solidFill>
                  <a:schemeClr val="tx1"/>
                </a:solidFill>
                <a:latin typeface="Arial" panose="020B0604020202020204" pitchFamily="34" charset="0"/>
                <a:cs typeface="Arial" panose="020B0604020202020204" pitchFamily="34" charset="0"/>
              </a:rPr>
              <a:t> and recruiters could take to ensure effective recruitment.</a:t>
            </a:r>
            <a:endParaRPr lang="en-US" altLang="en-US"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05895FB5-1532-2683-02DC-3AE03B99DD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0188" y="3886200"/>
            <a:ext cx="4759325"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D72AA0DF-165E-2E3E-4161-BE99F9F82E84}"/>
              </a:ext>
            </a:extLst>
          </p:cNvPr>
          <p:cNvSpPr>
            <a:spLocks noGrp="1"/>
          </p:cNvSpPr>
          <p:nvPr>
            <p:ph type="ftr" sz="quarter" idx="11"/>
          </p:nvPr>
        </p:nvSpPr>
        <p:spPr>
          <a:xfrm>
            <a:off x="5519113" y="6492875"/>
            <a:ext cx="6672887" cy="365125"/>
          </a:xfrm>
        </p:spPr>
        <p:txBody>
          <a:bodyPr/>
          <a:lstStyle/>
          <a:p>
            <a:pPr algn="ctr"/>
            <a:r>
              <a:rPr lang="en-GB" dirty="0"/>
              <a:t>Akram Qureshi Mohammed 2223912</a:t>
            </a:r>
          </a:p>
        </p:txBody>
      </p:sp>
    </p:spTree>
    <p:extLst>
      <p:ext uri="{BB962C8B-B14F-4D97-AF65-F5344CB8AC3E}">
        <p14:creationId xmlns:p14="http://schemas.microsoft.com/office/powerpoint/2010/main" val="888378203"/>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9484EF63-54EF-0067-5CF0-34287E251FAF}"/>
              </a:ext>
            </a:extLst>
          </p:cNvPr>
          <p:cNvSpPr txBox="1">
            <a:spLocks noChangeArrowheads="1"/>
          </p:cNvSpPr>
          <p:nvPr/>
        </p:nvSpPr>
        <p:spPr bwMode="auto">
          <a:xfrm>
            <a:off x="649288" y="711200"/>
            <a:ext cx="109728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40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Factors Influencing Availability of Skilled Labour In the NHS</a:t>
            </a:r>
            <a:endParaRPr lang="en-US" sz="40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 Box 1">
            <a:extLst>
              <a:ext uri="{FF2B5EF4-FFF2-40B4-BE49-F238E27FC236}">
                <a16:creationId xmlns:a16="http://schemas.microsoft.com/office/drawing/2014/main" id="{1007588B-0702-0DFF-1DAD-5476A1B56235}"/>
              </a:ext>
            </a:extLst>
          </p:cNvPr>
          <p:cNvSpPr txBox="1">
            <a:spLocks noChangeArrowheads="1"/>
          </p:cNvSpPr>
          <p:nvPr/>
        </p:nvSpPr>
        <p:spPr bwMode="auto">
          <a:xfrm>
            <a:off x="306388" y="1828800"/>
            <a:ext cx="115062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Several factors within the country influence the availability of skilled labour in the </a:t>
            </a:r>
            <a:r>
              <a:rPr lang="en-GB" altLang="en-US" dirty="0">
                <a:latin typeface="Arial" panose="020B0604020202020204" pitchFamily="34" charset="0"/>
                <a:cs typeface="Arial" panose="020B0604020202020204" pitchFamily="34" charset="0"/>
              </a:rPr>
              <a:t>NHS </a:t>
            </a:r>
            <a:r>
              <a:rPr lang="en-GB" altLang="en-US" dirty="0">
                <a:solidFill>
                  <a:schemeClr val="tx1"/>
                </a:solidFill>
                <a:latin typeface="Arial" panose="020B0604020202020204" pitchFamily="34" charset="0"/>
                <a:cs typeface="Arial" panose="020B0604020202020204" pitchFamily="34" charset="0"/>
              </a:rPr>
              <a:t>United Kingdom. Some of these factors are discussed below:</a:t>
            </a:r>
            <a:endParaRPr lang="en-US" altLang="en-US" dirty="0">
              <a:solidFill>
                <a:schemeClr val="tx1"/>
              </a:solidFill>
              <a:latin typeface="Arial" panose="020B0604020202020204" pitchFamily="34" charset="0"/>
              <a:cs typeface="Arial" panose="020B0604020202020204" pitchFamily="34" charset="0"/>
            </a:endParaRPr>
          </a:p>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a:t>
            </a:r>
            <a:endParaRPr lang="en-US" altLang="en-US" dirty="0">
              <a:solidFill>
                <a:schemeClr val="tx1"/>
              </a:solidFill>
              <a:latin typeface="Arial" panose="020B0604020202020204" pitchFamily="34" charset="0"/>
              <a:cs typeface="Arial" panose="020B0604020202020204" pitchFamily="34" charset="0"/>
            </a:endParaRPr>
          </a:p>
        </p:txBody>
      </p:sp>
      <p:graphicFrame>
        <p:nvGraphicFramePr>
          <p:cNvPr id="6" name="Diagram 5">
            <a:extLst>
              <a:ext uri="{FF2B5EF4-FFF2-40B4-BE49-F238E27FC236}">
                <a16:creationId xmlns:a16="http://schemas.microsoft.com/office/drawing/2014/main" id="{AD549D10-5A94-57E1-35CB-A03E028F46AB}"/>
              </a:ext>
            </a:extLst>
          </p:cNvPr>
          <p:cNvGraphicFramePr/>
          <p:nvPr/>
        </p:nvGraphicFramePr>
        <p:xfrm>
          <a:off x="2743994" y="2743200"/>
          <a:ext cx="6781800" cy="3886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Footer Placeholder 1">
            <a:extLst>
              <a:ext uri="{FF2B5EF4-FFF2-40B4-BE49-F238E27FC236}">
                <a16:creationId xmlns:a16="http://schemas.microsoft.com/office/drawing/2014/main" id="{2E42DFBB-1E00-B7A0-9158-9AC13F273F9E}"/>
              </a:ext>
            </a:extLst>
          </p:cNvPr>
          <p:cNvSpPr>
            <a:spLocks noGrp="1"/>
          </p:cNvSpPr>
          <p:nvPr>
            <p:ph type="ftr" sz="quarter" idx="11"/>
          </p:nvPr>
        </p:nvSpPr>
        <p:spPr>
          <a:xfrm>
            <a:off x="5519113" y="6492875"/>
            <a:ext cx="6672887" cy="365125"/>
          </a:xfrm>
        </p:spPr>
        <p:txBody>
          <a:bodyPr/>
          <a:lstStyle/>
          <a:p>
            <a:pPr algn="ctr"/>
            <a:r>
              <a:rPr lang="en-GB" dirty="0"/>
              <a:t>Akram Qureshi Mohammed 2223912</a:t>
            </a:r>
          </a:p>
        </p:txBody>
      </p:sp>
    </p:spTree>
    <p:extLst>
      <p:ext uri="{BB962C8B-B14F-4D97-AF65-F5344CB8AC3E}">
        <p14:creationId xmlns:p14="http://schemas.microsoft.com/office/powerpoint/2010/main" val="2604724787"/>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327E6318-F6F0-A668-4708-0796621C798F}"/>
              </a:ext>
            </a:extLst>
          </p:cNvPr>
          <p:cNvSpPr txBox="1">
            <a:spLocks noChangeArrowheads="1"/>
          </p:cNvSpPr>
          <p:nvPr/>
        </p:nvSpPr>
        <p:spPr bwMode="auto">
          <a:xfrm>
            <a:off x="1449388" y="398462"/>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36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Current State of Skilled Labour in the NHS</a:t>
            </a:r>
            <a:endParaRPr lang="en-US" sz="36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 Box 1">
            <a:extLst>
              <a:ext uri="{FF2B5EF4-FFF2-40B4-BE49-F238E27FC236}">
                <a16:creationId xmlns:a16="http://schemas.microsoft.com/office/drawing/2014/main" id="{CA6A06CC-4529-69C2-A403-F843EDA11DDF}"/>
              </a:ext>
            </a:extLst>
          </p:cNvPr>
          <p:cNvSpPr txBox="1">
            <a:spLocks noChangeArrowheads="1"/>
          </p:cNvSpPr>
          <p:nvPr/>
        </p:nvSpPr>
        <p:spPr bwMode="auto">
          <a:xfrm>
            <a:off x="306388" y="1447800"/>
            <a:ext cx="115824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Currently, the nursing staff of the United Kingdom has been facing certain difficulties in its labour market conditions. This has led to major inconveniences for industries to recruit local skilled individuals into their organizations. Hence, below is an assessment of the current state of skilled labour in the country:</a:t>
            </a:r>
            <a:endParaRPr lang="en-US" altLang="en-US" dirty="0">
              <a:solidFill>
                <a:schemeClr val="tx1"/>
              </a:solidFill>
              <a:latin typeface="Arial" panose="020B0604020202020204" pitchFamily="34" charset="0"/>
              <a:cs typeface="Arial" panose="020B0604020202020204" pitchFamily="34" charset="0"/>
            </a:endParaRPr>
          </a:p>
          <a:p>
            <a:pPr algn="just" eaLnBrk="1">
              <a:lnSpc>
                <a:spcPct val="150000"/>
              </a:lnSpc>
              <a:buClr>
                <a:srgbClr val="000000"/>
              </a:buClr>
              <a:buSzPct val="100000"/>
              <a:buFont typeface="Times New Roman" panose="02020603050405020304" pitchFamily="18" charset="0"/>
              <a:buNone/>
            </a:pPr>
            <a:r>
              <a:rPr lang="en-GB" altLang="en-US" b="1" i="1" dirty="0">
                <a:solidFill>
                  <a:schemeClr val="tx1"/>
                </a:solidFill>
                <a:latin typeface="Arial" panose="020B0604020202020204" pitchFamily="34" charset="0"/>
                <a:cs typeface="Arial" panose="020B0604020202020204" pitchFamily="34" charset="0"/>
              </a:rPr>
              <a:t>1. Recruitment Challenges:</a:t>
            </a:r>
            <a:endParaRPr lang="en-US" altLang="en-US" dirty="0">
              <a:solidFill>
                <a:schemeClr val="tx1"/>
              </a:solidFill>
              <a:latin typeface="Arial" panose="020B0604020202020204" pitchFamily="34" charset="0"/>
              <a:cs typeface="Arial" panose="020B0604020202020204" pitchFamily="34" charset="0"/>
            </a:endParaRPr>
          </a:p>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There has been an active shortage of </a:t>
            </a:r>
            <a:r>
              <a:rPr lang="en-GB" altLang="en-US" dirty="0">
                <a:latin typeface="Arial" panose="020B0604020202020204" pitchFamily="34" charset="0"/>
                <a:cs typeface="Arial" panose="020B0604020202020204" pitchFamily="34" charset="0"/>
              </a:rPr>
              <a:t>practicing medical student</a:t>
            </a:r>
            <a:r>
              <a:rPr lang="en-GB" altLang="en-US" dirty="0">
                <a:solidFill>
                  <a:schemeClr val="tx1"/>
                </a:solidFill>
                <a:latin typeface="Arial" panose="020B0604020202020204" pitchFamily="34" charset="0"/>
                <a:cs typeface="Arial" panose="020B0604020202020204" pitchFamily="34" charset="0"/>
              </a:rPr>
              <a:t> in </a:t>
            </a:r>
            <a:r>
              <a:rPr lang="en-GB" altLang="en-US" dirty="0">
                <a:latin typeface="Arial" panose="020B0604020202020204" pitchFamily="34" charset="0"/>
                <a:cs typeface="Arial" panose="020B0604020202020204" pitchFamily="34" charset="0"/>
              </a:rPr>
              <a:t>Hospital</a:t>
            </a:r>
            <a:r>
              <a:rPr lang="en-GB" altLang="en-US" dirty="0">
                <a:solidFill>
                  <a:schemeClr val="tx1"/>
                </a:solidFill>
                <a:latin typeface="Arial" panose="020B0604020202020204" pitchFamily="34" charset="0"/>
                <a:cs typeface="Arial" panose="020B0604020202020204" pitchFamily="34" charset="0"/>
              </a:rPr>
              <a:t> all over the country. For example, sectors like </a:t>
            </a:r>
            <a:r>
              <a:rPr lang="en-GB" b="0" i="0" dirty="0">
                <a:solidFill>
                  <a:srgbClr val="040C28"/>
                </a:solidFill>
                <a:effectLst/>
                <a:latin typeface="Arial" panose="020B0604020202020204" pitchFamily="34" charset="0"/>
                <a:cs typeface="Arial" panose="020B0604020202020204" pitchFamily="34" charset="0"/>
              </a:rPr>
              <a:t>respiratory and musculoskeletal</a:t>
            </a:r>
            <a:r>
              <a:rPr lang="en-GB" altLang="en-US" dirty="0">
                <a:solidFill>
                  <a:schemeClr val="tx1"/>
                </a:solidFill>
                <a:latin typeface="Arial" panose="020B0604020202020204" pitchFamily="34" charset="0"/>
                <a:cs typeface="Arial" panose="020B0604020202020204" pitchFamily="34" charset="0"/>
              </a:rPr>
              <a:t> experienced major challenges in recruiting skilled and required individuals for their vacancies.</a:t>
            </a:r>
            <a:endParaRPr lang="en-US" altLang="en-US" dirty="0">
              <a:solidFill>
                <a:schemeClr val="tx1"/>
              </a:solidFill>
              <a:latin typeface="Arial" panose="020B0604020202020204" pitchFamily="34" charset="0"/>
              <a:cs typeface="Arial" panose="020B0604020202020204" pitchFamily="34" charset="0"/>
            </a:endParaRPr>
          </a:p>
        </p:txBody>
      </p:sp>
      <p:pic>
        <p:nvPicPr>
          <p:cNvPr id="6" name="Picture 2">
            <a:extLst>
              <a:ext uri="{FF2B5EF4-FFF2-40B4-BE49-F238E27FC236}">
                <a16:creationId xmlns:a16="http://schemas.microsoft.com/office/drawing/2014/main" id="{9E8D231E-706A-0AD2-AE94-DEDCC9B7E5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6563" y="4332287"/>
            <a:ext cx="6546850" cy="215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C95BE5A0-AD03-6321-9A6C-392F2995FEA6}"/>
              </a:ext>
            </a:extLst>
          </p:cNvPr>
          <p:cNvSpPr>
            <a:spLocks noGrp="1"/>
          </p:cNvSpPr>
          <p:nvPr>
            <p:ph type="ftr" sz="quarter" idx="11"/>
          </p:nvPr>
        </p:nvSpPr>
        <p:spPr>
          <a:xfrm>
            <a:off x="5519113" y="6488112"/>
            <a:ext cx="6672887" cy="365125"/>
          </a:xfrm>
        </p:spPr>
        <p:txBody>
          <a:bodyPr/>
          <a:lstStyle/>
          <a:p>
            <a:pPr algn="ctr"/>
            <a:r>
              <a:rPr lang="en-GB" dirty="0"/>
              <a:t>Akram Qureshi Mohammed 2223912</a:t>
            </a:r>
          </a:p>
        </p:txBody>
      </p:sp>
    </p:spTree>
    <p:extLst>
      <p:ext uri="{BB962C8B-B14F-4D97-AF65-F5344CB8AC3E}">
        <p14:creationId xmlns:p14="http://schemas.microsoft.com/office/powerpoint/2010/main" val="2850251777"/>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AC31BF10-2C32-1EBE-8377-439ADCDA7F89}"/>
              </a:ext>
            </a:extLst>
          </p:cNvPr>
          <p:cNvSpPr txBox="1">
            <a:spLocks noChangeArrowheads="1"/>
          </p:cNvSpPr>
          <p:nvPr/>
        </p:nvSpPr>
        <p:spPr bwMode="auto">
          <a:xfrm>
            <a:off x="1449388" y="762000"/>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3200" b="1" dirty="0">
                <a:solidFill>
                  <a:schemeClr val="tx2">
                    <a:satMod val="130000"/>
                  </a:schemeClr>
                </a:solidFill>
                <a:effectLst>
                  <a:outerShdw blurRad="38100" dist="38100" dir="2700000" algn="tl">
                    <a:srgbClr val="000000">
                      <a:alpha val="43137"/>
                    </a:srgbClr>
                  </a:outerShdw>
                </a:effectLst>
                <a:latin typeface="Times New Roman" pitchFamily="18" charset="0"/>
              </a:rPr>
              <a:t>Cont…</a:t>
            </a:r>
            <a:endParaRPr lang="en-US" sz="3200" b="1" dirty="0">
              <a:solidFill>
                <a:srgbClr val="000000"/>
              </a:solidFill>
              <a:effectLst>
                <a:outerShdw blurRad="38100" dist="38100" dir="2700000" algn="tl">
                  <a:srgbClr val="000000">
                    <a:alpha val="43137"/>
                  </a:srgbClr>
                </a:outerShdw>
              </a:effectLst>
              <a:latin typeface="Times New Roman" pitchFamily="18" charset="0"/>
            </a:endParaRPr>
          </a:p>
        </p:txBody>
      </p:sp>
      <p:sp>
        <p:nvSpPr>
          <p:cNvPr id="5" name="Text Box 1">
            <a:extLst>
              <a:ext uri="{FF2B5EF4-FFF2-40B4-BE49-F238E27FC236}">
                <a16:creationId xmlns:a16="http://schemas.microsoft.com/office/drawing/2014/main" id="{677ED2A7-163C-30D3-D881-4A4D8BA8ECC8}"/>
              </a:ext>
            </a:extLst>
          </p:cNvPr>
          <p:cNvSpPr txBox="1">
            <a:spLocks noChangeArrowheads="1"/>
          </p:cNvSpPr>
          <p:nvPr/>
        </p:nvSpPr>
        <p:spPr bwMode="auto">
          <a:xfrm>
            <a:off x="306388" y="1828800"/>
            <a:ext cx="115824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b="1" i="1" dirty="0">
                <a:solidFill>
                  <a:schemeClr val="tx1"/>
                </a:solidFill>
                <a:latin typeface="Arial" panose="020B0604020202020204" pitchFamily="34" charset="0"/>
                <a:cs typeface="Arial" panose="020B0604020202020204" pitchFamily="34" charset="0"/>
              </a:rPr>
              <a:t>2. High Number of Vacancies:</a:t>
            </a:r>
            <a:endParaRPr lang="en-US" altLang="en-US" dirty="0">
              <a:solidFill>
                <a:schemeClr val="tx1"/>
              </a:solidFill>
              <a:latin typeface="Arial" panose="020B0604020202020204" pitchFamily="34" charset="0"/>
              <a:cs typeface="Arial" panose="020B0604020202020204" pitchFamily="34" charset="0"/>
            </a:endParaRPr>
          </a:p>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Arial" panose="020B0604020202020204" pitchFamily="34" charset="0"/>
                <a:cs typeface="Arial" panose="020B0604020202020204" pitchFamily="34" charset="0"/>
              </a:rPr>
              <a:t>	As per the data from the Office of National Statistics (2022), in September-November 2022, there have been more than 1.19 million vacancies within the country.</a:t>
            </a:r>
            <a:endParaRPr lang="en-US" altLang="en-US" dirty="0">
              <a:solidFill>
                <a:schemeClr val="tx1"/>
              </a:solidFill>
              <a:latin typeface="Arial" panose="020B0604020202020204" pitchFamily="34" charset="0"/>
              <a:cs typeface="Arial" panose="020B0604020202020204" pitchFamily="34" charset="0"/>
            </a:endParaRPr>
          </a:p>
        </p:txBody>
      </p:sp>
      <p:pic>
        <p:nvPicPr>
          <p:cNvPr id="6" name="Picture 2">
            <a:extLst>
              <a:ext uri="{FF2B5EF4-FFF2-40B4-BE49-F238E27FC236}">
                <a16:creationId xmlns:a16="http://schemas.microsoft.com/office/drawing/2014/main" id="{7882BD87-B72E-E99E-D3B3-51F2F75066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6788" y="3124200"/>
            <a:ext cx="51562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4">
            <a:extLst>
              <a:ext uri="{FF2B5EF4-FFF2-40B4-BE49-F238E27FC236}">
                <a16:creationId xmlns:a16="http://schemas.microsoft.com/office/drawing/2014/main" id="{BA3DE4EF-50A9-F185-D72E-D8A59A131865}"/>
              </a:ext>
            </a:extLst>
          </p:cNvPr>
          <p:cNvSpPr txBox="1">
            <a:spLocks noChangeArrowheads="1"/>
          </p:cNvSpPr>
          <p:nvPr/>
        </p:nvSpPr>
        <p:spPr bwMode="auto">
          <a:xfrm>
            <a:off x="2058988" y="5562600"/>
            <a:ext cx="8001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Times New Roman" panose="02020603050405020304" pitchFamily="18" charset="0"/>
                <a:cs typeface="Times New Roman" panose="02020603050405020304" pitchFamily="18" charset="0"/>
              </a:rPr>
              <a:t>J</a:t>
            </a:r>
            <a:r>
              <a:rPr lang="en-GB" altLang="en-US" i="1" dirty="0">
                <a:solidFill>
                  <a:schemeClr val="tx1"/>
                </a:solidFill>
                <a:latin typeface="Times New Roman" panose="02020603050405020304" pitchFamily="18" charset="0"/>
                <a:cs typeface="Times New Roman" panose="02020603050405020304" pitchFamily="18" charset="0"/>
              </a:rPr>
              <a:t>ob Vacancies Rate from November-January 2008 to November-January 2023</a:t>
            </a:r>
          </a:p>
          <a:p>
            <a:pPr algn="ctr" eaLnBrk="1">
              <a:lnSpc>
                <a:spcPct val="150000"/>
              </a:lnSpc>
              <a:buClr>
                <a:srgbClr val="000000"/>
              </a:buClr>
              <a:buSzPct val="100000"/>
              <a:buFont typeface="Times New Roman" panose="02020603050405020304" pitchFamily="18" charset="0"/>
              <a:buNone/>
            </a:pPr>
            <a:r>
              <a:rPr lang="en-GB" altLang="en-US" i="1" dirty="0">
                <a:solidFill>
                  <a:schemeClr val="tx1"/>
                </a:solidFill>
                <a:latin typeface="Times New Roman" panose="02020603050405020304" pitchFamily="18" charset="0"/>
                <a:cs typeface="Times New Roman" panose="02020603050405020304" pitchFamily="18" charset="0"/>
              </a:rPr>
              <a:t>(Source: Office of National Statistics, 2023)</a:t>
            </a:r>
            <a:endParaRPr lang="en-US" altLang="en-US" i="1" dirty="0">
              <a:solidFill>
                <a:schemeClr val="tx1"/>
              </a:solidFill>
              <a:latin typeface="Times New Roman" panose="02020603050405020304" pitchFamily="18" charset="0"/>
              <a:cs typeface="Times New Roman" panose="02020603050405020304" pitchFamily="18" charset="0"/>
            </a:endParaRPr>
          </a:p>
        </p:txBody>
      </p:sp>
      <p:sp>
        <p:nvSpPr>
          <p:cNvPr id="2" name="Footer Placeholder 1">
            <a:extLst>
              <a:ext uri="{FF2B5EF4-FFF2-40B4-BE49-F238E27FC236}">
                <a16:creationId xmlns:a16="http://schemas.microsoft.com/office/drawing/2014/main" id="{D321F5EF-5524-5A0F-E2F0-2A9B42BD99F3}"/>
              </a:ext>
            </a:extLst>
          </p:cNvPr>
          <p:cNvSpPr>
            <a:spLocks noGrp="1"/>
          </p:cNvSpPr>
          <p:nvPr>
            <p:ph type="ftr" sz="quarter" idx="11"/>
          </p:nvPr>
        </p:nvSpPr>
        <p:spPr>
          <a:xfrm>
            <a:off x="5483112" y="6391275"/>
            <a:ext cx="6672887" cy="365125"/>
          </a:xfrm>
        </p:spPr>
        <p:txBody>
          <a:bodyPr/>
          <a:lstStyle/>
          <a:p>
            <a:pPr algn="ctr"/>
            <a:r>
              <a:rPr lang="en-GB" dirty="0"/>
              <a:t>Akram Qureshi Mohammed 2223912</a:t>
            </a:r>
          </a:p>
        </p:txBody>
      </p:sp>
    </p:spTree>
    <p:extLst>
      <p:ext uri="{BB962C8B-B14F-4D97-AF65-F5344CB8AC3E}">
        <p14:creationId xmlns:p14="http://schemas.microsoft.com/office/powerpoint/2010/main" val="2977453883"/>
      </p:ext>
    </p:extLst>
  </p:cSld>
  <p:clrMapOvr>
    <a:masterClrMapping/>
  </p:clrMapOvr>
  <p:transition spd="slow">
    <p:wip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B5DF8ED7-01D6-1988-FB2E-671EB817793E}"/>
              </a:ext>
            </a:extLst>
          </p:cNvPr>
          <p:cNvSpPr txBox="1">
            <a:spLocks noChangeArrowheads="1"/>
          </p:cNvSpPr>
          <p:nvPr/>
        </p:nvSpPr>
        <p:spPr bwMode="auto">
          <a:xfrm>
            <a:off x="1481472" y="414338"/>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36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Recruitment Strategies for Organizations to Overcome These Challenges</a:t>
            </a:r>
            <a:endParaRPr lang="en-US" sz="36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 Box 1">
            <a:extLst>
              <a:ext uri="{FF2B5EF4-FFF2-40B4-BE49-F238E27FC236}">
                <a16:creationId xmlns:a16="http://schemas.microsoft.com/office/drawing/2014/main" id="{BCF9E09B-610A-97FE-F7B0-8EA31D6DA775}"/>
              </a:ext>
            </a:extLst>
          </p:cNvPr>
          <p:cNvSpPr txBox="1">
            <a:spLocks noChangeArrowheads="1"/>
          </p:cNvSpPr>
          <p:nvPr/>
        </p:nvSpPr>
        <p:spPr bwMode="auto">
          <a:xfrm>
            <a:off x="306388" y="1828800"/>
            <a:ext cx="115824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Times New Roman" panose="02020603050405020304" pitchFamily="18" charset="0"/>
                <a:cs typeface="Times New Roman" panose="02020603050405020304" pitchFamily="18" charset="0"/>
              </a:rPr>
              <a:t>	</a:t>
            </a:r>
            <a:r>
              <a:rPr lang="en-GB" altLang="en-US" dirty="0">
                <a:solidFill>
                  <a:schemeClr val="tx1"/>
                </a:solidFill>
                <a:latin typeface="Arial" panose="020B0604020202020204" pitchFamily="34" charset="0"/>
                <a:cs typeface="Arial" panose="020B0604020202020204" pitchFamily="34" charset="0"/>
              </a:rPr>
              <a:t>Certain ways in which organizations can help overcome these challenges and recruit apt people for their jobs are explored further:</a:t>
            </a:r>
          </a:p>
          <a:p>
            <a:pPr algn="just" eaLnBrk="1">
              <a:lnSpc>
                <a:spcPct val="150000"/>
              </a:lnSpc>
              <a:buClr>
                <a:srgbClr val="000000"/>
              </a:buClr>
              <a:buSzPct val="100000"/>
              <a:buFont typeface="Times New Roman" panose="02020603050405020304" pitchFamily="18" charset="0"/>
              <a:buNone/>
            </a:pPr>
            <a:endParaRPr lang="en-US" altLang="en-US" dirty="0">
              <a:solidFill>
                <a:schemeClr val="tx1"/>
              </a:solidFill>
              <a:latin typeface="Times New Roman" panose="02020603050405020304" pitchFamily="18" charset="0"/>
              <a:cs typeface="Times New Roman" panose="02020603050405020304" pitchFamily="18" charset="0"/>
            </a:endParaRPr>
          </a:p>
        </p:txBody>
      </p:sp>
      <p:grpSp>
        <p:nvGrpSpPr>
          <p:cNvPr id="45" name="Group 44">
            <a:extLst>
              <a:ext uri="{FF2B5EF4-FFF2-40B4-BE49-F238E27FC236}">
                <a16:creationId xmlns:a16="http://schemas.microsoft.com/office/drawing/2014/main" id="{F31390E7-D6A9-9DB4-E545-E49A5A95528C}"/>
              </a:ext>
            </a:extLst>
          </p:cNvPr>
          <p:cNvGrpSpPr/>
          <p:nvPr/>
        </p:nvGrpSpPr>
        <p:grpSpPr>
          <a:xfrm>
            <a:off x="3187436" y="3187339"/>
            <a:ext cx="2908564" cy="1659643"/>
            <a:chOff x="0" y="0"/>
            <a:chExt cx="2908564" cy="1659643"/>
          </a:xfrm>
          <a:scene3d>
            <a:camera prst="orthographicFront">
              <a:rot lat="0" lon="0" rev="0"/>
            </a:camera>
            <a:lightRig rig="contrasting" dir="t">
              <a:rot lat="0" lon="0" rev="1200000"/>
            </a:lightRig>
          </a:scene3d>
        </p:grpSpPr>
        <p:sp>
          <p:nvSpPr>
            <p:cNvPr id="58" name="Rectangle: Single Corner Rounded 57">
              <a:extLst>
                <a:ext uri="{FF2B5EF4-FFF2-40B4-BE49-F238E27FC236}">
                  <a16:creationId xmlns:a16="http://schemas.microsoft.com/office/drawing/2014/main" id="{9777C758-0247-C30D-DB00-269C59EAFBB5}"/>
                </a:ext>
              </a:extLst>
            </p:cNvPr>
            <p:cNvSpPr/>
            <p:nvPr/>
          </p:nvSpPr>
          <p:spPr>
            <a:xfrm rot="16200000">
              <a:off x="624460" y="-624460"/>
              <a:ext cx="1659643" cy="2908564"/>
            </a:xfrm>
            <a:prstGeom prst="round1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59" name="Rectangle: Single Corner Rounded 4">
              <a:extLst>
                <a:ext uri="{FF2B5EF4-FFF2-40B4-BE49-F238E27FC236}">
                  <a16:creationId xmlns:a16="http://schemas.microsoft.com/office/drawing/2014/main" id="{1157CF8E-F044-3D9D-D8AD-21E027C2F979}"/>
                </a:ext>
              </a:extLst>
            </p:cNvPr>
            <p:cNvSpPr txBox="1"/>
            <p:nvPr/>
          </p:nvSpPr>
          <p:spPr>
            <a:xfrm rot="21600000">
              <a:off x="0" y="0"/>
              <a:ext cx="2908564" cy="12447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latin typeface="Times New Roman" pitchFamily="18" charset="0"/>
                  <a:cs typeface="Times New Roman" pitchFamily="18" charset="0"/>
                </a:rPr>
                <a:t>Internships and Apprenticeships</a:t>
              </a:r>
              <a:endParaRPr lang="en-US" sz="2100" kern="1200" dirty="0"/>
            </a:p>
          </p:txBody>
        </p:sp>
      </p:grpSp>
      <p:grpSp>
        <p:nvGrpSpPr>
          <p:cNvPr id="46" name="Group 45">
            <a:extLst>
              <a:ext uri="{FF2B5EF4-FFF2-40B4-BE49-F238E27FC236}">
                <a16:creationId xmlns:a16="http://schemas.microsoft.com/office/drawing/2014/main" id="{7DF7624A-82A9-3897-AA55-55AE9DCAFBAC}"/>
              </a:ext>
            </a:extLst>
          </p:cNvPr>
          <p:cNvGrpSpPr/>
          <p:nvPr/>
        </p:nvGrpSpPr>
        <p:grpSpPr>
          <a:xfrm>
            <a:off x="6096000" y="3187339"/>
            <a:ext cx="2908564" cy="1659643"/>
            <a:chOff x="2908564" y="0"/>
            <a:chExt cx="2908564" cy="1659643"/>
          </a:xfrm>
          <a:scene3d>
            <a:camera prst="orthographicFront">
              <a:rot lat="0" lon="0" rev="0"/>
            </a:camera>
            <a:lightRig rig="contrasting" dir="t">
              <a:rot lat="0" lon="0" rev="1200000"/>
            </a:lightRig>
          </a:scene3d>
        </p:grpSpPr>
        <p:sp>
          <p:nvSpPr>
            <p:cNvPr id="56" name="Rectangle: Single Corner Rounded 55">
              <a:extLst>
                <a:ext uri="{FF2B5EF4-FFF2-40B4-BE49-F238E27FC236}">
                  <a16:creationId xmlns:a16="http://schemas.microsoft.com/office/drawing/2014/main" id="{F1AB529F-EAEA-DF64-E568-19E0AF47530E}"/>
                </a:ext>
              </a:extLst>
            </p:cNvPr>
            <p:cNvSpPr/>
            <p:nvPr/>
          </p:nvSpPr>
          <p:spPr>
            <a:xfrm>
              <a:off x="2908564" y="0"/>
              <a:ext cx="2908564" cy="1659643"/>
            </a:xfrm>
            <a:prstGeom prst="round1Rect">
              <a:avLst/>
            </a:prstGeom>
            <a:sp3d contourW="19050" prstMaterial="metal">
              <a:bevelT w="88900" h="203200"/>
              <a:bevelB w="165100" h="254000"/>
            </a:sp3d>
          </p:spPr>
          <p:style>
            <a:lnRef idx="0">
              <a:schemeClr val="lt1">
                <a:hueOff val="0"/>
                <a:satOff val="0"/>
                <a:lumOff val="0"/>
                <a:alphaOff val="0"/>
              </a:schemeClr>
            </a:lnRef>
            <a:fillRef idx="1">
              <a:schemeClr val="accent3">
                <a:hueOff val="0"/>
                <a:satOff val="0"/>
                <a:lumOff val="0"/>
                <a:alphaOff val="0"/>
              </a:schemeClr>
            </a:fillRef>
            <a:effectRef idx="2">
              <a:schemeClr val="accent3">
                <a:hueOff val="0"/>
                <a:satOff val="0"/>
                <a:lumOff val="0"/>
                <a:alphaOff val="0"/>
              </a:schemeClr>
            </a:effectRef>
            <a:fontRef idx="minor">
              <a:schemeClr val="lt1"/>
            </a:fontRef>
          </p:style>
        </p:sp>
        <p:sp>
          <p:nvSpPr>
            <p:cNvPr id="57" name="Rectangle: Single Corner Rounded 6">
              <a:extLst>
                <a:ext uri="{FF2B5EF4-FFF2-40B4-BE49-F238E27FC236}">
                  <a16:creationId xmlns:a16="http://schemas.microsoft.com/office/drawing/2014/main" id="{CEE02A5D-82A9-F542-E055-2836540DE47B}"/>
                </a:ext>
              </a:extLst>
            </p:cNvPr>
            <p:cNvSpPr txBox="1"/>
            <p:nvPr/>
          </p:nvSpPr>
          <p:spPr>
            <a:xfrm>
              <a:off x="2908564" y="0"/>
              <a:ext cx="2908564" cy="12447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latin typeface="Times New Roman" pitchFamily="18" charset="0"/>
                  <a:cs typeface="Times New Roman" pitchFamily="18" charset="0"/>
                </a:rPr>
                <a:t>Diversity and Inclusion</a:t>
              </a:r>
              <a:endParaRPr lang="en-US" sz="2100" kern="1200" dirty="0"/>
            </a:p>
          </p:txBody>
        </p:sp>
      </p:grpSp>
      <p:grpSp>
        <p:nvGrpSpPr>
          <p:cNvPr id="47" name="Group 46">
            <a:extLst>
              <a:ext uri="{FF2B5EF4-FFF2-40B4-BE49-F238E27FC236}">
                <a16:creationId xmlns:a16="http://schemas.microsoft.com/office/drawing/2014/main" id="{7D557186-CB35-FCA2-049F-66E158C864BB}"/>
              </a:ext>
            </a:extLst>
          </p:cNvPr>
          <p:cNvGrpSpPr/>
          <p:nvPr/>
        </p:nvGrpSpPr>
        <p:grpSpPr>
          <a:xfrm>
            <a:off x="3187436" y="4846982"/>
            <a:ext cx="2908564" cy="1659643"/>
            <a:chOff x="0" y="1659643"/>
            <a:chExt cx="2908564" cy="1659643"/>
          </a:xfrm>
          <a:scene3d>
            <a:camera prst="orthographicFront">
              <a:rot lat="0" lon="0" rev="0"/>
            </a:camera>
            <a:lightRig rig="contrasting" dir="t">
              <a:rot lat="0" lon="0" rev="1200000"/>
            </a:lightRig>
          </a:scene3d>
        </p:grpSpPr>
        <p:sp>
          <p:nvSpPr>
            <p:cNvPr id="54" name="Rectangle: Single Corner Rounded 53">
              <a:extLst>
                <a:ext uri="{FF2B5EF4-FFF2-40B4-BE49-F238E27FC236}">
                  <a16:creationId xmlns:a16="http://schemas.microsoft.com/office/drawing/2014/main" id="{5411A999-E93F-C6F0-1F8B-0CDBF07BFC14}"/>
                </a:ext>
              </a:extLst>
            </p:cNvPr>
            <p:cNvSpPr/>
            <p:nvPr/>
          </p:nvSpPr>
          <p:spPr>
            <a:xfrm rot="10800000">
              <a:off x="0" y="1659643"/>
              <a:ext cx="2908564" cy="1659643"/>
            </a:xfrm>
            <a:prstGeom prst="round1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55" name="Rectangle: Single Corner Rounded 8">
              <a:extLst>
                <a:ext uri="{FF2B5EF4-FFF2-40B4-BE49-F238E27FC236}">
                  <a16:creationId xmlns:a16="http://schemas.microsoft.com/office/drawing/2014/main" id="{B35A1492-DCAD-4F7D-482D-B276CB3902A5}"/>
                </a:ext>
              </a:extLst>
            </p:cNvPr>
            <p:cNvSpPr txBox="1"/>
            <p:nvPr/>
          </p:nvSpPr>
          <p:spPr>
            <a:xfrm rot="21600000">
              <a:off x="0" y="2074553"/>
              <a:ext cx="2908564" cy="12447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latin typeface="Times New Roman" pitchFamily="18" charset="0"/>
                  <a:cs typeface="Times New Roman" pitchFamily="18" charset="0"/>
                </a:rPr>
                <a:t>Technological Interventions</a:t>
              </a:r>
              <a:endParaRPr lang="en-US" sz="2100" kern="1200" dirty="0"/>
            </a:p>
          </p:txBody>
        </p:sp>
      </p:grpSp>
      <p:grpSp>
        <p:nvGrpSpPr>
          <p:cNvPr id="48" name="Group 47">
            <a:extLst>
              <a:ext uri="{FF2B5EF4-FFF2-40B4-BE49-F238E27FC236}">
                <a16:creationId xmlns:a16="http://schemas.microsoft.com/office/drawing/2014/main" id="{C3C5F083-CE98-03B4-E974-2C96C24C600A}"/>
              </a:ext>
            </a:extLst>
          </p:cNvPr>
          <p:cNvGrpSpPr/>
          <p:nvPr/>
        </p:nvGrpSpPr>
        <p:grpSpPr>
          <a:xfrm>
            <a:off x="6096000" y="4846981"/>
            <a:ext cx="2908565" cy="1659643"/>
            <a:chOff x="2908564" y="1659642"/>
            <a:chExt cx="2908565" cy="1659643"/>
          </a:xfrm>
          <a:scene3d>
            <a:camera prst="orthographicFront">
              <a:rot lat="0" lon="0" rev="0"/>
            </a:camera>
            <a:lightRig rig="contrasting" dir="t">
              <a:rot lat="0" lon="0" rev="1200000"/>
            </a:lightRig>
          </a:scene3d>
        </p:grpSpPr>
        <p:sp>
          <p:nvSpPr>
            <p:cNvPr id="52" name="Rectangle: Single Corner Rounded 51">
              <a:extLst>
                <a:ext uri="{FF2B5EF4-FFF2-40B4-BE49-F238E27FC236}">
                  <a16:creationId xmlns:a16="http://schemas.microsoft.com/office/drawing/2014/main" id="{1652011F-E562-80ED-78C1-920D45F99000}"/>
                </a:ext>
              </a:extLst>
            </p:cNvPr>
            <p:cNvSpPr/>
            <p:nvPr/>
          </p:nvSpPr>
          <p:spPr>
            <a:xfrm rot="5400000">
              <a:off x="3533025" y="1035182"/>
              <a:ext cx="1659643" cy="2908564"/>
            </a:xfrm>
            <a:prstGeom prst="round1Rect">
              <a:avLst/>
            </a:prstGeom>
            <a:sp3d contourW="19050" prstMaterial="metal">
              <a:bevelT w="88900" h="203200"/>
              <a:bevelB w="165100" h="254000"/>
            </a:sp3d>
          </p:spPr>
          <p:style>
            <a:lnRef idx="0">
              <a:schemeClr val="lt1">
                <a:hueOff val="0"/>
                <a:satOff val="0"/>
                <a:lumOff val="0"/>
                <a:alphaOff val="0"/>
              </a:schemeClr>
            </a:lnRef>
            <a:fillRef idx="1">
              <a:schemeClr val="accent5">
                <a:hueOff val="0"/>
                <a:satOff val="0"/>
                <a:lumOff val="0"/>
                <a:alphaOff val="0"/>
              </a:schemeClr>
            </a:fillRef>
            <a:effectRef idx="2">
              <a:schemeClr val="accent5">
                <a:hueOff val="0"/>
                <a:satOff val="0"/>
                <a:lumOff val="0"/>
                <a:alphaOff val="0"/>
              </a:schemeClr>
            </a:effectRef>
            <a:fontRef idx="minor">
              <a:schemeClr val="lt1"/>
            </a:fontRef>
          </p:style>
        </p:sp>
        <p:sp>
          <p:nvSpPr>
            <p:cNvPr id="53" name="Rectangle: Single Corner Rounded 10">
              <a:extLst>
                <a:ext uri="{FF2B5EF4-FFF2-40B4-BE49-F238E27FC236}">
                  <a16:creationId xmlns:a16="http://schemas.microsoft.com/office/drawing/2014/main" id="{87AD2EE4-7681-C53A-2387-7131F085FF04}"/>
                </a:ext>
              </a:extLst>
            </p:cNvPr>
            <p:cNvSpPr txBox="1"/>
            <p:nvPr/>
          </p:nvSpPr>
          <p:spPr>
            <a:xfrm>
              <a:off x="2908564" y="2074553"/>
              <a:ext cx="2908564" cy="124473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GB" sz="2100" b="1" i="1" kern="1200" dirty="0">
                  <a:latin typeface="Times New Roman" pitchFamily="18" charset="0"/>
                  <a:cs typeface="Times New Roman" pitchFamily="18" charset="0"/>
                </a:rPr>
                <a:t>Promotion of Positive Employment Culture</a:t>
              </a:r>
              <a:endParaRPr lang="en-US" sz="2100" kern="1200" dirty="0"/>
            </a:p>
          </p:txBody>
        </p:sp>
      </p:grpSp>
      <p:grpSp>
        <p:nvGrpSpPr>
          <p:cNvPr id="49" name="Group 48">
            <a:extLst>
              <a:ext uri="{FF2B5EF4-FFF2-40B4-BE49-F238E27FC236}">
                <a16:creationId xmlns:a16="http://schemas.microsoft.com/office/drawing/2014/main" id="{B5E1D5A3-DF6F-8792-F1E9-C6B7C76C834D}"/>
              </a:ext>
            </a:extLst>
          </p:cNvPr>
          <p:cNvGrpSpPr/>
          <p:nvPr/>
        </p:nvGrpSpPr>
        <p:grpSpPr>
          <a:xfrm>
            <a:off x="5223431" y="4432071"/>
            <a:ext cx="1745138" cy="829821"/>
            <a:chOff x="2035995" y="1244732"/>
            <a:chExt cx="1745138" cy="829821"/>
          </a:xfrm>
          <a:scene3d>
            <a:camera prst="orthographicFront">
              <a:rot lat="0" lon="0" rev="0"/>
            </a:camera>
            <a:lightRig rig="contrasting" dir="t">
              <a:rot lat="0" lon="0" rev="1200000"/>
            </a:lightRig>
          </a:scene3d>
        </p:grpSpPr>
        <p:sp>
          <p:nvSpPr>
            <p:cNvPr id="50" name="Rectangle: Rounded Corners 49">
              <a:extLst>
                <a:ext uri="{FF2B5EF4-FFF2-40B4-BE49-F238E27FC236}">
                  <a16:creationId xmlns:a16="http://schemas.microsoft.com/office/drawing/2014/main" id="{801AA489-7E06-D905-C067-907248CADC06}"/>
                </a:ext>
              </a:extLst>
            </p:cNvPr>
            <p:cNvSpPr/>
            <p:nvPr/>
          </p:nvSpPr>
          <p:spPr>
            <a:xfrm>
              <a:off x="2035995" y="1244732"/>
              <a:ext cx="1745138" cy="829821"/>
            </a:xfrm>
            <a:prstGeom prst="roundRect">
              <a:avLst/>
            </a:prstGeom>
            <a:sp3d z="300000" contourW="19050" prstMaterial="metal">
              <a:bevelT w="88900" h="203200"/>
              <a:bevelB w="165100" h="254000"/>
            </a:sp3d>
          </p:spPr>
          <p:style>
            <a:lnRef idx="0">
              <a:schemeClr val="lt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51" name="Rectangle: Rounded Corners 12">
              <a:extLst>
                <a:ext uri="{FF2B5EF4-FFF2-40B4-BE49-F238E27FC236}">
                  <a16:creationId xmlns:a16="http://schemas.microsoft.com/office/drawing/2014/main" id="{F4D3E717-905B-F9F3-6D0E-F8CDE5782EDB}"/>
                </a:ext>
              </a:extLst>
            </p:cNvPr>
            <p:cNvSpPr txBox="1"/>
            <p:nvPr/>
          </p:nvSpPr>
          <p:spPr>
            <a:xfrm>
              <a:off x="2076504" y="1285241"/>
              <a:ext cx="1664120" cy="748803"/>
            </a:xfrm>
            <a:prstGeom prst="rect">
              <a:avLst/>
            </a:prstGeom>
            <a:sp3d z="300000"/>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b="1" i="1" kern="1200" dirty="0">
                  <a:latin typeface="Times New Roman" pitchFamily="18" charset="0"/>
                  <a:cs typeface="Times New Roman" pitchFamily="18" charset="0"/>
                </a:rPr>
                <a:t>Recruitment Strategies</a:t>
              </a:r>
              <a:endParaRPr lang="en-US" sz="2100" kern="1200" dirty="0"/>
            </a:p>
          </p:txBody>
        </p:sp>
      </p:grpSp>
      <p:sp>
        <p:nvSpPr>
          <p:cNvPr id="2" name="Footer Placeholder 1">
            <a:extLst>
              <a:ext uri="{FF2B5EF4-FFF2-40B4-BE49-F238E27FC236}">
                <a16:creationId xmlns:a16="http://schemas.microsoft.com/office/drawing/2014/main" id="{5D927CD2-74B0-F427-AED4-B1B1464869DF}"/>
              </a:ext>
            </a:extLst>
          </p:cNvPr>
          <p:cNvSpPr>
            <a:spLocks noGrp="1"/>
          </p:cNvSpPr>
          <p:nvPr>
            <p:ph type="ftr" sz="quarter" idx="11"/>
          </p:nvPr>
        </p:nvSpPr>
        <p:spPr>
          <a:xfrm>
            <a:off x="5519113" y="6506624"/>
            <a:ext cx="6672887" cy="365125"/>
          </a:xfrm>
        </p:spPr>
        <p:txBody>
          <a:bodyPr/>
          <a:lstStyle/>
          <a:p>
            <a:pPr algn="ctr"/>
            <a:r>
              <a:rPr lang="en-GB"/>
              <a:t>Akram Qureshi Mohammed 2223912</a:t>
            </a:r>
          </a:p>
        </p:txBody>
      </p:sp>
    </p:spTree>
    <p:extLst>
      <p:ext uri="{BB962C8B-B14F-4D97-AF65-F5344CB8AC3E}">
        <p14:creationId xmlns:p14="http://schemas.microsoft.com/office/powerpoint/2010/main" val="3051161203"/>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6">
            <a:extLst>
              <a:ext uri="{FF2B5EF4-FFF2-40B4-BE49-F238E27FC236}">
                <a16:creationId xmlns:a16="http://schemas.microsoft.com/office/drawing/2014/main" id="{69626F34-33E2-623C-AFB4-69DB359FCF67}"/>
              </a:ext>
            </a:extLst>
          </p:cNvPr>
          <p:cNvSpPr txBox="1"/>
          <p:nvPr/>
        </p:nvSpPr>
        <p:spPr>
          <a:xfrm>
            <a:off x="549966" y="1166842"/>
            <a:ext cx="11092069" cy="4524315"/>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7200" b="1" i="0" dirty="0">
                <a:solidFill>
                  <a:srgbClr val="000000"/>
                </a:solidFill>
                <a:effectLst/>
                <a:latin typeface="Forte" panose="03060902040502070203" pitchFamily="66" charset="0"/>
              </a:rPr>
              <a:t>Internal Source of Staffing</a:t>
            </a:r>
          </a:p>
          <a:p>
            <a:endParaRPr lang="en-US" sz="7200" b="1" dirty="0">
              <a:solidFill>
                <a:srgbClr val="000000"/>
              </a:solidFill>
              <a:latin typeface="Forte" panose="03060902040502070203" pitchFamily="66" charset="0"/>
            </a:endParaRPr>
          </a:p>
          <a:p>
            <a:endParaRPr lang="en-US" sz="7200" b="1" dirty="0">
              <a:solidFill>
                <a:srgbClr val="000000"/>
              </a:solidFill>
              <a:latin typeface="Forte" panose="03060902040502070203" pitchFamily="66" charset="0"/>
            </a:endParaRPr>
          </a:p>
          <a:p>
            <a:endParaRPr lang="en-US" sz="7200" b="1" dirty="0">
              <a:latin typeface="Forte" panose="03060902040502070203" pitchFamily="66" charset="0"/>
            </a:endParaRPr>
          </a:p>
        </p:txBody>
      </p:sp>
      <p:pic>
        <p:nvPicPr>
          <p:cNvPr id="5" name="Picture 4">
            <a:extLst>
              <a:ext uri="{FF2B5EF4-FFF2-40B4-BE49-F238E27FC236}">
                <a16:creationId xmlns:a16="http://schemas.microsoft.com/office/drawing/2014/main" id="{347531D7-E269-9F31-F4B1-0568E5FFFF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6470" y="2889273"/>
            <a:ext cx="6456645" cy="2968604"/>
          </a:xfrm>
          <a:prstGeom prst="rect">
            <a:avLst/>
          </a:prstGeom>
        </p:spPr>
      </p:pic>
      <p:sp>
        <p:nvSpPr>
          <p:cNvPr id="2" name="Footer Placeholder 1">
            <a:extLst>
              <a:ext uri="{FF2B5EF4-FFF2-40B4-BE49-F238E27FC236}">
                <a16:creationId xmlns:a16="http://schemas.microsoft.com/office/drawing/2014/main" id="{764CD733-9A15-B596-3715-927AE23688C0}"/>
              </a:ext>
            </a:extLst>
          </p:cNvPr>
          <p:cNvSpPr>
            <a:spLocks noGrp="1"/>
          </p:cNvSpPr>
          <p:nvPr>
            <p:ph type="ftr" sz="quarter" idx="11"/>
          </p:nvPr>
        </p:nvSpPr>
        <p:spPr>
          <a:xfrm>
            <a:off x="5519113" y="6089753"/>
            <a:ext cx="6672887" cy="365125"/>
          </a:xfrm>
        </p:spPr>
        <p:txBody>
          <a:bodyPr/>
          <a:lstStyle/>
          <a:p>
            <a:pPr algn="ctr"/>
            <a:r>
              <a:rPr lang="en-GB" dirty="0" err="1"/>
              <a:t>Relin</a:t>
            </a:r>
            <a:r>
              <a:rPr lang="en-GB" dirty="0"/>
              <a:t> </a:t>
            </a:r>
            <a:r>
              <a:rPr lang="en-GB" dirty="0" err="1"/>
              <a:t>Reji</a:t>
            </a:r>
            <a:r>
              <a:rPr lang="en-GB" dirty="0"/>
              <a:t> Baby 2228653</a:t>
            </a:r>
          </a:p>
        </p:txBody>
      </p:sp>
    </p:spTree>
    <p:extLst>
      <p:ext uri="{BB962C8B-B14F-4D97-AF65-F5344CB8AC3E}">
        <p14:creationId xmlns:p14="http://schemas.microsoft.com/office/powerpoint/2010/main" val="1543948301"/>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E688877B-51C3-FC00-82E7-135284B1861C}"/>
              </a:ext>
            </a:extLst>
          </p:cNvPr>
          <p:cNvSpPr txBox="1"/>
          <p:nvPr/>
        </p:nvSpPr>
        <p:spPr>
          <a:xfrm>
            <a:off x="1" y="-2"/>
            <a:ext cx="12192000" cy="6858001"/>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fontAlgn="base"/>
            <a:r>
              <a:rPr lang="en-US" sz="4000" b="0" i="0" dirty="0">
                <a:solidFill>
                  <a:srgbClr val="000000"/>
                </a:solidFill>
                <a:effectLst/>
                <a:latin typeface="Arial" panose="020B0604020202020204" pitchFamily="34" charset="0"/>
                <a:cs typeface="Arial" panose="020B0604020202020204" pitchFamily="34" charset="0"/>
              </a:rPr>
              <a:t>What is Internal Source of Staffing?</a:t>
            </a:r>
          </a:p>
          <a:p>
            <a:pPr algn="just" fontAlgn="base"/>
            <a:endParaRPr lang="en-US" sz="4000" b="0" i="0" dirty="0">
              <a:solidFill>
                <a:srgbClr val="000000"/>
              </a:solidFill>
              <a:effectLst/>
              <a:latin typeface="Arial" panose="020B0604020202020204" pitchFamily="34" charset="0"/>
              <a:cs typeface="Arial" panose="020B0604020202020204" pitchFamily="34" charset="0"/>
            </a:endParaRPr>
          </a:p>
          <a:p>
            <a:pPr marL="342900" indent="-342900" algn="just" fontAlgn="base">
              <a:buFont typeface="Wingdings" panose="05000000000000000000" pitchFamily="2" charset="2"/>
              <a:buChar char="§"/>
            </a:pPr>
            <a:r>
              <a:rPr lang="en-US" sz="2400" b="0" i="0" dirty="0">
                <a:solidFill>
                  <a:srgbClr val="000000"/>
                </a:solidFill>
                <a:effectLst/>
                <a:latin typeface="Arial" panose="020B0604020202020204" pitchFamily="34" charset="0"/>
                <a:cs typeface="Arial" panose="020B0604020202020204" pitchFamily="34" charset="0"/>
              </a:rPr>
              <a:t>It me</a:t>
            </a:r>
            <a:r>
              <a:rPr lang="en-US" sz="2400" dirty="0">
                <a:solidFill>
                  <a:srgbClr val="000000"/>
                </a:solidFill>
                <a:latin typeface="Arial" panose="020B0604020202020204" pitchFamily="34" charset="0"/>
                <a:cs typeface="Arial" panose="020B0604020202020204" pitchFamily="34" charset="0"/>
              </a:rPr>
              <a:t>ans hiring people from within or inside the organization.</a:t>
            </a:r>
          </a:p>
          <a:p>
            <a:pPr algn="just" fontAlgn="base"/>
            <a:endParaRPr lang="en-US" sz="2400" dirty="0">
              <a:solidFill>
                <a:srgbClr val="000000"/>
              </a:solidFill>
              <a:latin typeface="Arial" panose="020B0604020202020204" pitchFamily="34" charset="0"/>
              <a:cs typeface="Arial" panose="020B0604020202020204" pitchFamily="34" charset="0"/>
            </a:endParaRPr>
          </a:p>
          <a:p>
            <a:pPr marL="342900" indent="-342900" algn="just" fontAlgn="base">
              <a:buFont typeface="Wingdings" panose="05000000000000000000" pitchFamily="2" charset="2"/>
              <a:buChar char="§"/>
            </a:pPr>
            <a:r>
              <a:rPr lang="en-US" sz="2400" b="0" i="0" dirty="0">
                <a:solidFill>
                  <a:srgbClr val="000000"/>
                </a:solidFill>
                <a:effectLst/>
                <a:latin typeface="Arial" panose="020B0604020202020204" pitchFamily="34" charset="0"/>
                <a:cs typeface="Arial" panose="020B0604020202020204" pitchFamily="34" charset="0"/>
              </a:rPr>
              <a:t>Seeking applicants for the job positions from those who are currently employed within the firm and no outsiders are permitted in the internal sources.(accountlearning.com)</a:t>
            </a:r>
          </a:p>
          <a:p>
            <a:pPr algn="just" fontAlgn="base"/>
            <a:endParaRPr lang="en-US" sz="2400" dirty="0">
              <a:solidFill>
                <a:srgbClr val="000000"/>
              </a:solidFill>
              <a:latin typeface="Arial" panose="020B0604020202020204" pitchFamily="34" charset="0"/>
              <a:cs typeface="Arial" panose="020B0604020202020204" pitchFamily="34" charset="0"/>
            </a:endParaRPr>
          </a:p>
          <a:p>
            <a:pPr marL="342900" indent="-342900" algn="just" fontAlgn="base">
              <a:buFont typeface="Wingdings" panose="05000000000000000000" pitchFamily="2" charset="2"/>
              <a:buChar char="§"/>
            </a:pPr>
            <a:r>
              <a:rPr lang="en-US" sz="2400" b="0" i="0" dirty="0">
                <a:solidFill>
                  <a:srgbClr val="000000"/>
                </a:solidFill>
                <a:effectLst/>
                <a:latin typeface="Arial" panose="020B0604020202020204" pitchFamily="34" charset="0"/>
                <a:cs typeface="Arial" panose="020B0604020202020204" pitchFamily="34" charset="0"/>
              </a:rPr>
              <a:t>Vacancies at higher maybe filled up by promoting persons from lower levels also depending upon their job standards and responsibilities.</a:t>
            </a:r>
          </a:p>
          <a:p>
            <a:pPr algn="just" fontAlgn="base"/>
            <a:endParaRPr lang="en-US" sz="4000" b="0" i="0" dirty="0">
              <a:solidFill>
                <a:srgbClr val="000000"/>
              </a:solidFill>
              <a:effectLst/>
              <a:latin typeface="Arial" panose="020B0604020202020204" pitchFamily="34" charset="0"/>
              <a:cs typeface="Arial" panose="020B0604020202020204" pitchFamily="34" charset="0"/>
            </a:endParaRPr>
          </a:p>
          <a:p>
            <a:pPr algn="just" fontAlgn="base"/>
            <a:endParaRPr lang="en-US" sz="4000" b="0" i="0" dirty="0">
              <a:solidFill>
                <a:srgbClr val="000000"/>
              </a:solidFill>
              <a:effectLst/>
              <a:latin typeface="Arial" panose="020B0604020202020204" pitchFamily="34" charset="0"/>
              <a:cs typeface="Arial" panose="020B0604020202020204" pitchFamily="34" charset="0"/>
            </a:endParaRPr>
          </a:p>
          <a:p>
            <a:pPr algn="just" fontAlgn="base"/>
            <a:endParaRPr lang="en-US" sz="2800" i="0" dirty="0">
              <a:solidFill>
                <a:srgbClr val="555555"/>
              </a:solidFill>
              <a:effectLst/>
              <a:latin typeface="Arial" panose="020B0604020202020204" pitchFamily="34" charset="0"/>
              <a:cs typeface="Arial" panose="020B0604020202020204" pitchFamily="34" charset="0"/>
            </a:endParaRPr>
          </a:p>
          <a:p>
            <a:pPr algn="just" fontAlgn="base"/>
            <a:endParaRPr lang="en-US" sz="4000" dirty="0">
              <a:solidFill>
                <a:srgbClr val="555555"/>
              </a:solidFill>
              <a:latin typeface="Arial" panose="020B0604020202020204" pitchFamily="34" charset="0"/>
              <a:cs typeface="Arial" panose="020B0604020202020204" pitchFamily="34" charset="0"/>
            </a:endParaRPr>
          </a:p>
          <a:p>
            <a:pPr algn="just" fontAlgn="base"/>
            <a:endParaRPr lang="en-US" sz="4000" b="0" i="0" dirty="0">
              <a:solidFill>
                <a:srgbClr val="555555"/>
              </a:solidFill>
              <a:effectLst/>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22A3906D-B4D0-DF08-FF58-0376D04E01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5788" y="4372065"/>
            <a:ext cx="2760423" cy="2204581"/>
          </a:xfrm>
          <a:prstGeom prst="rect">
            <a:avLst/>
          </a:prstGeom>
        </p:spPr>
      </p:pic>
      <p:sp>
        <p:nvSpPr>
          <p:cNvPr id="2" name="Footer Placeholder 1">
            <a:extLst>
              <a:ext uri="{FF2B5EF4-FFF2-40B4-BE49-F238E27FC236}">
                <a16:creationId xmlns:a16="http://schemas.microsoft.com/office/drawing/2014/main" id="{DBDBB1DA-01E2-B9CA-5D1E-769E03240A22}"/>
              </a:ext>
            </a:extLst>
          </p:cNvPr>
          <p:cNvSpPr>
            <a:spLocks noGrp="1"/>
          </p:cNvSpPr>
          <p:nvPr>
            <p:ph type="ftr" sz="quarter" idx="11"/>
          </p:nvPr>
        </p:nvSpPr>
        <p:spPr>
          <a:xfrm>
            <a:off x="5519111" y="6211521"/>
            <a:ext cx="6672887" cy="365125"/>
          </a:xfrm>
        </p:spPr>
        <p:txBody>
          <a:bodyPr/>
          <a:lstStyle/>
          <a:p>
            <a:pPr algn="ctr"/>
            <a:r>
              <a:rPr lang="en-GB" dirty="0" err="1"/>
              <a:t>Relin</a:t>
            </a:r>
            <a:r>
              <a:rPr lang="en-GB" dirty="0"/>
              <a:t> </a:t>
            </a:r>
            <a:r>
              <a:rPr lang="en-GB" dirty="0" err="1"/>
              <a:t>Reji</a:t>
            </a:r>
            <a:r>
              <a:rPr lang="en-GB" dirty="0"/>
              <a:t> Baby 2228653</a:t>
            </a:r>
          </a:p>
        </p:txBody>
      </p:sp>
    </p:spTree>
    <p:extLst>
      <p:ext uri="{BB962C8B-B14F-4D97-AF65-F5344CB8AC3E}">
        <p14:creationId xmlns:p14="http://schemas.microsoft.com/office/powerpoint/2010/main" val="3689218268"/>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2">
            <a:extLst>
              <a:ext uri="{FF2B5EF4-FFF2-40B4-BE49-F238E27FC236}">
                <a16:creationId xmlns:a16="http://schemas.microsoft.com/office/drawing/2014/main" id="{CE7AACFE-D552-896B-DD52-63123F5FC0CC}"/>
              </a:ext>
            </a:extLst>
          </p:cNvPr>
          <p:cNvSpPr txBox="1"/>
          <p:nvPr/>
        </p:nvSpPr>
        <p:spPr>
          <a:xfrm>
            <a:off x="0" y="0"/>
            <a:ext cx="12192000" cy="7243008"/>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fontAlgn="base">
              <a:lnSpc>
                <a:spcPct val="150000"/>
              </a:lnSpc>
            </a:pPr>
            <a:r>
              <a:rPr lang="en-US" sz="2800" b="1" i="0" dirty="0">
                <a:solidFill>
                  <a:srgbClr val="000000"/>
                </a:solidFill>
                <a:effectLst/>
                <a:latin typeface="Arial" panose="020B0604020202020204" pitchFamily="34" charset="0"/>
                <a:cs typeface="Arial" panose="020B0604020202020204" pitchFamily="34" charset="0"/>
              </a:rPr>
              <a:t>Benefits of Internal Sources of Staffing</a:t>
            </a:r>
          </a:p>
          <a:p>
            <a:pPr marL="342900" indent="-342900" algn="just" fontAlgn="base">
              <a:lnSpc>
                <a:spcPct val="150000"/>
              </a:lnSpc>
              <a:buFont typeface="Wingdings" panose="05000000000000000000" pitchFamily="2" charset="2"/>
              <a:buChar char="§"/>
            </a:pPr>
            <a:r>
              <a:rPr lang="en-US" sz="2000" dirty="0">
                <a:solidFill>
                  <a:srgbClr val="000000"/>
                </a:solidFill>
                <a:latin typeface="Arial" panose="020B0604020202020204" pitchFamily="34" charset="0"/>
                <a:cs typeface="Arial" panose="020B0604020202020204" pitchFamily="34" charset="0"/>
              </a:rPr>
              <a:t>It is the most practical and affordable way to fill open roles in an organization.</a:t>
            </a:r>
          </a:p>
          <a:p>
            <a:pPr marL="342900" indent="-342900" algn="just" fontAlgn="base">
              <a:lnSpc>
                <a:spcPct val="150000"/>
              </a:lnSpc>
              <a:buFont typeface="Wingdings" panose="05000000000000000000" pitchFamily="2" charset="2"/>
              <a:buChar char="§"/>
            </a:pPr>
            <a:r>
              <a:rPr lang="en-US" sz="2000" dirty="0">
                <a:solidFill>
                  <a:srgbClr val="000000"/>
                </a:solidFill>
                <a:latin typeface="Arial" panose="020B0604020202020204" pitchFamily="34" charset="0"/>
                <a:cs typeface="Arial" panose="020B0604020202020204" pitchFamily="34" charset="0"/>
              </a:rPr>
              <a:t>It ought to be the ideal strategy for inspiring current workers.</a:t>
            </a:r>
          </a:p>
          <a:p>
            <a:pPr marL="342900" indent="-342900" algn="just" fontAlgn="base">
              <a:lnSpc>
                <a:spcPct val="150000"/>
              </a:lnSpc>
              <a:buFont typeface="Wingdings" panose="05000000000000000000" pitchFamily="2" charset="2"/>
              <a:buChar char="§"/>
            </a:pPr>
            <a:r>
              <a:rPr lang="en-US" sz="2000" dirty="0">
                <a:solidFill>
                  <a:srgbClr val="000000"/>
                </a:solidFill>
                <a:latin typeface="Arial" panose="020B0604020202020204" pitchFamily="34" charset="0"/>
                <a:cs typeface="Arial" panose="020B0604020202020204" pitchFamily="34" charset="0"/>
              </a:rPr>
              <a:t>Enhance overall responsibility and demonstrate workers' finest work.</a:t>
            </a:r>
          </a:p>
          <a:p>
            <a:pPr marL="342900" indent="-342900" algn="just" fontAlgn="base">
              <a:lnSpc>
                <a:spcPct val="150000"/>
              </a:lnSpc>
              <a:buFont typeface="Wingdings" panose="05000000000000000000" pitchFamily="2" charset="2"/>
              <a:buChar char="§"/>
            </a:pPr>
            <a:r>
              <a:rPr lang="en-US" sz="2000" dirty="0">
                <a:solidFill>
                  <a:srgbClr val="000000"/>
                </a:solidFill>
                <a:latin typeface="Arial" panose="020B0604020202020204" pitchFamily="34" charset="0"/>
                <a:cs typeface="Arial" panose="020B0604020202020204" pitchFamily="34" charset="0"/>
              </a:rPr>
              <a:t>Additionally, because they are obtaining job rotations in their working lives, it allows the employees readily train for better jobs.(</a:t>
            </a:r>
            <a:r>
              <a:rPr lang="en-US" sz="2000" dirty="0" err="1">
                <a:solidFill>
                  <a:srgbClr val="000000"/>
                </a:solidFill>
                <a:latin typeface="Arial" panose="020B0604020202020204" pitchFamily="34" charset="0"/>
                <a:cs typeface="Arial" panose="020B0604020202020204" pitchFamily="34" charset="0"/>
              </a:rPr>
              <a:t>bika,n.,resources.workable..com</a:t>
            </a:r>
            <a:r>
              <a:rPr lang="en-US" sz="2000" dirty="0">
                <a:solidFill>
                  <a:srgbClr val="000000"/>
                </a:solidFill>
                <a:latin typeface="Arial" panose="020B0604020202020204" pitchFamily="34" charset="0"/>
                <a:cs typeface="Arial" panose="020B0604020202020204" pitchFamily="34" charset="0"/>
              </a:rPr>
              <a:t>)</a:t>
            </a:r>
          </a:p>
          <a:p>
            <a:pPr algn="just" fontAlgn="base">
              <a:lnSpc>
                <a:spcPct val="150000"/>
              </a:lnSpc>
            </a:pPr>
            <a:r>
              <a:rPr lang="en-US" sz="2800" b="1" dirty="0">
                <a:solidFill>
                  <a:srgbClr val="000000"/>
                </a:solidFill>
                <a:latin typeface="Arial" panose="020B0604020202020204" pitchFamily="34" charset="0"/>
                <a:cs typeface="Arial" panose="020B0604020202020204" pitchFamily="34" charset="0"/>
              </a:rPr>
              <a:t>Demerits</a:t>
            </a:r>
            <a:r>
              <a:rPr lang="en-US" sz="2800" b="1" i="0" dirty="0">
                <a:solidFill>
                  <a:srgbClr val="000000"/>
                </a:solidFill>
                <a:effectLst/>
                <a:latin typeface="Arial" panose="020B0604020202020204" pitchFamily="34" charset="0"/>
                <a:cs typeface="Arial" panose="020B0604020202020204" pitchFamily="34" charset="0"/>
              </a:rPr>
              <a:t> of </a:t>
            </a:r>
            <a:r>
              <a:rPr lang="en-US" sz="2800" b="1" dirty="0">
                <a:solidFill>
                  <a:srgbClr val="000000"/>
                </a:solidFill>
                <a:latin typeface="Arial" panose="020B0604020202020204" pitchFamily="34" charset="0"/>
                <a:cs typeface="Arial" panose="020B0604020202020204" pitchFamily="34" charset="0"/>
              </a:rPr>
              <a:t>External Recruitments</a:t>
            </a:r>
          </a:p>
          <a:p>
            <a:pPr marL="285750" indent="-285750" algn="just">
              <a:lnSpc>
                <a:spcPct val="150000"/>
              </a:lnSpc>
              <a:buFont typeface="Wingdings" panose="05000000000000000000" pitchFamily="2" charset="2"/>
              <a:buChar char="§"/>
            </a:pPr>
            <a:r>
              <a:rPr lang="en-US" sz="2000" b="0" i="0" dirty="0">
                <a:solidFill>
                  <a:srgbClr val="222222"/>
                </a:solidFill>
                <a:effectLst/>
                <a:latin typeface="Arial" panose="020B0604020202020204" pitchFamily="34" charset="0"/>
                <a:cs typeface="Arial" panose="020B0604020202020204" pitchFamily="34" charset="0"/>
              </a:rPr>
              <a:t>Frustration among present employees because when a new member is added the existing employees who aspire for promotion fail to get the same and naturally takes time to get adjusted with nature and system of the organization.</a:t>
            </a:r>
          </a:p>
          <a:p>
            <a:pPr marL="285750" indent="-285750" algn="just">
              <a:lnSpc>
                <a:spcPct val="150000"/>
              </a:lnSpc>
              <a:buFont typeface="Wingdings" panose="05000000000000000000" pitchFamily="2" charset="2"/>
              <a:buChar char="§"/>
            </a:pPr>
            <a:r>
              <a:rPr lang="en-US" sz="2000" dirty="0">
                <a:solidFill>
                  <a:srgbClr val="222222"/>
                </a:solidFill>
                <a:latin typeface="Arial" panose="020B0604020202020204" pitchFamily="34" charset="0"/>
                <a:cs typeface="Arial" panose="020B0604020202020204" pitchFamily="34" charset="0"/>
              </a:rPr>
              <a:t>Also are expensive method where the costs are incurred in advertising job vacancies, holding tests and interviews.</a:t>
            </a:r>
          </a:p>
          <a:p>
            <a:pPr marL="285750" indent="-285750" algn="just">
              <a:lnSpc>
                <a:spcPct val="150000"/>
              </a:lnSpc>
              <a:buFont typeface="Wingdings" panose="05000000000000000000" pitchFamily="2" charset="2"/>
              <a:buChar char="§"/>
            </a:pPr>
            <a:r>
              <a:rPr lang="en-US" sz="2000" b="0" i="0" dirty="0">
                <a:solidFill>
                  <a:srgbClr val="222222"/>
                </a:solidFill>
                <a:effectLst/>
                <a:latin typeface="Arial" panose="020B0604020202020204" pitchFamily="34" charset="0"/>
                <a:cs typeface="Arial" panose="020B0604020202020204" pitchFamily="34" charset="0"/>
              </a:rPr>
              <a:t>A t</a:t>
            </a:r>
            <a:r>
              <a:rPr lang="en-US" sz="2000" dirty="0">
                <a:solidFill>
                  <a:srgbClr val="222222"/>
                </a:solidFill>
                <a:latin typeface="Arial" panose="020B0604020202020204" pitchFamily="34" charset="0"/>
                <a:cs typeface="Arial" panose="020B0604020202020204" pitchFamily="34" charset="0"/>
              </a:rPr>
              <a:t>ime consuming process.</a:t>
            </a:r>
            <a:endParaRPr lang="en-US" b="0" i="0" dirty="0">
              <a:solidFill>
                <a:srgbClr val="000000"/>
              </a:solidFill>
              <a:effectLst/>
              <a:latin typeface="Arial" panose="020B0604020202020204" pitchFamily="34" charset="0"/>
              <a:cs typeface="Arial" panose="020B0604020202020204" pitchFamily="34" charset="0"/>
            </a:endParaRPr>
          </a:p>
          <a:p>
            <a:pPr algn="just">
              <a:lnSpc>
                <a:spcPct val="150000"/>
              </a:lnSpc>
            </a:pP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7BD0833F-D7E9-7129-16CF-9D7ED1589EED}"/>
              </a:ext>
            </a:extLst>
          </p:cNvPr>
          <p:cNvSpPr>
            <a:spLocks noGrp="1"/>
          </p:cNvSpPr>
          <p:nvPr>
            <p:ph type="ftr" sz="quarter" idx="11"/>
          </p:nvPr>
        </p:nvSpPr>
        <p:spPr>
          <a:xfrm>
            <a:off x="5519113" y="6173561"/>
            <a:ext cx="6672887" cy="365125"/>
          </a:xfrm>
        </p:spPr>
        <p:txBody>
          <a:bodyPr/>
          <a:lstStyle/>
          <a:p>
            <a:pPr algn="ctr"/>
            <a:r>
              <a:rPr lang="en-GB" dirty="0" err="1"/>
              <a:t>Relin</a:t>
            </a:r>
            <a:r>
              <a:rPr lang="en-GB" dirty="0"/>
              <a:t> </a:t>
            </a:r>
            <a:r>
              <a:rPr lang="en-GB" dirty="0" err="1"/>
              <a:t>Reji</a:t>
            </a:r>
            <a:r>
              <a:rPr lang="en-GB" dirty="0"/>
              <a:t> Baby 2228653</a:t>
            </a:r>
          </a:p>
        </p:txBody>
      </p:sp>
    </p:spTree>
    <p:extLst>
      <p:ext uri="{BB962C8B-B14F-4D97-AF65-F5344CB8AC3E}">
        <p14:creationId xmlns:p14="http://schemas.microsoft.com/office/powerpoint/2010/main" val="1254348097"/>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FD7C4A37-6945-232F-8C13-D65063C30443}"/>
              </a:ext>
            </a:extLst>
          </p:cNvPr>
          <p:cNvSpPr txBox="1"/>
          <p:nvPr/>
        </p:nvSpPr>
        <p:spPr>
          <a:xfrm>
            <a:off x="25831" y="197455"/>
            <a:ext cx="12192000" cy="7017306"/>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endParaRPr lang="en-US" b="1" i="0" dirty="0">
              <a:solidFill>
                <a:srgbClr val="222222"/>
              </a:solidFill>
              <a:effectLst/>
              <a:latin typeface="Arial" panose="020B0604020202020204" pitchFamily="34" charset="0"/>
              <a:cs typeface="Arial" panose="020B0604020202020204" pitchFamily="34" charset="0"/>
            </a:endParaRPr>
          </a:p>
          <a:p>
            <a:pPr algn="l"/>
            <a:r>
              <a:rPr lang="en-US" sz="2800" b="1" i="0" dirty="0">
                <a:solidFill>
                  <a:srgbClr val="222222"/>
                </a:solidFill>
                <a:effectLst/>
                <a:latin typeface="Arial" panose="020B0604020202020204" pitchFamily="34" charset="0"/>
                <a:cs typeface="Arial" panose="020B0604020202020204" pitchFamily="34" charset="0"/>
              </a:rPr>
              <a:t>Sources and methods of Internal Recruitment    </a:t>
            </a:r>
            <a:endParaRPr lang="en-US" sz="2000" b="1" dirty="0">
              <a:solidFill>
                <a:srgbClr val="222222"/>
              </a:solidFill>
              <a:latin typeface="Arial" panose="020B0604020202020204" pitchFamily="34" charset="0"/>
              <a:cs typeface="Arial" panose="020B0604020202020204" pitchFamily="34" charset="0"/>
            </a:endParaRPr>
          </a:p>
          <a:p>
            <a:pPr algn="l"/>
            <a:endParaRPr lang="en-US" sz="2000" b="1" dirty="0">
              <a:solidFill>
                <a:srgbClr val="222222"/>
              </a:solidFill>
              <a:latin typeface="Arial" panose="020B0604020202020204" pitchFamily="34" charset="0"/>
              <a:cs typeface="Arial" panose="020B0604020202020204" pitchFamily="34" charset="0"/>
            </a:endParaRPr>
          </a:p>
          <a:p>
            <a:pPr algn="just"/>
            <a:r>
              <a:rPr lang="en-US" sz="2400" b="1" dirty="0">
                <a:solidFill>
                  <a:srgbClr val="222222"/>
                </a:solidFill>
                <a:latin typeface="Arial" panose="020B0604020202020204" pitchFamily="34" charset="0"/>
                <a:cs typeface="Arial" panose="020B0604020202020204" pitchFamily="34" charset="0"/>
              </a:rPr>
              <a:t>Transfer :</a:t>
            </a:r>
            <a:r>
              <a:rPr lang="en-US" sz="2400" dirty="0">
                <a:solidFill>
                  <a:srgbClr val="222222"/>
                </a:solidFill>
                <a:latin typeface="Arial" panose="020B0604020202020204" pitchFamily="34" charset="0"/>
                <a:cs typeface="Arial" panose="020B0604020202020204" pitchFamily="34" charset="0"/>
              </a:rPr>
              <a:t> Employees are transferred when they go from one employment position to another while maintaining the same degree of responsibility and status.</a:t>
            </a:r>
          </a:p>
          <a:p>
            <a:pPr algn="just"/>
            <a:endParaRPr lang="en-US" sz="2400" dirty="0">
              <a:solidFill>
                <a:srgbClr val="222222"/>
              </a:solidFill>
              <a:latin typeface="Arial" panose="020B0604020202020204" pitchFamily="34" charset="0"/>
              <a:cs typeface="Arial" panose="020B0604020202020204" pitchFamily="34" charset="0"/>
            </a:endParaRPr>
          </a:p>
          <a:p>
            <a:pPr algn="just"/>
            <a:r>
              <a:rPr lang="en-US" sz="2400" b="1" dirty="0">
                <a:solidFill>
                  <a:srgbClr val="222222"/>
                </a:solidFill>
                <a:latin typeface="Arial" panose="020B0604020202020204" pitchFamily="34" charset="0"/>
                <a:cs typeface="Arial" panose="020B0604020202020204" pitchFamily="34" charset="0"/>
              </a:rPr>
              <a:t>Promotion</a:t>
            </a:r>
            <a:r>
              <a:rPr lang="en-US" sz="2400" dirty="0">
                <a:solidFill>
                  <a:srgbClr val="222222"/>
                </a:solidFill>
                <a:latin typeface="Arial" panose="020B0604020202020204" pitchFamily="34" charset="0"/>
                <a:cs typeface="Arial" panose="020B0604020202020204" pitchFamily="34" charset="0"/>
              </a:rPr>
              <a:t>: This is when a person moves from one position to another with more responsibility.</a:t>
            </a:r>
          </a:p>
          <a:p>
            <a:pPr algn="just"/>
            <a:endParaRPr lang="en-US" sz="2400" dirty="0">
              <a:solidFill>
                <a:srgbClr val="222222"/>
              </a:solidFill>
              <a:latin typeface="Arial" panose="020B0604020202020204" pitchFamily="34" charset="0"/>
              <a:cs typeface="Arial" panose="020B0604020202020204" pitchFamily="34" charset="0"/>
            </a:endParaRPr>
          </a:p>
          <a:p>
            <a:pPr algn="just"/>
            <a:r>
              <a:rPr lang="en-US" sz="2400" b="1" dirty="0">
                <a:solidFill>
                  <a:srgbClr val="222222"/>
                </a:solidFill>
                <a:latin typeface="Arial" panose="020B0604020202020204" pitchFamily="34" charset="0"/>
                <a:cs typeface="Arial" panose="020B0604020202020204" pitchFamily="34" charset="0"/>
              </a:rPr>
              <a:t>Employee Referrals</a:t>
            </a:r>
            <a:r>
              <a:rPr lang="en-US" sz="2400" dirty="0">
                <a:solidFill>
                  <a:srgbClr val="222222"/>
                </a:solidFill>
                <a:latin typeface="Arial" panose="020B0604020202020204" pitchFamily="34" charset="0"/>
                <a:cs typeface="Arial" panose="020B0604020202020204" pitchFamily="34" charset="0"/>
              </a:rPr>
              <a:t>: With this approach, a current employee can recommend a member of their family or a person they know personally for open positions inside the company. The best example is the NHS, where nurses are free to change hospitals as they see fit, depending on their preferences for locations or departments, as long as there are openings.</a:t>
            </a:r>
          </a:p>
          <a:p>
            <a:pPr algn="just"/>
            <a:endParaRPr lang="en-US" sz="2400" dirty="0">
              <a:solidFill>
                <a:srgbClr val="222222"/>
              </a:solidFill>
              <a:latin typeface="Arial" panose="020B0604020202020204" pitchFamily="34" charset="0"/>
              <a:cs typeface="Arial" panose="020B0604020202020204" pitchFamily="34" charset="0"/>
            </a:endParaRPr>
          </a:p>
          <a:p>
            <a:pPr algn="just"/>
            <a:r>
              <a:rPr lang="en-US" sz="2400" b="1" dirty="0">
                <a:solidFill>
                  <a:srgbClr val="222222"/>
                </a:solidFill>
                <a:latin typeface="Arial" panose="020B0604020202020204" pitchFamily="34" charset="0"/>
                <a:cs typeface="Arial" panose="020B0604020202020204" pitchFamily="34" charset="0"/>
              </a:rPr>
              <a:t>Former Employees</a:t>
            </a:r>
            <a:r>
              <a:rPr lang="en-US" sz="2400" dirty="0">
                <a:solidFill>
                  <a:srgbClr val="222222"/>
                </a:solidFill>
                <a:latin typeface="Arial" panose="020B0604020202020204" pitchFamily="34" charset="0"/>
                <a:cs typeface="Arial" panose="020B0604020202020204" pitchFamily="34" charset="0"/>
              </a:rPr>
              <a:t>: Hiring retired individuals or individuals with extensive expertise in the role they had can also be referred to as internal sources of recruiting. The crucial element is the knowledge and experience about their past working life. They can work part-time or full depending upon the availability and requirement of the organization.</a:t>
            </a:r>
            <a:endParaRPr lang="en-US" b="1" i="0" dirty="0">
              <a:solidFill>
                <a:srgbClr val="222222"/>
              </a:solidFill>
              <a:effectLst/>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4BCF8149-84CD-46B9-BB41-D6A54104B251}"/>
              </a:ext>
            </a:extLst>
          </p:cNvPr>
          <p:cNvSpPr>
            <a:spLocks noGrp="1"/>
          </p:cNvSpPr>
          <p:nvPr>
            <p:ph type="ftr" sz="quarter" idx="11"/>
          </p:nvPr>
        </p:nvSpPr>
        <p:spPr>
          <a:xfrm>
            <a:off x="5493282" y="6295420"/>
            <a:ext cx="6672887" cy="365125"/>
          </a:xfrm>
        </p:spPr>
        <p:txBody>
          <a:bodyPr/>
          <a:lstStyle/>
          <a:p>
            <a:pPr algn="ctr"/>
            <a:r>
              <a:rPr lang="en-GB" dirty="0" err="1"/>
              <a:t>Relin</a:t>
            </a:r>
            <a:r>
              <a:rPr lang="en-GB" dirty="0"/>
              <a:t> </a:t>
            </a:r>
            <a:r>
              <a:rPr lang="en-GB" dirty="0" err="1"/>
              <a:t>Reji</a:t>
            </a:r>
            <a:r>
              <a:rPr lang="en-GB" dirty="0"/>
              <a:t> Baby 2228653</a:t>
            </a:r>
          </a:p>
        </p:txBody>
      </p:sp>
    </p:spTree>
    <p:extLst>
      <p:ext uri="{BB962C8B-B14F-4D97-AF65-F5344CB8AC3E}">
        <p14:creationId xmlns:p14="http://schemas.microsoft.com/office/powerpoint/2010/main" val="378455764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2">
            <a:extLst>
              <a:ext uri="{FF2B5EF4-FFF2-40B4-BE49-F238E27FC236}">
                <a16:creationId xmlns:a16="http://schemas.microsoft.com/office/drawing/2014/main" id="{5CAED3A0-AAEA-D3D1-ED92-70EF46A4A045}"/>
              </a:ext>
            </a:extLst>
          </p:cNvPr>
          <p:cNvSpPr txBox="1"/>
          <p:nvPr/>
        </p:nvSpPr>
        <p:spPr>
          <a:xfrm>
            <a:off x="0" y="542440"/>
            <a:ext cx="12192000" cy="6309420"/>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dirty="0">
                <a:latin typeface="Arial" panose="020B0604020202020204" pitchFamily="34" charset="0"/>
                <a:cs typeface="Arial" panose="020B0604020202020204" pitchFamily="34" charset="0"/>
              </a:rPr>
              <a:t>Internal Staffing and its effectiveness</a:t>
            </a:r>
            <a:br>
              <a:rPr lang="en-US" sz="28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b="0" i="0" dirty="0">
                <a:solidFill>
                  <a:srgbClr val="494949"/>
                </a:solidFill>
                <a:effectLst/>
                <a:latin typeface="Arial" panose="020B0604020202020204" pitchFamily="34" charset="0"/>
                <a:cs typeface="Arial" panose="020B0604020202020204" pitchFamily="34" charset="0"/>
              </a:rPr>
              <a:t>The simplest way internal applicants </a:t>
            </a:r>
            <a:r>
              <a:rPr lang="en-US" sz="2000" dirty="0">
                <a:solidFill>
                  <a:srgbClr val="494949"/>
                </a:solidFill>
                <a:latin typeface="Arial" panose="020B0604020202020204" pitchFamily="34" charset="0"/>
                <a:cs typeface="Arial" panose="020B0604020202020204" pitchFamily="34" charset="0"/>
              </a:rPr>
              <a:t>can be motivated and promoted is internal recruitment. Through this the managers can identify the most qualified candidates; formal techniques also ensure that employees have an equal opportunities to find out about openings and apply for them a job posting system.(</a:t>
            </a:r>
            <a:r>
              <a:rPr lang="en-US" sz="2000" dirty="0" err="1">
                <a:solidFill>
                  <a:srgbClr val="494949"/>
                </a:solidFill>
                <a:latin typeface="Arial" panose="020B0604020202020204" pitchFamily="34" charset="0"/>
                <a:cs typeface="Arial" panose="020B0604020202020204" pitchFamily="34" charset="0"/>
              </a:rPr>
              <a:t>fica,T</a:t>
            </a:r>
            <a:r>
              <a:rPr lang="en-US" sz="2000" dirty="0">
                <a:solidFill>
                  <a:srgbClr val="494949"/>
                </a:solidFill>
                <a:latin typeface="Arial" panose="020B0604020202020204" pitchFamily="34" charset="0"/>
                <a:cs typeface="Arial" panose="020B0604020202020204" pitchFamily="34" charset="0"/>
              </a:rPr>
              <a:t> 2018)</a:t>
            </a:r>
          </a:p>
          <a:p>
            <a:pPr algn="just"/>
            <a:endParaRPr lang="en-US" sz="2000" b="0" i="0" dirty="0">
              <a:solidFill>
                <a:srgbClr val="494949"/>
              </a:solidFill>
              <a:effectLst/>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b="0" i="0" dirty="0">
                <a:solidFill>
                  <a:srgbClr val="494949"/>
                </a:solidFill>
                <a:effectLst/>
                <a:latin typeface="Arial" panose="020B0604020202020204" pitchFamily="34" charset="0"/>
                <a:cs typeface="Arial" panose="020B0604020202020204" pitchFamily="34" charset="0"/>
              </a:rPr>
              <a:t>Management finds this method </a:t>
            </a:r>
            <a:r>
              <a:rPr lang="en-US" sz="2000" dirty="0">
                <a:solidFill>
                  <a:srgbClr val="494949"/>
                </a:solidFill>
                <a:latin typeface="Arial" panose="020B0604020202020204" pitchFamily="34" charset="0"/>
                <a:cs typeface="Arial" panose="020B0604020202020204" pitchFamily="34" charset="0"/>
              </a:rPr>
              <a:t>most cost effective than running ads or engaging in external recruiting.(humaans.io.2021)</a:t>
            </a:r>
          </a:p>
          <a:p>
            <a:pPr algn="just"/>
            <a:endParaRPr lang="en-US" sz="2000" dirty="0">
              <a:solidFill>
                <a:srgbClr val="494949"/>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dirty="0">
                <a:solidFill>
                  <a:srgbClr val="494949"/>
                </a:solidFill>
                <a:latin typeface="Arial" panose="020B0604020202020204" pitchFamily="34" charset="0"/>
                <a:cs typeface="Arial" panose="020B0604020202020204" pitchFamily="34" charset="0"/>
              </a:rPr>
              <a:t>So when there  are vacancies available for certain positions in an organization, the management decides whether the priority should be given to internal staffing or external. If an appropriate candidate is found suitable and eligible for the required post, the management takes necessary steps by providing a way to accomplish the plan.</a:t>
            </a:r>
          </a:p>
          <a:p>
            <a:pPr algn="just"/>
            <a:endParaRPr lang="en-US" sz="2000" dirty="0">
              <a:solidFill>
                <a:srgbClr val="494949"/>
              </a:solidFill>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sz="2000" dirty="0">
                <a:solidFill>
                  <a:srgbClr val="494949"/>
                </a:solidFill>
                <a:latin typeface="Arial" panose="020B0604020202020204" pitchFamily="34" charset="0"/>
                <a:cs typeface="Arial" panose="020B0604020202020204" pitchFamily="34" charset="0"/>
              </a:rPr>
              <a:t>Because the existing employee is already used to the company systems and procedures, and policies, also well trained so this makes the task simpler and in other hand also motivates employees to more responsible and suit for best positions.</a:t>
            </a:r>
            <a:endParaRPr lang="en-US" dirty="0">
              <a:solidFill>
                <a:srgbClr val="202124"/>
              </a:solidFill>
              <a:latin typeface="Arial" panose="020B0604020202020204" pitchFamily="34" charset="0"/>
              <a:cs typeface="Arial" panose="020B0604020202020204" pitchFamily="34" charset="0"/>
            </a:endParaRPr>
          </a:p>
          <a:p>
            <a:br>
              <a:rPr lang="en-US" sz="1800" i="0" dirty="0">
                <a:solidFill>
                  <a:srgbClr val="202124"/>
                </a:solidFill>
                <a:effectLst/>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075080C8-AF40-C563-27E8-EC6297563478}"/>
              </a:ext>
            </a:extLst>
          </p:cNvPr>
          <p:cNvSpPr>
            <a:spLocks noGrp="1"/>
          </p:cNvSpPr>
          <p:nvPr>
            <p:ph type="ftr" sz="quarter" idx="11"/>
          </p:nvPr>
        </p:nvSpPr>
        <p:spPr>
          <a:xfrm>
            <a:off x="5519113" y="6053743"/>
            <a:ext cx="6672887" cy="365125"/>
          </a:xfrm>
        </p:spPr>
        <p:txBody>
          <a:bodyPr/>
          <a:lstStyle/>
          <a:p>
            <a:pPr algn="ctr"/>
            <a:r>
              <a:rPr lang="en-GB" dirty="0" err="1"/>
              <a:t>Relin</a:t>
            </a:r>
            <a:r>
              <a:rPr lang="en-GB" dirty="0"/>
              <a:t> </a:t>
            </a:r>
            <a:r>
              <a:rPr lang="en-GB" dirty="0" err="1"/>
              <a:t>Reji</a:t>
            </a:r>
            <a:r>
              <a:rPr lang="en-GB" dirty="0"/>
              <a:t> Baby 2228653</a:t>
            </a:r>
          </a:p>
        </p:txBody>
      </p:sp>
    </p:spTree>
    <p:extLst>
      <p:ext uri="{BB962C8B-B14F-4D97-AF65-F5344CB8AC3E}">
        <p14:creationId xmlns:p14="http://schemas.microsoft.com/office/powerpoint/2010/main" val="775575801"/>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6FABCF-5893-79DA-9598-F7B3ABC8610C}"/>
              </a:ext>
            </a:extLst>
          </p:cNvPr>
          <p:cNvSpPr>
            <a:spLocks noGrp="1"/>
          </p:cNvSpPr>
          <p:nvPr/>
        </p:nvSpPr>
        <p:spPr>
          <a:xfrm>
            <a:off x="2382252" y="0"/>
            <a:ext cx="7427494" cy="1226550"/>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N" dirty="0">
                <a:solidFill>
                  <a:schemeClr val="tx1"/>
                </a:solidFill>
                <a:latin typeface="Arial" panose="020B0604020202020204" pitchFamily="34" charset="0"/>
                <a:cs typeface="Arial" panose="020B0604020202020204" pitchFamily="34" charset="0"/>
              </a:rPr>
              <a:t>Recruiting &amp; Staffing in NHS</a:t>
            </a:r>
          </a:p>
        </p:txBody>
      </p:sp>
      <p:sp>
        <p:nvSpPr>
          <p:cNvPr id="3" name="Content Placeholder 2">
            <a:extLst>
              <a:ext uri="{FF2B5EF4-FFF2-40B4-BE49-F238E27FC236}">
                <a16:creationId xmlns:a16="http://schemas.microsoft.com/office/drawing/2014/main" id="{BC1E22F9-EEAB-9869-4C1F-BB7639AE182C}"/>
              </a:ext>
            </a:extLst>
          </p:cNvPr>
          <p:cNvSpPr>
            <a:spLocks noGrp="1"/>
          </p:cNvSpPr>
          <p:nvPr/>
        </p:nvSpPr>
        <p:spPr>
          <a:xfrm>
            <a:off x="2382252" y="1676425"/>
            <a:ext cx="6777317" cy="3987805"/>
          </a:xfrm>
          <a:prstGeom prst="rect">
            <a:avLst/>
          </a:prstGeom>
        </p:spPr>
        <p:txBody>
          <a:bodyPr vert="horz" lIns="91440" tIns="45720" rIns="91440" bIns="45720" rtlCol="0">
            <a:normAutofit fontScale="92500" lnSpcReduction="20000"/>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lvl="0" algn="just"/>
            <a:r>
              <a:rPr lang="en-IN" dirty="0">
                <a:latin typeface="Arial" panose="020B0604020202020204" pitchFamily="34" charset="0"/>
                <a:cs typeface="Arial" panose="020B0604020202020204" pitchFamily="34" charset="0"/>
              </a:rPr>
              <a:t>NHS’s recruitment process focuses equally on hiring local and international employees and there are particular roles like clinical support workers for which the establishment only goes for local recruitment (UK Parliament, 2022). </a:t>
            </a:r>
          </a:p>
          <a:p>
            <a:pPr lvl="0" algn="just"/>
            <a:r>
              <a:rPr lang="en-IN" dirty="0">
                <a:latin typeface="Arial" panose="020B0604020202020204" pitchFamily="34" charset="0"/>
                <a:cs typeface="Arial" panose="020B0604020202020204" pitchFamily="34" charset="0"/>
              </a:rPr>
              <a:t>They also attempt at increasing apprenticeships and this ranges from entry level jobs to senior positions in scientific, clinical, and managerial roles. </a:t>
            </a:r>
          </a:p>
          <a:p>
            <a:pPr algn="just"/>
            <a:r>
              <a:rPr lang="en-IN" dirty="0">
                <a:latin typeface="Arial" panose="020B0604020202020204" pitchFamily="34" charset="0"/>
                <a:cs typeface="Arial" panose="020B0604020202020204" pitchFamily="34" charset="0"/>
              </a:rPr>
              <a:t>This provides the establishment with opportunity to create high variety of roles in the healthcare settings while offering various opportunities to individual for earning and gaining valuable work experience in this field (NHS England, 2020).</a:t>
            </a:r>
          </a:p>
        </p:txBody>
      </p:sp>
      <p:sp>
        <p:nvSpPr>
          <p:cNvPr id="4" name="Footer Placeholder 3">
            <a:extLst>
              <a:ext uri="{FF2B5EF4-FFF2-40B4-BE49-F238E27FC236}">
                <a16:creationId xmlns:a16="http://schemas.microsoft.com/office/drawing/2014/main" id="{816A8B66-A625-7876-0897-515DCB042E0A}"/>
              </a:ext>
            </a:extLst>
          </p:cNvPr>
          <p:cNvSpPr>
            <a:spLocks noGrp="1"/>
          </p:cNvSpPr>
          <p:nvPr>
            <p:ph type="ftr" sz="quarter" idx="11"/>
          </p:nvPr>
        </p:nvSpPr>
        <p:spPr>
          <a:xfrm>
            <a:off x="5519113" y="6114106"/>
            <a:ext cx="6672887" cy="365125"/>
          </a:xfrm>
        </p:spPr>
        <p:txBody>
          <a:bodyPr/>
          <a:lstStyle/>
          <a:p>
            <a:pPr algn="ctr"/>
            <a:r>
              <a:rPr lang="en-GB" dirty="0" err="1"/>
              <a:t>Sathwik</a:t>
            </a:r>
            <a:r>
              <a:rPr lang="en-GB" dirty="0"/>
              <a:t> </a:t>
            </a:r>
            <a:r>
              <a:rPr lang="en-GB" dirty="0" err="1"/>
              <a:t>Ramadugu</a:t>
            </a:r>
            <a:r>
              <a:rPr lang="en-GB" dirty="0"/>
              <a:t> 2223934</a:t>
            </a:r>
          </a:p>
        </p:txBody>
      </p:sp>
    </p:spTree>
    <p:extLst>
      <p:ext uri="{BB962C8B-B14F-4D97-AF65-F5344CB8AC3E}">
        <p14:creationId xmlns:p14="http://schemas.microsoft.com/office/powerpoint/2010/main" val="657638510"/>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B2044-B9E7-5348-B8EB-54916B44AE77}"/>
              </a:ext>
            </a:extLst>
          </p:cNvPr>
          <p:cNvSpPr>
            <a:spLocks noGrp="1"/>
          </p:cNvSpPr>
          <p:nvPr/>
        </p:nvSpPr>
        <p:spPr>
          <a:xfrm>
            <a:off x="2085474" y="286003"/>
            <a:ext cx="8261684" cy="820901"/>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N" dirty="0">
                <a:latin typeface="Arial" panose="020B0604020202020204" pitchFamily="34" charset="0"/>
                <a:cs typeface="Arial" panose="020B0604020202020204" pitchFamily="34" charset="0"/>
              </a:rPr>
              <a:t>Recruiting &amp; Staffing in NHS</a:t>
            </a:r>
          </a:p>
        </p:txBody>
      </p:sp>
      <p:sp>
        <p:nvSpPr>
          <p:cNvPr id="3" name="Content Placeholder 2">
            <a:extLst>
              <a:ext uri="{FF2B5EF4-FFF2-40B4-BE49-F238E27FC236}">
                <a16:creationId xmlns:a16="http://schemas.microsoft.com/office/drawing/2014/main" id="{AB702A26-A3A0-4B6D-76A2-124E8C92C324}"/>
              </a:ext>
            </a:extLst>
          </p:cNvPr>
          <p:cNvSpPr>
            <a:spLocks noGrp="1"/>
          </p:cNvSpPr>
          <p:nvPr/>
        </p:nvSpPr>
        <p:spPr>
          <a:xfrm>
            <a:off x="2707341" y="1709601"/>
            <a:ext cx="6777317" cy="4347845"/>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lvl="0" algn="just"/>
            <a:r>
              <a:rPr lang="en-IN" dirty="0">
                <a:latin typeface="Arial" panose="020B0604020202020204" pitchFamily="34" charset="0"/>
                <a:cs typeface="Arial" panose="020B0604020202020204" pitchFamily="34" charset="0"/>
              </a:rPr>
              <a:t>For international recruitment, a new ‘Health and Care Visa’ was introduced in 2020. </a:t>
            </a:r>
          </a:p>
          <a:p>
            <a:pPr lvl="0" algn="just"/>
            <a:r>
              <a:rPr lang="en-IN" dirty="0">
                <a:latin typeface="Arial" panose="020B0604020202020204" pitchFamily="34" charset="0"/>
                <a:cs typeface="Arial" panose="020B0604020202020204" pitchFamily="34" charset="0"/>
              </a:rPr>
              <a:t>This allows the NHS to rapidly recruit registered healthcare workers from overseas (NHS England, 2020).</a:t>
            </a:r>
          </a:p>
          <a:p>
            <a:pPr lvl="0" algn="just"/>
            <a:r>
              <a:rPr lang="en-IN" dirty="0">
                <a:latin typeface="Arial" panose="020B0604020202020204" pitchFamily="34" charset="0"/>
                <a:cs typeface="Arial" panose="020B0604020202020204" pitchFamily="34" charset="0"/>
              </a:rPr>
              <a:t>Considering the high standards in their staffing, they equally prioritise co-ordinating with labours from the international markets and offer training in English language.</a:t>
            </a:r>
          </a:p>
        </p:txBody>
      </p:sp>
      <p:sp>
        <p:nvSpPr>
          <p:cNvPr id="6" name="Footer Placeholder 5">
            <a:extLst>
              <a:ext uri="{FF2B5EF4-FFF2-40B4-BE49-F238E27FC236}">
                <a16:creationId xmlns:a16="http://schemas.microsoft.com/office/drawing/2014/main" id="{D27EDEBC-5558-7693-E183-2E4717D4F049}"/>
              </a:ext>
            </a:extLst>
          </p:cNvPr>
          <p:cNvSpPr>
            <a:spLocks noGrp="1"/>
          </p:cNvSpPr>
          <p:nvPr>
            <p:ph type="ftr" sz="quarter" idx="11"/>
          </p:nvPr>
        </p:nvSpPr>
        <p:spPr>
          <a:xfrm>
            <a:off x="5519113" y="6057446"/>
            <a:ext cx="6672887" cy="365125"/>
          </a:xfrm>
        </p:spPr>
        <p:txBody>
          <a:bodyPr/>
          <a:lstStyle/>
          <a:p>
            <a:pPr algn="ctr"/>
            <a:r>
              <a:rPr lang="en-GB" dirty="0" err="1"/>
              <a:t>Sathwik</a:t>
            </a:r>
            <a:r>
              <a:rPr lang="en-GB" dirty="0"/>
              <a:t> </a:t>
            </a:r>
            <a:r>
              <a:rPr lang="en-GB" dirty="0" err="1"/>
              <a:t>Ramadugu</a:t>
            </a:r>
            <a:r>
              <a:rPr lang="en-GB" dirty="0"/>
              <a:t> 2223934</a:t>
            </a:r>
          </a:p>
        </p:txBody>
      </p:sp>
    </p:spTree>
    <p:extLst>
      <p:ext uri="{BB962C8B-B14F-4D97-AF65-F5344CB8AC3E}">
        <p14:creationId xmlns:p14="http://schemas.microsoft.com/office/powerpoint/2010/main" val="425348682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92389B-8D35-BB20-8782-658F01500F55}"/>
              </a:ext>
            </a:extLst>
          </p:cNvPr>
          <p:cNvSpPr>
            <a:spLocks noGrp="1"/>
          </p:cNvSpPr>
          <p:nvPr/>
        </p:nvSpPr>
        <p:spPr>
          <a:xfrm>
            <a:off x="2583628" y="277220"/>
            <a:ext cx="7024744" cy="817160"/>
          </a:xfrm>
          <a:prstGeom prst="rect">
            <a:avLst/>
          </a:prstGeom>
        </p:spPr>
        <p:txBody>
          <a:bodyPr vert="horz" lIns="91440" tIns="45720" rIns="91440" bIns="45720" rtlCol="0" anchor="b">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IN" dirty="0">
                <a:latin typeface="Arial" panose="020B0604020202020204" pitchFamily="34" charset="0"/>
                <a:cs typeface="Arial" panose="020B0604020202020204" pitchFamily="34" charset="0"/>
              </a:rPr>
              <a:t>Placement and Orientation</a:t>
            </a:r>
          </a:p>
        </p:txBody>
      </p:sp>
      <p:sp>
        <p:nvSpPr>
          <p:cNvPr id="3" name="Content Placeholder 2">
            <a:extLst>
              <a:ext uri="{FF2B5EF4-FFF2-40B4-BE49-F238E27FC236}">
                <a16:creationId xmlns:a16="http://schemas.microsoft.com/office/drawing/2014/main" id="{BDEE4A1A-5586-BDB3-CCDA-993D2FA3557A}"/>
              </a:ext>
            </a:extLst>
          </p:cNvPr>
          <p:cNvSpPr>
            <a:spLocks noGrp="1"/>
          </p:cNvSpPr>
          <p:nvPr/>
        </p:nvSpPr>
        <p:spPr>
          <a:xfrm>
            <a:off x="1716505" y="1507958"/>
            <a:ext cx="8630653" cy="4267200"/>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lvl="0" algn="just"/>
            <a:r>
              <a:rPr lang="en-IN" dirty="0">
                <a:latin typeface="Arial" panose="020B0604020202020204" pitchFamily="34" charset="0"/>
                <a:cs typeface="Arial" panose="020B0604020202020204" pitchFamily="34" charset="0"/>
              </a:rPr>
              <a:t>NHS believes in assessing skills and capabilities of individual candidates for determining their placements.</a:t>
            </a:r>
          </a:p>
          <a:p>
            <a:pPr lvl="0" algn="just"/>
            <a:r>
              <a:rPr lang="en-IN" dirty="0">
                <a:latin typeface="Arial" panose="020B0604020202020204" pitchFamily="34" charset="0"/>
                <a:cs typeface="Arial" panose="020B0604020202020204" pitchFamily="34" charset="0"/>
              </a:rPr>
              <a:t>Observational placement is practiced by the establishment as it allows them to assign candidates with GPs so that they can learn more about their roles, responsibilities, and work in the NHS (NHS choices, 2023).</a:t>
            </a:r>
          </a:p>
          <a:p>
            <a:pPr lvl="0" algn="just"/>
            <a:r>
              <a:rPr lang="en-IN" dirty="0">
                <a:latin typeface="Arial" panose="020B0604020202020204" pitchFamily="34" charset="0"/>
                <a:cs typeface="Arial" panose="020B0604020202020204" pitchFamily="34" charset="0"/>
              </a:rPr>
              <a:t>This also enables the applicants to recognise the opportunities and day-to-day duties practiced by the GPs on a regular basis. </a:t>
            </a:r>
          </a:p>
        </p:txBody>
      </p:sp>
      <p:sp>
        <p:nvSpPr>
          <p:cNvPr id="4" name="Footer Placeholder 3">
            <a:extLst>
              <a:ext uri="{FF2B5EF4-FFF2-40B4-BE49-F238E27FC236}">
                <a16:creationId xmlns:a16="http://schemas.microsoft.com/office/drawing/2014/main" id="{E1E9F5B8-3055-F2E4-4DC0-2BE31F2FCD59}"/>
              </a:ext>
            </a:extLst>
          </p:cNvPr>
          <p:cNvSpPr>
            <a:spLocks noGrp="1"/>
          </p:cNvSpPr>
          <p:nvPr>
            <p:ph type="ftr" sz="quarter" idx="11"/>
          </p:nvPr>
        </p:nvSpPr>
        <p:spPr>
          <a:xfrm>
            <a:off x="5519113" y="6042932"/>
            <a:ext cx="6672887" cy="365125"/>
          </a:xfrm>
        </p:spPr>
        <p:txBody>
          <a:bodyPr/>
          <a:lstStyle/>
          <a:p>
            <a:pPr algn="ctr"/>
            <a:r>
              <a:rPr lang="en-GB" dirty="0" err="1"/>
              <a:t>Sathwik</a:t>
            </a:r>
            <a:r>
              <a:rPr lang="en-GB" dirty="0"/>
              <a:t> </a:t>
            </a:r>
            <a:r>
              <a:rPr lang="en-GB" dirty="0" err="1"/>
              <a:t>Ramadugu</a:t>
            </a:r>
            <a:r>
              <a:rPr lang="en-GB" dirty="0"/>
              <a:t> 2223934</a:t>
            </a:r>
          </a:p>
        </p:txBody>
      </p:sp>
    </p:spTree>
    <p:extLst>
      <p:ext uri="{BB962C8B-B14F-4D97-AF65-F5344CB8AC3E}">
        <p14:creationId xmlns:p14="http://schemas.microsoft.com/office/powerpoint/2010/main" val="3973034380"/>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Senior medical officer transferred after 22 years | Cities News,The Indian  Express">
            <a:extLst>
              <a:ext uri="{FF2B5EF4-FFF2-40B4-BE49-F238E27FC236}">
                <a16:creationId xmlns:a16="http://schemas.microsoft.com/office/drawing/2014/main" id="{644EB1C9-865D-6C0A-DB48-29A25DB13A9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33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8">
            <a:extLst>
              <a:ext uri="{FF2B5EF4-FFF2-40B4-BE49-F238E27FC236}">
                <a16:creationId xmlns:a16="http://schemas.microsoft.com/office/drawing/2014/main" id="{21CB8282-44AF-40D0-A7E2-03734788DC4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Rounded Rectangle 8">
            <a:extLst>
              <a:ext uri="{FF2B5EF4-FFF2-40B4-BE49-F238E27FC236}">
                <a16:creationId xmlns:a16="http://schemas.microsoft.com/office/drawing/2014/main" id="{D77CF7D5-36A3-4ED3-AE46-77E42D2AA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1038226" y="819150"/>
            <a:ext cx="10037605" cy="4972049"/>
          </a:xfrm>
          <a:prstGeom prst="roundRect">
            <a:avLst>
              <a:gd name="adj" fmla="val 4333"/>
            </a:avLst>
          </a:prstGeom>
          <a:solidFill>
            <a:schemeClr val="bg1">
              <a:alpha val="75000"/>
            </a:schemeClr>
          </a:solidFill>
          <a:ln w="82550">
            <a:solidFill>
              <a:srgbClr val="EAEAEA"/>
            </a:solidFill>
          </a:ln>
          <a:scene3d>
            <a:camera prst="orthographicFront"/>
            <a:lightRig rig="threePt" dir="t"/>
          </a:scene3d>
          <a:sp3d contourW="6350">
            <a:bevelT h="38100"/>
            <a:contourClr>
              <a:srgbClr val="C0C0C0"/>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EE6711-B6E7-C3E0-746F-28AE56833109}"/>
              </a:ext>
            </a:extLst>
          </p:cNvPr>
          <p:cNvSpPr>
            <a:spLocks noGrp="1"/>
          </p:cNvSpPr>
          <p:nvPr/>
        </p:nvSpPr>
        <p:spPr>
          <a:xfrm>
            <a:off x="1307482" y="950976"/>
            <a:ext cx="9499092" cy="1263718"/>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lnSpc>
                <a:spcPct val="90000"/>
              </a:lnSpc>
              <a:spcAft>
                <a:spcPts val="600"/>
              </a:spcAft>
            </a:pPr>
            <a:r>
              <a:rPr lang="en-US" sz="3600" cap="all" dirty="0">
                <a:solidFill>
                  <a:schemeClr val="tx1"/>
                </a:solidFill>
                <a:latin typeface="Arial" panose="020B0604020202020204" pitchFamily="34" charset="0"/>
                <a:cs typeface="Arial" panose="020B0604020202020204" pitchFamily="34" charset="0"/>
              </a:rPr>
              <a:t>Promotion and Transfer</a:t>
            </a:r>
          </a:p>
        </p:txBody>
      </p:sp>
      <p:sp>
        <p:nvSpPr>
          <p:cNvPr id="3" name="Content Placeholder 2">
            <a:extLst>
              <a:ext uri="{FF2B5EF4-FFF2-40B4-BE49-F238E27FC236}">
                <a16:creationId xmlns:a16="http://schemas.microsoft.com/office/drawing/2014/main" id="{BC954BF8-E7DB-D01C-80A5-3221CFDC92C9}"/>
              </a:ext>
            </a:extLst>
          </p:cNvPr>
          <p:cNvSpPr>
            <a:spLocks noGrp="1"/>
          </p:cNvSpPr>
          <p:nvPr/>
        </p:nvSpPr>
        <p:spPr>
          <a:xfrm>
            <a:off x="1383682" y="2367093"/>
            <a:ext cx="9346692" cy="3090732"/>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lvl="0" indent="-228600" algn="just">
              <a:lnSpc>
                <a:spcPct val="120000"/>
              </a:lnSpc>
              <a:buClr>
                <a:schemeClr val="tx1"/>
              </a:buClr>
              <a:buFont typeface="Arial" panose="020B0604020202020204" pitchFamily="34" charset="0"/>
              <a:buChar char="•"/>
            </a:pPr>
            <a:r>
              <a:rPr lang="en-US" cap="all" dirty="0">
                <a:solidFill>
                  <a:schemeClr val="tx1"/>
                </a:solidFill>
                <a:latin typeface="Arial" panose="020B0604020202020204" pitchFamily="34" charset="0"/>
                <a:cs typeface="Arial" panose="020B0604020202020204" pitchFamily="34" charset="0"/>
              </a:rPr>
              <a:t>Their transfer scheme allows for transferring nurses internally by allowing them to develop skills and knowledge.</a:t>
            </a:r>
          </a:p>
          <a:p>
            <a:pPr indent="-228600" algn="just">
              <a:lnSpc>
                <a:spcPct val="120000"/>
              </a:lnSpc>
              <a:buClr>
                <a:schemeClr val="tx1"/>
              </a:buClr>
              <a:buFont typeface="Arial" panose="020B0604020202020204" pitchFamily="34" charset="0"/>
              <a:buChar char="•"/>
            </a:pPr>
            <a:r>
              <a:rPr lang="en-US" cap="all" dirty="0">
                <a:solidFill>
                  <a:schemeClr val="tx1"/>
                </a:solidFill>
                <a:latin typeface="Arial" panose="020B0604020202020204" pitchFamily="34" charset="0"/>
                <a:cs typeface="Arial" panose="020B0604020202020204" pitchFamily="34" charset="0"/>
              </a:rPr>
              <a:t>Promotional opportunities are carried out in a usual manner, which starts from the first incremental point (NHS Employers, 2023).</a:t>
            </a:r>
          </a:p>
        </p:txBody>
      </p:sp>
      <p:sp>
        <p:nvSpPr>
          <p:cNvPr id="5" name="Footer Placeholder 4">
            <a:extLst>
              <a:ext uri="{FF2B5EF4-FFF2-40B4-BE49-F238E27FC236}">
                <a16:creationId xmlns:a16="http://schemas.microsoft.com/office/drawing/2014/main" id="{116D4238-FA33-D600-77D6-472A128ED6F3}"/>
              </a:ext>
            </a:extLst>
          </p:cNvPr>
          <p:cNvSpPr>
            <a:spLocks noGrp="1"/>
          </p:cNvSpPr>
          <p:nvPr>
            <p:ph type="ftr" sz="quarter" idx="11"/>
          </p:nvPr>
        </p:nvSpPr>
        <p:spPr>
          <a:xfrm>
            <a:off x="5519093" y="6038850"/>
            <a:ext cx="6672887" cy="365125"/>
          </a:xfrm>
        </p:spPr>
        <p:txBody>
          <a:bodyPr/>
          <a:lstStyle/>
          <a:p>
            <a:pPr algn="ctr"/>
            <a:r>
              <a:rPr lang="en-GB" dirty="0" err="1">
                <a:solidFill>
                  <a:schemeClr val="bg1"/>
                </a:solidFill>
              </a:rPr>
              <a:t>Sathwik</a:t>
            </a:r>
            <a:r>
              <a:rPr lang="en-GB" dirty="0">
                <a:solidFill>
                  <a:schemeClr val="bg1"/>
                </a:solidFill>
              </a:rPr>
              <a:t> </a:t>
            </a:r>
            <a:r>
              <a:rPr lang="en-GB" dirty="0" err="1">
                <a:solidFill>
                  <a:schemeClr val="bg1"/>
                </a:solidFill>
              </a:rPr>
              <a:t>Ramadugu</a:t>
            </a:r>
            <a:r>
              <a:rPr lang="en-GB" dirty="0">
                <a:solidFill>
                  <a:schemeClr val="bg1"/>
                </a:solidFill>
              </a:rPr>
              <a:t> 2223934</a:t>
            </a:r>
          </a:p>
        </p:txBody>
      </p:sp>
    </p:spTree>
    <p:extLst>
      <p:ext uri="{BB962C8B-B14F-4D97-AF65-F5344CB8AC3E}">
        <p14:creationId xmlns:p14="http://schemas.microsoft.com/office/powerpoint/2010/main" val="2192428454"/>
      </p:ext>
    </p:extLst>
  </p:cSld>
  <p:clrMapOvr>
    <a:overrideClrMapping bg1="dk1" tx1="lt1" bg2="dk2" tx2="lt2" accent1="accent1" accent2="accent2" accent3="accent3" accent4="accent4" accent5="accent5" accent6="accent6" hlink="hlink" folHlink="folHlink"/>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6" name="Picture 2">
            <a:extLst>
              <a:ext uri="{FF2B5EF4-FFF2-40B4-BE49-F238E27FC236}">
                <a16:creationId xmlns:a16="http://schemas.microsoft.com/office/drawing/2014/main" id="{22790EC5-ACA7-4536-8066-B60199F3C6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extLst>
              <a:ext uri="{FF2B5EF4-FFF2-40B4-BE49-F238E27FC236}">
                <a16:creationId xmlns:a16="http://schemas.microsoft.com/office/drawing/2014/main" id="{CAD20AEA-7CAF-4A83-BE2E-EAF010B8B7F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30" name="Rectangle 29">
            <a:extLst>
              <a:ext uri="{FF2B5EF4-FFF2-40B4-BE49-F238E27FC236}">
                <a16:creationId xmlns:a16="http://schemas.microsoft.com/office/drawing/2014/main" id="{B40FCD49-2060-48B9-8212-8A5F1DF47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picture containing text, person, indoor&#10;&#10;Description automatically generated">
            <a:extLst>
              <a:ext uri="{FF2B5EF4-FFF2-40B4-BE49-F238E27FC236}">
                <a16:creationId xmlns:a16="http://schemas.microsoft.com/office/drawing/2014/main" id="{E9BCA2A9-16AF-FD5F-17D9-8DBBA0E3C005}"/>
              </a:ext>
            </a:extLst>
          </p:cNvPr>
          <p:cNvPicPr>
            <a:picLocks noGrp="1" noChangeAspect="1"/>
          </p:cNvPicPr>
          <p:nvPr/>
        </p:nvPicPr>
        <p:blipFill rotWithShape="1">
          <a:blip r:embed="rId5">
            <a:alphaModFix amt="35000"/>
          </a:blip>
          <a:srcRect t="11734" b="11736"/>
          <a:stretch/>
        </p:blipFill>
        <p:spPr>
          <a:xfrm>
            <a:off x="-3" y="10"/>
            <a:ext cx="12191980" cy="6857990"/>
          </a:xfrm>
          <a:prstGeom prst="rect">
            <a:avLst/>
          </a:prstGeom>
        </p:spPr>
      </p:pic>
      <p:pic>
        <p:nvPicPr>
          <p:cNvPr id="32" name="Picture 31">
            <a:extLst>
              <a:ext uri="{FF2B5EF4-FFF2-40B4-BE49-F238E27FC236}">
                <a16:creationId xmlns:a16="http://schemas.microsoft.com/office/drawing/2014/main" id="{83A45DCD-B5FB-4A86-88D2-91088C7FFC5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0" name="Title 1">
            <a:extLst>
              <a:ext uri="{FF2B5EF4-FFF2-40B4-BE49-F238E27FC236}">
                <a16:creationId xmlns:a16="http://schemas.microsoft.com/office/drawing/2014/main" id="{411AC99C-8039-4014-4094-424638F69567}"/>
              </a:ext>
            </a:extLst>
          </p:cNvPr>
          <p:cNvSpPr>
            <a:spLocks noGrp="1"/>
          </p:cNvSpPr>
          <p:nvPr>
            <p:ph type="title"/>
          </p:nvPr>
        </p:nvSpPr>
        <p:spPr>
          <a:xfrm>
            <a:off x="478802" y="1065861"/>
            <a:ext cx="5060607" cy="4726275"/>
          </a:xfrm>
        </p:spPr>
        <p:txBody>
          <a:bodyPr vert="horz" lIns="91440" tIns="45720" rIns="91440" bIns="45720" rtlCol="0" anchor="b">
            <a:normAutofit/>
          </a:bodyPr>
          <a:lstStyle/>
          <a:p>
            <a:r>
              <a:rPr lang="en-US" sz="4800" b="1" dirty="0">
                <a:ln w="22225">
                  <a:solidFill>
                    <a:srgbClr val="FFFFFF"/>
                  </a:solidFill>
                </a:ln>
                <a:latin typeface="Arial" panose="020B0604020202020204" pitchFamily="34" charset="0"/>
                <a:ea typeface="Batang" panose="02030600000101010101" pitchFamily="18" charset="-127"/>
                <a:cs typeface="Arial" panose="020B0604020202020204" pitchFamily="34" charset="0"/>
              </a:rPr>
              <a:t>Identifying the need for training and development.</a:t>
            </a:r>
          </a:p>
        </p:txBody>
      </p:sp>
      <p:sp>
        <p:nvSpPr>
          <p:cNvPr id="11" name="Text Placeholder 3">
            <a:extLst>
              <a:ext uri="{FF2B5EF4-FFF2-40B4-BE49-F238E27FC236}">
                <a16:creationId xmlns:a16="http://schemas.microsoft.com/office/drawing/2014/main" id="{73BA58F6-28E8-3211-A6C4-2EB096D8556F}"/>
              </a:ext>
            </a:extLst>
          </p:cNvPr>
          <p:cNvSpPr txBox="1">
            <a:spLocks/>
          </p:cNvSpPr>
          <p:nvPr/>
        </p:nvSpPr>
        <p:spPr>
          <a:xfrm>
            <a:off x="7534641" y="1065862"/>
            <a:ext cx="3860002" cy="4726276"/>
          </a:xfrm>
          <a:prstGeom prst="rect">
            <a:avLst/>
          </a:prstGeom>
        </p:spPr>
        <p:txBody>
          <a:bodyPr vert="horz" lIns="91440" tIns="45720" rIns="91440" bIns="45720" rtlCol="0" anchor="ctr">
            <a:normAutofit fontScale="70000" lnSpcReduction="200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US" b="1" dirty="0">
                <a:solidFill>
                  <a:srgbClr val="FFFFFF"/>
                </a:solidFill>
                <a:latin typeface="Arial" panose="020B0604020202020204" pitchFamily="34" charset="0"/>
                <a:cs typeface="Arial" panose="020B0604020202020204" pitchFamily="34" charset="0"/>
              </a:rPr>
              <a:t>This can be done by determining the precise training standards for the medical staff. </a:t>
            </a:r>
          </a:p>
          <a:p>
            <a:r>
              <a:rPr lang="en-US" b="1" dirty="0">
                <a:solidFill>
                  <a:srgbClr val="FFFFFF"/>
                </a:solidFill>
                <a:latin typeface="Arial" panose="020B0604020202020204" pitchFamily="34" charset="0"/>
                <a:cs typeface="Arial" panose="020B0604020202020204" pitchFamily="34" charset="0"/>
              </a:rPr>
              <a:t>Performance reviews</a:t>
            </a:r>
          </a:p>
          <a:p>
            <a:pPr marL="342900"/>
            <a:r>
              <a:rPr lang="en-US" b="1" dirty="0">
                <a:solidFill>
                  <a:srgbClr val="FFFFFF"/>
                </a:solidFill>
                <a:latin typeface="Arial" panose="020B0604020202020204" pitchFamily="34" charset="0"/>
                <a:cs typeface="Arial" panose="020B0604020202020204" pitchFamily="34" charset="0"/>
              </a:rPr>
              <a:t>Comments from patients or co-workers </a:t>
            </a:r>
          </a:p>
          <a:p>
            <a:r>
              <a:rPr lang="en-US" b="1" dirty="0">
                <a:solidFill>
                  <a:srgbClr val="FFFFFF"/>
                </a:solidFill>
                <a:latin typeface="Arial" panose="020B0604020202020204" pitchFamily="34" charset="0"/>
                <a:cs typeface="Arial" panose="020B0604020202020204" pitchFamily="34" charset="0"/>
              </a:rPr>
              <a:t> Research into market trends and the best techniques. </a:t>
            </a:r>
          </a:p>
          <a:p>
            <a:r>
              <a:rPr lang="en-US" b="1" dirty="0">
                <a:solidFill>
                  <a:srgbClr val="FFFFFF"/>
                </a:solidFill>
                <a:latin typeface="Arial" panose="020B0604020202020204" pitchFamily="34" charset="0"/>
                <a:cs typeface="Arial" panose="020B0604020202020204" pitchFamily="34" charset="0"/>
              </a:rPr>
              <a:t>All these methods can be used to achieve this. </a:t>
            </a:r>
            <a:r>
              <a:rPr lang="en-US" b="1" dirty="0" err="1">
                <a:solidFill>
                  <a:srgbClr val="FFFFFF"/>
                </a:solidFill>
                <a:latin typeface="Arial" panose="020B0604020202020204" pitchFamily="34" charset="0"/>
                <a:cs typeface="Arial" panose="020B0604020202020204" pitchFamily="34" charset="0"/>
              </a:rPr>
              <a:t>Prioritiesing</a:t>
            </a:r>
            <a:r>
              <a:rPr lang="en-US" b="1" dirty="0">
                <a:solidFill>
                  <a:srgbClr val="FFFFFF"/>
                </a:solidFill>
                <a:latin typeface="Arial" panose="020B0604020202020204" pitchFamily="34" charset="0"/>
                <a:cs typeface="Arial" panose="020B0604020202020204" pitchFamily="34" charset="0"/>
              </a:rPr>
              <a:t> the training programs that will help the individual in majority of the areas where they need to develop more than any other.</a:t>
            </a:r>
          </a:p>
        </p:txBody>
      </p:sp>
      <p:sp>
        <p:nvSpPr>
          <p:cNvPr id="12" name="Footer Placeholder 11">
            <a:extLst>
              <a:ext uri="{FF2B5EF4-FFF2-40B4-BE49-F238E27FC236}">
                <a16:creationId xmlns:a16="http://schemas.microsoft.com/office/drawing/2014/main" id="{AD9BCEED-353A-D4D9-A647-C0CA34C157EA}"/>
              </a:ext>
            </a:extLst>
          </p:cNvPr>
          <p:cNvSpPr>
            <a:spLocks noGrp="1"/>
          </p:cNvSpPr>
          <p:nvPr>
            <p:ph type="ftr" sz="quarter" idx="11"/>
          </p:nvPr>
        </p:nvSpPr>
        <p:spPr>
          <a:xfrm>
            <a:off x="8457060" y="6142506"/>
            <a:ext cx="2015164" cy="365125"/>
          </a:xfrm>
        </p:spPr>
        <p:txBody>
          <a:bodyPr/>
          <a:lstStyle/>
          <a:p>
            <a:r>
              <a:rPr lang="en-GB" sz="1100" dirty="0"/>
              <a:t>Romeo </a:t>
            </a:r>
            <a:r>
              <a:rPr lang="en-GB" sz="1100" dirty="0" err="1"/>
              <a:t>Makiadi</a:t>
            </a:r>
            <a:r>
              <a:rPr lang="en-GB" sz="1100" dirty="0"/>
              <a:t> 1906720</a:t>
            </a:r>
          </a:p>
        </p:txBody>
      </p:sp>
    </p:spTree>
    <p:extLst>
      <p:ext uri="{BB962C8B-B14F-4D97-AF65-F5344CB8AC3E}">
        <p14:creationId xmlns:p14="http://schemas.microsoft.com/office/powerpoint/2010/main" val="258332866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A picture containing text, person, indoor">
            <a:extLst>
              <a:ext uri="{FF2B5EF4-FFF2-40B4-BE49-F238E27FC236}">
                <a16:creationId xmlns:a16="http://schemas.microsoft.com/office/drawing/2014/main" id="{B46ACE8D-D288-0CE4-7118-B5DC722488CF}"/>
              </a:ext>
            </a:extLst>
          </p:cNvPr>
          <p:cNvPicPr>
            <a:picLocks noChangeAspect="1"/>
          </p:cNvPicPr>
          <p:nvPr/>
        </p:nvPicPr>
        <p:blipFill rotWithShape="1">
          <a:blip r:embed="rId3"/>
          <a:srcRect r="24180" b="1"/>
          <a:stretch/>
        </p:blipFill>
        <p:spPr>
          <a:xfrm>
            <a:off x="6525453" y="682448"/>
            <a:ext cx="5666547" cy="5493104"/>
          </a:xfrm>
          <a:prstGeom prst="rect">
            <a:avLst/>
          </a:prstGeom>
        </p:spPr>
      </p:pic>
      <p:sp>
        <p:nvSpPr>
          <p:cNvPr id="5" name="Title 1">
            <a:extLst>
              <a:ext uri="{FF2B5EF4-FFF2-40B4-BE49-F238E27FC236}">
                <a16:creationId xmlns:a16="http://schemas.microsoft.com/office/drawing/2014/main" id="{F49DFE43-3FA6-D354-1A77-9F0838FBE2E4}"/>
              </a:ext>
            </a:extLst>
          </p:cNvPr>
          <p:cNvSpPr>
            <a:spLocks noGrp="1"/>
          </p:cNvSpPr>
          <p:nvPr>
            <p:ph type="title"/>
          </p:nvPr>
        </p:nvSpPr>
        <p:spPr>
          <a:xfrm>
            <a:off x="323849" y="420146"/>
            <a:ext cx="5919789" cy="1465804"/>
          </a:xfrm>
        </p:spPr>
        <p:txBody>
          <a:bodyPr vert="horz" lIns="91440" tIns="45720" rIns="91440" bIns="45720" rtlCol="0" anchor="b">
            <a:normAutofit fontScale="90000"/>
          </a:bodyPr>
          <a:lstStyle/>
          <a:p>
            <a:pPr algn="l"/>
            <a:r>
              <a:rPr lang="en-US" b="1" kern="1200" dirty="0">
                <a:latin typeface="Arial" panose="020B0604020202020204" pitchFamily="34" charset="0"/>
                <a:cs typeface="Arial" panose="020B0604020202020204" pitchFamily="34" charset="0"/>
              </a:rPr>
              <a:t>Identifying the training strategies for development.</a:t>
            </a:r>
          </a:p>
        </p:txBody>
      </p:sp>
      <p:sp>
        <p:nvSpPr>
          <p:cNvPr id="6" name="Text Placeholder 3">
            <a:extLst>
              <a:ext uri="{FF2B5EF4-FFF2-40B4-BE49-F238E27FC236}">
                <a16:creationId xmlns:a16="http://schemas.microsoft.com/office/drawing/2014/main" id="{3122D387-796C-262A-EBCE-FA62A6904FD9}"/>
              </a:ext>
            </a:extLst>
          </p:cNvPr>
          <p:cNvSpPr txBox="1">
            <a:spLocks/>
          </p:cNvSpPr>
          <p:nvPr/>
        </p:nvSpPr>
        <p:spPr>
          <a:xfrm>
            <a:off x="626307" y="2194942"/>
            <a:ext cx="5040241" cy="3980610"/>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US" b="1">
                <a:latin typeface="Arial" panose="020B0604020202020204" pitchFamily="34" charset="0"/>
                <a:cs typeface="Arial" panose="020B0604020202020204" pitchFamily="34" charset="0"/>
              </a:rPr>
              <a:t>The best training strategies depending on the unique requirements of the doctors and nurses.</a:t>
            </a:r>
          </a:p>
          <a:p>
            <a:pPr marL="342900"/>
            <a:r>
              <a:rPr lang="en-US" b="1">
                <a:latin typeface="Arial" panose="020B0604020202020204" pitchFamily="34" charset="0"/>
                <a:cs typeface="Arial" panose="020B0604020202020204" pitchFamily="34" charset="0"/>
              </a:rPr>
              <a:t> eLearning</a:t>
            </a:r>
          </a:p>
          <a:p>
            <a:pPr marL="342900"/>
            <a:r>
              <a:rPr lang="en-US" b="1">
                <a:latin typeface="Arial" panose="020B0604020202020204" pitchFamily="34" charset="0"/>
                <a:cs typeface="Arial" panose="020B0604020202020204" pitchFamily="34" charset="0"/>
              </a:rPr>
              <a:t> seminars, </a:t>
            </a:r>
          </a:p>
          <a:p>
            <a:pPr marL="342900"/>
            <a:r>
              <a:rPr lang="en-US" b="1">
                <a:latin typeface="Arial" panose="020B0604020202020204" pitchFamily="34" charset="0"/>
                <a:cs typeface="Arial" panose="020B0604020202020204" pitchFamily="34" charset="0"/>
              </a:rPr>
              <a:t>meetings,</a:t>
            </a:r>
          </a:p>
          <a:p>
            <a:pPr marL="342900"/>
            <a:r>
              <a:rPr lang="en-US" b="1">
                <a:latin typeface="Arial" panose="020B0604020202020204" pitchFamily="34" charset="0"/>
                <a:cs typeface="Arial" panose="020B0604020202020204" pitchFamily="34" charset="0"/>
              </a:rPr>
              <a:t>simulations,</a:t>
            </a:r>
          </a:p>
          <a:p>
            <a:pPr marL="342900"/>
            <a:r>
              <a:rPr lang="en-US" b="1">
                <a:latin typeface="Arial" panose="020B0604020202020204" pitchFamily="34" charset="0"/>
                <a:cs typeface="Arial" panose="020B0604020202020204" pitchFamily="34" charset="0"/>
              </a:rPr>
              <a:t>practical learning scenarios </a:t>
            </a:r>
          </a:p>
          <a:p>
            <a:r>
              <a:rPr lang="en-US" b="1">
                <a:latin typeface="Arial" panose="020B0604020202020204" pitchFamily="34" charset="0"/>
                <a:cs typeface="Arial" panose="020B0604020202020204" pitchFamily="34" charset="0"/>
              </a:rPr>
              <a:t>These are a few efficient training techniques for medical practitioners (Armstrong,2014)</a:t>
            </a:r>
            <a:endParaRPr lang="en-US" b="1" dirty="0">
              <a:latin typeface="Arial" panose="020B0604020202020204" pitchFamily="34" charset="0"/>
              <a:cs typeface="Arial" panose="020B0604020202020204" pitchFamily="34" charset="0"/>
            </a:endParaRPr>
          </a:p>
        </p:txBody>
      </p:sp>
      <p:sp>
        <p:nvSpPr>
          <p:cNvPr id="7" name="Footer Placeholder 6">
            <a:extLst>
              <a:ext uri="{FF2B5EF4-FFF2-40B4-BE49-F238E27FC236}">
                <a16:creationId xmlns:a16="http://schemas.microsoft.com/office/drawing/2014/main" id="{0FB060AE-6DBD-34D4-DE11-FA5707643A49}"/>
              </a:ext>
            </a:extLst>
          </p:cNvPr>
          <p:cNvSpPr>
            <a:spLocks noGrp="1"/>
          </p:cNvSpPr>
          <p:nvPr>
            <p:ph type="ftr" sz="quarter" idx="11"/>
          </p:nvPr>
        </p:nvSpPr>
        <p:spPr>
          <a:xfrm>
            <a:off x="9358726" y="6175552"/>
            <a:ext cx="1770409" cy="365125"/>
          </a:xfrm>
        </p:spPr>
        <p:txBody>
          <a:bodyPr/>
          <a:lstStyle/>
          <a:p>
            <a:pPr algn="ctr"/>
            <a:r>
              <a:rPr lang="en-GB" sz="1100" dirty="0"/>
              <a:t>Romeo </a:t>
            </a:r>
            <a:r>
              <a:rPr lang="en-GB" sz="1100" dirty="0" err="1"/>
              <a:t>Makiadi</a:t>
            </a:r>
            <a:r>
              <a:rPr lang="en-GB" sz="1100" dirty="0"/>
              <a:t> 1906720</a:t>
            </a:r>
          </a:p>
        </p:txBody>
      </p:sp>
    </p:spTree>
    <p:extLst>
      <p:ext uri="{BB962C8B-B14F-4D97-AF65-F5344CB8AC3E}">
        <p14:creationId xmlns:p14="http://schemas.microsoft.com/office/powerpoint/2010/main" val="2654550337"/>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13">
            <a:extLst>
              <a:ext uri="{FF2B5EF4-FFF2-40B4-BE49-F238E27FC236}">
                <a16:creationId xmlns:a16="http://schemas.microsoft.com/office/drawing/2014/main" id="{46540A2D-04E1-D9A6-0A62-2E8D601B3458}"/>
              </a:ext>
            </a:extLst>
          </p:cNvPr>
          <p:cNvPicPr>
            <a:picLocks noChangeAspect="1"/>
          </p:cNvPicPr>
          <p:nvPr/>
        </p:nvPicPr>
        <p:blipFill>
          <a:blip r:embed="rId3"/>
          <a:stretch>
            <a:fillRect/>
          </a:stretch>
        </p:blipFill>
        <p:spPr>
          <a:xfrm>
            <a:off x="13788" y="-423695"/>
            <a:ext cx="12258005" cy="7999496"/>
          </a:xfrm>
          <a:prstGeom prst="rect">
            <a:avLst/>
          </a:prstGeom>
        </p:spPr>
      </p:pic>
      <p:graphicFrame>
        <p:nvGraphicFramePr>
          <p:cNvPr id="4" name="Content Placeholder 2">
            <a:extLst>
              <a:ext uri="{FF2B5EF4-FFF2-40B4-BE49-F238E27FC236}">
                <a16:creationId xmlns:a16="http://schemas.microsoft.com/office/drawing/2014/main" id="{C4D284C8-1121-3A08-1788-163CEB9A90C9}"/>
              </a:ext>
            </a:extLst>
          </p:cNvPr>
          <p:cNvGraphicFramePr>
            <a:graphicFrameLocks/>
          </p:cNvGraphicFramePr>
          <p:nvPr>
            <p:extLst>
              <p:ext uri="{D42A27DB-BD31-4B8C-83A1-F6EECF244321}">
                <p14:modId xmlns:p14="http://schemas.microsoft.com/office/powerpoint/2010/main" val="1478793234"/>
              </p:ext>
            </p:extLst>
          </p:nvPr>
        </p:nvGraphicFramePr>
        <p:xfrm>
          <a:off x="127904" y="1315071"/>
          <a:ext cx="6144309" cy="55429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5" name="Title 1">
            <a:extLst>
              <a:ext uri="{FF2B5EF4-FFF2-40B4-BE49-F238E27FC236}">
                <a16:creationId xmlns:a16="http://schemas.microsoft.com/office/drawing/2014/main" id="{85025E61-B46D-894A-A4B5-6492F300CBA3}"/>
              </a:ext>
            </a:extLst>
          </p:cNvPr>
          <p:cNvSpPr>
            <a:spLocks noGrp="1"/>
          </p:cNvSpPr>
          <p:nvPr>
            <p:ph type="title"/>
          </p:nvPr>
        </p:nvSpPr>
        <p:spPr>
          <a:xfrm>
            <a:off x="343569" y="-423611"/>
            <a:ext cx="11491494" cy="1646404"/>
          </a:xfrm>
        </p:spPr>
        <p:txBody>
          <a:bodyPr>
            <a:noAutofit/>
          </a:bodyPr>
          <a:lstStyle/>
          <a:p>
            <a:pPr algn="l"/>
            <a:br>
              <a:rPr lang="en-GB" sz="28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The procedure may differ slightly regarding merging training for nurses and doctors. further considerations to consider while including training for each group.</a:t>
            </a:r>
            <a:endParaRPr lang="en-US" sz="2800" dirty="0">
              <a:latin typeface="Arial" panose="020B0604020202020204" pitchFamily="34" charset="0"/>
              <a:cs typeface="Arial" panose="020B0604020202020204" pitchFamily="34" charset="0"/>
            </a:endParaRPr>
          </a:p>
        </p:txBody>
      </p:sp>
      <p:sp>
        <p:nvSpPr>
          <p:cNvPr id="8" name="Footer Placeholder 7">
            <a:extLst>
              <a:ext uri="{FF2B5EF4-FFF2-40B4-BE49-F238E27FC236}">
                <a16:creationId xmlns:a16="http://schemas.microsoft.com/office/drawing/2014/main" id="{515AE7F4-E3CA-07C1-7E12-31244792DDA1}"/>
              </a:ext>
            </a:extLst>
          </p:cNvPr>
          <p:cNvSpPr>
            <a:spLocks noGrp="1"/>
          </p:cNvSpPr>
          <p:nvPr>
            <p:ph type="ftr" sz="quarter" idx="11"/>
          </p:nvPr>
        </p:nvSpPr>
        <p:spPr>
          <a:xfrm>
            <a:off x="9405401" y="6492875"/>
            <a:ext cx="2067235" cy="365125"/>
          </a:xfrm>
        </p:spPr>
        <p:txBody>
          <a:bodyPr/>
          <a:lstStyle/>
          <a:p>
            <a:pPr algn="ctr"/>
            <a:r>
              <a:rPr lang="en-GB" sz="1100" dirty="0"/>
              <a:t>Romeo </a:t>
            </a:r>
            <a:r>
              <a:rPr lang="en-GB" sz="1100" dirty="0" err="1"/>
              <a:t>Makiadi</a:t>
            </a:r>
            <a:r>
              <a:rPr lang="en-GB" sz="1100" dirty="0"/>
              <a:t> 1906720</a:t>
            </a:r>
          </a:p>
        </p:txBody>
      </p:sp>
    </p:spTree>
    <p:extLst>
      <p:ext uri="{BB962C8B-B14F-4D97-AF65-F5344CB8AC3E}">
        <p14:creationId xmlns:p14="http://schemas.microsoft.com/office/powerpoint/2010/main" val="1137848018"/>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CABD09F-4D46-7563-851F-D228B79AADDF}"/>
              </a:ext>
            </a:extLst>
          </p:cNvPr>
          <p:cNvSpPr>
            <a:spLocks noGrp="1"/>
          </p:cNvSpPr>
          <p:nvPr>
            <p:ph type="title"/>
          </p:nvPr>
        </p:nvSpPr>
        <p:spPr>
          <a:xfrm>
            <a:off x="786385" y="841248"/>
            <a:ext cx="3515244" cy="5340097"/>
          </a:xfrm>
        </p:spPr>
        <p:txBody>
          <a:bodyPr vert="horz" lIns="91440" tIns="45720" rIns="91440" bIns="45720" rtlCol="0" anchor="ctr">
            <a:noAutofit/>
          </a:bodyPr>
          <a:lstStyle/>
          <a:p>
            <a:br>
              <a:rPr lang="en-US" sz="2800" kern="1200" dirty="0">
                <a:latin typeface="Arial" panose="020B0604020202020204" pitchFamily="34" charset="0"/>
                <a:cs typeface="Arial" panose="020B0604020202020204" pitchFamily="34" charset="0"/>
              </a:rPr>
            </a:br>
            <a:r>
              <a:rPr lang="en-US" sz="2800" kern="1200" dirty="0">
                <a:latin typeface="Arial" panose="020B0604020202020204" pitchFamily="34" charset="0"/>
                <a:cs typeface="Arial" panose="020B0604020202020204" pitchFamily="34" charset="0"/>
              </a:rPr>
              <a:t>The procedure may differ slightly regarding merging training for nurses and doctors. further considerations to consider while including training for each group.</a:t>
            </a:r>
          </a:p>
        </p:txBody>
      </p:sp>
      <p:sp>
        <p:nvSpPr>
          <p:cNvPr id="6" name="TextBox 5">
            <a:extLst>
              <a:ext uri="{FF2B5EF4-FFF2-40B4-BE49-F238E27FC236}">
                <a16:creationId xmlns:a16="http://schemas.microsoft.com/office/drawing/2014/main" id="{40943F10-16EE-8248-2D6E-7BC091E3D038}"/>
              </a:ext>
            </a:extLst>
          </p:cNvPr>
          <p:cNvSpPr txBox="1"/>
          <p:nvPr/>
        </p:nvSpPr>
        <p:spPr>
          <a:xfrm>
            <a:off x="5843587" y="223335"/>
            <a:ext cx="1933576"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defTabSz="1115568">
              <a:spcAft>
                <a:spcPts val="600"/>
              </a:spcAft>
            </a:pPr>
            <a:r>
              <a:rPr lang="en-GB" sz="3200" b="1" kern="1200" dirty="0">
                <a:latin typeface="Arial" panose="020B0604020202020204" pitchFamily="34" charset="0"/>
                <a:cs typeface="Arial" panose="020B0604020202020204" pitchFamily="34" charset="0"/>
              </a:rPr>
              <a:t>Nurses</a:t>
            </a:r>
            <a:r>
              <a:rPr lang="en-GB" sz="2400" b="1" kern="1200" dirty="0">
                <a:latin typeface="Arial" panose="020B0604020202020204" pitchFamily="34" charset="0"/>
                <a:cs typeface="Arial" panose="020B0604020202020204" pitchFamily="34" charset="0"/>
              </a:rPr>
              <a:t> </a:t>
            </a:r>
            <a:endParaRPr lang="en-GB" b="1" dirty="0">
              <a:latin typeface="Arial" panose="020B0604020202020204" pitchFamily="34" charset="0"/>
              <a:cs typeface="Arial" panose="020B0604020202020204" pitchFamily="34" charset="0"/>
            </a:endParaRPr>
          </a:p>
        </p:txBody>
      </p:sp>
      <p:graphicFrame>
        <p:nvGraphicFramePr>
          <p:cNvPr id="7" name="Content Placeholder 8">
            <a:extLst>
              <a:ext uri="{FF2B5EF4-FFF2-40B4-BE49-F238E27FC236}">
                <a16:creationId xmlns:a16="http://schemas.microsoft.com/office/drawing/2014/main" id="{7F7714A4-6A03-D8EC-00D4-1901C28D14BA}"/>
              </a:ext>
            </a:extLst>
          </p:cNvPr>
          <p:cNvGraphicFramePr>
            <a:graphicFrameLocks/>
          </p:cNvGraphicFramePr>
          <p:nvPr>
            <p:extLst>
              <p:ext uri="{D42A27DB-BD31-4B8C-83A1-F6EECF244321}">
                <p14:modId xmlns:p14="http://schemas.microsoft.com/office/powerpoint/2010/main" val="3992752859"/>
              </p:ext>
            </p:extLst>
          </p:nvPr>
        </p:nvGraphicFramePr>
        <p:xfrm>
          <a:off x="4985886" y="1056267"/>
          <a:ext cx="6367913" cy="5347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Footer Placeholder 7">
            <a:extLst>
              <a:ext uri="{FF2B5EF4-FFF2-40B4-BE49-F238E27FC236}">
                <a16:creationId xmlns:a16="http://schemas.microsoft.com/office/drawing/2014/main" id="{BC0C9260-F839-464F-08AA-DEC38AF04CF9}"/>
              </a:ext>
            </a:extLst>
          </p:cNvPr>
          <p:cNvSpPr>
            <a:spLocks noGrp="1"/>
          </p:cNvSpPr>
          <p:nvPr>
            <p:ph type="ftr" sz="quarter" idx="11"/>
          </p:nvPr>
        </p:nvSpPr>
        <p:spPr>
          <a:xfrm>
            <a:off x="7965944" y="6286864"/>
            <a:ext cx="3387855" cy="365125"/>
          </a:xfrm>
        </p:spPr>
        <p:txBody>
          <a:bodyPr/>
          <a:lstStyle/>
          <a:p>
            <a:pPr algn="ctr"/>
            <a:r>
              <a:rPr lang="en-GB" sz="1100" dirty="0"/>
              <a:t>Romeo </a:t>
            </a:r>
            <a:r>
              <a:rPr lang="en-GB" sz="1100" dirty="0" err="1"/>
              <a:t>Makiadi</a:t>
            </a:r>
            <a:r>
              <a:rPr lang="en-GB" sz="1100" dirty="0"/>
              <a:t> 1906720</a:t>
            </a:r>
          </a:p>
        </p:txBody>
      </p:sp>
    </p:spTree>
    <p:extLst>
      <p:ext uri="{BB962C8B-B14F-4D97-AF65-F5344CB8AC3E}">
        <p14:creationId xmlns:p14="http://schemas.microsoft.com/office/powerpoint/2010/main" val="3559150288"/>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diagram of performance management&#10;&#10;Description automatically generated with medium confidence">
            <a:extLst>
              <a:ext uri="{FF2B5EF4-FFF2-40B4-BE49-F238E27FC236}">
                <a16:creationId xmlns:a16="http://schemas.microsoft.com/office/drawing/2014/main" id="{90AF7E3D-4B59-C77C-2C62-F1D72AACD0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16635" y="610549"/>
            <a:ext cx="5942408" cy="5405120"/>
          </a:xfrm>
          <a:prstGeom prst="rect">
            <a:avLst/>
          </a:prstGeom>
        </p:spPr>
      </p:pic>
      <p:sp>
        <p:nvSpPr>
          <p:cNvPr id="5" name="Title 1">
            <a:extLst>
              <a:ext uri="{FF2B5EF4-FFF2-40B4-BE49-F238E27FC236}">
                <a16:creationId xmlns:a16="http://schemas.microsoft.com/office/drawing/2014/main" id="{BFB506B0-9B83-BA78-1A87-5FE2B9DFC759}"/>
              </a:ext>
            </a:extLst>
          </p:cNvPr>
          <p:cNvSpPr>
            <a:spLocks noGrp="1"/>
          </p:cNvSpPr>
          <p:nvPr>
            <p:ph type="title"/>
          </p:nvPr>
        </p:nvSpPr>
        <p:spPr>
          <a:xfrm>
            <a:off x="228600" y="414336"/>
            <a:ext cx="5988035" cy="1943979"/>
          </a:xfrm>
        </p:spPr>
        <p:txBody>
          <a:bodyPr vert="horz" lIns="91440" tIns="45720" rIns="91440" bIns="45720" rtlCol="0" anchor="b">
            <a:normAutofit/>
          </a:bodyPr>
          <a:lstStyle/>
          <a:p>
            <a:pPr algn="l"/>
            <a:r>
              <a:rPr lang="en-US" sz="4400" dirty="0">
                <a:ln w="22225">
                  <a:solidFill>
                    <a:schemeClr val="tx1"/>
                  </a:solidFill>
                  <a:miter lim="800000"/>
                </a:ln>
                <a:latin typeface="Arial" panose="020B0604020202020204" pitchFamily="34" charset="0"/>
                <a:cs typeface="Arial" panose="020B0604020202020204" pitchFamily="34" charset="0"/>
              </a:rPr>
              <a:t>Reward Management</a:t>
            </a:r>
            <a:br>
              <a:rPr lang="en-US" sz="4400" dirty="0">
                <a:ln w="22225">
                  <a:solidFill>
                    <a:schemeClr val="tx1"/>
                  </a:solidFill>
                  <a:miter lim="800000"/>
                </a:ln>
                <a:latin typeface="Arial" panose="020B0604020202020204" pitchFamily="34" charset="0"/>
                <a:cs typeface="Arial" panose="020B0604020202020204" pitchFamily="34" charset="0"/>
              </a:rPr>
            </a:br>
            <a:r>
              <a:rPr lang="en-US" sz="4400" dirty="0">
                <a:ln w="22225">
                  <a:solidFill>
                    <a:prstClr val="white"/>
                  </a:solidFill>
                  <a:miter lim="800000"/>
                </a:ln>
                <a:latin typeface="Arial" panose="020B0604020202020204" pitchFamily="34" charset="0"/>
                <a:cs typeface="Arial" panose="020B0604020202020204" pitchFamily="34" charset="0"/>
              </a:rPr>
              <a:t>and Incentives</a:t>
            </a:r>
          </a:p>
        </p:txBody>
      </p:sp>
      <p:sp>
        <p:nvSpPr>
          <p:cNvPr id="6" name="TextBox 5">
            <a:extLst>
              <a:ext uri="{FF2B5EF4-FFF2-40B4-BE49-F238E27FC236}">
                <a16:creationId xmlns:a16="http://schemas.microsoft.com/office/drawing/2014/main" id="{969D6F8B-7FA4-7C7F-3D84-09BECF667991}"/>
              </a:ext>
            </a:extLst>
          </p:cNvPr>
          <p:cNvSpPr txBox="1"/>
          <p:nvPr/>
        </p:nvSpPr>
        <p:spPr>
          <a:xfrm>
            <a:off x="529208" y="2966335"/>
            <a:ext cx="5074368" cy="2229172"/>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indent="-228600" algn="just">
              <a:lnSpc>
                <a:spcPct val="90000"/>
              </a:lnSpc>
              <a:spcAft>
                <a:spcPts val="600"/>
              </a:spcAft>
              <a:buFont typeface="Arial" panose="020B0604020202020204" pitchFamily="34" charset="0"/>
              <a:buChar char="•"/>
            </a:pPr>
            <a:r>
              <a:rPr lang="en-US" sz="2400" b="1" dirty="0">
                <a:latin typeface="Arial" panose="020B0604020202020204" pitchFamily="34" charset="0"/>
                <a:cs typeface="Arial" panose="020B0604020202020204" pitchFamily="34" charset="0"/>
              </a:rPr>
              <a:t>A staff member puts out specific quantities of mental and physical exertion and complies with others,  in exchange for an appropriate amount of compensation or incentive. (</a:t>
            </a:r>
            <a:r>
              <a:rPr lang="en-US" sz="2400" b="1" dirty="0" err="1">
                <a:latin typeface="Arial" panose="020B0604020202020204" pitchFamily="34" charset="0"/>
                <a:cs typeface="Arial" panose="020B0604020202020204" pitchFamily="34" charset="0"/>
              </a:rPr>
              <a:t>DavidsonMorris</a:t>
            </a:r>
            <a:r>
              <a:rPr lang="en-US" sz="2400" b="1" dirty="0">
                <a:latin typeface="Arial" panose="020B0604020202020204" pitchFamily="34" charset="0"/>
                <a:cs typeface="Arial" panose="020B0604020202020204" pitchFamily="34" charset="0"/>
              </a:rPr>
              <a:t>, 2021)</a:t>
            </a:r>
          </a:p>
        </p:txBody>
      </p:sp>
      <p:sp>
        <p:nvSpPr>
          <p:cNvPr id="7" name="Footer Placeholder 6">
            <a:extLst>
              <a:ext uri="{FF2B5EF4-FFF2-40B4-BE49-F238E27FC236}">
                <a16:creationId xmlns:a16="http://schemas.microsoft.com/office/drawing/2014/main" id="{7937184C-DEDF-54F7-587D-2F33DBB3D45E}"/>
              </a:ext>
            </a:extLst>
          </p:cNvPr>
          <p:cNvSpPr>
            <a:spLocks noGrp="1"/>
          </p:cNvSpPr>
          <p:nvPr>
            <p:ph type="ftr" sz="quarter" idx="11"/>
          </p:nvPr>
        </p:nvSpPr>
        <p:spPr>
          <a:xfrm>
            <a:off x="9638079" y="6211203"/>
            <a:ext cx="1943726" cy="417513"/>
          </a:xfrm>
        </p:spPr>
        <p:txBody>
          <a:bodyPr/>
          <a:lstStyle/>
          <a:p>
            <a:r>
              <a:rPr lang="en-GB" sz="1200" dirty="0"/>
              <a:t>Romeo </a:t>
            </a:r>
            <a:r>
              <a:rPr lang="en-GB" sz="1200" dirty="0" err="1"/>
              <a:t>Makiadi</a:t>
            </a:r>
            <a:r>
              <a:rPr lang="en-GB" sz="1200" dirty="0"/>
              <a:t> 1906720</a:t>
            </a:r>
          </a:p>
        </p:txBody>
      </p:sp>
    </p:spTree>
    <p:extLst>
      <p:ext uri="{BB962C8B-B14F-4D97-AF65-F5344CB8AC3E}">
        <p14:creationId xmlns:p14="http://schemas.microsoft.com/office/powerpoint/2010/main" val="130338392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E991A00E-ABA9-D6B5-10AA-AAFA3782D9CA}"/>
              </a:ext>
            </a:extLst>
          </p:cNvPr>
          <p:cNvSpPr>
            <a:spLocks noGrp="1"/>
          </p:cNvSpPr>
          <p:nvPr>
            <p:ph type="title"/>
          </p:nvPr>
        </p:nvSpPr>
        <p:spPr>
          <a:xfrm>
            <a:off x="0" y="0"/>
            <a:ext cx="3932237" cy="1332832"/>
          </a:xfrm>
          <a:ln>
            <a:solidFill>
              <a:schemeClr val="accent5">
                <a:lumMod val="60000"/>
                <a:lumOff val="40000"/>
              </a:schemeClr>
            </a:solidFill>
          </a:ln>
        </p:spPr>
        <p:txBody>
          <a:bodyPr/>
          <a:lstStyle/>
          <a:p>
            <a:pPr algn="l"/>
            <a:r>
              <a:rPr lang="en-GB" b="1" dirty="0">
                <a:latin typeface="Calibri"/>
                <a:cs typeface="Calibri Light"/>
              </a:rPr>
              <a:t>Objectives of the reward system </a:t>
            </a:r>
            <a:endParaRPr lang="en-GB" b="1" dirty="0">
              <a:latin typeface="Calibri"/>
            </a:endParaRPr>
          </a:p>
        </p:txBody>
      </p:sp>
      <p:graphicFrame>
        <p:nvGraphicFramePr>
          <p:cNvPr id="5" name="Text Placeholder 3">
            <a:extLst>
              <a:ext uri="{FF2B5EF4-FFF2-40B4-BE49-F238E27FC236}">
                <a16:creationId xmlns:a16="http://schemas.microsoft.com/office/drawing/2014/main" id="{2A18EC7C-6833-2426-6B85-19ABF47F3E9F}"/>
              </a:ext>
            </a:extLst>
          </p:cNvPr>
          <p:cNvGraphicFramePr/>
          <p:nvPr>
            <p:extLst>
              <p:ext uri="{D42A27DB-BD31-4B8C-83A1-F6EECF244321}">
                <p14:modId xmlns:p14="http://schemas.microsoft.com/office/powerpoint/2010/main" val="589214607"/>
              </p:ext>
            </p:extLst>
          </p:nvPr>
        </p:nvGraphicFramePr>
        <p:xfrm>
          <a:off x="-2422" y="1214438"/>
          <a:ext cx="4674435" cy="564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E056AF34-0BE5-628F-E23B-56C8470D2A8E}"/>
              </a:ext>
            </a:extLst>
          </p:cNvPr>
          <p:cNvSpPr txBox="1"/>
          <p:nvPr/>
        </p:nvSpPr>
        <p:spPr>
          <a:xfrm>
            <a:off x="4668920" y="-4911"/>
            <a:ext cx="7523080" cy="6878806"/>
          </a:xfrm>
          <a:prstGeom prst="rect">
            <a:avLst/>
          </a:prstGeom>
          <a:solidFill>
            <a:schemeClr val="accent5">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buChar char="•"/>
            </a:pPr>
            <a:r>
              <a:rPr lang="en-GB" sz="2100" dirty="0">
                <a:latin typeface="Arial" panose="020B0604020202020204" pitchFamily="34" charset="0"/>
                <a:cs typeface="Arial" panose="020B0604020202020204" pitchFamily="34" charset="0"/>
              </a:rPr>
              <a:t>Salarys, pension schemes, bonuses , holiday and sick pay, merit payment, skill-based -pay (SBP), occupation perks/Benefits (Cole,2000).</a:t>
            </a:r>
          </a:p>
          <a:p>
            <a:pPr algn="just"/>
            <a:endParaRPr lang="en-GB" sz="2100" dirty="0">
              <a:latin typeface="Arial" panose="020B0604020202020204" pitchFamily="34" charset="0"/>
              <a:cs typeface="Arial" panose="020B0604020202020204" pitchFamily="34" charset="0"/>
            </a:endParaRPr>
          </a:p>
          <a:p>
            <a:pPr algn="just" rtl="0">
              <a:buChar char="•"/>
            </a:pPr>
            <a:r>
              <a:rPr lang="en-GB" sz="2100" dirty="0">
                <a:latin typeface="Arial" panose="020B0604020202020204" pitchFamily="34" charset="0"/>
                <a:cs typeface="Arial" panose="020B0604020202020204" pitchFamily="34" charset="0"/>
              </a:rPr>
              <a:t>tying awards to specified indicators of performance, encouraging a work environment that embraces creativity and constant development, and praising and rewarding those that go further than expected to meet organisational goals (Armstrong,2014). </a:t>
            </a:r>
            <a:endParaRPr lang="en-US" sz="2100" dirty="0">
              <a:latin typeface="Arial" panose="020B0604020202020204" pitchFamily="34" charset="0"/>
              <a:cs typeface="Arial" panose="020B0604020202020204" pitchFamily="34" charset="0"/>
            </a:endParaRPr>
          </a:p>
          <a:p>
            <a:pPr algn="just"/>
            <a:endParaRPr lang="en-US" sz="2100" dirty="0">
              <a:latin typeface="Arial" panose="020B0604020202020204" pitchFamily="34" charset="0"/>
              <a:cs typeface="Arial" panose="020B0604020202020204" pitchFamily="34" charset="0"/>
            </a:endParaRPr>
          </a:p>
          <a:p>
            <a:pPr algn="just" rtl="0">
              <a:buChar char="•"/>
            </a:pPr>
            <a:r>
              <a:rPr lang="en-GB" sz="2100" dirty="0">
                <a:latin typeface="Arial" panose="020B0604020202020204" pitchFamily="34" charset="0"/>
                <a:cs typeface="Arial" panose="020B0604020202020204" pitchFamily="34" charset="0"/>
              </a:rPr>
              <a:t>Promoting from within the organisation, Analyse the pay equity, Provide flexible scheduling, Implement programmes for diversity and equality, Establish equal opportunity for chances for advancement</a:t>
            </a:r>
            <a:r>
              <a:rPr lang="en-US" sz="2100" dirty="0">
                <a:latin typeface="Arial" panose="020B0604020202020204" pitchFamily="34" charset="0"/>
                <a:cs typeface="Arial" panose="020B0604020202020204" pitchFamily="34" charset="0"/>
              </a:rPr>
              <a:t>​</a:t>
            </a:r>
          </a:p>
          <a:p>
            <a:pPr algn="just"/>
            <a:endParaRPr lang="en-US" sz="2100" dirty="0">
              <a:latin typeface="Arial" panose="020B0604020202020204" pitchFamily="34" charset="0"/>
              <a:cs typeface="Arial" panose="020B0604020202020204" pitchFamily="34" charset="0"/>
            </a:endParaRPr>
          </a:p>
          <a:p>
            <a:pPr algn="just">
              <a:buChar char="•"/>
            </a:pPr>
            <a:r>
              <a:rPr lang="en-GB" sz="2100" dirty="0">
                <a:latin typeface="Arial" panose="020B0604020202020204" pitchFamily="34" charset="0"/>
                <a:cs typeface="Arial" panose="020B0604020202020204" pitchFamily="34" charset="0"/>
              </a:rPr>
              <a:t>Utilising the reward system as a performance gauge. The organisation can evaluate occupation roles and determine if they are being overachieved resulting in a promotion and new fixed wage with new targets or vice versa and requirements for support in this role can identified(Armstrong,2014)  </a:t>
            </a:r>
          </a:p>
        </p:txBody>
      </p:sp>
      <p:sp>
        <p:nvSpPr>
          <p:cNvPr id="7" name="Footer Placeholder 6">
            <a:extLst>
              <a:ext uri="{FF2B5EF4-FFF2-40B4-BE49-F238E27FC236}">
                <a16:creationId xmlns:a16="http://schemas.microsoft.com/office/drawing/2014/main" id="{70691C2B-435C-59C4-9DBF-31A83D755485}"/>
              </a:ext>
            </a:extLst>
          </p:cNvPr>
          <p:cNvSpPr>
            <a:spLocks noGrp="1"/>
          </p:cNvSpPr>
          <p:nvPr>
            <p:ph type="ftr" sz="quarter" idx="11"/>
          </p:nvPr>
        </p:nvSpPr>
        <p:spPr>
          <a:xfrm>
            <a:off x="9071936" y="7478266"/>
            <a:ext cx="2158039" cy="365125"/>
          </a:xfrm>
        </p:spPr>
        <p:txBody>
          <a:bodyPr/>
          <a:lstStyle/>
          <a:p>
            <a:r>
              <a:rPr lang="en-GB" dirty="0"/>
              <a:t>Romeo </a:t>
            </a:r>
            <a:r>
              <a:rPr lang="en-GB" dirty="0" err="1"/>
              <a:t>Makiadi</a:t>
            </a:r>
            <a:r>
              <a:rPr lang="en-GB" dirty="0"/>
              <a:t> 1906720</a:t>
            </a:r>
          </a:p>
        </p:txBody>
      </p:sp>
    </p:spTree>
    <p:extLst>
      <p:ext uri="{BB962C8B-B14F-4D97-AF65-F5344CB8AC3E}">
        <p14:creationId xmlns:p14="http://schemas.microsoft.com/office/powerpoint/2010/main" val="3891689408"/>
      </p:ext>
    </p:extLst>
  </p:cSld>
  <p:clrMapOvr>
    <a:masterClrMapping/>
  </p:clrMapOvr>
  <p:transition spd="slow">
    <p:wip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DF30897-7CEB-6BBB-8A81-C4FD7C16511E}"/>
              </a:ext>
            </a:extLst>
          </p:cNvPr>
          <p:cNvSpPr>
            <a:spLocks noGrp="1"/>
          </p:cNvSpPr>
          <p:nvPr>
            <p:ph type="title"/>
          </p:nvPr>
        </p:nvSpPr>
        <p:spPr>
          <a:xfrm>
            <a:off x="584199" y="284913"/>
            <a:ext cx="8327572" cy="886661"/>
          </a:xfrm>
        </p:spPr>
        <p:txBody>
          <a:bodyPr>
            <a:normAutofit fontScale="90000"/>
          </a:bodyPr>
          <a:lstStyle/>
          <a:p>
            <a:pPr algn="l"/>
            <a:r>
              <a:rPr lang="en-GB" dirty="0">
                <a:latin typeface="Arial" panose="020B0604020202020204" pitchFamily="34" charset="0"/>
                <a:cs typeface="Arial" panose="020B0604020202020204" pitchFamily="34" charset="0"/>
              </a:rPr>
              <a:t>Advantages and Disadvantages.</a:t>
            </a:r>
          </a:p>
        </p:txBody>
      </p:sp>
      <p:sp>
        <p:nvSpPr>
          <p:cNvPr id="5" name="TextBox 4">
            <a:extLst>
              <a:ext uri="{FF2B5EF4-FFF2-40B4-BE49-F238E27FC236}">
                <a16:creationId xmlns:a16="http://schemas.microsoft.com/office/drawing/2014/main" id="{DE07A681-80A7-3456-4654-996EEFC62684}"/>
              </a:ext>
            </a:extLst>
          </p:cNvPr>
          <p:cNvSpPr txBox="1"/>
          <p:nvPr/>
        </p:nvSpPr>
        <p:spPr>
          <a:xfrm>
            <a:off x="210552" y="1340182"/>
            <a:ext cx="11817684" cy="2123658"/>
          </a:xfrm>
          <a:prstGeom prst="rect">
            <a:avLst/>
          </a:prstGeom>
          <a:solidFill>
            <a:schemeClr val="accent1">
              <a:lumMod val="20000"/>
              <a:lumOff val="8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200" dirty="0">
                <a:latin typeface="Arial" panose="020B0604020202020204" pitchFamily="34" charset="0"/>
                <a:cs typeface="Arial" panose="020B0604020202020204" pitchFamily="34" charset="0"/>
              </a:rPr>
              <a:t>Individual incentives enable rewards to be tailored to employee preferences and make it simple to assess each person on their own merits. Promoting performance and results.</a:t>
            </a:r>
          </a:p>
          <a:p>
            <a:pPr algn="just"/>
            <a:endParaRPr lang="en-GB" sz="2200" dirty="0">
              <a:latin typeface="Arial" panose="020B0604020202020204" pitchFamily="34" charset="0"/>
              <a:cs typeface="Arial" panose="020B0604020202020204" pitchFamily="34" charset="0"/>
            </a:endParaRPr>
          </a:p>
          <a:p>
            <a:pPr algn="just"/>
            <a:r>
              <a:rPr lang="en-GB" sz="2200" dirty="0">
                <a:latin typeface="Arial" panose="020B0604020202020204" pitchFamily="34" charset="0"/>
                <a:cs typeface="Arial" panose="020B0604020202020204" pitchFamily="34" charset="0"/>
              </a:rPr>
              <a:t>Disadvantages Many professions lack concrete outputs, making it challenging to control individual performance. Data storage obligations and constraints, perpetuate negative behaviour </a:t>
            </a:r>
          </a:p>
        </p:txBody>
      </p:sp>
      <p:sp>
        <p:nvSpPr>
          <p:cNvPr id="6" name="TextBox 5">
            <a:extLst>
              <a:ext uri="{FF2B5EF4-FFF2-40B4-BE49-F238E27FC236}">
                <a16:creationId xmlns:a16="http://schemas.microsoft.com/office/drawing/2014/main" id="{6D1E477F-2BC1-DF65-21D0-40DA220D8B93}"/>
              </a:ext>
            </a:extLst>
          </p:cNvPr>
          <p:cNvSpPr txBox="1"/>
          <p:nvPr/>
        </p:nvSpPr>
        <p:spPr>
          <a:xfrm>
            <a:off x="157078" y="3826708"/>
            <a:ext cx="11937998" cy="1785104"/>
          </a:xfrm>
          <a:prstGeom prst="rect">
            <a:avLst/>
          </a:prstGeom>
          <a:solidFill>
            <a:schemeClr val="accent2">
              <a:lumMod val="40000"/>
              <a:lumOff val="60000"/>
            </a:schemeClr>
          </a:solid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200" dirty="0">
                <a:latin typeface="Arial" panose="020B0604020202020204" pitchFamily="34" charset="0"/>
                <a:cs typeface="Arial" panose="020B0604020202020204" pitchFamily="34" charset="0"/>
              </a:rPr>
              <a:t>Group incentives aid the notion of team co-operation, require less supervision can be developed with less difficulty than individually incentive based.</a:t>
            </a:r>
          </a:p>
          <a:p>
            <a:pPr algn="just"/>
            <a:endParaRPr lang="en-GB" sz="2200" dirty="0">
              <a:latin typeface="Arial" panose="020B0604020202020204" pitchFamily="34" charset="0"/>
              <a:cs typeface="Arial" panose="020B0604020202020204" pitchFamily="34" charset="0"/>
            </a:endParaRPr>
          </a:p>
          <a:p>
            <a:pPr algn="just"/>
            <a:r>
              <a:rPr lang="en-GB" sz="2200" dirty="0">
                <a:latin typeface="Arial" panose="020B0604020202020204" pitchFamily="34" charset="0"/>
                <a:cs typeface="Arial" panose="020B0604020202020204" pitchFamily="34" charset="0"/>
              </a:rPr>
              <a:t>Disadvantages include the potential of employees doing others work, disagreements , discount others individual output, and lessen potential productivity and effort due to  less responsibility.</a:t>
            </a:r>
          </a:p>
        </p:txBody>
      </p:sp>
      <p:sp>
        <p:nvSpPr>
          <p:cNvPr id="7" name="TextBox 6">
            <a:extLst>
              <a:ext uri="{FF2B5EF4-FFF2-40B4-BE49-F238E27FC236}">
                <a16:creationId xmlns:a16="http://schemas.microsoft.com/office/drawing/2014/main" id="{971D14EC-273C-602E-423F-3EB3B298E750}"/>
              </a:ext>
            </a:extLst>
          </p:cNvPr>
          <p:cNvSpPr txBox="1"/>
          <p:nvPr/>
        </p:nvSpPr>
        <p:spPr>
          <a:xfrm>
            <a:off x="157078" y="5926756"/>
            <a:ext cx="5242560" cy="646331"/>
          </a:xfrm>
          <a:prstGeom prst="rect">
            <a:avLst/>
          </a:prstGeom>
          <a:noFill/>
        </p:spPr>
        <p:txBody>
          <a:bodyPr wrap="square" rtlCol="0">
            <a:spAutoFit/>
          </a:bodyPr>
          <a:lstStyle/>
          <a:p>
            <a:pPr algn="just"/>
            <a:r>
              <a:rPr lang="en-GB" dirty="0">
                <a:latin typeface="Arial" panose="020B0604020202020204" pitchFamily="34" charset="0"/>
                <a:cs typeface="Arial" panose="020B0604020202020204" pitchFamily="34" charset="0"/>
              </a:rPr>
              <a:t>(In class reference, Chapter summary fundamentals of human resources )</a:t>
            </a:r>
          </a:p>
        </p:txBody>
      </p:sp>
      <p:sp>
        <p:nvSpPr>
          <p:cNvPr id="8" name="Footer Placeholder 7">
            <a:extLst>
              <a:ext uri="{FF2B5EF4-FFF2-40B4-BE49-F238E27FC236}">
                <a16:creationId xmlns:a16="http://schemas.microsoft.com/office/drawing/2014/main" id="{47C8EAA6-2020-6645-2865-3A1DF3895E48}"/>
              </a:ext>
            </a:extLst>
          </p:cNvPr>
          <p:cNvSpPr>
            <a:spLocks noGrp="1"/>
          </p:cNvSpPr>
          <p:nvPr>
            <p:ph type="ftr" sz="quarter" idx="11"/>
          </p:nvPr>
        </p:nvSpPr>
        <p:spPr>
          <a:xfrm>
            <a:off x="5500916" y="6249921"/>
            <a:ext cx="6672887" cy="365125"/>
          </a:xfrm>
        </p:spPr>
        <p:txBody>
          <a:bodyPr/>
          <a:lstStyle/>
          <a:p>
            <a:pPr algn="ctr"/>
            <a:r>
              <a:rPr lang="en-GB" dirty="0"/>
              <a:t>Romeo </a:t>
            </a:r>
            <a:r>
              <a:rPr lang="en-GB" dirty="0" err="1"/>
              <a:t>Makiadi</a:t>
            </a:r>
            <a:r>
              <a:rPr lang="en-GB" dirty="0"/>
              <a:t> 1906720</a:t>
            </a:r>
          </a:p>
        </p:txBody>
      </p:sp>
    </p:spTree>
    <p:extLst>
      <p:ext uri="{BB962C8B-B14F-4D97-AF65-F5344CB8AC3E}">
        <p14:creationId xmlns:p14="http://schemas.microsoft.com/office/powerpoint/2010/main" val="2437879763"/>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11EC9B0-EC4F-203F-E8AA-24CD89FF10B7}"/>
              </a:ext>
            </a:extLst>
          </p:cNvPr>
          <p:cNvSpPr>
            <a:spLocks noGrp="1"/>
          </p:cNvSpPr>
          <p:nvPr>
            <p:ph type="title"/>
          </p:nvPr>
        </p:nvSpPr>
        <p:spPr>
          <a:xfrm>
            <a:off x="838200" y="365125"/>
            <a:ext cx="10515600" cy="1325563"/>
          </a:xfrm>
        </p:spPr>
        <p:txBody>
          <a:bodyPr/>
          <a:lstStyle/>
          <a:p>
            <a:pPr algn="l"/>
            <a:r>
              <a:rPr lang="en-GB" dirty="0">
                <a:latin typeface="Arial" panose="020B0604020202020204" pitchFamily="34" charset="0"/>
                <a:cs typeface="Arial" panose="020B0604020202020204" pitchFamily="34" charset="0"/>
              </a:rPr>
              <a:t>Contracts and Interns </a:t>
            </a:r>
          </a:p>
        </p:txBody>
      </p:sp>
      <p:sp>
        <p:nvSpPr>
          <p:cNvPr id="5" name="TextBox 4">
            <a:extLst>
              <a:ext uri="{FF2B5EF4-FFF2-40B4-BE49-F238E27FC236}">
                <a16:creationId xmlns:a16="http://schemas.microsoft.com/office/drawing/2014/main" id="{35950103-5031-647F-17EC-9328CDF727A1}"/>
              </a:ext>
            </a:extLst>
          </p:cNvPr>
          <p:cNvSpPr txBox="1"/>
          <p:nvPr/>
        </p:nvSpPr>
        <p:spPr>
          <a:xfrm>
            <a:off x="1158240" y="1788478"/>
            <a:ext cx="8656320" cy="3416320"/>
          </a:xfrm>
          <a:prstGeom prst="rect">
            <a:avLst/>
          </a:prstGeom>
          <a:noFill/>
        </p:spPr>
        <p:txBody>
          <a:bodyPr wrap="square" rtlCol="0">
            <a:spAutoFit/>
          </a:bodyPr>
          <a:lstStyle/>
          <a:p>
            <a:pPr algn="just"/>
            <a:r>
              <a:rPr lang="en-GB" dirty="0">
                <a:latin typeface="Arial" panose="020B0604020202020204" pitchFamily="34" charset="0"/>
                <a:cs typeface="Arial" panose="020B0604020202020204" pitchFamily="34" charset="0"/>
              </a:rPr>
              <a:t>Employment Relationship  contracts </a:t>
            </a:r>
          </a:p>
          <a:p>
            <a:pPr algn="just"/>
            <a:r>
              <a:rPr lang="en-GB" dirty="0">
                <a:latin typeface="Arial" panose="020B0604020202020204" pitchFamily="34" charset="0"/>
                <a:cs typeface="Arial" panose="020B0604020202020204" pitchFamily="34" charset="0"/>
              </a:rPr>
              <a:t>Traditional – formal with clear a exchange of terms and obligations between employee and employer with financial agreements and including performance necessities. </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Rational – informal ,broad expectations and open clauses as the performance requirements are abstract.</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Phycological contracts – commitment, passion ,experience , personality , transparency from both parties, overall emotional  Wellbeing  (unwritten expectations)</a:t>
            </a:r>
          </a:p>
          <a:p>
            <a:pPr algn="just"/>
            <a:r>
              <a:rPr lang="en-GB" dirty="0">
                <a:latin typeface="Arial" panose="020B06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B81C33F6-51A4-B685-D2BE-50C27D6F03AC}"/>
              </a:ext>
            </a:extLst>
          </p:cNvPr>
          <p:cNvSpPr txBox="1"/>
          <p:nvPr/>
        </p:nvSpPr>
        <p:spPr>
          <a:xfrm>
            <a:off x="838200" y="5204798"/>
            <a:ext cx="10388600" cy="646331"/>
          </a:xfrm>
          <a:prstGeom prst="rect">
            <a:avLst/>
          </a:prstGeom>
          <a:noFill/>
        </p:spPr>
        <p:txBody>
          <a:bodyPr wrap="square" rtlCol="0">
            <a:spAutoFit/>
          </a:bodyPr>
          <a:lstStyle/>
          <a:p>
            <a:pPr algn="just"/>
            <a:r>
              <a:rPr lang="en-GB" dirty="0">
                <a:latin typeface="Arial" panose="020B0604020202020204" pitchFamily="34" charset="0"/>
                <a:cs typeface="Arial" panose="020B0604020202020204" pitchFamily="34" charset="0"/>
              </a:rPr>
              <a:t>Employment relationship contracts are strongly influenced by reward systems, Career developments and performance reviews regarding promotion(Armstrong,2014) </a:t>
            </a:r>
          </a:p>
        </p:txBody>
      </p:sp>
      <p:sp>
        <p:nvSpPr>
          <p:cNvPr id="7" name="Footer Placeholder 6">
            <a:extLst>
              <a:ext uri="{FF2B5EF4-FFF2-40B4-BE49-F238E27FC236}">
                <a16:creationId xmlns:a16="http://schemas.microsoft.com/office/drawing/2014/main" id="{E0AF290E-329E-C6F1-4082-C021FF6CEAD1}"/>
              </a:ext>
            </a:extLst>
          </p:cNvPr>
          <p:cNvSpPr>
            <a:spLocks noGrp="1"/>
          </p:cNvSpPr>
          <p:nvPr>
            <p:ph type="ftr" sz="quarter" idx="11"/>
          </p:nvPr>
        </p:nvSpPr>
        <p:spPr>
          <a:xfrm>
            <a:off x="5519113" y="6127750"/>
            <a:ext cx="6672887" cy="365125"/>
          </a:xfrm>
        </p:spPr>
        <p:txBody>
          <a:bodyPr/>
          <a:lstStyle/>
          <a:p>
            <a:pPr algn="ctr"/>
            <a:r>
              <a:rPr lang="en-GB" dirty="0"/>
              <a:t>Romeo </a:t>
            </a:r>
            <a:r>
              <a:rPr lang="en-GB" dirty="0" err="1"/>
              <a:t>Makiadi</a:t>
            </a:r>
            <a:r>
              <a:rPr lang="en-GB" dirty="0"/>
              <a:t> 1906720</a:t>
            </a:r>
          </a:p>
        </p:txBody>
      </p:sp>
    </p:spTree>
    <p:extLst>
      <p:ext uri="{BB962C8B-B14F-4D97-AF65-F5344CB8AC3E}">
        <p14:creationId xmlns:p14="http://schemas.microsoft.com/office/powerpoint/2010/main" val="975548930"/>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F7E8BEC-4E2F-3283-A0E6-FA8E3DCA15EC}"/>
              </a:ext>
            </a:extLst>
          </p:cNvPr>
          <p:cNvSpPr>
            <a:spLocks noGrp="1"/>
          </p:cNvSpPr>
          <p:nvPr>
            <p:ph type="title"/>
          </p:nvPr>
        </p:nvSpPr>
        <p:spPr>
          <a:xfrm>
            <a:off x="838200" y="365125"/>
            <a:ext cx="10515600" cy="1325563"/>
          </a:xfrm>
        </p:spPr>
        <p:txBody>
          <a:bodyPr/>
          <a:lstStyle/>
          <a:p>
            <a:pPr algn="l"/>
            <a:r>
              <a:rPr lang="en-GB" dirty="0"/>
              <a:t>Contracts and Interns </a:t>
            </a:r>
          </a:p>
        </p:txBody>
      </p:sp>
      <p:sp>
        <p:nvSpPr>
          <p:cNvPr id="5" name="TextBox 4">
            <a:extLst>
              <a:ext uri="{FF2B5EF4-FFF2-40B4-BE49-F238E27FC236}">
                <a16:creationId xmlns:a16="http://schemas.microsoft.com/office/drawing/2014/main" id="{1B6BB94E-4377-1BB4-CFAE-7AD4F9B05492}"/>
              </a:ext>
            </a:extLst>
          </p:cNvPr>
          <p:cNvSpPr txBox="1"/>
          <p:nvPr/>
        </p:nvSpPr>
        <p:spPr>
          <a:xfrm>
            <a:off x="1158240" y="1788478"/>
            <a:ext cx="8656320" cy="3693319"/>
          </a:xfrm>
          <a:prstGeom prst="rect">
            <a:avLst/>
          </a:prstGeom>
          <a:noFill/>
        </p:spPr>
        <p:txBody>
          <a:bodyPr wrap="square" rtlCol="0">
            <a:spAutoFit/>
          </a:bodyPr>
          <a:lstStyle/>
          <a:p>
            <a:pPr algn="just"/>
            <a:r>
              <a:rPr lang="en-GB" dirty="0">
                <a:latin typeface="Arial" panose="020B0604020202020204" pitchFamily="34" charset="0"/>
                <a:cs typeface="Arial" panose="020B0604020202020204" pitchFamily="34" charset="0"/>
              </a:rPr>
              <a:t>Internships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Cons-They won't be able to support the company as consistently as a skilled full-time employee can. You might need to consider taking into consideration probable misconceptions or early errors in their work because they are missing this experience. Personnel might loose productivity and time  if an intern needs special training while learning their duties (Murphey, 2023).</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Pros-They are young and recently graduated from university or higher education, thus they have a wide range of transferrable abilities. An intern's enthusiasm is one of a company's most important assets. More inclined to continue around and support your company for longer, rewarding you with their loyalty (Murphey, 2023).</a:t>
            </a:r>
          </a:p>
          <a:p>
            <a:pPr algn="just"/>
            <a:r>
              <a:rPr lang="en-GB" dirty="0">
                <a:latin typeface="Arial" panose="020B0604020202020204" pitchFamily="34" charset="0"/>
                <a:cs typeface="Arial" panose="020B0604020202020204" pitchFamily="34" charset="0"/>
              </a:rPr>
              <a:t> </a:t>
            </a:r>
          </a:p>
        </p:txBody>
      </p:sp>
      <p:sp>
        <p:nvSpPr>
          <p:cNvPr id="6" name="Footer Placeholder 5">
            <a:extLst>
              <a:ext uri="{FF2B5EF4-FFF2-40B4-BE49-F238E27FC236}">
                <a16:creationId xmlns:a16="http://schemas.microsoft.com/office/drawing/2014/main" id="{D8CF6C0E-3D70-88C1-A587-DB769E671B4C}"/>
              </a:ext>
            </a:extLst>
          </p:cNvPr>
          <p:cNvSpPr>
            <a:spLocks noGrp="1"/>
          </p:cNvSpPr>
          <p:nvPr>
            <p:ph type="ftr" sz="quarter" idx="11"/>
          </p:nvPr>
        </p:nvSpPr>
        <p:spPr>
          <a:xfrm>
            <a:off x="5519113" y="5926818"/>
            <a:ext cx="6672887" cy="365125"/>
          </a:xfrm>
        </p:spPr>
        <p:txBody>
          <a:bodyPr/>
          <a:lstStyle/>
          <a:p>
            <a:pPr algn="ctr"/>
            <a:r>
              <a:rPr lang="en-GB" dirty="0"/>
              <a:t>Romeo </a:t>
            </a:r>
            <a:r>
              <a:rPr lang="en-GB" dirty="0" err="1"/>
              <a:t>Makiadi</a:t>
            </a:r>
            <a:r>
              <a:rPr lang="en-GB" dirty="0"/>
              <a:t> 1906720</a:t>
            </a:r>
          </a:p>
        </p:txBody>
      </p:sp>
    </p:spTree>
    <p:extLst>
      <p:ext uri="{BB962C8B-B14F-4D97-AF65-F5344CB8AC3E}">
        <p14:creationId xmlns:p14="http://schemas.microsoft.com/office/powerpoint/2010/main" val="409187268"/>
      </p:ext>
    </p:extLst>
  </p:cSld>
  <p:clrMapOvr>
    <a:masterClrMapping/>
  </p:clrMapOvr>
  <p:transition spd="slow">
    <p:wipe/>
  </p:transition>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6" name="Rectangle 11">
            <a:extLst>
              <a:ext uri="{FF2B5EF4-FFF2-40B4-BE49-F238E27FC236}">
                <a16:creationId xmlns:a16="http://schemas.microsoft.com/office/drawing/2014/main" id="{6E3254AE-C4CD-426D-A6E8-7FA13B0F88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Content tagged as: SWOT">
            <a:extLst>
              <a:ext uri="{FF2B5EF4-FFF2-40B4-BE49-F238E27FC236}">
                <a16:creationId xmlns:a16="http://schemas.microsoft.com/office/drawing/2014/main" id="{107E23AD-9FB1-4F37-1248-9BC93B67EE1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577963" y="2833211"/>
            <a:ext cx="4609990" cy="2581594"/>
          </a:xfrm>
          <a:prstGeom prst="roundRect">
            <a:avLst>
              <a:gd name="adj" fmla="val 530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a:extLst>
            <a:ext uri="{909E8E84-426E-40DD-AFC4-6F175D3DCCD1}">
              <a14:hiddenFill xmlns:a14="http://schemas.microsoft.com/office/drawing/2010/main">
                <a:solidFill>
                  <a:srgbClr val="FFFFFF"/>
                </a:solidFill>
              </a14:hiddenFill>
            </a:ext>
          </a:extLst>
        </p:spPr>
      </p:pic>
      <p:pic>
        <p:nvPicPr>
          <p:cNvPr id="17" name="Picture 13">
            <a:extLst>
              <a:ext uri="{FF2B5EF4-FFF2-40B4-BE49-F238E27FC236}">
                <a16:creationId xmlns:a16="http://schemas.microsoft.com/office/drawing/2014/main" id="{F5C53434-A0C7-4A81-8EB0-D460DAD9BB6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1">
            <a:extLst>
              <a:ext uri="{FF2B5EF4-FFF2-40B4-BE49-F238E27FC236}">
                <a16:creationId xmlns:a16="http://schemas.microsoft.com/office/drawing/2014/main" id="{37040D0E-6E29-E023-6F85-4A6B1ED7CE75}"/>
              </a:ext>
            </a:extLst>
          </p:cNvPr>
          <p:cNvSpPr>
            <a:spLocks noGrp="1"/>
          </p:cNvSpPr>
          <p:nvPr/>
        </p:nvSpPr>
        <p:spPr>
          <a:xfrm>
            <a:off x="913774" y="443585"/>
            <a:ext cx="10364451" cy="1596177"/>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lang="en-US" sz="5400" kern="1200" smtClean="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pPr algn="ctr">
              <a:lnSpc>
                <a:spcPct val="90000"/>
              </a:lnSpc>
              <a:spcAft>
                <a:spcPts val="600"/>
              </a:spcAft>
            </a:pPr>
            <a:br>
              <a:rPr lang="en-US" sz="1200" cap="all" dirty="0">
                <a:solidFill>
                  <a:schemeClr val="tx1"/>
                </a:solidFill>
                <a:latin typeface="Arial" panose="020B0604020202020204" pitchFamily="34" charset="0"/>
                <a:ea typeface="+mj-ea"/>
                <a:cs typeface="Arial" panose="020B0604020202020204" pitchFamily="34" charset="0"/>
              </a:rPr>
            </a:br>
            <a:r>
              <a:rPr lang="en-US" sz="4800" cap="all" dirty="0">
                <a:solidFill>
                  <a:schemeClr val="tx1"/>
                </a:solidFill>
                <a:latin typeface="Arial" panose="020B0604020202020204" pitchFamily="34" charset="0"/>
                <a:ea typeface="+mj-ea"/>
                <a:cs typeface="Arial" panose="020B0604020202020204" pitchFamily="34" charset="0"/>
              </a:rPr>
              <a:t>SWOT ANALYSIS OF NHS</a:t>
            </a:r>
          </a:p>
        </p:txBody>
      </p:sp>
      <p:sp>
        <p:nvSpPr>
          <p:cNvPr id="5" name="Content Placeholder 2">
            <a:extLst>
              <a:ext uri="{FF2B5EF4-FFF2-40B4-BE49-F238E27FC236}">
                <a16:creationId xmlns:a16="http://schemas.microsoft.com/office/drawing/2014/main" id="{B1159ADE-07EE-C6A4-37F7-59F40B7C0026}"/>
              </a:ext>
            </a:extLst>
          </p:cNvPr>
          <p:cNvSpPr>
            <a:spLocks noGrp="1"/>
          </p:cNvSpPr>
          <p:nvPr/>
        </p:nvSpPr>
        <p:spPr>
          <a:xfrm>
            <a:off x="798286" y="2220686"/>
            <a:ext cx="5442857" cy="4078514"/>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Clr>
                <a:schemeClr val="tx2"/>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buClr>
                <a:schemeClr val="tx1"/>
              </a:buClr>
            </a:pPr>
            <a:endParaRPr lang="en-US" sz="1000" b="1" u="sng" cap="all" dirty="0">
              <a:latin typeface="Arial" panose="020B0604020202020204" pitchFamily="34" charset="0"/>
              <a:cs typeface="Arial" panose="020B0604020202020204" pitchFamily="34" charset="0"/>
            </a:endParaRPr>
          </a:p>
          <a:p>
            <a:pPr marL="0" algn="just">
              <a:buClr>
                <a:schemeClr val="tx1"/>
              </a:buClr>
            </a:pPr>
            <a:r>
              <a:rPr lang="en-US" sz="1000" b="1" u="sng" cap="all" dirty="0">
                <a:latin typeface="Arial" panose="020B0604020202020204" pitchFamily="34" charset="0"/>
                <a:cs typeface="Arial" panose="020B0604020202020204" pitchFamily="34" charset="0"/>
              </a:rPr>
              <a:t>STRENGTHS</a:t>
            </a:r>
          </a:p>
          <a:p>
            <a:pPr marL="0" algn="just">
              <a:buClr>
                <a:schemeClr val="tx1"/>
              </a:buClr>
            </a:pPr>
            <a:r>
              <a:rPr lang="en-US" sz="1000" b="1" cap="all" dirty="0">
                <a:latin typeface="Arial" panose="020B0604020202020204" pitchFamily="34" charset="0"/>
                <a:cs typeface="Arial" panose="020B0604020202020204" pitchFamily="34" charset="0"/>
              </a:rPr>
              <a:t>ENANCHED PATIENT CARE: </a:t>
            </a:r>
          </a:p>
          <a:p>
            <a:pPr algn="just">
              <a:buClr>
                <a:schemeClr val="tx1"/>
              </a:buClr>
            </a:pPr>
            <a:r>
              <a:rPr lang="en-US" sz="1000" b="0" i="0" u="none" strike="noStrike" cap="all" dirty="0">
                <a:latin typeface="Arial" panose="020B0604020202020204" pitchFamily="34" charset="0"/>
                <a:cs typeface="Arial" panose="020B0604020202020204" pitchFamily="34" charset="0"/>
              </a:rPr>
              <a:t>Doctors can make better decisions regarding the care of their patients with the help of patient records, which are readily accessible. This eliminates errors and helps them make informed decisions for NHS. (Goldberg et al., 2002)</a:t>
            </a:r>
          </a:p>
          <a:p>
            <a:pPr marL="0" algn="just">
              <a:buClr>
                <a:schemeClr val="tx1"/>
              </a:buClr>
            </a:pPr>
            <a:r>
              <a:rPr lang="en-US" sz="1000" b="1" cap="all" dirty="0">
                <a:latin typeface="Arial" panose="020B0604020202020204" pitchFamily="34" charset="0"/>
                <a:cs typeface="Arial" panose="020B0604020202020204" pitchFamily="34" charset="0"/>
              </a:rPr>
              <a:t>FUNCTIONAL REGULATION IS HIGH:</a:t>
            </a:r>
          </a:p>
          <a:p>
            <a:pPr algn="just">
              <a:buClr>
                <a:schemeClr val="tx1"/>
              </a:buClr>
            </a:pPr>
            <a:r>
              <a:rPr lang="en-US" sz="1000" b="0" i="0" u="none" strike="noStrike" cap="all" dirty="0">
                <a:latin typeface="Arial" panose="020B0604020202020204" pitchFamily="34" charset="0"/>
                <a:cs typeface="Arial" panose="020B0604020202020204" pitchFamily="34" charset="0"/>
              </a:rPr>
              <a:t>The use of information technology in </a:t>
            </a:r>
            <a:r>
              <a:rPr lang="en-US" sz="1000" cap="all" dirty="0">
                <a:latin typeface="Arial" panose="020B0604020202020204" pitchFamily="34" charset="0"/>
                <a:cs typeface="Arial" panose="020B0604020202020204" pitchFamily="34" charset="0"/>
              </a:rPr>
              <a:t>NHS</a:t>
            </a:r>
            <a:r>
              <a:rPr lang="en-US" sz="1000" b="0" i="0" u="none" strike="noStrike" cap="all" dirty="0">
                <a:latin typeface="Arial" panose="020B0604020202020204" pitchFamily="34" charset="0"/>
                <a:cs typeface="Arial" panose="020B0604020202020204" pitchFamily="34" charset="0"/>
              </a:rPr>
              <a:t> has greatly improved their efficiency. It has also eliminated various manual activities and duplicated information. (Conger and Chiavetta, 2006)</a:t>
            </a:r>
          </a:p>
          <a:p>
            <a:pPr marL="0" algn="just">
              <a:buClr>
                <a:schemeClr val="tx1"/>
              </a:buClr>
            </a:pPr>
            <a:r>
              <a:rPr lang="en-US" sz="1000" b="1" cap="all" dirty="0">
                <a:latin typeface="Arial" panose="020B0604020202020204" pitchFamily="34" charset="0"/>
                <a:cs typeface="Arial" panose="020B0604020202020204" pitchFamily="34" charset="0"/>
              </a:rPr>
              <a:t>FUNDING FOR IT PROJECTS:</a:t>
            </a:r>
          </a:p>
          <a:p>
            <a:pPr algn="just">
              <a:buClr>
                <a:schemeClr val="tx1"/>
              </a:buClr>
            </a:pPr>
            <a:r>
              <a:rPr lang="en-US" sz="1000" b="0" i="0" u="none" strike="noStrike" cap="all" dirty="0">
                <a:latin typeface="Arial" panose="020B0604020202020204" pitchFamily="34" charset="0"/>
                <a:cs typeface="Arial" panose="020B0604020202020204" pitchFamily="34" charset="0"/>
              </a:rPr>
              <a:t>The </a:t>
            </a:r>
            <a:r>
              <a:rPr lang="en-US" sz="1000" cap="all" dirty="0">
                <a:latin typeface="Arial" panose="020B0604020202020204" pitchFamily="34" charset="0"/>
                <a:cs typeface="Arial" panose="020B0604020202020204" pitchFamily="34" charset="0"/>
              </a:rPr>
              <a:t>NHS</a:t>
            </a:r>
            <a:r>
              <a:rPr lang="en-US" sz="1000" b="0" i="0" u="none" strike="noStrike" cap="all" dirty="0">
                <a:latin typeface="Arial" panose="020B0604020202020204" pitchFamily="34" charset="0"/>
                <a:cs typeface="Arial" panose="020B0604020202020204" pitchFamily="34" charset="0"/>
              </a:rPr>
              <a:t> utilizes IT to operate its clinical and administrative systems, which include its billing and patient data. The hospital's investment in such projects ensures that it can continue improving the quality of patient care. (Cohen, 2005).</a:t>
            </a:r>
            <a:endParaRPr lang="en-US" sz="1000" cap="all" dirty="0">
              <a:latin typeface="Arial" panose="020B0604020202020204" pitchFamily="34" charset="0"/>
              <a:cs typeface="Arial" panose="020B0604020202020204" pitchFamily="34" charset="0"/>
            </a:endParaRPr>
          </a:p>
          <a:p>
            <a:pPr marL="0" algn="just">
              <a:buClr>
                <a:schemeClr val="tx1"/>
              </a:buClr>
            </a:pPr>
            <a:endParaRPr lang="en-US" sz="1000" cap="all" dirty="0">
              <a:latin typeface="Arial" panose="020B0604020202020204" pitchFamily="34" charset="0"/>
              <a:cs typeface="Arial" panose="020B0604020202020204" pitchFamily="34" charset="0"/>
            </a:endParaRPr>
          </a:p>
          <a:p>
            <a:pPr marL="0" algn="just">
              <a:buClr>
                <a:schemeClr val="tx1"/>
              </a:buClr>
            </a:pPr>
            <a:endParaRPr lang="en-US" sz="1000" cap="all" dirty="0">
              <a:latin typeface="Arial" panose="020B0604020202020204" pitchFamily="34" charset="0"/>
              <a:cs typeface="Arial" panose="020B0604020202020204" pitchFamily="34" charset="0"/>
            </a:endParaRPr>
          </a:p>
        </p:txBody>
      </p:sp>
      <p:sp>
        <p:nvSpPr>
          <p:cNvPr id="8" name="Footer Placeholder 7">
            <a:extLst>
              <a:ext uri="{FF2B5EF4-FFF2-40B4-BE49-F238E27FC236}">
                <a16:creationId xmlns:a16="http://schemas.microsoft.com/office/drawing/2014/main" id="{AEA66FB1-AE03-7AD9-8047-B48C972299B5}"/>
              </a:ext>
            </a:extLst>
          </p:cNvPr>
          <p:cNvSpPr>
            <a:spLocks noGrp="1"/>
          </p:cNvSpPr>
          <p:nvPr>
            <p:ph type="ftr" sz="quarter" idx="11"/>
          </p:nvPr>
        </p:nvSpPr>
        <p:spPr>
          <a:xfrm>
            <a:off x="5546514" y="6069465"/>
            <a:ext cx="6672887" cy="365125"/>
          </a:xfrm>
        </p:spPr>
        <p:txBody>
          <a:bodyPr/>
          <a:lstStyle/>
          <a:p>
            <a:pPr algn="ctr"/>
            <a:r>
              <a:rPr lang="en-GB" dirty="0"/>
              <a:t>Niranjan </a:t>
            </a:r>
            <a:r>
              <a:rPr lang="en-GB" dirty="0" err="1"/>
              <a:t>Kondaplly</a:t>
            </a:r>
            <a:r>
              <a:rPr lang="en-GB" dirty="0"/>
              <a:t> 2226891</a:t>
            </a:r>
          </a:p>
        </p:txBody>
      </p:sp>
    </p:spTree>
    <p:extLst>
      <p:ext uri="{BB962C8B-B14F-4D97-AF65-F5344CB8AC3E}">
        <p14:creationId xmlns:p14="http://schemas.microsoft.com/office/powerpoint/2010/main" val="2940075947"/>
      </p:ext>
    </p:extLst>
  </p:cSld>
  <p:clrMapOvr>
    <a:masterClrMapping/>
  </p:clrMapOvr>
  <p:transition spd="slow">
    <p:wheel spokes="1"/>
  </p:transition>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6F4DB63-A191-45D9-8A53-9B18F8FE2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3" name="Rectangle 12">
            <a:extLst>
              <a:ext uri="{FF2B5EF4-FFF2-40B4-BE49-F238E27FC236}">
                <a16:creationId xmlns:a16="http://schemas.microsoft.com/office/drawing/2014/main" id="{C0BB8E50-9569-495A-A548-A5AD50553F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D6F26545-4582-4DBE-973B-ED1BC9CBD2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5891"/>
            <a:ext cx="12188952" cy="2286002"/>
          </a:xfrm>
          <a:prstGeom prst="rect">
            <a:avLst/>
          </a:prstGeom>
          <a:solidFill>
            <a:schemeClr val="tx1"/>
          </a:solidFill>
          <a:ln>
            <a:noFill/>
          </a:ln>
          <a:effectLst>
            <a:outerShdw blurRad="889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E47A6981-7EBF-4F2B-BD20-3124170BF88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r="77037" b="73004"/>
          <a:stretch/>
        </p:blipFill>
        <p:spPr>
          <a:xfrm>
            <a:off x="77277" y="-1"/>
            <a:ext cx="1272021" cy="841175"/>
          </a:xfrm>
          <a:prstGeom prst="rect">
            <a:avLst/>
          </a:prstGeom>
        </p:spPr>
      </p:pic>
      <p:pic>
        <p:nvPicPr>
          <p:cNvPr id="19" name="Picture 18">
            <a:extLst>
              <a:ext uri="{FF2B5EF4-FFF2-40B4-BE49-F238E27FC236}">
                <a16:creationId xmlns:a16="http://schemas.microsoft.com/office/drawing/2014/main" id="{6497DCFF-C2AA-4065-BFCF-1E7535B0D81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55924" t="86960" r="29150"/>
          <a:stretch/>
        </p:blipFill>
        <p:spPr>
          <a:xfrm>
            <a:off x="11061755" y="-1"/>
            <a:ext cx="1127197" cy="553967"/>
          </a:xfrm>
          <a:prstGeom prst="rect">
            <a:avLst/>
          </a:prstGeom>
        </p:spPr>
      </p:pic>
      <p:pic>
        <p:nvPicPr>
          <p:cNvPr id="21" name="Picture 20">
            <a:extLst>
              <a:ext uri="{FF2B5EF4-FFF2-40B4-BE49-F238E27FC236}">
                <a16:creationId xmlns:a16="http://schemas.microsoft.com/office/drawing/2014/main" id="{15E1159C-5B31-49A8-A933-C1179723C53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9959" t="72411" r="-74" b="13790"/>
          <a:stretch/>
        </p:blipFill>
        <p:spPr>
          <a:xfrm>
            <a:off x="77277" y="1444827"/>
            <a:ext cx="1096303" cy="841175"/>
          </a:xfrm>
          <a:custGeom>
            <a:avLst/>
            <a:gdLst>
              <a:gd name="connsiteX0" fmla="*/ 0 w 915864"/>
              <a:gd name="connsiteY0" fmla="*/ 0 h 702727"/>
              <a:gd name="connsiteX1" fmla="*/ 915864 w 915864"/>
              <a:gd name="connsiteY1" fmla="*/ 0 h 702727"/>
              <a:gd name="connsiteX2" fmla="*/ 915864 w 915864"/>
              <a:gd name="connsiteY2" fmla="*/ 702727 h 702727"/>
              <a:gd name="connsiteX3" fmla="*/ 176126 w 915864"/>
              <a:gd name="connsiteY3" fmla="*/ 702727 h 702727"/>
              <a:gd name="connsiteX4" fmla="*/ 175195 w 915864"/>
              <a:gd name="connsiteY4" fmla="*/ 702179 h 702727"/>
              <a:gd name="connsiteX5" fmla="*/ 45222 w 915864"/>
              <a:gd name="connsiteY5" fmla="*/ 592499 h 702727"/>
              <a:gd name="connsiteX6" fmla="*/ 0 w 915864"/>
              <a:gd name="connsiteY6" fmla="*/ 531614 h 702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15864" h="702727">
                <a:moveTo>
                  <a:pt x="0" y="0"/>
                </a:moveTo>
                <a:lnTo>
                  <a:pt x="915864" y="0"/>
                </a:lnTo>
                <a:lnTo>
                  <a:pt x="915864" y="702727"/>
                </a:lnTo>
                <a:lnTo>
                  <a:pt x="176126" y="702727"/>
                </a:lnTo>
                <a:lnTo>
                  <a:pt x="175195" y="702179"/>
                </a:lnTo>
                <a:cubicBezTo>
                  <a:pt x="126139" y="669596"/>
                  <a:pt x="82453" y="632772"/>
                  <a:pt x="45222" y="592499"/>
                </a:cubicBezTo>
                <a:lnTo>
                  <a:pt x="0" y="531614"/>
                </a:lnTo>
                <a:close/>
              </a:path>
            </a:pathLst>
          </a:custGeom>
        </p:spPr>
      </p:pic>
      <p:pic>
        <p:nvPicPr>
          <p:cNvPr id="23" name="Picture 22">
            <a:extLst>
              <a:ext uri="{FF2B5EF4-FFF2-40B4-BE49-F238E27FC236}">
                <a16:creationId xmlns:a16="http://schemas.microsoft.com/office/drawing/2014/main" id="{DA9BD01A-0D38-48EA-98E5-BB66386F39B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524" t="71774" r="2564"/>
          <a:stretch/>
        </p:blipFill>
        <p:spPr>
          <a:xfrm>
            <a:off x="11036686" y="1071807"/>
            <a:ext cx="1155314" cy="1230086"/>
          </a:xfrm>
          <a:prstGeom prst="rect">
            <a:avLst/>
          </a:prstGeom>
        </p:spPr>
      </p:pic>
      <p:sp>
        <p:nvSpPr>
          <p:cNvPr id="4" name="Title 1">
            <a:extLst>
              <a:ext uri="{FF2B5EF4-FFF2-40B4-BE49-F238E27FC236}">
                <a16:creationId xmlns:a16="http://schemas.microsoft.com/office/drawing/2014/main" id="{45BCBE32-D4E9-3A9B-9D1D-C5ACAF298A8E}"/>
              </a:ext>
            </a:extLst>
          </p:cNvPr>
          <p:cNvSpPr>
            <a:spLocks noGrp="1"/>
          </p:cNvSpPr>
          <p:nvPr/>
        </p:nvSpPr>
        <p:spPr>
          <a:xfrm>
            <a:off x="913775" y="439924"/>
            <a:ext cx="10364451" cy="1437937"/>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lang="en-US" sz="5400" kern="1200" smtClean="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pPr algn="ctr">
              <a:lnSpc>
                <a:spcPct val="90000"/>
              </a:lnSpc>
              <a:spcAft>
                <a:spcPts val="600"/>
              </a:spcAft>
            </a:pPr>
            <a:r>
              <a:rPr lang="en-US" sz="4800" cap="all" dirty="0">
                <a:solidFill>
                  <a:schemeClr val="bg1"/>
                </a:solidFill>
                <a:latin typeface="Arial" panose="020B0604020202020204" pitchFamily="34" charset="0"/>
                <a:ea typeface="+mj-ea"/>
                <a:cs typeface="Arial" panose="020B0604020202020204" pitchFamily="34" charset="0"/>
              </a:rPr>
              <a:t>SWOT ANALYSIS OF NHS</a:t>
            </a:r>
          </a:p>
        </p:txBody>
      </p:sp>
      <p:sp>
        <p:nvSpPr>
          <p:cNvPr id="6" name="Content Placeholder 2">
            <a:extLst>
              <a:ext uri="{FF2B5EF4-FFF2-40B4-BE49-F238E27FC236}">
                <a16:creationId xmlns:a16="http://schemas.microsoft.com/office/drawing/2014/main" id="{3049628E-DADC-9600-2976-4FABC65EE461}"/>
              </a:ext>
            </a:extLst>
          </p:cNvPr>
          <p:cNvSpPr>
            <a:spLocks noGrp="1"/>
          </p:cNvSpPr>
          <p:nvPr/>
        </p:nvSpPr>
        <p:spPr>
          <a:xfrm>
            <a:off x="653143" y="2317783"/>
            <a:ext cx="10885714" cy="3579711"/>
          </a:xfrm>
          <a:prstGeom prst="rect">
            <a:avLst/>
          </a:prstGeom>
        </p:spPr>
        <p:txBody>
          <a:bodyPr vert="horz" lIns="91440" tIns="45720" rIns="91440" bIns="45720" rtlCol="0" anchor="ctr">
            <a:normAutofit/>
          </a:bodyPr>
          <a:lstStyle>
            <a:lvl1pPr marL="228600" indent="-228600" algn="l" defTabSz="914400" rtl="0" eaLnBrk="1" latinLnBrk="0" hangingPunct="1">
              <a:lnSpc>
                <a:spcPct val="110000"/>
              </a:lnSpc>
              <a:spcBef>
                <a:spcPts val="1000"/>
              </a:spcBef>
              <a:buClr>
                <a:schemeClr val="tx2"/>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buClr>
                <a:schemeClr val="tx1"/>
              </a:buClr>
            </a:pPr>
            <a:r>
              <a:rPr lang="en-US" sz="1300" b="1" u="sng" cap="all" dirty="0"/>
              <a:t>WEAKNESS</a:t>
            </a:r>
          </a:p>
          <a:p>
            <a:pPr marL="0" algn="just">
              <a:buClr>
                <a:schemeClr val="tx1"/>
              </a:buClr>
            </a:pPr>
            <a:r>
              <a:rPr lang="en-US" sz="1300" b="1" cap="all" dirty="0"/>
              <a:t>NO STRUCTURAL INCORPORATION:</a:t>
            </a:r>
          </a:p>
          <a:p>
            <a:pPr algn="just">
              <a:buClr>
                <a:schemeClr val="tx1"/>
              </a:buClr>
            </a:pPr>
            <a:r>
              <a:rPr lang="en-US" sz="1300" cap="all" dirty="0"/>
              <a:t>The treatment of a patient involves using various systems within a hospital. Unfortunately, the lack of integration of these components has a negative impact on the decision-making process and efficiency of the facility in NHS. </a:t>
            </a:r>
            <a:r>
              <a:rPr lang="en-US" sz="1300" b="0" i="0" u="none" strike="noStrike" cap="all" dirty="0"/>
              <a:t>(Cohen, 2005).</a:t>
            </a:r>
          </a:p>
          <a:p>
            <a:pPr marL="0" algn="just">
              <a:buClr>
                <a:schemeClr val="tx1"/>
              </a:buClr>
            </a:pPr>
            <a:r>
              <a:rPr lang="en-US" sz="1300" b="1" cap="all" dirty="0"/>
              <a:t>IT ACQISITION IS MODERATE:</a:t>
            </a:r>
            <a:endParaRPr lang="en-US" sz="1300" b="1" i="0" u="none" strike="noStrike" cap="all" dirty="0"/>
          </a:p>
          <a:p>
            <a:pPr algn="just">
              <a:buClr>
                <a:schemeClr val="tx1"/>
              </a:buClr>
            </a:pPr>
            <a:r>
              <a:rPr lang="en-US" sz="1300" cap="all" dirty="0"/>
              <a:t>The high cost of implementing new technology and the lack of competition are some of the factors that have caused hospitals to slow down in adopting new systems. </a:t>
            </a:r>
            <a:r>
              <a:rPr lang="en-US" sz="1300" b="0" i="0" u="none" strike="noStrike" cap="all" dirty="0"/>
              <a:t>(Hough, Chen, &amp; Lin, 2005)</a:t>
            </a:r>
          </a:p>
          <a:p>
            <a:pPr marL="0" algn="just">
              <a:buClr>
                <a:schemeClr val="tx1"/>
              </a:buClr>
            </a:pPr>
            <a:r>
              <a:rPr lang="en-US" sz="1300" b="1" cap="all" dirty="0"/>
              <a:t>FINAL CUSTOMER WITHSTAND:</a:t>
            </a:r>
          </a:p>
          <a:p>
            <a:pPr algn="just">
              <a:buClr>
                <a:schemeClr val="tx1"/>
              </a:buClr>
            </a:pPr>
            <a:r>
              <a:rPr lang="en-US" sz="1300" cap="all" dirty="0"/>
              <a:t>The other main reasons why end-users are reluctant to adopt new systems are the lack of familiarity with them and the threat of job loss.</a:t>
            </a:r>
          </a:p>
        </p:txBody>
      </p:sp>
      <p:sp>
        <p:nvSpPr>
          <p:cNvPr id="7" name="Footer Placeholder 6">
            <a:extLst>
              <a:ext uri="{FF2B5EF4-FFF2-40B4-BE49-F238E27FC236}">
                <a16:creationId xmlns:a16="http://schemas.microsoft.com/office/drawing/2014/main" id="{7D762FE3-D715-35E2-897B-71D7B1138775}"/>
              </a:ext>
            </a:extLst>
          </p:cNvPr>
          <p:cNvSpPr>
            <a:spLocks noGrp="1"/>
          </p:cNvSpPr>
          <p:nvPr>
            <p:ph type="ftr" sz="quarter" idx="11"/>
          </p:nvPr>
        </p:nvSpPr>
        <p:spPr>
          <a:xfrm>
            <a:off x="5516065" y="6195185"/>
            <a:ext cx="6672887" cy="365125"/>
          </a:xfrm>
        </p:spPr>
        <p:txBody>
          <a:bodyPr/>
          <a:lstStyle/>
          <a:p>
            <a:pPr algn="ctr"/>
            <a:r>
              <a:rPr lang="en-GB"/>
              <a:t>Niranjan Kondaplly 2226891</a:t>
            </a:r>
          </a:p>
        </p:txBody>
      </p:sp>
    </p:spTree>
    <p:extLst>
      <p:ext uri="{BB962C8B-B14F-4D97-AF65-F5344CB8AC3E}">
        <p14:creationId xmlns:p14="http://schemas.microsoft.com/office/powerpoint/2010/main" val="947825366"/>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04388D70-EF08-4468-FBA1-4A9C477A2FC6}"/>
              </a:ext>
            </a:extLst>
          </p:cNvPr>
          <p:cNvSpPr>
            <a:spLocks noGrp="1"/>
          </p:cNvSpPr>
          <p:nvPr/>
        </p:nvSpPr>
        <p:spPr>
          <a:xfrm>
            <a:off x="913774" y="516419"/>
            <a:ext cx="5806340" cy="15738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lang="en-US" sz="5400" kern="1200" smtClean="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pPr>
              <a:lnSpc>
                <a:spcPct val="90000"/>
              </a:lnSpc>
              <a:spcAft>
                <a:spcPts val="600"/>
              </a:spcAft>
            </a:pPr>
            <a:r>
              <a:rPr lang="en-US" sz="3600" cap="all" dirty="0">
                <a:solidFill>
                  <a:schemeClr val="tx1"/>
                </a:solidFill>
                <a:latin typeface="Arial" panose="020B0604020202020204" pitchFamily="34" charset="0"/>
                <a:ea typeface="+mj-ea"/>
                <a:cs typeface="Arial" panose="020B0604020202020204" pitchFamily="34" charset="0"/>
              </a:rPr>
              <a:t>SWOT ANALYSIS OF NHS</a:t>
            </a:r>
          </a:p>
        </p:txBody>
      </p:sp>
      <p:sp>
        <p:nvSpPr>
          <p:cNvPr id="5" name="Content Placeholder 2">
            <a:extLst>
              <a:ext uri="{FF2B5EF4-FFF2-40B4-BE49-F238E27FC236}">
                <a16:creationId xmlns:a16="http://schemas.microsoft.com/office/drawing/2014/main" id="{852D1867-EC4D-B10E-36FB-A950C84724D5}"/>
              </a:ext>
            </a:extLst>
          </p:cNvPr>
          <p:cNvSpPr>
            <a:spLocks noGrp="1"/>
          </p:cNvSpPr>
          <p:nvPr/>
        </p:nvSpPr>
        <p:spPr>
          <a:xfrm>
            <a:off x="913774" y="1951009"/>
            <a:ext cx="3963586" cy="4390572"/>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Clr>
                <a:schemeClr val="tx2"/>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buClr>
                <a:schemeClr val="tx1"/>
              </a:buClr>
            </a:pPr>
            <a:r>
              <a:rPr lang="en-US" sz="1300" b="1" u="sng" cap="all" dirty="0">
                <a:latin typeface="Arial" panose="020B0604020202020204" pitchFamily="34" charset="0"/>
                <a:cs typeface="Arial" panose="020B0604020202020204" pitchFamily="34" charset="0"/>
              </a:rPr>
              <a:t>OPPURTUNITIES</a:t>
            </a:r>
          </a:p>
          <a:p>
            <a:pPr marL="0" algn="just">
              <a:buClr>
                <a:schemeClr val="tx1"/>
              </a:buClr>
            </a:pPr>
            <a:r>
              <a:rPr lang="en-US" sz="1300" b="1" cap="all" dirty="0">
                <a:latin typeface="Arial" panose="020B0604020202020204" pitchFamily="34" charset="0"/>
                <a:cs typeface="Arial" panose="020B0604020202020204" pitchFamily="34" charset="0"/>
              </a:rPr>
              <a:t>APPROVING THE EXTERNAL  RETAILERS:</a:t>
            </a:r>
          </a:p>
          <a:p>
            <a:pPr algn="just">
              <a:buClr>
                <a:schemeClr val="tx1"/>
              </a:buClr>
            </a:pPr>
            <a:r>
              <a:rPr lang="en-US" sz="1300" cap="all" dirty="0">
                <a:latin typeface="Arial" panose="020B0604020202020204" pitchFamily="34" charset="0"/>
                <a:cs typeface="Arial" panose="020B0604020202020204" pitchFamily="34" charset="0"/>
              </a:rPr>
              <a:t>The government's funding and grants for technology upgrades are an excellent way to speed up the adoption of new systems </a:t>
            </a:r>
            <a:r>
              <a:rPr lang="en-US" sz="1300" b="0" i="0" u="none" strike="noStrike" cap="all" dirty="0">
                <a:latin typeface="Arial" panose="020B0604020202020204" pitchFamily="34" charset="0"/>
                <a:cs typeface="Arial" panose="020B0604020202020204" pitchFamily="34" charset="0"/>
              </a:rPr>
              <a:t>(NHS Accelerator, 2017).</a:t>
            </a:r>
          </a:p>
          <a:p>
            <a:pPr marL="0" algn="just">
              <a:buClr>
                <a:schemeClr val="tx1"/>
              </a:buClr>
            </a:pPr>
            <a:r>
              <a:rPr lang="en-US" sz="1300" b="1" cap="all" dirty="0">
                <a:latin typeface="Arial" panose="020B0604020202020204" pitchFamily="34" charset="0"/>
                <a:cs typeface="Arial" panose="020B0604020202020204" pitchFamily="34" charset="0"/>
              </a:rPr>
              <a:t>ONLINE PLATFORM:</a:t>
            </a:r>
          </a:p>
          <a:p>
            <a:pPr algn="just">
              <a:buClr>
                <a:schemeClr val="tx1"/>
              </a:buClr>
            </a:pPr>
            <a:r>
              <a:rPr lang="en-US" sz="1300" cap="all" dirty="0">
                <a:latin typeface="Arial" panose="020B0604020202020204" pitchFamily="34" charset="0"/>
                <a:cs typeface="Arial" panose="020B0604020202020204" pitchFamily="34" charset="0"/>
              </a:rPr>
              <a:t>The internet has opened new communication channels between patients, healthcare professionals, and the general public. It has also improved the efficiency of web-based applications and created awareness regarding the various services that a hospital provides. </a:t>
            </a:r>
            <a:r>
              <a:rPr lang="en-US" sz="1300" b="0" i="0" u="none" strike="noStrike" cap="all" dirty="0">
                <a:latin typeface="Arial" panose="020B0604020202020204" pitchFamily="34" charset="0"/>
                <a:cs typeface="Arial" panose="020B0604020202020204" pitchFamily="34" charset="0"/>
              </a:rPr>
              <a:t>(</a:t>
            </a:r>
            <a:r>
              <a:rPr lang="en-US" sz="1300" b="0" i="0" u="none" strike="noStrike" cap="all" dirty="0" err="1">
                <a:latin typeface="Arial" panose="020B0604020202020204" pitchFamily="34" charset="0"/>
                <a:cs typeface="Arial" panose="020B0604020202020204" pitchFamily="34" charset="0"/>
              </a:rPr>
              <a:t>DeShazo</a:t>
            </a:r>
            <a:r>
              <a:rPr lang="en-US" sz="1300" b="0" i="0" u="none" strike="noStrike" cap="all" dirty="0">
                <a:latin typeface="Arial" panose="020B0604020202020204" pitchFamily="34" charset="0"/>
                <a:cs typeface="Arial" panose="020B0604020202020204" pitchFamily="34" charset="0"/>
              </a:rPr>
              <a:t> et al., 2005).</a:t>
            </a:r>
            <a:endParaRPr lang="en-US" sz="1300" b="1" u="sng" cap="all" dirty="0">
              <a:latin typeface="Arial" panose="020B0604020202020204" pitchFamily="34" charset="0"/>
              <a:cs typeface="Arial" panose="020B0604020202020204" pitchFamily="34" charset="0"/>
            </a:endParaRPr>
          </a:p>
        </p:txBody>
      </p:sp>
      <p:pic>
        <p:nvPicPr>
          <p:cNvPr id="6" name="Picture 5" descr="Mind Map of Swot Analysis">
            <a:extLst>
              <a:ext uri="{FF2B5EF4-FFF2-40B4-BE49-F238E27FC236}">
                <a16:creationId xmlns:a16="http://schemas.microsoft.com/office/drawing/2014/main" id="{BA7EFFA9-23BF-0BFF-AACE-70E164E85FD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37" r="7981" b="-1"/>
          <a:stretch/>
        </p:blipFill>
        <p:spPr bwMode="auto">
          <a:xfrm>
            <a:off x="5248643" y="1523497"/>
            <a:ext cx="6299887" cy="369605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00E374F5-52B2-4260-8B1C-54237931F06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7" name="Footer Placeholder 6">
            <a:extLst>
              <a:ext uri="{FF2B5EF4-FFF2-40B4-BE49-F238E27FC236}">
                <a16:creationId xmlns:a16="http://schemas.microsoft.com/office/drawing/2014/main" id="{A71635CF-AC15-F7FE-66F0-37A0F966EA92}"/>
              </a:ext>
            </a:extLst>
          </p:cNvPr>
          <p:cNvSpPr>
            <a:spLocks noGrp="1"/>
          </p:cNvSpPr>
          <p:nvPr>
            <p:ph type="ftr" sz="quarter" idx="11"/>
          </p:nvPr>
        </p:nvSpPr>
        <p:spPr>
          <a:xfrm>
            <a:off x="5519113" y="6183088"/>
            <a:ext cx="6672887" cy="365125"/>
          </a:xfrm>
        </p:spPr>
        <p:txBody>
          <a:bodyPr/>
          <a:lstStyle/>
          <a:p>
            <a:pPr algn="ctr"/>
            <a:r>
              <a:rPr lang="en-GB" dirty="0"/>
              <a:t>Niranjan </a:t>
            </a:r>
            <a:r>
              <a:rPr lang="en-GB" dirty="0" err="1"/>
              <a:t>Kondaplly</a:t>
            </a:r>
            <a:r>
              <a:rPr lang="en-GB" dirty="0"/>
              <a:t> 2226891</a:t>
            </a:r>
          </a:p>
        </p:txBody>
      </p:sp>
    </p:spTree>
    <p:extLst>
      <p:ext uri="{BB962C8B-B14F-4D97-AF65-F5344CB8AC3E}">
        <p14:creationId xmlns:p14="http://schemas.microsoft.com/office/powerpoint/2010/main" val="4031439480"/>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7" name="Rectangle 9">
            <a:extLst>
              <a:ext uri="{FF2B5EF4-FFF2-40B4-BE49-F238E27FC236}">
                <a16:creationId xmlns:a16="http://schemas.microsoft.com/office/drawing/2014/main" id="{44F95DE6-BC61-4DB8-97B8-E32959EA0E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1">
            <a:extLst>
              <a:ext uri="{FF2B5EF4-FFF2-40B4-BE49-F238E27FC236}">
                <a16:creationId xmlns:a16="http://schemas.microsoft.com/office/drawing/2014/main" id="{48D9C176-456B-4F71-AB87-9D14B8B3D1C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0" y="138157"/>
            <a:ext cx="1712063" cy="1045389"/>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4" name="Title 1">
            <a:extLst>
              <a:ext uri="{FF2B5EF4-FFF2-40B4-BE49-F238E27FC236}">
                <a16:creationId xmlns:a16="http://schemas.microsoft.com/office/drawing/2014/main" id="{01110A36-A206-3C84-AC9A-DD6FC9445170}"/>
              </a:ext>
            </a:extLst>
          </p:cNvPr>
          <p:cNvSpPr>
            <a:spLocks noGrp="1"/>
          </p:cNvSpPr>
          <p:nvPr/>
        </p:nvSpPr>
        <p:spPr>
          <a:xfrm>
            <a:off x="2161782" y="570500"/>
            <a:ext cx="7859564" cy="1596177"/>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lang="en-US" sz="5400" kern="1200" smtClean="0">
                <a:gradFill>
                  <a:gsLst>
                    <a:gs pos="100000">
                      <a:schemeClr val="tx2"/>
                    </a:gs>
                    <a:gs pos="0">
                      <a:schemeClr val="accent1"/>
                    </a:gs>
                  </a:gsLst>
                  <a:lin ang="0" scaled="1"/>
                </a:gradFill>
                <a:latin typeface="Aharoni" panose="02010803020104030203" pitchFamily="2" charset="-79"/>
                <a:ea typeface="+mn-ea"/>
                <a:cs typeface="Angsana New" panose="02020603050405020304" pitchFamily="18" charset="-34"/>
              </a:defRPr>
            </a:lvl1pPr>
          </a:lstStyle>
          <a:p>
            <a:pPr algn="just">
              <a:lnSpc>
                <a:spcPct val="90000"/>
              </a:lnSpc>
              <a:spcAft>
                <a:spcPts val="600"/>
              </a:spcAft>
            </a:pPr>
            <a:r>
              <a:rPr lang="en-US" sz="4400" cap="all" dirty="0">
                <a:solidFill>
                  <a:schemeClr val="tx1"/>
                </a:solidFill>
                <a:latin typeface="Arial" panose="020B0604020202020204" pitchFamily="34" charset="0"/>
                <a:ea typeface="+mj-ea"/>
                <a:cs typeface="Arial" panose="020B0604020202020204" pitchFamily="34" charset="0"/>
              </a:rPr>
              <a:t>SWOT ANALYSIS OF NHS</a:t>
            </a:r>
          </a:p>
        </p:txBody>
      </p:sp>
      <p:pic>
        <p:nvPicPr>
          <p:cNvPr id="21" name="Picture 13">
            <a:extLst>
              <a:ext uri="{FF2B5EF4-FFF2-40B4-BE49-F238E27FC236}">
                <a16:creationId xmlns:a16="http://schemas.microsoft.com/office/drawing/2014/main" id="{CFF97C55-868F-4FDD-BD3C-D2F191796F4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55183" t="89413" r="18746"/>
          <a:stretch/>
        </p:blipFill>
        <p:spPr>
          <a:xfrm>
            <a:off x="8404564" y="0"/>
            <a:ext cx="2589690" cy="591546"/>
          </a:xfrm>
          <a:prstGeom prst="rect">
            <a:avLst/>
          </a:prstGeom>
        </p:spPr>
      </p:pic>
      <p:pic>
        <p:nvPicPr>
          <p:cNvPr id="16" name="Picture 15">
            <a:extLst>
              <a:ext uri="{FF2B5EF4-FFF2-40B4-BE49-F238E27FC236}">
                <a16:creationId xmlns:a16="http://schemas.microsoft.com/office/drawing/2014/main" id="{69722FB9-EA01-42A6-96B2-185F5CC120D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10471066" y="183232"/>
            <a:ext cx="1720934" cy="1683522"/>
          </a:xfrm>
          <a:prstGeom prst="rect">
            <a:avLst/>
          </a:prstGeom>
        </p:spPr>
      </p:pic>
      <p:sp>
        <p:nvSpPr>
          <p:cNvPr id="5" name="Content Placeholder 2">
            <a:extLst>
              <a:ext uri="{FF2B5EF4-FFF2-40B4-BE49-F238E27FC236}">
                <a16:creationId xmlns:a16="http://schemas.microsoft.com/office/drawing/2014/main" id="{81049CAA-9957-99A1-AEFD-6E63F419CD4A}"/>
              </a:ext>
            </a:extLst>
          </p:cNvPr>
          <p:cNvSpPr>
            <a:spLocks noGrp="1"/>
          </p:cNvSpPr>
          <p:nvPr/>
        </p:nvSpPr>
        <p:spPr>
          <a:xfrm>
            <a:off x="913773" y="2230324"/>
            <a:ext cx="10320284" cy="3751732"/>
          </a:xfrm>
          <a:prstGeom prst="rect">
            <a:avLst/>
          </a:prstGeom>
        </p:spPr>
        <p:txBody>
          <a:bodyPr vert="horz" lIns="91440" tIns="45720" rIns="91440" bIns="45720" rtlCol="0">
            <a:normAutofit/>
          </a:bodyPr>
          <a:lstStyle>
            <a:lvl1pPr marL="228600" indent="-228600" algn="l" defTabSz="914400" rtl="0" eaLnBrk="1" latinLnBrk="0" hangingPunct="1">
              <a:lnSpc>
                <a:spcPct val="110000"/>
              </a:lnSpc>
              <a:spcBef>
                <a:spcPts val="1000"/>
              </a:spcBef>
              <a:buClr>
                <a:schemeClr val="tx2"/>
              </a:buClr>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Clr>
                <a:schemeClr val="tx2"/>
              </a:buClr>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Clr>
                <a:schemeClr val="tx2"/>
              </a:buClr>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Clr>
                <a:schemeClr val="tx2"/>
              </a:buClr>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lgn="just">
              <a:buClr>
                <a:schemeClr val="tx1"/>
              </a:buClr>
            </a:pPr>
            <a:r>
              <a:rPr lang="en-US" sz="1200" b="1" u="sng" cap="all" dirty="0">
                <a:latin typeface="Arial" panose="020B0604020202020204" pitchFamily="34" charset="0"/>
                <a:cs typeface="Arial" panose="020B0604020202020204" pitchFamily="34" charset="0"/>
              </a:rPr>
              <a:t>THREATS</a:t>
            </a:r>
          </a:p>
          <a:p>
            <a:pPr marL="0" algn="just">
              <a:buClr>
                <a:schemeClr val="tx1"/>
              </a:buClr>
            </a:pPr>
            <a:r>
              <a:rPr lang="en-US" sz="1200" b="1" cap="all" dirty="0">
                <a:latin typeface="Arial" panose="020B0604020202020204" pitchFamily="34" charset="0"/>
                <a:cs typeface="Arial" panose="020B0604020202020204" pitchFamily="34" charset="0"/>
              </a:rPr>
              <a:t>FEAR OF LACKING THE CUSTOMERS CONFIDENCE:</a:t>
            </a:r>
          </a:p>
          <a:p>
            <a:pPr algn="just">
              <a:buClr>
                <a:schemeClr val="tx1"/>
              </a:buClr>
            </a:pPr>
            <a:r>
              <a:rPr lang="en-US" sz="1200" cap="all" dirty="0">
                <a:latin typeface="Arial" panose="020B0604020202020204" pitchFamily="34" charset="0"/>
                <a:cs typeface="Arial" panose="020B0604020202020204" pitchFamily="34" charset="0"/>
              </a:rPr>
              <a:t>In order to maintain the trust of its patients, a hospital must utilize all available resources to minimize errors and ensure that records are obtainable at the appropriate time. The accuracy and availability of data are vital factors that hospitals must consider in order to maintain their patient's trust. </a:t>
            </a:r>
            <a:r>
              <a:rPr lang="en-US" sz="1200" b="0" i="0" u="none" strike="noStrike" cap="all" dirty="0">
                <a:latin typeface="Arial" panose="020B0604020202020204" pitchFamily="34" charset="0"/>
                <a:cs typeface="Arial" panose="020B0604020202020204" pitchFamily="34" charset="0"/>
              </a:rPr>
              <a:t>(Kohn et al., 1999).</a:t>
            </a:r>
          </a:p>
          <a:p>
            <a:pPr marL="0" algn="just">
              <a:buClr>
                <a:schemeClr val="tx1"/>
              </a:buClr>
            </a:pPr>
            <a:r>
              <a:rPr lang="en-US" sz="1200" b="1" cap="all" dirty="0">
                <a:latin typeface="Arial" panose="020B0604020202020204" pitchFamily="34" charset="0"/>
                <a:cs typeface="Arial" panose="020B0604020202020204" pitchFamily="34" charset="0"/>
              </a:rPr>
              <a:t>Lawful assent:</a:t>
            </a:r>
          </a:p>
          <a:p>
            <a:pPr algn="just">
              <a:buClr>
                <a:schemeClr val="tx1"/>
              </a:buClr>
            </a:pPr>
            <a:r>
              <a:rPr lang="en-US" sz="1200" cap="all" dirty="0">
                <a:latin typeface="Arial" panose="020B0604020202020204" pitchFamily="34" charset="0"/>
                <a:cs typeface="Arial" panose="020B0604020202020204" pitchFamily="34" charset="0"/>
              </a:rPr>
              <a:t>The information technology (IT) operations of a hospital are constantly under threat due to the various regulations that affect their operations. To ensure that the confidentiality of patient data is maintained, the hospital must regularly update its policies and procedures. </a:t>
            </a:r>
          </a:p>
          <a:p>
            <a:pPr marL="0" algn="just">
              <a:buClr>
                <a:schemeClr val="tx1"/>
              </a:buClr>
            </a:pPr>
            <a:r>
              <a:rPr lang="en-US" sz="1200" b="1" cap="all" dirty="0">
                <a:latin typeface="Arial" panose="020B0604020202020204" pitchFamily="34" charset="0"/>
                <a:cs typeface="Arial" panose="020B0604020202020204" pitchFamily="34" charset="0"/>
              </a:rPr>
              <a:t>Heavy price:</a:t>
            </a:r>
          </a:p>
          <a:p>
            <a:pPr algn="just">
              <a:buClr>
                <a:schemeClr val="tx1"/>
              </a:buClr>
            </a:pPr>
            <a:r>
              <a:rPr lang="en-US" sz="1200" cap="all" dirty="0">
                <a:latin typeface="Arial" panose="020B0604020202020204" pitchFamily="34" charset="0"/>
                <a:cs typeface="Arial" panose="020B0604020202020204" pitchFamily="34" charset="0"/>
              </a:rPr>
              <a:t>The high cost of implementing new technology and the complexity of the system are some of the factors that prevent hospitals from adopting the latest innovations in the industry</a:t>
            </a:r>
            <a:r>
              <a:rPr lang="en-US" sz="1200" b="0" i="0" u="none" strike="noStrike" cap="all" dirty="0">
                <a:latin typeface="Arial" panose="020B0604020202020204" pitchFamily="34" charset="0"/>
                <a:cs typeface="Arial" panose="020B0604020202020204" pitchFamily="34" charset="0"/>
              </a:rPr>
              <a:t>(Lopes, 2007).</a:t>
            </a:r>
            <a:endParaRPr lang="en-US" sz="1200" cap="all" dirty="0">
              <a:latin typeface="Arial" panose="020B0604020202020204" pitchFamily="34" charset="0"/>
              <a:cs typeface="Arial" panose="020B0604020202020204" pitchFamily="34" charset="0"/>
            </a:endParaRPr>
          </a:p>
        </p:txBody>
      </p:sp>
      <p:pic>
        <p:nvPicPr>
          <p:cNvPr id="18" name="Picture 17">
            <a:extLst>
              <a:ext uri="{FF2B5EF4-FFF2-40B4-BE49-F238E27FC236}">
                <a16:creationId xmlns:a16="http://schemas.microsoft.com/office/drawing/2014/main" id="{D2B4E49C-E7B4-4F6A-8B93-646A0E24119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91927" t="72411" b="10341"/>
          <a:stretch/>
        </p:blipFill>
        <p:spPr>
          <a:xfrm>
            <a:off x="11494523" y="2664767"/>
            <a:ext cx="635958" cy="764233"/>
          </a:xfrm>
          <a:custGeom>
            <a:avLst/>
            <a:gdLst>
              <a:gd name="connsiteX0" fmla="*/ 0 w 984308"/>
              <a:gd name="connsiteY0" fmla="*/ 0 h 1182847"/>
              <a:gd name="connsiteX1" fmla="*/ 984308 w 984308"/>
              <a:gd name="connsiteY1" fmla="*/ 0 h 1182847"/>
              <a:gd name="connsiteX2" fmla="*/ 984308 w 984308"/>
              <a:gd name="connsiteY2" fmla="*/ 1161661 h 1182847"/>
              <a:gd name="connsiteX3" fmla="*/ 966627 w 984308"/>
              <a:gd name="connsiteY3" fmla="*/ 1165915 h 1182847"/>
              <a:gd name="connsiteX4" fmla="*/ 787132 w 984308"/>
              <a:gd name="connsiteY4" fmla="*/ 1182847 h 1182847"/>
              <a:gd name="connsiteX5" fmla="*/ 48601 w 984308"/>
              <a:gd name="connsiteY5" fmla="*/ 815395 h 1182847"/>
              <a:gd name="connsiteX6" fmla="*/ 0 w 984308"/>
              <a:gd name="connsiteY6" fmla="*/ 731606 h 11828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84308" h="1182847">
                <a:moveTo>
                  <a:pt x="0" y="0"/>
                </a:moveTo>
                <a:lnTo>
                  <a:pt x="984308" y="0"/>
                </a:lnTo>
                <a:lnTo>
                  <a:pt x="984308" y="1161661"/>
                </a:lnTo>
                <a:lnTo>
                  <a:pt x="966627" y="1165915"/>
                </a:lnTo>
                <a:cubicBezTo>
                  <a:pt x="908648" y="1177017"/>
                  <a:pt x="848618" y="1182847"/>
                  <a:pt x="787132" y="1182847"/>
                </a:cubicBezTo>
                <a:cubicBezTo>
                  <a:pt x="479703" y="1182847"/>
                  <a:pt x="208655" y="1037089"/>
                  <a:pt x="48601" y="815395"/>
                </a:cubicBezTo>
                <a:lnTo>
                  <a:pt x="0" y="731606"/>
                </a:lnTo>
                <a:close/>
              </a:path>
            </a:pathLst>
          </a:custGeom>
        </p:spPr>
      </p:pic>
      <p:pic>
        <p:nvPicPr>
          <p:cNvPr id="20" name="Picture 19">
            <a:extLst>
              <a:ext uri="{FF2B5EF4-FFF2-40B4-BE49-F238E27FC236}">
                <a16:creationId xmlns:a16="http://schemas.microsoft.com/office/drawing/2014/main" id="{46528FBF-1727-4546-8131-BA22ED8B549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8887626" y="5982056"/>
            <a:ext cx="1192806" cy="875944"/>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
        <p:nvSpPr>
          <p:cNvPr id="6" name="Footer Placeholder 5">
            <a:extLst>
              <a:ext uri="{FF2B5EF4-FFF2-40B4-BE49-F238E27FC236}">
                <a16:creationId xmlns:a16="http://schemas.microsoft.com/office/drawing/2014/main" id="{F147E75C-AAD0-DCB0-F4F9-315C549BDF76}"/>
              </a:ext>
            </a:extLst>
          </p:cNvPr>
          <p:cNvSpPr>
            <a:spLocks noGrp="1"/>
          </p:cNvSpPr>
          <p:nvPr>
            <p:ph type="ftr" sz="quarter" idx="11"/>
          </p:nvPr>
        </p:nvSpPr>
        <p:spPr>
          <a:xfrm>
            <a:off x="5551182" y="6011359"/>
            <a:ext cx="6672887" cy="365125"/>
          </a:xfrm>
        </p:spPr>
        <p:txBody>
          <a:bodyPr/>
          <a:lstStyle/>
          <a:p>
            <a:pPr algn="ctr"/>
            <a:r>
              <a:rPr lang="en-GB" dirty="0"/>
              <a:t>Niranjan </a:t>
            </a:r>
            <a:r>
              <a:rPr lang="en-GB" dirty="0" err="1"/>
              <a:t>Kondaplly</a:t>
            </a:r>
            <a:r>
              <a:rPr lang="en-GB" dirty="0"/>
              <a:t> 2226891</a:t>
            </a:r>
          </a:p>
        </p:txBody>
      </p:sp>
    </p:spTree>
    <p:extLst>
      <p:ext uri="{BB962C8B-B14F-4D97-AF65-F5344CB8AC3E}">
        <p14:creationId xmlns:p14="http://schemas.microsoft.com/office/powerpoint/2010/main" val="722294572"/>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97389C9C-BDC3-7CF4-1C9F-8A3B5D917D8F}"/>
              </a:ext>
            </a:extLst>
          </p:cNvPr>
          <p:cNvSpPr txBox="1">
            <a:spLocks noChangeArrowheads="1"/>
          </p:cNvSpPr>
          <p:nvPr/>
        </p:nvSpPr>
        <p:spPr bwMode="auto">
          <a:xfrm>
            <a:off x="1449388" y="762000"/>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5400" b="1" dirty="0">
                <a:solidFill>
                  <a:schemeClr val="tx2">
                    <a:satMod val="130000"/>
                  </a:schemeClr>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Conclusion</a:t>
            </a:r>
            <a:endParaRPr lang="en-US" sz="5400" b="1" dirty="0">
              <a:solidFill>
                <a:srgbClr val="0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5" name="Text Box 1">
            <a:extLst>
              <a:ext uri="{FF2B5EF4-FFF2-40B4-BE49-F238E27FC236}">
                <a16:creationId xmlns:a16="http://schemas.microsoft.com/office/drawing/2014/main" id="{FBB23971-0203-9D12-D2D8-6CD54C4E2EA4}"/>
              </a:ext>
            </a:extLst>
          </p:cNvPr>
          <p:cNvSpPr txBox="1">
            <a:spLocks noChangeArrowheads="1"/>
          </p:cNvSpPr>
          <p:nvPr/>
        </p:nvSpPr>
        <p:spPr bwMode="auto">
          <a:xfrm>
            <a:off x="306388" y="1828800"/>
            <a:ext cx="11506200" cy="3449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90000" tIns="45000" rIns="90000" bIns="45000"/>
          <a:lstStyle/>
          <a:p>
            <a:pPr algn="just" eaLnBrk="1">
              <a:lnSpc>
                <a:spcPct val="150000"/>
              </a:lnSpc>
              <a:buClr>
                <a:srgbClr val="000000"/>
              </a:buClr>
              <a:buSzPct val="100000"/>
              <a:buFont typeface="Times New Roman" panose="02020603050405020304" pitchFamily="18" charset="0"/>
              <a:buNone/>
            </a:pPr>
            <a:r>
              <a:rPr lang="en-GB" altLang="en-US" dirty="0">
                <a:solidFill>
                  <a:schemeClr val="tx1"/>
                </a:solidFill>
                <a:latin typeface="Times New Roman" panose="02020603050405020304" pitchFamily="18" charset="0"/>
                <a:cs typeface="Times New Roman" panose="02020603050405020304" pitchFamily="18" charset="0"/>
              </a:rPr>
              <a:t>	</a:t>
            </a:r>
            <a:r>
              <a:rPr lang="en-GB" altLang="en-US" dirty="0">
                <a:solidFill>
                  <a:schemeClr val="tx1"/>
                </a:solidFill>
                <a:latin typeface="Arial" panose="020B0604020202020204" pitchFamily="34" charset="0"/>
                <a:cs typeface="Arial" panose="020B0604020202020204" pitchFamily="34" charset="0"/>
              </a:rPr>
              <a:t>Hence, the presentation determined that the state of recruitment and availability of professional doctors in the United Kingdom is quite difficult lately. Factors like Brexit, as well as the Covid-19 pandemic, harmed the supply and demand of labour. Furthermore, while the state of remote doctors</a:t>
            </a:r>
            <a:r>
              <a:rPr lang="en-GB" altLang="en-US" dirty="0">
                <a:latin typeface="Arial" panose="020B0604020202020204" pitchFamily="34" charset="0"/>
                <a:cs typeface="Arial" panose="020B0604020202020204" pitchFamily="34" charset="0"/>
              </a:rPr>
              <a:t>, </a:t>
            </a:r>
            <a:r>
              <a:rPr lang="en-GB" altLang="en-US" dirty="0">
                <a:solidFill>
                  <a:schemeClr val="tx1"/>
                </a:solidFill>
                <a:latin typeface="Arial" panose="020B0604020202020204" pitchFamily="34" charset="0"/>
                <a:cs typeface="Arial" panose="020B0604020202020204" pitchFamily="34" charset="0"/>
              </a:rPr>
              <a:t>online recruitment and job opportunities has enhanced, the state of </a:t>
            </a:r>
            <a:r>
              <a:rPr lang="en-GB" altLang="en-US" dirty="0">
                <a:latin typeface="Arial" panose="020B0604020202020204" pitchFamily="34" charset="0"/>
                <a:cs typeface="Arial" panose="020B0604020202020204" pitchFamily="34" charset="0"/>
              </a:rPr>
              <a:t>surgeon</a:t>
            </a:r>
            <a:r>
              <a:rPr lang="en-GB" altLang="en-US" dirty="0">
                <a:solidFill>
                  <a:schemeClr val="tx1"/>
                </a:solidFill>
                <a:latin typeface="Arial" panose="020B0604020202020204" pitchFamily="34" charset="0"/>
                <a:cs typeface="Arial" panose="020B0604020202020204" pitchFamily="34" charset="0"/>
              </a:rPr>
              <a:t> in sectors like gastroenterologists, orthopaedic surgeons, oncologists, pulmonologists, neurologists, and psychiatrists has decreased in recent years. Hence, companies must implement recruitment techniques like apprenticeships and internship programs, diversity and inclusion, alongside aspects like a technological intervention to help overcome the current state of labour conditions in the country.</a:t>
            </a:r>
            <a:endParaRPr lang="en-US" altLang="en-US" dirty="0">
              <a:solidFill>
                <a:schemeClr val="tx1"/>
              </a:solidFill>
              <a:latin typeface="Arial" panose="020B0604020202020204" pitchFamily="34" charset="0"/>
              <a:cs typeface="Arial" panose="020B0604020202020204" pitchFamily="34" charset="0"/>
            </a:endParaRPr>
          </a:p>
        </p:txBody>
      </p:sp>
      <p:sp>
        <p:nvSpPr>
          <p:cNvPr id="2" name="Footer Placeholder 1">
            <a:extLst>
              <a:ext uri="{FF2B5EF4-FFF2-40B4-BE49-F238E27FC236}">
                <a16:creationId xmlns:a16="http://schemas.microsoft.com/office/drawing/2014/main" id="{02022582-E128-9AF5-11FD-8A8B19C71110}"/>
              </a:ext>
            </a:extLst>
          </p:cNvPr>
          <p:cNvSpPr>
            <a:spLocks noGrp="1"/>
          </p:cNvSpPr>
          <p:nvPr>
            <p:ph type="ftr" sz="quarter" idx="11"/>
          </p:nvPr>
        </p:nvSpPr>
        <p:spPr>
          <a:xfrm>
            <a:off x="5519113" y="6252243"/>
            <a:ext cx="6672887" cy="365125"/>
          </a:xfrm>
        </p:spPr>
        <p:txBody>
          <a:bodyPr/>
          <a:lstStyle/>
          <a:p>
            <a:pPr algn="ctr"/>
            <a:r>
              <a:rPr lang="en-GB" dirty="0"/>
              <a:t>Akram Qureshi Mohammed 2223912</a:t>
            </a:r>
          </a:p>
        </p:txBody>
      </p:sp>
    </p:spTree>
    <p:extLst>
      <p:ext uri="{BB962C8B-B14F-4D97-AF65-F5344CB8AC3E}">
        <p14:creationId xmlns:p14="http://schemas.microsoft.com/office/powerpoint/2010/main" val="226225105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AC3E5B3E-E34E-D55B-0CEC-29216EFB1482}"/>
              </a:ext>
            </a:extLst>
          </p:cNvPr>
          <p:cNvSpPr txBox="1">
            <a:spLocks noChangeArrowheads="1"/>
          </p:cNvSpPr>
          <p:nvPr/>
        </p:nvSpPr>
        <p:spPr bwMode="auto">
          <a:xfrm>
            <a:off x="1295400" y="235058"/>
            <a:ext cx="9601200" cy="10493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3200" b="1" dirty="0">
                <a:solidFill>
                  <a:schemeClr val="tx2">
                    <a:satMod val="130000"/>
                  </a:schemeClr>
                </a:solidFill>
                <a:effectLst>
                  <a:outerShdw blurRad="38100" dist="38100" dir="2700000" algn="tl">
                    <a:srgbClr val="000000">
                      <a:alpha val="43137"/>
                    </a:srgbClr>
                  </a:outerShdw>
                </a:effectLst>
                <a:latin typeface="Times New Roman" pitchFamily="18" charset="0"/>
              </a:rPr>
              <a:t>References</a:t>
            </a:r>
            <a:endParaRPr lang="en-US" sz="3200" b="1" dirty="0">
              <a:solidFill>
                <a:srgbClr val="000000"/>
              </a:solidFill>
              <a:latin typeface="Times New Roman" pitchFamily="18" charset="0"/>
            </a:endParaRPr>
          </a:p>
        </p:txBody>
      </p:sp>
      <p:sp>
        <p:nvSpPr>
          <p:cNvPr id="5" name="Text Box 1">
            <a:extLst>
              <a:ext uri="{FF2B5EF4-FFF2-40B4-BE49-F238E27FC236}">
                <a16:creationId xmlns:a16="http://schemas.microsoft.com/office/drawing/2014/main" id="{3EB06137-E815-1D34-DA87-03843492FC3F}"/>
              </a:ext>
            </a:extLst>
          </p:cNvPr>
          <p:cNvSpPr txBox="1">
            <a:spLocks noChangeArrowheads="1"/>
          </p:cNvSpPr>
          <p:nvPr/>
        </p:nvSpPr>
        <p:spPr bwMode="auto">
          <a:xfrm>
            <a:off x="0" y="991892"/>
            <a:ext cx="12192000" cy="5866108"/>
          </a:xfrm>
          <a:prstGeom prst="rect">
            <a:avLst/>
          </a:prstGeom>
          <a:noFill/>
          <a:ln w="9525">
            <a:noFill/>
            <a:round/>
            <a:headEnd/>
            <a:tailEnd/>
          </a:ln>
        </p:spPr>
        <p:txBody>
          <a:bodyPr lIns="90000" tIns="45000" rIns="90000" bIns="45000"/>
          <a:lstStyle/>
          <a:p>
            <a:pPr algn="just">
              <a:lnSpc>
                <a:spcPct val="107000"/>
              </a:lnSpc>
              <a:spcAft>
                <a:spcPts val="800"/>
              </a:spcAft>
            </a:pPr>
            <a:r>
              <a:rPr lang="en-GB" u="sng" dirty="0">
                <a:latin typeface="Calibri" panose="020F0502020204030204" pitchFamily="34" charset="0"/>
                <a:ea typeface="Calibri" panose="020F0502020204030204" pitchFamily="34" charset="0"/>
                <a:cs typeface="Calibri" panose="020F0502020204030204" pitchFamily="34" charset="0"/>
              </a:rPr>
              <a:t>A</a:t>
            </a:r>
            <a:r>
              <a:rPr lang="en-US" sz="1800" dirty="0" err="1">
                <a:effectLst/>
                <a:latin typeface="Calibri" panose="020F0502020204030204" pitchFamily="34" charset="0"/>
                <a:ea typeface="Calibri" panose="020F0502020204030204" pitchFamily="34" charset="0"/>
                <a:cs typeface="Calibri" panose="020F0502020204030204" pitchFamily="34" charset="0"/>
              </a:rPr>
              <a:t>ccountlearning</a:t>
            </a:r>
            <a:r>
              <a:rPr lang="en-US" sz="1800" dirty="0">
                <a:effectLst/>
                <a:latin typeface="Calibri" panose="020F0502020204030204" pitchFamily="34" charset="0"/>
                <a:ea typeface="Calibri" panose="020F0502020204030204" pitchFamily="34" charset="0"/>
                <a:cs typeface="Calibri" panose="020F0502020204030204" pitchFamily="34" charset="0"/>
              </a:rPr>
              <a:t>. (n.d.). staffing. </a:t>
            </a:r>
            <a:r>
              <a:rPr lang="en-US" sz="1800" i="1" dirty="0">
                <a:effectLst/>
                <a:latin typeface="Calibri" panose="020F0502020204030204" pitchFamily="34" charset="0"/>
                <a:ea typeface="Calibri" panose="020F0502020204030204" pitchFamily="34" charset="0"/>
                <a:cs typeface="Calibri" panose="020F0502020204030204" pitchFamily="34" charset="0"/>
              </a:rPr>
              <a:t>accountlearning.com.</a:t>
            </a:r>
            <a:r>
              <a:rPr lang="en-US" sz="1800" dirty="0">
                <a:effectLst/>
                <a:latin typeface="Calibri" panose="020F0502020204030204" pitchFamily="34" charset="0"/>
                <a:ea typeface="Calibri" panose="020F0502020204030204" pitchFamily="34" charset="0"/>
                <a:cs typeface="Calibri" panose="020F0502020204030204" pitchFamily="34" charset="0"/>
              </a:rPr>
              <a:t> management studies.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err="1">
                <a:effectLst/>
                <a:latin typeface="Calibri" panose="020F0502020204030204" pitchFamily="34" charset="0"/>
                <a:ea typeface="Calibri" panose="020F0502020204030204" pitchFamily="34" charset="0"/>
                <a:cs typeface="Calibri" panose="020F0502020204030204" pitchFamily="34" charset="0"/>
              </a:rPr>
              <a:t>Åhlberg</a:t>
            </a:r>
            <a:r>
              <a:rPr lang="en-GB" sz="1800" dirty="0">
                <a:effectLst/>
                <a:latin typeface="Calibri" panose="020F0502020204030204" pitchFamily="34" charset="0"/>
                <a:ea typeface="Calibri" panose="020F0502020204030204" pitchFamily="34" charset="0"/>
                <a:cs typeface="Calibri" panose="020F0502020204030204" pitchFamily="34" charset="0"/>
              </a:rPr>
              <a:t>, M. and Granada, L., 2022. The making of irregular migration: post-</a:t>
            </a:r>
            <a:r>
              <a:rPr lang="en-GB" sz="1800" dirty="0" err="1">
                <a:effectLst/>
                <a:latin typeface="Calibri" panose="020F0502020204030204" pitchFamily="34" charset="0"/>
                <a:ea typeface="Calibri" panose="020F0502020204030204" pitchFamily="34" charset="0"/>
                <a:cs typeface="Calibri" panose="020F0502020204030204" pitchFamily="34" charset="0"/>
              </a:rPr>
              <a:t>brexit</a:t>
            </a:r>
            <a:r>
              <a:rPr lang="en-GB" sz="1800" dirty="0">
                <a:effectLst/>
                <a:latin typeface="Calibri" panose="020F0502020204030204" pitchFamily="34" charset="0"/>
                <a:ea typeface="Calibri" panose="020F0502020204030204" pitchFamily="34" charset="0"/>
                <a:cs typeface="Calibri" panose="020F0502020204030204" pitchFamily="34" charset="0"/>
              </a:rPr>
              <a:t> immigration policy and risk of labour exploitation. </a:t>
            </a:r>
            <a:r>
              <a:rPr lang="en-US" sz="1800" i="1" dirty="0">
                <a:effectLst/>
                <a:latin typeface="Calibri" panose="020F0502020204030204" pitchFamily="34" charset="0"/>
                <a:ea typeface="Calibri" panose="020F0502020204030204" pitchFamily="34" charset="0"/>
                <a:cs typeface="Calibri" panose="020F0502020204030204" pitchFamily="34" charset="0"/>
              </a:rPr>
              <a:t>Journal of Poverty and Social Justice</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i="1" dirty="0">
                <a:effectLst/>
                <a:latin typeface="Calibri" panose="020F0502020204030204" pitchFamily="34" charset="0"/>
                <a:ea typeface="Calibri" panose="020F0502020204030204" pitchFamily="34" charset="0"/>
                <a:cs typeface="Calibri" panose="020F0502020204030204" pitchFamily="34" charset="0"/>
              </a:rPr>
              <a:t>30</a:t>
            </a:r>
            <a:r>
              <a:rPr lang="en-US" sz="1800" dirty="0">
                <a:effectLst/>
                <a:latin typeface="Calibri" panose="020F0502020204030204" pitchFamily="34" charset="0"/>
                <a:ea typeface="Calibri" panose="020F0502020204030204" pitchFamily="34" charset="0"/>
                <a:cs typeface="Calibri" panose="020F0502020204030204" pitchFamily="34" charset="0"/>
              </a:rPr>
              <a:t>(2), pp.120-140.</a:t>
            </a: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Absenteeism. In: 13, ed. Armstrong’s Handbook of Human resources Management . London: Konan Page, p. 659.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HRM defined . In: 13, ed. Armstrong’s Handbook of Human Resource Management . London: Konan page, p. 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Performance and Reward . In: 13, ed. Armstrong’s handbook of human resource management . London : Konan Page , p. 331.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https://www.davidsonmorris.com/reward-management/#:~:text=Reward%20management%20is%20a%20strategic%20approach%20to%20incentivising,to%20a%20strong%2C%20positive%20company%20culture%20More%20items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[Accessed 21 April 2023].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Performance Management Cycle . In: 13, ed. Armstrong handbook of Human resource Management . London: Konan Page, pp. 337-338.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performance Assessment. In: 13, ed. Armstrong Handbook of Human resource management . London: Konan Page , pp. 339-342.</a:t>
            </a:r>
          </a:p>
        </p:txBody>
      </p:sp>
    </p:spTree>
    <p:extLst>
      <p:ext uri="{BB962C8B-B14F-4D97-AF65-F5344CB8AC3E}">
        <p14:creationId xmlns:p14="http://schemas.microsoft.com/office/powerpoint/2010/main" val="3738836023"/>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24DD7825-F175-774F-FA58-E530A3584487}"/>
              </a:ext>
            </a:extLst>
          </p:cNvPr>
          <p:cNvSpPr txBox="1"/>
          <p:nvPr/>
        </p:nvSpPr>
        <p:spPr>
          <a:xfrm>
            <a:off x="0" y="-92894"/>
            <a:ext cx="12192000" cy="7340151"/>
          </a:xfrm>
          <a:prstGeom prst="rect">
            <a:avLst/>
          </a:prstGeom>
          <a:noFill/>
        </p:spPr>
        <p:txBody>
          <a:bodyPr wrap="square">
            <a:spAutoFit/>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The Meaning of Performance. In: 13, ed. Armstrong Handbook of human resource management. London: Konan Page, pp. 334-335.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Armstrong, M., 2014. The Psychological Contract. In: 13, ed. Armstrong Handbook of Human resource Management . London: Konan Page , pp. 419-421.</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err="1">
                <a:effectLst/>
                <a:latin typeface="Calibri" panose="020F0502020204030204" pitchFamily="34" charset="0"/>
                <a:ea typeface="Calibri" panose="020F0502020204030204" pitchFamily="34" charset="0"/>
                <a:cs typeface="Calibri" panose="020F0502020204030204" pitchFamily="34" charset="0"/>
              </a:rPr>
              <a:t>Bika</a:t>
            </a:r>
            <a:r>
              <a:rPr lang="en-US" sz="1800" dirty="0">
                <a:effectLst/>
                <a:latin typeface="Calibri" panose="020F0502020204030204" pitchFamily="34" charset="0"/>
                <a:ea typeface="Calibri" panose="020F0502020204030204" pitchFamily="34" charset="0"/>
                <a:cs typeface="Calibri" panose="020F0502020204030204" pitchFamily="34" charset="0"/>
              </a:rPr>
              <a:t>, N. (n.d.). </a:t>
            </a:r>
            <a:r>
              <a:rPr lang="en-US" sz="1800" i="1" dirty="0">
                <a:effectLst/>
                <a:latin typeface="Calibri" panose="020F0502020204030204" pitchFamily="34" charset="0"/>
                <a:ea typeface="Calibri" panose="020F0502020204030204" pitchFamily="34" charset="0"/>
                <a:cs typeface="Calibri" panose="020F0502020204030204" pitchFamily="34" charset="0"/>
              </a:rPr>
              <a:t>Resources for employers</a:t>
            </a:r>
            <a:r>
              <a:rPr lang="en-US" sz="1800" dirty="0">
                <a:effectLst/>
                <a:latin typeface="Calibri" panose="020F0502020204030204" pitchFamily="34" charset="0"/>
                <a:ea typeface="Calibri" panose="020F0502020204030204" pitchFamily="34" charset="0"/>
                <a:cs typeface="Calibri" panose="020F0502020204030204" pitchFamily="34" charset="0"/>
              </a:rPr>
              <a:t>. Retrieved from resouces.workable.com: resources.workable.com/stories-and-insights/advantages-disadvantages-of-internal-recruitment</a:t>
            </a:r>
          </a:p>
          <a:p>
            <a:pPr algn="just">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Conger, T. and Chiavetta, D. (2006) ‘The pulse of industry’, </a:t>
            </a:r>
            <a:r>
              <a:rPr lang="en-IN" sz="1800" i="1" dirty="0">
                <a:effectLst/>
                <a:latin typeface="Calibri" panose="020F0502020204030204" pitchFamily="34" charset="0"/>
                <a:ea typeface="Calibri" panose="020F0502020204030204" pitchFamily="34" charset="0"/>
                <a:cs typeface="Calibri" panose="020F0502020204030204" pitchFamily="34" charset="0"/>
              </a:rPr>
              <a:t>Industrial Engineer</a:t>
            </a:r>
            <a:r>
              <a:rPr lang="en-IN" sz="1800" dirty="0">
                <a:effectLst/>
                <a:latin typeface="Calibri" panose="020F0502020204030204" pitchFamily="34" charset="0"/>
                <a:ea typeface="Calibri" panose="020F0502020204030204" pitchFamily="34" charset="0"/>
                <a:cs typeface="Calibri" panose="020F0502020204030204" pitchFamily="34" charset="0"/>
              </a:rPr>
              <a:t>, 38(1), pp. 30–35.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err="1">
                <a:effectLst/>
                <a:latin typeface="Calibri" panose="020F0502020204030204" pitchFamily="34" charset="0"/>
                <a:ea typeface="Calibri" panose="020F0502020204030204" pitchFamily="34" charset="0"/>
                <a:cs typeface="Calibri" panose="020F0502020204030204" pitchFamily="34" charset="0"/>
              </a:rPr>
              <a:t>DavidsonMorris</a:t>
            </a:r>
            <a:r>
              <a:rPr lang="en-GB" sz="1800" dirty="0">
                <a:effectLst/>
                <a:latin typeface="Calibri" panose="020F0502020204030204" pitchFamily="34" charset="0"/>
                <a:ea typeface="Calibri" panose="020F0502020204030204" pitchFamily="34" charset="0"/>
                <a:cs typeface="Calibri" panose="020F0502020204030204" pitchFamily="34" charset="0"/>
              </a:rPr>
              <a:t>, 2021. Reward Management Best Practise Guide. [Online] </a:t>
            </a:r>
          </a:p>
          <a:p>
            <a:pPr algn="just">
              <a:lnSpc>
                <a:spcPct val="107000"/>
              </a:lnSpc>
              <a:spcAft>
                <a:spcPts val="800"/>
              </a:spcAft>
            </a:pPr>
            <a:r>
              <a:rPr lang="en-IN" sz="1800" dirty="0" err="1">
                <a:effectLst/>
                <a:latin typeface="Calibri" panose="020F0502020204030204" pitchFamily="34" charset="0"/>
                <a:ea typeface="Calibri" panose="020F0502020204030204" pitchFamily="34" charset="0"/>
                <a:cs typeface="Calibri" panose="020F0502020204030204" pitchFamily="34" charset="0"/>
              </a:rPr>
              <a:t>DeShazo</a:t>
            </a:r>
            <a:r>
              <a:rPr lang="en-IN" sz="1800" dirty="0">
                <a:effectLst/>
                <a:latin typeface="Calibri" panose="020F0502020204030204" pitchFamily="34" charset="0"/>
                <a:ea typeface="Calibri" panose="020F0502020204030204" pitchFamily="34" charset="0"/>
                <a:cs typeface="Calibri" panose="020F0502020204030204" pitchFamily="34" charset="0"/>
              </a:rPr>
              <a:t>, C., Fessenden, R. and </a:t>
            </a:r>
            <a:r>
              <a:rPr lang="en-IN" sz="1800" dirty="0" err="1">
                <a:effectLst/>
                <a:latin typeface="Calibri" panose="020F0502020204030204" pitchFamily="34" charset="0"/>
                <a:ea typeface="Calibri" panose="020F0502020204030204" pitchFamily="34" charset="0"/>
                <a:cs typeface="Calibri" panose="020F0502020204030204" pitchFamily="34" charset="0"/>
              </a:rPr>
              <a:t>Schock</a:t>
            </a:r>
            <a:r>
              <a:rPr lang="en-IN" sz="1800" dirty="0">
                <a:effectLst/>
                <a:latin typeface="Calibri" panose="020F0502020204030204" pitchFamily="34" charset="0"/>
                <a:ea typeface="Calibri" panose="020F0502020204030204" pitchFamily="34" charset="0"/>
                <a:cs typeface="Calibri" panose="020F0502020204030204" pitchFamily="34" charset="0"/>
              </a:rPr>
              <a:t>, P. (2005) ‘</a:t>
            </a:r>
            <a:r>
              <a:rPr lang="en-IN" sz="1800" dirty="0" err="1">
                <a:effectLst/>
                <a:latin typeface="Calibri" panose="020F0502020204030204" pitchFamily="34" charset="0"/>
                <a:ea typeface="Calibri" panose="020F0502020204030204" pitchFamily="34" charset="0"/>
                <a:cs typeface="Calibri" panose="020F0502020204030204" pitchFamily="34" charset="0"/>
              </a:rPr>
              <a:t>Rnalizing</a:t>
            </a:r>
            <a:r>
              <a:rPr lang="en-IN" sz="1800" dirty="0">
                <a:effectLst/>
                <a:latin typeface="Calibri" panose="020F0502020204030204" pitchFamily="34" charset="0"/>
                <a:ea typeface="Calibri" panose="020F0502020204030204" pitchFamily="34" charset="0"/>
                <a:cs typeface="Calibri" panose="020F0502020204030204" pitchFamily="34" charset="0"/>
              </a:rPr>
              <a:t> IT’s Potential’, </a:t>
            </a:r>
            <a:r>
              <a:rPr lang="en-IN" sz="1800" i="1" dirty="0">
                <a:effectLst/>
                <a:latin typeface="Calibri" panose="020F0502020204030204" pitchFamily="34" charset="0"/>
                <a:ea typeface="Calibri" panose="020F0502020204030204" pitchFamily="34" charset="0"/>
                <a:cs typeface="Calibri" panose="020F0502020204030204" pitchFamily="34" charset="0"/>
              </a:rPr>
              <a:t>Physician Executive</a:t>
            </a:r>
            <a:r>
              <a:rPr lang="en-IN" sz="1800" dirty="0">
                <a:effectLst/>
                <a:latin typeface="Calibri" panose="020F0502020204030204" pitchFamily="34" charset="0"/>
                <a:ea typeface="Calibri" panose="020F0502020204030204" pitchFamily="34" charset="0"/>
                <a:cs typeface="Calibri" panose="020F0502020204030204" pitchFamily="34" charset="0"/>
              </a:rPr>
              <a:t>, 31(4), pp. 26-29.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err="1">
                <a:effectLst/>
                <a:latin typeface="Calibri" panose="020F0502020204030204" pitchFamily="34" charset="0"/>
                <a:ea typeface="Calibri" panose="020F0502020204030204" pitchFamily="34" charset="0"/>
                <a:cs typeface="Calibri" panose="020F0502020204030204" pitchFamily="34" charset="0"/>
              </a:rPr>
              <a:t>fica</a:t>
            </a:r>
            <a:r>
              <a:rPr lang="en-US" sz="1800" dirty="0">
                <a:effectLst/>
                <a:latin typeface="Calibri" panose="020F0502020204030204" pitchFamily="34" charset="0"/>
                <a:ea typeface="Calibri" panose="020F0502020204030204" pitchFamily="34" charset="0"/>
                <a:cs typeface="Calibri" panose="020F0502020204030204" pitchFamily="34" charset="0"/>
              </a:rPr>
              <a:t>, t. (2018, Aug 28). </a:t>
            </a:r>
            <a:r>
              <a:rPr lang="en-US" sz="1800" i="1" dirty="0" err="1">
                <a:effectLst/>
                <a:latin typeface="Calibri" panose="020F0502020204030204" pitchFamily="34" charset="0"/>
                <a:ea typeface="Calibri" panose="020F0502020204030204" pitchFamily="34" charset="0"/>
                <a:cs typeface="Calibri" panose="020F0502020204030204" pitchFamily="34" charset="0"/>
              </a:rPr>
              <a:t>bamboohr</a:t>
            </a:r>
            <a:r>
              <a:rPr lang="en-US" sz="1800" i="1" dirty="0">
                <a:effectLst/>
                <a:latin typeface="Calibri" panose="020F0502020204030204" pitchFamily="34" charset="0"/>
                <a:ea typeface="Calibri" panose="020F0502020204030204" pitchFamily="34" charset="0"/>
                <a:cs typeface="Calibri" panose="020F0502020204030204" pitchFamily="34" charset="0"/>
              </a:rPr>
              <a:t>.</a:t>
            </a:r>
            <a:r>
              <a:rPr lang="en-US" sz="1800" dirty="0">
                <a:effectLst/>
                <a:latin typeface="Calibri" panose="020F0502020204030204" pitchFamily="34" charset="0"/>
                <a:ea typeface="Calibri" panose="020F0502020204030204" pitchFamily="34" charset="0"/>
                <a:cs typeface="Calibri" panose="020F0502020204030204" pitchFamily="34" charset="0"/>
              </a:rPr>
              <a:t> Retrieved from </a:t>
            </a:r>
            <a:r>
              <a:rPr lang="en-US" sz="1800" dirty="0" err="1">
                <a:effectLst/>
                <a:latin typeface="Calibri" panose="020F0502020204030204" pitchFamily="34" charset="0"/>
                <a:ea typeface="Calibri" panose="020F0502020204030204" pitchFamily="34" charset="0"/>
                <a:cs typeface="Calibri" panose="020F0502020204030204" pitchFamily="34" charset="0"/>
              </a:rPr>
              <a:t>bamboohr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US" sz="1800" dirty="0">
                <a:effectLst/>
                <a:latin typeface="Calibri" panose="020F0502020204030204" pitchFamily="34" charset="0"/>
                <a:ea typeface="Calibri" panose="020F0502020204030204" pitchFamily="34" charset="0"/>
                <a:cs typeface="Calibri" panose="020F0502020204030204" pitchFamily="34" charset="0"/>
              </a:rPr>
              <a:t>blog: </a:t>
            </a:r>
            <a:r>
              <a:rPr lang="en-US"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https://www.bamboohr.com/blog/benefits-of-internal-recruiting</a:t>
            </a:r>
            <a:endParaRPr lang="en-US"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endParaRPr>
          </a:p>
          <a:p>
            <a:pPr algn="just">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Goldberg, R.M., Kuhn, G., Andrew, L.B. &amp; Thomas, H. A (2002) ‘Coping with medical mistakes and errors in judgment’, </a:t>
            </a:r>
            <a:r>
              <a:rPr lang="en-IN" sz="1800" i="1" dirty="0">
                <a:effectLst/>
                <a:latin typeface="Calibri" panose="020F0502020204030204" pitchFamily="34" charset="0"/>
                <a:ea typeface="Calibri" panose="020F0502020204030204" pitchFamily="34" charset="0"/>
                <a:cs typeface="Calibri" panose="020F0502020204030204" pitchFamily="34" charset="0"/>
              </a:rPr>
              <a:t>Annals of Emergency Medicine – An International Journal, </a:t>
            </a:r>
            <a:r>
              <a:rPr lang="en-IN" sz="1800" dirty="0">
                <a:effectLst/>
                <a:latin typeface="Calibri" panose="020F0502020204030204" pitchFamily="34" charset="0"/>
                <a:ea typeface="Calibri" panose="020F0502020204030204" pitchFamily="34" charset="0"/>
                <a:cs typeface="Calibri" panose="020F0502020204030204" pitchFamily="34" charset="0"/>
              </a:rPr>
              <a:t>39(3), pp. 287-292.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Hague, W., 2022. CIPD profession map. [Online]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3"/>
              </a:rPr>
              <a:t>https://peopleprofession.cipd.org/profession-map</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[Accessed 22 April 2023].</a:t>
            </a:r>
          </a:p>
          <a:p>
            <a:pPr algn="just">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Helms, M. et al. (2008) ‘Information Technology (IT) and the Healthcare Industry: A SWOT Analysis’, </a:t>
            </a:r>
            <a:r>
              <a:rPr lang="en-IN" sz="1800" i="1" dirty="0">
                <a:effectLst/>
                <a:latin typeface="Calibri" panose="020F0502020204030204" pitchFamily="34" charset="0"/>
                <a:ea typeface="Calibri" panose="020F0502020204030204" pitchFamily="34" charset="0"/>
                <a:cs typeface="Calibri" panose="020F0502020204030204" pitchFamily="34" charset="0"/>
              </a:rPr>
              <a:t>International Journal of Healthcare Information Systems and Informatics (IJHISI), </a:t>
            </a:r>
            <a:r>
              <a:rPr lang="en-IN" sz="1800" dirty="0">
                <a:effectLst/>
                <a:latin typeface="Calibri" panose="020F0502020204030204" pitchFamily="34" charset="0"/>
                <a:ea typeface="Calibri" panose="020F0502020204030204" pitchFamily="34" charset="0"/>
                <a:cs typeface="Calibri" panose="020F0502020204030204" pitchFamily="34" charset="0"/>
              </a:rPr>
              <a:t>3(1), pp. 75-92.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Helms, M. et al. (2008) ‘Information Technology (IT) and the Healthcare Industry: A SWOT Analysis’, </a:t>
            </a:r>
            <a:r>
              <a:rPr lang="en-IN" sz="1800" i="1" dirty="0">
                <a:effectLst/>
                <a:latin typeface="Calibri" panose="020F0502020204030204" pitchFamily="34" charset="0"/>
                <a:ea typeface="Calibri" panose="020F0502020204030204" pitchFamily="34" charset="0"/>
                <a:cs typeface="Calibri" panose="020F0502020204030204" pitchFamily="34" charset="0"/>
              </a:rPr>
              <a:t>International Journal of Healthcare Information Systems and Informatics (IJHISI), </a:t>
            </a:r>
            <a:r>
              <a:rPr lang="en-IN" sz="1800" dirty="0">
                <a:effectLst/>
                <a:latin typeface="Calibri" panose="020F0502020204030204" pitchFamily="34" charset="0"/>
                <a:ea typeface="Calibri" panose="020F0502020204030204" pitchFamily="34" charset="0"/>
                <a:cs typeface="Calibri" panose="020F0502020204030204" pitchFamily="34" charset="0"/>
              </a:rPr>
              <a:t>3(1), pp. 75-92.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8925446"/>
      </p:ext>
    </p:extLst>
  </p:cSld>
  <p:clrMapOvr>
    <a:masterClrMapping/>
  </p:clrMapOvr>
  <p:transition spd="slow">
    <p:wip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CC6FBCDF-9B5C-A40C-3412-3C328EE61262}"/>
              </a:ext>
            </a:extLst>
          </p:cNvPr>
          <p:cNvSpPr>
            <a:spLocks noGrp="1"/>
          </p:cNvSpPr>
          <p:nvPr/>
        </p:nvSpPr>
        <p:spPr>
          <a:xfrm>
            <a:off x="2707341" y="1674512"/>
            <a:ext cx="6777317" cy="3508977"/>
          </a:xfrm>
          <a:prstGeom prst="rect">
            <a:avLst/>
          </a:prstGeom>
        </p:spPr>
        <p:txBody>
          <a:bodyPr vert="horz" lIns="91440" tIns="45720" rIns="91440" bIns="45720" rtlCol="0">
            <a:normAutofit/>
          </a:bodyPr>
          <a:lstStyle>
            <a:lvl1pPr marL="342900" indent="-274320" algn="l" defTabSz="914400" rtl="0" eaLnBrk="1" latinLnBrk="0" hangingPunct="1">
              <a:spcBef>
                <a:spcPct val="20000"/>
              </a:spcBef>
              <a:buClr>
                <a:schemeClr val="accent1"/>
              </a:buClr>
              <a:buSzPct val="76000"/>
              <a:buFont typeface="Wingdings 2" pitchFamily="18" charset="2"/>
              <a:buChar char=""/>
              <a:defRPr sz="2400" kern="1200">
                <a:solidFill>
                  <a:schemeClr val="tx2"/>
                </a:solidFill>
                <a:latin typeface="+mn-lt"/>
                <a:ea typeface="+mn-ea"/>
                <a:cs typeface="+mn-cs"/>
              </a:defRPr>
            </a:lvl1pPr>
            <a:lvl2pPr marL="640080" indent="-274320" algn="l" defTabSz="914400" rtl="0" eaLnBrk="1" latinLnBrk="0" hangingPunct="1">
              <a:spcBef>
                <a:spcPct val="20000"/>
              </a:spcBef>
              <a:buClr>
                <a:schemeClr val="accent1"/>
              </a:buClr>
              <a:buSzPct val="76000"/>
              <a:buFont typeface="Wingdings 2" pitchFamily="18" charset="2"/>
              <a:buChar char=""/>
              <a:defRPr sz="2200" kern="1200">
                <a:solidFill>
                  <a:schemeClr val="tx2"/>
                </a:solidFill>
                <a:latin typeface="+mn-lt"/>
                <a:ea typeface="+mn-ea"/>
                <a:cs typeface="+mn-cs"/>
              </a:defRPr>
            </a:lvl2pPr>
            <a:lvl3pPr marL="914400" indent="-228600" algn="l" defTabSz="914400" rtl="0" eaLnBrk="1" latinLnBrk="0" hangingPunct="1">
              <a:spcBef>
                <a:spcPct val="20000"/>
              </a:spcBef>
              <a:buClr>
                <a:schemeClr val="accent1"/>
              </a:buClr>
              <a:buSzPct val="76000"/>
              <a:buFont typeface="Wingdings 2" pitchFamily="18" charset="2"/>
              <a:buChar char=""/>
              <a:defRPr sz="2000" kern="1200">
                <a:solidFill>
                  <a:schemeClr val="tx2"/>
                </a:solidFill>
                <a:latin typeface="+mn-lt"/>
                <a:ea typeface="+mn-ea"/>
                <a:cs typeface="+mn-cs"/>
              </a:defRPr>
            </a:lvl3pPr>
            <a:lvl4pPr marL="1124712" indent="-228600" algn="l" defTabSz="914400" rtl="0" eaLnBrk="1" latinLnBrk="0" hangingPunct="1">
              <a:spcBef>
                <a:spcPct val="20000"/>
              </a:spcBef>
              <a:buClr>
                <a:schemeClr val="accent1"/>
              </a:buClr>
              <a:buSzPct val="76000"/>
              <a:buFont typeface="Wingdings 2" pitchFamily="18" charset="2"/>
              <a:buChar char=""/>
              <a:defRPr sz="1800" kern="1200">
                <a:solidFill>
                  <a:schemeClr val="tx2"/>
                </a:solidFill>
                <a:latin typeface="+mn-lt"/>
                <a:ea typeface="+mn-ea"/>
                <a:cs typeface="+mn-cs"/>
              </a:defRPr>
            </a:lvl4pPr>
            <a:lvl5pPr marL="1325880" indent="-228600" algn="l" defTabSz="914400" rtl="0" eaLnBrk="1" latinLnBrk="0" hangingPunct="1">
              <a:spcBef>
                <a:spcPct val="20000"/>
              </a:spcBef>
              <a:buClr>
                <a:schemeClr val="accent1"/>
              </a:buClr>
              <a:buSzPct val="76000"/>
              <a:buFont typeface="Wingdings 2" pitchFamily="18" charset="2"/>
              <a:buChar char=""/>
              <a:defRPr sz="1600" kern="1200" baseline="0">
                <a:solidFill>
                  <a:schemeClr val="tx2"/>
                </a:solidFill>
                <a:latin typeface="+mn-lt"/>
                <a:ea typeface="+mn-ea"/>
                <a:cs typeface="+mn-cs"/>
              </a:defRPr>
            </a:lvl5pPr>
            <a:lvl6pPr marL="1517904"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6pPr>
            <a:lvl7pPr marL="1719072"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7pPr>
            <a:lvl8pPr marL="1920240"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8pPr>
            <a:lvl9pPr marL="2121408" indent="-228600" algn="l" defTabSz="914400" rtl="0" eaLnBrk="1" latinLnBrk="0" hangingPunct="1">
              <a:spcBef>
                <a:spcPct val="20000"/>
              </a:spcBef>
              <a:buClr>
                <a:schemeClr val="accent1"/>
              </a:buClr>
              <a:buSzPct val="76000"/>
              <a:buFont typeface="Wingdings 2" pitchFamily="18" charset="2"/>
              <a:buChar char=""/>
              <a:defRPr sz="1400" kern="1200">
                <a:solidFill>
                  <a:schemeClr val="tx2"/>
                </a:solidFill>
                <a:latin typeface="+mn-lt"/>
                <a:ea typeface="+mn-ea"/>
                <a:cs typeface="+mn-cs"/>
              </a:defRPr>
            </a:lvl9pPr>
          </a:lstStyle>
          <a:p>
            <a:pPr marL="68580" indent="0" algn="just">
              <a:buNone/>
            </a:pPr>
            <a:endParaRPr lang="en-IN" dirty="0">
              <a:latin typeface="Times New Roman" pitchFamily="18" charset="0"/>
              <a:cs typeface="Times New Roman" pitchFamily="18" charset="0"/>
            </a:endParaRPr>
          </a:p>
        </p:txBody>
      </p:sp>
      <p:sp>
        <p:nvSpPr>
          <p:cNvPr id="3" name="TextBox 2">
            <a:extLst>
              <a:ext uri="{FF2B5EF4-FFF2-40B4-BE49-F238E27FC236}">
                <a16:creationId xmlns:a16="http://schemas.microsoft.com/office/drawing/2014/main" id="{E918F824-D790-8F67-0F22-64D974BCDC68}"/>
              </a:ext>
            </a:extLst>
          </p:cNvPr>
          <p:cNvSpPr txBox="1"/>
          <p:nvPr/>
        </p:nvSpPr>
        <p:spPr>
          <a:xfrm>
            <a:off x="0" y="0"/>
            <a:ext cx="12192000" cy="6633419"/>
          </a:xfrm>
          <a:prstGeom prst="rect">
            <a:avLst/>
          </a:prstGeom>
          <a:noFill/>
        </p:spPr>
        <p:txBody>
          <a:bodyPr wrap="square">
            <a:spAutoFit/>
          </a:bodyPr>
          <a:lstStyle/>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Hough, C., Chen, J. and Lin, B. (2005) ‘Virtual health/electronic medical record: Current status and perspective, </a:t>
            </a:r>
            <a:r>
              <a:rPr lang="en-IN" sz="1800" i="1" dirty="0">
                <a:effectLst/>
                <a:latin typeface="Calibri" panose="020F0502020204030204" pitchFamily="34" charset="0"/>
                <a:ea typeface="Calibri" panose="020F0502020204030204" pitchFamily="34" charset="0"/>
                <a:cs typeface="Calibri" panose="020F0502020204030204" pitchFamily="34" charset="0"/>
              </a:rPr>
              <a:t>International Journal of Healthcare Technology and Management</a:t>
            </a:r>
            <a:r>
              <a:rPr lang="en-IN" sz="1800" dirty="0">
                <a:effectLst/>
                <a:latin typeface="Calibri" panose="020F0502020204030204" pitchFamily="34" charset="0"/>
                <a:ea typeface="Calibri" panose="020F0502020204030204" pitchFamily="34" charset="0"/>
                <a:cs typeface="Calibri" panose="020F0502020204030204" pitchFamily="34" charset="0"/>
              </a:rPr>
              <a:t>, 6(3), pp. 257.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i="1" dirty="0">
                <a:effectLst/>
                <a:latin typeface="Calibri" panose="020F0502020204030204" pitchFamily="34" charset="0"/>
                <a:ea typeface="Calibri" panose="020F0502020204030204" pitchFamily="34" charset="0"/>
                <a:cs typeface="Calibri" panose="020F0502020204030204" pitchFamily="34" charset="0"/>
              </a:rPr>
              <a:t>humaans.io.</a:t>
            </a:r>
            <a:r>
              <a:rPr lang="en-US" sz="1800" dirty="0">
                <a:effectLst/>
                <a:latin typeface="Calibri" panose="020F0502020204030204" pitchFamily="34" charset="0"/>
                <a:ea typeface="Calibri" panose="020F0502020204030204" pitchFamily="34" charset="0"/>
                <a:cs typeface="Calibri" panose="020F0502020204030204" pitchFamily="34" charset="0"/>
              </a:rPr>
              <a:t> (2021, June 03). Retrieved from </a:t>
            </a:r>
            <a:r>
              <a:rPr lang="en-US" sz="1800" dirty="0" err="1">
                <a:effectLst/>
                <a:latin typeface="Calibri" panose="020F0502020204030204" pitchFamily="34" charset="0"/>
                <a:ea typeface="Calibri" panose="020F0502020204030204" pitchFamily="34" charset="0"/>
                <a:cs typeface="Calibri" panose="020F0502020204030204" pitchFamily="34" charset="0"/>
              </a:rPr>
              <a:t>humaans</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2"/>
              </a:rPr>
              <a:t>https://humaans.io/blog/the-advantages-and-disadvantages-of-internal-recruitment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Murphey, D., 2023. THE 3 PROS AND CONS OF HIRING AN INTERN. [Online]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Available at: </a:t>
            </a:r>
            <a:r>
              <a:rPr lang="en-GB" sz="1800" u="sng" dirty="0">
                <a:solidFill>
                  <a:srgbClr val="0563C1"/>
                </a:solidFill>
                <a:effectLst/>
                <a:latin typeface="Calibri" panose="020F0502020204030204" pitchFamily="34" charset="0"/>
                <a:ea typeface="Calibri" panose="020F0502020204030204" pitchFamily="34" charset="0"/>
                <a:cs typeface="Calibri" panose="020F0502020204030204" pitchFamily="34" charset="0"/>
                <a:hlinkClick r:id="rId3"/>
              </a:rPr>
              <a:t>https://www.classycareergirl.com/intern-hiring-business-3-pros-cons/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[Accessed 14 April 2023].</a:t>
            </a:r>
          </a:p>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NHS Employers, 2023. </a:t>
            </a:r>
            <a:r>
              <a:rPr lang="en-IN" sz="1800" i="1" dirty="0">
                <a:effectLst/>
                <a:latin typeface="Calibri" panose="020F0502020204030204" pitchFamily="34" charset="0"/>
                <a:ea typeface="Calibri" panose="020F0502020204030204" pitchFamily="34" charset="0"/>
                <a:cs typeface="Calibri" panose="020F0502020204030204" pitchFamily="34" charset="0"/>
              </a:rPr>
              <a:t>NHS terms and conditions of Service Handbook</a:t>
            </a:r>
            <a:r>
              <a:rPr lang="en-IN" sz="1800" dirty="0">
                <a:effectLst/>
                <a:latin typeface="Calibri" panose="020F0502020204030204" pitchFamily="34" charset="0"/>
                <a:ea typeface="Calibri" panose="020F0502020204030204" pitchFamily="34" charset="0"/>
                <a:cs typeface="Calibri" panose="020F0502020204030204" pitchFamily="34" charset="0"/>
              </a:rPr>
              <a:t>, </a:t>
            </a:r>
            <a:r>
              <a:rPr lang="en-IN" sz="1800" i="1" dirty="0">
                <a:effectLst/>
                <a:latin typeface="Calibri" panose="020F0502020204030204" pitchFamily="34" charset="0"/>
                <a:ea typeface="Calibri" panose="020F0502020204030204" pitchFamily="34" charset="0"/>
                <a:cs typeface="Calibri" panose="020F0502020204030204" pitchFamily="34" charset="0"/>
              </a:rPr>
              <a:t>NHS Employers</a:t>
            </a:r>
            <a:r>
              <a:rPr lang="en-IN" sz="1800" dirty="0">
                <a:effectLst/>
                <a:latin typeface="Calibri" panose="020F0502020204030204" pitchFamily="34" charset="0"/>
                <a:ea typeface="Calibri" panose="020F0502020204030204" pitchFamily="34" charset="0"/>
                <a:cs typeface="Calibri" panose="020F0502020204030204" pitchFamily="34" charset="0"/>
              </a:rPr>
              <a:t>. Available at: https://www.nhsemployers.org/publications/tchandbook (Accessed: April 14, 2023).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NHS England, 2020. </a:t>
            </a:r>
            <a:r>
              <a:rPr lang="en-IN" sz="1800" i="1" dirty="0">
                <a:effectLst/>
                <a:latin typeface="Calibri" panose="020F0502020204030204" pitchFamily="34" charset="0"/>
                <a:ea typeface="Calibri" panose="020F0502020204030204" pitchFamily="34" charset="0"/>
                <a:cs typeface="Calibri" panose="020F0502020204030204" pitchFamily="34" charset="0"/>
              </a:rPr>
              <a:t>NHS choices</a:t>
            </a:r>
            <a:r>
              <a:rPr lang="en-IN" sz="1800" dirty="0">
                <a:effectLst/>
                <a:latin typeface="Calibri" panose="020F0502020204030204" pitchFamily="34" charset="0"/>
                <a:ea typeface="Calibri" panose="020F0502020204030204" pitchFamily="34" charset="0"/>
                <a:cs typeface="Calibri" panose="020F0502020204030204" pitchFamily="34" charset="0"/>
              </a:rPr>
              <a:t>. NHS. Available at: https://www.england.nhs.uk/ournhspeople/online-version/growing-for-the-future/focus-on-recruitment/ (Accessed: April 14, 2023).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NHS Leadership Academy, 2021. </a:t>
            </a:r>
            <a:r>
              <a:rPr lang="en-IN" sz="1800" i="1" dirty="0">
                <a:effectLst/>
                <a:latin typeface="Calibri" panose="020F0502020204030204" pitchFamily="34" charset="0"/>
                <a:ea typeface="Calibri" panose="020F0502020204030204" pitchFamily="34" charset="0"/>
                <a:cs typeface="Calibri" panose="020F0502020204030204" pitchFamily="34" charset="0"/>
              </a:rPr>
              <a:t>Orientation guidance and frequently asked questions</a:t>
            </a:r>
            <a:r>
              <a:rPr lang="en-IN" sz="1800" dirty="0">
                <a:effectLst/>
                <a:latin typeface="Calibri" panose="020F0502020204030204" pitchFamily="34" charset="0"/>
                <a:ea typeface="Calibri" panose="020F0502020204030204" pitchFamily="34" charset="0"/>
                <a:cs typeface="Calibri" panose="020F0502020204030204" pitchFamily="34" charset="0"/>
              </a:rPr>
              <a:t>. Available at: https://se.leadershipacademy.nhs.uk/wp-content/uploads/sites/5/2021/01/Orientation-Guidance-and-FAQs-March-2021-V1-Final.pdf (Accessed: April 14, 2023).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NHS Leadership Academy, 2021. </a:t>
            </a:r>
            <a:r>
              <a:rPr lang="en-IN" sz="1800" i="1" dirty="0">
                <a:effectLst/>
                <a:latin typeface="Calibri" panose="020F0502020204030204" pitchFamily="34" charset="0"/>
                <a:ea typeface="Calibri" panose="020F0502020204030204" pitchFamily="34" charset="0"/>
                <a:cs typeface="Calibri" panose="020F0502020204030204" pitchFamily="34" charset="0"/>
              </a:rPr>
              <a:t>Orientation guidance and frequently asked questions</a:t>
            </a:r>
            <a:r>
              <a:rPr lang="en-IN" sz="1800" dirty="0">
                <a:effectLst/>
                <a:latin typeface="Calibri" panose="020F0502020204030204" pitchFamily="34" charset="0"/>
                <a:ea typeface="Calibri" panose="020F0502020204030204" pitchFamily="34" charset="0"/>
                <a:cs typeface="Calibri" panose="020F0502020204030204" pitchFamily="34" charset="0"/>
              </a:rPr>
              <a:t>. Available at: https://se.leadershipacademy.nhs.uk/wp-content/uploads/sites/5/2021/01/Orientation-Guidance-and-FAQs-March-2021-V1-Final.pdf (Accessed: April 14, 2023).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err="1">
                <a:effectLst/>
                <a:latin typeface="Calibri" panose="020F0502020204030204" pitchFamily="34" charset="0"/>
                <a:ea typeface="Calibri" panose="020F0502020204030204" pitchFamily="34" charset="0"/>
                <a:cs typeface="Calibri" panose="020F0502020204030204" pitchFamily="34" charset="0"/>
              </a:rPr>
              <a:t>Tamunomiebi</a:t>
            </a:r>
            <a:r>
              <a:rPr lang="en-GB" sz="1800" dirty="0">
                <a:effectLst/>
                <a:latin typeface="Calibri" panose="020F0502020204030204" pitchFamily="34" charset="0"/>
                <a:ea typeface="Calibri" panose="020F0502020204030204" pitchFamily="34" charset="0"/>
                <a:cs typeface="Calibri" panose="020F0502020204030204" pitchFamily="34" charset="0"/>
              </a:rPr>
              <a:t>, M.D. and </a:t>
            </a:r>
            <a:r>
              <a:rPr lang="en-GB" sz="1800" dirty="0" err="1">
                <a:effectLst/>
                <a:latin typeface="Calibri" panose="020F0502020204030204" pitchFamily="34" charset="0"/>
                <a:ea typeface="Calibri" panose="020F0502020204030204" pitchFamily="34" charset="0"/>
                <a:cs typeface="Calibri" panose="020F0502020204030204" pitchFamily="34" charset="0"/>
              </a:rPr>
              <a:t>Worgu</a:t>
            </a:r>
            <a:r>
              <a:rPr lang="en-GB" sz="1800" dirty="0">
                <a:effectLst/>
                <a:latin typeface="Calibri" panose="020F0502020204030204" pitchFamily="34" charset="0"/>
                <a:ea typeface="Calibri" panose="020F0502020204030204" pitchFamily="34" charset="0"/>
                <a:cs typeface="Calibri" panose="020F0502020204030204" pitchFamily="34" charset="0"/>
              </a:rPr>
              <a:t>, V.O., 2020. Talent management and organizational effectiveness. </a:t>
            </a:r>
            <a:r>
              <a:rPr lang="en-US" sz="1800" i="1" dirty="0">
                <a:effectLst/>
                <a:latin typeface="Calibri" panose="020F0502020204030204" pitchFamily="34" charset="0"/>
                <a:ea typeface="Calibri" panose="020F0502020204030204" pitchFamily="34" charset="0"/>
                <a:cs typeface="Calibri" panose="020F0502020204030204" pitchFamily="34" charset="0"/>
              </a:rPr>
              <a:t>Journal of Contemporary Research in Social Sciences</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i="1" dirty="0">
                <a:effectLst/>
                <a:latin typeface="Calibri" panose="020F0502020204030204" pitchFamily="34" charset="0"/>
                <a:ea typeface="Calibri" panose="020F0502020204030204" pitchFamily="34" charset="0"/>
                <a:cs typeface="Calibri" panose="020F0502020204030204" pitchFamily="34" charset="0"/>
              </a:rPr>
              <a:t>2</a:t>
            </a:r>
            <a:r>
              <a:rPr lang="en-US" sz="1800" dirty="0">
                <a:effectLst/>
                <a:latin typeface="Calibri" panose="020F0502020204030204" pitchFamily="34" charset="0"/>
                <a:ea typeface="Calibri" panose="020F0502020204030204" pitchFamily="34" charset="0"/>
                <a:cs typeface="Calibri" panose="020F0502020204030204" pitchFamily="34" charset="0"/>
              </a:rPr>
              <a:t>(2), pp.35-45.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0614217"/>
      </p:ext>
    </p:extLst>
  </p:cSld>
  <p:clrMapOvr>
    <a:masterClrMapping/>
  </p:clrMapOvr>
  <p:transition spd="slow">
    <p:wip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531328C-844C-8949-BD06-C9963D0107BC}"/>
              </a:ext>
            </a:extLst>
          </p:cNvPr>
          <p:cNvSpPr txBox="1"/>
          <p:nvPr/>
        </p:nvSpPr>
        <p:spPr>
          <a:xfrm>
            <a:off x="0" y="1338470"/>
            <a:ext cx="12192000" cy="1766189"/>
          </a:xfrm>
          <a:prstGeom prst="rect">
            <a:avLst/>
          </a:prstGeom>
          <a:noFill/>
        </p:spPr>
        <p:txBody>
          <a:bodyPr wrap="square">
            <a:spAutoFit/>
          </a:bodyPr>
          <a:lstStyle/>
          <a:p>
            <a:pPr>
              <a:lnSpc>
                <a:spcPct val="107000"/>
              </a:lnSpc>
              <a:spcAft>
                <a:spcPts val="800"/>
              </a:spcAft>
            </a:pPr>
            <a:r>
              <a:rPr lang="en-IN" sz="1800" dirty="0">
                <a:effectLst/>
                <a:latin typeface="Calibri" panose="020F0502020204030204" pitchFamily="34" charset="0"/>
                <a:ea typeface="Calibri" panose="020F0502020204030204" pitchFamily="34" charset="0"/>
                <a:cs typeface="Calibri" panose="020F0502020204030204" pitchFamily="34" charset="0"/>
              </a:rPr>
              <a:t>UK Parliament, 2022. </a:t>
            </a:r>
            <a:r>
              <a:rPr lang="en-IN" sz="1800" i="1" dirty="0">
                <a:effectLst/>
                <a:latin typeface="Calibri" panose="020F0502020204030204" pitchFamily="34" charset="0"/>
                <a:ea typeface="Calibri" panose="020F0502020204030204" pitchFamily="34" charset="0"/>
                <a:cs typeface="Calibri" panose="020F0502020204030204" pitchFamily="34" charset="0"/>
              </a:rPr>
              <a:t>Recruiting and retaining NHS staff - early day motions - UK parliament</a:t>
            </a:r>
            <a:r>
              <a:rPr lang="en-IN" sz="1800" dirty="0">
                <a:effectLst/>
                <a:latin typeface="Calibri" panose="020F0502020204030204" pitchFamily="34" charset="0"/>
                <a:ea typeface="Calibri" panose="020F0502020204030204" pitchFamily="34" charset="0"/>
                <a:cs typeface="Calibri" panose="020F0502020204030204" pitchFamily="34" charset="0"/>
              </a:rPr>
              <a:t>. Available at: https://edm.parliament.uk/early-day-motion/59903/recruiting-and-retaining-nhs-staff (Accessed: April 14, 2023).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Wilburn, K.M. and Wilburn, H.R., 2018. The impact of technology on business and society. </a:t>
            </a:r>
            <a:r>
              <a:rPr lang="en-US" sz="1800" i="1" dirty="0">
                <a:effectLst/>
                <a:latin typeface="Calibri" panose="020F0502020204030204" pitchFamily="34" charset="0"/>
                <a:ea typeface="Calibri" panose="020F0502020204030204" pitchFamily="34" charset="0"/>
                <a:cs typeface="Calibri" panose="020F0502020204030204" pitchFamily="34" charset="0"/>
              </a:rPr>
              <a:t>Global Journal of Business Research</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i="1" dirty="0">
                <a:effectLst/>
                <a:latin typeface="Calibri" panose="020F0502020204030204" pitchFamily="34" charset="0"/>
                <a:ea typeface="Calibri" panose="020F0502020204030204" pitchFamily="34" charset="0"/>
                <a:cs typeface="Calibri" panose="020F0502020204030204" pitchFamily="34" charset="0"/>
              </a:rPr>
              <a:t>12</a:t>
            </a:r>
            <a:r>
              <a:rPr lang="en-US" sz="1800" dirty="0">
                <a:effectLst/>
                <a:latin typeface="Calibri" panose="020F0502020204030204" pitchFamily="34" charset="0"/>
                <a:ea typeface="Calibri" panose="020F0502020204030204" pitchFamily="34" charset="0"/>
                <a:cs typeface="Calibri" panose="020F0502020204030204" pitchFamily="34" charset="0"/>
              </a:rPr>
              <a:t>(1), pp.23-39.</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r>
              <a:rPr lang="en-GB" sz="1800" dirty="0" err="1">
                <a:effectLst/>
                <a:latin typeface="Calibri" panose="020F0502020204030204" pitchFamily="34" charset="0"/>
                <a:ea typeface="Calibri" panose="020F0502020204030204" pitchFamily="34" charset="0"/>
                <a:cs typeface="Calibri" panose="020F0502020204030204" pitchFamily="34" charset="0"/>
              </a:rPr>
              <a:t>Wonthey</a:t>
            </a:r>
            <a:r>
              <a:rPr lang="en-GB" sz="1800" dirty="0">
                <a:effectLst/>
                <a:latin typeface="Calibri" panose="020F0502020204030204" pitchFamily="34" charset="0"/>
                <a:ea typeface="Calibri" panose="020F0502020204030204" pitchFamily="34" charset="0"/>
                <a:cs typeface="Calibri" panose="020F0502020204030204" pitchFamily="34" charset="0"/>
              </a:rPr>
              <a:t>, W., 2019. The Critical Role of Apprenticeship Programs. </a:t>
            </a:r>
            <a:r>
              <a:rPr lang="en-US" sz="1800" i="1" dirty="0">
                <a:effectLst/>
                <a:latin typeface="Calibri" panose="020F0502020204030204" pitchFamily="34" charset="0"/>
                <a:ea typeface="Calibri" panose="020F0502020204030204" pitchFamily="34" charset="0"/>
                <a:cs typeface="Calibri" panose="020F0502020204030204" pitchFamily="34" charset="0"/>
              </a:rPr>
              <a:t>State Education Standard</a:t>
            </a:r>
            <a:r>
              <a:rPr lang="en-US" sz="1800" dirty="0">
                <a:effectLst/>
                <a:latin typeface="Calibri" panose="020F0502020204030204" pitchFamily="34" charset="0"/>
                <a:ea typeface="Calibri" panose="020F0502020204030204" pitchFamily="34" charset="0"/>
                <a:cs typeface="Calibri" panose="020F0502020204030204" pitchFamily="34" charset="0"/>
              </a:rPr>
              <a:t>, </a:t>
            </a:r>
            <a:r>
              <a:rPr lang="en-US" sz="1800" i="1" dirty="0">
                <a:effectLst/>
                <a:latin typeface="Calibri" panose="020F0502020204030204" pitchFamily="34" charset="0"/>
                <a:ea typeface="Calibri" panose="020F0502020204030204" pitchFamily="34" charset="0"/>
                <a:cs typeface="Calibri" panose="020F0502020204030204" pitchFamily="34" charset="0"/>
              </a:rPr>
              <a:t>19</a:t>
            </a:r>
            <a:r>
              <a:rPr lang="en-US" sz="1800" dirty="0">
                <a:effectLst/>
                <a:latin typeface="Calibri" panose="020F0502020204030204" pitchFamily="34" charset="0"/>
                <a:ea typeface="Calibri" panose="020F0502020204030204" pitchFamily="34" charset="0"/>
                <a:cs typeface="Calibri" panose="020F0502020204030204" pitchFamily="34" charset="0"/>
              </a:rPr>
              <a:t>(3), pp.30-46.</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2569964"/>
      </p:ext>
    </p:extLst>
  </p:cSld>
  <p:clrMapOvr>
    <a:masterClrMapping/>
  </p:clrMapOvr>
  <p:transition spd="slow">
    <p:wipe/>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Box 1">
            <a:extLst>
              <a:ext uri="{FF2B5EF4-FFF2-40B4-BE49-F238E27FC236}">
                <a16:creationId xmlns:a16="http://schemas.microsoft.com/office/drawing/2014/main" id="{0EEFFA9A-2D62-2BAF-B3DE-AB645CBE7CD4}"/>
              </a:ext>
            </a:extLst>
          </p:cNvPr>
          <p:cNvSpPr txBox="1">
            <a:spLocks noChangeArrowheads="1"/>
          </p:cNvSpPr>
          <p:nvPr/>
        </p:nvSpPr>
        <p:spPr bwMode="auto">
          <a:xfrm>
            <a:off x="2287588" y="2438400"/>
            <a:ext cx="8642350" cy="1887538"/>
          </a:xfrm>
          <a:prstGeom prst="rect">
            <a:avLst/>
          </a:prstGeom>
          <a:noFill/>
          <a:ln w="9525">
            <a:noFill/>
            <a:round/>
            <a:headEnd/>
            <a:tailEnd/>
          </a:ln>
        </p:spPr>
        <p:txBody>
          <a:bodyPr lIns="90000" tIns="45000" rIns="90000" bIns="45000"/>
          <a:lstStyle/>
          <a:p>
            <a:pPr algn="ctr" eaLnBrk="1" hangingPunct="1">
              <a:lnSpc>
                <a:spcPct val="90000"/>
              </a:lnSpc>
              <a:buSzPct val="10000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9410700" algn="l"/>
              </a:tabLst>
              <a:defRPr/>
            </a:pPr>
            <a:r>
              <a:rPr lang="en-US" sz="6600" b="1" dirty="0">
                <a:solidFill>
                  <a:schemeClr val="tx2">
                    <a:satMod val="130000"/>
                  </a:schemeClr>
                </a:solidFill>
                <a:effectLst>
                  <a:outerShdw blurRad="38100" dist="38100" dir="2700000" algn="tl">
                    <a:srgbClr val="000000">
                      <a:alpha val="43137"/>
                    </a:srgbClr>
                  </a:outerShdw>
                </a:effectLst>
                <a:latin typeface="Times New Roman" pitchFamily="18" charset="0"/>
              </a:rPr>
              <a:t>THANK YOU</a:t>
            </a:r>
            <a:endParaRPr lang="en-US" sz="6600" b="1" dirty="0">
              <a:solidFill>
                <a:srgbClr val="000000"/>
              </a:solidFill>
              <a:latin typeface="Times New Roman" pitchFamily="18" charset="0"/>
            </a:endParaRPr>
          </a:p>
        </p:txBody>
      </p:sp>
    </p:spTree>
    <p:extLst>
      <p:ext uri="{BB962C8B-B14F-4D97-AF65-F5344CB8AC3E}">
        <p14:creationId xmlns:p14="http://schemas.microsoft.com/office/powerpoint/2010/main" val="3791967083"/>
      </p:ext>
    </p:extLst>
  </p:cSld>
  <p:clrMapOvr>
    <a:masterClrMapping/>
  </p:clrMapOvr>
  <p:transition spd="slow">
    <p:push dir="u"/>
  </p:transition>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5153</TotalTime>
  <Words>5354</Words>
  <Application>Microsoft Office PowerPoint</Application>
  <PresentationFormat>Widescreen</PresentationFormat>
  <Paragraphs>343</Paragraphs>
  <Slides>36</Slides>
  <Notes>21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36</vt:i4>
      </vt:variant>
    </vt:vector>
  </HeadingPairs>
  <TitlesOfParts>
    <vt:vector size="44" baseType="lpstr">
      <vt:lpstr>Arial</vt:lpstr>
      <vt:lpstr>Calibri</vt:lpstr>
      <vt:lpstr>Forte</vt:lpstr>
      <vt:lpstr>Times New Roman</vt:lpstr>
      <vt:lpstr>Tw Cen MT</vt:lpstr>
      <vt:lpstr>Wingdings</vt:lpstr>
      <vt:lpstr>Wingdings 2</vt:lpstr>
      <vt:lpstr>Droplet</vt:lpstr>
      <vt:lpstr>HUMAN RESOURCE MANAGEMENT (LCMB7000)</vt:lpstr>
      <vt:lpstr>PowerPoint Presentation</vt:lpstr>
      <vt:lpstr>Table of 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Identifying the need for training and development.</vt:lpstr>
      <vt:lpstr>Identifying the training strategies for development.</vt:lpstr>
      <vt:lpstr> The procedure may differ slightly regarding merging training for nurses and doctors. further considerations to consider while including training for each group.</vt:lpstr>
      <vt:lpstr> The procedure may differ slightly regarding merging training for nurses and doctors. further considerations to consider while including training for each group.</vt:lpstr>
      <vt:lpstr>Reward Management and Incentives</vt:lpstr>
      <vt:lpstr>Objectives of the reward system </vt:lpstr>
      <vt:lpstr>Advantages and Disadvantages.</vt:lpstr>
      <vt:lpstr>Contracts and Interns </vt:lpstr>
      <vt:lpstr>Contracts and Interns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Mohd Akram</dc:creator>
  <cp:lastModifiedBy>Mohd Akram</cp:lastModifiedBy>
  <cp:revision>7</cp:revision>
  <dcterms:created xsi:type="dcterms:W3CDTF">2023-04-16T21:29:28Z</dcterms:created>
  <dcterms:modified xsi:type="dcterms:W3CDTF">2023-04-24T14:01:31Z</dcterms:modified>
</cp:coreProperties>
</file>