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62" r:id="rId1"/>
  </p:sldMasterIdLst>
  <p:notesMasterIdLst>
    <p:notesMasterId r:id="rId11"/>
  </p:notesMasterIdLst>
  <p:sldIdLst>
    <p:sldId id="256" r:id="rId2"/>
    <p:sldId id="257" r:id="rId3"/>
    <p:sldId id="258" r:id="rId4"/>
    <p:sldId id="260" r:id="rId5"/>
    <p:sldId id="263" r:id="rId6"/>
    <p:sldId id="261" r:id="rId7"/>
    <p:sldId id="262" r:id="rId8"/>
    <p:sldId id="264" r:id="rId9"/>
    <p:sldId id="25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884"/>
    <p:restoredTop sz="94704"/>
  </p:normalViewPr>
  <p:slideViewPr>
    <p:cSldViewPr snapToGrid="0">
      <p:cViewPr>
        <p:scale>
          <a:sx n="116" d="100"/>
          <a:sy n="116" d="100"/>
        </p:scale>
        <p:origin x="72" y="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D488D1-75F1-432A-97EB-5E278CF2D6EB}" type="doc">
      <dgm:prSet loTypeId="urn:microsoft.com/office/officeart/2018/2/layout/IconVerticalSolidList#9" loCatId="icon" qsTypeId="urn:microsoft.com/office/officeart/2005/8/quickstyle/simple1" qsCatId="simple" csTypeId="urn:microsoft.com/office/officeart/2005/8/colors/accent1_2" csCatId="accent1" phldr="1"/>
      <dgm:spPr/>
      <dgm:t>
        <a:bodyPr/>
        <a:lstStyle/>
        <a:p>
          <a:endParaRPr lang="en-US"/>
        </a:p>
      </dgm:t>
    </dgm:pt>
    <dgm:pt modelId="{EA16516B-E25B-4A7B-9BF9-7EFA4B63326B}">
      <dgm:prSet custT="1"/>
      <dgm:spPr/>
      <dgm:t>
        <a:bodyPr/>
        <a:lstStyle/>
        <a:p>
          <a:pPr>
            <a:lnSpc>
              <a:spcPct val="100000"/>
            </a:lnSpc>
          </a:pPr>
          <a:r>
            <a:rPr lang="en-GB" sz="1800" i="0" dirty="0">
              <a:latin typeface="Arial" panose="020B0604020202020204" pitchFamily="34" charset="0"/>
              <a:cs typeface="Arial" panose="020B0604020202020204" pitchFamily="34" charset="0"/>
            </a:rPr>
            <a:t>Reflection is when you think about what you’ve done so you can learn from the experience and improve for the nex</a:t>
          </a:r>
          <a:r>
            <a:rPr lang="en-GB" sz="1800" dirty="0">
              <a:latin typeface="Arial" panose="020B0604020202020204" pitchFamily="34" charset="0"/>
              <a:cs typeface="Arial" panose="020B0604020202020204" pitchFamily="34" charset="0"/>
            </a:rPr>
            <a:t>t time</a:t>
          </a:r>
          <a:r>
            <a:rPr lang="en-GB" sz="1800" i="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dgm:t>
    </dgm:pt>
    <dgm:pt modelId="{27B881A4-9BD7-46C1-926B-2C6EBF0A6F92}" type="parTrans" cxnId="{8C297CFC-FAED-4EAC-A6C1-70E122820C97}">
      <dgm:prSet/>
      <dgm:spPr/>
      <dgm:t>
        <a:bodyPr/>
        <a:lstStyle/>
        <a:p>
          <a:endParaRPr lang="en-US"/>
        </a:p>
      </dgm:t>
    </dgm:pt>
    <dgm:pt modelId="{A5EDD965-D84C-42B2-AE78-FFEDF33BC77C}" type="sibTrans" cxnId="{8C297CFC-FAED-4EAC-A6C1-70E122820C97}">
      <dgm:prSet/>
      <dgm:spPr/>
      <dgm:t>
        <a:bodyPr/>
        <a:lstStyle/>
        <a:p>
          <a:endParaRPr lang="en-US"/>
        </a:p>
      </dgm:t>
    </dgm:pt>
    <dgm:pt modelId="{5692ECFD-C483-4118-ACAD-1AC8691D6D53}">
      <dgm:prSet/>
      <dgm:spPr/>
      <dgm:t>
        <a:bodyPr/>
        <a:lstStyle/>
        <a:p>
          <a:pPr>
            <a:lnSpc>
              <a:spcPct val="100000"/>
            </a:lnSpc>
          </a:pPr>
          <a:r>
            <a:rPr lang="en-GB" i="0" dirty="0">
              <a:latin typeface="Arial" panose="020B0604020202020204" pitchFamily="34" charset="0"/>
              <a:cs typeface="Arial" panose="020B0604020202020204" pitchFamily="34" charset="0"/>
            </a:rPr>
            <a:t>Schön (1983) suggests that reflection allows professionals to learn from their experiences. </a:t>
          </a:r>
          <a:endParaRPr lang="en-US" dirty="0">
            <a:latin typeface="Arial" panose="020B0604020202020204" pitchFamily="34" charset="0"/>
            <a:cs typeface="Arial" panose="020B0604020202020204" pitchFamily="34" charset="0"/>
          </a:endParaRPr>
        </a:p>
      </dgm:t>
    </dgm:pt>
    <dgm:pt modelId="{B29B524F-2513-4BE2-9A7D-E2591A0A1564}" type="parTrans" cxnId="{C380EE48-5673-454A-9912-E6807B816B02}">
      <dgm:prSet/>
      <dgm:spPr/>
      <dgm:t>
        <a:bodyPr/>
        <a:lstStyle/>
        <a:p>
          <a:endParaRPr lang="en-US"/>
        </a:p>
      </dgm:t>
    </dgm:pt>
    <dgm:pt modelId="{DA581216-9019-4C12-8DEC-84EC02EBE621}" type="sibTrans" cxnId="{C380EE48-5673-454A-9912-E6807B816B02}">
      <dgm:prSet/>
      <dgm:spPr/>
      <dgm:t>
        <a:bodyPr/>
        <a:lstStyle/>
        <a:p>
          <a:endParaRPr lang="en-US"/>
        </a:p>
      </dgm:t>
    </dgm:pt>
    <dgm:pt modelId="{81F5CA87-B5A7-408E-AA3D-02386B4EFB4A}">
      <dgm:prSet/>
      <dgm:spPr/>
      <dgm:t>
        <a:bodyPr/>
        <a:lstStyle/>
        <a:p>
          <a:pPr>
            <a:lnSpc>
              <a:spcPct val="100000"/>
            </a:lnSpc>
          </a:pPr>
          <a:r>
            <a:rPr lang="en-GB" i="0" dirty="0">
              <a:latin typeface="Arial" panose="020B0604020202020204" pitchFamily="34" charset="0"/>
              <a:cs typeface="Arial" panose="020B0604020202020204" pitchFamily="34" charset="0"/>
            </a:rPr>
            <a:t>It means after an experience taking a moment to consider: </a:t>
          </a:r>
          <a:endParaRPr lang="en-US" dirty="0">
            <a:latin typeface="Arial" panose="020B0604020202020204" pitchFamily="34" charset="0"/>
            <a:cs typeface="Arial" panose="020B0604020202020204" pitchFamily="34" charset="0"/>
          </a:endParaRPr>
        </a:p>
      </dgm:t>
    </dgm:pt>
    <dgm:pt modelId="{8B6B4177-E1FC-445F-B257-2E338EEFD991}" type="parTrans" cxnId="{3917D0E6-152E-454A-A2FC-3ACB3211D08B}">
      <dgm:prSet/>
      <dgm:spPr/>
      <dgm:t>
        <a:bodyPr/>
        <a:lstStyle/>
        <a:p>
          <a:endParaRPr lang="en-US"/>
        </a:p>
      </dgm:t>
    </dgm:pt>
    <dgm:pt modelId="{B42A2D2D-96BC-4E49-B9E8-237D16F2BD48}" type="sibTrans" cxnId="{3917D0E6-152E-454A-A2FC-3ACB3211D08B}">
      <dgm:prSet/>
      <dgm:spPr/>
      <dgm:t>
        <a:bodyPr/>
        <a:lstStyle/>
        <a:p>
          <a:endParaRPr lang="en-US"/>
        </a:p>
      </dgm:t>
    </dgm:pt>
    <dgm:pt modelId="{13BF7D7C-1221-4DF0-B965-26C3055CA12F}">
      <dgm:prSet/>
      <dgm:spPr/>
      <dgm:t>
        <a:bodyPr/>
        <a:lstStyle/>
        <a:p>
          <a:pPr>
            <a:lnSpc>
              <a:spcPct val="100000"/>
            </a:lnSpc>
          </a:pPr>
          <a:r>
            <a:rPr lang="en-GB" i="0" dirty="0">
              <a:latin typeface="Arial" panose="020B0604020202020204" pitchFamily="34" charset="0"/>
              <a:cs typeface="Arial" panose="020B0604020202020204" pitchFamily="34" charset="0"/>
            </a:rPr>
            <a:t>What went well?</a:t>
          </a:r>
          <a:endParaRPr lang="en-US" dirty="0">
            <a:latin typeface="Arial" panose="020B0604020202020204" pitchFamily="34" charset="0"/>
            <a:cs typeface="Arial" panose="020B0604020202020204" pitchFamily="34" charset="0"/>
          </a:endParaRPr>
        </a:p>
      </dgm:t>
    </dgm:pt>
    <dgm:pt modelId="{0BA37B5B-172B-4B75-B401-2B74E87B635A}" type="parTrans" cxnId="{B0C95242-8FDE-4C5D-8658-ADAA87F607A0}">
      <dgm:prSet/>
      <dgm:spPr/>
      <dgm:t>
        <a:bodyPr/>
        <a:lstStyle/>
        <a:p>
          <a:endParaRPr lang="en-US"/>
        </a:p>
      </dgm:t>
    </dgm:pt>
    <dgm:pt modelId="{37B29E05-4DBC-4C37-AA2C-BD086F069571}" type="sibTrans" cxnId="{B0C95242-8FDE-4C5D-8658-ADAA87F607A0}">
      <dgm:prSet/>
      <dgm:spPr/>
      <dgm:t>
        <a:bodyPr/>
        <a:lstStyle/>
        <a:p>
          <a:endParaRPr lang="en-US"/>
        </a:p>
      </dgm:t>
    </dgm:pt>
    <dgm:pt modelId="{56619974-65A3-492D-933D-C9134B2EB08F}">
      <dgm:prSet/>
      <dgm:spPr/>
      <dgm:t>
        <a:bodyPr/>
        <a:lstStyle/>
        <a:p>
          <a:pPr>
            <a:lnSpc>
              <a:spcPct val="100000"/>
            </a:lnSpc>
          </a:pPr>
          <a:r>
            <a:rPr lang="en-GB" i="0" dirty="0">
              <a:latin typeface="Arial" panose="020B0604020202020204" pitchFamily="34" charset="0"/>
              <a:cs typeface="Arial" panose="020B0604020202020204" pitchFamily="34" charset="0"/>
            </a:rPr>
            <a:t>What didn’t go so well?</a:t>
          </a:r>
          <a:endParaRPr lang="en-US" dirty="0">
            <a:latin typeface="Arial" panose="020B0604020202020204" pitchFamily="34" charset="0"/>
            <a:cs typeface="Arial" panose="020B0604020202020204" pitchFamily="34" charset="0"/>
          </a:endParaRPr>
        </a:p>
      </dgm:t>
    </dgm:pt>
    <dgm:pt modelId="{01E12274-6721-4955-B0EB-3B36CE5C0665}" type="parTrans" cxnId="{7CC9E30F-7C31-4BA8-AB2D-E3D473A225FB}">
      <dgm:prSet/>
      <dgm:spPr/>
      <dgm:t>
        <a:bodyPr/>
        <a:lstStyle/>
        <a:p>
          <a:endParaRPr lang="en-US"/>
        </a:p>
      </dgm:t>
    </dgm:pt>
    <dgm:pt modelId="{F27DD8CD-E768-4864-BBA0-F244834456A9}" type="sibTrans" cxnId="{7CC9E30F-7C31-4BA8-AB2D-E3D473A225FB}">
      <dgm:prSet/>
      <dgm:spPr/>
      <dgm:t>
        <a:bodyPr/>
        <a:lstStyle/>
        <a:p>
          <a:endParaRPr lang="en-US"/>
        </a:p>
      </dgm:t>
    </dgm:pt>
    <dgm:pt modelId="{BDB6D27F-F908-4928-8765-A28717DDBAD3}">
      <dgm:prSet/>
      <dgm:spPr/>
      <dgm:t>
        <a:bodyPr/>
        <a:lstStyle/>
        <a:p>
          <a:pPr>
            <a:lnSpc>
              <a:spcPct val="100000"/>
            </a:lnSpc>
          </a:pPr>
          <a:r>
            <a:rPr lang="en-GB" i="0" dirty="0">
              <a:latin typeface="Arial" panose="020B0604020202020204" pitchFamily="34" charset="0"/>
              <a:cs typeface="Arial" panose="020B0604020202020204" pitchFamily="34" charset="0"/>
            </a:rPr>
            <a:t>What could I do differently next time?</a:t>
          </a:r>
          <a:endParaRPr lang="en-US" dirty="0">
            <a:latin typeface="Arial" panose="020B0604020202020204" pitchFamily="34" charset="0"/>
            <a:cs typeface="Arial" panose="020B0604020202020204" pitchFamily="34" charset="0"/>
          </a:endParaRPr>
        </a:p>
      </dgm:t>
    </dgm:pt>
    <dgm:pt modelId="{EFFE41DF-9B60-40A7-8110-EB34D1CE97C0}" type="parTrans" cxnId="{A1883DB7-2E5C-4192-AAD6-8C59B6A5A71B}">
      <dgm:prSet/>
      <dgm:spPr/>
      <dgm:t>
        <a:bodyPr/>
        <a:lstStyle/>
        <a:p>
          <a:endParaRPr lang="en-US"/>
        </a:p>
      </dgm:t>
    </dgm:pt>
    <dgm:pt modelId="{4DA7F1D9-027E-4945-8739-39FE01AE492E}" type="sibTrans" cxnId="{A1883DB7-2E5C-4192-AAD6-8C59B6A5A71B}">
      <dgm:prSet/>
      <dgm:spPr/>
      <dgm:t>
        <a:bodyPr/>
        <a:lstStyle/>
        <a:p>
          <a:endParaRPr lang="en-US"/>
        </a:p>
      </dgm:t>
    </dgm:pt>
    <dgm:pt modelId="{7854EA2A-9F2C-412D-AA25-013EDFBA6AE2}">
      <dgm:prSet custT="1"/>
      <dgm:spPr/>
      <dgm:t>
        <a:bodyPr/>
        <a:lstStyle/>
        <a:p>
          <a:pPr>
            <a:lnSpc>
              <a:spcPct val="100000"/>
            </a:lnSpc>
          </a:pPr>
          <a:r>
            <a:rPr lang="en-GB" sz="1800" i="0" dirty="0">
              <a:latin typeface="Arial" panose="020B0604020202020204" pitchFamily="34" charset="0"/>
              <a:cs typeface="Arial" panose="020B0604020202020204" pitchFamily="34" charset="0"/>
            </a:rPr>
            <a:t>Reflections can be completed verbally or non-verbally</a:t>
          </a:r>
          <a:r>
            <a:rPr lang="en-GB" sz="1800" dirty="0">
              <a:latin typeface="Arial" panose="020B0604020202020204" pitchFamily="34" charset="0"/>
              <a:cs typeface="Arial" panose="020B0604020202020204" pitchFamily="34" charset="0"/>
            </a:rPr>
            <a:t>.</a:t>
          </a:r>
          <a:r>
            <a:rPr lang="en-GB" sz="1800" i="0" dirty="0">
              <a:latin typeface="Arial" panose="020B0604020202020204" pitchFamily="34" charset="0"/>
              <a:cs typeface="Arial" panose="020B0604020202020204" pitchFamily="34" charset="0"/>
            </a:rPr>
            <a:t> for example, writing a reflective piece about what has happened in an activity at work. Reflection helps professionals learn from real life experiences.</a:t>
          </a:r>
          <a:endParaRPr lang="en-US" sz="1800" dirty="0">
            <a:latin typeface="Arial" panose="020B0604020202020204" pitchFamily="34" charset="0"/>
            <a:cs typeface="Arial" panose="020B0604020202020204" pitchFamily="34" charset="0"/>
          </a:endParaRPr>
        </a:p>
      </dgm:t>
    </dgm:pt>
    <dgm:pt modelId="{DF1A5359-51A4-497B-8FF1-1C6A4E03E72D}" type="parTrans" cxnId="{AA400AF2-B7E7-467F-9262-88CDA550DD7D}">
      <dgm:prSet/>
      <dgm:spPr/>
      <dgm:t>
        <a:bodyPr/>
        <a:lstStyle/>
        <a:p>
          <a:endParaRPr lang="en-US"/>
        </a:p>
      </dgm:t>
    </dgm:pt>
    <dgm:pt modelId="{474F3F84-D16E-400B-A322-A70E15A734D2}" type="sibTrans" cxnId="{AA400AF2-B7E7-467F-9262-88CDA550DD7D}">
      <dgm:prSet/>
      <dgm:spPr/>
      <dgm:t>
        <a:bodyPr/>
        <a:lstStyle/>
        <a:p>
          <a:endParaRPr lang="en-US"/>
        </a:p>
      </dgm:t>
    </dgm:pt>
    <dgm:pt modelId="{267A1A35-222A-44CD-97B7-99D54554D126}" type="pres">
      <dgm:prSet presAssocID="{78D488D1-75F1-432A-97EB-5E278CF2D6EB}" presName="root" presStyleCnt="0">
        <dgm:presLayoutVars>
          <dgm:dir/>
          <dgm:resizeHandles val="exact"/>
        </dgm:presLayoutVars>
      </dgm:prSet>
      <dgm:spPr/>
    </dgm:pt>
    <dgm:pt modelId="{B219C771-15ED-414C-BBC2-38FB715F724C}" type="pres">
      <dgm:prSet presAssocID="{EA16516B-E25B-4A7B-9BF9-7EFA4B63326B}" presName="compNode" presStyleCnt="0"/>
      <dgm:spPr/>
    </dgm:pt>
    <dgm:pt modelId="{2A8B5649-AE0E-4EC0-BAAF-88F44F40FB5B}" type="pres">
      <dgm:prSet presAssocID="{EA16516B-E25B-4A7B-9BF9-7EFA4B63326B}" presName="bgRect" presStyleLbl="bgShp" presStyleIdx="0" presStyleCnt="6"/>
      <dgm:spPr/>
    </dgm:pt>
    <dgm:pt modelId="{4002ED5D-33A6-4C37-B428-503B7765256E}" type="pres">
      <dgm:prSet presAssocID="{EA16516B-E25B-4A7B-9BF9-7EFA4B63326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D231578C-ED0E-4AE5-9249-4FB2BBAA37EE}" type="pres">
      <dgm:prSet presAssocID="{EA16516B-E25B-4A7B-9BF9-7EFA4B63326B}" presName="spaceRect" presStyleCnt="0"/>
      <dgm:spPr/>
    </dgm:pt>
    <dgm:pt modelId="{D37B251F-7389-4E4F-9448-AC0F6CAAD6F9}" type="pres">
      <dgm:prSet presAssocID="{EA16516B-E25B-4A7B-9BF9-7EFA4B63326B}" presName="parTx" presStyleLbl="revTx" presStyleIdx="0" presStyleCnt="7">
        <dgm:presLayoutVars>
          <dgm:chMax val="0"/>
          <dgm:chPref val="0"/>
        </dgm:presLayoutVars>
      </dgm:prSet>
      <dgm:spPr/>
    </dgm:pt>
    <dgm:pt modelId="{A9B34A50-4E6E-4845-A6D4-17C17D4DBF53}" type="pres">
      <dgm:prSet presAssocID="{A5EDD965-D84C-42B2-AE78-FFEDF33BC77C}" presName="sibTrans" presStyleCnt="0"/>
      <dgm:spPr/>
    </dgm:pt>
    <dgm:pt modelId="{89A07071-8BB8-4AE2-9946-157BA815EF08}" type="pres">
      <dgm:prSet presAssocID="{5692ECFD-C483-4118-ACAD-1AC8691D6D53}" presName="compNode" presStyleCnt="0"/>
      <dgm:spPr/>
    </dgm:pt>
    <dgm:pt modelId="{CBE65A20-02CF-456E-AB1E-C80B26979E8B}" type="pres">
      <dgm:prSet presAssocID="{5692ECFD-C483-4118-ACAD-1AC8691D6D53}" presName="bgRect" presStyleLbl="bgShp" presStyleIdx="1" presStyleCnt="6"/>
      <dgm:spPr/>
    </dgm:pt>
    <dgm:pt modelId="{FBFD7E80-600D-4DE4-8F49-309D95A2EC11}" type="pres">
      <dgm:prSet presAssocID="{5692ECFD-C483-4118-ACAD-1AC8691D6D5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9ED4F6B6-8A1F-4445-B89D-D80C6A368539}" type="pres">
      <dgm:prSet presAssocID="{5692ECFD-C483-4118-ACAD-1AC8691D6D53}" presName="spaceRect" presStyleCnt="0"/>
      <dgm:spPr/>
    </dgm:pt>
    <dgm:pt modelId="{DD4DB48C-FD70-4491-B970-B3A11B6C5D4B}" type="pres">
      <dgm:prSet presAssocID="{5692ECFD-C483-4118-ACAD-1AC8691D6D53}" presName="parTx" presStyleLbl="revTx" presStyleIdx="1" presStyleCnt="7">
        <dgm:presLayoutVars>
          <dgm:chMax val="0"/>
          <dgm:chPref val="0"/>
        </dgm:presLayoutVars>
      </dgm:prSet>
      <dgm:spPr/>
    </dgm:pt>
    <dgm:pt modelId="{7BD2924A-BD9A-4E20-BD4B-B6BFBA598E23}" type="pres">
      <dgm:prSet presAssocID="{DA581216-9019-4C12-8DEC-84EC02EBE621}" presName="sibTrans" presStyleCnt="0"/>
      <dgm:spPr/>
    </dgm:pt>
    <dgm:pt modelId="{79BBE0D5-A6F2-4E25-8530-E031339A8822}" type="pres">
      <dgm:prSet presAssocID="{81F5CA87-B5A7-408E-AA3D-02386B4EFB4A}" presName="compNode" presStyleCnt="0"/>
      <dgm:spPr/>
    </dgm:pt>
    <dgm:pt modelId="{1AB27FB8-C6DB-41BA-B28E-FB1619ACE1C2}" type="pres">
      <dgm:prSet presAssocID="{81F5CA87-B5A7-408E-AA3D-02386B4EFB4A}" presName="bgRect" presStyleLbl="bgShp" presStyleIdx="2" presStyleCnt="6"/>
      <dgm:spPr/>
    </dgm:pt>
    <dgm:pt modelId="{A99CA379-4C0D-42CA-9D0C-B7FB2EE16A84}" type="pres">
      <dgm:prSet presAssocID="{81F5CA87-B5A7-408E-AA3D-02386B4EFB4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rson with Idea"/>
        </a:ext>
      </dgm:extLst>
    </dgm:pt>
    <dgm:pt modelId="{4A01ADA6-A66E-4EB5-AF8E-F80749B44E83}" type="pres">
      <dgm:prSet presAssocID="{81F5CA87-B5A7-408E-AA3D-02386B4EFB4A}" presName="spaceRect" presStyleCnt="0"/>
      <dgm:spPr/>
    </dgm:pt>
    <dgm:pt modelId="{B26601D3-6D17-4823-A868-728941F76B4D}" type="pres">
      <dgm:prSet presAssocID="{81F5CA87-B5A7-408E-AA3D-02386B4EFB4A}" presName="parTx" presStyleLbl="revTx" presStyleIdx="2" presStyleCnt="7">
        <dgm:presLayoutVars>
          <dgm:chMax val="0"/>
          <dgm:chPref val="0"/>
        </dgm:presLayoutVars>
      </dgm:prSet>
      <dgm:spPr/>
    </dgm:pt>
    <dgm:pt modelId="{AD63A48F-D928-45C3-8DE1-4F3E0A29E33E}" type="pres">
      <dgm:prSet presAssocID="{B42A2D2D-96BC-4E49-B9E8-237D16F2BD48}" presName="sibTrans" presStyleCnt="0"/>
      <dgm:spPr/>
    </dgm:pt>
    <dgm:pt modelId="{0AD5C39A-F9D3-4BB9-A7DB-AF00566D85CE}" type="pres">
      <dgm:prSet presAssocID="{13BF7D7C-1221-4DF0-B965-26C3055CA12F}" presName="compNode" presStyleCnt="0"/>
      <dgm:spPr/>
    </dgm:pt>
    <dgm:pt modelId="{8972EB27-EDCA-4FBA-BE9A-DAC02A98FEDF}" type="pres">
      <dgm:prSet presAssocID="{13BF7D7C-1221-4DF0-B965-26C3055CA12F}" presName="bgRect" presStyleLbl="bgShp" presStyleIdx="3" presStyleCnt="6"/>
      <dgm:spPr/>
    </dgm:pt>
    <dgm:pt modelId="{F9D2BB7F-437C-475D-A201-3C05DE9727B1}" type="pres">
      <dgm:prSet presAssocID="{13BF7D7C-1221-4DF0-B965-26C3055CA12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BBB44B9C-E183-4DBB-B625-941BDF4783E7}" type="pres">
      <dgm:prSet presAssocID="{13BF7D7C-1221-4DF0-B965-26C3055CA12F}" presName="spaceRect" presStyleCnt="0"/>
      <dgm:spPr/>
    </dgm:pt>
    <dgm:pt modelId="{D65B75F8-5A37-4E06-8423-BC96CEF70BCF}" type="pres">
      <dgm:prSet presAssocID="{13BF7D7C-1221-4DF0-B965-26C3055CA12F}" presName="parTx" presStyleLbl="revTx" presStyleIdx="3" presStyleCnt="7">
        <dgm:presLayoutVars>
          <dgm:chMax val="0"/>
          <dgm:chPref val="0"/>
        </dgm:presLayoutVars>
      </dgm:prSet>
      <dgm:spPr/>
    </dgm:pt>
    <dgm:pt modelId="{38A4B5BD-74B3-4221-877E-32B8532D4C8A}" type="pres">
      <dgm:prSet presAssocID="{37B29E05-4DBC-4C37-AA2C-BD086F069571}" presName="sibTrans" presStyleCnt="0"/>
      <dgm:spPr/>
    </dgm:pt>
    <dgm:pt modelId="{6E01B85E-42C6-46BE-94F8-C2793B0DDB8F}" type="pres">
      <dgm:prSet presAssocID="{56619974-65A3-492D-933D-C9134B2EB08F}" presName="compNode" presStyleCnt="0"/>
      <dgm:spPr/>
    </dgm:pt>
    <dgm:pt modelId="{58059A34-959C-406A-B31B-734D9A124619}" type="pres">
      <dgm:prSet presAssocID="{56619974-65A3-492D-933D-C9134B2EB08F}" presName="bgRect" presStyleLbl="bgShp" presStyleIdx="4" presStyleCnt="6"/>
      <dgm:spPr/>
    </dgm:pt>
    <dgm:pt modelId="{BBAD9DBF-F317-4BCA-907A-AB2AB44922FF}" type="pres">
      <dgm:prSet presAssocID="{56619974-65A3-492D-933D-C9134B2EB08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humbs Up Sign"/>
        </a:ext>
      </dgm:extLst>
    </dgm:pt>
    <dgm:pt modelId="{67FEBED7-67A9-422A-AAEF-31A58512145E}" type="pres">
      <dgm:prSet presAssocID="{56619974-65A3-492D-933D-C9134B2EB08F}" presName="spaceRect" presStyleCnt="0"/>
      <dgm:spPr/>
    </dgm:pt>
    <dgm:pt modelId="{BB13FF17-3CB3-476B-B751-8427FBB43A78}" type="pres">
      <dgm:prSet presAssocID="{56619974-65A3-492D-933D-C9134B2EB08F}" presName="parTx" presStyleLbl="revTx" presStyleIdx="4" presStyleCnt="7">
        <dgm:presLayoutVars>
          <dgm:chMax val="0"/>
          <dgm:chPref val="0"/>
        </dgm:presLayoutVars>
      </dgm:prSet>
      <dgm:spPr/>
    </dgm:pt>
    <dgm:pt modelId="{F1CAA4BC-6047-438E-AB2E-4809182C33CA}" type="pres">
      <dgm:prSet presAssocID="{F27DD8CD-E768-4864-BBA0-F244834456A9}" presName="sibTrans" presStyleCnt="0"/>
      <dgm:spPr/>
    </dgm:pt>
    <dgm:pt modelId="{DB8951FE-377C-4313-AF1C-E30BB234118E}" type="pres">
      <dgm:prSet presAssocID="{BDB6D27F-F908-4928-8765-A28717DDBAD3}" presName="compNode" presStyleCnt="0"/>
      <dgm:spPr/>
    </dgm:pt>
    <dgm:pt modelId="{EB89782E-3D6E-497A-808C-0BC04C9641C0}" type="pres">
      <dgm:prSet presAssocID="{BDB6D27F-F908-4928-8765-A28717DDBAD3}" presName="bgRect" presStyleLbl="bgShp" presStyleIdx="5" presStyleCnt="6"/>
      <dgm:spPr/>
    </dgm:pt>
    <dgm:pt modelId="{EC29F262-3A36-4966-888A-13C9934C5025}" type="pres">
      <dgm:prSet presAssocID="{BDB6D27F-F908-4928-8765-A28717DDBAD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topwatch"/>
        </a:ext>
      </dgm:extLst>
    </dgm:pt>
    <dgm:pt modelId="{D7AEC21C-2A6E-4C0D-8FE3-93CBB3736ABF}" type="pres">
      <dgm:prSet presAssocID="{BDB6D27F-F908-4928-8765-A28717DDBAD3}" presName="spaceRect" presStyleCnt="0"/>
      <dgm:spPr/>
    </dgm:pt>
    <dgm:pt modelId="{DF4DE46D-6B05-4959-BD24-7CE733F8A602}" type="pres">
      <dgm:prSet presAssocID="{BDB6D27F-F908-4928-8765-A28717DDBAD3}" presName="parTx" presStyleLbl="revTx" presStyleIdx="5" presStyleCnt="7">
        <dgm:presLayoutVars>
          <dgm:chMax val="0"/>
          <dgm:chPref val="0"/>
        </dgm:presLayoutVars>
      </dgm:prSet>
      <dgm:spPr/>
    </dgm:pt>
    <dgm:pt modelId="{B7E6EAED-8D5B-4BCF-84F4-48A7E16ED49F}" type="pres">
      <dgm:prSet presAssocID="{BDB6D27F-F908-4928-8765-A28717DDBAD3}" presName="desTx" presStyleLbl="revTx" presStyleIdx="6" presStyleCnt="7">
        <dgm:presLayoutVars/>
      </dgm:prSet>
      <dgm:spPr/>
    </dgm:pt>
  </dgm:ptLst>
  <dgm:cxnLst>
    <dgm:cxn modelId="{7CC9E30F-7C31-4BA8-AB2D-E3D473A225FB}" srcId="{78D488D1-75F1-432A-97EB-5E278CF2D6EB}" destId="{56619974-65A3-492D-933D-C9134B2EB08F}" srcOrd="4" destOrd="0" parTransId="{01E12274-6721-4955-B0EB-3B36CE5C0665}" sibTransId="{F27DD8CD-E768-4864-BBA0-F244834456A9}"/>
    <dgm:cxn modelId="{ADD19937-E7EF-43C6-84DA-D45C6D7D9A52}" type="presOf" srcId="{5692ECFD-C483-4118-ACAD-1AC8691D6D53}" destId="{DD4DB48C-FD70-4491-B970-B3A11B6C5D4B}" srcOrd="0" destOrd="0" presId="urn:microsoft.com/office/officeart/2018/2/layout/IconVerticalSolidList#9"/>
    <dgm:cxn modelId="{B0C95242-8FDE-4C5D-8658-ADAA87F607A0}" srcId="{78D488D1-75F1-432A-97EB-5E278CF2D6EB}" destId="{13BF7D7C-1221-4DF0-B965-26C3055CA12F}" srcOrd="3" destOrd="0" parTransId="{0BA37B5B-172B-4B75-B401-2B74E87B635A}" sibTransId="{37B29E05-4DBC-4C37-AA2C-BD086F069571}"/>
    <dgm:cxn modelId="{361F8D44-744A-4C77-B118-C86777F15EE9}" type="presOf" srcId="{BDB6D27F-F908-4928-8765-A28717DDBAD3}" destId="{DF4DE46D-6B05-4959-BD24-7CE733F8A602}" srcOrd="0" destOrd="0" presId="urn:microsoft.com/office/officeart/2018/2/layout/IconVerticalSolidList#9"/>
    <dgm:cxn modelId="{C380EE48-5673-454A-9912-E6807B816B02}" srcId="{78D488D1-75F1-432A-97EB-5E278CF2D6EB}" destId="{5692ECFD-C483-4118-ACAD-1AC8691D6D53}" srcOrd="1" destOrd="0" parTransId="{B29B524F-2513-4BE2-9A7D-E2591A0A1564}" sibTransId="{DA581216-9019-4C12-8DEC-84EC02EBE621}"/>
    <dgm:cxn modelId="{2F5D997F-B305-4237-BB7D-5E50A15D1CA4}" type="presOf" srcId="{EA16516B-E25B-4A7B-9BF9-7EFA4B63326B}" destId="{D37B251F-7389-4E4F-9448-AC0F6CAAD6F9}" srcOrd="0" destOrd="0" presId="urn:microsoft.com/office/officeart/2018/2/layout/IconVerticalSolidList#9"/>
    <dgm:cxn modelId="{8AF85194-92D2-448D-A02B-20E1BC287DB8}" type="presOf" srcId="{13BF7D7C-1221-4DF0-B965-26C3055CA12F}" destId="{D65B75F8-5A37-4E06-8423-BC96CEF70BCF}" srcOrd="0" destOrd="0" presId="urn:microsoft.com/office/officeart/2018/2/layout/IconVerticalSolidList#9"/>
    <dgm:cxn modelId="{212AD4A4-5570-4B7D-A7DE-3630085F3009}" type="presOf" srcId="{56619974-65A3-492D-933D-C9134B2EB08F}" destId="{BB13FF17-3CB3-476B-B751-8427FBB43A78}" srcOrd="0" destOrd="0" presId="urn:microsoft.com/office/officeart/2018/2/layout/IconVerticalSolidList#9"/>
    <dgm:cxn modelId="{A6EB70A6-29D8-4D11-9ACE-3740C30495DB}" type="presOf" srcId="{81F5CA87-B5A7-408E-AA3D-02386B4EFB4A}" destId="{B26601D3-6D17-4823-A868-728941F76B4D}" srcOrd="0" destOrd="0" presId="urn:microsoft.com/office/officeart/2018/2/layout/IconVerticalSolidList#9"/>
    <dgm:cxn modelId="{A1883DB7-2E5C-4192-AAD6-8C59B6A5A71B}" srcId="{78D488D1-75F1-432A-97EB-5E278CF2D6EB}" destId="{BDB6D27F-F908-4928-8765-A28717DDBAD3}" srcOrd="5" destOrd="0" parTransId="{EFFE41DF-9B60-40A7-8110-EB34D1CE97C0}" sibTransId="{4DA7F1D9-027E-4945-8739-39FE01AE492E}"/>
    <dgm:cxn modelId="{333BE5C7-1DC3-4786-8A79-C5AD08101339}" type="presOf" srcId="{7854EA2A-9F2C-412D-AA25-013EDFBA6AE2}" destId="{B7E6EAED-8D5B-4BCF-84F4-48A7E16ED49F}" srcOrd="0" destOrd="0" presId="urn:microsoft.com/office/officeart/2018/2/layout/IconVerticalSolidList#9"/>
    <dgm:cxn modelId="{3917D0E6-152E-454A-A2FC-3ACB3211D08B}" srcId="{78D488D1-75F1-432A-97EB-5E278CF2D6EB}" destId="{81F5CA87-B5A7-408E-AA3D-02386B4EFB4A}" srcOrd="2" destOrd="0" parTransId="{8B6B4177-E1FC-445F-B257-2E338EEFD991}" sibTransId="{B42A2D2D-96BC-4E49-B9E8-237D16F2BD48}"/>
    <dgm:cxn modelId="{44E843EB-CC2F-454F-9182-424769FA2F71}" type="presOf" srcId="{78D488D1-75F1-432A-97EB-5E278CF2D6EB}" destId="{267A1A35-222A-44CD-97B7-99D54554D126}" srcOrd="0" destOrd="0" presId="urn:microsoft.com/office/officeart/2018/2/layout/IconVerticalSolidList#9"/>
    <dgm:cxn modelId="{AA400AF2-B7E7-467F-9262-88CDA550DD7D}" srcId="{BDB6D27F-F908-4928-8765-A28717DDBAD3}" destId="{7854EA2A-9F2C-412D-AA25-013EDFBA6AE2}" srcOrd="0" destOrd="0" parTransId="{DF1A5359-51A4-497B-8FF1-1C6A4E03E72D}" sibTransId="{474F3F84-D16E-400B-A322-A70E15A734D2}"/>
    <dgm:cxn modelId="{8C297CFC-FAED-4EAC-A6C1-70E122820C97}" srcId="{78D488D1-75F1-432A-97EB-5E278CF2D6EB}" destId="{EA16516B-E25B-4A7B-9BF9-7EFA4B63326B}" srcOrd="0" destOrd="0" parTransId="{27B881A4-9BD7-46C1-926B-2C6EBF0A6F92}" sibTransId="{A5EDD965-D84C-42B2-AE78-FFEDF33BC77C}"/>
    <dgm:cxn modelId="{68C7B4F9-2C7B-43A0-B36D-E80325EAD183}" type="presParOf" srcId="{267A1A35-222A-44CD-97B7-99D54554D126}" destId="{B219C771-15ED-414C-BBC2-38FB715F724C}" srcOrd="0" destOrd="0" presId="urn:microsoft.com/office/officeart/2018/2/layout/IconVerticalSolidList#9"/>
    <dgm:cxn modelId="{CF1CB5A1-317A-4089-8385-6D630DDB0F94}" type="presParOf" srcId="{B219C771-15ED-414C-BBC2-38FB715F724C}" destId="{2A8B5649-AE0E-4EC0-BAAF-88F44F40FB5B}" srcOrd="0" destOrd="0" presId="urn:microsoft.com/office/officeart/2018/2/layout/IconVerticalSolidList#9"/>
    <dgm:cxn modelId="{407F095F-F660-4341-BDB0-92531625020B}" type="presParOf" srcId="{B219C771-15ED-414C-BBC2-38FB715F724C}" destId="{4002ED5D-33A6-4C37-B428-503B7765256E}" srcOrd="1" destOrd="0" presId="urn:microsoft.com/office/officeart/2018/2/layout/IconVerticalSolidList#9"/>
    <dgm:cxn modelId="{132A6395-B300-4EB8-B37B-E0F4C25AC6CC}" type="presParOf" srcId="{B219C771-15ED-414C-BBC2-38FB715F724C}" destId="{D231578C-ED0E-4AE5-9249-4FB2BBAA37EE}" srcOrd="2" destOrd="0" presId="urn:microsoft.com/office/officeart/2018/2/layout/IconVerticalSolidList#9"/>
    <dgm:cxn modelId="{482EB54B-0D56-47D9-85C5-37DDFAFB01DC}" type="presParOf" srcId="{B219C771-15ED-414C-BBC2-38FB715F724C}" destId="{D37B251F-7389-4E4F-9448-AC0F6CAAD6F9}" srcOrd="3" destOrd="0" presId="urn:microsoft.com/office/officeart/2018/2/layout/IconVerticalSolidList#9"/>
    <dgm:cxn modelId="{5BE8CB94-14E1-4729-8025-E595DCD661EB}" type="presParOf" srcId="{267A1A35-222A-44CD-97B7-99D54554D126}" destId="{A9B34A50-4E6E-4845-A6D4-17C17D4DBF53}" srcOrd="1" destOrd="0" presId="urn:microsoft.com/office/officeart/2018/2/layout/IconVerticalSolidList#9"/>
    <dgm:cxn modelId="{6122044A-E691-4337-B0D7-18BD6D7AC698}" type="presParOf" srcId="{267A1A35-222A-44CD-97B7-99D54554D126}" destId="{89A07071-8BB8-4AE2-9946-157BA815EF08}" srcOrd="2" destOrd="0" presId="urn:microsoft.com/office/officeart/2018/2/layout/IconVerticalSolidList#9"/>
    <dgm:cxn modelId="{1E3C1F23-5A5E-4202-AA3A-AFA07C1A8112}" type="presParOf" srcId="{89A07071-8BB8-4AE2-9946-157BA815EF08}" destId="{CBE65A20-02CF-456E-AB1E-C80B26979E8B}" srcOrd="0" destOrd="0" presId="urn:microsoft.com/office/officeart/2018/2/layout/IconVerticalSolidList#9"/>
    <dgm:cxn modelId="{335052C7-F102-4808-BC01-1293CC38A859}" type="presParOf" srcId="{89A07071-8BB8-4AE2-9946-157BA815EF08}" destId="{FBFD7E80-600D-4DE4-8F49-309D95A2EC11}" srcOrd="1" destOrd="0" presId="urn:microsoft.com/office/officeart/2018/2/layout/IconVerticalSolidList#9"/>
    <dgm:cxn modelId="{1FC6DAF9-26C0-4985-A774-4D5E3809BE41}" type="presParOf" srcId="{89A07071-8BB8-4AE2-9946-157BA815EF08}" destId="{9ED4F6B6-8A1F-4445-B89D-D80C6A368539}" srcOrd="2" destOrd="0" presId="urn:microsoft.com/office/officeart/2018/2/layout/IconVerticalSolidList#9"/>
    <dgm:cxn modelId="{06D0FBA2-0BDB-46C8-8087-AB46F7425790}" type="presParOf" srcId="{89A07071-8BB8-4AE2-9946-157BA815EF08}" destId="{DD4DB48C-FD70-4491-B970-B3A11B6C5D4B}" srcOrd="3" destOrd="0" presId="urn:microsoft.com/office/officeart/2018/2/layout/IconVerticalSolidList#9"/>
    <dgm:cxn modelId="{7B186CFB-608E-4CF0-B156-B4CF768C2D94}" type="presParOf" srcId="{267A1A35-222A-44CD-97B7-99D54554D126}" destId="{7BD2924A-BD9A-4E20-BD4B-B6BFBA598E23}" srcOrd="3" destOrd="0" presId="urn:microsoft.com/office/officeart/2018/2/layout/IconVerticalSolidList#9"/>
    <dgm:cxn modelId="{612195A7-0BEF-4AC2-B01D-61307D75DA15}" type="presParOf" srcId="{267A1A35-222A-44CD-97B7-99D54554D126}" destId="{79BBE0D5-A6F2-4E25-8530-E031339A8822}" srcOrd="4" destOrd="0" presId="urn:microsoft.com/office/officeart/2018/2/layout/IconVerticalSolidList#9"/>
    <dgm:cxn modelId="{2872180C-3294-4B6F-8D78-E517707040A8}" type="presParOf" srcId="{79BBE0D5-A6F2-4E25-8530-E031339A8822}" destId="{1AB27FB8-C6DB-41BA-B28E-FB1619ACE1C2}" srcOrd="0" destOrd="0" presId="urn:microsoft.com/office/officeart/2018/2/layout/IconVerticalSolidList#9"/>
    <dgm:cxn modelId="{EA0DB07C-619F-4744-B10F-09147ADBB831}" type="presParOf" srcId="{79BBE0D5-A6F2-4E25-8530-E031339A8822}" destId="{A99CA379-4C0D-42CA-9D0C-B7FB2EE16A84}" srcOrd="1" destOrd="0" presId="urn:microsoft.com/office/officeart/2018/2/layout/IconVerticalSolidList#9"/>
    <dgm:cxn modelId="{71AFC724-106C-4837-93B0-FAFB5098AEF6}" type="presParOf" srcId="{79BBE0D5-A6F2-4E25-8530-E031339A8822}" destId="{4A01ADA6-A66E-4EB5-AF8E-F80749B44E83}" srcOrd="2" destOrd="0" presId="urn:microsoft.com/office/officeart/2018/2/layout/IconVerticalSolidList#9"/>
    <dgm:cxn modelId="{CF28C5E1-BFE4-4931-B8E1-0A6F60AFC6C9}" type="presParOf" srcId="{79BBE0D5-A6F2-4E25-8530-E031339A8822}" destId="{B26601D3-6D17-4823-A868-728941F76B4D}" srcOrd="3" destOrd="0" presId="urn:microsoft.com/office/officeart/2018/2/layout/IconVerticalSolidList#9"/>
    <dgm:cxn modelId="{59642383-8EF0-486B-845C-523245FA02C5}" type="presParOf" srcId="{267A1A35-222A-44CD-97B7-99D54554D126}" destId="{AD63A48F-D928-45C3-8DE1-4F3E0A29E33E}" srcOrd="5" destOrd="0" presId="urn:microsoft.com/office/officeart/2018/2/layout/IconVerticalSolidList#9"/>
    <dgm:cxn modelId="{2A0D7BC7-9901-4D77-B8F5-29FEC737F8A7}" type="presParOf" srcId="{267A1A35-222A-44CD-97B7-99D54554D126}" destId="{0AD5C39A-F9D3-4BB9-A7DB-AF00566D85CE}" srcOrd="6" destOrd="0" presId="urn:microsoft.com/office/officeart/2018/2/layout/IconVerticalSolidList#9"/>
    <dgm:cxn modelId="{265070CA-13AD-4A8E-AC7E-FC275FD65B44}" type="presParOf" srcId="{0AD5C39A-F9D3-4BB9-A7DB-AF00566D85CE}" destId="{8972EB27-EDCA-4FBA-BE9A-DAC02A98FEDF}" srcOrd="0" destOrd="0" presId="urn:microsoft.com/office/officeart/2018/2/layout/IconVerticalSolidList#9"/>
    <dgm:cxn modelId="{4F150B24-D13A-4B13-921A-A81380D966C0}" type="presParOf" srcId="{0AD5C39A-F9D3-4BB9-A7DB-AF00566D85CE}" destId="{F9D2BB7F-437C-475D-A201-3C05DE9727B1}" srcOrd="1" destOrd="0" presId="urn:microsoft.com/office/officeart/2018/2/layout/IconVerticalSolidList#9"/>
    <dgm:cxn modelId="{4AA6F3B9-53E2-435A-AE21-2CFB47C18C4A}" type="presParOf" srcId="{0AD5C39A-F9D3-4BB9-A7DB-AF00566D85CE}" destId="{BBB44B9C-E183-4DBB-B625-941BDF4783E7}" srcOrd="2" destOrd="0" presId="urn:microsoft.com/office/officeart/2018/2/layout/IconVerticalSolidList#9"/>
    <dgm:cxn modelId="{329FA610-9AF1-42CB-AEFF-711D1D3CD782}" type="presParOf" srcId="{0AD5C39A-F9D3-4BB9-A7DB-AF00566D85CE}" destId="{D65B75F8-5A37-4E06-8423-BC96CEF70BCF}" srcOrd="3" destOrd="0" presId="urn:microsoft.com/office/officeart/2018/2/layout/IconVerticalSolidList#9"/>
    <dgm:cxn modelId="{4B2D678D-3306-4486-8D42-9246FEFFC1BA}" type="presParOf" srcId="{267A1A35-222A-44CD-97B7-99D54554D126}" destId="{38A4B5BD-74B3-4221-877E-32B8532D4C8A}" srcOrd="7" destOrd="0" presId="urn:microsoft.com/office/officeart/2018/2/layout/IconVerticalSolidList#9"/>
    <dgm:cxn modelId="{1C1C79AC-BECD-4811-9D00-2D4561BDB98E}" type="presParOf" srcId="{267A1A35-222A-44CD-97B7-99D54554D126}" destId="{6E01B85E-42C6-46BE-94F8-C2793B0DDB8F}" srcOrd="8" destOrd="0" presId="urn:microsoft.com/office/officeart/2018/2/layout/IconVerticalSolidList#9"/>
    <dgm:cxn modelId="{33477AB4-0158-404A-A666-00BAA2C5F30E}" type="presParOf" srcId="{6E01B85E-42C6-46BE-94F8-C2793B0DDB8F}" destId="{58059A34-959C-406A-B31B-734D9A124619}" srcOrd="0" destOrd="0" presId="urn:microsoft.com/office/officeart/2018/2/layout/IconVerticalSolidList#9"/>
    <dgm:cxn modelId="{0E7CEEA3-4F18-4861-94D8-1FAE43D86AC4}" type="presParOf" srcId="{6E01B85E-42C6-46BE-94F8-C2793B0DDB8F}" destId="{BBAD9DBF-F317-4BCA-907A-AB2AB44922FF}" srcOrd="1" destOrd="0" presId="urn:microsoft.com/office/officeart/2018/2/layout/IconVerticalSolidList#9"/>
    <dgm:cxn modelId="{C421966A-8C3D-4030-8EF2-AD08AF23069D}" type="presParOf" srcId="{6E01B85E-42C6-46BE-94F8-C2793B0DDB8F}" destId="{67FEBED7-67A9-422A-AAEF-31A58512145E}" srcOrd="2" destOrd="0" presId="urn:microsoft.com/office/officeart/2018/2/layout/IconVerticalSolidList#9"/>
    <dgm:cxn modelId="{B7C5A0FF-6FFF-46EF-85C1-00A6F349A01C}" type="presParOf" srcId="{6E01B85E-42C6-46BE-94F8-C2793B0DDB8F}" destId="{BB13FF17-3CB3-476B-B751-8427FBB43A78}" srcOrd="3" destOrd="0" presId="urn:microsoft.com/office/officeart/2018/2/layout/IconVerticalSolidList#9"/>
    <dgm:cxn modelId="{2BBF16DB-44BA-48DA-B1DB-D55007FDE42B}" type="presParOf" srcId="{267A1A35-222A-44CD-97B7-99D54554D126}" destId="{F1CAA4BC-6047-438E-AB2E-4809182C33CA}" srcOrd="9" destOrd="0" presId="urn:microsoft.com/office/officeart/2018/2/layout/IconVerticalSolidList#9"/>
    <dgm:cxn modelId="{AB6C6F9E-50DF-48EE-81EA-2394E778D155}" type="presParOf" srcId="{267A1A35-222A-44CD-97B7-99D54554D126}" destId="{DB8951FE-377C-4313-AF1C-E30BB234118E}" srcOrd="10" destOrd="0" presId="urn:microsoft.com/office/officeart/2018/2/layout/IconVerticalSolidList#9"/>
    <dgm:cxn modelId="{03810F2E-9928-4D4A-801C-0EA37AE1A8BA}" type="presParOf" srcId="{DB8951FE-377C-4313-AF1C-E30BB234118E}" destId="{EB89782E-3D6E-497A-808C-0BC04C9641C0}" srcOrd="0" destOrd="0" presId="urn:microsoft.com/office/officeart/2018/2/layout/IconVerticalSolidList#9"/>
    <dgm:cxn modelId="{E7F153A5-9BA6-4121-96F8-F5C0FA4296C2}" type="presParOf" srcId="{DB8951FE-377C-4313-AF1C-E30BB234118E}" destId="{EC29F262-3A36-4966-888A-13C9934C5025}" srcOrd="1" destOrd="0" presId="urn:microsoft.com/office/officeart/2018/2/layout/IconVerticalSolidList#9"/>
    <dgm:cxn modelId="{731F6D85-1B96-402B-8B2F-B6533E4E9F19}" type="presParOf" srcId="{DB8951FE-377C-4313-AF1C-E30BB234118E}" destId="{D7AEC21C-2A6E-4C0D-8FE3-93CBB3736ABF}" srcOrd="2" destOrd="0" presId="urn:microsoft.com/office/officeart/2018/2/layout/IconVerticalSolidList#9"/>
    <dgm:cxn modelId="{0B2F4BE5-A788-42DB-88E5-DCB0BBEFD991}" type="presParOf" srcId="{DB8951FE-377C-4313-AF1C-E30BB234118E}" destId="{DF4DE46D-6B05-4959-BD24-7CE733F8A602}" srcOrd="3" destOrd="0" presId="urn:microsoft.com/office/officeart/2018/2/layout/IconVerticalSolidList#9"/>
    <dgm:cxn modelId="{76BD066B-005C-4FBB-8246-1CA75DA73B8E}" type="presParOf" srcId="{DB8951FE-377C-4313-AF1C-E30BB234118E}" destId="{B7E6EAED-8D5B-4BCF-84F4-48A7E16ED49F}" srcOrd="4" destOrd="0" presId="urn:microsoft.com/office/officeart/2018/2/layout/IconVerticalSolid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83C46E-2032-4268-8972-E4006E4C408D}" type="doc">
      <dgm:prSet loTypeId="urn:microsoft.com/office/officeart/2005/8/layout/process4" loCatId="process" qsTypeId="urn:microsoft.com/office/officeart/2005/8/quickstyle/simple2" qsCatId="simple" csTypeId="urn:microsoft.com/office/officeart/2005/8/colors/colorful1" csCatId="colorful" phldr="1"/>
      <dgm:spPr/>
      <dgm:t>
        <a:bodyPr/>
        <a:lstStyle/>
        <a:p>
          <a:endParaRPr lang="en-US"/>
        </a:p>
      </dgm:t>
    </dgm:pt>
    <dgm:pt modelId="{0BBF0FE9-423A-41A8-846F-D783DBE0F9CD}">
      <dgm:prSet custT="1"/>
      <dgm:spPr/>
      <dgm:t>
        <a:bodyPr/>
        <a:lstStyle/>
        <a:p>
          <a:r>
            <a:rPr lang="en-GB" sz="1600" b="0" i="0" dirty="0">
              <a:solidFill>
                <a:schemeClr val="tx1"/>
              </a:solidFill>
              <a:latin typeface="Arial" panose="020B0604020202020204" pitchFamily="34" charset="0"/>
              <a:cs typeface="Arial" panose="020B0604020202020204" pitchFamily="34" charset="0"/>
            </a:rPr>
            <a:t>Reflection helps professionals learn from their experiences, which improves the quality and safety of care. Reflective practice increases learning and professional growth and development. By regularly reflecting professionals can keep up to date with knowledge and improve skills to a higher standard. </a:t>
          </a:r>
          <a:br>
            <a:rPr lang="en-GB" sz="1600" b="0" i="0" dirty="0">
              <a:solidFill>
                <a:schemeClr val="tx1"/>
              </a:solidFill>
              <a:latin typeface="Arial" panose="020B0604020202020204" pitchFamily="34" charset="0"/>
              <a:cs typeface="Arial" panose="020B0604020202020204" pitchFamily="34" charset="0"/>
            </a:rPr>
          </a:br>
          <a:r>
            <a:rPr lang="en-GB" sz="1600" b="0" i="0" dirty="0">
              <a:solidFill>
                <a:schemeClr val="tx1"/>
              </a:solidFill>
              <a:latin typeface="Arial" panose="020B0604020202020204" pitchFamily="34" charset="0"/>
              <a:cs typeface="Arial" panose="020B0604020202020204" pitchFamily="34" charset="0"/>
            </a:rPr>
            <a:t>Reflection helps identify strengths, weaknesses, and areas for improvement, so practice can be improved over time (Mann et al., 2009).</a:t>
          </a:r>
          <a:br>
            <a:rPr lang="en-GB" sz="1600" b="0" i="0" dirty="0">
              <a:solidFill>
                <a:schemeClr val="tx1"/>
              </a:solidFill>
              <a:latin typeface="Arial" panose="020B0604020202020204" pitchFamily="34" charset="0"/>
              <a:cs typeface="Arial" panose="020B0604020202020204" pitchFamily="34" charset="0"/>
            </a:rPr>
          </a:br>
          <a:endParaRPr lang="en-US" sz="1600" dirty="0">
            <a:solidFill>
              <a:schemeClr val="tx1"/>
            </a:solidFill>
            <a:latin typeface="Arial" panose="020B0604020202020204" pitchFamily="34" charset="0"/>
            <a:cs typeface="Arial" panose="020B0604020202020204" pitchFamily="34" charset="0"/>
          </a:endParaRPr>
        </a:p>
      </dgm:t>
    </dgm:pt>
    <dgm:pt modelId="{F5A9C514-59CF-4B9C-9622-B31100175241}" type="parTrans" cxnId="{77EA06D2-E415-4537-A5EA-29350EAFAEBF}">
      <dgm:prSet/>
      <dgm:spPr/>
      <dgm:t>
        <a:bodyPr/>
        <a:lstStyle/>
        <a:p>
          <a:endParaRPr lang="en-US"/>
        </a:p>
      </dgm:t>
    </dgm:pt>
    <dgm:pt modelId="{B70F183E-DD50-48BD-86FA-0732CDAB1512}" type="sibTrans" cxnId="{77EA06D2-E415-4537-A5EA-29350EAFAEBF}">
      <dgm:prSet/>
      <dgm:spPr/>
      <dgm:t>
        <a:bodyPr/>
        <a:lstStyle/>
        <a:p>
          <a:endParaRPr lang="en-US"/>
        </a:p>
      </dgm:t>
    </dgm:pt>
    <dgm:pt modelId="{2897EAC4-A5E1-4A40-A14E-5C4F3CB2EA77}">
      <dgm:prSet custT="1"/>
      <dgm:spPr/>
      <dgm:t>
        <a:bodyPr/>
        <a:lstStyle/>
        <a:p>
          <a:r>
            <a:rPr lang="en-GB" sz="1600" b="0" i="0" dirty="0">
              <a:solidFill>
                <a:schemeClr val="tx1"/>
              </a:solidFill>
              <a:latin typeface="Arial" panose="020B0604020202020204" pitchFamily="34" charset="0"/>
              <a:cs typeface="Arial" panose="020B0604020202020204" pitchFamily="34" charset="0"/>
            </a:rPr>
            <a:t>Health and social care professionals are expected to reflect on their practice to maintain safe and effective care (Mann et al., 2009).</a:t>
          </a:r>
          <a:br>
            <a:rPr lang="en-GB" sz="1600" b="0" i="0" dirty="0">
              <a:solidFill>
                <a:schemeClr val="tx1"/>
              </a:solidFill>
              <a:latin typeface="Arial" panose="020B0604020202020204" pitchFamily="34" charset="0"/>
              <a:cs typeface="Arial" panose="020B0604020202020204" pitchFamily="34" charset="0"/>
            </a:rPr>
          </a:br>
          <a:endParaRPr lang="en-US" sz="1600" dirty="0">
            <a:solidFill>
              <a:schemeClr val="tx1"/>
            </a:solidFill>
            <a:latin typeface="Arial" panose="020B0604020202020204" pitchFamily="34" charset="0"/>
            <a:cs typeface="Arial" panose="020B0604020202020204" pitchFamily="34" charset="0"/>
          </a:endParaRPr>
        </a:p>
      </dgm:t>
    </dgm:pt>
    <dgm:pt modelId="{BAA5DD89-2D06-4A2B-9F4B-762E33584D0E}" type="parTrans" cxnId="{BE7F7C82-BBD8-4C19-89B3-E1957D1C0FA2}">
      <dgm:prSet/>
      <dgm:spPr/>
      <dgm:t>
        <a:bodyPr/>
        <a:lstStyle/>
        <a:p>
          <a:endParaRPr lang="en-US"/>
        </a:p>
      </dgm:t>
    </dgm:pt>
    <dgm:pt modelId="{43AEF97D-65E4-40E7-B668-8A5CB786A29F}" type="sibTrans" cxnId="{BE7F7C82-BBD8-4C19-89B3-E1957D1C0FA2}">
      <dgm:prSet/>
      <dgm:spPr/>
      <dgm:t>
        <a:bodyPr/>
        <a:lstStyle/>
        <a:p>
          <a:endParaRPr lang="en-US"/>
        </a:p>
      </dgm:t>
    </dgm:pt>
    <dgm:pt modelId="{922B4C63-9B45-ED46-85F2-A73221995EC4}" type="pres">
      <dgm:prSet presAssocID="{3883C46E-2032-4268-8972-E4006E4C408D}" presName="Name0" presStyleCnt="0">
        <dgm:presLayoutVars>
          <dgm:dir/>
          <dgm:animLvl val="lvl"/>
          <dgm:resizeHandles val="exact"/>
        </dgm:presLayoutVars>
      </dgm:prSet>
      <dgm:spPr/>
    </dgm:pt>
    <dgm:pt modelId="{D3F99265-2B71-564B-8F7A-018683F78B10}" type="pres">
      <dgm:prSet presAssocID="{2897EAC4-A5E1-4A40-A14E-5C4F3CB2EA77}" presName="boxAndChildren" presStyleCnt="0"/>
      <dgm:spPr/>
    </dgm:pt>
    <dgm:pt modelId="{C79A035D-91B7-C144-AC30-C8F7C3D6C074}" type="pres">
      <dgm:prSet presAssocID="{2897EAC4-A5E1-4A40-A14E-5C4F3CB2EA77}" presName="parentTextBox" presStyleLbl="node1" presStyleIdx="0" presStyleCnt="2"/>
      <dgm:spPr/>
    </dgm:pt>
    <dgm:pt modelId="{1EF071D2-93AE-7F48-B1DC-86E7CE786025}" type="pres">
      <dgm:prSet presAssocID="{B70F183E-DD50-48BD-86FA-0732CDAB1512}" presName="sp" presStyleCnt="0"/>
      <dgm:spPr/>
    </dgm:pt>
    <dgm:pt modelId="{9DE0A9D1-A2FC-5941-B1C1-27E474572027}" type="pres">
      <dgm:prSet presAssocID="{0BBF0FE9-423A-41A8-846F-D783DBE0F9CD}" presName="arrowAndChildren" presStyleCnt="0"/>
      <dgm:spPr/>
    </dgm:pt>
    <dgm:pt modelId="{3B7E43DD-D7D8-2146-A118-B5C2BDA3BE7C}" type="pres">
      <dgm:prSet presAssocID="{0BBF0FE9-423A-41A8-846F-D783DBE0F9CD}" presName="parentTextArrow" presStyleLbl="node1" presStyleIdx="1" presStyleCnt="2"/>
      <dgm:spPr/>
    </dgm:pt>
  </dgm:ptLst>
  <dgm:cxnLst>
    <dgm:cxn modelId="{9205B333-4CA3-4C44-8ED4-E6935BF4F427}" type="presOf" srcId="{0BBF0FE9-423A-41A8-846F-D783DBE0F9CD}" destId="{3B7E43DD-D7D8-2146-A118-B5C2BDA3BE7C}" srcOrd="0" destOrd="0" presId="urn:microsoft.com/office/officeart/2005/8/layout/process4"/>
    <dgm:cxn modelId="{BE7F7C82-BBD8-4C19-89B3-E1957D1C0FA2}" srcId="{3883C46E-2032-4268-8972-E4006E4C408D}" destId="{2897EAC4-A5E1-4A40-A14E-5C4F3CB2EA77}" srcOrd="1" destOrd="0" parTransId="{BAA5DD89-2D06-4A2B-9F4B-762E33584D0E}" sibTransId="{43AEF97D-65E4-40E7-B668-8A5CB786A29F}"/>
    <dgm:cxn modelId="{60E730A8-2B56-D643-A295-3C39987701B2}" type="presOf" srcId="{3883C46E-2032-4268-8972-E4006E4C408D}" destId="{922B4C63-9B45-ED46-85F2-A73221995EC4}" srcOrd="0" destOrd="0" presId="urn:microsoft.com/office/officeart/2005/8/layout/process4"/>
    <dgm:cxn modelId="{77EA06D2-E415-4537-A5EA-29350EAFAEBF}" srcId="{3883C46E-2032-4268-8972-E4006E4C408D}" destId="{0BBF0FE9-423A-41A8-846F-D783DBE0F9CD}" srcOrd="0" destOrd="0" parTransId="{F5A9C514-59CF-4B9C-9622-B31100175241}" sibTransId="{B70F183E-DD50-48BD-86FA-0732CDAB1512}"/>
    <dgm:cxn modelId="{51F4FFF1-09AE-4642-9D49-4CEA9548FBA4}" type="presOf" srcId="{2897EAC4-A5E1-4A40-A14E-5C4F3CB2EA77}" destId="{C79A035D-91B7-C144-AC30-C8F7C3D6C074}" srcOrd="0" destOrd="0" presId="urn:microsoft.com/office/officeart/2005/8/layout/process4"/>
    <dgm:cxn modelId="{AC551246-E38D-D04F-803F-0BB18C796167}" type="presParOf" srcId="{922B4C63-9B45-ED46-85F2-A73221995EC4}" destId="{D3F99265-2B71-564B-8F7A-018683F78B10}" srcOrd="0" destOrd="0" presId="urn:microsoft.com/office/officeart/2005/8/layout/process4"/>
    <dgm:cxn modelId="{D94DBC1B-BECD-594A-A855-ECB4A26659CD}" type="presParOf" srcId="{D3F99265-2B71-564B-8F7A-018683F78B10}" destId="{C79A035D-91B7-C144-AC30-C8F7C3D6C074}" srcOrd="0" destOrd="0" presId="urn:microsoft.com/office/officeart/2005/8/layout/process4"/>
    <dgm:cxn modelId="{DE0F93D6-2054-B941-BFDB-FE776EDD4795}" type="presParOf" srcId="{922B4C63-9B45-ED46-85F2-A73221995EC4}" destId="{1EF071D2-93AE-7F48-B1DC-86E7CE786025}" srcOrd="1" destOrd="0" presId="urn:microsoft.com/office/officeart/2005/8/layout/process4"/>
    <dgm:cxn modelId="{BAF78CA5-826A-B247-B462-11B364115767}" type="presParOf" srcId="{922B4C63-9B45-ED46-85F2-A73221995EC4}" destId="{9DE0A9D1-A2FC-5941-B1C1-27E474572027}" srcOrd="2" destOrd="0" presId="urn:microsoft.com/office/officeart/2005/8/layout/process4"/>
    <dgm:cxn modelId="{64681994-610E-504E-8A5F-F1F4E41BA708}" type="presParOf" srcId="{9DE0A9D1-A2FC-5941-B1C1-27E474572027}" destId="{3B7E43DD-D7D8-2146-A118-B5C2BDA3BE7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B9C6DF-4BD0-47CD-ADE2-F20D855360BE}"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58FEA75-4E04-48F3-A4B8-7C7C7210C846}">
      <dgm:prSet/>
      <dgm:spPr/>
      <dgm:t>
        <a:bodyPr/>
        <a:lstStyle/>
        <a:p>
          <a:r>
            <a:rPr lang="en-GB" b="1" i="0" u="sng" dirty="0">
              <a:latin typeface="Arial" panose="020B0604020202020204" pitchFamily="34" charset="0"/>
              <a:cs typeface="Arial" panose="020B0604020202020204" pitchFamily="34" charset="0"/>
            </a:rPr>
            <a:t>Gibbs’ Reflective Cycle</a:t>
          </a:r>
          <a:endParaRPr lang="en-US" u="sng" dirty="0">
            <a:latin typeface="Arial" panose="020B0604020202020204" pitchFamily="34" charset="0"/>
            <a:cs typeface="Arial" panose="020B0604020202020204" pitchFamily="34" charset="0"/>
          </a:endParaRPr>
        </a:p>
      </dgm:t>
    </dgm:pt>
    <dgm:pt modelId="{C4CBF132-1228-4A15-909A-E65F1BF7B3F5}" type="parTrans" cxnId="{7BE85B1F-79CD-491C-A23D-E0BD2626965F}">
      <dgm:prSet/>
      <dgm:spPr/>
      <dgm:t>
        <a:bodyPr/>
        <a:lstStyle/>
        <a:p>
          <a:endParaRPr lang="en-US"/>
        </a:p>
      </dgm:t>
    </dgm:pt>
    <dgm:pt modelId="{0EF71B64-D51B-4403-B04A-D7F784C6B812}" type="sibTrans" cxnId="{7BE85B1F-79CD-491C-A23D-E0BD2626965F}">
      <dgm:prSet/>
      <dgm:spPr/>
      <dgm:t>
        <a:bodyPr/>
        <a:lstStyle/>
        <a:p>
          <a:endParaRPr lang="en-US"/>
        </a:p>
      </dgm:t>
    </dgm:pt>
    <dgm:pt modelId="{04C9B725-1626-4A29-A222-827D0A7A12B5}">
      <dgm:prSet/>
      <dgm:spPr/>
      <dgm:t>
        <a:bodyPr/>
        <a:lstStyle/>
        <a:p>
          <a:r>
            <a:rPr lang="en-GB" b="1" i="0" dirty="0">
              <a:latin typeface="Arial" panose="020B0604020202020204" pitchFamily="34" charset="0"/>
              <a:cs typeface="Arial" panose="020B0604020202020204" pitchFamily="34" charset="0"/>
            </a:rPr>
            <a:t>What is it:</a:t>
          </a:r>
          <a:br>
            <a:rPr lang="en-GB" b="0" i="0" dirty="0">
              <a:latin typeface="Arial" panose="020B0604020202020204" pitchFamily="34" charset="0"/>
              <a:cs typeface="Arial" panose="020B0604020202020204" pitchFamily="34" charset="0"/>
            </a:rPr>
          </a:br>
          <a:r>
            <a:rPr lang="en-GB" b="0" i="0" dirty="0">
              <a:latin typeface="Arial" panose="020B0604020202020204" pitchFamily="34" charset="0"/>
              <a:cs typeface="Arial" panose="020B0604020202020204" pitchFamily="34" charset="0"/>
            </a:rPr>
            <a:t>Gibbs’ Reflective Cycle is a model revolving on reflecting on experiences. It helps professionals to look at what happened, how they felt, what went well or not and what would be done differently next time. </a:t>
          </a:r>
          <a:endParaRPr lang="en-US" dirty="0">
            <a:latin typeface="Arial" panose="020B0604020202020204" pitchFamily="34" charset="0"/>
            <a:cs typeface="Arial" panose="020B0604020202020204" pitchFamily="34" charset="0"/>
          </a:endParaRPr>
        </a:p>
      </dgm:t>
    </dgm:pt>
    <dgm:pt modelId="{3C4F5187-3619-4E52-A522-05B24B57C05E}" type="parTrans" cxnId="{6D04196D-11D4-4D4D-B0C9-F2FE50A402CB}">
      <dgm:prSet/>
      <dgm:spPr/>
      <dgm:t>
        <a:bodyPr/>
        <a:lstStyle/>
        <a:p>
          <a:endParaRPr lang="en-US"/>
        </a:p>
      </dgm:t>
    </dgm:pt>
    <dgm:pt modelId="{3C30CBEE-5CEF-4D11-AB7D-9EF76715194F}" type="sibTrans" cxnId="{6D04196D-11D4-4D4D-B0C9-F2FE50A402CB}">
      <dgm:prSet/>
      <dgm:spPr/>
      <dgm:t>
        <a:bodyPr/>
        <a:lstStyle/>
        <a:p>
          <a:endParaRPr lang="en-US"/>
        </a:p>
      </dgm:t>
    </dgm:pt>
    <dgm:pt modelId="{486DBF68-FF2A-4EBE-8B57-A2DA6C7E17B9}">
      <dgm:prSet/>
      <dgm:spPr/>
      <dgm:t>
        <a:bodyPr/>
        <a:lstStyle/>
        <a:p>
          <a:r>
            <a:rPr lang="en-GB" b="1" i="0" dirty="0">
              <a:latin typeface="Arial" panose="020B0604020202020204" pitchFamily="34" charset="0"/>
              <a:cs typeface="Arial" panose="020B0604020202020204" pitchFamily="34" charset="0"/>
            </a:rPr>
            <a:t>Why is it used:</a:t>
          </a:r>
          <a:br>
            <a:rPr lang="en-GB" b="0" i="0" dirty="0">
              <a:latin typeface="Arial" panose="020B0604020202020204" pitchFamily="34" charset="0"/>
              <a:cs typeface="Arial" panose="020B0604020202020204" pitchFamily="34" charset="0"/>
            </a:rPr>
          </a:br>
          <a:r>
            <a:rPr lang="en-GB" b="0" i="0" dirty="0">
              <a:latin typeface="Arial" panose="020B0604020202020204" pitchFamily="34" charset="0"/>
              <a:cs typeface="Arial" panose="020B0604020202020204" pitchFamily="34" charset="0"/>
            </a:rPr>
            <a:t>It is used because it gives a step-by-step guide for reflection. It covers all the points to fully reflect on an experience and makes it easier to help understand what improvements need to be done. </a:t>
          </a:r>
          <a:br>
            <a:rPr lang="en-GB" b="0" i="0"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dgm:t>
    </dgm:pt>
    <dgm:pt modelId="{20512B97-8E66-4E56-BE7B-12E6FB6CD7F9}" type="parTrans" cxnId="{9F30231A-EA79-4F09-A9FC-226F2856458A}">
      <dgm:prSet/>
      <dgm:spPr/>
      <dgm:t>
        <a:bodyPr/>
        <a:lstStyle/>
        <a:p>
          <a:endParaRPr lang="en-US"/>
        </a:p>
      </dgm:t>
    </dgm:pt>
    <dgm:pt modelId="{1BE1EFC6-3C5E-4932-A28D-124DACF8D334}" type="sibTrans" cxnId="{9F30231A-EA79-4F09-A9FC-226F2856458A}">
      <dgm:prSet/>
      <dgm:spPr/>
      <dgm:t>
        <a:bodyPr/>
        <a:lstStyle/>
        <a:p>
          <a:endParaRPr lang="en-US"/>
        </a:p>
      </dgm:t>
    </dgm:pt>
    <dgm:pt modelId="{F1329304-65F2-44E1-9CD1-AD75A3359EB5}">
      <dgm:prSet/>
      <dgm:spPr/>
      <dgm:t>
        <a:bodyPr/>
        <a:lstStyle/>
        <a:p>
          <a:r>
            <a:rPr lang="en-GB" b="1" i="0" dirty="0">
              <a:latin typeface="Arial" panose="020B0604020202020204" pitchFamily="34" charset="0"/>
              <a:cs typeface="Arial" panose="020B0604020202020204" pitchFamily="34" charset="0"/>
            </a:rPr>
            <a:t>Why is it important:</a:t>
          </a:r>
          <a:br>
            <a:rPr lang="en-GB" b="0" i="0" dirty="0">
              <a:latin typeface="Arial" panose="020B0604020202020204" pitchFamily="34" charset="0"/>
              <a:cs typeface="Arial" panose="020B0604020202020204" pitchFamily="34" charset="0"/>
            </a:rPr>
          </a:br>
          <a:r>
            <a:rPr lang="en-GB" b="0" i="0" dirty="0">
              <a:latin typeface="Arial" panose="020B0604020202020204" pitchFamily="34" charset="0"/>
              <a:cs typeface="Arial" panose="020B0604020202020204" pitchFamily="34" charset="0"/>
            </a:rPr>
            <a:t>Gibbs’ model helps professionals learn from experiences and improve general practice. In addition, this reduces repeating making mistakes and encourages safer care (</a:t>
          </a:r>
          <a:r>
            <a:rPr lang="en-GB" dirty="0">
              <a:effectLst/>
              <a:latin typeface="Arial" panose="020B0604020202020204" pitchFamily="34" charset="0"/>
              <a:cs typeface="Arial" panose="020B0604020202020204" pitchFamily="34" charset="0"/>
            </a:rPr>
            <a:t>Kolb, D.A, 1984).</a:t>
          </a:r>
          <a:r>
            <a:rPr lang="en-GB" b="0" i="0" dirty="0">
              <a:latin typeface="Arial" panose="020B0604020202020204" pitchFamily="34" charset="0"/>
              <a:cs typeface="Arial" panose="020B0604020202020204" pitchFamily="34" charset="0"/>
            </a:rPr>
            <a:t> </a:t>
          </a:r>
          <a:br>
            <a:rPr lang="en-GB" b="0" i="0"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dgm:t>
    </dgm:pt>
    <dgm:pt modelId="{2CA640FE-74D7-45E6-89F3-6A3EE48C6336}" type="parTrans" cxnId="{06E61367-4CD1-43DC-A929-B11014AE0904}">
      <dgm:prSet/>
      <dgm:spPr/>
      <dgm:t>
        <a:bodyPr/>
        <a:lstStyle/>
        <a:p>
          <a:endParaRPr lang="en-US"/>
        </a:p>
      </dgm:t>
    </dgm:pt>
    <dgm:pt modelId="{8400ED60-85F5-4E54-BE60-E2AF90A04E8D}" type="sibTrans" cxnId="{06E61367-4CD1-43DC-A929-B11014AE0904}">
      <dgm:prSet/>
      <dgm:spPr/>
      <dgm:t>
        <a:bodyPr/>
        <a:lstStyle/>
        <a:p>
          <a:endParaRPr lang="en-US"/>
        </a:p>
      </dgm:t>
    </dgm:pt>
    <dgm:pt modelId="{7E569E47-033B-8543-90AC-E40A49F838ED}" type="pres">
      <dgm:prSet presAssocID="{04B9C6DF-4BD0-47CD-ADE2-F20D855360BE}" presName="vert0" presStyleCnt="0">
        <dgm:presLayoutVars>
          <dgm:dir/>
          <dgm:animOne val="branch"/>
          <dgm:animLvl val="lvl"/>
        </dgm:presLayoutVars>
      </dgm:prSet>
      <dgm:spPr/>
    </dgm:pt>
    <dgm:pt modelId="{F8B72F6A-B5EE-7840-921D-E51E313149C6}" type="pres">
      <dgm:prSet presAssocID="{E58FEA75-4E04-48F3-A4B8-7C7C7210C846}" presName="thickLine" presStyleLbl="alignNode1" presStyleIdx="0" presStyleCnt="1"/>
      <dgm:spPr/>
    </dgm:pt>
    <dgm:pt modelId="{CAB32BE5-9D52-4C44-93AE-379AB120EDE8}" type="pres">
      <dgm:prSet presAssocID="{E58FEA75-4E04-48F3-A4B8-7C7C7210C846}" presName="horz1" presStyleCnt="0"/>
      <dgm:spPr/>
    </dgm:pt>
    <dgm:pt modelId="{7B53B59A-5ECF-684B-A579-AD5860403E33}" type="pres">
      <dgm:prSet presAssocID="{E58FEA75-4E04-48F3-A4B8-7C7C7210C846}" presName="tx1" presStyleLbl="revTx" presStyleIdx="0" presStyleCnt="4"/>
      <dgm:spPr/>
    </dgm:pt>
    <dgm:pt modelId="{E0A1F5FA-7775-1548-B89A-6383B9E45BC2}" type="pres">
      <dgm:prSet presAssocID="{E58FEA75-4E04-48F3-A4B8-7C7C7210C846}" presName="vert1" presStyleCnt="0"/>
      <dgm:spPr/>
    </dgm:pt>
    <dgm:pt modelId="{02752FE6-2439-E547-A9EA-1F01E9E5008E}" type="pres">
      <dgm:prSet presAssocID="{04C9B725-1626-4A29-A222-827D0A7A12B5}" presName="vertSpace2a" presStyleCnt="0"/>
      <dgm:spPr/>
    </dgm:pt>
    <dgm:pt modelId="{01CF2703-29A0-E943-8F70-FB44071118B4}" type="pres">
      <dgm:prSet presAssocID="{04C9B725-1626-4A29-A222-827D0A7A12B5}" presName="horz2" presStyleCnt="0"/>
      <dgm:spPr/>
    </dgm:pt>
    <dgm:pt modelId="{C516EB49-194C-9F4A-8857-B2F01EFE4168}" type="pres">
      <dgm:prSet presAssocID="{04C9B725-1626-4A29-A222-827D0A7A12B5}" presName="horzSpace2" presStyleCnt="0"/>
      <dgm:spPr/>
    </dgm:pt>
    <dgm:pt modelId="{654CEB25-A867-D049-83AA-5C31E2A38F9C}" type="pres">
      <dgm:prSet presAssocID="{04C9B725-1626-4A29-A222-827D0A7A12B5}" presName="tx2" presStyleLbl="revTx" presStyleIdx="1" presStyleCnt="4"/>
      <dgm:spPr/>
    </dgm:pt>
    <dgm:pt modelId="{D54B113C-A098-9444-976E-37E1CEA9841A}" type="pres">
      <dgm:prSet presAssocID="{04C9B725-1626-4A29-A222-827D0A7A12B5}" presName="vert2" presStyleCnt="0"/>
      <dgm:spPr/>
    </dgm:pt>
    <dgm:pt modelId="{A477A61E-D287-A24F-9126-3E520258E0BA}" type="pres">
      <dgm:prSet presAssocID="{04C9B725-1626-4A29-A222-827D0A7A12B5}" presName="thinLine2b" presStyleLbl="callout" presStyleIdx="0" presStyleCnt="3"/>
      <dgm:spPr/>
    </dgm:pt>
    <dgm:pt modelId="{6DFA10DC-D75E-5641-8FD0-996D0BAD6BE7}" type="pres">
      <dgm:prSet presAssocID="{04C9B725-1626-4A29-A222-827D0A7A12B5}" presName="vertSpace2b" presStyleCnt="0"/>
      <dgm:spPr/>
    </dgm:pt>
    <dgm:pt modelId="{DA7C8305-66C8-F04A-8DC2-26DDD828E714}" type="pres">
      <dgm:prSet presAssocID="{486DBF68-FF2A-4EBE-8B57-A2DA6C7E17B9}" presName="horz2" presStyleCnt="0"/>
      <dgm:spPr/>
    </dgm:pt>
    <dgm:pt modelId="{39317F95-6411-5145-821E-0EAE379F3673}" type="pres">
      <dgm:prSet presAssocID="{486DBF68-FF2A-4EBE-8B57-A2DA6C7E17B9}" presName="horzSpace2" presStyleCnt="0"/>
      <dgm:spPr/>
    </dgm:pt>
    <dgm:pt modelId="{D5FA34A9-CE8A-A94D-8EA1-44C76034F5DC}" type="pres">
      <dgm:prSet presAssocID="{486DBF68-FF2A-4EBE-8B57-A2DA6C7E17B9}" presName="tx2" presStyleLbl="revTx" presStyleIdx="2" presStyleCnt="4"/>
      <dgm:spPr/>
    </dgm:pt>
    <dgm:pt modelId="{A74FAC7A-BC86-3E4E-9EB2-425106B5D362}" type="pres">
      <dgm:prSet presAssocID="{486DBF68-FF2A-4EBE-8B57-A2DA6C7E17B9}" presName="vert2" presStyleCnt="0"/>
      <dgm:spPr/>
    </dgm:pt>
    <dgm:pt modelId="{94F65589-7905-0348-BF15-C2A2D4FDE024}" type="pres">
      <dgm:prSet presAssocID="{486DBF68-FF2A-4EBE-8B57-A2DA6C7E17B9}" presName="thinLine2b" presStyleLbl="callout" presStyleIdx="1" presStyleCnt="3"/>
      <dgm:spPr/>
    </dgm:pt>
    <dgm:pt modelId="{AB598B0B-1F14-5E43-807C-C2BA4AEFFFEE}" type="pres">
      <dgm:prSet presAssocID="{486DBF68-FF2A-4EBE-8B57-A2DA6C7E17B9}" presName="vertSpace2b" presStyleCnt="0"/>
      <dgm:spPr/>
    </dgm:pt>
    <dgm:pt modelId="{2E1305A1-2CCB-F740-B048-231BDCAC21E5}" type="pres">
      <dgm:prSet presAssocID="{F1329304-65F2-44E1-9CD1-AD75A3359EB5}" presName="horz2" presStyleCnt="0"/>
      <dgm:spPr/>
    </dgm:pt>
    <dgm:pt modelId="{60463B75-1022-1B46-A29E-15376ED97CCB}" type="pres">
      <dgm:prSet presAssocID="{F1329304-65F2-44E1-9CD1-AD75A3359EB5}" presName="horzSpace2" presStyleCnt="0"/>
      <dgm:spPr/>
    </dgm:pt>
    <dgm:pt modelId="{9200AF5D-FFA1-A940-B023-DD884E5809CC}" type="pres">
      <dgm:prSet presAssocID="{F1329304-65F2-44E1-9CD1-AD75A3359EB5}" presName="tx2" presStyleLbl="revTx" presStyleIdx="3" presStyleCnt="4"/>
      <dgm:spPr/>
    </dgm:pt>
    <dgm:pt modelId="{F03824B4-8B44-194A-99D6-1842254DDBF6}" type="pres">
      <dgm:prSet presAssocID="{F1329304-65F2-44E1-9CD1-AD75A3359EB5}" presName="vert2" presStyleCnt="0"/>
      <dgm:spPr/>
    </dgm:pt>
    <dgm:pt modelId="{D552ECBE-704B-174B-B139-BB091B8C5BF2}" type="pres">
      <dgm:prSet presAssocID="{F1329304-65F2-44E1-9CD1-AD75A3359EB5}" presName="thinLine2b" presStyleLbl="callout" presStyleIdx="2" presStyleCnt="3"/>
      <dgm:spPr/>
    </dgm:pt>
    <dgm:pt modelId="{53472304-14E4-2444-BC58-D0F54C912648}" type="pres">
      <dgm:prSet presAssocID="{F1329304-65F2-44E1-9CD1-AD75A3359EB5}" presName="vertSpace2b" presStyleCnt="0"/>
      <dgm:spPr/>
    </dgm:pt>
  </dgm:ptLst>
  <dgm:cxnLst>
    <dgm:cxn modelId="{95B33413-2BB1-A14B-B203-71B5DCC22324}" type="presOf" srcId="{F1329304-65F2-44E1-9CD1-AD75A3359EB5}" destId="{9200AF5D-FFA1-A940-B023-DD884E5809CC}" srcOrd="0" destOrd="0" presId="urn:microsoft.com/office/officeart/2008/layout/LinedList"/>
    <dgm:cxn modelId="{9F30231A-EA79-4F09-A9FC-226F2856458A}" srcId="{E58FEA75-4E04-48F3-A4B8-7C7C7210C846}" destId="{486DBF68-FF2A-4EBE-8B57-A2DA6C7E17B9}" srcOrd="1" destOrd="0" parTransId="{20512B97-8E66-4E56-BE7B-12E6FB6CD7F9}" sibTransId="{1BE1EFC6-3C5E-4932-A28D-124DACF8D334}"/>
    <dgm:cxn modelId="{7BE85B1F-79CD-491C-A23D-E0BD2626965F}" srcId="{04B9C6DF-4BD0-47CD-ADE2-F20D855360BE}" destId="{E58FEA75-4E04-48F3-A4B8-7C7C7210C846}" srcOrd="0" destOrd="0" parTransId="{C4CBF132-1228-4A15-909A-E65F1BF7B3F5}" sibTransId="{0EF71B64-D51B-4403-B04A-D7F784C6B812}"/>
    <dgm:cxn modelId="{AF31FF56-3B4A-6044-BAB3-CC715620F6FA}" type="presOf" srcId="{E58FEA75-4E04-48F3-A4B8-7C7C7210C846}" destId="{7B53B59A-5ECF-684B-A579-AD5860403E33}" srcOrd="0" destOrd="0" presId="urn:microsoft.com/office/officeart/2008/layout/LinedList"/>
    <dgm:cxn modelId="{06E61367-4CD1-43DC-A929-B11014AE0904}" srcId="{E58FEA75-4E04-48F3-A4B8-7C7C7210C846}" destId="{F1329304-65F2-44E1-9CD1-AD75A3359EB5}" srcOrd="2" destOrd="0" parTransId="{2CA640FE-74D7-45E6-89F3-6A3EE48C6336}" sibTransId="{8400ED60-85F5-4E54-BE60-E2AF90A04E8D}"/>
    <dgm:cxn modelId="{6D04196D-11D4-4D4D-B0C9-F2FE50A402CB}" srcId="{E58FEA75-4E04-48F3-A4B8-7C7C7210C846}" destId="{04C9B725-1626-4A29-A222-827D0A7A12B5}" srcOrd="0" destOrd="0" parTransId="{3C4F5187-3619-4E52-A522-05B24B57C05E}" sibTransId="{3C30CBEE-5CEF-4D11-AB7D-9EF76715194F}"/>
    <dgm:cxn modelId="{AD0A9B9E-3058-274C-9943-6A9341E56747}" type="presOf" srcId="{04B9C6DF-4BD0-47CD-ADE2-F20D855360BE}" destId="{7E569E47-033B-8543-90AC-E40A49F838ED}" srcOrd="0" destOrd="0" presId="urn:microsoft.com/office/officeart/2008/layout/LinedList"/>
    <dgm:cxn modelId="{339DAFA4-9A52-CC42-BB90-9A59082F57A3}" type="presOf" srcId="{486DBF68-FF2A-4EBE-8B57-A2DA6C7E17B9}" destId="{D5FA34A9-CE8A-A94D-8EA1-44C76034F5DC}" srcOrd="0" destOrd="0" presId="urn:microsoft.com/office/officeart/2008/layout/LinedList"/>
    <dgm:cxn modelId="{C44715C1-B546-C44B-A5E2-A4E2E912CEC9}" type="presOf" srcId="{04C9B725-1626-4A29-A222-827D0A7A12B5}" destId="{654CEB25-A867-D049-83AA-5C31E2A38F9C}" srcOrd="0" destOrd="0" presId="urn:microsoft.com/office/officeart/2008/layout/LinedList"/>
    <dgm:cxn modelId="{9934BAF8-5C34-354D-9BFD-F1695CD6F53A}" type="presParOf" srcId="{7E569E47-033B-8543-90AC-E40A49F838ED}" destId="{F8B72F6A-B5EE-7840-921D-E51E313149C6}" srcOrd="0" destOrd="0" presId="urn:microsoft.com/office/officeart/2008/layout/LinedList"/>
    <dgm:cxn modelId="{60AC806F-4ED9-2A46-B178-5A6405F52FCC}" type="presParOf" srcId="{7E569E47-033B-8543-90AC-E40A49F838ED}" destId="{CAB32BE5-9D52-4C44-93AE-379AB120EDE8}" srcOrd="1" destOrd="0" presId="urn:microsoft.com/office/officeart/2008/layout/LinedList"/>
    <dgm:cxn modelId="{32001632-542B-C645-9158-DE872D285D4F}" type="presParOf" srcId="{CAB32BE5-9D52-4C44-93AE-379AB120EDE8}" destId="{7B53B59A-5ECF-684B-A579-AD5860403E33}" srcOrd="0" destOrd="0" presId="urn:microsoft.com/office/officeart/2008/layout/LinedList"/>
    <dgm:cxn modelId="{E9B688EF-BF4D-E542-826B-2DAEF041A384}" type="presParOf" srcId="{CAB32BE5-9D52-4C44-93AE-379AB120EDE8}" destId="{E0A1F5FA-7775-1548-B89A-6383B9E45BC2}" srcOrd="1" destOrd="0" presId="urn:microsoft.com/office/officeart/2008/layout/LinedList"/>
    <dgm:cxn modelId="{F34C5CAD-900B-B14A-B6AC-95429F02A220}" type="presParOf" srcId="{E0A1F5FA-7775-1548-B89A-6383B9E45BC2}" destId="{02752FE6-2439-E547-A9EA-1F01E9E5008E}" srcOrd="0" destOrd="0" presId="urn:microsoft.com/office/officeart/2008/layout/LinedList"/>
    <dgm:cxn modelId="{F35930E3-9297-1248-9E9D-DF5983CAFB18}" type="presParOf" srcId="{E0A1F5FA-7775-1548-B89A-6383B9E45BC2}" destId="{01CF2703-29A0-E943-8F70-FB44071118B4}" srcOrd="1" destOrd="0" presId="urn:microsoft.com/office/officeart/2008/layout/LinedList"/>
    <dgm:cxn modelId="{741B50A7-A411-BA4C-AFB9-C06F34951B58}" type="presParOf" srcId="{01CF2703-29A0-E943-8F70-FB44071118B4}" destId="{C516EB49-194C-9F4A-8857-B2F01EFE4168}" srcOrd="0" destOrd="0" presId="urn:microsoft.com/office/officeart/2008/layout/LinedList"/>
    <dgm:cxn modelId="{113A5FC3-C277-C945-9C67-A0E0C8790A2A}" type="presParOf" srcId="{01CF2703-29A0-E943-8F70-FB44071118B4}" destId="{654CEB25-A867-D049-83AA-5C31E2A38F9C}" srcOrd="1" destOrd="0" presId="urn:microsoft.com/office/officeart/2008/layout/LinedList"/>
    <dgm:cxn modelId="{B6CE9CE3-01DF-054C-83A8-B853C2A37070}" type="presParOf" srcId="{01CF2703-29A0-E943-8F70-FB44071118B4}" destId="{D54B113C-A098-9444-976E-37E1CEA9841A}" srcOrd="2" destOrd="0" presId="urn:microsoft.com/office/officeart/2008/layout/LinedList"/>
    <dgm:cxn modelId="{B0398539-B759-6044-9819-2E207ACFCAED}" type="presParOf" srcId="{E0A1F5FA-7775-1548-B89A-6383B9E45BC2}" destId="{A477A61E-D287-A24F-9126-3E520258E0BA}" srcOrd="2" destOrd="0" presId="urn:microsoft.com/office/officeart/2008/layout/LinedList"/>
    <dgm:cxn modelId="{4A59DB9F-049B-E545-AB98-BFDD6DEFE3E9}" type="presParOf" srcId="{E0A1F5FA-7775-1548-B89A-6383B9E45BC2}" destId="{6DFA10DC-D75E-5641-8FD0-996D0BAD6BE7}" srcOrd="3" destOrd="0" presId="urn:microsoft.com/office/officeart/2008/layout/LinedList"/>
    <dgm:cxn modelId="{9E45BAD7-805B-E14F-A6C4-00FB490AA36E}" type="presParOf" srcId="{E0A1F5FA-7775-1548-B89A-6383B9E45BC2}" destId="{DA7C8305-66C8-F04A-8DC2-26DDD828E714}" srcOrd="4" destOrd="0" presId="urn:microsoft.com/office/officeart/2008/layout/LinedList"/>
    <dgm:cxn modelId="{A19D1775-F67C-2140-9319-B7F1C74E1C1F}" type="presParOf" srcId="{DA7C8305-66C8-F04A-8DC2-26DDD828E714}" destId="{39317F95-6411-5145-821E-0EAE379F3673}" srcOrd="0" destOrd="0" presId="urn:microsoft.com/office/officeart/2008/layout/LinedList"/>
    <dgm:cxn modelId="{A614656C-175B-0445-A3AE-B88AFB12045A}" type="presParOf" srcId="{DA7C8305-66C8-F04A-8DC2-26DDD828E714}" destId="{D5FA34A9-CE8A-A94D-8EA1-44C76034F5DC}" srcOrd="1" destOrd="0" presId="urn:microsoft.com/office/officeart/2008/layout/LinedList"/>
    <dgm:cxn modelId="{15852FBE-A398-1E45-938B-890F0684166B}" type="presParOf" srcId="{DA7C8305-66C8-F04A-8DC2-26DDD828E714}" destId="{A74FAC7A-BC86-3E4E-9EB2-425106B5D362}" srcOrd="2" destOrd="0" presId="urn:microsoft.com/office/officeart/2008/layout/LinedList"/>
    <dgm:cxn modelId="{0F189022-E12A-8442-ADFD-ACAEF69D2F17}" type="presParOf" srcId="{E0A1F5FA-7775-1548-B89A-6383B9E45BC2}" destId="{94F65589-7905-0348-BF15-C2A2D4FDE024}" srcOrd="5" destOrd="0" presId="urn:microsoft.com/office/officeart/2008/layout/LinedList"/>
    <dgm:cxn modelId="{13D3B3CD-7111-C54D-86BD-BB6503CA1E2C}" type="presParOf" srcId="{E0A1F5FA-7775-1548-B89A-6383B9E45BC2}" destId="{AB598B0B-1F14-5E43-807C-C2BA4AEFFFEE}" srcOrd="6" destOrd="0" presId="urn:microsoft.com/office/officeart/2008/layout/LinedList"/>
    <dgm:cxn modelId="{44077EE1-232C-AA40-A788-E9001C715412}" type="presParOf" srcId="{E0A1F5FA-7775-1548-B89A-6383B9E45BC2}" destId="{2E1305A1-2CCB-F740-B048-231BDCAC21E5}" srcOrd="7" destOrd="0" presId="urn:microsoft.com/office/officeart/2008/layout/LinedList"/>
    <dgm:cxn modelId="{300F08F4-FD2E-2545-8771-D254594729F9}" type="presParOf" srcId="{2E1305A1-2CCB-F740-B048-231BDCAC21E5}" destId="{60463B75-1022-1B46-A29E-15376ED97CCB}" srcOrd="0" destOrd="0" presId="urn:microsoft.com/office/officeart/2008/layout/LinedList"/>
    <dgm:cxn modelId="{C94BBFC3-A922-C34E-AE5B-E41BE110647D}" type="presParOf" srcId="{2E1305A1-2CCB-F740-B048-231BDCAC21E5}" destId="{9200AF5D-FFA1-A940-B023-DD884E5809CC}" srcOrd="1" destOrd="0" presId="urn:microsoft.com/office/officeart/2008/layout/LinedList"/>
    <dgm:cxn modelId="{AD4A85D3-B509-D846-BEF2-70A987967594}" type="presParOf" srcId="{2E1305A1-2CCB-F740-B048-231BDCAC21E5}" destId="{F03824B4-8B44-194A-99D6-1842254DDBF6}" srcOrd="2" destOrd="0" presId="urn:microsoft.com/office/officeart/2008/layout/LinedList"/>
    <dgm:cxn modelId="{91EEB74A-DF64-E147-B7B2-1EAF5896F93C}" type="presParOf" srcId="{E0A1F5FA-7775-1548-B89A-6383B9E45BC2}" destId="{D552ECBE-704B-174B-B139-BB091B8C5BF2}" srcOrd="8" destOrd="0" presId="urn:microsoft.com/office/officeart/2008/layout/LinedList"/>
    <dgm:cxn modelId="{33779370-A254-514C-9F39-5214645508DA}" type="presParOf" srcId="{E0A1F5FA-7775-1548-B89A-6383B9E45BC2}" destId="{53472304-14E4-2444-BC58-D0F54C912648}"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1FA2D0-D197-441B-A178-310F702C45B2}"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22AD67C9-41EE-40D5-9A4D-F9CC7DDBDC0B}">
      <dgm:prSet custT="1"/>
      <dgm:spPr/>
      <dgm:t>
        <a:bodyPr/>
        <a:lstStyle/>
        <a:p>
          <a:r>
            <a:rPr lang="en-GB" sz="1400" b="1" i="0" dirty="0">
              <a:solidFill>
                <a:schemeClr val="tx1"/>
              </a:solidFill>
              <a:latin typeface="Arial" panose="020B0604020202020204" pitchFamily="34" charset="0"/>
              <a:cs typeface="Arial" panose="020B0604020202020204" pitchFamily="34" charset="0"/>
            </a:rPr>
            <a:t>Scenario:</a:t>
          </a:r>
          <a:br>
            <a:rPr lang="en-GB" sz="1400" i="0" dirty="0">
              <a:solidFill>
                <a:schemeClr val="tx1"/>
              </a:solidFill>
              <a:latin typeface="Arial" panose="020B0604020202020204" pitchFamily="34" charset="0"/>
              <a:cs typeface="Arial" panose="020B0604020202020204" pitchFamily="34" charset="0"/>
            </a:rPr>
          </a:br>
          <a:r>
            <a:rPr lang="en-GB" sz="1400" i="0" dirty="0">
              <a:solidFill>
                <a:schemeClr val="tx1"/>
              </a:solidFill>
              <a:latin typeface="Arial" panose="020B0604020202020204" pitchFamily="34" charset="0"/>
              <a:cs typeface="Arial" panose="020B0604020202020204" pitchFamily="34" charset="0"/>
            </a:rPr>
            <a:t>I supported a service user with personal care of changing from their Pyjamas to daytime clothes. During the support, the service user appeared distressed. </a:t>
          </a:r>
          <a:endParaRPr lang="en-US" sz="1400" dirty="0">
            <a:solidFill>
              <a:schemeClr val="tx1"/>
            </a:solidFill>
            <a:latin typeface="Arial" panose="020B0604020202020204" pitchFamily="34" charset="0"/>
            <a:cs typeface="Arial" panose="020B0604020202020204" pitchFamily="34" charset="0"/>
          </a:endParaRPr>
        </a:p>
      </dgm:t>
    </dgm:pt>
    <dgm:pt modelId="{6FCE52C6-AE79-46CA-8A83-5483C12FFE4A}" type="parTrans" cxnId="{DDED8BC6-2B93-406E-BC83-76B9446679BB}">
      <dgm:prSet/>
      <dgm:spPr/>
      <dgm:t>
        <a:bodyPr/>
        <a:lstStyle/>
        <a:p>
          <a:endParaRPr lang="en-US"/>
        </a:p>
      </dgm:t>
    </dgm:pt>
    <dgm:pt modelId="{583CC507-2FD1-4EC2-83BD-A038E2263CB8}" type="sibTrans" cxnId="{DDED8BC6-2B93-406E-BC83-76B9446679BB}">
      <dgm:prSet/>
      <dgm:spPr/>
      <dgm:t>
        <a:bodyPr/>
        <a:lstStyle/>
        <a:p>
          <a:endParaRPr lang="en-US"/>
        </a:p>
      </dgm:t>
    </dgm:pt>
    <dgm:pt modelId="{B44508B5-E329-4912-B0BE-0CC906613CCC}">
      <dgm:prSet custT="1"/>
      <dgm:spPr/>
      <dgm:t>
        <a:bodyPr/>
        <a:lstStyle/>
        <a:p>
          <a:r>
            <a:rPr lang="en-GB" sz="1400" i="0" dirty="0">
              <a:solidFill>
                <a:schemeClr val="tx1"/>
              </a:solidFill>
              <a:latin typeface="Arial" panose="020B0604020202020204" pitchFamily="34" charset="0"/>
              <a:cs typeface="Arial" panose="020B0604020202020204" pitchFamily="34" charset="0"/>
            </a:rPr>
            <a:t>How I would reflect using the Gibbs’ Reflective Cycle Model: </a:t>
          </a:r>
          <a:endParaRPr lang="en-US" sz="1400" dirty="0">
            <a:solidFill>
              <a:schemeClr val="tx1"/>
            </a:solidFill>
            <a:latin typeface="Arial" panose="020B0604020202020204" pitchFamily="34" charset="0"/>
            <a:cs typeface="Arial" panose="020B0604020202020204" pitchFamily="34" charset="0"/>
          </a:endParaRPr>
        </a:p>
      </dgm:t>
    </dgm:pt>
    <dgm:pt modelId="{73ECF2C3-C48D-40AA-80DF-4A66EC805C40}" type="parTrans" cxnId="{1CB388B6-DA55-4E94-ACB9-7925CD4C25ED}">
      <dgm:prSet/>
      <dgm:spPr/>
      <dgm:t>
        <a:bodyPr/>
        <a:lstStyle/>
        <a:p>
          <a:endParaRPr lang="en-US"/>
        </a:p>
      </dgm:t>
    </dgm:pt>
    <dgm:pt modelId="{D5BD8BA7-7017-40FD-AE72-2783383BAAD1}" type="sibTrans" cxnId="{1CB388B6-DA55-4E94-ACB9-7925CD4C25ED}">
      <dgm:prSet/>
      <dgm:spPr/>
      <dgm:t>
        <a:bodyPr/>
        <a:lstStyle/>
        <a:p>
          <a:endParaRPr lang="en-US"/>
        </a:p>
      </dgm:t>
    </dgm:pt>
    <dgm:pt modelId="{3DE0F0E0-DB49-47B7-A194-26CE4FD897C4}">
      <dgm:prSet custT="1"/>
      <dgm:spPr/>
      <dgm:t>
        <a:bodyPr/>
        <a:lstStyle/>
        <a:p>
          <a:r>
            <a:rPr lang="en-GB" sz="1400" i="0" dirty="0">
              <a:solidFill>
                <a:schemeClr val="tx1"/>
              </a:solidFill>
              <a:latin typeface="Arial" panose="020B0604020202020204" pitchFamily="34" charset="0"/>
              <a:cs typeface="Arial" panose="020B0604020202020204" pitchFamily="34" charset="0"/>
            </a:rPr>
            <a:t>I would think about how I handled the situation and whether I communicated clearly and concisely </a:t>
          </a:r>
          <a:r>
            <a:rPr lang="en-GB" sz="1400" i="1" dirty="0">
              <a:solidFill>
                <a:schemeClr val="tx1"/>
              </a:solidFill>
              <a:latin typeface="Arial" panose="020B0604020202020204" pitchFamily="34" charset="0"/>
              <a:cs typeface="Arial" panose="020B0604020202020204" pitchFamily="34" charset="0"/>
            </a:rPr>
            <a:t>(</a:t>
          </a:r>
          <a:r>
            <a:rPr lang="en-GB" sz="1400" dirty="0">
              <a:solidFill>
                <a:schemeClr val="tx1"/>
              </a:solidFill>
              <a:effectLst/>
              <a:latin typeface="Arial" panose="020B0604020202020204" pitchFamily="34" charset="0"/>
              <a:cs typeface="Arial" panose="020B0604020202020204" pitchFamily="34" charset="0"/>
            </a:rPr>
            <a:t>Kolb, D.A, 1984) </a:t>
          </a:r>
          <a:r>
            <a:rPr lang="en-GB" sz="1400" i="1" dirty="0">
              <a:solidFill>
                <a:schemeClr val="tx1"/>
              </a:solidFill>
              <a:latin typeface="Arial" panose="020B0604020202020204" pitchFamily="34" charset="0"/>
              <a:cs typeface="Arial" panose="020B0604020202020204" pitchFamily="34" charset="0"/>
            </a:rPr>
            <a:t>)</a:t>
          </a:r>
          <a:endParaRPr lang="en-US" sz="1400" dirty="0">
            <a:solidFill>
              <a:schemeClr val="tx1"/>
            </a:solidFill>
            <a:latin typeface="Arial" panose="020B0604020202020204" pitchFamily="34" charset="0"/>
            <a:cs typeface="Arial" panose="020B0604020202020204" pitchFamily="34" charset="0"/>
          </a:endParaRPr>
        </a:p>
      </dgm:t>
    </dgm:pt>
    <dgm:pt modelId="{F8D62F68-B16A-4575-A030-FDAEDA654665}" type="parTrans" cxnId="{53386037-97CE-489E-A644-18A46F9105FA}">
      <dgm:prSet/>
      <dgm:spPr/>
      <dgm:t>
        <a:bodyPr/>
        <a:lstStyle/>
        <a:p>
          <a:endParaRPr lang="en-US"/>
        </a:p>
      </dgm:t>
    </dgm:pt>
    <dgm:pt modelId="{60C7865F-BD99-41DB-A493-F3FC1B062993}" type="sibTrans" cxnId="{53386037-97CE-489E-A644-18A46F9105FA}">
      <dgm:prSet/>
      <dgm:spPr/>
      <dgm:t>
        <a:bodyPr/>
        <a:lstStyle/>
        <a:p>
          <a:endParaRPr lang="en-US"/>
        </a:p>
      </dgm:t>
    </dgm:pt>
    <dgm:pt modelId="{23AC8E59-E6E8-49C5-AFD7-43D8D64AF2A3}">
      <dgm:prSet custT="1"/>
      <dgm:spPr/>
      <dgm:t>
        <a:bodyPr/>
        <a:lstStyle/>
        <a:p>
          <a:r>
            <a:rPr lang="en-GB" sz="1400" i="0" dirty="0">
              <a:solidFill>
                <a:schemeClr val="tx1"/>
              </a:solidFill>
              <a:latin typeface="Arial" panose="020B0604020202020204" pitchFamily="34" charset="0"/>
              <a:cs typeface="Arial" panose="020B0604020202020204" pitchFamily="34" charset="0"/>
            </a:rPr>
            <a:t>I would consider how the service user may have been feeling, such as anxious or embarrassed </a:t>
          </a:r>
          <a:r>
            <a:rPr lang="en-GB" sz="1400" i="1" dirty="0">
              <a:solidFill>
                <a:schemeClr val="tx1"/>
              </a:solidFill>
              <a:latin typeface="Arial" panose="020B0604020202020204" pitchFamily="34" charset="0"/>
              <a:cs typeface="Arial" panose="020B0604020202020204" pitchFamily="34" charset="0"/>
            </a:rPr>
            <a:t>(</a:t>
          </a:r>
          <a:r>
            <a:rPr lang="en-GB" sz="1400" dirty="0">
              <a:solidFill>
                <a:schemeClr val="tx1"/>
              </a:solidFill>
              <a:effectLst/>
              <a:latin typeface="Arial" panose="020B0604020202020204" pitchFamily="34" charset="0"/>
              <a:cs typeface="Arial" panose="020B0604020202020204" pitchFamily="34" charset="0"/>
            </a:rPr>
            <a:t>Kolb, D.A, 1984).</a:t>
          </a:r>
          <a:endParaRPr lang="en-US" sz="1400" dirty="0">
            <a:solidFill>
              <a:schemeClr val="tx1"/>
            </a:solidFill>
            <a:latin typeface="Arial" panose="020B0604020202020204" pitchFamily="34" charset="0"/>
            <a:cs typeface="Arial" panose="020B0604020202020204" pitchFamily="34" charset="0"/>
          </a:endParaRPr>
        </a:p>
      </dgm:t>
    </dgm:pt>
    <dgm:pt modelId="{8E6F3901-F84C-4201-8D59-A33BB74B5AB0}" type="parTrans" cxnId="{83D4466F-E1E1-4FC2-8C81-ADAA69A1D9AB}">
      <dgm:prSet/>
      <dgm:spPr/>
      <dgm:t>
        <a:bodyPr/>
        <a:lstStyle/>
        <a:p>
          <a:endParaRPr lang="en-US"/>
        </a:p>
      </dgm:t>
    </dgm:pt>
    <dgm:pt modelId="{FC3F374E-D9D9-40DC-B1C5-8F65938B2DBE}" type="sibTrans" cxnId="{83D4466F-E1E1-4FC2-8C81-ADAA69A1D9AB}">
      <dgm:prSet/>
      <dgm:spPr/>
      <dgm:t>
        <a:bodyPr/>
        <a:lstStyle/>
        <a:p>
          <a:endParaRPr lang="en-US"/>
        </a:p>
      </dgm:t>
    </dgm:pt>
    <dgm:pt modelId="{3763463A-4B15-42EF-B914-FCE060602444}">
      <dgm:prSet custT="1"/>
      <dgm:spPr/>
      <dgm:t>
        <a:bodyPr/>
        <a:lstStyle/>
        <a:p>
          <a:r>
            <a:rPr lang="en-GB" sz="1400" i="0" dirty="0">
              <a:solidFill>
                <a:schemeClr val="tx1"/>
              </a:solidFill>
              <a:latin typeface="Arial" panose="020B0604020202020204" pitchFamily="34" charset="0"/>
              <a:cs typeface="Arial" panose="020B0604020202020204" pitchFamily="34" charset="0"/>
            </a:rPr>
            <a:t>I would identify what I could do differently next time, for example giving more reassurance, explaining each step, or offering more privacy and independence </a:t>
          </a:r>
          <a:r>
            <a:rPr lang="en-GB" sz="1400" i="1" dirty="0">
              <a:solidFill>
                <a:schemeClr val="tx1"/>
              </a:solidFill>
              <a:latin typeface="Arial" panose="020B0604020202020204" pitchFamily="34" charset="0"/>
              <a:cs typeface="Arial" panose="020B0604020202020204" pitchFamily="34" charset="0"/>
            </a:rPr>
            <a:t>(</a:t>
          </a:r>
          <a:r>
            <a:rPr lang="en-GB" sz="1400" dirty="0">
              <a:solidFill>
                <a:schemeClr val="tx1"/>
              </a:solidFill>
              <a:effectLst/>
              <a:latin typeface="Arial" panose="020B0604020202020204" pitchFamily="34" charset="0"/>
              <a:cs typeface="Arial" panose="020B0604020202020204" pitchFamily="34" charset="0"/>
            </a:rPr>
            <a:t>Kolb, D.A, 1984).</a:t>
          </a:r>
          <a:endParaRPr lang="en-US" sz="1400" dirty="0">
            <a:solidFill>
              <a:schemeClr val="tx1"/>
            </a:solidFill>
            <a:latin typeface="Arial" panose="020B0604020202020204" pitchFamily="34" charset="0"/>
            <a:cs typeface="Arial" panose="020B0604020202020204" pitchFamily="34" charset="0"/>
          </a:endParaRPr>
        </a:p>
      </dgm:t>
    </dgm:pt>
    <dgm:pt modelId="{624F0F78-A27F-46F7-959F-F0E4E9333A72}" type="parTrans" cxnId="{2D99414E-091E-47C2-9988-A1E7AA6FB9B7}">
      <dgm:prSet/>
      <dgm:spPr/>
      <dgm:t>
        <a:bodyPr/>
        <a:lstStyle/>
        <a:p>
          <a:endParaRPr lang="en-US"/>
        </a:p>
      </dgm:t>
    </dgm:pt>
    <dgm:pt modelId="{10411762-8C32-44E3-8E1F-7D0453381140}" type="sibTrans" cxnId="{2D99414E-091E-47C2-9988-A1E7AA6FB9B7}">
      <dgm:prSet/>
      <dgm:spPr/>
      <dgm:t>
        <a:bodyPr/>
        <a:lstStyle/>
        <a:p>
          <a:endParaRPr lang="en-US"/>
        </a:p>
      </dgm:t>
    </dgm:pt>
    <dgm:pt modelId="{7C474CF4-612D-4482-82BD-728238F2FD23}">
      <dgm:prSet custT="1"/>
      <dgm:spPr/>
      <dgm:t>
        <a:bodyPr/>
        <a:lstStyle/>
        <a:p>
          <a:r>
            <a:rPr lang="en-GB" sz="1400" i="0" dirty="0">
              <a:solidFill>
                <a:schemeClr val="tx1"/>
              </a:solidFill>
              <a:latin typeface="Arial" panose="020B0604020202020204" pitchFamily="34" charset="0"/>
              <a:cs typeface="Arial" panose="020B0604020202020204" pitchFamily="34" charset="0"/>
            </a:rPr>
            <a:t>Reflection helps everyone learn from an experience and improves the way we approach the situation next time. Therefore, a more person centred, and supportive care approach will be given </a:t>
          </a:r>
          <a:r>
            <a:rPr lang="en-GB" sz="1400" i="1" dirty="0">
              <a:solidFill>
                <a:schemeClr val="tx1"/>
              </a:solidFill>
              <a:latin typeface="Arial" panose="020B0604020202020204" pitchFamily="34" charset="0"/>
              <a:cs typeface="Arial" panose="020B0604020202020204" pitchFamily="34" charset="0"/>
            </a:rPr>
            <a:t>(</a:t>
          </a:r>
          <a:r>
            <a:rPr lang="en-GB" sz="1400" dirty="0">
              <a:solidFill>
                <a:schemeClr val="tx1"/>
              </a:solidFill>
              <a:effectLst/>
              <a:latin typeface="Arial" panose="020B0604020202020204" pitchFamily="34" charset="0"/>
              <a:cs typeface="Arial" panose="020B0604020202020204" pitchFamily="34" charset="0"/>
            </a:rPr>
            <a:t>Kolb, D.A, 1984).</a:t>
          </a:r>
          <a:endParaRPr lang="en-US" sz="1400" dirty="0">
            <a:solidFill>
              <a:schemeClr val="tx1"/>
            </a:solidFill>
            <a:latin typeface="Arial" panose="020B0604020202020204" pitchFamily="34" charset="0"/>
            <a:cs typeface="Arial" panose="020B0604020202020204" pitchFamily="34" charset="0"/>
          </a:endParaRPr>
        </a:p>
      </dgm:t>
    </dgm:pt>
    <dgm:pt modelId="{AD2EF799-3878-44A3-AF35-B4FE0E6D9BBC}" type="parTrans" cxnId="{90351566-CC3E-47B9-917B-F40CC552046A}">
      <dgm:prSet/>
      <dgm:spPr/>
      <dgm:t>
        <a:bodyPr/>
        <a:lstStyle/>
        <a:p>
          <a:endParaRPr lang="en-US"/>
        </a:p>
      </dgm:t>
    </dgm:pt>
    <dgm:pt modelId="{33A4EC4A-461E-40FF-A729-73E7DA32996D}" type="sibTrans" cxnId="{90351566-CC3E-47B9-917B-F40CC552046A}">
      <dgm:prSet/>
      <dgm:spPr/>
      <dgm:t>
        <a:bodyPr/>
        <a:lstStyle/>
        <a:p>
          <a:endParaRPr lang="en-US"/>
        </a:p>
      </dgm:t>
    </dgm:pt>
    <dgm:pt modelId="{88713F67-F85F-6642-A133-A3E7547321F2}" type="pres">
      <dgm:prSet presAssocID="{141FA2D0-D197-441B-A178-310F702C45B2}" presName="Name0" presStyleCnt="0">
        <dgm:presLayoutVars>
          <dgm:dir/>
          <dgm:resizeHandles val="exact"/>
        </dgm:presLayoutVars>
      </dgm:prSet>
      <dgm:spPr/>
    </dgm:pt>
    <dgm:pt modelId="{8AE8FEDC-DA66-F74D-8093-9B5E26BAC4DB}" type="pres">
      <dgm:prSet presAssocID="{22AD67C9-41EE-40D5-9A4D-F9CC7DDBDC0B}" presName="node" presStyleLbl="node1" presStyleIdx="0" presStyleCnt="6">
        <dgm:presLayoutVars>
          <dgm:bulletEnabled val="1"/>
        </dgm:presLayoutVars>
      </dgm:prSet>
      <dgm:spPr/>
    </dgm:pt>
    <dgm:pt modelId="{3D9FADB7-DDBE-2243-81AF-5C7EDD5BD946}" type="pres">
      <dgm:prSet presAssocID="{583CC507-2FD1-4EC2-83BD-A038E2263CB8}" presName="sibTrans" presStyleLbl="sibTrans1D1" presStyleIdx="0" presStyleCnt="5"/>
      <dgm:spPr/>
    </dgm:pt>
    <dgm:pt modelId="{97FE2FB9-57E2-1241-A7CE-E77D137E60C5}" type="pres">
      <dgm:prSet presAssocID="{583CC507-2FD1-4EC2-83BD-A038E2263CB8}" presName="connectorText" presStyleLbl="sibTrans1D1" presStyleIdx="0" presStyleCnt="5"/>
      <dgm:spPr/>
    </dgm:pt>
    <dgm:pt modelId="{3A1CF765-8D05-0A48-88D6-7CB8B489A659}" type="pres">
      <dgm:prSet presAssocID="{B44508B5-E329-4912-B0BE-0CC906613CCC}" presName="node" presStyleLbl="node1" presStyleIdx="1" presStyleCnt="6">
        <dgm:presLayoutVars>
          <dgm:bulletEnabled val="1"/>
        </dgm:presLayoutVars>
      </dgm:prSet>
      <dgm:spPr/>
    </dgm:pt>
    <dgm:pt modelId="{D6311647-20A5-7541-92C3-972C13B90C5E}" type="pres">
      <dgm:prSet presAssocID="{D5BD8BA7-7017-40FD-AE72-2783383BAAD1}" presName="sibTrans" presStyleLbl="sibTrans1D1" presStyleIdx="1" presStyleCnt="5"/>
      <dgm:spPr/>
    </dgm:pt>
    <dgm:pt modelId="{AA5C0BB1-385E-334E-A086-F29710D83A9A}" type="pres">
      <dgm:prSet presAssocID="{D5BD8BA7-7017-40FD-AE72-2783383BAAD1}" presName="connectorText" presStyleLbl="sibTrans1D1" presStyleIdx="1" presStyleCnt="5"/>
      <dgm:spPr/>
    </dgm:pt>
    <dgm:pt modelId="{8B39A61A-0389-0347-BB41-41B347BB2223}" type="pres">
      <dgm:prSet presAssocID="{3DE0F0E0-DB49-47B7-A194-26CE4FD897C4}" presName="node" presStyleLbl="node1" presStyleIdx="2" presStyleCnt="6">
        <dgm:presLayoutVars>
          <dgm:bulletEnabled val="1"/>
        </dgm:presLayoutVars>
      </dgm:prSet>
      <dgm:spPr/>
    </dgm:pt>
    <dgm:pt modelId="{21FEA980-FB3E-B84A-9150-2B6A0C5E01BB}" type="pres">
      <dgm:prSet presAssocID="{60C7865F-BD99-41DB-A493-F3FC1B062993}" presName="sibTrans" presStyleLbl="sibTrans1D1" presStyleIdx="2" presStyleCnt="5"/>
      <dgm:spPr/>
    </dgm:pt>
    <dgm:pt modelId="{A06A81DB-EF90-2D4F-89C8-7293BF6183D0}" type="pres">
      <dgm:prSet presAssocID="{60C7865F-BD99-41DB-A493-F3FC1B062993}" presName="connectorText" presStyleLbl="sibTrans1D1" presStyleIdx="2" presStyleCnt="5"/>
      <dgm:spPr/>
    </dgm:pt>
    <dgm:pt modelId="{845236F9-A466-CC4E-84A2-3ADD7AB6FDFF}" type="pres">
      <dgm:prSet presAssocID="{23AC8E59-E6E8-49C5-AFD7-43D8D64AF2A3}" presName="node" presStyleLbl="node1" presStyleIdx="3" presStyleCnt="6">
        <dgm:presLayoutVars>
          <dgm:bulletEnabled val="1"/>
        </dgm:presLayoutVars>
      </dgm:prSet>
      <dgm:spPr/>
    </dgm:pt>
    <dgm:pt modelId="{0AF69315-2C5C-5E47-880F-E0B3F6595008}" type="pres">
      <dgm:prSet presAssocID="{FC3F374E-D9D9-40DC-B1C5-8F65938B2DBE}" presName="sibTrans" presStyleLbl="sibTrans1D1" presStyleIdx="3" presStyleCnt="5"/>
      <dgm:spPr/>
    </dgm:pt>
    <dgm:pt modelId="{0848CFD0-984E-C545-86D6-14834ABD5EEF}" type="pres">
      <dgm:prSet presAssocID="{FC3F374E-D9D9-40DC-B1C5-8F65938B2DBE}" presName="connectorText" presStyleLbl="sibTrans1D1" presStyleIdx="3" presStyleCnt="5"/>
      <dgm:spPr/>
    </dgm:pt>
    <dgm:pt modelId="{488400D0-3FE9-0546-9608-D6E30DDE9423}" type="pres">
      <dgm:prSet presAssocID="{3763463A-4B15-42EF-B914-FCE060602444}" presName="node" presStyleLbl="node1" presStyleIdx="4" presStyleCnt="6">
        <dgm:presLayoutVars>
          <dgm:bulletEnabled val="1"/>
        </dgm:presLayoutVars>
      </dgm:prSet>
      <dgm:spPr/>
    </dgm:pt>
    <dgm:pt modelId="{89353F4D-675D-ED44-B20B-21FB9555AA8F}" type="pres">
      <dgm:prSet presAssocID="{10411762-8C32-44E3-8E1F-7D0453381140}" presName="sibTrans" presStyleLbl="sibTrans1D1" presStyleIdx="4" presStyleCnt="5"/>
      <dgm:spPr/>
    </dgm:pt>
    <dgm:pt modelId="{F38A8AFB-E805-634A-A341-5C90215AC53C}" type="pres">
      <dgm:prSet presAssocID="{10411762-8C32-44E3-8E1F-7D0453381140}" presName="connectorText" presStyleLbl="sibTrans1D1" presStyleIdx="4" presStyleCnt="5"/>
      <dgm:spPr/>
    </dgm:pt>
    <dgm:pt modelId="{DF62CFC1-B68C-6541-B01D-32780F765AB3}" type="pres">
      <dgm:prSet presAssocID="{7C474CF4-612D-4482-82BD-728238F2FD23}" presName="node" presStyleLbl="node1" presStyleIdx="5" presStyleCnt="6">
        <dgm:presLayoutVars>
          <dgm:bulletEnabled val="1"/>
        </dgm:presLayoutVars>
      </dgm:prSet>
      <dgm:spPr/>
    </dgm:pt>
  </dgm:ptLst>
  <dgm:cxnLst>
    <dgm:cxn modelId="{90CF6822-B3BE-9844-BE67-FCAC8077F69F}" type="presOf" srcId="{7C474CF4-612D-4482-82BD-728238F2FD23}" destId="{DF62CFC1-B68C-6541-B01D-32780F765AB3}" srcOrd="0" destOrd="0" presId="urn:microsoft.com/office/officeart/2016/7/layout/RepeatingBendingProcessNew"/>
    <dgm:cxn modelId="{49331126-C804-6144-A9D8-F46822444987}" type="presOf" srcId="{D5BD8BA7-7017-40FD-AE72-2783383BAAD1}" destId="{D6311647-20A5-7541-92C3-972C13B90C5E}" srcOrd="0" destOrd="0" presId="urn:microsoft.com/office/officeart/2016/7/layout/RepeatingBendingProcessNew"/>
    <dgm:cxn modelId="{C9278535-D2E1-6145-9B88-15C1B424E5CE}" type="presOf" srcId="{583CC507-2FD1-4EC2-83BD-A038E2263CB8}" destId="{97FE2FB9-57E2-1241-A7CE-E77D137E60C5}" srcOrd="1" destOrd="0" presId="urn:microsoft.com/office/officeart/2016/7/layout/RepeatingBendingProcessNew"/>
    <dgm:cxn modelId="{53386037-97CE-489E-A644-18A46F9105FA}" srcId="{141FA2D0-D197-441B-A178-310F702C45B2}" destId="{3DE0F0E0-DB49-47B7-A194-26CE4FD897C4}" srcOrd="2" destOrd="0" parTransId="{F8D62F68-B16A-4575-A030-FDAEDA654665}" sibTransId="{60C7865F-BD99-41DB-A493-F3FC1B062993}"/>
    <dgm:cxn modelId="{FCAAA93A-BBCD-544C-BB2F-F08DE6170469}" type="presOf" srcId="{3DE0F0E0-DB49-47B7-A194-26CE4FD897C4}" destId="{8B39A61A-0389-0347-BB41-41B347BB2223}" srcOrd="0" destOrd="0" presId="urn:microsoft.com/office/officeart/2016/7/layout/RepeatingBendingProcessNew"/>
    <dgm:cxn modelId="{2D99414E-091E-47C2-9988-A1E7AA6FB9B7}" srcId="{141FA2D0-D197-441B-A178-310F702C45B2}" destId="{3763463A-4B15-42EF-B914-FCE060602444}" srcOrd="4" destOrd="0" parTransId="{624F0F78-A27F-46F7-959F-F0E4E9333A72}" sibTransId="{10411762-8C32-44E3-8E1F-7D0453381140}"/>
    <dgm:cxn modelId="{5EA6EF57-8E66-8D49-8011-50938830D31A}" type="presOf" srcId="{3763463A-4B15-42EF-B914-FCE060602444}" destId="{488400D0-3FE9-0546-9608-D6E30DDE9423}" srcOrd="0" destOrd="0" presId="urn:microsoft.com/office/officeart/2016/7/layout/RepeatingBendingProcessNew"/>
    <dgm:cxn modelId="{A462A163-DEA5-8F4F-A3F3-D2327F31F545}" type="presOf" srcId="{141FA2D0-D197-441B-A178-310F702C45B2}" destId="{88713F67-F85F-6642-A133-A3E7547321F2}" srcOrd="0" destOrd="0" presId="urn:microsoft.com/office/officeart/2016/7/layout/RepeatingBendingProcessNew"/>
    <dgm:cxn modelId="{90351566-CC3E-47B9-917B-F40CC552046A}" srcId="{141FA2D0-D197-441B-A178-310F702C45B2}" destId="{7C474CF4-612D-4482-82BD-728238F2FD23}" srcOrd="5" destOrd="0" parTransId="{AD2EF799-3878-44A3-AF35-B4FE0E6D9BBC}" sibTransId="{33A4EC4A-461E-40FF-A729-73E7DA32996D}"/>
    <dgm:cxn modelId="{8A4EA36C-D86E-C54C-99F2-27B909EE9202}" type="presOf" srcId="{B44508B5-E329-4912-B0BE-0CC906613CCC}" destId="{3A1CF765-8D05-0A48-88D6-7CB8B489A659}" srcOrd="0" destOrd="0" presId="urn:microsoft.com/office/officeart/2016/7/layout/RepeatingBendingProcessNew"/>
    <dgm:cxn modelId="{83D4466F-E1E1-4FC2-8C81-ADAA69A1D9AB}" srcId="{141FA2D0-D197-441B-A178-310F702C45B2}" destId="{23AC8E59-E6E8-49C5-AFD7-43D8D64AF2A3}" srcOrd="3" destOrd="0" parTransId="{8E6F3901-F84C-4201-8D59-A33BB74B5AB0}" sibTransId="{FC3F374E-D9D9-40DC-B1C5-8F65938B2DBE}"/>
    <dgm:cxn modelId="{B4AC1F71-E401-F14D-A678-2ACA8979E3D4}" type="presOf" srcId="{583CC507-2FD1-4EC2-83BD-A038E2263CB8}" destId="{3D9FADB7-DDBE-2243-81AF-5C7EDD5BD946}" srcOrd="0" destOrd="0" presId="urn:microsoft.com/office/officeart/2016/7/layout/RepeatingBendingProcessNew"/>
    <dgm:cxn modelId="{8AE8F274-5B02-0D41-B3E5-80F65AB9182E}" type="presOf" srcId="{60C7865F-BD99-41DB-A493-F3FC1B062993}" destId="{21FEA980-FB3E-B84A-9150-2B6A0C5E01BB}" srcOrd="0" destOrd="0" presId="urn:microsoft.com/office/officeart/2016/7/layout/RepeatingBendingProcessNew"/>
    <dgm:cxn modelId="{44317278-BBE5-1749-953A-010323C701A4}" type="presOf" srcId="{FC3F374E-D9D9-40DC-B1C5-8F65938B2DBE}" destId="{0848CFD0-984E-C545-86D6-14834ABD5EEF}" srcOrd="1" destOrd="0" presId="urn:microsoft.com/office/officeart/2016/7/layout/RepeatingBendingProcessNew"/>
    <dgm:cxn modelId="{564E8388-CB1D-6F4F-8E3D-2727014E1BDD}" type="presOf" srcId="{60C7865F-BD99-41DB-A493-F3FC1B062993}" destId="{A06A81DB-EF90-2D4F-89C8-7293BF6183D0}" srcOrd="1" destOrd="0" presId="urn:microsoft.com/office/officeart/2016/7/layout/RepeatingBendingProcessNew"/>
    <dgm:cxn modelId="{B579D488-6451-A04E-A461-5BD29B18516E}" type="presOf" srcId="{22AD67C9-41EE-40D5-9A4D-F9CC7DDBDC0B}" destId="{8AE8FEDC-DA66-F74D-8093-9B5E26BAC4DB}" srcOrd="0" destOrd="0" presId="urn:microsoft.com/office/officeart/2016/7/layout/RepeatingBendingProcessNew"/>
    <dgm:cxn modelId="{2925D48B-3458-414B-9B17-ACBA3B8E649C}" type="presOf" srcId="{D5BD8BA7-7017-40FD-AE72-2783383BAAD1}" destId="{AA5C0BB1-385E-334E-A086-F29710D83A9A}" srcOrd="1" destOrd="0" presId="urn:microsoft.com/office/officeart/2016/7/layout/RepeatingBendingProcessNew"/>
    <dgm:cxn modelId="{4A21A6A3-E387-F042-8E61-7146FAA5A05D}" type="presOf" srcId="{10411762-8C32-44E3-8E1F-7D0453381140}" destId="{89353F4D-675D-ED44-B20B-21FB9555AA8F}" srcOrd="0" destOrd="0" presId="urn:microsoft.com/office/officeart/2016/7/layout/RepeatingBendingProcessNew"/>
    <dgm:cxn modelId="{EA8769AB-5252-B84E-BC5B-D765DE37BE44}" type="presOf" srcId="{23AC8E59-E6E8-49C5-AFD7-43D8D64AF2A3}" destId="{845236F9-A466-CC4E-84A2-3ADD7AB6FDFF}" srcOrd="0" destOrd="0" presId="urn:microsoft.com/office/officeart/2016/7/layout/RepeatingBendingProcessNew"/>
    <dgm:cxn modelId="{9D67B5AD-F539-074E-82E4-9609EC3BB347}" type="presOf" srcId="{10411762-8C32-44E3-8E1F-7D0453381140}" destId="{F38A8AFB-E805-634A-A341-5C90215AC53C}" srcOrd="1" destOrd="0" presId="urn:microsoft.com/office/officeart/2016/7/layout/RepeatingBendingProcessNew"/>
    <dgm:cxn modelId="{1CB388B6-DA55-4E94-ACB9-7925CD4C25ED}" srcId="{141FA2D0-D197-441B-A178-310F702C45B2}" destId="{B44508B5-E329-4912-B0BE-0CC906613CCC}" srcOrd="1" destOrd="0" parTransId="{73ECF2C3-C48D-40AA-80DF-4A66EC805C40}" sibTransId="{D5BD8BA7-7017-40FD-AE72-2783383BAAD1}"/>
    <dgm:cxn modelId="{DDED8BC6-2B93-406E-BC83-76B9446679BB}" srcId="{141FA2D0-D197-441B-A178-310F702C45B2}" destId="{22AD67C9-41EE-40D5-9A4D-F9CC7DDBDC0B}" srcOrd="0" destOrd="0" parTransId="{6FCE52C6-AE79-46CA-8A83-5483C12FFE4A}" sibTransId="{583CC507-2FD1-4EC2-83BD-A038E2263CB8}"/>
    <dgm:cxn modelId="{3D8C7AFC-DCEE-C349-95A6-369C07C91F96}" type="presOf" srcId="{FC3F374E-D9D9-40DC-B1C5-8F65938B2DBE}" destId="{0AF69315-2C5C-5E47-880F-E0B3F6595008}" srcOrd="0" destOrd="0" presId="urn:microsoft.com/office/officeart/2016/7/layout/RepeatingBendingProcessNew"/>
    <dgm:cxn modelId="{DCE097B7-0258-B248-A8D7-703EF239204B}" type="presParOf" srcId="{88713F67-F85F-6642-A133-A3E7547321F2}" destId="{8AE8FEDC-DA66-F74D-8093-9B5E26BAC4DB}" srcOrd="0" destOrd="0" presId="urn:microsoft.com/office/officeart/2016/7/layout/RepeatingBendingProcessNew"/>
    <dgm:cxn modelId="{1ECD630B-0B1C-E84E-A6C2-A83E20B867F5}" type="presParOf" srcId="{88713F67-F85F-6642-A133-A3E7547321F2}" destId="{3D9FADB7-DDBE-2243-81AF-5C7EDD5BD946}" srcOrd="1" destOrd="0" presId="urn:microsoft.com/office/officeart/2016/7/layout/RepeatingBendingProcessNew"/>
    <dgm:cxn modelId="{3DEE53FB-99BE-684C-B23B-E5A1A54A1479}" type="presParOf" srcId="{3D9FADB7-DDBE-2243-81AF-5C7EDD5BD946}" destId="{97FE2FB9-57E2-1241-A7CE-E77D137E60C5}" srcOrd="0" destOrd="0" presId="urn:microsoft.com/office/officeart/2016/7/layout/RepeatingBendingProcessNew"/>
    <dgm:cxn modelId="{1FC8F0A7-5217-B24D-A325-E8DADE8EBE5B}" type="presParOf" srcId="{88713F67-F85F-6642-A133-A3E7547321F2}" destId="{3A1CF765-8D05-0A48-88D6-7CB8B489A659}" srcOrd="2" destOrd="0" presId="urn:microsoft.com/office/officeart/2016/7/layout/RepeatingBendingProcessNew"/>
    <dgm:cxn modelId="{232AB105-82D3-8849-BCA9-C75189F19B45}" type="presParOf" srcId="{88713F67-F85F-6642-A133-A3E7547321F2}" destId="{D6311647-20A5-7541-92C3-972C13B90C5E}" srcOrd="3" destOrd="0" presId="urn:microsoft.com/office/officeart/2016/7/layout/RepeatingBendingProcessNew"/>
    <dgm:cxn modelId="{5E94B2A1-C279-5E43-AB56-D8CC074943F9}" type="presParOf" srcId="{D6311647-20A5-7541-92C3-972C13B90C5E}" destId="{AA5C0BB1-385E-334E-A086-F29710D83A9A}" srcOrd="0" destOrd="0" presId="urn:microsoft.com/office/officeart/2016/7/layout/RepeatingBendingProcessNew"/>
    <dgm:cxn modelId="{0F9BFA8B-D01E-9946-A75B-955C3683C532}" type="presParOf" srcId="{88713F67-F85F-6642-A133-A3E7547321F2}" destId="{8B39A61A-0389-0347-BB41-41B347BB2223}" srcOrd="4" destOrd="0" presId="urn:microsoft.com/office/officeart/2016/7/layout/RepeatingBendingProcessNew"/>
    <dgm:cxn modelId="{A1F1F219-CBEE-8F4F-86F2-0E589EE6E8FE}" type="presParOf" srcId="{88713F67-F85F-6642-A133-A3E7547321F2}" destId="{21FEA980-FB3E-B84A-9150-2B6A0C5E01BB}" srcOrd="5" destOrd="0" presId="urn:microsoft.com/office/officeart/2016/7/layout/RepeatingBendingProcessNew"/>
    <dgm:cxn modelId="{8BAAA8AA-5D57-5D4F-8F6E-55BF7E89AAC4}" type="presParOf" srcId="{21FEA980-FB3E-B84A-9150-2B6A0C5E01BB}" destId="{A06A81DB-EF90-2D4F-89C8-7293BF6183D0}" srcOrd="0" destOrd="0" presId="urn:microsoft.com/office/officeart/2016/7/layout/RepeatingBendingProcessNew"/>
    <dgm:cxn modelId="{FBA598C8-3A21-5347-8588-B91483ACCA49}" type="presParOf" srcId="{88713F67-F85F-6642-A133-A3E7547321F2}" destId="{845236F9-A466-CC4E-84A2-3ADD7AB6FDFF}" srcOrd="6" destOrd="0" presId="urn:microsoft.com/office/officeart/2016/7/layout/RepeatingBendingProcessNew"/>
    <dgm:cxn modelId="{FFC50A41-0775-C54D-A85E-23EFF2D8D367}" type="presParOf" srcId="{88713F67-F85F-6642-A133-A3E7547321F2}" destId="{0AF69315-2C5C-5E47-880F-E0B3F6595008}" srcOrd="7" destOrd="0" presId="urn:microsoft.com/office/officeart/2016/7/layout/RepeatingBendingProcessNew"/>
    <dgm:cxn modelId="{9461EEE9-F129-0D41-A2A9-EAE5ABDC7D67}" type="presParOf" srcId="{0AF69315-2C5C-5E47-880F-E0B3F6595008}" destId="{0848CFD0-984E-C545-86D6-14834ABD5EEF}" srcOrd="0" destOrd="0" presId="urn:microsoft.com/office/officeart/2016/7/layout/RepeatingBendingProcessNew"/>
    <dgm:cxn modelId="{688F8E99-4128-954C-9E12-A713C42D94EE}" type="presParOf" srcId="{88713F67-F85F-6642-A133-A3E7547321F2}" destId="{488400D0-3FE9-0546-9608-D6E30DDE9423}" srcOrd="8" destOrd="0" presId="urn:microsoft.com/office/officeart/2016/7/layout/RepeatingBendingProcessNew"/>
    <dgm:cxn modelId="{ED51F788-C2A9-9E4C-94E2-F0B81F76D127}" type="presParOf" srcId="{88713F67-F85F-6642-A133-A3E7547321F2}" destId="{89353F4D-675D-ED44-B20B-21FB9555AA8F}" srcOrd="9" destOrd="0" presId="urn:microsoft.com/office/officeart/2016/7/layout/RepeatingBendingProcessNew"/>
    <dgm:cxn modelId="{7205877E-E9AA-0C4F-AFB6-B6F2D079FC9F}" type="presParOf" srcId="{89353F4D-675D-ED44-B20B-21FB9555AA8F}" destId="{F38A8AFB-E805-634A-A341-5C90215AC53C}" srcOrd="0" destOrd="0" presId="urn:microsoft.com/office/officeart/2016/7/layout/RepeatingBendingProcessNew"/>
    <dgm:cxn modelId="{04E33524-4CAC-4F45-A878-98F620A62435}" type="presParOf" srcId="{88713F67-F85F-6642-A133-A3E7547321F2}" destId="{DF62CFC1-B68C-6541-B01D-32780F765AB3}"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B5649-AE0E-4EC0-BAAF-88F44F40FB5B}">
      <dsp:nvSpPr>
        <dsp:cNvPr id="0" name=""/>
        <dsp:cNvSpPr/>
      </dsp:nvSpPr>
      <dsp:spPr>
        <a:xfrm>
          <a:off x="0" y="3266"/>
          <a:ext cx="9915559" cy="4547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2ED5D-33A6-4C37-B428-503B7765256E}">
      <dsp:nvSpPr>
        <dsp:cNvPr id="0" name=""/>
        <dsp:cNvSpPr/>
      </dsp:nvSpPr>
      <dsp:spPr>
        <a:xfrm>
          <a:off x="137573" y="105593"/>
          <a:ext cx="250378" cy="2501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7B251F-7389-4E4F-9448-AC0F6CAAD6F9}">
      <dsp:nvSpPr>
        <dsp:cNvPr id="0" name=""/>
        <dsp:cNvSpPr/>
      </dsp:nvSpPr>
      <dsp:spPr>
        <a:xfrm>
          <a:off x="525526" y="3266"/>
          <a:ext cx="9334993" cy="554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61" tIns="58661" rIns="58661" bIns="58661" numCol="1" spcCol="1270" anchor="ctr" anchorCtr="0">
          <a:noAutofit/>
        </a:bodyPr>
        <a:lstStyle/>
        <a:p>
          <a:pPr marL="0" lvl="0" indent="0" algn="l" defTabSz="800100">
            <a:lnSpc>
              <a:spcPct val="100000"/>
            </a:lnSpc>
            <a:spcBef>
              <a:spcPct val="0"/>
            </a:spcBef>
            <a:spcAft>
              <a:spcPct val="35000"/>
            </a:spcAft>
            <a:buNone/>
          </a:pPr>
          <a:r>
            <a:rPr lang="en-GB" sz="1800" i="0" kern="1200" dirty="0">
              <a:latin typeface="Arial" panose="020B0604020202020204" pitchFamily="34" charset="0"/>
              <a:cs typeface="Arial" panose="020B0604020202020204" pitchFamily="34" charset="0"/>
            </a:rPr>
            <a:t>Reflection is when you think about what you’ve done so you can learn from the experience and improve for the nex</a:t>
          </a:r>
          <a:r>
            <a:rPr lang="en-GB" sz="1800" kern="1200" dirty="0">
              <a:latin typeface="Arial" panose="020B0604020202020204" pitchFamily="34" charset="0"/>
              <a:cs typeface="Arial" panose="020B0604020202020204" pitchFamily="34" charset="0"/>
            </a:rPr>
            <a:t>t time</a:t>
          </a:r>
          <a:r>
            <a:rPr lang="en-GB" sz="1800" i="0" kern="1200" dirty="0">
              <a:latin typeface="Arial" panose="020B0604020202020204" pitchFamily="34" charset="0"/>
              <a:cs typeface="Arial" panose="020B0604020202020204" pitchFamily="34" charset="0"/>
            </a:rPr>
            <a:t>.</a:t>
          </a:r>
          <a:endParaRPr lang="en-US" sz="1800" kern="1200" dirty="0">
            <a:latin typeface="Arial" panose="020B0604020202020204" pitchFamily="34" charset="0"/>
            <a:cs typeface="Arial" panose="020B0604020202020204" pitchFamily="34" charset="0"/>
          </a:endParaRPr>
        </a:p>
      </dsp:txBody>
      <dsp:txXfrm>
        <a:off x="525526" y="3266"/>
        <a:ext cx="9334993" cy="554274"/>
      </dsp:txXfrm>
    </dsp:sp>
    <dsp:sp modelId="{CBE65A20-02CF-456E-AB1E-C80B26979E8B}">
      <dsp:nvSpPr>
        <dsp:cNvPr id="0" name=""/>
        <dsp:cNvSpPr/>
      </dsp:nvSpPr>
      <dsp:spPr>
        <a:xfrm>
          <a:off x="0" y="696109"/>
          <a:ext cx="9915559" cy="4547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FD7E80-600D-4DE4-8F49-309D95A2EC11}">
      <dsp:nvSpPr>
        <dsp:cNvPr id="0" name=""/>
        <dsp:cNvSpPr/>
      </dsp:nvSpPr>
      <dsp:spPr>
        <a:xfrm>
          <a:off x="137573" y="798437"/>
          <a:ext cx="250378" cy="2501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4DB48C-FD70-4491-B970-B3A11B6C5D4B}">
      <dsp:nvSpPr>
        <dsp:cNvPr id="0" name=""/>
        <dsp:cNvSpPr/>
      </dsp:nvSpPr>
      <dsp:spPr>
        <a:xfrm>
          <a:off x="525526" y="696109"/>
          <a:ext cx="9334993" cy="554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61" tIns="58661" rIns="58661" bIns="58661" numCol="1" spcCol="1270" anchor="ctr" anchorCtr="0">
          <a:noAutofit/>
        </a:bodyPr>
        <a:lstStyle/>
        <a:p>
          <a:pPr marL="0" lvl="0" indent="0" algn="l" defTabSz="800100">
            <a:lnSpc>
              <a:spcPct val="100000"/>
            </a:lnSpc>
            <a:spcBef>
              <a:spcPct val="0"/>
            </a:spcBef>
            <a:spcAft>
              <a:spcPct val="35000"/>
            </a:spcAft>
            <a:buNone/>
          </a:pPr>
          <a:r>
            <a:rPr lang="en-GB" sz="1800" i="0" kern="1200" dirty="0">
              <a:latin typeface="Arial" panose="020B0604020202020204" pitchFamily="34" charset="0"/>
              <a:cs typeface="Arial" panose="020B0604020202020204" pitchFamily="34" charset="0"/>
            </a:rPr>
            <a:t>Schön (1983) suggests that reflection allows professionals to learn from their experiences. </a:t>
          </a:r>
          <a:endParaRPr lang="en-US" sz="1800" kern="1200" dirty="0">
            <a:latin typeface="Arial" panose="020B0604020202020204" pitchFamily="34" charset="0"/>
            <a:cs typeface="Arial" panose="020B0604020202020204" pitchFamily="34" charset="0"/>
          </a:endParaRPr>
        </a:p>
      </dsp:txBody>
      <dsp:txXfrm>
        <a:off x="525526" y="696109"/>
        <a:ext cx="9334993" cy="554274"/>
      </dsp:txXfrm>
    </dsp:sp>
    <dsp:sp modelId="{1AB27FB8-C6DB-41BA-B28E-FB1619ACE1C2}">
      <dsp:nvSpPr>
        <dsp:cNvPr id="0" name=""/>
        <dsp:cNvSpPr/>
      </dsp:nvSpPr>
      <dsp:spPr>
        <a:xfrm>
          <a:off x="0" y="1388952"/>
          <a:ext cx="9915559" cy="4547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9CA379-4C0D-42CA-9D0C-B7FB2EE16A84}">
      <dsp:nvSpPr>
        <dsp:cNvPr id="0" name=""/>
        <dsp:cNvSpPr/>
      </dsp:nvSpPr>
      <dsp:spPr>
        <a:xfrm>
          <a:off x="137573" y="1491280"/>
          <a:ext cx="250378" cy="2501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6601D3-6D17-4823-A868-728941F76B4D}">
      <dsp:nvSpPr>
        <dsp:cNvPr id="0" name=""/>
        <dsp:cNvSpPr/>
      </dsp:nvSpPr>
      <dsp:spPr>
        <a:xfrm>
          <a:off x="525526" y="1388952"/>
          <a:ext cx="9334993" cy="554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61" tIns="58661" rIns="58661" bIns="58661" numCol="1" spcCol="1270" anchor="ctr" anchorCtr="0">
          <a:noAutofit/>
        </a:bodyPr>
        <a:lstStyle/>
        <a:p>
          <a:pPr marL="0" lvl="0" indent="0" algn="l" defTabSz="800100">
            <a:lnSpc>
              <a:spcPct val="100000"/>
            </a:lnSpc>
            <a:spcBef>
              <a:spcPct val="0"/>
            </a:spcBef>
            <a:spcAft>
              <a:spcPct val="35000"/>
            </a:spcAft>
            <a:buNone/>
          </a:pPr>
          <a:r>
            <a:rPr lang="en-GB" sz="1800" i="0" kern="1200" dirty="0">
              <a:latin typeface="Arial" panose="020B0604020202020204" pitchFamily="34" charset="0"/>
              <a:cs typeface="Arial" panose="020B0604020202020204" pitchFamily="34" charset="0"/>
            </a:rPr>
            <a:t>It means after an experience taking a moment to consider: </a:t>
          </a:r>
          <a:endParaRPr lang="en-US" sz="1800" kern="1200" dirty="0">
            <a:latin typeface="Arial" panose="020B0604020202020204" pitchFamily="34" charset="0"/>
            <a:cs typeface="Arial" panose="020B0604020202020204" pitchFamily="34" charset="0"/>
          </a:endParaRPr>
        </a:p>
      </dsp:txBody>
      <dsp:txXfrm>
        <a:off x="525526" y="1388952"/>
        <a:ext cx="9334993" cy="554274"/>
      </dsp:txXfrm>
    </dsp:sp>
    <dsp:sp modelId="{8972EB27-EDCA-4FBA-BE9A-DAC02A98FEDF}">
      <dsp:nvSpPr>
        <dsp:cNvPr id="0" name=""/>
        <dsp:cNvSpPr/>
      </dsp:nvSpPr>
      <dsp:spPr>
        <a:xfrm>
          <a:off x="0" y="2081796"/>
          <a:ext cx="9915559" cy="4547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D2BB7F-437C-475D-A201-3C05DE9727B1}">
      <dsp:nvSpPr>
        <dsp:cNvPr id="0" name=""/>
        <dsp:cNvSpPr/>
      </dsp:nvSpPr>
      <dsp:spPr>
        <a:xfrm>
          <a:off x="137573" y="2184123"/>
          <a:ext cx="250378" cy="2501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5B75F8-5A37-4E06-8423-BC96CEF70BCF}">
      <dsp:nvSpPr>
        <dsp:cNvPr id="0" name=""/>
        <dsp:cNvSpPr/>
      </dsp:nvSpPr>
      <dsp:spPr>
        <a:xfrm>
          <a:off x="525526" y="2081796"/>
          <a:ext cx="9334993" cy="554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61" tIns="58661" rIns="58661" bIns="58661" numCol="1" spcCol="1270" anchor="ctr" anchorCtr="0">
          <a:noAutofit/>
        </a:bodyPr>
        <a:lstStyle/>
        <a:p>
          <a:pPr marL="0" lvl="0" indent="0" algn="l" defTabSz="800100">
            <a:lnSpc>
              <a:spcPct val="100000"/>
            </a:lnSpc>
            <a:spcBef>
              <a:spcPct val="0"/>
            </a:spcBef>
            <a:spcAft>
              <a:spcPct val="35000"/>
            </a:spcAft>
            <a:buNone/>
          </a:pPr>
          <a:r>
            <a:rPr lang="en-GB" sz="1800" i="0" kern="1200" dirty="0">
              <a:latin typeface="Arial" panose="020B0604020202020204" pitchFamily="34" charset="0"/>
              <a:cs typeface="Arial" panose="020B0604020202020204" pitchFamily="34" charset="0"/>
            </a:rPr>
            <a:t>What went well?</a:t>
          </a:r>
          <a:endParaRPr lang="en-US" sz="1800" kern="1200" dirty="0">
            <a:latin typeface="Arial" panose="020B0604020202020204" pitchFamily="34" charset="0"/>
            <a:cs typeface="Arial" panose="020B0604020202020204" pitchFamily="34" charset="0"/>
          </a:endParaRPr>
        </a:p>
      </dsp:txBody>
      <dsp:txXfrm>
        <a:off x="525526" y="2081796"/>
        <a:ext cx="9334993" cy="554274"/>
      </dsp:txXfrm>
    </dsp:sp>
    <dsp:sp modelId="{58059A34-959C-406A-B31B-734D9A124619}">
      <dsp:nvSpPr>
        <dsp:cNvPr id="0" name=""/>
        <dsp:cNvSpPr/>
      </dsp:nvSpPr>
      <dsp:spPr>
        <a:xfrm>
          <a:off x="0" y="2774639"/>
          <a:ext cx="9915559" cy="4547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AD9DBF-F317-4BCA-907A-AB2AB44922FF}">
      <dsp:nvSpPr>
        <dsp:cNvPr id="0" name=""/>
        <dsp:cNvSpPr/>
      </dsp:nvSpPr>
      <dsp:spPr>
        <a:xfrm>
          <a:off x="137573" y="2876967"/>
          <a:ext cx="250378" cy="2501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13FF17-3CB3-476B-B751-8427FBB43A78}">
      <dsp:nvSpPr>
        <dsp:cNvPr id="0" name=""/>
        <dsp:cNvSpPr/>
      </dsp:nvSpPr>
      <dsp:spPr>
        <a:xfrm>
          <a:off x="525526" y="2774639"/>
          <a:ext cx="9334993" cy="554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61" tIns="58661" rIns="58661" bIns="58661" numCol="1" spcCol="1270" anchor="ctr" anchorCtr="0">
          <a:noAutofit/>
        </a:bodyPr>
        <a:lstStyle/>
        <a:p>
          <a:pPr marL="0" lvl="0" indent="0" algn="l" defTabSz="800100">
            <a:lnSpc>
              <a:spcPct val="100000"/>
            </a:lnSpc>
            <a:spcBef>
              <a:spcPct val="0"/>
            </a:spcBef>
            <a:spcAft>
              <a:spcPct val="35000"/>
            </a:spcAft>
            <a:buNone/>
          </a:pPr>
          <a:r>
            <a:rPr lang="en-GB" sz="1800" i="0" kern="1200" dirty="0">
              <a:latin typeface="Arial" panose="020B0604020202020204" pitchFamily="34" charset="0"/>
              <a:cs typeface="Arial" panose="020B0604020202020204" pitchFamily="34" charset="0"/>
            </a:rPr>
            <a:t>What didn’t go so well?</a:t>
          </a:r>
          <a:endParaRPr lang="en-US" sz="1800" kern="1200" dirty="0">
            <a:latin typeface="Arial" panose="020B0604020202020204" pitchFamily="34" charset="0"/>
            <a:cs typeface="Arial" panose="020B0604020202020204" pitchFamily="34" charset="0"/>
          </a:endParaRPr>
        </a:p>
      </dsp:txBody>
      <dsp:txXfrm>
        <a:off x="525526" y="2774639"/>
        <a:ext cx="9334993" cy="554274"/>
      </dsp:txXfrm>
    </dsp:sp>
    <dsp:sp modelId="{EB89782E-3D6E-497A-808C-0BC04C9641C0}">
      <dsp:nvSpPr>
        <dsp:cNvPr id="0" name=""/>
        <dsp:cNvSpPr/>
      </dsp:nvSpPr>
      <dsp:spPr>
        <a:xfrm>
          <a:off x="0" y="3467483"/>
          <a:ext cx="9915559" cy="4547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29F262-3A36-4966-888A-13C9934C5025}">
      <dsp:nvSpPr>
        <dsp:cNvPr id="0" name=""/>
        <dsp:cNvSpPr/>
      </dsp:nvSpPr>
      <dsp:spPr>
        <a:xfrm>
          <a:off x="137573" y="3569810"/>
          <a:ext cx="250378" cy="25013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4DE46D-6B05-4959-BD24-7CE733F8A602}">
      <dsp:nvSpPr>
        <dsp:cNvPr id="0" name=""/>
        <dsp:cNvSpPr/>
      </dsp:nvSpPr>
      <dsp:spPr>
        <a:xfrm>
          <a:off x="525526" y="3467483"/>
          <a:ext cx="4462001" cy="554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61" tIns="58661" rIns="58661" bIns="58661" numCol="1" spcCol="1270" anchor="ctr" anchorCtr="0">
          <a:noAutofit/>
        </a:bodyPr>
        <a:lstStyle/>
        <a:p>
          <a:pPr marL="0" lvl="0" indent="0" algn="l" defTabSz="800100">
            <a:lnSpc>
              <a:spcPct val="100000"/>
            </a:lnSpc>
            <a:spcBef>
              <a:spcPct val="0"/>
            </a:spcBef>
            <a:spcAft>
              <a:spcPct val="35000"/>
            </a:spcAft>
            <a:buNone/>
          </a:pPr>
          <a:r>
            <a:rPr lang="en-GB" sz="1800" i="0" kern="1200" dirty="0">
              <a:latin typeface="Arial" panose="020B0604020202020204" pitchFamily="34" charset="0"/>
              <a:cs typeface="Arial" panose="020B0604020202020204" pitchFamily="34" charset="0"/>
            </a:rPr>
            <a:t>What could I do differently next time?</a:t>
          </a:r>
          <a:endParaRPr lang="en-US" sz="1800" kern="1200" dirty="0">
            <a:latin typeface="Arial" panose="020B0604020202020204" pitchFamily="34" charset="0"/>
            <a:cs typeface="Arial" panose="020B0604020202020204" pitchFamily="34" charset="0"/>
          </a:endParaRPr>
        </a:p>
      </dsp:txBody>
      <dsp:txXfrm>
        <a:off x="525526" y="3467483"/>
        <a:ext cx="4462001" cy="554274"/>
      </dsp:txXfrm>
    </dsp:sp>
    <dsp:sp modelId="{B7E6EAED-8D5B-4BCF-84F4-48A7E16ED49F}">
      <dsp:nvSpPr>
        <dsp:cNvPr id="0" name=""/>
        <dsp:cNvSpPr/>
      </dsp:nvSpPr>
      <dsp:spPr>
        <a:xfrm>
          <a:off x="4987527" y="3467483"/>
          <a:ext cx="4872991" cy="554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61" tIns="58661" rIns="58661" bIns="58661" numCol="1" spcCol="1270" anchor="ctr" anchorCtr="0">
          <a:noAutofit/>
        </a:bodyPr>
        <a:lstStyle/>
        <a:p>
          <a:pPr marL="0" lvl="0" indent="0" algn="l" defTabSz="800100">
            <a:lnSpc>
              <a:spcPct val="100000"/>
            </a:lnSpc>
            <a:spcBef>
              <a:spcPct val="0"/>
            </a:spcBef>
            <a:spcAft>
              <a:spcPct val="35000"/>
            </a:spcAft>
            <a:buNone/>
          </a:pPr>
          <a:r>
            <a:rPr lang="en-GB" sz="1800" i="0" kern="1200" dirty="0">
              <a:latin typeface="Arial" panose="020B0604020202020204" pitchFamily="34" charset="0"/>
              <a:cs typeface="Arial" panose="020B0604020202020204" pitchFamily="34" charset="0"/>
            </a:rPr>
            <a:t>Reflections can be completed verbally or non-verbally</a:t>
          </a:r>
          <a:r>
            <a:rPr lang="en-GB" sz="1800" kern="1200" dirty="0">
              <a:latin typeface="Arial" panose="020B0604020202020204" pitchFamily="34" charset="0"/>
              <a:cs typeface="Arial" panose="020B0604020202020204" pitchFamily="34" charset="0"/>
            </a:rPr>
            <a:t>.</a:t>
          </a:r>
          <a:r>
            <a:rPr lang="en-GB" sz="1800" i="0" kern="1200" dirty="0">
              <a:latin typeface="Arial" panose="020B0604020202020204" pitchFamily="34" charset="0"/>
              <a:cs typeface="Arial" panose="020B0604020202020204" pitchFamily="34" charset="0"/>
            </a:rPr>
            <a:t> for example, writing a reflective piece about what has happened in an activity at work. Reflection helps professionals learn from real life experiences.</a:t>
          </a:r>
          <a:endParaRPr lang="en-US" sz="1800" kern="1200" dirty="0">
            <a:latin typeface="Arial" panose="020B0604020202020204" pitchFamily="34" charset="0"/>
            <a:cs typeface="Arial" panose="020B0604020202020204" pitchFamily="34" charset="0"/>
          </a:endParaRPr>
        </a:p>
      </dsp:txBody>
      <dsp:txXfrm>
        <a:off x="4987527" y="3467483"/>
        <a:ext cx="4872991" cy="554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9A035D-91B7-C144-AC30-C8F7C3D6C074}">
      <dsp:nvSpPr>
        <dsp:cNvPr id="0" name=""/>
        <dsp:cNvSpPr/>
      </dsp:nvSpPr>
      <dsp:spPr>
        <a:xfrm>
          <a:off x="0" y="2248604"/>
          <a:ext cx="10058399" cy="1475327"/>
        </a:xfrm>
        <a:prstGeom prst="rect">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tx1"/>
              </a:solidFill>
              <a:latin typeface="Arial" panose="020B0604020202020204" pitchFamily="34" charset="0"/>
              <a:cs typeface="Arial" panose="020B0604020202020204" pitchFamily="34" charset="0"/>
            </a:rPr>
            <a:t>Health and social care professionals are expected to reflect on their practice to maintain safe and effective care (Mann et al., 2009).</a:t>
          </a:r>
          <a:br>
            <a:rPr lang="en-GB" sz="1600" b="0" i="0" kern="1200" dirty="0">
              <a:solidFill>
                <a:schemeClr val="tx1"/>
              </a:solidFill>
              <a:latin typeface="Arial" panose="020B0604020202020204" pitchFamily="34" charset="0"/>
              <a:cs typeface="Arial" panose="020B0604020202020204" pitchFamily="34" charset="0"/>
            </a:rPr>
          </a:br>
          <a:endParaRPr lang="en-US" sz="1600" kern="1200" dirty="0">
            <a:solidFill>
              <a:schemeClr val="tx1"/>
            </a:solidFill>
            <a:latin typeface="Arial" panose="020B0604020202020204" pitchFamily="34" charset="0"/>
            <a:cs typeface="Arial" panose="020B0604020202020204" pitchFamily="34" charset="0"/>
          </a:endParaRPr>
        </a:p>
      </dsp:txBody>
      <dsp:txXfrm>
        <a:off x="0" y="2248604"/>
        <a:ext cx="10058399" cy="1475327"/>
      </dsp:txXfrm>
    </dsp:sp>
    <dsp:sp modelId="{3B7E43DD-D7D8-2146-A118-B5C2BDA3BE7C}">
      <dsp:nvSpPr>
        <dsp:cNvPr id="0" name=""/>
        <dsp:cNvSpPr/>
      </dsp:nvSpPr>
      <dsp:spPr>
        <a:xfrm rot="10800000">
          <a:off x="0" y="1679"/>
          <a:ext cx="10058399" cy="2269054"/>
        </a:xfrm>
        <a:prstGeom prst="upArrowCallout">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tx1"/>
              </a:solidFill>
              <a:latin typeface="Arial" panose="020B0604020202020204" pitchFamily="34" charset="0"/>
              <a:cs typeface="Arial" panose="020B0604020202020204" pitchFamily="34" charset="0"/>
            </a:rPr>
            <a:t>Reflection helps professionals learn from their experiences, which improves the quality and safety of care. Reflective practice increases learning and professional growth and development. By regularly reflecting professionals can keep up to date with knowledge and improve skills to a higher standard. </a:t>
          </a:r>
          <a:br>
            <a:rPr lang="en-GB" sz="1600" b="0" i="0" kern="1200" dirty="0">
              <a:solidFill>
                <a:schemeClr val="tx1"/>
              </a:solidFill>
              <a:latin typeface="Arial" panose="020B0604020202020204" pitchFamily="34" charset="0"/>
              <a:cs typeface="Arial" panose="020B0604020202020204" pitchFamily="34" charset="0"/>
            </a:rPr>
          </a:br>
          <a:r>
            <a:rPr lang="en-GB" sz="1600" b="0" i="0" kern="1200" dirty="0">
              <a:solidFill>
                <a:schemeClr val="tx1"/>
              </a:solidFill>
              <a:latin typeface="Arial" panose="020B0604020202020204" pitchFamily="34" charset="0"/>
              <a:cs typeface="Arial" panose="020B0604020202020204" pitchFamily="34" charset="0"/>
            </a:rPr>
            <a:t>Reflection helps identify strengths, weaknesses, and areas for improvement, so practice can be improved over time (Mann et al., 2009).</a:t>
          </a:r>
          <a:br>
            <a:rPr lang="en-GB" sz="1600" b="0" i="0" kern="1200" dirty="0">
              <a:solidFill>
                <a:schemeClr val="tx1"/>
              </a:solidFill>
              <a:latin typeface="Arial" panose="020B0604020202020204" pitchFamily="34" charset="0"/>
              <a:cs typeface="Arial" panose="020B0604020202020204" pitchFamily="34" charset="0"/>
            </a:rPr>
          </a:br>
          <a:endParaRPr lang="en-US" sz="1600" kern="1200" dirty="0">
            <a:solidFill>
              <a:schemeClr val="tx1"/>
            </a:solidFill>
            <a:latin typeface="Arial" panose="020B0604020202020204" pitchFamily="34" charset="0"/>
            <a:cs typeface="Arial" panose="020B0604020202020204" pitchFamily="34" charset="0"/>
          </a:endParaRPr>
        </a:p>
      </dsp:txBody>
      <dsp:txXfrm rot="10800000">
        <a:off x="0" y="1679"/>
        <a:ext cx="10058399" cy="14743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72F6A-B5EE-7840-921D-E51E313149C6}">
      <dsp:nvSpPr>
        <dsp:cNvPr id="0" name=""/>
        <dsp:cNvSpPr/>
      </dsp:nvSpPr>
      <dsp:spPr>
        <a:xfrm>
          <a:off x="0" y="0"/>
          <a:ext cx="590618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53B59A-5ECF-684B-A579-AD5860403E33}">
      <dsp:nvSpPr>
        <dsp:cNvPr id="0" name=""/>
        <dsp:cNvSpPr/>
      </dsp:nvSpPr>
      <dsp:spPr>
        <a:xfrm>
          <a:off x="0" y="0"/>
          <a:ext cx="1181236" cy="5230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i="0" u="sng" kern="1200" dirty="0">
              <a:latin typeface="Arial" panose="020B0604020202020204" pitchFamily="34" charset="0"/>
              <a:cs typeface="Arial" panose="020B0604020202020204" pitchFamily="34" charset="0"/>
            </a:rPr>
            <a:t>Gibbs’ Reflective Cycle</a:t>
          </a:r>
          <a:endParaRPr lang="en-US" sz="1700" u="sng" kern="1200" dirty="0">
            <a:latin typeface="Arial" panose="020B0604020202020204" pitchFamily="34" charset="0"/>
            <a:cs typeface="Arial" panose="020B0604020202020204" pitchFamily="34" charset="0"/>
          </a:endParaRPr>
        </a:p>
      </dsp:txBody>
      <dsp:txXfrm>
        <a:off x="0" y="0"/>
        <a:ext cx="1181236" cy="5230718"/>
      </dsp:txXfrm>
    </dsp:sp>
    <dsp:sp modelId="{654CEB25-A867-D049-83AA-5C31E2A38F9C}">
      <dsp:nvSpPr>
        <dsp:cNvPr id="0" name=""/>
        <dsp:cNvSpPr/>
      </dsp:nvSpPr>
      <dsp:spPr>
        <a:xfrm>
          <a:off x="1269828" y="81729"/>
          <a:ext cx="4636352" cy="163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i="0" kern="1200" dirty="0">
              <a:latin typeface="Arial" panose="020B0604020202020204" pitchFamily="34" charset="0"/>
              <a:cs typeface="Arial" panose="020B0604020202020204" pitchFamily="34" charset="0"/>
            </a:rPr>
            <a:t>What is it:</a:t>
          </a:r>
          <a:br>
            <a:rPr lang="en-GB" sz="1600" b="0" i="0" kern="1200" dirty="0">
              <a:latin typeface="Arial" panose="020B0604020202020204" pitchFamily="34" charset="0"/>
              <a:cs typeface="Arial" panose="020B0604020202020204" pitchFamily="34" charset="0"/>
            </a:rPr>
          </a:br>
          <a:r>
            <a:rPr lang="en-GB" sz="1600" b="0" i="0" kern="1200" dirty="0">
              <a:latin typeface="Arial" panose="020B0604020202020204" pitchFamily="34" charset="0"/>
              <a:cs typeface="Arial" panose="020B0604020202020204" pitchFamily="34" charset="0"/>
            </a:rPr>
            <a:t>Gibbs’ Reflective Cycle is a model revolving on reflecting on experiences. It helps professionals to look at what happened, how they felt, what went well or not and what would be done differently next time. </a:t>
          </a:r>
          <a:endParaRPr lang="en-US" sz="1600" kern="1200" dirty="0">
            <a:latin typeface="Arial" panose="020B0604020202020204" pitchFamily="34" charset="0"/>
            <a:cs typeface="Arial" panose="020B0604020202020204" pitchFamily="34" charset="0"/>
          </a:endParaRPr>
        </a:p>
      </dsp:txBody>
      <dsp:txXfrm>
        <a:off x="1269828" y="81729"/>
        <a:ext cx="4636352" cy="1634599"/>
      </dsp:txXfrm>
    </dsp:sp>
    <dsp:sp modelId="{A477A61E-D287-A24F-9126-3E520258E0BA}">
      <dsp:nvSpPr>
        <dsp:cNvPr id="0" name=""/>
        <dsp:cNvSpPr/>
      </dsp:nvSpPr>
      <dsp:spPr>
        <a:xfrm>
          <a:off x="1181236" y="1716329"/>
          <a:ext cx="4724944" cy="0"/>
        </a:xfrm>
        <a:prstGeom prst="line">
          <a:avLst/>
        </a:prstGeom>
        <a:solidFill>
          <a:schemeClr val="accent2">
            <a:hueOff val="0"/>
            <a:satOff val="0"/>
            <a:lumOff val="0"/>
            <a:alphaOff val="0"/>
          </a:schemeClr>
        </a:solidFill>
        <a:ln w="19050"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5FA34A9-CE8A-A94D-8EA1-44C76034F5DC}">
      <dsp:nvSpPr>
        <dsp:cNvPr id="0" name=""/>
        <dsp:cNvSpPr/>
      </dsp:nvSpPr>
      <dsp:spPr>
        <a:xfrm>
          <a:off x="1269828" y="1798059"/>
          <a:ext cx="4636352" cy="163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i="0" kern="1200" dirty="0">
              <a:latin typeface="Arial" panose="020B0604020202020204" pitchFamily="34" charset="0"/>
              <a:cs typeface="Arial" panose="020B0604020202020204" pitchFamily="34" charset="0"/>
            </a:rPr>
            <a:t>Why is it used:</a:t>
          </a:r>
          <a:br>
            <a:rPr lang="en-GB" sz="1600" b="0" i="0" kern="1200" dirty="0">
              <a:latin typeface="Arial" panose="020B0604020202020204" pitchFamily="34" charset="0"/>
              <a:cs typeface="Arial" panose="020B0604020202020204" pitchFamily="34" charset="0"/>
            </a:rPr>
          </a:br>
          <a:r>
            <a:rPr lang="en-GB" sz="1600" b="0" i="0" kern="1200" dirty="0">
              <a:latin typeface="Arial" panose="020B0604020202020204" pitchFamily="34" charset="0"/>
              <a:cs typeface="Arial" panose="020B0604020202020204" pitchFamily="34" charset="0"/>
            </a:rPr>
            <a:t>It is used because it gives a step-by-step guide for reflection. It covers all the points to fully reflect on an experience and makes it easier to help understand what improvements need to be done. </a:t>
          </a:r>
          <a:br>
            <a:rPr lang="en-GB" sz="1600" b="0" i="0" kern="1200" dirty="0">
              <a:latin typeface="Arial" panose="020B0604020202020204" pitchFamily="34" charset="0"/>
              <a:cs typeface="Arial" panose="020B0604020202020204" pitchFamily="34" charset="0"/>
            </a:rPr>
          </a:br>
          <a:endParaRPr lang="en-US" sz="1600" kern="1200" dirty="0">
            <a:latin typeface="Arial" panose="020B0604020202020204" pitchFamily="34" charset="0"/>
            <a:cs typeface="Arial" panose="020B0604020202020204" pitchFamily="34" charset="0"/>
          </a:endParaRPr>
        </a:p>
      </dsp:txBody>
      <dsp:txXfrm>
        <a:off x="1269828" y="1798059"/>
        <a:ext cx="4636352" cy="1634599"/>
      </dsp:txXfrm>
    </dsp:sp>
    <dsp:sp modelId="{94F65589-7905-0348-BF15-C2A2D4FDE024}">
      <dsp:nvSpPr>
        <dsp:cNvPr id="0" name=""/>
        <dsp:cNvSpPr/>
      </dsp:nvSpPr>
      <dsp:spPr>
        <a:xfrm>
          <a:off x="1181236" y="3432658"/>
          <a:ext cx="4724944" cy="0"/>
        </a:xfrm>
        <a:prstGeom prst="line">
          <a:avLst/>
        </a:prstGeom>
        <a:solidFill>
          <a:schemeClr val="accent2">
            <a:hueOff val="0"/>
            <a:satOff val="0"/>
            <a:lumOff val="0"/>
            <a:alphaOff val="0"/>
          </a:schemeClr>
        </a:solidFill>
        <a:ln w="19050"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00AF5D-FFA1-A940-B023-DD884E5809CC}">
      <dsp:nvSpPr>
        <dsp:cNvPr id="0" name=""/>
        <dsp:cNvSpPr/>
      </dsp:nvSpPr>
      <dsp:spPr>
        <a:xfrm>
          <a:off x="1269828" y="3514388"/>
          <a:ext cx="4636352" cy="163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i="0" kern="1200" dirty="0">
              <a:latin typeface="Arial" panose="020B0604020202020204" pitchFamily="34" charset="0"/>
              <a:cs typeface="Arial" panose="020B0604020202020204" pitchFamily="34" charset="0"/>
            </a:rPr>
            <a:t>Why is it important:</a:t>
          </a:r>
          <a:br>
            <a:rPr lang="en-GB" sz="1600" b="0" i="0" kern="1200" dirty="0">
              <a:latin typeface="Arial" panose="020B0604020202020204" pitchFamily="34" charset="0"/>
              <a:cs typeface="Arial" panose="020B0604020202020204" pitchFamily="34" charset="0"/>
            </a:rPr>
          </a:br>
          <a:r>
            <a:rPr lang="en-GB" sz="1600" b="0" i="0" kern="1200" dirty="0">
              <a:latin typeface="Arial" panose="020B0604020202020204" pitchFamily="34" charset="0"/>
              <a:cs typeface="Arial" panose="020B0604020202020204" pitchFamily="34" charset="0"/>
            </a:rPr>
            <a:t>Gibbs’ model helps professionals learn from experiences and improve general practice. In addition, this reduces repeating making mistakes and encourages safer care (</a:t>
          </a:r>
          <a:r>
            <a:rPr lang="en-GB" sz="1600" kern="1200" dirty="0">
              <a:effectLst/>
              <a:latin typeface="Arial" panose="020B0604020202020204" pitchFamily="34" charset="0"/>
              <a:cs typeface="Arial" panose="020B0604020202020204" pitchFamily="34" charset="0"/>
            </a:rPr>
            <a:t>Kolb, D.A, 1984).</a:t>
          </a:r>
          <a:r>
            <a:rPr lang="en-GB" sz="1600" b="0" i="0" kern="1200" dirty="0">
              <a:latin typeface="Arial" panose="020B0604020202020204" pitchFamily="34" charset="0"/>
              <a:cs typeface="Arial" panose="020B0604020202020204" pitchFamily="34" charset="0"/>
            </a:rPr>
            <a:t> </a:t>
          </a:r>
          <a:br>
            <a:rPr lang="en-GB" sz="1600" b="0" i="0" kern="1200" dirty="0">
              <a:latin typeface="Arial" panose="020B0604020202020204" pitchFamily="34" charset="0"/>
              <a:cs typeface="Arial" panose="020B0604020202020204" pitchFamily="34" charset="0"/>
            </a:rPr>
          </a:br>
          <a:endParaRPr lang="en-US" sz="1600" kern="1200" dirty="0">
            <a:latin typeface="Arial" panose="020B0604020202020204" pitchFamily="34" charset="0"/>
            <a:cs typeface="Arial" panose="020B0604020202020204" pitchFamily="34" charset="0"/>
          </a:endParaRPr>
        </a:p>
      </dsp:txBody>
      <dsp:txXfrm>
        <a:off x="1269828" y="3514388"/>
        <a:ext cx="4636352" cy="1634599"/>
      </dsp:txXfrm>
    </dsp:sp>
    <dsp:sp modelId="{D552ECBE-704B-174B-B139-BB091B8C5BF2}">
      <dsp:nvSpPr>
        <dsp:cNvPr id="0" name=""/>
        <dsp:cNvSpPr/>
      </dsp:nvSpPr>
      <dsp:spPr>
        <a:xfrm>
          <a:off x="1181236" y="5148988"/>
          <a:ext cx="4724944" cy="0"/>
        </a:xfrm>
        <a:prstGeom prst="line">
          <a:avLst/>
        </a:prstGeom>
        <a:solidFill>
          <a:schemeClr val="accent2">
            <a:hueOff val="0"/>
            <a:satOff val="0"/>
            <a:lumOff val="0"/>
            <a:alphaOff val="0"/>
          </a:schemeClr>
        </a:solidFill>
        <a:ln w="19050"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FADB7-DDBE-2243-81AF-5C7EDD5BD946}">
      <dsp:nvSpPr>
        <dsp:cNvPr id="0" name=""/>
        <dsp:cNvSpPr/>
      </dsp:nvSpPr>
      <dsp:spPr>
        <a:xfrm>
          <a:off x="2669696" y="672706"/>
          <a:ext cx="517921" cy="91440"/>
        </a:xfrm>
        <a:custGeom>
          <a:avLst/>
          <a:gdLst/>
          <a:ahLst/>
          <a:cxnLst/>
          <a:rect l="0" t="0" r="0" b="0"/>
          <a:pathLst>
            <a:path>
              <a:moveTo>
                <a:pt x="0" y="45720"/>
              </a:moveTo>
              <a:lnTo>
                <a:pt x="51792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944" y="715680"/>
        <a:ext cx="27426" cy="5490"/>
      </dsp:txXfrm>
    </dsp:sp>
    <dsp:sp modelId="{8AE8FEDC-DA66-F74D-8093-9B5E26BAC4DB}">
      <dsp:nvSpPr>
        <dsp:cNvPr id="0" name=""/>
        <dsp:cNvSpPr/>
      </dsp:nvSpPr>
      <dsp:spPr>
        <a:xfrm>
          <a:off x="286619" y="2963"/>
          <a:ext cx="2384876" cy="143092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861" tIns="122666" rIns="116861" bIns="122666" numCol="1" spcCol="1270" anchor="ctr" anchorCtr="0">
          <a:noAutofit/>
        </a:bodyPr>
        <a:lstStyle/>
        <a:p>
          <a:pPr marL="0" lvl="0" indent="0" algn="ctr"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Scenario:</a:t>
          </a:r>
          <a:br>
            <a:rPr lang="en-GB" sz="1400" i="0" kern="1200" dirty="0">
              <a:solidFill>
                <a:schemeClr val="tx1"/>
              </a:solidFill>
              <a:latin typeface="Arial" panose="020B0604020202020204" pitchFamily="34" charset="0"/>
              <a:cs typeface="Arial" panose="020B0604020202020204" pitchFamily="34" charset="0"/>
            </a:rPr>
          </a:br>
          <a:r>
            <a:rPr lang="en-GB" sz="1400" i="0" kern="1200" dirty="0">
              <a:solidFill>
                <a:schemeClr val="tx1"/>
              </a:solidFill>
              <a:latin typeface="Arial" panose="020B0604020202020204" pitchFamily="34" charset="0"/>
              <a:cs typeface="Arial" panose="020B0604020202020204" pitchFamily="34" charset="0"/>
            </a:rPr>
            <a:t>I supported a service user with personal care of changing from their Pyjamas to daytime clothes. During the support, the service user appeared distressed. </a:t>
          </a:r>
          <a:endParaRPr lang="en-US" sz="1400" kern="1200" dirty="0">
            <a:solidFill>
              <a:schemeClr val="tx1"/>
            </a:solidFill>
            <a:latin typeface="Arial" panose="020B0604020202020204" pitchFamily="34" charset="0"/>
            <a:cs typeface="Arial" panose="020B0604020202020204" pitchFamily="34" charset="0"/>
          </a:endParaRPr>
        </a:p>
      </dsp:txBody>
      <dsp:txXfrm>
        <a:off x="286619" y="2963"/>
        <a:ext cx="2384876" cy="1430925"/>
      </dsp:txXfrm>
    </dsp:sp>
    <dsp:sp modelId="{D6311647-20A5-7541-92C3-972C13B90C5E}">
      <dsp:nvSpPr>
        <dsp:cNvPr id="0" name=""/>
        <dsp:cNvSpPr/>
      </dsp:nvSpPr>
      <dsp:spPr>
        <a:xfrm>
          <a:off x="5603094" y="672706"/>
          <a:ext cx="517921" cy="91440"/>
        </a:xfrm>
        <a:custGeom>
          <a:avLst/>
          <a:gdLst/>
          <a:ahLst/>
          <a:cxnLst/>
          <a:rect l="0" t="0" r="0" b="0"/>
          <a:pathLst>
            <a:path>
              <a:moveTo>
                <a:pt x="0" y="45720"/>
              </a:moveTo>
              <a:lnTo>
                <a:pt x="51792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48342" y="715680"/>
        <a:ext cx="27426" cy="5490"/>
      </dsp:txXfrm>
    </dsp:sp>
    <dsp:sp modelId="{3A1CF765-8D05-0A48-88D6-7CB8B489A659}">
      <dsp:nvSpPr>
        <dsp:cNvPr id="0" name=""/>
        <dsp:cNvSpPr/>
      </dsp:nvSpPr>
      <dsp:spPr>
        <a:xfrm>
          <a:off x="3220018" y="2963"/>
          <a:ext cx="2384876" cy="143092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861" tIns="122666" rIns="116861" bIns="122666" numCol="1" spcCol="1270" anchor="ctr" anchorCtr="0">
          <a:noAutofit/>
        </a:bodyPr>
        <a:lstStyle/>
        <a:p>
          <a:pPr marL="0" lvl="0" indent="0" algn="ctr" defTabSz="622300">
            <a:lnSpc>
              <a:spcPct val="90000"/>
            </a:lnSpc>
            <a:spcBef>
              <a:spcPct val="0"/>
            </a:spcBef>
            <a:spcAft>
              <a:spcPct val="35000"/>
            </a:spcAft>
            <a:buNone/>
          </a:pPr>
          <a:r>
            <a:rPr lang="en-GB" sz="1400" i="0" kern="1200" dirty="0">
              <a:solidFill>
                <a:schemeClr val="tx1"/>
              </a:solidFill>
              <a:latin typeface="Arial" panose="020B0604020202020204" pitchFamily="34" charset="0"/>
              <a:cs typeface="Arial" panose="020B0604020202020204" pitchFamily="34" charset="0"/>
            </a:rPr>
            <a:t>How I would reflect using the Gibbs’ Reflective Cycle Model: </a:t>
          </a:r>
          <a:endParaRPr lang="en-US" sz="1400" kern="1200" dirty="0">
            <a:solidFill>
              <a:schemeClr val="tx1"/>
            </a:solidFill>
            <a:latin typeface="Arial" panose="020B0604020202020204" pitchFamily="34" charset="0"/>
            <a:cs typeface="Arial" panose="020B0604020202020204" pitchFamily="34" charset="0"/>
          </a:endParaRPr>
        </a:p>
      </dsp:txBody>
      <dsp:txXfrm>
        <a:off x="3220018" y="2963"/>
        <a:ext cx="2384876" cy="1430925"/>
      </dsp:txXfrm>
    </dsp:sp>
    <dsp:sp modelId="{21FEA980-FB3E-B84A-9150-2B6A0C5E01BB}">
      <dsp:nvSpPr>
        <dsp:cNvPr id="0" name=""/>
        <dsp:cNvSpPr/>
      </dsp:nvSpPr>
      <dsp:spPr>
        <a:xfrm>
          <a:off x="1479058" y="1432089"/>
          <a:ext cx="5866796" cy="517921"/>
        </a:xfrm>
        <a:custGeom>
          <a:avLst/>
          <a:gdLst/>
          <a:ahLst/>
          <a:cxnLst/>
          <a:rect l="0" t="0" r="0" b="0"/>
          <a:pathLst>
            <a:path>
              <a:moveTo>
                <a:pt x="5866796" y="0"/>
              </a:moveTo>
              <a:lnTo>
                <a:pt x="5866796" y="276060"/>
              </a:lnTo>
              <a:lnTo>
                <a:pt x="0" y="276060"/>
              </a:lnTo>
              <a:lnTo>
                <a:pt x="0" y="517921"/>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65146" y="1688304"/>
        <a:ext cx="294619" cy="5490"/>
      </dsp:txXfrm>
    </dsp:sp>
    <dsp:sp modelId="{8B39A61A-0389-0347-BB41-41B347BB2223}">
      <dsp:nvSpPr>
        <dsp:cNvPr id="0" name=""/>
        <dsp:cNvSpPr/>
      </dsp:nvSpPr>
      <dsp:spPr>
        <a:xfrm>
          <a:off x="6153416" y="2963"/>
          <a:ext cx="2384876" cy="143092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861" tIns="122666" rIns="116861" bIns="122666" numCol="1" spcCol="1270" anchor="ctr" anchorCtr="0">
          <a:noAutofit/>
        </a:bodyPr>
        <a:lstStyle/>
        <a:p>
          <a:pPr marL="0" lvl="0" indent="0" algn="ctr" defTabSz="622300">
            <a:lnSpc>
              <a:spcPct val="90000"/>
            </a:lnSpc>
            <a:spcBef>
              <a:spcPct val="0"/>
            </a:spcBef>
            <a:spcAft>
              <a:spcPct val="35000"/>
            </a:spcAft>
            <a:buNone/>
          </a:pPr>
          <a:r>
            <a:rPr lang="en-GB" sz="1400" i="0" kern="1200" dirty="0">
              <a:solidFill>
                <a:schemeClr val="tx1"/>
              </a:solidFill>
              <a:latin typeface="Arial" panose="020B0604020202020204" pitchFamily="34" charset="0"/>
              <a:cs typeface="Arial" panose="020B0604020202020204" pitchFamily="34" charset="0"/>
            </a:rPr>
            <a:t>I would think about how I handled the situation and whether I communicated clearly and concisely </a:t>
          </a:r>
          <a:r>
            <a:rPr lang="en-GB" sz="1400" i="1" kern="1200" dirty="0">
              <a:solidFill>
                <a:schemeClr val="tx1"/>
              </a:solidFill>
              <a:latin typeface="Arial" panose="020B0604020202020204" pitchFamily="34" charset="0"/>
              <a:cs typeface="Arial" panose="020B0604020202020204" pitchFamily="34" charset="0"/>
            </a:rPr>
            <a:t>(</a:t>
          </a:r>
          <a:r>
            <a:rPr lang="en-GB" sz="1400" kern="1200" dirty="0">
              <a:solidFill>
                <a:schemeClr val="tx1"/>
              </a:solidFill>
              <a:effectLst/>
              <a:latin typeface="Arial" panose="020B0604020202020204" pitchFamily="34" charset="0"/>
              <a:cs typeface="Arial" panose="020B0604020202020204" pitchFamily="34" charset="0"/>
            </a:rPr>
            <a:t>Kolb, D.A, 1984) </a:t>
          </a:r>
          <a:r>
            <a:rPr lang="en-GB" sz="1400" i="1" kern="1200" dirty="0">
              <a:solidFill>
                <a:schemeClr val="tx1"/>
              </a:solidFill>
              <a:latin typeface="Arial" panose="020B0604020202020204" pitchFamily="34" charset="0"/>
              <a:cs typeface="Arial" panose="020B0604020202020204" pitchFamily="34" charset="0"/>
            </a:rPr>
            <a:t>)</a:t>
          </a:r>
          <a:endParaRPr lang="en-US" sz="1400" kern="1200" dirty="0">
            <a:solidFill>
              <a:schemeClr val="tx1"/>
            </a:solidFill>
            <a:latin typeface="Arial" panose="020B0604020202020204" pitchFamily="34" charset="0"/>
            <a:cs typeface="Arial" panose="020B0604020202020204" pitchFamily="34" charset="0"/>
          </a:endParaRPr>
        </a:p>
      </dsp:txBody>
      <dsp:txXfrm>
        <a:off x="6153416" y="2963"/>
        <a:ext cx="2384876" cy="1430925"/>
      </dsp:txXfrm>
    </dsp:sp>
    <dsp:sp modelId="{0AF69315-2C5C-5E47-880F-E0B3F6595008}">
      <dsp:nvSpPr>
        <dsp:cNvPr id="0" name=""/>
        <dsp:cNvSpPr/>
      </dsp:nvSpPr>
      <dsp:spPr>
        <a:xfrm>
          <a:off x="2669696" y="2652153"/>
          <a:ext cx="517921" cy="91440"/>
        </a:xfrm>
        <a:custGeom>
          <a:avLst/>
          <a:gdLst/>
          <a:ahLst/>
          <a:cxnLst/>
          <a:rect l="0" t="0" r="0" b="0"/>
          <a:pathLst>
            <a:path>
              <a:moveTo>
                <a:pt x="0" y="45720"/>
              </a:moveTo>
              <a:lnTo>
                <a:pt x="51792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944" y="2695128"/>
        <a:ext cx="27426" cy="5490"/>
      </dsp:txXfrm>
    </dsp:sp>
    <dsp:sp modelId="{845236F9-A466-CC4E-84A2-3ADD7AB6FDFF}">
      <dsp:nvSpPr>
        <dsp:cNvPr id="0" name=""/>
        <dsp:cNvSpPr/>
      </dsp:nvSpPr>
      <dsp:spPr>
        <a:xfrm>
          <a:off x="286619" y="1982410"/>
          <a:ext cx="2384876" cy="143092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861" tIns="122666" rIns="116861" bIns="122666" numCol="1" spcCol="1270" anchor="ctr" anchorCtr="0">
          <a:noAutofit/>
        </a:bodyPr>
        <a:lstStyle/>
        <a:p>
          <a:pPr marL="0" lvl="0" indent="0" algn="ctr" defTabSz="622300">
            <a:lnSpc>
              <a:spcPct val="90000"/>
            </a:lnSpc>
            <a:spcBef>
              <a:spcPct val="0"/>
            </a:spcBef>
            <a:spcAft>
              <a:spcPct val="35000"/>
            </a:spcAft>
            <a:buNone/>
          </a:pPr>
          <a:r>
            <a:rPr lang="en-GB" sz="1400" i="0" kern="1200" dirty="0">
              <a:solidFill>
                <a:schemeClr val="tx1"/>
              </a:solidFill>
              <a:latin typeface="Arial" panose="020B0604020202020204" pitchFamily="34" charset="0"/>
              <a:cs typeface="Arial" panose="020B0604020202020204" pitchFamily="34" charset="0"/>
            </a:rPr>
            <a:t>I would consider how the service user may have been feeling, such as anxious or embarrassed </a:t>
          </a:r>
          <a:r>
            <a:rPr lang="en-GB" sz="1400" i="1" kern="1200" dirty="0">
              <a:solidFill>
                <a:schemeClr val="tx1"/>
              </a:solidFill>
              <a:latin typeface="Arial" panose="020B0604020202020204" pitchFamily="34" charset="0"/>
              <a:cs typeface="Arial" panose="020B0604020202020204" pitchFamily="34" charset="0"/>
            </a:rPr>
            <a:t>(</a:t>
          </a:r>
          <a:r>
            <a:rPr lang="en-GB" sz="1400" kern="1200" dirty="0">
              <a:solidFill>
                <a:schemeClr val="tx1"/>
              </a:solidFill>
              <a:effectLst/>
              <a:latin typeface="Arial" panose="020B0604020202020204" pitchFamily="34" charset="0"/>
              <a:cs typeface="Arial" panose="020B0604020202020204" pitchFamily="34" charset="0"/>
            </a:rPr>
            <a:t>Kolb, D.A, 1984).</a:t>
          </a:r>
          <a:endParaRPr lang="en-US" sz="1400" kern="1200" dirty="0">
            <a:solidFill>
              <a:schemeClr val="tx1"/>
            </a:solidFill>
            <a:latin typeface="Arial" panose="020B0604020202020204" pitchFamily="34" charset="0"/>
            <a:cs typeface="Arial" panose="020B0604020202020204" pitchFamily="34" charset="0"/>
          </a:endParaRPr>
        </a:p>
      </dsp:txBody>
      <dsp:txXfrm>
        <a:off x="286619" y="1982410"/>
        <a:ext cx="2384876" cy="1430925"/>
      </dsp:txXfrm>
    </dsp:sp>
    <dsp:sp modelId="{89353F4D-675D-ED44-B20B-21FB9555AA8F}">
      <dsp:nvSpPr>
        <dsp:cNvPr id="0" name=""/>
        <dsp:cNvSpPr/>
      </dsp:nvSpPr>
      <dsp:spPr>
        <a:xfrm>
          <a:off x="5603094" y="2652153"/>
          <a:ext cx="517921" cy="91440"/>
        </a:xfrm>
        <a:custGeom>
          <a:avLst/>
          <a:gdLst/>
          <a:ahLst/>
          <a:cxnLst/>
          <a:rect l="0" t="0" r="0" b="0"/>
          <a:pathLst>
            <a:path>
              <a:moveTo>
                <a:pt x="0" y="45720"/>
              </a:moveTo>
              <a:lnTo>
                <a:pt x="51792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48342" y="2695128"/>
        <a:ext cx="27426" cy="5490"/>
      </dsp:txXfrm>
    </dsp:sp>
    <dsp:sp modelId="{488400D0-3FE9-0546-9608-D6E30DDE9423}">
      <dsp:nvSpPr>
        <dsp:cNvPr id="0" name=""/>
        <dsp:cNvSpPr/>
      </dsp:nvSpPr>
      <dsp:spPr>
        <a:xfrm>
          <a:off x="3220018" y="1982410"/>
          <a:ext cx="2384876" cy="143092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861" tIns="122666" rIns="116861" bIns="122666" numCol="1" spcCol="1270" anchor="ctr" anchorCtr="0">
          <a:noAutofit/>
        </a:bodyPr>
        <a:lstStyle/>
        <a:p>
          <a:pPr marL="0" lvl="0" indent="0" algn="ctr" defTabSz="622300">
            <a:lnSpc>
              <a:spcPct val="90000"/>
            </a:lnSpc>
            <a:spcBef>
              <a:spcPct val="0"/>
            </a:spcBef>
            <a:spcAft>
              <a:spcPct val="35000"/>
            </a:spcAft>
            <a:buNone/>
          </a:pPr>
          <a:r>
            <a:rPr lang="en-GB" sz="1400" i="0" kern="1200" dirty="0">
              <a:solidFill>
                <a:schemeClr val="tx1"/>
              </a:solidFill>
              <a:latin typeface="Arial" panose="020B0604020202020204" pitchFamily="34" charset="0"/>
              <a:cs typeface="Arial" panose="020B0604020202020204" pitchFamily="34" charset="0"/>
            </a:rPr>
            <a:t>I would identify what I could do differently next time, for example giving more reassurance, explaining each step, or offering more privacy and independence </a:t>
          </a:r>
          <a:r>
            <a:rPr lang="en-GB" sz="1400" i="1" kern="1200" dirty="0">
              <a:solidFill>
                <a:schemeClr val="tx1"/>
              </a:solidFill>
              <a:latin typeface="Arial" panose="020B0604020202020204" pitchFamily="34" charset="0"/>
              <a:cs typeface="Arial" panose="020B0604020202020204" pitchFamily="34" charset="0"/>
            </a:rPr>
            <a:t>(</a:t>
          </a:r>
          <a:r>
            <a:rPr lang="en-GB" sz="1400" kern="1200" dirty="0">
              <a:solidFill>
                <a:schemeClr val="tx1"/>
              </a:solidFill>
              <a:effectLst/>
              <a:latin typeface="Arial" panose="020B0604020202020204" pitchFamily="34" charset="0"/>
              <a:cs typeface="Arial" panose="020B0604020202020204" pitchFamily="34" charset="0"/>
            </a:rPr>
            <a:t>Kolb, D.A, 1984).</a:t>
          </a:r>
          <a:endParaRPr lang="en-US" sz="1400" kern="1200" dirty="0">
            <a:solidFill>
              <a:schemeClr val="tx1"/>
            </a:solidFill>
            <a:latin typeface="Arial" panose="020B0604020202020204" pitchFamily="34" charset="0"/>
            <a:cs typeface="Arial" panose="020B0604020202020204" pitchFamily="34" charset="0"/>
          </a:endParaRPr>
        </a:p>
      </dsp:txBody>
      <dsp:txXfrm>
        <a:off x="3220018" y="1982410"/>
        <a:ext cx="2384876" cy="1430925"/>
      </dsp:txXfrm>
    </dsp:sp>
    <dsp:sp modelId="{DF62CFC1-B68C-6541-B01D-32780F765AB3}">
      <dsp:nvSpPr>
        <dsp:cNvPr id="0" name=""/>
        <dsp:cNvSpPr/>
      </dsp:nvSpPr>
      <dsp:spPr>
        <a:xfrm>
          <a:off x="6153416" y="1982410"/>
          <a:ext cx="2384876" cy="143092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861" tIns="122666" rIns="116861" bIns="122666" numCol="1" spcCol="1270" anchor="ctr" anchorCtr="0">
          <a:noAutofit/>
        </a:bodyPr>
        <a:lstStyle/>
        <a:p>
          <a:pPr marL="0" lvl="0" indent="0" algn="ctr" defTabSz="622300">
            <a:lnSpc>
              <a:spcPct val="90000"/>
            </a:lnSpc>
            <a:spcBef>
              <a:spcPct val="0"/>
            </a:spcBef>
            <a:spcAft>
              <a:spcPct val="35000"/>
            </a:spcAft>
            <a:buNone/>
          </a:pPr>
          <a:r>
            <a:rPr lang="en-GB" sz="1400" i="0" kern="1200" dirty="0">
              <a:solidFill>
                <a:schemeClr val="tx1"/>
              </a:solidFill>
              <a:latin typeface="Arial" panose="020B0604020202020204" pitchFamily="34" charset="0"/>
              <a:cs typeface="Arial" panose="020B0604020202020204" pitchFamily="34" charset="0"/>
            </a:rPr>
            <a:t>Reflection helps everyone learn from an experience and improves the way we approach the situation next time. Therefore, a more person centred, and supportive care approach will be given </a:t>
          </a:r>
          <a:r>
            <a:rPr lang="en-GB" sz="1400" i="1" kern="1200" dirty="0">
              <a:solidFill>
                <a:schemeClr val="tx1"/>
              </a:solidFill>
              <a:latin typeface="Arial" panose="020B0604020202020204" pitchFamily="34" charset="0"/>
              <a:cs typeface="Arial" panose="020B0604020202020204" pitchFamily="34" charset="0"/>
            </a:rPr>
            <a:t>(</a:t>
          </a:r>
          <a:r>
            <a:rPr lang="en-GB" sz="1400" kern="1200" dirty="0">
              <a:solidFill>
                <a:schemeClr val="tx1"/>
              </a:solidFill>
              <a:effectLst/>
              <a:latin typeface="Arial" panose="020B0604020202020204" pitchFamily="34" charset="0"/>
              <a:cs typeface="Arial" panose="020B0604020202020204" pitchFamily="34" charset="0"/>
            </a:rPr>
            <a:t>Kolb, D.A, 1984).</a:t>
          </a:r>
          <a:endParaRPr lang="en-US" sz="1400" kern="1200" dirty="0">
            <a:solidFill>
              <a:schemeClr val="tx1"/>
            </a:solidFill>
            <a:latin typeface="Arial" panose="020B0604020202020204" pitchFamily="34" charset="0"/>
            <a:cs typeface="Arial" panose="020B0604020202020204" pitchFamily="34" charset="0"/>
          </a:endParaRPr>
        </a:p>
      </dsp:txBody>
      <dsp:txXfrm>
        <a:off x="6153416" y="1982410"/>
        <a:ext cx="2384876" cy="143092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9">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C8FF9B-4F8B-584E-8F04-60AD25CF9580}" type="datetimeFigureOut">
              <a:rPr lang="en-US" smtClean="0"/>
              <a:t>2/22/26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1D708-FEE9-1B43-A6B7-6E77CB496885}" type="slidenum">
              <a:rPr lang="en-US" smtClean="0"/>
              <a:t>‹#›</a:t>
            </a:fld>
            <a:endParaRPr lang="en-US"/>
          </a:p>
        </p:txBody>
      </p:sp>
    </p:spTree>
    <p:extLst>
      <p:ext uri="{BB962C8B-B14F-4D97-AF65-F5344CB8AC3E}">
        <p14:creationId xmlns:p14="http://schemas.microsoft.com/office/powerpoint/2010/main" val="4188734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1D708-FEE9-1B43-A6B7-6E77CB496885}" type="slidenum">
              <a:rPr lang="en-US" smtClean="0"/>
              <a:t>5</a:t>
            </a:fld>
            <a:endParaRPr lang="en-US"/>
          </a:p>
        </p:txBody>
      </p:sp>
    </p:spTree>
    <p:extLst>
      <p:ext uri="{BB962C8B-B14F-4D97-AF65-F5344CB8AC3E}">
        <p14:creationId xmlns:p14="http://schemas.microsoft.com/office/powerpoint/2010/main" val="32627729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12241623-A064-4BED-B073-BA4D61433402}" type="datetime1">
              <a:rPr lang="en-US" smtClean="0"/>
              <a:t>2/22/26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859209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408324-A84C-4A45-93B6-78D079CCE772}" type="datetime1">
              <a:rPr lang="en-US" smtClean="0"/>
              <a:t>2/22/26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8968582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2/22/26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06035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408324-A84C-4A45-93B6-78D079CCE772}" type="datetime1">
              <a:rPr lang="en-US" smtClean="0"/>
              <a:t>2/22/26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5030037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408324-A84C-4A45-93B6-78D079CCE772}" type="datetime1">
              <a:rPr lang="en-US" smtClean="0"/>
              <a:t>2/22/26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6868054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2/22/26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91520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2/22/26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82941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2/22/26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7375277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4605E03-BC17-41A7-854C-DFAB672737DC}" type="datetime1">
              <a:rPr lang="en-US" smtClean="0"/>
              <a:t>2/22/26</a:t>
            </a:fld>
            <a:endParaRPr lang="en-US" dirty="0"/>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370456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2/22/26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7956691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36228663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0331507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5473529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4408324-A84C-4A45-93B6-78D079CCE772}" type="datetime1">
              <a:rPr lang="en-US" smtClean="0"/>
              <a:t>2/22/26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1591196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4408324-A84C-4A45-93B6-78D079CCE772}" type="datetime1">
              <a:rPr lang="en-US" smtClean="0"/>
              <a:t>2/22/26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4954078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4408324-A84C-4A45-93B6-78D079CCE772}" type="datetime1">
              <a:rPr lang="en-US" smtClean="0"/>
              <a:t>2/22/26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9760531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4408324-A84C-4A45-93B6-78D079CCE772}" type="datetime1">
              <a:rPr lang="en-US" smtClean="0"/>
              <a:t>2/22/26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30178354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4408324-A84C-4A45-93B6-78D079CCE772}" type="datetime1">
              <a:rPr lang="en-US" smtClean="0"/>
              <a:t>2/22/26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850150224"/>
      </p:ext>
    </p:extLst>
  </p:cSld>
  <p:clrMap bg1="lt1" tx1="dk1" bg2="lt2" tx2="dk2" accent1="accent1" accent2="accent2" accent3="accent3" accent4="accent4" accent5="accent5" accent6="accent6" hlink="hlink" folHlink="folHlink"/>
  <p:sldLayoutIdLst>
    <p:sldLayoutId id="2147484163" r:id="rId1"/>
    <p:sldLayoutId id="2147484164" r:id="rId2"/>
    <p:sldLayoutId id="2147484165" r:id="rId3"/>
    <p:sldLayoutId id="2147484166" r:id="rId4"/>
    <p:sldLayoutId id="2147484167" r:id="rId5"/>
    <p:sldLayoutId id="2147484168" r:id="rId6"/>
    <p:sldLayoutId id="2147484169" r:id="rId7"/>
    <p:sldLayoutId id="2147484170" r:id="rId8"/>
    <p:sldLayoutId id="2147484171" r:id="rId9"/>
    <p:sldLayoutId id="2147484172" r:id="rId10"/>
    <p:sldLayoutId id="2147484173" r:id="rId11"/>
    <p:sldLayoutId id="2147484174" r:id="rId12"/>
    <p:sldLayoutId id="2147484175" r:id="rId13"/>
    <p:sldLayoutId id="2147484176" r:id="rId14"/>
    <p:sldLayoutId id="2147484177" r:id="rId15"/>
    <p:sldLayoutId id="2147484178" r:id="rId16"/>
    <p:sldLayoutId id="214748417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hyperlink" Target="https://www.123rf.com/photo_22870655_team-of-medical-doctors-thinking-for-the-perfect-solution.html" TargetMode="External"/><Relationship Id="rId3" Type="http://schemas.openxmlformats.org/officeDocument/2006/relationships/diagramLayout" Target="../diagrams/layout2.xml"/><Relationship Id="rId7" Type="http://schemas.openxmlformats.org/officeDocument/2006/relationships/image" Target="../media/image14.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www.nmc.org.uk/standards/code/code-in-action/person-centred-care/"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s://drkrishnaathal.com/blog/gibbs-reflective-cycle-explained-a-framework-for-structured-self-reflection/"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organisingstudents.com.au/2022/11/learning-through-self-reflection/"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link.springer.com/article/10.1007/s10459-007-9090-2" TargetMode="External"/><Relationship Id="rId2" Type="http://schemas.openxmlformats.org/officeDocument/2006/relationships/hyperlink" Target="https://carleton-wp-production.s3.amazonaws.com/uploads/sites/313/2022/12/Experiential_Learning_Experience_As_The_Source_Of_-1.pdf" TargetMode="External"/><Relationship Id="rId1" Type="http://schemas.openxmlformats.org/officeDocument/2006/relationships/slideLayout" Target="../slideLayouts/slideLayout2.xml"/><Relationship Id="rId5" Type="http://schemas.openxmlformats.org/officeDocument/2006/relationships/hyperlink" Target="https://studenthublive.open.ac.uk/sites/studenthublive.open.ac.uk/files/reflective%20practitioner%20-%20schon.pdf" TargetMode="External"/><Relationship Id="rId4" Type="http://schemas.openxmlformats.org/officeDocument/2006/relationships/hyperlink" Target="https://transform.england.nhs.uk/information-governance/guidance/using-information-for-reflective-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14" name="Rectangle 13">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26A15F3-7D3B-CFA5-0743-31F9013DDAFE}"/>
              </a:ext>
            </a:extLst>
          </p:cNvPr>
          <p:cNvSpPr>
            <a:spLocks noGrp="1"/>
          </p:cNvSpPr>
          <p:nvPr>
            <p:ph type="ctrTitle"/>
          </p:nvPr>
        </p:nvSpPr>
        <p:spPr>
          <a:xfrm>
            <a:off x="1683171" y="1143000"/>
            <a:ext cx="8825658" cy="3389217"/>
          </a:xfrm>
        </p:spPr>
        <p:txBody>
          <a:bodyPr anchor="ctr">
            <a:normAutofit/>
          </a:bodyPr>
          <a:lstStyle/>
          <a:p>
            <a:pPr algn="ctr"/>
            <a:r>
              <a:rPr lang="en-US" sz="6600" u="sng" dirty="0">
                <a:solidFill>
                  <a:srgbClr val="FFFFFF"/>
                </a:solidFill>
                <a:latin typeface="Arial" panose="020B0604020202020204" pitchFamily="34" charset="0"/>
                <a:cs typeface="Arial" panose="020B0604020202020204" pitchFamily="34" charset="0"/>
              </a:rPr>
              <a:t>Reflection</a:t>
            </a:r>
            <a:r>
              <a:rPr lang="en-US" sz="6600" u="sng" dirty="0">
                <a:solidFill>
                  <a:srgbClr val="FFFFFF"/>
                </a:solidFill>
              </a:rPr>
              <a:t> </a:t>
            </a:r>
          </a:p>
        </p:txBody>
      </p:sp>
      <p:sp>
        <p:nvSpPr>
          <p:cNvPr id="3" name="Subtitle 2">
            <a:extLst>
              <a:ext uri="{FF2B5EF4-FFF2-40B4-BE49-F238E27FC236}">
                <a16:creationId xmlns:a16="http://schemas.microsoft.com/office/drawing/2014/main" id="{551E3D57-8B43-C676-418C-66E8FED3F642}"/>
              </a:ext>
            </a:extLst>
          </p:cNvPr>
          <p:cNvSpPr>
            <a:spLocks noGrp="1"/>
          </p:cNvSpPr>
          <p:nvPr>
            <p:ph type="subTitle" idx="1"/>
          </p:nvPr>
        </p:nvSpPr>
        <p:spPr>
          <a:xfrm>
            <a:off x="1683171" y="5240851"/>
            <a:ext cx="8825658" cy="828932"/>
          </a:xfrm>
        </p:spPr>
        <p:txBody>
          <a:bodyPr>
            <a:normAutofit fontScale="25000" lnSpcReduction="20000"/>
          </a:bodyPr>
          <a:lstStyle/>
          <a:p>
            <a:r>
              <a:rPr lang="en-US" sz="5600" dirty="0">
                <a:latin typeface="Arial" panose="020B0604020202020204" pitchFamily="34" charset="0"/>
                <a:cs typeface="Arial" panose="020B0604020202020204" pitchFamily="34" charset="0"/>
              </a:rPr>
              <a:t>Name: Alisha Ali </a:t>
            </a:r>
          </a:p>
          <a:p>
            <a:r>
              <a:rPr lang="en-US" sz="5600" dirty="0">
                <a:latin typeface="Arial" panose="020B0604020202020204" pitchFamily="34" charset="0"/>
                <a:cs typeface="Arial" panose="020B0604020202020204" pitchFamily="34" charset="0"/>
              </a:rPr>
              <a:t>Student Number: 2437713</a:t>
            </a:r>
          </a:p>
          <a:p>
            <a:r>
              <a:rPr lang="en-US" sz="5600" dirty="0">
                <a:latin typeface="Arial" panose="020B0604020202020204" pitchFamily="34" charset="0"/>
                <a:cs typeface="Arial" panose="020B0604020202020204" pitchFamily="34" charset="0"/>
              </a:rPr>
              <a:t>Module Name: </a:t>
            </a:r>
            <a:r>
              <a:rPr lang="en-GB" sz="5600" dirty="0">
                <a:latin typeface="Arial" panose="020B0604020202020204" pitchFamily="34" charset="0"/>
                <a:cs typeface="Arial" panose="020B0604020202020204" pitchFamily="34" charset="0"/>
              </a:rPr>
              <a:t>Professional Development within Health and Social Care </a:t>
            </a:r>
          </a:p>
          <a:p>
            <a:r>
              <a:rPr lang="en-US" sz="5600" dirty="0">
                <a:latin typeface="Arial" panose="020B0604020202020204" pitchFamily="34" charset="0"/>
                <a:cs typeface="Arial" panose="020B0604020202020204" pitchFamily="34" charset="0"/>
              </a:rPr>
              <a:t>Module Code:LCHS4009</a:t>
            </a:r>
          </a:p>
          <a:p>
            <a:pPr algn="ctr">
              <a:spcAft>
                <a:spcPts val="600"/>
              </a:spcAft>
            </a:pPr>
            <a:endParaRPr lang="en-US" sz="2400" dirty="0">
              <a:solidFill>
                <a:schemeClr val="tx2"/>
              </a:solidFill>
              <a:latin typeface="Arial" panose="020B0604020202020204" pitchFamily="34" charset="0"/>
              <a:cs typeface="Arial" panose="020B0604020202020204" pitchFamily="34" charset="0"/>
            </a:endParaRPr>
          </a:p>
          <a:p>
            <a:pPr algn="ctr">
              <a:spcAft>
                <a:spcPts val="600"/>
              </a:spcAft>
            </a:pPr>
            <a:endParaRPr lang="en-US" sz="2400" dirty="0">
              <a:solidFill>
                <a:schemeClr val="tx2"/>
              </a:solidFill>
            </a:endParaRPr>
          </a:p>
        </p:txBody>
      </p:sp>
    </p:spTree>
    <p:extLst>
      <p:ext uri="{BB962C8B-B14F-4D97-AF65-F5344CB8AC3E}">
        <p14:creationId xmlns:p14="http://schemas.microsoft.com/office/powerpoint/2010/main" val="1961865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7BB13-44CC-32E6-B10F-04310A745A7A}"/>
              </a:ext>
            </a:extLst>
          </p:cNvPr>
          <p:cNvSpPr>
            <a:spLocks noGrp="1"/>
          </p:cNvSpPr>
          <p:nvPr>
            <p:ph type="title"/>
          </p:nvPr>
        </p:nvSpPr>
        <p:spPr/>
        <p:txBody>
          <a:bodyPr/>
          <a:lstStyle/>
          <a:p>
            <a:r>
              <a:rPr lang="en-US" u="sng" dirty="0">
                <a:latin typeface="Arial" panose="020B0604020202020204" pitchFamily="34" charset="0"/>
                <a:cs typeface="Arial" panose="020B0604020202020204" pitchFamily="34" charset="0"/>
              </a:rPr>
              <a:t>What is Reflection? </a:t>
            </a:r>
          </a:p>
        </p:txBody>
      </p:sp>
      <p:graphicFrame>
        <p:nvGraphicFramePr>
          <p:cNvPr id="5" name="Content Placeholder 2">
            <a:extLst>
              <a:ext uri="{FF2B5EF4-FFF2-40B4-BE49-F238E27FC236}">
                <a16:creationId xmlns:a16="http://schemas.microsoft.com/office/drawing/2014/main" id="{C2E1E6AB-1961-328D-F319-4F9CE5624835}"/>
              </a:ext>
            </a:extLst>
          </p:cNvPr>
          <p:cNvGraphicFramePr>
            <a:graphicFrameLocks noGrp="1"/>
          </p:cNvGraphicFramePr>
          <p:nvPr>
            <p:ph idx="1"/>
            <p:extLst>
              <p:ext uri="{D42A27DB-BD31-4B8C-83A1-F6EECF244321}">
                <p14:modId xmlns:p14="http://schemas.microsoft.com/office/powerpoint/2010/main" val="1403599412"/>
              </p:ext>
            </p:extLst>
          </p:nvPr>
        </p:nvGraphicFramePr>
        <p:xfrm>
          <a:off x="775252" y="2312276"/>
          <a:ext cx="9915559" cy="40250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4559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18676-412D-138E-D629-C51FB0B9EB5E}"/>
              </a:ext>
            </a:extLst>
          </p:cNvPr>
          <p:cNvSpPr>
            <a:spLocks noGrp="1"/>
          </p:cNvSpPr>
          <p:nvPr>
            <p:ph type="title"/>
          </p:nvPr>
        </p:nvSpPr>
        <p:spPr/>
        <p:txBody>
          <a:bodyPr>
            <a:noAutofit/>
          </a:bodyPr>
          <a:lstStyle/>
          <a:p>
            <a:pPr algn="ctr"/>
            <a:r>
              <a:rPr lang="en-GB" b="0" i="0" u="sng" strike="noStrike" dirty="0">
                <a:effectLst/>
                <a:latin typeface="Arial" panose="020B0604020202020204" pitchFamily="34" charset="0"/>
                <a:cs typeface="Arial" panose="020B0604020202020204" pitchFamily="34" charset="0"/>
              </a:rPr>
              <a:t>Why Is Reflection Important in Professional Practice?</a:t>
            </a:r>
          </a:p>
        </p:txBody>
      </p:sp>
      <p:graphicFrame>
        <p:nvGraphicFramePr>
          <p:cNvPr id="5" name="Content Placeholder 2">
            <a:extLst>
              <a:ext uri="{FF2B5EF4-FFF2-40B4-BE49-F238E27FC236}">
                <a16:creationId xmlns:a16="http://schemas.microsoft.com/office/drawing/2014/main" id="{B3D9A9AF-42F8-6AB7-F72D-FEE234F36836}"/>
              </a:ext>
            </a:extLst>
          </p:cNvPr>
          <p:cNvGraphicFramePr>
            <a:graphicFrameLocks noGrp="1"/>
          </p:cNvGraphicFramePr>
          <p:nvPr>
            <p:ph idx="1"/>
            <p:extLst>
              <p:ext uri="{D42A27DB-BD31-4B8C-83A1-F6EECF244321}">
                <p14:modId xmlns:p14="http://schemas.microsoft.com/office/powerpoint/2010/main" val="340075881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Team Of Medical Doctors Thinking For The Perfect Solution Stock Photo,  Picture and Royalty Free Image. Image 22870655.">
            <a:extLst>
              <a:ext uri="{FF2B5EF4-FFF2-40B4-BE49-F238E27FC236}">
                <a16:creationId xmlns:a16="http://schemas.microsoft.com/office/drawing/2014/main" id="{3AA2206D-8D78-9474-0674-75BCD000AED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198511" y="522705"/>
            <a:ext cx="1435711" cy="160888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57C399B-CA18-C1B5-B4A1-5FD5A679CFD2}"/>
              </a:ext>
            </a:extLst>
          </p:cNvPr>
          <p:cNvSpPr txBox="1"/>
          <p:nvPr/>
        </p:nvSpPr>
        <p:spPr>
          <a:xfrm>
            <a:off x="10651475" y="1054376"/>
            <a:ext cx="947450" cy="1077218"/>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hlinkClick r:id="rId8"/>
              </a:rPr>
              <a:t>https://www.123rf.com/photo_22870655_team-of-medical-doctors-thinking-for-the-perfect-solution.html</a:t>
            </a:r>
            <a:endParaRPr lang="en-US" sz="800" dirty="0">
              <a:latin typeface="Arial" panose="020B0604020202020204" pitchFamily="34" charset="0"/>
              <a:cs typeface="Arial" panose="020B0604020202020204" pitchFamily="34" charset="0"/>
            </a:endParaRPr>
          </a:p>
          <a:p>
            <a:endParaRPr lang="en-US"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4494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908F6-96E7-47D5-00DB-7E5104C5195F}"/>
              </a:ext>
            </a:extLst>
          </p:cNvPr>
          <p:cNvSpPr>
            <a:spLocks noGrp="1"/>
          </p:cNvSpPr>
          <p:nvPr>
            <p:ph type="title"/>
          </p:nvPr>
        </p:nvSpPr>
        <p:spPr>
          <a:xfrm>
            <a:off x="1066800" y="1089090"/>
            <a:ext cx="10058400" cy="1371600"/>
          </a:xfrm>
        </p:spPr>
        <p:txBody>
          <a:bodyPr>
            <a:noAutofit/>
          </a:bodyPr>
          <a:lstStyle/>
          <a:p>
            <a:pPr algn="ctr"/>
            <a:r>
              <a:rPr lang="en-GB" b="0" i="0" u="sng" strike="noStrike" dirty="0">
                <a:solidFill>
                  <a:schemeClr val="tx1"/>
                </a:solidFill>
                <a:effectLst/>
                <a:latin typeface="Arial" panose="020B0604020202020204" pitchFamily="34" charset="0"/>
                <a:cs typeface="Arial" panose="020B0604020202020204" pitchFamily="34" charset="0"/>
              </a:rPr>
              <a:t>Relevance of Reflection in Health and Social Care</a:t>
            </a:r>
            <a:endParaRPr lang="en-US" u="sng"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000566-F371-09A1-938F-975CC47ED322}"/>
              </a:ext>
            </a:extLst>
          </p:cNvPr>
          <p:cNvSpPr>
            <a:spLocks noGrp="1"/>
          </p:cNvSpPr>
          <p:nvPr>
            <p:ph idx="1"/>
          </p:nvPr>
        </p:nvSpPr>
        <p:spPr>
          <a:xfrm>
            <a:off x="1066800" y="2558539"/>
            <a:ext cx="10058400" cy="2673765"/>
          </a:xfrm>
        </p:spPr>
        <p:txBody>
          <a:bodyPr anchor="t">
            <a:noAutofit/>
          </a:bodyPr>
          <a:lstStyle/>
          <a:p>
            <a:pPr>
              <a:lnSpc>
                <a:spcPct val="90000"/>
              </a:lnSpc>
            </a:pPr>
            <a:r>
              <a:rPr lang="en-GB" sz="1400" b="1" i="0" u="sng" strike="noStrike" dirty="0">
                <a:effectLst/>
                <a:latin typeface="Arial" panose="020B0604020202020204" pitchFamily="34" charset="0"/>
                <a:cs typeface="Arial" panose="020B0604020202020204" pitchFamily="34" charset="0"/>
              </a:rPr>
              <a:t>Reflection supports:</a:t>
            </a:r>
            <a:endParaRPr lang="en-GB" sz="1400" b="0" i="0" u="none" strike="noStrike" dirty="0">
              <a:effectLst/>
              <a:latin typeface="Arial" panose="020B0604020202020204" pitchFamily="34" charset="0"/>
              <a:cs typeface="Arial" panose="020B0604020202020204" pitchFamily="34" charset="0"/>
            </a:endParaRPr>
          </a:p>
          <a:p>
            <a:pPr>
              <a:lnSpc>
                <a:spcPct val="90000"/>
              </a:lnSpc>
            </a:pPr>
            <a:r>
              <a:rPr lang="en-GB" sz="1400" b="0" i="0" u="none" strike="noStrike" dirty="0">
                <a:effectLst/>
                <a:latin typeface="Arial" panose="020B0604020202020204" pitchFamily="34" charset="0"/>
                <a:cs typeface="Arial" panose="020B0604020202020204" pitchFamily="34" charset="0"/>
              </a:rPr>
              <a:t>If professionals reflect and think how their actions are going to impact their patients, it will promote patient centred care. Therefore, patients will feel comfortable and safe in the care of another individual.</a:t>
            </a:r>
          </a:p>
          <a:p>
            <a:pPr>
              <a:lnSpc>
                <a:spcPct val="90000"/>
              </a:lnSpc>
            </a:pPr>
            <a:r>
              <a:rPr lang="en-GB" sz="1400" b="0" i="0" u="none" strike="noStrike" dirty="0">
                <a:effectLst/>
                <a:latin typeface="Arial" panose="020B0604020202020204" pitchFamily="34" charset="0"/>
                <a:cs typeface="Arial" panose="020B0604020202020204" pitchFamily="34" charset="0"/>
              </a:rPr>
              <a:t>Encouraging professional accountability by helping staff to reflect on their own practice. Recognise what went well and identify areas for improvement, so better care can be provided the next time. </a:t>
            </a:r>
            <a:br>
              <a:rPr lang="en-GB" sz="1400" b="0" i="0" u="none" strike="noStrike" dirty="0">
                <a:effectLst/>
                <a:latin typeface="Arial" panose="020B0604020202020204" pitchFamily="34" charset="0"/>
                <a:cs typeface="Arial" panose="020B0604020202020204" pitchFamily="34" charset="0"/>
              </a:rPr>
            </a:br>
            <a:endParaRPr lang="en-GB" sz="1400" b="0" i="0" u="none" strike="noStrike" dirty="0">
              <a:effectLst/>
              <a:latin typeface="Arial" panose="020B0604020202020204" pitchFamily="34" charset="0"/>
              <a:cs typeface="Arial" panose="020B0604020202020204" pitchFamily="34" charset="0"/>
            </a:endParaRPr>
          </a:p>
          <a:p>
            <a:pPr>
              <a:lnSpc>
                <a:spcPct val="90000"/>
              </a:lnSpc>
            </a:pPr>
            <a:r>
              <a:rPr lang="en-GB" sz="1400" b="0" i="0" u="none" strike="noStrike" dirty="0">
                <a:effectLst/>
                <a:latin typeface="Arial" panose="020B0604020202020204" pitchFamily="34" charset="0"/>
                <a:cs typeface="Arial" panose="020B0604020202020204" pitchFamily="34" charset="0"/>
              </a:rPr>
              <a:t>Reflection is encouraged by the NHS and professional standards as it helps ensure care is safe, effective, and high quality. (NHS England, 2026)</a:t>
            </a:r>
          </a:p>
          <a:p>
            <a:pPr>
              <a:lnSpc>
                <a:spcPct val="90000"/>
              </a:lnSpc>
            </a:pPr>
            <a:r>
              <a:rPr lang="en-GB" sz="1400" b="0" i="0" u="none" strike="noStrike" dirty="0">
                <a:effectLst/>
                <a:latin typeface="Arial" panose="020B0604020202020204" pitchFamily="34" charset="0"/>
                <a:cs typeface="Arial" panose="020B0604020202020204" pitchFamily="34" charset="0"/>
              </a:rPr>
              <a:t>Reflection helps improve outcomes for service users and supports professionals in maintaining high standards of care and professionalism.</a:t>
            </a:r>
            <a:br>
              <a:rPr lang="en-GB" sz="1400" b="0" i="0" u="none" strike="noStrike" dirty="0">
                <a:effectLst/>
                <a:latin typeface="Arial" panose="020B0604020202020204" pitchFamily="34" charset="0"/>
                <a:cs typeface="Arial" panose="020B0604020202020204" pitchFamily="34" charset="0"/>
              </a:rPr>
            </a:br>
            <a:br>
              <a:rPr lang="en-GB" sz="1400" b="0" i="0" u="none" strike="noStrike" dirty="0">
                <a:effectLst/>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pic>
        <p:nvPicPr>
          <p:cNvPr id="4" name="Picture 2" descr="Person-centred care - The Nursing and Midwifery Council">
            <a:extLst>
              <a:ext uri="{FF2B5EF4-FFF2-40B4-BE49-F238E27FC236}">
                <a16:creationId xmlns:a16="http://schemas.microsoft.com/office/drawing/2014/main" id="{97620E67-84FF-3FBF-3F81-2B5A982AB1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4004" y="5232304"/>
            <a:ext cx="2544897" cy="143150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D5B2534-6D2D-CD1E-40CD-9A095B4C22B7}"/>
              </a:ext>
            </a:extLst>
          </p:cNvPr>
          <p:cNvSpPr txBox="1"/>
          <p:nvPr/>
        </p:nvSpPr>
        <p:spPr>
          <a:xfrm>
            <a:off x="7326217" y="5768910"/>
            <a:ext cx="2588964" cy="95410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hlinkClick r:id="rId3"/>
              </a:rPr>
              <a:t>https://www.nmc.org.uk/standards/code/code-in-action/person-centred-care/</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08477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3"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
                                        <p:tgtEl>
                                          <p:spTgt spid="3">
                                            <p:txEl>
                                              <p:pRg st="0" end="0"/>
                                            </p:txEl>
                                          </p:spTgt>
                                        </p:tgtEl>
                                      </p:cBhvr>
                                    </p:animEffect>
                                    <p:anim calcmode="lin" valueType="num">
                                      <p:cBhvr>
                                        <p:cTn id="15" dur="4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400" fill="hold"/>
                                        <p:tgtEl>
                                          <p:spTgt spid="3">
                                            <p:txEl>
                                              <p:pRg st="0" end="0"/>
                                            </p:txEl>
                                          </p:spTgt>
                                        </p:tgtEl>
                                        <p:attrNameLst>
                                          <p:attrName>ppt_y</p:attrName>
                                        </p:attrNameLst>
                                      </p:cBhvr>
                                      <p:tavLst>
                                        <p:tav tm="0">
                                          <p:val>
                                            <p:strVal val="#ppt_y+0.31"/>
                                          </p:val>
                                        </p:tav>
                                        <p:tav tm="100000">
                                          <p:val>
                                            <p:strVal val="#ppt_y+0.31"/>
                                          </p:val>
                                        </p:tav>
                                      </p:tavLst>
                                    </p:anim>
                                    <p:anim calcmode="lin" valueType="num">
                                      <p:cBhvr>
                                        <p:cTn id="17" dur="600" decel="50000" fill="hold">
                                          <p:stCondLst>
                                            <p:cond delay="400"/>
                                          </p:stCondLst>
                                        </p:cTn>
                                        <p:tgtEl>
                                          <p:spTgt spid="3">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8" dur="600" decel="50000" fill="hold">
                                          <p:stCondLst>
                                            <p:cond delay="400"/>
                                          </p:stCondLst>
                                        </p:cTn>
                                        <p:tgtEl>
                                          <p:spTgt spid="3">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3"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
                                        <p:tgtEl>
                                          <p:spTgt spid="3">
                                            <p:txEl>
                                              <p:pRg st="1" end="1"/>
                                            </p:txEl>
                                          </p:spTgt>
                                        </p:tgtEl>
                                      </p:cBhvr>
                                    </p:animEffect>
                                    <p:anim calcmode="lin" valueType="num">
                                      <p:cBhvr>
                                        <p:cTn id="24" dur="4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400" fill="hold"/>
                                        <p:tgtEl>
                                          <p:spTgt spid="3">
                                            <p:txEl>
                                              <p:pRg st="1" end="1"/>
                                            </p:txEl>
                                          </p:spTgt>
                                        </p:tgtEl>
                                        <p:attrNameLst>
                                          <p:attrName>ppt_y</p:attrName>
                                        </p:attrNameLst>
                                      </p:cBhvr>
                                      <p:tavLst>
                                        <p:tav tm="0">
                                          <p:val>
                                            <p:strVal val="#ppt_y+0.31"/>
                                          </p:val>
                                        </p:tav>
                                        <p:tav tm="100000">
                                          <p:val>
                                            <p:strVal val="#ppt_y+0.31"/>
                                          </p:val>
                                        </p:tav>
                                      </p:tavLst>
                                    </p:anim>
                                    <p:anim calcmode="lin" valueType="num">
                                      <p:cBhvr>
                                        <p:cTn id="26" dur="600" decel="50000" fill="hold">
                                          <p:stCondLst>
                                            <p:cond delay="400"/>
                                          </p:stCondLst>
                                        </p:cTn>
                                        <p:tgtEl>
                                          <p:spTgt spid="3">
                                            <p:txEl>
                                              <p:pRg st="1" end="1"/>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7" dur="600" decel="50000" fill="hold">
                                          <p:stCondLst>
                                            <p:cond delay="400"/>
                                          </p:stCondLst>
                                        </p:cTn>
                                        <p:tgtEl>
                                          <p:spTgt spid="3">
                                            <p:txEl>
                                              <p:pRg st="1" end="1"/>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3"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
                                        <p:tgtEl>
                                          <p:spTgt spid="3">
                                            <p:txEl>
                                              <p:pRg st="2" end="2"/>
                                            </p:txEl>
                                          </p:spTgt>
                                        </p:tgtEl>
                                      </p:cBhvr>
                                    </p:animEffect>
                                    <p:anim calcmode="lin" valueType="num">
                                      <p:cBhvr>
                                        <p:cTn id="33" dur="4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400" fill="hold"/>
                                        <p:tgtEl>
                                          <p:spTgt spid="3">
                                            <p:txEl>
                                              <p:pRg st="2" end="2"/>
                                            </p:txEl>
                                          </p:spTgt>
                                        </p:tgtEl>
                                        <p:attrNameLst>
                                          <p:attrName>ppt_y</p:attrName>
                                        </p:attrNameLst>
                                      </p:cBhvr>
                                      <p:tavLst>
                                        <p:tav tm="0">
                                          <p:val>
                                            <p:strVal val="#ppt_y+0.31"/>
                                          </p:val>
                                        </p:tav>
                                        <p:tav tm="100000">
                                          <p:val>
                                            <p:strVal val="#ppt_y+0.31"/>
                                          </p:val>
                                        </p:tav>
                                      </p:tavLst>
                                    </p:anim>
                                    <p:anim calcmode="lin" valueType="num">
                                      <p:cBhvr>
                                        <p:cTn id="35" dur="600" decel="50000" fill="hold">
                                          <p:stCondLst>
                                            <p:cond delay="400"/>
                                          </p:stCondLst>
                                        </p:cTn>
                                        <p:tgtEl>
                                          <p:spTgt spid="3">
                                            <p:txEl>
                                              <p:pRg st="2" end="2"/>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36" dur="600" decel="50000" fill="hold">
                                          <p:stCondLst>
                                            <p:cond delay="400"/>
                                          </p:stCondLst>
                                        </p:cTn>
                                        <p:tgtEl>
                                          <p:spTgt spid="3">
                                            <p:txEl>
                                              <p:pRg st="2" end="2"/>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3" presetClass="entr" presetSubtype="0"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fade">
                                      <p:cBhvr>
                                        <p:cTn id="41" dur="100"/>
                                        <p:tgtEl>
                                          <p:spTgt spid="3">
                                            <p:txEl>
                                              <p:pRg st="3" end="3"/>
                                            </p:txEl>
                                          </p:spTgt>
                                        </p:tgtEl>
                                      </p:cBhvr>
                                    </p:animEffect>
                                    <p:anim calcmode="lin" valueType="num">
                                      <p:cBhvr>
                                        <p:cTn id="42" dur="4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3" dur="400" fill="hold"/>
                                        <p:tgtEl>
                                          <p:spTgt spid="3">
                                            <p:txEl>
                                              <p:pRg st="3" end="3"/>
                                            </p:txEl>
                                          </p:spTgt>
                                        </p:tgtEl>
                                        <p:attrNameLst>
                                          <p:attrName>ppt_y</p:attrName>
                                        </p:attrNameLst>
                                      </p:cBhvr>
                                      <p:tavLst>
                                        <p:tav tm="0">
                                          <p:val>
                                            <p:strVal val="#ppt_y+0.31"/>
                                          </p:val>
                                        </p:tav>
                                        <p:tav tm="100000">
                                          <p:val>
                                            <p:strVal val="#ppt_y+0.31"/>
                                          </p:val>
                                        </p:tav>
                                      </p:tavLst>
                                    </p:anim>
                                    <p:anim calcmode="lin" valueType="num">
                                      <p:cBhvr>
                                        <p:cTn id="44" dur="600" decel="50000" fill="hold">
                                          <p:stCondLst>
                                            <p:cond delay="400"/>
                                          </p:stCondLst>
                                        </p:cTn>
                                        <p:tgtEl>
                                          <p:spTgt spid="3">
                                            <p:txEl>
                                              <p:pRg st="3" end="3"/>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45" dur="600" decel="50000" fill="hold">
                                          <p:stCondLst>
                                            <p:cond delay="400"/>
                                          </p:stCondLst>
                                        </p:cTn>
                                        <p:tgtEl>
                                          <p:spTgt spid="3">
                                            <p:txEl>
                                              <p:pRg st="3" end="3"/>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3" presetClass="entr" presetSubtype="0" fill="hold" grpId="0" nodeType="clickEffect">
                                  <p:stCondLst>
                                    <p:cond delay="0"/>
                                  </p:stCondLst>
                                  <p:childTnLst>
                                    <p:set>
                                      <p:cBhvr>
                                        <p:cTn id="49" dur="1" fill="hold">
                                          <p:stCondLst>
                                            <p:cond delay="0"/>
                                          </p:stCondLst>
                                        </p:cTn>
                                        <p:tgtEl>
                                          <p:spTgt spid="3">
                                            <p:txEl>
                                              <p:pRg st="4" end="4"/>
                                            </p:txEl>
                                          </p:spTgt>
                                        </p:tgtEl>
                                        <p:attrNameLst>
                                          <p:attrName>style.visibility</p:attrName>
                                        </p:attrNameLst>
                                      </p:cBhvr>
                                      <p:to>
                                        <p:strVal val="visible"/>
                                      </p:to>
                                    </p:set>
                                    <p:animEffect transition="in" filter="fade">
                                      <p:cBhvr>
                                        <p:cTn id="50" dur="100"/>
                                        <p:tgtEl>
                                          <p:spTgt spid="3">
                                            <p:txEl>
                                              <p:pRg st="4" end="4"/>
                                            </p:txEl>
                                          </p:spTgt>
                                        </p:tgtEl>
                                      </p:cBhvr>
                                    </p:animEffect>
                                    <p:anim calcmode="lin" valueType="num">
                                      <p:cBhvr>
                                        <p:cTn id="51" dur="4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2" dur="400" fill="hold"/>
                                        <p:tgtEl>
                                          <p:spTgt spid="3">
                                            <p:txEl>
                                              <p:pRg st="4" end="4"/>
                                            </p:txEl>
                                          </p:spTgt>
                                        </p:tgtEl>
                                        <p:attrNameLst>
                                          <p:attrName>ppt_y</p:attrName>
                                        </p:attrNameLst>
                                      </p:cBhvr>
                                      <p:tavLst>
                                        <p:tav tm="0">
                                          <p:val>
                                            <p:strVal val="#ppt_y+0.31"/>
                                          </p:val>
                                        </p:tav>
                                        <p:tav tm="100000">
                                          <p:val>
                                            <p:strVal val="#ppt_y+0.31"/>
                                          </p:val>
                                        </p:tav>
                                      </p:tavLst>
                                    </p:anim>
                                    <p:anim calcmode="lin" valueType="num">
                                      <p:cBhvr>
                                        <p:cTn id="53" dur="600" decel="50000" fill="hold">
                                          <p:stCondLst>
                                            <p:cond delay="400"/>
                                          </p:stCondLst>
                                        </p:cTn>
                                        <p:tgtEl>
                                          <p:spTgt spid="3">
                                            <p:txEl>
                                              <p:pRg st="4" end="4"/>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54" dur="600" decel="50000" fill="hold">
                                          <p:stCondLst>
                                            <p:cond delay="400"/>
                                          </p:stCondLst>
                                        </p:cTn>
                                        <p:tgtEl>
                                          <p:spTgt spid="3">
                                            <p:txEl>
                                              <p:pRg st="4" end="4"/>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C85EF-8CEE-269C-D34F-C7377B1F79B2}"/>
              </a:ext>
            </a:extLst>
          </p:cNvPr>
          <p:cNvSpPr>
            <a:spLocks noGrp="1"/>
          </p:cNvSpPr>
          <p:nvPr>
            <p:ph type="title"/>
          </p:nvPr>
        </p:nvSpPr>
        <p:spPr>
          <a:xfrm>
            <a:off x="573409" y="559477"/>
            <a:ext cx="3765200" cy="5709931"/>
          </a:xfrm>
        </p:spPr>
        <p:txBody>
          <a:bodyPr>
            <a:normAutofit/>
          </a:bodyPr>
          <a:lstStyle/>
          <a:p>
            <a:pPr algn="ctr"/>
            <a:r>
              <a:rPr lang="en-US" u="sng" dirty="0">
                <a:latin typeface="Arial" panose="020B0604020202020204" pitchFamily="34" charset="0"/>
                <a:cs typeface="Arial" panose="020B0604020202020204" pitchFamily="34" charset="0"/>
              </a:rPr>
              <a:t>Gibbs Reflective Cycle </a:t>
            </a:r>
          </a:p>
        </p:txBody>
      </p:sp>
      <p:graphicFrame>
        <p:nvGraphicFramePr>
          <p:cNvPr id="5" name="Content Placeholder 2">
            <a:extLst>
              <a:ext uri="{FF2B5EF4-FFF2-40B4-BE49-F238E27FC236}">
                <a16:creationId xmlns:a16="http://schemas.microsoft.com/office/drawing/2014/main" id="{27B022DB-0972-9348-0073-A71D54875644}"/>
              </a:ext>
            </a:extLst>
          </p:cNvPr>
          <p:cNvGraphicFramePr>
            <a:graphicFrameLocks noGrp="1"/>
          </p:cNvGraphicFramePr>
          <p:nvPr>
            <p:ph idx="1"/>
            <p:extLst>
              <p:ext uri="{D42A27DB-BD31-4B8C-83A1-F6EECF244321}">
                <p14:modId xmlns:p14="http://schemas.microsoft.com/office/powerpoint/2010/main" val="3659315217"/>
              </p:ext>
            </p:extLst>
          </p:nvPr>
        </p:nvGraphicFramePr>
        <p:xfrm>
          <a:off x="4677322" y="799083"/>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gibbs reflective cycle diagram explanation and stages overview   dr krishna athal">
            <a:extLst>
              <a:ext uri="{FF2B5EF4-FFF2-40B4-BE49-F238E27FC236}">
                <a16:creationId xmlns:a16="http://schemas.microsoft.com/office/drawing/2014/main" id="{76EC3FDA-FDF4-921D-086C-6849C01AD13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2197" y="3944039"/>
            <a:ext cx="4012435" cy="26749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D93B574-652C-255F-DA03-46A6F0F0F459}"/>
              </a:ext>
            </a:extLst>
          </p:cNvPr>
          <p:cNvSpPr txBox="1"/>
          <p:nvPr/>
        </p:nvSpPr>
        <p:spPr>
          <a:xfrm>
            <a:off x="3733338" y="6023934"/>
            <a:ext cx="2362662" cy="1015663"/>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hlinkClick r:id="rId9"/>
              </a:rPr>
              <a:t>https://drkrishnaathal.com/blog/gibbs-reflective-cycle-explained-a-framework-for-structured-self-reflection/</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82295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E9047-EB28-B313-6E5E-3A256BA1F42D}"/>
              </a:ext>
            </a:extLst>
          </p:cNvPr>
          <p:cNvSpPr>
            <a:spLocks noGrp="1"/>
          </p:cNvSpPr>
          <p:nvPr>
            <p:ph type="title"/>
          </p:nvPr>
        </p:nvSpPr>
        <p:spPr/>
        <p:txBody>
          <a:bodyPr>
            <a:normAutofit fontScale="90000"/>
          </a:bodyPr>
          <a:lstStyle/>
          <a:p>
            <a:r>
              <a:rPr lang="en-GB" i="0" u="sng" strike="noStrike" dirty="0">
                <a:solidFill>
                  <a:srgbClr val="000000"/>
                </a:solidFill>
                <a:effectLst/>
                <a:latin typeface="Arial" panose="020B0604020202020204" pitchFamily="34" charset="0"/>
                <a:cs typeface="Arial" panose="020B0604020202020204" pitchFamily="34" charset="0"/>
              </a:rPr>
              <a:t>Example of Reflection in Practice:</a:t>
            </a:r>
            <a:br>
              <a:rPr lang="en-GB" i="0" u="sng" strike="noStrike" dirty="0">
                <a:solidFill>
                  <a:srgbClr val="000000"/>
                </a:solidFill>
                <a:effectLst/>
                <a:latin typeface="Arial" panose="020B0604020202020204" pitchFamily="34" charset="0"/>
                <a:cs typeface="Arial" panose="020B0604020202020204" pitchFamily="34" charset="0"/>
              </a:rPr>
            </a:br>
            <a:endParaRPr lang="en-US" u="sng"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CA607BFF-B94F-FBBA-7825-BB178E624873}"/>
              </a:ext>
            </a:extLst>
          </p:cNvPr>
          <p:cNvGraphicFramePr>
            <a:graphicFrameLocks noGrp="1"/>
          </p:cNvGraphicFramePr>
          <p:nvPr>
            <p:ph idx="1"/>
            <p:extLst>
              <p:ext uri="{D42A27DB-BD31-4B8C-83A1-F6EECF244321}">
                <p14:modId xmlns:p14="http://schemas.microsoft.com/office/powerpoint/2010/main" val="322476514"/>
              </p:ext>
            </p:extLst>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2297642"/>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82FD4-43D8-85D0-3A56-FE8E7AD70D81}"/>
              </a:ext>
            </a:extLst>
          </p:cNvPr>
          <p:cNvSpPr>
            <a:spLocks noGrp="1"/>
          </p:cNvSpPr>
          <p:nvPr>
            <p:ph type="title"/>
          </p:nvPr>
        </p:nvSpPr>
        <p:spPr>
          <a:xfrm>
            <a:off x="1175512" y="870132"/>
            <a:ext cx="9792208" cy="1527078"/>
          </a:xfrm>
        </p:spPr>
        <p:txBody>
          <a:bodyPr>
            <a:normAutofit/>
          </a:bodyPr>
          <a:lstStyle/>
          <a:p>
            <a:r>
              <a:rPr lang="en-GB" b="0" i="0" u="sng" strike="noStrike" dirty="0">
                <a:effectLst/>
                <a:latin typeface="Arial" panose="020B0604020202020204" pitchFamily="34" charset="0"/>
                <a:cs typeface="Arial" panose="020B0604020202020204" pitchFamily="34" charset="0"/>
              </a:rPr>
              <a:t>How Reflection Improves Future Practice </a:t>
            </a:r>
            <a:endParaRPr lang="en-US"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C4D9BAC-D580-CE74-77B5-8D55437F60BB}"/>
              </a:ext>
            </a:extLst>
          </p:cNvPr>
          <p:cNvSpPr>
            <a:spLocks noGrp="1"/>
          </p:cNvSpPr>
          <p:nvPr>
            <p:ph idx="1"/>
          </p:nvPr>
        </p:nvSpPr>
        <p:spPr>
          <a:xfrm>
            <a:off x="1175512" y="2557849"/>
            <a:ext cx="9792208" cy="3407862"/>
          </a:xfrm>
        </p:spPr>
        <p:txBody>
          <a:bodyPr>
            <a:normAutofit fontScale="92500" lnSpcReduction="20000"/>
          </a:bodyPr>
          <a:lstStyle/>
          <a:p>
            <a:pPr marL="285750" indent="-285750">
              <a:lnSpc>
                <a:spcPct val="90000"/>
              </a:lnSpc>
              <a:buFont typeface="Arial" panose="020B0604020202020204" pitchFamily="34" charset="0"/>
              <a:buChar char="•"/>
            </a:pPr>
            <a:r>
              <a:rPr lang="en-GB" sz="1900" i="0" u="none" strike="noStrike" dirty="0">
                <a:effectLst/>
                <a:latin typeface="Arial" panose="020B0604020202020204" pitchFamily="34" charset="0"/>
                <a:cs typeface="Arial" panose="020B0604020202020204" pitchFamily="34" charset="0"/>
              </a:rPr>
              <a:t>Reflection helps improve future practice by encouraging professionals to think about their actions and learn from </a:t>
            </a:r>
            <a:r>
              <a:rPr lang="en-GB" sz="1900" dirty="0">
                <a:latin typeface="Arial" panose="020B0604020202020204" pitchFamily="34" charset="0"/>
                <a:cs typeface="Arial" panose="020B0604020202020204" pitchFamily="34" charset="0"/>
              </a:rPr>
              <a:t>the experience </a:t>
            </a:r>
            <a:r>
              <a:rPr lang="en-GB" sz="1900" i="0" u="none" strike="noStrike" dirty="0">
                <a:effectLst/>
                <a:latin typeface="Arial" panose="020B0604020202020204" pitchFamily="34" charset="0"/>
                <a:cs typeface="Arial" panose="020B0604020202020204" pitchFamily="34" charset="0"/>
              </a:rPr>
              <a:t>(Schön, 1983).</a:t>
            </a:r>
          </a:p>
          <a:p>
            <a:pPr>
              <a:lnSpc>
                <a:spcPct val="90000"/>
              </a:lnSpc>
            </a:pPr>
            <a:r>
              <a:rPr lang="en-GB" sz="1900" i="0" u="none" strike="noStrike" dirty="0">
                <a:effectLst/>
                <a:latin typeface="Arial" panose="020B0604020202020204" pitchFamily="34" charset="0"/>
                <a:cs typeface="Arial" panose="020B0604020202020204" pitchFamily="34" charset="0"/>
              </a:rPr>
              <a:t>By Reflecting:</a:t>
            </a:r>
          </a:p>
          <a:p>
            <a:pPr marL="285750" indent="-285750">
              <a:lnSpc>
                <a:spcPct val="90000"/>
              </a:lnSpc>
              <a:buFont typeface="Arial" panose="020B0604020202020204" pitchFamily="34" charset="0"/>
              <a:buChar char="•"/>
            </a:pPr>
            <a:r>
              <a:rPr lang="en-GB" sz="1900" i="0" u="none" strike="noStrike" dirty="0">
                <a:effectLst/>
                <a:latin typeface="Arial" panose="020B0604020202020204" pitchFamily="34" charset="0"/>
                <a:cs typeface="Arial" panose="020B0604020202020204" pitchFamily="34" charset="0"/>
              </a:rPr>
              <a:t>Confidence increases as experience is reviewed and learning is gained.</a:t>
            </a:r>
          </a:p>
          <a:p>
            <a:pPr marL="285750" indent="-285750">
              <a:lnSpc>
                <a:spcPct val="90000"/>
              </a:lnSpc>
              <a:buFont typeface="Arial" panose="020B0604020202020204" pitchFamily="34" charset="0"/>
              <a:buChar char="•"/>
            </a:pPr>
            <a:r>
              <a:rPr lang="en-GB" sz="1900" i="0" u="none" strike="noStrike" dirty="0">
                <a:effectLst/>
                <a:latin typeface="Arial" panose="020B0604020202020204" pitchFamily="34" charset="0"/>
                <a:cs typeface="Arial" panose="020B0604020202020204" pitchFamily="34" charset="0"/>
              </a:rPr>
              <a:t>Communication improves by understanding how actions affect service users.</a:t>
            </a:r>
          </a:p>
          <a:p>
            <a:pPr marL="285750" indent="-285750">
              <a:lnSpc>
                <a:spcPct val="90000"/>
              </a:lnSpc>
              <a:buFont typeface="Arial" panose="020B0604020202020204" pitchFamily="34" charset="0"/>
              <a:buChar char="•"/>
            </a:pPr>
            <a:r>
              <a:rPr lang="en-GB" sz="1900" i="0" u="none" strike="noStrike" dirty="0">
                <a:effectLst/>
                <a:latin typeface="Arial" panose="020B0604020202020204" pitchFamily="34" charset="0"/>
                <a:cs typeface="Arial" panose="020B0604020202020204" pitchFamily="34" charset="0"/>
              </a:rPr>
              <a:t>Decision making is improved through thinking and learning from reflecting. </a:t>
            </a:r>
          </a:p>
          <a:p>
            <a:pPr marL="285750" indent="-285750">
              <a:lnSpc>
                <a:spcPct val="90000"/>
              </a:lnSpc>
              <a:buFont typeface="Arial" panose="020B0604020202020204" pitchFamily="34" charset="0"/>
              <a:buChar char="•"/>
            </a:pPr>
            <a:r>
              <a:rPr lang="en-GB" sz="1900" i="0" u="none" strike="noStrike" dirty="0">
                <a:effectLst/>
                <a:latin typeface="Arial" panose="020B0604020202020204" pitchFamily="34" charset="0"/>
                <a:cs typeface="Arial" panose="020B0604020202020204" pitchFamily="34" charset="0"/>
              </a:rPr>
              <a:t>Through reflection, professionals </a:t>
            </a:r>
            <a:r>
              <a:rPr lang="en-GB" sz="1900" dirty="0">
                <a:latin typeface="Arial" panose="020B0604020202020204" pitchFamily="34" charset="0"/>
                <a:cs typeface="Arial" panose="020B0604020202020204" pitchFamily="34" charset="0"/>
              </a:rPr>
              <a:t>can </a:t>
            </a:r>
            <a:r>
              <a:rPr lang="en-GB" sz="1900" i="0" u="none" strike="noStrike" dirty="0">
                <a:effectLst/>
                <a:latin typeface="Arial" panose="020B0604020202020204" pitchFamily="34" charset="0"/>
                <a:cs typeface="Arial" panose="020B0604020202020204" pitchFamily="34" charset="0"/>
              </a:rPr>
              <a:t>avoid mistakes by reviewing and reacting to previous situations which they have learned from.  </a:t>
            </a:r>
          </a:p>
          <a:p>
            <a:pPr>
              <a:lnSpc>
                <a:spcPct val="90000"/>
              </a:lnSpc>
            </a:pPr>
            <a:r>
              <a:rPr lang="en-GB" sz="1900" dirty="0">
                <a:latin typeface="Arial" panose="020B0604020202020204" pitchFamily="34" charset="0"/>
                <a:cs typeface="Arial" panose="020B0604020202020204" pitchFamily="34" charset="0"/>
              </a:rPr>
              <a:t>R</a:t>
            </a:r>
            <a:r>
              <a:rPr lang="en-GB" sz="1900" i="0" u="none" strike="noStrike" dirty="0">
                <a:effectLst/>
                <a:latin typeface="Arial" panose="020B0604020202020204" pitchFamily="34" charset="0"/>
                <a:cs typeface="Arial" panose="020B0604020202020204" pitchFamily="34" charset="0"/>
              </a:rPr>
              <a:t>eflection will be important to me also as it will assist me in improving my professional and academic development. I have a responsibility to learn from my experiences in order to practice safe, respectful, and compassionate care. Reflection is a skill, and reflection is something that develops over time as experience increases.</a:t>
            </a:r>
          </a:p>
          <a:p>
            <a:pPr>
              <a:lnSpc>
                <a:spcPct val="90000"/>
              </a:lnSpc>
            </a:pPr>
            <a:endParaRPr lang="en-GB" sz="1500" i="0" u="none" strike="noStrike" dirty="0">
              <a:effectLst/>
              <a:latin typeface="Arial" panose="020B0604020202020204" pitchFamily="34" charset="0"/>
              <a:cs typeface="Arial" panose="020B0604020202020204" pitchFamily="34" charset="0"/>
            </a:endParaRPr>
          </a:p>
          <a:p>
            <a:pPr>
              <a:lnSpc>
                <a:spcPct val="90000"/>
              </a:lnSpc>
            </a:pPr>
            <a:endParaRPr lang="en-US" sz="1500" dirty="0"/>
          </a:p>
        </p:txBody>
      </p:sp>
      <p:sp>
        <p:nvSpPr>
          <p:cNvPr id="4" name="TextBox 3">
            <a:extLst>
              <a:ext uri="{FF2B5EF4-FFF2-40B4-BE49-F238E27FC236}">
                <a16:creationId xmlns:a16="http://schemas.microsoft.com/office/drawing/2014/main" id="{40E2B7BA-C728-B283-1C80-AB4E23E7BA29}"/>
              </a:ext>
            </a:extLst>
          </p:cNvPr>
          <p:cNvSpPr txBox="1"/>
          <p:nvPr/>
        </p:nvSpPr>
        <p:spPr>
          <a:xfrm>
            <a:off x="50800" y="-698500"/>
            <a:ext cx="184731" cy="369332"/>
          </a:xfrm>
          <a:prstGeom prst="rect">
            <a:avLst/>
          </a:prstGeom>
          <a:noFill/>
        </p:spPr>
        <p:txBody>
          <a:bodyPr wrap="none" rtlCol="0">
            <a:spAutoFit/>
          </a:bodyPr>
          <a:lstStyle/>
          <a:p>
            <a:endParaRPr lang="en-US" b="1" dirty="0"/>
          </a:p>
        </p:txBody>
      </p:sp>
    </p:spTree>
    <p:extLst>
      <p:ext uri="{BB962C8B-B14F-4D97-AF65-F5344CB8AC3E}">
        <p14:creationId xmlns:p14="http://schemas.microsoft.com/office/powerpoint/2010/main" val="11801609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dissolv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30FA-D3FC-F2BD-99A4-6A39A3AB0287}"/>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7E06AC3E-7A5D-870F-E4D3-741BF807E21E}"/>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Reflections help us improve and grow. It helps us to look back at what we have done and think about how it can be improved to create a better experience for next time. </a:t>
            </a:r>
            <a:r>
              <a:rPr lang="en-GB" dirty="0">
                <a:latin typeface="Arial" panose="020B0604020202020204" pitchFamily="34" charset="0"/>
                <a:cs typeface="Arial" panose="020B0604020202020204" pitchFamily="34" charset="0"/>
              </a:rPr>
              <a:t>Using Gibbs’ Reflective Cycle gives us an easy step-by-step way to look at what happened, how we felt, what went well, and what we could do better next time.</a:t>
            </a:r>
          </a:p>
          <a:p>
            <a:endParaRPr lang="en-US" dirty="0"/>
          </a:p>
          <a:p>
            <a:endParaRPr lang="en-US" dirty="0"/>
          </a:p>
        </p:txBody>
      </p:sp>
      <p:pic>
        <p:nvPicPr>
          <p:cNvPr id="5122" name="Picture 2" descr="Post-exams: A critical time for students - Organising Students">
            <a:extLst>
              <a:ext uri="{FF2B5EF4-FFF2-40B4-BE49-F238E27FC236}">
                <a16:creationId xmlns:a16="http://schemas.microsoft.com/office/drawing/2014/main" id="{D96F53FF-9AE9-11D4-A20E-8DFFCC9083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4720" y="39709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B76A263-1567-B1C5-DDE9-C3733213614F}"/>
              </a:ext>
            </a:extLst>
          </p:cNvPr>
          <p:cNvSpPr txBox="1"/>
          <p:nvPr/>
        </p:nvSpPr>
        <p:spPr>
          <a:xfrm>
            <a:off x="5567783" y="6019800"/>
            <a:ext cx="1957330" cy="877163"/>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hlinkClick r:id="rId3"/>
              </a:rPr>
              <a:t>https://organisingstudents.com.au/2022/11/learning-through-self-reflection/</a:t>
            </a:r>
            <a:endParaRPr lang="en-US" sz="11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9992354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6957B-02E9-9AA2-C954-6BE91EAEB4A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70A6C7D3-0A42-EC3A-6431-0D64F8D5F4FF}"/>
              </a:ext>
            </a:extLst>
          </p:cNvPr>
          <p:cNvSpPr>
            <a:spLocks noGrp="1"/>
          </p:cNvSpPr>
          <p:nvPr>
            <p:ph idx="1"/>
          </p:nvPr>
        </p:nvSpPr>
        <p:spPr/>
        <p:txBody>
          <a:bodyPr>
            <a:normAutofit fontScale="85000" lnSpcReduction="20000"/>
          </a:bodyPr>
          <a:lstStyle/>
          <a:p>
            <a:r>
              <a:rPr lang="en-GB" sz="1900" dirty="0">
                <a:effectLst/>
                <a:latin typeface="Arial" panose="020B0604020202020204" pitchFamily="34" charset="0"/>
                <a:cs typeface="Arial" panose="020B0604020202020204" pitchFamily="34" charset="0"/>
              </a:rPr>
              <a:t>Kolb, D.A. (1984) </a:t>
            </a:r>
            <a:r>
              <a:rPr lang="en-GB" sz="1900" i="1" dirty="0">
                <a:effectLst/>
                <a:latin typeface="Arial" panose="020B0604020202020204" pitchFamily="34" charset="0"/>
                <a:cs typeface="Arial" panose="020B0604020202020204" pitchFamily="34" charset="0"/>
              </a:rPr>
              <a:t>Experiential learning: experience as the source of learning and development</a:t>
            </a:r>
            <a:r>
              <a:rPr lang="en-GB" sz="1900" dirty="0">
                <a:effectLst/>
                <a:latin typeface="Arial" panose="020B0604020202020204" pitchFamily="34" charset="0"/>
                <a:cs typeface="Arial" panose="020B0604020202020204" pitchFamily="34" charset="0"/>
              </a:rPr>
              <a:t>. Englewood Cliffs, NJ: Prentice-Hall. Available at: </a:t>
            </a:r>
            <a:r>
              <a:rPr lang="en-GB" sz="1900" dirty="0">
                <a:effectLst/>
                <a:latin typeface="Arial" panose="020B0604020202020204" pitchFamily="34" charset="0"/>
                <a:cs typeface="Arial" panose="020B0604020202020204" pitchFamily="34" charset="0"/>
                <a:hlinkClick r:id="rId2"/>
              </a:rPr>
              <a:t>https://carleton-wp-production.s3.amazonaws.com/uploads/sites/313/2022/12/Experiential_Learning_Experience_As_The_Source_Of_-1.pdf</a:t>
            </a:r>
            <a:r>
              <a:rPr lang="en-GB" sz="1900" dirty="0">
                <a:effectLst/>
                <a:latin typeface="Arial" panose="020B0604020202020204" pitchFamily="34" charset="0"/>
                <a:cs typeface="Arial" panose="020B0604020202020204" pitchFamily="34" charset="0"/>
              </a:rPr>
              <a:t> </a:t>
            </a:r>
            <a:r>
              <a:rPr lang="en-GB" sz="1900" b="0" i="0" u="none" strike="noStrike" dirty="0">
                <a:solidFill>
                  <a:srgbClr val="000000"/>
                </a:solidFill>
                <a:effectLst/>
                <a:latin typeface="Arial" panose="020B0604020202020204" pitchFamily="34" charset="0"/>
                <a:cs typeface="Arial" panose="020B0604020202020204" pitchFamily="34" charset="0"/>
              </a:rPr>
              <a:t>(Accessed: 12 February 2026).</a:t>
            </a:r>
          </a:p>
          <a:p>
            <a:r>
              <a:rPr lang="en-GB" sz="1900" b="0" i="0" u="none" strike="noStrike" dirty="0">
                <a:solidFill>
                  <a:srgbClr val="000000"/>
                </a:solidFill>
                <a:effectLst/>
                <a:latin typeface="Arial" panose="020B0604020202020204" pitchFamily="34" charset="0"/>
                <a:cs typeface="Arial" panose="020B0604020202020204" pitchFamily="34" charset="0"/>
              </a:rPr>
              <a:t>Mann, K., Gordon, J. and MacLeod, A. (2009) ‘Reflection and reflective practice in health professions education: A systematic review’, </a:t>
            </a:r>
            <a:r>
              <a:rPr lang="en-GB" sz="1900" b="0" i="1" u="none" strike="noStrike" dirty="0">
                <a:solidFill>
                  <a:srgbClr val="000000"/>
                </a:solidFill>
                <a:effectLst/>
                <a:latin typeface="Arial" panose="020B0604020202020204" pitchFamily="34" charset="0"/>
                <a:cs typeface="Arial" panose="020B0604020202020204" pitchFamily="34" charset="0"/>
              </a:rPr>
              <a:t>Advances in Health Sciences Education</a:t>
            </a:r>
            <a:r>
              <a:rPr lang="en-GB" sz="1900" b="0" i="0" u="none" strike="noStrike" dirty="0">
                <a:solidFill>
                  <a:srgbClr val="000000"/>
                </a:solidFill>
                <a:effectLst/>
                <a:latin typeface="Arial" panose="020B0604020202020204" pitchFamily="34" charset="0"/>
                <a:cs typeface="Arial" panose="020B0604020202020204" pitchFamily="34" charset="0"/>
              </a:rPr>
              <a:t>, 14(4), pp. 595–621. Available at:</a:t>
            </a:r>
            <a:br>
              <a:rPr lang="en-GB" sz="1900" b="0" i="0" u="none" strike="noStrike" dirty="0">
                <a:solidFill>
                  <a:srgbClr val="000000"/>
                </a:solidFill>
                <a:effectLst/>
                <a:latin typeface="Arial" panose="020B0604020202020204" pitchFamily="34" charset="0"/>
                <a:cs typeface="Arial" panose="020B0604020202020204" pitchFamily="34" charset="0"/>
              </a:rPr>
            </a:br>
            <a:r>
              <a:rPr lang="en-GB" sz="1900" b="0" i="0" u="none" strike="noStrike" dirty="0">
                <a:solidFill>
                  <a:srgbClr val="000000"/>
                </a:solidFill>
                <a:effectLst/>
                <a:latin typeface="Arial" panose="020B0604020202020204" pitchFamily="34" charset="0"/>
                <a:cs typeface="Arial" panose="020B0604020202020204" pitchFamily="34" charset="0"/>
                <a:hlinkClick r:id="rId3"/>
              </a:rPr>
              <a:t>https://link.springer.com/article/10.1007/s10459-007-9090-2</a:t>
            </a:r>
            <a:r>
              <a:rPr lang="en-GB" sz="1900" dirty="0">
                <a:solidFill>
                  <a:srgbClr val="000000"/>
                </a:solidFill>
                <a:latin typeface="Arial" panose="020B0604020202020204" pitchFamily="34" charset="0"/>
                <a:cs typeface="Arial" panose="020B0604020202020204" pitchFamily="34" charset="0"/>
              </a:rPr>
              <a:t> </a:t>
            </a:r>
            <a:r>
              <a:rPr lang="en-GB" sz="1900" b="0" i="0" u="none" strike="noStrike" dirty="0">
                <a:solidFill>
                  <a:srgbClr val="000000"/>
                </a:solidFill>
                <a:effectLst/>
                <a:latin typeface="Arial" panose="020B0604020202020204" pitchFamily="34" charset="0"/>
                <a:cs typeface="Arial" panose="020B0604020202020204" pitchFamily="34" charset="0"/>
              </a:rPr>
              <a:t>(Accessed: </a:t>
            </a:r>
            <a:r>
              <a:rPr lang="en-GB" sz="1900" dirty="0">
                <a:solidFill>
                  <a:srgbClr val="000000"/>
                </a:solidFill>
                <a:latin typeface="Arial" panose="020B0604020202020204" pitchFamily="34" charset="0"/>
                <a:cs typeface="Arial" panose="020B0604020202020204" pitchFamily="34" charset="0"/>
              </a:rPr>
              <a:t>12 </a:t>
            </a:r>
            <a:r>
              <a:rPr lang="en-GB" sz="1900" b="0" i="0" u="none" strike="noStrike" dirty="0">
                <a:solidFill>
                  <a:srgbClr val="000000"/>
                </a:solidFill>
                <a:effectLst/>
                <a:latin typeface="Arial" panose="020B0604020202020204" pitchFamily="34" charset="0"/>
                <a:cs typeface="Arial" panose="020B0604020202020204" pitchFamily="34" charset="0"/>
              </a:rPr>
              <a:t>February 2026).</a:t>
            </a:r>
          </a:p>
          <a:p>
            <a:r>
              <a:rPr lang="en-GB" sz="1900" b="0" i="0" u="none" strike="noStrike" dirty="0">
                <a:solidFill>
                  <a:srgbClr val="000000"/>
                </a:solidFill>
                <a:effectLst/>
                <a:latin typeface="Arial" panose="020B0604020202020204" pitchFamily="34" charset="0"/>
                <a:cs typeface="Arial" panose="020B0604020202020204" pitchFamily="34" charset="0"/>
              </a:rPr>
              <a:t>NHS England (2026) </a:t>
            </a:r>
            <a:r>
              <a:rPr lang="en-GB" sz="1900" b="0" i="1" u="none" strike="noStrike" dirty="0">
                <a:solidFill>
                  <a:srgbClr val="000000"/>
                </a:solidFill>
                <a:effectLst/>
                <a:latin typeface="Arial" panose="020B0604020202020204" pitchFamily="34" charset="0"/>
                <a:cs typeface="Arial" panose="020B0604020202020204" pitchFamily="34" charset="0"/>
              </a:rPr>
              <a:t>Using information for reflective practice</a:t>
            </a:r>
            <a:r>
              <a:rPr lang="en-GB" sz="1900" b="0" i="0" u="none" strike="noStrike" dirty="0">
                <a:solidFill>
                  <a:srgbClr val="000000"/>
                </a:solidFill>
                <a:effectLst/>
                <a:latin typeface="Arial" panose="020B0604020202020204" pitchFamily="34" charset="0"/>
                <a:cs typeface="Arial" panose="020B0604020202020204" pitchFamily="34" charset="0"/>
              </a:rPr>
              <a:t>. Available at:</a:t>
            </a:r>
            <a:br>
              <a:rPr lang="en-GB" sz="1900" b="0" i="0" u="none" strike="noStrike" dirty="0">
                <a:solidFill>
                  <a:srgbClr val="000000"/>
                </a:solidFill>
                <a:effectLst/>
                <a:latin typeface="Arial" panose="020B0604020202020204" pitchFamily="34" charset="0"/>
                <a:cs typeface="Arial" panose="020B0604020202020204" pitchFamily="34" charset="0"/>
              </a:rPr>
            </a:br>
            <a:r>
              <a:rPr lang="en-GB" sz="1900" b="0" i="0" u="none" strike="noStrike" dirty="0">
                <a:solidFill>
                  <a:srgbClr val="000000"/>
                </a:solidFill>
                <a:effectLst/>
                <a:latin typeface="Arial" panose="020B0604020202020204" pitchFamily="34" charset="0"/>
                <a:cs typeface="Arial" panose="020B0604020202020204" pitchFamily="34" charset="0"/>
                <a:hlinkClick r:id="rId4"/>
              </a:rPr>
              <a:t>https://transform.england.nhs.uk/information-governance/guidance/using-information-for-reflective-practice/</a:t>
            </a:r>
            <a:r>
              <a:rPr lang="en-GB" sz="1900" dirty="0">
                <a:solidFill>
                  <a:srgbClr val="000000"/>
                </a:solidFill>
                <a:latin typeface="Arial" panose="020B0604020202020204" pitchFamily="34" charset="0"/>
                <a:cs typeface="Arial" panose="020B0604020202020204" pitchFamily="34" charset="0"/>
              </a:rPr>
              <a:t> </a:t>
            </a:r>
            <a:r>
              <a:rPr lang="en-GB" sz="1900" b="0" i="0" u="none" strike="noStrike" dirty="0">
                <a:solidFill>
                  <a:srgbClr val="000000"/>
                </a:solidFill>
                <a:effectLst/>
                <a:latin typeface="Arial" panose="020B0604020202020204" pitchFamily="34" charset="0"/>
                <a:cs typeface="Arial" panose="020B0604020202020204" pitchFamily="34" charset="0"/>
              </a:rPr>
              <a:t> (Accessed: 8 February 2026).</a:t>
            </a:r>
          </a:p>
          <a:p>
            <a:r>
              <a:rPr lang="en-GB" sz="1900" b="0" i="0" u="none" strike="noStrike" dirty="0">
                <a:solidFill>
                  <a:srgbClr val="000000"/>
                </a:solidFill>
                <a:effectLst/>
                <a:latin typeface="Arial" panose="020B0604020202020204" pitchFamily="34" charset="0"/>
                <a:cs typeface="Arial" panose="020B0604020202020204" pitchFamily="34" charset="0"/>
              </a:rPr>
              <a:t>Schön, D.A. (1983) </a:t>
            </a:r>
            <a:r>
              <a:rPr lang="en-GB" sz="1900" b="0" i="1" u="none" strike="noStrike" dirty="0">
                <a:solidFill>
                  <a:srgbClr val="000000"/>
                </a:solidFill>
                <a:effectLst/>
                <a:latin typeface="Arial" panose="020B0604020202020204" pitchFamily="34" charset="0"/>
                <a:cs typeface="Arial" panose="020B0604020202020204" pitchFamily="34" charset="0"/>
              </a:rPr>
              <a:t>The reflective practitioner: How professionals think in action</a:t>
            </a:r>
            <a:r>
              <a:rPr lang="en-GB" sz="1900" b="0" i="0" u="none" strike="noStrike" dirty="0">
                <a:solidFill>
                  <a:srgbClr val="000000"/>
                </a:solidFill>
                <a:effectLst/>
                <a:latin typeface="Arial" panose="020B0604020202020204" pitchFamily="34" charset="0"/>
                <a:cs typeface="Arial" panose="020B0604020202020204" pitchFamily="34" charset="0"/>
              </a:rPr>
              <a:t>. New York: Basic Books. Available at: </a:t>
            </a:r>
            <a:r>
              <a:rPr lang="en-GB" sz="1900" dirty="0">
                <a:solidFill>
                  <a:srgbClr val="000000"/>
                </a:solidFill>
                <a:latin typeface="Arial" panose="020B0604020202020204" pitchFamily="34" charset="0"/>
                <a:cs typeface="Arial" panose="020B0604020202020204" pitchFamily="34" charset="0"/>
                <a:hlinkClick r:id="rId5"/>
              </a:rPr>
              <a:t>https://studenthublive.open.ac.uk/sites/studenthublive.open.ac.uk/files/reflective%20practitioner%20-%20schon.pdf</a:t>
            </a:r>
            <a:r>
              <a:rPr lang="en-GB" sz="1900" dirty="0">
                <a:solidFill>
                  <a:srgbClr val="000000"/>
                </a:solidFill>
                <a:latin typeface="Arial" panose="020B0604020202020204" pitchFamily="34" charset="0"/>
                <a:cs typeface="Arial" panose="020B0604020202020204" pitchFamily="34" charset="0"/>
              </a:rPr>
              <a:t> </a:t>
            </a:r>
            <a:r>
              <a:rPr lang="en-GB" sz="1900" b="0" i="0" u="none" strike="noStrike" dirty="0">
                <a:solidFill>
                  <a:srgbClr val="000000"/>
                </a:solidFill>
                <a:effectLst/>
                <a:latin typeface="Arial" panose="020B0604020202020204" pitchFamily="34" charset="0"/>
                <a:cs typeface="Arial" panose="020B0604020202020204" pitchFamily="34" charset="0"/>
              </a:rPr>
              <a:t>(Accessed: 8 February 2026).</a:t>
            </a:r>
          </a:p>
          <a:p>
            <a:endParaRPr lang="en-GB" sz="1900" b="0" i="0" u="none" strike="noStrike" dirty="0">
              <a:solidFill>
                <a:srgbClr val="000000"/>
              </a:solidFill>
              <a:effectLst/>
              <a:latin typeface="Arial" panose="020B0604020202020204" pitchFamily="34" charset="0"/>
              <a:cs typeface="Arial" panose="020B0604020202020204" pitchFamily="34" charset="0"/>
            </a:endParaRPr>
          </a:p>
          <a:p>
            <a:endParaRPr lang="en-GB" sz="1900" dirty="0">
              <a:effectLst/>
              <a:latin typeface="Arial" panose="020B0604020202020204" pitchFamily="34" charset="0"/>
              <a:cs typeface="Arial" panose="020B0604020202020204" pitchFamily="34" charset="0"/>
            </a:endParaRPr>
          </a:p>
          <a:p>
            <a:endParaRPr lang="en-GB" sz="1900" b="0" i="0" u="none" strike="noStrike" dirty="0">
              <a:solidFill>
                <a:srgbClr val="000000"/>
              </a:solidFill>
              <a:effectLst/>
              <a:latin typeface="Arial" panose="020B0604020202020204" pitchFamily="34" charset="0"/>
              <a:cs typeface="Arial" panose="020B0604020202020204" pitchFamily="34" charset="0"/>
            </a:endParaRPr>
          </a:p>
          <a:p>
            <a:endParaRPr lang="en-GB" sz="1900" b="0" i="0" u="none" strike="noStrike" dirty="0">
              <a:solidFill>
                <a:srgbClr val="000000"/>
              </a:solidFill>
              <a:effectLst/>
              <a:latin typeface="Arial" panose="020B0604020202020204" pitchFamily="34" charset="0"/>
              <a:cs typeface="Arial" panose="020B0604020202020204" pitchFamily="34" charset="0"/>
            </a:endParaRPr>
          </a:p>
          <a:p>
            <a:endParaRPr lang="en-GB" sz="1900" b="0" i="0" u="none" strike="noStrike" dirty="0">
              <a:solidFill>
                <a:srgbClr val="000000"/>
              </a:solidFill>
              <a:effectLst/>
              <a:latin typeface="Arial" panose="020B0604020202020204" pitchFamily="34" charset="0"/>
              <a:cs typeface="Arial" panose="020B0604020202020204" pitchFamily="34" charset="0"/>
            </a:endParaRPr>
          </a:p>
          <a:p>
            <a:endParaRPr lang="en-GB" sz="1900" b="0" i="0" u="none" strike="noStrike" dirty="0">
              <a:solidFill>
                <a:srgbClr val="000000"/>
              </a:solidFill>
              <a:effectLst/>
              <a:latin typeface="Arial" panose="020B0604020202020204" pitchFamily="34" charset="0"/>
              <a:cs typeface="Arial" panose="020B0604020202020204" pitchFamily="34" charset="0"/>
            </a:endParaRPr>
          </a:p>
          <a:p>
            <a:endParaRPr lang="en-GB" sz="1900" b="0" i="0" u="none" strike="noStrike" dirty="0">
              <a:solidFill>
                <a:srgbClr val="000000"/>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7543004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{E57188C3-B6E3-D540-9802-508EB06C1675}tf10001076</Template>
  <TotalTime>1156</TotalTime>
  <Words>1192</Words>
  <Application>Microsoft Macintosh PowerPoint</Application>
  <PresentationFormat>Widescreen</PresentationFormat>
  <Paragraphs>60</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Ion Boardroom</vt:lpstr>
      <vt:lpstr>Reflection </vt:lpstr>
      <vt:lpstr>What is Reflection? </vt:lpstr>
      <vt:lpstr>Why Is Reflection Important in Professional Practice?</vt:lpstr>
      <vt:lpstr>Relevance of Reflection in Health and Social Care</vt:lpstr>
      <vt:lpstr>Gibbs Reflective Cycle </vt:lpstr>
      <vt:lpstr>Example of Reflection in Practice: </vt:lpstr>
      <vt:lpstr>How Reflection Improves Future Practice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dc:title>
  <dc:creator>Alisha Ali (2437713)</dc:creator>
  <cp:lastModifiedBy>Alisha Ali (2437713)</cp:lastModifiedBy>
  <cp:revision>7</cp:revision>
  <dcterms:created xsi:type="dcterms:W3CDTF">2026-02-08T23:00:38Z</dcterms:created>
  <dcterms:modified xsi:type="dcterms:W3CDTF">2026-02-22T23:56:26Z</dcterms:modified>
</cp:coreProperties>
</file>