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handoutMasterIdLst>
    <p:handoutMasterId r:id="rId20"/>
  </p:handoutMasterIdLst>
  <p:sldIdLst>
    <p:sldId id="257" r:id="rId5"/>
    <p:sldId id="258" r:id="rId6"/>
    <p:sldId id="259" r:id="rId7"/>
    <p:sldId id="260" r:id="rId8"/>
    <p:sldId id="261" r:id="rId9"/>
    <p:sldId id="270" r:id="rId10"/>
    <p:sldId id="263" r:id="rId11"/>
    <p:sldId id="265" r:id="rId12"/>
    <p:sldId id="264" r:id="rId13"/>
    <p:sldId id="271" r:id="rId14"/>
    <p:sldId id="266" r:id="rId15"/>
    <p:sldId id="267" r:id="rId16"/>
    <p:sldId id="272" r:id="rId17"/>
    <p:sldId id="273" r:id="rId18"/>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64" userDrawn="1">
          <p15:clr>
            <a:srgbClr val="A4A3A4"/>
          </p15:clr>
        </p15:guide>
        <p15:guide id="2" pos="3840" userDrawn="1">
          <p15:clr>
            <a:srgbClr val="A4A3A4"/>
          </p15:clr>
        </p15:guide>
        <p15:guide id="3" pos="456" userDrawn="1">
          <p15:clr>
            <a:srgbClr val="A4A3A4"/>
          </p15:clr>
        </p15:guide>
        <p15:guide id="4" pos="720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4BC9"/>
    <a:srgbClr val="7BEBD8"/>
    <a:srgbClr val="8335E5"/>
    <a:srgbClr val="6B8DE1"/>
    <a:srgbClr val="6C92E1"/>
    <a:srgbClr val="6313DC"/>
    <a:srgbClr val="1E3ADA"/>
    <a:srgbClr val="030553"/>
    <a:srgbClr val="16286E"/>
    <a:srgbClr val="6524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64" autoAdjust="0"/>
    <p:restoredTop sz="94652" autoAdjust="0"/>
  </p:normalViewPr>
  <p:slideViewPr>
    <p:cSldViewPr snapToGrid="0" showGuides="1">
      <p:cViewPr>
        <p:scale>
          <a:sx n="75" d="100"/>
          <a:sy n="75" d="100"/>
        </p:scale>
        <p:origin x="773" y="144"/>
      </p:cViewPr>
      <p:guideLst>
        <p:guide orient="horz" pos="2064"/>
        <p:guide pos="3840"/>
        <p:guide pos="456"/>
        <p:guide pos="7200"/>
      </p:guideLst>
    </p:cSldViewPr>
  </p:slideViewPr>
  <p:outlineViewPr>
    <p:cViewPr>
      <p:scale>
        <a:sx n="33" d="100"/>
        <a:sy n="33" d="100"/>
      </p:scale>
      <p:origin x="0" y="0"/>
    </p:cViewPr>
  </p:outlineViewPr>
  <p:notesTextViewPr>
    <p:cViewPr>
      <p:scale>
        <a:sx n="3" d="2"/>
        <a:sy n="3" d="2"/>
      </p:scale>
      <p:origin x="0" y="0"/>
    </p:cViewPr>
  </p:notesTextViewPr>
  <p:notesViewPr>
    <p:cSldViewPr snapToGrid="0" showGuides="1">
      <p:cViewPr varScale="1">
        <p:scale>
          <a:sx n="81" d="100"/>
          <a:sy n="81" d="100"/>
        </p:scale>
        <p:origin x="397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AF506F9-91AB-457B-A321-BA32DFC452D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EE71BC67-B9B6-41AE-BB4E-51234F2098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84F9F526-78FB-4035-96AD-D1F6C401D1BB}" type="datetime1">
              <a:rPr lang="en-GB" smtClean="0"/>
              <a:t>28/06/2023</a:t>
            </a:fld>
            <a:endParaRPr lang="en-GB"/>
          </a:p>
        </p:txBody>
      </p:sp>
      <p:sp>
        <p:nvSpPr>
          <p:cNvPr id="4" name="Footer Placeholder 3">
            <a:extLst>
              <a:ext uri="{FF2B5EF4-FFF2-40B4-BE49-F238E27FC236}">
                <a16:creationId xmlns:a16="http://schemas.microsoft.com/office/drawing/2014/main" id="{A0E2BB79-F5ED-4C7F-A869-D9A323F2CA0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A40207CB-184F-4400-BBE4-E0B71DE062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328996C-DF1E-45F4-80FD-86472FDB10B8}" type="slidenum">
              <a:rPr lang="en-GB" smtClean="0"/>
              <a:t>‹#›</a:t>
            </a:fld>
            <a:endParaRPr lang="en-GB"/>
          </a:p>
        </p:txBody>
      </p:sp>
    </p:spTree>
    <p:extLst>
      <p:ext uri="{BB962C8B-B14F-4D97-AF65-F5344CB8AC3E}">
        <p14:creationId xmlns:p14="http://schemas.microsoft.com/office/powerpoint/2010/main" val="140168487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3902D511-6FBC-4928-87EA-3686BE49F2E9}" type="datetime1">
              <a:rPr lang="en-GB" noProof="0" smtClean="0"/>
              <a:t>28/06/2023</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DF8F48A-6110-47DA-8521-A1D1FFD22FEF}" type="slidenum">
              <a:rPr lang="en-GB" noProof="0" smtClean="0"/>
              <a:t>‹#›</a:t>
            </a:fld>
            <a:endParaRPr lang="en-GB" noProof="0"/>
          </a:p>
        </p:txBody>
      </p:sp>
    </p:spTree>
    <p:extLst>
      <p:ext uri="{BB962C8B-B14F-4D97-AF65-F5344CB8AC3E}">
        <p14:creationId xmlns:p14="http://schemas.microsoft.com/office/powerpoint/2010/main" val="345149156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DF8F48A-6110-47DA-8521-A1D1FFD22FEF}" type="slidenum">
              <a:rPr lang="en-GB" smtClean="0"/>
              <a:t>1</a:t>
            </a:fld>
            <a:endParaRPr lang="en-GB"/>
          </a:p>
        </p:txBody>
      </p:sp>
    </p:spTree>
    <p:extLst>
      <p:ext uri="{BB962C8B-B14F-4D97-AF65-F5344CB8AC3E}">
        <p14:creationId xmlns:p14="http://schemas.microsoft.com/office/powerpoint/2010/main" val="4679097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r>
              <a:rPr lang="en-GB"/>
              <a:t> </a:t>
            </a:r>
          </a:p>
        </p:txBody>
      </p:sp>
      <p:sp>
        <p:nvSpPr>
          <p:cNvPr id="4" name="Slide Number Placeholder 3"/>
          <p:cNvSpPr>
            <a:spLocks noGrp="1"/>
          </p:cNvSpPr>
          <p:nvPr>
            <p:ph type="sldNum" sz="quarter" idx="10"/>
          </p:nvPr>
        </p:nvSpPr>
        <p:spPr/>
        <p:txBody>
          <a:bodyPr rtlCol="0"/>
          <a:lstStyle/>
          <a:p>
            <a:pPr rtl="0"/>
            <a:fld id="{6DF8F48A-6110-47DA-8521-A1D1FFD22FEF}" type="slidenum">
              <a:rPr lang="en-GB" smtClean="0"/>
              <a:t>2</a:t>
            </a:fld>
            <a:endParaRPr lang="en-GB"/>
          </a:p>
        </p:txBody>
      </p:sp>
    </p:spTree>
    <p:extLst>
      <p:ext uri="{BB962C8B-B14F-4D97-AF65-F5344CB8AC3E}">
        <p14:creationId xmlns:p14="http://schemas.microsoft.com/office/powerpoint/2010/main" val="2042023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DF8F48A-6110-47DA-8521-A1D1FFD22FEF}" type="slidenum">
              <a:rPr lang="en-GB" smtClean="0"/>
              <a:t>3</a:t>
            </a:fld>
            <a:endParaRPr lang="en-GB"/>
          </a:p>
        </p:txBody>
      </p:sp>
    </p:spTree>
    <p:extLst>
      <p:ext uri="{BB962C8B-B14F-4D97-AF65-F5344CB8AC3E}">
        <p14:creationId xmlns:p14="http://schemas.microsoft.com/office/powerpoint/2010/main" val="6718008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DF8F48A-6110-47DA-8521-A1D1FFD22FEF}" type="slidenum">
              <a:rPr lang="en-GB" smtClean="0"/>
              <a:t>4</a:t>
            </a:fld>
            <a:endParaRPr lang="en-GB"/>
          </a:p>
        </p:txBody>
      </p:sp>
    </p:spTree>
    <p:extLst>
      <p:ext uri="{BB962C8B-B14F-4D97-AF65-F5344CB8AC3E}">
        <p14:creationId xmlns:p14="http://schemas.microsoft.com/office/powerpoint/2010/main" val="23698676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DF8F48A-6110-47DA-8521-A1D1FFD22FEF}" type="slidenum">
              <a:rPr lang="en-GB" smtClean="0"/>
              <a:t>5</a:t>
            </a:fld>
            <a:endParaRPr lang="en-GB"/>
          </a:p>
        </p:txBody>
      </p:sp>
    </p:spTree>
    <p:extLst>
      <p:ext uri="{BB962C8B-B14F-4D97-AF65-F5344CB8AC3E}">
        <p14:creationId xmlns:p14="http://schemas.microsoft.com/office/powerpoint/2010/main" val="37088142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DF8F48A-6110-47DA-8521-A1D1FFD22FEF}" type="slidenum">
              <a:rPr lang="en-GB" smtClean="0"/>
              <a:t>6</a:t>
            </a:fld>
            <a:endParaRPr lang="en-GB"/>
          </a:p>
        </p:txBody>
      </p:sp>
    </p:spTree>
    <p:extLst>
      <p:ext uri="{BB962C8B-B14F-4D97-AF65-F5344CB8AC3E}">
        <p14:creationId xmlns:p14="http://schemas.microsoft.com/office/powerpoint/2010/main" val="1213692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DF8F48A-6110-47DA-8521-A1D1FFD22FEF}" type="slidenum">
              <a:rPr lang="en-GB" smtClean="0"/>
              <a:t>7</a:t>
            </a:fld>
            <a:endParaRPr lang="en-GB"/>
          </a:p>
        </p:txBody>
      </p:sp>
    </p:spTree>
    <p:extLst>
      <p:ext uri="{BB962C8B-B14F-4D97-AF65-F5344CB8AC3E}">
        <p14:creationId xmlns:p14="http://schemas.microsoft.com/office/powerpoint/2010/main" val="30907747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DF8F48A-6110-47DA-8521-A1D1FFD22FEF}" type="slidenum">
              <a:rPr lang="en-GB" smtClean="0"/>
              <a:t>8</a:t>
            </a:fld>
            <a:endParaRPr lang="en-GB"/>
          </a:p>
        </p:txBody>
      </p:sp>
    </p:spTree>
    <p:extLst>
      <p:ext uri="{BB962C8B-B14F-4D97-AF65-F5344CB8AC3E}">
        <p14:creationId xmlns:p14="http://schemas.microsoft.com/office/powerpoint/2010/main" val="1857885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DF8F48A-6110-47DA-8521-A1D1FFD22FEF}" type="slidenum">
              <a:rPr lang="en-GB" smtClean="0"/>
              <a:t>9</a:t>
            </a:fld>
            <a:endParaRPr lang="en-GB"/>
          </a:p>
        </p:txBody>
      </p:sp>
    </p:spTree>
    <p:extLst>
      <p:ext uri="{BB962C8B-B14F-4D97-AF65-F5344CB8AC3E}">
        <p14:creationId xmlns:p14="http://schemas.microsoft.com/office/powerpoint/2010/main" val="30260933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DF8F48A-6110-47DA-8521-A1D1FFD22FEF}" type="slidenum">
              <a:rPr lang="en-GB" smtClean="0"/>
              <a:t>11</a:t>
            </a:fld>
            <a:endParaRPr lang="en-GB"/>
          </a:p>
        </p:txBody>
      </p:sp>
    </p:spTree>
    <p:extLst>
      <p:ext uri="{BB962C8B-B14F-4D97-AF65-F5344CB8AC3E}">
        <p14:creationId xmlns:p14="http://schemas.microsoft.com/office/powerpoint/2010/main" val="42620079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DF8F48A-6110-47DA-8521-A1D1FFD22FEF}" type="slidenum">
              <a:rPr lang="en-GB" smtClean="0"/>
              <a:t>12</a:t>
            </a:fld>
            <a:endParaRPr lang="en-GB"/>
          </a:p>
        </p:txBody>
      </p:sp>
    </p:spTree>
    <p:extLst>
      <p:ext uri="{BB962C8B-B14F-4D97-AF65-F5344CB8AC3E}">
        <p14:creationId xmlns:p14="http://schemas.microsoft.com/office/powerpoint/2010/main" val="22404382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DF8F48A-6110-47DA-8521-A1D1FFD22FEF}" type="slidenum">
              <a:rPr lang="en-GB" smtClean="0"/>
              <a:t>13</a:t>
            </a:fld>
            <a:endParaRPr lang="en-GB"/>
          </a:p>
        </p:txBody>
      </p:sp>
    </p:spTree>
    <p:extLst>
      <p:ext uri="{BB962C8B-B14F-4D97-AF65-F5344CB8AC3E}">
        <p14:creationId xmlns:p14="http://schemas.microsoft.com/office/powerpoint/2010/main" val="29412978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DF8F48A-6110-47DA-8521-A1D1FFD22FEF}" type="slidenum">
              <a:rPr lang="en-GB" smtClean="0"/>
              <a:t>14</a:t>
            </a:fld>
            <a:endParaRPr lang="en-GB"/>
          </a:p>
        </p:txBody>
      </p:sp>
    </p:spTree>
    <p:extLst>
      <p:ext uri="{BB962C8B-B14F-4D97-AF65-F5344CB8AC3E}">
        <p14:creationId xmlns:p14="http://schemas.microsoft.com/office/powerpoint/2010/main" val="39258121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0BBB5-FEB0-47AD-A01D-A9D3462038F2}"/>
              </a:ext>
            </a:extLst>
          </p:cNvPr>
          <p:cNvSpPr>
            <a:spLocks noGrp="1"/>
          </p:cNvSpPr>
          <p:nvPr>
            <p:ph type="ctrTitle"/>
          </p:nvPr>
        </p:nvSpPr>
        <p:spPr>
          <a:xfrm>
            <a:off x="1524000" y="1122363"/>
            <a:ext cx="9144000" cy="2387600"/>
          </a:xfrm>
        </p:spPr>
        <p:txBody>
          <a:bodyPr rtlCol="0" anchor="b"/>
          <a:lstStyle>
            <a:lvl1pPr algn="ctr">
              <a:defRPr sz="60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58207C41-C17D-4E84-B9CC-CA142B94C10D}"/>
              </a:ext>
            </a:extLst>
          </p:cNvPr>
          <p:cNvSpPr>
            <a:spLocks noGrp="1"/>
          </p:cNvSpPr>
          <p:nvPr>
            <p:ph type="subTitle" idx="1"/>
          </p:nvPr>
        </p:nvSpPr>
        <p:spPr>
          <a:xfrm>
            <a:off x="1524000" y="3602038"/>
            <a:ext cx="9144000" cy="1655762"/>
          </a:xfrm>
        </p:spPr>
        <p:txBody>
          <a:bodyPr rtlCol="0"/>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7245F25D-6082-47DE-9B2C-675944DD1812}"/>
              </a:ext>
            </a:extLst>
          </p:cNvPr>
          <p:cNvSpPr>
            <a:spLocks noGrp="1"/>
          </p:cNvSpPr>
          <p:nvPr>
            <p:ph type="dt" sz="half" idx="10"/>
          </p:nvPr>
        </p:nvSpPr>
        <p:spPr/>
        <p:txBody>
          <a:bodyPr rtlCol="0"/>
          <a:lstStyle/>
          <a:p>
            <a:pPr rtl="0"/>
            <a:fld id="{C6FA9837-9BB0-4F38-871C-CA3A7F3A916F}" type="datetime1">
              <a:rPr lang="en-GB" noProof="0" smtClean="0"/>
              <a:t>28/06/2023</a:t>
            </a:fld>
            <a:endParaRPr lang="en-GB" noProof="0"/>
          </a:p>
        </p:txBody>
      </p:sp>
      <p:sp>
        <p:nvSpPr>
          <p:cNvPr id="5" name="Footer Placeholder 4">
            <a:extLst>
              <a:ext uri="{FF2B5EF4-FFF2-40B4-BE49-F238E27FC236}">
                <a16:creationId xmlns:a16="http://schemas.microsoft.com/office/drawing/2014/main" id="{5E24B0FF-3B25-4E5C-A0A7-4E1636362153}"/>
              </a:ext>
            </a:extLst>
          </p:cNvPr>
          <p:cNvSpPr>
            <a:spLocks noGrp="1"/>
          </p:cNvSpPr>
          <p:nvPr>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09377007-1A01-499B-ACAD-C9F9C20B76F8}"/>
              </a:ext>
            </a:extLst>
          </p:cNvPr>
          <p:cNvSpPr>
            <a:spLocks noGrp="1"/>
          </p:cNvSpPr>
          <p:nvPr>
            <p:ph type="sldNum" sz="quarter" idx="12"/>
          </p:nvPr>
        </p:nvSpPr>
        <p:spPr/>
        <p:txBody>
          <a:bodyPr rtlCol="0"/>
          <a:lstStyle/>
          <a:p>
            <a:pPr rtl="0"/>
            <a:fld id="{ED6580AB-5C3C-4B4F-8E2A-8B7A0A8CE695}" type="slidenum">
              <a:rPr lang="en-GB" noProof="0" smtClean="0"/>
              <a:t>‹#›</a:t>
            </a:fld>
            <a:endParaRPr lang="en-GB" noProof="0"/>
          </a:p>
        </p:txBody>
      </p:sp>
    </p:spTree>
    <p:extLst>
      <p:ext uri="{BB962C8B-B14F-4D97-AF65-F5344CB8AC3E}">
        <p14:creationId xmlns:p14="http://schemas.microsoft.com/office/powerpoint/2010/main" val="1169962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ADCE2-978E-4923-B0E9-4C966B6798C3}"/>
              </a:ext>
            </a:extLst>
          </p:cNvPr>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6CEB0BD6-F012-4C6D-BDAD-9E90ED25A387}"/>
              </a:ext>
            </a:extLst>
          </p:cNvPr>
          <p:cNvSpPr>
            <a:spLocks noGrp="1"/>
          </p:cNvSpPr>
          <p:nvPr>
            <p:ph idx="1"/>
          </p:nvPr>
        </p:nvSpPr>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a:extLst>
              <a:ext uri="{FF2B5EF4-FFF2-40B4-BE49-F238E27FC236}">
                <a16:creationId xmlns:a16="http://schemas.microsoft.com/office/drawing/2014/main" id="{DEE2F9E5-192C-4E88-9147-D263893B1842}"/>
              </a:ext>
            </a:extLst>
          </p:cNvPr>
          <p:cNvSpPr>
            <a:spLocks noGrp="1"/>
          </p:cNvSpPr>
          <p:nvPr>
            <p:ph type="dt" sz="half" idx="10"/>
          </p:nvPr>
        </p:nvSpPr>
        <p:spPr/>
        <p:txBody>
          <a:bodyPr rtlCol="0"/>
          <a:lstStyle/>
          <a:p>
            <a:pPr rtl="0"/>
            <a:fld id="{8AB966B3-0399-47CF-86DC-ADC736B556AC}" type="datetime1">
              <a:rPr lang="en-GB" noProof="0" smtClean="0"/>
              <a:t>28/06/2023</a:t>
            </a:fld>
            <a:endParaRPr lang="en-GB" noProof="0"/>
          </a:p>
        </p:txBody>
      </p:sp>
      <p:sp>
        <p:nvSpPr>
          <p:cNvPr id="5" name="Footer Placeholder 4">
            <a:extLst>
              <a:ext uri="{FF2B5EF4-FFF2-40B4-BE49-F238E27FC236}">
                <a16:creationId xmlns:a16="http://schemas.microsoft.com/office/drawing/2014/main" id="{794A7138-3EAF-4C9D-903E-55D9BC040272}"/>
              </a:ext>
            </a:extLst>
          </p:cNvPr>
          <p:cNvSpPr>
            <a:spLocks noGrp="1"/>
          </p:cNvSpPr>
          <p:nvPr>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F8DB0B82-496D-45C3-A682-7AF9AFFB9693}"/>
              </a:ext>
            </a:extLst>
          </p:cNvPr>
          <p:cNvSpPr>
            <a:spLocks noGrp="1"/>
          </p:cNvSpPr>
          <p:nvPr>
            <p:ph type="sldNum" sz="quarter" idx="12"/>
          </p:nvPr>
        </p:nvSpPr>
        <p:spPr/>
        <p:txBody>
          <a:bodyPr rtlCol="0"/>
          <a:lstStyle/>
          <a:p>
            <a:pPr rtl="0"/>
            <a:fld id="{ED6580AB-5C3C-4B4F-8E2A-8B7A0A8CE695}" type="slidenum">
              <a:rPr lang="en-GB" noProof="0" smtClean="0"/>
              <a:t>‹#›</a:t>
            </a:fld>
            <a:endParaRPr lang="en-GB" noProof="0"/>
          </a:p>
        </p:txBody>
      </p:sp>
    </p:spTree>
    <p:extLst>
      <p:ext uri="{BB962C8B-B14F-4D97-AF65-F5344CB8AC3E}">
        <p14:creationId xmlns:p14="http://schemas.microsoft.com/office/powerpoint/2010/main" val="35151262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3DAD0-5F6F-47DA-A010-1C4A30C88AB4}"/>
              </a:ext>
            </a:extLst>
          </p:cNvPr>
          <p:cNvSpPr>
            <a:spLocks noGrp="1"/>
          </p:cNvSpPr>
          <p:nvPr>
            <p:ph type="title"/>
          </p:nvPr>
        </p:nvSpPr>
        <p:spPr>
          <a:xfrm>
            <a:off x="831850" y="1709738"/>
            <a:ext cx="10515600" cy="2852737"/>
          </a:xfrm>
        </p:spPr>
        <p:txBody>
          <a:bodyPr rtlCol="0" anchor="b"/>
          <a:lstStyle>
            <a:lvl1pPr>
              <a:defRPr sz="6000"/>
            </a:lvl1p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AC8EFA6E-A768-42A8-B2C3-F100D82609A2}"/>
              </a:ext>
            </a:extLst>
          </p:cNvPr>
          <p:cNvSpPr>
            <a:spLocks noGrp="1"/>
          </p:cNvSpPr>
          <p:nvPr>
            <p:ph type="body" idx="1"/>
          </p:nvPr>
        </p:nvSpPr>
        <p:spPr>
          <a:xfrm>
            <a:off x="831850" y="4589463"/>
            <a:ext cx="10515600" cy="1500187"/>
          </a:xfrm>
        </p:spPr>
        <p:txBody>
          <a:bodyPr rtlCol="0"/>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US" noProof="0"/>
              <a:t>Click to edit Master text styles</a:t>
            </a:r>
          </a:p>
        </p:txBody>
      </p:sp>
      <p:sp>
        <p:nvSpPr>
          <p:cNvPr id="4" name="Date Placeholder 3">
            <a:extLst>
              <a:ext uri="{FF2B5EF4-FFF2-40B4-BE49-F238E27FC236}">
                <a16:creationId xmlns:a16="http://schemas.microsoft.com/office/drawing/2014/main" id="{A2F46640-E89E-47CE-984D-0C0ECF7CF529}"/>
              </a:ext>
            </a:extLst>
          </p:cNvPr>
          <p:cNvSpPr>
            <a:spLocks noGrp="1"/>
          </p:cNvSpPr>
          <p:nvPr>
            <p:ph type="dt" sz="half" idx="10"/>
          </p:nvPr>
        </p:nvSpPr>
        <p:spPr/>
        <p:txBody>
          <a:bodyPr rtlCol="0"/>
          <a:lstStyle/>
          <a:p>
            <a:pPr rtl="0"/>
            <a:fld id="{ACA4FE86-DBF8-43AC-8C83-981BB6DCDBF2}" type="datetime1">
              <a:rPr lang="en-GB" noProof="0" smtClean="0"/>
              <a:t>28/06/2023</a:t>
            </a:fld>
            <a:endParaRPr lang="en-GB" noProof="0"/>
          </a:p>
        </p:txBody>
      </p:sp>
      <p:sp>
        <p:nvSpPr>
          <p:cNvPr id="5" name="Footer Placeholder 4">
            <a:extLst>
              <a:ext uri="{FF2B5EF4-FFF2-40B4-BE49-F238E27FC236}">
                <a16:creationId xmlns:a16="http://schemas.microsoft.com/office/drawing/2014/main" id="{F4177A8F-F167-4C43-AEE7-45067080142F}"/>
              </a:ext>
            </a:extLst>
          </p:cNvPr>
          <p:cNvSpPr>
            <a:spLocks noGrp="1"/>
          </p:cNvSpPr>
          <p:nvPr>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EA1DA754-ED79-4909-833D-55BF9A5D80BB}"/>
              </a:ext>
            </a:extLst>
          </p:cNvPr>
          <p:cNvSpPr>
            <a:spLocks noGrp="1"/>
          </p:cNvSpPr>
          <p:nvPr>
            <p:ph type="sldNum" sz="quarter" idx="12"/>
          </p:nvPr>
        </p:nvSpPr>
        <p:spPr/>
        <p:txBody>
          <a:bodyPr rtlCol="0"/>
          <a:lstStyle/>
          <a:p>
            <a:pPr rtl="0"/>
            <a:fld id="{ED6580AB-5C3C-4B4F-8E2A-8B7A0A8CE695}" type="slidenum">
              <a:rPr lang="en-GB" noProof="0" smtClean="0"/>
              <a:t>‹#›</a:t>
            </a:fld>
            <a:endParaRPr lang="en-GB" noProof="0"/>
          </a:p>
        </p:txBody>
      </p:sp>
    </p:spTree>
    <p:extLst>
      <p:ext uri="{BB962C8B-B14F-4D97-AF65-F5344CB8AC3E}">
        <p14:creationId xmlns:p14="http://schemas.microsoft.com/office/powerpoint/2010/main" val="3160087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AA026-BFE6-4D2A-9ABF-C593B5666574}"/>
              </a:ext>
            </a:extLst>
          </p:cNvPr>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214747E8-A36B-4B4A-B2A4-B5283152AB22}"/>
              </a:ext>
            </a:extLst>
          </p:cNvPr>
          <p:cNvSpPr>
            <a:spLocks noGrp="1"/>
          </p:cNvSpPr>
          <p:nvPr>
            <p:ph sz="half" idx="1"/>
          </p:nvPr>
        </p:nvSpPr>
        <p:spPr>
          <a:xfrm>
            <a:off x="838200" y="1825625"/>
            <a:ext cx="5181600" cy="4351338"/>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Content Placeholder 3">
            <a:extLst>
              <a:ext uri="{FF2B5EF4-FFF2-40B4-BE49-F238E27FC236}">
                <a16:creationId xmlns:a16="http://schemas.microsoft.com/office/drawing/2014/main" id="{D6C6B59D-87BD-4F32-B9BC-31F9B1A5D7AD}"/>
              </a:ext>
            </a:extLst>
          </p:cNvPr>
          <p:cNvSpPr>
            <a:spLocks noGrp="1"/>
          </p:cNvSpPr>
          <p:nvPr>
            <p:ph sz="half" idx="2"/>
          </p:nvPr>
        </p:nvSpPr>
        <p:spPr>
          <a:xfrm>
            <a:off x="6172200" y="1825625"/>
            <a:ext cx="5181600" cy="4351338"/>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Date Placeholder 4">
            <a:extLst>
              <a:ext uri="{FF2B5EF4-FFF2-40B4-BE49-F238E27FC236}">
                <a16:creationId xmlns:a16="http://schemas.microsoft.com/office/drawing/2014/main" id="{85C49B47-0C41-4DCC-9902-126916D9C448}"/>
              </a:ext>
            </a:extLst>
          </p:cNvPr>
          <p:cNvSpPr>
            <a:spLocks noGrp="1"/>
          </p:cNvSpPr>
          <p:nvPr>
            <p:ph type="dt" sz="half" idx="10"/>
          </p:nvPr>
        </p:nvSpPr>
        <p:spPr/>
        <p:txBody>
          <a:bodyPr rtlCol="0"/>
          <a:lstStyle/>
          <a:p>
            <a:pPr rtl="0"/>
            <a:fld id="{EDE26CBD-367C-4CD0-B14B-B8BC904ADA3F}" type="datetime1">
              <a:rPr lang="en-GB" noProof="0" smtClean="0"/>
              <a:t>28/06/2023</a:t>
            </a:fld>
            <a:endParaRPr lang="en-GB" noProof="0"/>
          </a:p>
        </p:txBody>
      </p:sp>
      <p:sp>
        <p:nvSpPr>
          <p:cNvPr id="6" name="Footer Placeholder 5">
            <a:extLst>
              <a:ext uri="{FF2B5EF4-FFF2-40B4-BE49-F238E27FC236}">
                <a16:creationId xmlns:a16="http://schemas.microsoft.com/office/drawing/2014/main" id="{B7CD28B7-2F2D-4E80-A107-C1F266C63064}"/>
              </a:ext>
            </a:extLst>
          </p:cNvPr>
          <p:cNvSpPr>
            <a:spLocks noGrp="1"/>
          </p:cNvSpPr>
          <p:nvPr>
            <p:ph type="ftr" sz="quarter" idx="11"/>
          </p:nvPr>
        </p:nvSpPr>
        <p:spPr/>
        <p:txBody>
          <a:bodyPr rtlCol="0"/>
          <a:lstStyle/>
          <a:p>
            <a:pPr rtl="0"/>
            <a:endParaRPr lang="en-GB" noProof="0"/>
          </a:p>
        </p:txBody>
      </p:sp>
      <p:sp>
        <p:nvSpPr>
          <p:cNvPr id="7" name="Slide Number Placeholder 6">
            <a:extLst>
              <a:ext uri="{FF2B5EF4-FFF2-40B4-BE49-F238E27FC236}">
                <a16:creationId xmlns:a16="http://schemas.microsoft.com/office/drawing/2014/main" id="{835D650A-4D0F-46AE-A132-267FCD921E82}"/>
              </a:ext>
            </a:extLst>
          </p:cNvPr>
          <p:cNvSpPr>
            <a:spLocks noGrp="1"/>
          </p:cNvSpPr>
          <p:nvPr>
            <p:ph type="sldNum" sz="quarter" idx="12"/>
          </p:nvPr>
        </p:nvSpPr>
        <p:spPr/>
        <p:txBody>
          <a:bodyPr rtlCol="0"/>
          <a:lstStyle/>
          <a:p>
            <a:pPr rtl="0"/>
            <a:fld id="{ED6580AB-5C3C-4B4F-8E2A-8B7A0A8CE695}" type="slidenum">
              <a:rPr lang="en-GB" noProof="0" smtClean="0"/>
              <a:t>‹#›</a:t>
            </a:fld>
            <a:endParaRPr lang="en-GB" noProof="0"/>
          </a:p>
        </p:txBody>
      </p:sp>
    </p:spTree>
    <p:extLst>
      <p:ext uri="{BB962C8B-B14F-4D97-AF65-F5344CB8AC3E}">
        <p14:creationId xmlns:p14="http://schemas.microsoft.com/office/powerpoint/2010/main" val="1219876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4C6F9-F6F6-4EA1-98AA-81B84F7CC05D}"/>
              </a:ext>
            </a:extLst>
          </p:cNvPr>
          <p:cNvSpPr>
            <a:spLocks noGrp="1"/>
          </p:cNvSpPr>
          <p:nvPr>
            <p:ph type="title"/>
          </p:nvPr>
        </p:nvSpPr>
        <p:spPr>
          <a:xfrm>
            <a:off x="839788" y="365125"/>
            <a:ext cx="10515600" cy="1325563"/>
          </a:xfrm>
        </p:spPr>
        <p:txBody>
          <a:bodyPr rtlCol="0"/>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31B8B83E-B37C-46C9-8284-D6EBA0033C90}"/>
              </a:ext>
            </a:extLst>
          </p:cNvPr>
          <p:cNvSpPr>
            <a:spLocks noGrp="1"/>
          </p:cNvSpPr>
          <p:nvPr>
            <p:ph type="body" idx="1"/>
          </p:nvPr>
        </p:nvSpPr>
        <p:spPr>
          <a:xfrm>
            <a:off x="839788" y="1681163"/>
            <a:ext cx="5157787"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a:extLst>
              <a:ext uri="{FF2B5EF4-FFF2-40B4-BE49-F238E27FC236}">
                <a16:creationId xmlns:a16="http://schemas.microsoft.com/office/drawing/2014/main" id="{19A150B8-0288-44AC-9CE7-E7BD9FB32EF9}"/>
              </a:ext>
            </a:extLst>
          </p:cNvPr>
          <p:cNvSpPr>
            <a:spLocks noGrp="1"/>
          </p:cNvSpPr>
          <p:nvPr>
            <p:ph sz="half" idx="2"/>
          </p:nvPr>
        </p:nvSpPr>
        <p:spPr>
          <a:xfrm>
            <a:off x="839788" y="2505075"/>
            <a:ext cx="5157787" cy="3684588"/>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a:extLst>
              <a:ext uri="{FF2B5EF4-FFF2-40B4-BE49-F238E27FC236}">
                <a16:creationId xmlns:a16="http://schemas.microsoft.com/office/drawing/2014/main" id="{DCF5DCAE-6027-49B9-A818-F45FADE27B27}"/>
              </a:ext>
            </a:extLst>
          </p:cNvPr>
          <p:cNvSpPr>
            <a:spLocks noGrp="1"/>
          </p:cNvSpPr>
          <p:nvPr>
            <p:ph type="body" sz="quarter" idx="3"/>
          </p:nvPr>
        </p:nvSpPr>
        <p:spPr>
          <a:xfrm>
            <a:off x="6172200" y="1681163"/>
            <a:ext cx="5183188"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a:extLst>
              <a:ext uri="{FF2B5EF4-FFF2-40B4-BE49-F238E27FC236}">
                <a16:creationId xmlns:a16="http://schemas.microsoft.com/office/drawing/2014/main" id="{684FAE16-DBCB-4A42-BFFC-053F2D529ABA}"/>
              </a:ext>
            </a:extLst>
          </p:cNvPr>
          <p:cNvSpPr>
            <a:spLocks noGrp="1"/>
          </p:cNvSpPr>
          <p:nvPr>
            <p:ph sz="quarter" idx="4"/>
          </p:nvPr>
        </p:nvSpPr>
        <p:spPr>
          <a:xfrm>
            <a:off x="6172200" y="2505075"/>
            <a:ext cx="5183188" cy="3684588"/>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7" name="Date Placeholder 6">
            <a:extLst>
              <a:ext uri="{FF2B5EF4-FFF2-40B4-BE49-F238E27FC236}">
                <a16:creationId xmlns:a16="http://schemas.microsoft.com/office/drawing/2014/main" id="{46E8C038-E6A1-499D-9E24-FA5980421C81}"/>
              </a:ext>
            </a:extLst>
          </p:cNvPr>
          <p:cNvSpPr>
            <a:spLocks noGrp="1"/>
          </p:cNvSpPr>
          <p:nvPr>
            <p:ph type="dt" sz="half" idx="10"/>
          </p:nvPr>
        </p:nvSpPr>
        <p:spPr/>
        <p:txBody>
          <a:bodyPr rtlCol="0"/>
          <a:lstStyle/>
          <a:p>
            <a:pPr rtl="0"/>
            <a:fld id="{F35A8A1C-64E9-4F79-A2E8-5D50DC2FDC68}" type="datetime1">
              <a:rPr lang="en-GB" noProof="0" smtClean="0"/>
              <a:t>28/06/2023</a:t>
            </a:fld>
            <a:endParaRPr lang="en-GB" noProof="0"/>
          </a:p>
        </p:txBody>
      </p:sp>
      <p:sp>
        <p:nvSpPr>
          <p:cNvPr id="8" name="Footer Placeholder 7">
            <a:extLst>
              <a:ext uri="{FF2B5EF4-FFF2-40B4-BE49-F238E27FC236}">
                <a16:creationId xmlns:a16="http://schemas.microsoft.com/office/drawing/2014/main" id="{F9F911B6-A759-487E-8CB6-CF9EF737F076}"/>
              </a:ext>
            </a:extLst>
          </p:cNvPr>
          <p:cNvSpPr>
            <a:spLocks noGrp="1"/>
          </p:cNvSpPr>
          <p:nvPr>
            <p:ph type="ftr" sz="quarter" idx="11"/>
          </p:nvPr>
        </p:nvSpPr>
        <p:spPr/>
        <p:txBody>
          <a:bodyPr rtlCol="0"/>
          <a:lstStyle/>
          <a:p>
            <a:pPr rtl="0"/>
            <a:endParaRPr lang="en-GB" noProof="0"/>
          </a:p>
        </p:txBody>
      </p:sp>
      <p:sp>
        <p:nvSpPr>
          <p:cNvPr id="9" name="Slide Number Placeholder 8">
            <a:extLst>
              <a:ext uri="{FF2B5EF4-FFF2-40B4-BE49-F238E27FC236}">
                <a16:creationId xmlns:a16="http://schemas.microsoft.com/office/drawing/2014/main" id="{EA906EC0-369D-4138-8D70-148CFDEE55EE}"/>
              </a:ext>
            </a:extLst>
          </p:cNvPr>
          <p:cNvSpPr>
            <a:spLocks noGrp="1"/>
          </p:cNvSpPr>
          <p:nvPr>
            <p:ph type="sldNum" sz="quarter" idx="12"/>
          </p:nvPr>
        </p:nvSpPr>
        <p:spPr/>
        <p:txBody>
          <a:bodyPr rtlCol="0"/>
          <a:lstStyle/>
          <a:p>
            <a:pPr rtl="0"/>
            <a:fld id="{ED6580AB-5C3C-4B4F-8E2A-8B7A0A8CE695}" type="slidenum">
              <a:rPr lang="en-GB" noProof="0" smtClean="0"/>
              <a:t>‹#›</a:t>
            </a:fld>
            <a:endParaRPr lang="en-GB" noProof="0"/>
          </a:p>
        </p:txBody>
      </p:sp>
    </p:spTree>
    <p:extLst>
      <p:ext uri="{BB962C8B-B14F-4D97-AF65-F5344CB8AC3E}">
        <p14:creationId xmlns:p14="http://schemas.microsoft.com/office/powerpoint/2010/main" val="2824554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02F8A-97AC-456C-B9E3-45A7D520C5DA}"/>
              </a:ext>
            </a:extLst>
          </p:cNvPr>
          <p:cNvSpPr>
            <a:spLocks noGrp="1"/>
          </p:cNvSpPr>
          <p:nvPr>
            <p:ph type="title"/>
          </p:nvPr>
        </p:nvSpPr>
        <p:spPr/>
        <p:txBody>
          <a:bodyPr rtlCol="0"/>
          <a:lstStyle/>
          <a:p>
            <a:pPr rtl="0"/>
            <a:r>
              <a:rPr lang="en-US" noProof="0"/>
              <a:t>Click to edit Master title style</a:t>
            </a:r>
            <a:endParaRPr lang="en-GB" noProof="0"/>
          </a:p>
        </p:txBody>
      </p:sp>
      <p:sp>
        <p:nvSpPr>
          <p:cNvPr id="3" name="Date Placeholder 2">
            <a:extLst>
              <a:ext uri="{FF2B5EF4-FFF2-40B4-BE49-F238E27FC236}">
                <a16:creationId xmlns:a16="http://schemas.microsoft.com/office/drawing/2014/main" id="{8340F483-F2B9-47A3-9B5C-8C264B7016BD}"/>
              </a:ext>
            </a:extLst>
          </p:cNvPr>
          <p:cNvSpPr>
            <a:spLocks noGrp="1"/>
          </p:cNvSpPr>
          <p:nvPr>
            <p:ph type="dt" sz="half" idx="10"/>
          </p:nvPr>
        </p:nvSpPr>
        <p:spPr/>
        <p:txBody>
          <a:bodyPr rtlCol="0"/>
          <a:lstStyle/>
          <a:p>
            <a:pPr rtl="0"/>
            <a:fld id="{EDB8CAEE-48CF-4B71-86DE-2C890C943F2A}" type="datetime1">
              <a:rPr lang="en-GB" noProof="0" smtClean="0"/>
              <a:t>28/06/2023</a:t>
            </a:fld>
            <a:endParaRPr lang="en-GB" noProof="0"/>
          </a:p>
        </p:txBody>
      </p:sp>
      <p:sp>
        <p:nvSpPr>
          <p:cNvPr id="4" name="Footer Placeholder 3">
            <a:extLst>
              <a:ext uri="{FF2B5EF4-FFF2-40B4-BE49-F238E27FC236}">
                <a16:creationId xmlns:a16="http://schemas.microsoft.com/office/drawing/2014/main" id="{25849874-9D9B-4597-B20D-33D6F58BCA32}"/>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5B35894C-9062-435A-9758-82ED9C6D787E}"/>
              </a:ext>
            </a:extLst>
          </p:cNvPr>
          <p:cNvSpPr>
            <a:spLocks noGrp="1"/>
          </p:cNvSpPr>
          <p:nvPr>
            <p:ph type="sldNum" sz="quarter" idx="12"/>
          </p:nvPr>
        </p:nvSpPr>
        <p:spPr/>
        <p:txBody>
          <a:bodyPr rtlCol="0"/>
          <a:lstStyle/>
          <a:p>
            <a:pPr rtl="0"/>
            <a:fld id="{ED6580AB-5C3C-4B4F-8E2A-8B7A0A8CE695}" type="slidenum">
              <a:rPr lang="en-GB" noProof="0" smtClean="0"/>
              <a:t>‹#›</a:t>
            </a:fld>
            <a:endParaRPr lang="en-GB" noProof="0"/>
          </a:p>
        </p:txBody>
      </p:sp>
    </p:spTree>
    <p:extLst>
      <p:ext uri="{BB962C8B-B14F-4D97-AF65-F5344CB8AC3E}">
        <p14:creationId xmlns:p14="http://schemas.microsoft.com/office/powerpoint/2010/main" val="26817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A3F6AD-4D61-4238-AB7D-613625BFF81F}"/>
              </a:ext>
            </a:extLst>
          </p:cNvPr>
          <p:cNvSpPr>
            <a:spLocks noGrp="1"/>
          </p:cNvSpPr>
          <p:nvPr>
            <p:ph type="dt" sz="half" idx="10"/>
          </p:nvPr>
        </p:nvSpPr>
        <p:spPr/>
        <p:txBody>
          <a:bodyPr rtlCol="0"/>
          <a:lstStyle/>
          <a:p>
            <a:pPr rtl="0"/>
            <a:fld id="{5CBE2058-45DF-4E99-976C-E822FD62ED36}" type="datetime1">
              <a:rPr lang="en-GB" noProof="0" smtClean="0"/>
              <a:t>28/06/2023</a:t>
            </a:fld>
            <a:endParaRPr lang="en-GB" noProof="0"/>
          </a:p>
        </p:txBody>
      </p:sp>
      <p:sp>
        <p:nvSpPr>
          <p:cNvPr id="3" name="Footer Placeholder 2">
            <a:extLst>
              <a:ext uri="{FF2B5EF4-FFF2-40B4-BE49-F238E27FC236}">
                <a16:creationId xmlns:a16="http://schemas.microsoft.com/office/drawing/2014/main" id="{D8AACDC9-944D-47C6-B286-82C86AD94318}"/>
              </a:ext>
            </a:extLst>
          </p:cNvPr>
          <p:cNvSpPr>
            <a:spLocks noGrp="1"/>
          </p:cNvSpPr>
          <p:nvPr>
            <p:ph type="ftr" sz="quarter" idx="11"/>
          </p:nvPr>
        </p:nvSpPr>
        <p:spPr/>
        <p:txBody>
          <a:bodyPr rtlCol="0"/>
          <a:lstStyle/>
          <a:p>
            <a:pPr rtl="0"/>
            <a:endParaRPr lang="en-GB" noProof="0"/>
          </a:p>
        </p:txBody>
      </p:sp>
      <p:sp>
        <p:nvSpPr>
          <p:cNvPr id="4" name="Slide Number Placeholder 3">
            <a:extLst>
              <a:ext uri="{FF2B5EF4-FFF2-40B4-BE49-F238E27FC236}">
                <a16:creationId xmlns:a16="http://schemas.microsoft.com/office/drawing/2014/main" id="{E4EAAC43-3846-4080-B764-AB2DB308C58A}"/>
              </a:ext>
            </a:extLst>
          </p:cNvPr>
          <p:cNvSpPr>
            <a:spLocks noGrp="1"/>
          </p:cNvSpPr>
          <p:nvPr>
            <p:ph type="sldNum" sz="quarter" idx="12"/>
          </p:nvPr>
        </p:nvSpPr>
        <p:spPr/>
        <p:txBody>
          <a:bodyPr rtlCol="0"/>
          <a:lstStyle/>
          <a:p>
            <a:pPr rtl="0"/>
            <a:fld id="{ED6580AB-5C3C-4B4F-8E2A-8B7A0A8CE695}" type="slidenum">
              <a:rPr lang="en-GB" noProof="0" smtClean="0"/>
              <a:t>‹#›</a:t>
            </a:fld>
            <a:endParaRPr lang="en-GB" noProof="0"/>
          </a:p>
        </p:txBody>
      </p:sp>
    </p:spTree>
    <p:extLst>
      <p:ext uri="{BB962C8B-B14F-4D97-AF65-F5344CB8AC3E}">
        <p14:creationId xmlns:p14="http://schemas.microsoft.com/office/powerpoint/2010/main" val="2821370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F4779-0336-4AFA-B9A7-259EE8BEC151}"/>
              </a:ext>
            </a:extLst>
          </p:cNvPr>
          <p:cNvSpPr>
            <a:spLocks noGrp="1"/>
          </p:cNvSpPr>
          <p:nvPr>
            <p:ph type="title"/>
          </p:nvPr>
        </p:nvSpPr>
        <p:spPr>
          <a:xfrm>
            <a:off x="839788" y="457200"/>
            <a:ext cx="3932237" cy="1600200"/>
          </a:xfrm>
        </p:spPr>
        <p:txBody>
          <a:bodyPr rtlCol="0" anchor="b"/>
          <a:lstStyle>
            <a:lvl1pPr>
              <a:defRPr sz="3200"/>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DB82F449-DDC3-4694-81E5-91A4B8F433ED}"/>
              </a:ext>
            </a:extLst>
          </p:cNvPr>
          <p:cNvSpPr>
            <a:spLocks noGrp="1"/>
          </p:cNvSpPr>
          <p:nvPr>
            <p:ph idx="1"/>
          </p:nvPr>
        </p:nvSpPr>
        <p:spPr>
          <a:xfrm>
            <a:off x="5183188" y="987425"/>
            <a:ext cx="6172200" cy="4873625"/>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a:extLst>
              <a:ext uri="{FF2B5EF4-FFF2-40B4-BE49-F238E27FC236}">
                <a16:creationId xmlns:a16="http://schemas.microsoft.com/office/drawing/2014/main" id="{CF00A2C4-3B2E-46AC-9605-73F5B2CC1F56}"/>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a:extLst>
              <a:ext uri="{FF2B5EF4-FFF2-40B4-BE49-F238E27FC236}">
                <a16:creationId xmlns:a16="http://schemas.microsoft.com/office/drawing/2014/main" id="{46909769-F5A5-4635-BD0C-D6049DEB9632}"/>
              </a:ext>
            </a:extLst>
          </p:cNvPr>
          <p:cNvSpPr>
            <a:spLocks noGrp="1"/>
          </p:cNvSpPr>
          <p:nvPr>
            <p:ph type="dt" sz="half" idx="10"/>
          </p:nvPr>
        </p:nvSpPr>
        <p:spPr/>
        <p:txBody>
          <a:bodyPr rtlCol="0"/>
          <a:lstStyle/>
          <a:p>
            <a:pPr rtl="0"/>
            <a:fld id="{388A3D20-E995-465C-8CA2-5938B660E704}" type="datetime1">
              <a:rPr lang="en-GB" noProof="0" smtClean="0"/>
              <a:t>28/06/2023</a:t>
            </a:fld>
            <a:endParaRPr lang="en-GB" noProof="0"/>
          </a:p>
        </p:txBody>
      </p:sp>
      <p:sp>
        <p:nvSpPr>
          <p:cNvPr id="6" name="Footer Placeholder 5">
            <a:extLst>
              <a:ext uri="{FF2B5EF4-FFF2-40B4-BE49-F238E27FC236}">
                <a16:creationId xmlns:a16="http://schemas.microsoft.com/office/drawing/2014/main" id="{F9252DC3-D3D7-446F-A866-D7820B7BF876}"/>
              </a:ext>
            </a:extLst>
          </p:cNvPr>
          <p:cNvSpPr>
            <a:spLocks noGrp="1"/>
          </p:cNvSpPr>
          <p:nvPr>
            <p:ph type="ftr" sz="quarter" idx="11"/>
          </p:nvPr>
        </p:nvSpPr>
        <p:spPr/>
        <p:txBody>
          <a:bodyPr rtlCol="0"/>
          <a:lstStyle/>
          <a:p>
            <a:pPr rtl="0"/>
            <a:endParaRPr lang="en-GB" noProof="0"/>
          </a:p>
        </p:txBody>
      </p:sp>
      <p:sp>
        <p:nvSpPr>
          <p:cNvPr id="7" name="Slide Number Placeholder 6">
            <a:extLst>
              <a:ext uri="{FF2B5EF4-FFF2-40B4-BE49-F238E27FC236}">
                <a16:creationId xmlns:a16="http://schemas.microsoft.com/office/drawing/2014/main" id="{471CDB00-5218-4567-902B-845073BE8753}"/>
              </a:ext>
            </a:extLst>
          </p:cNvPr>
          <p:cNvSpPr>
            <a:spLocks noGrp="1"/>
          </p:cNvSpPr>
          <p:nvPr>
            <p:ph type="sldNum" sz="quarter" idx="12"/>
          </p:nvPr>
        </p:nvSpPr>
        <p:spPr/>
        <p:txBody>
          <a:bodyPr rtlCol="0"/>
          <a:lstStyle/>
          <a:p>
            <a:pPr rtl="0"/>
            <a:fld id="{ED6580AB-5C3C-4B4F-8E2A-8B7A0A8CE695}" type="slidenum">
              <a:rPr lang="en-GB" noProof="0" smtClean="0"/>
              <a:t>‹#›</a:t>
            </a:fld>
            <a:endParaRPr lang="en-GB" noProof="0"/>
          </a:p>
        </p:txBody>
      </p:sp>
    </p:spTree>
    <p:extLst>
      <p:ext uri="{BB962C8B-B14F-4D97-AF65-F5344CB8AC3E}">
        <p14:creationId xmlns:p14="http://schemas.microsoft.com/office/powerpoint/2010/main" val="1776128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661E4-9FF7-494B-A1C9-C9A1DD7052F7}"/>
              </a:ext>
            </a:extLst>
          </p:cNvPr>
          <p:cNvSpPr>
            <a:spLocks noGrp="1"/>
          </p:cNvSpPr>
          <p:nvPr>
            <p:ph type="title"/>
          </p:nvPr>
        </p:nvSpPr>
        <p:spPr>
          <a:xfrm>
            <a:off x="839788" y="457200"/>
            <a:ext cx="3932237" cy="1600200"/>
          </a:xfrm>
        </p:spPr>
        <p:txBody>
          <a:bodyPr rtlCol="0" anchor="b"/>
          <a:lstStyle>
            <a:lvl1pPr>
              <a:defRPr sz="3200"/>
            </a:lvl1pPr>
          </a:lstStyle>
          <a:p>
            <a:pPr rtl="0"/>
            <a:r>
              <a:rPr lang="en-US" noProof="0"/>
              <a:t>Click to edit Master title style</a:t>
            </a:r>
            <a:endParaRPr lang="en-GB" noProof="0"/>
          </a:p>
        </p:txBody>
      </p:sp>
      <p:sp>
        <p:nvSpPr>
          <p:cNvPr id="3" name="Picture Placeholder 2">
            <a:extLst>
              <a:ext uri="{FF2B5EF4-FFF2-40B4-BE49-F238E27FC236}">
                <a16:creationId xmlns:a16="http://schemas.microsoft.com/office/drawing/2014/main" id="{5D245657-DA21-4769-84F8-88DC644508E0}"/>
              </a:ext>
            </a:extLst>
          </p:cNvPr>
          <p:cNvSpPr>
            <a:spLocks noGrp="1"/>
          </p:cNvSpPr>
          <p:nvPr>
            <p:ph type="pic" idx="1"/>
          </p:nvPr>
        </p:nvSpPr>
        <p:spPr>
          <a:xfrm>
            <a:off x="5183188" y="987425"/>
            <a:ext cx="6172200" cy="4873625"/>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4" name="Text Placeholder 3">
            <a:extLst>
              <a:ext uri="{FF2B5EF4-FFF2-40B4-BE49-F238E27FC236}">
                <a16:creationId xmlns:a16="http://schemas.microsoft.com/office/drawing/2014/main" id="{A167B310-6692-4981-9CB8-FE79A091FF56}"/>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a:extLst>
              <a:ext uri="{FF2B5EF4-FFF2-40B4-BE49-F238E27FC236}">
                <a16:creationId xmlns:a16="http://schemas.microsoft.com/office/drawing/2014/main" id="{E7DA2C9E-A9AD-4BB9-A691-90BB84F58CE9}"/>
              </a:ext>
            </a:extLst>
          </p:cNvPr>
          <p:cNvSpPr>
            <a:spLocks noGrp="1"/>
          </p:cNvSpPr>
          <p:nvPr>
            <p:ph type="dt" sz="half" idx="10"/>
          </p:nvPr>
        </p:nvSpPr>
        <p:spPr/>
        <p:txBody>
          <a:bodyPr rtlCol="0"/>
          <a:lstStyle/>
          <a:p>
            <a:pPr rtl="0"/>
            <a:fld id="{D125ED31-FCF5-477E-B711-E6E596F83502}" type="datetime1">
              <a:rPr lang="en-GB" noProof="0" smtClean="0"/>
              <a:t>28/06/2023</a:t>
            </a:fld>
            <a:endParaRPr lang="en-GB" noProof="0"/>
          </a:p>
        </p:txBody>
      </p:sp>
      <p:sp>
        <p:nvSpPr>
          <p:cNvPr id="6" name="Footer Placeholder 5">
            <a:extLst>
              <a:ext uri="{FF2B5EF4-FFF2-40B4-BE49-F238E27FC236}">
                <a16:creationId xmlns:a16="http://schemas.microsoft.com/office/drawing/2014/main" id="{F4B3D45D-C826-4846-BBFC-A0D98B7E7A2C}"/>
              </a:ext>
            </a:extLst>
          </p:cNvPr>
          <p:cNvSpPr>
            <a:spLocks noGrp="1"/>
          </p:cNvSpPr>
          <p:nvPr>
            <p:ph type="ftr" sz="quarter" idx="11"/>
          </p:nvPr>
        </p:nvSpPr>
        <p:spPr/>
        <p:txBody>
          <a:bodyPr rtlCol="0"/>
          <a:lstStyle/>
          <a:p>
            <a:pPr rtl="0"/>
            <a:endParaRPr lang="en-GB" noProof="0"/>
          </a:p>
        </p:txBody>
      </p:sp>
      <p:sp>
        <p:nvSpPr>
          <p:cNvPr id="7" name="Slide Number Placeholder 6">
            <a:extLst>
              <a:ext uri="{FF2B5EF4-FFF2-40B4-BE49-F238E27FC236}">
                <a16:creationId xmlns:a16="http://schemas.microsoft.com/office/drawing/2014/main" id="{93516961-40DC-443E-9DB8-3A987DF499A9}"/>
              </a:ext>
            </a:extLst>
          </p:cNvPr>
          <p:cNvSpPr>
            <a:spLocks noGrp="1"/>
          </p:cNvSpPr>
          <p:nvPr>
            <p:ph type="sldNum" sz="quarter" idx="12"/>
          </p:nvPr>
        </p:nvSpPr>
        <p:spPr/>
        <p:txBody>
          <a:bodyPr rtlCol="0"/>
          <a:lstStyle/>
          <a:p>
            <a:pPr rtl="0"/>
            <a:fld id="{ED6580AB-5C3C-4B4F-8E2A-8B7A0A8CE695}" type="slidenum">
              <a:rPr lang="en-GB" noProof="0" smtClean="0"/>
              <a:t>‹#›</a:t>
            </a:fld>
            <a:endParaRPr lang="en-GB" noProof="0"/>
          </a:p>
        </p:txBody>
      </p:sp>
    </p:spTree>
    <p:extLst>
      <p:ext uri="{BB962C8B-B14F-4D97-AF65-F5344CB8AC3E}">
        <p14:creationId xmlns:p14="http://schemas.microsoft.com/office/powerpoint/2010/main" val="2631333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81C24-32F4-4208-B651-CDCBFCD0312A}"/>
              </a:ext>
            </a:extLst>
          </p:cNvPr>
          <p:cNvSpPr>
            <a:spLocks noGrp="1"/>
          </p:cNvSpPr>
          <p:nvPr>
            <p:ph type="title"/>
          </p:nvPr>
        </p:nvSpPr>
        <p:spPr/>
        <p:txBody>
          <a:bodyPr rtlCol="0"/>
          <a:lstStyle/>
          <a:p>
            <a:pPr rtl="0"/>
            <a:r>
              <a:rPr lang="en-US" noProof="0"/>
              <a:t>Click to edit Master title style</a:t>
            </a:r>
            <a:endParaRPr lang="en-GB" noProof="0"/>
          </a:p>
        </p:txBody>
      </p:sp>
      <p:sp>
        <p:nvSpPr>
          <p:cNvPr id="3" name="Vertical Text Placeholder 2">
            <a:extLst>
              <a:ext uri="{FF2B5EF4-FFF2-40B4-BE49-F238E27FC236}">
                <a16:creationId xmlns:a16="http://schemas.microsoft.com/office/drawing/2014/main" id="{48B74779-B577-461F-A409-71F6A5A11A01}"/>
              </a:ext>
            </a:extLst>
          </p:cNvPr>
          <p:cNvSpPr>
            <a:spLocks noGrp="1"/>
          </p:cNvSpPr>
          <p:nvPr>
            <p:ph type="body" orient="vert" idx="1"/>
          </p:nvPr>
        </p:nvSpPr>
        <p:spPr/>
        <p:txBody>
          <a:bodyPr vert="eaVert"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a:extLst>
              <a:ext uri="{FF2B5EF4-FFF2-40B4-BE49-F238E27FC236}">
                <a16:creationId xmlns:a16="http://schemas.microsoft.com/office/drawing/2014/main" id="{89B044BD-4FA0-432C-95D7-517D2DE8C4B6}"/>
              </a:ext>
            </a:extLst>
          </p:cNvPr>
          <p:cNvSpPr>
            <a:spLocks noGrp="1"/>
          </p:cNvSpPr>
          <p:nvPr>
            <p:ph type="dt" sz="half" idx="10"/>
          </p:nvPr>
        </p:nvSpPr>
        <p:spPr/>
        <p:txBody>
          <a:bodyPr rtlCol="0"/>
          <a:lstStyle/>
          <a:p>
            <a:pPr rtl="0"/>
            <a:fld id="{58F9BE31-F1F2-4CB1-8CE9-942D4FFD3238}" type="datetime1">
              <a:rPr lang="en-GB" noProof="0" smtClean="0"/>
              <a:t>28/06/2023</a:t>
            </a:fld>
            <a:endParaRPr lang="en-GB" noProof="0"/>
          </a:p>
        </p:txBody>
      </p:sp>
      <p:sp>
        <p:nvSpPr>
          <p:cNvPr id="5" name="Footer Placeholder 4">
            <a:extLst>
              <a:ext uri="{FF2B5EF4-FFF2-40B4-BE49-F238E27FC236}">
                <a16:creationId xmlns:a16="http://schemas.microsoft.com/office/drawing/2014/main" id="{AD17F283-FE61-4C9A-9E39-74D429C582C2}"/>
              </a:ext>
            </a:extLst>
          </p:cNvPr>
          <p:cNvSpPr>
            <a:spLocks noGrp="1"/>
          </p:cNvSpPr>
          <p:nvPr>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69F9B807-6FE9-4E47-846B-BCB39B7AE2D5}"/>
              </a:ext>
            </a:extLst>
          </p:cNvPr>
          <p:cNvSpPr>
            <a:spLocks noGrp="1"/>
          </p:cNvSpPr>
          <p:nvPr>
            <p:ph type="sldNum" sz="quarter" idx="12"/>
          </p:nvPr>
        </p:nvSpPr>
        <p:spPr/>
        <p:txBody>
          <a:bodyPr rtlCol="0"/>
          <a:lstStyle/>
          <a:p>
            <a:pPr rtl="0"/>
            <a:fld id="{ED6580AB-5C3C-4B4F-8E2A-8B7A0A8CE695}" type="slidenum">
              <a:rPr lang="en-GB" noProof="0" smtClean="0"/>
              <a:t>‹#›</a:t>
            </a:fld>
            <a:endParaRPr lang="en-GB" noProof="0"/>
          </a:p>
        </p:txBody>
      </p:sp>
    </p:spTree>
    <p:extLst>
      <p:ext uri="{BB962C8B-B14F-4D97-AF65-F5344CB8AC3E}">
        <p14:creationId xmlns:p14="http://schemas.microsoft.com/office/powerpoint/2010/main" val="3103985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2594DD-FFD4-4AA9-BCDA-0BA87C146391}"/>
              </a:ext>
            </a:extLst>
          </p:cNvPr>
          <p:cNvSpPr>
            <a:spLocks noGrp="1"/>
          </p:cNvSpPr>
          <p:nvPr>
            <p:ph type="title" orient="vert"/>
          </p:nvPr>
        </p:nvSpPr>
        <p:spPr>
          <a:xfrm>
            <a:off x="8724900" y="365125"/>
            <a:ext cx="2628900" cy="5811838"/>
          </a:xfrm>
        </p:spPr>
        <p:txBody>
          <a:bodyPr vert="eaVert" rtlCol="0"/>
          <a:lstStyle/>
          <a:p>
            <a:pPr rtl="0"/>
            <a:r>
              <a:rPr lang="en-US" noProof="0"/>
              <a:t>Click to edit Master title style</a:t>
            </a:r>
            <a:endParaRPr lang="en-GB" noProof="0"/>
          </a:p>
        </p:txBody>
      </p:sp>
      <p:sp>
        <p:nvSpPr>
          <p:cNvPr id="3" name="Vertical Text Placeholder 2">
            <a:extLst>
              <a:ext uri="{FF2B5EF4-FFF2-40B4-BE49-F238E27FC236}">
                <a16:creationId xmlns:a16="http://schemas.microsoft.com/office/drawing/2014/main" id="{B79C2B6E-24EB-42CE-8B4D-3178D08C7EB8}"/>
              </a:ext>
            </a:extLst>
          </p:cNvPr>
          <p:cNvSpPr>
            <a:spLocks noGrp="1"/>
          </p:cNvSpPr>
          <p:nvPr>
            <p:ph type="body" orient="vert" idx="1"/>
          </p:nvPr>
        </p:nvSpPr>
        <p:spPr>
          <a:xfrm>
            <a:off x="838200" y="365125"/>
            <a:ext cx="7734300" cy="5811838"/>
          </a:xfrm>
        </p:spPr>
        <p:txBody>
          <a:bodyPr vert="eaVert"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a:extLst>
              <a:ext uri="{FF2B5EF4-FFF2-40B4-BE49-F238E27FC236}">
                <a16:creationId xmlns:a16="http://schemas.microsoft.com/office/drawing/2014/main" id="{34C92C56-63F3-4246-AAEE-2FBC89E80248}"/>
              </a:ext>
            </a:extLst>
          </p:cNvPr>
          <p:cNvSpPr>
            <a:spLocks noGrp="1"/>
          </p:cNvSpPr>
          <p:nvPr>
            <p:ph type="dt" sz="half" idx="10"/>
          </p:nvPr>
        </p:nvSpPr>
        <p:spPr/>
        <p:txBody>
          <a:bodyPr rtlCol="0"/>
          <a:lstStyle/>
          <a:p>
            <a:pPr rtl="0"/>
            <a:fld id="{3A6CC6D1-C43F-466B-98EB-6D5405BBD081}" type="datetime1">
              <a:rPr lang="en-GB" noProof="0" smtClean="0"/>
              <a:t>28/06/2023</a:t>
            </a:fld>
            <a:endParaRPr lang="en-GB" noProof="0"/>
          </a:p>
        </p:txBody>
      </p:sp>
      <p:sp>
        <p:nvSpPr>
          <p:cNvPr id="5" name="Footer Placeholder 4">
            <a:extLst>
              <a:ext uri="{FF2B5EF4-FFF2-40B4-BE49-F238E27FC236}">
                <a16:creationId xmlns:a16="http://schemas.microsoft.com/office/drawing/2014/main" id="{35C10319-C816-40EC-B1D0-FD9748E41D78}"/>
              </a:ext>
            </a:extLst>
          </p:cNvPr>
          <p:cNvSpPr>
            <a:spLocks noGrp="1"/>
          </p:cNvSpPr>
          <p:nvPr>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3854E9AB-6952-407A-9F06-2EB917172FBD}"/>
              </a:ext>
            </a:extLst>
          </p:cNvPr>
          <p:cNvSpPr>
            <a:spLocks noGrp="1"/>
          </p:cNvSpPr>
          <p:nvPr>
            <p:ph type="sldNum" sz="quarter" idx="12"/>
          </p:nvPr>
        </p:nvSpPr>
        <p:spPr/>
        <p:txBody>
          <a:bodyPr rtlCol="0"/>
          <a:lstStyle/>
          <a:p>
            <a:pPr rtl="0"/>
            <a:fld id="{ED6580AB-5C3C-4B4F-8E2A-8B7A0A8CE695}" type="slidenum">
              <a:rPr lang="en-GB" noProof="0" smtClean="0"/>
              <a:t>‹#›</a:t>
            </a:fld>
            <a:endParaRPr lang="en-GB" noProof="0"/>
          </a:p>
        </p:txBody>
      </p:sp>
    </p:spTree>
    <p:extLst>
      <p:ext uri="{BB962C8B-B14F-4D97-AF65-F5344CB8AC3E}">
        <p14:creationId xmlns:p14="http://schemas.microsoft.com/office/powerpoint/2010/main" val="360371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341CFC-63B9-4A19-A8AB-62B9E452AE5E}"/>
              </a:ext>
            </a:extLst>
          </p:cNvPr>
          <p:cNvSpPr>
            <a:spLocks noGrp="1"/>
          </p:cNvSpPr>
          <p:nvPr>
            <p:ph type="title"/>
          </p:nvPr>
        </p:nvSpPr>
        <p:spPr>
          <a:xfrm>
            <a:off x="838200" y="365125"/>
            <a:ext cx="10515600" cy="1325563"/>
          </a:xfrm>
          <a:prstGeom prst="rect">
            <a:avLst/>
          </a:prstGeom>
        </p:spPr>
        <p:txBody>
          <a:bodyPr vert="horz" lIns="0" tIns="0" rIns="0" bIns="0" rtlCol="0" anchor="ctr">
            <a:normAutofit/>
          </a:body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115A838B-134E-40B6-A7E3-1119BB8BF5BD}"/>
              </a:ext>
            </a:extLst>
          </p:cNvPr>
          <p:cNvSpPr>
            <a:spLocks noGrp="1"/>
          </p:cNvSpPr>
          <p:nvPr>
            <p:ph type="body" idx="1"/>
          </p:nvPr>
        </p:nvSpPr>
        <p:spPr>
          <a:xfrm>
            <a:off x="838200" y="1825625"/>
            <a:ext cx="10515600" cy="4351338"/>
          </a:xfrm>
          <a:prstGeom prst="rect">
            <a:avLst/>
          </a:prstGeom>
        </p:spPr>
        <p:txBody>
          <a:bodyPr vert="horz" lIns="0" tIns="0" rIns="0" bIns="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a:extLst>
              <a:ext uri="{FF2B5EF4-FFF2-40B4-BE49-F238E27FC236}">
                <a16:creationId xmlns:a16="http://schemas.microsoft.com/office/drawing/2014/main" id="{3E8943BB-9EAD-4CBC-9CA2-75F70C6B58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8A4A1E0E-9551-4F23-92ED-65D21ACF9B3D}" type="datetime1">
              <a:rPr lang="en-GB" noProof="0" smtClean="0"/>
              <a:t>28/06/2023</a:t>
            </a:fld>
            <a:endParaRPr lang="en-GB" noProof="0"/>
          </a:p>
        </p:txBody>
      </p:sp>
      <p:sp>
        <p:nvSpPr>
          <p:cNvPr id="5" name="Footer Placeholder 4">
            <a:extLst>
              <a:ext uri="{FF2B5EF4-FFF2-40B4-BE49-F238E27FC236}">
                <a16:creationId xmlns:a16="http://schemas.microsoft.com/office/drawing/2014/main" id="{F204E537-5CBA-4B86-9D30-577B9F741E8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GB" noProof="0"/>
          </a:p>
        </p:txBody>
      </p:sp>
      <p:sp>
        <p:nvSpPr>
          <p:cNvPr id="6" name="Slide Number Placeholder 5">
            <a:extLst>
              <a:ext uri="{FF2B5EF4-FFF2-40B4-BE49-F238E27FC236}">
                <a16:creationId xmlns:a16="http://schemas.microsoft.com/office/drawing/2014/main" id="{66E79E72-0F12-4646-BCDF-4C9EAA89C2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ED6580AB-5C3C-4B4F-8E2A-8B7A0A8CE695}" type="slidenum">
              <a:rPr lang="en-GB" noProof="0" smtClean="0"/>
              <a:t>‹#›</a:t>
            </a:fld>
            <a:endParaRPr lang="en-GB" noProof="0"/>
          </a:p>
        </p:txBody>
      </p:sp>
    </p:spTree>
    <p:extLst>
      <p:ext uri="{BB962C8B-B14F-4D97-AF65-F5344CB8AC3E}">
        <p14:creationId xmlns:p14="http://schemas.microsoft.com/office/powerpoint/2010/main" val="5543780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creativecommons.org/licenses/by-sa/3.0/" TargetMode="External"/><Relationship Id="rId4" Type="http://schemas.openxmlformats.org/officeDocument/2006/relationships/hyperlink" Target="https://www.thebluediamondgallery.com/wooden-tile/e/employee.html"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hyperlink" Target="https://www.verywellmind.com/social-psychology-4157177" TargetMode="External"/><Relationship Id="rId3" Type="http://schemas.openxmlformats.org/officeDocument/2006/relationships/image" Target="../media/image2.png"/><Relationship Id="rId7" Type="http://schemas.openxmlformats.org/officeDocument/2006/relationships/hyperlink" Target="https://www.verywellmind.com/what-are-emotions-2795178" TargetMode="Externa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hyperlink" Target="https://www.verywellmind.com/what-is-the-biological-perspective-2794878" TargetMode="External"/><Relationship Id="rId5" Type="http://schemas.openxmlformats.org/officeDocument/2006/relationships/hyperlink" Target="https://www.verywellmind.com/what-to-do-when-you-don-t-want-to-do-anything-5186366" TargetMode="External"/><Relationship Id="rId10" Type="http://schemas.openxmlformats.org/officeDocument/2006/relationships/hyperlink" Target="https://doi.org/10.4103/2152-7806.179231" TargetMode="External"/><Relationship Id="rId4" Type="http://schemas.microsoft.com/office/2007/relationships/hdphoto" Target="../media/hdphoto1.wdp"/><Relationship Id="rId9" Type="http://schemas.openxmlformats.org/officeDocument/2006/relationships/hyperlink" Target="https://www.verywellmind.com/cognitive-psychology-4157181"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hyperlink" Target="https://pixabay.com/en/businessman-man-employer-superior-432663/"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hyperlink" Target="https://pixabay.com/pl/fabryka-pracownik-przemys%C5%82-2318026/"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sciencedirect.com/science/article/abs/pii/0090261679900329" TargetMode="External"/><Relationship Id="rId3" Type="http://schemas.openxmlformats.org/officeDocument/2006/relationships/hyperlink" Target="https://www.cipd.org/uk/knowledge/factsheets/engagement-factsheet/" TargetMode="External"/><Relationship Id="rId7" Type="http://schemas.openxmlformats.org/officeDocument/2006/relationships/hyperlink" Target="https://www.researchgate.net/profile/Paul-Jimenez-7/publication/287215228_The_role_of_leadership_for_engagement_at_the_workplace/links/56741fd308ae502c99c77e7a/The-role-of-leadership-for-engagement-at-the-workplace.pdf" TargetMode="Externa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hyperlink" Target="https://www.verywellmind.com/what-is-motivational-interviewing-22378" TargetMode="External"/><Relationship Id="rId5" Type="http://schemas.openxmlformats.org/officeDocument/2006/relationships/hyperlink" Target="https://www.verywellmind.com/what-is-self-determination-theory-2795387" TargetMode="External"/><Relationship Id="rId4" Type="http://schemas.openxmlformats.org/officeDocument/2006/relationships/hyperlink" Target="https://www.verywellmind.com/what-is-motivation-2795378" TargetMode="External"/><Relationship Id="rId9" Type="http://schemas.openxmlformats.org/officeDocument/2006/relationships/hyperlink" Target="https://www.simplypsychology.org/maslow.html"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bkconnection.com/static/Intrinsic_Motivation_at_Work_2nd_EXCERPT.pdf" TargetMode="External"/><Relationship Id="rId3" Type="http://schemas.openxmlformats.org/officeDocument/2006/relationships/hyperlink" Target="https://www.simplypsychology.org/herzbergs-two-factor-theory.html" TargetMode="External"/><Relationship Id="rId7" Type="http://schemas.openxmlformats.org/officeDocument/2006/relationships/hyperlink" Target="https://doi.org/10.1111/j.1460-2466.2010.01513.x"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hyperlink" Target="http://thepdr.pk/index.php/pdr/article/view/2843/3310" TargetMode="External"/><Relationship Id="rId5" Type="http://schemas.openxmlformats.org/officeDocument/2006/relationships/hyperlink" Target="https://core.ac.uk/reader/234625730" TargetMode="External"/><Relationship Id="rId4" Type="http://schemas.openxmlformats.org/officeDocument/2006/relationships/hyperlink" Target="https://www.sciencedirect.com/science/article/pii/S0361476X99910202?ref=pdf_download&amp;fr=RR-2&amp;rr=7d74c182aaba24d4" TargetMode="External"/><Relationship Id="rId9" Type="http://schemas.openxmlformats.org/officeDocument/2006/relationships/hyperlink" Target="https://www.potentialunearthed.co.uk/wp-content/uploads/2017/11/Vrooms-Expectancy-of-Needs-theory.pdf"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researchgate.net/profile/Paul-Jimenez-7/publication/287215228_The_role_of_leadership_for_engagement_at_the_workplace/links/56741fd308ae502c99c77e7a/The-role-of-leadership-for-engagement-at-the-workplace.pdf" TargetMode="External"/><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hidden="1">
            <a:extLst>
              <a:ext uri="{FF2B5EF4-FFF2-40B4-BE49-F238E27FC236}">
                <a16:creationId xmlns:a16="http://schemas.microsoft.com/office/drawing/2014/main" id="{016C325E-5B69-4D07-BBFB-7DB217A69D48}"/>
              </a:ext>
            </a:extLst>
          </p:cNvPr>
          <p:cNvSpPr>
            <a:spLocks noGrp="1"/>
          </p:cNvSpPr>
          <p:nvPr>
            <p:ph type="ctrTitle"/>
          </p:nvPr>
        </p:nvSpPr>
        <p:spPr/>
        <p:txBody>
          <a:bodyPr rtlCol="0"/>
          <a:lstStyle/>
          <a:p>
            <a:pPr rtl="0"/>
            <a:r>
              <a:rPr lang="en-GB" dirty="0"/>
              <a:t>Human resources slide 1</a:t>
            </a:r>
          </a:p>
        </p:txBody>
      </p:sp>
      <p:grpSp>
        <p:nvGrpSpPr>
          <p:cNvPr id="56" name="Group 55" descr="This image is an icon of three connected human figures. ">
            <a:extLst>
              <a:ext uri="{FF2B5EF4-FFF2-40B4-BE49-F238E27FC236}">
                <a16:creationId xmlns:a16="http://schemas.microsoft.com/office/drawing/2014/main" id="{E56C5C06-BE0B-4D3E-8B77-1A2F0B930590}"/>
              </a:ext>
            </a:extLst>
          </p:cNvPr>
          <p:cNvGrpSpPr/>
          <p:nvPr/>
        </p:nvGrpSpPr>
        <p:grpSpPr>
          <a:xfrm>
            <a:off x="277487" y="2512504"/>
            <a:ext cx="1336559" cy="1246884"/>
            <a:chOff x="-27444701" y="-10180638"/>
            <a:chExt cx="10883901" cy="10153650"/>
          </a:xfrm>
          <a:solidFill>
            <a:schemeClr val="bg1">
              <a:lumMod val="50000"/>
            </a:schemeClr>
          </a:solidFill>
        </p:grpSpPr>
        <p:sp>
          <p:nvSpPr>
            <p:cNvPr id="57" name="Freeform 35">
              <a:extLst>
                <a:ext uri="{FF2B5EF4-FFF2-40B4-BE49-F238E27FC236}">
                  <a16:creationId xmlns:a16="http://schemas.microsoft.com/office/drawing/2014/main" id="{D07CC084-C9D4-47CF-9EAD-4A7517F975DF}"/>
                </a:ext>
              </a:extLst>
            </p:cNvPr>
            <p:cNvSpPr>
              <a:spLocks/>
            </p:cNvSpPr>
            <p:nvPr/>
          </p:nvSpPr>
          <p:spPr bwMode="auto">
            <a:xfrm>
              <a:off x="-22969538" y="-10180638"/>
              <a:ext cx="1906588" cy="1978025"/>
            </a:xfrm>
            <a:custGeom>
              <a:avLst/>
              <a:gdLst>
                <a:gd name="T0" fmla="*/ 554 w 639"/>
                <a:gd name="T1" fmla="*/ 327 h 664"/>
                <a:gd name="T2" fmla="*/ 438 w 639"/>
                <a:gd name="T3" fmla="*/ 526 h 664"/>
                <a:gd name="T4" fmla="*/ 204 w 639"/>
                <a:gd name="T5" fmla="*/ 521 h 664"/>
                <a:gd name="T6" fmla="*/ 97 w 639"/>
                <a:gd name="T7" fmla="*/ 316 h 664"/>
                <a:gd name="T8" fmla="*/ 222 w 639"/>
                <a:gd name="T9" fmla="*/ 123 h 664"/>
                <a:gd name="T10" fmla="*/ 447 w 639"/>
                <a:gd name="T11" fmla="*/ 133 h 664"/>
                <a:gd name="T12" fmla="*/ 554 w 639"/>
                <a:gd name="T13" fmla="*/ 327 h 664"/>
                <a:gd name="T14" fmla="*/ 638 w 639"/>
                <a:gd name="T15" fmla="*/ 327 h 664"/>
                <a:gd name="T16" fmla="*/ 519 w 639"/>
                <a:gd name="T17" fmla="*/ 82 h 664"/>
                <a:gd name="T18" fmla="*/ 244 w 639"/>
                <a:gd name="T19" fmla="*/ 25 h 664"/>
                <a:gd name="T20" fmla="*/ 39 w 639"/>
                <a:gd name="T21" fmla="*/ 200 h 664"/>
                <a:gd name="T22" fmla="*/ 53 w 639"/>
                <a:gd name="T23" fmla="*/ 482 h 664"/>
                <a:gd name="T24" fmla="*/ 407 w 639"/>
                <a:gd name="T25" fmla="*/ 629 h 664"/>
                <a:gd name="T26" fmla="*/ 638 w 639"/>
                <a:gd name="T27" fmla="*/ 327 h 664"/>
                <a:gd name="T28" fmla="*/ 554 w 639"/>
                <a:gd name="T29" fmla="*/ 327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9" h="664">
                  <a:moveTo>
                    <a:pt x="554" y="327"/>
                  </a:moveTo>
                  <a:cubicBezTo>
                    <a:pt x="553" y="410"/>
                    <a:pt x="510" y="485"/>
                    <a:pt x="438" y="526"/>
                  </a:cubicBezTo>
                  <a:cubicBezTo>
                    <a:pt x="365" y="569"/>
                    <a:pt x="275" y="564"/>
                    <a:pt x="204" y="521"/>
                  </a:cubicBezTo>
                  <a:cubicBezTo>
                    <a:pt x="133" y="478"/>
                    <a:pt x="94" y="398"/>
                    <a:pt x="97" y="316"/>
                  </a:cubicBezTo>
                  <a:cubicBezTo>
                    <a:pt x="99" y="234"/>
                    <a:pt x="150" y="161"/>
                    <a:pt x="222" y="123"/>
                  </a:cubicBezTo>
                  <a:cubicBezTo>
                    <a:pt x="292" y="85"/>
                    <a:pt x="379" y="92"/>
                    <a:pt x="447" y="133"/>
                  </a:cubicBezTo>
                  <a:cubicBezTo>
                    <a:pt x="514" y="174"/>
                    <a:pt x="553" y="249"/>
                    <a:pt x="554" y="327"/>
                  </a:cubicBezTo>
                  <a:cubicBezTo>
                    <a:pt x="555" y="381"/>
                    <a:pt x="639" y="381"/>
                    <a:pt x="638" y="327"/>
                  </a:cubicBezTo>
                  <a:cubicBezTo>
                    <a:pt x="637" y="232"/>
                    <a:pt x="594" y="141"/>
                    <a:pt x="519" y="82"/>
                  </a:cubicBezTo>
                  <a:cubicBezTo>
                    <a:pt x="441" y="21"/>
                    <a:pt x="340" y="0"/>
                    <a:pt x="244" y="25"/>
                  </a:cubicBezTo>
                  <a:cubicBezTo>
                    <a:pt x="154" y="48"/>
                    <a:pt x="76" y="116"/>
                    <a:pt x="39" y="200"/>
                  </a:cubicBezTo>
                  <a:cubicBezTo>
                    <a:pt x="0" y="292"/>
                    <a:pt x="5" y="395"/>
                    <a:pt x="53" y="482"/>
                  </a:cubicBezTo>
                  <a:cubicBezTo>
                    <a:pt x="122" y="606"/>
                    <a:pt x="271" y="664"/>
                    <a:pt x="407" y="629"/>
                  </a:cubicBezTo>
                  <a:cubicBezTo>
                    <a:pt x="543" y="594"/>
                    <a:pt x="637" y="466"/>
                    <a:pt x="638" y="327"/>
                  </a:cubicBezTo>
                  <a:cubicBezTo>
                    <a:pt x="639" y="273"/>
                    <a:pt x="555" y="273"/>
                    <a:pt x="554"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solidFill>
                  <a:srgbClr val="002060"/>
                </a:solidFill>
              </a:endParaRPr>
            </a:p>
          </p:txBody>
        </p:sp>
        <p:sp>
          <p:nvSpPr>
            <p:cNvPr id="58" name="Freeform 36">
              <a:extLst>
                <a:ext uri="{FF2B5EF4-FFF2-40B4-BE49-F238E27FC236}">
                  <a16:creationId xmlns:a16="http://schemas.microsoft.com/office/drawing/2014/main" id="{CCAAF87D-704F-4EAD-856F-6E1E38EF6161}"/>
                </a:ext>
              </a:extLst>
            </p:cNvPr>
            <p:cNvSpPr>
              <a:spLocks/>
            </p:cNvSpPr>
            <p:nvPr/>
          </p:nvSpPr>
          <p:spPr bwMode="auto">
            <a:xfrm>
              <a:off x="-23596600" y="-8610601"/>
              <a:ext cx="3186113" cy="2139950"/>
            </a:xfrm>
            <a:custGeom>
              <a:avLst/>
              <a:gdLst>
                <a:gd name="T0" fmla="*/ 846 w 1068"/>
                <a:gd name="T1" fmla="*/ 102 h 718"/>
                <a:gd name="T2" fmla="*/ 981 w 1068"/>
                <a:gd name="T3" fmla="*/ 330 h 718"/>
                <a:gd name="T4" fmla="*/ 981 w 1068"/>
                <a:gd name="T5" fmla="*/ 480 h 718"/>
                <a:gd name="T6" fmla="*/ 981 w 1068"/>
                <a:gd name="T7" fmla="*/ 559 h 718"/>
                <a:gd name="T8" fmla="*/ 961 w 1068"/>
                <a:gd name="T9" fmla="*/ 618 h 718"/>
                <a:gd name="T10" fmla="*/ 882 w 1068"/>
                <a:gd name="T11" fmla="*/ 634 h 718"/>
                <a:gd name="T12" fmla="*/ 214 w 1068"/>
                <a:gd name="T13" fmla="*/ 634 h 718"/>
                <a:gd name="T14" fmla="*/ 152 w 1068"/>
                <a:gd name="T15" fmla="*/ 634 h 718"/>
                <a:gd name="T16" fmla="*/ 90 w 1068"/>
                <a:gd name="T17" fmla="*/ 571 h 718"/>
                <a:gd name="T18" fmla="*/ 90 w 1068"/>
                <a:gd name="T19" fmla="*/ 524 h 718"/>
                <a:gd name="T20" fmla="*/ 90 w 1068"/>
                <a:gd name="T21" fmla="*/ 355 h 718"/>
                <a:gd name="T22" fmla="*/ 173 w 1068"/>
                <a:gd name="T23" fmla="*/ 144 h 718"/>
                <a:gd name="T24" fmla="*/ 222 w 1068"/>
                <a:gd name="T25" fmla="*/ 104 h 718"/>
                <a:gd name="T26" fmla="*/ 180 w 1068"/>
                <a:gd name="T27" fmla="*/ 31 h 718"/>
                <a:gd name="T28" fmla="*/ 13 w 1068"/>
                <a:gd name="T29" fmla="*/ 277 h 718"/>
                <a:gd name="T30" fmla="*/ 6 w 1068"/>
                <a:gd name="T31" fmla="*/ 448 h 718"/>
                <a:gd name="T32" fmla="*/ 9 w 1068"/>
                <a:gd name="T33" fmla="*/ 604 h 718"/>
                <a:gd name="T34" fmla="*/ 161 w 1068"/>
                <a:gd name="T35" fmla="*/ 718 h 718"/>
                <a:gd name="T36" fmla="*/ 805 w 1068"/>
                <a:gd name="T37" fmla="*/ 718 h 718"/>
                <a:gd name="T38" fmla="*/ 908 w 1068"/>
                <a:gd name="T39" fmla="*/ 718 h 718"/>
                <a:gd name="T40" fmla="*/ 1059 w 1068"/>
                <a:gd name="T41" fmla="*/ 615 h 718"/>
                <a:gd name="T42" fmla="*/ 1065 w 1068"/>
                <a:gd name="T43" fmla="*/ 545 h 718"/>
                <a:gd name="T44" fmla="*/ 1065 w 1068"/>
                <a:gd name="T45" fmla="*/ 456 h 718"/>
                <a:gd name="T46" fmla="*/ 1060 w 1068"/>
                <a:gd name="T47" fmla="*/ 288 h 718"/>
                <a:gd name="T48" fmla="*/ 888 w 1068"/>
                <a:gd name="T49" fmla="*/ 30 h 718"/>
                <a:gd name="T50" fmla="*/ 846 w 1068"/>
                <a:gd name="T51" fmla="*/ 102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68" h="718">
                  <a:moveTo>
                    <a:pt x="846" y="102"/>
                  </a:moveTo>
                  <a:cubicBezTo>
                    <a:pt x="924" y="152"/>
                    <a:pt x="975" y="237"/>
                    <a:pt x="981" y="330"/>
                  </a:cubicBezTo>
                  <a:cubicBezTo>
                    <a:pt x="984" y="379"/>
                    <a:pt x="981" y="430"/>
                    <a:pt x="981" y="480"/>
                  </a:cubicBezTo>
                  <a:cubicBezTo>
                    <a:pt x="981" y="506"/>
                    <a:pt x="981" y="533"/>
                    <a:pt x="981" y="559"/>
                  </a:cubicBezTo>
                  <a:cubicBezTo>
                    <a:pt x="981" y="583"/>
                    <a:pt x="978" y="601"/>
                    <a:pt x="961" y="618"/>
                  </a:cubicBezTo>
                  <a:cubicBezTo>
                    <a:pt x="941" y="638"/>
                    <a:pt x="910" y="634"/>
                    <a:pt x="882" y="634"/>
                  </a:cubicBezTo>
                  <a:cubicBezTo>
                    <a:pt x="659" y="634"/>
                    <a:pt x="436" y="634"/>
                    <a:pt x="214" y="634"/>
                  </a:cubicBezTo>
                  <a:cubicBezTo>
                    <a:pt x="193" y="634"/>
                    <a:pt x="173" y="634"/>
                    <a:pt x="152" y="634"/>
                  </a:cubicBezTo>
                  <a:cubicBezTo>
                    <a:pt x="117" y="634"/>
                    <a:pt x="90" y="606"/>
                    <a:pt x="90" y="571"/>
                  </a:cubicBezTo>
                  <a:cubicBezTo>
                    <a:pt x="89" y="556"/>
                    <a:pt x="90" y="540"/>
                    <a:pt x="90" y="524"/>
                  </a:cubicBezTo>
                  <a:cubicBezTo>
                    <a:pt x="90" y="468"/>
                    <a:pt x="90" y="412"/>
                    <a:pt x="90" y="355"/>
                  </a:cubicBezTo>
                  <a:cubicBezTo>
                    <a:pt x="90" y="276"/>
                    <a:pt x="117" y="202"/>
                    <a:pt x="173" y="144"/>
                  </a:cubicBezTo>
                  <a:cubicBezTo>
                    <a:pt x="188" y="129"/>
                    <a:pt x="204" y="116"/>
                    <a:pt x="222" y="104"/>
                  </a:cubicBezTo>
                  <a:cubicBezTo>
                    <a:pt x="267" y="74"/>
                    <a:pt x="225" y="2"/>
                    <a:pt x="180" y="31"/>
                  </a:cubicBezTo>
                  <a:cubicBezTo>
                    <a:pt x="94" y="88"/>
                    <a:pt x="32" y="175"/>
                    <a:pt x="13" y="277"/>
                  </a:cubicBezTo>
                  <a:cubicBezTo>
                    <a:pt x="2" y="333"/>
                    <a:pt x="6" y="391"/>
                    <a:pt x="6" y="448"/>
                  </a:cubicBezTo>
                  <a:cubicBezTo>
                    <a:pt x="6" y="499"/>
                    <a:pt x="0" y="554"/>
                    <a:pt x="9" y="604"/>
                  </a:cubicBezTo>
                  <a:cubicBezTo>
                    <a:pt x="23" y="676"/>
                    <a:pt x="92" y="718"/>
                    <a:pt x="161" y="718"/>
                  </a:cubicBezTo>
                  <a:cubicBezTo>
                    <a:pt x="375" y="718"/>
                    <a:pt x="590" y="718"/>
                    <a:pt x="805" y="718"/>
                  </a:cubicBezTo>
                  <a:cubicBezTo>
                    <a:pt x="839" y="718"/>
                    <a:pt x="873" y="718"/>
                    <a:pt x="908" y="718"/>
                  </a:cubicBezTo>
                  <a:cubicBezTo>
                    <a:pt x="977" y="718"/>
                    <a:pt x="1035" y="682"/>
                    <a:pt x="1059" y="615"/>
                  </a:cubicBezTo>
                  <a:cubicBezTo>
                    <a:pt x="1066" y="593"/>
                    <a:pt x="1065" y="568"/>
                    <a:pt x="1065" y="545"/>
                  </a:cubicBezTo>
                  <a:cubicBezTo>
                    <a:pt x="1065" y="515"/>
                    <a:pt x="1065" y="486"/>
                    <a:pt x="1065" y="456"/>
                  </a:cubicBezTo>
                  <a:cubicBezTo>
                    <a:pt x="1065" y="400"/>
                    <a:pt x="1068" y="344"/>
                    <a:pt x="1060" y="288"/>
                  </a:cubicBezTo>
                  <a:cubicBezTo>
                    <a:pt x="1045" y="182"/>
                    <a:pt x="978" y="87"/>
                    <a:pt x="888" y="30"/>
                  </a:cubicBezTo>
                  <a:cubicBezTo>
                    <a:pt x="843" y="0"/>
                    <a:pt x="801" y="73"/>
                    <a:pt x="84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solidFill>
                  <a:srgbClr val="002060"/>
                </a:solidFill>
              </a:endParaRPr>
            </a:p>
          </p:txBody>
        </p:sp>
        <p:sp>
          <p:nvSpPr>
            <p:cNvPr id="59" name="Freeform 37">
              <a:extLst>
                <a:ext uri="{FF2B5EF4-FFF2-40B4-BE49-F238E27FC236}">
                  <a16:creationId xmlns:a16="http://schemas.microsoft.com/office/drawing/2014/main" id="{1CD5CE15-C404-4DA1-AC79-7FCD7E387701}"/>
                </a:ext>
              </a:extLst>
            </p:cNvPr>
            <p:cNvSpPr>
              <a:spLocks/>
            </p:cNvSpPr>
            <p:nvPr/>
          </p:nvSpPr>
          <p:spPr bwMode="auto">
            <a:xfrm>
              <a:off x="-26819225" y="-3736976"/>
              <a:ext cx="1903413" cy="1978025"/>
            </a:xfrm>
            <a:custGeom>
              <a:avLst/>
              <a:gdLst>
                <a:gd name="T0" fmla="*/ 554 w 638"/>
                <a:gd name="T1" fmla="*/ 327 h 664"/>
                <a:gd name="T2" fmla="*/ 437 w 638"/>
                <a:gd name="T3" fmla="*/ 527 h 664"/>
                <a:gd name="T4" fmla="*/ 203 w 638"/>
                <a:gd name="T5" fmla="*/ 521 h 664"/>
                <a:gd name="T6" fmla="*/ 96 w 638"/>
                <a:gd name="T7" fmla="*/ 316 h 664"/>
                <a:gd name="T8" fmla="*/ 222 w 638"/>
                <a:gd name="T9" fmla="*/ 123 h 664"/>
                <a:gd name="T10" fmla="*/ 446 w 638"/>
                <a:gd name="T11" fmla="*/ 133 h 664"/>
                <a:gd name="T12" fmla="*/ 554 w 638"/>
                <a:gd name="T13" fmla="*/ 327 h 664"/>
                <a:gd name="T14" fmla="*/ 638 w 638"/>
                <a:gd name="T15" fmla="*/ 327 h 664"/>
                <a:gd name="T16" fmla="*/ 519 w 638"/>
                <a:gd name="T17" fmla="*/ 82 h 664"/>
                <a:gd name="T18" fmla="*/ 244 w 638"/>
                <a:gd name="T19" fmla="*/ 25 h 664"/>
                <a:gd name="T20" fmla="*/ 39 w 638"/>
                <a:gd name="T21" fmla="*/ 201 h 664"/>
                <a:gd name="T22" fmla="*/ 53 w 638"/>
                <a:gd name="T23" fmla="*/ 482 h 664"/>
                <a:gd name="T24" fmla="*/ 406 w 638"/>
                <a:gd name="T25" fmla="*/ 630 h 664"/>
                <a:gd name="T26" fmla="*/ 638 w 638"/>
                <a:gd name="T27" fmla="*/ 327 h 664"/>
                <a:gd name="T28" fmla="*/ 554 w 638"/>
                <a:gd name="T29" fmla="*/ 327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8" h="664">
                  <a:moveTo>
                    <a:pt x="554" y="327"/>
                  </a:moveTo>
                  <a:cubicBezTo>
                    <a:pt x="553" y="410"/>
                    <a:pt x="509" y="485"/>
                    <a:pt x="437" y="527"/>
                  </a:cubicBezTo>
                  <a:cubicBezTo>
                    <a:pt x="365" y="569"/>
                    <a:pt x="274" y="564"/>
                    <a:pt x="203" y="521"/>
                  </a:cubicBezTo>
                  <a:cubicBezTo>
                    <a:pt x="133" y="478"/>
                    <a:pt x="94" y="398"/>
                    <a:pt x="96" y="316"/>
                  </a:cubicBezTo>
                  <a:cubicBezTo>
                    <a:pt x="99" y="234"/>
                    <a:pt x="150" y="161"/>
                    <a:pt x="222" y="123"/>
                  </a:cubicBezTo>
                  <a:cubicBezTo>
                    <a:pt x="292" y="86"/>
                    <a:pt x="379" y="92"/>
                    <a:pt x="446" y="133"/>
                  </a:cubicBezTo>
                  <a:cubicBezTo>
                    <a:pt x="514" y="174"/>
                    <a:pt x="553" y="250"/>
                    <a:pt x="554" y="327"/>
                  </a:cubicBezTo>
                  <a:cubicBezTo>
                    <a:pt x="554" y="381"/>
                    <a:pt x="638" y="382"/>
                    <a:pt x="638" y="327"/>
                  </a:cubicBezTo>
                  <a:cubicBezTo>
                    <a:pt x="637" y="232"/>
                    <a:pt x="594" y="141"/>
                    <a:pt x="519" y="82"/>
                  </a:cubicBezTo>
                  <a:cubicBezTo>
                    <a:pt x="441" y="21"/>
                    <a:pt x="340" y="0"/>
                    <a:pt x="244" y="25"/>
                  </a:cubicBezTo>
                  <a:cubicBezTo>
                    <a:pt x="154" y="48"/>
                    <a:pt x="76" y="116"/>
                    <a:pt x="39" y="201"/>
                  </a:cubicBezTo>
                  <a:cubicBezTo>
                    <a:pt x="0" y="292"/>
                    <a:pt x="5" y="395"/>
                    <a:pt x="53" y="482"/>
                  </a:cubicBezTo>
                  <a:cubicBezTo>
                    <a:pt x="122" y="606"/>
                    <a:pt x="271" y="664"/>
                    <a:pt x="406" y="630"/>
                  </a:cubicBezTo>
                  <a:cubicBezTo>
                    <a:pt x="542" y="595"/>
                    <a:pt x="636" y="466"/>
                    <a:pt x="638" y="327"/>
                  </a:cubicBezTo>
                  <a:cubicBezTo>
                    <a:pt x="638" y="273"/>
                    <a:pt x="554" y="273"/>
                    <a:pt x="554"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solidFill>
                  <a:srgbClr val="002060"/>
                </a:solidFill>
              </a:endParaRPr>
            </a:p>
          </p:txBody>
        </p:sp>
        <p:sp>
          <p:nvSpPr>
            <p:cNvPr id="60" name="Freeform 38">
              <a:extLst>
                <a:ext uri="{FF2B5EF4-FFF2-40B4-BE49-F238E27FC236}">
                  <a16:creationId xmlns:a16="http://schemas.microsoft.com/office/drawing/2014/main" id="{B3EDC5DA-BD5A-4D94-9EF8-995AD67F8144}"/>
                </a:ext>
              </a:extLst>
            </p:cNvPr>
            <p:cNvSpPr>
              <a:spLocks/>
            </p:cNvSpPr>
            <p:nvPr/>
          </p:nvSpPr>
          <p:spPr bwMode="auto">
            <a:xfrm>
              <a:off x="-27444701" y="-2163763"/>
              <a:ext cx="3182938" cy="2136775"/>
            </a:xfrm>
            <a:custGeom>
              <a:avLst/>
              <a:gdLst>
                <a:gd name="T0" fmla="*/ 846 w 1067"/>
                <a:gd name="T1" fmla="*/ 102 h 717"/>
                <a:gd name="T2" fmla="*/ 980 w 1067"/>
                <a:gd name="T3" fmla="*/ 329 h 717"/>
                <a:gd name="T4" fmla="*/ 981 w 1067"/>
                <a:gd name="T5" fmla="*/ 479 h 717"/>
                <a:gd name="T6" fmla="*/ 981 w 1067"/>
                <a:gd name="T7" fmla="*/ 558 h 717"/>
                <a:gd name="T8" fmla="*/ 961 w 1067"/>
                <a:gd name="T9" fmla="*/ 617 h 717"/>
                <a:gd name="T10" fmla="*/ 882 w 1067"/>
                <a:gd name="T11" fmla="*/ 633 h 717"/>
                <a:gd name="T12" fmla="*/ 213 w 1067"/>
                <a:gd name="T13" fmla="*/ 633 h 717"/>
                <a:gd name="T14" fmla="*/ 152 w 1067"/>
                <a:gd name="T15" fmla="*/ 633 h 717"/>
                <a:gd name="T16" fmla="*/ 89 w 1067"/>
                <a:gd name="T17" fmla="*/ 571 h 717"/>
                <a:gd name="T18" fmla="*/ 89 w 1067"/>
                <a:gd name="T19" fmla="*/ 523 h 717"/>
                <a:gd name="T20" fmla="*/ 89 w 1067"/>
                <a:gd name="T21" fmla="*/ 355 h 717"/>
                <a:gd name="T22" fmla="*/ 172 w 1067"/>
                <a:gd name="T23" fmla="*/ 144 h 717"/>
                <a:gd name="T24" fmla="*/ 222 w 1067"/>
                <a:gd name="T25" fmla="*/ 103 h 717"/>
                <a:gd name="T26" fmla="*/ 179 w 1067"/>
                <a:gd name="T27" fmla="*/ 31 h 717"/>
                <a:gd name="T28" fmla="*/ 12 w 1067"/>
                <a:gd name="T29" fmla="*/ 276 h 717"/>
                <a:gd name="T30" fmla="*/ 5 w 1067"/>
                <a:gd name="T31" fmla="*/ 447 h 717"/>
                <a:gd name="T32" fmla="*/ 9 w 1067"/>
                <a:gd name="T33" fmla="*/ 604 h 717"/>
                <a:gd name="T34" fmla="*/ 161 w 1067"/>
                <a:gd name="T35" fmla="*/ 717 h 717"/>
                <a:gd name="T36" fmla="*/ 804 w 1067"/>
                <a:gd name="T37" fmla="*/ 717 h 717"/>
                <a:gd name="T38" fmla="*/ 907 w 1067"/>
                <a:gd name="T39" fmla="*/ 717 h 717"/>
                <a:gd name="T40" fmla="*/ 1058 w 1067"/>
                <a:gd name="T41" fmla="*/ 614 h 717"/>
                <a:gd name="T42" fmla="*/ 1065 w 1067"/>
                <a:gd name="T43" fmla="*/ 544 h 717"/>
                <a:gd name="T44" fmla="*/ 1065 w 1067"/>
                <a:gd name="T45" fmla="*/ 455 h 717"/>
                <a:gd name="T46" fmla="*/ 1060 w 1067"/>
                <a:gd name="T47" fmla="*/ 287 h 717"/>
                <a:gd name="T48" fmla="*/ 888 w 1067"/>
                <a:gd name="T49" fmla="*/ 29 h 717"/>
                <a:gd name="T50" fmla="*/ 846 w 1067"/>
                <a:gd name="T51" fmla="*/ 102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67" h="717">
                  <a:moveTo>
                    <a:pt x="846" y="102"/>
                  </a:moveTo>
                  <a:cubicBezTo>
                    <a:pt x="924" y="152"/>
                    <a:pt x="974" y="236"/>
                    <a:pt x="980" y="329"/>
                  </a:cubicBezTo>
                  <a:cubicBezTo>
                    <a:pt x="983" y="379"/>
                    <a:pt x="981" y="429"/>
                    <a:pt x="981" y="479"/>
                  </a:cubicBezTo>
                  <a:cubicBezTo>
                    <a:pt x="981" y="505"/>
                    <a:pt x="981" y="532"/>
                    <a:pt x="981" y="558"/>
                  </a:cubicBezTo>
                  <a:cubicBezTo>
                    <a:pt x="981" y="582"/>
                    <a:pt x="978" y="600"/>
                    <a:pt x="961" y="617"/>
                  </a:cubicBezTo>
                  <a:cubicBezTo>
                    <a:pt x="940" y="637"/>
                    <a:pt x="910" y="633"/>
                    <a:pt x="882" y="633"/>
                  </a:cubicBezTo>
                  <a:cubicBezTo>
                    <a:pt x="659" y="633"/>
                    <a:pt x="436" y="633"/>
                    <a:pt x="213" y="633"/>
                  </a:cubicBezTo>
                  <a:cubicBezTo>
                    <a:pt x="193" y="633"/>
                    <a:pt x="172" y="633"/>
                    <a:pt x="152" y="633"/>
                  </a:cubicBezTo>
                  <a:cubicBezTo>
                    <a:pt x="117" y="633"/>
                    <a:pt x="90" y="605"/>
                    <a:pt x="89" y="571"/>
                  </a:cubicBezTo>
                  <a:cubicBezTo>
                    <a:pt x="89" y="555"/>
                    <a:pt x="89" y="539"/>
                    <a:pt x="89" y="523"/>
                  </a:cubicBezTo>
                  <a:cubicBezTo>
                    <a:pt x="89" y="467"/>
                    <a:pt x="89" y="411"/>
                    <a:pt x="89" y="355"/>
                  </a:cubicBezTo>
                  <a:cubicBezTo>
                    <a:pt x="89" y="275"/>
                    <a:pt x="117" y="201"/>
                    <a:pt x="172" y="144"/>
                  </a:cubicBezTo>
                  <a:cubicBezTo>
                    <a:pt x="187" y="128"/>
                    <a:pt x="204" y="115"/>
                    <a:pt x="222" y="103"/>
                  </a:cubicBezTo>
                  <a:cubicBezTo>
                    <a:pt x="267" y="74"/>
                    <a:pt x="225" y="1"/>
                    <a:pt x="179" y="31"/>
                  </a:cubicBezTo>
                  <a:cubicBezTo>
                    <a:pt x="93" y="87"/>
                    <a:pt x="32" y="174"/>
                    <a:pt x="12" y="276"/>
                  </a:cubicBezTo>
                  <a:cubicBezTo>
                    <a:pt x="1" y="332"/>
                    <a:pt x="5" y="391"/>
                    <a:pt x="5" y="447"/>
                  </a:cubicBezTo>
                  <a:cubicBezTo>
                    <a:pt x="5" y="498"/>
                    <a:pt x="0" y="553"/>
                    <a:pt x="9" y="604"/>
                  </a:cubicBezTo>
                  <a:cubicBezTo>
                    <a:pt x="22" y="675"/>
                    <a:pt x="92" y="717"/>
                    <a:pt x="161" y="717"/>
                  </a:cubicBezTo>
                  <a:cubicBezTo>
                    <a:pt x="375" y="717"/>
                    <a:pt x="590" y="717"/>
                    <a:pt x="804" y="717"/>
                  </a:cubicBezTo>
                  <a:cubicBezTo>
                    <a:pt x="839" y="717"/>
                    <a:pt x="873" y="717"/>
                    <a:pt x="907" y="717"/>
                  </a:cubicBezTo>
                  <a:cubicBezTo>
                    <a:pt x="977" y="717"/>
                    <a:pt x="1035" y="681"/>
                    <a:pt x="1058" y="614"/>
                  </a:cubicBezTo>
                  <a:cubicBezTo>
                    <a:pt x="1066" y="592"/>
                    <a:pt x="1065" y="568"/>
                    <a:pt x="1065" y="544"/>
                  </a:cubicBezTo>
                  <a:cubicBezTo>
                    <a:pt x="1065" y="515"/>
                    <a:pt x="1065" y="485"/>
                    <a:pt x="1065" y="455"/>
                  </a:cubicBezTo>
                  <a:cubicBezTo>
                    <a:pt x="1065" y="399"/>
                    <a:pt x="1067" y="343"/>
                    <a:pt x="1060" y="287"/>
                  </a:cubicBezTo>
                  <a:cubicBezTo>
                    <a:pt x="1045" y="181"/>
                    <a:pt x="977" y="86"/>
                    <a:pt x="888" y="29"/>
                  </a:cubicBezTo>
                  <a:cubicBezTo>
                    <a:pt x="842" y="0"/>
                    <a:pt x="800" y="72"/>
                    <a:pt x="84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solidFill>
                  <a:srgbClr val="002060"/>
                </a:solidFill>
              </a:endParaRPr>
            </a:p>
          </p:txBody>
        </p:sp>
        <p:sp>
          <p:nvSpPr>
            <p:cNvPr id="74" name="Freeform 39">
              <a:extLst>
                <a:ext uri="{FF2B5EF4-FFF2-40B4-BE49-F238E27FC236}">
                  <a16:creationId xmlns:a16="http://schemas.microsoft.com/office/drawing/2014/main" id="{F9DCB288-7675-41B6-9E88-9068BFDC0277}"/>
                </a:ext>
              </a:extLst>
            </p:cNvPr>
            <p:cNvSpPr>
              <a:spLocks/>
            </p:cNvSpPr>
            <p:nvPr/>
          </p:nvSpPr>
          <p:spPr bwMode="auto">
            <a:xfrm>
              <a:off x="-19121438" y="-3736976"/>
              <a:ext cx="1906588" cy="1978025"/>
            </a:xfrm>
            <a:custGeom>
              <a:avLst/>
              <a:gdLst>
                <a:gd name="T0" fmla="*/ 555 w 639"/>
                <a:gd name="T1" fmla="*/ 327 h 664"/>
                <a:gd name="T2" fmla="*/ 438 w 639"/>
                <a:gd name="T3" fmla="*/ 527 h 664"/>
                <a:gd name="T4" fmla="*/ 204 w 639"/>
                <a:gd name="T5" fmla="*/ 521 h 664"/>
                <a:gd name="T6" fmla="*/ 97 w 639"/>
                <a:gd name="T7" fmla="*/ 316 h 664"/>
                <a:gd name="T8" fmla="*/ 222 w 639"/>
                <a:gd name="T9" fmla="*/ 123 h 664"/>
                <a:gd name="T10" fmla="*/ 447 w 639"/>
                <a:gd name="T11" fmla="*/ 133 h 664"/>
                <a:gd name="T12" fmla="*/ 555 w 639"/>
                <a:gd name="T13" fmla="*/ 327 h 664"/>
                <a:gd name="T14" fmla="*/ 639 w 639"/>
                <a:gd name="T15" fmla="*/ 327 h 664"/>
                <a:gd name="T16" fmla="*/ 519 w 639"/>
                <a:gd name="T17" fmla="*/ 82 h 664"/>
                <a:gd name="T18" fmla="*/ 244 w 639"/>
                <a:gd name="T19" fmla="*/ 25 h 664"/>
                <a:gd name="T20" fmla="*/ 40 w 639"/>
                <a:gd name="T21" fmla="*/ 201 h 664"/>
                <a:gd name="T22" fmla="*/ 54 w 639"/>
                <a:gd name="T23" fmla="*/ 482 h 664"/>
                <a:gd name="T24" fmla="*/ 407 w 639"/>
                <a:gd name="T25" fmla="*/ 630 h 664"/>
                <a:gd name="T26" fmla="*/ 639 w 639"/>
                <a:gd name="T27" fmla="*/ 327 h 664"/>
                <a:gd name="T28" fmla="*/ 555 w 639"/>
                <a:gd name="T29" fmla="*/ 327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9" h="664">
                  <a:moveTo>
                    <a:pt x="555" y="327"/>
                  </a:moveTo>
                  <a:cubicBezTo>
                    <a:pt x="554" y="410"/>
                    <a:pt x="510" y="485"/>
                    <a:pt x="438" y="527"/>
                  </a:cubicBezTo>
                  <a:cubicBezTo>
                    <a:pt x="366" y="569"/>
                    <a:pt x="275" y="564"/>
                    <a:pt x="204" y="521"/>
                  </a:cubicBezTo>
                  <a:cubicBezTo>
                    <a:pt x="133" y="478"/>
                    <a:pt x="95" y="398"/>
                    <a:pt x="97" y="316"/>
                  </a:cubicBezTo>
                  <a:cubicBezTo>
                    <a:pt x="100" y="234"/>
                    <a:pt x="151" y="161"/>
                    <a:pt x="222" y="123"/>
                  </a:cubicBezTo>
                  <a:cubicBezTo>
                    <a:pt x="293" y="86"/>
                    <a:pt x="380" y="92"/>
                    <a:pt x="447" y="133"/>
                  </a:cubicBezTo>
                  <a:cubicBezTo>
                    <a:pt x="514" y="174"/>
                    <a:pt x="554" y="250"/>
                    <a:pt x="555" y="327"/>
                  </a:cubicBezTo>
                  <a:cubicBezTo>
                    <a:pt x="555" y="381"/>
                    <a:pt x="639" y="382"/>
                    <a:pt x="639" y="327"/>
                  </a:cubicBezTo>
                  <a:cubicBezTo>
                    <a:pt x="638" y="232"/>
                    <a:pt x="595" y="141"/>
                    <a:pt x="519" y="82"/>
                  </a:cubicBezTo>
                  <a:cubicBezTo>
                    <a:pt x="441" y="21"/>
                    <a:pt x="340" y="0"/>
                    <a:pt x="244" y="25"/>
                  </a:cubicBezTo>
                  <a:cubicBezTo>
                    <a:pt x="154" y="48"/>
                    <a:pt x="77" y="116"/>
                    <a:pt x="40" y="201"/>
                  </a:cubicBezTo>
                  <a:cubicBezTo>
                    <a:pt x="0" y="292"/>
                    <a:pt x="5" y="395"/>
                    <a:pt x="54" y="482"/>
                  </a:cubicBezTo>
                  <a:cubicBezTo>
                    <a:pt x="123" y="606"/>
                    <a:pt x="272" y="664"/>
                    <a:pt x="407" y="630"/>
                  </a:cubicBezTo>
                  <a:cubicBezTo>
                    <a:pt x="543" y="595"/>
                    <a:pt x="637" y="466"/>
                    <a:pt x="639" y="327"/>
                  </a:cubicBezTo>
                  <a:cubicBezTo>
                    <a:pt x="639" y="273"/>
                    <a:pt x="555" y="273"/>
                    <a:pt x="555"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solidFill>
                  <a:srgbClr val="002060"/>
                </a:solidFill>
              </a:endParaRPr>
            </a:p>
          </p:txBody>
        </p:sp>
        <p:sp>
          <p:nvSpPr>
            <p:cNvPr id="75" name="Freeform 40">
              <a:extLst>
                <a:ext uri="{FF2B5EF4-FFF2-40B4-BE49-F238E27FC236}">
                  <a16:creationId xmlns:a16="http://schemas.microsoft.com/office/drawing/2014/main" id="{9ABAA1E3-5A43-4715-8E36-58674814BC24}"/>
                </a:ext>
              </a:extLst>
            </p:cNvPr>
            <p:cNvSpPr>
              <a:spLocks/>
            </p:cNvSpPr>
            <p:nvPr/>
          </p:nvSpPr>
          <p:spPr bwMode="auto">
            <a:xfrm>
              <a:off x="-19746913" y="-2163763"/>
              <a:ext cx="3186113" cy="2136775"/>
            </a:xfrm>
            <a:custGeom>
              <a:avLst/>
              <a:gdLst>
                <a:gd name="T0" fmla="*/ 846 w 1068"/>
                <a:gd name="T1" fmla="*/ 102 h 717"/>
                <a:gd name="T2" fmla="*/ 981 w 1068"/>
                <a:gd name="T3" fmla="*/ 329 h 717"/>
                <a:gd name="T4" fmla="*/ 981 w 1068"/>
                <a:gd name="T5" fmla="*/ 479 h 717"/>
                <a:gd name="T6" fmla="*/ 981 w 1068"/>
                <a:gd name="T7" fmla="*/ 558 h 717"/>
                <a:gd name="T8" fmla="*/ 961 w 1068"/>
                <a:gd name="T9" fmla="*/ 617 h 717"/>
                <a:gd name="T10" fmla="*/ 882 w 1068"/>
                <a:gd name="T11" fmla="*/ 633 h 717"/>
                <a:gd name="T12" fmla="*/ 214 w 1068"/>
                <a:gd name="T13" fmla="*/ 633 h 717"/>
                <a:gd name="T14" fmla="*/ 153 w 1068"/>
                <a:gd name="T15" fmla="*/ 633 h 717"/>
                <a:gd name="T16" fmla="*/ 90 w 1068"/>
                <a:gd name="T17" fmla="*/ 571 h 717"/>
                <a:gd name="T18" fmla="*/ 90 w 1068"/>
                <a:gd name="T19" fmla="*/ 523 h 717"/>
                <a:gd name="T20" fmla="*/ 90 w 1068"/>
                <a:gd name="T21" fmla="*/ 355 h 717"/>
                <a:gd name="T22" fmla="*/ 173 w 1068"/>
                <a:gd name="T23" fmla="*/ 144 h 717"/>
                <a:gd name="T24" fmla="*/ 222 w 1068"/>
                <a:gd name="T25" fmla="*/ 103 h 717"/>
                <a:gd name="T26" fmla="*/ 180 w 1068"/>
                <a:gd name="T27" fmla="*/ 31 h 717"/>
                <a:gd name="T28" fmla="*/ 13 w 1068"/>
                <a:gd name="T29" fmla="*/ 276 h 717"/>
                <a:gd name="T30" fmla="*/ 6 w 1068"/>
                <a:gd name="T31" fmla="*/ 447 h 717"/>
                <a:gd name="T32" fmla="*/ 10 w 1068"/>
                <a:gd name="T33" fmla="*/ 604 h 717"/>
                <a:gd name="T34" fmla="*/ 161 w 1068"/>
                <a:gd name="T35" fmla="*/ 717 h 717"/>
                <a:gd name="T36" fmla="*/ 805 w 1068"/>
                <a:gd name="T37" fmla="*/ 717 h 717"/>
                <a:gd name="T38" fmla="*/ 908 w 1068"/>
                <a:gd name="T39" fmla="*/ 717 h 717"/>
                <a:gd name="T40" fmla="*/ 1059 w 1068"/>
                <a:gd name="T41" fmla="*/ 614 h 717"/>
                <a:gd name="T42" fmla="*/ 1065 w 1068"/>
                <a:gd name="T43" fmla="*/ 544 h 717"/>
                <a:gd name="T44" fmla="*/ 1065 w 1068"/>
                <a:gd name="T45" fmla="*/ 455 h 717"/>
                <a:gd name="T46" fmla="*/ 1060 w 1068"/>
                <a:gd name="T47" fmla="*/ 287 h 717"/>
                <a:gd name="T48" fmla="*/ 889 w 1068"/>
                <a:gd name="T49" fmla="*/ 29 h 717"/>
                <a:gd name="T50" fmla="*/ 846 w 1068"/>
                <a:gd name="T51" fmla="*/ 102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68" h="717">
                  <a:moveTo>
                    <a:pt x="846" y="102"/>
                  </a:moveTo>
                  <a:cubicBezTo>
                    <a:pt x="924" y="152"/>
                    <a:pt x="975" y="236"/>
                    <a:pt x="981" y="329"/>
                  </a:cubicBezTo>
                  <a:cubicBezTo>
                    <a:pt x="984" y="379"/>
                    <a:pt x="981" y="429"/>
                    <a:pt x="981" y="479"/>
                  </a:cubicBezTo>
                  <a:cubicBezTo>
                    <a:pt x="981" y="505"/>
                    <a:pt x="981" y="532"/>
                    <a:pt x="981" y="558"/>
                  </a:cubicBezTo>
                  <a:cubicBezTo>
                    <a:pt x="981" y="582"/>
                    <a:pt x="978" y="600"/>
                    <a:pt x="961" y="617"/>
                  </a:cubicBezTo>
                  <a:cubicBezTo>
                    <a:pt x="941" y="637"/>
                    <a:pt x="911" y="633"/>
                    <a:pt x="882" y="633"/>
                  </a:cubicBezTo>
                  <a:cubicBezTo>
                    <a:pt x="659" y="633"/>
                    <a:pt x="437" y="633"/>
                    <a:pt x="214" y="633"/>
                  </a:cubicBezTo>
                  <a:cubicBezTo>
                    <a:pt x="193" y="633"/>
                    <a:pt x="173" y="633"/>
                    <a:pt x="153" y="633"/>
                  </a:cubicBezTo>
                  <a:cubicBezTo>
                    <a:pt x="118" y="633"/>
                    <a:pt x="91" y="605"/>
                    <a:pt x="90" y="571"/>
                  </a:cubicBezTo>
                  <a:cubicBezTo>
                    <a:pt x="89" y="555"/>
                    <a:pt x="90" y="539"/>
                    <a:pt x="90" y="523"/>
                  </a:cubicBezTo>
                  <a:cubicBezTo>
                    <a:pt x="90" y="467"/>
                    <a:pt x="90" y="411"/>
                    <a:pt x="90" y="355"/>
                  </a:cubicBezTo>
                  <a:cubicBezTo>
                    <a:pt x="90" y="275"/>
                    <a:pt x="117" y="201"/>
                    <a:pt x="173" y="144"/>
                  </a:cubicBezTo>
                  <a:cubicBezTo>
                    <a:pt x="188" y="128"/>
                    <a:pt x="204" y="115"/>
                    <a:pt x="222" y="103"/>
                  </a:cubicBezTo>
                  <a:cubicBezTo>
                    <a:pt x="267" y="74"/>
                    <a:pt x="225" y="1"/>
                    <a:pt x="180" y="31"/>
                  </a:cubicBezTo>
                  <a:cubicBezTo>
                    <a:pt x="94" y="87"/>
                    <a:pt x="32" y="174"/>
                    <a:pt x="13" y="276"/>
                  </a:cubicBezTo>
                  <a:cubicBezTo>
                    <a:pt x="2" y="332"/>
                    <a:pt x="6" y="391"/>
                    <a:pt x="6" y="447"/>
                  </a:cubicBezTo>
                  <a:cubicBezTo>
                    <a:pt x="6" y="498"/>
                    <a:pt x="0" y="553"/>
                    <a:pt x="10" y="604"/>
                  </a:cubicBezTo>
                  <a:cubicBezTo>
                    <a:pt x="23" y="675"/>
                    <a:pt x="93" y="717"/>
                    <a:pt x="161" y="717"/>
                  </a:cubicBezTo>
                  <a:cubicBezTo>
                    <a:pt x="376" y="717"/>
                    <a:pt x="590" y="717"/>
                    <a:pt x="805" y="717"/>
                  </a:cubicBezTo>
                  <a:cubicBezTo>
                    <a:pt x="839" y="717"/>
                    <a:pt x="874" y="717"/>
                    <a:pt x="908" y="717"/>
                  </a:cubicBezTo>
                  <a:cubicBezTo>
                    <a:pt x="978" y="717"/>
                    <a:pt x="1036" y="681"/>
                    <a:pt x="1059" y="614"/>
                  </a:cubicBezTo>
                  <a:cubicBezTo>
                    <a:pt x="1067" y="592"/>
                    <a:pt x="1065" y="568"/>
                    <a:pt x="1065" y="544"/>
                  </a:cubicBezTo>
                  <a:cubicBezTo>
                    <a:pt x="1065" y="515"/>
                    <a:pt x="1065" y="485"/>
                    <a:pt x="1065" y="455"/>
                  </a:cubicBezTo>
                  <a:cubicBezTo>
                    <a:pt x="1065" y="399"/>
                    <a:pt x="1068" y="343"/>
                    <a:pt x="1060" y="287"/>
                  </a:cubicBezTo>
                  <a:cubicBezTo>
                    <a:pt x="1046" y="181"/>
                    <a:pt x="978" y="86"/>
                    <a:pt x="889" y="29"/>
                  </a:cubicBezTo>
                  <a:cubicBezTo>
                    <a:pt x="843" y="0"/>
                    <a:pt x="801" y="72"/>
                    <a:pt x="84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solidFill>
                  <a:srgbClr val="002060"/>
                </a:solidFill>
              </a:endParaRPr>
            </a:p>
          </p:txBody>
        </p:sp>
        <p:sp>
          <p:nvSpPr>
            <p:cNvPr id="76" name="Freeform 41">
              <a:extLst>
                <a:ext uri="{FF2B5EF4-FFF2-40B4-BE49-F238E27FC236}">
                  <a16:creationId xmlns:a16="http://schemas.microsoft.com/office/drawing/2014/main" id="{EA6EC370-AE96-4357-86E0-93B6C20D2269}"/>
                </a:ext>
              </a:extLst>
            </p:cNvPr>
            <p:cNvSpPr>
              <a:spLocks/>
            </p:cNvSpPr>
            <p:nvPr/>
          </p:nvSpPr>
          <p:spPr bwMode="auto">
            <a:xfrm>
              <a:off x="-22120225" y="-5770563"/>
              <a:ext cx="250825" cy="2101850"/>
            </a:xfrm>
            <a:custGeom>
              <a:avLst/>
              <a:gdLst>
                <a:gd name="T0" fmla="*/ 0 w 84"/>
                <a:gd name="T1" fmla="*/ 54 h 705"/>
                <a:gd name="T2" fmla="*/ 0 w 84"/>
                <a:gd name="T3" fmla="*/ 631 h 705"/>
                <a:gd name="T4" fmla="*/ 0 w 84"/>
                <a:gd name="T5" fmla="*/ 650 h 705"/>
                <a:gd name="T6" fmla="*/ 84 w 84"/>
                <a:gd name="T7" fmla="*/ 650 h 705"/>
                <a:gd name="T8" fmla="*/ 84 w 84"/>
                <a:gd name="T9" fmla="*/ 73 h 705"/>
                <a:gd name="T10" fmla="*/ 84 w 84"/>
                <a:gd name="T11" fmla="*/ 54 h 705"/>
                <a:gd name="T12" fmla="*/ 0 w 84"/>
                <a:gd name="T13" fmla="*/ 54 h 705"/>
              </a:gdLst>
              <a:ahLst/>
              <a:cxnLst>
                <a:cxn ang="0">
                  <a:pos x="T0" y="T1"/>
                </a:cxn>
                <a:cxn ang="0">
                  <a:pos x="T2" y="T3"/>
                </a:cxn>
                <a:cxn ang="0">
                  <a:pos x="T4" y="T5"/>
                </a:cxn>
                <a:cxn ang="0">
                  <a:pos x="T6" y="T7"/>
                </a:cxn>
                <a:cxn ang="0">
                  <a:pos x="T8" y="T9"/>
                </a:cxn>
                <a:cxn ang="0">
                  <a:pos x="T10" y="T11"/>
                </a:cxn>
                <a:cxn ang="0">
                  <a:pos x="T12" y="T13"/>
                </a:cxn>
              </a:cxnLst>
              <a:rect l="0" t="0" r="r" b="b"/>
              <a:pathLst>
                <a:path w="84" h="705">
                  <a:moveTo>
                    <a:pt x="0" y="54"/>
                  </a:moveTo>
                  <a:cubicBezTo>
                    <a:pt x="0" y="247"/>
                    <a:pt x="0" y="439"/>
                    <a:pt x="0" y="631"/>
                  </a:cubicBezTo>
                  <a:cubicBezTo>
                    <a:pt x="0" y="638"/>
                    <a:pt x="0" y="644"/>
                    <a:pt x="0" y="650"/>
                  </a:cubicBezTo>
                  <a:cubicBezTo>
                    <a:pt x="0" y="705"/>
                    <a:pt x="84" y="705"/>
                    <a:pt x="84" y="650"/>
                  </a:cubicBezTo>
                  <a:cubicBezTo>
                    <a:pt x="84" y="458"/>
                    <a:pt x="84" y="266"/>
                    <a:pt x="84" y="73"/>
                  </a:cubicBezTo>
                  <a:cubicBezTo>
                    <a:pt x="84" y="67"/>
                    <a:pt x="84" y="61"/>
                    <a:pt x="84" y="54"/>
                  </a:cubicBezTo>
                  <a:cubicBezTo>
                    <a:pt x="84" y="0"/>
                    <a:pt x="0" y="0"/>
                    <a:pt x="0"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solidFill>
                  <a:srgbClr val="002060"/>
                </a:solidFill>
              </a:endParaRPr>
            </a:p>
          </p:txBody>
        </p:sp>
        <p:sp>
          <p:nvSpPr>
            <p:cNvPr id="77" name="Freeform 42">
              <a:extLst>
                <a:ext uri="{FF2B5EF4-FFF2-40B4-BE49-F238E27FC236}">
                  <a16:creationId xmlns:a16="http://schemas.microsoft.com/office/drawing/2014/main" id="{5368DFC5-02C5-4946-A452-2652C5D14973}"/>
                </a:ext>
              </a:extLst>
            </p:cNvPr>
            <p:cNvSpPr>
              <a:spLocks/>
            </p:cNvSpPr>
            <p:nvPr/>
          </p:nvSpPr>
          <p:spPr bwMode="auto">
            <a:xfrm>
              <a:off x="-23742650" y="-4017963"/>
              <a:ext cx="1944688" cy="1266825"/>
            </a:xfrm>
            <a:custGeom>
              <a:avLst/>
              <a:gdLst>
                <a:gd name="T0" fmla="*/ 89 w 652"/>
                <a:gd name="T1" fmla="*/ 398 h 425"/>
                <a:gd name="T2" fmla="*/ 589 w 652"/>
                <a:gd name="T3" fmla="*/ 109 h 425"/>
                <a:gd name="T4" fmla="*/ 605 w 652"/>
                <a:gd name="T5" fmla="*/ 100 h 425"/>
                <a:gd name="T6" fmla="*/ 563 w 652"/>
                <a:gd name="T7" fmla="*/ 27 h 425"/>
                <a:gd name="T8" fmla="*/ 63 w 652"/>
                <a:gd name="T9" fmla="*/ 316 h 425"/>
                <a:gd name="T10" fmla="*/ 47 w 652"/>
                <a:gd name="T11" fmla="*/ 325 h 425"/>
                <a:gd name="T12" fmla="*/ 89 w 652"/>
                <a:gd name="T13" fmla="*/ 398 h 425"/>
              </a:gdLst>
              <a:ahLst/>
              <a:cxnLst>
                <a:cxn ang="0">
                  <a:pos x="T0" y="T1"/>
                </a:cxn>
                <a:cxn ang="0">
                  <a:pos x="T2" y="T3"/>
                </a:cxn>
                <a:cxn ang="0">
                  <a:pos x="T4" y="T5"/>
                </a:cxn>
                <a:cxn ang="0">
                  <a:pos x="T6" y="T7"/>
                </a:cxn>
                <a:cxn ang="0">
                  <a:pos x="T8" y="T9"/>
                </a:cxn>
                <a:cxn ang="0">
                  <a:pos x="T10" y="T11"/>
                </a:cxn>
                <a:cxn ang="0">
                  <a:pos x="T12" y="T13"/>
                </a:cxn>
              </a:cxnLst>
              <a:rect l="0" t="0" r="r" b="b"/>
              <a:pathLst>
                <a:path w="652" h="425">
                  <a:moveTo>
                    <a:pt x="89" y="398"/>
                  </a:moveTo>
                  <a:cubicBezTo>
                    <a:pt x="256" y="302"/>
                    <a:pt x="422" y="205"/>
                    <a:pt x="589" y="109"/>
                  </a:cubicBezTo>
                  <a:cubicBezTo>
                    <a:pt x="594" y="106"/>
                    <a:pt x="600" y="103"/>
                    <a:pt x="605" y="100"/>
                  </a:cubicBezTo>
                  <a:cubicBezTo>
                    <a:pt x="652" y="73"/>
                    <a:pt x="610" y="0"/>
                    <a:pt x="563" y="27"/>
                  </a:cubicBezTo>
                  <a:cubicBezTo>
                    <a:pt x="396" y="123"/>
                    <a:pt x="230" y="219"/>
                    <a:pt x="63" y="316"/>
                  </a:cubicBezTo>
                  <a:cubicBezTo>
                    <a:pt x="58" y="319"/>
                    <a:pt x="52" y="322"/>
                    <a:pt x="47" y="325"/>
                  </a:cubicBezTo>
                  <a:cubicBezTo>
                    <a:pt x="0" y="352"/>
                    <a:pt x="42" y="425"/>
                    <a:pt x="89" y="3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solidFill>
                  <a:srgbClr val="002060"/>
                </a:solidFill>
              </a:endParaRPr>
            </a:p>
          </p:txBody>
        </p:sp>
        <p:sp>
          <p:nvSpPr>
            <p:cNvPr id="78" name="Freeform 43">
              <a:extLst>
                <a:ext uri="{FF2B5EF4-FFF2-40B4-BE49-F238E27FC236}">
                  <a16:creationId xmlns:a16="http://schemas.microsoft.com/office/drawing/2014/main" id="{8580222D-9DD6-41E9-912C-179A6E1059FD}"/>
                </a:ext>
              </a:extLst>
            </p:cNvPr>
            <p:cNvSpPr>
              <a:spLocks/>
            </p:cNvSpPr>
            <p:nvPr/>
          </p:nvSpPr>
          <p:spPr bwMode="auto">
            <a:xfrm>
              <a:off x="-22191663" y="-4017963"/>
              <a:ext cx="1946275" cy="1266825"/>
            </a:xfrm>
            <a:custGeom>
              <a:avLst/>
              <a:gdLst>
                <a:gd name="T0" fmla="*/ 605 w 652"/>
                <a:gd name="T1" fmla="*/ 325 h 425"/>
                <a:gd name="T2" fmla="*/ 106 w 652"/>
                <a:gd name="T3" fmla="*/ 37 h 425"/>
                <a:gd name="T4" fmla="*/ 89 w 652"/>
                <a:gd name="T5" fmla="*/ 27 h 425"/>
                <a:gd name="T6" fmla="*/ 47 w 652"/>
                <a:gd name="T7" fmla="*/ 100 h 425"/>
                <a:gd name="T8" fmla="*/ 546 w 652"/>
                <a:gd name="T9" fmla="*/ 388 h 425"/>
                <a:gd name="T10" fmla="*/ 563 w 652"/>
                <a:gd name="T11" fmla="*/ 398 h 425"/>
                <a:gd name="T12" fmla="*/ 605 w 652"/>
                <a:gd name="T13" fmla="*/ 325 h 425"/>
              </a:gdLst>
              <a:ahLst/>
              <a:cxnLst>
                <a:cxn ang="0">
                  <a:pos x="T0" y="T1"/>
                </a:cxn>
                <a:cxn ang="0">
                  <a:pos x="T2" y="T3"/>
                </a:cxn>
                <a:cxn ang="0">
                  <a:pos x="T4" y="T5"/>
                </a:cxn>
                <a:cxn ang="0">
                  <a:pos x="T6" y="T7"/>
                </a:cxn>
                <a:cxn ang="0">
                  <a:pos x="T8" y="T9"/>
                </a:cxn>
                <a:cxn ang="0">
                  <a:pos x="T10" y="T11"/>
                </a:cxn>
                <a:cxn ang="0">
                  <a:pos x="T12" y="T13"/>
                </a:cxn>
              </a:cxnLst>
              <a:rect l="0" t="0" r="r" b="b"/>
              <a:pathLst>
                <a:path w="652" h="425">
                  <a:moveTo>
                    <a:pt x="605" y="325"/>
                  </a:moveTo>
                  <a:cubicBezTo>
                    <a:pt x="439" y="229"/>
                    <a:pt x="272" y="133"/>
                    <a:pt x="106" y="37"/>
                  </a:cubicBezTo>
                  <a:cubicBezTo>
                    <a:pt x="100" y="33"/>
                    <a:pt x="95" y="30"/>
                    <a:pt x="89" y="27"/>
                  </a:cubicBezTo>
                  <a:cubicBezTo>
                    <a:pt x="42" y="0"/>
                    <a:pt x="0" y="73"/>
                    <a:pt x="47" y="100"/>
                  </a:cubicBezTo>
                  <a:cubicBezTo>
                    <a:pt x="213" y="196"/>
                    <a:pt x="380" y="292"/>
                    <a:pt x="546" y="388"/>
                  </a:cubicBezTo>
                  <a:cubicBezTo>
                    <a:pt x="552" y="391"/>
                    <a:pt x="557" y="395"/>
                    <a:pt x="563" y="398"/>
                  </a:cubicBezTo>
                  <a:cubicBezTo>
                    <a:pt x="610" y="425"/>
                    <a:pt x="652" y="352"/>
                    <a:pt x="605" y="3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solidFill>
                  <a:srgbClr val="002060"/>
                </a:solidFill>
              </a:endParaRPr>
            </a:p>
          </p:txBody>
        </p:sp>
      </p:grpSp>
      <p:sp>
        <p:nvSpPr>
          <p:cNvPr id="55" name="Rectangle 54">
            <a:extLst>
              <a:ext uri="{FF2B5EF4-FFF2-40B4-BE49-F238E27FC236}">
                <a16:creationId xmlns:a16="http://schemas.microsoft.com/office/drawing/2014/main" id="{6BBBCB2E-F413-4381-8378-02FDC20EA4F6}"/>
              </a:ext>
            </a:extLst>
          </p:cNvPr>
          <p:cNvSpPr/>
          <p:nvPr/>
        </p:nvSpPr>
        <p:spPr>
          <a:xfrm>
            <a:off x="429510" y="6350168"/>
            <a:ext cx="3536195" cy="738664"/>
          </a:xfrm>
          <a:prstGeom prst="rect">
            <a:avLst/>
          </a:prstGeom>
        </p:spPr>
        <p:txBody>
          <a:bodyPr wrap="square" lIns="0" tIns="0" rIns="0" bIns="0" rtlCol="0">
            <a:spAutoFit/>
          </a:bodyPr>
          <a:lstStyle/>
          <a:p>
            <a:pPr rtl="0"/>
            <a:r>
              <a:rPr lang="en-GB" sz="1600" dirty="0">
                <a:solidFill>
                  <a:schemeClr val="tx2">
                    <a:lumMod val="50000"/>
                  </a:schemeClr>
                </a:solidFill>
                <a:latin typeface="Arial" panose="020B0604020202020204" pitchFamily="34" charset="0"/>
                <a:cs typeface="Arial" panose="020B0604020202020204" pitchFamily="34" charset="0"/>
              </a:rPr>
              <a:t>Kamil Kazimierz Lenczowski</a:t>
            </a:r>
          </a:p>
          <a:p>
            <a:pPr rtl="0"/>
            <a:endParaRPr lang="en-GB" sz="1600" i="1" dirty="0">
              <a:solidFill>
                <a:srgbClr val="002060"/>
              </a:solidFill>
              <a:latin typeface="Arial" panose="020B0604020202020204" pitchFamily="34" charset="0"/>
              <a:cs typeface="Arial" panose="020B0604020202020204" pitchFamily="34" charset="0"/>
            </a:endParaRPr>
          </a:p>
          <a:p>
            <a:pPr rtl="0"/>
            <a:endParaRPr lang="en-GB" sz="1600" i="1" dirty="0">
              <a:solidFill>
                <a:srgbClr val="002060"/>
              </a:solidFill>
              <a:latin typeface="+mj-lt"/>
              <a:cs typeface="Segoe UI" panose="020B0502040204020203" pitchFamily="34" charset="0"/>
            </a:endParaRPr>
          </a:p>
        </p:txBody>
      </p:sp>
      <p:pic>
        <p:nvPicPr>
          <p:cNvPr id="5" name="Picture 4" descr="A picture containing text, wooden block, wooden, indoor&#10;&#10;Description automatically generated">
            <a:extLst>
              <a:ext uri="{FF2B5EF4-FFF2-40B4-BE49-F238E27FC236}">
                <a16:creationId xmlns:a16="http://schemas.microsoft.com/office/drawing/2014/main" id="{890694E4-0960-3F31-F831-B8CBF50B007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918036" y="708186"/>
            <a:ext cx="4784436" cy="5105854"/>
          </a:xfrm>
          <a:prstGeom prst="rect">
            <a:avLst/>
          </a:prstGeom>
        </p:spPr>
      </p:pic>
      <p:sp>
        <p:nvSpPr>
          <p:cNvPr id="6" name="TextBox 5">
            <a:extLst>
              <a:ext uri="{FF2B5EF4-FFF2-40B4-BE49-F238E27FC236}">
                <a16:creationId xmlns:a16="http://schemas.microsoft.com/office/drawing/2014/main" id="{F51C32EA-9086-A215-4F5A-CFB442C655DF}"/>
              </a:ext>
            </a:extLst>
          </p:cNvPr>
          <p:cNvSpPr txBox="1"/>
          <p:nvPr/>
        </p:nvSpPr>
        <p:spPr>
          <a:xfrm>
            <a:off x="5578900" y="6858000"/>
            <a:ext cx="5660600" cy="230832"/>
          </a:xfrm>
          <a:prstGeom prst="rect">
            <a:avLst/>
          </a:prstGeom>
          <a:noFill/>
        </p:spPr>
        <p:txBody>
          <a:bodyPr wrap="square" rtlCol="0">
            <a:spAutoFit/>
          </a:bodyPr>
          <a:lstStyle/>
          <a:p>
            <a:r>
              <a:rPr lang="en-GB" sz="900">
                <a:hlinkClick r:id="rId4" tooltip="https://www.thebluediamondgallery.com/wooden-tile/e/employee.html"/>
              </a:rPr>
              <a:t>This Photo</a:t>
            </a:r>
            <a:r>
              <a:rPr lang="en-GB" sz="900"/>
              <a:t> by Unknown Author is licensed under </a:t>
            </a:r>
            <a:r>
              <a:rPr lang="en-GB" sz="900">
                <a:hlinkClick r:id="rId5" tooltip="https://creativecommons.org/licenses/by-sa/3.0/"/>
              </a:rPr>
              <a:t>CC BY-SA</a:t>
            </a:r>
            <a:endParaRPr lang="en-GB" sz="900"/>
          </a:p>
        </p:txBody>
      </p:sp>
      <p:sp>
        <p:nvSpPr>
          <p:cNvPr id="24" name="TextBox 23">
            <a:extLst>
              <a:ext uri="{FF2B5EF4-FFF2-40B4-BE49-F238E27FC236}">
                <a16:creationId xmlns:a16="http://schemas.microsoft.com/office/drawing/2014/main" id="{C1165547-DF3A-4694-9097-2BDAF2003713}"/>
              </a:ext>
            </a:extLst>
          </p:cNvPr>
          <p:cNvSpPr txBox="1"/>
          <p:nvPr/>
        </p:nvSpPr>
        <p:spPr>
          <a:xfrm>
            <a:off x="1977624" y="2501402"/>
            <a:ext cx="4270964" cy="1292662"/>
          </a:xfrm>
          <a:prstGeom prst="rect">
            <a:avLst/>
          </a:prstGeom>
          <a:noFill/>
        </p:spPr>
        <p:txBody>
          <a:bodyPr wrap="square" lIns="0" tIns="0" rIns="0" bIns="0" rtlCol="0">
            <a:spAutoFit/>
          </a:bodyPr>
          <a:lstStyle/>
          <a:p>
            <a:pPr rtl="0"/>
            <a:r>
              <a:rPr lang="en-GB" sz="2800" dirty="0">
                <a:solidFill>
                  <a:schemeClr val="accent1">
                    <a:lumMod val="50000"/>
                  </a:schemeClr>
                </a:solidFill>
                <a:effectLst/>
                <a:latin typeface="Arial" panose="020B0604020202020204" pitchFamily="34" charset="0"/>
                <a:ea typeface="Calibri" panose="020F0502020204030204" pitchFamily="34" charset="0"/>
              </a:rPr>
              <a:t>Employee Motivation and its Impact on Organizational Success</a:t>
            </a:r>
            <a:endParaRPr lang="en-GB" sz="7200" b="1" dirty="0">
              <a:solidFill>
                <a:schemeClr val="accent1">
                  <a:lumMod val="50000"/>
                </a:schemeClr>
              </a:solidFill>
              <a:latin typeface="Segoe UI" panose="020B0502040204020203" pitchFamily="34" charset="0"/>
              <a:cs typeface="Segoe UI" panose="020B0502040204020203" pitchFamily="34" charset="0"/>
            </a:endParaRPr>
          </a:p>
        </p:txBody>
      </p:sp>
      <p:sp>
        <p:nvSpPr>
          <p:cNvPr id="4" name="Rectangle 3">
            <a:extLst>
              <a:ext uri="{FF2B5EF4-FFF2-40B4-BE49-F238E27FC236}">
                <a16:creationId xmlns:a16="http://schemas.microsoft.com/office/drawing/2014/main" id="{54CC1E07-F6C4-0669-47C4-CA15F4FC43E1}"/>
              </a:ext>
            </a:extLst>
          </p:cNvPr>
          <p:cNvSpPr/>
          <p:nvPr/>
        </p:nvSpPr>
        <p:spPr>
          <a:xfrm>
            <a:off x="6862618" y="4396509"/>
            <a:ext cx="4839854" cy="1710622"/>
          </a:xfrm>
          <a:prstGeom prst="rect">
            <a:avLst/>
          </a:prstGeom>
          <a:gradFill>
            <a:gsLst>
              <a:gs pos="18000">
                <a:schemeClr val="bg1"/>
              </a:gs>
              <a:gs pos="46000">
                <a:schemeClr val="bg1">
                  <a:alpha val="97000"/>
                </a:schemeClr>
              </a:gs>
              <a:gs pos="80000">
                <a:schemeClr val="bg1">
                  <a:shade val="100000"/>
                  <a:satMod val="115000"/>
                  <a:alpha val="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0B5ABE3A-4E6B-B5D2-6859-A5602F263F20}"/>
              </a:ext>
            </a:extLst>
          </p:cNvPr>
          <p:cNvSpPr/>
          <p:nvPr/>
        </p:nvSpPr>
        <p:spPr>
          <a:xfrm rot="10800000">
            <a:off x="6862618" y="415094"/>
            <a:ext cx="4839854" cy="1710622"/>
          </a:xfrm>
          <a:prstGeom prst="rect">
            <a:avLst/>
          </a:prstGeom>
          <a:gradFill>
            <a:gsLst>
              <a:gs pos="18000">
                <a:schemeClr val="bg1"/>
              </a:gs>
              <a:gs pos="46000">
                <a:schemeClr val="bg1">
                  <a:alpha val="97000"/>
                </a:schemeClr>
              </a:gs>
              <a:gs pos="80000">
                <a:schemeClr val="bg1">
                  <a:shade val="100000"/>
                  <a:satMod val="115000"/>
                  <a:alpha val="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54356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15E537-4AB4-4445-A3AC-40D738EDF3DC}"/>
              </a:ext>
            </a:extLst>
          </p:cNvPr>
          <p:cNvSpPr txBox="1"/>
          <p:nvPr/>
        </p:nvSpPr>
        <p:spPr>
          <a:xfrm>
            <a:off x="849106" y="415101"/>
            <a:ext cx="5185523" cy="492443"/>
          </a:xfrm>
          <a:prstGeom prst="rect">
            <a:avLst/>
          </a:prstGeom>
          <a:noFill/>
        </p:spPr>
        <p:txBody>
          <a:bodyPr wrap="square" lIns="0" tIns="0" rIns="0" bIns="0" rtlCol="0">
            <a:spAutoFit/>
          </a:bodyPr>
          <a:lstStyle/>
          <a:p>
            <a:pPr rtl="0"/>
            <a:r>
              <a:rPr lang="en-GB" sz="3200" b="1" dirty="0">
                <a:solidFill>
                  <a:schemeClr val="accent1">
                    <a:lumMod val="50000"/>
                  </a:schemeClr>
                </a:solidFill>
                <a:latin typeface="Arial" panose="020B0604020202020204" pitchFamily="34" charset="0"/>
                <a:cs typeface="Arial" panose="020B0604020202020204" pitchFamily="34" charset="0"/>
              </a:rPr>
              <a:t>Introduction</a:t>
            </a:r>
          </a:p>
        </p:txBody>
      </p:sp>
      <p:sp>
        <p:nvSpPr>
          <p:cNvPr id="22" name="Oval 21">
            <a:extLst>
              <a:ext uri="{FF2B5EF4-FFF2-40B4-BE49-F238E27FC236}">
                <a16:creationId xmlns:a16="http://schemas.microsoft.com/office/drawing/2014/main" id="{E7D1D117-BC5C-430A-9FEB-B231E691511F}"/>
              </a:ext>
              <a:ext uri="{C183D7F6-B498-43B3-948B-1728B52AA6E4}">
                <adec:decorative xmlns:adec="http://schemas.microsoft.com/office/drawing/2017/decorative" val="1"/>
              </a:ext>
            </a:extLst>
          </p:cNvPr>
          <p:cNvSpPr/>
          <p:nvPr/>
        </p:nvSpPr>
        <p:spPr>
          <a:xfrm>
            <a:off x="713852" y="6330880"/>
            <a:ext cx="52754" cy="5275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grpSp>
        <p:nvGrpSpPr>
          <p:cNvPr id="62" name="Group 61" descr="This image is a woman's hand writing on a piece of paper. ">
            <a:extLst>
              <a:ext uri="{FF2B5EF4-FFF2-40B4-BE49-F238E27FC236}">
                <a16:creationId xmlns:a16="http://schemas.microsoft.com/office/drawing/2014/main" id="{123C05C1-3914-48FB-B4B8-1388A2DB5ACE}"/>
              </a:ext>
            </a:extLst>
          </p:cNvPr>
          <p:cNvGrpSpPr/>
          <p:nvPr/>
        </p:nvGrpSpPr>
        <p:grpSpPr>
          <a:xfrm>
            <a:off x="4482071" y="-508000"/>
            <a:ext cx="8739666" cy="8346238"/>
            <a:chOff x="4597682" y="-439156"/>
            <a:chExt cx="7594320" cy="7252450"/>
          </a:xfrm>
        </p:grpSpPr>
        <p:sp>
          <p:nvSpPr>
            <p:cNvPr id="45" name="Freeform 22">
              <a:extLst>
                <a:ext uri="{FF2B5EF4-FFF2-40B4-BE49-F238E27FC236}">
                  <a16:creationId xmlns:a16="http://schemas.microsoft.com/office/drawing/2014/main" id="{52C7242F-F484-4573-8387-13E2AE9DD93F}"/>
                </a:ext>
              </a:extLst>
            </p:cNvPr>
            <p:cNvSpPr>
              <a:spLocks/>
            </p:cNvSpPr>
            <p:nvPr/>
          </p:nvSpPr>
          <p:spPr bwMode="auto">
            <a:xfrm>
              <a:off x="4597682" y="-6899"/>
              <a:ext cx="7594319" cy="6820193"/>
            </a:xfrm>
            <a:custGeom>
              <a:avLst/>
              <a:gdLst>
                <a:gd name="T0" fmla="*/ 2254 w 2254"/>
                <a:gd name="T1" fmla="*/ 0 h 2026"/>
                <a:gd name="T2" fmla="*/ 2254 w 2254"/>
                <a:gd name="T3" fmla="*/ 2026 h 2026"/>
                <a:gd name="T4" fmla="*/ 2091 w 2254"/>
                <a:gd name="T5" fmla="*/ 1927 h 2026"/>
                <a:gd name="T6" fmla="*/ 1829 w 2254"/>
                <a:gd name="T7" fmla="*/ 1867 h 2026"/>
                <a:gd name="T8" fmla="*/ 1784 w 2254"/>
                <a:gd name="T9" fmla="*/ 1860 h 2026"/>
                <a:gd name="T10" fmla="*/ 1025 w 2254"/>
                <a:gd name="T11" fmla="*/ 1812 h 2026"/>
                <a:gd name="T12" fmla="*/ 330 w 2254"/>
                <a:gd name="T13" fmla="*/ 1005 h 2026"/>
                <a:gd name="T14" fmla="*/ 662 w 2254"/>
                <a:gd name="T15" fmla="*/ 430 h 2026"/>
                <a:gd name="T16" fmla="*/ 770 w 2254"/>
                <a:gd name="T17" fmla="*/ 0 h 2026"/>
                <a:gd name="T18" fmla="*/ 2254 w 2254"/>
                <a:gd name="T19" fmla="*/ 0 h 2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54" h="2026">
                  <a:moveTo>
                    <a:pt x="2254" y="0"/>
                  </a:moveTo>
                  <a:cubicBezTo>
                    <a:pt x="2254" y="2026"/>
                    <a:pt x="2254" y="2026"/>
                    <a:pt x="2254" y="2026"/>
                  </a:cubicBezTo>
                  <a:cubicBezTo>
                    <a:pt x="2243" y="2005"/>
                    <a:pt x="2206" y="1966"/>
                    <a:pt x="2091" y="1927"/>
                  </a:cubicBezTo>
                  <a:cubicBezTo>
                    <a:pt x="2029" y="1906"/>
                    <a:pt x="1944" y="1885"/>
                    <a:pt x="1829" y="1867"/>
                  </a:cubicBezTo>
                  <a:cubicBezTo>
                    <a:pt x="1814" y="1865"/>
                    <a:pt x="1800" y="1862"/>
                    <a:pt x="1784" y="1860"/>
                  </a:cubicBezTo>
                  <a:cubicBezTo>
                    <a:pt x="1606" y="1835"/>
                    <a:pt x="1361" y="1816"/>
                    <a:pt x="1025" y="1812"/>
                  </a:cubicBezTo>
                  <a:cubicBezTo>
                    <a:pt x="0" y="1800"/>
                    <a:pt x="66" y="1196"/>
                    <a:pt x="330" y="1005"/>
                  </a:cubicBezTo>
                  <a:cubicBezTo>
                    <a:pt x="580" y="825"/>
                    <a:pt x="686" y="680"/>
                    <a:pt x="662" y="430"/>
                  </a:cubicBezTo>
                  <a:cubicBezTo>
                    <a:pt x="638" y="181"/>
                    <a:pt x="770" y="0"/>
                    <a:pt x="770" y="0"/>
                  </a:cubicBezTo>
                  <a:lnTo>
                    <a:pt x="2254" y="0"/>
                  </a:lnTo>
                  <a:close/>
                </a:path>
              </a:pathLst>
            </a:custGeom>
            <a:gradFill>
              <a:gsLst>
                <a:gs pos="0">
                  <a:srgbClr val="7CEFD8"/>
                </a:gs>
                <a:gs pos="55000">
                  <a:srgbClr val="6672E4"/>
                </a:gs>
                <a:gs pos="100000">
                  <a:srgbClr val="882BE5"/>
                </a:gs>
              </a:gsLst>
              <a:lin ang="4800000" scaled="0"/>
            </a:gra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46" name="Freeform 23">
              <a:extLst>
                <a:ext uri="{FF2B5EF4-FFF2-40B4-BE49-F238E27FC236}">
                  <a16:creationId xmlns:a16="http://schemas.microsoft.com/office/drawing/2014/main" id="{DFA1772D-1024-422A-B407-BE0F21E16E56}"/>
                </a:ext>
              </a:extLst>
            </p:cNvPr>
            <p:cNvSpPr>
              <a:spLocks/>
            </p:cNvSpPr>
            <p:nvPr/>
          </p:nvSpPr>
          <p:spPr bwMode="auto">
            <a:xfrm>
              <a:off x="7013242" y="1441003"/>
              <a:ext cx="4110752" cy="3954852"/>
            </a:xfrm>
            <a:custGeom>
              <a:avLst/>
              <a:gdLst>
                <a:gd name="T0" fmla="*/ 0 w 2294"/>
                <a:gd name="T1" fmla="*/ 221 h 2207"/>
                <a:gd name="T2" fmla="*/ 1809 w 2294"/>
                <a:gd name="T3" fmla="*/ 0 h 2207"/>
                <a:gd name="T4" fmla="*/ 2294 w 2294"/>
                <a:gd name="T5" fmla="*/ 1957 h 2207"/>
                <a:gd name="T6" fmla="*/ 432 w 2294"/>
                <a:gd name="T7" fmla="*/ 2207 h 2207"/>
                <a:gd name="T8" fmla="*/ 0 w 2294"/>
                <a:gd name="T9" fmla="*/ 221 h 2207"/>
              </a:gdLst>
              <a:ahLst/>
              <a:cxnLst>
                <a:cxn ang="0">
                  <a:pos x="T0" y="T1"/>
                </a:cxn>
                <a:cxn ang="0">
                  <a:pos x="T2" y="T3"/>
                </a:cxn>
                <a:cxn ang="0">
                  <a:pos x="T4" y="T5"/>
                </a:cxn>
                <a:cxn ang="0">
                  <a:pos x="T6" y="T7"/>
                </a:cxn>
                <a:cxn ang="0">
                  <a:pos x="T8" y="T9"/>
                </a:cxn>
              </a:cxnLst>
              <a:rect l="0" t="0" r="r" b="b"/>
              <a:pathLst>
                <a:path w="2294" h="2207">
                  <a:moveTo>
                    <a:pt x="0" y="221"/>
                  </a:moveTo>
                  <a:lnTo>
                    <a:pt x="1809" y="0"/>
                  </a:lnTo>
                  <a:lnTo>
                    <a:pt x="2294" y="1957"/>
                  </a:lnTo>
                  <a:lnTo>
                    <a:pt x="432" y="2207"/>
                  </a:lnTo>
                  <a:lnTo>
                    <a:pt x="0" y="221"/>
                  </a:lnTo>
                  <a:close/>
                </a:path>
              </a:pathLst>
            </a:custGeom>
            <a:solidFill>
              <a:srgbClr val="C8F4F7"/>
            </a:soli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47" name="Freeform 24">
              <a:extLst>
                <a:ext uri="{FF2B5EF4-FFF2-40B4-BE49-F238E27FC236}">
                  <a16:creationId xmlns:a16="http://schemas.microsoft.com/office/drawing/2014/main" id="{30CD4E41-332B-4C6B-9927-54698D5D0DF2}"/>
                </a:ext>
              </a:extLst>
            </p:cNvPr>
            <p:cNvSpPr>
              <a:spLocks/>
            </p:cNvSpPr>
            <p:nvPr/>
          </p:nvSpPr>
          <p:spPr bwMode="auto">
            <a:xfrm>
              <a:off x="7676266" y="1441003"/>
              <a:ext cx="2981818" cy="1632475"/>
            </a:xfrm>
            <a:custGeom>
              <a:avLst/>
              <a:gdLst>
                <a:gd name="T0" fmla="*/ 0 w 1664"/>
                <a:gd name="T1" fmla="*/ 736 h 911"/>
                <a:gd name="T2" fmla="*/ 1664 w 1664"/>
                <a:gd name="T3" fmla="*/ 911 h 911"/>
                <a:gd name="T4" fmla="*/ 1439 w 1664"/>
                <a:gd name="T5" fmla="*/ 0 h 911"/>
                <a:gd name="T6" fmla="*/ 399 w 1664"/>
                <a:gd name="T7" fmla="*/ 127 h 911"/>
                <a:gd name="T8" fmla="*/ 0 w 1664"/>
                <a:gd name="T9" fmla="*/ 736 h 911"/>
              </a:gdLst>
              <a:ahLst/>
              <a:cxnLst>
                <a:cxn ang="0">
                  <a:pos x="T0" y="T1"/>
                </a:cxn>
                <a:cxn ang="0">
                  <a:pos x="T2" y="T3"/>
                </a:cxn>
                <a:cxn ang="0">
                  <a:pos x="T4" y="T5"/>
                </a:cxn>
                <a:cxn ang="0">
                  <a:pos x="T6" y="T7"/>
                </a:cxn>
                <a:cxn ang="0">
                  <a:pos x="T8" y="T9"/>
                </a:cxn>
              </a:cxnLst>
              <a:rect l="0" t="0" r="r" b="b"/>
              <a:pathLst>
                <a:path w="1664" h="911">
                  <a:moveTo>
                    <a:pt x="0" y="736"/>
                  </a:moveTo>
                  <a:lnTo>
                    <a:pt x="1664" y="911"/>
                  </a:lnTo>
                  <a:lnTo>
                    <a:pt x="1439" y="0"/>
                  </a:lnTo>
                  <a:lnTo>
                    <a:pt x="399" y="127"/>
                  </a:lnTo>
                  <a:lnTo>
                    <a:pt x="0" y="736"/>
                  </a:lnTo>
                  <a:close/>
                </a:path>
              </a:pathLst>
            </a:custGeom>
            <a:solidFill>
              <a:srgbClr val="7CE4EC"/>
            </a:soli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48" name="Freeform 25">
              <a:extLst>
                <a:ext uri="{FF2B5EF4-FFF2-40B4-BE49-F238E27FC236}">
                  <a16:creationId xmlns:a16="http://schemas.microsoft.com/office/drawing/2014/main" id="{12DCF2D5-0997-409A-9DB7-B4DFF4C5BA0B}"/>
                </a:ext>
              </a:extLst>
            </p:cNvPr>
            <p:cNvSpPr>
              <a:spLocks/>
            </p:cNvSpPr>
            <p:nvPr/>
          </p:nvSpPr>
          <p:spPr bwMode="auto">
            <a:xfrm>
              <a:off x="8108129" y="1426667"/>
              <a:ext cx="1347553" cy="593139"/>
            </a:xfrm>
            <a:custGeom>
              <a:avLst/>
              <a:gdLst>
                <a:gd name="T0" fmla="*/ 752 w 752"/>
                <a:gd name="T1" fmla="*/ 0 h 331"/>
                <a:gd name="T2" fmla="*/ 275 w 752"/>
                <a:gd name="T3" fmla="*/ 72 h 331"/>
                <a:gd name="T4" fmla="*/ 0 w 752"/>
                <a:gd name="T5" fmla="*/ 331 h 331"/>
                <a:gd name="T6" fmla="*/ 752 w 752"/>
                <a:gd name="T7" fmla="*/ 130 h 331"/>
                <a:gd name="T8" fmla="*/ 752 w 752"/>
                <a:gd name="T9" fmla="*/ 0 h 331"/>
              </a:gdLst>
              <a:ahLst/>
              <a:cxnLst>
                <a:cxn ang="0">
                  <a:pos x="T0" y="T1"/>
                </a:cxn>
                <a:cxn ang="0">
                  <a:pos x="T2" y="T3"/>
                </a:cxn>
                <a:cxn ang="0">
                  <a:pos x="T4" y="T5"/>
                </a:cxn>
                <a:cxn ang="0">
                  <a:pos x="T6" y="T7"/>
                </a:cxn>
                <a:cxn ang="0">
                  <a:pos x="T8" y="T9"/>
                </a:cxn>
              </a:cxnLst>
              <a:rect l="0" t="0" r="r" b="b"/>
              <a:pathLst>
                <a:path w="752" h="331">
                  <a:moveTo>
                    <a:pt x="752" y="0"/>
                  </a:moveTo>
                  <a:lnTo>
                    <a:pt x="275" y="72"/>
                  </a:lnTo>
                  <a:lnTo>
                    <a:pt x="0" y="331"/>
                  </a:lnTo>
                  <a:lnTo>
                    <a:pt x="752" y="130"/>
                  </a:lnTo>
                  <a:lnTo>
                    <a:pt x="752" y="0"/>
                  </a:lnTo>
                  <a:close/>
                </a:path>
              </a:pathLst>
            </a:custGeom>
            <a:solidFill>
              <a:srgbClr val="ADA4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49" name="Freeform 26">
              <a:extLst>
                <a:ext uri="{FF2B5EF4-FFF2-40B4-BE49-F238E27FC236}">
                  <a16:creationId xmlns:a16="http://schemas.microsoft.com/office/drawing/2014/main" id="{56FE8491-17D1-44D2-A059-D277D43E3DDA}"/>
                </a:ext>
              </a:extLst>
            </p:cNvPr>
            <p:cNvSpPr>
              <a:spLocks/>
            </p:cNvSpPr>
            <p:nvPr/>
          </p:nvSpPr>
          <p:spPr bwMode="auto">
            <a:xfrm>
              <a:off x="7955812" y="1828066"/>
              <a:ext cx="546548" cy="456950"/>
            </a:xfrm>
            <a:custGeom>
              <a:avLst/>
              <a:gdLst>
                <a:gd name="T0" fmla="*/ 162 w 162"/>
                <a:gd name="T1" fmla="*/ 66 h 136"/>
                <a:gd name="T2" fmla="*/ 87 w 162"/>
                <a:gd name="T3" fmla="*/ 130 h 136"/>
                <a:gd name="T4" fmla="*/ 36 w 162"/>
                <a:gd name="T5" fmla="*/ 124 h 136"/>
                <a:gd name="T6" fmla="*/ 0 w 162"/>
                <a:gd name="T7" fmla="*/ 103 h 136"/>
                <a:gd name="T8" fmla="*/ 103 w 162"/>
                <a:gd name="T9" fmla="*/ 0 h 136"/>
                <a:gd name="T10" fmla="*/ 148 w 162"/>
                <a:gd name="T11" fmla="*/ 50 h 136"/>
                <a:gd name="T12" fmla="*/ 162 w 162"/>
                <a:gd name="T13" fmla="*/ 66 h 136"/>
              </a:gdLst>
              <a:ahLst/>
              <a:cxnLst>
                <a:cxn ang="0">
                  <a:pos x="T0" y="T1"/>
                </a:cxn>
                <a:cxn ang="0">
                  <a:pos x="T2" y="T3"/>
                </a:cxn>
                <a:cxn ang="0">
                  <a:pos x="T4" y="T5"/>
                </a:cxn>
                <a:cxn ang="0">
                  <a:pos x="T6" y="T7"/>
                </a:cxn>
                <a:cxn ang="0">
                  <a:pos x="T8" y="T9"/>
                </a:cxn>
                <a:cxn ang="0">
                  <a:pos x="T10" y="T11"/>
                </a:cxn>
                <a:cxn ang="0">
                  <a:pos x="T12" y="T13"/>
                </a:cxn>
              </a:cxnLst>
              <a:rect l="0" t="0" r="r" b="b"/>
              <a:pathLst>
                <a:path w="162" h="136">
                  <a:moveTo>
                    <a:pt x="162" y="66"/>
                  </a:moveTo>
                  <a:cubicBezTo>
                    <a:pt x="162" y="66"/>
                    <a:pt x="119" y="116"/>
                    <a:pt x="87" y="130"/>
                  </a:cubicBezTo>
                  <a:cubicBezTo>
                    <a:pt x="72" y="136"/>
                    <a:pt x="53" y="131"/>
                    <a:pt x="36" y="124"/>
                  </a:cubicBezTo>
                  <a:cubicBezTo>
                    <a:pt x="16" y="115"/>
                    <a:pt x="0" y="103"/>
                    <a:pt x="0" y="103"/>
                  </a:cubicBezTo>
                  <a:cubicBezTo>
                    <a:pt x="103" y="0"/>
                    <a:pt x="103" y="0"/>
                    <a:pt x="103" y="0"/>
                  </a:cubicBezTo>
                  <a:cubicBezTo>
                    <a:pt x="148" y="50"/>
                    <a:pt x="148" y="50"/>
                    <a:pt x="148" y="50"/>
                  </a:cubicBezTo>
                  <a:lnTo>
                    <a:pt x="162" y="66"/>
                  </a:lnTo>
                  <a:close/>
                </a:path>
              </a:pathLst>
            </a:custGeom>
            <a:solidFill>
              <a:srgbClr val="D8C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50" name="Freeform 27">
              <a:extLst>
                <a:ext uri="{FF2B5EF4-FFF2-40B4-BE49-F238E27FC236}">
                  <a16:creationId xmlns:a16="http://schemas.microsoft.com/office/drawing/2014/main" id="{59AC079D-039E-4639-B27F-9908EF107DB5}"/>
                </a:ext>
              </a:extLst>
            </p:cNvPr>
            <p:cNvSpPr>
              <a:spLocks/>
            </p:cNvSpPr>
            <p:nvPr/>
          </p:nvSpPr>
          <p:spPr bwMode="auto">
            <a:xfrm>
              <a:off x="8077665" y="1996510"/>
              <a:ext cx="424695" cy="288506"/>
            </a:xfrm>
            <a:custGeom>
              <a:avLst/>
              <a:gdLst>
                <a:gd name="T0" fmla="*/ 126 w 126"/>
                <a:gd name="T1" fmla="*/ 16 h 86"/>
                <a:gd name="T2" fmla="*/ 51 w 126"/>
                <a:gd name="T3" fmla="*/ 80 h 86"/>
                <a:gd name="T4" fmla="*/ 0 w 126"/>
                <a:gd name="T5" fmla="*/ 74 h 86"/>
                <a:gd name="T6" fmla="*/ 6 w 126"/>
                <a:gd name="T7" fmla="*/ 61 h 86"/>
                <a:gd name="T8" fmla="*/ 112 w 126"/>
                <a:gd name="T9" fmla="*/ 0 h 86"/>
                <a:gd name="T10" fmla="*/ 126 w 126"/>
                <a:gd name="T11" fmla="*/ 16 h 86"/>
              </a:gdLst>
              <a:ahLst/>
              <a:cxnLst>
                <a:cxn ang="0">
                  <a:pos x="T0" y="T1"/>
                </a:cxn>
                <a:cxn ang="0">
                  <a:pos x="T2" y="T3"/>
                </a:cxn>
                <a:cxn ang="0">
                  <a:pos x="T4" y="T5"/>
                </a:cxn>
                <a:cxn ang="0">
                  <a:pos x="T6" y="T7"/>
                </a:cxn>
                <a:cxn ang="0">
                  <a:pos x="T8" y="T9"/>
                </a:cxn>
                <a:cxn ang="0">
                  <a:pos x="T10" y="T11"/>
                </a:cxn>
              </a:cxnLst>
              <a:rect l="0" t="0" r="r" b="b"/>
              <a:pathLst>
                <a:path w="126" h="86">
                  <a:moveTo>
                    <a:pt x="126" y="16"/>
                  </a:moveTo>
                  <a:cubicBezTo>
                    <a:pt x="126" y="16"/>
                    <a:pt x="83" y="66"/>
                    <a:pt x="51" y="80"/>
                  </a:cubicBezTo>
                  <a:cubicBezTo>
                    <a:pt x="36" y="86"/>
                    <a:pt x="17" y="81"/>
                    <a:pt x="0" y="74"/>
                  </a:cubicBezTo>
                  <a:cubicBezTo>
                    <a:pt x="2" y="70"/>
                    <a:pt x="3" y="65"/>
                    <a:pt x="6" y="61"/>
                  </a:cubicBezTo>
                  <a:cubicBezTo>
                    <a:pt x="6" y="61"/>
                    <a:pt x="54" y="25"/>
                    <a:pt x="112" y="0"/>
                  </a:cubicBezTo>
                  <a:lnTo>
                    <a:pt x="126"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51" name="Freeform 28">
              <a:extLst>
                <a:ext uri="{FF2B5EF4-FFF2-40B4-BE49-F238E27FC236}">
                  <a16:creationId xmlns:a16="http://schemas.microsoft.com/office/drawing/2014/main" id="{C95685F9-863C-488D-A6CE-3A519F21EA34}"/>
                </a:ext>
              </a:extLst>
            </p:cNvPr>
            <p:cNvSpPr>
              <a:spLocks/>
            </p:cNvSpPr>
            <p:nvPr/>
          </p:nvSpPr>
          <p:spPr bwMode="auto">
            <a:xfrm>
              <a:off x="11804938" y="-14067"/>
              <a:ext cx="387063" cy="7168"/>
            </a:xfrm>
            <a:custGeom>
              <a:avLst/>
              <a:gdLst>
                <a:gd name="T0" fmla="*/ 115 w 115"/>
                <a:gd name="T1" fmla="*/ 2 h 2"/>
                <a:gd name="T2" fmla="*/ 0 w 115"/>
                <a:gd name="T3" fmla="*/ 2 h 2"/>
                <a:gd name="T4" fmla="*/ 115 w 115"/>
                <a:gd name="T5" fmla="*/ 2 h 2"/>
              </a:gdLst>
              <a:ahLst/>
              <a:cxnLst>
                <a:cxn ang="0">
                  <a:pos x="T0" y="T1"/>
                </a:cxn>
                <a:cxn ang="0">
                  <a:pos x="T2" y="T3"/>
                </a:cxn>
                <a:cxn ang="0">
                  <a:pos x="T4" y="T5"/>
                </a:cxn>
              </a:cxnLst>
              <a:rect l="0" t="0" r="r" b="b"/>
              <a:pathLst>
                <a:path w="115" h="2">
                  <a:moveTo>
                    <a:pt x="115" y="2"/>
                  </a:moveTo>
                  <a:cubicBezTo>
                    <a:pt x="0" y="2"/>
                    <a:pt x="0" y="2"/>
                    <a:pt x="0" y="2"/>
                  </a:cubicBezTo>
                  <a:cubicBezTo>
                    <a:pt x="73" y="0"/>
                    <a:pt x="115" y="2"/>
                    <a:pt x="115" y="2"/>
                  </a:cubicBezTo>
                  <a:close/>
                </a:path>
              </a:pathLst>
            </a:custGeom>
            <a:solidFill>
              <a:srgbClr val="190E4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grpSp>
          <p:nvGrpSpPr>
            <p:cNvPr id="60" name="Group 59">
              <a:extLst>
                <a:ext uri="{FF2B5EF4-FFF2-40B4-BE49-F238E27FC236}">
                  <a16:creationId xmlns:a16="http://schemas.microsoft.com/office/drawing/2014/main" id="{D88A045D-1D47-48A7-BD6D-329F30D7916F}"/>
                </a:ext>
              </a:extLst>
            </p:cNvPr>
            <p:cNvGrpSpPr/>
            <p:nvPr/>
          </p:nvGrpSpPr>
          <p:grpSpPr>
            <a:xfrm>
              <a:off x="7676266" y="528897"/>
              <a:ext cx="1904852" cy="2230988"/>
              <a:chOff x="7676266" y="528897"/>
              <a:chExt cx="1904852" cy="2230988"/>
            </a:xfrm>
            <a:gradFill>
              <a:gsLst>
                <a:gs pos="0">
                  <a:srgbClr val="03002F"/>
                </a:gs>
                <a:gs pos="100000">
                  <a:srgbClr val="F870FF"/>
                </a:gs>
              </a:gsLst>
              <a:lin ang="19800000" scaled="0"/>
            </a:gradFill>
          </p:grpSpPr>
          <p:sp>
            <p:nvSpPr>
              <p:cNvPr id="52" name="Freeform 29">
                <a:extLst>
                  <a:ext uri="{FF2B5EF4-FFF2-40B4-BE49-F238E27FC236}">
                    <a16:creationId xmlns:a16="http://schemas.microsoft.com/office/drawing/2014/main" id="{8AC43BD2-6A27-4E0F-BAFD-FDAF479A012B}"/>
                  </a:ext>
                </a:extLst>
              </p:cNvPr>
              <p:cNvSpPr>
                <a:spLocks/>
              </p:cNvSpPr>
              <p:nvPr/>
            </p:nvSpPr>
            <p:spPr bwMode="auto">
              <a:xfrm>
                <a:off x="7676266" y="2195418"/>
                <a:ext cx="589555" cy="564467"/>
              </a:xfrm>
              <a:custGeom>
                <a:avLst/>
                <a:gdLst>
                  <a:gd name="T0" fmla="*/ 138 w 175"/>
                  <a:gd name="T1" fmla="*/ 16 h 168"/>
                  <a:gd name="T2" fmla="*/ 175 w 175"/>
                  <a:gd name="T3" fmla="*/ 32 h 168"/>
                  <a:gd name="T4" fmla="*/ 167 w 175"/>
                  <a:gd name="T5" fmla="*/ 40 h 168"/>
                  <a:gd name="T6" fmla="*/ 109 w 175"/>
                  <a:gd name="T7" fmla="*/ 105 h 168"/>
                  <a:gd name="T8" fmla="*/ 109 w 175"/>
                  <a:gd name="T9" fmla="*/ 105 h 168"/>
                  <a:gd name="T10" fmla="*/ 84 w 175"/>
                  <a:gd name="T11" fmla="*/ 133 h 168"/>
                  <a:gd name="T12" fmla="*/ 0 w 175"/>
                  <a:gd name="T13" fmla="*/ 168 h 168"/>
                  <a:gd name="T14" fmla="*/ 32 w 175"/>
                  <a:gd name="T15" fmla="*/ 83 h 168"/>
                  <a:gd name="T16" fmla="*/ 48 w 175"/>
                  <a:gd name="T17" fmla="*/ 63 h 168"/>
                  <a:gd name="T18" fmla="*/ 65 w 175"/>
                  <a:gd name="T19" fmla="*/ 42 h 168"/>
                  <a:gd name="T20" fmla="*/ 99 w 175"/>
                  <a:gd name="T21" fmla="*/ 0 h 168"/>
                  <a:gd name="T22" fmla="*/ 103 w 175"/>
                  <a:gd name="T23" fmla="*/ 1 h 168"/>
                  <a:gd name="T24" fmla="*/ 108 w 175"/>
                  <a:gd name="T25" fmla="*/ 3 h 168"/>
                  <a:gd name="T26" fmla="*/ 113 w 175"/>
                  <a:gd name="T27" fmla="*/ 6 h 168"/>
                  <a:gd name="T28" fmla="*/ 115 w 175"/>
                  <a:gd name="T29" fmla="*/ 6 h 168"/>
                  <a:gd name="T30" fmla="*/ 115 w 175"/>
                  <a:gd name="T31" fmla="*/ 6 h 168"/>
                  <a:gd name="T32" fmla="*/ 115 w 175"/>
                  <a:gd name="T33" fmla="*/ 6 h 168"/>
                  <a:gd name="T34" fmla="*/ 131 w 175"/>
                  <a:gd name="T35" fmla="*/ 13 h 168"/>
                  <a:gd name="T36" fmla="*/ 136 w 175"/>
                  <a:gd name="T37" fmla="*/ 15 h 168"/>
                  <a:gd name="T38" fmla="*/ 138 w 175"/>
                  <a:gd name="T39" fmla="*/ 1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5" h="168">
                    <a:moveTo>
                      <a:pt x="138" y="16"/>
                    </a:moveTo>
                    <a:cubicBezTo>
                      <a:pt x="150" y="21"/>
                      <a:pt x="162" y="27"/>
                      <a:pt x="175" y="32"/>
                    </a:cubicBezTo>
                    <a:cubicBezTo>
                      <a:pt x="167" y="40"/>
                      <a:pt x="167" y="40"/>
                      <a:pt x="167" y="40"/>
                    </a:cubicBezTo>
                    <a:cubicBezTo>
                      <a:pt x="109" y="105"/>
                      <a:pt x="109" y="105"/>
                      <a:pt x="109" y="105"/>
                    </a:cubicBezTo>
                    <a:cubicBezTo>
                      <a:pt x="109" y="105"/>
                      <a:pt x="109" y="105"/>
                      <a:pt x="109" y="105"/>
                    </a:cubicBezTo>
                    <a:cubicBezTo>
                      <a:pt x="84" y="133"/>
                      <a:pt x="84" y="133"/>
                      <a:pt x="84" y="133"/>
                    </a:cubicBezTo>
                    <a:cubicBezTo>
                      <a:pt x="0" y="168"/>
                      <a:pt x="0" y="168"/>
                      <a:pt x="0" y="168"/>
                    </a:cubicBezTo>
                    <a:cubicBezTo>
                      <a:pt x="32" y="83"/>
                      <a:pt x="32" y="83"/>
                      <a:pt x="32" y="83"/>
                    </a:cubicBezTo>
                    <a:cubicBezTo>
                      <a:pt x="48" y="63"/>
                      <a:pt x="48" y="63"/>
                      <a:pt x="48" y="63"/>
                    </a:cubicBezTo>
                    <a:cubicBezTo>
                      <a:pt x="65" y="42"/>
                      <a:pt x="65" y="42"/>
                      <a:pt x="65" y="42"/>
                    </a:cubicBezTo>
                    <a:cubicBezTo>
                      <a:pt x="99" y="0"/>
                      <a:pt x="99" y="0"/>
                      <a:pt x="99" y="0"/>
                    </a:cubicBezTo>
                    <a:cubicBezTo>
                      <a:pt x="100" y="0"/>
                      <a:pt x="101" y="1"/>
                      <a:pt x="103" y="1"/>
                    </a:cubicBezTo>
                    <a:cubicBezTo>
                      <a:pt x="104" y="2"/>
                      <a:pt x="106" y="3"/>
                      <a:pt x="108" y="3"/>
                    </a:cubicBezTo>
                    <a:cubicBezTo>
                      <a:pt x="110" y="4"/>
                      <a:pt x="112" y="5"/>
                      <a:pt x="113" y="6"/>
                    </a:cubicBezTo>
                    <a:cubicBezTo>
                      <a:pt x="114" y="6"/>
                      <a:pt x="114" y="6"/>
                      <a:pt x="115" y="6"/>
                    </a:cubicBezTo>
                    <a:cubicBezTo>
                      <a:pt x="115" y="6"/>
                      <a:pt x="115" y="6"/>
                      <a:pt x="115" y="6"/>
                    </a:cubicBezTo>
                    <a:cubicBezTo>
                      <a:pt x="115" y="6"/>
                      <a:pt x="115" y="6"/>
                      <a:pt x="115" y="6"/>
                    </a:cubicBezTo>
                    <a:cubicBezTo>
                      <a:pt x="120" y="8"/>
                      <a:pt x="126" y="11"/>
                      <a:pt x="131" y="13"/>
                    </a:cubicBezTo>
                    <a:cubicBezTo>
                      <a:pt x="133" y="14"/>
                      <a:pt x="134" y="15"/>
                      <a:pt x="136" y="15"/>
                    </a:cubicBezTo>
                    <a:cubicBezTo>
                      <a:pt x="137" y="16"/>
                      <a:pt x="137" y="16"/>
                      <a:pt x="138"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53" name="Freeform 30">
                <a:extLst>
                  <a:ext uri="{FF2B5EF4-FFF2-40B4-BE49-F238E27FC236}">
                    <a16:creationId xmlns:a16="http://schemas.microsoft.com/office/drawing/2014/main" id="{ADA7EFA8-1700-4615-8891-221172E4BD3B}"/>
                  </a:ext>
                </a:extLst>
              </p:cNvPr>
              <p:cNvSpPr>
                <a:spLocks/>
              </p:cNvSpPr>
              <p:nvPr/>
            </p:nvSpPr>
            <p:spPr bwMode="auto">
              <a:xfrm>
                <a:off x="8009570" y="528897"/>
                <a:ext cx="1571548" cy="1774039"/>
              </a:xfrm>
              <a:custGeom>
                <a:avLst/>
                <a:gdLst>
                  <a:gd name="T0" fmla="*/ 454 w 466"/>
                  <a:gd name="T1" fmla="*/ 77 h 527"/>
                  <a:gd name="T2" fmla="*/ 450 w 466"/>
                  <a:gd name="T3" fmla="*/ 81 h 527"/>
                  <a:gd name="T4" fmla="*/ 241 w 466"/>
                  <a:gd name="T5" fmla="*/ 334 h 527"/>
                  <a:gd name="T6" fmla="*/ 228 w 466"/>
                  <a:gd name="T7" fmla="*/ 350 h 527"/>
                  <a:gd name="T8" fmla="*/ 184 w 466"/>
                  <a:gd name="T9" fmla="*/ 403 h 527"/>
                  <a:gd name="T10" fmla="*/ 162 w 466"/>
                  <a:gd name="T11" fmla="*/ 429 h 527"/>
                  <a:gd name="T12" fmla="*/ 134 w 466"/>
                  <a:gd name="T13" fmla="*/ 461 h 527"/>
                  <a:gd name="T14" fmla="*/ 76 w 466"/>
                  <a:gd name="T15" fmla="*/ 527 h 527"/>
                  <a:gd name="T16" fmla="*/ 39 w 466"/>
                  <a:gd name="T17" fmla="*/ 511 h 527"/>
                  <a:gd name="T18" fmla="*/ 37 w 466"/>
                  <a:gd name="T19" fmla="*/ 510 h 527"/>
                  <a:gd name="T20" fmla="*/ 32 w 466"/>
                  <a:gd name="T21" fmla="*/ 508 h 527"/>
                  <a:gd name="T22" fmla="*/ 16 w 466"/>
                  <a:gd name="T23" fmla="*/ 501 h 527"/>
                  <a:gd name="T24" fmla="*/ 16 w 466"/>
                  <a:gd name="T25" fmla="*/ 501 h 527"/>
                  <a:gd name="T26" fmla="*/ 16 w 466"/>
                  <a:gd name="T27" fmla="*/ 501 h 527"/>
                  <a:gd name="T28" fmla="*/ 14 w 466"/>
                  <a:gd name="T29" fmla="*/ 501 h 527"/>
                  <a:gd name="T30" fmla="*/ 9 w 466"/>
                  <a:gd name="T31" fmla="*/ 498 h 527"/>
                  <a:gd name="T32" fmla="*/ 4 w 466"/>
                  <a:gd name="T33" fmla="*/ 496 h 527"/>
                  <a:gd name="T34" fmla="*/ 0 w 466"/>
                  <a:gd name="T35" fmla="*/ 495 h 527"/>
                  <a:gd name="T36" fmla="*/ 378 w 466"/>
                  <a:gd name="T37" fmla="*/ 24 h 527"/>
                  <a:gd name="T38" fmla="*/ 443 w 466"/>
                  <a:gd name="T39" fmla="*/ 16 h 527"/>
                  <a:gd name="T40" fmla="*/ 454 w 466"/>
                  <a:gd name="T41" fmla="*/ 77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66" h="527">
                    <a:moveTo>
                      <a:pt x="454" y="77"/>
                    </a:moveTo>
                    <a:cubicBezTo>
                      <a:pt x="453" y="78"/>
                      <a:pt x="452" y="80"/>
                      <a:pt x="450" y="81"/>
                    </a:cubicBezTo>
                    <a:cubicBezTo>
                      <a:pt x="241" y="334"/>
                      <a:pt x="241" y="334"/>
                      <a:pt x="241" y="334"/>
                    </a:cubicBezTo>
                    <a:cubicBezTo>
                      <a:pt x="228" y="350"/>
                      <a:pt x="228" y="350"/>
                      <a:pt x="228" y="350"/>
                    </a:cubicBezTo>
                    <a:cubicBezTo>
                      <a:pt x="184" y="403"/>
                      <a:pt x="184" y="403"/>
                      <a:pt x="184" y="403"/>
                    </a:cubicBezTo>
                    <a:cubicBezTo>
                      <a:pt x="162" y="429"/>
                      <a:pt x="162" y="429"/>
                      <a:pt x="162" y="429"/>
                    </a:cubicBezTo>
                    <a:cubicBezTo>
                      <a:pt x="134" y="461"/>
                      <a:pt x="134" y="461"/>
                      <a:pt x="134" y="461"/>
                    </a:cubicBezTo>
                    <a:cubicBezTo>
                      <a:pt x="76" y="527"/>
                      <a:pt x="76" y="527"/>
                      <a:pt x="76" y="527"/>
                    </a:cubicBezTo>
                    <a:cubicBezTo>
                      <a:pt x="63" y="522"/>
                      <a:pt x="51" y="516"/>
                      <a:pt x="39" y="511"/>
                    </a:cubicBezTo>
                    <a:cubicBezTo>
                      <a:pt x="38" y="511"/>
                      <a:pt x="38" y="511"/>
                      <a:pt x="37" y="510"/>
                    </a:cubicBezTo>
                    <a:cubicBezTo>
                      <a:pt x="35" y="510"/>
                      <a:pt x="34" y="509"/>
                      <a:pt x="32" y="508"/>
                    </a:cubicBezTo>
                    <a:cubicBezTo>
                      <a:pt x="27" y="506"/>
                      <a:pt x="21" y="503"/>
                      <a:pt x="16" y="501"/>
                    </a:cubicBezTo>
                    <a:cubicBezTo>
                      <a:pt x="16" y="501"/>
                      <a:pt x="16" y="501"/>
                      <a:pt x="16" y="501"/>
                    </a:cubicBezTo>
                    <a:cubicBezTo>
                      <a:pt x="16" y="501"/>
                      <a:pt x="16" y="501"/>
                      <a:pt x="16" y="501"/>
                    </a:cubicBezTo>
                    <a:cubicBezTo>
                      <a:pt x="15" y="501"/>
                      <a:pt x="15" y="501"/>
                      <a:pt x="14" y="501"/>
                    </a:cubicBezTo>
                    <a:cubicBezTo>
                      <a:pt x="13" y="500"/>
                      <a:pt x="11" y="499"/>
                      <a:pt x="9" y="498"/>
                    </a:cubicBezTo>
                    <a:cubicBezTo>
                      <a:pt x="7" y="498"/>
                      <a:pt x="5" y="497"/>
                      <a:pt x="4" y="496"/>
                    </a:cubicBezTo>
                    <a:cubicBezTo>
                      <a:pt x="2" y="496"/>
                      <a:pt x="1" y="495"/>
                      <a:pt x="0" y="495"/>
                    </a:cubicBezTo>
                    <a:cubicBezTo>
                      <a:pt x="378" y="24"/>
                      <a:pt x="378" y="24"/>
                      <a:pt x="378" y="24"/>
                    </a:cubicBezTo>
                    <a:cubicBezTo>
                      <a:pt x="394" y="4"/>
                      <a:pt x="423" y="0"/>
                      <a:pt x="443" y="16"/>
                    </a:cubicBezTo>
                    <a:cubicBezTo>
                      <a:pt x="462" y="31"/>
                      <a:pt x="466" y="57"/>
                      <a:pt x="454"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grpSp>
        <p:sp>
          <p:nvSpPr>
            <p:cNvPr id="54" name="Freeform 31">
              <a:extLst>
                <a:ext uri="{FF2B5EF4-FFF2-40B4-BE49-F238E27FC236}">
                  <a16:creationId xmlns:a16="http://schemas.microsoft.com/office/drawing/2014/main" id="{B6F47CAE-1A30-4CE3-B40D-9C8C433D52D4}"/>
                </a:ext>
              </a:extLst>
            </p:cNvPr>
            <p:cNvSpPr>
              <a:spLocks/>
            </p:cNvSpPr>
            <p:nvPr/>
          </p:nvSpPr>
          <p:spPr bwMode="auto">
            <a:xfrm>
              <a:off x="7609964" y="1441003"/>
              <a:ext cx="4582038" cy="5372291"/>
            </a:xfrm>
            <a:custGeom>
              <a:avLst/>
              <a:gdLst>
                <a:gd name="T0" fmla="*/ 1360 w 1360"/>
                <a:gd name="T1" fmla="*/ 1596 h 1596"/>
                <a:gd name="T2" fmla="*/ 935 w 1360"/>
                <a:gd name="T3" fmla="*/ 1437 h 1596"/>
                <a:gd name="T4" fmla="*/ 823 w 1360"/>
                <a:gd name="T5" fmla="*/ 1072 h 1596"/>
                <a:gd name="T6" fmla="*/ 756 w 1360"/>
                <a:gd name="T7" fmla="*/ 634 h 1596"/>
                <a:gd name="T8" fmla="*/ 753 w 1360"/>
                <a:gd name="T9" fmla="*/ 624 h 1596"/>
                <a:gd name="T10" fmla="*/ 750 w 1360"/>
                <a:gd name="T11" fmla="*/ 616 h 1596"/>
                <a:gd name="T12" fmla="*/ 737 w 1360"/>
                <a:gd name="T13" fmla="*/ 587 h 1596"/>
                <a:gd name="T14" fmla="*/ 729 w 1360"/>
                <a:gd name="T15" fmla="*/ 577 h 1596"/>
                <a:gd name="T16" fmla="*/ 722 w 1360"/>
                <a:gd name="T17" fmla="*/ 571 h 1596"/>
                <a:gd name="T18" fmla="*/ 718 w 1360"/>
                <a:gd name="T19" fmla="*/ 568 h 1596"/>
                <a:gd name="T20" fmla="*/ 699 w 1360"/>
                <a:gd name="T21" fmla="*/ 559 h 1596"/>
                <a:gd name="T22" fmla="*/ 694 w 1360"/>
                <a:gd name="T23" fmla="*/ 557 h 1596"/>
                <a:gd name="T24" fmla="*/ 667 w 1360"/>
                <a:gd name="T25" fmla="*/ 551 h 1596"/>
                <a:gd name="T26" fmla="*/ 637 w 1360"/>
                <a:gd name="T27" fmla="*/ 546 h 1596"/>
                <a:gd name="T28" fmla="*/ 612 w 1360"/>
                <a:gd name="T29" fmla="*/ 542 h 1596"/>
                <a:gd name="T30" fmla="*/ 597 w 1360"/>
                <a:gd name="T31" fmla="*/ 539 h 1596"/>
                <a:gd name="T32" fmla="*/ 554 w 1360"/>
                <a:gd name="T33" fmla="*/ 532 h 1596"/>
                <a:gd name="T34" fmla="*/ 495 w 1360"/>
                <a:gd name="T35" fmla="*/ 522 h 1596"/>
                <a:gd name="T36" fmla="*/ 469 w 1360"/>
                <a:gd name="T37" fmla="*/ 516 h 1596"/>
                <a:gd name="T38" fmla="*/ 447 w 1360"/>
                <a:gd name="T39" fmla="*/ 512 h 1596"/>
                <a:gd name="T40" fmla="*/ 421 w 1360"/>
                <a:gd name="T41" fmla="*/ 506 h 1596"/>
                <a:gd name="T42" fmla="*/ 402 w 1360"/>
                <a:gd name="T43" fmla="*/ 500 h 1596"/>
                <a:gd name="T44" fmla="*/ 382 w 1360"/>
                <a:gd name="T45" fmla="*/ 495 h 1596"/>
                <a:gd name="T46" fmla="*/ 367 w 1360"/>
                <a:gd name="T47" fmla="*/ 490 h 1596"/>
                <a:gd name="T48" fmla="*/ 355 w 1360"/>
                <a:gd name="T49" fmla="*/ 485 h 1596"/>
                <a:gd name="T50" fmla="*/ 332 w 1360"/>
                <a:gd name="T51" fmla="*/ 476 h 1596"/>
                <a:gd name="T52" fmla="*/ 290 w 1360"/>
                <a:gd name="T53" fmla="*/ 452 h 1596"/>
                <a:gd name="T54" fmla="*/ 280 w 1360"/>
                <a:gd name="T55" fmla="*/ 444 h 1596"/>
                <a:gd name="T56" fmla="*/ 264 w 1360"/>
                <a:gd name="T57" fmla="*/ 429 h 1596"/>
                <a:gd name="T58" fmla="*/ 252 w 1360"/>
                <a:gd name="T59" fmla="*/ 419 h 1596"/>
                <a:gd name="T60" fmla="*/ 241 w 1360"/>
                <a:gd name="T61" fmla="*/ 410 h 1596"/>
                <a:gd name="T62" fmla="*/ 129 w 1360"/>
                <a:gd name="T63" fmla="*/ 329 h 1596"/>
                <a:gd name="T64" fmla="*/ 106 w 1360"/>
                <a:gd name="T65" fmla="*/ 313 h 1596"/>
                <a:gd name="T66" fmla="*/ 68 w 1360"/>
                <a:gd name="T67" fmla="*/ 287 h 1596"/>
                <a:gd name="T68" fmla="*/ 33 w 1360"/>
                <a:gd name="T69" fmla="*/ 221 h 1596"/>
                <a:gd name="T70" fmla="*/ 73 w 1360"/>
                <a:gd name="T71" fmla="*/ 213 h 1596"/>
                <a:gd name="T72" fmla="*/ 79 w 1360"/>
                <a:gd name="T73" fmla="*/ 213 h 1596"/>
                <a:gd name="T74" fmla="*/ 87 w 1360"/>
                <a:gd name="T75" fmla="*/ 214 h 1596"/>
                <a:gd name="T76" fmla="*/ 119 w 1360"/>
                <a:gd name="T77" fmla="*/ 224 h 1596"/>
                <a:gd name="T78" fmla="*/ 128 w 1360"/>
                <a:gd name="T79" fmla="*/ 227 h 1596"/>
                <a:gd name="T80" fmla="*/ 135 w 1360"/>
                <a:gd name="T81" fmla="*/ 230 h 1596"/>
                <a:gd name="T82" fmla="*/ 151 w 1360"/>
                <a:gd name="T83" fmla="*/ 237 h 1596"/>
                <a:gd name="T84" fmla="*/ 158 w 1360"/>
                <a:gd name="T85" fmla="*/ 240 h 1596"/>
                <a:gd name="T86" fmla="*/ 197 w 1360"/>
                <a:gd name="T87" fmla="*/ 257 h 1596"/>
                <a:gd name="T88" fmla="*/ 412 w 1360"/>
                <a:gd name="T89" fmla="*/ 273 h 1596"/>
                <a:gd name="T90" fmla="*/ 461 w 1360"/>
                <a:gd name="T91" fmla="*/ 189 h 1596"/>
                <a:gd name="T92" fmla="*/ 460 w 1360"/>
                <a:gd name="T93" fmla="*/ 185 h 1596"/>
                <a:gd name="T94" fmla="*/ 460 w 1360"/>
                <a:gd name="T95" fmla="*/ 181 h 1596"/>
                <a:gd name="T96" fmla="*/ 457 w 1360"/>
                <a:gd name="T97" fmla="*/ 176 h 1596"/>
                <a:gd name="T98" fmla="*/ 455 w 1360"/>
                <a:gd name="T99" fmla="*/ 172 h 1596"/>
                <a:gd name="T100" fmla="*/ 451 w 1360"/>
                <a:gd name="T101" fmla="*/ 168 h 1596"/>
                <a:gd name="T102" fmla="*/ 444 w 1360"/>
                <a:gd name="T103" fmla="*/ 164 h 1596"/>
                <a:gd name="T104" fmla="*/ 423 w 1360"/>
                <a:gd name="T105" fmla="*/ 160 h 1596"/>
                <a:gd name="T106" fmla="*/ 281 w 1360"/>
                <a:gd name="T107" fmla="*/ 158 h 1596"/>
                <a:gd name="T108" fmla="*/ 347 w 1360"/>
                <a:gd name="T109" fmla="*/ 79 h 1596"/>
                <a:gd name="T110" fmla="*/ 420 w 1360"/>
                <a:gd name="T111" fmla="*/ 45 h 1596"/>
                <a:gd name="T112" fmla="*/ 548 w 1360"/>
                <a:gd name="T113" fmla="*/ 2 h 1596"/>
                <a:gd name="T114" fmla="*/ 584 w 1360"/>
                <a:gd name="T115" fmla="*/ 24 h 1596"/>
                <a:gd name="T116" fmla="*/ 905 w 1360"/>
                <a:gd name="T117" fmla="*/ 485 h 1596"/>
                <a:gd name="T118" fmla="*/ 918 w 1360"/>
                <a:gd name="T119" fmla="*/ 526 h 1596"/>
                <a:gd name="T120" fmla="*/ 1360 w 1360"/>
                <a:gd name="T121" fmla="*/ 1194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60" h="1596">
                  <a:moveTo>
                    <a:pt x="1360" y="1194"/>
                  </a:moveTo>
                  <a:cubicBezTo>
                    <a:pt x="1360" y="1596"/>
                    <a:pt x="1360" y="1596"/>
                    <a:pt x="1360" y="1596"/>
                  </a:cubicBezTo>
                  <a:cubicBezTo>
                    <a:pt x="1349" y="1575"/>
                    <a:pt x="1312" y="1536"/>
                    <a:pt x="1197" y="1497"/>
                  </a:cubicBezTo>
                  <a:cubicBezTo>
                    <a:pt x="1135" y="1476"/>
                    <a:pt x="1050" y="1455"/>
                    <a:pt x="935" y="1437"/>
                  </a:cubicBezTo>
                  <a:cubicBezTo>
                    <a:pt x="897" y="1361"/>
                    <a:pt x="867" y="1277"/>
                    <a:pt x="847" y="1188"/>
                  </a:cubicBezTo>
                  <a:cubicBezTo>
                    <a:pt x="838" y="1147"/>
                    <a:pt x="830" y="1108"/>
                    <a:pt x="823" y="1072"/>
                  </a:cubicBezTo>
                  <a:cubicBezTo>
                    <a:pt x="785" y="876"/>
                    <a:pt x="776" y="752"/>
                    <a:pt x="763" y="674"/>
                  </a:cubicBezTo>
                  <a:cubicBezTo>
                    <a:pt x="761" y="659"/>
                    <a:pt x="758" y="646"/>
                    <a:pt x="756" y="634"/>
                  </a:cubicBezTo>
                  <a:cubicBezTo>
                    <a:pt x="755" y="632"/>
                    <a:pt x="754" y="630"/>
                    <a:pt x="754" y="628"/>
                  </a:cubicBezTo>
                  <a:cubicBezTo>
                    <a:pt x="754" y="627"/>
                    <a:pt x="753" y="625"/>
                    <a:pt x="753" y="624"/>
                  </a:cubicBezTo>
                  <a:cubicBezTo>
                    <a:pt x="752" y="622"/>
                    <a:pt x="752" y="620"/>
                    <a:pt x="751" y="618"/>
                  </a:cubicBezTo>
                  <a:cubicBezTo>
                    <a:pt x="751" y="618"/>
                    <a:pt x="751" y="617"/>
                    <a:pt x="750" y="616"/>
                  </a:cubicBezTo>
                  <a:cubicBezTo>
                    <a:pt x="747" y="605"/>
                    <a:pt x="743" y="596"/>
                    <a:pt x="738" y="589"/>
                  </a:cubicBezTo>
                  <a:cubicBezTo>
                    <a:pt x="737" y="588"/>
                    <a:pt x="737" y="588"/>
                    <a:pt x="737" y="587"/>
                  </a:cubicBezTo>
                  <a:cubicBezTo>
                    <a:pt x="735" y="584"/>
                    <a:pt x="732" y="581"/>
                    <a:pt x="730" y="579"/>
                  </a:cubicBezTo>
                  <a:cubicBezTo>
                    <a:pt x="730" y="578"/>
                    <a:pt x="729" y="578"/>
                    <a:pt x="729" y="577"/>
                  </a:cubicBezTo>
                  <a:cubicBezTo>
                    <a:pt x="727" y="576"/>
                    <a:pt x="725" y="574"/>
                    <a:pt x="723" y="572"/>
                  </a:cubicBezTo>
                  <a:cubicBezTo>
                    <a:pt x="723" y="572"/>
                    <a:pt x="723" y="571"/>
                    <a:pt x="722" y="571"/>
                  </a:cubicBezTo>
                  <a:cubicBezTo>
                    <a:pt x="722" y="571"/>
                    <a:pt x="722" y="571"/>
                    <a:pt x="721" y="571"/>
                  </a:cubicBezTo>
                  <a:cubicBezTo>
                    <a:pt x="720" y="570"/>
                    <a:pt x="719" y="569"/>
                    <a:pt x="718" y="568"/>
                  </a:cubicBezTo>
                  <a:cubicBezTo>
                    <a:pt x="715" y="566"/>
                    <a:pt x="712" y="564"/>
                    <a:pt x="709" y="563"/>
                  </a:cubicBezTo>
                  <a:cubicBezTo>
                    <a:pt x="705" y="561"/>
                    <a:pt x="702" y="560"/>
                    <a:pt x="699" y="559"/>
                  </a:cubicBezTo>
                  <a:cubicBezTo>
                    <a:pt x="698" y="559"/>
                    <a:pt x="697" y="558"/>
                    <a:pt x="696" y="558"/>
                  </a:cubicBezTo>
                  <a:cubicBezTo>
                    <a:pt x="696" y="558"/>
                    <a:pt x="695" y="558"/>
                    <a:pt x="694" y="557"/>
                  </a:cubicBezTo>
                  <a:cubicBezTo>
                    <a:pt x="692" y="557"/>
                    <a:pt x="690" y="556"/>
                    <a:pt x="688" y="556"/>
                  </a:cubicBezTo>
                  <a:cubicBezTo>
                    <a:pt x="681" y="554"/>
                    <a:pt x="674" y="553"/>
                    <a:pt x="667" y="551"/>
                  </a:cubicBezTo>
                  <a:cubicBezTo>
                    <a:pt x="665" y="551"/>
                    <a:pt x="663" y="551"/>
                    <a:pt x="661" y="550"/>
                  </a:cubicBezTo>
                  <a:cubicBezTo>
                    <a:pt x="653" y="549"/>
                    <a:pt x="645" y="547"/>
                    <a:pt x="637" y="546"/>
                  </a:cubicBezTo>
                  <a:cubicBezTo>
                    <a:pt x="632" y="545"/>
                    <a:pt x="628" y="545"/>
                    <a:pt x="624" y="544"/>
                  </a:cubicBezTo>
                  <a:cubicBezTo>
                    <a:pt x="620" y="543"/>
                    <a:pt x="616" y="543"/>
                    <a:pt x="612" y="542"/>
                  </a:cubicBezTo>
                  <a:cubicBezTo>
                    <a:pt x="611" y="542"/>
                    <a:pt x="611" y="542"/>
                    <a:pt x="610" y="541"/>
                  </a:cubicBezTo>
                  <a:cubicBezTo>
                    <a:pt x="605" y="541"/>
                    <a:pt x="601" y="540"/>
                    <a:pt x="597" y="539"/>
                  </a:cubicBezTo>
                  <a:cubicBezTo>
                    <a:pt x="590" y="538"/>
                    <a:pt x="583" y="537"/>
                    <a:pt x="576" y="536"/>
                  </a:cubicBezTo>
                  <a:cubicBezTo>
                    <a:pt x="569" y="535"/>
                    <a:pt x="562" y="534"/>
                    <a:pt x="554" y="532"/>
                  </a:cubicBezTo>
                  <a:cubicBezTo>
                    <a:pt x="539" y="530"/>
                    <a:pt x="523" y="527"/>
                    <a:pt x="508" y="524"/>
                  </a:cubicBezTo>
                  <a:cubicBezTo>
                    <a:pt x="504" y="523"/>
                    <a:pt x="499" y="523"/>
                    <a:pt x="495" y="522"/>
                  </a:cubicBezTo>
                  <a:cubicBezTo>
                    <a:pt x="493" y="521"/>
                    <a:pt x="490" y="521"/>
                    <a:pt x="488" y="520"/>
                  </a:cubicBezTo>
                  <a:cubicBezTo>
                    <a:pt x="481" y="519"/>
                    <a:pt x="475" y="518"/>
                    <a:pt x="469" y="516"/>
                  </a:cubicBezTo>
                  <a:cubicBezTo>
                    <a:pt x="464" y="515"/>
                    <a:pt x="459" y="514"/>
                    <a:pt x="454" y="513"/>
                  </a:cubicBezTo>
                  <a:cubicBezTo>
                    <a:pt x="452" y="513"/>
                    <a:pt x="449" y="512"/>
                    <a:pt x="447" y="512"/>
                  </a:cubicBezTo>
                  <a:cubicBezTo>
                    <a:pt x="439" y="510"/>
                    <a:pt x="432" y="508"/>
                    <a:pt x="425" y="507"/>
                  </a:cubicBezTo>
                  <a:cubicBezTo>
                    <a:pt x="424" y="506"/>
                    <a:pt x="422" y="506"/>
                    <a:pt x="421" y="506"/>
                  </a:cubicBezTo>
                  <a:cubicBezTo>
                    <a:pt x="418" y="505"/>
                    <a:pt x="414" y="504"/>
                    <a:pt x="411" y="503"/>
                  </a:cubicBezTo>
                  <a:cubicBezTo>
                    <a:pt x="408" y="502"/>
                    <a:pt x="405" y="501"/>
                    <a:pt x="402" y="500"/>
                  </a:cubicBezTo>
                  <a:cubicBezTo>
                    <a:pt x="399" y="500"/>
                    <a:pt x="396" y="499"/>
                    <a:pt x="393" y="498"/>
                  </a:cubicBezTo>
                  <a:cubicBezTo>
                    <a:pt x="389" y="497"/>
                    <a:pt x="386" y="496"/>
                    <a:pt x="382" y="495"/>
                  </a:cubicBezTo>
                  <a:cubicBezTo>
                    <a:pt x="380" y="494"/>
                    <a:pt x="377" y="493"/>
                    <a:pt x="374" y="492"/>
                  </a:cubicBezTo>
                  <a:cubicBezTo>
                    <a:pt x="372" y="491"/>
                    <a:pt x="370" y="491"/>
                    <a:pt x="367" y="490"/>
                  </a:cubicBezTo>
                  <a:cubicBezTo>
                    <a:pt x="365" y="489"/>
                    <a:pt x="363" y="488"/>
                    <a:pt x="361" y="488"/>
                  </a:cubicBezTo>
                  <a:cubicBezTo>
                    <a:pt x="359" y="487"/>
                    <a:pt x="357" y="486"/>
                    <a:pt x="355" y="485"/>
                  </a:cubicBezTo>
                  <a:cubicBezTo>
                    <a:pt x="349" y="483"/>
                    <a:pt x="343" y="481"/>
                    <a:pt x="337" y="478"/>
                  </a:cubicBezTo>
                  <a:cubicBezTo>
                    <a:pt x="335" y="477"/>
                    <a:pt x="334" y="477"/>
                    <a:pt x="332" y="476"/>
                  </a:cubicBezTo>
                  <a:cubicBezTo>
                    <a:pt x="317" y="469"/>
                    <a:pt x="304" y="462"/>
                    <a:pt x="292" y="453"/>
                  </a:cubicBezTo>
                  <a:cubicBezTo>
                    <a:pt x="292" y="453"/>
                    <a:pt x="291" y="453"/>
                    <a:pt x="290" y="452"/>
                  </a:cubicBezTo>
                  <a:cubicBezTo>
                    <a:pt x="288" y="450"/>
                    <a:pt x="286" y="449"/>
                    <a:pt x="284" y="447"/>
                  </a:cubicBezTo>
                  <a:cubicBezTo>
                    <a:pt x="282" y="446"/>
                    <a:pt x="281" y="445"/>
                    <a:pt x="280" y="444"/>
                  </a:cubicBezTo>
                  <a:cubicBezTo>
                    <a:pt x="276" y="440"/>
                    <a:pt x="272" y="436"/>
                    <a:pt x="268" y="432"/>
                  </a:cubicBezTo>
                  <a:cubicBezTo>
                    <a:pt x="266" y="431"/>
                    <a:pt x="265" y="430"/>
                    <a:pt x="264" y="429"/>
                  </a:cubicBezTo>
                  <a:cubicBezTo>
                    <a:pt x="262" y="428"/>
                    <a:pt x="260" y="426"/>
                    <a:pt x="258" y="424"/>
                  </a:cubicBezTo>
                  <a:cubicBezTo>
                    <a:pt x="256" y="423"/>
                    <a:pt x="254" y="421"/>
                    <a:pt x="252" y="419"/>
                  </a:cubicBezTo>
                  <a:cubicBezTo>
                    <a:pt x="249" y="417"/>
                    <a:pt x="247" y="416"/>
                    <a:pt x="245" y="414"/>
                  </a:cubicBezTo>
                  <a:cubicBezTo>
                    <a:pt x="244" y="413"/>
                    <a:pt x="242" y="412"/>
                    <a:pt x="241" y="410"/>
                  </a:cubicBezTo>
                  <a:cubicBezTo>
                    <a:pt x="208" y="384"/>
                    <a:pt x="168" y="355"/>
                    <a:pt x="129" y="329"/>
                  </a:cubicBezTo>
                  <a:cubicBezTo>
                    <a:pt x="129" y="329"/>
                    <a:pt x="129" y="329"/>
                    <a:pt x="129" y="329"/>
                  </a:cubicBezTo>
                  <a:cubicBezTo>
                    <a:pt x="125" y="326"/>
                    <a:pt x="121" y="323"/>
                    <a:pt x="117" y="320"/>
                  </a:cubicBezTo>
                  <a:cubicBezTo>
                    <a:pt x="113" y="318"/>
                    <a:pt x="110" y="315"/>
                    <a:pt x="106" y="313"/>
                  </a:cubicBezTo>
                  <a:cubicBezTo>
                    <a:pt x="104" y="311"/>
                    <a:pt x="101" y="309"/>
                    <a:pt x="99" y="308"/>
                  </a:cubicBezTo>
                  <a:cubicBezTo>
                    <a:pt x="88" y="300"/>
                    <a:pt x="78" y="294"/>
                    <a:pt x="68" y="287"/>
                  </a:cubicBezTo>
                  <a:cubicBezTo>
                    <a:pt x="29" y="261"/>
                    <a:pt x="0" y="243"/>
                    <a:pt x="0" y="243"/>
                  </a:cubicBezTo>
                  <a:cubicBezTo>
                    <a:pt x="0" y="243"/>
                    <a:pt x="7" y="230"/>
                    <a:pt x="33" y="221"/>
                  </a:cubicBezTo>
                  <a:cubicBezTo>
                    <a:pt x="43" y="217"/>
                    <a:pt x="55" y="215"/>
                    <a:pt x="71" y="213"/>
                  </a:cubicBezTo>
                  <a:cubicBezTo>
                    <a:pt x="73" y="213"/>
                    <a:pt x="73" y="213"/>
                    <a:pt x="73" y="213"/>
                  </a:cubicBezTo>
                  <a:cubicBezTo>
                    <a:pt x="74" y="213"/>
                    <a:pt x="74" y="213"/>
                    <a:pt x="75" y="213"/>
                  </a:cubicBezTo>
                  <a:cubicBezTo>
                    <a:pt x="77" y="213"/>
                    <a:pt x="78" y="213"/>
                    <a:pt x="79" y="213"/>
                  </a:cubicBezTo>
                  <a:cubicBezTo>
                    <a:pt x="81" y="213"/>
                    <a:pt x="82" y="213"/>
                    <a:pt x="84" y="214"/>
                  </a:cubicBezTo>
                  <a:cubicBezTo>
                    <a:pt x="85" y="214"/>
                    <a:pt x="86" y="214"/>
                    <a:pt x="87" y="214"/>
                  </a:cubicBezTo>
                  <a:cubicBezTo>
                    <a:pt x="95" y="216"/>
                    <a:pt x="103" y="218"/>
                    <a:pt x="113" y="221"/>
                  </a:cubicBezTo>
                  <a:cubicBezTo>
                    <a:pt x="115" y="222"/>
                    <a:pt x="117" y="223"/>
                    <a:pt x="119" y="224"/>
                  </a:cubicBezTo>
                  <a:cubicBezTo>
                    <a:pt x="120" y="224"/>
                    <a:pt x="121" y="225"/>
                    <a:pt x="123" y="225"/>
                  </a:cubicBezTo>
                  <a:cubicBezTo>
                    <a:pt x="124" y="226"/>
                    <a:pt x="126" y="227"/>
                    <a:pt x="128" y="227"/>
                  </a:cubicBezTo>
                  <a:cubicBezTo>
                    <a:pt x="130" y="228"/>
                    <a:pt x="132" y="229"/>
                    <a:pt x="133" y="230"/>
                  </a:cubicBezTo>
                  <a:cubicBezTo>
                    <a:pt x="134" y="230"/>
                    <a:pt x="135" y="230"/>
                    <a:pt x="135" y="230"/>
                  </a:cubicBezTo>
                  <a:cubicBezTo>
                    <a:pt x="135" y="230"/>
                    <a:pt x="135" y="230"/>
                    <a:pt x="135" y="230"/>
                  </a:cubicBezTo>
                  <a:cubicBezTo>
                    <a:pt x="140" y="232"/>
                    <a:pt x="146" y="235"/>
                    <a:pt x="151" y="237"/>
                  </a:cubicBezTo>
                  <a:cubicBezTo>
                    <a:pt x="153" y="238"/>
                    <a:pt x="154" y="239"/>
                    <a:pt x="156" y="239"/>
                  </a:cubicBezTo>
                  <a:cubicBezTo>
                    <a:pt x="157" y="240"/>
                    <a:pt x="157" y="240"/>
                    <a:pt x="158" y="240"/>
                  </a:cubicBezTo>
                  <a:cubicBezTo>
                    <a:pt x="170" y="245"/>
                    <a:pt x="182" y="251"/>
                    <a:pt x="195" y="256"/>
                  </a:cubicBezTo>
                  <a:cubicBezTo>
                    <a:pt x="195" y="256"/>
                    <a:pt x="196" y="257"/>
                    <a:pt x="197" y="257"/>
                  </a:cubicBezTo>
                  <a:cubicBezTo>
                    <a:pt x="211" y="263"/>
                    <a:pt x="226" y="268"/>
                    <a:pt x="241" y="273"/>
                  </a:cubicBezTo>
                  <a:cubicBezTo>
                    <a:pt x="293" y="290"/>
                    <a:pt x="368" y="304"/>
                    <a:pt x="412" y="273"/>
                  </a:cubicBezTo>
                  <a:cubicBezTo>
                    <a:pt x="438" y="255"/>
                    <a:pt x="458" y="224"/>
                    <a:pt x="461" y="198"/>
                  </a:cubicBezTo>
                  <a:cubicBezTo>
                    <a:pt x="461" y="195"/>
                    <a:pt x="461" y="192"/>
                    <a:pt x="461" y="189"/>
                  </a:cubicBezTo>
                  <a:cubicBezTo>
                    <a:pt x="461" y="188"/>
                    <a:pt x="461" y="188"/>
                    <a:pt x="461" y="187"/>
                  </a:cubicBezTo>
                  <a:cubicBezTo>
                    <a:pt x="461" y="186"/>
                    <a:pt x="461" y="186"/>
                    <a:pt x="460" y="185"/>
                  </a:cubicBezTo>
                  <a:cubicBezTo>
                    <a:pt x="460" y="184"/>
                    <a:pt x="460" y="184"/>
                    <a:pt x="460" y="183"/>
                  </a:cubicBezTo>
                  <a:cubicBezTo>
                    <a:pt x="460" y="182"/>
                    <a:pt x="460" y="182"/>
                    <a:pt x="460" y="181"/>
                  </a:cubicBezTo>
                  <a:cubicBezTo>
                    <a:pt x="459" y="181"/>
                    <a:pt x="459" y="180"/>
                    <a:pt x="459" y="180"/>
                  </a:cubicBezTo>
                  <a:cubicBezTo>
                    <a:pt x="459" y="179"/>
                    <a:pt x="458" y="177"/>
                    <a:pt x="457" y="176"/>
                  </a:cubicBezTo>
                  <a:cubicBezTo>
                    <a:pt x="457" y="175"/>
                    <a:pt x="457" y="175"/>
                    <a:pt x="456" y="174"/>
                  </a:cubicBezTo>
                  <a:cubicBezTo>
                    <a:pt x="456" y="174"/>
                    <a:pt x="456" y="173"/>
                    <a:pt x="455" y="172"/>
                  </a:cubicBezTo>
                  <a:cubicBezTo>
                    <a:pt x="455" y="172"/>
                    <a:pt x="454" y="171"/>
                    <a:pt x="453" y="170"/>
                  </a:cubicBezTo>
                  <a:cubicBezTo>
                    <a:pt x="453" y="169"/>
                    <a:pt x="452" y="169"/>
                    <a:pt x="451" y="168"/>
                  </a:cubicBezTo>
                  <a:cubicBezTo>
                    <a:pt x="451" y="168"/>
                    <a:pt x="450" y="167"/>
                    <a:pt x="450" y="167"/>
                  </a:cubicBezTo>
                  <a:cubicBezTo>
                    <a:pt x="448" y="166"/>
                    <a:pt x="446" y="165"/>
                    <a:pt x="444" y="164"/>
                  </a:cubicBezTo>
                  <a:cubicBezTo>
                    <a:pt x="443" y="163"/>
                    <a:pt x="442" y="163"/>
                    <a:pt x="441" y="162"/>
                  </a:cubicBezTo>
                  <a:cubicBezTo>
                    <a:pt x="436" y="161"/>
                    <a:pt x="430" y="160"/>
                    <a:pt x="423" y="160"/>
                  </a:cubicBezTo>
                  <a:cubicBezTo>
                    <a:pt x="375" y="160"/>
                    <a:pt x="287" y="192"/>
                    <a:pt x="253" y="190"/>
                  </a:cubicBezTo>
                  <a:cubicBezTo>
                    <a:pt x="281" y="158"/>
                    <a:pt x="281" y="158"/>
                    <a:pt x="281" y="158"/>
                  </a:cubicBezTo>
                  <a:cubicBezTo>
                    <a:pt x="303" y="132"/>
                    <a:pt x="303" y="132"/>
                    <a:pt x="303" y="132"/>
                  </a:cubicBezTo>
                  <a:cubicBezTo>
                    <a:pt x="347" y="79"/>
                    <a:pt x="347" y="79"/>
                    <a:pt x="347" y="79"/>
                  </a:cubicBezTo>
                  <a:cubicBezTo>
                    <a:pt x="360" y="63"/>
                    <a:pt x="360" y="63"/>
                    <a:pt x="360" y="63"/>
                  </a:cubicBezTo>
                  <a:cubicBezTo>
                    <a:pt x="380" y="57"/>
                    <a:pt x="400" y="51"/>
                    <a:pt x="420" y="45"/>
                  </a:cubicBezTo>
                  <a:cubicBezTo>
                    <a:pt x="420" y="45"/>
                    <a:pt x="420" y="45"/>
                    <a:pt x="420" y="45"/>
                  </a:cubicBezTo>
                  <a:cubicBezTo>
                    <a:pt x="480" y="25"/>
                    <a:pt x="533" y="7"/>
                    <a:pt x="548" y="2"/>
                  </a:cubicBezTo>
                  <a:cubicBezTo>
                    <a:pt x="550" y="1"/>
                    <a:pt x="552" y="0"/>
                    <a:pt x="552" y="0"/>
                  </a:cubicBezTo>
                  <a:cubicBezTo>
                    <a:pt x="552" y="0"/>
                    <a:pt x="564" y="8"/>
                    <a:pt x="584" y="24"/>
                  </a:cubicBezTo>
                  <a:cubicBezTo>
                    <a:pt x="631" y="62"/>
                    <a:pt x="721" y="143"/>
                    <a:pt x="801" y="268"/>
                  </a:cubicBezTo>
                  <a:cubicBezTo>
                    <a:pt x="840" y="330"/>
                    <a:pt x="877" y="402"/>
                    <a:pt x="905" y="485"/>
                  </a:cubicBezTo>
                  <a:cubicBezTo>
                    <a:pt x="905" y="485"/>
                    <a:pt x="905" y="485"/>
                    <a:pt x="905" y="485"/>
                  </a:cubicBezTo>
                  <a:cubicBezTo>
                    <a:pt x="910" y="498"/>
                    <a:pt x="914" y="512"/>
                    <a:pt x="918" y="526"/>
                  </a:cubicBezTo>
                  <a:cubicBezTo>
                    <a:pt x="918" y="526"/>
                    <a:pt x="934" y="547"/>
                    <a:pt x="960" y="582"/>
                  </a:cubicBezTo>
                  <a:cubicBezTo>
                    <a:pt x="1041" y="691"/>
                    <a:pt x="1224" y="945"/>
                    <a:pt x="1360" y="1194"/>
                  </a:cubicBezTo>
                  <a:close/>
                </a:path>
              </a:pathLst>
            </a:custGeom>
            <a:gradFill>
              <a:gsLst>
                <a:gs pos="0">
                  <a:srgbClr val="E5C3FF"/>
                </a:gs>
                <a:gs pos="65000">
                  <a:srgbClr val="B0C7FF"/>
                </a:gs>
              </a:gsLst>
              <a:lin ang="0" scaled="0"/>
            </a:gra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55" name="Freeform 32">
              <a:extLst>
                <a:ext uri="{FF2B5EF4-FFF2-40B4-BE49-F238E27FC236}">
                  <a16:creationId xmlns:a16="http://schemas.microsoft.com/office/drawing/2014/main" id="{742FC6CF-44F1-407F-BEB2-8F383DCEC064}"/>
                </a:ext>
              </a:extLst>
            </p:cNvPr>
            <p:cNvSpPr>
              <a:spLocks/>
            </p:cNvSpPr>
            <p:nvPr/>
          </p:nvSpPr>
          <p:spPr bwMode="auto">
            <a:xfrm>
              <a:off x="7721066" y="1559272"/>
              <a:ext cx="2833086" cy="2015954"/>
            </a:xfrm>
            <a:custGeom>
              <a:avLst/>
              <a:gdLst>
                <a:gd name="T0" fmla="*/ 723 w 841"/>
                <a:gd name="T1" fmla="*/ 599 h 599"/>
                <a:gd name="T2" fmla="*/ 720 w 841"/>
                <a:gd name="T3" fmla="*/ 589 h 599"/>
                <a:gd name="T4" fmla="*/ 717 w 841"/>
                <a:gd name="T5" fmla="*/ 581 h 599"/>
                <a:gd name="T6" fmla="*/ 704 w 841"/>
                <a:gd name="T7" fmla="*/ 552 h 599"/>
                <a:gd name="T8" fmla="*/ 696 w 841"/>
                <a:gd name="T9" fmla="*/ 542 h 599"/>
                <a:gd name="T10" fmla="*/ 689 w 841"/>
                <a:gd name="T11" fmla="*/ 536 h 599"/>
                <a:gd name="T12" fmla="*/ 685 w 841"/>
                <a:gd name="T13" fmla="*/ 533 h 599"/>
                <a:gd name="T14" fmla="*/ 666 w 841"/>
                <a:gd name="T15" fmla="*/ 524 h 599"/>
                <a:gd name="T16" fmla="*/ 661 w 841"/>
                <a:gd name="T17" fmla="*/ 522 h 599"/>
                <a:gd name="T18" fmla="*/ 634 w 841"/>
                <a:gd name="T19" fmla="*/ 516 h 599"/>
                <a:gd name="T20" fmla="*/ 604 w 841"/>
                <a:gd name="T21" fmla="*/ 511 h 599"/>
                <a:gd name="T22" fmla="*/ 579 w 841"/>
                <a:gd name="T23" fmla="*/ 507 h 599"/>
                <a:gd name="T24" fmla="*/ 564 w 841"/>
                <a:gd name="T25" fmla="*/ 504 h 599"/>
                <a:gd name="T26" fmla="*/ 521 w 841"/>
                <a:gd name="T27" fmla="*/ 497 h 599"/>
                <a:gd name="T28" fmla="*/ 462 w 841"/>
                <a:gd name="T29" fmla="*/ 487 h 599"/>
                <a:gd name="T30" fmla="*/ 436 w 841"/>
                <a:gd name="T31" fmla="*/ 481 h 599"/>
                <a:gd name="T32" fmla="*/ 414 w 841"/>
                <a:gd name="T33" fmla="*/ 477 h 599"/>
                <a:gd name="T34" fmla="*/ 388 w 841"/>
                <a:gd name="T35" fmla="*/ 471 h 599"/>
                <a:gd name="T36" fmla="*/ 369 w 841"/>
                <a:gd name="T37" fmla="*/ 465 h 599"/>
                <a:gd name="T38" fmla="*/ 349 w 841"/>
                <a:gd name="T39" fmla="*/ 460 h 599"/>
                <a:gd name="T40" fmla="*/ 334 w 841"/>
                <a:gd name="T41" fmla="*/ 455 h 599"/>
                <a:gd name="T42" fmla="*/ 322 w 841"/>
                <a:gd name="T43" fmla="*/ 450 h 599"/>
                <a:gd name="T44" fmla="*/ 299 w 841"/>
                <a:gd name="T45" fmla="*/ 441 h 599"/>
                <a:gd name="T46" fmla="*/ 257 w 841"/>
                <a:gd name="T47" fmla="*/ 417 h 599"/>
                <a:gd name="T48" fmla="*/ 247 w 841"/>
                <a:gd name="T49" fmla="*/ 409 h 599"/>
                <a:gd name="T50" fmla="*/ 231 w 841"/>
                <a:gd name="T51" fmla="*/ 394 h 599"/>
                <a:gd name="T52" fmla="*/ 219 w 841"/>
                <a:gd name="T53" fmla="*/ 384 h 599"/>
                <a:gd name="T54" fmla="*/ 208 w 841"/>
                <a:gd name="T55" fmla="*/ 375 h 599"/>
                <a:gd name="T56" fmla="*/ 96 w 841"/>
                <a:gd name="T57" fmla="*/ 294 h 599"/>
                <a:gd name="T58" fmla="*/ 73 w 841"/>
                <a:gd name="T59" fmla="*/ 278 h 599"/>
                <a:gd name="T60" fmla="*/ 52 w 841"/>
                <a:gd name="T61" fmla="*/ 231 h 599"/>
                <a:gd name="T62" fmla="*/ 38 w 841"/>
                <a:gd name="T63" fmla="*/ 178 h 599"/>
                <a:gd name="T64" fmla="*/ 42 w 841"/>
                <a:gd name="T65" fmla="*/ 178 h 599"/>
                <a:gd name="T66" fmla="*/ 51 w 841"/>
                <a:gd name="T67" fmla="*/ 179 h 599"/>
                <a:gd name="T68" fmla="*/ 80 w 841"/>
                <a:gd name="T69" fmla="*/ 186 h 599"/>
                <a:gd name="T70" fmla="*/ 90 w 841"/>
                <a:gd name="T71" fmla="*/ 190 h 599"/>
                <a:gd name="T72" fmla="*/ 100 w 841"/>
                <a:gd name="T73" fmla="*/ 195 h 599"/>
                <a:gd name="T74" fmla="*/ 102 w 841"/>
                <a:gd name="T75" fmla="*/ 195 h 599"/>
                <a:gd name="T76" fmla="*/ 154 w 841"/>
                <a:gd name="T77" fmla="*/ 229 h 599"/>
                <a:gd name="T78" fmla="*/ 428 w 841"/>
                <a:gd name="T79" fmla="*/ 189 h 599"/>
                <a:gd name="T80" fmla="*/ 428 w 841"/>
                <a:gd name="T81" fmla="*/ 163 h 599"/>
                <a:gd name="T82" fmla="*/ 428 w 841"/>
                <a:gd name="T83" fmla="*/ 152 h 599"/>
                <a:gd name="T84" fmla="*/ 427 w 841"/>
                <a:gd name="T85" fmla="*/ 148 h 599"/>
                <a:gd name="T86" fmla="*/ 426 w 841"/>
                <a:gd name="T87" fmla="*/ 145 h 599"/>
                <a:gd name="T88" fmla="*/ 423 w 841"/>
                <a:gd name="T89" fmla="*/ 139 h 599"/>
                <a:gd name="T90" fmla="*/ 420 w 841"/>
                <a:gd name="T91" fmla="*/ 135 h 599"/>
                <a:gd name="T92" fmla="*/ 417 w 841"/>
                <a:gd name="T93" fmla="*/ 132 h 599"/>
                <a:gd name="T94" fmla="*/ 408 w 841"/>
                <a:gd name="T95" fmla="*/ 127 h 599"/>
                <a:gd name="T96" fmla="*/ 220 w 841"/>
                <a:gd name="T97" fmla="*/ 155 h 599"/>
                <a:gd name="T98" fmla="*/ 270 w 841"/>
                <a:gd name="T99" fmla="*/ 97 h 599"/>
                <a:gd name="T100" fmla="*/ 594 w 841"/>
                <a:gd name="T101" fmla="*/ 148 h 599"/>
                <a:gd name="T102" fmla="*/ 832 w 841"/>
                <a:gd name="T103" fmla="*/ 544 h 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41" h="599">
                  <a:moveTo>
                    <a:pt x="832" y="544"/>
                  </a:moveTo>
                  <a:cubicBezTo>
                    <a:pt x="827" y="548"/>
                    <a:pt x="784" y="581"/>
                    <a:pt x="723" y="599"/>
                  </a:cubicBezTo>
                  <a:cubicBezTo>
                    <a:pt x="722" y="597"/>
                    <a:pt x="721" y="595"/>
                    <a:pt x="721" y="593"/>
                  </a:cubicBezTo>
                  <a:cubicBezTo>
                    <a:pt x="721" y="592"/>
                    <a:pt x="720" y="590"/>
                    <a:pt x="720" y="589"/>
                  </a:cubicBezTo>
                  <a:cubicBezTo>
                    <a:pt x="719" y="587"/>
                    <a:pt x="719" y="585"/>
                    <a:pt x="718" y="583"/>
                  </a:cubicBezTo>
                  <a:cubicBezTo>
                    <a:pt x="718" y="583"/>
                    <a:pt x="718" y="582"/>
                    <a:pt x="717" y="581"/>
                  </a:cubicBezTo>
                  <a:cubicBezTo>
                    <a:pt x="714" y="570"/>
                    <a:pt x="710" y="561"/>
                    <a:pt x="705" y="554"/>
                  </a:cubicBezTo>
                  <a:cubicBezTo>
                    <a:pt x="704" y="553"/>
                    <a:pt x="704" y="553"/>
                    <a:pt x="704" y="552"/>
                  </a:cubicBezTo>
                  <a:cubicBezTo>
                    <a:pt x="702" y="549"/>
                    <a:pt x="699" y="546"/>
                    <a:pt x="697" y="544"/>
                  </a:cubicBezTo>
                  <a:cubicBezTo>
                    <a:pt x="697" y="543"/>
                    <a:pt x="696" y="543"/>
                    <a:pt x="696" y="542"/>
                  </a:cubicBezTo>
                  <a:cubicBezTo>
                    <a:pt x="694" y="541"/>
                    <a:pt x="692" y="539"/>
                    <a:pt x="690" y="537"/>
                  </a:cubicBezTo>
                  <a:cubicBezTo>
                    <a:pt x="690" y="537"/>
                    <a:pt x="690" y="536"/>
                    <a:pt x="689" y="536"/>
                  </a:cubicBezTo>
                  <a:cubicBezTo>
                    <a:pt x="689" y="536"/>
                    <a:pt x="689" y="536"/>
                    <a:pt x="688" y="536"/>
                  </a:cubicBezTo>
                  <a:cubicBezTo>
                    <a:pt x="687" y="535"/>
                    <a:pt x="686" y="534"/>
                    <a:pt x="685" y="533"/>
                  </a:cubicBezTo>
                  <a:cubicBezTo>
                    <a:pt x="682" y="531"/>
                    <a:pt x="679" y="529"/>
                    <a:pt x="676" y="528"/>
                  </a:cubicBezTo>
                  <a:cubicBezTo>
                    <a:pt x="672" y="526"/>
                    <a:pt x="669" y="525"/>
                    <a:pt x="666" y="524"/>
                  </a:cubicBezTo>
                  <a:cubicBezTo>
                    <a:pt x="665" y="524"/>
                    <a:pt x="664" y="523"/>
                    <a:pt x="663" y="523"/>
                  </a:cubicBezTo>
                  <a:cubicBezTo>
                    <a:pt x="663" y="523"/>
                    <a:pt x="662" y="523"/>
                    <a:pt x="661" y="522"/>
                  </a:cubicBezTo>
                  <a:cubicBezTo>
                    <a:pt x="659" y="522"/>
                    <a:pt x="657" y="521"/>
                    <a:pt x="655" y="521"/>
                  </a:cubicBezTo>
                  <a:cubicBezTo>
                    <a:pt x="648" y="519"/>
                    <a:pt x="641" y="518"/>
                    <a:pt x="634" y="516"/>
                  </a:cubicBezTo>
                  <a:cubicBezTo>
                    <a:pt x="632" y="516"/>
                    <a:pt x="630" y="516"/>
                    <a:pt x="628" y="515"/>
                  </a:cubicBezTo>
                  <a:cubicBezTo>
                    <a:pt x="620" y="514"/>
                    <a:pt x="612" y="512"/>
                    <a:pt x="604" y="511"/>
                  </a:cubicBezTo>
                  <a:cubicBezTo>
                    <a:pt x="599" y="510"/>
                    <a:pt x="595" y="510"/>
                    <a:pt x="591" y="509"/>
                  </a:cubicBezTo>
                  <a:cubicBezTo>
                    <a:pt x="587" y="508"/>
                    <a:pt x="583" y="508"/>
                    <a:pt x="579" y="507"/>
                  </a:cubicBezTo>
                  <a:cubicBezTo>
                    <a:pt x="578" y="507"/>
                    <a:pt x="578" y="507"/>
                    <a:pt x="577" y="506"/>
                  </a:cubicBezTo>
                  <a:cubicBezTo>
                    <a:pt x="572" y="506"/>
                    <a:pt x="568" y="505"/>
                    <a:pt x="564" y="504"/>
                  </a:cubicBezTo>
                  <a:cubicBezTo>
                    <a:pt x="557" y="503"/>
                    <a:pt x="550" y="502"/>
                    <a:pt x="543" y="501"/>
                  </a:cubicBezTo>
                  <a:cubicBezTo>
                    <a:pt x="536" y="500"/>
                    <a:pt x="529" y="499"/>
                    <a:pt x="521" y="497"/>
                  </a:cubicBezTo>
                  <a:cubicBezTo>
                    <a:pt x="506" y="495"/>
                    <a:pt x="490" y="492"/>
                    <a:pt x="475" y="489"/>
                  </a:cubicBezTo>
                  <a:cubicBezTo>
                    <a:pt x="471" y="488"/>
                    <a:pt x="466" y="488"/>
                    <a:pt x="462" y="487"/>
                  </a:cubicBezTo>
                  <a:cubicBezTo>
                    <a:pt x="460" y="486"/>
                    <a:pt x="457" y="486"/>
                    <a:pt x="455" y="485"/>
                  </a:cubicBezTo>
                  <a:cubicBezTo>
                    <a:pt x="448" y="484"/>
                    <a:pt x="442" y="483"/>
                    <a:pt x="436" y="481"/>
                  </a:cubicBezTo>
                  <a:cubicBezTo>
                    <a:pt x="431" y="480"/>
                    <a:pt x="426" y="479"/>
                    <a:pt x="421" y="478"/>
                  </a:cubicBezTo>
                  <a:cubicBezTo>
                    <a:pt x="419" y="478"/>
                    <a:pt x="416" y="477"/>
                    <a:pt x="414" y="477"/>
                  </a:cubicBezTo>
                  <a:cubicBezTo>
                    <a:pt x="406" y="475"/>
                    <a:pt x="399" y="473"/>
                    <a:pt x="392" y="472"/>
                  </a:cubicBezTo>
                  <a:cubicBezTo>
                    <a:pt x="391" y="471"/>
                    <a:pt x="389" y="471"/>
                    <a:pt x="388" y="471"/>
                  </a:cubicBezTo>
                  <a:cubicBezTo>
                    <a:pt x="385" y="470"/>
                    <a:pt x="381" y="469"/>
                    <a:pt x="378" y="468"/>
                  </a:cubicBezTo>
                  <a:cubicBezTo>
                    <a:pt x="375" y="467"/>
                    <a:pt x="372" y="466"/>
                    <a:pt x="369" y="465"/>
                  </a:cubicBezTo>
                  <a:cubicBezTo>
                    <a:pt x="366" y="465"/>
                    <a:pt x="363" y="464"/>
                    <a:pt x="360" y="463"/>
                  </a:cubicBezTo>
                  <a:cubicBezTo>
                    <a:pt x="356" y="462"/>
                    <a:pt x="353" y="461"/>
                    <a:pt x="349" y="460"/>
                  </a:cubicBezTo>
                  <a:cubicBezTo>
                    <a:pt x="347" y="459"/>
                    <a:pt x="344" y="458"/>
                    <a:pt x="341" y="457"/>
                  </a:cubicBezTo>
                  <a:cubicBezTo>
                    <a:pt x="339" y="456"/>
                    <a:pt x="337" y="456"/>
                    <a:pt x="334" y="455"/>
                  </a:cubicBezTo>
                  <a:cubicBezTo>
                    <a:pt x="332" y="454"/>
                    <a:pt x="330" y="453"/>
                    <a:pt x="328" y="453"/>
                  </a:cubicBezTo>
                  <a:cubicBezTo>
                    <a:pt x="326" y="452"/>
                    <a:pt x="324" y="451"/>
                    <a:pt x="322" y="450"/>
                  </a:cubicBezTo>
                  <a:cubicBezTo>
                    <a:pt x="316" y="448"/>
                    <a:pt x="310" y="446"/>
                    <a:pt x="304" y="443"/>
                  </a:cubicBezTo>
                  <a:cubicBezTo>
                    <a:pt x="302" y="442"/>
                    <a:pt x="301" y="442"/>
                    <a:pt x="299" y="441"/>
                  </a:cubicBezTo>
                  <a:cubicBezTo>
                    <a:pt x="284" y="434"/>
                    <a:pt x="271" y="427"/>
                    <a:pt x="259" y="418"/>
                  </a:cubicBezTo>
                  <a:cubicBezTo>
                    <a:pt x="259" y="418"/>
                    <a:pt x="258" y="418"/>
                    <a:pt x="257" y="417"/>
                  </a:cubicBezTo>
                  <a:cubicBezTo>
                    <a:pt x="255" y="415"/>
                    <a:pt x="253" y="414"/>
                    <a:pt x="251" y="412"/>
                  </a:cubicBezTo>
                  <a:cubicBezTo>
                    <a:pt x="249" y="411"/>
                    <a:pt x="248" y="410"/>
                    <a:pt x="247" y="409"/>
                  </a:cubicBezTo>
                  <a:cubicBezTo>
                    <a:pt x="243" y="405"/>
                    <a:pt x="239" y="401"/>
                    <a:pt x="235" y="397"/>
                  </a:cubicBezTo>
                  <a:cubicBezTo>
                    <a:pt x="233" y="396"/>
                    <a:pt x="232" y="395"/>
                    <a:pt x="231" y="394"/>
                  </a:cubicBezTo>
                  <a:cubicBezTo>
                    <a:pt x="229" y="393"/>
                    <a:pt x="227" y="391"/>
                    <a:pt x="225" y="389"/>
                  </a:cubicBezTo>
                  <a:cubicBezTo>
                    <a:pt x="223" y="388"/>
                    <a:pt x="221" y="386"/>
                    <a:pt x="219" y="384"/>
                  </a:cubicBezTo>
                  <a:cubicBezTo>
                    <a:pt x="216" y="382"/>
                    <a:pt x="214" y="381"/>
                    <a:pt x="212" y="379"/>
                  </a:cubicBezTo>
                  <a:cubicBezTo>
                    <a:pt x="211" y="378"/>
                    <a:pt x="209" y="377"/>
                    <a:pt x="208" y="375"/>
                  </a:cubicBezTo>
                  <a:cubicBezTo>
                    <a:pt x="175" y="349"/>
                    <a:pt x="135" y="320"/>
                    <a:pt x="96" y="294"/>
                  </a:cubicBezTo>
                  <a:cubicBezTo>
                    <a:pt x="96" y="294"/>
                    <a:pt x="96" y="294"/>
                    <a:pt x="96" y="294"/>
                  </a:cubicBezTo>
                  <a:cubicBezTo>
                    <a:pt x="92" y="291"/>
                    <a:pt x="88" y="288"/>
                    <a:pt x="84" y="285"/>
                  </a:cubicBezTo>
                  <a:cubicBezTo>
                    <a:pt x="80" y="283"/>
                    <a:pt x="77" y="280"/>
                    <a:pt x="73" y="278"/>
                  </a:cubicBezTo>
                  <a:cubicBezTo>
                    <a:pt x="71" y="276"/>
                    <a:pt x="68" y="274"/>
                    <a:pt x="66" y="273"/>
                  </a:cubicBezTo>
                  <a:cubicBezTo>
                    <a:pt x="65" y="256"/>
                    <a:pt x="60" y="242"/>
                    <a:pt x="52" y="231"/>
                  </a:cubicBezTo>
                  <a:cubicBezTo>
                    <a:pt x="38" y="211"/>
                    <a:pt x="16" y="198"/>
                    <a:pt x="0" y="186"/>
                  </a:cubicBezTo>
                  <a:cubicBezTo>
                    <a:pt x="10" y="182"/>
                    <a:pt x="22" y="180"/>
                    <a:pt x="38" y="178"/>
                  </a:cubicBezTo>
                  <a:cubicBezTo>
                    <a:pt x="40" y="178"/>
                    <a:pt x="40" y="178"/>
                    <a:pt x="40" y="178"/>
                  </a:cubicBezTo>
                  <a:cubicBezTo>
                    <a:pt x="41" y="178"/>
                    <a:pt x="41" y="178"/>
                    <a:pt x="42" y="178"/>
                  </a:cubicBezTo>
                  <a:cubicBezTo>
                    <a:pt x="44" y="178"/>
                    <a:pt x="45" y="178"/>
                    <a:pt x="46" y="178"/>
                  </a:cubicBezTo>
                  <a:cubicBezTo>
                    <a:pt x="48" y="178"/>
                    <a:pt x="49" y="178"/>
                    <a:pt x="51" y="179"/>
                  </a:cubicBezTo>
                  <a:cubicBezTo>
                    <a:pt x="52" y="179"/>
                    <a:pt x="53" y="179"/>
                    <a:pt x="54" y="179"/>
                  </a:cubicBezTo>
                  <a:cubicBezTo>
                    <a:pt x="62" y="181"/>
                    <a:pt x="70" y="183"/>
                    <a:pt x="80" y="186"/>
                  </a:cubicBezTo>
                  <a:cubicBezTo>
                    <a:pt x="82" y="187"/>
                    <a:pt x="84" y="188"/>
                    <a:pt x="86" y="189"/>
                  </a:cubicBezTo>
                  <a:cubicBezTo>
                    <a:pt x="87" y="189"/>
                    <a:pt x="88" y="190"/>
                    <a:pt x="90" y="190"/>
                  </a:cubicBezTo>
                  <a:cubicBezTo>
                    <a:pt x="91" y="191"/>
                    <a:pt x="93" y="192"/>
                    <a:pt x="95" y="192"/>
                  </a:cubicBezTo>
                  <a:cubicBezTo>
                    <a:pt x="97" y="193"/>
                    <a:pt x="99" y="194"/>
                    <a:pt x="100" y="195"/>
                  </a:cubicBezTo>
                  <a:cubicBezTo>
                    <a:pt x="101" y="195"/>
                    <a:pt x="101" y="195"/>
                    <a:pt x="102" y="195"/>
                  </a:cubicBezTo>
                  <a:cubicBezTo>
                    <a:pt x="102" y="195"/>
                    <a:pt x="102" y="195"/>
                    <a:pt x="102" y="195"/>
                  </a:cubicBezTo>
                  <a:cubicBezTo>
                    <a:pt x="102" y="195"/>
                    <a:pt x="102" y="195"/>
                    <a:pt x="102" y="195"/>
                  </a:cubicBezTo>
                  <a:cubicBezTo>
                    <a:pt x="116" y="207"/>
                    <a:pt x="134" y="218"/>
                    <a:pt x="154" y="229"/>
                  </a:cubicBezTo>
                  <a:cubicBezTo>
                    <a:pt x="251" y="280"/>
                    <a:pt x="405" y="310"/>
                    <a:pt x="428" y="196"/>
                  </a:cubicBezTo>
                  <a:cubicBezTo>
                    <a:pt x="429" y="193"/>
                    <a:pt x="429" y="191"/>
                    <a:pt x="428" y="189"/>
                  </a:cubicBezTo>
                  <a:cubicBezTo>
                    <a:pt x="430" y="180"/>
                    <a:pt x="430" y="171"/>
                    <a:pt x="428" y="163"/>
                  </a:cubicBezTo>
                  <a:cubicBezTo>
                    <a:pt x="428" y="163"/>
                    <a:pt x="428" y="163"/>
                    <a:pt x="428" y="163"/>
                  </a:cubicBezTo>
                  <a:cubicBezTo>
                    <a:pt x="428" y="160"/>
                    <a:pt x="428" y="157"/>
                    <a:pt x="428" y="154"/>
                  </a:cubicBezTo>
                  <a:cubicBezTo>
                    <a:pt x="428" y="153"/>
                    <a:pt x="428" y="153"/>
                    <a:pt x="428" y="152"/>
                  </a:cubicBezTo>
                  <a:cubicBezTo>
                    <a:pt x="428" y="151"/>
                    <a:pt x="428" y="151"/>
                    <a:pt x="427" y="150"/>
                  </a:cubicBezTo>
                  <a:cubicBezTo>
                    <a:pt x="427" y="149"/>
                    <a:pt x="427" y="149"/>
                    <a:pt x="427" y="148"/>
                  </a:cubicBezTo>
                  <a:cubicBezTo>
                    <a:pt x="427" y="147"/>
                    <a:pt x="427" y="147"/>
                    <a:pt x="427" y="146"/>
                  </a:cubicBezTo>
                  <a:cubicBezTo>
                    <a:pt x="426" y="146"/>
                    <a:pt x="426" y="145"/>
                    <a:pt x="426" y="145"/>
                  </a:cubicBezTo>
                  <a:cubicBezTo>
                    <a:pt x="426" y="144"/>
                    <a:pt x="425" y="142"/>
                    <a:pt x="424" y="141"/>
                  </a:cubicBezTo>
                  <a:cubicBezTo>
                    <a:pt x="424" y="140"/>
                    <a:pt x="424" y="140"/>
                    <a:pt x="423" y="139"/>
                  </a:cubicBezTo>
                  <a:cubicBezTo>
                    <a:pt x="423" y="139"/>
                    <a:pt x="423" y="138"/>
                    <a:pt x="422" y="137"/>
                  </a:cubicBezTo>
                  <a:cubicBezTo>
                    <a:pt x="422" y="137"/>
                    <a:pt x="421" y="136"/>
                    <a:pt x="420" y="135"/>
                  </a:cubicBezTo>
                  <a:cubicBezTo>
                    <a:pt x="420" y="134"/>
                    <a:pt x="419" y="134"/>
                    <a:pt x="418" y="133"/>
                  </a:cubicBezTo>
                  <a:cubicBezTo>
                    <a:pt x="418" y="133"/>
                    <a:pt x="417" y="132"/>
                    <a:pt x="417" y="132"/>
                  </a:cubicBezTo>
                  <a:cubicBezTo>
                    <a:pt x="415" y="131"/>
                    <a:pt x="413" y="130"/>
                    <a:pt x="411" y="129"/>
                  </a:cubicBezTo>
                  <a:cubicBezTo>
                    <a:pt x="410" y="128"/>
                    <a:pt x="409" y="128"/>
                    <a:pt x="408" y="127"/>
                  </a:cubicBezTo>
                  <a:cubicBezTo>
                    <a:pt x="403" y="126"/>
                    <a:pt x="397" y="125"/>
                    <a:pt x="390" y="125"/>
                  </a:cubicBezTo>
                  <a:cubicBezTo>
                    <a:pt x="342" y="125"/>
                    <a:pt x="254" y="157"/>
                    <a:pt x="220" y="155"/>
                  </a:cubicBezTo>
                  <a:cubicBezTo>
                    <a:pt x="248" y="123"/>
                    <a:pt x="248" y="123"/>
                    <a:pt x="248" y="123"/>
                  </a:cubicBezTo>
                  <a:cubicBezTo>
                    <a:pt x="270" y="97"/>
                    <a:pt x="270" y="97"/>
                    <a:pt x="270" y="97"/>
                  </a:cubicBezTo>
                  <a:cubicBezTo>
                    <a:pt x="333" y="79"/>
                    <a:pt x="410" y="61"/>
                    <a:pt x="464" y="53"/>
                  </a:cubicBezTo>
                  <a:cubicBezTo>
                    <a:pt x="541" y="42"/>
                    <a:pt x="566" y="0"/>
                    <a:pt x="594" y="148"/>
                  </a:cubicBezTo>
                  <a:cubicBezTo>
                    <a:pt x="621" y="297"/>
                    <a:pt x="682" y="329"/>
                    <a:pt x="730" y="361"/>
                  </a:cubicBezTo>
                  <a:cubicBezTo>
                    <a:pt x="779" y="394"/>
                    <a:pt x="841" y="538"/>
                    <a:pt x="832" y="5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56" name="Freeform 33">
              <a:extLst>
                <a:ext uri="{FF2B5EF4-FFF2-40B4-BE49-F238E27FC236}">
                  <a16:creationId xmlns:a16="http://schemas.microsoft.com/office/drawing/2014/main" id="{86469AEA-7511-41DC-A011-88DD81748329}"/>
                </a:ext>
              </a:extLst>
            </p:cNvPr>
            <p:cNvSpPr>
              <a:spLocks/>
            </p:cNvSpPr>
            <p:nvPr/>
          </p:nvSpPr>
          <p:spPr bwMode="auto">
            <a:xfrm>
              <a:off x="9860664" y="3197122"/>
              <a:ext cx="964074" cy="677360"/>
            </a:xfrm>
            <a:custGeom>
              <a:avLst/>
              <a:gdLst>
                <a:gd name="T0" fmla="*/ 462 w 538"/>
                <a:gd name="T1" fmla="*/ 0 h 378"/>
                <a:gd name="T2" fmla="*/ 0 w 538"/>
                <a:gd name="T3" fmla="*/ 245 h 378"/>
                <a:gd name="T4" fmla="*/ 0 w 538"/>
                <a:gd name="T5" fmla="*/ 378 h 378"/>
                <a:gd name="T6" fmla="*/ 538 w 538"/>
                <a:gd name="T7" fmla="*/ 100 h 378"/>
                <a:gd name="T8" fmla="*/ 462 w 538"/>
                <a:gd name="T9" fmla="*/ 0 h 378"/>
              </a:gdLst>
              <a:ahLst/>
              <a:cxnLst>
                <a:cxn ang="0">
                  <a:pos x="T0" y="T1"/>
                </a:cxn>
                <a:cxn ang="0">
                  <a:pos x="T2" y="T3"/>
                </a:cxn>
                <a:cxn ang="0">
                  <a:pos x="T4" y="T5"/>
                </a:cxn>
                <a:cxn ang="0">
                  <a:pos x="T6" y="T7"/>
                </a:cxn>
                <a:cxn ang="0">
                  <a:pos x="T8" y="T9"/>
                </a:cxn>
              </a:cxnLst>
              <a:rect l="0" t="0" r="r" b="b"/>
              <a:pathLst>
                <a:path w="538" h="378">
                  <a:moveTo>
                    <a:pt x="462" y="0"/>
                  </a:moveTo>
                  <a:lnTo>
                    <a:pt x="0" y="245"/>
                  </a:lnTo>
                  <a:lnTo>
                    <a:pt x="0" y="378"/>
                  </a:lnTo>
                  <a:lnTo>
                    <a:pt x="538" y="100"/>
                  </a:lnTo>
                  <a:lnTo>
                    <a:pt x="462" y="0"/>
                  </a:lnTo>
                  <a:close/>
                </a:path>
              </a:pathLst>
            </a:custGeom>
            <a:solidFill>
              <a:schemeClr val="bg1"/>
            </a:soli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57" name="Freeform 34">
              <a:extLst>
                <a:ext uri="{FF2B5EF4-FFF2-40B4-BE49-F238E27FC236}">
                  <a16:creationId xmlns:a16="http://schemas.microsoft.com/office/drawing/2014/main" id="{A828F27C-2D7F-4EC9-819B-5E25949089DA}"/>
                </a:ext>
              </a:extLst>
            </p:cNvPr>
            <p:cNvSpPr>
              <a:spLocks/>
            </p:cNvSpPr>
            <p:nvPr/>
          </p:nvSpPr>
          <p:spPr bwMode="auto">
            <a:xfrm>
              <a:off x="9860664" y="3376318"/>
              <a:ext cx="2331338" cy="3436976"/>
            </a:xfrm>
            <a:custGeom>
              <a:avLst/>
              <a:gdLst>
                <a:gd name="T0" fmla="*/ 692 w 692"/>
                <a:gd name="T1" fmla="*/ 543 h 1021"/>
                <a:gd name="T2" fmla="*/ 692 w 692"/>
                <a:gd name="T3" fmla="*/ 1021 h 1021"/>
                <a:gd name="T4" fmla="*/ 529 w 692"/>
                <a:gd name="T5" fmla="*/ 922 h 1021"/>
                <a:gd name="T6" fmla="*/ 267 w 692"/>
                <a:gd name="T7" fmla="*/ 862 h 1021"/>
                <a:gd name="T8" fmla="*/ 222 w 692"/>
                <a:gd name="T9" fmla="*/ 855 h 1021"/>
                <a:gd name="T10" fmla="*/ 85 w 692"/>
                <a:gd name="T11" fmla="*/ 506 h 1021"/>
                <a:gd name="T12" fmla="*/ 0 w 692"/>
                <a:gd name="T13" fmla="*/ 148 h 1021"/>
                <a:gd name="T14" fmla="*/ 95 w 692"/>
                <a:gd name="T15" fmla="*/ 99 h 1021"/>
                <a:gd name="T16" fmla="*/ 183 w 692"/>
                <a:gd name="T17" fmla="*/ 54 h 1021"/>
                <a:gd name="T18" fmla="*/ 263 w 692"/>
                <a:gd name="T19" fmla="*/ 13 h 1021"/>
                <a:gd name="T20" fmla="*/ 286 w 692"/>
                <a:gd name="T21" fmla="*/ 0 h 1021"/>
                <a:gd name="T22" fmla="*/ 286 w 692"/>
                <a:gd name="T23" fmla="*/ 0 h 1021"/>
                <a:gd name="T24" fmla="*/ 286 w 692"/>
                <a:gd name="T25" fmla="*/ 0 h 1021"/>
                <a:gd name="T26" fmla="*/ 292 w 692"/>
                <a:gd name="T27" fmla="*/ 7 h 1021"/>
                <a:gd name="T28" fmla="*/ 692 w 692"/>
                <a:gd name="T29" fmla="*/ 543 h 10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2" h="1021">
                  <a:moveTo>
                    <a:pt x="692" y="543"/>
                  </a:moveTo>
                  <a:cubicBezTo>
                    <a:pt x="692" y="1021"/>
                    <a:pt x="692" y="1021"/>
                    <a:pt x="692" y="1021"/>
                  </a:cubicBezTo>
                  <a:cubicBezTo>
                    <a:pt x="681" y="1000"/>
                    <a:pt x="644" y="961"/>
                    <a:pt x="529" y="922"/>
                  </a:cubicBezTo>
                  <a:cubicBezTo>
                    <a:pt x="467" y="901"/>
                    <a:pt x="382" y="880"/>
                    <a:pt x="267" y="862"/>
                  </a:cubicBezTo>
                  <a:cubicBezTo>
                    <a:pt x="252" y="860"/>
                    <a:pt x="238" y="857"/>
                    <a:pt x="222" y="855"/>
                  </a:cubicBezTo>
                  <a:cubicBezTo>
                    <a:pt x="164" y="741"/>
                    <a:pt x="118" y="618"/>
                    <a:pt x="85" y="506"/>
                  </a:cubicBezTo>
                  <a:cubicBezTo>
                    <a:pt x="24" y="308"/>
                    <a:pt x="0" y="148"/>
                    <a:pt x="0" y="148"/>
                  </a:cubicBezTo>
                  <a:cubicBezTo>
                    <a:pt x="95" y="99"/>
                    <a:pt x="95" y="99"/>
                    <a:pt x="95" y="99"/>
                  </a:cubicBezTo>
                  <a:cubicBezTo>
                    <a:pt x="183" y="54"/>
                    <a:pt x="183" y="54"/>
                    <a:pt x="183" y="54"/>
                  </a:cubicBezTo>
                  <a:cubicBezTo>
                    <a:pt x="263" y="13"/>
                    <a:pt x="263" y="13"/>
                    <a:pt x="263" y="13"/>
                  </a:cubicBezTo>
                  <a:cubicBezTo>
                    <a:pt x="286" y="0"/>
                    <a:pt x="286" y="0"/>
                    <a:pt x="286" y="0"/>
                  </a:cubicBezTo>
                  <a:cubicBezTo>
                    <a:pt x="286" y="0"/>
                    <a:pt x="286" y="0"/>
                    <a:pt x="286" y="0"/>
                  </a:cubicBezTo>
                  <a:cubicBezTo>
                    <a:pt x="286" y="0"/>
                    <a:pt x="286" y="0"/>
                    <a:pt x="286" y="0"/>
                  </a:cubicBezTo>
                  <a:cubicBezTo>
                    <a:pt x="288" y="2"/>
                    <a:pt x="290" y="5"/>
                    <a:pt x="292" y="7"/>
                  </a:cubicBezTo>
                  <a:cubicBezTo>
                    <a:pt x="354" y="77"/>
                    <a:pt x="539" y="303"/>
                    <a:pt x="692" y="543"/>
                  </a:cubicBezTo>
                  <a:close/>
                </a:path>
              </a:pathLst>
            </a:custGeom>
            <a:gradFill>
              <a:gsLst>
                <a:gs pos="0">
                  <a:srgbClr val="0A2DDB"/>
                </a:gs>
                <a:gs pos="83000">
                  <a:srgbClr val="3E04A9"/>
                </a:gs>
              </a:gsLst>
              <a:lin ang="13200000" scaled="0"/>
            </a:gra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58" name="Freeform 35">
              <a:extLst>
                <a:ext uri="{FF2B5EF4-FFF2-40B4-BE49-F238E27FC236}">
                  <a16:creationId xmlns:a16="http://schemas.microsoft.com/office/drawing/2014/main" id="{3CEFFA90-EB51-41A6-8D88-DC1FC480C0E4}"/>
                </a:ext>
              </a:extLst>
            </p:cNvPr>
            <p:cNvSpPr>
              <a:spLocks/>
            </p:cNvSpPr>
            <p:nvPr/>
          </p:nvSpPr>
          <p:spPr bwMode="auto">
            <a:xfrm>
              <a:off x="9860664" y="3557306"/>
              <a:ext cx="1782999" cy="2922684"/>
            </a:xfrm>
            <a:custGeom>
              <a:avLst/>
              <a:gdLst>
                <a:gd name="T0" fmla="*/ 529 w 529"/>
                <a:gd name="T1" fmla="*/ 868 h 868"/>
                <a:gd name="T2" fmla="*/ 267 w 529"/>
                <a:gd name="T3" fmla="*/ 808 h 868"/>
                <a:gd name="T4" fmla="*/ 222 w 529"/>
                <a:gd name="T5" fmla="*/ 801 h 868"/>
                <a:gd name="T6" fmla="*/ 85 w 529"/>
                <a:gd name="T7" fmla="*/ 452 h 868"/>
                <a:gd name="T8" fmla="*/ 0 w 529"/>
                <a:gd name="T9" fmla="*/ 94 h 868"/>
                <a:gd name="T10" fmla="*/ 95 w 529"/>
                <a:gd name="T11" fmla="*/ 45 h 868"/>
                <a:gd name="T12" fmla="*/ 183 w 529"/>
                <a:gd name="T13" fmla="*/ 0 h 868"/>
                <a:gd name="T14" fmla="*/ 194 w 529"/>
                <a:gd name="T15" fmla="*/ 1 h 868"/>
                <a:gd name="T16" fmla="*/ 315 w 529"/>
                <a:gd name="T17" fmla="*/ 378 h 868"/>
                <a:gd name="T18" fmla="*/ 315 w 529"/>
                <a:gd name="T19" fmla="*/ 421 h 868"/>
                <a:gd name="T20" fmla="*/ 508 w 529"/>
                <a:gd name="T21" fmla="*/ 855 h 868"/>
                <a:gd name="T22" fmla="*/ 529 w 529"/>
                <a:gd name="T23" fmla="*/ 868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9" h="868">
                  <a:moveTo>
                    <a:pt x="529" y="868"/>
                  </a:moveTo>
                  <a:cubicBezTo>
                    <a:pt x="467" y="847"/>
                    <a:pt x="382" y="826"/>
                    <a:pt x="267" y="808"/>
                  </a:cubicBezTo>
                  <a:cubicBezTo>
                    <a:pt x="252" y="806"/>
                    <a:pt x="238" y="803"/>
                    <a:pt x="222" y="801"/>
                  </a:cubicBezTo>
                  <a:cubicBezTo>
                    <a:pt x="164" y="687"/>
                    <a:pt x="118" y="564"/>
                    <a:pt x="85" y="452"/>
                  </a:cubicBezTo>
                  <a:cubicBezTo>
                    <a:pt x="24" y="254"/>
                    <a:pt x="0" y="94"/>
                    <a:pt x="0" y="94"/>
                  </a:cubicBezTo>
                  <a:cubicBezTo>
                    <a:pt x="95" y="45"/>
                    <a:pt x="95" y="45"/>
                    <a:pt x="95" y="45"/>
                  </a:cubicBezTo>
                  <a:cubicBezTo>
                    <a:pt x="183" y="0"/>
                    <a:pt x="183" y="0"/>
                    <a:pt x="183" y="0"/>
                  </a:cubicBezTo>
                  <a:cubicBezTo>
                    <a:pt x="187" y="0"/>
                    <a:pt x="190" y="0"/>
                    <a:pt x="194" y="1"/>
                  </a:cubicBezTo>
                  <a:cubicBezTo>
                    <a:pt x="194" y="1"/>
                    <a:pt x="315" y="244"/>
                    <a:pt x="315" y="378"/>
                  </a:cubicBezTo>
                  <a:cubicBezTo>
                    <a:pt x="315" y="392"/>
                    <a:pt x="315" y="406"/>
                    <a:pt x="315" y="421"/>
                  </a:cubicBezTo>
                  <a:cubicBezTo>
                    <a:pt x="311" y="551"/>
                    <a:pt x="307" y="720"/>
                    <a:pt x="508" y="855"/>
                  </a:cubicBezTo>
                  <a:cubicBezTo>
                    <a:pt x="515" y="859"/>
                    <a:pt x="522" y="864"/>
                    <a:pt x="529" y="868"/>
                  </a:cubicBezTo>
                  <a:close/>
                </a:path>
              </a:pathLst>
            </a:custGeom>
            <a:gradFill>
              <a:gsLst>
                <a:gs pos="100000">
                  <a:srgbClr val="5936E0"/>
                </a:gs>
                <a:gs pos="44000">
                  <a:srgbClr val="371DBD"/>
                </a:gs>
              </a:gsLst>
              <a:lin ang="13200000" scaled="0"/>
            </a:gra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67" name="Freeform: Shape 66">
              <a:extLst>
                <a:ext uri="{FF2B5EF4-FFF2-40B4-BE49-F238E27FC236}">
                  <a16:creationId xmlns:a16="http://schemas.microsoft.com/office/drawing/2014/main" id="{2ACAA286-8EC7-477A-B799-85B6B23E638D}"/>
                </a:ext>
              </a:extLst>
            </p:cNvPr>
            <p:cNvSpPr/>
            <p:nvPr/>
          </p:nvSpPr>
          <p:spPr>
            <a:xfrm rot="20923453">
              <a:off x="6655548" y="-439156"/>
              <a:ext cx="5488008" cy="1037277"/>
            </a:xfrm>
            <a:custGeom>
              <a:avLst/>
              <a:gdLst>
                <a:gd name="connsiteX0" fmla="*/ 584535 w 5488008"/>
                <a:gd name="connsiteY0" fmla="*/ 0 h 1037277"/>
                <a:gd name="connsiteX1" fmla="*/ 5488008 w 5488008"/>
                <a:gd name="connsiteY1" fmla="*/ 977656 h 1037277"/>
                <a:gd name="connsiteX2" fmla="*/ 5476121 w 5488008"/>
                <a:gd name="connsiteY2" fmla="*/ 1037276 h 1037277"/>
                <a:gd name="connsiteX3" fmla="*/ 0 w 5488008"/>
                <a:gd name="connsiteY3" fmla="*/ 1037277 h 1037277"/>
                <a:gd name="connsiteX4" fmla="*/ 35107 w 5488008"/>
                <a:gd name="connsiteY4" fmla="*/ 912868 h 1037277"/>
                <a:gd name="connsiteX5" fmla="*/ 584535 w 5488008"/>
                <a:gd name="connsiteY5" fmla="*/ 0 h 1037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88008" h="1037277">
                  <a:moveTo>
                    <a:pt x="584535" y="0"/>
                  </a:moveTo>
                  <a:lnTo>
                    <a:pt x="5488008" y="977656"/>
                  </a:lnTo>
                  <a:lnTo>
                    <a:pt x="5476121" y="1037276"/>
                  </a:lnTo>
                  <a:lnTo>
                    <a:pt x="0" y="1037277"/>
                  </a:lnTo>
                  <a:lnTo>
                    <a:pt x="35107" y="912868"/>
                  </a:lnTo>
                  <a:cubicBezTo>
                    <a:pt x="217952" y="337066"/>
                    <a:pt x="584535" y="0"/>
                    <a:pt x="584535" y="0"/>
                  </a:cubicBezTo>
                  <a:close/>
                </a:path>
              </a:pathLst>
            </a:custGeom>
            <a:gradFill>
              <a:gsLst>
                <a:gs pos="0">
                  <a:srgbClr val="7CEFD8"/>
                </a:gs>
                <a:gs pos="83000">
                  <a:srgbClr val="6672E4"/>
                </a:gs>
              </a:gsLst>
              <a:lin ang="2400000" scaled="0"/>
            </a:gradFill>
            <a:ln w="12700" cap="flat">
              <a:noFill/>
              <a:prstDash val="solid"/>
              <a:miter lim="800000"/>
              <a:headEnd/>
              <a:tailEnd/>
            </a:ln>
          </p:spPr>
          <p:txBody>
            <a:bodyPr vert="horz" wrap="square" lIns="91440" tIns="45720" rIns="91440" bIns="45720" numCol="1" rtlCol="0" anchor="t" anchorCtr="0" compatLnSpc="1">
              <a:prstTxWarp prst="textNoShape">
                <a:avLst/>
              </a:prstTxWarp>
            </a:bodyPr>
            <a:lstStyle/>
            <a:p>
              <a:pPr rtl="0"/>
              <a:endParaRPr lang="en-GB" dirty="0">
                <a:solidFill>
                  <a:schemeClr val="tx1"/>
                </a:solidFill>
              </a:endParaRPr>
            </a:p>
          </p:txBody>
        </p:sp>
      </p:grpSp>
      <p:sp>
        <p:nvSpPr>
          <p:cNvPr id="15" name="Title 14" hidden="1">
            <a:extLst>
              <a:ext uri="{FF2B5EF4-FFF2-40B4-BE49-F238E27FC236}">
                <a16:creationId xmlns:a16="http://schemas.microsoft.com/office/drawing/2014/main" id="{1B710331-53CB-4E4F-A9D3-D1E190EEAEE4}"/>
              </a:ext>
            </a:extLst>
          </p:cNvPr>
          <p:cNvSpPr>
            <a:spLocks noGrp="1"/>
          </p:cNvSpPr>
          <p:nvPr>
            <p:ph type="title"/>
          </p:nvPr>
        </p:nvSpPr>
        <p:spPr/>
        <p:txBody>
          <a:bodyPr rtlCol="0"/>
          <a:lstStyle/>
          <a:p>
            <a:pPr rtl="0"/>
            <a:r>
              <a:rPr lang="en-GB" dirty="0"/>
              <a:t>Human resources slide 2</a:t>
            </a:r>
          </a:p>
        </p:txBody>
      </p:sp>
      <p:sp>
        <p:nvSpPr>
          <p:cNvPr id="3" name="TextBox 2">
            <a:extLst>
              <a:ext uri="{FF2B5EF4-FFF2-40B4-BE49-F238E27FC236}">
                <a16:creationId xmlns:a16="http://schemas.microsoft.com/office/drawing/2014/main" id="{C8DF0B82-7F90-CBEF-41EB-1EFDEF23E241}"/>
              </a:ext>
            </a:extLst>
          </p:cNvPr>
          <p:cNvSpPr txBox="1"/>
          <p:nvPr/>
        </p:nvSpPr>
        <p:spPr>
          <a:xfrm flipH="1">
            <a:off x="689825" y="1366451"/>
            <a:ext cx="5343031" cy="369332"/>
          </a:xfrm>
          <a:prstGeom prst="rect">
            <a:avLst/>
          </a:prstGeom>
          <a:noFill/>
        </p:spPr>
        <p:txBody>
          <a:bodyPr wrap="square" rtlCol="0">
            <a:spAutoFit/>
          </a:bodyPr>
          <a:lstStyle/>
          <a:p>
            <a:r>
              <a:rPr lang="en-GB" dirty="0">
                <a:solidFill>
                  <a:srgbClr val="002060"/>
                </a:solidFill>
                <a:latin typeface="Arial" panose="020B0604020202020204" pitchFamily="34" charset="0"/>
                <a:cs typeface="Arial" panose="020B0604020202020204" pitchFamily="34" charset="0"/>
              </a:rPr>
              <a:t>This presentation discusses:</a:t>
            </a:r>
          </a:p>
        </p:txBody>
      </p:sp>
      <p:sp>
        <p:nvSpPr>
          <p:cNvPr id="5" name="TextBox 4">
            <a:extLst>
              <a:ext uri="{FF2B5EF4-FFF2-40B4-BE49-F238E27FC236}">
                <a16:creationId xmlns:a16="http://schemas.microsoft.com/office/drawing/2014/main" id="{B9B8AF50-9368-FBAC-CB0B-587417CE66C8}"/>
              </a:ext>
            </a:extLst>
          </p:cNvPr>
          <p:cNvSpPr txBox="1"/>
          <p:nvPr/>
        </p:nvSpPr>
        <p:spPr>
          <a:xfrm flipH="1">
            <a:off x="731069" y="2003507"/>
            <a:ext cx="5343031" cy="1508105"/>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GB" dirty="0">
                <a:solidFill>
                  <a:srgbClr val="002060"/>
                </a:solidFill>
                <a:latin typeface="Arial" panose="020B0604020202020204" pitchFamily="34" charset="0"/>
                <a:cs typeface="Arial" panose="020B0604020202020204" pitchFamily="34" charset="0"/>
              </a:rPr>
              <a:t>The meaning of employee motivation</a:t>
            </a:r>
          </a:p>
          <a:p>
            <a:pPr marL="285750" indent="-285750">
              <a:spcAft>
                <a:spcPts val="1200"/>
              </a:spcAft>
              <a:buFont typeface="Arial" panose="020B0604020202020204" pitchFamily="34" charset="0"/>
              <a:buChar char="•"/>
            </a:pPr>
            <a:r>
              <a:rPr lang="en-GB" dirty="0">
                <a:solidFill>
                  <a:srgbClr val="002060"/>
                </a:solidFill>
                <a:latin typeface="Arial" panose="020B0604020202020204" pitchFamily="34" charset="0"/>
                <a:cs typeface="Arial" panose="020B0604020202020204" pitchFamily="34" charset="0"/>
              </a:rPr>
              <a:t>The key differences between extrinsic and intrinsic motivation types </a:t>
            </a:r>
          </a:p>
          <a:p>
            <a:pPr marL="285750" indent="-285750">
              <a:spcAft>
                <a:spcPts val="1200"/>
              </a:spcAft>
              <a:buFont typeface="Arial" panose="020B0604020202020204" pitchFamily="34" charset="0"/>
              <a:buChar char="•"/>
            </a:pPr>
            <a:r>
              <a:rPr lang="en-GB" dirty="0">
                <a:solidFill>
                  <a:srgbClr val="002060"/>
                </a:solidFill>
                <a:latin typeface="Arial" panose="020B0604020202020204" pitchFamily="34" charset="0"/>
                <a:cs typeface="Arial" panose="020B0604020202020204" pitchFamily="34" charset="0"/>
              </a:rPr>
              <a:t>Various motivation theories.</a:t>
            </a:r>
          </a:p>
        </p:txBody>
      </p:sp>
    </p:spTree>
    <p:extLst>
      <p:ext uri="{BB962C8B-B14F-4D97-AF65-F5344CB8AC3E}">
        <p14:creationId xmlns:p14="http://schemas.microsoft.com/office/powerpoint/2010/main" val="2855238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 name="Picture 121">
            <a:extLst>
              <a:ext uri="{FF2B5EF4-FFF2-40B4-BE49-F238E27FC236}">
                <a16:creationId xmlns:a16="http://schemas.microsoft.com/office/drawing/2014/main" id="{470070FC-19D0-4354-9BC9-608A5DC44997}"/>
              </a:ext>
              <a:ext uri="{C183D7F6-B498-43B3-948B-1728B52AA6E4}">
                <adec:decorative xmlns:adec="http://schemas.microsoft.com/office/drawing/2017/decorative" val="1"/>
              </a:ext>
            </a:extLst>
          </p:cNvPr>
          <p:cNvPicPr>
            <a:picLocks noChangeAspect="1"/>
          </p:cNvPicPr>
          <p:nvPr/>
        </p:nvPicPr>
        <p:blipFill rotWithShape="1">
          <a:blip r:embed="rId3">
            <a:lum bright="70000" contrast="-70000"/>
            <a:extLst>
              <a:ext uri="{BEBA8EAE-BF5A-486C-A8C5-ECC9F3942E4B}">
                <a14:imgProps xmlns:a14="http://schemas.microsoft.com/office/drawing/2010/main">
                  <a14:imgLayer r:embed="rId4">
                    <a14:imgEffect>
                      <a14:colorTemperature colorTemp="5300"/>
                    </a14:imgEffect>
                    <a14:imgEffect>
                      <a14:saturation sat="0"/>
                    </a14:imgEffect>
                  </a14:imgLayer>
                </a14:imgProps>
              </a:ext>
              <a:ext uri="{28A0092B-C50C-407E-A947-70E740481C1C}">
                <a14:useLocalDpi xmlns:a14="http://schemas.microsoft.com/office/drawing/2010/main" val="0"/>
              </a:ext>
            </a:extLst>
          </a:blip>
          <a:srcRect/>
          <a:stretch/>
        </p:blipFill>
        <p:spPr>
          <a:xfrm>
            <a:off x="-1" y="-107005"/>
            <a:ext cx="12192000" cy="6858000"/>
          </a:xfrm>
          <a:custGeom>
            <a:avLst/>
            <a:gdLst>
              <a:gd name="connsiteX0" fmla="*/ 0 w 12192000"/>
              <a:gd name="connsiteY0" fmla="*/ 0 h 2895600"/>
              <a:gd name="connsiteX1" fmla="*/ 12192000 w 12192000"/>
              <a:gd name="connsiteY1" fmla="*/ 0 h 2895600"/>
              <a:gd name="connsiteX2" fmla="*/ 12192000 w 12192000"/>
              <a:gd name="connsiteY2" fmla="*/ 2895600 h 2895600"/>
              <a:gd name="connsiteX3" fmla="*/ 0 w 12192000"/>
              <a:gd name="connsiteY3" fmla="*/ 2895600 h 2895600"/>
            </a:gdLst>
            <a:ahLst/>
            <a:cxnLst>
              <a:cxn ang="0">
                <a:pos x="connsiteX0" y="connsiteY0"/>
              </a:cxn>
              <a:cxn ang="0">
                <a:pos x="connsiteX1" y="connsiteY1"/>
              </a:cxn>
              <a:cxn ang="0">
                <a:pos x="connsiteX2" y="connsiteY2"/>
              </a:cxn>
              <a:cxn ang="0">
                <a:pos x="connsiteX3" y="connsiteY3"/>
              </a:cxn>
            </a:cxnLst>
            <a:rect l="l" t="t" r="r" b="b"/>
            <a:pathLst>
              <a:path w="12192000" h="2895600">
                <a:moveTo>
                  <a:pt x="0" y="0"/>
                </a:moveTo>
                <a:lnTo>
                  <a:pt x="12192000" y="0"/>
                </a:lnTo>
                <a:lnTo>
                  <a:pt x="12192000" y="2895600"/>
                </a:lnTo>
                <a:lnTo>
                  <a:pt x="0" y="2895600"/>
                </a:lnTo>
                <a:close/>
              </a:path>
            </a:pathLst>
          </a:custGeom>
        </p:spPr>
      </p:pic>
      <p:sp>
        <p:nvSpPr>
          <p:cNvPr id="4" name="Parallelogram 3">
            <a:extLst>
              <a:ext uri="{FF2B5EF4-FFF2-40B4-BE49-F238E27FC236}">
                <a16:creationId xmlns:a16="http://schemas.microsoft.com/office/drawing/2014/main" id="{241C7FC4-FEFA-4A96-9749-9068C68611EF}"/>
              </a:ext>
              <a:ext uri="{C183D7F6-B498-43B3-948B-1728B52AA6E4}">
                <adec:decorative xmlns:adec="http://schemas.microsoft.com/office/drawing/2017/decorative" val="1"/>
              </a:ext>
            </a:extLst>
          </p:cNvPr>
          <p:cNvSpPr/>
          <p:nvPr/>
        </p:nvSpPr>
        <p:spPr>
          <a:xfrm>
            <a:off x="4045331" y="142810"/>
            <a:ext cx="3961053" cy="6857998"/>
          </a:xfrm>
          <a:prstGeom prst="parallelogram">
            <a:avLst>
              <a:gd name="adj" fmla="val 0"/>
            </a:avLst>
          </a:prstGeom>
          <a:gradFill>
            <a:gsLst>
              <a:gs pos="0">
                <a:srgbClr val="7CEFD8"/>
              </a:gs>
              <a:gs pos="71000">
                <a:srgbClr val="6672E4"/>
              </a:gs>
              <a:gs pos="100000">
                <a:srgbClr val="882BE5"/>
              </a:gs>
            </a:gsLst>
            <a:lin ang="5400000" scaled="1"/>
          </a:gradFill>
          <a:ln w="12700" cap="flat">
            <a:noFill/>
            <a:prstDash val="solid"/>
            <a:miter lim="800000"/>
            <a:headEnd/>
            <a:tailEnd/>
          </a:ln>
        </p:spPr>
        <p:txBody>
          <a:bodyPr vert="horz" wrap="square" lIns="91440" tIns="45720" rIns="91440" bIns="45720" numCol="1" rtlCol="0" anchor="t" anchorCtr="0" compatLnSpc="1">
            <a:prstTxWarp prst="textNoShape">
              <a:avLst/>
            </a:prstTxWarp>
          </a:bodyPr>
          <a:lstStyle/>
          <a:p>
            <a:pPr rtl="0"/>
            <a:endParaRPr lang="en-GB" dirty="0">
              <a:solidFill>
                <a:schemeClr val="tx1"/>
              </a:solidFill>
            </a:endParaRPr>
          </a:p>
        </p:txBody>
      </p:sp>
      <p:sp>
        <p:nvSpPr>
          <p:cNvPr id="10" name="Rectangle 9">
            <a:extLst>
              <a:ext uri="{FF2B5EF4-FFF2-40B4-BE49-F238E27FC236}">
                <a16:creationId xmlns:a16="http://schemas.microsoft.com/office/drawing/2014/main" id="{6E9D6DBB-EE5F-A5AB-51D2-713D22F3783B}"/>
              </a:ext>
            </a:extLst>
          </p:cNvPr>
          <p:cNvSpPr/>
          <p:nvPr/>
        </p:nvSpPr>
        <p:spPr>
          <a:xfrm>
            <a:off x="4118636" y="3924583"/>
            <a:ext cx="2133363" cy="241308"/>
          </a:xfrm>
          <a:prstGeom prst="rect">
            <a:avLst/>
          </a:prstGeom>
          <a:gradFill flip="none" rotWithShape="1">
            <a:gsLst>
              <a:gs pos="18000">
                <a:schemeClr val="bg1"/>
              </a:gs>
              <a:gs pos="67000">
                <a:schemeClr val="bg1">
                  <a:alpha val="97000"/>
                </a:schemeClr>
              </a:gs>
              <a:gs pos="89000">
                <a:schemeClr val="bg1">
                  <a:shade val="100000"/>
                  <a:satMod val="115000"/>
                  <a:alpha val="0"/>
                </a:scheme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D4CB3231-3C51-CF71-EEC9-8898A3C2821E}"/>
              </a:ext>
            </a:extLst>
          </p:cNvPr>
          <p:cNvSpPr/>
          <p:nvPr/>
        </p:nvSpPr>
        <p:spPr>
          <a:xfrm>
            <a:off x="4112656" y="2240755"/>
            <a:ext cx="2251199" cy="216695"/>
          </a:xfrm>
          <a:prstGeom prst="rect">
            <a:avLst/>
          </a:prstGeom>
          <a:gradFill flip="none" rotWithShape="1">
            <a:gsLst>
              <a:gs pos="18000">
                <a:schemeClr val="bg1"/>
              </a:gs>
              <a:gs pos="67000">
                <a:schemeClr val="bg1">
                  <a:alpha val="97000"/>
                </a:schemeClr>
              </a:gs>
              <a:gs pos="89000">
                <a:schemeClr val="bg1">
                  <a:shade val="100000"/>
                  <a:satMod val="115000"/>
                  <a:alpha val="0"/>
                </a:scheme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03DE79D2-D820-6786-74ED-0B564688A98D}"/>
              </a:ext>
            </a:extLst>
          </p:cNvPr>
          <p:cNvSpPr/>
          <p:nvPr/>
        </p:nvSpPr>
        <p:spPr>
          <a:xfrm>
            <a:off x="4112657" y="437170"/>
            <a:ext cx="3763145" cy="728162"/>
          </a:xfrm>
          <a:prstGeom prst="rect">
            <a:avLst/>
          </a:prstGeom>
          <a:gradFill flip="none" rotWithShape="1">
            <a:gsLst>
              <a:gs pos="18000">
                <a:schemeClr val="bg1"/>
              </a:gs>
              <a:gs pos="67000">
                <a:schemeClr val="bg1">
                  <a:alpha val="97000"/>
                </a:schemeClr>
              </a:gs>
              <a:gs pos="89000">
                <a:schemeClr val="bg1">
                  <a:shade val="100000"/>
                  <a:satMod val="115000"/>
                  <a:alpha val="0"/>
                </a:scheme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62AEF5FE-6C45-4BF6-9676-571742C3CDD7}"/>
              </a:ext>
            </a:extLst>
          </p:cNvPr>
          <p:cNvSpPr txBox="1"/>
          <p:nvPr/>
        </p:nvSpPr>
        <p:spPr>
          <a:xfrm>
            <a:off x="389343" y="631857"/>
            <a:ext cx="3603287" cy="1538883"/>
          </a:xfrm>
          <a:prstGeom prst="rect">
            <a:avLst/>
          </a:prstGeom>
          <a:noFill/>
        </p:spPr>
        <p:txBody>
          <a:bodyPr wrap="square" lIns="0" tIns="0" rIns="0" bIns="0" rtlCol="0">
            <a:spAutoFit/>
          </a:bodyPr>
          <a:lstStyle/>
          <a:p>
            <a:pPr rtl="0">
              <a:lnSpc>
                <a:spcPts val="4000"/>
              </a:lnSpc>
            </a:pPr>
            <a:r>
              <a:rPr lang="en-GB" sz="4400" b="1" dirty="0">
                <a:solidFill>
                  <a:srgbClr val="002060"/>
                </a:solidFill>
                <a:latin typeface="Arial" panose="020B0604020202020204" pitchFamily="34" charset="0"/>
                <a:cs typeface="Arial" panose="020B0604020202020204" pitchFamily="34" charset="0"/>
              </a:rPr>
              <a:t>Meaning of Employee Motivation</a:t>
            </a:r>
          </a:p>
        </p:txBody>
      </p:sp>
      <p:sp>
        <p:nvSpPr>
          <p:cNvPr id="3" name="Rectangle 2">
            <a:extLst>
              <a:ext uri="{FF2B5EF4-FFF2-40B4-BE49-F238E27FC236}">
                <a16:creationId xmlns:a16="http://schemas.microsoft.com/office/drawing/2014/main" id="{A74D15AA-4B45-41B5-A81C-97FCBF019951}"/>
              </a:ext>
            </a:extLst>
          </p:cNvPr>
          <p:cNvSpPr/>
          <p:nvPr/>
        </p:nvSpPr>
        <p:spPr>
          <a:xfrm>
            <a:off x="340900" y="2649768"/>
            <a:ext cx="3363530" cy="861774"/>
          </a:xfrm>
          <a:prstGeom prst="rect">
            <a:avLst/>
          </a:prstGeom>
        </p:spPr>
        <p:txBody>
          <a:bodyPr wrap="square" lIns="0" tIns="0" rIns="0" bIns="0" rtlCol="0">
            <a:spAutoFit/>
          </a:bodyPr>
          <a:lstStyle/>
          <a:p>
            <a:pPr rtl="0"/>
            <a:r>
              <a:rPr lang="en-GB" sz="2800" b="1" i="1" dirty="0">
                <a:solidFill>
                  <a:srgbClr val="FF0000"/>
                </a:solidFill>
                <a:latin typeface="Arial" panose="020B0604020202020204" pitchFamily="34" charset="0"/>
                <a:cs typeface="Arial" panose="020B0604020202020204" pitchFamily="34" charset="0"/>
              </a:rPr>
              <a:t>What is Employee Motivation?</a:t>
            </a:r>
          </a:p>
        </p:txBody>
      </p:sp>
      <p:sp>
        <p:nvSpPr>
          <p:cNvPr id="14" name="TextBox 13">
            <a:extLst>
              <a:ext uri="{FF2B5EF4-FFF2-40B4-BE49-F238E27FC236}">
                <a16:creationId xmlns:a16="http://schemas.microsoft.com/office/drawing/2014/main" id="{A5704BA3-593E-4519-9139-4E1D86366677}"/>
              </a:ext>
            </a:extLst>
          </p:cNvPr>
          <p:cNvSpPr txBox="1"/>
          <p:nvPr/>
        </p:nvSpPr>
        <p:spPr>
          <a:xfrm>
            <a:off x="4309623" y="505577"/>
            <a:ext cx="2427971" cy="492443"/>
          </a:xfrm>
          <a:prstGeom prst="rect">
            <a:avLst/>
          </a:prstGeom>
          <a:noFill/>
        </p:spPr>
        <p:txBody>
          <a:bodyPr wrap="square" lIns="0" tIns="0" rIns="0" bIns="0" rtlCol="0">
            <a:spAutoFit/>
          </a:bodyPr>
          <a:lstStyle/>
          <a:p>
            <a:r>
              <a:rPr lang="en-GB" sz="1600" b="1" dirty="0">
                <a:solidFill>
                  <a:schemeClr val="accent1">
                    <a:lumMod val="50000"/>
                  </a:schemeClr>
                </a:solidFill>
                <a:latin typeface="Arial" panose="020B0604020202020204" pitchFamily="34" charset="0"/>
                <a:cs typeface="Arial" panose="020B0604020202020204" pitchFamily="34" charset="0"/>
              </a:rPr>
              <a:t>What Are the Types of Motivation?</a:t>
            </a:r>
          </a:p>
        </p:txBody>
      </p:sp>
      <p:sp>
        <p:nvSpPr>
          <p:cNvPr id="69" name="TextBox 68">
            <a:extLst>
              <a:ext uri="{FF2B5EF4-FFF2-40B4-BE49-F238E27FC236}">
                <a16:creationId xmlns:a16="http://schemas.microsoft.com/office/drawing/2014/main" id="{023E88C0-1E00-9548-2F5E-AE2447D1212A}"/>
              </a:ext>
            </a:extLst>
          </p:cNvPr>
          <p:cNvSpPr txBox="1"/>
          <p:nvPr/>
        </p:nvSpPr>
        <p:spPr>
          <a:xfrm>
            <a:off x="8196553" y="447191"/>
            <a:ext cx="6206246" cy="369332"/>
          </a:xfrm>
          <a:prstGeom prst="rect">
            <a:avLst/>
          </a:prstGeom>
          <a:noFill/>
        </p:spPr>
        <p:txBody>
          <a:bodyPr wrap="square">
            <a:spAutoFit/>
          </a:bodyPr>
          <a:lstStyle/>
          <a:p>
            <a:r>
              <a:rPr lang="en-GB" b="1" dirty="0"/>
              <a:t>Definition</a:t>
            </a:r>
          </a:p>
        </p:txBody>
      </p:sp>
      <p:sp>
        <p:nvSpPr>
          <p:cNvPr id="70" name="TextBox 69">
            <a:extLst>
              <a:ext uri="{FF2B5EF4-FFF2-40B4-BE49-F238E27FC236}">
                <a16:creationId xmlns:a16="http://schemas.microsoft.com/office/drawing/2014/main" id="{D699CD4E-2F9D-5E9A-7F3F-0EBF531E5B0C}"/>
              </a:ext>
            </a:extLst>
          </p:cNvPr>
          <p:cNvSpPr txBox="1"/>
          <p:nvPr/>
        </p:nvSpPr>
        <p:spPr>
          <a:xfrm flipH="1">
            <a:off x="8170611" y="818731"/>
            <a:ext cx="3893677" cy="3077766"/>
          </a:xfrm>
          <a:prstGeom prst="rect">
            <a:avLst/>
          </a:prstGeom>
          <a:noFill/>
        </p:spPr>
        <p:txBody>
          <a:bodyPr wrap="square" rtlCol="0">
            <a:spAutoFit/>
          </a:bodyPr>
          <a:lstStyle/>
          <a:p>
            <a:pPr algn="l" fontAlgn="base"/>
            <a:r>
              <a:rPr lang="en-GB" sz="1200" i="1" dirty="0">
                <a:solidFill>
                  <a:srgbClr val="212121"/>
                </a:solidFill>
                <a:latin typeface="Arial" panose="020B0604020202020204" pitchFamily="34" charset="0"/>
                <a:cs typeface="Arial" panose="020B0604020202020204" pitchFamily="34" charset="0"/>
              </a:rPr>
              <a:t>‘’</a:t>
            </a:r>
            <a:r>
              <a:rPr lang="en-GB" sz="1200" b="0" i="1" dirty="0">
                <a:solidFill>
                  <a:srgbClr val="212121"/>
                </a:solidFill>
                <a:effectLst/>
                <a:latin typeface="Arial" panose="020B0604020202020204" pitchFamily="34" charset="0"/>
                <a:cs typeface="Arial" panose="020B0604020202020204" pitchFamily="34" charset="0"/>
              </a:rPr>
              <a:t>The term motivation describes why a person does something. It is the driving force behind human actions. </a:t>
            </a:r>
            <a:r>
              <a:rPr lang="en-GB" sz="1200" b="0" i="1" u="sng" dirty="0">
                <a:solidFill>
                  <a:srgbClr val="1A55AD"/>
                </a:solidFill>
                <a:effectLst/>
                <a:latin typeface="Arial" panose="020B0604020202020204" pitchFamily="34" charset="0"/>
                <a:cs typeface="Arial" panose="020B0604020202020204" pitchFamily="34" charset="0"/>
                <a:hlinkClick r:id="rId5"/>
              </a:rPr>
              <a:t>Motivation</a:t>
            </a:r>
            <a:r>
              <a:rPr lang="en-GB" sz="1200" b="0" i="1" dirty="0">
                <a:solidFill>
                  <a:srgbClr val="212121"/>
                </a:solidFill>
                <a:effectLst/>
                <a:latin typeface="Arial" panose="020B0604020202020204" pitchFamily="34" charset="0"/>
                <a:cs typeface="Arial" panose="020B0604020202020204" pitchFamily="34" charset="0"/>
              </a:rPr>
              <a:t> is the process that initiates, guides, and maintains goal-oriented </a:t>
            </a:r>
            <a:r>
              <a:rPr lang="en-GB" sz="1200" b="0" i="1" dirty="0" err="1">
                <a:solidFill>
                  <a:srgbClr val="212121"/>
                </a:solidFill>
                <a:effectLst/>
                <a:latin typeface="Arial" panose="020B0604020202020204" pitchFamily="34" charset="0"/>
                <a:cs typeface="Arial" panose="020B0604020202020204" pitchFamily="34" charset="0"/>
              </a:rPr>
              <a:t>behaviors</a:t>
            </a:r>
            <a:r>
              <a:rPr lang="en-GB" sz="1200" b="0" i="1" dirty="0">
                <a:solidFill>
                  <a:srgbClr val="212121"/>
                </a:solidFill>
                <a:effectLst/>
                <a:latin typeface="Arial" panose="020B0604020202020204" pitchFamily="34" charset="0"/>
                <a:cs typeface="Arial" panose="020B0604020202020204" pitchFamily="34" charset="0"/>
              </a:rPr>
              <a:t>.</a:t>
            </a:r>
          </a:p>
          <a:p>
            <a:pPr algn="l" fontAlgn="base"/>
            <a:r>
              <a:rPr lang="en-GB" sz="1200" b="0" i="1" dirty="0">
                <a:solidFill>
                  <a:srgbClr val="212121"/>
                </a:solidFill>
                <a:effectLst/>
                <a:latin typeface="Arial" panose="020B0604020202020204" pitchFamily="34" charset="0"/>
                <a:cs typeface="Arial" panose="020B0604020202020204" pitchFamily="34" charset="0"/>
              </a:rPr>
              <a:t>For instance, motivation is what helps you lose extra weight, or pushes you to get that promotion at work. In short, motivation causes you to act in a way that gets you closer to your goals. Motivation includes the </a:t>
            </a:r>
            <a:r>
              <a:rPr lang="en-GB" sz="1200" b="0" i="1" u="sng" dirty="0">
                <a:solidFill>
                  <a:srgbClr val="1A55AD"/>
                </a:solidFill>
                <a:effectLst/>
                <a:latin typeface="Arial" panose="020B0604020202020204" pitchFamily="34" charset="0"/>
                <a:cs typeface="Arial" panose="020B0604020202020204" pitchFamily="34" charset="0"/>
                <a:hlinkClick r:id="rId6"/>
              </a:rPr>
              <a:t>biological</a:t>
            </a:r>
            <a:r>
              <a:rPr lang="en-GB" sz="1200" b="0" i="1" dirty="0">
                <a:solidFill>
                  <a:srgbClr val="212121"/>
                </a:solidFill>
                <a:effectLst/>
                <a:latin typeface="Arial" panose="020B0604020202020204" pitchFamily="34" charset="0"/>
                <a:cs typeface="Arial" panose="020B0604020202020204" pitchFamily="34" charset="0"/>
              </a:rPr>
              <a:t>, </a:t>
            </a:r>
            <a:r>
              <a:rPr lang="en-GB" sz="1200" b="0" i="1" u="sng" dirty="0">
                <a:solidFill>
                  <a:srgbClr val="1A55AD"/>
                </a:solidFill>
                <a:effectLst/>
                <a:latin typeface="Arial" panose="020B0604020202020204" pitchFamily="34" charset="0"/>
                <a:cs typeface="Arial" panose="020B0604020202020204" pitchFamily="34" charset="0"/>
                <a:hlinkClick r:id="rId7"/>
              </a:rPr>
              <a:t>emotional</a:t>
            </a:r>
            <a:r>
              <a:rPr lang="en-GB" sz="1200" b="0" i="1" dirty="0">
                <a:solidFill>
                  <a:srgbClr val="212121"/>
                </a:solidFill>
                <a:effectLst/>
                <a:latin typeface="Arial" panose="020B0604020202020204" pitchFamily="34" charset="0"/>
                <a:cs typeface="Arial" panose="020B0604020202020204" pitchFamily="34" charset="0"/>
              </a:rPr>
              <a:t>, </a:t>
            </a:r>
            <a:r>
              <a:rPr lang="en-GB" sz="1200" b="0" i="1" u="sng" dirty="0">
                <a:solidFill>
                  <a:srgbClr val="1A55AD"/>
                </a:solidFill>
                <a:effectLst/>
                <a:latin typeface="Arial" panose="020B0604020202020204" pitchFamily="34" charset="0"/>
                <a:cs typeface="Arial" panose="020B0604020202020204" pitchFamily="34" charset="0"/>
                <a:hlinkClick r:id="rId8"/>
              </a:rPr>
              <a:t>social</a:t>
            </a:r>
            <a:r>
              <a:rPr lang="en-GB" sz="1200" b="0" i="1" dirty="0">
                <a:solidFill>
                  <a:srgbClr val="212121"/>
                </a:solidFill>
                <a:effectLst/>
                <a:latin typeface="Arial" panose="020B0604020202020204" pitchFamily="34" charset="0"/>
                <a:cs typeface="Arial" panose="020B0604020202020204" pitchFamily="34" charset="0"/>
              </a:rPr>
              <a:t>, and </a:t>
            </a:r>
            <a:r>
              <a:rPr lang="en-GB" sz="1200" b="0" i="1" u="sng" dirty="0">
                <a:solidFill>
                  <a:srgbClr val="1A55AD"/>
                </a:solidFill>
                <a:effectLst/>
                <a:latin typeface="Arial" panose="020B0604020202020204" pitchFamily="34" charset="0"/>
                <a:cs typeface="Arial" panose="020B0604020202020204" pitchFamily="34" charset="0"/>
                <a:hlinkClick r:id="rId9"/>
              </a:rPr>
              <a:t>cognitive</a:t>
            </a:r>
            <a:r>
              <a:rPr lang="en-GB" sz="1200" b="0" i="1" dirty="0">
                <a:solidFill>
                  <a:srgbClr val="212121"/>
                </a:solidFill>
                <a:effectLst/>
                <a:latin typeface="Arial" panose="020B0604020202020204" pitchFamily="34" charset="0"/>
                <a:cs typeface="Arial" panose="020B0604020202020204" pitchFamily="34" charset="0"/>
              </a:rPr>
              <a:t> forces that activate human </a:t>
            </a:r>
            <a:r>
              <a:rPr lang="en-GB" sz="1200" b="0" i="1" dirty="0" err="1">
                <a:solidFill>
                  <a:srgbClr val="212121"/>
                </a:solidFill>
                <a:effectLst/>
                <a:latin typeface="Arial" panose="020B0604020202020204" pitchFamily="34" charset="0"/>
                <a:cs typeface="Arial" panose="020B0604020202020204" pitchFamily="34" charset="0"/>
              </a:rPr>
              <a:t>behavior</a:t>
            </a:r>
            <a:r>
              <a:rPr lang="en-GB" sz="1200" b="0" i="1" dirty="0">
                <a:solidFill>
                  <a:srgbClr val="212121"/>
                </a:solidFill>
                <a:effectLst/>
                <a:latin typeface="Arial" panose="020B0604020202020204" pitchFamily="34" charset="0"/>
                <a:cs typeface="Arial" panose="020B0604020202020204" pitchFamily="34" charset="0"/>
              </a:rPr>
              <a:t>.</a:t>
            </a:r>
          </a:p>
          <a:p>
            <a:pPr algn="l" fontAlgn="base"/>
            <a:r>
              <a:rPr lang="en-GB" sz="1200" b="0" i="1" dirty="0">
                <a:solidFill>
                  <a:srgbClr val="212121"/>
                </a:solidFill>
                <a:effectLst/>
                <a:latin typeface="Arial" panose="020B0604020202020204" pitchFamily="34" charset="0"/>
                <a:cs typeface="Arial" panose="020B0604020202020204" pitchFamily="34" charset="0"/>
              </a:rPr>
              <a:t>Motivation also involves factors that direct and maintain goal-directed actions. Although, such motives are rarely directly observable. As a result, we must often infer the reasons why people do the things that they do based on observable </a:t>
            </a:r>
            <a:r>
              <a:rPr lang="en-GB" sz="1200" b="0" i="1" dirty="0" err="1">
                <a:solidFill>
                  <a:srgbClr val="212121"/>
                </a:solidFill>
                <a:effectLst/>
                <a:latin typeface="Arial" panose="020B0604020202020204" pitchFamily="34" charset="0"/>
                <a:cs typeface="Arial" panose="020B0604020202020204" pitchFamily="34" charset="0"/>
              </a:rPr>
              <a:t>behaviors</a:t>
            </a:r>
            <a:r>
              <a:rPr lang="en-GB" sz="1200" b="0" i="1" dirty="0">
                <a:solidFill>
                  <a:srgbClr val="212121"/>
                </a:solidFill>
                <a:effectLst/>
                <a:latin typeface="Arial" panose="020B0604020202020204" pitchFamily="34" charset="0"/>
                <a:cs typeface="Arial" panose="020B0604020202020204" pitchFamily="34" charset="0"/>
              </a:rPr>
              <a:t>.’’</a:t>
            </a:r>
          </a:p>
          <a:p>
            <a:pPr algn="l" fontAlgn="base"/>
            <a:endParaRPr lang="en-GB" sz="1400" b="0" i="1" dirty="0">
              <a:solidFill>
                <a:srgbClr val="212121"/>
              </a:solidFill>
              <a:effectLst/>
              <a:latin typeface="Arial" panose="020B0604020202020204" pitchFamily="34" charset="0"/>
              <a:cs typeface="Arial" panose="020B0604020202020204" pitchFamily="34" charset="0"/>
            </a:endParaRPr>
          </a:p>
        </p:txBody>
      </p:sp>
      <p:sp>
        <p:nvSpPr>
          <p:cNvPr id="74" name="TextBox 73">
            <a:extLst>
              <a:ext uri="{FF2B5EF4-FFF2-40B4-BE49-F238E27FC236}">
                <a16:creationId xmlns:a16="http://schemas.microsoft.com/office/drawing/2014/main" id="{52C3E9F5-10A0-AB2D-5279-13C4711DD212}"/>
              </a:ext>
            </a:extLst>
          </p:cNvPr>
          <p:cNvSpPr txBox="1"/>
          <p:nvPr/>
        </p:nvSpPr>
        <p:spPr>
          <a:xfrm>
            <a:off x="8125529" y="3632196"/>
            <a:ext cx="1495141" cy="584775"/>
          </a:xfrm>
          <a:prstGeom prst="rect">
            <a:avLst/>
          </a:prstGeom>
          <a:noFill/>
        </p:spPr>
        <p:txBody>
          <a:bodyPr wrap="square" rtlCol="0">
            <a:spAutoFit/>
          </a:bodyPr>
          <a:lstStyle/>
          <a:p>
            <a:r>
              <a:rPr lang="en-GB" sz="800" b="1" dirty="0">
                <a:solidFill>
                  <a:srgbClr val="212121"/>
                </a:solidFill>
                <a:latin typeface="Arial" panose="020B0604020202020204" pitchFamily="34" charset="0"/>
                <a:cs typeface="Arial" panose="020B0604020202020204" pitchFamily="34" charset="0"/>
              </a:rPr>
              <a:t>SOURCE </a:t>
            </a:r>
          </a:p>
          <a:p>
            <a:r>
              <a:rPr lang="en-GB" sz="800" b="1" i="0" dirty="0" err="1">
                <a:solidFill>
                  <a:srgbClr val="212121"/>
                </a:solidFill>
                <a:effectLst/>
                <a:latin typeface="Arial" panose="020B0604020202020204" pitchFamily="34" charset="0"/>
                <a:cs typeface="Arial" panose="020B0604020202020204" pitchFamily="34" charset="0"/>
              </a:rPr>
              <a:t>Nevid</a:t>
            </a:r>
            <a:r>
              <a:rPr lang="en-GB" sz="800" b="1" i="0" dirty="0">
                <a:solidFill>
                  <a:srgbClr val="212121"/>
                </a:solidFill>
                <a:effectLst/>
                <a:latin typeface="Arial" panose="020B0604020202020204" pitchFamily="34" charset="0"/>
                <a:cs typeface="Arial" panose="020B0604020202020204" pitchFamily="34" charset="0"/>
              </a:rPr>
              <a:t> </a:t>
            </a:r>
            <a:r>
              <a:rPr lang="en-GB" sz="800" b="1" i="0" dirty="0" err="1">
                <a:solidFill>
                  <a:srgbClr val="212121"/>
                </a:solidFill>
                <a:effectLst/>
                <a:latin typeface="Arial" panose="020B0604020202020204" pitchFamily="34" charset="0"/>
                <a:cs typeface="Arial" panose="020B0604020202020204" pitchFamily="34" charset="0"/>
              </a:rPr>
              <a:t>JS.Psychology</a:t>
            </a:r>
            <a:r>
              <a:rPr lang="en-GB" sz="800" b="1" i="0" dirty="0">
                <a:solidFill>
                  <a:srgbClr val="212121"/>
                </a:solidFill>
                <a:effectLst/>
                <a:latin typeface="Arial" panose="020B0604020202020204" pitchFamily="34" charset="0"/>
                <a:cs typeface="Arial" panose="020B0604020202020204" pitchFamily="34" charset="0"/>
              </a:rPr>
              <a:t> : Concepts and Applications. </a:t>
            </a:r>
            <a:endParaRPr lang="en-GB" sz="800" b="1" dirty="0">
              <a:latin typeface="Arial" panose="020B0604020202020204" pitchFamily="34" charset="0"/>
              <a:cs typeface="Arial" panose="020B0604020202020204" pitchFamily="34" charset="0"/>
            </a:endParaRPr>
          </a:p>
        </p:txBody>
      </p:sp>
      <p:sp>
        <p:nvSpPr>
          <p:cNvPr id="75" name="TextBox 74">
            <a:extLst>
              <a:ext uri="{FF2B5EF4-FFF2-40B4-BE49-F238E27FC236}">
                <a16:creationId xmlns:a16="http://schemas.microsoft.com/office/drawing/2014/main" id="{6684C8F4-0287-0DA3-8206-59F437A38BAC}"/>
              </a:ext>
            </a:extLst>
          </p:cNvPr>
          <p:cNvSpPr txBox="1"/>
          <p:nvPr/>
        </p:nvSpPr>
        <p:spPr>
          <a:xfrm flipH="1">
            <a:off x="4309623" y="1341311"/>
            <a:ext cx="3040237" cy="5909310"/>
          </a:xfrm>
          <a:prstGeom prst="rect">
            <a:avLst/>
          </a:prstGeom>
          <a:noFill/>
        </p:spPr>
        <p:txBody>
          <a:bodyPr wrap="square" rtlCol="0">
            <a:spAutoFit/>
          </a:bodyPr>
          <a:lstStyle/>
          <a:p>
            <a:r>
              <a:rPr lang="en-GB" sz="1400" dirty="0">
                <a:solidFill>
                  <a:schemeClr val="bg1"/>
                </a:solidFill>
                <a:latin typeface="Arial" panose="020B0604020202020204" pitchFamily="34" charset="0"/>
                <a:cs typeface="Arial" panose="020B0604020202020204" pitchFamily="34" charset="0"/>
              </a:rPr>
              <a:t>The main types of motivation are frequently described as being either extrinsic or intrinsic.</a:t>
            </a:r>
          </a:p>
          <a:p>
            <a:endParaRPr lang="en-GB" sz="1400" dirty="0">
              <a:solidFill>
                <a:schemeClr val="bg1"/>
              </a:solidFill>
              <a:latin typeface="Arial" panose="020B0604020202020204" pitchFamily="34" charset="0"/>
              <a:cs typeface="Arial" panose="020B0604020202020204" pitchFamily="34" charset="0"/>
            </a:endParaRPr>
          </a:p>
          <a:p>
            <a:r>
              <a:rPr lang="en-GB" sz="1400" i="1" dirty="0">
                <a:solidFill>
                  <a:schemeClr val="tx2">
                    <a:lumMod val="50000"/>
                  </a:schemeClr>
                </a:solidFill>
                <a:latin typeface="Arial" panose="020B0604020202020204" pitchFamily="34" charset="0"/>
                <a:cs typeface="Arial" panose="020B0604020202020204" pitchFamily="34" charset="0"/>
              </a:rPr>
              <a:t>Extrinsic Motivation:</a:t>
            </a:r>
          </a:p>
          <a:p>
            <a:endParaRPr lang="en-GB" sz="1400" i="1" dirty="0">
              <a:solidFill>
                <a:schemeClr val="bg1"/>
              </a:solidFill>
              <a:latin typeface="Arial" panose="020B0604020202020204" pitchFamily="34" charset="0"/>
              <a:cs typeface="Arial" panose="020B0604020202020204" pitchFamily="34" charset="0"/>
            </a:endParaRPr>
          </a:p>
          <a:p>
            <a:r>
              <a:rPr lang="en-GB" sz="1400" i="1" dirty="0">
                <a:solidFill>
                  <a:schemeClr val="bg1"/>
                </a:solidFill>
                <a:latin typeface="Arial" panose="020B0604020202020204" pitchFamily="34" charset="0"/>
                <a:cs typeface="Arial" panose="020B0604020202020204" pitchFamily="34" charset="0"/>
              </a:rPr>
              <a:t>Comes from outside, like when someone gives you a reward.</a:t>
            </a:r>
          </a:p>
          <a:p>
            <a:endParaRPr lang="en-GB" sz="1400" i="1" dirty="0">
              <a:solidFill>
                <a:schemeClr val="bg1"/>
              </a:solidFill>
              <a:latin typeface="Arial" panose="020B0604020202020204" pitchFamily="34" charset="0"/>
              <a:cs typeface="Arial" panose="020B0604020202020204" pitchFamily="34" charset="0"/>
            </a:endParaRPr>
          </a:p>
          <a:p>
            <a:r>
              <a:rPr lang="en-GB" sz="1400" i="1" dirty="0">
                <a:solidFill>
                  <a:schemeClr val="bg1"/>
                </a:solidFill>
                <a:latin typeface="Arial" panose="020B0604020202020204" pitchFamily="34" charset="0"/>
                <a:cs typeface="Arial" panose="020B0604020202020204" pitchFamily="34" charset="0"/>
              </a:rPr>
              <a:t>Examples: working for a prize or doing something to get a treat.</a:t>
            </a:r>
          </a:p>
          <a:p>
            <a:endParaRPr lang="en-GB" sz="1400" i="1" dirty="0">
              <a:solidFill>
                <a:schemeClr val="bg1"/>
              </a:solidFill>
              <a:latin typeface="Arial" panose="020B0604020202020204" pitchFamily="34" charset="0"/>
              <a:cs typeface="Arial" panose="020B0604020202020204" pitchFamily="34" charset="0"/>
            </a:endParaRPr>
          </a:p>
          <a:p>
            <a:r>
              <a:rPr lang="en-GB" sz="1400" i="1" dirty="0">
                <a:solidFill>
                  <a:schemeClr val="tx2">
                    <a:lumMod val="50000"/>
                  </a:schemeClr>
                </a:solidFill>
                <a:latin typeface="Arial" panose="020B0604020202020204" pitchFamily="34" charset="0"/>
                <a:cs typeface="Arial" panose="020B0604020202020204" pitchFamily="34" charset="0"/>
              </a:rPr>
              <a:t>Intrinsic Motivation:</a:t>
            </a:r>
          </a:p>
          <a:p>
            <a:endParaRPr lang="en-GB" sz="1400" i="1" dirty="0">
              <a:solidFill>
                <a:schemeClr val="bg1"/>
              </a:solidFill>
              <a:latin typeface="Arial" panose="020B0604020202020204" pitchFamily="34" charset="0"/>
              <a:cs typeface="Arial" panose="020B0604020202020204" pitchFamily="34" charset="0"/>
            </a:endParaRPr>
          </a:p>
          <a:p>
            <a:r>
              <a:rPr lang="en-GB" sz="1400" i="1" dirty="0">
                <a:solidFill>
                  <a:schemeClr val="bg1"/>
                </a:solidFill>
                <a:latin typeface="Arial" panose="020B0604020202020204" pitchFamily="34" charset="0"/>
                <a:cs typeface="Arial" panose="020B0604020202020204" pitchFamily="34" charset="0"/>
              </a:rPr>
              <a:t>Comes from inside you,</a:t>
            </a:r>
          </a:p>
          <a:p>
            <a:r>
              <a:rPr lang="en-GB" sz="1400" i="1" dirty="0">
                <a:solidFill>
                  <a:schemeClr val="bg1"/>
                </a:solidFill>
                <a:latin typeface="Arial" panose="020B0604020202020204" pitchFamily="34" charset="0"/>
                <a:cs typeface="Arial" panose="020B0604020202020204" pitchFamily="34" charset="0"/>
              </a:rPr>
              <a:t> like when you feel happy doing something.</a:t>
            </a:r>
          </a:p>
          <a:p>
            <a:endParaRPr lang="en-GB" sz="1400" i="1" dirty="0">
              <a:solidFill>
                <a:schemeClr val="bg1"/>
              </a:solidFill>
              <a:latin typeface="Arial" panose="020B0604020202020204" pitchFamily="34" charset="0"/>
              <a:cs typeface="Arial" panose="020B0604020202020204" pitchFamily="34" charset="0"/>
            </a:endParaRPr>
          </a:p>
          <a:p>
            <a:r>
              <a:rPr lang="en-GB" sz="1400" i="1" dirty="0">
                <a:solidFill>
                  <a:schemeClr val="bg1"/>
                </a:solidFill>
                <a:latin typeface="Arial" panose="020B0604020202020204" pitchFamily="34" charset="0"/>
                <a:cs typeface="Arial" panose="020B0604020202020204" pitchFamily="34" charset="0"/>
              </a:rPr>
              <a:t>Examples: doing puzzles because it is fun or doing things you like.</a:t>
            </a:r>
          </a:p>
          <a:p>
            <a:endParaRPr lang="en-GB" sz="1400" i="1" dirty="0">
              <a:solidFill>
                <a:schemeClr val="bg1"/>
              </a:solidFill>
              <a:latin typeface="Arial" panose="020B0604020202020204" pitchFamily="34" charset="0"/>
              <a:cs typeface="Arial" panose="020B0604020202020204" pitchFamily="34" charset="0"/>
            </a:endParaRPr>
          </a:p>
          <a:p>
            <a:endParaRPr lang="en-GB" sz="1400" i="1" dirty="0">
              <a:latin typeface="Arial" panose="020B0604020202020204" pitchFamily="34" charset="0"/>
              <a:cs typeface="Arial" panose="020B0604020202020204" pitchFamily="34" charset="0"/>
            </a:endParaRPr>
          </a:p>
          <a:p>
            <a:endParaRPr lang="en-GB" sz="1400" i="1" dirty="0">
              <a:latin typeface="Arial" panose="020B0604020202020204" pitchFamily="34" charset="0"/>
              <a:cs typeface="Arial" panose="020B0604020202020204" pitchFamily="34" charset="0"/>
            </a:endParaRPr>
          </a:p>
          <a:p>
            <a:endParaRPr lang="en-GB" sz="1400" i="1" dirty="0">
              <a:latin typeface="Arial" panose="020B0604020202020204" pitchFamily="34" charset="0"/>
              <a:cs typeface="Arial" panose="020B0604020202020204" pitchFamily="34" charset="0"/>
            </a:endParaRPr>
          </a:p>
          <a:p>
            <a:endParaRPr lang="en-GB" sz="1400" i="1" dirty="0">
              <a:latin typeface="Arial" panose="020B0604020202020204" pitchFamily="34" charset="0"/>
              <a:cs typeface="Arial" panose="020B0604020202020204" pitchFamily="34" charset="0"/>
            </a:endParaRPr>
          </a:p>
          <a:p>
            <a:endParaRPr lang="en-GB" sz="1400" i="1" dirty="0">
              <a:latin typeface="Arial" panose="020B0604020202020204" pitchFamily="34" charset="0"/>
              <a:cs typeface="Arial" panose="020B0604020202020204" pitchFamily="34" charset="0"/>
            </a:endParaRPr>
          </a:p>
          <a:p>
            <a:endParaRPr lang="en-GB" sz="1400" b="0" i="0" dirty="0">
              <a:solidFill>
                <a:schemeClr val="bg1"/>
              </a:solidFill>
              <a:effectLst/>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B0ADD5C0-F34C-428B-009A-D6FEF345774F}"/>
              </a:ext>
            </a:extLst>
          </p:cNvPr>
          <p:cNvSpPr/>
          <p:nvPr/>
        </p:nvSpPr>
        <p:spPr>
          <a:xfrm>
            <a:off x="340900" y="3855354"/>
            <a:ext cx="3170785" cy="2215991"/>
          </a:xfrm>
          <a:prstGeom prst="rect">
            <a:avLst/>
          </a:prstGeom>
        </p:spPr>
        <p:txBody>
          <a:bodyPr wrap="square" lIns="0" tIns="0" rIns="0" bIns="0" rtlCol="0">
            <a:spAutoFit/>
          </a:bodyPr>
          <a:lstStyle/>
          <a:p>
            <a:pPr rtl="0"/>
            <a:r>
              <a:rPr lang="en-GB" sz="1600" dirty="0">
                <a:solidFill>
                  <a:schemeClr val="tx2">
                    <a:lumMod val="50000"/>
                  </a:schemeClr>
                </a:solidFill>
                <a:latin typeface="Arial" panose="020B0604020202020204" pitchFamily="34" charset="0"/>
                <a:cs typeface="Arial" panose="020B0604020202020204" pitchFamily="34" charset="0"/>
              </a:rPr>
              <a:t>Motivation is like a superpower that comes from inside you and helps you do things. It also comes from the people around you, like your family and friends. They can encourage and support you, making you feel even more motivated to achieve your goals.</a:t>
            </a:r>
          </a:p>
          <a:p>
            <a:pPr rtl="0"/>
            <a:endParaRPr lang="en-GB" sz="1600" b="1" i="1" dirty="0">
              <a:solidFill>
                <a:srgbClr val="FF000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0D0F0AC6-B448-27C4-0640-EA7CA9F16911}"/>
              </a:ext>
            </a:extLst>
          </p:cNvPr>
          <p:cNvSpPr txBox="1"/>
          <p:nvPr/>
        </p:nvSpPr>
        <p:spPr>
          <a:xfrm flipH="1">
            <a:off x="8350423" y="4164040"/>
            <a:ext cx="3813866" cy="2246769"/>
          </a:xfrm>
          <a:prstGeom prst="rect">
            <a:avLst/>
          </a:prstGeom>
          <a:noFill/>
        </p:spPr>
        <p:txBody>
          <a:bodyPr wrap="square" rtlCol="0">
            <a:spAutoFit/>
          </a:bodyPr>
          <a:lstStyle/>
          <a:p>
            <a:r>
              <a:rPr lang="en-GB" sz="1400" i="1" dirty="0">
                <a:solidFill>
                  <a:schemeClr val="tx2">
                    <a:lumMod val="50000"/>
                  </a:schemeClr>
                </a:solidFill>
                <a:latin typeface="Arial" panose="020B0604020202020204" pitchFamily="34" charset="0"/>
                <a:cs typeface="Arial" panose="020B0604020202020204" pitchFamily="34" charset="0"/>
              </a:rPr>
              <a:t>‘’Extrinsic motivation arises from outside of the individual and often involves external rewards such as trophies, money, social recognition, or praise.</a:t>
            </a:r>
          </a:p>
          <a:p>
            <a:endParaRPr lang="en-GB" sz="1400" i="1" dirty="0">
              <a:solidFill>
                <a:schemeClr val="tx2">
                  <a:lumMod val="50000"/>
                </a:schemeClr>
              </a:solidFill>
              <a:latin typeface="Arial" panose="020B0604020202020204" pitchFamily="34" charset="0"/>
              <a:cs typeface="Arial" panose="020B0604020202020204" pitchFamily="34" charset="0"/>
            </a:endParaRPr>
          </a:p>
          <a:p>
            <a:r>
              <a:rPr lang="en-GB" sz="1400" i="1" dirty="0">
                <a:solidFill>
                  <a:schemeClr val="tx2">
                    <a:lumMod val="50000"/>
                  </a:schemeClr>
                </a:solidFill>
                <a:latin typeface="Arial" panose="020B0604020202020204" pitchFamily="34" charset="0"/>
                <a:cs typeface="Arial" panose="020B0604020202020204" pitchFamily="34" charset="0"/>
              </a:rPr>
              <a:t>Intrinsic motivation is internal and arises from within the individual, such as doing a complicated crossword puzzle purely for the gratification of solving a problem.’’</a:t>
            </a:r>
          </a:p>
          <a:p>
            <a:endParaRPr lang="en-GB" sz="1400" i="1" dirty="0">
              <a:solidFill>
                <a:schemeClr val="tx2">
                  <a:lumMod val="50000"/>
                </a:schemeClr>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BEAFED15-4FD4-0DB1-D399-7A7846FC92B7}"/>
              </a:ext>
            </a:extLst>
          </p:cNvPr>
          <p:cNvSpPr txBox="1"/>
          <p:nvPr/>
        </p:nvSpPr>
        <p:spPr>
          <a:xfrm>
            <a:off x="8270676" y="6377625"/>
            <a:ext cx="3646341" cy="461665"/>
          </a:xfrm>
          <a:prstGeom prst="rect">
            <a:avLst/>
          </a:prstGeom>
          <a:noFill/>
        </p:spPr>
        <p:txBody>
          <a:bodyPr wrap="square">
            <a:spAutoFit/>
          </a:bodyPr>
          <a:lstStyle/>
          <a:p>
            <a:r>
              <a:rPr lang="en-GB" sz="800" b="0" i="0" dirty="0">
                <a:solidFill>
                  <a:schemeClr val="tx2">
                    <a:lumMod val="50000"/>
                  </a:schemeClr>
                </a:solidFill>
                <a:effectLst/>
                <a:latin typeface="Arial" panose="020B0604020202020204" pitchFamily="34" charset="0"/>
                <a:cs typeface="Arial" panose="020B0604020202020204" pitchFamily="34" charset="0"/>
              </a:rPr>
              <a:t>Source: </a:t>
            </a:r>
          </a:p>
          <a:p>
            <a:r>
              <a:rPr lang="en-GB" sz="800" b="0" i="0" dirty="0">
                <a:solidFill>
                  <a:schemeClr val="tx2">
                    <a:lumMod val="50000"/>
                  </a:schemeClr>
                </a:solidFill>
                <a:effectLst/>
                <a:latin typeface="Arial" panose="020B0604020202020204" pitchFamily="34" charset="0"/>
                <a:cs typeface="Arial" panose="020B0604020202020204" pitchFamily="34" charset="0"/>
              </a:rPr>
              <a:t>Tranquillo J, </a:t>
            </a:r>
            <a:r>
              <a:rPr lang="en-GB" sz="800" b="0" i="0" dirty="0" err="1">
                <a:solidFill>
                  <a:schemeClr val="tx2">
                    <a:lumMod val="50000"/>
                  </a:schemeClr>
                </a:solidFill>
                <a:effectLst/>
                <a:latin typeface="Arial" panose="020B0604020202020204" pitchFamily="34" charset="0"/>
                <a:cs typeface="Arial" panose="020B0604020202020204" pitchFamily="34" charset="0"/>
              </a:rPr>
              <a:t>Stecker</a:t>
            </a:r>
            <a:r>
              <a:rPr lang="en-GB" sz="800" b="0" i="0" dirty="0">
                <a:solidFill>
                  <a:schemeClr val="tx2">
                    <a:lumMod val="50000"/>
                  </a:schemeClr>
                </a:solidFill>
                <a:effectLst/>
                <a:latin typeface="Arial" panose="020B0604020202020204" pitchFamily="34" charset="0"/>
                <a:cs typeface="Arial" panose="020B0604020202020204" pitchFamily="34" charset="0"/>
              </a:rPr>
              <a:t> M. </a:t>
            </a:r>
            <a:r>
              <a:rPr lang="en-GB" sz="800" b="0" i="1" u="sng" dirty="0">
                <a:solidFill>
                  <a:schemeClr val="tx2">
                    <a:lumMod val="50000"/>
                  </a:schemeClr>
                </a:solidFill>
                <a:effectLst/>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val="tx"/>
                    </a:ext>
                  </a:extLst>
                </a:hlinkClick>
              </a:rPr>
              <a:t>Using intrinsic and extrinsic motivation in continuing professional education</a:t>
            </a:r>
            <a:endParaRPr lang="en-GB" sz="800" i="1" dirty="0">
              <a:solidFill>
                <a:schemeClr val="tx2">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0944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23" hidden="1">
            <a:extLst>
              <a:ext uri="{FF2B5EF4-FFF2-40B4-BE49-F238E27FC236}">
                <a16:creationId xmlns:a16="http://schemas.microsoft.com/office/drawing/2014/main" id="{6FF5F564-0C08-4A3C-8BAC-1FADF459417F}"/>
              </a:ext>
            </a:extLst>
          </p:cNvPr>
          <p:cNvSpPr>
            <a:spLocks noGrp="1"/>
          </p:cNvSpPr>
          <p:nvPr>
            <p:ph type="title"/>
          </p:nvPr>
        </p:nvSpPr>
        <p:spPr/>
        <p:txBody>
          <a:bodyPr rtlCol="0"/>
          <a:lstStyle/>
          <a:p>
            <a:pPr rtl="0"/>
            <a:r>
              <a:rPr lang="en-GB" dirty="0"/>
              <a:t>Human resources slide 4</a:t>
            </a:r>
          </a:p>
        </p:txBody>
      </p:sp>
      <p:sp>
        <p:nvSpPr>
          <p:cNvPr id="347" name="Rectangle 346">
            <a:extLst>
              <a:ext uri="{FF2B5EF4-FFF2-40B4-BE49-F238E27FC236}">
                <a16:creationId xmlns:a16="http://schemas.microsoft.com/office/drawing/2014/main" id="{49C08362-5A73-4AB7-8811-DC216428D42D}"/>
              </a:ext>
            </a:extLst>
          </p:cNvPr>
          <p:cNvSpPr/>
          <p:nvPr/>
        </p:nvSpPr>
        <p:spPr>
          <a:xfrm>
            <a:off x="4641831" y="4604377"/>
            <a:ext cx="2177944" cy="1231106"/>
          </a:xfrm>
          <a:prstGeom prst="rect">
            <a:avLst/>
          </a:prstGeom>
        </p:spPr>
        <p:txBody>
          <a:bodyPr wrap="square" lIns="0" tIns="0" rIns="0" bIns="0" rtlCol="0">
            <a:spAutoFit/>
          </a:bodyPr>
          <a:lstStyle/>
          <a:p>
            <a:pPr algn="ctr" rtl="0"/>
            <a:endParaRPr lang="en-GB" sz="1600" b="1" i="1" dirty="0">
              <a:solidFill>
                <a:srgbClr val="FF0000"/>
              </a:solidFill>
              <a:latin typeface="Arial" panose="020B0604020202020204" pitchFamily="34" charset="0"/>
              <a:cs typeface="Arial" panose="020B0604020202020204" pitchFamily="34" charset="0"/>
            </a:endParaRPr>
          </a:p>
          <a:p>
            <a:pPr algn="ctr" rtl="0"/>
            <a:r>
              <a:rPr lang="en-GB" sz="1600" b="1" i="1" dirty="0">
                <a:solidFill>
                  <a:srgbClr val="FF0000"/>
                </a:solidFill>
                <a:latin typeface="Arial" panose="020B0604020202020204" pitchFamily="34" charset="0"/>
                <a:cs typeface="Arial" panose="020B0604020202020204" pitchFamily="34" charset="0"/>
              </a:rPr>
              <a:t>External vs. Internal Motivation</a:t>
            </a:r>
          </a:p>
          <a:p>
            <a:pPr algn="ctr" rtl="0"/>
            <a:r>
              <a:rPr lang="en-GB" sz="1600" b="1" i="1" dirty="0">
                <a:solidFill>
                  <a:srgbClr val="FF0000"/>
                </a:solidFill>
                <a:highlight>
                  <a:srgbClr val="FFFF00"/>
                </a:highlight>
                <a:latin typeface="Arial" panose="020B0604020202020204" pitchFamily="34" charset="0"/>
                <a:cs typeface="Arial" panose="020B0604020202020204" pitchFamily="34" charset="0"/>
              </a:rPr>
              <a:t>WHAT IF WE CAN COMBINE THEM?</a:t>
            </a:r>
          </a:p>
        </p:txBody>
      </p:sp>
      <p:grpSp>
        <p:nvGrpSpPr>
          <p:cNvPr id="27" name="Group 26" descr="This image is of a man seen from the back. ">
            <a:extLst>
              <a:ext uri="{FF2B5EF4-FFF2-40B4-BE49-F238E27FC236}">
                <a16:creationId xmlns:a16="http://schemas.microsoft.com/office/drawing/2014/main" id="{ABC2A172-1C05-4D6F-B5FB-5CEBE6B7E962}"/>
              </a:ext>
            </a:extLst>
          </p:cNvPr>
          <p:cNvGrpSpPr/>
          <p:nvPr/>
        </p:nvGrpSpPr>
        <p:grpSpPr>
          <a:xfrm>
            <a:off x="4850567" y="1458700"/>
            <a:ext cx="1969834" cy="2321419"/>
            <a:chOff x="4832350" y="3127375"/>
            <a:chExt cx="2668588" cy="2679700"/>
          </a:xfrm>
        </p:grpSpPr>
        <p:sp>
          <p:nvSpPr>
            <p:cNvPr id="5" name="Freeform 5">
              <a:extLst>
                <a:ext uri="{FF2B5EF4-FFF2-40B4-BE49-F238E27FC236}">
                  <a16:creationId xmlns:a16="http://schemas.microsoft.com/office/drawing/2014/main" id="{A113113D-0844-4CD7-B171-8F00F9D68757}"/>
                </a:ext>
              </a:extLst>
            </p:cNvPr>
            <p:cNvSpPr>
              <a:spLocks/>
            </p:cNvSpPr>
            <p:nvPr/>
          </p:nvSpPr>
          <p:spPr bwMode="auto">
            <a:xfrm>
              <a:off x="6364288" y="3810000"/>
              <a:ext cx="1004888" cy="1736725"/>
            </a:xfrm>
            <a:custGeom>
              <a:avLst/>
              <a:gdLst>
                <a:gd name="T0" fmla="*/ 82 w 175"/>
                <a:gd name="T1" fmla="*/ 75 h 303"/>
                <a:gd name="T2" fmla="*/ 172 w 175"/>
                <a:gd name="T3" fmla="*/ 242 h 303"/>
                <a:gd name="T4" fmla="*/ 103 w 175"/>
                <a:gd name="T5" fmla="*/ 242 h 303"/>
                <a:gd name="T6" fmla="*/ 49 w 175"/>
                <a:gd name="T7" fmla="*/ 89 h 303"/>
                <a:gd name="T8" fmla="*/ 22 w 175"/>
                <a:gd name="T9" fmla="*/ 67 h 303"/>
                <a:gd name="T10" fmla="*/ 7 w 175"/>
                <a:gd name="T11" fmla="*/ 36 h 303"/>
                <a:gd name="T12" fmla="*/ 23 w 175"/>
                <a:gd name="T13" fmla="*/ 36 h 303"/>
                <a:gd name="T14" fmla="*/ 35 w 175"/>
                <a:gd name="T15" fmla="*/ 54 h 303"/>
                <a:gd name="T16" fmla="*/ 8 w 175"/>
                <a:gd name="T17" fmla="*/ 5 h 303"/>
                <a:gd name="T18" fmla="*/ 30 w 175"/>
                <a:gd name="T19" fmla="*/ 21 h 303"/>
                <a:gd name="T20" fmla="*/ 51 w 175"/>
                <a:gd name="T21" fmla="*/ 25 h 303"/>
                <a:gd name="T22" fmla="*/ 70 w 175"/>
                <a:gd name="T23" fmla="*/ 49 h 303"/>
                <a:gd name="T24" fmla="*/ 82 w 175"/>
                <a:gd name="T25" fmla="*/ 7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5" h="303">
                  <a:moveTo>
                    <a:pt x="82" y="75"/>
                  </a:moveTo>
                  <a:cubicBezTo>
                    <a:pt x="82" y="75"/>
                    <a:pt x="175" y="184"/>
                    <a:pt x="172" y="242"/>
                  </a:cubicBezTo>
                  <a:cubicBezTo>
                    <a:pt x="169" y="299"/>
                    <a:pt x="126" y="303"/>
                    <a:pt x="103" y="242"/>
                  </a:cubicBezTo>
                  <a:cubicBezTo>
                    <a:pt x="81" y="180"/>
                    <a:pt x="49" y="89"/>
                    <a:pt x="49" y="89"/>
                  </a:cubicBezTo>
                  <a:cubicBezTo>
                    <a:pt x="49" y="89"/>
                    <a:pt x="27" y="74"/>
                    <a:pt x="22" y="67"/>
                  </a:cubicBezTo>
                  <a:cubicBezTo>
                    <a:pt x="17" y="61"/>
                    <a:pt x="13" y="39"/>
                    <a:pt x="7" y="36"/>
                  </a:cubicBezTo>
                  <a:cubicBezTo>
                    <a:pt x="0" y="33"/>
                    <a:pt x="12" y="26"/>
                    <a:pt x="23" y="36"/>
                  </a:cubicBezTo>
                  <a:cubicBezTo>
                    <a:pt x="33" y="46"/>
                    <a:pt x="30" y="57"/>
                    <a:pt x="35" y="54"/>
                  </a:cubicBezTo>
                  <a:cubicBezTo>
                    <a:pt x="40" y="50"/>
                    <a:pt x="8" y="10"/>
                    <a:pt x="8" y="5"/>
                  </a:cubicBezTo>
                  <a:cubicBezTo>
                    <a:pt x="9" y="0"/>
                    <a:pt x="30" y="21"/>
                    <a:pt x="30" y="21"/>
                  </a:cubicBezTo>
                  <a:cubicBezTo>
                    <a:pt x="30" y="21"/>
                    <a:pt x="44" y="19"/>
                    <a:pt x="51" y="25"/>
                  </a:cubicBezTo>
                  <a:cubicBezTo>
                    <a:pt x="58" y="30"/>
                    <a:pt x="67" y="43"/>
                    <a:pt x="70" y="49"/>
                  </a:cubicBezTo>
                  <a:cubicBezTo>
                    <a:pt x="72" y="55"/>
                    <a:pt x="75" y="66"/>
                    <a:pt x="82" y="75"/>
                  </a:cubicBezTo>
                  <a:close/>
                </a:path>
              </a:pathLst>
            </a:custGeom>
            <a:solidFill>
              <a:srgbClr val="F8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4" name="AutoShape 3">
              <a:extLst>
                <a:ext uri="{FF2B5EF4-FFF2-40B4-BE49-F238E27FC236}">
                  <a16:creationId xmlns:a16="http://schemas.microsoft.com/office/drawing/2014/main" id="{CBAFF68D-D572-4371-A91E-AC6024B691FF}"/>
                </a:ext>
              </a:extLst>
            </p:cNvPr>
            <p:cNvSpPr>
              <a:spLocks noChangeAspect="1" noChangeArrowheads="1" noTextEdit="1"/>
            </p:cNvSpPr>
            <p:nvPr/>
          </p:nvSpPr>
          <p:spPr bwMode="auto">
            <a:xfrm>
              <a:off x="4905375" y="3141662"/>
              <a:ext cx="2479675" cy="266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p>
              <a:pPr rtl="0"/>
              <a:endParaRPr lang="en-US" dirty="0"/>
            </a:p>
          </p:txBody>
        </p:sp>
        <p:sp>
          <p:nvSpPr>
            <p:cNvPr id="6" name="Freeform 6">
              <a:extLst>
                <a:ext uri="{FF2B5EF4-FFF2-40B4-BE49-F238E27FC236}">
                  <a16:creationId xmlns:a16="http://schemas.microsoft.com/office/drawing/2014/main" id="{48C4C649-8470-4879-B490-47F99A11E63F}"/>
                </a:ext>
              </a:extLst>
            </p:cNvPr>
            <p:cNvSpPr>
              <a:spLocks/>
            </p:cNvSpPr>
            <p:nvPr/>
          </p:nvSpPr>
          <p:spPr bwMode="auto">
            <a:xfrm>
              <a:off x="6610350" y="4210050"/>
              <a:ext cx="752475" cy="1301750"/>
            </a:xfrm>
            <a:custGeom>
              <a:avLst/>
              <a:gdLst>
                <a:gd name="T0" fmla="*/ 36 w 131"/>
                <a:gd name="T1" fmla="*/ 0 h 227"/>
                <a:gd name="T2" fmla="*/ 0 w 131"/>
                <a:gd name="T3" fmla="*/ 22 h 227"/>
                <a:gd name="T4" fmla="*/ 94 w 131"/>
                <a:gd name="T5" fmla="*/ 215 h 227"/>
                <a:gd name="T6" fmla="*/ 130 w 131"/>
                <a:gd name="T7" fmla="*/ 168 h 227"/>
                <a:gd name="T8" fmla="*/ 36 w 131"/>
                <a:gd name="T9" fmla="*/ 0 h 227"/>
              </a:gdLst>
              <a:ahLst/>
              <a:cxnLst>
                <a:cxn ang="0">
                  <a:pos x="T0" y="T1"/>
                </a:cxn>
                <a:cxn ang="0">
                  <a:pos x="T2" y="T3"/>
                </a:cxn>
                <a:cxn ang="0">
                  <a:pos x="T4" y="T5"/>
                </a:cxn>
                <a:cxn ang="0">
                  <a:pos x="T6" y="T7"/>
                </a:cxn>
                <a:cxn ang="0">
                  <a:pos x="T8" y="T9"/>
                </a:cxn>
              </a:cxnLst>
              <a:rect l="0" t="0" r="r" b="b"/>
              <a:pathLst>
                <a:path w="131" h="227">
                  <a:moveTo>
                    <a:pt x="36" y="0"/>
                  </a:moveTo>
                  <a:cubicBezTo>
                    <a:pt x="36" y="0"/>
                    <a:pt x="5" y="19"/>
                    <a:pt x="0" y="22"/>
                  </a:cubicBezTo>
                  <a:cubicBezTo>
                    <a:pt x="0" y="22"/>
                    <a:pt x="64" y="203"/>
                    <a:pt x="94" y="215"/>
                  </a:cubicBezTo>
                  <a:cubicBezTo>
                    <a:pt x="124" y="227"/>
                    <a:pt x="131" y="194"/>
                    <a:pt x="130" y="168"/>
                  </a:cubicBezTo>
                  <a:cubicBezTo>
                    <a:pt x="129" y="138"/>
                    <a:pt x="99" y="55"/>
                    <a:pt x="36" y="0"/>
                  </a:cubicBezTo>
                  <a:close/>
                </a:path>
              </a:pathLst>
            </a:custGeom>
            <a:solidFill>
              <a:srgbClr val="E5E1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7" name="Freeform 7">
              <a:extLst>
                <a:ext uri="{FF2B5EF4-FFF2-40B4-BE49-F238E27FC236}">
                  <a16:creationId xmlns:a16="http://schemas.microsoft.com/office/drawing/2014/main" id="{A6D0BE20-D8F3-4E9A-9E7A-BC6FFF63D4D3}"/>
                </a:ext>
              </a:extLst>
            </p:cNvPr>
            <p:cNvSpPr>
              <a:spLocks/>
            </p:cNvSpPr>
            <p:nvPr/>
          </p:nvSpPr>
          <p:spPr bwMode="auto">
            <a:xfrm>
              <a:off x="4883150" y="5529263"/>
              <a:ext cx="2451100" cy="257175"/>
            </a:xfrm>
            <a:custGeom>
              <a:avLst/>
              <a:gdLst>
                <a:gd name="T0" fmla="*/ 1544 w 1544"/>
                <a:gd name="T1" fmla="*/ 162 h 162"/>
                <a:gd name="T2" fmla="*/ 0 w 1544"/>
                <a:gd name="T3" fmla="*/ 162 h 162"/>
                <a:gd name="T4" fmla="*/ 156 w 1544"/>
                <a:gd name="T5" fmla="*/ 0 h 162"/>
                <a:gd name="T6" fmla="*/ 1436 w 1544"/>
                <a:gd name="T7" fmla="*/ 0 h 162"/>
                <a:gd name="T8" fmla="*/ 1544 w 1544"/>
                <a:gd name="T9" fmla="*/ 162 h 162"/>
              </a:gdLst>
              <a:ahLst/>
              <a:cxnLst>
                <a:cxn ang="0">
                  <a:pos x="T0" y="T1"/>
                </a:cxn>
                <a:cxn ang="0">
                  <a:pos x="T2" y="T3"/>
                </a:cxn>
                <a:cxn ang="0">
                  <a:pos x="T4" y="T5"/>
                </a:cxn>
                <a:cxn ang="0">
                  <a:pos x="T6" y="T7"/>
                </a:cxn>
                <a:cxn ang="0">
                  <a:pos x="T8" y="T9"/>
                </a:cxn>
              </a:cxnLst>
              <a:rect l="0" t="0" r="r" b="b"/>
              <a:pathLst>
                <a:path w="1544" h="162">
                  <a:moveTo>
                    <a:pt x="1544" y="162"/>
                  </a:moveTo>
                  <a:lnTo>
                    <a:pt x="0" y="162"/>
                  </a:lnTo>
                  <a:lnTo>
                    <a:pt x="156" y="0"/>
                  </a:lnTo>
                  <a:lnTo>
                    <a:pt x="1436" y="0"/>
                  </a:lnTo>
                  <a:lnTo>
                    <a:pt x="1544" y="162"/>
                  </a:lnTo>
                  <a:close/>
                </a:path>
              </a:pathLst>
            </a:custGeom>
            <a:gradFill flip="none" rotWithShape="1">
              <a:gsLst>
                <a:gs pos="0">
                  <a:srgbClr val="6FC9E0"/>
                </a:gs>
                <a:gs pos="39000">
                  <a:srgbClr val="4BC3E2"/>
                </a:gs>
                <a:gs pos="85000">
                  <a:srgbClr val="030341"/>
                </a:gs>
              </a:gsLst>
              <a:path path="circle">
                <a:fillToRect l="50000" t="130000" r="50000" b="-30000"/>
              </a:path>
              <a:tileRect/>
            </a:gra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8" name="Freeform 8">
              <a:extLst>
                <a:ext uri="{FF2B5EF4-FFF2-40B4-BE49-F238E27FC236}">
                  <a16:creationId xmlns:a16="http://schemas.microsoft.com/office/drawing/2014/main" id="{91E2CD51-2ACF-4F68-863C-840F1804E8B5}"/>
                </a:ext>
              </a:extLst>
            </p:cNvPr>
            <p:cNvSpPr>
              <a:spLocks/>
            </p:cNvSpPr>
            <p:nvPr/>
          </p:nvSpPr>
          <p:spPr bwMode="auto">
            <a:xfrm>
              <a:off x="5313363" y="4187825"/>
              <a:ext cx="1520825" cy="1598613"/>
            </a:xfrm>
            <a:custGeom>
              <a:avLst/>
              <a:gdLst>
                <a:gd name="T0" fmla="*/ 265 w 265"/>
                <a:gd name="T1" fmla="*/ 279 h 279"/>
                <a:gd name="T2" fmla="*/ 25 w 265"/>
                <a:gd name="T3" fmla="*/ 279 h 279"/>
                <a:gd name="T4" fmla="*/ 20 w 265"/>
                <a:gd name="T5" fmla="*/ 234 h 279"/>
                <a:gd name="T6" fmla="*/ 20 w 265"/>
                <a:gd name="T7" fmla="*/ 230 h 279"/>
                <a:gd name="T8" fmla="*/ 13 w 265"/>
                <a:gd name="T9" fmla="*/ 171 h 279"/>
                <a:gd name="T10" fmla="*/ 11 w 265"/>
                <a:gd name="T11" fmla="*/ 150 h 279"/>
                <a:gd name="T12" fmla="*/ 10 w 265"/>
                <a:gd name="T13" fmla="*/ 129 h 279"/>
                <a:gd name="T14" fmla="*/ 10 w 265"/>
                <a:gd name="T15" fmla="*/ 34 h 279"/>
                <a:gd name="T16" fmla="*/ 10 w 265"/>
                <a:gd name="T17" fmla="*/ 34 h 279"/>
                <a:gd name="T18" fmla="*/ 65 w 265"/>
                <a:gd name="T19" fmla="*/ 17 h 279"/>
                <a:gd name="T20" fmla="*/ 86 w 265"/>
                <a:gd name="T21" fmla="*/ 1 h 279"/>
                <a:gd name="T22" fmla="*/ 131 w 265"/>
                <a:gd name="T23" fmla="*/ 3 h 279"/>
                <a:gd name="T24" fmla="*/ 132 w 265"/>
                <a:gd name="T25" fmla="*/ 3 h 279"/>
                <a:gd name="T26" fmla="*/ 132 w 265"/>
                <a:gd name="T27" fmla="*/ 3 h 279"/>
                <a:gd name="T28" fmla="*/ 133 w 265"/>
                <a:gd name="T29" fmla="*/ 3 h 279"/>
                <a:gd name="T30" fmla="*/ 169 w 265"/>
                <a:gd name="T31" fmla="*/ 12 h 279"/>
                <a:gd name="T32" fmla="*/ 170 w 265"/>
                <a:gd name="T33" fmla="*/ 13 h 279"/>
                <a:gd name="T34" fmla="*/ 170 w 265"/>
                <a:gd name="T35" fmla="*/ 13 h 279"/>
                <a:gd name="T36" fmla="*/ 171 w 265"/>
                <a:gd name="T37" fmla="*/ 26 h 279"/>
                <a:gd name="T38" fmla="*/ 197 w 265"/>
                <a:gd name="T39" fmla="*/ 31 h 279"/>
                <a:gd name="T40" fmla="*/ 201 w 265"/>
                <a:gd name="T41" fmla="*/ 32 h 279"/>
                <a:gd name="T42" fmla="*/ 251 w 265"/>
                <a:gd name="T43" fmla="*/ 105 h 279"/>
                <a:gd name="T44" fmla="*/ 255 w 265"/>
                <a:gd name="T45" fmla="*/ 151 h 279"/>
                <a:gd name="T46" fmla="*/ 259 w 265"/>
                <a:gd name="T47" fmla="*/ 192 h 279"/>
                <a:gd name="T48" fmla="*/ 262 w 265"/>
                <a:gd name="T49" fmla="*/ 234 h 279"/>
                <a:gd name="T50" fmla="*/ 264 w 265"/>
                <a:gd name="T51" fmla="*/ 266 h 279"/>
                <a:gd name="T52" fmla="*/ 264 w 265"/>
                <a:gd name="T53" fmla="*/ 266 h 279"/>
                <a:gd name="T54" fmla="*/ 265 w 265"/>
                <a:gd name="T55"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5" h="279">
                  <a:moveTo>
                    <a:pt x="265" y="279"/>
                  </a:moveTo>
                  <a:cubicBezTo>
                    <a:pt x="25" y="279"/>
                    <a:pt x="25" y="279"/>
                    <a:pt x="25" y="279"/>
                  </a:cubicBezTo>
                  <a:cubicBezTo>
                    <a:pt x="25" y="273"/>
                    <a:pt x="23" y="256"/>
                    <a:pt x="20" y="234"/>
                  </a:cubicBezTo>
                  <a:cubicBezTo>
                    <a:pt x="20" y="232"/>
                    <a:pt x="20" y="231"/>
                    <a:pt x="20" y="230"/>
                  </a:cubicBezTo>
                  <a:cubicBezTo>
                    <a:pt x="17" y="211"/>
                    <a:pt x="15" y="191"/>
                    <a:pt x="13" y="171"/>
                  </a:cubicBezTo>
                  <a:cubicBezTo>
                    <a:pt x="13" y="164"/>
                    <a:pt x="12" y="157"/>
                    <a:pt x="11" y="150"/>
                  </a:cubicBezTo>
                  <a:cubicBezTo>
                    <a:pt x="11" y="143"/>
                    <a:pt x="11" y="136"/>
                    <a:pt x="10" y="129"/>
                  </a:cubicBezTo>
                  <a:cubicBezTo>
                    <a:pt x="8" y="78"/>
                    <a:pt x="0" y="42"/>
                    <a:pt x="10" y="34"/>
                  </a:cubicBezTo>
                  <a:cubicBezTo>
                    <a:pt x="10" y="34"/>
                    <a:pt x="10" y="34"/>
                    <a:pt x="10" y="34"/>
                  </a:cubicBezTo>
                  <a:cubicBezTo>
                    <a:pt x="19" y="26"/>
                    <a:pt x="65" y="17"/>
                    <a:pt x="65" y="17"/>
                  </a:cubicBezTo>
                  <a:cubicBezTo>
                    <a:pt x="65" y="17"/>
                    <a:pt x="70" y="2"/>
                    <a:pt x="86" y="1"/>
                  </a:cubicBezTo>
                  <a:cubicBezTo>
                    <a:pt x="102" y="0"/>
                    <a:pt x="118" y="1"/>
                    <a:pt x="131" y="3"/>
                  </a:cubicBezTo>
                  <a:cubicBezTo>
                    <a:pt x="131" y="3"/>
                    <a:pt x="132" y="3"/>
                    <a:pt x="132" y="3"/>
                  </a:cubicBezTo>
                  <a:cubicBezTo>
                    <a:pt x="132" y="3"/>
                    <a:pt x="132" y="3"/>
                    <a:pt x="132" y="3"/>
                  </a:cubicBezTo>
                  <a:cubicBezTo>
                    <a:pt x="132" y="3"/>
                    <a:pt x="133" y="3"/>
                    <a:pt x="133" y="3"/>
                  </a:cubicBezTo>
                  <a:cubicBezTo>
                    <a:pt x="152" y="6"/>
                    <a:pt x="167" y="10"/>
                    <a:pt x="169" y="12"/>
                  </a:cubicBezTo>
                  <a:cubicBezTo>
                    <a:pt x="170" y="12"/>
                    <a:pt x="170" y="13"/>
                    <a:pt x="170" y="13"/>
                  </a:cubicBezTo>
                  <a:cubicBezTo>
                    <a:pt x="170" y="13"/>
                    <a:pt x="170" y="13"/>
                    <a:pt x="170" y="13"/>
                  </a:cubicBezTo>
                  <a:cubicBezTo>
                    <a:pt x="171" y="22"/>
                    <a:pt x="171" y="26"/>
                    <a:pt x="171" y="26"/>
                  </a:cubicBezTo>
                  <a:cubicBezTo>
                    <a:pt x="171" y="26"/>
                    <a:pt x="184" y="32"/>
                    <a:pt x="197" y="31"/>
                  </a:cubicBezTo>
                  <a:cubicBezTo>
                    <a:pt x="198" y="31"/>
                    <a:pt x="199" y="31"/>
                    <a:pt x="201" y="32"/>
                  </a:cubicBezTo>
                  <a:cubicBezTo>
                    <a:pt x="216" y="35"/>
                    <a:pt x="247" y="62"/>
                    <a:pt x="251" y="105"/>
                  </a:cubicBezTo>
                  <a:cubicBezTo>
                    <a:pt x="252" y="117"/>
                    <a:pt x="254" y="133"/>
                    <a:pt x="255" y="151"/>
                  </a:cubicBezTo>
                  <a:cubicBezTo>
                    <a:pt x="256" y="164"/>
                    <a:pt x="257" y="178"/>
                    <a:pt x="259" y="192"/>
                  </a:cubicBezTo>
                  <a:cubicBezTo>
                    <a:pt x="260" y="207"/>
                    <a:pt x="261" y="221"/>
                    <a:pt x="262" y="234"/>
                  </a:cubicBezTo>
                  <a:cubicBezTo>
                    <a:pt x="263" y="246"/>
                    <a:pt x="263" y="258"/>
                    <a:pt x="264" y="266"/>
                  </a:cubicBezTo>
                  <a:cubicBezTo>
                    <a:pt x="264" y="266"/>
                    <a:pt x="264" y="266"/>
                    <a:pt x="264" y="266"/>
                  </a:cubicBezTo>
                  <a:cubicBezTo>
                    <a:pt x="264" y="272"/>
                    <a:pt x="265" y="277"/>
                    <a:pt x="265" y="279"/>
                  </a:cubicBezTo>
                  <a:close/>
                </a:path>
              </a:pathLst>
            </a:custGeom>
            <a:solidFill>
              <a:srgbClr val="E5E1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9" name="Freeform 9">
              <a:extLst>
                <a:ext uri="{FF2B5EF4-FFF2-40B4-BE49-F238E27FC236}">
                  <a16:creationId xmlns:a16="http://schemas.microsoft.com/office/drawing/2014/main" id="{319F10DD-B9D3-4B3A-8314-9802E27DC1C4}"/>
                </a:ext>
              </a:extLst>
            </p:cNvPr>
            <p:cNvSpPr>
              <a:spLocks/>
            </p:cNvSpPr>
            <p:nvPr/>
          </p:nvSpPr>
          <p:spPr bwMode="auto">
            <a:xfrm>
              <a:off x="4832350" y="4359275"/>
              <a:ext cx="1382713" cy="1152525"/>
            </a:xfrm>
            <a:custGeom>
              <a:avLst/>
              <a:gdLst>
                <a:gd name="T0" fmla="*/ 227 w 241"/>
                <a:gd name="T1" fmla="*/ 194 h 201"/>
                <a:gd name="T2" fmla="*/ 104 w 241"/>
                <a:gd name="T3" fmla="*/ 200 h 201"/>
                <a:gd name="T4" fmla="*/ 23 w 241"/>
                <a:gd name="T5" fmla="*/ 199 h 201"/>
                <a:gd name="T6" fmla="*/ 38 w 241"/>
                <a:gd name="T7" fmla="*/ 83 h 201"/>
                <a:gd name="T8" fmla="*/ 94 w 241"/>
                <a:gd name="T9" fmla="*/ 4 h 201"/>
                <a:gd name="T10" fmla="*/ 94 w 241"/>
                <a:gd name="T11" fmla="*/ 4 h 201"/>
                <a:gd name="T12" fmla="*/ 106 w 241"/>
                <a:gd name="T13" fmla="*/ 1 h 201"/>
                <a:gd name="T14" fmla="*/ 143 w 241"/>
                <a:gd name="T15" fmla="*/ 57 h 201"/>
                <a:gd name="T16" fmla="*/ 95 w 241"/>
                <a:gd name="T17" fmla="*/ 120 h 201"/>
                <a:gd name="T18" fmla="*/ 76 w 241"/>
                <a:gd name="T19" fmla="*/ 141 h 201"/>
                <a:gd name="T20" fmla="*/ 97 w 241"/>
                <a:gd name="T21" fmla="*/ 141 h 201"/>
                <a:gd name="T22" fmla="*/ 239 w 241"/>
                <a:gd name="T23" fmla="*/ 164 h 201"/>
                <a:gd name="T24" fmla="*/ 227 w 241"/>
                <a:gd name="T25" fmla="*/ 194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1" h="201">
                  <a:moveTo>
                    <a:pt x="227" y="194"/>
                  </a:moveTo>
                  <a:cubicBezTo>
                    <a:pt x="224" y="194"/>
                    <a:pt x="160" y="198"/>
                    <a:pt x="104" y="200"/>
                  </a:cubicBezTo>
                  <a:cubicBezTo>
                    <a:pt x="66" y="201"/>
                    <a:pt x="32" y="201"/>
                    <a:pt x="23" y="199"/>
                  </a:cubicBezTo>
                  <a:cubicBezTo>
                    <a:pt x="0" y="193"/>
                    <a:pt x="5" y="167"/>
                    <a:pt x="38" y="83"/>
                  </a:cubicBezTo>
                  <a:cubicBezTo>
                    <a:pt x="59" y="29"/>
                    <a:pt x="80" y="10"/>
                    <a:pt x="94" y="4"/>
                  </a:cubicBezTo>
                  <a:cubicBezTo>
                    <a:pt x="94" y="4"/>
                    <a:pt x="94" y="4"/>
                    <a:pt x="94" y="4"/>
                  </a:cubicBezTo>
                  <a:cubicBezTo>
                    <a:pt x="101" y="0"/>
                    <a:pt x="106" y="1"/>
                    <a:pt x="106" y="1"/>
                  </a:cubicBezTo>
                  <a:cubicBezTo>
                    <a:pt x="123" y="0"/>
                    <a:pt x="145" y="42"/>
                    <a:pt x="143" y="57"/>
                  </a:cubicBezTo>
                  <a:cubicBezTo>
                    <a:pt x="142" y="66"/>
                    <a:pt x="115" y="98"/>
                    <a:pt x="95" y="120"/>
                  </a:cubicBezTo>
                  <a:cubicBezTo>
                    <a:pt x="85" y="132"/>
                    <a:pt x="76" y="141"/>
                    <a:pt x="76" y="141"/>
                  </a:cubicBezTo>
                  <a:cubicBezTo>
                    <a:pt x="76" y="141"/>
                    <a:pt x="85" y="141"/>
                    <a:pt x="97" y="141"/>
                  </a:cubicBezTo>
                  <a:cubicBezTo>
                    <a:pt x="139" y="142"/>
                    <a:pt x="228" y="145"/>
                    <a:pt x="239" y="164"/>
                  </a:cubicBezTo>
                  <a:cubicBezTo>
                    <a:pt x="241" y="169"/>
                    <a:pt x="233" y="194"/>
                    <a:pt x="227" y="194"/>
                  </a:cubicBezTo>
                  <a:close/>
                </a:path>
              </a:pathLst>
            </a:custGeom>
            <a:solidFill>
              <a:srgbClr val="E5E1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10" name="Freeform 10">
              <a:extLst>
                <a:ext uri="{FF2B5EF4-FFF2-40B4-BE49-F238E27FC236}">
                  <a16:creationId xmlns:a16="http://schemas.microsoft.com/office/drawing/2014/main" id="{5849D18F-42AB-4436-A00E-CCB48479C93C}"/>
                </a:ext>
              </a:extLst>
            </p:cNvPr>
            <p:cNvSpPr>
              <a:spLocks/>
            </p:cNvSpPr>
            <p:nvPr/>
          </p:nvSpPr>
          <p:spPr bwMode="auto">
            <a:xfrm>
              <a:off x="6450013" y="4960938"/>
              <a:ext cx="333375" cy="750888"/>
            </a:xfrm>
            <a:custGeom>
              <a:avLst/>
              <a:gdLst>
                <a:gd name="T0" fmla="*/ 66 w 66"/>
                <a:gd name="T1" fmla="*/ 131 h 131"/>
                <a:gd name="T2" fmla="*/ 23 w 66"/>
                <a:gd name="T3" fmla="*/ 68 h 131"/>
                <a:gd name="T4" fmla="*/ 4 w 66"/>
                <a:gd name="T5" fmla="*/ 25 h 131"/>
                <a:gd name="T6" fmla="*/ 57 w 66"/>
                <a:gd name="T7" fmla="*/ 16 h 131"/>
                <a:gd name="T8" fmla="*/ 64 w 66"/>
                <a:gd name="T9" fmla="*/ 99 h 131"/>
                <a:gd name="T10" fmla="*/ 66 w 66"/>
                <a:gd name="T11" fmla="*/ 131 h 131"/>
              </a:gdLst>
              <a:ahLst/>
              <a:cxnLst>
                <a:cxn ang="0">
                  <a:pos x="T0" y="T1"/>
                </a:cxn>
                <a:cxn ang="0">
                  <a:pos x="T2" y="T3"/>
                </a:cxn>
                <a:cxn ang="0">
                  <a:pos x="T4" y="T5"/>
                </a:cxn>
                <a:cxn ang="0">
                  <a:pos x="T6" y="T7"/>
                </a:cxn>
                <a:cxn ang="0">
                  <a:pos x="T8" y="T9"/>
                </a:cxn>
                <a:cxn ang="0">
                  <a:pos x="T10" y="T11"/>
                </a:cxn>
              </a:cxnLst>
              <a:rect l="0" t="0" r="r" b="b"/>
              <a:pathLst>
                <a:path w="66" h="131">
                  <a:moveTo>
                    <a:pt x="66" y="131"/>
                  </a:moveTo>
                  <a:cubicBezTo>
                    <a:pt x="61" y="107"/>
                    <a:pt x="42" y="83"/>
                    <a:pt x="23" y="68"/>
                  </a:cubicBezTo>
                  <a:cubicBezTo>
                    <a:pt x="0" y="51"/>
                    <a:pt x="4" y="25"/>
                    <a:pt x="4" y="25"/>
                  </a:cubicBezTo>
                  <a:cubicBezTo>
                    <a:pt x="21" y="0"/>
                    <a:pt x="41" y="5"/>
                    <a:pt x="57" y="16"/>
                  </a:cubicBezTo>
                  <a:cubicBezTo>
                    <a:pt x="59" y="43"/>
                    <a:pt x="62" y="74"/>
                    <a:pt x="64" y="99"/>
                  </a:cubicBezTo>
                  <a:cubicBezTo>
                    <a:pt x="65" y="111"/>
                    <a:pt x="65" y="123"/>
                    <a:pt x="66" y="131"/>
                  </a:cubicBezTo>
                  <a:close/>
                </a:path>
              </a:pathLst>
            </a:custGeom>
            <a:gradFill flip="none" rotWithShape="1">
              <a:gsLst>
                <a:gs pos="100000">
                  <a:srgbClr val="7289F2">
                    <a:alpha val="0"/>
                  </a:srgbClr>
                </a:gs>
                <a:gs pos="26000">
                  <a:srgbClr val="7289F2">
                    <a:alpha val="54000"/>
                  </a:srgbClr>
                </a:gs>
              </a:gsLst>
              <a:lin ang="78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22" name="Freeform: Shape 21">
              <a:extLst>
                <a:ext uri="{FF2B5EF4-FFF2-40B4-BE49-F238E27FC236}">
                  <a16:creationId xmlns:a16="http://schemas.microsoft.com/office/drawing/2014/main" id="{D1D8B039-3C85-439E-9B4E-0AE3B0227E37}"/>
                </a:ext>
              </a:extLst>
            </p:cNvPr>
            <p:cNvSpPr/>
            <p:nvPr/>
          </p:nvSpPr>
          <p:spPr>
            <a:xfrm rot="20364014">
              <a:off x="6924390" y="4583236"/>
              <a:ext cx="305126" cy="641501"/>
            </a:xfrm>
            <a:custGeom>
              <a:avLst/>
              <a:gdLst>
                <a:gd name="connsiteX0" fmla="*/ 793 w 453638"/>
                <a:gd name="connsiteY0" fmla="*/ 10752 h 953733"/>
                <a:gd name="connsiteX1" fmla="*/ 331787 w 453638"/>
                <a:gd name="connsiteY1" fmla="*/ 467952 h 953733"/>
                <a:gd name="connsiteX2" fmla="*/ 436562 w 453638"/>
                <a:gd name="connsiteY2" fmla="*/ 944202 h 953733"/>
                <a:gd name="connsiteX3" fmla="*/ 793 w 453638"/>
                <a:gd name="connsiteY3" fmla="*/ 10752 h 953733"/>
              </a:gdLst>
              <a:ahLst/>
              <a:cxnLst>
                <a:cxn ang="0">
                  <a:pos x="connsiteX0" y="connsiteY0"/>
                </a:cxn>
                <a:cxn ang="0">
                  <a:pos x="connsiteX1" y="connsiteY1"/>
                </a:cxn>
                <a:cxn ang="0">
                  <a:pos x="connsiteX2" y="connsiteY2"/>
                </a:cxn>
                <a:cxn ang="0">
                  <a:pos x="connsiteX3" y="connsiteY3"/>
                </a:cxn>
              </a:cxnLst>
              <a:rect l="l" t="t" r="r" b="b"/>
              <a:pathLst>
                <a:path w="453638" h="953733">
                  <a:moveTo>
                    <a:pt x="793" y="10752"/>
                  </a:moveTo>
                  <a:cubicBezTo>
                    <a:pt x="-16669" y="-68623"/>
                    <a:pt x="259159" y="312377"/>
                    <a:pt x="331787" y="467952"/>
                  </a:cubicBezTo>
                  <a:cubicBezTo>
                    <a:pt x="404415" y="623527"/>
                    <a:pt x="490934" y="1020005"/>
                    <a:pt x="436562" y="944202"/>
                  </a:cubicBezTo>
                  <a:cubicBezTo>
                    <a:pt x="382190" y="868399"/>
                    <a:pt x="18255" y="90127"/>
                    <a:pt x="793" y="10752"/>
                  </a:cubicBezTo>
                  <a:close/>
                </a:path>
              </a:pathLst>
            </a:custGeom>
            <a:gradFill flip="none" rotWithShape="1">
              <a:gsLst>
                <a:gs pos="100000">
                  <a:srgbClr val="7289F2">
                    <a:alpha val="0"/>
                  </a:srgbClr>
                </a:gs>
                <a:gs pos="26000">
                  <a:srgbClr val="7289F2">
                    <a:alpha val="54000"/>
                  </a:srgbClr>
                </a:gs>
              </a:gsLst>
              <a:lin ang="78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solidFill>
                  <a:schemeClr val="tx1"/>
                </a:solidFill>
              </a:endParaRPr>
            </a:p>
          </p:txBody>
        </p:sp>
        <p:sp>
          <p:nvSpPr>
            <p:cNvPr id="11" name="Freeform 11">
              <a:extLst>
                <a:ext uri="{FF2B5EF4-FFF2-40B4-BE49-F238E27FC236}">
                  <a16:creationId xmlns:a16="http://schemas.microsoft.com/office/drawing/2014/main" id="{9C6C3AB2-1F41-4F9F-A40A-34C6948A2EEB}"/>
                </a:ext>
              </a:extLst>
            </p:cNvPr>
            <p:cNvSpPr>
              <a:spLocks/>
            </p:cNvSpPr>
            <p:nvPr/>
          </p:nvSpPr>
          <p:spPr bwMode="auto">
            <a:xfrm>
              <a:off x="6065838" y="4297363"/>
              <a:ext cx="1435100" cy="1168400"/>
            </a:xfrm>
            <a:custGeom>
              <a:avLst/>
              <a:gdLst>
                <a:gd name="T0" fmla="*/ 11 w 250"/>
                <a:gd name="T1" fmla="*/ 49 h 204"/>
                <a:gd name="T2" fmla="*/ 103 w 250"/>
                <a:gd name="T3" fmla="*/ 27 h 204"/>
                <a:gd name="T4" fmla="*/ 211 w 250"/>
                <a:gd name="T5" fmla="*/ 135 h 204"/>
                <a:gd name="T6" fmla="*/ 179 w 250"/>
                <a:gd name="T7" fmla="*/ 196 h 204"/>
                <a:gd name="T8" fmla="*/ 10 w 250"/>
                <a:gd name="T9" fmla="*/ 49 h 204"/>
                <a:gd name="T10" fmla="*/ 11 w 250"/>
                <a:gd name="T11" fmla="*/ 49 h 204"/>
              </a:gdLst>
              <a:ahLst/>
              <a:cxnLst>
                <a:cxn ang="0">
                  <a:pos x="T0" y="T1"/>
                </a:cxn>
                <a:cxn ang="0">
                  <a:pos x="T2" y="T3"/>
                </a:cxn>
                <a:cxn ang="0">
                  <a:pos x="T4" y="T5"/>
                </a:cxn>
                <a:cxn ang="0">
                  <a:pos x="T6" y="T7"/>
                </a:cxn>
                <a:cxn ang="0">
                  <a:pos x="T8" y="T9"/>
                </a:cxn>
                <a:cxn ang="0">
                  <a:pos x="T10" y="T11"/>
                </a:cxn>
              </a:cxnLst>
              <a:rect l="0" t="0" r="r" b="b"/>
              <a:pathLst>
                <a:path w="250" h="204">
                  <a:moveTo>
                    <a:pt x="11" y="49"/>
                  </a:moveTo>
                  <a:cubicBezTo>
                    <a:pt x="25" y="11"/>
                    <a:pt x="73" y="0"/>
                    <a:pt x="103" y="27"/>
                  </a:cubicBezTo>
                  <a:cubicBezTo>
                    <a:pt x="136" y="58"/>
                    <a:pt x="187" y="105"/>
                    <a:pt x="211" y="135"/>
                  </a:cubicBezTo>
                  <a:cubicBezTo>
                    <a:pt x="250" y="180"/>
                    <a:pt x="199" y="204"/>
                    <a:pt x="179" y="196"/>
                  </a:cubicBezTo>
                  <a:cubicBezTo>
                    <a:pt x="117" y="171"/>
                    <a:pt x="0" y="117"/>
                    <a:pt x="10" y="49"/>
                  </a:cubicBezTo>
                  <a:cubicBezTo>
                    <a:pt x="10" y="49"/>
                    <a:pt x="11" y="49"/>
                    <a:pt x="11" y="49"/>
                  </a:cubicBezTo>
                  <a:close/>
                </a:path>
              </a:pathLst>
            </a:custGeom>
            <a:solidFill>
              <a:srgbClr val="E5E1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12" name="Freeform 12">
              <a:extLst>
                <a:ext uri="{FF2B5EF4-FFF2-40B4-BE49-F238E27FC236}">
                  <a16:creationId xmlns:a16="http://schemas.microsoft.com/office/drawing/2014/main" id="{53D9C9B8-8241-4452-98F4-6F4696E0228C}"/>
                </a:ext>
              </a:extLst>
            </p:cNvPr>
            <p:cNvSpPr>
              <a:spLocks/>
            </p:cNvSpPr>
            <p:nvPr/>
          </p:nvSpPr>
          <p:spPr bwMode="auto">
            <a:xfrm>
              <a:off x="5664200" y="3127375"/>
              <a:ext cx="809625" cy="1135063"/>
            </a:xfrm>
            <a:custGeom>
              <a:avLst/>
              <a:gdLst>
                <a:gd name="T0" fmla="*/ 138 w 141"/>
                <a:gd name="T1" fmla="*/ 142 h 198"/>
                <a:gd name="T2" fmla="*/ 136 w 141"/>
                <a:gd name="T3" fmla="*/ 150 h 198"/>
                <a:gd name="T4" fmla="*/ 134 w 141"/>
                <a:gd name="T5" fmla="*/ 170 h 198"/>
                <a:gd name="T6" fmla="*/ 128 w 141"/>
                <a:gd name="T7" fmla="*/ 178 h 198"/>
                <a:gd name="T8" fmla="*/ 125 w 141"/>
                <a:gd name="T9" fmla="*/ 179 h 198"/>
                <a:gd name="T10" fmla="*/ 115 w 141"/>
                <a:gd name="T11" fmla="*/ 178 h 198"/>
                <a:gd name="T12" fmla="*/ 109 w 141"/>
                <a:gd name="T13" fmla="*/ 198 h 198"/>
                <a:gd name="T14" fmla="*/ 108 w 141"/>
                <a:gd name="T15" fmla="*/ 197 h 198"/>
                <a:gd name="T16" fmla="*/ 71 w 141"/>
                <a:gd name="T17" fmla="*/ 188 h 198"/>
                <a:gd name="T18" fmla="*/ 71 w 141"/>
                <a:gd name="T19" fmla="*/ 188 h 198"/>
                <a:gd name="T20" fmla="*/ 70 w 141"/>
                <a:gd name="T21" fmla="*/ 188 h 198"/>
                <a:gd name="T22" fmla="*/ 25 w 141"/>
                <a:gd name="T23" fmla="*/ 186 h 198"/>
                <a:gd name="T24" fmla="*/ 26 w 141"/>
                <a:gd name="T25" fmla="*/ 157 h 198"/>
                <a:gd name="T26" fmla="*/ 19 w 141"/>
                <a:gd name="T27" fmla="*/ 125 h 198"/>
                <a:gd name="T28" fmla="*/ 9 w 141"/>
                <a:gd name="T29" fmla="*/ 99 h 198"/>
                <a:gd name="T30" fmla="*/ 0 w 141"/>
                <a:gd name="T31" fmla="*/ 72 h 198"/>
                <a:gd name="T32" fmla="*/ 34 w 141"/>
                <a:gd name="T33" fmla="*/ 18 h 198"/>
                <a:gd name="T34" fmla="*/ 57 w 141"/>
                <a:gd name="T35" fmla="*/ 7 h 198"/>
                <a:gd name="T36" fmla="*/ 76 w 141"/>
                <a:gd name="T37" fmla="*/ 0 h 198"/>
                <a:gd name="T38" fmla="*/ 92 w 141"/>
                <a:gd name="T39" fmla="*/ 9 h 198"/>
                <a:gd name="T40" fmla="*/ 112 w 141"/>
                <a:gd name="T41" fmla="*/ 11 h 198"/>
                <a:gd name="T42" fmla="*/ 124 w 141"/>
                <a:gd name="T43" fmla="*/ 24 h 198"/>
                <a:gd name="T44" fmla="*/ 134 w 141"/>
                <a:gd name="T45" fmla="*/ 37 h 198"/>
                <a:gd name="T46" fmla="*/ 134 w 141"/>
                <a:gd name="T47" fmla="*/ 38 h 198"/>
                <a:gd name="T48" fmla="*/ 134 w 141"/>
                <a:gd name="T49" fmla="*/ 38 h 198"/>
                <a:gd name="T50" fmla="*/ 133 w 141"/>
                <a:gd name="T51" fmla="*/ 39 h 198"/>
                <a:gd name="T52" fmla="*/ 132 w 141"/>
                <a:gd name="T53" fmla="*/ 41 h 198"/>
                <a:gd name="T54" fmla="*/ 131 w 141"/>
                <a:gd name="T55" fmla="*/ 42 h 198"/>
                <a:gd name="T56" fmla="*/ 130 w 141"/>
                <a:gd name="T57" fmla="*/ 42 h 198"/>
                <a:gd name="T58" fmla="*/ 129 w 141"/>
                <a:gd name="T59" fmla="*/ 43 h 198"/>
                <a:gd name="T60" fmla="*/ 129 w 141"/>
                <a:gd name="T61" fmla="*/ 43 h 198"/>
                <a:gd name="T62" fmla="*/ 138 w 141"/>
                <a:gd name="T63" fmla="*/ 90 h 198"/>
                <a:gd name="T64" fmla="*/ 139 w 141"/>
                <a:gd name="T65" fmla="*/ 113 h 198"/>
                <a:gd name="T66" fmla="*/ 138 w 141"/>
                <a:gd name="T67" fmla="*/ 14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1" h="198">
                  <a:moveTo>
                    <a:pt x="138" y="142"/>
                  </a:moveTo>
                  <a:cubicBezTo>
                    <a:pt x="138" y="145"/>
                    <a:pt x="137" y="147"/>
                    <a:pt x="136" y="150"/>
                  </a:cubicBezTo>
                  <a:cubicBezTo>
                    <a:pt x="136" y="151"/>
                    <a:pt x="135" y="166"/>
                    <a:pt x="134" y="170"/>
                  </a:cubicBezTo>
                  <a:cubicBezTo>
                    <a:pt x="134" y="172"/>
                    <a:pt x="132" y="177"/>
                    <a:pt x="128" y="178"/>
                  </a:cubicBezTo>
                  <a:cubicBezTo>
                    <a:pt x="127" y="179"/>
                    <a:pt x="126" y="179"/>
                    <a:pt x="125" y="179"/>
                  </a:cubicBezTo>
                  <a:cubicBezTo>
                    <a:pt x="118" y="178"/>
                    <a:pt x="115" y="178"/>
                    <a:pt x="115" y="178"/>
                  </a:cubicBezTo>
                  <a:cubicBezTo>
                    <a:pt x="115" y="178"/>
                    <a:pt x="108" y="189"/>
                    <a:pt x="109" y="198"/>
                  </a:cubicBezTo>
                  <a:cubicBezTo>
                    <a:pt x="109" y="198"/>
                    <a:pt x="109" y="197"/>
                    <a:pt x="108" y="197"/>
                  </a:cubicBezTo>
                  <a:cubicBezTo>
                    <a:pt x="106" y="195"/>
                    <a:pt x="91" y="191"/>
                    <a:pt x="71" y="188"/>
                  </a:cubicBezTo>
                  <a:cubicBezTo>
                    <a:pt x="71" y="188"/>
                    <a:pt x="71" y="188"/>
                    <a:pt x="71" y="188"/>
                  </a:cubicBezTo>
                  <a:cubicBezTo>
                    <a:pt x="71" y="188"/>
                    <a:pt x="70" y="188"/>
                    <a:pt x="70" y="188"/>
                  </a:cubicBezTo>
                  <a:cubicBezTo>
                    <a:pt x="57" y="186"/>
                    <a:pt x="41" y="185"/>
                    <a:pt x="25" y="186"/>
                  </a:cubicBezTo>
                  <a:cubicBezTo>
                    <a:pt x="25" y="186"/>
                    <a:pt x="27" y="173"/>
                    <a:pt x="26" y="157"/>
                  </a:cubicBezTo>
                  <a:cubicBezTo>
                    <a:pt x="25" y="147"/>
                    <a:pt x="23" y="135"/>
                    <a:pt x="19" y="125"/>
                  </a:cubicBezTo>
                  <a:cubicBezTo>
                    <a:pt x="15" y="116"/>
                    <a:pt x="12" y="107"/>
                    <a:pt x="9" y="99"/>
                  </a:cubicBezTo>
                  <a:cubicBezTo>
                    <a:pt x="4" y="84"/>
                    <a:pt x="0" y="73"/>
                    <a:pt x="0" y="72"/>
                  </a:cubicBezTo>
                  <a:cubicBezTo>
                    <a:pt x="0" y="71"/>
                    <a:pt x="4" y="33"/>
                    <a:pt x="34" y="18"/>
                  </a:cubicBezTo>
                  <a:cubicBezTo>
                    <a:pt x="34" y="18"/>
                    <a:pt x="49" y="6"/>
                    <a:pt x="57" y="7"/>
                  </a:cubicBezTo>
                  <a:cubicBezTo>
                    <a:pt x="66" y="8"/>
                    <a:pt x="72" y="0"/>
                    <a:pt x="76" y="0"/>
                  </a:cubicBezTo>
                  <a:cubicBezTo>
                    <a:pt x="80" y="0"/>
                    <a:pt x="85" y="7"/>
                    <a:pt x="92" y="9"/>
                  </a:cubicBezTo>
                  <a:cubicBezTo>
                    <a:pt x="100" y="12"/>
                    <a:pt x="107" y="7"/>
                    <a:pt x="112" y="11"/>
                  </a:cubicBezTo>
                  <a:cubicBezTo>
                    <a:pt x="116" y="14"/>
                    <a:pt x="121" y="24"/>
                    <a:pt x="124" y="24"/>
                  </a:cubicBezTo>
                  <a:cubicBezTo>
                    <a:pt x="127" y="24"/>
                    <a:pt x="136" y="31"/>
                    <a:pt x="134" y="37"/>
                  </a:cubicBezTo>
                  <a:cubicBezTo>
                    <a:pt x="134" y="38"/>
                    <a:pt x="134" y="38"/>
                    <a:pt x="134" y="38"/>
                  </a:cubicBezTo>
                  <a:cubicBezTo>
                    <a:pt x="134" y="38"/>
                    <a:pt x="134" y="38"/>
                    <a:pt x="134" y="38"/>
                  </a:cubicBezTo>
                  <a:cubicBezTo>
                    <a:pt x="134" y="39"/>
                    <a:pt x="134" y="39"/>
                    <a:pt x="133" y="39"/>
                  </a:cubicBezTo>
                  <a:cubicBezTo>
                    <a:pt x="133" y="40"/>
                    <a:pt x="133" y="40"/>
                    <a:pt x="132" y="41"/>
                  </a:cubicBezTo>
                  <a:cubicBezTo>
                    <a:pt x="132" y="41"/>
                    <a:pt x="131" y="41"/>
                    <a:pt x="131" y="42"/>
                  </a:cubicBezTo>
                  <a:cubicBezTo>
                    <a:pt x="131" y="42"/>
                    <a:pt x="130" y="42"/>
                    <a:pt x="130" y="42"/>
                  </a:cubicBezTo>
                  <a:cubicBezTo>
                    <a:pt x="130" y="43"/>
                    <a:pt x="130" y="43"/>
                    <a:pt x="129" y="43"/>
                  </a:cubicBezTo>
                  <a:cubicBezTo>
                    <a:pt x="129" y="43"/>
                    <a:pt x="129" y="43"/>
                    <a:pt x="129" y="43"/>
                  </a:cubicBezTo>
                  <a:cubicBezTo>
                    <a:pt x="129" y="43"/>
                    <a:pt x="139" y="82"/>
                    <a:pt x="138" y="90"/>
                  </a:cubicBezTo>
                  <a:cubicBezTo>
                    <a:pt x="138" y="97"/>
                    <a:pt x="137" y="106"/>
                    <a:pt x="139" y="113"/>
                  </a:cubicBezTo>
                  <a:cubicBezTo>
                    <a:pt x="141" y="118"/>
                    <a:pt x="141" y="129"/>
                    <a:pt x="138" y="142"/>
                  </a:cubicBezTo>
                  <a:close/>
                </a:path>
              </a:pathLst>
            </a:custGeom>
            <a:solidFill>
              <a:srgbClr val="F8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13" name="Freeform 13">
              <a:extLst>
                <a:ext uri="{FF2B5EF4-FFF2-40B4-BE49-F238E27FC236}">
                  <a16:creationId xmlns:a16="http://schemas.microsoft.com/office/drawing/2014/main" id="{104737AB-59A7-4247-842C-6F97799DA28F}"/>
                </a:ext>
              </a:extLst>
            </p:cNvPr>
            <p:cNvSpPr>
              <a:spLocks/>
            </p:cNvSpPr>
            <p:nvPr/>
          </p:nvSpPr>
          <p:spPr bwMode="auto">
            <a:xfrm>
              <a:off x="5664200" y="3127375"/>
              <a:ext cx="781050" cy="900113"/>
            </a:xfrm>
            <a:custGeom>
              <a:avLst/>
              <a:gdLst>
                <a:gd name="T0" fmla="*/ 134 w 136"/>
                <a:gd name="T1" fmla="*/ 37 h 157"/>
                <a:gd name="T2" fmla="*/ 134 w 136"/>
                <a:gd name="T3" fmla="*/ 38 h 157"/>
                <a:gd name="T4" fmla="*/ 134 w 136"/>
                <a:gd name="T5" fmla="*/ 38 h 157"/>
                <a:gd name="T6" fmla="*/ 133 w 136"/>
                <a:gd name="T7" fmla="*/ 39 h 157"/>
                <a:gd name="T8" fmla="*/ 132 w 136"/>
                <a:gd name="T9" fmla="*/ 41 h 157"/>
                <a:gd name="T10" fmla="*/ 129 w 136"/>
                <a:gd name="T11" fmla="*/ 43 h 157"/>
                <a:gd name="T12" fmla="*/ 129 w 136"/>
                <a:gd name="T13" fmla="*/ 43 h 157"/>
                <a:gd name="T14" fmla="*/ 127 w 136"/>
                <a:gd name="T15" fmla="*/ 79 h 157"/>
                <a:gd name="T16" fmla="*/ 97 w 136"/>
                <a:gd name="T17" fmla="*/ 111 h 157"/>
                <a:gd name="T18" fmla="*/ 85 w 136"/>
                <a:gd name="T19" fmla="*/ 140 h 157"/>
                <a:gd name="T20" fmla="*/ 85 w 136"/>
                <a:gd name="T21" fmla="*/ 157 h 157"/>
                <a:gd name="T22" fmla="*/ 26 w 136"/>
                <a:gd name="T23" fmla="*/ 157 h 157"/>
                <a:gd name="T24" fmla="*/ 19 w 136"/>
                <a:gd name="T25" fmla="*/ 125 h 157"/>
                <a:gd name="T26" fmla="*/ 9 w 136"/>
                <a:gd name="T27" fmla="*/ 99 h 157"/>
                <a:gd name="T28" fmla="*/ 0 w 136"/>
                <a:gd name="T29" fmla="*/ 72 h 157"/>
                <a:gd name="T30" fmla="*/ 34 w 136"/>
                <a:gd name="T31" fmla="*/ 18 h 157"/>
                <a:gd name="T32" fmla="*/ 57 w 136"/>
                <a:gd name="T33" fmla="*/ 7 h 157"/>
                <a:gd name="T34" fmla="*/ 76 w 136"/>
                <a:gd name="T35" fmla="*/ 0 h 157"/>
                <a:gd name="T36" fmla="*/ 92 w 136"/>
                <a:gd name="T37" fmla="*/ 9 h 157"/>
                <a:gd name="T38" fmla="*/ 112 w 136"/>
                <a:gd name="T39" fmla="*/ 11 h 157"/>
                <a:gd name="T40" fmla="*/ 124 w 136"/>
                <a:gd name="T41" fmla="*/ 24 h 157"/>
                <a:gd name="T42" fmla="*/ 134 w 136"/>
                <a:gd name="T43" fmla="*/ 37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6" h="157">
                  <a:moveTo>
                    <a:pt x="134" y="37"/>
                  </a:moveTo>
                  <a:cubicBezTo>
                    <a:pt x="134" y="38"/>
                    <a:pt x="134" y="38"/>
                    <a:pt x="134" y="38"/>
                  </a:cubicBezTo>
                  <a:cubicBezTo>
                    <a:pt x="134" y="38"/>
                    <a:pt x="134" y="38"/>
                    <a:pt x="134" y="38"/>
                  </a:cubicBezTo>
                  <a:cubicBezTo>
                    <a:pt x="134" y="39"/>
                    <a:pt x="134" y="39"/>
                    <a:pt x="133" y="39"/>
                  </a:cubicBezTo>
                  <a:cubicBezTo>
                    <a:pt x="133" y="40"/>
                    <a:pt x="133" y="40"/>
                    <a:pt x="132" y="41"/>
                  </a:cubicBezTo>
                  <a:cubicBezTo>
                    <a:pt x="131" y="42"/>
                    <a:pt x="130" y="43"/>
                    <a:pt x="129" y="43"/>
                  </a:cubicBezTo>
                  <a:cubicBezTo>
                    <a:pt x="129" y="43"/>
                    <a:pt x="129" y="43"/>
                    <a:pt x="129" y="43"/>
                  </a:cubicBezTo>
                  <a:cubicBezTo>
                    <a:pt x="127" y="79"/>
                    <a:pt x="127" y="79"/>
                    <a:pt x="127" y="79"/>
                  </a:cubicBezTo>
                  <a:cubicBezTo>
                    <a:pt x="97" y="111"/>
                    <a:pt x="97" y="111"/>
                    <a:pt x="97" y="111"/>
                  </a:cubicBezTo>
                  <a:cubicBezTo>
                    <a:pt x="89" y="119"/>
                    <a:pt x="85" y="129"/>
                    <a:pt x="85" y="140"/>
                  </a:cubicBezTo>
                  <a:cubicBezTo>
                    <a:pt x="85" y="157"/>
                    <a:pt x="85" y="157"/>
                    <a:pt x="85" y="157"/>
                  </a:cubicBezTo>
                  <a:cubicBezTo>
                    <a:pt x="26" y="157"/>
                    <a:pt x="26" y="157"/>
                    <a:pt x="26" y="157"/>
                  </a:cubicBezTo>
                  <a:cubicBezTo>
                    <a:pt x="25" y="147"/>
                    <a:pt x="23" y="135"/>
                    <a:pt x="19" y="125"/>
                  </a:cubicBezTo>
                  <a:cubicBezTo>
                    <a:pt x="15" y="116"/>
                    <a:pt x="12" y="107"/>
                    <a:pt x="9" y="99"/>
                  </a:cubicBezTo>
                  <a:cubicBezTo>
                    <a:pt x="4" y="84"/>
                    <a:pt x="0" y="73"/>
                    <a:pt x="0" y="72"/>
                  </a:cubicBezTo>
                  <a:cubicBezTo>
                    <a:pt x="0" y="71"/>
                    <a:pt x="4" y="33"/>
                    <a:pt x="34" y="18"/>
                  </a:cubicBezTo>
                  <a:cubicBezTo>
                    <a:pt x="34" y="18"/>
                    <a:pt x="49" y="6"/>
                    <a:pt x="57" y="7"/>
                  </a:cubicBezTo>
                  <a:cubicBezTo>
                    <a:pt x="66" y="8"/>
                    <a:pt x="72" y="0"/>
                    <a:pt x="76" y="0"/>
                  </a:cubicBezTo>
                  <a:cubicBezTo>
                    <a:pt x="80" y="0"/>
                    <a:pt x="85" y="7"/>
                    <a:pt x="92" y="9"/>
                  </a:cubicBezTo>
                  <a:cubicBezTo>
                    <a:pt x="100" y="12"/>
                    <a:pt x="107" y="7"/>
                    <a:pt x="112" y="11"/>
                  </a:cubicBezTo>
                  <a:cubicBezTo>
                    <a:pt x="116" y="14"/>
                    <a:pt x="121" y="24"/>
                    <a:pt x="124" y="24"/>
                  </a:cubicBezTo>
                  <a:cubicBezTo>
                    <a:pt x="127" y="24"/>
                    <a:pt x="136" y="31"/>
                    <a:pt x="134" y="37"/>
                  </a:cubicBezTo>
                  <a:close/>
                </a:path>
              </a:pathLst>
            </a:custGeom>
            <a:gradFill>
              <a:gsLst>
                <a:gs pos="75000">
                  <a:srgbClr val="F7BDBB"/>
                </a:gs>
                <a:gs pos="100000">
                  <a:srgbClr val="F7BDBB">
                    <a:alpha val="0"/>
                  </a:srgbClr>
                </a:gs>
              </a:gsLst>
              <a:lin ang="5400000" scaled="1"/>
            </a:gra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14" name="Freeform 14">
              <a:extLst>
                <a:ext uri="{FF2B5EF4-FFF2-40B4-BE49-F238E27FC236}">
                  <a16:creationId xmlns:a16="http://schemas.microsoft.com/office/drawing/2014/main" id="{A4EE508E-C139-4549-AD46-4E5E82F754BB}"/>
                </a:ext>
              </a:extLst>
            </p:cNvPr>
            <p:cNvSpPr>
              <a:spLocks/>
            </p:cNvSpPr>
            <p:nvPr/>
          </p:nvSpPr>
          <p:spPr bwMode="auto">
            <a:xfrm>
              <a:off x="5664200" y="3127375"/>
              <a:ext cx="781050" cy="566738"/>
            </a:xfrm>
            <a:custGeom>
              <a:avLst/>
              <a:gdLst>
                <a:gd name="T0" fmla="*/ 134 w 136"/>
                <a:gd name="T1" fmla="*/ 37 h 99"/>
                <a:gd name="T2" fmla="*/ 134 w 136"/>
                <a:gd name="T3" fmla="*/ 38 h 99"/>
                <a:gd name="T4" fmla="*/ 134 w 136"/>
                <a:gd name="T5" fmla="*/ 38 h 99"/>
                <a:gd name="T6" fmla="*/ 133 w 136"/>
                <a:gd name="T7" fmla="*/ 39 h 99"/>
                <a:gd name="T8" fmla="*/ 132 w 136"/>
                <a:gd name="T9" fmla="*/ 41 h 99"/>
                <a:gd name="T10" fmla="*/ 131 w 136"/>
                <a:gd name="T11" fmla="*/ 42 h 99"/>
                <a:gd name="T12" fmla="*/ 130 w 136"/>
                <a:gd name="T13" fmla="*/ 42 h 99"/>
                <a:gd name="T14" fmla="*/ 129 w 136"/>
                <a:gd name="T15" fmla="*/ 43 h 99"/>
                <a:gd name="T16" fmla="*/ 129 w 136"/>
                <a:gd name="T17" fmla="*/ 43 h 99"/>
                <a:gd name="T18" fmla="*/ 72 w 136"/>
                <a:gd name="T19" fmla="*/ 96 h 99"/>
                <a:gd name="T20" fmla="*/ 70 w 136"/>
                <a:gd name="T21" fmla="*/ 99 h 99"/>
                <a:gd name="T22" fmla="*/ 9 w 136"/>
                <a:gd name="T23" fmla="*/ 99 h 99"/>
                <a:gd name="T24" fmla="*/ 0 w 136"/>
                <a:gd name="T25" fmla="*/ 72 h 99"/>
                <a:gd name="T26" fmla="*/ 34 w 136"/>
                <a:gd name="T27" fmla="*/ 18 h 99"/>
                <a:gd name="T28" fmla="*/ 57 w 136"/>
                <a:gd name="T29" fmla="*/ 7 h 99"/>
                <a:gd name="T30" fmla="*/ 76 w 136"/>
                <a:gd name="T31" fmla="*/ 0 h 99"/>
                <a:gd name="T32" fmla="*/ 92 w 136"/>
                <a:gd name="T33" fmla="*/ 9 h 99"/>
                <a:gd name="T34" fmla="*/ 112 w 136"/>
                <a:gd name="T35" fmla="*/ 11 h 99"/>
                <a:gd name="T36" fmla="*/ 124 w 136"/>
                <a:gd name="T37" fmla="*/ 24 h 99"/>
                <a:gd name="T38" fmla="*/ 134 w 136"/>
                <a:gd name="T39" fmla="*/ 37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6" h="99">
                  <a:moveTo>
                    <a:pt x="134" y="37"/>
                  </a:moveTo>
                  <a:cubicBezTo>
                    <a:pt x="134" y="38"/>
                    <a:pt x="134" y="38"/>
                    <a:pt x="134" y="38"/>
                  </a:cubicBezTo>
                  <a:cubicBezTo>
                    <a:pt x="134" y="38"/>
                    <a:pt x="134" y="38"/>
                    <a:pt x="134" y="38"/>
                  </a:cubicBezTo>
                  <a:cubicBezTo>
                    <a:pt x="134" y="39"/>
                    <a:pt x="134" y="39"/>
                    <a:pt x="133" y="39"/>
                  </a:cubicBezTo>
                  <a:cubicBezTo>
                    <a:pt x="133" y="40"/>
                    <a:pt x="133" y="40"/>
                    <a:pt x="132" y="41"/>
                  </a:cubicBezTo>
                  <a:cubicBezTo>
                    <a:pt x="132" y="41"/>
                    <a:pt x="131" y="41"/>
                    <a:pt x="131" y="42"/>
                  </a:cubicBezTo>
                  <a:cubicBezTo>
                    <a:pt x="131" y="42"/>
                    <a:pt x="130" y="42"/>
                    <a:pt x="130" y="42"/>
                  </a:cubicBezTo>
                  <a:cubicBezTo>
                    <a:pt x="130" y="43"/>
                    <a:pt x="130" y="43"/>
                    <a:pt x="129" y="43"/>
                  </a:cubicBezTo>
                  <a:cubicBezTo>
                    <a:pt x="129" y="43"/>
                    <a:pt x="129" y="43"/>
                    <a:pt x="129" y="43"/>
                  </a:cubicBezTo>
                  <a:cubicBezTo>
                    <a:pt x="124" y="45"/>
                    <a:pt x="107" y="51"/>
                    <a:pt x="72" y="96"/>
                  </a:cubicBezTo>
                  <a:cubicBezTo>
                    <a:pt x="72" y="97"/>
                    <a:pt x="71" y="98"/>
                    <a:pt x="70" y="99"/>
                  </a:cubicBezTo>
                  <a:cubicBezTo>
                    <a:pt x="9" y="99"/>
                    <a:pt x="9" y="99"/>
                    <a:pt x="9" y="99"/>
                  </a:cubicBezTo>
                  <a:cubicBezTo>
                    <a:pt x="4" y="84"/>
                    <a:pt x="0" y="73"/>
                    <a:pt x="0" y="72"/>
                  </a:cubicBezTo>
                  <a:cubicBezTo>
                    <a:pt x="0" y="71"/>
                    <a:pt x="4" y="33"/>
                    <a:pt x="34" y="18"/>
                  </a:cubicBezTo>
                  <a:cubicBezTo>
                    <a:pt x="34" y="18"/>
                    <a:pt x="49" y="6"/>
                    <a:pt x="57" y="7"/>
                  </a:cubicBezTo>
                  <a:cubicBezTo>
                    <a:pt x="66" y="8"/>
                    <a:pt x="72" y="0"/>
                    <a:pt x="76" y="0"/>
                  </a:cubicBezTo>
                  <a:cubicBezTo>
                    <a:pt x="80" y="0"/>
                    <a:pt x="85" y="7"/>
                    <a:pt x="92" y="9"/>
                  </a:cubicBezTo>
                  <a:cubicBezTo>
                    <a:pt x="100" y="12"/>
                    <a:pt x="107" y="7"/>
                    <a:pt x="112" y="11"/>
                  </a:cubicBezTo>
                  <a:cubicBezTo>
                    <a:pt x="116" y="14"/>
                    <a:pt x="121" y="24"/>
                    <a:pt x="124" y="24"/>
                  </a:cubicBezTo>
                  <a:cubicBezTo>
                    <a:pt x="127" y="24"/>
                    <a:pt x="136" y="31"/>
                    <a:pt x="134" y="37"/>
                  </a:cubicBezTo>
                  <a:close/>
                </a:path>
              </a:pathLst>
            </a:custGeom>
            <a:solidFill>
              <a:srgbClr val="FA9F9C"/>
            </a:soli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15" name="Freeform 15">
              <a:extLst>
                <a:ext uri="{FF2B5EF4-FFF2-40B4-BE49-F238E27FC236}">
                  <a16:creationId xmlns:a16="http://schemas.microsoft.com/office/drawing/2014/main" id="{59F122DD-9773-48CA-B36A-41383E8FF7A4}"/>
                </a:ext>
              </a:extLst>
            </p:cNvPr>
            <p:cNvSpPr>
              <a:spLocks/>
            </p:cNvSpPr>
            <p:nvPr/>
          </p:nvSpPr>
          <p:spPr bwMode="auto">
            <a:xfrm>
              <a:off x="6289675" y="3775075"/>
              <a:ext cx="68263" cy="92075"/>
            </a:xfrm>
            <a:custGeom>
              <a:avLst/>
              <a:gdLst>
                <a:gd name="T0" fmla="*/ 0 w 12"/>
                <a:gd name="T1" fmla="*/ 4 h 16"/>
                <a:gd name="T2" fmla="*/ 6 w 12"/>
                <a:gd name="T3" fmla="*/ 8 h 16"/>
                <a:gd name="T4" fmla="*/ 12 w 12"/>
                <a:gd name="T5" fmla="*/ 16 h 16"/>
                <a:gd name="T6" fmla="*/ 0 w 12"/>
                <a:gd name="T7" fmla="*/ 4 h 16"/>
              </a:gdLst>
              <a:ahLst/>
              <a:cxnLst>
                <a:cxn ang="0">
                  <a:pos x="T0" y="T1"/>
                </a:cxn>
                <a:cxn ang="0">
                  <a:pos x="T2" y="T3"/>
                </a:cxn>
                <a:cxn ang="0">
                  <a:pos x="T4" y="T5"/>
                </a:cxn>
                <a:cxn ang="0">
                  <a:pos x="T6" y="T7"/>
                </a:cxn>
              </a:cxnLst>
              <a:rect l="0" t="0" r="r" b="b"/>
              <a:pathLst>
                <a:path w="12" h="16">
                  <a:moveTo>
                    <a:pt x="0" y="4"/>
                  </a:moveTo>
                  <a:cubicBezTo>
                    <a:pt x="0" y="0"/>
                    <a:pt x="4" y="3"/>
                    <a:pt x="6" y="8"/>
                  </a:cubicBezTo>
                  <a:cubicBezTo>
                    <a:pt x="7" y="13"/>
                    <a:pt x="11" y="16"/>
                    <a:pt x="12" y="16"/>
                  </a:cubicBezTo>
                  <a:cubicBezTo>
                    <a:pt x="12" y="16"/>
                    <a:pt x="1" y="14"/>
                    <a:pt x="0" y="4"/>
                  </a:cubicBezTo>
                  <a:close/>
                </a:path>
              </a:pathLst>
            </a:custGeom>
            <a:solidFill>
              <a:srgbClr val="0A00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16" name="Freeform 16">
              <a:extLst>
                <a:ext uri="{FF2B5EF4-FFF2-40B4-BE49-F238E27FC236}">
                  <a16:creationId xmlns:a16="http://schemas.microsoft.com/office/drawing/2014/main" id="{0FEF4D20-2077-46B3-889D-C3694814510E}"/>
                </a:ext>
              </a:extLst>
            </p:cNvPr>
            <p:cNvSpPr>
              <a:spLocks/>
            </p:cNvSpPr>
            <p:nvPr/>
          </p:nvSpPr>
          <p:spPr bwMode="auto">
            <a:xfrm>
              <a:off x="6324600" y="3792538"/>
              <a:ext cx="131763" cy="360363"/>
            </a:xfrm>
            <a:custGeom>
              <a:avLst/>
              <a:gdLst>
                <a:gd name="T0" fmla="*/ 23 w 23"/>
                <a:gd name="T1" fmla="*/ 26 h 63"/>
                <a:gd name="T2" fmla="*/ 21 w 23"/>
                <a:gd name="T3" fmla="*/ 34 h 63"/>
                <a:gd name="T4" fmla="*/ 19 w 23"/>
                <a:gd name="T5" fmla="*/ 54 h 63"/>
                <a:gd name="T6" fmla="*/ 13 w 23"/>
                <a:gd name="T7" fmla="*/ 62 h 63"/>
                <a:gd name="T8" fmla="*/ 10 w 23"/>
                <a:gd name="T9" fmla="*/ 63 h 63"/>
                <a:gd name="T10" fmla="*/ 0 w 23"/>
                <a:gd name="T11" fmla="*/ 62 h 63"/>
                <a:gd name="T12" fmla="*/ 5 w 23"/>
                <a:gd name="T13" fmla="*/ 0 h 63"/>
                <a:gd name="T14" fmla="*/ 13 w 23"/>
                <a:gd name="T15" fmla="*/ 1 h 63"/>
                <a:gd name="T16" fmla="*/ 23 w 23"/>
                <a:gd name="T17" fmla="*/ 2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3">
                  <a:moveTo>
                    <a:pt x="23" y="26"/>
                  </a:moveTo>
                  <a:cubicBezTo>
                    <a:pt x="23" y="29"/>
                    <a:pt x="22" y="31"/>
                    <a:pt x="21" y="34"/>
                  </a:cubicBezTo>
                  <a:cubicBezTo>
                    <a:pt x="21" y="35"/>
                    <a:pt x="20" y="50"/>
                    <a:pt x="19" y="54"/>
                  </a:cubicBezTo>
                  <a:cubicBezTo>
                    <a:pt x="19" y="56"/>
                    <a:pt x="17" y="61"/>
                    <a:pt x="13" y="62"/>
                  </a:cubicBezTo>
                  <a:cubicBezTo>
                    <a:pt x="12" y="63"/>
                    <a:pt x="11" y="63"/>
                    <a:pt x="10" y="63"/>
                  </a:cubicBezTo>
                  <a:cubicBezTo>
                    <a:pt x="3" y="62"/>
                    <a:pt x="0" y="62"/>
                    <a:pt x="0" y="62"/>
                  </a:cubicBezTo>
                  <a:cubicBezTo>
                    <a:pt x="0" y="62"/>
                    <a:pt x="8" y="22"/>
                    <a:pt x="5" y="0"/>
                  </a:cubicBezTo>
                  <a:cubicBezTo>
                    <a:pt x="13" y="1"/>
                    <a:pt x="13" y="1"/>
                    <a:pt x="13" y="1"/>
                  </a:cubicBezTo>
                  <a:cubicBezTo>
                    <a:pt x="13" y="1"/>
                    <a:pt x="17" y="19"/>
                    <a:pt x="23" y="26"/>
                  </a:cubicBezTo>
                  <a:close/>
                </a:path>
              </a:pathLst>
            </a:custGeom>
            <a:solidFill>
              <a:srgbClr val="FA9F9C"/>
            </a:soli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17" name="Freeform 17">
              <a:extLst>
                <a:ext uri="{FF2B5EF4-FFF2-40B4-BE49-F238E27FC236}">
                  <a16:creationId xmlns:a16="http://schemas.microsoft.com/office/drawing/2014/main" id="{3E67FC6E-679C-4B7D-9F05-FF6856EDEB60}"/>
                </a:ext>
              </a:extLst>
            </p:cNvPr>
            <p:cNvSpPr>
              <a:spLocks/>
            </p:cNvSpPr>
            <p:nvPr/>
          </p:nvSpPr>
          <p:spPr bwMode="auto">
            <a:xfrm>
              <a:off x="6324600" y="4010025"/>
              <a:ext cx="74613" cy="142875"/>
            </a:xfrm>
            <a:custGeom>
              <a:avLst/>
              <a:gdLst>
                <a:gd name="T0" fmla="*/ 13 w 13"/>
                <a:gd name="T1" fmla="*/ 24 h 25"/>
                <a:gd name="T2" fmla="*/ 10 w 13"/>
                <a:gd name="T3" fmla="*/ 25 h 25"/>
                <a:gd name="T4" fmla="*/ 0 w 13"/>
                <a:gd name="T5" fmla="*/ 24 h 25"/>
                <a:gd name="T6" fmla="*/ 4 w 13"/>
                <a:gd name="T7" fmla="*/ 0 h 25"/>
                <a:gd name="T8" fmla="*/ 13 w 13"/>
                <a:gd name="T9" fmla="*/ 24 h 25"/>
              </a:gdLst>
              <a:ahLst/>
              <a:cxnLst>
                <a:cxn ang="0">
                  <a:pos x="T0" y="T1"/>
                </a:cxn>
                <a:cxn ang="0">
                  <a:pos x="T2" y="T3"/>
                </a:cxn>
                <a:cxn ang="0">
                  <a:pos x="T4" y="T5"/>
                </a:cxn>
                <a:cxn ang="0">
                  <a:pos x="T6" y="T7"/>
                </a:cxn>
                <a:cxn ang="0">
                  <a:pos x="T8" y="T9"/>
                </a:cxn>
              </a:cxnLst>
              <a:rect l="0" t="0" r="r" b="b"/>
              <a:pathLst>
                <a:path w="13" h="25">
                  <a:moveTo>
                    <a:pt x="13" y="24"/>
                  </a:moveTo>
                  <a:cubicBezTo>
                    <a:pt x="12" y="25"/>
                    <a:pt x="11" y="25"/>
                    <a:pt x="10" y="25"/>
                  </a:cubicBezTo>
                  <a:cubicBezTo>
                    <a:pt x="3" y="24"/>
                    <a:pt x="0" y="24"/>
                    <a:pt x="0" y="24"/>
                  </a:cubicBezTo>
                  <a:cubicBezTo>
                    <a:pt x="4" y="0"/>
                    <a:pt x="4" y="0"/>
                    <a:pt x="4" y="0"/>
                  </a:cubicBezTo>
                  <a:cubicBezTo>
                    <a:pt x="4" y="9"/>
                    <a:pt x="9" y="18"/>
                    <a:pt x="13" y="24"/>
                  </a:cubicBezTo>
                  <a:close/>
                </a:path>
              </a:pathLst>
            </a:custGeom>
            <a:gradFill>
              <a:gsLst>
                <a:gs pos="0">
                  <a:srgbClr val="4BC3E2">
                    <a:alpha val="63000"/>
                  </a:srgbClr>
                </a:gs>
                <a:gs pos="51000">
                  <a:srgbClr val="4BC3E2">
                    <a:alpha val="0"/>
                  </a:srgbClr>
                </a:gs>
              </a:gsLst>
              <a:lin ang="16200000" scaled="0"/>
            </a:gra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18" name="Freeform 18">
              <a:extLst>
                <a:ext uri="{FF2B5EF4-FFF2-40B4-BE49-F238E27FC236}">
                  <a16:creationId xmlns:a16="http://schemas.microsoft.com/office/drawing/2014/main" id="{3E28299F-82DC-4BAC-A5BB-7B5EA5A95BC3}"/>
                </a:ext>
              </a:extLst>
            </p:cNvPr>
            <p:cNvSpPr>
              <a:spLocks noEditPoints="1"/>
            </p:cNvSpPr>
            <p:nvPr/>
          </p:nvSpPr>
          <p:spPr bwMode="auto">
            <a:xfrm>
              <a:off x="4832350" y="3162300"/>
              <a:ext cx="1503363" cy="2624138"/>
            </a:xfrm>
            <a:custGeom>
              <a:avLst/>
              <a:gdLst>
                <a:gd name="T0" fmla="*/ 258 w 262"/>
                <a:gd name="T1" fmla="*/ 413 h 458"/>
                <a:gd name="T2" fmla="*/ 208 w 262"/>
                <a:gd name="T3" fmla="*/ 314 h 458"/>
                <a:gd name="T4" fmla="*/ 214 w 262"/>
                <a:gd name="T5" fmla="*/ 201 h 458"/>
                <a:gd name="T6" fmla="*/ 225 w 262"/>
                <a:gd name="T7" fmla="*/ 192 h 458"/>
                <a:gd name="T8" fmla="*/ 217 w 262"/>
                <a:gd name="T9" fmla="*/ 182 h 458"/>
                <a:gd name="T10" fmla="*/ 216 w 262"/>
                <a:gd name="T11" fmla="*/ 182 h 458"/>
                <a:gd name="T12" fmla="*/ 216 w 262"/>
                <a:gd name="T13" fmla="*/ 182 h 458"/>
                <a:gd name="T14" fmla="*/ 215 w 262"/>
                <a:gd name="T15" fmla="*/ 182 h 458"/>
                <a:gd name="T16" fmla="*/ 215 w 262"/>
                <a:gd name="T17" fmla="*/ 182 h 458"/>
                <a:gd name="T18" fmla="*/ 213 w 262"/>
                <a:gd name="T19" fmla="*/ 151 h 458"/>
                <a:gd name="T20" fmla="*/ 217 w 262"/>
                <a:gd name="T21" fmla="*/ 90 h 458"/>
                <a:gd name="T22" fmla="*/ 222 w 262"/>
                <a:gd name="T23" fmla="*/ 56 h 458"/>
                <a:gd name="T24" fmla="*/ 202 w 262"/>
                <a:gd name="T25" fmla="*/ 1 h 458"/>
                <a:gd name="T26" fmla="*/ 179 w 262"/>
                <a:gd name="T27" fmla="*/ 12 h 458"/>
                <a:gd name="T28" fmla="*/ 145 w 262"/>
                <a:gd name="T29" fmla="*/ 66 h 458"/>
                <a:gd name="T30" fmla="*/ 154 w 262"/>
                <a:gd name="T31" fmla="*/ 93 h 458"/>
                <a:gd name="T32" fmla="*/ 164 w 262"/>
                <a:gd name="T33" fmla="*/ 119 h 458"/>
                <a:gd name="T34" fmla="*/ 171 w 262"/>
                <a:gd name="T35" fmla="*/ 151 h 458"/>
                <a:gd name="T36" fmla="*/ 170 w 262"/>
                <a:gd name="T37" fmla="*/ 180 h 458"/>
                <a:gd name="T38" fmla="*/ 149 w 262"/>
                <a:gd name="T39" fmla="*/ 196 h 458"/>
                <a:gd name="T40" fmla="*/ 94 w 262"/>
                <a:gd name="T41" fmla="*/ 213 h 458"/>
                <a:gd name="T42" fmla="*/ 94 w 262"/>
                <a:gd name="T43" fmla="*/ 213 h 458"/>
                <a:gd name="T44" fmla="*/ 38 w 262"/>
                <a:gd name="T45" fmla="*/ 292 h 458"/>
                <a:gd name="T46" fmla="*/ 23 w 262"/>
                <a:gd name="T47" fmla="*/ 408 h 458"/>
                <a:gd name="T48" fmla="*/ 104 w 262"/>
                <a:gd name="T49" fmla="*/ 409 h 458"/>
                <a:gd name="T50" fmla="*/ 104 w 262"/>
                <a:gd name="T51" fmla="*/ 413 h 458"/>
                <a:gd name="T52" fmla="*/ 109 w 262"/>
                <a:gd name="T53" fmla="*/ 458 h 458"/>
                <a:gd name="T54" fmla="*/ 260 w 262"/>
                <a:gd name="T55" fmla="*/ 458 h 458"/>
                <a:gd name="T56" fmla="*/ 258 w 262"/>
                <a:gd name="T57" fmla="*/ 413 h 458"/>
                <a:gd name="T58" fmla="*/ 76 w 262"/>
                <a:gd name="T59" fmla="*/ 350 h 458"/>
                <a:gd name="T60" fmla="*/ 95 w 262"/>
                <a:gd name="T61" fmla="*/ 329 h 458"/>
                <a:gd name="T62" fmla="*/ 97 w 262"/>
                <a:gd name="T63" fmla="*/ 350 h 458"/>
                <a:gd name="T64" fmla="*/ 76 w 262"/>
                <a:gd name="T65" fmla="*/ 350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62" h="458">
                  <a:moveTo>
                    <a:pt x="258" y="413"/>
                  </a:moveTo>
                  <a:cubicBezTo>
                    <a:pt x="250" y="382"/>
                    <a:pt x="229" y="355"/>
                    <a:pt x="208" y="314"/>
                  </a:cubicBezTo>
                  <a:cubicBezTo>
                    <a:pt x="177" y="255"/>
                    <a:pt x="214" y="201"/>
                    <a:pt x="214" y="201"/>
                  </a:cubicBezTo>
                  <a:cubicBezTo>
                    <a:pt x="214" y="201"/>
                    <a:pt x="223" y="201"/>
                    <a:pt x="225" y="192"/>
                  </a:cubicBezTo>
                  <a:cubicBezTo>
                    <a:pt x="226" y="185"/>
                    <a:pt x="220" y="183"/>
                    <a:pt x="217" y="182"/>
                  </a:cubicBezTo>
                  <a:cubicBezTo>
                    <a:pt x="217" y="182"/>
                    <a:pt x="216" y="182"/>
                    <a:pt x="216" y="182"/>
                  </a:cubicBezTo>
                  <a:cubicBezTo>
                    <a:pt x="216" y="182"/>
                    <a:pt x="216" y="182"/>
                    <a:pt x="216" y="182"/>
                  </a:cubicBezTo>
                  <a:cubicBezTo>
                    <a:pt x="216" y="182"/>
                    <a:pt x="215" y="182"/>
                    <a:pt x="215" y="182"/>
                  </a:cubicBezTo>
                  <a:cubicBezTo>
                    <a:pt x="215" y="182"/>
                    <a:pt x="215" y="182"/>
                    <a:pt x="215" y="182"/>
                  </a:cubicBezTo>
                  <a:cubicBezTo>
                    <a:pt x="214" y="177"/>
                    <a:pt x="213" y="166"/>
                    <a:pt x="213" y="151"/>
                  </a:cubicBezTo>
                  <a:cubicBezTo>
                    <a:pt x="214" y="133"/>
                    <a:pt x="215" y="111"/>
                    <a:pt x="217" y="90"/>
                  </a:cubicBezTo>
                  <a:cubicBezTo>
                    <a:pt x="219" y="78"/>
                    <a:pt x="220" y="66"/>
                    <a:pt x="222" y="56"/>
                  </a:cubicBezTo>
                  <a:cubicBezTo>
                    <a:pt x="229" y="19"/>
                    <a:pt x="202" y="1"/>
                    <a:pt x="202" y="1"/>
                  </a:cubicBezTo>
                  <a:cubicBezTo>
                    <a:pt x="194" y="0"/>
                    <a:pt x="179" y="12"/>
                    <a:pt x="179" y="12"/>
                  </a:cubicBezTo>
                  <a:cubicBezTo>
                    <a:pt x="149" y="27"/>
                    <a:pt x="145" y="65"/>
                    <a:pt x="145" y="66"/>
                  </a:cubicBezTo>
                  <a:cubicBezTo>
                    <a:pt x="145" y="67"/>
                    <a:pt x="149" y="78"/>
                    <a:pt x="154" y="93"/>
                  </a:cubicBezTo>
                  <a:cubicBezTo>
                    <a:pt x="157" y="101"/>
                    <a:pt x="160" y="110"/>
                    <a:pt x="164" y="119"/>
                  </a:cubicBezTo>
                  <a:cubicBezTo>
                    <a:pt x="168" y="129"/>
                    <a:pt x="170" y="141"/>
                    <a:pt x="171" y="151"/>
                  </a:cubicBezTo>
                  <a:cubicBezTo>
                    <a:pt x="172" y="167"/>
                    <a:pt x="170" y="180"/>
                    <a:pt x="170" y="180"/>
                  </a:cubicBezTo>
                  <a:cubicBezTo>
                    <a:pt x="154" y="181"/>
                    <a:pt x="149" y="196"/>
                    <a:pt x="149" y="196"/>
                  </a:cubicBezTo>
                  <a:cubicBezTo>
                    <a:pt x="149" y="196"/>
                    <a:pt x="103" y="205"/>
                    <a:pt x="94" y="213"/>
                  </a:cubicBezTo>
                  <a:cubicBezTo>
                    <a:pt x="94" y="213"/>
                    <a:pt x="94" y="213"/>
                    <a:pt x="94" y="213"/>
                  </a:cubicBezTo>
                  <a:cubicBezTo>
                    <a:pt x="80" y="219"/>
                    <a:pt x="59" y="238"/>
                    <a:pt x="38" y="292"/>
                  </a:cubicBezTo>
                  <a:cubicBezTo>
                    <a:pt x="5" y="376"/>
                    <a:pt x="0" y="402"/>
                    <a:pt x="23" y="408"/>
                  </a:cubicBezTo>
                  <a:cubicBezTo>
                    <a:pt x="32" y="410"/>
                    <a:pt x="66" y="410"/>
                    <a:pt x="104" y="409"/>
                  </a:cubicBezTo>
                  <a:cubicBezTo>
                    <a:pt x="104" y="410"/>
                    <a:pt x="104" y="411"/>
                    <a:pt x="104" y="413"/>
                  </a:cubicBezTo>
                  <a:cubicBezTo>
                    <a:pt x="107" y="435"/>
                    <a:pt x="109" y="452"/>
                    <a:pt x="109" y="458"/>
                  </a:cubicBezTo>
                  <a:cubicBezTo>
                    <a:pt x="260" y="458"/>
                    <a:pt x="260" y="458"/>
                    <a:pt x="260" y="458"/>
                  </a:cubicBezTo>
                  <a:cubicBezTo>
                    <a:pt x="262" y="441"/>
                    <a:pt x="261" y="426"/>
                    <a:pt x="258" y="413"/>
                  </a:cubicBezTo>
                  <a:close/>
                  <a:moveTo>
                    <a:pt x="76" y="350"/>
                  </a:moveTo>
                  <a:cubicBezTo>
                    <a:pt x="76" y="350"/>
                    <a:pt x="85" y="341"/>
                    <a:pt x="95" y="329"/>
                  </a:cubicBezTo>
                  <a:cubicBezTo>
                    <a:pt x="96" y="336"/>
                    <a:pt x="97" y="343"/>
                    <a:pt x="97" y="350"/>
                  </a:cubicBezTo>
                  <a:cubicBezTo>
                    <a:pt x="85" y="350"/>
                    <a:pt x="76" y="350"/>
                    <a:pt x="76" y="350"/>
                  </a:cubicBezTo>
                  <a:close/>
                </a:path>
              </a:pathLst>
            </a:custGeom>
            <a:gradFill flip="none" rotWithShape="1">
              <a:gsLst>
                <a:gs pos="100000">
                  <a:srgbClr val="7289F2">
                    <a:alpha val="0"/>
                  </a:srgbClr>
                </a:gs>
                <a:gs pos="26000">
                  <a:srgbClr val="7289F2">
                    <a:alpha val="54000"/>
                  </a:srgbClr>
                </a:gs>
              </a:gsLst>
              <a:lin ang="7800000" scaled="0"/>
              <a:tileRect/>
            </a:gra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19" name="Freeform 19">
              <a:extLst>
                <a:ext uri="{FF2B5EF4-FFF2-40B4-BE49-F238E27FC236}">
                  <a16:creationId xmlns:a16="http://schemas.microsoft.com/office/drawing/2014/main" id="{1F1055DB-0FAF-42E9-A9D9-33EEEA5E5D53}"/>
                </a:ext>
              </a:extLst>
            </p:cNvPr>
            <p:cNvSpPr>
              <a:spLocks/>
            </p:cNvSpPr>
            <p:nvPr/>
          </p:nvSpPr>
          <p:spPr bwMode="auto">
            <a:xfrm>
              <a:off x="5192713" y="5167313"/>
              <a:ext cx="236538" cy="338138"/>
            </a:xfrm>
            <a:custGeom>
              <a:avLst/>
              <a:gdLst>
                <a:gd name="T0" fmla="*/ 13 w 41"/>
                <a:gd name="T1" fmla="*/ 0 h 59"/>
                <a:gd name="T2" fmla="*/ 41 w 41"/>
                <a:gd name="T3" fmla="*/ 59 h 59"/>
                <a:gd name="T4" fmla="*/ 34 w 41"/>
                <a:gd name="T5" fmla="*/ 0 h 59"/>
                <a:gd name="T6" fmla="*/ 13 w 41"/>
                <a:gd name="T7" fmla="*/ 0 h 59"/>
              </a:gdLst>
              <a:ahLst/>
              <a:cxnLst>
                <a:cxn ang="0">
                  <a:pos x="T0" y="T1"/>
                </a:cxn>
                <a:cxn ang="0">
                  <a:pos x="T2" y="T3"/>
                </a:cxn>
                <a:cxn ang="0">
                  <a:pos x="T4" y="T5"/>
                </a:cxn>
                <a:cxn ang="0">
                  <a:pos x="T6" y="T7"/>
                </a:cxn>
              </a:cxnLst>
              <a:rect l="0" t="0" r="r" b="b"/>
              <a:pathLst>
                <a:path w="41" h="59">
                  <a:moveTo>
                    <a:pt x="13" y="0"/>
                  </a:moveTo>
                  <a:cubicBezTo>
                    <a:pt x="13" y="0"/>
                    <a:pt x="0" y="45"/>
                    <a:pt x="41" y="59"/>
                  </a:cubicBezTo>
                  <a:cubicBezTo>
                    <a:pt x="34" y="0"/>
                    <a:pt x="34" y="0"/>
                    <a:pt x="34" y="0"/>
                  </a:cubicBezTo>
                  <a:lnTo>
                    <a:pt x="13" y="0"/>
                  </a:lnTo>
                  <a:close/>
                </a:path>
              </a:pathLst>
            </a:custGeom>
            <a:solidFill>
              <a:srgbClr val="829CF3">
                <a:alpha val="26000"/>
              </a:srgbClr>
            </a:solidFill>
            <a:ln>
              <a:noFill/>
            </a:ln>
          </p:spPr>
          <p:txBody>
            <a:bodyPr vert="horz" wrap="square" lIns="91440" tIns="45720" rIns="91440" bIns="45720" numCol="1" rtlCol="0" anchor="t" anchorCtr="0" compatLnSpc="1">
              <a:prstTxWarp prst="textNoShape">
                <a:avLst/>
              </a:prstTxWarp>
            </a:bodyPr>
            <a:lstStyle/>
            <a:p>
              <a:pPr rtl="0"/>
              <a:endParaRPr lang="en-GB" dirty="0"/>
            </a:p>
          </p:txBody>
        </p:sp>
        <p:sp>
          <p:nvSpPr>
            <p:cNvPr id="20" name="Freeform 20">
              <a:extLst>
                <a:ext uri="{FF2B5EF4-FFF2-40B4-BE49-F238E27FC236}">
                  <a16:creationId xmlns:a16="http://schemas.microsoft.com/office/drawing/2014/main" id="{33DD8503-AB72-4432-BEC9-FC4887059C26}"/>
                </a:ext>
              </a:extLst>
            </p:cNvPr>
            <p:cNvSpPr>
              <a:spLocks/>
            </p:cNvSpPr>
            <p:nvPr/>
          </p:nvSpPr>
          <p:spPr bwMode="auto">
            <a:xfrm>
              <a:off x="6191250" y="3625850"/>
              <a:ext cx="333375" cy="217488"/>
            </a:xfrm>
            <a:custGeom>
              <a:avLst/>
              <a:gdLst>
                <a:gd name="T0" fmla="*/ 57 w 58"/>
                <a:gd name="T1" fmla="*/ 4 h 38"/>
                <a:gd name="T2" fmla="*/ 57 w 58"/>
                <a:gd name="T3" fmla="*/ 8 h 38"/>
                <a:gd name="T4" fmla="*/ 53 w 58"/>
                <a:gd name="T5" fmla="*/ 18 h 38"/>
                <a:gd name="T6" fmla="*/ 47 w 58"/>
                <a:gd name="T7" fmla="*/ 24 h 38"/>
                <a:gd name="T8" fmla="*/ 46 w 58"/>
                <a:gd name="T9" fmla="*/ 22 h 38"/>
                <a:gd name="T10" fmla="*/ 47 w 58"/>
                <a:gd name="T11" fmla="*/ 21 h 38"/>
                <a:gd name="T12" fmla="*/ 53 w 58"/>
                <a:gd name="T13" fmla="*/ 8 h 38"/>
                <a:gd name="T14" fmla="*/ 46 w 58"/>
                <a:gd name="T15" fmla="*/ 11 h 38"/>
                <a:gd name="T16" fmla="*/ 17 w 58"/>
                <a:gd name="T17" fmla="*/ 23 h 38"/>
                <a:gd name="T18" fmla="*/ 5 w 58"/>
                <a:gd name="T19" fmla="*/ 37 h 38"/>
                <a:gd name="T20" fmla="*/ 0 w 58"/>
                <a:gd name="T21" fmla="*/ 35 h 38"/>
                <a:gd name="T22" fmla="*/ 15 w 58"/>
                <a:gd name="T23" fmla="*/ 20 h 38"/>
                <a:gd name="T24" fmla="*/ 46 w 58"/>
                <a:gd name="T25" fmla="*/ 7 h 38"/>
                <a:gd name="T26" fmla="*/ 52 w 58"/>
                <a:gd name="T27" fmla="*/ 4 h 38"/>
                <a:gd name="T28" fmla="*/ 46 w 58"/>
                <a:gd name="T29" fmla="*/ 2 h 38"/>
                <a:gd name="T30" fmla="*/ 46 w 58"/>
                <a:gd name="T31" fmla="*/ 0 h 38"/>
                <a:gd name="T32" fmla="*/ 53 w 58"/>
                <a:gd name="T33" fmla="*/ 1 h 38"/>
                <a:gd name="T34" fmla="*/ 57 w 58"/>
                <a:gd name="T35"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 h="38">
                  <a:moveTo>
                    <a:pt x="57" y="4"/>
                  </a:moveTo>
                  <a:cubicBezTo>
                    <a:pt x="57" y="8"/>
                    <a:pt x="57" y="8"/>
                    <a:pt x="57" y="8"/>
                  </a:cubicBezTo>
                  <a:cubicBezTo>
                    <a:pt x="57" y="8"/>
                    <a:pt x="56" y="12"/>
                    <a:pt x="53" y="18"/>
                  </a:cubicBezTo>
                  <a:cubicBezTo>
                    <a:pt x="51" y="23"/>
                    <a:pt x="48" y="24"/>
                    <a:pt x="47" y="24"/>
                  </a:cubicBezTo>
                  <a:cubicBezTo>
                    <a:pt x="46" y="23"/>
                    <a:pt x="46" y="22"/>
                    <a:pt x="46" y="22"/>
                  </a:cubicBezTo>
                  <a:cubicBezTo>
                    <a:pt x="47" y="21"/>
                    <a:pt x="47" y="21"/>
                    <a:pt x="47" y="21"/>
                  </a:cubicBezTo>
                  <a:cubicBezTo>
                    <a:pt x="54" y="20"/>
                    <a:pt x="53" y="8"/>
                    <a:pt x="53" y="8"/>
                  </a:cubicBezTo>
                  <a:cubicBezTo>
                    <a:pt x="46" y="11"/>
                    <a:pt x="46" y="11"/>
                    <a:pt x="46" y="11"/>
                  </a:cubicBezTo>
                  <a:cubicBezTo>
                    <a:pt x="17" y="23"/>
                    <a:pt x="17" y="23"/>
                    <a:pt x="17" y="23"/>
                  </a:cubicBezTo>
                  <a:cubicBezTo>
                    <a:pt x="17" y="23"/>
                    <a:pt x="7" y="35"/>
                    <a:pt x="5" y="37"/>
                  </a:cubicBezTo>
                  <a:cubicBezTo>
                    <a:pt x="3" y="38"/>
                    <a:pt x="0" y="38"/>
                    <a:pt x="0" y="35"/>
                  </a:cubicBezTo>
                  <a:cubicBezTo>
                    <a:pt x="0" y="33"/>
                    <a:pt x="15" y="20"/>
                    <a:pt x="15" y="20"/>
                  </a:cubicBezTo>
                  <a:cubicBezTo>
                    <a:pt x="46" y="7"/>
                    <a:pt x="46" y="7"/>
                    <a:pt x="46" y="7"/>
                  </a:cubicBezTo>
                  <a:cubicBezTo>
                    <a:pt x="52" y="4"/>
                    <a:pt x="52" y="4"/>
                    <a:pt x="52" y="4"/>
                  </a:cubicBezTo>
                  <a:cubicBezTo>
                    <a:pt x="46" y="2"/>
                    <a:pt x="46" y="2"/>
                    <a:pt x="46" y="2"/>
                  </a:cubicBezTo>
                  <a:cubicBezTo>
                    <a:pt x="46" y="2"/>
                    <a:pt x="46" y="1"/>
                    <a:pt x="46" y="0"/>
                  </a:cubicBezTo>
                  <a:cubicBezTo>
                    <a:pt x="48" y="0"/>
                    <a:pt x="50" y="1"/>
                    <a:pt x="53" y="1"/>
                  </a:cubicBezTo>
                  <a:cubicBezTo>
                    <a:pt x="58" y="2"/>
                    <a:pt x="57" y="4"/>
                    <a:pt x="57" y="4"/>
                  </a:cubicBezTo>
                  <a:close/>
                </a:path>
              </a:pathLst>
            </a:custGeom>
            <a:solidFill>
              <a:srgbClr val="0A00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25" name="Freeform: Shape 24">
              <a:extLst>
                <a:ext uri="{FF2B5EF4-FFF2-40B4-BE49-F238E27FC236}">
                  <a16:creationId xmlns:a16="http://schemas.microsoft.com/office/drawing/2014/main" id="{5734A953-9B6C-444B-B25F-6DF0B880B296}"/>
                </a:ext>
              </a:extLst>
            </p:cNvPr>
            <p:cNvSpPr/>
            <p:nvPr/>
          </p:nvSpPr>
          <p:spPr>
            <a:xfrm>
              <a:off x="6538394" y="3930239"/>
              <a:ext cx="104950" cy="82726"/>
            </a:xfrm>
            <a:custGeom>
              <a:avLst/>
              <a:gdLst>
                <a:gd name="connsiteX0" fmla="*/ 519 w 104950"/>
                <a:gd name="connsiteY0" fmla="*/ 1205 h 82726"/>
                <a:gd name="connsiteX1" fmla="*/ 64812 w 104950"/>
                <a:gd name="connsiteY1" fmla="*/ 36924 h 82726"/>
                <a:gd name="connsiteX2" fmla="*/ 102912 w 104950"/>
                <a:gd name="connsiteY2" fmla="*/ 82167 h 82726"/>
                <a:gd name="connsiteX3" fmla="*/ 519 w 104950"/>
                <a:gd name="connsiteY3" fmla="*/ 1205 h 82726"/>
              </a:gdLst>
              <a:ahLst/>
              <a:cxnLst>
                <a:cxn ang="0">
                  <a:pos x="connsiteX0" y="connsiteY0"/>
                </a:cxn>
                <a:cxn ang="0">
                  <a:pos x="connsiteX1" y="connsiteY1"/>
                </a:cxn>
                <a:cxn ang="0">
                  <a:pos x="connsiteX2" y="connsiteY2"/>
                </a:cxn>
                <a:cxn ang="0">
                  <a:pos x="connsiteX3" y="connsiteY3"/>
                </a:cxn>
              </a:cxnLst>
              <a:rect l="l" t="t" r="r" b="b"/>
              <a:pathLst>
                <a:path w="104950" h="82726">
                  <a:moveTo>
                    <a:pt x="519" y="1205"/>
                  </a:moveTo>
                  <a:cubicBezTo>
                    <a:pt x="-5831" y="-6335"/>
                    <a:pt x="47747" y="23430"/>
                    <a:pt x="64812" y="36924"/>
                  </a:cubicBezTo>
                  <a:cubicBezTo>
                    <a:pt x="81877" y="50418"/>
                    <a:pt x="113231" y="87723"/>
                    <a:pt x="102912" y="82167"/>
                  </a:cubicBezTo>
                  <a:cubicBezTo>
                    <a:pt x="92593" y="76611"/>
                    <a:pt x="6869" y="8745"/>
                    <a:pt x="519" y="1205"/>
                  </a:cubicBezTo>
                  <a:close/>
                </a:path>
              </a:pathLst>
            </a:custGeom>
            <a:solidFill>
              <a:srgbClr val="0A00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150" name="Freeform: Shape 149">
              <a:extLst>
                <a:ext uri="{FF2B5EF4-FFF2-40B4-BE49-F238E27FC236}">
                  <a16:creationId xmlns:a16="http://schemas.microsoft.com/office/drawing/2014/main" id="{0981B24C-CD45-4505-87DD-EBA799A608A0}"/>
                </a:ext>
              </a:extLst>
            </p:cNvPr>
            <p:cNvSpPr/>
            <p:nvPr/>
          </p:nvSpPr>
          <p:spPr>
            <a:xfrm>
              <a:off x="6586362" y="3924595"/>
              <a:ext cx="104950" cy="82726"/>
            </a:xfrm>
            <a:custGeom>
              <a:avLst/>
              <a:gdLst>
                <a:gd name="connsiteX0" fmla="*/ 519 w 104950"/>
                <a:gd name="connsiteY0" fmla="*/ 1205 h 82726"/>
                <a:gd name="connsiteX1" fmla="*/ 64812 w 104950"/>
                <a:gd name="connsiteY1" fmla="*/ 36924 h 82726"/>
                <a:gd name="connsiteX2" fmla="*/ 102912 w 104950"/>
                <a:gd name="connsiteY2" fmla="*/ 82167 h 82726"/>
                <a:gd name="connsiteX3" fmla="*/ 519 w 104950"/>
                <a:gd name="connsiteY3" fmla="*/ 1205 h 82726"/>
              </a:gdLst>
              <a:ahLst/>
              <a:cxnLst>
                <a:cxn ang="0">
                  <a:pos x="connsiteX0" y="connsiteY0"/>
                </a:cxn>
                <a:cxn ang="0">
                  <a:pos x="connsiteX1" y="connsiteY1"/>
                </a:cxn>
                <a:cxn ang="0">
                  <a:pos x="connsiteX2" y="connsiteY2"/>
                </a:cxn>
                <a:cxn ang="0">
                  <a:pos x="connsiteX3" y="connsiteY3"/>
                </a:cxn>
              </a:cxnLst>
              <a:rect l="l" t="t" r="r" b="b"/>
              <a:pathLst>
                <a:path w="104950" h="82726">
                  <a:moveTo>
                    <a:pt x="519" y="1205"/>
                  </a:moveTo>
                  <a:cubicBezTo>
                    <a:pt x="-5831" y="-6335"/>
                    <a:pt x="47747" y="23430"/>
                    <a:pt x="64812" y="36924"/>
                  </a:cubicBezTo>
                  <a:cubicBezTo>
                    <a:pt x="81877" y="50418"/>
                    <a:pt x="113231" y="87723"/>
                    <a:pt x="102912" y="82167"/>
                  </a:cubicBezTo>
                  <a:cubicBezTo>
                    <a:pt x="92593" y="76611"/>
                    <a:pt x="6869" y="8745"/>
                    <a:pt x="519" y="1205"/>
                  </a:cubicBezTo>
                  <a:close/>
                </a:path>
              </a:pathLst>
            </a:custGeom>
            <a:solidFill>
              <a:srgbClr val="0A00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p>
          </p:txBody>
        </p:sp>
        <p:sp>
          <p:nvSpPr>
            <p:cNvPr id="26" name="Freeform: Shape 25">
              <a:extLst>
                <a:ext uri="{FF2B5EF4-FFF2-40B4-BE49-F238E27FC236}">
                  <a16:creationId xmlns:a16="http://schemas.microsoft.com/office/drawing/2014/main" id="{95F849CF-BB96-4670-91B9-CF85441BB33B}"/>
                </a:ext>
              </a:extLst>
            </p:cNvPr>
            <p:cNvSpPr/>
            <p:nvPr/>
          </p:nvSpPr>
          <p:spPr>
            <a:xfrm>
              <a:off x="5832786" y="4279895"/>
              <a:ext cx="465015" cy="55559"/>
            </a:xfrm>
            <a:custGeom>
              <a:avLst/>
              <a:gdLst>
                <a:gd name="connsiteX0" fmla="*/ 456889 w 465015"/>
                <a:gd name="connsiteY0" fmla="*/ 50805 h 55559"/>
                <a:gd name="connsiteX1" fmla="*/ 2864 w 465015"/>
                <a:gd name="connsiteY1" fmla="*/ 5 h 55559"/>
                <a:gd name="connsiteX2" fmla="*/ 272739 w 465015"/>
                <a:gd name="connsiteY2" fmla="*/ 47630 h 55559"/>
                <a:gd name="connsiteX3" fmla="*/ 456889 w 465015"/>
                <a:gd name="connsiteY3" fmla="*/ 50805 h 55559"/>
              </a:gdLst>
              <a:ahLst/>
              <a:cxnLst>
                <a:cxn ang="0">
                  <a:pos x="connsiteX0" y="connsiteY0"/>
                </a:cxn>
                <a:cxn ang="0">
                  <a:pos x="connsiteX1" y="connsiteY1"/>
                </a:cxn>
                <a:cxn ang="0">
                  <a:pos x="connsiteX2" y="connsiteY2"/>
                </a:cxn>
                <a:cxn ang="0">
                  <a:pos x="connsiteX3" y="connsiteY3"/>
                </a:cxn>
              </a:cxnLst>
              <a:rect l="l" t="t" r="r" b="b"/>
              <a:pathLst>
                <a:path w="465015" h="55559">
                  <a:moveTo>
                    <a:pt x="456889" y="50805"/>
                  </a:moveTo>
                  <a:cubicBezTo>
                    <a:pt x="411910" y="42867"/>
                    <a:pt x="33556" y="534"/>
                    <a:pt x="2864" y="5"/>
                  </a:cubicBezTo>
                  <a:cubicBezTo>
                    <a:pt x="-27828" y="-524"/>
                    <a:pt x="196539" y="39163"/>
                    <a:pt x="272739" y="47630"/>
                  </a:cubicBezTo>
                  <a:cubicBezTo>
                    <a:pt x="348939" y="56097"/>
                    <a:pt x="501868" y="58743"/>
                    <a:pt x="456889" y="50805"/>
                  </a:cubicBezTo>
                  <a:close/>
                </a:path>
              </a:pathLst>
            </a:custGeom>
            <a:solidFill>
              <a:srgbClr val="0A00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GB" dirty="0">
                <a:solidFill>
                  <a:schemeClr val="tx1"/>
                </a:solidFill>
              </a:endParaRPr>
            </a:p>
          </p:txBody>
        </p:sp>
      </p:grpSp>
      <p:sp>
        <p:nvSpPr>
          <p:cNvPr id="52" name="Rectangle 51">
            <a:extLst>
              <a:ext uri="{FF2B5EF4-FFF2-40B4-BE49-F238E27FC236}">
                <a16:creationId xmlns:a16="http://schemas.microsoft.com/office/drawing/2014/main" id="{46969EBC-E8D3-4914-9A82-8E88F816E77E}"/>
              </a:ext>
            </a:extLst>
          </p:cNvPr>
          <p:cNvSpPr/>
          <p:nvPr/>
        </p:nvSpPr>
        <p:spPr>
          <a:xfrm>
            <a:off x="3954198" y="4016521"/>
            <a:ext cx="3597344" cy="369332"/>
          </a:xfrm>
          <a:prstGeom prst="rect">
            <a:avLst/>
          </a:prstGeom>
        </p:spPr>
        <p:txBody>
          <a:bodyPr wrap="square" lIns="0" tIns="0" rIns="0" bIns="0" rtlCol="0">
            <a:spAutoFit/>
          </a:bodyPr>
          <a:lstStyle/>
          <a:p>
            <a:pPr algn="ctr" rtl="0"/>
            <a:r>
              <a:rPr lang="en-GB" sz="2400" b="1" dirty="0">
                <a:solidFill>
                  <a:srgbClr val="002060"/>
                </a:solidFill>
                <a:latin typeface="Arial" panose="020B0604020202020204" pitchFamily="34" charset="0"/>
                <a:cs typeface="Arial" panose="020B0604020202020204" pitchFamily="34" charset="0"/>
              </a:rPr>
              <a:t>HUMAN RESOURCES </a:t>
            </a:r>
            <a:endParaRPr lang="en-GB" sz="2400" dirty="0">
              <a:solidFill>
                <a:srgbClr val="002060"/>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6C607EC8-6FC7-DE99-F36F-43A72B39A3AD}"/>
              </a:ext>
            </a:extLst>
          </p:cNvPr>
          <p:cNvSpPr txBox="1"/>
          <p:nvPr/>
        </p:nvSpPr>
        <p:spPr>
          <a:xfrm flipH="1">
            <a:off x="296463" y="709978"/>
            <a:ext cx="4132872" cy="2339102"/>
          </a:xfrm>
          <a:prstGeom prst="rect">
            <a:avLst/>
          </a:prstGeom>
          <a:noFill/>
        </p:spPr>
        <p:txBody>
          <a:bodyPr wrap="square" rtlCol="0">
            <a:spAutoFit/>
          </a:bodyPr>
          <a:lstStyle/>
          <a:p>
            <a:r>
              <a:rPr lang="en-GB" sz="1600" dirty="0">
                <a:solidFill>
                  <a:srgbClr val="002060"/>
                </a:solidFill>
                <a:latin typeface="Arial" panose="020B0604020202020204" pitchFamily="34" charset="0"/>
                <a:cs typeface="Arial" panose="020B0604020202020204" pitchFamily="34" charset="0"/>
              </a:rPr>
              <a:t>Internal motivation is when we feel excited or happy inside about doing something. We do it because we enjoy it or because it matters to us personally, not just for a reward.</a:t>
            </a:r>
          </a:p>
          <a:p>
            <a:endParaRPr lang="en-GB" sz="1600" dirty="0">
              <a:solidFill>
                <a:srgbClr val="002060"/>
              </a:solidFill>
              <a:latin typeface="Arial" panose="020B0604020202020204" pitchFamily="34" charset="0"/>
              <a:cs typeface="Arial" panose="020B0604020202020204" pitchFamily="34" charset="0"/>
            </a:endParaRPr>
          </a:p>
          <a:p>
            <a:r>
              <a:rPr lang="en-GB" sz="1600" dirty="0">
                <a:solidFill>
                  <a:srgbClr val="002060"/>
                </a:solidFill>
                <a:latin typeface="Arial" panose="020B0604020202020204" pitchFamily="34" charset="0"/>
                <a:cs typeface="Arial" panose="020B0604020202020204" pitchFamily="34" charset="0"/>
              </a:rPr>
              <a:t>For instance, if you draw pictures because you love art or help others because it brings you joy, that is internal motivation</a:t>
            </a:r>
            <a:r>
              <a:rPr lang="en-GB" dirty="0">
                <a:solidFill>
                  <a:srgbClr val="0070C0"/>
                </a:solidFill>
                <a:latin typeface="Arial" panose="020B0604020202020204" pitchFamily="34" charset="0"/>
                <a:cs typeface="Arial" panose="020B0604020202020204" pitchFamily="34" charset="0"/>
              </a:rPr>
              <a:t>.</a:t>
            </a:r>
          </a:p>
        </p:txBody>
      </p:sp>
      <p:sp>
        <p:nvSpPr>
          <p:cNvPr id="28" name="TextBox 27">
            <a:extLst>
              <a:ext uri="{FF2B5EF4-FFF2-40B4-BE49-F238E27FC236}">
                <a16:creationId xmlns:a16="http://schemas.microsoft.com/office/drawing/2014/main" id="{27D37815-12B7-D912-B1D1-2CC253761381}"/>
              </a:ext>
            </a:extLst>
          </p:cNvPr>
          <p:cNvSpPr txBox="1"/>
          <p:nvPr/>
        </p:nvSpPr>
        <p:spPr>
          <a:xfrm>
            <a:off x="7502064" y="806127"/>
            <a:ext cx="4393473" cy="2616101"/>
          </a:xfrm>
          <a:prstGeom prst="rect">
            <a:avLst/>
          </a:prstGeom>
          <a:noFill/>
        </p:spPr>
        <p:txBody>
          <a:bodyPr wrap="square" rtlCol="0">
            <a:spAutoFit/>
          </a:bodyPr>
          <a:lstStyle/>
          <a:p>
            <a:r>
              <a:rPr lang="en-GB" sz="1600" dirty="0">
                <a:solidFill>
                  <a:srgbClr val="002060"/>
                </a:solidFill>
                <a:latin typeface="Arial" panose="020B0604020202020204" pitchFamily="34" charset="0"/>
                <a:cs typeface="Arial" panose="020B0604020202020204" pitchFamily="34" charset="0"/>
              </a:rPr>
              <a:t>External motivation is when something from outside makes us want to do something. It could be a reward, like a prize or praise, that encourages us to do well.</a:t>
            </a:r>
          </a:p>
          <a:p>
            <a:endParaRPr lang="en-GB" sz="1600" dirty="0">
              <a:solidFill>
                <a:srgbClr val="002060"/>
              </a:solidFill>
              <a:latin typeface="Arial" panose="020B0604020202020204" pitchFamily="34" charset="0"/>
              <a:cs typeface="Arial" panose="020B0604020202020204" pitchFamily="34" charset="0"/>
            </a:endParaRPr>
          </a:p>
          <a:p>
            <a:r>
              <a:rPr lang="en-GB" sz="1600" dirty="0">
                <a:solidFill>
                  <a:srgbClr val="002060"/>
                </a:solidFill>
                <a:latin typeface="Arial" panose="020B0604020202020204" pitchFamily="34" charset="0"/>
                <a:cs typeface="Arial" panose="020B0604020202020204" pitchFamily="34" charset="0"/>
              </a:rPr>
              <a:t>For example, if you clean your room to earn a reward or study hard to receive praise from your teacher, that is external motivation.</a:t>
            </a:r>
          </a:p>
          <a:p>
            <a:endParaRPr lang="en-GB" dirty="0">
              <a:solidFill>
                <a:srgbClr val="0070C0"/>
              </a:solidFill>
            </a:endParaRPr>
          </a:p>
          <a:p>
            <a:endParaRPr lang="en-GB" dirty="0">
              <a:solidFill>
                <a:srgbClr val="FF0000"/>
              </a:solidFill>
            </a:endParaRPr>
          </a:p>
        </p:txBody>
      </p:sp>
      <p:sp>
        <p:nvSpPr>
          <p:cNvPr id="2" name="TextBox 1">
            <a:extLst>
              <a:ext uri="{FF2B5EF4-FFF2-40B4-BE49-F238E27FC236}">
                <a16:creationId xmlns:a16="http://schemas.microsoft.com/office/drawing/2014/main" id="{79E07D98-21DD-3DB9-98E9-27ED38E899CA}"/>
              </a:ext>
            </a:extLst>
          </p:cNvPr>
          <p:cNvSpPr txBox="1"/>
          <p:nvPr/>
        </p:nvSpPr>
        <p:spPr>
          <a:xfrm flipH="1">
            <a:off x="296463" y="3650846"/>
            <a:ext cx="4132872" cy="2185214"/>
          </a:xfrm>
          <a:prstGeom prst="rect">
            <a:avLst/>
          </a:prstGeom>
          <a:noFill/>
        </p:spPr>
        <p:txBody>
          <a:bodyPr wrap="square" rtlCol="0">
            <a:spAutoFit/>
          </a:bodyPr>
          <a:lstStyle/>
          <a:p>
            <a:r>
              <a:rPr lang="en-GB" sz="2400" b="1" u="sng" dirty="0">
                <a:solidFill>
                  <a:schemeClr val="tx2">
                    <a:lumMod val="50000"/>
                  </a:schemeClr>
                </a:solidFill>
              </a:rPr>
              <a:t>FACTORS</a:t>
            </a:r>
            <a:r>
              <a:rPr lang="en-GB" b="1" u="sng" dirty="0">
                <a:solidFill>
                  <a:srgbClr val="0070C0"/>
                </a:solidFill>
                <a:latin typeface="Arial" panose="020B0604020202020204" pitchFamily="34" charset="0"/>
                <a:cs typeface="Arial" panose="020B0604020202020204" pitchFamily="34" charset="0"/>
              </a:rPr>
              <a:t> </a:t>
            </a:r>
          </a:p>
          <a:p>
            <a:pPr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Loving your work</a:t>
            </a:r>
          </a:p>
          <a:p>
            <a:pPr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Feeling happy for achievements</a:t>
            </a:r>
          </a:p>
          <a:p>
            <a:pPr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Finding joy in personal growth </a:t>
            </a:r>
          </a:p>
          <a:p>
            <a:pPr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Achieving personal goals </a:t>
            </a:r>
          </a:p>
          <a:p>
            <a:pPr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Feeling proud</a:t>
            </a:r>
          </a:p>
          <a:p>
            <a:pPr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Knowing that your contributions matter</a:t>
            </a:r>
          </a:p>
          <a:p>
            <a:pPr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Your interest in area</a:t>
            </a:r>
          </a:p>
        </p:txBody>
      </p:sp>
      <p:sp>
        <p:nvSpPr>
          <p:cNvPr id="3" name="TextBox 2">
            <a:extLst>
              <a:ext uri="{FF2B5EF4-FFF2-40B4-BE49-F238E27FC236}">
                <a16:creationId xmlns:a16="http://schemas.microsoft.com/office/drawing/2014/main" id="{D5EB2469-0C00-79E7-DED3-521379321730}"/>
              </a:ext>
            </a:extLst>
          </p:cNvPr>
          <p:cNvSpPr txBox="1"/>
          <p:nvPr/>
        </p:nvSpPr>
        <p:spPr>
          <a:xfrm>
            <a:off x="7972774" y="3758567"/>
            <a:ext cx="4393473" cy="1877437"/>
          </a:xfrm>
          <a:prstGeom prst="rect">
            <a:avLst/>
          </a:prstGeom>
          <a:noFill/>
        </p:spPr>
        <p:txBody>
          <a:bodyPr wrap="square" rtlCol="0">
            <a:spAutoFit/>
          </a:bodyPr>
          <a:lstStyle/>
          <a:p>
            <a:r>
              <a:rPr lang="en-GB" b="1" u="sng" dirty="0">
                <a:solidFill>
                  <a:schemeClr val="bg2">
                    <a:lumMod val="10000"/>
                  </a:schemeClr>
                </a:solidFill>
                <a:latin typeface="Arial" panose="020B0604020202020204" pitchFamily="34" charset="0"/>
                <a:cs typeface="Arial" panose="020B0604020202020204" pitchFamily="34" charset="0"/>
              </a:rPr>
              <a:t>FACTORS</a:t>
            </a:r>
          </a:p>
          <a:p>
            <a:pPr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Rewards for doing well</a:t>
            </a:r>
          </a:p>
          <a:p>
            <a:pPr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Recognise your work</a:t>
            </a:r>
          </a:p>
          <a:p>
            <a:pPr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Compete with others</a:t>
            </a:r>
          </a:p>
          <a:p>
            <a:pPr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Be motivated by the deadlines</a:t>
            </a:r>
          </a:p>
          <a:p>
            <a:pPr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Feel appreciated for your work</a:t>
            </a:r>
          </a:p>
          <a:p>
            <a:endParaRPr lang="en-GB" dirty="0">
              <a:solidFill>
                <a:schemeClr val="bg2">
                  <a:lumMod val="10000"/>
                </a:schemeClr>
              </a:solidFill>
            </a:endParaRPr>
          </a:p>
        </p:txBody>
      </p:sp>
    </p:spTree>
    <p:extLst>
      <p:ext uri="{BB962C8B-B14F-4D97-AF65-F5344CB8AC3E}">
        <p14:creationId xmlns:p14="http://schemas.microsoft.com/office/powerpoint/2010/main" val="1869736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hidden="1">
            <a:extLst>
              <a:ext uri="{FF2B5EF4-FFF2-40B4-BE49-F238E27FC236}">
                <a16:creationId xmlns:a16="http://schemas.microsoft.com/office/drawing/2014/main" id="{2784E464-B64A-4614-9350-2C88DBD46AB5}"/>
              </a:ext>
            </a:extLst>
          </p:cNvPr>
          <p:cNvSpPr>
            <a:spLocks noGrp="1"/>
          </p:cNvSpPr>
          <p:nvPr>
            <p:ph type="title"/>
          </p:nvPr>
        </p:nvSpPr>
        <p:spPr/>
        <p:txBody>
          <a:bodyPr rtlCol="0"/>
          <a:lstStyle/>
          <a:p>
            <a:pPr rtl="0"/>
            <a:r>
              <a:rPr lang="en-GB" dirty="0"/>
              <a:t>Human resources slide 5</a:t>
            </a:r>
          </a:p>
        </p:txBody>
      </p:sp>
      <p:sp>
        <p:nvSpPr>
          <p:cNvPr id="107" name="TextBox 106">
            <a:extLst>
              <a:ext uri="{FF2B5EF4-FFF2-40B4-BE49-F238E27FC236}">
                <a16:creationId xmlns:a16="http://schemas.microsoft.com/office/drawing/2014/main" id="{54EA7ED5-6E34-4D47-91B6-F78F5F8B4C6E}"/>
              </a:ext>
            </a:extLst>
          </p:cNvPr>
          <p:cNvSpPr txBox="1"/>
          <p:nvPr/>
        </p:nvSpPr>
        <p:spPr>
          <a:xfrm>
            <a:off x="496597" y="174820"/>
            <a:ext cx="8649307" cy="466474"/>
          </a:xfrm>
          <a:prstGeom prst="rect">
            <a:avLst/>
          </a:prstGeom>
          <a:noFill/>
        </p:spPr>
        <p:txBody>
          <a:bodyPr wrap="square" lIns="0" tIns="0" rIns="0" bIns="0" rtlCol="0">
            <a:spAutoFit/>
          </a:bodyPr>
          <a:lstStyle/>
          <a:p>
            <a:pPr rtl="0">
              <a:lnSpc>
                <a:spcPts val="4000"/>
              </a:lnSpc>
            </a:pPr>
            <a:r>
              <a:rPr lang="en-GB" sz="2800" dirty="0">
                <a:solidFill>
                  <a:srgbClr val="002060"/>
                </a:solidFill>
                <a:latin typeface="Arial" panose="020B0604020202020204" pitchFamily="34" charset="0"/>
                <a:cs typeface="Arial" panose="020B0604020202020204" pitchFamily="34" charset="0"/>
              </a:rPr>
              <a:t>Advantages and disadvantages of external motivation</a:t>
            </a:r>
          </a:p>
        </p:txBody>
      </p:sp>
      <p:sp>
        <p:nvSpPr>
          <p:cNvPr id="8" name="TextBox 7">
            <a:extLst>
              <a:ext uri="{FF2B5EF4-FFF2-40B4-BE49-F238E27FC236}">
                <a16:creationId xmlns:a16="http://schemas.microsoft.com/office/drawing/2014/main" id="{E74921AD-F820-2620-FD06-DDC0E3514C7A}"/>
              </a:ext>
            </a:extLst>
          </p:cNvPr>
          <p:cNvSpPr txBox="1"/>
          <p:nvPr/>
        </p:nvSpPr>
        <p:spPr>
          <a:xfrm>
            <a:off x="433733" y="641294"/>
            <a:ext cx="11758267" cy="6093976"/>
          </a:xfrm>
          <a:prstGeom prst="rect">
            <a:avLst/>
          </a:prstGeom>
          <a:noFill/>
        </p:spPr>
        <p:txBody>
          <a:bodyPr wrap="square" rtlCol="0">
            <a:spAutoFit/>
          </a:bodyPr>
          <a:lstStyle/>
          <a:p>
            <a:r>
              <a:rPr lang="en-GB" sz="2400" b="1" i="1" dirty="0">
                <a:solidFill>
                  <a:srgbClr val="002060"/>
                </a:solidFill>
                <a:latin typeface="Arial" panose="020B0604020202020204" pitchFamily="34" charset="0"/>
                <a:cs typeface="Arial" panose="020B0604020202020204" pitchFamily="34" charset="0"/>
              </a:rPr>
              <a:t>Advantages</a:t>
            </a:r>
            <a:r>
              <a:rPr lang="en-GB" sz="2400" dirty="0">
                <a:solidFill>
                  <a:srgbClr val="002060"/>
                </a:solidFill>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sz="1800" dirty="0">
                <a:solidFill>
                  <a:srgbClr val="002060"/>
                </a:solidFill>
                <a:latin typeface="Arial" panose="020B0604020202020204" pitchFamily="34" charset="0"/>
                <a:cs typeface="Arial" panose="020B0604020202020204" pitchFamily="34" charset="0"/>
              </a:rPr>
              <a:t>Keeps us goal-oriented: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External motivation provides an extra boost when we have specific goals to achieve. For example, rewards can motivate us to work harder and stay focused.</a:t>
            </a:r>
          </a:p>
          <a:p>
            <a:endParaRPr lang="en-GB" dirty="0">
              <a:latin typeface="Arial" panose="020B0604020202020204" pitchFamily="34" charset="0"/>
              <a:cs typeface="Arial" panose="020B0604020202020204" pitchFamily="34" charset="0"/>
            </a:endParaRPr>
          </a:p>
          <a:p>
            <a:r>
              <a:rPr lang="en-GB" sz="1800" dirty="0">
                <a:solidFill>
                  <a:srgbClr val="002060"/>
                </a:solidFill>
                <a:latin typeface="Arial" panose="020B0604020202020204" pitchFamily="34" charset="0"/>
                <a:cs typeface="Arial" panose="020B0604020202020204" pitchFamily="34" charset="0"/>
              </a:rPr>
              <a:t>Boosts our happiness:</a:t>
            </a:r>
          </a:p>
          <a:p>
            <a:endParaRPr lang="en-GB" sz="1800" dirty="0">
              <a:solidFill>
                <a:srgbClr val="002060"/>
              </a:solidFill>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When we receive rewards or praise for our hard work, it makes us feel valued and brings us joy.</a:t>
            </a:r>
          </a:p>
          <a:p>
            <a:endParaRPr lang="en-GB" dirty="0">
              <a:latin typeface="Arial" panose="020B0604020202020204" pitchFamily="34" charset="0"/>
              <a:cs typeface="Arial" panose="020B0604020202020204" pitchFamily="34" charset="0"/>
            </a:endParaRPr>
          </a:p>
          <a:p>
            <a:r>
              <a:rPr lang="en-GB" sz="2400" b="1" i="1" dirty="0">
                <a:solidFill>
                  <a:srgbClr val="002060"/>
                </a:solidFill>
                <a:latin typeface="Arial" panose="020B0604020202020204" pitchFamily="34" charset="0"/>
                <a:cs typeface="Arial" panose="020B0604020202020204" pitchFamily="34" charset="0"/>
              </a:rPr>
              <a:t>Disadvantages</a:t>
            </a:r>
            <a:endParaRPr lang="en-GB" sz="24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solidFill>
                  <a:srgbClr val="002060"/>
                </a:solidFill>
                <a:latin typeface="Arial" panose="020B0604020202020204" pitchFamily="34" charset="0"/>
                <a:cs typeface="Arial" panose="020B0604020202020204" pitchFamily="34" charset="0"/>
              </a:rPr>
              <a:t>Short-term effect: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External motivation based on rewards may not keep us motivated for a long time. Once we receive the reward, our motivation might fade without another incentive.</a:t>
            </a:r>
          </a:p>
          <a:p>
            <a:endParaRPr lang="en-GB" dirty="0">
              <a:latin typeface="Arial" panose="020B0604020202020204" pitchFamily="34" charset="0"/>
              <a:cs typeface="Arial" panose="020B0604020202020204" pitchFamily="34" charset="0"/>
            </a:endParaRPr>
          </a:p>
          <a:p>
            <a:r>
              <a:rPr lang="en-GB" dirty="0">
                <a:solidFill>
                  <a:srgbClr val="002060"/>
                </a:solidFill>
                <a:latin typeface="Arial" panose="020B0604020202020204" pitchFamily="34" charset="0"/>
                <a:cs typeface="Arial" panose="020B0604020202020204" pitchFamily="34" charset="0"/>
              </a:rPr>
              <a:t>Dependency on rewards: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Relying too much on rewards can make us only be focused on obtaining them, rather than enjoying the task itself.</a:t>
            </a:r>
          </a:p>
        </p:txBody>
      </p:sp>
    </p:spTree>
    <p:extLst>
      <p:ext uri="{BB962C8B-B14F-4D97-AF65-F5344CB8AC3E}">
        <p14:creationId xmlns:p14="http://schemas.microsoft.com/office/powerpoint/2010/main" val="37400253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hidden="1">
            <a:extLst>
              <a:ext uri="{FF2B5EF4-FFF2-40B4-BE49-F238E27FC236}">
                <a16:creationId xmlns:a16="http://schemas.microsoft.com/office/drawing/2014/main" id="{2784E464-B64A-4614-9350-2C88DBD46AB5}"/>
              </a:ext>
            </a:extLst>
          </p:cNvPr>
          <p:cNvSpPr>
            <a:spLocks noGrp="1"/>
          </p:cNvSpPr>
          <p:nvPr>
            <p:ph type="title"/>
          </p:nvPr>
        </p:nvSpPr>
        <p:spPr/>
        <p:txBody>
          <a:bodyPr rtlCol="0"/>
          <a:lstStyle/>
          <a:p>
            <a:pPr rtl="0"/>
            <a:r>
              <a:rPr lang="en-GB" dirty="0"/>
              <a:t>Human resources slide 5</a:t>
            </a:r>
          </a:p>
        </p:txBody>
      </p:sp>
      <p:sp>
        <p:nvSpPr>
          <p:cNvPr id="3" name="TextBox 2">
            <a:extLst>
              <a:ext uri="{FF2B5EF4-FFF2-40B4-BE49-F238E27FC236}">
                <a16:creationId xmlns:a16="http://schemas.microsoft.com/office/drawing/2014/main" id="{C5E2E09F-E233-E5AA-8701-AA1AE8425D3F}"/>
              </a:ext>
            </a:extLst>
          </p:cNvPr>
          <p:cNvSpPr txBox="1"/>
          <p:nvPr/>
        </p:nvSpPr>
        <p:spPr>
          <a:xfrm>
            <a:off x="184785" y="264160"/>
            <a:ext cx="9164320" cy="516389"/>
          </a:xfrm>
          <a:prstGeom prst="rect">
            <a:avLst/>
          </a:prstGeom>
        </p:spPr>
        <p:txBody>
          <a:bodyPr vert="horz" lIns="91440" tIns="45720" rIns="91440" bIns="45720" rtlCol="0" anchor="b">
            <a:noAutofit/>
          </a:bodyPr>
          <a:lstStyle/>
          <a:p>
            <a:pPr>
              <a:lnSpc>
                <a:spcPts val="4000"/>
              </a:lnSpc>
              <a:spcBef>
                <a:spcPct val="0"/>
              </a:spcBef>
              <a:spcAft>
                <a:spcPts val="600"/>
              </a:spcAft>
            </a:pPr>
            <a:r>
              <a:rPr lang="en-GB" sz="2800" dirty="0">
                <a:solidFill>
                  <a:srgbClr val="002060"/>
                </a:solidFill>
                <a:latin typeface="Arial" panose="020B0604020202020204" pitchFamily="34" charset="0"/>
                <a:cs typeface="Arial" panose="020B0604020202020204" pitchFamily="34" charset="0"/>
              </a:rPr>
              <a:t>Advantages and disadvantages of internal motivation:</a:t>
            </a:r>
            <a:r>
              <a:rPr lang="en-US" sz="2800" dirty="0">
                <a:solidFill>
                  <a:srgbClr val="002060"/>
                </a:solidFill>
                <a:latin typeface="Arial" panose="020B0604020202020204" pitchFamily="34" charset="0"/>
                <a:cs typeface="Arial" panose="020B0604020202020204" pitchFamily="34" charset="0"/>
              </a:rPr>
              <a:t> </a:t>
            </a:r>
          </a:p>
        </p:txBody>
      </p:sp>
      <p:pic>
        <p:nvPicPr>
          <p:cNvPr id="5" name="Picture 4">
            <a:extLst>
              <a:ext uri="{FF2B5EF4-FFF2-40B4-BE49-F238E27FC236}">
                <a16:creationId xmlns:a16="http://schemas.microsoft.com/office/drawing/2014/main" id="{93CBA10B-61A5-B602-0EB4-9A9FE18A404F}"/>
              </a:ext>
            </a:extLst>
          </p:cNvPr>
          <p:cNvPicPr>
            <a:picLocks noChangeAspect="1"/>
          </p:cNvPicPr>
          <p:nvPr/>
        </p:nvPicPr>
        <p:blipFill rotWithShape="1">
          <a:blip r:embed="rId3"/>
          <a:srcRect b="3000"/>
          <a:stretch/>
        </p:blipFill>
        <p:spPr>
          <a:xfrm>
            <a:off x="7893354" y="1299086"/>
            <a:ext cx="4259827" cy="4259827"/>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
        <p:nvSpPr>
          <p:cNvPr id="6" name="TextBox 5">
            <a:extLst>
              <a:ext uri="{FF2B5EF4-FFF2-40B4-BE49-F238E27FC236}">
                <a16:creationId xmlns:a16="http://schemas.microsoft.com/office/drawing/2014/main" id="{25032C87-394E-F6DE-A9B9-E4F695E9D653}"/>
              </a:ext>
            </a:extLst>
          </p:cNvPr>
          <p:cNvSpPr txBox="1"/>
          <p:nvPr/>
        </p:nvSpPr>
        <p:spPr>
          <a:xfrm>
            <a:off x="184785" y="780549"/>
            <a:ext cx="7841615" cy="5940088"/>
          </a:xfrm>
          <a:prstGeom prst="rect">
            <a:avLst/>
          </a:prstGeom>
          <a:noFill/>
        </p:spPr>
        <p:txBody>
          <a:bodyPr wrap="square" rtlCol="0">
            <a:spAutoFit/>
          </a:bodyPr>
          <a:lstStyle/>
          <a:p>
            <a:endParaRPr lang="en-GB" sz="2400" dirty="0"/>
          </a:p>
          <a:p>
            <a:r>
              <a:rPr lang="en-GB" sz="2400" b="1" i="1" dirty="0">
                <a:solidFill>
                  <a:srgbClr val="002060"/>
                </a:solidFill>
                <a:latin typeface="Arial" panose="020B0604020202020204" pitchFamily="34" charset="0"/>
                <a:cs typeface="Arial" panose="020B0604020202020204" pitchFamily="34" charset="0"/>
              </a:rPr>
              <a:t>Advantages</a:t>
            </a:r>
            <a:r>
              <a:rPr lang="en-GB" sz="2400" dirty="0">
                <a:solidFill>
                  <a:srgbClr val="002060"/>
                </a:solidFill>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Keeps us interested: </a:t>
            </a:r>
          </a:p>
          <a:p>
            <a:r>
              <a:rPr lang="en-GB" dirty="0">
                <a:latin typeface="Arial" panose="020B0604020202020204" pitchFamily="34" charset="0"/>
                <a:cs typeface="Arial" panose="020B0604020202020204" pitchFamily="34" charset="0"/>
              </a:rPr>
              <a:t>When we like what we do, it keeps us motivated and engaged in our work for a long time.</a:t>
            </a:r>
          </a:p>
          <a:p>
            <a:endParaRPr lang="en-GB" dirty="0">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Makes us happy:</a:t>
            </a:r>
          </a:p>
          <a:p>
            <a:r>
              <a:rPr lang="en-GB" dirty="0">
                <a:latin typeface="Arial" panose="020B0604020202020204" pitchFamily="34" charset="0"/>
                <a:cs typeface="Arial" panose="020B0604020202020204" pitchFamily="34" charset="0"/>
              </a:rPr>
              <a:t>When we find satisfaction in the work itself, it brings us joy and happiness.</a:t>
            </a:r>
          </a:p>
          <a:p>
            <a:endParaRPr lang="en-GB" dirty="0">
              <a:latin typeface="Arial" panose="020B0604020202020204" pitchFamily="34" charset="0"/>
              <a:cs typeface="Arial" panose="020B0604020202020204" pitchFamily="34" charset="0"/>
            </a:endParaRPr>
          </a:p>
          <a:p>
            <a:r>
              <a:rPr lang="en-GB" sz="2400" b="1" i="1" dirty="0">
                <a:solidFill>
                  <a:srgbClr val="002060"/>
                </a:solidFill>
                <a:latin typeface="Arial" panose="020B0604020202020204" pitchFamily="34" charset="0"/>
                <a:cs typeface="Arial" panose="020B0604020202020204" pitchFamily="34" charset="0"/>
              </a:rPr>
              <a:t>Disadvantages</a:t>
            </a:r>
            <a:r>
              <a:rPr lang="en-GB" sz="2800" i="1" dirty="0">
                <a:solidFill>
                  <a:srgbClr val="002060"/>
                </a:solidFill>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Lack of external push:</a:t>
            </a:r>
          </a:p>
          <a:p>
            <a:r>
              <a:rPr lang="en-GB" dirty="0">
                <a:latin typeface="Arial" panose="020B0604020202020204" pitchFamily="34" charset="0"/>
                <a:cs typeface="Arial" panose="020B0604020202020204" pitchFamily="34" charset="0"/>
              </a:rPr>
              <a:t>Internal motivation is strong, but without external rewards or recognition, it can be challenging to stay motivated.</a:t>
            </a:r>
          </a:p>
          <a:p>
            <a:endParaRPr lang="en-GB" dirty="0">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Hard to know what we really want:</a:t>
            </a:r>
          </a:p>
          <a:p>
            <a:r>
              <a:rPr lang="en-GB" dirty="0">
                <a:latin typeface="Arial" panose="020B0604020202020204" pitchFamily="34" charset="0"/>
                <a:cs typeface="Arial" panose="020B0604020202020204" pitchFamily="34" charset="0"/>
              </a:rPr>
              <a:t>Sometimes, it is difficult to figure out what we truly want. This can make it harder to stay motivated.</a:t>
            </a:r>
          </a:p>
        </p:txBody>
      </p:sp>
    </p:spTree>
    <p:extLst>
      <p:ext uri="{BB962C8B-B14F-4D97-AF65-F5344CB8AC3E}">
        <p14:creationId xmlns:p14="http://schemas.microsoft.com/office/powerpoint/2010/main" val="35121649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18">
            <a:extLst>
              <a:ext uri="{FF2B5EF4-FFF2-40B4-BE49-F238E27FC236}">
                <a16:creationId xmlns:a16="http://schemas.microsoft.com/office/drawing/2014/main" id="{2D785BF6-70DD-C955-8A67-00844413C06D}"/>
              </a:ext>
            </a:extLst>
          </p:cNvPr>
          <p:cNvSpPr/>
          <p:nvPr/>
        </p:nvSpPr>
        <p:spPr>
          <a:xfrm>
            <a:off x="8993471" y="2276475"/>
            <a:ext cx="2305050" cy="2305050"/>
          </a:xfrm>
          <a:prstGeom prst="ellipse">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82444013-403A-2432-9915-228E90AD7CE2}"/>
              </a:ext>
            </a:extLst>
          </p:cNvPr>
          <p:cNvSpPr/>
          <p:nvPr/>
        </p:nvSpPr>
        <p:spPr>
          <a:xfrm>
            <a:off x="6307421" y="2276475"/>
            <a:ext cx="2305050" cy="2305050"/>
          </a:xfrm>
          <a:prstGeom prst="ellipse">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EB2D291D-52B1-937E-C9B6-68B3F681A1F4}"/>
              </a:ext>
            </a:extLst>
          </p:cNvPr>
          <p:cNvSpPr/>
          <p:nvPr/>
        </p:nvSpPr>
        <p:spPr>
          <a:xfrm>
            <a:off x="3621371" y="2276475"/>
            <a:ext cx="2305050" cy="2305050"/>
          </a:xfrm>
          <a:prstGeom prst="ellipse">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BD944C28-FD34-8ADD-7D9E-C752FC447D4B}"/>
              </a:ext>
            </a:extLst>
          </p:cNvPr>
          <p:cNvSpPr/>
          <p:nvPr/>
        </p:nvSpPr>
        <p:spPr>
          <a:xfrm>
            <a:off x="935321" y="2276475"/>
            <a:ext cx="2305050" cy="2305050"/>
          </a:xfrm>
          <a:prstGeom prst="ellipse">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hidden="1">
            <a:extLst>
              <a:ext uri="{FF2B5EF4-FFF2-40B4-BE49-F238E27FC236}">
                <a16:creationId xmlns:a16="http://schemas.microsoft.com/office/drawing/2014/main" id="{8336C4B5-E15C-4086-8FF8-C33A073734A2}"/>
              </a:ext>
            </a:extLst>
          </p:cNvPr>
          <p:cNvSpPr>
            <a:spLocks noGrp="1"/>
          </p:cNvSpPr>
          <p:nvPr>
            <p:ph type="title"/>
          </p:nvPr>
        </p:nvSpPr>
        <p:spPr/>
        <p:txBody>
          <a:bodyPr rtlCol="0"/>
          <a:lstStyle/>
          <a:p>
            <a:pPr rtl="0"/>
            <a:r>
              <a:rPr lang="en-GB" dirty="0"/>
              <a:t>Human resources slide 7</a:t>
            </a:r>
          </a:p>
        </p:txBody>
      </p:sp>
      <p:sp>
        <p:nvSpPr>
          <p:cNvPr id="57" name="TextBox 56">
            <a:extLst>
              <a:ext uri="{FF2B5EF4-FFF2-40B4-BE49-F238E27FC236}">
                <a16:creationId xmlns:a16="http://schemas.microsoft.com/office/drawing/2014/main" id="{25264A13-2CF6-4653-9A8E-AE29B6F25F8E}"/>
              </a:ext>
            </a:extLst>
          </p:cNvPr>
          <p:cNvSpPr txBox="1"/>
          <p:nvPr/>
        </p:nvSpPr>
        <p:spPr>
          <a:xfrm>
            <a:off x="685800" y="589542"/>
            <a:ext cx="4724400" cy="710232"/>
          </a:xfrm>
          <a:prstGeom prst="rect">
            <a:avLst/>
          </a:prstGeom>
          <a:noFill/>
        </p:spPr>
        <p:txBody>
          <a:bodyPr wrap="square" lIns="0" tIns="0" rIns="0" bIns="0" rtlCol="0">
            <a:noAutofit/>
          </a:bodyPr>
          <a:lstStyle/>
          <a:p>
            <a:pPr rtl="0">
              <a:lnSpc>
                <a:spcPts val="4000"/>
              </a:lnSpc>
            </a:pPr>
            <a:r>
              <a:rPr lang="en-GB" sz="3600" dirty="0">
                <a:solidFill>
                  <a:srgbClr val="002060"/>
                </a:solidFill>
                <a:latin typeface="Arial" panose="020B0604020202020204" pitchFamily="34" charset="0"/>
                <a:cs typeface="Arial" panose="020B0604020202020204" pitchFamily="34" charset="0"/>
              </a:rPr>
              <a:t>Motivation Theories</a:t>
            </a:r>
          </a:p>
        </p:txBody>
      </p:sp>
      <p:sp>
        <p:nvSpPr>
          <p:cNvPr id="4" name="Rectangle 3">
            <a:extLst>
              <a:ext uri="{FF2B5EF4-FFF2-40B4-BE49-F238E27FC236}">
                <a16:creationId xmlns:a16="http://schemas.microsoft.com/office/drawing/2014/main" id="{F1917F11-7A0C-72A2-5DD0-C52364BC7D16}"/>
              </a:ext>
            </a:extLst>
          </p:cNvPr>
          <p:cNvSpPr/>
          <p:nvPr/>
        </p:nvSpPr>
        <p:spPr>
          <a:xfrm>
            <a:off x="935321" y="2875002"/>
            <a:ext cx="2398430" cy="1107996"/>
          </a:xfrm>
          <a:prstGeom prst="rect">
            <a:avLst/>
          </a:prstGeom>
        </p:spPr>
        <p:txBody>
          <a:bodyPr wrap="square" lIns="0" tIns="0" rIns="0" bIns="0" rtlCol="0">
            <a:spAutoFit/>
          </a:bodyPr>
          <a:lstStyle/>
          <a:p>
            <a:pPr algn="ctr" rtl="0"/>
            <a:r>
              <a:rPr lang="en-GB" sz="2400" b="1" dirty="0">
                <a:solidFill>
                  <a:schemeClr val="bg1"/>
                </a:solidFill>
                <a:latin typeface="Arial" panose="020B0604020202020204" pitchFamily="34" charset="0"/>
                <a:cs typeface="Arial" panose="020B0604020202020204" pitchFamily="34" charset="0"/>
              </a:rPr>
              <a:t>Maslow's Hierarchy of Needs</a:t>
            </a:r>
          </a:p>
        </p:txBody>
      </p:sp>
      <p:sp>
        <p:nvSpPr>
          <p:cNvPr id="6" name="Rectangle 5">
            <a:extLst>
              <a:ext uri="{FF2B5EF4-FFF2-40B4-BE49-F238E27FC236}">
                <a16:creationId xmlns:a16="http://schemas.microsoft.com/office/drawing/2014/main" id="{E5F47E62-32A4-FC35-5E28-B26935F1A3F0}"/>
              </a:ext>
            </a:extLst>
          </p:cNvPr>
          <p:cNvSpPr/>
          <p:nvPr/>
        </p:nvSpPr>
        <p:spPr>
          <a:xfrm>
            <a:off x="3755070" y="2875002"/>
            <a:ext cx="2037651" cy="1107996"/>
          </a:xfrm>
          <a:prstGeom prst="rect">
            <a:avLst/>
          </a:prstGeom>
        </p:spPr>
        <p:txBody>
          <a:bodyPr wrap="square" lIns="0" tIns="0" rIns="0" bIns="0" rtlCol="0">
            <a:spAutoFit/>
          </a:bodyPr>
          <a:lstStyle/>
          <a:p>
            <a:pPr algn="ctr" rtl="0"/>
            <a:r>
              <a:rPr lang="en-GB" sz="2400" b="1" dirty="0">
                <a:solidFill>
                  <a:schemeClr val="bg1"/>
                </a:solidFill>
                <a:latin typeface="Arial" panose="020B0604020202020204" pitchFamily="34" charset="0"/>
                <a:cs typeface="Arial" panose="020B0604020202020204" pitchFamily="34" charset="0"/>
              </a:rPr>
              <a:t>Herzberg's Two-Factor Theory</a:t>
            </a:r>
          </a:p>
        </p:txBody>
      </p:sp>
      <p:sp>
        <p:nvSpPr>
          <p:cNvPr id="10" name="Rectangle 9">
            <a:extLst>
              <a:ext uri="{FF2B5EF4-FFF2-40B4-BE49-F238E27FC236}">
                <a16:creationId xmlns:a16="http://schemas.microsoft.com/office/drawing/2014/main" id="{530BDD94-D4A3-0AFD-6546-7FA3CDC2308F}"/>
              </a:ext>
            </a:extLst>
          </p:cNvPr>
          <p:cNvSpPr/>
          <p:nvPr/>
        </p:nvSpPr>
        <p:spPr>
          <a:xfrm>
            <a:off x="6307498" y="3059668"/>
            <a:ext cx="2304973" cy="738664"/>
          </a:xfrm>
          <a:prstGeom prst="rect">
            <a:avLst/>
          </a:prstGeom>
        </p:spPr>
        <p:txBody>
          <a:bodyPr wrap="square" lIns="0" tIns="0" rIns="0" bIns="0" rtlCol="0">
            <a:spAutoFit/>
          </a:bodyPr>
          <a:lstStyle/>
          <a:p>
            <a:pPr algn="ctr" rtl="0"/>
            <a:r>
              <a:rPr lang="en-GB" sz="2400" b="1" dirty="0">
                <a:solidFill>
                  <a:schemeClr val="bg1"/>
                </a:solidFill>
                <a:latin typeface="Arial" panose="020B0604020202020204" pitchFamily="34" charset="0"/>
                <a:cs typeface="Arial" panose="020B0604020202020204" pitchFamily="34" charset="0"/>
              </a:rPr>
              <a:t>Expectancy Theory</a:t>
            </a:r>
          </a:p>
        </p:txBody>
      </p:sp>
      <p:sp>
        <p:nvSpPr>
          <p:cNvPr id="11" name="Rectangle 10">
            <a:extLst>
              <a:ext uri="{FF2B5EF4-FFF2-40B4-BE49-F238E27FC236}">
                <a16:creationId xmlns:a16="http://schemas.microsoft.com/office/drawing/2014/main" id="{5807FE2E-92A3-389B-2E3A-4C0529885CEB}"/>
              </a:ext>
            </a:extLst>
          </p:cNvPr>
          <p:cNvSpPr/>
          <p:nvPr/>
        </p:nvSpPr>
        <p:spPr>
          <a:xfrm>
            <a:off x="9150308" y="2875002"/>
            <a:ext cx="2106371" cy="1477328"/>
          </a:xfrm>
          <a:prstGeom prst="rect">
            <a:avLst/>
          </a:prstGeom>
        </p:spPr>
        <p:txBody>
          <a:bodyPr wrap="square" lIns="0" tIns="0" rIns="0" bIns="0" rtlCol="0">
            <a:spAutoFit/>
          </a:bodyPr>
          <a:lstStyle/>
          <a:p>
            <a:pPr algn="ctr" rtl="0"/>
            <a:r>
              <a:rPr lang="en-GB" sz="2400" b="1" dirty="0">
                <a:solidFill>
                  <a:schemeClr val="bg1"/>
                </a:solidFill>
                <a:latin typeface="Arial" panose="020B0604020202020204" pitchFamily="34" charset="0"/>
                <a:cs typeface="Arial" panose="020B0604020202020204" pitchFamily="34" charset="0"/>
              </a:rPr>
              <a:t>Self-Determination Theory</a:t>
            </a:r>
          </a:p>
          <a:p>
            <a:pPr algn="ctr" rtl="0"/>
            <a:endParaRPr lang="en-GB" sz="24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37695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Title 52" hidden="1">
            <a:extLst>
              <a:ext uri="{FF2B5EF4-FFF2-40B4-BE49-F238E27FC236}">
                <a16:creationId xmlns:a16="http://schemas.microsoft.com/office/drawing/2014/main" id="{6BCAF586-A14B-4A3B-A249-655ADDBB3A4C}"/>
              </a:ext>
            </a:extLst>
          </p:cNvPr>
          <p:cNvSpPr>
            <a:spLocks noGrp="1"/>
          </p:cNvSpPr>
          <p:nvPr>
            <p:ph type="title"/>
          </p:nvPr>
        </p:nvSpPr>
        <p:spPr/>
        <p:txBody>
          <a:bodyPr rtlCol="0"/>
          <a:lstStyle/>
          <a:p>
            <a:pPr rtl="0"/>
            <a:r>
              <a:rPr lang="en-GB" dirty="0"/>
              <a:t>Human resources slide 8</a:t>
            </a:r>
          </a:p>
        </p:txBody>
      </p:sp>
      <p:pic>
        <p:nvPicPr>
          <p:cNvPr id="163" name="Picture 162" descr="This image is of two sets of hands putting puzzle pieces together. ">
            <a:extLst>
              <a:ext uri="{FF2B5EF4-FFF2-40B4-BE49-F238E27FC236}">
                <a16:creationId xmlns:a16="http://schemas.microsoft.com/office/drawing/2014/main" id="{AB835B29-19DB-41C9-9C29-FB52358C44C7}"/>
              </a:ext>
            </a:extLst>
          </p:cNvPr>
          <p:cNvPicPr>
            <a:picLocks noChangeAspect="1"/>
          </p:cNvPicPr>
          <p:nvPr/>
        </p:nvPicPr>
        <p:blipFill rotWithShape="1">
          <a:blip r:embed="rId3"/>
          <a:srcRect r="15224"/>
          <a:stretch/>
        </p:blipFill>
        <p:spPr>
          <a:xfrm>
            <a:off x="7548018" y="0"/>
            <a:ext cx="4643982" cy="6858000"/>
          </a:xfrm>
          <a:prstGeom prst="rect">
            <a:avLst/>
          </a:prstGeom>
        </p:spPr>
      </p:pic>
      <p:sp>
        <p:nvSpPr>
          <p:cNvPr id="51" name="TextBox 50">
            <a:extLst>
              <a:ext uri="{FF2B5EF4-FFF2-40B4-BE49-F238E27FC236}">
                <a16:creationId xmlns:a16="http://schemas.microsoft.com/office/drawing/2014/main" id="{CFC2A787-3251-F1D5-5123-EF455F6996C1}"/>
              </a:ext>
            </a:extLst>
          </p:cNvPr>
          <p:cNvSpPr txBox="1"/>
          <p:nvPr/>
        </p:nvSpPr>
        <p:spPr>
          <a:xfrm>
            <a:off x="157669" y="117693"/>
            <a:ext cx="7142700" cy="6494085"/>
          </a:xfrm>
          <a:prstGeom prst="rect">
            <a:avLst/>
          </a:prstGeom>
          <a:noFill/>
        </p:spPr>
        <p:txBody>
          <a:bodyPr wrap="square" rtlCol="0">
            <a:spAutoFit/>
          </a:bodyPr>
          <a:lstStyle/>
          <a:p>
            <a:pPr>
              <a:spcAft>
                <a:spcPts val="1200"/>
              </a:spcAft>
            </a:pPr>
            <a:r>
              <a:rPr lang="en-GB" b="1" dirty="0">
                <a:solidFill>
                  <a:schemeClr val="tx2">
                    <a:lumMod val="50000"/>
                  </a:schemeClr>
                </a:solidFill>
                <a:latin typeface="Arial" panose="020B0604020202020204" pitchFamily="34" charset="0"/>
                <a:cs typeface="Arial" panose="020B0604020202020204" pitchFamily="34" charset="0"/>
              </a:rPr>
              <a:t>Maslow's Hierarchy of Needs:</a:t>
            </a:r>
          </a:p>
          <a:p>
            <a:pPr marL="342900" indent="-342900">
              <a:buFont typeface="+mj-lt"/>
              <a:buAutoNum type="arabicPeriod"/>
            </a:pPr>
            <a:r>
              <a:rPr lang="en-GB" sz="1600" dirty="0">
                <a:latin typeface="Arial" panose="020B0604020202020204" pitchFamily="34" charset="0"/>
                <a:cs typeface="Arial" panose="020B0604020202020204" pitchFamily="34" charset="0"/>
              </a:rPr>
              <a:t>People have different needs like food and safety.</a:t>
            </a:r>
          </a:p>
          <a:p>
            <a:pPr marL="342900" indent="-342900">
              <a:buFont typeface="+mj-lt"/>
              <a:buAutoNum type="arabicPeriod"/>
            </a:pPr>
            <a:r>
              <a:rPr lang="en-GB" sz="1600" dirty="0">
                <a:latin typeface="Arial" panose="020B0604020202020204" pitchFamily="34" charset="0"/>
                <a:cs typeface="Arial" panose="020B0604020202020204" pitchFamily="34" charset="0"/>
              </a:rPr>
              <a:t>When we meet these needs, it makes us motivated.</a:t>
            </a:r>
          </a:p>
          <a:p>
            <a:pPr marL="342900" indent="-342900">
              <a:buFont typeface="+mj-lt"/>
              <a:buAutoNum type="arabicPeriod"/>
            </a:pPr>
            <a:r>
              <a:rPr lang="en-GB" sz="1600" dirty="0">
                <a:latin typeface="Arial" panose="020B0604020202020204" pitchFamily="34" charset="0"/>
                <a:cs typeface="Arial" panose="020B0604020202020204" pitchFamily="34" charset="0"/>
              </a:rPr>
              <a:t>We start with basic needs and then move on to other needs.</a:t>
            </a:r>
          </a:p>
          <a:p>
            <a:endParaRPr lang="en-GB" sz="1600" dirty="0">
              <a:latin typeface="Arial" panose="020B0604020202020204" pitchFamily="34" charset="0"/>
              <a:cs typeface="Arial" panose="020B0604020202020204" pitchFamily="34" charset="0"/>
            </a:endParaRPr>
          </a:p>
          <a:p>
            <a:pPr>
              <a:spcAft>
                <a:spcPts val="1200"/>
              </a:spcAft>
            </a:pPr>
            <a:r>
              <a:rPr lang="en-GB" b="1" dirty="0">
                <a:solidFill>
                  <a:schemeClr val="tx2">
                    <a:lumMod val="50000"/>
                  </a:schemeClr>
                </a:solidFill>
                <a:latin typeface="Arial" panose="020B0604020202020204" pitchFamily="34" charset="0"/>
                <a:cs typeface="Arial" panose="020B0604020202020204" pitchFamily="34" charset="0"/>
              </a:rPr>
              <a:t>Herzberg's Two-Factor Theory:</a:t>
            </a:r>
          </a:p>
          <a:p>
            <a:pPr marL="342900" indent="-342900">
              <a:buFont typeface="+mj-lt"/>
              <a:buAutoNum type="arabicPeriod"/>
            </a:pPr>
            <a:r>
              <a:rPr lang="en-GB" sz="1600" dirty="0">
                <a:latin typeface="Arial" panose="020B0604020202020204" pitchFamily="34" charset="0"/>
                <a:cs typeface="Arial" panose="020B0604020202020204" pitchFamily="34" charset="0"/>
              </a:rPr>
              <a:t>Looks at what makes us happy or unhappy at work.</a:t>
            </a:r>
          </a:p>
          <a:p>
            <a:pPr marL="342900" indent="-342900">
              <a:buFont typeface="+mj-lt"/>
              <a:buAutoNum type="arabicPeriod"/>
            </a:pPr>
            <a:r>
              <a:rPr lang="en-GB" sz="1600" dirty="0">
                <a:latin typeface="Arial" panose="020B0604020202020204" pitchFamily="34" charset="0"/>
                <a:cs typeface="Arial" panose="020B0604020202020204" pitchFamily="34" charset="0"/>
              </a:rPr>
              <a:t>Some things prevent unhappiness (like getting paid enough and having good working conditions).</a:t>
            </a:r>
          </a:p>
          <a:p>
            <a:pPr marL="342900" indent="-342900">
              <a:buFont typeface="+mj-lt"/>
              <a:buAutoNum type="arabicPeriod"/>
            </a:pPr>
            <a:r>
              <a:rPr lang="en-GB" sz="1600" dirty="0">
                <a:latin typeface="Arial" panose="020B0604020202020204" pitchFamily="34" charset="0"/>
                <a:cs typeface="Arial" panose="020B0604020202020204" pitchFamily="34" charset="0"/>
              </a:rPr>
              <a:t>Other things make us happy and motivated (like being recognized for our work and having challenging tasks).</a:t>
            </a:r>
          </a:p>
          <a:p>
            <a:endParaRPr lang="en-GB" sz="1600" dirty="0">
              <a:latin typeface="Arial" panose="020B0604020202020204" pitchFamily="34" charset="0"/>
              <a:cs typeface="Arial" panose="020B0604020202020204" pitchFamily="34" charset="0"/>
            </a:endParaRPr>
          </a:p>
          <a:p>
            <a:pPr>
              <a:spcAft>
                <a:spcPts val="1200"/>
              </a:spcAft>
            </a:pPr>
            <a:r>
              <a:rPr lang="en-GB" b="1" dirty="0">
                <a:solidFill>
                  <a:schemeClr val="tx2">
                    <a:lumMod val="50000"/>
                  </a:schemeClr>
                </a:solidFill>
                <a:latin typeface="Arial" panose="020B0604020202020204" pitchFamily="34" charset="0"/>
                <a:cs typeface="Arial" panose="020B0604020202020204" pitchFamily="34" charset="0"/>
              </a:rPr>
              <a:t>Expectancy Theory:</a:t>
            </a:r>
          </a:p>
          <a:p>
            <a:pPr marL="342900" indent="-342900">
              <a:buFont typeface="+mj-lt"/>
              <a:buAutoNum type="arabicPeriod"/>
            </a:pPr>
            <a:r>
              <a:rPr lang="en-GB" sz="1600" dirty="0">
                <a:latin typeface="Arial" panose="020B0604020202020204" pitchFamily="34" charset="0"/>
                <a:cs typeface="Arial" panose="020B0604020202020204" pitchFamily="34" charset="0"/>
              </a:rPr>
              <a:t>Our motivation depends on a few things.</a:t>
            </a:r>
          </a:p>
          <a:p>
            <a:pPr marL="342900" indent="-342900">
              <a:buFont typeface="+mj-lt"/>
              <a:buAutoNum type="arabicPeriod"/>
            </a:pPr>
            <a:r>
              <a:rPr lang="en-GB" sz="1600" dirty="0">
                <a:latin typeface="Arial" panose="020B0604020202020204" pitchFamily="34" charset="0"/>
                <a:cs typeface="Arial" panose="020B0604020202020204" pitchFamily="34" charset="0"/>
              </a:rPr>
              <a:t>We need to believe that our efforts will lead to good results.</a:t>
            </a:r>
          </a:p>
          <a:p>
            <a:pPr marL="342900" indent="-342900">
              <a:buFont typeface="+mj-lt"/>
              <a:buAutoNum type="arabicPeriod"/>
            </a:pPr>
            <a:r>
              <a:rPr lang="en-GB" sz="1600" dirty="0">
                <a:latin typeface="Arial" panose="020B0604020202020204" pitchFamily="34" charset="0"/>
                <a:cs typeface="Arial" panose="020B0604020202020204" pitchFamily="34" charset="0"/>
              </a:rPr>
              <a:t>We also need to believe that good results will bring us what we want.</a:t>
            </a:r>
          </a:p>
          <a:p>
            <a:pPr marL="342900" indent="-342900">
              <a:buFont typeface="+mj-lt"/>
              <a:buAutoNum type="arabicPeriod"/>
            </a:pPr>
            <a:r>
              <a:rPr lang="en-GB" sz="1600" dirty="0">
                <a:latin typeface="Arial" panose="020B0604020202020204" pitchFamily="34" charset="0"/>
                <a:cs typeface="Arial" panose="020B0604020202020204" pitchFamily="34" charset="0"/>
              </a:rPr>
              <a:t>The things we want need to be important to us.</a:t>
            </a:r>
          </a:p>
          <a:p>
            <a:endParaRPr lang="en-GB" sz="1600" dirty="0">
              <a:highlight>
                <a:srgbClr val="00FF00"/>
              </a:highlight>
              <a:latin typeface="Arial" panose="020B0604020202020204" pitchFamily="34" charset="0"/>
              <a:cs typeface="Arial" panose="020B0604020202020204" pitchFamily="34" charset="0"/>
            </a:endParaRPr>
          </a:p>
          <a:p>
            <a:pPr>
              <a:spcAft>
                <a:spcPts val="1200"/>
              </a:spcAft>
            </a:pPr>
            <a:r>
              <a:rPr lang="en-GB" b="1" dirty="0">
                <a:solidFill>
                  <a:schemeClr val="tx2">
                    <a:lumMod val="50000"/>
                  </a:schemeClr>
                </a:solidFill>
                <a:latin typeface="Arial" panose="020B0604020202020204" pitchFamily="34" charset="0"/>
                <a:cs typeface="Arial" panose="020B0604020202020204" pitchFamily="34" charset="0"/>
              </a:rPr>
              <a:t>Self-Determination Theory:</a:t>
            </a:r>
          </a:p>
          <a:p>
            <a:pPr marL="342900" indent="-342900">
              <a:buFont typeface="+mj-lt"/>
              <a:buAutoNum type="arabicPeriod"/>
            </a:pPr>
            <a:r>
              <a:rPr lang="en-GB" sz="1600" dirty="0">
                <a:latin typeface="Arial" panose="020B0604020202020204" pitchFamily="34" charset="0"/>
                <a:cs typeface="Arial" panose="020B0604020202020204" pitchFamily="34" charset="0"/>
              </a:rPr>
              <a:t>Focuses on what makes us feel motivated from the inside.</a:t>
            </a:r>
          </a:p>
          <a:p>
            <a:pPr marL="342900" indent="-342900">
              <a:buFont typeface="+mj-lt"/>
              <a:buAutoNum type="arabicPeriod"/>
            </a:pPr>
            <a:r>
              <a:rPr lang="en-GB" sz="1600" dirty="0">
                <a:latin typeface="Arial" panose="020B0604020202020204" pitchFamily="34" charset="0"/>
                <a:cs typeface="Arial" panose="020B0604020202020204" pitchFamily="34" charset="0"/>
              </a:rPr>
              <a:t>We feel motivated when we have control over what we do.</a:t>
            </a:r>
          </a:p>
          <a:p>
            <a:pPr marL="342900" indent="-342900">
              <a:buFont typeface="+mj-lt"/>
              <a:buAutoNum type="arabicPeriod"/>
            </a:pPr>
            <a:r>
              <a:rPr lang="en-GB" sz="1600" dirty="0">
                <a:latin typeface="Arial" panose="020B0604020202020204" pitchFamily="34" charset="0"/>
                <a:cs typeface="Arial" panose="020B0604020202020204" pitchFamily="34" charset="0"/>
              </a:rPr>
              <a:t>Developing skills and feeling competent also make us motivated.</a:t>
            </a:r>
          </a:p>
          <a:p>
            <a:pPr marL="342900" indent="-342900">
              <a:buFont typeface="+mj-lt"/>
              <a:buAutoNum type="arabicPeriod"/>
            </a:pPr>
            <a:r>
              <a:rPr lang="en-GB" sz="1600" dirty="0">
                <a:latin typeface="Arial" panose="020B0604020202020204" pitchFamily="34" charset="0"/>
                <a:cs typeface="Arial" panose="020B0604020202020204" pitchFamily="34" charset="0"/>
              </a:rPr>
              <a:t>Building connections with others is important too.</a:t>
            </a:r>
          </a:p>
        </p:txBody>
      </p:sp>
    </p:spTree>
    <p:extLst>
      <p:ext uri="{BB962C8B-B14F-4D97-AF65-F5344CB8AC3E}">
        <p14:creationId xmlns:p14="http://schemas.microsoft.com/office/powerpoint/2010/main" val="2225384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itle 97" hidden="1">
            <a:extLst>
              <a:ext uri="{FF2B5EF4-FFF2-40B4-BE49-F238E27FC236}">
                <a16:creationId xmlns:a16="http://schemas.microsoft.com/office/drawing/2014/main" id="{D69146DD-53CC-4FD6-9456-3F49560FC114}"/>
              </a:ext>
            </a:extLst>
          </p:cNvPr>
          <p:cNvSpPr>
            <a:spLocks noGrp="1"/>
          </p:cNvSpPr>
          <p:nvPr>
            <p:ph type="title"/>
          </p:nvPr>
        </p:nvSpPr>
        <p:spPr/>
        <p:txBody>
          <a:bodyPr rtlCol="0"/>
          <a:lstStyle/>
          <a:p>
            <a:pPr rtl="0"/>
            <a:r>
              <a:rPr lang="en-GB" dirty="0"/>
              <a:t>Human resources slide 9</a:t>
            </a:r>
          </a:p>
        </p:txBody>
      </p:sp>
      <p:pic>
        <p:nvPicPr>
          <p:cNvPr id="83" name="Picture 82" descr="A person in a suit and tie&#10;&#10;Description automatically generated with medium confidence">
            <a:extLst>
              <a:ext uri="{FF2B5EF4-FFF2-40B4-BE49-F238E27FC236}">
                <a16:creationId xmlns:a16="http://schemas.microsoft.com/office/drawing/2014/main" id="{8B20F31E-4C66-28E1-33D2-EBD5698FEEEE}"/>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776189" y="1841553"/>
            <a:ext cx="5636917" cy="3960467"/>
          </a:xfrm>
          <a:prstGeom prst="rect">
            <a:avLst/>
          </a:prstGeom>
        </p:spPr>
      </p:pic>
      <p:sp>
        <p:nvSpPr>
          <p:cNvPr id="85" name="TextBox 84">
            <a:extLst>
              <a:ext uri="{FF2B5EF4-FFF2-40B4-BE49-F238E27FC236}">
                <a16:creationId xmlns:a16="http://schemas.microsoft.com/office/drawing/2014/main" id="{65C6DCDE-9070-0F7B-F699-7B2DBC5E9284}"/>
              </a:ext>
            </a:extLst>
          </p:cNvPr>
          <p:cNvSpPr txBox="1"/>
          <p:nvPr/>
        </p:nvSpPr>
        <p:spPr>
          <a:xfrm>
            <a:off x="483401" y="373947"/>
            <a:ext cx="9355923" cy="523220"/>
          </a:xfrm>
          <a:prstGeom prst="rect">
            <a:avLst/>
          </a:prstGeom>
          <a:noFill/>
        </p:spPr>
        <p:txBody>
          <a:bodyPr wrap="square" rtlCol="0">
            <a:spAutoFit/>
          </a:bodyPr>
          <a:lstStyle/>
          <a:p>
            <a:r>
              <a:rPr lang="en-GB" sz="2800" dirty="0">
                <a:solidFill>
                  <a:srgbClr val="002060"/>
                </a:solidFill>
                <a:latin typeface="Arial" panose="020B0604020202020204" pitchFamily="34" charset="0"/>
                <a:cs typeface="Arial" panose="020B0604020202020204" pitchFamily="34" charset="0"/>
              </a:rPr>
              <a:t>Advantages and Disadvantages of Employee Motivation</a:t>
            </a:r>
          </a:p>
        </p:txBody>
      </p:sp>
      <p:sp>
        <p:nvSpPr>
          <p:cNvPr id="86" name="TextBox 85">
            <a:extLst>
              <a:ext uri="{FF2B5EF4-FFF2-40B4-BE49-F238E27FC236}">
                <a16:creationId xmlns:a16="http://schemas.microsoft.com/office/drawing/2014/main" id="{F438B2D2-DA23-01AE-E95D-AB7FF6E1AD09}"/>
              </a:ext>
            </a:extLst>
          </p:cNvPr>
          <p:cNvSpPr txBox="1"/>
          <p:nvPr/>
        </p:nvSpPr>
        <p:spPr>
          <a:xfrm flipH="1">
            <a:off x="483401" y="530671"/>
            <a:ext cx="5155398" cy="5816977"/>
          </a:xfrm>
          <a:prstGeom prst="rect">
            <a:avLst/>
          </a:prstGeom>
          <a:noFill/>
        </p:spPr>
        <p:txBody>
          <a:bodyPr wrap="square" rtlCol="0">
            <a:spAutoFit/>
          </a:bodyPr>
          <a:lstStyle/>
          <a:p>
            <a:endParaRPr lang="en-GB" b="1" u="sng" dirty="0">
              <a:solidFill>
                <a:schemeClr val="tx2">
                  <a:lumMod val="50000"/>
                </a:schemeClr>
              </a:solidFill>
              <a:latin typeface="Arial" panose="020B0604020202020204" pitchFamily="34" charset="0"/>
              <a:cs typeface="Arial" panose="020B0604020202020204" pitchFamily="34" charset="0"/>
            </a:endParaRPr>
          </a:p>
          <a:p>
            <a:endParaRPr lang="en-GB" sz="2800" dirty="0">
              <a:solidFill>
                <a:srgbClr val="002060"/>
              </a:solidFill>
              <a:latin typeface="Arial" panose="020B0604020202020204" pitchFamily="34" charset="0"/>
              <a:cs typeface="Arial" panose="020B0604020202020204" pitchFamily="34" charset="0"/>
            </a:endParaRPr>
          </a:p>
          <a:p>
            <a:r>
              <a:rPr lang="en-GB" sz="2800" dirty="0">
                <a:solidFill>
                  <a:srgbClr val="002060"/>
                </a:solidFill>
                <a:latin typeface="Arial" panose="020B0604020202020204" pitchFamily="34" charset="0"/>
                <a:cs typeface="Arial" panose="020B0604020202020204" pitchFamily="34" charset="0"/>
              </a:rPr>
              <a:t>Good things about motivating employees:</a:t>
            </a:r>
          </a:p>
          <a:p>
            <a:endParaRPr lang="en-GB" sz="2800" dirty="0">
              <a:solidFill>
                <a:srgbClr val="002060"/>
              </a:solidFill>
              <a:latin typeface="Arial" panose="020B0604020202020204" pitchFamily="34" charset="0"/>
              <a:cs typeface="Arial" panose="020B0604020202020204" pitchFamily="34" charset="0"/>
            </a:endParaRPr>
          </a:p>
          <a:p>
            <a:pPr marL="342900" indent="-342900">
              <a:buFont typeface="+mj-lt"/>
              <a:buAutoNum type="arabicPeriod"/>
            </a:pPr>
            <a:r>
              <a:rPr lang="en-GB" sz="1400" dirty="0">
                <a:latin typeface="Arial" panose="020B0604020202020204" pitchFamily="34" charset="0"/>
                <a:cs typeface="Arial" panose="020B0604020202020204" pitchFamily="34" charset="0"/>
              </a:rPr>
              <a:t>They work harder and get more done.</a:t>
            </a:r>
          </a:p>
          <a:p>
            <a:pPr marL="342900" indent="-342900">
              <a:buFont typeface="+mj-lt"/>
              <a:buAutoNum type="arabicPeriod"/>
            </a:pPr>
            <a:r>
              <a:rPr lang="en-GB" sz="1400" dirty="0">
                <a:latin typeface="Arial" panose="020B0604020202020204" pitchFamily="34" charset="0"/>
                <a:cs typeface="Arial" panose="020B0604020202020204" pitchFamily="34" charset="0"/>
              </a:rPr>
              <a:t>They feel happier with their jobs.</a:t>
            </a:r>
          </a:p>
          <a:p>
            <a:pPr marL="342900" indent="-342900">
              <a:buFont typeface="+mj-lt"/>
              <a:buAutoNum type="arabicPeriod"/>
            </a:pPr>
            <a:r>
              <a:rPr lang="en-GB" sz="1400" dirty="0">
                <a:latin typeface="Arial" panose="020B0604020202020204" pitchFamily="34" charset="0"/>
                <a:cs typeface="Arial" panose="020B0604020202020204" pitchFamily="34" charset="0"/>
              </a:rPr>
              <a:t>They do better quality work.</a:t>
            </a:r>
          </a:p>
          <a:p>
            <a:pPr marL="342900" indent="-342900">
              <a:buFont typeface="+mj-lt"/>
              <a:buAutoNum type="arabicPeriod"/>
            </a:pPr>
            <a:r>
              <a:rPr lang="en-GB" sz="1400" dirty="0">
                <a:latin typeface="Arial" panose="020B0604020202020204" pitchFamily="34" charset="0"/>
                <a:cs typeface="Arial" panose="020B0604020202020204" pitchFamily="34" charset="0"/>
              </a:rPr>
              <a:t>They are more involved and committed.</a:t>
            </a:r>
          </a:p>
          <a:p>
            <a:pPr marL="342900" indent="-342900">
              <a:buFont typeface="+mj-lt"/>
              <a:buAutoNum type="arabicPeriod"/>
            </a:pPr>
            <a:r>
              <a:rPr lang="en-GB" sz="1400" dirty="0">
                <a:latin typeface="Arial" panose="020B0604020202020204" pitchFamily="34" charset="0"/>
                <a:cs typeface="Arial" panose="020B0604020202020204" pitchFamily="34" charset="0"/>
              </a:rPr>
              <a:t>They are more likely to stay in the company.</a:t>
            </a:r>
          </a:p>
          <a:p>
            <a:endParaRPr lang="en-GB" b="1" u="sng" dirty="0">
              <a:solidFill>
                <a:schemeClr val="tx2">
                  <a:lumMod val="50000"/>
                </a:schemeClr>
              </a:solidFill>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r>
              <a:rPr lang="en-GB" sz="2800" dirty="0">
                <a:solidFill>
                  <a:srgbClr val="002060"/>
                </a:solidFill>
                <a:latin typeface="Arial" panose="020B0604020202020204" pitchFamily="34" charset="0"/>
                <a:cs typeface="Arial" panose="020B0604020202020204" pitchFamily="34" charset="0"/>
              </a:rPr>
              <a:t>Not-so-good things about motivating employees:</a:t>
            </a:r>
          </a:p>
          <a:p>
            <a:endParaRPr lang="en-GB" sz="1400" dirty="0">
              <a:latin typeface="Arial" panose="020B0604020202020204" pitchFamily="34" charset="0"/>
              <a:cs typeface="Arial" panose="020B0604020202020204" pitchFamily="34" charset="0"/>
            </a:endParaRPr>
          </a:p>
          <a:p>
            <a:pPr marL="342900" indent="-342900">
              <a:buFont typeface="+mj-lt"/>
              <a:buAutoNum type="arabicPeriod"/>
            </a:pPr>
            <a:r>
              <a:rPr lang="en-GB" sz="1400" dirty="0">
                <a:latin typeface="Arial" panose="020B0604020202020204" pitchFamily="34" charset="0"/>
                <a:cs typeface="Arial" panose="020B0604020202020204" pitchFamily="34" charset="0"/>
              </a:rPr>
              <a:t>They might get too tired and stressed.</a:t>
            </a:r>
          </a:p>
          <a:p>
            <a:pPr marL="342900" indent="-342900">
              <a:buFont typeface="+mj-lt"/>
              <a:buAutoNum type="arabicPeriod"/>
            </a:pPr>
            <a:r>
              <a:rPr lang="en-GB" sz="1400" dirty="0">
                <a:latin typeface="Arial" panose="020B0604020202020204" pitchFamily="34" charset="0"/>
                <a:cs typeface="Arial" panose="020B0604020202020204" pitchFamily="34" charset="0"/>
              </a:rPr>
              <a:t>They might rely too much on rewards or recognition.</a:t>
            </a:r>
          </a:p>
          <a:p>
            <a:pPr marL="342900" indent="-342900">
              <a:buFont typeface="+mj-lt"/>
              <a:buAutoNum type="arabicPeriod"/>
            </a:pPr>
            <a:r>
              <a:rPr lang="en-GB" sz="1400" dirty="0">
                <a:latin typeface="Arial" panose="020B0604020202020204" pitchFamily="34" charset="0"/>
                <a:cs typeface="Arial" panose="020B0604020202020204" pitchFamily="34" charset="0"/>
              </a:rPr>
              <a:t>Different employees are motivated by different things.</a:t>
            </a:r>
          </a:p>
          <a:p>
            <a:pPr marL="342900" indent="-342900">
              <a:buFont typeface="+mj-lt"/>
              <a:buAutoNum type="arabicPeriod"/>
            </a:pPr>
            <a:r>
              <a:rPr lang="en-GB" sz="1400" dirty="0">
                <a:latin typeface="Arial" panose="020B0604020202020204" pitchFamily="34" charset="0"/>
                <a:cs typeface="Arial" panose="020B0604020202020204" pitchFamily="34" charset="0"/>
              </a:rPr>
              <a:t>It can cost money to keep employees motivated.</a:t>
            </a:r>
          </a:p>
        </p:txBody>
      </p:sp>
    </p:spTree>
    <p:extLst>
      <p:ext uri="{BB962C8B-B14F-4D97-AF65-F5344CB8AC3E}">
        <p14:creationId xmlns:p14="http://schemas.microsoft.com/office/powerpoint/2010/main" val="35322043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E96A2AC-62E9-EBB7-6AC4-17145B1A5E93}"/>
              </a:ext>
            </a:extLst>
          </p:cNvPr>
          <p:cNvSpPr txBox="1"/>
          <p:nvPr/>
        </p:nvSpPr>
        <p:spPr>
          <a:xfrm>
            <a:off x="378627" y="159021"/>
            <a:ext cx="10270323" cy="523220"/>
          </a:xfrm>
          <a:prstGeom prst="rect">
            <a:avLst/>
          </a:prstGeom>
          <a:noFill/>
        </p:spPr>
        <p:txBody>
          <a:bodyPr wrap="square" rtlCol="0">
            <a:spAutoFit/>
          </a:bodyPr>
          <a:lstStyle/>
          <a:p>
            <a:r>
              <a:rPr lang="en-GB" sz="2800" dirty="0">
                <a:solidFill>
                  <a:srgbClr val="002060"/>
                </a:solidFill>
                <a:latin typeface="Arial" panose="020B0604020202020204" pitchFamily="34" charset="0"/>
                <a:cs typeface="Arial" panose="020B0604020202020204" pitchFamily="34" charset="0"/>
              </a:rPr>
              <a:t>Causes of being demotivated and how to prevent demotivation</a:t>
            </a:r>
          </a:p>
        </p:txBody>
      </p:sp>
      <p:sp>
        <p:nvSpPr>
          <p:cNvPr id="7" name="TextBox 6">
            <a:extLst>
              <a:ext uri="{FF2B5EF4-FFF2-40B4-BE49-F238E27FC236}">
                <a16:creationId xmlns:a16="http://schemas.microsoft.com/office/drawing/2014/main" id="{A26A4254-8A7E-F732-5E6A-02AFDBC278BC}"/>
              </a:ext>
            </a:extLst>
          </p:cNvPr>
          <p:cNvSpPr txBox="1"/>
          <p:nvPr/>
        </p:nvSpPr>
        <p:spPr>
          <a:xfrm>
            <a:off x="378627" y="481715"/>
            <a:ext cx="6096000" cy="6204263"/>
          </a:xfrm>
          <a:prstGeom prst="rect">
            <a:avLst/>
          </a:prstGeom>
          <a:noFill/>
        </p:spPr>
        <p:txBody>
          <a:bodyPr wrap="square">
            <a:spAutoFit/>
          </a:bodyPr>
          <a:lstStyle/>
          <a:p>
            <a:pPr indent="-285750">
              <a:lnSpc>
                <a:spcPct val="250000"/>
              </a:lnSpc>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Unclear goals</a:t>
            </a:r>
          </a:p>
          <a:p>
            <a:pPr indent="-285750">
              <a:lnSpc>
                <a:spcPct val="250000"/>
              </a:lnSpc>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Lack of appreciation or recognition</a:t>
            </a:r>
          </a:p>
          <a:p>
            <a:pPr indent="-285750">
              <a:lnSpc>
                <a:spcPct val="250000"/>
              </a:lnSpc>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No opportunity to grow</a:t>
            </a:r>
          </a:p>
          <a:p>
            <a:pPr indent="-285750">
              <a:lnSpc>
                <a:spcPct val="250000"/>
              </a:lnSpc>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Chaotic work environment</a:t>
            </a:r>
          </a:p>
          <a:p>
            <a:pPr indent="-285750">
              <a:lnSpc>
                <a:spcPct val="250000"/>
              </a:lnSpc>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Feeling overwhelmed</a:t>
            </a:r>
          </a:p>
          <a:p>
            <a:pPr indent="-285750">
              <a:lnSpc>
                <a:spcPct val="250000"/>
              </a:lnSpc>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No work-life balance</a:t>
            </a:r>
          </a:p>
          <a:p>
            <a:pPr indent="-285750">
              <a:lnSpc>
                <a:spcPct val="250000"/>
              </a:lnSpc>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Poor communication</a:t>
            </a:r>
          </a:p>
          <a:p>
            <a:pPr indent="-285750">
              <a:lnSpc>
                <a:spcPct val="250000"/>
              </a:lnSpc>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No responsibility</a:t>
            </a:r>
          </a:p>
          <a:p>
            <a:pPr indent="-285750">
              <a:lnSpc>
                <a:spcPct val="250000"/>
              </a:lnSpc>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Impact of personal issues</a:t>
            </a:r>
          </a:p>
          <a:p>
            <a:pPr indent="-285750">
              <a:lnSpc>
                <a:spcPct val="250000"/>
              </a:lnSpc>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Lack of motivation in the interview</a:t>
            </a:r>
            <a:endParaRPr lang="en-GB" sz="1800" dirty="0">
              <a:solidFill>
                <a:srgbClr val="002060"/>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A315EEDD-2DC0-FCEA-6982-2A96E3C580C0}"/>
              </a:ext>
            </a:extLst>
          </p:cNvPr>
          <p:cNvSpPr txBox="1"/>
          <p:nvPr/>
        </p:nvSpPr>
        <p:spPr>
          <a:xfrm>
            <a:off x="5704288" y="481715"/>
            <a:ext cx="6922302" cy="6140655"/>
          </a:xfrm>
          <a:prstGeom prst="rect">
            <a:avLst/>
          </a:prstGeom>
          <a:noFill/>
        </p:spPr>
        <p:txBody>
          <a:bodyPr wrap="square">
            <a:spAutoFit/>
          </a:bodyPr>
          <a:lstStyle/>
          <a:p>
            <a:pPr>
              <a:lnSpc>
                <a:spcPct val="250000"/>
              </a:lnSpc>
            </a:pPr>
            <a:r>
              <a:rPr lang="en-GB" sz="1600" dirty="0">
                <a:solidFill>
                  <a:srgbClr val="002060"/>
                </a:solidFill>
                <a:latin typeface="Arial" panose="020B0604020202020204" pitchFamily="34" charset="0"/>
                <a:cs typeface="Arial" panose="020B0604020202020204" pitchFamily="34" charset="0"/>
              </a:rPr>
              <a:t>Clear explanation of purpose of the work</a:t>
            </a:r>
          </a:p>
          <a:p>
            <a:pPr>
              <a:lnSpc>
                <a:spcPct val="250000"/>
              </a:lnSpc>
            </a:pPr>
            <a:r>
              <a:rPr lang="en-GB" sz="1600" dirty="0">
                <a:solidFill>
                  <a:srgbClr val="002060"/>
                </a:solidFill>
                <a:latin typeface="Arial" panose="020B0604020202020204" pitchFamily="34" charset="0"/>
                <a:cs typeface="Arial" panose="020B0604020202020204" pitchFamily="34" charset="0"/>
              </a:rPr>
              <a:t>Notice good performance</a:t>
            </a:r>
          </a:p>
          <a:p>
            <a:pPr>
              <a:lnSpc>
                <a:spcPct val="250000"/>
              </a:lnSpc>
            </a:pPr>
            <a:r>
              <a:rPr lang="en-GB" sz="1600" dirty="0">
                <a:solidFill>
                  <a:srgbClr val="002060"/>
                </a:solidFill>
                <a:latin typeface="Arial" panose="020B0604020202020204" pitchFamily="34" charset="0"/>
                <a:cs typeface="Arial" panose="020B0604020202020204" pitchFamily="34" charset="0"/>
              </a:rPr>
              <a:t>Provide chances for learning and advancing</a:t>
            </a:r>
          </a:p>
          <a:p>
            <a:pPr>
              <a:lnSpc>
                <a:spcPct val="250000"/>
              </a:lnSpc>
            </a:pPr>
            <a:r>
              <a:rPr lang="en-GB" sz="1600" dirty="0">
                <a:solidFill>
                  <a:srgbClr val="002060"/>
                </a:solidFill>
                <a:latin typeface="Arial" panose="020B0604020202020204" pitchFamily="34" charset="0"/>
                <a:cs typeface="Arial" panose="020B0604020202020204" pitchFamily="34" charset="0"/>
              </a:rPr>
              <a:t>Create a positive workplace and organise team connection events</a:t>
            </a:r>
          </a:p>
          <a:p>
            <a:pPr>
              <a:lnSpc>
                <a:spcPct val="250000"/>
              </a:lnSpc>
            </a:pPr>
            <a:r>
              <a:rPr lang="en-GB" sz="1600" dirty="0">
                <a:solidFill>
                  <a:srgbClr val="002060"/>
                </a:solidFill>
                <a:latin typeface="Arial" panose="020B0604020202020204" pitchFamily="34" charset="0"/>
                <a:cs typeface="Arial" panose="020B0604020202020204" pitchFamily="34" charset="0"/>
              </a:rPr>
              <a:t>Assess and reduce workload of individuals</a:t>
            </a:r>
          </a:p>
          <a:p>
            <a:pPr>
              <a:lnSpc>
                <a:spcPct val="250000"/>
              </a:lnSpc>
            </a:pPr>
            <a:r>
              <a:rPr lang="en-GB" sz="1600" dirty="0">
                <a:solidFill>
                  <a:srgbClr val="002060"/>
                </a:solidFill>
                <a:latin typeface="Arial" panose="020B0604020202020204" pitchFamily="34" charset="0"/>
                <a:cs typeface="Arial" panose="020B0604020202020204" pitchFamily="34" charset="0"/>
              </a:rPr>
              <a:t>Assess and reduce working hours for individuals</a:t>
            </a:r>
          </a:p>
          <a:p>
            <a:pPr>
              <a:lnSpc>
                <a:spcPct val="250000"/>
              </a:lnSpc>
            </a:pPr>
            <a:r>
              <a:rPr lang="en-GB" sz="1600" dirty="0">
                <a:solidFill>
                  <a:srgbClr val="002060"/>
                </a:solidFill>
                <a:latin typeface="Arial" panose="020B0604020202020204" pitchFamily="34" charset="0"/>
                <a:cs typeface="Arial" panose="020B0604020202020204" pitchFamily="34" charset="0"/>
              </a:rPr>
              <a:t>Communicate more openly</a:t>
            </a:r>
          </a:p>
          <a:p>
            <a:pPr>
              <a:lnSpc>
                <a:spcPct val="250000"/>
              </a:lnSpc>
            </a:pPr>
            <a:r>
              <a:rPr lang="en-GB" sz="1600" dirty="0">
                <a:solidFill>
                  <a:srgbClr val="002060"/>
                </a:solidFill>
                <a:latin typeface="Arial" panose="020B0604020202020204" pitchFamily="34" charset="0"/>
                <a:cs typeface="Arial" panose="020B0604020202020204" pitchFamily="34" charset="0"/>
              </a:rPr>
              <a:t>Give employees control and decision-making power</a:t>
            </a:r>
          </a:p>
          <a:p>
            <a:pPr>
              <a:lnSpc>
                <a:spcPct val="250000"/>
              </a:lnSpc>
            </a:pPr>
            <a:r>
              <a:rPr lang="en-GB" sz="1600" dirty="0">
                <a:solidFill>
                  <a:srgbClr val="002060"/>
                </a:solidFill>
                <a:latin typeface="Arial" panose="020B0604020202020204" pitchFamily="34" charset="0"/>
                <a:cs typeface="Arial" panose="020B0604020202020204" pitchFamily="34" charset="0"/>
              </a:rPr>
              <a:t>Offer support and understanding during personal challenges</a:t>
            </a:r>
          </a:p>
          <a:p>
            <a:pPr>
              <a:lnSpc>
                <a:spcPct val="250000"/>
              </a:lnSpc>
            </a:pPr>
            <a:r>
              <a:rPr lang="en-GB" sz="1600" dirty="0">
                <a:solidFill>
                  <a:srgbClr val="002060"/>
                </a:solidFill>
                <a:latin typeface="Arial" panose="020B0604020202020204" pitchFamily="34" charset="0"/>
                <a:cs typeface="Arial" panose="020B0604020202020204" pitchFamily="34" charset="0"/>
              </a:rPr>
              <a:t> Collaborative, empathetic, and client-centred interviewing</a:t>
            </a:r>
          </a:p>
        </p:txBody>
      </p:sp>
      <p:sp>
        <p:nvSpPr>
          <p:cNvPr id="9" name="Arrow: Right 8">
            <a:extLst>
              <a:ext uri="{FF2B5EF4-FFF2-40B4-BE49-F238E27FC236}">
                <a16:creationId xmlns:a16="http://schemas.microsoft.com/office/drawing/2014/main" id="{7B36E10C-EFB1-8C6D-EEBD-B2C044E26470}"/>
              </a:ext>
            </a:extLst>
          </p:cNvPr>
          <p:cNvSpPr/>
          <p:nvPr/>
        </p:nvSpPr>
        <p:spPr>
          <a:xfrm>
            <a:off x="2167647" y="776483"/>
            <a:ext cx="3494488" cy="314325"/>
          </a:xfrm>
          <a:prstGeom prst="rightArrow">
            <a:avLst/>
          </a:prstGeom>
          <a:solidFill>
            <a:schemeClr val="bg1"/>
          </a:solid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a:extLst>
              <a:ext uri="{FF2B5EF4-FFF2-40B4-BE49-F238E27FC236}">
                <a16:creationId xmlns:a16="http://schemas.microsoft.com/office/drawing/2014/main" id="{A52D2B61-7456-6A5D-8FDC-95E4864AAEC4}"/>
              </a:ext>
            </a:extLst>
          </p:cNvPr>
          <p:cNvSpPr/>
          <p:nvPr/>
        </p:nvSpPr>
        <p:spPr>
          <a:xfrm>
            <a:off x="4061704" y="1405986"/>
            <a:ext cx="1600432" cy="314325"/>
          </a:xfrm>
          <a:prstGeom prst="rightArrow">
            <a:avLst/>
          </a:prstGeom>
          <a:solidFill>
            <a:schemeClr val="bg1"/>
          </a:solid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73ECFEBF-EF91-07AC-475B-1866A6DAE96D}"/>
              </a:ext>
            </a:extLst>
          </p:cNvPr>
          <p:cNvSpPr/>
          <p:nvPr/>
        </p:nvSpPr>
        <p:spPr>
          <a:xfrm>
            <a:off x="2947987" y="1978089"/>
            <a:ext cx="2714147" cy="314325"/>
          </a:xfrm>
          <a:prstGeom prst="rightArrow">
            <a:avLst/>
          </a:prstGeom>
          <a:solidFill>
            <a:schemeClr val="bg1"/>
          </a:solid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Right 11">
            <a:extLst>
              <a:ext uri="{FF2B5EF4-FFF2-40B4-BE49-F238E27FC236}">
                <a16:creationId xmlns:a16="http://schemas.microsoft.com/office/drawing/2014/main" id="{F103D637-458C-7FCE-20A4-53B303376AAD}"/>
              </a:ext>
            </a:extLst>
          </p:cNvPr>
          <p:cNvSpPr/>
          <p:nvPr/>
        </p:nvSpPr>
        <p:spPr>
          <a:xfrm>
            <a:off x="3258259" y="2589471"/>
            <a:ext cx="2403875" cy="314325"/>
          </a:xfrm>
          <a:prstGeom prst="rightArrow">
            <a:avLst/>
          </a:prstGeom>
          <a:solidFill>
            <a:schemeClr val="bg1"/>
          </a:solid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5524F203-4823-D8EE-36DC-8D98C2A1D44E}"/>
              </a:ext>
            </a:extLst>
          </p:cNvPr>
          <p:cNvSpPr/>
          <p:nvPr/>
        </p:nvSpPr>
        <p:spPr>
          <a:xfrm>
            <a:off x="2847975" y="3200779"/>
            <a:ext cx="2814159" cy="314325"/>
          </a:xfrm>
          <a:prstGeom prst="rightArrow">
            <a:avLst/>
          </a:prstGeom>
          <a:solidFill>
            <a:schemeClr val="bg1"/>
          </a:solid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585970DE-C07C-33BE-C278-03D8319EFC5E}"/>
              </a:ext>
            </a:extLst>
          </p:cNvPr>
          <p:cNvSpPr/>
          <p:nvPr/>
        </p:nvSpPr>
        <p:spPr>
          <a:xfrm>
            <a:off x="2762250" y="3817829"/>
            <a:ext cx="2899884" cy="314325"/>
          </a:xfrm>
          <a:prstGeom prst="rightArrow">
            <a:avLst/>
          </a:prstGeom>
          <a:solidFill>
            <a:schemeClr val="bg1"/>
          </a:solid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85BE5954-C982-3DEA-DBF6-4B5DD097D39C}"/>
              </a:ext>
            </a:extLst>
          </p:cNvPr>
          <p:cNvSpPr/>
          <p:nvPr/>
        </p:nvSpPr>
        <p:spPr>
          <a:xfrm>
            <a:off x="2762250" y="4426340"/>
            <a:ext cx="2899884" cy="314325"/>
          </a:xfrm>
          <a:prstGeom prst="rightArrow">
            <a:avLst/>
          </a:prstGeom>
          <a:solidFill>
            <a:schemeClr val="bg1"/>
          </a:solid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0C389C5F-C020-7954-5CD3-27046E43D8B6}"/>
              </a:ext>
            </a:extLst>
          </p:cNvPr>
          <p:cNvSpPr/>
          <p:nvPr/>
        </p:nvSpPr>
        <p:spPr>
          <a:xfrm>
            <a:off x="2409825" y="5034851"/>
            <a:ext cx="3252309" cy="314325"/>
          </a:xfrm>
          <a:prstGeom prst="rightArrow">
            <a:avLst/>
          </a:prstGeom>
          <a:solidFill>
            <a:schemeClr val="bg1"/>
          </a:solid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Right 16">
            <a:extLst>
              <a:ext uri="{FF2B5EF4-FFF2-40B4-BE49-F238E27FC236}">
                <a16:creationId xmlns:a16="http://schemas.microsoft.com/office/drawing/2014/main" id="{B368757D-A942-4ED4-B783-E748CF170F2C}"/>
              </a:ext>
            </a:extLst>
          </p:cNvPr>
          <p:cNvSpPr/>
          <p:nvPr/>
        </p:nvSpPr>
        <p:spPr>
          <a:xfrm>
            <a:off x="3205160" y="5643362"/>
            <a:ext cx="2456974" cy="314325"/>
          </a:xfrm>
          <a:prstGeom prst="rightArrow">
            <a:avLst/>
          </a:prstGeom>
          <a:solidFill>
            <a:schemeClr val="bg1"/>
          </a:solid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Right 17">
            <a:extLst>
              <a:ext uri="{FF2B5EF4-FFF2-40B4-BE49-F238E27FC236}">
                <a16:creationId xmlns:a16="http://schemas.microsoft.com/office/drawing/2014/main" id="{EEA58183-659E-1F99-1756-22352B1FF9CE}"/>
              </a:ext>
            </a:extLst>
          </p:cNvPr>
          <p:cNvSpPr/>
          <p:nvPr/>
        </p:nvSpPr>
        <p:spPr>
          <a:xfrm>
            <a:off x="4061702" y="6251873"/>
            <a:ext cx="1600432" cy="314325"/>
          </a:xfrm>
          <a:prstGeom prst="rightArrow">
            <a:avLst/>
          </a:prstGeom>
          <a:solidFill>
            <a:schemeClr val="bg1"/>
          </a:solid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02444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24" hidden="1">
            <a:extLst>
              <a:ext uri="{FF2B5EF4-FFF2-40B4-BE49-F238E27FC236}">
                <a16:creationId xmlns:a16="http://schemas.microsoft.com/office/drawing/2014/main" id="{24922840-A8AD-427F-889C-2B79CACC872F}"/>
              </a:ext>
            </a:extLst>
          </p:cNvPr>
          <p:cNvSpPr>
            <a:spLocks noGrp="1"/>
          </p:cNvSpPr>
          <p:nvPr>
            <p:ph type="title"/>
          </p:nvPr>
        </p:nvSpPr>
        <p:spPr/>
        <p:txBody>
          <a:bodyPr rtlCol="0"/>
          <a:lstStyle/>
          <a:p>
            <a:pPr rtl="0"/>
            <a:r>
              <a:rPr lang="en-GB" dirty="0"/>
              <a:t>Human resources slide 10</a:t>
            </a:r>
          </a:p>
        </p:txBody>
      </p:sp>
      <p:sp>
        <p:nvSpPr>
          <p:cNvPr id="3" name="TextBox 2">
            <a:extLst>
              <a:ext uri="{FF2B5EF4-FFF2-40B4-BE49-F238E27FC236}">
                <a16:creationId xmlns:a16="http://schemas.microsoft.com/office/drawing/2014/main" id="{9436B850-15F2-41BC-A54E-6E0F332F011D}"/>
              </a:ext>
            </a:extLst>
          </p:cNvPr>
          <p:cNvSpPr txBox="1"/>
          <p:nvPr/>
        </p:nvSpPr>
        <p:spPr>
          <a:xfrm>
            <a:off x="600057" y="2456485"/>
            <a:ext cx="4845708" cy="1661993"/>
          </a:xfrm>
          <a:prstGeom prst="rect">
            <a:avLst/>
          </a:prstGeom>
          <a:noFill/>
        </p:spPr>
        <p:txBody>
          <a:bodyPr wrap="square" lIns="0" tIns="0" rIns="0" bIns="0" rtlCol="0">
            <a:spAutoFit/>
          </a:bodyPr>
          <a:lstStyle/>
          <a:p>
            <a:pPr rtl="0"/>
            <a:r>
              <a:rPr lang="en-GB" sz="5400" dirty="0">
                <a:solidFill>
                  <a:srgbClr val="002060"/>
                </a:solidFill>
                <a:latin typeface="Arial" panose="020B0604020202020204" pitchFamily="34" charset="0"/>
                <a:cs typeface="Arial" panose="020B0604020202020204" pitchFamily="34" charset="0"/>
              </a:rPr>
              <a:t>Thank You</a:t>
            </a:r>
          </a:p>
          <a:p>
            <a:pPr rtl="0"/>
            <a:endParaRPr lang="en-GB" sz="5400" b="1" dirty="0">
              <a:solidFill>
                <a:srgbClr val="002060"/>
              </a:solidFill>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id="{DD76AB3F-0268-891C-B228-31C1C13EF879}"/>
              </a:ext>
            </a:extLst>
          </p:cNvPr>
          <p:cNvSpPr txBox="1"/>
          <p:nvPr/>
        </p:nvSpPr>
        <p:spPr>
          <a:xfrm>
            <a:off x="527024" y="1830985"/>
            <a:ext cx="2825775" cy="523220"/>
          </a:xfrm>
          <a:prstGeom prst="rect">
            <a:avLst/>
          </a:prstGeom>
          <a:noFill/>
        </p:spPr>
        <p:txBody>
          <a:bodyPr wrap="square" rtlCol="0">
            <a:spAutoFit/>
          </a:bodyPr>
          <a:lstStyle/>
          <a:p>
            <a:r>
              <a:rPr lang="en-GB" sz="2800" dirty="0">
                <a:solidFill>
                  <a:srgbClr val="FF0000"/>
                </a:solidFill>
              </a:rPr>
              <a:t>ANY QUESTIONS?</a:t>
            </a:r>
          </a:p>
        </p:txBody>
      </p:sp>
      <p:pic>
        <p:nvPicPr>
          <p:cNvPr id="16" name="Picture 15" descr="A person wearing a yellow helmet and vest giving a thumbs up&#10;&#10;Description automatically generated with low confidence">
            <a:extLst>
              <a:ext uri="{FF2B5EF4-FFF2-40B4-BE49-F238E27FC236}">
                <a16:creationId xmlns:a16="http://schemas.microsoft.com/office/drawing/2014/main" id="{C3C603BB-51E1-4B6A-CBF4-49E26B5B0C87}"/>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334000" y="230832"/>
            <a:ext cx="6858000" cy="6858000"/>
          </a:xfrm>
          <a:prstGeom prst="rect">
            <a:avLst/>
          </a:prstGeom>
        </p:spPr>
      </p:pic>
      <p:sp>
        <p:nvSpPr>
          <p:cNvPr id="5" name="Rectangle 4">
            <a:extLst>
              <a:ext uri="{FF2B5EF4-FFF2-40B4-BE49-F238E27FC236}">
                <a16:creationId xmlns:a16="http://schemas.microsoft.com/office/drawing/2014/main" id="{F646E1E5-0183-8A11-2F87-D9CE593830BF}"/>
              </a:ext>
            </a:extLst>
          </p:cNvPr>
          <p:cNvSpPr/>
          <p:nvPr/>
        </p:nvSpPr>
        <p:spPr>
          <a:xfrm>
            <a:off x="429510" y="6350168"/>
            <a:ext cx="3536195" cy="738664"/>
          </a:xfrm>
          <a:prstGeom prst="rect">
            <a:avLst/>
          </a:prstGeom>
        </p:spPr>
        <p:txBody>
          <a:bodyPr wrap="square" lIns="0" tIns="0" rIns="0" bIns="0" rtlCol="0">
            <a:spAutoFit/>
          </a:bodyPr>
          <a:lstStyle/>
          <a:p>
            <a:pPr rtl="0"/>
            <a:r>
              <a:rPr lang="en-GB" sz="1600" dirty="0">
                <a:solidFill>
                  <a:schemeClr val="tx2">
                    <a:lumMod val="50000"/>
                  </a:schemeClr>
                </a:solidFill>
                <a:latin typeface="Arial" panose="020B0604020202020204" pitchFamily="34" charset="0"/>
                <a:cs typeface="Arial" panose="020B0604020202020204" pitchFamily="34" charset="0"/>
              </a:rPr>
              <a:t>Kamil Kazimierz Lenczowski</a:t>
            </a:r>
          </a:p>
          <a:p>
            <a:pPr rtl="0"/>
            <a:endParaRPr lang="en-GB" sz="1600" i="1" dirty="0">
              <a:solidFill>
                <a:srgbClr val="002060"/>
              </a:solidFill>
              <a:latin typeface="Arial" panose="020B0604020202020204" pitchFamily="34" charset="0"/>
              <a:cs typeface="Arial" panose="020B0604020202020204" pitchFamily="34" charset="0"/>
            </a:endParaRPr>
          </a:p>
          <a:p>
            <a:pPr rtl="0"/>
            <a:endParaRPr lang="en-GB" sz="1600" i="1" dirty="0">
              <a:solidFill>
                <a:srgbClr val="002060"/>
              </a:solidFill>
              <a:latin typeface="+mj-lt"/>
              <a:cs typeface="Segoe UI" panose="020B0502040204020203" pitchFamily="34" charset="0"/>
            </a:endParaRPr>
          </a:p>
        </p:txBody>
      </p:sp>
    </p:spTree>
    <p:extLst>
      <p:ext uri="{BB962C8B-B14F-4D97-AF65-F5344CB8AC3E}">
        <p14:creationId xmlns:p14="http://schemas.microsoft.com/office/powerpoint/2010/main" val="2352568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hidden="1">
            <a:extLst>
              <a:ext uri="{FF2B5EF4-FFF2-40B4-BE49-F238E27FC236}">
                <a16:creationId xmlns:a16="http://schemas.microsoft.com/office/drawing/2014/main" id="{369BDDB6-A69A-415D-B73D-D630C736A22A}"/>
              </a:ext>
            </a:extLst>
          </p:cNvPr>
          <p:cNvSpPr>
            <a:spLocks noGrp="1"/>
          </p:cNvSpPr>
          <p:nvPr>
            <p:ph type="title"/>
          </p:nvPr>
        </p:nvSpPr>
        <p:spPr/>
        <p:txBody>
          <a:bodyPr rtlCol="0"/>
          <a:lstStyle/>
          <a:p>
            <a:pPr rtl="0"/>
            <a:r>
              <a:rPr lang="en-gb"/>
              <a:t>Human resources slide 11</a:t>
            </a:r>
          </a:p>
        </p:txBody>
      </p:sp>
      <p:sp>
        <p:nvSpPr>
          <p:cNvPr id="3" name="TextBox 2">
            <a:extLst>
              <a:ext uri="{FF2B5EF4-FFF2-40B4-BE49-F238E27FC236}">
                <a16:creationId xmlns:a16="http://schemas.microsoft.com/office/drawing/2014/main" id="{9436B850-15F2-41BC-A54E-6E0F332F011D}"/>
              </a:ext>
            </a:extLst>
          </p:cNvPr>
          <p:cNvSpPr txBox="1"/>
          <p:nvPr/>
        </p:nvSpPr>
        <p:spPr>
          <a:xfrm>
            <a:off x="391860" y="273237"/>
            <a:ext cx="3563244" cy="677108"/>
          </a:xfrm>
          <a:prstGeom prst="rect">
            <a:avLst/>
          </a:prstGeom>
          <a:noFill/>
        </p:spPr>
        <p:txBody>
          <a:bodyPr wrap="square" lIns="0" tIns="0" rIns="0" bIns="0" rtlCol="0">
            <a:spAutoFit/>
          </a:bodyPr>
          <a:lstStyle/>
          <a:p>
            <a:pPr rtl="0"/>
            <a:r>
              <a:rPr lang="en-GB" sz="4400" dirty="0">
                <a:solidFill>
                  <a:srgbClr val="002060"/>
                </a:solidFill>
                <a:latin typeface="Arial" panose="020B0604020202020204" pitchFamily="34" charset="0"/>
                <a:cs typeface="Arial" panose="020B0604020202020204" pitchFamily="34" charset="0"/>
              </a:rPr>
              <a:t>R</a:t>
            </a:r>
            <a:r>
              <a:rPr lang="en-gb" sz="4400" dirty="0">
                <a:solidFill>
                  <a:srgbClr val="002060"/>
                </a:solidFill>
                <a:latin typeface="Arial" panose="020B0604020202020204" pitchFamily="34" charset="0"/>
                <a:cs typeface="Arial" panose="020B0604020202020204" pitchFamily="34" charset="0"/>
              </a:rPr>
              <a:t>eferences</a:t>
            </a:r>
            <a:r>
              <a:rPr lang="en-gb" sz="4400" b="1" dirty="0">
                <a:solidFill>
                  <a:srgbClr val="002060"/>
                </a:solidFill>
                <a:latin typeface="Segoe UI" panose="020B0502040204020203" pitchFamily="34" charset="0"/>
                <a:cs typeface="Segoe UI" panose="020B0502040204020203" pitchFamily="34" charset="0"/>
              </a:rPr>
              <a:t> </a:t>
            </a:r>
          </a:p>
        </p:txBody>
      </p:sp>
      <p:sp>
        <p:nvSpPr>
          <p:cNvPr id="5" name="TextBox 4">
            <a:extLst>
              <a:ext uri="{FF2B5EF4-FFF2-40B4-BE49-F238E27FC236}">
                <a16:creationId xmlns:a16="http://schemas.microsoft.com/office/drawing/2014/main" id="{FAD59AC3-A8A8-2EA7-2566-5EB20BA4F3E1}"/>
              </a:ext>
            </a:extLst>
          </p:cNvPr>
          <p:cNvSpPr txBox="1"/>
          <p:nvPr/>
        </p:nvSpPr>
        <p:spPr>
          <a:xfrm flipH="1">
            <a:off x="315660" y="1189959"/>
            <a:ext cx="11362137" cy="5270289"/>
          </a:xfrm>
          <a:prstGeom prst="rect">
            <a:avLst/>
          </a:prstGeom>
          <a:noFill/>
        </p:spPr>
        <p:txBody>
          <a:bodyPr wrap="square" rtlCol="0">
            <a:spAutoFit/>
          </a:bodyPr>
          <a:lstStyle/>
          <a:p>
            <a:pPr>
              <a:lnSpc>
                <a:spcPct val="107000"/>
              </a:lnSpc>
              <a:spcAft>
                <a:spcPts val="800"/>
              </a:spcAft>
            </a:pPr>
            <a:r>
              <a:rPr lang="en-GB" sz="1600" kern="100" dirty="0">
                <a:effectLst/>
                <a:latin typeface="Arial" panose="020B0604020202020204" pitchFamily="34" charset="0"/>
                <a:ea typeface="Calibri" panose="020F0502020204030204" pitchFamily="34" charset="0"/>
                <a:cs typeface="Arial" panose="020B0604020202020204" pitchFamily="34" charset="0"/>
              </a:rPr>
              <a:t>Anonymous (2023) Employee engagement and motivation, Chartered Institute of Personnel and Development (CIPD),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3"/>
              </a:rPr>
              <a:t>https://www.cipd.org/uk/knowledge/factsheets/engagement-factsheet/</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kern="100" dirty="0">
                <a:effectLst/>
                <a:latin typeface="Arial" panose="020B0604020202020204" pitchFamily="34" charset="0"/>
                <a:ea typeface="Calibri" panose="020F0502020204030204" pitchFamily="34" charset="0"/>
                <a:cs typeface="Arial" panose="020B0604020202020204" pitchFamily="34" charset="0"/>
              </a:rPr>
              <a:t>Cherry K. (2023) Motivation: The Driving Force Behind Our Actions, </a:t>
            </a:r>
            <a:r>
              <a:rPr lang="en-GB" sz="1600" kern="100" dirty="0" err="1">
                <a:effectLst/>
                <a:latin typeface="Arial" panose="020B0604020202020204" pitchFamily="34" charset="0"/>
                <a:ea typeface="Calibri" panose="020F0502020204030204" pitchFamily="34" charset="0"/>
                <a:cs typeface="Arial" panose="020B0604020202020204" pitchFamily="34" charset="0"/>
              </a:rPr>
              <a:t>Verywell</a:t>
            </a:r>
            <a:r>
              <a:rPr lang="en-GB" sz="1600" kern="100" dirty="0">
                <a:effectLst/>
                <a:latin typeface="Arial" panose="020B0604020202020204" pitchFamily="34" charset="0"/>
                <a:ea typeface="Calibri" panose="020F0502020204030204" pitchFamily="34" charset="0"/>
                <a:cs typeface="Arial" panose="020B0604020202020204" pitchFamily="34" charset="0"/>
              </a:rPr>
              <a:t> Mind,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4"/>
              </a:rPr>
              <a:t>https://www.verywellmind.com/what-is-motivation-2795378</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kern="100" dirty="0">
                <a:effectLst/>
                <a:latin typeface="Arial" panose="020B0604020202020204" pitchFamily="34" charset="0"/>
                <a:ea typeface="Calibri" panose="020F0502020204030204" pitchFamily="34" charset="0"/>
                <a:cs typeface="Arial" panose="020B0604020202020204" pitchFamily="34" charset="0"/>
              </a:rPr>
              <a:t>Cherry, K. (2022) What Is Self-Determination Theory? How Self-Determination Influences Motivation, </a:t>
            </a:r>
            <a:r>
              <a:rPr lang="en-GB" sz="1600" kern="100" dirty="0" err="1">
                <a:effectLst/>
                <a:latin typeface="Arial" panose="020B0604020202020204" pitchFamily="34" charset="0"/>
                <a:ea typeface="Calibri" panose="020F0502020204030204" pitchFamily="34" charset="0"/>
                <a:cs typeface="Arial" panose="020B0604020202020204" pitchFamily="34" charset="0"/>
              </a:rPr>
              <a:t>Verywell</a:t>
            </a:r>
            <a:r>
              <a:rPr lang="en-GB" sz="1600" kern="100" dirty="0">
                <a:effectLst/>
                <a:latin typeface="Arial" panose="020B0604020202020204" pitchFamily="34" charset="0"/>
                <a:ea typeface="Calibri" panose="020F0502020204030204" pitchFamily="34" charset="0"/>
                <a:cs typeface="Arial" panose="020B0604020202020204" pitchFamily="34" charset="0"/>
              </a:rPr>
              <a:t> Mind,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5"/>
              </a:rPr>
              <a:t>https://www.verywellmind.com/what-is-self-determination-theory-2795387</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kern="100" dirty="0" err="1">
                <a:effectLst/>
                <a:latin typeface="Arial" panose="020B0604020202020204" pitchFamily="34" charset="0"/>
                <a:ea typeface="Calibri" panose="020F0502020204030204" pitchFamily="34" charset="0"/>
                <a:cs typeface="Arial" panose="020B0604020202020204" pitchFamily="34" charset="0"/>
              </a:rPr>
              <a:t>Hartney</a:t>
            </a:r>
            <a:r>
              <a:rPr lang="en-GB" sz="1600" kern="100" dirty="0">
                <a:effectLst/>
                <a:latin typeface="Arial" panose="020B0604020202020204" pitchFamily="34" charset="0"/>
                <a:ea typeface="Calibri" panose="020F0502020204030204" pitchFamily="34" charset="0"/>
                <a:cs typeface="Arial" panose="020B0604020202020204" pitchFamily="34" charset="0"/>
              </a:rPr>
              <a:t> E. (2023) Understanding Motivational Interviewing, </a:t>
            </a:r>
            <a:r>
              <a:rPr lang="en-GB" sz="1600" kern="100" dirty="0" err="1">
                <a:effectLst/>
                <a:latin typeface="Arial" panose="020B0604020202020204" pitchFamily="34" charset="0"/>
                <a:ea typeface="Calibri" panose="020F0502020204030204" pitchFamily="34" charset="0"/>
                <a:cs typeface="Arial" panose="020B0604020202020204" pitchFamily="34" charset="0"/>
              </a:rPr>
              <a:t>Verywell</a:t>
            </a:r>
            <a:r>
              <a:rPr lang="en-GB" sz="1600" kern="100" dirty="0">
                <a:effectLst/>
                <a:latin typeface="Arial" panose="020B0604020202020204" pitchFamily="34" charset="0"/>
                <a:ea typeface="Calibri" panose="020F0502020204030204" pitchFamily="34" charset="0"/>
                <a:cs typeface="Arial" panose="020B0604020202020204" pitchFamily="34" charset="0"/>
              </a:rPr>
              <a:t> Mind,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6"/>
              </a:rPr>
              <a:t>https://www.verywellmind.com/what-is-motivational-interviewing-22378</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kern="100" dirty="0">
                <a:effectLst/>
                <a:latin typeface="Arial" panose="020B0604020202020204" pitchFamily="34" charset="0"/>
                <a:ea typeface="Calibri" panose="020F0502020204030204" pitchFamily="34" charset="0"/>
                <a:cs typeface="Arial" panose="020B0604020202020204" pitchFamily="34" charset="0"/>
              </a:rPr>
              <a:t>Jiménez, P., </a:t>
            </a:r>
            <a:r>
              <a:rPr lang="en-GB" sz="1600" kern="100" dirty="0" err="1">
                <a:effectLst/>
                <a:latin typeface="Arial" panose="020B0604020202020204" pitchFamily="34" charset="0"/>
                <a:ea typeface="Calibri" panose="020F0502020204030204" pitchFamily="34" charset="0"/>
                <a:cs typeface="Arial" panose="020B0604020202020204" pitchFamily="34" charset="0"/>
              </a:rPr>
              <a:t>Dunkl</a:t>
            </a:r>
            <a:r>
              <a:rPr lang="en-GB" sz="1600" kern="100" dirty="0">
                <a:effectLst/>
                <a:latin typeface="Arial" panose="020B0604020202020204" pitchFamily="34" charset="0"/>
                <a:ea typeface="Calibri" panose="020F0502020204030204" pitchFamily="34" charset="0"/>
                <a:cs typeface="Arial" panose="020B0604020202020204" pitchFamily="34" charset="0"/>
              </a:rPr>
              <a:t> A. (2015) The role of leadership for engagement at the workplace, University of Graz, Institute of Psychology,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7"/>
              </a:rPr>
              <a:t>https://www.researchgate.net/profile/Paul-Jimenez-7/publication/287215228_The_role_of_leadership_for_engagement_at_the_workplace/links/56741fd308ae502c99c77e7a/The-role-of-leadership-for-engagement-at-the-workplace.pdf</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kern="100" dirty="0">
                <a:effectLst/>
                <a:latin typeface="Arial" panose="020B0604020202020204" pitchFamily="34" charset="0"/>
                <a:ea typeface="Calibri" panose="020F0502020204030204" pitchFamily="34" charset="0"/>
                <a:cs typeface="Arial" panose="020B0604020202020204" pitchFamily="34" charset="0"/>
              </a:rPr>
              <a:t>Latham G. P., Locke A. E. (1979) Goal setting - A motivational technique that works, Organizational Dynamics, Volume 8, Issue 2, Autumn 1979, Pages 68-80,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8"/>
              </a:rPr>
              <a:t>https://www.sciencedirect.com/science/article/abs/pii/0090261679900329</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kern="100" dirty="0" err="1">
                <a:effectLst/>
                <a:latin typeface="Arial" panose="020B0604020202020204" pitchFamily="34" charset="0"/>
                <a:ea typeface="Calibri" panose="020F0502020204030204" pitchFamily="34" charset="0"/>
                <a:cs typeface="Arial" panose="020B0604020202020204" pitchFamily="34" charset="0"/>
              </a:rPr>
              <a:t>Mcleod</a:t>
            </a:r>
            <a:r>
              <a:rPr lang="en-GB" sz="1600" kern="100" dirty="0">
                <a:effectLst/>
                <a:latin typeface="Arial" panose="020B0604020202020204" pitchFamily="34" charset="0"/>
                <a:ea typeface="Calibri" panose="020F0502020204030204" pitchFamily="34" charset="0"/>
                <a:cs typeface="Arial" panose="020B0604020202020204" pitchFamily="34" charset="0"/>
              </a:rPr>
              <a:t>, A. (2023) Maslow’s Hierarchy Of Needs, Simply Psychology,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9"/>
              </a:rPr>
              <a:t>https://www.simplypsychology.org/maslow.html</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6214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hidden="1">
            <a:extLst>
              <a:ext uri="{FF2B5EF4-FFF2-40B4-BE49-F238E27FC236}">
                <a16:creationId xmlns:a16="http://schemas.microsoft.com/office/drawing/2014/main" id="{369BDDB6-A69A-415D-B73D-D630C736A22A}"/>
              </a:ext>
            </a:extLst>
          </p:cNvPr>
          <p:cNvSpPr>
            <a:spLocks noGrp="1"/>
          </p:cNvSpPr>
          <p:nvPr>
            <p:ph type="title"/>
          </p:nvPr>
        </p:nvSpPr>
        <p:spPr/>
        <p:txBody>
          <a:bodyPr rtlCol="0"/>
          <a:lstStyle/>
          <a:p>
            <a:pPr rtl="0"/>
            <a:r>
              <a:rPr lang="en-gb"/>
              <a:t>Human resources slide 11</a:t>
            </a:r>
          </a:p>
        </p:txBody>
      </p:sp>
      <p:sp>
        <p:nvSpPr>
          <p:cNvPr id="5" name="TextBox 4">
            <a:extLst>
              <a:ext uri="{FF2B5EF4-FFF2-40B4-BE49-F238E27FC236}">
                <a16:creationId xmlns:a16="http://schemas.microsoft.com/office/drawing/2014/main" id="{FAD59AC3-A8A8-2EA7-2566-5EB20BA4F3E1}"/>
              </a:ext>
            </a:extLst>
          </p:cNvPr>
          <p:cNvSpPr txBox="1"/>
          <p:nvPr/>
        </p:nvSpPr>
        <p:spPr>
          <a:xfrm flipH="1">
            <a:off x="315660" y="1151859"/>
            <a:ext cx="11362137" cy="4904228"/>
          </a:xfrm>
          <a:prstGeom prst="rect">
            <a:avLst/>
          </a:prstGeom>
          <a:noFill/>
        </p:spPr>
        <p:txBody>
          <a:bodyPr wrap="square" rtlCol="0">
            <a:spAutoFit/>
          </a:bodyPr>
          <a:lstStyle/>
          <a:p>
            <a:pPr>
              <a:lnSpc>
                <a:spcPct val="107000"/>
              </a:lnSpc>
              <a:spcAft>
                <a:spcPts val="800"/>
              </a:spcAft>
            </a:pPr>
            <a:r>
              <a:rPr lang="en-GB" sz="1600" kern="100" dirty="0">
                <a:effectLst/>
                <a:latin typeface="Arial" panose="020B0604020202020204" pitchFamily="34" charset="0"/>
                <a:ea typeface="Calibri" panose="020F0502020204030204" pitchFamily="34" charset="0"/>
                <a:cs typeface="Arial" panose="020B0604020202020204" pitchFamily="34" charset="0"/>
              </a:rPr>
              <a:t>Nickerson, C. (2023) Herzberg’s Two-Factor Theory Of Motivation-Hygiene, Simply Psychology,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3"/>
              </a:rPr>
              <a:t>https://www.simplypsychology.org/herzbergs-two-factor-theory.html</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kern="100" dirty="0">
                <a:effectLst/>
                <a:latin typeface="Arial" panose="020B0604020202020204" pitchFamily="34" charset="0"/>
                <a:ea typeface="Calibri" panose="020F0502020204030204" pitchFamily="34" charset="0"/>
                <a:cs typeface="Arial" panose="020B0604020202020204" pitchFamily="34" charset="0"/>
              </a:rPr>
              <a:t>Ryan, R. M., &amp; Deci, E. L. (2000) Intrinsic and extrinsic motivations: Classic definitions and new directions, Contemporary educational psychology,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4"/>
              </a:rPr>
              <a:t>https://www.sciencedirect.com/science/article/pii/S0361476X99910202?ref=pdf_download&amp;fr=RR-2&amp;rr=7d74c182aaba24d4</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kern="100" dirty="0" err="1">
                <a:effectLst/>
                <a:latin typeface="Arial" panose="020B0604020202020204" pitchFamily="34" charset="0"/>
                <a:ea typeface="Calibri" panose="020F0502020204030204" pitchFamily="34" charset="0"/>
                <a:cs typeface="Arial" panose="020B0604020202020204" pitchFamily="34" charset="0"/>
              </a:rPr>
              <a:t>Shahzadi</a:t>
            </a:r>
            <a:r>
              <a:rPr lang="en-GB" sz="1600" kern="100" dirty="0">
                <a:effectLst/>
                <a:latin typeface="Arial" panose="020B0604020202020204" pitchFamily="34" charset="0"/>
                <a:ea typeface="Calibri" panose="020F0502020204030204" pitchFamily="34" charset="0"/>
                <a:cs typeface="Arial" panose="020B0604020202020204" pitchFamily="34" charset="0"/>
              </a:rPr>
              <a:t> I., Javed A., Pirzada S. S., Nasreen S., Khanam F. (2014) Impact of Employee Motivation on Employee Performance, European Journal of Business and Management, Vol.6, No.23,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5"/>
              </a:rPr>
              <a:t>https://core.ac.uk/reader/234625730</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kern="100" dirty="0">
                <a:effectLst/>
                <a:latin typeface="Arial" panose="020B0604020202020204" pitchFamily="34" charset="0"/>
                <a:ea typeface="Calibri" panose="020F0502020204030204" pitchFamily="34" charset="0"/>
                <a:cs typeface="Arial" panose="020B0604020202020204" pitchFamily="34" charset="0"/>
              </a:rPr>
              <a:t>Smith, J. (2023) External motivation: Understanding the role of rewards, recognition, competition, deadlines, approval, and extras,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6"/>
              </a:rPr>
              <a:t>http://thepdr.pk/index.php/pdr/article/view/2843/3310</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kern="100" dirty="0" err="1">
                <a:effectLst/>
                <a:latin typeface="Arial" panose="020B0604020202020204" pitchFamily="34" charset="0"/>
                <a:ea typeface="Calibri" panose="020F0502020204030204" pitchFamily="34" charset="0"/>
                <a:cs typeface="Arial" panose="020B0604020202020204" pitchFamily="34" charset="0"/>
              </a:rPr>
              <a:t>Tamborini</a:t>
            </a:r>
            <a:r>
              <a:rPr lang="en-GB" sz="1600" kern="100" dirty="0">
                <a:effectLst/>
                <a:latin typeface="Arial" panose="020B0604020202020204" pitchFamily="34" charset="0"/>
                <a:ea typeface="Calibri" panose="020F0502020204030204" pitchFamily="34" charset="0"/>
                <a:cs typeface="Arial" panose="020B0604020202020204" pitchFamily="34" charset="0"/>
              </a:rPr>
              <a:t>, R. et al. (2010) Defining Media Enjoyment as the Satisfaction of Intrinsic Needs, Journal of communication, 60(4), pp. 758–777.,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7"/>
              </a:rPr>
              <a:t>https://doi.org/10.1111/j.1460-2466.2010.01513.x</a:t>
            </a:r>
            <a:r>
              <a:rPr lang="en-GB" sz="1600" kern="100" dirty="0">
                <a:effectLst/>
                <a:latin typeface="Arial" panose="020B0604020202020204" pitchFamily="34" charset="0"/>
                <a:ea typeface="Calibri" panose="020F0502020204030204" pitchFamily="34" charset="0"/>
                <a:cs typeface="Arial" panose="020B0604020202020204" pitchFamily="34" charset="0"/>
              </a:rPr>
              <a:t>.</a:t>
            </a:r>
          </a:p>
          <a:p>
            <a:pPr>
              <a:lnSpc>
                <a:spcPct val="107000"/>
              </a:lnSpc>
              <a:spcAft>
                <a:spcPts val="800"/>
              </a:spcAft>
            </a:pPr>
            <a:r>
              <a:rPr lang="en-GB" sz="1600" kern="100" dirty="0">
                <a:effectLst/>
                <a:latin typeface="Arial" panose="020B0604020202020204" pitchFamily="34" charset="0"/>
                <a:ea typeface="Calibri" panose="020F0502020204030204" pitchFamily="34" charset="0"/>
                <a:cs typeface="Arial" panose="020B0604020202020204" pitchFamily="34" charset="0"/>
              </a:rPr>
              <a:t>Thomas, K.W. (2009) Intrinsic motivation at work: What really drives employee engagement, Berrett-Koehler Publishers,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8"/>
              </a:rPr>
              <a:t>https://bkconnection.com/static/Intrinsic_Motivation_at_Work_2nd_EXCERPT.pdf</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kern="100" dirty="0">
                <a:effectLst/>
                <a:latin typeface="Arial" panose="020B0604020202020204" pitchFamily="34" charset="0"/>
                <a:ea typeface="Calibri" panose="020F0502020204030204" pitchFamily="34" charset="0"/>
                <a:cs typeface="Arial" panose="020B0604020202020204" pitchFamily="34" charset="0"/>
              </a:rPr>
              <a:t>Vroom, V. (1964) Expectancy Theory, available at: </a:t>
            </a:r>
            <a:r>
              <a:rPr lang="en-GB" sz="1600" kern="100" dirty="0">
                <a:effectLst/>
                <a:latin typeface="Arial" panose="020B0604020202020204" pitchFamily="34" charset="0"/>
                <a:ea typeface="Calibri" panose="020F0502020204030204" pitchFamily="34" charset="0"/>
                <a:cs typeface="Arial" panose="020B0604020202020204" pitchFamily="34" charset="0"/>
                <a:hlinkClick r:id="rId9"/>
              </a:rPr>
              <a:t>https://www.potentialunearthed.co.uk/wp-content/uploads/2017/11/Vrooms-Expectancy-of-Needs-theory.pdf</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8C45D82A-9379-F237-A596-F4E2E37794FE}"/>
              </a:ext>
            </a:extLst>
          </p:cNvPr>
          <p:cNvSpPr txBox="1"/>
          <p:nvPr/>
        </p:nvSpPr>
        <p:spPr>
          <a:xfrm>
            <a:off x="391860" y="273237"/>
            <a:ext cx="3563244" cy="677108"/>
          </a:xfrm>
          <a:prstGeom prst="rect">
            <a:avLst/>
          </a:prstGeom>
          <a:noFill/>
        </p:spPr>
        <p:txBody>
          <a:bodyPr wrap="square" lIns="0" tIns="0" rIns="0" bIns="0" rtlCol="0">
            <a:spAutoFit/>
          </a:bodyPr>
          <a:lstStyle/>
          <a:p>
            <a:pPr rtl="0"/>
            <a:r>
              <a:rPr lang="en-GB" sz="4400" dirty="0">
                <a:solidFill>
                  <a:srgbClr val="002060"/>
                </a:solidFill>
                <a:latin typeface="Arial" panose="020B0604020202020204" pitchFamily="34" charset="0"/>
                <a:cs typeface="Arial" panose="020B0604020202020204" pitchFamily="34" charset="0"/>
              </a:rPr>
              <a:t>R</a:t>
            </a:r>
            <a:r>
              <a:rPr lang="en-gb" sz="4400" dirty="0">
                <a:solidFill>
                  <a:srgbClr val="002060"/>
                </a:solidFill>
                <a:latin typeface="Arial" panose="020B0604020202020204" pitchFamily="34" charset="0"/>
                <a:cs typeface="Arial" panose="020B0604020202020204" pitchFamily="34" charset="0"/>
              </a:rPr>
              <a:t>eferences</a:t>
            </a:r>
            <a:r>
              <a:rPr lang="en-gb" sz="4400" b="1" dirty="0">
                <a:solidFill>
                  <a:srgbClr val="002060"/>
                </a:solidFill>
                <a:latin typeface="Segoe UI" panose="020B0502040204020203" pitchFamily="34" charset="0"/>
                <a:cs typeface="Segoe UI" panose="020B0502040204020203" pitchFamily="34" charset="0"/>
              </a:rPr>
              <a:t> </a:t>
            </a:r>
          </a:p>
        </p:txBody>
      </p:sp>
    </p:spTree>
    <p:extLst>
      <p:ext uri="{BB962C8B-B14F-4D97-AF65-F5344CB8AC3E}">
        <p14:creationId xmlns:p14="http://schemas.microsoft.com/office/powerpoint/2010/main" val="27809754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hidden="1">
            <a:extLst>
              <a:ext uri="{FF2B5EF4-FFF2-40B4-BE49-F238E27FC236}">
                <a16:creationId xmlns:a16="http://schemas.microsoft.com/office/drawing/2014/main" id="{369BDDB6-A69A-415D-B73D-D630C736A22A}"/>
              </a:ext>
            </a:extLst>
          </p:cNvPr>
          <p:cNvSpPr>
            <a:spLocks noGrp="1"/>
          </p:cNvSpPr>
          <p:nvPr>
            <p:ph type="title"/>
          </p:nvPr>
        </p:nvSpPr>
        <p:spPr/>
        <p:txBody>
          <a:bodyPr rtlCol="0"/>
          <a:lstStyle/>
          <a:p>
            <a:pPr rtl="0"/>
            <a:r>
              <a:rPr lang="en-gb"/>
              <a:t>Human resources slide 11</a:t>
            </a:r>
          </a:p>
        </p:txBody>
      </p:sp>
      <p:sp>
        <p:nvSpPr>
          <p:cNvPr id="3" name="TextBox 2">
            <a:extLst>
              <a:ext uri="{FF2B5EF4-FFF2-40B4-BE49-F238E27FC236}">
                <a16:creationId xmlns:a16="http://schemas.microsoft.com/office/drawing/2014/main" id="{9436B850-15F2-41BC-A54E-6E0F332F011D}"/>
              </a:ext>
            </a:extLst>
          </p:cNvPr>
          <p:cNvSpPr txBox="1"/>
          <p:nvPr/>
        </p:nvSpPr>
        <p:spPr>
          <a:xfrm>
            <a:off x="315660" y="177987"/>
            <a:ext cx="4275390" cy="830997"/>
          </a:xfrm>
          <a:prstGeom prst="rect">
            <a:avLst/>
          </a:prstGeom>
          <a:noFill/>
        </p:spPr>
        <p:txBody>
          <a:bodyPr wrap="square" lIns="0" tIns="0" rIns="0" bIns="0" rtlCol="0">
            <a:spAutoFit/>
          </a:bodyPr>
          <a:lstStyle/>
          <a:p>
            <a:pPr rtl="0"/>
            <a:r>
              <a:rPr lang="en-GB" sz="5400" dirty="0">
                <a:solidFill>
                  <a:srgbClr val="002060"/>
                </a:solidFill>
                <a:latin typeface="Arial" panose="020B0604020202020204" pitchFamily="34" charset="0"/>
                <a:cs typeface="Arial" panose="020B0604020202020204" pitchFamily="34" charset="0"/>
              </a:rPr>
              <a:t>Appendix</a:t>
            </a:r>
            <a:r>
              <a:rPr lang="en-gb" sz="5400" b="1" dirty="0">
                <a:solidFill>
                  <a:srgbClr val="002060"/>
                </a:solidFill>
                <a:latin typeface="Segoe UI" panose="020B0502040204020203" pitchFamily="34" charset="0"/>
                <a:cs typeface="Segoe UI" panose="020B0502040204020203" pitchFamily="34" charset="0"/>
              </a:rPr>
              <a:t> </a:t>
            </a:r>
          </a:p>
        </p:txBody>
      </p:sp>
      <p:sp>
        <p:nvSpPr>
          <p:cNvPr id="5" name="TextBox 4">
            <a:extLst>
              <a:ext uri="{FF2B5EF4-FFF2-40B4-BE49-F238E27FC236}">
                <a16:creationId xmlns:a16="http://schemas.microsoft.com/office/drawing/2014/main" id="{FAD59AC3-A8A8-2EA7-2566-5EB20BA4F3E1}"/>
              </a:ext>
            </a:extLst>
          </p:cNvPr>
          <p:cNvSpPr txBox="1"/>
          <p:nvPr/>
        </p:nvSpPr>
        <p:spPr>
          <a:xfrm flipH="1">
            <a:off x="315660" y="5457159"/>
            <a:ext cx="11362137" cy="1877437"/>
          </a:xfrm>
          <a:prstGeom prst="rect">
            <a:avLst/>
          </a:prstGeom>
          <a:noFill/>
        </p:spPr>
        <p:txBody>
          <a:bodyPr wrap="square" rtlCol="0">
            <a:spAutoFit/>
          </a:bodyPr>
          <a:lstStyle/>
          <a:p>
            <a:pPr>
              <a:spcAft>
                <a:spcPts val="1200"/>
              </a:spcAft>
            </a:pPr>
            <a:r>
              <a:rPr lang="en-GB" sz="1600" dirty="0">
                <a:latin typeface="Arial" panose="020B0604020202020204" pitchFamily="34" charset="0"/>
                <a:cs typeface="Arial" panose="020B0604020202020204" pitchFamily="34" charset="0"/>
              </a:rPr>
              <a:t>Jiménez, P., </a:t>
            </a:r>
            <a:r>
              <a:rPr lang="en-GB" sz="1600" dirty="0" err="1">
                <a:latin typeface="Arial" panose="020B0604020202020204" pitchFamily="34" charset="0"/>
                <a:cs typeface="Arial" panose="020B0604020202020204" pitchFamily="34" charset="0"/>
              </a:rPr>
              <a:t>Dunkl</a:t>
            </a:r>
            <a:r>
              <a:rPr lang="en-GB" sz="1600" dirty="0">
                <a:latin typeface="Arial" panose="020B0604020202020204" pitchFamily="34" charset="0"/>
                <a:cs typeface="Arial" panose="020B0604020202020204" pitchFamily="34" charset="0"/>
              </a:rPr>
              <a:t> A. (2015) </a:t>
            </a:r>
            <a:r>
              <a:rPr lang="en-GB" sz="1600" i="1" dirty="0">
                <a:latin typeface="Arial" panose="020B0604020202020204" pitchFamily="34" charset="0"/>
                <a:cs typeface="Arial" panose="020B0604020202020204" pitchFamily="34" charset="0"/>
              </a:rPr>
              <a:t>The role of leadership for engagement at the workplace</a:t>
            </a:r>
            <a:r>
              <a:rPr lang="en-GB" sz="1600" dirty="0">
                <a:latin typeface="Arial" panose="020B0604020202020204" pitchFamily="34" charset="0"/>
                <a:cs typeface="Arial" panose="020B0604020202020204" pitchFamily="34" charset="0"/>
              </a:rPr>
              <a:t>, University of Graz, Institute of Psychology, available at: </a:t>
            </a:r>
            <a:r>
              <a:rPr lang="en-GB" sz="1600" dirty="0">
                <a:latin typeface="Arial" panose="020B0604020202020204" pitchFamily="34" charset="0"/>
                <a:cs typeface="Arial" panose="020B0604020202020204" pitchFamily="34" charset="0"/>
                <a:hlinkClick r:id="rId3"/>
              </a:rPr>
              <a:t>https://www.researchgate.net/profile/Paul-Jimenez-7/publication/287215228_The_role_of_leadership_for_engagement_at_the_workplace/links/56741fd308ae502c99c77e7a/The-role-of-leadership-for-engagement-at-the-workplace.pdf</a:t>
            </a:r>
            <a:endParaRPr lang="en-GB" sz="1600" dirty="0">
              <a:latin typeface="Arial" panose="020B0604020202020204" pitchFamily="34" charset="0"/>
              <a:cs typeface="Arial" panose="020B0604020202020204" pitchFamily="34" charset="0"/>
            </a:endParaRPr>
          </a:p>
          <a:p>
            <a:pPr>
              <a:spcAft>
                <a:spcPts val="1200"/>
              </a:spcAft>
            </a:pPr>
            <a:endParaRPr lang="en-GB" sz="1600" dirty="0">
              <a:latin typeface="Arial" panose="020B0604020202020204" pitchFamily="34" charset="0"/>
              <a:cs typeface="Arial" panose="020B0604020202020204" pitchFamily="34" charset="0"/>
            </a:endParaRPr>
          </a:p>
          <a:p>
            <a:pPr>
              <a:spcAft>
                <a:spcPts val="1200"/>
              </a:spcAft>
            </a:pPr>
            <a:endParaRPr lang="en-GB" sz="16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CCC08454-7FD3-8F8B-1322-C98DCD34CBF2}"/>
              </a:ext>
            </a:extLst>
          </p:cNvPr>
          <p:cNvPicPr>
            <a:picLocks noChangeAspect="1"/>
          </p:cNvPicPr>
          <p:nvPr/>
        </p:nvPicPr>
        <p:blipFill>
          <a:blip r:embed="rId4"/>
          <a:stretch>
            <a:fillRect/>
          </a:stretch>
        </p:blipFill>
        <p:spPr>
          <a:xfrm>
            <a:off x="3509962" y="1619250"/>
            <a:ext cx="5033963" cy="3284572"/>
          </a:xfrm>
          <a:prstGeom prst="rect">
            <a:avLst/>
          </a:prstGeom>
        </p:spPr>
      </p:pic>
    </p:spTree>
    <p:extLst>
      <p:ext uri="{BB962C8B-B14F-4D97-AF65-F5344CB8AC3E}">
        <p14:creationId xmlns:p14="http://schemas.microsoft.com/office/powerpoint/2010/main" val="40540040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3067234_TF33668227_Win32" id="{1EF4C25F-9FCC-4AF6-AB87-158CF998FD30}" vid="{707B462F-9CB3-4D1A-ACC5-F6DB27BA98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516AB37-D7B9-4507-B21E-5D459905C6C0}">
  <ds:schemaRefs>
    <ds:schemaRef ds:uri="http://schemas.microsoft.com/sharepoint/v3/contenttype/forms"/>
  </ds:schemaRefs>
</ds:datastoreItem>
</file>

<file path=customXml/itemProps2.xml><?xml version="1.0" encoding="utf-8"?>
<ds:datastoreItem xmlns:ds="http://schemas.openxmlformats.org/officeDocument/2006/customXml" ds:itemID="{FE40622C-5D03-4258-98D9-CB4F18C7FADE}">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0AA17EA8-7A9B-4350-B9C2-AA100F76C2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Human resources, from 24Slides</Template>
  <TotalTime>0</TotalTime>
  <Words>1953</Words>
  <Application>Microsoft Office PowerPoint</Application>
  <PresentationFormat>Widescreen</PresentationFormat>
  <Paragraphs>215</Paragraphs>
  <Slides>14</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Segoe UI</vt:lpstr>
      <vt:lpstr>Office Theme</vt:lpstr>
      <vt:lpstr>Human resources slide 1</vt:lpstr>
      <vt:lpstr>Human resources slide 2</vt:lpstr>
      <vt:lpstr>PowerPoint Presentation</vt:lpstr>
      <vt:lpstr>Human resources slide 4</vt:lpstr>
      <vt:lpstr>Human resources slide 5</vt:lpstr>
      <vt:lpstr>Human resources slide 5</vt:lpstr>
      <vt:lpstr>Human resources slide 7</vt:lpstr>
      <vt:lpstr>Human resources slide 8</vt:lpstr>
      <vt:lpstr>Human resources slide 9</vt:lpstr>
      <vt:lpstr>PowerPoint Presentation</vt:lpstr>
      <vt:lpstr>Human resources slide 10</vt:lpstr>
      <vt:lpstr>Human resources slide 11</vt:lpstr>
      <vt:lpstr>Human resources slide 11</vt:lpstr>
      <vt:lpstr>Human resources slide 11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resources slide 1</dc:title>
  <dc:creator>Kamil Lenczowski (2120445)</dc:creator>
  <cp:lastModifiedBy>Kamil Lenczowski (2120445)</cp:lastModifiedBy>
  <cp:revision>22</cp:revision>
  <dcterms:created xsi:type="dcterms:W3CDTF">2023-05-31T18:48:01Z</dcterms:created>
  <dcterms:modified xsi:type="dcterms:W3CDTF">2023-06-29T18:02:54Z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