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60" r:id="rId2"/>
  </p:sldIdLst>
  <p:sldSz cx="15119350"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342" autoAdjust="0"/>
    <p:restoredTop sz="94004" autoAdjust="0"/>
  </p:normalViewPr>
  <p:slideViewPr>
    <p:cSldViewPr snapToGrid="0">
      <p:cViewPr>
        <p:scale>
          <a:sx n="25" d="100"/>
          <a:sy n="25" d="100"/>
        </p:scale>
        <p:origin x="18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53"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8654"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BB2FEC-3C0F-4ECC-9112-2C4EE09C065E}" type="datetimeFigureOut">
              <a:rPr lang="en-GB" smtClean="0"/>
              <a:t>29/03/2026</a:t>
            </a:fld>
            <a:endParaRPr lang="en-GB"/>
          </a:p>
        </p:txBody>
      </p:sp>
      <p:sp>
        <p:nvSpPr>
          <p:cNvPr id="1048655"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1048656"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48657"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8658"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568ABB-351D-42B5-AAF9-216E6A37BE3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icrosoft.com/trust-center"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Slide Image Placeholder 1"/>
          <p:cNvSpPr>
            <a:spLocks noGrp="1" noRot="1" noChangeAspect="1"/>
          </p:cNvSpPr>
          <p:nvPr>
            <p:ph type="sldImg"/>
          </p:nvPr>
        </p:nvSpPr>
        <p:spPr/>
      </p:sp>
      <p:sp>
        <p:nvSpPr>
          <p:cNvPr id="1048598"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Introduction to Cloud-Based File Sharing: A Step-by-Step Guide to OneDrive</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skill to exchange files quickly and safely has not only become a luxury in the modern technological world, but also a need in personal performance and teamwork in the workplace. Cloud-based storage systems have transformed this to step further into what the physical storage devices and email attachments allow and provide real-time, endless access to the information anywhere (Smith, 2021). Of these platforms, Microsoft one drive stands out as it is strongly integrated with both the windows operating system and the rest Microsoft 365 ecosystem creating a complete and well-known environment to the users across the globe (Jones and Kumar, 2023). </a:t>
            </a:r>
          </a:p>
          <a:p>
            <a:r>
              <a:rPr lang="en-GB" sz="1200" b="1" u="sng" kern="1200" dirty="0" smtClean="0">
                <a:solidFill>
                  <a:schemeClr val="tx1"/>
                </a:solidFill>
                <a:effectLst/>
                <a:latin typeface="+mn-lt"/>
                <a:ea typeface="+mn-ea"/>
                <a:cs typeface="+mn-cs"/>
              </a:rPr>
              <a:t>Step 1: Accessing the OneDrive Platform</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basic action on sharing a file is to access the OneDrive environment. It starts by opening a web browser and going to the official OneDrive web site or by going to it in the Microsoft 365 app launcher. When accessing the login screen, the user is required to enter their Microsoft account details which is usually an email address and a password that is linked to one of the services such as outlook, Xbox or a business oriented Microsoft 365 service (Davis, 2022).  The fact that this step can be easily integrated into the Microsoft platform is why the platform is designed to deliver unified user management (Microsoft, 2024).</a:t>
            </a:r>
          </a:p>
          <a:p>
            <a:r>
              <a:rPr lang="en-GB" sz="1200" b="1" u="sng" kern="1200" dirty="0" smtClean="0">
                <a:solidFill>
                  <a:schemeClr val="tx1"/>
                </a:solidFill>
                <a:effectLst/>
                <a:latin typeface="+mn-lt"/>
                <a:ea typeface="+mn-ea"/>
                <a:cs typeface="+mn-cs"/>
              </a:rPr>
              <a:t>Step 2: Initiating the File Upload</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file is now on the OneDrive interface, and it is necessary to make sure that the target file is stored in the cloud store. In order to do this, a user must find and press the button that is labelled as Create or upload that is usually at the top of the list of files. This will drop a dropdown list in which a user is able to choose amongst the Files upload or Folder upload based on the type of content that needs sharing (Williams, 2020). The upload is an important preparatory stage because before sharing the file or accessing it with remote colleagues, it has to be located in the cloud file, in order to create a sharing link or a control access to the file.</a:t>
            </a:r>
          </a:p>
          <a:p>
            <a:r>
              <a:rPr lang="en-GB" sz="1200" b="1" u="sng" kern="1200" dirty="0" smtClean="0">
                <a:solidFill>
                  <a:schemeClr val="tx1"/>
                </a:solidFill>
                <a:effectLst/>
                <a:latin typeface="+mn-lt"/>
                <a:ea typeface="+mn-ea"/>
                <a:cs typeface="+mn-cs"/>
              </a:rPr>
              <a:t>Step 3: Selecting the Target File</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After uploading the file successfully and its presence in the list of OneDrive files, a user has to choose it to specify which object is to be shared. This is normally done by a single click on a name or icon (file) in the web interface of OneDrive (Garcia, 2024). This interaction choice is a sensitive interface prompt; it indicates to the system what particular data item the further actions, like the Share feature are supposed to function on. The user is assured by visual confirmation of the selection, like a highlighted row, or a cheque mark next to the file so that he is certain that the right file is now at the centre of the operation. </a:t>
            </a:r>
          </a:p>
          <a:p>
            <a:r>
              <a:rPr lang="en-GB" sz="1200" b="1" u="sng" kern="1200" dirty="0" smtClean="0">
                <a:solidFill>
                  <a:schemeClr val="tx1"/>
                </a:solidFill>
                <a:effectLst/>
                <a:latin typeface="+mn-lt"/>
                <a:ea typeface="+mn-ea"/>
                <a:cs typeface="+mn-cs"/>
              </a:rPr>
              <a:t>Step 4: Accessing the Sharing Function</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Now the user has the option to use the available primary sharing mechanism having the appropriate file opened. It will have a Share button, which will either be available in the toolbar on the upper part of the page or in the context menu that appears after right-clicking the file (Chen, 2021). By clicking on this button, a special sharing dialogue window or pane is opened and this pane is the centre of sharing parameters settings. This design approach reveals the emphasis on the security and control because all sharing features are all-in-one and defined clearly which lessens the possibility of accidentally revealing sensitive data. It is the key characteristic of a modern cloud service that should be centralised to share and use it at an enterprise or individual levels (Thompson, 2023).</a:t>
            </a:r>
          </a:p>
          <a:p>
            <a:r>
              <a:rPr lang="en-GB" sz="1200" b="1" u="sng" kern="1200" dirty="0" smtClean="0">
                <a:solidFill>
                  <a:schemeClr val="tx1"/>
                </a:solidFill>
                <a:effectLst/>
                <a:latin typeface="+mn-lt"/>
                <a:ea typeface="+mn-ea"/>
                <a:cs typeface="+mn-cs"/>
              </a:rPr>
              <a:t>Step 5: Configuring Access Permissions</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important step before sharing the file is to determine the access permissions. In the Share dialogue, the user will see the possibility to control access and actions of the file by the users. The user can also limit the access to a selected audience by selecting an option of a predefined group (i.e., Only people in your organisation or Specific people) by clicking on the settings or on the dropdown of Anyone with the link but can edit (Rodriguez, 2022). At the same time, a different toggle, or dropdown will enable the user to give permission as Can edit or Can view. The choice of Can view can guarantee that the recipient can see but not manipulate the file, which is the most appropriate to share finalised materials, confidential data, etc., whereas Can edit is where a number of people can work on the document simultaneously (Anderson, 2020). These settings are most crucial to secure data and provide the required level of collaboration.</a:t>
            </a:r>
          </a:p>
          <a:p>
            <a:r>
              <a:rPr lang="en-GB" sz="1200" b="1" u="sng" kern="1200" dirty="0" smtClean="0">
                <a:solidFill>
                  <a:schemeClr val="tx1"/>
                </a:solidFill>
                <a:effectLst/>
                <a:latin typeface="+mn-lt"/>
                <a:ea typeface="+mn-ea"/>
                <a:cs typeface="+mn-cs"/>
              </a:rPr>
              <a:t>Step 6: Distributing the File Link</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Once the permissions are established, then, the user may continue with the method of distribution. In the Share pane, two major options are possible: one sends an invitation by email, and the other one duplicates a shareable link. The user is then able to send a mail by typing the email address of the recipient in the given box, inserting an optional message and clicking on the send button, an email notification with the file link will be received. Instead, it is possible to choose a copy link that will open a special link and store it in a clipboard (Lee, 2024).</a:t>
            </a:r>
          </a:p>
          <a:p>
            <a:r>
              <a:rPr lang="en-GB" sz="1200" b="1" u="sng" kern="1200" dirty="0" smtClean="0">
                <a:solidFill>
                  <a:schemeClr val="tx1"/>
                </a:solidFill>
                <a:effectLst/>
                <a:latin typeface="+mn-lt"/>
                <a:ea typeface="+mn-ea"/>
                <a:cs typeface="+mn-cs"/>
              </a:rPr>
              <a:t>Step 7: Confirming Successful Sharing</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last thing in the process is to ensure that an action of sharing is done successfully. After dispatching the email invitation or copying the link, OneDrive currently presents a confirmation window or a temporary notification on the screen, which can provide a message about the fact that the file has been shared (Brown, 2021). This verification may also contain an option of control over the existing access or repeat the comparison of link in case of necessity. In email-based sharing, the sender might get the copy of the invitation in his/her sent messages, whereas in the connecting sharing, the user can attempt to activate the link in his/her individual browser to make sure that his/her permissions are configured appropriately. This verification process offers an essential feedback control and this is the guarantee that the user knows the targeted interaction has been started and that there is less uncertainty in between the digital file transfer.</a:t>
            </a:r>
          </a:p>
          <a:p>
            <a:r>
              <a:rPr lang="en-GB" sz="1200" b="1" u="sng" kern="1200" dirty="0" smtClean="0">
                <a:solidFill>
                  <a:schemeClr val="tx1"/>
                </a:solidFill>
                <a:effectLst/>
                <a:latin typeface="+mn-lt"/>
                <a:ea typeface="+mn-ea"/>
                <a:cs typeface="+mn-cs"/>
              </a:rPr>
              <a:t>Conclusion</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sum up, a file sharing on Microsoft OneDrive is a procedural undertaking aimed at harmonising convenience with the effective security measures. Since the first process of logging into the account to the last confirmation of a successful share, each process is crucial in making sure that cooperation is productive and safe.</a:t>
            </a:r>
          </a:p>
          <a:p>
            <a:r>
              <a:rPr lang="en-GB" sz="1200" kern="1200" dirty="0" smtClean="0">
                <a:solidFill>
                  <a:schemeClr val="tx1"/>
                </a:solidFill>
                <a:effectLst/>
                <a:latin typeface="+mn-lt"/>
                <a:ea typeface="+mn-ea"/>
                <a:cs typeface="+mn-cs"/>
              </a:rPr>
              <a:t> </a:t>
            </a:r>
          </a:p>
          <a:p>
            <a:r>
              <a:rPr lang="en-GB" sz="1200" b="1" u="sng" kern="1200" dirty="0" smtClean="0">
                <a:solidFill>
                  <a:schemeClr val="tx1"/>
                </a:solidFill>
                <a:effectLst/>
                <a:latin typeface="+mn-lt"/>
                <a:ea typeface="+mn-ea"/>
                <a:cs typeface="+mn-cs"/>
              </a:rPr>
              <a:t>References</a:t>
            </a:r>
            <a:endParaRPr lang="en-GB" sz="1200" b="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Anderson, P. (2020). 'Security protocols in cloud collaboration tools', </a:t>
            </a:r>
            <a:r>
              <a:rPr lang="en-GB" sz="1200" i="1" kern="1200" dirty="0" smtClean="0">
                <a:solidFill>
                  <a:schemeClr val="tx1"/>
                </a:solidFill>
                <a:effectLst/>
                <a:latin typeface="+mn-lt"/>
                <a:ea typeface="+mn-ea"/>
                <a:cs typeface="+mn-cs"/>
              </a:rPr>
              <a:t>Journal of Information Systems Security</a:t>
            </a:r>
            <a:r>
              <a:rPr lang="en-GB" sz="1200" kern="1200" dirty="0" smtClean="0">
                <a:solidFill>
                  <a:schemeClr val="tx1"/>
                </a:solidFill>
                <a:effectLst/>
                <a:latin typeface="+mn-lt"/>
                <a:ea typeface="+mn-ea"/>
                <a:cs typeface="+mn-cs"/>
              </a:rPr>
              <a:t>, 15(3), pp. 22-38.</a:t>
            </a:r>
          </a:p>
          <a:p>
            <a:r>
              <a:rPr lang="en-GB" sz="1200" kern="1200" dirty="0" smtClean="0">
                <a:solidFill>
                  <a:schemeClr val="tx1"/>
                </a:solidFill>
                <a:effectLst/>
                <a:latin typeface="+mn-lt"/>
                <a:ea typeface="+mn-ea"/>
                <a:cs typeface="+mn-cs"/>
              </a:rPr>
              <a:t>Brown, L. (2021). </a:t>
            </a:r>
            <a:r>
              <a:rPr lang="en-GB" sz="1200" i="1" kern="1200" dirty="0" smtClean="0">
                <a:solidFill>
                  <a:schemeClr val="tx1"/>
                </a:solidFill>
                <a:effectLst/>
                <a:latin typeface="+mn-lt"/>
                <a:ea typeface="+mn-ea"/>
                <a:cs typeface="+mn-cs"/>
              </a:rPr>
              <a:t>User Experience in Cloud Storage: A Comparative Study</a:t>
            </a:r>
            <a:r>
              <a:rPr lang="en-GB" sz="1200" kern="1200" dirty="0" smtClean="0">
                <a:solidFill>
                  <a:schemeClr val="tx1"/>
                </a:solidFill>
                <a:effectLst/>
                <a:latin typeface="+mn-lt"/>
                <a:ea typeface="+mn-ea"/>
                <a:cs typeface="+mn-cs"/>
              </a:rPr>
              <a:t>. London: </a:t>
            </a:r>
            <a:r>
              <a:rPr lang="en-GB" sz="1200" kern="1200" dirty="0" err="1" smtClean="0">
                <a:solidFill>
                  <a:schemeClr val="tx1"/>
                </a:solidFill>
                <a:effectLst/>
                <a:latin typeface="+mn-lt"/>
                <a:ea typeface="+mn-ea"/>
                <a:cs typeface="+mn-cs"/>
              </a:rPr>
              <a:t>TechPress</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Chen, Y. (2021). 'Interface design and user efficiency in enterprise cloud platforms', </a:t>
            </a:r>
            <a:r>
              <a:rPr lang="en-GB" sz="1200" i="1" kern="1200" dirty="0" smtClean="0">
                <a:solidFill>
                  <a:schemeClr val="tx1"/>
                </a:solidFill>
                <a:effectLst/>
                <a:latin typeface="+mn-lt"/>
                <a:ea typeface="+mn-ea"/>
                <a:cs typeface="+mn-cs"/>
              </a:rPr>
              <a:t>International Journal of Human-Computer Interaction</a:t>
            </a:r>
            <a:r>
              <a:rPr lang="en-GB" sz="1200" kern="1200" dirty="0" smtClean="0">
                <a:solidFill>
                  <a:schemeClr val="tx1"/>
                </a:solidFill>
                <a:effectLst/>
                <a:latin typeface="+mn-lt"/>
                <a:ea typeface="+mn-ea"/>
                <a:cs typeface="+mn-cs"/>
              </a:rPr>
              <a:t>, 37(8), pp. 712-725.</a:t>
            </a:r>
          </a:p>
          <a:p>
            <a:r>
              <a:rPr lang="en-GB" sz="1200" kern="1200" dirty="0" smtClean="0">
                <a:solidFill>
                  <a:schemeClr val="tx1"/>
                </a:solidFill>
                <a:effectLst/>
                <a:latin typeface="+mn-lt"/>
                <a:ea typeface="+mn-ea"/>
                <a:cs typeface="+mn-cs"/>
              </a:rPr>
              <a:t>Davis, R. (2022). 'Authentication mechanisms in Microsoft 365 ecosystems', </a:t>
            </a:r>
            <a:r>
              <a:rPr lang="en-GB" sz="1200" i="1" kern="1200" dirty="0" smtClean="0">
                <a:solidFill>
                  <a:schemeClr val="tx1"/>
                </a:solidFill>
                <a:effectLst/>
                <a:latin typeface="+mn-lt"/>
                <a:ea typeface="+mn-ea"/>
                <a:cs typeface="+mn-cs"/>
              </a:rPr>
              <a:t>Cybersecurity and Infrastructure Review</a:t>
            </a:r>
            <a:r>
              <a:rPr lang="en-GB" sz="1200" kern="1200" dirty="0" smtClean="0">
                <a:solidFill>
                  <a:schemeClr val="tx1"/>
                </a:solidFill>
                <a:effectLst/>
                <a:latin typeface="+mn-lt"/>
                <a:ea typeface="+mn-ea"/>
                <a:cs typeface="+mn-cs"/>
              </a:rPr>
              <a:t>, 9(2), pp. 45-59.</a:t>
            </a:r>
          </a:p>
          <a:p>
            <a:r>
              <a:rPr lang="en-GB" sz="1200" kern="1200" dirty="0" smtClean="0">
                <a:solidFill>
                  <a:schemeClr val="tx1"/>
                </a:solidFill>
                <a:effectLst/>
                <a:latin typeface="+mn-lt"/>
                <a:ea typeface="+mn-ea"/>
                <a:cs typeface="+mn-cs"/>
              </a:rPr>
              <a:t>Garcia, M. (2024). 'Best practices for file management in hybrid work environments', </a:t>
            </a:r>
            <a:r>
              <a:rPr lang="en-GB" sz="1200" i="1" kern="1200" dirty="0" smtClean="0">
                <a:solidFill>
                  <a:schemeClr val="tx1"/>
                </a:solidFill>
                <a:effectLst/>
                <a:latin typeface="+mn-lt"/>
                <a:ea typeface="+mn-ea"/>
                <a:cs typeface="+mn-cs"/>
              </a:rPr>
              <a:t>Digital Workplace Quarterly</a:t>
            </a:r>
            <a:r>
              <a:rPr lang="en-GB" sz="1200" kern="1200" dirty="0" smtClean="0">
                <a:solidFill>
                  <a:schemeClr val="tx1"/>
                </a:solidFill>
                <a:effectLst/>
                <a:latin typeface="+mn-lt"/>
                <a:ea typeface="+mn-ea"/>
                <a:cs typeface="+mn-cs"/>
              </a:rPr>
              <a:t>, 12(1), pp. 18-30.</a:t>
            </a:r>
          </a:p>
          <a:p>
            <a:r>
              <a:rPr lang="en-GB" sz="1200" kern="1200" dirty="0" smtClean="0">
                <a:solidFill>
                  <a:schemeClr val="tx1"/>
                </a:solidFill>
                <a:effectLst/>
                <a:latin typeface="+mn-lt"/>
                <a:ea typeface="+mn-ea"/>
                <a:cs typeface="+mn-cs"/>
              </a:rPr>
              <a:t>Jones, A. and Kumar, S. (2023). 'The integration of cloud storage with productivity suites', </a:t>
            </a:r>
            <a:r>
              <a:rPr lang="en-GB" sz="1200" i="1" kern="1200" dirty="0" smtClean="0">
                <a:solidFill>
                  <a:schemeClr val="tx1"/>
                </a:solidFill>
                <a:effectLst/>
                <a:latin typeface="+mn-lt"/>
                <a:ea typeface="+mn-ea"/>
                <a:cs typeface="+mn-cs"/>
              </a:rPr>
              <a:t>Journal of Cloud Computing: Advances, Systems and Applications</a:t>
            </a:r>
            <a:r>
              <a:rPr lang="en-GB" sz="1200" kern="1200" dirty="0" smtClean="0">
                <a:solidFill>
                  <a:schemeClr val="tx1"/>
                </a:solidFill>
                <a:effectLst/>
                <a:latin typeface="+mn-lt"/>
                <a:ea typeface="+mn-ea"/>
                <a:cs typeface="+mn-cs"/>
              </a:rPr>
              <a:t>, 12(4), pp. 1-15.</a:t>
            </a:r>
          </a:p>
          <a:p>
            <a:r>
              <a:rPr lang="en-GB" sz="1200" kern="1200" dirty="0" smtClean="0">
                <a:solidFill>
                  <a:schemeClr val="tx1"/>
                </a:solidFill>
                <a:effectLst/>
                <a:latin typeface="+mn-lt"/>
                <a:ea typeface="+mn-ea"/>
                <a:cs typeface="+mn-cs"/>
              </a:rPr>
              <a:t>Lee, H. (2024). 'Link-based sharing: Implications for data governance', </a:t>
            </a:r>
            <a:r>
              <a:rPr lang="en-GB" sz="1200" i="1" kern="1200" dirty="0" smtClean="0">
                <a:solidFill>
                  <a:schemeClr val="tx1"/>
                </a:solidFill>
                <a:effectLst/>
                <a:latin typeface="+mn-lt"/>
                <a:ea typeface="+mn-ea"/>
                <a:cs typeface="+mn-cs"/>
              </a:rPr>
              <a:t>Information &amp; Management</a:t>
            </a:r>
            <a:r>
              <a:rPr lang="en-GB" sz="1200" kern="1200" dirty="0" smtClean="0">
                <a:solidFill>
                  <a:schemeClr val="tx1"/>
                </a:solidFill>
                <a:effectLst/>
                <a:latin typeface="+mn-lt"/>
                <a:ea typeface="+mn-ea"/>
                <a:cs typeface="+mn-cs"/>
              </a:rPr>
              <a:t>, 61(2), pp. 103-117.</a:t>
            </a:r>
          </a:p>
          <a:p>
            <a:r>
              <a:rPr lang="en-GB" sz="1200" kern="1200" dirty="0" smtClean="0">
                <a:solidFill>
                  <a:schemeClr val="tx1"/>
                </a:solidFill>
                <a:effectLst/>
                <a:latin typeface="+mn-lt"/>
                <a:ea typeface="+mn-ea"/>
                <a:cs typeface="+mn-cs"/>
              </a:rPr>
              <a:t>Martinez, C. (2024). 'Collaborative workflows in remote teams: Tools and strategies', </a:t>
            </a:r>
            <a:r>
              <a:rPr lang="en-GB" sz="1200" i="1" kern="1200" dirty="0" smtClean="0">
                <a:solidFill>
                  <a:schemeClr val="tx1"/>
                </a:solidFill>
                <a:effectLst/>
                <a:latin typeface="+mn-lt"/>
                <a:ea typeface="+mn-ea"/>
                <a:cs typeface="+mn-cs"/>
              </a:rPr>
              <a:t>Business Information Review</a:t>
            </a:r>
            <a:r>
              <a:rPr lang="en-GB" sz="1200" kern="1200" dirty="0" smtClean="0">
                <a:solidFill>
                  <a:schemeClr val="tx1"/>
                </a:solidFill>
                <a:effectLst/>
                <a:latin typeface="+mn-lt"/>
                <a:ea typeface="+mn-ea"/>
                <a:cs typeface="+mn-cs"/>
              </a:rPr>
              <a:t>, 41(1), pp. 33-41.</a:t>
            </a:r>
          </a:p>
          <a:p>
            <a:r>
              <a:rPr lang="en-GB" sz="1200" kern="1200" dirty="0" smtClean="0">
                <a:solidFill>
                  <a:schemeClr val="tx1"/>
                </a:solidFill>
                <a:effectLst/>
                <a:latin typeface="+mn-lt"/>
                <a:ea typeface="+mn-ea"/>
                <a:cs typeface="+mn-cs"/>
              </a:rPr>
              <a:t>Microsoft (2024). 'Security and compliance in Microsoft OneDrive', </a:t>
            </a:r>
            <a:r>
              <a:rPr lang="en-GB" sz="1200" i="1" kern="1200" dirty="0" smtClean="0">
                <a:solidFill>
                  <a:schemeClr val="tx1"/>
                </a:solidFill>
                <a:effectLst/>
                <a:latin typeface="+mn-lt"/>
                <a:ea typeface="+mn-ea"/>
                <a:cs typeface="+mn-cs"/>
              </a:rPr>
              <a:t>Microsoft Trust </a:t>
            </a:r>
            <a:r>
              <a:rPr lang="en-GB" sz="1200" i="1" kern="1200" dirty="0" err="1" smtClean="0">
                <a:solidFill>
                  <a:schemeClr val="tx1"/>
                </a:solidFill>
                <a:effectLst/>
                <a:latin typeface="+mn-lt"/>
                <a:ea typeface="+mn-ea"/>
                <a:cs typeface="+mn-cs"/>
              </a:rPr>
              <a:t>Center</a:t>
            </a:r>
            <a:r>
              <a:rPr lang="en-GB" sz="1200" kern="1200" dirty="0" smtClean="0">
                <a:solidFill>
                  <a:schemeClr val="tx1"/>
                </a:solidFill>
                <a:effectLst/>
                <a:latin typeface="+mn-lt"/>
                <a:ea typeface="+mn-ea"/>
                <a:cs typeface="+mn-cs"/>
              </a:rPr>
              <a:t>, Available at: </a:t>
            </a:r>
            <a:r>
              <a:rPr lang="en-GB" sz="1200" u="sng" kern="1200" dirty="0" smtClean="0">
                <a:solidFill>
                  <a:schemeClr val="tx1"/>
                </a:solidFill>
                <a:effectLst/>
                <a:latin typeface="+mn-lt"/>
                <a:ea typeface="+mn-ea"/>
                <a:cs typeface="+mn-cs"/>
                <a:hlinkClick r:id="rId3"/>
              </a:rPr>
              <a:t>https://www.microsoft.com/trust-center</a:t>
            </a:r>
            <a:r>
              <a:rPr lang="en-GB" sz="1200" kern="1200" dirty="0" smtClean="0">
                <a:solidFill>
                  <a:schemeClr val="tx1"/>
                </a:solidFill>
                <a:effectLst/>
                <a:latin typeface="+mn-lt"/>
                <a:ea typeface="+mn-ea"/>
                <a:cs typeface="+mn-cs"/>
              </a:rPr>
              <a:t> (Accessed: 25 March 2024).</a:t>
            </a:r>
          </a:p>
          <a:p>
            <a:r>
              <a:rPr lang="en-GB" sz="1200" kern="1200" dirty="0" smtClean="0">
                <a:solidFill>
                  <a:schemeClr val="tx1"/>
                </a:solidFill>
                <a:effectLst/>
                <a:latin typeface="+mn-lt"/>
                <a:ea typeface="+mn-ea"/>
                <a:cs typeface="+mn-cs"/>
              </a:rPr>
              <a:t>Rodriguez, E. (2022). 'Permission models in cloud-based collaborative systems', </a:t>
            </a:r>
            <a:r>
              <a:rPr lang="en-GB" sz="1200" i="1" kern="1200" dirty="0" smtClean="0">
                <a:solidFill>
                  <a:schemeClr val="tx1"/>
                </a:solidFill>
                <a:effectLst/>
                <a:latin typeface="+mn-lt"/>
                <a:ea typeface="+mn-ea"/>
                <a:cs typeface="+mn-cs"/>
              </a:rPr>
              <a:t>ACM Transactions on Management Information Systems</a:t>
            </a:r>
            <a:r>
              <a:rPr lang="en-GB" sz="1200" kern="1200" dirty="0" smtClean="0">
                <a:solidFill>
                  <a:schemeClr val="tx1"/>
                </a:solidFill>
                <a:effectLst/>
                <a:latin typeface="+mn-lt"/>
                <a:ea typeface="+mn-ea"/>
                <a:cs typeface="+mn-cs"/>
              </a:rPr>
              <a:t>, 13(3), pp. 1-22.</a:t>
            </a:r>
          </a:p>
          <a:p>
            <a:r>
              <a:rPr lang="en-GB" sz="1200" kern="1200" dirty="0" smtClean="0">
                <a:solidFill>
                  <a:schemeClr val="tx1"/>
                </a:solidFill>
                <a:effectLst/>
                <a:latin typeface="+mn-lt"/>
                <a:ea typeface="+mn-ea"/>
                <a:cs typeface="+mn-cs"/>
              </a:rPr>
              <a:t>Smith, J. (2021). 'The evolution of file sharing: From physical media to the cloud', </a:t>
            </a:r>
            <a:r>
              <a:rPr lang="en-GB" sz="1200" i="1" kern="1200" dirty="0" smtClean="0">
                <a:solidFill>
                  <a:schemeClr val="tx1"/>
                </a:solidFill>
                <a:effectLst/>
                <a:latin typeface="+mn-lt"/>
                <a:ea typeface="+mn-ea"/>
                <a:cs typeface="+mn-cs"/>
              </a:rPr>
              <a:t>Technology and Culture</a:t>
            </a:r>
            <a:r>
              <a:rPr lang="en-GB" sz="1200" kern="1200" dirty="0" smtClean="0">
                <a:solidFill>
                  <a:schemeClr val="tx1"/>
                </a:solidFill>
                <a:effectLst/>
                <a:latin typeface="+mn-lt"/>
                <a:ea typeface="+mn-ea"/>
                <a:cs typeface="+mn-cs"/>
              </a:rPr>
              <a:t>, 62(4), pp. 1088-1109.YMR</a:t>
            </a:r>
          </a:p>
          <a:p>
            <a:r>
              <a:rPr lang="en-GB" sz="1200" kern="1200" dirty="0" smtClean="0">
                <a:solidFill>
                  <a:schemeClr val="tx1"/>
                </a:solidFill>
                <a:effectLst/>
                <a:latin typeface="+mn-lt"/>
                <a:ea typeface="+mn-ea"/>
                <a:cs typeface="+mn-cs"/>
              </a:rPr>
              <a:t>Thompson, B. (2023). 'Usability and security trade-offs in consumer cloud services', </a:t>
            </a:r>
            <a:r>
              <a:rPr lang="en-GB" sz="1200" i="1" kern="1200" dirty="0" smtClean="0">
                <a:solidFill>
                  <a:schemeClr val="tx1"/>
                </a:solidFill>
                <a:effectLst/>
                <a:latin typeface="+mn-lt"/>
                <a:ea typeface="+mn-ea"/>
                <a:cs typeface="+mn-cs"/>
              </a:rPr>
              <a:t>Proceedings of the CHI Conference on Human Factors in Computing Systems</a:t>
            </a:r>
            <a:r>
              <a:rPr lang="en-GB" sz="1200" kern="1200" dirty="0" smtClean="0">
                <a:solidFill>
                  <a:schemeClr val="tx1"/>
                </a:solidFill>
                <a:effectLst/>
                <a:latin typeface="+mn-lt"/>
                <a:ea typeface="+mn-ea"/>
                <a:cs typeface="+mn-cs"/>
              </a:rPr>
              <a:t>, Hamburg, Germany, 23-28 April, pp. 1-12.</a:t>
            </a:r>
          </a:p>
          <a:p>
            <a:r>
              <a:rPr lang="en-GB" sz="1200" kern="1200" dirty="0" smtClean="0">
                <a:solidFill>
                  <a:schemeClr val="tx1"/>
                </a:solidFill>
                <a:effectLst/>
                <a:latin typeface="+mn-lt"/>
                <a:ea typeface="+mn-ea"/>
                <a:cs typeface="+mn-cs"/>
              </a:rPr>
              <a:t>Williams, D. (2020). 'Optimising file upload strategies for cloud efficiency', </a:t>
            </a:r>
            <a:r>
              <a:rPr lang="en-GB" sz="1200" i="1" kern="1200" dirty="0" smtClean="0">
                <a:solidFill>
                  <a:schemeClr val="tx1"/>
                </a:solidFill>
                <a:effectLst/>
                <a:latin typeface="+mn-lt"/>
                <a:ea typeface="+mn-ea"/>
                <a:cs typeface="+mn-cs"/>
              </a:rPr>
              <a:t>IEEE Transactions on Cloud Computing</a:t>
            </a:r>
            <a:r>
              <a:rPr lang="en-GB" sz="1200" kern="1200" dirty="0" smtClean="0">
                <a:solidFill>
                  <a:schemeClr val="tx1"/>
                </a:solidFill>
                <a:effectLst/>
                <a:latin typeface="+mn-lt"/>
                <a:ea typeface="+mn-ea"/>
                <a:cs typeface="+mn-cs"/>
              </a:rPr>
              <a:t>, 8(4), pp. 1102-1113.</a:t>
            </a:r>
          </a:p>
          <a:p>
            <a:r>
              <a:rPr lang="en-GB" sz="1200" kern="1200" dirty="0" smtClean="0">
                <a:solidFill>
                  <a:schemeClr val="tx1"/>
                </a:solidFill>
                <a:effectLst/>
                <a:latin typeface="+mn-lt"/>
                <a:ea typeface="+mn-ea"/>
                <a:cs typeface="+mn-cs"/>
              </a:rPr>
              <a:t>Wilson, S. (2023). 'From OneDrive to Teams: A unified approach to enterprise collaboration', </a:t>
            </a:r>
            <a:r>
              <a:rPr lang="en-GB" sz="1200" i="1" kern="1200" dirty="0" smtClean="0">
                <a:solidFill>
                  <a:schemeClr val="tx1"/>
                </a:solidFill>
                <a:effectLst/>
                <a:latin typeface="+mn-lt"/>
                <a:ea typeface="+mn-ea"/>
                <a:cs typeface="+mn-cs"/>
              </a:rPr>
              <a:t>Harvard Business Review Digital Articles</a:t>
            </a:r>
            <a:r>
              <a:rPr lang="en-GB" sz="1200" kern="1200" dirty="0" smtClean="0">
                <a:solidFill>
                  <a:schemeClr val="tx1"/>
                </a:solidFill>
                <a:effectLst/>
                <a:latin typeface="+mn-lt"/>
                <a:ea typeface="+mn-ea"/>
                <a:cs typeface="+mn-cs"/>
              </a:rPr>
              <a:t>, 15 May, pp. 2-5.</a:t>
            </a:r>
            <a:endParaRPr lang="en-GB" sz="1200" kern="1200" dirty="0">
              <a:solidFill>
                <a:schemeClr val="tx1"/>
              </a:solidFill>
              <a:effectLst/>
              <a:latin typeface="+mn-lt"/>
              <a:ea typeface="+mn-ea"/>
              <a:cs typeface="+mn-cs"/>
            </a:endParaRPr>
          </a:p>
        </p:txBody>
      </p:sp>
      <p:sp>
        <p:nvSpPr>
          <p:cNvPr id="1048599" name="Slide Number Placeholder 3"/>
          <p:cNvSpPr>
            <a:spLocks noGrp="1"/>
          </p:cNvSpPr>
          <p:nvPr>
            <p:ph type="sldNum" sz="quarter" idx="10"/>
          </p:nvPr>
        </p:nvSpPr>
        <p:spPr/>
        <p:txBody>
          <a:bodyPr/>
          <a:lstStyle/>
          <a:p>
            <a:fld id="{B3568ABB-351D-42B5-AAF9-216E6A37BE3D}"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581" name="Title 1"/>
          <p:cNvSpPr>
            <a:spLocks noGrp="1"/>
          </p:cNvSpPr>
          <p:nvPr>
            <p:ph type="ctrTitle"/>
          </p:nvPr>
        </p:nvSpPr>
        <p:spPr>
          <a:xfrm>
            <a:off x="1133951" y="3499590"/>
            <a:ext cx="12851448" cy="7444669"/>
          </a:xfrm>
        </p:spPr>
        <p:txBody>
          <a:bodyPr anchor="b"/>
          <a:lstStyle>
            <a:lvl1pPr algn="ctr">
              <a:defRPr sz="9921"/>
            </a:lvl1pPr>
          </a:lstStyle>
          <a:p>
            <a:r>
              <a:rPr lang="en-US" smtClean="0"/>
              <a:t>Click to edit Master title style</a:t>
            </a:r>
            <a:endParaRPr lang="en-US" dirty="0"/>
          </a:p>
        </p:txBody>
      </p:sp>
      <p:sp>
        <p:nvSpPr>
          <p:cNvPr id="1048582" name="Subtitle 2"/>
          <p:cNvSpPr>
            <a:spLocks noGrp="1"/>
          </p:cNvSpPr>
          <p:nvPr>
            <p:ph type="subTitle" idx="1"/>
          </p:nvPr>
        </p:nvSpPr>
        <p:spPr>
          <a:xfrm>
            <a:off x="1889919" y="11231355"/>
            <a:ext cx="11339513" cy="5162758"/>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smtClean="0"/>
              <a:t>Click to edit Master subtitle style</a:t>
            </a:r>
            <a:endParaRPr lang="en-US" dirty="0"/>
          </a:p>
        </p:txBody>
      </p:sp>
      <p:sp>
        <p:nvSpPr>
          <p:cNvPr id="1048583" name="Date Placeholder 3"/>
          <p:cNvSpPr>
            <a:spLocks noGrp="1"/>
          </p:cNvSpPr>
          <p:nvPr>
            <p:ph type="dt" sz="half" idx="10"/>
          </p:nvPr>
        </p:nvSpPr>
        <p:spPr/>
        <p:txBody>
          <a:bodyPr/>
          <a:lstStyle/>
          <a:p>
            <a:fld id="{5C6896F0-4770-4108-B7AD-2C2A902712E9}" type="datetimeFigureOut">
              <a:rPr lang="en-GB" smtClean="0"/>
              <a:t>29/03/2026</a:t>
            </a:fld>
            <a:endParaRPr lang="en-GB"/>
          </a:p>
        </p:txBody>
      </p:sp>
      <p:sp>
        <p:nvSpPr>
          <p:cNvPr id="1048584" name="Footer Placeholder 4"/>
          <p:cNvSpPr>
            <a:spLocks noGrp="1"/>
          </p:cNvSpPr>
          <p:nvPr>
            <p:ph type="ftr" sz="quarter" idx="11"/>
          </p:nvPr>
        </p:nvSpPr>
        <p:spPr/>
        <p:txBody>
          <a:bodyPr/>
          <a:lstStyle/>
          <a:p>
            <a:endParaRPr lang="en-GB"/>
          </a:p>
        </p:txBody>
      </p:sp>
      <p:sp>
        <p:nvSpPr>
          <p:cNvPr id="1048585" name="Slide Number Placeholder 5"/>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09" name="Title 1"/>
          <p:cNvSpPr>
            <a:spLocks noGrp="1"/>
          </p:cNvSpPr>
          <p:nvPr>
            <p:ph type="title"/>
          </p:nvPr>
        </p:nvSpPr>
        <p:spPr/>
        <p:txBody>
          <a:bodyPr/>
          <a:lstStyle/>
          <a:p>
            <a:r>
              <a:rPr lang="en-US" smtClean="0"/>
              <a:t>Click to edit Master title style</a:t>
            </a:r>
            <a:endParaRPr lang="en-US" dirty="0"/>
          </a:p>
        </p:txBody>
      </p:sp>
      <p:sp>
        <p:nvSpPr>
          <p:cNvPr id="1048610"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11" name="Date Placeholder 3"/>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12" name="Footer Placeholder 4"/>
          <p:cNvSpPr>
            <a:spLocks noGrp="1"/>
          </p:cNvSpPr>
          <p:nvPr>
            <p:ph type="ftr" sz="quarter" idx="11"/>
          </p:nvPr>
        </p:nvSpPr>
        <p:spPr/>
        <p:txBody>
          <a:bodyPr/>
          <a:lstStyle/>
          <a:p>
            <a:endParaRPr lang="en-GB"/>
          </a:p>
        </p:txBody>
      </p:sp>
      <p:sp>
        <p:nvSpPr>
          <p:cNvPr id="1048613" name="Slide Number Placeholder 5"/>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25" name="Title 1"/>
          <p:cNvSpPr>
            <a:spLocks noGrp="1"/>
          </p:cNvSpPr>
          <p:nvPr>
            <p:ph type="title"/>
          </p:nvPr>
        </p:nvSpPr>
        <p:spPr>
          <a:xfrm>
            <a:off x="1031582" y="5331063"/>
            <a:ext cx="13040439" cy="8894992"/>
          </a:xfrm>
        </p:spPr>
        <p:txBody>
          <a:bodyPr anchor="b"/>
          <a:lstStyle>
            <a:lvl1pPr>
              <a:defRPr sz="9921"/>
            </a:lvl1pPr>
          </a:lstStyle>
          <a:p>
            <a:r>
              <a:rPr lang="en-US" smtClean="0"/>
              <a:t>Click to edit Master title style</a:t>
            </a:r>
            <a:endParaRPr lang="en-US" dirty="0"/>
          </a:p>
        </p:txBody>
      </p:sp>
      <p:sp>
        <p:nvSpPr>
          <p:cNvPr id="1048626" name="Text Placeholder 2"/>
          <p:cNvSpPr>
            <a:spLocks noGrp="1"/>
          </p:cNvSpPr>
          <p:nvPr>
            <p:ph type="body" idx="1"/>
          </p:nvPr>
        </p:nvSpPr>
        <p:spPr>
          <a:xfrm>
            <a:off x="1031582" y="14310205"/>
            <a:ext cx="13040439" cy="4677666"/>
          </a:xfrm>
        </p:spPr>
        <p:txBody>
          <a:bodyPr/>
          <a:lstStyle>
            <a:lvl1pPr marL="0" indent="0">
              <a:buNone/>
              <a:defRPr sz="3968">
                <a:solidFill>
                  <a:schemeClr val="tx1"/>
                </a:solidFill>
              </a:defRPr>
            </a:lvl1pPr>
            <a:lvl2pPr marL="755980" indent="0">
              <a:buNone/>
              <a:defRPr sz="3307">
                <a:solidFill>
                  <a:schemeClr val="tx1">
                    <a:tint val="75000"/>
                  </a:schemeClr>
                </a:solidFill>
              </a:defRPr>
            </a:lvl2pPr>
            <a:lvl3pPr marL="1511960" indent="0">
              <a:buNone/>
              <a:defRPr sz="2976">
                <a:solidFill>
                  <a:schemeClr val="tx1">
                    <a:tint val="75000"/>
                  </a:schemeClr>
                </a:solidFill>
              </a:defRPr>
            </a:lvl3pPr>
            <a:lvl4pPr marL="2267941" indent="0">
              <a:buNone/>
              <a:defRPr sz="2646">
                <a:solidFill>
                  <a:schemeClr val="tx1">
                    <a:tint val="75000"/>
                  </a:schemeClr>
                </a:solidFill>
              </a:defRPr>
            </a:lvl4pPr>
            <a:lvl5pPr marL="3023921" indent="0">
              <a:buNone/>
              <a:defRPr sz="2646">
                <a:solidFill>
                  <a:schemeClr val="tx1">
                    <a:tint val="75000"/>
                  </a:schemeClr>
                </a:solidFill>
              </a:defRPr>
            </a:lvl5pPr>
            <a:lvl6pPr marL="3779901" indent="0">
              <a:buNone/>
              <a:defRPr sz="2646">
                <a:solidFill>
                  <a:schemeClr val="tx1">
                    <a:tint val="75000"/>
                  </a:schemeClr>
                </a:solidFill>
              </a:defRPr>
            </a:lvl6pPr>
            <a:lvl7pPr marL="4535881" indent="0">
              <a:buNone/>
              <a:defRPr sz="2646">
                <a:solidFill>
                  <a:schemeClr val="tx1">
                    <a:tint val="75000"/>
                  </a:schemeClr>
                </a:solidFill>
              </a:defRPr>
            </a:lvl7pPr>
            <a:lvl8pPr marL="5291861" indent="0">
              <a:buNone/>
              <a:defRPr sz="2646">
                <a:solidFill>
                  <a:schemeClr val="tx1">
                    <a:tint val="75000"/>
                  </a:schemeClr>
                </a:solidFill>
              </a:defRPr>
            </a:lvl8pPr>
            <a:lvl9pPr marL="6047842" indent="0">
              <a:buNone/>
              <a:defRPr sz="2646">
                <a:solidFill>
                  <a:schemeClr val="tx1">
                    <a:tint val="75000"/>
                  </a:schemeClr>
                </a:solidFill>
              </a:defRPr>
            </a:lvl9pPr>
          </a:lstStyle>
          <a:p>
            <a:pPr lvl="0"/>
            <a:r>
              <a:rPr lang="en-US" smtClean="0"/>
              <a:t>Edit Master text styles</a:t>
            </a:r>
          </a:p>
        </p:txBody>
      </p:sp>
      <p:sp>
        <p:nvSpPr>
          <p:cNvPr id="1048627" name="Date Placeholder 3"/>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28" name="Footer Placeholder 4"/>
          <p:cNvSpPr>
            <a:spLocks noGrp="1"/>
          </p:cNvSpPr>
          <p:nvPr>
            <p:ph type="ftr" sz="quarter" idx="11"/>
          </p:nvPr>
        </p:nvSpPr>
        <p:spPr/>
        <p:txBody>
          <a:bodyPr/>
          <a:lstStyle/>
          <a:p>
            <a:endParaRPr lang="en-GB"/>
          </a:p>
        </p:txBody>
      </p:sp>
      <p:sp>
        <p:nvSpPr>
          <p:cNvPr id="1048629" name="Slide Number Placeholder 5"/>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30" name="Title 1"/>
          <p:cNvSpPr>
            <a:spLocks noGrp="1"/>
          </p:cNvSpPr>
          <p:nvPr>
            <p:ph type="title"/>
          </p:nvPr>
        </p:nvSpPr>
        <p:spPr/>
        <p:txBody>
          <a:bodyPr/>
          <a:lstStyle/>
          <a:p>
            <a:r>
              <a:rPr lang="en-US" smtClean="0"/>
              <a:t>Click to edit Master title style</a:t>
            </a:r>
            <a:endParaRPr lang="en-US" dirty="0"/>
          </a:p>
        </p:txBody>
      </p:sp>
      <p:sp>
        <p:nvSpPr>
          <p:cNvPr id="1048631" name="Content Placeholder 2"/>
          <p:cNvSpPr>
            <a:spLocks noGrp="1"/>
          </p:cNvSpPr>
          <p:nvPr>
            <p:ph sz="half" idx="1"/>
          </p:nvPr>
        </p:nvSpPr>
        <p:spPr>
          <a:xfrm>
            <a:off x="1039455" y="5692400"/>
            <a:ext cx="6425724" cy="13567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32" name="Content Placeholder 3"/>
          <p:cNvSpPr>
            <a:spLocks noGrp="1"/>
          </p:cNvSpPr>
          <p:nvPr>
            <p:ph sz="half" idx="2"/>
          </p:nvPr>
        </p:nvSpPr>
        <p:spPr>
          <a:xfrm>
            <a:off x="7654171" y="5692400"/>
            <a:ext cx="6425724" cy="13567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33" name="Date Placeholder 4"/>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34" name="Footer Placeholder 5"/>
          <p:cNvSpPr>
            <a:spLocks noGrp="1"/>
          </p:cNvSpPr>
          <p:nvPr>
            <p:ph type="ftr" sz="quarter" idx="11"/>
          </p:nvPr>
        </p:nvSpPr>
        <p:spPr/>
        <p:txBody>
          <a:bodyPr/>
          <a:lstStyle/>
          <a:p>
            <a:endParaRPr lang="en-GB"/>
          </a:p>
        </p:txBody>
      </p:sp>
      <p:sp>
        <p:nvSpPr>
          <p:cNvPr id="1048635" name="Slide Number Placeholder 6"/>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36" name="Title 1"/>
          <p:cNvSpPr>
            <a:spLocks noGrp="1"/>
          </p:cNvSpPr>
          <p:nvPr>
            <p:ph type="title"/>
          </p:nvPr>
        </p:nvSpPr>
        <p:spPr>
          <a:xfrm>
            <a:off x="1041425" y="1138485"/>
            <a:ext cx="13040439" cy="4133179"/>
          </a:xfrm>
        </p:spPr>
        <p:txBody>
          <a:bodyPr/>
          <a:lstStyle/>
          <a:p>
            <a:r>
              <a:rPr lang="en-US" smtClean="0"/>
              <a:t>Click to edit Master title style</a:t>
            </a:r>
            <a:endParaRPr lang="en-US" dirty="0"/>
          </a:p>
        </p:txBody>
      </p:sp>
      <p:sp>
        <p:nvSpPr>
          <p:cNvPr id="1048637" name="Text Placeholder 2"/>
          <p:cNvSpPr>
            <a:spLocks noGrp="1"/>
          </p:cNvSpPr>
          <p:nvPr>
            <p:ph type="body" idx="1"/>
          </p:nvPr>
        </p:nvSpPr>
        <p:spPr>
          <a:xfrm>
            <a:off x="1041426" y="5241960"/>
            <a:ext cx="63961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smtClean="0"/>
              <a:t>Edit Master text styles</a:t>
            </a:r>
          </a:p>
        </p:txBody>
      </p:sp>
      <p:sp>
        <p:nvSpPr>
          <p:cNvPr id="1048638" name="Content Placeholder 3"/>
          <p:cNvSpPr>
            <a:spLocks noGrp="1"/>
          </p:cNvSpPr>
          <p:nvPr>
            <p:ph sz="half" idx="2"/>
          </p:nvPr>
        </p:nvSpPr>
        <p:spPr>
          <a:xfrm>
            <a:off x="1041426" y="7810963"/>
            <a:ext cx="6396193" cy="1148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39" name="Text Placeholder 4"/>
          <p:cNvSpPr>
            <a:spLocks noGrp="1"/>
          </p:cNvSpPr>
          <p:nvPr>
            <p:ph type="body" sz="quarter" idx="3"/>
          </p:nvPr>
        </p:nvSpPr>
        <p:spPr>
          <a:xfrm>
            <a:off x="7654172" y="5241960"/>
            <a:ext cx="64276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smtClean="0"/>
              <a:t>Edit Master text styles</a:t>
            </a:r>
          </a:p>
        </p:txBody>
      </p:sp>
      <p:sp>
        <p:nvSpPr>
          <p:cNvPr id="1048640" name="Content Placeholder 5"/>
          <p:cNvSpPr>
            <a:spLocks noGrp="1"/>
          </p:cNvSpPr>
          <p:nvPr>
            <p:ph sz="quarter" idx="4"/>
          </p:nvPr>
        </p:nvSpPr>
        <p:spPr>
          <a:xfrm>
            <a:off x="7654172" y="7810963"/>
            <a:ext cx="6427693" cy="1148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41" name="Date Placeholder 6"/>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42" name="Footer Placeholder 7"/>
          <p:cNvSpPr>
            <a:spLocks noGrp="1"/>
          </p:cNvSpPr>
          <p:nvPr>
            <p:ph type="ftr" sz="quarter" idx="11"/>
          </p:nvPr>
        </p:nvSpPr>
        <p:spPr/>
        <p:txBody>
          <a:bodyPr/>
          <a:lstStyle/>
          <a:p>
            <a:endParaRPr lang="en-GB"/>
          </a:p>
        </p:txBody>
      </p:sp>
      <p:sp>
        <p:nvSpPr>
          <p:cNvPr id="1048643" name="Slide Number Placeholder 8"/>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00" name="Title 1"/>
          <p:cNvSpPr>
            <a:spLocks noGrp="1"/>
          </p:cNvSpPr>
          <p:nvPr>
            <p:ph type="title"/>
          </p:nvPr>
        </p:nvSpPr>
        <p:spPr/>
        <p:txBody>
          <a:bodyPr/>
          <a:lstStyle/>
          <a:p>
            <a:r>
              <a:rPr lang="en-US" smtClean="0"/>
              <a:t>Click to edit Master title style</a:t>
            </a:r>
            <a:endParaRPr lang="en-US" dirty="0"/>
          </a:p>
        </p:txBody>
      </p:sp>
      <p:sp>
        <p:nvSpPr>
          <p:cNvPr id="1048601" name="Date Placeholder 2"/>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02" name="Footer Placeholder 3"/>
          <p:cNvSpPr>
            <a:spLocks noGrp="1"/>
          </p:cNvSpPr>
          <p:nvPr>
            <p:ph type="ftr" sz="quarter" idx="11"/>
          </p:nvPr>
        </p:nvSpPr>
        <p:spPr/>
        <p:txBody>
          <a:bodyPr/>
          <a:lstStyle/>
          <a:p>
            <a:endParaRPr lang="en-GB"/>
          </a:p>
        </p:txBody>
      </p:sp>
      <p:sp>
        <p:nvSpPr>
          <p:cNvPr id="1048603" name="Slide Number Placeholder 4"/>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44" name="Date Placeholder 1"/>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45" name="Footer Placeholder 2"/>
          <p:cNvSpPr>
            <a:spLocks noGrp="1"/>
          </p:cNvSpPr>
          <p:nvPr>
            <p:ph type="ftr" sz="quarter" idx="11"/>
          </p:nvPr>
        </p:nvSpPr>
        <p:spPr/>
        <p:txBody>
          <a:bodyPr/>
          <a:lstStyle/>
          <a:p>
            <a:endParaRPr lang="en-GB"/>
          </a:p>
        </p:txBody>
      </p:sp>
      <p:sp>
        <p:nvSpPr>
          <p:cNvPr id="1048646" name="Slide Number Placeholder 3"/>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47" name="Title 1"/>
          <p:cNvSpPr>
            <a:spLocks noGrp="1"/>
          </p:cNvSpPr>
          <p:nvPr>
            <p:ph type="title"/>
          </p:nvPr>
        </p:nvSpPr>
        <p:spPr>
          <a:xfrm>
            <a:off x="1041425" y="1425575"/>
            <a:ext cx="4876384" cy="4989513"/>
          </a:xfrm>
        </p:spPr>
        <p:txBody>
          <a:bodyPr anchor="b"/>
          <a:lstStyle>
            <a:lvl1pPr>
              <a:defRPr sz="5291"/>
            </a:lvl1pPr>
          </a:lstStyle>
          <a:p>
            <a:r>
              <a:rPr lang="en-US" smtClean="0"/>
              <a:t>Click to edit Master title style</a:t>
            </a:r>
            <a:endParaRPr lang="en-US" dirty="0"/>
          </a:p>
        </p:txBody>
      </p:sp>
      <p:sp>
        <p:nvSpPr>
          <p:cNvPr id="1048648" name="Content Placeholder 2"/>
          <p:cNvSpPr>
            <a:spLocks noGrp="1"/>
          </p:cNvSpPr>
          <p:nvPr>
            <p:ph idx="1"/>
          </p:nvPr>
        </p:nvSpPr>
        <p:spPr>
          <a:xfrm>
            <a:off x="6427693" y="3078850"/>
            <a:ext cx="7654171" cy="15196234"/>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49"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smtClean="0"/>
              <a:t>Edit Master text styles</a:t>
            </a:r>
          </a:p>
        </p:txBody>
      </p:sp>
      <p:sp>
        <p:nvSpPr>
          <p:cNvPr id="1048650" name="Date Placeholder 4"/>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51" name="Footer Placeholder 5"/>
          <p:cNvSpPr>
            <a:spLocks noGrp="1"/>
          </p:cNvSpPr>
          <p:nvPr>
            <p:ph type="ftr" sz="quarter" idx="11"/>
          </p:nvPr>
        </p:nvSpPr>
        <p:spPr/>
        <p:txBody>
          <a:bodyPr/>
          <a:lstStyle/>
          <a:p>
            <a:endParaRPr lang="en-GB"/>
          </a:p>
        </p:txBody>
      </p:sp>
      <p:sp>
        <p:nvSpPr>
          <p:cNvPr id="1048652" name="Slide Number Placeholder 6"/>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14" name="Title 1"/>
          <p:cNvSpPr>
            <a:spLocks noGrp="1"/>
          </p:cNvSpPr>
          <p:nvPr>
            <p:ph type="title"/>
          </p:nvPr>
        </p:nvSpPr>
        <p:spPr>
          <a:xfrm>
            <a:off x="1041425" y="1425575"/>
            <a:ext cx="4876384" cy="4989513"/>
          </a:xfrm>
        </p:spPr>
        <p:txBody>
          <a:bodyPr anchor="b"/>
          <a:lstStyle>
            <a:lvl1pPr>
              <a:defRPr sz="5291"/>
            </a:lvl1pPr>
          </a:lstStyle>
          <a:p>
            <a:r>
              <a:rPr lang="en-US" smtClean="0"/>
              <a:t>Click to edit Master title style</a:t>
            </a:r>
            <a:endParaRPr lang="en-US" dirty="0"/>
          </a:p>
        </p:txBody>
      </p:sp>
      <p:sp>
        <p:nvSpPr>
          <p:cNvPr id="1048615" name="Picture Placeholder 2"/>
          <p:cNvSpPr>
            <a:spLocks noGrp="1" noChangeAspect="1"/>
          </p:cNvSpPr>
          <p:nvPr>
            <p:ph type="pic" idx="1"/>
          </p:nvPr>
        </p:nvSpPr>
        <p:spPr>
          <a:xfrm>
            <a:off x="6427693" y="3078850"/>
            <a:ext cx="7654171" cy="15196234"/>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smtClean="0"/>
              <a:t>Click icon to add picture</a:t>
            </a:r>
            <a:endParaRPr lang="en-US" dirty="0"/>
          </a:p>
        </p:txBody>
      </p:sp>
      <p:sp>
        <p:nvSpPr>
          <p:cNvPr id="1048616"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smtClean="0"/>
              <a:t>Edit Master text styles</a:t>
            </a:r>
          </a:p>
        </p:txBody>
      </p:sp>
      <p:sp>
        <p:nvSpPr>
          <p:cNvPr id="1048617" name="Date Placeholder 4"/>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18" name="Footer Placeholder 5"/>
          <p:cNvSpPr>
            <a:spLocks noGrp="1"/>
          </p:cNvSpPr>
          <p:nvPr>
            <p:ph type="ftr" sz="quarter" idx="11"/>
          </p:nvPr>
        </p:nvSpPr>
        <p:spPr/>
        <p:txBody>
          <a:bodyPr/>
          <a:lstStyle/>
          <a:p>
            <a:endParaRPr lang="en-GB"/>
          </a:p>
        </p:txBody>
      </p:sp>
      <p:sp>
        <p:nvSpPr>
          <p:cNvPr id="1048619" name="Slide Number Placeholder 6"/>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20" name="Title 1"/>
          <p:cNvSpPr>
            <a:spLocks noGrp="1"/>
          </p:cNvSpPr>
          <p:nvPr>
            <p:ph type="title"/>
          </p:nvPr>
        </p:nvSpPr>
        <p:spPr/>
        <p:txBody>
          <a:bodyPr/>
          <a:lstStyle/>
          <a:p>
            <a:r>
              <a:rPr lang="en-US" smtClean="0"/>
              <a:t>Click to edit Master title style</a:t>
            </a:r>
            <a:endParaRPr lang="en-US" dirty="0"/>
          </a:p>
        </p:txBody>
      </p:sp>
      <p:sp>
        <p:nvSpPr>
          <p:cNvPr id="1048621"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22" name="Date Placeholder 3"/>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23" name="Footer Placeholder 4"/>
          <p:cNvSpPr>
            <a:spLocks noGrp="1"/>
          </p:cNvSpPr>
          <p:nvPr>
            <p:ph type="ftr" sz="quarter" idx="11"/>
          </p:nvPr>
        </p:nvSpPr>
        <p:spPr/>
        <p:txBody>
          <a:bodyPr/>
          <a:lstStyle/>
          <a:p>
            <a:endParaRPr lang="en-GB"/>
          </a:p>
        </p:txBody>
      </p:sp>
      <p:sp>
        <p:nvSpPr>
          <p:cNvPr id="1048624" name="Slide Number Placeholder 5"/>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04" name="Vertical Title 1"/>
          <p:cNvSpPr>
            <a:spLocks noGrp="1"/>
          </p:cNvSpPr>
          <p:nvPr>
            <p:ph type="title" orient="vert"/>
          </p:nvPr>
        </p:nvSpPr>
        <p:spPr>
          <a:xfrm>
            <a:off x="10819786" y="1138480"/>
            <a:ext cx="3260110" cy="18121634"/>
          </a:xfrm>
        </p:spPr>
        <p:txBody>
          <a:bodyPr vert="eaVert"/>
          <a:lstStyle/>
          <a:p>
            <a:r>
              <a:rPr lang="en-US" smtClean="0"/>
              <a:t>Click to edit Master title style</a:t>
            </a:r>
            <a:endParaRPr lang="en-US" dirty="0"/>
          </a:p>
        </p:txBody>
      </p:sp>
      <p:sp>
        <p:nvSpPr>
          <p:cNvPr id="1048605" name="Vertical Text Placeholder 2"/>
          <p:cNvSpPr>
            <a:spLocks noGrp="1"/>
          </p:cNvSpPr>
          <p:nvPr>
            <p:ph type="body" orient="vert" idx="1"/>
          </p:nvPr>
        </p:nvSpPr>
        <p:spPr>
          <a:xfrm>
            <a:off x="1039456" y="1138480"/>
            <a:ext cx="9591338" cy="181216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606" name="Date Placeholder 3"/>
          <p:cNvSpPr>
            <a:spLocks noGrp="1"/>
          </p:cNvSpPr>
          <p:nvPr>
            <p:ph type="dt" sz="half" idx="10"/>
          </p:nvPr>
        </p:nvSpPr>
        <p:spPr/>
        <p:txBody>
          <a:bodyPr/>
          <a:lstStyle/>
          <a:p>
            <a:fld id="{5C6896F0-4770-4108-B7AD-2C2A902712E9}" type="datetimeFigureOut">
              <a:rPr lang="en-GB" smtClean="0"/>
              <a:t>29/03/2026</a:t>
            </a:fld>
            <a:endParaRPr lang="en-GB"/>
          </a:p>
        </p:txBody>
      </p:sp>
      <p:sp>
        <p:nvSpPr>
          <p:cNvPr id="1048607" name="Footer Placeholder 4"/>
          <p:cNvSpPr>
            <a:spLocks noGrp="1"/>
          </p:cNvSpPr>
          <p:nvPr>
            <p:ph type="ftr" sz="quarter" idx="11"/>
          </p:nvPr>
        </p:nvSpPr>
        <p:spPr/>
        <p:txBody>
          <a:bodyPr/>
          <a:lstStyle/>
          <a:p>
            <a:endParaRPr lang="en-GB"/>
          </a:p>
        </p:txBody>
      </p:sp>
      <p:sp>
        <p:nvSpPr>
          <p:cNvPr id="1048608" name="Slide Number Placeholder 5"/>
          <p:cNvSpPr>
            <a:spLocks noGrp="1"/>
          </p:cNvSpPr>
          <p:nvPr>
            <p:ph type="sldNum" sz="quarter" idx="12"/>
          </p:nvPr>
        </p:nvSpPr>
        <p:spPr/>
        <p:txBody>
          <a:bodyPr/>
          <a:lstStyle/>
          <a:p>
            <a:fld id="{F787AB9A-84C7-45BC-AA4E-2226799BBB9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1039456" y="1138485"/>
            <a:ext cx="13040439" cy="413317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1048577" name="Text Placeholder 2"/>
          <p:cNvSpPr>
            <a:spLocks noGrp="1"/>
          </p:cNvSpPr>
          <p:nvPr>
            <p:ph type="body" idx="1"/>
          </p:nvPr>
        </p:nvSpPr>
        <p:spPr>
          <a:xfrm>
            <a:off x="1039456" y="5692400"/>
            <a:ext cx="13040439" cy="13567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48578" name="Date Placeholder 3"/>
          <p:cNvSpPr>
            <a:spLocks noGrp="1"/>
          </p:cNvSpPr>
          <p:nvPr>
            <p:ph type="dt" sz="half" idx="2"/>
          </p:nvPr>
        </p:nvSpPr>
        <p:spPr>
          <a:xfrm>
            <a:off x="1039455" y="19819457"/>
            <a:ext cx="3401854" cy="1138480"/>
          </a:xfrm>
          <a:prstGeom prst="rect">
            <a:avLst/>
          </a:prstGeom>
        </p:spPr>
        <p:txBody>
          <a:bodyPr vert="horz" lIns="91440" tIns="45720" rIns="91440" bIns="45720" rtlCol="0" anchor="ctr"/>
          <a:lstStyle>
            <a:lvl1pPr algn="l">
              <a:defRPr sz="1984">
                <a:solidFill>
                  <a:schemeClr val="tx1">
                    <a:tint val="75000"/>
                  </a:schemeClr>
                </a:solidFill>
              </a:defRPr>
            </a:lvl1pPr>
          </a:lstStyle>
          <a:p>
            <a:fld id="{5C6896F0-4770-4108-B7AD-2C2A902712E9}" type="datetimeFigureOut">
              <a:rPr lang="en-GB" smtClean="0"/>
              <a:t>29/03/2026</a:t>
            </a:fld>
            <a:endParaRPr lang="en-GB"/>
          </a:p>
        </p:txBody>
      </p:sp>
      <p:sp>
        <p:nvSpPr>
          <p:cNvPr id="1048579" name="Footer Placeholder 4"/>
          <p:cNvSpPr>
            <a:spLocks noGrp="1"/>
          </p:cNvSpPr>
          <p:nvPr>
            <p:ph type="ftr" sz="quarter" idx="3"/>
          </p:nvPr>
        </p:nvSpPr>
        <p:spPr>
          <a:xfrm>
            <a:off x="5008285" y="19819457"/>
            <a:ext cx="5102781" cy="1138480"/>
          </a:xfrm>
          <a:prstGeom prst="rect">
            <a:avLst/>
          </a:prstGeom>
        </p:spPr>
        <p:txBody>
          <a:bodyPr vert="horz" lIns="91440" tIns="45720" rIns="91440" bIns="45720" rtlCol="0" anchor="ctr"/>
          <a:lstStyle>
            <a:lvl1pPr algn="ctr">
              <a:defRPr sz="1984">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10678041" y="19819457"/>
            <a:ext cx="3401854" cy="1138480"/>
          </a:xfrm>
          <a:prstGeom prst="rect">
            <a:avLst/>
          </a:prstGeom>
        </p:spPr>
        <p:txBody>
          <a:bodyPr vert="horz" lIns="91440" tIns="45720" rIns="91440" bIns="45720" rtlCol="0" anchor="ctr"/>
          <a:lstStyle>
            <a:lvl1pPr algn="r">
              <a:defRPr sz="1984">
                <a:solidFill>
                  <a:schemeClr val="tx1">
                    <a:tint val="75000"/>
                  </a:schemeClr>
                </a:solidFill>
              </a:defRPr>
            </a:lvl1pPr>
          </a:lstStyle>
          <a:p>
            <a:fld id="{F787AB9A-84C7-45BC-AA4E-2226799BBB9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48586" name="Text Box 5"/>
          <p:cNvSpPr txBox="1"/>
          <p:nvPr/>
        </p:nvSpPr>
        <p:spPr>
          <a:xfrm>
            <a:off x="-9450" y="-8009"/>
            <a:ext cx="15117774" cy="707886"/>
          </a:xfrm>
          <a:prstGeom prst="rect">
            <a:avLst/>
          </a:prstGeom>
          <a:solidFill>
            <a:srgbClr val="002060"/>
          </a:solidFill>
        </p:spPr>
        <p:txBody>
          <a:bodyPr wrap="square" rtlCol="0">
            <a:spAutoFit/>
          </a:bodyPr>
          <a:lstStyle/>
          <a:p>
            <a:pPr algn="ctr"/>
            <a:r>
              <a:rPr lang="en-GB" sz="4000" dirty="0" smtClean="0">
                <a:solidFill>
                  <a:schemeClr val="bg1"/>
                </a:solidFill>
                <a:latin typeface="Times New Roman" panose="02020603050405020304" pitchFamily="18" charset="0"/>
                <a:cs typeface="Times New Roman" panose="02020603050405020304" pitchFamily="18" charset="0"/>
              </a:rPr>
              <a:t>How to Share a file via OneDrive</a:t>
            </a:r>
            <a:endParaRPr lang="en-GB" sz="4000" dirty="0">
              <a:solidFill>
                <a:schemeClr val="bg1"/>
              </a:solidFill>
              <a:latin typeface="Times New Roman" panose="02020603050405020304" pitchFamily="18" charset="0"/>
              <a:cs typeface="Times New Roman" panose="02020603050405020304" pitchFamily="18" charset="0"/>
            </a:endParaRPr>
          </a:p>
        </p:txBody>
      </p:sp>
      <p:sp>
        <p:nvSpPr>
          <p:cNvPr id="1048587" name="Rectangles 7"/>
          <p:cNvSpPr/>
          <p:nvPr/>
        </p:nvSpPr>
        <p:spPr>
          <a:xfrm>
            <a:off x="32661" y="1682713"/>
            <a:ext cx="7576999" cy="2151223"/>
          </a:xfrm>
          <a:prstGeom prst="rect">
            <a:avLst/>
          </a:prstGeom>
          <a:noFill/>
          <a:ln w="12700">
            <a:noFill/>
          </a:ln>
        </p:spPr>
        <p:style>
          <a:lnRef idx="2">
            <a:schemeClr val="accent1">
              <a:lumMod val="75000"/>
            </a:schemeClr>
          </a:lnRef>
          <a:fillRef idx="1">
            <a:schemeClr val="accent1"/>
          </a:fillRef>
          <a:effectRef idx="0">
            <a:srgbClr val="FFFFFF"/>
          </a:effectRef>
          <a:fontRef idx="minor">
            <a:schemeClr val="lt1"/>
          </a:fontRef>
        </p:style>
        <p:txBody>
          <a:bodyPr rtlCol="0" anchor="t"/>
          <a:lstStyle/>
          <a:p>
            <a:pPr algn="just"/>
            <a:r>
              <a:rPr lang="en-GB" sz="2000" b="1" dirty="0">
                <a:solidFill>
                  <a:schemeClr val="tx1"/>
                </a:solidFill>
                <a:latin typeface="Times New Roman" panose="02020603050405020304" pitchFamily="18" charset="0"/>
                <a:cs typeface="Times New Roman" panose="02020603050405020304" pitchFamily="18" charset="0"/>
              </a:rPr>
              <a:t>Introduction to </a:t>
            </a:r>
            <a:r>
              <a:rPr lang="en-GB" sz="2000" b="1" dirty="0" smtClean="0">
                <a:solidFill>
                  <a:schemeClr val="tx1"/>
                </a:solidFill>
                <a:latin typeface="Times New Roman" panose="02020603050405020304" pitchFamily="18" charset="0"/>
                <a:cs typeface="Times New Roman" panose="02020603050405020304" pitchFamily="18" charset="0"/>
              </a:rPr>
              <a:t>OneDrive File Sharing</a:t>
            </a:r>
          </a:p>
          <a:p>
            <a:pPr algn="just"/>
            <a:r>
              <a:rPr lang="en-GB" sz="2000" dirty="0" smtClean="0">
                <a:solidFill>
                  <a:schemeClr val="tx1"/>
                </a:solidFill>
                <a:latin typeface="Times New Roman" panose="02020603050405020304" pitchFamily="18" charset="0"/>
                <a:cs typeface="Times New Roman" panose="02020603050405020304" pitchFamily="18" charset="0"/>
              </a:rPr>
              <a:t>The </a:t>
            </a:r>
            <a:r>
              <a:rPr lang="en-GB" sz="2000" dirty="0">
                <a:solidFill>
                  <a:schemeClr val="tx1"/>
                </a:solidFill>
                <a:latin typeface="Times New Roman" panose="02020603050405020304" pitchFamily="18" charset="0"/>
                <a:cs typeface="Times New Roman" panose="02020603050405020304" pitchFamily="18" charset="0"/>
              </a:rPr>
              <a:t>skill to exchange files quickly and safely has not only become a luxury in the modern technological world, but also a need in personal performance and teamwork in the workplace. Cloud-based storage systems have transformed this to step further into what the physical storage devices and email attachments allow </a:t>
            </a:r>
            <a:r>
              <a:rPr lang="en-GB" sz="2000" dirty="0" smtClean="0">
                <a:solidFill>
                  <a:schemeClr val="tx1"/>
                </a:solidFill>
                <a:latin typeface="Times New Roman" panose="02020603050405020304" pitchFamily="18" charset="0"/>
                <a:cs typeface="Times New Roman" panose="02020603050405020304" pitchFamily="18" charset="0"/>
              </a:rPr>
              <a:t>and provide real-time, endless access to the information anywhere </a:t>
            </a:r>
            <a:endParaRPr lang="en-GB" sz="2000" dirty="0">
              <a:solidFill>
                <a:schemeClr val="tx1"/>
              </a:solidFill>
              <a:latin typeface="Times New Roman" panose="02020603050405020304" pitchFamily="18" charset="0"/>
              <a:cs typeface="Times New Roman" panose="02020603050405020304" pitchFamily="18" charset="0"/>
            </a:endParaRPr>
          </a:p>
        </p:txBody>
      </p:sp>
      <p:sp>
        <p:nvSpPr>
          <p:cNvPr id="1048588" name="Rectangle 2"/>
          <p:cNvSpPr/>
          <p:nvPr/>
        </p:nvSpPr>
        <p:spPr>
          <a:xfrm>
            <a:off x="41322" y="3885124"/>
            <a:ext cx="7559675" cy="2898140"/>
          </a:xfrm>
          <a:prstGeom prst="rect">
            <a:avLst/>
          </a:prstGeom>
        </p:spPr>
        <p:txBody>
          <a:bodyPr>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1: Accessing the OneDrive Platform</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The basic action on sharing a file is to access the OneDrive environment. It starts by opening a web browser and going to the official OneDrive web site or by going to it in the Microsoft 365 app launcher. When accessing the login screen, the user is required to enter their Microsoft account details which is usually an email address and a password that is linked to one of the services such as outlook, Xbox or a business oriented Microsoft 365 service </a:t>
            </a:r>
          </a:p>
        </p:txBody>
      </p:sp>
      <p:sp>
        <p:nvSpPr>
          <p:cNvPr id="1048589" name="Rectangle 3"/>
          <p:cNvSpPr/>
          <p:nvPr/>
        </p:nvSpPr>
        <p:spPr>
          <a:xfrm>
            <a:off x="-12950" y="8533720"/>
            <a:ext cx="7559675" cy="2593340"/>
          </a:xfrm>
          <a:prstGeom prst="rect">
            <a:avLst/>
          </a:prstGeom>
        </p:spPr>
        <p:txBody>
          <a:bodyPr>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2: Initiating the File Upload</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The file is now on the OneDrive interface, and it is necessary to make sure that the target file is stored in the cloud store. In order to do this, a user must find and press the button that is labelled as Create or upload that is usually at the top of the list of files. This will drop a dropdown list in which a user is able to choose amongst the Files upload or Folder upload based on the type of content that needs </a:t>
            </a:r>
            <a:r>
              <a:rPr lang="en-GB" sz="2000" dirty="0" smtClean="0">
                <a:latin typeface="Times New Roman" panose="02020603050405020304" pitchFamily="18" charset="0"/>
                <a:ea typeface="Calibri" panose="020F0502020204030204" pitchFamily="34" charset="0"/>
                <a:cs typeface="Times New Roman" panose="02020603050405020304" pitchFamily="18" charset="0"/>
              </a:rPr>
              <a:t>sharing.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590" name="Rectangle 4"/>
          <p:cNvSpPr/>
          <p:nvPr/>
        </p:nvSpPr>
        <p:spPr>
          <a:xfrm>
            <a:off x="-12950" y="13293516"/>
            <a:ext cx="7559675" cy="2593339"/>
          </a:xfrm>
          <a:prstGeom prst="rect">
            <a:avLst/>
          </a:prstGeom>
        </p:spPr>
        <p:txBody>
          <a:bodyPr wrap="square">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3: Selecting the Target File</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After uploading the file successfully and its presence in the list of OneDrive files, a user has to choose it to specify which object is to be shared. This is normally done by a single click on a name or icon (file) in the web interface of </a:t>
            </a:r>
            <a:r>
              <a:rPr lang="en-GB" sz="2000" dirty="0" smtClean="0">
                <a:latin typeface="Times New Roman" panose="02020603050405020304" pitchFamily="18" charset="0"/>
                <a:ea typeface="Calibri" panose="020F0502020204030204" pitchFamily="34" charset="0"/>
                <a:cs typeface="Times New Roman" panose="02020603050405020304" pitchFamily="18" charset="0"/>
              </a:rPr>
              <a:t>OneDrive. This </a:t>
            </a:r>
            <a:r>
              <a:rPr lang="en-GB" sz="2000" dirty="0">
                <a:latin typeface="Times New Roman" panose="02020603050405020304" pitchFamily="18" charset="0"/>
                <a:ea typeface="Calibri" panose="020F0502020204030204" pitchFamily="34" charset="0"/>
                <a:cs typeface="Times New Roman" panose="02020603050405020304" pitchFamily="18" charset="0"/>
              </a:rPr>
              <a:t>interaction choice is a sensitive interface prompt; it indicates to the system what particular data item the further actions, like the Share feature are supposed to function on. </a:t>
            </a:r>
          </a:p>
        </p:txBody>
      </p:sp>
      <p:sp>
        <p:nvSpPr>
          <p:cNvPr id="1048591" name="Rectangle 9"/>
          <p:cNvSpPr/>
          <p:nvPr/>
        </p:nvSpPr>
        <p:spPr>
          <a:xfrm>
            <a:off x="-51491" y="17711761"/>
            <a:ext cx="7559675" cy="1983740"/>
          </a:xfrm>
          <a:prstGeom prst="rect">
            <a:avLst/>
          </a:prstGeom>
        </p:spPr>
        <p:txBody>
          <a:bodyPr>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4: Accessing the Sharing Function</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Now the user has the option to use the available primary sharing mechanism having the appropriate file opened. It will have a Share button, which will either be available in the toolbar on the upper part of the page or in the context menu that appears after right-clicking the </a:t>
            </a:r>
            <a:r>
              <a:rPr lang="en-GB" sz="2000" dirty="0" smtClean="0">
                <a:latin typeface="Times New Roman" panose="02020603050405020304" pitchFamily="18" charset="0"/>
                <a:ea typeface="Calibri" panose="020F0502020204030204" pitchFamily="34" charset="0"/>
                <a:cs typeface="Times New Roman" panose="02020603050405020304" pitchFamily="18" charset="0"/>
              </a:rPr>
              <a:t>file</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592" name="Rectangle 10"/>
          <p:cNvSpPr/>
          <p:nvPr/>
        </p:nvSpPr>
        <p:spPr>
          <a:xfrm>
            <a:off x="7652561" y="793723"/>
            <a:ext cx="7451133" cy="2618666"/>
          </a:xfrm>
          <a:prstGeom prst="rect">
            <a:avLst/>
          </a:prstGeom>
        </p:spPr>
        <p:txBody>
          <a:bodyPr wrap="square">
            <a:spAutoFit/>
          </a:bodyPr>
          <a:lstStyle/>
          <a:p>
            <a:pPr algn="just">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5: Configuring Access Permissions</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The important step before sharing the file is to determine the access permissions. In the Share dialogue, the user will see the possibility to control access and actions of the file by the users. The user can also limit the access to a selected audience by selecting an option of a predefined group (i.e., Only people in your organisation or Specific people) by clicking on the settings or on the dropdown of Anyone with the link but can edit </a:t>
            </a:r>
          </a:p>
        </p:txBody>
      </p:sp>
      <p:sp>
        <p:nvSpPr>
          <p:cNvPr id="1048593" name="Rectangle 11"/>
          <p:cNvSpPr/>
          <p:nvPr/>
        </p:nvSpPr>
        <p:spPr>
          <a:xfrm>
            <a:off x="7682259" y="6873377"/>
            <a:ext cx="7559675" cy="2288540"/>
          </a:xfrm>
          <a:prstGeom prst="rect">
            <a:avLst/>
          </a:prstGeom>
        </p:spPr>
        <p:txBody>
          <a:bodyPr>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6: Distributing the File Link</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Once the permissions are established, then, the user may continue with the method of distribution. In the Share pane, two major options are possible: one sends an invitation by email, and the other one duplicates a shareable link. </a:t>
            </a:r>
            <a:r>
              <a:rPr lang="en-GB" sz="2000" dirty="0" smtClean="0">
                <a:latin typeface="Times New Roman" panose="02020603050405020304" pitchFamily="18" charset="0"/>
                <a:ea typeface="Calibri" panose="020F0502020204030204" pitchFamily="34" charset="0"/>
                <a:cs typeface="Times New Roman" panose="02020603050405020304" pitchFamily="18" charset="0"/>
              </a:rPr>
              <a:t>Instead</a:t>
            </a:r>
            <a:r>
              <a:rPr lang="en-GB" sz="2000" dirty="0">
                <a:latin typeface="Times New Roman" panose="02020603050405020304" pitchFamily="18" charset="0"/>
                <a:ea typeface="Calibri" panose="020F0502020204030204" pitchFamily="34" charset="0"/>
                <a:cs typeface="Times New Roman" panose="02020603050405020304" pitchFamily="18" charset="0"/>
              </a:rPr>
              <a:t>, it is possible to choose a copy link that will open a special link and store it in a clipboard </a:t>
            </a:r>
          </a:p>
        </p:txBody>
      </p:sp>
      <p:sp>
        <p:nvSpPr>
          <p:cNvPr id="1048594" name="Rectangle 19"/>
          <p:cNvSpPr/>
          <p:nvPr/>
        </p:nvSpPr>
        <p:spPr>
          <a:xfrm>
            <a:off x="7652561" y="12627486"/>
            <a:ext cx="7559675" cy="3507740"/>
          </a:xfrm>
          <a:prstGeom prst="rect">
            <a:avLst/>
          </a:prstGeom>
        </p:spPr>
        <p:txBody>
          <a:bodyPr>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Step 7: Confirming Successful Sharing</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The last thing in the process is to ensure that an action of sharing is done successfully. After dispatching the email invitation or copying the link, OneDrive currently presents a confirmation window or a temporary notification on the screen, which can provide a message about the fact that the file has been </a:t>
            </a:r>
            <a:r>
              <a:rPr lang="en-GB" sz="2000" dirty="0" smtClean="0">
                <a:latin typeface="Times New Roman" panose="02020603050405020304" pitchFamily="18" charset="0"/>
                <a:ea typeface="Calibri" panose="020F0502020204030204" pitchFamily="34" charset="0"/>
                <a:cs typeface="Times New Roman" panose="02020603050405020304" pitchFamily="18" charset="0"/>
              </a:rPr>
              <a:t>shared. In </a:t>
            </a:r>
            <a:r>
              <a:rPr lang="en-GB" sz="2000" dirty="0">
                <a:latin typeface="Times New Roman" panose="02020603050405020304" pitchFamily="18" charset="0"/>
                <a:ea typeface="Calibri" panose="020F0502020204030204" pitchFamily="34" charset="0"/>
                <a:cs typeface="Times New Roman" panose="02020603050405020304" pitchFamily="18" charset="0"/>
              </a:rPr>
              <a:t>email-based sharing, the sender might get the copy of the invitation in his/her sent messages, whereas in the connecting sharing, the user can attempt to activate the link in his/her individual browser to make sure that his/her permissions are configured appropriately. </a:t>
            </a:r>
          </a:p>
        </p:txBody>
      </p:sp>
      <p:sp>
        <p:nvSpPr>
          <p:cNvPr id="1048595" name="Rectangle 20"/>
          <p:cNvSpPr/>
          <p:nvPr/>
        </p:nvSpPr>
        <p:spPr>
          <a:xfrm>
            <a:off x="7682259" y="19387868"/>
            <a:ext cx="7559675" cy="2288540"/>
          </a:xfrm>
          <a:prstGeom prst="rect">
            <a:avLst/>
          </a:prstGeom>
        </p:spPr>
        <p:txBody>
          <a:bodyPr>
            <a:spAutoFit/>
          </a:bodyPr>
          <a:lstStyle/>
          <a:p>
            <a:pPr algn="ctr">
              <a:spcBef>
                <a:spcPts val="500"/>
              </a:spcBef>
              <a:spcAft>
                <a:spcPts val="5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To sum up, a file sharing on Microsoft OneDrive is a procedural undertaking aimed at harmonising convenience with the effective security measures. Since the first process of logging into the account to the last confirmation of a successful share, each process is crucial in making sure that cooperation is productive and safe.</a:t>
            </a:r>
          </a:p>
        </p:txBody>
      </p:sp>
      <p:pic>
        <p:nvPicPr>
          <p:cNvPr id="2097152" name="Picture 22"/>
          <p:cNvPicPr>
            <a:picLocks noChangeAspect="1"/>
          </p:cNvPicPr>
          <p:nvPr/>
        </p:nvPicPr>
        <p:blipFill>
          <a:blip r:embed="rId3"/>
          <a:stretch>
            <a:fillRect/>
          </a:stretch>
        </p:blipFill>
        <p:spPr>
          <a:xfrm>
            <a:off x="4710440" y="810259"/>
            <a:ext cx="2797744" cy="1040223"/>
          </a:xfrm>
          <a:prstGeom prst="rect">
            <a:avLst/>
          </a:prstGeom>
        </p:spPr>
      </p:pic>
      <p:pic>
        <p:nvPicPr>
          <p:cNvPr id="2097153" name="Picture 23"/>
          <p:cNvPicPr>
            <a:picLocks noChangeAspect="1"/>
          </p:cNvPicPr>
          <p:nvPr/>
        </p:nvPicPr>
        <p:blipFill>
          <a:blip r:embed="rId4"/>
          <a:stretch>
            <a:fillRect/>
          </a:stretch>
        </p:blipFill>
        <p:spPr>
          <a:xfrm>
            <a:off x="1352576" y="6503790"/>
            <a:ext cx="5099690" cy="1976128"/>
          </a:xfrm>
          <a:prstGeom prst="rect">
            <a:avLst/>
          </a:prstGeom>
        </p:spPr>
      </p:pic>
      <p:pic>
        <p:nvPicPr>
          <p:cNvPr id="2097154" name="Picture 24"/>
          <p:cNvPicPr>
            <a:picLocks noChangeAspect="1"/>
          </p:cNvPicPr>
          <p:nvPr/>
        </p:nvPicPr>
        <p:blipFill>
          <a:blip r:embed="rId5"/>
          <a:stretch>
            <a:fillRect/>
          </a:stretch>
        </p:blipFill>
        <p:spPr>
          <a:xfrm>
            <a:off x="1145339" y="10844927"/>
            <a:ext cx="5243096" cy="2358346"/>
          </a:xfrm>
          <a:prstGeom prst="rect">
            <a:avLst/>
          </a:prstGeom>
        </p:spPr>
      </p:pic>
      <p:pic>
        <p:nvPicPr>
          <p:cNvPr id="2097155" name="Picture 25"/>
          <p:cNvPicPr>
            <a:picLocks noChangeAspect="1"/>
          </p:cNvPicPr>
          <p:nvPr/>
        </p:nvPicPr>
        <p:blipFill>
          <a:blip r:embed="rId6"/>
          <a:stretch>
            <a:fillRect/>
          </a:stretch>
        </p:blipFill>
        <p:spPr>
          <a:xfrm>
            <a:off x="1145339" y="15544393"/>
            <a:ext cx="4882052" cy="2161475"/>
          </a:xfrm>
          <a:prstGeom prst="rect">
            <a:avLst/>
          </a:prstGeom>
        </p:spPr>
      </p:pic>
      <p:pic>
        <p:nvPicPr>
          <p:cNvPr id="2097156" name="Picture 26"/>
          <p:cNvPicPr>
            <a:picLocks noChangeAspect="1"/>
          </p:cNvPicPr>
          <p:nvPr/>
        </p:nvPicPr>
        <p:blipFill>
          <a:blip r:embed="rId7"/>
          <a:stretch>
            <a:fillRect/>
          </a:stretch>
        </p:blipFill>
        <p:spPr>
          <a:xfrm>
            <a:off x="1145339" y="19407097"/>
            <a:ext cx="4882051" cy="1999303"/>
          </a:xfrm>
          <a:prstGeom prst="rect">
            <a:avLst/>
          </a:prstGeom>
        </p:spPr>
      </p:pic>
      <p:pic>
        <p:nvPicPr>
          <p:cNvPr id="2097157" name="Picture 27"/>
          <p:cNvPicPr>
            <a:picLocks noChangeAspect="1"/>
          </p:cNvPicPr>
          <p:nvPr/>
        </p:nvPicPr>
        <p:blipFill>
          <a:blip r:embed="rId8"/>
          <a:stretch>
            <a:fillRect/>
          </a:stretch>
        </p:blipFill>
        <p:spPr>
          <a:xfrm>
            <a:off x="7790802" y="8896911"/>
            <a:ext cx="7451132" cy="3638211"/>
          </a:xfrm>
          <a:prstGeom prst="rect">
            <a:avLst/>
          </a:prstGeom>
        </p:spPr>
      </p:pic>
      <p:pic>
        <p:nvPicPr>
          <p:cNvPr id="2097158" name="Picture 28"/>
          <p:cNvPicPr>
            <a:picLocks noChangeAspect="1"/>
          </p:cNvPicPr>
          <p:nvPr/>
        </p:nvPicPr>
        <p:blipFill>
          <a:blip r:embed="rId9"/>
          <a:stretch>
            <a:fillRect/>
          </a:stretch>
        </p:blipFill>
        <p:spPr>
          <a:xfrm>
            <a:off x="7820498" y="15861705"/>
            <a:ext cx="7421436" cy="3341434"/>
          </a:xfrm>
          <a:prstGeom prst="rect">
            <a:avLst/>
          </a:prstGeom>
        </p:spPr>
      </p:pic>
      <p:pic>
        <p:nvPicPr>
          <p:cNvPr id="2097159" name="Picture 29"/>
          <p:cNvPicPr>
            <a:picLocks noChangeAspect="1"/>
          </p:cNvPicPr>
          <p:nvPr/>
        </p:nvPicPr>
        <p:blipFill>
          <a:blip r:embed="rId10"/>
          <a:stretch>
            <a:fillRect/>
          </a:stretch>
        </p:blipFill>
        <p:spPr>
          <a:xfrm>
            <a:off x="7655271" y="3293866"/>
            <a:ext cx="7448422" cy="3437595"/>
          </a:xfrm>
          <a:prstGeom prst="rect">
            <a:avLst/>
          </a:prstGeom>
        </p:spPr>
      </p:pic>
      <p:sp>
        <p:nvSpPr>
          <p:cNvPr id="1048596" name="Rectangle 1"/>
          <p:cNvSpPr/>
          <p:nvPr/>
        </p:nvSpPr>
        <p:spPr>
          <a:xfrm>
            <a:off x="159985" y="651389"/>
            <a:ext cx="4146544" cy="646331"/>
          </a:xfrm>
          <a:prstGeom prst="rect">
            <a:avLst/>
          </a:prstGeom>
        </p:spPr>
        <p:txBody>
          <a:bodyPr wrap="square">
            <a:spAutoFit/>
          </a:bodyPr>
          <a:lstStyle/>
          <a:p>
            <a:r>
              <a:rPr lang="en-GB" sz="3600" b="1" dirty="0" smtClean="0">
                <a:latin typeface="Times New Roman" panose="02020603050405020304" pitchFamily="18" charset="0"/>
                <a:cs typeface="Times New Roman" panose="02020603050405020304" pitchFamily="18" charset="0"/>
              </a:rPr>
              <a:t>Student </a:t>
            </a:r>
            <a:r>
              <a:rPr lang="en-GB" sz="3600" b="1" dirty="0" smtClean="0">
                <a:latin typeface="Times New Roman" panose="02020603050405020304" pitchFamily="18" charset="0"/>
                <a:cs typeface="Times New Roman" panose="02020603050405020304" pitchFamily="18" charset="0"/>
              </a:rPr>
              <a:t>ID-</a:t>
            </a:r>
            <a:r>
              <a:rPr lang="en-US" sz="3600" b="1" dirty="0" smtClean="0">
                <a:latin typeface="Times New Roman" panose="02020603050405020304" pitchFamily="18" charset="0"/>
                <a:cs typeface="Times New Roman" panose="02020603050405020304" pitchFamily="18" charset="0"/>
              </a:rPr>
              <a:t>2530806</a:t>
            </a:r>
            <a:endParaRPr lang="en-GB" sz="3600" b="1"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1978</Words>
  <Application>Microsoft Office PowerPoint</Application>
  <PresentationFormat>Custom</PresentationFormat>
  <Paragraphs>55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dc:creator>
  <cp:lastModifiedBy>FB PC</cp:lastModifiedBy>
  <cp:revision>1</cp:revision>
  <dcterms:created xsi:type="dcterms:W3CDTF">2025-05-14T03:26:47Z</dcterms:created>
  <dcterms:modified xsi:type="dcterms:W3CDTF">2026-03-29T13:26:25Z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111369</vt:lpwstr>
  </property>
  <property fmtid="{D5CDD505-2E9C-101B-9397-08002B2CF9AE}" pid="3" name="NXPowerLiteSettings">
    <vt:lpwstr>F70005D002A000</vt:lpwstr>
  </property>
  <property fmtid="{D5CDD505-2E9C-101B-9397-08002B2CF9AE}" pid="4" name="NXPowerLiteVersion">
    <vt:lpwstr>D10.2.0</vt:lpwstr>
  </property>
  <property fmtid="{D5CDD505-2E9C-101B-9397-08002B2CF9AE}" pid="5" name="ICV">
    <vt:lpwstr>e9cce55a70fa4d95929f1b1f2d188b55</vt:lpwstr>
  </property>
</Properties>
</file>