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handoutMasterIdLst>
    <p:handoutMasterId r:id="rId14"/>
  </p:handoutMasterIdLst>
  <p:sldIdLst>
    <p:sldId id="256" r:id="rId2"/>
    <p:sldId id="257" r:id="rId3"/>
    <p:sldId id="260" r:id="rId4"/>
    <p:sldId id="258" r:id="rId5"/>
    <p:sldId id="270" r:id="rId6"/>
    <p:sldId id="267" r:id="rId7"/>
    <p:sldId id="266" r:id="rId8"/>
    <p:sldId id="272" r:id="rId9"/>
    <p:sldId id="271" r:id="rId10"/>
    <p:sldId id="273"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DC1802-9042-4B83-8058-5C579CEC5157}" v="13447" dt="2019-12-11T22:17:19.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0138" autoAdjust="0"/>
  </p:normalViewPr>
  <p:slideViewPr>
    <p:cSldViewPr snapToGrid="0">
      <p:cViewPr varScale="1">
        <p:scale>
          <a:sx n="77" d="100"/>
          <a:sy n="77" d="100"/>
        </p:scale>
        <p:origin x="7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922C472-52B7-49EA-A8A6-F28FEC22A5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Social and Ethical Marketing</a:t>
            </a:r>
          </a:p>
        </p:txBody>
      </p:sp>
      <p:sp>
        <p:nvSpPr>
          <p:cNvPr id="3" name="Date Placeholder 2">
            <a:extLst>
              <a:ext uri="{FF2B5EF4-FFF2-40B4-BE49-F238E27FC236}">
                <a16:creationId xmlns:a16="http://schemas.microsoft.com/office/drawing/2014/main" id="{595F983E-0A5C-48F2-8718-7C078AE01D7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F53D4B-0C32-4746-96B1-EA2673B8A7DF}" type="datetimeFigureOut">
              <a:rPr lang="en-GB" smtClean="0"/>
              <a:t>11/12/2019</a:t>
            </a:fld>
            <a:endParaRPr lang="en-GB"/>
          </a:p>
        </p:txBody>
      </p:sp>
      <p:sp>
        <p:nvSpPr>
          <p:cNvPr id="4" name="Footer Placeholder 3">
            <a:extLst>
              <a:ext uri="{FF2B5EF4-FFF2-40B4-BE49-F238E27FC236}">
                <a16:creationId xmlns:a16="http://schemas.microsoft.com/office/drawing/2014/main" id="{AA229D36-660C-4590-BEB6-C29500D58A1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BMSP5003</a:t>
            </a:r>
          </a:p>
        </p:txBody>
      </p:sp>
      <p:sp>
        <p:nvSpPr>
          <p:cNvPr id="5" name="Slide Number Placeholder 4">
            <a:extLst>
              <a:ext uri="{FF2B5EF4-FFF2-40B4-BE49-F238E27FC236}">
                <a16:creationId xmlns:a16="http://schemas.microsoft.com/office/drawing/2014/main" id="{89F0C76A-0D27-4FD9-99D0-4A6312F9282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753C38-B0CF-4E87-BD84-9025C9C0B9D4}" type="slidenum">
              <a:rPr lang="en-GB" smtClean="0"/>
              <a:t>‹#›</a:t>
            </a:fld>
            <a:endParaRPr lang="en-GB"/>
          </a:p>
        </p:txBody>
      </p:sp>
    </p:spTree>
    <p:extLst>
      <p:ext uri="{BB962C8B-B14F-4D97-AF65-F5344CB8AC3E}">
        <p14:creationId xmlns:p14="http://schemas.microsoft.com/office/powerpoint/2010/main" val="1154559585"/>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Social and Ethical Marketing</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6AE57-7194-4115-8769-634052CDE53C}"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BMSP5003</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3E7F2D-C2AA-46E6-B38E-B3000A936371}" type="slidenum">
              <a:rPr lang="en-GB" smtClean="0"/>
              <a:t>‹#›</a:t>
            </a:fld>
            <a:endParaRPr lang="en-GB"/>
          </a:p>
        </p:txBody>
      </p:sp>
    </p:spTree>
    <p:extLst>
      <p:ext uri="{BB962C8B-B14F-4D97-AF65-F5344CB8AC3E}">
        <p14:creationId xmlns:p14="http://schemas.microsoft.com/office/powerpoint/2010/main" val="717067960"/>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rcahmw.gov.uk/discover/the-library-catalogue/"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smartinsights.com/marketing-planning/marketing-models/how-to-use-the-7ps-marketing-mix/" TargetMode="External"/><Relationship Id="rId5" Type="http://schemas.openxmlformats.org/officeDocument/2006/relationships/hyperlink" Target="https://rcahmw.gov.uk/events/" TargetMode="External"/><Relationship Id="rId4" Type="http://schemas.openxmlformats.org/officeDocument/2006/relationships/hyperlink" Target="https://rcahmw.gov.uk/discover/coflei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tasks involves a form of  marketing approaches to promoting the </a:t>
            </a:r>
            <a:r>
              <a:rPr lang="en-GB" sz="1200" kern="1200">
                <a:solidFill>
                  <a:schemeClr val="tx1"/>
                </a:solidFill>
                <a:effectLst/>
                <a:latin typeface="+mn-lt"/>
                <a:ea typeface="+mn-ea"/>
                <a:cs typeface="+mn-cs"/>
              </a:rPr>
              <a:t>Royal Commission.  Directed </a:t>
            </a:r>
            <a:r>
              <a:rPr lang="en-GB" sz="1200" kern="1200" dirty="0">
                <a:solidFill>
                  <a:schemeClr val="tx1"/>
                </a:solidFill>
                <a:effectLst/>
                <a:latin typeface="+mn-lt"/>
                <a:ea typeface="+mn-ea"/>
                <a:cs typeface="+mn-cs"/>
              </a:rPr>
              <a:t>in how to conduct plan objectives in securing  promotion , wider audiences, and improvable services.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Based on  Social Marketing  the  trip to the Royal Commission on 13</a:t>
            </a:r>
            <a:r>
              <a:rPr lang="en-GB" baseline="30000" dirty="0"/>
              <a:t>th</a:t>
            </a:r>
            <a:r>
              <a:rPr lang="en-GB" dirty="0"/>
              <a:t> November, 2019. was required to review the institute a tour of the library and research room lead to establishment of organisation objective, which is to record, track and share information of historic archaeology. suggested the importance of recording archaeology  to reflect upon how we gather a wider understanding of  the </a:t>
            </a:r>
            <a:r>
              <a:rPr lang="en-GB" sz="1200" kern="1200" dirty="0">
                <a:solidFill>
                  <a:schemeClr val="tx1"/>
                </a:solidFill>
                <a:effectLst/>
                <a:latin typeface="+mn-lt"/>
                <a:ea typeface="+mn-ea"/>
                <a:cs typeface="+mn-cs"/>
              </a:rPr>
              <a:t>heritage of Wales. </a:t>
            </a:r>
            <a:r>
              <a:rPr lang="en-GB" dirty="0"/>
              <a:t>The hosts, described  organisation team as  small with approximately 30 staff members.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Power point will  involve: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is the Royal Commission of Wales?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attempt to investigate possible improvement  and in what way can innovate their services,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Locate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Addressing  a  records and services with definition of one.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Briefly mentioning the marketing in the concept of the 7 p’s mix.</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Strategy plan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effectLst/>
              </a:rPr>
              <a:t>A</a:t>
            </a:r>
            <a:r>
              <a:rPr lang="en-GB" sz="1200" dirty="0">
                <a:effectLst>
                  <a:innerShdw blurRad="63500" dist="50800" dir="16200000">
                    <a:prstClr val="black">
                      <a:alpha val="50000"/>
                    </a:prstClr>
                  </a:innerShdw>
                </a:effectLst>
              </a:rPr>
              <a:t>djust in facilities for example marketing approaches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effectLst>
                  <a:innerShdw blurRad="63500" dist="50800" dir="16200000">
                    <a:prstClr val="black">
                      <a:alpha val="50000"/>
                    </a:prstClr>
                  </a:innerShdw>
                </a:effectLst>
              </a:rPr>
              <a:t>Solutions to the </a:t>
            </a:r>
            <a:r>
              <a:rPr lang="en-GB" sz="1200" dirty="0" err="1">
                <a:effectLst>
                  <a:innerShdw blurRad="63500" dist="50800" dir="16200000">
                    <a:prstClr val="black">
                      <a:alpha val="50000"/>
                    </a:prstClr>
                  </a:innerShdw>
                </a:effectLst>
              </a:rPr>
              <a:t>implicatons</a:t>
            </a:r>
            <a:r>
              <a:rPr lang="en-GB" sz="1200" dirty="0">
                <a:effectLst>
                  <a:innerShdw blurRad="63500" dist="50800" dir="16200000">
                    <a:prstClr val="black">
                      <a:alpha val="50000"/>
                    </a:prstClr>
                  </a:innerShdw>
                </a:effectLst>
              </a:rPr>
              <a:t> covered by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effectLst>
                  <a:innerShdw blurRad="63500" dist="50800" dir="16200000">
                    <a:prstClr val="black">
                      <a:alpha val="50000"/>
                    </a:prstClr>
                  </a:innerShdw>
                </a:effectLst>
              </a:rPr>
              <a:t>Questions </a:t>
            </a:r>
            <a:endParaRPr lang="en-GB" dirty="0"/>
          </a:p>
        </p:txBody>
      </p:sp>
      <p:sp>
        <p:nvSpPr>
          <p:cNvPr id="4" name="Slide Number Placeholder 3"/>
          <p:cNvSpPr>
            <a:spLocks noGrp="1"/>
          </p:cNvSpPr>
          <p:nvPr>
            <p:ph type="sldNum" sz="quarter" idx="5"/>
          </p:nvPr>
        </p:nvSpPr>
        <p:spPr/>
        <p:txBody>
          <a:bodyPr/>
          <a:lstStyle/>
          <a:p>
            <a:fld id="{CB3E7F2D-C2AA-46E6-B38E-B3000A936371}" type="slidenum">
              <a:rPr lang="en-GB" smtClean="0"/>
              <a:t>1</a:t>
            </a:fld>
            <a:endParaRPr lang="en-GB"/>
          </a:p>
        </p:txBody>
      </p:sp>
      <p:sp>
        <p:nvSpPr>
          <p:cNvPr id="5" name="Footer Placeholder 4">
            <a:extLst>
              <a:ext uri="{FF2B5EF4-FFF2-40B4-BE49-F238E27FC236}">
                <a16:creationId xmlns:a16="http://schemas.microsoft.com/office/drawing/2014/main" id="{CFBE4CC9-31ED-49DC-B411-17C528B14FD7}"/>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5C1FD8BF-DB56-4ED6-8020-BFE6F6D476A0}"/>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4098902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dirty="0"/>
              <a:t>The Royal Commission based in Aberystwyth,  and is sponsored by the welsh government. It is a National archive  the history and changes to the environment of wales, over time.  </a:t>
            </a:r>
            <a:r>
              <a:rPr lang="en-GB" dirty="0"/>
              <a:t>Basically, a museum of historic evidence on wales  recorded and stored at the Nation Library of Wales. </a:t>
            </a:r>
            <a:endParaRPr lang="en-GB" sz="1200" dirty="0"/>
          </a:p>
          <a:p>
            <a:pPr>
              <a:lnSpc>
                <a:spcPct val="100000"/>
              </a:lnSpc>
            </a:pPr>
            <a:endParaRPr lang="en-GB" sz="1200" dirty="0"/>
          </a:p>
          <a:p>
            <a:pPr>
              <a:lnSpc>
                <a:spcPct val="100000"/>
              </a:lnSpc>
            </a:pPr>
            <a:r>
              <a:rPr lang="en-GB" sz="1200" dirty="0"/>
              <a:t>The archaeological heritage of wales that has been recorded and is stored by government services available for the pubic . However some documents require a cost or if the documents can be tracked at a faster pace for a small fee.</a:t>
            </a:r>
          </a:p>
          <a:p>
            <a:endParaRPr lang="en-GB" dirty="0"/>
          </a:p>
        </p:txBody>
      </p:sp>
      <p:sp>
        <p:nvSpPr>
          <p:cNvPr id="4" name="Slide Number Placeholder 3"/>
          <p:cNvSpPr>
            <a:spLocks noGrp="1"/>
          </p:cNvSpPr>
          <p:nvPr>
            <p:ph type="sldNum" sz="quarter" idx="5"/>
          </p:nvPr>
        </p:nvSpPr>
        <p:spPr/>
        <p:txBody>
          <a:bodyPr/>
          <a:lstStyle/>
          <a:p>
            <a:fld id="{CB3E7F2D-C2AA-46E6-B38E-B3000A936371}" type="slidenum">
              <a:rPr lang="en-GB" smtClean="0"/>
              <a:t>2</a:t>
            </a:fld>
            <a:endParaRPr lang="en-GB"/>
          </a:p>
        </p:txBody>
      </p:sp>
      <p:sp>
        <p:nvSpPr>
          <p:cNvPr id="5" name="Footer Placeholder 4">
            <a:extLst>
              <a:ext uri="{FF2B5EF4-FFF2-40B4-BE49-F238E27FC236}">
                <a16:creationId xmlns:a16="http://schemas.microsoft.com/office/drawing/2014/main" id="{E1190AFB-E9FE-43DD-80CD-E7C82C2FA7E5}"/>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FBC510BF-44C1-49E4-878F-953B020BCF5E}"/>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15216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Font typeface="+mj-lt"/>
              <a:buNone/>
            </a:pPr>
            <a:r>
              <a:rPr lang="en-GB" dirty="0"/>
              <a:t>The archive recognises to be a historic  events, places and the framework of environment development over a period.</a:t>
            </a:r>
          </a:p>
          <a:p>
            <a:pPr lvl="0">
              <a:buFont typeface="+mj-lt"/>
              <a:buNone/>
            </a:pPr>
            <a:r>
              <a:rPr lang="en-GB" dirty="0"/>
              <a:t>Each listed below, are found on the website of RCAHMW, Royal Commission of Ancient History Monuments of wales</a:t>
            </a:r>
          </a:p>
          <a:p>
            <a:pPr marL="228600" lvl="0" indent="-228600">
              <a:buFont typeface="+mj-lt"/>
              <a:buAutoNum type="arabicPeriod"/>
            </a:pPr>
            <a:r>
              <a:rPr lang="en-GB" dirty="0" err="1"/>
              <a:t>Coflein</a:t>
            </a:r>
            <a:r>
              <a:rPr lang="en-GB" dirty="0"/>
              <a:t> </a:t>
            </a:r>
          </a:p>
          <a:p>
            <a:pPr marL="228600" lvl="0" indent="-228600">
              <a:buFont typeface="+mj-lt"/>
              <a:buAutoNum type="arabicPeriod"/>
            </a:pPr>
            <a:r>
              <a:rPr lang="en-GB" dirty="0"/>
              <a:t>Historic Wales </a:t>
            </a:r>
          </a:p>
          <a:p>
            <a:pPr marL="228600" lvl="0" indent="-228600">
              <a:buFont typeface="+mj-lt"/>
              <a:buAutoNum type="arabicPeriod"/>
            </a:pPr>
            <a:r>
              <a:rPr lang="en-GB" dirty="0"/>
              <a:t>Digital Dissent: </a:t>
            </a:r>
          </a:p>
          <a:p>
            <a:pPr marL="228600" lvl="0" indent="-228600">
              <a:buFont typeface="+mj-lt"/>
              <a:buAutoNum type="arabicPeriod"/>
            </a:pPr>
            <a:r>
              <a:rPr lang="en-GB" dirty="0"/>
              <a:t>Welsh Sanctuaries / chapels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Public Collection  Wales – is a service on contribution from society website based, devoted to the story of Wales</a:t>
            </a:r>
          </a:p>
          <a:p>
            <a:pPr marL="228600" lvl="0" indent="-228600">
              <a:buFont typeface="+mj-lt"/>
              <a:buAutoNum type="arabicPeriod"/>
            </a:pPr>
            <a:r>
              <a:rPr lang="en-GB" dirty="0"/>
              <a:t>Library Catalogue </a:t>
            </a:r>
          </a:p>
          <a:p>
            <a:pPr marL="228600" lvl="0" indent="-228600">
              <a:buFont typeface="+mj-lt"/>
              <a:buAutoNum type="arabicPeriod"/>
            </a:pPr>
            <a:r>
              <a:rPr lang="en-GB" dirty="0"/>
              <a:t>Aero films</a:t>
            </a:r>
          </a:p>
          <a:p>
            <a:pPr marL="228600" lvl="0" indent="-228600">
              <a:buFont typeface="+mj-lt"/>
              <a:buAutoNum type="arabicPeriod"/>
            </a:pPr>
            <a:endParaRPr lang="en-GB" dirty="0"/>
          </a:p>
          <a:p>
            <a:pPr marL="228600" lvl="0" indent="-228600">
              <a:buFont typeface="+mj-lt"/>
              <a:buAutoNum type="arabicPeriod"/>
            </a:pPr>
            <a:endParaRPr lang="en-US" dirty="0"/>
          </a:p>
          <a:p>
            <a:pPr marL="0" indent="0">
              <a:buFont typeface="+mj-lt"/>
              <a:buNone/>
            </a:pPr>
            <a:endParaRPr lang="en-GB" dirty="0"/>
          </a:p>
          <a:p>
            <a:pPr marL="0" indent="0">
              <a:buFont typeface="+mj-lt"/>
              <a:buNone/>
            </a:pPr>
            <a:endParaRPr lang="en-GB" dirty="0"/>
          </a:p>
          <a:p>
            <a:endParaRPr lang="en-GB" dirty="0">
              <a:effectLst/>
            </a:endParaRPr>
          </a:p>
          <a:p>
            <a:r>
              <a:rPr lang="en-GB" dirty="0">
                <a:effectLst/>
              </a:rPr>
              <a:t>Volunteer opportunities – The Royal </a:t>
            </a:r>
            <a:r>
              <a:rPr lang="en-GB" dirty="0" err="1">
                <a:effectLst/>
              </a:rPr>
              <a:t>Commision</a:t>
            </a:r>
            <a:r>
              <a:rPr lang="en-GB" dirty="0">
                <a:effectLst/>
              </a:rPr>
              <a:t>  welcomes individuals to learn, research and contribute. </a:t>
            </a: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CB3E7F2D-C2AA-46E6-B38E-B3000A936371}" type="slidenum">
              <a:rPr lang="en-GB" smtClean="0"/>
              <a:t>3</a:t>
            </a:fld>
            <a:endParaRPr lang="en-GB"/>
          </a:p>
        </p:txBody>
      </p:sp>
      <p:sp>
        <p:nvSpPr>
          <p:cNvPr id="5" name="Footer Placeholder 4">
            <a:extLst>
              <a:ext uri="{FF2B5EF4-FFF2-40B4-BE49-F238E27FC236}">
                <a16:creationId xmlns:a16="http://schemas.microsoft.com/office/drawing/2014/main" id="{9284F905-F76D-4FCC-9589-A24F86161FC4}"/>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D8DF1C3F-8F34-4203-9A7D-233D00EA7B57}"/>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142140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since its launch in 2010, the project has developed a state-of-the-art technical infrastructure to allow the upload and reuse of People’s Collection content by anybody with a user account.</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Royal Commission already have online services  such as </a:t>
            </a:r>
            <a:r>
              <a:rPr lang="en-GB" dirty="0" err="1"/>
              <a:t>cofeleinl</a:t>
            </a:r>
            <a:r>
              <a:rPr lang="en-GB" dirty="0"/>
              <a:t>. Yet, a further approach  could be applied through additional media platforms, such as, Instagram, Twitter, Pinterest, Google, YouTube, etc. to encourage facilities available.  Being explicit to  liability, and accuracy of documentation, rather than having to physically travel into the organisation and collect it. The processes of improvement, is to analyse trends and focus on requirements, of stakeholders (internal and external). A weakness that the Royal Commission website is the lack of historical documentation online, and of course there are numerous amounts of documents to go through, yet on the other hand categorising files in size, date order, or location is going to be a big task to implement,  would this be a feasible opportunity for todays digital capabilities? – taking  into consideration the majority of the population are online.  However through planning  of constraints and the use of voluntary contributes, the essential transfer from paper form to paperless is achievable. </a:t>
            </a:r>
          </a:p>
          <a:p>
            <a:endParaRPr lang="en-GB" dirty="0"/>
          </a:p>
        </p:txBody>
      </p:sp>
      <p:sp>
        <p:nvSpPr>
          <p:cNvPr id="4" name="Slide Number Placeholder 3"/>
          <p:cNvSpPr>
            <a:spLocks noGrp="1"/>
          </p:cNvSpPr>
          <p:nvPr>
            <p:ph type="sldNum" sz="quarter" idx="5"/>
          </p:nvPr>
        </p:nvSpPr>
        <p:spPr/>
        <p:txBody>
          <a:bodyPr/>
          <a:lstStyle/>
          <a:p>
            <a:fld id="{CB3E7F2D-C2AA-46E6-B38E-B3000A936371}" type="slidenum">
              <a:rPr lang="en-GB" smtClean="0"/>
              <a:t>4</a:t>
            </a:fld>
            <a:endParaRPr lang="en-GB"/>
          </a:p>
        </p:txBody>
      </p:sp>
      <p:sp>
        <p:nvSpPr>
          <p:cNvPr id="5" name="Footer Placeholder 4">
            <a:extLst>
              <a:ext uri="{FF2B5EF4-FFF2-40B4-BE49-F238E27FC236}">
                <a16:creationId xmlns:a16="http://schemas.microsoft.com/office/drawing/2014/main" id="{45CB8B78-E5DE-4D37-B726-9232D71B77E7}"/>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A54404B8-AECB-4A3A-9AC1-EE5AEA7BFE5D}"/>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4087915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is a  theory of mass communication when promoting  organisational services. This creates a relationship between the business and customers, to essentially meet demands.  To simplify marketing is a strategy that formulates what is on offer. (</a:t>
            </a:r>
            <a:r>
              <a:rPr lang="en-GB" sz="1200" b="0" i="0" kern="1200" dirty="0" err="1">
                <a:solidFill>
                  <a:schemeClr val="tx1"/>
                </a:solidFill>
                <a:effectLst/>
                <a:latin typeface="+mn-lt"/>
                <a:ea typeface="+mn-ea"/>
                <a:cs typeface="+mn-cs"/>
              </a:rPr>
              <a:t>Coviello</a:t>
            </a:r>
            <a:r>
              <a:rPr lang="en-GB" sz="1200" b="0" i="0" kern="1200" dirty="0">
                <a:solidFill>
                  <a:schemeClr val="tx1"/>
                </a:solidFill>
                <a:effectLst/>
                <a:latin typeface="+mn-lt"/>
                <a:ea typeface="+mn-ea"/>
                <a:cs typeface="+mn-cs"/>
              </a:rPr>
              <a:t>, N. E., Brodie, R. J., &amp; Munro, H. J. (1997). </a:t>
            </a:r>
          </a:p>
          <a:p>
            <a:endParaRPr lang="en-GB" dirty="0"/>
          </a:p>
          <a:p>
            <a:r>
              <a:rPr lang="en-GB" dirty="0"/>
              <a:t>Marketing can be segmented into seven compounds, known as the marketing mix:</a:t>
            </a:r>
          </a:p>
          <a:p>
            <a:pPr marL="228600" indent="-228600">
              <a:buFont typeface="+mj-lt"/>
              <a:buAutoNum type="arabicPeriod"/>
            </a:pPr>
            <a:r>
              <a:rPr lang="en-GB" dirty="0"/>
              <a:t>Price – is the value of the product. </a:t>
            </a:r>
          </a:p>
          <a:p>
            <a:pPr marL="228600" indent="-228600">
              <a:buFont typeface="+mj-lt"/>
              <a:buAutoNum type="arabicPeriod"/>
            </a:pPr>
            <a:r>
              <a:rPr lang="en-GB" dirty="0"/>
              <a:t>Product – is the physicality of a product, practically to meet customer requirements. </a:t>
            </a:r>
          </a:p>
          <a:p>
            <a:pPr marL="228600" indent="-228600">
              <a:buFont typeface="+mj-lt"/>
              <a:buAutoNum type="arabicPeriod"/>
            </a:pPr>
            <a:r>
              <a:rPr lang="en-GB" dirty="0"/>
              <a:t>Purpose – is the objective morals. – “What is the purpose of the product?”</a:t>
            </a:r>
          </a:p>
          <a:p>
            <a:pPr marL="228600" indent="-228600">
              <a:buFont typeface="+mj-lt"/>
              <a:buAutoNum type="arabicPeriod"/>
            </a:pPr>
            <a:r>
              <a:rPr lang="en-GB" dirty="0"/>
              <a:t>Place – where it can be located. Such as shops, pharmacies, or general area’s.</a:t>
            </a:r>
          </a:p>
          <a:p>
            <a:pPr marL="228600" indent="-228600">
              <a:buFont typeface="+mj-lt"/>
              <a:buAutoNum type="arabicPeriod"/>
            </a:pPr>
            <a:r>
              <a:rPr lang="en-GB" dirty="0"/>
              <a:t>promotion – IS advertisement of the product, service or organisation. Via the telly, personal response or any form of media.</a:t>
            </a:r>
          </a:p>
          <a:p>
            <a:pPr marL="228600" indent="-228600">
              <a:buFont typeface="+mj-lt"/>
              <a:buAutoNum type="arabicPeriod"/>
            </a:pPr>
            <a:r>
              <a:rPr lang="en-GB" dirty="0"/>
              <a:t>Physical evidence – facilities and infrastructure.</a:t>
            </a:r>
          </a:p>
          <a:p>
            <a:pPr marL="228600" indent="-228600">
              <a:buFont typeface="+mj-lt"/>
              <a:buAutoNum type="arabicPeriod"/>
            </a:pPr>
            <a:r>
              <a:rPr lang="en-GB" dirty="0"/>
              <a:t>Process – is the  element of delivering.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seven p’s of marketing mix is to section and define customer requirements and organisational goals,  typically assessed through four main components. Product, Price, Promotion and Place. </a:t>
            </a:r>
            <a:r>
              <a:rPr lang="en-GB" sz="1200" b="0" i="0" kern="1200" dirty="0">
                <a:solidFill>
                  <a:schemeClr val="tx1"/>
                </a:solidFill>
                <a:effectLst/>
                <a:latin typeface="+mn-lt"/>
                <a:ea typeface="+mn-ea"/>
                <a:cs typeface="+mn-cs"/>
              </a:rPr>
              <a:t>Established by E. Jerome McCarthy and published in 1960)</a:t>
            </a:r>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Tools, such as social media offer constant support, for a plain example when someone  uses online facilities  like Facebook adverts tend to pop up, therefore that user is then a participant in marketing. Perhaps, if a user shares or likes an advert  on Facebook, this valuable data is analysed back to the marketeers and evaluated, totally their audience.</a:t>
            </a:r>
          </a:p>
          <a:p>
            <a:endParaRPr lang="en-GB" dirty="0"/>
          </a:p>
          <a:p>
            <a:r>
              <a:rPr lang="en-GB" dirty="0"/>
              <a:t>Studying market approaches can be a useful to understand customers and competitors, that can  further success through identifying what worked and what did not. The basis of marking to be  informative about products, utilities and facilities, using platforms as a mean of  communication .</a:t>
            </a:r>
          </a:p>
          <a:p>
            <a:r>
              <a:rPr lang="en-GB" dirty="0"/>
              <a:t>Examining advertisement levels based frequency effectively allows  reflection on social behaviour which is valuable information, for future  promotion ideas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B3E7F2D-C2AA-46E6-B38E-B3000A936371}" type="slidenum">
              <a:rPr lang="en-GB" smtClean="0"/>
              <a:t>5</a:t>
            </a:fld>
            <a:endParaRPr lang="en-GB"/>
          </a:p>
        </p:txBody>
      </p:sp>
      <p:sp>
        <p:nvSpPr>
          <p:cNvPr id="5" name="Footer Placeholder 4">
            <a:extLst>
              <a:ext uri="{FF2B5EF4-FFF2-40B4-BE49-F238E27FC236}">
                <a16:creationId xmlns:a16="http://schemas.microsoft.com/office/drawing/2014/main" id="{5511B035-275E-4A15-B6DB-690C83B17F5C}"/>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D1FE4B22-1066-4C63-9264-CA9F49161968}"/>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1886433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Identify – what is the royal commission missing?</a:t>
            </a:r>
          </a:p>
          <a:p>
            <a:endParaRPr lang="en-US" sz="1200" dirty="0"/>
          </a:p>
          <a:p>
            <a:r>
              <a:rPr lang="en-US" sz="1200" dirty="0"/>
              <a:t>Analyze –  applying the SWOT analysis tool, to understand opportunities and threats, to help identify risks.</a:t>
            </a:r>
          </a:p>
          <a:p>
            <a:r>
              <a:rPr lang="en-US" sz="1200" dirty="0"/>
              <a:t> </a:t>
            </a:r>
          </a:p>
          <a:p>
            <a:r>
              <a:rPr lang="en-US" sz="1200" dirty="0"/>
              <a:t>Define implementation -  I would create a plan based on identifying analysis according to what is to be focused on first, and in what direction to market the royal commission , in the aspect of allowing higher recognition.  Prioritizing publicity, In a hopeful result of intriguing audiences,  whilst gathering as much data as possible to evaluate whether maximum  effort is being applied to the marketing approach.</a:t>
            </a:r>
          </a:p>
          <a:p>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Track, Optimize, Analyze performance- fundamentally to assess duration and cost. However, measuring the </a:t>
            </a:r>
            <a:r>
              <a:rPr lang="en-US" sz="1200" dirty="0" err="1"/>
              <a:t>the</a:t>
            </a:r>
            <a:r>
              <a:rPr lang="en-US" sz="1200" dirty="0"/>
              <a:t> effectiveness of marketing strategies can show measurement of  whether materials are being applied usefully.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r>
              <a:rPr lang="en-US" sz="1200" dirty="0"/>
              <a:t>Following this  process marketing plan –for increasing popularity by constructing plans improvements  on </a:t>
            </a:r>
            <a:r>
              <a:rPr lang="en-GB" sz="1200" dirty="0">
                <a:effectLst/>
              </a:rPr>
              <a:t>events, activity participation  (competition) or introducing online detailed system. </a:t>
            </a:r>
            <a:r>
              <a:rPr lang="en-GB" sz="1200" b="0" i="0" kern="1200" dirty="0">
                <a:solidFill>
                  <a:schemeClr val="tx1"/>
                </a:solidFill>
                <a:effectLst/>
                <a:latin typeface="+mn-lt"/>
                <a:ea typeface="+mn-ea"/>
                <a:cs typeface="+mn-cs"/>
              </a:rPr>
              <a:t>Wood, M. B., &amp; Jobber, L. (2005).</a:t>
            </a:r>
            <a:endParaRPr lang="en-US" sz="1200" dirty="0"/>
          </a:p>
        </p:txBody>
      </p:sp>
      <p:sp>
        <p:nvSpPr>
          <p:cNvPr id="4" name="Slide Number Placeholder 3"/>
          <p:cNvSpPr>
            <a:spLocks noGrp="1"/>
          </p:cNvSpPr>
          <p:nvPr>
            <p:ph type="sldNum" sz="quarter" idx="5"/>
          </p:nvPr>
        </p:nvSpPr>
        <p:spPr/>
        <p:txBody>
          <a:bodyPr/>
          <a:lstStyle/>
          <a:p>
            <a:fld id="{CB3E7F2D-C2AA-46E6-B38E-B3000A936371}" type="slidenum">
              <a:rPr lang="en-GB" smtClean="0"/>
              <a:t>6</a:t>
            </a:fld>
            <a:endParaRPr lang="en-GB"/>
          </a:p>
        </p:txBody>
      </p:sp>
      <p:sp>
        <p:nvSpPr>
          <p:cNvPr id="5" name="Footer Placeholder 4">
            <a:extLst>
              <a:ext uri="{FF2B5EF4-FFF2-40B4-BE49-F238E27FC236}">
                <a16:creationId xmlns:a16="http://schemas.microsoft.com/office/drawing/2014/main" id="{F2383D05-FB65-41D3-9F54-E17730E6ABBF}"/>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75F7D954-728B-4653-A17A-E87EBE7A442E}"/>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2874729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technology media provides flexibility, remote access and collaboration expansions. Primarily handy tools to promote marketing of a product or service.  The Hosting an event, and opportunity to succeed during competitive activities through participation introduces a formality of innovative ideas, with recommendation to systematic styles that tally a design or common feature customers are asking for, </a:t>
            </a:r>
            <a:r>
              <a:rPr lang="en-GB">
                <a:effectLst/>
              </a:rPr>
              <a:t>or they think people want.</a:t>
            </a:r>
            <a:endParaRPr lang="en-GB" dirty="0">
              <a:effectLst/>
            </a:endParaRPr>
          </a:p>
          <a:p>
            <a:endParaRPr lang="en-GB" dirty="0">
              <a:effectLst/>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effectLst/>
              </a:rPr>
              <a:t>Be everywhere,  audience Is important,  Branch Out to other historic institutes, conduct contests or host promotion days. for example create competitions  to challenge people of the usefulness of the archive. A relative competition could be based on a  geographical image  and  propose an objective to best identical drawing, paint ng or sculpture the image. This promotes marketing and visitors whilst deploying enjoyable activities.  Essentially,  building  a relationship with students, designers or even competitors.  I would Implement this by focusing on academic institutes, social media, local businesses, museums  etc. </a:t>
            </a:r>
            <a:r>
              <a:rPr lang="en-GB" sz="1200" kern="1200" dirty="0">
                <a:solidFill>
                  <a:schemeClr val="tx1"/>
                </a:solidFill>
                <a:effectLst/>
                <a:latin typeface="+mn-lt"/>
                <a:ea typeface="+mn-ea"/>
                <a:cs typeface="+mn-cs"/>
              </a:rPr>
              <a:t>The aim is to promote information for  external individuals , I.E, those who don’t know the archive exists or encourage locals to be involved in the change of a historic representation.</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kern="1200" dirty="0">
                <a:solidFill>
                  <a:schemeClr val="tx1"/>
                </a:solidFill>
                <a:effectLst/>
                <a:latin typeface="+mn-lt"/>
                <a:ea typeface="+mn-ea"/>
                <a:cs typeface="+mn-cs"/>
              </a:rPr>
              <a:t>Show adaptability -  </a:t>
            </a:r>
            <a:r>
              <a:rPr lang="en-GB" dirty="0">
                <a:effectLst/>
              </a:rPr>
              <a:t> maintain </a:t>
            </a:r>
            <a:r>
              <a:rPr lang="en-GB" dirty="0" err="1">
                <a:effectLst/>
              </a:rPr>
              <a:t>upto</a:t>
            </a:r>
            <a:r>
              <a:rPr lang="en-GB" dirty="0">
                <a:effectLst/>
              </a:rPr>
              <a:t> </a:t>
            </a:r>
            <a:r>
              <a:rPr lang="en-GB" dirty="0" err="1">
                <a:effectLst/>
              </a:rPr>
              <a:t>dat</a:t>
            </a:r>
            <a:r>
              <a:rPr lang="en-GB" dirty="0">
                <a:effectLst/>
              </a:rPr>
              <a:t> services.  Royal Commission </a:t>
            </a:r>
            <a:r>
              <a:rPr lang="en-GB" sz="1200" kern="1200" dirty="0">
                <a:solidFill>
                  <a:schemeClr val="tx1"/>
                </a:solidFill>
                <a:effectLst/>
                <a:latin typeface="+mn-lt"/>
                <a:ea typeface="+mn-ea"/>
                <a:cs typeface="+mn-cs"/>
              </a:rPr>
              <a:t>organisations that are similar to welsh archaeological trusts, demonstrate adaptability for instance changing the logo branching out, relating back to offering a challenge to the public in essence a campaign that primarily represent s  flexibility.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kern="1200" dirty="0">
                <a:solidFill>
                  <a:schemeClr val="tx1"/>
                </a:solidFill>
                <a:effectLst/>
                <a:latin typeface="+mn-lt"/>
                <a:ea typeface="+mn-ea"/>
                <a:cs typeface="+mn-cs"/>
              </a:rPr>
              <a:t>App abilities: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sz="1200" kern="1200" dirty="0">
              <a:solidFill>
                <a:schemeClr val="tx1"/>
              </a:solidFill>
              <a:effectLst/>
              <a:latin typeface="+mn-lt"/>
              <a:ea typeface="+mn-ea"/>
              <a:cs typeface="+mn-cs"/>
            </a:endParaRPr>
          </a:p>
          <a:p>
            <a:pPr marL="285750" indent="-285750">
              <a:buFont typeface="Wingdings" panose="05000000000000000000" pitchFamily="2" charset="2"/>
              <a:buChar char="v"/>
            </a:pPr>
            <a:r>
              <a:rPr lang="en-GB" dirty="0"/>
              <a:t>Pushing notifications of new documents – keeping customers informed</a:t>
            </a:r>
          </a:p>
          <a:p>
            <a:pPr marL="285750" indent="-285750">
              <a:buFont typeface="Wingdings" panose="05000000000000000000" pitchFamily="2" charset="2"/>
              <a:buChar char="v"/>
            </a:pPr>
            <a:r>
              <a:rPr lang="en-GB" dirty="0"/>
              <a:t>Customization – would be to  customize documents  according to interest. </a:t>
            </a:r>
          </a:p>
          <a:p>
            <a:pPr marL="285750" indent="-285750">
              <a:buFont typeface="Wingdings" panose="05000000000000000000" pitchFamily="2" charset="2"/>
              <a:buChar char="v"/>
            </a:pPr>
            <a:r>
              <a:rPr lang="en-GB" dirty="0"/>
              <a:t>Offline features – allows access remotely without digital access.</a:t>
            </a:r>
          </a:p>
          <a:p>
            <a:pPr marL="285750" indent="-285750">
              <a:buFont typeface="Wingdings" panose="05000000000000000000" pitchFamily="2" charset="2"/>
              <a:buChar char="v"/>
            </a:pPr>
            <a:r>
              <a:rPr lang="en-GB" dirty="0"/>
              <a:t>Mobile payments – quicker sales. </a:t>
            </a:r>
          </a:p>
          <a:p>
            <a:pPr marL="285750" indent="-285750">
              <a:buFont typeface="Wingdings" panose="05000000000000000000" pitchFamily="2" charset="2"/>
              <a:buChar char="v"/>
            </a:pPr>
            <a:r>
              <a:rPr lang="en-GB" dirty="0"/>
              <a:t>Geolocation  - To assess who, what and where exactly attracts attention, in addition to analyse and prioritise </a:t>
            </a:r>
            <a:r>
              <a:rPr lang="en-GB" dirty="0" err="1"/>
              <a:t>satification</a:t>
            </a:r>
            <a:r>
              <a:rPr lang="en-GB" dirty="0"/>
              <a:t> of what people are searching for.</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B3E7F2D-C2AA-46E6-B38E-B3000A936371}" type="slidenum">
              <a:rPr lang="en-GB" smtClean="0"/>
              <a:t>7</a:t>
            </a:fld>
            <a:endParaRPr lang="en-GB"/>
          </a:p>
        </p:txBody>
      </p:sp>
      <p:sp>
        <p:nvSpPr>
          <p:cNvPr id="5" name="Footer Placeholder 4">
            <a:extLst>
              <a:ext uri="{FF2B5EF4-FFF2-40B4-BE49-F238E27FC236}">
                <a16:creationId xmlns:a16="http://schemas.microsoft.com/office/drawing/2014/main" id="{F294E502-1F60-4E64-9749-6C718915220C}"/>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A9D7DE6E-89DB-44B5-A31B-A931CDC37021}"/>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2280161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Create  Marketing fundraiser Campaign: calculating profit of the </a:t>
            </a:r>
            <a:r>
              <a:rPr lang="en-US" sz="1200" dirty="0" err="1"/>
              <a:t>eventto</a:t>
            </a:r>
            <a:r>
              <a:rPr lang="en-US" sz="1200" dirty="0"/>
              <a:t> be able to set goals, and achieve requirements by increasing budget. </a:t>
            </a:r>
          </a:p>
        </p:txBody>
      </p:sp>
      <p:sp>
        <p:nvSpPr>
          <p:cNvPr id="4" name="Header Placeholder 3"/>
          <p:cNvSpPr>
            <a:spLocks noGrp="1"/>
          </p:cNvSpPr>
          <p:nvPr>
            <p:ph type="hdr" sz="quarter"/>
          </p:nvPr>
        </p:nvSpPr>
        <p:spPr/>
        <p:txBody>
          <a:bodyPr/>
          <a:lstStyle/>
          <a:p>
            <a:r>
              <a:rPr lang="en-GB"/>
              <a:t>Social and Ethical Marketing</a:t>
            </a:r>
          </a:p>
        </p:txBody>
      </p:sp>
      <p:sp>
        <p:nvSpPr>
          <p:cNvPr id="5" name="Footer Placeholder 4"/>
          <p:cNvSpPr>
            <a:spLocks noGrp="1"/>
          </p:cNvSpPr>
          <p:nvPr>
            <p:ph type="ftr" sz="quarter" idx="4"/>
          </p:nvPr>
        </p:nvSpPr>
        <p:spPr/>
        <p:txBody>
          <a:bodyPr/>
          <a:lstStyle/>
          <a:p>
            <a:r>
              <a:rPr lang="en-GB"/>
              <a:t>BMSP5003</a:t>
            </a:r>
          </a:p>
        </p:txBody>
      </p:sp>
      <p:sp>
        <p:nvSpPr>
          <p:cNvPr id="6" name="Slide Number Placeholder 5"/>
          <p:cNvSpPr>
            <a:spLocks noGrp="1"/>
          </p:cNvSpPr>
          <p:nvPr>
            <p:ph type="sldNum" sz="quarter" idx="5"/>
          </p:nvPr>
        </p:nvSpPr>
        <p:spPr/>
        <p:txBody>
          <a:bodyPr/>
          <a:lstStyle/>
          <a:p>
            <a:fld id="{CB3E7F2D-C2AA-46E6-B38E-B3000A936371}" type="slidenum">
              <a:rPr lang="en-GB" smtClean="0"/>
              <a:t>8</a:t>
            </a:fld>
            <a:endParaRPr lang="en-GB"/>
          </a:p>
        </p:txBody>
      </p:sp>
    </p:spTree>
    <p:extLst>
      <p:ext uri="{BB962C8B-B14F-4D97-AF65-F5344CB8AC3E}">
        <p14:creationId xmlns:p14="http://schemas.microsoft.com/office/powerpoint/2010/main" val="2816755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Improving </a:t>
            </a:r>
            <a:r>
              <a:rPr lang="en-GB" dirty="0">
                <a:effectLst/>
              </a:rPr>
              <a:t>reputation and </a:t>
            </a:r>
            <a:r>
              <a:rPr lang="en-GB" dirty="0"/>
              <a:t> adaptability; in what means of how do people see the archive, for example if I were to implement a social marketing plan id conduct a series of feedback to analyse how  the archive is perceived. Can the royal commission be adapted  from  ancient  to modernised institution? – fundamentally I’d gather the information, tally the majority and go off the majority stakeholders requirements and promote public anticipation. </a:t>
            </a:r>
          </a:p>
          <a:p>
            <a:endParaRPr lang="en-GB" dirty="0"/>
          </a:p>
          <a:p>
            <a:r>
              <a:rPr lang="en-GB" dirty="0"/>
              <a:t>Prioritising stakeholder volunteers -  I believe  is a useful identification, especially when conducting tasks as this because realistically it informs the organisation ( RCAHMW ) how young entrepreneurs whom are vastly involved with media outlets would attract further audiences. The royal commission could benefit from these approach ideas, which is a great method of scoping.  No doubt,  I would implement the exact same approach .although I would categorise usefulness according to profession and compatibility to characteristic developments. On the basis of  advantage towards improving software or creating complex databases, I would be considering those defined in an expertise to promote  services. </a:t>
            </a:r>
          </a:p>
        </p:txBody>
      </p:sp>
      <p:sp>
        <p:nvSpPr>
          <p:cNvPr id="4" name="Header Placeholder 3"/>
          <p:cNvSpPr>
            <a:spLocks noGrp="1"/>
          </p:cNvSpPr>
          <p:nvPr>
            <p:ph type="hdr" sz="quarter"/>
          </p:nvPr>
        </p:nvSpPr>
        <p:spPr/>
        <p:txBody>
          <a:bodyPr/>
          <a:lstStyle/>
          <a:p>
            <a:r>
              <a:rPr lang="en-GB"/>
              <a:t>Social and Ethical Marketing</a:t>
            </a:r>
          </a:p>
        </p:txBody>
      </p:sp>
      <p:sp>
        <p:nvSpPr>
          <p:cNvPr id="5" name="Footer Placeholder 4"/>
          <p:cNvSpPr>
            <a:spLocks noGrp="1"/>
          </p:cNvSpPr>
          <p:nvPr>
            <p:ph type="ftr" sz="quarter" idx="4"/>
          </p:nvPr>
        </p:nvSpPr>
        <p:spPr/>
        <p:txBody>
          <a:bodyPr/>
          <a:lstStyle/>
          <a:p>
            <a:r>
              <a:rPr lang="en-GB"/>
              <a:t>BMSP5003</a:t>
            </a:r>
          </a:p>
        </p:txBody>
      </p:sp>
      <p:sp>
        <p:nvSpPr>
          <p:cNvPr id="6" name="Slide Number Placeholder 5"/>
          <p:cNvSpPr>
            <a:spLocks noGrp="1"/>
          </p:cNvSpPr>
          <p:nvPr>
            <p:ph type="sldNum" sz="quarter" idx="5"/>
          </p:nvPr>
        </p:nvSpPr>
        <p:spPr/>
        <p:txBody>
          <a:bodyPr/>
          <a:lstStyle/>
          <a:p>
            <a:fld id="{CB3E7F2D-C2AA-46E6-B38E-B3000A936371}" type="slidenum">
              <a:rPr lang="en-GB" smtClean="0"/>
              <a:t>9</a:t>
            </a:fld>
            <a:endParaRPr lang="en-GB"/>
          </a:p>
        </p:txBody>
      </p:sp>
    </p:spTree>
    <p:extLst>
      <p:ext uri="{BB962C8B-B14F-4D97-AF65-F5344CB8AC3E}">
        <p14:creationId xmlns:p14="http://schemas.microsoft.com/office/powerpoint/2010/main" val="2434322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 – analyse – result – To summaries customer feedback on distributed surveys, questionnaires or through enquires online,  can total a preferences of what customers are suggesting they want. </a:t>
            </a:r>
            <a:r>
              <a:rPr lang="en-GB" dirty="0">
                <a:effectLst/>
              </a:rPr>
              <a:t>taking into consideration the detailed surveys regarding public  judgement on how services should be promoted,  quickened or resourcefully  delivered. </a:t>
            </a:r>
            <a:endParaRPr lang="en-GB" dirty="0"/>
          </a:p>
          <a:p>
            <a:endParaRPr lang="en-GB" dirty="0"/>
          </a:p>
          <a:p>
            <a:r>
              <a:rPr lang="en-GB" dirty="0"/>
              <a:t>Record the least used service, and use marketing  promotions to attract customers attention, to essentially making them want it.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However, involvement of asking the public  to participate in short feedback forms such as; questionnaires about preferability on services, products and possible improvements that customers want to see. Could evidently lead to opportunities </a:t>
            </a:r>
          </a:p>
          <a:p>
            <a:endParaRPr lang="en-GB" dirty="0"/>
          </a:p>
        </p:txBody>
      </p:sp>
      <p:sp>
        <p:nvSpPr>
          <p:cNvPr id="4" name="Header Placeholder 3"/>
          <p:cNvSpPr>
            <a:spLocks noGrp="1"/>
          </p:cNvSpPr>
          <p:nvPr>
            <p:ph type="hdr" sz="quarter"/>
          </p:nvPr>
        </p:nvSpPr>
        <p:spPr/>
        <p:txBody>
          <a:bodyPr/>
          <a:lstStyle/>
          <a:p>
            <a:r>
              <a:rPr lang="en-GB"/>
              <a:t>Social and Ethical Marketing</a:t>
            </a:r>
          </a:p>
        </p:txBody>
      </p:sp>
      <p:sp>
        <p:nvSpPr>
          <p:cNvPr id="5" name="Footer Placeholder 4"/>
          <p:cNvSpPr>
            <a:spLocks noGrp="1"/>
          </p:cNvSpPr>
          <p:nvPr>
            <p:ph type="ftr" sz="quarter" idx="4"/>
          </p:nvPr>
        </p:nvSpPr>
        <p:spPr/>
        <p:txBody>
          <a:bodyPr/>
          <a:lstStyle/>
          <a:p>
            <a:r>
              <a:rPr lang="en-GB"/>
              <a:t>BMSP5003</a:t>
            </a:r>
          </a:p>
        </p:txBody>
      </p:sp>
      <p:sp>
        <p:nvSpPr>
          <p:cNvPr id="6" name="Slide Number Placeholder 5"/>
          <p:cNvSpPr>
            <a:spLocks noGrp="1"/>
          </p:cNvSpPr>
          <p:nvPr>
            <p:ph type="sldNum" sz="quarter" idx="5"/>
          </p:nvPr>
        </p:nvSpPr>
        <p:spPr/>
        <p:txBody>
          <a:bodyPr/>
          <a:lstStyle/>
          <a:p>
            <a:fld id="{CB3E7F2D-C2AA-46E6-B38E-B3000A936371}" type="slidenum">
              <a:rPr lang="en-GB" smtClean="0"/>
              <a:t>10</a:t>
            </a:fld>
            <a:endParaRPr lang="en-GB"/>
          </a:p>
        </p:txBody>
      </p:sp>
    </p:spTree>
    <p:extLst>
      <p:ext uri="{BB962C8B-B14F-4D97-AF65-F5344CB8AC3E}">
        <p14:creationId xmlns:p14="http://schemas.microsoft.com/office/powerpoint/2010/main" val="2321442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Pinto-</a:t>
            </a:r>
            <a:r>
              <a:rPr lang="en-GB" sz="1200" b="0" i="0" u="none" kern="1200" dirty="0" err="1">
                <a:solidFill>
                  <a:schemeClr val="bg1"/>
                </a:solidFill>
                <a:effectLst/>
                <a:latin typeface="Arial" panose="020B0604020202020204" pitchFamily="34" charset="0"/>
                <a:ea typeface="+mn-ea"/>
                <a:cs typeface="Arial" panose="020B0604020202020204" pitchFamily="34" charset="0"/>
              </a:rPr>
              <a:t>Duschinsky</a:t>
            </a:r>
            <a:r>
              <a:rPr lang="en-GB" sz="1200" b="0" i="0" u="none" kern="1200" dirty="0">
                <a:solidFill>
                  <a:schemeClr val="bg1"/>
                </a:solidFill>
                <a:effectLst/>
                <a:latin typeface="Arial" panose="020B0604020202020204" pitchFamily="34" charset="0"/>
                <a:ea typeface="+mn-ea"/>
                <a:cs typeface="Arial" panose="020B0604020202020204" pitchFamily="34" charset="0"/>
              </a:rPr>
              <a:t>, M. (1977). Corruption in Britain: the Royal Commission on Standards of Conduct in Public Life. Political Studies, 25(2), 274-284.</a:t>
            </a: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Arndt, C., Jensen, H. T., Robinson, S., &amp; Tarp, F. (2000). Marketing margins and agricultural technology in Mozambique. The Journal of Development Studies, 37(1), 121-137.</a:t>
            </a: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Cowell, D. W., &amp; Communication Advertising. (1984). The marketing of services (pp. 12-15). London: Heinemann.</a:t>
            </a:r>
          </a:p>
          <a:p>
            <a:pPr marL="228600" indent="-228600">
              <a:lnSpc>
                <a:spcPct val="150000"/>
              </a:lnSpc>
              <a:buFont typeface="+mj-lt"/>
              <a:buAutoNum type="arabicPeriod"/>
            </a:pPr>
            <a:r>
              <a:rPr lang="en-GB" sz="1200" b="0" i="0" u="none" kern="1200" dirty="0" err="1">
                <a:solidFill>
                  <a:schemeClr val="bg1"/>
                </a:solidFill>
                <a:effectLst/>
                <a:latin typeface="Arial" panose="020B0604020202020204" pitchFamily="34" charset="0"/>
                <a:ea typeface="+mn-ea"/>
                <a:cs typeface="Arial" panose="020B0604020202020204" pitchFamily="34" charset="0"/>
              </a:rPr>
              <a:t>Coviello</a:t>
            </a:r>
            <a:r>
              <a:rPr lang="en-GB" sz="1200" b="0" i="0" u="none" kern="1200" dirty="0">
                <a:solidFill>
                  <a:schemeClr val="bg1"/>
                </a:solidFill>
                <a:effectLst/>
                <a:latin typeface="Arial" panose="020B0604020202020204" pitchFamily="34" charset="0"/>
                <a:ea typeface="+mn-ea"/>
                <a:cs typeface="Arial" panose="020B0604020202020204" pitchFamily="34" charset="0"/>
              </a:rPr>
              <a:t>, N. E., Brodie, R. J., &amp; Munro, H. J. (1997). Understanding contemporary marketing: development of a classification scheme. Journal of Marketing management, 13(6), 501-522.</a:t>
            </a: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Wood, M. B., &amp; Jobber, L. (2005). The marketing plan handbook. Prentice Hall.</a:t>
            </a: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GUMMESSON, E. R. (2000). Internal marketing in the light of relationship marketing and network organizations. In Internal marketing: Directions for management (pp. 45-60). Routledge.</a:t>
            </a: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Royal Commission on the Ancient and Historical Monuments of Wales, (2019) : .retr</a:t>
            </a:r>
            <a:r>
              <a:rPr lang="en-GB" sz="1200" b="0" i="0" u="none" kern="1200" dirty="0">
                <a:solidFill>
                  <a:schemeClr val="bg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ie</a:t>
            </a:r>
            <a:r>
              <a:rPr lang="en-GB" sz="1200" b="0" i="0" u="none" kern="1200" dirty="0">
                <a:solidFill>
                  <a:schemeClr val="bg1"/>
                </a:solidFill>
                <a:effectLst/>
                <a:latin typeface="Arial" panose="020B0604020202020204" pitchFamily="34" charset="0"/>
                <a:ea typeface="+mn-ea"/>
                <a:cs typeface="Arial" panose="020B0604020202020204" pitchFamily="34" charset="0"/>
              </a:rPr>
              <a:t>ved </a:t>
            </a:r>
            <a:r>
              <a:rPr lang="en-GB" b="0" i="0" u="none" dirty="0">
                <a:solidFill>
                  <a:schemeClr val="bg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https://rcahmw.gov.uk/discover/the-library-catalogue/</a:t>
            </a:r>
            <a:endParaRPr lang="en-GB" b="0" i="0" u="none" dirty="0">
              <a:solidFill>
                <a:schemeClr val="bg1"/>
              </a:solidFill>
              <a:effectLst/>
              <a:latin typeface="Arial" panose="020B0604020202020204" pitchFamily="34" charset="0"/>
              <a:cs typeface="Arial" panose="020B0604020202020204" pitchFamily="34" charset="0"/>
            </a:endParaRPr>
          </a:p>
          <a:p>
            <a:pPr marL="228600" indent="-228600">
              <a:lnSpc>
                <a:spcPct val="150000"/>
              </a:lnSpc>
              <a:buFont typeface="+mj-lt"/>
              <a:buAutoNum type="arabicPeriod"/>
            </a:pPr>
            <a:r>
              <a:rPr lang="en-GB" sz="1200" b="0" i="0" u="none" kern="1200" dirty="0">
                <a:solidFill>
                  <a:schemeClr val="bg1"/>
                </a:solidFill>
                <a:effectLst/>
                <a:latin typeface="Arial" panose="020B0604020202020204" pitchFamily="34" charset="0"/>
                <a:ea typeface="+mn-ea"/>
                <a:cs typeface="Arial" panose="020B0604020202020204" pitchFamily="34" charset="0"/>
              </a:rPr>
              <a:t>Royal Commission on the Ancient and Historical Monuments of Wales ,(2019 )</a:t>
            </a:r>
            <a:r>
              <a:rPr lang="en-GB" sz="1200" b="0" i="0" u="none" kern="1200" dirty="0">
                <a:solidFill>
                  <a:schemeClr val="bg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S</a:t>
            </a:r>
            <a:r>
              <a:rPr lang="en-GB" sz="1200" b="0" i="0" u="none" kern="1200" dirty="0">
                <a:solidFill>
                  <a:schemeClr val="bg1"/>
                </a:solidFill>
                <a:effectLst/>
                <a:latin typeface="Arial" panose="020B0604020202020204" pitchFamily="34" charset="0"/>
                <a:ea typeface="+mn-ea"/>
                <a:cs typeface="Arial" panose="020B0604020202020204" pitchFamily="34" charset="0"/>
              </a:rPr>
              <a:t>ourced </a:t>
            </a:r>
            <a:r>
              <a:rPr lang="en-GB" b="0" i="0" u="none"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https://rcahmw.gov.uk/discover/coflein/</a:t>
            </a:r>
            <a:endParaRPr lang="en-GB" b="0" i="0" u="none" dirty="0">
              <a:solidFill>
                <a:schemeClr val="bg1"/>
              </a:solidFill>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sz="1200" b="0" i="0" u="none" kern="1200" dirty="0">
                <a:solidFill>
                  <a:schemeClr val="bg1"/>
                </a:solidFill>
                <a:effectLst/>
                <a:latin typeface="Arial" panose="020B0604020202020204" pitchFamily="34" charset="0"/>
                <a:ea typeface="+mn-ea"/>
                <a:cs typeface="Arial" panose="020B0604020202020204" pitchFamily="34" charset="0"/>
              </a:rPr>
              <a:t>Royal Commission on the Ancient and Historical Monuments of Wales ,(2019 ) </a:t>
            </a:r>
            <a:r>
              <a:rPr lang="en-GB" b="0" i="0" u="none"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https://rcahmw.gov.uk/events/</a:t>
            </a:r>
            <a:endParaRPr lang="en-GB" b="0" i="0" u="none" dirty="0">
              <a:solidFill>
                <a:schemeClr val="bg1"/>
              </a:solidFill>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sz="1200" b="0" i="0" u="none" kern="1200" dirty="0">
                <a:solidFill>
                  <a:schemeClr val="tx1"/>
                </a:solidFill>
                <a:effectLst/>
                <a:latin typeface="Arial" panose="020B0604020202020204" pitchFamily="34" charset="0"/>
                <a:ea typeface="+mn-ea"/>
                <a:cs typeface="Arial" panose="020B0604020202020204" pitchFamily="34" charset="0"/>
              </a:rPr>
              <a:t>E. Jerome McCarthy (1960) sourced; </a:t>
            </a:r>
            <a:r>
              <a:rPr lang="en-GB" b="0" i="0" u="non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https://www.smartinsights.com/marketing-planning/marketing-models/how-to-use-the-7ps-marketing-mix/</a:t>
            </a:r>
            <a:endParaRPr lang="en-GB" b="0" i="0" u="none" dirty="0">
              <a:effectLst/>
              <a:latin typeface="Arial" panose="020B0604020202020204" pitchFamily="34" charset="0"/>
              <a:cs typeface="Arial" panose="020B0604020202020204" pitchFamily="34" charset="0"/>
            </a:endParaRPr>
          </a:p>
          <a:p>
            <a:pPr marL="228600" indent="-228600">
              <a:lnSpc>
                <a:spcPct val="150000"/>
              </a:lnSpc>
              <a:buFont typeface="+mj-lt"/>
              <a:buAutoNum type="arabicPeriod"/>
            </a:pPr>
            <a:endParaRPr lang="en-GB" b="0" i="0" u="none" dirty="0">
              <a:solidFill>
                <a:schemeClr val="bg1"/>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B3E7F2D-C2AA-46E6-B38E-B3000A936371}" type="slidenum">
              <a:rPr lang="en-GB" smtClean="0"/>
              <a:t>11</a:t>
            </a:fld>
            <a:endParaRPr lang="en-GB"/>
          </a:p>
        </p:txBody>
      </p:sp>
      <p:sp>
        <p:nvSpPr>
          <p:cNvPr id="5" name="Footer Placeholder 4">
            <a:extLst>
              <a:ext uri="{FF2B5EF4-FFF2-40B4-BE49-F238E27FC236}">
                <a16:creationId xmlns:a16="http://schemas.microsoft.com/office/drawing/2014/main" id="{2DAD1AD2-03F0-4079-9825-8C72B9EA72B4}"/>
              </a:ext>
            </a:extLst>
          </p:cNvPr>
          <p:cNvSpPr>
            <a:spLocks noGrp="1"/>
          </p:cNvSpPr>
          <p:nvPr>
            <p:ph type="ftr" sz="quarter" idx="4"/>
          </p:nvPr>
        </p:nvSpPr>
        <p:spPr/>
        <p:txBody>
          <a:bodyPr/>
          <a:lstStyle/>
          <a:p>
            <a:r>
              <a:rPr lang="en-GB"/>
              <a:t>BMSP5003</a:t>
            </a:r>
          </a:p>
        </p:txBody>
      </p:sp>
      <p:sp>
        <p:nvSpPr>
          <p:cNvPr id="6" name="Header Placeholder 5">
            <a:extLst>
              <a:ext uri="{FF2B5EF4-FFF2-40B4-BE49-F238E27FC236}">
                <a16:creationId xmlns:a16="http://schemas.microsoft.com/office/drawing/2014/main" id="{A0BE8F53-9EF9-48C4-9D65-51809E7743E5}"/>
              </a:ext>
            </a:extLst>
          </p:cNvPr>
          <p:cNvSpPr>
            <a:spLocks noGrp="1"/>
          </p:cNvSpPr>
          <p:nvPr>
            <p:ph type="hdr" sz="quarter"/>
          </p:nvPr>
        </p:nvSpPr>
        <p:spPr/>
        <p:txBody>
          <a:bodyPr/>
          <a:lstStyle/>
          <a:p>
            <a:r>
              <a:rPr lang="en-GB"/>
              <a:t>Social and Ethical Marketing</a:t>
            </a:r>
          </a:p>
        </p:txBody>
      </p:sp>
    </p:spTree>
    <p:extLst>
      <p:ext uri="{BB962C8B-B14F-4D97-AF65-F5344CB8AC3E}">
        <p14:creationId xmlns:p14="http://schemas.microsoft.com/office/powerpoint/2010/main" val="3434578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06EE1F-3438-49F8-9928-BFC58E710E58}"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859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B23604-268E-4B82-8E1B-CB5BEBBBDF0B}"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1672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25760-B4C3-4ACB-9B34-723756F6F878}"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07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897B6F-DB5C-4F3D-A40B-0C5FCBE3B5BA}"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5859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A460269B-E59E-4E16-815E-04CCE91BC1E9}" type="datetime1">
              <a:rPr lang="en-US" smtClean="0"/>
              <a:t>12/11/2019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8347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479155-30CD-4FA9-96BB-AD4052D7C74B}" type="datetime1">
              <a:rPr lang="en-US" smtClean="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628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65370-D08C-4A67-90D4-82D2DB352F55}" type="datetime1">
              <a:rPr lang="en-US" smtClean="0"/>
              <a:t>12/11/2019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4255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2A5E8-55D0-4A8B-9623-0D758AA43916}"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94380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A208AA-8EA4-4593-AB73-B4BC465276EF}" type="datetime1">
              <a:rPr lang="en-US" smtClean="0"/>
              <a:t>12/11/2019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83169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A4FE55-76FF-4BBA-8DF8-E491ADBE1BBC}"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8942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12D1F1-1D16-4D57-A73C-E6F9DDD91911}"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46080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5412CB-12C8-4E24-9E83-388923F63B01}"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784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EEFFD9-98A3-463F-9F9B-5400ABCAA468}"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932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A5DB50-953A-4E4A-91A9-7270F63F072F}" type="datetime1">
              <a:rPr lang="en-US" smtClean="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842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E677A46-E8B0-465D-A219-4991EC1E9D4C}" type="datetime1">
              <a:rPr lang="en-US" smtClean="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848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A8B0-9E3A-4D9A-80AA-4B9A3611433C}"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0004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D8A605-2A76-4F7B-9483-88A8A554E0B4}"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7024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532DAD80-99F0-45C0-9F49-0FE4EA1CFEB2}" type="datetime1">
              <a:rPr lang="en-US" smtClean="0"/>
              <a:t>12/11/2019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758325373"/>
      </p:ext>
    </p:extLst>
  </p:cSld>
  <p:clrMap bg1="dk1" tx1="lt1" bg2="dk2" tx2="lt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3" r:id="rId11"/>
    <p:sldLayoutId id="2147483674" r:id="rId12"/>
    <p:sldLayoutId id="2147483675" r:id="rId13"/>
    <p:sldLayoutId id="2147483676" r:id="rId14"/>
    <p:sldLayoutId id="2147483677" r:id="rId15"/>
    <p:sldLayoutId id="2147483678" r:id="rId16"/>
    <p:sldLayoutId id="2147483679" r:id="rId17"/>
  </p:sldLayoutIdLst>
  <p:hf hdr="0" ftr="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7.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C4F31B-9A57-4754-B15C-9BDB7892624B}"/>
              </a:ext>
            </a:extLst>
          </p:cNvPr>
          <p:cNvPicPr>
            <a:picLocks noChangeAspect="1"/>
          </p:cNvPicPr>
          <p:nvPr/>
        </p:nvPicPr>
        <p:blipFill rotWithShape="1">
          <a:blip r:embed="rId4"/>
          <a:srcRect b="15730"/>
          <a:stretch/>
        </p:blipFill>
        <p:spPr>
          <a:xfrm>
            <a:off x="20" y="10"/>
            <a:ext cx="12191981" cy="6857990"/>
          </a:xfrm>
          <a:prstGeom prst="rect">
            <a:avLst/>
          </a:prstGeom>
        </p:spPr>
      </p:pic>
      <p:sp useBgFill="1">
        <p:nvSpPr>
          <p:cNvPr id="9"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03FEE38-5376-4AC6-8BE6-51312937882D}"/>
              </a:ext>
            </a:extLst>
          </p:cNvPr>
          <p:cNvSpPr>
            <a:spLocks noGrp="1"/>
          </p:cNvSpPr>
          <p:nvPr>
            <p:ph type="ctrTitle"/>
          </p:nvPr>
        </p:nvSpPr>
        <p:spPr>
          <a:xfrm>
            <a:off x="1316965" y="1673524"/>
            <a:ext cx="3777728" cy="2420504"/>
          </a:xfrm>
        </p:spPr>
        <p:txBody>
          <a:bodyPr>
            <a:noAutofit/>
          </a:bodyPr>
          <a:lstStyle/>
          <a:p>
            <a:pPr algn="l"/>
            <a:r>
              <a:rPr lang="en-GB" sz="2800" dirty="0"/>
              <a:t>ROYAL COMMISION Ancient Heritage Monument of Wales</a:t>
            </a:r>
            <a:br>
              <a:rPr lang="en-GB" sz="2800" dirty="0"/>
            </a:br>
            <a:r>
              <a:rPr lang="en-GB" sz="2800" dirty="0"/>
              <a:t>(</a:t>
            </a:r>
            <a:r>
              <a:rPr lang="en-GB" sz="2800" dirty="0">
                <a:effectLst/>
              </a:rPr>
              <a:t>RCAHMW).</a:t>
            </a:r>
            <a:endParaRPr lang="en-GB" sz="2800" dirty="0"/>
          </a:p>
        </p:txBody>
      </p:sp>
      <p:sp>
        <p:nvSpPr>
          <p:cNvPr id="3" name="Subtitle 2">
            <a:extLst>
              <a:ext uri="{FF2B5EF4-FFF2-40B4-BE49-F238E27FC236}">
                <a16:creationId xmlns:a16="http://schemas.microsoft.com/office/drawing/2014/main" id="{3D594E63-213D-4B85-8AB1-3EB95ECCF278}"/>
              </a:ext>
            </a:extLst>
          </p:cNvPr>
          <p:cNvSpPr>
            <a:spLocks noGrp="1"/>
          </p:cNvSpPr>
          <p:nvPr>
            <p:ph type="subTitle" idx="1"/>
          </p:nvPr>
        </p:nvSpPr>
        <p:spPr>
          <a:xfrm>
            <a:off x="1316963" y="4157933"/>
            <a:ext cx="3485072" cy="1026544"/>
          </a:xfrm>
        </p:spPr>
        <p:txBody>
          <a:bodyPr>
            <a:normAutofit/>
          </a:bodyPr>
          <a:lstStyle/>
          <a:p>
            <a:pPr algn="l"/>
            <a:endParaRPr lang="en-GB" dirty="0">
              <a:solidFill>
                <a:srgbClr val="FCAD2D"/>
              </a:solidFill>
            </a:endParaRPr>
          </a:p>
          <a:p>
            <a:pPr algn="l"/>
            <a:r>
              <a:rPr lang="en-GB" dirty="0">
                <a:solidFill>
                  <a:srgbClr val="FCAD2D"/>
                </a:solidFill>
              </a:rPr>
              <a:t>Author; Brendan Parker.</a:t>
            </a:r>
          </a:p>
        </p:txBody>
      </p:sp>
      <p:sp>
        <p:nvSpPr>
          <p:cNvPr id="5" name="Date Placeholder 4">
            <a:extLst>
              <a:ext uri="{FF2B5EF4-FFF2-40B4-BE49-F238E27FC236}">
                <a16:creationId xmlns:a16="http://schemas.microsoft.com/office/drawing/2014/main" id="{83ED1D10-96D4-410D-8665-A49DC6930F71}"/>
              </a:ext>
            </a:extLst>
          </p:cNvPr>
          <p:cNvSpPr>
            <a:spLocks noGrp="1"/>
          </p:cNvSpPr>
          <p:nvPr>
            <p:ph type="dt" sz="half" idx="10"/>
          </p:nvPr>
        </p:nvSpPr>
        <p:spPr/>
        <p:txBody>
          <a:bodyPr/>
          <a:lstStyle/>
          <a:p>
            <a:fld id="{6C0F0506-711F-4810-BB9B-186B74616506}" type="datetime1">
              <a:rPr lang="en-US" smtClean="0"/>
              <a:t>12/11/2019</a:t>
            </a:fld>
            <a:endParaRPr lang="en-US" dirty="0"/>
          </a:p>
        </p:txBody>
      </p:sp>
      <p:sp>
        <p:nvSpPr>
          <p:cNvPr id="6" name="Slide Number Placeholder 5">
            <a:extLst>
              <a:ext uri="{FF2B5EF4-FFF2-40B4-BE49-F238E27FC236}">
                <a16:creationId xmlns:a16="http://schemas.microsoft.com/office/drawing/2014/main" id="{014C4EEE-B3CB-48D6-A89B-222F253D8E22}"/>
              </a:ext>
            </a:extLst>
          </p:cNvPr>
          <p:cNvSpPr>
            <a:spLocks noGrp="1"/>
          </p:cNvSpPr>
          <p:nvPr>
            <p:ph type="sldNum" sz="quarter" idx="12"/>
          </p:nvPr>
        </p:nvSpPr>
        <p:spPr/>
        <p:txBody>
          <a:bodyPr/>
          <a:lstStyle/>
          <a:p>
            <a:fld id="{3A98EE3D-8CD1-4C3F-BD1C-C98C9596463C}" type="slidenum">
              <a:rPr lang="en-US" smtClean="0"/>
              <a:pPr/>
              <a:t>1</a:t>
            </a:fld>
            <a:endParaRPr lang="en-US" dirty="0"/>
          </a:p>
        </p:txBody>
      </p:sp>
    </p:spTree>
    <p:extLst>
      <p:ext uri="{BB962C8B-B14F-4D97-AF65-F5344CB8AC3E}">
        <p14:creationId xmlns:p14="http://schemas.microsoft.com/office/powerpoint/2010/main" val="3747976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28" name="Rectangle 134">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See the source image">
            <a:extLst>
              <a:ext uri="{FF2B5EF4-FFF2-40B4-BE49-F238E27FC236}">
                <a16:creationId xmlns:a16="http://schemas.microsoft.com/office/drawing/2014/main" id="{3E5BF623-3318-413C-8F85-4717DD8378A2}"/>
              </a:ext>
            </a:extLst>
          </p:cNvPr>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t="15413"/>
          <a:stretch/>
        </p:blipFill>
        <p:spPr bwMode="auto">
          <a:xfrm>
            <a:off x="12546" y="1253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6250123-77CC-4030-AA69-25A7445E36A1}"/>
              </a:ext>
            </a:extLst>
          </p:cNvPr>
          <p:cNvSpPr>
            <a:spLocks noGrp="1"/>
          </p:cNvSpPr>
          <p:nvPr>
            <p:ph type="title"/>
          </p:nvPr>
        </p:nvSpPr>
        <p:spPr>
          <a:xfrm>
            <a:off x="5491492" y="1445574"/>
            <a:ext cx="5612012" cy="1297626"/>
          </a:xfrm>
        </p:spPr>
        <p:txBody>
          <a:bodyPr vert="horz" lIns="91440" tIns="45720" rIns="91440" bIns="45720" rtlCol="0" anchor="ctr">
            <a:normAutofit/>
          </a:bodyPr>
          <a:lstStyle/>
          <a:p>
            <a:r>
              <a:rPr lang="en-US" dirty="0">
                <a:solidFill>
                  <a:srgbClr val="FFFFFF"/>
                </a:solidFill>
              </a:rPr>
              <a:t>What is it?</a:t>
            </a:r>
          </a:p>
        </p:txBody>
      </p:sp>
      <p:sp>
        <p:nvSpPr>
          <p:cNvPr id="1029" name="Freeform: Shape 136">
            <a:extLst>
              <a:ext uri="{FF2B5EF4-FFF2-40B4-BE49-F238E27FC236}">
                <a16:creationId xmlns:a16="http://schemas.microsoft.com/office/drawing/2014/main" id="{6576A321-2C04-4E8E-B7C0-22588C9C5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3404" y="1253030"/>
            <a:ext cx="4901184" cy="4781866"/>
          </a:xfrm>
          <a:custGeom>
            <a:avLst/>
            <a:gdLst>
              <a:gd name="connsiteX0" fmla="*/ 0 w 4901184"/>
              <a:gd name="connsiteY0" fmla="*/ 4781866 h 4781866"/>
              <a:gd name="connsiteX1" fmla="*/ 0 w 4901184"/>
              <a:gd name="connsiteY1" fmla="*/ 218593 h 4781866"/>
              <a:gd name="connsiteX2" fmla="*/ 218593 w 4901184"/>
              <a:gd name="connsiteY2" fmla="*/ 0 h 4781866"/>
              <a:gd name="connsiteX3" fmla="*/ 4682591 w 4901184"/>
              <a:gd name="connsiteY3" fmla="*/ 0 h 4781866"/>
              <a:gd name="connsiteX4" fmla="*/ 4901184 w 4901184"/>
              <a:gd name="connsiteY4" fmla="*/ 218593 h 4781866"/>
              <a:gd name="connsiteX5" fmla="*/ 4901184 w 4901184"/>
              <a:gd name="connsiteY5" fmla="*/ 4781866 h 47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1184" h="4781866">
                <a:moveTo>
                  <a:pt x="0" y="4781866"/>
                </a:moveTo>
                <a:lnTo>
                  <a:pt x="0" y="218593"/>
                </a:lnTo>
                <a:cubicBezTo>
                  <a:pt x="0" y="97867"/>
                  <a:pt x="97867" y="0"/>
                  <a:pt x="218593" y="0"/>
                </a:cubicBezTo>
                <a:lnTo>
                  <a:pt x="4682591" y="0"/>
                </a:lnTo>
                <a:cubicBezTo>
                  <a:pt x="4803317" y="0"/>
                  <a:pt x="4901184" y="97867"/>
                  <a:pt x="4901184" y="218593"/>
                </a:cubicBezTo>
                <a:lnTo>
                  <a:pt x="4901184" y="4781866"/>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royal commission aberystwyth">
            <a:extLst>
              <a:ext uri="{FF2B5EF4-FFF2-40B4-BE49-F238E27FC236}">
                <a16:creationId xmlns:a16="http://schemas.microsoft.com/office/drawing/2014/main" id="{0C1B5087-6313-4030-846F-2AE6C18DA7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051" r="20132" b="2"/>
          <a:stretch/>
        </p:blipFill>
        <p:spPr bwMode="auto">
          <a:xfrm>
            <a:off x="83486" y="1357963"/>
            <a:ext cx="4607403" cy="4572000"/>
          </a:xfrm>
          <a:custGeom>
            <a:avLst/>
            <a:gdLst>
              <a:gd name="connsiteX0" fmla="*/ 0 w 4607403"/>
              <a:gd name="connsiteY0" fmla="*/ 0 h 4572000"/>
              <a:gd name="connsiteX1" fmla="*/ 4444457 w 4607403"/>
              <a:gd name="connsiteY1" fmla="*/ 0 h 4572000"/>
              <a:gd name="connsiteX2" fmla="*/ 4607403 w 4607403"/>
              <a:gd name="connsiteY2" fmla="*/ 162946 h 4572000"/>
              <a:gd name="connsiteX3" fmla="*/ 4607403 w 4607403"/>
              <a:gd name="connsiteY3" fmla="*/ 4409054 h 4572000"/>
              <a:gd name="connsiteX4" fmla="*/ 4444457 w 4607403"/>
              <a:gd name="connsiteY4" fmla="*/ 4572000 h 4572000"/>
              <a:gd name="connsiteX5" fmla="*/ 0 w 4607403"/>
              <a:gd name="connsiteY5" fmla="*/ 4572000 h 45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7403" h="4572000">
                <a:moveTo>
                  <a:pt x="0" y="0"/>
                </a:moveTo>
                <a:lnTo>
                  <a:pt x="4444457" y="0"/>
                </a:lnTo>
                <a:cubicBezTo>
                  <a:pt x="4534450" y="0"/>
                  <a:pt x="4607403" y="72953"/>
                  <a:pt x="4607403" y="162946"/>
                </a:cubicBezTo>
                <a:lnTo>
                  <a:pt x="4607403" y="4409054"/>
                </a:lnTo>
                <a:cubicBezTo>
                  <a:pt x="4607403" y="4499047"/>
                  <a:pt x="4534450" y="4572000"/>
                  <a:pt x="4444457" y="4572000"/>
                </a:cubicBezTo>
                <a:lnTo>
                  <a:pt x="0" y="4572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3F60DA-98F2-4656-B80F-EB117362F91A}"/>
              </a:ext>
            </a:extLst>
          </p:cNvPr>
          <p:cNvSpPr txBox="1"/>
          <p:nvPr/>
        </p:nvSpPr>
        <p:spPr>
          <a:xfrm>
            <a:off x="5663027" y="2907792"/>
            <a:ext cx="5604529" cy="3186763"/>
          </a:xfrm>
          <a:prstGeom prst="rect">
            <a:avLst/>
          </a:prstGeom>
        </p:spPr>
        <p:txBody>
          <a:bodyPr vert="horz" lIns="91440" tIns="45720" rIns="91440" bIns="45720" rtlCol="0" anchor="ctr">
            <a:normAutofit/>
          </a:bodyPr>
          <a:lstStyle/>
          <a:p>
            <a:pPr>
              <a:spcBef>
                <a:spcPct val="20000"/>
              </a:spcBef>
              <a:spcAft>
                <a:spcPts val="600"/>
              </a:spcAft>
              <a:buClr>
                <a:schemeClr val="tx2"/>
              </a:buClr>
              <a:buSzPct val="70000"/>
              <a:buFont typeface="Wingdings 2" charset="2"/>
            </a:pPr>
            <a:r>
              <a:rPr lang="en-US" b="1" dirty="0">
                <a:ln>
                  <a:solidFill>
                    <a:schemeClr val="bg1">
                      <a:lumMod val="75000"/>
                      <a:lumOff val="25000"/>
                      <a:alpha val="10000"/>
                    </a:schemeClr>
                  </a:solidFill>
                </a:ln>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The Royal Commission is an archive of Ancient Historic Monument of wales. (RCAHMW). </a:t>
            </a:r>
            <a:r>
              <a:rPr lang="en-GB" b="1" dirty="0">
                <a:ln>
                  <a:solidFill>
                    <a:schemeClr val="bg1">
                      <a:lumMod val="75000"/>
                      <a:lumOff val="25000"/>
                      <a:alpha val="10000"/>
                    </a:schemeClr>
                  </a:solidFill>
                </a:ln>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Supporting</a:t>
            </a:r>
            <a:r>
              <a:rPr lang="en-GB" b="1" dirty="0">
                <a:latin typeface="Arial" panose="020B0604020202020204" pitchFamily="34" charset="0"/>
                <a:cs typeface="Arial" panose="020B0604020202020204" pitchFamily="34" charset="0"/>
              </a:rPr>
              <a:t> understanding of  archaeological heritage of Wales</a:t>
            </a:r>
            <a:r>
              <a:rPr lang="en-GB" dirty="0">
                <a:latin typeface="Arial" panose="020B0604020202020204" pitchFamily="34" charset="0"/>
                <a:cs typeface="Arial" panose="020B0604020202020204" pitchFamily="34" charset="0"/>
              </a:rPr>
              <a:t>.</a:t>
            </a:r>
          </a:p>
          <a:p>
            <a:pPr marL="285750" indent="-285750">
              <a:spcBef>
                <a:spcPct val="20000"/>
              </a:spcBef>
              <a:spcAft>
                <a:spcPts val="600"/>
              </a:spcAft>
              <a:buClr>
                <a:schemeClr val="tx2"/>
              </a:buClr>
              <a:buSzPct val="70000"/>
              <a:buFont typeface="Arial" panose="020B0604020202020204" pitchFamily="34" charset="0"/>
              <a:buChar char="•"/>
            </a:pPr>
            <a:r>
              <a:rPr lang="en-GB" b="1" dirty="0">
                <a:ln>
                  <a:solidFill>
                    <a:schemeClr val="bg1">
                      <a:lumMod val="75000"/>
                      <a:lumOff val="25000"/>
                      <a:alpha val="10000"/>
                    </a:schemeClr>
                  </a:solidFill>
                </a:ln>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Offering online facilities  – services documentation (limited)</a:t>
            </a:r>
          </a:p>
          <a:p>
            <a:pPr marL="285750" indent="-285750">
              <a:spcBef>
                <a:spcPct val="20000"/>
              </a:spcBef>
              <a:spcAft>
                <a:spcPts val="600"/>
              </a:spcAft>
              <a:buClr>
                <a:schemeClr val="tx2"/>
              </a:buClr>
              <a:buSzPct val="70000"/>
              <a:buFont typeface="Arial" panose="020B0604020202020204" pitchFamily="34" charset="0"/>
              <a:buChar char="•"/>
            </a:pPr>
            <a:r>
              <a:rPr lang="en-GB" b="1" dirty="0">
                <a:ln>
                  <a:solidFill>
                    <a:schemeClr val="bg1">
                      <a:lumMod val="75000"/>
                      <a:lumOff val="25000"/>
                      <a:alpha val="10000"/>
                    </a:schemeClr>
                  </a:solidFill>
                </a:ln>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Walk in services to order documentation (full access)</a:t>
            </a:r>
            <a:endParaRPr lang="en-US" b="1" dirty="0">
              <a:ln>
                <a:solidFill>
                  <a:schemeClr val="bg1">
                    <a:lumMod val="75000"/>
                    <a:lumOff val="25000"/>
                    <a:alpha val="10000"/>
                  </a:schemeClr>
                </a:solidFill>
              </a:ln>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algn="ctr">
              <a:spcBef>
                <a:spcPct val="20000"/>
              </a:spcBef>
              <a:spcAft>
                <a:spcPts val="600"/>
              </a:spcAft>
              <a:buClr>
                <a:schemeClr val="tx2"/>
              </a:buClr>
              <a:buSzPct val="70000"/>
              <a:buFont typeface="Wingdings 2" charset="2"/>
            </a:pPr>
            <a:r>
              <a:rPr lang="en-US" b="1" dirty="0">
                <a:ln>
                  <a:solidFill>
                    <a:schemeClr val="bg1">
                      <a:lumMod val="75000"/>
                      <a:lumOff val="25000"/>
                      <a:alpha val="10000"/>
                    </a:schemeClr>
                  </a:solidFill>
                </a:ln>
                <a:latin typeface="Arial" panose="020B0604020202020204" pitchFamily="34" charset="0"/>
                <a:cs typeface="Arial" panose="020B0604020202020204" pitchFamily="34" charset="0"/>
              </a:rPr>
              <a:t>Located in Aberystwyth.</a:t>
            </a:r>
          </a:p>
          <a:p>
            <a:pPr>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rgbClr val="FFFFFF"/>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rgbClr val="FFFFFF"/>
              </a:solidFill>
              <a:effectLst>
                <a:outerShdw blurRad="9525" dist="25400" dir="14640000" algn="tl" rotWithShape="0">
                  <a:schemeClr val="bg1">
                    <a:alpha val="30000"/>
                  </a:schemeClr>
                </a:outerShdw>
              </a:effectLst>
            </a:endParaRPr>
          </a:p>
        </p:txBody>
      </p:sp>
      <p:sp>
        <p:nvSpPr>
          <p:cNvPr id="5" name="Date Placeholder 4">
            <a:extLst>
              <a:ext uri="{FF2B5EF4-FFF2-40B4-BE49-F238E27FC236}">
                <a16:creationId xmlns:a16="http://schemas.microsoft.com/office/drawing/2014/main" id="{8A62784B-95C2-46B6-A913-4BAF5CEC0ACF}"/>
              </a:ext>
            </a:extLst>
          </p:cNvPr>
          <p:cNvSpPr>
            <a:spLocks noGrp="1"/>
          </p:cNvSpPr>
          <p:nvPr>
            <p:ph type="dt" sz="half" idx="10"/>
          </p:nvPr>
        </p:nvSpPr>
        <p:spPr>
          <a:xfrm>
            <a:off x="7678736" y="6193448"/>
            <a:ext cx="2743200" cy="365125"/>
          </a:xfrm>
        </p:spPr>
        <p:txBody>
          <a:bodyPr vert="horz" lIns="91440" tIns="45720" rIns="91440" bIns="45720" rtlCol="0" anchor="ctr">
            <a:normAutofit/>
          </a:bodyPr>
          <a:lstStyle/>
          <a:p>
            <a:pPr defTabSz="914400">
              <a:spcAft>
                <a:spcPts val="600"/>
              </a:spcAft>
            </a:pPr>
            <a:fld id="{69B368E6-7194-46C6-BCC3-4C56AAA3E9F4}" type="datetime1">
              <a:rPr lang="en-US" smtClean="0"/>
              <a:pPr defTabSz="914400">
                <a:spcAft>
                  <a:spcPts val="600"/>
                </a:spcAft>
              </a:pPr>
              <a:t>12/11/2019</a:t>
            </a:fld>
            <a:endParaRPr lang="en-US"/>
          </a:p>
        </p:txBody>
      </p:sp>
      <p:sp>
        <p:nvSpPr>
          <p:cNvPr id="6" name="Slide Number Placeholder 5">
            <a:extLst>
              <a:ext uri="{FF2B5EF4-FFF2-40B4-BE49-F238E27FC236}">
                <a16:creationId xmlns:a16="http://schemas.microsoft.com/office/drawing/2014/main" id="{80E30121-E12B-4357-90B8-A648510AA6CD}"/>
              </a:ext>
            </a:extLst>
          </p:cNvPr>
          <p:cNvSpPr>
            <a:spLocks noGrp="1"/>
          </p:cNvSpPr>
          <p:nvPr>
            <p:ph type="sldNum" sz="quarter" idx="12"/>
          </p:nvPr>
        </p:nvSpPr>
        <p:spPr>
          <a:xfrm>
            <a:off x="10514011" y="6193448"/>
            <a:ext cx="753545" cy="365125"/>
          </a:xfrm>
        </p:spPr>
        <p:txBody>
          <a:bodyPr vert="horz" lIns="91440" tIns="45720" rIns="91440" bIns="45720" rtlCol="0" anchor="ctr">
            <a:normAutofit/>
          </a:bodyPr>
          <a:lstStyle/>
          <a:p>
            <a:pPr defTabSz="914400">
              <a:spcAft>
                <a:spcPts val="600"/>
              </a:spcAft>
            </a:pPr>
            <a:fld id="{3A98EE3D-8CD1-4C3F-BD1C-C98C9596463C}" type="slidenum">
              <a:rPr lang="en-US" smtClean="0"/>
              <a:pPr defTabSz="914400">
                <a:spcAft>
                  <a:spcPts val="600"/>
                </a:spcAft>
              </a:pPr>
              <a:t>2</a:t>
            </a:fld>
            <a:endParaRPr lang="en-US"/>
          </a:p>
        </p:txBody>
      </p:sp>
    </p:spTree>
    <p:extLst>
      <p:ext uri="{BB962C8B-B14F-4D97-AF65-F5344CB8AC3E}">
        <p14:creationId xmlns:p14="http://schemas.microsoft.com/office/powerpoint/2010/main" val="2468769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39" name="Rectangle 70">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5A6CC-C699-4984-90B8-50D0B82A0437}"/>
              </a:ext>
            </a:extLst>
          </p:cNvPr>
          <p:cNvSpPr>
            <a:spLocks noGrp="1"/>
          </p:cNvSpPr>
          <p:nvPr>
            <p:ph type="title"/>
          </p:nvPr>
        </p:nvSpPr>
        <p:spPr>
          <a:xfrm>
            <a:off x="339723" y="2192038"/>
            <a:ext cx="3946393" cy="1850651"/>
          </a:xfrm>
        </p:spPr>
        <p:txBody>
          <a:bodyPr vert="horz" lIns="91440" tIns="45720" rIns="91440" bIns="45720" rtlCol="0" anchor="ctr">
            <a:normAutofit/>
          </a:bodyPr>
          <a:lstStyle/>
          <a:p>
            <a:pPr algn="l"/>
            <a:r>
              <a:rPr lang="en-US" sz="3600" dirty="0"/>
              <a:t>Online services</a:t>
            </a:r>
          </a:p>
        </p:txBody>
      </p:sp>
      <p:pic>
        <p:nvPicPr>
          <p:cNvPr id="1026" name="Picture 2" descr="Image result for welsh government royal commission">
            <a:extLst>
              <a:ext uri="{FF2B5EF4-FFF2-40B4-BE49-F238E27FC236}">
                <a16:creationId xmlns:a16="http://schemas.microsoft.com/office/drawing/2014/main" id="{44506CCD-183B-4786-9241-BE450687D7C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20133"/>
            <a:ext cx="8882743" cy="218219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8F9BCB9-8115-48EE-BC72-6196AD3B267F}"/>
              </a:ext>
            </a:extLst>
          </p:cNvPr>
          <p:cNvSpPr txBox="1"/>
          <p:nvPr/>
        </p:nvSpPr>
        <p:spPr>
          <a:xfrm>
            <a:off x="4938062" y="2649780"/>
            <a:ext cx="6430560" cy="3741345"/>
          </a:xfrm>
          <a:prstGeom prst="rect">
            <a:avLst/>
          </a:prstGeom>
        </p:spPr>
        <p:txBody>
          <a:bodyPr vert="horz" lIns="91440" tIns="45720" rIns="91440" bIns="45720" rtlCol="0" anchor="ctr">
            <a:normAutofit/>
          </a:bodyPr>
          <a:lstStyle/>
          <a:p>
            <a:pPr lvl="0">
              <a:lnSpc>
                <a:spcPct val="90000"/>
              </a:lnSpc>
              <a:spcBef>
                <a:spcPct val="20000"/>
              </a:spcBef>
              <a:spcAft>
                <a:spcPts val="600"/>
              </a:spcAft>
              <a:buClr>
                <a:schemeClr val="tx2"/>
              </a:buClr>
              <a:buSzPct val="70000"/>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Royal Commission website;  is a list of few historic  places. </a:t>
            </a:r>
          </a:p>
          <a:p>
            <a:pPr marL="342900" lvl="0" indent="-342900">
              <a:lnSpc>
                <a:spcPct val="90000"/>
              </a:lnSpc>
              <a:spcBef>
                <a:spcPct val="20000"/>
              </a:spcBef>
              <a:spcAft>
                <a:spcPts val="600"/>
              </a:spcAft>
              <a:buClr>
                <a:schemeClr val="tx2"/>
              </a:buClr>
              <a:buSzPct val="70000"/>
              <a:buFont typeface="Wingdings" panose="05000000000000000000" pitchFamily="2" charset="2"/>
              <a:buChar char="Ø"/>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Coflein – is the limited online database service. </a:t>
            </a:r>
          </a:p>
          <a:p>
            <a:pPr marL="400050" lvl="0" indent="-400050">
              <a:lnSpc>
                <a:spcPct val="90000"/>
              </a:lnSpc>
              <a:spcBef>
                <a:spcPct val="20000"/>
              </a:spcBef>
              <a:spcAft>
                <a:spcPts val="600"/>
              </a:spcAft>
              <a:buClr>
                <a:schemeClr val="tx2"/>
              </a:buClr>
              <a:buSzPct val="70000"/>
              <a:buFont typeface="Wingdings 2" charset="2"/>
              <a:buAutoNum type="romanLcPeriod"/>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History of environmental structure of Wales  </a:t>
            </a:r>
          </a:p>
          <a:p>
            <a:pPr marL="400050" lvl="0" indent="-400050">
              <a:lnSpc>
                <a:spcPct val="90000"/>
              </a:lnSpc>
              <a:spcBef>
                <a:spcPct val="20000"/>
              </a:spcBef>
              <a:spcAft>
                <a:spcPts val="600"/>
              </a:spcAft>
              <a:buClr>
                <a:schemeClr val="tx2"/>
              </a:buClr>
              <a:buSzPct val="70000"/>
              <a:buFont typeface="Wingdings 2" charset="2"/>
              <a:buAutoNum type="romanLcPeriod"/>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Digital Collaboration – public sharing photos.</a:t>
            </a:r>
          </a:p>
          <a:p>
            <a:pPr marL="400050" lvl="0" indent="-400050">
              <a:lnSpc>
                <a:spcPct val="90000"/>
              </a:lnSpc>
              <a:spcBef>
                <a:spcPct val="20000"/>
              </a:spcBef>
              <a:spcAft>
                <a:spcPts val="600"/>
              </a:spcAft>
              <a:buClr>
                <a:schemeClr val="tx2"/>
              </a:buClr>
              <a:buSzPct val="70000"/>
              <a:buFont typeface="Wingdings 2" charset="2"/>
              <a:buAutoNum type="romanLcPeriod"/>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Aero films – planes capturing images of  environmental structures. </a:t>
            </a: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10" name="Picture 4" descr="Image result for documents old archive">
            <a:extLst>
              <a:ext uri="{FF2B5EF4-FFF2-40B4-BE49-F238E27FC236}">
                <a16:creationId xmlns:a16="http://schemas.microsoft.com/office/drawing/2014/main" id="{306122C2-A69D-4372-AD1F-5DEE807FA9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825" y="3926542"/>
            <a:ext cx="4411792" cy="2384724"/>
          </a:xfrm>
          <a:prstGeom prst="rect">
            <a:avLst/>
          </a:prstGeom>
          <a:noFill/>
          <a:extLst>
            <a:ext uri="{909E8E84-426E-40DD-AFC4-6F175D3DCCD1}">
              <a14:hiddenFill xmlns:a14="http://schemas.microsoft.com/office/drawing/2010/main">
                <a:solidFill>
                  <a:srgbClr val="FFFFFF"/>
                </a:solidFill>
              </a14:hiddenFill>
            </a:ext>
          </a:extLst>
        </p:spPr>
      </p:pic>
      <p:sp>
        <p:nvSpPr>
          <p:cNvPr id="11" name="Date Placeholder 10">
            <a:extLst>
              <a:ext uri="{FF2B5EF4-FFF2-40B4-BE49-F238E27FC236}">
                <a16:creationId xmlns:a16="http://schemas.microsoft.com/office/drawing/2014/main" id="{E25636A8-7381-4363-BA66-4C9F924F180F}"/>
              </a:ext>
            </a:extLst>
          </p:cNvPr>
          <p:cNvSpPr>
            <a:spLocks noGrp="1"/>
          </p:cNvSpPr>
          <p:nvPr>
            <p:ph type="dt" sz="half" idx="10"/>
          </p:nvPr>
        </p:nvSpPr>
        <p:spPr/>
        <p:txBody>
          <a:bodyPr/>
          <a:lstStyle/>
          <a:p>
            <a:fld id="{429C5DDF-A692-44F9-B912-EE5AEDD8A8D4}" type="datetime1">
              <a:rPr lang="en-US" smtClean="0"/>
              <a:t>12/11/2019</a:t>
            </a:fld>
            <a:endParaRPr lang="en-US" dirty="0"/>
          </a:p>
        </p:txBody>
      </p:sp>
      <p:sp>
        <p:nvSpPr>
          <p:cNvPr id="15" name="Slide Number Placeholder 14">
            <a:extLst>
              <a:ext uri="{FF2B5EF4-FFF2-40B4-BE49-F238E27FC236}">
                <a16:creationId xmlns:a16="http://schemas.microsoft.com/office/drawing/2014/main" id="{515C2608-2E9C-4B99-B308-851EB541A18A}"/>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427167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98FD4FC-479A-4C2B-84A5-CF81E055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EA9B6CB-3137-4355-A59D-3D5DCCAAD4E7}"/>
              </a:ext>
            </a:extLst>
          </p:cNvPr>
          <p:cNvSpPr>
            <a:spLocks noGrp="1"/>
          </p:cNvSpPr>
          <p:nvPr>
            <p:ph type="title"/>
          </p:nvPr>
        </p:nvSpPr>
        <p:spPr>
          <a:xfrm>
            <a:off x="1039905" y="845387"/>
            <a:ext cx="3470310" cy="1066689"/>
          </a:xfrm>
        </p:spPr>
        <p:txBody>
          <a:bodyPr anchor="b">
            <a:normAutofit fontScale="90000"/>
          </a:bodyPr>
          <a:lstStyle/>
          <a:p>
            <a:pPr algn="l"/>
            <a:r>
              <a:rPr lang="en-US" sz="2400" dirty="0"/>
              <a:t>Digital Collaboration –  </a:t>
            </a:r>
            <a:br>
              <a:rPr lang="en-US" sz="2400" dirty="0"/>
            </a:br>
            <a:r>
              <a:rPr lang="en-GB" sz="2400" dirty="0"/>
              <a:t>service provided online via;  </a:t>
            </a:r>
            <a:r>
              <a:rPr lang="en-GB" sz="2800" dirty="0">
                <a:effectLst/>
              </a:rPr>
              <a:t>RCAHMW.</a:t>
            </a:r>
            <a:endParaRPr lang="en-GB" sz="2400" dirty="0"/>
          </a:p>
        </p:txBody>
      </p:sp>
      <p:sp>
        <p:nvSpPr>
          <p:cNvPr id="3" name="Content Placeholder 2">
            <a:extLst>
              <a:ext uri="{FF2B5EF4-FFF2-40B4-BE49-F238E27FC236}">
                <a16:creationId xmlns:a16="http://schemas.microsoft.com/office/drawing/2014/main" id="{D325801B-608E-4C62-A607-5B5433C5EFB9}"/>
              </a:ext>
            </a:extLst>
          </p:cNvPr>
          <p:cNvSpPr>
            <a:spLocks noGrp="1"/>
          </p:cNvSpPr>
          <p:nvPr>
            <p:ph idx="1"/>
          </p:nvPr>
        </p:nvSpPr>
        <p:spPr>
          <a:xfrm>
            <a:off x="1039905" y="2200113"/>
            <a:ext cx="3405573" cy="4033911"/>
          </a:xfrm>
        </p:spPr>
        <p:txBody>
          <a:bodyPr anchor="t">
            <a:normAutofit fontScale="92500"/>
          </a:bodyPr>
          <a:lstStyle/>
          <a:p>
            <a:pPr marL="36900" indent="0">
              <a:buNone/>
            </a:pPr>
            <a:r>
              <a:rPr lang="en-GB" sz="1500" dirty="0"/>
              <a:t>launched in 2010 and is slowly adapting to society’s digital requirement. </a:t>
            </a:r>
          </a:p>
          <a:p>
            <a:pPr marL="436950" indent="-400050">
              <a:buFont typeface="+mj-lt"/>
              <a:buAutoNum type="romanLcPeriod"/>
            </a:pPr>
            <a:r>
              <a:rPr lang="en-GB" sz="1500" dirty="0"/>
              <a:t>This feature allows  contribution of  photographic evidence of places, events and sharing online.</a:t>
            </a:r>
          </a:p>
          <a:p>
            <a:pPr marL="36900" indent="0">
              <a:buNone/>
            </a:pPr>
            <a:r>
              <a:rPr lang="en-GB" sz="1500" dirty="0"/>
              <a:t>This service  requires accurate  information to be uploaded to the collection. </a:t>
            </a:r>
          </a:p>
          <a:p>
            <a:pPr marL="36900" indent="0">
              <a:buNone/>
            </a:pPr>
            <a:r>
              <a:rPr lang="en-GB" sz="1500" dirty="0"/>
              <a:t>This marketing approach allows people to get involved.  Valuing input from external sources. </a:t>
            </a:r>
          </a:p>
          <a:p>
            <a:pPr marL="36900" indent="0">
              <a:buNone/>
            </a:pPr>
            <a:r>
              <a:rPr lang="en-GB" sz="1500" dirty="0"/>
              <a:t>I would focus on this service, by encouraging  participation, improvements such as allowing to add comments online.</a:t>
            </a:r>
          </a:p>
          <a:p>
            <a:pPr marL="36900" indent="0">
              <a:buNone/>
            </a:pPr>
            <a:endParaRPr lang="en-GB" sz="1500" dirty="0"/>
          </a:p>
        </p:txBody>
      </p:sp>
      <p:pic>
        <p:nvPicPr>
          <p:cNvPr id="5" name="Picture 4" descr="A screenshot of a social media post&#10;&#10;Description automatically generated">
            <a:extLst>
              <a:ext uri="{FF2B5EF4-FFF2-40B4-BE49-F238E27FC236}">
                <a16:creationId xmlns:a16="http://schemas.microsoft.com/office/drawing/2014/main" id="{B4DF960C-85D1-4983-A65E-F7DD131C4506}"/>
              </a:ext>
            </a:extLst>
          </p:cNvPr>
          <p:cNvPicPr>
            <a:picLocks noChangeAspect="1"/>
          </p:cNvPicPr>
          <p:nvPr/>
        </p:nvPicPr>
        <p:blipFill rotWithShape="1">
          <a:blip r:embed="rId4"/>
          <a:srcRect l="7495" t="11613" r="35372" b="4942"/>
          <a:stretch/>
        </p:blipFill>
        <p:spPr>
          <a:xfrm>
            <a:off x="5387351" y="903003"/>
            <a:ext cx="6161183" cy="5061740"/>
          </a:xfrm>
          <a:prstGeom prst="rect">
            <a:avLst/>
          </a:prstGeom>
        </p:spPr>
      </p:pic>
      <p:sp>
        <p:nvSpPr>
          <p:cNvPr id="6" name="Date Placeholder 5">
            <a:extLst>
              <a:ext uri="{FF2B5EF4-FFF2-40B4-BE49-F238E27FC236}">
                <a16:creationId xmlns:a16="http://schemas.microsoft.com/office/drawing/2014/main" id="{51D819A5-7392-403D-95A7-D89D6766CD17}"/>
              </a:ext>
            </a:extLst>
          </p:cNvPr>
          <p:cNvSpPr>
            <a:spLocks noGrp="1"/>
          </p:cNvSpPr>
          <p:nvPr>
            <p:ph type="dt" sz="half" idx="10"/>
          </p:nvPr>
        </p:nvSpPr>
        <p:spPr/>
        <p:txBody>
          <a:bodyPr/>
          <a:lstStyle/>
          <a:p>
            <a:fld id="{9E73AC85-C8C1-4820-A371-8D5A04BD1F66}" type="datetime1">
              <a:rPr lang="en-US" smtClean="0"/>
              <a:t>12/11/2019</a:t>
            </a:fld>
            <a:endParaRPr lang="en-US" dirty="0"/>
          </a:p>
        </p:txBody>
      </p:sp>
      <p:sp>
        <p:nvSpPr>
          <p:cNvPr id="7" name="Slide Number Placeholder 6">
            <a:extLst>
              <a:ext uri="{FF2B5EF4-FFF2-40B4-BE49-F238E27FC236}">
                <a16:creationId xmlns:a16="http://schemas.microsoft.com/office/drawing/2014/main" id="{2D88573D-D144-4754-A12E-875613404D9D}"/>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3666478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7A9AA5A-F6B5-4D1A-9F8C-0B6D0D92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535F2-45EB-4400-9000-F4878C632B61}"/>
              </a:ext>
            </a:extLst>
          </p:cNvPr>
          <p:cNvSpPr>
            <a:spLocks noGrp="1"/>
          </p:cNvSpPr>
          <p:nvPr>
            <p:ph type="title"/>
          </p:nvPr>
        </p:nvSpPr>
        <p:spPr>
          <a:xfrm>
            <a:off x="156882" y="428810"/>
            <a:ext cx="10353762" cy="1257300"/>
          </a:xfrm>
        </p:spPr>
        <p:txBody>
          <a:bodyPr>
            <a:normAutofit/>
          </a:bodyPr>
          <a:lstStyle/>
          <a:p>
            <a:r>
              <a:rPr lang="en-GB" dirty="0"/>
              <a:t>Definition of Social Marketing</a:t>
            </a:r>
          </a:p>
        </p:txBody>
      </p:sp>
      <p:pic>
        <p:nvPicPr>
          <p:cNvPr id="73" name="Picture 72">
            <a:extLst>
              <a:ext uri="{FF2B5EF4-FFF2-40B4-BE49-F238E27FC236}">
                <a16:creationId xmlns:a16="http://schemas.microsoft.com/office/drawing/2014/main" id="{C115FFBB-C8EA-4BA2-A5DD-FE3779505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5122" name="Picture 2" descr="Image result for marketing">
            <a:extLst>
              <a:ext uri="{FF2B5EF4-FFF2-40B4-BE49-F238E27FC236}">
                <a16:creationId xmlns:a16="http://schemas.microsoft.com/office/drawing/2014/main" id="{BDA18DB4-BC0A-4F99-B47B-02624A7ADEB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625" r="9609" b="-2"/>
          <a:stretch/>
        </p:blipFill>
        <p:spPr bwMode="auto">
          <a:xfrm>
            <a:off x="1046760" y="2129667"/>
            <a:ext cx="4065464" cy="325800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EE85CA3-9DD4-4BCB-91D6-850ECF715E80}"/>
              </a:ext>
            </a:extLst>
          </p:cNvPr>
          <p:cNvSpPr>
            <a:spLocks noGrp="1"/>
          </p:cNvSpPr>
          <p:nvPr>
            <p:ph idx="1"/>
          </p:nvPr>
        </p:nvSpPr>
        <p:spPr>
          <a:xfrm>
            <a:off x="5333763" y="1322106"/>
            <a:ext cx="6312256" cy="5042647"/>
          </a:xfrm>
        </p:spPr>
        <p:txBody>
          <a:bodyPr anchor="ctr">
            <a:normAutofit/>
          </a:bodyPr>
          <a:lstStyle/>
          <a:p>
            <a:pPr marL="36900" indent="0" algn="ctr">
              <a:lnSpc>
                <a:spcPct val="100000"/>
              </a:lnSpc>
              <a:buNone/>
            </a:pPr>
            <a:r>
              <a:rPr lang="en-GB" sz="1600" dirty="0">
                <a:effectLst/>
              </a:rPr>
              <a:t>Marketing is communicational strategy of advertising  to reach new or past audiences.-  in order to  promote  products and  services. This is known as creating a brand image.</a:t>
            </a:r>
          </a:p>
          <a:p>
            <a:pPr>
              <a:lnSpc>
                <a:spcPct val="100000"/>
              </a:lnSpc>
            </a:pPr>
            <a:r>
              <a:rPr lang="en-GB" sz="1600" dirty="0">
                <a:effectLst/>
              </a:rPr>
              <a:t>Resourcefully maximising the use of  media platforms, such as: </a:t>
            </a:r>
          </a:p>
          <a:p>
            <a:pPr>
              <a:lnSpc>
                <a:spcPct val="100000"/>
              </a:lnSpc>
            </a:pPr>
            <a:r>
              <a:rPr lang="en-GB" sz="1600" dirty="0">
                <a:effectLst/>
              </a:rPr>
              <a:t>Social media – (Facebook, </a:t>
            </a:r>
            <a:r>
              <a:rPr lang="en-GB" sz="1600" dirty="0" err="1">
                <a:effectLst/>
              </a:rPr>
              <a:t>Youtube</a:t>
            </a:r>
            <a:r>
              <a:rPr lang="en-GB" sz="1600" dirty="0">
                <a:effectLst/>
              </a:rPr>
              <a:t>, Twitter, Google, Blog etc).  - Clearly to advertise 24/7 and  remote. </a:t>
            </a:r>
          </a:p>
          <a:p>
            <a:pPr>
              <a:lnSpc>
                <a:spcPct val="100000"/>
              </a:lnSpc>
            </a:pPr>
            <a:r>
              <a:rPr lang="en-GB" sz="1600" dirty="0">
                <a:effectLst/>
              </a:rPr>
              <a:t>Newspaper /  Leaflet / Brochures– The previous method of advertising , still implemented today for individuals without online access. </a:t>
            </a:r>
          </a:p>
        </p:txBody>
      </p:sp>
      <p:sp>
        <p:nvSpPr>
          <p:cNvPr id="6" name="Date Placeholder 5">
            <a:extLst>
              <a:ext uri="{FF2B5EF4-FFF2-40B4-BE49-F238E27FC236}">
                <a16:creationId xmlns:a16="http://schemas.microsoft.com/office/drawing/2014/main" id="{88D4B12E-E060-4B69-A201-C4D10FD3A96F}"/>
              </a:ext>
            </a:extLst>
          </p:cNvPr>
          <p:cNvSpPr>
            <a:spLocks noGrp="1"/>
          </p:cNvSpPr>
          <p:nvPr>
            <p:ph type="dt" sz="half" idx="10"/>
          </p:nvPr>
        </p:nvSpPr>
        <p:spPr/>
        <p:txBody>
          <a:bodyPr/>
          <a:lstStyle/>
          <a:p>
            <a:fld id="{F735EAD2-2254-4512-BFC2-2980F3EAC8AD}" type="datetime1">
              <a:rPr lang="en-US" smtClean="0"/>
              <a:t>12/11/2019</a:t>
            </a:fld>
            <a:endParaRPr lang="en-US" dirty="0"/>
          </a:p>
        </p:txBody>
      </p:sp>
      <p:sp>
        <p:nvSpPr>
          <p:cNvPr id="7" name="Slide Number Placeholder 6">
            <a:extLst>
              <a:ext uri="{FF2B5EF4-FFF2-40B4-BE49-F238E27FC236}">
                <a16:creationId xmlns:a16="http://schemas.microsoft.com/office/drawing/2014/main" id="{8A1CA896-C4FD-4E1A-9DE0-6D3EA150D811}"/>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2986100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7B55C-6916-452C-8E65-502418B2EA8A}"/>
              </a:ext>
            </a:extLst>
          </p:cNvPr>
          <p:cNvSpPr>
            <a:spLocks noGrp="1"/>
          </p:cNvSpPr>
          <p:nvPr>
            <p:ph type="title"/>
          </p:nvPr>
        </p:nvSpPr>
        <p:spPr>
          <a:xfrm>
            <a:off x="207155" y="-207383"/>
            <a:ext cx="4271881" cy="2114004"/>
          </a:xfrm>
        </p:spPr>
        <p:txBody>
          <a:bodyPr vert="horz" lIns="91440" tIns="45720" rIns="91440" bIns="45720" rtlCol="0" anchor="ctr">
            <a:normAutofit/>
          </a:bodyPr>
          <a:lstStyle/>
          <a:p>
            <a:pPr algn="l">
              <a:lnSpc>
                <a:spcPct val="90000"/>
              </a:lnSpc>
            </a:pPr>
            <a:r>
              <a:rPr lang="en-US" sz="2400" dirty="0"/>
              <a:t>introducing a Strategy Plan for marketing:  consist of:</a:t>
            </a:r>
          </a:p>
        </p:txBody>
      </p:sp>
      <p:sp>
        <p:nvSpPr>
          <p:cNvPr id="4" name="Text Placeholder 3">
            <a:extLst>
              <a:ext uri="{FF2B5EF4-FFF2-40B4-BE49-F238E27FC236}">
                <a16:creationId xmlns:a16="http://schemas.microsoft.com/office/drawing/2014/main" id="{BC34DED4-C2A5-4D37-9980-830E0609A4C3}"/>
              </a:ext>
            </a:extLst>
          </p:cNvPr>
          <p:cNvSpPr>
            <a:spLocks noGrp="1"/>
          </p:cNvSpPr>
          <p:nvPr>
            <p:ph type="body" sz="half" idx="2"/>
          </p:nvPr>
        </p:nvSpPr>
        <p:spPr>
          <a:xfrm>
            <a:off x="207156" y="1381329"/>
            <a:ext cx="4588094" cy="5180828"/>
          </a:xfrm>
        </p:spPr>
        <p:txBody>
          <a:bodyPr vert="horz" lIns="91440" tIns="45720" rIns="91440" bIns="45720" rtlCol="0" anchor="t">
            <a:normAutofit/>
          </a:bodyPr>
          <a:lstStyle/>
          <a:p>
            <a:pPr marL="342900" indent="-342900" algn="l">
              <a:lnSpc>
                <a:spcPct val="100000"/>
              </a:lnSpc>
              <a:buFont typeface="Wingdings 2" charset="2"/>
              <a:buAutoNum type="alphaUcPeriod"/>
            </a:pPr>
            <a:r>
              <a:rPr lang="en-US" sz="1800" b="1" u="sng" dirty="0">
                <a:latin typeface="Arial" panose="020B0604020202020204" pitchFamily="34" charset="0"/>
                <a:cs typeface="Arial" panose="020B0604020202020204" pitchFamily="34" charset="0"/>
              </a:rPr>
              <a:t>Identify</a:t>
            </a:r>
            <a:r>
              <a:rPr lang="en-US" sz="1800" b="1" u="sng" dirty="0">
                <a:effectLst/>
                <a:latin typeface="Arial" panose="020B0604020202020204" pitchFamily="34" charset="0"/>
                <a:cs typeface="Arial" panose="020B0604020202020204" pitchFamily="34" charset="0"/>
              </a:rPr>
              <a:t> </a:t>
            </a:r>
            <a:r>
              <a:rPr lang="en-US" sz="1800" dirty="0">
                <a:effectLst/>
                <a:latin typeface="Arial" panose="020B0604020202020204" pitchFamily="34" charset="0"/>
                <a:cs typeface="Arial" panose="020B0604020202020204" pitchFamily="34" charset="0"/>
              </a:rPr>
              <a:t>– current </a:t>
            </a:r>
            <a:r>
              <a:rPr lang="en-US" sz="1800" dirty="0">
                <a:latin typeface="Arial" panose="020B0604020202020204" pitchFamily="34" charset="0"/>
                <a:cs typeface="Arial" panose="020B0604020202020204" pitchFamily="34" charset="0"/>
              </a:rPr>
              <a:t>approach, “is their anything we can do differently?”</a:t>
            </a:r>
          </a:p>
          <a:p>
            <a:pPr marL="342900" indent="-342900" algn="l">
              <a:lnSpc>
                <a:spcPct val="100000"/>
              </a:lnSpc>
              <a:buFont typeface="Wingdings 2" charset="2"/>
              <a:buAutoNum type="alphaUcPeriod"/>
            </a:pPr>
            <a:r>
              <a:rPr lang="en-US" sz="1800" b="1" u="sng" dirty="0">
                <a:latin typeface="Arial" panose="020B0604020202020204" pitchFamily="34" charset="0"/>
                <a:cs typeface="Arial" panose="020B0604020202020204" pitchFamily="34" charset="0"/>
              </a:rPr>
              <a:t>Analyze</a:t>
            </a:r>
            <a:r>
              <a:rPr lang="en-US" sz="1800" dirty="0">
                <a:latin typeface="Arial" panose="020B0604020202020204" pitchFamily="34" charset="0"/>
                <a:cs typeface="Arial" panose="020B0604020202020204" pitchFamily="34" charset="0"/>
              </a:rPr>
              <a:t> – what is the current situation? Applying SWOT analysis to determine  what can be improved on “is there something missing?”</a:t>
            </a:r>
          </a:p>
          <a:p>
            <a:pPr marL="342900" indent="-342900" algn="l">
              <a:lnSpc>
                <a:spcPct val="100000"/>
              </a:lnSpc>
              <a:buFont typeface="Wingdings 2" charset="2"/>
              <a:buAutoNum type="alphaUcPeriod"/>
            </a:pPr>
            <a:r>
              <a:rPr lang="en-US" sz="1800" b="1" u="sng" dirty="0">
                <a:latin typeface="Arial" panose="020B0604020202020204" pitchFamily="34" charset="0"/>
                <a:cs typeface="Arial" panose="020B0604020202020204" pitchFamily="34" charset="0"/>
              </a:rPr>
              <a:t>Map  objectives-</a:t>
            </a:r>
            <a:r>
              <a:rPr lang="en-US" sz="1800" dirty="0">
                <a:latin typeface="Arial" panose="020B0604020202020204" pitchFamily="34" charset="0"/>
                <a:cs typeface="Arial" panose="020B0604020202020204" pitchFamily="34" charset="0"/>
              </a:rPr>
              <a:t>, outlining the mission statement  - “what motivates the organization”. </a:t>
            </a:r>
          </a:p>
          <a:p>
            <a:pPr marL="342900" indent="-342900" algn="l">
              <a:lnSpc>
                <a:spcPct val="100000"/>
              </a:lnSpc>
              <a:buFont typeface="Wingdings 2" charset="2"/>
              <a:buAutoNum type="alphaUcPeriod"/>
            </a:pPr>
            <a:r>
              <a:rPr lang="en-US" sz="1800" b="1" u="sng" dirty="0">
                <a:latin typeface="Arial" panose="020B0604020202020204" pitchFamily="34" charset="0"/>
                <a:cs typeface="Arial" panose="020B0604020202020204" pitchFamily="34" charset="0"/>
              </a:rPr>
              <a:t>Define implementation </a:t>
            </a:r>
            <a:r>
              <a:rPr lang="en-US" sz="1800" dirty="0">
                <a:latin typeface="Arial" panose="020B0604020202020204" pitchFamily="34" charset="0"/>
                <a:cs typeface="Arial" panose="020B0604020202020204" pitchFamily="34" charset="0"/>
              </a:rPr>
              <a:t>– “how, where and when to market”</a:t>
            </a:r>
          </a:p>
          <a:p>
            <a:pPr marL="342900" indent="-342900" algn="l">
              <a:lnSpc>
                <a:spcPct val="100000"/>
              </a:lnSpc>
              <a:buFont typeface="Wingdings 2" charset="2"/>
              <a:buAutoNum type="alphaUcPeriod"/>
            </a:pPr>
            <a:r>
              <a:rPr lang="en-US" sz="1800" dirty="0">
                <a:latin typeface="Arial" panose="020B0604020202020204" pitchFamily="34" charset="0"/>
                <a:cs typeface="Arial" panose="020B0604020202020204" pitchFamily="34" charset="0"/>
              </a:rPr>
              <a:t>T</a:t>
            </a:r>
            <a:r>
              <a:rPr lang="en-US" sz="1800" b="1" i="1" u="sng" dirty="0">
                <a:latin typeface="Arial" panose="020B0604020202020204" pitchFamily="34" charset="0"/>
                <a:cs typeface="Arial" panose="020B0604020202020204" pitchFamily="34" charset="0"/>
              </a:rPr>
              <a:t>rack</a:t>
            </a:r>
            <a:r>
              <a:rPr lang="en-US" sz="1800" dirty="0">
                <a:latin typeface="Arial" panose="020B0604020202020204" pitchFamily="34" charset="0"/>
                <a:cs typeface="Arial" panose="020B0604020202020204" pitchFamily="34" charset="0"/>
              </a:rPr>
              <a:t>, Resources, Optimize, Analyze performance- fundamentally to assess promotion, duration and cost.</a:t>
            </a:r>
          </a:p>
        </p:txBody>
      </p:sp>
      <p:pic>
        <p:nvPicPr>
          <p:cNvPr id="3074" name="Picture 2" descr="Image result for marketing attractive advertisement">
            <a:extLst>
              <a:ext uri="{FF2B5EF4-FFF2-40B4-BE49-F238E27FC236}">
                <a16:creationId xmlns:a16="http://schemas.microsoft.com/office/drawing/2014/main" id="{0607B026-1FDF-4ACB-8AB9-B119071A6FE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25310" y="1104628"/>
            <a:ext cx="6023221" cy="4225409"/>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3">
            <a:extLst>
              <a:ext uri="{FF2B5EF4-FFF2-40B4-BE49-F238E27FC236}">
                <a16:creationId xmlns:a16="http://schemas.microsoft.com/office/drawing/2014/main" id="{50DC3BA1-22F0-46B9-944A-78FA1DB250C6}"/>
              </a:ext>
            </a:extLst>
          </p:cNvPr>
          <p:cNvSpPr txBox="1">
            <a:spLocks/>
          </p:cNvSpPr>
          <p:nvPr/>
        </p:nvSpPr>
        <p:spPr>
          <a:xfrm>
            <a:off x="92939" y="3722305"/>
            <a:ext cx="4588094" cy="3135695"/>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457200" indent="0" algn="l" defTabSz="457200" rtl="0" eaLnBrk="1" latinLnBrk="0" hangingPunct="1">
              <a:spcBef>
                <a:spcPct val="20000"/>
              </a:spcBef>
              <a:spcAft>
                <a:spcPts val="600"/>
              </a:spcAft>
              <a:buClr>
                <a:schemeClr val="tx2"/>
              </a:buClr>
              <a:buSzPct val="70000"/>
              <a:buFont typeface="Wingdings 2" charset="2"/>
              <a:buNone/>
              <a:defRPr sz="12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914400" indent="0" algn="l" defTabSz="457200" rtl="0" eaLnBrk="1" latinLnBrk="0" hangingPunct="1">
              <a:spcBef>
                <a:spcPct val="20000"/>
              </a:spcBef>
              <a:spcAft>
                <a:spcPts val="600"/>
              </a:spcAft>
              <a:buClr>
                <a:schemeClr val="tx2"/>
              </a:buClr>
              <a:buSzPct val="70000"/>
              <a:buFont typeface="Wingdings 2" charset="2"/>
              <a:buNone/>
              <a:defRPr sz="1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716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8288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2860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7432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2004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657600" indent="0" algn="l" defTabSz="457200" rtl="0" eaLnBrk="1" latinLnBrk="0" hangingPunct="1">
              <a:spcBef>
                <a:spcPct val="20000"/>
              </a:spcBef>
              <a:spcAft>
                <a:spcPts val="600"/>
              </a:spcAft>
              <a:buClr>
                <a:schemeClr val="tx2"/>
              </a:buClr>
              <a:buSzPct val="70000"/>
              <a:buFont typeface="Wingdings 2" charset="2"/>
              <a:buNone/>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7" name="Date Placeholder 6">
            <a:extLst>
              <a:ext uri="{FF2B5EF4-FFF2-40B4-BE49-F238E27FC236}">
                <a16:creationId xmlns:a16="http://schemas.microsoft.com/office/drawing/2014/main" id="{8D77C445-BB17-4D7C-BE36-3AE3142C4583}"/>
              </a:ext>
            </a:extLst>
          </p:cNvPr>
          <p:cNvSpPr>
            <a:spLocks noGrp="1"/>
          </p:cNvSpPr>
          <p:nvPr>
            <p:ph type="dt" sz="half" idx="10"/>
          </p:nvPr>
        </p:nvSpPr>
        <p:spPr/>
        <p:txBody>
          <a:bodyPr/>
          <a:lstStyle/>
          <a:p>
            <a:fld id="{DDFC4F0D-82AF-491F-A392-72925DFC5629}" type="datetime1">
              <a:rPr lang="en-US" smtClean="0"/>
              <a:t>12/11/2019</a:t>
            </a:fld>
            <a:endParaRPr lang="en-US" dirty="0"/>
          </a:p>
        </p:txBody>
      </p:sp>
      <p:sp>
        <p:nvSpPr>
          <p:cNvPr id="8" name="Slide Number Placeholder 7">
            <a:extLst>
              <a:ext uri="{FF2B5EF4-FFF2-40B4-BE49-F238E27FC236}">
                <a16:creationId xmlns:a16="http://schemas.microsoft.com/office/drawing/2014/main" id="{9FFFAF82-7A27-41CB-B1AF-A06CC9F02389}"/>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301071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04B1A-DCB0-4B87-8560-72D378037A5E}"/>
              </a:ext>
            </a:extLst>
          </p:cNvPr>
          <p:cNvSpPr>
            <a:spLocks noGrp="1"/>
          </p:cNvSpPr>
          <p:nvPr>
            <p:ph type="title"/>
          </p:nvPr>
        </p:nvSpPr>
        <p:spPr>
          <a:xfrm>
            <a:off x="759614" y="-522053"/>
            <a:ext cx="10804981" cy="2084153"/>
          </a:xfrm>
        </p:spPr>
        <p:txBody>
          <a:bodyPr>
            <a:noAutofit/>
          </a:bodyPr>
          <a:lstStyle/>
          <a:p>
            <a:br>
              <a:rPr lang="en-GB" sz="1600" dirty="0">
                <a:effectLst>
                  <a:innerShdw blurRad="63500" dist="50800" dir="16200000">
                    <a:prstClr val="black">
                      <a:alpha val="50000"/>
                    </a:prstClr>
                  </a:innerShdw>
                </a:effectLst>
              </a:rPr>
            </a:br>
            <a:br>
              <a:rPr lang="en-GB" sz="1600" dirty="0">
                <a:solidFill>
                  <a:schemeClr val="tx1"/>
                </a:solidFill>
                <a:effectLst>
                  <a:innerShdw blurRad="63500" dist="50800" dir="16200000">
                    <a:prstClr val="black">
                      <a:alpha val="50000"/>
                    </a:prstClr>
                  </a:innerShdw>
                </a:effectLst>
              </a:rPr>
            </a:br>
            <a:endParaRPr lang="en-GB" sz="1600" dirty="0">
              <a:effectLst>
                <a:innerShdw blurRad="63500" dist="50800" dir="16200000">
                  <a:prstClr val="black">
                    <a:alpha val="50000"/>
                  </a:prstClr>
                </a:innerShdw>
              </a:effectLst>
            </a:endParaRPr>
          </a:p>
        </p:txBody>
      </p:sp>
      <p:sp>
        <p:nvSpPr>
          <p:cNvPr id="3" name="Text Placeholder 2">
            <a:extLst>
              <a:ext uri="{FF2B5EF4-FFF2-40B4-BE49-F238E27FC236}">
                <a16:creationId xmlns:a16="http://schemas.microsoft.com/office/drawing/2014/main" id="{37F88D75-3CF6-4BBD-9E53-EDBC112543D8}"/>
              </a:ext>
            </a:extLst>
          </p:cNvPr>
          <p:cNvSpPr>
            <a:spLocks noGrp="1"/>
          </p:cNvSpPr>
          <p:nvPr>
            <p:ph type="body" idx="1"/>
          </p:nvPr>
        </p:nvSpPr>
        <p:spPr>
          <a:xfrm>
            <a:off x="-290971" y="-522053"/>
            <a:ext cx="10804981" cy="1767367"/>
          </a:xfrm>
        </p:spPr>
        <p:txBody>
          <a:bodyPr/>
          <a:lstStyle/>
          <a:p>
            <a:r>
              <a:rPr lang="en-GB" sz="2400" dirty="0"/>
              <a:t>I would  implement a </a:t>
            </a:r>
            <a:r>
              <a:rPr lang="en-US" sz="2400" dirty="0"/>
              <a:t>Marketing fundraiser Campaign on a large scale:</a:t>
            </a:r>
            <a:endParaRPr lang="en-GB" sz="2400" dirty="0"/>
          </a:p>
          <a:p>
            <a:r>
              <a:rPr lang="en-GB" sz="2400" dirty="0"/>
              <a:t>In aid of revolutionary organisational Improvement.</a:t>
            </a:r>
          </a:p>
        </p:txBody>
      </p:sp>
      <p:sp>
        <p:nvSpPr>
          <p:cNvPr id="4" name="Text Placeholder 3">
            <a:extLst>
              <a:ext uri="{FF2B5EF4-FFF2-40B4-BE49-F238E27FC236}">
                <a16:creationId xmlns:a16="http://schemas.microsoft.com/office/drawing/2014/main" id="{CD1C4109-1E26-4F06-B907-B5C9EA1D470B}"/>
              </a:ext>
            </a:extLst>
          </p:cNvPr>
          <p:cNvSpPr>
            <a:spLocks noGrp="1"/>
          </p:cNvSpPr>
          <p:nvPr>
            <p:ph type="body" sz="half" idx="15"/>
          </p:nvPr>
        </p:nvSpPr>
        <p:spPr>
          <a:xfrm>
            <a:off x="228600" y="1561382"/>
            <a:ext cx="11335995" cy="4791478"/>
          </a:xfrm>
        </p:spPr>
        <p:txBody>
          <a:bodyPr>
            <a:normAutofit fontScale="92500" lnSpcReduction="20000"/>
          </a:bodyPr>
          <a:lstStyle/>
          <a:p>
            <a:pPr algn="l">
              <a:lnSpc>
                <a:spcPct val="170000"/>
              </a:lnSpc>
            </a:pPr>
            <a:r>
              <a:rPr lang="en-GB" sz="1600" dirty="0">
                <a:effectLst/>
                <a:latin typeface="Arial" panose="020B0604020202020204" pitchFamily="34" charset="0"/>
                <a:cs typeface="Arial" panose="020B0604020202020204" pitchFamily="34" charset="0"/>
              </a:rPr>
              <a:t>Hosting big broader events advertising through multiple media platforms focusing on physical and digital marketing announcements ( </a:t>
            </a:r>
            <a:r>
              <a:rPr lang="en-GB" sz="1600" dirty="0" err="1">
                <a:effectLst/>
                <a:latin typeface="Arial" panose="020B0604020202020204" pitchFamily="34" charset="0"/>
                <a:cs typeface="Arial" panose="020B0604020202020204" pitchFamily="34" charset="0"/>
              </a:rPr>
              <a:t>Newpapers</a:t>
            </a:r>
            <a:r>
              <a:rPr lang="en-GB" sz="1600" dirty="0">
                <a:effectLst/>
                <a:latin typeface="Arial" panose="020B0604020202020204" pitchFamily="34" charset="0"/>
                <a:cs typeface="Arial" panose="020B0604020202020204" pitchFamily="34" charset="0"/>
              </a:rPr>
              <a:t>, brochure’s, leaflets, radio, social Media- Twitter, Facebook, Instagram. To primarily raise money for RCAHMW services, allowing familiarisation of organisational structure. Essentially, throw a party with intent to profit the organisation.  This  social approach can: </a:t>
            </a:r>
          </a:p>
          <a:p>
            <a:pPr algn="l">
              <a:lnSpc>
                <a:spcPct val="170000"/>
              </a:lnSpc>
            </a:pPr>
            <a:endParaRPr lang="en-GB" sz="1200" dirty="0">
              <a:latin typeface="Arial" panose="020B0604020202020204" pitchFamily="34" charset="0"/>
              <a:cs typeface="Arial" panose="020B0604020202020204" pitchFamily="34" charset="0"/>
            </a:endParaRP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Establish  Maintain and build relationships </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 Finance</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Brand Awareness</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Widen Audience </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Promote new services developments.:</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Obtain new skills</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Staying connected</a:t>
            </a:r>
          </a:p>
          <a:p>
            <a:pPr marL="342900" indent="-342900" algn="l">
              <a:lnSpc>
                <a:spcPct val="170000"/>
              </a:lnSpc>
              <a:buFont typeface="Arial" panose="020B0604020202020204" pitchFamily="34" charset="0"/>
              <a:buChar char="•"/>
            </a:pPr>
            <a:r>
              <a:rPr lang="en-GB" sz="1200" dirty="0">
                <a:latin typeface="Arial" panose="020B0604020202020204" pitchFamily="34" charset="0"/>
                <a:cs typeface="Arial" panose="020B0604020202020204" pitchFamily="34" charset="0"/>
              </a:rPr>
              <a:t>Q&amp;A Opportunity to analyse requirements. </a:t>
            </a:r>
          </a:p>
        </p:txBody>
      </p:sp>
      <p:sp>
        <p:nvSpPr>
          <p:cNvPr id="9" name="Date Placeholder 8">
            <a:extLst>
              <a:ext uri="{FF2B5EF4-FFF2-40B4-BE49-F238E27FC236}">
                <a16:creationId xmlns:a16="http://schemas.microsoft.com/office/drawing/2014/main" id="{3C5AFF51-7241-4428-9257-6B3D799021B7}"/>
              </a:ext>
            </a:extLst>
          </p:cNvPr>
          <p:cNvSpPr>
            <a:spLocks noGrp="1"/>
          </p:cNvSpPr>
          <p:nvPr>
            <p:ph type="dt" sz="half" idx="10"/>
          </p:nvPr>
        </p:nvSpPr>
        <p:spPr>
          <a:xfrm>
            <a:off x="9220199" y="6354130"/>
            <a:ext cx="2743200" cy="365125"/>
          </a:xfrm>
        </p:spPr>
        <p:txBody>
          <a:bodyPr/>
          <a:lstStyle/>
          <a:p>
            <a:fld id="{7A1A269A-6458-4225-AC8D-1496359AC5EE}" type="datetime1">
              <a:rPr lang="en-US" smtClean="0"/>
              <a:t>12/11/2019</a:t>
            </a:fld>
            <a:endParaRPr lang="en-US" dirty="0"/>
          </a:p>
        </p:txBody>
      </p:sp>
      <p:sp>
        <p:nvSpPr>
          <p:cNvPr id="10" name="Slide Number Placeholder 9">
            <a:extLst>
              <a:ext uri="{FF2B5EF4-FFF2-40B4-BE49-F238E27FC236}">
                <a16:creationId xmlns:a16="http://schemas.microsoft.com/office/drawing/2014/main" id="{F3F14C61-DF29-400C-AACF-A864AC38E163}"/>
              </a:ext>
            </a:extLst>
          </p:cNvPr>
          <p:cNvSpPr>
            <a:spLocks noGrp="1"/>
          </p:cNvSpPr>
          <p:nvPr>
            <p:ph type="sldNum" sz="quarter" idx="12"/>
          </p:nvPr>
        </p:nvSpPr>
        <p:spPr>
          <a:xfrm>
            <a:off x="10514010" y="5982693"/>
            <a:ext cx="753545" cy="365125"/>
          </a:xfrm>
        </p:spPr>
        <p:txBody>
          <a:bodyPr/>
          <a:lstStyle/>
          <a:p>
            <a:fld id="{3A98EE3D-8CD1-4C3F-BD1C-C98C9596463C}" type="slidenum">
              <a:rPr lang="en-US" smtClean="0"/>
              <a:t>7</a:t>
            </a:fld>
            <a:endParaRPr lang="en-US" dirty="0"/>
          </a:p>
        </p:txBody>
      </p:sp>
      <p:pic>
        <p:nvPicPr>
          <p:cNvPr id="1028" name="Picture 4" descr="Image result for host event fundraiser pics">
            <a:extLst>
              <a:ext uri="{FF2B5EF4-FFF2-40B4-BE49-F238E27FC236}">
                <a16:creationId xmlns:a16="http://schemas.microsoft.com/office/drawing/2014/main" id="{72D38D87-69F5-4883-B88E-FB64AB6670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6532" y="2852638"/>
            <a:ext cx="5012255" cy="3222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732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43682-C029-468D-89F5-AC54F2C9C44E}"/>
              </a:ext>
            </a:extLst>
          </p:cNvPr>
          <p:cNvSpPr>
            <a:spLocks noGrp="1"/>
          </p:cNvSpPr>
          <p:nvPr>
            <p:ph type="title"/>
          </p:nvPr>
        </p:nvSpPr>
        <p:spPr>
          <a:xfrm>
            <a:off x="931410" y="420541"/>
            <a:ext cx="5978072" cy="1556702"/>
          </a:xfrm>
        </p:spPr>
        <p:txBody>
          <a:bodyPr vert="horz" lIns="91440" tIns="45720" rIns="91440" bIns="45720" rtlCol="0" anchor="ctr">
            <a:normAutofit/>
          </a:bodyPr>
          <a:lstStyle/>
          <a:p>
            <a:pPr>
              <a:lnSpc>
                <a:spcPct val="90000"/>
              </a:lnSpc>
            </a:pPr>
            <a:r>
              <a:rPr lang="en-US" sz="2500" dirty="0"/>
              <a:t>I’d priorities improvement on </a:t>
            </a:r>
            <a:r>
              <a:rPr lang="en-US" sz="2500" dirty="0" err="1"/>
              <a:t>coflein</a:t>
            </a:r>
            <a:r>
              <a:rPr lang="en-US" sz="2500" dirty="0"/>
              <a:t>. </a:t>
            </a:r>
            <a:br>
              <a:rPr lang="en-US" sz="2500" dirty="0"/>
            </a:br>
            <a:br>
              <a:rPr lang="en-US" sz="2500" dirty="0"/>
            </a:br>
            <a:br>
              <a:rPr lang="en-US" sz="2500" dirty="0"/>
            </a:br>
            <a:endParaRPr lang="en-US" sz="2500" dirty="0"/>
          </a:p>
        </p:txBody>
      </p:sp>
      <p:sp>
        <p:nvSpPr>
          <p:cNvPr id="4" name="Text Placeholder 3">
            <a:extLst>
              <a:ext uri="{FF2B5EF4-FFF2-40B4-BE49-F238E27FC236}">
                <a16:creationId xmlns:a16="http://schemas.microsoft.com/office/drawing/2014/main" id="{6CDBDC75-9503-4171-B95C-89157F49CD53}"/>
              </a:ext>
            </a:extLst>
          </p:cNvPr>
          <p:cNvSpPr>
            <a:spLocks noGrp="1"/>
          </p:cNvSpPr>
          <p:nvPr>
            <p:ph type="body" sz="half" idx="2"/>
          </p:nvPr>
        </p:nvSpPr>
        <p:spPr>
          <a:xfrm>
            <a:off x="931410" y="1129771"/>
            <a:ext cx="5978072" cy="5053540"/>
          </a:xfrm>
        </p:spPr>
        <p:txBody>
          <a:bodyPr vert="horz" lIns="91440" tIns="45720" rIns="91440" bIns="45720" rtlCol="0" anchor="t">
            <a:normAutofit fontScale="92500" lnSpcReduction="20000"/>
          </a:bodyPr>
          <a:lstStyle/>
          <a:p>
            <a:pPr algn="l">
              <a:lnSpc>
                <a:spcPct val="100000"/>
              </a:lnSpc>
            </a:pPr>
            <a:r>
              <a:rPr lang="en-US" sz="2800" u="sng" dirty="0"/>
              <a:t>Could mobile compatibility through offering  apps services promote popularity through </a:t>
            </a:r>
            <a:r>
              <a:rPr lang="en-US" sz="2800" u="sng" dirty="0" err="1"/>
              <a:t>ecuational</a:t>
            </a:r>
            <a:r>
              <a:rPr lang="en-US" sz="2800" u="sng" dirty="0"/>
              <a:t> </a:t>
            </a:r>
            <a:r>
              <a:rPr lang="en-US" sz="2800" u="sng" dirty="0" err="1"/>
              <a:t>ciculaums</a:t>
            </a:r>
            <a:r>
              <a:rPr lang="en-US" sz="2800" u="sng" dirty="0"/>
              <a:t> - (academically, or </a:t>
            </a:r>
            <a:r>
              <a:rPr lang="en-US" sz="2800" u="sng" dirty="0" err="1"/>
              <a:t>archaeoically</a:t>
            </a:r>
            <a:r>
              <a:rPr lang="en-US" sz="2800" u="sng" dirty="0"/>
              <a:t>).</a:t>
            </a:r>
            <a:endParaRPr lang="en-US" sz="1400" dirty="0">
              <a:effectLst/>
            </a:endParaRPr>
          </a:p>
          <a:p>
            <a:pPr algn="l">
              <a:lnSpc>
                <a:spcPct val="100000"/>
              </a:lnSpc>
            </a:pPr>
            <a:r>
              <a:rPr lang="en-US" sz="1400" dirty="0"/>
              <a:t>To transfer data from paper to paperless automated documentation,  Expansion on the website will improve abilities to perform smoother for customer </a:t>
            </a:r>
            <a:r>
              <a:rPr lang="en-US" sz="1400" dirty="0" err="1"/>
              <a:t>satification</a:t>
            </a:r>
            <a:r>
              <a:rPr lang="en-US" sz="1400" dirty="0"/>
              <a:t>  and consideration to possible app facilities.</a:t>
            </a:r>
          </a:p>
          <a:p>
            <a:pPr algn="l">
              <a:lnSpc>
                <a:spcPct val="100000"/>
              </a:lnSpc>
            </a:pPr>
            <a:r>
              <a:rPr lang="en-US" sz="1400" dirty="0"/>
              <a:t>The  database would categorize   date, size, location,  Per document stored.</a:t>
            </a:r>
          </a:p>
          <a:p>
            <a:pPr algn="l">
              <a:lnSpc>
                <a:spcPct val="100000"/>
              </a:lnSpc>
            </a:pPr>
            <a:r>
              <a:rPr lang="en-US" sz="1400" dirty="0"/>
              <a:t>This would improve the capability and  be time and effective, in the long-term. Other than  staff locate the original document, unless required.</a:t>
            </a:r>
          </a:p>
          <a:p>
            <a:pPr algn="l">
              <a:lnSpc>
                <a:spcPct val="100000"/>
              </a:lnSpc>
            </a:pPr>
            <a:r>
              <a:rPr lang="en-US" sz="1400" dirty="0"/>
              <a:t>brainstorming features is great, but when consideration  constraints to cost, app/website development are similar yet can be a useful  academic utility  promoting awareness in students for their benefit of maintaining constant access to databases with excess features, such as; mobile compatibility </a:t>
            </a:r>
          </a:p>
          <a:p>
            <a:pPr marL="285750" indent="-285750" algn="l">
              <a:lnSpc>
                <a:spcPct val="100000"/>
              </a:lnSpc>
              <a:buFont typeface="Wingdings 2" charset="2"/>
              <a:buChar char="v"/>
            </a:pPr>
            <a:r>
              <a:rPr lang="en-US" sz="1400" dirty="0"/>
              <a:t>pushing notifications of new documents</a:t>
            </a:r>
          </a:p>
          <a:p>
            <a:pPr marL="285750" indent="-285750" algn="l">
              <a:lnSpc>
                <a:spcPct val="100000"/>
              </a:lnSpc>
              <a:buFont typeface="Wingdings 2" charset="2"/>
              <a:buChar char="v"/>
            </a:pPr>
            <a:r>
              <a:rPr lang="en-US" sz="1400" dirty="0"/>
              <a:t>Offline features </a:t>
            </a:r>
          </a:p>
          <a:p>
            <a:pPr marL="285750" indent="-285750" algn="l">
              <a:lnSpc>
                <a:spcPct val="100000"/>
              </a:lnSpc>
              <a:buFont typeface="Wingdings 2" charset="2"/>
              <a:buChar char="v"/>
            </a:pPr>
            <a:r>
              <a:rPr lang="en-US" sz="1400" dirty="0"/>
              <a:t>Mobile payments</a:t>
            </a:r>
          </a:p>
          <a:p>
            <a:pPr marL="285750" indent="-285750" algn="l">
              <a:lnSpc>
                <a:spcPct val="100000"/>
              </a:lnSpc>
              <a:buFont typeface="Wingdings 2" charset="2"/>
              <a:buChar char="v"/>
            </a:pPr>
            <a:r>
              <a:rPr lang="en-US" sz="1400" dirty="0"/>
              <a:t>Geolocation  </a:t>
            </a:r>
          </a:p>
          <a:p>
            <a:pPr marL="285750" indent="-285750" algn="l">
              <a:lnSpc>
                <a:spcPct val="100000"/>
              </a:lnSpc>
              <a:buFont typeface="Wingdings 2" charset="2"/>
              <a:buChar char="v"/>
            </a:pPr>
            <a:r>
              <a:rPr lang="en-US" sz="1000" dirty="0"/>
              <a:t>Customization</a:t>
            </a:r>
          </a:p>
          <a:p>
            <a:pPr algn="l">
              <a:lnSpc>
                <a:spcPct val="100000"/>
              </a:lnSpc>
            </a:pPr>
            <a:endParaRPr lang="en-US" sz="1000" dirty="0"/>
          </a:p>
        </p:txBody>
      </p:sp>
      <p:pic>
        <p:nvPicPr>
          <p:cNvPr id="14" name="Picture 13">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Picture 8" descr="Image result for fundraise">
            <a:extLst>
              <a:ext uri="{FF2B5EF4-FFF2-40B4-BE49-F238E27FC236}">
                <a16:creationId xmlns:a16="http://schemas.microsoft.com/office/drawing/2014/main" id="{F180FFD1-96D5-453A-BFFA-C2CBC024CF0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52945" y="776251"/>
            <a:ext cx="3995592" cy="48378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a:extLst>
              <a:ext uri="{FF2B5EF4-FFF2-40B4-BE49-F238E27FC236}">
                <a16:creationId xmlns:a16="http://schemas.microsoft.com/office/drawing/2014/main" id="{2A3157C0-B961-41BA-BF0A-9278041A423D}"/>
              </a:ext>
            </a:extLst>
          </p:cNvPr>
          <p:cNvSpPr>
            <a:spLocks noGrp="1"/>
          </p:cNvSpPr>
          <p:nvPr>
            <p:ph type="dt" sz="half" idx="10"/>
          </p:nvPr>
        </p:nvSpPr>
        <p:spPr>
          <a:xfrm>
            <a:off x="7678736" y="6000749"/>
            <a:ext cx="2743200" cy="365125"/>
          </a:xfrm>
        </p:spPr>
        <p:txBody>
          <a:bodyPr vert="horz" lIns="91440" tIns="45720" rIns="91440" bIns="45720" rtlCol="0" anchor="ctr">
            <a:normAutofit/>
          </a:bodyPr>
          <a:lstStyle/>
          <a:p>
            <a:pPr defTabSz="914400">
              <a:spcAft>
                <a:spcPts val="600"/>
              </a:spcAft>
            </a:pPr>
            <a:fld id="{C3A208AA-8EA4-4593-AB73-B4BC465276EF}" type="datetime1">
              <a:rPr lang="en-US" smtClean="0"/>
              <a:pPr defTabSz="914400">
                <a:spcAft>
                  <a:spcPts val="600"/>
                </a:spcAft>
              </a:pPr>
              <a:t>12/11/2019</a:t>
            </a:fld>
            <a:endParaRPr lang="en-US"/>
          </a:p>
        </p:txBody>
      </p:sp>
      <p:sp>
        <p:nvSpPr>
          <p:cNvPr id="6" name="Slide Number Placeholder 5">
            <a:extLst>
              <a:ext uri="{FF2B5EF4-FFF2-40B4-BE49-F238E27FC236}">
                <a16:creationId xmlns:a16="http://schemas.microsoft.com/office/drawing/2014/main" id="{4A545F02-3B67-48EE-866F-1471B11263AF}"/>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defTabSz="914400">
              <a:spcAft>
                <a:spcPts val="600"/>
              </a:spcAft>
            </a:pPr>
            <a:fld id="{3A98EE3D-8CD1-4C3F-BD1C-C98C9596463C}" type="slidenum">
              <a:rPr lang="en-US" smtClean="0"/>
              <a:pPr defTabSz="914400">
                <a:spcAft>
                  <a:spcPts val="600"/>
                </a:spcAft>
              </a:pPr>
              <a:t>8</a:t>
            </a:fld>
            <a:endParaRPr lang="en-US"/>
          </a:p>
        </p:txBody>
      </p:sp>
    </p:spTree>
    <p:extLst>
      <p:ext uri="{BB962C8B-B14F-4D97-AF65-F5344CB8AC3E}">
        <p14:creationId xmlns:p14="http://schemas.microsoft.com/office/powerpoint/2010/main" val="1151937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F361D-D99F-4401-A8E2-AE84023FCE8E}"/>
              </a:ext>
            </a:extLst>
          </p:cNvPr>
          <p:cNvSpPr>
            <a:spLocks noGrp="1"/>
          </p:cNvSpPr>
          <p:nvPr>
            <p:ph type="title"/>
          </p:nvPr>
        </p:nvSpPr>
        <p:spPr>
          <a:xfrm>
            <a:off x="-648305" y="747904"/>
            <a:ext cx="12362598" cy="1261872"/>
          </a:xfrm>
        </p:spPr>
        <p:txBody>
          <a:bodyPr>
            <a:normAutofit fontScale="90000"/>
          </a:bodyPr>
          <a:lstStyle/>
          <a:p>
            <a:r>
              <a:rPr lang="en-GB" dirty="0"/>
              <a:t>Marketing through participation</a:t>
            </a:r>
            <a:br>
              <a:rPr lang="en-GB" dirty="0"/>
            </a:br>
            <a:endParaRPr lang="en-GB" dirty="0"/>
          </a:p>
        </p:txBody>
      </p:sp>
      <p:sp>
        <p:nvSpPr>
          <p:cNvPr id="3" name="Content Placeholder 2">
            <a:extLst>
              <a:ext uri="{FF2B5EF4-FFF2-40B4-BE49-F238E27FC236}">
                <a16:creationId xmlns:a16="http://schemas.microsoft.com/office/drawing/2014/main" id="{D6BB1480-CEC1-437B-83F8-13A901D09A4A}"/>
              </a:ext>
            </a:extLst>
          </p:cNvPr>
          <p:cNvSpPr>
            <a:spLocks noGrp="1"/>
          </p:cNvSpPr>
          <p:nvPr>
            <p:ph sz="half" idx="1"/>
          </p:nvPr>
        </p:nvSpPr>
        <p:spPr>
          <a:xfrm>
            <a:off x="477707" y="1885951"/>
            <a:ext cx="5283013" cy="3838194"/>
          </a:xfrm>
        </p:spPr>
        <p:txBody>
          <a:bodyPr>
            <a:normAutofit fontScale="85000" lnSpcReduction="10000"/>
          </a:bodyPr>
          <a:lstStyle/>
          <a:p>
            <a:r>
              <a:rPr lang="en-GB" sz="2000" dirty="0"/>
              <a:t>Marketing participation is an approach to planning activities of competitive goals. For instance changing the profile logo, moto or goals.</a:t>
            </a:r>
          </a:p>
          <a:p>
            <a:r>
              <a:rPr lang="en-GB" dirty="0"/>
              <a:t>Advertising growth  on a national  scale.  For example, conducting a public  competition that requires designing emblem. </a:t>
            </a:r>
          </a:p>
          <a:p>
            <a:r>
              <a:rPr lang="en-GB" dirty="0"/>
              <a:t>Promoting a fresh appearance and encouraging audience levels getting the word out. </a:t>
            </a:r>
          </a:p>
          <a:p>
            <a:r>
              <a:rPr lang="en-GB" dirty="0"/>
              <a:t>This approach maximise viewers, customers and stakeholders. Introducing a fresh appearance  encouraging audience fascination levels</a:t>
            </a:r>
          </a:p>
          <a:p>
            <a:pPr marL="36900" indent="0" algn="ctr">
              <a:buNone/>
            </a:pPr>
            <a:r>
              <a:rPr lang="en-GB" u="sng" dirty="0"/>
              <a:t>Change, Adapt, Overcome!</a:t>
            </a:r>
          </a:p>
          <a:p>
            <a:endParaRPr lang="en-GB" dirty="0"/>
          </a:p>
        </p:txBody>
      </p:sp>
      <p:sp>
        <p:nvSpPr>
          <p:cNvPr id="4" name="Content Placeholder 3">
            <a:extLst>
              <a:ext uri="{FF2B5EF4-FFF2-40B4-BE49-F238E27FC236}">
                <a16:creationId xmlns:a16="http://schemas.microsoft.com/office/drawing/2014/main" id="{48DFFA53-D31F-471E-B14B-F7F7B546B169}"/>
              </a:ext>
            </a:extLst>
          </p:cNvPr>
          <p:cNvSpPr>
            <a:spLocks noGrp="1"/>
          </p:cNvSpPr>
          <p:nvPr>
            <p:ph sz="half" idx="2"/>
          </p:nvPr>
        </p:nvSpPr>
        <p:spPr>
          <a:xfrm>
            <a:off x="7056554" y="1378840"/>
            <a:ext cx="4856841" cy="3622672"/>
          </a:xfrm>
        </p:spPr>
        <p:txBody>
          <a:bodyPr>
            <a:normAutofit fontScale="85000" lnSpcReduction="10000"/>
          </a:bodyPr>
          <a:lstStyle/>
          <a:p>
            <a:pPr marL="494100" indent="-457200">
              <a:buFont typeface="+mj-lt"/>
              <a:buAutoNum type="arabicPeriod"/>
            </a:pPr>
            <a:endParaRPr lang="en-GB" dirty="0"/>
          </a:p>
          <a:p>
            <a:pPr marL="36900" indent="0">
              <a:buNone/>
            </a:pPr>
            <a:r>
              <a:rPr lang="en-GB" dirty="0"/>
              <a:t>Prioritising Participants –, by offering voluntary work experience to individuals that supporting  productivity, time and cost effective. </a:t>
            </a:r>
            <a:r>
              <a:rPr lang="en-GB" dirty="0">
                <a:effectLst/>
              </a:rPr>
              <a:t>For example exploiting  students engaged in computer science or software engineering, that can technological improvements</a:t>
            </a:r>
            <a:r>
              <a:rPr lang="en-GB" dirty="0"/>
              <a:t>- in order to usefulness, can they be apply any expertise on complexities</a:t>
            </a:r>
          </a:p>
        </p:txBody>
      </p:sp>
      <p:sp>
        <p:nvSpPr>
          <p:cNvPr id="5" name="Date Placeholder 4">
            <a:extLst>
              <a:ext uri="{FF2B5EF4-FFF2-40B4-BE49-F238E27FC236}">
                <a16:creationId xmlns:a16="http://schemas.microsoft.com/office/drawing/2014/main" id="{C2F0BCAA-0F84-4D43-A3D8-FB5061DAFBF1}"/>
              </a:ext>
            </a:extLst>
          </p:cNvPr>
          <p:cNvSpPr>
            <a:spLocks noGrp="1"/>
          </p:cNvSpPr>
          <p:nvPr>
            <p:ph type="dt" sz="half" idx="10"/>
          </p:nvPr>
        </p:nvSpPr>
        <p:spPr/>
        <p:txBody>
          <a:bodyPr/>
          <a:lstStyle/>
          <a:p>
            <a:fld id="{59897B6F-DB5C-4F3D-A40B-0C5FCBE3B5BA}" type="datetime1">
              <a:rPr lang="en-US" smtClean="0"/>
              <a:t>12/11/2019</a:t>
            </a:fld>
            <a:endParaRPr lang="en-US" dirty="0"/>
          </a:p>
        </p:txBody>
      </p:sp>
      <p:sp>
        <p:nvSpPr>
          <p:cNvPr id="6" name="Slide Number Placeholder 5">
            <a:extLst>
              <a:ext uri="{FF2B5EF4-FFF2-40B4-BE49-F238E27FC236}">
                <a16:creationId xmlns:a16="http://schemas.microsoft.com/office/drawing/2014/main" id="{C49A2F0F-083A-4220-8BBD-4406FE9FCCFA}"/>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7" name="Picture 10" descr="Image result for computer science,, software app">
            <a:extLst>
              <a:ext uri="{FF2B5EF4-FFF2-40B4-BE49-F238E27FC236}">
                <a16:creationId xmlns:a16="http://schemas.microsoft.com/office/drawing/2014/main" id="{F68F6076-2CC7-49A5-AA22-03BE1B298F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6554" y="3528145"/>
            <a:ext cx="4856841" cy="2810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45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13C4B-0F94-40F0-981A-4760C71918D5}"/>
              </a:ext>
            </a:extLst>
          </p:cNvPr>
          <p:cNvSpPr>
            <a:spLocks noGrp="1"/>
          </p:cNvSpPr>
          <p:nvPr>
            <p:ph type="title"/>
          </p:nvPr>
        </p:nvSpPr>
        <p:spPr>
          <a:xfrm>
            <a:off x="821720" y="382045"/>
            <a:ext cx="5707899" cy="1675559"/>
          </a:xfrm>
        </p:spPr>
        <p:txBody>
          <a:bodyPr/>
          <a:lstStyle/>
          <a:p>
            <a:r>
              <a:rPr lang="en-GB" sz="2000" dirty="0"/>
              <a:t>Analyse </a:t>
            </a:r>
            <a:r>
              <a:rPr lang="en-GB" sz="2000" dirty="0">
                <a:effectLst/>
              </a:rPr>
              <a:t> sales  performance </a:t>
            </a:r>
            <a:r>
              <a:rPr lang="en-GB" sz="2000" dirty="0"/>
              <a:t>and promotion through past Marketing</a:t>
            </a:r>
            <a:br>
              <a:rPr lang="en-GB" sz="2000" dirty="0"/>
            </a:br>
            <a:br>
              <a:rPr lang="en-GB" sz="2000" dirty="0"/>
            </a:br>
            <a:endParaRPr lang="en-GB" sz="2000" dirty="0"/>
          </a:p>
        </p:txBody>
      </p:sp>
      <p:sp>
        <p:nvSpPr>
          <p:cNvPr id="4" name="Text Placeholder 3">
            <a:extLst>
              <a:ext uri="{FF2B5EF4-FFF2-40B4-BE49-F238E27FC236}">
                <a16:creationId xmlns:a16="http://schemas.microsoft.com/office/drawing/2014/main" id="{727D25B8-B7B0-4BBB-972C-8F608877FE1A}"/>
              </a:ext>
            </a:extLst>
          </p:cNvPr>
          <p:cNvSpPr>
            <a:spLocks noGrp="1"/>
          </p:cNvSpPr>
          <p:nvPr>
            <p:ph type="body" sz="half" idx="2"/>
          </p:nvPr>
        </p:nvSpPr>
        <p:spPr>
          <a:xfrm>
            <a:off x="821720" y="1691014"/>
            <a:ext cx="5591606" cy="4784941"/>
          </a:xfrm>
        </p:spPr>
        <p:txBody>
          <a:bodyPr>
            <a:normAutofit fontScale="92500" lnSpcReduction="10000"/>
          </a:bodyPr>
          <a:lstStyle/>
          <a:p>
            <a:r>
              <a:rPr lang="en-GB" dirty="0">
                <a:effectLst/>
              </a:rPr>
              <a:t>I would; Analysing sales performance through past and expected sales scoping organisational historic strategies and re-applying them. “what is working differently?” </a:t>
            </a:r>
          </a:p>
          <a:p>
            <a:pPr marL="342900" indent="-342900" algn="l">
              <a:buFont typeface="+mj-lt"/>
              <a:buAutoNum type="arabicPeriod"/>
            </a:pPr>
            <a:r>
              <a:rPr lang="en-GB" dirty="0">
                <a:effectLst/>
              </a:rPr>
              <a:t>By identifying customer requirements through a questionnaire. this Summarises explicit   use of services;, what sells well and what does not. </a:t>
            </a:r>
          </a:p>
          <a:p>
            <a:pPr marL="342900" indent="-342900" algn="l">
              <a:buFont typeface="+mj-lt"/>
              <a:buAutoNum type="arabicPeriod"/>
            </a:pPr>
            <a:r>
              <a:rPr lang="en-GB" dirty="0">
                <a:effectLst/>
              </a:rPr>
              <a:t>Evaluate what does not satisfy customers, to adjust requirements accordingly. So, applying  promotion strategies can boost sales. For instance, if there is a high analysis of students and veterans visiting then  offering  discounts on  services specifically to them,  increases audiences and provides more profit than taking no action– “offering student, veteran or employee discount toward archaeology records.”</a:t>
            </a:r>
          </a:p>
          <a:p>
            <a:pPr marL="342900" indent="-342900" algn="l">
              <a:buFont typeface="+mj-lt"/>
              <a:buAutoNum type="arabicPeriod"/>
            </a:pPr>
            <a:r>
              <a:rPr lang="en-GB" dirty="0">
                <a:effectLst/>
              </a:rPr>
              <a:t>Results are investigated, to improve services , target market and promotion; For example, identify who and is change is wanted? -  in style, logo,, communication or digital utilities.</a:t>
            </a:r>
          </a:p>
          <a:p>
            <a:r>
              <a:rPr lang="en-GB" dirty="0">
                <a:effectLst/>
              </a:rPr>
              <a:t>Either way, the goal is to attract publicity, analyse feedback and promote sales, that  improve services.</a:t>
            </a:r>
          </a:p>
          <a:p>
            <a:endParaRPr lang="en-GB" dirty="0">
              <a:effectLst/>
            </a:endParaRPr>
          </a:p>
          <a:p>
            <a:endParaRPr lang="en-GB" dirty="0">
              <a:effectLst/>
            </a:endParaRPr>
          </a:p>
          <a:p>
            <a:endParaRPr lang="en-GB" dirty="0"/>
          </a:p>
          <a:p>
            <a:endParaRPr lang="en-GB" dirty="0"/>
          </a:p>
        </p:txBody>
      </p:sp>
      <p:sp>
        <p:nvSpPr>
          <p:cNvPr id="5" name="Date Placeholder 4">
            <a:extLst>
              <a:ext uri="{FF2B5EF4-FFF2-40B4-BE49-F238E27FC236}">
                <a16:creationId xmlns:a16="http://schemas.microsoft.com/office/drawing/2014/main" id="{C2407797-6ADB-4F50-BB28-758601D6CED9}"/>
              </a:ext>
            </a:extLst>
          </p:cNvPr>
          <p:cNvSpPr>
            <a:spLocks noGrp="1"/>
          </p:cNvSpPr>
          <p:nvPr>
            <p:ph type="dt" sz="half" idx="10"/>
          </p:nvPr>
        </p:nvSpPr>
        <p:spPr/>
        <p:txBody>
          <a:bodyPr/>
          <a:lstStyle/>
          <a:p>
            <a:fld id="{C3A208AA-8EA4-4593-AB73-B4BC465276EF}" type="datetime1">
              <a:rPr lang="en-US" smtClean="0"/>
              <a:t>12/11/2019</a:t>
            </a:fld>
            <a:endParaRPr lang="en-US" dirty="0"/>
          </a:p>
        </p:txBody>
      </p:sp>
      <p:sp>
        <p:nvSpPr>
          <p:cNvPr id="6" name="Slide Number Placeholder 5">
            <a:extLst>
              <a:ext uri="{FF2B5EF4-FFF2-40B4-BE49-F238E27FC236}">
                <a16:creationId xmlns:a16="http://schemas.microsoft.com/office/drawing/2014/main" id="{DEA5B346-F1A9-46B5-A471-E18381E09629}"/>
              </a:ext>
            </a:extLst>
          </p:cNvPr>
          <p:cNvSpPr>
            <a:spLocks noGrp="1"/>
          </p:cNvSpPr>
          <p:nvPr>
            <p:ph type="sldNum" sz="quarter" idx="12"/>
          </p:nvPr>
        </p:nvSpPr>
        <p:spPr/>
        <p:txBody>
          <a:bodyPr/>
          <a:lstStyle/>
          <a:p>
            <a:fld id="{3A98EE3D-8CD1-4C3F-BD1C-C98C9596463C}" type="slidenum">
              <a:rPr lang="en-US" smtClean="0"/>
              <a:t>10</a:t>
            </a:fld>
            <a:endParaRPr lang="en-US" dirty="0"/>
          </a:p>
        </p:txBody>
      </p:sp>
      <p:pic>
        <p:nvPicPr>
          <p:cNvPr id="7" name="Picture 12" descr="Image result for represent diversity and change">
            <a:extLst>
              <a:ext uri="{FF2B5EF4-FFF2-40B4-BE49-F238E27FC236}">
                <a16:creationId xmlns:a16="http://schemas.microsoft.com/office/drawing/2014/main" id="{EBAB2976-E61A-4E64-A377-E117C00FF776}"/>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6397" r="26397"/>
          <a:stretch>
            <a:fillRect/>
          </a:stretch>
        </p:blipFill>
        <p:spPr bwMode="auto">
          <a:xfrm>
            <a:off x="7442200" y="763588"/>
            <a:ext cx="3276600" cy="4913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77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BE9190-BB74-489A-BA14-32D888378A32}"/>
              </a:ext>
            </a:extLst>
          </p:cNvPr>
          <p:cNvSpPr txBox="1"/>
          <p:nvPr/>
        </p:nvSpPr>
        <p:spPr>
          <a:xfrm>
            <a:off x="200416" y="789140"/>
            <a:ext cx="10359025" cy="369332"/>
          </a:xfrm>
          <a:prstGeom prst="rect">
            <a:avLst/>
          </a:prstGeom>
          <a:noFill/>
        </p:spPr>
        <p:txBody>
          <a:bodyPr wrap="square" rtlCol="0">
            <a:spAutoFit/>
          </a:bodyPr>
          <a:lstStyle/>
          <a:p>
            <a:r>
              <a:rPr lang="en-GB" dirty="0"/>
              <a:t>Question line is now open, if you have any queries. Please contact me via email; 1802865@uwtsd.ac.uk</a:t>
            </a:r>
          </a:p>
        </p:txBody>
      </p:sp>
      <p:pic>
        <p:nvPicPr>
          <p:cNvPr id="6146" name="Picture 2" descr="Image result for time for questions">
            <a:extLst>
              <a:ext uri="{FF2B5EF4-FFF2-40B4-BE49-F238E27FC236}">
                <a16:creationId xmlns:a16="http://schemas.microsoft.com/office/drawing/2014/main" id="{CCEDFE1A-9D28-4B2A-B376-388E4F7A5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8385" y="1651093"/>
            <a:ext cx="7177412" cy="4572088"/>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A6BB84CE-F52E-4600-98F2-BCA202CEE86C}"/>
              </a:ext>
            </a:extLst>
          </p:cNvPr>
          <p:cNvSpPr>
            <a:spLocks noGrp="1"/>
          </p:cNvSpPr>
          <p:nvPr>
            <p:ph type="dt" sz="half" idx="10"/>
          </p:nvPr>
        </p:nvSpPr>
        <p:spPr/>
        <p:txBody>
          <a:bodyPr/>
          <a:lstStyle/>
          <a:p>
            <a:fld id="{C0D19559-49B1-47A5-82E4-39773EC6B2BF}" type="datetime1">
              <a:rPr lang="en-US" smtClean="0"/>
              <a:t>12/11/2019</a:t>
            </a:fld>
            <a:endParaRPr lang="en-US" dirty="0"/>
          </a:p>
        </p:txBody>
      </p:sp>
      <p:sp>
        <p:nvSpPr>
          <p:cNvPr id="4" name="Slide Number Placeholder 3">
            <a:extLst>
              <a:ext uri="{FF2B5EF4-FFF2-40B4-BE49-F238E27FC236}">
                <a16:creationId xmlns:a16="http://schemas.microsoft.com/office/drawing/2014/main" id="{01E0C335-6011-4A77-AFB0-1C2CFE31307A}"/>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3031219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412425"/>
      </a:dk2>
      <a:lt2>
        <a:srgbClr val="E4E2E8"/>
      </a:lt2>
      <a:accent1>
        <a:srgbClr val="85AE1F"/>
      </a:accent1>
      <a:accent2>
        <a:srgbClr val="B6A114"/>
      </a:accent2>
      <a:accent3>
        <a:srgbClr val="E67F2A"/>
      </a:accent3>
      <a:accent4>
        <a:srgbClr val="D41F18"/>
      </a:accent4>
      <a:accent5>
        <a:srgbClr val="E62A71"/>
      </a:accent5>
      <a:accent6>
        <a:srgbClr val="D418AE"/>
      </a:accent6>
      <a:hlink>
        <a:srgbClr val="C34D66"/>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TotalTime>
  <Words>3117</Words>
  <Application>Microsoft Office PowerPoint</Application>
  <PresentationFormat>Widescreen</PresentationFormat>
  <Paragraphs>222</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Bookman Old Style</vt:lpstr>
      <vt:lpstr>Calibri</vt:lpstr>
      <vt:lpstr>Franklin Gothic Book</vt:lpstr>
      <vt:lpstr>Wingdings</vt:lpstr>
      <vt:lpstr>Wingdings 2</vt:lpstr>
      <vt:lpstr>SlateVTI</vt:lpstr>
      <vt:lpstr>ROYAL COMMISION Ancient Heritage Monument of Wales (RCAHMW).</vt:lpstr>
      <vt:lpstr>What is it?</vt:lpstr>
      <vt:lpstr>Online services</vt:lpstr>
      <vt:lpstr>Digital Collaboration –   service provided online via;  RCAHMW.</vt:lpstr>
      <vt:lpstr>Definition of Social Marketing</vt:lpstr>
      <vt:lpstr>introducing a Strategy Plan for marketing:  consist of:</vt:lpstr>
      <vt:lpstr>  </vt:lpstr>
      <vt:lpstr>I’d priorities improvement on coflein.    </vt:lpstr>
      <vt:lpstr>Marketing through participation </vt:lpstr>
      <vt:lpstr>Analyse  sales  performance and promotion through past Marketing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COMMISION Ancient Heritage Monument of Wales (RCAHMW).</dc:title>
  <dc:creator> </dc:creator>
  <cp:lastModifiedBy> </cp:lastModifiedBy>
  <cp:revision>2</cp:revision>
  <dcterms:created xsi:type="dcterms:W3CDTF">2019-12-11T11:00:24Z</dcterms:created>
  <dcterms:modified xsi:type="dcterms:W3CDTF">2019-12-11T22:17:52Z</dcterms:modified>
</cp:coreProperties>
</file>