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864" y="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01422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2637" y="1964267"/>
            <a:ext cx="6190414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2637" y="4385734"/>
            <a:ext cx="6190414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5004" y="5870577"/>
            <a:ext cx="1313187" cy="377825"/>
          </a:xfrm>
        </p:spPr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2638" y="5870577"/>
            <a:ext cx="4259815" cy="3778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10742" y="5870577"/>
            <a:ext cx="452309" cy="377825"/>
          </a:xfrm>
        </p:spPr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53960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68100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2" y="3308581"/>
            <a:ext cx="84201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4777381"/>
            <a:ext cx="84201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88022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1" y="2142068"/>
            <a:ext cx="4130802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4599" y="2142069"/>
            <a:ext cx="413080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12108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5437" y="2218267"/>
            <a:ext cx="383565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70201"/>
            <a:ext cx="4130802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713" y="2218267"/>
            <a:ext cx="381168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84598" y="2870201"/>
            <a:ext cx="4130802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7842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1" y="609602"/>
            <a:ext cx="84201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5831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3918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194" y="1557868"/>
            <a:ext cx="3101486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656" y="609601"/>
            <a:ext cx="5013640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0194" y="2997201"/>
            <a:ext cx="3101486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8117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639" y="1735672"/>
            <a:ext cx="4438638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8300" y="914400"/>
            <a:ext cx="34671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0639" y="3107272"/>
            <a:ext cx="4438638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1035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1" y="4732865"/>
            <a:ext cx="84201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90601" y="932112"/>
            <a:ext cx="74295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1" y="5299603"/>
            <a:ext cx="84201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0442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4" y="609603"/>
            <a:ext cx="84200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3" y="4343400"/>
            <a:ext cx="84200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1946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56946" y="718114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80451" y="2751671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375" y="609603"/>
            <a:ext cx="7682238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71061" y="3352800"/>
            <a:ext cx="7449144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788" y="4343400"/>
            <a:ext cx="84201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7954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2" y="3291648"/>
            <a:ext cx="84201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4760448"/>
            <a:ext cx="84201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955606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56946" y="718114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80451" y="2751671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375" y="609603"/>
            <a:ext cx="7682238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95301" y="3886200"/>
            <a:ext cx="84201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4775200"/>
            <a:ext cx="84201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63176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144" y="609603"/>
            <a:ext cx="84201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3144" y="3505200"/>
            <a:ext cx="84201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3143" y="4343400"/>
            <a:ext cx="84201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9395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95300" y="609602"/>
            <a:ext cx="84201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73171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9" y="0"/>
            <a:ext cx="9878483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99060" y="609601"/>
            <a:ext cx="1816339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609600"/>
            <a:ext cx="648936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5170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300" y="609602"/>
            <a:ext cx="84201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2142069"/>
            <a:ext cx="84201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67355" y="5870577"/>
            <a:ext cx="131318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F89645-765E-4425-BAEB-3AED6B7EF2AA}" type="datetimeFigureOut">
              <a:rPr lang="en-IN" smtClean="0"/>
              <a:t>14/11/22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95300" y="5870577"/>
            <a:ext cx="6489504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3092" y="5870577"/>
            <a:ext cx="45230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DEC5846-C851-4EF0-9130-B4CC108921C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3682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uebird-restaurant.co.uk/menus/restaurant/" TargetMode="External"/><Relationship Id="rId2" Type="http://schemas.openxmlformats.org/officeDocument/2006/relationships/hyperlink" Target="https://www.womansday.com/food-recipes/food-drinks/g2036/non-alcoholic-drinks/?slide=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dhousekeeping.com/food-recipes/g30198201/christmas-dinner-for-two/" TargetMode="External"/><Relationship Id="rId5" Type="http://schemas.openxmlformats.org/officeDocument/2006/relationships/hyperlink" Target="https://www.thespruceeats.com/traditional-christmas-cocktails-4154377" TargetMode="External"/><Relationship Id="rId4" Type="http://schemas.openxmlformats.org/officeDocument/2006/relationships/hyperlink" Target="https://www.theblondechef.com/blood-orange-italian-soda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8053578" y="-64008"/>
            <a:ext cx="1733550" cy="1344168"/>
            <a:chOff x="6756273" y="905256"/>
            <a:chExt cx="1733550" cy="2039112"/>
          </a:xfrm>
        </p:grpSpPr>
        <p:sp>
          <p:nvSpPr>
            <p:cNvPr id="5" name="Oval 4"/>
            <p:cNvSpPr/>
            <p:nvPr/>
          </p:nvSpPr>
          <p:spPr>
            <a:xfrm>
              <a:off x="6756273" y="905256"/>
              <a:ext cx="1733550" cy="2039112"/>
            </a:xfrm>
            <a:prstGeom prst="ellipse">
              <a:avLst/>
            </a:prstGeom>
            <a:solidFill>
              <a:srgbClr val="FFFF00"/>
            </a:solidFill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7109841" y="1023198"/>
              <a:ext cx="1016000" cy="1641658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200000"/>
                </a:lnSpc>
                <a:spcAft>
                  <a:spcPts val="800"/>
                </a:spcAft>
              </a:pPr>
              <a:r>
                <a:rPr lang="en-IN" sz="5400" dirty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19050" dir="2700000" algn="tl">
                      <a:schemeClr val="dk1">
                        <a:alpha val="40000"/>
                      </a:schemeClr>
                    </a:outerShdw>
                  </a:effectLst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</a:t>
              </a:r>
              <a:endParaRPr lang="en-IN" sz="5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8" name="Rectangle 7"/>
          <p:cNvSpPr/>
          <p:nvPr/>
        </p:nvSpPr>
        <p:spPr>
          <a:xfrm>
            <a:off x="2156841" y="0"/>
            <a:ext cx="4953000" cy="56425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Trinity Hotel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800"/>
              </a:spcAft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Christmas Party Menu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33857" y="500467"/>
            <a:ext cx="3761487" cy="21441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Authentic Sea Food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Crevettes Platter- £13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(Served with mayonnaise on ice- 400 kcal)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Caviar 40g- £80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(Served with sour cream and chives- 760 kcal)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Cromer Crab with dressing- £19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(Served with toasted sourdough- 450 kcal)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Combo platter- £70</a:t>
            </a:r>
            <a:endParaRPr lang="en-IN" sz="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800" dirty="0"/>
              <a:t>3 Crevettes, a serving of Caviar, 2 dressed Cromer crab with shallot mayonnaise, and sour cream- 850 kcal</a:t>
            </a:r>
            <a:r>
              <a:rPr lang="en-IN" sz="800" dirty="0">
                <a:cs typeface="Times New Roman" panose="02020603050405020304" pitchFamily="18" charset="0"/>
              </a:rPr>
              <a:t>)</a:t>
            </a:r>
            <a:endParaRPr lang="en-IN" sz="800" dirty="0"/>
          </a:p>
        </p:txBody>
      </p:sp>
      <p:sp>
        <p:nvSpPr>
          <p:cNvPr id="17" name="Rectangle 16"/>
          <p:cNvSpPr/>
          <p:nvPr/>
        </p:nvSpPr>
        <p:spPr>
          <a:xfrm>
            <a:off x="4535424" y="688209"/>
            <a:ext cx="537057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a typeface="Calibri" panose="020F0502020204030204" pitchFamily="34" charset="0"/>
                <a:cs typeface="Times New Roman" panose="02020603050405020304" pitchFamily="18" charset="0"/>
              </a:rPr>
              <a:t>Delicious Main Course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Roasted Cod- £22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(Served with a sprinkle of Champagne and burnt leek oil along with leek fondue and asparagus- 1250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Beef </a:t>
            </a: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Sirlain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- £40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(Platted with peppercorn sauce- 800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Tandoori-style Monkfish Masala- £29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(Served with bread, rice, tangy sauce, cucumber, and curd with mint leaves- 1450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Cep Pie and </a:t>
            </a: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Cornfed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 Chicken- £19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(Truffle salad and autumn leaf adds up to the taste- 1290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Ravioli of Truffle and </a:t>
            </a: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Burrata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 (Vegan)- £21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(A full plate of toasted breadcrumbs, broccoli, a serving of lemon butter sauce with roasted garlic on top served with parmesan cheese- 654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Roasted Duck Breast- £26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(A plate of roasted duck leg with baby turnips, and mashed potatoes with drizzle of garlic flavoured oil- 894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Roasted Chicken Breast- £25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(A plate of roasted chicken leg with baby turnips, and mashed potatoes with drizzle of garlic flavoured oil- 880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Roasted Turkey Breast- £28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(A plate of roasted turkey leg with baby turnips, and mashed potatoes with drizzle of garlic flavoured oil- 890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Salt and Pepper Cauliflower dish (Vegetarian)- £19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(Cauliflower dressed in olive oil and served with small pieces of apple, coconut, and carrots- 890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131441" y="525470"/>
            <a:ext cx="100380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Weekday Menu</a:t>
            </a:r>
            <a:endParaRPr lang="en-IN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33857" y="2725035"/>
            <a:ext cx="4401567" cy="20210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a typeface="Calibri" panose="020F0502020204030204" pitchFamily="34" charset="0"/>
                <a:cs typeface="Times New Roman" panose="02020603050405020304" pitchFamily="18" charset="0"/>
              </a:rPr>
              <a:t>Mouth-watering Starters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Vension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 Carpaccio- £14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(Fresh Truffles with seasoned and pickled mushrooms- 800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Butternut Squash Soup (vegan)- £9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(Served with sesame oil and croutons-220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Burrata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 (Vegetarian)- £13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(A platter of balsamic leaves, figs, watercress, and hazelnut- 490kcal)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Yellofin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 Tuna- £14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(Wrapped in the puree of avocado, mayonnaise, sour </a:t>
            </a:r>
            <a:r>
              <a:rPr lang="en-GB" sz="800" dirty="0" err="1">
                <a:ea typeface="Calibri" panose="020F0502020204030204" pitchFamily="34" charset="0"/>
                <a:cs typeface="Times New Roman" panose="02020603050405020304" pitchFamily="18" charset="0"/>
              </a:rPr>
              <a:t>shimeji</a:t>
            </a:r>
            <a:r>
              <a:rPr lang="en-GB" sz="800" dirty="0">
                <a:ea typeface="Calibri" panose="020F0502020204030204" pitchFamily="34" charset="0"/>
                <a:cs typeface="Times New Roman" panose="02020603050405020304" pitchFamily="18" charset="0"/>
              </a:rPr>
              <a:t> and served with rice crisps- 350 kcal)</a:t>
            </a:r>
            <a:endParaRPr lang="en-IN" sz="8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96786" y="4956230"/>
            <a:ext cx="2860929" cy="1581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 the Side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French fried beans (Vegetarian)- 169 kcal- £5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(Served with a sprinkle of mustard and maple)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Potato Fries (Vegetarian)- 530 kcal- £5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Broccoli delight- 130 kcal- £5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Truffle Mash (Vegan)- 476 kcal- £5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Special Autumn Leaf Salad (Vegetarian)- 105 kcal- £5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985933" y="5216026"/>
            <a:ext cx="3653235" cy="1241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Shares 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Spinach-Artichoke Chicken- £30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(Served with fine herbs creamy sauce, and a sprinkle of garlic and Boursin cheese- 380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Beef Bourguignon Meatloaf- £35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(Served with thick sauce, shallots, and fresh thyme- 530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8" name="Picture 10" descr="Autumn Greens Salad | Wisconsin Chee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616" y="5216026"/>
            <a:ext cx="1370197" cy="104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579" y="850753"/>
            <a:ext cx="1821975" cy="1056050"/>
          </a:xfrm>
          <a:prstGeom prst="rect">
            <a:avLst/>
          </a:prstGeom>
        </p:spPr>
      </p:pic>
      <p:pic>
        <p:nvPicPr>
          <p:cNvPr id="33" name="Picture 2" descr="Keto Spinach-Artichoke Chicken Recip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149" y="5213366"/>
            <a:ext cx="1770447" cy="111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5357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8017002" y="128016"/>
            <a:ext cx="1733550" cy="1344168"/>
            <a:chOff x="6756273" y="905256"/>
            <a:chExt cx="1733550" cy="2039112"/>
          </a:xfrm>
        </p:grpSpPr>
        <p:sp>
          <p:nvSpPr>
            <p:cNvPr id="5" name="Oval 4"/>
            <p:cNvSpPr/>
            <p:nvPr/>
          </p:nvSpPr>
          <p:spPr>
            <a:xfrm>
              <a:off x="6756273" y="905256"/>
              <a:ext cx="1733550" cy="2039112"/>
            </a:xfrm>
            <a:prstGeom prst="ellipse">
              <a:avLst/>
            </a:prstGeom>
            <a:solidFill>
              <a:srgbClr val="FFFF00"/>
            </a:solidFill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IN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7109841" y="1023198"/>
              <a:ext cx="1016000" cy="1641658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200000"/>
                </a:lnSpc>
                <a:spcAft>
                  <a:spcPts val="800"/>
                </a:spcAft>
              </a:pPr>
              <a:r>
                <a:rPr lang="en-IN" sz="5400" dirty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19050" dir="2700000" algn="tl">
                      <a:schemeClr val="dk1">
                        <a:alpha val="40000"/>
                      </a:schemeClr>
                    </a:outerShdw>
                  </a:effectLst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</a:t>
              </a:r>
              <a:endParaRPr lang="en-IN" sz="5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" name="Rectangle 8"/>
          <p:cNvSpPr/>
          <p:nvPr/>
        </p:nvSpPr>
        <p:spPr>
          <a:xfrm>
            <a:off x="91327" y="1287932"/>
            <a:ext cx="258813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Desserts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Christmas pudding- £15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(Warm brandy crème- 0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Colston</a:t>
            </a: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Basset Stilton- £14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(Quince and grapes served with crackers- 700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Flourless Chocolate Pastry (Vegan)- £8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(Served with gold leaf- 880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Vanilla </a:t>
            </a:r>
            <a:r>
              <a:rPr lang="en-GB" sz="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Creme</a:t>
            </a: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Brulee</a:t>
            </a: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(Vegan)- 627 kcal- £8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British Cheese Board (Vegan)- 780 kcal- £14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(Candied grapes, celery, and chutney served with crackers- 700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Roasted Pineapple (Vegetarian)- £9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(Served with coconut sorbet, passion fruit, and chilli- 314 kcal)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Hot Brownie with Vanilla Ice Cream (Vegan)- 600 kcal- £7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763655" y="26227"/>
            <a:ext cx="2179814" cy="63299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Drinks and Beverages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Non-alcoholic Punch- £8 for 10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(In a base of apple cider, a combination of blood orange juice and fresh grape juice is served with fresh orange and cranberry pieces.)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Italian Blood Orange Soda-£7 for 14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(Drizzle of unsweetened coconut milk in blood orange juice tipped with sugar, water, and basil)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Toasted Marshmallow Campfire Cocktail- £8 for 15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(A warm cup of marshmallow with vanilla extract mixed with syrup and hot espresso)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Grinch Punch-£7.5 for 15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(Pineapple juice mixed with soda and served with crushed ice with sweetened lime pieces)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Crimson Christmas Punch- £8.5 for 10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(A combination of ginger ale and raspberry sherbet)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Glogg</a:t>
            </a: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- £8 for 11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(Wine combined with wassail- 0.5% alcohol)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English Christmas Punch- £9 for 10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(A warm drink red wine, dark rum, tea, and citrus fruits- 0.5% alcohol)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Brandy Alexander- £9 for 10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(Brandy mixed with crème de cacao, and cream- 0.5% alcohol)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Poinsettia- £9.5 for 13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(A combination of champagne, cranberry juice, and orange liqueur- 0.5% alcohol)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Drink Package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 glass of each of the drinks- Poinsettia, English Christmas Punch, Italian Blood Orange Soda</a:t>
            </a:r>
            <a:r>
              <a:rPr lang="en-IN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and </a:t>
            </a: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Toasted Marshmallow Campfire Cocktail- £30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084194" y="599319"/>
            <a:ext cx="2517837" cy="50783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IN" sz="10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Weekend Menu</a:t>
            </a:r>
            <a:endParaRPr lang="en-IN" sz="1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Sea Food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Rock Oysters 1/2 dozen- 113 kcal- £20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Caviar 40g- £80- 760 kcal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Beef Tartare- 900 kcal- £15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Duck Salad Crisps- 550 kcal- £15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Vegan Feta (Vegan)- 450 kcal- £10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Main Course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Pan-fried Turbot- 770 kcal- £40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Spaghetti and Lobster- 950 kcal- £39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Ravioli of Truffle and </a:t>
            </a:r>
            <a:r>
              <a:rPr lang="en-GB" sz="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Burrata</a:t>
            </a: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(Vegan)- 654 kcal- £21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Desserts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Christmas Fudge- £10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Made with vanilla extract, heavy cream, and condensed milk- 102 kcal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Buckeyes- £7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Peanut butter balls dipped in chocolate- 180 kcal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Eggnog Truffles- £8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 combination of oat flour, almond milk, nutmeg, cinnamon, vanilla cream in white chocolate- 150 kcal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u="sng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Drinks and Beverages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Italian Blood Orange Soda-£7 for 14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Crimson Christmas Punch- £8.5 for 10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Poinsettia- £9.5 for 13 ml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5491366"/>
            <a:ext cx="5238051" cy="9335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800" b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Noteworthy Information-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menu will be at the arrival of the customers to the restaurant. A reservation is necessary as the Christmas week blesses the restaurant with a rush-period.	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live music is organised for the customers and would acknowledge the requests of the customers.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Offers and discounts will be available for the customers on prior booking. A discount of 5% and 7% will be available on booking 2-days and 3-days prior respectively. </a:t>
            </a:r>
            <a:endParaRPr lang="en-IN" sz="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331655" y="0"/>
            <a:ext cx="1906396" cy="5642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Trinity Hotel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800"/>
              </a:spcAft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Christmas Party Menu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7451" y="1675435"/>
            <a:ext cx="1420377" cy="189411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7002" y="4105656"/>
            <a:ext cx="1710826" cy="2505565"/>
          </a:xfrm>
          <a:prstGeom prst="rect">
            <a:avLst/>
          </a:prstGeom>
        </p:spPr>
      </p:pic>
      <p:pic>
        <p:nvPicPr>
          <p:cNvPr id="1030" name="Picture 6" descr="Steak tartare - Wikipedi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467" y="4436532"/>
            <a:ext cx="1986195" cy="960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hristmas mocktails crimson christmas punch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28" y="301847"/>
            <a:ext cx="1679788" cy="93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52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</a:t>
            </a:r>
            <a:r>
              <a:rPr lang="en-IN" cap="none" dirty="0"/>
              <a:t>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IN" dirty="0"/>
              <a:t>Berry, E., 2022. </a:t>
            </a:r>
            <a:r>
              <a:rPr lang="en-IN" i="1" dirty="0"/>
              <a:t>18 Non-Alcoholic Christmas Drinks to Serve as Merry </a:t>
            </a:r>
            <a:r>
              <a:rPr lang="en-IN" i="1" dirty="0" err="1"/>
              <a:t>Mocktails</a:t>
            </a:r>
            <a:r>
              <a:rPr lang="en-IN" i="1" dirty="0"/>
              <a:t>. </a:t>
            </a:r>
            <a:r>
              <a:rPr lang="en-IN" dirty="0"/>
              <a:t>[Online] Available at: </a:t>
            </a:r>
            <a:r>
              <a:rPr lang="en-IN" u="sng" dirty="0">
                <a:hlinkClick r:id="rId2"/>
              </a:rPr>
              <a:t>https://www.womansday.com/food-recipes/food-drinks/g2036/non-alcoholic-drinks/?slide=5</a:t>
            </a:r>
            <a:r>
              <a:rPr lang="en-IN" dirty="0"/>
              <a:t> [Accessed 12 November 2022].</a:t>
            </a:r>
          </a:p>
          <a:p>
            <a:r>
              <a:rPr lang="en-IN" dirty="0"/>
              <a:t>Bluebird-Restaurant, 2022. </a:t>
            </a:r>
            <a:r>
              <a:rPr lang="en-IN" i="1" dirty="0"/>
              <a:t>Menus. </a:t>
            </a:r>
            <a:r>
              <a:rPr lang="en-IN" dirty="0"/>
              <a:t>[Online] Available at: </a:t>
            </a:r>
            <a:r>
              <a:rPr lang="en-IN" u="sng" dirty="0">
                <a:hlinkClick r:id="rId3"/>
              </a:rPr>
              <a:t>https://www.bluebird-restaurant.co.uk/menus/restaurant/</a:t>
            </a:r>
            <a:r>
              <a:rPr lang="en-IN" dirty="0"/>
              <a:t> [Accessed 12 November 2022].</a:t>
            </a:r>
          </a:p>
          <a:p>
            <a:r>
              <a:rPr lang="en-IN" dirty="0"/>
              <a:t>Cornelius, A., 2022. </a:t>
            </a:r>
            <a:r>
              <a:rPr lang="en-IN" i="1" dirty="0"/>
              <a:t>Italian Blood Orange Recipe. </a:t>
            </a:r>
            <a:r>
              <a:rPr lang="en-IN" dirty="0"/>
              <a:t>[Online] Available at: </a:t>
            </a:r>
            <a:r>
              <a:rPr lang="en-IN" u="sng" dirty="0">
                <a:hlinkClick r:id="rId4"/>
              </a:rPr>
              <a:t>https://www.theblondechef.com/blood-orange-italian-sodas/</a:t>
            </a:r>
            <a:r>
              <a:rPr lang="en-IN" dirty="0"/>
              <a:t> [Accessed 12 November 2022].</a:t>
            </a:r>
          </a:p>
          <a:p>
            <a:r>
              <a:rPr lang="en-IN" dirty="0"/>
              <a:t>Graham, C., 2020. </a:t>
            </a:r>
            <a:r>
              <a:rPr lang="en-IN" i="1" dirty="0"/>
              <a:t>11 Traditional Christmas Cocktails. </a:t>
            </a:r>
            <a:r>
              <a:rPr lang="en-IN" dirty="0"/>
              <a:t>[Online] Available at: </a:t>
            </a:r>
            <a:r>
              <a:rPr lang="en-IN" u="sng" dirty="0">
                <a:hlinkClick r:id="rId5"/>
              </a:rPr>
              <a:t>https://www.thespruceeats.com/traditional-christmas-cocktails-4154377</a:t>
            </a:r>
            <a:r>
              <a:rPr lang="en-IN" dirty="0"/>
              <a:t> [Accessed 12 November 2022].</a:t>
            </a:r>
          </a:p>
          <a:p>
            <a:r>
              <a:rPr lang="en-IN" dirty="0" err="1"/>
              <a:t>Krstic</a:t>
            </a:r>
            <a:r>
              <a:rPr lang="en-IN" dirty="0"/>
              <a:t>, Z. &amp; </a:t>
            </a:r>
            <a:r>
              <a:rPr lang="en-IN" dirty="0" err="1"/>
              <a:t>Marsanico</a:t>
            </a:r>
            <a:r>
              <a:rPr lang="en-IN" dirty="0"/>
              <a:t>, T. C., 2022. </a:t>
            </a:r>
            <a:r>
              <a:rPr lang="en-IN" i="1" dirty="0"/>
              <a:t>30 Christmas Dinners for Two That Are Easy and Delicious to Make This Holiday. </a:t>
            </a:r>
            <a:r>
              <a:rPr lang="en-IN" dirty="0"/>
              <a:t>[Online] Available at: </a:t>
            </a:r>
            <a:r>
              <a:rPr lang="en-IN" u="sng" dirty="0">
                <a:hlinkClick r:id="rId6"/>
              </a:rPr>
              <a:t>https://www.goodhousekeeping.com/food-recipes/g30198201/christmas-dinner-for-two/</a:t>
            </a:r>
            <a:r>
              <a:rPr lang="en-IN" dirty="0"/>
              <a:t> [Accessed 12 November 2022].</a:t>
            </a:r>
          </a:p>
        </p:txBody>
      </p:sp>
    </p:spTree>
    <p:extLst>
      <p:ext uri="{BB962C8B-B14F-4D97-AF65-F5344CB8AC3E}">
        <p14:creationId xmlns:p14="http://schemas.microsoft.com/office/powerpoint/2010/main" val="23119935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83</TotalTime>
  <Words>1195</Words>
  <Application>Microsoft Office PowerPoint</Application>
  <PresentationFormat>Hârtie A4 (210x297 mm)</PresentationFormat>
  <Paragraphs>124</Paragraphs>
  <Slides>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4" baseType="lpstr">
      <vt:lpstr>Celestial</vt:lpstr>
      <vt:lpstr>Prezentare PowerPoint</vt:lpstr>
      <vt:lpstr>Prezentare PowerPoint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SARBU A FLORENTINA-AURELIA</cp:lastModifiedBy>
  <cp:revision>17</cp:revision>
  <dcterms:created xsi:type="dcterms:W3CDTF">2022-11-12T16:33:42Z</dcterms:created>
  <dcterms:modified xsi:type="dcterms:W3CDTF">2022-11-14T18:00:04Z</dcterms:modified>
</cp:coreProperties>
</file>