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120" y="7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B1E3-56F8-49CC-9979-DAF70C9B0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20D1F-7379-43BF-A8E4-E714BE1B0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6C977-AD05-455B-A4AA-B5273A4E0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90A6D-3546-4FA8-816B-5014CF753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63B9F-0727-4ADA-89BC-9BBA657F2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66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47946-AD20-4917-8570-F0DCA33C9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2FA8-264A-41AE-884B-C93846DA4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93EDA-5B8D-4210-9D79-E7618286C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6AFF5-910B-480A-95C1-B064E05F7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6D770-C0AF-4F38-AA63-5A8CFDDE8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436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2A517-EB05-4BCC-B8F5-ADB01A0D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E63F0-5E13-4886-B54F-79C9DA75F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0D453-EA95-457A-8D19-8CE057FB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B9375-834F-437A-874D-CD0D80650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321B5-8B38-4148-883A-0969846FD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3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35EC-62B3-45A6-B18E-61D84687B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B4924-F8D2-4E61-99AC-E88CC2746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DBACC-F1D7-463D-A081-1D90F3D529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FC5926-8B05-49E1-BBCF-A6CEDC7E7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BF2B3-D098-4947-ACED-885D82472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852F9A-921A-4616-A3C0-5E7D880E2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786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C5A7-5427-4A6F-AF37-31A245E3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C1CCA-8D76-4179-AD95-123FAA128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6EAA3-8800-4641-BD82-5C7354EF5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4C5DC7-06AA-4EB7-AFC6-316F423635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0708B1-F59B-4928-AC6B-62F45AD32D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D58394-642C-4A70-9728-EDC6B1E47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FC16E2-2E25-4D3F-844D-BC2D3E765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86F4C2-6F06-473E-A3C0-1552F373A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85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2FCA1-C954-49CC-A3CD-E12B87EF3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53B657-F9CA-4243-B8C0-A1253A34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7E6BA7-4129-469E-8359-1826FC796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C1560-0370-4278-B1D1-9BFF4E47C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268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0D68D0-09BB-4B74-9848-83BA636F2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4521E0-8C90-49FB-A4B9-FC3F96257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958DA-7035-481D-A8E9-0A51926EE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9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5EBA0-EE4C-4872-8D3F-8BB3EA050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7BAD4-935A-4599-A5AA-31148A381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DE4E6B-615D-49AA-895A-1F3893B652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948B14-4CDA-45F6-870B-AE8C1458A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1E8046-5454-45BC-81C7-07D0AD4A5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58E59-C60B-4A8F-81B3-6DF130097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442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5A1BC-3471-43F5-BC87-8064A9739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61020F-6DDB-4278-AF4F-52353D3BB2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D577F-44AD-49F9-B8F3-B2953558AD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9EBFF-B3CB-4625-BEC2-D35126132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A15A7-E1E1-4F15-8B99-6CBD16D0F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E02B4-B9F1-4546-9FA6-9CBA668A3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349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B1D3D-8E86-497C-B0DC-BD15EF31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FAA8AC-1425-4B79-9590-29AD79BF18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DCB5C-F240-48DD-82DA-4D5E62E3E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F07935-EAE9-4582-9BC3-DACBA9178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5BC11-0803-4847-A570-F798A88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46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FC634F-5412-4F1D-80CE-A5698A7B02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A4EA4B-75AD-4129-9AD6-1401FE4E5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C7CA4-290B-43F5-851C-900C4ABDA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A3D65-6651-4ED5-9BAF-9652F6AD6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FA58C-59A1-47E8-9B59-760DF187B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60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461789-50A1-43C1-8A43-0CA57FAC2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F2C8A-8B84-405E-BCB1-D5E636B6F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F6515-D298-4114-8554-9F10202A6D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0B94E-AB53-417D-BBB1-C72611E22FC4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2CA3C-9203-40EA-8E70-872659E4E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A3035-8CF5-4ED0-834B-16CD702E7F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0512E-87A6-4DD3-861E-7C4C9C3D7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015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ing.com/hotel/es/hostal-bermejo.es.html?aid=356287&amp;label=metatripad-link-dmetagb-hotel-93276_xqdz-477e9df1806d0840a18e5a3f4553f577_los-01_bw-011_tod-12_dom-es_curr-EUR_gst-02_nrm-01_clkid-998ac916-8838-4079-8f71-f2fe178e569f_aud-0000_mbl-L_pd-T_sc-2_defdate-0_spo-0_clksrc-0_mcid-10&amp;sid=5dc87d4b6407069a467dd84be2acc6f4&amp;all_sr_blocks=28133111_88206254_0_0_0;checkin=2022-11-20;checkout=2022-11-21;dest_id=-390625;dest_type=city;dist=0;group_adults=2;group_children=0;hapos=4;highlighted_blocks=28133111_88206254_0_0_0;hpos=4;matching_block_id=28133111_88206254_0_0_0;no_rooms=1;req_adults=2;req_children=0;room1=A%2CA;sb_price_type=total;sr_order=popularity;sr_pri_blocks=28133111_88206254_0_0_0__7863;srepoch=1667998633;srpvid=f5cc5b1349f900e8;type=total;ucfs=1&amp;#RD28133111" TargetMode="External"/><Relationship Id="rId7" Type="http://schemas.openxmlformats.org/officeDocument/2006/relationships/hyperlink" Target="https://www.booking.com/hotel/es/hostal-corazon-de-madrid.es.html?aid=356287&amp;label=metatripad-link-dmetagb-hotel-93276_xqdz-477e9df1806d0840a18e5a3f4553f577_los-01_bw-011_tod-12_dom-es_curr-EUR_gst-02_nrm-01_clkid-998ac916-8838-4079-8f71-f2fe178e569f_aud-0000_mbl-L_pd-T_sc-2_defdate-0_spo-0_clksrc-0_mcid-10&amp;sid=5dc87d4b6407069a467dd84be2acc6f4&amp;all_sr_blocks=45195404_88209618_2_0_0;checkin=2022-11-20;checkout=2022-11-21;dest_id=-390625;dest_type=city;dist=0;group_adults=2;group_children=0;hapos=10;highlighted_blocks=45195404_88209618_2_0_0;hpos=10;matching_block_id=45195404_88209618_2_0_0;no_rooms=1;req_adults=2;req_children=0;room1=A%2CA;sb_price_type=total;sr_order=popularity;sr_pri_blocks=45195404_88209618_2_0_0__5670;srepoch=1667999972;srpvid=af485db15d8d00c2;type=total;ucfs=1&amp;#RD45195404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ooking.com/hotel/es/hostal-bermejo.es.html?aid=356287&amp;label=metatripad-link-dmetagb-hotel-93276_xqdz-477e9df1806d0840a18e5a3f4553f577_los-01_bw-011_tod-12_dom-es_curr-EUR_gst-02_nrm-01_clkid-998ac916-8838-4079-8f71-f2fe178e569f_aud-0000_mbl-L_pd-T_sc-2_defdate-0_spo-0_clksrc-0_mcid-10&amp;sid=5dc87d4b6407069a467dd84be2acc6f4&amp;all_sr_blocks=28133111_88206254_0_0_0;checkin=2022-11-20;checkout=2022-11-21;dest_id=-390625;dest_type=city;dist=0;group_adults=2;group_children=0;hapos=4;highlighted_blocks=28133111_88206254_0_0_0;hpos=4;matching_block_id=28133111_88206254_0_0_0;no_rooms=1;req_adults=2;req_children=0;room1=A%2CA;sb_price_type=total;sr_order=popularity;sr_pri_blocks=28133111_88206254_0_0_0__7863;srepoch=1667998633;srpvid=f5cc5b1349f900e8;type=total;ucfs=1&amp;#RD28133109" TargetMode="External"/><Relationship Id="rId5" Type="http://schemas.openxmlformats.org/officeDocument/2006/relationships/hyperlink" Target="https://www.booking.com/hotel/es/hostal-bermejo.es.html?aid=356287&amp;label=metatripad-link-dmetagb-hotel-93276_xqdz-477e9df1806d0840a18e5a3f4553f577_los-01_bw-011_tod-12_dom-es_curr-EUR_gst-02_nrm-01_clkid-998ac916-8838-4079-8f71-f2fe178e569f_aud-0000_mbl-L_pd-T_sc-2_defdate-0_spo-0_clksrc-0_mcid-10&amp;sid=5dc87d4b6407069a467dd84be2acc6f4&amp;all_sr_blocks=28133111_88206254_0_0_0;checkin=2022-11-20;checkout=2022-11-21;dest_id=-390625;dest_type=city;dist=0;group_adults=2;group_children=0;hapos=4;highlighted_blocks=28133111_88206254_0_0_0;hpos=4;matching_block_id=28133111_88206254_0_0_0;no_rooms=1;req_adults=2;req_children=0;room1=A%2CA;sb_price_type=total;sr_order=popularity;sr_pri_blocks=28133111_88206254_0_0_0__7863;srepoch=1667998633;srpvid=f5cc5b1349f900e8;type=total;ucfs=1&amp;#RD28133108" TargetMode="External"/><Relationship Id="rId4" Type="http://schemas.openxmlformats.org/officeDocument/2006/relationships/hyperlink" Target="https://www.booking.com/hotel/es/hostal-bermejo.es.html?aid=356287&amp;label=metatripad-link-dmetagb-hotel-93276_xqdz-477e9df1806d0840a18e5a3f4553f577_los-01_bw-011_tod-12_dom-es_curr-EUR_gst-02_nrm-01_clkid-998ac916-8838-4079-8f71-f2fe178e569f_aud-0000_mbl-L_pd-T_sc-2_defdate-0_spo-0_clksrc-0_mcid-10&amp;sid=5dc87d4b6407069a467dd84be2acc6f4&amp;all_sr_blocks=28133111_88206254_0_0_0;checkin=2022-11-20;checkout=2022-11-21;dest_id=-390625;dest_type=city;dist=0;group_adults=2;group_children=0;hapos=4;highlighted_blocks=28133111_88206254_0_0_0;hpos=4;matching_block_id=28133111_88206254_0_0_0;no_rooms=1;req_adults=2;req_children=0;room1=A%2CA;sb_price_type=total;sr_order=popularity;sr_pri_blocks=28133111_88206254_0_0_0__7863;srepoch=1667998633;srpvid=f5cc5b1349f900e8;type=total;ucfs=1&amp;#RD281331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C6D74-33DA-4E3A-971C-5051851AD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8480"/>
            <a:ext cx="10515600" cy="5638483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Malik Miah (2107169)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ctr"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Foreign Languages &amp; Cultural Awareness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Spanish – Español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BMIH5003</a:t>
            </a:r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Rodrigo Aguilera</a:t>
            </a:r>
          </a:p>
          <a:p>
            <a:pPr marL="0" indent="0" algn="ctr">
              <a:buNone/>
            </a:pPr>
            <a:r>
              <a:rPr lang="en-GB" sz="1800" u="sng" dirty="0">
                <a:solidFill>
                  <a:srgbClr val="4F52B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mailto:Rodrigo.faguilera@uwtsd.ac.uk"/>
              </a:rPr>
              <a:t>Rodrigo.faguilera@uwtsd.ac.uk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311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pplication&#10;&#10;Description automatically generated with medium confidence">
            <a:extLst>
              <a:ext uri="{FF2B5EF4-FFF2-40B4-BE49-F238E27FC236}">
                <a16:creationId xmlns:a16="http://schemas.microsoft.com/office/drawing/2014/main" id="{9649CA24-9D97-4539-B693-83CD023DD2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82027" y="-1206019"/>
            <a:ext cx="6636024" cy="3981614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E4C7AB4-5AF8-4A9C-86AC-F84218B05D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407547"/>
              </p:ext>
            </p:extLst>
          </p:nvPr>
        </p:nvGraphicFramePr>
        <p:xfrm>
          <a:off x="1523999" y="1287625"/>
          <a:ext cx="8254998" cy="323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1666">
                  <a:extLst>
                    <a:ext uri="{9D8B030D-6E8A-4147-A177-3AD203B41FA5}">
                      <a16:colId xmlns:a16="http://schemas.microsoft.com/office/drawing/2014/main" val="159190273"/>
                    </a:ext>
                  </a:extLst>
                </a:gridCol>
                <a:gridCol w="2751666">
                  <a:extLst>
                    <a:ext uri="{9D8B030D-6E8A-4147-A177-3AD203B41FA5}">
                      <a16:colId xmlns:a16="http://schemas.microsoft.com/office/drawing/2014/main" val="3483695943"/>
                    </a:ext>
                  </a:extLst>
                </a:gridCol>
                <a:gridCol w="2751666">
                  <a:extLst>
                    <a:ext uri="{9D8B030D-6E8A-4147-A177-3AD203B41FA5}">
                      <a16:colId xmlns:a16="http://schemas.microsoft.com/office/drawing/2014/main" val="963320131"/>
                    </a:ext>
                  </a:extLst>
                </a:gridCol>
              </a:tblGrid>
              <a:tr h="3231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Tipo de habitación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Capacidad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3704899565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136CF63-D48E-4248-8259-15FF09E373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048723"/>
              </p:ext>
            </p:extLst>
          </p:nvPr>
        </p:nvGraphicFramePr>
        <p:xfrm>
          <a:off x="1524000" y="1770077"/>
          <a:ext cx="8254999" cy="33297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49963">
                  <a:extLst>
                    <a:ext uri="{9D8B030D-6E8A-4147-A177-3AD203B41FA5}">
                      <a16:colId xmlns:a16="http://schemas.microsoft.com/office/drawing/2014/main" val="3599410688"/>
                    </a:ext>
                  </a:extLst>
                </a:gridCol>
                <a:gridCol w="2752518">
                  <a:extLst>
                    <a:ext uri="{9D8B030D-6E8A-4147-A177-3AD203B41FA5}">
                      <a16:colId xmlns:a16="http://schemas.microsoft.com/office/drawing/2014/main" val="3669815955"/>
                    </a:ext>
                  </a:extLst>
                </a:gridCol>
                <a:gridCol w="2752518">
                  <a:extLst>
                    <a:ext uri="{9D8B030D-6E8A-4147-A177-3AD203B41FA5}">
                      <a16:colId xmlns:a16="http://schemas.microsoft.com/office/drawing/2014/main" val="4071292624"/>
                    </a:ext>
                  </a:extLst>
                </a:gridCol>
              </a:tblGrid>
              <a:tr h="604348">
                <a:tc>
                  <a:txBody>
                    <a:bodyPr/>
                    <a:lstStyle/>
                    <a:p>
                      <a:r>
                        <a:rPr lang="en-GB" sz="1200" b="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Individuale</a:t>
                      </a:r>
                      <a:r>
                        <a:rPr lang="en-GB" sz="1200" b="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Económica</a:t>
                      </a:r>
                      <a:endParaRPr lang="en-GB" sz="1200" b="0" u="sng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i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cama individuale</a:t>
                      </a:r>
                      <a:endParaRPr lang="en-GB" sz="1200" b="0" i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$65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1751524226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r>
                        <a:rPr lang="en-GB" sz="120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Individuale</a:t>
                      </a:r>
                      <a:r>
                        <a:rPr lang="en-GB" sz="120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</a:t>
                      </a:r>
                      <a:r>
                        <a:rPr lang="en-GB" sz="120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GB" sz="1200" u="sng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uperior</a:t>
                      </a:r>
                      <a:endParaRPr lang="en-GB" sz="1200" u="sng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cama doble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$75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1322478216"/>
                  </a:ext>
                </a:extLst>
              </a:tr>
              <a:tr h="425521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5"/>
                        </a:rPr>
                        <a:t>Doble Estándar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cama doble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$90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384298728"/>
                  </a:ext>
                </a:extLst>
              </a:tr>
              <a:tr h="425521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Doble Superior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cama doble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$105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1398833123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r>
                        <a:rPr lang="es-ES" sz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6"/>
                        </a:rPr>
                        <a:t>Doble - 2 camas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camas individuales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$95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78324594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r>
                        <a:rPr lang="es-ES" sz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7"/>
                        </a:rPr>
                        <a:t>Superior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cama doble grande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$115</a:t>
                      </a:r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1213809663"/>
                  </a:ext>
                </a:extLst>
              </a:tr>
              <a:tr h="243155">
                <a:tc>
                  <a:txBody>
                    <a:bodyPr/>
                    <a:lstStyle/>
                    <a:p>
                      <a:endParaRPr lang="en-GB" sz="800" dirty="0"/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4036755499"/>
                  </a:ext>
                </a:extLst>
              </a:tr>
              <a:tr h="243155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60767" marR="60767" marT="30383" marB="30383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60767" marR="60767" marT="30383" marB="30383"/>
                </a:tc>
                <a:extLst>
                  <a:ext uri="{0D108BD9-81ED-4DB2-BD59-A6C34878D82A}">
                    <a16:rowId xmlns:a16="http://schemas.microsoft.com/office/drawing/2014/main" val="745970149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718B361-F91E-421C-9AC8-8293F031D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256659"/>
              </p:ext>
            </p:extLst>
          </p:nvPr>
        </p:nvGraphicFramePr>
        <p:xfrm>
          <a:off x="1549400" y="4626833"/>
          <a:ext cx="8254999" cy="21031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17295">
                  <a:extLst>
                    <a:ext uri="{9D8B030D-6E8A-4147-A177-3AD203B41FA5}">
                      <a16:colId xmlns:a16="http://schemas.microsoft.com/office/drawing/2014/main" val="418008616"/>
                    </a:ext>
                  </a:extLst>
                </a:gridCol>
                <a:gridCol w="2768852">
                  <a:extLst>
                    <a:ext uri="{9D8B030D-6E8A-4147-A177-3AD203B41FA5}">
                      <a16:colId xmlns:a16="http://schemas.microsoft.com/office/drawing/2014/main" val="1173716067"/>
                    </a:ext>
                  </a:extLst>
                </a:gridCol>
                <a:gridCol w="2768852">
                  <a:extLst>
                    <a:ext uri="{9D8B030D-6E8A-4147-A177-3AD203B41FA5}">
                      <a16:colId xmlns:a16="http://schemas.microsoft.com/office/drawing/2014/main" val="2383911985"/>
                    </a:ext>
                  </a:extLst>
                </a:gridCol>
              </a:tblGrid>
              <a:tr h="186661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2804043"/>
                  </a:ext>
                </a:extLst>
              </a:tr>
              <a:tr h="311102">
                <a:tc>
                  <a:txBody>
                    <a:bodyPr/>
                    <a:lstStyle/>
                    <a:p>
                      <a:r>
                        <a:rPr lang="es-ES" sz="1200" dirty="0">
                          <a:solidFill>
                            <a:schemeClr val="accen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Traslado aeropuerto hotel</a:t>
                      </a:r>
                    </a:p>
                    <a:p>
                      <a:endParaRPr lang="en-GB" sz="12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9243466"/>
                  </a:ext>
                </a:extLst>
              </a:tr>
              <a:tr h="311102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Parking</a:t>
                      </a:r>
                    </a:p>
                    <a:p>
                      <a:endParaRPr lang="en-GB" sz="12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5110092"/>
                  </a:ext>
                </a:extLst>
              </a:tr>
              <a:tr h="311102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Gimnasio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$15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9245321"/>
                  </a:ext>
                </a:extLst>
              </a:tr>
              <a:tr h="3111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Lavandería</a:t>
                      </a:r>
                    </a:p>
                    <a:p>
                      <a:endParaRPr lang="en-GB" sz="1200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2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en demanda</a:t>
                      </a:r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7194327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C5AAC153-AAC6-40BA-911C-605317B83A5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921803" y="261568"/>
            <a:ext cx="3094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Tabla de precios </a:t>
            </a:r>
          </a:p>
        </p:txBody>
      </p:sp>
    </p:spTree>
    <p:extLst>
      <p:ext uri="{BB962C8B-B14F-4D97-AF65-F5344CB8AC3E}">
        <p14:creationId xmlns:p14="http://schemas.microsoft.com/office/powerpoint/2010/main" val="6212564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110</Words>
  <Application>Microsoft Office PowerPoint</Application>
  <PresentationFormat>Widescreen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Tabla de precios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Malik Miah (2107169)</dc:creator>
  <cp:lastModifiedBy>Malik Miah (2107169)</cp:lastModifiedBy>
  <cp:revision>10</cp:revision>
  <dcterms:created xsi:type="dcterms:W3CDTF">2022-11-09T13:03:10Z</dcterms:created>
  <dcterms:modified xsi:type="dcterms:W3CDTF">2022-11-16T17:50:58Z</dcterms:modified>
</cp:coreProperties>
</file>