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3"/>
  </p:notesMasterIdLst>
  <p:sldIdLst>
    <p:sldId id="275" r:id="rId2"/>
    <p:sldId id="257" r:id="rId3"/>
    <p:sldId id="259" r:id="rId4"/>
    <p:sldId id="258" r:id="rId5"/>
    <p:sldId id="260" r:id="rId6"/>
    <p:sldId id="264" r:id="rId7"/>
    <p:sldId id="265" r:id="rId8"/>
    <p:sldId id="287" r:id="rId9"/>
    <p:sldId id="266" r:id="rId10"/>
    <p:sldId id="269" r:id="rId11"/>
    <p:sldId id="289" r:id="rId12"/>
    <p:sldId id="270" r:id="rId13"/>
    <p:sldId id="271" r:id="rId14"/>
    <p:sldId id="272" r:id="rId15"/>
    <p:sldId id="288" r:id="rId16"/>
    <p:sldId id="273" r:id="rId17"/>
    <p:sldId id="261" r:id="rId18"/>
    <p:sldId id="286" r:id="rId19"/>
    <p:sldId id="274" r:id="rId20"/>
    <p:sldId id="290" r:id="rId21"/>
    <p:sldId id="277"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8" autoAdjust="0"/>
    <p:restoredTop sz="94660"/>
  </p:normalViewPr>
  <p:slideViewPr>
    <p:cSldViewPr snapToGrid="0">
      <p:cViewPr varScale="1">
        <p:scale>
          <a:sx n="53" d="100"/>
          <a:sy n="53" d="100"/>
        </p:scale>
        <p:origin x="34" y="2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68768C-BFE3-D44D-8D16-268393ABAD32}" type="doc">
      <dgm:prSet loTypeId="urn:microsoft.com/office/officeart/2005/8/layout/vList5" loCatId="list" qsTypeId="urn:microsoft.com/office/officeart/2005/8/quickstyle/simple4" qsCatId="simple" csTypeId="urn:microsoft.com/office/officeart/2005/8/colors/accent1_2" csCatId="accent1" phldr="1"/>
      <dgm:spPr/>
      <dgm:t>
        <a:bodyPr/>
        <a:lstStyle/>
        <a:p>
          <a:endParaRPr lang="en-US"/>
        </a:p>
      </dgm:t>
    </dgm:pt>
    <dgm:pt modelId="{35F19805-BF1D-5F42-95E4-E66962931D99}">
      <dgm:prSet phldrT="[Text]"/>
      <dgm:spPr/>
      <dgm:t>
        <a:bodyPr/>
        <a:lstStyle/>
        <a:p>
          <a:r>
            <a:rPr lang="en-US" i="1" dirty="0"/>
            <a:t>Voice</a:t>
          </a:r>
        </a:p>
      </dgm:t>
    </dgm:pt>
    <dgm:pt modelId="{DE6DDD87-A7A6-EC4E-B0D9-9BA7F03B103F}" type="parTrans" cxnId="{B959E546-4106-5B42-9325-B2B2CE949FB3}">
      <dgm:prSet/>
      <dgm:spPr/>
      <dgm:t>
        <a:bodyPr/>
        <a:lstStyle/>
        <a:p>
          <a:endParaRPr lang="en-US"/>
        </a:p>
      </dgm:t>
    </dgm:pt>
    <dgm:pt modelId="{A8CE1A54-8E50-494A-8021-14B09344B394}" type="sibTrans" cxnId="{B959E546-4106-5B42-9325-B2B2CE949FB3}">
      <dgm:prSet/>
      <dgm:spPr/>
      <dgm:t>
        <a:bodyPr/>
        <a:lstStyle/>
        <a:p>
          <a:endParaRPr lang="en-US"/>
        </a:p>
      </dgm:t>
    </dgm:pt>
    <dgm:pt modelId="{09A431CA-B9C1-7444-9564-F2E891604107}">
      <dgm:prSet phldrT="[Text]"/>
      <dgm:spPr/>
      <dgm:t>
        <a:bodyPr/>
        <a:lstStyle/>
        <a:p>
          <a:r>
            <a:rPr lang="en-US" dirty="0"/>
            <a:t> </a:t>
          </a:r>
          <a:r>
            <a:rPr lang="en-US" i="1" dirty="0"/>
            <a:t>the sound made when air from the lungs is pushed between the vocal folds in our larynx, making them vibrate .</a:t>
          </a:r>
        </a:p>
      </dgm:t>
    </dgm:pt>
    <dgm:pt modelId="{A27ECB66-4B92-6846-953C-6A9CCD3E80BC}" type="parTrans" cxnId="{CBA4DAB8-5FFC-2843-AC90-A7CC98AA5C2A}">
      <dgm:prSet/>
      <dgm:spPr/>
      <dgm:t>
        <a:bodyPr/>
        <a:lstStyle/>
        <a:p>
          <a:endParaRPr lang="en-US"/>
        </a:p>
      </dgm:t>
    </dgm:pt>
    <dgm:pt modelId="{E50F0C94-04EA-1541-9D62-F4AFCFC67256}" type="sibTrans" cxnId="{CBA4DAB8-5FFC-2843-AC90-A7CC98AA5C2A}">
      <dgm:prSet/>
      <dgm:spPr/>
      <dgm:t>
        <a:bodyPr/>
        <a:lstStyle/>
        <a:p>
          <a:endParaRPr lang="en-US"/>
        </a:p>
      </dgm:t>
    </dgm:pt>
    <dgm:pt modelId="{F05B718A-928C-494D-891F-08164FDC9250}">
      <dgm:prSet phldrT="[Text]"/>
      <dgm:spPr/>
      <dgm:t>
        <a:bodyPr/>
        <a:lstStyle/>
        <a:p>
          <a:r>
            <a:rPr lang="en-US" i="1" dirty="0"/>
            <a:t>Speech</a:t>
          </a:r>
        </a:p>
      </dgm:t>
    </dgm:pt>
    <dgm:pt modelId="{EB3918A3-4DDC-FC46-8066-E4B0A05C2AFB}" type="parTrans" cxnId="{299FDBBB-1CA3-804F-9A73-1FD604F70E60}">
      <dgm:prSet/>
      <dgm:spPr/>
      <dgm:t>
        <a:bodyPr/>
        <a:lstStyle/>
        <a:p>
          <a:endParaRPr lang="en-US"/>
        </a:p>
      </dgm:t>
    </dgm:pt>
    <dgm:pt modelId="{C9DD726A-3282-1B4E-9B04-065B8C91ED7B}" type="sibTrans" cxnId="{299FDBBB-1CA3-804F-9A73-1FD604F70E60}">
      <dgm:prSet/>
      <dgm:spPr/>
      <dgm:t>
        <a:bodyPr/>
        <a:lstStyle/>
        <a:p>
          <a:endParaRPr lang="en-US"/>
        </a:p>
      </dgm:t>
    </dgm:pt>
    <dgm:pt modelId="{132EB416-BA65-1C43-B552-1FB84548FEFB}">
      <dgm:prSet phldrT="[Text]"/>
      <dgm:spPr/>
      <dgm:t>
        <a:bodyPr/>
        <a:lstStyle/>
        <a:p>
          <a:r>
            <a:rPr lang="en-US" dirty="0"/>
            <a:t> </a:t>
          </a:r>
          <a:r>
            <a:rPr lang="en-US" i="1" dirty="0"/>
            <a:t>a way of expressing language by using muscles in the tongue, lips, jaw and vocal tract to produce sounds</a:t>
          </a:r>
          <a:r>
            <a:rPr lang="en-US" dirty="0"/>
            <a:t>. </a:t>
          </a:r>
        </a:p>
      </dgm:t>
    </dgm:pt>
    <dgm:pt modelId="{48334E8C-7D61-554C-B04D-716D8A5C3C36}" type="parTrans" cxnId="{4F168A75-DB46-C94E-BD0C-1E446818757A}">
      <dgm:prSet/>
      <dgm:spPr/>
      <dgm:t>
        <a:bodyPr/>
        <a:lstStyle/>
        <a:p>
          <a:endParaRPr lang="en-US"/>
        </a:p>
      </dgm:t>
    </dgm:pt>
    <dgm:pt modelId="{30D983EB-F93A-CD4B-9608-47A081099F18}" type="sibTrans" cxnId="{4F168A75-DB46-C94E-BD0C-1E446818757A}">
      <dgm:prSet/>
      <dgm:spPr/>
      <dgm:t>
        <a:bodyPr/>
        <a:lstStyle/>
        <a:p>
          <a:endParaRPr lang="en-US"/>
        </a:p>
      </dgm:t>
    </dgm:pt>
    <dgm:pt modelId="{456468D6-1AC3-3D44-A4AA-90418017A6C9}">
      <dgm:prSet phldrT="[Text]"/>
      <dgm:spPr/>
      <dgm:t>
        <a:bodyPr/>
        <a:lstStyle/>
        <a:p>
          <a:r>
            <a:rPr lang="en-US" i="1" dirty="0"/>
            <a:t>Language</a:t>
          </a:r>
        </a:p>
      </dgm:t>
    </dgm:pt>
    <dgm:pt modelId="{BEC4B9DC-92FF-5841-B594-ABBB49877B91}" type="parTrans" cxnId="{C78D725E-15C7-834C-A4BF-77B7E6CDFC80}">
      <dgm:prSet/>
      <dgm:spPr/>
      <dgm:t>
        <a:bodyPr/>
        <a:lstStyle/>
        <a:p>
          <a:endParaRPr lang="en-US"/>
        </a:p>
      </dgm:t>
    </dgm:pt>
    <dgm:pt modelId="{19EC9661-359C-3849-88F4-80FEC4D4FB0F}" type="sibTrans" cxnId="{C78D725E-15C7-834C-A4BF-77B7E6CDFC80}">
      <dgm:prSet/>
      <dgm:spPr/>
      <dgm:t>
        <a:bodyPr/>
        <a:lstStyle/>
        <a:p>
          <a:endParaRPr lang="en-US"/>
        </a:p>
      </dgm:t>
    </dgm:pt>
    <dgm:pt modelId="{A3EB734B-DA1F-D448-AA9E-048B0A4470DB}">
      <dgm:prSet phldrT="[Text]"/>
      <dgm:spPr/>
      <dgm:t>
        <a:bodyPr/>
        <a:lstStyle/>
        <a:p>
          <a:r>
            <a:rPr lang="en-US" i="1" dirty="0"/>
            <a:t>a set of shared rules that allow people to express their ideas in a meaningful way either in words, in writing, signing or through other body gestures. </a:t>
          </a:r>
        </a:p>
      </dgm:t>
    </dgm:pt>
    <dgm:pt modelId="{0A92C76B-0CB0-4547-8995-6CA1BCBC0C35}" type="parTrans" cxnId="{DEE871F8-D400-E442-8C6C-300C9031C9C4}">
      <dgm:prSet/>
      <dgm:spPr/>
      <dgm:t>
        <a:bodyPr/>
        <a:lstStyle/>
        <a:p>
          <a:endParaRPr lang="en-US"/>
        </a:p>
      </dgm:t>
    </dgm:pt>
    <dgm:pt modelId="{26D3E0D1-09AF-A24A-81F1-3CF6155BCEB2}" type="sibTrans" cxnId="{DEE871F8-D400-E442-8C6C-300C9031C9C4}">
      <dgm:prSet/>
      <dgm:spPr/>
      <dgm:t>
        <a:bodyPr/>
        <a:lstStyle/>
        <a:p>
          <a:endParaRPr lang="en-US"/>
        </a:p>
      </dgm:t>
    </dgm:pt>
    <dgm:pt modelId="{C863EA2F-1FE9-9049-ADB2-A07D3D35E319}" type="pres">
      <dgm:prSet presAssocID="{1068768C-BFE3-D44D-8D16-268393ABAD32}" presName="Name0" presStyleCnt="0">
        <dgm:presLayoutVars>
          <dgm:dir/>
          <dgm:animLvl val="lvl"/>
          <dgm:resizeHandles val="exact"/>
        </dgm:presLayoutVars>
      </dgm:prSet>
      <dgm:spPr/>
    </dgm:pt>
    <dgm:pt modelId="{4657ADEE-13C1-4148-A2CA-AF40F4536BDC}" type="pres">
      <dgm:prSet presAssocID="{35F19805-BF1D-5F42-95E4-E66962931D99}" presName="linNode" presStyleCnt="0"/>
      <dgm:spPr/>
    </dgm:pt>
    <dgm:pt modelId="{2C7A058E-A515-F746-AC6B-AE45AA586674}" type="pres">
      <dgm:prSet presAssocID="{35F19805-BF1D-5F42-95E4-E66962931D99}" presName="parentText" presStyleLbl="node1" presStyleIdx="0" presStyleCnt="3">
        <dgm:presLayoutVars>
          <dgm:chMax val="1"/>
          <dgm:bulletEnabled val="1"/>
        </dgm:presLayoutVars>
      </dgm:prSet>
      <dgm:spPr/>
    </dgm:pt>
    <dgm:pt modelId="{16582B20-7DF8-DC47-A91E-2CD8FC74EDFE}" type="pres">
      <dgm:prSet presAssocID="{35F19805-BF1D-5F42-95E4-E66962931D99}" presName="descendantText" presStyleLbl="alignAccFollowNode1" presStyleIdx="0" presStyleCnt="3">
        <dgm:presLayoutVars>
          <dgm:bulletEnabled val="1"/>
        </dgm:presLayoutVars>
      </dgm:prSet>
      <dgm:spPr/>
    </dgm:pt>
    <dgm:pt modelId="{0A0D96AC-D1C3-014C-922A-27093A0EC136}" type="pres">
      <dgm:prSet presAssocID="{A8CE1A54-8E50-494A-8021-14B09344B394}" presName="sp" presStyleCnt="0"/>
      <dgm:spPr/>
    </dgm:pt>
    <dgm:pt modelId="{5BD68971-D2E6-314E-8CD0-FE9A70626C5D}" type="pres">
      <dgm:prSet presAssocID="{F05B718A-928C-494D-891F-08164FDC9250}" presName="linNode" presStyleCnt="0"/>
      <dgm:spPr/>
    </dgm:pt>
    <dgm:pt modelId="{EDBB8F46-D186-FC44-8594-98F6ECEF02ED}" type="pres">
      <dgm:prSet presAssocID="{F05B718A-928C-494D-891F-08164FDC9250}" presName="parentText" presStyleLbl="node1" presStyleIdx="1" presStyleCnt="3">
        <dgm:presLayoutVars>
          <dgm:chMax val="1"/>
          <dgm:bulletEnabled val="1"/>
        </dgm:presLayoutVars>
      </dgm:prSet>
      <dgm:spPr/>
    </dgm:pt>
    <dgm:pt modelId="{D49603E9-1941-324D-AB7D-E700FD69280C}" type="pres">
      <dgm:prSet presAssocID="{F05B718A-928C-494D-891F-08164FDC9250}" presName="descendantText" presStyleLbl="alignAccFollowNode1" presStyleIdx="1" presStyleCnt="3">
        <dgm:presLayoutVars>
          <dgm:bulletEnabled val="1"/>
        </dgm:presLayoutVars>
      </dgm:prSet>
      <dgm:spPr/>
    </dgm:pt>
    <dgm:pt modelId="{B82E0DCF-DB06-A347-8031-381576E14CC7}" type="pres">
      <dgm:prSet presAssocID="{C9DD726A-3282-1B4E-9B04-065B8C91ED7B}" presName="sp" presStyleCnt="0"/>
      <dgm:spPr/>
    </dgm:pt>
    <dgm:pt modelId="{6184EF64-9D90-604F-AED5-ABBE570DF97E}" type="pres">
      <dgm:prSet presAssocID="{456468D6-1AC3-3D44-A4AA-90418017A6C9}" presName="linNode" presStyleCnt="0"/>
      <dgm:spPr/>
    </dgm:pt>
    <dgm:pt modelId="{A7C10FA1-745C-6343-A069-3B35E49B3B07}" type="pres">
      <dgm:prSet presAssocID="{456468D6-1AC3-3D44-A4AA-90418017A6C9}" presName="parentText" presStyleLbl="node1" presStyleIdx="2" presStyleCnt="3">
        <dgm:presLayoutVars>
          <dgm:chMax val="1"/>
          <dgm:bulletEnabled val="1"/>
        </dgm:presLayoutVars>
      </dgm:prSet>
      <dgm:spPr/>
    </dgm:pt>
    <dgm:pt modelId="{E536EB3D-CF4C-6240-9722-8A57FFF37E08}" type="pres">
      <dgm:prSet presAssocID="{456468D6-1AC3-3D44-A4AA-90418017A6C9}" presName="descendantText" presStyleLbl="alignAccFollowNode1" presStyleIdx="2" presStyleCnt="3">
        <dgm:presLayoutVars>
          <dgm:bulletEnabled val="1"/>
        </dgm:presLayoutVars>
      </dgm:prSet>
      <dgm:spPr/>
    </dgm:pt>
  </dgm:ptLst>
  <dgm:cxnLst>
    <dgm:cxn modelId="{81E19A02-506C-EC4E-B656-D0CD2F20C8D4}" type="presOf" srcId="{456468D6-1AC3-3D44-A4AA-90418017A6C9}" destId="{A7C10FA1-745C-6343-A069-3B35E49B3B07}" srcOrd="0" destOrd="0" presId="urn:microsoft.com/office/officeart/2005/8/layout/vList5"/>
    <dgm:cxn modelId="{A4773520-F652-FE4D-9424-B157C7E67FE5}" type="presOf" srcId="{09A431CA-B9C1-7444-9564-F2E891604107}" destId="{16582B20-7DF8-DC47-A91E-2CD8FC74EDFE}" srcOrd="0" destOrd="0" presId="urn:microsoft.com/office/officeart/2005/8/layout/vList5"/>
    <dgm:cxn modelId="{9BCD6827-1C35-3345-8B15-7F8D8E8D82A1}" type="presOf" srcId="{F05B718A-928C-494D-891F-08164FDC9250}" destId="{EDBB8F46-D186-FC44-8594-98F6ECEF02ED}" srcOrd="0" destOrd="0" presId="urn:microsoft.com/office/officeart/2005/8/layout/vList5"/>
    <dgm:cxn modelId="{C78D725E-15C7-834C-A4BF-77B7E6CDFC80}" srcId="{1068768C-BFE3-D44D-8D16-268393ABAD32}" destId="{456468D6-1AC3-3D44-A4AA-90418017A6C9}" srcOrd="2" destOrd="0" parTransId="{BEC4B9DC-92FF-5841-B594-ABBB49877B91}" sibTransId="{19EC9661-359C-3849-88F4-80FEC4D4FB0F}"/>
    <dgm:cxn modelId="{B959E546-4106-5B42-9325-B2B2CE949FB3}" srcId="{1068768C-BFE3-D44D-8D16-268393ABAD32}" destId="{35F19805-BF1D-5F42-95E4-E66962931D99}" srcOrd="0" destOrd="0" parTransId="{DE6DDD87-A7A6-EC4E-B0D9-9BA7F03B103F}" sibTransId="{A8CE1A54-8E50-494A-8021-14B09344B394}"/>
    <dgm:cxn modelId="{B1799248-54A6-FE46-A252-3606D6476D4C}" type="presOf" srcId="{132EB416-BA65-1C43-B552-1FB84548FEFB}" destId="{D49603E9-1941-324D-AB7D-E700FD69280C}" srcOrd="0" destOrd="0" presId="urn:microsoft.com/office/officeart/2005/8/layout/vList5"/>
    <dgm:cxn modelId="{4F168A75-DB46-C94E-BD0C-1E446818757A}" srcId="{F05B718A-928C-494D-891F-08164FDC9250}" destId="{132EB416-BA65-1C43-B552-1FB84548FEFB}" srcOrd="0" destOrd="0" parTransId="{48334E8C-7D61-554C-B04D-716D8A5C3C36}" sibTransId="{30D983EB-F93A-CD4B-9608-47A081099F18}"/>
    <dgm:cxn modelId="{D9EADD8D-2F4B-4440-88BC-B9BE6DCA0ADA}" type="presOf" srcId="{1068768C-BFE3-D44D-8D16-268393ABAD32}" destId="{C863EA2F-1FE9-9049-ADB2-A07D3D35E319}" srcOrd="0" destOrd="0" presId="urn:microsoft.com/office/officeart/2005/8/layout/vList5"/>
    <dgm:cxn modelId="{04191F9E-6B7C-714D-B103-D6E707C3E38B}" type="presOf" srcId="{A3EB734B-DA1F-D448-AA9E-048B0A4470DB}" destId="{E536EB3D-CF4C-6240-9722-8A57FFF37E08}" srcOrd="0" destOrd="0" presId="urn:microsoft.com/office/officeart/2005/8/layout/vList5"/>
    <dgm:cxn modelId="{CBA4DAB8-5FFC-2843-AC90-A7CC98AA5C2A}" srcId="{35F19805-BF1D-5F42-95E4-E66962931D99}" destId="{09A431CA-B9C1-7444-9564-F2E891604107}" srcOrd="0" destOrd="0" parTransId="{A27ECB66-4B92-6846-953C-6A9CCD3E80BC}" sibTransId="{E50F0C94-04EA-1541-9D62-F4AFCFC67256}"/>
    <dgm:cxn modelId="{299FDBBB-1CA3-804F-9A73-1FD604F70E60}" srcId="{1068768C-BFE3-D44D-8D16-268393ABAD32}" destId="{F05B718A-928C-494D-891F-08164FDC9250}" srcOrd="1" destOrd="0" parTransId="{EB3918A3-4DDC-FC46-8066-E4B0A05C2AFB}" sibTransId="{C9DD726A-3282-1B4E-9B04-065B8C91ED7B}"/>
    <dgm:cxn modelId="{F786D6F2-3228-0147-A81F-1714905957D3}" type="presOf" srcId="{35F19805-BF1D-5F42-95E4-E66962931D99}" destId="{2C7A058E-A515-F746-AC6B-AE45AA586674}" srcOrd="0" destOrd="0" presId="urn:microsoft.com/office/officeart/2005/8/layout/vList5"/>
    <dgm:cxn modelId="{DEE871F8-D400-E442-8C6C-300C9031C9C4}" srcId="{456468D6-1AC3-3D44-A4AA-90418017A6C9}" destId="{A3EB734B-DA1F-D448-AA9E-048B0A4470DB}" srcOrd="0" destOrd="0" parTransId="{0A92C76B-0CB0-4547-8995-6CA1BCBC0C35}" sibTransId="{26D3E0D1-09AF-A24A-81F1-3CF6155BCEB2}"/>
    <dgm:cxn modelId="{BF65C05A-4E77-6F4F-B8AD-18350D06744F}" type="presParOf" srcId="{C863EA2F-1FE9-9049-ADB2-A07D3D35E319}" destId="{4657ADEE-13C1-4148-A2CA-AF40F4536BDC}" srcOrd="0" destOrd="0" presId="urn:microsoft.com/office/officeart/2005/8/layout/vList5"/>
    <dgm:cxn modelId="{DAE2D7C1-83A9-714B-B464-391A52F1B371}" type="presParOf" srcId="{4657ADEE-13C1-4148-A2CA-AF40F4536BDC}" destId="{2C7A058E-A515-F746-AC6B-AE45AA586674}" srcOrd="0" destOrd="0" presId="urn:microsoft.com/office/officeart/2005/8/layout/vList5"/>
    <dgm:cxn modelId="{B0DC0572-41E2-8147-AADB-E49A322F8011}" type="presParOf" srcId="{4657ADEE-13C1-4148-A2CA-AF40F4536BDC}" destId="{16582B20-7DF8-DC47-A91E-2CD8FC74EDFE}" srcOrd="1" destOrd="0" presId="urn:microsoft.com/office/officeart/2005/8/layout/vList5"/>
    <dgm:cxn modelId="{184C1E1C-3AA4-3E40-BCD5-20A04D24301E}" type="presParOf" srcId="{C863EA2F-1FE9-9049-ADB2-A07D3D35E319}" destId="{0A0D96AC-D1C3-014C-922A-27093A0EC136}" srcOrd="1" destOrd="0" presId="urn:microsoft.com/office/officeart/2005/8/layout/vList5"/>
    <dgm:cxn modelId="{7DB71955-1329-A04D-8F14-3704DF8238D4}" type="presParOf" srcId="{C863EA2F-1FE9-9049-ADB2-A07D3D35E319}" destId="{5BD68971-D2E6-314E-8CD0-FE9A70626C5D}" srcOrd="2" destOrd="0" presId="urn:microsoft.com/office/officeart/2005/8/layout/vList5"/>
    <dgm:cxn modelId="{D736DF5D-15A9-5B42-987B-701A158B1CEE}" type="presParOf" srcId="{5BD68971-D2E6-314E-8CD0-FE9A70626C5D}" destId="{EDBB8F46-D186-FC44-8594-98F6ECEF02ED}" srcOrd="0" destOrd="0" presId="urn:microsoft.com/office/officeart/2005/8/layout/vList5"/>
    <dgm:cxn modelId="{3FC021CD-35B4-AA46-A189-AB09218323CA}" type="presParOf" srcId="{5BD68971-D2E6-314E-8CD0-FE9A70626C5D}" destId="{D49603E9-1941-324D-AB7D-E700FD69280C}" srcOrd="1" destOrd="0" presId="urn:microsoft.com/office/officeart/2005/8/layout/vList5"/>
    <dgm:cxn modelId="{3C41405E-8046-E04D-91FA-27AEADED660E}" type="presParOf" srcId="{C863EA2F-1FE9-9049-ADB2-A07D3D35E319}" destId="{B82E0DCF-DB06-A347-8031-381576E14CC7}" srcOrd="3" destOrd="0" presId="urn:microsoft.com/office/officeart/2005/8/layout/vList5"/>
    <dgm:cxn modelId="{D44EB28F-9D02-CF4D-9DBF-042E9E613165}" type="presParOf" srcId="{C863EA2F-1FE9-9049-ADB2-A07D3D35E319}" destId="{6184EF64-9D90-604F-AED5-ABBE570DF97E}" srcOrd="4" destOrd="0" presId="urn:microsoft.com/office/officeart/2005/8/layout/vList5"/>
    <dgm:cxn modelId="{F2A1A11C-4EF7-8F47-AE8A-525A3D7DB54B}" type="presParOf" srcId="{6184EF64-9D90-604F-AED5-ABBE570DF97E}" destId="{A7C10FA1-745C-6343-A069-3B35E49B3B07}" srcOrd="0" destOrd="0" presId="urn:microsoft.com/office/officeart/2005/8/layout/vList5"/>
    <dgm:cxn modelId="{8F905284-59D7-F545-84AC-AA4C8CC33F2A}" type="presParOf" srcId="{6184EF64-9D90-604F-AED5-ABBE570DF97E}" destId="{E536EB3D-CF4C-6240-9722-8A57FFF37E08}"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068768C-BFE3-D44D-8D16-268393ABAD32}" type="doc">
      <dgm:prSet loTypeId="urn:microsoft.com/office/officeart/2005/8/layout/vList5" loCatId="list" qsTypeId="urn:microsoft.com/office/officeart/2005/8/quickstyle/simple4" qsCatId="simple" csTypeId="urn:microsoft.com/office/officeart/2005/8/colors/accent1_2" csCatId="accent1" phldr="1"/>
      <dgm:spPr/>
      <dgm:t>
        <a:bodyPr/>
        <a:lstStyle/>
        <a:p>
          <a:endParaRPr lang="en-US"/>
        </a:p>
      </dgm:t>
    </dgm:pt>
    <dgm:pt modelId="{09A431CA-B9C1-7444-9564-F2E891604107}">
      <dgm:prSet phldrT="[Text]"/>
      <dgm:spPr/>
      <dgm:t>
        <a:bodyPr/>
        <a:lstStyle/>
        <a:p>
          <a:r>
            <a:rPr lang="en-US" dirty="0"/>
            <a:t>y </a:t>
          </a:r>
          <a:r>
            <a:rPr lang="en-US" dirty="0" err="1"/>
            <a:t>sain</a:t>
          </a:r>
          <a:r>
            <a:rPr lang="en-US" dirty="0"/>
            <a:t> a </a:t>
          </a:r>
          <a:r>
            <a:rPr lang="en-US" dirty="0" err="1"/>
            <a:t>gaiff</a:t>
          </a:r>
          <a:r>
            <a:rPr lang="en-US" dirty="0"/>
            <a:t> </a:t>
          </a:r>
          <a:r>
            <a:rPr lang="en-US" dirty="0" err="1"/>
            <a:t>ei</a:t>
          </a:r>
          <a:r>
            <a:rPr lang="en-US" dirty="0"/>
            <a:t> </a:t>
          </a:r>
          <a:r>
            <a:rPr lang="en-US" dirty="0" err="1"/>
            <a:t>gynhyrchu</a:t>
          </a:r>
          <a:r>
            <a:rPr lang="en-US" dirty="0"/>
            <a:t> pan </a:t>
          </a:r>
          <a:r>
            <a:rPr lang="en-US" dirty="0" err="1"/>
            <a:t>mae</a:t>
          </a:r>
          <a:r>
            <a:rPr lang="en-US" dirty="0"/>
            <a:t> </a:t>
          </a:r>
          <a:r>
            <a:rPr lang="en-US" dirty="0" err="1"/>
            <a:t>aer</a:t>
          </a:r>
          <a:r>
            <a:rPr lang="en-US" dirty="0"/>
            <a:t> </a:t>
          </a:r>
          <a:r>
            <a:rPr lang="en-US" dirty="0" err="1"/>
            <a:t>o’r</a:t>
          </a:r>
          <a:r>
            <a:rPr lang="en-US" dirty="0"/>
            <a:t> </a:t>
          </a:r>
          <a:r>
            <a:rPr lang="en-US" dirty="0" err="1"/>
            <a:t>ysgyfaint</a:t>
          </a:r>
          <a:r>
            <a:rPr lang="en-US" dirty="0"/>
            <a:t> </a:t>
          </a:r>
          <a:r>
            <a:rPr lang="en-US" dirty="0" err="1"/>
            <a:t>yn</a:t>
          </a:r>
          <a:r>
            <a:rPr lang="en-US" dirty="0"/>
            <a:t> </a:t>
          </a:r>
          <a:r>
            <a:rPr lang="en-US" dirty="0" err="1"/>
            <a:t>cael</a:t>
          </a:r>
          <a:r>
            <a:rPr lang="en-US" dirty="0"/>
            <a:t> </a:t>
          </a:r>
          <a:r>
            <a:rPr lang="en-US" dirty="0" err="1"/>
            <a:t>ei</a:t>
          </a:r>
          <a:r>
            <a:rPr lang="en-US" dirty="0"/>
            <a:t> </a:t>
          </a:r>
          <a:r>
            <a:rPr lang="en-US" dirty="0" err="1"/>
            <a:t>wthio</a:t>
          </a:r>
          <a:r>
            <a:rPr lang="en-US" dirty="0"/>
            <a:t> </a:t>
          </a:r>
          <a:r>
            <a:rPr lang="en-US" dirty="0" err="1"/>
            <a:t>rhwng</a:t>
          </a:r>
          <a:r>
            <a:rPr lang="en-US" dirty="0"/>
            <a:t> </a:t>
          </a:r>
          <a:r>
            <a:rPr lang="en-US" dirty="0" err="1"/>
            <a:t>yr</a:t>
          </a:r>
          <a:r>
            <a:rPr lang="en-US" dirty="0"/>
            <a:t> </a:t>
          </a:r>
          <a:r>
            <a:rPr lang="en-US" dirty="0" err="1"/>
            <a:t>haenau</a:t>
          </a:r>
          <a:r>
            <a:rPr lang="en-US" dirty="0"/>
            <a:t> </a:t>
          </a:r>
          <a:r>
            <a:rPr lang="en-US" dirty="0" err="1"/>
            <a:t>lleisiol</a:t>
          </a:r>
          <a:r>
            <a:rPr lang="en-US" dirty="0"/>
            <a:t> </a:t>
          </a:r>
          <a:r>
            <a:rPr lang="en-US" dirty="0" err="1"/>
            <a:t>yn</a:t>
          </a:r>
          <a:r>
            <a:rPr lang="en-US" dirty="0"/>
            <a:t> y corn </a:t>
          </a:r>
          <a:r>
            <a:rPr lang="en-US" dirty="0" err="1"/>
            <a:t>gwddf</a:t>
          </a:r>
          <a:r>
            <a:rPr lang="en-US" dirty="0"/>
            <a:t>, </a:t>
          </a:r>
          <a:r>
            <a:rPr lang="en-US" dirty="0" err="1"/>
            <a:t>gan</a:t>
          </a:r>
          <a:r>
            <a:rPr lang="en-US" dirty="0"/>
            <a:t> </a:t>
          </a:r>
          <a:r>
            <a:rPr lang="en-US" dirty="0" err="1"/>
            <a:t>wneud</a:t>
          </a:r>
          <a:r>
            <a:rPr lang="en-US" dirty="0"/>
            <a:t> </a:t>
          </a:r>
          <a:r>
            <a:rPr lang="en-US" dirty="0" err="1"/>
            <a:t>iddynt</a:t>
          </a:r>
          <a:r>
            <a:rPr lang="en-US" dirty="0"/>
            <a:t> </a:t>
          </a:r>
          <a:r>
            <a:rPr lang="en-US" dirty="0" err="1"/>
            <a:t>ddirgrynu</a:t>
          </a:r>
          <a:r>
            <a:rPr lang="en-US" dirty="0"/>
            <a:t>.  </a:t>
          </a:r>
        </a:p>
      </dgm:t>
    </dgm:pt>
    <dgm:pt modelId="{A27ECB66-4B92-6846-953C-6A9CCD3E80BC}" type="parTrans" cxnId="{CBA4DAB8-5FFC-2843-AC90-A7CC98AA5C2A}">
      <dgm:prSet/>
      <dgm:spPr/>
      <dgm:t>
        <a:bodyPr/>
        <a:lstStyle/>
        <a:p>
          <a:endParaRPr lang="en-US"/>
        </a:p>
      </dgm:t>
    </dgm:pt>
    <dgm:pt modelId="{E50F0C94-04EA-1541-9D62-F4AFCFC67256}" type="sibTrans" cxnId="{CBA4DAB8-5FFC-2843-AC90-A7CC98AA5C2A}">
      <dgm:prSet/>
      <dgm:spPr/>
      <dgm:t>
        <a:bodyPr/>
        <a:lstStyle/>
        <a:p>
          <a:endParaRPr lang="en-US"/>
        </a:p>
      </dgm:t>
    </dgm:pt>
    <dgm:pt modelId="{F05B718A-928C-494D-891F-08164FDC9250}">
      <dgm:prSet phldrT="[Text]"/>
      <dgm:spPr/>
      <dgm:t>
        <a:bodyPr/>
        <a:lstStyle/>
        <a:p>
          <a:r>
            <a:rPr lang="en-US" dirty="0" err="1"/>
            <a:t>Lleferydd</a:t>
          </a:r>
          <a:endParaRPr lang="en-US" dirty="0"/>
        </a:p>
      </dgm:t>
    </dgm:pt>
    <dgm:pt modelId="{EB3918A3-4DDC-FC46-8066-E4B0A05C2AFB}" type="parTrans" cxnId="{299FDBBB-1CA3-804F-9A73-1FD604F70E60}">
      <dgm:prSet/>
      <dgm:spPr/>
      <dgm:t>
        <a:bodyPr/>
        <a:lstStyle/>
        <a:p>
          <a:endParaRPr lang="en-US"/>
        </a:p>
      </dgm:t>
    </dgm:pt>
    <dgm:pt modelId="{C9DD726A-3282-1B4E-9B04-065B8C91ED7B}" type="sibTrans" cxnId="{299FDBBB-1CA3-804F-9A73-1FD604F70E60}">
      <dgm:prSet/>
      <dgm:spPr/>
      <dgm:t>
        <a:bodyPr/>
        <a:lstStyle/>
        <a:p>
          <a:endParaRPr lang="en-US"/>
        </a:p>
      </dgm:t>
    </dgm:pt>
    <dgm:pt modelId="{132EB416-BA65-1C43-B552-1FB84548FEFB}">
      <dgm:prSet phldrT="[Text]"/>
      <dgm:spPr/>
      <dgm:t>
        <a:bodyPr/>
        <a:lstStyle/>
        <a:p>
          <a:r>
            <a:rPr lang="en-US" dirty="0"/>
            <a:t> </a:t>
          </a:r>
          <a:r>
            <a:rPr lang="en-US" dirty="0" err="1"/>
            <a:t>modd</a:t>
          </a:r>
          <a:r>
            <a:rPr lang="en-US" dirty="0"/>
            <a:t> o </a:t>
          </a:r>
          <a:r>
            <a:rPr lang="en-US" dirty="0" err="1"/>
            <a:t>fynegi</a:t>
          </a:r>
          <a:r>
            <a:rPr lang="en-US" dirty="0"/>
            <a:t> </a:t>
          </a:r>
          <a:r>
            <a:rPr lang="en-US" dirty="0" err="1"/>
            <a:t>iaith</a:t>
          </a:r>
          <a:r>
            <a:rPr lang="en-US" dirty="0"/>
            <a:t> </a:t>
          </a:r>
          <a:r>
            <a:rPr lang="en-US" dirty="0" err="1"/>
            <a:t>trwy</a:t>
          </a:r>
          <a:r>
            <a:rPr lang="en-US" dirty="0"/>
            <a:t> </a:t>
          </a:r>
          <a:r>
            <a:rPr lang="en-US" dirty="0" err="1"/>
            <a:t>ddefnyddio’r</a:t>
          </a:r>
          <a:r>
            <a:rPr lang="en-US" dirty="0"/>
            <a:t> </a:t>
          </a:r>
          <a:r>
            <a:rPr lang="en-US" dirty="0" err="1"/>
            <a:t>cyhyrau</a:t>
          </a:r>
          <a:r>
            <a:rPr lang="en-US" dirty="0"/>
            <a:t> </a:t>
          </a:r>
          <a:r>
            <a:rPr lang="en-US" dirty="0" err="1"/>
            <a:t>yn</a:t>
          </a:r>
          <a:r>
            <a:rPr lang="en-US" dirty="0"/>
            <a:t> y </a:t>
          </a:r>
          <a:r>
            <a:rPr lang="en-US" dirty="0" err="1"/>
            <a:t>dafod</a:t>
          </a:r>
          <a:r>
            <a:rPr lang="en-US" dirty="0"/>
            <a:t>, y </a:t>
          </a:r>
          <a:r>
            <a:rPr lang="en-US" dirty="0" err="1"/>
            <a:t>gwefusau</a:t>
          </a:r>
          <a:r>
            <a:rPr lang="en-US" dirty="0"/>
            <a:t>, </a:t>
          </a:r>
          <a:r>
            <a:rPr lang="en-US" dirty="0" err="1"/>
            <a:t>yr</a:t>
          </a:r>
          <a:r>
            <a:rPr lang="en-US" dirty="0"/>
            <a:t> </a:t>
          </a:r>
          <a:r>
            <a:rPr lang="en-US" dirty="0" err="1"/>
            <a:t>ên</a:t>
          </a:r>
          <a:r>
            <a:rPr lang="en-US" dirty="0"/>
            <a:t> </a:t>
          </a:r>
          <a:r>
            <a:rPr lang="en-US" dirty="0" err="1"/>
            <a:t>a’r</a:t>
          </a:r>
          <a:r>
            <a:rPr lang="en-US" dirty="0"/>
            <a:t> </a:t>
          </a:r>
          <a:r>
            <a:rPr lang="en-US" dirty="0" err="1"/>
            <a:t>rhan</a:t>
          </a:r>
          <a:r>
            <a:rPr lang="en-US" dirty="0"/>
            <a:t> </a:t>
          </a:r>
          <a:r>
            <a:rPr lang="en-US" dirty="0" err="1"/>
            <a:t>lleisiol</a:t>
          </a:r>
          <a:r>
            <a:rPr lang="en-US" dirty="0"/>
            <a:t> </a:t>
          </a:r>
          <a:r>
            <a:rPr lang="en-US" dirty="0" err="1"/>
            <a:t>i</a:t>
          </a:r>
          <a:r>
            <a:rPr lang="en-US" dirty="0"/>
            <a:t> </a:t>
          </a:r>
          <a:r>
            <a:rPr lang="en-US" dirty="0" err="1"/>
            <a:t>gynhyrchu</a:t>
          </a:r>
          <a:r>
            <a:rPr lang="en-US" dirty="0"/>
            <a:t> </a:t>
          </a:r>
          <a:r>
            <a:rPr lang="en-US" dirty="0" err="1"/>
            <a:t>seiniau</a:t>
          </a:r>
          <a:r>
            <a:rPr lang="en-US" dirty="0"/>
            <a:t>. </a:t>
          </a:r>
        </a:p>
      </dgm:t>
    </dgm:pt>
    <dgm:pt modelId="{48334E8C-7D61-554C-B04D-716D8A5C3C36}" type="parTrans" cxnId="{4F168A75-DB46-C94E-BD0C-1E446818757A}">
      <dgm:prSet/>
      <dgm:spPr/>
      <dgm:t>
        <a:bodyPr/>
        <a:lstStyle/>
        <a:p>
          <a:endParaRPr lang="en-US"/>
        </a:p>
      </dgm:t>
    </dgm:pt>
    <dgm:pt modelId="{30D983EB-F93A-CD4B-9608-47A081099F18}" type="sibTrans" cxnId="{4F168A75-DB46-C94E-BD0C-1E446818757A}">
      <dgm:prSet/>
      <dgm:spPr/>
      <dgm:t>
        <a:bodyPr/>
        <a:lstStyle/>
        <a:p>
          <a:endParaRPr lang="en-US"/>
        </a:p>
      </dgm:t>
    </dgm:pt>
    <dgm:pt modelId="{456468D6-1AC3-3D44-A4AA-90418017A6C9}">
      <dgm:prSet phldrT="[Text]"/>
      <dgm:spPr/>
      <dgm:t>
        <a:bodyPr/>
        <a:lstStyle/>
        <a:p>
          <a:r>
            <a:rPr lang="en-US" dirty="0" err="1"/>
            <a:t>Iaith</a:t>
          </a:r>
          <a:endParaRPr lang="en-US" dirty="0"/>
        </a:p>
      </dgm:t>
    </dgm:pt>
    <dgm:pt modelId="{BEC4B9DC-92FF-5841-B594-ABBB49877B91}" type="parTrans" cxnId="{C78D725E-15C7-834C-A4BF-77B7E6CDFC80}">
      <dgm:prSet/>
      <dgm:spPr/>
      <dgm:t>
        <a:bodyPr/>
        <a:lstStyle/>
        <a:p>
          <a:endParaRPr lang="en-US"/>
        </a:p>
      </dgm:t>
    </dgm:pt>
    <dgm:pt modelId="{19EC9661-359C-3849-88F4-80FEC4D4FB0F}" type="sibTrans" cxnId="{C78D725E-15C7-834C-A4BF-77B7E6CDFC80}">
      <dgm:prSet/>
      <dgm:spPr/>
      <dgm:t>
        <a:bodyPr/>
        <a:lstStyle/>
        <a:p>
          <a:endParaRPr lang="en-US"/>
        </a:p>
      </dgm:t>
    </dgm:pt>
    <dgm:pt modelId="{A3EB734B-DA1F-D448-AA9E-048B0A4470DB}">
      <dgm:prSet phldrT="[Text]"/>
      <dgm:spPr/>
      <dgm:t>
        <a:bodyPr/>
        <a:lstStyle/>
        <a:p>
          <a:r>
            <a:rPr lang="en-US" dirty="0"/>
            <a:t>set o </a:t>
          </a:r>
          <a:r>
            <a:rPr lang="en-US" dirty="0" err="1"/>
            <a:t>reolau</a:t>
          </a:r>
          <a:r>
            <a:rPr lang="en-US" dirty="0"/>
            <a:t> </a:t>
          </a:r>
          <a:r>
            <a:rPr lang="en-US" dirty="0" err="1"/>
            <a:t>cyffredin</a:t>
          </a:r>
          <a:r>
            <a:rPr lang="en-US" dirty="0"/>
            <a:t> </a:t>
          </a:r>
          <a:r>
            <a:rPr lang="en-US" dirty="0" err="1"/>
            <a:t>sydd</a:t>
          </a:r>
          <a:r>
            <a:rPr lang="en-US" dirty="0"/>
            <a:t> </a:t>
          </a:r>
          <a:r>
            <a:rPr lang="en-US" dirty="0" err="1"/>
            <a:t>yn</a:t>
          </a:r>
          <a:r>
            <a:rPr lang="en-US" dirty="0"/>
            <a:t> </a:t>
          </a:r>
          <a:r>
            <a:rPr lang="en-US" dirty="0" err="1"/>
            <a:t>galluogi</a:t>
          </a:r>
          <a:r>
            <a:rPr lang="en-US" dirty="0"/>
            <a:t> </a:t>
          </a:r>
          <a:r>
            <a:rPr lang="en-US" dirty="0" err="1"/>
            <a:t>pobl</a:t>
          </a:r>
          <a:r>
            <a:rPr lang="en-US" dirty="0"/>
            <a:t> </a:t>
          </a:r>
          <a:r>
            <a:rPr lang="en-US" dirty="0" err="1"/>
            <a:t>i</a:t>
          </a:r>
          <a:r>
            <a:rPr lang="en-US" dirty="0"/>
            <a:t> </a:t>
          </a:r>
          <a:r>
            <a:rPr lang="en-US" dirty="0" err="1"/>
            <a:t>fynegi</a:t>
          </a:r>
          <a:r>
            <a:rPr lang="en-US" dirty="0"/>
            <a:t> </a:t>
          </a:r>
          <a:r>
            <a:rPr lang="en-US" dirty="0" err="1"/>
            <a:t>eu</a:t>
          </a:r>
          <a:r>
            <a:rPr lang="en-US" dirty="0"/>
            <a:t> </a:t>
          </a:r>
          <a:r>
            <a:rPr lang="en-US" dirty="0" err="1"/>
            <a:t>syniadau</a:t>
          </a:r>
          <a:r>
            <a:rPr lang="en-US" dirty="0"/>
            <a:t> </a:t>
          </a:r>
          <a:r>
            <a:rPr lang="en-US" dirty="0" err="1"/>
            <a:t>mewn</a:t>
          </a:r>
          <a:r>
            <a:rPr lang="en-US" dirty="0"/>
            <a:t> </a:t>
          </a:r>
          <a:r>
            <a:rPr lang="en-US" dirty="0" err="1"/>
            <a:t>modd</a:t>
          </a:r>
          <a:r>
            <a:rPr lang="en-US" dirty="0"/>
            <a:t> </a:t>
          </a:r>
          <a:r>
            <a:rPr lang="en-US" dirty="0" err="1"/>
            <a:t>synhwyrol</a:t>
          </a:r>
          <a:r>
            <a:rPr lang="en-US" dirty="0"/>
            <a:t> </a:t>
          </a:r>
          <a:r>
            <a:rPr lang="en-US" dirty="0" err="1"/>
            <a:t>naill</a:t>
          </a:r>
          <a:r>
            <a:rPr lang="en-US" dirty="0"/>
            <a:t> </a:t>
          </a:r>
          <a:r>
            <a:rPr lang="en-US" dirty="0" err="1"/>
            <a:t>ai</a:t>
          </a:r>
          <a:r>
            <a:rPr lang="en-US" dirty="0"/>
            <a:t> </a:t>
          </a:r>
          <a:r>
            <a:rPr lang="en-US" dirty="0" err="1"/>
            <a:t>ar</a:t>
          </a:r>
          <a:r>
            <a:rPr lang="en-US" dirty="0"/>
            <a:t> </a:t>
          </a:r>
          <a:r>
            <a:rPr lang="en-US" dirty="0" err="1"/>
            <a:t>lafar</a:t>
          </a:r>
          <a:r>
            <a:rPr lang="en-US" dirty="0"/>
            <a:t>, </a:t>
          </a:r>
          <a:r>
            <a:rPr lang="en-US" dirty="0" err="1"/>
            <a:t>yn</a:t>
          </a:r>
          <a:r>
            <a:rPr lang="en-US" dirty="0"/>
            <a:t> </a:t>
          </a:r>
          <a:r>
            <a:rPr lang="en-US" dirty="0" err="1"/>
            <a:t>ysgrifenedig</a:t>
          </a:r>
          <a:r>
            <a:rPr lang="en-US" dirty="0"/>
            <a:t>, </a:t>
          </a:r>
          <a:r>
            <a:rPr lang="en-US" dirty="0" err="1"/>
            <a:t>trwy</a:t>
          </a:r>
          <a:r>
            <a:rPr lang="en-US" dirty="0"/>
            <a:t> </a:t>
          </a:r>
          <a:r>
            <a:rPr lang="en-US" dirty="0" err="1"/>
            <a:t>arwyddo</a:t>
          </a:r>
          <a:r>
            <a:rPr lang="en-US" dirty="0"/>
            <a:t> </a:t>
          </a:r>
          <a:r>
            <a:rPr lang="en-US" dirty="0" err="1"/>
            <a:t>neu</a:t>
          </a:r>
          <a:r>
            <a:rPr lang="en-US" dirty="0"/>
            <a:t> </a:t>
          </a:r>
          <a:r>
            <a:rPr lang="en-US" dirty="0" err="1"/>
            <a:t>drwy</a:t>
          </a:r>
          <a:r>
            <a:rPr lang="en-US" dirty="0"/>
            <a:t> </a:t>
          </a:r>
          <a:r>
            <a:rPr lang="en-US" dirty="0" err="1"/>
            <a:t>ystumiau</a:t>
          </a:r>
          <a:r>
            <a:rPr lang="en-US" dirty="0"/>
            <a:t> </a:t>
          </a:r>
          <a:r>
            <a:rPr lang="en-US" dirty="0" err="1"/>
            <a:t>corff</a:t>
          </a:r>
          <a:r>
            <a:rPr lang="en-US" dirty="0"/>
            <a:t> </a:t>
          </a:r>
          <a:r>
            <a:rPr lang="en-US" dirty="0" err="1"/>
            <a:t>eraill</a:t>
          </a:r>
          <a:r>
            <a:rPr lang="en-US" dirty="0"/>
            <a:t>.  </a:t>
          </a:r>
        </a:p>
      </dgm:t>
    </dgm:pt>
    <dgm:pt modelId="{0A92C76B-0CB0-4547-8995-6CA1BCBC0C35}" type="parTrans" cxnId="{DEE871F8-D400-E442-8C6C-300C9031C9C4}">
      <dgm:prSet/>
      <dgm:spPr/>
      <dgm:t>
        <a:bodyPr/>
        <a:lstStyle/>
        <a:p>
          <a:endParaRPr lang="en-US"/>
        </a:p>
      </dgm:t>
    </dgm:pt>
    <dgm:pt modelId="{26D3E0D1-09AF-A24A-81F1-3CF6155BCEB2}" type="sibTrans" cxnId="{DEE871F8-D400-E442-8C6C-300C9031C9C4}">
      <dgm:prSet/>
      <dgm:spPr/>
      <dgm:t>
        <a:bodyPr/>
        <a:lstStyle/>
        <a:p>
          <a:endParaRPr lang="en-US"/>
        </a:p>
      </dgm:t>
    </dgm:pt>
    <dgm:pt modelId="{35F19805-BF1D-5F42-95E4-E66962931D99}">
      <dgm:prSet phldrT="[Text]"/>
      <dgm:spPr/>
      <dgm:t>
        <a:bodyPr/>
        <a:lstStyle/>
        <a:p>
          <a:r>
            <a:rPr lang="en-GB" dirty="0" err="1"/>
            <a:t>Llais</a:t>
          </a:r>
          <a:endParaRPr lang="en-US" dirty="0"/>
        </a:p>
      </dgm:t>
    </dgm:pt>
    <dgm:pt modelId="{A8CE1A54-8E50-494A-8021-14B09344B394}" type="sibTrans" cxnId="{B959E546-4106-5B42-9325-B2B2CE949FB3}">
      <dgm:prSet/>
      <dgm:spPr/>
      <dgm:t>
        <a:bodyPr/>
        <a:lstStyle/>
        <a:p>
          <a:endParaRPr lang="en-US"/>
        </a:p>
      </dgm:t>
    </dgm:pt>
    <dgm:pt modelId="{DE6DDD87-A7A6-EC4E-B0D9-9BA7F03B103F}" type="parTrans" cxnId="{B959E546-4106-5B42-9325-B2B2CE949FB3}">
      <dgm:prSet/>
      <dgm:spPr/>
      <dgm:t>
        <a:bodyPr/>
        <a:lstStyle/>
        <a:p>
          <a:endParaRPr lang="en-US"/>
        </a:p>
      </dgm:t>
    </dgm:pt>
    <dgm:pt modelId="{C863EA2F-1FE9-9049-ADB2-A07D3D35E319}" type="pres">
      <dgm:prSet presAssocID="{1068768C-BFE3-D44D-8D16-268393ABAD32}" presName="Name0" presStyleCnt="0">
        <dgm:presLayoutVars>
          <dgm:dir/>
          <dgm:animLvl val="lvl"/>
          <dgm:resizeHandles val="exact"/>
        </dgm:presLayoutVars>
      </dgm:prSet>
      <dgm:spPr/>
    </dgm:pt>
    <dgm:pt modelId="{4657ADEE-13C1-4148-A2CA-AF40F4536BDC}" type="pres">
      <dgm:prSet presAssocID="{35F19805-BF1D-5F42-95E4-E66962931D99}" presName="linNode" presStyleCnt="0"/>
      <dgm:spPr/>
    </dgm:pt>
    <dgm:pt modelId="{2C7A058E-A515-F746-AC6B-AE45AA586674}" type="pres">
      <dgm:prSet presAssocID="{35F19805-BF1D-5F42-95E4-E66962931D99}" presName="parentText" presStyleLbl="node1" presStyleIdx="0" presStyleCnt="3">
        <dgm:presLayoutVars>
          <dgm:chMax val="1"/>
          <dgm:bulletEnabled val="1"/>
        </dgm:presLayoutVars>
      </dgm:prSet>
      <dgm:spPr/>
    </dgm:pt>
    <dgm:pt modelId="{16582B20-7DF8-DC47-A91E-2CD8FC74EDFE}" type="pres">
      <dgm:prSet presAssocID="{35F19805-BF1D-5F42-95E4-E66962931D99}" presName="descendantText" presStyleLbl="alignAccFollowNode1" presStyleIdx="0" presStyleCnt="3">
        <dgm:presLayoutVars>
          <dgm:bulletEnabled val="1"/>
        </dgm:presLayoutVars>
      </dgm:prSet>
      <dgm:spPr/>
    </dgm:pt>
    <dgm:pt modelId="{0A0D96AC-D1C3-014C-922A-27093A0EC136}" type="pres">
      <dgm:prSet presAssocID="{A8CE1A54-8E50-494A-8021-14B09344B394}" presName="sp" presStyleCnt="0"/>
      <dgm:spPr/>
    </dgm:pt>
    <dgm:pt modelId="{5BD68971-D2E6-314E-8CD0-FE9A70626C5D}" type="pres">
      <dgm:prSet presAssocID="{F05B718A-928C-494D-891F-08164FDC9250}" presName="linNode" presStyleCnt="0"/>
      <dgm:spPr/>
    </dgm:pt>
    <dgm:pt modelId="{EDBB8F46-D186-FC44-8594-98F6ECEF02ED}" type="pres">
      <dgm:prSet presAssocID="{F05B718A-928C-494D-891F-08164FDC9250}" presName="parentText" presStyleLbl="node1" presStyleIdx="1" presStyleCnt="3">
        <dgm:presLayoutVars>
          <dgm:chMax val="1"/>
          <dgm:bulletEnabled val="1"/>
        </dgm:presLayoutVars>
      </dgm:prSet>
      <dgm:spPr/>
    </dgm:pt>
    <dgm:pt modelId="{D49603E9-1941-324D-AB7D-E700FD69280C}" type="pres">
      <dgm:prSet presAssocID="{F05B718A-928C-494D-891F-08164FDC9250}" presName="descendantText" presStyleLbl="alignAccFollowNode1" presStyleIdx="1" presStyleCnt="3">
        <dgm:presLayoutVars>
          <dgm:bulletEnabled val="1"/>
        </dgm:presLayoutVars>
      </dgm:prSet>
      <dgm:spPr/>
    </dgm:pt>
    <dgm:pt modelId="{B82E0DCF-DB06-A347-8031-381576E14CC7}" type="pres">
      <dgm:prSet presAssocID="{C9DD726A-3282-1B4E-9B04-065B8C91ED7B}" presName="sp" presStyleCnt="0"/>
      <dgm:spPr/>
    </dgm:pt>
    <dgm:pt modelId="{6184EF64-9D90-604F-AED5-ABBE570DF97E}" type="pres">
      <dgm:prSet presAssocID="{456468D6-1AC3-3D44-A4AA-90418017A6C9}" presName="linNode" presStyleCnt="0"/>
      <dgm:spPr/>
    </dgm:pt>
    <dgm:pt modelId="{A7C10FA1-745C-6343-A069-3B35E49B3B07}" type="pres">
      <dgm:prSet presAssocID="{456468D6-1AC3-3D44-A4AA-90418017A6C9}" presName="parentText" presStyleLbl="node1" presStyleIdx="2" presStyleCnt="3">
        <dgm:presLayoutVars>
          <dgm:chMax val="1"/>
          <dgm:bulletEnabled val="1"/>
        </dgm:presLayoutVars>
      </dgm:prSet>
      <dgm:spPr/>
    </dgm:pt>
    <dgm:pt modelId="{E536EB3D-CF4C-6240-9722-8A57FFF37E08}" type="pres">
      <dgm:prSet presAssocID="{456468D6-1AC3-3D44-A4AA-90418017A6C9}" presName="descendantText" presStyleLbl="alignAccFollowNode1" presStyleIdx="2" presStyleCnt="3">
        <dgm:presLayoutVars>
          <dgm:bulletEnabled val="1"/>
        </dgm:presLayoutVars>
      </dgm:prSet>
      <dgm:spPr/>
    </dgm:pt>
  </dgm:ptLst>
  <dgm:cxnLst>
    <dgm:cxn modelId="{81E19A02-506C-EC4E-B656-D0CD2F20C8D4}" type="presOf" srcId="{456468D6-1AC3-3D44-A4AA-90418017A6C9}" destId="{A7C10FA1-745C-6343-A069-3B35E49B3B07}" srcOrd="0" destOrd="0" presId="urn:microsoft.com/office/officeart/2005/8/layout/vList5"/>
    <dgm:cxn modelId="{A4773520-F652-FE4D-9424-B157C7E67FE5}" type="presOf" srcId="{09A431CA-B9C1-7444-9564-F2E891604107}" destId="{16582B20-7DF8-DC47-A91E-2CD8FC74EDFE}" srcOrd="0" destOrd="0" presId="urn:microsoft.com/office/officeart/2005/8/layout/vList5"/>
    <dgm:cxn modelId="{9BCD6827-1C35-3345-8B15-7F8D8E8D82A1}" type="presOf" srcId="{F05B718A-928C-494D-891F-08164FDC9250}" destId="{EDBB8F46-D186-FC44-8594-98F6ECEF02ED}" srcOrd="0" destOrd="0" presId="urn:microsoft.com/office/officeart/2005/8/layout/vList5"/>
    <dgm:cxn modelId="{C78D725E-15C7-834C-A4BF-77B7E6CDFC80}" srcId="{1068768C-BFE3-D44D-8D16-268393ABAD32}" destId="{456468D6-1AC3-3D44-A4AA-90418017A6C9}" srcOrd="2" destOrd="0" parTransId="{BEC4B9DC-92FF-5841-B594-ABBB49877B91}" sibTransId="{19EC9661-359C-3849-88F4-80FEC4D4FB0F}"/>
    <dgm:cxn modelId="{B959E546-4106-5B42-9325-B2B2CE949FB3}" srcId="{1068768C-BFE3-D44D-8D16-268393ABAD32}" destId="{35F19805-BF1D-5F42-95E4-E66962931D99}" srcOrd="0" destOrd="0" parTransId="{DE6DDD87-A7A6-EC4E-B0D9-9BA7F03B103F}" sibTransId="{A8CE1A54-8E50-494A-8021-14B09344B394}"/>
    <dgm:cxn modelId="{B1799248-54A6-FE46-A252-3606D6476D4C}" type="presOf" srcId="{132EB416-BA65-1C43-B552-1FB84548FEFB}" destId="{D49603E9-1941-324D-AB7D-E700FD69280C}" srcOrd="0" destOrd="0" presId="urn:microsoft.com/office/officeart/2005/8/layout/vList5"/>
    <dgm:cxn modelId="{4F168A75-DB46-C94E-BD0C-1E446818757A}" srcId="{F05B718A-928C-494D-891F-08164FDC9250}" destId="{132EB416-BA65-1C43-B552-1FB84548FEFB}" srcOrd="0" destOrd="0" parTransId="{48334E8C-7D61-554C-B04D-716D8A5C3C36}" sibTransId="{30D983EB-F93A-CD4B-9608-47A081099F18}"/>
    <dgm:cxn modelId="{D9EADD8D-2F4B-4440-88BC-B9BE6DCA0ADA}" type="presOf" srcId="{1068768C-BFE3-D44D-8D16-268393ABAD32}" destId="{C863EA2F-1FE9-9049-ADB2-A07D3D35E319}" srcOrd="0" destOrd="0" presId="urn:microsoft.com/office/officeart/2005/8/layout/vList5"/>
    <dgm:cxn modelId="{04191F9E-6B7C-714D-B103-D6E707C3E38B}" type="presOf" srcId="{A3EB734B-DA1F-D448-AA9E-048B0A4470DB}" destId="{E536EB3D-CF4C-6240-9722-8A57FFF37E08}" srcOrd="0" destOrd="0" presId="urn:microsoft.com/office/officeart/2005/8/layout/vList5"/>
    <dgm:cxn modelId="{CBA4DAB8-5FFC-2843-AC90-A7CC98AA5C2A}" srcId="{35F19805-BF1D-5F42-95E4-E66962931D99}" destId="{09A431CA-B9C1-7444-9564-F2E891604107}" srcOrd="0" destOrd="0" parTransId="{A27ECB66-4B92-6846-953C-6A9CCD3E80BC}" sibTransId="{E50F0C94-04EA-1541-9D62-F4AFCFC67256}"/>
    <dgm:cxn modelId="{299FDBBB-1CA3-804F-9A73-1FD604F70E60}" srcId="{1068768C-BFE3-D44D-8D16-268393ABAD32}" destId="{F05B718A-928C-494D-891F-08164FDC9250}" srcOrd="1" destOrd="0" parTransId="{EB3918A3-4DDC-FC46-8066-E4B0A05C2AFB}" sibTransId="{C9DD726A-3282-1B4E-9B04-065B8C91ED7B}"/>
    <dgm:cxn modelId="{F786D6F2-3228-0147-A81F-1714905957D3}" type="presOf" srcId="{35F19805-BF1D-5F42-95E4-E66962931D99}" destId="{2C7A058E-A515-F746-AC6B-AE45AA586674}" srcOrd="0" destOrd="0" presId="urn:microsoft.com/office/officeart/2005/8/layout/vList5"/>
    <dgm:cxn modelId="{DEE871F8-D400-E442-8C6C-300C9031C9C4}" srcId="{456468D6-1AC3-3D44-A4AA-90418017A6C9}" destId="{A3EB734B-DA1F-D448-AA9E-048B0A4470DB}" srcOrd="0" destOrd="0" parTransId="{0A92C76B-0CB0-4547-8995-6CA1BCBC0C35}" sibTransId="{26D3E0D1-09AF-A24A-81F1-3CF6155BCEB2}"/>
    <dgm:cxn modelId="{BF65C05A-4E77-6F4F-B8AD-18350D06744F}" type="presParOf" srcId="{C863EA2F-1FE9-9049-ADB2-A07D3D35E319}" destId="{4657ADEE-13C1-4148-A2CA-AF40F4536BDC}" srcOrd="0" destOrd="0" presId="urn:microsoft.com/office/officeart/2005/8/layout/vList5"/>
    <dgm:cxn modelId="{DAE2D7C1-83A9-714B-B464-391A52F1B371}" type="presParOf" srcId="{4657ADEE-13C1-4148-A2CA-AF40F4536BDC}" destId="{2C7A058E-A515-F746-AC6B-AE45AA586674}" srcOrd="0" destOrd="0" presId="urn:microsoft.com/office/officeart/2005/8/layout/vList5"/>
    <dgm:cxn modelId="{B0DC0572-41E2-8147-AADB-E49A322F8011}" type="presParOf" srcId="{4657ADEE-13C1-4148-A2CA-AF40F4536BDC}" destId="{16582B20-7DF8-DC47-A91E-2CD8FC74EDFE}" srcOrd="1" destOrd="0" presId="urn:microsoft.com/office/officeart/2005/8/layout/vList5"/>
    <dgm:cxn modelId="{184C1E1C-3AA4-3E40-BCD5-20A04D24301E}" type="presParOf" srcId="{C863EA2F-1FE9-9049-ADB2-A07D3D35E319}" destId="{0A0D96AC-D1C3-014C-922A-27093A0EC136}" srcOrd="1" destOrd="0" presId="urn:microsoft.com/office/officeart/2005/8/layout/vList5"/>
    <dgm:cxn modelId="{7DB71955-1329-A04D-8F14-3704DF8238D4}" type="presParOf" srcId="{C863EA2F-1FE9-9049-ADB2-A07D3D35E319}" destId="{5BD68971-D2E6-314E-8CD0-FE9A70626C5D}" srcOrd="2" destOrd="0" presId="urn:microsoft.com/office/officeart/2005/8/layout/vList5"/>
    <dgm:cxn modelId="{D736DF5D-15A9-5B42-987B-701A158B1CEE}" type="presParOf" srcId="{5BD68971-D2E6-314E-8CD0-FE9A70626C5D}" destId="{EDBB8F46-D186-FC44-8594-98F6ECEF02ED}" srcOrd="0" destOrd="0" presId="urn:microsoft.com/office/officeart/2005/8/layout/vList5"/>
    <dgm:cxn modelId="{3FC021CD-35B4-AA46-A189-AB09218323CA}" type="presParOf" srcId="{5BD68971-D2E6-314E-8CD0-FE9A70626C5D}" destId="{D49603E9-1941-324D-AB7D-E700FD69280C}" srcOrd="1" destOrd="0" presId="urn:microsoft.com/office/officeart/2005/8/layout/vList5"/>
    <dgm:cxn modelId="{3C41405E-8046-E04D-91FA-27AEADED660E}" type="presParOf" srcId="{C863EA2F-1FE9-9049-ADB2-A07D3D35E319}" destId="{B82E0DCF-DB06-A347-8031-381576E14CC7}" srcOrd="3" destOrd="0" presId="urn:microsoft.com/office/officeart/2005/8/layout/vList5"/>
    <dgm:cxn modelId="{D44EB28F-9D02-CF4D-9DBF-042E9E613165}" type="presParOf" srcId="{C863EA2F-1FE9-9049-ADB2-A07D3D35E319}" destId="{6184EF64-9D90-604F-AED5-ABBE570DF97E}" srcOrd="4" destOrd="0" presId="urn:microsoft.com/office/officeart/2005/8/layout/vList5"/>
    <dgm:cxn modelId="{F2A1A11C-4EF7-8F47-AE8A-525A3D7DB54B}" type="presParOf" srcId="{6184EF64-9D90-604F-AED5-ABBE570DF97E}" destId="{A7C10FA1-745C-6343-A069-3B35E49B3B07}" srcOrd="0" destOrd="0" presId="urn:microsoft.com/office/officeart/2005/8/layout/vList5"/>
    <dgm:cxn modelId="{8F905284-59D7-F545-84AC-AA4C8CC33F2A}" type="presParOf" srcId="{6184EF64-9D90-604F-AED5-ABBE570DF97E}" destId="{E536EB3D-CF4C-6240-9722-8A57FFF37E08}" srcOrd="1" destOrd="0" presId="urn:microsoft.com/office/officeart/2005/8/layout/vList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293CAB7-934E-5C44-8336-9087F6C04833}" type="doc">
      <dgm:prSet loTypeId="urn:microsoft.com/office/officeart/2005/8/layout/cycle8" loCatId="cycle" qsTypeId="urn:microsoft.com/office/officeart/2005/8/quickstyle/simple4" qsCatId="simple" csTypeId="urn:microsoft.com/office/officeart/2005/8/colors/accent1_2" csCatId="accent1" phldr="1"/>
      <dgm:spPr/>
    </dgm:pt>
    <dgm:pt modelId="{3CC1CE12-CDD2-B84E-AC7E-46FE59FF9FEA}">
      <dgm:prSet phldrT="[Text]"/>
      <dgm:spPr/>
      <dgm:t>
        <a:bodyPr/>
        <a:lstStyle/>
        <a:p>
          <a:r>
            <a:rPr lang="en-US" i="1" dirty="0">
              <a:solidFill>
                <a:schemeClr val="tx1"/>
              </a:solidFill>
            </a:rPr>
            <a:t>Semantics</a:t>
          </a:r>
        </a:p>
      </dgm:t>
    </dgm:pt>
    <dgm:pt modelId="{2E981A3E-67C2-3547-92CF-BA70B45B42DB}" type="parTrans" cxnId="{85927B64-8E9A-A246-B193-693892A2773D}">
      <dgm:prSet/>
      <dgm:spPr/>
      <dgm:t>
        <a:bodyPr/>
        <a:lstStyle/>
        <a:p>
          <a:endParaRPr lang="en-US"/>
        </a:p>
      </dgm:t>
    </dgm:pt>
    <dgm:pt modelId="{4F95DDCC-0255-DA49-AF6B-56FD736D4234}" type="sibTrans" cxnId="{85927B64-8E9A-A246-B193-693892A2773D}">
      <dgm:prSet/>
      <dgm:spPr/>
      <dgm:t>
        <a:bodyPr/>
        <a:lstStyle/>
        <a:p>
          <a:endParaRPr lang="en-US"/>
        </a:p>
      </dgm:t>
    </dgm:pt>
    <dgm:pt modelId="{5716EAF3-5F77-6845-97D9-83A7A18745B4}">
      <dgm:prSet phldrT="[Text]"/>
      <dgm:spPr/>
      <dgm:t>
        <a:bodyPr/>
        <a:lstStyle/>
        <a:p>
          <a:r>
            <a:rPr lang="en-US" i="1" dirty="0">
              <a:solidFill>
                <a:schemeClr val="tx1"/>
              </a:solidFill>
            </a:rPr>
            <a:t>Syntax (Grammar)</a:t>
          </a:r>
        </a:p>
      </dgm:t>
    </dgm:pt>
    <dgm:pt modelId="{927BAAFD-2813-824B-BB82-CE366B47582C}" type="parTrans" cxnId="{54E5486B-DAED-CA40-B22F-7D8E6BD11DB0}">
      <dgm:prSet/>
      <dgm:spPr/>
      <dgm:t>
        <a:bodyPr/>
        <a:lstStyle/>
        <a:p>
          <a:endParaRPr lang="en-US"/>
        </a:p>
      </dgm:t>
    </dgm:pt>
    <dgm:pt modelId="{DB994163-F56F-A846-AF29-C8F1C87F2F29}" type="sibTrans" cxnId="{54E5486B-DAED-CA40-B22F-7D8E6BD11DB0}">
      <dgm:prSet/>
      <dgm:spPr/>
      <dgm:t>
        <a:bodyPr/>
        <a:lstStyle/>
        <a:p>
          <a:endParaRPr lang="en-US"/>
        </a:p>
      </dgm:t>
    </dgm:pt>
    <dgm:pt modelId="{2154BC7D-B36A-AB48-86D2-5149A37693F2}">
      <dgm:prSet phldrT="[Text]"/>
      <dgm:spPr/>
      <dgm:t>
        <a:bodyPr/>
        <a:lstStyle/>
        <a:p>
          <a:r>
            <a:rPr lang="en-US" i="1" dirty="0">
              <a:solidFill>
                <a:schemeClr val="tx1"/>
              </a:solidFill>
            </a:rPr>
            <a:t>Pragmatics</a:t>
          </a:r>
        </a:p>
      </dgm:t>
    </dgm:pt>
    <dgm:pt modelId="{D5CE283F-E3BA-E847-8632-D1DF6AA0DB35}" type="parTrans" cxnId="{520945CE-98C9-A84C-BB29-BDBAF3B4BC98}">
      <dgm:prSet/>
      <dgm:spPr/>
      <dgm:t>
        <a:bodyPr/>
        <a:lstStyle/>
        <a:p>
          <a:endParaRPr lang="en-US"/>
        </a:p>
      </dgm:t>
    </dgm:pt>
    <dgm:pt modelId="{DD0A3183-DD2F-0D4D-A2CF-8B599C034C84}" type="sibTrans" cxnId="{520945CE-98C9-A84C-BB29-BDBAF3B4BC98}">
      <dgm:prSet/>
      <dgm:spPr/>
      <dgm:t>
        <a:bodyPr/>
        <a:lstStyle/>
        <a:p>
          <a:endParaRPr lang="en-US"/>
        </a:p>
      </dgm:t>
    </dgm:pt>
    <dgm:pt modelId="{558E59D3-5540-8B40-AEBB-947CF87E3EBB}">
      <dgm:prSet phldrT="[Text]"/>
      <dgm:spPr/>
      <dgm:t>
        <a:bodyPr/>
        <a:lstStyle/>
        <a:p>
          <a:r>
            <a:rPr lang="en-US" i="1" dirty="0">
              <a:solidFill>
                <a:schemeClr val="tx1"/>
              </a:solidFill>
            </a:rPr>
            <a:t>Phonology</a:t>
          </a:r>
        </a:p>
      </dgm:t>
    </dgm:pt>
    <dgm:pt modelId="{6A911CCA-DDF9-7548-BA05-D7ECB1863066}" type="parTrans" cxnId="{AF0837FC-BC64-B642-9D42-EBDE0954C984}">
      <dgm:prSet/>
      <dgm:spPr/>
      <dgm:t>
        <a:bodyPr/>
        <a:lstStyle/>
        <a:p>
          <a:endParaRPr lang="en-US"/>
        </a:p>
      </dgm:t>
    </dgm:pt>
    <dgm:pt modelId="{B9AF737B-08C3-4748-BA92-00DCA5AD7259}" type="sibTrans" cxnId="{AF0837FC-BC64-B642-9D42-EBDE0954C984}">
      <dgm:prSet/>
      <dgm:spPr/>
      <dgm:t>
        <a:bodyPr/>
        <a:lstStyle/>
        <a:p>
          <a:endParaRPr lang="en-US"/>
        </a:p>
      </dgm:t>
    </dgm:pt>
    <dgm:pt modelId="{3C2E1B6F-D429-B54F-8118-9B59C83DC610}" type="pres">
      <dgm:prSet presAssocID="{8293CAB7-934E-5C44-8336-9087F6C04833}" presName="compositeShape" presStyleCnt="0">
        <dgm:presLayoutVars>
          <dgm:chMax val="7"/>
          <dgm:dir/>
          <dgm:resizeHandles val="exact"/>
        </dgm:presLayoutVars>
      </dgm:prSet>
      <dgm:spPr/>
    </dgm:pt>
    <dgm:pt modelId="{EA5E94EE-6499-DC4A-BD9C-CE28C557FDE4}" type="pres">
      <dgm:prSet presAssocID="{8293CAB7-934E-5C44-8336-9087F6C04833}" presName="wedge1" presStyleLbl="node1" presStyleIdx="0" presStyleCnt="4" custLinFactNeighborX="-340" custLinFactNeighborY="-680"/>
      <dgm:spPr/>
    </dgm:pt>
    <dgm:pt modelId="{67312249-40DC-6B4D-B613-039A48BCC828}" type="pres">
      <dgm:prSet presAssocID="{8293CAB7-934E-5C44-8336-9087F6C04833}" presName="dummy1a" presStyleCnt="0"/>
      <dgm:spPr/>
    </dgm:pt>
    <dgm:pt modelId="{4D6D8172-451E-3345-8CCF-C372F2A7FA42}" type="pres">
      <dgm:prSet presAssocID="{8293CAB7-934E-5C44-8336-9087F6C04833}" presName="dummy1b" presStyleCnt="0"/>
      <dgm:spPr/>
    </dgm:pt>
    <dgm:pt modelId="{F12B0473-E28B-C44F-AB89-48D950DC3059}" type="pres">
      <dgm:prSet presAssocID="{8293CAB7-934E-5C44-8336-9087F6C04833}" presName="wedge1Tx" presStyleLbl="node1" presStyleIdx="0" presStyleCnt="4">
        <dgm:presLayoutVars>
          <dgm:chMax val="0"/>
          <dgm:chPref val="0"/>
          <dgm:bulletEnabled val="1"/>
        </dgm:presLayoutVars>
      </dgm:prSet>
      <dgm:spPr/>
    </dgm:pt>
    <dgm:pt modelId="{92AC0F3C-30EC-614D-B058-B324BC40E968}" type="pres">
      <dgm:prSet presAssocID="{8293CAB7-934E-5C44-8336-9087F6C04833}" presName="wedge2" presStyleLbl="node1" presStyleIdx="1" presStyleCnt="4"/>
      <dgm:spPr/>
    </dgm:pt>
    <dgm:pt modelId="{FC4E4D34-C127-9D4F-AC55-1EDD06C1666A}" type="pres">
      <dgm:prSet presAssocID="{8293CAB7-934E-5C44-8336-9087F6C04833}" presName="dummy2a" presStyleCnt="0"/>
      <dgm:spPr/>
    </dgm:pt>
    <dgm:pt modelId="{2B9D27B2-EB6B-B143-8B14-71C87ACCCD3E}" type="pres">
      <dgm:prSet presAssocID="{8293CAB7-934E-5C44-8336-9087F6C04833}" presName="dummy2b" presStyleCnt="0"/>
      <dgm:spPr/>
    </dgm:pt>
    <dgm:pt modelId="{2397EFFE-0304-C649-A05B-FA2F0CC5657B}" type="pres">
      <dgm:prSet presAssocID="{8293CAB7-934E-5C44-8336-9087F6C04833}" presName="wedge2Tx" presStyleLbl="node1" presStyleIdx="1" presStyleCnt="4">
        <dgm:presLayoutVars>
          <dgm:chMax val="0"/>
          <dgm:chPref val="0"/>
          <dgm:bulletEnabled val="1"/>
        </dgm:presLayoutVars>
      </dgm:prSet>
      <dgm:spPr/>
    </dgm:pt>
    <dgm:pt modelId="{6CA38E64-18E2-3E4F-9F14-B08C0ED49441}" type="pres">
      <dgm:prSet presAssocID="{8293CAB7-934E-5C44-8336-9087F6C04833}" presName="wedge3" presStyleLbl="node1" presStyleIdx="2" presStyleCnt="4"/>
      <dgm:spPr/>
    </dgm:pt>
    <dgm:pt modelId="{3595F23C-4BE2-7344-98C3-B6F3CE1D08EA}" type="pres">
      <dgm:prSet presAssocID="{8293CAB7-934E-5C44-8336-9087F6C04833}" presName="dummy3a" presStyleCnt="0"/>
      <dgm:spPr/>
    </dgm:pt>
    <dgm:pt modelId="{B9CDFC70-5466-9E4A-85F3-3895ED665653}" type="pres">
      <dgm:prSet presAssocID="{8293CAB7-934E-5C44-8336-9087F6C04833}" presName="dummy3b" presStyleCnt="0"/>
      <dgm:spPr/>
    </dgm:pt>
    <dgm:pt modelId="{3B9AB5D4-A52B-E046-9193-B0B7626868C7}" type="pres">
      <dgm:prSet presAssocID="{8293CAB7-934E-5C44-8336-9087F6C04833}" presName="wedge3Tx" presStyleLbl="node1" presStyleIdx="2" presStyleCnt="4">
        <dgm:presLayoutVars>
          <dgm:chMax val="0"/>
          <dgm:chPref val="0"/>
          <dgm:bulletEnabled val="1"/>
        </dgm:presLayoutVars>
      </dgm:prSet>
      <dgm:spPr/>
    </dgm:pt>
    <dgm:pt modelId="{240563C3-B577-F94E-9106-7F6B70297D8A}" type="pres">
      <dgm:prSet presAssocID="{8293CAB7-934E-5C44-8336-9087F6C04833}" presName="wedge4" presStyleLbl="node1" presStyleIdx="3" presStyleCnt="4" custScaleX="104604" custScaleY="104144"/>
      <dgm:spPr/>
    </dgm:pt>
    <dgm:pt modelId="{9AFB030B-AC44-5E46-9B77-8A3F78558853}" type="pres">
      <dgm:prSet presAssocID="{8293CAB7-934E-5C44-8336-9087F6C04833}" presName="dummy4a" presStyleCnt="0"/>
      <dgm:spPr/>
    </dgm:pt>
    <dgm:pt modelId="{CDE5CA34-6AF2-9A42-B06E-12FE2AB02ADE}" type="pres">
      <dgm:prSet presAssocID="{8293CAB7-934E-5C44-8336-9087F6C04833}" presName="dummy4b" presStyleCnt="0"/>
      <dgm:spPr/>
    </dgm:pt>
    <dgm:pt modelId="{2632C864-A6DF-704D-9F53-C3B48640C045}" type="pres">
      <dgm:prSet presAssocID="{8293CAB7-934E-5C44-8336-9087F6C04833}" presName="wedge4Tx" presStyleLbl="node1" presStyleIdx="3" presStyleCnt="4">
        <dgm:presLayoutVars>
          <dgm:chMax val="0"/>
          <dgm:chPref val="0"/>
          <dgm:bulletEnabled val="1"/>
        </dgm:presLayoutVars>
      </dgm:prSet>
      <dgm:spPr/>
    </dgm:pt>
    <dgm:pt modelId="{BCC5EFE3-51B4-AD45-8268-95B32A1F5FFC}" type="pres">
      <dgm:prSet presAssocID="{B9AF737B-08C3-4748-BA92-00DCA5AD7259}" presName="arrowWedge1" presStyleLbl="fgSibTrans2D1" presStyleIdx="0" presStyleCnt="4"/>
      <dgm:spPr/>
    </dgm:pt>
    <dgm:pt modelId="{67D313EF-DDDC-A54D-A11F-BEFA7EB5AC73}" type="pres">
      <dgm:prSet presAssocID="{4F95DDCC-0255-DA49-AF6B-56FD736D4234}" presName="arrowWedge2" presStyleLbl="fgSibTrans2D1" presStyleIdx="1" presStyleCnt="4"/>
      <dgm:spPr/>
    </dgm:pt>
    <dgm:pt modelId="{23A274E7-8EA5-6941-BB7F-80D4EC39A73F}" type="pres">
      <dgm:prSet presAssocID="{DB994163-F56F-A846-AF29-C8F1C87F2F29}" presName="arrowWedge3" presStyleLbl="fgSibTrans2D1" presStyleIdx="2" presStyleCnt="4"/>
      <dgm:spPr/>
    </dgm:pt>
    <dgm:pt modelId="{65F14B90-9CC8-BD44-9BF2-65B480C09149}" type="pres">
      <dgm:prSet presAssocID="{DD0A3183-DD2F-0D4D-A2CF-8B599C034C84}" presName="arrowWedge4" presStyleLbl="fgSibTrans2D1" presStyleIdx="3" presStyleCnt="4"/>
      <dgm:spPr/>
    </dgm:pt>
  </dgm:ptLst>
  <dgm:cxnLst>
    <dgm:cxn modelId="{90E9BE15-A1DD-794A-B1DF-535306F88698}" type="presOf" srcId="{5716EAF3-5F77-6845-97D9-83A7A18745B4}" destId="{3B9AB5D4-A52B-E046-9193-B0B7626868C7}" srcOrd="1" destOrd="0" presId="urn:microsoft.com/office/officeart/2005/8/layout/cycle8"/>
    <dgm:cxn modelId="{FF372317-65DB-A449-88EC-EEDA19CE0E9F}" type="presOf" srcId="{558E59D3-5540-8B40-AEBB-947CF87E3EBB}" destId="{F12B0473-E28B-C44F-AB89-48D950DC3059}" srcOrd="1" destOrd="0" presId="urn:microsoft.com/office/officeart/2005/8/layout/cycle8"/>
    <dgm:cxn modelId="{B8AA1519-3737-5749-9A57-3A6BFB25D6C8}" type="presOf" srcId="{558E59D3-5540-8B40-AEBB-947CF87E3EBB}" destId="{EA5E94EE-6499-DC4A-BD9C-CE28C557FDE4}" srcOrd="0" destOrd="0" presId="urn:microsoft.com/office/officeart/2005/8/layout/cycle8"/>
    <dgm:cxn modelId="{FB9B452E-6917-4E43-A4BB-380866540A92}" type="presOf" srcId="{2154BC7D-B36A-AB48-86D2-5149A37693F2}" destId="{240563C3-B577-F94E-9106-7F6B70297D8A}" srcOrd="0" destOrd="0" presId="urn:microsoft.com/office/officeart/2005/8/layout/cycle8"/>
    <dgm:cxn modelId="{85927B64-8E9A-A246-B193-693892A2773D}" srcId="{8293CAB7-934E-5C44-8336-9087F6C04833}" destId="{3CC1CE12-CDD2-B84E-AC7E-46FE59FF9FEA}" srcOrd="1" destOrd="0" parTransId="{2E981A3E-67C2-3547-92CF-BA70B45B42DB}" sibTransId="{4F95DDCC-0255-DA49-AF6B-56FD736D4234}"/>
    <dgm:cxn modelId="{54E5486B-DAED-CA40-B22F-7D8E6BD11DB0}" srcId="{8293CAB7-934E-5C44-8336-9087F6C04833}" destId="{5716EAF3-5F77-6845-97D9-83A7A18745B4}" srcOrd="2" destOrd="0" parTransId="{927BAAFD-2813-824B-BB82-CE366B47582C}" sibTransId="{DB994163-F56F-A846-AF29-C8F1C87F2F29}"/>
    <dgm:cxn modelId="{9924FC4F-B7D4-5C43-9E94-6818B55448A8}" type="presOf" srcId="{2154BC7D-B36A-AB48-86D2-5149A37693F2}" destId="{2632C864-A6DF-704D-9F53-C3B48640C045}" srcOrd="1" destOrd="0" presId="urn:microsoft.com/office/officeart/2005/8/layout/cycle8"/>
    <dgm:cxn modelId="{D2CC818B-B334-564D-B7BF-BC5336F2F489}" type="presOf" srcId="{3CC1CE12-CDD2-B84E-AC7E-46FE59FF9FEA}" destId="{2397EFFE-0304-C649-A05B-FA2F0CC5657B}" srcOrd="1" destOrd="0" presId="urn:microsoft.com/office/officeart/2005/8/layout/cycle8"/>
    <dgm:cxn modelId="{1B02C8AF-AC90-B24C-9771-F635ECA536A7}" type="presOf" srcId="{5716EAF3-5F77-6845-97D9-83A7A18745B4}" destId="{6CA38E64-18E2-3E4F-9F14-B08C0ED49441}" srcOrd="0" destOrd="0" presId="urn:microsoft.com/office/officeart/2005/8/layout/cycle8"/>
    <dgm:cxn modelId="{47FF0EC1-7B30-804D-9AD4-764B42523C87}" type="presOf" srcId="{3CC1CE12-CDD2-B84E-AC7E-46FE59FF9FEA}" destId="{92AC0F3C-30EC-614D-B058-B324BC40E968}" srcOrd="0" destOrd="0" presId="urn:microsoft.com/office/officeart/2005/8/layout/cycle8"/>
    <dgm:cxn modelId="{520945CE-98C9-A84C-BB29-BDBAF3B4BC98}" srcId="{8293CAB7-934E-5C44-8336-9087F6C04833}" destId="{2154BC7D-B36A-AB48-86D2-5149A37693F2}" srcOrd="3" destOrd="0" parTransId="{D5CE283F-E3BA-E847-8632-D1DF6AA0DB35}" sibTransId="{DD0A3183-DD2F-0D4D-A2CF-8B599C034C84}"/>
    <dgm:cxn modelId="{244726F0-5FFF-6744-AF4E-A910203813D1}" type="presOf" srcId="{8293CAB7-934E-5C44-8336-9087F6C04833}" destId="{3C2E1B6F-D429-B54F-8118-9B59C83DC610}" srcOrd="0" destOrd="0" presId="urn:microsoft.com/office/officeart/2005/8/layout/cycle8"/>
    <dgm:cxn modelId="{AF0837FC-BC64-B642-9D42-EBDE0954C984}" srcId="{8293CAB7-934E-5C44-8336-9087F6C04833}" destId="{558E59D3-5540-8B40-AEBB-947CF87E3EBB}" srcOrd="0" destOrd="0" parTransId="{6A911CCA-DDF9-7548-BA05-D7ECB1863066}" sibTransId="{B9AF737B-08C3-4748-BA92-00DCA5AD7259}"/>
    <dgm:cxn modelId="{541D757B-802F-C44E-A8CF-AD4F34A6C4F5}" type="presParOf" srcId="{3C2E1B6F-D429-B54F-8118-9B59C83DC610}" destId="{EA5E94EE-6499-DC4A-BD9C-CE28C557FDE4}" srcOrd="0" destOrd="0" presId="urn:microsoft.com/office/officeart/2005/8/layout/cycle8"/>
    <dgm:cxn modelId="{779309D7-A096-1842-A078-B4B0632CDC07}" type="presParOf" srcId="{3C2E1B6F-D429-B54F-8118-9B59C83DC610}" destId="{67312249-40DC-6B4D-B613-039A48BCC828}" srcOrd="1" destOrd="0" presId="urn:microsoft.com/office/officeart/2005/8/layout/cycle8"/>
    <dgm:cxn modelId="{01953898-3D0C-954B-95A1-9CDF08E9A7E5}" type="presParOf" srcId="{3C2E1B6F-D429-B54F-8118-9B59C83DC610}" destId="{4D6D8172-451E-3345-8CCF-C372F2A7FA42}" srcOrd="2" destOrd="0" presId="urn:microsoft.com/office/officeart/2005/8/layout/cycle8"/>
    <dgm:cxn modelId="{7D1E0876-B257-9542-AF8D-DD43A26DA469}" type="presParOf" srcId="{3C2E1B6F-D429-B54F-8118-9B59C83DC610}" destId="{F12B0473-E28B-C44F-AB89-48D950DC3059}" srcOrd="3" destOrd="0" presId="urn:microsoft.com/office/officeart/2005/8/layout/cycle8"/>
    <dgm:cxn modelId="{D9132A39-AEDC-AF45-8806-054C75566164}" type="presParOf" srcId="{3C2E1B6F-D429-B54F-8118-9B59C83DC610}" destId="{92AC0F3C-30EC-614D-B058-B324BC40E968}" srcOrd="4" destOrd="0" presId="urn:microsoft.com/office/officeart/2005/8/layout/cycle8"/>
    <dgm:cxn modelId="{7EDB2943-C64F-3148-97C1-5BD876FCFDEA}" type="presParOf" srcId="{3C2E1B6F-D429-B54F-8118-9B59C83DC610}" destId="{FC4E4D34-C127-9D4F-AC55-1EDD06C1666A}" srcOrd="5" destOrd="0" presId="urn:microsoft.com/office/officeart/2005/8/layout/cycle8"/>
    <dgm:cxn modelId="{D726FE5C-33BB-8C4F-B5FB-0DC865E63506}" type="presParOf" srcId="{3C2E1B6F-D429-B54F-8118-9B59C83DC610}" destId="{2B9D27B2-EB6B-B143-8B14-71C87ACCCD3E}" srcOrd="6" destOrd="0" presId="urn:microsoft.com/office/officeart/2005/8/layout/cycle8"/>
    <dgm:cxn modelId="{22E615CE-7EBF-C94E-91AC-BDABB2FC531A}" type="presParOf" srcId="{3C2E1B6F-D429-B54F-8118-9B59C83DC610}" destId="{2397EFFE-0304-C649-A05B-FA2F0CC5657B}" srcOrd="7" destOrd="0" presId="urn:microsoft.com/office/officeart/2005/8/layout/cycle8"/>
    <dgm:cxn modelId="{5771047A-D4F8-2142-BA26-48126444F115}" type="presParOf" srcId="{3C2E1B6F-D429-B54F-8118-9B59C83DC610}" destId="{6CA38E64-18E2-3E4F-9F14-B08C0ED49441}" srcOrd="8" destOrd="0" presId="urn:microsoft.com/office/officeart/2005/8/layout/cycle8"/>
    <dgm:cxn modelId="{47A64FD4-F7B2-C649-A9D3-E4820309E3F7}" type="presParOf" srcId="{3C2E1B6F-D429-B54F-8118-9B59C83DC610}" destId="{3595F23C-4BE2-7344-98C3-B6F3CE1D08EA}" srcOrd="9" destOrd="0" presId="urn:microsoft.com/office/officeart/2005/8/layout/cycle8"/>
    <dgm:cxn modelId="{6162DBAD-3A30-984B-8B81-E52248680D60}" type="presParOf" srcId="{3C2E1B6F-D429-B54F-8118-9B59C83DC610}" destId="{B9CDFC70-5466-9E4A-85F3-3895ED665653}" srcOrd="10" destOrd="0" presId="urn:microsoft.com/office/officeart/2005/8/layout/cycle8"/>
    <dgm:cxn modelId="{3FA4412E-E5FA-4D4D-B02A-909D65FF0675}" type="presParOf" srcId="{3C2E1B6F-D429-B54F-8118-9B59C83DC610}" destId="{3B9AB5D4-A52B-E046-9193-B0B7626868C7}" srcOrd="11" destOrd="0" presId="urn:microsoft.com/office/officeart/2005/8/layout/cycle8"/>
    <dgm:cxn modelId="{B8139A1C-8A24-B544-9D3B-B24651B6E6BA}" type="presParOf" srcId="{3C2E1B6F-D429-B54F-8118-9B59C83DC610}" destId="{240563C3-B577-F94E-9106-7F6B70297D8A}" srcOrd="12" destOrd="0" presId="urn:microsoft.com/office/officeart/2005/8/layout/cycle8"/>
    <dgm:cxn modelId="{9406B119-AE99-F343-888B-6819444BA28F}" type="presParOf" srcId="{3C2E1B6F-D429-B54F-8118-9B59C83DC610}" destId="{9AFB030B-AC44-5E46-9B77-8A3F78558853}" srcOrd="13" destOrd="0" presId="urn:microsoft.com/office/officeart/2005/8/layout/cycle8"/>
    <dgm:cxn modelId="{79D97788-3348-FF4C-87D1-C0FEDF3C2DB0}" type="presParOf" srcId="{3C2E1B6F-D429-B54F-8118-9B59C83DC610}" destId="{CDE5CA34-6AF2-9A42-B06E-12FE2AB02ADE}" srcOrd="14" destOrd="0" presId="urn:microsoft.com/office/officeart/2005/8/layout/cycle8"/>
    <dgm:cxn modelId="{6B8D5843-1944-164B-B155-99EB7A311088}" type="presParOf" srcId="{3C2E1B6F-D429-B54F-8118-9B59C83DC610}" destId="{2632C864-A6DF-704D-9F53-C3B48640C045}" srcOrd="15" destOrd="0" presId="urn:microsoft.com/office/officeart/2005/8/layout/cycle8"/>
    <dgm:cxn modelId="{B638D842-C1A0-FC49-BFF7-987AA14458CF}" type="presParOf" srcId="{3C2E1B6F-D429-B54F-8118-9B59C83DC610}" destId="{BCC5EFE3-51B4-AD45-8268-95B32A1F5FFC}" srcOrd="16" destOrd="0" presId="urn:microsoft.com/office/officeart/2005/8/layout/cycle8"/>
    <dgm:cxn modelId="{3BC8E88C-5110-5C4C-BB3F-B2A5DE6613CE}" type="presParOf" srcId="{3C2E1B6F-D429-B54F-8118-9B59C83DC610}" destId="{67D313EF-DDDC-A54D-A11F-BEFA7EB5AC73}" srcOrd="17" destOrd="0" presId="urn:microsoft.com/office/officeart/2005/8/layout/cycle8"/>
    <dgm:cxn modelId="{8F5D67AF-FBF6-7844-8E7E-444908CE9FDD}" type="presParOf" srcId="{3C2E1B6F-D429-B54F-8118-9B59C83DC610}" destId="{23A274E7-8EA5-6941-BB7F-80D4EC39A73F}" srcOrd="18" destOrd="0" presId="urn:microsoft.com/office/officeart/2005/8/layout/cycle8"/>
    <dgm:cxn modelId="{AC01305F-405A-8F4E-A416-145C392D1D98}" type="presParOf" srcId="{3C2E1B6F-D429-B54F-8118-9B59C83DC610}" destId="{65F14B90-9CC8-BD44-9BF2-65B480C09149}" srcOrd="19"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293CAB7-934E-5C44-8336-9087F6C04833}" type="doc">
      <dgm:prSet loTypeId="urn:microsoft.com/office/officeart/2005/8/layout/cycle8" loCatId="cycle" qsTypeId="urn:microsoft.com/office/officeart/2005/8/quickstyle/simple4" qsCatId="simple" csTypeId="urn:microsoft.com/office/officeart/2005/8/colors/accent1_2" csCatId="accent1" phldr="1"/>
      <dgm:spPr/>
    </dgm:pt>
    <dgm:pt modelId="{3CC1CE12-CDD2-B84E-AC7E-46FE59FF9FEA}">
      <dgm:prSet phldrT="[Text]"/>
      <dgm:spPr/>
      <dgm:t>
        <a:bodyPr/>
        <a:lstStyle/>
        <a:p>
          <a:r>
            <a:rPr lang="en-US" dirty="0" err="1">
              <a:solidFill>
                <a:schemeClr val="tx1"/>
              </a:solidFill>
            </a:rPr>
            <a:t>Semanteg</a:t>
          </a:r>
          <a:endParaRPr lang="en-US" dirty="0">
            <a:solidFill>
              <a:schemeClr val="tx1"/>
            </a:solidFill>
          </a:endParaRPr>
        </a:p>
      </dgm:t>
    </dgm:pt>
    <dgm:pt modelId="{2E981A3E-67C2-3547-92CF-BA70B45B42DB}" type="parTrans" cxnId="{85927B64-8E9A-A246-B193-693892A2773D}">
      <dgm:prSet/>
      <dgm:spPr/>
      <dgm:t>
        <a:bodyPr/>
        <a:lstStyle/>
        <a:p>
          <a:endParaRPr lang="en-US"/>
        </a:p>
      </dgm:t>
    </dgm:pt>
    <dgm:pt modelId="{4F95DDCC-0255-DA49-AF6B-56FD736D4234}" type="sibTrans" cxnId="{85927B64-8E9A-A246-B193-693892A2773D}">
      <dgm:prSet/>
      <dgm:spPr/>
      <dgm:t>
        <a:bodyPr/>
        <a:lstStyle/>
        <a:p>
          <a:endParaRPr lang="en-US"/>
        </a:p>
      </dgm:t>
    </dgm:pt>
    <dgm:pt modelId="{5716EAF3-5F77-6845-97D9-83A7A18745B4}">
      <dgm:prSet phldrT="[Text]"/>
      <dgm:spPr/>
      <dgm:t>
        <a:bodyPr/>
        <a:lstStyle/>
        <a:p>
          <a:r>
            <a:rPr lang="en-US" dirty="0" err="1">
              <a:solidFill>
                <a:schemeClr val="tx1"/>
              </a:solidFill>
            </a:rPr>
            <a:t>Cystrawen</a:t>
          </a:r>
          <a:r>
            <a:rPr lang="en-US" dirty="0">
              <a:solidFill>
                <a:schemeClr val="tx1"/>
              </a:solidFill>
            </a:rPr>
            <a:t> (</a:t>
          </a:r>
          <a:r>
            <a:rPr lang="en-US" dirty="0" err="1">
              <a:solidFill>
                <a:schemeClr val="tx1"/>
              </a:solidFill>
            </a:rPr>
            <a:t>Gramadeg</a:t>
          </a:r>
          <a:r>
            <a:rPr lang="en-US" dirty="0">
              <a:solidFill>
                <a:schemeClr val="tx1"/>
              </a:solidFill>
            </a:rPr>
            <a:t>)</a:t>
          </a:r>
        </a:p>
      </dgm:t>
    </dgm:pt>
    <dgm:pt modelId="{927BAAFD-2813-824B-BB82-CE366B47582C}" type="parTrans" cxnId="{54E5486B-DAED-CA40-B22F-7D8E6BD11DB0}">
      <dgm:prSet/>
      <dgm:spPr/>
      <dgm:t>
        <a:bodyPr/>
        <a:lstStyle/>
        <a:p>
          <a:endParaRPr lang="en-US"/>
        </a:p>
      </dgm:t>
    </dgm:pt>
    <dgm:pt modelId="{DB994163-F56F-A846-AF29-C8F1C87F2F29}" type="sibTrans" cxnId="{54E5486B-DAED-CA40-B22F-7D8E6BD11DB0}">
      <dgm:prSet/>
      <dgm:spPr/>
      <dgm:t>
        <a:bodyPr/>
        <a:lstStyle/>
        <a:p>
          <a:endParaRPr lang="en-US"/>
        </a:p>
      </dgm:t>
    </dgm:pt>
    <dgm:pt modelId="{2154BC7D-B36A-AB48-86D2-5149A37693F2}">
      <dgm:prSet phldrT="[Text]"/>
      <dgm:spPr/>
      <dgm:t>
        <a:bodyPr/>
        <a:lstStyle/>
        <a:p>
          <a:r>
            <a:rPr lang="en-US" dirty="0" err="1">
              <a:solidFill>
                <a:schemeClr val="tx1"/>
              </a:solidFill>
            </a:rPr>
            <a:t>Pragmatiaeth</a:t>
          </a:r>
          <a:endParaRPr lang="en-US" dirty="0">
            <a:solidFill>
              <a:schemeClr val="tx1"/>
            </a:solidFill>
          </a:endParaRPr>
        </a:p>
      </dgm:t>
    </dgm:pt>
    <dgm:pt modelId="{D5CE283F-E3BA-E847-8632-D1DF6AA0DB35}" type="parTrans" cxnId="{520945CE-98C9-A84C-BB29-BDBAF3B4BC98}">
      <dgm:prSet/>
      <dgm:spPr/>
      <dgm:t>
        <a:bodyPr/>
        <a:lstStyle/>
        <a:p>
          <a:endParaRPr lang="en-US"/>
        </a:p>
      </dgm:t>
    </dgm:pt>
    <dgm:pt modelId="{DD0A3183-DD2F-0D4D-A2CF-8B599C034C84}" type="sibTrans" cxnId="{520945CE-98C9-A84C-BB29-BDBAF3B4BC98}">
      <dgm:prSet/>
      <dgm:spPr/>
      <dgm:t>
        <a:bodyPr/>
        <a:lstStyle/>
        <a:p>
          <a:endParaRPr lang="en-US"/>
        </a:p>
      </dgm:t>
    </dgm:pt>
    <dgm:pt modelId="{558E59D3-5540-8B40-AEBB-947CF87E3EBB}">
      <dgm:prSet phldrT="[Text]"/>
      <dgm:spPr/>
      <dgm:t>
        <a:bodyPr/>
        <a:lstStyle/>
        <a:p>
          <a:r>
            <a:rPr lang="en-US" dirty="0" err="1">
              <a:solidFill>
                <a:schemeClr val="tx1"/>
              </a:solidFill>
            </a:rPr>
            <a:t>Ffonoleg</a:t>
          </a:r>
          <a:endParaRPr lang="en-US" dirty="0">
            <a:solidFill>
              <a:schemeClr val="tx1"/>
            </a:solidFill>
          </a:endParaRPr>
        </a:p>
      </dgm:t>
    </dgm:pt>
    <dgm:pt modelId="{6A911CCA-DDF9-7548-BA05-D7ECB1863066}" type="parTrans" cxnId="{AF0837FC-BC64-B642-9D42-EBDE0954C984}">
      <dgm:prSet/>
      <dgm:spPr/>
      <dgm:t>
        <a:bodyPr/>
        <a:lstStyle/>
        <a:p>
          <a:endParaRPr lang="en-US"/>
        </a:p>
      </dgm:t>
    </dgm:pt>
    <dgm:pt modelId="{B9AF737B-08C3-4748-BA92-00DCA5AD7259}" type="sibTrans" cxnId="{AF0837FC-BC64-B642-9D42-EBDE0954C984}">
      <dgm:prSet/>
      <dgm:spPr/>
      <dgm:t>
        <a:bodyPr/>
        <a:lstStyle/>
        <a:p>
          <a:endParaRPr lang="en-US"/>
        </a:p>
      </dgm:t>
    </dgm:pt>
    <dgm:pt modelId="{3C2E1B6F-D429-B54F-8118-9B59C83DC610}" type="pres">
      <dgm:prSet presAssocID="{8293CAB7-934E-5C44-8336-9087F6C04833}" presName="compositeShape" presStyleCnt="0">
        <dgm:presLayoutVars>
          <dgm:chMax val="7"/>
          <dgm:dir/>
          <dgm:resizeHandles val="exact"/>
        </dgm:presLayoutVars>
      </dgm:prSet>
      <dgm:spPr/>
    </dgm:pt>
    <dgm:pt modelId="{EA5E94EE-6499-DC4A-BD9C-CE28C557FDE4}" type="pres">
      <dgm:prSet presAssocID="{8293CAB7-934E-5C44-8336-9087F6C04833}" presName="wedge1" presStyleLbl="node1" presStyleIdx="0" presStyleCnt="4" custLinFactNeighborX="-340" custLinFactNeighborY="-680"/>
      <dgm:spPr/>
    </dgm:pt>
    <dgm:pt modelId="{67312249-40DC-6B4D-B613-039A48BCC828}" type="pres">
      <dgm:prSet presAssocID="{8293CAB7-934E-5C44-8336-9087F6C04833}" presName="dummy1a" presStyleCnt="0"/>
      <dgm:spPr/>
    </dgm:pt>
    <dgm:pt modelId="{4D6D8172-451E-3345-8CCF-C372F2A7FA42}" type="pres">
      <dgm:prSet presAssocID="{8293CAB7-934E-5C44-8336-9087F6C04833}" presName="dummy1b" presStyleCnt="0"/>
      <dgm:spPr/>
    </dgm:pt>
    <dgm:pt modelId="{F12B0473-E28B-C44F-AB89-48D950DC3059}" type="pres">
      <dgm:prSet presAssocID="{8293CAB7-934E-5C44-8336-9087F6C04833}" presName="wedge1Tx" presStyleLbl="node1" presStyleIdx="0" presStyleCnt="4">
        <dgm:presLayoutVars>
          <dgm:chMax val="0"/>
          <dgm:chPref val="0"/>
          <dgm:bulletEnabled val="1"/>
        </dgm:presLayoutVars>
      </dgm:prSet>
      <dgm:spPr/>
    </dgm:pt>
    <dgm:pt modelId="{92AC0F3C-30EC-614D-B058-B324BC40E968}" type="pres">
      <dgm:prSet presAssocID="{8293CAB7-934E-5C44-8336-9087F6C04833}" presName="wedge2" presStyleLbl="node1" presStyleIdx="1" presStyleCnt="4"/>
      <dgm:spPr/>
    </dgm:pt>
    <dgm:pt modelId="{FC4E4D34-C127-9D4F-AC55-1EDD06C1666A}" type="pres">
      <dgm:prSet presAssocID="{8293CAB7-934E-5C44-8336-9087F6C04833}" presName="dummy2a" presStyleCnt="0"/>
      <dgm:spPr/>
    </dgm:pt>
    <dgm:pt modelId="{2B9D27B2-EB6B-B143-8B14-71C87ACCCD3E}" type="pres">
      <dgm:prSet presAssocID="{8293CAB7-934E-5C44-8336-9087F6C04833}" presName="dummy2b" presStyleCnt="0"/>
      <dgm:spPr/>
    </dgm:pt>
    <dgm:pt modelId="{2397EFFE-0304-C649-A05B-FA2F0CC5657B}" type="pres">
      <dgm:prSet presAssocID="{8293CAB7-934E-5C44-8336-9087F6C04833}" presName="wedge2Tx" presStyleLbl="node1" presStyleIdx="1" presStyleCnt="4">
        <dgm:presLayoutVars>
          <dgm:chMax val="0"/>
          <dgm:chPref val="0"/>
          <dgm:bulletEnabled val="1"/>
        </dgm:presLayoutVars>
      </dgm:prSet>
      <dgm:spPr/>
    </dgm:pt>
    <dgm:pt modelId="{6CA38E64-18E2-3E4F-9F14-B08C0ED49441}" type="pres">
      <dgm:prSet presAssocID="{8293CAB7-934E-5C44-8336-9087F6C04833}" presName="wedge3" presStyleLbl="node1" presStyleIdx="2" presStyleCnt="4"/>
      <dgm:spPr/>
    </dgm:pt>
    <dgm:pt modelId="{3595F23C-4BE2-7344-98C3-B6F3CE1D08EA}" type="pres">
      <dgm:prSet presAssocID="{8293CAB7-934E-5C44-8336-9087F6C04833}" presName="dummy3a" presStyleCnt="0"/>
      <dgm:spPr/>
    </dgm:pt>
    <dgm:pt modelId="{B9CDFC70-5466-9E4A-85F3-3895ED665653}" type="pres">
      <dgm:prSet presAssocID="{8293CAB7-934E-5C44-8336-9087F6C04833}" presName="dummy3b" presStyleCnt="0"/>
      <dgm:spPr/>
    </dgm:pt>
    <dgm:pt modelId="{3B9AB5D4-A52B-E046-9193-B0B7626868C7}" type="pres">
      <dgm:prSet presAssocID="{8293CAB7-934E-5C44-8336-9087F6C04833}" presName="wedge3Tx" presStyleLbl="node1" presStyleIdx="2" presStyleCnt="4">
        <dgm:presLayoutVars>
          <dgm:chMax val="0"/>
          <dgm:chPref val="0"/>
          <dgm:bulletEnabled val="1"/>
        </dgm:presLayoutVars>
      </dgm:prSet>
      <dgm:spPr/>
    </dgm:pt>
    <dgm:pt modelId="{240563C3-B577-F94E-9106-7F6B70297D8A}" type="pres">
      <dgm:prSet presAssocID="{8293CAB7-934E-5C44-8336-9087F6C04833}" presName="wedge4" presStyleLbl="node1" presStyleIdx="3" presStyleCnt="4" custScaleX="104604" custScaleY="104144"/>
      <dgm:spPr/>
    </dgm:pt>
    <dgm:pt modelId="{9AFB030B-AC44-5E46-9B77-8A3F78558853}" type="pres">
      <dgm:prSet presAssocID="{8293CAB7-934E-5C44-8336-9087F6C04833}" presName="dummy4a" presStyleCnt="0"/>
      <dgm:spPr/>
    </dgm:pt>
    <dgm:pt modelId="{CDE5CA34-6AF2-9A42-B06E-12FE2AB02ADE}" type="pres">
      <dgm:prSet presAssocID="{8293CAB7-934E-5C44-8336-9087F6C04833}" presName="dummy4b" presStyleCnt="0"/>
      <dgm:spPr/>
    </dgm:pt>
    <dgm:pt modelId="{2632C864-A6DF-704D-9F53-C3B48640C045}" type="pres">
      <dgm:prSet presAssocID="{8293CAB7-934E-5C44-8336-9087F6C04833}" presName="wedge4Tx" presStyleLbl="node1" presStyleIdx="3" presStyleCnt="4">
        <dgm:presLayoutVars>
          <dgm:chMax val="0"/>
          <dgm:chPref val="0"/>
          <dgm:bulletEnabled val="1"/>
        </dgm:presLayoutVars>
      </dgm:prSet>
      <dgm:spPr/>
    </dgm:pt>
    <dgm:pt modelId="{BCC5EFE3-51B4-AD45-8268-95B32A1F5FFC}" type="pres">
      <dgm:prSet presAssocID="{B9AF737B-08C3-4748-BA92-00DCA5AD7259}" presName="arrowWedge1" presStyleLbl="fgSibTrans2D1" presStyleIdx="0" presStyleCnt="4"/>
      <dgm:spPr/>
    </dgm:pt>
    <dgm:pt modelId="{67D313EF-DDDC-A54D-A11F-BEFA7EB5AC73}" type="pres">
      <dgm:prSet presAssocID="{4F95DDCC-0255-DA49-AF6B-56FD736D4234}" presName="arrowWedge2" presStyleLbl="fgSibTrans2D1" presStyleIdx="1" presStyleCnt="4"/>
      <dgm:spPr/>
    </dgm:pt>
    <dgm:pt modelId="{23A274E7-8EA5-6941-BB7F-80D4EC39A73F}" type="pres">
      <dgm:prSet presAssocID="{DB994163-F56F-A846-AF29-C8F1C87F2F29}" presName="arrowWedge3" presStyleLbl="fgSibTrans2D1" presStyleIdx="2" presStyleCnt="4"/>
      <dgm:spPr/>
    </dgm:pt>
    <dgm:pt modelId="{65F14B90-9CC8-BD44-9BF2-65B480C09149}" type="pres">
      <dgm:prSet presAssocID="{DD0A3183-DD2F-0D4D-A2CF-8B599C034C84}" presName="arrowWedge4" presStyleLbl="fgSibTrans2D1" presStyleIdx="3" presStyleCnt="4"/>
      <dgm:spPr/>
    </dgm:pt>
  </dgm:ptLst>
  <dgm:cxnLst>
    <dgm:cxn modelId="{90E9BE15-A1DD-794A-B1DF-535306F88698}" type="presOf" srcId="{5716EAF3-5F77-6845-97D9-83A7A18745B4}" destId="{3B9AB5D4-A52B-E046-9193-B0B7626868C7}" srcOrd="1" destOrd="0" presId="urn:microsoft.com/office/officeart/2005/8/layout/cycle8"/>
    <dgm:cxn modelId="{FF372317-65DB-A449-88EC-EEDA19CE0E9F}" type="presOf" srcId="{558E59D3-5540-8B40-AEBB-947CF87E3EBB}" destId="{F12B0473-E28B-C44F-AB89-48D950DC3059}" srcOrd="1" destOrd="0" presId="urn:microsoft.com/office/officeart/2005/8/layout/cycle8"/>
    <dgm:cxn modelId="{B8AA1519-3737-5749-9A57-3A6BFB25D6C8}" type="presOf" srcId="{558E59D3-5540-8B40-AEBB-947CF87E3EBB}" destId="{EA5E94EE-6499-DC4A-BD9C-CE28C557FDE4}" srcOrd="0" destOrd="0" presId="urn:microsoft.com/office/officeart/2005/8/layout/cycle8"/>
    <dgm:cxn modelId="{FB9B452E-6917-4E43-A4BB-380866540A92}" type="presOf" srcId="{2154BC7D-B36A-AB48-86D2-5149A37693F2}" destId="{240563C3-B577-F94E-9106-7F6B70297D8A}" srcOrd="0" destOrd="0" presId="urn:microsoft.com/office/officeart/2005/8/layout/cycle8"/>
    <dgm:cxn modelId="{85927B64-8E9A-A246-B193-693892A2773D}" srcId="{8293CAB7-934E-5C44-8336-9087F6C04833}" destId="{3CC1CE12-CDD2-B84E-AC7E-46FE59FF9FEA}" srcOrd="1" destOrd="0" parTransId="{2E981A3E-67C2-3547-92CF-BA70B45B42DB}" sibTransId="{4F95DDCC-0255-DA49-AF6B-56FD736D4234}"/>
    <dgm:cxn modelId="{54E5486B-DAED-CA40-B22F-7D8E6BD11DB0}" srcId="{8293CAB7-934E-5C44-8336-9087F6C04833}" destId="{5716EAF3-5F77-6845-97D9-83A7A18745B4}" srcOrd="2" destOrd="0" parTransId="{927BAAFD-2813-824B-BB82-CE366B47582C}" sibTransId="{DB994163-F56F-A846-AF29-C8F1C87F2F29}"/>
    <dgm:cxn modelId="{9924FC4F-B7D4-5C43-9E94-6818B55448A8}" type="presOf" srcId="{2154BC7D-B36A-AB48-86D2-5149A37693F2}" destId="{2632C864-A6DF-704D-9F53-C3B48640C045}" srcOrd="1" destOrd="0" presId="urn:microsoft.com/office/officeart/2005/8/layout/cycle8"/>
    <dgm:cxn modelId="{D2CC818B-B334-564D-B7BF-BC5336F2F489}" type="presOf" srcId="{3CC1CE12-CDD2-B84E-AC7E-46FE59FF9FEA}" destId="{2397EFFE-0304-C649-A05B-FA2F0CC5657B}" srcOrd="1" destOrd="0" presId="urn:microsoft.com/office/officeart/2005/8/layout/cycle8"/>
    <dgm:cxn modelId="{1B02C8AF-AC90-B24C-9771-F635ECA536A7}" type="presOf" srcId="{5716EAF3-5F77-6845-97D9-83A7A18745B4}" destId="{6CA38E64-18E2-3E4F-9F14-B08C0ED49441}" srcOrd="0" destOrd="0" presId="urn:microsoft.com/office/officeart/2005/8/layout/cycle8"/>
    <dgm:cxn modelId="{47FF0EC1-7B30-804D-9AD4-764B42523C87}" type="presOf" srcId="{3CC1CE12-CDD2-B84E-AC7E-46FE59FF9FEA}" destId="{92AC0F3C-30EC-614D-B058-B324BC40E968}" srcOrd="0" destOrd="0" presId="urn:microsoft.com/office/officeart/2005/8/layout/cycle8"/>
    <dgm:cxn modelId="{520945CE-98C9-A84C-BB29-BDBAF3B4BC98}" srcId="{8293CAB7-934E-5C44-8336-9087F6C04833}" destId="{2154BC7D-B36A-AB48-86D2-5149A37693F2}" srcOrd="3" destOrd="0" parTransId="{D5CE283F-E3BA-E847-8632-D1DF6AA0DB35}" sibTransId="{DD0A3183-DD2F-0D4D-A2CF-8B599C034C84}"/>
    <dgm:cxn modelId="{244726F0-5FFF-6744-AF4E-A910203813D1}" type="presOf" srcId="{8293CAB7-934E-5C44-8336-9087F6C04833}" destId="{3C2E1B6F-D429-B54F-8118-9B59C83DC610}" srcOrd="0" destOrd="0" presId="urn:microsoft.com/office/officeart/2005/8/layout/cycle8"/>
    <dgm:cxn modelId="{AF0837FC-BC64-B642-9D42-EBDE0954C984}" srcId="{8293CAB7-934E-5C44-8336-9087F6C04833}" destId="{558E59D3-5540-8B40-AEBB-947CF87E3EBB}" srcOrd="0" destOrd="0" parTransId="{6A911CCA-DDF9-7548-BA05-D7ECB1863066}" sibTransId="{B9AF737B-08C3-4748-BA92-00DCA5AD7259}"/>
    <dgm:cxn modelId="{541D757B-802F-C44E-A8CF-AD4F34A6C4F5}" type="presParOf" srcId="{3C2E1B6F-D429-B54F-8118-9B59C83DC610}" destId="{EA5E94EE-6499-DC4A-BD9C-CE28C557FDE4}" srcOrd="0" destOrd="0" presId="urn:microsoft.com/office/officeart/2005/8/layout/cycle8"/>
    <dgm:cxn modelId="{779309D7-A096-1842-A078-B4B0632CDC07}" type="presParOf" srcId="{3C2E1B6F-D429-B54F-8118-9B59C83DC610}" destId="{67312249-40DC-6B4D-B613-039A48BCC828}" srcOrd="1" destOrd="0" presId="urn:microsoft.com/office/officeart/2005/8/layout/cycle8"/>
    <dgm:cxn modelId="{01953898-3D0C-954B-95A1-9CDF08E9A7E5}" type="presParOf" srcId="{3C2E1B6F-D429-B54F-8118-9B59C83DC610}" destId="{4D6D8172-451E-3345-8CCF-C372F2A7FA42}" srcOrd="2" destOrd="0" presId="urn:microsoft.com/office/officeart/2005/8/layout/cycle8"/>
    <dgm:cxn modelId="{7D1E0876-B257-9542-AF8D-DD43A26DA469}" type="presParOf" srcId="{3C2E1B6F-D429-B54F-8118-9B59C83DC610}" destId="{F12B0473-E28B-C44F-AB89-48D950DC3059}" srcOrd="3" destOrd="0" presId="urn:microsoft.com/office/officeart/2005/8/layout/cycle8"/>
    <dgm:cxn modelId="{D9132A39-AEDC-AF45-8806-054C75566164}" type="presParOf" srcId="{3C2E1B6F-D429-B54F-8118-9B59C83DC610}" destId="{92AC0F3C-30EC-614D-B058-B324BC40E968}" srcOrd="4" destOrd="0" presId="urn:microsoft.com/office/officeart/2005/8/layout/cycle8"/>
    <dgm:cxn modelId="{7EDB2943-C64F-3148-97C1-5BD876FCFDEA}" type="presParOf" srcId="{3C2E1B6F-D429-B54F-8118-9B59C83DC610}" destId="{FC4E4D34-C127-9D4F-AC55-1EDD06C1666A}" srcOrd="5" destOrd="0" presId="urn:microsoft.com/office/officeart/2005/8/layout/cycle8"/>
    <dgm:cxn modelId="{D726FE5C-33BB-8C4F-B5FB-0DC865E63506}" type="presParOf" srcId="{3C2E1B6F-D429-B54F-8118-9B59C83DC610}" destId="{2B9D27B2-EB6B-B143-8B14-71C87ACCCD3E}" srcOrd="6" destOrd="0" presId="urn:microsoft.com/office/officeart/2005/8/layout/cycle8"/>
    <dgm:cxn modelId="{22E615CE-7EBF-C94E-91AC-BDABB2FC531A}" type="presParOf" srcId="{3C2E1B6F-D429-B54F-8118-9B59C83DC610}" destId="{2397EFFE-0304-C649-A05B-FA2F0CC5657B}" srcOrd="7" destOrd="0" presId="urn:microsoft.com/office/officeart/2005/8/layout/cycle8"/>
    <dgm:cxn modelId="{5771047A-D4F8-2142-BA26-48126444F115}" type="presParOf" srcId="{3C2E1B6F-D429-B54F-8118-9B59C83DC610}" destId="{6CA38E64-18E2-3E4F-9F14-B08C0ED49441}" srcOrd="8" destOrd="0" presId="urn:microsoft.com/office/officeart/2005/8/layout/cycle8"/>
    <dgm:cxn modelId="{47A64FD4-F7B2-C649-A9D3-E4820309E3F7}" type="presParOf" srcId="{3C2E1B6F-D429-B54F-8118-9B59C83DC610}" destId="{3595F23C-4BE2-7344-98C3-B6F3CE1D08EA}" srcOrd="9" destOrd="0" presId="urn:microsoft.com/office/officeart/2005/8/layout/cycle8"/>
    <dgm:cxn modelId="{6162DBAD-3A30-984B-8B81-E52248680D60}" type="presParOf" srcId="{3C2E1B6F-D429-B54F-8118-9B59C83DC610}" destId="{B9CDFC70-5466-9E4A-85F3-3895ED665653}" srcOrd="10" destOrd="0" presId="urn:microsoft.com/office/officeart/2005/8/layout/cycle8"/>
    <dgm:cxn modelId="{3FA4412E-E5FA-4D4D-B02A-909D65FF0675}" type="presParOf" srcId="{3C2E1B6F-D429-B54F-8118-9B59C83DC610}" destId="{3B9AB5D4-A52B-E046-9193-B0B7626868C7}" srcOrd="11" destOrd="0" presId="urn:microsoft.com/office/officeart/2005/8/layout/cycle8"/>
    <dgm:cxn modelId="{B8139A1C-8A24-B544-9D3B-B24651B6E6BA}" type="presParOf" srcId="{3C2E1B6F-D429-B54F-8118-9B59C83DC610}" destId="{240563C3-B577-F94E-9106-7F6B70297D8A}" srcOrd="12" destOrd="0" presId="urn:microsoft.com/office/officeart/2005/8/layout/cycle8"/>
    <dgm:cxn modelId="{9406B119-AE99-F343-888B-6819444BA28F}" type="presParOf" srcId="{3C2E1B6F-D429-B54F-8118-9B59C83DC610}" destId="{9AFB030B-AC44-5E46-9B77-8A3F78558853}" srcOrd="13" destOrd="0" presId="urn:microsoft.com/office/officeart/2005/8/layout/cycle8"/>
    <dgm:cxn modelId="{79D97788-3348-FF4C-87D1-C0FEDF3C2DB0}" type="presParOf" srcId="{3C2E1B6F-D429-B54F-8118-9B59C83DC610}" destId="{CDE5CA34-6AF2-9A42-B06E-12FE2AB02ADE}" srcOrd="14" destOrd="0" presId="urn:microsoft.com/office/officeart/2005/8/layout/cycle8"/>
    <dgm:cxn modelId="{6B8D5843-1944-164B-B155-99EB7A311088}" type="presParOf" srcId="{3C2E1B6F-D429-B54F-8118-9B59C83DC610}" destId="{2632C864-A6DF-704D-9F53-C3B48640C045}" srcOrd="15" destOrd="0" presId="urn:microsoft.com/office/officeart/2005/8/layout/cycle8"/>
    <dgm:cxn modelId="{B638D842-C1A0-FC49-BFF7-987AA14458CF}" type="presParOf" srcId="{3C2E1B6F-D429-B54F-8118-9B59C83DC610}" destId="{BCC5EFE3-51B4-AD45-8268-95B32A1F5FFC}" srcOrd="16" destOrd="0" presId="urn:microsoft.com/office/officeart/2005/8/layout/cycle8"/>
    <dgm:cxn modelId="{3BC8E88C-5110-5C4C-BB3F-B2A5DE6613CE}" type="presParOf" srcId="{3C2E1B6F-D429-B54F-8118-9B59C83DC610}" destId="{67D313EF-DDDC-A54D-A11F-BEFA7EB5AC73}" srcOrd="17" destOrd="0" presId="urn:microsoft.com/office/officeart/2005/8/layout/cycle8"/>
    <dgm:cxn modelId="{8F5D67AF-FBF6-7844-8E7E-444908CE9FDD}" type="presParOf" srcId="{3C2E1B6F-D429-B54F-8118-9B59C83DC610}" destId="{23A274E7-8EA5-6941-BB7F-80D4EC39A73F}" srcOrd="18" destOrd="0" presId="urn:microsoft.com/office/officeart/2005/8/layout/cycle8"/>
    <dgm:cxn modelId="{AC01305F-405A-8F4E-A416-145C392D1D98}" type="presParOf" srcId="{3C2E1B6F-D429-B54F-8118-9B59C83DC610}" destId="{65F14B90-9CC8-BD44-9BF2-65B480C09149}" srcOrd="19" destOrd="0" presId="urn:microsoft.com/office/officeart/2005/8/layout/cycle8"/>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173F251-2AF2-D146-BA87-BCA24053F6E6}" type="doc">
      <dgm:prSet loTypeId="urn:microsoft.com/office/officeart/2005/8/layout/chart3" loCatId="relationship" qsTypeId="urn:microsoft.com/office/officeart/2005/8/quickstyle/simple4" qsCatId="simple" csTypeId="urn:microsoft.com/office/officeart/2005/8/colors/accent1_2" csCatId="accent1" phldr="1"/>
      <dgm:spPr/>
      <dgm:t>
        <a:bodyPr/>
        <a:lstStyle/>
        <a:p>
          <a:endParaRPr lang="en-US"/>
        </a:p>
      </dgm:t>
    </dgm:pt>
    <dgm:pt modelId="{7AEA8FED-3A10-0B4D-95FF-C90124BD59E4}">
      <dgm:prSet phldrT="[Text]" custT="1"/>
      <dgm:spPr/>
      <dgm:t>
        <a:bodyPr/>
        <a:lstStyle/>
        <a:p>
          <a:r>
            <a:rPr lang="en-US" sz="2400" i="1" dirty="0" err="1">
              <a:solidFill>
                <a:schemeClr val="tx1"/>
              </a:solidFill>
            </a:rPr>
            <a:t>Iaith</a:t>
          </a:r>
          <a:endParaRPr lang="en-US" sz="2400" i="1" dirty="0">
            <a:solidFill>
              <a:schemeClr val="tx1"/>
            </a:solidFill>
          </a:endParaRPr>
        </a:p>
        <a:p>
          <a:r>
            <a:rPr lang="en-US" sz="2400" dirty="0">
              <a:solidFill>
                <a:schemeClr val="tx1"/>
              </a:solidFill>
            </a:rPr>
            <a:t>Language</a:t>
          </a:r>
        </a:p>
      </dgm:t>
    </dgm:pt>
    <dgm:pt modelId="{AC163C27-AE07-9E43-B3F1-0B9378DC6C51}" type="parTrans" cxnId="{9E3EF25C-94B0-E04D-8D3A-47D39EAAE068}">
      <dgm:prSet/>
      <dgm:spPr/>
      <dgm:t>
        <a:bodyPr/>
        <a:lstStyle/>
        <a:p>
          <a:endParaRPr lang="en-US"/>
        </a:p>
      </dgm:t>
    </dgm:pt>
    <dgm:pt modelId="{0797E315-88F9-5441-AEF6-C726DF376324}" type="sibTrans" cxnId="{9E3EF25C-94B0-E04D-8D3A-47D39EAAE068}">
      <dgm:prSet/>
      <dgm:spPr/>
      <dgm:t>
        <a:bodyPr/>
        <a:lstStyle/>
        <a:p>
          <a:endParaRPr lang="en-US"/>
        </a:p>
      </dgm:t>
    </dgm:pt>
    <dgm:pt modelId="{52E73CC1-5ACB-714B-8A08-39D7B9E64A15}">
      <dgm:prSet phldrT="[Text]" custT="1"/>
      <dgm:spPr/>
      <dgm:t>
        <a:bodyPr/>
        <a:lstStyle/>
        <a:p>
          <a:r>
            <a:rPr lang="en-US" sz="2400" i="1" dirty="0" err="1">
              <a:solidFill>
                <a:schemeClr val="tx1"/>
              </a:solidFill>
            </a:rPr>
            <a:t>Dysgu</a:t>
          </a:r>
          <a:endParaRPr lang="en-US" sz="2400" i="1" dirty="0">
            <a:solidFill>
              <a:schemeClr val="tx1"/>
            </a:solidFill>
          </a:endParaRPr>
        </a:p>
        <a:p>
          <a:r>
            <a:rPr lang="en-US" sz="2400" dirty="0">
              <a:solidFill>
                <a:schemeClr val="tx1"/>
              </a:solidFill>
            </a:rPr>
            <a:t>Learning</a:t>
          </a:r>
        </a:p>
      </dgm:t>
    </dgm:pt>
    <dgm:pt modelId="{57A570B6-E716-FA4E-B0BC-61AC80B497A2}" type="parTrans" cxnId="{8E14D935-8388-0040-98B3-306CEA5ED7EE}">
      <dgm:prSet/>
      <dgm:spPr/>
      <dgm:t>
        <a:bodyPr/>
        <a:lstStyle/>
        <a:p>
          <a:endParaRPr lang="en-US"/>
        </a:p>
      </dgm:t>
    </dgm:pt>
    <dgm:pt modelId="{A2B5BCE2-EBD7-4446-9EA5-157387D2F7A9}" type="sibTrans" cxnId="{8E14D935-8388-0040-98B3-306CEA5ED7EE}">
      <dgm:prSet/>
      <dgm:spPr/>
      <dgm:t>
        <a:bodyPr/>
        <a:lstStyle/>
        <a:p>
          <a:endParaRPr lang="en-US"/>
        </a:p>
      </dgm:t>
    </dgm:pt>
    <dgm:pt modelId="{7225F9AA-DB5C-8247-B146-9C9C81E35313}">
      <dgm:prSet phldrT="[Text]" custT="1"/>
      <dgm:spPr/>
      <dgm:t>
        <a:bodyPr/>
        <a:lstStyle/>
        <a:p>
          <a:r>
            <a:rPr lang="en-US" sz="2400" i="1" dirty="0" err="1">
              <a:solidFill>
                <a:schemeClr val="tx1"/>
              </a:solidFill>
            </a:rPr>
            <a:t>Meddwl</a:t>
          </a:r>
          <a:endParaRPr lang="en-US" sz="2400" i="1" dirty="0">
            <a:solidFill>
              <a:schemeClr val="tx1"/>
            </a:solidFill>
          </a:endParaRPr>
        </a:p>
        <a:p>
          <a:r>
            <a:rPr lang="en-US" sz="2400" dirty="0">
              <a:solidFill>
                <a:schemeClr val="tx1"/>
              </a:solidFill>
            </a:rPr>
            <a:t>Thinking</a:t>
          </a:r>
        </a:p>
      </dgm:t>
    </dgm:pt>
    <dgm:pt modelId="{49A208B4-D471-DB40-B34D-0F776CE1C487}" type="parTrans" cxnId="{8343B7A1-8DA8-964C-AD20-DFA694112E83}">
      <dgm:prSet/>
      <dgm:spPr/>
      <dgm:t>
        <a:bodyPr/>
        <a:lstStyle/>
        <a:p>
          <a:endParaRPr lang="en-US"/>
        </a:p>
      </dgm:t>
    </dgm:pt>
    <dgm:pt modelId="{980B9681-98CC-3B49-B104-E0199B471300}" type="sibTrans" cxnId="{8343B7A1-8DA8-964C-AD20-DFA694112E83}">
      <dgm:prSet/>
      <dgm:spPr/>
      <dgm:t>
        <a:bodyPr/>
        <a:lstStyle/>
        <a:p>
          <a:endParaRPr lang="en-US"/>
        </a:p>
      </dgm:t>
    </dgm:pt>
    <dgm:pt modelId="{2ED879CF-57A8-A141-B108-105702473C78}" type="pres">
      <dgm:prSet presAssocID="{3173F251-2AF2-D146-BA87-BCA24053F6E6}" presName="compositeShape" presStyleCnt="0">
        <dgm:presLayoutVars>
          <dgm:chMax val="7"/>
          <dgm:dir/>
          <dgm:resizeHandles val="exact"/>
        </dgm:presLayoutVars>
      </dgm:prSet>
      <dgm:spPr/>
    </dgm:pt>
    <dgm:pt modelId="{C826A46C-B861-7042-B550-B0273B0741F7}" type="pres">
      <dgm:prSet presAssocID="{3173F251-2AF2-D146-BA87-BCA24053F6E6}" presName="wedge1" presStyleLbl="node1" presStyleIdx="0" presStyleCnt="3" custScaleX="107698" custScaleY="106619" custLinFactNeighborX="3936" custLinFactNeighborY="4615"/>
      <dgm:spPr/>
    </dgm:pt>
    <dgm:pt modelId="{0BCA8C4A-419E-F143-877E-319D4EB8A1A3}" type="pres">
      <dgm:prSet presAssocID="{3173F251-2AF2-D146-BA87-BCA24053F6E6}" presName="wedge1Tx" presStyleLbl="node1" presStyleIdx="0" presStyleCnt="3">
        <dgm:presLayoutVars>
          <dgm:chMax val="0"/>
          <dgm:chPref val="0"/>
          <dgm:bulletEnabled val="1"/>
        </dgm:presLayoutVars>
      </dgm:prSet>
      <dgm:spPr/>
    </dgm:pt>
    <dgm:pt modelId="{AD9B2FC6-07CE-F845-9E55-B84E49C216B0}" type="pres">
      <dgm:prSet presAssocID="{3173F251-2AF2-D146-BA87-BCA24053F6E6}" presName="wedge2" presStyleLbl="node1" presStyleIdx="1" presStyleCnt="3"/>
      <dgm:spPr/>
    </dgm:pt>
    <dgm:pt modelId="{427BAA9D-87F9-0D4F-9850-97247E699489}" type="pres">
      <dgm:prSet presAssocID="{3173F251-2AF2-D146-BA87-BCA24053F6E6}" presName="wedge2Tx" presStyleLbl="node1" presStyleIdx="1" presStyleCnt="3">
        <dgm:presLayoutVars>
          <dgm:chMax val="0"/>
          <dgm:chPref val="0"/>
          <dgm:bulletEnabled val="1"/>
        </dgm:presLayoutVars>
      </dgm:prSet>
      <dgm:spPr/>
    </dgm:pt>
    <dgm:pt modelId="{DE990338-37D8-5243-B468-668FE518A44F}" type="pres">
      <dgm:prSet presAssocID="{3173F251-2AF2-D146-BA87-BCA24053F6E6}" presName="wedge3" presStyleLbl="node1" presStyleIdx="2" presStyleCnt="3"/>
      <dgm:spPr/>
    </dgm:pt>
    <dgm:pt modelId="{C0F3209B-CF81-FC4E-93C1-83EF5491F13A}" type="pres">
      <dgm:prSet presAssocID="{3173F251-2AF2-D146-BA87-BCA24053F6E6}" presName="wedge3Tx" presStyleLbl="node1" presStyleIdx="2" presStyleCnt="3">
        <dgm:presLayoutVars>
          <dgm:chMax val="0"/>
          <dgm:chPref val="0"/>
          <dgm:bulletEnabled val="1"/>
        </dgm:presLayoutVars>
      </dgm:prSet>
      <dgm:spPr/>
    </dgm:pt>
  </dgm:ptLst>
  <dgm:cxnLst>
    <dgm:cxn modelId="{8E14D935-8388-0040-98B3-306CEA5ED7EE}" srcId="{3173F251-2AF2-D146-BA87-BCA24053F6E6}" destId="{52E73CC1-5ACB-714B-8A08-39D7B9E64A15}" srcOrd="1" destOrd="0" parTransId="{57A570B6-E716-FA4E-B0BC-61AC80B497A2}" sibTransId="{A2B5BCE2-EBD7-4446-9EA5-157387D2F7A9}"/>
    <dgm:cxn modelId="{3D1A613D-125C-6D49-B7AB-8420A117807F}" type="presOf" srcId="{3173F251-2AF2-D146-BA87-BCA24053F6E6}" destId="{2ED879CF-57A8-A141-B108-105702473C78}" srcOrd="0" destOrd="0" presId="urn:microsoft.com/office/officeart/2005/8/layout/chart3"/>
    <dgm:cxn modelId="{9E3EF25C-94B0-E04D-8D3A-47D39EAAE068}" srcId="{3173F251-2AF2-D146-BA87-BCA24053F6E6}" destId="{7AEA8FED-3A10-0B4D-95FF-C90124BD59E4}" srcOrd="0" destOrd="0" parTransId="{AC163C27-AE07-9E43-B3F1-0B9378DC6C51}" sibTransId="{0797E315-88F9-5441-AEF6-C726DF376324}"/>
    <dgm:cxn modelId="{8255017F-E5B1-3C42-81AE-60DC9FD63EFD}" type="presOf" srcId="{7225F9AA-DB5C-8247-B146-9C9C81E35313}" destId="{C0F3209B-CF81-FC4E-93C1-83EF5491F13A}" srcOrd="1" destOrd="0" presId="urn:microsoft.com/office/officeart/2005/8/layout/chart3"/>
    <dgm:cxn modelId="{2BB50880-E190-934A-9EA7-4FBEB8AF2C42}" type="presOf" srcId="{7225F9AA-DB5C-8247-B146-9C9C81E35313}" destId="{DE990338-37D8-5243-B468-668FE518A44F}" srcOrd="0" destOrd="0" presId="urn:microsoft.com/office/officeart/2005/8/layout/chart3"/>
    <dgm:cxn modelId="{BA863E94-125A-F14B-A420-BF3753B45329}" type="presOf" srcId="{7AEA8FED-3A10-0B4D-95FF-C90124BD59E4}" destId="{C826A46C-B861-7042-B550-B0273B0741F7}" srcOrd="0" destOrd="0" presId="urn:microsoft.com/office/officeart/2005/8/layout/chart3"/>
    <dgm:cxn modelId="{8343B7A1-8DA8-964C-AD20-DFA694112E83}" srcId="{3173F251-2AF2-D146-BA87-BCA24053F6E6}" destId="{7225F9AA-DB5C-8247-B146-9C9C81E35313}" srcOrd="2" destOrd="0" parTransId="{49A208B4-D471-DB40-B34D-0F776CE1C487}" sibTransId="{980B9681-98CC-3B49-B104-E0199B471300}"/>
    <dgm:cxn modelId="{2978C3C2-DCEE-6343-B1AF-5DB1E993C06A}" type="presOf" srcId="{52E73CC1-5ACB-714B-8A08-39D7B9E64A15}" destId="{427BAA9D-87F9-0D4F-9850-97247E699489}" srcOrd="1" destOrd="0" presId="urn:microsoft.com/office/officeart/2005/8/layout/chart3"/>
    <dgm:cxn modelId="{9D1ADED0-57BE-EB41-ACB6-D8A5D906A0A1}" type="presOf" srcId="{52E73CC1-5ACB-714B-8A08-39D7B9E64A15}" destId="{AD9B2FC6-07CE-F845-9E55-B84E49C216B0}" srcOrd="0" destOrd="0" presId="urn:microsoft.com/office/officeart/2005/8/layout/chart3"/>
    <dgm:cxn modelId="{42A7A1D1-F804-5144-B800-5A039251FD74}" type="presOf" srcId="{7AEA8FED-3A10-0B4D-95FF-C90124BD59E4}" destId="{0BCA8C4A-419E-F143-877E-319D4EB8A1A3}" srcOrd="1" destOrd="0" presId="urn:microsoft.com/office/officeart/2005/8/layout/chart3"/>
    <dgm:cxn modelId="{BA545741-702D-1B4A-AB44-06649E115886}" type="presParOf" srcId="{2ED879CF-57A8-A141-B108-105702473C78}" destId="{C826A46C-B861-7042-B550-B0273B0741F7}" srcOrd="0" destOrd="0" presId="urn:microsoft.com/office/officeart/2005/8/layout/chart3"/>
    <dgm:cxn modelId="{6C7023AC-2A9F-8345-AA6F-FB32F56A7A27}" type="presParOf" srcId="{2ED879CF-57A8-A141-B108-105702473C78}" destId="{0BCA8C4A-419E-F143-877E-319D4EB8A1A3}" srcOrd="1" destOrd="0" presId="urn:microsoft.com/office/officeart/2005/8/layout/chart3"/>
    <dgm:cxn modelId="{39E5BAB1-3631-6B4B-89AE-A542A0101D99}" type="presParOf" srcId="{2ED879CF-57A8-A141-B108-105702473C78}" destId="{AD9B2FC6-07CE-F845-9E55-B84E49C216B0}" srcOrd="2" destOrd="0" presId="urn:microsoft.com/office/officeart/2005/8/layout/chart3"/>
    <dgm:cxn modelId="{997D0BF6-FF12-2442-AB9F-692EC0BA2B44}" type="presParOf" srcId="{2ED879CF-57A8-A141-B108-105702473C78}" destId="{427BAA9D-87F9-0D4F-9850-97247E699489}" srcOrd="3" destOrd="0" presId="urn:microsoft.com/office/officeart/2005/8/layout/chart3"/>
    <dgm:cxn modelId="{4652F219-EC10-634E-BF84-1CFA0AFCC3DE}" type="presParOf" srcId="{2ED879CF-57A8-A141-B108-105702473C78}" destId="{DE990338-37D8-5243-B468-668FE518A44F}" srcOrd="4" destOrd="0" presId="urn:microsoft.com/office/officeart/2005/8/layout/chart3"/>
    <dgm:cxn modelId="{61D43E25-5EAC-424D-AF73-E72EE939638E}" type="presParOf" srcId="{2ED879CF-57A8-A141-B108-105702473C78}" destId="{C0F3209B-CF81-FC4E-93C1-83EF5491F13A}" srcOrd="5"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582B20-7DF8-DC47-A91E-2CD8FC74EDFE}">
      <dsp:nvSpPr>
        <dsp:cNvPr id="0" name=""/>
        <dsp:cNvSpPr/>
      </dsp:nvSpPr>
      <dsp:spPr>
        <a:xfrm rot="5400000">
          <a:off x="3077508" y="-1056615"/>
          <a:ext cx="1000061" cy="3367095"/>
        </a:xfrm>
        <a:prstGeom prst="round2Same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US" sz="1300" kern="1200" dirty="0"/>
            <a:t> </a:t>
          </a:r>
          <a:r>
            <a:rPr lang="en-US" sz="1300" i="1" kern="1200" dirty="0"/>
            <a:t>the sound made when air from the lungs is pushed between the vocal folds in our larynx, making them vibrate .</a:t>
          </a:r>
        </a:p>
      </dsp:txBody>
      <dsp:txXfrm rot="-5400000">
        <a:off x="1893992" y="175720"/>
        <a:ext cx="3318276" cy="902423"/>
      </dsp:txXfrm>
    </dsp:sp>
    <dsp:sp modelId="{2C7A058E-A515-F746-AC6B-AE45AA586674}">
      <dsp:nvSpPr>
        <dsp:cNvPr id="0" name=""/>
        <dsp:cNvSpPr/>
      </dsp:nvSpPr>
      <dsp:spPr>
        <a:xfrm>
          <a:off x="0" y="1894"/>
          <a:ext cx="1893991" cy="1250077"/>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i="1" kern="1200" dirty="0"/>
            <a:t>Voice</a:t>
          </a:r>
        </a:p>
      </dsp:txBody>
      <dsp:txXfrm>
        <a:off x="61024" y="62918"/>
        <a:ext cx="1771943" cy="1128029"/>
      </dsp:txXfrm>
    </dsp:sp>
    <dsp:sp modelId="{D49603E9-1941-324D-AB7D-E700FD69280C}">
      <dsp:nvSpPr>
        <dsp:cNvPr id="0" name=""/>
        <dsp:cNvSpPr/>
      </dsp:nvSpPr>
      <dsp:spPr>
        <a:xfrm rot="5400000">
          <a:off x="3077508" y="255966"/>
          <a:ext cx="1000061" cy="3367095"/>
        </a:xfrm>
        <a:prstGeom prst="round2Same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US" sz="1300" kern="1200" dirty="0"/>
            <a:t> </a:t>
          </a:r>
          <a:r>
            <a:rPr lang="en-US" sz="1300" i="1" kern="1200" dirty="0"/>
            <a:t>a way of expressing language by using muscles in the tongue, lips, jaw and vocal tract to produce sounds</a:t>
          </a:r>
          <a:r>
            <a:rPr lang="en-US" sz="1300" kern="1200" dirty="0"/>
            <a:t>. </a:t>
          </a:r>
        </a:p>
      </dsp:txBody>
      <dsp:txXfrm rot="-5400000">
        <a:off x="1893992" y="1488302"/>
        <a:ext cx="3318276" cy="902423"/>
      </dsp:txXfrm>
    </dsp:sp>
    <dsp:sp modelId="{EDBB8F46-D186-FC44-8594-98F6ECEF02ED}">
      <dsp:nvSpPr>
        <dsp:cNvPr id="0" name=""/>
        <dsp:cNvSpPr/>
      </dsp:nvSpPr>
      <dsp:spPr>
        <a:xfrm>
          <a:off x="0" y="1314475"/>
          <a:ext cx="1893991" cy="1250077"/>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i="1" kern="1200" dirty="0"/>
            <a:t>Speech</a:t>
          </a:r>
        </a:p>
      </dsp:txBody>
      <dsp:txXfrm>
        <a:off x="61024" y="1375499"/>
        <a:ext cx="1771943" cy="1128029"/>
      </dsp:txXfrm>
    </dsp:sp>
    <dsp:sp modelId="{E536EB3D-CF4C-6240-9722-8A57FFF37E08}">
      <dsp:nvSpPr>
        <dsp:cNvPr id="0" name=""/>
        <dsp:cNvSpPr/>
      </dsp:nvSpPr>
      <dsp:spPr>
        <a:xfrm rot="5400000">
          <a:off x="3077508" y="1568547"/>
          <a:ext cx="1000061" cy="3367095"/>
        </a:xfrm>
        <a:prstGeom prst="round2Same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US" sz="1300" i="1" kern="1200" dirty="0"/>
            <a:t>a set of shared rules that allow people to express their ideas in a meaningful way either in words, in writing, signing or through other body gestures. </a:t>
          </a:r>
        </a:p>
      </dsp:txBody>
      <dsp:txXfrm rot="-5400000">
        <a:off x="1893992" y="2800883"/>
        <a:ext cx="3318276" cy="902423"/>
      </dsp:txXfrm>
    </dsp:sp>
    <dsp:sp modelId="{A7C10FA1-745C-6343-A069-3B35E49B3B07}">
      <dsp:nvSpPr>
        <dsp:cNvPr id="0" name=""/>
        <dsp:cNvSpPr/>
      </dsp:nvSpPr>
      <dsp:spPr>
        <a:xfrm>
          <a:off x="0" y="2627056"/>
          <a:ext cx="1893991" cy="1250077"/>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i="1" kern="1200" dirty="0"/>
            <a:t>Language</a:t>
          </a:r>
        </a:p>
      </dsp:txBody>
      <dsp:txXfrm>
        <a:off x="61024" y="2688080"/>
        <a:ext cx="1771943" cy="11280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582B20-7DF8-DC47-A91E-2CD8FC74EDFE}">
      <dsp:nvSpPr>
        <dsp:cNvPr id="0" name=""/>
        <dsp:cNvSpPr/>
      </dsp:nvSpPr>
      <dsp:spPr>
        <a:xfrm rot="5400000">
          <a:off x="3137363" y="-1062252"/>
          <a:ext cx="1057594" cy="3450503"/>
        </a:xfrm>
        <a:prstGeom prst="round2Same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a:lnSpc>
              <a:spcPct val="90000"/>
            </a:lnSpc>
            <a:spcBef>
              <a:spcPct val="0"/>
            </a:spcBef>
            <a:spcAft>
              <a:spcPct val="15000"/>
            </a:spcAft>
            <a:buChar char="•"/>
          </a:pPr>
          <a:r>
            <a:rPr lang="en-US" sz="1200" kern="1200" dirty="0"/>
            <a:t>y </a:t>
          </a:r>
          <a:r>
            <a:rPr lang="en-US" sz="1200" kern="1200" dirty="0" err="1"/>
            <a:t>sain</a:t>
          </a:r>
          <a:r>
            <a:rPr lang="en-US" sz="1200" kern="1200" dirty="0"/>
            <a:t> a </a:t>
          </a:r>
          <a:r>
            <a:rPr lang="en-US" sz="1200" kern="1200" dirty="0" err="1"/>
            <a:t>gaiff</a:t>
          </a:r>
          <a:r>
            <a:rPr lang="en-US" sz="1200" kern="1200" dirty="0"/>
            <a:t> </a:t>
          </a:r>
          <a:r>
            <a:rPr lang="en-US" sz="1200" kern="1200" dirty="0" err="1"/>
            <a:t>ei</a:t>
          </a:r>
          <a:r>
            <a:rPr lang="en-US" sz="1200" kern="1200" dirty="0"/>
            <a:t> </a:t>
          </a:r>
          <a:r>
            <a:rPr lang="en-US" sz="1200" kern="1200" dirty="0" err="1"/>
            <a:t>gynhyrchu</a:t>
          </a:r>
          <a:r>
            <a:rPr lang="en-US" sz="1200" kern="1200" dirty="0"/>
            <a:t> pan </a:t>
          </a:r>
          <a:r>
            <a:rPr lang="en-US" sz="1200" kern="1200" dirty="0" err="1"/>
            <a:t>mae</a:t>
          </a:r>
          <a:r>
            <a:rPr lang="en-US" sz="1200" kern="1200" dirty="0"/>
            <a:t> </a:t>
          </a:r>
          <a:r>
            <a:rPr lang="en-US" sz="1200" kern="1200" dirty="0" err="1"/>
            <a:t>aer</a:t>
          </a:r>
          <a:r>
            <a:rPr lang="en-US" sz="1200" kern="1200" dirty="0"/>
            <a:t> </a:t>
          </a:r>
          <a:r>
            <a:rPr lang="en-US" sz="1200" kern="1200" dirty="0" err="1"/>
            <a:t>o’r</a:t>
          </a:r>
          <a:r>
            <a:rPr lang="en-US" sz="1200" kern="1200" dirty="0"/>
            <a:t> </a:t>
          </a:r>
          <a:r>
            <a:rPr lang="en-US" sz="1200" kern="1200" dirty="0" err="1"/>
            <a:t>ysgyfaint</a:t>
          </a:r>
          <a:r>
            <a:rPr lang="en-US" sz="1200" kern="1200" dirty="0"/>
            <a:t> </a:t>
          </a:r>
          <a:r>
            <a:rPr lang="en-US" sz="1200" kern="1200" dirty="0" err="1"/>
            <a:t>yn</a:t>
          </a:r>
          <a:r>
            <a:rPr lang="en-US" sz="1200" kern="1200" dirty="0"/>
            <a:t> </a:t>
          </a:r>
          <a:r>
            <a:rPr lang="en-US" sz="1200" kern="1200" dirty="0" err="1"/>
            <a:t>cael</a:t>
          </a:r>
          <a:r>
            <a:rPr lang="en-US" sz="1200" kern="1200" dirty="0"/>
            <a:t> </a:t>
          </a:r>
          <a:r>
            <a:rPr lang="en-US" sz="1200" kern="1200" dirty="0" err="1"/>
            <a:t>ei</a:t>
          </a:r>
          <a:r>
            <a:rPr lang="en-US" sz="1200" kern="1200" dirty="0"/>
            <a:t> </a:t>
          </a:r>
          <a:r>
            <a:rPr lang="en-US" sz="1200" kern="1200" dirty="0" err="1"/>
            <a:t>wthio</a:t>
          </a:r>
          <a:r>
            <a:rPr lang="en-US" sz="1200" kern="1200" dirty="0"/>
            <a:t> </a:t>
          </a:r>
          <a:r>
            <a:rPr lang="en-US" sz="1200" kern="1200" dirty="0" err="1"/>
            <a:t>rhwng</a:t>
          </a:r>
          <a:r>
            <a:rPr lang="en-US" sz="1200" kern="1200" dirty="0"/>
            <a:t> </a:t>
          </a:r>
          <a:r>
            <a:rPr lang="en-US" sz="1200" kern="1200" dirty="0" err="1"/>
            <a:t>yr</a:t>
          </a:r>
          <a:r>
            <a:rPr lang="en-US" sz="1200" kern="1200" dirty="0"/>
            <a:t> </a:t>
          </a:r>
          <a:r>
            <a:rPr lang="en-US" sz="1200" kern="1200" dirty="0" err="1"/>
            <a:t>haenau</a:t>
          </a:r>
          <a:r>
            <a:rPr lang="en-US" sz="1200" kern="1200" dirty="0"/>
            <a:t> </a:t>
          </a:r>
          <a:r>
            <a:rPr lang="en-US" sz="1200" kern="1200" dirty="0" err="1"/>
            <a:t>lleisiol</a:t>
          </a:r>
          <a:r>
            <a:rPr lang="en-US" sz="1200" kern="1200" dirty="0"/>
            <a:t> </a:t>
          </a:r>
          <a:r>
            <a:rPr lang="en-US" sz="1200" kern="1200" dirty="0" err="1"/>
            <a:t>yn</a:t>
          </a:r>
          <a:r>
            <a:rPr lang="en-US" sz="1200" kern="1200" dirty="0"/>
            <a:t> y corn </a:t>
          </a:r>
          <a:r>
            <a:rPr lang="en-US" sz="1200" kern="1200" dirty="0" err="1"/>
            <a:t>gwddf</a:t>
          </a:r>
          <a:r>
            <a:rPr lang="en-US" sz="1200" kern="1200" dirty="0"/>
            <a:t>, </a:t>
          </a:r>
          <a:r>
            <a:rPr lang="en-US" sz="1200" kern="1200" dirty="0" err="1"/>
            <a:t>gan</a:t>
          </a:r>
          <a:r>
            <a:rPr lang="en-US" sz="1200" kern="1200" dirty="0"/>
            <a:t> </a:t>
          </a:r>
          <a:r>
            <a:rPr lang="en-US" sz="1200" kern="1200" dirty="0" err="1"/>
            <a:t>wneud</a:t>
          </a:r>
          <a:r>
            <a:rPr lang="en-US" sz="1200" kern="1200" dirty="0"/>
            <a:t> </a:t>
          </a:r>
          <a:r>
            <a:rPr lang="en-US" sz="1200" kern="1200" dirty="0" err="1"/>
            <a:t>iddynt</a:t>
          </a:r>
          <a:r>
            <a:rPr lang="en-US" sz="1200" kern="1200" dirty="0"/>
            <a:t> </a:t>
          </a:r>
          <a:r>
            <a:rPr lang="en-US" sz="1200" kern="1200" dirty="0" err="1"/>
            <a:t>ddirgrynu</a:t>
          </a:r>
          <a:r>
            <a:rPr lang="en-US" sz="1200" kern="1200" dirty="0"/>
            <a:t>.  </a:t>
          </a:r>
        </a:p>
      </dsp:txBody>
      <dsp:txXfrm rot="-5400000">
        <a:off x="1940909" y="185829"/>
        <a:ext cx="3398876" cy="954340"/>
      </dsp:txXfrm>
    </dsp:sp>
    <dsp:sp modelId="{2C7A058E-A515-F746-AC6B-AE45AA586674}">
      <dsp:nvSpPr>
        <dsp:cNvPr id="0" name=""/>
        <dsp:cNvSpPr/>
      </dsp:nvSpPr>
      <dsp:spPr>
        <a:xfrm>
          <a:off x="0" y="2003"/>
          <a:ext cx="1940908" cy="1321992"/>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GB" sz="2700" kern="1200" dirty="0" err="1"/>
            <a:t>Llais</a:t>
          </a:r>
          <a:endParaRPr lang="en-US" sz="2700" kern="1200" dirty="0"/>
        </a:p>
      </dsp:txBody>
      <dsp:txXfrm>
        <a:off x="64534" y="66537"/>
        <a:ext cx="1811840" cy="1192924"/>
      </dsp:txXfrm>
    </dsp:sp>
    <dsp:sp modelId="{D49603E9-1941-324D-AB7D-E700FD69280C}">
      <dsp:nvSpPr>
        <dsp:cNvPr id="0" name=""/>
        <dsp:cNvSpPr/>
      </dsp:nvSpPr>
      <dsp:spPr>
        <a:xfrm rot="5400000">
          <a:off x="3137363" y="325840"/>
          <a:ext cx="1057594" cy="3450503"/>
        </a:xfrm>
        <a:prstGeom prst="round2Same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a:lnSpc>
              <a:spcPct val="90000"/>
            </a:lnSpc>
            <a:spcBef>
              <a:spcPct val="0"/>
            </a:spcBef>
            <a:spcAft>
              <a:spcPct val="15000"/>
            </a:spcAft>
            <a:buChar char="•"/>
          </a:pPr>
          <a:r>
            <a:rPr lang="en-US" sz="1200" kern="1200" dirty="0"/>
            <a:t> </a:t>
          </a:r>
          <a:r>
            <a:rPr lang="en-US" sz="1200" kern="1200" dirty="0" err="1"/>
            <a:t>modd</a:t>
          </a:r>
          <a:r>
            <a:rPr lang="en-US" sz="1200" kern="1200" dirty="0"/>
            <a:t> o </a:t>
          </a:r>
          <a:r>
            <a:rPr lang="en-US" sz="1200" kern="1200" dirty="0" err="1"/>
            <a:t>fynegi</a:t>
          </a:r>
          <a:r>
            <a:rPr lang="en-US" sz="1200" kern="1200" dirty="0"/>
            <a:t> </a:t>
          </a:r>
          <a:r>
            <a:rPr lang="en-US" sz="1200" kern="1200" dirty="0" err="1"/>
            <a:t>iaith</a:t>
          </a:r>
          <a:r>
            <a:rPr lang="en-US" sz="1200" kern="1200" dirty="0"/>
            <a:t> </a:t>
          </a:r>
          <a:r>
            <a:rPr lang="en-US" sz="1200" kern="1200" dirty="0" err="1"/>
            <a:t>trwy</a:t>
          </a:r>
          <a:r>
            <a:rPr lang="en-US" sz="1200" kern="1200" dirty="0"/>
            <a:t> </a:t>
          </a:r>
          <a:r>
            <a:rPr lang="en-US" sz="1200" kern="1200" dirty="0" err="1"/>
            <a:t>ddefnyddio’r</a:t>
          </a:r>
          <a:r>
            <a:rPr lang="en-US" sz="1200" kern="1200" dirty="0"/>
            <a:t> </a:t>
          </a:r>
          <a:r>
            <a:rPr lang="en-US" sz="1200" kern="1200" dirty="0" err="1"/>
            <a:t>cyhyrau</a:t>
          </a:r>
          <a:r>
            <a:rPr lang="en-US" sz="1200" kern="1200" dirty="0"/>
            <a:t> </a:t>
          </a:r>
          <a:r>
            <a:rPr lang="en-US" sz="1200" kern="1200" dirty="0" err="1"/>
            <a:t>yn</a:t>
          </a:r>
          <a:r>
            <a:rPr lang="en-US" sz="1200" kern="1200" dirty="0"/>
            <a:t> y </a:t>
          </a:r>
          <a:r>
            <a:rPr lang="en-US" sz="1200" kern="1200" dirty="0" err="1"/>
            <a:t>dafod</a:t>
          </a:r>
          <a:r>
            <a:rPr lang="en-US" sz="1200" kern="1200" dirty="0"/>
            <a:t>, y </a:t>
          </a:r>
          <a:r>
            <a:rPr lang="en-US" sz="1200" kern="1200" dirty="0" err="1"/>
            <a:t>gwefusau</a:t>
          </a:r>
          <a:r>
            <a:rPr lang="en-US" sz="1200" kern="1200" dirty="0"/>
            <a:t>, </a:t>
          </a:r>
          <a:r>
            <a:rPr lang="en-US" sz="1200" kern="1200" dirty="0" err="1"/>
            <a:t>yr</a:t>
          </a:r>
          <a:r>
            <a:rPr lang="en-US" sz="1200" kern="1200" dirty="0"/>
            <a:t> </a:t>
          </a:r>
          <a:r>
            <a:rPr lang="en-US" sz="1200" kern="1200" dirty="0" err="1"/>
            <a:t>ên</a:t>
          </a:r>
          <a:r>
            <a:rPr lang="en-US" sz="1200" kern="1200" dirty="0"/>
            <a:t> </a:t>
          </a:r>
          <a:r>
            <a:rPr lang="en-US" sz="1200" kern="1200" dirty="0" err="1"/>
            <a:t>a’r</a:t>
          </a:r>
          <a:r>
            <a:rPr lang="en-US" sz="1200" kern="1200" dirty="0"/>
            <a:t> </a:t>
          </a:r>
          <a:r>
            <a:rPr lang="en-US" sz="1200" kern="1200" dirty="0" err="1"/>
            <a:t>rhan</a:t>
          </a:r>
          <a:r>
            <a:rPr lang="en-US" sz="1200" kern="1200" dirty="0"/>
            <a:t> </a:t>
          </a:r>
          <a:r>
            <a:rPr lang="en-US" sz="1200" kern="1200" dirty="0" err="1"/>
            <a:t>lleisiol</a:t>
          </a:r>
          <a:r>
            <a:rPr lang="en-US" sz="1200" kern="1200" dirty="0"/>
            <a:t> </a:t>
          </a:r>
          <a:r>
            <a:rPr lang="en-US" sz="1200" kern="1200" dirty="0" err="1"/>
            <a:t>i</a:t>
          </a:r>
          <a:r>
            <a:rPr lang="en-US" sz="1200" kern="1200" dirty="0"/>
            <a:t> </a:t>
          </a:r>
          <a:r>
            <a:rPr lang="en-US" sz="1200" kern="1200" dirty="0" err="1"/>
            <a:t>gynhyrchu</a:t>
          </a:r>
          <a:r>
            <a:rPr lang="en-US" sz="1200" kern="1200" dirty="0"/>
            <a:t> </a:t>
          </a:r>
          <a:r>
            <a:rPr lang="en-US" sz="1200" kern="1200" dirty="0" err="1"/>
            <a:t>seiniau</a:t>
          </a:r>
          <a:r>
            <a:rPr lang="en-US" sz="1200" kern="1200" dirty="0"/>
            <a:t>. </a:t>
          </a:r>
        </a:p>
      </dsp:txBody>
      <dsp:txXfrm rot="-5400000">
        <a:off x="1940909" y="1573922"/>
        <a:ext cx="3398876" cy="954340"/>
      </dsp:txXfrm>
    </dsp:sp>
    <dsp:sp modelId="{EDBB8F46-D186-FC44-8594-98F6ECEF02ED}">
      <dsp:nvSpPr>
        <dsp:cNvPr id="0" name=""/>
        <dsp:cNvSpPr/>
      </dsp:nvSpPr>
      <dsp:spPr>
        <a:xfrm>
          <a:off x="0" y="1390095"/>
          <a:ext cx="1940908" cy="1321992"/>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US" sz="2700" kern="1200" dirty="0" err="1"/>
            <a:t>Lleferydd</a:t>
          </a:r>
          <a:endParaRPr lang="en-US" sz="2700" kern="1200" dirty="0"/>
        </a:p>
      </dsp:txBody>
      <dsp:txXfrm>
        <a:off x="64534" y="1454629"/>
        <a:ext cx="1811840" cy="1192924"/>
      </dsp:txXfrm>
    </dsp:sp>
    <dsp:sp modelId="{E536EB3D-CF4C-6240-9722-8A57FFF37E08}">
      <dsp:nvSpPr>
        <dsp:cNvPr id="0" name=""/>
        <dsp:cNvSpPr/>
      </dsp:nvSpPr>
      <dsp:spPr>
        <a:xfrm rot="5400000">
          <a:off x="3137363" y="1713932"/>
          <a:ext cx="1057594" cy="3450503"/>
        </a:xfrm>
        <a:prstGeom prst="round2Same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a:lnSpc>
              <a:spcPct val="90000"/>
            </a:lnSpc>
            <a:spcBef>
              <a:spcPct val="0"/>
            </a:spcBef>
            <a:spcAft>
              <a:spcPct val="15000"/>
            </a:spcAft>
            <a:buChar char="•"/>
          </a:pPr>
          <a:r>
            <a:rPr lang="en-US" sz="1200" kern="1200" dirty="0"/>
            <a:t>set o </a:t>
          </a:r>
          <a:r>
            <a:rPr lang="en-US" sz="1200" kern="1200" dirty="0" err="1"/>
            <a:t>reolau</a:t>
          </a:r>
          <a:r>
            <a:rPr lang="en-US" sz="1200" kern="1200" dirty="0"/>
            <a:t> </a:t>
          </a:r>
          <a:r>
            <a:rPr lang="en-US" sz="1200" kern="1200" dirty="0" err="1"/>
            <a:t>cyffredin</a:t>
          </a:r>
          <a:r>
            <a:rPr lang="en-US" sz="1200" kern="1200" dirty="0"/>
            <a:t> </a:t>
          </a:r>
          <a:r>
            <a:rPr lang="en-US" sz="1200" kern="1200" dirty="0" err="1"/>
            <a:t>sydd</a:t>
          </a:r>
          <a:r>
            <a:rPr lang="en-US" sz="1200" kern="1200" dirty="0"/>
            <a:t> </a:t>
          </a:r>
          <a:r>
            <a:rPr lang="en-US" sz="1200" kern="1200" dirty="0" err="1"/>
            <a:t>yn</a:t>
          </a:r>
          <a:r>
            <a:rPr lang="en-US" sz="1200" kern="1200" dirty="0"/>
            <a:t> </a:t>
          </a:r>
          <a:r>
            <a:rPr lang="en-US" sz="1200" kern="1200" dirty="0" err="1"/>
            <a:t>galluogi</a:t>
          </a:r>
          <a:r>
            <a:rPr lang="en-US" sz="1200" kern="1200" dirty="0"/>
            <a:t> </a:t>
          </a:r>
          <a:r>
            <a:rPr lang="en-US" sz="1200" kern="1200" dirty="0" err="1"/>
            <a:t>pobl</a:t>
          </a:r>
          <a:r>
            <a:rPr lang="en-US" sz="1200" kern="1200" dirty="0"/>
            <a:t> </a:t>
          </a:r>
          <a:r>
            <a:rPr lang="en-US" sz="1200" kern="1200" dirty="0" err="1"/>
            <a:t>i</a:t>
          </a:r>
          <a:r>
            <a:rPr lang="en-US" sz="1200" kern="1200" dirty="0"/>
            <a:t> </a:t>
          </a:r>
          <a:r>
            <a:rPr lang="en-US" sz="1200" kern="1200" dirty="0" err="1"/>
            <a:t>fynegi</a:t>
          </a:r>
          <a:r>
            <a:rPr lang="en-US" sz="1200" kern="1200" dirty="0"/>
            <a:t> </a:t>
          </a:r>
          <a:r>
            <a:rPr lang="en-US" sz="1200" kern="1200" dirty="0" err="1"/>
            <a:t>eu</a:t>
          </a:r>
          <a:r>
            <a:rPr lang="en-US" sz="1200" kern="1200" dirty="0"/>
            <a:t> </a:t>
          </a:r>
          <a:r>
            <a:rPr lang="en-US" sz="1200" kern="1200" dirty="0" err="1"/>
            <a:t>syniadau</a:t>
          </a:r>
          <a:r>
            <a:rPr lang="en-US" sz="1200" kern="1200" dirty="0"/>
            <a:t> </a:t>
          </a:r>
          <a:r>
            <a:rPr lang="en-US" sz="1200" kern="1200" dirty="0" err="1"/>
            <a:t>mewn</a:t>
          </a:r>
          <a:r>
            <a:rPr lang="en-US" sz="1200" kern="1200" dirty="0"/>
            <a:t> </a:t>
          </a:r>
          <a:r>
            <a:rPr lang="en-US" sz="1200" kern="1200" dirty="0" err="1"/>
            <a:t>modd</a:t>
          </a:r>
          <a:r>
            <a:rPr lang="en-US" sz="1200" kern="1200" dirty="0"/>
            <a:t> </a:t>
          </a:r>
          <a:r>
            <a:rPr lang="en-US" sz="1200" kern="1200" dirty="0" err="1"/>
            <a:t>synhwyrol</a:t>
          </a:r>
          <a:r>
            <a:rPr lang="en-US" sz="1200" kern="1200" dirty="0"/>
            <a:t> </a:t>
          </a:r>
          <a:r>
            <a:rPr lang="en-US" sz="1200" kern="1200" dirty="0" err="1"/>
            <a:t>naill</a:t>
          </a:r>
          <a:r>
            <a:rPr lang="en-US" sz="1200" kern="1200" dirty="0"/>
            <a:t> </a:t>
          </a:r>
          <a:r>
            <a:rPr lang="en-US" sz="1200" kern="1200" dirty="0" err="1"/>
            <a:t>ai</a:t>
          </a:r>
          <a:r>
            <a:rPr lang="en-US" sz="1200" kern="1200" dirty="0"/>
            <a:t> </a:t>
          </a:r>
          <a:r>
            <a:rPr lang="en-US" sz="1200" kern="1200" dirty="0" err="1"/>
            <a:t>ar</a:t>
          </a:r>
          <a:r>
            <a:rPr lang="en-US" sz="1200" kern="1200" dirty="0"/>
            <a:t> </a:t>
          </a:r>
          <a:r>
            <a:rPr lang="en-US" sz="1200" kern="1200" dirty="0" err="1"/>
            <a:t>lafar</a:t>
          </a:r>
          <a:r>
            <a:rPr lang="en-US" sz="1200" kern="1200" dirty="0"/>
            <a:t>, </a:t>
          </a:r>
          <a:r>
            <a:rPr lang="en-US" sz="1200" kern="1200" dirty="0" err="1"/>
            <a:t>yn</a:t>
          </a:r>
          <a:r>
            <a:rPr lang="en-US" sz="1200" kern="1200" dirty="0"/>
            <a:t> </a:t>
          </a:r>
          <a:r>
            <a:rPr lang="en-US" sz="1200" kern="1200" dirty="0" err="1"/>
            <a:t>ysgrifenedig</a:t>
          </a:r>
          <a:r>
            <a:rPr lang="en-US" sz="1200" kern="1200" dirty="0"/>
            <a:t>, </a:t>
          </a:r>
          <a:r>
            <a:rPr lang="en-US" sz="1200" kern="1200" dirty="0" err="1"/>
            <a:t>trwy</a:t>
          </a:r>
          <a:r>
            <a:rPr lang="en-US" sz="1200" kern="1200" dirty="0"/>
            <a:t> </a:t>
          </a:r>
          <a:r>
            <a:rPr lang="en-US" sz="1200" kern="1200" dirty="0" err="1"/>
            <a:t>arwyddo</a:t>
          </a:r>
          <a:r>
            <a:rPr lang="en-US" sz="1200" kern="1200" dirty="0"/>
            <a:t> </a:t>
          </a:r>
          <a:r>
            <a:rPr lang="en-US" sz="1200" kern="1200" dirty="0" err="1"/>
            <a:t>neu</a:t>
          </a:r>
          <a:r>
            <a:rPr lang="en-US" sz="1200" kern="1200" dirty="0"/>
            <a:t> </a:t>
          </a:r>
          <a:r>
            <a:rPr lang="en-US" sz="1200" kern="1200" dirty="0" err="1"/>
            <a:t>drwy</a:t>
          </a:r>
          <a:r>
            <a:rPr lang="en-US" sz="1200" kern="1200" dirty="0"/>
            <a:t> </a:t>
          </a:r>
          <a:r>
            <a:rPr lang="en-US" sz="1200" kern="1200" dirty="0" err="1"/>
            <a:t>ystumiau</a:t>
          </a:r>
          <a:r>
            <a:rPr lang="en-US" sz="1200" kern="1200" dirty="0"/>
            <a:t> </a:t>
          </a:r>
          <a:r>
            <a:rPr lang="en-US" sz="1200" kern="1200" dirty="0" err="1"/>
            <a:t>corff</a:t>
          </a:r>
          <a:r>
            <a:rPr lang="en-US" sz="1200" kern="1200" dirty="0"/>
            <a:t> </a:t>
          </a:r>
          <a:r>
            <a:rPr lang="en-US" sz="1200" kern="1200" dirty="0" err="1"/>
            <a:t>eraill</a:t>
          </a:r>
          <a:r>
            <a:rPr lang="en-US" sz="1200" kern="1200" dirty="0"/>
            <a:t>.  </a:t>
          </a:r>
        </a:p>
      </dsp:txBody>
      <dsp:txXfrm rot="-5400000">
        <a:off x="1940909" y="2962014"/>
        <a:ext cx="3398876" cy="954340"/>
      </dsp:txXfrm>
    </dsp:sp>
    <dsp:sp modelId="{A7C10FA1-745C-6343-A069-3B35E49B3B07}">
      <dsp:nvSpPr>
        <dsp:cNvPr id="0" name=""/>
        <dsp:cNvSpPr/>
      </dsp:nvSpPr>
      <dsp:spPr>
        <a:xfrm>
          <a:off x="0" y="2778188"/>
          <a:ext cx="1940908" cy="1321992"/>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US" sz="2700" kern="1200" dirty="0" err="1"/>
            <a:t>Iaith</a:t>
          </a:r>
          <a:endParaRPr lang="en-US" sz="2700" kern="1200" dirty="0"/>
        </a:p>
      </dsp:txBody>
      <dsp:txXfrm>
        <a:off x="64534" y="2842722"/>
        <a:ext cx="1811840" cy="11929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5E94EE-6499-DC4A-BD9C-CE28C557FDE4}">
      <dsp:nvSpPr>
        <dsp:cNvPr id="0" name=""/>
        <dsp:cNvSpPr/>
      </dsp:nvSpPr>
      <dsp:spPr>
        <a:xfrm>
          <a:off x="1199685" y="294333"/>
          <a:ext cx="3808371" cy="3808371"/>
        </a:xfrm>
        <a:prstGeom prst="pie">
          <a:avLst>
            <a:gd name="adj1" fmla="val 16200000"/>
            <a:gd name="adj2" fmla="val 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US" sz="1900" i="1" kern="1200" dirty="0">
              <a:solidFill>
                <a:schemeClr val="tx1"/>
              </a:solidFill>
            </a:rPr>
            <a:t>Phonology</a:t>
          </a:r>
        </a:p>
      </dsp:txBody>
      <dsp:txXfrm>
        <a:off x="3221295" y="1083664"/>
        <a:ext cx="1405470" cy="1042768"/>
      </dsp:txXfrm>
    </dsp:sp>
    <dsp:sp modelId="{92AC0F3C-30EC-614D-B058-B324BC40E968}">
      <dsp:nvSpPr>
        <dsp:cNvPr id="0" name=""/>
        <dsp:cNvSpPr/>
      </dsp:nvSpPr>
      <dsp:spPr>
        <a:xfrm>
          <a:off x="1212633" y="448083"/>
          <a:ext cx="3808371" cy="3808371"/>
        </a:xfrm>
        <a:prstGeom prst="pie">
          <a:avLst>
            <a:gd name="adj1" fmla="val 0"/>
            <a:gd name="adj2" fmla="val 540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US" sz="1900" i="1" kern="1200" dirty="0">
              <a:solidFill>
                <a:schemeClr val="tx1"/>
              </a:solidFill>
            </a:rPr>
            <a:t>Semantics</a:t>
          </a:r>
        </a:p>
      </dsp:txBody>
      <dsp:txXfrm>
        <a:off x="3234244" y="2424356"/>
        <a:ext cx="1405470" cy="1042768"/>
      </dsp:txXfrm>
    </dsp:sp>
    <dsp:sp modelId="{6CA38E64-18E2-3E4F-9F14-B08C0ED49441}">
      <dsp:nvSpPr>
        <dsp:cNvPr id="0" name=""/>
        <dsp:cNvSpPr/>
      </dsp:nvSpPr>
      <dsp:spPr>
        <a:xfrm>
          <a:off x="1084781" y="448083"/>
          <a:ext cx="3808371" cy="3808371"/>
        </a:xfrm>
        <a:prstGeom prst="pie">
          <a:avLst>
            <a:gd name="adj1" fmla="val 5400000"/>
            <a:gd name="adj2" fmla="val 1080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US" sz="1900" i="1" kern="1200" dirty="0">
              <a:solidFill>
                <a:schemeClr val="tx1"/>
              </a:solidFill>
            </a:rPr>
            <a:t>Syntax (Grammar)</a:t>
          </a:r>
        </a:p>
      </dsp:txBody>
      <dsp:txXfrm>
        <a:off x="1466071" y="2424356"/>
        <a:ext cx="1405470" cy="1042768"/>
      </dsp:txXfrm>
    </dsp:sp>
    <dsp:sp modelId="{240563C3-B577-F94E-9106-7F6B70297D8A}">
      <dsp:nvSpPr>
        <dsp:cNvPr id="0" name=""/>
        <dsp:cNvSpPr/>
      </dsp:nvSpPr>
      <dsp:spPr>
        <a:xfrm>
          <a:off x="997112" y="241321"/>
          <a:ext cx="3983709" cy="3966190"/>
        </a:xfrm>
        <a:prstGeom prst="pie">
          <a:avLst>
            <a:gd name="adj1" fmla="val 10800000"/>
            <a:gd name="adj2" fmla="val 1620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US" sz="1900" i="1" kern="1200" dirty="0">
              <a:solidFill>
                <a:schemeClr val="tx1"/>
              </a:solidFill>
            </a:rPr>
            <a:t>Pragmatics</a:t>
          </a:r>
        </a:p>
      </dsp:txBody>
      <dsp:txXfrm>
        <a:off x="1395957" y="1063361"/>
        <a:ext cx="1470178" cy="1085980"/>
      </dsp:txXfrm>
    </dsp:sp>
    <dsp:sp modelId="{BCC5EFE3-51B4-AD45-8268-95B32A1F5FFC}">
      <dsp:nvSpPr>
        <dsp:cNvPr id="0" name=""/>
        <dsp:cNvSpPr/>
      </dsp:nvSpPr>
      <dsp:spPr>
        <a:xfrm>
          <a:off x="963928" y="58577"/>
          <a:ext cx="4279884" cy="4279884"/>
        </a:xfrm>
        <a:prstGeom prst="circularArrow">
          <a:avLst>
            <a:gd name="adj1" fmla="val 5085"/>
            <a:gd name="adj2" fmla="val 327528"/>
            <a:gd name="adj3" fmla="val 21272472"/>
            <a:gd name="adj4" fmla="val 16200000"/>
            <a:gd name="adj5" fmla="val 5932"/>
          </a:avLst>
        </a:prstGeom>
        <a:gradFill rotWithShape="0">
          <a:gsLst>
            <a:gs pos="0">
              <a:schemeClr val="accent1">
                <a:tint val="60000"/>
                <a:hueOff val="0"/>
                <a:satOff val="0"/>
                <a:lumOff val="0"/>
                <a:alphaOff val="0"/>
                <a:tint val="96000"/>
                <a:lumMod val="104000"/>
              </a:schemeClr>
            </a:gs>
            <a:gs pos="100000">
              <a:schemeClr val="accent1">
                <a:tint val="60000"/>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67D313EF-DDDC-A54D-A11F-BEFA7EB5AC73}">
      <dsp:nvSpPr>
        <dsp:cNvPr id="0" name=""/>
        <dsp:cNvSpPr/>
      </dsp:nvSpPr>
      <dsp:spPr>
        <a:xfrm>
          <a:off x="976877" y="212326"/>
          <a:ext cx="4279884" cy="4279884"/>
        </a:xfrm>
        <a:prstGeom prst="circularArrow">
          <a:avLst>
            <a:gd name="adj1" fmla="val 5085"/>
            <a:gd name="adj2" fmla="val 327528"/>
            <a:gd name="adj3" fmla="val 5072472"/>
            <a:gd name="adj4" fmla="val 0"/>
            <a:gd name="adj5" fmla="val 5932"/>
          </a:avLst>
        </a:prstGeom>
        <a:gradFill rotWithShape="0">
          <a:gsLst>
            <a:gs pos="0">
              <a:schemeClr val="accent1">
                <a:tint val="60000"/>
                <a:hueOff val="0"/>
                <a:satOff val="0"/>
                <a:lumOff val="0"/>
                <a:alphaOff val="0"/>
                <a:tint val="96000"/>
                <a:lumMod val="104000"/>
              </a:schemeClr>
            </a:gs>
            <a:gs pos="100000">
              <a:schemeClr val="accent1">
                <a:tint val="60000"/>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23A274E7-8EA5-6941-BB7F-80D4EC39A73F}">
      <dsp:nvSpPr>
        <dsp:cNvPr id="0" name=""/>
        <dsp:cNvSpPr/>
      </dsp:nvSpPr>
      <dsp:spPr>
        <a:xfrm>
          <a:off x="849024" y="212326"/>
          <a:ext cx="4279884" cy="4279884"/>
        </a:xfrm>
        <a:prstGeom prst="circularArrow">
          <a:avLst>
            <a:gd name="adj1" fmla="val 5085"/>
            <a:gd name="adj2" fmla="val 327528"/>
            <a:gd name="adj3" fmla="val 10472472"/>
            <a:gd name="adj4" fmla="val 5400000"/>
            <a:gd name="adj5" fmla="val 5932"/>
          </a:avLst>
        </a:prstGeom>
        <a:gradFill rotWithShape="0">
          <a:gsLst>
            <a:gs pos="0">
              <a:schemeClr val="accent1">
                <a:tint val="60000"/>
                <a:hueOff val="0"/>
                <a:satOff val="0"/>
                <a:lumOff val="0"/>
                <a:alphaOff val="0"/>
                <a:tint val="96000"/>
                <a:lumMod val="104000"/>
              </a:schemeClr>
            </a:gs>
            <a:gs pos="100000">
              <a:schemeClr val="accent1">
                <a:tint val="60000"/>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65F14B90-9CC8-BD44-9BF2-65B480C09149}">
      <dsp:nvSpPr>
        <dsp:cNvPr id="0" name=""/>
        <dsp:cNvSpPr/>
      </dsp:nvSpPr>
      <dsp:spPr>
        <a:xfrm>
          <a:off x="848196" y="83728"/>
          <a:ext cx="4279884" cy="4279884"/>
        </a:xfrm>
        <a:prstGeom prst="circularArrow">
          <a:avLst>
            <a:gd name="adj1" fmla="val 5085"/>
            <a:gd name="adj2" fmla="val 327528"/>
            <a:gd name="adj3" fmla="val 15872472"/>
            <a:gd name="adj4" fmla="val 10800000"/>
            <a:gd name="adj5" fmla="val 5932"/>
          </a:avLst>
        </a:prstGeom>
        <a:gradFill rotWithShape="0">
          <a:gsLst>
            <a:gs pos="0">
              <a:schemeClr val="accent1">
                <a:tint val="60000"/>
                <a:hueOff val="0"/>
                <a:satOff val="0"/>
                <a:lumOff val="0"/>
                <a:alphaOff val="0"/>
                <a:tint val="96000"/>
                <a:lumMod val="104000"/>
              </a:schemeClr>
            </a:gs>
            <a:gs pos="100000">
              <a:schemeClr val="accent1">
                <a:tint val="60000"/>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5E94EE-6499-DC4A-BD9C-CE28C557FDE4}">
      <dsp:nvSpPr>
        <dsp:cNvPr id="0" name=""/>
        <dsp:cNvSpPr/>
      </dsp:nvSpPr>
      <dsp:spPr>
        <a:xfrm>
          <a:off x="1506056" y="279732"/>
          <a:ext cx="3630337" cy="3630337"/>
        </a:xfrm>
        <a:prstGeom prst="pie">
          <a:avLst>
            <a:gd name="adj1" fmla="val 16200000"/>
            <a:gd name="adj2" fmla="val 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err="1">
              <a:solidFill>
                <a:schemeClr val="tx1"/>
              </a:solidFill>
            </a:rPr>
            <a:t>Ffonoleg</a:t>
          </a:r>
          <a:endParaRPr lang="en-US" sz="1600" kern="1200" dirty="0">
            <a:solidFill>
              <a:schemeClr val="tx1"/>
            </a:solidFill>
          </a:endParaRPr>
        </a:p>
      </dsp:txBody>
      <dsp:txXfrm>
        <a:off x="3433160" y="1032163"/>
        <a:ext cx="1339767" cy="994020"/>
      </dsp:txXfrm>
    </dsp:sp>
    <dsp:sp modelId="{92AC0F3C-30EC-614D-B058-B324BC40E968}">
      <dsp:nvSpPr>
        <dsp:cNvPr id="0" name=""/>
        <dsp:cNvSpPr/>
      </dsp:nvSpPr>
      <dsp:spPr>
        <a:xfrm>
          <a:off x="1518399" y="426294"/>
          <a:ext cx="3630337" cy="3630337"/>
        </a:xfrm>
        <a:prstGeom prst="pie">
          <a:avLst>
            <a:gd name="adj1" fmla="val 0"/>
            <a:gd name="adj2" fmla="val 540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err="1">
              <a:solidFill>
                <a:schemeClr val="tx1"/>
              </a:solidFill>
            </a:rPr>
            <a:t>Semanteg</a:t>
          </a:r>
          <a:endParaRPr lang="en-US" sz="1600" kern="1200" dirty="0">
            <a:solidFill>
              <a:schemeClr val="tx1"/>
            </a:solidFill>
          </a:endParaRPr>
        </a:p>
      </dsp:txBody>
      <dsp:txXfrm>
        <a:off x="3445503" y="2310180"/>
        <a:ext cx="1339767" cy="994020"/>
      </dsp:txXfrm>
    </dsp:sp>
    <dsp:sp modelId="{6CA38E64-18E2-3E4F-9F14-B08C0ED49441}">
      <dsp:nvSpPr>
        <dsp:cNvPr id="0" name=""/>
        <dsp:cNvSpPr/>
      </dsp:nvSpPr>
      <dsp:spPr>
        <a:xfrm>
          <a:off x="1396523" y="426294"/>
          <a:ext cx="3630337" cy="3630337"/>
        </a:xfrm>
        <a:prstGeom prst="pie">
          <a:avLst>
            <a:gd name="adj1" fmla="val 5400000"/>
            <a:gd name="adj2" fmla="val 1080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err="1">
              <a:solidFill>
                <a:schemeClr val="tx1"/>
              </a:solidFill>
            </a:rPr>
            <a:t>Cystrawen</a:t>
          </a:r>
          <a:r>
            <a:rPr lang="en-US" sz="1600" kern="1200" dirty="0">
              <a:solidFill>
                <a:schemeClr val="tx1"/>
              </a:solidFill>
            </a:rPr>
            <a:t> (</a:t>
          </a:r>
          <a:r>
            <a:rPr lang="en-US" sz="1600" kern="1200" dirty="0" err="1">
              <a:solidFill>
                <a:schemeClr val="tx1"/>
              </a:solidFill>
            </a:rPr>
            <a:t>Gramadeg</a:t>
          </a:r>
          <a:r>
            <a:rPr lang="en-US" sz="1600" kern="1200" dirty="0">
              <a:solidFill>
                <a:schemeClr val="tx1"/>
              </a:solidFill>
            </a:rPr>
            <a:t>)</a:t>
          </a:r>
        </a:p>
      </dsp:txBody>
      <dsp:txXfrm>
        <a:off x="1759989" y="2310180"/>
        <a:ext cx="1339767" cy="994020"/>
      </dsp:txXfrm>
    </dsp:sp>
    <dsp:sp modelId="{240563C3-B577-F94E-9106-7F6B70297D8A}">
      <dsp:nvSpPr>
        <dsp:cNvPr id="0" name=""/>
        <dsp:cNvSpPr/>
      </dsp:nvSpPr>
      <dsp:spPr>
        <a:xfrm>
          <a:off x="1312953" y="229198"/>
          <a:ext cx="3797477" cy="3780778"/>
        </a:xfrm>
        <a:prstGeom prst="pie">
          <a:avLst>
            <a:gd name="adj1" fmla="val 10800000"/>
            <a:gd name="adj2" fmla="val 1620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err="1">
              <a:solidFill>
                <a:schemeClr val="tx1"/>
              </a:solidFill>
            </a:rPr>
            <a:t>Pragmatiaeth</a:t>
          </a:r>
          <a:endParaRPr lang="en-US" sz="1600" kern="1200" dirty="0">
            <a:solidFill>
              <a:schemeClr val="tx1"/>
            </a:solidFill>
          </a:endParaRPr>
        </a:p>
      </dsp:txBody>
      <dsp:txXfrm>
        <a:off x="1693153" y="1012809"/>
        <a:ext cx="1401450" cy="1035213"/>
      </dsp:txXfrm>
    </dsp:sp>
    <dsp:sp modelId="{BCC5EFE3-51B4-AD45-8268-95B32A1F5FFC}">
      <dsp:nvSpPr>
        <dsp:cNvPr id="0" name=""/>
        <dsp:cNvSpPr/>
      </dsp:nvSpPr>
      <dsp:spPr>
        <a:xfrm>
          <a:off x="1281321" y="54997"/>
          <a:ext cx="4079807" cy="4079807"/>
        </a:xfrm>
        <a:prstGeom prst="circularArrow">
          <a:avLst>
            <a:gd name="adj1" fmla="val 5085"/>
            <a:gd name="adj2" fmla="val 327528"/>
            <a:gd name="adj3" fmla="val 21272472"/>
            <a:gd name="adj4" fmla="val 16200000"/>
            <a:gd name="adj5" fmla="val 5932"/>
          </a:avLst>
        </a:prstGeom>
        <a:gradFill rotWithShape="0">
          <a:gsLst>
            <a:gs pos="0">
              <a:schemeClr val="accent1">
                <a:tint val="60000"/>
                <a:hueOff val="0"/>
                <a:satOff val="0"/>
                <a:lumOff val="0"/>
                <a:alphaOff val="0"/>
                <a:tint val="96000"/>
                <a:lumMod val="104000"/>
              </a:schemeClr>
            </a:gs>
            <a:gs pos="100000">
              <a:schemeClr val="accent1">
                <a:tint val="60000"/>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67D313EF-DDDC-A54D-A11F-BEFA7EB5AC73}">
      <dsp:nvSpPr>
        <dsp:cNvPr id="0" name=""/>
        <dsp:cNvSpPr/>
      </dsp:nvSpPr>
      <dsp:spPr>
        <a:xfrm>
          <a:off x="1293664" y="201559"/>
          <a:ext cx="4079807" cy="4079807"/>
        </a:xfrm>
        <a:prstGeom prst="circularArrow">
          <a:avLst>
            <a:gd name="adj1" fmla="val 5085"/>
            <a:gd name="adj2" fmla="val 327528"/>
            <a:gd name="adj3" fmla="val 5072472"/>
            <a:gd name="adj4" fmla="val 0"/>
            <a:gd name="adj5" fmla="val 5932"/>
          </a:avLst>
        </a:prstGeom>
        <a:gradFill rotWithShape="0">
          <a:gsLst>
            <a:gs pos="0">
              <a:schemeClr val="accent1">
                <a:tint val="60000"/>
                <a:hueOff val="0"/>
                <a:satOff val="0"/>
                <a:lumOff val="0"/>
                <a:alphaOff val="0"/>
                <a:tint val="96000"/>
                <a:lumMod val="104000"/>
              </a:schemeClr>
            </a:gs>
            <a:gs pos="100000">
              <a:schemeClr val="accent1">
                <a:tint val="60000"/>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23A274E7-8EA5-6941-BB7F-80D4EC39A73F}">
      <dsp:nvSpPr>
        <dsp:cNvPr id="0" name=""/>
        <dsp:cNvSpPr/>
      </dsp:nvSpPr>
      <dsp:spPr>
        <a:xfrm>
          <a:off x="1171788" y="201559"/>
          <a:ext cx="4079807" cy="4079807"/>
        </a:xfrm>
        <a:prstGeom prst="circularArrow">
          <a:avLst>
            <a:gd name="adj1" fmla="val 5085"/>
            <a:gd name="adj2" fmla="val 327528"/>
            <a:gd name="adj3" fmla="val 10472472"/>
            <a:gd name="adj4" fmla="val 5400000"/>
            <a:gd name="adj5" fmla="val 5932"/>
          </a:avLst>
        </a:prstGeom>
        <a:gradFill rotWithShape="0">
          <a:gsLst>
            <a:gs pos="0">
              <a:schemeClr val="accent1">
                <a:tint val="60000"/>
                <a:hueOff val="0"/>
                <a:satOff val="0"/>
                <a:lumOff val="0"/>
                <a:alphaOff val="0"/>
                <a:tint val="96000"/>
                <a:lumMod val="104000"/>
              </a:schemeClr>
            </a:gs>
            <a:gs pos="100000">
              <a:schemeClr val="accent1">
                <a:tint val="60000"/>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65F14B90-9CC8-BD44-9BF2-65B480C09149}">
      <dsp:nvSpPr>
        <dsp:cNvPr id="0" name=""/>
        <dsp:cNvSpPr/>
      </dsp:nvSpPr>
      <dsp:spPr>
        <a:xfrm>
          <a:off x="1170959" y="78937"/>
          <a:ext cx="4079807" cy="4079807"/>
        </a:xfrm>
        <a:prstGeom prst="circularArrow">
          <a:avLst>
            <a:gd name="adj1" fmla="val 5085"/>
            <a:gd name="adj2" fmla="val 327528"/>
            <a:gd name="adj3" fmla="val 15872472"/>
            <a:gd name="adj4" fmla="val 10800000"/>
            <a:gd name="adj5" fmla="val 5932"/>
          </a:avLst>
        </a:prstGeom>
        <a:gradFill rotWithShape="0">
          <a:gsLst>
            <a:gs pos="0">
              <a:schemeClr val="accent1">
                <a:tint val="60000"/>
                <a:hueOff val="0"/>
                <a:satOff val="0"/>
                <a:lumOff val="0"/>
                <a:alphaOff val="0"/>
                <a:tint val="96000"/>
                <a:lumMod val="104000"/>
              </a:schemeClr>
            </a:gs>
            <a:gs pos="100000">
              <a:schemeClr val="accent1">
                <a:tint val="60000"/>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26A46C-B861-7042-B550-B0273B0741F7}">
      <dsp:nvSpPr>
        <dsp:cNvPr id="0" name=""/>
        <dsp:cNvSpPr/>
      </dsp:nvSpPr>
      <dsp:spPr>
        <a:xfrm>
          <a:off x="2604891" y="535620"/>
          <a:ext cx="5326774" cy="5273406"/>
        </a:xfrm>
        <a:prstGeom prst="pie">
          <a:avLst>
            <a:gd name="adj1" fmla="val 16200000"/>
            <a:gd name="adj2" fmla="val 180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i="1" kern="1200" dirty="0" err="1">
              <a:solidFill>
                <a:schemeClr val="tx1"/>
              </a:solidFill>
            </a:rPr>
            <a:t>Iaith</a:t>
          </a:r>
          <a:endParaRPr lang="en-US" sz="2400" i="1" kern="1200" dirty="0">
            <a:solidFill>
              <a:schemeClr val="tx1"/>
            </a:solidFill>
          </a:endParaRPr>
        </a:p>
        <a:p>
          <a:pPr marL="0" lvl="0" indent="0" algn="ctr" defTabSz="1066800">
            <a:lnSpc>
              <a:spcPct val="90000"/>
            </a:lnSpc>
            <a:spcBef>
              <a:spcPct val="0"/>
            </a:spcBef>
            <a:spcAft>
              <a:spcPct val="35000"/>
            </a:spcAft>
            <a:buNone/>
          </a:pPr>
          <a:r>
            <a:rPr lang="en-US" sz="2400" kern="1200" dirty="0">
              <a:solidFill>
                <a:schemeClr val="tx1"/>
              </a:solidFill>
            </a:rPr>
            <a:t>Language</a:t>
          </a:r>
        </a:p>
      </dsp:txBody>
      <dsp:txXfrm>
        <a:off x="5501008" y="1508689"/>
        <a:ext cx="1807298" cy="1757802"/>
      </dsp:txXfrm>
    </dsp:sp>
    <dsp:sp modelId="{AD9B2FC6-07CE-F845-9E55-B84E49C216B0}">
      <dsp:nvSpPr>
        <dsp:cNvPr id="0" name=""/>
        <dsp:cNvSpPr/>
      </dsp:nvSpPr>
      <dsp:spPr>
        <a:xfrm>
          <a:off x="2345632" y="618253"/>
          <a:ext cx="4946029" cy="4946029"/>
        </a:xfrm>
        <a:prstGeom prst="pie">
          <a:avLst>
            <a:gd name="adj1" fmla="val 1800000"/>
            <a:gd name="adj2" fmla="val 900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i="1" kern="1200" dirty="0" err="1">
              <a:solidFill>
                <a:schemeClr val="tx1"/>
              </a:solidFill>
            </a:rPr>
            <a:t>Dysgu</a:t>
          </a:r>
          <a:endParaRPr lang="en-US" sz="2400" i="1" kern="1200" dirty="0">
            <a:solidFill>
              <a:schemeClr val="tx1"/>
            </a:solidFill>
          </a:endParaRPr>
        </a:p>
        <a:p>
          <a:pPr marL="0" lvl="0" indent="0" algn="ctr" defTabSz="1066800">
            <a:lnSpc>
              <a:spcPct val="90000"/>
            </a:lnSpc>
            <a:spcBef>
              <a:spcPct val="0"/>
            </a:spcBef>
            <a:spcAft>
              <a:spcPct val="35000"/>
            </a:spcAft>
            <a:buNone/>
          </a:pPr>
          <a:r>
            <a:rPr lang="en-US" sz="2400" kern="1200" dirty="0">
              <a:solidFill>
                <a:schemeClr val="tx1"/>
              </a:solidFill>
            </a:rPr>
            <a:t>Learning</a:t>
          </a:r>
        </a:p>
      </dsp:txBody>
      <dsp:txXfrm>
        <a:off x="3699902" y="3738962"/>
        <a:ext cx="2237489" cy="1530913"/>
      </dsp:txXfrm>
    </dsp:sp>
    <dsp:sp modelId="{DE990338-37D8-5243-B468-668FE518A44F}">
      <dsp:nvSpPr>
        <dsp:cNvPr id="0" name=""/>
        <dsp:cNvSpPr/>
      </dsp:nvSpPr>
      <dsp:spPr>
        <a:xfrm>
          <a:off x="2345632" y="618253"/>
          <a:ext cx="4946029" cy="4946029"/>
        </a:xfrm>
        <a:prstGeom prst="pie">
          <a:avLst>
            <a:gd name="adj1" fmla="val 9000000"/>
            <a:gd name="adj2" fmla="val 1620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i="1" kern="1200" dirty="0" err="1">
              <a:solidFill>
                <a:schemeClr val="tx1"/>
              </a:solidFill>
            </a:rPr>
            <a:t>Meddwl</a:t>
          </a:r>
          <a:endParaRPr lang="en-US" sz="2400" i="1" kern="1200" dirty="0">
            <a:solidFill>
              <a:schemeClr val="tx1"/>
            </a:solidFill>
          </a:endParaRPr>
        </a:p>
        <a:p>
          <a:pPr marL="0" lvl="0" indent="0" algn="ctr" defTabSz="1066800">
            <a:lnSpc>
              <a:spcPct val="90000"/>
            </a:lnSpc>
            <a:spcBef>
              <a:spcPct val="0"/>
            </a:spcBef>
            <a:spcAft>
              <a:spcPct val="35000"/>
            </a:spcAft>
            <a:buNone/>
          </a:pPr>
          <a:r>
            <a:rPr lang="en-US" sz="2400" kern="1200" dirty="0">
              <a:solidFill>
                <a:schemeClr val="tx1"/>
              </a:solidFill>
            </a:rPr>
            <a:t>Thinking</a:t>
          </a:r>
        </a:p>
      </dsp:txBody>
      <dsp:txXfrm>
        <a:off x="2875564" y="1589795"/>
        <a:ext cx="1678117" cy="1648676"/>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054CCB-7490-4C7A-A9F0-E33A4D0ECE5B}" type="datetimeFigureOut">
              <a:rPr lang="en-GB" smtClean="0"/>
              <a:t>07/01/2022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6CACFE-A8C3-481D-9347-5FB058940AA4}" type="slidenum">
              <a:rPr lang="en-GB" smtClean="0"/>
              <a:t>‹#›</a:t>
            </a:fld>
            <a:endParaRPr lang="en-GB"/>
          </a:p>
        </p:txBody>
      </p:sp>
    </p:spTree>
    <p:extLst>
      <p:ext uri="{BB962C8B-B14F-4D97-AF65-F5344CB8AC3E}">
        <p14:creationId xmlns:p14="http://schemas.microsoft.com/office/powerpoint/2010/main" val="34943416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29702000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a:p>
        </p:txBody>
      </p:sp>
      <p:sp>
        <p:nvSpPr>
          <p:cNvPr id="245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ea typeface="ＭＳ Ｐゴシック" panose="020B0600070205080204" pitchFamily="34" charset="-128"/>
              </a:defRPr>
            </a:lvl1pPr>
            <a:lvl2pPr marL="37931725" indent="-37474525">
              <a:defRPr>
                <a:solidFill>
                  <a:schemeClr val="tx1"/>
                </a:solidFill>
                <a:latin typeface="Corbel" panose="020B0503020204020204" pitchFamily="34" charset="0"/>
                <a:ea typeface="ＭＳ Ｐゴシック" panose="020B0600070205080204" pitchFamily="34" charset="-128"/>
              </a:defRPr>
            </a:lvl2pPr>
            <a:lvl3pPr>
              <a:defRPr>
                <a:solidFill>
                  <a:schemeClr val="tx1"/>
                </a:solidFill>
                <a:latin typeface="Corbel" panose="020B0503020204020204" pitchFamily="34" charset="0"/>
                <a:ea typeface="ＭＳ Ｐゴシック" panose="020B0600070205080204" pitchFamily="34" charset="-128"/>
              </a:defRPr>
            </a:lvl3pPr>
            <a:lvl4pPr>
              <a:defRPr>
                <a:solidFill>
                  <a:schemeClr val="tx1"/>
                </a:solidFill>
                <a:latin typeface="Corbel" panose="020B0503020204020204" pitchFamily="34" charset="0"/>
                <a:ea typeface="ＭＳ Ｐゴシック" panose="020B0600070205080204" pitchFamily="34" charset="-128"/>
              </a:defRPr>
            </a:lvl4pPr>
            <a:lvl5pPr>
              <a:defRPr>
                <a:solidFill>
                  <a:schemeClr val="tx1"/>
                </a:solidFill>
                <a:latin typeface="Corbel" panose="020B0503020204020204" pitchFamily="34" charset="0"/>
                <a:ea typeface="ＭＳ Ｐゴシック" panose="020B0600070205080204" pitchFamily="34" charset="-128"/>
              </a:defRPr>
            </a:lvl5pPr>
            <a:lvl6pPr marL="457200" fontAlgn="base">
              <a:spcBef>
                <a:spcPct val="0"/>
              </a:spcBef>
              <a:spcAft>
                <a:spcPct val="0"/>
              </a:spcAft>
              <a:defRPr>
                <a:solidFill>
                  <a:schemeClr val="tx1"/>
                </a:solidFill>
                <a:latin typeface="Corbel" panose="020B0503020204020204" pitchFamily="34" charset="0"/>
                <a:ea typeface="ＭＳ Ｐゴシック" panose="020B0600070205080204" pitchFamily="34" charset="-128"/>
              </a:defRPr>
            </a:lvl6pPr>
            <a:lvl7pPr marL="914400" fontAlgn="base">
              <a:spcBef>
                <a:spcPct val="0"/>
              </a:spcBef>
              <a:spcAft>
                <a:spcPct val="0"/>
              </a:spcAft>
              <a:defRPr>
                <a:solidFill>
                  <a:schemeClr val="tx1"/>
                </a:solidFill>
                <a:latin typeface="Corbel" panose="020B0503020204020204" pitchFamily="34" charset="0"/>
                <a:ea typeface="ＭＳ Ｐゴシック" panose="020B0600070205080204" pitchFamily="34" charset="-128"/>
              </a:defRPr>
            </a:lvl7pPr>
            <a:lvl8pPr marL="1371600" fontAlgn="base">
              <a:spcBef>
                <a:spcPct val="0"/>
              </a:spcBef>
              <a:spcAft>
                <a:spcPct val="0"/>
              </a:spcAft>
              <a:defRPr>
                <a:solidFill>
                  <a:schemeClr val="tx1"/>
                </a:solidFill>
                <a:latin typeface="Corbel" panose="020B0503020204020204" pitchFamily="34" charset="0"/>
                <a:ea typeface="ＭＳ Ｐゴシック" panose="020B0600070205080204" pitchFamily="34" charset="-128"/>
              </a:defRPr>
            </a:lvl8pPr>
            <a:lvl9pPr marL="1828800" fontAlgn="base">
              <a:spcBef>
                <a:spcPct val="0"/>
              </a:spcBef>
              <a:spcAft>
                <a:spcPct val="0"/>
              </a:spcAft>
              <a:defRPr>
                <a:solidFill>
                  <a:schemeClr val="tx1"/>
                </a:solidFill>
                <a:latin typeface="Corbel" panose="020B0503020204020204" pitchFamily="34" charset="0"/>
                <a:ea typeface="ＭＳ Ｐゴシック" panose="020B0600070205080204" pitchFamily="34" charset="-128"/>
              </a:defRPr>
            </a:lvl9pPr>
          </a:lstStyle>
          <a:p>
            <a:fld id="{E160DEBB-C548-49E7-878B-07997B27B50A}" type="slidenum">
              <a:rPr lang="en-US" altLang="en-US">
                <a:latin typeface="Calibri" panose="020F0502020204030204" pitchFamily="34" charset="0"/>
              </a:rPr>
              <a:pPr/>
              <a:t>3</a:t>
            </a:fld>
            <a:endParaRPr lang="en-US" altLang="en-US">
              <a:latin typeface="Calibri" panose="020F0502020204030204" pitchFamily="34" charset="0"/>
            </a:endParaRPr>
          </a:p>
        </p:txBody>
      </p:sp>
    </p:spTree>
    <p:extLst>
      <p:ext uri="{BB962C8B-B14F-4D97-AF65-F5344CB8AC3E}">
        <p14:creationId xmlns:p14="http://schemas.microsoft.com/office/powerpoint/2010/main" val="22553215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a:t>
            </a:r>
          </a:p>
          <a:p>
            <a:r>
              <a:rPr lang="en-GB" dirty="0"/>
              <a:t>Is it ‘magic’ or is there much more </a:t>
            </a:r>
            <a:r>
              <a:rPr lang="en-GB" dirty="0" err="1"/>
              <a:t>invlved</a:t>
            </a:r>
            <a:r>
              <a:rPr lang="en-GB" dirty="0"/>
              <a:t>?</a:t>
            </a:r>
            <a:endParaRPr lang="en-US" dirty="0"/>
          </a:p>
        </p:txBody>
      </p:sp>
      <p:sp>
        <p:nvSpPr>
          <p:cNvPr id="4" name="Slide Number Placeholder 3"/>
          <p:cNvSpPr>
            <a:spLocks noGrp="1"/>
          </p:cNvSpPr>
          <p:nvPr>
            <p:ph type="sldNum" sz="quarter" idx="10"/>
          </p:nvPr>
        </p:nvSpPr>
        <p:spPr/>
        <p:txBody>
          <a:bodyPr/>
          <a:lstStyle/>
          <a:p>
            <a:fld id="{43CF1729-830B-4627-860A-801CF08C5BE3}" type="slidenum">
              <a:rPr lang="en-US" smtClean="0"/>
              <a:t>6</a:t>
            </a:fld>
            <a:endParaRPr lang="en-US"/>
          </a:p>
        </p:txBody>
      </p:sp>
    </p:spTree>
    <p:extLst>
      <p:ext uri="{BB962C8B-B14F-4D97-AF65-F5344CB8AC3E}">
        <p14:creationId xmlns:p14="http://schemas.microsoft.com/office/powerpoint/2010/main" val="42501875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200" dirty="0"/>
              <a:t>Infants begin making sounds at birth. They cry, coo, and laugh…but in the first year they don’t really do much talking.</a:t>
            </a:r>
          </a:p>
          <a:p>
            <a:pPr defTabSz="929305"/>
            <a:r>
              <a:rPr lang="en-US" altLang="en-US" sz="1200" dirty="0"/>
              <a:t>It could be argued that infants DO communicate with others, but do not have language.</a:t>
            </a:r>
          </a:p>
          <a:p>
            <a:pPr defTabSz="929305"/>
            <a:r>
              <a:rPr lang="en-GB" altLang="en-US" sz="1200" dirty="0"/>
              <a:t>Foetal behaviour</a:t>
            </a:r>
            <a:r>
              <a:rPr lang="en-GB" altLang="en-US" sz="1200" baseline="0" dirty="0"/>
              <a:t> science is very complicated but has shown that babies understand the sounds of language before they are born.  React  positively to their mother’s voice.</a:t>
            </a:r>
          </a:p>
          <a:p>
            <a:pPr defTabSz="929305"/>
            <a:r>
              <a:rPr lang="en-GB" altLang="en-US" sz="1200" baseline="0" dirty="0"/>
              <a:t>Research shown that by the time they are born they can differentiate between their mother’s voice and other sounds. </a:t>
            </a:r>
          </a:p>
          <a:p>
            <a:pPr defTabSz="929305"/>
            <a:r>
              <a:rPr lang="en-GB" altLang="en-US" sz="1200" baseline="0" dirty="0"/>
              <a:t>Language is vital after birth for well-being as well as developing language skills. </a:t>
            </a:r>
            <a:endParaRPr lang="en-US" altLang="en-US" sz="1200" dirty="0"/>
          </a:p>
          <a:p>
            <a:r>
              <a:rPr lang="en-US" altLang="en-US" sz="1200" dirty="0"/>
              <a:t>The language environment for infants is not solely auditory. Much language exposure comes from face-to-face interaction with adults</a:t>
            </a:r>
          </a:p>
          <a:p>
            <a:pPr eaLnBrk="1" hangingPunct="1">
              <a:lnSpc>
                <a:spcPct val="90000"/>
              </a:lnSpc>
            </a:pPr>
            <a:r>
              <a:rPr lang="en-US" altLang="en-US" sz="1200" dirty="0"/>
              <a:t>Infants are equipped for language even before birth, partly due to brain readiness, partly because of auditory experiences in the uterus</a:t>
            </a:r>
          </a:p>
          <a:p>
            <a:pPr eaLnBrk="1" hangingPunct="1">
              <a:lnSpc>
                <a:spcPct val="90000"/>
              </a:lnSpc>
            </a:pPr>
            <a:endParaRPr lang="en-US" altLang="en-US" sz="1200" dirty="0">
              <a:sym typeface="Monotype Sorts" pitchFamily="-101" charset="2"/>
            </a:endParaRPr>
          </a:p>
          <a:p>
            <a:pPr eaLnBrk="1" hangingPunct="1">
              <a:lnSpc>
                <a:spcPct val="90000"/>
              </a:lnSpc>
            </a:pPr>
            <a:r>
              <a:rPr lang="en-US" altLang="en-US" sz="1200" dirty="0">
                <a:sym typeface="Monotype Sorts" pitchFamily="-101" charset="2"/>
              </a:rPr>
              <a:t>Children around the world have the same sequence of early language development</a:t>
            </a:r>
          </a:p>
          <a:p>
            <a:pPr lvl="1" eaLnBrk="1" hangingPunct="1">
              <a:lnSpc>
                <a:spcPct val="90000"/>
              </a:lnSpc>
            </a:pPr>
            <a:endParaRPr lang="en-US" altLang="en-US" sz="1200" dirty="0"/>
          </a:p>
          <a:p>
            <a:pPr eaLnBrk="1" hangingPunct="1">
              <a:lnSpc>
                <a:spcPct val="90000"/>
              </a:lnSpc>
            </a:pPr>
            <a:r>
              <a:rPr lang="en-US" altLang="en-US" sz="1200" dirty="0"/>
              <a:t>Newborns prefer to hear speech over other sounds- they prefer to listen to “</a:t>
            </a:r>
            <a:r>
              <a:rPr lang="en-US" altLang="en-US" sz="1200" i="1" u="sng" dirty="0"/>
              <a:t>baby talk</a:t>
            </a:r>
            <a:r>
              <a:rPr lang="en-US" altLang="en-US" sz="1200" dirty="0"/>
              <a:t>”- the high pitched, simplified and repetitive was adults speak to infants </a:t>
            </a:r>
          </a:p>
          <a:p>
            <a:pPr eaLnBrk="1" hangingPunct="1">
              <a:lnSpc>
                <a:spcPct val="90000"/>
              </a:lnSpc>
            </a:pPr>
            <a:r>
              <a:rPr lang="en-US" altLang="en-US" sz="1200" dirty="0"/>
              <a:t>The language environment for infants is not solely auditory. </a:t>
            </a:r>
          </a:p>
          <a:p>
            <a:pPr eaLnBrk="1" hangingPunct="1">
              <a:lnSpc>
                <a:spcPct val="90000"/>
              </a:lnSpc>
            </a:pPr>
            <a:r>
              <a:rPr lang="en-US" altLang="en-US" sz="1200" dirty="0"/>
              <a:t>Much language exposure comes from face-to-face interaction with adults</a:t>
            </a:r>
          </a:p>
          <a:p>
            <a:pPr eaLnBrk="1" hangingPunct="1">
              <a:lnSpc>
                <a:spcPct val="90000"/>
              </a:lnSpc>
            </a:pPr>
            <a:r>
              <a:rPr lang="en-US" altLang="en-US" sz="1200" dirty="0">
                <a:cs typeface="Times New Roman" pitchFamily="-101" charset="0"/>
              </a:rPr>
              <a:t>The sound of a human voice, whether familiar or strange always fascinates infants</a:t>
            </a:r>
            <a:r>
              <a:rPr lang="en-US" altLang="en-US" sz="1200" dirty="0"/>
              <a:t> </a:t>
            </a:r>
          </a:p>
          <a:p>
            <a:pPr defTabSz="929305"/>
            <a:r>
              <a:rPr lang="en-US" altLang="en-US" sz="1200" dirty="0"/>
              <a:t>The most impressive accomplishment of humans- it differentiates our species from all others</a:t>
            </a:r>
            <a:endParaRPr lang="en-US" altLang="en-US" sz="1200" dirty="0">
              <a:sym typeface="Monotype Sorts" pitchFamily="-101" charset="2"/>
            </a:endParaRPr>
          </a:p>
          <a:p>
            <a:endParaRPr lang="en-US" dirty="0"/>
          </a:p>
        </p:txBody>
      </p:sp>
      <p:sp>
        <p:nvSpPr>
          <p:cNvPr id="4" name="Slide Number Placeholder 3"/>
          <p:cNvSpPr>
            <a:spLocks noGrp="1"/>
          </p:cNvSpPr>
          <p:nvPr>
            <p:ph type="sldNum" sz="quarter" idx="10"/>
          </p:nvPr>
        </p:nvSpPr>
        <p:spPr/>
        <p:txBody>
          <a:bodyPr/>
          <a:lstStyle/>
          <a:p>
            <a:fld id="{43CF1729-830B-4627-860A-801CF08C5BE3}" type="slidenum">
              <a:rPr lang="en-US" smtClean="0"/>
              <a:t>7</a:t>
            </a:fld>
            <a:endParaRPr lang="en-US"/>
          </a:p>
        </p:txBody>
      </p:sp>
    </p:spTree>
    <p:extLst>
      <p:ext uri="{BB962C8B-B14F-4D97-AF65-F5344CB8AC3E}">
        <p14:creationId xmlns:p14="http://schemas.microsoft.com/office/powerpoint/2010/main" val="21541639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Children must learn to hear the differences in speech sounds and how to produce them; they must learn the meaning of words and rules for combining them into sentences and they must learn effective ways to talk with others.</a:t>
            </a:r>
          </a:p>
          <a:p>
            <a:r>
              <a:rPr lang="en-GB" dirty="0"/>
              <a:t>Voice, speech and language</a:t>
            </a:r>
            <a:r>
              <a:rPr lang="en-GB" baseline="0" dirty="0"/>
              <a:t> are the tools we use to communicate with each other. </a:t>
            </a:r>
          </a:p>
          <a:p>
            <a:r>
              <a:rPr lang="en-GB" baseline="0" dirty="0"/>
              <a:t>Difficulties in one of these areas may arise because of various issues such as specific language impairment, hearing impairment or deafness, ASD or other differences. </a:t>
            </a:r>
            <a:endParaRPr lang="en-US" dirty="0"/>
          </a:p>
        </p:txBody>
      </p:sp>
      <p:sp>
        <p:nvSpPr>
          <p:cNvPr id="4" name="Slide Number Placeholder 3"/>
          <p:cNvSpPr>
            <a:spLocks noGrp="1"/>
          </p:cNvSpPr>
          <p:nvPr>
            <p:ph type="sldNum" sz="quarter" idx="10"/>
          </p:nvPr>
        </p:nvSpPr>
        <p:spPr/>
        <p:txBody>
          <a:bodyPr/>
          <a:lstStyle/>
          <a:p>
            <a:fld id="{43CF1729-830B-4627-860A-801CF08C5BE3}" type="slidenum">
              <a:rPr lang="en-US" smtClean="0"/>
              <a:t>9</a:t>
            </a:fld>
            <a:endParaRPr lang="en-US"/>
          </a:p>
        </p:txBody>
      </p:sp>
    </p:spTree>
    <p:extLst>
      <p:ext uri="{BB962C8B-B14F-4D97-AF65-F5344CB8AC3E}">
        <p14:creationId xmlns:p14="http://schemas.microsoft.com/office/powerpoint/2010/main" val="30800408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Pragmatics</a:t>
            </a:r>
            <a:r>
              <a:rPr lang="en-GB" baseline="0" dirty="0"/>
              <a:t> –  knowledge about how language is used in different contexts.  Adapting the language to the situation.</a:t>
            </a:r>
          </a:p>
          <a:p>
            <a:r>
              <a:rPr lang="en-GB" baseline="0" dirty="0"/>
              <a:t>Phonology – the system that controls the production of sounds (or phonemes) used in the child’s language in order to convey meaning.</a:t>
            </a:r>
          </a:p>
          <a:p>
            <a:r>
              <a:rPr lang="en-GB" baseline="0" dirty="0"/>
              <a:t>Semantics – knowledge and understanding of the meaning of words. </a:t>
            </a:r>
          </a:p>
          <a:p>
            <a:r>
              <a:rPr lang="en-GB" baseline="0" dirty="0"/>
              <a:t>Syntax – organising words appropriately and according to the rules of the language (grammar).  Putting words in the right order. </a:t>
            </a:r>
            <a:endParaRPr lang="en-US" dirty="0"/>
          </a:p>
        </p:txBody>
      </p:sp>
      <p:sp>
        <p:nvSpPr>
          <p:cNvPr id="4" name="Slide Number Placeholder 3"/>
          <p:cNvSpPr>
            <a:spLocks noGrp="1"/>
          </p:cNvSpPr>
          <p:nvPr>
            <p:ph type="sldNum" sz="quarter" idx="10"/>
          </p:nvPr>
        </p:nvSpPr>
        <p:spPr/>
        <p:txBody>
          <a:bodyPr/>
          <a:lstStyle/>
          <a:p>
            <a:fld id="{43CF1729-830B-4627-860A-801CF08C5BE3}" type="slidenum">
              <a:rPr lang="en-US" smtClean="0"/>
              <a:t>10</a:t>
            </a:fld>
            <a:endParaRPr lang="en-US"/>
          </a:p>
        </p:txBody>
      </p:sp>
    </p:spTree>
    <p:extLst>
      <p:ext uri="{BB962C8B-B14F-4D97-AF65-F5344CB8AC3E}">
        <p14:creationId xmlns:p14="http://schemas.microsoft.com/office/powerpoint/2010/main" val="8445790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nurture debate.</a:t>
            </a:r>
          </a:p>
          <a:p>
            <a:r>
              <a:rPr lang="en-GB" dirty="0"/>
              <a:t>Infants are conditioned to speak.</a:t>
            </a:r>
          </a:p>
          <a:p>
            <a:r>
              <a:rPr lang="en-GB" dirty="0" err="1"/>
              <a:t>Burrhus</a:t>
            </a:r>
            <a:r>
              <a:rPr lang="en-GB" dirty="0"/>
              <a:t> Frederic</a:t>
            </a:r>
            <a:r>
              <a:rPr lang="en-GB" baseline="0" dirty="0"/>
              <a:t> Skinner’s ‘operant conditioning’. </a:t>
            </a:r>
          </a:p>
          <a:p>
            <a:endParaRPr lang="en-GB" baseline="0" dirty="0"/>
          </a:p>
          <a:p>
            <a:pPr eaLnBrk="1" hangingPunct="1"/>
            <a:r>
              <a:rPr lang="en-US" altLang="en-US" dirty="0">
                <a:sym typeface="Monotype Sorts" pitchFamily="-101" charset="2"/>
              </a:rPr>
              <a:t>Behaviorist’s believe that all learning is acquired step-by-step, through associations and reinforcements </a:t>
            </a:r>
          </a:p>
          <a:p>
            <a:pPr eaLnBrk="1" hangingPunct="1"/>
            <a:endParaRPr lang="en-US" altLang="en-US" dirty="0">
              <a:sym typeface="Monotype Sorts" pitchFamily="-101" charset="2"/>
            </a:endParaRPr>
          </a:p>
          <a:p>
            <a:pPr eaLnBrk="1" hangingPunct="1"/>
            <a:r>
              <a:rPr lang="en-US" altLang="en-US" dirty="0">
                <a:sym typeface="Monotype Sorts" pitchFamily="-101" charset="2"/>
              </a:rPr>
              <a:t>According to this view, the reinforcement of the quantity and quality of talking to child affect the  rate of language development.</a:t>
            </a:r>
          </a:p>
          <a:p>
            <a:pPr eaLnBrk="1" hangingPunct="1"/>
            <a:endParaRPr lang="en-US" altLang="en-US" dirty="0">
              <a:sym typeface="Monotype Sorts" pitchFamily="-101" charset="2"/>
            </a:endParaRPr>
          </a:p>
          <a:p>
            <a:pPr eaLnBrk="1" hangingPunct="1"/>
            <a:r>
              <a:rPr lang="en-US" altLang="en-US" dirty="0">
                <a:sym typeface="Monotype Sorts" pitchFamily="-101" charset="2"/>
              </a:rPr>
              <a:t>When a 6 month-old says, “ma-ma-ma” they are showered with attention and praise. This is exactly what the baby wants and will make the sounds again to get the same rewards.</a:t>
            </a:r>
          </a:p>
          <a:p>
            <a:pPr eaLnBrk="1" hangingPunct="1">
              <a:lnSpc>
                <a:spcPct val="80000"/>
              </a:lnSpc>
            </a:pPr>
            <a:r>
              <a:rPr lang="en-US" altLang="en-US" dirty="0">
                <a:sym typeface="Monotype Sorts" pitchFamily="-101" charset="2"/>
              </a:rPr>
              <a:t>Children who are spoken to more and praised by caregivers tend to develop language faster.</a:t>
            </a:r>
          </a:p>
          <a:p>
            <a:pPr eaLnBrk="1" hangingPunct="1">
              <a:lnSpc>
                <a:spcPct val="80000"/>
              </a:lnSpc>
            </a:pPr>
            <a:endParaRPr lang="en-US" altLang="en-US" dirty="0">
              <a:sym typeface="Monotype Sorts" pitchFamily="-101" charset="2"/>
            </a:endParaRPr>
          </a:p>
          <a:p>
            <a:pPr eaLnBrk="1" hangingPunct="1">
              <a:lnSpc>
                <a:spcPct val="80000"/>
              </a:lnSpc>
            </a:pPr>
            <a:r>
              <a:rPr lang="en-US" altLang="en-US" dirty="0">
                <a:sym typeface="Monotype Sorts" pitchFamily="-101" charset="2"/>
              </a:rPr>
              <a:t>Parents are great intuitive teachers- we name items for infants and praise infants when they repeat our words.</a:t>
            </a:r>
          </a:p>
          <a:p>
            <a:pPr eaLnBrk="1" hangingPunct="1">
              <a:lnSpc>
                <a:spcPct val="80000"/>
              </a:lnSpc>
            </a:pPr>
            <a:endParaRPr lang="en-US" altLang="en-US" dirty="0">
              <a:sym typeface="Monotype Sorts" pitchFamily="-101" charset="2"/>
            </a:endParaRPr>
          </a:p>
          <a:p>
            <a:pPr eaLnBrk="1" hangingPunct="1">
              <a:lnSpc>
                <a:spcPct val="80000"/>
              </a:lnSpc>
            </a:pPr>
            <a:r>
              <a:rPr lang="en-US" altLang="en-US" dirty="0">
                <a:sym typeface="Monotype Sorts" pitchFamily="-101" charset="2"/>
              </a:rPr>
              <a:t>For instance, parents typically name each object when they talk to their child, “Here is your bottle”, “There is your foot”, “You want your juice?”</a:t>
            </a:r>
          </a:p>
          <a:p>
            <a:pPr eaLnBrk="1" hangingPunct="1"/>
            <a:endParaRPr lang="en-US" altLang="en-US" dirty="0">
              <a:sym typeface="Monotype Sorts" pitchFamily="-101" charset="2"/>
            </a:endParaRPr>
          </a:p>
          <a:p>
            <a:endParaRPr lang="en-US" dirty="0"/>
          </a:p>
        </p:txBody>
      </p:sp>
      <p:sp>
        <p:nvSpPr>
          <p:cNvPr id="4" name="Slide Number Placeholder 3"/>
          <p:cNvSpPr>
            <a:spLocks noGrp="1"/>
          </p:cNvSpPr>
          <p:nvPr>
            <p:ph type="sldNum" sz="quarter" idx="10"/>
          </p:nvPr>
        </p:nvSpPr>
        <p:spPr/>
        <p:txBody>
          <a:bodyPr/>
          <a:lstStyle/>
          <a:p>
            <a:fld id="{43CF1729-830B-4627-860A-801CF08C5BE3}" type="slidenum">
              <a:rPr lang="en-US" smtClean="0"/>
              <a:t>12</a:t>
            </a:fld>
            <a:endParaRPr lang="en-US"/>
          </a:p>
        </p:txBody>
      </p:sp>
    </p:spTree>
    <p:extLst>
      <p:ext uri="{BB962C8B-B14F-4D97-AF65-F5344CB8AC3E}">
        <p14:creationId xmlns:p14="http://schemas.microsoft.com/office/powerpoint/2010/main" val="19806571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dirty="0">
                <a:sym typeface="Monotype Sorts" pitchFamily="-101" charset="2"/>
              </a:rPr>
              <a:t>The nature debate. </a:t>
            </a:r>
            <a:endParaRPr lang="en-US" altLang="en-US" dirty="0">
              <a:sym typeface="Monotype Sorts" pitchFamily="-101" charset="2"/>
            </a:endParaRPr>
          </a:p>
          <a:p>
            <a:pPr eaLnBrk="1" hangingPunct="1"/>
            <a:r>
              <a:rPr lang="en-US" altLang="en-US" dirty="0">
                <a:sym typeface="Monotype Sorts" pitchFamily="-101" charset="2"/>
              </a:rPr>
              <a:t>Noam Chomsky believes language is a product of biology and is too complex to be mastered so early and easily by conditioning.</a:t>
            </a:r>
          </a:p>
          <a:p>
            <a:pPr eaLnBrk="1" hangingPunct="1">
              <a:buFontTx/>
              <a:buNone/>
            </a:pPr>
            <a:endParaRPr lang="en-US" altLang="en-US" dirty="0">
              <a:solidFill>
                <a:srgbClr val="FF0000"/>
              </a:solidFill>
              <a:sym typeface="Monotype Sorts" pitchFamily="-101" charset="2"/>
            </a:endParaRPr>
          </a:p>
          <a:p>
            <a:pPr eaLnBrk="1" hangingPunct="1"/>
            <a:r>
              <a:rPr lang="en-US" altLang="en-US" dirty="0">
                <a:sym typeface="Monotype Sorts" pitchFamily="-101" charset="2"/>
              </a:rPr>
              <a:t>Chomsky noted that children worldwide learn the rudiments of grammar at approximately the same age because the human brain is equipped with a language device.</a:t>
            </a:r>
          </a:p>
          <a:p>
            <a:pPr eaLnBrk="1" hangingPunct="1"/>
            <a:endParaRPr lang="en-US" altLang="en-US" dirty="0">
              <a:sym typeface="Monotype Sorts" pitchFamily="-101" charset="2"/>
            </a:endParaRPr>
          </a:p>
          <a:p>
            <a:pPr eaLnBrk="1" hangingPunct="1">
              <a:buFontTx/>
              <a:buNone/>
            </a:pPr>
            <a:endParaRPr lang="en-US" altLang="en-US" dirty="0">
              <a:solidFill>
                <a:srgbClr val="FF0000"/>
              </a:solidFill>
              <a:sym typeface="Monotype Sorts" pitchFamily="-101" charset="2"/>
            </a:endParaRPr>
          </a:p>
          <a:p>
            <a:pPr eaLnBrk="1" hangingPunct="1"/>
            <a:r>
              <a:rPr lang="en-US" altLang="en-US" dirty="0">
                <a:sym typeface="Monotype Sorts" pitchFamily="-101" charset="2"/>
              </a:rPr>
              <a:t>Chomsky noted that children worldwide learn the rudiments of grammar at approximately the same age because the human brain is equipped with a language device.</a:t>
            </a:r>
          </a:p>
          <a:p>
            <a:pPr eaLnBrk="1" hangingPunct="1"/>
            <a:r>
              <a:rPr lang="en-GB" altLang="en-US" dirty="0">
                <a:sym typeface="Monotype Sorts" pitchFamily="-101" charset="2"/>
              </a:rPr>
              <a:t>Children pre-</a:t>
            </a:r>
            <a:r>
              <a:rPr lang="en-GB" altLang="en-US" dirty="0" err="1">
                <a:sym typeface="Monotype Sorts" pitchFamily="-101" charset="2"/>
              </a:rPr>
              <a:t>dispositioned</a:t>
            </a:r>
            <a:r>
              <a:rPr lang="en-GB" altLang="en-US" dirty="0">
                <a:sym typeface="Monotype Sorts" pitchFamily="-101" charset="2"/>
              </a:rPr>
              <a:t> to learn. </a:t>
            </a:r>
            <a:endParaRPr lang="en-US" altLang="en-US" dirty="0">
              <a:sym typeface="Monotype Sorts" pitchFamily="-101" charset="2"/>
            </a:endParaRPr>
          </a:p>
          <a:p>
            <a:endParaRPr lang="en-US" dirty="0"/>
          </a:p>
        </p:txBody>
      </p:sp>
      <p:sp>
        <p:nvSpPr>
          <p:cNvPr id="4" name="Slide Number Placeholder 3"/>
          <p:cNvSpPr>
            <a:spLocks noGrp="1"/>
          </p:cNvSpPr>
          <p:nvPr>
            <p:ph type="sldNum" sz="quarter" idx="10"/>
          </p:nvPr>
        </p:nvSpPr>
        <p:spPr/>
        <p:txBody>
          <a:bodyPr/>
          <a:lstStyle/>
          <a:p>
            <a:fld id="{43CF1729-830B-4627-860A-801CF08C5BE3}" type="slidenum">
              <a:rPr lang="en-US" smtClean="0"/>
              <a:t>13</a:t>
            </a:fld>
            <a:endParaRPr lang="en-US"/>
          </a:p>
        </p:txBody>
      </p:sp>
    </p:spTree>
    <p:extLst>
      <p:ext uri="{BB962C8B-B14F-4D97-AF65-F5344CB8AC3E}">
        <p14:creationId xmlns:p14="http://schemas.microsoft.com/office/powerpoint/2010/main" val="3258829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Bruner.</a:t>
            </a:r>
          </a:p>
          <a:p>
            <a:r>
              <a:rPr lang="en-GB" dirty="0"/>
              <a:t>The complex interaction between biology and the environment.</a:t>
            </a:r>
          </a:p>
          <a:p>
            <a:r>
              <a:rPr lang="en-GB" dirty="0"/>
              <a:t>LASS – the external symbols and the social context in which language</a:t>
            </a:r>
            <a:r>
              <a:rPr lang="en-GB" baseline="0" dirty="0"/>
              <a:t> develops. </a:t>
            </a:r>
            <a:r>
              <a:rPr lang="en-US" baseline="0" dirty="0"/>
              <a:t>  </a:t>
            </a:r>
          </a:p>
          <a:p>
            <a:r>
              <a:rPr lang="en-GB" baseline="0" dirty="0"/>
              <a:t>Parents scaffold language from a very early age. </a:t>
            </a:r>
          </a:p>
          <a:p>
            <a:r>
              <a:rPr lang="en-US" dirty="0"/>
              <a:t>One technique that Bruner saw as crucial to language acquisition was pre-verbal exchanges and games that occur between infants and their parents, which he believes encourages language, and helps to develop communication skills such as turn taking (Bancroft, 1995).  Bruner believes that the fact that parents often repeatedly say the same thing to their infants in the same contexts helps language develop as it provides a structure for communication and the repetition may also help the child understand the meanings of words. </a:t>
            </a:r>
          </a:p>
          <a:p>
            <a:r>
              <a:rPr lang="en-GB" baseline="0" dirty="0"/>
              <a:t>Vygotsky</a:t>
            </a:r>
          </a:p>
          <a:p>
            <a:r>
              <a:rPr lang="en-GB" baseline="0" dirty="0"/>
              <a:t>Believed that language is a natural, biological and unique feature of human beings.</a:t>
            </a:r>
          </a:p>
          <a:p>
            <a:r>
              <a:rPr lang="en-GB" baseline="0" dirty="0"/>
              <a:t>Adults are a tool for children to solve problems of knowledge and language.</a:t>
            </a:r>
          </a:p>
          <a:p>
            <a:r>
              <a:rPr lang="en-GB" baseline="0" dirty="0"/>
              <a:t>Can’t separate one from the other. </a:t>
            </a:r>
          </a:p>
          <a:p>
            <a:r>
              <a:rPr lang="en-GB" baseline="0" dirty="0"/>
              <a:t>Language is a social concept developed through social interactions.</a:t>
            </a:r>
          </a:p>
          <a:p>
            <a:r>
              <a:rPr lang="en-GB" baseline="0" dirty="0"/>
              <a:t>Language acquisition involves not only a child’s exposure to words but it is also a process that links thinking and language.</a:t>
            </a:r>
          </a:p>
          <a:p>
            <a:r>
              <a:rPr lang="en-GB" baseline="0" dirty="0"/>
              <a:t>ZPD – teachers should consider a child’s prospective learning power before trying to expand the child’s grasp of language. </a:t>
            </a:r>
          </a:p>
        </p:txBody>
      </p:sp>
      <p:sp>
        <p:nvSpPr>
          <p:cNvPr id="4" name="Slide Number Placeholder 3"/>
          <p:cNvSpPr>
            <a:spLocks noGrp="1"/>
          </p:cNvSpPr>
          <p:nvPr>
            <p:ph type="sldNum" sz="quarter" idx="10"/>
          </p:nvPr>
        </p:nvSpPr>
        <p:spPr/>
        <p:txBody>
          <a:bodyPr/>
          <a:lstStyle/>
          <a:p>
            <a:fld id="{43CF1729-830B-4627-860A-801CF08C5BE3}" type="slidenum">
              <a:rPr lang="en-US" smtClean="0"/>
              <a:t>14</a:t>
            </a:fld>
            <a:endParaRPr lang="en-US"/>
          </a:p>
        </p:txBody>
      </p:sp>
    </p:spTree>
    <p:extLst>
      <p:ext uri="{BB962C8B-B14F-4D97-AF65-F5344CB8AC3E}">
        <p14:creationId xmlns:p14="http://schemas.microsoft.com/office/powerpoint/2010/main" val="40756972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Bruner.</a:t>
            </a:r>
          </a:p>
          <a:p>
            <a:r>
              <a:rPr lang="en-GB" dirty="0"/>
              <a:t>The complex interaction between biology and the environment.</a:t>
            </a:r>
          </a:p>
          <a:p>
            <a:r>
              <a:rPr lang="en-GB" dirty="0"/>
              <a:t>LASS – the external symbols and the social context in which language</a:t>
            </a:r>
            <a:r>
              <a:rPr lang="en-GB" baseline="0" dirty="0"/>
              <a:t> develops. </a:t>
            </a:r>
            <a:r>
              <a:rPr lang="en-US" baseline="0" dirty="0"/>
              <a:t>  </a:t>
            </a:r>
          </a:p>
          <a:p>
            <a:r>
              <a:rPr lang="en-GB" baseline="0" dirty="0"/>
              <a:t>Parents scaffold language from a very early age. </a:t>
            </a:r>
          </a:p>
          <a:p>
            <a:r>
              <a:rPr lang="en-US" dirty="0"/>
              <a:t>One technique that Bruner saw as crucial to language acquisition was pre-verbal exchanges and games that occur between infants and their parents, which he believes encourages language, and helps to develop communication skills such as turn taking (Bancroft, 1995).  Bruner believes that the fact that parents often repeatedly say the same thing to their infants in the same contexts helps language develop as it provides a structure for communication and the repetition may also help the child understand the meanings of words. </a:t>
            </a:r>
          </a:p>
          <a:p>
            <a:r>
              <a:rPr lang="en-GB" baseline="0" dirty="0"/>
              <a:t>Vygotsky</a:t>
            </a:r>
          </a:p>
          <a:p>
            <a:r>
              <a:rPr lang="en-GB" baseline="0" dirty="0"/>
              <a:t>Believed that language is a natural, biological and unique feature of human beings.</a:t>
            </a:r>
          </a:p>
          <a:p>
            <a:r>
              <a:rPr lang="en-GB" baseline="0" dirty="0"/>
              <a:t>Adults are a tool for children to solve problems of knowledge and language.</a:t>
            </a:r>
          </a:p>
          <a:p>
            <a:r>
              <a:rPr lang="en-GB" baseline="0" dirty="0"/>
              <a:t>Can’t separate one from the other. </a:t>
            </a:r>
          </a:p>
          <a:p>
            <a:r>
              <a:rPr lang="en-GB" baseline="0" dirty="0"/>
              <a:t>Language is a social concept developed through social interactions.</a:t>
            </a:r>
          </a:p>
          <a:p>
            <a:r>
              <a:rPr lang="en-GB" baseline="0" dirty="0"/>
              <a:t>Language acquisition involves not only a child’s exposure to words but it is also a process that links thinking and language.</a:t>
            </a:r>
          </a:p>
          <a:p>
            <a:r>
              <a:rPr lang="en-GB" baseline="0" dirty="0"/>
              <a:t>ZPD – teachers should consider a child’s prospective learning power before trying to expand the child’s grasp of language. </a:t>
            </a:r>
          </a:p>
        </p:txBody>
      </p:sp>
      <p:sp>
        <p:nvSpPr>
          <p:cNvPr id="4" name="Slide Number Placeholder 3"/>
          <p:cNvSpPr>
            <a:spLocks noGrp="1"/>
          </p:cNvSpPr>
          <p:nvPr>
            <p:ph type="sldNum" sz="quarter" idx="10"/>
          </p:nvPr>
        </p:nvSpPr>
        <p:spPr/>
        <p:txBody>
          <a:bodyPr/>
          <a:lstStyle/>
          <a:p>
            <a:fld id="{43CF1729-830B-4627-860A-801CF08C5BE3}" type="slidenum">
              <a:rPr lang="en-US" smtClean="0"/>
              <a:t>15</a:t>
            </a:fld>
            <a:endParaRPr lang="en-US"/>
          </a:p>
        </p:txBody>
      </p:sp>
    </p:spTree>
    <p:extLst>
      <p:ext uri="{BB962C8B-B14F-4D97-AF65-F5344CB8AC3E}">
        <p14:creationId xmlns:p14="http://schemas.microsoft.com/office/powerpoint/2010/main" val="32976646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Links to memory</a:t>
            </a:r>
            <a:r>
              <a:rPr lang="en-GB" baseline="0" dirty="0"/>
              <a:t> as well.</a:t>
            </a:r>
          </a:p>
          <a:p>
            <a:r>
              <a:rPr lang="en-GB" baseline="0" dirty="0"/>
              <a:t>Play the ‘memory game’ PPT. </a:t>
            </a:r>
            <a:endParaRPr lang="en-US" dirty="0"/>
          </a:p>
        </p:txBody>
      </p:sp>
      <p:sp>
        <p:nvSpPr>
          <p:cNvPr id="4" name="Slide Number Placeholder 3"/>
          <p:cNvSpPr>
            <a:spLocks noGrp="1"/>
          </p:cNvSpPr>
          <p:nvPr>
            <p:ph type="sldNum" sz="quarter" idx="10"/>
          </p:nvPr>
        </p:nvSpPr>
        <p:spPr/>
        <p:txBody>
          <a:bodyPr/>
          <a:lstStyle/>
          <a:p>
            <a:fld id="{43CF1729-830B-4627-860A-801CF08C5BE3}" type="slidenum">
              <a:rPr lang="en-US" smtClean="0"/>
              <a:t>16</a:t>
            </a:fld>
            <a:endParaRPr lang="en-US"/>
          </a:p>
        </p:txBody>
      </p:sp>
    </p:spTree>
    <p:extLst>
      <p:ext uri="{BB962C8B-B14F-4D97-AF65-F5344CB8AC3E}">
        <p14:creationId xmlns:p14="http://schemas.microsoft.com/office/powerpoint/2010/main" val="40316487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we can promote reading</a:t>
            </a:r>
            <a:r>
              <a:rPr lang="en-GB" baseline="0" dirty="0"/>
              <a:t> and writing we need to develop speaking and listening skills. </a:t>
            </a:r>
          </a:p>
          <a:p>
            <a:r>
              <a:rPr lang="en-GB" baseline="0" dirty="0"/>
              <a:t>Children hear words and sounds and copy those in their writing. </a:t>
            </a:r>
          </a:p>
          <a:p>
            <a:r>
              <a:rPr lang="en-GB" baseline="0" dirty="0"/>
              <a:t>In schools in the past few years – much more emphasis on reading and writing.</a:t>
            </a:r>
          </a:p>
          <a:p>
            <a:r>
              <a:rPr lang="en-GB" baseline="0" dirty="0"/>
              <a:t>Do you give opportunities for pupils to develop </a:t>
            </a:r>
            <a:r>
              <a:rPr lang="en-GB" baseline="0" dirty="0" err="1"/>
              <a:t>oracy</a:t>
            </a:r>
            <a:r>
              <a:rPr lang="en-GB" baseline="0" dirty="0"/>
              <a:t>?</a:t>
            </a:r>
          </a:p>
        </p:txBody>
      </p:sp>
      <p:sp>
        <p:nvSpPr>
          <p:cNvPr id="4" name="Slide Number Placeholder 3"/>
          <p:cNvSpPr>
            <a:spLocks noGrp="1"/>
          </p:cNvSpPr>
          <p:nvPr>
            <p:ph type="sldNum" sz="quarter" idx="10"/>
          </p:nvPr>
        </p:nvSpPr>
        <p:spPr/>
        <p:txBody>
          <a:bodyPr/>
          <a:lstStyle/>
          <a:p>
            <a:fld id="{43CF1729-830B-4627-860A-801CF08C5BE3}" type="slidenum">
              <a:rPr lang="en-US" smtClean="0"/>
              <a:t>19</a:t>
            </a:fld>
            <a:endParaRPr lang="en-US"/>
          </a:p>
        </p:txBody>
      </p:sp>
    </p:spTree>
    <p:extLst>
      <p:ext uri="{BB962C8B-B14F-4D97-AF65-F5344CB8AC3E}">
        <p14:creationId xmlns:p14="http://schemas.microsoft.com/office/powerpoint/2010/main" val="40566170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3CF1729-830B-4627-860A-801CF08C5BE3}" type="slidenum">
              <a:rPr lang="en-US" smtClean="0"/>
              <a:t>21</a:t>
            </a:fld>
            <a:endParaRPr lang="en-US"/>
          </a:p>
        </p:txBody>
      </p:sp>
    </p:spTree>
    <p:extLst>
      <p:ext uri="{BB962C8B-B14F-4D97-AF65-F5344CB8AC3E}">
        <p14:creationId xmlns:p14="http://schemas.microsoft.com/office/powerpoint/2010/main" val="6308298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DD35924-DCA9-46D8-A4E7-56E7DD53779C}" type="datetimeFigureOut">
              <a:rPr lang="en-GB" smtClean="0"/>
              <a:t>07/01/2022</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38B9BAED-DE23-465A-807B-4AC28A257941}" type="slidenum">
              <a:rPr lang="en-GB" smtClean="0"/>
              <a:t>‹#›</a:t>
            </a:fld>
            <a:endParaRPr lang="en-GB"/>
          </a:p>
        </p:txBody>
      </p:sp>
    </p:spTree>
    <p:extLst>
      <p:ext uri="{BB962C8B-B14F-4D97-AF65-F5344CB8AC3E}">
        <p14:creationId xmlns:p14="http://schemas.microsoft.com/office/powerpoint/2010/main" val="13104384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D35924-DCA9-46D8-A4E7-56E7DD53779C}" type="datetimeFigureOut">
              <a:rPr lang="en-GB" smtClean="0"/>
              <a:t>07/01/2022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8B9BAED-DE23-465A-807B-4AC28A257941}" type="slidenum">
              <a:rPr lang="en-GB" smtClean="0"/>
              <a:t>‹#›</a:t>
            </a:fld>
            <a:endParaRPr lang="en-GB"/>
          </a:p>
        </p:txBody>
      </p:sp>
    </p:spTree>
    <p:extLst>
      <p:ext uri="{BB962C8B-B14F-4D97-AF65-F5344CB8AC3E}">
        <p14:creationId xmlns:p14="http://schemas.microsoft.com/office/powerpoint/2010/main" val="20060348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DD35924-DCA9-46D8-A4E7-56E7DD53779C}" type="datetimeFigureOut">
              <a:rPr lang="en-GB" smtClean="0"/>
              <a:t>07/01/2022</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8B9BAED-DE23-465A-807B-4AC28A257941}" type="slidenum">
              <a:rPr lang="en-GB" smtClean="0"/>
              <a:t>‹#›</a:t>
            </a:fld>
            <a:endParaRPr lang="en-GB"/>
          </a:p>
        </p:txBody>
      </p:sp>
    </p:spTree>
    <p:extLst>
      <p:ext uri="{BB962C8B-B14F-4D97-AF65-F5344CB8AC3E}">
        <p14:creationId xmlns:p14="http://schemas.microsoft.com/office/powerpoint/2010/main" val="13314894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DD35924-DCA9-46D8-A4E7-56E7DD53779C}" type="datetimeFigureOut">
              <a:rPr lang="en-GB" smtClean="0"/>
              <a:t>07/01/2022</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38B9BAED-DE23-465A-807B-4AC28A257941}" type="slidenum">
              <a:rPr lang="en-GB" smtClean="0"/>
              <a:t>‹#›</a:t>
            </a:fld>
            <a:endParaRPr lang="en-GB"/>
          </a:p>
        </p:txBody>
      </p:sp>
    </p:spTree>
    <p:extLst>
      <p:ext uri="{BB962C8B-B14F-4D97-AF65-F5344CB8AC3E}">
        <p14:creationId xmlns:p14="http://schemas.microsoft.com/office/powerpoint/2010/main" val="4421277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13"/>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DD35924-DCA9-46D8-A4E7-56E7DD53779C}" type="datetimeFigureOut">
              <a:rPr lang="en-GB" smtClean="0"/>
              <a:t>07/01/2022</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38B9BAED-DE23-465A-807B-4AC28A257941}" type="slidenum">
              <a:rPr lang="en-GB" smtClean="0"/>
              <a:t>‹#›</a:t>
            </a:fld>
            <a:endParaRPr lang="en-GB"/>
          </a:p>
        </p:txBody>
      </p:sp>
    </p:spTree>
    <p:extLst>
      <p:ext uri="{BB962C8B-B14F-4D97-AF65-F5344CB8AC3E}">
        <p14:creationId xmlns:p14="http://schemas.microsoft.com/office/powerpoint/2010/main" val="38467173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DD35924-DCA9-46D8-A4E7-56E7DD53779C}" type="datetimeFigureOut">
              <a:rPr lang="en-GB" smtClean="0"/>
              <a:t>07/01/2022</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38B9BAED-DE23-465A-807B-4AC28A257941}" type="slidenum">
              <a:rPr lang="en-GB" smtClean="0"/>
              <a:t>‹#›</a:t>
            </a:fld>
            <a:endParaRPr lang="en-GB"/>
          </a:p>
        </p:txBody>
      </p:sp>
    </p:spTree>
    <p:extLst>
      <p:ext uri="{BB962C8B-B14F-4D97-AF65-F5344CB8AC3E}">
        <p14:creationId xmlns:p14="http://schemas.microsoft.com/office/powerpoint/2010/main" val="15808992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35924-DCA9-46D8-A4E7-56E7DD53779C}" type="datetimeFigureOut">
              <a:rPr lang="en-GB" smtClean="0"/>
              <a:t>07/01/2022</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38B9BAED-DE23-465A-807B-4AC28A257941}" type="slidenum">
              <a:rPr lang="en-GB" smtClean="0"/>
              <a:t>‹#›</a:t>
            </a:fld>
            <a:endParaRPr lang="en-GB"/>
          </a:p>
        </p:txBody>
      </p:sp>
    </p:spTree>
    <p:extLst>
      <p:ext uri="{BB962C8B-B14F-4D97-AF65-F5344CB8AC3E}">
        <p14:creationId xmlns:p14="http://schemas.microsoft.com/office/powerpoint/2010/main" val="3815641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DD35924-DCA9-46D8-A4E7-56E7DD53779C}" type="datetimeFigureOut">
              <a:rPr lang="en-GB" smtClean="0"/>
              <a:t>07/01/2022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38B9BAED-DE23-465A-807B-4AC28A257941}" type="slidenum">
              <a:rPr lang="en-GB" smtClean="0"/>
              <a:t>‹#›</a:t>
            </a:fld>
            <a:endParaRPr lang="en-GB"/>
          </a:p>
        </p:txBody>
      </p:sp>
    </p:spTree>
    <p:extLst>
      <p:ext uri="{BB962C8B-B14F-4D97-AF65-F5344CB8AC3E}">
        <p14:creationId xmlns:p14="http://schemas.microsoft.com/office/powerpoint/2010/main" val="33346829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DD35924-DCA9-46D8-A4E7-56E7DD53779C}" type="datetimeFigureOut">
              <a:rPr lang="en-GB" smtClean="0"/>
              <a:t>07/01/2022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8B9BAED-DE23-465A-807B-4AC28A257941}" type="slidenum">
              <a:rPr lang="en-GB" smtClean="0"/>
              <a:t>‹#›</a:t>
            </a:fld>
            <a:endParaRPr lang="en-GB"/>
          </a:p>
        </p:txBody>
      </p:sp>
    </p:spTree>
    <p:extLst>
      <p:ext uri="{BB962C8B-B14F-4D97-AF65-F5344CB8AC3E}">
        <p14:creationId xmlns:p14="http://schemas.microsoft.com/office/powerpoint/2010/main" val="18098558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DD35924-DCA9-46D8-A4E7-56E7DD53779C}" type="datetimeFigureOut">
              <a:rPr lang="en-GB" smtClean="0"/>
              <a:t>07/01/2022</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8B9BAED-DE23-465A-807B-4AC28A257941}" type="slidenum">
              <a:rPr lang="en-GB" smtClean="0"/>
              <a:t>‹#›</a:t>
            </a:fld>
            <a:endParaRPr lang="en-GB"/>
          </a:p>
        </p:txBody>
      </p:sp>
    </p:spTree>
    <p:extLst>
      <p:ext uri="{BB962C8B-B14F-4D97-AF65-F5344CB8AC3E}">
        <p14:creationId xmlns:p14="http://schemas.microsoft.com/office/powerpoint/2010/main" val="33135316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DD35924-DCA9-46D8-A4E7-56E7DD53779C}" type="datetimeFigureOut">
              <a:rPr lang="en-GB" smtClean="0"/>
              <a:t>07/01/2022</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8B9BAED-DE23-465A-807B-4AC28A257941}"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1034368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2DD35924-DCA9-46D8-A4E7-56E7DD53779C}" type="datetimeFigureOut">
              <a:rPr lang="en-GB" smtClean="0"/>
              <a:t>07/01/2022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8B9BAED-DE23-465A-807B-4AC28A257941}" type="slidenum">
              <a:rPr lang="en-GB" smtClean="0"/>
              <a:t>‹#›</a:t>
            </a:fld>
            <a:endParaRPr lang="en-GB"/>
          </a:p>
        </p:txBody>
      </p:sp>
    </p:spTree>
    <p:extLst>
      <p:ext uri="{BB962C8B-B14F-4D97-AF65-F5344CB8AC3E}">
        <p14:creationId xmlns:p14="http://schemas.microsoft.com/office/powerpoint/2010/main" val="16594105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2DD35924-DCA9-46D8-A4E7-56E7DD53779C}" type="datetimeFigureOut">
              <a:rPr lang="en-GB" smtClean="0"/>
              <a:t>07/01/2022</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8B9BAED-DE23-465A-807B-4AC28A257941}"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192739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2DD35924-DCA9-46D8-A4E7-56E7DD53779C}" type="datetimeFigureOut">
              <a:rPr lang="en-GB" smtClean="0"/>
              <a:t>07/01/2022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8B9BAED-DE23-465A-807B-4AC28A257941}" type="slidenum">
              <a:rPr lang="en-GB" smtClean="0"/>
              <a:t>‹#›</a:t>
            </a:fld>
            <a:endParaRPr lang="en-GB"/>
          </a:p>
        </p:txBody>
      </p:sp>
    </p:spTree>
    <p:extLst>
      <p:ext uri="{BB962C8B-B14F-4D97-AF65-F5344CB8AC3E}">
        <p14:creationId xmlns:p14="http://schemas.microsoft.com/office/powerpoint/2010/main" val="24387692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D35924-DCA9-46D8-A4E7-56E7DD53779C}" type="datetimeFigureOut">
              <a:rPr lang="en-GB" smtClean="0"/>
              <a:t>07/01/2022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8B9BAED-DE23-465A-807B-4AC28A257941}" type="slidenum">
              <a:rPr lang="en-GB" smtClean="0"/>
              <a:t>‹#›</a:t>
            </a:fld>
            <a:endParaRPr lang="en-GB"/>
          </a:p>
        </p:txBody>
      </p:sp>
    </p:spTree>
    <p:extLst>
      <p:ext uri="{BB962C8B-B14F-4D97-AF65-F5344CB8AC3E}">
        <p14:creationId xmlns:p14="http://schemas.microsoft.com/office/powerpoint/2010/main" val="27872539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D35924-DCA9-46D8-A4E7-56E7DD53779C}" type="datetimeFigureOut">
              <a:rPr lang="en-GB" smtClean="0"/>
              <a:t>07/01/2022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8B9BAED-DE23-465A-807B-4AC28A257941}" type="slidenum">
              <a:rPr lang="en-GB" smtClean="0"/>
              <a:t>‹#›</a:t>
            </a:fld>
            <a:endParaRPr lang="en-GB"/>
          </a:p>
        </p:txBody>
      </p:sp>
    </p:spTree>
    <p:extLst>
      <p:ext uri="{BB962C8B-B14F-4D97-AF65-F5344CB8AC3E}">
        <p14:creationId xmlns:p14="http://schemas.microsoft.com/office/powerpoint/2010/main" val="38878836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1428352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32"/>
            <a:ext cx="2356674" cy="6853285"/>
            <a:chOff x="6627813" y="195454"/>
            <a:chExt cx="1952625" cy="5678297"/>
          </a:xfrm>
        </p:grpSpPr>
        <p:sp>
          <p:nvSpPr>
            <p:cNvPr id="11" name="Freeform 27"/>
            <p:cNvSpPr/>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DD35924-DCA9-46D8-A4E7-56E7DD53779C}" type="datetimeFigureOut">
              <a:rPr lang="en-GB" smtClean="0"/>
              <a:t>07/01/2022</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38B9BAED-DE23-465A-807B-4AC28A257941}" type="slidenum">
              <a:rPr lang="en-GB" smtClean="0"/>
              <a:t>‹#›</a:t>
            </a:fld>
            <a:endParaRPr lang="en-GB"/>
          </a:p>
        </p:txBody>
      </p:sp>
    </p:spTree>
    <p:extLst>
      <p:ext uri="{BB962C8B-B14F-4D97-AF65-F5344CB8AC3E}">
        <p14:creationId xmlns:p14="http://schemas.microsoft.com/office/powerpoint/2010/main" val="244775806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padlet.com/n_ryder/iaith3A#https://padlet.com/n_ryder/iaith3A  " TargetMode="External"/><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hyperlink" Target="https://youtu.be/N2tG-gZyLR0" TargetMode="External"/><Relationship Id="rId2" Type="http://schemas.openxmlformats.org/officeDocument/2006/relationships/slideLayout" Target="../slideLayouts/slideLayout6.xml"/><Relationship Id="rId1" Type="http://schemas.openxmlformats.org/officeDocument/2006/relationships/video" Target="https://www.youtube.com/embed/N2tG-gZyLR0" TargetMode="External"/><Relationship Id="rId4" Type="http://schemas.openxmlformats.org/officeDocument/2006/relationships/image" Target="../media/image4.jpeg"/></Relationships>
</file>

<file path=ppt/slides/_rels/slide9.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2" Type="http://schemas.openxmlformats.org/officeDocument/2006/relationships/hyperlink" Target="https://ican.org.uk/i-cans-talking-point/parents/ages-and-stages/" TargetMode="Externa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hyperlink" Target="https://www.scholastic.com/teachers/blog-posts/genia-connell/12-steps-creating-language-rich-environment/"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67740" y="4056708"/>
            <a:ext cx="5536018" cy="1569660"/>
          </a:xfrm>
          <a:prstGeom prst="rect">
            <a:avLst/>
          </a:prstGeom>
          <a:solidFill>
            <a:schemeClr val="accent5">
              <a:lumMod val="50000"/>
            </a:schemeClr>
          </a:solidFill>
        </p:spPr>
        <p:txBody>
          <a:bodyPr wrap="square" rtlCol="0">
            <a:spAutoFit/>
          </a:bodyPr>
          <a:lstStyle/>
          <a:p>
            <a:pPr algn="ctr"/>
            <a:r>
              <a:rPr lang="en-GB" sz="2400" b="1" dirty="0">
                <a:solidFill>
                  <a:schemeClr val="bg1"/>
                </a:solidFill>
              </a:rPr>
              <a:t>ECAD5007C</a:t>
            </a:r>
          </a:p>
          <a:p>
            <a:pPr algn="ctr"/>
            <a:r>
              <a:rPr lang="en-GB" sz="2400" b="1" dirty="0" err="1">
                <a:solidFill>
                  <a:schemeClr val="bg1"/>
                </a:solidFill>
              </a:rPr>
              <a:t>Sesiwn</a:t>
            </a:r>
            <a:r>
              <a:rPr lang="en-GB" sz="2400" b="1" dirty="0">
                <a:solidFill>
                  <a:schemeClr val="bg1"/>
                </a:solidFill>
              </a:rPr>
              <a:t> 5</a:t>
            </a:r>
          </a:p>
          <a:p>
            <a:pPr algn="ctr"/>
            <a:r>
              <a:rPr lang="en-GB" sz="2400" b="1" dirty="0">
                <a:solidFill>
                  <a:schemeClr val="bg1"/>
                </a:solidFill>
              </a:rPr>
              <a:t>Karl Jones</a:t>
            </a:r>
          </a:p>
          <a:p>
            <a:pPr algn="ctr"/>
            <a:r>
              <a:rPr lang="en-GB" sz="2400" b="1" dirty="0">
                <a:solidFill>
                  <a:schemeClr val="bg1"/>
                </a:solidFill>
              </a:rPr>
              <a:t>Nanna Ryder</a:t>
            </a:r>
          </a:p>
        </p:txBody>
      </p:sp>
      <p:sp>
        <p:nvSpPr>
          <p:cNvPr id="3" name="TextBox 2">
            <a:extLst>
              <a:ext uri="{FF2B5EF4-FFF2-40B4-BE49-F238E27FC236}">
                <a16:creationId xmlns:a16="http://schemas.microsoft.com/office/drawing/2014/main" id="{AA287FC8-8585-48DE-B00F-F4333FDA1FDD}"/>
              </a:ext>
            </a:extLst>
          </p:cNvPr>
          <p:cNvSpPr txBox="1"/>
          <p:nvPr/>
        </p:nvSpPr>
        <p:spPr>
          <a:xfrm>
            <a:off x="2394098" y="565684"/>
            <a:ext cx="7403804" cy="830997"/>
          </a:xfrm>
          <a:prstGeom prst="rect">
            <a:avLst/>
          </a:prstGeom>
          <a:solidFill>
            <a:schemeClr val="accent5">
              <a:lumMod val="50000"/>
            </a:schemeClr>
          </a:solidFill>
        </p:spPr>
        <p:txBody>
          <a:bodyPr wrap="square" rtlCol="0">
            <a:spAutoFit/>
          </a:bodyPr>
          <a:lstStyle/>
          <a:p>
            <a:pPr algn="ctr"/>
            <a:r>
              <a:rPr lang="en-GB" sz="4800" b="1" dirty="0" err="1">
                <a:solidFill>
                  <a:schemeClr val="bg1"/>
                </a:solidFill>
              </a:rPr>
              <a:t>Datblygiad</a:t>
            </a:r>
            <a:r>
              <a:rPr lang="en-GB" sz="4800" b="1" dirty="0">
                <a:solidFill>
                  <a:schemeClr val="bg1"/>
                </a:solidFill>
              </a:rPr>
              <a:t> Iaith</a:t>
            </a:r>
          </a:p>
        </p:txBody>
      </p:sp>
    </p:spTree>
    <p:extLst>
      <p:ext uri="{BB962C8B-B14F-4D97-AF65-F5344CB8AC3E}">
        <p14:creationId xmlns:p14="http://schemas.microsoft.com/office/powerpoint/2010/main" val="4907973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t>Amcanion</a:t>
            </a:r>
            <a:r>
              <a:rPr lang="en-GB" dirty="0"/>
              <a:t> y </a:t>
            </a:r>
            <a:r>
              <a:rPr lang="en-GB" dirty="0" err="1"/>
              <a:t>sesiwn</a:t>
            </a:r>
            <a:br>
              <a:rPr lang="en-GB" dirty="0"/>
            </a:br>
            <a:r>
              <a:rPr lang="en-GB" i="1" dirty="0"/>
              <a:t>Session Aims</a:t>
            </a:r>
          </a:p>
        </p:txBody>
      </p:sp>
      <p:sp>
        <p:nvSpPr>
          <p:cNvPr id="5" name="Content Placeholder 4"/>
          <p:cNvSpPr>
            <a:spLocks noGrp="1"/>
          </p:cNvSpPr>
          <p:nvPr>
            <p:ph sz="half" idx="1"/>
          </p:nvPr>
        </p:nvSpPr>
        <p:spPr/>
        <p:txBody>
          <a:bodyPr/>
          <a:lstStyle/>
          <a:p>
            <a:r>
              <a:rPr lang="en-GB" dirty="0" err="1"/>
              <a:t>Ystyried</a:t>
            </a:r>
            <a:r>
              <a:rPr lang="en-GB" dirty="0"/>
              <a:t> </a:t>
            </a:r>
            <a:r>
              <a:rPr lang="en-GB" dirty="0" err="1"/>
              <a:t>beth</a:t>
            </a:r>
            <a:r>
              <a:rPr lang="en-GB" dirty="0"/>
              <a:t> </a:t>
            </a:r>
            <a:r>
              <a:rPr lang="en-GB" dirty="0" err="1"/>
              <a:t>yw</a:t>
            </a:r>
            <a:r>
              <a:rPr lang="en-GB" dirty="0"/>
              <a:t> ‘</a:t>
            </a:r>
            <a:r>
              <a:rPr lang="en-GB" dirty="0" err="1"/>
              <a:t>iaith</a:t>
            </a:r>
            <a:r>
              <a:rPr lang="en-GB" dirty="0"/>
              <a:t>’</a:t>
            </a:r>
          </a:p>
          <a:p>
            <a:r>
              <a:rPr lang="en-GB" dirty="0" err="1"/>
              <a:t>Archwilio</a:t>
            </a:r>
            <a:r>
              <a:rPr lang="en-GB" dirty="0"/>
              <a:t> </a:t>
            </a:r>
            <a:r>
              <a:rPr lang="en-GB" dirty="0" err="1"/>
              <a:t>sut</a:t>
            </a:r>
            <a:r>
              <a:rPr lang="en-GB" dirty="0"/>
              <a:t> </a:t>
            </a:r>
            <a:r>
              <a:rPr lang="en-GB" dirty="0" err="1"/>
              <a:t>mae</a:t>
            </a:r>
            <a:r>
              <a:rPr lang="en-GB" dirty="0"/>
              <a:t> </a:t>
            </a:r>
            <a:r>
              <a:rPr lang="en-GB" dirty="0" err="1"/>
              <a:t>iaith</a:t>
            </a:r>
            <a:r>
              <a:rPr lang="en-GB" dirty="0"/>
              <a:t> </a:t>
            </a:r>
            <a:r>
              <a:rPr lang="en-GB" dirty="0" err="1"/>
              <a:t>yn</a:t>
            </a:r>
            <a:r>
              <a:rPr lang="en-GB" dirty="0"/>
              <a:t> </a:t>
            </a:r>
            <a:r>
              <a:rPr lang="en-GB" dirty="0" err="1"/>
              <a:t>datblygu</a:t>
            </a:r>
            <a:endParaRPr lang="en-GB" dirty="0"/>
          </a:p>
          <a:p>
            <a:r>
              <a:rPr lang="en-GB" dirty="0" err="1"/>
              <a:t>Trosolwg</a:t>
            </a:r>
            <a:r>
              <a:rPr lang="en-GB" dirty="0"/>
              <a:t> </a:t>
            </a:r>
            <a:r>
              <a:rPr lang="en-GB" dirty="0" err="1"/>
              <a:t>beirniadol</a:t>
            </a:r>
            <a:r>
              <a:rPr lang="en-GB" dirty="0"/>
              <a:t> o rai </a:t>
            </a:r>
            <a:r>
              <a:rPr lang="en-GB" dirty="0" err="1"/>
              <a:t>o’r</a:t>
            </a:r>
            <a:r>
              <a:rPr lang="en-GB" dirty="0"/>
              <a:t> </a:t>
            </a:r>
            <a:r>
              <a:rPr lang="en-GB" dirty="0" err="1"/>
              <a:t>damcaniaethau</a:t>
            </a:r>
            <a:r>
              <a:rPr lang="en-GB" dirty="0"/>
              <a:t> </a:t>
            </a:r>
            <a:r>
              <a:rPr lang="en-GB" dirty="0" err="1"/>
              <a:t>sydd</a:t>
            </a:r>
            <a:r>
              <a:rPr lang="en-GB" dirty="0"/>
              <a:t> </a:t>
            </a:r>
            <a:r>
              <a:rPr lang="en-GB" dirty="0" err="1"/>
              <a:t>yn</a:t>
            </a:r>
            <a:r>
              <a:rPr lang="en-GB" dirty="0"/>
              <a:t> sail </a:t>
            </a:r>
            <a:r>
              <a:rPr lang="en-GB" dirty="0" err="1"/>
              <a:t>i</a:t>
            </a:r>
            <a:r>
              <a:rPr lang="en-GB" dirty="0"/>
              <a:t> </a:t>
            </a:r>
            <a:r>
              <a:rPr lang="en-GB" dirty="0" err="1"/>
              <a:t>ddatblygiad</a:t>
            </a:r>
            <a:r>
              <a:rPr lang="en-GB" dirty="0"/>
              <a:t> </a:t>
            </a:r>
            <a:r>
              <a:rPr lang="en-GB" dirty="0" err="1"/>
              <a:t>iaith</a:t>
            </a:r>
            <a:r>
              <a:rPr lang="en-GB" dirty="0"/>
              <a:t> </a:t>
            </a:r>
            <a:r>
              <a:rPr lang="en-GB" dirty="0" err="1"/>
              <a:t>a’r</a:t>
            </a:r>
            <a:r>
              <a:rPr lang="en-GB" dirty="0"/>
              <a:t> </a:t>
            </a:r>
            <a:r>
              <a:rPr lang="en-GB" dirty="0" err="1"/>
              <a:t>tensiwn</a:t>
            </a:r>
            <a:r>
              <a:rPr lang="en-GB" dirty="0"/>
              <a:t> </a:t>
            </a:r>
            <a:r>
              <a:rPr lang="en-GB" dirty="0" err="1"/>
              <a:t>rhyngyddynt</a:t>
            </a:r>
            <a:endParaRPr lang="en-GB" dirty="0"/>
          </a:p>
          <a:p>
            <a:r>
              <a:rPr lang="en-GB" dirty="0" err="1"/>
              <a:t>Archwilio</a:t>
            </a:r>
            <a:r>
              <a:rPr lang="en-GB" dirty="0"/>
              <a:t> </a:t>
            </a:r>
            <a:r>
              <a:rPr lang="en-GB" dirty="0" err="1"/>
              <a:t>pwysigrwydd</a:t>
            </a:r>
            <a:r>
              <a:rPr lang="en-GB" dirty="0"/>
              <a:t> </a:t>
            </a:r>
            <a:r>
              <a:rPr lang="en-GB" dirty="0" err="1"/>
              <a:t>iaith</a:t>
            </a:r>
            <a:r>
              <a:rPr lang="en-GB" dirty="0"/>
              <a:t> </a:t>
            </a:r>
            <a:r>
              <a:rPr lang="en-GB" dirty="0" err="1"/>
              <a:t>ar</a:t>
            </a:r>
            <a:r>
              <a:rPr lang="en-GB" dirty="0"/>
              <a:t> </a:t>
            </a:r>
            <a:r>
              <a:rPr lang="en-GB" dirty="0" err="1"/>
              <a:t>gyfer</a:t>
            </a:r>
            <a:r>
              <a:rPr lang="en-GB" dirty="0"/>
              <a:t> </a:t>
            </a:r>
            <a:r>
              <a:rPr lang="en-GB" dirty="0" err="1"/>
              <a:t>datblygu</a:t>
            </a:r>
            <a:r>
              <a:rPr lang="en-GB" dirty="0"/>
              <a:t> a </a:t>
            </a:r>
            <a:r>
              <a:rPr lang="en-GB" dirty="0" err="1"/>
              <a:t>dysgu</a:t>
            </a:r>
            <a:endParaRPr lang="en-GB" dirty="0"/>
          </a:p>
          <a:p>
            <a:endParaRPr lang="en-GB" dirty="0"/>
          </a:p>
          <a:p>
            <a:endParaRPr lang="en-GB" dirty="0"/>
          </a:p>
        </p:txBody>
      </p:sp>
      <p:sp>
        <p:nvSpPr>
          <p:cNvPr id="6" name="Content Placeholder 5"/>
          <p:cNvSpPr>
            <a:spLocks noGrp="1"/>
          </p:cNvSpPr>
          <p:nvPr>
            <p:ph sz="half" idx="2"/>
          </p:nvPr>
        </p:nvSpPr>
        <p:spPr/>
        <p:txBody>
          <a:bodyPr/>
          <a:lstStyle/>
          <a:p>
            <a:r>
              <a:rPr lang="en-GB" i="1" dirty="0"/>
              <a:t>Consider what is ‘language’</a:t>
            </a:r>
          </a:p>
          <a:p>
            <a:r>
              <a:rPr lang="en-GB" i="1" dirty="0"/>
              <a:t>Explore how language develops</a:t>
            </a:r>
          </a:p>
          <a:p>
            <a:r>
              <a:rPr lang="en-GB" i="1" dirty="0"/>
              <a:t>A critical overview of some of the theories that underpin language development and the underlying tensions</a:t>
            </a:r>
          </a:p>
          <a:p>
            <a:r>
              <a:rPr lang="en-GB" i="1" dirty="0"/>
              <a:t>Explore the significance of language for development and learning</a:t>
            </a:r>
          </a:p>
        </p:txBody>
      </p:sp>
    </p:spTree>
    <p:extLst>
      <p:ext uri="{BB962C8B-B14F-4D97-AF65-F5344CB8AC3E}">
        <p14:creationId xmlns:p14="http://schemas.microsoft.com/office/powerpoint/2010/main" val="29430896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Oval 8"/>
          <p:cNvSpPr/>
          <p:nvPr/>
        </p:nvSpPr>
        <p:spPr>
          <a:xfrm>
            <a:off x="1986178" y="3516872"/>
            <a:ext cx="4535735" cy="2326810"/>
          </a:xfrm>
          <a:prstGeom prst="ellipse">
            <a:avLst/>
          </a:prstGeom>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US" sz="4400" i="1" dirty="0"/>
              <a:t>What is language?</a:t>
            </a:r>
          </a:p>
        </p:txBody>
      </p:sp>
      <p:sp>
        <p:nvSpPr>
          <p:cNvPr id="4" name="Oval 3"/>
          <p:cNvSpPr/>
          <p:nvPr/>
        </p:nvSpPr>
        <p:spPr>
          <a:xfrm>
            <a:off x="1986176" y="291446"/>
            <a:ext cx="4535737" cy="2248553"/>
          </a:xfrm>
          <a:prstGeom prst="ellipse">
            <a:avLst/>
          </a:prstGeom>
          <a:solidFill>
            <a:schemeClr val="accent1">
              <a:lumMod val="50000"/>
            </a:schemeClr>
          </a:solidFill>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US" sz="4400" dirty="0">
                <a:solidFill>
                  <a:schemeClr val="accent1">
                    <a:lumMod val="40000"/>
                    <a:lumOff val="60000"/>
                  </a:schemeClr>
                </a:solidFill>
              </a:rPr>
              <a:t>Beth </a:t>
            </a:r>
            <a:r>
              <a:rPr lang="en-US" sz="4400" dirty="0" err="1">
                <a:solidFill>
                  <a:schemeClr val="accent1">
                    <a:lumMod val="40000"/>
                    <a:lumOff val="60000"/>
                  </a:schemeClr>
                </a:solidFill>
              </a:rPr>
              <a:t>yw</a:t>
            </a:r>
            <a:r>
              <a:rPr lang="en-US" sz="4400" dirty="0">
                <a:solidFill>
                  <a:schemeClr val="accent1">
                    <a:lumMod val="40000"/>
                    <a:lumOff val="60000"/>
                  </a:schemeClr>
                </a:solidFill>
              </a:rPr>
              <a:t> </a:t>
            </a:r>
            <a:r>
              <a:rPr lang="en-US" sz="4400" dirty="0" err="1">
                <a:solidFill>
                  <a:schemeClr val="accent1">
                    <a:lumMod val="40000"/>
                    <a:lumOff val="60000"/>
                  </a:schemeClr>
                </a:solidFill>
              </a:rPr>
              <a:t>iaith</a:t>
            </a:r>
            <a:r>
              <a:rPr lang="en-US" sz="4400" dirty="0">
                <a:solidFill>
                  <a:schemeClr val="accent1">
                    <a:lumMod val="40000"/>
                    <a:lumOff val="60000"/>
                  </a:schemeClr>
                </a:solidFill>
              </a:rPr>
              <a:t>?</a:t>
            </a:r>
          </a:p>
        </p:txBody>
      </p:sp>
      <p:sp>
        <p:nvSpPr>
          <p:cNvPr id="6" name="Oval 5">
            <a:hlinkClick r:id="rId3"/>
          </p:cNvPr>
          <p:cNvSpPr/>
          <p:nvPr/>
        </p:nvSpPr>
        <p:spPr>
          <a:xfrm>
            <a:off x="6945302" y="298279"/>
            <a:ext cx="4257612" cy="2167138"/>
          </a:xfrm>
          <a:prstGeom prst="ellipse">
            <a:avLst/>
          </a:prstGeom>
          <a:solidFill>
            <a:srgbClr val="A87212"/>
          </a:solidFill>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US" sz="4400" dirty="0">
                <a:solidFill>
                  <a:schemeClr val="accent1">
                    <a:lumMod val="40000"/>
                    <a:lumOff val="60000"/>
                  </a:schemeClr>
                </a:solidFill>
              </a:rPr>
              <a:t>Beth </a:t>
            </a:r>
            <a:r>
              <a:rPr lang="en-US" sz="4400" dirty="0" err="1">
                <a:solidFill>
                  <a:schemeClr val="accent1">
                    <a:lumMod val="40000"/>
                    <a:lumOff val="60000"/>
                  </a:schemeClr>
                </a:solidFill>
              </a:rPr>
              <a:t>yw</a:t>
            </a:r>
            <a:r>
              <a:rPr lang="en-US" sz="4400" dirty="0">
                <a:solidFill>
                  <a:schemeClr val="accent1">
                    <a:lumMod val="40000"/>
                    <a:lumOff val="60000"/>
                  </a:schemeClr>
                </a:solidFill>
              </a:rPr>
              <a:t> </a:t>
            </a:r>
            <a:r>
              <a:rPr lang="en-US" sz="4400" dirty="0" err="1">
                <a:solidFill>
                  <a:schemeClr val="accent1">
                    <a:lumMod val="40000"/>
                    <a:lumOff val="60000"/>
                  </a:schemeClr>
                </a:solidFill>
              </a:rPr>
              <a:t>ei</a:t>
            </a:r>
            <a:r>
              <a:rPr lang="en-US" sz="4400" dirty="0">
                <a:solidFill>
                  <a:schemeClr val="accent1">
                    <a:lumMod val="40000"/>
                    <a:lumOff val="60000"/>
                  </a:schemeClr>
                </a:solidFill>
              </a:rPr>
              <a:t> </a:t>
            </a:r>
            <a:r>
              <a:rPr lang="en-US" sz="4400" dirty="0" err="1">
                <a:solidFill>
                  <a:schemeClr val="accent1">
                    <a:lumMod val="40000"/>
                    <a:lumOff val="60000"/>
                  </a:schemeClr>
                </a:solidFill>
              </a:rPr>
              <a:t>bwrpas</a:t>
            </a:r>
            <a:r>
              <a:rPr lang="en-US" sz="4400" dirty="0">
                <a:solidFill>
                  <a:schemeClr val="accent1">
                    <a:lumMod val="40000"/>
                    <a:lumOff val="60000"/>
                  </a:schemeClr>
                </a:solidFill>
              </a:rPr>
              <a:t>?</a:t>
            </a:r>
          </a:p>
        </p:txBody>
      </p:sp>
      <p:sp>
        <p:nvSpPr>
          <p:cNvPr id="7" name="Oval 6"/>
          <p:cNvSpPr/>
          <p:nvPr/>
        </p:nvSpPr>
        <p:spPr>
          <a:xfrm>
            <a:off x="6945302" y="3359425"/>
            <a:ext cx="4398573" cy="2304804"/>
          </a:xfrm>
          <a:prstGeom prst="ellipse">
            <a:avLst/>
          </a:prstGeom>
          <a:solidFill>
            <a:schemeClr val="accent6">
              <a:lumMod val="50000"/>
            </a:schemeClr>
          </a:solidFill>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US" sz="4400" i="1" dirty="0">
                <a:solidFill>
                  <a:schemeClr val="accent1">
                    <a:lumMod val="40000"/>
                    <a:lumOff val="60000"/>
                  </a:schemeClr>
                </a:solidFill>
              </a:rPr>
              <a:t>What is its purpose?</a:t>
            </a:r>
          </a:p>
        </p:txBody>
      </p:sp>
    </p:spTree>
    <p:extLst>
      <p:ext uri="{BB962C8B-B14F-4D97-AF65-F5344CB8AC3E}">
        <p14:creationId xmlns:p14="http://schemas.microsoft.com/office/powerpoint/2010/main" val="30588693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a:defRPr/>
            </a:pPr>
            <a:r>
              <a:rPr lang="en-US" dirty="0">
                <a:solidFill>
                  <a:schemeClr val="tx1"/>
                </a:solidFill>
                <a:ea typeface="+mj-ea"/>
              </a:rPr>
              <a:t>Pam </a:t>
            </a:r>
            <a:r>
              <a:rPr lang="en-US" dirty="0" err="1">
                <a:solidFill>
                  <a:schemeClr val="tx1"/>
                </a:solidFill>
                <a:ea typeface="+mj-ea"/>
              </a:rPr>
              <a:t>mae</a:t>
            </a:r>
            <a:r>
              <a:rPr lang="en-US" dirty="0">
                <a:solidFill>
                  <a:schemeClr val="tx1"/>
                </a:solidFill>
                <a:ea typeface="+mj-ea"/>
              </a:rPr>
              <a:t> </a:t>
            </a:r>
            <a:r>
              <a:rPr lang="en-US" dirty="0" err="1">
                <a:solidFill>
                  <a:schemeClr val="tx1"/>
                </a:solidFill>
                <a:ea typeface="+mj-ea"/>
              </a:rPr>
              <a:t>iaith</a:t>
            </a:r>
            <a:r>
              <a:rPr lang="en-US" dirty="0">
                <a:solidFill>
                  <a:schemeClr val="tx1"/>
                </a:solidFill>
                <a:ea typeface="+mj-ea"/>
              </a:rPr>
              <a:t> </a:t>
            </a:r>
            <a:r>
              <a:rPr lang="en-US" dirty="0" err="1">
                <a:solidFill>
                  <a:schemeClr val="tx1"/>
                </a:solidFill>
                <a:ea typeface="+mj-ea"/>
              </a:rPr>
              <a:t>yn</a:t>
            </a:r>
            <a:r>
              <a:rPr lang="en-US" dirty="0">
                <a:solidFill>
                  <a:schemeClr val="tx1"/>
                </a:solidFill>
                <a:ea typeface="+mj-ea"/>
              </a:rPr>
              <a:t> </a:t>
            </a:r>
            <a:r>
              <a:rPr lang="en-US" dirty="0" err="1">
                <a:solidFill>
                  <a:schemeClr val="tx1"/>
                </a:solidFill>
                <a:ea typeface="+mj-ea"/>
              </a:rPr>
              <a:t>bwysig</a:t>
            </a:r>
            <a:r>
              <a:rPr lang="en-US" dirty="0">
                <a:solidFill>
                  <a:schemeClr val="tx1"/>
                </a:solidFill>
                <a:ea typeface="+mj-ea"/>
              </a:rPr>
              <a:t>?</a:t>
            </a:r>
            <a:br>
              <a:rPr lang="en-US" dirty="0">
                <a:ea typeface="+mj-ea"/>
              </a:rPr>
            </a:br>
            <a:r>
              <a:rPr lang="en-US" i="1" dirty="0">
                <a:ea typeface="+mj-ea"/>
              </a:rPr>
              <a:t>Why is language important?</a:t>
            </a:r>
          </a:p>
        </p:txBody>
      </p:sp>
      <p:sp>
        <p:nvSpPr>
          <p:cNvPr id="3" name="Content Placeholder 2"/>
          <p:cNvSpPr>
            <a:spLocks noGrp="1"/>
          </p:cNvSpPr>
          <p:nvPr>
            <p:ph sz="half" idx="1"/>
          </p:nvPr>
        </p:nvSpPr>
        <p:spPr/>
        <p:txBody>
          <a:bodyPr rtlCol="0">
            <a:normAutofit fontScale="85000" lnSpcReduction="20000"/>
            <a:scene3d>
              <a:camera prst="orthographicFront"/>
              <a:lightRig rig="chilly" dir="t"/>
            </a:scene3d>
          </a:bodyPr>
          <a:lstStyle/>
          <a:p>
            <a:pPr>
              <a:buNone/>
              <a:defRPr/>
            </a:pPr>
            <a:r>
              <a:rPr lang="en-US" dirty="0">
                <a:ea typeface="+mn-ea"/>
              </a:rPr>
              <a:t>    </a:t>
            </a:r>
          </a:p>
          <a:p>
            <a:pPr>
              <a:buNone/>
              <a:defRPr/>
            </a:pPr>
            <a:endParaRPr lang="en-US" dirty="0">
              <a:ea typeface="+mn-ea"/>
            </a:endParaRPr>
          </a:p>
          <a:p>
            <a:pPr>
              <a:buNone/>
              <a:defRPr/>
            </a:pPr>
            <a:r>
              <a:rPr lang="en-US" dirty="0">
                <a:ea typeface="+mn-ea"/>
              </a:rPr>
              <a:t>    </a:t>
            </a:r>
            <a:r>
              <a:rPr lang="en-US" sz="2800" dirty="0">
                <a:solidFill>
                  <a:schemeClr val="tx1"/>
                </a:solidFill>
              </a:rPr>
              <a:t>“</a:t>
            </a:r>
            <a:r>
              <a:rPr lang="en-US" sz="2800" dirty="0" err="1">
                <a:solidFill>
                  <a:schemeClr val="tx1"/>
                </a:solidFill>
              </a:rPr>
              <a:t>Iaith</a:t>
            </a:r>
            <a:r>
              <a:rPr lang="en-US" sz="2800" dirty="0">
                <a:solidFill>
                  <a:schemeClr val="tx1"/>
                </a:solidFill>
              </a:rPr>
              <a:t> </a:t>
            </a:r>
            <a:r>
              <a:rPr lang="en-US" sz="2800" dirty="0" err="1">
                <a:solidFill>
                  <a:schemeClr val="tx1"/>
                </a:solidFill>
              </a:rPr>
              <a:t>yw</a:t>
            </a:r>
            <a:r>
              <a:rPr lang="en-US" sz="2800" dirty="0">
                <a:solidFill>
                  <a:schemeClr val="tx1"/>
                </a:solidFill>
              </a:rPr>
              <a:t> </a:t>
            </a:r>
            <a:r>
              <a:rPr lang="en-US" sz="2800" dirty="0" err="1">
                <a:solidFill>
                  <a:schemeClr val="tx1"/>
                </a:solidFill>
              </a:rPr>
              <a:t>hanfod</a:t>
            </a:r>
            <a:r>
              <a:rPr lang="en-US" sz="2800" dirty="0">
                <a:solidFill>
                  <a:schemeClr val="tx1"/>
                </a:solidFill>
              </a:rPr>
              <a:t> </a:t>
            </a:r>
            <a:r>
              <a:rPr lang="en-US" sz="2800" dirty="0" err="1">
                <a:solidFill>
                  <a:schemeClr val="tx1"/>
                </a:solidFill>
              </a:rPr>
              <a:t>meddwl</a:t>
            </a:r>
            <a:r>
              <a:rPr lang="en-US" sz="2800" dirty="0">
                <a:solidFill>
                  <a:schemeClr val="tx1"/>
                </a:solidFill>
              </a:rPr>
              <a:t> ac </a:t>
            </a:r>
            <a:r>
              <a:rPr lang="en-US" sz="2800" dirty="0" err="1">
                <a:solidFill>
                  <a:schemeClr val="tx1"/>
                </a:solidFill>
              </a:rPr>
              <a:t>mae’n</a:t>
            </a:r>
            <a:r>
              <a:rPr lang="en-US" sz="2800" dirty="0">
                <a:solidFill>
                  <a:schemeClr val="tx1"/>
                </a:solidFill>
              </a:rPr>
              <a:t> </a:t>
            </a:r>
            <a:r>
              <a:rPr lang="en-US" sz="2800" dirty="0" err="1">
                <a:solidFill>
                  <a:schemeClr val="tx1"/>
                </a:solidFill>
              </a:rPr>
              <a:t>anhepgor</a:t>
            </a:r>
            <a:r>
              <a:rPr lang="en-US" sz="2800" dirty="0">
                <a:solidFill>
                  <a:schemeClr val="tx1"/>
                </a:solidFill>
              </a:rPr>
              <a:t> </a:t>
            </a:r>
            <a:r>
              <a:rPr lang="en-US" sz="2800" dirty="0" err="1">
                <a:solidFill>
                  <a:schemeClr val="tx1"/>
                </a:solidFill>
              </a:rPr>
              <a:t>nid</a:t>
            </a:r>
            <a:r>
              <a:rPr lang="en-US" sz="2800" dirty="0">
                <a:solidFill>
                  <a:schemeClr val="tx1"/>
                </a:solidFill>
              </a:rPr>
              <a:t> </a:t>
            </a:r>
            <a:r>
              <a:rPr lang="en-US" sz="2800" dirty="0" err="1">
                <a:solidFill>
                  <a:schemeClr val="tx1"/>
                </a:solidFill>
              </a:rPr>
              <a:t>yn</a:t>
            </a:r>
            <a:r>
              <a:rPr lang="en-US" sz="2800" dirty="0">
                <a:solidFill>
                  <a:schemeClr val="tx1"/>
                </a:solidFill>
              </a:rPr>
              <a:t> </a:t>
            </a:r>
            <a:r>
              <a:rPr lang="en-US" sz="2800" dirty="0" err="1">
                <a:solidFill>
                  <a:schemeClr val="tx1"/>
                </a:solidFill>
              </a:rPr>
              <a:t>unig</a:t>
            </a:r>
            <a:r>
              <a:rPr lang="en-US" sz="2800" dirty="0">
                <a:solidFill>
                  <a:schemeClr val="tx1"/>
                </a:solidFill>
              </a:rPr>
              <a:t> </a:t>
            </a:r>
            <a:r>
              <a:rPr lang="en-US" sz="2800" dirty="0" err="1">
                <a:solidFill>
                  <a:schemeClr val="tx1"/>
                </a:solidFill>
              </a:rPr>
              <a:t>ar</a:t>
            </a:r>
            <a:r>
              <a:rPr lang="en-US" sz="2800" dirty="0">
                <a:solidFill>
                  <a:schemeClr val="tx1"/>
                </a:solidFill>
              </a:rPr>
              <a:t> </a:t>
            </a:r>
            <a:r>
              <a:rPr lang="en-US" sz="2800" dirty="0" err="1">
                <a:solidFill>
                  <a:schemeClr val="tx1"/>
                </a:solidFill>
              </a:rPr>
              <a:t>gyfer</a:t>
            </a:r>
            <a:r>
              <a:rPr lang="en-US" sz="2800" dirty="0">
                <a:solidFill>
                  <a:schemeClr val="tx1"/>
                </a:solidFill>
              </a:rPr>
              <a:t> </a:t>
            </a:r>
            <a:r>
              <a:rPr lang="en-US" sz="2800" dirty="0" err="1">
                <a:solidFill>
                  <a:schemeClr val="tx1"/>
                </a:solidFill>
              </a:rPr>
              <a:t>cyfathrebu</a:t>
            </a:r>
            <a:r>
              <a:rPr lang="en-US" sz="2800" dirty="0">
                <a:solidFill>
                  <a:schemeClr val="tx1"/>
                </a:solidFill>
              </a:rPr>
              <a:t> </a:t>
            </a:r>
            <a:r>
              <a:rPr lang="en-US" sz="2800" dirty="0" err="1">
                <a:solidFill>
                  <a:schemeClr val="tx1"/>
                </a:solidFill>
              </a:rPr>
              <a:t>effeithiol</a:t>
            </a:r>
            <a:r>
              <a:rPr lang="en-US" sz="2800" dirty="0">
                <a:solidFill>
                  <a:schemeClr val="tx1"/>
                </a:solidFill>
              </a:rPr>
              <a:t> </a:t>
            </a:r>
            <a:r>
              <a:rPr lang="en-US" sz="2800" dirty="0" err="1">
                <a:solidFill>
                  <a:schemeClr val="tx1"/>
                </a:solidFill>
              </a:rPr>
              <a:t>ond</a:t>
            </a:r>
            <a:r>
              <a:rPr lang="en-US" sz="2800" dirty="0">
                <a:solidFill>
                  <a:schemeClr val="tx1"/>
                </a:solidFill>
              </a:rPr>
              <a:t> </a:t>
            </a:r>
            <a:r>
              <a:rPr lang="en-US" sz="2800" dirty="0" err="1">
                <a:solidFill>
                  <a:schemeClr val="tx1"/>
                </a:solidFill>
              </a:rPr>
              <a:t>hefyd</a:t>
            </a:r>
            <a:r>
              <a:rPr lang="en-US" sz="2800" dirty="0">
                <a:solidFill>
                  <a:schemeClr val="tx1"/>
                </a:solidFill>
              </a:rPr>
              <a:t> </a:t>
            </a:r>
            <a:r>
              <a:rPr lang="en-US" sz="2800" dirty="0" err="1">
                <a:solidFill>
                  <a:schemeClr val="tx1"/>
                </a:solidFill>
              </a:rPr>
              <a:t>ar</a:t>
            </a:r>
            <a:r>
              <a:rPr lang="en-US" sz="2800" dirty="0">
                <a:solidFill>
                  <a:schemeClr val="tx1"/>
                </a:solidFill>
              </a:rPr>
              <a:t> </a:t>
            </a:r>
            <a:r>
              <a:rPr lang="en-US" sz="2800" dirty="0" err="1">
                <a:solidFill>
                  <a:schemeClr val="tx1"/>
                </a:solidFill>
              </a:rPr>
              <a:t>gyfer</a:t>
            </a:r>
            <a:r>
              <a:rPr lang="en-US" sz="2800" dirty="0">
                <a:solidFill>
                  <a:schemeClr val="tx1"/>
                </a:solidFill>
              </a:rPr>
              <a:t> </a:t>
            </a:r>
            <a:r>
              <a:rPr lang="en-US" sz="2800" dirty="0" err="1">
                <a:solidFill>
                  <a:schemeClr val="tx1"/>
                </a:solidFill>
              </a:rPr>
              <a:t>dysgu</a:t>
            </a:r>
            <a:r>
              <a:rPr lang="en-US" sz="2800" dirty="0">
                <a:solidFill>
                  <a:schemeClr val="tx1"/>
                </a:solidFill>
              </a:rPr>
              <a:t>, </a:t>
            </a:r>
            <a:r>
              <a:rPr lang="en-US" sz="2800" dirty="0" err="1">
                <a:solidFill>
                  <a:schemeClr val="tx1"/>
                </a:solidFill>
              </a:rPr>
              <a:t>myfyrio</a:t>
            </a:r>
            <a:r>
              <a:rPr lang="en-US" sz="2800" dirty="0">
                <a:solidFill>
                  <a:schemeClr val="tx1"/>
                </a:solidFill>
              </a:rPr>
              <a:t> a </a:t>
            </a:r>
            <a:r>
              <a:rPr lang="en-US" sz="2800" dirty="0" err="1">
                <a:solidFill>
                  <a:schemeClr val="tx1"/>
                </a:solidFill>
              </a:rPr>
              <a:t>chreadigrwydd</a:t>
            </a:r>
            <a:r>
              <a:rPr lang="en-US" sz="2800" dirty="0">
                <a:solidFill>
                  <a:schemeClr val="tx1"/>
                </a:solidFill>
              </a:rPr>
              <a:t>.”</a:t>
            </a:r>
          </a:p>
          <a:p>
            <a:pPr>
              <a:buNone/>
              <a:defRPr/>
            </a:pPr>
            <a:r>
              <a:rPr lang="en-US" sz="2800" dirty="0">
                <a:solidFill>
                  <a:schemeClr val="tx1"/>
                </a:solidFill>
              </a:rPr>
              <a:t> </a:t>
            </a:r>
          </a:p>
          <a:p>
            <a:pPr>
              <a:buNone/>
              <a:defRPr/>
            </a:pPr>
            <a:r>
              <a:rPr lang="en-US" sz="2800" dirty="0">
                <a:solidFill>
                  <a:schemeClr val="tx1"/>
                </a:solidFill>
              </a:rPr>
              <a:t>  </a:t>
            </a:r>
            <a:r>
              <a:rPr lang="en-US" sz="2800" dirty="0">
                <a:solidFill>
                  <a:srgbClr val="0000FF"/>
                </a:solidFill>
              </a:rPr>
              <a:t>                                                                                         </a:t>
            </a:r>
            <a:endParaRPr lang="en-US" sz="2000" dirty="0">
              <a:solidFill>
                <a:schemeClr val="tx1"/>
              </a:solidFill>
            </a:endParaRPr>
          </a:p>
        </p:txBody>
      </p:sp>
      <p:sp>
        <p:nvSpPr>
          <p:cNvPr id="5" name="Content Placeholder 4"/>
          <p:cNvSpPr>
            <a:spLocks noGrp="1"/>
          </p:cNvSpPr>
          <p:nvPr>
            <p:ph sz="half" idx="2"/>
          </p:nvPr>
        </p:nvSpPr>
        <p:spPr/>
        <p:txBody>
          <a:bodyPr>
            <a:normAutofit fontScale="85000" lnSpcReduction="20000"/>
          </a:bodyPr>
          <a:lstStyle/>
          <a:p>
            <a:pPr marL="0" indent="0">
              <a:buNone/>
            </a:pPr>
            <a:endParaRPr lang="en-GB" dirty="0"/>
          </a:p>
          <a:p>
            <a:pPr marL="0" indent="0">
              <a:buNone/>
            </a:pPr>
            <a:endParaRPr lang="en-GB" dirty="0"/>
          </a:p>
          <a:p>
            <a:pPr marL="0" indent="0">
              <a:buNone/>
            </a:pPr>
            <a:r>
              <a:rPr lang="en-US" sz="2800" i="1" dirty="0">
                <a:solidFill>
                  <a:schemeClr val="tx1"/>
                </a:solidFill>
              </a:rPr>
              <a:t>“Language is the essence of thinking and is integral, not just to effective communication, but to learning, reflection and creativity.” </a:t>
            </a:r>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982201" y="395940"/>
            <a:ext cx="1573213" cy="1655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p:cNvSpPr/>
          <p:nvPr/>
        </p:nvSpPr>
        <p:spPr>
          <a:xfrm>
            <a:off x="9107769" y="6125066"/>
            <a:ext cx="2587568" cy="369332"/>
          </a:xfrm>
          <a:prstGeom prst="rect">
            <a:avLst/>
          </a:prstGeom>
        </p:spPr>
        <p:txBody>
          <a:bodyPr wrap="none">
            <a:spAutoFit/>
          </a:bodyPr>
          <a:lstStyle/>
          <a:p>
            <a:pPr>
              <a:buNone/>
              <a:defRPr/>
            </a:pPr>
            <a:r>
              <a:rPr lang="en-US" dirty="0"/>
              <a:t>(Donaldson, 2015: 48)</a:t>
            </a:r>
          </a:p>
        </p:txBody>
      </p:sp>
    </p:spTree>
    <p:extLst>
      <p:ext uri="{BB962C8B-B14F-4D97-AF65-F5344CB8AC3E}">
        <p14:creationId xmlns:p14="http://schemas.microsoft.com/office/powerpoint/2010/main" val="39328719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438401" y="228601"/>
            <a:ext cx="7313613" cy="1264024"/>
          </a:xfrm>
        </p:spPr>
        <p:txBody>
          <a:bodyPr rtlCol="0"/>
          <a:lstStyle/>
          <a:p>
            <a:pPr>
              <a:defRPr/>
            </a:pPr>
            <a:r>
              <a:rPr lang="en-US" dirty="0" err="1">
                <a:solidFill>
                  <a:schemeClr val="tx1"/>
                </a:solidFill>
                <a:ea typeface="+mj-ea"/>
              </a:rPr>
              <a:t>Natur</a:t>
            </a:r>
            <a:r>
              <a:rPr lang="en-US" dirty="0">
                <a:solidFill>
                  <a:schemeClr val="tx1"/>
                </a:solidFill>
                <a:ea typeface="+mj-ea"/>
              </a:rPr>
              <a:t> </a:t>
            </a:r>
            <a:r>
              <a:rPr lang="en-US" dirty="0" err="1">
                <a:solidFill>
                  <a:schemeClr val="tx1"/>
                </a:solidFill>
                <a:ea typeface="+mj-ea"/>
              </a:rPr>
              <a:t>iaith</a:t>
            </a:r>
            <a:br>
              <a:rPr lang="en-US" dirty="0">
                <a:ea typeface="+mj-ea"/>
              </a:rPr>
            </a:br>
            <a:r>
              <a:rPr lang="en-US" i="1" dirty="0">
                <a:ea typeface="+mj-ea"/>
              </a:rPr>
              <a:t>The nature of language</a:t>
            </a:r>
          </a:p>
        </p:txBody>
      </p:sp>
      <p:sp>
        <p:nvSpPr>
          <p:cNvPr id="4" name="Content Placeholder 3"/>
          <p:cNvSpPr>
            <a:spLocks noGrp="1"/>
          </p:cNvSpPr>
          <p:nvPr>
            <p:ph sz="half" idx="1"/>
          </p:nvPr>
        </p:nvSpPr>
        <p:spPr/>
        <p:txBody>
          <a:bodyPr rtlCol="0">
            <a:normAutofit/>
            <a:scene3d>
              <a:camera prst="orthographicFront"/>
              <a:lightRig rig="chilly" dir="t"/>
            </a:scene3d>
          </a:bodyPr>
          <a:lstStyle/>
          <a:p>
            <a:pPr>
              <a:defRPr/>
            </a:pPr>
            <a:r>
              <a:rPr lang="en-US" dirty="0">
                <a:solidFill>
                  <a:schemeClr val="tx1"/>
                </a:solidFill>
                <a:ea typeface="+mn-ea"/>
              </a:rPr>
              <a:t>Mae </a:t>
            </a:r>
            <a:r>
              <a:rPr lang="en-US" dirty="0" err="1">
                <a:solidFill>
                  <a:schemeClr val="tx1"/>
                </a:solidFill>
                <a:ea typeface="+mn-ea"/>
              </a:rPr>
              <a:t>tua</a:t>
            </a:r>
            <a:r>
              <a:rPr lang="en-US" dirty="0">
                <a:solidFill>
                  <a:schemeClr val="tx1"/>
                </a:solidFill>
                <a:ea typeface="+mn-ea"/>
              </a:rPr>
              <a:t> 7,000 o </a:t>
            </a:r>
            <a:r>
              <a:rPr lang="en-US" dirty="0" err="1">
                <a:solidFill>
                  <a:schemeClr val="tx1"/>
                </a:solidFill>
                <a:ea typeface="+mn-ea"/>
              </a:rPr>
              <a:t>ieithoedd</a:t>
            </a:r>
            <a:r>
              <a:rPr lang="en-US" dirty="0">
                <a:solidFill>
                  <a:schemeClr val="tx1"/>
                </a:solidFill>
                <a:ea typeface="+mn-ea"/>
              </a:rPr>
              <a:t> </a:t>
            </a:r>
            <a:r>
              <a:rPr lang="en-US" dirty="0" err="1">
                <a:solidFill>
                  <a:schemeClr val="tx1"/>
                </a:solidFill>
                <a:ea typeface="+mn-ea"/>
              </a:rPr>
              <a:t>yn</a:t>
            </a:r>
            <a:r>
              <a:rPr lang="en-US" dirty="0">
                <a:solidFill>
                  <a:schemeClr val="tx1"/>
                </a:solidFill>
                <a:ea typeface="+mn-ea"/>
              </a:rPr>
              <a:t> </a:t>
            </a:r>
            <a:r>
              <a:rPr lang="en-US" dirty="0" err="1">
                <a:solidFill>
                  <a:schemeClr val="tx1"/>
                </a:solidFill>
                <a:ea typeface="+mn-ea"/>
              </a:rPr>
              <a:t>cael</a:t>
            </a:r>
            <a:r>
              <a:rPr lang="en-US" dirty="0">
                <a:solidFill>
                  <a:schemeClr val="tx1"/>
                </a:solidFill>
                <a:ea typeface="+mn-ea"/>
              </a:rPr>
              <a:t> </a:t>
            </a:r>
            <a:r>
              <a:rPr lang="en-US" dirty="0" err="1">
                <a:solidFill>
                  <a:schemeClr val="tx1"/>
                </a:solidFill>
                <a:ea typeface="+mn-ea"/>
              </a:rPr>
              <a:t>eu</a:t>
            </a:r>
            <a:r>
              <a:rPr lang="en-US" dirty="0">
                <a:solidFill>
                  <a:schemeClr val="tx1"/>
                </a:solidFill>
                <a:ea typeface="+mn-ea"/>
              </a:rPr>
              <a:t> </a:t>
            </a:r>
            <a:r>
              <a:rPr lang="en-US" dirty="0" err="1">
                <a:solidFill>
                  <a:schemeClr val="tx1"/>
                </a:solidFill>
                <a:ea typeface="+mn-ea"/>
              </a:rPr>
              <a:t>siarad</a:t>
            </a:r>
            <a:r>
              <a:rPr lang="en-US" dirty="0">
                <a:solidFill>
                  <a:schemeClr val="tx1"/>
                </a:solidFill>
                <a:ea typeface="+mn-ea"/>
              </a:rPr>
              <a:t> </a:t>
            </a:r>
            <a:r>
              <a:rPr lang="en-US" dirty="0" err="1">
                <a:solidFill>
                  <a:schemeClr val="tx1"/>
                </a:solidFill>
                <a:ea typeface="+mn-ea"/>
              </a:rPr>
              <a:t>yn</a:t>
            </a:r>
            <a:r>
              <a:rPr lang="en-US" dirty="0">
                <a:solidFill>
                  <a:schemeClr val="tx1"/>
                </a:solidFill>
                <a:ea typeface="+mn-ea"/>
              </a:rPr>
              <a:t> y </a:t>
            </a:r>
            <a:r>
              <a:rPr lang="en-US" dirty="0" err="1">
                <a:solidFill>
                  <a:schemeClr val="tx1"/>
                </a:solidFill>
                <a:ea typeface="+mn-ea"/>
              </a:rPr>
              <a:t>byd</a:t>
            </a:r>
            <a:r>
              <a:rPr lang="en-US" dirty="0">
                <a:solidFill>
                  <a:schemeClr val="tx1"/>
                </a:solidFill>
              </a:rPr>
              <a:t> </a:t>
            </a:r>
            <a:r>
              <a:rPr lang="en-US" dirty="0" err="1">
                <a:solidFill>
                  <a:schemeClr val="tx1"/>
                </a:solidFill>
              </a:rPr>
              <a:t>yn</a:t>
            </a:r>
            <a:r>
              <a:rPr lang="en-US" dirty="0">
                <a:solidFill>
                  <a:schemeClr val="tx1"/>
                </a:solidFill>
              </a:rPr>
              <a:t> 2021</a:t>
            </a:r>
            <a:endParaRPr lang="en-US" dirty="0">
              <a:solidFill>
                <a:schemeClr val="tx1"/>
              </a:solidFill>
              <a:ea typeface="+mn-ea"/>
            </a:endParaRPr>
          </a:p>
          <a:p>
            <a:pPr>
              <a:buNone/>
              <a:defRPr/>
            </a:pPr>
            <a:endParaRPr lang="en-US" dirty="0">
              <a:solidFill>
                <a:schemeClr val="tx1"/>
              </a:solidFill>
              <a:ea typeface="+mn-ea"/>
            </a:endParaRPr>
          </a:p>
          <a:p>
            <a:pPr>
              <a:defRPr/>
            </a:pPr>
            <a:r>
              <a:rPr lang="en-US" dirty="0">
                <a:solidFill>
                  <a:schemeClr val="tx1"/>
                </a:solidFill>
                <a:ea typeface="+mn-ea"/>
              </a:rPr>
              <a:t>Mae </a:t>
            </a:r>
            <a:r>
              <a:rPr lang="en-US" dirty="0" err="1">
                <a:solidFill>
                  <a:schemeClr val="tx1"/>
                </a:solidFill>
                <a:ea typeface="+mn-ea"/>
              </a:rPr>
              <a:t>trefn</a:t>
            </a:r>
            <a:r>
              <a:rPr lang="en-US" dirty="0">
                <a:solidFill>
                  <a:schemeClr val="tx1"/>
                </a:solidFill>
                <a:ea typeface="+mn-ea"/>
              </a:rPr>
              <a:t> </a:t>
            </a:r>
            <a:r>
              <a:rPr lang="en-US" dirty="0" err="1">
                <a:solidFill>
                  <a:schemeClr val="tx1"/>
                </a:solidFill>
                <a:ea typeface="+mn-ea"/>
              </a:rPr>
              <a:t>pob</a:t>
            </a:r>
            <a:r>
              <a:rPr lang="en-US" dirty="0">
                <a:solidFill>
                  <a:schemeClr val="tx1"/>
                </a:solidFill>
                <a:ea typeface="+mn-ea"/>
              </a:rPr>
              <a:t> </a:t>
            </a:r>
            <a:r>
              <a:rPr lang="en-US" dirty="0" err="1">
                <a:solidFill>
                  <a:schemeClr val="tx1"/>
                </a:solidFill>
                <a:ea typeface="+mn-ea"/>
              </a:rPr>
              <a:t>iaith</a:t>
            </a:r>
            <a:r>
              <a:rPr lang="en-US" dirty="0">
                <a:solidFill>
                  <a:schemeClr val="tx1"/>
                </a:solidFill>
                <a:ea typeface="+mn-ea"/>
              </a:rPr>
              <a:t> </a:t>
            </a:r>
            <a:r>
              <a:rPr lang="en-US" dirty="0" err="1">
                <a:solidFill>
                  <a:schemeClr val="tx1"/>
                </a:solidFill>
                <a:ea typeface="+mn-ea"/>
              </a:rPr>
              <a:t>mwy</a:t>
            </a:r>
            <a:r>
              <a:rPr lang="en-US" dirty="0">
                <a:solidFill>
                  <a:schemeClr val="tx1"/>
                </a:solidFill>
                <a:ea typeface="+mn-ea"/>
              </a:rPr>
              <a:t> </a:t>
            </a:r>
            <a:r>
              <a:rPr lang="en-US" dirty="0" err="1">
                <a:solidFill>
                  <a:schemeClr val="tx1"/>
                </a:solidFill>
                <a:ea typeface="+mn-ea"/>
              </a:rPr>
              <a:t>neu</a:t>
            </a:r>
            <a:r>
              <a:rPr lang="en-US" dirty="0">
                <a:solidFill>
                  <a:schemeClr val="tx1"/>
                </a:solidFill>
                <a:ea typeface="+mn-ea"/>
              </a:rPr>
              <a:t> </a:t>
            </a:r>
            <a:r>
              <a:rPr lang="en-US" dirty="0" err="1">
                <a:solidFill>
                  <a:schemeClr val="tx1"/>
                </a:solidFill>
                <a:ea typeface="+mn-ea"/>
              </a:rPr>
              <a:t>lai</a:t>
            </a:r>
            <a:r>
              <a:rPr lang="en-US" dirty="0">
                <a:solidFill>
                  <a:schemeClr val="tx1"/>
                </a:solidFill>
                <a:ea typeface="+mn-ea"/>
              </a:rPr>
              <a:t> </a:t>
            </a:r>
            <a:r>
              <a:rPr lang="en-US" dirty="0" err="1">
                <a:solidFill>
                  <a:schemeClr val="tx1"/>
                </a:solidFill>
                <a:ea typeface="+mn-ea"/>
              </a:rPr>
              <a:t>yn</a:t>
            </a:r>
            <a:r>
              <a:rPr lang="en-US" dirty="0">
                <a:solidFill>
                  <a:schemeClr val="tx1"/>
                </a:solidFill>
                <a:ea typeface="+mn-ea"/>
              </a:rPr>
              <a:t> </a:t>
            </a:r>
            <a:r>
              <a:rPr lang="en-US" dirty="0" err="1">
                <a:solidFill>
                  <a:schemeClr val="tx1"/>
                </a:solidFill>
                <a:ea typeface="+mn-ea"/>
              </a:rPr>
              <a:t>debyg</a:t>
            </a:r>
            <a:endParaRPr lang="en-US" dirty="0">
              <a:solidFill>
                <a:schemeClr val="tx1"/>
              </a:solidFill>
              <a:ea typeface="+mn-ea"/>
            </a:endParaRPr>
          </a:p>
          <a:p>
            <a:pPr>
              <a:buNone/>
              <a:defRPr/>
            </a:pPr>
            <a:endParaRPr lang="en-US" dirty="0">
              <a:solidFill>
                <a:schemeClr val="tx1"/>
              </a:solidFill>
              <a:ea typeface="+mn-ea"/>
            </a:endParaRPr>
          </a:p>
          <a:p>
            <a:pPr>
              <a:defRPr/>
            </a:pPr>
            <a:r>
              <a:rPr lang="en-US" dirty="0" err="1">
                <a:solidFill>
                  <a:schemeClr val="tx1"/>
                </a:solidFill>
                <a:ea typeface="+mn-ea"/>
              </a:rPr>
              <a:t>Cyfuniad</a:t>
            </a:r>
            <a:r>
              <a:rPr lang="en-US" dirty="0">
                <a:solidFill>
                  <a:schemeClr val="tx1"/>
                </a:solidFill>
                <a:ea typeface="+mn-ea"/>
              </a:rPr>
              <a:t> </a:t>
            </a:r>
            <a:r>
              <a:rPr lang="en-US" dirty="0" err="1">
                <a:solidFill>
                  <a:schemeClr val="tx1"/>
                </a:solidFill>
                <a:ea typeface="+mn-ea"/>
              </a:rPr>
              <a:t>o</a:t>
            </a:r>
            <a:r>
              <a:rPr lang="en-US" dirty="0">
                <a:solidFill>
                  <a:schemeClr val="tx1"/>
                </a:solidFill>
                <a:ea typeface="+mn-ea"/>
              </a:rPr>
              <a:t> </a:t>
            </a:r>
            <a:r>
              <a:rPr lang="en-US" dirty="0" err="1">
                <a:solidFill>
                  <a:schemeClr val="tx1"/>
                </a:solidFill>
                <a:ea typeface="+mn-ea"/>
              </a:rPr>
              <a:t>blethu</a:t>
            </a:r>
            <a:r>
              <a:rPr lang="en-US" dirty="0">
                <a:solidFill>
                  <a:schemeClr val="tx1"/>
                </a:solidFill>
                <a:ea typeface="+mn-ea"/>
              </a:rPr>
              <a:t> </a:t>
            </a:r>
            <a:r>
              <a:rPr lang="en-US" dirty="0" err="1">
                <a:solidFill>
                  <a:schemeClr val="tx1"/>
                </a:solidFill>
                <a:ea typeface="+mn-ea"/>
              </a:rPr>
              <a:t>synau</a:t>
            </a:r>
            <a:r>
              <a:rPr lang="en-US" dirty="0">
                <a:solidFill>
                  <a:schemeClr val="tx1"/>
                </a:solidFill>
                <a:ea typeface="+mn-ea"/>
              </a:rPr>
              <a:t> </a:t>
            </a:r>
            <a:r>
              <a:rPr lang="en-US" dirty="0" err="1">
                <a:solidFill>
                  <a:schemeClr val="tx1"/>
                </a:solidFill>
                <a:ea typeface="+mn-ea"/>
              </a:rPr>
              <a:t>gyda</a:t>
            </a:r>
            <a:r>
              <a:rPr lang="en-US" dirty="0">
                <a:solidFill>
                  <a:schemeClr val="tx1"/>
                </a:solidFill>
                <a:ea typeface="+mn-ea"/>
              </a:rPr>
              <a:t> </a:t>
            </a:r>
            <a:r>
              <a:rPr lang="en-US" dirty="0" err="1">
                <a:solidFill>
                  <a:schemeClr val="tx1"/>
                </a:solidFill>
                <a:ea typeface="+mn-ea"/>
              </a:rPr>
              <a:t>rheolau</a:t>
            </a:r>
            <a:r>
              <a:rPr lang="en-US" dirty="0">
                <a:solidFill>
                  <a:schemeClr val="tx1"/>
                </a:solidFill>
                <a:ea typeface="+mn-ea"/>
              </a:rPr>
              <a:t> </a:t>
            </a:r>
            <a:r>
              <a:rPr lang="en-US" dirty="0" err="1">
                <a:solidFill>
                  <a:schemeClr val="tx1"/>
                </a:solidFill>
                <a:ea typeface="+mn-ea"/>
              </a:rPr>
              <a:t>er</a:t>
            </a:r>
            <a:r>
              <a:rPr lang="en-US" dirty="0">
                <a:solidFill>
                  <a:schemeClr val="tx1"/>
                </a:solidFill>
                <a:ea typeface="+mn-ea"/>
              </a:rPr>
              <a:t> </a:t>
            </a:r>
            <a:r>
              <a:rPr lang="en-US" dirty="0" err="1">
                <a:solidFill>
                  <a:schemeClr val="tx1"/>
                </a:solidFill>
                <a:ea typeface="+mn-ea"/>
              </a:rPr>
              <a:t>mwyn</a:t>
            </a:r>
            <a:r>
              <a:rPr lang="en-US" dirty="0">
                <a:solidFill>
                  <a:schemeClr val="tx1"/>
                </a:solidFill>
                <a:ea typeface="+mn-ea"/>
              </a:rPr>
              <a:t> </a:t>
            </a:r>
            <a:r>
              <a:rPr lang="en-US" dirty="0" err="1">
                <a:solidFill>
                  <a:schemeClr val="tx1"/>
                </a:solidFill>
                <a:ea typeface="+mn-ea"/>
              </a:rPr>
              <a:t>cynhyrchu</a:t>
            </a:r>
            <a:r>
              <a:rPr lang="en-US" dirty="0">
                <a:solidFill>
                  <a:schemeClr val="tx1"/>
                </a:solidFill>
                <a:ea typeface="+mn-ea"/>
              </a:rPr>
              <a:t> </a:t>
            </a:r>
            <a:r>
              <a:rPr lang="en-US" dirty="0" err="1">
                <a:solidFill>
                  <a:schemeClr val="tx1"/>
                </a:solidFill>
                <a:ea typeface="+mn-ea"/>
              </a:rPr>
              <a:t>geiriau</a:t>
            </a:r>
            <a:r>
              <a:rPr lang="en-US" dirty="0">
                <a:solidFill>
                  <a:schemeClr val="tx1"/>
                </a:solidFill>
                <a:ea typeface="+mn-ea"/>
              </a:rPr>
              <a:t> a </a:t>
            </a:r>
            <a:r>
              <a:rPr lang="en-US" dirty="0" err="1">
                <a:solidFill>
                  <a:schemeClr val="tx1"/>
                </a:solidFill>
                <a:ea typeface="+mn-ea"/>
              </a:rPr>
              <a:t>brawddegau</a:t>
            </a:r>
            <a:r>
              <a:rPr lang="en-US" dirty="0">
                <a:solidFill>
                  <a:schemeClr val="tx1"/>
                </a:solidFill>
                <a:ea typeface="+mn-ea"/>
              </a:rPr>
              <a:t> </a:t>
            </a:r>
            <a:r>
              <a:rPr lang="en-US" dirty="0" err="1">
                <a:solidFill>
                  <a:schemeClr val="tx1"/>
                </a:solidFill>
                <a:ea typeface="+mn-ea"/>
              </a:rPr>
              <a:t>yw</a:t>
            </a:r>
            <a:r>
              <a:rPr lang="en-US" dirty="0">
                <a:solidFill>
                  <a:schemeClr val="tx1"/>
                </a:solidFill>
                <a:ea typeface="+mn-ea"/>
              </a:rPr>
              <a:t> </a:t>
            </a:r>
            <a:r>
              <a:rPr lang="en-US" dirty="0" err="1">
                <a:solidFill>
                  <a:schemeClr val="tx1"/>
                </a:solidFill>
                <a:ea typeface="+mn-ea"/>
              </a:rPr>
              <a:t>iaith</a:t>
            </a:r>
            <a:r>
              <a:rPr lang="en-US" dirty="0">
                <a:solidFill>
                  <a:schemeClr val="tx1"/>
                </a:solidFill>
                <a:ea typeface="+mn-ea"/>
              </a:rPr>
              <a:t> </a:t>
            </a:r>
            <a:r>
              <a:rPr lang="en-US" dirty="0" err="1">
                <a:solidFill>
                  <a:schemeClr val="tx1"/>
                </a:solidFill>
                <a:ea typeface="+mn-ea"/>
              </a:rPr>
              <a:t>lafar</a:t>
            </a:r>
            <a:r>
              <a:rPr lang="en-US" dirty="0">
                <a:solidFill>
                  <a:schemeClr val="tx1"/>
                </a:solidFill>
                <a:ea typeface="+mn-ea"/>
              </a:rPr>
              <a:t>.</a:t>
            </a:r>
          </a:p>
          <a:p>
            <a:pPr marL="0" indent="0">
              <a:buNone/>
              <a:defRPr/>
            </a:pPr>
            <a:endParaRPr lang="en-US" dirty="0">
              <a:ea typeface="+mn-ea"/>
            </a:endParaRPr>
          </a:p>
        </p:txBody>
      </p:sp>
      <p:sp>
        <p:nvSpPr>
          <p:cNvPr id="5" name="Content Placeholder 4"/>
          <p:cNvSpPr>
            <a:spLocks noGrp="1"/>
          </p:cNvSpPr>
          <p:nvPr>
            <p:ph sz="half" idx="2"/>
          </p:nvPr>
        </p:nvSpPr>
        <p:spPr/>
        <p:txBody>
          <a:bodyPr rtlCol="0">
            <a:normAutofit/>
            <a:scene3d>
              <a:camera prst="orthographicFront"/>
              <a:lightRig rig="chilly" dir="t"/>
            </a:scene3d>
          </a:bodyPr>
          <a:lstStyle/>
          <a:p>
            <a:pPr>
              <a:defRPr/>
            </a:pPr>
            <a:r>
              <a:rPr lang="en-US" i="1" dirty="0">
                <a:ea typeface="+mn-ea"/>
              </a:rPr>
              <a:t>There are approximately 7,000 languages spoken in the world in 2021</a:t>
            </a:r>
          </a:p>
          <a:p>
            <a:pPr>
              <a:buNone/>
              <a:defRPr/>
            </a:pPr>
            <a:endParaRPr lang="en-US" i="1" dirty="0">
              <a:ea typeface="+mn-ea"/>
            </a:endParaRPr>
          </a:p>
          <a:p>
            <a:pPr>
              <a:defRPr/>
            </a:pPr>
            <a:r>
              <a:rPr lang="en-US" i="1" dirty="0">
                <a:ea typeface="+mn-ea"/>
              </a:rPr>
              <a:t>All languages are organized in the same way</a:t>
            </a:r>
          </a:p>
          <a:p>
            <a:pPr>
              <a:defRPr/>
            </a:pPr>
            <a:endParaRPr lang="en-US" i="1" dirty="0">
              <a:ea typeface="+mn-ea"/>
            </a:endParaRPr>
          </a:p>
          <a:p>
            <a:pPr>
              <a:defRPr/>
            </a:pPr>
            <a:r>
              <a:rPr lang="en-US" i="1" dirty="0">
                <a:ea typeface="+mn-ea"/>
              </a:rPr>
              <a:t>Languages that are spoken use sounds and rules in order to produce words and sentences.</a:t>
            </a:r>
          </a:p>
          <a:p>
            <a:pPr>
              <a:defRPr/>
            </a:pPr>
            <a:endParaRPr lang="en-US" dirty="0">
              <a:ea typeface="+mn-ea"/>
            </a:endParaRPr>
          </a:p>
        </p:txBody>
      </p:sp>
    </p:spTree>
    <p:extLst>
      <p:ext uri="{BB962C8B-B14F-4D97-AF65-F5344CB8AC3E}">
        <p14:creationId xmlns:p14="http://schemas.microsoft.com/office/powerpoint/2010/main" val="8919095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err="1"/>
              <a:t>Ystyriwch</a:t>
            </a:r>
            <a:r>
              <a:rPr lang="en-US" dirty="0"/>
              <a:t> </a:t>
            </a:r>
            <a:r>
              <a:rPr lang="en-US" dirty="0" err="1"/>
              <a:t>hyn</a:t>
            </a:r>
            <a:br>
              <a:rPr lang="en-US" dirty="0"/>
            </a:br>
            <a:r>
              <a:rPr lang="en-US" i="1" dirty="0"/>
              <a:t>Consider this</a:t>
            </a:r>
          </a:p>
        </p:txBody>
      </p:sp>
      <p:sp>
        <p:nvSpPr>
          <p:cNvPr id="5" name="Rounded Rectangular Callout 4"/>
          <p:cNvSpPr/>
          <p:nvPr/>
        </p:nvSpPr>
        <p:spPr>
          <a:xfrm>
            <a:off x="2084146" y="2208279"/>
            <a:ext cx="8229600" cy="3810490"/>
          </a:xfrm>
          <a:prstGeom prst="wedgeRoundRectCallout">
            <a:avLst>
              <a:gd name="adj1" fmla="val -34245"/>
              <a:gd name="adj2" fmla="val 70331"/>
              <a:gd name="adj3" fmla="val 16667"/>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600" i="1" dirty="0"/>
              <a:t>‘Learning language is complex, so much so that no one has yet been able to </a:t>
            </a:r>
            <a:r>
              <a:rPr lang="en-US" sz="3600" i="1" dirty="0" err="1"/>
              <a:t>programme</a:t>
            </a:r>
            <a:r>
              <a:rPr lang="en-US" sz="3600" i="1" dirty="0"/>
              <a:t> a computer to do what we as human beings seem to do ‘by magic’ (Gross, 2013, p.4).  </a:t>
            </a:r>
          </a:p>
        </p:txBody>
      </p:sp>
    </p:spTree>
    <p:extLst>
      <p:ext uri="{BB962C8B-B14F-4D97-AF65-F5344CB8AC3E}">
        <p14:creationId xmlns:p14="http://schemas.microsoft.com/office/powerpoint/2010/main" val="5393598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287976" y="1398491"/>
            <a:ext cx="5156809" cy="3071984"/>
          </a:xfrm>
          <a:prstGeom prst="rect">
            <a:avLst/>
          </a:prstGeom>
        </p:spPr>
      </p:pic>
      <p:sp>
        <p:nvSpPr>
          <p:cNvPr id="5" name="TextBox 4"/>
          <p:cNvSpPr txBox="1"/>
          <p:nvPr/>
        </p:nvSpPr>
        <p:spPr>
          <a:xfrm>
            <a:off x="1753317" y="4692548"/>
            <a:ext cx="8449436" cy="1815882"/>
          </a:xfrm>
          <a:prstGeom prst="rect">
            <a:avLst/>
          </a:prstGeom>
          <a:noFill/>
          <a:ln w="25400">
            <a:solidFill>
              <a:schemeClr val="tx1">
                <a:alpha val="92000"/>
              </a:schemeClr>
            </a:solidFill>
          </a:ln>
        </p:spPr>
        <p:txBody>
          <a:bodyPr wrap="square" rtlCol="0">
            <a:spAutoFit/>
          </a:bodyPr>
          <a:lstStyle/>
          <a:p>
            <a:r>
              <a:rPr lang="en-US" sz="2800" dirty="0"/>
              <a:t>‘Babies know important things about language literally from the time they are born and learn a great deal about language before they ever say a word ‘  (</a:t>
            </a:r>
            <a:r>
              <a:rPr lang="en-US" sz="2800" dirty="0" err="1"/>
              <a:t>Gopnik</a:t>
            </a:r>
            <a:r>
              <a:rPr lang="en-US" sz="2800" dirty="0"/>
              <a:t> </a:t>
            </a:r>
            <a:r>
              <a:rPr lang="en-US" sz="2800" i="1" dirty="0"/>
              <a:t>et al., </a:t>
            </a:r>
            <a:r>
              <a:rPr lang="en-US" sz="2800" dirty="0"/>
              <a:t>2001:23). </a:t>
            </a:r>
          </a:p>
        </p:txBody>
      </p:sp>
      <p:sp>
        <p:nvSpPr>
          <p:cNvPr id="7" name="Title 6"/>
          <p:cNvSpPr>
            <a:spLocks noGrp="1"/>
          </p:cNvSpPr>
          <p:nvPr>
            <p:ph type="title"/>
          </p:nvPr>
        </p:nvSpPr>
        <p:spPr>
          <a:xfrm>
            <a:off x="2380977" y="117601"/>
            <a:ext cx="8911687" cy="1280890"/>
          </a:xfrm>
        </p:spPr>
        <p:txBody>
          <a:bodyPr/>
          <a:lstStyle/>
          <a:p>
            <a:r>
              <a:rPr lang="en-US" dirty="0" err="1"/>
              <a:t>Ydy</a:t>
            </a:r>
            <a:r>
              <a:rPr lang="en-US" dirty="0"/>
              <a:t> </a:t>
            </a:r>
            <a:r>
              <a:rPr lang="en-US" dirty="0" err="1"/>
              <a:t>babanod</a:t>
            </a:r>
            <a:r>
              <a:rPr lang="en-US" dirty="0"/>
              <a:t> </a:t>
            </a:r>
            <a:r>
              <a:rPr lang="en-US" dirty="0" err="1"/>
              <a:t>yn</a:t>
            </a:r>
            <a:r>
              <a:rPr lang="en-US" dirty="0"/>
              <a:t> </a:t>
            </a:r>
            <a:r>
              <a:rPr lang="en-US" dirty="0" err="1"/>
              <a:t>cyfathrebu</a:t>
            </a:r>
            <a:r>
              <a:rPr lang="en-US" dirty="0"/>
              <a:t>?</a:t>
            </a:r>
            <a:br>
              <a:rPr lang="en-US" dirty="0"/>
            </a:br>
            <a:r>
              <a:rPr lang="en-US" i="1" dirty="0"/>
              <a:t>Do babies communicate?</a:t>
            </a:r>
          </a:p>
        </p:txBody>
      </p:sp>
    </p:spTree>
    <p:extLst>
      <p:ext uri="{BB962C8B-B14F-4D97-AF65-F5344CB8AC3E}">
        <p14:creationId xmlns:p14="http://schemas.microsoft.com/office/powerpoint/2010/main" val="16184904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Sut</a:t>
            </a:r>
            <a:r>
              <a:rPr lang="en-GB" dirty="0"/>
              <a:t> </a:t>
            </a:r>
            <a:r>
              <a:rPr lang="en-GB" dirty="0" err="1"/>
              <a:t>mae</a:t>
            </a:r>
            <a:r>
              <a:rPr lang="en-GB" dirty="0"/>
              <a:t> </a:t>
            </a:r>
            <a:r>
              <a:rPr lang="en-GB" dirty="0" err="1"/>
              <a:t>iaith</a:t>
            </a:r>
            <a:r>
              <a:rPr lang="en-GB" dirty="0"/>
              <a:t> </a:t>
            </a:r>
            <a:r>
              <a:rPr lang="en-GB" dirty="0" err="1"/>
              <a:t>yn</a:t>
            </a:r>
            <a:r>
              <a:rPr lang="en-GB" dirty="0"/>
              <a:t> </a:t>
            </a:r>
            <a:r>
              <a:rPr lang="en-GB" dirty="0" err="1"/>
              <a:t>datblygu</a:t>
            </a:r>
            <a:r>
              <a:rPr lang="en-GB" dirty="0"/>
              <a:t>?</a:t>
            </a:r>
            <a:br>
              <a:rPr lang="en-GB" dirty="0"/>
            </a:br>
            <a:r>
              <a:rPr lang="en-GB" i="1" dirty="0"/>
              <a:t>How does language develop?</a:t>
            </a:r>
            <a:br>
              <a:rPr lang="en-GB" i="1" dirty="0"/>
            </a:br>
            <a:br>
              <a:rPr lang="en-GB" i="1" dirty="0"/>
            </a:br>
            <a:br>
              <a:rPr lang="en-GB" i="1" dirty="0"/>
            </a:br>
            <a:br>
              <a:rPr lang="en-GB" i="1" dirty="0"/>
            </a:br>
            <a:br>
              <a:rPr lang="en-GB" i="1" dirty="0"/>
            </a:br>
            <a:r>
              <a:rPr lang="en-GB" i="1" dirty="0"/>
              <a:t> </a:t>
            </a:r>
            <a:br>
              <a:rPr lang="en-GB" i="1" dirty="0"/>
            </a:br>
            <a:r>
              <a:rPr lang="en-GB" i="1" dirty="0"/>
              <a:t>       </a:t>
            </a:r>
            <a:br>
              <a:rPr lang="en-GB" i="1" dirty="0"/>
            </a:br>
            <a:br>
              <a:rPr lang="en-GB" i="1" dirty="0"/>
            </a:br>
            <a:br>
              <a:rPr lang="en-GB" i="1" dirty="0"/>
            </a:br>
            <a:br>
              <a:rPr lang="en-GB" i="1" dirty="0"/>
            </a:br>
            <a:r>
              <a:rPr lang="en-GB" i="1" dirty="0"/>
              <a:t>       </a:t>
            </a:r>
            <a:r>
              <a:rPr lang="en-GB" i="1" dirty="0">
                <a:hlinkClick r:id="rId3"/>
              </a:rPr>
              <a:t>https://youtu.be/N2tG-gZyLR0</a:t>
            </a:r>
            <a:r>
              <a:rPr lang="en-GB" i="1" dirty="0"/>
              <a:t>  </a:t>
            </a:r>
            <a:endParaRPr lang="en-GB" dirty="0"/>
          </a:p>
        </p:txBody>
      </p:sp>
      <p:pic>
        <p:nvPicPr>
          <p:cNvPr id="3" name="N2tG-gZyLR0"/>
          <p:cNvPicPr>
            <a:picLocks noRot="1" noChangeAspect="1"/>
          </p:cNvPicPr>
          <p:nvPr>
            <a:videoFile r:link="rId1"/>
          </p:nvPr>
        </p:nvPicPr>
        <p:blipFill>
          <a:blip r:embed="rId4"/>
          <a:stretch>
            <a:fillRect/>
          </a:stretch>
        </p:blipFill>
        <p:spPr>
          <a:xfrm>
            <a:off x="2681298" y="1883679"/>
            <a:ext cx="7018474" cy="3947892"/>
          </a:xfrm>
          <a:prstGeom prst="rect">
            <a:avLst/>
          </a:prstGeom>
        </p:spPr>
      </p:pic>
    </p:spTree>
    <p:extLst>
      <p:ext uri="{BB962C8B-B14F-4D97-AF65-F5344CB8AC3E}">
        <p14:creationId xmlns:p14="http://schemas.microsoft.com/office/powerpoint/2010/main" val="19057964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Arfau</a:t>
            </a:r>
            <a:r>
              <a:rPr lang="en-US" dirty="0"/>
              <a:t> </a:t>
            </a:r>
            <a:r>
              <a:rPr lang="en-US" dirty="0" err="1"/>
              <a:t>cyfathrebu</a:t>
            </a:r>
            <a:br>
              <a:rPr lang="en-US" dirty="0"/>
            </a:br>
            <a:r>
              <a:rPr lang="en-US" i="1" dirty="0"/>
              <a:t>Tools for communication</a:t>
            </a:r>
          </a:p>
        </p:txBody>
      </p:sp>
      <p:graphicFrame>
        <p:nvGraphicFramePr>
          <p:cNvPr id="4" name="Diagram 3"/>
          <p:cNvGraphicFramePr/>
          <p:nvPr>
            <p:extLst>
              <p:ext uri="{D42A27DB-BD31-4B8C-83A1-F6EECF244321}">
                <p14:modId xmlns:p14="http://schemas.microsoft.com/office/powerpoint/2010/main" val="1468103056"/>
              </p:ext>
            </p:extLst>
          </p:nvPr>
        </p:nvGraphicFramePr>
        <p:xfrm>
          <a:off x="6455301" y="1982821"/>
          <a:ext cx="5261087" cy="38790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p:cNvGraphicFramePr/>
          <p:nvPr>
            <p:extLst>
              <p:ext uri="{D42A27DB-BD31-4B8C-83A1-F6EECF244321}">
                <p14:modId xmlns:p14="http://schemas.microsoft.com/office/powerpoint/2010/main" val="976411666"/>
              </p:ext>
            </p:extLst>
          </p:nvPr>
        </p:nvGraphicFramePr>
        <p:xfrm>
          <a:off x="646050" y="1905001"/>
          <a:ext cx="5391412" cy="410218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668638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80977" y="297106"/>
            <a:ext cx="8911687" cy="1280890"/>
          </a:xfrm>
        </p:spPr>
        <p:txBody>
          <a:bodyPr/>
          <a:lstStyle/>
          <a:p>
            <a:r>
              <a:rPr lang="en-US" dirty="0" err="1"/>
              <a:t>Pedair</a:t>
            </a:r>
            <a:r>
              <a:rPr lang="en-US" dirty="0"/>
              <a:t> </a:t>
            </a:r>
            <a:r>
              <a:rPr lang="en-US" dirty="0" err="1"/>
              <a:t>agwedd</a:t>
            </a:r>
            <a:r>
              <a:rPr lang="en-US" dirty="0"/>
              <a:t> </a:t>
            </a:r>
            <a:r>
              <a:rPr lang="en-US" dirty="0" err="1"/>
              <a:t>benodol</a:t>
            </a:r>
            <a:r>
              <a:rPr lang="en-US" dirty="0"/>
              <a:t> o </a:t>
            </a:r>
            <a:r>
              <a:rPr lang="en-US" dirty="0" err="1"/>
              <a:t>iaith</a:t>
            </a:r>
            <a:br>
              <a:rPr lang="en-US" dirty="0"/>
            </a:br>
            <a:r>
              <a:rPr lang="en-US" i="1" dirty="0"/>
              <a:t>Four Key Areas of Language</a:t>
            </a:r>
          </a:p>
        </p:txBody>
      </p:sp>
      <p:graphicFrame>
        <p:nvGraphicFramePr>
          <p:cNvPr id="6" name="Diagram 5"/>
          <p:cNvGraphicFramePr/>
          <p:nvPr>
            <p:extLst>
              <p:ext uri="{D42A27DB-BD31-4B8C-83A1-F6EECF244321}">
                <p14:modId xmlns:p14="http://schemas.microsoft.com/office/powerpoint/2010/main" val="1742334271"/>
              </p:ext>
            </p:extLst>
          </p:nvPr>
        </p:nvGraphicFramePr>
        <p:xfrm>
          <a:off x="6137882" y="1455242"/>
          <a:ext cx="6054118" cy="45337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p:cNvSpPr txBox="1"/>
          <p:nvPr/>
        </p:nvSpPr>
        <p:spPr>
          <a:xfrm>
            <a:off x="8562257" y="6068559"/>
            <a:ext cx="2416599" cy="369332"/>
          </a:xfrm>
          <a:prstGeom prst="rect">
            <a:avLst/>
          </a:prstGeom>
          <a:noFill/>
        </p:spPr>
        <p:txBody>
          <a:bodyPr wrap="square" rtlCol="0">
            <a:spAutoFit/>
          </a:bodyPr>
          <a:lstStyle/>
          <a:p>
            <a:r>
              <a:rPr lang="en-US" dirty="0"/>
              <a:t>(</a:t>
            </a:r>
            <a:r>
              <a:rPr lang="en-US" dirty="0" err="1"/>
              <a:t>Cowie</a:t>
            </a:r>
            <a:r>
              <a:rPr lang="en-US" dirty="0"/>
              <a:t>, 2012, p.83)</a:t>
            </a:r>
          </a:p>
        </p:txBody>
      </p:sp>
      <p:graphicFrame>
        <p:nvGraphicFramePr>
          <p:cNvPr id="5" name="Diagram 4"/>
          <p:cNvGraphicFramePr/>
          <p:nvPr>
            <p:extLst>
              <p:ext uri="{D42A27DB-BD31-4B8C-83A1-F6EECF244321}">
                <p14:modId xmlns:p14="http://schemas.microsoft.com/office/powerpoint/2010/main" val="1709553662"/>
              </p:ext>
            </p:extLst>
          </p:nvPr>
        </p:nvGraphicFramePr>
        <p:xfrm>
          <a:off x="423894" y="1667188"/>
          <a:ext cx="6497690" cy="432183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5176424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Datblygiad</a:t>
            </a:r>
            <a:r>
              <a:rPr lang="en-GB" dirty="0"/>
              <a:t> </a:t>
            </a:r>
            <a:r>
              <a:rPr lang="en-GB" dirty="0" err="1"/>
              <a:t>iaith</a:t>
            </a:r>
            <a:r>
              <a:rPr lang="en-GB" dirty="0"/>
              <a:t> 0-17 </a:t>
            </a:r>
            <a:br>
              <a:rPr lang="en-GB" dirty="0"/>
            </a:br>
            <a:r>
              <a:rPr lang="en-GB" dirty="0"/>
              <a:t>Language development 0-17</a:t>
            </a:r>
            <a:br>
              <a:rPr lang="en-GB" dirty="0"/>
            </a:br>
            <a:br>
              <a:rPr lang="en-GB" dirty="0"/>
            </a:br>
            <a:endParaRPr lang="en-GB" i="1" dirty="0"/>
          </a:p>
        </p:txBody>
      </p:sp>
      <p:sp>
        <p:nvSpPr>
          <p:cNvPr id="3" name="Content Placeholder 2"/>
          <p:cNvSpPr>
            <a:spLocks noGrp="1"/>
          </p:cNvSpPr>
          <p:nvPr>
            <p:ph sz="half" idx="1"/>
          </p:nvPr>
        </p:nvSpPr>
        <p:spPr>
          <a:xfrm>
            <a:off x="2502904" y="2236833"/>
            <a:ext cx="4313864" cy="3777622"/>
          </a:xfrm>
        </p:spPr>
        <p:txBody>
          <a:bodyPr>
            <a:normAutofit fontScale="77500" lnSpcReduction="20000"/>
          </a:bodyPr>
          <a:lstStyle/>
          <a:p>
            <a:pPr marL="0" indent="0">
              <a:buNone/>
            </a:pPr>
            <a:r>
              <a:rPr lang="en-GB" b="1" dirty="0"/>
              <a:t>TASG</a:t>
            </a:r>
          </a:p>
          <a:p>
            <a:r>
              <a:rPr lang="en-GB" dirty="0" err="1"/>
              <a:t>Cliciwch</a:t>
            </a:r>
            <a:r>
              <a:rPr lang="en-GB" dirty="0"/>
              <a:t> </a:t>
            </a:r>
            <a:r>
              <a:rPr lang="en-GB" dirty="0" err="1"/>
              <a:t>ar</a:t>
            </a:r>
            <a:r>
              <a:rPr lang="en-GB" dirty="0"/>
              <a:t> y </a:t>
            </a:r>
            <a:r>
              <a:rPr lang="en-GB" dirty="0" err="1"/>
              <a:t>linc</a:t>
            </a:r>
            <a:r>
              <a:rPr lang="en-GB" dirty="0"/>
              <a:t> </a:t>
            </a:r>
            <a:r>
              <a:rPr lang="en-GB" dirty="0" err="1"/>
              <a:t>isod</a:t>
            </a:r>
            <a:r>
              <a:rPr lang="en-GB" dirty="0"/>
              <a:t> </a:t>
            </a:r>
            <a:r>
              <a:rPr lang="en-GB" dirty="0" err="1"/>
              <a:t>neu</a:t>
            </a:r>
            <a:r>
              <a:rPr lang="en-GB" dirty="0"/>
              <a:t> </a:t>
            </a:r>
            <a:r>
              <a:rPr lang="en-GB" dirty="0" err="1"/>
              <a:t>ei</a:t>
            </a:r>
            <a:r>
              <a:rPr lang="en-GB" dirty="0"/>
              <a:t> </a:t>
            </a:r>
            <a:r>
              <a:rPr lang="en-GB" dirty="0" err="1"/>
              <a:t>chopio</a:t>
            </a:r>
            <a:r>
              <a:rPr lang="en-GB" dirty="0"/>
              <a:t> </a:t>
            </a:r>
            <a:r>
              <a:rPr lang="en-GB" dirty="0" err="1"/>
              <a:t>a’i</a:t>
            </a:r>
            <a:r>
              <a:rPr lang="en-GB" dirty="0"/>
              <a:t> </a:t>
            </a:r>
            <a:r>
              <a:rPr lang="en-GB" dirty="0" err="1"/>
              <a:t>gludo</a:t>
            </a:r>
            <a:r>
              <a:rPr lang="en-GB" dirty="0"/>
              <a:t> </a:t>
            </a:r>
            <a:r>
              <a:rPr lang="en-GB" dirty="0" err="1"/>
              <a:t>i’ch</a:t>
            </a:r>
            <a:r>
              <a:rPr lang="en-GB" dirty="0"/>
              <a:t> </a:t>
            </a:r>
            <a:r>
              <a:rPr lang="en-GB" dirty="0" err="1"/>
              <a:t>porwr</a:t>
            </a:r>
            <a:endParaRPr lang="en-GB" dirty="0"/>
          </a:p>
          <a:p>
            <a:r>
              <a:rPr lang="en-GB" dirty="0" err="1"/>
              <a:t>Nawr</a:t>
            </a:r>
            <a:r>
              <a:rPr lang="en-GB" dirty="0"/>
              <a:t> </a:t>
            </a:r>
            <a:r>
              <a:rPr lang="en-GB" dirty="0" err="1"/>
              <a:t>darllenwch</a:t>
            </a:r>
            <a:r>
              <a:rPr lang="en-GB" dirty="0"/>
              <a:t> y </a:t>
            </a:r>
            <a:r>
              <a:rPr lang="en-GB" dirty="0" err="1"/>
              <a:t>gwahanol</a:t>
            </a:r>
            <a:r>
              <a:rPr lang="en-GB" dirty="0"/>
              <a:t> </a:t>
            </a:r>
            <a:r>
              <a:rPr lang="en-GB" dirty="0" err="1"/>
              <a:t>gamau</a:t>
            </a:r>
            <a:r>
              <a:rPr lang="en-GB" dirty="0"/>
              <a:t> </a:t>
            </a:r>
            <a:r>
              <a:rPr lang="en-GB" dirty="0" err="1"/>
              <a:t>datblygiad</a:t>
            </a:r>
            <a:r>
              <a:rPr lang="en-GB" dirty="0"/>
              <a:t> </a:t>
            </a:r>
            <a:r>
              <a:rPr lang="en-GB" dirty="0" err="1"/>
              <a:t>ar</a:t>
            </a:r>
            <a:r>
              <a:rPr lang="en-GB" dirty="0"/>
              <a:t> </a:t>
            </a:r>
            <a:r>
              <a:rPr lang="en-GB" dirty="0" err="1"/>
              <a:t>gyfer</a:t>
            </a:r>
            <a:r>
              <a:rPr lang="en-GB" dirty="0"/>
              <a:t> </a:t>
            </a:r>
            <a:r>
              <a:rPr lang="en-GB" dirty="0" err="1"/>
              <a:t>dysgwyr</a:t>
            </a:r>
            <a:r>
              <a:rPr lang="en-GB" dirty="0"/>
              <a:t> </a:t>
            </a:r>
            <a:r>
              <a:rPr lang="en-GB" dirty="0" err="1"/>
              <a:t>rhwng</a:t>
            </a:r>
            <a:r>
              <a:rPr lang="en-GB" dirty="0"/>
              <a:t> 0 ac 17</a:t>
            </a:r>
          </a:p>
          <a:p>
            <a:r>
              <a:rPr lang="en-GB" dirty="0"/>
              <a:t>A </a:t>
            </a:r>
            <a:r>
              <a:rPr lang="en-GB" dirty="0" err="1"/>
              <a:t>oedd</a:t>
            </a:r>
            <a:r>
              <a:rPr lang="en-GB" dirty="0"/>
              <a:t> </a:t>
            </a:r>
            <a:r>
              <a:rPr lang="en-GB" dirty="0" err="1"/>
              <a:t>unrhywbeth</a:t>
            </a:r>
            <a:r>
              <a:rPr lang="en-GB" dirty="0"/>
              <a:t> </a:t>
            </a:r>
            <a:r>
              <a:rPr lang="en-GB" dirty="0" err="1"/>
              <a:t>annisgwyl</a:t>
            </a:r>
            <a:r>
              <a:rPr lang="en-GB" dirty="0"/>
              <a:t>?  </a:t>
            </a:r>
            <a:r>
              <a:rPr lang="en-GB" dirty="0" err="1"/>
              <a:t>Os</a:t>
            </a:r>
            <a:r>
              <a:rPr lang="en-GB" dirty="0"/>
              <a:t> </a:t>
            </a:r>
            <a:r>
              <a:rPr lang="en-GB" dirty="0" err="1"/>
              <a:t>oedd</a:t>
            </a:r>
            <a:r>
              <a:rPr lang="en-GB" dirty="0"/>
              <a:t>, </a:t>
            </a:r>
            <a:r>
              <a:rPr lang="en-GB" dirty="0" err="1"/>
              <a:t>gwnewch</a:t>
            </a:r>
            <a:r>
              <a:rPr lang="en-GB" dirty="0"/>
              <a:t> </a:t>
            </a:r>
            <a:r>
              <a:rPr lang="en-GB" dirty="0" err="1"/>
              <a:t>nodyn</a:t>
            </a:r>
            <a:r>
              <a:rPr lang="en-GB" dirty="0"/>
              <a:t> o </a:t>
            </a:r>
            <a:r>
              <a:rPr lang="en-GB" dirty="0" err="1"/>
              <a:t>hyn</a:t>
            </a:r>
            <a:r>
              <a:rPr lang="en-GB" dirty="0"/>
              <a:t>.</a:t>
            </a:r>
          </a:p>
          <a:p>
            <a:r>
              <a:rPr lang="en-GB" dirty="0" err="1"/>
              <a:t>Dewiswch</a:t>
            </a:r>
            <a:r>
              <a:rPr lang="en-GB" dirty="0"/>
              <a:t> </a:t>
            </a:r>
            <a:r>
              <a:rPr lang="en-GB" dirty="0" err="1"/>
              <a:t>grwp</a:t>
            </a:r>
            <a:r>
              <a:rPr lang="en-GB" dirty="0"/>
              <a:t> </a:t>
            </a:r>
            <a:r>
              <a:rPr lang="en-GB" dirty="0" err="1"/>
              <a:t>oedran</a:t>
            </a:r>
            <a:r>
              <a:rPr lang="en-GB" dirty="0"/>
              <a:t> </a:t>
            </a:r>
            <a:r>
              <a:rPr lang="en-GB" dirty="0" err="1"/>
              <a:t>penodol</a:t>
            </a:r>
            <a:r>
              <a:rPr lang="en-GB" dirty="0"/>
              <a:t> </a:t>
            </a:r>
            <a:r>
              <a:rPr lang="en-GB" dirty="0" err="1"/>
              <a:t>e.e</a:t>
            </a:r>
            <a:r>
              <a:rPr lang="en-GB" dirty="0"/>
              <a:t>. 7-11</a:t>
            </a:r>
          </a:p>
          <a:p>
            <a:r>
              <a:rPr lang="en-GB" dirty="0" err="1"/>
              <a:t>Ysgrifennwch</a:t>
            </a:r>
            <a:r>
              <a:rPr lang="en-GB" dirty="0"/>
              <a:t> </a:t>
            </a:r>
            <a:r>
              <a:rPr lang="en-GB" dirty="0" err="1"/>
              <a:t>grynodeb</a:t>
            </a:r>
            <a:r>
              <a:rPr lang="en-GB" dirty="0"/>
              <a:t> </a:t>
            </a:r>
            <a:r>
              <a:rPr lang="en-GB" dirty="0" err="1"/>
              <a:t>yn</a:t>
            </a:r>
            <a:r>
              <a:rPr lang="en-GB" dirty="0"/>
              <a:t> </a:t>
            </a:r>
            <a:r>
              <a:rPr lang="en-GB" dirty="0" err="1"/>
              <a:t>eich</a:t>
            </a:r>
            <a:r>
              <a:rPr lang="en-GB" dirty="0"/>
              <a:t> </a:t>
            </a:r>
            <a:r>
              <a:rPr lang="en-GB" dirty="0" err="1"/>
              <a:t>geiriau</a:t>
            </a:r>
            <a:r>
              <a:rPr lang="en-GB" dirty="0"/>
              <a:t> </a:t>
            </a:r>
            <a:r>
              <a:rPr lang="en-GB" dirty="0" err="1"/>
              <a:t>eich</a:t>
            </a:r>
            <a:r>
              <a:rPr lang="en-GB" dirty="0"/>
              <a:t> </a:t>
            </a:r>
            <a:r>
              <a:rPr lang="en-GB" dirty="0" err="1"/>
              <a:t>hun</a:t>
            </a:r>
            <a:r>
              <a:rPr lang="en-GB" dirty="0"/>
              <a:t> o </a:t>
            </a:r>
            <a:r>
              <a:rPr lang="en-GB" dirty="0" err="1"/>
              <a:t>sut</a:t>
            </a:r>
            <a:r>
              <a:rPr lang="en-GB" dirty="0"/>
              <a:t> </a:t>
            </a:r>
            <a:r>
              <a:rPr lang="en-GB" dirty="0" err="1"/>
              <a:t>mae</a:t>
            </a:r>
            <a:r>
              <a:rPr lang="en-GB" dirty="0"/>
              <a:t> </a:t>
            </a:r>
            <a:r>
              <a:rPr lang="en-GB" dirty="0" err="1"/>
              <a:t>iaith</a:t>
            </a:r>
            <a:r>
              <a:rPr lang="en-GB" dirty="0"/>
              <a:t> </a:t>
            </a:r>
            <a:r>
              <a:rPr lang="en-GB" dirty="0" err="1"/>
              <a:t>yr</a:t>
            </a:r>
            <a:r>
              <a:rPr lang="en-GB" dirty="0"/>
              <a:t> </a:t>
            </a:r>
            <a:r>
              <a:rPr lang="en-GB" dirty="0" err="1"/>
              <a:t>ystod</a:t>
            </a:r>
            <a:r>
              <a:rPr lang="en-GB" dirty="0"/>
              <a:t> </a:t>
            </a:r>
            <a:r>
              <a:rPr lang="en-GB" dirty="0" err="1"/>
              <a:t>oedran</a:t>
            </a:r>
            <a:r>
              <a:rPr lang="en-GB" dirty="0"/>
              <a:t> </a:t>
            </a:r>
            <a:r>
              <a:rPr lang="en-GB" dirty="0" err="1"/>
              <a:t>hyn</a:t>
            </a:r>
            <a:r>
              <a:rPr lang="en-GB" dirty="0"/>
              <a:t> </a:t>
            </a:r>
            <a:r>
              <a:rPr lang="en-GB" dirty="0" err="1"/>
              <a:t>yn</a:t>
            </a:r>
            <a:r>
              <a:rPr lang="en-GB" dirty="0"/>
              <a:t> </a:t>
            </a:r>
            <a:r>
              <a:rPr lang="en-GB" dirty="0" err="1"/>
              <a:t>datblygu</a:t>
            </a:r>
            <a:r>
              <a:rPr lang="en-GB" dirty="0"/>
              <a:t> a </a:t>
            </a:r>
            <a:r>
              <a:rPr lang="en-GB" dirty="0" err="1"/>
              <a:t>sut</a:t>
            </a:r>
            <a:r>
              <a:rPr lang="en-GB" dirty="0"/>
              <a:t> </a:t>
            </a:r>
            <a:r>
              <a:rPr lang="en-GB" dirty="0" err="1"/>
              <a:t>allech</a:t>
            </a:r>
            <a:r>
              <a:rPr lang="en-GB" dirty="0"/>
              <a:t> </a:t>
            </a:r>
            <a:r>
              <a:rPr lang="en-GB" dirty="0" err="1"/>
              <a:t>gefnogi</a:t>
            </a:r>
            <a:r>
              <a:rPr lang="en-GB" dirty="0"/>
              <a:t> </a:t>
            </a:r>
            <a:r>
              <a:rPr lang="en-GB" dirty="0" err="1"/>
              <a:t>hyn</a:t>
            </a:r>
            <a:r>
              <a:rPr lang="en-GB" dirty="0"/>
              <a:t> </a:t>
            </a:r>
            <a:r>
              <a:rPr lang="en-GB" dirty="0" err="1"/>
              <a:t>yn</a:t>
            </a:r>
            <a:r>
              <a:rPr lang="en-GB" dirty="0"/>
              <a:t> y </a:t>
            </a:r>
            <a:r>
              <a:rPr lang="en-GB" dirty="0" err="1"/>
              <a:t>dosbarth</a:t>
            </a:r>
            <a:endParaRPr lang="en-GB" dirty="0"/>
          </a:p>
          <a:p>
            <a:r>
              <a:rPr lang="en-GB" dirty="0" err="1"/>
              <a:t>Ychwanegwch</a:t>
            </a:r>
            <a:r>
              <a:rPr lang="en-GB" dirty="0"/>
              <a:t> </a:t>
            </a:r>
            <a:r>
              <a:rPr lang="en-GB" dirty="0" err="1"/>
              <a:t>eich</a:t>
            </a:r>
            <a:r>
              <a:rPr lang="en-GB" dirty="0"/>
              <a:t> </a:t>
            </a:r>
            <a:r>
              <a:rPr lang="en-GB" dirty="0" err="1"/>
              <a:t>syniadau</a:t>
            </a:r>
            <a:r>
              <a:rPr lang="en-GB" dirty="0"/>
              <a:t> </a:t>
            </a:r>
            <a:r>
              <a:rPr lang="en-GB" dirty="0" err="1"/>
              <a:t>eich</a:t>
            </a:r>
            <a:r>
              <a:rPr lang="en-GB" dirty="0"/>
              <a:t> </a:t>
            </a:r>
            <a:r>
              <a:rPr lang="en-GB" dirty="0" err="1"/>
              <a:t>hunain</a:t>
            </a:r>
            <a:r>
              <a:rPr lang="en-GB" dirty="0"/>
              <a:t> </a:t>
            </a:r>
            <a:r>
              <a:rPr lang="en-GB" dirty="0" err="1"/>
              <a:t>yn</a:t>
            </a:r>
            <a:r>
              <a:rPr lang="en-GB" dirty="0"/>
              <a:t> </a:t>
            </a:r>
            <a:r>
              <a:rPr lang="en-GB" dirty="0" err="1"/>
              <a:t>ogystal</a:t>
            </a:r>
            <a:r>
              <a:rPr lang="en-GB" dirty="0"/>
              <a:t> ag </a:t>
            </a:r>
            <a:r>
              <a:rPr lang="en-GB" dirty="0" err="1"/>
              <a:t>addasu</a:t>
            </a:r>
            <a:r>
              <a:rPr lang="en-GB" dirty="0"/>
              <a:t> </a:t>
            </a:r>
            <a:r>
              <a:rPr lang="en-GB" dirty="0" err="1"/>
              <a:t>rhai</a:t>
            </a:r>
            <a:r>
              <a:rPr lang="en-GB" dirty="0"/>
              <a:t> </a:t>
            </a:r>
            <a:r>
              <a:rPr lang="en-GB" dirty="0" err="1"/>
              <a:t>o’r</a:t>
            </a:r>
            <a:r>
              <a:rPr lang="en-GB" dirty="0"/>
              <a:t> </a:t>
            </a:r>
            <a:r>
              <a:rPr lang="en-GB" dirty="0" err="1"/>
              <a:t>wefan</a:t>
            </a:r>
            <a:endParaRPr lang="en-GB" dirty="0"/>
          </a:p>
          <a:p>
            <a:endParaRPr lang="en-GB" dirty="0"/>
          </a:p>
        </p:txBody>
      </p:sp>
      <p:sp>
        <p:nvSpPr>
          <p:cNvPr id="4" name="Content Placeholder 3"/>
          <p:cNvSpPr>
            <a:spLocks noGrp="1"/>
          </p:cNvSpPr>
          <p:nvPr>
            <p:ph sz="half" idx="2"/>
          </p:nvPr>
        </p:nvSpPr>
        <p:spPr/>
        <p:txBody>
          <a:bodyPr>
            <a:normAutofit fontScale="77500" lnSpcReduction="20000"/>
          </a:bodyPr>
          <a:lstStyle/>
          <a:p>
            <a:pPr marL="0" indent="0">
              <a:buNone/>
            </a:pPr>
            <a:r>
              <a:rPr lang="en-GB" b="1" dirty="0"/>
              <a:t>TASK</a:t>
            </a:r>
          </a:p>
          <a:p>
            <a:r>
              <a:rPr lang="en-GB" dirty="0"/>
              <a:t>Click the link below or copy and paste into your browser</a:t>
            </a:r>
          </a:p>
          <a:p>
            <a:r>
              <a:rPr lang="en-GB" dirty="0"/>
              <a:t>Now read the different steps for learners between 0 and 17</a:t>
            </a:r>
          </a:p>
          <a:p>
            <a:r>
              <a:rPr lang="en-GB" dirty="0"/>
              <a:t>Were there any surprises?  If so, make a note of this.</a:t>
            </a:r>
          </a:p>
          <a:p>
            <a:r>
              <a:rPr lang="en-GB" dirty="0"/>
              <a:t>Choose a specific age group e.g. 7-11</a:t>
            </a:r>
          </a:p>
          <a:p>
            <a:r>
              <a:rPr lang="en-GB" dirty="0"/>
              <a:t>Write a summary in your own words of how language develops for this age group and how you could support this in your classroom.</a:t>
            </a:r>
          </a:p>
          <a:p>
            <a:r>
              <a:rPr lang="en-GB" dirty="0"/>
              <a:t>Add your own ideas as well as adapt some from the website</a:t>
            </a:r>
          </a:p>
          <a:p>
            <a:pPr marL="0" indent="0">
              <a:buNone/>
            </a:pPr>
            <a:endParaRPr lang="en-GB" dirty="0"/>
          </a:p>
        </p:txBody>
      </p:sp>
      <p:sp>
        <p:nvSpPr>
          <p:cNvPr id="5" name="Rectangle 4"/>
          <p:cNvSpPr/>
          <p:nvPr/>
        </p:nvSpPr>
        <p:spPr>
          <a:xfrm>
            <a:off x="2373807" y="6125066"/>
            <a:ext cx="9006753" cy="487506"/>
          </a:xfrm>
          <a:prstGeom prst="rect">
            <a:avLst/>
          </a:prstGeom>
        </p:spPr>
        <p:txBody>
          <a:bodyPr wrap="square">
            <a:spAutoFit/>
          </a:bodyPr>
          <a:lstStyle/>
          <a:p>
            <a:pPr>
              <a:lnSpc>
                <a:spcPct val="107000"/>
              </a:lnSpc>
              <a:spcAft>
                <a:spcPts val="800"/>
              </a:spcAft>
            </a:pPr>
            <a:r>
              <a:rPr lang="en-GB" sz="2400" u="sng" dirty="0">
                <a:solidFill>
                  <a:srgbClr val="0000FF"/>
                </a:solidFill>
                <a:latin typeface="Calibri" panose="020F0502020204030204" pitchFamily="34" charset="0"/>
                <a:ea typeface="Calibri" panose="020F0502020204030204" pitchFamily="34" charset="0"/>
                <a:cs typeface="Times New Roman" panose="02020603050405020304" pitchFamily="18" charset="0"/>
                <a:hlinkClick r:id="rId2"/>
              </a:rPr>
              <a:t>https://ican.org.uk/i-cans-talking-point/parents/ages-and-stages/</a:t>
            </a:r>
            <a:endParaRPr lang="en-GB" sz="24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805875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err="1"/>
              <a:t>Caffael</a:t>
            </a:r>
            <a:r>
              <a:rPr lang="en-US" dirty="0"/>
              <a:t> </a:t>
            </a:r>
            <a:r>
              <a:rPr lang="en-US" dirty="0" err="1"/>
              <a:t>iaith</a:t>
            </a:r>
            <a:r>
              <a:rPr lang="en-US" dirty="0"/>
              <a:t> – </a:t>
            </a:r>
            <a:r>
              <a:rPr lang="en-US" dirty="0" err="1"/>
              <a:t>prif</a:t>
            </a:r>
            <a:r>
              <a:rPr lang="en-US" dirty="0"/>
              <a:t> </a:t>
            </a:r>
            <a:r>
              <a:rPr lang="en-US" dirty="0" err="1"/>
              <a:t>ddamcaniaethau</a:t>
            </a:r>
            <a:br>
              <a:rPr lang="en-US" dirty="0"/>
            </a:br>
            <a:r>
              <a:rPr lang="en-US" i="1" dirty="0"/>
              <a:t>Language acquisition – key theories</a:t>
            </a:r>
          </a:p>
        </p:txBody>
      </p:sp>
      <p:sp>
        <p:nvSpPr>
          <p:cNvPr id="3" name="Text Placeholder 2"/>
          <p:cNvSpPr>
            <a:spLocks noGrp="1"/>
          </p:cNvSpPr>
          <p:nvPr>
            <p:ph sz="half" idx="1"/>
          </p:nvPr>
        </p:nvSpPr>
        <p:spPr>
          <a:xfrm>
            <a:off x="2086595" y="2129137"/>
            <a:ext cx="4313864" cy="3777622"/>
          </a:xfrm>
        </p:spPr>
        <p:txBody>
          <a:bodyPr>
            <a:normAutofit fontScale="92500"/>
          </a:bodyPr>
          <a:lstStyle/>
          <a:p>
            <a:pPr marL="0" indent="0">
              <a:buNone/>
            </a:pPr>
            <a:r>
              <a:rPr lang="en-US" sz="2400" dirty="0" err="1"/>
              <a:t>Theori</a:t>
            </a:r>
            <a:r>
              <a:rPr lang="en-US" sz="2400" dirty="0"/>
              <a:t> </a:t>
            </a:r>
            <a:r>
              <a:rPr lang="en-US" sz="2400" dirty="0" err="1"/>
              <a:t>Ymddygiadol</a:t>
            </a:r>
            <a:endParaRPr lang="en-US" sz="2400" dirty="0"/>
          </a:p>
          <a:p>
            <a:pPr marL="0" indent="0">
              <a:buNone/>
            </a:pPr>
            <a:endParaRPr lang="en-US" sz="2400" dirty="0"/>
          </a:p>
          <a:p>
            <a:r>
              <a:rPr lang="en-US" sz="2400" dirty="0"/>
              <a:t>B.F. Skinner (1953, 1957)</a:t>
            </a:r>
          </a:p>
          <a:p>
            <a:pPr>
              <a:buNone/>
            </a:pPr>
            <a:endParaRPr lang="en-US" sz="2400" dirty="0"/>
          </a:p>
          <a:p>
            <a:r>
              <a:rPr lang="en-US" sz="2400" dirty="0" err="1"/>
              <a:t>Dylanwad</a:t>
            </a:r>
            <a:r>
              <a:rPr lang="en-US" sz="2400" dirty="0"/>
              <a:t> </a:t>
            </a:r>
            <a:r>
              <a:rPr lang="en-US" sz="2400" dirty="0" err="1"/>
              <a:t>yr</a:t>
            </a:r>
            <a:r>
              <a:rPr lang="en-US" sz="2400" dirty="0"/>
              <a:t> </a:t>
            </a:r>
            <a:r>
              <a:rPr lang="en-US" sz="2400" dirty="0" err="1"/>
              <a:t>amgylchedd</a:t>
            </a:r>
            <a:r>
              <a:rPr lang="en-US" sz="2400" dirty="0"/>
              <a:t> </a:t>
            </a:r>
          </a:p>
          <a:p>
            <a:pPr marL="0" indent="0">
              <a:buNone/>
            </a:pPr>
            <a:r>
              <a:rPr lang="en-US" sz="2400" dirty="0"/>
              <a:t>    (</a:t>
            </a:r>
            <a:r>
              <a:rPr lang="en-US" sz="2400" dirty="0" err="1"/>
              <a:t>magwraeth</a:t>
            </a:r>
            <a:r>
              <a:rPr lang="en-US" sz="2400" dirty="0"/>
              <a:t>)</a:t>
            </a:r>
          </a:p>
          <a:p>
            <a:pPr>
              <a:buNone/>
            </a:pPr>
            <a:endParaRPr lang="en-US" sz="2400" dirty="0"/>
          </a:p>
          <a:p>
            <a:r>
              <a:rPr lang="en-US" sz="2400" dirty="0" err="1"/>
              <a:t>Atgyfnerthu</a:t>
            </a:r>
            <a:r>
              <a:rPr lang="en-US" sz="2400" dirty="0"/>
              <a:t> </a:t>
            </a:r>
            <a:r>
              <a:rPr lang="en-US" sz="2400" dirty="0" err="1"/>
              <a:t>cadarnhaol</a:t>
            </a:r>
            <a:endParaRPr lang="en-US" sz="2400" dirty="0"/>
          </a:p>
          <a:p>
            <a:endParaRPr lang="en-US" sz="3200" dirty="0"/>
          </a:p>
          <a:p>
            <a:endParaRPr lang="en-US" sz="3200" dirty="0"/>
          </a:p>
        </p:txBody>
      </p:sp>
      <p:sp>
        <p:nvSpPr>
          <p:cNvPr id="4" name="Content Placeholder 3"/>
          <p:cNvSpPr>
            <a:spLocks noGrp="1"/>
          </p:cNvSpPr>
          <p:nvPr>
            <p:ph sz="half" idx="2"/>
          </p:nvPr>
        </p:nvSpPr>
        <p:spPr>
          <a:xfrm>
            <a:off x="6400459" y="2104915"/>
            <a:ext cx="4313864" cy="3777622"/>
          </a:xfrm>
        </p:spPr>
        <p:txBody>
          <a:bodyPr>
            <a:normAutofit fontScale="92500"/>
          </a:bodyPr>
          <a:lstStyle/>
          <a:p>
            <a:pPr marL="0" indent="0">
              <a:buNone/>
            </a:pPr>
            <a:r>
              <a:rPr lang="en-US" sz="2400" i="1" dirty="0" err="1"/>
              <a:t>Behaviourist</a:t>
            </a:r>
            <a:r>
              <a:rPr lang="en-US" sz="2400" i="1" dirty="0"/>
              <a:t> theory</a:t>
            </a:r>
          </a:p>
          <a:p>
            <a:pPr marL="0" indent="0">
              <a:buNone/>
            </a:pPr>
            <a:endParaRPr lang="en-US" sz="2400" i="1" dirty="0"/>
          </a:p>
          <a:p>
            <a:r>
              <a:rPr lang="en-US" sz="2400" i="1" dirty="0"/>
              <a:t>B.F. Skinner (1953, 1957)</a:t>
            </a:r>
          </a:p>
          <a:p>
            <a:pPr>
              <a:buNone/>
            </a:pPr>
            <a:endParaRPr lang="en-US" sz="2400" i="1" dirty="0"/>
          </a:p>
          <a:p>
            <a:r>
              <a:rPr lang="en-US" sz="2400" i="1" dirty="0"/>
              <a:t>Influence of the environment (nurture)</a:t>
            </a:r>
          </a:p>
          <a:p>
            <a:pPr>
              <a:buNone/>
            </a:pPr>
            <a:endParaRPr lang="en-US" sz="2400" i="1" dirty="0"/>
          </a:p>
          <a:p>
            <a:r>
              <a:rPr lang="en-US" sz="2400" i="1" dirty="0"/>
              <a:t>Positive reinforcement</a:t>
            </a:r>
          </a:p>
          <a:p>
            <a:endParaRPr lang="en-US" dirty="0"/>
          </a:p>
          <a:p>
            <a:endParaRPr lang="en-US" dirty="0"/>
          </a:p>
        </p:txBody>
      </p:sp>
      <p:pic>
        <p:nvPicPr>
          <p:cNvPr id="8" name="Picture 7"/>
          <p:cNvPicPr>
            <a:picLocks noChangeAspect="1"/>
          </p:cNvPicPr>
          <p:nvPr/>
        </p:nvPicPr>
        <p:blipFill>
          <a:blip r:embed="rId3"/>
          <a:stretch>
            <a:fillRect/>
          </a:stretch>
        </p:blipFill>
        <p:spPr>
          <a:xfrm rot="503820">
            <a:off x="9957818" y="5007177"/>
            <a:ext cx="2059447" cy="1647147"/>
          </a:xfrm>
          <a:prstGeom prst="rect">
            <a:avLst/>
          </a:prstGeom>
          <a:ln w="25400">
            <a:solidFill>
              <a:schemeClr val="tx1"/>
            </a:solidFill>
          </a:ln>
        </p:spPr>
      </p:pic>
    </p:spTree>
    <p:extLst>
      <p:ext uri="{BB962C8B-B14F-4D97-AF65-F5344CB8AC3E}">
        <p14:creationId xmlns:p14="http://schemas.microsoft.com/office/powerpoint/2010/main" val="38179669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2468" y="254223"/>
            <a:ext cx="8911687" cy="1280890"/>
          </a:xfrm>
        </p:spPr>
        <p:txBody>
          <a:bodyPr>
            <a:normAutofit fontScale="90000"/>
          </a:bodyPr>
          <a:lstStyle/>
          <a:p>
            <a:pPr algn="ctr"/>
            <a:r>
              <a:rPr lang="en-US" dirty="0" err="1"/>
              <a:t>Caffael</a:t>
            </a:r>
            <a:r>
              <a:rPr lang="en-US" dirty="0"/>
              <a:t> </a:t>
            </a:r>
            <a:r>
              <a:rPr lang="en-US" dirty="0" err="1"/>
              <a:t>iaith</a:t>
            </a:r>
            <a:r>
              <a:rPr lang="en-US" dirty="0"/>
              <a:t> – </a:t>
            </a:r>
            <a:r>
              <a:rPr lang="en-US" dirty="0" err="1"/>
              <a:t>prif</a:t>
            </a:r>
            <a:r>
              <a:rPr lang="en-US" dirty="0"/>
              <a:t> </a:t>
            </a:r>
            <a:r>
              <a:rPr lang="en-US" dirty="0" err="1"/>
              <a:t>ddamcaniaethau</a:t>
            </a:r>
            <a:r>
              <a:rPr lang="en-US" dirty="0"/>
              <a:t> Language acquisition – key theories</a:t>
            </a:r>
            <a:br>
              <a:rPr lang="en-US" dirty="0"/>
            </a:br>
            <a:br>
              <a:rPr lang="en-US" dirty="0"/>
            </a:br>
            <a:r>
              <a:rPr lang="en-US" b="1" dirty="0"/>
              <a:t>Noam Chomsky (1957)</a:t>
            </a:r>
            <a:endParaRPr lang="en-US" dirty="0"/>
          </a:p>
        </p:txBody>
      </p:sp>
      <p:sp>
        <p:nvSpPr>
          <p:cNvPr id="5" name="Text Placeholder 4"/>
          <p:cNvSpPr>
            <a:spLocks noGrp="1"/>
          </p:cNvSpPr>
          <p:nvPr>
            <p:ph type="body" sz="quarter" idx="3"/>
          </p:nvPr>
        </p:nvSpPr>
        <p:spPr>
          <a:xfrm>
            <a:off x="7721937" y="2545592"/>
            <a:ext cx="4041775" cy="639762"/>
          </a:xfrm>
        </p:spPr>
        <p:txBody>
          <a:bodyPr>
            <a:normAutofit/>
          </a:bodyPr>
          <a:lstStyle/>
          <a:p>
            <a:r>
              <a:rPr lang="en-US" sz="3200" i="1" dirty="0" err="1"/>
              <a:t>Nativist</a:t>
            </a:r>
            <a:r>
              <a:rPr lang="en-US" sz="3200" i="1" dirty="0"/>
              <a:t> theory</a:t>
            </a:r>
          </a:p>
        </p:txBody>
      </p:sp>
      <p:sp>
        <p:nvSpPr>
          <p:cNvPr id="6" name="Content Placeholder 5"/>
          <p:cNvSpPr>
            <a:spLocks noGrp="1"/>
          </p:cNvSpPr>
          <p:nvPr>
            <p:ph sz="quarter" idx="4"/>
          </p:nvPr>
        </p:nvSpPr>
        <p:spPr>
          <a:xfrm>
            <a:off x="7637158" y="2814407"/>
            <a:ext cx="4041775" cy="3951288"/>
          </a:xfrm>
        </p:spPr>
        <p:txBody>
          <a:bodyPr>
            <a:normAutofit/>
          </a:bodyPr>
          <a:lstStyle/>
          <a:p>
            <a:endParaRPr lang="en-US" sz="2800" dirty="0"/>
          </a:p>
          <a:p>
            <a:r>
              <a:rPr lang="en-US" sz="2000" i="1" dirty="0"/>
              <a:t>Biological influences (nature)</a:t>
            </a:r>
          </a:p>
          <a:p>
            <a:r>
              <a:rPr lang="en-US" sz="2000" i="1" dirty="0"/>
              <a:t>Language Acquisition Device (LAD</a:t>
            </a:r>
            <a:r>
              <a:rPr lang="en-US" sz="2000" dirty="0"/>
              <a:t>) </a:t>
            </a:r>
          </a:p>
        </p:txBody>
      </p:sp>
      <p:pic>
        <p:nvPicPr>
          <p:cNvPr id="9" name="Picture 8"/>
          <p:cNvPicPr>
            <a:picLocks noChangeAspect="1"/>
          </p:cNvPicPr>
          <p:nvPr/>
        </p:nvPicPr>
        <p:blipFill>
          <a:blip r:embed="rId3"/>
          <a:stretch>
            <a:fillRect/>
          </a:stretch>
        </p:blipFill>
        <p:spPr>
          <a:xfrm rot="525734">
            <a:off x="10286736" y="472539"/>
            <a:ext cx="1471761" cy="1972463"/>
          </a:xfrm>
          <a:prstGeom prst="rect">
            <a:avLst/>
          </a:prstGeom>
        </p:spPr>
      </p:pic>
      <p:sp>
        <p:nvSpPr>
          <p:cNvPr id="7" name="Content Placeholder 5"/>
          <p:cNvSpPr>
            <a:spLocks noGrp="1"/>
          </p:cNvSpPr>
          <p:nvPr>
            <p:ph sz="quarter" idx="4"/>
          </p:nvPr>
        </p:nvSpPr>
        <p:spPr>
          <a:xfrm>
            <a:off x="2265815" y="2862852"/>
            <a:ext cx="4041775" cy="3951288"/>
          </a:xfrm>
        </p:spPr>
        <p:txBody>
          <a:bodyPr>
            <a:normAutofit/>
          </a:bodyPr>
          <a:lstStyle/>
          <a:p>
            <a:pPr marL="0" indent="0">
              <a:buNone/>
            </a:pPr>
            <a:endParaRPr lang="en-US" sz="2800" dirty="0"/>
          </a:p>
          <a:p>
            <a:r>
              <a:rPr lang="en-US" sz="2000" dirty="0" err="1"/>
              <a:t>Dylanwadau</a:t>
            </a:r>
            <a:r>
              <a:rPr lang="en-US" sz="2000" dirty="0"/>
              <a:t> </a:t>
            </a:r>
            <a:r>
              <a:rPr lang="en-US" sz="2000" dirty="0" err="1"/>
              <a:t>biolegol</a:t>
            </a:r>
            <a:r>
              <a:rPr lang="en-US" sz="2000" dirty="0"/>
              <a:t> (</a:t>
            </a:r>
            <a:r>
              <a:rPr lang="en-US" sz="2000" dirty="0" err="1"/>
              <a:t>natur</a:t>
            </a:r>
            <a:r>
              <a:rPr lang="en-US" sz="2000" dirty="0"/>
              <a:t>)</a:t>
            </a:r>
          </a:p>
          <a:p>
            <a:pPr marL="0" indent="0">
              <a:buNone/>
            </a:pPr>
            <a:endParaRPr lang="en-US" sz="2000" dirty="0"/>
          </a:p>
          <a:p>
            <a:r>
              <a:rPr lang="en-US" sz="2000" dirty="0" err="1"/>
              <a:t>Dyfais</a:t>
            </a:r>
            <a:r>
              <a:rPr lang="en-US" sz="2000" dirty="0"/>
              <a:t> </a:t>
            </a:r>
            <a:r>
              <a:rPr lang="en-US" sz="2000" dirty="0" err="1"/>
              <a:t>Caffael</a:t>
            </a:r>
            <a:r>
              <a:rPr lang="en-US" sz="2000" dirty="0"/>
              <a:t> </a:t>
            </a:r>
            <a:r>
              <a:rPr lang="en-US" sz="2000" dirty="0" err="1"/>
              <a:t>Iaith</a:t>
            </a:r>
            <a:r>
              <a:rPr lang="en-US" sz="2000" dirty="0"/>
              <a:t> </a:t>
            </a:r>
            <a:r>
              <a:rPr lang="en-US" sz="2000" i="1" dirty="0"/>
              <a:t>(Language Acquisition Device - LAD) </a:t>
            </a:r>
          </a:p>
        </p:txBody>
      </p:sp>
      <p:sp>
        <p:nvSpPr>
          <p:cNvPr id="3" name="Rectangle 2"/>
          <p:cNvSpPr/>
          <p:nvPr/>
        </p:nvSpPr>
        <p:spPr>
          <a:xfrm>
            <a:off x="2265815" y="2637238"/>
            <a:ext cx="3395481" cy="584775"/>
          </a:xfrm>
          <a:prstGeom prst="rect">
            <a:avLst/>
          </a:prstGeom>
        </p:spPr>
        <p:txBody>
          <a:bodyPr wrap="none">
            <a:spAutoFit/>
          </a:bodyPr>
          <a:lstStyle/>
          <a:p>
            <a:r>
              <a:rPr lang="en-GB" sz="3200" dirty="0" err="1"/>
              <a:t>Theori</a:t>
            </a:r>
            <a:r>
              <a:rPr lang="en-GB" sz="3200" dirty="0"/>
              <a:t> </a:t>
            </a:r>
            <a:r>
              <a:rPr lang="en-GB" sz="3200" dirty="0" err="1"/>
              <a:t>Cynhenid</a:t>
            </a:r>
            <a:endParaRPr lang="en-US" sz="3200" dirty="0"/>
          </a:p>
        </p:txBody>
      </p:sp>
      <p:sp>
        <p:nvSpPr>
          <p:cNvPr id="4" name="TextBox 3"/>
          <p:cNvSpPr txBox="1"/>
          <p:nvPr/>
        </p:nvSpPr>
        <p:spPr>
          <a:xfrm>
            <a:off x="2337473" y="6007184"/>
            <a:ext cx="7593759" cy="369332"/>
          </a:xfrm>
          <a:prstGeom prst="rect">
            <a:avLst/>
          </a:prstGeom>
          <a:noFill/>
          <a:ln w="12700">
            <a:solidFill>
              <a:schemeClr val="tx1"/>
            </a:solidFill>
          </a:ln>
        </p:spPr>
        <p:txBody>
          <a:bodyPr wrap="square" rtlCol="0">
            <a:spAutoFit/>
          </a:bodyPr>
          <a:lstStyle/>
          <a:p>
            <a:r>
              <a:rPr lang="en-GB" b="1" dirty="0" err="1"/>
              <a:t>Darllen</a:t>
            </a:r>
            <a:r>
              <a:rPr lang="en-GB" b="1" dirty="0"/>
              <a:t> </a:t>
            </a:r>
            <a:r>
              <a:rPr lang="en-GB" b="1" dirty="0" err="1"/>
              <a:t>pellach</a:t>
            </a:r>
            <a:r>
              <a:rPr lang="en-GB" b="1" dirty="0"/>
              <a:t>/</a:t>
            </a:r>
            <a:r>
              <a:rPr lang="en-GB" b="1" i="1" dirty="0"/>
              <a:t>Further Reading (Chomsky, 2013)  -</a:t>
            </a:r>
            <a:r>
              <a:rPr lang="en-GB" b="1" i="1" dirty="0" err="1"/>
              <a:t>ar</a:t>
            </a:r>
            <a:r>
              <a:rPr lang="en-GB" b="1" i="1" dirty="0"/>
              <a:t> Moodle</a:t>
            </a:r>
            <a:endParaRPr lang="en-GB" b="1" dirty="0"/>
          </a:p>
        </p:txBody>
      </p:sp>
    </p:spTree>
    <p:extLst>
      <p:ext uri="{BB962C8B-B14F-4D97-AF65-F5344CB8AC3E}">
        <p14:creationId xmlns:p14="http://schemas.microsoft.com/office/powerpoint/2010/main" val="6805843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a:t>Damcaniaethau</a:t>
            </a:r>
            <a:r>
              <a:rPr lang="en-US" dirty="0"/>
              <a:t> </a:t>
            </a:r>
            <a:r>
              <a:rPr lang="en-US" dirty="0" err="1"/>
              <a:t>gwybyddol</a:t>
            </a:r>
            <a:br>
              <a:rPr lang="en-US" dirty="0"/>
            </a:br>
            <a:r>
              <a:rPr lang="en-US" i="1" dirty="0"/>
              <a:t>Cognitive theories</a:t>
            </a:r>
            <a:br>
              <a:rPr lang="en-US" i="1" dirty="0"/>
            </a:br>
            <a:br>
              <a:rPr lang="en-US" i="1" dirty="0"/>
            </a:br>
            <a:r>
              <a:rPr lang="en-US" i="1" dirty="0"/>
              <a:t>                      </a:t>
            </a:r>
            <a:r>
              <a:rPr lang="en-US" b="1" dirty="0"/>
              <a:t>Vygotsky (1978)</a:t>
            </a:r>
          </a:p>
        </p:txBody>
      </p:sp>
      <p:sp>
        <p:nvSpPr>
          <p:cNvPr id="4" name="Content Placeholder 3"/>
          <p:cNvSpPr>
            <a:spLocks noGrp="1"/>
          </p:cNvSpPr>
          <p:nvPr>
            <p:ph sz="half" idx="2"/>
          </p:nvPr>
        </p:nvSpPr>
        <p:spPr/>
        <p:txBody>
          <a:bodyPr/>
          <a:lstStyle/>
          <a:p>
            <a:endParaRPr lang="en-US" dirty="0"/>
          </a:p>
          <a:p>
            <a:endParaRPr lang="en-US" dirty="0"/>
          </a:p>
        </p:txBody>
      </p:sp>
      <p:sp>
        <p:nvSpPr>
          <p:cNvPr id="11" name="Content Placeholder 5"/>
          <p:cNvSpPr txBox="1">
            <a:spLocks/>
          </p:cNvSpPr>
          <p:nvPr/>
        </p:nvSpPr>
        <p:spPr>
          <a:xfrm>
            <a:off x="7536305" y="2906712"/>
            <a:ext cx="4041775" cy="3951288"/>
          </a:xfrm>
          <a:prstGeom prst="rect">
            <a:avLst/>
          </a:prstGeom>
        </p:spPr>
        <p:txBody>
          <a:bodyPr vert="horz" lIns="91440" tIns="45720" rIns="91440" bIns="45720" rtlCol="0">
            <a:normAutofit/>
          </a:bodyPr>
          <a:lstStyle/>
          <a:p>
            <a:pPr marL="342900" indent="-342900">
              <a:spcBef>
                <a:spcPct val="20000"/>
              </a:spcBef>
              <a:buFont typeface="Arial"/>
              <a:buChar char="•"/>
              <a:defRPr/>
            </a:pPr>
            <a:r>
              <a:rPr lang="en-US" sz="2800" i="1" dirty="0"/>
              <a:t>Role of the adult</a:t>
            </a:r>
          </a:p>
          <a:p>
            <a:pPr marL="342900" indent="-342900">
              <a:spcBef>
                <a:spcPct val="20000"/>
              </a:spcBef>
              <a:buFont typeface="Arial"/>
              <a:buChar char="•"/>
              <a:defRPr/>
            </a:pPr>
            <a:endParaRPr lang="en-US" sz="2800" i="1" dirty="0"/>
          </a:p>
          <a:p>
            <a:pPr marL="342900" indent="-342900">
              <a:spcBef>
                <a:spcPct val="20000"/>
              </a:spcBef>
              <a:buFont typeface="Arial"/>
              <a:buChar char="•"/>
            </a:pPr>
            <a:r>
              <a:rPr lang="en-US" sz="2800" i="1" dirty="0" err="1"/>
              <a:t>Modelling</a:t>
            </a:r>
            <a:r>
              <a:rPr lang="en-US" sz="2800" i="1" dirty="0"/>
              <a:t> and scaffolding</a:t>
            </a:r>
          </a:p>
          <a:p>
            <a:pPr marL="342900" indent="-342900">
              <a:spcBef>
                <a:spcPct val="20000"/>
              </a:spcBef>
              <a:buFont typeface="Arial"/>
              <a:buChar char="•"/>
              <a:defRPr/>
            </a:pPr>
            <a:endParaRPr lang="en-US" sz="2800" i="1" dirty="0"/>
          </a:p>
          <a:p>
            <a:pPr marL="342900" indent="-342900">
              <a:spcBef>
                <a:spcPct val="20000"/>
              </a:spcBef>
              <a:buFont typeface="Arial"/>
              <a:buChar char="•"/>
              <a:defRPr/>
            </a:pPr>
            <a:r>
              <a:rPr lang="en-US" sz="2800" i="1" dirty="0"/>
              <a:t>Language and cognition</a:t>
            </a:r>
          </a:p>
          <a:p>
            <a:pPr marL="342900" indent="-342900">
              <a:spcBef>
                <a:spcPct val="20000"/>
              </a:spcBef>
              <a:buFont typeface="Arial"/>
              <a:buChar char="•"/>
              <a:defRPr/>
            </a:pPr>
            <a:endParaRPr lang="en-US" sz="2800" dirty="0"/>
          </a:p>
          <a:p>
            <a:pPr marL="342900" indent="-342900">
              <a:spcBef>
                <a:spcPct val="20000"/>
              </a:spcBef>
              <a:buFont typeface="Arial"/>
              <a:buChar char="•"/>
              <a:defRPr/>
            </a:pPr>
            <a:endParaRPr lang="en-US" sz="2800" dirty="0"/>
          </a:p>
          <a:p>
            <a:pPr marL="342900" indent="-342900">
              <a:spcBef>
                <a:spcPct val="20000"/>
              </a:spcBef>
              <a:buFont typeface="Arial"/>
              <a:buChar char="•"/>
              <a:defRPr/>
            </a:pPr>
            <a:endParaRPr lang="en-US" sz="2800" dirty="0"/>
          </a:p>
        </p:txBody>
      </p:sp>
      <p:sp>
        <p:nvSpPr>
          <p:cNvPr id="12" name="Content Placeholder 5"/>
          <p:cNvSpPr txBox="1">
            <a:spLocks/>
          </p:cNvSpPr>
          <p:nvPr/>
        </p:nvSpPr>
        <p:spPr>
          <a:xfrm>
            <a:off x="2589212" y="3069268"/>
            <a:ext cx="4041775" cy="3951288"/>
          </a:xfrm>
          <a:prstGeom prst="rect">
            <a:avLst/>
          </a:prstGeom>
        </p:spPr>
        <p:txBody>
          <a:bodyPr vert="horz" lIns="91440" tIns="45720" rIns="91440" bIns="45720" rtlCol="0">
            <a:normAutofit/>
          </a:bodyPr>
          <a:lstStyle/>
          <a:p>
            <a:pPr marL="342900" indent="-342900">
              <a:spcBef>
                <a:spcPct val="20000"/>
              </a:spcBef>
              <a:buFont typeface="Arial"/>
              <a:buChar char="•"/>
              <a:defRPr/>
            </a:pPr>
            <a:r>
              <a:rPr lang="en-US" sz="2800" dirty="0" err="1"/>
              <a:t>Rôl</a:t>
            </a:r>
            <a:r>
              <a:rPr lang="en-US" sz="2800" dirty="0"/>
              <a:t> </a:t>
            </a:r>
            <a:r>
              <a:rPr lang="en-US" sz="2800" dirty="0" err="1"/>
              <a:t>yr</a:t>
            </a:r>
            <a:r>
              <a:rPr lang="en-US" sz="2800" dirty="0"/>
              <a:t> </a:t>
            </a:r>
            <a:r>
              <a:rPr lang="en-US" sz="2800" dirty="0" err="1"/>
              <a:t>oedolyn</a:t>
            </a:r>
            <a:endParaRPr lang="en-US" sz="2800" dirty="0"/>
          </a:p>
          <a:p>
            <a:pPr>
              <a:spcBef>
                <a:spcPct val="20000"/>
              </a:spcBef>
              <a:defRPr/>
            </a:pPr>
            <a:endParaRPr lang="en-US" sz="2800" dirty="0"/>
          </a:p>
          <a:p>
            <a:pPr marL="342900" indent="-342900">
              <a:spcBef>
                <a:spcPct val="20000"/>
              </a:spcBef>
              <a:buFont typeface="Arial"/>
              <a:buChar char="•"/>
            </a:pPr>
            <a:r>
              <a:rPr lang="en-US" sz="2800" dirty="0" err="1"/>
              <a:t>Modelu</a:t>
            </a:r>
            <a:r>
              <a:rPr lang="en-US" sz="2800" dirty="0"/>
              <a:t> a </a:t>
            </a:r>
            <a:r>
              <a:rPr lang="en-US" sz="2800" dirty="0" err="1"/>
              <a:t>sgaffaldio</a:t>
            </a:r>
            <a:endParaRPr lang="en-US" sz="2800" dirty="0"/>
          </a:p>
          <a:p>
            <a:pPr marL="342900" indent="-342900">
              <a:spcBef>
                <a:spcPct val="20000"/>
              </a:spcBef>
              <a:buFont typeface="Arial"/>
              <a:buChar char="•"/>
              <a:defRPr/>
            </a:pPr>
            <a:endParaRPr lang="en-US" sz="2800" dirty="0"/>
          </a:p>
          <a:p>
            <a:pPr marL="342900" indent="-342900">
              <a:spcBef>
                <a:spcPct val="20000"/>
              </a:spcBef>
              <a:buFont typeface="Arial"/>
              <a:buChar char="•"/>
              <a:defRPr/>
            </a:pPr>
            <a:r>
              <a:rPr lang="en-US" sz="2800" dirty="0" err="1"/>
              <a:t>Iaith</a:t>
            </a:r>
            <a:r>
              <a:rPr lang="en-US" sz="2800" dirty="0"/>
              <a:t> a </a:t>
            </a:r>
            <a:r>
              <a:rPr lang="en-US" sz="2800" dirty="0" err="1"/>
              <a:t>gwybyddiaeth</a:t>
            </a:r>
            <a:endParaRPr lang="en-US" sz="2800" dirty="0"/>
          </a:p>
          <a:p>
            <a:pPr marL="342900" indent="-342900">
              <a:spcBef>
                <a:spcPct val="20000"/>
              </a:spcBef>
              <a:buFont typeface="Arial"/>
              <a:buChar char="•"/>
              <a:defRPr/>
            </a:pPr>
            <a:endParaRPr lang="en-US" sz="2800" dirty="0"/>
          </a:p>
          <a:p>
            <a:pPr marL="342900" indent="-342900">
              <a:spcBef>
                <a:spcPct val="20000"/>
              </a:spcBef>
              <a:buFont typeface="Arial"/>
              <a:buChar char="•"/>
              <a:defRPr/>
            </a:pPr>
            <a:endParaRPr lang="en-US" sz="2800" dirty="0"/>
          </a:p>
          <a:p>
            <a:pPr marL="342900" indent="-342900">
              <a:spcBef>
                <a:spcPct val="20000"/>
              </a:spcBef>
              <a:buFont typeface="Arial"/>
              <a:buChar char="•"/>
              <a:defRPr/>
            </a:pPr>
            <a:endParaRPr lang="en-US" sz="2800" dirty="0"/>
          </a:p>
        </p:txBody>
      </p:sp>
    </p:spTree>
    <p:extLst>
      <p:ext uri="{BB962C8B-B14F-4D97-AF65-F5344CB8AC3E}">
        <p14:creationId xmlns:p14="http://schemas.microsoft.com/office/powerpoint/2010/main" val="3688030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err="1"/>
              <a:t>Damcaniaethau</a:t>
            </a:r>
            <a:r>
              <a:rPr lang="en-US" dirty="0"/>
              <a:t> </a:t>
            </a:r>
            <a:r>
              <a:rPr lang="en-US" dirty="0" err="1"/>
              <a:t>gwybyddol</a:t>
            </a:r>
            <a:br>
              <a:rPr lang="en-US" dirty="0"/>
            </a:br>
            <a:r>
              <a:rPr lang="en-US" i="1" dirty="0"/>
              <a:t>Cognitive theories</a:t>
            </a:r>
            <a:endParaRPr lang="en-US" dirty="0"/>
          </a:p>
        </p:txBody>
      </p:sp>
      <p:sp>
        <p:nvSpPr>
          <p:cNvPr id="5" name="Text Placeholder 4"/>
          <p:cNvSpPr>
            <a:spLocks noGrp="1"/>
          </p:cNvSpPr>
          <p:nvPr>
            <p:ph type="body" idx="1"/>
          </p:nvPr>
        </p:nvSpPr>
        <p:spPr>
          <a:xfrm>
            <a:off x="5107288" y="1899250"/>
            <a:ext cx="3992732" cy="576262"/>
          </a:xfrm>
        </p:spPr>
        <p:txBody>
          <a:bodyPr>
            <a:normAutofit lnSpcReduction="10000"/>
          </a:bodyPr>
          <a:lstStyle/>
          <a:p>
            <a:r>
              <a:rPr lang="en-US" sz="3200" b="1" dirty="0"/>
              <a:t>Bruner (1982)</a:t>
            </a:r>
          </a:p>
        </p:txBody>
      </p:sp>
      <p:sp>
        <p:nvSpPr>
          <p:cNvPr id="4" name="Content Placeholder 3"/>
          <p:cNvSpPr>
            <a:spLocks noGrp="1"/>
          </p:cNvSpPr>
          <p:nvPr>
            <p:ph sz="half" idx="2"/>
          </p:nvPr>
        </p:nvSpPr>
        <p:spPr>
          <a:xfrm>
            <a:off x="7161718" y="2651911"/>
            <a:ext cx="4342893" cy="3354060"/>
          </a:xfrm>
        </p:spPr>
        <p:txBody>
          <a:bodyPr/>
          <a:lstStyle/>
          <a:p>
            <a:endParaRPr lang="en-US" dirty="0"/>
          </a:p>
          <a:p>
            <a:endParaRPr lang="en-US" dirty="0"/>
          </a:p>
        </p:txBody>
      </p:sp>
      <p:sp>
        <p:nvSpPr>
          <p:cNvPr id="6" name="Content Placeholder 5"/>
          <p:cNvSpPr>
            <a:spLocks noGrp="1"/>
          </p:cNvSpPr>
          <p:nvPr>
            <p:ph sz="quarter" idx="4"/>
          </p:nvPr>
        </p:nvSpPr>
        <p:spPr>
          <a:xfrm>
            <a:off x="7514459" y="2736210"/>
            <a:ext cx="4041775" cy="3951288"/>
          </a:xfrm>
        </p:spPr>
        <p:txBody>
          <a:bodyPr>
            <a:normAutofit/>
          </a:bodyPr>
          <a:lstStyle/>
          <a:p>
            <a:r>
              <a:rPr lang="en-US" sz="2400" dirty="0"/>
              <a:t>Language Acquisition Support System (LASS)</a:t>
            </a:r>
          </a:p>
          <a:p>
            <a:endParaRPr lang="en-US" sz="2400" dirty="0"/>
          </a:p>
          <a:p>
            <a:r>
              <a:rPr lang="en-US" sz="2400" dirty="0"/>
              <a:t>Scaffolding language</a:t>
            </a:r>
          </a:p>
          <a:p>
            <a:endParaRPr lang="en-US" sz="2400" dirty="0"/>
          </a:p>
          <a:p>
            <a:r>
              <a:rPr lang="en-US" sz="2400" dirty="0"/>
              <a:t>The ‘critical period’</a:t>
            </a:r>
          </a:p>
          <a:p>
            <a:endParaRPr lang="en-US" sz="2800" dirty="0"/>
          </a:p>
          <a:p>
            <a:endParaRPr lang="en-US" sz="2800" dirty="0"/>
          </a:p>
          <a:p>
            <a:endParaRPr lang="en-US" sz="2800" dirty="0"/>
          </a:p>
          <a:p>
            <a:endParaRPr lang="en-US" sz="2800" dirty="0"/>
          </a:p>
        </p:txBody>
      </p:sp>
      <p:sp>
        <p:nvSpPr>
          <p:cNvPr id="10" name="Content Placeholder 5"/>
          <p:cNvSpPr txBox="1">
            <a:spLocks/>
          </p:cNvSpPr>
          <p:nvPr/>
        </p:nvSpPr>
        <p:spPr>
          <a:xfrm>
            <a:off x="2209728" y="2736210"/>
            <a:ext cx="4041775" cy="3951288"/>
          </a:xfrm>
          <a:prstGeom prst="rect">
            <a:avLst/>
          </a:prstGeom>
        </p:spPr>
        <p:txBody>
          <a:bodyPr vert="horz" lIns="91440" tIns="45720" rIns="91440" bIns="45720" rtlCol="0">
            <a:normAutofit fontScale="85000" lnSpcReduction="10000"/>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sz="2800" dirty="0"/>
              <a:t>System </a:t>
            </a:r>
            <a:r>
              <a:rPr lang="en-GB" sz="2800" dirty="0" err="1"/>
              <a:t>Gefnogi</a:t>
            </a:r>
            <a:r>
              <a:rPr lang="en-GB" sz="2800" dirty="0"/>
              <a:t> </a:t>
            </a:r>
            <a:r>
              <a:rPr lang="en-GB" sz="2800" dirty="0" err="1"/>
              <a:t>Caffael</a:t>
            </a:r>
            <a:r>
              <a:rPr lang="en-GB" sz="2800" dirty="0"/>
              <a:t> </a:t>
            </a:r>
            <a:r>
              <a:rPr lang="en-GB" sz="2800" dirty="0" err="1"/>
              <a:t>Iaith</a:t>
            </a:r>
            <a:r>
              <a:rPr lang="en-US" sz="2800" dirty="0"/>
              <a:t> </a:t>
            </a:r>
          </a:p>
          <a:p>
            <a:pPr marL="0" indent="0">
              <a:buFont typeface="Wingdings 3" charset="2"/>
              <a:buNone/>
            </a:pPr>
            <a:r>
              <a:rPr lang="en-US" sz="2800" i="1" dirty="0"/>
              <a:t>    (Language Acquisition      	Support System - LASS)</a:t>
            </a:r>
          </a:p>
          <a:p>
            <a:endParaRPr lang="en-US" sz="2800" dirty="0"/>
          </a:p>
          <a:p>
            <a:r>
              <a:rPr lang="en-US" sz="2800" dirty="0" err="1"/>
              <a:t>Sgaffaldio</a:t>
            </a:r>
            <a:r>
              <a:rPr lang="en-US" sz="2800" dirty="0"/>
              <a:t> </a:t>
            </a:r>
            <a:r>
              <a:rPr lang="en-US" sz="2800" dirty="0" err="1"/>
              <a:t>iaith</a:t>
            </a:r>
            <a:endParaRPr lang="en-US" sz="2800" dirty="0"/>
          </a:p>
          <a:p>
            <a:endParaRPr lang="en-US" sz="2800" dirty="0"/>
          </a:p>
          <a:p>
            <a:r>
              <a:rPr lang="en-US" sz="2800" dirty="0"/>
              <a:t>Y ‘</a:t>
            </a:r>
            <a:r>
              <a:rPr lang="en-US" sz="2800" dirty="0" err="1"/>
              <a:t>cyfnod</a:t>
            </a:r>
            <a:r>
              <a:rPr lang="en-US" sz="2800" dirty="0"/>
              <a:t> </a:t>
            </a:r>
            <a:r>
              <a:rPr lang="en-US" sz="2800" dirty="0" err="1"/>
              <a:t>allweddol</a:t>
            </a:r>
            <a:r>
              <a:rPr lang="en-US" sz="2800" dirty="0"/>
              <a:t>’ (</a:t>
            </a:r>
            <a:r>
              <a:rPr lang="en-US" sz="2800" i="1" dirty="0"/>
              <a:t>critical period</a:t>
            </a:r>
            <a:r>
              <a:rPr lang="en-US" sz="2800" dirty="0"/>
              <a:t>)</a:t>
            </a:r>
          </a:p>
          <a:p>
            <a:endParaRPr lang="en-US" sz="2800" dirty="0"/>
          </a:p>
          <a:p>
            <a:endParaRPr lang="en-US" sz="2800" dirty="0"/>
          </a:p>
          <a:p>
            <a:endParaRPr lang="en-US" sz="2800" dirty="0"/>
          </a:p>
          <a:p>
            <a:endParaRPr lang="en-US" sz="2800" dirty="0"/>
          </a:p>
        </p:txBody>
      </p:sp>
    </p:spTree>
    <p:extLst>
      <p:ext uri="{BB962C8B-B14F-4D97-AF65-F5344CB8AC3E}">
        <p14:creationId xmlns:p14="http://schemas.microsoft.com/office/powerpoint/2010/main" val="8623668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3650589225"/>
              </p:ext>
            </p:extLst>
          </p:nvPr>
        </p:nvGraphicFramePr>
        <p:xfrm>
          <a:off x="2428306" y="714564"/>
          <a:ext cx="10082623" cy="58881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p:cNvSpPr txBox="1"/>
          <p:nvPr/>
        </p:nvSpPr>
        <p:spPr>
          <a:xfrm>
            <a:off x="9598053" y="5968240"/>
            <a:ext cx="2381365" cy="369332"/>
          </a:xfrm>
          <a:prstGeom prst="rect">
            <a:avLst/>
          </a:prstGeom>
          <a:noFill/>
        </p:spPr>
        <p:txBody>
          <a:bodyPr wrap="square" rtlCol="0">
            <a:spAutoFit/>
          </a:bodyPr>
          <a:lstStyle/>
          <a:p>
            <a:r>
              <a:rPr lang="en-US" dirty="0"/>
              <a:t>(</a:t>
            </a:r>
            <a:r>
              <a:rPr lang="en-US" dirty="0" err="1"/>
              <a:t>Macblain</a:t>
            </a:r>
            <a:r>
              <a:rPr lang="en-US" dirty="0"/>
              <a:t>, 2014)</a:t>
            </a:r>
          </a:p>
        </p:txBody>
      </p:sp>
      <p:sp>
        <p:nvSpPr>
          <p:cNvPr id="6" name="Title 5"/>
          <p:cNvSpPr>
            <a:spLocks noGrp="1"/>
          </p:cNvSpPr>
          <p:nvPr>
            <p:ph type="title"/>
          </p:nvPr>
        </p:nvSpPr>
        <p:spPr/>
        <p:txBody>
          <a:bodyPr/>
          <a:lstStyle/>
          <a:p>
            <a:r>
              <a:rPr lang="en-GB" dirty="0"/>
              <a:t>Y </a:t>
            </a:r>
            <a:r>
              <a:rPr lang="en-GB" dirty="0" err="1"/>
              <a:t>cyswllt</a:t>
            </a:r>
            <a:r>
              <a:rPr lang="en-GB" dirty="0"/>
              <a:t> </a:t>
            </a:r>
            <a:r>
              <a:rPr lang="en-GB" dirty="0" err="1"/>
              <a:t>hanfodol</a:t>
            </a:r>
            <a:br>
              <a:rPr lang="en-GB" dirty="0"/>
            </a:br>
            <a:r>
              <a:rPr lang="en-GB" i="1" dirty="0"/>
              <a:t>The vital link</a:t>
            </a:r>
            <a:endParaRPr lang="en-US" i="1" dirty="0"/>
          </a:p>
        </p:txBody>
      </p:sp>
    </p:spTree>
    <p:extLst>
      <p:ext uri="{BB962C8B-B14F-4D97-AF65-F5344CB8AC3E}">
        <p14:creationId xmlns:p14="http://schemas.microsoft.com/office/powerpoint/2010/main" val="13859239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438401" y="228601"/>
            <a:ext cx="7313613" cy="1264024"/>
          </a:xfrm>
        </p:spPr>
        <p:txBody>
          <a:bodyPr rtlCol="0"/>
          <a:lstStyle/>
          <a:p>
            <a:pPr>
              <a:defRPr/>
            </a:pPr>
            <a:r>
              <a:rPr lang="en-US" dirty="0" err="1">
                <a:solidFill>
                  <a:schemeClr val="tx1"/>
                </a:solidFill>
                <a:ea typeface="+mj-ea"/>
              </a:rPr>
              <a:t>Ystyriwch</a:t>
            </a:r>
            <a:r>
              <a:rPr lang="en-US" dirty="0">
                <a:solidFill>
                  <a:schemeClr val="tx1"/>
                </a:solidFill>
                <a:ea typeface="+mj-ea"/>
              </a:rPr>
              <a:t> </a:t>
            </a:r>
            <a:r>
              <a:rPr lang="en-US" dirty="0" err="1">
                <a:solidFill>
                  <a:schemeClr val="tx1"/>
                </a:solidFill>
                <a:ea typeface="+mj-ea"/>
              </a:rPr>
              <a:t>hyn</a:t>
            </a:r>
            <a:br>
              <a:rPr lang="en-US" dirty="0">
                <a:solidFill>
                  <a:schemeClr val="tx1"/>
                </a:solidFill>
                <a:ea typeface="+mj-ea"/>
              </a:rPr>
            </a:br>
            <a:r>
              <a:rPr lang="en-US" i="1" dirty="0">
                <a:solidFill>
                  <a:schemeClr val="tx1"/>
                </a:solidFill>
                <a:ea typeface="+mj-ea"/>
              </a:rPr>
              <a:t>Consider this</a:t>
            </a:r>
          </a:p>
        </p:txBody>
      </p:sp>
      <p:sp>
        <p:nvSpPr>
          <p:cNvPr id="6" name="Rounded Rectangular Callout 5"/>
          <p:cNvSpPr/>
          <p:nvPr/>
        </p:nvSpPr>
        <p:spPr>
          <a:xfrm>
            <a:off x="7885701" y="1668448"/>
            <a:ext cx="3141599" cy="1930400"/>
          </a:xfrm>
          <a:prstGeom prst="wedgeRoundRectCallout">
            <a:avLst>
              <a:gd name="adj1" fmla="val -43672"/>
              <a:gd name="adj2" fmla="val 77083"/>
              <a:gd name="adj3" fmla="val 16667"/>
            </a:avLst>
          </a:prstGeom>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US" sz="2800" i="1" dirty="0"/>
              <a:t>Do we need language to communicate?</a:t>
            </a:r>
          </a:p>
        </p:txBody>
      </p:sp>
      <p:sp>
        <p:nvSpPr>
          <p:cNvPr id="7" name="Rounded Rectangular Callout 6"/>
          <p:cNvSpPr/>
          <p:nvPr/>
        </p:nvSpPr>
        <p:spPr>
          <a:xfrm>
            <a:off x="2438401" y="1668448"/>
            <a:ext cx="2768600" cy="1930400"/>
          </a:xfrm>
          <a:prstGeom prst="wedgeRoundRectCallout">
            <a:avLst>
              <a:gd name="adj1" fmla="val -43672"/>
              <a:gd name="adj2" fmla="val 77083"/>
              <a:gd name="adj3" fmla="val 16667"/>
            </a:avLst>
          </a:prstGeom>
          <a:solidFill>
            <a:schemeClr val="accent1">
              <a:lumMod val="50000"/>
            </a:schemeClr>
          </a:solidFill>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US" sz="2800" dirty="0" err="1">
                <a:solidFill>
                  <a:schemeClr val="accent1">
                    <a:lumMod val="60000"/>
                    <a:lumOff val="40000"/>
                  </a:schemeClr>
                </a:solidFill>
              </a:rPr>
              <a:t>Oes</a:t>
            </a:r>
            <a:r>
              <a:rPr lang="en-US" sz="2800" dirty="0">
                <a:solidFill>
                  <a:schemeClr val="accent1">
                    <a:lumMod val="60000"/>
                    <a:lumOff val="40000"/>
                  </a:schemeClr>
                </a:solidFill>
              </a:rPr>
              <a:t> </a:t>
            </a:r>
            <a:r>
              <a:rPr lang="en-US" sz="2800" dirty="0" err="1">
                <a:solidFill>
                  <a:schemeClr val="accent1">
                    <a:lumMod val="60000"/>
                    <a:lumOff val="40000"/>
                  </a:schemeClr>
                </a:solidFill>
              </a:rPr>
              <a:t>modd</a:t>
            </a:r>
            <a:r>
              <a:rPr lang="en-US" sz="2800" dirty="0">
                <a:solidFill>
                  <a:schemeClr val="accent1">
                    <a:lumMod val="60000"/>
                    <a:lumOff val="40000"/>
                  </a:schemeClr>
                </a:solidFill>
              </a:rPr>
              <a:t> </a:t>
            </a:r>
            <a:r>
              <a:rPr lang="en-US" sz="2800" dirty="0" err="1">
                <a:solidFill>
                  <a:schemeClr val="accent1">
                    <a:lumMod val="60000"/>
                    <a:lumOff val="40000"/>
                  </a:schemeClr>
                </a:solidFill>
              </a:rPr>
              <a:t>cyfathrebu</a:t>
            </a:r>
            <a:r>
              <a:rPr lang="en-US" sz="2800" dirty="0">
                <a:solidFill>
                  <a:schemeClr val="accent1">
                    <a:lumMod val="60000"/>
                    <a:lumOff val="40000"/>
                  </a:schemeClr>
                </a:solidFill>
              </a:rPr>
              <a:t> </a:t>
            </a:r>
            <a:r>
              <a:rPr lang="en-US" sz="2800" dirty="0" err="1">
                <a:solidFill>
                  <a:schemeClr val="accent1">
                    <a:lumMod val="60000"/>
                    <a:lumOff val="40000"/>
                  </a:schemeClr>
                </a:solidFill>
              </a:rPr>
              <a:t>heb</a:t>
            </a:r>
            <a:r>
              <a:rPr lang="en-US" sz="2800" dirty="0">
                <a:solidFill>
                  <a:schemeClr val="accent1">
                    <a:lumMod val="60000"/>
                    <a:lumOff val="40000"/>
                  </a:schemeClr>
                </a:solidFill>
              </a:rPr>
              <a:t> </a:t>
            </a:r>
            <a:r>
              <a:rPr lang="en-US" sz="2800" dirty="0" err="1">
                <a:solidFill>
                  <a:schemeClr val="accent1">
                    <a:lumMod val="60000"/>
                    <a:lumOff val="40000"/>
                  </a:schemeClr>
                </a:solidFill>
              </a:rPr>
              <a:t>iaith</a:t>
            </a:r>
            <a:r>
              <a:rPr lang="en-US" sz="2800" dirty="0">
                <a:solidFill>
                  <a:schemeClr val="accent1">
                    <a:lumMod val="60000"/>
                    <a:lumOff val="40000"/>
                  </a:schemeClr>
                </a:solidFill>
              </a:rPr>
              <a:t>?</a:t>
            </a:r>
          </a:p>
        </p:txBody>
      </p:sp>
      <p:sp>
        <p:nvSpPr>
          <p:cNvPr id="8" name="Rounded Rectangular Callout 7"/>
          <p:cNvSpPr/>
          <p:nvPr/>
        </p:nvSpPr>
        <p:spPr>
          <a:xfrm>
            <a:off x="3099474" y="4315768"/>
            <a:ext cx="2768600" cy="1930400"/>
          </a:xfrm>
          <a:prstGeom prst="wedgeRoundRectCallout">
            <a:avLst>
              <a:gd name="adj1" fmla="val -583"/>
              <a:gd name="adj2" fmla="val 73319"/>
              <a:gd name="adj3" fmla="val 16667"/>
            </a:avLst>
          </a:prstGeom>
          <a:solidFill>
            <a:schemeClr val="accent1">
              <a:lumMod val="75000"/>
            </a:schemeClr>
          </a:solidFill>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US" sz="2800" dirty="0">
                <a:solidFill>
                  <a:schemeClr val="accent1">
                    <a:lumMod val="60000"/>
                    <a:lumOff val="40000"/>
                  </a:schemeClr>
                </a:solidFill>
              </a:rPr>
              <a:t>Beth </a:t>
            </a:r>
            <a:r>
              <a:rPr lang="en-US" sz="2800" dirty="0" err="1">
                <a:solidFill>
                  <a:schemeClr val="accent1">
                    <a:lumMod val="60000"/>
                    <a:lumOff val="40000"/>
                  </a:schemeClr>
                </a:solidFill>
              </a:rPr>
              <a:t>yw’r</a:t>
            </a:r>
            <a:r>
              <a:rPr lang="en-US" sz="2800" dirty="0">
                <a:solidFill>
                  <a:schemeClr val="accent1">
                    <a:lumMod val="60000"/>
                    <a:lumOff val="40000"/>
                  </a:schemeClr>
                </a:solidFill>
              </a:rPr>
              <a:t> </a:t>
            </a:r>
            <a:r>
              <a:rPr lang="en-US" sz="2800" dirty="0" err="1">
                <a:solidFill>
                  <a:schemeClr val="accent1">
                    <a:lumMod val="60000"/>
                    <a:lumOff val="40000"/>
                  </a:schemeClr>
                </a:solidFill>
              </a:rPr>
              <a:t>heriau</a:t>
            </a:r>
            <a:r>
              <a:rPr lang="en-US" sz="2800" dirty="0">
                <a:solidFill>
                  <a:schemeClr val="accent1">
                    <a:lumMod val="60000"/>
                    <a:lumOff val="40000"/>
                  </a:schemeClr>
                </a:solidFill>
              </a:rPr>
              <a:t> o ran </a:t>
            </a:r>
            <a:r>
              <a:rPr lang="en-US" sz="2800" dirty="0" err="1">
                <a:solidFill>
                  <a:schemeClr val="accent1">
                    <a:lumMod val="60000"/>
                    <a:lumOff val="40000"/>
                  </a:schemeClr>
                </a:solidFill>
              </a:rPr>
              <a:t>datblygiad</a:t>
            </a:r>
            <a:r>
              <a:rPr lang="en-US" sz="2800" dirty="0">
                <a:solidFill>
                  <a:schemeClr val="accent1">
                    <a:lumMod val="60000"/>
                    <a:lumOff val="40000"/>
                  </a:schemeClr>
                </a:solidFill>
              </a:rPr>
              <a:t> </a:t>
            </a:r>
            <a:r>
              <a:rPr lang="en-US" sz="2800" dirty="0" err="1">
                <a:solidFill>
                  <a:schemeClr val="accent1">
                    <a:lumMod val="60000"/>
                    <a:lumOff val="40000"/>
                  </a:schemeClr>
                </a:solidFill>
              </a:rPr>
              <a:t>iaith</a:t>
            </a:r>
            <a:r>
              <a:rPr lang="en-US" sz="2800" dirty="0">
                <a:solidFill>
                  <a:schemeClr val="accent1">
                    <a:lumMod val="60000"/>
                    <a:lumOff val="40000"/>
                  </a:schemeClr>
                </a:solidFill>
              </a:rPr>
              <a:t>?</a:t>
            </a:r>
          </a:p>
        </p:txBody>
      </p:sp>
      <p:sp>
        <p:nvSpPr>
          <p:cNvPr id="9" name="Rounded Rectangular Callout 8"/>
          <p:cNvSpPr/>
          <p:nvPr/>
        </p:nvSpPr>
        <p:spPr>
          <a:xfrm>
            <a:off x="7689639" y="4249156"/>
            <a:ext cx="3252881" cy="1930400"/>
          </a:xfrm>
          <a:prstGeom prst="wedgeRoundRectCallout">
            <a:avLst>
              <a:gd name="adj1" fmla="val 54536"/>
              <a:gd name="adj2" fmla="val 78024"/>
              <a:gd name="adj3" fmla="val 16667"/>
            </a:avLst>
          </a:prstGeom>
          <a:solidFill>
            <a:schemeClr val="accent6">
              <a:lumMod val="75000"/>
            </a:schemeClr>
          </a:solidFill>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US" sz="2800" dirty="0">
                <a:solidFill>
                  <a:schemeClr val="accent1">
                    <a:lumMod val="60000"/>
                    <a:lumOff val="40000"/>
                  </a:schemeClr>
                </a:solidFill>
              </a:rPr>
              <a:t>What are the challenges to language development?</a:t>
            </a:r>
          </a:p>
        </p:txBody>
      </p:sp>
    </p:spTree>
    <p:extLst>
      <p:ext uri="{BB962C8B-B14F-4D97-AF65-F5344CB8AC3E}">
        <p14:creationId xmlns:p14="http://schemas.microsoft.com/office/powerpoint/2010/main" val="15441060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Heriau</a:t>
            </a:r>
            <a:r>
              <a:rPr lang="en-GB" dirty="0"/>
              <a:t> </a:t>
            </a:r>
            <a:r>
              <a:rPr lang="en-GB" dirty="0" err="1"/>
              <a:t>i</a:t>
            </a:r>
            <a:r>
              <a:rPr lang="en-GB" dirty="0"/>
              <a:t> </a:t>
            </a:r>
            <a:r>
              <a:rPr lang="en-GB" dirty="0" err="1"/>
              <a:t>ddatblygiad</a:t>
            </a:r>
            <a:r>
              <a:rPr lang="en-GB" dirty="0"/>
              <a:t> </a:t>
            </a:r>
            <a:r>
              <a:rPr lang="en-GB" dirty="0" err="1"/>
              <a:t>iaith</a:t>
            </a:r>
            <a:br>
              <a:rPr lang="en-GB" dirty="0"/>
            </a:br>
            <a:r>
              <a:rPr lang="en-GB" i="1" dirty="0"/>
              <a:t>Challenges to language development</a:t>
            </a:r>
            <a:endParaRPr lang="en-US" i="1" dirty="0"/>
          </a:p>
        </p:txBody>
      </p:sp>
      <p:sp>
        <p:nvSpPr>
          <p:cNvPr id="3" name="Content Placeholder 2"/>
          <p:cNvSpPr>
            <a:spLocks noGrp="1"/>
          </p:cNvSpPr>
          <p:nvPr>
            <p:ph sz="half" idx="1"/>
          </p:nvPr>
        </p:nvSpPr>
        <p:spPr/>
        <p:txBody>
          <a:bodyPr>
            <a:noAutofit/>
          </a:bodyPr>
          <a:lstStyle/>
          <a:p>
            <a:r>
              <a:rPr lang="en-GB" sz="2400" dirty="0" err="1"/>
              <a:t>Diffyg</a:t>
            </a:r>
            <a:r>
              <a:rPr lang="en-GB" sz="2400" dirty="0"/>
              <a:t> </a:t>
            </a:r>
            <a:r>
              <a:rPr lang="en-GB" sz="2400" dirty="0" err="1"/>
              <a:t>neu</a:t>
            </a:r>
            <a:r>
              <a:rPr lang="en-GB" sz="2400" dirty="0"/>
              <a:t> </a:t>
            </a:r>
            <a:r>
              <a:rPr lang="en-GB" sz="2400" dirty="0" err="1"/>
              <a:t>brofiadau</a:t>
            </a:r>
            <a:r>
              <a:rPr lang="en-GB" sz="2400" dirty="0"/>
              <a:t> </a:t>
            </a:r>
            <a:r>
              <a:rPr lang="en-GB" sz="2400" dirty="0" err="1"/>
              <a:t>gwael</a:t>
            </a:r>
            <a:r>
              <a:rPr lang="en-GB" sz="2400" dirty="0"/>
              <a:t> o </a:t>
            </a:r>
            <a:r>
              <a:rPr lang="en-GB" sz="2400" dirty="0" err="1"/>
              <a:t>fodelau</a:t>
            </a:r>
            <a:r>
              <a:rPr lang="en-GB" sz="2400" dirty="0"/>
              <a:t> </a:t>
            </a:r>
            <a:r>
              <a:rPr lang="en-GB" sz="2400" dirty="0" err="1"/>
              <a:t>iaith</a:t>
            </a:r>
            <a:r>
              <a:rPr lang="en-GB" sz="2400" dirty="0"/>
              <a:t> </a:t>
            </a:r>
          </a:p>
          <a:p>
            <a:r>
              <a:rPr lang="en-GB" sz="2400" dirty="0" err="1"/>
              <a:t>Anawsterau</a:t>
            </a:r>
            <a:r>
              <a:rPr lang="en-GB" sz="2400" dirty="0"/>
              <a:t> </a:t>
            </a:r>
            <a:r>
              <a:rPr lang="en-GB" sz="2400" dirty="0" err="1"/>
              <a:t>iaith</a:t>
            </a:r>
            <a:r>
              <a:rPr lang="en-GB" sz="2400" dirty="0"/>
              <a:t> </a:t>
            </a:r>
            <a:r>
              <a:rPr lang="en-GB" sz="2400" dirty="0" err="1"/>
              <a:t>penodol</a:t>
            </a:r>
            <a:endParaRPr lang="en-GB" sz="2400" dirty="0"/>
          </a:p>
          <a:p>
            <a:r>
              <a:rPr lang="en-GB" sz="2400" dirty="0" err="1"/>
              <a:t>Gwahaniaethau</a:t>
            </a:r>
            <a:r>
              <a:rPr lang="en-GB" sz="2400" dirty="0"/>
              <a:t> </a:t>
            </a:r>
            <a:r>
              <a:rPr lang="en-GB" sz="2400" dirty="0" err="1"/>
              <a:t>niwrolegol</a:t>
            </a:r>
            <a:endParaRPr lang="en-GB" sz="2400" dirty="0"/>
          </a:p>
          <a:p>
            <a:r>
              <a:rPr lang="en-GB" sz="2400" dirty="0" err="1"/>
              <a:t>Dulliau</a:t>
            </a:r>
            <a:r>
              <a:rPr lang="en-GB" sz="2400" dirty="0"/>
              <a:t> </a:t>
            </a:r>
            <a:r>
              <a:rPr lang="en-GB" sz="2400" dirty="0" err="1"/>
              <a:t>gwahanol</a:t>
            </a:r>
            <a:r>
              <a:rPr lang="en-GB" sz="2400" dirty="0"/>
              <a:t> o </a:t>
            </a:r>
            <a:r>
              <a:rPr lang="en-GB" sz="2400" dirty="0" err="1"/>
              <a:t>gyfathrebu</a:t>
            </a:r>
            <a:endParaRPr lang="en-GB" sz="2400" dirty="0"/>
          </a:p>
          <a:p>
            <a:r>
              <a:rPr lang="en-GB" sz="2400" dirty="0" err="1"/>
              <a:t>Anhwylderau</a:t>
            </a:r>
            <a:r>
              <a:rPr lang="en-GB" sz="2400" dirty="0"/>
              <a:t> </a:t>
            </a:r>
            <a:r>
              <a:rPr lang="en-GB" sz="2400" dirty="0" err="1"/>
              <a:t>iaith</a:t>
            </a:r>
            <a:endParaRPr lang="en-GB" sz="2400" dirty="0"/>
          </a:p>
          <a:p>
            <a:r>
              <a:rPr lang="en-GB" sz="2400" dirty="0" err="1"/>
              <a:t>Rhwystrau</a:t>
            </a:r>
            <a:r>
              <a:rPr lang="en-GB" sz="2400" dirty="0"/>
              <a:t> </a:t>
            </a:r>
            <a:r>
              <a:rPr lang="en-GB" sz="2400" dirty="0" err="1"/>
              <a:t>cymdeithasol</a:t>
            </a:r>
            <a:endParaRPr lang="en-US" sz="2400" dirty="0"/>
          </a:p>
        </p:txBody>
      </p:sp>
      <p:sp>
        <p:nvSpPr>
          <p:cNvPr id="4" name="Content Placeholder 3"/>
          <p:cNvSpPr>
            <a:spLocks noGrp="1"/>
          </p:cNvSpPr>
          <p:nvPr>
            <p:ph sz="half" idx="2"/>
          </p:nvPr>
        </p:nvSpPr>
        <p:spPr>
          <a:xfrm>
            <a:off x="7190747" y="2126222"/>
            <a:ext cx="4313864" cy="4571304"/>
          </a:xfrm>
        </p:spPr>
        <p:txBody>
          <a:bodyPr>
            <a:normAutofit/>
          </a:bodyPr>
          <a:lstStyle/>
          <a:p>
            <a:r>
              <a:rPr lang="en-GB" sz="2400" i="1" dirty="0"/>
              <a:t>Poor experiences of language modelling</a:t>
            </a:r>
          </a:p>
          <a:p>
            <a:r>
              <a:rPr lang="en-GB" sz="2400" i="1" dirty="0"/>
              <a:t>Specific language difficulties</a:t>
            </a:r>
          </a:p>
          <a:p>
            <a:r>
              <a:rPr lang="en-GB" sz="2400" i="1" dirty="0"/>
              <a:t>Neurological differences</a:t>
            </a:r>
          </a:p>
          <a:p>
            <a:r>
              <a:rPr lang="en-GB" sz="2400" i="1" dirty="0"/>
              <a:t>Communication differences</a:t>
            </a:r>
          </a:p>
          <a:p>
            <a:r>
              <a:rPr lang="en-GB" sz="2400" i="1" dirty="0"/>
              <a:t>Language disorders</a:t>
            </a:r>
          </a:p>
          <a:p>
            <a:r>
              <a:rPr lang="en-GB" sz="2400" i="1" dirty="0"/>
              <a:t>Social barriers</a:t>
            </a:r>
            <a:endParaRPr lang="en-US" sz="2400" i="1" dirty="0"/>
          </a:p>
        </p:txBody>
      </p:sp>
    </p:spTree>
    <p:extLst>
      <p:ext uri="{BB962C8B-B14F-4D97-AF65-F5344CB8AC3E}">
        <p14:creationId xmlns:p14="http://schemas.microsoft.com/office/powerpoint/2010/main" val="19750254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a:t>Goblygiadau</a:t>
            </a:r>
            <a:r>
              <a:rPr lang="en-US" dirty="0"/>
              <a:t> </a:t>
            </a:r>
            <a:r>
              <a:rPr lang="en-US" dirty="0" err="1"/>
              <a:t>ar</a:t>
            </a:r>
            <a:r>
              <a:rPr lang="en-US" dirty="0"/>
              <a:t> </a:t>
            </a:r>
            <a:r>
              <a:rPr lang="en-US" dirty="0" err="1"/>
              <a:t>gyfer</a:t>
            </a:r>
            <a:r>
              <a:rPr lang="en-US" dirty="0"/>
              <a:t> </a:t>
            </a:r>
            <a:r>
              <a:rPr lang="en-US" dirty="0" err="1"/>
              <a:t>yr</a:t>
            </a:r>
            <a:r>
              <a:rPr lang="en-US" dirty="0"/>
              <a:t> </a:t>
            </a:r>
            <a:r>
              <a:rPr lang="en-US" dirty="0" err="1"/>
              <a:t>ystafell</a:t>
            </a:r>
            <a:r>
              <a:rPr lang="en-US" dirty="0"/>
              <a:t> </a:t>
            </a:r>
            <a:r>
              <a:rPr lang="en-US" dirty="0" err="1"/>
              <a:t>ddosbarth</a:t>
            </a:r>
            <a:r>
              <a:rPr lang="en-US" dirty="0"/>
              <a:t> – </a:t>
            </a:r>
            <a:r>
              <a:rPr lang="en-US" dirty="0" err="1"/>
              <a:t>siarad</a:t>
            </a:r>
            <a:r>
              <a:rPr lang="en-US" dirty="0"/>
              <a:t> a </a:t>
            </a:r>
            <a:r>
              <a:rPr lang="en-US" dirty="0" err="1"/>
              <a:t>gwrando</a:t>
            </a:r>
            <a:br>
              <a:rPr lang="en-US" dirty="0"/>
            </a:br>
            <a:r>
              <a:rPr lang="en-US" i="1" dirty="0"/>
              <a:t>Implications for the classroom – speaking and listening</a:t>
            </a:r>
          </a:p>
        </p:txBody>
      </p:sp>
      <p:sp>
        <p:nvSpPr>
          <p:cNvPr id="3" name="Content Placeholder 2"/>
          <p:cNvSpPr>
            <a:spLocks noGrp="1"/>
          </p:cNvSpPr>
          <p:nvPr>
            <p:ph sz="half" idx="1"/>
          </p:nvPr>
        </p:nvSpPr>
        <p:spPr/>
        <p:txBody>
          <a:bodyPr/>
          <a:lstStyle/>
          <a:p>
            <a:pPr>
              <a:buNone/>
            </a:pPr>
            <a:r>
              <a:rPr lang="en-US" dirty="0"/>
              <a:t>	</a:t>
            </a:r>
          </a:p>
          <a:p>
            <a:pPr>
              <a:buNone/>
            </a:pPr>
            <a:r>
              <a:rPr lang="en-US" dirty="0"/>
              <a:t>	</a:t>
            </a:r>
          </a:p>
        </p:txBody>
      </p:sp>
      <p:sp>
        <p:nvSpPr>
          <p:cNvPr id="4" name="Content Placeholder 3"/>
          <p:cNvSpPr>
            <a:spLocks noGrp="1"/>
          </p:cNvSpPr>
          <p:nvPr>
            <p:ph sz="half" idx="2"/>
          </p:nvPr>
        </p:nvSpPr>
        <p:spPr>
          <a:xfrm>
            <a:off x="2067504" y="2717043"/>
            <a:ext cx="4313864" cy="3777622"/>
          </a:xfrm>
        </p:spPr>
        <p:txBody>
          <a:bodyPr>
            <a:noAutofit/>
          </a:bodyPr>
          <a:lstStyle/>
          <a:p>
            <a:pPr marL="0" indent="0">
              <a:buNone/>
            </a:pPr>
            <a:r>
              <a:rPr lang="en-US" sz="2000" dirty="0" err="1"/>
              <a:t>Dangosodd</a:t>
            </a:r>
            <a:r>
              <a:rPr lang="en-US" sz="2000" dirty="0"/>
              <a:t> </a:t>
            </a:r>
            <a:r>
              <a:rPr lang="en-US" sz="2000" dirty="0" err="1"/>
              <a:t>ymchwil</a:t>
            </a:r>
            <a:r>
              <a:rPr lang="en-US" sz="2000" dirty="0"/>
              <a:t> </a:t>
            </a:r>
            <a:r>
              <a:rPr lang="en-US" sz="2000" dirty="0" err="1"/>
              <a:t>o’r</a:t>
            </a:r>
            <a:r>
              <a:rPr lang="en-US" sz="2000" dirty="0"/>
              <a:t> </a:t>
            </a:r>
            <a:r>
              <a:rPr lang="en-US" sz="2000" dirty="0" err="1"/>
              <a:t>astudiaeth</a:t>
            </a:r>
            <a:r>
              <a:rPr lang="en-US" sz="2000" dirty="0"/>
              <a:t> EPPSI (</a:t>
            </a:r>
            <a:r>
              <a:rPr lang="en-US" sz="2000" dirty="0" err="1"/>
              <a:t>Siraj</a:t>
            </a:r>
            <a:r>
              <a:rPr lang="en-US" sz="2000" dirty="0"/>
              <a:t>-Blatchford </a:t>
            </a:r>
            <a:r>
              <a:rPr lang="en-US" sz="2000" i="1" dirty="0"/>
              <a:t>et al., </a:t>
            </a:r>
            <a:r>
              <a:rPr lang="en-US" sz="2000" dirty="0"/>
              <a:t>2011) bod </a:t>
            </a:r>
            <a:r>
              <a:rPr lang="en-US" sz="2000" dirty="0" err="1"/>
              <a:t>athrawon</a:t>
            </a:r>
            <a:r>
              <a:rPr lang="en-US" sz="2000" dirty="0"/>
              <a:t> </a:t>
            </a:r>
            <a:r>
              <a:rPr lang="en-US" sz="2000" dirty="0" err="1"/>
              <a:t>rhagorol</a:t>
            </a:r>
            <a:r>
              <a:rPr lang="en-US" sz="2000" dirty="0"/>
              <a:t> </a:t>
            </a:r>
            <a:r>
              <a:rPr lang="en-US" sz="2000" dirty="0" err="1"/>
              <a:t>mewn</a:t>
            </a:r>
            <a:r>
              <a:rPr lang="en-US" sz="2000" dirty="0"/>
              <a:t> </a:t>
            </a:r>
            <a:r>
              <a:rPr lang="en-US" sz="2000" dirty="0" err="1"/>
              <a:t>ysgolion</a:t>
            </a:r>
            <a:r>
              <a:rPr lang="en-US" sz="2000" dirty="0"/>
              <a:t> </a:t>
            </a:r>
            <a:r>
              <a:rPr lang="en-US" sz="2000" dirty="0" err="1"/>
              <a:t>hynod</a:t>
            </a:r>
            <a:r>
              <a:rPr lang="en-US" sz="2000" dirty="0"/>
              <a:t> o </a:t>
            </a:r>
            <a:r>
              <a:rPr lang="en-US" sz="2000" dirty="0" err="1"/>
              <a:t>effeithiol</a:t>
            </a:r>
            <a:r>
              <a:rPr lang="en-US" sz="2000" dirty="0"/>
              <a:t> </a:t>
            </a:r>
            <a:r>
              <a:rPr lang="en-US" sz="2000" dirty="0" err="1"/>
              <a:t>yn</a:t>
            </a:r>
            <a:r>
              <a:rPr lang="en-US" sz="2000" dirty="0"/>
              <a:t> </a:t>
            </a:r>
            <a:r>
              <a:rPr lang="en-US" sz="2000" dirty="0" err="1"/>
              <a:t>defnyddio</a:t>
            </a:r>
            <a:r>
              <a:rPr lang="en-US" sz="2000" dirty="0"/>
              <a:t> </a:t>
            </a:r>
            <a:r>
              <a:rPr lang="en-US" sz="2000" dirty="0" err="1"/>
              <a:t>dulliau</a:t>
            </a:r>
            <a:r>
              <a:rPr lang="en-US" sz="2000" dirty="0"/>
              <a:t> </a:t>
            </a:r>
            <a:r>
              <a:rPr lang="en-US" sz="2000" dirty="0" err="1"/>
              <a:t>dysgu</a:t>
            </a:r>
            <a:r>
              <a:rPr lang="en-US" sz="2000" dirty="0"/>
              <a:t> ac </a:t>
            </a:r>
            <a:r>
              <a:rPr lang="en-US" sz="2000" dirty="0" err="1"/>
              <a:t>addysgu</a:t>
            </a:r>
            <a:r>
              <a:rPr lang="en-US" sz="2000" dirty="0"/>
              <a:t> </a:t>
            </a:r>
            <a:r>
              <a:rPr lang="en-US" sz="2000" dirty="0" err="1"/>
              <a:t>trwy</a:t>
            </a:r>
            <a:r>
              <a:rPr lang="en-US" sz="2000" dirty="0"/>
              <a:t> </a:t>
            </a:r>
            <a:r>
              <a:rPr lang="en-US" sz="2000" dirty="0" err="1"/>
              <a:t>ddeialog</a:t>
            </a:r>
            <a:r>
              <a:rPr lang="en-US" sz="2000" dirty="0"/>
              <a:t>, </a:t>
            </a:r>
            <a:r>
              <a:rPr lang="en-US" sz="2000" dirty="0" err="1"/>
              <a:t>siarad</a:t>
            </a:r>
            <a:r>
              <a:rPr lang="en-US" sz="2000" dirty="0"/>
              <a:t> </a:t>
            </a:r>
            <a:r>
              <a:rPr lang="en-US" sz="2000" dirty="0" err="1"/>
              <a:t>cydweithredol</a:t>
            </a:r>
            <a:r>
              <a:rPr lang="en-US" sz="2000" dirty="0"/>
              <a:t> a </a:t>
            </a:r>
            <a:r>
              <a:rPr lang="en-US" sz="2000" dirty="0" err="1"/>
              <a:t>sgyrsiau</a:t>
            </a:r>
            <a:r>
              <a:rPr lang="en-US" sz="2000" dirty="0"/>
              <a:t> </a:t>
            </a:r>
            <a:r>
              <a:rPr lang="en-US" sz="2000" dirty="0" err="1"/>
              <a:t>hyfforddi</a:t>
            </a:r>
            <a:r>
              <a:rPr lang="en-US" sz="2000" dirty="0"/>
              <a:t> </a:t>
            </a:r>
            <a:r>
              <a:rPr lang="en-US" sz="2000" dirty="0" err="1"/>
              <a:t>er</a:t>
            </a:r>
            <a:r>
              <a:rPr lang="en-US" sz="2000" dirty="0"/>
              <a:t> </a:t>
            </a:r>
            <a:r>
              <a:rPr lang="en-US" sz="2000" dirty="0" err="1"/>
              <a:t>mwyn</a:t>
            </a:r>
            <a:r>
              <a:rPr lang="en-US" sz="2000" dirty="0"/>
              <a:t> </a:t>
            </a:r>
            <a:r>
              <a:rPr lang="en-US" sz="2000" dirty="0" err="1"/>
              <a:t>codi</a:t>
            </a:r>
            <a:r>
              <a:rPr lang="en-US" sz="2000" dirty="0"/>
              <a:t> </a:t>
            </a:r>
            <a:r>
              <a:rPr lang="en-US" sz="2000" dirty="0" err="1"/>
              <a:t>safonau</a:t>
            </a:r>
            <a:r>
              <a:rPr lang="en-US" sz="2000" dirty="0"/>
              <a:t> </a:t>
            </a:r>
            <a:r>
              <a:rPr lang="en-US" sz="2000" dirty="0" err="1"/>
              <a:t>iaith</a:t>
            </a:r>
            <a:r>
              <a:rPr lang="en-US" sz="2000" dirty="0"/>
              <a:t> y </a:t>
            </a:r>
            <a:r>
              <a:rPr lang="en-US" sz="2000" dirty="0" err="1"/>
              <a:t>disgyblion</a:t>
            </a:r>
            <a:r>
              <a:rPr lang="en-US" sz="2000" dirty="0"/>
              <a:t> (Gross, 2013). </a:t>
            </a:r>
          </a:p>
        </p:txBody>
      </p:sp>
      <p:sp>
        <p:nvSpPr>
          <p:cNvPr id="5" name="Content Placeholder 3"/>
          <p:cNvSpPr txBox="1">
            <a:spLocks/>
          </p:cNvSpPr>
          <p:nvPr/>
        </p:nvSpPr>
        <p:spPr>
          <a:xfrm>
            <a:off x="7190747" y="2548315"/>
            <a:ext cx="4313864" cy="3777622"/>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US" sz="2000" i="1" dirty="0"/>
              <a:t>Research from the EPPSI study (</a:t>
            </a:r>
            <a:r>
              <a:rPr lang="en-US" sz="2000" i="1" dirty="0" err="1"/>
              <a:t>Siraj</a:t>
            </a:r>
            <a:r>
              <a:rPr lang="en-US" sz="2000" i="1" dirty="0"/>
              <a:t>-Blatchford et al., 2011) revealed that outstanding teachers in highly effective schools use dialogic teaching and learning, collaborative talk and instructional conversations to raise the standards of pupils’ language (Gross, 2013). </a:t>
            </a:r>
            <a:endParaRPr lang="en-GB" sz="2000" i="1" dirty="0"/>
          </a:p>
        </p:txBody>
      </p:sp>
      <p:pic>
        <p:nvPicPr>
          <p:cNvPr id="6" name="Picture 5"/>
          <p:cNvPicPr>
            <a:picLocks noChangeAspect="1"/>
          </p:cNvPicPr>
          <p:nvPr/>
        </p:nvPicPr>
        <p:blipFill>
          <a:blip r:embed="rId3"/>
          <a:stretch>
            <a:fillRect/>
          </a:stretch>
        </p:blipFill>
        <p:spPr>
          <a:xfrm>
            <a:off x="6216531" y="5387241"/>
            <a:ext cx="1045599" cy="1214946"/>
          </a:xfrm>
          <a:prstGeom prst="rect">
            <a:avLst/>
          </a:prstGeom>
        </p:spPr>
      </p:pic>
    </p:spTree>
    <p:extLst>
      <p:ext uri="{BB962C8B-B14F-4D97-AF65-F5344CB8AC3E}">
        <p14:creationId xmlns:p14="http://schemas.microsoft.com/office/powerpoint/2010/main" val="6393814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9282164" cy="1280890"/>
          </a:xfrm>
        </p:spPr>
        <p:txBody>
          <a:bodyPr>
            <a:normAutofit/>
          </a:bodyPr>
          <a:lstStyle/>
          <a:p>
            <a:r>
              <a:rPr lang="en-GB" dirty="0" err="1"/>
              <a:t>Gwybodaeth</a:t>
            </a:r>
            <a:r>
              <a:rPr lang="en-GB" dirty="0"/>
              <a:t> </a:t>
            </a:r>
            <a:r>
              <a:rPr lang="en-GB" dirty="0" err="1"/>
              <a:t>bellach</a:t>
            </a:r>
            <a:br>
              <a:rPr lang="en-GB" dirty="0"/>
            </a:br>
            <a:r>
              <a:rPr lang="en-GB" i="1" dirty="0"/>
              <a:t>Further guidance</a:t>
            </a:r>
            <a:endParaRPr lang="en-GB" dirty="0"/>
          </a:p>
        </p:txBody>
      </p:sp>
      <p:sp>
        <p:nvSpPr>
          <p:cNvPr id="5" name="Content Placeholder 4"/>
          <p:cNvSpPr>
            <a:spLocks noGrp="1"/>
          </p:cNvSpPr>
          <p:nvPr>
            <p:ph idx="1"/>
          </p:nvPr>
        </p:nvSpPr>
        <p:spPr>
          <a:xfrm>
            <a:off x="2318867" y="2229015"/>
            <a:ext cx="8915400" cy="1698929"/>
          </a:xfrm>
          <a:ln w="12700">
            <a:solidFill>
              <a:schemeClr val="tx1"/>
            </a:solidFill>
          </a:ln>
        </p:spPr>
        <p:txBody>
          <a:bodyPr/>
          <a:lstStyle/>
          <a:p>
            <a:pPr marL="0" indent="0">
              <a:buNone/>
            </a:pPr>
            <a:r>
              <a:rPr lang="en-GB" b="1" dirty="0" err="1"/>
              <a:t>Creu</a:t>
            </a:r>
            <a:r>
              <a:rPr lang="en-GB" b="1" dirty="0"/>
              <a:t> </a:t>
            </a:r>
            <a:r>
              <a:rPr lang="en-GB" b="1" dirty="0" err="1"/>
              <a:t>amgylchedd</a:t>
            </a:r>
            <a:r>
              <a:rPr lang="en-GB" b="1" dirty="0"/>
              <a:t> </a:t>
            </a:r>
            <a:r>
              <a:rPr lang="en-GB" b="1" dirty="0" err="1"/>
              <a:t>gyfoethog</a:t>
            </a:r>
            <a:r>
              <a:rPr lang="en-GB" b="1" dirty="0"/>
              <a:t> o ran </a:t>
            </a:r>
            <a:r>
              <a:rPr lang="en-GB" b="1" dirty="0" err="1"/>
              <a:t>iaith</a:t>
            </a:r>
            <a:r>
              <a:rPr lang="en-GB" b="1" dirty="0"/>
              <a:t>:</a:t>
            </a:r>
          </a:p>
          <a:p>
            <a:pPr marL="0" indent="0">
              <a:buNone/>
            </a:pPr>
            <a:r>
              <a:rPr lang="en-GB" b="1" i="1" dirty="0"/>
              <a:t>Creating a language-rich environment: </a:t>
            </a:r>
            <a:r>
              <a:rPr lang="en-GB" b="1" u="sng" dirty="0">
                <a:hlinkClick r:id="rId2"/>
              </a:rPr>
              <a:t>https://www.scholastic.com/teachers/blog-posts/genia-connell/12-steps-creating-language-rich-environment/</a:t>
            </a:r>
            <a:endParaRPr lang="en-GB" b="1" dirty="0"/>
          </a:p>
          <a:p>
            <a:pPr marL="0" indent="0">
              <a:buNone/>
            </a:pPr>
            <a:endParaRPr lang="en-GB" dirty="0"/>
          </a:p>
          <a:p>
            <a:pPr marL="0" indent="0">
              <a:buNone/>
            </a:pPr>
            <a:endParaRPr lang="en-GB" dirty="0"/>
          </a:p>
        </p:txBody>
      </p:sp>
      <p:sp>
        <p:nvSpPr>
          <p:cNvPr id="6" name="TextBox 5"/>
          <p:cNvSpPr txBox="1"/>
          <p:nvPr/>
        </p:nvSpPr>
        <p:spPr>
          <a:xfrm>
            <a:off x="2318867" y="4464631"/>
            <a:ext cx="8915400" cy="1200329"/>
          </a:xfrm>
          <a:prstGeom prst="rect">
            <a:avLst/>
          </a:prstGeom>
          <a:noFill/>
          <a:ln w="12700">
            <a:solidFill>
              <a:schemeClr val="tx1"/>
            </a:solidFill>
          </a:ln>
        </p:spPr>
        <p:txBody>
          <a:bodyPr wrap="square" rtlCol="0">
            <a:spAutoFit/>
          </a:bodyPr>
          <a:lstStyle/>
          <a:p>
            <a:r>
              <a:rPr lang="en-GB" b="1" dirty="0" err="1"/>
              <a:t>Darllen</a:t>
            </a:r>
            <a:r>
              <a:rPr lang="en-GB" b="1" dirty="0"/>
              <a:t> </a:t>
            </a:r>
            <a:r>
              <a:rPr lang="en-GB" b="1" dirty="0" err="1"/>
              <a:t>pellach</a:t>
            </a:r>
            <a:r>
              <a:rPr lang="en-GB" b="1" dirty="0"/>
              <a:t>/</a:t>
            </a:r>
            <a:r>
              <a:rPr lang="en-GB" b="1" i="1" dirty="0"/>
              <a:t>Further Reading:</a:t>
            </a:r>
          </a:p>
          <a:p>
            <a:r>
              <a:rPr lang="en-GB" b="1" i="1" dirty="0"/>
              <a:t>Mercer, N. (no date) Language for teaching a language (available on Moodle). </a:t>
            </a:r>
          </a:p>
          <a:p>
            <a:endParaRPr lang="en-GB" b="1" dirty="0"/>
          </a:p>
        </p:txBody>
      </p:sp>
    </p:spTree>
    <p:extLst>
      <p:ext uri="{BB962C8B-B14F-4D97-AF65-F5344CB8AC3E}">
        <p14:creationId xmlns:p14="http://schemas.microsoft.com/office/powerpoint/2010/main" val="10701951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Cyfeirnodau</a:t>
            </a:r>
            <a:br>
              <a:rPr lang="en-US" dirty="0"/>
            </a:br>
            <a:r>
              <a:rPr lang="en-US" i="1" dirty="0"/>
              <a:t>References</a:t>
            </a:r>
          </a:p>
        </p:txBody>
      </p:sp>
      <p:sp>
        <p:nvSpPr>
          <p:cNvPr id="3" name="Content Placeholder 2"/>
          <p:cNvSpPr>
            <a:spLocks noGrp="1"/>
          </p:cNvSpPr>
          <p:nvPr>
            <p:ph idx="1"/>
          </p:nvPr>
        </p:nvSpPr>
        <p:spPr/>
        <p:txBody>
          <a:bodyPr>
            <a:normAutofit/>
          </a:bodyPr>
          <a:lstStyle/>
          <a:p>
            <a:pPr>
              <a:buNone/>
            </a:pPr>
            <a:r>
              <a:rPr lang="en-US" dirty="0"/>
              <a:t>	Alexander, R. (2008) </a:t>
            </a:r>
            <a:r>
              <a:rPr lang="en-US" i="1" dirty="0"/>
              <a:t>Towards dialogic teaching: re-thinking classroom talk </a:t>
            </a:r>
            <a:r>
              <a:rPr lang="en-US" dirty="0"/>
              <a:t>(4</a:t>
            </a:r>
            <a:r>
              <a:rPr lang="en-US" baseline="30000" dirty="0"/>
              <a:t>th</a:t>
            </a:r>
            <a:r>
              <a:rPr lang="en-US" dirty="0"/>
              <a:t> ed.). York: </a:t>
            </a:r>
            <a:r>
              <a:rPr lang="en-US" dirty="0" err="1"/>
              <a:t>Dialogos</a:t>
            </a:r>
            <a:r>
              <a:rPr lang="en-US" dirty="0"/>
              <a:t>. </a:t>
            </a:r>
          </a:p>
          <a:p>
            <a:pPr>
              <a:buNone/>
            </a:pPr>
            <a:r>
              <a:rPr lang="en-US" dirty="0"/>
              <a:t>	</a:t>
            </a:r>
            <a:r>
              <a:rPr lang="en-US" dirty="0" err="1"/>
              <a:t>Cowie</a:t>
            </a:r>
            <a:r>
              <a:rPr lang="en-US" dirty="0"/>
              <a:t>, H. (2012) </a:t>
            </a:r>
            <a:r>
              <a:rPr lang="en-US" i="1" dirty="0"/>
              <a:t>From Birth to Sixteen: Children’s Health, Social, Emotional and Linguistic Development. </a:t>
            </a:r>
            <a:r>
              <a:rPr lang="en-US" dirty="0"/>
              <a:t>London: </a:t>
            </a:r>
            <a:r>
              <a:rPr lang="en-US" dirty="0" err="1"/>
              <a:t>Routledge</a:t>
            </a:r>
            <a:r>
              <a:rPr lang="en-US" dirty="0"/>
              <a:t>. </a:t>
            </a:r>
          </a:p>
          <a:p>
            <a:pPr>
              <a:buNone/>
            </a:pPr>
            <a:r>
              <a:rPr lang="en-US" dirty="0"/>
              <a:t>	</a:t>
            </a:r>
            <a:r>
              <a:rPr lang="en-US" dirty="0" err="1"/>
              <a:t>Gopnik</a:t>
            </a:r>
            <a:r>
              <a:rPr lang="en-US" dirty="0"/>
              <a:t>, A., </a:t>
            </a:r>
            <a:r>
              <a:rPr lang="en-US" dirty="0" err="1"/>
              <a:t>Meltzoff</a:t>
            </a:r>
            <a:r>
              <a:rPr lang="en-US" dirty="0"/>
              <a:t>, A., &amp; </a:t>
            </a:r>
            <a:r>
              <a:rPr lang="en-US" dirty="0" err="1"/>
              <a:t>Kuhl</a:t>
            </a:r>
            <a:r>
              <a:rPr lang="en-US" dirty="0"/>
              <a:t>, P. (2001) </a:t>
            </a:r>
            <a:r>
              <a:rPr lang="en-US" i="1" dirty="0"/>
              <a:t>How Babies Think: The Science of Childhood. </a:t>
            </a:r>
            <a:r>
              <a:rPr lang="en-US" dirty="0"/>
              <a:t>London: Phoenix.</a:t>
            </a:r>
          </a:p>
          <a:p>
            <a:pPr>
              <a:buNone/>
            </a:pPr>
            <a:r>
              <a:rPr lang="en-US" dirty="0"/>
              <a:t>	Gross, J. (2013) </a:t>
            </a:r>
            <a:r>
              <a:rPr lang="en-US" i="1" dirty="0"/>
              <a:t>Time to Talk: Implementing Outstanding Practice in Speech, Language and Communication. </a:t>
            </a:r>
            <a:r>
              <a:rPr lang="en-US" dirty="0"/>
              <a:t>Oxon: </a:t>
            </a:r>
            <a:r>
              <a:rPr lang="en-US" dirty="0" err="1"/>
              <a:t>Routledge</a:t>
            </a:r>
            <a:r>
              <a:rPr lang="en-US" dirty="0"/>
              <a:t>. </a:t>
            </a:r>
          </a:p>
          <a:p>
            <a:pPr>
              <a:buNone/>
            </a:pPr>
            <a:r>
              <a:rPr lang="en-US" dirty="0"/>
              <a:t>	</a:t>
            </a:r>
            <a:r>
              <a:rPr lang="en-US" dirty="0" err="1"/>
              <a:t>Macblain</a:t>
            </a:r>
            <a:r>
              <a:rPr lang="en-US" dirty="0"/>
              <a:t>, S. (2014) </a:t>
            </a:r>
            <a:r>
              <a:rPr lang="en-US" i="1" dirty="0"/>
              <a:t>How Children Learn. </a:t>
            </a:r>
            <a:r>
              <a:rPr lang="en-US" dirty="0"/>
              <a:t>London: Sage. </a:t>
            </a:r>
            <a:r>
              <a:rPr lang="en-US" i="1" dirty="0"/>
              <a:t> </a:t>
            </a:r>
            <a:r>
              <a:rPr lang="en-US" dirty="0"/>
              <a:t> </a:t>
            </a:r>
          </a:p>
        </p:txBody>
      </p:sp>
    </p:spTree>
    <p:extLst>
      <p:ext uri="{BB962C8B-B14F-4D97-AF65-F5344CB8AC3E}">
        <p14:creationId xmlns:p14="http://schemas.microsoft.com/office/powerpoint/2010/main" val="127564800"/>
      </p:ext>
    </p:extLst>
  </p:cSld>
  <p:clrMapOvr>
    <a:masterClrMapping/>
  </p:clrMapOvr>
</p:sld>
</file>

<file path=ppt/theme/theme1.xml><?xml version="1.0" encoding="utf-8"?>
<a:theme xmlns:a="http://schemas.openxmlformats.org/drawingml/2006/main" name="Wisp">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491</TotalTime>
  <Words>2518</Words>
  <Application>Microsoft Office PowerPoint</Application>
  <PresentationFormat>Widescreen</PresentationFormat>
  <Paragraphs>271</Paragraphs>
  <Slides>21</Slides>
  <Notes>13</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Century Gothic</vt:lpstr>
      <vt:lpstr>Wingdings 3</vt:lpstr>
      <vt:lpstr>Wisp</vt:lpstr>
      <vt:lpstr>PowerPoint Presentation</vt:lpstr>
      <vt:lpstr>Amcanion y sesiwn Session Aims</vt:lpstr>
      <vt:lpstr>PowerPoint Presentation</vt:lpstr>
      <vt:lpstr>Pam mae iaith yn bwysig? Why is language important?</vt:lpstr>
      <vt:lpstr>Natur iaith The nature of language</vt:lpstr>
      <vt:lpstr>Ystyriwch hyn Consider this</vt:lpstr>
      <vt:lpstr>Ydy babanod yn cyfathrebu? Do babies communicate?</vt:lpstr>
      <vt:lpstr>Sut mae iaith yn datblygu? How does language develop?                         https://youtu.be/N2tG-gZyLR0  </vt:lpstr>
      <vt:lpstr>Arfau cyfathrebu Tools for communication</vt:lpstr>
      <vt:lpstr>Pedair agwedd benodol o iaith Four Key Areas of Language</vt:lpstr>
      <vt:lpstr>Datblygiad iaith 0-17  Language development 0-17  </vt:lpstr>
      <vt:lpstr>Caffael iaith – prif ddamcaniaethau Language acquisition – key theories</vt:lpstr>
      <vt:lpstr>Caffael iaith – prif ddamcaniaethau Language acquisition – key theories  Noam Chomsky (1957)</vt:lpstr>
      <vt:lpstr>Damcaniaethau gwybyddol Cognitive theories                        Vygotsky (1978)</vt:lpstr>
      <vt:lpstr>Damcaniaethau gwybyddol Cognitive theories</vt:lpstr>
      <vt:lpstr>Y cyswllt hanfodol The vital link</vt:lpstr>
      <vt:lpstr>Ystyriwch hyn Consider this</vt:lpstr>
      <vt:lpstr>Heriau i ddatblygiad iaith Challenges to language development</vt:lpstr>
      <vt:lpstr>Goblygiadau ar gyfer yr ystafell ddosbarth – siarad a gwrando Implications for the classroom – speaking and listening</vt:lpstr>
      <vt:lpstr>Gwybodaeth bellach Further guidance</vt:lpstr>
      <vt:lpstr>Cyfeirnodau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ECAD5007/C Datblygiad Iaith Language Development</dc:title>
  <dc:creator>Nanna Ryder</dc:creator>
  <cp:lastModifiedBy>Nanna</cp:lastModifiedBy>
  <cp:revision>32</cp:revision>
  <dcterms:created xsi:type="dcterms:W3CDTF">2021-01-05T11:56:23Z</dcterms:created>
  <dcterms:modified xsi:type="dcterms:W3CDTF">2022-01-07T17:11:12Z</dcterms:modified>
</cp:coreProperties>
</file>