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0"/>
  </p:notesMasterIdLst>
  <p:handoutMasterIdLst>
    <p:handoutMasterId r:id="rId21"/>
  </p:handoutMasterIdLst>
  <p:sldIdLst>
    <p:sldId id="256" r:id="rId2"/>
    <p:sldId id="265" r:id="rId3"/>
    <p:sldId id="266" r:id="rId4"/>
    <p:sldId id="1080" r:id="rId5"/>
    <p:sldId id="267" r:id="rId6"/>
    <p:sldId id="268" r:id="rId7"/>
    <p:sldId id="272" r:id="rId8"/>
    <p:sldId id="273" r:id="rId9"/>
    <p:sldId id="276" r:id="rId10"/>
    <p:sldId id="1081" r:id="rId11"/>
    <p:sldId id="277" r:id="rId12"/>
    <p:sldId id="1082" r:id="rId13"/>
    <p:sldId id="278" r:id="rId14"/>
    <p:sldId id="1083" r:id="rId15"/>
    <p:sldId id="279" r:id="rId16"/>
    <p:sldId id="1084" r:id="rId17"/>
    <p:sldId id="1077" r:id="rId18"/>
    <p:sldId id="282" r:id="rId19"/>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706" autoAdjust="0"/>
  </p:normalViewPr>
  <p:slideViewPr>
    <p:cSldViewPr>
      <p:cViewPr varScale="1">
        <p:scale>
          <a:sx n="87" d="100"/>
          <a:sy n="87" d="100"/>
        </p:scale>
        <p:origin x="715" y="29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FDD3F18B-DFF0-473D-A543-B06731B9754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3315" name="Line 13">
            <a:extLst>
              <a:ext uri="{FF2B5EF4-FFF2-40B4-BE49-F238E27FC236}">
                <a16:creationId xmlns:a16="http://schemas.microsoft.com/office/drawing/2014/main" id="{96774FA9-5C4C-E34B-9503-ABC2029686F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CADB2582-D99D-4170-8872-6E2E6320994E}"/>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2DC1579E-110D-4544-B6B6-745B03A1101F}" type="slidenum">
              <a:rPr lang="en-US" altLang="en-US" sz="800"/>
              <a:pPr algn="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FD28D61C-8C23-4ADE-A6EB-6B45E0B365F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0">
            <a:extLst>
              <a:ext uri="{FF2B5EF4-FFF2-40B4-BE49-F238E27FC236}">
                <a16:creationId xmlns:a16="http://schemas.microsoft.com/office/drawing/2014/main" id="{6195F7DF-7219-D991-7A8B-1D449F59218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33E63FD1-ACE6-42D0-A35E-32880D1F4854}"/>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67EB028D-166B-449D-8991-14FF5A42D9FA}"/>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76132658-59C8-4340-B972-E7B16473C184}"/>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E3D3B3-F67B-48BD-85F7-277AA1A5163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1">
            <a:extLst>
              <a:ext uri="{FF2B5EF4-FFF2-40B4-BE49-F238E27FC236}">
                <a16:creationId xmlns:a16="http://schemas.microsoft.com/office/drawing/2014/main" id="{E125ECC5-9635-6ADD-464F-7060A54FEC01}"/>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B4C81BE-14D5-401E-840C-3A0E97734983}" type="slidenum">
              <a:rPr lang="en-US" altLang="en-US"/>
              <a:pPr>
                <a:lnSpc>
                  <a:spcPct val="100000"/>
                </a:lnSpc>
                <a:spcBef>
                  <a:spcPct val="0"/>
                </a:spcBef>
                <a:buSzTx/>
                <a:buFontTx/>
                <a:buNone/>
              </a:pPr>
              <a:t>1</a:t>
            </a:fld>
            <a:endParaRPr lang="en-US" altLang="en-US"/>
          </a:p>
        </p:txBody>
      </p:sp>
      <p:sp>
        <p:nvSpPr>
          <p:cNvPr id="15363" name="Rectangle 2">
            <a:extLst>
              <a:ext uri="{FF2B5EF4-FFF2-40B4-BE49-F238E27FC236}">
                <a16:creationId xmlns:a16="http://schemas.microsoft.com/office/drawing/2014/main" id="{4B9C7647-DDAF-A583-1236-EEB3B1406816}"/>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6077C65F-C69A-C205-0194-9C22EB1AB11E}"/>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sz="1400" dirty="0">
                <a:latin typeface="Arial" panose="020B0604020202020204" pitchFamily="34" charset="0"/>
                <a:cs typeface="Arial" panose="020B0604020202020204" pitchFamily="34" charset="0"/>
              </a:rPr>
              <a:t>Servers are hosts that have software installed which enable them to provide information, like email or web pages, to other hosts on the network. </a:t>
            </a:r>
          </a:p>
          <a:p>
            <a:pPr marL="742950" lvl="1" indent="-285750">
              <a:buFont typeface="Arial"/>
              <a:buChar char="•"/>
            </a:pPr>
            <a:r>
              <a:rPr lang="en-US" sz="1400" dirty="0">
                <a:latin typeface="Arial" panose="020B0604020202020204" pitchFamily="34" charset="0"/>
                <a:cs typeface="Arial" panose="020B0604020202020204" pitchFamily="34" charset="0"/>
              </a:rPr>
              <a:t>Each service requires separate server software. </a:t>
            </a:r>
          </a:p>
          <a:p>
            <a:pPr marL="742950" lvl="1" indent="-285750">
              <a:buFont typeface="Arial"/>
              <a:buChar char="•"/>
            </a:pPr>
            <a:r>
              <a:rPr lang="en-US" sz="1400" dirty="0">
                <a:latin typeface="Arial" panose="020B0604020202020204" pitchFamily="34" charset="0"/>
                <a:cs typeface="Arial" panose="020B0604020202020204" pitchFamily="34" charset="0"/>
              </a:rPr>
              <a:t>For example, a host requires web server software in order to provide web services to the network. </a:t>
            </a:r>
          </a:p>
          <a:p>
            <a:pPr marL="742950" lvl="1" indent="-285750">
              <a:buFont typeface="Arial"/>
              <a:buChar char="•"/>
            </a:pPr>
            <a:r>
              <a:rPr lang="en-US" sz="1400" dirty="0">
                <a:latin typeface="Arial" panose="020B0604020202020204" pitchFamily="34" charset="0"/>
                <a:cs typeface="Arial" panose="020B0604020202020204" pitchFamily="34" charset="0"/>
              </a:rPr>
              <a:t>Every destination that you visit online is provided to you by a server located somewhere on a network that is connected to the global internet.</a:t>
            </a:r>
          </a:p>
          <a:p>
            <a:pPr marL="742950" lvl="1" indent="-285750">
              <a:buFont typeface="Arial"/>
              <a:buChar char="•"/>
            </a:pPr>
            <a:endParaRPr lang="en-US" sz="1400" dirty="0">
              <a:latin typeface="Arial" panose="020B0604020202020204" pitchFamily="34" charset="0"/>
              <a:ea typeface="+mn-lt"/>
              <a:cs typeface="Arial" panose="020B0604020202020204" pitchFamily="34" charset="0"/>
            </a:endParaRPr>
          </a:p>
          <a:p>
            <a:pPr marL="285750" indent="-285750">
              <a:buFont typeface="Arial"/>
              <a:buChar char="•"/>
            </a:pPr>
            <a:r>
              <a:rPr lang="en-US" sz="1400" dirty="0">
                <a:latin typeface="Arial" panose="020B0604020202020204" pitchFamily="34" charset="0"/>
                <a:ea typeface="+mn-lt"/>
                <a:cs typeface="Arial" panose="020B0604020202020204" pitchFamily="34" charset="0"/>
              </a:rPr>
              <a:t>Clients are computer hosts that have software installed enabling the hosts to request and display the information obtained from the server. </a:t>
            </a:r>
          </a:p>
          <a:p>
            <a:pPr marL="742950" lvl="1" indent="-285750">
              <a:buFont typeface="Arial"/>
              <a:buChar char="•"/>
            </a:pPr>
            <a:r>
              <a:rPr lang="en-US" sz="1400" dirty="0">
                <a:latin typeface="Arial" panose="020B0604020202020204" pitchFamily="34" charset="0"/>
                <a:ea typeface="+mn-lt"/>
                <a:cs typeface="Arial" panose="020B0604020202020204" pitchFamily="34" charset="0"/>
              </a:rPr>
              <a:t>An example of client software is a web browser, such as Internet Explorer, Safari, Mozilla Firefox, or Chrome.</a:t>
            </a:r>
            <a:endParaRPr lang="en-US" sz="1400"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2.1: Clients and Servers
2.1.3: Peer-to-Peer Networks
</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2.1: Clients and Servers
2.1.3: Peer-to-Peer Networks
</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646696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2.1: Clients and Servers
2.1.4: Peer-to-Peer Applications
</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2.1: Clients and Servers
2.1.5: Multiple Roles in the Network</a:t>
            </a:r>
          </a:p>
          <a:p>
            <a:r>
              <a:rPr lang="en-US"/>
              <a:t>2.1.6: Check Your Understanding - Clients and Servers
</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2.2: Network Components
2.2.2: Network Infrastructure
</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2.2: Network Components
2.2.3: End Devices</a:t>
            </a:r>
          </a:p>
          <a:p>
            <a:r>
              <a:rPr lang="en-US"/>
              <a:t>2.2.4: Check Your Understanding - Network Components 
</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2.3: ISP Connectivity Options
2.3.1: ISP Services
</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2.3: ISP Connectivity Options
2.3.1: ISP Services
</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79099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2.3: ISP Connectivity Options
2.3.2: ISP Connections
</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2.3: ISP Connectivity Options
2.3.2: ISP Connections
</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4322988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2.3: ISP Connectivity Options
2.3.3: Cable and DSL Connections
</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2.3: ISP Connectivity Options
2.3.3: Cable and DSL Connections
</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6298622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2.3: ISP Connectivity Options
2.3.4: Additional Connectivity Options</a:t>
            </a:r>
          </a:p>
          <a:p>
            <a:r>
              <a:rPr lang="en-US"/>
              <a:t>2.3.5: Check Your Understanding - ISP Connectivity Options
</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2.4: Network Components, Types, and Connections Summary
2.4.1: What Did I Learn in this Module?
</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Network Components, Types, and Connections
2.4: Network Components, Types, and Connections Summary
2.4.1: What Did I Learn in this Module?</a:t>
            </a:r>
          </a:p>
          <a:p>
            <a:r>
              <a:rPr lang="en-US"/>
              <a:t>2.4.2: Webster - Reflection Questions</a:t>
            </a:r>
          </a:p>
          <a:p>
            <a:r>
              <a:rPr lang="en-US"/>
              <a:t>2.4.3: Network Components, Types, and Questions Quiz
</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4085438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68972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2555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645993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998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776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401636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518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9358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6500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05466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74797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Tree>
    <p:extLst>
      <p:ext uri="{BB962C8B-B14F-4D97-AF65-F5344CB8AC3E}">
        <p14:creationId xmlns:p14="http://schemas.microsoft.com/office/powerpoint/2010/main" val="1440362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2FDE647B-F716-1A75-73CD-F5DE62D5D251}"/>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450" r:id="rId1"/>
    <p:sldLayoutId id="2147484448" r:id="rId2"/>
    <p:sldLayoutId id="2147484451" r:id="rId3"/>
    <p:sldLayoutId id="2147484449" r:id="rId4"/>
    <p:sldLayoutId id="2147484452" r:id="rId5"/>
    <p:sldLayoutId id="2147484453" r:id="rId6"/>
    <p:sldLayoutId id="2147484454" r:id="rId7"/>
    <p:sldLayoutId id="2147484455" r:id="rId8"/>
    <p:sldLayoutId id="2147484456" r:id="rId9"/>
    <p:sldLayoutId id="2147484457" r:id="rId10"/>
    <p:sldLayoutId id="2147484458" r:id="rId11"/>
    <p:sldLayoutId id="2147484459"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817761BB-325C-7E0E-286B-B23602011A68}"/>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7" name="Title 1">
            <a:extLst>
              <a:ext uri="{FF2B5EF4-FFF2-40B4-BE49-F238E27FC236}">
                <a16:creationId xmlns:a16="http://schemas.microsoft.com/office/drawing/2014/main" id="{14FCC310-2C9A-41BB-8295-822EE3A252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Network Essentials</a:t>
            </a:r>
          </a:p>
        </p:txBody>
      </p:sp>
      <p:sp>
        <p:nvSpPr>
          <p:cNvPr id="8" name="Rectangle 2">
            <a:extLst>
              <a:ext uri="{FF2B5EF4-FFF2-40B4-BE49-F238E27FC236}">
                <a16:creationId xmlns:a16="http://schemas.microsoft.com/office/drawing/2014/main" id="{17D93A6F-44F7-453D-8CF6-E57A70F7DE1E}"/>
              </a:ext>
            </a:extLst>
          </p:cNvPr>
          <p:cNvSpPr txBox="1">
            <a:spLocks noChangeArrowheads="1"/>
          </p:cNvSpPr>
          <p:nvPr/>
        </p:nvSpPr>
        <p:spPr bwMode="white">
          <a:xfrm>
            <a:off x="228600" y="1565005"/>
            <a:ext cx="8839200"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400" b="1" dirty="0">
                <a:solidFill>
                  <a:schemeClr val="tx1"/>
                </a:solidFill>
                <a:latin typeface="Arial" charset="0"/>
              </a:rPr>
              <a:t>Lecture 2: Network Components, Types, and Connections</a:t>
            </a:r>
            <a:endParaRPr lang="en-US" sz="2400" kern="0" dirty="0">
              <a:solidFill>
                <a:schemeClr val="tx1"/>
              </a:solidFill>
              <a:latin typeface="Arial" charset="0"/>
            </a:endParaRPr>
          </a:p>
        </p:txBody>
      </p:sp>
      <p:sp>
        <p:nvSpPr>
          <p:cNvPr id="2" name="TextBox 6">
            <a:extLst>
              <a:ext uri="{FF2B5EF4-FFF2-40B4-BE49-F238E27FC236}">
                <a16:creationId xmlns:a16="http://schemas.microsoft.com/office/drawing/2014/main" id="{2E6CBCEA-67E0-E577-52CA-1C5FEF729AB0}"/>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Clients and Servers</a:t>
            </a:r>
          </a:p>
        </p:txBody>
      </p:sp>
      <p:sp>
        <p:nvSpPr>
          <p:cNvPr id="3" name="Text 0"/>
          <p:cNvSpPr>
            <a:spLocks noGrp="1"/>
          </p:cNvSpPr>
          <p:nvPr>
            <p:ph type="body" idx="100" hasCustomPrompt="1"/>
          </p:nvPr>
        </p:nvSpPr>
        <p:spPr>
          <a:xfrm>
            <a:off x="0" y="1131570"/>
            <a:ext cx="9144000" cy="386110"/>
          </a:xfrm>
          <a:prstGeom prst="rect">
            <a:avLst/>
          </a:prstGeom>
          <a:noFill/>
          <a:ln/>
        </p:spPr>
        <p:txBody>
          <a:bodyPr wrap="square" rtlCol="0" anchor="t"/>
          <a:lstStyle/>
          <a:p>
            <a:r>
              <a:rPr lang="en-US"/>
              <a:t>Client and Server Roles</a:t>
            </a:r>
          </a:p>
        </p:txBody>
      </p:sp>
      <p:sp>
        <p:nvSpPr>
          <p:cNvPr id="4" name="TextBox 3">
            <a:extLst>
              <a:ext uri="{FF2B5EF4-FFF2-40B4-BE49-F238E27FC236}">
                <a16:creationId xmlns:a16="http://schemas.microsoft.com/office/drawing/2014/main" id="{83C01A5E-697D-FD0F-36D8-E606316CF476}"/>
              </a:ext>
            </a:extLst>
          </p:cNvPr>
          <p:cNvSpPr txBox="1"/>
          <p:nvPr/>
        </p:nvSpPr>
        <p:spPr>
          <a:xfrm>
            <a:off x="383881" y="1710321"/>
            <a:ext cx="8057118" cy="1089406"/>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cs typeface="Arial"/>
              </a:rPr>
              <a:t>All computers connected to a network that participate directly in network communication are classified as hosts. </a:t>
            </a:r>
          </a:p>
          <a:p>
            <a:pPr marL="285750" indent="-285750">
              <a:lnSpc>
                <a:spcPts val="2000"/>
              </a:lnSpc>
              <a:buFont typeface="Arial"/>
              <a:buChar char="•"/>
            </a:pPr>
            <a:r>
              <a:rPr lang="en-US" sz="1400" dirty="0">
                <a:latin typeface="Arial"/>
                <a:ea typeface="+mn-lt"/>
                <a:cs typeface="Arial"/>
              </a:rPr>
              <a:t>In modern networks, computer hosts can act as a client, a server, or both. </a:t>
            </a:r>
          </a:p>
          <a:p>
            <a:pPr marL="285750" indent="-285750">
              <a:lnSpc>
                <a:spcPts val="2000"/>
              </a:lnSpc>
              <a:buFont typeface="Arial"/>
              <a:buChar char="•"/>
            </a:pPr>
            <a:r>
              <a:rPr lang="en-US" sz="1400" dirty="0">
                <a:latin typeface="Arial"/>
                <a:ea typeface="+mn-lt"/>
                <a:cs typeface="Arial"/>
              </a:rPr>
              <a:t>The software installed on the computer determines which role the computer plays.</a:t>
            </a:r>
            <a:endParaRPr lang="en-US" dirty="0"/>
          </a:p>
        </p:txBody>
      </p:sp>
      <p:graphicFrame>
        <p:nvGraphicFramePr>
          <p:cNvPr id="11" name="Table 0"/>
          <p:cNvGraphicFramePr>
            <a:graphicFrameLocks noGrp="1"/>
          </p:cNvGraphicFramePr>
          <p:nvPr/>
        </p:nvGraphicFramePr>
        <p:xfrm>
          <a:off x="451718" y="2974514"/>
          <a:ext cx="8038674" cy="2286000"/>
        </p:xfrm>
        <a:graphic>
          <a:graphicData uri="http://schemas.openxmlformats.org/drawingml/2006/table">
            <a:tbl>
              <a:tblPr firstRow="1" bandRow="1">
                <a:tableStyleId>{22838BEF-8BB2-4498-84A7-C5851F593DF1}</a:tableStyleId>
              </a:tblPr>
              <a:tblGrid>
                <a:gridCol w="816820">
                  <a:extLst>
                    <a:ext uri="{9D8B030D-6E8A-4147-A177-3AD203B41FA5}">
                      <a16:colId xmlns:a16="http://schemas.microsoft.com/office/drawing/2014/main" val="20000"/>
                    </a:ext>
                  </a:extLst>
                </a:gridCol>
                <a:gridCol w="7221854">
                  <a:extLst>
                    <a:ext uri="{9D8B030D-6E8A-4147-A177-3AD203B41FA5}">
                      <a16:colId xmlns:a16="http://schemas.microsoft.com/office/drawing/2014/main" val="20001"/>
                    </a:ext>
                  </a:extLst>
                </a:gridCol>
              </a:tblGrid>
              <a:tr h="0">
                <a:tc>
                  <a:txBody>
                    <a:bodyPr/>
                    <a:lstStyle/>
                    <a:p>
                      <a:r>
                        <a:rPr lang="en-US" sz="1400">
                          <a:latin typeface="Arial" panose="020B0604020202020204" pitchFamily="34" charset="0"/>
                          <a:cs typeface="Arial" panose="020B0604020202020204" pitchFamily="34" charset="0"/>
                        </a:rPr>
                        <a:t>Type</a:t>
                      </a:r>
                    </a:p>
                  </a:txBody>
                  <a:tcPr/>
                </a:tc>
                <a:tc>
                  <a:txBody>
                    <a:bodyPr/>
                    <a:lstStyle/>
                    <a:p>
                      <a:r>
                        <a:rPr lang="en-US" sz="1400">
                          <a:latin typeface="Arial" panose="020B0604020202020204" pitchFamily="34" charset="0"/>
                          <a:cs typeface="Arial" panose="020B0604020202020204" pitchFamily="34" charset="0"/>
                        </a:rPr>
                        <a:t>Description</a:t>
                      </a:r>
                    </a:p>
                  </a:txBody>
                  <a:tcPr/>
                </a:tc>
                <a:extLst>
                  <a:ext uri="{0D108BD9-81ED-4DB2-BD59-A6C34878D82A}">
                    <a16:rowId xmlns:a16="http://schemas.microsoft.com/office/drawing/2014/main" val="10000"/>
                  </a:ext>
                </a:extLst>
              </a:tr>
              <a:tr h="0">
                <a:tc>
                  <a:txBody>
                    <a:bodyPr/>
                    <a:lstStyle/>
                    <a:p>
                      <a:pPr algn="l"/>
                      <a:r>
                        <a:rPr lang="en-US" sz="1400">
                          <a:latin typeface="Arial" panose="020B0604020202020204" pitchFamily="34" charset="0"/>
                          <a:cs typeface="Arial" panose="020B0604020202020204" pitchFamily="34" charset="0"/>
                        </a:rPr>
                        <a:t>Email</a:t>
                      </a:r>
                    </a:p>
                  </a:txBody>
                  <a:tcPr anchor="ctr"/>
                </a:tc>
                <a:tc>
                  <a:txBody>
                    <a:bodyPr/>
                    <a:lstStyle/>
                    <a:p>
                      <a:r>
                        <a:rPr lang="en-US" sz="1400" dirty="0">
                          <a:latin typeface="Arial" panose="020B0604020202020204" pitchFamily="34" charset="0"/>
                          <a:cs typeface="Arial" panose="020B0604020202020204" pitchFamily="34" charset="0"/>
                        </a:rPr>
                        <a:t>The email server runs email server software. </a:t>
                      </a:r>
                    </a:p>
                    <a:p>
                      <a:pPr lvl="0">
                        <a:buNone/>
                      </a:pPr>
                      <a:r>
                        <a:rPr lang="en-US" sz="1400" dirty="0">
                          <a:latin typeface="Arial" panose="020B0604020202020204" pitchFamily="34" charset="0"/>
                          <a:cs typeface="Arial" panose="020B0604020202020204" pitchFamily="34" charset="0"/>
                        </a:rPr>
                        <a:t>Clients use mail client software, such as Microsoft Outlook, to access email on the server.</a:t>
                      </a:r>
                    </a:p>
                  </a:txBody>
                  <a:tcPr/>
                </a:tc>
                <a:extLst>
                  <a:ext uri="{0D108BD9-81ED-4DB2-BD59-A6C34878D82A}">
                    <a16:rowId xmlns:a16="http://schemas.microsoft.com/office/drawing/2014/main" val="10001"/>
                  </a:ext>
                </a:extLst>
              </a:tr>
              <a:tr h="0">
                <a:tc>
                  <a:txBody>
                    <a:bodyPr/>
                    <a:lstStyle/>
                    <a:p>
                      <a:pPr algn="l"/>
                      <a:r>
                        <a:rPr lang="en-US" sz="1400">
                          <a:latin typeface="Arial" panose="020B0604020202020204" pitchFamily="34" charset="0"/>
                          <a:cs typeface="Arial" panose="020B0604020202020204" pitchFamily="34" charset="0"/>
                        </a:rPr>
                        <a:t>Web</a:t>
                      </a:r>
                    </a:p>
                  </a:txBody>
                  <a:tcPr anchor="ctr"/>
                </a:tc>
                <a:tc>
                  <a:txBody>
                    <a:bodyPr/>
                    <a:lstStyle/>
                    <a:p>
                      <a:r>
                        <a:rPr lang="en-US" sz="1400">
                          <a:latin typeface="Arial" panose="020B0604020202020204" pitchFamily="34" charset="0"/>
                          <a:cs typeface="Arial" panose="020B0604020202020204" pitchFamily="34" charset="0"/>
                        </a:rPr>
                        <a:t>The web server runs web server software. </a:t>
                      </a:r>
                    </a:p>
                    <a:p>
                      <a:pPr lvl="0">
                        <a:buNone/>
                      </a:pPr>
                      <a:r>
                        <a:rPr lang="en-US" sz="1400">
                          <a:latin typeface="Arial" panose="020B0604020202020204" pitchFamily="34" charset="0"/>
                          <a:cs typeface="Arial" panose="020B0604020202020204" pitchFamily="34" charset="0"/>
                        </a:rPr>
                        <a:t>Clients use browser software, such as Windows Internet Explorer, to access web pages on the server.</a:t>
                      </a:r>
                    </a:p>
                  </a:txBody>
                  <a:tcPr/>
                </a:tc>
                <a:extLst>
                  <a:ext uri="{0D108BD9-81ED-4DB2-BD59-A6C34878D82A}">
                    <a16:rowId xmlns:a16="http://schemas.microsoft.com/office/drawing/2014/main" val="10002"/>
                  </a:ext>
                </a:extLst>
              </a:tr>
              <a:tr h="0">
                <a:tc>
                  <a:txBody>
                    <a:bodyPr/>
                    <a:lstStyle/>
                    <a:p>
                      <a:pPr algn="l"/>
                      <a:r>
                        <a:rPr lang="en-US" sz="1400">
                          <a:latin typeface="Arial" panose="020B0604020202020204" pitchFamily="34" charset="0"/>
                          <a:cs typeface="Arial" panose="020B0604020202020204" pitchFamily="34" charset="0"/>
                        </a:rPr>
                        <a:t>File</a:t>
                      </a:r>
                    </a:p>
                  </a:txBody>
                  <a:tcPr anchor="ctr"/>
                </a:tc>
                <a:tc>
                  <a:txBody>
                    <a:bodyPr/>
                    <a:lstStyle/>
                    <a:p>
                      <a:r>
                        <a:rPr lang="en-US" sz="1400" dirty="0">
                          <a:latin typeface="Arial" panose="020B0604020202020204" pitchFamily="34" charset="0"/>
                          <a:cs typeface="Arial" panose="020B0604020202020204" pitchFamily="34" charset="0"/>
                        </a:rPr>
                        <a:t>The file server stores corporate and user files in a central location.</a:t>
                      </a:r>
                    </a:p>
                    <a:p>
                      <a:pPr lvl="0">
                        <a:buNone/>
                      </a:pPr>
                      <a:r>
                        <a:rPr lang="en-US" sz="1400" dirty="0">
                          <a:latin typeface="Arial" panose="020B0604020202020204" pitchFamily="34" charset="0"/>
                          <a:cs typeface="Arial" panose="020B0604020202020204" pitchFamily="34" charset="0"/>
                        </a:rPr>
                        <a:t>The client devices access these files with client software such as the Windows File Explorer.</a:t>
                      </a:r>
                    </a:p>
                  </a:txBody>
                  <a:tcPr/>
                </a:tc>
                <a:extLst>
                  <a:ext uri="{0D108BD9-81ED-4DB2-BD59-A6C34878D82A}">
                    <a16:rowId xmlns:a16="http://schemas.microsoft.com/office/drawing/2014/main" val="10003"/>
                  </a:ext>
                </a:extLst>
              </a:tr>
            </a:tbl>
          </a:graphicData>
        </a:graphic>
      </p:graphicFrame>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dirty="0"/>
              <a:t>Clients and Servers</a:t>
            </a:r>
          </a:p>
        </p:txBody>
      </p:sp>
      <p:sp>
        <p:nvSpPr>
          <p:cNvPr id="3" name="Text 0"/>
          <p:cNvSpPr>
            <a:spLocks noGrp="1"/>
          </p:cNvSpPr>
          <p:nvPr>
            <p:ph type="body" idx="100" hasCustomPrompt="1"/>
          </p:nvPr>
        </p:nvSpPr>
        <p:spPr>
          <a:xfrm>
            <a:off x="0" y="1131570"/>
            <a:ext cx="9144000" cy="395822"/>
          </a:xfrm>
          <a:prstGeom prst="rect">
            <a:avLst/>
          </a:prstGeom>
          <a:noFill/>
          <a:ln/>
        </p:spPr>
        <p:txBody>
          <a:bodyPr wrap="square" rtlCol="0" anchor="t"/>
          <a:lstStyle/>
          <a:p>
            <a:r>
              <a:rPr lang="en-US"/>
              <a:t>Peer-to-Peer Networks</a:t>
            </a:r>
          </a:p>
        </p:txBody>
      </p:sp>
      <p:sp>
        <p:nvSpPr>
          <p:cNvPr id="5" name="Text 2"/>
          <p:cNvSpPr/>
          <p:nvPr/>
        </p:nvSpPr>
        <p:spPr>
          <a:xfrm>
            <a:off x="228601" y="1801712"/>
            <a:ext cx="8610600" cy="3684688"/>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Client and server software usually run on separate computers, but it is also possible for one computer to run both client and server software at the same time.  </a:t>
            </a:r>
          </a:p>
          <a:p>
            <a:pPr marL="285750" indent="-285750">
              <a:lnSpc>
                <a:spcPts val="2000"/>
              </a:lnSpc>
              <a:buFont typeface="Arial"/>
              <a:buChar char="•"/>
            </a:pPr>
            <a:r>
              <a:rPr lang="en-US" sz="1400" dirty="0">
                <a:latin typeface="Arial"/>
                <a:ea typeface="+mn-lt"/>
                <a:cs typeface="+mn-lt"/>
              </a:rPr>
              <a:t>This type of network is called a peer-to-peer (P2P) network.</a:t>
            </a:r>
          </a:p>
          <a:p>
            <a:pPr marL="285750" indent="-285750">
              <a:lnSpc>
                <a:spcPts val="2000"/>
              </a:lnSpc>
              <a:buFont typeface="Arial"/>
              <a:buChar char="•"/>
            </a:pPr>
            <a:r>
              <a:rPr lang="en-US" sz="1400" dirty="0">
                <a:latin typeface="Arial"/>
                <a:ea typeface="+mn-lt"/>
                <a:cs typeface="+mn-lt"/>
              </a:rPr>
              <a:t>Small businesses and homes may operate a P2P network to share resources.</a:t>
            </a:r>
          </a:p>
          <a:p>
            <a:pPr marL="285750" indent="-285750">
              <a:buFont typeface="Arial"/>
              <a:buChar char="•"/>
            </a:pPr>
            <a:r>
              <a:rPr lang="en-US" sz="1400" dirty="0">
                <a:latin typeface="Arial"/>
                <a:ea typeface="+mn-lt"/>
                <a:cs typeface="+mn-lt"/>
              </a:rPr>
              <a:t>The simplest P2P network consists of two directly connected computers using either a wired or wireless connection. </a:t>
            </a:r>
          </a:p>
          <a:p>
            <a:pPr marL="742950" lvl="1" indent="-285750">
              <a:buFont typeface="Arial"/>
              <a:buChar char="•"/>
            </a:pPr>
            <a:r>
              <a:rPr lang="en-US" sz="1400" dirty="0">
                <a:latin typeface="Arial"/>
                <a:ea typeface="+mn-lt"/>
                <a:cs typeface="+mn-lt"/>
              </a:rPr>
              <a:t>Both computers are then able to use this simple network to exchange data and services with each other, acting as either a client or a server, as necessary.</a:t>
            </a:r>
            <a:endParaRPr lang="en-US" dirty="0">
              <a:cs typeface="Calibri" panose="020F0502020204030204"/>
            </a:endParaRPr>
          </a:p>
          <a:p>
            <a:pPr marL="285750" indent="-285750">
              <a:buFont typeface="Arial"/>
              <a:buChar char="•"/>
            </a:pPr>
            <a:r>
              <a:rPr lang="en-US" sz="1400" dirty="0">
                <a:latin typeface="Arial"/>
                <a:ea typeface="+mn-lt"/>
                <a:cs typeface="Arial"/>
              </a:rPr>
              <a:t>Multiple PCs can also be connected to create a larger P2P network, but this requires a network device, such as a switch, to interconnect the computers.</a:t>
            </a:r>
            <a:endParaRPr lang="en-US" dirty="0">
              <a:cs typeface="Calibri" panose="020F0502020204030204"/>
            </a:endParaRPr>
          </a:p>
          <a:p>
            <a:pPr marL="285750" indent="-285750">
              <a:buFont typeface="Arial"/>
              <a:buChar char="•"/>
            </a:pPr>
            <a:r>
              <a:rPr lang="en-US" sz="1400" dirty="0">
                <a:latin typeface="Arial"/>
                <a:ea typeface="+mn-lt"/>
                <a:cs typeface="Arial"/>
              </a:rPr>
              <a:t>In larger businesses, because of the potential for high amounts of network traffic, it is often necessary to have dedicated servers to support the number of service requests.</a:t>
            </a:r>
            <a:endParaRPr lang="en-US" dirty="0"/>
          </a:p>
          <a:p>
            <a:pPr marL="285750" indent="-285750">
              <a:lnSpc>
                <a:spcPts val="2000"/>
              </a:lnSpc>
              <a:buFont typeface="Arial"/>
              <a:buChar char="•"/>
            </a:pPr>
            <a:endParaRPr lang="en-US" sz="1400" dirty="0">
              <a:latin typeface="Arial"/>
              <a:ea typeface="+mn-lt"/>
              <a:cs typeface="+mn-lt"/>
            </a:endParaRPr>
          </a:p>
          <a:p>
            <a:pPr marL="285750" indent="-285750">
              <a:lnSpc>
                <a:spcPts val="2000"/>
              </a:lnSpc>
              <a:buFont typeface="Arial"/>
              <a:buChar char="•"/>
            </a:pPr>
            <a:endParaRPr lang="en-US" sz="1400" dirty="0">
              <a:latin typeface="Arial"/>
              <a:ea typeface="+mn-lt"/>
              <a:cs typeface="+mn-lt"/>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Clients and Servers</a:t>
            </a:r>
          </a:p>
        </p:txBody>
      </p:sp>
      <p:sp>
        <p:nvSpPr>
          <p:cNvPr id="3" name="Text 0"/>
          <p:cNvSpPr>
            <a:spLocks noGrp="1"/>
          </p:cNvSpPr>
          <p:nvPr>
            <p:ph type="body" idx="100" hasCustomPrompt="1"/>
          </p:nvPr>
        </p:nvSpPr>
        <p:spPr>
          <a:xfrm>
            <a:off x="0" y="1131570"/>
            <a:ext cx="9144000" cy="395822"/>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Peer-to-Peer Networks (Cont.)</a:t>
            </a:r>
            <a:endParaRPr lang="en-US"/>
          </a:p>
        </p:txBody>
      </p:sp>
      <p:sp>
        <p:nvSpPr>
          <p:cNvPr id="4" name="TextBox 3">
            <a:extLst>
              <a:ext uri="{FF2B5EF4-FFF2-40B4-BE49-F238E27FC236}">
                <a16:creationId xmlns:a16="http://schemas.microsoft.com/office/drawing/2014/main" id="{C309343C-9FC8-1C27-6C35-3361CC4F2169}"/>
              </a:ext>
            </a:extLst>
          </p:cNvPr>
          <p:cNvSpPr txBox="1"/>
          <p:nvPr/>
        </p:nvSpPr>
        <p:spPr>
          <a:xfrm>
            <a:off x="595312" y="1747472"/>
            <a:ext cx="7418509"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ea typeface="+mn-lt"/>
                <a:cs typeface="+mn-lt"/>
              </a:rPr>
              <a:t>Advantages of P2P networking:</a:t>
            </a:r>
            <a:endParaRPr lang="en-US" sz="1400" dirty="0">
              <a:latin typeface="Arial"/>
              <a:cs typeface="Arial"/>
            </a:endParaRPr>
          </a:p>
          <a:p>
            <a:pPr marL="742950" lvl="1" indent="-285750">
              <a:buFont typeface="Arial"/>
              <a:buChar char="•"/>
            </a:pPr>
            <a:r>
              <a:rPr lang="en-US" sz="1400" dirty="0">
                <a:latin typeface="Arial"/>
                <a:ea typeface="+mn-lt"/>
                <a:cs typeface="+mn-lt"/>
              </a:rPr>
              <a:t>Easy to set up</a:t>
            </a:r>
            <a:endParaRPr lang="en-US" sz="1400" dirty="0">
              <a:latin typeface="Arial"/>
              <a:cs typeface="Arial"/>
            </a:endParaRPr>
          </a:p>
          <a:p>
            <a:pPr marL="742950" lvl="1" indent="-285750">
              <a:buFont typeface="Arial"/>
              <a:buChar char="•"/>
            </a:pPr>
            <a:r>
              <a:rPr lang="en-US" sz="1400" dirty="0">
                <a:latin typeface="Arial"/>
                <a:ea typeface="+mn-lt"/>
                <a:cs typeface="+mn-lt"/>
              </a:rPr>
              <a:t>Less complex</a:t>
            </a:r>
            <a:endParaRPr lang="en-US" sz="1400" dirty="0">
              <a:latin typeface="Arial"/>
              <a:cs typeface="Arial"/>
            </a:endParaRPr>
          </a:p>
          <a:p>
            <a:pPr marL="742950" lvl="1" indent="-285750">
              <a:buFont typeface="Arial"/>
              <a:buChar char="•"/>
            </a:pPr>
            <a:r>
              <a:rPr lang="en-US" sz="1400" dirty="0">
                <a:latin typeface="Arial"/>
                <a:ea typeface="+mn-lt"/>
                <a:cs typeface="+mn-lt"/>
              </a:rPr>
              <a:t>Lower cost because network devices and dedicated servers may not be required</a:t>
            </a:r>
            <a:endParaRPr lang="en-US" sz="1400" dirty="0">
              <a:latin typeface="Arial"/>
              <a:cs typeface="Arial"/>
            </a:endParaRPr>
          </a:p>
          <a:p>
            <a:pPr marL="742950" lvl="1" indent="-285750">
              <a:buFont typeface="Arial"/>
              <a:buChar char="•"/>
            </a:pPr>
            <a:r>
              <a:rPr lang="en-US" sz="1400" dirty="0">
                <a:latin typeface="Arial"/>
                <a:ea typeface="+mn-lt"/>
                <a:cs typeface="+mn-lt"/>
              </a:rPr>
              <a:t>Can be used for simple tasks such as transferring files and sharing printers</a:t>
            </a:r>
            <a:endParaRPr lang="en-US" sz="1400" dirty="0">
              <a:latin typeface="Arial"/>
              <a:cs typeface="Arial"/>
            </a:endParaRPr>
          </a:p>
          <a:p>
            <a:pPr marL="742950" lvl="1" indent="-285750">
              <a:buFont typeface="Arial"/>
              <a:buChar char="•"/>
            </a:pPr>
            <a:endParaRPr lang="en-US" sz="1400" dirty="0">
              <a:latin typeface="Arial"/>
              <a:ea typeface="+mn-lt"/>
              <a:cs typeface="+mn-lt"/>
            </a:endParaRPr>
          </a:p>
          <a:p>
            <a:r>
              <a:rPr lang="en-US" sz="1400" dirty="0">
                <a:latin typeface="Arial"/>
                <a:ea typeface="+mn-lt"/>
                <a:cs typeface="+mn-lt"/>
              </a:rPr>
              <a:t>Disadvantages of P2P networking:</a:t>
            </a:r>
            <a:endParaRPr lang="en-US" sz="1400" dirty="0">
              <a:latin typeface="Arial"/>
              <a:cs typeface="Arial"/>
            </a:endParaRPr>
          </a:p>
          <a:p>
            <a:pPr marL="742950" lvl="1" indent="-285750">
              <a:buFont typeface="Arial"/>
              <a:buChar char="•"/>
            </a:pPr>
            <a:r>
              <a:rPr lang="en-US" sz="1400" dirty="0">
                <a:latin typeface="Arial"/>
                <a:ea typeface="+mn-lt"/>
                <a:cs typeface="+mn-lt"/>
              </a:rPr>
              <a:t>No centralized administration</a:t>
            </a:r>
            <a:endParaRPr lang="en-US" sz="1400" dirty="0">
              <a:latin typeface="Arial"/>
              <a:cs typeface="Arial"/>
            </a:endParaRPr>
          </a:p>
          <a:p>
            <a:pPr marL="742950" lvl="1" indent="-285750">
              <a:buFont typeface="Arial"/>
              <a:buChar char="•"/>
            </a:pPr>
            <a:r>
              <a:rPr lang="en-US" sz="1400" dirty="0">
                <a:latin typeface="Arial"/>
                <a:ea typeface="+mn-lt"/>
                <a:cs typeface="+mn-lt"/>
              </a:rPr>
              <a:t>Not as secure</a:t>
            </a:r>
            <a:endParaRPr lang="en-US" sz="1400" dirty="0">
              <a:latin typeface="Arial"/>
              <a:cs typeface="Arial"/>
            </a:endParaRPr>
          </a:p>
          <a:p>
            <a:pPr marL="742950" lvl="1" indent="-285750">
              <a:buFont typeface="Arial"/>
              <a:buChar char="•"/>
            </a:pPr>
            <a:r>
              <a:rPr lang="en-US" sz="1400" dirty="0">
                <a:latin typeface="Arial"/>
                <a:ea typeface="+mn-lt"/>
                <a:cs typeface="+mn-lt"/>
              </a:rPr>
              <a:t>Not scalable</a:t>
            </a:r>
            <a:endParaRPr lang="en-US" sz="1400" dirty="0">
              <a:latin typeface="Arial"/>
              <a:cs typeface="Arial"/>
            </a:endParaRPr>
          </a:p>
          <a:p>
            <a:pPr marL="742950" lvl="1" indent="-285750">
              <a:buFont typeface="Arial"/>
              <a:buChar char="•"/>
            </a:pPr>
            <a:r>
              <a:rPr lang="en-US" sz="1400" dirty="0">
                <a:latin typeface="Arial"/>
                <a:ea typeface="+mn-lt"/>
                <a:cs typeface="+mn-lt"/>
              </a:rPr>
              <a:t>All devices may act as both clients and servers which can slow their performance</a:t>
            </a:r>
            <a:endParaRPr lang="en-US" sz="1400" dirty="0">
              <a:latin typeface="Arial"/>
              <a:cs typeface="Arial"/>
            </a:endParaRPr>
          </a:p>
        </p:txBody>
      </p:sp>
      <p:pic>
        <p:nvPicPr>
          <p:cNvPr id="6" name="Picture 5">
            <a:extLst>
              <a:ext uri="{FF2B5EF4-FFF2-40B4-BE49-F238E27FC236}">
                <a16:creationId xmlns:a16="http://schemas.microsoft.com/office/drawing/2014/main" id="{64FA2BDA-06CB-B088-6519-75DF6E76EDC6}"/>
              </a:ext>
            </a:extLst>
          </p:cNvPr>
          <p:cNvPicPr>
            <a:picLocks noChangeAspect="1"/>
          </p:cNvPicPr>
          <p:nvPr/>
        </p:nvPicPr>
        <p:blipFill>
          <a:blip r:embed="rId3"/>
          <a:stretch>
            <a:fillRect/>
          </a:stretch>
        </p:blipFill>
        <p:spPr>
          <a:xfrm>
            <a:off x="1590922" y="4320700"/>
            <a:ext cx="5067739" cy="1219306"/>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4</a:t>
            </a:fld>
            <a:endParaRPr lang="en-US"/>
          </a:p>
        </p:txBody>
      </p:sp>
    </p:spTree>
    <p:extLst>
      <p:ext uri="{BB962C8B-B14F-4D97-AF65-F5344CB8AC3E}">
        <p14:creationId xmlns:p14="http://schemas.microsoft.com/office/powerpoint/2010/main" val="2832417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Clients and Servers</a:t>
            </a:r>
          </a:p>
        </p:txBody>
      </p:sp>
      <p:sp>
        <p:nvSpPr>
          <p:cNvPr id="3" name="Text 0"/>
          <p:cNvSpPr>
            <a:spLocks noGrp="1"/>
          </p:cNvSpPr>
          <p:nvPr>
            <p:ph type="body" idx="100" hasCustomPrompt="1"/>
          </p:nvPr>
        </p:nvSpPr>
        <p:spPr>
          <a:xfrm>
            <a:off x="0" y="1131570"/>
            <a:ext cx="9144000" cy="414612"/>
          </a:xfrm>
          <a:prstGeom prst="rect">
            <a:avLst/>
          </a:prstGeom>
          <a:noFill/>
          <a:ln/>
        </p:spPr>
        <p:txBody>
          <a:bodyPr wrap="square" rtlCol="0" anchor="t"/>
          <a:lstStyle/>
          <a:p>
            <a:r>
              <a:rPr lang="en-US"/>
              <a:t>Peer-to-Peer Applications</a:t>
            </a:r>
          </a:p>
        </p:txBody>
      </p:sp>
      <p:sp>
        <p:nvSpPr>
          <p:cNvPr id="4" name="Text 2">
            <a:extLst>
              <a:ext uri="{FF2B5EF4-FFF2-40B4-BE49-F238E27FC236}">
                <a16:creationId xmlns:a16="http://schemas.microsoft.com/office/drawing/2014/main" id="{472648C2-84E5-5AAF-3C00-D854754DD81C}"/>
              </a:ext>
            </a:extLst>
          </p:cNvPr>
          <p:cNvSpPr/>
          <p:nvPr/>
        </p:nvSpPr>
        <p:spPr>
          <a:xfrm>
            <a:off x="264962" y="1551842"/>
            <a:ext cx="4666550" cy="4188502"/>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A P2P application allows a device to act as both a client and a server. </a:t>
            </a:r>
          </a:p>
          <a:p>
            <a:pPr marL="285750" indent="-285750">
              <a:lnSpc>
                <a:spcPts val="2000"/>
              </a:lnSpc>
              <a:buFont typeface="Arial"/>
              <a:buChar char="•"/>
            </a:pPr>
            <a:r>
              <a:rPr lang="en-US" sz="1400" dirty="0">
                <a:latin typeface="Arial"/>
                <a:ea typeface="+mn-lt"/>
                <a:cs typeface="+mn-lt"/>
              </a:rPr>
              <a:t>Every client is a server and every server is a client. </a:t>
            </a:r>
          </a:p>
          <a:p>
            <a:pPr marL="285750" indent="-285750">
              <a:lnSpc>
                <a:spcPts val="2000"/>
              </a:lnSpc>
              <a:buFont typeface="Arial"/>
              <a:buChar char="•"/>
            </a:pPr>
            <a:r>
              <a:rPr lang="en-US" sz="1400" dirty="0">
                <a:latin typeface="Arial"/>
                <a:ea typeface="+mn-lt"/>
                <a:cs typeface="+mn-lt"/>
              </a:rPr>
              <a:t>Both clients can simultaneously send and receive messages.</a:t>
            </a:r>
          </a:p>
          <a:p>
            <a:pPr marL="285750" indent="-285750">
              <a:lnSpc>
                <a:spcPts val="2000"/>
              </a:lnSpc>
              <a:buFont typeface="Arial"/>
              <a:buChar char="•"/>
            </a:pPr>
            <a:r>
              <a:rPr lang="en-US" sz="1400" dirty="0">
                <a:latin typeface="Arial"/>
                <a:ea typeface="+mn-lt"/>
                <a:cs typeface="+mn-lt"/>
              </a:rPr>
              <a:t>P2P applications require that each end device provide a user interface and run a background service.</a:t>
            </a:r>
          </a:p>
          <a:p>
            <a:pPr marL="285750" indent="-285750">
              <a:lnSpc>
                <a:spcPts val="2000"/>
              </a:lnSpc>
              <a:buFont typeface="Arial"/>
              <a:buChar char="•"/>
            </a:pPr>
            <a:r>
              <a:rPr lang="en-US" sz="1400" dirty="0">
                <a:latin typeface="Arial"/>
                <a:ea typeface="+mn-lt"/>
                <a:cs typeface="+mn-lt"/>
              </a:rPr>
              <a:t>Some P2P applications use a hybrid system where resource sharing is decentralized, but the indexes that point to resource locations are stored in a centralized directory. </a:t>
            </a:r>
          </a:p>
          <a:p>
            <a:pPr marL="285750" indent="-285750">
              <a:lnSpc>
                <a:spcPts val="2000"/>
              </a:lnSpc>
              <a:buFont typeface="Arial"/>
              <a:buChar char="•"/>
            </a:pPr>
            <a:r>
              <a:rPr lang="en-US" sz="1400" dirty="0">
                <a:latin typeface="Arial"/>
                <a:ea typeface="+mn-lt"/>
                <a:cs typeface="+mn-lt"/>
              </a:rPr>
              <a:t>In a hybrid system, each peer accesses an index server to get the location of a resource stored on another peer.</a:t>
            </a:r>
            <a:endParaRPr lang="en-US" dirty="0"/>
          </a:p>
        </p:txBody>
      </p:sp>
      <p:pic>
        <p:nvPicPr>
          <p:cNvPr id="7" name="Picture 6">
            <a:extLst>
              <a:ext uri="{FF2B5EF4-FFF2-40B4-BE49-F238E27FC236}">
                <a16:creationId xmlns:a16="http://schemas.microsoft.com/office/drawing/2014/main" id="{25B03E55-6BBF-381F-2564-129A86113D49}"/>
              </a:ext>
            </a:extLst>
          </p:cNvPr>
          <p:cNvPicPr>
            <a:picLocks noChangeAspect="1"/>
          </p:cNvPicPr>
          <p:nvPr/>
        </p:nvPicPr>
        <p:blipFill>
          <a:blip r:embed="rId3"/>
          <a:stretch>
            <a:fillRect/>
          </a:stretch>
        </p:blipFill>
        <p:spPr>
          <a:xfrm>
            <a:off x="4961909" y="2089072"/>
            <a:ext cx="4144128" cy="2342881"/>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Clients and Servers</a:t>
            </a:r>
          </a:p>
        </p:txBody>
      </p:sp>
      <p:sp>
        <p:nvSpPr>
          <p:cNvPr id="3" name="Text 0"/>
          <p:cNvSpPr>
            <a:spLocks noGrp="1"/>
          </p:cNvSpPr>
          <p:nvPr>
            <p:ph type="body" idx="100" hasCustomPrompt="1"/>
          </p:nvPr>
        </p:nvSpPr>
        <p:spPr>
          <a:xfrm>
            <a:off x="0" y="1131570"/>
            <a:ext cx="9144000" cy="395822"/>
          </a:xfrm>
          <a:prstGeom prst="rect">
            <a:avLst/>
          </a:prstGeom>
          <a:noFill/>
          <a:ln/>
        </p:spPr>
        <p:txBody>
          <a:bodyPr wrap="square" rtlCol="0" anchor="t"/>
          <a:lstStyle/>
          <a:p>
            <a:r>
              <a:rPr lang="en-US"/>
              <a:t>Multiple Roles in the Network</a:t>
            </a:r>
          </a:p>
        </p:txBody>
      </p:sp>
      <p:sp>
        <p:nvSpPr>
          <p:cNvPr id="4" name="Text 2">
            <a:extLst>
              <a:ext uri="{FF2B5EF4-FFF2-40B4-BE49-F238E27FC236}">
                <a16:creationId xmlns:a16="http://schemas.microsoft.com/office/drawing/2014/main" id="{525BA5D8-304D-EAE3-8494-772E6BB0A8DB}"/>
              </a:ext>
            </a:extLst>
          </p:cNvPr>
          <p:cNvSpPr/>
          <p:nvPr/>
        </p:nvSpPr>
        <p:spPr>
          <a:xfrm>
            <a:off x="221002" y="1771650"/>
            <a:ext cx="4974789" cy="2492679"/>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A computer with server software can provide services simultaneously to one or many clients.</a:t>
            </a:r>
          </a:p>
          <a:p>
            <a:pPr marL="285750" indent="-285750">
              <a:lnSpc>
                <a:spcPts val="2000"/>
              </a:lnSpc>
              <a:buFont typeface="Arial"/>
              <a:buChar char="•"/>
            </a:pPr>
            <a:endParaRPr lang="en-US" sz="1400" dirty="0">
              <a:latin typeface="Arial"/>
              <a:ea typeface="+mn-lt"/>
              <a:cs typeface="+mn-lt"/>
            </a:endParaRPr>
          </a:p>
          <a:p>
            <a:pPr marL="285750" indent="-285750">
              <a:lnSpc>
                <a:spcPts val="2000"/>
              </a:lnSpc>
              <a:buFont typeface="Arial"/>
              <a:buChar char="•"/>
            </a:pPr>
            <a:r>
              <a:rPr lang="en-US" sz="1400" dirty="0">
                <a:latin typeface="Arial"/>
                <a:ea typeface="+mn-lt"/>
                <a:cs typeface="+mn-lt"/>
              </a:rPr>
              <a:t>A single server can be a file server, a web server, and an email server.</a:t>
            </a:r>
          </a:p>
          <a:p>
            <a:pPr marL="285750" indent="-285750">
              <a:lnSpc>
                <a:spcPts val="2000"/>
              </a:lnSpc>
              <a:buFont typeface="Arial"/>
              <a:buChar char="•"/>
            </a:pPr>
            <a:endParaRPr lang="en-US" sz="1400" dirty="0">
              <a:latin typeface="Arial"/>
              <a:ea typeface="+mn-lt"/>
              <a:cs typeface="+mn-lt"/>
            </a:endParaRPr>
          </a:p>
          <a:p>
            <a:pPr marL="285750" indent="-285750">
              <a:lnSpc>
                <a:spcPts val="2000"/>
              </a:lnSpc>
              <a:buFont typeface="Arial"/>
              <a:buChar char="•"/>
            </a:pPr>
            <a:r>
              <a:rPr lang="en-US" sz="1400" dirty="0">
                <a:latin typeface="Arial"/>
                <a:ea typeface="+mn-lt"/>
                <a:cs typeface="+mn-lt"/>
              </a:rPr>
              <a:t>A client computer can also connect to multiple servers using client software such web browser, client email application, and more.</a:t>
            </a:r>
          </a:p>
        </p:txBody>
      </p:sp>
      <p:pic>
        <p:nvPicPr>
          <p:cNvPr id="7" name="Picture 6">
            <a:extLst>
              <a:ext uri="{FF2B5EF4-FFF2-40B4-BE49-F238E27FC236}">
                <a16:creationId xmlns:a16="http://schemas.microsoft.com/office/drawing/2014/main" id="{7EB4DF6E-B8FD-AE3C-C2E6-40EF7BA3E62A}"/>
              </a:ext>
            </a:extLst>
          </p:cNvPr>
          <p:cNvPicPr>
            <a:picLocks noChangeAspect="1"/>
          </p:cNvPicPr>
          <p:nvPr/>
        </p:nvPicPr>
        <p:blipFill>
          <a:blip r:embed="rId3"/>
          <a:stretch>
            <a:fillRect/>
          </a:stretch>
        </p:blipFill>
        <p:spPr>
          <a:xfrm>
            <a:off x="5439509" y="1771650"/>
            <a:ext cx="3372881" cy="2955938"/>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Components</a:t>
            </a:r>
          </a:p>
        </p:txBody>
      </p:sp>
      <p:sp>
        <p:nvSpPr>
          <p:cNvPr id="3" name="Text 0"/>
          <p:cNvSpPr>
            <a:spLocks noGrp="1"/>
          </p:cNvSpPr>
          <p:nvPr>
            <p:ph type="body" idx="100" hasCustomPrompt="1"/>
          </p:nvPr>
        </p:nvSpPr>
        <p:spPr>
          <a:xfrm>
            <a:off x="0" y="1161349"/>
            <a:ext cx="9144000" cy="422486"/>
          </a:xfrm>
          <a:prstGeom prst="rect">
            <a:avLst/>
          </a:prstGeom>
          <a:noFill/>
          <a:ln/>
        </p:spPr>
        <p:txBody>
          <a:bodyPr wrap="square" rtlCol="0" anchor="t"/>
          <a:lstStyle/>
          <a:p>
            <a:r>
              <a:rPr lang="en-US"/>
              <a:t>Network Infrastructure</a:t>
            </a:r>
          </a:p>
        </p:txBody>
      </p:sp>
      <p:sp>
        <p:nvSpPr>
          <p:cNvPr id="7" name="Text 2">
            <a:extLst>
              <a:ext uri="{FF2B5EF4-FFF2-40B4-BE49-F238E27FC236}">
                <a16:creationId xmlns:a16="http://schemas.microsoft.com/office/drawing/2014/main" id="{522E0318-556B-AA63-AF3A-C29FAB60F226}"/>
              </a:ext>
            </a:extLst>
          </p:cNvPr>
          <p:cNvSpPr/>
          <p:nvPr/>
        </p:nvSpPr>
        <p:spPr>
          <a:xfrm>
            <a:off x="233527" y="2122378"/>
            <a:ext cx="3720852" cy="2430050"/>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a:latin typeface="Arial"/>
                <a:ea typeface="+mn-lt"/>
                <a:cs typeface="+mn-lt"/>
              </a:rPr>
              <a:t>The network infrastructure contains three categories of hardware components.</a:t>
            </a:r>
          </a:p>
          <a:p>
            <a:pPr marL="742950" lvl="1" indent="-285750">
              <a:lnSpc>
                <a:spcPts val="2000"/>
              </a:lnSpc>
              <a:buFont typeface="Arial"/>
              <a:buChar char="•"/>
            </a:pPr>
            <a:r>
              <a:rPr lang="en-US" sz="1400">
                <a:latin typeface="Arial"/>
                <a:ea typeface="+mn-lt"/>
                <a:cs typeface="+mn-lt"/>
              </a:rPr>
              <a:t>End Devices</a:t>
            </a:r>
          </a:p>
          <a:p>
            <a:pPr marL="742950" lvl="1" indent="-285750">
              <a:lnSpc>
                <a:spcPts val="2000"/>
              </a:lnSpc>
              <a:buFont typeface="Arial"/>
              <a:buChar char="•"/>
            </a:pPr>
            <a:r>
              <a:rPr lang="en-US" sz="1400">
                <a:latin typeface="Arial"/>
                <a:ea typeface="+mn-lt"/>
                <a:cs typeface="+mn-lt"/>
              </a:rPr>
              <a:t>Intermediary Devices</a:t>
            </a:r>
          </a:p>
          <a:p>
            <a:pPr marL="742950" lvl="1" indent="-285750">
              <a:lnSpc>
                <a:spcPts val="2000"/>
              </a:lnSpc>
              <a:buFont typeface="Arial"/>
              <a:buChar char="•"/>
            </a:pPr>
            <a:r>
              <a:rPr lang="en-US" sz="1400">
                <a:latin typeface="Arial"/>
                <a:ea typeface="+mn-lt"/>
                <a:cs typeface="+mn-lt"/>
              </a:rPr>
              <a:t>Network Media</a:t>
            </a:r>
          </a:p>
          <a:p>
            <a:pPr marL="285750" indent="-285750">
              <a:lnSpc>
                <a:spcPts val="2000"/>
              </a:lnSpc>
              <a:buFont typeface="Arial"/>
              <a:buChar char="•"/>
            </a:pPr>
            <a:endParaRPr lang="en-US" sz="1400">
              <a:latin typeface="Arial"/>
              <a:ea typeface="+mn-lt"/>
              <a:cs typeface="+mn-lt"/>
            </a:endParaRPr>
          </a:p>
          <a:p>
            <a:pPr marL="285750" indent="-285750">
              <a:lnSpc>
                <a:spcPts val="2000"/>
              </a:lnSpc>
              <a:buFont typeface="Arial"/>
              <a:buChar char="•"/>
            </a:pPr>
            <a:r>
              <a:rPr lang="en-US" sz="1400">
                <a:latin typeface="Arial"/>
                <a:ea typeface="+mn-lt"/>
                <a:cs typeface="+mn-lt"/>
              </a:rPr>
              <a:t>The following icons are used in network topologies to identify a networking component.</a:t>
            </a:r>
          </a:p>
        </p:txBody>
      </p:sp>
      <p:pic>
        <p:nvPicPr>
          <p:cNvPr id="6" name="Picture 5">
            <a:extLst>
              <a:ext uri="{FF2B5EF4-FFF2-40B4-BE49-F238E27FC236}">
                <a16:creationId xmlns:a16="http://schemas.microsoft.com/office/drawing/2014/main" id="{46C5C960-D914-46D8-A21B-7735B7C79ABD}"/>
              </a:ext>
            </a:extLst>
          </p:cNvPr>
          <p:cNvPicPr>
            <a:picLocks noChangeAspect="1"/>
          </p:cNvPicPr>
          <p:nvPr/>
        </p:nvPicPr>
        <p:blipFill>
          <a:blip r:embed="rId3"/>
          <a:stretch>
            <a:fillRect/>
          </a:stretch>
        </p:blipFill>
        <p:spPr>
          <a:xfrm>
            <a:off x="4052464" y="1771649"/>
            <a:ext cx="4914555" cy="3502516"/>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Network Components</a:t>
            </a:r>
          </a:p>
        </p:txBody>
      </p:sp>
      <p:sp>
        <p:nvSpPr>
          <p:cNvPr id="3" name="Text 0"/>
          <p:cNvSpPr>
            <a:spLocks noGrp="1"/>
          </p:cNvSpPr>
          <p:nvPr>
            <p:ph type="body" idx="100" hasCustomPrompt="1"/>
          </p:nvPr>
        </p:nvSpPr>
        <p:spPr>
          <a:xfrm>
            <a:off x="0" y="1131570"/>
            <a:ext cx="9144000" cy="414612"/>
          </a:xfrm>
          <a:prstGeom prst="rect">
            <a:avLst/>
          </a:prstGeom>
          <a:noFill/>
          <a:ln/>
        </p:spPr>
        <p:txBody>
          <a:bodyPr wrap="square" rtlCol="0" anchor="t"/>
          <a:lstStyle/>
          <a:p>
            <a:r>
              <a:rPr lang="en-US"/>
              <a:t>End Devices</a:t>
            </a:r>
          </a:p>
        </p:txBody>
      </p:sp>
      <p:sp>
        <p:nvSpPr>
          <p:cNvPr id="7" name="Text 2">
            <a:extLst>
              <a:ext uri="{FF2B5EF4-FFF2-40B4-BE49-F238E27FC236}">
                <a16:creationId xmlns:a16="http://schemas.microsoft.com/office/drawing/2014/main" id="{E15F135E-7CDE-D6FA-45B6-1B0CC57373C8}"/>
              </a:ext>
            </a:extLst>
          </p:cNvPr>
          <p:cNvSpPr/>
          <p:nvPr/>
        </p:nvSpPr>
        <p:spPr>
          <a:xfrm>
            <a:off x="221001" y="1771650"/>
            <a:ext cx="8465799" cy="3384001"/>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a:latin typeface="Arial"/>
                <a:ea typeface="+mn-lt"/>
                <a:cs typeface="+mn-lt"/>
              </a:rPr>
              <a:t>The network devices that people are most familiar with are called end devices, or hosts. </a:t>
            </a:r>
          </a:p>
          <a:p>
            <a:pPr marL="742950" lvl="1" indent="-285750">
              <a:lnSpc>
                <a:spcPts val="2000"/>
              </a:lnSpc>
              <a:buFont typeface="Arial"/>
              <a:buChar char="•"/>
            </a:pPr>
            <a:r>
              <a:rPr lang="en-US" sz="1400">
                <a:latin typeface="Arial"/>
                <a:ea typeface="+mn-lt"/>
                <a:cs typeface="+mn-lt"/>
              </a:rPr>
              <a:t>Computers (workstations, laptops, file servers, web servers)</a:t>
            </a:r>
          </a:p>
          <a:p>
            <a:pPr marL="742950" lvl="1" indent="-285750">
              <a:lnSpc>
                <a:spcPts val="2000"/>
              </a:lnSpc>
              <a:buFont typeface="Arial"/>
              <a:buChar char="•"/>
            </a:pPr>
            <a:r>
              <a:rPr lang="en-US" sz="1400">
                <a:latin typeface="Arial"/>
                <a:ea typeface="+mn-lt"/>
                <a:cs typeface="+mn-lt"/>
              </a:rPr>
              <a:t>Network printers</a:t>
            </a:r>
          </a:p>
          <a:p>
            <a:pPr marL="742950" lvl="1" indent="-285750">
              <a:lnSpc>
                <a:spcPts val="2000"/>
              </a:lnSpc>
              <a:buFont typeface="Arial"/>
              <a:buChar char="•"/>
            </a:pPr>
            <a:r>
              <a:rPr lang="en-US" sz="1400">
                <a:latin typeface="Arial"/>
                <a:ea typeface="+mn-lt"/>
                <a:cs typeface="+mn-lt"/>
              </a:rPr>
              <a:t>Telephones and teleconferencing equipment</a:t>
            </a:r>
          </a:p>
          <a:p>
            <a:pPr marL="742950" lvl="1" indent="-285750">
              <a:lnSpc>
                <a:spcPts val="2000"/>
              </a:lnSpc>
              <a:buFont typeface="Arial"/>
              <a:buChar char="•"/>
            </a:pPr>
            <a:r>
              <a:rPr lang="en-US" sz="1400">
                <a:latin typeface="Arial"/>
                <a:ea typeface="+mn-lt"/>
                <a:cs typeface="+mn-lt"/>
              </a:rPr>
              <a:t>Security cameras</a:t>
            </a:r>
          </a:p>
          <a:p>
            <a:pPr marL="742950" lvl="1" indent="-285750">
              <a:lnSpc>
                <a:spcPts val="2000"/>
              </a:lnSpc>
              <a:buFont typeface="Arial"/>
              <a:buChar char="•"/>
            </a:pPr>
            <a:r>
              <a:rPr lang="en-US" sz="1400">
                <a:latin typeface="Arial"/>
                <a:ea typeface="+mn-lt"/>
                <a:cs typeface="+mn-lt"/>
              </a:rPr>
              <a:t>Mobile devices (such as smart phones, tablets, PDAs, and wireless debit/credit card readers and barcode scanners)</a:t>
            </a:r>
          </a:p>
          <a:p>
            <a:pPr marL="285750" indent="-285750">
              <a:lnSpc>
                <a:spcPts val="2000"/>
              </a:lnSpc>
              <a:buFont typeface="Arial"/>
              <a:buChar char="•"/>
            </a:pPr>
            <a:endParaRPr lang="en-US" sz="1400">
              <a:latin typeface="Arial"/>
              <a:ea typeface="+mn-lt"/>
              <a:cs typeface="+mn-lt"/>
            </a:endParaRPr>
          </a:p>
          <a:p>
            <a:pPr marL="285750" indent="-285750">
              <a:lnSpc>
                <a:spcPts val="2000"/>
              </a:lnSpc>
              <a:buFont typeface="Arial"/>
              <a:buChar char="•"/>
            </a:pPr>
            <a:r>
              <a:rPr lang="en-US" sz="1400">
                <a:latin typeface="Arial"/>
                <a:ea typeface="+mn-lt"/>
                <a:cs typeface="+mn-lt"/>
              </a:rPr>
              <a:t>An end device (or host) is either the source or destination of a message transmitted over the network.</a:t>
            </a:r>
          </a:p>
          <a:p>
            <a:pPr marL="285750" indent="-285750">
              <a:lnSpc>
                <a:spcPts val="2000"/>
              </a:lnSpc>
              <a:buFont typeface="Arial"/>
              <a:buChar char="•"/>
            </a:pPr>
            <a:r>
              <a:rPr lang="en-US" sz="1400">
                <a:latin typeface="Arial"/>
                <a:ea typeface="+mn-lt"/>
                <a:cs typeface="+mn-lt"/>
              </a:rPr>
              <a:t>To uniquely identify hosts, addresses are used. </a:t>
            </a:r>
          </a:p>
          <a:p>
            <a:pPr marL="285750" indent="-285750">
              <a:lnSpc>
                <a:spcPts val="2000"/>
              </a:lnSpc>
              <a:buFont typeface="Arial"/>
              <a:buChar char="•"/>
            </a:pPr>
            <a:r>
              <a:rPr lang="en-US" sz="1400">
                <a:latin typeface="Arial"/>
                <a:ea typeface="+mn-lt"/>
                <a:cs typeface="+mn-lt"/>
              </a:rPr>
              <a:t>When a host initiates communication, it uses the address of the destination host to specify where the message should be sent.</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ISP Connectivity Options</a:t>
            </a:r>
          </a:p>
        </p:txBody>
      </p:sp>
      <p:sp>
        <p:nvSpPr>
          <p:cNvPr id="3" name="Text 0"/>
          <p:cNvSpPr>
            <a:spLocks noGrp="1"/>
          </p:cNvSpPr>
          <p:nvPr>
            <p:ph type="body" idx="100" hasCustomPrompt="1"/>
          </p:nvPr>
        </p:nvSpPr>
        <p:spPr>
          <a:xfrm>
            <a:off x="1" y="1131571"/>
            <a:ext cx="4439691" cy="483505"/>
          </a:xfrm>
          <a:prstGeom prst="rect">
            <a:avLst/>
          </a:prstGeom>
          <a:noFill/>
          <a:ln/>
        </p:spPr>
        <p:txBody>
          <a:bodyPr wrap="square" rtlCol="0" anchor="t"/>
          <a:lstStyle/>
          <a:p>
            <a:r>
              <a:rPr lang="en-US"/>
              <a:t>ISP Services</a:t>
            </a:r>
          </a:p>
        </p:txBody>
      </p:sp>
      <p:sp>
        <p:nvSpPr>
          <p:cNvPr id="4" name="Text 2">
            <a:extLst>
              <a:ext uri="{FF2B5EF4-FFF2-40B4-BE49-F238E27FC236}">
                <a16:creationId xmlns:a16="http://schemas.microsoft.com/office/drawing/2014/main" id="{D99ADCB3-D381-3001-31CF-AA81226C7878}"/>
              </a:ext>
            </a:extLst>
          </p:cNvPr>
          <p:cNvSpPr/>
          <p:nvPr/>
        </p:nvSpPr>
        <p:spPr>
          <a:xfrm>
            <a:off x="352885" y="2527254"/>
            <a:ext cx="4086806" cy="1831288"/>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An Internet Service Provider (ISP) provides the link between a network and the internet. </a:t>
            </a:r>
            <a:endParaRPr lang="en-US" dirty="0"/>
          </a:p>
          <a:p>
            <a:pPr marL="285750" indent="-285750">
              <a:lnSpc>
                <a:spcPts val="2000"/>
              </a:lnSpc>
              <a:buFont typeface="Arial"/>
              <a:buChar char="•"/>
            </a:pPr>
            <a:endParaRPr lang="en-US" sz="1400" dirty="0">
              <a:latin typeface="Arial"/>
              <a:ea typeface="+mn-lt"/>
              <a:cs typeface="+mn-lt"/>
            </a:endParaRPr>
          </a:p>
          <a:p>
            <a:pPr marL="285750" indent="-285750">
              <a:lnSpc>
                <a:spcPts val="2000"/>
              </a:lnSpc>
              <a:buFont typeface="Arial"/>
              <a:buChar char="•"/>
            </a:pPr>
            <a:r>
              <a:rPr lang="en-US" sz="1400" dirty="0">
                <a:latin typeface="Arial"/>
                <a:ea typeface="+mn-lt"/>
                <a:cs typeface="+mn-lt"/>
              </a:rPr>
              <a:t>Many ISPs also offer additional services to their contract subscribers as shown in the figure.</a:t>
            </a:r>
          </a:p>
          <a:p>
            <a:pPr marL="285750" indent="-285750">
              <a:lnSpc>
                <a:spcPts val="2000"/>
              </a:lnSpc>
              <a:buFont typeface="Arial"/>
              <a:buChar char="•"/>
            </a:pPr>
            <a:endParaRPr lang="en-US" sz="1400" dirty="0">
              <a:latin typeface="Arial"/>
              <a:ea typeface="+mn-lt"/>
              <a:cs typeface="+mn-lt"/>
            </a:endParaRPr>
          </a:p>
          <a:p>
            <a:pPr marL="285750" indent="-285750">
              <a:lnSpc>
                <a:spcPts val="2000"/>
              </a:lnSpc>
              <a:buFont typeface="Arial"/>
              <a:buChar char="•"/>
            </a:pPr>
            <a:endParaRPr lang="en-US" sz="1400" dirty="0">
              <a:latin typeface="Arial"/>
              <a:ea typeface="+mn-lt"/>
              <a:cs typeface="+mn-lt"/>
            </a:endParaRPr>
          </a:p>
        </p:txBody>
      </p:sp>
      <p:pic>
        <p:nvPicPr>
          <p:cNvPr id="7" name="Picture 6">
            <a:extLst>
              <a:ext uri="{FF2B5EF4-FFF2-40B4-BE49-F238E27FC236}">
                <a16:creationId xmlns:a16="http://schemas.microsoft.com/office/drawing/2014/main" id="{9CA47071-AD64-A145-B51D-CD0F6282FB96}"/>
              </a:ext>
            </a:extLst>
          </p:cNvPr>
          <p:cNvPicPr>
            <a:picLocks noChangeAspect="1"/>
          </p:cNvPicPr>
          <p:nvPr/>
        </p:nvPicPr>
        <p:blipFill>
          <a:blip r:embed="rId3"/>
          <a:stretch>
            <a:fillRect/>
          </a:stretch>
        </p:blipFill>
        <p:spPr>
          <a:xfrm>
            <a:off x="4486930" y="1369788"/>
            <a:ext cx="4084104" cy="3928810"/>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ISP Connectivity Options</a:t>
            </a:r>
          </a:p>
        </p:txBody>
      </p:sp>
      <p:sp>
        <p:nvSpPr>
          <p:cNvPr id="3" name="Text 0"/>
          <p:cNvSpPr>
            <a:spLocks noGrp="1"/>
          </p:cNvSpPr>
          <p:nvPr>
            <p:ph type="body" idx="100" hasCustomPrompt="1"/>
          </p:nvPr>
        </p:nvSpPr>
        <p:spPr>
          <a:xfrm>
            <a:off x="0" y="1131571"/>
            <a:ext cx="6838872" cy="483505"/>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ISP Services (Cont.)</a:t>
            </a:r>
            <a:endParaRPr lang="en-US"/>
          </a:p>
        </p:txBody>
      </p:sp>
      <p:sp>
        <p:nvSpPr>
          <p:cNvPr id="8" name="Text 2">
            <a:extLst>
              <a:ext uri="{FF2B5EF4-FFF2-40B4-BE49-F238E27FC236}">
                <a16:creationId xmlns:a16="http://schemas.microsoft.com/office/drawing/2014/main" id="{03470C17-43F0-1AD5-9905-8FFA7CB6E532}"/>
              </a:ext>
            </a:extLst>
          </p:cNvPr>
          <p:cNvSpPr/>
          <p:nvPr/>
        </p:nvSpPr>
        <p:spPr>
          <a:xfrm>
            <a:off x="324910" y="1932495"/>
            <a:ext cx="8406807" cy="3545667"/>
          </a:xfrm>
          <a:prstGeom prst="rect">
            <a:avLst/>
          </a:prstGeom>
          <a:noFill/>
          <a:ln/>
        </p:spPr>
        <p:txBody>
          <a:bodyPr wrap="square" lIns="91440" tIns="45720" rIns="91440" bIns="45720" rtlCol="0" anchor="t"/>
          <a:lstStyle/>
          <a:p>
            <a:pPr marL="285750" indent="-285750">
              <a:lnSpc>
                <a:spcPts val="2000"/>
              </a:lnSpc>
              <a:buFont typeface="Arial,Sans-Serif"/>
              <a:buChar char="•"/>
            </a:pPr>
            <a:r>
              <a:rPr lang="en-US" sz="1400">
                <a:latin typeface="Arial"/>
                <a:ea typeface="+mn-lt"/>
                <a:cs typeface="Arial"/>
              </a:rPr>
              <a:t>Each ISP connects to other ISPs to form a network of links that interconnect users all over the world. </a:t>
            </a:r>
            <a:endParaRPr lang="en-US">
              <a:cs typeface="Calibri" panose="020F0502020204030204"/>
            </a:endParaRPr>
          </a:p>
          <a:p>
            <a:pPr marL="285750" indent="-285750">
              <a:lnSpc>
                <a:spcPts val="2000"/>
              </a:lnSpc>
              <a:buFont typeface="Arial,Sans-Serif"/>
              <a:buChar char="•"/>
            </a:pPr>
            <a:endParaRPr lang="en-US" sz="1400">
              <a:latin typeface="Arial"/>
              <a:ea typeface="+mn-lt"/>
              <a:cs typeface="Arial"/>
            </a:endParaRPr>
          </a:p>
          <a:p>
            <a:pPr marL="285750" indent="-285750">
              <a:lnSpc>
                <a:spcPts val="2000"/>
              </a:lnSpc>
              <a:buFont typeface="Arial"/>
              <a:buChar char="•"/>
            </a:pPr>
            <a:r>
              <a:rPr lang="en-US" sz="1400">
                <a:latin typeface="Arial"/>
                <a:ea typeface="+mn-lt"/>
                <a:cs typeface="Arial"/>
              </a:rPr>
              <a:t>ISPs are connected in a hierarchical manner that ensures that internet traffic generally takes the shortest path from the source to the destination.</a:t>
            </a:r>
            <a:endParaRPr lang="en-US" sz="1400">
              <a:latin typeface="Arial"/>
              <a:ea typeface="+mn-lt"/>
              <a:cs typeface="+mn-lt"/>
            </a:endParaRPr>
          </a:p>
          <a:p>
            <a:pPr marL="285750" indent="-285750">
              <a:lnSpc>
                <a:spcPts val="2000"/>
              </a:lnSpc>
              <a:buFont typeface="Arial"/>
              <a:buChar char="•"/>
            </a:pPr>
            <a:endParaRPr lang="en-US" sz="1400">
              <a:latin typeface="Arial"/>
              <a:ea typeface="+mn-lt"/>
              <a:cs typeface="Arial"/>
            </a:endParaRPr>
          </a:p>
          <a:p>
            <a:pPr marL="285750" indent="-285750">
              <a:lnSpc>
                <a:spcPts val="2000"/>
              </a:lnSpc>
              <a:buFont typeface="Arial"/>
              <a:buChar char="•"/>
            </a:pPr>
            <a:r>
              <a:rPr lang="en-US" sz="1400">
                <a:latin typeface="Arial"/>
                <a:ea typeface="+mn-lt"/>
                <a:cs typeface="+mn-lt"/>
              </a:rPr>
              <a:t>ISPs provides high-speed data links to connect the various service provider networks in major metropolitan areas around the world. </a:t>
            </a:r>
            <a:endParaRPr lang="en-US"/>
          </a:p>
          <a:p>
            <a:pPr marL="285750" indent="-285750">
              <a:lnSpc>
                <a:spcPts val="2000"/>
              </a:lnSpc>
              <a:buFont typeface="Arial"/>
              <a:buChar char="•"/>
            </a:pPr>
            <a:endParaRPr lang="en-US" sz="1400">
              <a:latin typeface="Arial"/>
              <a:ea typeface="+mn-lt"/>
              <a:cs typeface="+mn-lt"/>
            </a:endParaRPr>
          </a:p>
          <a:p>
            <a:pPr marL="285750" indent="-285750">
              <a:lnSpc>
                <a:spcPts val="2000"/>
              </a:lnSpc>
              <a:buFont typeface="Arial"/>
              <a:buChar char="•"/>
            </a:pPr>
            <a:r>
              <a:rPr lang="en-US" sz="1400">
                <a:latin typeface="Arial"/>
                <a:ea typeface="+mn-lt"/>
                <a:cs typeface="+mn-lt"/>
              </a:rPr>
              <a:t>The primary medium that connects the internet backbone is fiber-optic cable installed underground to connect cities within continents and under the sea to connect continents, countries, and cities.</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10</a:t>
            </a:fld>
            <a:endParaRPr lang="en-US"/>
          </a:p>
        </p:txBody>
      </p:sp>
    </p:spTree>
    <p:extLst>
      <p:ext uri="{BB962C8B-B14F-4D97-AF65-F5344CB8AC3E}">
        <p14:creationId xmlns:p14="http://schemas.microsoft.com/office/powerpoint/2010/main" val="2959769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ISP Connectivity Options</a:t>
            </a:r>
          </a:p>
        </p:txBody>
      </p:sp>
      <p:sp>
        <p:nvSpPr>
          <p:cNvPr id="3" name="Text 0"/>
          <p:cNvSpPr>
            <a:spLocks noGrp="1"/>
          </p:cNvSpPr>
          <p:nvPr>
            <p:ph type="body" idx="100" hasCustomPrompt="1"/>
          </p:nvPr>
        </p:nvSpPr>
        <p:spPr>
          <a:xfrm>
            <a:off x="0" y="1131570"/>
            <a:ext cx="9144000" cy="370770"/>
          </a:xfrm>
          <a:prstGeom prst="rect">
            <a:avLst/>
          </a:prstGeom>
          <a:noFill/>
          <a:ln/>
        </p:spPr>
        <p:txBody>
          <a:bodyPr wrap="square" rtlCol="0" anchor="t"/>
          <a:lstStyle/>
          <a:p>
            <a:r>
              <a:rPr lang="en-US"/>
              <a:t>ISP Connections</a:t>
            </a:r>
          </a:p>
        </p:txBody>
      </p:sp>
      <p:sp>
        <p:nvSpPr>
          <p:cNvPr id="4" name="Text 2">
            <a:extLst>
              <a:ext uri="{FF2B5EF4-FFF2-40B4-BE49-F238E27FC236}">
                <a16:creationId xmlns:a16="http://schemas.microsoft.com/office/drawing/2014/main" id="{A4575758-A9E9-4543-AE0B-81BB9572ACE0}"/>
              </a:ext>
            </a:extLst>
          </p:cNvPr>
          <p:cNvSpPr/>
          <p:nvPr/>
        </p:nvSpPr>
        <p:spPr>
          <a:xfrm>
            <a:off x="221001" y="1771649"/>
            <a:ext cx="8362560" cy="3175349"/>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The interconnection of ISPs that forms the backbone of the internet is a complex web of fiber-optic cables with expensive networking switches and routers that direct the flow of information between source and destination hosts. </a:t>
            </a:r>
          </a:p>
          <a:p>
            <a:pPr marL="285750" indent="-285750">
              <a:lnSpc>
                <a:spcPts val="2000"/>
              </a:lnSpc>
              <a:buFont typeface="Arial"/>
              <a:buChar char="•"/>
            </a:pPr>
            <a:endParaRPr lang="en-US" sz="1400" dirty="0">
              <a:latin typeface="Arial"/>
              <a:ea typeface="+mn-lt"/>
              <a:cs typeface="+mn-lt"/>
            </a:endParaRPr>
          </a:p>
          <a:p>
            <a:pPr marL="285750" indent="-285750">
              <a:lnSpc>
                <a:spcPts val="2000"/>
              </a:lnSpc>
              <a:buFont typeface="Arial"/>
              <a:buChar char="•"/>
            </a:pPr>
            <a:r>
              <a:rPr lang="en-US" sz="1400" dirty="0">
                <a:latin typeface="Arial"/>
                <a:ea typeface="+mn-lt"/>
                <a:cs typeface="+mn-lt"/>
              </a:rPr>
              <a:t>The simplest ISP connection option consists of a modem that provides a direct connection between a computer and the ISP. </a:t>
            </a:r>
          </a:p>
          <a:p>
            <a:pPr marL="742950" lvl="1" indent="-285750">
              <a:lnSpc>
                <a:spcPts val="2000"/>
              </a:lnSpc>
              <a:buFont typeface="Arial"/>
              <a:buChar char="•"/>
            </a:pPr>
            <a:r>
              <a:rPr lang="en-US" sz="1400" dirty="0">
                <a:latin typeface="Arial"/>
                <a:ea typeface="+mn-lt"/>
                <a:cs typeface="+mn-lt"/>
              </a:rPr>
              <a:t>However, this is not a secure option as a computer is not protected on the internet.</a:t>
            </a:r>
          </a:p>
          <a:p>
            <a:pPr marL="285750" indent="-285750">
              <a:lnSpc>
                <a:spcPts val="2000"/>
              </a:lnSpc>
              <a:buFont typeface="Arial"/>
              <a:buChar char="•"/>
            </a:pPr>
            <a:endParaRPr lang="en-US" sz="1400" dirty="0">
              <a:latin typeface="Arial"/>
              <a:ea typeface="+mn-lt"/>
              <a:cs typeface="+mn-lt"/>
            </a:endParaRPr>
          </a:p>
          <a:p>
            <a:pPr marL="285750" indent="-285750">
              <a:lnSpc>
                <a:spcPts val="2000"/>
              </a:lnSpc>
              <a:buFont typeface="Arial"/>
              <a:buChar char="•"/>
            </a:pPr>
            <a:r>
              <a:rPr lang="en-US" sz="1400" dirty="0">
                <a:latin typeface="Arial"/>
                <a:ea typeface="+mn-lt"/>
                <a:cs typeface="+mn-lt"/>
              </a:rPr>
              <a:t>A router (or wireless router) is required to securely connect a computer to an ISP. </a:t>
            </a:r>
          </a:p>
          <a:p>
            <a:pPr marL="742950" lvl="1" indent="-285750">
              <a:lnSpc>
                <a:spcPts val="2000"/>
              </a:lnSpc>
              <a:buFont typeface="Arial"/>
              <a:buChar char="•"/>
            </a:pPr>
            <a:r>
              <a:rPr lang="en-US" sz="1400" dirty="0">
                <a:latin typeface="Arial"/>
                <a:ea typeface="+mn-lt"/>
                <a:cs typeface="+mn-lt"/>
              </a:rPr>
              <a:t>The router includes a switch to connect wired hosts and a wireless AP to connect wireless hosts. </a:t>
            </a:r>
          </a:p>
          <a:p>
            <a:pPr marL="742950" lvl="1" indent="-285750">
              <a:lnSpc>
                <a:spcPts val="2000"/>
              </a:lnSpc>
              <a:buFont typeface="Arial"/>
              <a:buChar char="•"/>
            </a:pPr>
            <a:r>
              <a:rPr lang="en-US" sz="1400" dirty="0">
                <a:latin typeface="Arial"/>
                <a:ea typeface="+mn-lt"/>
                <a:cs typeface="+mn-lt"/>
              </a:rPr>
              <a:t>The router also provides client IP addressing information and security for inside hosts.</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ISP Connectivity Options</a:t>
            </a:r>
          </a:p>
        </p:txBody>
      </p:sp>
      <p:sp>
        <p:nvSpPr>
          <p:cNvPr id="3" name="Text 0"/>
          <p:cNvSpPr>
            <a:spLocks noGrp="1"/>
          </p:cNvSpPr>
          <p:nvPr>
            <p:ph type="body" idx="100" hasCustomPrompt="1"/>
          </p:nvPr>
        </p:nvSpPr>
        <p:spPr>
          <a:xfrm>
            <a:off x="0" y="1131570"/>
            <a:ext cx="9144000" cy="370770"/>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ISP Connections (Cont.)</a:t>
            </a:r>
            <a:endParaRPr lang="en-US"/>
          </a:p>
        </p:txBody>
      </p:sp>
      <p:pic>
        <p:nvPicPr>
          <p:cNvPr id="5" name="Picture 5" descr="Diagram&#10;&#10;Description automatically generated">
            <a:extLst>
              <a:ext uri="{FF2B5EF4-FFF2-40B4-BE49-F238E27FC236}">
                <a16:creationId xmlns:a16="http://schemas.microsoft.com/office/drawing/2014/main" id="{797390C3-2348-DB55-7D10-55CCBEACC9CD}"/>
              </a:ext>
            </a:extLst>
          </p:cNvPr>
          <p:cNvPicPr>
            <a:picLocks noChangeAspect="1"/>
          </p:cNvPicPr>
          <p:nvPr/>
        </p:nvPicPr>
        <p:blipFill>
          <a:blip r:embed="rId3"/>
          <a:stretch>
            <a:fillRect/>
          </a:stretch>
        </p:blipFill>
        <p:spPr>
          <a:xfrm>
            <a:off x="1317382" y="1738725"/>
            <a:ext cx="6282103" cy="3622339"/>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12</a:t>
            </a:fld>
            <a:endParaRPr lang="en-US"/>
          </a:p>
        </p:txBody>
      </p:sp>
    </p:spTree>
    <p:extLst>
      <p:ext uri="{BB962C8B-B14F-4D97-AF65-F5344CB8AC3E}">
        <p14:creationId xmlns:p14="http://schemas.microsoft.com/office/powerpoint/2010/main" val="769392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ISP Connectivity Options</a:t>
            </a:r>
          </a:p>
        </p:txBody>
      </p:sp>
      <p:sp>
        <p:nvSpPr>
          <p:cNvPr id="3" name="Text 0"/>
          <p:cNvSpPr>
            <a:spLocks noGrp="1"/>
          </p:cNvSpPr>
          <p:nvPr>
            <p:ph type="body" idx="100" hasCustomPrompt="1"/>
          </p:nvPr>
        </p:nvSpPr>
        <p:spPr>
          <a:xfrm>
            <a:off x="0" y="1131571"/>
            <a:ext cx="9144000" cy="458453"/>
          </a:xfrm>
          <a:prstGeom prst="rect">
            <a:avLst/>
          </a:prstGeom>
          <a:noFill/>
          <a:ln/>
        </p:spPr>
        <p:txBody>
          <a:bodyPr wrap="square" rtlCol="0" anchor="t"/>
          <a:lstStyle/>
          <a:p>
            <a:r>
              <a:rPr lang="en-US"/>
              <a:t>Cable and DSL Connections</a:t>
            </a:r>
          </a:p>
        </p:txBody>
      </p:sp>
      <p:sp>
        <p:nvSpPr>
          <p:cNvPr id="5" name="TextBox 4">
            <a:extLst>
              <a:ext uri="{FF2B5EF4-FFF2-40B4-BE49-F238E27FC236}">
                <a16:creationId xmlns:a16="http://schemas.microsoft.com/office/drawing/2014/main" id="{5EB52A63-D57A-7803-E819-1F3D5F5B0809}"/>
              </a:ext>
            </a:extLst>
          </p:cNvPr>
          <p:cNvSpPr txBox="1"/>
          <p:nvPr/>
        </p:nvSpPr>
        <p:spPr>
          <a:xfrm>
            <a:off x="390159" y="1835396"/>
            <a:ext cx="625719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Most home network users connect to the internet using either Cable or DSL.</a:t>
            </a:r>
            <a:endParaRPr lang="en-US" sz="1400">
              <a:latin typeface="Arial"/>
            </a:endParaRPr>
          </a:p>
        </p:txBody>
      </p:sp>
      <p:sp>
        <p:nvSpPr>
          <p:cNvPr id="4" name="Text 2">
            <a:extLst>
              <a:ext uri="{FF2B5EF4-FFF2-40B4-BE49-F238E27FC236}">
                <a16:creationId xmlns:a16="http://schemas.microsoft.com/office/drawing/2014/main" id="{BB9CEDDD-B761-614D-2C08-0AB181EB3FB1}"/>
              </a:ext>
            </a:extLst>
          </p:cNvPr>
          <p:cNvSpPr/>
          <p:nvPr/>
        </p:nvSpPr>
        <p:spPr>
          <a:xfrm>
            <a:off x="418829" y="2424503"/>
            <a:ext cx="4181393" cy="2966608"/>
          </a:xfrm>
          <a:prstGeom prst="rect">
            <a:avLst/>
          </a:prstGeom>
          <a:noFill/>
          <a:ln/>
        </p:spPr>
        <p:txBody>
          <a:bodyPr wrap="square" lIns="91440" tIns="45720" rIns="91440" bIns="45720" rtlCol="0" anchor="t"/>
          <a:lstStyle/>
          <a:p>
            <a:pPr>
              <a:lnSpc>
                <a:spcPts val="2000"/>
              </a:lnSpc>
            </a:pPr>
            <a:r>
              <a:rPr lang="en-US" sz="1400" b="1" dirty="0">
                <a:latin typeface="Arial"/>
                <a:ea typeface="+mn-lt"/>
                <a:cs typeface="+mn-lt"/>
              </a:rPr>
              <a:t>Cable</a:t>
            </a:r>
            <a:r>
              <a:rPr lang="en-US" sz="1400" dirty="0">
                <a:latin typeface="Arial"/>
                <a:ea typeface="+mn-lt"/>
                <a:cs typeface="+mn-lt"/>
              </a:rPr>
              <a:t>  </a:t>
            </a:r>
            <a:endParaRPr lang="en-US" dirty="0">
              <a:latin typeface="Calibri" panose="020F0502020204030204"/>
              <a:ea typeface="+mn-lt"/>
              <a:cs typeface="+mn-lt"/>
            </a:endParaRPr>
          </a:p>
          <a:p>
            <a:pPr marL="285750" indent="-285750">
              <a:lnSpc>
                <a:spcPts val="2000"/>
              </a:lnSpc>
              <a:buFont typeface="Arial,Sans-Serif"/>
              <a:buChar char="•"/>
            </a:pPr>
            <a:r>
              <a:rPr lang="en-US" sz="1400" dirty="0">
                <a:latin typeface="Arial"/>
                <a:ea typeface="+mn-lt"/>
                <a:cs typeface="+mn-lt"/>
              </a:rPr>
              <a:t>Typically offered by cable television service providers option, t</a:t>
            </a:r>
            <a:r>
              <a:rPr lang="en-US" sz="1400" dirty="0">
                <a:latin typeface="Arial"/>
                <a:ea typeface="+mn-lt"/>
                <a:cs typeface="Arial"/>
              </a:rPr>
              <a:t>he internet data signal is carried on the same coaxial cable that delivers cable television.  </a:t>
            </a:r>
            <a:endParaRPr lang="en-US" sz="1400" dirty="0">
              <a:ea typeface="+mn-lt"/>
              <a:cs typeface="+mn-lt"/>
            </a:endParaRPr>
          </a:p>
          <a:p>
            <a:pPr marL="285750" indent="-285750">
              <a:lnSpc>
                <a:spcPts val="2000"/>
              </a:lnSpc>
              <a:buFont typeface="Arial"/>
              <a:buChar char="•"/>
            </a:pPr>
            <a:r>
              <a:rPr lang="en-US" sz="1400" dirty="0">
                <a:latin typeface="Arial"/>
                <a:ea typeface="+mn-lt"/>
                <a:cs typeface="+mn-lt"/>
              </a:rPr>
              <a:t>It provides a high bandwidth, always on, connection to the internet.</a:t>
            </a:r>
            <a:endParaRPr lang="en-US" dirty="0">
              <a:latin typeface="Calibri" panose="020F0502020204030204"/>
              <a:ea typeface="+mn-lt"/>
              <a:cs typeface="+mn-lt"/>
            </a:endParaRPr>
          </a:p>
          <a:p>
            <a:pPr marL="285750" indent="-285750">
              <a:lnSpc>
                <a:spcPts val="2000"/>
              </a:lnSpc>
              <a:buFont typeface="Arial"/>
              <a:buChar char="•"/>
            </a:pPr>
            <a:r>
              <a:rPr lang="en-US" sz="1400" dirty="0">
                <a:latin typeface="Arial"/>
                <a:ea typeface="+mn-lt"/>
                <a:cs typeface="+mn-lt"/>
              </a:rPr>
              <a:t>A special cable modem separates the internet data signal from the other signals carried on the cable and provides an Ethernet connection to a host computer or LAN.</a:t>
            </a:r>
            <a:endParaRPr lang="en-US" dirty="0">
              <a:cs typeface="Calibri"/>
            </a:endParaRPr>
          </a:p>
        </p:txBody>
      </p:sp>
      <p:pic>
        <p:nvPicPr>
          <p:cNvPr id="7" name="Picture 6">
            <a:extLst>
              <a:ext uri="{FF2B5EF4-FFF2-40B4-BE49-F238E27FC236}">
                <a16:creationId xmlns:a16="http://schemas.microsoft.com/office/drawing/2014/main" id="{F7A31A8A-BDCD-ED50-3DCA-8B5607D6AF3F}"/>
              </a:ext>
            </a:extLst>
          </p:cNvPr>
          <p:cNvPicPr>
            <a:picLocks noChangeAspect="1"/>
          </p:cNvPicPr>
          <p:nvPr/>
        </p:nvPicPr>
        <p:blipFill>
          <a:blip r:embed="rId3"/>
          <a:stretch>
            <a:fillRect/>
          </a:stretch>
        </p:blipFill>
        <p:spPr>
          <a:xfrm>
            <a:off x="4734722" y="2746886"/>
            <a:ext cx="4306464" cy="2498260"/>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ISP Connectivity Options</a:t>
            </a:r>
          </a:p>
        </p:txBody>
      </p:sp>
      <p:sp>
        <p:nvSpPr>
          <p:cNvPr id="3" name="Text 0"/>
          <p:cNvSpPr>
            <a:spLocks noGrp="1"/>
          </p:cNvSpPr>
          <p:nvPr>
            <p:ph type="body" idx="100" hasCustomPrompt="1"/>
          </p:nvPr>
        </p:nvSpPr>
        <p:spPr>
          <a:xfrm>
            <a:off x="0" y="1131571"/>
            <a:ext cx="9144000" cy="458453"/>
          </a:xfrm>
          <a:prstGeom prst="rect">
            <a:avLst/>
          </a:prstGeom>
          <a:noFill/>
          <a:ln/>
        </p:spPr>
        <p:txBody>
          <a:bodyPr vert="horz" wrap="square" lIns="91440" tIns="45720" rIns="91440" bIns="45720" numCol="1" rtlCol="0" anchor="t" anchorCtr="0" compatLnSpc="1">
            <a:prstTxWarp prst="textNoShape">
              <a:avLst/>
            </a:prstTxWarp>
          </a:bodyPr>
          <a:lstStyle/>
          <a:p>
            <a:r>
              <a:rPr lang="en-US">
                <a:latin typeface="Arial"/>
                <a:cs typeface="Arial"/>
              </a:rPr>
              <a:t>Cable and DSL Connections (Cont.)</a:t>
            </a:r>
          </a:p>
        </p:txBody>
      </p:sp>
      <p:sp>
        <p:nvSpPr>
          <p:cNvPr id="4" name="Text 2">
            <a:extLst>
              <a:ext uri="{FF2B5EF4-FFF2-40B4-BE49-F238E27FC236}">
                <a16:creationId xmlns:a16="http://schemas.microsoft.com/office/drawing/2014/main" id="{BB9CEDDD-B761-614D-2C08-0AB181EB3FB1}"/>
              </a:ext>
            </a:extLst>
          </p:cNvPr>
          <p:cNvSpPr/>
          <p:nvPr/>
        </p:nvSpPr>
        <p:spPr>
          <a:xfrm>
            <a:off x="396848" y="1677157"/>
            <a:ext cx="8108623" cy="3773901"/>
          </a:xfrm>
          <a:prstGeom prst="rect">
            <a:avLst/>
          </a:prstGeom>
          <a:noFill/>
          <a:ln/>
        </p:spPr>
        <p:txBody>
          <a:bodyPr wrap="square" lIns="91440" tIns="45720" rIns="91440" bIns="45720" rtlCol="0" anchor="t"/>
          <a:lstStyle/>
          <a:p>
            <a:pPr>
              <a:lnSpc>
                <a:spcPts val="2000"/>
              </a:lnSpc>
            </a:pPr>
            <a:r>
              <a:rPr lang="en-US" sz="1400" b="1" dirty="0">
                <a:latin typeface="Arial"/>
                <a:ea typeface="+mn-lt"/>
                <a:cs typeface="+mn-lt"/>
              </a:rPr>
              <a:t>DSL</a:t>
            </a:r>
            <a:endParaRPr lang="en-US" sz="1400" dirty="0">
              <a:latin typeface="Arial"/>
              <a:ea typeface="+mn-lt"/>
              <a:cs typeface="+mn-lt"/>
            </a:endParaRPr>
          </a:p>
          <a:p>
            <a:pPr marL="285750" indent="-285750">
              <a:lnSpc>
                <a:spcPts val="2000"/>
              </a:lnSpc>
              <a:buFont typeface="Arial"/>
              <a:buChar char="•"/>
            </a:pPr>
            <a:r>
              <a:rPr lang="en-US" sz="1400" dirty="0">
                <a:latin typeface="Arial"/>
                <a:ea typeface="+mn-lt"/>
                <a:cs typeface="+mn-lt"/>
              </a:rPr>
              <a:t>Digital Subscriber Line (DSL) provides a high bandwidth, always on, connection to the internet. </a:t>
            </a:r>
          </a:p>
          <a:p>
            <a:pPr marL="285750" indent="-285750">
              <a:lnSpc>
                <a:spcPts val="2000"/>
              </a:lnSpc>
              <a:buFont typeface="Arial"/>
              <a:buChar char="•"/>
            </a:pPr>
            <a:r>
              <a:rPr lang="en-US" sz="1400" dirty="0">
                <a:latin typeface="Arial"/>
                <a:ea typeface="+mn-lt"/>
                <a:cs typeface="+mn-lt"/>
              </a:rPr>
              <a:t>It requires a special high-speed modem that separates the DSL signal from the telephone signal and provides an Ethernet connection to a host computer or LAN. </a:t>
            </a:r>
          </a:p>
          <a:p>
            <a:pPr marL="285750" indent="-285750">
              <a:lnSpc>
                <a:spcPts val="2000"/>
              </a:lnSpc>
              <a:buFont typeface="Arial"/>
              <a:buChar char="•"/>
            </a:pPr>
            <a:r>
              <a:rPr lang="en-US" sz="1400" dirty="0">
                <a:latin typeface="Arial"/>
                <a:ea typeface="+mn-lt"/>
                <a:cs typeface="+mn-lt"/>
              </a:rPr>
              <a:t>DSL runs over a telephone line, with the line split into three channels. </a:t>
            </a:r>
          </a:p>
          <a:p>
            <a:pPr marL="742950" lvl="1" indent="-285750">
              <a:lnSpc>
                <a:spcPts val="2000"/>
              </a:lnSpc>
              <a:buFont typeface="Arial"/>
              <a:buChar char="•"/>
            </a:pPr>
            <a:r>
              <a:rPr lang="en-US" sz="1400" dirty="0">
                <a:latin typeface="Arial"/>
                <a:ea typeface="+mn-lt"/>
                <a:cs typeface="+mn-lt"/>
              </a:rPr>
              <a:t>One channel is used for voice telephone calls. This channel allows an individual to receive phone calls without disconnecting from the internet. </a:t>
            </a:r>
            <a:endParaRPr lang="en-US" dirty="0">
              <a:latin typeface="Calibri" panose="020F0502020204030204"/>
              <a:ea typeface="+mn-lt"/>
              <a:cs typeface="+mn-lt"/>
            </a:endParaRPr>
          </a:p>
          <a:p>
            <a:pPr marL="742950" lvl="1" indent="-285750">
              <a:lnSpc>
                <a:spcPts val="2000"/>
              </a:lnSpc>
              <a:buFont typeface="Arial"/>
              <a:buChar char="•"/>
            </a:pPr>
            <a:r>
              <a:rPr lang="en-US" sz="1400" dirty="0">
                <a:latin typeface="Arial"/>
                <a:ea typeface="+mn-lt"/>
                <a:cs typeface="+mn-lt"/>
              </a:rPr>
              <a:t>A second channel is a faster download channel, used to receive information from the internet.</a:t>
            </a:r>
            <a:endParaRPr lang="en-US" dirty="0">
              <a:latin typeface="Arial"/>
              <a:ea typeface="+mn-lt"/>
              <a:cs typeface="+mn-lt"/>
            </a:endParaRPr>
          </a:p>
          <a:p>
            <a:pPr marL="742950" lvl="1" indent="-285750">
              <a:lnSpc>
                <a:spcPts val="2000"/>
              </a:lnSpc>
              <a:buFont typeface="Arial"/>
              <a:buChar char="•"/>
            </a:pPr>
            <a:r>
              <a:rPr lang="en-US" sz="1400" dirty="0">
                <a:latin typeface="Arial"/>
                <a:ea typeface="+mn-lt"/>
                <a:cs typeface="+mn-lt"/>
              </a:rPr>
              <a:t>The third channel is used for sending or uploading information. This channel is usually slightly slower than the download channel. </a:t>
            </a:r>
            <a:endParaRPr lang="en-US" dirty="0">
              <a:latin typeface="Arial"/>
              <a:ea typeface="+mn-lt"/>
              <a:cs typeface="+mn-lt"/>
            </a:endParaRPr>
          </a:p>
          <a:p>
            <a:pPr marL="285750" indent="-285750">
              <a:lnSpc>
                <a:spcPts val="2000"/>
              </a:lnSpc>
              <a:buFont typeface="Arial"/>
              <a:buChar char="•"/>
            </a:pPr>
            <a:r>
              <a:rPr lang="en-US" sz="1400" dirty="0">
                <a:latin typeface="Arial"/>
                <a:ea typeface="+mn-lt"/>
                <a:cs typeface="+mn-lt"/>
              </a:rPr>
              <a:t>The quality and speed of the DSL connection depends mainly on the quality of the phone line and the distance from the central office of your phone company. The farther you are from the central office, the slower the connection.</a:t>
            </a:r>
            <a:endParaRPr lang="en-US" dirty="0">
              <a:latin typeface="Arial"/>
              <a:cs typeface="Calibri"/>
            </a:endParaRPr>
          </a:p>
          <a:p>
            <a:pPr>
              <a:lnSpc>
                <a:spcPts val="2000"/>
              </a:lnSpc>
            </a:pPr>
            <a:endParaRPr lang="en-US" sz="1400" dirty="0">
              <a:latin typeface="Arial"/>
              <a:ea typeface="+mn-lt"/>
              <a:cs typeface="+mn-lt"/>
            </a:endParaRP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14</a:t>
            </a:fld>
            <a:endParaRPr lang="en-US"/>
          </a:p>
        </p:txBody>
      </p:sp>
    </p:spTree>
    <p:extLst>
      <p:ext uri="{BB962C8B-B14F-4D97-AF65-F5344CB8AC3E}">
        <p14:creationId xmlns:p14="http://schemas.microsoft.com/office/powerpoint/2010/main" val="406592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a:t>ISP Connectivity Options</a:t>
            </a:r>
          </a:p>
        </p:txBody>
      </p:sp>
      <p:sp>
        <p:nvSpPr>
          <p:cNvPr id="3" name="Text 0"/>
          <p:cNvSpPr>
            <a:spLocks noGrp="1"/>
          </p:cNvSpPr>
          <p:nvPr>
            <p:ph type="body" idx="100" hasCustomPrompt="1"/>
          </p:nvPr>
        </p:nvSpPr>
        <p:spPr>
          <a:xfrm>
            <a:off x="0" y="1131570"/>
            <a:ext cx="9144000" cy="464716"/>
          </a:xfrm>
          <a:prstGeom prst="rect">
            <a:avLst/>
          </a:prstGeom>
          <a:noFill/>
          <a:ln/>
        </p:spPr>
        <p:txBody>
          <a:bodyPr wrap="square" rtlCol="0" anchor="t"/>
          <a:lstStyle/>
          <a:p>
            <a:r>
              <a:rPr lang="en-US"/>
              <a:t>Additional Connectivity Options</a:t>
            </a:r>
          </a:p>
        </p:txBody>
      </p:sp>
      <p:sp>
        <p:nvSpPr>
          <p:cNvPr id="4" name="Text 2">
            <a:extLst>
              <a:ext uri="{FF2B5EF4-FFF2-40B4-BE49-F238E27FC236}">
                <a16:creationId xmlns:a16="http://schemas.microsoft.com/office/drawing/2014/main" id="{19C57572-534C-D25C-C05C-3EC0C6BCC9B3}"/>
              </a:ext>
            </a:extLst>
          </p:cNvPr>
          <p:cNvSpPr/>
          <p:nvPr/>
        </p:nvSpPr>
        <p:spPr>
          <a:xfrm>
            <a:off x="404173" y="1800957"/>
            <a:ext cx="7734930" cy="2996010"/>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Other ISP connection options for home users include the following:</a:t>
            </a:r>
          </a:p>
          <a:p>
            <a:pPr marL="285750" indent="-285750">
              <a:lnSpc>
                <a:spcPts val="2000"/>
              </a:lnSpc>
              <a:buFont typeface="Arial"/>
              <a:buChar char="•"/>
            </a:pPr>
            <a:endParaRPr lang="en-US" sz="1400" dirty="0">
              <a:latin typeface="Arial"/>
              <a:ea typeface="+mn-lt"/>
              <a:cs typeface="+mn-lt"/>
            </a:endParaRPr>
          </a:p>
          <a:p>
            <a:pPr marL="742950" lvl="1" indent="-285750">
              <a:lnSpc>
                <a:spcPts val="2000"/>
              </a:lnSpc>
              <a:buFont typeface="Arial" panose="020B0604020202020204" pitchFamily="34" charset="0"/>
              <a:buChar char="•"/>
            </a:pPr>
            <a:r>
              <a:rPr lang="en-US" sz="1400" b="1" dirty="0">
                <a:latin typeface="Arial"/>
                <a:ea typeface="+mn-lt"/>
                <a:cs typeface="+mn-lt"/>
              </a:rPr>
              <a:t>Cellular</a:t>
            </a:r>
            <a:r>
              <a:rPr lang="en-US" sz="1400" dirty="0">
                <a:latin typeface="Arial"/>
                <a:ea typeface="+mn-lt"/>
                <a:cs typeface="+mn-lt"/>
              </a:rPr>
              <a:t> – Connects using the same cell service as smartphones to provide roaming internet connectivity.  However, additional service charges may apply.</a:t>
            </a:r>
          </a:p>
          <a:p>
            <a:pPr marL="742950" lvl="1" indent="-285750">
              <a:lnSpc>
                <a:spcPts val="2000"/>
              </a:lnSpc>
              <a:buFont typeface="Arial" panose="020B0604020202020204" pitchFamily="34" charset="0"/>
              <a:buChar char="•"/>
            </a:pPr>
            <a:r>
              <a:rPr lang="en-US" sz="1400" b="1" dirty="0">
                <a:latin typeface="Arial"/>
                <a:ea typeface="+mn-lt"/>
                <a:cs typeface="+mn-lt"/>
              </a:rPr>
              <a:t>Satellite</a:t>
            </a:r>
            <a:r>
              <a:rPr lang="en-US" sz="1400" dirty="0">
                <a:latin typeface="Arial"/>
                <a:ea typeface="+mn-lt"/>
                <a:cs typeface="+mn-lt"/>
              </a:rPr>
              <a:t> – Provides acceptable bandwidth internet connectivity to remote areas. However, equipment and installation costs can be high with a moderate monthly fee thereafter.</a:t>
            </a:r>
          </a:p>
          <a:p>
            <a:pPr marL="742950" lvl="1" indent="-285750">
              <a:lnSpc>
                <a:spcPts val="2000"/>
              </a:lnSpc>
              <a:buFont typeface="Arial" panose="020B0604020202020204" pitchFamily="34" charset="0"/>
              <a:buChar char="•"/>
            </a:pPr>
            <a:r>
              <a:rPr lang="en-US" sz="1400" b="1" dirty="0">
                <a:latin typeface="Arial"/>
                <a:ea typeface="+mn-lt"/>
                <a:cs typeface="+mn-lt"/>
              </a:rPr>
              <a:t>Dial-up Telephone</a:t>
            </a:r>
            <a:r>
              <a:rPr lang="en-US" sz="1400" dirty="0">
                <a:latin typeface="Arial"/>
                <a:ea typeface="+mn-lt"/>
                <a:cs typeface="+mn-lt"/>
              </a:rPr>
              <a:t> – An inexpensive option that uses any land phone line and a modem. This provides the lowest bandwidth option and should only be considered when higher speed connection options are not available.</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a:extLst>
              <a:ext uri="{FF2B5EF4-FFF2-40B4-BE49-F238E27FC236}">
                <a16:creationId xmlns:a16="http://schemas.microsoft.com/office/drawing/2014/main" id="{8E25BB09-7C73-7A81-E740-C49A26FD9DF4}"/>
              </a:ext>
            </a:extLst>
          </p:cNvPr>
          <p:cNvSpPr/>
          <p:nvPr/>
        </p:nvSpPr>
        <p:spPr>
          <a:xfrm>
            <a:off x="223932" y="1181100"/>
            <a:ext cx="8580589" cy="3703150"/>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All computers connected to a network are classified as hosts. </a:t>
            </a:r>
          </a:p>
          <a:p>
            <a:pPr marL="285750" indent="-285750">
              <a:lnSpc>
                <a:spcPts val="2000"/>
              </a:lnSpc>
              <a:buFont typeface="Arial"/>
              <a:buChar char="•"/>
            </a:pPr>
            <a:r>
              <a:rPr lang="en-US" sz="1400" dirty="0">
                <a:latin typeface="Arial"/>
                <a:ea typeface="+mn-lt"/>
                <a:cs typeface="+mn-lt"/>
              </a:rPr>
              <a:t>Computer hosts can act as a client, a server, or both and the software installed on the computer determines which role the computer plays.</a:t>
            </a:r>
          </a:p>
          <a:p>
            <a:pPr marL="285750" indent="-285750">
              <a:lnSpc>
                <a:spcPts val="2000"/>
              </a:lnSpc>
              <a:buFont typeface="Arial"/>
              <a:buChar char="•"/>
            </a:pPr>
            <a:r>
              <a:rPr lang="en-US" sz="1400" dirty="0">
                <a:latin typeface="Arial"/>
                <a:ea typeface="+mn-lt"/>
                <a:cs typeface="+mn-lt"/>
              </a:rPr>
              <a:t>In a P2P network, used by small businesses and homes, many computers function as the servers and clients on the network.</a:t>
            </a:r>
          </a:p>
          <a:p>
            <a:pPr marL="285750" indent="-285750">
              <a:lnSpc>
                <a:spcPts val="2000"/>
              </a:lnSpc>
              <a:buFont typeface="Arial"/>
              <a:buChar char="•"/>
            </a:pPr>
            <a:r>
              <a:rPr lang="en-US" sz="1400" dirty="0">
                <a:latin typeface="Arial"/>
                <a:ea typeface="+mn-lt"/>
                <a:cs typeface="+mn-lt"/>
              </a:rPr>
              <a:t>In larger businesses, dedicated servers are used to support the number of service requests. </a:t>
            </a:r>
          </a:p>
          <a:p>
            <a:pPr marL="285750" indent="-285750">
              <a:lnSpc>
                <a:spcPts val="2000"/>
              </a:lnSpc>
              <a:buFont typeface="Arial"/>
              <a:buChar char="•"/>
            </a:pPr>
            <a:r>
              <a:rPr lang="en-US" sz="1400" dirty="0">
                <a:latin typeface="Arial"/>
                <a:ea typeface="+mn-lt"/>
                <a:cs typeface="+mn-lt"/>
              </a:rPr>
              <a:t>P2P networks are easy to set up, less complex, lower in cost, and can be used for simple tasks such as transferring files and sharing printers. However, there is no centralized administration, have less security, are not scalable, and can perform slower.</a:t>
            </a:r>
          </a:p>
          <a:p>
            <a:pPr marL="285750" indent="-285750">
              <a:lnSpc>
                <a:spcPts val="2000"/>
              </a:lnSpc>
              <a:buFont typeface="Arial"/>
              <a:buChar char="•"/>
            </a:pPr>
            <a:r>
              <a:rPr lang="en-US" sz="1400" dirty="0">
                <a:latin typeface="Arial"/>
                <a:ea typeface="+mn-lt"/>
                <a:cs typeface="+mn-lt"/>
              </a:rPr>
              <a:t>The network infrastructure is the platform that supports the network and provides the stable and reliable channel over which our communications can occur. </a:t>
            </a:r>
          </a:p>
          <a:p>
            <a:pPr marL="285750" indent="-285750">
              <a:lnSpc>
                <a:spcPts val="2000"/>
              </a:lnSpc>
              <a:buFont typeface="Arial"/>
              <a:buChar char="•"/>
            </a:pPr>
            <a:r>
              <a:rPr lang="en-US" sz="1400" dirty="0">
                <a:latin typeface="Arial"/>
                <a:ea typeface="+mn-lt"/>
                <a:cs typeface="+mn-lt"/>
              </a:rPr>
              <a:t>Symbols represent various types of networking equipment. </a:t>
            </a:r>
          </a:p>
          <a:p>
            <a:pPr marL="285750" indent="-285750">
              <a:lnSpc>
                <a:spcPts val="2000"/>
              </a:lnSpc>
              <a:buFont typeface="Arial"/>
              <a:buChar char="•"/>
            </a:pPr>
            <a:r>
              <a:rPr lang="en-US" sz="1400" dirty="0">
                <a:latin typeface="Arial"/>
                <a:ea typeface="+mn-lt"/>
                <a:cs typeface="+mn-lt"/>
              </a:rPr>
              <a:t>The network infrastructure contains three categories of hardware components including end devices, intermediate devices, and network media. </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16</a:t>
            </a:fld>
            <a:endParaRPr lang="en-US"/>
          </a:p>
        </p:txBody>
      </p:sp>
      <p:sp>
        <p:nvSpPr>
          <p:cNvPr id="5" name="Text Placeholder 4">
            <a:extLst>
              <a:ext uri="{FF2B5EF4-FFF2-40B4-BE49-F238E27FC236}">
                <a16:creationId xmlns:a16="http://schemas.microsoft.com/office/drawing/2014/main" id="{7F8AC5F7-C500-A426-CBE9-79BDA08E704A}"/>
              </a:ext>
            </a:extLst>
          </p:cNvPr>
          <p:cNvSpPr>
            <a:spLocks noGrp="1"/>
          </p:cNvSpPr>
          <p:nvPr>
            <p:ph type="body" idx="100"/>
          </p:nvPr>
        </p:nvSpPr>
        <p:spPr>
          <a:xfrm>
            <a:off x="223932" y="229240"/>
            <a:ext cx="8580589" cy="1219200"/>
          </a:xfrm>
        </p:spPr>
        <p:txBody>
          <a:bodyPr/>
          <a:lstStyle/>
          <a:p>
            <a:r>
              <a:rPr lang="en-GB" dirty="0"/>
              <a:t>Summary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a:extLst>
              <a:ext uri="{FF2B5EF4-FFF2-40B4-BE49-F238E27FC236}">
                <a16:creationId xmlns:a16="http://schemas.microsoft.com/office/drawing/2014/main" id="{8E25BB09-7C73-7A81-E740-C49A26FD9DF4}"/>
              </a:ext>
            </a:extLst>
          </p:cNvPr>
          <p:cNvSpPr/>
          <p:nvPr/>
        </p:nvSpPr>
        <p:spPr>
          <a:xfrm>
            <a:off x="286900" y="1143000"/>
            <a:ext cx="8570199" cy="3908833"/>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latin typeface="Arial"/>
                <a:ea typeface="+mn-lt"/>
                <a:cs typeface="+mn-lt"/>
              </a:rPr>
              <a:t>End devices, or hosts, form the interface between users and the underlying communication network. </a:t>
            </a:r>
          </a:p>
          <a:p>
            <a:pPr marL="285750" indent="-285750">
              <a:lnSpc>
                <a:spcPts val="2000"/>
              </a:lnSpc>
              <a:buFont typeface="Arial"/>
              <a:buChar char="•"/>
            </a:pPr>
            <a:r>
              <a:rPr lang="en-US" sz="1400" dirty="0">
                <a:latin typeface="Arial"/>
                <a:ea typeface="+mn-lt"/>
                <a:cs typeface="+mn-lt"/>
              </a:rPr>
              <a:t>End devices include computers, network printers, telephones and teleconferencing equipment, security cameras, and mobile devices (such as smartphones, tablets, PDAs, wireless debit/credit card readers, and barcode scanners).</a:t>
            </a:r>
          </a:p>
          <a:p>
            <a:pPr marL="285750" indent="-285750">
              <a:lnSpc>
                <a:spcPts val="2000"/>
              </a:lnSpc>
              <a:buFont typeface="Arial"/>
              <a:buChar char="•"/>
            </a:pPr>
            <a:r>
              <a:rPr lang="en-US" sz="1400" dirty="0">
                <a:latin typeface="Arial"/>
                <a:ea typeface="+mn-lt"/>
                <a:cs typeface="+mn-lt"/>
              </a:rPr>
              <a:t>An ISP provides the link between the home network and the internet using a local cable provider, a landline telephone service provider, the cellular network that provides your smartphone service, or an independent provider who leases bandwidth on the physical network infrastructure of another company. </a:t>
            </a:r>
          </a:p>
          <a:p>
            <a:pPr marL="285750" indent="-285750">
              <a:lnSpc>
                <a:spcPts val="2000"/>
              </a:lnSpc>
              <a:buFont typeface="Arial"/>
              <a:buChar char="•"/>
            </a:pPr>
            <a:r>
              <a:rPr lang="en-US" sz="1400" dirty="0">
                <a:latin typeface="Arial"/>
                <a:ea typeface="+mn-lt"/>
                <a:cs typeface="+mn-lt"/>
              </a:rPr>
              <a:t>ISPs are connected in a hierarchical manner that ensures that internet traffic generally takes the shortest path from the source to the destination.</a:t>
            </a:r>
          </a:p>
          <a:p>
            <a:pPr marL="285750" indent="-285750">
              <a:lnSpc>
                <a:spcPts val="2000"/>
              </a:lnSpc>
              <a:buFont typeface="Arial"/>
              <a:buChar char="•"/>
            </a:pPr>
            <a:r>
              <a:rPr lang="en-US" sz="1400" dirty="0">
                <a:latin typeface="Arial"/>
                <a:ea typeface="+mn-lt"/>
                <a:cs typeface="+mn-lt"/>
              </a:rPr>
              <a:t>A home user usually connects to the ISP using a wireless integrated router.</a:t>
            </a:r>
          </a:p>
          <a:p>
            <a:pPr marL="285750" indent="-285750">
              <a:lnSpc>
                <a:spcPts val="2000"/>
              </a:lnSpc>
              <a:buFont typeface="Arial"/>
              <a:buChar char="•"/>
            </a:pPr>
            <a:r>
              <a:rPr lang="en-US" sz="1400" dirty="0">
                <a:latin typeface="Arial"/>
                <a:ea typeface="+mn-lt"/>
                <a:cs typeface="+mn-lt"/>
              </a:rPr>
              <a:t>The router includes a switch to connect wired hosts, a wireless AP to connect wireless hosts, and provides client IP addressing information and security for inside hosts. </a:t>
            </a:r>
          </a:p>
          <a:p>
            <a:pPr marL="285750" indent="-285750">
              <a:lnSpc>
                <a:spcPts val="2000"/>
              </a:lnSpc>
              <a:buFont typeface="Arial"/>
              <a:buChar char="•"/>
            </a:pPr>
            <a:r>
              <a:rPr lang="en-US" sz="1400" dirty="0">
                <a:latin typeface="Arial"/>
                <a:ea typeface="+mn-lt"/>
                <a:cs typeface="+mn-lt"/>
              </a:rPr>
              <a:t>The two most common internet connections methods are cable and DSL while other options include cellular, satellite, and dial-up telephone.</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17</a:t>
            </a:fld>
            <a:endParaRPr lang="en-US"/>
          </a:p>
        </p:txBody>
      </p:sp>
      <p:sp>
        <p:nvSpPr>
          <p:cNvPr id="6" name="Text Placeholder 5">
            <a:extLst>
              <a:ext uri="{FF2B5EF4-FFF2-40B4-BE49-F238E27FC236}">
                <a16:creationId xmlns:a16="http://schemas.microsoft.com/office/drawing/2014/main" id="{466EE931-4A66-20C6-3B46-FD19AFF62E85}"/>
              </a:ext>
            </a:extLst>
          </p:cNvPr>
          <p:cNvSpPr>
            <a:spLocks noGrp="1"/>
          </p:cNvSpPr>
          <p:nvPr>
            <p:ph type="body" idx="100"/>
          </p:nvPr>
        </p:nvSpPr>
        <p:spPr>
          <a:xfrm>
            <a:off x="76200" y="213241"/>
            <a:ext cx="9220200" cy="1005840"/>
          </a:xfrm>
        </p:spPr>
        <p:txBody>
          <a:bodyPr/>
          <a:lstStyle/>
          <a:p>
            <a:r>
              <a:rPr lang="en-GB" dirty="0"/>
              <a:t>Summary</a:t>
            </a:r>
          </a:p>
        </p:txBody>
      </p:sp>
    </p:spTree>
    <p:extLst>
      <p:ext uri="{BB962C8B-B14F-4D97-AF65-F5344CB8AC3E}">
        <p14:creationId xmlns:p14="http://schemas.microsoft.com/office/powerpoint/2010/main" val="27609095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2322</Words>
  <Application>Microsoft Office PowerPoint</Application>
  <PresentationFormat>On-screen Show (4:3)</PresentationFormat>
  <Paragraphs>206</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Arial,Sans-Serif</vt:lpstr>
      <vt:lpstr>Calibri</vt:lpstr>
      <vt:lpstr>Comic Sans MS</vt:lpstr>
      <vt:lpstr>Times New Roman</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2025-02-03T23:03:16Z</dcterms:modified>
</cp:coreProperties>
</file>