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9"/>
  </p:notesMasterIdLst>
  <p:sldIdLst>
    <p:sldId id="256" r:id="rId2"/>
    <p:sldId id="306" r:id="rId3"/>
    <p:sldId id="257" r:id="rId4"/>
    <p:sldId id="260" r:id="rId5"/>
    <p:sldId id="31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 id="280" r:id="rId25"/>
    <p:sldId id="282" r:id="rId26"/>
    <p:sldId id="283" r:id="rId27"/>
    <p:sldId id="284" r:id="rId28"/>
    <p:sldId id="285" r:id="rId29"/>
    <p:sldId id="287" r:id="rId30"/>
    <p:sldId id="286" r:id="rId31"/>
    <p:sldId id="288" r:id="rId32"/>
    <p:sldId id="290" r:id="rId33"/>
    <p:sldId id="291" r:id="rId34"/>
    <p:sldId id="292" r:id="rId35"/>
    <p:sldId id="294" r:id="rId36"/>
    <p:sldId id="295" r:id="rId37"/>
    <p:sldId id="296" r:id="rId38"/>
    <p:sldId id="297" r:id="rId39"/>
    <p:sldId id="298" r:id="rId40"/>
    <p:sldId id="299" r:id="rId41"/>
    <p:sldId id="300" r:id="rId42"/>
    <p:sldId id="301" r:id="rId43"/>
    <p:sldId id="302" r:id="rId44"/>
    <p:sldId id="303" r:id="rId45"/>
    <p:sldId id="308" r:id="rId46"/>
    <p:sldId id="309" r:id="rId47"/>
    <p:sldId id="305"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3BBD4-9C97-A54D-CC3B-ABC9C5E3D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E3DC70-72CB-AADB-8CA7-6D43EB4858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5E2175-9D1A-EE50-F6DD-9D7A99877C9B}"/>
              </a:ext>
            </a:extLst>
          </p:cNvPr>
          <p:cNvSpPr>
            <a:spLocks noGrp="1"/>
          </p:cNvSpPr>
          <p:nvPr>
            <p:ph type="body" idx="1"/>
          </p:nvPr>
        </p:nvSpPr>
        <p:spPr/>
        <p:txBody>
          <a:bodyPr/>
          <a:lstStyle/>
          <a:p>
            <a:endParaRPr/>
          </a:p>
        </p:txBody>
      </p:sp>
      <p:sp>
        <p:nvSpPr>
          <p:cNvPr id="4" name="Slide Number Placeholder 3">
            <a:extLst>
              <a:ext uri="{FF2B5EF4-FFF2-40B4-BE49-F238E27FC236}">
                <a16:creationId xmlns:a16="http://schemas.microsoft.com/office/drawing/2014/main" id="{DA25E3B1-01F0-1D2B-F418-12CE63F5E1E8}"/>
              </a:ext>
            </a:extLst>
          </p:cNvPr>
          <p:cNvSpPr>
            <a:spLocks noGrp="1"/>
          </p:cNvSpPr>
          <p:nvPr>
            <p:ph type="sldNum" idx="5"/>
          </p:nvPr>
        </p:nvSpPr>
        <p:spPr/>
        <p:txBody>
          <a:bodyPr/>
          <a:lstStyle/>
          <a:p>
            <a:endParaRPr/>
          </a:p>
        </p:txBody>
      </p:sp>
    </p:spTree>
    <p:extLst>
      <p:ext uri="{BB962C8B-B14F-4D97-AF65-F5344CB8AC3E}">
        <p14:creationId xmlns:p14="http://schemas.microsoft.com/office/powerpoint/2010/main" val="2845889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1.xml"/><Relationship Id="rId5" Type="http://schemas.openxmlformats.org/officeDocument/2006/relationships/image" Target="../media/image17.jpeg"/><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24.jpeg"/><Relationship Id="rId5" Type="http://schemas.openxmlformats.org/officeDocument/2006/relationships/image" Target="../media/image23.png"/><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B1F33"/>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F8B5152-376F-473A-AACC-7A1E62E3F46C}"/>
              </a:ext>
            </a:extLst>
          </p:cNvPr>
          <p:cNvSpPr>
            <a:spLocks noGrp="1"/>
          </p:cNvSpPr>
          <p:nvPr/>
        </p:nvSpPr>
        <p:spPr>
          <a:xfrm>
            <a:off x="0" y="0"/>
            <a:ext cx="4000500" cy="6858000"/>
          </a:xfrm>
          <a:prstGeom prst="rect">
            <a:avLst/>
          </a:prstGeom>
          <a:solidFill>
            <a:srgbClr val="007C83"/>
          </a:solidFill>
          <a:ln w="0">
            <a:noFill/>
          </a:ln>
        </p:spPr>
        <p:txBody>
          <a:bodyPr/>
          <a:lstStyle/>
          <a:p>
            <a:endParaRPr lang="en-GB"/>
          </a:p>
        </p:txBody>
      </p:sp>
      <p:sp>
        <p:nvSpPr>
          <p:cNvPr id="2" name="Rectangle 1">
            <a:extLst>
              <a:ext uri="{FF2B5EF4-FFF2-40B4-BE49-F238E27FC236}">
                <a16:creationId xmlns:a16="http://schemas.microsoft.com/office/drawing/2014/main" id="{59503507-EAC4-47D0-B687-1D5C7412C247}"/>
              </a:ext>
            </a:extLst>
          </p:cNvPr>
          <p:cNvSpPr>
            <a:spLocks noGrp="1"/>
          </p:cNvSpPr>
          <p:nvPr/>
        </p:nvSpPr>
        <p:spPr>
          <a:xfrm>
            <a:off x="666750" y="809625"/>
            <a:ext cx="1143000" cy="76200"/>
          </a:xfrm>
          <a:prstGeom prst="rect">
            <a:avLst/>
          </a:prstGeom>
          <a:solidFill>
            <a:srgbClr val="F3B33D"/>
          </a:solidFill>
          <a:ln w="0">
            <a:noFill/>
          </a:ln>
        </p:spPr>
        <p:txBody>
          <a:bodyPr/>
          <a:lstStyle/>
          <a:p>
            <a:endParaRPr lang="en-GB"/>
          </a:p>
        </p:txBody>
      </p:sp>
      <p:sp>
        <p:nvSpPr>
          <p:cNvPr id="3" name="Rectangle 2">
            <a:extLst>
              <a:ext uri="{FF2B5EF4-FFF2-40B4-BE49-F238E27FC236}">
                <a16:creationId xmlns:a16="http://schemas.microsoft.com/office/drawing/2014/main" id="{29EDC832-AB38-4656-B85F-59A812CAE8D3}"/>
              </a:ext>
            </a:extLst>
          </p:cNvPr>
          <p:cNvSpPr>
            <a:spLocks noGrp="1"/>
          </p:cNvSpPr>
          <p:nvPr/>
        </p:nvSpPr>
        <p:spPr>
          <a:xfrm>
            <a:off x="666749" y="1190625"/>
            <a:ext cx="2958193" cy="1619250"/>
          </a:xfrm>
          <a:prstGeom prst="rect">
            <a:avLst/>
          </a:prstGeom>
          <a:noFill/>
          <a:ln w="0">
            <a:noFill/>
          </a:ln>
        </p:spPr>
        <p:txBody>
          <a:bodyPr anchor="ctr">
            <a:normAutofit/>
          </a:bodyPr>
          <a:lstStyle/>
          <a:p>
            <a:pPr algn="l">
              <a:defRPr sz="2550" b="1">
                <a:solidFill>
                  <a:srgbClr val="FFFFFF"/>
                </a:solidFill>
                <a:latin typeface="Aptos"/>
                <a:ea typeface="Aptos"/>
                <a:cs typeface="Aptos"/>
              </a:defRPr>
            </a:pPr>
            <a:r>
              <a:rPr sz="2550" b="1" dirty="0">
                <a:solidFill>
                  <a:srgbClr val="FFFFFF"/>
                </a:solidFill>
                <a:latin typeface="Aptos"/>
                <a:ea typeface="Aptos"/>
                <a:cs typeface="Aptos"/>
              </a:rPr>
              <a:t>GLOBAL BUSINESS</a:t>
            </a:r>
          </a:p>
          <a:p>
            <a:pPr algn="l">
              <a:defRPr sz="2550" b="1">
                <a:solidFill>
                  <a:srgbClr val="FFFFFF"/>
                </a:solidFill>
                <a:latin typeface="Aptos"/>
                <a:ea typeface="Aptos"/>
                <a:cs typeface="Aptos"/>
              </a:defRPr>
            </a:pPr>
            <a:r>
              <a:rPr sz="2550" b="1" dirty="0">
                <a:solidFill>
                  <a:srgbClr val="FFFFFF"/>
                </a:solidFill>
                <a:latin typeface="Aptos"/>
                <a:ea typeface="Aptos"/>
                <a:cs typeface="Aptos"/>
              </a:rPr>
              <a:t>ENVIRONMENT</a:t>
            </a:r>
          </a:p>
        </p:txBody>
      </p:sp>
      <p:sp>
        <p:nvSpPr>
          <p:cNvPr id="5" name="Rectangle 4">
            <a:extLst>
              <a:ext uri="{FF2B5EF4-FFF2-40B4-BE49-F238E27FC236}">
                <a16:creationId xmlns:a16="http://schemas.microsoft.com/office/drawing/2014/main" id="{58F77E88-403B-4928-85D5-FF8B87072712}"/>
              </a:ext>
            </a:extLst>
          </p:cNvPr>
          <p:cNvSpPr>
            <a:spLocks noGrp="1"/>
          </p:cNvSpPr>
          <p:nvPr/>
        </p:nvSpPr>
        <p:spPr>
          <a:xfrm>
            <a:off x="4762500" y="1428750"/>
            <a:ext cx="6477000" cy="857250"/>
          </a:xfrm>
          <a:prstGeom prst="rect">
            <a:avLst/>
          </a:prstGeom>
          <a:noFill/>
          <a:ln w="0">
            <a:noFill/>
          </a:ln>
        </p:spPr>
        <p:txBody>
          <a:bodyPr anchor="ctr">
            <a:normAutofit/>
          </a:bodyPr>
          <a:lstStyle/>
          <a:p>
            <a:pPr algn="l">
              <a:defRPr sz="4050" b="1">
                <a:solidFill>
                  <a:srgbClr val="FFFFFF"/>
                </a:solidFill>
                <a:latin typeface="Aptos"/>
                <a:ea typeface="Aptos"/>
                <a:cs typeface="Aptos"/>
              </a:defRPr>
            </a:pPr>
            <a:r>
              <a:rPr sz="4050" b="1">
                <a:solidFill>
                  <a:srgbClr val="FFFFFF"/>
                </a:solidFill>
                <a:latin typeface="Aptos"/>
                <a:ea typeface="Aptos"/>
                <a:cs typeface="Aptos"/>
              </a:rPr>
              <a:t>Globalisation</a:t>
            </a:r>
          </a:p>
        </p:txBody>
      </p:sp>
      <p:sp>
        <p:nvSpPr>
          <p:cNvPr id="6" name="Rectangle 5">
            <a:extLst>
              <a:ext uri="{FF2B5EF4-FFF2-40B4-BE49-F238E27FC236}">
                <a16:creationId xmlns:a16="http://schemas.microsoft.com/office/drawing/2014/main" id="{2BBFCAC8-6FAE-4FC3-B398-4D12E6ED0C54}"/>
              </a:ext>
            </a:extLst>
          </p:cNvPr>
          <p:cNvSpPr>
            <a:spLocks noGrp="1"/>
          </p:cNvSpPr>
          <p:nvPr/>
        </p:nvSpPr>
        <p:spPr>
          <a:xfrm>
            <a:off x="4762500" y="2428875"/>
            <a:ext cx="5905500" cy="952500"/>
          </a:xfrm>
          <a:prstGeom prst="rect">
            <a:avLst/>
          </a:prstGeom>
          <a:noFill/>
          <a:ln w="0">
            <a:noFill/>
          </a:ln>
        </p:spPr>
        <p:txBody>
          <a:bodyPr anchor="ctr">
            <a:normAutofit/>
          </a:bodyPr>
          <a:lstStyle/>
          <a:p>
            <a:pPr algn="l">
              <a:defRPr sz="2025" b="0">
                <a:solidFill>
                  <a:srgbClr val="CAE7E9"/>
                </a:solidFill>
                <a:latin typeface="Aptos"/>
                <a:ea typeface="Aptos"/>
                <a:cs typeface="Aptos"/>
              </a:defRPr>
            </a:pPr>
            <a:r>
              <a:rPr sz="2025" b="0">
                <a:solidFill>
                  <a:srgbClr val="CAE7E9"/>
                </a:solidFill>
                <a:latin typeface="Aptos"/>
                <a:ea typeface="Aptos"/>
                <a:cs typeface="Aptos"/>
              </a:rPr>
              <a:t>Impacts, theories and forces shaping business</a:t>
            </a:r>
          </a:p>
        </p:txBody>
      </p:sp>
      <p:sp>
        <p:nvSpPr>
          <p:cNvPr id="8" name="Rectangle 7">
            <a:extLst>
              <a:ext uri="{FF2B5EF4-FFF2-40B4-BE49-F238E27FC236}">
                <a16:creationId xmlns:a16="http://schemas.microsoft.com/office/drawing/2014/main" id="{79CCF519-FB73-4280-A981-1649000F1EB4}"/>
              </a:ext>
            </a:extLst>
          </p:cNvPr>
          <p:cNvSpPr>
            <a:spLocks noGrp="1"/>
          </p:cNvSpPr>
          <p:nvPr/>
        </p:nvSpPr>
        <p:spPr>
          <a:xfrm>
            <a:off x="10763250" y="6143625"/>
            <a:ext cx="571500" cy="266700"/>
          </a:xfrm>
          <a:prstGeom prst="rect">
            <a:avLst/>
          </a:prstGeom>
          <a:noFill/>
          <a:ln w="0">
            <a:noFill/>
          </a:ln>
        </p:spPr>
        <p:txBody>
          <a:bodyPr anchor="ctr">
            <a:normAutofit/>
          </a:bodyPr>
          <a:lstStyle/>
          <a:p>
            <a:pPr algn="r">
              <a:defRPr sz="900" b="1">
                <a:solidFill>
                  <a:srgbClr val="FFFFFF"/>
                </a:solidFill>
                <a:latin typeface="Aptos"/>
                <a:ea typeface="Aptos"/>
                <a:cs typeface="Aptos"/>
              </a:defRPr>
            </a:pPr>
            <a:r>
              <a:rPr sz="900" b="1">
                <a:solidFill>
                  <a:srgbClr val="FFFFFF"/>
                </a:solidFill>
                <a:latin typeface="Aptos"/>
                <a:ea typeface="Aptos"/>
                <a:cs typeface="Aptos"/>
              </a:rPr>
              <a:t>01</a:t>
            </a:r>
          </a:p>
        </p:txBody>
      </p:sp>
      <p:pic>
        <p:nvPicPr>
          <p:cNvPr id="11" name="Picture 10" descr="University of Wales Trinity Saint David launches ‘One Planet ...">
            <a:extLst>
              <a:ext uri="{FF2B5EF4-FFF2-40B4-BE49-F238E27FC236}">
                <a16:creationId xmlns:a16="http://schemas.microsoft.com/office/drawing/2014/main" id="{CC48449C-B356-1385-8FF6-F065871A9D02}"/>
              </a:ext>
            </a:extLst>
          </p:cNvPr>
          <p:cNvPicPr>
            <a:picLocks noChangeAspect="1"/>
          </p:cNvPicPr>
          <p:nvPr/>
        </p:nvPicPr>
        <p:blipFill>
          <a:blip r:embed="rId3"/>
          <a:stretch>
            <a:fillRect/>
          </a:stretch>
        </p:blipFill>
        <p:spPr>
          <a:xfrm>
            <a:off x="4000500" y="5136937"/>
            <a:ext cx="8191500" cy="1721063"/>
          </a:xfrm>
          <a:prstGeom prst="rect">
            <a:avLst/>
          </a:prstGeom>
        </p:spPr>
      </p:pic>
    </p:spTree>
    <p:extLst>
      <p:ext uri="{BB962C8B-B14F-4D97-AF65-F5344CB8AC3E}">
        <p14:creationId xmlns:p14="http://schemas.microsoft.com/office/powerpoint/2010/main" val="15310138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a:extLst>
              <a:ext uri="{FF2B5EF4-FFF2-40B4-BE49-F238E27FC236}">
                <a16:creationId xmlns:a16="http://schemas.microsoft.com/office/drawing/2014/main" id="{83E32073-8D13-28CD-63FD-7DE35CD9CFF0}"/>
              </a:ext>
            </a:extLst>
          </p:cNvPr>
          <p:cNvPicPr>
            <a:picLocks noChangeAspect="1"/>
          </p:cNvPicPr>
          <p:nvPr/>
        </p:nvPicPr>
        <p:blipFill>
          <a:blip r:embed="rId2"/>
          <a:stretch>
            <a:fillRect/>
          </a:stretch>
        </p:blipFill>
        <p:spPr>
          <a:xfrm>
            <a:off x="1041586" y="635093"/>
            <a:ext cx="10348314" cy="5174157"/>
          </a:xfrm>
          <a:prstGeom prst="rect">
            <a:avLst/>
          </a:prstGeom>
        </p:spPr>
      </p:pic>
    </p:spTree>
    <p:extLst>
      <p:ext uri="{BB962C8B-B14F-4D97-AF65-F5344CB8AC3E}">
        <p14:creationId xmlns:p14="http://schemas.microsoft.com/office/powerpoint/2010/main" val="2453766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DEC7D7C3-B412-4C4E-AF06-7437607A921B}"/>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F58FCCD2-FC48-4AC2-AB96-EAD2F033E56E}"/>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Learning outcomes</a:t>
            </a:r>
          </a:p>
        </p:txBody>
      </p:sp>
      <p:sp>
        <p:nvSpPr>
          <p:cNvPr id="4" name="Rectangle 3">
            <a:extLst>
              <a:ext uri="{FF2B5EF4-FFF2-40B4-BE49-F238E27FC236}">
                <a16:creationId xmlns:a16="http://schemas.microsoft.com/office/drawing/2014/main" id="{0D9BBBA0-2D11-4407-AE95-7B0BE95580D9}"/>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FAF4618F-EFDE-47C1-BEC1-675F6B2A1484}"/>
              </a:ext>
            </a:extLst>
          </p:cNvPr>
          <p:cNvSpPr>
            <a:spLocks noGrp="1"/>
          </p:cNvSpPr>
          <p:nvPr/>
        </p:nvSpPr>
        <p:spPr>
          <a:xfrm>
            <a:off x="571500" y="6429375"/>
            <a:ext cx="10001250" cy="209550"/>
          </a:xfrm>
          <a:prstGeom prst="rect">
            <a:avLst/>
          </a:prstGeom>
          <a:noFill/>
          <a:ln w="0">
            <a:noFill/>
          </a:ln>
        </p:spPr>
        <p:txBody>
          <a:bodyPr anchor="ctr">
            <a:normAutofit/>
          </a:bodyPr>
          <a:lstStyle/>
          <a:p>
            <a:pPr algn="l">
              <a:defRPr sz="750" b="0">
                <a:solidFill>
                  <a:srgbClr val="4B5B68"/>
                </a:solidFill>
                <a:latin typeface="Aptos"/>
                <a:ea typeface="Aptos"/>
                <a:cs typeface="Aptos"/>
              </a:defRPr>
            </a:pPr>
            <a:r>
              <a:rPr sz="750" b="0">
                <a:solidFill>
                  <a:srgbClr val="4B5B68"/>
                </a:solidFill>
                <a:latin typeface="Aptos"/>
                <a:ea typeface="Aptos"/>
                <a:cs typeface="Aptos"/>
              </a:rPr>
              <a:t>Source: Week 2 - Globalisation slides (UWTSD)</a:t>
            </a:r>
          </a:p>
        </p:txBody>
      </p:sp>
      <p:sp>
        <p:nvSpPr>
          <p:cNvPr id="6" name="Rectangle 5">
            <a:extLst>
              <a:ext uri="{FF2B5EF4-FFF2-40B4-BE49-F238E27FC236}">
                <a16:creationId xmlns:a16="http://schemas.microsoft.com/office/drawing/2014/main" id="{55D292CE-DCFC-45F1-9F04-C9CEA1BDA1CC}"/>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02</a:t>
            </a:r>
          </a:p>
        </p:txBody>
      </p:sp>
      <p:sp>
        <p:nvSpPr>
          <p:cNvPr id="7" name="Rectangle 6">
            <a:extLst>
              <a:ext uri="{FF2B5EF4-FFF2-40B4-BE49-F238E27FC236}">
                <a16:creationId xmlns:a16="http://schemas.microsoft.com/office/drawing/2014/main" id="{EEA65EE9-E3CC-4359-8187-A63FC7723086}"/>
              </a:ext>
            </a:extLst>
          </p:cNvPr>
          <p:cNvSpPr>
            <a:spLocks noGrp="1"/>
          </p:cNvSpPr>
          <p:nvPr/>
        </p:nvSpPr>
        <p:spPr>
          <a:xfrm>
            <a:off x="714375" y="1905000"/>
            <a:ext cx="95250" cy="95250"/>
          </a:xfrm>
          <a:prstGeom prst="rect">
            <a:avLst/>
          </a:prstGeom>
          <a:solidFill>
            <a:srgbClr val="007C83"/>
          </a:solidFill>
          <a:ln w="0">
            <a:noFill/>
          </a:ln>
        </p:spPr>
        <p:txBody>
          <a:bodyPr/>
          <a:lstStyle/>
          <a:p>
            <a:endParaRPr lang="en-GB"/>
          </a:p>
        </p:txBody>
      </p:sp>
      <p:sp>
        <p:nvSpPr>
          <p:cNvPr id="8" name="Rectangle 7">
            <a:extLst>
              <a:ext uri="{FF2B5EF4-FFF2-40B4-BE49-F238E27FC236}">
                <a16:creationId xmlns:a16="http://schemas.microsoft.com/office/drawing/2014/main" id="{20F81588-E239-45EB-8FB7-9457E54CA861}"/>
              </a:ext>
            </a:extLst>
          </p:cNvPr>
          <p:cNvSpPr>
            <a:spLocks noGrp="1"/>
          </p:cNvSpPr>
          <p:nvPr/>
        </p:nvSpPr>
        <p:spPr>
          <a:xfrm>
            <a:off x="981075" y="1809750"/>
            <a:ext cx="10306050" cy="1004888"/>
          </a:xfrm>
          <a:prstGeom prst="rect">
            <a:avLst/>
          </a:prstGeom>
          <a:noFill/>
          <a:ln w="0">
            <a:noFill/>
          </a:ln>
        </p:spPr>
        <p:txBody>
          <a:bodyPr anchor="ctr">
            <a:normAutofit/>
          </a:bodyPr>
          <a:lstStyle/>
          <a:p>
            <a:pPr algn="l">
              <a:defRPr sz="1650" b="0">
                <a:solidFill>
                  <a:srgbClr val="16222E"/>
                </a:solidFill>
                <a:latin typeface="Aptos"/>
                <a:ea typeface="Aptos"/>
                <a:cs typeface="Aptos"/>
              </a:defRPr>
            </a:pPr>
            <a:r>
              <a:rPr sz="1650" b="0" dirty="0">
                <a:solidFill>
                  <a:srgbClr val="16222E"/>
                </a:solidFill>
                <a:latin typeface="Aptos"/>
                <a:ea typeface="Aptos"/>
                <a:cs typeface="Aptos"/>
              </a:rPr>
              <a:t>Explain </a:t>
            </a:r>
            <a:r>
              <a:rPr sz="1650" b="0" dirty="0" err="1">
                <a:solidFill>
                  <a:srgbClr val="16222E"/>
                </a:solidFill>
                <a:latin typeface="Aptos"/>
                <a:ea typeface="Aptos"/>
                <a:cs typeface="Aptos"/>
              </a:rPr>
              <a:t>globalisation</a:t>
            </a:r>
            <a:r>
              <a:rPr sz="1650" b="0" dirty="0">
                <a:solidFill>
                  <a:srgbClr val="16222E"/>
                </a:solidFill>
                <a:latin typeface="Aptos"/>
                <a:ea typeface="Aptos"/>
                <a:cs typeface="Aptos"/>
              </a:rPr>
              <a:t> and distinguish its main economic, technological, political and cultural dimensions.</a:t>
            </a:r>
          </a:p>
        </p:txBody>
      </p:sp>
      <p:sp>
        <p:nvSpPr>
          <p:cNvPr id="9" name="Rectangle 8">
            <a:extLst>
              <a:ext uri="{FF2B5EF4-FFF2-40B4-BE49-F238E27FC236}">
                <a16:creationId xmlns:a16="http://schemas.microsoft.com/office/drawing/2014/main" id="{7E2579BA-0395-4DCA-9E16-7A788F0BC88B}"/>
              </a:ext>
            </a:extLst>
          </p:cNvPr>
          <p:cNvSpPr>
            <a:spLocks noGrp="1"/>
          </p:cNvSpPr>
          <p:nvPr/>
        </p:nvSpPr>
        <p:spPr>
          <a:xfrm>
            <a:off x="714375" y="2928938"/>
            <a:ext cx="95250" cy="95250"/>
          </a:xfrm>
          <a:prstGeom prst="rect">
            <a:avLst/>
          </a:prstGeom>
          <a:solidFill>
            <a:srgbClr val="F3B33D"/>
          </a:solidFill>
          <a:ln w="0">
            <a:noFill/>
          </a:ln>
        </p:spPr>
        <p:txBody>
          <a:bodyPr/>
          <a:lstStyle/>
          <a:p>
            <a:endParaRPr lang="en-GB"/>
          </a:p>
        </p:txBody>
      </p:sp>
      <p:sp>
        <p:nvSpPr>
          <p:cNvPr id="10" name="Rectangle 9">
            <a:extLst>
              <a:ext uri="{FF2B5EF4-FFF2-40B4-BE49-F238E27FC236}">
                <a16:creationId xmlns:a16="http://schemas.microsoft.com/office/drawing/2014/main" id="{78343683-A604-45B8-8DE4-EDDC43690BD7}"/>
              </a:ext>
            </a:extLst>
          </p:cNvPr>
          <p:cNvSpPr>
            <a:spLocks noGrp="1"/>
          </p:cNvSpPr>
          <p:nvPr/>
        </p:nvSpPr>
        <p:spPr>
          <a:xfrm>
            <a:off x="981075" y="2833688"/>
            <a:ext cx="10306050" cy="1004888"/>
          </a:xfrm>
          <a:prstGeom prst="rect">
            <a:avLst/>
          </a:prstGeom>
          <a:noFill/>
          <a:ln w="0">
            <a:noFill/>
          </a:ln>
        </p:spPr>
        <p:txBody>
          <a:bodyPr anchor="ctr">
            <a:normAutofit/>
          </a:bodyPr>
          <a:lstStyle/>
          <a:p>
            <a:pPr algn="l">
              <a:defRPr sz="1650" b="0">
                <a:solidFill>
                  <a:srgbClr val="16222E"/>
                </a:solidFill>
                <a:latin typeface="Aptos"/>
                <a:ea typeface="Aptos"/>
                <a:cs typeface="Aptos"/>
              </a:defRPr>
            </a:pPr>
            <a:r>
              <a:rPr sz="1650" b="0">
                <a:solidFill>
                  <a:srgbClr val="16222E"/>
                </a:solidFill>
                <a:latin typeface="Aptos"/>
                <a:ea typeface="Aptos"/>
                <a:cs typeface="Aptos"/>
              </a:rPr>
              <a:t>Evaluate positive and negative effects on firms, workers, consumers and the natural environment.</a:t>
            </a:r>
          </a:p>
        </p:txBody>
      </p:sp>
      <p:sp>
        <p:nvSpPr>
          <p:cNvPr id="11" name="Rectangle 10">
            <a:extLst>
              <a:ext uri="{FF2B5EF4-FFF2-40B4-BE49-F238E27FC236}">
                <a16:creationId xmlns:a16="http://schemas.microsoft.com/office/drawing/2014/main" id="{5A649DB5-0F53-4FF9-A0E9-A2188ADEA8B0}"/>
              </a:ext>
            </a:extLst>
          </p:cNvPr>
          <p:cNvSpPr>
            <a:spLocks noGrp="1"/>
          </p:cNvSpPr>
          <p:nvPr/>
        </p:nvSpPr>
        <p:spPr>
          <a:xfrm>
            <a:off x="714375" y="3952875"/>
            <a:ext cx="95250" cy="95250"/>
          </a:xfrm>
          <a:prstGeom prst="rect">
            <a:avLst/>
          </a:prstGeom>
          <a:solidFill>
            <a:srgbClr val="007C83"/>
          </a:solidFill>
          <a:ln w="0">
            <a:noFill/>
          </a:ln>
        </p:spPr>
        <p:txBody>
          <a:bodyPr/>
          <a:lstStyle/>
          <a:p>
            <a:endParaRPr lang="en-GB"/>
          </a:p>
        </p:txBody>
      </p:sp>
      <p:sp>
        <p:nvSpPr>
          <p:cNvPr id="12" name="Rectangle 11">
            <a:extLst>
              <a:ext uri="{FF2B5EF4-FFF2-40B4-BE49-F238E27FC236}">
                <a16:creationId xmlns:a16="http://schemas.microsoft.com/office/drawing/2014/main" id="{4393A37D-E9BC-45C5-BEEA-36E0D7DAEA3E}"/>
              </a:ext>
            </a:extLst>
          </p:cNvPr>
          <p:cNvSpPr>
            <a:spLocks noGrp="1"/>
          </p:cNvSpPr>
          <p:nvPr/>
        </p:nvSpPr>
        <p:spPr>
          <a:xfrm>
            <a:off x="981075" y="3857625"/>
            <a:ext cx="10306050" cy="1004888"/>
          </a:xfrm>
          <a:prstGeom prst="rect">
            <a:avLst/>
          </a:prstGeom>
          <a:noFill/>
          <a:ln w="0">
            <a:noFill/>
          </a:ln>
        </p:spPr>
        <p:txBody>
          <a:bodyPr anchor="ctr">
            <a:normAutofit/>
          </a:bodyPr>
          <a:lstStyle/>
          <a:p>
            <a:pPr algn="l">
              <a:defRPr sz="1650" b="0">
                <a:solidFill>
                  <a:srgbClr val="16222E"/>
                </a:solidFill>
                <a:latin typeface="Aptos"/>
                <a:ea typeface="Aptos"/>
                <a:cs typeface="Aptos"/>
              </a:defRPr>
            </a:pPr>
            <a:r>
              <a:rPr sz="1650" b="0">
                <a:solidFill>
                  <a:srgbClr val="16222E"/>
                </a:solidFill>
                <a:latin typeface="Aptos"/>
                <a:ea typeface="Aptos"/>
                <a:cs typeface="Aptos"/>
              </a:rPr>
              <a:t>Apply selected theories to business decisions and supply chains.</a:t>
            </a:r>
          </a:p>
        </p:txBody>
      </p:sp>
      <p:sp>
        <p:nvSpPr>
          <p:cNvPr id="13" name="Rectangle 12">
            <a:extLst>
              <a:ext uri="{FF2B5EF4-FFF2-40B4-BE49-F238E27FC236}">
                <a16:creationId xmlns:a16="http://schemas.microsoft.com/office/drawing/2014/main" id="{DE03C113-B7D1-4E01-A26B-A4F3002C273A}"/>
              </a:ext>
            </a:extLst>
          </p:cNvPr>
          <p:cNvSpPr>
            <a:spLocks noGrp="1"/>
          </p:cNvSpPr>
          <p:nvPr/>
        </p:nvSpPr>
        <p:spPr>
          <a:xfrm>
            <a:off x="714375" y="4976813"/>
            <a:ext cx="95250" cy="95250"/>
          </a:xfrm>
          <a:prstGeom prst="rect">
            <a:avLst/>
          </a:prstGeom>
          <a:solidFill>
            <a:srgbClr val="F3B33D"/>
          </a:solidFill>
          <a:ln w="0">
            <a:noFill/>
          </a:ln>
        </p:spPr>
        <p:txBody>
          <a:bodyPr/>
          <a:lstStyle/>
          <a:p>
            <a:endParaRPr lang="en-GB"/>
          </a:p>
        </p:txBody>
      </p:sp>
      <p:sp>
        <p:nvSpPr>
          <p:cNvPr id="14" name="Rectangle 13">
            <a:extLst>
              <a:ext uri="{FF2B5EF4-FFF2-40B4-BE49-F238E27FC236}">
                <a16:creationId xmlns:a16="http://schemas.microsoft.com/office/drawing/2014/main" id="{62C7D257-877F-42BD-A65F-7A460331A198}"/>
              </a:ext>
            </a:extLst>
          </p:cNvPr>
          <p:cNvSpPr>
            <a:spLocks noGrp="1"/>
          </p:cNvSpPr>
          <p:nvPr/>
        </p:nvSpPr>
        <p:spPr>
          <a:xfrm>
            <a:off x="981075" y="4881563"/>
            <a:ext cx="10306050" cy="1004888"/>
          </a:xfrm>
          <a:prstGeom prst="rect">
            <a:avLst/>
          </a:prstGeom>
          <a:noFill/>
          <a:ln w="0">
            <a:noFill/>
          </a:ln>
        </p:spPr>
        <p:txBody>
          <a:bodyPr anchor="ctr">
            <a:normAutofit/>
          </a:bodyPr>
          <a:lstStyle/>
          <a:p>
            <a:pPr algn="l">
              <a:defRPr sz="1650" b="0">
                <a:solidFill>
                  <a:srgbClr val="16222E"/>
                </a:solidFill>
                <a:latin typeface="Aptos"/>
                <a:ea typeface="Aptos"/>
                <a:cs typeface="Aptos"/>
              </a:defRPr>
            </a:pPr>
            <a:r>
              <a:rPr sz="1650" b="0">
                <a:solidFill>
                  <a:srgbClr val="16222E"/>
                </a:solidFill>
                <a:latin typeface="Aptos"/>
                <a:ea typeface="Aptos"/>
                <a:cs typeface="Aptos"/>
              </a:rPr>
              <a:t>Assess how current forces, including Strait of Hormuz disruption, reshape the global business environment.</a:t>
            </a:r>
          </a:p>
        </p:txBody>
      </p:sp>
    </p:spTree>
    <p:extLst>
      <p:ext uri="{BB962C8B-B14F-4D97-AF65-F5344CB8AC3E}">
        <p14:creationId xmlns:p14="http://schemas.microsoft.com/office/powerpoint/2010/main" val="1682206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A9F41AD-627A-4F39-BB55-245F694A287F}"/>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46C624EA-67A3-4417-8511-90D4984E3B52}"/>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dirty="0" err="1">
                <a:solidFill>
                  <a:srgbClr val="0B1F33"/>
                </a:solidFill>
                <a:latin typeface="Aptos"/>
                <a:ea typeface="Aptos"/>
                <a:cs typeface="Aptos"/>
              </a:rPr>
              <a:t>Globalisation</a:t>
            </a:r>
            <a:r>
              <a:rPr sz="2550" b="1" dirty="0">
                <a:solidFill>
                  <a:srgbClr val="0B1F33"/>
                </a:solidFill>
                <a:latin typeface="Aptos"/>
                <a:ea typeface="Aptos"/>
                <a:cs typeface="Aptos"/>
              </a:rPr>
              <a:t>:</a:t>
            </a:r>
          </a:p>
        </p:txBody>
      </p:sp>
      <p:sp>
        <p:nvSpPr>
          <p:cNvPr id="4" name="Rectangle 3">
            <a:extLst>
              <a:ext uri="{FF2B5EF4-FFF2-40B4-BE49-F238E27FC236}">
                <a16:creationId xmlns:a16="http://schemas.microsoft.com/office/drawing/2014/main" id="{68804C8B-BBB5-4BD6-95D7-362870E39800}"/>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1F685B33-6B0B-4F9C-ACD1-3FE39AE3FE1C}"/>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05</a:t>
            </a:r>
          </a:p>
        </p:txBody>
      </p:sp>
      <p:sp>
        <p:nvSpPr>
          <p:cNvPr id="7" name="Rectangle 6">
            <a:extLst>
              <a:ext uri="{FF2B5EF4-FFF2-40B4-BE49-F238E27FC236}">
                <a16:creationId xmlns:a16="http://schemas.microsoft.com/office/drawing/2014/main" id="{7DEF46B9-C510-4BD7-86D9-5FBE98DD2691}"/>
              </a:ext>
            </a:extLst>
          </p:cNvPr>
          <p:cNvSpPr>
            <a:spLocks noGrp="1"/>
          </p:cNvSpPr>
          <p:nvPr/>
        </p:nvSpPr>
        <p:spPr>
          <a:xfrm>
            <a:off x="714375" y="1666875"/>
            <a:ext cx="10763250" cy="857250"/>
          </a:xfrm>
          <a:prstGeom prst="rect">
            <a:avLst/>
          </a:prstGeom>
          <a:noFill/>
          <a:ln w="0">
            <a:noFill/>
          </a:ln>
        </p:spPr>
        <p:txBody>
          <a:bodyPr anchor="ctr">
            <a:normAutofit/>
          </a:bodyPr>
          <a:lstStyle/>
          <a:p>
            <a:pPr algn="ctr">
              <a:defRPr sz="2325" b="1">
                <a:solidFill>
                  <a:srgbClr val="0B1F33"/>
                </a:solidFill>
                <a:latin typeface="Aptos"/>
                <a:ea typeface="Aptos"/>
                <a:cs typeface="Aptos"/>
              </a:defRPr>
            </a:pPr>
            <a:r>
              <a:rPr sz="2325" b="1" dirty="0">
                <a:solidFill>
                  <a:srgbClr val="0B1F33"/>
                </a:solidFill>
                <a:latin typeface="Aptos"/>
                <a:ea typeface="Aptos"/>
                <a:cs typeface="Aptos"/>
              </a:rPr>
              <a:t>Increasing interconnectedness and interdependence across countries</a:t>
            </a:r>
          </a:p>
        </p:txBody>
      </p:sp>
      <p:sp>
        <p:nvSpPr>
          <p:cNvPr id="8" name="Rectangle: Rounded Corners 7">
            <a:extLst>
              <a:ext uri="{FF2B5EF4-FFF2-40B4-BE49-F238E27FC236}">
                <a16:creationId xmlns:a16="http://schemas.microsoft.com/office/drawing/2014/main" id="{B8576E46-EFF4-4F35-9CC6-87A85CEC320E}"/>
              </a:ext>
            </a:extLst>
          </p:cNvPr>
          <p:cNvSpPr>
            <a:spLocks noGrp="1"/>
          </p:cNvSpPr>
          <p:nvPr/>
        </p:nvSpPr>
        <p:spPr>
          <a:xfrm>
            <a:off x="1095375" y="2362200"/>
            <a:ext cx="9715500" cy="1381125"/>
          </a:xfrm>
          <a:prstGeom prst="roundRect">
            <a:avLst>
              <a:gd name="adj" fmla="val 5517"/>
            </a:avLst>
          </a:prstGeom>
          <a:solidFill>
            <a:srgbClr val="E8F5F6"/>
          </a:solidFill>
          <a:ln w="0">
            <a:noFill/>
          </a:ln>
        </p:spPr>
        <p:txBody>
          <a:bodyPr/>
          <a:lstStyle/>
          <a:p>
            <a:endParaRPr lang="en-GB"/>
          </a:p>
        </p:txBody>
      </p:sp>
      <p:sp>
        <p:nvSpPr>
          <p:cNvPr id="9" name="Rectangle 8">
            <a:extLst>
              <a:ext uri="{FF2B5EF4-FFF2-40B4-BE49-F238E27FC236}">
                <a16:creationId xmlns:a16="http://schemas.microsoft.com/office/drawing/2014/main" id="{C754431E-BB17-48A2-B178-5A72F6310D91}"/>
              </a:ext>
            </a:extLst>
          </p:cNvPr>
          <p:cNvSpPr>
            <a:spLocks noGrp="1"/>
          </p:cNvSpPr>
          <p:nvPr/>
        </p:nvSpPr>
        <p:spPr>
          <a:xfrm>
            <a:off x="1381125" y="2552700"/>
            <a:ext cx="8953500" cy="857250"/>
          </a:xfrm>
          <a:prstGeom prst="rect">
            <a:avLst/>
          </a:prstGeom>
          <a:noFill/>
          <a:ln w="0">
            <a:noFill/>
          </a:ln>
        </p:spPr>
        <p:txBody>
          <a:bodyPr anchor="ctr">
            <a:normAutofit/>
          </a:bodyPr>
          <a:lstStyle/>
          <a:p>
            <a:pPr algn="ctr">
              <a:defRPr sz="1800" b="0">
                <a:solidFill>
                  <a:srgbClr val="16222E"/>
                </a:solidFill>
                <a:latin typeface="Aptos"/>
                <a:ea typeface="Aptos"/>
                <a:cs typeface="Aptos"/>
              </a:defRPr>
            </a:pPr>
            <a:r>
              <a:rPr sz="1800" b="0" dirty="0">
                <a:solidFill>
                  <a:srgbClr val="16222E"/>
                </a:solidFill>
                <a:latin typeface="Aptos"/>
                <a:ea typeface="Aptos"/>
                <a:cs typeface="Aptos"/>
              </a:rPr>
              <a:t>Trade, investment, technology, information, people and culture move across borders more quickly and at greater scale.</a:t>
            </a:r>
          </a:p>
        </p:txBody>
      </p:sp>
      <p:pic>
        <p:nvPicPr>
          <p:cNvPr id="12" name="Picture 11" descr="Globalization: future of an interconnected (or disconnected) world">
            <a:extLst>
              <a:ext uri="{FF2B5EF4-FFF2-40B4-BE49-F238E27FC236}">
                <a16:creationId xmlns:a16="http://schemas.microsoft.com/office/drawing/2014/main" id="{F3577D83-1956-3245-6C5E-0E6DEE341C34}"/>
              </a:ext>
            </a:extLst>
          </p:cNvPr>
          <p:cNvPicPr>
            <a:picLocks noChangeAspect="1"/>
          </p:cNvPicPr>
          <p:nvPr/>
        </p:nvPicPr>
        <p:blipFill>
          <a:blip r:embed="rId3"/>
          <a:stretch>
            <a:fillRect/>
          </a:stretch>
        </p:blipFill>
        <p:spPr>
          <a:xfrm>
            <a:off x="6686551" y="3771900"/>
            <a:ext cx="5505449" cy="3161913"/>
          </a:xfrm>
          <a:prstGeom prst="rect">
            <a:avLst/>
          </a:prstGeom>
        </p:spPr>
      </p:pic>
    </p:spTree>
    <p:extLst>
      <p:ext uri="{BB962C8B-B14F-4D97-AF65-F5344CB8AC3E}">
        <p14:creationId xmlns:p14="http://schemas.microsoft.com/office/powerpoint/2010/main" val="13715122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1B3F1-EF39-0AE2-CBFA-5089E5F1188F}"/>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A1E090ED-524A-A1A8-3F21-C0B407208D91}"/>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D6B4F62B-0697-50B3-06A0-2F2EF837CC50}"/>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dirty="0" err="1">
                <a:solidFill>
                  <a:srgbClr val="0B1F33"/>
                </a:solidFill>
                <a:latin typeface="Aptos"/>
                <a:ea typeface="Aptos"/>
                <a:cs typeface="Aptos"/>
              </a:rPr>
              <a:t>Globalisation</a:t>
            </a:r>
            <a:r>
              <a:rPr sz="2550" b="1" dirty="0">
                <a:solidFill>
                  <a:srgbClr val="0B1F33"/>
                </a:solidFill>
                <a:latin typeface="Aptos"/>
                <a:ea typeface="Aptos"/>
                <a:cs typeface="Aptos"/>
              </a:rPr>
              <a:t>:</a:t>
            </a:r>
          </a:p>
        </p:txBody>
      </p:sp>
      <p:sp>
        <p:nvSpPr>
          <p:cNvPr id="4" name="Rectangle 3">
            <a:extLst>
              <a:ext uri="{FF2B5EF4-FFF2-40B4-BE49-F238E27FC236}">
                <a16:creationId xmlns:a16="http://schemas.microsoft.com/office/drawing/2014/main" id="{3D504431-9775-AA43-D9E9-433E08E1BAE6}"/>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AF9B4387-39A4-0BA4-8A86-3DAD9879111A}"/>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05</a:t>
            </a:r>
          </a:p>
        </p:txBody>
      </p:sp>
      <p:sp>
        <p:nvSpPr>
          <p:cNvPr id="7" name="Rectangle 6">
            <a:extLst>
              <a:ext uri="{FF2B5EF4-FFF2-40B4-BE49-F238E27FC236}">
                <a16:creationId xmlns:a16="http://schemas.microsoft.com/office/drawing/2014/main" id="{5EE25F3E-9C92-300A-BF9E-D9C90FE922C7}"/>
              </a:ext>
            </a:extLst>
          </p:cNvPr>
          <p:cNvSpPr>
            <a:spLocks noGrp="1"/>
          </p:cNvSpPr>
          <p:nvPr/>
        </p:nvSpPr>
        <p:spPr>
          <a:xfrm>
            <a:off x="714375" y="1666875"/>
            <a:ext cx="10763250" cy="857250"/>
          </a:xfrm>
          <a:prstGeom prst="rect">
            <a:avLst/>
          </a:prstGeom>
          <a:noFill/>
          <a:ln w="0">
            <a:noFill/>
          </a:ln>
        </p:spPr>
        <p:txBody>
          <a:bodyPr anchor="ctr">
            <a:normAutofit/>
          </a:bodyPr>
          <a:lstStyle/>
          <a:p>
            <a:pPr algn="ctr">
              <a:defRPr sz="2325" b="1">
                <a:solidFill>
                  <a:srgbClr val="0B1F33"/>
                </a:solidFill>
                <a:latin typeface="Aptos"/>
                <a:ea typeface="Aptos"/>
                <a:cs typeface="Aptos"/>
              </a:defRPr>
            </a:pPr>
            <a:endParaRPr sz="2325" b="1" dirty="0">
              <a:solidFill>
                <a:srgbClr val="0B1F33"/>
              </a:solidFill>
              <a:latin typeface="Aptos"/>
              <a:ea typeface="Aptos"/>
              <a:cs typeface="Aptos"/>
            </a:endParaRPr>
          </a:p>
        </p:txBody>
      </p:sp>
      <p:sp>
        <p:nvSpPr>
          <p:cNvPr id="8" name="Rectangle: Rounded Corners 7">
            <a:extLst>
              <a:ext uri="{FF2B5EF4-FFF2-40B4-BE49-F238E27FC236}">
                <a16:creationId xmlns:a16="http://schemas.microsoft.com/office/drawing/2014/main" id="{E5DA62EE-BA0B-23F4-A576-EF83D545DB8E}"/>
              </a:ext>
            </a:extLst>
          </p:cNvPr>
          <p:cNvSpPr>
            <a:spLocks noGrp="1"/>
          </p:cNvSpPr>
          <p:nvPr/>
        </p:nvSpPr>
        <p:spPr>
          <a:xfrm>
            <a:off x="921204" y="2128837"/>
            <a:ext cx="9715500" cy="1381125"/>
          </a:xfrm>
          <a:prstGeom prst="roundRect">
            <a:avLst>
              <a:gd name="adj" fmla="val 5517"/>
            </a:avLst>
          </a:prstGeom>
          <a:solidFill>
            <a:srgbClr val="E8F5F6"/>
          </a:solidFill>
          <a:ln w="0">
            <a:noFill/>
          </a:ln>
        </p:spPr>
        <p:txBody>
          <a:bodyPr/>
          <a:lstStyle/>
          <a:p>
            <a:pPr algn="just"/>
            <a:r>
              <a:rPr lang="en-GB" b="1" dirty="0">
                <a:solidFill>
                  <a:schemeClr val="accent2"/>
                </a:solidFill>
              </a:rPr>
              <a:t>Globalisation</a:t>
            </a:r>
            <a:r>
              <a:rPr lang="en-GB" dirty="0"/>
              <a:t> is the growing connection between people across the world, increasingly through relationships and activities that transcend national borders and geographical distance (Scholte, 2008)</a:t>
            </a:r>
          </a:p>
        </p:txBody>
      </p:sp>
      <p:sp>
        <p:nvSpPr>
          <p:cNvPr id="9" name="Rectangle 8">
            <a:extLst>
              <a:ext uri="{FF2B5EF4-FFF2-40B4-BE49-F238E27FC236}">
                <a16:creationId xmlns:a16="http://schemas.microsoft.com/office/drawing/2014/main" id="{7ABFA042-FFC9-FF09-71BD-64630ABCCA58}"/>
              </a:ext>
            </a:extLst>
          </p:cNvPr>
          <p:cNvSpPr>
            <a:spLocks noGrp="1"/>
          </p:cNvSpPr>
          <p:nvPr/>
        </p:nvSpPr>
        <p:spPr>
          <a:xfrm>
            <a:off x="1381125" y="2552700"/>
            <a:ext cx="8953500" cy="857250"/>
          </a:xfrm>
          <a:prstGeom prst="rect">
            <a:avLst/>
          </a:prstGeom>
          <a:noFill/>
          <a:ln w="0">
            <a:noFill/>
          </a:ln>
        </p:spPr>
        <p:txBody>
          <a:bodyPr anchor="ctr">
            <a:normAutofit/>
          </a:bodyPr>
          <a:lstStyle/>
          <a:p>
            <a:pPr algn="ctr">
              <a:defRPr sz="1800" b="0">
                <a:solidFill>
                  <a:srgbClr val="16222E"/>
                </a:solidFill>
                <a:latin typeface="Aptos"/>
                <a:ea typeface="Aptos"/>
                <a:cs typeface="Aptos"/>
              </a:defRPr>
            </a:pPr>
            <a:endParaRPr sz="1800" b="0" dirty="0">
              <a:solidFill>
                <a:srgbClr val="16222E"/>
              </a:solidFill>
              <a:latin typeface="Aptos"/>
              <a:ea typeface="Aptos"/>
              <a:cs typeface="Aptos"/>
            </a:endParaRPr>
          </a:p>
        </p:txBody>
      </p:sp>
      <p:pic>
        <p:nvPicPr>
          <p:cNvPr id="5" name="Picture 4">
            <a:extLst>
              <a:ext uri="{FF2B5EF4-FFF2-40B4-BE49-F238E27FC236}">
                <a16:creationId xmlns:a16="http://schemas.microsoft.com/office/drawing/2014/main" id="{213420B6-53B1-FD75-5E47-E88DFE0295E5}"/>
              </a:ext>
            </a:extLst>
          </p:cNvPr>
          <p:cNvPicPr>
            <a:picLocks noChangeAspect="1"/>
          </p:cNvPicPr>
          <p:nvPr/>
        </p:nvPicPr>
        <p:blipFill>
          <a:blip r:embed="rId3"/>
          <a:stretch>
            <a:fillRect/>
          </a:stretch>
        </p:blipFill>
        <p:spPr>
          <a:xfrm>
            <a:off x="2629022" y="3589655"/>
            <a:ext cx="5611464" cy="3158126"/>
          </a:xfrm>
          <a:prstGeom prst="rect">
            <a:avLst/>
          </a:prstGeom>
        </p:spPr>
      </p:pic>
    </p:spTree>
    <p:extLst>
      <p:ext uri="{BB962C8B-B14F-4D97-AF65-F5344CB8AC3E}">
        <p14:creationId xmlns:p14="http://schemas.microsoft.com/office/powerpoint/2010/main" val="1943563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3E1BD5D-AFC0-4BEB-B0DA-90C6DC174625}"/>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BB78B08B-CB5E-4E54-967D-B846859642E4}"/>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Four connected dimensions</a:t>
            </a:r>
          </a:p>
        </p:txBody>
      </p:sp>
      <p:sp>
        <p:nvSpPr>
          <p:cNvPr id="4" name="Rectangle 3">
            <a:extLst>
              <a:ext uri="{FF2B5EF4-FFF2-40B4-BE49-F238E27FC236}">
                <a16:creationId xmlns:a16="http://schemas.microsoft.com/office/drawing/2014/main" id="{A7033F73-8ECD-4158-B1D5-224C764D0793}"/>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351D9671-807C-46C6-AF1D-DDEE9B46E4D1}"/>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06</a:t>
            </a:r>
          </a:p>
        </p:txBody>
      </p:sp>
      <p:sp>
        <p:nvSpPr>
          <p:cNvPr id="6" name="Rectangle: Rounded Corners 5">
            <a:extLst>
              <a:ext uri="{FF2B5EF4-FFF2-40B4-BE49-F238E27FC236}">
                <a16:creationId xmlns:a16="http://schemas.microsoft.com/office/drawing/2014/main" id="{24F213A6-BD20-4628-A267-36EE6D7684BA}"/>
              </a:ext>
            </a:extLst>
          </p:cNvPr>
          <p:cNvSpPr>
            <a:spLocks noGrp="1"/>
          </p:cNvSpPr>
          <p:nvPr/>
        </p:nvSpPr>
        <p:spPr>
          <a:xfrm>
            <a:off x="571500" y="1809750"/>
            <a:ext cx="5410200" cy="1666875"/>
          </a:xfrm>
          <a:prstGeom prst="roundRect">
            <a:avLst>
              <a:gd name="adj" fmla="val 4571"/>
            </a:avLst>
          </a:prstGeom>
          <a:solidFill>
            <a:srgbClr val="FFFFFF"/>
          </a:solidFill>
          <a:ln w="0">
            <a:noFill/>
          </a:ln>
        </p:spPr>
        <p:txBody>
          <a:bodyPr/>
          <a:lstStyle/>
          <a:p>
            <a:endParaRPr lang="en-GB"/>
          </a:p>
        </p:txBody>
      </p:sp>
      <p:sp>
        <p:nvSpPr>
          <p:cNvPr id="7" name="Rectangle 6">
            <a:extLst>
              <a:ext uri="{FF2B5EF4-FFF2-40B4-BE49-F238E27FC236}">
                <a16:creationId xmlns:a16="http://schemas.microsoft.com/office/drawing/2014/main" id="{1F2FCA07-337A-4077-850A-53B76DA8DC2D}"/>
              </a:ext>
            </a:extLst>
          </p:cNvPr>
          <p:cNvSpPr>
            <a:spLocks noGrp="1"/>
          </p:cNvSpPr>
          <p:nvPr/>
        </p:nvSpPr>
        <p:spPr>
          <a:xfrm>
            <a:off x="571500" y="1809750"/>
            <a:ext cx="76200" cy="1666875"/>
          </a:xfrm>
          <a:prstGeom prst="rect">
            <a:avLst/>
          </a:prstGeom>
          <a:solidFill>
            <a:srgbClr val="007C83"/>
          </a:solidFill>
          <a:ln w="0">
            <a:noFill/>
          </a:ln>
        </p:spPr>
        <p:txBody>
          <a:bodyPr/>
          <a:lstStyle/>
          <a:p>
            <a:endParaRPr lang="en-GB"/>
          </a:p>
        </p:txBody>
      </p:sp>
      <p:sp>
        <p:nvSpPr>
          <p:cNvPr id="8" name="Rectangle 7">
            <a:extLst>
              <a:ext uri="{FF2B5EF4-FFF2-40B4-BE49-F238E27FC236}">
                <a16:creationId xmlns:a16="http://schemas.microsoft.com/office/drawing/2014/main" id="{E2346656-7374-42A1-9B5D-22C6D3A606D6}"/>
              </a:ext>
            </a:extLst>
          </p:cNvPr>
          <p:cNvSpPr>
            <a:spLocks noGrp="1"/>
          </p:cNvSpPr>
          <p:nvPr/>
        </p:nvSpPr>
        <p:spPr>
          <a:xfrm>
            <a:off x="838200" y="20002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Economic</a:t>
            </a:r>
          </a:p>
        </p:txBody>
      </p:sp>
      <p:sp>
        <p:nvSpPr>
          <p:cNvPr id="9" name="Rectangle 8">
            <a:extLst>
              <a:ext uri="{FF2B5EF4-FFF2-40B4-BE49-F238E27FC236}">
                <a16:creationId xmlns:a16="http://schemas.microsoft.com/office/drawing/2014/main" id="{A3164668-2778-4995-A3ED-3729E817337F}"/>
              </a:ext>
            </a:extLst>
          </p:cNvPr>
          <p:cNvSpPr>
            <a:spLocks noGrp="1"/>
          </p:cNvSpPr>
          <p:nvPr/>
        </p:nvSpPr>
        <p:spPr>
          <a:xfrm>
            <a:off x="838200" y="24479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Trade, capital flows, outsourcing and global value chains</a:t>
            </a:r>
          </a:p>
        </p:txBody>
      </p:sp>
      <p:sp>
        <p:nvSpPr>
          <p:cNvPr id="10" name="Rectangle: Rounded Corners 9">
            <a:extLst>
              <a:ext uri="{FF2B5EF4-FFF2-40B4-BE49-F238E27FC236}">
                <a16:creationId xmlns:a16="http://schemas.microsoft.com/office/drawing/2014/main" id="{321AB0CD-3263-44D6-AEE6-80A7B8938C3D}"/>
              </a:ext>
            </a:extLst>
          </p:cNvPr>
          <p:cNvSpPr>
            <a:spLocks noGrp="1"/>
          </p:cNvSpPr>
          <p:nvPr/>
        </p:nvSpPr>
        <p:spPr>
          <a:xfrm>
            <a:off x="6210300" y="1809750"/>
            <a:ext cx="5410200" cy="1666875"/>
          </a:xfrm>
          <a:prstGeom prst="roundRect">
            <a:avLst>
              <a:gd name="adj" fmla="val 4571"/>
            </a:avLst>
          </a:prstGeom>
          <a:solidFill>
            <a:srgbClr val="FFFFFF"/>
          </a:solidFill>
          <a:ln w="0">
            <a:noFill/>
          </a:ln>
        </p:spPr>
        <p:txBody>
          <a:bodyPr/>
          <a:lstStyle/>
          <a:p>
            <a:endParaRPr lang="en-GB"/>
          </a:p>
        </p:txBody>
      </p:sp>
      <p:sp>
        <p:nvSpPr>
          <p:cNvPr id="11" name="Rectangle 10">
            <a:extLst>
              <a:ext uri="{FF2B5EF4-FFF2-40B4-BE49-F238E27FC236}">
                <a16:creationId xmlns:a16="http://schemas.microsoft.com/office/drawing/2014/main" id="{558018D6-9B28-4F7F-824E-3E7ECCB7D0F0}"/>
              </a:ext>
            </a:extLst>
          </p:cNvPr>
          <p:cNvSpPr>
            <a:spLocks noGrp="1"/>
          </p:cNvSpPr>
          <p:nvPr/>
        </p:nvSpPr>
        <p:spPr>
          <a:xfrm>
            <a:off x="6210300" y="1809750"/>
            <a:ext cx="76200" cy="1666875"/>
          </a:xfrm>
          <a:prstGeom prst="rect">
            <a:avLst/>
          </a:prstGeom>
          <a:solidFill>
            <a:srgbClr val="007C83"/>
          </a:solidFill>
          <a:ln w="0">
            <a:noFill/>
          </a:ln>
        </p:spPr>
        <p:txBody>
          <a:bodyPr/>
          <a:lstStyle/>
          <a:p>
            <a:endParaRPr lang="en-GB"/>
          </a:p>
        </p:txBody>
      </p:sp>
      <p:sp>
        <p:nvSpPr>
          <p:cNvPr id="12" name="Rectangle 11">
            <a:extLst>
              <a:ext uri="{FF2B5EF4-FFF2-40B4-BE49-F238E27FC236}">
                <a16:creationId xmlns:a16="http://schemas.microsoft.com/office/drawing/2014/main" id="{54336214-2C6F-41DA-9528-CCC82A1BE231}"/>
              </a:ext>
            </a:extLst>
          </p:cNvPr>
          <p:cNvSpPr>
            <a:spLocks noGrp="1"/>
          </p:cNvSpPr>
          <p:nvPr/>
        </p:nvSpPr>
        <p:spPr>
          <a:xfrm>
            <a:off x="6477000" y="20002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Technological</a:t>
            </a:r>
          </a:p>
        </p:txBody>
      </p:sp>
      <p:sp>
        <p:nvSpPr>
          <p:cNvPr id="13" name="Rectangle 12">
            <a:extLst>
              <a:ext uri="{FF2B5EF4-FFF2-40B4-BE49-F238E27FC236}">
                <a16:creationId xmlns:a16="http://schemas.microsoft.com/office/drawing/2014/main" id="{D8CFC679-4578-4B9D-9213-A105064FADBB}"/>
              </a:ext>
            </a:extLst>
          </p:cNvPr>
          <p:cNvSpPr>
            <a:spLocks noGrp="1"/>
          </p:cNvSpPr>
          <p:nvPr/>
        </p:nvSpPr>
        <p:spPr>
          <a:xfrm>
            <a:off x="6477000" y="24479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Digital platforms, data, automation and faster communication</a:t>
            </a:r>
          </a:p>
        </p:txBody>
      </p:sp>
      <p:sp>
        <p:nvSpPr>
          <p:cNvPr id="14" name="Rectangle: Rounded Corners 13">
            <a:extLst>
              <a:ext uri="{FF2B5EF4-FFF2-40B4-BE49-F238E27FC236}">
                <a16:creationId xmlns:a16="http://schemas.microsoft.com/office/drawing/2014/main" id="{F8BF762B-A5AD-444D-8810-9EB3E472CEC8}"/>
              </a:ext>
            </a:extLst>
          </p:cNvPr>
          <p:cNvSpPr>
            <a:spLocks noGrp="1"/>
          </p:cNvSpPr>
          <p:nvPr/>
        </p:nvSpPr>
        <p:spPr>
          <a:xfrm>
            <a:off x="571500" y="3810000"/>
            <a:ext cx="5410200" cy="1666875"/>
          </a:xfrm>
          <a:prstGeom prst="roundRect">
            <a:avLst>
              <a:gd name="adj" fmla="val 4571"/>
            </a:avLst>
          </a:prstGeom>
          <a:solidFill>
            <a:srgbClr val="FFFFFF"/>
          </a:solidFill>
          <a:ln w="0">
            <a:noFill/>
          </a:ln>
        </p:spPr>
        <p:txBody>
          <a:bodyPr/>
          <a:lstStyle/>
          <a:p>
            <a:endParaRPr lang="en-GB"/>
          </a:p>
        </p:txBody>
      </p:sp>
      <p:sp>
        <p:nvSpPr>
          <p:cNvPr id="15" name="Rectangle 14">
            <a:extLst>
              <a:ext uri="{FF2B5EF4-FFF2-40B4-BE49-F238E27FC236}">
                <a16:creationId xmlns:a16="http://schemas.microsoft.com/office/drawing/2014/main" id="{027655EF-AA09-41E5-9B17-2839EC018F26}"/>
              </a:ext>
            </a:extLst>
          </p:cNvPr>
          <p:cNvSpPr>
            <a:spLocks noGrp="1"/>
          </p:cNvSpPr>
          <p:nvPr/>
        </p:nvSpPr>
        <p:spPr>
          <a:xfrm>
            <a:off x="571500" y="3810000"/>
            <a:ext cx="76200" cy="1666875"/>
          </a:xfrm>
          <a:prstGeom prst="rect">
            <a:avLst/>
          </a:prstGeom>
          <a:solidFill>
            <a:srgbClr val="007C83"/>
          </a:solidFill>
          <a:ln w="0">
            <a:noFill/>
          </a:ln>
        </p:spPr>
        <p:txBody>
          <a:bodyPr/>
          <a:lstStyle/>
          <a:p>
            <a:endParaRPr lang="en-GB"/>
          </a:p>
        </p:txBody>
      </p:sp>
      <p:sp>
        <p:nvSpPr>
          <p:cNvPr id="16" name="Rectangle 15">
            <a:extLst>
              <a:ext uri="{FF2B5EF4-FFF2-40B4-BE49-F238E27FC236}">
                <a16:creationId xmlns:a16="http://schemas.microsoft.com/office/drawing/2014/main" id="{111A1013-D046-4FB5-A001-1D26AB910777}"/>
              </a:ext>
            </a:extLst>
          </p:cNvPr>
          <p:cNvSpPr>
            <a:spLocks noGrp="1"/>
          </p:cNvSpPr>
          <p:nvPr/>
        </p:nvSpPr>
        <p:spPr>
          <a:xfrm>
            <a:off x="838200" y="4000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Political</a:t>
            </a:r>
          </a:p>
        </p:txBody>
      </p:sp>
      <p:sp>
        <p:nvSpPr>
          <p:cNvPr id="17" name="Rectangle 16">
            <a:extLst>
              <a:ext uri="{FF2B5EF4-FFF2-40B4-BE49-F238E27FC236}">
                <a16:creationId xmlns:a16="http://schemas.microsoft.com/office/drawing/2014/main" id="{CBCB7BCE-1AF5-44E2-8BE0-BCE200953BE5}"/>
              </a:ext>
            </a:extLst>
          </p:cNvPr>
          <p:cNvSpPr>
            <a:spLocks noGrp="1"/>
          </p:cNvSpPr>
          <p:nvPr/>
        </p:nvSpPr>
        <p:spPr>
          <a:xfrm>
            <a:off x="838200" y="4429125"/>
            <a:ext cx="3045878" cy="85725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dirty="0">
                <a:solidFill>
                  <a:srgbClr val="4B5B68"/>
                </a:solidFill>
                <a:latin typeface="Aptos"/>
                <a:ea typeface="Aptos"/>
                <a:cs typeface="Aptos"/>
              </a:rPr>
              <a:t>Trade agreements, sanctions, regulation and state competition</a:t>
            </a:r>
          </a:p>
        </p:txBody>
      </p:sp>
      <p:sp>
        <p:nvSpPr>
          <p:cNvPr id="18" name="Rectangle: Rounded Corners 17">
            <a:extLst>
              <a:ext uri="{FF2B5EF4-FFF2-40B4-BE49-F238E27FC236}">
                <a16:creationId xmlns:a16="http://schemas.microsoft.com/office/drawing/2014/main" id="{93D28877-FDC0-4EB6-A67A-B78B8ABC7120}"/>
              </a:ext>
            </a:extLst>
          </p:cNvPr>
          <p:cNvSpPr>
            <a:spLocks noGrp="1"/>
          </p:cNvSpPr>
          <p:nvPr/>
        </p:nvSpPr>
        <p:spPr>
          <a:xfrm>
            <a:off x="6210300" y="3810000"/>
            <a:ext cx="5410200" cy="1666875"/>
          </a:xfrm>
          <a:prstGeom prst="roundRect">
            <a:avLst>
              <a:gd name="adj" fmla="val 4571"/>
            </a:avLst>
          </a:prstGeom>
          <a:solidFill>
            <a:srgbClr val="FFFFFF"/>
          </a:solidFill>
          <a:ln w="0">
            <a:noFill/>
          </a:ln>
        </p:spPr>
        <p:txBody>
          <a:bodyPr/>
          <a:lstStyle/>
          <a:p>
            <a:endParaRPr lang="en-GB"/>
          </a:p>
        </p:txBody>
      </p:sp>
      <p:sp>
        <p:nvSpPr>
          <p:cNvPr id="19" name="Rectangle 18">
            <a:extLst>
              <a:ext uri="{FF2B5EF4-FFF2-40B4-BE49-F238E27FC236}">
                <a16:creationId xmlns:a16="http://schemas.microsoft.com/office/drawing/2014/main" id="{7F4B233B-ACCD-4098-A64F-00517A7C54B1}"/>
              </a:ext>
            </a:extLst>
          </p:cNvPr>
          <p:cNvSpPr>
            <a:spLocks noGrp="1"/>
          </p:cNvSpPr>
          <p:nvPr/>
        </p:nvSpPr>
        <p:spPr>
          <a:xfrm>
            <a:off x="6210300" y="3810000"/>
            <a:ext cx="76200" cy="1666875"/>
          </a:xfrm>
          <a:prstGeom prst="rect">
            <a:avLst/>
          </a:prstGeom>
          <a:solidFill>
            <a:srgbClr val="007C83"/>
          </a:solidFill>
          <a:ln w="0">
            <a:noFill/>
          </a:ln>
        </p:spPr>
        <p:txBody>
          <a:bodyPr/>
          <a:lstStyle/>
          <a:p>
            <a:endParaRPr lang="en-GB"/>
          </a:p>
        </p:txBody>
      </p:sp>
      <p:sp>
        <p:nvSpPr>
          <p:cNvPr id="20" name="Rectangle 19">
            <a:extLst>
              <a:ext uri="{FF2B5EF4-FFF2-40B4-BE49-F238E27FC236}">
                <a16:creationId xmlns:a16="http://schemas.microsoft.com/office/drawing/2014/main" id="{584C7D4C-584F-43E6-8134-50259D2FD51D}"/>
              </a:ext>
            </a:extLst>
          </p:cNvPr>
          <p:cNvSpPr>
            <a:spLocks noGrp="1"/>
          </p:cNvSpPr>
          <p:nvPr/>
        </p:nvSpPr>
        <p:spPr>
          <a:xfrm>
            <a:off x="6477000" y="4000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Social and cultural</a:t>
            </a:r>
          </a:p>
        </p:txBody>
      </p:sp>
      <p:sp>
        <p:nvSpPr>
          <p:cNvPr id="21" name="Rectangle 20">
            <a:extLst>
              <a:ext uri="{FF2B5EF4-FFF2-40B4-BE49-F238E27FC236}">
                <a16:creationId xmlns:a16="http://schemas.microsoft.com/office/drawing/2014/main" id="{41EF7B75-B4EE-4874-9795-4417DB38DDDD}"/>
              </a:ext>
            </a:extLst>
          </p:cNvPr>
          <p:cNvSpPr>
            <a:spLocks noGrp="1"/>
          </p:cNvSpPr>
          <p:nvPr/>
        </p:nvSpPr>
        <p:spPr>
          <a:xfrm>
            <a:off x="6477000" y="4448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dirty="0">
                <a:solidFill>
                  <a:srgbClr val="4B5B68"/>
                </a:solidFill>
                <a:latin typeface="Aptos"/>
                <a:ea typeface="Aptos"/>
                <a:cs typeface="Aptos"/>
              </a:rPr>
              <a:t>Migration, tourism, media, </a:t>
            </a:r>
            <a:r>
              <a:rPr lang="en-GB" sz="1275" b="0" dirty="0">
                <a:solidFill>
                  <a:srgbClr val="4B5B68"/>
                </a:solidFill>
                <a:latin typeface="Aptos"/>
                <a:ea typeface="Aptos"/>
                <a:cs typeface="Aptos"/>
              </a:rPr>
              <a:t> and </a:t>
            </a:r>
            <a:r>
              <a:rPr sz="1275" b="0" dirty="0">
                <a:solidFill>
                  <a:srgbClr val="4B5B68"/>
                </a:solidFill>
                <a:latin typeface="Aptos"/>
                <a:ea typeface="Aptos"/>
                <a:cs typeface="Aptos"/>
              </a:rPr>
              <a:t>the movement of ideas</a:t>
            </a:r>
          </a:p>
        </p:txBody>
      </p:sp>
      <p:pic>
        <p:nvPicPr>
          <p:cNvPr id="2" name="Picture 1" descr="Airbnb Newsroom">
            <a:extLst>
              <a:ext uri="{FF2B5EF4-FFF2-40B4-BE49-F238E27FC236}">
                <a16:creationId xmlns:a16="http://schemas.microsoft.com/office/drawing/2014/main" id="{8D25A0D7-D7DC-1CF7-C5D7-6F7047D93626}"/>
              </a:ext>
            </a:extLst>
          </p:cNvPr>
          <p:cNvPicPr>
            <a:picLocks noChangeAspect="1"/>
          </p:cNvPicPr>
          <p:nvPr/>
        </p:nvPicPr>
        <p:blipFill>
          <a:blip r:embed="rId3"/>
          <a:stretch>
            <a:fillRect/>
          </a:stretch>
        </p:blipFill>
        <p:spPr>
          <a:xfrm>
            <a:off x="10101942" y="691243"/>
            <a:ext cx="1877786" cy="2052657"/>
          </a:xfrm>
          <a:prstGeom prst="rect">
            <a:avLst/>
          </a:prstGeom>
        </p:spPr>
      </p:pic>
      <p:pic>
        <p:nvPicPr>
          <p:cNvPr id="24" name="Picture 23" descr="JAECOO 7 SUV (2024 - ) review | Autotrader">
            <a:extLst>
              <a:ext uri="{FF2B5EF4-FFF2-40B4-BE49-F238E27FC236}">
                <a16:creationId xmlns:a16="http://schemas.microsoft.com/office/drawing/2014/main" id="{375BAF0E-1E0A-23A4-C008-9A665D373FA1}"/>
              </a:ext>
            </a:extLst>
          </p:cNvPr>
          <p:cNvPicPr>
            <a:picLocks noChangeAspect="1"/>
          </p:cNvPicPr>
          <p:nvPr/>
        </p:nvPicPr>
        <p:blipFill>
          <a:blip r:embed="rId4"/>
          <a:stretch>
            <a:fillRect/>
          </a:stretch>
        </p:blipFill>
        <p:spPr>
          <a:xfrm flipH="1">
            <a:off x="4238020" y="1823854"/>
            <a:ext cx="1724630" cy="867142"/>
          </a:xfrm>
          <a:prstGeom prst="rect">
            <a:avLst/>
          </a:prstGeom>
        </p:spPr>
      </p:pic>
      <p:pic>
        <p:nvPicPr>
          <p:cNvPr id="25" name="Picture 24" descr="Syria launched its first trial of electronic payments through the global  Visa and Mastercard networks on Saturday, May 9, during an official  ceremony at the Four Seasons Hotel in Damascus, marking the ...">
            <a:extLst>
              <a:ext uri="{FF2B5EF4-FFF2-40B4-BE49-F238E27FC236}">
                <a16:creationId xmlns:a16="http://schemas.microsoft.com/office/drawing/2014/main" id="{7B8A0692-A65D-7E81-F503-9B118205FCBD}"/>
              </a:ext>
            </a:extLst>
          </p:cNvPr>
          <p:cNvPicPr>
            <a:picLocks noChangeAspect="1"/>
          </p:cNvPicPr>
          <p:nvPr/>
        </p:nvPicPr>
        <p:blipFill>
          <a:blip r:embed="rId5"/>
          <a:stretch>
            <a:fillRect/>
          </a:stretch>
        </p:blipFill>
        <p:spPr>
          <a:xfrm>
            <a:off x="4290398" y="3810000"/>
            <a:ext cx="1710352" cy="3048000"/>
          </a:xfrm>
          <a:prstGeom prst="rect">
            <a:avLst/>
          </a:prstGeom>
        </p:spPr>
      </p:pic>
      <p:pic>
        <p:nvPicPr>
          <p:cNvPr id="26" name="Picture 25" descr="The telltale signs a tourist is American, according to Europeans | The  Independent">
            <a:extLst>
              <a:ext uri="{FF2B5EF4-FFF2-40B4-BE49-F238E27FC236}">
                <a16:creationId xmlns:a16="http://schemas.microsoft.com/office/drawing/2014/main" id="{F4B58E30-B0CA-7AAE-0F67-FEB442233D19}"/>
              </a:ext>
            </a:extLst>
          </p:cNvPr>
          <p:cNvPicPr>
            <a:picLocks noChangeAspect="1"/>
          </p:cNvPicPr>
          <p:nvPr/>
        </p:nvPicPr>
        <p:blipFill>
          <a:blip r:embed="rId6"/>
          <a:stretch>
            <a:fillRect/>
          </a:stretch>
        </p:blipFill>
        <p:spPr>
          <a:xfrm>
            <a:off x="9047923" y="5142139"/>
            <a:ext cx="2572577" cy="1715861"/>
          </a:xfrm>
          <a:prstGeom prst="rect">
            <a:avLst/>
          </a:prstGeom>
        </p:spPr>
      </p:pic>
    </p:spTree>
    <p:extLst>
      <p:ext uri="{BB962C8B-B14F-4D97-AF65-F5344CB8AC3E}">
        <p14:creationId xmlns:p14="http://schemas.microsoft.com/office/powerpoint/2010/main" val="535144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6718D6D-2D17-4489-8A92-D13DE9A8D6AE}"/>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A8E65798-8451-443F-AFEA-DFA0BA3B1108}"/>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What drives globalisation?</a:t>
            </a:r>
          </a:p>
        </p:txBody>
      </p:sp>
      <p:sp>
        <p:nvSpPr>
          <p:cNvPr id="4" name="Rectangle 3">
            <a:extLst>
              <a:ext uri="{FF2B5EF4-FFF2-40B4-BE49-F238E27FC236}">
                <a16:creationId xmlns:a16="http://schemas.microsoft.com/office/drawing/2014/main" id="{F53E0197-6DC1-483F-8753-CF624CACD91D}"/>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9ED07F94-80C8-4E62-BA4B-EFE09AB86C02}"/>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07</a:t>
            </a:r>
          </a:p>
        </p:txBody>
      </p:sp>
      <p:sp>
        <p:nvSpPr>
          <p:cNvPr id="7" name="Rectangle: Rounded Corners 6">
            <a:extLst>
              <a:ext uri="{FF2B5EF4-FFF2-40B4-BE49-F238E27FC236}">
                <a16:creationId xmlns:a16="http://schemas.microsoft.com/office/drawing/2014/main" id="{D6B2084D-1F32-4F6F-8093-E0EE920D4EA6}"/>
              </a:ext>
            </a:extLst>
          </p:cNvPr>
          <p:cNvSpPr>
            <a:spLocks noGrp="1"/>
          </p:cNvSpPr>
          <p:nvPr/>
        </p:nvSpPr>
        <p:spPr>
          <a:xfrm>
            <a:off x="571500" y="1809750"/>
            <a:ext cx="54102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98475C99-E777-4D68-9787-006A265FB6CE}"/>
              </a:ext>
            </a:extLst>
          </p:cNvPr>
          <p:cNvSpPr>
            <a:spLocks noGrp="1"/>
          </p:cNvSpPr>
          <p:nvPr/>
        </p:nvSpPr>
        <p:spPr>
          <a:xfrm>
            <a:off x="571500" y="1809750"/>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544C1446-696E-44D8-9B3F-1A9727B58298}"/>
              </a:ext>
            </a:extLst>
          </p:cNvPr>
          <p:cNvSpPr>
            <a:spLocks noGrp="1"/>
          </p:cNvSpPr>
          <p:nvPr/>
        </p:nvSpPr>
        <p:spPr>
          <a:xfrm>
            <a:off x="838200" y="20002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Lower barriers</a:t>
            </a:r>
          </a:p>
        </p:txBody>
      </p:sp>
      <p:sp>
        <p:nvSpPr>
          <p:cNvPr id="10" name="Rectangle 9">
            <a:extLst>
              <a:ext uri="{FF2B5EF4-FFF2-40B4-BE49-F238E27FC236}">
                <a16:creationId xmlns:a16="http://schemas.microsoft.com/office/drawing/2014/main" id="{C69558E9-50E1-401E-A2B1-DAAAD0938E46}"/>
              </a:ext>
            </a:extLst>
          </p:cNvPr>
          <p:cNvSpPr>
            <a:spLocks noGrp="1"/>
          </p:cNvSpPr>
          <p:nvPr/>
        </p:nvSpPr>
        <p:spPr>
          <a:xfrm>
            <a:off x="838200" y="24479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Tariffs and structural restrictions have reduced in many markets.</a:t>
            </a:r>
          </a:p>
        </p:txBody>
      </p:sp>
      <p:sp>
        <p:nvSpPr>
          <p:cNvPr id="11" name="Rectangle: Rounded Corners 10">
            <a:extLst>
              <a:ext uri="{FF2B5EF4-FFF2-40B4-BE49-F238E27FC236}">
                <a16:creationId xmlns:a16="http://schemas.microsoft.com/office/drawing/2014/main" id="{1609EE91-A2E1-40A0-AFEC-C1A0C2B6B820}"/>
              </a:ext>
            </a:extLst>
          </p:cNvPr>
          <p:cNvSpPr>
            <a:spLocks noGrp="1"/>
          </p:cNvSpPr>
          <p:nvPr/>
        </p:nvSpPr>
        <p:spPr>
          <a:xfrm>
            <a:off x="6210300" y="1809750"/>
            <a:ext cx="54102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D1B36FFA-4B30-478F-BD95-B8B0849BCCE4}"/>
              </a:ext>
            </a:extLst>
          </p:cNvPr>
          <p:cNvSpPr>
            <a:spLocks noGrp="1"/>
          </p:cNvSpPr>
          <p:nvPr/>
        </p:nvSpPr>
        <p:spPr>
          <a:xfrm>
            <a:off x="6210300" y="1809750"/>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63CE362B-D71F-4F94-8069-9E5E1766BA25}"/>
              </a:ext>
            </a:extLst>
          </p:cNvPr>
          <p:cNvSpPr>
            <a:spLocks noGrp="1"/>
          </p:cNvSpPr>
          <p:nvPr/>
        </p:nvSpPr>
        <p:spPr>
          <a:xfrm>
            <a:off x="6477000" y="20002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Technology</a:t>
            </a:r>
          </a:p>
        </p:txBody>
      </p:sp>
      <p:sp>
        <p:nvSpPr>
          <p:cNvPr id="14" name="Rectangle 13">
            <a:extLst>
              <a:ext uri="{FF2B5EF4-FFF2-40B4-BE49-F238E27FC236}">
                <a16:creationId xmlns:a16="http://schemas.microsoft.com/office/drawing/2014/main" id="{BBD58E9B-2CB7-4CF2-8F20-6F190930A733}"/>
              </a:ext>
            </a:extLst>
          </p:cNvPr>
          <p:cNvSpPr>
            <a:spLocks noGrp="1"/>
          </p:cNvSpPr>
          <p:nvPr/>
        </p:nvSpPr>
        <p:spPr>
          <a:xfrm>
            <a:off x="6477000" y="24479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Transport, telecommunications and the internet lower distance costs.</a:t>
            </a:r>
          </a:p>
        </p:txBody>
      </p:sp>
      <p:sp>
        <p:nvSpPr>
          <p:cNvPr id="15" name="Rectangle: Rounded Corners 14">
            <a:extLst>
              <a:ext uri="{FF2B5EF4-FFF2-40B4-BE49-F238E27FC236}">
                <a16:creationId xmlns:a16="http://schemas.microsoft.com/office/drawing/2014/main" id="{50192F9A-0448-4374-BACB-A78C7ACF7F4F}"/>
              </a:ext>
            </a:extLst>
          </p:cNvPr>
          <p:cNvSpPr>
            <a:spLocks noGrp="1"/>
          </p:cNvSpPr>
          <p:nvPr/>
        </p:nvSpPr>
        <p:spPr>
          <a:xfrm>
            <a:off x="571500" y="3810000"/>
            <a:ext cx="54102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BDBBF782-7F3C-4EA3-9912-002EDDD3D4A6}"/>
              </a:ext>
            </a:extLst>
          </p:cNvPr>
          <p:cNvSpPr>
            <a:spLocks noGrp="1"/>
          </p:cNvSpPr>
          <p:nvPr/>
        </p:nvSpPr>
        <p:spPr>
          <a:xfrm>
            <a:off x="571500" y="3810000"/>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892A5533-F50D-4274-9D76-B9BE9B024D97}"/>
              </a:ext>
            </a:extLst>
          </p:cNvPr>
          <p:cNvSpPr>
            <a:spLocks noGrp="1"/>
          </p:cNvSpPr>
          <p:nvPr/>
        </p:nvSpPr>
        <p:spPr>
          <a:xfrm>
            <a:off x="838200" y="4000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Investment</a:t>
            </a:r>
          </a:p>
        </p:txBody>
      </p:sp>
      <p:sp>
        <p:nvSpPr>
          <p:cNvPr id="18" name="Rectangle 17">
            <a:extLst>
              <a:ext uri="{FF2B5EF4-FFF2-40B4-BE49-F238E27FC236}">
                <a16:creationId xmlns:a16="http://schemas.microsoft.com/office/drawing/2014/main" id="{0629DBBA-6949-4E3D-A29F-559E4FBD12A4}"/>
              </a:ext>
            </a:extLst>
          </p:cNvPr>
          <p:cNvSpPr>
            <a:spLocks noGrp="1"/>
          </p:cNvSpPr>
          <p:nvPr/>
        </p:nvSpPr>
        <p:spPr>
          <a:xfrm>
            <a:off x="838200" y="4448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Capital crosses borders to reach markets, inputs and returns.</a:t>
            </a:r>
          </a:p>
        </p:txBody>
      </p:sp>
      <p:sp>
        <p:nvSpPr>
          <p:cNvPr id="19" name="Rectangle: Rounded Corners 18">
            <a:extLst>
              <a:ext uri="{FF2B5EF4-FFF2-40B4-BE49-F238E27FC236}">
                <a16:creationId xmlns:a16="http://schemas.microsoft.com/office/drawing/2014/main" id="{1FAF8FE6-36B6-4667-B0E4-9A6F3DD2ABFE}"/>
              </a:ext>
            </a:extLst>
          </p:cNvPr>
          <p:cNvSpPr>
            <a:spLocks noGrp="1"/>
          </p:cNvSpPr>
          <p:nvPr/>
        </p:nvSpPr>
        <p:spPr>
          <a:xfrm>
            <a:off x="6210300" y="3810000"/>
            <a:ext cx="5410200" cy="1666875"/>
          </a:xfrm>
          <a:prstGeom prst="roundRect">
            <a:avLst>
              <a:gd name="adj" fmla="val 4571"/>
            </a:avLst>
          </a:prstGeom>
          <a:solidFill>
            <a:srgbClr val="FFFFFF"/>
          </a:solidFill>
          <a:ln w="0">
            <a:noFill/>
          </a:ln>
        </p:spPr>
        <p:txBody>
          <a:bodyPr/>
          <a:lstStyle/>
          <a:p>
            <a:endParaRPr lang="en-GB"/>
          </a:p>
        </p:txBody>
      </p:sp>
      <p:sp>
        <p:nvSpPr>
          <p:cNvPr id="20" name="Rectangle 19">
            <a:extLst>
              <a:ext uri="{FF2B5EF4-FFF2-40B4-BE49-F238E27FC236}">
                <a16:creationId xmlns:a16="http://schemas.microsoft.com/office/drawing/2014/main" id="{5F190519-0787-4158-8D80-256AC0E1D340}"/>
              </a:ext>
            </a:extLst>
          </p:cNvPr>
          <p:cNvSpPr>
            <a:spLocks noGrp="1"/>
          </p:cNvSpPr>
          <p:nvPr/>
        </p:nvSpPr>
        <p:spPr>
          <a:xfrm>
            <a:off x="6210300" y="3810000"/>
            <a:ext cx="76200" cy="1666875"/>
          </a:xfrm>
          <a:prstGeom prst="rect">
            <a:avLst/>
          </a:prstGeom>
          <a:solidFill>
            <a:srgbClr val="007C83"/>
          </a:solidFill>
          <a:ln w="0">
            <a:noFill/>
          </a:ln>
        </p:spPr>
        <p:txBody>
          <a:bodyPr/>
          <a:lstStyle/>
          <a:p>
            <a:endParaRPr lang="en-GB"/>
          </a:p>
        </p:txBody>
      </p:sp>
      <p:sp>
        <p:nvSpPr>
          <p:cNvPr id="21" name="Rectangle 20">
            <a:extLst>
              <a:ext uri="{FF2B5EF4-FFF2-40B4-BE49-F238E27FC236}">
                <a16:creationId xmlns:a16="http://schemas.microsoft.com/office/drawing/2014/main" id="{647F4386-3F5D-4B3F-870C-89B878573065}"/>
              </a:ext>
            </a:extLst>
          </p:cNvPr>
          <p:cNvSpPr>
            <a:spLocks noGrp="1"/>
          </p:cNvSpPr>
          <p:nvPr/>
        </p:nvSpPr>
        <p:spPr>
          <a:xfrm>
            <a:off x="6477000" y="4000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Business strategy</a:t>
            </a:r>
          </a:p>
        </p:txBody>
      </p:sp>
      <p:sp>
        <p:nvSpPr>
          <p:cNvPr id="22" name="Rectangle 21">
            <a:extLst>
              <a:ext uri="{FF2B5EF4-FFF2-40B4-BE49-F238E27FC236}">
                <a16:creationId xmlns:a16="http://schemas.microsoft.com/office/drawing/2014/main" id="{44A2F47F-FDC7-4DA6-AC76-A70E68E3C7E7}"/>
              </a:ext>
            </a:extLst>
          </p:cNvPr>
          <p:cNvSpPr>
            <a:spLocks noGrp="1"/>
          </p:cNvSpPr>
          <p:nvPr/>
        </p:nvSpPr>
        <p:spPr>
          <a:xfrm>
            <a:off x="6477000" y="4448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Firms search globally for customers, suppliers and collaborators.</a:t>
            </a:r>
          </a:p>
        </p:txBody>
      </p:sp>
    </p:spTree>
    <p:extLst>
      <p:ext uri="{BB962C8B-B14F-4D97-AF65-F5344CB8AC3E}">
        <p14:creationId xmlns:p14="http://schemas.microsoft.com/office/powerpoint/2010/main" val="1586272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ADF71BA-8325-48E1-A860-60DBD2F51B7B}"/>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DAF0848B-EF6F-4C1B-A7C3-B605F717C504}"/>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Distance has become cheaper, but it has not disappeared</a:t>
            </a:r>
          </a:p>
        </p:txBody>
      </p:sp>
      <p:sp>
        <p:nvSpPr>
          <p:cNvPr id="4" name="Rectangle 3">
            <a:extLst>
              <a:ext uri="{FF2B5EF4-FFF2-40B4-BE49-F238E27FC236}">
                <a16:creationId xmlns:a16="http://schemas.microsoft.com/office/drawing/2014/main" id="{690BB042-DB7C-4303-853D-33AA15CE35FF}"/>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50024D5F-7118-4439-A135-C4A0300EAF33}"/>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08</a:t>
            </a:r>
          </a:p>
        </p:txBody>
      </p:sp>
      <p:sp>
        <p:nvSpPr>
          <p:cNvPr id="6" name="Rectangle: Rounded Corners 5">
            <a:extLst>
              <a:ext uri="{FF2B5EF4-FFF2-40B4-BE49-F238E27FC236}">
                <a16:creationId xmlns:a16="http://schemas.microsoft.com/office/drawing/2014/main" id="{E311795B-71EB-4F72-B410-205A99F03E44}"/>
              </a:ext>
            </a:extLst>
          </p:cNvPr>
          <p:cNvSpPr>
            <a:spLocks noGrp="1"/>
          </p:cNvSpPr>
          <p:nvPr/>
        </p:nvSpPr>
        <p:spPr>
          <a:xfrm>
            <a:off x="571500" y="1809750"/>
            <a:ext cx="5286375" cy="4000500"/>
          </a:xfrm>
          <a:prstGeom prst="roundRect">
            <a:avLst>
              <a:gd name="adj" fmla="val 1905"/>
            </a:avLst>
          </a:prstGeom>
          <a:solidFill>
            <a:srgbClr val="FFFFFF"/>
          </a:solidFill>
          <a:ln w="0">
            <a:noFill/>
          </a:ln>
        </p:spPr>
        <p:txBody>
          <a:bodyPr/>
          <a:lstStyle/>
          <a:p>
            <a:endParaRPr lang="en-GB"/>
          </a:p>
        </p:txBody>
      </p:sp>
      <p:sp>
        <p:nvSpPr>
          <p:cNvPr id="7" name="Rectangle: Rounded Corners 6">
            <a:extLst>
              <a:ext uri="{FF2B5EF4-FFF2-40B4-BE49-F238E27FC236}">
                <a16:creationId xmlns:a16="http://schemas.microsoft.com/office/drawing/2014/main" id="{A5B2F1C3-E109-4D98-82FE-A752E539C5A3}"/>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9325EBFA-38AD-4C03-A9DF-33B67F52C43D}"/>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What became easier</a:t>
            </a:r>
          </a:p>
        </p:txBody>
      </p:sp>
      <p:sp>
        <p:nvSpPr>
          <p:cNvPr id="9" name="Rectangle 8">
            <a:extLst>
              <a:ext uri="{FF2B5EF4-FFF2-40B4-BE49-F238E27FC236}">
                <a16:creationId xmlns:a16="http://schemas.microsoft.com/office/drawing/2014/main" id="{D7388873-A98E-4C8A-B53F-B7570F747A3F}"/>
              </a:ext>
            </a:extLst>
          </p:cNvPr>
          <p:cNvSpPr>
            <a:spLocks noGrp="1"/>
          </p:cNvSpPr>
          <p:nvPr/>
        </p:nvSpPr>
        <p:spPr>
          <a:xfrm>
            <a:off x="857250"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Real-time coordination</a:t>
            </a:r>
          </a:p>
          <a:p>
            <a:pPr algn="l">
              <a:defRPr sz="1425" b="0">
                <a:solidFill>
                  <a:srgbClr val="16222E"/>
                </a:solidFill>
                <a:latin typeface="Aptos"/>
                <a:ea typeface="Aptos"/>
                <a:cs typeface="Aptos"/>
              </a:defRPr>
            </a:pPr>
            <a:r>
              <a:rPr sz="1425" b="0">
                <a:solidFill>
                  <a:srgbClr val="16222E"/>
                </a:solidFill>
                <a:latin typeface="Aptos"/>
                <a:ea typeface="Aptos"/>
                <a:cs typeface="Aptos"/>
              </a:rPr>
              <a:t>Digital sales</a:t>
            </a:r>
          </a:p>
          <a:p>
            <a:pPr algn="l">
              <a:defRPr sz="1425" b="0">
                <a:solidFill>
                  <a:srgbClr val="16222E"/>
                </a:solidFill>
                <a:latin typeface="Aptos"/>
                <a:ea typeface="Aptos"/>
                <a:cs typeface="Aptos"/>
              </a:defRPr>
            </a:pPr>
            <a:r>
              <a:rPr sz="1425" b="0">
                <a:solidFill>
                  <a:srgbClr val="16222E"/>
                </a:solidFill>
                <a:latin typeface="Aptos"/>
                <a:ea typeface="Aptos"/>
                <a:cs typeface="Aptos"/>
              </a:rPr>
              <a:t>International sourcing</a:t>
            </a:r>
          </a:p>
          <a:p>
            <a:pPr algn="l">
              <a:defRPr sz="1425" b="0">
                <a:solidFill>
                  <a:srgbClr val="16222E"/>
                </a:solidFill>
                <a:latin typeface="Aptos"/>
                <a:ea typeface="Aptos"/>
                <a:cs typeface="Aptos"/>
              </a:defRPr>
            </a:pPr>
            <a:r>
              <a:rPr sz="1425" b="0">
                <a:solidFill>
                  <a:srgbClr val="16222E"/>
                </a:solidFill>
                <a:latin typeface="Aptos"/>
                <a:ea typeface="Aptos"/>
                <a:cs typeface="Aptos"/>
              </a:rPr>
              <a:t>Remote collaboration</a:t>
            </a:r>
          </a:p>
          <a:p>
            <a:pPr algn="l">
              <a:defRPr sz="1425" b="0">
                <a:solidFill>
                  <a:srgbClr val="16222E"/>
                </a:solidFill>
                <a:latin typeface="Aptos"/>
                <a:ea typeface="Aptos"/>
                <a:cs typeface="Aptos"/>
              </a:defRPr>
            </a:pPr>
            <a:r>
              <a:rPr sz="1425" b="0">
                <a:solidFill>
                  <a:srgbClr val="16222E"/>
                </a:solidFill>
                <a:latin typeface="Aptos"/>
                <a:ea typeface="Aptos"/>
                <a:cs typeface="Aptos"/>
              </a:rPr>
              <a:t>Cross-border payments</a:t>
            </a:r>
          </a:p>
        </p:txBody>
      </p:sp>
      <p:sp>
        <p:nvSpPr>
          <p:cNvPr id="10" name="Rectangle 9">
            <a:extLst>
              <a:ext uri="{FF2B5EF4-FFF2-40B4-BE49-F238E27FC236}">
                <a16:creationId xmlns:a16="http://schemas.microsoft.com/office/drawing/2014/main" id="{7A1B070F-D2EB-4E86-B862-53076680F254}"/>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What still creates friction</a:t>
            </a:r>
          </a:p>
        </p:txBody>
      </p:sp>
      <p:sp>
        <p:nvSpPr>
          <p:cNvPr id="11" name="Rectangle 10">
            <a:extLst>
              <a:ext uri="{FF2B5EF4-FFF2-40B4-BE49-F238E27FC236}">
                <a16:creationId xmlns:a16="http://schemas.microsoft.com/office/drawing/2014/main" id="{BD817671-7ADC-4BD1-B818-728D94AB824F}"/>
              </a:ext>
            </a:extLst>
          </p:cNvPr>
          <p:cNvSpPr>
            <a:spLocks noGrp="1"/>
          </p:cNvSpPr>
          <p:nvPr/>
        </p:nvSpPr>
        <p:spPr>
          <a:xfrm>
            <a:off x="6429375"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dirty="0">
                <a:solidFill>
                  <a:srgbClr val="16222E"/>
                </a:solidFill>
                <a:latin typeface="Aptos"/>
                <a:ea typeface="Aptos"/>
                <a:cs typeface="Aptos"/>
              </a:rPr>
              <a:t>Transport time and cost</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Language and culture</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Regulation and tax</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Political risk</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Trust and local knowledge</a:t>
            </a:r>
          </a:p>
        </p:txBody>
      </p:sp>
      <p:pic>
        <p:nvPicPr>
          <p:cNvPr id="2" name="Picture 1" descr="File:PayPal.svg - Wikimedia Commons">
            <a:extLst>
              <a:ext uri="{FF2B5EF4-FFF2-40B4-BE49-F238E27FC236}">
                <a16:creationId xmlns:a16="http://schemas.microsoft.com/office/drawing/2014/main" id="{5D3C7E8D-F53C-E7DB-4ED1-B11782069963}"/>
              </a:ext>
            </a:extLst>
          </p:cNvPr>
          <p:cNvPicPr>
            <a:picLocks noChangeAspect="1"/>
          </p:cNvPicPr>
          <p:nvPr/>
        </p:nvPicPr>
        <p:blipFill>
          <a:blip r:embed="rId3"/>
          <a:stretch>
            <a:fillRect/>
          </a:stretch>
        </p:blipFill>
        <p:spPr>
          <a:xfrm>
            <a:off x="1000125" y="4957082"/>
            <a:ext cx="2489868" cy="662668"/>
          </a:xfrm>
          <a:prstGeom prst="rect">
            <a:avLst/>
          </a:prstGeom>
        </p:spPr>
      </p:pic>
    </p:spTree>
    <p:extLst>
      <p:ext uri="{BB962C8B-B14F-4D97-AF65-F5344CB8AC3E}">
        <p14:creationId xmlns:p14="http://schemas.microsoft.com/office/powerpoint/2010/main" val="16624945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B44AB4D-E7AC-4732-9C77-6C4B4F009419}"/>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45F6DAA0-02BB-46D5-BBCC-D5895FDF78E7}"/>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Globalisation changes the business environment</a:t>
            </a:r>
          </a:p>
        </p:txBody>
      </p:sp>
      <p:sp>
        <p:nvSpPr>
          <p:cNvPr id="4" name="Rectangle 3">
            <a:extLst>
              <a:ext uri="{FF2B5EF4-FFF2-40B4-BE49-F238E27FC236}">
                <a16:creationId xmlns:a16="http://schemas.microsoft.com/office/drawing/2014/main" id="{1BB6A188-4CBF-47F7-B8CE-C6AA5AC0BB03}"/>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F8DB1F40-A9CC-479C-9E44-C167D1ED221E}"/>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09</a:t>
            </a:r>
          </a:p>
        </p:txBody>
      </p:sp>
      <p:sp>
        <p:nvSpPr>
          <p:cNvPr id="6" name="Rectangle 5">
            <a:extLst>
              <a:ext uri="{FF2B5EF4-FFF2-40B4-BE49-F238E27FC236}">
                <a16:creationId xmlns:a16="http://schemas.microsoft.com/office/drawing/2014/main" id="{800C0B95-B340-430F-B6E2-8A0E0271C9AE}"/>
              </a:ext>
            </a:extLst>
          </p:cNvPr>
          <p:cNvSpPr>
            <a:spLocks noGrp="1"/>
          </p:cNvSpPr>
          <p:nvPr/>
        </p:nvSpPr>
        <p:spPr>
          <a:xfrm>
            <a:off x="809625" y="2143125"/>
            <a:ext cx="2238375" cy="476250"/>
          </a:xfrm>
          <a:prstGeom prst="rect">
            <a:avLst/>
          </a:prstGeom>
          <a:noFill/>
          <a:ln w="0">
            <a:noFill/>
          </a:ln>
        </p:spPr>
        <p:txBody>
          <a:bodyPr anchor="ctr">
            <a:normAutofit/>
          </a:bodyPr>
          <a:lstStyle/>
          <a:p>
            <a:pPr algn="ctr">
              <a:defRPr sz="1800" b="1">
                <a:solidFill>
                  <a:srgbClr val="0B1F33"/>
                </a:solidFill>
                <a:latin typeface="Aptos"/>
                <a:ea typeface="Aptos"/>
                <a:cs typeface="Aptos"/>
              </a:defRPr>
            </a:pPr>
            <a:r>
              <a:rPr sz="1800" b="1" dirty="0">
                <a:solidFill>
                  <a:srgbClr val="0B1F33"/>
                </a:solidFill>
                <a:latin typeface="Aptos"/>
                <a:ea typeface="Aptos"/>
                <a:cs typeface="Aptos"/>
              </a:rPr>
              <a:t>External change</a:t>
            </a:r>
          </a:p>
        </p:txBody>
      </p:sp>
      <p:sp>
        <p:nvSpPr>
          <p:cNvPr id="7" name="Rectangle 6">
            <a:extLst>
              <a:ext uri="{FF2B5EF4-FFF2-40B4-BE49-F238E27FC236}">
                <a16:creationId xmlns:a16="http://schemas.microsoft.com/office/drawing/2014/main" id="{4193C06C-CAA5-41CB-84A6-E22F031A109F}"/>
              </a:ext>
            </a:extLst>
          </p:cNvPr>
          <p:cNvSpPr>
            <a:spLocks noGrp="1"/>
          </p:cNvSpPr>
          <p:nvPr/>
        </p:nvSpPr>
        <p:spPr>
          <a:xfrm>
            <a:off x="4953000" y="2143125"/>
            <a:ext cx="2238375" cy="476250"/>
          </a:xfrm>
          <a:prstGeom prst="rect">
            <a:avLst/>
          </a:prstGeom>
          <a:noFill/>
          <a:ln w="0">
            <a:noFill/>
          </a:ln>
        </p:spPr>
        <p:txBody>
          <a:bodyPr anchor="ctr">
            <a:normAutofit/>
          </a:bodyPr>
          <a:lstStyle/>
          <a:p>
            <a:pPr algn="ctr">
              <a:defRPr sz="1800" b="1">
                <a:solidFill>
                  <a:srgbClr val="0B1F33"/>
                </a:solidFill>
                <a:latin typeface="Aptos"/>
                <a:ea typeface="Aptos"/>
                <a:cs typeface="Aptos"/>
              </a:defRPr>
            </a:pPr>
            <a:r>
              <a:rPr sz="1800" b="1">
                <a:solidFill>
                  <a:srgbClr val="0B1F33"/>
                </a:solidFill>
                <a:latin typeface="Aptos"/>
                <a:ea typeface="Aptos"/>
                <a:cs typeface="Aptos"/>
              </a:rPr>
              <a:t>Firm decision</a:t>
            </a:r>
          </a:p>
        </p:txBody>
      </p:sp>
      <p:sp>
        <p:nvSpPr>
          <p:cNvPr id="8" name="Rectangle 7">
            <a:extLst>
              <a:ext uri="{FF2B5EF4-FFF2-40B4-BE49-F238E27FC236}">
                <a16:creationId xmlns:a16="http://schemas.microsoft.com/office/drawing/2014/main" id="{6E8CA87A-588D-4347-B798-4FFF8A2F70C8}"/>
              </a:ext>
            </a:extLst>
          </p:cNvPr>
          <p:cNvSpPr>
            <a:spLocks noGrp="1"/>
          </p:cNvSpPr>
          <p:nvPr/>
        </p:nvSpPr>
        <p:spPr>
          <a:xfrm>
            <a:off x="8953500" y="2143125"/>
            <a:ext cx="2238375" cy="476250"/>
          </a:xfrm>
          <a:prstGeom prst="rect">
            <a:avLst/>
          </a:prstGeom>
          <a:noFill/>
          <a:ln w="0">
            <a:noFill/>
          </a:ln>
        </p:spPr>
        <p:txBody>
          <a:bodyPr anchor="ctr">
            <a:normAutofit/>
          </a:bodyPr>
          <a:lstStyle/>
          <a:p>
            <a:pPr algn="ctr">
              <a:defRPr sz="1800" b="1">
                <a:solidFill>
                  <a:srgbClr val="0B1F33"/>
                </a:solidFill>
                <a:latin typeface="Aptos"/>
                <a:ea typeface="Aptos"/>
                <a:cs typeface="Aptos"/>
              </a:defRPr>
            </a:pPr>
            <a:r>
              <a:rPr sz="1800" b="1">
                <a:solidFill>
                  <a:srgbClr val="0B1F33"/>
                </a:solidFill>
                <a:latin typeface="Aptos"/>
                <a:ea typeface="Aptos"/>
                <a:cs typeface="Aptos"/>
              </a:rPr>
              <a:t>Business outcome</a:t>
            </a:r>
          </a:p>
        </p:txBody>
      </p:sp>
      <p:sp>
        <p:nvSpPr>
          <p:cNvPr id="9" name="Rectangle: Rounded Corners 8">
            <a:extLst>
              <a:ext uri="{FF2B5EF4-FFF2-40B4-BE49-F238E27FC236}">
                <a16:creationId xmlns:a16="http://schemas.microsoft.com/office/drawing/2014/main" id="{B1634010-054A-4D46-BF37-B1FDE3DF960D}"/>
              </a:ext>
            </a:extLst>
          </p:cNvPr>
          <p:cNvSpPr>
            <a:spLocks noGrp="1"/>
          </p:cNvSpPr>
          <p:nvPr/>
        </p:nvSpPr>
        <p:spPr>
          <a:xfrm>
            <a:off x="1047750" y="2647950"/>
            <a:ext cx="1714500" cy="762000"/>
          </a:xfrm>
          <a:prstGeom prst="roundRect">
            <a:avLst>
              <a:gd name="adj" fmla="val 10000"/>
            </a:avLst>
          </a:prstGeom>
          <a:solidFill>
            <a:srgbClr val="E8F5F6"/>
          </a:solidFill>
          <a:ln w="0">
            <a:noFill/>
          </a:ln>
        </p:spPr>
        <p:txBody>
          <a:bodyPr/>
          <a:lstStyle/>
          <a:p>
            <a:endParaRPr lang="en-GB"/>
          </a:p>
        </p:txBody>
      </p:sp>
      <p:sp>
        <p:nvSpPr>
          <p:cNvPr id="10" name="Rectangle: Rounded Corners 9">
            <a:extLst>
              <a:ext uri="{FF2B5EF4-FFF2-40B4-BE49-F238E27FC236}">
                <a16:creationId xmlns:a16="http://schemas.microsoft.com/office/drawing/2014/main" id="{0AF52382-EE82-4B8A-B7D8-F6AAD301206B}"/>
              </a:ext>
            </a:extLst>
          </p:cNvPr>
          <p:cNvSpPr>
            <a:spLocks noGrp="1"/>
          </p:cNvSpPr>
          <p:nvPr/>
        </p:nvSpPr>
        <p:spPr>
          <a:xfrm>
            <a:off x="5214937" y="2753405"/>
            <a:ext cx="1714500" cy="762000"/>
          </a:xfrm>
          <a:prstGeom prst="roundRect">
            <a:avLst>
              <a:gd name="adj" fmla="val 10000"/>
            </a:avLst>
          </a:prstGeom>
          <a:solidFill>
            <a:srgbClr val="FFF0D2"/>
          </a:solidFill>
          <a:ln w="0">
            <a:noFill/>
          </a:ln>
        </p:spPr>
        <p:txBody>
          <a:bodyPr/>
          <a:lstStyle/>
          <a:p>
            <a:endParaRPr lang="en-GB"/>
          </a:p>
        </p:txBody>
      </p:sp>
      <p:sp>
        <p:nvSpPr>
          <p:cNvPr id="11" name="Rectangle: Rounded Corners 10">
            <a:extLst>
              <a:ext uri="{FF2B5EF4-FFF2-40B4-BE49-F238E27FC236}">
                <a16:creationId xmlns:a16="http://schemas.microsoft.com/office/drawing/2014/main" id="{8F7A27C7-A0D1-4404-8895-3E824D8423AA}"/>
              </a:ext>
            </a:extLst>
          </p:cNvPr>
          <p:cNvSpPr>
            <a:spLocks noGrp="1"/>
          </p:cNvSpPr>
          <p:nvPr/>
        </p:nvSpPr>
        <p:spPr>
          <a:xfrm>
            <a:off x="9239250" y="2715985"/>
            <a:ext cx="1714500" cy="762000"/>
          </a:xfrm>
          <a:prstGeom prst="roundRect">
            <a:avLst>
              <a:gd name="adj" fmla="val 10000"/>
            </a:avLst>
          </a:prstGeom>
          <a:solidFill>
            <a:srgbClr val="E8F2EC"/>
          </a:solidFill>
          <a:ln w="0">
            <a:noFill/>
          </a:ln>
        </p:spPr>
        <p:txBody>
          <a:bodyPr/>
          <a:lstStyle/>
          <a:p>
            <a:endParaRPr lang="en-GB"/>
          </a:p>
        </p:txBody>
      </p:sp>
      <p:sp>
        <p:nvSpPr>
          <p:cNvPr id="12" name="Rectangle 11">
            <a:extLst>
              <a:ext uri="{FF2B5EF4-FFF2-40B4-BE49-F238E27FC236}">
                <a16:creationId xmlns:a16="http://schemas.microsoft.com/office/drawing/2014/main" id="{4D94A6EF-0B30-419E-AB2A-79934488D97A}"/>
              </a:ext>
            </a:extLst>
          </p:cNvPr>
          <p:cNvSpPr>
            <a:spLocks noGrp="1"/>
          </p:cNvSpPr>
          <p:nvPr/>
        </p:nvSpPr>
        <p:spPr>
          <a:xfrm>
            <a:off x="1047750" y="2775176"/>
            <a:ext cx="1714500" cy="762000"/>
          </a:xfrm>
          <a:prstGeom prst="rect">
            <a:avLst/>
          </a:prstGeom>
          <a:noFill/>
          <a:ln w="0">
            <a:noFill/>
          </a:ln>
        </p:spPr>
        <p:txBody>
          <a:bodyPr anchor="ctr">
            <a:normAutofit/>
          </a:bodyPr>
          <a:lstStyle/>
          <a:p>
            <a:pPr algn="ctr">
              <a:defRPr sz="1650" b="1">
                <a:solidFill>
                  <a:srgbClr val="007C83"/>
                </a:solidFill>
                <a:latin typeface="Aptos"/>
                <a:ea typeface="Aptos"/>
                <a:cs typeface="Aptos"/>
              </a:defRPr>
            </a:pPr>
            <a:r>
              <a:rPr sz="1650" b="1" dirty="0">
                <a:solidFill>
                  <a:srgbClr val="007C83"/>
                </a:solidFill>
                <a:latin typeface="Aptos"/>
                <a:ea typeface="Aptos"/>
                <a:cs typeface="Aptos"/>
              </a:rPr>
              <a:t>New tariff</a:t>
            </a:r>
          </a:p>
        </p:txBody>
      </p:sp>
      <p:sp>
        <p:nvSpPr>
          <p:cNvPr id="13" name="Rectangle 12">
            <a:extLst>
              <a:ext uri="{FF2B5EF4-FFF2-40B4-BE49-F238E27FC236}">
                <a16:creationId xmlns:a16="http://schemas.microsoft.com/office/drawing/2014/main" id="{DC350A38-EC4D-48B5-9412-138E8337DA84}"/>
              </a:ext>
            </a:extLst>
          </p:cNvPr>
          <p:cNvSpPr>
            <a:spLocks noGrp="1"/>
          </p:cNvSpPr>
          <p:nvPr/>
        </p:nvSpPr>
        <p:spPr>
          <a:xfrm>
            <a:off x="5238750" y="2809875"/>
            <a:ext cx="1714500" cy="762000"/>
          </a:xfrm>
          <a:prstGeom prst="rect">
            <a:avLst/>
          </a:prstGeom>
          <a:noFill/>
          <a:ln w="0">
            <a:noFill/>
          </a:ln>
        </p:spPr>
        <p:txBody>
          <a:bodyPr anchor="ctr">
            <a:normAutofit/>
          </a:bodyPr>
          <a:lstStyle/>
          <a:p>
            <a:pPr algn="ctr">
              <a:defRPr sz="1650" b="1">
                <a:solidFill>
                  <a:srgbClr val="9A6300"/>
                </a:solidFill>
                <a:latin typeface="Aptos"/>
                <a:ea typeface="Aptos"/>
                <a:cs typeface="Aptos"/>
              </a:defRPr>
            </a:pPr>
            <a:r>
              <a:rPr sz="1650" b="1" dirty="0">
                <a:solidFill>
                  <a:srgbClr val="9A6300"/>
                </a:solidFill>
                <a:latin typeface="Aptos"/>
                <a:ea typeface="Aptos"/>
                <a:cs typeface="Aptos"/>
              </a:rPr>
              <a:t>Change supplier</a:t>
            </a:r>
          </a:p>
        </p:txBody>
      </p:sp>
      <p:sp>
        <p:nvSpPr>
          <p:cNvPr id="14" name="Rectangle 13">
            <a:extLst>
              <a:ext uri="{FF2B5EF4-FFF2-40B4-BE49-F238E27FC236}">
                <a16:creationId xmlns:a16="http://schemas.microsoft.com/office/drawing/2014/main" id="{7A2717D4-E058-4797-8BBE-8525E11721E5}"/>
              </a:ext>
            </a:extLst>
          </p:cNvPr>
          <p:cNvSpPr>
            <a:spLocks noGrp="1"/>
          </p:cNvSpPr>
          <p:nvPr/>
        </p:nvSpPr>
        <p:spPr>
          <a:xfrm>
            <a:off x="9215437" y="2803751"/>
            <a:ext cx="1714500" cy="762000"/>
          </a:xfrm>
          <a:prstGeom prst="rect">
            <a:avLst/>
          </a:prstGeom>
          <a:noFill/>
          <a:ln w="0">
            <a:noFill/>
          </a:ln>
        </p:spPr>
        <p:txBody>
          <a:bodyPr anchor="ctr">
            <a:normAutofit/>
          </a:bodyPr>
          <a:lstStyle/>
          <a:p>
            <a:pPr algn="ctr">
              <a:defRPr sz="1650" b="1">
                <a:solidFill>
                  <a:srgbClr val="2D8B63"/>
                </a:solidFill>
                <a:latin typeface="Aptos"/>
                <a:ea typeface="Aptos"/>
                <a:cs typeface="Aptos"/>
              </a:defRPr>
            </a:pPr>
            <a:r>
              <a:rPr sz="1650" b="1" dirty="0">
                <a:solidFill>
                  <a:srgbClr val="2D8B63"/>
                </a:solidFill>
                <a:latin typeface="Aptos"/>
                <a:ea typeface="Aptos"/>
                <a:cs typeface="Aptos"/>
              </a:rPr>
              <a:t>Higher cost</a:t>
            </a:r>
          </a:p>
        </p:txBody>
      </p:sp>
      <p:sp>
        <p:nvSpPr>
          <p:cNvPr id="15" name="Rectangle 14">
            <a:extLst>
              <a:ext uri="{FF2B5EF4-FFF2-40B4-BE49-F238E27FC236}">
                <a16:creationId xmlns:a16="http://schemas.microsoft.com/office/drawing/2014/main" id="{FD5F848E-B3A8-40CB-BE13-FB38C89052C6}"/>
              </a:ext>
            </a:extLst>
          </p:cNvPr>
          <p:cNvSpPr>
            <a:spLocks noGrp="1"/>
          </p:cNvSpPr>
          <p:nvPr/>
        </p:nvSpPr>
        <p:spPr>
          <a:xfrm>
            <a:off x="1381125" y="1504950"/>
            <a:ext cx="9429750" cy="571500"/>
          </a:xfrm>
          <a:prstGeom prst="rect">
            <a:avLst/>
          </a:prstGeom>
          <a:noFill/>
          <a:ln w="0">
            <a:noFill/>
          </a:ln>
        </p:spPr>
        <p:txBody>
          <a:bodyPr anchor="ctr">
            <a:normAutofit/>
          </a:bodyPr>
          <a:lstStyle/>
          <a:p>
            <a:pPr algn="ctr">
              <a:defRPr sz="1650" b="0">
                <a:solidFill>
                  <a:srgbClr val="16222E"/>
                </a:solidFill>
                <a:latin typeface="Aptos"/>
                <a:ea typeface="Aptos"/>
                <a:cs typeface="Aptos"/>
              </a:defRPr>
            </a:pPr>
            <a:r>
              <a:rPr sz="1650" b="0" dirty="0">
                <a:solidFill>
                  <a:srgbClr val="16222E"/>
                </a:solidFill>
                <a:latin typeface="Aptos"/>
                <a:ea typeface="Aptos"/>
                <a:cs typeface="Aptos"/>
              </a:rPr>
              <a:t>Managers translate global forces into choices about markets, people, finance and operations.</a:t>
            </a:r>
          </a:p>
        </p:txBody>
      </p:sp>
      <p:pic>
        <p:nvPicPr>
          <p:cNvPr id="2" name="Picture 1" descr="President Donald Trump has imposed 50% tariffs on most Canadian goods,  declaring that Canada has unfairly discriminated against certain American  goods. FULL STORY ⬇️">
            <a:extLst>
              <a:ext uri="{FF2B5EF4-FFF2-40B4-BE49-F238E27FC236}">
                <a16:creationId xmlns:a16="http://schemas.microsoft.com/office/drawing/2014/main" id="{BE5B8CCD-9C54-077A-B5CF-DCCB27912F16}"/>
              </a:ext>
            </a:extLst>
          </p:cNvPr>
          <p:cNvPicPr>
            <a:picLocks noChangeAspect="1"/>
          </p:cNvPicPr>
          <p:nvPr/>
        </p:nvPicPr>
        <p:blipFill>
          <a:blip r:embed="rId3"/>
          <a:stretch>
            <a:fillRect/>
          </a:stretch>
        </p:blipFill>
        <p:spPr>
          <a:xfrm>
            <a:off x="176213" y="3429000"/>
            <a:ext cx="2627838" cy="3286125"/>
          </a:xfrm>
          <a:prstGeom prst="rect">
            <a:avLst/>
          </a:prstGeom>
        </p:spPr>
      </p:pic>
      <p:sp>
        <p:nvSpPr>
          <p:cNvPr id="17" name="Arrow: Right 16">
            <a:extLst>
              <a:ext uri="{FF2B5EF4-FFF2-40B4-BE49-F238E27FC236}">
                <a16:creationId xmlns:a16="http://schemas.microsoft.com/office/drawing/2014/main" id="{CC6CE9D0-B18A-0CF5-3646-1AF0596C547F}"/>
              </a:ext>
            </a:extLst>
          </p:cNvPr>
          <p:cNvSpPr/>
          <p:nvPr/>
        </p:nvSpPr>
        <p:spPr>
          <a:xfrm>
            <a:off x="3428999" y="4724400"/>
            <a:ext cx="1099457" cy="4354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FBC555A5-4384-3BFB-6019-958A3BD286C7}"/>
              </a:ext>
            </a:extLst>
          </p:cNvPr>
          <p:cNvSpPr/>
          <p:nvPr/>
        </p:nvSpPr>
        <p:spPr>
          <a:xfrm>
            <a:off x="5186061" y="3762375"/>
            <a:ext cx="2238375" cy="2273753"/>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Canadian timber is difficult to source—could Sweden or Finland be alternatives?</a:t>
            </a:r>
          </a:p>
        </p:txBody>
      </p:sp>
      <p:sp>
        <p:nvSpPr>
          <p:cNvPr id="22" name="Oval 21">
            <a:extLst>
              <a:ext uri="{FF2B5EF4-FFF2-40B4-BE49-F238E27FC236}">
                <a16:creationId xmlns:a16="http://schemas.microsoft.com/office/drawing/2014/main" id="{46CA5E02-9044-9356-EDAA-B70AB11F66CC}"/>
              </a:ext>
            </a:extLst>
          </p:cNvPr>
          <p:cNvSpPr/>
          <p:nvPr/>
        </p:nvSpPr>
        <p:spPr>
          <a:xfrm>
            <a:off x="9239250" y="3750127"/>
            <a:ext cx="2238375" cy="2286001"/>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Swedish and Finnish suppliers raise prices, forcing the US business to do the same.</a:t>
            </a:r>
            <a:endParaRPr lang="en-GB" dirty="0"/>
          </a:p>
        </p:txBody>
      </p:sp>
      <p:sp>
        <p:nvSpPr>
          <p:cNvPr id="24" name="Arrow: Right 23">
            <a:extLst>
              <a:ext uri="{FF2B5EF4-FFF2-40B4-BE49-F238E27FC236}">
                <a16:creationId xmlns:a16="http://schemas.microsoft.com/office/drawing/2014/main" id="{82B53957-2C43-A523-CFDC-E3513CACA858}"/>
              </a:ext>
            </a:extLst>
          </p:cNvPr>
          <p:cNvSpPr/>
          <p:nvPr/>
        </p:nvSpPr>
        <p:spPr>
          <a:xfrm>
            <a:off x="7727496" y="4738687"/>
            <a:ext cx="1099457" cy="43542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32815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B425BBF-389E-4CC0-BE20-9D4836D97385}"/>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790A2B9A-DACB-40C8-AFF3-62F6323536B5}"/>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dirty="0">
                <a:solidFill>
                  <a:srgbClr val="0B1F33"/>
                </a:solidFill>
                <a:latin typeface="Aptos"/>
                <a:ea typeface="Aptos"/>
                <a:cs typeface="Aptos"/>
              </a:rPr>
              <a:t>The global value chain</a:t>
            </a:r>
          </a:p>
        </p:txBody>
      </p:sp>
      <p:sp>
        <p:nvSpPr>
          <p:cNvPr id="4" name="Rectangle 3">
            <a:extLst>
              <a:ext uri="{FF2B5EF4-FFF2-40B4-BE49-F238E27FC236}">
                <a16:creationId xmlns:a16="http://schemas.microsoft.com/office/drawing/2014/main" id="{9120C3BF-C15A-4DE2-A8AB-EC693D369D20}"/>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B475606E-96B0-4618-9D73-8E9C06C228DA}"/>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10</a:t>
            </a:r>
          </a:p>
        </p:txBody>
      </p:sp>
      <p:sp>
        <p:nvSpPr>
          <p:cNvPr id="6" name="Rectangle: Rounded Corners 5">
            <a:extLst>
              <a:ext uri="{FF2B5EF4-FFF2-40B4-BE49-F238E27FC236}">
                <a16:creationId xmlns:a16="http://schemas.microsoft.com/office/drawing/2014/main" id="{C4A8442F-3021-4CD9-9C01-63762F897613}"/>
              </a:ext>
            </a:extLst>
          </p:cNvPr>
          <p:cNvSpPr>
            <a:spLocks noGrp="1"/>
          </p:cNvSpPr>
          <p:nvPr/>
        </p:nvSpPr>
        <p:spPr>
          <a:xfrm>
            <a:off x="571500" y="2095500"/>
            <a:ext cx="2590800" cy="1666875"/>
          </a:xfrm>
          <a:prstGeom prst="roundRect">
            <a:avLst>
              <a:gd name="adj" fmla="val 4571"/>
            </a:avLst>
          </a:prstGeom>
          <a:solidFill>
            <a:srgbClr val="FFFFFF"/>
          </a:solidFill>
          <a:ln w="0">
            <a:noFill/>
          </a:ln>
        </p:spPr>
        <p:txBody>
          <a:bodyPr/>
          <a:lstStyle/>
          <a:p>
            <a:endParaRPr lang="en-GB"/>
          </a:p>
        </p:txBody>
      </p:sp>
      <p:sp>
        <p:nvSpPr>
          <p:cNvPr id="7" name="Rectangle 6">
            <a:extLst>
              <a:ext uri="{FF2B5EF4-FFF2-40B4-BE49-F238E27FC236}">
                <a16:creationId xmlns:a16="http://schemas.microsoft.com/office/drawing/2014/main" id="{4021981A-DF73-4EBC-9097-84888015552B}"/>
              </a:ext>
            </a:extLst>
          </p:cNvPr>
          <p:cNvSpPr>
            <a:spLocks noGrp="1"/>
          </p:cNvSpPr>
          <p:nvPr/>
        </p:nvSpPr>
        <p:spPr>
          <a:xfrm>
            <a:off x="571500" y="2095500"/>
            <a:ext cx="76200" cy="1666875"/>
          </a:xfrm>
          <a:prstGeom prst="rect">
            <a:avLst/>
          </a:prstGeom>
          <a:solidFill>
            <a:srgbClr val="007C83"/>
          </a:solidFill>
          <a:ln w="0">
            <a:noFill/>
          </a:ln>
        </p:spPr>
        <p:txBody>
          <a:bodyPr/>
          <a:lstStyle/>
          <a:p>
            <a:endParaRPr lang="en-GB"/>
          </a:p>
        </p:txBody>
      </p:sp>
      <p:sp>
        <p:nvSpPr>
          <p:cNvPr id="8" name="Rectangle 7">
            <a:extLst>
              <a:ext uri="{FF2B5EF4-FFF2-40B4-BE49-F238E27FC236}">
                <a16:creationId xmlns:a16="http://schemas.microsoft.com/office/drawing/2014/main" id="{7D3577A8-6C22-4E0E-B136-4E1F15C671D2}"/>
              </a:ext>
            </a:extLst>
          </p:cNvPr>
          <p:cNvSpPr>
            <a:spLocks noGrp="1"/>
          </p:cNvSpPr>
          <p:nvPr/>
        </p:nvSpPr>
        <p:spPr>
          <a:xfrm>
            <a:off x="838200" y="2286000"/>
            <a:ext cx="21145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Inputs</a:t>
            </a:r>
          </a:p>
        </p:txBody>
      </p:sp>
      <p:sp>
        <p:nvSpPr>
          <p:cNvPr id="9" name="Rectangle 8">
            <a:extLst>
              <a:ext uri="{FF2B5EF4-FFF2-40B4-BE49-F238E27FC236}">
                <a16:creationId xmlns:a16="http://schemas.microsoft.com/office/drawing/2014/main" id="{DCAA5046-DA0F-4FE5-970C-B38EDC153634}"/>
              </a:ext>
            </a:extLst>
          </p:cNvPr>
          <p:cNvSpPr>
            <a:spLocks noGrp="1"/>
          </p:cNvSpPr>
          <p:nvPr/>
        </p:nvSpPr>
        <p:spPr>
          <a:xfrm>
            <a:off x="838200" y="2733675"/>
            <a:ext cx="21145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Raw materials, energy and components</a:t>
            </a:r>
          </a:p>
        </p:txBody>
      </p:sp>
      <p:sp>
        <p:nvSpPr>
          <p:cNvPr id="10" name="Rectangle: Rounded Corners 9">
            <a:extLst>
              <a:ext uri="{FF2B5EF4-FFF2-40B4-BE49-F238E27FC236}">
                <a16:creationId xmlns:a16="http://schemas.microsoft.com/office/drawing/2014/main" id="{D576E18F-6871-483F-A241-E9C4BBFECD22}"/>
              </a:ext>
            </a:extLst>
          </p:cNvPr>
          <p:cNvSpPr>
            <a:spLocks noGrp="1"/>
          </p:cNvSpPr>
          <p:nvPr/>
        </p:nvSpPr>
        <p:spPr>
          <a:xfrm>
            <a:off x="3390900" y="2095500"/>
            <a:ext cx="2590800" cy="1666875"/>
          </a:xfrm>
          <a:prstGeom prst="roundRect">
            <a:avLst>
              <a:gd name="adj" fmla="val 4571"/>
            </a:avLst>
          </a:prstGeom>
          <a:solidFill>
            <a:srgbClr val="FFFFFF"/>
          </a:solidFill>
          <a:ln w="0">
            <a:noFill/>
          </a:ln>
        </p:spPr>
        <p:txBody>
          <a:bodyPr/>
          <a:lstStyle/>
          <a:p>
            <a:endParaRPr lang="en-GB"/>
          </a:p>
        </p:txBody>
      </p:sp>
      <p:sp>
        <p:nvSpPr>
          <p:cNvPr id="11" name="Rectangle 10">
            <a:extLst>
              <a:ext uri="{FF2B5EF4-FFF2-40B4-BE49-F238E27FC236}">
                <a16:creationId xmlns:a16="http://schemas.microsoft.com/office/drawing/2014/main" id="{09E4F0CF-3E6C-4244-B672-172629445F6B}"/>
              </a:ext>
            </a:extLst>
          </p:cNvPr>
          <p:cNvSpPr>
            <a:spLocks noGrp="1"/>
          </p:cNvSpPr>
          <p:nvPr/>
        </p:nvSpPr>
        <p:spPr>
          <a:xfrm>
            <a:off x="3390900" y="2095500"/>
            <a:ext cx="76200" cy="1666875"/>
          </a:xfrm>
          <a:prstGeom prst="rect">
            <a:avLst/>
          </a:prstGeom>
          <a:solidFill>
            <a:srgbClr val="007C83"/>
          </a:solidFill>
          <a:ln w="0">
            <a:noFill/>
          </a:ln>
        </p:spPr>
        <p:txBody>
          <a:bodyPr/>
          <a:lstStyle/>
          <a:p>
            <a:endParaRPr lang="en-GB"/>
          </a:p>
        </p:txBody>
      </p:sp>
      <p:sp>
        <p:nvSpPr>
          <p:cNvPr id="12" name="Rectangle 11">
            <a:extLst>
              <a:ext uri="{FF2B5EF4-FFF2-40B4-BE49-F238E27FC236}">
                <a16:creationId xmlns:a16="http://schemas.microsoft.com/office/drawing/2014/main" id="{0EFA79BA-A127-455A-A52A-528DD5B0F99B}"/>
              </a:ext>
            </a:extLst>
          </p:cNvPr>
          <p:cNvSpPr>
            <a:spLocks noGrp="1"/>
          </p:cNvSpPr>
          <p:nvPr/>
        </p:nvSpPr>
        <p:spPr>
          <a:xfrm>
            <a:off x="3657600" y="2286000"/>
            <a:ext cx="21145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Production</a:t>
            </a:r>
          </a:p>
        </p:txBody>
      </p:sp>
      <p:sp>
        <p:nvSpPr>
          <p:cNvPr id="13" name="Rectangle 12">
            <a:extLst>
              <a:ext uri="{FF2B5EF4-FFF2-40B4-BE49-F238E27FC236}">
                <a16:creationId xmlns:a16="http://schemas.microsoft.com/office/drawing/2014/main" id="{36C715C2-F7E0-494D-9A8D-F287C595F121}"/>
              </a:ext>
            </a:extLst>
          </p:cNvPr>
          <p:cNvSpPr>
            <a:spLocks noGrp="1"/>
          </p:cNvSpPr>
          <p:nvPr/>
        </p:nvSpPr>
        <p:spPr>
          <a:xfrm>
            <a:off x="3657600" y="2733675"/>
            <a:ext cx="21145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Manufacturing and service delivery</a:t>
            </a:r>
          </a:p>
        </p:txBody>
      </p:sp>
      <p:sp>
        <p:nvSpPr>
          <p:cNvPr id="14" name="Rectangle: Rounded Corners 13">
            <a:extLst>
              <a:ext uri="{FF2B5EF4-FFF2-40B4-BE49-F238E27FC236}">
                <a16:creationId xmlns:a16="http://schemas.microsoft.com/office/drawing/2014/main" id="{9C30CB56-39EF-4457-AC46-D45127E6F644}"/>
              </a:ext>
            </a:extLst>
          </p:cNvPr>
          <p:cNvSpPr>
            <a:spLocks noGrp="1"/>
          </p:cNvSpPr>
          <p:nvPr/>
        </p:nvSpPr>
        <p:spPr>
          <a:xfrm>
            <a:off x="6210300" y="2095500"/>
            <a:ext cx="2590800" cy="1666875"/>
          </a:xfrm>
          <a:prstGeom prst="roundRect">
            <a:avLst>
              <a:gd name="adj" fmla="val 4571"/>
            </a:avLst>
          </a:prstGeom>
          <a:solidFill>
            <a:srgbClr val="FFFFFF"/>
          </a:solidFill>
          <a:ln w="0">
            <a:noFill/>
          </a:ln>
        </p:spPr>
        <p:txBody>
          <a:bodyPr/>
          <a:lstStyle/>
          <a:p>
            <a:endParaRPr lang="en-GB"/>
          </a:p>
        </p:txBody>
      </p:sp>
      <p:sp>
        <p:nvSpPr>
          <p:cNvPr id="15" name="Rectangle 14">
            <a:extLst>
              <a:ext uri="{FF2B5EF4-FFF2-40B4-BE49-F238E27FC236}">
                <a16:creationId xmlns:a16="http://schemas.microsoft.com/office/drawing/2014/main" id="{A22F3DE9-829C-489A-B883-306621B288A4}"/>
              </a:ext>
            </a:extLst>
          </p:cNvPr>
          <p:cNvSpPr>
            <a:spLocks noGrp="1"/>
          </p:cNvSpPr>
          <p:nvPr/>
        </p:nvSpPr>
        <p:spPr>
          <a:xfrm>
            <a:off x="6210300" y="2095500"/>
            <a:ext cx="76200" cy="1666875"/>
          </a:xfrm>
          <a:prstGeom prst="rect">
            <a:avLst/>
          </a:prstGeom>
          <a:solidFill>
            <a:srgbClr val="007C83"/>
          </a:solidFill>
          <a:ln w="0">
            <a:noFill/>
          </a:ln>
        </p:spPr>
        <p:txBody>
          <a:bodyPr/>
          <a:lstStyle/>
          <a:p>
            <a:endParaRPr lang="en-GB"/>
          </a:p>
        </p:txBody>
      </p:sp>
      <p:sp>
        <p:nvSpPr>
          <p:cNvPr id="16" name="Rectangle 15">
            <a:extLst>
              <a:ext uri="{FF2B5EF4-FFF2-40B4-BE49-F238E27FC236}">
                <a16:creationId xmlns:a16="http://schemas.microsoft.com/office/drawing/2014/main" id="{5853A2F2-C5DF-488C-925E-E16FF283DCAA}"/>
              </a:ext>
            </a:extLst>
          </p:cNvPr>
          <p:cNvSpPr>
            <a:spLocks noGrp="1"/>
          </p:cNvSpPr>
          <p:nvPr/>
        </p:nvSpPr>
        <p:spPr>
          <a:xfrm>
            <a:off x="6477000" y="2286000"/>
            <a:ext cx="21145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Movement</a:t>
            </a:r>
          </a:p>
        </p:txBody>
      </p:sp>
      <p:sp>
        <p:nvSpPr>
          <p:cNvPr id="17" name="Rectangle 16">
            <a:extLst>
              <a:ext uri="{FF2B5EF4-FFF2-40B4-BE49-F238E27FC236}">
                <a16:creationId xmlns:a16="http://schemas.microsoft.com/office/drawing/2014/main" id="{990A2AE6-28D6-40CB-8955-AFE6EBC0F479}"/>
              </a:ext>
            </a:extLst>
          </p:cNvPr>
          <p:cNvSpPr>
            <a:spLocks noGrp="1"/>
          </p:cNvSpPr>
          <p:nvPr/>
        </p:nvSpPr>
        <p:spPr>
          <a:xfrm>
            <a:off x="6477000" y="2733675"/>
            <a:ext cx="21145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Ports, shipping, aviation and warehousing</a:t>
            </a:r>
          </a:p>
        </p:txBody>
      </p:sp>
      <p:sp>
        <p:nvSpPr>
          <p:cNvPr id="18" name="Rectangle: Rounded Corners 17">
            <a:extLst>
              <a:ext uri="{FF2B5EF4-FFF2-40B4-BE49-F238E27FC236}">
                <a16:creationId xmlns:a16="http://schemas.microsoft.com/office/drawing/2014/main" id="{B3EE08EB-BE4A-4CAE-A4C0-F12E31E6979D}"/>
              </a:ext>
            </a:extLst>
          </p:cNvPr>
          <p:cNvSpPr>
            <a:spLocks noGrp="1"/>
          </p:cNvSpPr>
          <p:nvPr/>
        </p:nvSpPr>
        <p:spPr>
          <a:xfrm>
            <a:off x="9029700" y="2095500"/>
            <a:ext cx="2590800" cy="1666875"/>
          </a:xfrm>
          <a:prstGeom prst="roundRect">
            <a:avLst>
              <a:gd name="adj" fmla="val 4571"/>
            </a:avLst>
          </a:prstGeom>
          <a:solidFill>
            <a:srgbClr val="FFFFFF"/>
          </a:solidFill>
          <a:ln w="0">
            <a:noFill/>
          </a:ln>
        </p:spPr>
        <p:txBody>
          <a:bodyPr/>
          <a:lstStyle/>
          <a:p>
            <a:endParaRPr lang="en-GB"/>
          </a:p>
        </p:txBody>
      </p:sp>
      <p:sp>
        <p:nvSpPr>
          <p:cNvPr id="19" name="Rectangle 18">
            <a:extLst>
              <a:ext uri="{FF2B5EF4-FFF2-40B4-BE49-F238E27FC236}">
                <a16:creationId xmlns:a16="http://schemas.microsoft.com/office/drawing/2014/main" id="{DAB662F0-2A52-49AD-AAA6-5C4729BBFAB9}"/>
              </a:ext>
            </a:extLst>
          </p:cNvPr>
          <p:cNvSpPr>
            <a:spLocks noGrp="1"/>
          </p:cNvSpPr>
          <p:nvPr/>
        </p:nvSpPr>
        <p:spPr>
          <a:xfrm>
            <a:off x="9029700" y="2095500"/>
            <a:ext cx="76200" cy="1666875"/>
          </a:xfrm>
          <a:prstGeom prst="rect">
            <a:avLst/>
          </a:prstGeom>
          <a:solidFill>
            <a:srgbClr val="007C83"/>
          </a:solidFill>
          <a:ln w="0">
            <a:noFill/>
          </a:ln>
        </p:spPr>
        <p:txBody>
          <a:bodyPr/>
          <a:lstStyle/>
          <a:p>
            <a:endParaRPr lang="en-GB"/>
          </a:p>
        </p:txBody>
      </p:sp>
      <p:sp>
        <p:nvSpPr>
          <p:cNvPr id="20" name="Rectangle 19">
            <a:extLst>
              <a:ext uri="{FF2B5EF4-FFF2-40B4-BE49-F238E27FC236}">
                <a16:creationId xmlns:a16="http://schemas.microsoft.com/office/drawing/2014/main" id="{B36E78A3-905E-4B98-9411-E937F1F33482}"/>
              </a:ext>
            </a:extLst>
          </p:cNvPr>
          <p:cNvSpPr>
            <a:spLocks noGrp="1"/>
          </p:cNvSpPr>
          <p:nvPr/>
        </p:nvSpPr>
        <p:spPr>
          <a:xfrm>
            <a:off x="9296400" y="2286000"/>
            <a:ext cx="21145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Market</a:t>
            </a:r>
          </a:p>
        </p:txBody>
      </p:sp>
      <p:sp>
        <p:nvSpPr>
          <p:cNvPr id="21" name="Rectangle 20">
            <a:extLst>
              <a:ext uri="{FF2B5EF4-FFF2-40B4-BE49-F238E27FC236}">
                <a16:creationId xmlns:a16="http://schemas.microsoft.com/office/drawing/2014/main" id="{99432909-43C1-4A70-A7AB-BEB9F5ED5517}"/>
              </a:ext>
            </a:extLst>
          </p:cNvPr>
          <p:cNvSpPr>
            <a:spLocks noGrp="1"/>
          </p:cNvSpPr>
          <p:nvPr/>
        </p:nvSpPr>
        <p:spPr>
          <a:xfrm>
            <a:off x="9296400" y="2733675"/>
            <a:ext cx="21145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Distribution, retail and customer service</a:t>
            </a:r>
          </a:p>
        </p:txBody>
      </p:sp>
      <p:pic>
        <p:nvPicPr>
          <p:cNvPr id="23" name="Picture 22">
            <a:extLst>
              <a:ext uri="{FF2B5EF4-FFF2-40B4-BE49-F238E27FC236}">
                <a16:creationId xmlns:a16="http://schemas.microsoft.com/office/drawing/2014/main" id="{44C0A286-21EA-83E0-62AF-7E0D3D111E6B}"/>
              </a:ext>
            </a:extLst>
          </p:cNvPr>
          <p:cNvPicPr>
            <a:picLocks noChangeAspect="1"/>
          </p:cNvPicPr>
          <p:nvPr/>
        </p:nvPicPr>
        <p:blipFill>
          <a:blip r:embed="rId3"/>
          <a:stretch>
            <a:fillRect/>
          </a:stretch>
        </p:blipFill>
        <p:spPr>
          <a:xfrm>
            <a:off x="2985407" y="3845379"/>
            <a:ext cx="5091533" cy="2865510"/>
          </a:xfrm>
          <a:prstGeom prst="rect">
            <a:avLst/>
          </a:prstGeom>
        </p:spPr>
      </p:pic>
    </p:spTree>
    <p:extLst>
      <p:ext uri="{BB962C8B-B14F-4D97-AF65-F5344CB8AC3E}">
        <p14:creationId xmlns:p14="http://schemas.microsoft.com/office/powerpoint/2010/main" val="1642794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C684302-673B-4D39-B1F9-6CC97DD40A35}"/>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84AF5C18-F264-4FA8-A254-130E690574F0}"/>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Large firms and SMEs share the global arena</a:t>
            </a:r>
          </a:p>
        </p:txBody>
      </p:sp>
      <p:sp>
        <p:nvSpPr>
          <p:cNvPr id="4" name="Rectangle 3">
            <a:extLst>
              <a:ext uri="{FF2B5EF4-FFF2-40B4-BE49-F238E27FC236}">
                <a16:creationId xmlns:a16="http://schemas.microsoft.com/office/drawing/2014/main" id="{1D01CAFD-7270-4CA4-863D-14CE623FD1BF}"/>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0EC7C7EB-ED9A-4641-A888-70B7083F8DA7}"/>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11</a:t>
            </a:r>
          </a:p>
        </p:txBody>
      </p:sp>
      <p:sp>
        <p:nvSpPr>
          <p:cNvPr id="7" name="Rectangle: Rounded Corners 6">
            <a:extLst>
              <a:ext uri="{FF2B5EF4-FFF2-40B4-BE49-F238E27FC236}">
                <a16:creationId xmlns:a16="http://schemas.microsoft.com/office/drawing/2014/main" id="{F7BDA794-A201-4DE5-B56B-27EB0E01E2FF}"/>
              </a:ext>
            </a:extLst>
          </p:cNvPr>
          <p:cNvSpPr>
            <a:spLocks noGrp="1"/>
          </p:cNvSpPr>
          <p:nvPr/>
        </p:nvSpPr>
        <p:spPr>
          <a:xfrm>
            <a:off x="571500" y="1809750"/>
            <a:ext cx="5286375" cy="4000500"/>
          </a:xfrm>
          <a:prstGeom prst="roundRect">
            <a:avLst>
              <a:gd name="adj" fmla="val 1905"/>
            </a:avLst>
          </a:prstGeom>
          <a:solidFill>
            <a:srgbClr val="FFFFFF"/>
          </a:solidFill>
          <a:ln w="0">
            <a:noFill/>
          </a:ln>
        </p:spPr>
        <p:txBody>
          <a:bodyPr/>
          <a:lstStyle/>
          <a:p>
            <a:endParaRPr lang="en-GB"/>
          </a:p>
        </p:txBody>
      </p:sp>
      <p:sp>
        <p:nvSpPr>
          <p:cNvPr id="8" name="Rectangle: Rounded Corners 7">
            <a:extLst>
              <a:ext uri="{FF2B5EF4-FFF2-40B4-BE49-F238E27FC236}">
                <a16:creationId xmlns:a16="http://schemas.microsoft.com/office/drawing/2014/main" id="{B52314A9-1D80-47B8-8E6C-688FA7459757}"/>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B1EBB4B3-F7D2-4148-ABF2-0E690114AF20}"/>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Large multinational firms</a:t>
            </a:r>
          </a:p>
        </p:txBody>
      </p:sp>
      <p:sp>
        <p:nvSpPr>
          <p:cNvPr id="10" name="Rectangle 9">
            <a:extLst>
              <a:ext uri="{FF2B5EF4-FFF2-40B4-BE49-F238E27FC236}">
                <a16:creationId xmlns:a16="http://schemas.microsoft.com/office/drawing/2014/main" id="{2C1A8D97-FE57-4AB1-BFAC-35B09FC3F759}"/>
              </a:ext>
            </a:extLst>
          </p:cNvPr>
          <p:cNvSpPr>
            <a:spLocks noGrp="1"/>
          </p:cNvSpPr>
          <p:nvPr/>
        </p:nvSpPr>
        <p:spPr>
          <a:xfrm>
            <a:off x="762000" y="1630135"/>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dirty="0">
                <a:solidFill>
                  <a:srgbClr val="16222E"/>
                </a:solidFill>
                <a:latin typeface="Aptos"/>
                <a:ea typeface="Aptos"/>
                <a:cs typeface="Aptos"/>
              </a:rPr>
              <a:t>More capital and specialist staff</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Presence in several countries</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Greater bargaining power</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Complex coordination and compliance</a:t>
            </a:r>
          </a:p>
        </p:txBody>
      </p:sp>
      <p:sp>
        <p:nvSpPr>
          <p:cNvPr id="11" name="Rectangle 10">
            <a:extLst>
              <a:ext uri="{FF2B5EF4-FFF2-40B4-BE49-F238E27FC236}">
                <a16:creationId xmlns:a16="http://schemas.microsoft.com/office/drawing/2014/main" id="{643B8F24-F0AE-4C71-BE35-19863599EC8F}"/>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dirty="0">
                <a:solidFill>
                  <a:srgbClr val="007C83"/>
                </a:solidFill>
                <a:latin typeface="Aptos"/>
                <a:ea typeface="Aptos"/>
                <a:cs typeface="Aptos"/>
              </a:rPr>
              <a:t>Small and medium enterprises</a:t>
            </a:r>
          </a:p>
        </p:txBody>
      </p:sp>
      <p:sp>
        <p:nvSpPr>
          <p:cNvPr id="12" name="Rectangle 11">
            <a:extLst>
              <a:ext uri="{FF2B5EF4-FFF2-40B4-BE49-F238E27FC236}">
                <a16:creationId xmlns:a16="http://schemas.microsoft.com/office/drawing/2014/main" id="{E6E5DA7D-3D97-4DAB-B10C-246AD4E2D3D9}"/>
              </a:ext>
            </a:extLst>
          </p:cNvPr>
          <p:cNvSpPr>
            <a:spLocks noGrp="1"/>
          </p:cNvSpPr>
          <p:nvPr/>
        </p:nvSpPr>
        <p:spPr>
          <a:xfrm>
            <a:off x="6429375" y="1690688"/>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dirty="0">
                <a:solidFill>
                  <a:srgbClr val="16222E"/>
                </a:solidFill>
                <a:latin typeface="Aptos"/>
                <a:ea typeface="Aptos"/>
                <a:cs typeface="Aptos"/>
              </a:rPr>
              <a:t>Fewer resources and less slack</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Faster decisions and niche focus</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Digital access to foreign customers</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Reliance on partners and platforms</a:t>
            </a:r>
          </a:p>
        </p:txBody>
      </p:sp>
      <p:pic>
        <p:nvPicPr>
          <p:cNvPr id="2" name="Picture 1" descr="Hilton beats expectations as net profit in Q3 2023 rises to USD 379 million">
            <a:extLst>
              <a:ext uri="{FF2B5EF4-FFF2-40B4-BE49-F238E27FC236}">
                <a16:creationId xmlns:a16="http://schemas.microsoft.com/office/drawing/2014/main" id="{7DD865B6-1040-9BDE-8B17-6D0AB1C42224}"/>
              </a:ext>
            </a:extLst>
          </p:cNvPr>
          <p:cNvPicPr>
            <a:picLocks noChangeAspect="1"/>
          </p:cNvPicPr>
          <p:nvPr/>
        </p:nvPicPr>
        <p:blipFill>
          <a:blip r:embed="rId3"/>
          <a:stretch>
            <a:fillRect/>
          </a:stretch>
        </p:blipFill>
        <p:spPr>
          <a:xfrm>
            <a:off x="708383" y="3680730"/>
            <a:ext cx="3464745" cy="2321379"/>
          </a:xfrm>
          <a:prstGeom prst="rect">
            <a:avLst/>
          </a:prstGeom>
        </p:spPr>
      </p:pic>
      <p:pic>
        <p:nvPicPr>
          <p:cNvPr id="15" name="Picture 14">
            <a:extLst>
              <a:ext uri="{FF2B5EF4-FFF2-40B4-BE49-F238E27FC236}">
                <a16:creationId xmlns:a16="http://schemas.microsoft.com/office/drawing/2014/main" id="{871F29AC-562D-AC6C-9A3E-DB51B38290F3}"/>
              </a:ext>
            </a:extLst>
          </p:cNvPr>
          <p:cNvPicPr>
            <a:picLocks noChangeAspect="1"/>
          </p:cNvPicPr>
          <p:nvPr/>
        </p:nvPicPr>
        <p:blipFill>
          <a:blip r:embed="rId4"/>
          <a:stretch>
            <a:fillRect/>
          </a:stretch>
        </p:blipFill>
        <p:spPr>
          <a:xfrm>
            <a:off x="6143625" y="3752286"/>
            <a:ext cx="5201951" cy="2830051"/>
          </a:xfrm>
          <a:prstGeom prst="rect">
            <a:avLst/>
          </a:prstGeom>
        </p:spPr>
      </p:pic>
    </p:spTree>
    <p:extLst>
      <p:ext uri="{BB962C8B-B14F-4D97-AF65-F5344CB8AC3E}">
        <p14:creationId xmlns:p14="http://schemas.microsoft.com/office/powerpoint/2010/main" val="1169498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AFF8A2C-B32C-4890-9455-D6CC348A8033}"/>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1F866AE8-A86B-4390-BAB2-61C455A5E31B}"/>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Global opportunities for SMEs</a:t>
            </a:r>
          </a:p>
        </p:txBody>
      </p:sp>
      <p:sp>
        <p:nvSpPr>
          <p:cNvPr id="4" name="Rectangle 3">
            <a:extLst>
              <a:ext uri="{FF2B5EF4-FFF2-40B4-BE49-F238E27FC236}">
                <a16:creationId xmlns:a16="http://schemas.microsoft.com/office/drawing/2014/main" id="{837B6BF5-4612-4F65-B916-89FD7FF84E73}"/>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3B115177-76EC-4597-8213-343D14794C17}"/>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12</a:t>
            </a:r>
          </a:p>
        </p:txBody>
      </p:sp>
      <p:sp>
        <p:nvSpPr>
          <p:cNvPr id="7" name="Rectangle 6">
            <a:extLst>
              <a:ext uri="{FF2B5EF4-FFF2-40B4-BE49-F238E27FC236}">
                <a16:creationId xmlns:a16="http://schemas.microsoft.com/office/drawing/2014/main" id="{870E93AA-3E52-4392-936E-36C1C971515E}"/>
              </a:ext>
            </a:extLst>
          </p:cNvPr>
          <p:cNvSpPr>
            <a:spLocks noGrp="1"/>
          </p:cNvSpPr>
          <p:nvPr/>
        </p:nvSpPr>
        <p:spPr>
          <a:xfrm>
            <a:off x="762000" y="2000250"/>
            <a:ext cx="95250" cy="95250"/>
          </a:xfrm>
          <a:prstGeom prst="rect">
            <a:avLst/>
          </a:prstGeom>
          <a:solidFill>
            <a:srgbClr val="007C83"/>
          </a:solidFill>
          <a:ln w="0">
            <a:noFill/>
          </a:ln>
        </p:spPr>
        <p:txBody>
          <a:bodyPr/>
          <a:lstStyle/>
          <a:p>
            <a:endParaRPr lang="en-GB"/>
          </a:p>
        </p:txBody>
      </p:sp>
      <p:sp>
        <p:nvSpPr>
          <p:cNvPr id="8" name="Rectangle 7">
            <a:extLst>
              <a:ext uri="{FF2B5EF4-FFF2-40B4-BE49-F238E27FC236}">
                <a16:creationId xmlns:a16="http://schemas.microsoft.com/office/drawing/2014/main" id="{FA3060DB-03CD-4027-871B-7BDE1B3A5580}"/>
              </a:ext>
            </a:extLst>
          </p:cNvPr>
          <p:cNvSpPr>
            <a:spLocks noGrp="1"/>
          </p:cNvSpPr>
          <p:nvPr/>
        </p:nvSpPr>
        <p:spPr>
          <a:xfrm>
            <a:off x="1028700" y="1905000"/>
            <a:ext cx="10020300" cy="909638"/>
          </a:xfrm>
          <a:prstGeom prst="rect">
            <a:avLst/>
          </a:prstGeom>
          <a:noFill/>
          <a:ln w="0">
            <a:noFill/>
          </a:ln>
        </p:spPr>
        <p:txBody>
          <a:bodyPr anchor="ctr">
            <a:normAutofit/>
          </a:bodyPr>
          <a:lstStyle/>
          <a:p>
            <a:pPr algn="l">
              <a:defRPr sz="1725" b="0">
                <a:solidFill>
                  <a:srgbClr val="16222E"/>
                </a:solidFill>
                <a:latin typeface="Aptos"/>
                <a:ea typeface="Aptos"/>
                <a:cs typeface="Aptos"/>
              </a:defRPr>
            </a:pPr>
            <a:r>
              <a:rPr sz="1725" b="0">
                <a:solidFill>
                  <a:srgbClr val="16222E"/>
                </a:solidFill>
                <a:latin typeface="Aptos"/>
                <a:ea typeface="Aptos"/>
                <a:cs typeface="Aptos"/>
              </a:rPr>
              <a:t>Reach customers without building a physical presence in every market.</a:t>
            </a:r>
          </a:p>
        </p:txBody>
      </p:sp>
      <p:sp>
        <p:nvSpPr>
          <p:cNvPr id="9" name="Rectangle 8">
            <a:extLst>
              <a:ext uri="{FF2B5EF4-FFF2-40B4-BE49-F238E27FC236}">
                <a16:creationId xmlns:a16="http://schemas.microsoft.com/office/drawing/2014/main" id="{00D055CE-A4EA-46DA-812C-A01C7B0E6F0E}"/>
              </a:ext>
            </a:extLst>
          </p:cNvPr>
          <p:cNvSpPr>
            <a:spLocks noGrp="1"/>
          </p:cNvSpPr>
          <p:nvPr/>
        </p:nvSpPr>
        <p:spPr>
          <a:xfrm>
            <a:off x="762000" y="2928938"/>
            <a:ext cx="95250" cy="95250"/>
          </a:xfrm>
          <a:prstGeom prst="rect">
            <a:avLst/>
          </a:prstGeom>
          <a:solidFill>
            <a:srgbClr val="F3B33D"/>
          </a:solidFill>
          <a:ln w="0">
            <a:noFill/>
          </a:ln>
        </p:spPr>
        <p:txBody>
          <a:bodyPr/>
          <a:lstStyle/>
          <a:p>
            <a:endParaRPr lang="en-GB"/>
          </a:p>
        </p:txBody>
      </p:sp>
      <p:sp>
        <p:nvSpPr>
          <p:cNvPr id="10" name="Rectangle 9">
            <a:extLst>
              <a:ext uri="{FF2B5EF4-FFF2-40B4-BE49-F238E27FC236}">
                <a16:creationId xmlns:a16="http://schemas.microsoft.com/office/drawing/2014/main" id="{D47FB85D-E15A-4412-97C0-F9053C8D956A}"/>
              </a:ext>
            </a:extLst>
          </p:cNvPr>
          <p:cNvSpPr>
            <a:spLocks noGrp="1"/>
          </p:cNvSpPr>
          <p:nvPr/>
        </p:nvSpPr>
        <p:spPr>
          <a:xfrm>
            <a:off x="1028700" y="2833688"/>
            <a:ext cx="10020300" cy="909638"/>
          </a:xfrm>
          <a:prstGeom prst="rect">
            <a:avLst/>
          </a:prstGeom>
          <a:noFill/>
          <a:ln w="0">
            <a:noFill/>
          </a:ln>
        </p:spPr>
        <p:txBody>
          <a:bodyPr anchor="ctr">
            <a:normAutofit/>
          </a:bodyPr>
          <a:lstStyle/>
          <a:p>
            <a:pPr algn="l">
              <a:defRPr sz="1725" b="0">
                <a:solidFill>
                  <a:srgbClr val="16222E"/>
                </a:solidFill>
                <a:latin typeface="Aptos"/>
                <a:ea typeface="Aptos"/>
                <a:cs typeface="Aptos"/>
              </a:defRPr>
            </a:pPr>
            <a:r>
              <a:rPr sz="1725" b="0">
                <a:solidFill>
                  <a:srgbClr val="16222E"/>
                </a:solidFill>
                <a:latin typeface="Aptos"/>
                <a:ea typeface="Aptos"/>
                <a:cs typeface="Aptos"/>
              </a:rPr>
              <a:t>Use international suppliers and collaborators to access skills or specialist inputs.</a:t>
            </a:r>
          </a:p>
        </p:txBody>
      </p:sp>
      <p:sp>
        <p:nvSpPr>
          <p:cNvPr id="11" name="Rectangle 10">
            <a:extLst>
              <a:ext uri="{FF2B5EF4-FFF2-40B4-BE49-F238E27FC236}">
                <a16:creationId xmlns:a16="http://schemas.microsoft.com/office/drawing/2014/main" id="{9DB407C0-3E41-4E03-8D58-3FA06F75DCA6}"/>
              </a:ext>
            </a:extLst>
          </p:cNvPr>
          <p:cNvSpPr>
            <a:spLocks noGrp="1"/>
          </p:cNvSpPr>
          <p:nvPr/>
        </p:nvSpPr>
        <p:spPr>
          <a:xfrm>
            <a:off x="762000" y="3857625"/>
            <a:ext cx="95250" cy="95250"/>
          </a:xfrm>
          <a:prstGeom prst="rect">
            <a:avLst/>
          </a:prstGeom>
          <a:solidFill>
            <a:srgbClr val="007C83"/>
          </a:solidFill>
          <a:ln w="0">
            <a:noFill/>
          </a:ln>
        </p:spPr>
        <p:txBody>
          <a:bodyPr/>
          <a:lstStyle/>
          <a:p>
            <a:endParaRPr lang="en-GB"/>
          </a:p>
        </p:txBody>
      </p:sp>
      <p:sp>
        <p:nvSpPr>
          <p:cNvPr id="12" name="Rectangle 11">
            <a:extLst>
              <a:ext uri="{FF2B5EF4-FFF2-40B4-BE49-F238E27FC236}">
                <a16:creationId xmlns:a16="http://schemas.microsoft.com/office/drawing/2014/main" id="{3431D731-752B-47D5-8921-E7278D3C5A93}"/>
              </a:ext>
            </a:extLst>
          </p:cNvPr>
          <p:cNvSpPr>
            <a:spLocks noGrp="1"/>
          </p:cNvSpPr>
          <p:nvPr/>
        </p:nvSpPr>
        <p:spPr>
          <a:xfrm>
            <a:off x="1028700" y="3762375"/>
            <a:ext cx="10020300" cy="909638"/>
          </a:xfrm>
          <a:prstGeom prst="rect">
            <a:avLst/>
          </a:prstGeom>
          <a:noFill/>
          <a:ln w="0">
            <a:noFill/>
          </a:ln>
        </p:spPr>
        <p:txBody>
          <a:bodyPr anchor="ctr">
            <a:normAutofit/>
          </a:bodyPr>
          <a:lstStyle/>
          <a:p>
            <a:pPr algn="l">
              <a:defRPr sz="1725" b="0">
                <a:solidFill>
                  <a:srgbClr val="16222E"/>
                </a:solidFill>
                <a:latin typeface="Aptos"/>
                <a:ea typeface="Aptos"/>
                <a:cs typeface="Aptos"/>
              </a:defRPr>
            </a:pPr>
            <a:r>
              <a:rPr sz="1725" b="0">
                <a:solidFill>
                  <a:srgbClr val="16222E"/>
                </a:solidFill>
                <a:latin typeface="Aptos"/>
                <a:ea typeface="Aptos"/>
                <a:cs typeface="Aptos"/>
              </a:rPr>
              <a:t>Serve a narrow niche at global scale rather than depending on one local market.</a:t>
            </a:r>
          </a:p>
        </p:txBody>
      </p:sp>
      <p:sp>
        <p:nvSpPr>
          <p:cNvPr id="13" name="Rectangle 12">
            <a:extLst>
              <a:ext uri="{FF2B5EF4-FFF2-40B4-BE49-F238E27FC236}">
                <a16:creationId xmlns:a16="http://schemas.microsoft.com/office/drawing/2014/main" id="{38EF705E-9272-4F05-BA22-9F8E44C32294}"/>
              </a:ext>
            </a:extLst>
          </p:cNvPr>
          <p:cNvSpPr>
            <a:spLocks noGrp="1"/>
          </p:cNvSpPr>
          <p:nvPr/>
        </p:nvSpPr>
        <p:spPr>
          <a:xfrm>
            <a:off x="762000" y="4786313"/>
            <a:ext cx="95250" cy="95250"/>
          </a:xfrm>
          <a:prstGeom prst="rect">
            <a:avLst/>
          </a:prstGeom>
          <a:solidFill>
            <a:srgbClr val="F3B33D"/>
          </a:solidFill>
          <a:ln w="0">
            <a:noFill/>
          </a:ln>
        </p:spPr>
        <p:txBody>
          <a:bodyPr/>
          <a:lstStyle/>
          <a:p>
            <a:endParaRPr lang="en-GB"/>
          </a:p>
        </p:txBody>
      </p:sp>
      <p:sp>
        <p:nvSpPr>
          <p:cNvPr id="14" name="Rectangle 13">
            <a:extLst>
              <a:ext uri="{FF2B5EF4-FFF2-40B4-BE49-F238E27FC236}">
                <a16:creationId xmlns:a16="http://schemas.microsoft.com/office/drawing/2014/main" id="{AA10D740-8354-4632-AC28-23D4B27051B6}"/>
              </a:ext>
            </a:extLst>
          </p:cNvPr>
          <p:cNvSpPr>
            <a:spLocks noGrp="1"/>
          </p:cNvSpPr>
          <p:nvPr/>
        </p:nvSpPr>
        <p:spPr>
          <a:xfrm>
            <a:off x="1028700" y="4691063"/>
            <a:ext cx="10020300" cy="909638"/>
          </a:xfrm>
          <a:prstGeom prst="rect">
            <a:avLst/>
          </a:prstGeom>
          <a:noFill/>
          <a:ln w="0">
            <a:noFill/>
          </a:ln>
        </p:spPr>
        <p:txBody>
          <a:bodyPr anchor="ctr">
            <a:normAutofit/>
          </a:bodyPr>
          <a:lstStyle/>
          <a:p>
            <a:pPr algn="l">
              <a:defRPr sz="1725" b="0">
                <a:solidFill>
                  <a:srgbClr val="16222E"/>
                </a:solidFill>
                <a:latin typeface="Aptos"/>
                <a:ea typeface="Aptos"/>
                <a:cs typeface="Aptos"/>
              </a:defRPr>
            </a:pPr>
            <a:r>
              <a:rPr sz="1725" b="0">
                <a:solidFill>
                  <a:srgbClr val="16222E"/>
                </a:solidFill>
                <a:latin typeface="Aptos"/>
                <a:ea typeface="Aptos"/>
                <a:cs typeface="Aptos"/>
              </a:rPr>
              <a:t>Learn faster from competitors, partners and customer feedback across countries.</a:t>
            </a:r>
          </a:p>
        </p:txBody>
      </p:sp>
    </p:spTree>
    <p:extLst>
      <p:ext uri="{BB962C8B-B14F-4D97-AF65-F5344CB8AC3E}">
        <p14:creationId xmlns:p14="http://schemas.microsoft.com/office/powerpoint/2010/main" val="1905451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696DFC3D-34D2-469A-85E4-F7DAD1AD52D4}"/>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7A280E33-047B-4221-80D2-9E3C57C6FA35}"/>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Global pressures on SMEs</a:t>
            </a:r>
          </a:p>
        </p:txBody>
      </p:sp>
      <p:sp>
        <p:nvSpPr>
          <p:cNvPr id="4" name="Rectangle 3">
            <a:extLst>
              <a:ext uri="{FF2B5EF4-FFF2-40B4-BE49-F238E27FC236}">
                <a16:creationId xmlns:a16="http://schemas.microsoft.com/office/drawing/2014/main" id="{4AFE9C80-F4C7-4FD1-BF32-7902D7BE3327}"/>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D2754918-A6CA-4814-B30D-B78DA99EB843}"/>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13</a:t>
            </a:r>
          </a:p>
        </p:txBody>
      </p:sp>
      <p:sp>
        <p:nvSpPr>
          <p:cNvPr id="7" name="Rectangle: Rounded Corners 6">
            <a:extLst>
              <a:ext uri="{FF2B5EF4-FFF2-40B4-BE49-F238E27FC236}">
                <a16:creationId xmlns:a16="http://schemas.microsoft.com/office/drawing/2014/main" id="{E8854D51-23BC-4646-8AF8-477517410C23}"/>
              </a:ext>
            </a:extLst>
          </p:cNvPr>
          <p:cNvSpPr>
            <a:spLocks noGrp="1"/>
          </p:cNvSpPr>
          <p:nvPr/>
        </p:nvSpPr>
        <p:spPr>
          <a:xfrm>
            <a:off x="571500" y="1809750"/>
            <a:ext cx="54102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BD162D69-1D46-4CED-A28E-2F2F3480B88E}"/>
              </a:ext>
            </a:extLst>
          </p:cNvPr>
          <p:cNvSpPr>
            <a:spLocks noGrp="1"/>
          </p:cNvSpPr>
          <p:nvPr/>
        </p:nvSpPr>
        <p:spPr>
          <a:xfrm>
            <a:off x="571500" y="1809750"/>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74B3B065-90BB-4491-B3F8-FF0F834EB78A}"/>
              </a:ext>
            </a:extLst>
          </p:cNvPr>
          <p:cNvSpPr>
            <a:spLocks noGrp="1"/>
          </p:cNvSpPr>
          <p:nvPr/>
        </p:nvSpPr>
        <p:spPr>
          <a:xfrm>
            <a:off x="838200" y="20002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Capacity</a:t>
            </a:r>
          </a:p>
        </p:txBody>
      </p:sp>
      <p:sp>
        <p:nvSpPr>
          <p:cNvPr id="10" name="Rectangle 9">
            <a:extLst>
              <a:ext uri="{FF2B5EF4-FFF2-40B4-BE49-F238E27FC236}">
                <a16:creationId xmlns:a16="http://schemas.microsoft.com/office/drawing/2014/main" id="{A3881C9D-B2E5-4D3D-826F-8CF94847F0C1}"/>
              </a:ext>
            </a:extLst>
          </p:cNvPr>
          <p:cNvSpPr>
            <a:spLocks noGrp="1"/>
          </p:cNvSpPr>
          <p:nvPr/>
        </p:nvSpPr>
        <p:spPr>
          <a:xfrm>
            <a:off x="838200" y="24479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Limited finance, management time and specialist knowledge</a:t>
            </a:r>
          </a:p>
        </p:txBody>
      </p:sp>
      <p:sp>
        <p:nvSpPr>
          <p:cNvPr id="11" name="Rectangle: Rounded Corners 10">
            <a:extLst>
              <a:ext uri="{FF2B5EF4-FFF2-40B4-BE49-F238E27FC236}">
                <a16:creationId xmlns:a16="http://schemas.microsoft.com/office/drawing/2014/main" id="{FF56136E-21A4-46BF-9748-57FB0F484FEC}"/>
              </a:ext>
            </a:extLst>
          </p:cNvPr>
          <p:cNvSpPr>
            <a:spLocks noGrp="1"/>
          </p:cNvSpPr>
          <p:nvPr/>
        </p:nvSpPr>
        <p:spPr>
          <a:xfrm>
            <a:off x="6210300" y="1809750"/>
            <a:ext cx="54102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2525B77F-7658-441F-8A34-5B7C7E5A7126}"/>
              </a:ext>
            </a:extLst>
          </p:cNvPr>
          <p:cNvSpPr>
            <a:spLocks noGrp="1"/>
          </p:cNvSpPr>
          <p:nvPr/>
        </p:nvSpPr>
        <p:spPr>
          <a:xfrm>
            <a:off x="6210300" y="1809750"/>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AD86125C-7721-42B1-A9F1-B7AB48C12474}"/>
              </a:ext>
            </a:extLst>
          </p:cNvPr>
          <p:cNvSpPr>
            <a:spLocks noGrp="1"/>
          </p:cNvSpPr>
          <p:nvPr/>
        </p:nvSpPr>
        <p:spPr>
          <a:xfrm>
            <a:off x="6477000" y="20002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Exposure</a:t>
            </a:r>
          </a:p>
        </p:txBody>
      </p:sp>
      <p:sp>
        <p:nvSpPr>
          <p:cNvPr id="14" name="Rectangle 13">
            <a:extLst>
              <a:ext uri="{FF2B5EF4-FFF2-40B4-BE49-F238E27FC236}">
                <a16:creationId xmlns:a16="http://schemas.microsoft.com/office/drawing/2014/main" id="{C49F1A66-DFE7-4954-B1F7-9C9E1FD74EA5}"/>
              </a:ext>
            </a:extLst>
          </p:cNvPr>
          <p:cNvSpPr>
            <a:spLocks noGrp="1"/>
          </p:cNvSpPr>
          <p:nvPr/>
        </p:nvSpPr>
        <p:spPr>
          <a:xfrm>
            <a:off x="6477000" y="24479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Exchange rates, border delays and platform dependence</a:t>
            </a:r>
          </a:p>
        </p:txBody>
      </p:sp>
      <p:sp>
        <p:nvSpPr>
          <p:cNvPr id="15" name="Rectangle: Rounded Corners 14">
            <a:extLst>
              <a:ext uri="{FF2B5EF4-FFF2-40B4-BE49-F238E27FC236}">
                <a16:creationId xmlns:a16="http://schemas.microsoft.com/office/drawing/2014/main" id="{311B4F36-95C4-4061-B453-0BEB9CB34B05}"/>
              </a:ext>
            </a:extLst>
          </p:cNvPr>
          <p:cNvSpPr>
            <a:spLocks noGrp="1"/>
          </p:cNvSpPr>
          <p:nvPr/>
        </p:nvSpPr>
        <p:spPr>
          <a:xfrm>
            <a:off x="571500" y="3810000"/>
            <a:ext cx="54102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854E570C-20D0-4126-8EFB-130B61A183A1}"/>
              </a:ext>
            </a:extLst>
          </p:cNvPr>
          <p:cNvSpPr>
            <a:spLocks noGrp="1"/>
          </p:cNvSpPr>
          <p:nvPr/>
        </p:nvSpPr>
        <p:spPr>
          <a:xfrm>
            <a:off x="571500" y="3810000"/>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970AD9FE-2920-49A6-A773-CC16BBEAB84D}"/>
              </a:ext>
            </a:extLst>
          </p:cNvPr>
          <p:cNvSpPr>
            <a:spLocks noGrp="1"/>
          </p:cNvSpPr>
          <p:nvPr/>
        </p:nvSpPr>
        <p:spPr>
          <a:xfrm>
            <a:off x="838200" y="4000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dirty="0">
                <a:solidFill>
                  <a:srgbClr val="0B1F33"/>
                </a:solidFill>
                <a:latin typeface="Aptos"/>
                <a:ea typeface="Aptos"/>
                <a:cs typeface="Aptos"/>
              </a:rPr>
              <a:t>Compliance</a:t>
            </a:r>
          </a:p>
        </p:txBody>
      </p:sp>
      <p:sp>
        <p:nvSpPr>
          <p:cNvPr id="18" name="Rectangle 17">
            <a:extLst>
              <a:ext uri="{FF2B5EF4-FFF2-40B4-BE49-F238E27FC236}">
                <a16:creationId xmlns:a16="http://schemas.microsoft.com/office/drawing/2014/main" id="{3F3D421E-3E2A-4EE8-A67B-60F01C2C72AE}"/>
              </a:ext>
            </a:extLst>
          </p:cNvPr>
          <p:cNvSpPr>
            <a:spLocks noGrp="1"/>
          </p:cNvSpPr>
          <p:nvPr/>
        </p:nvSpPr>
        <p:spPr>
          <a:xfrm>
            <a:off x="838200" y="4448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Different tax, product and data rules</a:t>
            </a:r>
          </a:p>
        </p:txBody>
      </p:sp>
      <p:sp>
        <p:nvSpPr>
          <p:cNvPr id="19" name="Rectangle: Rounded Corners 18">
            <a:extLst>
              <a:ext uri="{FF2B5EF4-FFF2-40B4-BE49-F238E27FC236}">
                <a16:creationId xmlns:a16="http://schemas.microsoft.com/office/drawing/2014/main" id="{5AA188A3-A882-487D-973F-8CBB9FAA1F85}"/>
              </a:ext>
            </a:extLst>
          </p:cNvPr>
          <p:cNvSpPr>
            <a:spLocks noGrp="1"/>
          </p:cNvSpPr>
          <p:nvPr/>
        </p:nvSpPr>
        <p:spPr>
          <a:xfrm>
            <a:off x="6210300" y="3810000"/>
            <a:ext cx="5410200" cy="1666875"/>
          </a:xfrm>
          <a:prstGeom prst="roundRect">
            <a:avLst>
              <a:gd name="adj" fmla="val 4571"/>
            </a:avLst>
          </a:prstGeom>
          <a:solidFill>
            <a:srgbClr val="FFFFFF"/>
          </a:solidFill>
          <a:ln w="0">
            <a:noFill/>
          </a:ln>
        </p:spPr>
        <p:txBody>
          <a:bodyPr/>
          <a:lstStyle/>
          <a:p>
            <a:endParaRPr lang="en-GB"/>
          </a:p>
        </p:txBody>
      </p:sp>
      <p:sp>
        <p:nvSpPr>
          <p:cNvPr id="20" name="Rectangle 19">
            <a:extLst>
              <a:ext uri="{FF2B5EF4-FFF2-40B4-BE49-F238E27FC236}">
                <a16:creationId xmlns:a16="http://schemas.microsoft.com/office/drawing/2014/main" id="{B003FAED-2C6F-4713-BB95-DF7DFBC1185B}"/>
              </a:ext>
            </a:extLst>
          </p:cNvPr>
          <p:cNvSpPr>
            <a:spLocks noGrp="1"/>
          </p:cNvSpPr>
          <p:nvPr/>
        </p:nvSpPr>
        <p:spPr>
          <a:xfrm>
            <a:off x="6210300" y="3810000"/>
            <a:ext cx="76200" cy="1666875"/>
          </a:xfrm>
          <a:prstGeom prst="rect">
            <a:avLst/>
          </a:prstGeom>
          <a:solidFill>
            <a:srgbClr val="007C83"/>
          </a:solidFill>
          <a:ln w="0">
            <a:noFill/>
          </a:ln>
        </p:spPr>
        <p:txBody>
          <a:bodyPr/>
          <a:lstStyle/>
          <a:p>
            <a:endParaRPr lang="en-GB"/>
          </a:p>
        </p:txBody>
      </p:sp>
      <p:sp>
        <p:nvSpPr>
          <p:cNvPr id="21" name="Rectangle 20">
            <a:extLst>
              <a:ext uri="{FF2B5EF4-FFF2-40B4-BE49-F238E27FC236}">
                <a16:creationId xmlns:a16="http://schemas.microsoft.com/office/drawing/2014/main" id="{481EAA3F-BE7B-4893-8585-568D75F14D3C}"/>
              </a:ext>
            </a:extLst>
          </p:cNvPr>
          <p:cNvSpPr>
            <a:spLocks noGrp="1"/>
          </p:cNvSpPr>
          <p:nvPr/>
        </p:nvSpPr>
        <p:spPr>
          <a:xfrm>
            <a:off x="6477000" y="4000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Competition</a:t>
            </a:r>
          </a:p>
        </p:txBody>
      </p:sp>
      <p:sp>
        <p:nvSpPr>
          <p:cNvPr id="22" name="Rectangle 21">
            <a:extLst>
              <a:ext uri="{FF2B5EF4-FFF2-40B4-BE49-F238E27FC236}">
                <a16:creationId xmlns:a16="http://schemas.microsoft.com/office/drawing/2014/main" id="{1E5B88A8-D9F4-442B-803C-0A3ED703FB92}"/>
              </a:ext>
            </a:extLst>
          </p:cNvPr>
          <p:cNvSpPr>
            <a:spLocks noGrp="1"/>
          </p:cNvSpPr>
          <p:nvPr/>
        </p:nvSpPr>
        <p:spPr>
          <a:xfrm>
            <a:off x="6477000" y="4448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Local firms meet larger rivals and new digital entrants</a:t>
            </a:r>
          </a:p>
        </p:txBody>
      </p:sp>
    </p:spTree>
    <p:extLst>
      <p:ext uri="{BB962C8B-B14F-4D97-AF65-F5344CB8AC3E}">
        <p14:creationId xmlns:p14="http://schemas.microsoft.com/office/powerpoint/2010/main" val="1827330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B1F33"/>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2774F60-290D-4825-B004-D622EEEF25B1}"/>
              </a:ext>
            </a:extLst>
          </p:cNvPr>
          <p:cNvSpPr>
            <a:spLocks noGrp="1"/>
          </p:cNvSpPr>
          <p:nvPr/>
        </p:nvSpPr>
        <p:spPr>
          <a:xfrm>
            <a:off x="714375" y="904875"/>
            <a:ext cx="1333500" cy="76200"/>
          </a:xfrm>
          <a:prstGeom prst="rect">
            <a:avLst/>
          </a:prstGeom>
          <a:solidFill>
            <a:srgbClr val="F3B33D"/>
          </a:solidFill>
          <a:ln w="0">
            <a:noFill/>
          </a:ln>
        </p:spPr>
        <p:txBody>
          <a:bodyPr/>
          <a:lstStyle/>
          <a:p>
            <a:endParaRPr lang="en-GB"/>
          </a:p>
        </p:txBody>
      </p:sp>
      <p:sp>
        <p:nvSpPr>
          <p:cNvPr id="2" name="Rectangle 1">
            <a:extLst>
              <a:ext uri="{FF2B5EF4-FFF2-40B4-BE49-F238E27FC236}">
                <a16:creationId xmlns:a16="http://schemas.microsoft.com/office/drawing/2014/main" id="{BF533580-61D9-483A-A380-B1136B94A61D}"/>
              </a:ext>
            </a:extLst>
          </p:cNvPr>
          <p:cNvSpPr>
            <a:spLocks noGrp="1"/>
          </p:cNvSpPr>
          <p:nvPr/>
        </p:nvSpPr>
        <p:spPr>
          <a:xfrm>
            <a:off x="714375" y="1381125"/>
            <a:ext cx="10477500" cy="1238250"/>
          </a:xfrm>
          <a:prstGeom prst="rect">
            <a:avLst/>
          </a:prstGeom>
          <a:noFill/>
          <a:ln w="0">
            <a:noFill/>
          </a:ln>
        </p:spPr>
        <p:txBody>
          <a:bodyPr anchor="ctr">
            <a:normAutofit/>
          </a:bodyPr>
          <a:lstStyle/>
          <a:p>
            <a:pPr algn="l">
              <a:defRPr sz="3450" b="1">
                <a:solidFill>
                  <a:srgbClr val="FFFFFF"/>
                </a:solidFill>
                <a:latin typeface="Aptos"/>
                <a:ea typeface="Aptos"/>
                <a:cs typeface="Aptos"/>
              </a:defRPr>
            </a:pPr>
            <a:r>
              <a:rPr sz="3450" b="1">
                <a:solidFill>
                  <a:srgbClr val="FFFFFF"/>
                </a:solidFill>
                <a:latin typeface="Aptos"/>
                <a:ea typeface="Aptos"/>
                <a:cs typeface="Aptos"/>
              </a:rPr>
              <a:t>Globalisation changes how firms operate</a:t>
            </a:r>
          </a:p>
        </p:txBody>
      </p:sp>
      <p:sp>
        <p:nvSpPr>
          <p:cNvPr id="4" name="Rectangle 3">
            <a:extLst>
              <a:ext uri="{FF2B5EF4-FFF2-40B4-BE49-F238E27FC236}">
                <a16:creationId xmlns:a16="http://schemas.microsoft.com/office/drawing/2014/main" id="{DE0C6F99-CBEA-4237-BF72-9F18F039AA6F}"/>
              </a:ext>
            </a:extLst>
          </p:cNvPr>
          <p:cNvSpPr>
            <a:spLocks noGrp="1"/>
          </p:cNvSpPr>
          <p:nvPr/>
        </p:nvSpPr>
        <p:spPr>
          <a:xfrm>
            <a:off x="10763250" y="5905500"/>
            <a:ext cx="666750" cy="381000"/>
          </a:xfrm>
          <a:prstGeom prst="rect">
            <a:avLst/>
          </a:prstGeom>
          <a:noFill/>
          <a:ln w="0">
            <a:noFill/>
          </a:ln>
        </p:spPr>
        <p:txBody>
          <a:bodyPr anchor="ctr">
            <a:normAutofit/>
          </a:bodyPr>
          <a:lstStyle/>
          <a:p>
            <a:pPr algn="r">
              <a:defRPr sz="1350" b="1">
                <a:solidFill>
                  <a:srgbClr val="F3B33D"/>
                </a:solidFill>
                <a:latin typeface="Aptos"/>
                <a:ea typeface="Aptos"/>
                <a:cs typeface="Aptos"/>
              </a:defRPr>
            </a:pPr>
            <a:r>
              <a:rPr sz="1350" b="1">
                <a:solidFill>
                  <a:srgbClr val="F3B33D"/>
                </a:solidFill>
                <a:latin typeface="Aptos"/>
                <a:ea typeface="Aptos"/>
                <a:cs typeface="Aptos"/>
              </a:rPr>
              <a:t>14</a:t>
            </a:r>
          </a:p>
        </p:txBody>
      </p:sp>
    </p:spTree>
    <p:extLst>
      <p:ext uri="{BB962C8B-B14F-4D97-AF65-F5344CB8AC3E}">
        <p14:creationId xmlns:p14="http://schemas.microsoft.com/office/powerpoint/2010/main" val="90349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E833425-1745-40CA-AF00-3D99602FCDE2}"/>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564DA207-7420-4590-B56E-767F11F3F55D}"/>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Wider markets and higher revenue potential</a:t>
            </a:r>
          </a:p>
        </p:txBody>
      </p:sp>
      <p:sp>
        <p:nvSpPr>
          <p:cNvPr id="4" name="Rectangle 3">
            <a:extLst>
              <a:ext uri="{FF2B5EF4-FFF2-40B4-BE49-F238E27FC236}">
                <a16:creationId xmlns:a16="http://schemas.microsoft.com/office/drawing/2014/main" id="{BFA02715-7644-43AC-8913-2AC0358E84EA}"/>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22BF3B90-A407-46B0-8607-62381C3C15E4}"/>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15</a:t>
            </a:r>
          </a:p>
        </p:txBody>
      </p:sp>
      <p:sp>
        <p:nvSpPr>
          <p:cNvPr id="7" name="Rectangle: Rounded Corners 6">
            <a:extLst>
              <a:ext uri="{FF2B5EF4-FFF2-40B4-BE49-F238E27FC236}">
                <a16:creationId xmlns:a16="http://schemas.microsoft.com/office/drawing/2014/main" id="{FBD78749-CCD2-46E9-9F98-D104A50EC1E3}"/>
              </a:ext>
            </a:extLst>
          </p:cNvPr>
          <p:cNvSpPr>
            <a:spLocks noGrp="1"/>
          </p:cNvSpPr>
          <p:nvPr/>
        </p:nvSpPr>
        <p:spPr>
          <a:xfrm>
            <a:off x="152400" y="1763663"/>
            <a:ext cx="5286375" cy="4000500"/>
          </a:xfrm>
          <a:prstGeom prst="roundRect">
            <a:avLst>
              <a:gd name="adj" fmla="val 1905"/>
            </a:avLst>
          </a:prstGeom>
          <a:solidFill>
            <a:srgbClr val="FFFFFF"/>
          </a:solidFill>
          <a:ln w="0">
            <a:noFill/>
          </a:ln>
        </p:spPr>
        <p:txBody>
          <a:bodyPr/>
          <a:lstStyle/>
          <a:p>
            <a:endParaRPr lang="en-GB" dirty="0"/>
          </a:p>
        </p:txBody>
      </p:sp>
      <p:sp>
        <p:nvSpPr>
          <p:cNvPr id="8" name="Rectangle: Rounded Corners 7">
            <a:extLst>
              <a:ext uri="{FF2B5EF4-FFF2-40B4-BE49-F238E27FC236}">
                <a16:creationId xmlns:a16="http://schemas.microsoft.com/office/drawing/2014/main" id="{0E7A3F6C-34D5-427D-B88A-1E54CF5E4167}"/>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E0053F6C-2CD2-4AFE-A089-426227D34C07}"/>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Opportunity</a:t>
            </a:r>
          </a:p>
        </p:txBody>
      </p:sp>
      <p:sp>
        <p:nvSpPr>
          <p:cNvPr id="10" name="Rectangle 9">
            <a:extLst>
              <a:ext uri="{FF2B5EF4-FFF2-40B4-BE49-F238E27FC236}">
                <a16:creationId xmlns:a16="http://schemas.microsoft.com/office/drawing/2014/main" id="{08047B8D-1347-44A7-A900-E9381AD0D7DB}"/>
              </a:ext>
            </a:extLst>
          </p:cNvPr>
          <p:cNvSpPr>
            <a:spLocks noGrp="1"/>
          </p:cNvSpPr>
          <p:nvPr/>
        </p:nvSpPr>
        <p:spPr>
          <a:xfrm>
            <a:off x="723900" y="1590675"/>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dirty="0">
                <a:solidFill>
                  <a:srgbClr val="16222E"/>
                </a:solidFill>
                <a:latin typeface="Aptos"/>
                <a:ea typeface="Aptos"/>
                <a:cs typeface="Aptos"/>
              </a:rPr>
              <a:t>A firm can sell to more customers, smooth seasonal demand and reduce dependence on one economy.</a:t>
            </a:r>
          </a:p>
        </p:txBody>
      </p:sp>
      <p:sp>
        <p:nvSpPr>
          <p:cNvPr id="11" name="Rectangle 10">
            <a:extLst>
              <a:ext uri="{FF2B5EF4-FFF2-40B4-BE49-F238E27FC236}">
                <a16:creationId xmlns:a16="http://schemas.microsoft.com/office/drawing/2014/main" id="{325251E3-BE28-49A9-94F8-461EFEDECA8B}"/>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Management question</a:t>
            </a:r>
          </a:p>
        </p:txBody>
      </p:sp>
      <p:sp>
        <p:nvSpPr>
          <p:cNvPr id="12" name="Rectangle 11">
            <a:extLst>
              <a:ext uri="{FF2B5EF4-FFF2-40B4-BE49-F238E27FC236}">
                <a16:creationId xmlns:a16="http://schemas.microsoft.com/office/drawing/2014/main" id="{062A3D0E-FB83-45FF-8569-41E91E0B05FF}"/>
              </a:ext>
            </a:extLst>
          </p:cNvPr>
          <p:cNvSpPr>
            <a:spLocks noGrp="1"/>
          </p:cNvSpPr>
          <p:nvPr/>
        </p:nvSpPr>
        <p:spPr>
          <a:xfrm>
            <a:off x="6429375"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Which markets offer genuine demand after allowing for local tastes, regulation, logistics and competitor strength?</a:t>
            </a:r>
          </a:p>
        </p:txBody>
      </p:sp>
      <p:pic>
        <p:nvPicPr>
          <p:cNvPr id="2" name="Picture 1" descr="peregrine luxury knitwear and clothing brand for men and women">
            <a:extLst>
              <a:ext uri="{FF2B5EF4-FFF2-40B4-BE49-F238E27FC236}">
                <a16:creationId xmlns:a16="http://schemas.microsoft.com/office/drawing/2014/main" id="{C2B8A4CA-A247-79A4-F07A-449515C2C465}"/>
              </a:ext>
            </a:extLst>
          </p:cNvPr>
          <p:cNvPicPr>
            <a:picLocks noChangeAspect="1"/>
          </p:cNvPicPr>
          <p:nvPr/>
        </p:nvPicPr>
        <p:blipFill>
          <a:blip r:embed="rId3"/>
          <a:stretch>
            <a:fillRect/>
          </a:stretch>
        </p:blipFill>
        <p:spPr>
          <a:xfrm>
            <a:off x="2581632" y="3763913"/>
            <a:ext cx="2857143" cy="2857143"/>
          </a:xfrm>
          <a:prstGeom prst="rect">
            <a:avLst/>
          </a:prstGeom>
        </p:spPr>
      </p:pic>
    </p:spTree>
    <p:extLst>
      <p:ext uri="{BB962C8B-B14F-4D97-AF65-F5344CB8AC3E}">
        <p14:creationId xmlns:p14="http://schemas.microsoft.com/office/powerpoint/2010/main" val="16443461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9A4C552-3E8F-4A5A-9BB5-79F03C0FFC0D}"/>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45DFC17D-C7BD-48DD-A745-F5504C9819A3}"/>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Access to resources, talent and capability</a:t>
            </a:r>
          </a:p>
        </p:txBody>
      </p:sp>
      <p:sp>
        <p:nvSpPr>
          <p:cNvPr id="4" name="Rectangle 3">
            <a:extLst>
              <a:ext uri="{FF2B5EF4-FFF2-40B4-BE49-F238E27FC236}">
                <a16:creationId xmlns:a16="http://schemas.microsoft.com/office/drawing/2014/main" id="{C230A8B6-262C-4823-A847-A869C1EB5B03}"/>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7F6C1B4D-55AD-406B-BB0A-E5E07720FD84}"/>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16</a:t>
            </a:r>
          </a:p>
        </p:txBody>
      </p:sp>
      <p:sp>
        <p:nvSpPr>
          <p:cNvPr id="7" name="Rectangle: Rounded Corners 6">
            <a:extLst>
              <a:ext uri="{FF2B5EF4-FFF2-40B4-BE49-F238E27FC236}">
                <a16:creationId xmlns:a16="http://schemas.microsoft.com/office/drawing/2014/main" id="{C838418A-38CC-4F34-891C-8946833425E7}"/>
              </a:ext>
            </a:extLst>
          </p:cNvPr>
          <p:cNvSpPr>
            <a:spLocks noGrp="1"/>
          </p:cNvSpPr>
          <p:nvPr/>
        </p:nvSpPr>
        <p:spPr>
          <a:xfrm>
            <a:off x="571500" y="2000250"/>
            <a:ext cx="35306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AE8EA20A-43C8-4C67-AC36-D401F67EB5D7}"/>
              </a:ext>
            </a:extLst>
          </p:cNvPr>
          <p:cNvSpPr>
            <a:spLocks noGrp="1"/>
          </p:cNvSpPr>
          <p:nvPr/>
        </p:nvSpPr>
        <p:spPr>
          <a:xfrm>
            <a:off x="571500" y="2000250"/>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A42F2F63-6893-457B-8384-288ABA46DD17}"/>
              </a:ext>
            </a:extLst>
          </p:cNvPr>
          <p:cNvSpPr>
            <a:spLocks noGrp="1"/>
          </p:cNvSpPr>
          <p:nvPr/>
        </p:nvSpPr>
        <p:spPr>
          <a:xfrm>
            <a:off x="838200" y="21907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Materials</a:t>
            </a:r>
          </a:p>
        </p:txBody>
      </p:sp>
      <p:sp>
        <p:nvSpPr>
          <p:cNvPr id="10" name="Rectangle 9">
            <a:extLst>
              <a:ext uri="{FF2B5EF4-FFF2-40B4-BE49-F238E27FC236}">
                <a16:creationId xmlns:a16="http://schemas.microsoft.com/office/drawing/2014/main" id="{22E86F9A-69E8-41EF-A185-BC6753A0925E}"/>
              </a:ext>
            </a:extLst>
          </p:cNvPr>
          <p:cNvSpPr>
            <a:spLocks noGrp="1"/>
          </p:cNvSpPr>
          <p:nvPr/>
        </p:nvSpPr>
        <p:spPr>
          <a:xfrm>
            <a:off x="838200" y="26384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Source inputs where quality, availability or cost is favourable.</a:t>
            </a:r>
          </a:p>
        </p:txBody>
      </p:sp>
      <p:sp>
        <p:nvSpPr>
          <p:cNvPr id="11" name="Rectangle: Rounded Corners 10">
            <a:extLst>
              <a:ext uri="{FF2B5EF4-FFF2-40B4-BE49-F238E27FC236}">
                <a16:creationId xmlns:a16="http://schemas.microsoft.com/office/drawing/2014/main" id="{F186F764-9F38-4475-A003-E812CE763BFA}"/>
              </a:ext>
            </a:extLst>
          </p:cNvPr>
          <p:cNvSpPr>
            <a:spLocks noGrp="1"/>
          </p:cNvSpPr>
          <p:nvPr/>
        </p:nvSpPr>
        <p:spPr>
          <a:xfrm>
            <a:off x="4330700" y="2000250"/>
            <a:ext cx="35306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67D419DA-48F0-4055-A09D-EBA9C6EBFF87}"/>
              </a:ext>
            </a:extLst>
          </p:cNvPr>
          <p:cNvSpPr>
            <a:spLocks noGrp="1"/>
          </p:cNvSpPr>
          <p:nvPr/>
        </p:nvSpPr>
        <p:spPr>
          <a:xfrm>
            <a:off x="4330700" y="2000250"/>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204245A7-1B29-4835-8978-52132814095B}"/>
              </a:ext>
            </a:extLst>
          </p:cNvPr>
          <p:cNvSpPr>
            <a:spLocks noGrp="1"/>
          </p:cNvSpPr>
          <p:nvPr/>
        </p:nvSpPr>
        <p:spPr>
          <a:xfrm>
            <a:off x="4597400" y="21907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People</a:t>
            </a:r>
          </a:p>
        </p:txBody>
      </p:sp>
      <p:sp>
        <p:nvSpPr>
          <p:cNvPr id="14" name="Rectangle 13">
            <a:extLst>
              <a:ext uri="{FF2B5EF4-FFF2-40B4-BE49-F238E27FC236}">
                <a16:creationId xmlns:a16="http://schemas.microsoft.com/office/drawing/2014/main" id="{A10FF47B-11CB-42CF-889D-51C237F3F375}"/>
              </a:ext>
            </a:extLst>
          </p:cNvPr>
          <p:cNvSpPr>
            <a:spLocks noGrp="1"/>
          </p:cNvSpPr>
          <p:nvPr/>
        </p:nvSpPr>
        <p:spPr>
          <a:xfrm>
            <a:off x="4597400" y="26384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Recruit specialist skills from a wider labour market.</a:t>
            </a:r>
          </a:p>
        </p:txBody>
      </p:sp>
      <p:sp>
        <p:nvSpPr>
          <p:cNvPr id="15" name="Rectangle: Rounded Corners 14">
            <a:extLst>
              <a:ext uri="{FF2B5EF4-FFF2-40B4-BE49-F238E27FC236}">
                <a16:creationId xmlns:a16="http://schemas.microsoft.com/office/drawing/2014/main" id="{C1875AFD-A737-4C6C-8C5C-E5FB989C2B5A}"/>
              </a:ext>
            </a:extLst>
          </p:cNvPr>
          <p:cNvSpPr>
            <a:spLocks noGrp="1"/>
          </p:cNvSpPr>
          <p:nvPr/>
        </p:nvSpPr>
        <p:spPr>
          <a:xfrm>
            <a:off x="8089900" y="2000250"/>
            <a:ext cx="35306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BD8E334F-BABE-45CA-90A3-66392D39F278}"/>
              </a:ext>
            </a:extLst>
          </p:cNvPr>
          <p:cNvSpPr>
            <a:spLocks noGrp="1"/>
          </p:cNvSpPr>
          <p:nvPr/>
        </p:nvSpPr>
        <p:spPr>
          <a:xfrm>
            <a:off x="8089900" y="2000250"/>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9887794B-93A8-4524-BC5C-7FA4FFC51746}"/>
              </a:ext>
            </a:extLst>
          </p:cNvPr>
          <p:cNvSpPr>
            <a:spLocks noGrp="1"/>
          </p:cNvSpPr>
          <p:nvPr/>
        </p:nvSpPr>
        <p:spPr>
          <a:xfrm>
            <a:off x="8356600" y="21907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Knowledge</a:t>
            </a:r>
          </a:p>
        </p:txBody>
      </p:sp>
      <p:sp>
        <p:nvSpPr>
          <p:cNvPr id="18" name="Rectangle 17">
            <a:extLst>
              <a:ext uri="{FF2B5EF4-FFF2-40B4-BE49-F238E27FC236}">
                <a16:creationId xmlns:a16="http://schemas.microsoft.com/office/drawing/2014/main" id="{E325D966-ED9F-4826-8506-90F318E6FBFA}"/>
              </a:ext>
            </a:extLst>
          </p:cNvPr>
          <p:cNvSpPr>
            <a:spLocks noGrp="1"/>
          </p:cNvSpPr>
          <p:nvPr/>
        </p:nvSpPr>
        <p:spPr>
          <a:xfrm>
            <a:off x="8356600" y="26384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Work with research, design and technology partners abroad.</a:t>
            </a:r>
          </a:p>
        </p:txBody>
      </p:sp>
      <p:pic>
        <p:nvPicPr>
          <p:cNvPr id="2" name="Picture 1" descr="Apply Global Talent Visa UK - UK Visa Lawyers in India">
            <a:extLst>
              <a:ext uri="{FF2B5EF4-FFF2-40B4-BE49-F238E27FC236}">
                <a16:creationId xmlns:a16="http://schemas.microsoft.com/office/drawing/2014/main" id="{FEACCC1D-B9F2-CE2A-4941-569DABF236BC}"/>
              </a:ext>
            </a:extLst>
          </p:cNvPr>
          <p:cNvPicPr>
            <a:picLocks noChangeAspect="1"/>
          </p:cNvPicPr>
          <p:nvPr/>
        </p:nvPicPr>
        <p:blipFill>
          <a:blip r:embed="rId3"/>
          <a:stretch>
            <a:fillRect/>
          </a:stretch>
        </p:blipFill>
        <p:spPr>
          <a:xfrm>
            <a:off x="4182604" y="4886913"/>
            <a:ext cx="3541041" cy="1971087"/>
          </a:xfrm>
          <a:prstGeom prst="rect">
            <a:avLst/>
          </a:prstGeom>
        </p:spPr>
      </p:pic>
      <p:sp>
        <p:nvSpPr>
          <p:cNvPr id="5" name="Arrow: Down 4">
            <a:extLst>
              <a:ext uri="{FF2B5EF4-FFF2-40B4-BE49-F238E27FC236}">
                <a16:creationId xmlns:a16="http://schemas.microsoft.com/office/drawing/2014/main" id="{99B8B40D-36F7-426C-35C2-B534957942C6}"/>
              </a:ext>
            </a:extLst>
          </p:cNvPr>
          <p:cNvSpPr/>
          <p:nvPr/>
        </p:nvSpPr>
        <p:spPr>
          <a:xfrm>
            <a:off x="1864632" y="3711348"/>
            <a:ext cx="500743" cy="74022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19" descr="Clothing label made bangladesh hi-res stock photography and images - Alamy">
            <a:extLst>
              <a:ext uri="{FF2B5EF4-FFF2-40B4-BE49-F238E27FC236}">
                <a16:creationId xmlns:a16="http://schemas.microsoft.com/office/drawing/2014/main" id="{DC7B85D8-B430-3568-EAFD-DDC6608F40DE}"/>
              </a:ext>
            </a:extLst>
          </p:cNvPr>
          <p:cNvPicPr>
            <a:picLocks noChangeAspect="1"/>
          </p:cNvPicPr>
          <p:nvPr/>
        </p:nvPicPr>
        <p:blipFill>
          <a:blip r:embed="rId4"/>
          <a:stretch>
            <a:fillRect/>
          </a:stretch>
        </p:blipFill>
        <p:spPr>
          <a:xfrm>
            <a:off x="256491" y="4648200"/>
            <a:ext cx="2520576" cy="2136673"/>
          </a:xfrm>
          <a:prstGeom prst="rect">
            <a:avLst/>
          </a:prstGeom>
        </p:spPr>
      </p:pic>
      <p:sp>
        <p:nvSpPr>
          <p:cNvPr id="22" name="Arrow: Down 21">
            <a:extLst>
              <a:ext uri="{FF2B5EF4-FFF2-40B4-BE49-F238E27FC236}">
                <a16:creationId xmlns:a16="http://schemas.microsoft.com/office/drawing/2014/main" id="{9BADD22A-9E3A-56B8-505C-0A1F71DEAE32}"/>
              </a:ext>
            </a:extLst>
          </p:cNvPr>
          <p:cNvSpPr/>
          <p:nvPr/>
        </p:nvSpPr>
        <p:spPr>
          <a:xfrm>
            <a:off x="5747657" y="3907971"/>
            <a:ext cx="500743" cy="74022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Projects in the spotlight - Reforms and Investments - European Commission">
            <a:extLst>
              <a:ext uri="{FF2B5EF4-FFF2-40B4-BE49-F238E27FC236}">
                <a16:creationId xmlns:a16="http://schemas.microsoft.com/office/drawing/2014/main" id="{D6B10401-1CDF-F246-7580-0E12A423214E}"/>
              </a:ext>
            </a:extLst>
          </p:cNvPr>
          <p:cNvPicPr>
            <a:picLocks noChangeAspect="1"/>
          </p:cNvPicPr>
          <p:nvPr/>
        </p:nvPicPr>
        <p:blipFill>
          <a:blip r:embed="rId5"/>
          <a:stretch>
            <a:fillRect/>
          </a:stretch>
        </p:blipFill>
        <p:spPr>
          <a:xfrm>
            <a:off x="8137417" y="4985657"/>
            <a:ext cx="4015817" cy="1799216"/>
          </a:xfrm>
          <a:prstGeom prst="rect">
            <a:avLst/>
          </a:prstGeom>
        </p:spPr>
      </p:pic>
      <p:sp>
        <p:nvSpPr>
          <p:cNvPr id="25" name="Arrow: Down 24">
            <a:extLst>
              <a:ext uri="{FF2B5EF4-FFF2-40B4-BE49-F238E27FC236}">
                <a16:creationId xmlns:a16="http://schemas.microsoft.com/office/drawing/2014/main" id="{AC5D8DCD-9E5E-3492-F17F-13ABCBAB0732}"/>
              </a:ext>
            </a:extLst>
          </p:cNvPr>
          <p:cNvSpPr/>
          <p:nvPr/>
        </p:nvSpPr>
        <p:spPr>
          <a:xfrm>
            <a:off x="9604828" y="3835853"/>
            <a:ext cx="500743" cy="74022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093892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4834AB3-0E7B-4905-AF47-25A6CC7B4F52}"/>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C280E831-3E3F-4EB2-BD13-EB883C0273D8}"/>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Specialisation and comparative advantage</a:t>
            </a:r>
          </a:p>
        </p:txBody>
      </p:sp>
      <p:sp>
        <p:nvSpPr>
          <p:cNvPr id="4" name="Rectangle 3">
            <a:extLst>
              <a:ext uri="{FF2B5EF4-FFF2-40B4-BE49-F238E27FC236}">
                <a16:creationId xmlns:a16="http://schemas.microsoft.com/office/drawing/2014/main" id="{E3066607-A316-4BD5-957C-EAD1001CE77E}"/>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3DF743F4-3881-4939-B3BE-4211C14AAF8A}"/>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17</a:t>
            </a:r>
          </a:p>
        </p:txBody>
      </p:sp>
      <p:sp>
        <p:nvSpPr>
          <p:cNvPr id="7" name="Rectangle 6">
            <a:extLst>
              <a:ext uri="{FF2B5EF4-FFF2-40B4-BE49-F238E27FC236}">
                <a16:creationId xmlns:a16="http://schemas.microsoft.com/office/drawing/2014/main" id="{7C91E6B3-F53D-4976-9072-46A49DEDDBC9}"/>
              </a:ext>
            </a:extLst>
          </p:cNvPr>
          <p:cNvSpPr>
            <a:spLocks noGrp="1"/>
          </p:cNvSpPr>
          <p:nvPr/>
        </p:nvSpPr>
        <p:spPr>
          <a:xfrm>
            <a:off x="762000" y="1762125"/>
            <a:ext cx="10668000" cy="571500"/>
          </a:xfrm>
          <a:prstGeom prst="rect">
            <a:avLst/>
          </a:prstGeom>
          <a:noFill/>
          <a:ln w="0">
            <a:noFill/>
          </a:ln>
        </p:spPr>
        <p:txBody>
          <a:bodyPr anchor="ctr">
            <a:normAutofit/>
          </a:bodyPr>
          <a:lstStyle/>
          <a:p>
            <a:pPr algn="ctr">
              <a:defRPr sz="2025" b="1">
                <a:solidFill>
                  <a:srgbClr val="0B1F33"/>
                </a:solidFill>
                <a:latin typeface="Aptos"/>
                <a:ea typeface="Aptos"/>
                <a:cs typeface="Aptos"/>
              </a:defRPr>
            </a:pPr>
            <a:r>
              <a:rPr sz="2025" b="1" dirty="0">
                <a:solidFill>
                  <a:srgbClr val="0B1F33"/>
                </a:solidFill>
                <a:latin typeface="Aptos"/>
                <a:ea typeface="Aptos"/>
                <a:cs typeface="Aptos"/>
              </a:rPr>
              <a:t>Countries and firms concentrate on activities they can perform relatively efficiently.</a:t>
            </a:r>
          </a:p>
        </p:txBody>
      </p:sp>
      <p:sp>
        <p:nvSpPr>
          <p:cNvPr id="8" name="Rectangle: Rounded Corners 7">
            <a:extLst>
              <a:ext uri="{FF2B5EF4-FFF2-40B4-BE49-F238E27FC236}">
                <a16:creationId xmlns:a16="http://schemas.microsoft.com/office/drawing/2014/main" id="{2F1A90B4-7E0C-4A01-B4AE-164B93235C30}"/>
              </a:ext>
            </a:extLst>
          </p:cNvPr>
          <p:cNvSpPr>
            <a:spLocks noGrp="1"/>
          </p:cNvSpPr>
          <p:nvPr/>
        </p:nvSpPr>
        <p:spPr>
          <a:xfrm>
            <a:off x="3181350" y="2590800"/>
            <a:ext cx="5829300" cy="3228975"/>
          </a:xfrm>
          <a:prstGeom prst="roundRect">
            <a:avLst>
              <a:gd name="adj" fmla="val 2462"/>
            </a:avLst>
          </a:prstGeom>
          <a:solidFill>
            <a:srgbClr val="FFFFFF"/>
          </a:solidFill>
          <a:ln w="0">
            <a:noFill/>
          </a:ln>
        </p:spPr>
        <p:txBody>
          <a:bodyPr/>
          <a:lstStyle/>
          <a:p>
            <a:endParaRPr lang="en-GB"/>
          </a:p>
        </p:txBody>
      </p:sp>
      <p:sp>
        <p:nvSpPr>
          <p:cNvPr id="10" name="Rectangle 9">
            <a:extLst>
              <a:ext uri="{FF2B5EF4-FFF2-40B4-BE49-F238E27FC236}">
                <a16:creationId xmlns:a16="http://schemas.microsoft.com/office/drawing/2014/main" id="{368B99D1-606B-4336-BC15-688C3A83FAA3}"/>
              </a:ext>
            </a:extLst>
          </p:cNvPr>
          <p:cNvSpPr>
            <a:spLocks noGrp="1"/>
          </p:cNvSpPr>
          <p:nvPr/>
        </p:nvSpPr>
        <p:spPr>
          <a:xfrm>
            <a:off x="3959678" y="2876550"/>
            <a:ext cx="4714875" cy="428625"/>
          </a:xfrm>
          <a:prstGeom prst="rect">
            <a:avLst/>
          </a:prstGeom>
          <a:noFill/>
          <a:ln w="0">
            <a:noFill/>
          </a:ln>
        </p:spPr>
        <p:txBody>
          <a:bodyPr anchor="ctr">
            <a:noAutofit/>
          </a:bodyPr>
          <a:lstStyle/>
          <a:p>
            <a:pPr algn="l">
              <a:defRPr sz="1725" b="1">
                <a:solidFill>
                  <a:srgbClr val="007C83"/>
                </a:solidFill>
                <a:latin typeface="Aptos"/>
                <a:ea typeface="Aptos"/>
                <a:cs typeface="Aptos"/>
              </a:defRPr>
            </a:pPr>
            <a:r>
              <a:rPr sz="3200" b="1" dirty="0">
                <a:solidFill>
                  <a:srgbClr val="007C83"/>
                </a:solidFill>
                <a:latin typeface="Aptos"/>
                <a:ea typeface="Aptos"/>
                <a:cs typeface="Aptos"/>
              </a:rPr>
              <a:t>Potential gain</a:t>
            </a:r>
          </a:p>
        </p:txBody>
      </p:sp>
      <p:sp>
        <p:nvSpPr>
          <p:cNvPr id="11" name="Rectangle 10">
            <a:extLst>
              <a:ext uri="{FF2B5EF4-FFF2-40B4-BE49-F238E27FC236}">
                <a16:creationId xmlns:a16="http://schemas.microsoft.com/office/drawing/2014/main" id="{B02364CD-75DB-4C79-9146-6E2D42200AB4}"/>
              </a:ext>
            </a:extLst>
          </p:cNvPr>
          <p:cNvSpPr>
            <a:spLocks noGrp="1"/>
          </p:cNvSpPr>
          <p:nvPr/>
        </p:nvSpPr>
        <p:spPr>
          <a:xfrm>
            <a:off x="3171143" y="3552826"/>
            <a:ext cx="4714875" cy="209550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2000" b="0" dirty="0">
                <a:solidFill>
                  <a:srgbClr val="16222E"/>
                </a:solidFill>
                <a:latin typeface="Aptos"/>
                <a:ea typeface="Aptos"/>
                <a:cs typeface="Aptos"/>
              </a:rPr>
              <a:t>Higher productivity</a:t>
            </a:r>
          </a:p>
          <a:p>
            <a:pPr algn="l">
              <a:defRPr sz="1425" b="0">
                <a:solidFill>
                  <a:srgbClr val="16222E"/>
                </a:solidFill>
                <a:latin typeface="Aptos"/>
                <a:ea typeface="Aptos"/>
                <a:cs typeface="Aptos"/>
              </a:defRPr>
            </a:pPr>
            <a:r>
              <a:rPr sz="2000" b="0" dirty="0">
                <a:solidFill>
                  <a:srgbClr val="16222E"/>
                </a:solidFill>
                <a:latin typeface="Aptos"/>
                <a:ea typeface="Aptos"/>
                <a:cs typeface="Aptos"/>
              </a:rPr>
              <a:t>Lower unit costs</a:t>
            </a:r>
          </a:p>
          <a:p>
            <a:pPr algn="l">
              <a:defRPr sz="1425" b="0">
                <a:solidFill>
                  <a:srgbClr val="16222E"/>
                </a:solidFill>
                <a:latin typeface="Aptos"/>
                <a:ea typeface="Aptos"/>
                <a:cs typeface="Aptos"/>
              </a:defRPr>
            </a:pPr>
            <a:r>
              <a:rPr sz="2000" b="0" dirty="0">
                <a:solidFill>
                  <a:srgbClr val="16222E"/>
                </a:solidFill>
                <a:latin typeface="Aptos"/>
                <a:ea typeface="Aptos"/>
                <a:cs typeface="Aptos"/>
              </a:rPr>
              <a:t>More choice through trade</a:t>
            </a:r>
          </a:p>
        </p:txBody>
      </p:sp>
    </p:spTree>
    <p:extLst>
      <p:ext uri="{BB962C8B-B14F-4D97-AF65-F5344CB8AC3E}">
        <p14:creationId xmlns:p14="http://schemas.microsoft.com/office/powerpoint/2010/main" val="458431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8FDB0FD-6924-4EA9-932D-E1256E32BC0F}"/>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C8758045-A2F9-4B36-B901-D6E81FC34FDC}"/>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Foreign investment can transfer more than capital</a:t>
            </a:r>
          </a:p>
        </p:txBody>
      </p:sp>
      <p:sp>
        <p:nvSpPr>
          <p:cNvPr id="4" name="Rectangle 3">
            <a:extLst>
              <a:ext uri="{FF2B5EF4-FFF2-40B4-BE49-F238E27FC236}">
                <a16:creationId xmlns:a16="http://schemas.microsoft.com/office/drawing/2014/main" id="{016FB691-5EF4-4D7A-9F54-D8AC832FFD28}"/>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C44D233E-46A2-4904-BA94-62A039C69E8F}"/>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18</a:t>
            </a:r>
          </a:p>
        </p:txBody>
      </p:sp>
      <p:sp>
        <p:nvSpPr>
          <p:cNvPr id="7" name="Rectangle: Rounded Corners 6">
            <a:extLst>
              <a:ext uri="{FF2B5EF4-FFF2-40B4-BE49-F238E27FC236}">
                <a16:creationId xmlns:a16="http://schemas.microsoft.com/office/drawing/2014/main" id="{CD7DA25E-6E38-4583-A145-3C9C61A2E02E}"/>
              </a:ext>
            </a:extLst>
          </p:cNvPr>
          <p:cNvSpPr>
            <a:spLocks noGrp="1"/>
          </p:cNvSpPr>
          <p:nvPr/>
        </p:nvSpPr>
        <p:spPr>
          <a:xfrm>
            <a:off x="571500" y="2000250"/>
            <a:ext cx="25908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0FC6823B-573B-4C0A-88D8-CF03236D6AA9}"/>
              </a:ext>
            </a:extLst>
          </p:cNvPr>
          <p:cNvSpPr>
            <a:spLocks noGrp="1"/>
          </p:cNvSpPr>
          <p:nvPr/>
        </p:nvSpPr>
        <p:spPr>
          <a:xfrm>
            <a:off x="571500" y="2000250"/>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694D1B90-6D70-4230-929A-C1697B7BDA0C}"/>
              </a:ext>
            </a:extLst>
          </p:cNvPr>
          <p:cNvSpPr>
            <a:spLocks noGrp="1"/>
          </p:cNvSpPr>
          <p:nvPr/>
        </p:nvSpPr>
        <p:spPr>
          <a:xfrm>
            <a:off x="838200" y="2190750"/>
            <a:ext cx="21145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Funding</a:t>
            </a:r>
          </a:p>
        </p:txBody>
      </p:sp>
      <p:sp>
        <p:nvSpPr>
          <p:cNvPr id="10" name="Rectangle 9">
            <a:extLst>
              <a:ext uri="{FF2B5EF4-FFF2-40B4-BE49-F238E27FC236}">
                <a16:creationId xmlns:a16="http://schemas.microsoft.com/office/drawing/2014/main" id="{6D41BAA9-AF3A-48A2-88A4-0E17137CC487}"/>
              </a:ext>
            </a:extLst>
          </p:cNvPr>
          <p:cNvSpPr>
            <a:spLocks noGrp="1"/>
          </p:cNvSpPr>
          <p:nvPr/>
        </p:nvSpPr>
        <p:spPr>
          <a:xfrm>
            <a:off x="838200" y="2638425"/>
            <a:ext cx="21145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Investment can expand productive capacity.</a:t>
            </a:r>
          </a:p>
        </p:txBody>
      </p:sp>
      <p:sp>
        <p:nvSpPr>
          <p:cNvPr id="11" name="Rectangle: Rounded Corners 10">
            <a:extLst>
              <a:ext uri="{FF2B5EF4-FFF2-40B4-BE49-F238E27FC236}">
                <a16:creationId xmlns:a16="http://schemas.microsoft.com/office/drawing/2014/main" id="{1C926B77-AEA9-406C-B9A9-C50135E93513}"/>
              </a:ext>
            </a:extLst>
          </p:cNvPr>
          <p:cNvSpPr>
            <a:spLocks noGrp="1"/>
          </p:cNvSpPr>
          <p:nvPr/>
        </p:nvSpPr>
        <p:spPr>
          <a:xfrm>
            <a:off x="3390900" y="2000250"/>
            <a:ext cx="25908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0F23F73F-A82B-4420-9733-5AEC367F71B3}"/>
              </a:ext>
            </a:extLst>
          </p:cNvPr>
          <p:cNvSpPr>
            <a:spLocks noGrp="1"/>
          </p:cNvSpPr>
          <p:nvPr/>
        </p:nvSpPr>
        <p:spPr>
          <a:xfrm>
            <a:off x="3390900" y="2000250"/>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DEE0991D-9EF3-42C1-89B7-AC1F97AB4BA3}"/>
              </a:ext>
            </a:extLst>
          </p:cNvPr>
          <p:cNvSpPr>
            <a:spLocks noGrp="1"/>
          </p:cNvSpPr>
          <p:nvPr/>
        </p:nvSpPr>
        <p:spPr>
          <a:xfrm>
            <a:off x="3657600" y="2190750"/>
            <a:ext cx="21145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Technology</a:t>
            </a:r>
          </a:p>
        </p:txBody>
      </p:sp>
      <p:sp>
        <p:nvSpPr>
          <p:cNvPr id="14" name="Rectangle 13">
            <a:extLst>
              <a:ext uri="{FF2B5EF4-FFF2-40B4-BE49-F238E27FC236}">
                <a16:creationId xmlns:a16="http://schemas.microsoft.com/office/drawing/2014/main" id="{EAE84276-62A3-44AA-AD60-BF98BA3BD7D1}"/>
              </a:ext>
            </a:extLst>
          </p:cNvPr>
          <p:cNvSpPr>
            <a:spLocks noGrp="1"/>
          </p:cNvSpPr>
          <p:nvPr/>
        </p:nvSpPr>
        <p:spPr>
          <a:xfrm>
            <a:off x="3657600" y="2638425"/>
            <a:ext cx="21145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New equipment and processes raise capability.</a:t>
            </a:r>
          </a:p>
        </p:txBody>
      </p:sp>
      <p:sp>
        <p:nvSpPr>
          <p:cNvPr id="15" name="Rectangle: Rounded Corners 14">
            <a:extLst>
              <a:ext uri="{FF2B5EF4-FFF2-40B4-BE49-F238E27FC236}">
                <a16:creationId xmlns:a16="http://schemas.microsoft.com/office/drawing/2014/main" id="{B2E8F74A-BCA9-4A42-A5CC-1C1BB881B9DE}"/>
              </a:ext>
            </a:extLst>
          </p:cNvPr>
          <p:cNvSpPr>
            <a:spLocks noGrp="1"/>
          </p:cNvSpPr>
          <p:nvPr/>
        </p:nvSpPr>
        <p:spPr>
          <a:xfrm>
            <a:off x="6210300" y="2000250"/>
            <a:ext cx="25908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66921732-24D6-4186-9568-FB461AB69F43}"/>
              </a:ext>
            </a:extLst>
          </p:cNvPr>
          <p:cNvSpPr>
            <a:spLocks noGrp="1"/>
          </p:cNvSpPr>
          <p:nvPr/>
        </p:nvSpPr>
        <p:spPr>
          <a:xfrm>
            <a:off x="6210300" y="2000250"/>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DD53CAA5-FC7A-4522-93DD-23D0F5F5FC99}"/>
              </a:ext>
            </a:extLst>
          </p:cNvPr>
          <p:cNvSpPr>
            <a:spLocks noGrp="1"/>
          </p:cNvSpPr>
          <p:nvPr/>
        </p:nvSpPr>
        <p:spPr>
          <a:xfrm>
            <a:off x="6477000" y="2190750"/>
            <a:ext cx="21145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Know-how</a:t>
            </a:r>
          </a:p>
        </p:txBody>
      </p:sp>
      <p:sp>
        <p:nvSpPr>
          <p:cNvPr id="18" name="Rectangle 17">
            <a:extLst>
              <a:ext uri="{FF2B5EF4-FFF2-40B4-BE49-F238E27FC236}">
                <a16:creationId xmlns:a16="http://schemas.microsoft.com/office/drawing/2014/main" id="{5E9267C8-701C-4026-A502-F6BA6B031EB9}"/>
              </a:ext>
            </a:extLst>
          </p:cNvPr>
          <p:cNvSpPr>
            <a:spLocks noGrp="1"/>
          </p:cNvSpPr>
          <p:nvPr/>
        </p:nvSpPr>
        <p:spPr>
          <a:xfrm>
            <a:off x="6477000" y="2638425"/>
            <a:ext cx="21145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Management and technical knowledge may spread.</a:t>
            </a:r>
          </a:p>
        </p:txBody>
      </p:sp>
      <p:sp>
        <p:nvSpPr>
          <p:cNvPr id="19" name="Rectangle: Rounded Corners 18">
            <a:extLst>
              <a:ext uri="{FF2B5EF4-FFF2-40B4-BE49-F238E27FC236}">
                <a16:creationId xmlns:a16="http://schemas.microsoft.com/office/drawing/2014/main" id="{AEE3BFB0-5536-4747-94E6-D6FF5150FA37}"/>
              </a:ext>
            </a:extLst>
          </p:cNvPr>
          <p:cNvSpPr>
            <a:spLocks noGrp="1"/>
          </p:cNvSpPr>
          <p:nvPr/>
        </p:nvSpPr>
        <p:spPr>
          <a:xfrm>
            <a:off x="9029700" y="2000250"/>
            <a:ext cx="2590800" cy="1666875"/>
          </a:xfrm>
          <a:prstGeom prst="roundRect">
            <a:avLst>
              <a:gd name="adj" fmla="val 4571"/>
            </a:avLst>
          </a:prstGeom>
          <a:solidFill>
            <a:srgbClr val="FFFFFF"/>
          </a:solidFill>
          <a:ln w="0">
            <a:noFill/>
          </a:ln>
        </p:spPr>
        <p:txBody>
          <a:bodyPr/>
          <a:lstStyle/>
          <a:p>
            <a:endParaRPr lang="en-GB"/>
          </a:p>
        </p:txBody>
      </p:sp>
      <p:sp>
        <p:nvSpPr>
          <p:cNvPr id="20" name="Rectangle 19">
            <a:extLst>
              <a:ext uri="{FF2B5EF4-FFF2-40B4-BE49-F238E27FC236}">
                <a16:creationId xmlns:a16="http://schemas.microsoft.com/office/drawing/2014/main" id="{EE19B379-71CD-44D6-91E6-48CC1711823C}"/>
              </a:ext>
            </a:extLst>
          </p:cNvPr>
          <p:cNvSpPr>
            <a:spLocks noGrp="1"/>
          </p:cNvSpPr>
          <p:nvPr/>
        </p:nvSpPr>
        <p:spPr>
          <a:xfrm>
            <a:off x="9029700" y="2000250"/>
            <a:ext cx="76200" cy="1666875"/>
          </a:xfrm>
          <a:prstGeom prst="rect">
            <a:avLst/>
          </a:prstGeom>
          <a:solidFill>
            <a:srgbClr val="007C83"/>
          </a:solidFill>
          <a:ln w="0">
            <a:noFill/>
          </a:ln>
        </p:spPr>
        <p:txBody>
          <a:bodyPr/>
          <a:lstStyle/>
          <a:p>
            <a:endParaRPr lang="en-GB"/>
          </a:p>
        </p:txBody>
      </p:sp>
      <p:sp>
        <p:nvSpPr>
          <p:cNvPr id="21" name="Rectangle 20">
            <a:extLst>
              <a:ext uri="{FF2B5EF4-FFF2-40B4-BE49-F238E27FC236}">
                <a16:creationId xmlns:a16="http://schemas.microsoft.com/office/drawing/2014/main" id="{514D5CF9-46AF-422D-A18B-A24F714555B3}"/>
              </a:ext>
            </a:extLst>
          </p:cNvPr>
          <p:cNvSpPr>
            <a:spLocks noGrp="1"/>
          </p:cNvSpPr>
          <p:nvPr/>
        </p:nvSpPr>
        <p:spPr>
          <a:xfrm>
            <a:off x="9296400" y="2190750"/>
            <a:ext cx="21145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Market access</a:t>
            </a:r>
          </a:p>
        </p:txBody>
      </p:sp>
      <p:sp>
        <p:nvSpPr>
          <p:cNvPr id="22" name="Rectangle 21">
            <a:extLst>
              <a:ext uri="{FF2B5EF4-FFF2-40B4-BE49-F238E27FC236}">
                <a16:creationId xmlns:a16="http://schemas.microsoft.com/office/drawing/2014/main" id="{EBC5F0D8-69C3-4A74-ABA5-099AF7C907C8}"/>
              </a:ext>
            </a:extLst>
          </p:cNvPr>
          <p:cNvSpPr>
            <a:spLocks noGrp="1"/>
          </p:cNvSpPr>
          <p:nvPr/>
        </p:nvSpPr>
        <p:spPr>
          <a:xfrm>
            <a:off x="9296400" y="2638425"/>
            <a:ext cx="21145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Distribution networks connect firms to customers.</a:t>
            </a:r>
          </a:p>
        </p:txBody>
      </p:sp>
    </p:spTree>
    <p:extLst>
      <p:ext uri="{BB962C8B-B14F-4D97-AF65-F5344CB8AC3E}">
        <p14:creationId xmlns:p14="http://schemas.microsoft.com/office/powerpoint/2010/main" val="1417827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CC5BEA6-9574-40BB-B58F-BD10E2242708}"/>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E6B485A9-822F-45B0-9681-717D6023E018}"/>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Competition can improve performance</a:t>
            </a:r>
          </a:p>
        </p:txBody>
      </p:sp>
      <p:sp>
        <p:nvSpPr>
          <p:cNvPr id="4" name="Rectangle 3">
            <a:extLst>
              <a:ext uri="{FF2B5EF4-FFF2-40B4-BE49-F238E27FC236}">
                <a16:creationId xmlns:a16="http://schemas.microsoft.com/office/drawing/2014/main" id="{205669A4-F7E0-4682-B7B6-F236CFA32C91}"/>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8E1FCE1C-2AEE-4895-BCD4-5734EB2F8A71}"/>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19</a:t>
            </a:r>
          </a:p>
        </p:txBody>
      </p:sp>
      <p:sp>
        <p:nvSpPr>
          <p:cNvPr id="6" name="Rectangle: Rounded Corners 5">
            <a:extLst>
              <a:ext uri="{FF2B5EF4-FFF2-40B4-BE49-F238E27FC236}">
                <a16:creationId xmlns:a16="http://schemas.microsoft.com/office/drawing/2014/main" id="{4CE6D633-277E-47D5-A954-0F0BA9F57971}"/>
              </a:ext>
            </a:extLst>
          </p:cNvPr>
          <p:cNvSpPr>
            <a:spLocks noGrp="1"/>
          </p:cNvSpPr>
          <p:nvPr/>
        </p:nvSpPr>
        <p:spPr>
          <a:xfrm>
            <a:off x="571500" y="1809750"/>
            <a:ext cx="5286375" cy="4000500"/>
          </a:xfrm>
          <a:prstGeom prst="roundRect">
            <a:avLst>
              <a:gd name="adj" fmla="val 1905"/>
            </a:avLst>
          </a:prstGeom>
          <a:solidFill>
            <a:srgbClr val="FFFFFF"/>
          </a:solidFill>
          <a:ln w="0">
            <a:noFill/>
          </a:ln>
        </p:spPr>
        <p:txBody>
          <a:bodyPr/>
          <a:lstStyle/>
          <a:p>
            <a:endParaRPr lang="en-GB"/>
          </a:p>
        </p:txBody>
      </p:sp>
      <p:sp>
        <p:nvSpPr>
          <p:cNvPr id="7" name="Rectangle: Rounded Corners 6">
            <a:extLst>
              <a:ext uri="{FF2B5EF4-FFF2-40B4-BE49-F238E27FC236}">
                <a16:creationId xmlns:a16="http://schemas.microsoft.com/office/drawing/2014/main" id="{878DED4A-1501-42BE-A64F-1197ADE02AC6}"/>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5734B486-59B6-4B4C-AF66-68A68768710B}"/>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Pressure on firms</a:t>
            </a:r>
          </a:p>
        </p:txBody>
      </p:sp>
      <p:sp>
        <p:nvSpPr>
          <p:cNvPr id="9" name="Rectangle 8">
            <a:extLst>
              <a:ext uri="{FF2B5EF4-FFF2-40B4-BE49-F238E27FC236}">
                <a16:creationId xmlns:a16="http://schemas.microsoft.com/office/drawing/2014/main" id="{B0A6F19A-1596-4E54-9A0A-F8D40144F715}"/>
              </a:ext>
            </a:extLst>
          </p:cNvPr>
          <p:cNvSpPr>
            <a:spLocks noGrp="1"/>
          </p:cNvSpPr>
          <p:nvPr/>
        </p:nvSpPr>
        <p:spPr>
          <a:xfrm>
            <a:off x="857250"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Lower prices</a:t>
            </a:r>
          </a:p>
          <a:p>
            <a:pPr algn="l">
              <a:defRPr sz="1425" b="0">
                <a:solidFill>
                  <a:srgbClr val="16222E"/>
                </a:solidFill>
                <a:latin typeface="Aptos"/>
                <a:ea typeface="Aptos"/>
                <a:cs typeface="Aptos"/>
              </a:defRPr>
            </a:pPr>
            <a:r>
              <a:rPr sz="1425" b="0">
                <a:solidFill>
                  <a:srgbClr val="16222E"/>
                </a:solidFill>
                <a:latin typeface="Aptos"/>
                <a:ea typeface="Aptos"/>
                <a:cs typeface="Aptos"/>
              </a:rPr>
              <a:t>Improve quality</a:t>
            </a:r>
          </a:p>
          <a:p>
            <a:pPr algn="l">
              <a:defRPr sz="1425" b="0">
                <a:solidFill>
                  <a:srgbClr val="16222E"/>
                </a:solidFill>
                <a:latin typeface="Aptos"/>
                <a:ea typeface="Aptos"/>
                <a:cs typeface="Aptos"/>
              </a:defRPr>
            </a:pPr>
            <a:r>
              <a:rPr sz="1425" b="0">
                <a:solidFill>
                  <a:srgbClr val="16222E"/>
                </a:solidFill>
                <a:latin typeface="Aptos"/>
                <a:ea typeface="Aptos"/>
                <a:cs typeface="Aptos"/>
              </a:rPr>
              <a:t>Innovate more quickly</a:t>
            </a:r>
          </a:p>
          <a:p>
            <a:pPr algn="l">
              <a:defRPr sz="1425" b="0">
                <a:solidFill>
                  <a:srgbClr val="16222E"/>
                </a:solidFill>
                <a:latin typeface="Aptos"/>
                <a:ea typeface="Aptos"/>
                <a:cs typeface="Aptos"/>
              </a:defRPr>
            </a:pPr>
            <a:r>
              <a:rPr sz="1425" b="0">
                <a:solidFill>
                  <a:srgbClr val="16222E"/>
                </a:solidFill>
                <a:latin typeface="Aptos"/>
                <a:ea typeface="Aptos"/>
                <a:cs typeface="Aptos"/>
              </a:rPr>
              <a:t>Respond to changing expectations</a:t>
            </a:r>
          </a:p>
        </p:txBody>
      </p:sp>
      <p:sp>
        <p:nvSpPr>
          <p:cNvPr id="10" name="Rectangle 9">
            <a:extLst>
              <a:ext uri="{FF2B5EF4-FFF2-40B4-BE49-F238E27FC236}">
                <a16:creationId xmlns:a16="http://schemas.microsoft.com/office/drawing/2014/main" id="{AEF4D51A-AA1F-4ED0-99C5-D283A3767FBD}"/>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Value for customers</a:t>
            </a:r>
          </a:p>
        </p:txBody>
      </p:sp>
      <p:sp>
        <p:nvSpPr>
          <p:cNvPr id="11" name="Rectangle 10">
            <a:extLst>
              <a:ext uri="{FF2B5EF4-FFF2-40B4-BE49-F238E27FC236}">
                <a16:creationId xmlns:a16="http://schemas.microsoft.com/office/drawing/2014/main" id="{6041E2EF-9ECF-40A7-8567-71ABD0EBCDF8}"/>
              </a:ext>
            </a:extLst>
          </p:cNvPr>
          <p:cNvSpPr>
            <a:spLocks noGrp="1"/>
          </p:cNvSpPr>
          <p:nvPr/>
        </p:nvSpPr>
        <p:spPr>
          <a:xfrm>
            <a:off x="6429375"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More choice and easier comparison</a:t>
            </a:r>
          </a:p>
          <a:p>
            <a:pPr algn="l">
              <a:defRPr sz="1425" b="0">
                <a:solidFill>
                  <a:srgbClr val="16222E"/>
                </a:solidFill>
                <a:latin typeface="Aptos"/>
                <a:ea typeface="Aptos"/>
                <a:cs typeface="Aptos"/>
              </a:defRPr>
            </a:pPr>
            <a:r>
              <a:rPr sz="1425" b="0">
                <a:solidFill>
                  <a:srgbClr val="16222E"/>
                </a:solidFill>
                <a:latin typeface="Aptos"/>
                <a:ea typeface="Aptos"/>
                <a:cs typeface="Aptos"/>
              </a:rPr>
              <a:t>Access to international brands</a:t>
            </a:r>
          </a:p>
          <a:p>
            <a:pPr algn="l">
              <a:defRPr sz="1425" b="0">
                <a:solidFill>
                  <a:srgbClr val="16222E"/>
                </a:solidFill>
                <a:latin typeface="Aptos"/>
                <a:ea typeface="Aptos"/>
                <a:cs typeface="Aptos"/>
              </a:defRPr>
            </a:pPr>
            <a:r>
              <a:rPr sz="1425" b="0">
                <a:solidFill>
                  <a:srgbClr val="16222E"/>
                </a:solidFill>
                <a:latin typeface="Aptos"/>
                <a:ea typeface="Aptos"/>
                <a:cs typeface="Aptos"/>
              </a:rPr>
              <a:t>Faster diffusion of products and services</a:t>
            </a:r>
          </a:p>
        </p:txBody>
      </p:sp>
    </p:spTree>
    <p:extLst>
      <p:ext uri="{BB962C8B-B14F-4D97-AF65-F5344CB8AC3E}">
        <p14:creationId xmlns:p14="http://schemas.microsoft.com/office/powerpoint/2010/main" val="2117955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B46B13-487B-4087-B281-FC286FC3E965}"/>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8B824A38-AE6A-4090-AA0F-BA732909FE5C}"/>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Competition also creates losers</a:t>
            </a:r>
          </a:p>
        </p:txBody>
      </p:sp>
      <p:sp>
        <p:nvSpPr>
          <p:cNvPr id="4" name="Rectangle 3">
            <a:extLst>
              <a:ext uri="{FF2B5EF4-FFF2-40B4-BE49-F238E27FC236}">
                <a16:creationId xmlns:a16="http://schemas.microsoft.com/office/drawing/2014/main" id="{96E24D42-E6F0-4608-9352-68B1A9AF9700}"/>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AF319973-26CC-43CE-815B-118DD6A0873F}"/>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20</a:t>
            </a:r>
          </a:p>
        </p:txBody>
      </p:sp>
      <p:sp>
        <p:nvSpPr>
          <p:cNvPr id="7" name="Rectangle 6">
            <a:extLst>
              <a:ext uri="{FF2B5EF4-FFF2-40B4-BE49-F238E27FC236}">
                <a16:creationId xmlns:a16="http://schemas.microsoft.com/office/drawing/2014/main" id="{17DC6FAA-BACE-4D4C-AD12-CF4F38A9F2E4}"/>
              </a:ext>
            </a:extLst>
          </p:cNvPr>
          <p:cNvSpPr>
            <a:spLocks noGrp="1"/>
          </p:cNvSpPr>
          <p:nvPr/>
        </p:nvSpPr>
        <p:spPr>
          <a:xfrm>
            <a:off x="762000" y="2000250"/>
            <a:ext cx="95250" cy="95250"/>
          </a:xfrm>
          <a:prstGeom prst="rect">
            <a:avLst/>
          </a:prstGeom>
          <a:solidFill>
            <a:srgbClr val="007C83"/>
          </a:solidFill>
          <a:ln w="0">
            <a:noFill/>
          </a:ln>
        </p:spPr>
        <p:txBody>
          <a:bodyPr/>
          <a:lstStyle/>
          <a:p>
            <a:endParaRPr lang="en-GB"/>
          </a:p>
        </p:txBody>
      </p:sp>
      <p:sp>
        <p:nvSpPr>
          <p:cNvPr id="8" name="Rectangle 7">
            <a:extLst>
              <a:ext uri="{FF2B5EF4-FFF2-40B4-BE49-F238E27FC236}">
                <a16:creationId xmlns:a16="http://schemas.microsoft.com/office/drawing/2014/main" id="{20A2C00B-5BD7-4EBF-B951-F3269A6241AE}"/>
              </a:ext>
            </a:extLst>
          </p:cNvPr>
          <p:cNvSpPr>
            <a:spLocks noGrp="1"/>
          </p:cNvSpPr>
          <p:nvPr/>
        </p:nvSpPr>
        <p:spPr>
          <a:xfrm>
            <a:off x="1028700" y="1905000"/>
            <a:ext cx="10020300" cy="909638"/>
          </a:xfrm>
          <a:prstGeom prst="rect">
            <a:avLst/>
          </a:prstGeom>
          <a:noFill/>
          <a:ln w="0">
            <a:noFill/>
          </a:ln>
        </p:spPr>
        <p:txBody>
          <a:bodyPr anchor="ctr">
            <a:normAutofit/>
          </a:bodyPr>
          <a:lstStyle/>
          <a:p>
            <a:pPr algn="l">
              <a:defRPr sz="1725" b="0">
                <a:solidFill>
                  <a:srgbClr val="16222E"/>
                </a:solidFill>
                <a:latin typeface="Aptos"/>
                <a:ea typeface="Aptos"/>
                <a:cs typeface="Aptos"/>
              </a:defRPr>
            </a:pPr>
            <a:r>
              <a:rPr sz="1725" b="0">
                <a:solidFill>
                  <a:srgbClr val="16222E"/>
                </a:solidFill>
                <a:latin typeface="Aptos"/>
                <a:ea typeface="Aptos"/>
                <a:cs typeface="Aptos"/>
              </a:rPr>
              <a:t>Less productive firms may lose market share or close.</a:t>
            </a:r>
          </a:p>
        </p:txBody>
      </p:sp>
      <p:sp>
        <p:nvSpPr>
          <p:cNvPr id="9" name="Rectangle 8">
            <a:extLst>
              <a:ext uri="{FF2B5EF4-FFF2-40B4-BE49-F238E27FC236}">
                <a16:creationId xmlns:a16="http://schemas.microsoft.com/office/drawing/2014/main" id="{4CC169AE-A59D-40A9-A7BD-AA43B59D66F7}"/>
              </a:ext>
            </a:extLst>
          </p:cNvPr>
          <p:cNvSpPr>
            <a:spLocks noGrp="1"/>
          </p:cNvSpPr>
          <p:nvPr/>
        </p:nvSpPr>
        <p:spPr>
          <a:xfrm>
            <a:off x="762000" y="2928938"/>
            <a:ext cx="95250" cy="95250"/>
          </a:xfrm>
          <a:prstGeom prst="rect">
            <a:avLst/>
          </a:prstGeom>
          <a:solidFill>
            <a:srgbClr val="F3B33D"/>
          </a:solidFill>
          <a:ln w="0">
            <a:noFill/>
          </a:ln>
        </p:spPr>
        <p:txBody>
          <a:bodyPr/>
          <a:lstStyle/>
          <a:p>
            <a:endParaRPr lang="en-GB"/>
          </a:p>
        </p:txBody>
      </p:sp>
      <p:sp>
        <p:nvSpPr>
          <p:cNvPr id="10" name="Rectangle 9">
            <a:extLst>
              <a:ext uri="{FF2B5EF4-FFF2-40B4-BE49-F238E27FC236}">
                <a16:creationId xmlns:a16="http://schemas.microsoft.com/office/drawing/2014/main" id="{96D8E56A-FBD0-4DB7-AC41-34F20A60E8B6}"/>
              </a:ext>
            </a:extLst>
          </p:cNvPr>
          <p:cNvSpPr>
            <a:spLocks noGrp="1"/>
          </p:cNvSpPr>
          <p:nvPr/>
        </p:nvSpPr>
        <p:spPr>
          <a:xfrm>
            <a:off x="1028700" y="2833688"/>
            <a:ext cx="10020300" cy="909638"/>
          </a:xfrm>
          <a:prstGeom prst="rect">
            <a:avLst/>
          </a:prstGeom>
          <a:noFill/>
          <a:ln w="0">
            <a:noFill/>
          </a:ln>
        </p:spPr>
        <p:txBody>
          <a:bodyPr anchor="ctr">
            <a:normAutofit/>
          </a:bodyPr>
          <a:lstStyle/>
          <a:p>
            <a:pPr algn="l">
              <a:defRPr sz="1725" b="0">
                <a:solidFill>
                  <a:srgbClr val="16222E"/>
                </a:solidFill>
                <a:latin typeface="Aptos"/>
                <a:ea typeface="Aptos"/>
                <a:cs typeface="Aptos"/>
              </a:defRPr>
            </a:pPr>
            <a:r>
              <a:rPr sz="1725" b="0">
                <a:solidFill>
                  <a:srgbClr val="16222E"/>
                </a:solidFill>
                <a:latin typeface="Aptos"/>
                <a:ea typeface="Aptos"/>
                <a:cs typeface="Aptos"/>
              </a:rPr>
              <a:t>Workers can face redundancy when activity moves across borders.</a:t>
            </a:r>
          </a:p>
        </p:txBody>
      </p:sp>
      <p:sp>
        <p:nvSpPr>
          <p:cNvPr id="11" name="Rectangle 10">
            <a:extLst>
              <a:ext uri="{FF2B5EF4-FFF2-40B4-BE49-F238E27FC236}">
                <a16:creationId xmlns:a16="http://schemas.microsoft.com/office/drawing/2014/main" id="{4B3E7B05-8C3E-4571-A189-FEB4ACF31F07}"/>
              </a:ext>
            </a:extLst>
          </p:cNvPr>
          <p:cNvSpPr>
            <a:spLocks noGrp="1"/>
          </p:cNvSpPr>
          <p:nvPr/>
        </p:nvSpPr>
        <p:spPr>
          <a:xfrm>
            <a:off x="762000" y="3857625"/>
            <a:ext cx="95250" cy="95250"/>
          </a:xfrm>
          <a:prstGeom prst="rect">
            <a:avLst/>
          </a:prstGeom>
          <a:solidFill>
            <a:srgbClr val="007C83"/>
          </a:solidFill>
          <a:ln w="0">
            <a:noFill/>
          </a:ln>
        </p:spPr>
        <p:txBody>
          <a:bodyPr/>
          <a:lstStyle/>
          <a:p>
            <a:endParaRPr lang="en-GB"/>
          </a:p>
        </p:txBody>
      </p:sp>
      <p:sp>
        <p:nvSpPr>
          <p:cNvPr id="12" name="Rectangle 11">
            <a:extLst>
              <a:ext uri="{FF2B5EF4-FFF2-40B4-BE49-F238E27FC236}">
                <a16:creationId xmlns:a16="http://schemas.microsoft.com/office/drawing/2014/main" id="{C52CB526-6DD8-467C-86F5-36BDCBD2C26B}"/>
              </a:ext>
            </a:extLst>
          </p:cNvPr>
          <p:cNvSpPr>
            <a:spLocks noGrp="1"/>
          </p:cNvSpPr>
          <p:nvPr/>
        </p:nvSpPr>
        <p:spPr>
          <a:xfrm>
            <a:off x="1028700" y="3762375"/>
            <a:ext cx="10020300" cy="909638"/>
          </a:xfrm>
          <a:prstGeom prst="rect">
            <a:avLst/>
          </a:prstGeom>
          <a:noFill/>
          <a:ln w="0">
            <a:noFill/>
          </a:ln>
        </p:spPr>
        <p:txBody>
          <a:bodyPr anchor="ctr">
            <a:normAutofit/>
          </a:bodyPr>
          <a:lstStyle/>
          <a:p>
            <a:pPr algn="l">
              <a:defRPr sz="1725" b="0">
                <a:solidFill>
                  <a:srgbClr val="16222E"/>
                </a:solidFill>
                <a:latin typeface="Aptos"/>
                <a:ea typeface="Aptos"/>
                <a:cs typeface="Aptos"/>
              </a:defRPr>
            </a:pPr>
            <a:r>
              <a:rPr sz="1725" b="0">
                <a:solidFill>
                  <a:srgbClr val="16222E"/>
                </a:solidFill>
                <a:latin typeface="Aptos"/>
                <a:ea typeface="Aptos"/>
                <a:cs typeface="Aptos"/>
              </a:rPr>
              <a:t>Governments may respond with tariffs, quotas or product requirements.</a:t>
            </a:r>
          </a:p>
        </p:txBody>
      </p:sp>
    </p:spTree>
    <p:extLst>
      <p:ext uri="{BB962C8B-B14F-4D97-AF65-F5344CB8AC3E}">
        <p14:creationId xmlns:p14="http://schemas.microsoft.com/office/powerpoint/2010/main" val="1791998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36B16EC-9B99-432E-87CE-20E1E5EB1AAF}"/>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F37C0594-FB97-4400-97AF-D928E0428E03}"/>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Growth can be uneven</a:t>
            </a:r>
          </a:p>
        </p:txBody>
      </p:sp>
      <p:sp>
        <p:nvSpPr>
          <p:cNvPr id="4" name="Rectangle 3">
            <a:extLst>
              <a:ext uri="{FF2B5EF4-FFF2-40B4-BE49-F238E27FC236}">
                <a16:creationId xmlns:a16="http://schemas.microsoft.com/office/drawing/2014/main" id="{14F16B25-F270-4235-9EAA-E134589BAA2D}"/>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E1BAE53E-6FCF-4FF4-8F82-0B1DF8F98126}"/>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21</a:t>
            </a:r>
          </a:p>
        </p:txBody>
      </p:sp>
      <p:sp>
        <p:nvSpPr>
          <p:cNvPr id="7" name="Rectangle 6">
            <a:extLst>
              <a:ext uri="{FF2B5EF4-FFF2-40B4-BE49-F238E27FC236}">
                <a16:creationId xmlns:a16="http://schemas.microsoft.com/office/drawing/2014/main" id="{A8F3F9F1-10FF-411E-AC3E-8F5ADD8C4BB3}"/>
              </a:ext>
            </a:extLst>
          </p:cNvPr>
          <p:cNvSpPr>
            <a:spLocks noGrp="1"/>
          </p:cNvSpPr>
          <p:nvPr/>
        </p:nvSpPr>
        <p:spPr>
          <a:xfrm>
            <a:off x="809625" y="1905000"/>
            <a:ext cx="10572750" cy="571500"/>
          </a:xfrm>
          <a:prstGeom prst="rect">
            <a:avLst/>
          </a:prstGeom>
          <a:noFill/>
          <a:ln w="0">
            <a:noFill/>
          </a:ln>
        </p:spPr>
        <p:txBody>
          <a:bodyPr anchor="ctr">
            <a:normAutofit/>
          </a:bodyPr>
          <a:lstStyle/>
          <a:p>
            <a:pPr algn="ctr">
              <a:defRPr sz="2175" b="1">
                <a:solidFill>
                  <a:srgbClr val="0B1F33"/>
                </a:solidFill>
                <a:latin typeface="Aptos"/>
                <a:ea typeface="Aptos"/>
                <a:cs typeface="Aptos"/>
              </a:defRPr>
            </a:pPr>
            <a:r>
              <a:rPr sz="2175" b="1">
                <a:solidFill>
                  <a:srgbClr val="0B1F33"/>
                </a:solidFill>
                <a:latin typeface="Aptos"/>
                <a:ea typeface="Aptos"/>
                <a:cs typeface="Aptos"/>
              </a:rPr>
              <a:t>Global gains do not guarantee equal gains</a:t>
            </a:r>
          </a:p>
        </p:txBody>
      </p:sp>
      <p:sp>
        <p:nvSpPr>
          <p:cNvPr id="8" name="Rectangle: Rounded Corners 7">
            <a:extLst>
              <a:ext uri="{FF2B5EF4-FFF2-40B4-BE49-F238E27FC236}">
                <a16:creationId xmlns:a16="http://schemas.microsoft.com/office/drawing/2014/main" id="{F681483D-6BD1-480A-ACAE-CAE125BFBA67}"/>
              </a:ext>
            </a:extLst>
          </p:cNvPr>
          <p:cNvSpPr>
            <a:spLocks noGrp="1"/>
          </p:cNvSpPr>
          <p:nvPr/>
        </p:nvSpPr>
        <p:spPr>
          <a:xfrm>
            <a:off x="571500" y="2952750"/>
            <a:ext cx="3530600" cy="1666875"/>
          </a:xfrm>
          <a:prstGeom prst="roundRect">
            <a:avLst>
              <a:gd name="adj" fmla="val 4571"/>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528F076D-2757-4877-8C33-A71272FDDA62}"/>
              </a:ext>
            </a:extLst>
          </p:cNvPr>
          <p:cNvSpPr>
            <a:spLocks noGrp="1"/>
          </p:cNvSpPr>
          <p:nvPr/>
        </p:nvSpPr>
        <p:spPr>
          <a:xfrm>
            <a:off x="571500" y="2952750"/>
            <a:ext cx="76200" cy="1666875"/>
          </a:xfrm>
          <a:prstGeom prst="rect">
            <a:avLst/>
          </a:prstGeom>
          <a:solidFill>
            <a:srgbClr val="007C83"/>
          </a:solidFill>
          <a:ln w="0">
            <a:noFill/>
          </a:ln>
        </p:spPr>
        <p:txBody>
          <a:bodyPr/>
          <a:lstStyle/>
          <a:p>
            <a:endParaRPr lang="en-GB"/>
          </a:p>
        </p:txBody>
      </p:sp>
      <p:sp>
        <p:nvSpPr>
          <p:cNvPr id="10" name="Rectangle 9">
            <a:extLst>
              <a:ext uri="{FF2B5EF4-FFF2-40B4-BE49-F238E27FC236}">
                <a16:creationId xmlns:a16="http://schemas.microsoft.com/office/drawing/2014/main" id="{C20EC828-BEE4-4FB0-AE09-1999C73F2A99}"/>
              </a:ext>
            </a:extLst>
          </p:cNvPr>
          <p:cNvSpPr>
            <a:spLocks noGrp="1"/>
          </p:cNvSpPr>
          <p:nvPr/>
        </p:nvSpPr>
        <p:spPr>
          <a:xfrm>
            <a:off x="838200" y="31432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Between countries</a:t>
            </a:r>
          </a:p>
        </p:txBody>
      </p:sp>
      <p:sp>
        <p:nvSpPr>
          <p:cNvPr id="11" name="Rectangle 10">
            <a:extLst>
              <a:ext uri="{FF2B5EF4-FFF2-40B4-BE49-F238E27FC236}">
                <a16:creationId xmlns:a16="http://schemas.microsoft.com/office/drawing/2014/main" id="{323D8FBB-8F50-4E9F-9D0F-26F7EB78108C}"/>
              </a:ext>
            </a:extLst>
          </p:cNvPr>
          <p:cNvSpPr>
            <a:spLocks noGrp="1"/>
          </p:cNvSpPr>
          <p:nvPr/>
        </p:nvSpPr>
        <p:spPr>
          <a:xfrm>
            <a:off x="838200" y="35909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Economies differ in infrastructure, skills and bargaining power.</a:t>
            </a:r>
          </a:p>
        </p:txBody>
      </p:sp>
      <p:sp>
        <p:nvSpPr>
          <p:cNvPr id="12" name="Rectangle: Rounded Corners 11">
            <a:extLst>
              <a:ext uri="{FF2B5EF4-FFF2-40B4-BE49-F238E27FC236}">
                <a16:creationId xmlns:a16="http://schemas.microsoft.com/office/drawing/2014/main" id="{2ACCDBEB-E799-4248-89BC-B702E4C2EEA7}"/>
              </a:ext>
            </a:extLst>
          </p:cNvPr>
          <p:cNvSpPr>
            <a:spLocks noGrp="1"/>
          </p:cNvSpPr>
          <p:nvPr/>
        </p:nvSpPr>
        <p:spPr>
          <a:xfrm>
            <a:off x="4330700" y="2952750"/>
            <a:ext cx="3530600" cy="1666875"/>
          </a:xfrm>
          <a:prstGeom prst="roundRect">
            <a:avLst>
              <a:gd name="adj" fmla="val 4571"/>
            </a:avLst>
          </a:prstGeom>
          <a:solidFill>
            <a:srgbClr val="FFFFFF"/>
          </a:solidFill>
          <a:ln w="0">
            <a:noFill/>
          </a:ln>
        </p:spPr>
        <p:txBody>
          <a:bodyPr/>
          <a:lstStyle/>
          <a:p>
            <a:endParaRPr lang="en-GB"/>
          </a:p>
        </p:txBody>
      </p:sp>
      <p:sp>
        <p:nvSpPr>
          <p:cNvPr id="13" name="Rectangle 12">
            <a:extLst>
              <a:ext uri="{FF2B5EF4-FFF2-40B4-BE49-F238E27FC236}">
                <a16:creationId xmlns:a16="http://schemas.microsoft.com/office/drawing/2014/main" id="{31A4AC66-FD4F-4C11-8FDD-E6C5FFD1513F}"/>
              </a:ext>
            </a:extLst>
          </p:cNvPr>
          <p:cNvSpPr>
            <a:spLocks noGrp="1"/>
          </p:cNvSpPr>
          <p:nvPr/>
        </p:nvSpPr>
        <p:spPr>
          <a:xfrm>
            <a:off x="4330700" y="2952750"/>
            <a:ext cx="76200" cy="1666875"/>
          </a:xfrm>
          <a:prstGeom prst="rect">
            <a:avLst/>
          </a:prstGeom>
          <a:solidFill>
            <a:srgbClr val="007C83"/>
          </a:solidFill>
          <a:ln w="0">
            <a:noFill/>
          </a:ln>
        </p:spPr>
        <p:txBody>
          <a:bodyPr/>
          <a:lstStyle/>
          <a:p>
            <a:endParaRPr lang="en-GB"/>
          </a:p>
        </p:txBody>
      </p:sp>
      <p:sp>
        <p:nvSpPr>
          <p:cNvPr id="14" name="Rectangle 13">
            <a:extLst>
              <a:ext uri="{FF2B5EF4-FFF2-40B4-BE49-F238E27FC236}">
                <a16:creationId xmlns:a16="http://schemas.microsoft.com/office/drawing/2014/main" id="{FCBAED1F-6A6E-4E87-8D2E-8A7EFEFAD4A3}"/>
              </a:ext>
            </a:extLst>
          </p:cNvPr>
          <p:cNvSpPr>
            <a:spLocks noGrp="1"/>
          </p:cNvSpPr>
          <p:nvPr/>
        </p:nvSpPr>
        <p:spPr>
          <a:xfrm>
            <a:off x="4597400" y="31432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Within countries</a:t>
            </a:r>
          </a:p>
        </p:txBody>
      </p:sp>
      <p:sp>
        <p:nvSpPr>
          <p:cNvPr id="15" name="Rectangle 14">
            <a:extLst>
              <a:ext uri="{FF2B5EF4-FFF2-40B4-BE49-F238E27FC236}">
                <a16:creationId xmlns:a16="http://schemas.microsoft.com/office/drawing/2014/main" id="{B666448D-A1BE-4AFD-B8C5-86E96F4A74EF}"/>
              </a:ext>
            </a:extLst>
          </p:cNvPr>
          <p:cNvSpPr>
            <a:spLocks noGrp="1"/>
          </p:cNvSpPr>
          <p:nvPr/>
        </p:nvSpPr>
        <p:spPr>
          <a:xfrm>
            <a:off x="4597400" y="35909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Regions, industries and workers experience change differently.</a:t>
            </a:r>
          </a:p>
        </p:txBody>
      </p:sp>
      <p:sp>
        <p:nvSpPr>
          <p:cNvPr id="16" name="Rectangle: Rounded Corners 15">
            <a:extLst>
              <a:ext uri="{FF2B5EF4-FFF2-40B4-BE49-F238E27FC236}">
                <a16:creationId xmlns:a16="http://schemas.microsoft.com/office/drawing/2014/main" id="{7CE32C44-7446-4C0C-B0F6-831EAEE3CA59}"/>
              </a:ext>
            </a:extLst>
          </p:cNvPr>
          <p:cNvSpPr>
            <a:spLocks noGrp="1"/>
          </p:cNvSpPr>
          <p:nvPr/>
        </p:nvSpPr>
        <p:spPr>
          <a:xfrm>
            <a:off x="8089900" y="2952750"/>
            <a:ext cx="3530600" cy="1666875"/>
          </a:xfrm>
          <a:prstGeom prst="roundRect">
            <a:avLst>
              <a:gd name="adj" fmla="val 4571"/>
            </a:avLst>
          </a:prstGeom>
          <a:solidFill>
            <a:srgbClr val="FFFFFF"/>
          </a:solidFill>
          <a:ln w="0">
            <a:noFill/>
          </a:ln>
        </p:spPr>
        <p:txBody>
          <a:bodyPr/>
          <a:lstStyle/>
          <a:p>
            <a:endParaRPr lang="en-GB"/>
          </a:p>
        </p:txBody>
      </p:sp>
      <p:sp>
        <p:nvSpPr>
          <p:cNvPr id="17" name="Rectangle 16">
            <a:extLst>
              <a:ext uri="{FF2B5EF4-FFF2-40B4-BE49-F238E27FC236}">
                <a16:creationId xmlns:a16="http://schemas.microsoft.com/office/drawing/2014/main" id="{65CB2748-5239-49CF-9E7F-754844D41B13}"/>
              </a:ext>
            </a:extLst>
          </p:cNvPr>
          <p:cNvSpPr>
            <a:spLocks noGrp="1"/>
          </p:cNvSpPr>
          <p:nvPr/>
        </p:nvSpPr>
        <p:spPr>
          <a:xfrm>
            <a:off x="8089900" y="2952750"/>
            <a:ext cx="76200" cy="1666875"/>
          </a:xfrm>
          <a:prstGeom prst="rect">
            <a:avLst/>
          </a:prstGeom>
          <a:solidFill>
            <a:srgbClr val="007C83"/>
          </a:solidFill>
          <a:ln w="0">
            <a:noFill/>
          </a:ln>
        </p:spPr>
        <p:txBody>
          <a:bodyPr/>
          <a:lstStyle/>
          <a:p>
            <a:endParaRPr lang="en-GB"/>
          </a:p>
        </p:txBody>
      </p:sp>
      <p:sp>
        <p:nvSpPr>
          <p:cNvPr id="18" name="Rectangle 17">
            <a:extLst>
              <a:ext uri="{FF2B5EF4-FFF2-40B4-BE49-F238E27FC236}">
                <a16:creationId xmlns:a16="http://schemas.microsoft.com/office/drawing/2014/main" id="{432E90B5-51A4-4910-AAAA-BE80CF2959D7}"/>
              </a:ext>
            </a:extLst>
          </p:cNvPr>
          <p:cNvSpPr>
            <a:spLocks noGrp="1"/>
          </p:cNvSpPr>
          <p:nvPr/>
        </p:nvSpPr>
        <p:spPr>
          <a:xfrm>
            <a:off x="8356600" y="31432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Within firms</a:t>
            </a:r>
          </a:p>
        </p:txBody>
      </p:sp>
      <p:sp>
        <p:nvSpPr>
          <p:cNvPr id="19" name="Rectangle 18">
            <a:extLst>
              <a:ext uri="{FF2B5EF4-FFF2-40B4-BE49-F238E27FC236}">
                <a16:creationId xmlns:a16="http://schemas.microsoft.com/office/drawing/2014/main" id="{85273247-7A1E-4F73-95A8-998805C78719}"/>
              </a:ext>
            </a:extLst>
          </p:cNvPr>
          <p:cNvSpPr>
            <a:spLocks noGrp="1"/>
          </p:cNvSpPr>
          <p:nvPr/>
        </p:nvSpPr>
        <p:spPr>
          <a:xfrm>
            <a:off x="8356600" y="35909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Owners, customers and employees may receive different shares of the value created.</a:t>
            </a:r>
          </a:p>
        </p:txBody>
      </p:sp>
    </p:spTree>
    <p:extLst>
      <p:ext uri="{BB962C8B-B14F-4D97-AF65-F5344CB8AC3E}">
        <p14:creationId xmlns:p14="http://schemas.microsoft.com/office/powerpoint/2010/main" val="12758148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3CB21A0-87AE-411D-BD94-266952AB37D6}"/>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4D8F9EAF-3730-4B85-9378-C7606655A0F0}"/>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dirty="0">
                <a:solidFill>
                  <a:srgbClr val="0B1F33"/>
                </a:solidFill>
                <a:latin typeface="Aptos"/>
                <a:ea typeface="Aptos"/>
                <a:cs typeface="Aptos"/>
              </a:rPr>
              <a:t>Environmental costs travel through supply chains</a:t>
            </a:r>
          </a:p>
        </p:txBody>
      </p:sp>
      <p:sp>
        <p:nvSpPr>
          <p:cNvPr id="4" name="Rectangle 3">
            <a:extLst>
              <a:ext uri="{FF2B5EF4-FFF2-40B4-BE49-F238E27FC236}">
                <a16:creationId xmlns:a16="http://schemas.microsoft.com/office/drawing/2014/main" id="{56276741-0D48-4AD1-96F9-F3D72DA74424}"/>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C0B48CCA-F49F-458F-B6D1-BF8375783EF0}"/>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22</a:t>
            </a:r>
          </a:p>
        </p:txBody>
      </p:sp>
      <p:sp>
        <p:nvSpPr>
          <p:cNvPr id="7" name="Rectangle: Rounded Corners 6">
            <a:extLst>
              <a:ext uri="{FF2B5EF4-FFF2-40B4-BE49-F238E27FC236}">
                <a16:creationId xmlns:a16="http://schemas.microsoft.com/office/drawing/2014/main" id="{C43363B3-5EFD-4C8E-AD15-2EC09FCAE81A}"/>
              </a:ext>
            </a:extLst>
          </p:cNvPr>
          <p:cNvSpPr>
            <a:spLocks noGrp="1"/>
          </p:cNvSpPr>
          <p:nvPr/>
        </p:nvSpPr>
        <p:spPr>
          <a:xfrm>
            <a:off x="571500" y="1952625"/>
            <a:ext cx="35306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9349BB0B-3250-4F59-BCA1-654696ACCA9C}"/>
              </a:ext>
            </a:extLst>
          </p:cNvPr>
          <p:cNvSpPr>
            <a:spLocks noGrp="1"/>
          </p:cNvSpPr>
          <p:nvPr/>
        </p:nvSpPr>
        <p:spPr>
          <a:xfrm>
            <a:off x="571500" y="1952625"/>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6A49C2D3-A737-47B6-A1B7-96EE5227A026}"/>
              </a:ext>
            </a:extLst>
          </p:cNvPr>
          <p:cNvSpPr>
            <a:spLocks noGrp="1"/>
          </p:cNvSpPr>
          <p:nvPr/>
        </p:nvSpPr>
        <p:spPr>
          <a:xfrm>
            <a:off x="838200" y="2143125"/>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Transport emissions</a:t>
            </a:r>
          </a:p>
        </p:txBody>
      </p:sp>
      <p:sp>
        <p:nvSpPr>
          <p:cNvPr id="10" name="Rectangle 9">
            <a:extLst>
              <a:ext uri="{FF2B5EF4-FFF2-40B4-BE49-F238E27FC236}">
                <a16:creationId xmlns:a16="http://schemas.microsoft.com/office/drawing/2014/main" id="{E28DB514-2C44-458D-9DC2-2523E933D2F4}"/>
              </a:ext>
            </a:extLst>
          </p:cNvPr>
          <p:cNvSpPr>
            <a:spLocks noGrp="1"/>
          </p:cNvSpPr>
          <p:nvPr/>
        </p:nvSpPr>
        <p:spPr>
          <a:xfrm>
            <a:off x="838200" y="2590800"/>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Longer journeys increase fuel use and greenhouse gas emissions.</a:t>
            </a:r>
          </a:p>
        </p:txBody>
      </p:sp>
      <p:sp>
        <p:nvSpPr>
          <p:cNvPr id="11" name="Rectangle: Rounded Corners 10">
            <a:extLst>
              <a:ext uri="{FF2B5EF4-FFF2-40B4-BE49-F238E27FC236}">
                <a16:creationId xmlns:a16="http://schemas.microsoft.com/office/drawing/2014/main" id="{647D06E5-E66F-4C4B-8FA8-533BEC844568}"/>
              </a:ext>
            </a:extLst>
          </p:cNvPr>
          <p:cNvSpPr>
            <a:spLocks noGrp="1"/>
          </p:cNvSpPr>
          <p:nvPr/>
        </p:nvSpPr>
        <p:spPr>
          <a:xfrm>
            <a:off x="4330700" y="1952625"/>
            <a:ext cx="35306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6C3BB55D-ADF5-4D58-B9C1-2D18218862AA}"/>
              </a:ext>
            </a:extLst>
          </p:cNvPr>
          <p:cNvSpPr>
            <a:spLocks noGrp="1"/>
          </p:cNvSpPr>
          <p:nvPr/>
        </p:nvSpPr>
        <p:spPr>
          <a:xfrm>
            <a:off x="4330700" y="1952625"/>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FEF2A1D6-CE06-4B2F-98F4-411290FC43EB}"/>
              </a:ext>
            </a:extLst>
          </p:cNvPr>
          <p:cNvSpPr>
            <a:spLocks noGrp="1"/>
          </p:cNvSpPr>
          <p:nvPr/>
        </p:nvSpPr>
        <p:spPr>
          <a:xfrm>
            <a:off x="4597400" y="2143125"/>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Resource pressure</a:t>
            </a:r>
          </a:p>
        </p:txBody>
      </p:sp>
      <p:sp>
        <p:nvSpPr>
          <p:cNvPr id="14" name="Rectangle 13">
            <a:extLst>
              <a:ext uri="{FF2B5EF4-FFF2-40B4-BE49-F238E27FC236}">
                <a16:creationId xmlns:a16="http://schemas.microsoft.com/office/drawing/2014/main" id="{BD946A3F-A331-453E-8235-FA1339286700}"/>
              </a:ext>
            </a:extLst>
          </p:cNvPr>
          <p:cNvSpPr>
            <a:spLocks noGrp="1"/>
          </p:cNvSpPr>
          <p:nvPr/>
        </p:nvSpPr>
        <p:spPr>
          <a:xfrm>
            <a:off x="4597400" y="2590800"/>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Specialisation can intensify extraction, land use and deforestation.</a:t>
            </a:r>
          </a:p>
        </p:txBody>
      </p:sp>
      <p:sp>
        <p:nvSpPr>
          <p:cNvPr id="15" name="Rectangle: Rounded Corners 14">
            <a:extLst>
              <a:ext uri="{FF2B5EF4-FFF2-40B4-BE49-F238E27FC236}">
                <a16:creationId xmlns:a16="http://schemas.microsoft.com/office/drawing/2014/main" id="{B16368D5-6B31-46B0-B0E4-59109B4ED32E}"/>
              </a:ext>
            </a:extLst>
          </p:cNvPr>
          <p:cNvSpPr>
            <a:spLocks noGrp="1"/>
          </p:cNvSpPr>
          <p:nvPr/>
        </p:nvSpPr>
        <p:spPr>
          <a:xfrm>
            <a:off x="8089900" y="1952625"/>
            <a:ext cx="35306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439C5E7F-15A4-4566-A9A1-8E4B9B8775F1}"/>
              </a:ext>
            </a:extLst>
          </p:cNvPr>
          <p:cNvSpPr>
            <a:spLocks noGrp="1"/>
          </p:cNvSpPr>
          <p:nvPr/>
        </p:nvSpPr>
        <p:spPr>
          <a:xfrm>
            <a:off x="8089900" y="1952625"/>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B780A343-8071-432A-A2CB-E6BC1B282162}"/>
              </a:ext>
            </a:extLst>
          </p:cNvPr>
          <p:cNvSpPr>
            <a:spLocks noGrp="1"/>
          </p:cNvSpPr>
          <p:nvPr/>
        </p:nvSpPr>
        <p:spPr>
          <a:xfrm>
            <a:off x="8356600" y="2143125"/>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Ecological transfer</a:t>
            </a:r>
          </a:p>
        </p:txBody>
      </p:sp>
      <p:sp>
        <p:nvSpPr>
          <p:cNvPr id="18" name="Rectangle 17">
            <a:extLst>
              <a:ext uri="{FF2B5EF4-FFF2-40B4-BE49-F238E27FC236}">
                <a16:creationId xmlns:a16="http://schemas.microsoft.com/office/drawing/2014/main" id="{26658521-7467-42DD-B537-6EB9B4DF2E9A}"/>
              </a:ext>
            </a:extLst>
          </p:cNvPr>
          <p:cNvSpPr>
            <a:spLocks noGrp="1"/>
          </p:cNvSpPr>
          <p:nvPr/>
        </p:nvSpPr>
        <p:spPr>
          <a:xfrm>
            <a:off x="8356600" y="2590800"/>
            <a:ext cx="3054350" cy="838200"/>
          </a:xfrm>
          <a:prstGeom prst="rect">
            <a:avLst/>
          </a:prstGeom>
          <a:noFill/>
          <a:ln w="0">
            <a:noFill/>
          </a:ln>
        </p:spPr>
        <p:txBody>
          <a:bodyPr anchor="ctr">
            <a:normAutofit/>
          </a:bodyPr>
          <a:lstStyle/>
          <a:p>
            <a:pPr>
              <a:defRPr sz="1275" b="0">
                <a:solidFill>
                  <a:srgbClr val="4B5B68"/>
                </a:solidFill>
                <a:latin typeface="Aptos"/>
                <a:ea typeface="Aptos"/>
                <a:cs typeface="Aptos"/>
              </a:defRPr>
            </a:pPr>
            <a:r>
              <a:rPr lang="en-GB" sz="1275" dirty="0">
                <a:solidFill>
                  <a:srgbClr val="4B5B68"/>
                </a:solidFill>
                <a:latin typeface="Aptos"/>
                <a:ea typeface="Aptos"/>
                <a:cs typeface="Aptos"/>
              </a:rPr>
              <a:t>Trade can shift pollution and habitat destruction to the countries where goods are produced.</a:t>
            </a:r>
            <a:endParaRPr sz="1275" b="0" dirty="0">
              <a:solidFill>
                <a:srgbClr val="4B5B68"/>
              </a:solidFill>
              <a:latin typeface="Aptos"/>
              <a:ea typeface="Aptos"/>
              <a:cs typeface="Aptos"/>
            </a:endParaRPr>
          </a:p>
        </p:txBody>
      </p:sp>
      <p:pic>
        <p:nvPicPr>
          <p:cNvPr id="5" name="Picture 4" descr="Natural capital: putting a price on nature | Croner">
            <a:extLst>
              <a:ext uri="{FF2B5EF4-FFF2-40B4-BE49-F238E27FC236}">
                <a16:creationId xmlns:a16="http://schemas.microsoft.com/office/drawing/2014/main" id="{0D892331-4F39-7D9E-F8B0-5ABD78312BAB}"/>
              </a:ext>
            </a:extLst>
          </p:cNvPr>
          <p:cNvPicPr>
            <a:picLocks noChangeAspect="1"/>
          </p:cNvPicPr>
          <p:nvPr/>
        </p:nvPicPr>
        <p:blipFill>
          <a:blip r:embed="rId3"/>
          <a:stretch>
            <a:fillRect/>
          </a:stretch>
        </p:blipFill>
        <p:spPr>
          <a:xfrm>
            <a:off x="3702051" y="3895726"/>
            <a:ext cx="3949699" cy="2962274"/>
          </a:xfrm>
          <a:prstGeom prst="rect">
            <a:avLst/>
          </a:prstGeom>
        </p:spPr>
      </p:pic>
    </p:spTree>
    <p:extLst>
      <p:ext uri="{BB962C8B-B14F-4D97-AF65-F5344CB8AC3E}">
        <p14:creationId xmlns:p14="http://schemas.microsoft.com/office/powerpoint/2010/main" val="1816763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9881A27-40B3-4309-BF00-C698A5F482D1}"/>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4" name="Rectangle 3">
            <a:extLst>
              <a:ext uri="{FF2B5EF4-FFF2-40B4-BE49-F238E27FC236}">
                <a16:creationId xmlns:a16="http://schemas.microsoft.com/office/drawing/2014/main" id="{18A8078C-EA1A-4D47-8E2C-702E4CEB93D2}"/>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0A69F876-36E0-4E36-9F41-8EB7DF3302C2}"/>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24</a:t>
            </a:r>
          </a:p>
        </p:txBody>
      </p:sp>
      <p:sp>
        <p:nvSpPr>
          <p:cNvPr id="6" name="Rectangle 5">
            <a:extLst>
              <a:ext uri="{FF2B5EF4-FFF2-40B4-BE49-F238E27FC236}">
                <a16:creationId xmlns:a16="http://schemas.microsoft.com/office/drawing/2014/main" id="{F9B4CE0E-5592-4058-93E3-C223FBEB41DB}"/>
              </a:ext>
            </a:extLst>
          </p:cNvPr>
          <p:cNvSpPr>
            <a:spLocks noGrp="1"/>
          </p:cNvSpPr>
          <p:nvPr/>
        </p:nvSpPr>
        <p:spPr>
          <a:xfrm>
            <a:off x="-269466" y="1896020"/>
            <a:ext cx="10382250" cy="523875"/>
          </a:xfrm>
          <a:prstGeom prst="rect">
            <a:avLst/>
          </a:prstGeom>
          <a:noFill/>
          <a:ln w="0">
            <a:noFill/>
          </a:ln>
        </p:spPr>
        <p:txBody>
          <a:bodyPr anchor="ctr">
            <a:normAutofit/>
          </a:bodyPr>
          <a:lstStyle/>
          <a:p>
            <a:pPr algn="ctr">
              <a:defRPr sz="2175" b="1">
                <a:solidFill>
                  <a:srgbClr val="007C83"/>
                </a:solidFill>
                <a:latin typeface="Aptos"/>
                <a:ea typeface="Aptos"/>
                <a:cs typeface="Aptos"/>
              </a:defRPr>
            </a:pPr>
            <a:r>
              <a:rPr sz="2175" b="1" dirty="0" err="1">
                <a:solidFill>
                  <a:srgbClr val="007C83"/>
                </a:solidFill>
                <a:latin typeface="Aptos"/>
                <a:ea typeface="Aptos"/>
                <a:cs typeface="Aptos"/>
              </a:rPr>
              <a:t>Globalisation</a:t>
            </a:r>
            <a:r>
              <a:rPr sz="2175" b="1" dirty="0">
                <a:solidFill>
                  <a:srgbClr val="007C83"/>
                </a:solidFill>
                <a:latin typeface="Aptos"/>
                <a:ea typeface="Aptos"/>
                <a:cs typeface="Aptos"/>
              </a:rPr>
              <a:t> creates value through connection</a:t>
            </a:r>
          </a:p>
        </p:txBody>
      </p:sp>
      <p:sp>
        <p:nvSpPr>
          <p:cNvPr id="7" name="Rectangle: Rounded Corners 6">
            <a:extLst>
              <a:ext uri="{FF2B5EF4-FFF2-40B4-BE49-F238E27FC236}">
                <a16:creationId xmlns:a16="http://schemas.microsoft.com/office/drawing/2014/main" id="{94606B86-186D-4B4E-B716-08DE43C9EA72}"/>
              </a:ext>
            </a:extLst>
          </p:cNvPr>
          <p:cNvSpPr>
            <a:spLocks noGrp="1"/>
          </p:cNvSpPr>
          <p:nvPr/>
        </p:nvSpPr>
        <p:spPr>
          <a:xfrm>
            <a:off x="438150" y="2686595"/>
            <a:ext cx="4095750" cy="1428750"/>
          </a:xfrm>
          <a:prstGeom prst="roundRect">
            <a:avLst>
              <a:gd name="adj" fmla="val 5333"/>
            </a:avLst>
          </a:prstGeom>
          <a:solidFill>
            <a:srgbClr val="E8F5F6"/>
          </a:solidFill>
          <a:ln w="0">
            <a:noFill/>
          </a:ln>
        </p:spPr>
        <p:txBody>
          <a:bodyPr/>
          <a:lstStyle/>
          <a:p>
            <a:endParaRPr lang="en-GB"/>
          </a:p>
        </p:txBody>
      </p:sp>
      <p:sp>
        <p:nvSpPr>
          <p:cNvPr id="8" name="Rectangle: Rounded Corners 7">
            <a:extLst>
              <a:ext uri="{FF2B5EF4-FFF2-40B4-BE49-F238E27FC236}">
                <a16:creationId xmlns:a16="http://schemas.microsoft.com/office/drawing/2014/main" id="{78D0DBCD-719E-4059-9227-5FDE287EFED6}"/>
              </a:ext>
            </a:extLst>
          </p:cNvPr>
          <p:cNvSpPr>
            <a:spLocks noGrp="1"/>
          </p:cNvSpPr>
          <p:nvPr/>
        </p:nvSpPr>
        <p:spPr>
          <a:xfrm>
            <a:off x="4235860" y="2619375"/>
            <a:ext cx="4095750" cy="1428750"/>
          </a:xfrm>
          <a:prstGeom prst="roundRect">
            <a:avLst>
              <a:gd name="adj" fmla="val 5333"/>
            </a:avLst>
          </a:prstGeom>
          <a:solidFill>
            <a:srgbClr val="FBE9E7"/>
          </a:solidFill>
          <a:ln w="0">
            <a:noFill/>
          </a:ln>
        </p:spPr>
        <p:txBody>
          <a:bodyPr/>
          <a:lstStyle/>
          <a:p>
            <a:endParaRPr lang="en-GB"/>
          </a:p>
        </p:txBody>
      </p:sp>
      <p:sp>
        <p:nvSpPr>
          <p:cNvPr id="9" name="Rectangle 8">
            <a:extLst>
              <a:ext uri="{FF2B5EF4-FFF2-40B4-BE49-F238E27FC236}">
                <a16:creationId xmlns:a16="http://schemas.microsoft.com/office/drawing/2014/main" id="{D5E2E458-28BD-48F5-904C-A406B44A99A9}"/>
              </a:ext>
            </a:extLst>
          </p:cNvPr>
          <p:cNvSpPr>
            <a:spLocks noGrp="1"/>
          </p:cNvSpPr>
          <p:nvPr/>
        </p:nvSpPr>
        <p:spPr>
          <a:xfrm>
            <a:off x="571500" y="2824435"/>
            <a:ext cx="3524250" cy="333375"/>
          </a:xfrm>
          <a:prstGeom prst="rect">
            <a:avLst/>
          </a:prstGeom>
          <a:noFill/>
          <a:ln w="0">
            <a:noFill/>
          </a:ln>
        </p:spPr>
        <p:txBody>
          <a:bodyPr anchor="ctr">
            <a:normAutofit fontScale="96212" lnSpcReduction="10000"/>
          </a:bodyPr>
          <a:lstStyle/>
          <a:p>
            <a:pPr algn="ctr">
              <a:defRPr sz="1650" b="1">
                <a:solidFill>
                  <a:srgbClr val="007C83"/>
                </a:solidFill>
                <a:latin typeface="Aptos"/>
                <a:ea typeface="Aptos"/>
                <a:cs typeface="Aptos"/>
              </a:defRPr>
            </a:pPr>
            <a:r>
              <a:rPr sz="1650" b="1" dirty="0">
                <a:solidFill>
                  <a:srgbClr val="007C83"/>
                </a:solidFill>
                <a:latin typeface="Aptos"/>
                <a:ea typeface="Aptos"/>
                <a:cs typeface="Aptos"/>
              </a:rPr>
              <a:t>Potential benefits</a:t>
            </a:r>
          </a:p>
        </p:txBody>
      </p:sp>
      <p:sp>
        <p:nvSpPr>
          <p:cNvPr id="10" name="Rectangle 9">
            <a:extLst>
              <a:ext uri="{FF2B5EF4-FFF2-40B4-BE49-F238E27FC236}">
                <a16:creationId xmlns:a16="http://schemas.microsoft.com/office/drawing/2014/main" id="{762ACB11-C6D2-4D6F-A29E-92A66E67F1F4}"/>
              </a:ext>
            </a:extLst>
          </p:cNvPr>
          <p:cNvSpPr>
            <a:spLocks noGrp="1"/>
          </p:cNvSpPr>
          <p:nvPr/>
        </p:nvSpPr>
        <p:spPr>
          <a:xfrm>
            <a:off x="361950" y="3376885"/>
            <a:ext cx="3524250" cy="571500"/>
          </a:xfrm>
          <a:prstGeom prst="rect">
            <a:avLst/>
          </a:prstGeom>
          <a:noFill/>
          <a:ln w="0">
            <a:noFill/>
          </a:ln>
        </p:spPr>
        <p:txBody>
          <a:bodyPr anchor="ctr">
            <a:normAutofit/>
          </a:bodyPr>
          <a:lstStyle/>
          <a:p>
            <a:pPr algn="ctr">
              <a:defRPr sz="1500" b="0">
                <a:solidFill>
                  <a:srgbClr val="16222E"/>
                </a:solidFill>
                <a:latin typeface="Aptos"/>
                <a:ea typeface="Aptos"/>
                <a:cs typeface="Aptos"/>
              </a:defRPr>
            </a:pPr>
            <a:r>
              <a:rPr sz="1500" b="0" dirty="0">
                <a:solidFill>
                  <a:srgbClr val="16222E"/>
                </a:solidFill>
                <a:latin typeface="Aptos"/>
                <a:ea typeface="Aptos"/>
                <a:cs typeface="Aptos"/>
              </a:rPr>
              <a:t>Growth, efficiency, learning and customer choice</a:t>
            </a:r>
          </a:p>
        </p:txBody>
      </p:sp>
      <p:sp>
        <p:nvSpPr>
          <p:cNvPr id="11" name="Rectangle 10">
            <a:extLst>
              <a:ext uri="{FF2B5EF4-FFF2-40B4-BE49-F238E27FC236}">
                <a16:creationId xmlns:a16="http://schemas.microsoft.com/office/drawing/2014/main" id="{22F48A1B-479B-4C7D-8098-D107BB911466}"/>
              </a:ext>
            </a:extLst>
          </p:cNvPr>
          <p:cNvSpPr>
            <a:spLocks noGrp="1"/>
          </p:cNvSpPr>
          <p:nvPr/>
        </p:nvSpPr>
        <p:spPr>
          <a:xfrm>
            <a:off x="4738666" y="2766877"/>
            <a:ext cx="3524250" cy="333375"/>
          </a:xfrm>
          <a:prstGeom prst="rect">
            <a:avLst/>
          </a:prstGeom>
          <a:noFill/>
          <a:ln w="0">
            <a:noFill/>
          </a:ln>
        </p:spPr>
        <p:txBody>
          <a:bodyPr anchor="ctr">
            <a:normAutofit fontScale="96212" lnSpcReduction="10000"/>
          </a:bodyPr>
          <a:lstStyle/>
          <a:p>
            <a:pPr algn="ctr">
              <a:defRPr sz="1650" b="1">
                <a:solidFill>
                  <a:srgbClr val="C84C4C"/>
                </a:solidFill>
                <a:latin typeface="Aptos"/>
                <a:ea typeface="Aptos"/>
                <a:cs typeface="Aptos"/>
              </a:defRPr>
            </a:pPr>
            <a:r>
              <a:rPr sz="1650" b="1" dirty="0">
                <a:solidFill>
                  <a:srgbClr val="C84C4C"/>
                </a:solidFill>
                <a:latin typeface="Aptos"/>
                <a:ea typeface="Aptos"/>
                <a:cs typeface="Aptos"/>
              </a:rPr>
              <a:t>Potential costs</a:t>
            </a:r>
          </a:p>
        </p:txBody>
      </p:sp>
      <p:sp>
        <p:nvSpPr>
          <p:cNvPr id="12" name="Rectangle 11">
            <a:extLst>
              <a:ext uri="{FF2B5EF4-FFF2-40B4-BE49-F238E27FC236}">
                <a16:creationId xmlns:a16="http://schemas.microsoft.com/office/drawing/2014/main" id="{DA941F53-4849-431C-8F08-0CB0D329E5C9}"/>
              </a:ext>
            </a:extLst>
          </p:cNvPr>
          <p:cNvSpPr>
            <a:spLocks noGrp="1"/>
          </p:cNvSpPr>
          <p:nvPr/>
        </p:nvSpPr>
        <p:spPr>
          <a:xfrm>
            <a:off x="4533900" y="3262312"/>
            <a:ext cx="3524250" cy="571500"/>
          </a:xfrm>
          <a:prstGeom prst="rect">
            <a:avLst/>
          </a:prstGeom>
          <a:noFill/>
          <a:ln w="0">
            <a:noFill/>
          </a:ln>
        </p:spPr>
        <p:txBody>
          <a:bodyPr anchor="ctr">
            <a:normAutofit/>
          </a:bodyPr>
          <a:lstStyle/>
          <a:p>
            <a:pPr algn="ctr">
              <a:defRPr sz="1500" b="0">
                <a:solidFill>
                  <a:srgbClr val="16222E"/>
                </a:solidFill>
                <a:latin typeface="Aptos"/>
                <a:ea typeface="Aptos"/>
                <a:cs typeface="Aptos"/>
              </a:defRPr>
            </a:pPr>
            <a:r>
              <a:rPr sz="1500" b="0" dirty="0">
                <a:solidFill>
                  <a:srgbClr val="16222E"/>
                </a:solidFill>
                <a:latin typeface="Aptos"/>
                <a:ea typeface="Aptos"/>
                <a:cs typeface="Aptos"/>
              </a:rPr>
              <a:t>Unequal outcomes, dependency, disruption and environmental harm</a:t>
            </a:r>
          </a:p>
        </p:txBody>
      </p:sp>
      <p:sp>
        <p:nvSpPr>
          <p:cNvPr id="13" name="Rectangle 12">
            <a:extLst>
              <a:ext uri="{FF2B5EF4-FFF2-40B4-BE49-F238E27FC236}">
                <a16:creationId xmlns:a16="http://schemas.microsoft.com/office/drawing/2014/main" id="{B9DF35DF-4731-402E-BB85-64B3075E2D67}"/>
              </a:ext>
            </a:extLst>
          </p:cNvPr>
          <p:cNvSpPr>
            <a:spLocks noGrp="1"/>
          </p:cNvSpPr>
          <p:nvPr/>
        </p:nvSpPr>
        <p:spPr>
          <a:xfrm>
            <a:off x="1238250" y="4905375"/>
            <a:ext cx="9715500" cy="523875"/>
          </a:xfrm>
          <a:prstGeom prst="rect">
            <a:avLst/>
          </a:prstGeom>
          <a:noFill/>
          <a:ln w="0">
            <a:noFill/>
          </a:ln>
        </p:spPr>
        <p:txBody>
          <a:bodyPr anchor="ctr">
            <a:normAutofit/>
          </a:bodyPr>
          <a:lstStyle/>
          <a:p>
            <a:pPr algn="ctr">
              <a:defRPr sz="1575" b="1">
                <a:solidFill>
                  <a:srgbClr val="0B1F33"/>
                </a:solidFill>
                <a:latin typeface="Aptos"/>
                <a:ea typeface="Aptos"/>
                <a:cs typeface="Aptos"/>
              </a:defRPr>
            </a:pPr>
            <a:r>
              <a:rPr sz="1575" b="1">
                <a:solidFill>
                  <a:srgbClr val="0B1F33"/>
                </a:solidFill>
                <a:latin typeface="Aptos"/>
                <a:ea typeface="Aptos"/>
                <a:cs typeface="Aptos"/>
              </a:rPr>
              <a:t>The management challenge is to decide which connections to deepen and which risks to reduce.</a:t>
            </a:r>
          </a:p>
        </p:txBody>
      </p:sp>
      <p:pic>
        <p:nvPicPr>
          <p:cNvPr id="2" name="Content Placeholder 3">
            <a:extLst>
              <a:ext uri="{FF2B5EF4-FFF2-40B4-BE49-F238E27FC236}">
                <a16:creationId xmlns:a16="http://schemas.microsoft.com/office/drawing/2014/main" id="{4D328505-76D3-0BB7-0C3D-F96BABD89BA8}"/>
              </a:ext>
            </a:extLst>
          </p:cNvPr>
          <p:cNvPicPr>
            <a:picLocks noChangeAspect="1"/>
          </p:cNvPicPr>
          <p:nvPr/>
        </p:nvPicPr>
        <p:blipFill>
          <a:blip r:embed="rId3"/>
          <a:srcRect r="-3" b="11239"/>
          <a:stretch>
            <a:fillRect/>
          </a:stretch>
        </p:blipFill>
        <p:spPr>
          <a:xfrm>
            <a:off x="8033569" y="0"/>
            <a:ext cx="4158431" cy="4380955"/>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effectLst>
            <a:outerShdw blurRad="381000" dist="152400" dir="10800000" algn="r" rotWithShape="0">
              <a:prstClr val="black">
                <a:alpha val="10000"/>
              </a:prstClr>
            </a:outerShdw>
          </a:effectLst>
        </p:spPr>
      </p:pic>
      <p:sp>
        <p:nvSpPr>
          <p:cNvPr id="16" name="Thought Bubble: Cloud 15">
            <a:extLst>
              <a:ext uri="{FF2B5EF4-FFF2-40B4-BE49-F238E27FC236}">
                <a16:creationId xmlns:a16="http://schemas.microsoft.com/office/drawing/2014/main" id="{B34A1808-A6F6-F16D-F108-851B414BF619}"/>
              </a:ext>
            </a:extLst>
          </p:cNvPr>
          <p:cNvSpPr/>
          <p:nvPr/>
        </p:nvSpPr>
        <p:spPr>
          <a:xfrm>
            <a:off x="6096000" y="142330"/>
            <a:ext cx="3080657" cy="1071562"/>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So, is globalisation ultimately good or bad?</a:t>
            </a:r>
          </a:p>
        </p:txBody>
      </p:sp>
    </p:spTree>
    <p:extLst>
      <p:ext uri="{BB962C8B-B14F-4D97-AF65-F5344CB8AC3E}">
        <p14:creationId xmlns:p14="http://schemas.microsoft.com/office/powerpoint/2010/main" val="4480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5C9F851-196D-4221-B9E5-B599E9B61CE7}"/>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F3D22F58-BB68-499F-AE88-576813EEA66F}"/>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dirty="0">
                <a:solidFill>
                  <a:srgbClr val="0B1F33"/>
                </a:solidFill>
                <a:latin typeface="Aptos"/>
                <a:ea typeface="Aptos"/>
                <a:cs typeface="Aptos"/>
              </a:rPr>
              <a:t>Activity 1: </a:t>
            </a:r>
            <a:r>
              <a:rPr sz="2550" b="1" dirty="0" err="1">
                <a:solidFill>
                  <a:srgbClr val="0B1F33"/>
                </a:solidFill>
                <a:latin typeface="Aptos"/>
                <a:ea typeface="Aptos"/>
                <a:cs typeface="Aptos"/>
              </a:rPr>
              <a:t>Globalisation</a:t>
            </a:r>
            <a:r>
              <a:rPr sz="2550" b="1" dirty="0">
                <a:solidFill>
                  <a:srgbClr val="0B1F33"/>
                </a:solidFill>
                <a:latin typeface="Aptos"/>
                <a:ea typeface="Aptos"/>
                <a:cs typeface="Aptos"/>
              </a:rPr>
              <a:t> impact audit</a:t>
            </a:r>
            <a:r>
              <a:rPr lang="en-GB" sz="2550" b="1" dirty="0">
                <a:solidFill>
                  <a:srgbClr val="0B1F33"/>
                </a:solidFill>
                <a:latin typeface="Aptos"/>
                <a:ea typeface="Aptos"/>
                <a:cs typeface="Aptos"/>
              </a:rPr>
              <a:t> (30 minute)</a:t>
            </a:r>
            <a:endParaRPr sz="2550" b="1" dirty="0">
              <a:solidFill>
                <a:srgbClr val="0B1F33"/>
              </a:solidFill>
              <a:latin typeface="Aptos"/>
              <a:ea typeface="Aptos"/>
              <a:cs typeface="Aptos"/>
            </a:endParaRPr>
          </a:p>
        </p:txBody>
      </p:sp>
      <p:sp>
        <p:nvSpPr>
          <p:cNvPr id="4" name="Rectangle 3">
            <a:extLst>
              <a:ext uri="{FF2B5EF4-FFF2-40B4-BE49-F238E27FC236}">
                <a16:creationId xmlns:a16="http://schemas.microsoft.com/office/drawing/2014/main" id="{60EFD2A4-6637-41C7-9EC8-3A776F2E5F12}"/>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CA3E2497-0B3A-41C5-960A-A5CB262B30C2}"/>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25</a:t>
            </a:r>
          </a:p>
        </p:txBody>
      </p:sp>
      <p:sp>
        <p:nvSpPr>
          <p:cNvPr id="6" name="Rectangle: Rounded Corners 5">
            <a:extLst>
              <a:ext uri="{FF2B5EF4-FFF2-40B4-BE49-F238E27FC236}">
                <a16:creationId xmlns:a16="http://schemas.microsoft.com/office/drawing/2014/main" id="{332A217A-38C8-4722-9029-9FF4B13A0561}"/>
              </a:ext>
            </a:extLst>
          </p:cNvPr>
          <p:cNvSpPr>
            <a:spLocks noGrp="1"/>
          </p:cNvSpPr>
          <p:nvPr/>
        </p:nvSpPr>
        <p:spPr>
          <a:xfrm>
            <a:off x="571500" y="1714500"/>
            <a:ext cx="11049000" cy="4095750"/>
          </a:xfrm>
          <a:prstGeom prst="roundRect">
            <a:avLst>
              <a:gd name="adj" fmla="val 1860"/>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FD269DDE-6982-46EF-8CBB-E947BFC72489}"/>
              </a:ext>
            </a:extLst>
          </p:cNvPr>
          <p:cNvSpPr>
            <a:spLocks noGrp="1"/>
          </p:cNvSpPr>
          <p:nvPr/>
        </p:nvSpPr>
        <p:spPr>
          <a:xfrm>
            <a:off x="857250" y="2428875"/>
            <a:ext cx="2667000" cy="361950"/>
          </a:xfrm>
          <a:prstGeom prst="rect">
            <a:avLst/>
          </a:prstGeom>
          <a:noFill/>
          <a:ln w="0">
            <a:noFill/>
          </a:ln>
        </p:spPr>
        <p:txBody>
          <a:bodyPr anchor="ctr">
            <a:normAutofit/>
          </a:bodyPr>
          <a:lstStyle/>
          <a:p>
            <a:pPr algn="l">
              <a:defRPr sz="1725" b="1">
                <a:solidFill>
                  <a:srgbClr val="0B1F33"/>
                </a:solidFill>
                <a:latin typeface="Aptos"/>
                <a:ea typeface="Aptos"/>
                <a:cs typeface="Aptos"/>
              </a:defRPr>
            </a:pPr>
            <a:r>
              <a:rPr sz="1725" b="1">
                <a:solidFill>
                  <a:srgbClr val="0B1F33"/>
                </a:solidFill>
                <a:latin typeface="Aptos"/>
                <a:ea typeface="Aptos"/>
                <a:cs typeface="Aptos"/>
              </a:rPr>
              <a:t>Choose one business</a:t>
            </a:r>
          </a:p>
        </p:txBody>
      </p:sp>
      <p:sp>
        <p:nvSpPr>
          <p:cNvPr id="9" name="Rectangle 8">
            <a:extLst>
              <a:ext uri="{FF2B5EF4-FFF2-40B4-BE49-F238E27FC236}">
                <a16:creationId xmlns:a16="http://schemas.microsoft.com/office/drawing/2014/main" id="{E6D7B3B5-59E6-40EF-ADFF-873519F6DB66}"/>
              </a:ext>
            </a:extLst>
          </p:cNvPr>
          <p:cNvSpPr>
            <a:spLocks noGrp="1"/>
          </p:cNvSpPr>
          <p:nvPr/>
        </p:nvSpPr>
        <p:spPr>
          <a:xfrm>
            <a:off x="857250" y="2857500"/>
            <a:ext cx="10001250" cy="428625"/>
          </a:xfrm>
          <a:prstGeom prst="rect">
            <a:avLst/>
          </a:prstGeom>
          <a:noFill/>
          <a:ln w="0">
            <a:noFill/>
          </a:ln>
        </p:spPr>
        <p:txBody>
          <a:bodyPr anchor="ctr">
            <a:normAutofit/>
          </a:bodyPr>
          <a:lstStyle/>
          <a:p>
            <a:pPr algn="l">
              <a:defRPr sz="1425" b="0">
                <a:solidFill>
                  <a:srgbClr val="4B5B68"/>
                </a:solidFill>
                <a:latin typeface="Aptos"/>
                <a:ea typeface="Aptos"/>
                <a:cs typeface="Aptos"/>
              </a:defRPr>
            </a:pPr>
            <a:r>
              <a:rPr sz="1425" b="0">
                <a:solidFill>
                  <a:srgbClr val="4B5B68"/>
                </a:solidFill>
                <a:latin typeface="Aptos"/>
                <a:ea typeface="Aptos"/>
                <a:cs typeface="Aptos"/>
              </a:rPr>
              <a:t>Hotel group  •  Fashion retailer  •  Food manufacturer  •  Technology start-up  •  Logistics company</a:t>
            </a:r>
          </a:p>
        </p:txBody>
      </p:sp>
      <p:sp>
        <p:nvSpPr>
          <p:cNvPr id="10" name="Rectangle 9">
            <a:extLst>
              <a:ext uri="{FF2B5EF4-FFF2-40B4-BE49-F238E27FC236}">
                <a16:creationId xmlns:a16="http://schemas.microsoft.com/office/drawing/2014/main" id="{C122F5ED-7552-4982-B6F9-0E4F44E95A3A}"/>
              </a:ext>
            </a:extLst>
          </p:cNvPr>
          <p:cNvSpPr>
            <a:spLocks noGrp="1"/>
          </p:cNvSpPr>
          <p:nvPr/>
        </p:nvSpPr>
        <p:spPr>
          <a:xfrm>
            <a:off x="857250" y="3571875"/>
            <a:ext cx="2190750" cy="333375"/>
          </a:xfrm>
          <a:prstGeom prst="rect">
            <a:avLst/>
          </a:prstGeom>
          <a:noFill/>
          <a:ln w="0">
            <a:noFill/>
          </a:ln>
        </p:spPr>
        <p:txBody>
          <a:bodyPr anchor="ctr">
            <a:normAutofit fontScale="92029" lnSpcReduction="10000"/>
          </a:bodyPr>
          <a:lstStyle/>
          <a:p>
            <a:pPr algn="l">
              <a:defRPr sz="1725" b="1">
                <a:solidFill>
                  <a:srgbClr val="0B1F33"/>
                </a:solidFill>
                <a:latin typeface="Aptos"/>
                <a:ea typeface="Aptos"/>
                <a:cs typeface="Aptos"/>
              </a:defRPr>
            </a:pPr>
            <a:r>
              <a:rPr sz="1725" b="1" dirty="0">
                <a:solidFill>
                  <a:srgbClr val="0B1F33"/>
                </a:solidFill>
                <a:latin typeface="Aptos"/>
                <a:ea typeface="Aptos"/>
                <a:cs typeface="Aptos"/>
              </a:rPr>
              <a:t>Your task</a:t>
            </a:r>
          </a:p>
        </p:txBody>
      </p:sp>
      <p:sp>
        <p:nvSpPr>
          <p:cNvPr id="11" name="Rectangle 10">
            <a:extLst>
              <a:ext uri="{FF2B5EF4-FFF2-40B4-BE49-F238E27FC236}">
                <a16:creationId xmlns:a16="http://schemas.microsoft.com/office/drawing/2014/main" id="{0F9B0BCD-D1DE-4E26-AAA9-918088475824}"/>
              </a:ext>
            </a:extLst>
          </p:cNvPr>
          <p:cNvSpPr>
            <a:spLocks noGrp="1"/>
          </p:cNvSpPr>
          <p:nvPr/>
        </p:nvSpPr>
        <p:spPr>
          <a:xfrm>
            <a:off x="857250" y="4000500"/>
            <a:ext cx="9715500" cy="1428750"/>
          </a:xfrm>
          <a:prstGeom prst="rect">
            <a:avLst/>
          </a:prstGeom>
          <a:noFill/>
          <a:ln w="0">
            <a:noFill/>
          </a:ln>
        </p:spPr>
        <p:txBody>
          <a:bodyPr anchor="ctr">
            <a:normAutofit lnSpcReduction="10000"/>
          </a:bodyPr>
          <a:lstStyle/>
          <a:p>
            <a:pPr algn="l">
              <a:defRPr sz="1500" b="0">
                <a:solidFill>
                  <a:srgbClr val="16222E"/>
                </a:solidFill>
                <a:latin typeface="Aptos"/>
                <a:ea typeface="Aptos"/>
                <a:cs typeface="Aptos"/>
              </a:defRPr>
            </a:pPr>
            <a:r>
              <a:rPr lang="en-GB" sz="1500" b="1" dirty="0">
                <a:solidFill>
                  <a:schemeClr val="accent2"/>
                </a:solidFill>
                <a:latin typeface="Aptos"/>
                <a:ea typeface="Aptos"/>
                <a:cs typeface="Aptos"/>
              </a:rPr>
              <a:t>In teams of 3-4</a:t>
            </a:r>
          </a:p>
          <a:p>
            <a:pPr algn="l">
              <a:defRPr sz="1500" b="0">
                <a:solidFill>
                  <a:srgbClr val="16222E"/>
                </a:solidFill>
                <a:latin typeface="Aptos"/>
                <a:ea typeface="Aptos"/>
                <a:cs typeface="Aptos"/>
              </a:defRPr>
            </a:pPr>
            <a:r>
              <a:rPr sz="1500" b="0" dirty="0">
                <a:solidFill>
                  <a:srgbClr val="16222E"/>
                </a:solidFill>
                <a:latin typeface="Aptos"/>
                <a:ea typeface="Aptos"/>
                <a:cs typeface="Aptos"/>
              </a:rPr>
              <a:t>1. Identify </a:t>
            </a:r>
            <a:r>
              <a:rPr lang="en-GB" sz="1500" dirty="0">
                <a:solidFill>
                  <a:srgbClr val="16222E"/>
                </a:solidFill>
                <a:latin typeface="Aptos"/>
                <a:ea typeface="Aptos"/>
                <a:cs typeface="Aptos"/>
              </a:rPr>
              <a:t>four</a:t>
            </a:r>
            <a:r>
              <a:rPr sz="1500" b="0" dirty="0">
                <a:solidFill>
                  <a:srgbClr val="16222E"/>
                </a:solidFill>
                <a:latin typeface="Aptos"/>
                <a:ea typeface="Aptos"/>
                <a:cs typeface="Aptos"/>
              </a:rPr>
              <a:t> ways </a:t>
            </a:r>
            <a:r>
              <a:rPr sz="1500" b="0" dirty="0" err="1">
                <a:solidFill>
                  <a:srgbClr val="16222E"/>
                </a:solidFill>
                <a:latin typeface="Aptos"/>
                <a:ea typeface="Aptos"/>
                <a:cs typeface="Aptos"/>
              </a:rPr>
              <a:t>globalisation</a:t>
            </a:r>
            <a:r>
              <a:rPr sz="1500" b="0" dirty="0">
                <a:solidFill>
                  <a:srgbClr val="16222E"/>
                </a:solidFill>
                <a:latin typeface="Aptos"/>
                <a:ea typeface="Aptos"/>
                <a:cs typeface="Aptos"/>
              </a:rPr>
              <a:t> affects the business.</a:t>
            </a:r>
          </a:p>
          <a:p>
            <a:pPr algn="l">
              <a:defRPr sz="1500" b="0">
                <a:solidFill>
                  <a:srgbClr val="16222E"/>
                </a:solidFill>
                <a:latin typeface="Aptos"/>
                <a:ea typeface="Aptos"/>
                <a:cs typeface="Aptos"/>
              </a:defRPr>
            </a:pPr>
            <a:r>
              <a:rPr sz="1500" b="0" dirty="0">
                <a:solidFill>
                  <a:srgbClr val="16222E"/>
                </a:solidFill>
                <a:latin typeface="Aptos"/>
                <a:ea typeface="Aptos"/>
                <a:cs typeface="Aptos"/>
              </a:rPr>
              <a:t>2. Include at least two benefits and two risks.</a:t>
            </a:r>
          </a:p>
          <a:p>
            <a:pPr algn="l">
              <a:defRPr sz="1500" b="0">
                <a:solidFill>
                  <a:srgbClr val="16222E"/>
                </a:solidFill>
                <a:latin typeface="Aptos"/>
                <a:ea typeface="Aptos"/>
                <a:cs typeface="Aptos"/>
              </a:defRPr>
            </a:pPr>
            <a:r>
              <a:rPr sz="1500" b="0" dirty="0">
                <a:solidFill>
                  <a:srgbClr val="16222E"/>
                </a:solidFill>
                <a:latin typeface="Aptos"/>
                <a:ea typeface="Aptos"/>
                <a:cs typeface="Aptos"/>
              </a:rPr>
              <a:t>3. Explain who gains and who may lose.</a:t>
            </a:r>
          </a:p>
          <a:p>
            <a:pPr algn="l">
              <a:defRPr sz="1500" b="0">
                <a:solidFill>
                  <a:srgbClr val="16222E"/>
                </a:solidFill>
                <a:latin typeface="Aptos"/>
                <a:ea typeface="Aptos"/>
                <a:cs typeface="Aptos"/>
              </a:defRPr>
            </a:pPr>
            <a:r>
              <a:rPr sz="1500" b="0" dirty="0">
                <a:solidFill>
                  <a:srgbClr val="16222E"/>
                </a:solidFill>
                <a:latin typeface="Aptos"/>
                <a:ea typeface="Aptos"/>
                <a:cs typeface="Aptos"/>
              </a:rPr>
              <a:t>4. Recommend one action that improves resilience.</a:t>
            </a:r>
          </a:p>
          <a:p>
            <a:pPr algn="l">
              <a:defRPr sz="1500" b="0">
                <a:solidFill>
                  <a:srgbClr val="16222E"/>
                </a:solidFill>
                <a:latin typeface="Aptos"/>
                <a:ea typeface="Aptos"/>
                <a:cs typeface="Aptos"/>
              </a:defRPr>
            </a:pPr>
            <a:r>
              <a:rPr sz="1500" b="0" dirty="0">
                <a:solidFill>
                  <a:srgbClr val="16222E"/>
                </a:solidFill>
                <a:latin typeface="Aptos"/>
                <a:ea typeface="Aptos"/>
                <a:cs typeface="Aptos"/>
              </a:rPr>
              <a:t>5. </a:t>
            </a:r>
            <a:r>
              <a:rPr lang="en-GB" sz="1500" b="0" dirty="0">
                <a:solidFill>
                  <a:srgbClr val="16222E"/>
                </a:solidFill>
                <a:latin typeface="Aptos"/>
                <a:ea typeface="Aptos"/>
                <a:cs typeface="Aptos"/>
              </a:rPr>
              <a:t>Share findings in less than one minute</a:t>
            </a:r>
            <a:r>
              <a:rPr sz="1500" b="0" dirty="0">
                <a:solidFill>
                  <a:srgbClr val="16222E"/>
                </a:solidFill>
                <a:latin typeface="Aptos"/>
                <a:ea typeface="Aptos"/>
                <a:cs typeface="Aptos"/>
              </a:rPr>
              <a:t>.</a:t>
            </a:r>
          </a:p>
        </p:txBody>
      </p:sp>
      <p:pic>
        <p:nvPicPr>
          <p:cNvPr id="2" name="Picture 1" descr="It Takes Teamwork to Prevent Workplace Accidents - EHSLeaders">
            <a:extLst>
              <a:ext uri="{FF2B5EF4-FFF2-40B4-BE49-F238E27FC236}">
                <a16:creationId xmlns:a16="http://schemas.microsoft.com/office/drawing/2014/main" id="{6F55A1F8-5C29-BEDE-B619-9A1D9D1BC90D}"/>
              </a:ext>
            </a:extLst>
          </p:cNvPr>
          <p:cNvPicPr>
            <a:picLocks noChangeAspect="1"/>
          </p:cNvPicPr>
          <p:nvPr/>
        </p:nvPicPr>
        <p:blipFill>
          <a:blip r:embed="rId3"/>
          <a:stretch>
            <a:fillRect/>
          </a:stretch>
        </p:blipFill>
        <p:spPr>
          <a:xfrm>
            <a:off x="8717643" y="2907393"/>
            <a:ext cx="2902857" cy="2902857"/>
          </a:xfrm>
          <a:prstGeom prst="rect">
            <a:avLst/>
          </a:prstGeom>
        </p:spPr>
      </p:pic>
    </p:spTree>
    <p:extLst>
      <p:ext uri="{BB962C8B-B14F-4D97-AF65-F5344CB8AC3E}">
        <p14:creationId xmlns:p14="http://schemas.microsoft.com/office/powerpoint/2010/main" val="6943667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B1F33"/>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733CE4D-B1E2-448B-9E48-A3CD42657AE2}"/>
              </a:ext>
            </a:extLst>
          </p:cNvPr>
          <p:cNvSpPr>
            <a:spLocks noGrp="1"/>
          </p:cNvSpPr>
          <p:nvPr/>
        </p:nvSpPr>
        <p:spPr>
          <a:xfrm>
            <a:off x="714375" y="904875"/>
            <a:ext cx="1333500" cy="76200"/>
          </a:xfrm>
          <a:prstGeom prst="rect">
            <a:avLst/>
          </a:prstGeom>
          <a:solidFill>
            <a:srgbClr val="F3B33D"/>
          </a:solidFill>
          <a:ln w="0">
            <a:noFill/>
          </a:ln>
        </p:spPr>
        <p:txBody>
          <a:bodyPr/>
          <a:lstStyle/>
          <a:p>
            <a:endParaRPr lang="en-GB"/>
          </a:p>
        </p:txBody>
      </p:sp>
      <p:sp>
        <p:nvSpPr>
          <p:cNvPr id="2" name="Rectangle 1">
            <a:extLst>
              <a:ext uri="{FF2B5EF4-FFF2-40B4-BE49-F238E27FC236}">
                <a16:creationId xmlns:a16="http://schemas.microsoft.com/office/drawing/2014/main" id="{57B4046C-88CE-4E8D-8A67-F58318980AEC}"/>
              </a:ext>
            </a:extLst>
          </p:cNvPr>
          <p:cNvSpPr>
            <a:spLocks noGrp="1"/>
          </p:cNvSpPr>
          <p:nvPr/>
        </p:nvSpPr>
        <p:spPr>
          <a:xfrm>
            <a:off x="714375" y="1381125"/>
            <a:ext cx="10477500" cy="1238250"/>
          </a:xfrm>
          <a:prstGeom prst="rect">
            <a:avLst/>
          </a:prstGeom>
          <a:noFill/>
          <a:ln w="0">
            <a:noFill/>
          </a:ln>
        </p:spPr>
        <p:txBody>
          <a:bodyPr anchor="ctr">
            <a:normAutofit/>
          </a:bodyPr>
          <a:lstStyle/>
          <a:p>
            <a:pPr algn="l">
              <a:defRPr sz="3450" b="1">
                <a:solidFill>
                  <a:srgbClr val="FFFFFF"/>
                </a:solidFill>
                <a:latin typeface="Aptos"/>
                <a:ea typeface="Aptos"/>
                <a:cs typeface="Aptos"/>
              </a:defRPr>
            </a:pPr>
            <a:r>
              <a:rPr lang="en-GB" sz="3450" b="1" dirty="0">
                <a:solidFill>
                  <a:srgbClr val="FFFFFF"/>
                </a:solidFill>
                <a:latin typeface="Aptos"/>
                <a:ea typeface="Aptos"/>
                <a:cs typeface="Aptos"/>
              </a:rPr>
              <a:t>Globalisation </a:t>
            </a:r>
            <a:r>
              <a:rPr sz="3450" b="1" dirty="0">
                <a:solidFill>
                  <a:srgbClr val="FFFFFF"/>
                </a:solidFill>
                <a:latin typeface="Aptos"/>
                <a:ea typeface="Aptos"/>
                <a:cs typeface="Aptos"/>
              </a:rPr>
              <a:t>Theor</a:t>
            </a:r>
            <a:r>
              <a:rPr lang="en-GB" sz="3450" b="1" dirty="0" err="1">
                <a:solidFill>
                  <a:srgbClr val="FFFFFF"/>
                </a:solidFill>
                <a:latin typeface="Aptos"/>
                <a:ea typeface="Aptos"/>
                <a:cs typeface="Aptos"/>
              </a:rPr>
              <a:t>ies</a:t>
            </a:r>
            <a:r>
              <a:rPr lang="en-GB" sz="3450" b="1" dirty="0">
                <a:solidFill>
                  <a:srgbClr val="FFFFFF"/>
                </a:solidFill>
                <a:latin typeface="Aptos"/>
                <a:ea typeface="Aptos"/>
                <a:cs typeface="Aptos"/>
              </a:rPr>
              <a:t> </a:t>
            </a:r>
            <a:endParaRPr sz="3450" b="1" dirty="0">
              <a:solidFill>
                <a:srgbClr val="FFFFFF"/>
              </a:solidFill>
              <a:latin typeface="Aptos"/>
              <a:ea typeface="Aptos"/>
              <a:cs typeface="Aptos"/>
            </a:endParaRPr>
          </a:p>
        </p:txBody>
      </p:sp>
      <p:sp>
        <p:nvSpPr>
          <p:cNvPr id="4" name="Rectangle 3">
            <a:extLst>
              <a:ext uri="{FF2B5EF4-FFF2-40B4-BE49-F238E27FC236}">
                <a16:creationId xmlns:a16="http://schemas.microsoft.com/office/drawing/2014/main" id="{88F39076-1127-4A4A-A1DD-7A875D2D864A}"/>
              </a:ext>
            </a:extLst>
          </p:cNvPr>
          <p:cNvSpPr>
            <a:spLocks noGrp="1"/>
          </p:cNvSpPr>
          <p:nvPr/>
        </p:nvSpPr>
        <p:spPr>
          <a:xfrm>
            <a:off x="10763250" y="5905500"/>
            <a:ext cx="666750" cy="381000"/>
          </a:xfrm>
          <a:prstGeom prst="rect">
            <a:avLst/>
          </a:prstGeom>
          <a:noFill/>
          <a:ln w="0">
            <a:noFill/>
          </a:ln>
        </p:spPr>
        <p:txBody>
          <a:bodyPr anchor="ctr">
            <a:normAutofit/>
          </a:bodyPr>
          <a:lstStyle/>
          <a:p>
            <a:pPr algn="r">
              <a:defRPr sz="1350" b="1">
                <a:solidFill>
                  <a:srgbClr val="F3B33D"/>
                </a:solidFill>
                <a:latin typeface="Aptos"/>
                <a:ea typeface="Aptos"/>
                <a:cs typeface="Aptos"/>
              </a:defRPr>
            </a:pPr>
            <a:r>
              <a:rPr sz="1350" b="1">
                <a:solidFill>
                  <a:srgbClr val="F3B33D"/>
                </a:solidFill>
                <a:latin typeface="Aptos"/>
                <a:ea typeface="Aptos"/>
                <a:cs typeface="Aptos"/>
              </a:rPr>
              <a:t>27</a:t>
            </a:r>
          </a:p>
        </p:txBody>
      </p:sp>
    </p:spTree>
    <p:extLst>
      <p:ext uri="{BB962C8B-B14F-4D97-AF65-F5344CB8AC3E}">
        <p14:creationId xmlns:p14="http://schemas.microsoft.com/office/powerpoint/2010/main" val="8389869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B3C6F11D-B3CA-4685-A750-979E7E14FDB1}"/>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67251126-15A9-4EB1-84AE-B220942E1917}"/>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dirty="0">
                <a:solidFill>
                  <a:srgbClr val="0B1F33"/>
                </a:solidFill>
                <a:latin typeface="Aptos"/>
                <a:ea typeface="Aptos"/>
                <a:cs typeface="Aptos"/>
              </a:rPr>
              <a:t>Four useful lenses</a:t>
            </a:r>
            <a:r>
              <a:rPr lang="en-GB" sz="2550" b="1" dirty="0">
                <a:solidFill>
                  <a:srgbClr val="0B1F33"/>
                </a:solidFill>
                <a:latin typeface="Aptos"/>
                <a:ea typeface="Aptos"/>
                <a:cs typeface="Aptos"/>
              </a:rPr>
              <a:t> to understanding globalisation</a:t>
            </a:r>
            <a:endParaRPr sz="2550" b="1" dirty="0">
              <a:solidFill>
                <a:srgbClr val="0B1F33"/>
              </a:solidFill>
              <a:latin typeface="Aptos"/>
              <a:ea typeface="Aptos"/>
              <a:cs typeface="Aptos"/>
            </a:endParaRPr>
          </a:p>
        </p:txBody>
      </p:sp>
      <p:sp>
        <p:nvSpPr>
          <p:cNvPr id="4" name="Rectangle 3">
            <a:extLst>
              <a:ext uri="{FF2B5EF4-FFF2-40B4-BE49-F238E27FC236}">
                <a16:creationId xmlns:a16="http://schemas.microsoft.com/office/drawing/2014/main" id="{DC140021-9D28-432F-8D37-D63C7D9A46DB}"/>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AFA161DF-9D21-4E7C-BC6C-D2ACFAFE3905}"/>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28</a:t>
            </a:r>
          </a:p>
        </p:txBody>
      </p:sp>
      <p:sp>
        <p:nvSpPr>
          <p:cNvPr id="6" name="Rectangle: Rounded Corners 5">
            <a:extLst>
              <a:ext uri="{FF2B5EF4-FFF2-40B4-BE49-F238E27FC236}">
                <a16:creationId xmlns:a16="http://schemas.microsoft.com/office/drawing/2014/main" id="{032F0EEB-FDA3-4805-BFC1-9A4202126F4A}"/>
              </a:ext>
            </a:extLst>
          </p:cNvPr>
          <p:cNvSpPr>
            <a:spLocks noGrp="1"/>
          </p:cNvSpPr>
          <p:nvPr/>
        </p:nvSpPr>
        <p:spPr>
          <a:xfrm>
            <a:off x="571500" y="1809750"/>
            <a:ext cx="5410200" cy="1666875"/>
          </a:xfrm>
          <a:prstGeom prst="roundRect">
            <a:avLst>
              <a:gd name="adj" fmla="val 4571"/>
            </a:avLst>
          </a:prstGeom>
          <a:solidFill>
            <a:srgbClr val="FFFFFF"/>
          </a:solidFill>
          <a:ln w="0">
            <a:noFill/>
          </a:ln>
        </p:spPr>
        <p:txBody>
          <a:bodyPr/>
          <a:lstStyle/>
          <a:p>
            <a:endParaRPr lang="en-GB"/>
          </a:p>
        </p:txBody>
      </p:sp>
      <p:sp>
        <p:nvSpPr>
          <p:cNvPr id="7" name="Rectangle 6">
            <a:extLst>
              <a:ext uri="{FF2B5EF4-FFF2-40B4-BE49-F238E27FC236}">
                <a16:creationId xmlns:a16="http://schemas.microsoft.com/office/drawing/2014/main" id="{7FE0D2C6-2785-48BF-B78B-9EFA099B48A0}"/>
              </a:ext>
            </a:extLst>
          </p:cNvPr>
          <p:cNvSpPr>
            <a:spLocks noGrp="1"/>
          </p:cNvSpPr>
          <p:nvPr/>
        </p:nvSpPr>
        <p:spPr>
          <a:xfrm>
            <a:off x="571500" y="1809750"/>
            <a:ext cx="76200" cy="1666875"/>
          </a:xfrm>
          <a:prstGeom prst="rect">
            <a:avLst/>
          </a:prstGeom>
          <a:solidFill>
            <a:srgbClr val="007C83"/>
          </a:solidFill>
          <a:ln w="0">
            <a:noFill/>
          </a:ln>
        </p:spPr>
        <p:txBody>
          <a:bodyPr/>
          <a:lstStyle/>
          <a:p>
            <a:endParaRPr lang="en-GB"/>
          </a:p>
        </p:txBody>
      </p:sp>
      <p:sp>
        <p:nvSpPr>
          <p:cNvPr id="8" name="Rectangle 7">
            <a:extLst>
              <a:ext uri="{FF2B5EF4-FFF2-40B4-BE49-F238E27FC236}">
                <a16:creationId xmlns:a16="http://schemas.microsoft.com/office/drawing/2014/main" id="{6402DC20-9D64-424B-9B45-58570106C08F}"/>
              </a:ext>
            </a:extLst>
          </p:cNvPr>
          <p:cNvSpPr>
            <a:spLocks noGrp="1"/>
          </p:cNvSpPr>
          <p:nvPr/>
        </p:nvSpPr>
        <p:spPr>
          <a:xfrm>
            <a:off x="838200" y="20002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World-systems theory</a:t>
            </a:r>
          </a:p>
        </p:txBody>
      </p:sp>
      <p:sp>
        <p:nvSpPr>
          <p:cNvPr id="9" name="Rectangle 8">
            <a:extLst>
              <a:ext uri="{FF2B5EF4-FFF2-40B4-BE49-F238E27FC236}">
                <a16:creationId xmlns:a16="http://schemas.microsoft.com/office/drawing/2014/main" id="{422DBE1A-F7F0-46EB-92DA-7689A956BA8E}"/>
              </a:ext>
            </a:extLst>
          </p:cNvPr>
          <p:cNvSpPr>
            <a:spLocks noGrp="1"/>
          </p:cNvSpPr>
          <p:nvPr/>
        </p:nvSpPr>
        <p:spPr>
          <a:xfrm>
            <a:off x="838200" y="24479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Power and unequal positions in the global economy</a:t>
            </a:r>
          </a:p>
        </p:txBody>
      </p:sp>
      <p:sp>
        <p:nvSpPr>
          <p:cNvPr id="10" name="Rectangle: Rounded Corners 9">
            <a:extLst>
              <a:ext uri="{FF2B5EF4-FFF2-40B4-BE49-F238E27FC236}">
                <a16:creationId xmlns:a16="http://schemas.microsoft.com/office/drawing/2014/main" id="{D64F139E-B43D-451B-AADB-85FC6FD49339}"/>
              </a:ext>
            </a:extLst>
          </p:cNvPr>
          <p:cNvSpPr>
            <a:spLocks noGrp="1"/>
          </p:cNvSpPr>
          <p:nvPr/>
        </p:nvSpPr>
        <p:spPr>
          <a:xfrm>
            <a:off x="6210300" y="1809750"/>
            <a:ext cx="5410200" cy="1666875"/>
          </a:xfrm>
          <a:prstGeom prst="roundRect">
            <a:avLst>
              <a:gd name="adj" fmla="val 4571"/>
            </a:avLst>
          </a:prstGeom>
          <a:solidFill>
            <a:srgbClr val="FFFFFF"/>
          </a:solidFill>
          <a:ln w="0">
            <a:noFill/>
          </a:ln>
        </p:spPr>
        <p:txBody>
          <a:bodyPr/>
          <a:lstStyle/>
          <a:p>
            <a:endParaRPr lang="en-GB"/>
          </a:p>
        </p:txBody>
      </p:sp>
      <p:sp>
        <p:nvSpPr>
          <p:cNvPr id="11" name="Rectangle 10">
            <a:extLst>
              <a:ext uri="{FF2B5EF4-FFF2-40B4-BE49-F238E27FC236}">
                <a16:creationId xmlns:a16="http://schemas.microsoft.com/office/drawing/2014/main" id="{9A966A0B-2A50-4A77-AF5E-346A33F84624}"/>
              </a:ext>
            </a:extLst>
          </p:cNvPr>
          <p:cNvSpPr>
            <a:spLocks noGrp="1"/>
          </p:cNvSpPr>
          <p:nvPr/>
        </p:nvSpPr>
        <p:spPr>
          <a:xfrm>
            <a:off x="6210300" y="1809750"/>
            <a:ext cx="76200" cy="1666875"/>
          </a:xfrm>
          <a:prstGeom prst="rect">
            <a:avLst/>
          </a:prstGeom>
          <a:solidFill>
            <a:srgbClr val="007C83"/>
          </a:solidFill>
          <a:ln w="0">
            <a:noFill/>
          </a:ln>
        </p:spPr>
        <p:txBody>
          <a:bodyPr/>
          <a:lstStyle/>
          <a:p>
            <a:endParaRPr lang="en-GB"/>
          </a:p>
        </p:txBody>
      </p:sp>
      <p:sp>
        <p:nvSpPr>
          <p:cNvPr id="12" name="Rectangle 11">
            <a:extLst>
              <a:ext uri="{FF2B5EF4-FFF2-40B4-BE49-F238E27FC236}">
                <a16:creationId xmlns:a16="http://schemas.microsoft.com/office/drawing/2014/main" id="{BDC0D2D4-A3EA-458E-9CD0-5AFE084B54B6}"/>
              </a:ext>
            </a:extLst>
          </p:cNvPr>
          <p:cNvSpPr>
            <a:spLocks noGrp="1"/>
          </p:cNvSpPr>
          <p:nvPr/>
        </p:nvSpPr>
        <p:spPr>
          <a:xfrm>
            <a:off x="6477000" y="20002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Comparative advantage</a:t>
            </a:r>
          </a:p>
        </p:txBody>
      </p:sp>
      <p:sp>
        <p:nvSpPr>
          <p:cNvPr id="13" name="Rectangle 12">
            <a:extLst>
              <a:ext uri="{FF2B5EF4-FFF2-40B4-BE49-F238E27FC236}">
                <a16:creationId xmlns:a16="http://schemas.microsoft.com/office/drawing/2014/main" id="{860B6E36-6475-4062-9BE5-BD37AF2FE833}"/>
              </a:ext>
            </a:extLst>
          </p:cNvPr>
          <p:cNvSpPr>
            <a:spLocks noGrp="1"/>
          </p:cNvSpPr>
          <p:nvPr/>
        </p:nvSpPr>
        <p:spPr>
          <a:xfrm>
            <a:off x="6477000" y="24479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Relative efficiency and the gains from specialisation</a:t>
            </a:r>
          </a:p>
        </p:txBody>
      </p:sp>
      <p:sp>
        <p:nvSpPr>
          <p:cNvPr id="14" name="Rectangle: Rounded Corners 13">
            <a:extLst>
              <a:ext uri="{FF2B5EF4-FFF2-40B4-BE49-F238E27FC236}">
                <a16:creationId xmlns:a16="http://schemas.microsoft.com/office/drawing/2014/main" id="{A4E73C5A-8DDC-4AC6-8985-25AFC47D44D9}"/>
              </a:ext>
            </a:extLst>
          </p:cNvPr>
          <p:cNvSpPr>
            <a:spLocks noGrp="1"/>
          </p:cNvSpPr>
          <p:nvPr/>
        </p:nvSpPr>
        <p:spPr>
          <a:xfrm>
            <a:off x="571500" y="3810000"/>
            <a:ext cx="5410200" cy="1666875"/>
          </a:xfrm>
          <a:prstGeom prst="roundRect">
            <a:avLst>
              <a:gd name="adj" fmla="val 4571"/>
            </a:avLst>
          </a:prstGeom>
          <a:solidFill>
            <a:srgbClr val="FFFFFF"/>
          </a:solidFill>
          <a:ln w="0">
            <a:noFill/>
          </a:ln>
        </p:spPr>
        <p:txBody>
          <a:bodyPr/>
          <a:lstStyle/>
          <a:p>
            <a:endParaRPr lang="en-GB"/>
          </a:p>
        </p:txBody>
      </p:sp>
      <p:sp>
        <p:nvSpPr>
          <p:cNvPr id="15" name="Rectangle 14">
            <a:extLst>
              <a:ext uri="{FF2B5EF4-FFF2-40B4-BE49-F238E27FC236}">
                <a16:creationId xmlns:a16="http://schemas.microsoft.com/office/drawing/2014/main" id="{16C82B72-5DF4-4B21-8EC4-DB163C6E0393}"/>
              </a:ext>
            </a:extLst>
          </p:cNvPr>
          <p:cNvSpPr>
            <a:spLocks noGrp="1"/>
          </p:cNvSpPr>
          <p:nvPr/>
        </p:nvSpPr>
        <p:spPr>
          <a:xfrm>
            <a:off x="571500" y="3810000"/>
            <a:ext cx="76200" cy="1666875"/>
          </a:xfrm>
          <a:prstGeom prst="rect">
            <a:avLst/>
          </a:prstGeom>
          <a:solidFill>
            <a:srgbClr val="007C83"/>
          </a:solidFill>
          <a:ln w="0">
            <a:noFill/>
          </a:ln>
        </p:spPr>
        <p:txBody>
          <a:bodyPr/>
          <a:lstStyle/>
          <a:p>
            <a:endParaRPr lang="en-GB"/>
          </a:p>
        </p:txBody>
      </p:sp>
      <p:sp>
        <p:nvSpPr>
          <p:cNvPr id="16" name="Rectangle 15">
            <a:extLst>
              <a:ext uri="{FF2B5EF4-FFF2-40B4-BE49-F238E27FC236}">
                <a16:creationId xmlns:a16="http://schemas.microsoft.com/office/drawing/2014/main" id="{1DEE2FB7-EAB9-4E5C-B4E2-C29C2767DA3A}"/>
              </a:ext>
            </a:extLst>
          </p:cNvPr>
          <p:cNvSpPr>
            <a:spLocks noGrp="1"/>
          </p:cNvSpPr>
          <p:nvPr/>
        </p:nvSpPr>
        <p:spPr>
          <a:xfrm>
            <a:off x="838200" y="4000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Internalisation</a:t>
            </a:r>
          </a:p>
        </p:txBody>
      </p:sp>
      <p:sp>
        <p:nvSpPr>
          <p:cNvPr id="17" name="Rectangle 16">
            <a:extLst>
              <a:ext uri="{FF2B5EF4-FFF2-40B4-BE49-F238E27FC236}">
                <a16:creationId xmlns:a16="http://schemas.microsoft.com/office/drawing/2014/main" id="{7BB80653-4A51-4331-A943-0E681DA6467E}"/>
              </a:ext>
            </a:extLst>
          </p:cNvPr>
          <p:cNvSpPr>
            <a:spLocks noGrp="1"/>
          </p:cNvSpPr>
          <p:nvPr/>
        </p:nvSpPr>
        <p:spPr>
          <a:xfrm>
            <a:off x="838200" y="4448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Why firms control activities rather than contract them out</a:t>
            </a:r>
          </a:p>
        </p:txBody>
      </p:sp>
      <p:sp>
        <p:nvSpPr>
          <p:cNvPr id="18" name="Rectangle: Rounded Corners 17">
            <a:extLst>
              <a:ext uri="{FF2B5EF4-FFF2-40B4-BE49-F238E27FC236}">
                <a16:creationId xmlns:a16="http://schemas.microsoft.com/office/drawing/2014/main" id="{81F9F8E4-DC49-4822-BAD3-8AA2446EF6B9}"/>
              </a:ext>
            </a:extLst>
          </p:cNvPr>
          <p:cNvSpPr>
            <a:spLocks noGrp="1"/>
          </p:cNvSpPr>
          <p:nvPr/>
        </p:nvSpPr>
        <p:spPr>
          <a:xfrm>
            <a:off x="6210300" y="3810000"/>
            <a:ext cx="5410200" cy="1666875"/>
          </a:xfrm>
          <a:prstGeom prst="roundRect">
            <a:avLst>
              <a:gd name="adj" fmla="val 4571"/>
            </a:avLst>
          </a:prstGeom>
          <a:solidFill>
            <a:srgbClr val="FFFFFF"/>
          </a:solidFill>
          <a:ln w="0">
            <a:noFill/>
          </a:ln>
        </p:spPr>
        <p:txBody>
          <a:bodyPr/>
          <a:lstStyle/>
          <a:p>
            <a:endParaRPr lang="en-GB"/>
          </a:p>
        </p:txBody>
      </p:sp>
      <p:sp>
        <p:nvSpPr>
          <p:cNvPr id="19" name="Rectangle 18">
            <a:extLst>
              <a:ext uri="{FF2B5EF4-FFF2-40B4-BE49-F238E27FC236}">
                <a16:creationId xmlns:a16="http://schemas.microsoft.com/office/drawing/2014/main" id="{CD77EBCA-A51A-40FE-96C4-AEA05647131A}"/>
              </a:ext>
            </a:extLst>
          </p:cNvPr>
          <p:cNvSpPr>
            <a:spLocks noGrp="1"/>
          </p:cNvSpPr>
          <p:nvPr/>
        </p:nvSpPr>
        <p:spPr>
          <a:xfrm>
            <a:off x="6210300" y="3810000"/>
            <a:ext cx="76200" cy="1666875"/>
          </a:xfrm>
          <a:prstGeom prst="rect">
            <a:avLst/>
          </a:prstGeom>
          <a:solidFill>
            <a:srgbClr val="007C83"/>
          </a:solidFill>
          <a:ln w="0">
            <a:noFill/>
          </a:ln>
        </p:spPr>
        <p:txBody>
          <a:bodyPr/>
          <a:lstStyle/>
          <a:p>
            <a:endParaRPr lang="en-GB"/>
          </a:p>
        </p:txBody>
      </p:sp>
      <p:sp>
        <p:nvSpPr>
          <p:cNvPr id="20" name="Rectangle 19">
            <a:extLst>
              <a:ext uri="{FF2B5EF4-FFF2-40B4-BE49-F238E27FC236}">
                <a16:creationId xmlns:a16="http://schemas.microsoft.com/office/drawing/2014/main" id="{923AF00D-5DF8-456C-B88C-DD6E5C009246}"/>
              </a:ext>
            </a:extLst>
          </p:cNvPr>
          <p:cNvSpPr>
            <a:spLocks noGrp="1"/>
          </p:cNvSpPr>
          <p:nvPr/>
        </p:nvSpPr>
        <p:spPr>
          <a:xfrm>
            <a:off x="6477000" y="4000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Network perspective</a:t>
            </a:r>
          </a:p>
        </p:txBody>
      </p:sp>
      <p:sp>
        <p:nvSpPr>
          <p:cNvPr id="21" name="Rectangle 20">
            <a:extLst>
              <a:ext uri="{FF2B5EF4-FFF2-40B4-BE49-F238E27FC236}">
                <a16:creationId xmlns:a16="http://schemas.microsoft.com/office/drawing/2014/main" id="{4F5AD5F1-F083-4477-BE40-8C488CB3C63B}"/>
              </a:ext>
            </a:extLst>
          </p:cNvPr>
          <p:cNvSpPr>
            <a:spLocks noGrp="1"/>
          </p:cNvSpPr>
          <p:nvPr/>
        </p:nvSpPr>
        <p:spPr>
          <a:xfrm>
            <a:off x="6477000" y="4448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How relationships support international expansion</a:t>
            </a:r>
          </a:p>
        </p:txBody>
      </p:sp>
    </p:spTree>
    <p:extLst>
      <p:ext uri="{BB962C8B-B14F-4D97-AF65-F5344CB8AC3E}">
        <p14:creationId xmlns:p14="http://schemas.microsoft.com/office/powerpoint/2010/main" val="739475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26949D5-C708-4089-980B-1C91994A6EFD}"/>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5771A879-4AF8-4616-ADC6-063B2DF738EB}"/>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World-systems theory</a:t>
            </a:r>
          </a:p>
        </p:txBody>
      </p:sp>
      <p:sp>
        <p:nvSpPr>
          <p:cNvPr id="4" name="Rectangle 3">
            <a:extLst>
              <a:ext uri="{FF2B5EF4-FFF2-40B4-BE49-F238E27FC236}">
                <a16:creationId xmlns:a16="http://schemas.microsoft.com/office/drawing/2014/main" id="{E4AF110E-7E03-4241-B36E-80DD6878DE56}"/>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D4AC9ADB-BC81-4A42-8E36-9280C9D106E0}"/>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29</a:t>
            </a:r>
          </a:p>
        </p:txBody>
      </p:sp>
      <p:sp>
        <p:nvSpPr>
          <p:cNvPr id="7" name="Rectangle 6">
            <a:extLst>
              <a:ext uri="{FF2B5EF4-FFF2-40B4-BE49-F238E27FC236}">
                <a16:creationId xmlns:a16="http://schemas.microsoft.com/office/drawing/2014/main" id="{A21086C5-3941-4D18-B545-C0EDA3926CC8}"/>
              </a:ext>
            </a:extLst>
          </p:cNvPr>
          <p:cNvSpPr>
            <a:spLocks noGrp="1"/>
          </p:cNvSpPr>
          <p:nvPr/>
        </p:nvSpPr>
        <p:spPr>
          <a:xfrm>
            <a:off x="756557" y="1695450"/>
            <a:ext cx="9269185" cy="752475"/>
          </a:xfrm>
          <a:prstGeom prst="rect">
            <a:avLst/>
          </a:prstGeom>
          <a:noFill/>
          <a:ln w="0">
            <a:noFill/>
          </a:ln>
        </p:spPr>
        <p:txBody>
          <a:bodyPr anchor="ctr">
            <a:normAutofit/>
          </a:bodyPr>
          <a:lstStyle/>
          <a:p>
            <a:pPr>
              <a:defRPr sz="2025" b="1">
                <a:solidFill>
                  <a:srgbClr val="0B1F33"/>
                </a:solidFill>
                <a:latin typeface="Aptos"/>
                <a:ea typeface="Aptos"/>
                <a:cs typeface="Aptos"/>
              </a:defRPr>
            </a:pPr>
            <a:r>
              <a:rPr sz="2025" b="1" dirty="0">
                <a:solidFill>
                  <a:schemeClr val="accent2"/>
                </a:solidFill>
                <a:latin typeface="Aptos"/>
                <a:ea typeface="Aptos"/>
                <a:cs typeface="Aptos"/>
              </a:rPr>
              <a:t>Immanuel Wallerstein’</a:t>
            </a:r>
            <a:r>
              <a:rPr sz="2025" b="1" dirty="0">
                <a:solidFill>
                  <a:srgbClr val="0B1F33"/>
                </a:solidFill>
                <a:latin typeface="Aptos"/>
              </a:rPr>
              <a:t>s lens </a:t>
            </a:r>
            <a:r>
              <a:rPr sz="2025" b="1" dirty="0">
                <a:solidFill>
                  <a:srgbClr val="0B1F33"/>
                </a:solidFill>
                <a:latin typeface="Aptos"/>
                <a:ea typeface="Aptos"/>
                <a:cs typeface="Aptos"/>
              </a:rPr>
              <a:t>treats the world economy as one connected system.</a:t>
            </a:r>
          </a:p>
        </p:txBody>
      </p:sp>
      <p:sp>
        <p:nvSpPr>
          <p:cNvPr id="8" name="Rectangle: Rounded Corners 7">
            <a:extLst>
              <a:ext uri="{FF2B5EF4-FFF2-40B4-BE49-F238E27FC236}">
                <a16:creationId xmlns:a16="http://schemas.microsoft.com/office/drawing/2014/main" id="{A6A0760A-A0E6-4EBD-A628-934A62BF009C}"/>
              </a:ext>
            </a:extLst>
          </p:cNvPr>
          <p:cNvSpPr>
            <a:spLocks noGrp="1"/>
          </p:cNvSpPr>
          <p:nvPr/>
        </p:nvSpPr>
        <p:spPr>
          <a:xfrm>
            <a:off x="571500" y="2952750"/>
            <a:ext cx="3530600" cy="1666875"/>
          </a:xfrm>
          <a:prstGeom prst="roundRect">
            <a:avLst>
              <a:gd name="adj" fmla="val 4571"/>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966AB898-AD77-4263-8033-3A533F6B6276}"/>
              </a:ext>
            </a:extLst>
          </p:cNvPr>
          <p:cNvSpPr>
            <a:spLocks noGrp="1"/>
          </p:cNvSpPr>
          <p:nvPr/>
        </p:nvSpPr>
        <p:spPr>
          <a:xfrm>
            <a:off x="571500" y="2952750"/>
            <a:ext cx="76200" cy="1666875"/>
          </a:xfrm>
          <a:prstGeom prst="rect">
            <a:avLst/>
          </a:prstGeom>
          <a:solidFill>
            <a:srgbClr val="007C83"/>
          </a:solidFill>
          <a:ln w="0">
            <a:noFill/>
          </a:ln>
        </p:spPr>
        <p:txBody>
          <a:bodyPr/>
          <a:lstStyle/>
          <a:p>
            <a:endParaRPr lang="en-GB"/>
          </a:p>
        </p:txBody>
      </p:sp>
      <p:sp>
        <p:nvSpPr>
          <p:cNvPr id="10" name="Rectangle 9">
            <a:extLst>
              <a:ext uri="{FF2B5EF4-FFF2-40B4-BE49-F238E27FC236}">
                <a16:creationId xmlns:a16="http://schemas.microsoft.com/office/drawing/2014/main" id="{B2D572A0-69DB-458B-A9E9-D6F189A909C8}"/>
              </a:ext>
            </a:extLst>
          </p:cNvPr>
          <p:cNvSpPr>
            <a:spLocks noGrp="1"/>
          </p:cNvSpPr>
          <p:nvPr/>
        </p:nvSpPr>
        <p:spPr>
          <a:xfrm>
            <a:off x="838200" y="31432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Core</a:t>
            </a:r>
          </a:p>
        </p:txBody>
      </p:sp>
      <p:sp>
        <p:nvSpPr>
          <p:cNvPr id="11" name="Rectangle 10">
            <a:extLst>
              <a:ext uri="{FF2B5EF4-FFF2-40B4-BE49-F238E27FC236}">
                <a16:creationId xmlns:a16="http://schemas.microsoft.com/office/drawing/2014/main" id="{E14252FD-487A-4308-8562-D62E1D9C7941}"/>
              </a:ext>
            </a:extLst>
          </p:cNvPr>
          <p:cNvSpPr>
            <a:spLocks noGrp="1"/>
          </p:cNvSpPr>
          <p:nvPr/>
        </p:nvSpPr>
        <p:spPr>
          <a:xfrm>
            <a:off x="838200" y="35909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High-value production, capital and institutional power</a:t>
            </a:r>
          </a:p>
        </p:txBody>
      </p:sp>
      <p:sp>
        <p:nvSpPr>
          <p:cNvPr id="12" name="Rectangle: Rounded Corners 11">
            <a:extLst>
              <a:ext uri="{FF2B5EF4-FFF2-40B4-BE49-F238E27FC236}">
                <a16:creationId xmlns:a16="http://schemas.microsoft.com/office/drawing/2014/main" id="{5DAA0A5C-E231-45FA-B2DF-A86B9385714D}"/>
              </a:ext>
            </a:extLst>
          </p:cNvPr>
          <p:cNvSpPr>
            <a:spLocks noGrp="1"/>
          </p:cNvSpPr>
          <p:nvPr/>
        </p:nvSpPr>
        <p:spPr>
          <a:xfrm>
            <a:off x="4330700" y="2952750"/>
            <a:ext cx="3530600" cy="1666875"/>
          </a:xfrm>
          <a:prstGeom prst="roundRect">
            <a:avLst>
              <a:gd name="adj" fmla="val 4571"/>
            </a:avLst>
          </a:prstGeom>
          <a:solidFill>
            <a:srgbClr val="FFFFFF"/>
          </a:solidFill>
          <a:ln w="0">
            <a:noFill/>
          </a:ln>
        </p:spPr>
        <p:txBody>
          <a:bodyPr/>
          <a:lstStyle/>
          <a:p>
            <a:endParaRPr lang="en-GB"/>
          </a:p>
        </p:txBody>
      </p:sp>
      <p:sp>
        <p:nvSpPr>
          <p:cNvPr id="13" name="Rectangle 12">
            <a:extLst>
              <a:ext uri="{FF2B5EF4-FFF2-40B4-BE49-F238E27FC236}">
                <a16:creationId xmlns:a16="http://schemas.microsoft.com/office/drawing/2014/main" id="{71EA9250-B225-4C49-8923-1C3903C5A3CD}"/>
              </a:ext>
            </a:extLst>
          </p:cNvPr>
          <p:cNvSpPr>
            <a:spLocks noGrp="1"/>
          </p:cNvSpPr>
          <p:nvPr/>
        </p:nvSpPr>
        <p:spPr>
          <a:xfrm>
            <a:off x="4330700" y="2952750"/>
            <a:ext cx="76200" cy="1666875"/>
          </a:xfrm>
          <a:prstGeom prst="rect">
            <a:avLst/>
          </a:prstGeom>
          <a:solidFill>
            <a:srgbClr val="007C83"/>
          </a:solidFill>
          <a:ln w="0">
            <a:noFill/>
          </a:ln>
        </p:spPr>
        <p:txBody>
          <a:bodyPr/>
          <a:lstStyle/>
          <a:p>
            <a:endParaRPr lang="en-GB"/>
          </a:p>
        </p:txBody>
      </p:sp>
      <p:sp>
        <p:nvSpPr>
          <p:cNvPr id="14" name="Rectangle 13">
            <a:extLst>
              <a:ext uri="{FF2B5EF4-FFF2-40B4-BE49-F238E27FC236}">
                <a16:creationId xmlns:a16="http://schemas.microsoft.com/office/drawing/2014/main" id="{8AF296BB-528E-4153-8595-B73613A48B8D}"/>
              </a:ext>
            </a:extLst>
          </p:cNvPr>
          <p:cNvSpPr>
            <a:spLocks noGrp="1"/>
          </p:cNvSpPr>
          <p:nvPr/>
        </p:nvSpPr>
        <p:spPr>
          <a:xfrm>
            <a:off x="4597400" y="31432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Semi-periphery</a:t>
            </a:r>
          </a:p>
        </p:txBody>
      </p:sp>
      <p:sp>
        <p:nvSpPr>
          <p:cNvPr id="15" name="Rectangle 14">
            <a:extLst>
              <a:ext uri="{FF2B5EF4-FFF2-40B4-BE49-F238E27FC236}">
                <a16:creationId xmlns:a16="http://schemas.microsoft.com/office/drawing/2014/main" id="{0E9669D4-12F2-4676-819D-6EA61902BE82}"/>
              </a:ext>
            </a:extLst>
          </p:cNvPr>
          <p:cNvSpPr>
            <a:spLocks noGrp="1"/>
          </p:cNvSpPr>
          <p:nvPr/>
        </p:nvSpPr>
        <p:spPr>
          <a:xfrm>
            <a:off x="4597400" y="35909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Intermediate position with both influence and dependency</a:t>
            </a:r>
          </a:p>
        </p:txBody>
      </p:sp>
      <p:sp>
        <p:nvSpPr>
          <p:cNvPr id="16" name="Rectangle: Rounded Corners 15">
            <a:extLst>
              <a:ext uri="{FF2B5EF4-FFF2-40B4-BE49-F238E27FC236}">
                <a16:creationId xmlns:a16="http://schemas.microsoft.com/office/drawing/2014/main" id="{C3E9093F-50A5-45D9-AC50-0F27611CAFE9}"/>
              </a:ext>
            </a:extLst>
          </p:cNvPr>
          <p:cNvSpPr>
            <a:spLocks noGrp="1"/>
          </p:cNvSpPr>
          <p:nvPr/>
        </p:nvSpPr>
        <p:spPr>
          <a:xfrm>
            <a:off x="8089900" y="2952750"/>
            <a:ext cx="3530600" cy="1666875"/>
          </a:xfrm>
          <a:prstGeom prst="roundRect">
            <a:avLst>
              <a:gd name="adj" fmla="val 4571"/>
            </a:avLst>
          </a:prstGeom>
          <a:solidFill>
            <a:srgbClr val="FFFFFF"/>
          </a:solidFill>
          <a:ln w="0">
            <a:noFill/>
          </a:ln>
        </p:spPr>
        <p:txBody>
          <a:bodyPr/>
          <a:lstStyle/>
          <a:p>
            <a:endParaRPr lang="en-GB"/>
          </a:p>
        </p:txBody>
      </p:sp>
      <p:sp>
        <p:nvSpPr>
          <p:cNvPr id="17" name="Rectangle 16">
            <a:extLst>
              <a:ext uri="{FF2B5EF4-FFF2-40B4-BE49-F238E27FC236}">
                <a16:creationId xmlns:a16="http://schemas.microsoft.com/office/drawing/2014/main" id="{9AE30D60-2493-49FA-9985-90F7887D7A14}"/>
              </a:ext>
            </a:extLst>
          </p:cNvPr>
          <p:cNvSpPr>
            <a:spLocks noGrp="1"/>
          </p:cNvSpPr>
          <p:nvPr/>
        </p:nvSpPr>
        <p:spPr>
          <a:xfrm>
            <a:off x="8089900" y="2952750"/>
            <a:ext cx="76200" cy="1666875"/>
          </a:xfrm>
          <a:prstGeom prst="rect">
            <a:avLst/>
          </a:prstGeom>
          <a:solidFill>
            <a:srgbClr val="007C83"/>
          </a:solidFill>
          <a:ln w="0">
            <a:noFill/>
          </a:ln>
        </p:spPr>
        <p:txBody>
          <a:bodyPr/>
          <a:lstStyle/>
          <a:p>
            <a:endParaRPr lang="en-GB"/>
          </a:p>
        </p:txBody>
      </p:sp>
      <p:sp>
        <p:nvSpPr>
          <p:cNvPr id="18" name="Rectangle 17">
            <a:extLst>
              <a:ext uri="{FF2B5EF4-FFF2-40B4-BE49-F238E27FC236}">
                <a16:creationId xmlns:a16="http://schemas.microsoft.com/office/drawing/2014/main" id="{E585F4D3-3CF0-42F3-92AD-439DAFB15B49}"/>
              </a:ext>
            </a:extLst>
          </p:cNvPr>
          <p:cNvSpPr>
            <a:spLocks noGrp="1"/>
          </p:cNvSpPr>
          <p:nvPr/>
        </p:nvSpPr>
        <p:spPr>
          <a:xfrm>
            <a:off x="8356600" y="31432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dirty="0">
                <a:solidFill>
                  <a:srgbClr val="0B1F33"/>
                </a:solidFill>
                <a:latin typeface="Aptos"/>
                <a:ea typeface="Aptos"/>
                <a:cs typeface="Aptos"/>
              </a:rPr>
              <a:t>Periphery</a:t>
            </a:r>
          </a:p>
        </p:txBody>
      </p:sp>
      <p:sp>
        <p:nvSpPr>
          <p:cNvPr id="19" name="Rectangle 18">
            <a:extLst>
              <a:ext uri="{FF2B5EF4-FFF2-40B4-BE49-F238E27FC236}">
                <a16:creationId xmlns:a16="http://schemas.microsoft.com/office/drawing/2014/main" id="{20602C56-F72B-473F-A841-9BAFED0EA046}"/>
              </a:ext>
            </a:extLst>
          </p:cNvPr>
          <p:cNvSpPr>
            <a:spLocks noGrp="1"/>
          </p:cNvSpPr>
          <p:nvPr/>
        </p:nvSpPr>
        <p:spPr>
          <a:xfrm>
            <a:off x="8356600" y="35909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Greater reliance on raw materials and lower-value activities</a:t>
            </a:r>
          </a:p>
        </p:txBody>
      </p:sp>
      <p:pic>
        <p:nvPicPr>
          <p:cNvPr id="2" name="Picture 1" descr="Flag of Germany | History, Meaning, WW1, &amp; WW2 | Britannica">
            <a:extLst>
              <a:ext uri="{FF2B5EF4-FFF2-40B4-BE49-F238E27FC236}">
                <a16:creationId xmlns:a16="http://schemas.microsoft.com/office/drawing/2014/main" id="{F7B2D4C8-ED43-802A-86C1-74538C10841B}"/>
              </a:ext>
            </a:extLst>
          </p:cNvPr>
          <p:cNvPicPr>
            <a:picLocks noChangeAspect="1"/>
          </p:cNvPicPr>
          <p:nvPr/>
        </p:nvPicPr>
        <p:blipFill>
          <a:blip r:embed="rId3"/>
          <a:stretch>
            <a:fillRect/>
          </a:stretch>
        </p:blipFill>
        <p:spPr>
          <a:xfrm>
            <a:off x="756557" y="5082268"/>
            <a:ext cx="2367643" cy="1775732"/>
          </a:xfrm>
          <a:prstGeom prst="rect">
            <a:avLst/>
          </a:prstGeom>
        </p:spPr>
      </p:pic>
      <p:pic>
        <p:nvPicPr>
          <p:cNvPr id="5" name="Picture 4" descr="Flag of Turkey - Wikipedia">
            <a:extLst>
              <a:ext uri="{FF2B5EF4-FFF2-40B4-BE49-F238E27FC236}">
                <a16:creationId xmlns:a16="http://schemas.microsoft.com/office/drawing/2014/main" id="{A90D2678-B15B-CD14-082E-EA233D4499B5}"/>
              </a:ext>
            </a:extLst>
          </p:cNvPr>
          <p:cNvPicPr>
            <a:picLocks noChangeAspect="1"/>
          </p:cNvPicPr>
          <p:nvPr/>
        </p:nvPicPr>
        <p:blipFill>
          <a:blip r:embed="rId4"/>
          <a:stretch>
            <a:fillRect/>
          </a:stretch>
        </p:blipFill>
        <p:spPr>
          <a:xfrm>
            <a:off x="4406900" y="4959430"/>
            <a:ext cx="2845632" cy="1898570"/>
          </a:xfrm>
          <a:prstGeom prst="rect">
            <a:avLst/>
          </a:prstGeom>
        </p:spPr>
      </p:pic>
      <p:pic>
        <p:nvPicPr>
          <p:cNvPr id="21" name="Picture 20" descr="Democratic Republic of the Congo - Wikipedia">
            <a:extLst>
              <a:ext uri="{FF2B5EF4-FFF2-40B4-BE49-F238E27FC236}">
                <a16:creationId xmlns:a16="http://schemas.microsoft.com/office/drawing/2014/main" id="{201D975F-5CA9-79BA-AD1A-3DAC9570C128}"/>
              </a:ext>
            </a:extLst>
          </p:cNvPr>
          <p:cNvPicPr>
            <a:picLocks noChangeAspect="1"/>
          </p:cNvPicPr>
          <p:nvPr/>
        </p:nvPicPr>
        <p:blipFill>
          <a:blip r:embed="rId5"/>
          <a:stretch>
            <a:fillRect/>
          </a:stretch>
        </p:blipFill>
        <p:spPr>
          <a:xfrm>
            <a:off x="8839200" y="4862326"/>
            <a:ext cx="2571750" cy="1933956"/>
          </a:xfrm>
          <a:prstGeom prst="rect">
            <a:avLst/>
          </a:prstGeom>
        </p:spPr>
      </p:pic>
      <p:pic>
        <p:nvPicPr>
          <p:cNvPr id="22" name="Picture 21">
            <a:extLst>
              <a:ext uri="{FF2B5EF4-FFF2-40B4-BE49-F238E27FC236}">
                <a16:creationId xmlns:a16="http://schemas.microsoft.com/office/drawing/2014/main" id="{B3CB24F6-7BA4-A4BD-3C32-DAB103A07BDE}"/>
              </a:ext>
            </a:extLst>
          </p:cNvPr>
          <p:cNvPicPr>
            <a:picLocks noChangeAspect="1"/>
          </p:cNvPicPr>
          <p:nvPr/>
        </p:nvPicPr>
        <p:blipFill>
          <a:blip r:embed="rId6"/>
          <a:stretch>
            <a:fillRect/>
          </a:stretch>
        </p:blipFill>
        <p:spPr>
          <a:xfrm>
            <a:off x="10101943" y="0"/>
            <a:ext cx="2090057" cy="2783956"/>
          </a:xfrm>
          <a:prstGeom prst="rect">
            <a:avLst/>
          </a:prstGeom>
        </p:spPr>
      </p:pic>
    </p:spTree>
    <p:extLst>
      <p:ext uri="{BB962C8B-B14F-4D97-AF65-F5344CB8AC3E}">
        <p14:creationId xmlns:p14="http://schemas.microsoft.com/office/powerpoint/2010/main" val="907407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73D4F31-A90E-4594-96D0-35EE7E3CADA3}"/>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2007AD9C-BDB5-4E99-8F27-345A98F9AAA9}"/>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Core economies</a:t>
            </a:r>
          </a:p>
        </p:txBody>
      </p:sp>
      <p:sp>
        <p:nvSpPr>
          <p:cNvPr id="4" name="Rectangle 3">
            <a:extLst>
              <a:ext uri="{FF2B5EF4-FFF2-40B4-BE49-F238E27FC236}">
                <a16:creationId xmlns:a16="http://schemas.microsoft.com/office/drawing/2014/main" id="{86B74501-602E-40D0-85F8-5A5408D16AE1}"/>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31A3A1A1-8563-43BF-AF56-050237C0423B}"/>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30</a:t>
            </a:r>
          </a:p>
        </p:txBody>
      </p:sp>
      <p:sp>
        <p:nvSpPr>
          <p:cNvPr id="7" name="Rectangle: Rounded Corners 6">
            <a:extLst>
              <a:ext uri="{FF2B5EF4-FFF2-40B4-BE49-F238E27FC236}">
                <a16:creationId xmlns:a16="http://schemas.microsoft.com/office/drawing/2014/main" id="{0E65A25C-3533-4D10-8E8C-C427E21055CB}"/>
              </a:ext>
            </a:extLst>
          </p:cNvPr>
          <p:cNvSpPr>
            <a:spLocks noGrp="1"/>
          </p:cNvSpPr>
          <p:nvPr/>
        </p:nvSpPr>
        <p:spPr>
          <a:xfrm>
            <a:off x="571500" y="1809750"/>
            <a:ext cx="5286375" cy="4000500"/>
          </a:xfrm>
          <a:prstGeom prst="roundRect">
            <a:avLst>
              <a:gd name="adj" fmla="val 1905"/>
            </a:avLst>
          </a:prstGeom>
          <a:solidFill>
            <a:srgbClr val="FFFFFF"/>
          </a:solidFill>
          <a:ln w="0">
            <a:noFill/>
          </a:ln>
        </p:spPr>
        <p:txBody>
          <a:bodyPr/>
          <a:lstStyle/>
          <a:p>
            <a:endParaRPr lang="en-GB"/>
          </a:p>
        </p:txBody>
      </p:sp>
      <p:sp>
        <p:nvSpPr>
          <p:cNvPr id="8" name="Rectangle: Rounded Corners 7">
            <a:extLst>
              <a:ext uri="{FF2B5EF4-FFF2-40B4-BE49-F238E27FC236}">
                <a16:creationId xmlns:a16="http://schemas.microsoft.com/office/drawing/2014/main" id="{1A52B920-6840-45A9-A355-6FF3B864D402}"/>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593839FA-D664-4FBF-87A2-16C40A009D04}"/>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Typical features</a:t>
            </a:r>
          </a:p>
        </p:txBody>
      </p:sp>
      <p:sp>
        <p:nvSpPr>
          <p:cNvPr id="10" name="Rectangle 9">
            <a:extLst>
              <a:ext uri="{FF2B5EF4-FFF2-40B4-BE49-F238E27FC236}">
                <a16:creationId xmlns:a16="http://schemas.microsoft.com/office/drawing/2014/main" id="{5DCC824F-26C5-4EF8-81CE-20E941D1E7B4}"/>
              </a:ext>
            </a:extLst>
          </p:cNvPr>
          <p:cNvSpPr>
            <a:spLocks noGrp="1"/>
          </p:cNvSpPr>
          <p:nvPr/>
        </p:nvSpPr>
        <p:spPr>
          <a:xfrm>
            <a:off x="857250"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Diversified and industrialised economies</a:t>
            </a:r>
          </a:p>
          <a:p>
            <a:pPr algn="l">
              <a:defRPr sz="1425" b="0">
                <a:solidFill>
                  <a:srgbClr val="16222E"/>
                </a:solidFill>
                <a:latin typeface="Aptos"/>
                <a:ea typeface="Aptos"/>
                <a:cs typeface="Aptos"/>
              </a:defRPr>
            </a:pPr>
            <a:r>
              <a:rPr sz="1425" b="0">
                <a:solidFill>
                  <a:srgbClr val="16222E"/>
                </a:solidFill>
                <a:latin typeface="Aptos"/>
                <a:ea typeface="Aptos"/>
                <a:cs typeface="Aptos"/>
              </a:rPr>
              <a:t>Strong state institutions</a:t>
            </a:r>
          </a:p>
          <a:p>
            <a:pPr algn="l">
              <a:defRPr sz="1425" b="0">
                <a:solidFill>
                  <a:srgbClr val="16222E"/>
                </a:solidFill>
                <a:latin typeface="Aptos"/>
                <a:ea typeface="Aptos"/>
                <a:cs typeface="Aptos"/>
              </a:defRPr>
            </a:pPr>
            <a:r>
              <a:rPr sz="1425" b="0">
                <a:solidFill>
                  <a:srgbClr val="16222E"/>
                </a:solidFill>
                <a:latin typeface="Aptos"/>
                <a:ea typeface="Aptos"/>
                <a:cs typeface="Aptos"/>
              </a:rPr>
              <a:t>Concentration of finance and technology</a:t>
            </a:r>
          </a:p>
          <a:p>
            <a:pPr algn="l">
              <a:defRPr sz="1425" b="0">
                <a:solidFill>
                  <a:srgbClr val="16222E"/>
                </a:solidFill>
                <a:latin typeface="Aptos"/>
                <a:ea typeface="Aptos"/>
                <a:cs typeface="Aptos"/>
              </a:defRPr>
            </a:pPr>
            <a:r>
              <a:rPr sz="1425" b="0">
                <a:solidFill>
                  <a:srgbClr val="16222E"/>
                </a:solidFill>
                <a:latin typeface="Aptos"/>
                <a:ea typeface="Aptos"/>
                <a:cs typeface="Aptos"/>
              </a:rPr>
              <a:t>Greater influence over rules and standards</a:t>
            </a:r>
          </a:p>
        </p:txBody>
      </p:sp>
      <p:sp>
        <p:nvSpPr>
          <p:cNvPr id="11" name="Rectangle 10">
            <a:extLst>
              <a:ext uri="{FF2B5EF4-FFF2-40B4-BE49-F238E27FC236}">
                <a16:creationId xmlns:a16="http://schemas.microsoft.com/office/drawing/2014/main" id="{AB7D7237-44A3-4437-A67D-D77CB5163189}"/>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Value-chain position</a:t>
            </a:r>
          </a:p>
        </p:txBody>
      </p:sp>
      <p:sp>
        <p:nvSpPr>
          <p:cNvPr id="12" name="Rectangle 11">
            <a:extLst>
              <a:ext uri="{FF2B5EF4-FFF2-40B4-BE49-F238E27FC236}">
                <a16:creationId xmlns:a16="http://schemas.microsoft.com/office/drawing/2014/main" id="{FF25BB5E-BEEE-4C73-A377-7C9BC67F6E33}"/>
              </a:ext>
            </a:extLst>
          </p:cNvPr>
          <p:cNvSpPr>
            <a:spLocks noGrp="1"/>
          </p:cNvSpPr>
          <p:nvPr/>
        </p:nvSpPr>
        <p:spPr>
          <a:xfrm>
            <a:off x="6429375"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More likely to control design, intellectual property, finance, branding and advanced services, where margins can be higher.</a:t>
            </a:r>
          </a:p>
        </p:txBody>
      </p:sp>
      <p:pic>
        <p:nvPicPr>
          <p:cNvPr id="2" name="Picture 1" descr="Mercedes SUV and car model range explained | Motorpoint">
            <a:extLst>
              <a:ext uri="{FF2B5EF4-FFF2-40B4-BE49-F238E27FC236}">
                <a16:creationId xmlns:a16="http://schemas.microsoft.com/office/drawing/2014/main" id="{FDAF1E04-35A2-C470-4972-31B34889D2CB}"/>
              </a:ext>
            </a:extLst>
          </p:cNvPr>
          <p:cNvPicPr>
            <a:picLocks noChangeAspect="1"/>
          </p:cNvPicPr>
          <p:nvPr/>
        </p:nvPicPr>
        <p:blipFill>
          <a:blip r:embed="rId3"/>
          <a:stretch>
            <a:fillRect/>
          </a:stretch>
        </p:blipFill>
        <p:spPr>
          <a:xfrm>
            <a:off x="4088947" y="4653643"/>
            <a:ext cx="3918857" cy="2204357"/>
          </a:xfrm>
          <a:prstGeom prst="rect">
            <a:avLst/>
          </a:prstGeom>
        </p:spPr>
      </p:pic>
    </p:spTree>
    <p:extLst>
      <p:ext uri="{BB962C8B-B14F-4D97-AF65-F5344CB8AC3E}">
        <p14:creationId xmlns:p14="http://schemas.microsoft.com/office/powerpoint/2010/main" val="14359840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E55F7AA-67B6-4612-B2CD-D1C7B644F3B3}"/>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4FEE25C5-DD20-4712-8D75-1805D0A25026}"/>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Semi-periphery economies</a:t>
            </a:r>
          </a:p>
        </p:txBody>
      </p:sp>
      <p:sp>
        <p:nvSpPr>
          <p:cNvPr id="4" name="Rectangle 3">
            <a:extLst>
              <a:ext uri="{FF2B5EF4-FFF2-40B4-BE49-F238E27FC236}">
                <a16:creationId xmlns:a16="http://schemas.microsoft.com/office/drawing/2014/main" id="{5364A892-CF3E-473E-B377-52AC364B3E57}"/>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5A8A511C-7C6E-4C63-AC00-174764D55720}"/>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32</a:t>
            </a:r>
          </a:p>
        </p:txBody>
      </p:sp>
      <p:sp>
        <p:nvSpPr>
          <p:cNvPr id="7" name="Rectangle: Rounded Corners 6">
            <a:extLst>
              <a:ext uri="{FF2B5EF4-FFF2-40B4-BE49-F238E27FC236}">
                <a16:creationId xmlns:a16="http://schemas.microsoft.com/office/drawing/2014/main" id="{9B0CE4A1-D5EA-4EFA-A60E-38BF138759AC}"/>
              </a:ext>
            </a:extLst>
          </p:cNvPr>
          <p:cNvSpPr>
            <a:spLocks noGrp="1"/>
          </p:cNvSpPr>
          <p:nvPr/>
        </p:nvSpPr>
        <p:spPr>
          <a:xfrm>
            <a:off x="571500" y="1809750"/>
            <a:ext cx="5286375" cy="4000500"/>
          </a:xfrm>
          <a:prstGeom prst="roundRect">
            <a:avLst>
              <a:gd name="adj" fmla="val 1905"/>
            </a:avLst>
          </a:prstGeom>
          <a:solidFill>
            <a:srgbClr val="FFFFFF"/>
          </a:solidFill>
          <a:ln w="0">
            <a:noFill/>
          </a:ln>
        </p:spPr>
        <p:txBody>
          <a:bodyPr/>
          <a:lstStyle/>
          <a:p>
            <a:endParaRPr lang="en-GB"/>
          </a:p>
        </p:txBody>
      </p:sp>
      <p:sp>
        <p:nvSpPr>
          <p:cNvPr id="8" name="Rectangle: Rounded Corners 7">
            <a:extLst>
              <a:ext uri="{FF2B5EF4-FFF2-40B4-BE49-F238E27FC236}">
                <a16:creationId xmlns:a16="http://schemas.microsoft.com/office/drawing/2014/main" id="{262E8195-5668-44DA-8659-C297DCB2201C}"/>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EE599AFB-F24B-4892-9FDD-A32D4BD8A2B0}"/>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Bridge position</a:t>
            </a:r>
          </a:p>
        </p:txBody>
      </p:sp>
      <p:sp>
        <p:nvSpPr>
          <p:cNvPr id="10" name="Rectangle 9">
            <a:extLst>
              <a:ext uri="{FF2B5EF4-FFF2-40B4-BE49-F238E27FC236}">
                <a16:creationId xmlns:a16="http://schemas.microsoft.com/office/drawing/2014/main" id="{BE4A7D22-206C-472A-9662-E38499D78126}"/>
              </a:ext>
            </a:extLst>
          </p:cNvPr>
          <p:cNvSpPr>
            <a:spLocks noGrp="1"/>
          </p:cNvSpPr>
          <p:nvPr/>
        </p:nvSpPr>
        <p:spPr>
          <a:xfrm>
            <a:off x="857250"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dirty="0">
                <a:solidFill>
                  <a:srgbClr val="16222E"/>
                </a:solidFill>
                <a:latin typeface="Aptos"/>
                <a:ea typeface="Aptos"/>
                <a:cs typeface="Aptos"/>
              </a:rPr>
              <a:t>More diversified economies</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Growing industrial and service capability</a:t>
            </a:r>
          </a:p>
          <a:p>
            <a:pPr algn="l">
              <a:defRPr sz="1425" b="0">
                <a:solidFill>
                  <a:srgbClr val="16222E"/>
                </a:solidFill>
                <a:latin typeface="Aptos"/>
                <a:ea typeface="Aptos"/>
                <a:cs typeface="Aptos"/>
              </a:defRPr>
            </a:pPr>
            <a:r>
              <a:rPr sz="1425" b="0" dirty="0">
                <a:solidFill>
                  <a:srgbClr val="16222E"/>
                </a:solidFill>
                <a:latin typeface="Aptos"/>
                <a:ea typeface="Aptos"/>
                <a:cs typeface="Aptos"/>
              </a:rPr>
              <a:t>Compete for investment and export markets</a:t>
            </a:r>
          </a:p>
        </p:txBody>
      </p:sp>
      <p:sp>
        <p:nvSpPr>
          <p:cNvPr id="11" name="Rectangle 10">
            <a:extLst>
              <a:ext uri="{FF2B5EF4-FFF2-40B4-BE49-F238E27FC236}">
                <a16:creationId xmlns:a16="http://schemas.microsoft.com/office/drawing/2014/main" id="{3E714DE6-08E5-4E63-A773-17837C75AC13}"/>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A fluid category</a:t>
            </a:r>
          </a:p>
        </p:txBody>
      </p:sp>
      <p:sp>
        <p:nvSpPr>
          <p:cNvPr id="12" name="Rectangle 11">
            <a:extLst>
              <a:ext uri="{FF2B5EF4-FFF2-40B4-BE49-F238E27FC236}">
                <a16:creationId xmlns:a16="http://schemas.microsoft.com/office/drawing/2014/main" id="{AA639CCF-F31D-4054-8E2D-E842E58FE888}"/>
              </a:ext>
            </a:extLst>
          </p:cNvPr>
          <p:cNvSpPr>
            <a:spLocks noGrp="1"/>
          </p:cNvSpPr>
          <p:nvPr/>
        </p:nvSpPr>
        <p:spPr>
          <a:xfrm>
            <a:off x="6429375"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dirty="0">
                <a:solidFill>
                  <a:srgbClr val="16222E"/>
                </a:solidFill>
                <a:latin typeface="Aptos"/>
                <a:ea typeface="Aptos"/>
                <a:cs typeface="Aptos"/>
              </a:rPr>
              <a:t>Countries can move in either direction. India and Brazil are common examples</a:t>
            </a:r>
            <a:r>
              <a:rPr lang="en-GB" sz="1425" b="0" dirty="0">
                <a:solidFill>
                  <a:srgbClr val="16222E"/>
                </a:solidFill>
                <a:latin typeface="Aptos"/>
                <a:ea typeface="Aptos"/>
                <a:cs typeface="Aptos"/>
              </a:rPr>
              <a:t>.</a:t>
            </a:r>
            <a:endParaRPr sz="1425" b="0" dirty="0">
              <a:solidFill>
                <a:srgbClr val="16222E"/>
              </a:solidFill>
              <a:latin typeface="Aptos"/>
              <a:ea typeface="Aptos"/>
              <a:cs typeface="Aptos"/>
            </a:endParaRPr>
          </a:p>
        </p:txBody>
      </p:sp>
    </p:spTree>
    <p:extLst>
      <p:ext uri="{BB962C8B-B14F-4D97-AF65-F5344CB8AC3E}">
        <p14:creationId xmlns:p14="http://schemas.microsoft.com/office/powerpoint/2010/main" val="2608926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E4F9200-1AA1-4BA1-B0EF-680D9B0C2B02}"/>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2A2D176B-0E5C-45B2-ABB2-5B8386AC02FA}"/>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dirty="0">
                <a:solidFill>
                  <a:srgbClr val="0B1F33"/>
                </a:solidFill>
                <a:latin typeface="Aptos"/>
                <a:ea typeface="Aptos"/>
                <a:cs typeface="Aptos"/>
              </a:rPr>
              <a:t>Periphery economies</a:t>
            </a:r>
          </a:p>
        </p:txBody>
      </p:sp>
      <p:sp>
        <p:nvSpPr>
          <p:cNvPr id="4" name="Rectangle 3">
            <a:extLst>
              <a:ext uri="{FF2B5EF4-FFF2-40B4-BE49-F238E27FC236}">
                <a16:creationId xmlns:a16="http://schemas.microsoft.com/office/drawing/2014/main" id="{B633B19D-D68E-4B01-B3A9-D1B335DDD27E}"/>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52737AE6-2D34-4211-8EF2-836174BF2246}"/>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31</a:t>
            </a:r>
          </a:p>
        </p:txBody>
      </p:sp>
      <p:sp>
        <p:nvSpPr>
          <p:cNvPr id="7" name="Rectangle: Rounded Corners 6">
            <a:extLst>
              <a:ext uri="{FF2B5EF4-FFF2-40B4-BE49-F238E27FC236}">
                <a16:creationId xmlns:a16="http://schemas.microsoft.com/office/drawing/2014/main" id="{751EB07E-C111-4E87-9FAA-E30CE0889FBF}"/>
              </a:ext>
            </a:extLst>
          </p:cNvPr>
          <p:cNvSpPr>
            <a:spLocks noGrp="1"/>
          </p:cNvSpPr>
          <p:nvPr/>
        </p:nvSpPr>
        <p:spPr>
          <a:xfrm>
            <a:off x="571500" y="1809750"/>
            <a:ext cx="5286375" cy="4000500"/>
          </a:xfrm>
          <a:prstGeom prst="roundRect">
            <a:avLst>
              <a:gd name="adj" fmla="val 1905"/>
            </a:avLst>
          </a:prstGeom>
          <a:solidFill>
            <a:srgbClr val="FFFFFF"/>
          </a:solidFill>
          <a:ln w="0">
            <a:noFill/>
          </a:ln>
        </p:spPr>
        <p:txBody>
          <a:bodyPr/>
          <a:lstStyle/>
          <a:p>
            <a:endParaRPr lang="en-GB"/>
          </a:p>
        </p:txBody>
      </p:sp>
      <p:sp>
        <p:nvSpPr>
          <p:cNvPr id="8" name="Rectangle: Rounded Corners 7">
            <a:extLst>
              <a:ext uri="{FF2B5EF4-FFF2-40B4-BE49-F238E27FC236}">
                <a16:creationId xmlns:a16="http://schemas.microsoft.com/office/drawing/2014/main" id="{6E4C7911-69D7-4598-9B72-C8AFB5794F50}"/>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C5DE68BD-F85C-418C-87F7-326AAE131662}"/>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Typical features</a:t>
            </a:r>
          </a:p>
        </p:txBody>
      </p:sp>
      <p:sp>
        <p:nvSpPr>
          <p:cNvPr id="10" name="Rectangle 9">
            <a:extLst>
              <a:ext uri="{FF2B5EF4-FFF2-40B4-BE49-F238E27FC236}">
                <a16:creationId xmlns:a16="http://schemas.microsoft.com/office/drawing/2014/main" id="{D8B697D1-7D8C-45A1-97F1-514172B4C34F}"/>
              </a:ext>
            </a:extLst>
          </p:cNvPr>
          <p:cNvSpPr>
            <a:spLocks noGrp="1"/>
          </p:cNvSpPr>
          <p:nvPr/>
        </p:nvSpPr>
        <p:spPr>
          <a:xfrm>
            <a:off x="857250"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Narrower production base</a:t>
            </a:r>
          </a:p>
          <a:p>
            <a:pPr algn="l">
              <a:defRPr sz="1425" b="0">
                <a:solidFill>
                  <a:srgbClr val="16222E"/>
                </a:solidFill>
                <a:latin typeface="Aptos"/>
                <a:ea typeface="Aptos"/>
                <a:cs typeface="Aptos"/>
              </a:defRPr>
            </a:pPr>
            <a:r>
              <a:rPr sz="1425" b="0">
                <a:solidFill>
                  <a:srgbClr val="16222E"/>
                </a:solidFill>
                <a:latin typeface="Aptos"/>
                <a:ea typeface="Aptos"/>
                <a:cs typeface="Aptos"/>
              </a:rPr>
              <a:t>Dependence on commodities or low-value activities</a:t>
            </a:r>
          </a:p>
          <a:p>
            <a:pPr algn="l">
              <a:defRPr sz="1425" b="0">
                <a:solidFill>
                  <a:srgbClr val="16222E"/>
                </a:solidFill>
                <a:latin typeface="Aptos"/>
                <a:ea typeface="Aptos"/>
                <a:cs typeface="Aptos"/>
              </a:defRPr>
            </a:pPr>
            <a:r>
              <a:rPr sz="1425" b="0">
                <a:solidFill>
                  <a:srgbClr val="16222E"/>
                </a:solidFill>
                <a:latin typeface="Aptos"/>
                <a:ea typeface="Aptos"/>
                <a:cs typeface="Aptos"/>
              </a:rPr>
              <a:t>Weaker bargaining position</a:t>
            </a:r>
          </a:p>
          <a:p>
            <a:pPr algn="l">
              <a:defRPr sz="1425" b="0">
                <a:solidFill>
                  <a:srgbClr val="16222E"/>
                </a:solidFill>
                <a:latin typeface="Aptos"/>
                <a:ea typeface="Aptos"/>
                <a:cs typeface="Aptos"/>
              </a:defRPr>
            </a:pPr>
            <a:r>
              <a:rPr sz="1425" b="0">
                <a:solidFill>
                  <a:srgbClr val="16222E"/>
                </a:solidFill>
                <a:latin typeface="Aptos"/>
                <a:ea typeface="Aptos"/>
                <a:cs typeface="Aptos"/>
              </a:rPr>
              <a:t>Greater exposure to external demand and prices</a:t>
            </a:r>
          </a:p>
        </p:txBody>
      </p:sp>
      <p:sp>
        <p:nvSpPr>
          <p:cNvPr id="11" name="Rectangle 10">
            <a:extLst>
              <a:ext uri="{FF2B5EF4-FFF2-40B4-BE49-F238E27FC236}">
                <a16:creationId xmlns:a16="http://schemas.microsoft.com/office/drawing/2014/main" id="{16D34758-0B8E-4D7D-8D13-480A97A6F6A9}"/>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Value-chain position</a:t>
            </a:r>
          </a:p>
        </p:txBody>
      </p:sp>
      <p:sp>
        <p:nvSpPr>
          <p:cNvPr id="12" name="Rectangle 11">
            <a:extLst>
              <a:ext uri="{FF2B5EF4-FFF2-40B4-BE49-F238E27FC236}">
                <a16:creationId xmlns:a16="http://schemas.microsoft.com/office/drawing/2014/main" id="{2E12446A-23C4-4E8A-AAD8-B1F5C575E835}"/>
              </a:ext>
            </a:extLst>
          </p:cNvPr>
          <p:cNvSpPr>
            <a:spLocks noGrp="1"/>
          </p:cNvSpPr>
          <p:nvPr/>
        </p:nvSpPr>
        <p:spPr>
          <a:xfrm>
            <a:off x="6429375"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More likely to supply raw materials or labour-intensive production while other actors capture a larger share of final value.</a:t>
            </a:r>
          </a:p>
        </p:txBody>
      </p:sp>
    </p:spTree>
    <p:extLst>
      <p:ext uri="{BB962C8B-B14F-4D97-AF65-F5344CB8AC3E}">
        <p14:creationId xmlns:p14="http://schemas.microsoft.com/office/powerpoint/2010/main" val="5456382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F1CCC9C-F36A-4E81-88EB-088A2099FB24}"/>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7C505A5C-8544-402F-AC9B-9A57B49C1515}"/>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Applying world-systems theory to a smartphone</a:t>
            </a:r>
          </a:p>
        </p:txBody>
      </p:sp>
      <p:sp>
        <p:nvSpPr>
          <p:cNvPr id="4" name="Rectangle 3">
            <a:extLst>
              <a:ext uri="{FF2B5EF4-FFF2-40B4-BE49-F238E27FC236}">
                <a16:creationId xmlns:a16="http://schemas.microsoft.com/office/drawing/2014/main" id="{E620DD95-BC9F-4899-9201-ABD30DF61DC8}"/>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E3F84F70-36B9-4C46-8B46-56661731BC05}"/>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33</a:t>
            </a:r>
          </a:p>
        </p:txBody>
      </p:sp>
      <p:sp>
        <p:nvSpPr>
          <p:cNvPr id="6" name="Rectangle: Rounded Corners 5">
            <a:extLst>
              <a:ext uri="{FF2B5EF4-FFF2-40B4-BE49-F238E27FC236}">
                <a16:creationId xmlns:a16="http://schemas.microsoft.com/office/drawing/2014/main" id="{D603C0D1-6BB1-46E4-94CA-4B482A9B09A6}"/>
              </a:ext>
            </a:extLst>
          </p:cNvPr>
          <p:cNvSpPr>
            <a:spLocks noGrp="1"/>
          </p:cNvSpPr>
          <p:nvPr/>
        </p:nvSpPr>
        <p:spPr>
          <a:xfrm>
            <a:off x="571500" y="1905000"/>
            <a:ext cx="5410200" cy="1666875"/>
          </a:xfrm>
          <a:prstGeom prst="roundRect">
            <a:avLst>
              <a:gd name="adj" fmla="val 4571"/>
            </a:avLst>
          </a:prstGeom>
          <a:solidFill>
            <a:srgbClr val="FFFFFF"/>
          </a:solidFill>
          <a:ln w="0">
            <a:noFill/>
          </a:ln>
        </p:spPr>
        <p:txBody>
          <a:bodyPr/>
          <a:lstStyle/>
          <a:p>
            <a:endParaRPr lang="en-GB"/>
          </a:p>
        </p:txBody>
      </p:sp>
      <p:sp>
        <p:nvSpPr>
          <p:cNvPr id="7" name="Rectangle 6">
            <a:extLst>
              <a:ext uri="{FF2B5EF4-FFF2-40B4-BE49-F238E27FC236}">
                <a16:creationId xmlns:a16="http://schemas.microsoft.com/office/drawing/2014/main" id="{54A8A432-D57E-4F64-A32C-9A225A6BB053}"/>
              </a:ext>
            </a:extLst>
          </p:cNvPr>
          <p:cNvSpPr>
            <a:spLocks noGrp="1"/>
          </p:cNvSpPr>
          <p:nvPr/>
        </p:nvSpPr>
        <p:spPr>
          <a:xfrm>
            <a:off x="571500" y="1905000"/>
            <a:ext cx="76200" cy="1666875"/>
          </a:xfrm>
          <a:prstGeom prst="rect">
            <a:avLst/>
          </a:prstGeom>
          <a:solidFill>
            <a:srgbClr val="007C83"/>
          </a:solidFill>
          <a:ln w="0">
            <a:noFill/>
          </a:ln>
        </p:spPr>
        <p:txBody>
          <a:bodyPr/>
          <a:lstStyle/>
          <a:p>
            <a:endParaRPr lang="en-GB"/>
          </a:p>
        </p:txBody>
      </p:sp>
      <p:sp>
        <p:nvSpPr>
          <p:cNvPr id="8" name="Rectangle 7">
            <a:extLst>
              <a:ext uri="{FF2B5EF4-FFF2-40B4-BE49-F238E27FC236}">
                <a16:creationId xmlns:a16="http://schemas.microsoft.com/office/drawing/2014/main" id="{2D4A9403-8F0F-4784-9E54-DB59BC393C2F}"/>
              </a:ext>
            </a:extLst>
          </p:cNvPr>
          <p:cNvSpPr>
            <a:spLocks noGrp="1"/>
          </p:cNvSpPr>
          <p:nvPr/>
        </p:nvSpPr>
        <p:spPr>
          <a:xfrm>
            <a:off x="838200" y="2095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Extraction</a:t>
            </a:r>
          </a:p>
        </p:txBody>
      </p:sp>
      <p:sp>
        <p:nvSpPr>
          <p:cNvPr id="9" name="Rectangle 8">
            <a:extLst>
              <a:ext uri="{FF2B5EF4-FFF2-40B4-BE49-F238E27FC236}">
                <a16:creationId xmlns:a16="http://schemas.microsoft.com/office/drawing/2014/main" id="{727F381F-3B6E-4590-847B-06CFEED4509C}"/>
              </a:ext>
            </a:extLst>
          </p:cNvPr>
          <p:cNvSpPr>
            <a:spLocks noGrp="1"/>
          </p:cNvSpPr>
          <p:nvPr/>
        </p:nvSpPr>
        <p:spPr>
          <a:xfrm>
            <a:off x="838200" y="2543175"/>
            <a:ext cx="4933950" cy="838200"/>
          </a:xfrm>
          <a:prstGeom prst="rect">
            <a:avLst/>
          </a:prstGeom>
          <a:noFill/>
          <a:ln w="0">
            <a:noFill/>
          </a:ln>
        </p:spPr>
        <p:txBody>
          <a:bodyPr anchor="ctr">
            <a:normAutofit/>
          </a:bodyPr>
          <a:lstStyle/>
          <a:p>
            <a:pPr>
              <a:defRPr sz="1275" b="0">
                <a:solidFill>
                  <a:srgbClr val="4B5B68"/>
                </a:solidFill>
                <a:latin typeface="Aptos"/>
                <a:ea typeface="Aptos"/>
                <a:cs typeface="Aptos"/>
              </a:defRPr>
            </a:pPr>
            <a:r>
              <a:rPr lang="en-GB" sz="1275" dirty="0">
                <a:solidFill>
                  <a:srgbClr val="4B5B68"/>
                </a:solidFill>
                <a:latin typeface="Aptos"/>
                <a:ea typeface="Aptos"/>
                <a:cs typeface="Aptos"/>
              </a:rPr>
              <a:t>Lower-income countries supply minerals such as cobalt and lithium.</a:t>
            </a:r>
            <a:endParaRPr sz="1275" b="0" dirty="0">
              <a:solidFill>
                <a:srgbClr val="4B5B68"/>
              </a:solidFill>
              <a:latin typeface="Aptos"/>
              <a:ea typeface="Aptos"/>
              <a:cs typeface="Aptos"/>
            </a:endParaRPr>
          </a:p>
        </p:txBody>
      </p:sp>
      <p:sp>
        <p:nvSpPr>
          <p:cNvPr id="10" name="Rectangle: Rounded Corners 9">
            <a:extLst>
              <a:ext uri="{FF2B5EF4-FFF2-40B4-BE49-F238E27FC236}">
                <a16:creationId xmlns:a16="http://schemas.microsoft.com/office/drawing/2014/main" id="{84DC9986-297C-46F1-8E2A-37B792EFDF2C}"/>
              </a:ext>
            </a:extLst>
          </p:cNvPr>
          <p:cNvSpPr>
            <a:spLocks noGrp="1"/>
          </p:cNvSpPr>
          <p:nvPr/>
        </p:nvSpPr>
        <p:spPr>
          <a:xfrm>
            <a:off x="6210300" y="1905000"/>
            <a:ext cx="5410200" cy="1666875"/>
          </a:xfrm>
          <a:prstGeom prst="roundRect">
            <a:avLst>
              <a:gd name="adj" fmla="val 4571"/>
            </a:avLst>
          </a:prstGeom>
          <a:solidFill>
            <a:srgbClr val="FFFFFF"/>
          </a:solidFill>
          <a:ln w="0">
            <a:noFill/>
          </a:ln>
        </p:spPr>
        <p:txBody>
          <a:bodyPr/>
          <a:lstStyle/>
          <a:p>
            <a:endParaRPr lang="en-GB"/>
          </a:p>
        </p:txBody>
      </p:sp>
      <p:sp>
        <p:nvSpPr>
          <p:cNvPr id="11" name="Rectangle 10">
            <a:extLst>
              <a:ext uri="{FF2B5EF4-FFF2-40B4-BE49-F238E27FC236}">
                <a16:creationId xmlns:a16="http://schemas.microsoft.com/office/drawing/2014/main" id="{361DB437-5551-4404-99E6-A5B01EC9406E}"/>
              </a:ext>
            </a:extLst>
          </p:cNvPr>
          <p:cNvSpPr>
            <a:spLocks noGrp="1"/>
          </p:cNvSpPr>
          <p:nvPr/>
        </p:nvSpPr>
        <p:spPr>
          <a:xfrm>
            <a:off x="6210300" y="1905000"/>
            <a:ext cx="76200" cy="1666875"/>
          </a:xfrm>
          <a:prstGeom prst="rect">
            <a:avLst/>
          </a:prstGeom>
          <a:solidFill>
            <a:srgbClr val="007C83"/>
          </a:solidFill>
          <a:ln w="0">
            <a:noFill/>
          </a:ln>
        </p:spPr>
        <p:txBody>
          <a:bodyPr/>
          <a:lstStyle/>
          <a:p>
            <a:endParaRPr lang="en-GB"/>
          </a:p>
        </p:txBody>
      </p:sp>
      <p:sp>
        <p:nvSpPr>
          <p:cNvPr id="12" name="Rectangle 11">
            <a:extLst>
              <a:ext uri="{FF2B5EF4-FFF2-40B4-BE49-F238E27FC236}">
                <a16:creationId xmlns:a16="http://schemas.microsoft.com/office/drawing/2014/main" id="{260E5E47-EBCB-43EC-8610-595AFAD817BF}"/>
              </a:ext>
            </a:extLst>
          </p:cNvPr>
          <p:cNvSpPr>
            <a:spLocks noGrp="1"/>
          </p:cNvSpPr>
          <p:nvPr/>
        </p:nvSpPr>
        <p:spPr>
          <a:xfrm>
            <a:off x="6477000" y="2095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Assembly</a:t>
            </a:r>
          </a:p>
        </p:txBody>
      </p:sp>
      <p:sp>
        <p:nvSpPr>
          <p:cNvPr id="13" name="Rectangle 12">
            <a:extLst>
              <a:ext uri="{FF2B5EF4-FFF2-40B4-BE49-F238E27FC236}">
                <a16:creationId xmlns:a16="http://schemas.microsoft.com/office/drawing/2014/main" id="{712683D7-3FF1-4EE1-A274-C54E2AE024F9}"/>
              </a:ext>
            </a:extLst>
          </p:cNvPr>
          <p:cNvSpPr>
            <a:spLocks noGrp="1"/>
          </p:cNvSpPr>
          <p:nvPr/>
        </p:nvSpPr>
        <p:spPr>
          <a:xfrm>
            <a:off x="6477000" y="2543175"/>
            <a:ext cx="4933950" cy="838200"/>
          </a:xfrm>
          <a:prstGeom prst="rect">
            <a:avLst/>
          </a:prstGeom>
          <a:noFill/>
          <a:ln w="0">
            <a:noFill/>
          </a:ln>
        </p:spPr>
        <p:txBody>
          <a:bodyPr anchor="ctr">
            <a:normAutofit/>
          </a:bodyPr>
          <a:lstStyle/>
          <a:p>
            <a:pPr>
              <a:defRPr sz="1275" b="0">
                <a:solidFill>
                  <a:srgbClr val="4B5B68"/>
                </a:solidFill>
                <a:latin typeface="Aptos"/>
                <a:ea typeface="Aptos"/>
                <a:cs typeface="Aptos"/>
              </a:defRPr>
            </a:pPr>
            <a:r>
              <a:rPr lang="en-GB" sz="1275" dirty="0">
                <a:solidFill>
                  <a:srgbClr val="4B5B68"/>
                </a:solidFill>
                <a:latin typeface="Aptos"/>
                <a:ea typeface="Aptos"/>
                <a:cs typeface="Aptos"/>
              </a:rPr>
              <a:t>Countries such as China, India and Vietnam provide factories, workers and supplier networks to assemble phones</a:t>
            </a:r>
            <a:endParaRPr sz="1275" b="0" dirty="0">
              <a:solidFill>
                <a:srgbClr val="4B5B68"/>
              </a:solidFill>
              <a:latin typeface="Aptos"/>
              <a:ea typeface="Aptos"/>
              <a:cs typeface="Aptos"/>
            </a:endParaRPr>
          </a:p>
        </p:txBody>
      </p:sp>
      <p:sp>
        <p:nvSpPr>
          <p:cNvPr id="14" name="Rectangle: Rounded Corners 13">
            <a:extLst>
              <a:ext uri="{FF2B5EF4-FFF2-40B4-BE49-F238E27FC236}">
                <a16:creationId xmlns:a16="http://schemas.microsoft.com/office/drawing/2014/main" id="{9CDC754E-6AF5-497F-BBF3-3E8067A38C37}"/>
              </a:ext>
            </a:extLst>
          </p:cNvPr>
          <p:cNvSpPr>
            <a:spLocks noGrp="1"/>
          </p:cNvSpPr>
          <p:nvPr/>
        </p:nvSpPr>
        <p:spPr>
          <a:xfrm>
            <a:off x="571500" y="3905250"/>
            <a:ext cx="5410200" cy="1666875"/>
          </a:xfrm>
          <a:prstGeom prst="roundRect">
            <a:avLst>
              <a:gd name="adj" fmla="val 4571"/>
            </a:avLst>
          </a:prstGeom>
          <a:solidFill>
            <a:srgbClr val="FFFFFF"/>
          </a:solidFill>
          <a:ln w="0">
            <a:noFill/>
          </a:ln>
        </p:spPr>
        <p:txBody>
          <a:bodyPr/>
          <a:lstStyle/>
          <a:p>
            <a:endParaRPr lang="en-GB"/>
          </a:p>
        </p:txBody>
      </p:sp>
      <p:sp>
        <p:nvSpPr>
          <p:cNvPr id="15" name="Rectangle 14">
            <a:extLst>
              <a:ext uri="{FF2B5EF4-FFF2-40B4-BE49-F238E27FC236}">
                <a16:creationId xmlns:a16="http://schemas.microsoft.com/office/drawing/2014/main" id="{52A9F590-0E06-4F55-9A24-805C9994BB60}"/>
              </a:ext>
            </a:extLst>
          </p:cNvPr>
          <p:cNvSpPr>
            <a:spLocks noGrp="1"/>
          </p:cNvSpPr>
          <p:nvPr/>
        </p:nvSpPr>
        <p:spPr>
          <a:xfrm>
            <a:off x="571500" y="3905250"/>
            <a:ext cx="76200" cy="1666875"/>
          </a:xfrm>
          <a:prstGeom prst="rect">
            <a:avLst/>
          </a:prstGeom>
          <a:solidFill>
            <a:srgbClr val="007C83"/>
          </a:solidFill>
          <a:ln w="0">
            <a:noFill/>
          </a:ln>
        </p:spPr>
        <p:txBody>
          <a:bodyPr/>
          <a:lstStyle/>
          <a:p>
            <a:endParaRPr lang="en-GB"/>
          </a:p>
        </p:txBody>
      </p:sp>
      <p:sp>
        <p:nvSpPr>
          <p:cNvPr id="16" name="Rectangle 15">
            <a:extLst>
              <a:ext uri="{FF2B5EF4-FFF2-40B4-BE49-F238E27FC236}">
                <a16:creationId xmlns:a16="http://schemas.microsoft.com/office/drawing/2014/main" id="{4108F0D4-E751-47C7-9CF7-22BB42F29363}"/>
              </a:ext>
            </a:extLst>
          </p:cNvPr>
          <p:cNvSpPr>
            <a:spLocks noGrp="1"/>
          </p:cNvSpPr>
          <p:nvPr/>
        </p:nvSpPr>
        <p:spPr>
          <a:xfrm>
            <a:off x="838200" y="40957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Control</a:t>
            </a:r>
          </a:p>
        </p:txBody>
      </p:sp>
      <p:sp>
        <p:nvSpPr>
          <p:cNvPr id="17" name="Rectangle 16">
            <a:extLst>
              <a:ext uri="{FF2B5EF4-FFF2-40B4-BE49-F238E27FC236}">
                <a16:creationId xmlns:a16="http://schemas.microsoft.com/office/drawing/2014/main" id="{41929608-E699-4F7B-9A76-7214945EF0F3}"/>
              </a:ext>
            </a:extLst>
          </p:cNvPr>
          <p:cNvSpPr>
            <a:spLocks noGrp="1"/>
          </p:cNvSpPr>
          <p:nvPr/>
        </p:nvSpPr>
        <p:spPr>
          <a:xfrm>
            <a:off x="838200" y="4543425"/>
            <a:ext cx="4933950" cy="838200"/>
          </a:xfrm>
          <a:prstGeom prst="rect">
            <a:avLst/>
          </a:prstGeom>
          <a:noFill/>
          <a:ln w="0">
            <a:noFill/>
          </a:ln>
        </p:spPr>
        <p:txBody>
          <a:bodyPr anchor="ctr">
            <a:normAutofit/>
          </a:bodyPr>
          <a:lstStyle/>
          <a:p>
            <a:pPr>
              <a:defRPr sz="1275" b="0">
                <a:solidFill>
                  <a:srgbClr val="4B5B68"/>
                </a:solidFill>
                <a:latin typeface="Aptos"/>
                <a:ea typeface="Aptos"/>
                <a:cs typeface="Aptos"/>
              </a:defRPr>
            </a:pPr>
            <a:r>
              <a:rPr lang="en-GB" sz="1275" dirty="0">
                <a:solidFill>
                  <a:srgbClr val="4B5B68"/>
                </a:solidFill>
                <a:latin typeface="Aptos"/>
                <a:ea typeface="Aptos"/>
                <a:cs typeface="Aptos"/>
              </a:rPr>
              <a:t>Companies in core economies often control the design, technology, software, finance and brand.</a:t>
            </a:r>
            <a:endParaRPr sz="1275" b="0" dirty="0">
              <a:solidFill>
                <a:srgbClr val="4B5B68"/>
              </a:solidFill>
              <a:latin typeface="Aptos"/>
              <a:ea typeface="Aptos"/>
              <a:cs typeface="Aptos"/>
            </a:endParaRPr>
          </a:p>
        </p:txBody>
      </p:sp>
      <p:sp>
        <p:nvSpPr>
          <p:cNvPr id="18" name="Rectangle: Rounded Corners 17">
            <a:extLst>
              <a:ext uri="{FF2B5EF4-FFF2-40B4-BE49-F238E27FC236}">
                <a16:creationId xmlns:a16="http://schemas.microsoft.com/office/drawing/2014/main" id="{7C594A6D-8F06-4A17-8402-F69982181565}"/>
              </a:ext>
            </a:extLst>
          </p:cNvPr>
          <p:cNvSpPr>
            <a:spLocks noGrp="1"/>
          </p:cNvSpPr>
          <p:nvPr/>
        </p:nvSpPr>
        <p:spPr>
          <a:xfrm>
            <a:off x="6210300" y="3905250"/>
            <a:ext cx="5410200" cy="1666875"/>
          </a:xfrm>
          <a:prstGeom prst="roundRect">
            <a:avLst>
              <a:gd name="adj" fmla="val 4571"/>
            </a:avLst>
          </a:prstGeom>
          <a:solidFill>
            <a:srgbClr val="FFFFFF"/>
          </a:solidFill>
          <a:ln w="0">
            <a:noFill/>
          </a:ln>
        </p:spPr>
        <p:txBody>
          <a:bodyPr/>
          <a:lstStyle/>
          <a:p>
            <a:endParaRPr lang="en-GB"/>
          </a:p>
        </p:txBody>
      </p:sp>
      <p:sp>
        <p:nvSpPr>
          <p:cNvPr id="19" name="Rectangle 18">
            <a:extLst>
              <a:ext uri="{FF2B5EF4-FFF2-40B4-BE49-F238E27FC236}">
                <a16:creationId xmlns:a16="http://schemas.microsoft.com/office/drawing/2014/main" id="{D6787C00-9F4D-4586-B469-3D256C0E164D}"/>
              </a:ext>
            </a:extLst>
          </p:cNvPr>
          <p:cNvSpPr>
            <a:spLocks noGrp="1"/>
          </p:cNvSpPr>
          <p:nvPr/>
        </p:nvSpPr>
        <p:spPr>
          <a:xfrm>
            <a:off x="6210300" y="3905250"/>
            <a:ext cx="76200" cy="1666875"/>
          </a:xfrm>
          <a:prstGeom prst="rect">
            <a:avLst/>
          </a:prstGeom>
          <a:solidFill>
            <a:srgbClr val="007C83"/>
          </a:solidFill>
          <a:ln w="0">
            <a:noFill/>
          </a:ln>
        </p:spPr>
        <p:txBody>
          <a:bodyPr/>
          <a:lstStyle/>
          <a:p>
            <a:endParaRPr lang="en-GB"/>
          </a:p>
        </p:txBody>
      </p:sp>
      <p:sp>
        <p:nvSpPr>
          <p:cNvPr id="20" name="Rectangle 19">
            <a:extLst>
              <a:ext uri="{FF2B5EF4-FFF2-40B4-BE49-F238E27FC236}">
                <a16:creationId xmlns:a16="http://schemas.microsoft.com/office/drawing/2014/main" id="{3FFE8C21-F4B3-4DEC-90A2-49E89AF27372}"/>
              </a:ext>
            </a:extLst>
          </p:cNvPr>
          <p:cNvSpPr>
            <a:spLocks noGrp="1"/>
          </p:cNvSpPr>
          <p:nvPr/>
        </p:nvSpPr>
        <p:spPr>
          <a:xfrm>
            <a:off x="6477000" y="40957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lang="en-GB" sz="1575" b="1" dirty="0">
                <a:solidFill>
                  <a:srgbClr val="0B1F33"/>
                </a:solidFill>
                <a:latin typeface="Aptos"/>
                <a:ea typeface="Aptos"/>
                <a:cs typeface="Aptos"/>
              </a:rPr>
              <a:t>Profit </a:t>
            </a:r>
            <a:r>
              <a:rPr sz="1575" b="1" dirty="0">
                <a:solidFill>
                  <a:srgbClr val="0B1F33"/>
                </a:solidFill>
                <a:latin typeface="Aptos"/>
                <a:ea typeface="Aptos"/>
                <a:cs typeface="Aptos"/>
              </a:rPr>
              <a:t>Capture</a:t>
            </a:r>
          </a:p>
        </p:txBody>
      </p:sp>
      <p:sp>
        <p:nvSpPr>
          <p:cNvPr id="21" name="Rectangle 20">
            <a:extLst>
              <a:ext uri="{FF2B5EF4-FFF2-40B4-BE49-F238E27FC236}">
                <a16:creationId xmlns:a16="http://schemas.microsoft.com/office/drawing/2014/main" id="{01444694-24AE-4B5D-8A6C-BAE19EE62692}"/>
              </a:ext>
            </a:extLst>
          </p:cNvPr>
          <p:cNvSpPr>
            <a:spLocks noGrp="1"/>
          </p:cNvSpPr>
          <p:nvPr/>
        </p:nvSpPr>
        <p:spPr>
          <a:xfrm>
            <a:off x="6477000" y="45434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dirty="0">
                <a:solidFill>
                  <a:srgbClr val="4B5B68"/>
                </a:solidFill>
                <a:latin typeface="Aptos"/>
                <a:ea typeface="Aptos"/>
                <a:cs typeface="Aptos"/>
              </a:rPr>
              <a:t>Profit does not necessarily remain where physical production occurs.</a:t>
            </a:r>
          </a:p>
        </p:txBody>
      </p:sp>
    </p:spTree>
    <p:extLst>
      <p:ext uri="{BB962C8B-B14F-4D97-AF65-F5344CB8AC3E}">
        <p14:creationId xmlns:p14="http://schemas.microsoft.com/office/powerpoint/2010/main" val="15280806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CA609B6-2404-40C0-AE91-407E1C534E0B}"/>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B980BA4E-8669-4ECB-A3DD-7F71553F2914}"/>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Comparative advantage</a:t>
            </a:r>
          </a:p>
        </p:txBody>
      </p:sp>
      <p:sp>
        <p:nvSpPr>
          <p:cNvPr id="4" name="Rectangle 3">
            <a:extLst>
              <a:ext uri="{FF2B5EF4-FFF2-40B4-BE49-F238E27FC236}">
                <a16:creationId xmlns:a16="http://schemas.microsoft.com/office/drawing/2014/main" id="{DC1C596E-34EB-47D0-A918-090F75522F2A}"/>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6D01C3B5-065D-45B4-8266-23D1A578B8EE}"/>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35</a:t>
            </a:r>
          </a:p>
        </p:txBody>
      </p:sp>
      <p:sp>
        <p:nvSpPr>
          <p:cNvPr id="6" name="Rectangle 5">
            <a:extLst>
              <a:ext uri="{FF2B5EF4-FFF2-40B4-BE49-F238E27FC236}">
                <a16:creationId xmlns:a16="http://schemas.microsoft.com/office/drawing/2014/main" id="{ADB3A10A-A243-4820-B66D-813C3B4904C8}"/>
              </a:ext>
            </a:extLst>
          </p:cNvPr>
          <p:cNvSpPr>
            <a:spLocks noGrp="1"/>
          </p:cNvSpPr>
          <p:nvPr/>
        </p:nvSpPr>
        <p:spPr>
          <a:xfrm>
            <a:off x="571500" y="1650459"/>
            <a:ext cx="10477500" cy="619125"/>
          </a:xfrm>
          <a:prstGeom prst="rect">
            <a:avLst/>
          </a:prstGeom>
          <a:noFill/>
          <a:ln w="0">
            <a:noFill/>
          </a:ln>
        </p:spPr>
        <p:txBody>
          <a:bodyPr anchor="ctr">
            <a:normAutofit fontScale="92769"/>
          </a:bodyPr>
          <a:lstStyle/>
          <a:p>
            <a:pPr algn="ctr">
              <a:defRPr sz="2025" b="1">
                <a:solidFill>
                  <a:srgbClr val="0B1F33"/>
                </a:solidFill>
                <a:latin typeface="Aptos"/>
                <a:ea typeface="Aptos"/>
                <a:cs typeface="Aptos"/>
              </a:defRPr>
            </a:pPr>
            <a:r>
              <a:rPr sz="2025" b="1" dirty="0">
                <a:solidFill>
                  <a:srgbClr val="0B1F33"/>
                </a:solidFill>
                <a:latin typeface="Aptos"/>
                <a:ea typeface="Aptos"/>
                <a:cs typeface="Aptos"/>
              </a:rPr>
              <a:t>Trade can benefit both sides when each </a:t>
            </a:r>
            <a:r>
              <a:rPr sz="2025" b="1" dirty="0" err="1">
                <a:solidFill>
                  <a:srgbClr val="0B1F33"/>
                </a:solidFill>
                <a:latin typeface="Aptos"/>
                <a:ea typeface="Aptos"/>
                <a:cs typeface="Aptos"/>
              </a:rPr>
              <a:t>specialises</a:t>
            </a:r>
            <a:r>
              <a:rPr sz="2025" b="1" dirty="0">
                <a:solidFill>
                  <a:srgbClr val="0B1F33"/>
                </a:solidFill>
                <a:latin typeface="Aptos"/>
                <a:ea typeface="Aptos"/>
                <a:cs typeface="Aptos"/>
              </a:rPr>
              <a:t> according to relative opportunity cost.</a:t>
            </a:r>
          </a:p>
        </p:txBody>
      </p:sp>
      <p:sp>
        <p:nvSpPr>
          <p:cNvPr id="14" name="TextBox 13">
            <a:extLst>
              <a:ext uri="{FF2B5EF4-FFF2-40B4-BE49-F238E27FC236}">
                <a16:creationId xmlns:a16="http://schemas.microsoft.com/office/drawing/2014/main" id="{A7758929-11D5-A8D3-22ED-3E0ED9CDB5A0}"/>
              </a:ext>
            </a:extLst>
          </p:cNvPr>
          <p:cNvSpPr txBox="1"/>
          <p:nvPr/>
        </p:nvSpPr>
        <p:spPr>
          <a:xfrm>
            <a:off x="609600" y="3034219"/>
            <a:ext cx="9720944" cy="3046988"/>
          </a:xfrm>
          <a:prstGeom prst="rect">
            <a:avLst/>
          </a:prstGeom>
          <a:noFill/>
        </p:spPr>
        <p:txBody>
          <a:bodyPr wrap="square">
            <a:spAutoFit/>
          </a:bodyPr>
          <a:lstStyle/>
          <a:p>
            <a:pPr>
              <a:buNone/>
            </a:pPr>
            <a:r>
              <a:rPr lang="en-GB" sz="2400" b="1" dirty="0"/>
              <a:t>For example, </a:t>
            </a:r>
            <a:endParaRPr lang="en-GB" sz="2400" dirty="0"/>
          </a:p>
          <a:p>
            <a:pPr lvl="0"/>
            <a:r>
              <a:rPr lang="en-GB" sz="2400" b="1" dirty="0">
                <a:solidFill>
                  <a:schemeClr val="accent2"/>
                </a:solidFill>
              </a:rPr>
              <a:t>Turkey</a:t>
            </a:r>
            <a:r>
              <a:rPr lang="en-GB" sz="2400" dirty="0"/>
              <a:t> can produce clothing efficiently because it has skilled workers, established factories and access to European markets. </a:t>
            </a:r>
          </a:p>
          <a:p>
            <a:pPr lvl="0"/>
            <a:r>
              <a:rPr lang="en-GB" sz="2400" b="1" dirty="0">
                <a:solidFill>
                  <a:schemeClr val="accent2"/>
                </a:solidFill>
              </a:rPr>
              <a:t>Germany </a:t>
            </a:r>
            <a:r>
              <a:rPr lang="en-GB" sz="2400" dirty="0"/>
              <a:t>can produce advanced machinery efficiently because it has strong technology and engineering expertise. </a:t>
            </a:r>
          </a:p>
          <a:p>
            <a:pPr lvl="0"/>
            <a:r>
              <a:rPr lang="en-GB" sz="2400" b="1" dirty="0">
                <a:solidFill>
                  <a:schemeClr val="accent2"/>
                </a:solidFill>
              </a:rPr>
              <a:t>Turkey</a:t>
            </a:r>
            <a:r>
              <a:rPr lang="en-GB" sz="2400" dirty="0"/>
              <a:t> sells clothing to Germany, while Germany sells machinery to Turkey. </a:t>
            </a:r>
          </a:p>
          <a:p>
            <a:pPr lvl="0"/>
            <a:r>
              <a:rPr lang="en-GB" sz="2400" u="sng" dirty="0"/>
              <a:t>Both countries can benefit by specialising and trading. </a:t>
            </a:r>
          </a:p>
          <a:p>
            <a:pPr>
              <a:buNone/>
            </a:pPr>
            <a:endParaRPr lang="en-GB" sz="2400" b="1" dirty="0"/>
          </a:p>
        </p:txBody>
      </p:sp>
    </p:spTree>
    <p:extLst>
      <p:ext uri="{BB962C8B-B14F-4D97-AF65-F5344CB8AC3E}">
        <p14:creationId xmlns:p14="http://schemas.microsoft.com/office/powerpoint/2010/main" val="17099845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84D309D-535C-4F3D-95E1-5E4D0F0BCAEF}"/>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F90F6AEF-74E6-4A74-BC1B-47D51943DDBA}"/>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Internalisation theory</a:t>
            </a:r>
          </a:p>
        </p:txBody>
      </p:sp>
      <p:sp>
        <p:nvSpPr>
          <p:cNvPr id="4" name="Rectangle 3">
            <a:extLst>
              <a:ext uri="{FF2B5EF4-FFF2-40B4-BE49-F238E27FC236}">
                <a16:creationId xmlns:a16="http://schemas.microsoft.com/office/drawing/2014/main" id="{AC036D2A-4D90-4978-A454-92661C7D7926}"/>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D3BD5184-F955-439E-91A3-F2B0537DA732}"/>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36</a:t>
            </a:r>
          </a:p>
        </p:txBody>
      </p:sp>
      <p:sp>
        <p:nvSpPr>
          <p:cNvPr id="6" name="Rectangle 5">
            <a:extLst>
              <a:ext uri="{FF2B5EF4-FFF2-40B4-BE49-F238E27FC236}">
                <a16:creationId xmlns:a16="http://schemas.microsoft.com/office/drawing/2014/main" id="{1FA034E3-160B-4D34-9A94-A39B7CEA9508}"/>
              </a:ext>
            </a:extLst>
          </p:cNvPr>
          <p:cNvSpPr>
            <a:spLocks noGrp="1"/>
          </p:cNvSpPr>
          <p:nvPr/>
        </p:nvSpPr>
        <p:spPr>
          <a:xfrm>
            <a:off x="904875" y="1809750"/>
            <a:ext cx="10382250" cy="523875"/>
          </a:xfrm>
          <a:prstGeom prst="rect">
            <a:avLst/>
          </a:prstGeom>
          <a:noFill/>
          <a:ln w="0">
            <a:noFill/>
          </a:ln>
        </p:spPr>
        <p:txBody>
          <a:bodyPr anchor="ctr">
            <a:normAutofit fontScale="85000" lnSpcReduction="10000"/>
          </a:bodyPr>
          <a:lstStyle/>
          <a:p>
            <a:pPr algn="ctr">
              <a:defRPr sz="2100" b="1">
                <a:solidFill>
                  <a:srgbClr val="0B1F33"/>
                </a:solidFill>
                <a:latin typeface="Aptos"/>
                <a:ea typeface="Aptos"/>
                <a:cs typeface="Aptos"/>
              </a:defRPr>
            </a:pPr>
            <a:r>
              <a:rPr lang="en-GB" sz="2100" b="1" dirty="0">
                <a:solidFill>
                  <a:srgbClr val="0B1F33"/>
                </a:solidFill>
                <a:latin typeface="Aptos"/>
                <a:ea typeface="Aptos"/>
                <a:cs typeface="Aptos"/>
              </a:rPr>
              <a:t>Internalisation theory explains how a company decides who should perform a business activity</a:t>
            </a:r>
            <a:endParaRPr sz="2100" b="1" dirty="0">
              <a:solidFill>
                <a:srgbClr val="0B1F33"/>
              </a:solidFill>
              <a:latin typeface="Aptos"/>
              <a:ea typeface="Aptos"/>
              <a:cs typeface="Aptos"/>
            </a:endParaRPr>
          </a:p>
        </p:txBody>
      </p:sp>
      <p:sp>
        <p:nvSpPr>
          <p:cNvPr id="7" name="Rectangle: Rounded Corners 6">
            <a:extLst>
              <a:ext uri="{FF2B5EF4-FFF2-40B4-BE49-F238E27FC236}">
                <a16:creationId xmlns:a16="http://schemas.microsoft.com/office/drawing/2014/main" id="{BDEE05B5-B423-435B-87A3-13F3997EC852}"/>
              </a:ext>
            </a:extLst>
          </p:cNvPr>
          <p:cNvSpPr>
            <a:spLocks noGrp="1"/>
          </p:cNvSpPr>
          <p:nvPr/>
        </p:nvSpPr>
        <p:spPr>
          <a:xfrm>
            <a:off x="571500" y="2809875"/>
            <a:ext cx="3530600" cy="1666875"/>
          </a:xfrm>
          <a:prstGeom prst="roundRect">
            <a:avLst>
              <a:gd name="adj" fmla="val 4571"/>
            </a:avLst>
          </a:prstGeom>
          <a:solidFill>
            <a:srgbClr val="FFFFFF"/>
          </a:solidFill>
          <a:ln w="0">
            <a:noFill/>
          </a:ln>
        </p:spPr>
        <p:txBody>
          <a:bodyPr/>
          <a:lstStyle/>
          <a:p>
            <a:endParaRPr lang="en-GB" dirty="0"/>
          </a:p>
        </p:txBody>
      </p:sp>
      <p:sp>
        <p:nvSpPr>
          <p:cNvPr id="8" name="Rectangle 7">
            <a:extLst>
              <a:ext uri="{FF2B5EF4-FFF2-40B4-BE49-F238E27FC236}">
                <a16:creationId xmlns:a16="http://schemas.microsoft.com/office/drawing/2014/main" id="{2B8171FC-ADDD-4C7B-AB1F-7BB4B17ED791}"/>
              </a:ext>
            </a:extLst>
          </p:cNvPr>
          <p:cNvSpPr>
            <a:spLocks noGrp="1"/>
          </p:cNvSpPr>
          <p:nvPr/>
        </p:nvSpPr>
        <p:spPr>
          <a:xfrm>
            <a:off x="571500" y="2809875"/>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CCBE41C1-BB35-4CEF-9EF2-41EE4706DF9B}"/>
              </a:ext>
            </a:extLst>
          </p:cNvPr>
          <p:cNvSpPr>
            <a:spLocks noGrp="1"/>
          </p:cNvSpPr>
          <p:nvPr/>
        </p:nvSpPr>
        <p:spPr>
          <a:xfrm>
            <a:off x="838200" y="3000375"/>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dirty="0">
                <a:solidFill>
                  <a:srgbClr val="0B1F33"/>
                </a:solidFill>
                <a:latin typeface="Aptos"/>
                <a:ea typeface="Aptos"/>
                <a:cs typeface="Aptos"/>
              </a:rPr>
              <a:t>Use the market</a:t>
            </a:r>
          </a:p>
        </p:txBody>
      </p:sp>
      <p:sp>
        <p:nvSpPr>
          <p:cNvPr id="10" name="Rectangle 9">
            <a:extLst>
              <a:ext uri="{FF2B5EF4-FFF2-40B4-BE49-F238E27FC236}">
                <a16:creationId xmlns:a16="http://schemas.microsoft.com/office/drawing/2014/main" id="{404CE530-2250-432D-ACF6-F5F902A875A5}"/>
              </a:ext>
            </a:extLst>
          </p:cNvPr>
          <p:cNvSpPr>
            <a:spLocks noGrp="1"/>
          </p:cNvSpPr>
          <p:nvPr/>
        </p:nvSpPr>
        <p:spPr>
          <a:xfrm>
            <a:off x="838200" y="3448050"/>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dirty="0">
                <a:solidFill>
                  <a:srgbClr val="4B5B68"/>
                </a:solidFill>
                <a:latin typeface="Aptos"/>
                <a:ea typeface="Aptos"/>
                <a:cs typeface="Aptos"/>
              </a:rPr>
              <a:t>.</a:t>
            </a:r>
          </a:p>
        </p:txBody>
      </p:sp>
      <p:sp>
        <p:nvSpPr>
          <p:cNvPr id="11" name="Rectangle: Rounded Corners 10">
            <a:extLst>
              <a:ext uri="{FF2B5EF4-FFF2-40B4-BE49-F238E27FC236}">
                <a16:creationId xmlns:a16="http://schemas.microsoft.com/office/drawing/2014/main" id="{59176308-8A16-4BA2-B55E-5293D3CDF11D}"/>
              </a:ext>
            </a:extLst>
          </p:cNvPr>
          <p:cNvSpPr>
            <a:spLocks noGrp="1"/>
          </p:cNvSpPr>
          <p:nvPr/>
        </p:nvSpPr>
        <p:spPr>
          <a:xfrm>
            <a:off x="4330700" y="2809875"/>
            <a:ext cx="35306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DE6E63FE-3DB4-402B-B8C1-91E8F6EBED9B}"/>
              </a:ext>
            </a:extLst>
          </p:cNvPr>
          <p:cNvSpPr>
            <a:spLocks noGrp="1"/>
          </p:cNvSpPr>
          <p:nvPr/>
        </p:nvSpPr>
        <p:spPr>
          <a:xfrm>
            <a:off x="4330700" y="2809875"/>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330D7522-C9F9-48BD-BD85-FC4F03F43D5D}"/>
              </a:ext>
            </a:extLst>
          </p:cNvPr>
          <p:cNvSpPr>
            <a:spLocks noGrp="1"/>
          </p:cNvSpPr>
          <p:nvPr/>
        </p:nvSpPr>
        <p:spPr>
          <a:xfrm>
            <a:off x="4597400" y="3000375"/>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Bring inside</a:t>
            </a:r>
          </a:p>
        </p:txBody>
      </p:sp>
      <p:sp>
        <p:nvSpPr>
          <p:cNvPr id="14" name="Rectangle 13">
            <a:extLst>
              <a:ext uri="{FF2B5EF4-FFF2-40B4-BE49-F238E27FC236}">
                <a16:creationId xmlns:a16="http://schemas.microsoft.com/office/drawing/2014/main" id="{CAA45316-CAAC-44BB-BF80-602826FBB433}"/>
              </a:ext>
            </a:extLst>
          </p:cNvPr>
          <p:cNvSpPr>
            <a:spLocks noGrp="1"/>
          </p:cNvSpPr>
          <p:nvPr/>
        </p:nvSpPr>
        <p:spPr>
          <a:xfrm>
            <a:off x="4597400" y="3448050"/>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endParaRPr sz="1275" b="0" dirty="0">
              <a:solidFill>
                <a:srgbClr val="4B5B68"/>
              </a:solidFill>
              <a:latin typeface="Aptos"/>
              <a:ea typeface="Aptos"/>
              <a:cs typeface="Aptos"/>
            </a:endParaRPr>
          </a:p>
        </p:txBody>
      </p:sp>
      <p:sp>
        <p:nvSpPr>
          <p:cNvPr id="15" name="Rectangle: Rounded Corners 14">
            <a:extLst>
              <a:ext uri="{FF2B5EF4-FFF2-40B4-BE49-F238E27FC236}">
                <a16:creationId xmlns:a16="http://schemas.microsoft.com/office/drawing/2014/main" id="{B2294C4A-4A30-424E-9BB7-BBB7AD25996E}"/>
              </a:ext>
            </a:extLst>
          </p:cNvPr>
          <p:cNvSpPr>
            <a:spLocks noGrp="1"/>
          </p:cNvSpPr>
          <p:nvPr/>
        </p:nvSpPr>
        <p:spPr>
          <a:xfrm>
            <a:off x="8089900" y="2809875"/>
            <a:ext cx="35306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060FCC05-8721-4BE6-B82F-54388D094456}"/>
              </a:ext>
            </a:extLst>
          </p:cNvPr>
          <p:cNvSpPr>
            <a:spLocks noGrp="1"/>
          </p:cNvSpPr>
          <p:nvPr/>
        </p:nvSpPr>
        <p:spPr>
          <a:xfrm>
            <a:off x="8089900" y="2809875"/>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C096E00D-A372-45F6-A601-7D8DA20DCA85}"/>
              </a:ext>
            </a:extLst>
          </p:cNvPr>
          <p:cNvSpPr>
            <a:spLocks noGrp="1"/>
          </p:cNvSpPr>
          <p:nvPr/>
        </p:nvSpPr>
        <p:spPr>
          <a:xfrm>
            <a:off x="8356600" y="3000375"/>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Hybrid</a:t>
            </a:r>
          </a:p>
        </p:txBody>
      </p:sp>
      <p:sp>
        <p:nvSpPr>
          <p:cNvPr id="18" name="Rectangle 17">
            <a:extLst>
              <a:ext uri="{FF2B5EF4-FFF2-40B4-BE49-F238E27FC236}">
                <a16:creationId xmlns:a16="http://schemas.microsoft.com/office/drawing/2014/main" id="{1480AB9D-5684-47DB-A14F-BDF9D874EE07}"/>
              </a:ext>
            </a:extLst>
          </p:cNvPr>
          <p:cNvSpPr>
            <a:spLocks noGrp="1"/>
          </p:cNvSpPr>
          <p:nvPr/>
        </p:nvSpPr>
        <p:spPr>
          <a:xfrm>
            <a:off x="8356600" y="3448050"/>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endParaRPr sz="1275" b="0" dirty="0">
              <a:solidFill>
                <a:srgbClr val="4B5B68"/>
              </a:solidFill>
              <a:latin typeface="Aptos"/>
              <a:ea typeface="Aptos"/>
              <a:cs typeface="Aptos"/>
            </a:endParaRPr>
          </a:p>
        </p:txBody>
      </p:sp>
      <p:sp>
        <p:nvSpPr>
          <p:cNvPr id="20" name="TextBox 19">
            <a:extLst>
              <a:ext uri="{FF2B5EF4-FFF2-40B4-BE49-F238E27FC236}">
                <a16:creationId xmlns:a16="http://schemas.microsoft.com/office/drawing/2014/main" id="{0872B3FC-5CBB-A617-2E8D-84C756DFC0D6}"/>
              </a:ext>
            </a:extLst>
          </p:cNvPr>
          <p:cNvSpPr txBox="1"/>
          <p:nvPr/>
        </p:nvSpPr>
        <p:spPr>
          <a:xfrm>
            <a:off x="749300" y="3448051"/>
            <a:ext cx="3143250" cy="553998"/>
          </a:xfrm>
          <a:prstGeom prst="rect">
            <a:avLst/>
          </a:prstGeom>
          <a:noFill/>
        </p:spPr>
        <p:txBody>
          <a:bodyPr wrap="square">
            <a:spAutoFit/>
          </a:bodyPr>
          <a:lstStyle/>
          <a:p>
            <a:r>
              <a:rPr lang="en-GB" sz="1500" dirty="0"/>
              <a:t>Buy from another company when it is cheaper and easy to change suppliers.</a:t>
            </a:r>
          </a:p>
        </p:txBody>
      </p:sp>
      <p:sp>
        <p:nvSpPr>
          <p:cNvPr id="22" name="TextBox 21">
            <a:extLst>
              <a:ext uri="{FF2B5EF4-FFF2-40B4-BE49-F238E27FC236}">
                <a16:creationId xmlns:a16="http://schemas.microsoft.com/office/drawing/2014/main" id="{30279C42-A568-7A31-879B-B293213CF4BF}"/>
              </a:ext>
            </a:extLst>
          </p:cNvPr>
          <p:cNvSpPr txBox="1"/>
          <p:nvPr/>
        </p:nvSpPr>
        <p:spPr>
          <a:xfrm>
            <a:off x="4635500" y="3520470"/>
            <a:ext cx="2913743" cy="784830"/>
          </a:xfrm>
          <a:prstGeom prst="rect">
            <a:avLst/>
          </a:prstGeom>
          <a:noFill/>
        </p:spPr>
        <p:txBody>
          <a:bodyPr wrap="square">
            <a:spAutoFit/>
          </a:bodyPr>
          <a:lstStyle/>
          <a:p>
            <a:r>
              <a:rPr lang="en-GB" sz="1500" dirty="0"/>
              <a:t>Perform the activity itself when quality, knowledge or supply is important and needs protection.</a:t>
            </a:r>
          </a:p>
        </p:txBody>
      </p:sp>
      <p:sp>
        <p:nvSpPr>
          <p:cNvPr id="24" name="TextBox 23">
            <a:extLst>
              <a:ext uri="{FF2B5EF4-FFF2-40B4-BE49-F238E27FC236}">
                <a16:creationId xmlns:a16="http://schemas.microsoft.com/office/drawing/2014/main" id="{5AA2584C-B798-A229-04E3-E646CA3B361D}"/>
              </a:ext>
            </a:extLst>
          </p:cNvPr>
          <p:cNvSpPr txBox="1"/>
          <p:nvPr/>
        </p:nvSpPr>
        <p:spPr>
          <a:xfrm>
            <a:off x="8356600" y="3359318"/>
            <a:ext cx="2082800" cy="784830"/>
          </a:xfrm>
          <a:prstGeom prst="rect">
            <a:avLst/>
          </a:prstGeom>
          <a:noFill/>
        </p:spPr>
        <p:txBody>
          <a:bodyPr wrap="square">
            <a:spAutoFit/>
          </a:bodyPr>
          <a:lstStyle/>
          <a:p>
            <a:r>
              <a:rPr lang="en-GB" sz="1500" dirty="0"/>
              <a:t>Share the activity through a franchise, alliance or joint venture</a:t>
            </a:r>
          </a:p>
        </p:txBody>
      </p:sp>
      <p:sp>
        <p:nvSpPr>
          <p:cNvPr id="26" name="TextBox 25">
            <a:extLst>
              <a:ext uri="{FF2B5EF4-FFF2-40B4-BE49-F238E27FC236}">
                <a16:creationId xmlns:a16="http://schemas.microsoft.com/office/drawing/2014/main" id="{E617C3F8-F4B9-8B60-50A3-40BC805DBD4B}"/>
              </a:ext>
            </a:extLst>
          </p:cNvPr>
          <p:cNvSpPr txBox="1"/>
          <p:nvPr/>
        </p:nvSpPr>
        <p:spPr>
          <a:xfrm>
            <a:off x="3415393" y="4835693"/>
            <a:ext cx="8267700" cy="1477328"/>
          </a:xfrm>
          <a:prstGeom prst="rect">
            <a:avLst/>
          </a:prstGeom>
          <a:noFill/>
        </p:spPr>
        <p:txBody>
          <a:bodyPr wrap="square">
            <a:spAutoFit/>
          </a:bodyPr>
          <a:lstStyle/>
          <a:p>
            <a:pPr lvl="0"/>
            <a:r>
              <a:rPr lang="en-GB" b="1" dirty="0"/>
              <a:t>Use the market:</a:t>
            </a:r>
            <a:r>
              <a:rPr lang="en-GB" dirty="0"/>
              <a:t> Buy food, furniture and cleaning products from external suppliers. </a:t>
            </a:r>
          </a:p>
          <a:p>
            <a:pPr lvl="0"/>
            <a:endParaRPr lang="en-GB" dirty="0"/>
          </a:p>
          <a:p>
            <a:pPr lvl="0"/>
            <a:r>
              <a:rPr lang="en-GB" b="1" dirty="0"/>
              <a:t>Bring it inside:</a:t>
            </a:r>
            <a:r>
              <a:rPr lang="en-GB" dirty="0"/>
              <a:t> Keep control of the brand, reservation system and service standards.</a:t>
            </a:r>
          </a:p>
          <a:p>
            <a:pPr lvl="0"/>
            <a:r>
              <a:rPr lang="en-GB" dirty="0"/>
              <a:t> </a:t>
            </a:r>
          </a:p>
          <a:p>
            <a:pPr lvl="0"/>
            <a:r>
              <a:rPr lang="en-GB" b="1" dirty="0"/>
              <a:t>Hybrid:</a:t>
            </a:r>
            <a:r>
              <a:rPr lang="en-GB" dirty="0"/>
              <a:t> Allow local investors to own hotels while Marriott manages or franchises them.</a:t>
            </a:r>
          </a:p>
        </p:txBody>
      </p:sp>
      <p:pic>
        <p:nvPicPr>
          <p:cNvPr id="27" name="Picture 26" descr="Marriott International Announces Outstanding Global Growth and Milestone  Achievements in 2025">
            <a:extLst>
              <a:ext uri="{FF2B5EF4-FFF2-40B4-BE49-F238E27FC236}">
                <a16:creationId xmlns:a16="http://schemas.microsoft.com/office/drawing/2014/main" id="{19FEFA72-D334-7BE6-3F98-C3257C616359}"/>
              </a:ext>
            </a:extLst>
          </p:cNvPr>
          <p:cNvPicPr>
            <a:picLocks noChangeAspect="1"/>
          </p:cNvPicPr>
          <p:nvPr/>
        </p:nvPicPr>
        <p:blipFill>
          <a:blip r:embed="rId3"/>
          <a:stretch>
            <a:fillRect/>
          </a:stretch>
        </p:blipFill>
        <p:spPr>
          <a:xfrm>
            <a:off x="451499" y="4924426"/>
            <a:ext cx="2642767" cy="1385657"/>
          </a:xfrm>
          <a:prstGeom prst="rect">
            <a:avLst/>
          </a:prstGeom>
        </p:spPr>
      </p:pic>
    </p:spTree>
    <p:extLst>
      <p:ext uri="{BB962C8B-B14F-4D97-AF65-F5344CB8AC3E}">
        <p14:creationId xmlns:p14="http://schemas.microsoft.com/office/powerpoint/2010/main" val="14540953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EC21E1C-F21B-4CC9-A507-93152A5FBB11}"/>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D6398D96-B467-425F-A344-74F52D34F9D1}"/>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Network theory and international entrepreneurship</a:t>
            </a:r>
          </a:p>
        </p:txBody>
      </p:sp>
      <p:sp>
        <p:nvSpPr>
          <p:cNvPr id="4" name="Rectangle 3">
            <a:extLst>
              <a:ext uri="{FF2B5EF4-FFF2-40B4-BE49-F238E27FC236}">
                <a16:creationId xmlns:a16="http://schemas.microsoft.com/office/drawing/2014/main" id="{98AED00D-C643-4061-B3E6-4CC89F9C40DA}"/>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C1F6B905-A895-48DB-9DB1-4E45EDD763BD}"/>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37</a:t>
            </a:r>
          </a:p>
        </p:txBody>
      </p:sp>
      <p:sp>
        <p:nvSpPr>
          <p:cNvPr id="14" name="TextBox 13">
            <a:extLst>
              <a:ext uri="{FF2B5EF4-FFF2-40B4-BE49-F238E27FC236}">
                <a16:creationId xmlns:a16="http://schemas.microsoft.com/office/drawing/2014/main" id="{B57C6272-52C6-C062-CC53-ABE696F0BA54}"/>
              </a:ext>
            </a:extLst>
          </p:cNvPr>
          <p:cNvSpPr txBox="1"/>
          <p:nvPr/>
        </p:nvSpPr>
        <p:spPr>
          <a:xfrm>
            <a:off x="658586" y="1626658"/>
            <a:ext cx="10303328" cy="2585323"/>
          </a:xfrm>
          <a:prstGeom prst="rect">
            <a:avLst/>
          </a:prstGeom>
          <a:noFill/>
        </p:spPr>
        <p:txBody>
          <a:bodyPr wrap="square">
            <a:spAutoFit/>
          </a:bodyPr>
          <a:lstStyle/>
          <a:p>
            <a:pPr>
              <a:buNone/>
            </a:pPr>
            <a:r>
              <a:rPr lang="en-GB" b="1" dirty="0"/>
              <a:t>Network theory</a:t>
            </a:r>
            <a:r>
              <a:rPr lang="en-GB" dirty="0"/>
              <a:t> means that a small business can expand internationally by using its relationships and connections.</a:t>
            </a:r>
          </a:p>
          <a:p>
            <a:pPr>
              <a:buNone/>
            </a:pPr>
            <a:r>
              <a:rPr lang="en-GB" dirty="0"/>
              <a:t>These connections (such as suppliers, distributors, customers and online platforms) can provide:</a:t>
            </a:r>
          </a:p>
          <a:p>
            <a:pPr marL="342900" lvl="0" indent="-342900">
              <a:buFont typeface="Arial" panose="020B0604020202020204" pitchFamily="34" charset="0"/>
              <a:buChar char="•"/>
            </a:pPr>
            <a:r>
              <a:rPr lang="en-GB" dirty="0"/>
              <a:t>Information about foreign markets </a:t>
            </a:r>
          </a:p>
          <a:p>
            <a:pPr marL="342900" lvl="0" indent="-342900">
              <a:buFont typeface="Arial" panose="020B0604020202020204" pitchFamily="34" charset="0"/>
              <a:buChar char="•"/>
            </a:pPr>
            <a:r>
              <a:rPr lang="en-GB" dirty="0"/>
              <a:t>Trust and recommendations </a:t>
            </a:r>
          </a:p>
          <a:p>
            <a:pPr marL="342900" lvl="0" indent="-342900">
              <a:buFont typeface="Arial" panose="020B0604020202020204" pitchFamily="34" charset="0"/>
              <a:buChar char="•"/>
            </a:pPr>
            <a:r>
              <a:rPr lang="en-GB" dirty="0"/>
              <a:t>Funding or financial support </a:t>
            </a:r>
          </a:p>
          <a:p>
            <a:pPr marL="342900" lvl="0" indent="-342900">
              <a:buFont typeface="Arial" panose="020B0604020202020204" pitchFamily="34" charset="0"/>
              <a:buChar char="•"/>
            </a:pPr>
            <a:r>
              <a:rPr lang="en-GB" dirty="0"/>
              <a:t>Access to customers and distribution channels </a:t>
            </a:r>
          </a:p>
          <a:p>
            <a:pPr marL="342900" lvl="0" indent="-342900">
              <a:buFont typeface="Arial" panose="020B0604020202020204" pitchFamily="34" charset="0"/>
              <a:buChar char="•"/>
            </a:pPr>
            <a:r>
              <a:rPr lang="en-GB" dirty="0"/>
              <a:t>For example, a Birmingham-based chocolate company could sell in Dubai by partnering with a local distributor and using Amazon, without opening its own shop there.</a:t>
            </a:r>
          </a:p>
        </p:txBody>
      </p:sp>
      <p:pic>
        <p:nvPicPr>
          <p:cNvPr id="15" name="Picture 14" descr="Cadbury Fairtrade Dairy Milk Chocolate Bar (200g) - Pack of 2 :  Amazon.co.uk: Grocery">
            <a:extLst>
              <a:ext uri="{FF2B5EF4-FFF2-40B4-BE49-F238E27FC236}">
                <a16:creationId xmlns:a16="http://schemas.microsoft.com/office/drawing/2014/main" id="{748D9740-2514-0A07-A79D-A59926630FD1}"/>
              </a:ext>
            </a:extLst>
          </p:cNvPr>
          <p:cNvPicPr>
            <a:picLocks noChangeAspect="1"/>
          </p:cNvPicPr>
          <p:nvPr/>
        </p:nvPicPr>
        <p:blipFill>
          <a:blip r:embed="rId3"/>
          <a:stretch>
            <a:fillRect/>
          </a:stretch>
        </p:blipFill>
        <p:spPr>
          <a:xfrm>
            <a:off x="6890656" y="4491964"/>
            <a:ext cx="5301344" cy="2366036"/>
          </a:xfrm>
          <a:prstGeom prst="rect">
            <a:avLst/>
          </a:prstGeom>
        </p:spPr>
      </p:pic>
    </p:spTree>
    <p:extLst>
      <p:ext uri="{BB962C8B-B14F-4D97-AF65-F5344CB8AC3E}">
        <p14:creationId xmlns:p14="http://schemas.microsoft.com/office/powerpoint/2010/main" val="13002163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B1F33"/>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A74E3C5-B7D0-4707-8ED2-7051CBB4DD4B}"/>
              </a:ext>
            </a:extLst>
          </p:cNvPr>
          <p:cNvSpPr>
            <a:spLocks noGrp="1"/>
          </p:cNvSpPr>
          <p:nvPr/>
        </p:nvSpPr>
        <p:spPr>
          <a:xfrm>
            <a:off x="714375" y="904875"/>
            <a:ext cx="1333500" cy="76200"/>
          </a:xfrm>
          <a:prstGeom prst="rect">
            <a:avLst/>
          </a:prstGeom>
          <a:solidFill>
            <a:srgbClr val="F3B33D"/>
          </a:solidFill>
          <a:ln w="0">
            <a:noFill/>
          </a:ln>
        </p:spPr>
        <p:txBody>
          <a:bodyPr/>
          <a:lstStyle/>
          <a:p>
            <a:endParaRPr lang="en-GB"/>
          </a:p>
        </p:txBody>
      </p:sp>
      <p:sp>
        <p:nvSpPr>
          <p:cNvPr id="2" name="Rectangle 1">
            <a:extLst>
              <a:ext uri="{FF2B5EF4-FFF2-40B4-BE49-F238E27FC236}">
                <a16:creationId xmlns:a16="http://schemas.microsoft.com/office/drawing/2014/main" id="{12FF4D24-962A-46BA-B48F-A5EEC06B3A72}"/>
              </a:ext>
            </a:extLst>
          </p:cNvPr>
          <p:cNvSpPr>
            <a:spLocks noGrp="1"/>
          </p:cNvSpPr>
          <p:nvPr/>
        </p:nvSpPr>
        <p:spPr>
          <a:xfrm>
            <a:off x="714375" y="1381125"/>
            <a:ext cx="10477500" cy="1238250"/>
          </a:xfrm>
          <a:prstGeom prst="rect">
            <a:avLst/>
          </a:prstGeom>
          <a:noFill/>
          <a:ln w="0">
            <a:noFill/>
          </a:ln>
        </p:spPr>
        <p:txBody>
          <a:bodyPr anchor="ctr">
            <a:normAutofit/>
          </a:bodyPr>
          <a:lstStyle/>
          <a:p>
            <a:pPr algn="l">
              <a:defRPr sz="3450" b="1">
                <a:solidFill>
                  <a:srgbClr val="FFFFFF"/>
                </a:solidFill>
                <a:latin typeface="Aptos"/>
                <a:ea typeface="Aptos"/>
                <a:cs typeface="Aptos"/>
              </a:defRPr>
            </a:pPr>
            <a:r>
              <a:rPr sz="3450" b="1">
                <a:solidFill>
                  <a:srgbClr val="FFFFFF"/>
                </a:solidFill>
                <a:latin typeface="Aptos"/>
                <a:ea typeface="Aptos"/>
                <a:cs typeface="Aptos"/>
              </a:rPr>
              <a:t>The global environment keeps moving</a:t>
            </a:r>
          </a:p>
        </p:txBody>
      </p:sp>
      <p:sp>
        <p:nvSpPr>
          <p:cNvPr id="4" name="Rectangle 3">
            <a:extLst>
              <a:ext uri="{FF2B5EF4-FFF2-40B4-BE49-F238E27FC236}">
                <a16:creationId xmlns:a16="http://schemas.microsoft.com/office/drawing/2014/main" id="{8C616042-C1C3-4AA2-9277-674B9B937AC7}"/>
              </a:ext>
            </a:extLst>
          </p:cNvPr>
          <p:cNvSpPr>
            <a:spLocks noGrp="1"/>
          </p:cNvSpPr>
          <p:nvPr/>
        </p:nvSpPr>
        <p:spPr>
          <a:xfrm>
            <a:off x="10763250" y="5905500"/>
            <a:ext cx="666750" cy="381000"/>
          </a:xfrm>
          <a:prstGeom prst="rect">
            <a:avLst/>
          </a:prstGeom>
          <a:noFill/>
          <a:ln w="0">
            <a:noFill/>
          </a:ln>
        </p:spPr>
        <p:txBody>
          <a:bodyPr anchor="ctr">
            <a:normAutofit/>
          </a:bodyPr>
          <a:lstStyle/>
          <a:p>
            <a:pPr algn="r">
              <a:defRPr sz="1350" b="1">
                <a:solidFill>
                  <a:srgbClr val="F3B33D"/>
                </a:solidFill>
                <a:latin typeface="Aptos"/>
                <a:ea typeface="Aptos"/>
                <a:cs typeface="Aptos"/>
              </a:defRPr>
            </a:pPr>
            <a:r>
              <a:rPr sz="1350" b="1">
                <a:solidFill>
                  <a:srgbClr val="F3B33D"/>
                </a:solidFill>
                <a:latin typeface="Aptos"/>
                <a:ea typeface="Aptos"/>
                <a:cs typeface="Aptos"/>
              </a:rPr>
              <a:t>39</a:t>
            </a:r>
          </a:p>
        </p:txBody>
      </p:sp>
    </p:spTree>
    <p:extLst>
      <p:ext uri="{BB962C8B-B14F-4D97-AF65-F5344CB8AC3E}">
        <p14:creationId xmlns:p14="http://schemas.microsoft.com/office/powerpoint/2010/main" val="17588177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87DA1FA-05B4-4F2E-996F-16407A764CD8}"/>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89E64A9C-959B-4F3F-A6F2-30EDA94B5FD6}"/>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Geopolitical conflict and fragmentation</a:t>
            </a:r>
          </a:p>
        </p:txBody>
      </p:sp>
      <p:sp>
        <p:nvSpPr>
          <p:cNvPr id="4" name="Rectangle 3">
            <a:extLst>
              <a:ext uri="{FF2B5EF4-FFF2-40B4-BE49-F238E27FC236}">
                <a16:creationId xmlns:a16="http://schemas.microsoft.com/office/drawing/2014/main" id="{FA3D41E2-63CA-4A9C-95F9-4730673BCAC8}"/>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5101AC79-72A6-4452-8AEC-4066081F6943}"/>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40</a:t>
            </a:r>
          </a:p>
        </p:txBody>
      </p:sp>
      <p:sp>
        <p:nvSpPr>
          <p:cNvPr id="7" name="Rectangle 6">
            <a:extLst>
              <a:ext uri="{FF2B5EF4-FFF2-40B4-BE49-F238E27FC236}">
                <a16:creationId xmlns:a16="http://schemas.microsoft.com/office/drawing/2014/main" id="{0EC1E369-51AF-4D53-BA6E-0748C9D54D00}"/>
              </a:ext>
            </a:extLst>
          </p:cNvPr>
          <p:cNvSpPr>
            <a:spLocks noGrp="1"/>
          </p:cNvSpPr>
          <p:nvPr/>
        </p:nvSpPr>
        <p:spPr>
          <a:xfrm>
            <a:off x="762000" y="2000250"/>
            <a:ext cx="95250" cy="95250"/>
          </a:xfrm>
          <a:prstGeom prst="rect">
            <a:avLst/>
          </a:prstGeom>
          <a:solidFill>
            <a:srgbClr val="007C83"/>
          </a:solidFill>
          <a:ln w="0">
            <a:noFill/>
          </a:ln>
        </p:spPr>
        <p:txBody>
          <a:bodyPr/>
          <a:lstStyle/>
          <a:p>
            <a:endParaRPr lang="en-GB"/>
          </a:p>
        </p:txBody>
      </p:sp>
      <p:sp>
        <p:nvSpPr>
          <p:cNvPr id="8" name="Rectangle 7">
            <a:extLst>
              <a:ext uri="{FF2B5EF4-FFF2-40B4-BE49-F238E27FC236}">
                <a16:creationId xmlns:a16="http://schemas.microsoft.com/office/drawing/2014/main" id="{D80BFABC-8150-41B2-BAD0-560DD1E630FE}"/>
              </a:ext>
            </a:extLst>
          </p:cNvPr>
          <p:cNvSpPr>
            <a:spLocks noGrp="1"/>
          </p:cNvSpPr>
          <p:nvPr/>
        </p:nvSpPr>
        <p:spPr>
          <a:xfrm>
            <a:off x="1028700" y="1905000"/>
            <a:ext cx="10020300" cy="909638"/>
          </a:xfrm>
          <a:prstGeom prst="rect">
            <a:avLst/>
          </a:prstGeom>
          <a:noFill/>
          <a:ln w="0">
            <a:noFill/>
          </a:ln>
        </p:spPr>
        <p:txBody>
          <a:bodyPr anchor="ctr">
            <a:normAutofit/>
          </a:bodyPr>
          <a:lstStyle/>
          <a:p>
            <a:pPr algn="l">
              <a:defRPr sz="1650" b="0">
                <a:solidFill>
                  <a:srgbClr val="16222E"/>
                </a:solidFill>
                <a:latin typeface="Aptos"/>
                <a:ea typeface="Aptos"/>
                <a:cs typeface="Aptos"/>
              </a:defRPr>
            </a:pPr>
            <a:r>
              <a:rPr sz="1650" b="0">
                <a:solidFill>
                  <a:srgbClr val="16222E"/>
                </a:solidFill>
                <a:latin typeface="Aptos"/>
                <a:ea typeface="Aptos"/>
                <a:cs typeface="Aptos"/>
              </a:rPr>
              <a:t>Conflict and sanctions can restrict markets, payments, energy and transport routes.</a:t>
            </a:r>
          </a:p>
        </p:txBody>
      </p:sp>
      <p:sp>
        <p:nvSpPr>
          <p:cNvPr id="9" name="Rectangle 8">
            <a:extLst>
              <a:ext uri="{FF2B5EF4-FFF2-40B4-BE49-F238E27FC236}">
                <a16:creationId xmlns:a16="http://schemas.microsoft.com/office/drawing/2014/main" id="{A503BEFC-4D5D-4FBA-A9CA-BEB36D5FB82F}"/>
              </a:ext>
            </a:extLst>
          </p:cNvPr>
          <p:cNvSpPr>
            <a:spLocks noGrp="1"/>
          </p:cNvSpPr>
          <p:nvPr/>
        </p:nvSpPr>
        <p:spPr>
          <a:xfrm>
            <a:off x="762000" y="2928938"/>
            <a:ext cx="95250" cy="95250"/>
          </a:xfrm>
          <a:prstGeom prst="rect">
            <a:avLst/>
          </a:prstGeom>
          <a:solidFill>
            <a:srgbClr val="F3B33D"/>
          </a:solidFill>
          <a:ln w="0">
            <a:noFill/>
          </a:ln>
        </p:spPr>
        <p:txBody>
          <a:bodyPr/>
          <a:lstStyle/>
          <a:p>
            <a:endParaRPr lang="en-GB"/>
          </a:p>
        </p:txBody>
      </p:sp>
      <p:sp>
        <p:nvSpPr>
          <p:cNvPr id="10" name="Rectangle 9">
            <a:extLst>
              <a:ext uri="{FF2B5EF4-FFF2-40B4-BE49-F238E27FC236}">
                <a16:creationId xmlns:a16="http://schemas.microsoft.com/office/drawing/2014/main" id="{E97F2015-C69F-4F4C-B7E7-2646B7BB1772}"/>
              </a:ext>
            </a:extLst>
          </p:cNvPr>
          <p:cNvSpPr>
            <a:spLocks noGrp="1"/>
          </p:cNvSpPr>
          <p:nvPr/>
        </p:nvSpPr>
        <p:spPr>
          <a:xfrm>
            <a:off x="1028700" y="2833688"/>
            <a:ext cx="10020300" cy="909638"/>
          </a:xfrm>
          <a:prstGeom prst="rect">
            <a:avLst/>
          </a:prstGeom>
          <a:noFill/>
          <a:ln w="0">
            <a:noFill/>
          </a:ln>
        </p:spPr>
        <p:txBody>
          <a:bodyPr anchor="ctr">
            <a:normAutofit/>
          </a:bodyPr>
          <a:lstStyle/>
          <a:p>
            <a:pPr algn="l">
              <a:defRPr sz="1650" b="0">
                <a:solidFill>
                  <a:srgbClr val="16222E"/>
                </a:solidFill>
                <a:latin typeface="Aptos"/>
                <a:ea typeface="Aptos"/>
                <a:cs typeface="Aptos"/>
              </a:defRPr>
            </a:pPr>
            <a:r>
              <a:rPr sz="1650" b="0">
                <a:solidFill>
                  <a:srgbClr val="16222E"/>
                </a:solidFill>
                <a:latin typeface="Aptos"/>
                <a:ea typeface="Aptos"/>
                <a:cs typeface="Aptos"/>
              </a:rPr>
              <a:t>Security concerns increasingly shape investment and supplier decisions.</a:t>
            </a:r>
          </a:p>
        </p:txBody>
      </p:sp>
      <p:sp>
        <p:nvSpPr>
          <p:cNvPr id="11" name="Rectangle 10">
            <a:extLst>
              <a:ext uri="{FF2B5EF4-FFF2-40B4-BE49-F238E27FC236}">
                <a16:creationId xmlns:a16="http://schemas.microsoft.com/office/drawing/2014/main" id="{CB882E2D-0A2D-4D4C-A887-965B7607B118}"/>
              </a:ext>
            </a:extLst>
          </p:cNvPr>
          <p:cNvSpPr>
            <a:spLocks noGrp="1"/>
          </p:cNvSpPr>
          <p:nvPr/>
        </p:nvSpPr>
        <p:spPr>
          <a:xfrm>
            <a:off x="762000" y="3857625"/>
            <a:ext cx="95250" cy="95250"/>
          </a:xfrm>
          <a:prstGeom prst="rect">
            <a:avLst/>
          </a:prstGeom>
          <a:solidFill>
            <a:srgbClr val="007C83"/>
          </a:solidFill>
          <a:ln w="0">
            <a:noFill/>
          </a:ln>
        </p:spPr>
        <p:txBody>
          <a:bodyPr/>
          <a:lstStyle/>
          <a:p>
            <a:endParaRPr lang="en-GB"/>
          </a:p>
        </p:txBody>
      </p:sp>
      <p:sp>
        <p:nvSpPr>
          <p:cNvPr id="12" name="Rectangle 11">
            <a:extLst>
              <a:ext uri="{FF2B5EF4-FFF2-40B4-BE49-F238E27FC236}">
                <a16:creationId xmlns:a16="http://schemas.microsoft.com/office/drawing/2014/main" id="{4E203ABD-E497-4189-A58E-967F8E515998}"/>
              </a:ext>
            </a:extLst>
          </p:cNvPr>
          <p:cNvSpPr>
            <a:spLocks noGrp="1"/>
          </p:cNvSpPr>
          <p:nvPr/>
        </p:nvSpPr>
        <p:spPr>
          <a:xfrm>
            <a:off x="1028700" y="3762375"/>
            <a:ext cx="10020300" cy="909638"/>
          </a:xfrm>
          <a:prstGeom prst="rect">
            <a:avLst/>
          </a:prstGeom>
          <a:noFill/>
          <a:ln w="0">
            <a:noFill/>
          </a:ln>
        </p:spPr>
        <p:txBody>
          <a:bodyPr anchor="ctr">
            <a:normAutofit/>
          </a:bodyPr>
          <a:lstStyle/>
          <a:p>
            <a:pPr algn="l">
              <a:defRPr sz="1650" b="0">
                <a:solidFill>
                  <a:srgbClr val="16222E"/>
                </a:solidFill>
                <a:latin typeface="Aptos"/>
                <a:ea typeface="Aptos"/>
                <a:cs typeface="Aptos"/>
              </a:defRPr>
            </a:pPr>
            <a:r>
              <a:rPr sz="1650" b="0">
                <a:solidFill>
                  <a:srgbClr val="16222E"/>
                </a:solidFill>
                <a:latin typeface="Aptos"/>
                <a:ea typeface="Aptos"/>
                <a:cs typeface="Aptos"/>
              </a:rPr>
              <a:t>Firms may duplicate capacity or accept higher costs to reduce exposure.</a:t>
            </a:r>
          </a:p>
        </p:txBody>
      </p:sp>
      <p:sp>
        <p:nvSpPr>
          <p:cNvPr id="13" name="Rectangle 12">
            <a:extLst>
              <a:ext uri="{FF2B5EF4-FFF2-40B4-BE49-F238E27FC236}">
                <a16:creationId xmlns:a16="http://schemas.microsoft.com/office/drawing/2014/main" id="{5970B13F-3147-4B2F-AE18-47F92BAC431E}"/>
              </a:ext>
            </a:extLst>
          </p:cNvPr>
          <p:cNvSpPr>
            <a:spLocks noGrp="1"/>
          </p:cNvSpPr>
          <p:nvPr/>
        </p:nvSpPr>
        <p:spPr>
          <a:xfrm>
            <a:off x="762000" y="4786313"/>
            <a:ext cx="95250" cy="95250"/>
          </a:xfrm>
          <a:prstGeom prst="rect">
            <a:avLst/>
          </a:prstGeom>
          <a:solidFill>
            <a:srgbClr val="F3B33D"/>
          </a:solidFill>
          <a:ln w="0">
            <a:noFill/>
          </a:ln>
        </p:spPr>
        <p:txBody>
          <a:bodyPr/>
          <a:lstStyle/>
          <a:p>
            <a:endParaRPr lang="en-GB"/>
          </a:p>
        </p:txBody>
      </p:sp>
      <p:sp>
        <p:nvSpPr>
          <p:cNvPr id="14" name="Rectangle 13">
            <a:extLst>
              <a:ext uri="{FF2B5EF4-FFF2-40B4-BE49-F238E27FC236}">
                <a16:creationId xmlns:a16="http://schemas.microsoft.com/office/drawing/2014/main" id="{ABC41E8B-034E-40F5-9EDD-6755983EC8FB}"/>
              </a:ext>
            </a:extLst>
          </p:cNvPr>
          <p:cNvSpPr>
            <a:spLocks noGrp="1"/>
          </p:cNvSpPr>
          <p:nvPr/>
        </p:nvSpPr>
        <p:spPr>
          <a:xfrm>
            <a:off x="1028700" y="4691063"/>
            <a:ext cx="10020300" cy="909638"/>
          </a:xfrm>
          <a:prstGeom prst="rect">
            <a:avLst/>
          </a:prstGeom>
          <a:noFill/>
          <a:ln w="0">
            <a:noFill/>
          </a:ln>
        </p:spPr>
        <p:txBody>
          <a:bodyPr anchor="ctr">
            <a:normAutofit/>
          </a:bodyPr>
          <a:lstStyle/>
          <a:p>
            <a:pPr algn="l">
              <a:defRPr sz="1650" b="0">
                <a:solidFill>
                  <a:srgbClr val="16222E"/>
                </a:solidFill>
                <a:latin typeface="Aptos"/>
                <a:ea typeface="Aptos"/>
                <a:cs typeface="Aptos"/>
              </a:defRPr>
            </a:pPr>
            <a:r>
              <a:rPr sz="1650" b="0">
                <a:solidFill>
                  <a:srgbClr val="16222E"/>
                </a:solidFill>
                <a:latin typeface="Aptos"/>
                <a:ea typeface="Aptos"/>
                <a:cs typeface="Aptos"/>
              </a:rPr>
              <a:t>Political alignment can influence which partners, technologies and markets remain accessible.</a:t>
            </a:r>
          </a:p>
        </p:txBody>
      </p:sp>
    </p:spTree>
    <p:extLst>
      <p:ext uri="{BB962C8B-B14F-4D97-AF65-F5344CB8AC3E}">
        <p14:creationId xmlns:p14="http://schemas.microsoft.com/office/powerpoint/2010/main" val="1933513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025C3C8-E037-4E79-BC4D-177A894607EA}"/>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D10BCE5B-FE16-4AAF-A382-DDF13796C9BF}"/>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Interest rates reshape global decisions</a:t>
            </a:r>
          </a:p>
        </p:txBody>
      </p:sp>
      <p:sp>
        <p:nvSpPr>
          <p:cNvPr id="4" name="Rectangle 3">
            <a:extLst>
              <a:ext uri="{FF2B5EF4-FFF2-40B4-BE49-F238E27FC236}">
                <a16:creationId xmlns:a16="http://schemas.microsoft.com/office/drawing/2014/main" id="{BBC0360D-3F46-4942-8E29-18E4BFCC2C69}"/>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571441DE-E359-40BE-97B7-0EA1C2D658DD}"/>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41</a:t>
            </a:r>
          </a:p>
        </p:txBody>
      </p:sp>
      <p:sp>
        <p:nvSpPr>
          <p:cNvPr id="7" name="Rectangle: Rounded Corners 6">
            <a:extLst>
              <a:ext uri="{FF2B5EF4-FFF2-40B4-BE49-F238E27FC236}">
                <a16:creationId xmlns:a16="http://schemas.microsoft.com/office/drawing/2014/main" id="{66B9EFF2-5A37-481D-8EAF-4E8B83A1A8A4}"/>
              </a:ext>
            </a:extLst>
          </p:cNvPr>
          <p:cNvSpPr>
            <a:spLocks noGrp="1"/>
          </p:cNvSpPr>
          <p:nvPr/>
        </p:nvSpPr>
        <p:spPr>
          <a:xfrm>
            <a:off x="571500" y="1905000"/>
            <a:ext cx="54102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5F072D1B-CB55-4B47-9B85-B0FB1F07DF47}"/>
              </a:ext>
            </a:extLst>
          </p:cNvPr>
          <p:cNvSpPr>
            <a:spLocks noGrp="1"/>
          </p:cNvSpPr>
          <p:nvPr/>
        </p:nvSpPr>
        <p:spPr>
          <a:xfrm>
            <a:off x="571500" y="1905000"/>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8BBF84D0-C4BC-4899-9C3A-3881B78E4F2C}"/>
              </a:ext>
            </a:extLst>
          </p:cNvPr>
          <p:cNvSpPr>
            <a:spLocks noGrp="1"/>
          </p:cNvSpPr>
          <p:nvPr/>
        </p:nvSpPr>
        <p:spPr>
          <a:xfrm>
            <a:off x="838200" y="2095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Investment</a:t>
            </a:r>
          </a:p>
        </p:txBody>
      </p:sp>
      <p:sp>
        <p:nvSpPr>
          <p:cNvPr id="10" name="Rectangle 9">
            <a:extLst>
              <a:ext uri="{FF2B5EF4-FFF2-40B4-BE49-F238E27FC236}">
                <a16:creationId xmlns:a16="http://schemas.microsoft.com/office/drawing/2014/main" id="{9B0DA72F-B43A-4FC6-B842-3E9BC63BC4AE}"/>
              </a:ext>
            </a:extLst>
          </p:cNvPr>
          <p:cNvSpPr>
            <a:spLocks noGrp="1"/>
          </p:cNvSpPr>
          <p:nvPr/>
        </p:nvSpPr>
        <p:spPr>
          <a:xfrm>
            <a:off x="838200" y="2543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dirty="0">
                <a:solidFill>
                  <a:srgbClr val="4B5B68"/>
                </a:solidFill>
                <a:latin typeface="Aptos"/>
                <a:ea typeface="Aptos"/>
                <a:cs typeface="Aptos"/>
              </a:rPr>
              <a:t>Higher borrowing costs raise the hurdle for new projects.</a:t>
            </a:r>
          </a:p>
        </p:txBody>
      </p:sp>
      <p:sp>
        <p:nvSpPr>
          <p:cNvPr id="11" name="Rectangle: Rounded Corners 10">
            <a:extLst>
              <a:ext uri="{FF2B5EF4-FFF2-40B4-BE49-F238E27FC236}">
                <a16:creationId xmlns:a16="http://schemas.microsoft.com/office/drawing/2014/main" id="{1AC27536-D94B-4ACE-BB98-D2818A106733}"/>
              </a:ext>
            </a:extLst>
          </p:cNvPr>
          <p:cNvSpPr>
            <a:spLocks noGrp="1"/>
          </p:cNvSpPr>
          <p:nvPr/>
        </p:nvSpPr>
        <p:spPr>
          <a:xfrm>
            <a:off x="6210300" y="1905000"/>
            <a:ext cx="54102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ED158EDD-0E06-4262-A64F-BE0BE1750965}"/>
              </a:ext>
            </a:extLst>
          </p:cNvPr>
          <p:cNvSpPr>
            <a:spLocks noGrp="1"/>
          </p:cNvSpPr>
          <p:nvPr/>
        </p:nvSpPr>
        <p:spPr>
          <a:xfrm>
            <a:off x="6210300" y="1905000"/>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A0149207-A323-4182-B725-EAF9F98E9180}"/>
              </a:ext>
            </a:extLst>
          </p:cNvPr>
          <p:cNvSpPr>
            <a:spLocks noGrp="1"/>
          </p:cNvSpPr>
          <p:nvPr/>
        </p:nvSpPr>
        <p:spPr>
          <a:xfrm>
            <a:off x="6477000" y="209550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Deals</a:t>
            </a:r>
          </a:p>
        </p:txBody>
      </p:sp>
      <p:sp>
        <p:nvSpPr>
          <p:cNvPr id="14" name="Rectangle 13">
            <a:extLst>
              <a:ext uri="{FF2B5EF4-FFF2-40B4-BE49-F238E27FC236}">
                <a16:creationId xmlns:a16="http://schemas.microsoft.com/office/drawing/2014/main" id="{CBE04C1B-C5DE-4E5E-9EBF-0CB7CE0A17FC}"/>
              </a:ext>
            </a:extLst>
          </p:cNvPr>
          <p:cNvSpPr>
            <a:spLocks noGrp="1"/>
          </p:cNvSpPr>
          <p:nvPr/>
        </p:nvSpPr>
        <p:spPr>
          <a:xfrm>
            <a:off x="6477000" y="254317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Mergers, acquisitions and venture funding can slow.</a:t>
            </a:r>
          </a:p>
        </p:txBody>
      </p:sp>
      <p:sp>
        <p:nvSpPr>
          <p:cNvPr id="15" name="Rectangle: Rounded Corners 14">
            <a:extLst>
              <a:ext uri="{FF2B5EF4-FFF2-40B4-BE49-F238E27FC236}">
                <a16:creationId xmlns:a16="http://schemas.microsoft.com/office/drawing/2014/main" id="{E68E0B83-26D9-4433-8E88-FAEAA54F87EA}"/>
              </a:ext>
            </a:extLst>
          </p:cNvPr>
          <p:cNvSpPr>
            <a:spLocks noGrp="1"/>
          </p:cNvSpPr>
          <p:nvPr/>
        </p:nvSpPr>
        <p:spPr>
          <a:xfrm>
            <a:off x="571500" y="3905250"/>
            <a:ext cx="54102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69BB8F57-7F60-4800-9FD2-CEA58101B4B0}"/>
              </a:ext>
            </a:extLst>
          </p:cNvPr>
          <p:cNvSpPr>
            <a:spLocks noGrp="1"/>
          </p:cNvSpPr>
          <p:nvPr/>
        </p:nvSpPr>
        <p:spPr>
          <a:xfrm>
            <a:off x="571500" y="3905250"/>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65739303-99F9-4A13-9DD9-05F8687D62AE}"/>
              </a:ext>
            </a:extLst>
          </p:cNvPr>
          <p:cNvSpPr>
            <a:spLocks noGrp="1"/>
          </p:cNvSpPr>
          <p:nvPr/>
        </p:nvSpPr>
        <p:spPr>
          <a:xfrm>
            <a:off x="838200" y="40957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Currency</a:t>
            </a:r>
          </a:p>
        </p:txBody>
      </p:sp>
      <p:sp>
        <p:nvSpPr>
          <p:cNvPr id="18" name="Rectangle 17">
            <a:extLst>
              <a:ext uri="{FF2B5EF4-FFF2-40B4-BE49-F238E27FC236}">
                <a16:creationId xmlns:a16="http://schemas.microsoft.com/office/drawing/2014/main" id="{44B7D7FA-A783-4F69-97F5-31452A57D6A8}"/>
              </a:ext>
            </a:extLst>
          </p:cNvPr>
          <p:cNvSpPr>
            <a:spLocks noGrp="1"/>
          </p:cNvSpPr>
          <p:nvPr/>
        </p:nvSpPr>
        <p:spPr>
          <a:xfrm>
            <a:off x="838200" y="45434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Rate differences influence exchange rates and capital flows.</a:t>
            </a:r>
          </a:p>
        </p:txBody>
      </p:sp>
      <p:sp>
        <p:nvSpPr>
          <p:cNvPr id="19" name="Rectangle: Rounded Corners 18">
            <a:extLst>
              <a:ext uri="{FF2B5EF4-FFF2-40B4-BE49-F238E27FC236}">
                <a16:creationId xmlns:a16="http://schemas.microsoft.com/office/drawing/2014/main" id="{B8B3652F-D04D-4BAD-905F-4DAACD3359E3}"/>
              </a:ext>
            </a:extLst>
          </p:cNvPr>
          <p:cNvSpPr>
            <a:spLocks noGrp="1"/>
          </p:cNvSpPr>
          <p:nvPr/>
        </p:nvSpPr>
        <p:spPr>
          <a:xfrm>
            <a:off x="6210300" y="3905250"/>
            <a:ext cx="5410200" cy="1666875"/>
          </a:xfrm>
          <a:prstGeom prst="roundRect">
            <a:avLst>
              <a:gd name="adj" fmla="val 4571"/>
            </a:avLst>
          </a:prstGeom>
          <a:solidFill>
            <a:srgbClr val="FFFFFF"/>
          </a:solidFill>
          <a:ln w="0">
            <a:noFill/>
          </a:ln>
        </p:spPr>
        <p:txBody>
          <a:bodyPr/>
          <a:lstStyle/>
          <a:p>
            <a:endParaRPr lang="en-GB"/>
          </a:p>
        </p:txBody>
      </p:sp>
      <p:sp>
        <p:nvSpPr>
          <p:cNvPr id="20" name="Rectangle 19">
            <a:extLst>
              <a:ext uri="{FF2B5EF4-FFF2-40B4-BE49-F238E27FC236}">
                <a16:creationId xmlns:a16="http://schemas.microsoft.com/office/drawing/2014/main" id="{511EDBC1-AB55-4B24-B067-79A2771169EC}"/>
              </a:ext>
            </a:extLst>
          </p:cNvPr>
          <p:cNvSpPr>
            <a:spLocks noGrp="1"/>
          </p:cNvSpPr>
          <p:nvPr/>
        </p:nvSpPr>
        <p:spPr>
          <a:xfrm>
            <a:off x="6210300" y="3905250"/>
            <a:ext cx="76200" cy="1666875"/>
          </a:xfrm>
          <a:prstGeom prst="rect">
            <a:avLst/>
          </a:prstGeom>
          <a:solidFill>
            <a:srgbClr val="007C83"/>
          </a:solidFill>
          <a:ln w="0">
            <a:noFill/>
          </a:ln>
        </p:spPr>
        <p:txBody>
          <a:bodyPr/>
          <a:lstStyle/>
          <a:p>
            <a:endParaRPr lang="en-GB"/>
          </a:p>
        </p:txBody>
      </p:sp>
      <p:sp>
        <p:nvSpPr>
          <p:cNvPr id="21" name="Rectangle 20">
            <a:extLst>
              <a:ext uri="{FF2B5EF4-FFF2-40B4-BE49-F238E27FC236}">
                <a16:creationId xmlns:a16="http://schemas.microsoft.com/office/drawing/2014/main" id="{0C8BAFCE-B3E8-44FC-AA1D-B300E3A3F4E0}"/>
              </a:ext>
            </a:extLst>
          </p:cNvPr>
          <p:cNvSpPr>
            <a:spLocks noGrp="1"/>
          </p:cNvSpPr>
          <p:nvPr/>
        </p:nvSpPr>
        <p:spPr>
          <a:xfrm>
            <a:off x="6477000" y="4095750"/>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Demand</a:t>
            </a:r>
          </a:p>
        </p:txBody>
      </p:sp>
      <p:sp>
        <p:nvSpPr>
          <p:cNvPr id="22" name="Rectangle 21">
            <a:extLst>
              <a:ext uri="{FF2B5EF4-FFF2-40B4-BE49-F238E27FC236}">
                <a16:creationId xmlns:a16="http://schemas.microsoft.com/office/drawing/2014/main" id="{D34B0021-3088-4FFF-9873-6847511A2F24}"/>
              </a:ext>
            </a:extLst>
          </p:cNvPr>
          <p:cNvSpPr>
            <a:spLocks noGrp="1"/>
          </p:cNvSpPr>
          <p:nvPr/>
        </p:nvSpPr>
        <p:spPr>
          <a:xfrm>
            <a:off x="6477000" y="4543425"/>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Households and firms may reduce spending when finance costs rise.</a:t>
            </a:r>
          </a:p>
        </p:txBody>
      </p:sp>
    </p:spTree>
    <p:extLst>
      <p:ext uri="{BB962C8B-B14F-4D97-AF65-F5344CB8AC3E}">
        <p14:creationId xmlns:p14="http://schemas.microsoft.com/office/powerpoint/2010/main" val="4340152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F7A52B-84EF-4DC4-87F1-690B86D1BBD7}"/>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E43E362E-A4E3-49A5-9195-AB7066B49ED8}"/>
              </a:ext>
            </a:extLst>
          </p:cNvPr>
          <p:cNvSpPr>
            <a:spLocks noGrp="1"/>
          </p:cNvSpPr>
          <p:nvPr/>
        </p:nvSpPr>
        <p:spPr>
          <a:xfrm>
            <a:off x="571500" y="666750"/>
            <a:ext cx="10763250" cy="704850"/>
          </a:xfrm>
          <a:prstGeom prst="rect">
            <a:avLst/>
          </a:prstGeom>
          <a:noFill/>
          <a:ln w="0">
            <a:noFill/>
          </a:ln>
        </p:spPr>
        <p:txBody>
          <a:bodyPr anchor="ctr">
            <a:normAutofit/>
          </a:bodyPr>
          <a:lstStyle/>
          <a:p>
            <a:pPr>
              <a:defRPr sz="2550" b="1">
                <a:solidFill>
                  <a:srgbClr val="0B1F33"/>
                </a:solidFill>
                <a:latin typeface="Aptos"/>
                <a:ea typeface="Aptos"/>
                <a:cs typeface="Aptos"/>
              </a:defRPr>
            </a:pPr>
            <a:r>
              <a:rPr sz="2550" b="1" dirty="0">
                <a:solidFill>
                  <a:srgbClr val="0B1F33"/>
                </a:solidFill>
                <a:latin typeface="Aptos"/>
                <a:ea typeface="Aptos"/>
                <a:cs typeface="Aptos"/>
              </a:rPr>
              <a:t>China, Asia and the </a:t>
            </a:r>
            <a:r>
              <a:rPr lang="en-GB" sz="2550" b="1" dirty="0">
                <a:solidFill>
                  <a:srgbClr val="0B1F33"/>
                </a:solidFill>
                <a:latin typeface="Aptos"/>
                <a:ea typeface="Aptos"/>
                <a:cs typeface="Aptos"/>
              </a:rPr>
              <a:t>China Plus One </a:t>
            </a:r>
            <a:r>
              <a:rPr sz="2550" b="1" dirty="0">
                <a:solidFill>
                  <a:srgbClr val="0B1F33"/>
                </a:solidFill>
                <a:latin typeface="Aptos"/>
                <a:ea typeface="Aptos"/>
                <a:cs typeface="Aptos"/>
              </a:rPr>
              <a:t>strategy</a:t>
            </a:r>
          </a:p>
        </p:txBody>
      </p:sp>
      <p:sp>
        <p:nvSpPr>
          <p:cNvPr id="4" name="Rectangle 3">
            <a:extLst>
              <a:ext uri="{FF2B5EF4-FFF2-40B4-BE49-F238E27FC236}">
                <a16:creationId xmlns:a16="http://schemas.microsoft.com/office/drawing/2014/main" id="{BAECB843-DCA3-44B0-B49A-F7F4D571B26A}"/>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6D3C1738-06DA-4D81-8C82-0E5B54850CB1}"/>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42</a:t>
            </a:r>
          </a:p>
        </p:txBody>
      </p:sp>
      <p:sp>
        <p:nvSpPr>
          <p:cNvPr id="7" name="Rectangle: Rounded Corners 6">
            <a:extLst>
              <a:ext uri="{FF2B5EF4-FFF2-40B4-BE49-F238E27FC236}">
                <a16:creationId xmlns:a16="http://schemas.microsoft.com/office/drawing/2014/main" id="{0B96F1B0-C67F-49E9-B88D-1054D3FFDCA4}"/>
              </a:ext>
            </a:extLst>
          </p:cNvPr>
          <p:cNvSpPr>
            <a:spLocks noGrp="1"/>
          </p:cNvSpPr>
          <p:nvPr/>
        </p:nvSpPr>
        <p:spPr>
          <a:xfrm>
            <a:off x="571500" y="1809750"/>
            <a:ext cx="5286375" cy="4000500"/>
          </a:xfrm>
          <a:prstGeom prst="roundRect">
            <a:avLst>
              <a:gd name="adj" fmla="val 1905"/>
            </a:avLst>
          </a:prstGeom>
          <a:solidFill>
            <a:srgbClr val="FFFFFF"/>
          </a:solidFill>
          <a:ln w="0">
            <a:noFill/>
          </a:ln>
        </p:spPr>
        <p:txBody>
          <a:bodyPr/>
          <a:lstStyle/>
          <a:p>
            <a:endParaRPr lang="en-GB"/>
          </a:p>
        </p:txBody>
      </p:sp>
      <p:sp>
        <p:nvSpPr>
          <p:cNvPr id="8" name="Rectangle: Rounded Corners 7">
            <a:extLst>
              <a:ext uri="{FF2B5EF4-FFF2-40B4-BE49-F238E27FC236}">
                <a16:creationId xmlns:a16="http://schemas.microsoft.com/office/drawing/2014/main" id="{7DBC8C11-0D2D-49ED-A6DB-EB7FE5A20994}"/>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004B8A47-6D61-4FF1-9F5E-9C7519518490}"/>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Why China still matters</a:t>
            </a:r>
          </a:p>
        </p:txBody>
      </p:sp>
      <p:sp>
        <p:nvSpPr>
          <p:cNvPr id="10" name="Rectangle 9">
            <a:extLst>
              <a:ext uri="{FF2B5EF4-FFF2-40B4-BE49-F238E27FC236}">
                <a16:creationId xmlns:a16="http://schemas.microsoft.com/office/drawing/2014/main" id="{B789DA7D-F26D-4FB4-9059-3AA38E094E9E}"/>
              </a:ext>
            </a:extLst>
          </p:cNvPr>
          <p:cNvSpPr>
            <a:spLocks noGrp="1"/>
          </p:cNvSpPr>
          <p:nvPr/>
        </p:nvSpPr>
        <p:spPr>
          <a:xfrm>
            <a:off x="857250"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Large domestic market</a:t>
            </a:r>
          </a:p>
          <a:p>
            <a:pPr algn="l">
              <a:defRPr sz="1425" b="0">
                <a:solidFill>
                  <a:srgbClr val="16222E"/>
                </a:solidFill>
                <a:latin typeface="Aptos"/>
                <a:ea typeface="Aptos"/>
                <a:cs typeface="Aptos"/>
              </a:defRPr>
            </a:pPr>
            <a:r>
              <a:rPr sz="1425" b="0">
                <a:solidFill>
                  <a:srgbClr val="16222E"/>
                </a:solidFill>
                <a:latin typeface="Aptos"/>
                <a:ea typeface="Aptos"/>
                <a:cs typeface="Aptos"/>
              </a:rPr>
              <a:t>Deep manufacturing ecosystems</a:t>
            </a:r>
          </a:p>
          <a:p>
            <a:pPr algn="l">
              <a:defRPr sz="1425" b="0">
                <a:solidFill>
                  <a:srgbClr val="16222E"/>
                </a:solidFill>
                <a:latin typeface="Aptos"/>
                <a:ea typeface="Aptos"/>
                <a:cs typeface="Aptos"/>
              </a:defRPr>
            </a:pPr>
            <a:r>
              <a:rPr sz="1425" b="0">
                <a:solidFill>
                  <a:srgbClr val="16222E"/>
                </a:solidFill>
                <a:latin typeface="Aptos"/>
                <a:ea typeface="Aptos"/>
                <a:cs typeface="Aptos"/>
              </a:rPr>
              <a:t>Strong infrastructure and supplier capability</a:t>
            </a:r>
          </a:p>
        </p:txBody>
      </p:sp>
      <p:sp>
        <p:nvSpPr>
          <p:cNvPr id="11" name="Rectangle 10">
            <a:extLst>
              <a:ext uri="{FF2B5EF4-FFF2-40B4-BE49-F238E27FC236}">
                <a16:creationId xmlns:a16="http://schemas.microsoft.com/office/drawing/2014/main" id="{ACE2D372-5599-4691-835E-9F309D3B219A}"/>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Why firms diversify</a:t>
            </a:r>
          </a:p>
        </p:txBody>
      </p:sp>
      <p:sp>
        <p:nvSpPr>
          <p:cNvPr id="12" name="Rectangle 11">
            <a:extLst>
              <a:ext uri="{FF2B5EF4-FFF2-40B4-BE49-F238E27FC236}">
                <a16:creationId xmlns:a16="http://schemas.microsoft.com/office/drawing/2014/main" id="{F58B6D4D-37E9-424F-AA18-DED624984827}"/>
              </a:ext>
            </a:extLst>
          </p:cNvPr>
          <p:cNvSpPr>
            <a:spLocks noGrp="1"/>
          </p:cNvSpPr>
          <p:nvPr/>
        </p:nvSpPr>
        <p:spPr>
          <a:xfrm>
            <a:off x="6429375"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Geopolitical tension</a:t>
            </a:r>
          </a:p>
          <a:p>
            <a:pPr algn="l">
              <a:defRPr sz="1425" b="0">
                <a:solidFill>
                  <a:srgbClr val="16222E"/>
                </a:solidFill>
                <a:latin typeface="Aptos"/>
                <a:ea typeface="Aptos"/>
                <a:cs typeface="Aptos"/>
              </a:defRPr>
            </a:pPr>
            <a:r>
              <a:rPr sz="1425" b="0">
                <a:solidFill>
                  <a:srgbClr val="16222E"/>
                </a:solidFill>
                <a:latin typeface="Aptos"/>
                <a:ea typeface="Aptos"/>
                <a:cs typeface="Aptos"/>
              </a:rPr>
              <a:t>Policy uncertainty</a:t>
            </a:r>
          </a:p>
          <a:p>
            <a:pPr algn="l">
              <a:defRPr sz="1425" b="0">
                <a:solidFill>
                  <a:srgbClr val="16222E"/>
                </a:solidFill>
                <a:latin typeface="Aptos"/>
                <a:ea typeface="Aptos"/>
                <a:cs typeface="Aptos"/>
              </a:defRPr>
            </a:pPr>
            <a:r>
              <a:rPr sz="1425" b="0">
                <a:solidFill>
                  <a:srgbClr val="16222E"/>
                </a:solidFill>
                <a:latin typeface="Aptos"/>
                <a:ea typeface="Aptos"/>
                <a:cs typeface="Aptos"/>
              </a:rPr>
              <a:t>Cost changes</a:t>
            </a:r>
          </a:p>
          <a:p>
            <a:pPr algn="l">
              <a:defRPr sz="1425" b="0">
                <a:solidFill>
                  <a:srgbClr val="16222E"/>
                </a:solidFill>
                <a:latin typeface="Aptos"/>
                <a:ea typeface="Aptos"/>
                <a:cs typeface="Aptos"/>
              </a:defRPr>
            </a:pPr>
            <a:r>
              <a:rPr sz="1425" b="0">
                <a:solidFill>
                  <a:srgbClr val="16222E"/>
                </a:solidFill>
                <a:latin typeface="Aptos"/>
                <a:ea typeface="Aptos"/>
                <a:cs typeface="Aptos"/>
              </a:rPr>
              <a:t>Need for supply-chain resilience</a:t>
            </a:r>
          </a:p>
          <a:p>
            <a:pPr algn="l">
              <a:defRPr sz="1425" b="0">
                <a:solidFill>
                  <a:srgbClr val="16222E"/>
                </a:solidFill>
                <a:latin typeface="Aptos"/>
                <a:ea typeface="Aptos"/>
                <a:cs typeface="Aptos"/>
              </a:defRPr>
            </a:pPr>
            <a:r>
              <a:rPr sz="1425" b="0">
                <a:solidFill>
                  <a:srgbClr val="16222E"/>
                </a:solidFill>
                <a:latin typeface="Aptos"/>
                <a:ea typeface="Aptos"/>
                <a:cs typeface="Aptos"/>
              </a:rPr>
              <a:t>Growth in India and ASEAN</a:t>
            </a:r>
          </a:p>
        </p:txBody>
      </p:sp>
    </p:spTree>
    <p:extLst>
      <p:ext uri="{BB962C8B-B14F-4D97-AF65-F5344CB8AC3E}">
        <p14:creationId xmlns:p14="http://schemas.microsoft.com/office/powerpoint/2010/main" val="21240420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994D5A86-21B5-44AA-8F00-549BE0108888}"/>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ECF3F58A-8528-4745-83BD-952002FD911A}"/>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The geopolitics of artificial intelligence</a:t>
            </a:r>
          </a:p>
        </p:txBody>
      </p:sp>
      <p:sp>
        <p:nvSpPr>
          <p:cNvPr id="4" name="Rectangle 3">
            <a:extLst>
              <a:ext uri="{FF2B5EF4-FFF2-40B4-BE49-F238E27FC236}">
                <a16:creationId xmlns:a16="http://schemas.microsoft.com/office/drawing/2014/main" id="{D8F2AF6F-7C50-4BE2-A44B-EDB76B7D1D68}"/>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3FAA2CDC-E636-42D8-A2AA-694B7321EE2B}"/>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43</a:t>
            </a:r>
          </a:p>
        </p:txBody>
      </p:sp>
      <p:sp>
        <p:nvSpPr>
          <p:cNvPr id="7" name="Rectangle: Rounded Corners 6">
            <a:extLst>
              <a:ext uri="{FF2B5EF4-FFF2-40B4-BE49-F238E27FC236}">
                <a16:creationId xmlns:a16="http://schemas.microsoft.com/office/drawing/2014/main" id="{08C6FFCE-2C98-4FFF-B577-B3866B811D37}"/>
              </a:ext>
            </a:extLst>
          </p:cNvPr>
          <p:cNvSpPr>
            <a:spLocks noGrp="1"/>
          </p:cNvSpPr>
          <p:nvPr/>
        </p:nvSpPr>
        <p:spPr>
          <a:xfrm>
            <a:off x="571500" y="1857375"/>
            <a:ext cx="54102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DAD353CF-4176-431A-BC3C-485DEF8EBD2F}"/>
              </a:ext>
            </a:extLst>
          </p:cNvPr>
          <p:cNvSpPr>
            <a:spLocks noGrp="1"/>
          </p:cNvSpPr>
          <p:nvPr/>
        </p:nvSpPr>
        <p:spPr>
          <a:xfrm>
            <a:off x="571500" y="1857375"/>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24D2FB53-F161-4673-8399-428C57F38E85}"/>
              </a:ext>
            </a:extLst>
          </p:cNvPr>
          <p:cNvSpPr>
            <a:spLocks noGrp="1"/>
          </p:cNvSpPr>
          <p:nvPr/>
        </p:nvSpPr>
        <p:spPr>
          <a:xfrm>
            <a:off x="838200" y="2047875"/>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Capability race</a:t>
            </a:r>
          </a:p>
        </p:txBody>
      </p:sp>
      <p:sp>
        <p:nvSpPr>
          <p:cNvPr id="10" name="Rectangle 9">
            <a:extLst>
              <a:ext uri="{FF2B5EF4-FFF2-40B4-BE49-F238E27FC236}">
                <a16:creationId xmlns:a16="http://schemas.microsoft.com/office/drawing/2014/main" id="{8C47C550-2CFC-4A3B-8937-2FF368F15A17}"/>
              </a:ext>
            </a:extLst>
          </p:cNvPr>
          <p:cNvSpPr>
            <a:spLocks noGrp="1"/>
          </p:cNvSpPr>
          <p:nvPr/>
        </p:nvSpPr>
        <p:spPr>
          <a:xfrm>
            <a:off x="838200" y="2495550"/>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Governments view AI, chips and talent as strategic assets.</a:t>
            </a:r>
          </a:p>
        </p:txBody>
      </p:sp>
      <p:sp>
        <p:nvSpPr>
          <p:cNvPr id="11" name="Rectangle: Rounded Corners 10">
            <a:extLst>
              <a:ext uri="{FF2B5EF4-FFF2-40B4-BE49-F238E27FC236}">
                <a16:creationId xmlns:a16="http://schemas.microsoft.com/office/drawing/2014/main" id="{8DEEB3B1-B3F5-4EF0-8446-179E3F275805}"/>
              </a:ext>
            </a:extLst>
          </p:cNvPr>
          <p:cNvSpPr>
            <a:spLocks noGrp="1"/>
          </p:cNvSpPr>
          <p:nvPr/>
        </p:nvSpPr>
        <p:spPr>
          <a:xfrm>
            <a:off x="6210300" y="1857375"/>
            <a:ext cx="54102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06599304-A4E7-490D-94D7-6DBC81E340B5}"/>
              </a:ext>
            </a:extLst>
          </p:cNvPr>
          <p:cNvSpPr>
            <a:spLocks noGrp="1"/>
          </p:cNvSpPr>
          <p:nvPr/>
        </p:nvSpPr>
        <p:spPr>
          <a:xfrm>
            <a:off x="6210300" y="1857375"/>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129231F6-5ABE-405E-9FF3-82CDB9BC6A1E}"/>
              </a:ext>
            </a:extLst>
          </p:cNvPr>
          <p:cNvSpPr>
            <a:spLocks noGrp="1"/>
          </p:cNvSpPr>
          <p:nvPr/>
        </p:nvSpPr>
        <p:spPr>
          <a:xfrm>
            <a:off x="6477000" y="2047875"/>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Regulatory divergence</a:t>
            </a:r>
          </a:p>
        </p:txBody>
      </p:sp>
      <p:sp>
        <p:nvSpPr>
          <p:cNvPr id="14" name="Rectangle 13">
            <a:extLst>
              <a:ext uri="{FF2B5EF4-FFF2-40B4-BE49-F238E27FC236}">
                <a16:creationId xmlns:a16="http://schemas.microsoft.com/office/drawing/2014/main" id="{82D234BF-70DC-4340-854E-E82B2D735C8C}"/>
              </a:ext>
            </a:extLst>
          </p:cNvPr>
          <p:cNvSpPr>
            <a:spLocks noGrp="1"/>
          </p:cNvSpPr>
          <p:nvPr/>
        </p:nvSpPr>
        <p:spPr>
          <a:xfrm>
            <a:off x="6477000" y="2495550"/>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Rules differ across markets, increasing compliance complexity.</a:t>
            </a:r>
          </a:p>
        </p:txBody>
      </p:sp>
      <p:sp>
        <p:nvSpPr>
          <p:cNvPr id="15" name="Rectangle: Rounded Corners 14">
            <a:extLst>
              <a:ext uri="{FF2B5EF4-FFF2-40B4-BE49-F238E27FC236}">
                <a16:creationId xmlns:a16="http://schemas.microsoft.com/office/drawing/2014/main" id="{FC693497-72D2-410A-835D-6952364626C4}"/>
              </a:ext>
            </a:extLst>
          </p:cNvPr>
          <p:cNvSpPr>
            <a:spLocks noGrp="1"/>
          </p:cNvSpPr>
          <p:nvPr/>
        </p:nvSpPr>
        <p:spPr>
          <a:xfrm>
            <a:off x="571500" y="3857625"/>
            <a:ext cx="54102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74D5D49A-B89C-4CA8-81E1-AED851297494}"/>
              </a:ext>
            </a:extLst>
          </p:cNvPr>
          <p:cNvSpPr>
            <a:spLocks noGrp="1"/>
          </p:cNvSpPr>
          <p:nvPr/>
        </p:nvSpPr>
        <p:spPr>
          <a:xfrm>
            <a:off x="571500" y="3857625"/>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5EBF0D6A-C951-4EAD-969A-5F8AE793F15B}"/>
              </a:ext>
            </a:extLst>
          </p:cNvPr>
          <p:cNvSpPr>
            <a:spLocks noGrp="1"/>
          </p:cNvSpPr>
          <p:nvPr/>
        </p:nvSpPr>
        <p:spPr>
          <a:xfrm>
            <a:off x="838200" y="4048125"/>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Data and security</a:t>
            </a:r>
          </a:p>
        </p:txBody>
      </p:sp>
      <p:sp>
        <p:nvSpPr>
          <p:cNvPr id="18" name="Rectangle 17">
            <a:extLst>
              <a:ext uri="{FF2B5EF4-FFF2-40B4-BE49-F238E27FC236}">
                <a16:creationId xmlns:a16="http://schemas.microsoft.com/office/drawing/2014/main" id="{16431DA3-A5F6-4F85-ADF0-CD26EFD2044E}"/>
              </a:ext>
            </a:extLst>
          </p:cNvPr>
          <p:cNvSpPr>
            <a:spLocks noGrp="1"/>
          </p:cNvSpPr>
          <p:nvPr/>
        </p:nvSpPr>
        <p:spPr>
          <a:xfrm>
            <a:off x="838200" y="4495800"/>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Cross-border data, model access and export controls affect firm choices.</a:t>
            </a:r>
          </a:p>
        </p:txBody>
      </p:sp>
      <p:sp>
        <p:nvSpPr>
          <p:cNvPr id="19" name="Rectangle: Rounded Corners 18">
            <a:extLst>
              <a:ext uri="{FF2B5EF4-FFF2-40B4-BE49-F238E27FC236}">
                <a16:creationId xmlns:a16="http://schemas.microsoft.com/office/drawing/2014/main" id="{5E79A9B6-C6F5-48F5-A87E-27566137050C}"/>
              </a:ext>
            </a:extLst>
          </p:cNvPr>
          <p:cNvSpPr>
            <a:spLocks noGrp="1"/>
          </p:cNvSpPr>
          <p:nvPr/>
        </p:nvSpPr>
        <p:spPr>
          <a:xfrm>
            <a:off x="6210300" y="3857625"/>
            <a:ext cx="5410200" cy="1666875"/>
          </a:xfrm>
          <a:prstGeom prst="roundRect">
            <a:avLst>
              <a:gd name="adj" fmla="val 4571"/>
            </a:avLst>
          </a:prstGeom>
          <a:solidFill>
            <a:srgbClr val="FFFFFF"/>
          </a:solidFill>
          <a:ln w="0">
            <a:noFill/>
          </a:ln>
        </p:spPr>
        <p:txBody>
          <a:bodyPr/>
          <a:lstStyle/>
          <a:p>
            <a:endParaRPr lang="en-GB"/>
          </a:p>
        </p:txBody>
      </p:sp>
      <p:sp>
        <p:nvSpPr>
          <p:cNvPr id="20" name="Rectangle 19">
            <a:extLst>
              <a:ext uri="{FF2B5EF4-FFF2-40B4-BE49-F238E27FC236}">
                <a16:creationId xmlns:a16="http://schemas.microsoft.com/office/drawing/2014/main" id="{A13AA41D-58CA-4E6A-B6C9-464712F832B4}"/>
              </a:ext>
            </a:extLst>
          </p:cNvPr>
          <p:cNvSpPr>
            <a:spLocks noGrp="1"/>
          </p:cNvSpPr>
          <p:nvPr/>
        </p:nvSpPr>
        <p:spPr>
          <a:xfrm>
            <a:off x="6210300" y="3857625"/>
            <a:ext cx="76200" cy="1666875"/>
          </a:xfrm>
          <a:prstGeom prst="rect">
            <a:avLst/>
          </a:prstGeom>
          <a:solidFill>
            <a:srgbClr val="007C83"/>
          </a:solidFill>
          <a:ln w="0">
            <a:noFill/>
          </a:ln>
        </p:spPr>
        <p:txBody>
          <a:bodyPr/>
          <a:lstStyle/>
          <a:p>
            <a:endParaRPr lang="en-GB"/>
          </a:p>
        </p:txBody>
      </p:sp>
      <p:sp>
        <p:nvSpPr>
          <p:cNvPr id="21" name="Rectangle 20">
            <a:extLst>
              <a:ext uri="{FF2B5EF4-FFF2-40B4-BE49-F238E27FC236}">
                <a16:creationId xmlns:a16="http://schemas.microsoft.com/office/drawing/2014/main" id="{D2F9C171-055B-4D87-BD07-99A55B44663A}"/>
              </a:ext>
            </a:extLst>
          </p:cNvPr>
          <p:cNvSpPr>
            <a:spLocks noGrp="1"/>
          </p:cNvSpPr>
          <p:nvPr/>
        </p:nvSpPr>
        <p:spPr>
          <a:xfrm>
            <a:off x="6477000" y="4048125"/>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Business response</a:t>
            </a:r>
          </a:p>
        </p:txBody>
      </p:sp>
      <p:sp>
        <p:nvSpPr>
          <p:cNvPr id="22" name="Rectangle 21">
            <a:extLst>
              <a:ext uri="{FF2B5EF4-FFF2-40B4-BE49-F238E27FC236}">
                <a16:creationId xmlns:a16="http://schemas.microsoft.com/office/drawing/2014/main" id="{083781C9-6765-44A5-943F-00FE43D16636}"/>
              </a:ext>
            </a:extLst>
          </p:cNvPr>
          <p:cNvSpPr>
            <a:spLocks noGrp="1"/>
          </p:cNvSpPr>
          <p:nvPr/>
        </p:nvSpPr>
        <p:spPr>
          <a:xfrm>
            <a:off x="6477000" y="4495800"/>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Global experimentation must fit local law and risk tolerance.</a:t>
            </a:r>
          </a:p>
        </p:txBody>
      </p:sp>
    </p:spTree>
    <p:extLst>
      <p:ext uri="{BB962C8B-B14F-4D97-AF65-F5344CB8AC3E}">
        <p14:creationId xmlns:p14="http://schemas.microsoft.com/office/powerpoint/2010/main" val="12830329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6BB38D4-691A-4B11-B7D2-E830F55AB7FD}"/>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BE54805C-1672-4FE0-B408-92E5A7968E00}"/>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Green industrial policy</a:t>
            </a:r>
          </a:p>
        </p:txBody>
      </p:sp>
      <p:sp>
        <p:nvSpPr>
          <p:cNvPr id="4" name="Rectangle 3">
            <a:extLst>
              <a:ext uri="{FF2B5EF4-FFF2-40B4-BE49-F238E27FC236}">
                <a16:creationId xmlns:a16="http://schemas.microsoft.com/office/drawing/2014/main" id="{F004599D-9753-47E8-8C3B-F7F5EF28F2D4}"/>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95EB4171-77C6-4F76-B792-F5170B1DC1F6}"/>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44</a:t>
            </a:r>
          </a:p>
        </p:txBody>
      </p:sp>
      <p:sp>
        <p:nvSpPr>
          <p:cNvPr id="7" name="Rectangle: Rounded Corners 6">
            <a:extLst>
              <a:ext uri="{FF2B5EF4-FFF2-40B4-BE49-F238E27FC236}">
                <a16:creationId xmlns:a16="http://schemas.microsoft.com/office/drawing/2014/main" id="{AAC4178D-3549-41F8-9C99-9467330BE7BB}"/>
              </a:ext>
            </a:extLst>
          </p:cNvPr>
          <p:cNvSpPr>
            <a:spLocks noGrp="1"/>
          </p:cNvSpPr>
          <p:nvPr/>
        </p:nvSpPr>
        <p:spPr>
          <a:xfrm>
            <a:off x="571500" y="1809750"/>
            <a:ext cx="5286375" cy="4000500"/>
          </a:xfrm>
          <a:prstGeom prst="roundRect">
            <a:avLst>
              <a:gd name="adj" fmla="val 1905"/>
            </a:avLst>
          </a:prstGeom>
          <a:solidFill>
            <a:srgbClr val="FFFFFF"/>
          </a:solidFill>
          <a:ln w="0">
            <a:noFill/>
          </a:ln>
        </p:spPr>
        <p:txBody>
          <a:bodyPr/>
          <a:lstStyle/>
          <a:p>
            <a:endParaRPr lang="en-GB"/>
          </a:p>
        </p:txBody>
      </p:sp>
      <p:sp>
        <p:nvSpPr>
          <p:cNvPr id="8" name="Rectangle: Rounded Corners 7">
            <a:extLst>
              <a:ext uri="{FF2B5EF4-FFF2-40B4-BE49-F238E27FC236}">
                <a16:creationId xmlns:a16="http://schemas.microsoft.com/office/drawing/2014/main" id="{76F4A288-0C4C-41E1-BBC1-8930E451ACA1}"/>
              </a:ext>
            </a:extLst>
          </p:cNvPr>
          <p:cNvSpPr>
            <a:spLocks noGrp="1"/>
          </p:cNvSpPr>
          <p:nvPr/>
        </p:nvSpPr>
        <p:spPr>
          <a:xfrm>
            <a:off x="6143625" y="1809750"/>
            <a:ext cx="5286375" cy="4000500"/>
          </a:xfrm>
          <a:prstGeom prst="roundRect">
            <a:avLst>
              <a:gd name="adj" fmla="val 1905"/>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D0E418CF-7BDC-490B-88A2-4533BE7D6594}"/>
              </a:ext>
            </a:extLst>
          </p:cNvPr>
          <p:cNvSpPr>
            <a:spLocks noGrp="1"/>
          </p:cNvSpPr>
          <p:nvPr/>
        </p:nvSpPr>
        <p:spPr>
          <a:xfrm>
            <a:off x="857250"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Policy direction</a:t>
            </a:r>
          </a:p>
        </p:txBody>
      </p:sp>
      <p:sp>
        <p:nvSpPr>
          <p:cNvPr id="10" name="Rectangle 9">
            <a:extLst>
              <a:ext uri="{FF2B5EF4-FFF2-40B4-BE49-F238E27FC236}">
                <a16:creationId xmlns:a16="http://schemas.microsoft.com/office/drawing/2014/main" id="{0AAF11C7-B946-4E0C-B334-9E50698CEBF4}"/>
              </a:ext>
            </a:extLst>
          </p:cNvPr>
          <p:cNvSpPr>
            <a:spLocks noGrp="1"/>
          </p:cNvSpPr>
          <p:nvPr/>
        </p:nvSpPr>
        <p:spPr>
          <a:xfrm>
            <a:off x="857250"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Governments use subsidies, standards and procurement to build low-carbon industries and strengthen domestic capacity.</a:t>
            </a:r>
          </a:p>
        </p:txBody>
      </p:sp>
      <p:sp>
        <p:nvSpPr>
          <p:cNvPr id="11" name="Rectangle 10">
            <a:extLst>
              <a:ext uri="{FF2B5EF4-FFF2-40B4-BE49-F238E27FC236}">
                <a16:creationId xmlns:a16="http://schemas.microsoft.com/office/drawing/2014/main" id="{46D86CD3-3C24-4321-AF75-0CE14C507B28}"/>
              </a:ext>
            </a:extLst>
          </p:cNvPr>
          <p:cNvSpPr>
            <a:spLocks noGrp="1"/>
          </p:cNvSpPr>
          <p:nvPr/>
        </p:nvSpPr>
        <p:spPr>
          <a:xfrm>
            <a:off x="6429375" y="20478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Business consequence</a:t>
            </a:r>
          </a:p>
        </p:txBody>
      </p:sp>
      <p:sp>
        <p:nvSpPr>
          <p:cNvPr id="12" name="Rectangle 11">
            <a:extLst>
              <a:ext uri="{FF2B5EF4-FFF2-40B4-BE49-F238E27FC236}">
                <a16:creationId xmlns:a16="http://schemas.microsoft.com/office/drawing/2014/main" id="{C5F4BC4B-A352-4F46-80CC-3384A8C8578C}"/>
              </a:ext>
            </a:extLst>
          </p:cNvPr>
          <p:cNvSpPr>
            <a:spLocks noGrp="1"/>
          </p:cNvSpPr>
          <p:nvPr/>
        </p:nvSpPr>
        <p:spPr>
          <a:xfrm>
            <a:off x="6429375" y="2571750"/>
            <a:ext cx="4714875" cy="295275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Conditions attached to support can influence location, technology, sourcing and reporting decisions across supply chains.</a:t>
            </a:r>
          </a:p>
        </p:txBody>
      </p:sp>
    </p:spTree>
    <p:extLst>
      <p:ext uri="{BB962C8B-B14F-4D97-AF65-F5344CB8AC3E}">
        <p14:creationId xmlns:p14="http://schemas.microsoft.com/office/powerpoint/2010/main" val="14237833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BED2810-F8A2-4A65-8841-4A9120C25ACF}"/>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CC2CD29B-D825-419C-9E20-919C7905386D}"/>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BRICS+ and the shifting economic order</a:t>
            </a:r>
          </a:p>
        </p:txBody>
      </p:sp>
      <p:sp>
        <p:nvSpPr>
          <p:cNvPr id="4" name="Rectangle 3">
            <a:extLst>
              <a:ext uri="{FF2B5EF4-FFF2-40B4-BE49-F238E27FC236}">
                <a16:creationId xmlns:a16="http://schemas.microsoft.com/office/drawing/2014/main" id="{D42078ED-9D9A-42FE-A53A-35129CE43777}"/>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FBD34C98-E6D5-460E-98F0-0171BAED053A}"/>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45</a:t>
            </a:r>
          </a:p>
        </p:txBody>
      </p:sp>
      <p:sp>
        <p:nvSpPr>
          <p:cNvPr id="7" name="Rectangle 6">
            <a:extLst>
              <a:ext uri="{FF2B5EF4-FFF2-40B4-BE49-F238E27FC236}">
                <a16:creationId xmlns:a16="http://schemas.microsoft.com/office/drawing/2014/main" id="{6240F416-D825-46ED-89AA-3523B8FAEAA4}"/>
              </a:ext>
            </a:extLst>
          </p:cNvPr>
          <p:cNvSpPr>
            <a:spLocks noGrp="1"/>
          </p:cNvSpPr>
          <p:nvPr/>
        </p:nvSpPr>
        <p:spPr>
          <a:xfrm>
            <a:off x="857250" y="1762125"/>
            <a:ext cx="10477500" cy="619125"/>
          </a:xfrm>
          <a:prstGeom prst="rect">
            <a:avLst/>
          </a:prstGeom>
          <a:noFill/>
          <a:ln w="0">
            <a:noFill/>
          </a:ln>
        </p:spPr>
        <p:txBody>
          <a:bodyPr anchor="ctr">
            <a:normAutofit fontScale="99329"/>
          </a:bodyPr>
          <a:lstStyle/>
          <a:p>
            <a:pPr algn="ctr">
              <a:defRPr sz="1950" b="1">
                <a:solidFill>
                  <a:srgbClr val="0B1F33"/>
                </a:solidFill>
                <a:latin typeface="Aptos"/>
                <a:ea typeface="Aptos"/>
                <a:cs typeface="Aptos"/>
              </a:defRPr>
            </a:pPr>
            <a:r>
              <a:rPr sz="1950" b="1">
                <a:solidFill>
                  <a:srgbClr val="0B1F33"/>
                </a:solidFill>
                <a:latin typeface="Aptos"/>
                <a:ea typeface="Aptos"/>
                <a:cs typeface="Aptos"/>
              </a:rPr>
              <a:t>A larger grouping increases the collective weight of emerging economies, especially in energy.</a:t>
            </a:r>
          </a:p>
        </p:txBody>
      </p:sp>
      <p:sp>
        <p:nvSpPr>
          <p:cNvPr id="8" name="Rectangle: Rounded Corners 7">
            <a:extLst>
              <a:ext uri="{FF2B5EF4-FFF2-40B4-BE49-F238E27FC236}">
                <a16:creationId xmlns:a16="http://schemas.microsoft.com/office/drawing/2014/main" id="{D82B0D13-421B-4676-A16E-097A7D3DF8AC}"/>
              </a:ext>
            </a:extLst>
          </p:cNvPr>
          <p:cNvSpPr>
            <a:spLocks noGrp="1"/>
          </p:cNvSpPr>
          <p:nvPr/>
        </p:nvSpPr>
        <p:spPr>
          <a:xfrm>
            <a:off x="571500" y="2714625"/>
            <a:ext cx="5286375" cy="3095625"/>
          </a:xfrm>
          <a:prstGeom prst="roundRect">
            <a:avLst>
              <a:gd name="adj" fmla="val 2462"/>
            </a:avLst>
          </a:prstGeom>
          <a:solidFill>
            <a:srgbClr val="FFFFFF"/>
          </a:solidFill>
          <a:ln w="0">
            <a:noFill/>
          </a:ln>
        </p:spPr>
        <p:txBody>
          <a:bodyPr/>
          <a:lstStyle/>
          <a:p>
            <a:endParaRPr lang="en-GB"/>
          </a:p>
        </p:txBody>
      </p:sp>
      <p:sp>
        <p:nvSpPr>
          <p:cNvPr id="9" name="Rectangle: Rounded Corners 8">
            <a:extLst>
              <a:ext uri="{FF2B5EF4-FFF2-40B4-BE49-F238E27FC236}">
                <a16:creationId xmlns:a16="http://schemas.microsoft.com/office/drawing/2014/main" id="{350EB90B-576F-435E-8896-1398DEF111FB}"/>
              </a:ext>
            </a:extLst>
          </p:cNvPr>
          <p:cNvSpPr>
            <a:spLocks noGrp="1"/>
          </p:cNvSpPr>
          <p:nvPr/>
        </p:nvSpPr>
        <p:spPr>
          <a:xfrm>
            <a:off x="6143625" y="2714625"/>
            <a:ext cx="5286375" cy="3095625"/>
          </a:xfrm>
          <a:prstGeom prst="roundRect">
            <a:avLst>
              <a:gd name="adj" fmla="val 2462"/>
            </a:avLst>
          </a:prstGeom>
          <a:solidFill>
            <a:srgbClr val="FFFFFF"/>
          </a:solidFill>
          <a:ln w="0">
            <a:noFill/>
          </a:ln>
        </p:spPr>
        <p:txBody>
          <a:bodyPr/>
          <a:lstStyle/>
          <a:p>
            <a:endParaRPr lang="en-GB"/>
          </a:p>
        </p:txBody>
      </p:sp>
      <p:sp>
        <p:nvSpPr>
          <p:cNvPr id="10" name="Rectangle 9">
            <a:extLst>
              <a:ext uri="{FF2B5EF4-FFF2-40B4-BE49-F238E27FC236}">
                <a16:creationId xmlns:a16="http://schemas.microsoft.com/office/drawing/2014/main" id="{5E51D382-D8E5-4E0A-A9C7-7B1C7B971F0F}"/>
              </a:ext>
            </a:extLst>
          </p:cNvPr>
          <p:cNvSpPr>
            <a:spLocks noGrp="1"/>
          </p:cNvSpPr>
          <p:nvPr/>
        </p:nvSpPr>
        <p:spPr>
          <a:xfrm>
            <a:off x="857250" y="29241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Potential influence</a:t>
            </a:r>
          </a:p>
        </p:txBody>
      </p:sp>
      <p:sp>
        <p:nvSpPr>
          <p:cNvPr id="11" name="Rectangle 10">
            <a:extLst>
              <a:ext uri="{FF2B5EF4-FFF2-40B4-BE49-F238E27FC236}">
                <a16:creationId xmlns:a16="http://schemas.microsoft.com/office/drawing/2014/main" id="{450EF0F4-867F-4043-852A-FCDA38E6306E}"/>
              </a:ext>
            </a:extLst>
          </p:cNvPr>
          <p:cNvSpPr>
            <a:spLocks noGrp="1"/>
          </p:cNvSpPr>
          <p:nvPr/>
        </p:nvSpPr>
        <p:spPr>
          <a:xfrm>
            <a:off x="857250" y="3457575"/>
            <a:ext cx="4714875" cy="209550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Development finance</a:t>
            </a:r>
          </a:p>
          <a:p>
            <a:pPr algn="l">
              <a:defRPr sz="1425" b="0">
                <a:solidFill>
                  <a:srgbClr val="16222E"/>
                </a:solidFill>
                <a:latin typeface="Aptos"/>
                <a:ea typeface="Aptos"/>
                <a:cs typeface="Aptos"/>
              </a:defRPr>
            </a:pPr>
            <a:r>
              <a:rPr sz="1425" b="0">
                <a:solidFill>
                  <a:srgbClr val="16222E"/>
                </a:solidFill>
                <a:latin typeface="Aptos"/>
                <a:ea typeface="Aptos"/>
                <a:cs typeface="Aptos"/>
              </a:rPr>
              <a:t>Energy coordination</a:t>
            </a:r>
          </a:p>
          <a:p>
            <a:pPr algn="l">
              <a:defRPr sz="1425" b="0">
                <a:solidFill>
                  <a:srgbClr val="16222E"/>
                </a:solidFill>
                <a:latin typeface="Aptos"/>
                <a:ea typeface="Aptos"/>
                <a:cs typeface="Aptos"/>
              </a:defRPr>
            </a:pPr>
            <a:r>
              <a:rPr sz="1425" b="0">
                <a:solidFill>
                  <a:srgbClr val="16222E"/>
                </a:solidFill>
                <a:latin typeface="Aptos"/>
                <a:ea typeface="Aptos"/>
                <a:cs typeface="Aptos"/>
              </a:rPr>
              <a:t>Trade and payment initiatives</a:t>
            </a:r>
          </a:p>
          <a:p>
            <a:pPr algn="l">
              <a:defRPr sz="1425" b="0">
                <a:solidFill>
                  <a:srgbClr val="16222E"/>
                </a:solidFill>
                <a:latin typeface="Aptos"/>
                <a:ea typeface="Aptos"/>
                <a:cs typeface="Aptos"/>
              </a:defRPr>
            </a:pPr>
            <a:r>
              <a:rPr sz="1425" b="0">
                <a:solidFill>
                  <a:srgbClr val="16222E"/>
                </a:solidFill>
                <a:latin typeface="Aptos"/>
                <a:ea typeface="Aptos"/>
                <a:cs typeface="Aptos"/>
              </a:rPr>
              <a:t>A stronger collective voice</a:t>
            </a:r>
          </a:p>
        </p:txBody>
      </p:sp>
      <p:sp>
        <p:nvSpPr>
          <p:cNvPr id="12" name="Rectangle 11">
            <a:extLst>
              <a:ext uri="{FF2B5EF4-FFF2-40B4-BE49-F238E27FC236}">
                <a16:creationId xmlns:a16="http://schemas.microsoft.com/office/drawing/2014/main" id="{DD7110C5-3A56-4678-BA93-F92462FF0AA1}"/>
              </a:ext>
            </a:extLst>
          </p:cNvPr>
          <p:cNvSpPr>
            <a:spLocks noGrp="1"/>
          </p:cNvSpPr>
          <p:nvPr/>
        </p:nvSpPr>
        <p:spPr>
          <a:xfrm>
            <a:off x="6429375" y="2924175"/>
            <a:ext cx="4714875" cy="428625"/>
          </a:xfrm>
          <a:prstGeom prst="rect">
            <a:avLst/>
          </a:prstGeom>
          <a:noFill/>
          <a:ln w="0">
            <a:noFill/>
          </a:ln>
        </p:spPr>
        <p:txBody>
          <a:bodyPr anchor="ctr">
            <a:normAutofit/>
          </a:bodyPr>
          <a:lstStyle/>
          <a:p>
            <a:pPr algn="l">
              <a:defRPr sz="1725" b="1">
                <a:solidFill>
                  <a:srgbClr val="007C83"/>
                </a:solidFill>
                <a:latin typeface="Aptos"/>
                <a:ea typeface="Aptos"/>
                <a:cs typeface="Aptos"/>
              </a:defRPr>
            </a:pPr>
            <a:r>
              <a:rPr sz="1725" b="1">
                <a:solidFill>
                  <a:srgbClr val="007C83"/>
                </a:solidFill>
                <a:latin typeface="Aptos"/>
                <a:ea typeface="Aptos"/>
                <a:cs typeface="Aptos"/>
              </a:rPr>
              <a:t>Persistent limits</a:t>
            </a:r>
          </a:p>
        </p:txBody>
      </p:sp>
      <p:sp>
        <p:nvSpPr>
          <p:cNvPr id="13" name="Rectangle 12">
            <a:extLst>
              <a:ext uri="{FF2B5EF4-FFF2-40B4-BE49-F238E27FC236}">
                <a16:creationId xmlns:a16="http://schemas.microsoft.com/office/drawing/2014/main" id="{9F621035-5E9C-4FCE-91B5-CFB01EAF04FC}"/>
              </a:ext>
            </a:extLst>
          </p:cNvPr>
          <p:cNvSpPr>
            <a:spLocks noGrp="1"/>
          </p:cNvSpPr>
          <p:nvPr/>
        </p:nvSpPr>
        <p:spPr>
          <a:xfrm>
            <a:off x="6429375" y="3457575"/>
            <a:ext cx="4714875" cy="2095500"/>
          </a:xfrm>
          <a:prstGeom prst="rect">
            <a:avLst/>
          </a:prstGeom>
          <a:noFill/>
          <a:ln w="0">
            <a:noFill/>
          </a:ln>
        </p:spPr>
        <p:txBody>
          <a:bodyPr anchor="ctr">
            <a:normAutofit/>
          </a:bodyPr>
          <a:lstStyle/>
          <a:p>
            <a:pPr algn="l">
              <a:defRPr sz="1425" b="0">
                <a:solidFill>
                  <a:srgbClr val="16222E"/>
                </a:solidFill>
                <a:latin typeface="Aptos"/>
                <a:ea typeface="Aptos"/>
                <a:cs typeface="Aptos"/>
              </a:defRPr>
            </a:pPr>
            <a:r>
              <a:rPr sz="1425" b="0">
                <a:solidFill>
                  <a:srgbClr val="16222E"/>
                </a:solidFill>
                <a:latin typeface="Aptos"/>
                <a:ea typeface="Aptos"/>
                <a:cs typeface="Aptos"/>
              </a:rPr>
              <a:t>Different national interests</a:t>
            </a:r>
          </a:p>
          <a:p>
            <a:pPr algn="l">
              <a:defRPr sz="1425" b="0">
                <a:solidFill>
                  <a:srgbClr val="16222E"/>
                </a:solidFill>
                <a:latin typeface="Aptos"/>
                <a:ea typeface="Aptos"/>
                <a:cs typeface="Aptos"/>
              </a:defRPr>
            </a:pPr>
            <a:r>
              <a:rPr sz="1425" b="0">
                <a:solidFill>
                  <a:srgbClr val="16222E"/>
                </a:solidFill>
                <a:latin typeface="Aptos"/>
                <a:ea typeface="Aptos"/>
                <a:cs typeface="Aptos"/>
              </a:rPr>
              <a:t>Political and economic diversity</a:t>
            </a:r>
          </a:p>
          <a:p>
            <a:pPr algn="l">
              <a:defRPr sz="1425" b="0">
                <a:solidFill>
                  <a:srgbClr val="16222E"/>
                </a:solidFill>
                <a:latin typeface="Aptos"/>
                <a:ea typeface="Aptos"/>
                <a:cs typeface="Aptos"/>
              </a:defRPr>
            </a:pPr>
            <a:r>
              <a:rPr sz="1425" b="0">
                <a:solidFill>
                  <a:srgbClr val="16222E"/>
                </a:solidFill>
                <a:latin typeface="Aptos"/>
                <a:ea typeface="Aptos"/>
                <a:cs typeface="Aptos"/>
              </a:rPr>
              <a:t>Uncertain institutional cohesion</a:t>
            </a:r>
          </a:p>
        </p:txBody>
      </p:sp>
    </p:spTree>
    <p:extLst>
      <p:ext uri="{BB962C8B-B14F-4D97-AF65-F5344CB8AC3E}">
        <p14:creationId xmlns:p14="http://schemas.microsoft.com/office/powerpoint/2010/main" val="2124913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88BD403-32D6-46B5-BD27-DB16C8B59BE0}"/>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88153400-842B-42E6-BB69-08799E6CA40F}"/>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The global race for talent</a:t>
            </a:r>
          </a:p>
        </p:txBody>
      </p:sp>
      <p:sp>
        <p:nvSpPr>
          <p:cNvPr id="4" name="Rectangle 3">
            <a:extLst>
              <a:ext uri="{FF2B5EF4-FFF2-40B4-BE49-F238E27FC236}">
                <a16:creationId xmlns:a16="http://schemas.microsoft.com/office/drawing/2014/main" id="{3B0ED172-4876-4723-BABA-A823341158AB}"/>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B50DA53A-B3E5-4363-A126-63A871B8549E}"/>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46</a:t>
            </a:r>
          </a:p>
        </p:txBody>
      </p:sp>
      <p:sp>
        <p:nvSpPr>
          <p:cNvPr id="7" name="Rectangle: Rounded Corners 6">
            <a:extLst>
              <a:ext uri="{FF2B5EF4-FFF2-40B4-BE49-F238E27FC236}">
                <a16:creationId xmlns:a16="http://schemas.microsoft.com/office/drawing/2014/main" id="{29890734-D40E-45B4-B843-B370FFA021EA}"/>
              </a:ext>
            </a:extLst>
          </p:cNvPr>
          <p:cNvSpPr>
            <a:spLocks noGrp="1"/>
          </p:cNvSpPr>
          <p:nvPr/>
        </p:nvSpPr>
        <p:spPr>
          <a:xfrm>
            <a:off x="571500" y="2000250"/>
            <a:ext cx="35306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A887D815-ACA1-4099-A654-5D7CE430E651}"/>
              </a:ext>
            </a:extLst>
          </p:cNvPr>
          <p:cNvSpPr>
            <a:spLocks noGrp="1"/>
          </p:cNvSpPr>
          <p:nvPr/>
        </p:nvSpPr>
        <p:spPr>
          <a:xfrm>
            <a:off x="571500" y="2000250"/>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017B22C7-CD12-4645-AAA7-286A0134345C}"/>
              </a:ext>
            </a:extLst>
          </p:cNvPr>
          <p:cNvSpPr>
            <a:spLocks noGrp="1"/>
          </p:cNvSpPr>
          <p:nvPr/>
        </p:nvSpPr>
        <p:spPr>
          <a:xfrm>
            <a:off x="838200" y="21907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Strategic skills</a:t>
            </a:r>
          </a:p>
        </p:txBody>
      </p:sp>
      <p:sp>
        <p:nvSpPr>
          <p:cNvPr id="10" name="Rectangle 9">
            <a:extLst>
              <a:ext uri="{FF2B5EF4-FFF2-40B4-BE49-F238E27FC236}">
                <a16:creationId xmlns:a16="http://schemas.microsoft.com/office/drawing/2014/main" id="{5BCF5577-5229-4491-98BC-90A256DD82E5}"/>
              </a:ext>
            </a:extLst>
          </p:cNvPr>
          <p:cNvSpPr>
            <a:spLocks noGrp="1"/>
          </p:cNvSpPr>
          <p:nvPr/>
        </p:nvSpPr>
        <p:spPr>
          <a:xfrm>
            <a:off x="838200" y="26384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Engineers, researchers and entrepreneurs support AI and green growth.</a:t>
            </a:r>
          </a:p>
        </p:txBody>
      </p:sp>
      <p:sp>
        <p:nvSpPr>
          <p:cNvPr id="11" name="Rectangle: Rounded Corners 10">
            <a:extLst>
              <a:ext uri="{FF2B5EF4-FFF2-40B4-BE49-F238E27FC236}">
                <a16:creationId xmlns:a16="http://schemas.microsoft.com/office/drawing/2014/main" id="{62A9D9E1-6A79-4719-9596-E687AD1F03FF}"/>
              </a:ext>
            </a:extLst>
          </p:cNvPr>
          <p:cNvSpPr>
            <a:spLocks noGrp="1"/>
          </p:cNvSpPr>
          <p:nvPr/>
        </p:nvSpPr>
        <p:spPr>
          <a:xfrm>
            <a:off x="4330700" y="2000250"/>
            <a:ext cx="35306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6D0B40D4-2AFD-4123-BE8A-09FC3D6562F8}"/>
              </a:ext>
            </a:extLst>
          </p:cNvPr>
          <p:cNvSpPr>
            <a:spLocks noGrp="1"/>
          </p:cNvSpPr>
          <p:nvPr/>
        </p:nvSpPr>
        <p:spPr>
          <a:xfrm>
            <a:off x="4330700" y="2000250"/>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FFF7EEB4-60A9-4D4A-94E5-FD2188C9B490}"/>
              </a:ext>
            </a:extLst>
          </p:cNvPr>
          <p:cNvSpPr>
            <a:spLocks noGrp="1"/>
          </p:cNvSpPr>
          <p:nvPr/>
        </p:nvSpPr>
        <p:spPr>
          <a:xfrm>
            <a:off x="4597400" y="21907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Selective mobility</a:t>
            </a:r>
          </a:p>
        </p:txBody>
      </p:sp>
      <p:sp>
        <p:nvSpPr>
          <p:cNvPr id="14" name="Rectangle 13">
            <a:extLst>
              <a:ext uri="{FF2B5EF4-FFF2-40B4-BE49-F238E27FC236}">
                <a16:creationId xmlns:a16="http://schemas.microsoft.com/office/drawing/2014/main" id="{A83A8B3D-CD16-4415-9E85-D45BD78F1472}"/>
              </a:ext>
            </a:extLst>
          </p:cNvPr>
          <p:cNvSpPr>
            <a:spLocks noGrp="1"/>
          </p:cNvSpPr>
          <p:nvPr/>
        </p:nvSpPr>
        <p:spPr>
          <a:xfrm>
            <a:off x="4597400" y="26384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States may restrict irregular migration while competing for specialist talent.</a:t>
            </a:r>
          </a:p>
        </p:txBody>
      </p:sp>
      <p:sp>
        <p:nvSpPr>
          <p:cNvPr id="15" name="Rectangle: Rounded Corners 14">
            <a:extLst>
              <a:ext uri="{FF2B5EF4-FFF2-40B4-BE49-F238E27FC236}">
                <a16:creationId xmlns:a16="http://schemas.microsoft.com/office/drawing/2014/main" id="{47C7E046-5CD3-4C6D-9B27-775F9D082CD6}"/>
              </a:ext>
            </a:extLst>
          </p:cNvPr>
          <p:cNvSpPr>
            <a:spLocks noGrp="1"/>
          </p:cNvSpPr>
          <p:nvPr/>
        </p:nvSpPr>
        <p:spPr>
          <a:xfrm>
            <a:off x="8089900" y="2000250"/>
            <a:ext cx="35306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B780DABA-060B-40DA-BF28-E496151157BD}"/>
              </a:ext>
            </a:extLst>
          </p:cNvPr>
          <p:cNvSpPr>
            <a:spLocks noGrp="1"/>
          </p:cNvSpPr>
          <p:nvPr/>
        </p:nvSpPr>
        <p:spPr>
          <a:xfrm>
            <a:off x="8089900" y="2000250"/>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558DD762-AE9F-4848-8C09-B9CEE8842CE4}"/>
              </a:ext>
            </a:extLst>
          </p:cNvPr>
          <p:cNvSpPr>
            <a:spLocks noGrp="1"/>
          </p:cNvSpPr>
          <p:nvPr/>
        </p:nvSpPr>
        <p:spPr>
          <a:xfrm>
            <a:off x="8356600" y="21907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Firm response</a:t>
            </a:r>
          </a:p>
        </p:txBody>
      </p:sp>
      <p:sp>
        <p:nvSpPr>
          <p:cNvPr id="18" name="Rectangle 17">
            <a:extLst>
              <a:ext uri="{FF2B5EF4-FFF2-40B4-BE49-F238E27FC236}">
                <a16:creationId xmlns:a16="http://schemas.microsoft.com/office/drawing/2014/main" id="{92E5C554-4436-4001-BA86-5874409E0E4F}"/>
              </a:ext>
            </a:extLst>
          </p:cNvPr>
          <p:cNvSpPr>
            <a:spLocks noGrp="1"/>
          </p:cNvSpPr>
          <p:nvPr/>
        </p:nvSpPr>
        <p:spPr>
          <a:xfrm>
            <a:off x="8356600" y="26384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Location, reward, visa support and purpose shape attraction and retention.</a:t>
            </a:r>
          </a:p>
        </p:txBody>
      </p:sp>
    </p:spTree>
    <p:extLst>
      <p:ext uri="{BB962C8B-B14F-4D97-AF65-F5344CB8AC3E}">
        <p14:creationId xmlns:p14="http://schemas.microsoft.com/office/powerpoint/2010/main" val="20671690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FE6DA20-CAC4-4AF4-91CB-4E827DF83CF0}"/>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7AF82713-A18D-42D3-B996-E7280300A73B}"/>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dirty="0">
                <a:solidFill>
                  <a:srgbClr val="0B1F33"/>
                </a:solidFill>
                <a:latin typeface="Aptos"/>
                <a:ea typeface="Aptos"/>
                <a:cs typeface="Aptos"/>
              </a:rPr>
              <a:t>Why the Strait of Hormuz matters</a:t>
            </a:r>
          </a:p>
        </p:txBody>
      </p:sp>
      <p:sp>
        <p:nvSpPr>
          <p:cNvPr id="4" name="Rectangle 3">
            <a:extLst>
              <a:ext uri="{FF2B5EF4-FFF2-40B4-BE49-F238E27FC236}">
                <a16:creationId xmlns:a16="http://schemas.microsoft.com/office/drawing/2014/main" id="{AD7387AF-A4E5-44F1-8854-93815C8101BC}"/>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19A19944-5246-419A-90E6-5A814EFC8112}"/>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47</a:t>
            </a:r>
          </a:p>
        </p:txBody>
      </p:sp>
      <p:sp>
        <p:nvSpPr>
          <p:cNvPr id="7" name="Rectangle 6">
            <a:extLst>
              <a:ext uri="{FF2B5EF4-FFF2-40B4-BE49-F238E27FC236}">
                <a16:creationId xmlns:a16="http://schemas.microsoft.com/office/drawing/2014/main" id="{2A142DD7-B433-4574-9A0C-E1DFC94F4080}"/>
              </a:ext>
            </a:extLst>
          </p:cNvPr>
          <p:cNvSpPr>
            <a:spLocks noGrp="1"/>
          </p:cNvSpPr>
          <p:nvPr/>
        </p:nvSpPr>
        <p:spPr>
          <a:xfrm>
            <a:off x="762000" y="1762125"/>
            <a:ext cx="10668000" cy="571500"/>
          </a:xfrm>
          <a:prstGeom prst="rect">
            <a:avLst/>
          </a:prstGeom>
          <a:noFill/>
          <a:ln w="0">
            <a:noFill/>
          </a:ln>
        </p:spPr>
        <p:txBody>
          <a:bodyPr anchor="ctr">
            <a:normAutofit fontScale="93390"/>
          </a:bodyPr>
          <a:lstStyle/>
          <a:p>
            <a:pPr algn="ctr">
              <a:defRPr sz="1950" b="1">
                <a:solidFill>
                  <a:srgbClr val="0B1F33"/>
                </a:solidFill>
                <a:latin typeface="Aptos"/>
                <a:ea typeface="Aptos"/>
                <a:cs typeface="Aptos"/>
              </a:defRPr>
            </a:pPr>
            <a:r>
              <a:rPr sz="1950" b="1">
                <a:solidFill>
                  <a:srgbClr val="0B1F33"/>
                </a:solidFill>
                <a:latin typeface="Aptos"/>
                <a:ea typeface="Aptos"/>
                <a:cs typeface="Aptos"/>
              </a:rPr>
              <a:t>A narrow maritime chokepoint connects Gulf producers with global energy and trade networks.</a:t>
            </a:r>
          </a:p>
        </p:txBody>
      </p:sp>
      <p:sp>
        <p:nvSpPr>
          <p:cNvPr id="8" name="Rectangle: Rounded Corners 7">
            <a:extLst>
              <a:ext uri="{FF2B5EF4-FFF2-40B4-BE49-F238E27FC236}">
                <a16:creationId xmlns:a16="http://schemas.microsoft.com/office/drawing/2014/main" id="{C91D6390-9AAF-4EE4-A0A2-82E1A19829DC}"/>
              </a:ext>
            </a:extLst>
          </p:cNvPr>
          <p:cNvSpPr>
            <a:spLocks noGrp="1"/>
          </p:cNvSpPr>
          <p:nvPr/>
        </p:nvSpPr>
        <p:spPr>
          <a:xfrm>
            <a:off x="571500" y="2762250"/>
            <a:ext cx="3530600" cy="1666875"/>
          </a:xfrm>
          <a:prstGeom prst="roundRect">
            <a:avLst>
              <a:gd name="adj" fmla="val 4571"/>
            </a:avLst>
          </a:prstGeom>
          <a:solidFill>
            <a:srgbClr val="FFFFFF"/>
          </a:solidFill>
          <a:ln w="0">
            <a:noFill/>
          </a:ln>
        </p:spPr>
        <p:txBody>
          <a:bodyPr/>
          <a:lstStyle/>
          <a:p>
            <a:endParaRPr lang="en-GB"/>
          </a:p>
        </p:txBody>
      </p:sp>
      <p:sp>
        <p:nvSpPr>
          <p:cNvPr id="9" name="Rectangle 8">
            <a:extLst>
              <a:ext uri="{FF2B5EF4-FFF2-40B4-BE49-F238E27FC236}">
                <a16:creationId xmlns:a16="http://schemas.microsoft.com/office/drawing/2014/main" id="{7073E702-EC5B-43F1-9E19-A3E1247B4734}"/>
              </a:ext>
            </a:extLst>
          </p:cNvPr>
          <p:cNvSpPr>
            <a:spLocks noGrp="1"/>
          </p:cNvSpPr>
          <p:nvPr/>
        </p:nvSpPr>
        <p:spPr>
          <a:xfrm>
            <a:off x="571500" y="2762250"/>
            <a:ext cx="76200" cy="1666875"/>
          </a:xfrm>
          <a:prstGeom prst="rect">
            <a:avLst/>
          </a:prstGeom>
          <a:solidFill>
            <a:srgbClr val="007C83"/>
          </a:solidFill>
          <a:ln w="0">
            <a:noFill/>
          </a:ln>
        </p:spPr>
        <p:txBody>
          <a:bodyPr/>
          <a:lstStyle/>
          <a:p>
            <a:endParaRPr lang="en-GB"/>
          </a:p>
        </p:txBody>
      </p:sp>
      <p:sp>
        <p:nvSpPr>
          <p:cNvPr id="10" name="Rectangle 9">
            <a:extLst>
              <a:ext uri="{FF2B5EF4-FFF2-40B4-BE49-F238E27FC236}">
                <a16:creationId xmlns:a16="http://schemas.microsoft.com/office/drawing/2014/main" id="{6B6D5448-5481-4D8B-9D8A-9DF8A3E4F7A8}"/>
              </a:ext>
            </a:extLst>
          </p:cNvPr>
          <p:cNvSpPr>
            <a:spLocks noGrp="1"/>
          </p:cNvSpPr>
          <p:nvPr/>
        </p:nvSpPr>
        <p:spPr>
          <a:xfrm>
            <a:off x="838200" y="29527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Oil</a:t>
            </a:r>
          </a:p>
        </p:txBody>
      </p:sp>
      <p:sp>
        <p:nvSpPr>
          <p:cNvPr id="11" name="Rectangle 10">
            <a:extLst>
              <a:ext uri="{FF2B5EF4-FFF2-40B4-BE49-F238E27FC236}">
                <a16:creationId xmlns:a16="http://schemas.microsoft.com/office/drawing/2014/main" id="{4DF4BA4A-C340-49A4-AC56-1CCA1E89B3EA}"/>
              </a:ext>
            </a:extLst>
          </p:cNvPr>
          <p:cNvSpPr>
            <a:spLocks noGrp="1"/>
          </p:cNvSpPr>
          <p:nvPr/>
        </p:nvSpPr>
        <p:spPr>
          <a:xfrm>
            <a:off x="838200" y="34004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dirty="0">
                <a:solidFill>
                  <a:srgbClr val="4B5B68"/>
                </a:solidFill>
                <a:latin typeface="Aptos"/>
                <a:ea typeface="Aptos"/>
                <a:cs typeface="Aptos"/>
              </a:rPr>
              <a:t>About one-fifth of global oil consumption and one-quarter of seaborne oil trade pass through.</a:t>
            </a:r>
          </a:p>
        </p:txBody>
      </p:sp>
      <p:sp>
        <p:nvSpPr>
          <p:cNvPr id="12" name="Rectangle: Rounded Corners 11">
            <a:extLst>
              <a:ext uri="{FF2B5EF4-FFF2-40B4-BE49-F238E27FC236}">
                <a16:creationId xmlns:a16="http://schemas.microsoft.com/office/drawing/2014/main" id="{66E53D8B-3CB9-4909-A376-8FA56F600A2A}"/>
              </a:ext>
            </a:extLst>
          </p:cNvPr>
          <p:cNvSpPr>
            <a:spLocks noGrp="1"/>
          </p:cNvSpPr>
          <p:nvPr/>
        </p:nvSpPr>
        <p:spPr>
          <a:xfrm>
            <a:off x="4330700" y="2762250"/>
            <a:ext cx="3530600" cy="1666875"/>
          </a:xfrm>
          <a:prstGeom prst="roundRect">
            <a:avLst>
              <a:gd name="adj" fmla="val 4571"/>
            </a:avLst>
          </a:prstGeom>
          <a:solidFill>
            <a:srgbClr val="FFFFFF"/>
          </a:solidFill>
          <a:ln w="0">
            <a:noFill/>
          </a:ln>
        </p:spPr>
        <p:txBody>
          <a:bodyPr/>
          <a:lstStyle/>
          <a:p>
            <a:endParaRPr lang="en-GB"/>
          </a:p>
        </p:txBody>
      </p:sp>
      <p:sp>
        <p:nvSpPr>
          <p:cNvPr id="13" name="Rectangle 12">
            <a:extLst>
              <a:ext uri="{FF2B5EF4-FFF2-40B4-BE49-F238E27FC236}">
                <a16:creationId xmlns:a16="http://schemas.microsoft.com/office/drawing/2014/main" id="{B8BF2EDE-A7CE-4BF1-9314-26A8AA8D5909}"/>
              </a:ext>
            </a:extLst>
          </p:cNvPr>
          <p:cNvSpPr>
            <a:spLocks noGrp="1"/>
          </p:cNvSpPr>
          <p:nvPr/>
        </p:nvSpPr>
        <p:spPr>
          <a:xfrm>
            <a:off x="4330700" y="2762250"/>
            <a:ext cx="76200" cy="1666875"/>
          </a:xfrm>
          <a:prstGeom prst="rect">
            <a:avLst/>
          </a:prstGeom>
          <a:solidFill>
            <a:srgbClr val="007C83"/>
          </a:solidFill>
          <a:ln w="0">
            <a:noFill/>
          </a:ln>
        </p:spPr>
        <p:txBody>
          <a:bodyPr/>
          <a:lstStyle/>
          <a:p>
            <a:endParaRPr lang="en-GB"/>
          </a:p>
        </p:txBody>
      </p:sp>
      <p:sp>
        <p:nvSpPr>
          <p:cNvPr id="14" name="Rectangle 13">
            <a:extLst>
              <a:ext uri="{FF2B5EF4-FFF2-40B4-BE49-F238E27FC236}">
                <a16:creationId xmlns:a16="http://schemas.microsoft.com/office/drawing/2014/main" id="{CC308E8C-7BFB-4842-9073-CAAAD7E24158}"/>
              </a:ext>
            </a:extLst>
          </p:cNvPr>
          <p:cNvSpPr>
            <a:spLocks noGrp="1"/>
          </p:cNvSpPr>
          <p:nvPr/>
        </p:nvSpPr>
        <p:spPr>
          <a:xfrm>
            <a:off x="4597400" y="295275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LNG</a:t>
            </a:r>
          </a:p>
        </p:txBody>
      </p:sp>
      <p:sp>
        <p:nvSpPr>
          <p:cNvPr id="15" name="Rectangle 14">
            <a:extLst>
              <a:ext uri="{FF2B5EF4-FFF2-40B4-BE49-F238E27FC236}">
                <a16:creationId xmlns:a16="http://schemas.microsoft.com/office/drawing/2014/main" id="{56D0D1ED-CD80-4346-AEC5-E998CD4BEBEE}"/>
              </a:ext>
            </a:extLst>
          </p:cNvPr>
          <p:cNvSpPr>
            <a:spLocks noGrp="1"/>
          </p:cNvSpPr>
          <p:nvPr/>
        </p:nvSpPr>
        <p:spPr>
          <a:xfrm>
            <a:off x="4597400" y="34004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dirty="0">
                <a:solidFill>
                  <a:srgbClr val="4B5B68"/>
                </a:solidFill>
                <a:latin typeface="Aptos"/>
                <a:ea typeface="Aptos"/>
                <a:cs typeface="Aptos"/>
              </a:rPr>
              <a:t>Nearly one-fifth of global LNG trade passes through the strait.</a:t>
            </a:r>
          </a:p>
        </p:txBody>
      </p:sp>
      <p:sp>
        <p:nvSpPr>
          <p:cNvPr id="16" name="Rectangle: Rounded Corners 15">
            <a:extLst>
              <a:ext uri="{FF2B5EF4-FFF2-40B4-BE49-F238E27FC236}">
                <a16:creationId xmlns:a16="http://schemas.microsoft.com/office/drawing/2014/main" id="{FB1ACBE0-E2A7-42FE-90AD-5A8B46E9F33F}"/>
              </a:ext>
            </a:extLst>
          </p:cNvPr>
          <p:cNvSpPr>
            <a:spLocks noGrp="1"/>
          </p:cNvSpPr>
          <p:nvPr/>
        </p:nvSpPr>
        <p:spPr>
          <a:xfrm>
            <a:off x="647700" y="4748893"/>
            <a:ext cx="3530600" cy="1666875"/>
          </a:xfrm>
          <a:prstGeom prst="roundRect">
            <a:avLst>
              <a:gd name="adj" fmla="val 4571"/>
            </a:avLst>
          </a:prstGeom>
          <a:solidFill>
            <a:srgbClr val="FFFFFF"/>
          </a:solidFill>
          <a:ln w="0">
            <a:noFill/>
          </a:ln>
        </p:spPr>
        <p:txBody>
          <a:bodyPr/>
          <a:lstStyle/>
          <a:p>
            <a:endParaRPr lang="en-GB"/>
          </a:p>
        </p:txBody>
      </p:sp>
      <p:sp>
        <p:nvSpPr>
          <p:cNvPr id="17" name="Rectangle 16">
            <a:extLst>
              <a:ext uri="{FF2B5EF4-FFF2-40B4-BE49-F238E27FC236}">
                <a16:creationId xmlns:a16="http://schemas.microsoft.com/office/drawing/2014/main" id="{AD3D0DC2-5A83-4767-9ACA-38403546D189}"/>
              </a:ext>
            </a:extLst>
          </p:cNvPr>
          <p:cNvSpPr>
            <a:spLocks noGrp="1"/>
          </p:cNvSpPr>
          <p:nvPr/>
        </p:nvSpPr>
        <p:spPr>
          <a:xfrm>
            <a:off x="571500" y="4799239"/>
            <a:ext cx="76200" cy="1666875"/>
          </a:xfrm>
          <a:prstGeom prst="rect">
            <a:avLst/>
          </a:prstGeom>
          <a:solidFill>
            <a:srgbClr val="007C83"/>
          </a:solidFill>
          <a:ln w="0">
            <a:noFill/>
          </a:ln>
        </p:spPr>
        <p:txBody>
          <a:bodyPr/>
          <a:lstStyle/>
          <a:p>
            <a:endParaRPr lang="en-GB"/>
          </a:p>
        </p:txBody>
      </p:sp>
      <p:sp>
        <p:nvSpPr>
          <p:cNvPr id="18" name="Rectangle 17">
            <a:extLst>
              <a:ext uri="{FF2B5EF4-FFF2-40B4-BE49-F238E27FC236}">
                <a16:creationId xmlns:a16="http://schemas.microsoft.com/office/drawing/2014/main" id="{6F65BA67-3434-46A9-B05F-130E92FDE5BE}"/>
              </a:ext>
            </a:extLst>
          </p:cNvPr>
          <p:cNvSpPr>
            <a:spLocks noGrp="1"/>
          </p:cNvSpPr>
          <p:nvPr/>
        </p:nvSpPr>
        <p:spPr>
          <a:xfrm>
            <a:off x="1200150" y="4838700"/>
            <a:ext cx="30543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dirty="0">
                <a:solidFill>
                  <a:srgbClr val="0B1F33"/>
                </a:solidFill>
                <a:latin typeface="Aptos"/>
                <a:ea typeface="Aptos"/>
                <a:cs typeface="Aptos"/>
              </a:rPr>
              <a:t>Beyond energy</a:t>
            </a:r>
          </a:p>
        </p:txBody>
      </p:sp>
      <p:sp>
        <p:nvSpPr>
          <p:cNvPr id="19" name="Rectangle 18">
            <a:extLst>
              <a:ext uri="{FF2B5EF4-FFF2-40B4-BE49-F238E27FC236}">
                <a16:creationId xmlns:a16="http://schemas.microsoft.com/office/drawing/2014/main" id="{B89F486D-4445-4451-8EEA-34D92393DD9A}"/>
              </a:ext>
            </a:extLst>
          </p:cNvPr>
          <p:cNvSpPr>
            <a:spLocks noGrp="1"/>
          </p:cNvSpPr>
          <p:nvPr/>
        </p:nvSpPr>
        <p:spPr>
          <a:xfrm>
            <a:off x="1047750" y="5267325"/>
            <a:ext cx="30543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dirty="0">
                <a:solidFill>
                  <a:srgbClr val="4B5B68"/>
                </a:solidFill>
                <a:latin typeface="Aptos"/>
                <a:ea typeface="Aptos"/>
                <a:cs typeface="Aptos"/>
              </a:rPr>
              <a:t>Petrochemicals, </a:t>
            </a:r>
            <a:r>
              <a:rPr sz="1275" b="0" dirty="0" err="1">
                <a:solidFill>
                  <a:srgbClr val="4B5B68"/>
                </a:solidFill>
                <a:latin typeface="Aptos"/>
                <a:ea typeface="Aptos"/>
                <a:cs typeface="Aptos"/>
              </a:rPr>
              <a:t>fertiliser</a:t>
            </a:r>
            <a:r>
              <a:rPr sz="1275" b="0" dirty="0">
                <a:solidFill>
                  <a:srgbClr val="4B5B68"/>
                </a:solidFill>
                <a:latin typeface="Aptos"/>
                <a:ea typeface="Aptos"/>
                <a:cs typeface="Aptos"/>
              </a:rPr>
              <a:t>, industrial inputs and other goods depend on Gulf routes.</a:t>
            </a:r>
          </a:p>
        </p:txBody>
      </p:sp>
      <p:pic>
        <p:nvPicPr>
          <p:cNvPr id="21" name="Picture 20" descr="Strait of Hormuz - Geography - Strauss Center">
            <a:extLst>
              <a:ext uri="{FF2B5EF4-FFF2-40B4-BE49-F238E27FC236}">
                <a16:creationId xmlns:a16="http://schemas.microsoft.com/office/drawing/2014/main" id="{0D7EFDFD-1824-76B1-6AE5-CBE3EDD991E3}"/>
              </a:ext>
            </a:extLst>
          </p:cNvPr>
          <p:cNvPicPr>
            <a:picLocks noChangeAspect="1"/>
          </p:cNvPicPr>
          <p:nvPr/>
        </p:nvPicPr>
        <p:blipFill>
          <a:blip r:embed="rId3"/>
          <a:stretch>
            <a:fillRect/>
          </a:stretch>
        </p:blipFill>
        <p:spPr>
          <a:xfrm>
            <a:off x="7917823" y="3048000"/>
            <a:ext cx="4276559" cy="3800474"/>
          </a:xfrm>
          <a:prstGeom prst="rect">
            <a:avLst/>
          </a:prstGeom>
        </p:spPr>
      </p:pic>
    </p:spTree>
    <p:extLst>
      <p:ext uri="{BB962C8B-B14F-4D97-AF65-F5344CB8AC3E}">
        <p14:creationId xmlns:p14="http://schemas.microsoft.com/office/powerpoint/2010/main" val="5469226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8B44C55-9CDB-4B1E-BB74-E05101547E29}"/>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8582BB1C-C095-41A3-A2A1-BF24B65C1581}"/>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sz="2550" b="1">
                <a:solidFill>
                  <a:srgbClr val="0B1F33"/>
                </a:solidFill>
                <a:latin typeface="Aptos"/>
                <a:ea typeface="Aptos"/>
                <a:cs typeface="Aptos"/>
              </a:rPr>
              <a:t>How disruption spreads through the global business environment</a:t>
            </a:r>
          </a:p>
        </p:txBody>
      </p:sp>
      <p:sp>
        <p:nvSpPr>
          <p:cNvPr id="4" name="Rectangle 3">
            <a:extLst>
              <a:ext uri="{FF2B5EF4-FFF2-40B4-BE49-F238E27FC236}">
                <a16:creationId xmlns:a16="http://schemas.microsoft.com/office/drawing/2014/main" id="{5F858562-981A-435E-9C01-FD2ADD8F978C}"/>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6" name="Rectangle 5">
            <a:extLst>
              <a:ext uri="{FF2B5EF4-FFF2-40B4-BE49-F238E27FC236}">
                <a16:creationId xmlns:a16="http://schemas.microsoft.com/office/drawing/2014/main" id="{FB8B9162-5B45-4F8F-876C-71E87710023A}"/>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48</a:t>
            </a:r>
          </a:p>
        </p:txBody>
      </p:sp>
      <p:sp>
        <p:nvSpPr>
          <p:cNvPr id="7" name="Rectangle: Rounded Corners 6">
            <a:extLst>
              <a:ext uri="{FF2B5EF4-FFF2-40B4-BE49-F238E27FC236}">
                <a16:creationId xmlns:a16="http://schemas.microsoft.com/office/drawing/2014/main" id="{0FFF30CA-5624-4B6C-B88D-6F88267B9BBB}"/>
              </a:ext>
            </a:extLst>
          </p:cNvPr>
          <p:cNvSpPr>
            <a:spLocks noGrp="1"/>
          </p:cNvSpPr>
          <p:nvPr/>
        </p:nvSpPr>
        <p:spPr>
          <a:xfrm>
            <a:off x="571500" y="1762125"/>
            <a:ext cx="5410200" cy="1666875"/>
          </a:xfrm>
          <a:prstGeom prst="roundRect">
            <a:avLst>
              <a:gd name="adj" fmla="val 4571"/>
            </a:avLst>
          </a:prstGeom>
          <a:solidFill>
            <a:srgbClr val="FFFFFF"/>
          </a:solidFill>
          <a:ln w="0">
            <a:noFill/>
          </a:ln>
        </p:spPr>
        <p:txBody>
          <a:bodyPr/>
          <a:lstStyle/>
          <a:p>
            <a:endParaRPr lang="en-GB"/>
          </a:p>
        </p:txBody>
      </p:sp>
      <p:sp>
        <p:nvSpPr>
          <p:cNvPr id="8" name="Rectangle 7">
            <a:extLst>
              <a:ext uri="{FF2B5EF4-FFF2-40B4-BE49-F238E27FC236}">
                <a16:creationId xmlns:a16="http://schemas.microsoft.com/office/drawing/2014/main" id="{280B21F3-E313-4583-AE15-167ADF3EB6BC}"/>
              </a:ext>
            </a:extLst>
          </p:cNvPr>
          <p:cNvSpPr>
            <a:spLocks noGrp="1"/>
          </p:cNvSpPr>
          <p:nvPr/>
        </p:nvSpPr>
        <p:spPr>
          <a:xfrm>
            <a:off x="571500" y="1762125"/>
            <a:ext cx="76200" cy="1666875"/>
          </a:xfrm>
          <a:prstGeom prst="rect">
            <a:avLst/>
          </a:prstGeom>
          <a:solidFill>
            <a:srgbClr val="007C83"/>
          </a:solidFill>
          <a:ln w="0">
            <a:noFill/>
          </a:ln>
        </p:spPr>
        <p:txBody>
          <a:bodyPr/>
          <a:lstStyle/>
          <a:p>
            <a:endParaRPr lang="en-GB"/>
          </a:p>
        </p:txBody>
      </p:sp>
      <p:sp>
        <p:nvSpPr>
          <p:cNvPr id="9" name="Rectangle 8">
            <a:extLst>
              <a:ext uri="{FF2B5EF4-FFF2-40B4-BE49-F238E27FC236}">
                <a16:creationId xmlns:a16="http://schemas.microsoft.com/office/drawing/2014/main" id="{188B585F-E500-4600-90FB-FC4A0CB1ADEB}"/>
              </a:ext>
            </a:extLst>
          </p:cNvPr>
          <p:cNvSpPr>
            <a:spLocks noGrp="1"/>
          </p:cNvSpPr>
          <p:nvPr/>
        </p:nvSpPr>
        <p:spPr>
          <a:xfrm>
            <a:off x="838200" y="1952625"/>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1  Maritime risk</a:t>
            </a:r>
          </a:p>
        </p:txBody>
      </p:sp>
      <p:sp>
        <p:nvSpPr>
          <p:cNvPr id="10" name="Rectangle 9">
            <a:extLst>
              <a:ext uri="{FF2B5EF4-FFF2-40B4-BE49-F238E27FC236}">
                <a16:creationId xmlns:a16="http://schemas.microsoft.com/office/drawing/2014/main" id="{4B3D0329-1C55-4F40-883E-B0DAA186008D}"/>
              </a:ext>
            </a:extLst>
          </p:cNvPr>
          <p:cNvSpPr>
            <a:spLocks noGrp="1"/>
          </p:cNvSpPr>
          <p:nvPr/>
        </p:nvSpPr>
        <p:spPr>
          <a:xfrm>
            <a:off x="838200" y="2400300"/>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Delays, route changes and war-risk insurance raise trade costs.</a:t>
            </a:r>
          </a:p>
        </p:txBody>
      </p:sp>
      <p:sp>
        <p:nvSpPr>
          <p:cNvPr id="11" name="Rectangle: Rounded Corners 10">
            <a:extLst>
              <a:ext uri="{FF2B5EF4-FFF2-40B4-BE49-F238E27FC236}">
                <a16:creationId xmlns:a16="http://schemas.microsoft.com/office/drawing/2014/main" id="{61B27FCF-B146-44A2-A1B2-DC6F34C22559}"/>
              </a:ext>
            </a:extLst>
          </p:cNvPr>
          <p:cNvSpPr>
            <a:spLocks noGrp="1"/>
          </p:cNvSpPr>
          <p:nvPr/>
        </p:nvSpPr>
        <p:spPr>
          <a:xfrm>
            <a:off x="6210300" y="1762125"/>
            <a:ext cx="5410200" cy="1666875"/>
          </a:xfrm>
          <a:prstGeom prst="roundRect">
            <a:avLst>
              <a:gd name="adj" fmla="val 4571"/>
            </a:avLst>
          </a:prstGeom>
          <a:solidFill>
            <a:srgbClr val="FFFFFF"/>
          </a:solidFill>
          <a:ln w="0">
            <a:noFill/>
          </a:ln>
        </p:spPr>
        <p:txBody>
          <a:bodyPr/>
          <a:lstStyle/>
          <a:p>
            <a:endParaRPr lang="en-GB"/>
          </a:p>
        </p:txBody>
      </p:sp>
      <p:sp>
        <p:nvSpPr>
          <p:cNvPr id="12" name="Rectangle 11">
            <a:extLst>
              <a:ext uri="{FF2B5EF4-FFF2-40B4-BE49-F238E27FC236}">
                <a16:creationId xmlns:a16="http://schemas.microsoft.com/office/drawing/2014/main" id="{F8A8B4B3-AEFE-4711-A5CB-127795E9EC15}"/>
              </a:ext>
            </a:extLst>
          </p:cNvPr>
          <p:cNvSpPr>
            <a:spLocks noGrp="1"/>
          </p:cNvSpPr>
          <p:nvPr/>
        </p:nvSpPr>
        <p:spPr>
          <a:xfrm>
            <a:off x="6210300" y="1762125"/>
            <a:ext cx="76200" cy="1666875"/>
          </a:xfrm>
          <a:prstGeom prst="rect">
            <a:avLst/>
          </a:prstGeom>
          <a:solidFill>
            <a:srgbClr val="007C83"/>
          </a:solidFill>
          <a:ln w="0">
            <a:noFill/>
          </a:ln>
        </p:spPr>
        <p:txBody>
          <a:bodyPr/>
          <a:lstStyle/>
          <a:p>
            <a:endParaRPr lang="en-GB"/>
          </a:p>
        </p:txBody>
      </p:sp>
      <p:sp>
        <p:nvSpPr>
          <p:cNvPr id="13" name="Rectangle 12">
            <a:extLst>
              <a:ext uri="{FF2B5EF4-FFF2-40B4-BE49-F238E27FC236}">
                <a16:creationId xmlns:a16="http://schemas.microsoft.com/office/drawing/2014/main" id="{56153B5E-C255-4E9E-A895-883DC2315B70}"/>
              </a:ext>
            </a:extLst>
          </p:cNvPr>
          <p:cNvSpPr>
            <a:spLocks noGrp="1"/>
          </p:cNvSpPr>
          <p:nvPr/>
        </p:nvSpPr>
        <p:spPr>
          <a:xfrm>
            <a:off x="6477000" y="1952625"/>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2  Energy shock</a:t>
            </a:r>
          </a:p>
        </p:txBody>
      </p:sp>
      <p:sp>
        <p:nvSpPr>
          <p:cNvPr id="14" name="Rectangle 13">
            <a:extLst>
              <a:ext uri="{FF2B5EF4-FFF2-40B4-BE49-F238E27FC236}">
                <a16:creationId xmlns:a16="http://schemas.microsoft.com/office/drawing/2014/main" id="{46A7B29C-665C-42A4-A8FB-91C6EEE62369}"/>
              </a:ext>
            </a:extLst>
          </p:cNvPr>
          <p:cNvSpPr>
            <a:spLocks noGrp="1"/>
          </p:cNvSpPr>
          <p:nvPr/>
        </p:nvSpPr>
        <p:spPr>
          <a:xfrm>
            <a:off x="6477000" y="2400300"/>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Oil and gas prices increase costs for transport, power and production.</a:t>
            </a:r>
          </a:p>
        </p:txBody>
      </p:sp>
      <p:sp>
        <p:nvSpPr>
          <p:cNvPr id="15" name="Rectangle: Rounded Corners 14">
            <a:extLst>
              <a:ext uri="{FF2B5EF4-FFF2-40B4-BE49-F238E27FC236}">
                <a16:creationId xmlns:a16="http://schemas.microsoft.com/office/drawing/2014/main" id="{294C3E10-D3F0-4D5D-83D9-34F308902D04}"/>
              </a:ext>
            </a:extLst>
          </p:cNvPr>
          <p:cNvSpPr>
            <a:spLocks noGrp="1"/>
          </p:cNvSpPr>
          <p:nvPr/>
        </p:nvSpPr>
        <p:spPr>
          <a:xfrm>
            <a:off x="571500" y="3762375"/>
            <a:ext cx="5410200" cy="1666875"/>
          </a:xfrm>
          <a:prstGeom prst="roundRect">
            <a:avLst>
              <a:gd name="adj" fmla="val 4571"/>
            </a:avLst>
          </a:prstGeom>
          <a:solidFill>
            <a:srgbClr val="FFFFFF"/>
          </a:solidFill>
          <a:ln w="0">
            <a:noFill/>
          </a:ln>
        </p:spPr>
        <p:txBody>
          <a:bodyPr/>
          <a:lstStyle/>
          <a:p>
            <a:endParaRPr lang="en-GB"/>
          </a:p>
        </p:txBody>
      </p:sp>
      <p:sp>
        <p:nvSpPr>
          <p:cNvPr id="16" name="Rectangle 15">
            <a:extLst>
              <a:ext uri="{FF2B5EF4-FFF2-40B4-BE49-F238E27FC236}">
                <a16:creationId xmlns:a16="http://schemas.microsoft.com/office/drawing/2014/main" id="{198DE996-4029-4A9D-B3EB-87172BCFFEB1}"/>
              </a:ext>
            </a:extLst>
          </p:cNvPr>
          <p:cNvSpPr>
            <a:spLocks noGrp="1"/>
          </p:cNvSpPr>
          <p:nvPr/>
        </p:nvSpPr>
        <p:spPr>
          <a:xfrm>
            <a:off x="571500" y="3762375"/>
            <a:ext cx="76200" cy="1666875"/>
          </a:xfrm>
          <a:prstGeom prst="rect">
            <a:avLst/>
          </a:prstGeom>
          <a:solidFill>
            <a:srgbClr val="007C83"/>
          </a:solidFill>
          <a:ln w="0">
            <a:noFill/>
          </a:ln>
        </p:spPr>
        <p:txBody>
          <a:bodyPr/>
          <a:lstStyle/>
          <a:p>
            <a:endParaRPr lang="en-GB"/>
          </a:p>
        </p:txBody>
      </p:sp>
      <p:sp>
        <p:nvSpPr>
          <p:cNvPr id="17" name="Rectangle 16">
            <a:extLst>
              <a:ext uri="{FF2B5EF4-FFF2-40B4-BE49-F238E27FC236}">
                <a16:creationId xmlns:a16="http://schemas.microsoft.com/office/drawing/2014/main" id="{F47FB284-3AF4-4521-9BD5-BA93179B5F83}"/>
              </a:ext>
            </a:extLst>
          </p:cNvPr>
          <p:cNvSpPr>
            <a:spLocks noGrp="1"/>
          </p:cNvSpPr>
          <p:nvPr/>
        </p:nvSpPr>
        <p:spPr>
          <a:xfrm>
            <a:off x="838200" y="3952875"/>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3  Supply chains</a:t>
            </a:r>
          </a:p>
        </p:txBody>
      </p:sp>
      <p:sp>
        <p:nvSpPr>
          <p:cNvPr id="18" name="Rectangle 17">
            <a:extLst>
              <a:ext uri="{FF2B5EF4-FFF2-40B4-BE49-F238E27FC236}">
                <a16:creationId xmlns:a16="http://schemas.microsoft.com/office/drawing/2014/main" id="{7531B6CE-6D8E-45FB-A50F-BE120E414E87}"/>
              </a:ext>
            </a:extLst>
          </p:cNvPr>
          <p:cNvSpPr>
            <a:spLocks noGrp="1"/>
          </p:cNvSpPr>
          <p:nvPr/>
        </p:nvSpPr>
        <p:spPr>
          <a:xfrm>
            <a:off x="838200" y="4400550"/>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Manufacturing and energy-intensive industries face cost and availability pressure.</a:t>
            </a:r>
          </a:p>
        </p:txBody>
      </p:sp>
      <p:sp>
        <p:nvSpPr>
          <p:cNvPr id="19" name="Rectangle: Rounded Corners 18">
            <a:extLst>
              <a:ext uri="{FF2B5EF4-FFF2-40B4-BE49-F238E27FC236}">
                <a16:creationId xmlns:a16="http://schemas.microsoft.com/office/drawing/2014/main" id="{81B5575B-C958-4FF3-ADEC-4E5FC5EF3419}"/>
              </a:ext>
            </a:extLst>
          </p:cNvPr>
          <p:cNvSpPr>
            <a:spLocks noGrp="1"/>
          </p:cNvSpPr>
          <p:nvPr/>
        </p:nvSpPr>
        <p:spPr>
          <a:xfrm>
            <a:off x="6210300" y="3762375"/>
            <a:ext cx="5410200" cy="1666875"/>
          </a:xfrm>
          <a:prstGeom prst="roundRect">
            <a:avLst>
              <a:gd name="adj" fmla="val 4571"/>
            </a:avLst>
          </a:prstGeom>
          <a:solidFill>
            <a:srgbClr val="FFFFFF"/>
          </a:solidFill>
          <a:ln w="0">
            <a:noFill/>
          </a:ln>
        </p:spPr>
        <p:txBody>
          <a:bodyPr/>
          <a:lstStyle/>
          <a:p>
            <a:endParaRPr lang="en-GB"/>
          </a:p>
        </p:txBody>
      </p:sp>
      <p:sp>
        <p:nvSpPr>
          <p:cNvPr id="20" name="Rectangle 19">
            <a:extLst>
              <a:ext uri="{FF2B5EF4-FFF2-40B4-BE49-F238E27FC236}">
                <a16:creationId xmlns:a16="http://schemas.microsoft.com/office/drawing/2014/main" id="{1A2930B7-C690-4049-946E-5B1DC29CDE73}"/>
              </a:ext>
            </a:extLst>
          </p:cNvPr>
          <p:cNvSpPr>
            <a:spLocks noGrp="1"/>
          </p:cNvSpPr>
          <p:nvPr/>
        </p:nvSpPr>
        <p:spPr>
          <a:xfrm>
            <a:off x="6210300" y="3762375"/>
            <a:ext cx="76200" cy="1666875"/>
          </a:xfrm>
          <a:prstGeom prst="rect">
            <a:avLst/>
          </a:prstGeom>
          <a:solidFill>
            <a:srgbClr val="007C83"/>
          </a:solidFill>
          <a:ln w="0">
            <a:noFill/>
          </a:ln>
        </p:spPr>
        <p:txBody>
          <a:bodyPr/>
          <a:lstStyle/>
          <a:p>
            <a:endParaRPr lang="en-GB"/>
          </a:p>
        </p:txBody>
      </p:sp>
      <p:sp>
        <p:nvSpPr>
          <p:cNvPr id="21" name="Rectangle 20">
            <a:extLst>
              <a:ext uri="{FF2B5EF4-FFF2-40B4-BE49-F238E27FC236}">
                <a16:creationId xmlns:a16="http://schemas.microsoft.com/office/drawing/2014/main" id="{4D6446D7-999D-4CBA-B0C5-BE1CFF1FA153}"/>
              </a:ext>
            </a:extLst>
          </p:cNvPr>
          <p:cNvSpPr>
            <a:spLocks noGrp="1"/>
          </p:cNvSpPr>
          <p:nvPr/>
        </p:nvSpPr>
        <p:spPr>
          <a:xfrm>
            <a:off x="6477000" y="3952875"/>
            <a:ext cx="4933950" cy="428625"/>
          </a:xfrm>
          <a:prstGeom prst="rect">
            <a:avLst/>
          </a:prstGeom>
          <a:noFill/>
          <a:ln w="0">
            <a:noFill/>
          </a:ln>
        </p:spPr>
        <p:txBody>
          <a:bodyPr anchor="ctr">
            <a:normAutofit/>
          </a:bodyPr>
          <a:lstStyle/>
          <a:p>
            <a:pPr algn="l">
              <a:defRPr sz="1575" b="1">
                <a:solidFill>
                  <a:srgbClr val="0B1F33"/>
                </a:solidFill>
                <a:latin typeface="Aptos"/>
                <a:ea typeface="Aptos"/>
                <a:cs typeface="Aptos"/>
              </a:defRPr>
            </a:pPr>
            <a:r>
              <a:rPr sz="1575" b="1">
                <a:solidFill>
                  <a:srgbClr val="0B1F33"/>
                </a:solidFill>
                <a:latin typeface="Aptos"/>
                <a:ea typeface="Aptos"/>
                <a:cs typeface="Aptos"/>
              </a:rPr>
              <a:t>4  Reallocation</a:t>
            </a:r>
          </a:p>
        </p:txBody>
      </p:sp>
      <p:sp>
        <p:nvSpPr>
          <p:cNvPr id="22" name="Rectangle 21">
            <a:extLst>
              <a:ext uri="{FF2B5EF4-FFF2-40B4-BE49-F238E27FC236}">
                <a16:creationId xmlns:a16="http://schemas.microsoft.com/office/drawing/2014/main" id="{FBDA0010-DCFC-49C9-90F5-0F4207056614}"/>
              </a:ext>
            </a:extLst>
          </p:cNvPr>
          <p:cNvSpPr>
            <a:spLocks noGrp="1"/>
          </p:cNvSpPr>
          <p:nvPr/>
        </p:nvSpPr>
        <p:spPr>
          <a:xfrm>
            <a:off x="6477000" y="4400550"/>
            <a:ext cx="4933950" cy="838200"/>
          </a:xfrm>
          <a:prstGeom prst="rect">
            <a:avLst/>
          </a:prstGeom>
          <a:noFill/>
          <a:ln w="0">
            <a:noFill/>
          </a:ln>
        </p:spPr>
        <p:txBody>
          <a:bodyPr anchor="ctr">
            <a:normAutofit/>
          </a:bodyPr>
          <a:lstStyle/>
          <a:p>
            <a:pPr algn="l">
              <a:defRPr sz="1275" b="0">
                <a:solidFill>
                  <a:srgbClr val="4B5B68"/>
                </a:solidFill>
                <a:latin typeface="Aptos"/>
                <a:ea typeface="Aptos"/>
                <a:cs typeface="Aptos"/>
              </a:defRPr>
            </a:pPr>
            <a:r>
              <a:rPr sz="1275" b="0">
                <a:solidFill>
                  <a:srgbClr val="4B5B68"/>
                </a:solidFill>
                <a:latin typeface="Aptos"/>
                <a:ea typeface="Aptos"/>
                <a:cs typeface="Aptos"/>
              </a:rPr>
              <a:t>Trade shifts toward alternative suppliers, creating uneven regional outcomes.</a:t>
            </a:r>
          </a:p>
        </p:txBody>
      </p:sp>
    </p:spTree>
    <p:extLst>
      <p:ext uri="{BB962C8B-B14F-4D97-AF65-F5344CB8AC3E}">
        <p14:creationId xmlns:p14="http://schemas.microsoft.com/office/powerpoint/2010/main" val="17650118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486A9E5-08AD-4484-9243-1F104A3CF7E9}"/>
              </a:ext>
            </a:extLst>
          </p:cNvPr>
          <p:cNvSpPr>
            <a:spLocks noGrp="1"/>
          </p:cNvSpPr>
          <p:nvPr/>
        </p:nvSpPr>
        <p:spPr>
          <a:xfrm>
            <a:off x="0" y="0"/>
            <a:ext cx="17145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7418AD61-F3BC-4731-A513-60BD3AC3DBBB}"/>
              </a:ext>
            </a:extLst>
          </p:cNvPr>
          <p:cNvSpPr>
            <a:spLocks noGrp="1"/>
          </p:cNvSpPr>
          <p:nvPr/>
        </p:nvSpPr>
        <p:spPr>
          <a:xfrm>
            <a:off x="666750" y="685800"/>
            <a:ext cx="10763250" cy="590550"/>
          </a:xfrm>
          <a:prstGeom prst="rect">
            <a:avLst/>
          </a:prstGeom>
          <a:noFill/>
          <a:ln w="0">
            <a:noFill/>
          </a:ln>
        </p:spPr>
        <p:txBody>
          <a:bodyPr anchor="ctr">
            <a:normAutofit/>
          </a:bodyPr>
          <a:lstStyle/>
          <a:p>
            <a:pPr algn="l">
              <a:defRPr sz="2700" b="1">
                <a:solidFill>
                  <a:srgbClr val="0B1F33"/>
                </a:solidFill>
                <a:latin typeface="Aptos"/>
                <a:ea typeface="Aptos"/>
                <a:cs typeface="Aptos"/>
              </a:defRPr>
            </a:pPr>
            <a:r>
              <a:rPr sz="2700" b="1">
                <a:solidFill>
                  <a:srgbClr val="0B1F33"/>
                </a:solidFill>
                <a:latin typeface="Aptos"/>
                <a:ea typeface="Aptos"/>
                <a:cs typeface="Aptos"/>
              </a:rPr>
              <a:t>Disruption in the Strait of Hormuz</a:t>
            </a:r>
          </a:p>
        </p:txBody>
      </p:sp>
      <p:sp>
        <p:nvSpPr>
          <p:cNvPr id="4" name="Rectangle 3">
            <a:extLst>
              <a:ext uri="{FF2B5EF4-FFF2-40B4-BE49-F238E27FC236}">
                <a16:creationId xmlns:a16="http://schemas.microsoft.com/office/drawing/2014/main" id="{2AEB2606-C3C4-4564-A336-F4CE46BFF2F1}"/>
              </a:ext>
            </a:extLst>
          </p:cNvPr>
          <p:cNvSpPr>
            <a:spLocks noGrp="1"/>
          </p:cNvSpPr>
          <p:nvPr/>
        </p:nvSpPr>
        <p:spPr>
          <a:xfrm>
            <a:off x="666750" y="1409700"/>
            <a:ext cx="904875" cy="57150"/>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D097DD0B-FE87-4692-9493-EEC85A1E75D9}"/>
              </a:ext>
            </a:extLst>
          </p:cNvPr>
          <p:cNvSpPr>
            <a:spLocks noGrp="1"/>
          </p:cNvSpPr>
          <p:nvPr/>
        </p:nvSpPr>
        <p:spPr>
          <a:xfrm>
            <a:off x="666750" y="1657350"/>
            <a:ext cx="4476750" cy="333375"/>
          </a:xfrm>
          <a:prstGeom prst="rect">
            <a:avLst/>
          </a:prstGeom>
          <a:noFill/>
          <a:ln w="0">
            <a:noFill/>
          </a:ln>
        </p:spPr>
        <p:txBody>
          <a:bodyPr anchor="ctr">
            <a:normAutofit/>
          </a:bodyPr>
          <a:lstStyle/>
          <a:p>
            <a:pPr algn="l">
              <a:defRPr sz="1350" b="1">
                <a:solidFill>
                  <a:srgbClr val="007C83"/>
                </a:solidFill>
                <a:latin typeface="Aptos"/>
                <a:ea typeface="Aptos"/>
                <a:cs typeface="Aptos"/>
              </a:defRPr>
            </a:pPr>
            <a:r>
              <a:rPr sz="1350" b="1">
                <a:solidFill>
                  <a:srgbClr val="007C83"/>
                </a:solidFill>
                <a:latin typeface="Aptos"/>
                <a:ea typeface="Aptos"/>
                <a:cs typeface="Aptos"/>
              </a:rPr>
              <a:t>25 minutes  |  Work in groups</a:t>
            </a:r>
          </a:p>
        </p:txBody>
      </p:sp>
      <p:sp>
        <p:nvSpPr>
          <p:cNvPr id="6" name="Rectangle 5">
            <a:extLst>
              <a:ext uri="{FF2B5EF4-FFF2-40B4-BE49-F238E27FC236}">
                <a16:creationId xmlns:a16="http://schemas.microsoft.com/office/drawing/2014/main" id="{6E8CF475-0070-4907-AE1B-4FCE27CDE533}"/>
              </a:ext>
            </a:extLst>
          </p:cNvPr>
          <p:cNvSpPr>
            <a:spLocks noGrp="1"/>
          </p:cNvSpPr>
          <p:nvPr/>
        </p:nvSpPr>
        <p:spPr>
          <a:xfrm>
            <a:off x="666750" y="2143125"/>
            <a:ext cx="10858500" cy="876300"/>
          </a:xfrm>
          <a:prstGeom prst="rect">
            <a:avLst/>
          </a:prstGeom>
          <a:solidFill>
            <a:srgbClr val="FFFFFF"/>
          </a:solidFill>
          <a:ln w="0">
            <a:noFill/>
          </a:ln>
        </p:spPr>
        <p:txBody>
          <a:bodyPr/>
          <a:lstStyle/>
          <a:p>
            <a:endParaRPr lang="en-GB"/>
          </a:p>
        </p:txBody>
      </p:sp>
      <p:sp>
        <p:nvSpPr>
          <p:cNvPr id="7" name="Rectangle 6">
            <a:extLst>
              <a:ext uri="{FF2B5EF4-FFF2-40B4-BE49-F238E27FC236}">
                <a16:creationId xmlns:a16="http://schemas.microsoft.com/office/drawing/2014/main" id="{B5C13864-8BF1-4619-AAF6-F55871C2FC5D}"/>
              </a:ext>
            </a:extLst>
          </p:cNvPr>
          <p:cNvSpPr>
            <a:spLocks noGrp="1"/>
          </p:cNvSpPr>
          <p:nvPr/>
        </p:nvSpPr>
        <p:spPr>
          <a:xfrm>
            <a:off x="904875" y="2266950"/>
            <a:ext cx="1619250" cy="266700"/>
          </a:xfrm>
          <a:prstGeom prst="rect">
            <a:avLst/>
          </a:prstGeom>
          <a:noFill/>
          <a:ln w="0">
            <a:noFill/>
          </a:ln>
        </p:spPr>
        <p:txBody>
          <a:bodyPr anchor="ctr">
            <a:normAutofit fontScale="95833"/>
          </a:bodyPr>
          <a:lstStyle/>
          <a:p>
            <a:pPr algn="l">
              <a:defRPr sz="1200" b="1">
                <a:solidFill>
                  <a:srgbClr val="007C83"/>
                </a:solidFill>
                <a:latin typeface="Aptos"/>
                <a:ea typeface="Aptos"/>
                <a:cs typeface="Aptos"/>
              </a:defRPr>
            </a:pPr>
            <a:r>
              <a:rPr sz="1200" b="1">
                <a:solidFill>
                  <a:srgbClr val="007C83"/>
                </a:solidFill>
                <a:latin typeface="Aptos"/>
                <a:ea typeface="Aptos"/>
                <a:cs typeface="Aptos"/>
              </a:rPr>
              <a:t>SCENARIO</a:t>
            </a:r>
          </a:p>
        </p:txBody>
      </p:sp>
      <p:sp>
        <p:nvSpPr>
          <p:cNvPr id="8" name="Rectangle 7">
            <a:extLst>
              <a:ext uri="{FF2B5EF4-FFF2-40B4-BE49-F238E27FC236}">
                <a16:creationId xmlns:a16="http://schemas.microsoft.com/office/drawing/2014/main" id="{0851F90B-5BB7-4568-A45A-D44B858545C3}"/>
              </a:ext>
            </a:extLst>
          </p:cNvPr>
          <p:cNvSpPr>
            <a:spLocks noGrp="1"/>
          </p:cNvSpPr>
          <p:nvPr/>
        </p:nvSpPr>
        <p:spPr>
          <a:xfrm>
            <a:off x="904875" y="2552700"/>
            <a:ext cx="10191750" cy="381000"/>
          </a:xfrm>
          <a:prstGeom prst="rect">
            <a:avLst/>
          </a:prstGeom>
          <a:noFill/>
          <a:ln w="0">
            <a:noFill/>
          </a:ln>
        </p:spPr>
        <p:txBody>
          <a:bodyPr anchor="ctr">
            <a:normAutofit fontScale="91722"/>
          </a:bodyPr>
          <a:lstStyle/>
          <a:p>
            <a:pPr algn="l">
              <a:defRPr sz="1500" b="0">
                <a:solidFill>
                  <a:srgbClr val="16222E"/>
                </a:solidFill>
                <a:latin typeface="Aptos"/>
                <a:ea typeface="Aptos"/>
                <a:cs typeface="Aptos"/>
              </a:defRPr>
            </a:pPr>
            <a:r>
              <a:rPr sz="1500" b="0" dirty="0">
                <a:solidFill>
                  <a:srgbClr val="16222E"/>
                </a:solidFill>
                <a:latin typeface="Aptos"/>
                <a:ea typeface="Aptos"/>
                <a:cs typeface="Aptos"/>
              </a:rPr>
              <a:t>Movement through the Strait of Hormuz is disrupted</a:t>
            </a:r>
            <a:r>
              <a:rPr lang="en-GB" sz="1500" b="0" dirty="0">
                <a:solidFill>
                  <a:srgbClr val="16222E"/>
                </a:solidFill>
                <a:latin typeface="Aptos"/>
                <a:ea typeface="Aptos"/>
                <a:cs typeface="Aptos"/>
              </a:rPr>
              <a:t>.</a:t>
            </a:r>
            <a:r>
              <a:rPr sz="1500" b="0" dirty="0">
                <a:solidFill>
                  <a:srgbClr val="16222E"/>
                </a:solidFill>
                <a:latin typeface="Aptos"/>
                <a:ea typeface="Aptos"/>
                <a:cs typeface="Aptos"/>
              </a:rPr>
              <a:t> Fuel prices rise, shipping costs increase and some deliveries are delayed.</a:t>
            </a:r>
          </a:p>
        </p:txBody>
      </p:sp>
      <p:sp>
        <p:nvSpPr>
          <p:cNvPr id="9" name="Rectangle 8">
            <a:extLst>
              <a:ext uri="{FF2B5EF4-FFF2-40B4-BE49-F238E27FC236}">
                <a16:creationId xmlns:a16="http://schemas.microsoft.com/office/drawing/2014/main" id="{1F654D1D-FE5E-4D53-922E-820E5098B564}"/>
              </a:ext>
            </a:extLst>
          </p:cNvPr>
          <p:cNvSpPr>
            <a:spLocks noGrp="1"/>
          </p:cNvSpPr>
          <p:nvPr/>
        </p:nvSpPr>
        <p:spPr>
          <a:xfrm>
            <a:off x="666750" y="3276600"/>
            <a:ext cx="3143250" cy="323850"/>
          </a:xfrm>
          <a:prstGeom prst="rect">
            <a:avLst/>
          </a:prstGeom>
          <a:noFill/>
          <a:ln w="0">
            <a:noFill/>
          </a:ln>
        </p:spPr>
        <p:txBody>
          <a:bodyPr anchor="ctr">
            <a:normAutofit fontScale="99924" lnSpcReduction="10000"/>
          </a:bodyPr>
          <a:lstStyle/>
          <a:p>
            <a:pPr algn="l">
              <a:defRPr sz="1650" b="1">
                <a:solidFill>
                  <a:srgbClr val="0B1F33"/>
                </a:solidFill>
                <a:latin typeface="Aptos"/>
                <a:ea typeface="Aptos"/>
                <a:cs typeface="Aptos"/>
              </a:defRPr>
            </a:pPr>
            <a:r>
              <a:rPr sz="1650" b="1">
                <a:solidFill>
                  <a:srgbClr val="0B1F33"/>
                </a:solidFill>
                <a:latin typeface="Aptos"/>
                <a:ea typeface="Aptos"/>
                <a:cs typeface="Aptos"/>
              </a:rPr>
              <a:t>Choose one business</a:t>
            </a:r>
          </a:p>
        </p:txBody>
      </p:sp>
      <p:sp>
        <p:nvSpPr>
          <p:cNvPr id="10" name="Rectangle 9">
            <a:extLst>
              <a:ext uri="{FF2B5EF4-FFF2-40B4-BE49-F238E27FC236}">
                <a16:creationId xmlns:a16="http://schemas.microsoft.com/office/drawing/2014/main" id="{17B15915-FD4F-4EF3-A4F9-0FAD98A54237}"/>
              </a:ext>
            </a:extLst>
          </p:cNvPr>
          <p:cNvSpPr>
            <a:spLocks noGrp="1"/>
          </p:cNvSpPr>
          <p:nvPr/>
        </p:nvSpPr>
        <p:spPr>
          <a:xfrm>
            <a:off x="666750" y="3629025"/>
            <a:ext cx="10668000" cy="342900"/>
          </a:xfrm>
          <a:prstGeom prst="rect">
            <a:avLst/>
          </a:prstGeom>
          <a:noFill/>
          <a:ln w="0">
            <a:noFill/>
          </a:ln>
        </p:spPr>
        <p:txBody>
          <a:bodyPr anchor="ctr">
            <a:normAutofit/>
          </a:bodyPr>
          <a:lstStyle/>
          <a:p>
            <a:pPr algn="l">
              <a:defRPr sz="1500" b="0">
                <a:solidFill>
                  <a:srgbClr val="4B5B68"/>
                </a:solidFill>
                <a:latin typeface="Aptos"/>
                <a:ea typeface="Aptos"/>
                <a:cs typeface="Aptos"/>
              </a:defRPr>
            </a:pPr>
            <a:r>
              <a:rPr sz="1500" b="0">
                <a:solidFill>
                  <a:srgbClr val="4B5B68"/>
                </a:solidFill>
                <a:latin typeface="Aptos"/>
                <a:ea typeface="Aptos"/>
                <a:cs typeface="Aptos"/>
              </a:rPr>
              <a:t>Hotel     Airline     Supermarket     Food manufacturer     Clothing retailer</a:t>
            </a:r>
          </a:p>
        </p:txBody>
      </p:sp>
      <p:sp>
        <p:nvSpPr>
          <p:cNvPr id="11" name="Rectangle 10">
            <a:extLst>
              <a:ext uri="{FF2B5EF4-FFF2-40B4-BE49-F238E27FC236}">
                <a16:creationId xmlns:a16="http://schemas.microsoft.com/office/drawing/2014/main" id="{7A5023FE-A627-45AA-AA19-FE47E011FA4F}"/>
              </a:ext>
            </a:extLst>
          </p:cNvPr>
          <p:cNvSpPr>
            <a:spLocks noGrp="1"/>
          </p:cNvSpPr>
          <p:nvPr/>
        </p:nvSpPr>
        <p:spPr>
          <a:xfrm>
            <a:off x="666750" y="4219575"/>
            <a:ext cx="2095500" cy="323850"/>
          </a:xfrm>
          <a:prstGeom prst="rect">
            <a:avLst/>
          </a:prstGeom>
          <a:noFill/>
          <a:ln w="0">
            <a:noFill/>
          </a:ln>
        </p:spPr>
        <p:txBody>
          <a:bodyPr anchor="ctr">
            <a:normAutofit fontScale="99924" lnSpcReduction="10000"/>
          </a:bodyPr>
          <a:lstStyle/>
          <a:p>
            <a:pPr algn="l">
              <a:defRPr sz="1650" b="1">
                <a:solidFill>
                  <a:srgbClr val="0B1F33"/>
                </a:solidFill>
                <a:latin typeface="Aptos"/>
                <a:ea typeface="Aptos"/>
                <a:cs typeface="Aptos"/>
              </a:defRPr>
            </a:pPr>
            <a:r>
              <a:rPr sz="1650" b="1">
                <a:solidFill>
                  <a:srgbClr val="0B1F33"/>
                </a:solidFill>
                <a:latin typeface="Aptos"/>
                <a:ea typeface="Aptos"/>
                <a:cs typeface="Aptos"/>
              </a:rPr>
              <a:t>Your task</a:t>
            </a:r>
          </a:p>
        </p:txBody>
      </p:sp>
      <p:sp>
        <p:nvSpPr>
          <p:cNvPr id="12" name="Rectangle 11">
            <a:extLst>
              <a:ext uri="{FF2B5EF4-FFF2-40B4-BE49-F238E27FC236}">
                <a16:creationId xmlns:a16="http://schemas.microsoft.com/office/drawing/2014/main" id="{EA97A5F2-01FD-4006-9841-BC45F1A9E554}"/>
              </a:ext>
            </a:extLst>
          </p:cNvPr>
          <p:cNvSpPr>
            <a:spLocks noGrp="1"/>
          </p:cNvSpPr>
          <p:nvPr/>
        </p:nvSpPr>
        <p:spPr>
          <a:xfrm>
            <a:off x="809625" y="4695825"/>
            <a:ext cx="333375" cy="323850"/>
          </a:xfrm>
          <a:prstGeom prst="rect">
            <a:avLst/>
          </a:prstGeom>
          <a:noFill/>
          <a:ln w="0">
            <a:noFill/>
          </a:ln>
        </p:spPr>
        <p:txBody>
          <a:bodyPr anchor="ctr">
            <a:normAutofit fontScale="88833" lnSpcReduction="20000"/>
          </a:bodyPr>
          <a:lstStyle/>
          <a:p>
            <a:pPr algn="ctr">
              <a:defRPr sz="1875" b="1">
                <a:solidFill>
                  <a:srgbClr val="F3B33D"/>
                </a:solidFill>
                <a:latin typeface="Aptos"/>
                <a:ea typeface="Aptos"/>
                <a:cs typeface="Aptos"/>
              </a:defRPr>
            </a:pPr>
            <a:r>
              <a:rPr sz="1875" b="1">
                <a:solidFill>
                  <a:srgbClr val="F3B33D"/>
                </a:solidFill>
                <a:latin typeface="Aptos"/>
                <a:ea typeface="Aptos"/>
                <a:cs typeface="Aptos"/>
              </a:rPr>
              <a:t>1</a:t>
            </a:r>
          </a:p>
        </p:txBody>
      </p:sp>
      <p:sp>
        <p:nvSpPr>
          <p:cNvPr id="13" name="Rectangle 12">
            <a:extLst>
              <a:ext uri="{FF2B5EF4-FFF2-40B4-BE49-F238E27FC236}">
                <a16:creationId xmlns:a16="http://schemas.microsoft.com/office/drawing/2014/main" id="{E4D44CFA-D13F-4F83-AF3E-56A3E1802E72}"/>
              </a:ext>
            </a:extLst>
          </p:cNvPr>
          <p:cNvSpPr>
            <a:spLocks noGrp="1"/>
          </p:cNvSpPr>
          <p:nvPr/>
        </p:nvSpPr>
        <p:spPr>
          <a:xfrm>
            <a:off x="1238250" y="4648200"/>
            <a:ext cx="4429125" cy="381000"/>
          </a:xfrm>
          <a:prstGeom prst="rect">
            <a:avLst/>
          </a:prstGeom>
          <a:noFill/>
          <a:ln w="0">
            <a:noFill/>
          </a:ln>
        </p:spPr>
        <p:txBody>
          <a:bodyPr anchor="ctr">
            <a:normAutofit/>
          </a:bodyPr>
          <a:lstStyle/>
          <a:p>
            <a:pPr algn="l">
              <a:defRPr sz="1500" b="0">
                <a:solidFill>
                  <a:srgbClr val="16222E"/>
                </a:solidFill>
                <a:latin typeface="Aptos"/>
                <a:ea typeface="Aptos"/>
                <a:cs typeface="Aptos"/>
              </a:defRPr>
            </a:pPr>
            <a:r>
              <a:rPr sz="1500" b="0">
                <a:solidFill>
                  <a:srgbClr val="16222E"/>
                </a:solidFill>
                <a:latin typeface="Aptos"/>
                <a:ea typeface="Aptos"/>
                <a:cs typeface="Aptos"/>
              </a:rPr>
              <a:t>How would the disruption affect the business?</a:t>
            </a:r>
          </a:p>
        </p:txBody>
      </p:sp>
      <p:sp>
        <p:nvSpPr>
          <p:cNvPr id="14" name="Rectangle 13">
            <a:extLst>
              <a:ext uri="{FF2B5EF4-FFF2-40B4-BE49-F238E27FC236}">
                <a16:creationId xmlns:a16="http://schemas.microsoft.com/office/drawing/2014/main" id="{CE762FB2-FFE2-4279-852C-BD833EABCA9C}"/>
              </a:ext>
            </a:extLst>
          </p:cNvPr>
          <p:cNvSpPr>
            <a:spLocks noGrp="1"/>
          </p:cNvSpPr>
          <p:nvPr/>
        </p:nvSpPr>
        <p:spPr>
          <a:xfrm>
            <a:off x="809625" y="5181600"/>
            <a:ext cx="333375" cy="323850"/>
          </a:xfrm>
          <a:prstGeom prst="rect">
            <a:avLst/>
          </a:prstGeom>
          <a:noFill/>
          <a:ln w="0">
            <a:noFill/>
          </a:ln>
        </p:spPr>
        <p:txBody>
          <a:bodyPr anchor="ctr">
            <a:normAutofit fontScale="88833" lnSpcReduction="20000"/>
          </a:bodyPr>
          <a:lstStyle/>
          <a:p>
            <a:pPr algn="ctr">
              <a:defRPr sz="1875" b="1">
                <a:solidFill>
                  <a:srgbClr val="F3B33D"/>
                </a:solidFill>
                <a:latin typeface="Aptos"/>
                <a:ea typeface="Aptos"/>
                <a:cs typeface="Aptos"/>
              </a:defRPr>
            </a:pPr>
            <a:r>
              <a:rPr sz="1875" b="1">
                <a:solidFill>
                  <a:srgbClr val="F3B33D"/>
                </a:solidFill>
                <a:latin typeface="Aptos"/>
                <a:ea typeface="Aptos"/>
                <a:cs typeface="Aptos"/>
              </a:rPr>
              <a:t>2</a:t>
            </a:r>
          </a:p>
        </p:txBody>
      </p:sp>
      <p:sp>
        <p:nvSpPr>
          <p:cNvPr id="15" name="Rectangle 14">
            <a:extLst>
              <a:ext uri="{FF2B5EF4-FFF2-40B4-BE49-F238E27FC236}">
                <a16:creationId xmlns:a16="http://schemas.microsoft.com/office/drawing/2014/main" id="{D091CDBD-8026-4E22-AA7E-B7F356D82347}"/>
              </a:ext>
            </a:extLst>
          </p:cNvPr>
          <p:cNvSpPr>
            <a:spLocks noGrp="1"/>
          </p:cNvSpPr>
          <p:nvPr/>
        </p:nvSpPr>
        <p:spPr>
          <a:xfrm>
            <a:off x="1238250" y="5133975"/>
            <a:ext cx="4429125" cy="381000"/>
          </a:xfrm>
          <a:prstGeom prst="rect">
            <a:avLst/>
          </a:prstGeom>
          <a:noFill/>
          <a:ln w="0">
            <a:noFill/>
          </a:ln>
        </p:spPr>
        <p:txBody>
          <a:bodyPr anchor="ctr">
            <a:normAutofit/>
          </a:bodyPr>
          <a:lstStyle/>
          <a:p>
            <a:pPr algn="l">
              <a:defRPr sz="1500" b="0">
                <a:solidFill>
                  <a:srgbClr val="16222E"/>
                </a:solidFill>
                <a:latin typeface="Aptos"/>
                <a:ea typeface="Aptos"/>
                <a:cs typeface="Aptos"/>
              </a:defRPr>
            </a:pPr>
            <a:r>
              <a:rPr sz="1500" b="0">
                <a:solidFill>
                  <a:srgbClr val="16222E"/>
                </a:solidFill>
                <a:latin typeface="Aptos"/>
                <a:ea typeface="Aptos"/>
                <a:cs typeface="Aptos"/>
              </a:rPr>
              <a:t>Which costs might increase?</a:t>
            </a:r>
          </a:p>
        </p:txBody>
      </p:sp>
      <p:sp>
        <p:nvSpPr>
          <p:cNvPr id="16" name="Rectangle 15">
            <a:extLst>
              <a:ext uri="{FF2B5EF4-FFF2-40B4-BE49-F238E27FC236}">
                <a16:creationId xmlns:a16="http://schemas.microsoft.com/office/drawing/2014/main" id="{5C89AFD3-4F6B-41BD-A432-A5A501072282}"/>
              </a:ext>
            </a:extLst>
          </p:cNvPr>
          <p:cNvSpPr>
            <a:spLocks noGrp="1"/>
          </p:cNvSpPr>
          <p:nvPr/>
        </p:nvSpPr>
        <p:spPr>
          <a:xfrm>
            <a:off x="6191250" y="4695825"/>
            <a:ext cx="333375" cy="323850"/>
          </a:xfrm>
          <a:prstGeom prst="rect">
            <a:avLst/>
          </a:prstGeom>
          <a:noFill/>
          <a:ln w="0">
            <a:noFill/>
          </a:ln>
        </p:spPr>
        <p:txBody>
          <a:bodyPr anchor="ctr">
            <a:normAutofit fontScale="88833" lnSpcReduction="20000"/>
          </a:bodyPr>
          <a:lstStyle/>
          <a:p>
            <a:pPr algn="ctr">
              <a:defRPr sz="1875" b="1">
                <a:solidFill>
                  <a:srgbClr val="F3B33D"/>
                </a:solidFill>
                <a:latin typeface="Aptos"/>
                <a:ea typeface="Aptos"/>
                <a:cs typeface="Aptos"/>
              </a:defRPr>
            </a:pPr>
            <a:r>
              <a:rPr sz="1875" b="1">
                <a:solidFill>
                  <a:srgbClr val="F3B33D"/>
                </a:solidFill>
                <a:latin typeface="Aptos"/>
                <a:ea typeface="Aptos"/>
                <a:cs typeface="Aptos"/>
              </a:rPr>
              <a:t>3</a:t>
            </a:r>
          </a:p>
        </p:txBody>
      </p:sp>
      <p:sp>
        <p:nvSpPr>
          <p:cNvPr id="17" name="Rectangle 16">
            <a:extLst>
              <a:ext uri="{FF2B5EF4-FFF2-40B4-BE49-F238E27FC236}">
                <a16:creationId xmlns:a16="http://schemas.microsoft.com/office/drawing/2014/main" id="{1F4098C7-D039-49A5-80D8-6863DC2B3A14}"/>
              </a:ext>
            </a:extLst>
          </p:cNvPr>
          <p:cNvSpPr>
            <a:spLocks noGrp="1"/>
          </p:cNvSpPr>
          <p:nvPr/>
        </p:nvSpPr>
        <p:spPr>
          <a:xfrm>
            <a:off x="6619875" y="4648200"/>
            <a:ext cx="4286250" cy="381000"/>
          </a:xfrm>
          <a:prstGeom prst="rect">
            <a:avLst/>
          </a:prstGeom>
          <a:noFill/>
          <a:ln w="0">
            <a:noFill/>
          </a:ln>
        </p:spPr>
        <p:txBody>
          <a:bodyPr anchor="ctr">
            <a:normAutofit/>
          </a:bodyPr>
          <a:lstStyle/>
          <a:p>
            <a:pPr algn="l">
              <a:defRPr sz="1500" b="0">
                <a:solidFill>
                  <a:srgbClr val="16222E"/>
                </a:solidFill>
                <a:latin typeface="Aptos"/>
                <a:ea typeface="Aptos"/>
                <a:cs typeface="Aptos"/>
              </a:defRPr>
            </a:pPr>
            <a:r>
              <a:rPr sz="1500" b="0">
                <a:solidFill>
                  <a:srgbClr val="16222E"/>
                </a:solidFill>
                <a:latin typeface="Aptos"/>
                <a:ea typeface="Aptos"/>
                <a:cs typeface="Aptos"/>
              </a:rPr>
              <a:t>How might customers be affected?</a:t>
            </a:r>
          </a:p>
        </p:txBody>
      </p:sp>
      <p:sp>
        <p:nvSpPr>
          <p:cNvPr id="18" name="Rectangle 17">
            <a:extLst>
              <a:ext uri="{FF2B5EF4-FFF2-40B4-BE49-F238E27FC236}">
                <a16:creationId xmlns:a16="http://schemas.microsoft.com/office/drawing/2014/main" id="{5027F1A9-BA96-4DE8-A6E8-41BCD40D436A}"/>
              </a:ext>
            </a:extLst>
          </p:cNvPr>
          <p:cNvSpPr>
            <a:spLocks noGrp="1"/>
          </p:cNvSpPr>
          <p:nvPr/>
        </p:nvSpPr>
        <p:spPr>
          <a:xfrm>
            <a:off x="6191250" y="5181600"/>
            <a:ext cx="333375" cy="323850"/>
          </a:xfrm>
          <a:prstGeom prst="rect">
            <a:avLst/>
          </a:prstGeom>
          <a:noFill/>
          <a:ln w="0">
            <a:noFill/>
          </a:ln>
        </p:spPr>
        <p:txBody>
          <a:bodyPr anchor="ctr">
            <a:normAutofit fontScale="88833" lnSpcReduction="20000"/>
          </a:bodyPr>
          <a:lstStyle/>
          <a:p>
            <a:pPr algn="ctr">
              <a:defRPr sz="1875" b="1">
                <a:solidFill>
                  <a:srgbClr val="F3B33D"/>
                </a:solidFill>
                <a:latin typeface="Aptos"/>
                <a:ea typeface="Aptos"/>
                <a:cs typeface="Aptos"/>
              </a:defRPr>
            </a:pPr>
            <a:r>
              <a:rPr sz="1875" b="1">
                <a:solidFill>
                  <a:srgbClr val="F3B33D"/>
                </a:solidFill>
                <a:latin typeface="Aptos"/>
                <a:ea typeface="Aptos"/>
                <a:cs typeface="Aptos"/>
              </a:rPr>
              <a:t>4</a:t>
            </a:r>
          </a:p>
        </p:txBody>
      </p:sp>
      <p:sp>
        <p:nvSpPr>
          <p:cNvPr id="19" name="Rectangle 18">
            <a:extLst>
              <a:ext uri="{FF2B5EF4-FFF2-40B4-BE49-F238E27FC236}">
                <a16:creationId xmlns:a16="http://schemas.microsoft.com/office/drawing/2014/main" id="{7054F997-C63E-4ECB-8B5C-16BC47725BF8}"/>
              </a:ext>
            </a:extLst>
          </p:cNvPr>
          <p:cNvSpPr>
            <a:spLocks noGrp="1"/>
          </p:cNvSpPr>
          <p:nvPr/>
        </p:nvSpPr>
        <p:spPr>
          <a:xfrm>
            <a:off x="6619875" y="5133975"/>
            <a:ext cx="4286250" cy="381000"/>
          </a:xfrm>
          <a:prstGeom prst="rect">
            <a:avLst/>
          </a:prstGeom>
          <a:noFill/>
          <a:ln w="0">
            <a:noFill/>
          </a:ln>
        </p:spPr>
        <p:txBody>
          <a:bodyPr anchor="ctr">
            <a:normAutofit/>
          </a:bodyPr>
          <a:lstStyle/>
          <a:p>
            <a:pPr algn="l">
              <a:defRPr sz="1500" b="0">
                <a:solidFill>
                  <a:srgbClr val="16222E"/>
                </a:solidFill>
                <a:latin typeface="Aptos"/>
                <a:ea typeface="Aptos"/>
                <a:cs typeface="Aptos"/>
              </a:defRPr>
            </a:pPr>
            <a:r>
              <a:rPr sz="1500" b="0">
                <a:solidFill>
                  <a:srgbClr val="16222E"/>
                </a:solidFill>
                <a:latin typeface="Aptos"/>
                <a:ea typeface="Aptos"/>
                <a:cs typeface="Aptos"/>
              </a:rPr>
              <a:t>What two actions should the business take?</a:t>
            </a:r>
          </a:p>
        </p:txBody>
      </p:sp>
      <p:sp>
        <p:nvSpPr>
          <p:cNvPr id="20" name="Rectangle 19">
            <a:extLst>
              <a:ext uri="{FF2B5EF4-FFF2-40B4-BE49-F238E27FC236}">
                <a16:creationId xmlns:a16="http://schemas.microsoft.com/office/drawing/2014/main" id="{1041DD62-8FC9-431E-B807-FD89F94586F6}"/>
              </a:ext>
            </a:extLst>
          </p:cNvPr>
          <p:cNvSpPr>
            <a:spLocks noGrp="1"/>
          </p:cNvSpPr>
          <p:nvPr/>
        </p:nvSpPr>
        <p:spPr>
          <a:xfrm>
            <a:off x="666750" y="5829300"/>
            <a:ext cx="10858500" cy="552450"/>
          </a:xfrm>
          <a:prstGeom prst="rect">
            <a:avLst/>
          </a:prstGeom>
          <a:solidFill>
            <a:srgbClr val="0B1F33"/>
          </a:solidFill>
          <a:ln w="0">
            <a:noFill/>
          </a:ln>
        </p:spPr>
        <p:txBody>
          <a:bodyPr/>
          <a:lstStyle/>
          <a:p>
            <a:endParaRPr lang="en-GB"/>
          </a:p>
        </p:txBody>
      </p:sp>
      <p:sp>
        <p:nvSpPr>
          <p:cNvPr id="21" name="Rectangle 20">
            <a:extLst>
              <a:ext uri="{FF2B5EF4-FFF2-40B4-BE49-F238E27FC236}">
                <a16:creationId xmlns:a16="http://schemas.microsoft.com/office/drawing/2014/main" id="{F797DBA6-FE45-49D9-9A2D-FD3E45950014}"/>
              </a:ext>
            </a:extLst>
          </p:cNvPr>
          <p:cNvSpPr>
            <a:spLocks noGrp="1"/>
          </p:cNvSpPr>
          <p:nvPr/>
        </p:nvSpPr>
        <p:spPr>
          <a:xfrm>
            <a:off x="904875" y="5924550"/>
            <a:ext cx="10382250" cy="361950"/>
          </a:xfrm>
          <a:prstGeom prst="rect">
            <a:avLst/>
          </a:prstGeom>
          <a:noFill/>
          <a:ln w="0">
            <a:noFill/>
          </a:ln>
        </p:spPr>
        <p:txBody>
          <a:bodyPr anchor="ctr">
            <a:normAutofit/>
          </a:bodyPr>
          <a:lstStyle/>
          <a:p>
            <a:pPr algn="ctr">
              <a:defRPr sz="1575" b="1">
                <a:solidFill>
                  <a:srgbClr val="FFFFFF"/>
                </a:solidFill>
                <a:latin typeface="Aptos"/>
                <a:ea typeface="Aptos"/>
                <a:cs typeface="Aptos"/>
              </a:defRPr>
            </a:pPr>
            <a:r>
              <a:rPr sz="1575" b="1">
                <a:solidFill>
                  <a:srgbClr val="FFFFFF"/>
                </a:solidFill>
                <a:latin typeface="Aptos"/>
                <a:ea typeface="Aptos"/>
                <a:cs typeface="Aptos"/>
              </a:rPr>
              <a:t>Prepare a two-minute presentation to share your answers with the class.</a:t>
            </a:r>
          </a:p>
        </p:txBody>
      </p:sp>
    </p:spTree>
    <p:extLst>
      <p:ext uri="{BB962C8B-B14F-4D97-AF65-F5344CB8AC3E}">
        <p14:creationId xmlns:p14="http://schemas.microsoft.com/office/powerpoint/2010/main" val="5587059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815028-A82B-4E02-1390-B5491AC86E98}"/>
              </a:ext>
            </a:extLst>
          </p:cNvPr>
          <p:cNvSpPr txBox="1"/>
          <p:nvPr/>
        </p:nvSpPr>
        <p:spPr>
          <a:xfrm>
            <a:off x="555173" y="1527407"/>
            <a:ext cx="10896598" cy="1569660"/>
          </a:xfrm>
          <a:prstGeom prst="rect">
            <a:avLst/>
          </a:prstGeom>
          <a:noFill/>
        </p:spPr>
        <p:txBody>
          <a:bodyPr wrap="square">
            <a:spAutoFit/>
          </a:bodyPr>
          <a:lstStyle/>
          <a:p>
            <a:r>
              <a:rPr lang="en-GB" sz="2400" dirty="0"/>
              <a:t>Scholte, J. A. (2008). Defining globalisation. World economy, 31(11), 1471-1502.</a:t>
            </a:r>
          </a:p>
          <a:p>
            <a:r>
              <a:rPr lang="en-GB" sz="2400" dirty="0"/>
              <a:t>Dana, L. P., Etemad, H., &amp; Wright, R. W. (1999). The impact of globalization on SMEs. </a:t>
            </a:r>
            <a:r>
              <a:rPr lang="en-GB" sz="2400" i="1" dirty="0"/>
              <a:t>Global Focus</a:t>
            </a:r>
            <a:r>
              <a:rPr lang="en-GB" sz="2400" dirty="0"/>
              <a:t>, </a:t>
            </a:r>
            <a:r>
              <a:rPr lang="en-GB" sz="2400" i="1" dirty="0"/>
              <a:t>11</a:t>
            </a:r>
            <a:r>
              <a:rPr lang="en-GB" sz="2400" dirty="0"/>
              <a:t>(4), 93-106.</a:t>
            </a:r>
          </a:p>
          <a:p>
            <a:r>
              <a:rPr lang="en-GB" sz="2400" dirty="0"/>
              <a:t>Wallerstein, I. (2020). World-systems analysis: An introduction. duke university Press.</a:t>
            </a:r>
          </a:p>
        </p:txBody>
      </p:sp>
      <p:sp>
        <p:nvSpPr>
          <p:cNvPr id="5" name="TextBox 4">
            <a:extLst>
              <a:ext uri="{FF2B5EF4-FFF2-40B4-BE49-F238E27FC236}">
                <a16:creationId xmlns:a16="http://schemas.microsoft.com/office/drawing/2014/main" id="{3439665D-9AB2-F20C-BD97-FCFA912DF773}"/>
              </a:ext>
            </a:extLst>
          </p:cNvPr>
          <p:cNvSpPr txBox="1"/>
          <p:nvPr/>
        </p:nvSpPr>
        <p:spPr>
          <a:xfrm>
            <a:off x="685800" y="841607"/>
            <a:ext cx="9644742" cy="461665"/>
          </a:xfrm>
          <a:prstGeom prst="rect">
            <a:avLst/>
          </a:prstGeom>
          <a:noFill/>
        </p:spPr>
        <p:txBody>
          <a:bodyPr wrap="square">
            <a:spAutoFit/>
          </a:bodyPr>
          <a:lstStyle/>
          <a:p>
            <a:r>
              <a:rPr lang="en-GB" sz="2400" b="1" dirty="0">
                <a:solidFill>
                  <a:schemeClr val="accent2"/>
                </a:solidFill>
              </a:rPr>
              <a:t>References:</a:t>
            </a:r>
          </a:p>
        </p:txBody>
      </p:sp>
    </p:spTree>
    <p:extLst>
      <p:ext uri="{BB962C8B-B14F-4D97-AF65-F5344CB8AC3E}">
        <p14:creationId xmlns:p14="http://schemas.microsoft.com/office/powerpoint/2010/main" val="34503103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7F4EE"/>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2BB8CACA-F1B7-4935-8A0C-6469220CBF37}"/>
              </a:ext>
            </a:extLst>
          </p:cNvPr>
          <p:cNvSpPr>
            <a:spLocks noGrp="1"/>
          </p:cNvSpPr>
          <p:nvPr/>
        </p:nvSpPr>
        <p:spPr>
          <a:xfrm>
            <a:off x="0" y="0"/>
            <a:ext cx="152400" cy="6858000"/>
          </a:xfrm>
          <a:prstGeom prst="rect">
            <a:avLst/>
          </a:prstGeom>
          <a:solidFill>
            <a:srgbClr val="007C83"/>
          </a:solidFill>
          <a:ln w="0">
            <a:noFill/>
          </a:ln>
        </p:spPr>
        <p:txBody>
          <a:bodyPr/>
          <a:lstStyle/>
          <a:p>
            <a:endParaRPr lang="en-GB"/>
          </a:p>
        </p:txBody>
      </p:sp>
      <p:sp>
        <p:nvSpPr>
          <p:cNvPr id="3" name="Rectangle 2">
            <a:extLst>
              <a:ext uri="{FF2B5EF4-FFF2-40B4-BE49-F238E27FC236}">
                <a16:creationId xmlns:a16="http://schemas.microsoft.com/office/drawing/2014/main" id="{DF057446-9B79-4A73-8A1A-D11CFFFB5CF6}"/>
              </a:ext>
            </a:extLst>
          </p:cNvPr>
          <p:cNvSpPr>
            <a:spLocks noGrp="1"/>
          </p:cNvSpPr>
          <p:nvPr/>
        </p:nvSpPr>
        <p:spPr>
          <a:xfrm>
            <a:off x="571500" y="666750"/>
            <a:ext cx="10763250" cy="704850"/>
          </a:xfrm>
          <a:prstGeom prst="rect">
            <a:avLst/>
          </a:prstGeom>
          <a:noFill/>
          <a:ln w="0">
            <a:noFill/>
          </a:ln>
        </p:spPr>
        <p:txBody>
          <a:bodyPr anchor="ctr">
            <a:normAutofit/>
          </a:bodyPr>
          <a:lstStyle/>
          <a:p>
            <a:pPr algn="l">
              <a:defRPr sz="2550" b="1">
                <a:solidFill>
                  <a:srgbClr val="0B1F33"/>
                </a:solidFill>
                <a:latin typeface="Aptos"/>
                <a:ea typeface="Aptos"/>
                <a:cs typeface="Aptos"/>
              </a:defRPr>
            </a:pPr>
            <a:r>
              <a:rPr lang="en-GB" sz="2550" b="1" dirty="0">
                <a:solidFill>
                  <a:srgbClr val="0B1F33"/>
                </a:solidFill>
                <a:latin typeface="Aptos"/>
                <a:ea typeface="Aptos"/>
                <a:cs typeface="Aptos"/>
              </a:rPr>
              <a:t>End of the session</a:t>
            </a:r>
            <a:endParaRPr sz="2550" b="1" dirty="0">
              <a:solidFill>
                <a:srgbClr val="0B1F33"/>
              </a:solidFill>
              <a:latin typeface="Aptos"/>
              <a:ea typeface="Aptos"/>
              <a:cs typeface="Aptos"/>
            </a:endParaRPr>
          </a:p>
        </p:txBody>
      </p:sp>
      <p:sp>
        <p:nvSpPr>
          <p:cNvPr id="4" name="Rectangle 3">
            <a:extLst>
              <a:ext uri="{FF2B5EF4-FFF2-40B4-BE49-F238E27FC236}">
                <a16:creationId xmlns:a16="http://schemas.microsoft.com/office/drawing/2014/main" id="{9EDBC340-151F-4D19-8237-BA00C1744A30}"/>
              </a:ext>
            </a:extLst>
          </p:cNvPr>
          <p:cNvSpPr>
            <a:spLocks noGrp="1"/>
          </p:cNvSpPr>
          <p:nvPr/>
        </p:nvSpPr>
        <p:spPr>
          <a:xfrm>
            <a:off x="571500" y="1457325"/>
            <a:ext cx="857250" cy="47625"/>
          </a:xfrm>
          <a:prstGeom prst="rect">
            <a:avLst/>
          </a:prstGeom>
          <a:solidFill>
            <a:srgbClr val="F3B33D"/>
          </a:solidFill>
          <a:ln w="0">
            <a:noFill/>
          </a:ln>
        </p:spPr>
        <p:txBody>
          <a:bodyPr/>
          <a:lstStyle/>
          <a:p>
            <a:endParaRPr lang="en-GB"/>
          </a:p>
        </p:txBody>
      </p:sp>
      <p:sp>
        <p:nvSpPr>
          <p:cNvPr id="5" name="Rectangle 4">
            <a:extLst>
              <a:ext uri="{FF2B5EF4-FFF2-40B4-BE49-F238E27FC236}">
                <a16:creationId xmlns:a16="http://schemas.microsoft.com/office/drawing/2014/main" id="{519C5FD8-4086-4F14-ABEB-9DB1D6CBAF1B}"/>
              </a:ext>
            </a:extLst>
          </p:cNvPr>
          <p:cNvSpPr>
            <a:spLocks noGrp="1"/>
          </p:cNvSpPr>
          <p:nvPr/>
        </p:nvSpPr>
        <p:spPr>
          <a:xfrm>
            <a:off x="11144250" y="6429375"/>
            <a:ext cx="476250" cy="209550"/>
          </a:xfrm>
          <a:prstGeom prst="rect">
            <a:avLst/>
          </a:prstGeom>
          <a:noFill/>
          <a:ln w="0">
            <a:noFill/>
          </a:ln>
        </p:spPr>
        <p:txBody>
          <a:bodyPr anchor="ctr">
            <a:normAutofit fontScale="93939" lnSpcReduction="10000"/>
          </a:bodyPr>
          <a:lstStyle/>
          <a:p>
            <a:pPr algn="r">
              <a:defRPr sz="825" b="1">
                <a:solidFill>
                  <a:srgbClr val="007C83"/>
                </a:solidFill>
                <a:latin typeface="Aptos"/>
                <a:ea typeface="Aptos"/>
                <a:cs typeface="Aptos"/>
              </a:defRPr>
            </a:pPr>
            <a:r>
              <a:rPr sz="825" b="1">
                <a:solidFill>
                  <a:srgbClr val="007C83"/>
                </a:solidFill>
                <a:latin typeface="Aptos"/>
                <a:ea typeface="Aptos"/>
                <a:cs typeface="Aptos"/>
              </a:rPr>
              <a:t>50</a:t>
            </a:r>
          </a:p>
        </p:txBody>
      </p:sp>
      <p:sp>
        <p:nvSpPr>
          <p:cNvPr id="8" name="Rectangle 7">
            <a:extLst>
              <a:ext uri="{FF2B5EF4-FFF2-40B4-BE49-F238E27FC236}">
                <a16:creationId xmlns:a16="http://schemas.microsoft.com/office/drawing/2014/main" id="{582B1B5C-4CDB-4D40-A494-7043C4F0F34D}"/>
              </a:ext>
            </a:extLst>
          </p:cNvPr>
          <p:cNvSpPr>
            <a:spLocks noGrp="1"/>
          </p:cNvSpPr>
          <p:nvPr/>
        </p:nvSpPr>
        <p:spPr>
          <a:xfrm>
            <a:off x="4253592" y="2503034"/>
            <a:ext cx="4714875" cy="428625"/>
          </a:xfrm>
          <a:prstGeom prst="rect">
            <a:avLst/>
          </a:prstGeom>
          <a:noFill/>
          <a:ln w="0">
            <a:noFill/>
          </a:ln>
        </p:spPr>
        <p:txBody>
          <a:bodyPr anchor="ctr">
            <a:noAutofit/>
          </a:bodyPr>
          <a:lstStyle/>
          <a:p>
            <a:pPr algn="l">
              <a:defRPr sz="1725" b="1">
                <a:solidFill>
                  <a:srgbClr val="007C83"/>
                </a:solidFill>
                <a:latin typeface="Aptos"/>
                <a:ea typeface="Aptos"/>
                <a:cs typeface="Aptos"/>
              </a:defRPr>
            </a:pPr>
            <a:r>
              <a:rPr lang="en-GB" sz="4800" b="1" dirty="0">
                <a:solidFill>
                  <a:srgbClr val="007C83"/>
                </a:solidFill>
                <a:latin typeface="Aptos"/>
                <a:ea typeface="Aptos"/>
                <a:cs typeface="Aptos"/>
              </a:rPr>
              <a:t>Any question ?</a:t>
            </a:r>
            <a:endParaRPr sz="4800" b="1" dirty="0">
              <a:solidFill>
                <a:srgbClr val="007C83"/>
              </a:solidFill>
              <a:latin typeface="Aptos"/>
              <a:ea typeface="Aptos"/>
              <a:cs typeface="Aptos"/>
            </a:endParaRPr>
          </a:p>
        </p:txBody>
      </p:sp>
    </p:spTree>
    <p:extLst>
      <p:ext uri="{BB962C8B-B14F-4D97-AF65-F5344CB8AC3E}">
        <p14:creationId xmlns:p14="http://schemas.microsoft.com/office/powerpoint/2010/main" val="289298688"/>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Calibri Light"/>
        <a:ea typeface="Calibri Light"/>
        <a:cs typeface="Calibri Light"/>
      </a:majorFont>
      <a:minorFont>
        <a:latin typeface="Calibri"/>
        <a:ea typeface="Calibri"/>
        <a:cs typeface="Calibri"/>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TotalTime>
  <Words>2202</Words>
  <Application>Microsoft Office PowerPoint</Application>
  <DocSecurity>0</DocSecurity>
  <PresentationFormat>Widescreen</PresentationFormat>
  <Paragraphs>384</Paragraphs>
  <Slides>47</Slides>
  <Notes>45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Aptos</vt:lpstr>
      <vt:lpstr>Arial</vt:lpstr>
      <vt:lpstr>Calibri</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Zaid Alrawadieh</cp:lastModifiedBy>
  <cp:revision>6</cp:revision>
  <dcterms:created xsi:type="dcterms:W3CDTF">2026-09-19T19:28:42Z</dcterms:created>
  <dcterms:modified xsi:type="dcterms:W3CDTF">2026-09-20T12:51:28Z</dcterms:modified>
</cp:coreProperties>
</file>