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1"/>
  </p:notesMasterIdLst>
  <p:sldIdLst>
    <p:sldId id="257" r:id="rId3"/>
    <p:sldId id="310" r:id="rId4"/>
    <p:sldId id="311" r:id="rId5"/>
    <p:sldId id="312" r:id="rId6"/>
    <p:sldId id="313" r:id="rId7"/>
    <p:sldId id="314" r:id="rId8"/>
    <p:sldId id="315" r:id="rId9"/>
    <p:sldId id="316" r:id="rId10"/>
    <p:sldId id="317" r:id="rId11"/>
    <p:sldId id="318" r:id="rId12"/>
    <p:sldId id="319" r:id="rId13"/>
    <p:sldId id="322" r:id="rId14"/>
    <p:sldId id="258" r:id="rId15"/>
    <p:sldId id="268" r:id="rId16"/>
    <p:sldId id="272" r:id="rId17"/>
    <p:sldId id="299" r:id="rId18"/>
    <p:sldId id="277" r:id="rId19"/>
    <p:sldId id="278" r:id="rId20"/>
    <p:sldId id="279" r:id="rId21"/>
    <p:sldId id="266" r:id="rId22"/>
    <p:sldId id="288" r:id="rId23"/>
    <p:sldId id="289" r:id="rId24"/>
    <p:sldId id="290" r:id="rId25"/>
    <p:sldId id="283" r:id="rId26"/>
    <p:sldId id="280" r:id="rId27"/>
    <p:sldId id="281" r:id="rId28"/>
    <p:sldId id="282" r:id="rId29"/>
    <p:sldId id="287" r:id="rId30"/>
    <p:sldId id="284" r:id="rId31"/>
    <p:sldId id="285" r:id="rId32"/>
    <p:sldId id="286" r:id="rId33"/>
    <p:sldId id="291" r:id="rId34"/>
    <p:sldId id="292" r:id="rId35"/>
    <p:sldId id="294" r:id="rId36"/>
    <p:sldId id="293" r:id="rId37"/>
    <p:sldId id="295" r:id="rId38"/>
    <p:sldId id="296" r:id="rId39"/>
    <p:sldId id="300" r:id="rId40"/>
    <p:sldId id="297" r:id="rId41"/>
    <p:sldId id="273" r:id="rId42"/>
    <p:sldId id="321" r:id="rId43"/>
    <p:sldId id="301" r:id="rId44"/>
    <p:sldId id="259" r:id="rId45"/>
    <p:sldId id="275" r:id="rId46"/>
    <p:sldId id="276" r:id="rId47"/>
    <p:sldId id="302" r:id="rId48"/>
    <p:sldId id="303" r:id="rId49"/>
    <p:sldId id="320" r:id="rId5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BFC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17" autoAdjust="0"/>
    <p:restoredTop sz="94660"/>
  </p:normalViewPr>
  <p:slideViewPr>
    <p:cSldViewPr snapToGrid="0">
      <p:cViewPr varScale="1">
        <p:scale>
          <a:sx n="77" d="100"/>
          <a:sy n="77" d="100"/>
        </p:scale>
        <p:origin x="132"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5F73FBE-C694-4105-8A40-DF7958CB2FDE}" type="datetimeFigureOut">
              <a:rPr lang="en-GB" smtClean="0"/>
              <a:t>17/05/2019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61F4836-F42A-4D62-BAEC-5F36FEF73223}" type="slidenum">
              <a:rPr lang="en-GB" smtClean="0"/>
              <a:t>‹#›</a:t>
            </a:fld>
            <a:endParaRPr lang="en-GB"/>
          </a:p>
        </p:txBody>
      </p:sp>
    </p:spTree>
    <p:extLst>
      <p:ext uri="{BB962C8B-B14F-4D97-AF65-F5344CB8AC3E}">
        <p14:creationId xmlns:p14="http://schemas.microsoft.com/office/powerpoint/2010/main" val="936100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a:t>
            </a:fld>
            <a:endParaRPr lang="en-GB"/>
          </a:p>
        </p:txBody>
      </p:sp>
    </p:spTree>
    <p:extLst>
      <p:ext uri="{BB962C8B-B14F-4D97-AF65-F5344CB8AC3E}">
        <p14:creationId xmlns:p14="http://schemas.microsoft.com/office/powerpoint/2010/main" val="1666243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972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858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5241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5800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7903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1792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AE05F-F2EB-4971-A6BD-5917417CC4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4542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7976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10</a:t>
            </a:fld>
            <a:endParaRPr lang="en-GB"/>
          </a:p>
        </p:txBody>
      </p:sp>
    </p:spTree>
    <p:extLst>
      <p:ext uri="{BB962C8B-B14F-4D97-AF65-F5344CB8AC3E}">
        <p14:creationId xmlns:p14="http://schemas.microsoft.com/office/powerpoint/2010/main" val="3086899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11</a:t>
            </a:fld>
            <a:endParaRPr lang="en-GB"/>
          </a:p>
        </p:txBody>
      </p:sp>
    </p:spTree>
    <p:extLst>
      <p:ext uri="{BB962C8B-B14F-4D97-AF65-F5344CB8AC3E}">
        <p14:creationId xmlns:p14="http://schemas.microsoft.com/office/powerpoint/2010/main" val="1627931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13</a:t>
            </a:fld>
            <a:endParaRPr lang="en-GB"/>
          </a:p>
        </p:txBody>
      </p:sp>
    </p:spTree>
    <p:extLst>
      <p:ext uri="{BB962C8B-B14F-4D97-AF65-F5344CB8AC3E}">
        <p14:creationId xmlns:p14="http://schemas.microsoft.com/office/powerpoint/2010/main" val="4142217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14</a:t>
            </a:fld>
            <a:endParaRPr lang="en-GB"/>
          </a:p>
        </p:txBody>
      </p:sp>
    </p:spTree>
    <p:extLst>
      <p:ext uri="{BB962C8B-B14F-4D97-AF65-F5344CB8AC3E}">
        <p14:creationId xmlns:p14="http://schemas.microsoft.com/office/powerpoint/2010/main" val="1248583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15</a:t>
            </a:fld>
            <a:endParaRPr lang="en-GB"/>
          </a:p>
        </p:txBody>
      </p:sp>
    </p:spTree>
    <p:extLst>
      <p:ext uri="{BB962C8B-B14F-4D97-AF65-F5344CB8AC3E}">
        <p14:creationId xmlns:p14="http://schemas.microsoft.com/office/powerpoint/2010/main" val="2371912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16</a:t>
            </a:fld>
            <a:endParaRPr lang="en-GB"/>
          </a:p>
        </p:txBody>
      </p:sp>
    </p:spTree>
    <p:extLst>
      <p:ext uri="{BB962C8B-B14F-4D97-AF65-F5344CB8AC3E}">
        <p14:creationId xmlns:p14="http://schemas.microsoft.com/office/powerpoint/2010/main" val="1990266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17</a:t>
            </a:fld>
            <a:endParaRPr lang="en-GB"/>
          </a:p>
        </p:txBody>
      </p:sp>
    </p:spTree>
    <p:extLst>
      <p:ext uri="{BB962C8B-B14F-4D97-AF65-F5344CB8AC3E}">
        <p14:creationId xmlns:p14="http://schemas.microsoft.com/office/powerpoint/2010/main" val="2660625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18</a:t>
            </a:fld>
            <a:endParaRPr lang="en-GB"/>
          </a:p>
        </p:txBody>
      </p:sp>
    </p:spTree>
    <p:extLst>
      <p:ext uri="{BB962C8B-B14F-4D97-AF65-F5344CB8AC3E}">
        <p14:creationId xmlns:p14="http://schemas.microsoft.com/office/powerpoint/2010/main" val="699949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19</a:t>
            </a:fld>
            <a:endParaRPr lang="en-GB"/>
          </a:p>
        </p:txBody>
      </p:sp>
    </p:spTree>
    <p:extLst>
      <p:ext uri="{BB962C8B-B14F-4D97-AF65-F5344CB8AC3E}">
        <p14:creationId xmlns:p14="http://schemas.microsoft.com/office/powerpoint/2010/main" val="41286347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3402EAC-B2E9-40BB-A0CB-DA6411031C1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6175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21</a:t>
            </a:fld>
            <a:endParaRPr lang="en-GB"/>
          </a:p>
        </p:txBody>
      </p:sp>
    </p:spTree>
    <p:extLst>
      <p:ext uri="{BB962C8B-B14F-4D97-AF65-F5344CB8AC3E}">
        <p14:creationId xmlns:p14="http://schemas.microsoft.com/office/powerpoint/2010/main" val="12963762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22</a:t>
            </a:fld>
            <a:endParaRPr lang="en-GB"/>
          </a:p>
        </p:txBody>
      </p:sp>
    </p:spTree>
    <p:extLst>
      <p:ext uri="{BB962C8B-B14F-4D97-AF65-F5344CB8AC3E}">
        <p14:creationId xmlns:p14="http://schemas.microsoft.com/office/powerpoint/2010/main" val="28111875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23</a:t>
            </a:fld>
            <a:endParaRPr lang="en-GB"/>
          </a:p>
        </p:txBody>
      </p:sp>
    </p:spTree>
    <p:extLst>
      <p:ext uri="{BB962C8B-B14F-4D97-AF65-F5344CB8AC3E}">
        <p14:creationId xmlns:p14="http://schemas.microsoft.com/office/powerpoint/2010/main" val="7449385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24</a:t>
            </a:fld>
            <a:endParaRPr lang="en-GB"/>
          </a:p>
        </p:txBody>
      </p:sp>
    </p:spTree>
    <p:extLst>
      <p:ext uri="{BB962C8B-B14F-4D97-AF65-F5344CB8AC3E}">
        <p14:creationId xmlns:p14="http://schemas.microsoft.com/office/powerpoint/2010/main" val="4038006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25</a:t>
            </a:fld>
            <a:endParaRPr lang="en-GB"/>
          </a:p>
        </p:txBody>
      </p:sp>
    </p:spTree>
    <p:extLst>
      <p:ext uri="{BB962C8B-B14F-4D97-AF65-F5344CB8AC3E}">
        <p14:creationId xmlns:p14="http://schemas.microsoft.com/office/powerpoint/2010/main" val="12771928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26</a:t>
            </a:fld>
            <a:endParaRPr lang="en-GB"/>
          </a:p>
        </p:txBody>
      </p:sp>
    </p:spTree>
    <p:extLst>
      <p:ext uri="{BB962C8B-B14F-4D97-AF65-F5344CB8AC3E}">
        <p14:creationId xmlns:p14="http://schemas.microsoft.com/office/powerpoint/2010/main" val="11602324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27</a:t>
            </a:fld>
            <a:endParaRPr lang="en-GB"/>
          </a:p>
        </p:txBody>
      </p:sp>
    </p:spTree>
    <p:extLst>
      <p:ext uri="{BB962C8B-B14F-4D97-AF65-F5344CB8AC3E}">
        <p14:creationId xmlns:p14="http://schemas.microsoft.com/office/powerpoint/2010/main" val="33292694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28</a:t>
            </a:fld>
            <a:endParaRPr lang="en-GB"/>
          </a:p>
        </p:txBody>
      </p:sp>
    </p:spTree>
    <p:extLst>
      <p:ext uri="{BB962C8B-B14F-4D97-AF65-F5344CB8AC3E}">
        <p14:creationId xmlns:p14="http://schemas.microsoft.com/office/powerpoint/2010/main" val="26238445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69480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0093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76926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32</a:t>
            </a:fld>
            <a:endParaRPr lang="en-GB"/>
          </a:p>
        </p:txBody>
      </p:sp>
    </p:spTree>
    <p:extLst>
      <p:ext uri="{BB962C8B-B14F-4D97-AF65-F5344CB8AC3E}">
        <p14:creationId xmlns:p14="http://schemas.microsoft.com/office/powerpoint/2010/main" val="37421121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33</a:t>
            </a:fld>
            <a:endParaRPr lang="en-GB"/>
          </a:p>
        </p:txBody>
      </p:sp>
    </p:spTree>
    <p:extLst>
      <p:ext uri="{BB962C8B-B14F-4D97-AF65-F5344CB8AC3E}">
        <p14:creationId xmlns:p14="http://schemas.microsoft.com/office/powerpoint/2010/main" val="22466329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34</a:t>
            </a:fld>
            <a:endParaRPr lang="en-GB"/>
          </a:p>
        </p:txBody>
      </p:sp>
    </p:spTree>
    <p:extLst>
      <p:ext uri="{BB962C8B-B14F-4D97-AF65-F5344CB8AC3E}">
        <p14:creationId xmlns:p14="http://schemas.microsoft.com/office/powerpoint/2010/main" val="37827436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35</a:t>
            </a:fld>
            <a:endParaRPr lang="en-GB"/>
          </a:p>
        </p:txBody>
      </p:sp>
    </p:spTree>
    <p:extLst>
      <p:ext uri="{BB962C8B-B14F-4D97-AF65-F5344CB8AC3E}">
        <p14:creationId xmlns:p14="http://schemas.microsoft.com/office/powerpoint/2010/main" val="39189013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36</a:t>
            </a:fld>
            <a:endParaRPr lang="en-GB"/>
          </a:p>
        </p:txBody>
      </p:sp>
    </p:spTree>
    <p:extLst>
      <p:ext uri="{BB962C8B-B14F-4D97-AF65-F5344CB8AC3E}">
        <p14:creationId xmlns:p14="http://schemas.microsoft.com/office/powerpoint/2010/main" val="1877501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37</a:t>
            </a:fld>
            <a:endParaRPr lang="en-GB"/>
          </a:p>
        </p:txBody>
      </p:sp>
    </p:spTree>
    <p:extLst>
      <p:ext uri="{BB962C8B-B14F-4D97-AF65-F5344CB8AC3E}">
        <p14:creationId xmlns:p14="http://schemas.microsoft.com/office/powerpoint/2010/main" val="32906332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38</a:t>
            </a:fld>
            <a:endParaRPr lang="en-GB"/>
          </a:p>
        </p:txBody>
      </p:sp>
    </p:spTree>
    <p:extLst>
      <p:ext uri="{BB962C8B-B14F-4D97-AF65-F5344CB8AC3E}">
        <p14:creationId xmlns:p14="http://schemas.microsoft.com/office/powerpoint/2010/main" val="2781790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39</a:t>
            </a:fld>
            <a:endParaRPr lang="en-GB"/>
          </a:p>
        </p:txBody>
      </p:sp>
    </p:spTree>
    <p:extLst>
      <p:ext uri="{BB962C8B-B14F-4D97-AF65-F5344CB8AC3E}">
        <p14:creationId xmlns:p14="http://schemas.microsoft.com/office/powerpoint/2010/main" val="13233676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40</a:t>
            </a:fld>
            <a:endParaRPr lang="en-GB"/>
          </a:p>
        </p:txBody>
      </p:sp>
    </p:spTree>
    <p:extLst>
      <p:ext uri="{BB962C8B-B14F-4D97-AF65-F5344CB8AC3E}">
        <p14:creationId xmlns:p14="http://schemas.microsoft.com/office/powerpoint/2010/main" val="23437159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41</a:t>
            </a:fld>
            <a:endParaRPr lang="en-GB"/>
          </a:p>
        </p:txBody>
      </p:sp>
    </p:spTree>
    <p:extLst>
      <p:ext uri="{BB962C8B-B14F-4D97-AF65-F5344CB8AC3E}">
        <p14:creationId xmlns:p14="http://schemas.microsoft.com/office/powerpoint/2010/main" val="11464498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42</a:t>
            </a:fld>
            <a:endParaRPr lang="en-GB"/>
          </a:p>
        </p:txBody>
      </p:sp>
    </p:spTree>
    <p:extLst>
      <p:ext uri="{BB962C8B-B14F-4D97-AF65-F5344CB8AC3E}">
        <p14:creationId xmlns:p14="http://schemas.microsoft.com/office/powerpoint/2010/main" val="368771224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43</a:t>
            </a:fld>
            <a:endParaRPr lang="en-GB"/>
          </a:p>
        </p:txBody>
      </p:sp>
    </p:spTree>
    <p:extLst>
      <p:ext uri="{BB962C8B-B14F-4D97-AF65-F5344CB8AC3E}">
        <p14:creationId xmlns:p14="http://schemas.microsoft.com/office/powerpoint/2010/main" val="11963539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44</a:t>
            </a:fld>
            <a:endParaRPr lang="en-GB"/>
          </a:p>
        </p:txBody>
      </p:sp>
    </p:spTree>
    <p:extLst>
      <p:ext uri="{BB962C8B-B14F-4D97-AF65-F5344CB8AC3E}">
        <p14:creationId xmlns:p14="http://schemas.microsoft.com/office/powerpoint/2010/main" val="209984034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45</a:t>
            </a:fld>
            <a:endParaRPr lang="en-GB"/>
          </a:p>
        </p:txBody>
      </p:sp>
    </p:spTree>
    <p:extLst>
      <p:ext uri="{BB962C8B-B14F-4D97-AF65-F5344CB8AC3E}">
        <p14:creationId xmlns:p14="http://schemas.microsoft.com/office/powerpoint/2010/main" val="28609389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46</a:t>
            </a:fld>
            <a:endParaRPr lang="en-GB"/>
          </a:p>
        </p:txBody>
      </p:sp>
    </p:spTree>
    <p:extLst>
      <p:ext uri="{BB962C8B-B14F-4D97-AF65-F5344CB8AC3E}">
        <p14:creationId xmlns:p14="http://schemas.microsoft.com/office/powerpoint/2010/main" val="31293329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47</a:t>
            </a:fld>
            <a:endParaRPr lang="en-GB"/>
          </a:p>
        </p:txBody>
      </p:sp>
    </p:spTree>
    <p:extLst>
      <p:ext uri="{BB962C8B-B14F-4D97-AF65-F5344CB8AC3E}">
        <p14:creationId xmlns:p14="http://schemas.microsoft.com/office/powerpoint/2010/main" val="31052500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48</a:t>
            </a:fld>
            <a:endParaRPr lang="en-GB"/>
          </a:p>
        </p:txBody>
      </p:sp>
    </p:spTree>
    <p:extLst>
      <p:ext uri="{BB962C8B-B14F-4D97-AF65-F5344CB8AC3E}">
        <p14:creationId xmlns:p14="http://schemas.microsoft.com/office/powerpoint/2010/main" val="3715325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25682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4117555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A10178-82A0-4F8A-8DC6-A4C281C3EB9D}"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031388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BA10178-82A0-4F8A-8DC6-A4C281C3EB9D}"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714877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BA10178-82A0-4F8A-8DC6-A4C281C3EB9D}" type="datetimeFigureOut">
              <a:rPr lang="en-GB" smtClean="0"/>
              <a:t>17/05/2019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2260182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BA10178-82A0-4F8A-8DC6-A4C281C3EB9D}" type="datetimeFigureOut">
              <a:rPr lang="en-GB" smtClean="0"/>
              <a:t>17/05/2019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4192146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A10178-82A0-4F8A-8DC6-A4C281C3EB9D}" type="datetimeFigureOut">
              <a:rPr lang="en-GB" smtClean="0"/>
              <a:t>17/05/2019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541306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250645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969294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470687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258374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3F074C5-CD23-45B9-A2A7-5E57534DD2D8}"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489816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F074C5-CD23-45B9-A2A7-5E57534DD2D8}"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2146823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F074C5-CD23-45B9-A2A7-5E57534DD2D8}"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2256561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3F074C5-CD23-45B9-A2A7-5E57534DD2D8}"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3187608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3F074C5-CD23-45B9-A2A7-5E57534DD2D8}" type="datetimeFigureOut">
              <a:rPr lang="en-GB" smtClean="0"/>
              <a:t>17/05/2019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3135850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3F074C5-CD23-45B9-A2A7-5E57534DD2D8}" type="datetimeFigureOut">
              <a:rPr lang="en-GB" smtClean="0"/>
              <a:t>17/05/2019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40001448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F074C5-CD23-45B9-A2A7-5E57534DD2D8}" type="datetimeFigureOut">
              <a:rPr lang="en-GB" smtClean="0"/>
              <a:t>17/05/2019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23841517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3F074C5-CD23-45B9-A2A7-5E57534DD2D8}"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25675754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3F074C5-CD23-45B9-A2A7-5E57534DD2D8}"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1117020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F074C5-CD23-45B9-A2A7-5E57534DD2D8}"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17422047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F074C5-CD23-45B9-A2A7-5E57534DD2D8}"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D4BF64-72D1-442C-B2DF-5E14A508AE86}" type="slidenum">
              <a:rPr lang="en-GB" smtClean="0"/>
              <a:t>‹#›</a:t>
            </a:fld>
            <a:endParaRPr lang="en-GB"/>
          </a:p>
        </p:txBody>
      </p:sp>
    </p:spTree>
    <p:extLst>
      <p:ext uri="{BB962C8B-B14F-4D97-AF65-F5344CB8AC3E}">
        <p14:creationId xmlns:p14="http://schemas.microsoft.com/office/powerpoint/2010/main" val="3522012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A10178-82A0-4F8A-8DC6-A4C281C3EB9D}" type="datetimeFigureOut">
              <a:rPr lang="en-GB" smtClean="0"/>
              <a:t>17/05/2019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DEA76-D8DD-4B25-B387-44CE4E12BC58}" type="slidenum">
              <a:rPr lang="en-GB" smtClean="0"/>
              <a:t>‹#›</a:t>
            </a:fld>
            <a:endParaRPr lang="en-GB"/>
          </a:p>
        </p:txBody>
      </p:sp>
    </p:spTree>
    <p:extLst>
      <p:ext uri="{BB962C8B-B14F-4D97-AF65-F5344CB8AC3E}">
        <p14:creationId xmlns:p14="http://schemas.microsoft.com/office/powerpoint/2010/main" val="3160257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F074C5-CD23-45B9-A2A7-5E57534DD2D8}" type="datetimeFigureOut">
              <a:rPr lang="en-GB" smtClean="0"/>
              <a:t>17/05/2019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D4BF64-72D1-442C-B2DF-5E14A508AE86}" type="slidenum">
              <a:rPr lang="en-GB" smtClean="0"/>
              <a:t>‹#›</a:t>
            </a:fld>
            <a:endParaRPr lang="en-GB"/>
          </a:p>
        </p:txBody>
      </p:sp>
    </p:spTree>
    <p:extLst>
      <p:ext uri="{BB962C8B-B14F-4D97-AF65-F5344CB8AC3E}">
        <p14:creationId xmlns:p14="http://schemas.microsoft.com/office/powerpoint/2010/main" val="26792233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9.jp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9.jp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https://libmma.contentdm.oclc.org/digital/collection/p15324coll10/id/12302" TargetMode="External"/><Relationship Id="rId5" Type="http://schemas.openxmlformats.org/officeDocument/2006/relationships/image" Target="../media/image41.png"/><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8.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www.atlasobscura.com/articles/ole-worm-cabinet"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3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62.png"/><Relationship Id="rId4" Type="http://schemas.openxmlformats.org/officeDocument/2006/relationships/image" Target="../media/image61.png"/></Relationships>
</file>

<file path=ppt/slides/_rels/slide34.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3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70.png"/><Relationship Id="rId4" Type="http://schemas.openxmlformats.org/officeDocument/2006/relationships/image" Target="../media/image69.png"/></Relationships>
</file>

<file path=ppt/slides/_rels/slide3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4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9.xml"/><Relationship Id="rId1" Type="http://schemas.openxmlformats.org/officeDocument/2006/relationships/slideLayout" Target="../slideLayouts/slideLayout7.xml"/><Relationship Id="rId5" Type="http://schemas.openxmlformats.org/officeDocument/2006/relationships/image" Target="../media/image75.png"/><Relationship Id="rId4" Type="http://schemas.openxmlformats.org/officeDocument/2006/relationships/image" Target="../media/image74.png"/></Relationships>
</file>

<file path=ppt/slides/_rels/slide4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4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4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2.xml"/><Relationship Id="rId1" Type="http://schemas.openxmlformats.org/officeDocument/2006/relationships/slideLayout" Target="../slideLayouts/slideLayout7.xml"/><Relationship Id="rId5" Type="http://schemas.openxmlformats.org/officeDocument/2006/relationships/image" Target="../media/image84.png"/><Relationship Id="rId4" Type="http://schemas.openxmlformats.org/officeDocument/2006/relationships/image" Target="../media/image83.png"/></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85.png"/></Relationships>
</file>

<file path=ppt/slides/_rels/slide4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4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4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image" Target="../media/image94.png"/><Relationship Id="rId4" Type="http://schemas.openxmlformats.org/officeDocument/2006/relationships/image" Target="../media/image93.png"/></Relationships>
</file>

<file path=ppt/slides/_rels/slide4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408238"/>
            <a:ext cx="9144000" cy="2387600"/>
          </a:xfrm>
        </p:spPr>
        <p:txBody>
          <a:bodyPr>
            <a:normAutofit fontScale="90000"/>
          </a:bodyPr>
          <a:lstStyle/>
          <a:p>
            <a:r>
              <a:rPr lang="en-GB" dirty="0" smtClean="0">
                <a:solidFill>
                  <a:srgbClr val="7030A0"/>
                </a:solidFill>
                <a:latin typeface="Elephant" panose="02020904090505020303" pitchFamily="18" charset="0"/>
              </a:rPr>
              <a:t>MUSEUMS, COLLECTING AND EMPIRE</a:t>
            </a:r>
            <a:endParaRPr lang="en-GB" dirty="0">
              <a:solidFill>
                <a:srgbClr val="7030A0"/>
              </a:solidFill>
              <a:latin typeface="Elephant" panose="02020904090505020303" pitchFamily="18" charset="0"/>
            </a:endParaRPr>
          </a:p>
        </p:txBody>
      </p:sp>
    </p:spTree>
    <p:extLst>
      <p:ext uri="{BB962C8B-B14F-4D97-AF65-F5344CB8AC3E}">
        <p14:creationId xmlns:p14="http://schemas.microsoft.com/office/powerpoint/2010/main" val="31876927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0"/>
            <a:ext cx="7806871" cy="7128541"/>
          </a:xfrm>
          <a:prstGeom prst="rect">
            <a:avLst/>
          </a:prstGeom>
        </p:spPr>
        <p:txBody>
          <a:bodyPr wrap="square" lIns="540000" tIns="540000" rIns="540000" bIns="576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Description de </a:t>
            </a:r>
            <a:r>
              <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l'Égypte </a:t>
            </a:r>
            <a:r>
              <a:rPr kumimoji="0" lang="fr-FR" sz="1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(1809–1829)</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b="0" i="1" u="none" strike="noStrike" kern="1200" cap="none" spc="0" normalizeH="0" baseline="0" noProof="0" dirty="0" smtClean="0">
                <a:ln>
                  <a:noFill/>
                </a:ln>
                <a:solidFill>
                  <a:prstClr val="black"/>
                </a:solidFill>
                <a:effectLst/>
                <a:uLnTx/>
                <a:uFillTx/>
                <a:latin typeface="Calibri" panose="020F0502020204030204"/>
              </a:rPr>
              <a:t>Look at and interpret the collection of images from the </a:t>
            </a:r>
            <a:r>
              <a:rPr kumimoji="0" lang="en-GB" b="0" i="0" u="none" strike="noStrike" kern="1200" cap="none" spc="0" normalizeH="0" baseline="0" noProof="0" dirty="0" smtClean="0">
                <a:ln>
                  <a:noFill/>
                </a:ln>
                <a:solidFill>
                  <a:prstClr val="black"/>
                </a:solidFill>
                <a:effectLst/>
                <a:uLnTx/>
                <a:uFillTx/>
                <a:latin typeface="Calibri" panose="020F0502020204030204"/>
              </a:rPr>
              <a:t>Description</a:t>
            </a:r>
            <a:r>
              <a:rPr kumimoji="0" lang="en-GB" b="0" i="1" u="none" strike="noStrike" kern="1200" cap="none" spc="0" normalizeH="0" baseline="0" noProof="0" dirty="0" smtClean="0">
                <a:ln>
                  <a:noFill/>
                </a:ln>
                <a:solidFill>
                  <a:prstClr val="black"/>
                </a:solidFill>
                <a:effectLst/>
                <a:uLnTx/>
                <a:uFillTx/>
                <a:latin typeface="Calibri" panose="020F0502020204030204"/>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1" u="none" strike="noStrike" kern="1200" cap="none" spc="0" normalizeH="0" baseline="0" noProof="0" dirty="0">
              <a:ln>
                <a:noFill/>
              </a:ln>
              <a:solidFill>
                <a:prstClr val="black"/>
              </a:solidFill>
              <a:effectLst/>
              <a:uLnTx/>
              <a:uFillTx/>
              <a:latin typeface="Calibri" panose="020F0502020204030204"/>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prstClr val="black"/>
                </a:solidFill>
                <a:effectLst/>
                <a:uLnTx/>
                <a:uFillTx/>
                <a:latin typeface="Calibri" panose="020F0502020204030204"/>
              </a:rPr>
              <a:t>What types of things were Napoleon’s </a:t>
            </a:r>
            <a:r>
              <a:rPr kumimoji="0" lang="en-GB" sz="2200" b="0" i="1" u="none" strike="noStrike" kern="1200" cap="none" spc="0" normalizeH="0" baseline="0" noProof="0" dirty="0" smtClean="0">
                <a:ln>
                  <a:noFill/>
                </a:ln>
                <a:solidFill>
                  <a:prstClr val="black"/>
                </a:solidFill>
                <a:effectLst/>
                <a:uLnTx/>
                <a:uFillTx/>
                <a:latin typeface="Calibri" panose="020F0502020204030204"/>
              </a:rPr>
              <a:t>savants </a:t>
            </a:r>
            <a:r>
              <a:rPr kumimoji="0" lang="en-GB" sz="2200" b="0" i="0" u="none" strike="noStrike" kern="1200" cap="none" spc="0" normalizeH="0" baseline="0" noProof="0" dirty="0" smtClean="0">
                <a:ln>
                  <a:noFill/>
                </a:ln>
                <a:solidFill>
                  <a:prstClr val="black"/>
                </a:solidFill>
                <a:effectLst/>
                <a:uLnTx/>
                <a:uFillTx/>
                <a:latin typeface="Calibri" panose="020F0502020204030204"/>
              </a:rPr>
              <a:t>interested in documenting, and why?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1" u="none" strike="noStrike" kern="1200" cap="none" spc="0" normalizeH="0" baseline="0" noProof="0" dirty="0">
              <a:ln>
                <a:noFill/>
              </a:ln>
              <a:solidFill>
                <a:prstClr val="black"/>
              </a:solidFill>
              <a:effectLst/>
              <a:uLnTx/>
              <a:uFillTx/>
              <a:latin typeface="Calibri" panose="020F0502020204030204"/>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prstClr val="black"/>
                </a:solidFill>
                <a:effectLst/>
                <a:uLnTx/>
                <a:uFillTx/>
                <a:latin typeface="Calibri" panose="020F0502020204030204"/>
              </a:rPr>
              <a:t>How might the endeavours of the </a:t>
            </a:r>
            <a:r>
              <a:rPr kumimoji="0" lang="en-GB" sz="2200" b="0" i="1" u="none" strike="noStrike" kern="1200" cap="none" spc="0" normalizeH="0" baseline="0" noProof="0" dirty="0" smtClean="0">
                <a:ln>
                  <a:noFill/>
                </a:ln>
                <a:solidFill>
                  <a:prstClr val="black"/>
                </a:solidFill>
                <a:effectLst/>
                <a:uLnTx/>
                <a:uFillTx/>
                <a:latin typeface="Calibri" panose="020F0502020204030204"/>
              </a:rPr>
              <a:t>Description </a:t>
            </a:r>
            <a:r>
              <a:rPr kumimoji="0" lang="en-GB" sz="2200" b="0" i="0" u="none" strike="noStrike" kern="1200" cap="none" spc="0" normalizeH="0" baseline="0" noProof="0" dirty="0" smtClean="0">
                <a:ln>
                  <a:noFill/>
                </a:ln>
                <a:solidFill>
                  <a:prstClr val="black"/>
                </a:solidFill>
                <a:effectLst/>
                <a:uLnTx/>
                <a:uFillTx/>
                <a:latin typeface="Calibri" panose="020F0502020204030204"/>
              </a:rPr>
              <a:t>augment Napoleon’s military goals in Egypt?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Calibri" panose="020F0502020204030204"/>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prstClr val="black"/>
                </a:solidFill>
                <a:effectLst/>
                <a:uLnTx/>
                <a:uFillTx/>
                <a:latin typeface="Calibri" panose="020F0502020204030204"/>
              </a:rPr>
              <a:t>How might the </a:t>
            </a:r>
            <a:r>
              <a:rPr kumimoji="0" lang="en-GB" sz="2200" b="0" i="1" u="none" strike="noStrike" kern="1200" cap="none" spc="0" normalizeH="0" baseline="0" noProof="0" dirty="0" smtClean="0">
                <a:ln>
                  <a:noFill/>
                </a:ln>
                <a:solidFill>
                  <a:prstClr val="black"/>
                </a:solidFill>
                <a:effectLst/>
                <a:uLnTx/>
                <a:uFillTx/>
                <a:latin typeface="Calibri" panose="020F0502020204030204"/>
              </a:rPr>
              <a:t>Description </a:t>
            </a:r>
            <a:r>
              <a:rPr kumimoji="0" lang="en-GB" sz="2200" b="0" i="0" u="none" strike="noStrike" kern="1200" cap="none" spc="0" normalizeH="0" baseline="0" noProof="0" dirty="0" smtClean="0">
                <a:ln>
                  <a:noFill/>
                </a:ln>
                <a:solidFill>
                  <a:prstClr val="black"/>
                </a:solidFill>
                <a:effectLst/>
                <a:uLnTx/>
                <a:uFillTx/>
                <a:latin typeface="Calibri" panose="020F0502020204030204"/>
              </a:rPr>
              <a:t>be conceptualised as a colonial or imperial ‘project’?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Calibri" panose="020F0502020204030204"/>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prstClr val="black"/>
                </a:solidFill>
                <a:effectLst/>
                <a:uLnTx/>
                <a:uFillTx/>
                <a:latin typeface="Calibri" panose="020F0502020204030204"/>
              </a:rPr>
              <a:t>What might the </a:t>
            </a:r>
            <a:r>
              <a:rPr kumimoji="0" lang="en-GB" sz="2200" b="0" i="1" u="none" strike="noStrike" kern="1200" cap="none" spc="0" normalizeH="0" baseline="0" noProof="0" dirty="0" smtClean="0">
                <a:ln>
                  <a:noFill/>
                </a:ln>
                <a:solidFill>
                  <a:prstClr val="black"/>
                </a:solidFill>
                <a:effectLst/>
                <a:uLnTx/>
                <a:uFillTx/>
                <a:latin typeface="Calibri" panose="020F0502020204030204"/>
              </a:rPr>
              <a:t>Description </a:t>
            </a:r>
            <a:r>
              <a:rPr kumimoji="0" lang="en-GB" sz="2200" b="0" i="0" u="none" strike="noStrike" kern="1200" cap="none" spc="0" normalizeH="0" baseline="0" noProof="0" dirty="0" smtClean="0">
                <a:ln>
                  <a:noFill/>
                </a:ln>
                <a:solidFill>
                  <a:prstClr val="black"/>
                </a:solidFill>
                <a:effectLst/>
                <a:uLnTx/>
                <a:uFillTx/>
                <a:latin typeface="Calibri" panose="020F0502020204030204"/>
              </a:rPr>
              <a:t>tell us about the power relations between France/Europe and Egypt/Near East?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smtClean="0">
              <a:ln>
                <a:noFill/>
              </a:ln>
              <a:solidFill>
                <a:prstClr val="black"/>
              </a:solidFill>
              <a:effectLst/>
              <a:uLnTx/>
              <a:uFillTx/>
              <a:latin typeface="Calibri" panose="020F0502020204030204"/>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200" dirty="0" smtClean="0">
                <a:solidFill>
                  <a:prstClr val="black"/>
                </a:solidFill>
                <a:latin typeface="Calibri" panose="020F0502020204030204"/>
              </a:rPr>
              <a:t>What makes the </a:t>
            </a:r>
            <a:r>
              <a:rPr lang="en-GB" sz="2200" i="1" dirty="0" smtClean="0">
                <a:solidFill>
                  <a:prstClr val="black"/>
                </a:solidFill>
                <a:latin typeface="Calibri" panose="020F0502020204030204"/>
              </a:rPr>
              <a:t>Description </a:t>
            </a:r>
            <a:r>
              <a:rPr lang="en-GB" sz="2200" dirty="0" smtClean="0">
                <a:solidFill>
                  <a:prstClr val="black"/>
                </a:solidFill>
                <a:latin typeface="Calibri" panose="020F0502020204030204"/>
              </a:rPr>
              <a:t> a product of the late 18</a:t>
            </a:r>
            <a:r>
              <a:rPr lang="en-GB" sz="2200" baseline="30000" dirty="0" smtClean="0">
                <a:solidFill>
                  <a:prstClr val="black"/>
                </a:solidFill>
                <a:latin typeface="Calibri" panose="020F0502020204030204"/>
              </a:rPr>
              <a:t>th</a:t>
            </a:r>
            <a:r>
              <a:rPr lang="en-GB" sz="2200" dirty="0" smtClean="0">
                <a:solidFill>
                  <a:prstClr val="black"/>
                </a:solidFill>
                <a:latin typeface="Calibri" panose="020F0502020204030204"/>
              </a:rPr>
              <a:t>/early 19</a:t>
            </a:r>
            <a:r>
              <a:rPr lang="en-GB" sz="2200" baseline="30000" dirty="0" smtClean="0">
                <a:solidFill>
                  <a:prstClr val="black"/>
                </a:solidFill>
                <a:latin typeface="Calibri" panose="020F0502020204030204"/>
              </a:rPr>
              <a:t>th</a:t>
            </a:r>
            <a:r>
              <a:rPr lang="en-GB" sz="2200" dirty="0" smtClean="0">
                <a:solidFill>
                  <a:prstClr val="black"/>
                </a:solidFill>
                <a:latin typeface="Calibri" panose="020F0502020204030204"/>
              </a:rPr>
              <a:t> century era?</a:t>
            </a:r>
            <a:endParaRPr kumimoji="0" lang="en-GB" sz="2200" b="0" i="1" u="none" strike="noStrike" kern="1200" cap="none" spc="0" normalizeH="0" baseline="0" noProof="0" dirty="0" smtClean="0">
              <a:ln>
                <a:noFill/>
              </a:ln>
              <a:solidFill>
                <a:prstClr val="black"/>
              </a:solidFill>
              <a:effectLst/>
              <a:uLnTx/>
              <a:uFillTx/>
              <a:latin typeface="Calibri" panose="020F0502020204030204"/>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8564" t="5714" r="11293" b="3333"/>
          <a:stretch/>
        </p:blipFill>
        <p:spPr>
          <a:xfrm>
            <a:off x="7619999" y="0"/>
            <a:ext cx="4572001" cy="6981814"/>
          </a:xfrm>
          <a:prstGeom prst="rect">
            <a:avLst/>
          </a:prstGeom>
        </p:spPr>
      </p:pic>
    </p:spTree>
    <p:extLst>
      <p:ext uri="{BB962C8B-B14F-4D97-AF65-F5344CB8AC3E}">
        <p14:creationId xmlns:p14="http://schemas.microsoft.com/office/powerpoint/2010/main" val="39631897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286" y="131760"/>
            <a:ext cx="11353800" cy="1325563"/>
          </a:xfrm>
        </p:spPr>
        <p:txBody>
          <a:bodyPr>
            <a:normAutofit/>
          </a:bodyPr>
          <a:lstStyle/>
          <a:p>
            <a:r>
              <a:rPr lang="en-GB" sz="4000" dirty="0">
                <a:latin typeface="Algerian" panose="04020705040A02060702" pitchFamily="82" charset="0"/>
              </a:rPr>
              <a:t>revolutionary ideology </a:t>
            </a:r>
            <a:r>
              <a:rPr lang="en-GB" sz="4000" dirty="0" smtClean="0">
                <a:latin typeface="Algerian" panose="04020705040A02060702" pitchFamily="82" charset="0"/>
              </a:rPr>
              <a:t>–</a:t>
            </a:r>
            <a:r>
              <a:rPr lang="en-GB" sz="4000" i="1" dirty="0" err="1" smtClean="0">
                <a:latin typeface="Algerian" panose="04020705040A02060702" pitchFamily="82" charset="0"/>
              </a:rPr>
              <a:t>Encyclopédie</a:t>
            </a:r>
            <a:endParaRPr lang="en-GB" sz="4000" i="1" dirty="0">
              <a:latin typeface="Algerian" panose="04020705040A02060702" pitchFamily="82" charset="0"/>
            </a:endParaRPr>
          </a:p>
        </p:txBody>
      </p:sp>
      <p:sp>
        <p:nvSpPr>
          <p:cNvPr id="3" name="Content Placeholder 2"/>
          <p:cNvSpPr>
            <a:spLocks noGrp="1"/>
          </p:cNvSpPr>
          <p:nvPr>
            <p:ph idx="1"/>
          </p:nvPr>
        </p:nvSpPr>
        <p:spPr>
          <a:xfrm>
            <a:off x="241298" y="1642871"/>
            <a:ext cx="8639921" cy="5005579"/>
          </a:xfrm>
        </p:spPr>
        <p:txBody>
          <a:bodyPr>
            <a:normAutofit/>
          </a:bodyPr>
          <a:lstStyle/>
          <a:p>
            <a:r>
              <a:rPr lang="en-US" sz="2400" i="1" dirty="0" err="1"/>
              <a:t>Encyclopédie</a:t>
            </a:r>
            <a:r>
              <a:rPr lang="en-US" sz="2400" i="1" dirty="0"/>
              <a:t>, </a:t>
            </a:r>
            <a:r>
              <a:rPr lang="en-US" sz="2400" i="1" dirty="0" err="1"/>
              <a:t>ou</a:t>
            </a:r>
            <a:r>
              <a:rPr lang="en-US" sz="2400" i="1" dirty="0"/>
              <a:t> </a:t>
            </a:r>
            <a:r>
              <a:rPr lang="en-US" sz="2400" i="1" dirty="0" err="1"/>
              <a:t>dictionnaire</a:t>
            </a:r>
            <a:r>
              <a:rPr lang="en-US" sz="2400" i="1" dirty="0"/>
              <a:t> </a:t>
            </a:r>
            <a:r>
              <a:rPr lang="en-US" sz="2400" i="1" dirty="0" err="1"/>
              <a:t>raisonné</a:t>
            </a:r>
            <a:r>
              <a:rPr lang="en-US" sz="2400" i="1" dirty="0"/>
              <a:t> des sciences, des arts et des métiers </a:t>
            </a:r>
            <a:r>
              <a:rPr lang="en-US" sz="2400" dirty="0" smtClean="0"/>
              <a:t>(</a:t>
            </a:r>
            <a:r>
              <a:rPr lang="en-US" sz="2400" i="1" dirty="0" err="1" smtClean="0"/>
              <a:t>Encyclopaedia</a:t>
            </a:r>
            <a:r>
              <a:rPr lang="en-US" sz="2400" i="1" dirty="0" smtClean="0"/>
              <a:t>, </a:t>
            </a:r>
            <a:r>
              <a:rPr lang="en-US" sz="2400" i="1" dirty="0"/>
              <a:t>or a Systematic Dictionary of the Sciences, Arts, and Crafts</a:t>
            </a:r>
            <a:r>
              <a:rPr lang="en-US" sz="2400" dirty="0" smtClean="0"/>
              <a:t>), published </a:t>
            </a:r>
            <a:r>
              <a:rPr lang="en-US" sz="2400" dirty="0"/>
              <a:t>in France between 1751 and 1772, </a:t>
            </a:r>
            <a:r>
              <a:rPr lang="en-US" sz="2400" dirty="0" smtClean="0"/>
              <a:t>edited </a:t>
            </a:r>
            <a:r>
              <a:rPr lang="en-US" sz="2400" dirty="0"/>
              <a:t>by Denis </a:t>
            </a:r>
            <a:r>
              <a:rPr lang="en-US" sz="2400" dirty="0" smtClean="0"/>
              <a:t>Diderot – contributors </a:t>
            </a:r>
            <a:r>
              <a:rPr lang="en-US" sz="2400" dirty="0" err="1" smtClean="0"/>
              <a:t>inc.</a:t>
            </a:r>
            <a:r>
              <a:rPr lang="en-US" sz="2400" dirty="0" smtClean="0"/>
              <a:t> Turgot, Voltaire, Rousseau, Montesquieu </a:t>
            </a:r>
          </a:p>
          <a:p>
            <a:pPr marL="45720" indent="0">
              <a:buNone/>
            </a:pPr>
            <a:endParaRPr lang="en-US" sz="2400" dirty="0" smtClean="0"/>
          </a:p>
          <a:p>
            <a:pPr marL="45720" indent="0">
              <a:buNone/>
            </a:pPr>
            <a:r>
              <a:rPr lang="en-US" sz="2400" dirty="0" smtClean="0"/>
              <a:t>AIMS</a:t>
            </a:r>
            <a:r>
              <a:rPr lang="en-US" sz="2400" dirty="0"/>
              <a:t>: </a:t>
            </a:r>
            <a:endParaRPr lang="en-US" sz="2400" dirty="0" smtClean="0"/>
          </a:p>
          <a:p>
            <a:pPr lvl="1">
              <a:buFont typeface="Arial" panose="020B0604020202020204" pitchFamily="34" charset="0"/>
              <a:buChar char="•"/>
            </a:pPr>
            <a:r>
              <a:rPr lang="en-US" sz="2200" dirty="0" smtClean="0"/>
              <a:t>To </a:t>
            </a:r>
            <a:r>
              <a:rPr lang="en-US" sz="2200" dirty="0"/>
              <a:t>promote a rational scientific reconstruction of  knowledge and society;</a:t>
            </a:r>
          </a:p>
          <a:p>
            <a:pPr lvl="1">
              <a:buFont typeface="Arial" panose="020B0604020202020204" pitchFamily="34" charset="0"/>
              <a:buChar char="•"/>
            </a:pPr>
            <a:r>
              <a:rPr lang="en-US" sz="2200" dirty="0"/>
              <a:t>To purvey and collect original works, views, theories, ideas.</a:t>
            </a:r>
          </a:p>
          <a:p>
            <a:pPr lvl="1">
              <a:buFont typeface="Arial" panose="020B0604020202020204" pitchFamily="34" charset="0"/>
              <a:buChar char="•"/>
            </a:pPr>
            <a:r>
              <a:rPr lang="en-GB" sz="2200" dirty="0"/>
              <a:t>To foster a society of letters;</a:t>
            </a:r>
            <a:endParaRPr lang="en-US" sz="2200" dirty="0"/>
          </a:p>
          <a:p>
            <a:pPr lvl="1">
              <a:buFont typeface="Arial" panose="020B0604020202020204" pitchFamily="34" charset="0"/>
              <a:buChar char="•"/>
            </a:pPr>
            <a:r>
              <a:rPr lang="en-US" sz="2200" dirty="0"/>
              <a:t>To </a:t>
            </a:r>
            <a:r>
              <a:rPr lang="en-US" sz="2200" dirty="0" smtClean="0"/>
              <a:t>“</a:t>
            </a:r>
            <a:r>
              <a:rPr lang="en-US" sz="2200" dirty="0"/>
              <a:t>change the way people think</a:t>
            </a:r>
            <a:r>
              <a:rPr lang="en-US" sz="2200" dirty="0" smtClean="0"/>
              <a:t>” (Diderot)</a:t>
            </a:r>
            <a:endParaRPr lang="en-US" sz="2200" dirty="0"/>
          </a:p>
          <a:p>
            <a:endParaRPr lang="en-GB" sz="24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24859161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27771" cy="9098311"/>
          </a:xfrm>
          <a:prstGeom prst="rect">
            <a:avLst/>
          </a:prstGeom>
        </p:spPr>
        <p:txBody>
          <a:bodyPr wrap="square" lIns="540000" tIns="540000" rIns="540000" bIns="576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Description de </a:t>
            </a:r>
            <a:r>
              <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l'Égypte </a:t>
            </a:r>
            <a:r>
              <a:rPr kumimoji="0" lang="fr-FR" sz="1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(1809–1829)</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4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Placed between Africa and Asia, and communicating easily with Europe, Egypt occupies the centre of the ancient continent. This country presents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only great </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memories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it is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the homeland of the arts and conserves innumerable monuments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its principal temples and the palaces inhabited by its kings still exist, even though least ancient edifices had already been built by the time of the Trojan War.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Homer, Lycurgus, Solon, Pythagoras, and Plato all went to Egypt to study the sciences, religion, and the laws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Alexander</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founded an opulent city there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which for a long time enjoyed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commercial supremacy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which witnessed Pompey, Caesar, Mark Antony, and Augustus deciding between them the fate of Rome and that of the entire world. It is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therefore proper for this country to attract the attention of illustrious princes who rule the destiny of nations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Jean-Baptiste Joseph Fourier (1768–1830), preface to </a:t>
            </a:r>
            <a:r>
              <a:rPr kumimoji="0" lang="en-GB" sz="1800" b="0" i="1" u="none" strike="noStrike" kern="1200" cap="none" spc="0" normalizeH="0" baseline="0" noProof="0" dirty="0" smtClean="0">
                <a:ln>
                  <a:noFill/>
                </a:ln>
                <a:solidFill>
                  <a:prstClr val="black"/>
                </a:solidFill>
                <a:effectLst/>
                <a:uLnTx/>
                <a:uFillTx/>
                <a:latin typeface="Calibri" panose="020F0502020204030204"/>
                <a:ea typeface="+mn-ea"/>
                <a:cs typeface="+mn-cs"/>
              </a:rPr>
              <a:t>Description</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Cited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Edward Said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1" u="none" strike="noStrike" kern="1200" cap="none" spc="0" normalizeH="0" baseline="0" noProof="0" dirty="0" smtClean="0">
                <a:ln>
                  <a:noFill/>
                </a:ln>
                <a:solidFill>
                  <a:prstClr val="black"/>
                </a:solidFill>
                <a:effectLst/>
                <a:uLnTx/>
                <a:uFillTx/>
                <a:latin typeface="Calibri" panose="020F0502020204030204"/>
                <a:ea typeface="+mn-ea"/>
                <a:cs typeface="+mn-cs"/>
              </a:rPr>
              <a:t>Orientalism</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(New York: Vintage Books, 1979</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p. 84.</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fr-FR"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panose="020F0502020204030204"/>
                <a:ea typeface="+mn-ea"/>
                <a:cs typeface="+mn-cs"/>
              </a:rPr>
              <a:t> </a:t>
            </a:r>
          </a:p>
        </p:txBody>
      </p:sp>
      <p:pic>
        <p:nvPicPr>
          <p:cNvPr id="3" name="Picture 2"/>
          <p:cNvPicPr>
            <a:picLocks noChangeAspect="1"/>
          </p:cNvPicPr>
          <p:nvPr/>
        </p:nvPicPr>
        <p:blipFill>
          <a:blip r:embed="rId3"/>
          <a:stretch>
            <a:fillRect/>
          </a:stretch>
        </p:blipFill>
        <p:spPr>
          <a:xfrm>
            <a:off x="9810750" y="0"/>
            <a:ext cx="2381250" cy="3009900"/>
          </a:xfrm>
          <a:prstGeom prst="rect">
            <a:avLst/>
          </a:prstGeom>
        </p:spPr>
      </p:pic>
    </p:spTree>
    <p:extLst>
      <p:ext uri="{BB962C8B-B14F-4D97-AF65-F5344CB8AC3E}">
        <p14:creationId xmlns:p14="http://schemas.microsoft.com/office/powerpoint/2010/main" val="26325535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27771" cy="7990316"/>
          </a:xfrm>
          <a:prstGeom prst="rect">
            <a:avLst/>
          </a:prstGeom>
        </p:spPr>
        <p:txBody>
          <a:bodyPr wrap="square" lIns="540000" tIns="540000" rIns="540000" bIns="576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Description de </a:t>
            </a:r>
            <a:r>
              <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l'Égypte </a:t>
            </a:r>
            <a:r>
              <a:rPr kumimoji="0" lang="fr-FR" sz="1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(1809–1829)</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4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This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country, which has transmitted its knowledge to so many nations, is today plunged into barbarism</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Napoleon appreciated the influence that this event would have on the relations between Europe, the Orient, and Africa, on Mediterranean shipping, and on Asia's destiny. Napoleon wanted to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offer a useful European example to the Orient, and finally also for them all the advantages of perfected civilization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	None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of this would be possible without a continuous application to the project of the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arts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sciences</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Jean-Baptiste Joseph Fourier (1768–1830), preface to </a:t>
            </a:r>
            <a:r>
              <a:rPr kumimoji="0" lang="en-GB" sz="1800" b="0" i="1" u="none" strike="noStrike" kern="1200" cap="none" spc="0" normalizeH="0" baseline="0" noProof="0" dirty="0" smtClean="0">
                <a:ln>
                  <a:noFill/>
                </a:ln>
                <a:solidFill>
                  <a:prstClr val="black"/>
                </a:solidFill>
                <a:effectLst/>
                <a:uLnTx/>
                <a:uFillTx/>
                <a:latin typeface="Calibri" panose="020F0502020204030204"/>
                <a:ea typeface="+mn-ea"/>
                <a:cs typeface="+mn-cs"/>
              </a:rPr>
              <a:t>Description</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Cited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Edward Said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1" u="none" strike="noStrike" kern="1200" cap="none" spc="0" normalizeH="0" baseline="0" noProof="0" dirty="0" smtClean="0">
                <a:ln>
                  <a:noFill/>
                </a:ln>
                <a:solidFill>
                  <a:prstClr val="black"/>
                </a:solidFill>
                <a:effectLst/>
                <a:uLnTx/>
                <a:uFillTx/>
                <a:latin typeface="Calibri" panose="020F0502020204030204"/>
                <a:ea typeface="+mn-ea"/>
                <a:cs typeface="+mn-cs"/>
              </a:rPr>
              <a:t>Orientalism</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(New York: Vintage Books, 1979</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p. 85.</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fr-FR"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panose="020F0502020204030204"/>
                <a:ea typeface="+mn-ea"/>
                <a:cs typeface="+mn-cs"/>
              </a:rPr>
              <a:t> </a:t>
            </a:r>
          </a:p>
        </p:txBody>
      </p:sp>
      <p:pic>
        <p:nvPicPr>
          <p:cNvPr id="3" name="Picture 2"/>
          <p:cNvPicPr>
            <a:picLocks noChangeAspect="1"/>
          </p:cNvPicPr>
          <p:nvPr/>
        </p:nvPicPr>
        <p:blipFill>
          <a:blip r:embed="rId3"/>
          <a:stretch>
            <a:fillRect/>
          </a:stretch>
        </p:blipFill>
        <p:spPr>
          <a:xfrm>
            <a:off x="9810750" y="0"/>
            <a:ext cx="2381250" cy="3009900"/>
          </a:xfrm>
          <a:prstGeom prst="rect">
            <a:avLst/>
          </a:prstGeom>
        </p:spPr>
      </p:pic>
    </p:spTree>
    <p:extLst>
      <p:ext uri="{BB962C8B-B14F-4D97-AF65-F5344CB8AC3E}">
        <p14:creationId xmlns:p14="http://schemas.microsoft.com/office/powerpoint/2010/main" val="27596838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27771" cy="7559429"/>
          </a:xfrm>
          <a:prstGeom prst="rect">
            <a:avLst/>
          </a:prstGeom>
        </p:spPr>
        <p:txBody>
          <a:bodyPr wrap="square" lIns="540000" tIns="540000" rIns="540000" bIns="576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Description de </a:t>
            </a:r>
            <a:r>
              <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l'Égypte </a:t>
            </a:r>
            <a:r>
              <a:rPr kumimoji="0" lang="fr-FR" sz="1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(1809–1829)</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fr-FR" sz="14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Yet the military failure of Napoleon's occupation of Egypt did not also destroy the fertility of its over-all projection for Egypt or the rest of the Orient. The occupation gave birth to the entire modern experience of the Orient as interpreted from within the universe of discourse founded by Napoleon in Egypt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The Description became the master type of all further efforts to bring the Orient closer to Europe, thereafter to absorb it entirely and – centrally important – to cancel, or at least subdue and reduce, its strangeness and, in the case of Islam, its hostility</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Edward Said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1" u="none" strike="noStrike" kern="1200" cap="none" spc="0" normalizeH="0" baseline="0" noProof="0" dirty="0" smtClean="0">
                <a:ln>
                  <a:noFill/>
                </a:ln>
                <a:solidFill>
                  <a:prstClr val="black"/>
                </a:solidFill>
                <a:effectLst/>
                <a:uLnTx/>
                <a:uFillTx/>
                <a:latin typeface="Calibri" panose="020F0502020204030204"/>
                <a:ea typeface="+mn-ea"/>
                <a:cs typeface="+mn-cs"/>
              </a:rPr>
              <a:t>Orientalism</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(New York: Vintage Books, 1979</a:t>
            </a: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p. 87.</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fr-FR"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fr-FR"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fr-FR"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panose="020F0502020204030204"/>
                <a:ea typeface="+mn-ea"/>
                <a:cs typeface="+mn-cs"/>
              </a:rPr>
              <a:t> </a:t>
            </a:r>
          </a:p>
        </p:txBody>
      </p:sp>
      <p:pic>
        <p:nvPicPr>
          <p:cNvPr id="3" name="Picture 2"/>
          <p:cNvPicPr>
            <a:picLocks noChangeAspect="1"/>
          </p:cNvPicPr>
          <p:nvPr/>
        </p:nvPicPr>
        <p:blipFill>
          <a:blip r:embed="rId3"/>
          <a:stretch>
            <a:fillRect/>
          </a:stretch>
        </p:blipFill>
        <p:spPr>
          <a:xfrm>
            <a:off x="9810750" y="0"/>
            <a:ext cx="2381250" cy="3009900"/>
          </a:xfrm>
          <a:prstGeom prst="rect">
            <a:avLst/>
          </a:prstGeom>
        </p:spPr>
      </p:pic>
      <p:pic>
        <p:nvPicPr>
          <p:cNvPr id="4" name="Picture 3"/>
          <p:cNvPicPr>
            <a:picLocks noChangeAspect="1"/>
          </p:cNvPicPr>
          <p:nvPr/>
        </p:nvPicPr>
        <p:blipFill>
          <a:blip r:embed="rId4"/>
          <a:stretch>
            <a:fillRect/>
          </a:stretch>
        </p:blipFill>
        <p:spPr>
          <a:xfrm>
            <a:off x="9806711" y="3154135"/>
            <a:ext cx="2385289" cy="3703865"/>
          </a:xfrm>
          <a:prstGeom prst="rect">
            <a:avLst/>
          </a:prstGeom>
        </p:spPr>
      </p:pic>
    </p:spTree>
    <p:extLst>
      <p:ext uri="{BB962C8B-B14F-4D97-AF65-F5344CB8AC3E}">
        <p14:creationId xmlns:p14="http://schemas.microsoft.com/office/powerpoint/2010/main" val="14239530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6246" t="2033" r="12326" b="6051"/>
          <a:stretch/>
        </p:blipFill>
        <p:spPr>
          <a:xfrm>
            <a:off x="0" y="0"/>
            <a:ext cx="5110843" cy="4431639"/>
          </a:xfrm>
          <a:prstGeom prst="rect">
            <a:avLst/>
          </a:prstGeom>
        </p:spPr>
      </p:pic>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7308" t="1587" r="3119" b="3179"/>
          <a:stretch/>
        </p:blipFill>
        <p:spPr>
          <a:xfrm>
            <a:off x="6721928" y="0"/>
            <a:ext cx="5470072" cy="3918857"/>
          </a:xfrm>
          <a:prstGeom prst="rect">
            <a:avLst/>
          </a:pr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7996" t="7784" r="6337" b="5729"/>
          <a:stretch/>
        </p:blipFill>
        <p:spPr>
          <a:xfrm>
            <a:off x="4161009" y="3314700"/>
            <a:ext cx="5208651" cy="3543300"/>
          </a:xfrm>
          <a:prstGeom prst="rect">
            <a:avLst/>
          </a:prstGeom>
        </p:spPr>
      </p:pic>
    </p:spTree>
    <p:extLst>
      <p:ext uri="{BB962C8B-B14F-4D97-AF65-F5344CB8AC3E}">
        <p14:creationId xmlns:p14="http://schemas.microsoft.com/office/powerpoint/2010/main" val="28963793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6246" t="2033" r="12326" b="6051"/>
          <a:stretch/>
        </p:blipFill>
        <p:spPr>
          <a:xfrm>
            <a:off x="0" y="0"/>
            <a:ext cx="5110843" cy="4431639"/>
          </a:xfrm>
          <a:prstGeom prst="rect">
            <a:avLst/>
          </a:prstGeom>
        </p:spPr>
      </p:pic>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7308" t="1587" r="3119" b="3179"/>
          <a:stretch/>
        </p:blipFill>
        <p:spPr>
          <a:xfrm>
            <a:off x="6721928" y="0"/>
            <a:ext cx="5470072" cy="3918857"/>
          </a:xfrm>
          <a:prstGeom prst="rect">
            <a:avLst/>
          </a:pr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7996" t="7784" r="6337" b="5729"/>
          <a:stretch/>
        </p:blipFill>
        <p:spPr>
          <a:xfrm>
            <a:off x="4161009" y="3314700"/>
            <a:ext cx="5208651" cy="3543300"/>
          </a:xfrm>
          <a:prstGeom prst="rect">
            <a:avLst/>
          </a:prstGeom>
        </p:spPr>
      </p:pic>
      <p:sp>
        <p:nvSpPr>
          <p:cNvPr id="4" name="Rectangle 3"/>
          <p:cNvSpPr/>
          <p:nvPr/>
        </p:nvSpPr>
        <p:spPr>
          <a:xfrm>
            <a:off x="1" y="288863"/>
            <a:ext cx="5110842" cy="5232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hieroglyph</a:t>
            </a:r>
          </a:p>
        </p:txBody>
      </p:sp>
      <p:sp>
        <p:nvSpPr>
          <p:cNvPr id="6" name="Rectangle 5"/>
          <p:cNvSpPr/>
          <p:nvPr/>
        </p:nvSpPr>
        <p:spPr>
          <a:xfrm>
            <a:off x="6721928" y="288863"/>
            <a:ext cx="5470072" cy="5232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Demotic script</a:t>
            </a:r>
            <a:endPar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p:txBody>
      </p:sp>
      <p:sp>
        <p:nvSpPr>
          <p:cNvPr id="8" name="Rectangle 7"/>
          <p:cNvSpPr/>
          <p:nvPr/>
        </p:nvSpPr>
        <p:spPr>
          <a:xfrm>
            <a:off x="3986892" y="6334780"/>
            <a:ext cx="5470072" cy="5232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Ancient Greek script</a:t>
            </a:r>
            <a:endPar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p:txBody>
      </p:sp>
    </p:spTree>
    <p:extLst>
      <p:ext uri="{BB962C8B-B14F-4D97-AF65-F5344CB8AC3E}">
        <p14:creationId xmlns:p14="http://schemas.microsoft.com/office/powerpoint/2010/main" val="14732310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468836" y="0"/>
            <a:ext cx="5548993" cy="7005673"/>
          </a:xfrm>
          <a:prstGeom prst="rect">
            <a:avLst/>
          </a:prstGeom>
        </p:spPr>
        <p:txBody>
          <a:bodyPr wrap="square" tIns="360000" bIns="36000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Algerian" panose="04020705040A02060702" pitchFamily="82" charset="0"/>
                <a:ea typeface="+mn-ea"/>
                <a:cs typeface="+mn-cs"/>
              </a:rPr>
              <a:t>egyptomania</a:t>
            </a:r>
            <a:endParaRPr kumimoji="0" lang="en-GB" sz="24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Napoleon invasion ignites </a:t>
            </a:r>
            <a:r>
              <a:rPr kumimoji="0" lang="en-GB" sz="2000" b="0" i="0" u="none" strike="noStrike" kern="1200" cap="none" spc="0" normalizeH="0" baseline="0" noProof="0" dirty="0" smtClean="0">
                <a:ln>
                  <a:noFill/>
                </a:ln>
                <a:solidFill>
                  <a:prstClr val="black"/>
                </a:solidFill>
                <a:effectLst/>
                <a:uLnTx/>
                <a:uFillTx/>
                <a:latin typeface="Calibri" panose="020F0502020204030204"/>
                <a:ea typeface="+mn-ea"/>
                <a:cs typeface="+mn-cs"/>
              </a:rPr>
              <a:t>fascination for Egypt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Discoveries of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Pharaonic-era artefacts predating classical Greek and Roman world</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black"/>
                </a:solidFill>
                <a:effectLst/>
                <a:uLnTx/>
                <a:uFillTx/>
                <a:latin typeface="Calibri" panose="020F0502020204030204"/>
                <a:ea typeface="+mn-ea"/>
                <a:cs typeface="+mn-cs"/>
              </a:rPr>
              <a:t>Rosetta Stone and other large antiquities (those to big for individual transportation) ceded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to British Museum under terms of French surrender in North Africa, </a:t>
            </a:r>
            <a:r>
              <a:rPr kumimoji="0" lang="en-GB" sz="2000" b="0" i="0" u="none" strike="noStrike" kern="1200" cap="none" spc="0" normalizeH="0" baseline="0" noProof="0" dirty="0" smtClean="0">
                <a:ln>
                  <a:noFill/>
                </a:ln>
                <a:solidFill>
                  <a:prstClr val="black"/>
                </a:solidFill>
                <a:effectLst/>
                <a:uLnTx/>
                <a:uFillTx/>
                <a:latin typeface="Calibri" panose="020F0502020204030204"/>
                <a:ea typeface="+mn-ea"/>
                <a:cs typeface="+mn-cs"/>
              </a:rPr>
              <a:t>1801</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Jean-François </a:t>
            </a:r>
            <a:r>
              <a:rPr kumimoji="0" lang="en-GB" sz="2000" b="0" i="0" u="none" strike="noStrike" kern="1200" cap="none" spc="0" normalizeH="0" baseline="0" noProof="0" dirty="0" smtClean="0">
                <a:ln>
                  <a:noFill/>
                </a:ln>
                <a:solidFill>
                  <a:prstClr val="black"/>
                </a:solidFill>
                <a:effectLst/>
                <a:uLnTx/>
                <a:uFillTx/>
                <a:latin typeface="Calibri" panose="020F0502020204030204"/>
                <a:ea typeface="+mn-ea"/>
                <a:cs typeface="+mn-cs"/>
              </a:rPr>
              <a:t>Champollion (1790–1832) deciphers hieroglyphs in 1820s, 30s </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black"/>
                </a:solidFill>
                <a:effectLst/>
                <a:uLnTx/>
                <a:uFillTx/>
                <a:latin typeface="Calibri" panose="020F0502020204030204"/>
                <a:ea typeface="+mn-ea"/>
                <a:cs typeface="+mn-cs"/>
              </a:rPr>
              <a:t>Museums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 means of aggrandising military conquest to domestic audience</a:t>
            </a:r>
          </a:p>
          <a:p>
            <a:pPr marL="285750" marR="0" lvl="0" indent="-285750" algn="r" defTabSz="914400" rtl="0" eaLnBrk="1" fontAlgn="auto" latinLnBrk="0" hangingPunct="1">
              <a:lnSpc>
                <a:spcPct val="12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r" defTabSz="914400" rtl="0" eaLnBrk="1" fontAlgn="auto" latinLnBrk="0" hangingPunct="1">
              <a:lnSpc>
                <a:spcPct val="12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Rosetta Stone and Egypt section, British </a:t>
            </a:r>
            <a:r>
              <a:rPr kumimoji="0" lang="en-GB" sz="2000" b="0" i="1" u="none" strike="noStrike" kern="1200" cap="none" spc="0" normalizeH="0" baseline="0" noProof="0" dirty="0" smtClean="0">
                <a:ln>
                  <a:noFill/>
                </a:ln>
                <a:solidFill>
                  <a:prstClr val="black"/>
                </a:solidFill>
                <a:effectLst/>
                <a:uLnTx/>
                <a:uFillTx/>
                <a:latin typeface="Calibri" panose="020F0502020204030204"/>
                <a:ea typeface="+mn-ea"/>
                <a:cs typeface="+mn-cs"/>
              </a:rPr>
              <a:t>Museum; </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Champollion portrait </a:t>
            </a:r>
            <a:r>
              <a:rPr kumimoji="0" lang="en-GB" sz="2000" b="0" i="1" u="none" strike="noStrike" kern="1200" cap="none" spc="0" normalizeH="0" baseline="0" noProof="0" dirty="0" smtClean="0">
                <a:ln>
                  <a:noFill/>
                </a:ln>
                <a:solidFill>
                  <a:prstClr val="black"/>
                </a:solidFill>
                <a:effectLst/>
                <a:uLnTx/>
                <a:uFillTx/>
                <a:latin typeface="Calibri" panose="020F0502020204030204"/>
                <a:ea typeface="+mn-ea"/>
                <a:cs typeface="+mn-cs"/>
              </a:rPr>
              <a:t>by Léon </a:t>
            </a:r>
            <a:r>
              <a:rPr kumimoji="0" lang="en-GB" sz="2000" b="0" i="1" u="none" strike="noStrike" kern="1200" cap="none" spc="0" normalizeH="0" baseline="0" noProof="0" dirty="0" err="1" smtClean="0">
                <a:ln>
                  <a:noFill/>
                </a:ln>
                <a:solidFill>
                  <a:prstClr val="black"/>
                </a:solidFill>
                <a:effectLst/>
                <a:uLnTx/>
                <a:uFillTx/>
                <a:latin typeface="Calibri" panose="020F0502020204030204"/>
                <a:ea typeface="+mn-ea"/>
                <a:cs typeface="+mn-cs"/>
              </a:rPr>
              <a:t>Cogniet</a:t>
            </a:r>
            <a:r>
              <a:rPr kumimoji="0" lang="en-GB" sz="2000" b="0" i="1" u="none" strike="noStrike" kern="1200" cap="none" spc="0" normalizeH="0" baseline="0" noProof="0" dirty="0" smtClean="0">
                <a:ln>
                  <a:noFill/>
                </a:ln>
                <a:solidFill>
                  <a:prstClr val="black"/>
                </a:solidFill>
                <a:effectLst/>
                <a:uLnTx/>
                <a:uFillTx/>
                <a:latin typeface="Calibri" panose="020F0502020204030204"/>
                <a:ea typeface="+mn-ea"/>
                <a:cs typeface="+mn-cs"/>
              </a:rPr>
              <a:t> (1831) </a:t>
            </a:r>
            <a:endPar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r" defTabSz="914400" rtl="0" eaLnBrk="1" fontAlgn="auto" latinLnBrk="0" hangingPunct="1">
              <a:lnSpc>
                <a:spcPct val="12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11" y="0"/>
            <a:ext cx="5238750"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5957" y="3490756"/>
            <a:ext cx="2892879" cy="3387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163011" y="3788229"/>
            <a:ext cx="2517057" cy="3089687"/>
          </a:xfrm>
          <a:prstGeom prst="rect">
            <a:avLst/>
          </a:prstGeom>
        </p:spPr>
      </p:pic>
    </p:spTree>
    <p:extLst>
      <p:ext uri="{BB962C8B-B14F-4D97-AF65-F5344CB8AC3E}">
        <p14:creationId xmlns:p14="http://schemas.microsoft.com/office/powerpoint/2010/main" val="21687032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8413"/>
          <a:stretch/>
        </p:blipFill>
        <p:spPr>
          <a:xfrm>
            <a:off x="1193800" y="0"/>
            <a:ext cx="9753600" cy="3263900"/>
          </a:xfrm>
          <a:prstGeom prst="rect">
            <a:avLst/>
          </a:prstGeom>
        </p:spPr>
      </p:pic>
      <p:sp>
        <p:nvSpPr>
          <p:cNvPr id="3" name="Rectangle 2"/>
          <p:cNvSpPr/>
          <p:nvPr/>
        </p:nvSpPr>
        <p:spPr>
          <a:xfrm>
            <a:off x="0" y="3244334"/>
            <a:ext cx="12192000" cy="1200329"/>
          </a:xfrm>
          <a:prstGeom prst="rect">
            <a:avLst/>
          </a:prstGeom>
        </p:spPr>
        <p:txBody>
          <a:bodyPr wrap="square">
            <a:spAutoFit/>
          </a:bodyPr>
          <a:lstStyle/>
          <a:p>
            <a:pPr algn="ctr"/>
            <a:r>
              <a:rPr lang="en-GB" sz="3600" dirty="0">
                <a:latin typeface="Algerian" panose="04020705040A02060702" pitchFamily="82" charset="0"/>
              </a:rPr>
              <a:t>Parthenon </a:t>
            </a:r>
            <a:endParaRPr lang="en-GB" sz="3600" dirty="0" smtClean="0">
              <a:latin typeface="Algerian" panose="04020705040A02060702" pitchFamily="82" charset="0"/>
            </a:endParaRPr>
          </a:p>
          <a:p>
            <a:pPr algn="ctr"/>
            <a:r>
              <a:rPr lang="en-GB" sz="3600" dirty="0" smtClean="0">
                <a:latin typeface="Algerian" panose="04020705040A02060702" pitchFamily="82" charset="0"/>
              </a:rPr>
              <a:t>Marbles</a:t>
            </a:r>
            <a:endParaRPr lang="en-GB" sz="3600" dirty="0">
              <a:latin typeface="Algerian" panose="04020705040A02060702" pitchFamily="82" charset="0"/>
            </a:endParaRPr>
          </a:p>
        </p:txBody>
      </p:sp>
      <p:pic>
        <p:nvPicPr>
          <p:cNvPr id="4" name="Picture 3"/>
          <p:cNvPicPr>
            <a:picLocks noChangeAspect="1"/>
          </p:cNvPicPr>
          <p:nvPr/>
        </p:nvPicPr>
        <p:blipFill>
          <a:blip r:embed="rId4"/>
          <a:stretch>
            <a:fillRect/>
          </a:stretch>
        </p:blipFill>
        <p:spPr>
          <a:xfrm>
            <a:off x="-50800" y="3263900"/>
            <a:ext cx="4660900" cy="3320891"/>
          </a:xfrm>
          <a:prstGeom prst="rect">
            <a:avLst/>
          </a:prstGeom>
        </p:spPr>
      </p:pic>
      <p:sp>
        <p:nvSpPr>
          <p:cNvPr id="5" name="Rectangle 4"/>
          <p:cNvSpPr/>
          <p:nvPr/>
        </p:nvSpPr>
        <p:spPr>
          <a:xfrm>
            <a:off x="4766412" y="4830465"/>
            <a:ext cx="1443888" cy="1754326"/>
          </a:xfrm>
          <a:prstGeom prst="rect">
            <a:avLst/>
          </a:prstGeom>
        </p:spPr>
        <p:txBody>
          <a:bodyPr wrap="square">
            <a:spAutoFit/>
          </a:bodyPr>
          <a:lstStyle/>
          <a:p>
            <a:r>
              <a:rPr lang="en-GB" dirty="0" smtClean="0"/>
              <a:t>Elgin </a:t>
            </a:r>
            <a:r>
              <a:rPr lang="en-GB" dirty="0"/>
              <a:t>Room at the </a:t>
            </a:r>
            <a:r>
              <a:rPr lang="en-GB" dirty="0" smtClean="0"/>
              <a:t>British Museum by Archibald Archer (1819)</a:t>
            </a:r>
            <a:endParaRPr lang="en-GB" dirty="0"/>
          </a:p>
        </p:txBody>
      </p:sp>
      <p:pic>
        <p:nvPicPr>
          <p:cNvPr id="6" name="Picture 5"/>
          <p:cNvPicPr>
            <a:picLocks noChangeAspect="1"/>
          </p:cNvPicPr>
          <p:nvPr/>
        </p:nvPicPr>
        <p:blipFill>
          <a:blip r:embed="rId5"/>
          <a:stretch>
            <a:fillRect/>
          </a:stretch>
        </p:blipFill>
        <p:spPr>
          <a:xfrm>
            <a:off x="9671050" y="3244333"/>
            <a:ext cx="2292350" cy="3438525"/>
          </a:xfrm>
          <a:prstGeom prst="rect">
            <a:avLst/>
          </a:prstGeom>
        </p:spPr>
      </p:pic>
      <p:sp>
        <p:nvSpPr>
          <p:cNvPr id="7" name="Rectangle 6"/>
          <p:cNvSpPr/>
          <p:nvPr/>
        </p:nvSpPr>
        <p:spPr>
          <a:xfrm>
            <a:off x="7505700" y="3441680"/>
            <a:ext cx="2057400" cy="3416320"/>
          </a:xfrm>
          <a:prstGeom prst="rect">
            <a:avLst/>
          </a:prstGeom>
        </p:spPr>
        <p:txBody>
          <a:bodyPr wrap="square">
            <a:spAutoFit/>
          </a:bodyPr>
          <a:lstStyle/>
          <a:p>
            <a:r>
              <a:rPr lang="en-GB" dirty="0"/>
              <a:t>Thomas Bruce, 7th Earl of Elgin </a:t>
            </a:r>
            <a:r>
              <a:rPr lang="en-GB" dirty="0" smtClean="0"/>
              <a:t>(1766–1841) nobleman</a:t>
            </a:r>
            <a:r>
              <a:rPr lang="en-GB" dirty="0"/>
              <a:t>, soldier, politician and diplomat, </a:t>
            </a:r>
            <a:r>
              <a:rPr lang="en-GB" dirty="0" smtClean="0"/>
              <a:t>who negotiated removal </a:t>
            </a:r>
            <a:r>
              <a:rPr lang="en-GB" dirty="0"/>
              <a:t>of marble sculptures f</a:t>
            </a:r>
            <a:r>
              <a:rPr lang="en-GB" dirty="0" smtClean="0"/>
              <a:t>rom </a:t>
            </a:r>
            <a:r>
              <a:rPr lang="en-GB" dirty="0"/>
              <a:t>the Parthenon in </a:t>
            </a:r>
            <a:r>
              <a:rPr lang="en-GB" dirty="0" smtClean="0"/>
              <a:t>Athens with Ottoman authorities</a:t>
            </a:r>
            <a:endParaRPr lang="en-GB" dirty="0"/>
          </a:p>
        </p:txBody>
      </p:sp>
    </p:spTree>
    <p:extLst>
      <p:ext uri="{BB962C8B-B14F-4D97-AF65-F5344CB8AC3E}">
        <p14:creationId xmlns:p14="http://schemas.microsoft.com/office/powerpoint/2010/main" val="292549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5500" y="249237"/>
            <a:ext cx="10515600" cy="1325563"/>
          </a:xfrm>
        </p:spPr>
        <p:txBody>
          <a:bodyPr>
            <a:normAutofit fontScale="90000"/>
          </a:bodyPr>
          <a:lstStyle/>
          <a:p>
            <a:r>
              <a:rPr lang="en-GB" dirty="0" smtClean="0"/>
              <a:t/>
            </a:r>
            <a:br>
              <a:rPr lang="en-GB" dirty="0" smtClean="0"/>
            </a:br>
            <a:r>
              <a:rPr lang="en-GB" sz="4000" dirty="0" smtClean="0">
                <a:latin typeface="Algerian" panose="04020705040A02060702" pitchFamily="82" charset="0"/>
              </a:rPr>
              <a:t>Greek </a:t>
            </a:r>
            <a:r>
              <a:rPr lang="en-GB" sz="4000" dirty="0">
                <a:latin typeface="Algerian" panose="04020705040A02060702" pitchFamily="82" charset="0"/>
              </a:rPr>
              <a:t>War of </a:t>
            </a:r>
            <a:r>
              <a:rPr lang="en-GB" sz="4000" dirty="0" smtClean="0">
                <a:latin typeface="Algerian" panose="04020705040A02060702" pitchFamily="82" charset="0"/>
              </a:rPr>
              <a:t>Independence, 1821–1830</a:t>
            </a:r>
            <a:br>
              <a:rPr lang="en-GB" sz="4000" dirty="0" smtClean="0">
                <a:latin typeface="Algerian" panose="04020705040A02060702" pitchFamily="82" charset="0"/>
              </a:rPr>
            </a:br>
            <a:r>
              <a:rPr lang="en-GB" sz="4000" dirty="0" smtClean="0">
                <a:latin typeface="Algerian" panose="04020705040A02060702" pitchFamily="82" charset="0"/>
              </a:rPr>
              <a:t>establishment of kingdom of Greece, 1832</a:t>
            </a:r>
            <a:br>
              <a:rPr lang="en-GB" sz="4000" dirty="0" smtClean="0">
                <a:latin typeface="Algerian" panose="04020705040A02060702" pitchFamily="82" charset="0"/>
              </a:rPr>
            </a:br>
            <a:endParaRPr lang="en-GB" sz="4000" dirty="0">
              <a:latin typeface="Algerian" panose="04020705040A02060702" pitchFamily="82" charset="0"/>
            </a:endParaRPr>
          </a:p>
        </p:txBody>
      </p:sp>
      <p:sp>
        <p:nvSpPr>
          <p:cNvPr id="6" name="Rectangle 5"/>
          <p:cNvSpPr/>
          <p:nvPr/>
        </p:nvSpPr>
        <p:spPr>
          <a:xfrm>
            <a:off x="328304" y="5475082"/>
            <a:ext cx="2101643" cy="1200329"/>
          </a:xfrm>
          <a:prstGeom prst="rect">
            <a:avLst/>
          </a:prstGeom>
        </p:spPr>
        <p:txBody>
          <a:bodyPr wrap="square">
            <a:spAutoFit/>
          </a:bodyPr>
          <a:lstStyle/>
          <a:p>
            <a:r>
              <a:rPr lang="en-GB" dirty="0" err="1" smtClean="0"/>
              <a:t>Eugène</a:t>
            </a:r>
            <a:r>
              <a:rPr lang="en-GB" dirty="0" smtClean="0"/>
              <a:t> Delacroix,</a:t>
            </a:r>
            <a:endParaRPr lang="en-GB" dirty="0"/>
          </a:p>
          <a:p>
            <a:r>
              <a:rPr lang="en-GB" i="1" dirty="0" smtClean="0"/>
              <a:t>The Combat of the </a:t>
            </a:r>
            <a:r>
              <a:rPr lang="en-GB" i="1" dirty="0" err="1" smtClean="0"/>
              <a:t>Giaour</a:t>
            </a:r>
            <a:r>
              <a:rPr lang="en-GB" i="1" dirty="0" smtClean="0"/>
              <a:t> and Hassan </a:t>
            </a:r>
            <a:r>
              <a:rPr lang="en-GB" dirty="0" smtClean="0"/>
              <a:t>(1826)</a:t>
            </a:r>
            <a:endParaRPr lang="en-GB" i="1" dirty="0"/>
          </a:p>
        </p:txBody>
      </p:sp>
      <p:pic>
        <p:nvPicPr>
          <p:cNvPr id="11" name="Picture 10"/>
          <p:cNvPicPr>
            <a:picLocks noChangeAspect="1"/>
          </p:cNvPicPr>
          <p:nvPr/>
        </p:nvPicPr>
        <p:blipFill rotWithShape="1">
          <a:blip r:embed="rId3"/>
          <a:srcRect l="11111" t="4115" r="11111" b="4613"/>
          <a:stretch/>
        </p:blipFill>
        <p:spPr>
          <a:xfrm>
            <a:off x="215900" y="1574800"/>
            <a:ext cx="4911300" cy="3851863"/>
          </a:xfrm>
          <a:prstGeom prst="rect">
            <a:avLst/>
          </a:prstGeom>
        </p:spPr>
      </p:pic>
      <p:pic>
        <p:nvPicPr>
          <p:cNvPr id="2" name="Picture 1"/>
          <p:cNvPicPr>
            <a:picLocks noChangeAspect="1"/>
          </p:cNvPicPr>
          <p:nvPr/>
        </p:nvPicPr>
        <p:blipFill>
          <a:blip r:embed="rId4"/>
          <a:stretch>
            <a:fillRect/>
          </a:stretch>
        </p:blipFill>
        <p:spPr>
          <a:xfrm>
            <a:off x="9093403" y="1574800"/>
            <a:ext cx="2878450" cy="3459955"/>
          </a:xfrm>
          <a:prstGeom prst="rect">
            <a:avLst/>
          </a:prstGeom>
        </p:spPr>
      </p:pic>
      <p:sp>
        <p:nvSpPr>
          <p:cNvPr id="10" name="Rectangle 9"/>
          <p:cNvSpPr/>
          <p:nvPr/>
        </p:nvSpPr>
        <p:spPr>
          <a:xfrm>
            <a:off x="9093403" y="1625301"/>
            <a:ext cx="975364" cy="2031325"/>
          </a:xfrm>
          <a:prstGeom prst="rect">
            <a:avLst/>
          </a:prstGeom>
        </p:spPr>
        <p:txBody>
          <a:bodyPr wrap="square">
            <a:spAutoFit/>
          </a:bodyPr>
          <a:lstStyle/>
          <a:p>
            <a:r>
              <a:rPr lang="en-GB" dirty="0" smtClean="0">
                <a:solidFill>
                  <a:prstClr val="white"/>
                </a:solidFill>
                <a:latin typeface="Franklin Gothic Medium"/>
              </a:rPr>
              <a:t>Lord Byron painted by Thomas Phillips in 1813</a:t>
            </a:r>
            <a:endParaRPr lang="en-GB" dirty="0">
              <a:solidFill>
                <a:prstClr val="white"/>
              </a:solidFill>
              <a:latin typeface="Franklin Gothic Medium"/>
            </a:endParaRPr>
          </a:p>
        </p:txBody>
      </p:sp>
      <p:sp>
        <p:nvSpPr>
          <p:cNvPr id="4" name="Rectangle 3"/>
          <p:cNvSpPr/>
          <p:nvPr/>
        </p:nvSpPr>
        <p:spPr>
          <a:xfrm>
            <a:off x="5323417" y="1625301"/>
            <a:ext cx="3426883" cy="5570756"/>
          </a:xfrm>
          <a:prstGeom prst="rect">
            <a:avLst/>
          </a:prstGeom>
        </p:spPr>
        <p:txBody>
          <a:bodyPr wrap="square">
            <a:spAutoFit/>
          </a:bodyPr>
          <a:lstStyle/>
          <a:p>
            <a:r>
              <a:rPr lang="en-GB" sz="2000" dirty="0"/>
              <a:t>Dull is the eye that will not weep to see</a:t>
            </a:r>
          </a:p>
          <a:p>
            <a:r>
              <a:rPr lang="en-GB" sz="2000" dirty="0"/>
              <a:t>Thy walls defaced, thy mouldering shrines removed</a:t>
            </a:r>
          </a:p>
          <a:p>
            <a:r>
              <a:rPr lang="en-GB" sz="2000" dirty="0"/>
              <a:t>By British hands, which it had best behoved</a:t>
            </a:r>
          </a:p>
          <a:p>
            <a:r>
              <a:rPr lang="en-GB" sz="2000" dirty="0"/>
              <a:t>To guard those relics ne'er to be restored.</a:t>
            </a:r>
          </a:p>
          <a:p>
            <a:r>
              <a:rPr lang="en-GB" sz="2000" dirty="0"/>
              <a:t>Curst be the hour when from their isle they roved,</a:t>
            </a:r>
          </a:p>
          <a:p>
            <a:r>
              <a:rPr lang="en-GB" sz="2000" dirty="0"/>
              <a:t>And once again thy hapless bosom gored,</a:t>
            </a:r>
          </a:p>
          <a:p>
            <a:r>
              <a:rPr lang="en-GB" sz="2000" dirty="0"/>
              <a:t>And </a:t>
            </a:r>
            <a:r>
              <a:rPr lang="en-GB" sz="2000" dirty="0" err="1"/>
              <a:t>snatch'd</a:t>
            </a:r>
            <a:r>
              <a:rPr lang="en-GB" sz="2000" dirty="0"/>
              <a:t> thy shrinking gods to northern climes abhorred</a:t>
            </a:r>
            <a:r>
              <a:rPr lang="en-GB" sz="2000" dirty="0" smtClean="0"/>
              <a:t>!</a:t>
            </a:r>
          </a:p>
          <a:p>
            <a:pPr marL="342900" indent="-342900" algn="r">
              <a:buFontTx/>
              <a:buChar char="-"/>
            </a:pPr>
            <a:r>
              <a:rPr lang="en-GB" sz="1600" dirty="0" smtClean="0"/>
              <a:t>Byron on Elgin marbles, </a:t>
            </a:r>
            <a:r>
              <a:rPr lang="en-GB" sz="1600" i="1" dirty="0" smtClean="0"/>
              <a:t>Childe </a:t>
            </a:r>
            <a:r>
              <a:rPr lang="en-GB" sz="1600" i="1" dirty="0"/>
              <a:t>Harold's </a:t>
            </a:r>
            <a:r>
              <a:rPr lang="en-GB" sz="1600" i="1" dirty="0" smtClean="0"/>
              <a:t>Pilgrimage </a:t>
            </a:r>
            <a:r>
              <a:rPr lang="en-GB" sz="1600" dirty="0" smtClean="0"/>
              <a:t>(1812)</a:t>
            </a:r>
          </a:p>
          <a:p>
            <a:endParaRPr lang="en-GB" sz="2000" dirty="0"/>
          </a:p>
        </p:txBody>
      </p:sp>
    </p:spTree>
    <p:extLst>
      <p:ext uri="{BB962C8B-B14F-4D97-AF65-F5344CB8AC3E}">
        <p14:creationId xmlns:p14="http://schemas.microsoft.com/office/powerpoint/2010/main" val="15961224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0390909" cy="6858000"/>
          </a:xfrm>
          <a:prstGeom prst="rect">
            <a:avLst/>
          </a:prstGeom>
        </p:spPr>
      </p:pic>
      <p:sp>
        <p:nvSpPr>
          <p:cNvPr id="3" name="Rectangle 2"/>
          <p:cNvSpPr/>
          <p:nvPr/>
        </p:nvSpPr>
        <p:spPr>
          <a:xfrm>
            <a:off x="10390909" y="1793796"/>
            <a:ext cx="1689493" cy="375487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smtClean="0">
                <a:ln>
                  <a:noFill/>
                </a:ln>
                <a:solidFill>
                  <a:prstClr val="black"/>
                </a:solidFill>
                <a:effectLst/>
                <a:uLnTx/>
                <a:uFillTx/>
                <a:latin typeface="Franklin Gothic Medium"/>
                <a:ea typeface="+mn-ea"/>
                <a:cs typeface="+mn-cs"/>
              </a:rPr>
              <a:t>William </a:t>
            </a:r>
            <a:r>
              <a:rPr kumimoji="0" lang="en-GB" sz="1700" b="0" i="0" u="none" strike="noStrike" kern="1200" cap="none" spc="0" normalizeH="0" baseline="0" noProof="0" dirty="0" err="1" smtClean="0">
                <a:ln>
                  <a:noFill/>
                </a:ln>
                <a:solidFill>
                  <a:prstClr val="black"/>
                </a:solidFill>
                <a:effectLst/>
                <a:uLnTx/>
                <a:uFillTx/>
                <a:latin typeface="Franklin Gothic Medium"/>
                <a:ea typeface="+mn-ea"/>
                <a:cs typeface="+mn-cs"/>
              </a:rPr>
              <a:t>Wyld</a:t>
            </a:r>
            <a:r>
              <a:rPr kumimoji="0" lang="en-GB" sz="1700" b="0" i="0" u="none" strike="noStrike" kern="1200" cap="none" spc="0" normalizeH="0" baseline="0" noProof="0" dirty="0" smtClean="0">
                <a:ln>
                  <a:noFill/>
                </a:ln>
                <a:solidFill>
                  <a:prstClr val="black"/>
                </a:solidFill>
                <a:effectLst/>
                <a:uLnTx/>
                <a:uFillTx/>
                <a:latin typeface="Franklin Gothic Medium"/>
                <a:ea typeface="+mn-ea"/>
                <a:cs typeface="+mn-cs"/>
              </a:rPr>
              <a:t>, </a:t>
            </a:r>
            <a:r>
              <a:rPr kumimoji="0" lang="en-GB" sz="1700" b="0" i="1" u="none" strike="noStrike" kern="1200" cap="none" spc="0" normalizeH="0" baseline="0" noProof="0" dirty="0" smtClean="0">
                <a:ln>
                  <a:noFill/>
                </a:ln>
                <a:solidFill>
                  <a:prstClr val="black"/>
                </a:solidFill>
                <a:effectLst/>
                <a:uLnTx/>
                <a:uFillTx/>
                <a:latin typeface="Franklin Gothic Medium"/>
                <a:ea typeface="+mn-ea"/>
                <a:cs typeface="+mn-cs"/>
              </a:rPr>
              <a:t>St George's Hall, Liverpool </a:t>
            </a:r>
            <a:r>
              <a:rPr kumimoji="0" lang="en-GB" sz="1700" b="0" i="0" u="none" strike="noStrike" kern="1200" cap="none" spc="0" normalizeH="0" baseline="0" noProof="0" dirty="0" smtClean="0">
                <a:ln>
                  <a:noFill/>
                </a:ln>
                <a:solidFill>
                  <a:prstClr val="black"/>
                </a:solidFill>
                <a:effectLst/>
                <a:uLnTx/>
                <a:uFillTx/>
                <a:latin typeface="Franklin Gothic Medium"/>
                <a:ea typeface="+mn-ea"/>
                <a:cs typeface="+mn-cs"/>
              </a:rPr>
              <a:t>(1852), built 1841–1854. Commissioned after royal visit to Liverpool and Manchester, October 1851 (as was </a:t>
            </a:r>
            <a:r>
              <a:rPr kumimoji="0" lang="en-GB" sz="1700" b="0" i="0" u="none" strike="noStrike" kern="1200" cap="none" spc="0" normalizeH="0" baseline="0" noProof="0" dirty="0" err="1" smtClean="0">
                <a:ln>
                  <a:noFill/>
                </a:ln>
                <a:solidFill>
                  <a:prstClr val="black"/>
                </a:solidFill>
                <a:effectLst/>
                <a:uLnTx/>
                <a:uFillTx/>
                <a:latin typeface="Franklin Gothic Medium"/>
                <a:ea typeface="+mn-ea"/>
                <a:cs typeface="+mn-cs"/>
              </a:rPr>
              <a:t>Kersal</a:t>
            </a:r>
            <a:r>
              <a:rPr kumimoji="0" lang="en-GB" sz="1700" b="0" i="0" u="none" strike="noStrike" kern="1200" cap="none" spc="0" normalizeH="0" baseline="0" noProof="0" dirty="0" smtClean="0">
                <a:ln>
                  <a:noFill/>
                </a:ln>
                <a:solidFill>
                  <a:prstClr val="black"/>
                </a:solidFill>
                <a:effectLst/>
                <a:uLnTx/>
                <a:uFillTx/>
                <a:latin typeface="Franklin Gothic Medium"/>
                <a:ea typeface="+mn-ea"/>
                <a:cs typeface="+mn-cs"/>
              </a:rPr>
              <a:t> Moor painting on previous slides)</a:t>
            </a:r>
            <a:endParaRPr kumimoji="0" lang="en-GB" sz="1700" b="0" i="1" u="none" strike="noStrike" kern="1200" cap="none" spc="0" normalizeH="0" baseline="0" noProof="0" dirty="0">
              <a:ln>
                <a:noFill/>
              </a:ln>
              <a:solidFill>
                <a:prstClr val="black"/>
              </a:solidFill>
              <a:effectLst/>
              <a:uLnTx/>
              <a:uFillTx/>
              <a:latin typeface="Franklin Gothic Medium"/>
              <a:ea typeface="+mn-ea"/>
              <a:cs typeface="+mn-cs"/>
            </a:endParaRPr>
          </a:p>
        </p:txBody>
      </p:sp>
      <p:sp>
        <p:nvSpPr>
          <p:cNvPr id="4" name="Rectangle 3"/>
          <p:cNvSpPr/>
          <p:nvPr/>
        </p:nvSpPr>
        <p:spPr>
          <a:xfrm>
            <a:off x="2971800" y="158234"/>
            <a:ext cx="9073389" cy="147732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 … one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of the finest modern buildings imaginable, quite worthy of ancient Athens ... The taste is so good &amp; the style so pure ... Albert, whose great mind is always so ready to admire &amp; approve all that is vast, great &amp; grand, was delighted. He never really admires what is small in purpose &amp; design, &amp; frittered away in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detail.”</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 Queen Victoria on St George’s Hall</a:t>
            </a: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2242992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1" y="0"/>
            <a:ext cx="12662345" cy="58563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263601" y="5327599"/>
            <a:ext cx="10144944" cy="1530401"/>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Indicative map of the world in the Napoleonic Wars era, showing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9900"/>
                </a:solidFill>
                <a:effectLst/>
                <a:uLnTx/>
                <a:uFillTx/>
                <a:latin typeface="Calibri" panose="020F0502020204030204"/>
                <a:ea typeface="+mn-ea"/>
                <a:cs typeface="+mn-cs"/>
              </a:rPr>
              <a:t>France, French allies, French colonies, French client states in Europe, and Denmark-Norway.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4D86"/>
                </a:solidFill>
                <a:effectLst/>
                <a:uLnTx/>
                <a:uFillTx/>
                <a:latin typeface="Calibri" panose="020F0502020204030204"/>
                <a:ea typeface="+mn-ea"/>
                <a:cs typeface="+mn-cs"/>
              </a:rPr>
              <a:t>Allies against France (</a:t>
            </a:r>
            <a:r>
              <a:rPr kumimoji="0" lang="fi-FI" sz="1800" b="1" i="0" u="none" strike="noStrike" kern="1200" cap="none" spc="0" normalizeH="0" baseline="0" noProof="0" dirty="0">
                <a:ln>
                  <a:noFill/>
                </a:ln>
                <a:solidFill>
                  <a:srgbClr val="004D86"/>
                </a:solidFill>
                <a:effectLst/>
                <a:uLnTx/>
                <a:uFillTx/>
                <a:latin typeface="Calibri" panose="020F0502020204030204"/>
                <a:ea typeface="+mn-ea"/>
                <a:cs typeface="+mn-cs"/>
              </a:rPr>
              <a:t>Britain, Prussia, Austria, Russia, Portugal, Spain, Sweden, Ottoman Empire) </a:t>
            </a:r>
            <a:r>
              <a:rPr kumimoji="0" lang="en-GB" sz="1800" b="1" i="0" u="none" strike="noStrike" kern="1200" cap="none" spc="0" normalizeH="0" baseline="0" noProof="0" dirty="0">
                <a:ln>
                  <a:noFill/>
                </a:ln>
                <a:solidFill>
                  <a:srgbClr val="004D86"/>
                </a:solidFill>
                <a:effectLst/>
                <a:uLnTx/>
                <a:uFillTx/>
                <a:latin typeface="Calibri" panose="020F0502020204030204"/>
                <a:ea typeface="+mn-ea"/>
                <a:cs typeface="+mn-cs"/>
              </a:rPr>
              <a:t>and their colonies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FFCC"/>
                </a:solidFill>
                <a:effectLst/>
                <a:uLnTx/>
                <a:uFillTx/>
                <a:latin typeface="Calibri" panose="020F0502020204030204"/>
                <a:ea typeface="+mn-ea"/>
                <a:cs typeface="+mn-cs"/>
              </a:rPr>
              <a:t>Ottoman vassal states and British claimed territories</a:t>
            </a:r>
            <a:endParaRPr kumimoji="0" lang="it-IT" sz="1800" b="1" i="0" u="none" strike="noStrike" kern="1200" cap="none" spc="0" normalizeH="0" baseline="0" noProof="0" dirty="0">
              <a:ln>
                <a:noFill/>
              </a:ln>
              <a:solidFill>
                <a:srgbClr val="00FFCC"/>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4208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25400"/>
            <a:ext cx="12191999" cy="5989768"/>
          </a:xfrm>
          <a:prstGeom prst="rect">
            <a:avLst/>
          </a:prstGeom>
        </p:spPr>
        <p:txBody>
          <a:bodyPr wrap="square" lIns="540000" tIns="540000" rIns="540000" bIns="576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Proclamation </a:t>
            </a:r>
            <a:r>
              <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to </a:t>
            </a:r>
            <a:r>
              <a:rPr kumimoji="0" lang="en-GB" sz="2800" b="0" i="0" u="none" strike="noStrike" kern="1200" cap="none" spc="0" normalizeH="0" baseline="0" noProof="0" dirty="0" smtClean="0">
                <a:ln>
                  <a:noFill/>
                </a:ln>
                <a:solidFill>
                  <a:prstClr val="black"/>
                </a:solidFill>
                <a:effectLst/>
                <a:uLnTx/>
                <a:uFillTx/>
                <a:latin typeface="Algerian" panose="04020705040A02060702" pitchFamily="82" charset="0"/>
                <a:ea typeface="+mn-ea"/>
                <a:cs typeface="+mn-cs"/>
              </a:rPr>
              <a:t>Troops </a:t>
            </a:r>
            <a:r>
              <a:rPr kumimoji="0" lang="en-GB" sz="2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on Embarking for Egypt, June, 1798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Soldiers: You are about to undertake a conquest the effects of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which, on civilization and commerce, are incalculable.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blow you are about to give to England will be </a:t>
            </a:r>
            <a:r>
              <a:rPr kumimoji="0" lang="en-GB" sz="2800" b="1" i="0" u="none" strike="noStrike" kern="1200" cap="none" spc="0" normalizeH="0" baseline="0" noProof="0" dirty="0" smtClean="0">
                <a:ln>
                  <a:noFill/>
                </a:ln>
                <a:solidFill>
                  <a:prstClr val="black"/>
                </a:solidFill>
                <a:effectLst/>
                <a:uLnTx/>
                <a:uFillTx/>
                <a:latin typeface="Calibri" panose="020F0502020204030204"/>
                <a:ea typeface="+mn-ea"/>
                <a:cs typeface="+mn-cs"/>
              </a:rPr>
              <a:t>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best aimed</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the most sensibly felt, she can receive until the time arrives when you can give her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her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death-blow.</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	We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must make some fatiguing marches; we must fight several battles; we shall succeed in all we undertake.  The destinies are with us.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Mameluke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beys</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who </a:t>
            </a:r>
            <a:r>
              <a:rPr kumimoji="0" lang="en-GB" sz="2800" b="1" i="0" u="none" strike="noStrike" kern="1200" cap="none" spc="0" normalizeH="0" baseline="0" noProof="0" dirty="0" smtClean="0">
                <a:ln>
                  <a:noFill/>
                </a:ln>
                <a:solidFill>
                  <a:prstClr val="black"/>
                </a:solidFill>
                <a:effectLst/>
                <a:uLnTx/>
                <a:uFillTx/>
                <a:latin typeface="Calibri" panose="020F0502020204030204"/>
                <a:ea typeface="+mn-ea"/>
                <a:cs typeface="+mn-cs"/>
              </a:rPr>
              <a:t>favour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exclusively English commerce, whose extortions oppress our merchants, and who tyrannize over the unfortunate inhabitants of the Nile, a few days after our arrival will no longer exist.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11390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214224" y="152400"/>
            <a:ext cx="5804388" cy="6350000"/>
          </a:xfrm>
          <a:prstGeom prst="rect">
            <a:avLst/>
          </a:prstGeom>
        </p:spPr>
      </p:pic>
      <p:pic>
        <p:nvPicPr>
          <p:cNvPr id="3" name="Picture 2"/>
          <p:cNvPicPr>
            <a:picLocks noChangeAspect="1"/>
          </p:cNvPicPr>
          <p:nvPr/>
        </p:nvPicPr>
        <p:blipFill>
          <a:blip r:embed="rId4"/>
          <a:stretch>
            <a:fillRect/>
          </a:stretch>
        </p:blipFill>
        <p:spPr>
          <a:xfrm>
            <a:off x="215367" y="152399"/>
            <a:ext cx="5804388" cy="6350000"/>
          </a:xfrm>
          <a:prstGeom prst="rect">
            <a:avLst/>
          </a:prstGeom>
        </p:spPr>
      </p:pic>
      <p:sp>
        <p:nvSpPr>
          <p:cNvPr id="4" name="Rectangle 3"/>
          <p:cNvSpPr/>
          <p:nvPr/>
        </p:nvSpPr>
        <p:spPr>
          <a:xfrm>
            <a:off x="215367" y="5363626"/>
            <a:ext cx="1740433" cy="1138773"/>
          </a:xfrm>
          <a:prstGeom prst="rect">
            <a:avLst/>
          </a:prstGeom>
          <a:solidFill>
            <a:schemeClr val="accent5">
              <a:lumMod val="20000"/>
              <a:lumOff val="80000"/>
            </a:schemeClr>
          </a:solidFill>
        </p:spPr>
        <p:txBody>
          <a:bodyPr wrap="square">
            <a:spAutoFit/>
          </a:bodyPr>
          <a:lstStyle/>
          <a:p>
            <a:r>
              <a:rPr lang="en-GB" b="1" dirty="0" smtClean="0">
                <a:solidFill>
                  <a:prstClr val="black"/>
                </a:solidFill>
                <a:latin typeface="Calibri"/>
              </a:rPr>
              <a:t>Impressionistic map of India, </a:t>
            </a:r>
          </a:p>
          <a:p>
            <a:r>
              <a:rPr lang="en-GB" b="1" dirty="0" smtClean="0">
                <a:solidFill>
                  <a:prstClr val="black"/>
                </a:solidFill>
                <a:latin typeface="Calibri"/>
              </a:rPr>
              <a:t>c. 1684</a:t>
            </a:r>
            <a:endParaRPr lang="en-GB" b="1" dirty="0">
              <a:solidFill>
                <a:prstClr val="black"/>
              </a:solidFill>
              <a:latin typeface="Calibri"/>
            </a:endParaRPr>
          </a:p>
          <a:p>
            <a:endParaRPr lang="en-GB" sz="1400" dirty="0">
              <a:solidFill>
                <a:prstClr val="black"/>
              </a:solidFill>
              <a:latin typeface="Calibri"/>
            </a:endParaRPr>
          </a:p>
        </p:txBody>
      </p:sp>
      <p:sp>
        <p:nvSpPr>
          <p:cNvPr id="5" name="Rectangle 4"/>
          <p:cNvSpPr/>
          <p:nvPr/>
        </p:nvSpPr>
        <p:spPr>
          <a:xfrm>
            <a:off x="6214224" y="5363625"/>
            <a:ext cx="1740433" cy="1138773"/>
          </a:xfrm>
          <a:prstGeom prst="rect">
            <a:avLst/>
          </a:prstGeom>
          <a:solidFill>
            <a:schemeClr val="accent5">
              <a:lumMod val="20000"/>
              <a:lumOff val="80000"/>
            </a:schemeClr>
          </a:solidFill>
        </p:spPr>
        <p:txBody>
          <a:bodyPr wrap="square">
            <a:spAutoFit/>
          </a:bodyPr>
          <a:lstStyle/>
          <a:p>
            <a:r>
              <a:rPr lang="en-GB" b="1" dirty="0" smtClean="0">
                <a:solidFill>
                  <a:prstClr val="black"/>
                </a:solidFill>
                <a:latin typeface="Calibri"/>
              </a:rPr>
              <a:t>Impressionistic map of India, </a:t>
            </a:r>
          </a:p>
          <a:p>
            <a:r>
              <a:rPr lang="en-GB" b="1" dirty="0" smtClean="0">
                <a:solidFill>
                  <a:prstClr val="black"/>
                </a:solidFill>
                <a:latin typeface="Calibri"/>
              </a:rPr>
              <a:t>c. 1789</a:t>
            </a:r>
            <a:endParaRPr lang="en-GB" b="1" dirty="0">
              <a:solidFill>
                <a:prstClr val="black"/>
              </a:solidFill>
              <a:latin typeface="Calibri"/>
            </a:endParaRPr>
          </a:p>
          <a:p>
            <a:endParaRPr lang="en-GB" sz="1400" dirty="0">
              <a:solidFill>
                <a:prstClr val="black"/>
              </a:solidFill>
              <a:latin typeface="Calibri"/>
            </a:endParaRPr>
          </a:p>
        </p:txBody>
      </p:sp>
      <p:sp>
        <p:nvSpPr>
          <p:cNvPr id="6" name="Rectangle 5"/>
          <p:cNvSpPr/>
          <p:nvPr/>
        </p:nvSpPr>
        <p:spPr>
          <a:xfrm>
            <a:off x="0" y="0"/>
            <a:ext cx="12192000" cy="7159319"/>
          </a:xfrm>
          <a:prstGeom prst="rect">
            <a:avLst/>
          </a:prstGeom>
        </p:spPr>
        <p:txBody>
          <a:bodyPr wrap="square" lIns="540000" tIns="540000" rIns="540000" bIns="576000">
            <a:spAutoFit/>
          </a:bodyP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smtClean="0">
              <a:ln>
                <a:noFill/>
              </a:ln>
              <a:solidFill>
                <a:srgbClr val="7030A0"/>
              </a:solidFill>
              <a:effectLst/>
              <a:uLnTx/>
              <a:uFillTx/>
              <a:latin typeface="Elephant" panose="02020904090505020303" pitchFamily="18"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srgbClr val="7030A0"/>
                </a:solidFill>
                <a:effectLst/>
                <a:uLnTx/>
                <a:uFillTx/>
                <a:latin typeface="Elephant" panose="02020904090505020303" pitchFamily="18" charset="0"/>
              </a:rPr>
              <a:t>Decline</a:t>
            </a:r>
            <a:r>
              <a:rPr kumimoji="0" lang="en-GB" sz="2800" b="0" i="0" u="none" strike="noStrike" kern="1200" cap="none" spc="0" normalizeH="0" noProof="0" dirty="0" smtClean="0">
                <a:ln>
                  <a:noFill/>
                </a:ln>
                <a:solidFill>
                  <a:srgbClr val="7030A0"/>
                </a:solidFill>
                <a:effectLst/>
                <a:uLnTx/>
                <a:uFillTx/>
                <a:latin typeface="Elephant" panose="02020904090505020303" pitchFamily="18" charset="0"/>
              </a:rPr>
              <a:t> of Mughal Empire </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noProof="0" dirty="0" smtClean="0">
              <a:ln>
                <a:noFill/>
              </a:ln>
              <a:solidFill>
                <a:schemeClr val="accent2">
                  <a:lumMod val="40000"/>
                  <a:lumOff val="60000"/>
                </a:schemeClr>
              </a:solidFill>
              <a:effectLst/>
              <a:uLnTx/>
              <a:uFillTx/>
              <a:latin typeface="Elephant" panose="02020904090505020303"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GB" sz="2800" dirty="0">
              <a:solidFill>
                <a:schemeClr val="accent2">
                  <a:lumMod val="40000"/>
                  <a:lumOff val="60000"/>
                </a:schemeClr>
              </a:solidFill>
              <a:latin typeface="Elephant" panose="02020904090505020303"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noProof="0" dirty="0" smtClean="0">
              <a:ln>
                <a:noFill/>
              </a:ln>
              <a:solidFill>
                <a:schemeClr val="accent2">
                  <a:lumMod val="40000"/>
                  <a:lumOff val="60000"/>
                </a:schemeClr>
              </a:solidFill>
              <a:effectLst/>
              <a:uLnTx/>
              <a:uFillTx/>
              <a:latin typeface="Elephant" panose="02020904090505020303"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GB" sz="2800" dirty="0">
              <a:solidFill>
                <a:schemeClr val="accent2">
                  <a:lumMod val="40000"/>
                  <a:lumOff val="60000"/>
                </a:schemeClr>
              </a:solidFill>
              <a:latin typeface="Elephant" panose="02020904090505020303"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noProof="0" dirty="0" smtClean="0">
              <a:ln>
                <a:noFill/>
              </a:ln>
              <a:solidFill>
                <a:schemeClr val="accent2">
                  <a:lumMod val="40000"/>
                  <a:lumOff val="60000"/>
                </a:schemeClr>
              </a:solidFill>
              <a:effectLst/>
              <a:uLnTx/>
              <a:uFillTx/>
              <a:latin typeface="Elephant" panose="02020904090505020303"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GB" sz="2800" dirty="0">
              <a:solidFill>
                <a:schemeClr val="accent2">
                  <a:lumMod val="40000"/>
                  <a:lumOff val="60000"/>
                </a:schemeClr>
              </a:solidFill>
              <a:latin typeface="Elephant" panose="02020904090505020303"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noProof="0" dirty="0" smtClean="0">
              <a:ln>
                <a:noFill/>
              </a:ln>
              <a:solidFill>
                <a:schemeClr val="accent2">
                  <a:lumMod val="40000"/>
                  <a:lumOff val="60000"/>
                </a:schemeClr>
              </a:solidFill>
              <a:effectLst/>
              <a:uLnTx/>
              <a:uFillTx/>
              <a:latin typeface="Elephant" panose="02020904090505020303" pitchFamily="18" charset="0"/>
            </a:endParaRPr>
          </a:p>
          <a:p>
            <a:pPr lvl="7" algn="r">
              <a:defRPr/>
            </a:pPr>
            <a:endParaRPr kumimoji="0" lang="en-GB" sz="2800" b="0" i="0" u="none" strike="noStrike" kern="1200" cap="none" spc="0" normalizeH="0" noProof="0" dirty="0" smtClean="0">
              <a:ln>
                <a:noFill/>
              </a:ln>
              <a:solidFill>
                <a:schemeClr val="accent2">
                  <a:lumMod val="40000"/>
                  <a:lumOff val="60000"/>
                </a:schemeClr>
              </a:solidFill>
              <a:effectLst/>
              <a:uLnTx/>
              <a:uFillTx/>
              <a:latin typeface="Elephant" panose="02020904090505020303" pitchFamily="18" charset="0"/>
            </a:endParaRPr>
          </a:p>
          <a:p>
            <a:pPr lvl="6" algn="r">
              <a:defRPr/>
            </a:pPr>
            <a:r>
              <a:rPr kumimoji="0" lang="en-GB" sz="2400" b="0" i="0" u="none" strike="noStrike" kern="1200" cap="none" spc="0" normalizeH="0" noProof="0" dirty="0" smtClean="0">
                <a:ln>
                  <a:noFill/>
                </a:ln>
                <a:solidFill>
                  <a:srgbClr val="7030A0"/>
                </a:solidFill>
                <a:effectLst/>
                <a:uLnTx/>
                <a:uFillTx/>
                <a:latin typeface="Elephant" panose="02020904090505020303" pitchFamily="18" charset="0"/>
              </a:rPr>
              <a:t>Rise of </a:t>
            </a:r>
          </a:p>
          <a:p>
            <a:pPr lvl="6" algn="r">
              <a:defRPr/>
            </a:pPr>
            <a:r>
              <a:rPr kumimoji="0" lang="en-GB" sz="2400" b="0" i="0" u="none" strike="noStrike" kern="1200" cap="none" spc="0" normalizeH="0" noProof="0" dirty="0" smtClean="0">
                <a:ln>
                  <a:noFill/>
                </a:ln>
                <a:solidFill>
                  <a:srgbClr val="7030A0"/>
                </a:solidFill>
                <a:effectLst/>
                <a:uLnTx/>
                <a:uFillTx/>
                <a:latin typeface="Elephant" panose="02020904090505020303" pitchFamily="18" charset="0"/>
              </a:rPr>
              <a:t>East </a:t>
            </a:r>
          </a:p>
          <a:p>
            <a:pPr lvl="6" algn="r">
              <a:defRPr/>
            </a:pPr>
            <a:r>
              <a:rPr kumimoji="0" lang="en-GB" sz="2400" b="0" i="0" u="none" strike="noStrike" kern="1200" cap="none" spc="0" normalizeH="0" noProof="0" dirty="0" smtClean="0">
                <a:ln>
                  <a:noFill/>
                </a:ln>
                <a:solidFill>
                  <a:srgbClr val="7030A0"/>
                </a:solidFill>
                <a:effectLst/>
                <a:uLnTx/>
                <a:uFillTx/>
                <a:latin typeface="Elephant" panose="02020904090505020303" pitchFamily="18" charset="0"/>
              </a:rPr>
              <a:t>India </a:t>
            </a:r>
          </a:p>
          <a:p>
            <a:pPr lvl="6" algn="r">
              <a:defRPr/>
            </a:pPr>
            <a:r>
              <a:rPr kumimoji="0" lang="en-GB" sz="2400" b="0" i="0" u="none" strike="noStrike" kern="1200" cap="none" spc="0" normalizeH="0" noProof="0" dirty="0" smtClean="0">
                <a:ln>
                  <a:noFill/>
                </a:ln>
                <a:solidFill>
                  <a:srgbClr val="7030A0"/>
                </a:solidFill>
                <a:effectLst/>
                <a:uLnTx/>
                <a:uFillTx/>
                <a:latin typeface="Elephant" panose="02020904090505020303" pitchFamily="18" charset="0"/>
              </a:rPr>
              <a:t>Company</a:t>
            </a:r>
            <a:endParaRPr kumimoji="0" lang="en-GB" sz="1600" b="0" i="0" u="none" strike="noStrike" kern="1200" cap="none" spc="0" normalizeH="0" baseline="0" noProof="0" dirty="0">
              <a:ln>
                <a:noFill/>
              </a:ln>
              <a:solidFill>
                <a:srgbClr val="7030A0"/>
              </a:solidFill>
              <a:effectLst/>
              <a:uLnTx/>
              <a:uFillTx/>
              <a:latin typeface="Calibri" panose="020F0502020204030204"/>
            </a:endParaRPr>
          </a:p>
        </p:txBody>
      </p:sp>
    </p:spTree>
    <p:extLst>
      <p:ext uri="{BB962C8B-B14F-4D97-AF65-F5344CB8AC3E}">
        <p14:creationId xmlns:p14="http://schemas.microsoft.com/office/powerpoint/2010/main" val="30900582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6750" y="95250"/>
            <a:ext cx="10858500" cy="6667500"/>
          </a:xfrm>
          <a:prstGeom prst="rect">
            <a:avLst/>
          </a:prstGeom>
        </p:spPr>
      </p:pic>
    </p:spTree>
    <p:extLst>
      <p:ext uri="{BB962C8B-B14F-4D97-AF65-F5344CB8AC3E}">
        <p14:creationId xmlns:p14="http://schemas.microsoft.com/office/powerpoint/2010/main" val="24828388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110810" cy="4152900"/>
          </a:xfrm>
          <a:prstGeom prst="rect">
            <a:avLst/>
          </a:prstGeom>
        </p:spPr>
      </p:pic>
      <p:pic>
        <p:nvPicPr>
          <p:cNvPr id="3" name="Picture 2"/>
          <p:cNvPicPr>
            <a:picLocks noChangeAspect="1"/>
          </p:cNvPicPr>
          <p:nvPr/>
        </p:nvPicPr>
        <p:blipFill>
          <a:blip r:embed="rId4"/>
          <a:stretch>
            <a:fillRect/>
          </a:stretch>
        </p:blipFill>
        <p:spPr>
          <a:xfrm>
            <a:off x="-2" y="3992569"/>
            <a:ext cx="4095880" cy="2865431"/>
          </a:xfrm>
          <a:prstGeom prst="rect">
            <a:avLst/>
          </a:prstGeom>
        </p:spPr>
      </p:pic>
      <p:sp>
        <p:nvSpPr>
          <p:cNvPr id="4" name="Rectangle 3"/>
          <p:cNvSpPr/>
          <p:nvPr/>
        </p:nvSpPr>
        <p:spPr>
          <a:xfrm>
            <a:off x="4095878" y="0"/>
            <a:ext cx="8096122" cy="7374763"/>
          </a:xfrm>
          <a:prstGeom prst="rect">
            <a:avLst/>
          </a:prstGeom>
        </p:spPr>
        <p:txBody>
          <a:bodyPr wrap="square" lIns="540000" tIns="540000" rIns="540000" bIns="576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srgbClr val="7030A0"/>
                </a:solidFill>
                <a:effectLst/>
                <a:uLnTx/>
                <a:uFillTx/>
                <a:latin typeface="Elephant" panose="02020904090505020303" pitchFamily="18" charset="0"/>
              </a:rPr>
              <a:t>British East India Company</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smtClean="0">
              <a:solidFill>
                <a:srgbClr val="7030A0"/>
              </a:solidFill>
              <a:latin typeface="Elephant" panose="02020904090505020303" pitchFamily="18" charset="0"/>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smtClean="0">
                <a:solidFill>
                  <a:srgbClr val="7030A0"/>
                </a:solidFill>
                <a:latin typeface="Arial Black" panose="020B0A04020102020204" pitchFamily="34" charset="0"/>
              </a:rPr>
              <a:t>est. 1600; abolished 1874</a:t>
            </a:r>
          </a:p>
          <a:p>
            <a:pPr marL="342900" lvl="0" indent="-342900" algn="just">
              <a:buFont typeface="Arial" panose="020B0604020202020204" pitchFamily="34" charset="0"/>
              <a:buChar char="•"/>
              <a:defRPr/>
            </a:pPr>
            <a:r>
              <a:rPr lang="en-GB" sz="2000" dirty="0" smtClean="0">
                <a:solidFill>
                  <a:srgbClr val="7030A0"/>
                </a:solidFill>
                <a:latin typeface="Arial Black" panose="020B0A04020102020204" pitchFamily="34" charset="0"/>
              </a:rPr>
              <a:t>Royal Charter – following example of Dutch East India Companies </a:t>
            </a:r>
            <a:r>
              <a:rPr lang="en-GB" sz="2000" dirty="0">
                <a:solidFill>
                  <a:srgbClr val="7030A0"/>
                </a:solidFill>
                <a:latin typeface="Arial Black" panose="020B0A04020102020204" pitchFamily="34" charset="0"/>
              </a:rPr>
              <a:t>and Portuguese Casa da </a:t>
            </a:r>
            <a:r>
              <a:rPr lang="en-GB" sz="2000" dirty="0" err="1" smtClean="0">
                <a:solidFill>
                  <a:srgbClr val="7030A0"/>
                </a:solidFill>
                <a:latin typeface="Arial Black" panose="020B0A04020102020204" pitchFamily="34" charset="0"/>
              </a:rPr>
              <a:t>Índia</a:t>
            </a:r>
            <a:endParaRPr lang="en-GB" sz="2000" dirty="0" smtClean="0">
              <a:solidFill>
                <a:srgbClr val="7030A0"/>
              </a:solidFill>
              <a:latin typeface="Arial Black" panose="020B0A04020102020204" pitchFamily="34" charset="0"/>
            </a:endParaRPr>
          </a:p>
          <a:p>
            <a:pPr marL="342900" lvl="0" indent="-342900" algn="just">
              <a:buFont typeface="Arial" panose="020B0604020202020204" pitchFamily="34" charset="0"/>
              <a:buChar char="•"/>
              <a:defRPr/>
            </a:pPr>
            <a:r>
              <a:rPr lang="en-GB" sz="2000" dirty="0" smtClean="0">
                <a:solidFill>
                  <a:srgbClr val="7030A0"/>
                </a:solidFill>
                <a:latin typeface="Arial Black" panose="020B0A04020102020204" pitchFamily="34" charset="0"/>
              </a:rPr>
              <a:t>Chartered </a:t>
            </a:r>
            <a:r>
              <a:rPr lang="en-GB" sz="2000" dirty="0">
                <a:solidFill>
                  <a:srgbClr val="7030A0"/>
                </a:solidFill>
                <a:latin typeface="Arial Black" panose="020B0A04020102020204" pitchFamily="34" charset="0"/>
              </a:rPr>
              <a:t>as </a:t>
            </a:r>
            <a:r>
              <a:rPr lang="en-GB" sz="2000" dirty="0" smtClean="0">
                <a:solidFill>
                  <a:srgbClr val="7030A0"/>
                </a:solidFill>
                <a:latin typeface="Arial Black" panose="020B0A04020102020204" pitchFamily="34" charset="0"/>
              </a:rPr>
              <a:t>‘Governor </a:t>
            </a:r>
            <a:r>
              <a:rPr lang="en-GB" sz="2000" dirty="0">
                <a:solidFill>
                  <a:srgbClr val="7030A0"/>
                </a:solidFill>
                <a:latin typeface="Arial Black" panose="020B0A04020102020204" pitchFamily="34" charset="0"/>
              </a:rPr>
              <a:t>and Company of Merchants of London trading into the East </a:t>
            </a:r>
            <a:r>
              <a:rPr lang="en-GB" sz="2000" dirty="0" smtClean="0">
                <a:solidFill>
                  <a:srgbClr val="7030A0"/>
                </a:solidFill>
                <a:latin typeface="Arial Black" panose="020B0A04020102020204" pitchFamily="34" charset="0"/>
              </a:rPr>
              <a:t>Indies’</a:t>
            </a:r>
          </a:p>
          <a:p>
            <a:pPr marL="342900" lvl="0" indent="-342900" algn="just">
              <a:buFont typeface="Arial" panose="020B0604020202020204" pitchFamily="34" charset="0"/>
              <a:buChar char="•"/>
              <a:defRPr/>
            </a:pPr>
            <a:r>
              <a:rPr lang="en-GB" sz="2000" noProof="0" dirty="0">
                <a:solidFill>
                  <a:srgbClr val="7030A0"/>
                </a:solidFill>
                <a:latin typeface="Arial Black" panose="020B0A04020102020204" pitchFamily="34" charset="0"/>
              </a:rPr>
              <a:t>M</a:t>
            </a:r>
            <a:r>
              <a:rPr kumimoji="0" lang="en-GB" sz="2000" b="0" i="0" u="none" strike="noStrike" kern="1200" cap="none" spc="0" normalizeH="0" baseline="0" noProof="0" dirty="0" smtClean="0">
                <a:ln>
                  <a:noFill/>
                </a:ln>
                <a:solidFill>
                  <a:srgbClr val="7030A0"/>
                </a:solidFill>
                <a:effectLst/>
                <a:uLnTx/>
                <a:uFillTx/>
                <a:latin typeface="Arial Black" panose="020B0A04020102020204" pitchFamily="34" charset="0"/>
              </a:rPr>
              <a:t>onopoly on Britain’s East Asian trade in </a:t>
            </a:r>
            <a:r>
              <a:rPr lang="en-GB" sz="2000" dirty="0" smtClean="0">
                <a:solidFill>
                  <a:srgbClr val="7030A0"/>
                </a:solidFill>
                <a:latin typeface="Arial Black" panose="020B0A04020102020204" pitchFamily="34" charset="0"/>
              </a:rPr>
              <a:t>commodities such as cotton</a:t>
            </a:r>
            <a:r>
              <a:rPr lang="en-GB" sz="2000" dirty="0">
                <a:solidFill>
                  <a:srgbClr val="7030A0"/>
                </a:solidFill>
                <a:latin typeface="Arial Black" panose="020B0A04020102020204" pitchFamily="34" charset="0"/>
              </a:rPr>
              <a:t>, silk, indigo dye, salt, spices, saltpetre, </a:t>
            </a:r>
            <a:r>
              <a:rPr lang="en-GB" sz="2000" dirty="0" smtClean="0">
                <a:solidFill>
                  <a:srgbClr val="7030A0"/>
                </a:solidFill>
                <a:latin typeface="Arial Black" panose="020B0A04020102020204" pitchFamily="34" charset="0"/>
              </a:rPr>
              <a:t>tea </a:t>
            </a:r>
            <a:r>
              <a:rPr lang="en-GB" sz="2000" dirty="0">
                <a:solidFill>
                  <a:srgbClr val="7030A0"/>
                </a:solidFill>
                <a:latin typeface="Arial Black" panose="020B0A04020102020204" pitchFamily="34" charset="0"/>
              </a:rPr>
              <a:t>and opium</a:t>
            </a:r>
            <a:endParaRPr kumimoji="0" lang="en-GB" sz="2000" b="0" i="0" u="none" strike="noStrike" kern="1200" cap="none" spc="0" normalizeH="0" baseline="0" noProof="0" dirty="0" smtClean="0">
              <a:ln>
                <a:noFill/>
              </a:ln>
              <a:solidFill>
                <a:srgbClr val="7030A0"/>
              </a:solidFill>
              <a:effectLst/>
              <a:uLnTx/>
              <a:uFillTx/>
              <a:latin typeface="Arial Black" panose="020B0A04020102020204" pitchFamily="34" charset="0"/>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smtClean="0">
                <a:solidFill>
                  <a:srgbClr val="7030A0"/>
                </a:solidFill>
                <a:latin typeface="Arial Black" panose="020B0A04020102020204" pitchFamily="34" charset="0"/>
              </a:rPr>
              <a:t>China monopoly ended 1813</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smtClean="0">
                <a:solidFill>
                  <a:srgbClr val="7030A0"/>
                </a:solidFill>
                <a:latin typeface="Arial Black" panose="020B0A04020102020204" pitchFamily="34" charset="0"/>
              </a:rPr>
              <a:t>India monopoly ended 1833 with Government of India Act</a:t>
            </a:r>
          </a:p>
          <a:p>
            <a:pPr marL="342900" lvl="0" indent="-342900" algn="just">
              <a:buFont typeface="Arial" panose="020B0604020202020204" pitchFamily="34" charset="0"/>
              <a:buChar char="•"/>
              <a:defRPr/>
            </a:pPr>
            <a:r>
              <a:rPr lang="en-GB" sz="2000" dirty="0" smtClean="0">
                <a:solidFill>
                  <a:srgbClr val="7030A0"/>
                </a:solidFill>
                <a:latin typeface="Arial Black" panose="020B0A04020102020204" pitchFamily="34" charset="0"/>
              </a:rPr>
              <a:t>‘Company rule’ era; commenced </a:t>
            </a:r>
            <a:r>
              <a:rPr lang="en-GB" sz="2000" dirty="0">
                <a:solidFill>
                  <a:srgbClr val="7030A0"/>
                </a:solidFill>
                <a:latin typeface="Arial Black" panose="020B0A04020102020204" pitchFamily="34" charset="0"/>
              </a:rPr>
              <a:t>in 1757, after the Battle of </a:t>
            </a:r>
            <a:r>
              <a:rPr lang="en-GB" sz="2000" dirty="0" err="1">
                <a:solidFill>
                  <a:srgbClr val="7030A0"/>
                </a:solidFill>
                <a:latin typeface="Arial Black" panose="020B0A04020102020204" pitchFamily="34" charset="0"/>
              </a:rPr>
              <a:t>Plassey</a:t>
            </a:r>
            <a:endParaRPr lang="en-GB" sz="2000" dirty="0" smtClean="0">
              <a:solidFill>
                <a:srgbClr val="7030A0"/>
              </a:solidFill>
              <a:latin typeface="Arial Black" panose="020B0A04020102020204" pitchFamily="34" charset="0"/>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smtClean="0">
                <a:solidFill>
                  <a:srgbClr val="7030A0"/>
                </a:solidFill>
                <a:latin typeface="Arial Black" panose="020B0A04020102020204" pitchFamily="34" charset="0"/>
              </a:rPr>
              <a:t>Effectively the ruler/administrator of British Indian territories until 1858</a:t>
            </a:r>
            <a:endParaRPr kumimoji="0" lang="en-GB" sz="2000" b="0" i="0" u="none" strike="noStrike" kern="1200" cap="none" spc="0" normalizeH="0" baseline="0" noProof="0" dirty="0">
              <a:ln>
                <a:noFill/>
              </a:ln>
              <a:solidFill>
                <a:srgbClr val="7030A0"/>
              </a:solidFill>
              <a:effectLst/>
              <a:uLnTx/>
              <a:uFillTx/>
              <a:latin typeface="Arial Black" panose="020B0A040201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82612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01800" y="26070"/>
            <a:ext cx="8851900" cy="6855036"/>
          </a:xfrm>
          <a:prstGeom prst="rect">
            <a:avLst/>
          </a:prstGeom>
        </p:spPr>
      </p:pic>
    </p:spTree>
    <p:extLst>
      <p:ext uri="{BB962C8B-B14F-4D97-AF65-F5344CB8AC3E}">
        <p14:creationId xmlns:p14="http://schemas.microsoft.com/office/powerpoint/2010/main" val="41774476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8900" y="-6311"/>
            <a:ext cx="8580388" cy="6864311"/>
          </a:xfrm>
          <a:prstGeom prst="rect">
            <a:avLst/>
          </a:prstGeom>
        </p:spPr>
      </p:pic>
      <p:sp>
        <p:nvSpPr>
          <p:cNvPr id="3" name="Rectangle 2"/>
          <p:cNvSpPr/>
          <p:nvPr/>
        </p:nvSpPr>
        <p:spPr>
          <a:xfrm>
            <a:off x="9187542" y="522514"/>
            <a:ext cx="2356758" cy="3908762"/>
          </a:xfrm>
          <a:prstGeom prst="rect">
            <a:avLst/>
          </a:prstGeom>
        </p:spPr>
        <p:txBody>
          <a:bodyPr wrap="square">
            <a:spAutoFit/>
          </a:bodyPr>
          <a:lstStyle/>
          <a:p>
            <a:pPr lvl="0"/>
            <a:r>
              <a:rPr lang="en-GB" sz="2400" dirty="0" smtClean="0">
                <a:solidFill>
                  <a:prstClr val="black"/>
                </a:solidFill>
                <a:latin typeface="Elephant" panose="02020904090505020303" pitchFamily="18" charset="0"/>
              </a:rPr>
              <a:t>‘Company Style’</a:t>
            </a:r>
          </a:p>
          <a:p>
            <a:pPr lvl="0"/>
            <a:endParaRPr lang="en-GB" sz="1400" dirty="0">
              <a:solidFill>
                <a:prstClr val="black"/>
              </a:solidFill>
            </a:endParaRPr>
          </a:p>
          <a:p>
            <a:pPr lvl="0"/>
            <a:endParaRPr lang="en-GB" sz="1400" dirty="0" smtClean="0">
              <a:solidFill>
                <a:prstClr val="black"/>
              </a:solidFill>
            </a:endParaRPr>
          </a:p>
          <a:p>
            <a:pPr lvl="0"/>
            <a:endParaRPr lang="en-GB" sz="1400" dirty="0">
              <a:solidFill>
                <a:prstClr val="black"/>
              </a:solidFill>
            </a:endParaRPr>
          </a:p>
          <a:p>
            <a:pPr lvl="0"/>
            <a:endParaRPr lang="en-GB" sz="1400" dirty="0" smtClean="0">
              <a:solidFill>
                <a:prstClr val="black"/>
              </a:solidFill>
            </a:endParaRPr>
          </a:p>
          <a:p>
            <a:pPr lvl="0"/>
            <a:r>
              <a:rPr lang="en-GB" dirty="0" smtClean="0">
                <a:solidFill>
                  <a:prstClr val="black"/>
                </a:solidFill>
              </a:rPr>
              <a:t>Major </a:t>
            </a:r>
            <a:r>
              <a:rPr lang="en-GB" dirty="0">
                <a:solidFill>
                  <a:prstClr val="black"/>
                </a:solidFill>
              </a:rPr>
              <a:t>William </a:t>
            </a:r>
            <a:r>
              <a:rPr lang="en-GB" dirty="0">
                <a:solidFill>
                  <a:prstClr val="black"/>
                </a:solidFill>
              </a:rPr>
              <a:t>Palmer(1740-1816)  </a:t>
            </a:r>
            <a:r>
              <a:rPr lang="en-GB" dirty="0" smtClean="0">
                <a:solidFill>
                  <a:prstClr val="black"/>
                </a:solidFill>
              </a:rPr>
              <a:t>with </a:t>
            </a:r>
            <a:r>
              <a:rPr lang="en-GB" dirty="0">
                <a:solidFill>
                  <a:prstClr val="black"/>
                </a:solidFill>
              </a:rPr>
              <a:t>his second wife, the Mughal princess Bibi </a:t>
            </a:r>
            <a:r>
              <a:rPr lang="en-GB" dirty="0" err="1">
                <a:solidFill>
                  <a:prstClr val="black"/>
                </a:solidFill>
              </a:rPr>
              <a:t>Faiz</a:t>
            </a:r>
            <a:r>
              <a:rPr lang="en-GB" dirty="0">
                <a:solidFill>
                  <a:prstClr val="black"/>
                </a:solidFill>
              </a:rPr>
              <a:t> Bakhsh and their three </a:t>
            </a:r>
            <a:r>
              <a:rPr lang="en-GB" dirty="0" smtClean="0">
                <a:solidFill>
                  <a:prstClr val="black"/>
                </a:solidFill>
              </a:rPr>
              <a:t>children, </a:t>
            </a:r>
            <a:r>
              <a:rPr lang="en-GB" dirty="0">
                <a:solidFill>
                  <a:prstClr val="black"/>
                </a:solidFill>
              </a:rPr>
              <a:t>by  Johann </a:t>
            </a:r>
            <a:r>
              <a:rPr lang="en-GB" dirty="0" err="1">
                <a:solidFill>
                  <a:prstClr val="black"/>
                </a:solidFill>
              </a:rPr>
              <a:t>Zoffany</a:t>
            </a:r>
            <a:r>
              <a:rPr lang="en-GB" dirty="0">
                <a:solidFill>
                  <a:prstClr val="black"/>
                </a:solidFill>
              </a:rPr>
              <a:t> (1785)</a:t>
            </a:r>
          </a:p>
          <a:p>
            <a:pPr lvl="0"/>
            <a:endParaRPr lang="en-GB" dirty="0">
              <a:solidFill>
                <a:prstClr val="black"/>
              </a:solidFill>
            </a:endParaRPr>
          </a:p>
        </p:txBody>
      </p:sp>
    </p:spTree>
    <p:extLst>
      <p:ext uri="{BB962C8B-B14F-4D97-AF65-F5344CB8AC3E}">
        <p14:creationId xmlns:p14="http://schemas.microsoft.com/office/powerpoint/2010/main" val="32167638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6900" y="0"/>
            <a:ext cx="5695926" cy="6806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8216900" y="522514"/>
            <a:ext cx="3327400" cy="4001095"/>
          </a:xfrm>
          <a:prstGeom prst="rect">
            <a:avLst/>
          </a:prstGeom>
        </p:spPr>
        <p:txBody>
          <a:bodyPr wrap="square">
            <a:spAutoFit/>
          </a:bodyPr>
          <a:lstStyle/>
          <a:p>
            <a:pPr lvl="0"/>
            <a:r>
              <a:rPr lang="en-GB" sz="4400" dirty="0" smtClean="0">
                <a:solidFill>
                  <a:prstClr val="black"/>
                </a:solidFill>
                <a:latin typeface="Elephant" panose="02020904090505020303" pitchFamily="18" charset="0"/>
              </a:rPr>
              <a:t>‘Company Style’</a:t>
            </a:r>
          </a:p>
          <a:p>
            <a:pPr lvl="0"/>
            <a:endParaRPr lang="en-GB" sz="1400" dirty="0">
              <a:solidFill>
                <a:prstClr val="black"/>
              </a:solidFill>
            </a:endParaRPr>
          </a:p>
          <a:p>
            <a:pPr lvl="0"/>
            <a:endParaRPr lang="en-GB" sz="1400" dirty="0" smtClean="0">
              <a:solidFill>
                <a:prstClr val="black"/>
              </a:solidFill>
            </a:endParaRPr>
          </a:p>
          <a:p>
            <a:pPr lvl="0"/>
            <a:endParaRPr lang="en-GB" sz="2000" dirty="0">
              <a:solidFill>
                <a:prstClr val="black"/>
              </a:solidFill>
            </a:endParaRPr>
          </a:p>
          <a:p>
            <a:pPr lvl="0"/>
            <a:endParaRPr lang="en-GB" sz="2000" dirty="0" smtClean="0">
              <a:solidFill>
                <a:prstClr val="black"/>
              </a:solidFill>
            </a:endParaRPr>
          </a:p>
          <a:p>
            <a:endParaRPr lang="en-GB" sz="2000" dirty="0">
              <a:solidFill>
                <a:prstClr val="black"/>
              </a:solidFill>
            </a:endParaRPr>
          </a:p>
          <a:p>
            <a:r>
              <a:rPr lang="en-GB" sz="2000" dirty="0">
                <a:solidFill>
                  <a:prstClr val="black"/>
                </a:solidFill>
              </a:rPr>
              <a:t>East India Company painting of William Fullerton, anonymous (c. 1760–64)</a:t>
            </a:r>
          </a:p>
          <a:p>
            <a:pPr lvl="0"/>
            <a:endParaRPr lang="en-GB" dirty="0">
              <a:solidFill>
                <a:prstClr val="black"/>
              </a:solidFill>
            </a:endParaRPr>
          </a:p>
        </p:txBody>
      </p:sp>
    </p:spTree>
    <p:extLst>
      <p:ext uri="{BB962C8B-B14F-4D97-AF65-F5344CB8AC3E}">
        <p14:creationId xmlns:p14="http://schemas.microsoft.com/office/powerpoint/2010/main" val="35067072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captain james tod chokh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1150600" cy="69319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612901" y="1014222"/>
            <a:ext cx="7505700" cy="892552"/>
          </a:xfrm>
          <a:prstGeom prst="rect">
            <a:avLst/>
          </a:prstGeom>
        </p:spPr>
        <p:txBody>
          <a:bodyPr wrap="square">
            <a:spAutoFit/>
          </a:bodyPr>
          <a:lstStyle/>
          <a:p>
            <a:pPr lvl="0" algn="r"/>
            <a:r>
              <a:rPr lang="en-GB" sz="3200" dirty="0" smtClean="0">
                <a:solidFill>
                  <a:schemeClr val="bg1"/>
                </a:solidFill>
                <a:latin typeface="Elephant" panose="02020904090505020303" pitchFamily="18" charset="0"/>
              </a:rPr>
              <a:t>‘Company Style’</a:t>
            </a:r>
          </a:p>
          <a:p>
            <a:pPr algn="r"/>
            <a:r>
              <a:rPr lang="en-GB" sz="2000" dirty="0" err="1" smtClean="0">
                <a:solidFill>
                  <a:schemeClr val="bg1"/>
                </a:solidFill>
              </a:rPr>
              <a:t>Chokha</a:t>
            </a:r>
            <a:r>
              <a:rPr lang="en-GB" sz="2000" dirty="0" smtClean="0">
                <a:solidFill>
                  <a:schemeClr val="bg1"/>
                </a:solidFill>
              </a:rPr>
              <a:t>, </a:t>
            </a:r>
            <a:r>
              <a:rPr lang="en-GB" sz="2000" i="1" dirty="0" smtClean="0">
                <a:solidFill>
                  <a:schemeClr val="bg1"/>
                </a:solidFill>
              </a:rPr>
              <a:t>Captain James Tod </a:t>
            </a:r>
            <a:r>
              <a:rPr lang="en-GB" sz="2000" dirty="0" smtClean="0">
                <a:solidFill>
                  <a:schemeClr val="bg1"/>
                </a:solidFill>
              </a:rPr>
              <a:t>(1817)</a:t>
            </a:r>
            <a:endParaRPr lang="en-GB" sz="2000" dirty="0">
              <a:solidFill>
                <a:schemeClr val="bg1"/>
              </a:solidFill>
            </a:endParaRPr>
          </a:p>
        </p:txBody>
      </p:sp>
    </p:spTree>
    <p:extLst>
      <p:ext uri="{BB962C8B-B14F-4D97-AF65-F5344CB8AC3E}">
        <p14:creationId xmlns:p14="http://schemas.microsoft.com/office/powerpoint/2010/main" val="38507549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19247"/>
            <a:ext cx="5619750" cy="3293542"/>
          </a:xfrm>
          <a:prstGeom prst="rect">
            <a:avLst/>
          </a:prstGeom>
        </p:spPr>
      </p:pic>
      <p:sp>
        <p:nvSpPr>
          <p:cNvPr id="4" name="Rectangle 3"/>
          <p:cNvSpPr/>
          <p:nvPr/>
        </p:nvSpPr>
        <p:spPr>
          <a:xfrm>
            <a:off x="9212576" y="4139684"/>
            <a:ext cx="2758447" cy="369332"/>
          </a:xfrm>
          <a:prstGeom prst="rect">
            <a:avLst/>
          </a:prstGeom>
        </p:spPr>
        <p:txBody>
          <a:bodyPr wrap="none">
            <a:spAutoFit/>
          </a:bodyPr>
          <a:lstStyle/>
          <a:p>
            <a:r>
              <a:rPr lang="en-GB" dirty="0" err="1"/>
              <a:t>Rajmahl</a:t>
            </a:r>
            <a:r>
              <a:rPr lang="en-GB" dirty="0"/>
              <a:t> on the </a:t>
            </a:r>
            <a:r>
              <a:rPr lang="en-GB" dirty="0" err="1"/>
              <a:t>Bunas</a:t>
            </a:r>
            <a:r>
              <a:rPr lang="en-GB" dirty="0"/>
              <a:t> River</a:t>
            </a:r>
          </a:p>
        </p:txBody>
      </p:sp>
      <p:pic>
        <p:nvPicPr>
          <p:cNvPr id="5" name="Picture 4"/>
          <p:cNvPicPr>
            <a:picLocks noChangeAspect="1"/>
          </p:cNvPicPr>
          <p:nvPr/>
        </p:nvPicPr>
        <p:blipFill>
          <a:blip r:embed="rId4"/>
          <a:stretch>
            <a:fillRect/>
          </a:stretch>
        </p:blipFill>
        <p:spPr>
          <a:xfrm>
            <a:off x="6915150" y="0"/>
            <a:ext cx="5276850" cy="4039912"/>
          </a:xfrm>
          <a:prstGeom prst="rect">
            <a:avLst/>
          </a:prstGeom>
        </p:spPr>
      </p:pic>
      <p:pic>
        <p:nvPicPr>
          <p:cNvPr id="6" name="Picture 5"/>
          <p:cNvPicPr>
            <a:picLocks noChangeAspect="1"/>
          </p:cNvPicPr>
          <p:nvPr/>
        </p:nvPicPr>
        <p:blipFill rotWithShape="1">
          <a:blip r:embed="rId5"/>
          <a:srcRect l="909" t="6094" r="3333" b="32078"/>
          <a:stretch/>
        </p:blipFill>
        <p:spPr>
          <a:xfrm>
            <a:off x="198564" y="3448050"/>
            <a:ext cx="3123317" cy="3409950"/>
          </a:xfrm>
          <a:prstGeom prst="rect">
            <a:avLst/>
          </a:prstGeom>
        </p:spPr>
      </p:pic>
      <p:pic>
        <p:nvPicPr>
          <p:cNvPr id="7" name="Picture 6"/>
          <p:cNvPicPr>
            <a:picLocks noChangeAspect="1"/>
          </p:cNvPicPr>
          <p:nvPr/>
        </p:nvPicPr>
        <p:blipFill>
          <a:blip r:embed="rId6"/>
          <a:stretch>
            <a:fillRect/>
          </a:stretch>
        </p:blipFill>
        <p:spPr>
          <a:xfrm>
            <a:off x="3390645" y="3417332"/>
            <a:ext cx="4191509" cy="3440668"/>
          </a:xfrm>
          <a:prstGeom prst="rect">
            <a:avLst/>
          </a:prstGeom>
        </p:spPr>
      </p:pic>
    </p:spTree>
    <p:extLst>
      <p:ext uri="{BB962C8B-B14F-4D97-AF65-F5344CB8AC3E}">
        <p14:creationId xmlns:p14="http://schemas.microsoft.com/office/powerpoint/2010/main" val="17389401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205537" y="0"/>
            <a:ext cx="6181725" cy="6781800"/>
          </a:xfrm>
          <a:prstGeom prst="rect">
            <a:avLst/>
          </a:prstGeom>
        </p:spPr>
      </p:pic>
      <p:sp>
        <p:nvSpPr>
          <p:cNvPr id="3" name="Rectangle 2"/>
          <p:cNvSpPr/>
          <p:nvPr/>
        </p:nvSpPr>
        <p:spPr>
          <a:xfrm>
            <a:off x="6362326" y="253484"/>
            <a:ext cx="4372094" cy="646331"/>
          </a:xfrm>
          <a:prstGeom prst="rect">
            <a:avLst/>
          </a:prstGeom>
        </p:spPr>
        <p:txBody>
          <a:bodyPr wrap="none">
            <a:spAutoFit/>
          </a:bodyPr>
          <a:lstStyle/>
          <a:p>
            <a:r>
              <a:rPr lang="en-GB" dirty="0" smtClean="0"/>
              <a:t>Engraving of Ruins </a:t>
            </a:r>
            <a:r>
              <a:rPr lang="en-GB" dirty="0"/>
              <a:t>of the Fortress of </a:t>
            </a:r>
            <a:r>
              <a:rPr lang="en-GB" dirty="0" err="1" smtClean="0"/>
              <a:t>Biana</a:t>
            </a:r>
            <a:endParaRPr lang="en-GB" dirty="0" smtClean="0"/>
          </a:p>
          <a:p>
            <a:r>
              <a:rPr lang="en-GB" dirty="0"/>
              <a:t>by Edward Francis </a:t>
            </a:r>
            <a:r>
              <a:rPr lang="en-GB" dirty="0" err="1"/>
              <a:t>Finden</a:t>
            </a:r>
            <a:r>
              <a:rPr lang="en-GB" dirty="0"/>
              <a:t> </a:t>
            </a:r>
            <a:r>
              <a:rPr lang="en-GB" dirty="0" smtClean="0"/>
              <a:t>and </a:t>
            </a:r>
            <a:r>
              <a:rPr lang="en-GB" dirty="0"/>
              <a:t>Patrick </a:t>
            </a:r>
            <a:r>
              <a:rPr lang="en-GB" dirty="0" smtClean="0"/>
              <a:t>Waugh</a:t>
            </a:r>
            <a:endParaRPr lang="en-GB" dirty="0"/>
          </a:p>
        </p:txBody>
      </p:sp>
      <p:pic>
        <p:nvPicPr>
          <p:cNvPr id="4" name="Picture 3"/>
          <p:cNvPicPr>
            <a:picLocks noChangeAspect="1"/>
          </p:cNvPicPr>
          <p:nvPr/>
        </p:nvPicPr>
        <p:blipFill>
          <a:blip r:embed="rId4"/>
          <a:stretch>
            <a:fillRect/>
          </a:stretch>
        </p:blipFill>
        <p:spPr>
          <a:xfrm>
            <a:off x="56776" y="899815"/>
            <a:ext cx="6305550" cy="4399672"/>
          </a:xfrm>
          <a:prstGeom prst="rect">
            <a:avLst/>
          </a:prstGeom>
        </p:spPr>
      </p:pic>
      <p:sp>
        <p:nvSpPr>
          <p:cNvPr id="5" name="Rectangle 4"/>
          <p:cNvSpPr/>
          <p:nvPr/>
        </p:nvSpPr>
        <p:spPr>
          <a:xfrm>
            <a:off x="325155" y="5576486"/>
            <a:ext cx="3807389" cy="369332"/>
          </a:xfrm>
          <a:prstGeom prst="rect">
            <a:avLst/>
          </a:prstGeom>
        </p:spPr>
        <p:txBody>
          <a:bodyPr wrap="none">
            <a:spAutoFit/>
          </a:bodyPr>
          <a:lstStyle/>
          <a:p>
            <a:r>
              <a:rPr lang="en-GB" dirty="0"/>
              <a:t>Remains of an ancient temple at </a:t>
            </a:r>
            <a:r>
              <a:rPr lang="en-GB" dirty="0" err="1"/>
              <a:t>Baroll</a:t>
            </a:r>
            <a:endParaRPr lang="en-GB" dirty="0"/>
          </a:p>
        </p:txBody>
      </p:sp>
    </p:spTree>
    <p:extLst>
      <p:ext uri="{BB962C8B-B14F-4D97-AF65-F5344CB8AC3E}">
        <p14:creationId xmlns:p14="http://schemas.microsoft.com/office/powerpoint/2010/main" val="11263646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91200" y="0"/>
            <a:ext cx="6400800" cy="3865483"/>
          </a:xfrm>
          <a:prstGeom prst="rect">
            <a:avLst/>
          </a:prstGeom>
        </p:spPr>
      </p:pic>
      <p:sp>
        <p:nvSpPr>
          <p:cNvPr id="3" name="Rectangle 2"/>
          <p:cNvSpPr/>
          <p:nvPr/>
        </p:nvSpPr>
        <p:spPr>
          <a:xfrm>
            <a:off x="6465466" y="141208"/>
            <a:ext cx="5755433" cy="646331"/>
          </a:xfrm>
          <a:prstGeom prst="rect">
            <a:avLst/>
          </a:prstGeom>
        </p:spPr>
        <p:txBody>
          <a:bodyPr wrap="square">
            <a:spAutoFit/>
          </a:bodyPr>
          <a:lstStyle/>
          <a:p>
            <a:r>
              <a:rPr lang="en-GB" dirty="0"/>
              <a:t>Shaikh Muhammad Amir of </a:t>
            </a:r>
            <a:r>
              <a:rPr lang="en-GB" dirty="0" err="1" smtClean="0"/>
              <a:t>Karraya</a:t>
            </a:r>
            <a:r>
              <a:rPr lang="en-GB" dirty="0" smtClean="0"/>
              <a:t>, </a:t>
            </a:r>
            <a:r>
              <a:rPr lang="en-GB" i="1" dirty="0" smtClean="0"/>
              <a:t>A </a:t>
            </a:r>
            <a:r>
              <a:rPr lang="en-GB" i="1" dirty="0" err="1"/>
              <a:t>Syce</a:t>
            </a:r>
            <a:r>
              <a:rPr lang="en-GB" i="1" dirty="0"/>
              <a:t> (Groom) Holding Two Carriage Horses </a:t>
            </a:r>
            <a:r>
              <a:rPr lang="en-GB" dirty="0" smtClean="0"/>
              <a:t>(1845)</a:t>
            </a:r>
            <a:endParaRPr lang="en-GB" dirty="0"/>
          </a:p>
        </p:txBody>
      </p:sp>
      <p:pic>
        <p:nvPicPr>
          <p:cNvPr id="4" name="Picture 3"/>
          <p:cNvPicPr>
            <a:picLocks noChangeAspect="1"/>
          </p:cNvPicPr>
          <p:nvPr/>
        </p:nvPicPr>
        <p:blipFill rotWithShape="1">
          <a:blip r:embed="rId4"/>
          <a:srcRect l="9482" t="28221" r="10813" b="13778"/>
          <a:stretch/>
        </p:blipFill>
        <p:spPr>
          <a:xfrm>
            <a:off x="0" y="0"/>
            <a:ext cx="3416300" cy="3314700"/>
          </a:xfrm>
          <a:prstGeom prst="rect">
            <a:avLst/>
          </a:prstGeom>
        </p:spPr>
      </p:pic>
      <p:sp>
        <p:nvSpPr>
          <p:cNvPr id="5" name="Rectangle 4"/>
          <p:cNvSpPr/>
          <p:nvPr/>
        </p:nvSpPr>
        <p:spPr>
          <a:xfrm>
            <a:off x="3641610" y="141208"/>
            <a:ext cx="2120691" cy="923330"/>
          </a:xfrm>
          <a:prstGeom prst="rect">
            <a:avLst/>
          </a:prstGeom>
        </p:spPr>
        <p:txBody>
          <a:bodyPr wrap="square">
            <a:spAutoFit/>
          </a:bodyPr>
          <a:lstStyle/>
          <a:p>
            <a:r>
              <a:rPr lang="en-GB" dirty="0" smtClean="0"/>
              <a:t>Drawings </a:t>
            </a:r>
            <a:r>
              <a:rPr lang="en-GB" dirty="0"/>
              <a:t>of occupations and </a:t>
            </a:r>
            <a:r>
              <a:rPr lang="en-GB" dirty="0" smtClean="0"/>
              <a:t>conveyances, 1815</a:t>
            </a:r>
            <a:endParaRPr lang="en-GB" dirty="0"/>
          </a:p>
        </p:txBody>
      </p:sp>
      <p:pic>
        <p:nvPicPr>
          <p:cNvPr id="6" name="Picture 5"/>
          <p:cNvPicPr>
            <a:picLocks noChangeAspect="1"/>
          </p:cNvPicPr>
          <p:nvPr/>
        </p:nvPicPr>
        <p:blipFill rotWithShape="1">
          <a:blip r:embed="rId5"/>
          <a:srcRect l="19953" t="14696" r="19202" b="12443"/>
          <a:stretch/>
        </p:blipFill>
        <p:spPr>
          <a:xfrm>
            <a:off x="0" y="3206530"/>
            <a:ext cx="3049166" cy="3651470"/>
          </a:xfrm>
          <a:prstGeom prst="rect">
            <a:avLst/>
          </a:prstGeom>
        </p:spPr>
      </p:pic>
      <p:pic>
        <p:nvPicPr>
          <p:cNvPr id="8" name="Picture 7"/>
          <p:cNvPicPr>
            <a:picLocks noChangeAspect="1"/>
          </p:cNvPicPr>
          <p:nvPr/>
        </p:nvPicPr>
        <p:blipFill rotWithShape="1">
          <a:blip r:embed="rId6"/>
          <a:srcRect l="2971" t="7978" r="2435" b="8551"/>
          <a:stretch/>
        </p:blipFill>
        <p:spPr>
          <a:xfrm>
            <a:off x="3049165" y="3206530"/>
            <a:ext cx="5517479" cy="3651470"/>
          </a:xfrm>
          <a:prstGeom prst="rect">
            <a:avLst/>
          </a:prstGeom>
        </p:spPr>
      </p:pic>
      <p:sp>
        <p:nvSpPr>
          <p:cNvPr id="9" name="Rectangle 8"/>
          <p:cNvSpPr/>
          <p:nvPr/>
        </p:nvSpPr>
        <p:spPr>
          <a:xfrm>
            <a:off x="8707841" y="4425434"/>
            <a:ext cx="2912659" cy="923330"/>
          </a:xfrm>
          <a:prstGeom prst="rect">
            <a:avLst/>
          </a:prstGeom>
        </p:spPr>
        <p:txBody>
          <a:bodyPr wrap="square">
            <a:spAutoFit/>
          </a:bodyPr>
          <a:lstStyle/>
          <a:p>
            <a:r>
              <a:rPr lang="en-GB" dirty="0"/>
              <a:t>Mughal emperor's ceremonial </a:t>
            </a:r>
            <a:r>
              <a:rPr lang="en-GB" dirty="0" smtClean="0"/>
              <a:t>procession, c, 1840</a:t>
            </a:r>
            <a:endParaRPr lang="en-GB" dirty="0"/>
          </a:p>
        </p:txBody>
      </p:sp>
      <p:sp>
        <p:nvSpPr>
          <p:cNvPr id="10" name="Rectangle 9"/>
          <p:cNvSpPr/>
          <p:nvPr/>
        </p:nvSpPr>
        <p:spPr>
          <a:xfrm>
            <a:off x="3523576" y="1434048"/>
            <a:ext cx="2356758" cy="2431435"/>
          </a:xfrm>
          <a:prstGeom prst="rect">
            <a:avLst/>
          </a:prstGeom>
        </p:spPr>
        <p:txBody>
          <a:bodyPr wrap="square">
            <a:spAutoFit/>
          </a:bodyPr>
          <a:lstStyle/>
          <a:p>
            <a:pPr lvl="0"/>
            <a:r>
              <a:rPr lang="en-GB" sz="3200" dirty="0" smtClean="0">
                <a:solidFill>
                  <a:prstClr val="black"/>
                </a:solidFill>
                <a:latin typeface="Elephant" panose="02020904090505020303" pitchFamily="18" charset="0"/>
              </a:rPr>
              <a:t>‘Company Style’</a:t>
            </a:r>
          </a:p>
          <a:p>
            <a:pPr lvl="0"/>
            <a:endParaRPr lang="en-GB" sz="1400" dirty="0">
              <a:solidFill>
                <a:prstClr val="black"/>
              </a:solidFill>
            </a:endParaRPr>
          </a:p>
          <a:p>
            <a:pPr lvl="0"/>
            <a:endParaRPr lang="en-GB" sz="1400" dirty="0" smtClean="0">
              <a:solidFill>
                <a:prstClr val="black"/>
              </a:solidFill>
            </a:endParaRPr>
          </a:p>
          <a:p>
            <a:pPr lvl="0"/>
            <a:endParaRPr lang="en-GB" sz="2000" dirty="0">
              <a:solidFill>
                <a:prstClr val="black"/>
              </a:solidFill>
            </a:endParaRPr>
          </a:p>
          <a:p>
            <a:pPr lvl="0"/>
            <a:endParaRPr lang="en-GB" sz="2000" dirty="0" smtClean="0">
              <a:solidFill>
                <a:prstClr val="black"/>
              </a:solidFill>
            </a:endParaRPr>
          </a:p>
          <a:p>
            <a:endParaRPr lang="en-GB" sz="2000" dirty="0">
              <a:solidFill>
                <a:prstClr val="black"/>
              </a:solidFill>
            </a:endParaRPr>
          </a:p>
        </p:txBody>
      </p:sp>
    </p:spTree>
    <p:extLst>
      <p:ext uri="{BB962C8B-B14F-4D97-AF65-F5344CB8AC3E}">
        <p14:creationId xmlns:p14="http://schemas.microsoft.com/office/powerpoint/2010/main" val="3906596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15602" t="12222" r="-35" b="5278"/>
          <a:stretch/>
        </p:blipFill>
        <p:spPr>
          <a:xfrm>
            <a:off x="494374" y="704849"/>
            <a:ext cx="4762500" cy="6070655"/>
          </a:xfrm>
          <a:prstGeom prst="rect">
            <a:avLst/>
          </a:prstGeom>
        </p:spPr>
      </p:pic>
      <p:pic>
        <p:nvPicPr>
          <p:cNvPr id="4" name="Picture 3"/>
          <p:cNvPicPr>
            <a:picLocks noChangeAspect="1"/>
          </p:cNvPicPr>
          <p:nvPr/>
        </p:nvPicPr>
        <p:blipFill rotWithShape="1">
          <a:blip r:embed="rId4"/>
          <a:srcRect t="12222" b="5556"/>
          <a:stretch/>
        </p:blipFill>
        <p:spPr>
          <a:xfrm>
            <a:off x="5256874" y="704849"/>
            <a:ext cx="5659478" cy="6070654"/>
          </a:xfrm>
          <a:prstGeom prst="rect">
            <a:avLst/>
          </a:prstGeom>
        </p:spPr>
      </p:pic>
      <p:pic>
        <p:nvPicPr>
          <p:cNvPr id="5" name="Picture 4"/>
          <p:cNvPicPr>
            <a:picLocks noChangeAspect="1"/>
          </p:cNvPicPr>
          <p:nvPr/>
        </p:nvPicPr>
        <p:blipFill rotWithShape="1">
          <a:blip r:embed="rId5"/>
          <a:srcRect l="42910" t="53961" r="4686" b="6064"/>
          <a:stretch/>
        </p:blipFill>
        <p:spPr>
          <a:xfrm>
            <a:off x="8541094" y="0"/>
            <a:ext cx="3583305" cy="3562350"/>
          </a:xfrm>
          <a:prstGeom prst="rect">
            <a:avLst/>
          </a:prstGeom>
        </p:spPr>
      </p:pic>
      <p:sp>
        <p:nvSpPr>
          <p:cNvPr id="6" name="Rectangle 5"/>
          <p:cNvSpPr/>
          <p:nvPr/>
        </p:nvSpPr>
        <p:spPr>
          <a:xfrm>
            <a:off x="9685999" y="3562350"/>
            <a:ext cx="2438400" cy="1754326"/>
          </a:xfrm>
          <a:prstGeom prst="rect">
            <a:avLst/>
          </a:prstGeom>
        </p:spPr>
        <p:txBody>
          <a:bodyPr wrap="square">
            <a:spAutoFit/>
          </a:bodyPr>
          <a:lstStyle/>
          <a:p>
            <a:r>
              <a:rPr lang="en-GB" dirty="0" smtClean="0"/>
              <a:t>From </a:t>
            </a:r>
            <a:r>
              <a:rPr lang="en-GB" dirty="0" smtClean="0">
                <a:hlinkClick r:id="rId6"/>
              </a:rPr>
              <a:t>Steven </a:t>
            </a:r>
            <a:r>
              <a:rPr lang="en-GB" dirty="0" err="1" smtClean="0">
                <a:hlinkClick r:id="rId6"/>
              </a:rPr>
              <a:t>Kossak</a:t>
            </a:r>
            <a:r>
              <a:rPr lang="en-GB" dirty="0" smtClean="0">
                <a:hlinkClick r:id="rId6"/>
              </a:rPr>
              <a:t>, </a:t>
            </a:r>
            <a:r>
              <a:rPr lang="en-GB" i="1" dirty="0" smtClean="0">
                <a:hlinkClick r:id="rId6"/>
              </a:rPr>
              <a:t>Indian Court Painting, 16th-19th Century </a:t>
            </a:r>
            <a:r>
              <a:rPr lang="en-GB" dirty="0" smtClean="0">
                <a:hlinkClick r:id="rId6"/>
              </a:rPr>
              <a:t>(New York: Metropolitan Museum of Art, 1997)</a:t>
            </a:r>
            <a:r>
              <a:rPr lang="en-GB" dirty="0" smtClean="0"/>
              <a:t>, pp. 109–111  </a:t>
            </a:r>
            <a:endParaRPr lang="en-GB" dirty="0"/>
          </a:p>
        </p:txBody>
      </p:sp>
    </p:spTree>
    <p:extLst>
      <p:ext uri="{BB962C8B-B14F-4D97-AF65-F5344CB8AC3E}">
        <p14:creationId xmlns:p14="http://schemas.microsoft.com/office/powerpoint/2010/main" val="1881061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47650" y="209550"/>
            <a:ext cx="7048500" cy="4762500"/>
          </a:xfrm>
          <a:prstGeom prst="rect">
            <a:avLst/>
          </a:prstGeom>
        </p:spPr>
      </p:pic>
      <p:sp>
        <p:nvSpPr>
          <p:cNvPr id="3" name="Rectangle 2"/>
          <p:cNvSpPr/>
          <p:nvPr/>
        </p:nvSpPr>
        <p:spPr>
          <a:xfrm>
            <a:off x="247650" y="5112435"/>
            <a:ext cx="6096000" cy="646331"/>
          </a:xfrm>
          <a:prstGeom prst="rect">
            <a:avLst/>
          </a:prstGeom>
        </p:spPr>
        <p:txBody>
          <a:bodyPr>
            <a:spAutoFit/>
          </a:bodyPr>
          <a:lstStyle/>
          <a:p>
            <a:r>
              <a:rPr lang="en-GB" dirty="0"/>
              <a:t>George Stubbs</a:t>
            </a:r>
          </a:p>
          <a:p>
            <a:r>
              <a:rPr lang="en-GB" i="1" dirty="0" smtClean="0"/>
              <a:t>Cheetah </a:t>
            </a:r>
            <a:r>
              <a:rPr lang="en-GB" i="1" dirty="0"/>
              <a:t>and Stag with Two </a:t>
            </a:r>
            <a:r>
              <a:rPr lang="en-GB" i="1" dirty="0" smtClean="0"/>
              <a:t>Indian Attendants </a:t>
            </a:r>
            <a:r>
              <a:rPr lang="en-GB" dirty="0" smtClean="0"/>
              <a:t>(c. 1764)</a:t>
            </a:r>
            <a:endParaRPr lang="en-GB" dirty="0"/>
          </a:p>
        </p:txBody>
      </p:sp>
      <p:pic>
        <p:nvPicPr>
          <p:cNvPr id="4" name="Picture 3"/>
          <p:cNvPicPr>
            <a:picLocks noChangeAspect="1"/>
          </p:cNvPicPr>
          <p:nvPr/>
        </p:nvPicPr>
        <p:blipFill>
          <a:blip r:embed="rId4"/>
          <a:stretch>
            <a:fillRect/>
          </a:stretch>
        </p:blipFill>
        <p:spPr>
          <a:xfrm>
            <a:off x="8032750" y="209550"/>
            <a:ext cx="3787934" cy="3270250"/>
          </a:xfrm>
          <a:prstGeom prst="rect">
            <a:avLst/>
          </a:prstGeom>
        </p:spPr>
      </p:pic>
      <p:sp>
        <p:nvSpPr>
          <p:cNvPr id="5" name="Rectangle 4"/>
          <p:cNvSpPr/>
          <p:nvPr/>
        </p:nvSpPr>
        <p:spPr>
          <a:xfrm>
            <a:off x="8032750" y="3479800"/>
            <a:ext cx="3225800" cy="646331"/>
          </a:xfrm>
          <a:prstGeom prst="rect">
            <a:avLst/>
          </a:prstGeom>
        </p:spPr>
        <p:txBody>
          <a:bodyPr wrap="square">
            <a:spAutoFit/>
          </a:bodyPr>
          <a:lstStyle/>
          <a:p>
            <a:r>
              <a:rPr lang="en-GB" dirty="0" smtClean="0"/>
              <a:t>George Stubbs, </a:t>
            </a:r>
            <a:r>
              <a:rPr lang="en-GB" i="1" dirty="0" smtClean="0"/>
              <a:t>Portrait </a:t>
            </a:r>
            <a:r>
              <a:rPr lang="en-GB" i="1" dirty="0"/>
              <a:t>of a Large </a:t>
            </a:r>
            <a:r>
              <a:rPr lang="en-GB" i="1" dirty="0" smtClean="0"/>
              <a:t>Dog (Dingo) </a:t>
            </a:r>
            <a:r>
              <a:rPr lang="en-GB" dirty="0" smtClean="0"/>
              <a:t> (1772)</a:t>
            </a:r>
            <a:endParaRPr lang="en-GB" dirty="0"/>
          </a:p>
        </p:txBody>
      </p:sp>
    </p:spTree>
    <p:extLst>
      <p:ext uri="{BB962C8B-B14F-4D97-AF65-F5344CB8AC3E}">
        <p14:creationId xmlns:p14="http://schemas.microsoft.com/office/powerpoint/2010/main" val="8232992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4022507" y="1657879"/>
            <a:ext cx="4984438" cy="3485621"/>
          </a:xfrm>
          <a:prstGeom prst="rect">
            <a:avLst/>
          </a:prstGeom>
        </p:spPr>
      </p:pic>
      <p:sp>
        <p:nvSpPr>
          <p:cNvPr id="3" name="Title 2"/>
          <p:cNvSpPr>
            <a:spLocks noGrp="1"/>
          </p:cNvSpPr>
          <p:nvPr>
            <p:ph type="title"/>
          </p:nvPr>
        </p:nvSpPr>
        <p:spPr>
          <a:xfrm>
            <a:off x="0" y="1"/>
            <a:ext cx="12192000" cy="1690688"/>
          </a:xfrm>
        </p:spPr>
        <p:txBody>
          <a:bodyPr/>
          <a:lstStyle/>
          <a:p>
            <a:pPr algn="ctr"/>
            <a:r>
              <a:rPr lang="en-GB" dirty="0" smtClean="0">
                <a:latin typeface="Elephant" panose="02020904090505020303" pitchFamily="18" charset="0"/>
              </a:rPr>
              <a:t>Palace of Versailles Menagerie</a:t>
            </a:r>
            <a:endParaRPr lang="en-GB" dirty="0">
              <a:latin typeface="Elephant" panose="02020904090505020303" pitchFamily="18" charset="0"/>
            </a:endParaRPr>
          </a:p>
        </p:txBody>
      </p:sp>
      <p:pic>
        <p:nvPicPr>
          <p:cNvPr id="9" name="Picture 8"/>
          <p:cNvPicPr>
            <a:picLocks noChangeAspect="1"/>
          </p:cNvPicPr>
          <p:nvPr/>
        </p:nvPicPr>
        <p:blipFill rotWithShape="1">
          <a:blip r:embed="rId4"/>
          <a:srcRect l="29063" t="25880" r="23646" b="26152"/>
          <a:stretch/>
        </p:blipFill>
        <p:spPr>
          <a:xfrm>
            <a:off x="8432800" y="3937395"/>
            <a:ext cx="3524950" cy="2748529"/>
          </a:xfrm>
          <a:prstGeom prst="rect">
            <a:avLst/>
          </a:prstGeom>
        </p:spPr>
      </p:pic>
      <p:pic>
        <p:nvPicPr>
          <p:cNvPr id="10" name="Picture 9"/>
          <p:cNvPicPr>
            <a:picLocks noChangeAspect="1"/>
          </p:cNvPicPr>
          <p:nvPr/>
        </p:nvPicPr>
        <p:blipFill rotWithShape="1">
          <a:blip r:embed="rId5"/>
          <a:srcRect l="26459" t="24796" r="23958" b="24255"/>
          <a:stretch/>
        </p:blipFill>
        <p:spPr>
          <a:xfrm>
            <a:off x="203200" y="4421516"/>
            <a:ext cx="2866643" cy="2264407"/>
          </a:xfrm>
          <a:prstGeom prst="rect">
            <a:avLst/>
          </a:prstGeom>
        </p:spPr>
      </p:pic>
      <p:pic>
        <p:nvPicPr>
          <p:cNvPr id="11" name="Picture 10"/>
          <p:cNvPicPr>
            <a:picLocks noChangeAspect="1"/>
          </p:cNvPicPr>
          <p:nvPr/>
        </p:nvPicPr>
        <p:blipFill rotWithShape="1">
          <a:blip r:embed="rId6"/>
          <a:srcRect l="31354" t="24391" r="30749" b="13394"/>
          <a:stretch/>
        </p:blipFill>
        <p:spPr>
          <a:xfrm>
            <a:off x="9778999" y="1643614"/>
            <a:ext cx="2178751" cy="2749777"/>
          </a:xfrm>
          <a:prstGeom prst="rect">
            <a:avLst/>
          </a:prstGeom>
        </p:spPr>
      </p:pic>
      <p:pic>
        <p:nvPicPr>
          <p:cNvPr id="12" name="Picture 11"/>
          <p:cNvPicPr>
            <a:picLocks noChangeAspect="1"/>
          </p:cNvPicPr>
          <p:nvPr/>
        </p:nvPicPr>
        <p:blipFill>
          <a:blip r:embed="rId7"/>
          <a:stretch>
            <a:fillRect/>
          </a:stretch>
        </p:blipFill>
        <p:spPr>
          <a:xfrm>
            <a:off x="203200" y="1643614"/>
            <a:ext cx="4117445" cy="2777903"/>
          </a:xfrm>
          <a:prstGeom prst="rect">
            <a:avLst/>
          </a:prstGeom>
        </p:spPr>
      </p:pic>
      <p:sp>
        <p:nvSpPr>
          <p:cNvPr id="13" name="Rectangle 12"/>
          <p:cNvSpPr/>
          <p:nvPr/>
        </p:nvSpPr>
        <p:spPr>
          <a:xfrm>
            <a:off x="4357725" y="5822434"/>
            <a:ext cx="3418500" cy="369332"/>
          </a:xfrm>
          <a:prstGeom prst="rect">
            <a:avLst/>
          </a:prstGeom>
        </p:spPr>
        <p:txBody>
          <a:bodyPr wrap="none">
            <a:spAutoFit/>
          </a:bodyPr>
          <a:lstStyle/>
          <a:p>
            <a:r>
              <a:rPr lang="en-GB" dirty="0" smtClean="0"/>
              <a:t>Paintings by Jean-Baptiste </a:t>
            </a:r>
            <a:r>
              <a:rPr lang="en-GB" dirty="0" err="1" smtClean="0"/>
              <a:t>Oudry</a:t>
            </a:r>
            <a:endParaRPr lang="en-GB" dirty="0"/>
          </a:p>
        </p:txBody>
      </p:sp>
    </p:spTree>
    <p:extLst>
      <p:ext uri="{BB962C8B-B14F-4D97-AF65-F5344CB8AC3E}">
        <p14:creationId xmlns:p14="http://schemas.microsoft.com/office/powerpoint/2010/main" val="22635692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0" y="3320249"/>
            <a:ext cx="1685596" cy="1007181"/>
          </a:xfrm>
          <a:prstGeom prst="rect">
            <a:avLst/>
          </a:prstGeom>
        </p:spPr>
        <p:txBody>
          <a:bodyPr wrap="square" lIns="180000" tIns="72000" rIns="180000" bIns="72000">
            <a:spAutoFit/>
          </a:bodyPr>
          <a:lstStyle/>
          <a:p>
            <a:pPr algn="ctr"/>
            <a:r>
              <a:rPr lang="en-GB" sz="1400" dirty="0"/>
              <a:t>Medici Palace, </a:t>
            </a:r>
            <a:r>
              <a:rPr lang="it-IT" sz="1400" dirty="0" smtClean="0"/>
              <a:t>Florence; exhibits from Medici collection</a:t>
            </a:r>
            <a:endParaRPr lang="it-IT" sz="14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4072" y="762284"/>
            <a:ext cx="8228312" cy="4267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76463" y="163074"/>
            <a:ext cx="12368463" cy="1144865"/>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smtClean="0">
                <a:latin typeface="Elephant" panose="02020904090505020303" pitchFamily="18" charset="0"/>
              </a:rPr>
              <a:t>History of Museums: Medici Palace</a:t>
            </a:r>
          </a:p>
        </p:txBody>
      </p:sp>
      <p:pic>
        <p:nvPicPr>
          <p:cNvPr id="3" name="Picture 2"/>
          <p:cNvPicPr>
            <a:picLocks noChangeAspect="1"/>
          </p:cNvPicPr>
          <p:nvPr/>
        </p:nvPicPr>
        <p:blipFill>
          <a:blip r:embed="rId4"/>
          <a:stretch>
            <a:fillRect/>
          </a:stretch>
        </p:blipFill>
        <p:spPr>
          <a:xfrm>
            <a:off x="0" y="-14631"/>
            <a:ext cx="2278981" cy="3205600"/>
          </a:xfrm>
          <a:prstGeom prst="rect">
            <a:avLst/>
          </a:prstGeom>
        </p:spPr>
      </p:pic>
      <p:pic>
        <p:nvPicPr>
          <p:cNvPr id="4" name="Picture 3"/>
          <p:cNvPicPr>
            <a:picLocks noChangeAspect="1"/>
          </p:cNvPicPr>
          <p:nvPr/>
        </p:nvPicPr>
        <p:blipFill>
          <a:blip r:embed="rId5"/>
          <a:stretch>
            <a:fillRect/>
          </a:stretch>
        </p:blipFill>
        <p:spPr>
          <a:xfrm>
            <a:off x="0" y="4588042"/>
            <a:ext cx="2269958" cy="2269958"/>
          </a:xfrm>
          <a:prstGeom prst="rect">
            <a:avLst/>
          </a:prstGeom>
        </p:spPr>
      </p:pic>
      <p:pic>
        <p:nvPicPr>
          <p:cNvPr id="6" name="Picture 5"/>
          <p:cNvPicPr>
            <a:picLocks noChangeAspect="1"/>
          </p:cNvPicPr>
          <p:nvPr/>
        </p:nvPicPr>
        <p:blipFill>
          <a:blip r:embed="rId6"/>
          <a:stretch>
            <a:fillRect/>
          </a:stretch>
        </p:blipFill>
        <p:spPr>
          <a:xfrm>
            <a:off x="2269958" y="4623508"/>
            <a:ext cx="2295711" cy="2234492"/>
          </a:xfrm>
          <a:prstGeom prst="rect">
            <a:avLst/>
          </a:prstGeom>
        </p:spPr>
      </p:pic>
      <p:pic>
        <p:nvPicPr>
          <p:cNvPr id="7" name="Picture 6"/>
          <p:cNvPicPr>
            <a:picLocks noChangeAspect="1"/>
          </p:cNvPicPr>
          <p:nvPr/>
        </p:nvPicPr>
        <p:blipFill>
          <a:blip r:embed="rId7"/>
          <a:stretch>
            <a:fillRect/>
          </a:stretch>
        </p:blipFill>
        <p:spPr>
          <a:xfrm>
            <a:off x="10277475" y="0"/>
            <a:ext cx="1914525" cy="2857500"/>
          </a:xfrm>
          <a:prstGeom prst="rect">
            <a:avLst/>
          </a:prstGeom>
        </p:spPr>
      </p:pic>
      <p:pic>
        <p:nvPicPr>
          <p:cNvPr id="8" name="Picture 7"/>
          <p:cNvPicPr>
            <a:picLocks noChangeAspect="1"/>
          </p:cNvPicPr>
          <p:nvPr/>
        </p:nvPicPr>
        <p:blipFill>
          <a:blip r:embed="rId8"/>
          <a:stretch>
            <a:fillRect/>
          </a:stretch>
        </p:blipFill>
        <p:spPr>
          <a:xfrm>
            <a:off x="10086542" y="4000500"/>
            <a:ext cx="2143125" cy="2857500"/>
          </a:xfrm>
          <a:prstGeom prst="rect">
            <a:avLst/>
          </a:prstGeom>
        </p:spPr>
      </p:pic>
    </p:spTree>
    <p:extLst>
      <p:ext uri="{BB962C8B-B14F-4D97-AF65-F5344CB8AC3E}">
        <p14:creationId xmlns:p14="http://schemas.microsoft.com/office/powerpoint/2010/main" val="97874955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8251" y="0"/>
            <a:ext cx="9169749" cy="2635246"/>
          </a:xfrm>
          <a:prstGeom prst="rect">
            <a:avLst/>
          </a:prstGeom>
          <a:noFill/>
        </p:spPr>
        <p:txBody>
          <a:bodyPr wrap="square" lIns="540000" tIns="360000" rIns="540000" bIns="360000" rtlCol="0">
            <a:spAutoFit/>
          </a:bodyPr>
          <a:lstStyle/>
          <a:p>
            <a:pPr marL="457200" marR="0" lvl="1" indent="0" algn="just" defTabSz="914400" rtl="0" eaLnBrk="1" fontAlgn="auto" latinLnBrk="0" hangingPunct="1">
              <a:lnSpc>
                <a:spcPct val="125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Calibri"/>
              <a:cs typeface="Times New Roman"/>
            </a:endParaRPr>
          </a:p>
          <a:p>
            <a:pPr marL="457200" marR="0" lvl="1" indent="0" algn="just"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Times New Roman"/>
              <a:ea typeface="Calibri"/>
              <a:cs typeface="Times New Roman"/>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Calibri"/>
                <a:cs typeface="Times New Roman"/>
              </a:rPr>
              <a:t> </a:t>
            </a:r>
            <a:endParaRPr kumimoji="0" lang="en-GB" sz="1600" b="0" i="0" u="none" strike="noStrike" kern="1200" cap="none" spc="0" normalizeH="0" baseline="0" noProof="0" dirty="0">
              <a:ln>
                <a:noFill/>
              </a:ln>
              <a:solidFill>
                <a:prstClr val="black"/>
              </a:solidFill>
              <a:effectLst/>
              <a:uLnTx/>
              <a:uFillTx/>
              <a:latin typeface="Times New Roman"/>
              <a:ea typeface="Calibri"/>
              <a:cs typeface="Times New Roman"/>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Calibri"/>
                <a:cs typeface="Times New Roman"/>
              </a:rPr>
              <a:t> </a:t>
            </a:r>
            <a:endParaRPr kumimoji="0" lang="en-GB" sz="1600" b="0" i="0" u="none" strike="noStrike" kern="1200" cap="none" spc="0" normalizeH="0" baseline="0" noProof="0" dirty="0">
              <a:ln>
                <a:noFill/>
              </a:ln>
              <a:solidFill>
                <a:prstClr val="black"/>
              </a:solidFill>
              <a:effectLst/>
              <a:uLnTx/>
              <a:uFillTx/>
              <a:latin typeface="Times New Roman"/>
              <a:ea typeface="Calibri"/>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Rectangle 4"/>
          <p:cNvSpPr/>
          <p:nvPr/>
        </p:nvSpPr>
        <p:spPr>
          <a:xfrm>
            <a:off x="435290" y="3468332"/>
            <a:ext cx="1975931" cy="1807400"/>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Engraving </a:t>
            </a:r>
            <a:r>
              <a:rPr kumimoji="0" lang="en-GB" b="0" i="0" u="none" strike="noStrike" kern="1200" cap="none" spc="0" normalizeH="0" baseline="0" noProof="0" dirty="0" smtClean="0">
                <a:ln>
                  <a:noFill/>
                </a:ln>
                <a:solidFill>
                  <a:prstClr val="black"/>
                </a:solidFill>
                <a:effectLst/>
                <a:uLnTx/>
                <a:uFillTx/>
                <a:latin typeface="Calibri"/>
                <a:ea typeface="+mn-ea"/>
                <a:cs typeface="+mn-cs"/>
              </a:rPr>
              <a:t>depicting </a:t>
            </a:r>
            <a:r>
              <a:rPr kumimoji="0" lang="en-GB" b="0" i="0" u="none" strike="noStrike" kern="1200" cap="none" spc="0" normalizeH="0" baseline="0" noProof="0" dirty="0">
                <a:ln>
                  <a:noFill/>
                </a:ln>
                <a:solidFill>
                  <a:prstClr val="black"/>
                </a:solidFill>
                <a:effectLst/>
                <a:uLnTx/>
                <a:uFillTx/>
                <a:latin typeface="Calibri"/>
                <a:ea typeface="+mn-ea"/>
                <a:cs typeface="+mn-cs"/>
              </a:rPr>
              <a:t>Ferrante </a:t>
            </a:r>
            <a:r>
              <a:rPr kumimoji="0" lang="en-GB" b="0" i="0" u="none" strike="noStrike" kern="1200" cap="none" spc="0" normalizeH="0" baseline="0" noProof="0" dirty="0" err="1">
                <a:ln>
                  <a:noFill/>
                </a:ln>
                <a:solidFill>
                  <a:prstClr val="black"/>
                </a:solidFill>
                <a:effectLst/>
                <a:uLnTx/>
                <a:uFillTx/>
                <a:latin typeface="Calibri"/>
                <a:ea typeface="+mn-ea"/>
                <a:cs typeface="+mn-cs"/>
              </a:rPr>
              <a:t>Imperato’s</a:t>
            </a:r>
            <a:r>
              <a:rPr kumimoji="0" lang="en-GB" b="0" i="0" u="none" strike="noStrike" kern="1200" cap="none" spc="0" normalizeH="0" baseline="0" noProof="0" dirty="0">
                <a:ln>
                  <a:noFill/>
                </a:ln>
                <a:solidFill>
                  <a:prstClr val="black"/>
                </a:solidFill>
                <a:effectLst/>
                <a:uLnTx/>
                <a:uFillTx/>
                <a:latin typeface="Calibri"/>
                <a:ea typeface="+mn-ea"/>
                <a:cs typeface="+mn-cs"/>
              </a:rPr>
              <a:t>  cabinet, in Naples, 1599</a:t>
            </a:r>
            <a:endParaRPr kumimoji="0" lang="it-IT" b="0" i="0" u="none" strike="noStrike" kern="1200" cap="none" spc="0" normalizeH="0" baseline="0" noProof="0" dirty="0">
              <a:ln>
                <a:noFill/>
              </a:ln>
              <a:solidFill>
                <a:prstClr val="black"/>
              </a:solidFill>
              <a:effectLst/>
              <a:uLnTx/>
              <a:uFillTx/>
              <a:latin typeface="Calibri"/>
              <a:ea typeface="+mn-ea"/>
              <a:cs typeface="+mn-cs"/>
            </a:endParaRP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42372" y="0"/>
            <a:ext cx="892387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0" y="765347"/>
            <a:ext cx="3242371" cy="457288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i="0" u="none" strike="noStrike" kern="1200" cap="none" spc="0" normalizeH="0" baseline="0" noProof="0" dirty="0" smtClean="0">
                <a:ln>
                  <a:noFill/>
                </a:ln>
                <a:solidFill>
                  <a:prstClr val="black"/>
                </a:solidFill>
                <a:effectLst/>
                <a:uLnTx/>
                <a:uFillTx/>
                <a:latin typeface="Elephant" panose="02020904090505020303" pitchFamily="18" charset="0"/>
              </a:rPr>
              <a:t>Cabinet of Curiosities </a:t>
            </a:r>
            <a:r>
              <a:rPr kumimoji="0" lang="en-GB" sz="2400" i="0" u="none" strike="noStrike" kern="1200" cap="none" spc="0" normalizeH="0" baseline="0" noProof="0" dirty="0" smtClean="0">
                <a:ln>
                  <a:noFill/>
                </a:ln>
                <a:solidFill>
                  <a:prstClr val="black"/>
                </a:solidFill>
                <a:effectLst/>
                <a:uLnTx/>
                <a:uFillTx/>
                <a:latin typeface="Elephant" panose="02020904090505020303" pitchFamily="18" charset="0"/>
              </a:rPr>
              <a:t>(</a:t>
            </a:r>
            <a:r>
              <a:rPr kumimoji="0" lang="en-GB" sz="2400" i="1" u="none" strike="noStrike" kern="1200" cap="none" spc="0" normalizeH="0" baseline="0" noProof="0" dirty="0" err="1" smtClean="0">
                <a:ln>
                  <a:noFill/>
                </a:ln>
                <a:solidFill>
                  <a:prstClr val="black"/>
                </a:solidFill>
                <a:effectLst/>
                <a:uLnTx/>
                <a:uFillTx/>
                <a:latin typeface="Elephant" panose="02020904090505020303" pitchFamily="18" charset="0"/>
              </a:rPr>
              <a:t>Wunderkammer</a:t>
            </a:r>
            <a:r>
              <a:rPr kumimoji="0" lang="en-GB" sz="2400" i="1" u="none" strike="noStrike" kern="1200" cap="none" spc="0" normalizeH="0" baseline="0" noProof="0" dirty="0" smtClean="0">
                <a:ln>
                  <a:noFill/>
                </a:ln>
                <a:solidFill>
                  <a:prstClr val="black"/>
                </a:solidFill>
                <a:effectLst/>
                <a:uLnTx/>
                <a:uFillTx/>
                <a:latin typeface="Elephant" panose="02020904090505020303" pitchFamily="18" charset="0"/>
              </a:rPr>
              <a:t>)</a:t>
            </a:r>
            <a:endParaRPr kumimoji="0" lang="en-US" sz="2400" i="0" u="none" strike="noStrike" kern="1200" cap="none" spc="0" normalizeH="0" baseline="0" noProof="0" dirty="0">
              <a:ln>
                <a:noFill/>
              </a:ln>
              <a:solidFill>
                <a:prstClr val="black"/>
              </a:solidFill>
              <a:effectLst/>
              <a:uLnTx/>
              <a:uFillTx/>
              <a:latin typeface="Elephant" panose="02020904090505020303" pitchFamily="18" charset="0"/>
            </a:endParaRPr>
          </a:p>
        </p:txBody>
      </p:sp>
    </p:spTree>
    <p:extLst>
      <p:ext uri="{BB962C8B-B14F-4D97-AF65-F5344CB8AC3E}">
        <p14:creationId xmlns:p14="http://schemas.microsoft.com/office/powerpoint/2010/main" val="276720385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9018" y="2828923"/>
            <a:ext cx="3160237" cy="2915395"/>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Engraving depicting Ole Worm’s cabinet (Museum </a:t>
            </a:r>
            <a:r>
              <a:rPr kumimoji="0" lang="en-GB" sz="1800" b="0" i="0" u="none" strike="noStrike" kern="1200" cap="none" spc="0" normalizeH="0" baseline="0" noProof="0" dirty="0" err="1" smtClean="0">
                <a:ln>
                  <a:noFill/>
                </a:ln>
                <a:solidFill>
                  <a:prstClr val="black"/>
                </a:solidFill>
                <a:effectLst/>
                <a:uLnTx/>
                <a:uFillTx/>
                <a:latin typeface="Calibri"/>
                <a:ea typeface="+mn-ea"/>
                <a:cs typeface="+mn-cs"/>
              </a:rPr>
              <a:t>Wormianum</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 in  Copenhagen, 1655.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Note: the Natural History Museum of Denmark  features  a 3-D replica of the </a:t>
            </a:r>
            <a:r>
              <a:rPr kumimoji="0" lang="en-GB" sz="1800" b="0" i="0" u="none" strike="noStrike" kern="1200" cap="none" spc="0" normalizeH="0" baseline="0" noProof="0" dirty="0" err="1" smtClean="0">
                <a:ln>
                  <a:noFill/>
                </a:ln>
                <a:solidFill>
                  <a:prstClr val="black"/>
                </a:solidFill>
                <a:effectLst/>
                <a:uLnTx/>
                <a:uFillTx/>
                <a:latin typeface="Calibri"/>
                <a:ea typeface="+mn-ea"/>
                <a:cs typeface="+mn-cs"/>
              </a:rPr>
              <a:t>Wormianum</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 (see  </a:t>
            </a:r>
            <a:r>
              <a:rPr kumimoji="0" lang="en-GB" sz="1800" b="0" i="0" u="none" strike="noStrike" kern="1200" cap="none" spc="0" normalizeH="0" baseline="0" noProof="0" dirty="0" smtClean="0">
                <a:ln>
                  <a:noFill/>
                </a:ln>
                <a:solidFill>
                  <a:prstClr val="black"/>
                </a:solidFill>
                <a:effectLst/>
                <a:uLnTx/>
                <a:uFillTx/>
                <a:latin typeface="Calibri"/>
                <a:ea typeface="+mn-ea"/>
                <a:cs typeface="+mn-cs"/>
                <a:hlinkClick r:id="rId3"/>
              </a:rPr>
              <a:t>http://www.atlasobscura.com/articles/ole-worm-cabinet</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  </a:t>
            </a:r>
            <a:endParaRPr kumimoji="0" lang="it-IT" sz="1800" b="0" i="0" u="none" strike="noStrike" kern="1200" cap="none" spc="0" normalizeH="0" baseline="0" noProof="0" dirty="0" smtClean="0">
              <a:ln>
                <a:noFill/>
              </a:ln>
              <a:solidFill>
                <a:prstClr val="black"/>
              </a:solidFill>
              <a:effectLst/>
              <a:uLnTx/>
              <a:uFillTx/>
              <a:latin typeface="Calibri"/>
              <a:ea typeface="+mn-ea"/>
              <a:cs typeface="+mn-cs"/>
            </a:endParaRPr>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2499" y="0"/>
            <a:ext cx="8699501" cy="6917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1"/>
          <p:cNvSpPr txBox="1">
            <a:spLocks/>
          </p:cNvSpPr>
          <p:nvPr/>
        </p:nvSpPr>
        <p:spPr>
          <a:xfrm>
            <a:off x="0" y="765347"/>
            <a:ext cx="3492499" cy="457288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i="0" u="none" strike="noStrike" kern="1200" cap="none" spc="0" normalizeH="0" baseline="0" noProof="0" dirty="0" smtClean="0">
                <a:ln>
                  <a:noFill/>
                </a:ln>
                <a:solidFill>
                  <a:prstClr val="black"/>
                </a:solidFill>
                <a:effectLst/>
                <a:uLnTx/>
                <a:uFillTx/>
                <a:latin typeface="Elephant" panose="02020904090505020303" pitchFamily="18" charset="0"/>
              </a:rPr>
              <a:t>Cabinet of Curiosities </a:t>
            </a:r>
            <a:r>
              <a:rPr kumimoji="0" lang="en-GB" sz="2400" i="0" u="none" strike="noStrike" kern="1200" cap="none" spc="0" normalizeH="0" baseline="0" noProof="0" dirty="0" smtClean="0">
                <a:ln>
                  <a:noFill/>
                </a:ln>
                <a:solidFill>
                  <a:prstClr val="black"/>
                </a:solidFill>
                <a:effectLst/>
                <a:uLnTx/>
                <a:uFillTx/>
                <a:latin typeface="Elephant" panose="02020904090505020303" pitchFamily="18" charset="0"/>
              </a:rPr>
              <a:t>(</a:t>
            </a:r>
            <a:r>
              <a:rPr kumimoji="0" lang="en-GB" sz="2400" i="1" u="none" strike="noStrike" kern="1200" cap="none" spc="0" normalizeH="0" baseline="0" noProof="0" dirty="0" err="1" smtClean="0">
                <a:ln>
                  <a:noFill/>
                </a:ln>
                <a:solidFill>
                  <a:prstClr val="black"/>
                </a:solidFill>
                <a:effectLst/>
                <a:uLnTx/>
                <a:uFillTx/>
                <a:latin typeface="Elephant" panose="02020904090505020303" pitchFamily="18" charset="0"/>
              </a:rPr>
              <a:t>Wunderkammer</a:t>
            </a:r>
            <a:r>
              <a:rPr kumimoji="0" lang="en-GB" sz="2400" u="none" strike="noStrike" kern="1200" cap="none" spc="0" normalizeH="0" baseline="0" noProof="0" dirty="0" smtClean="0">
                <a:ln>
                  <a:noFill/>
                </a:ln>
                <a:solidFill>
                  <a:prstClr val="black"/>
                </a:solidFill>
                <a:effectLst/>
                <a:uLnTx/>
                <a:uFillTx/>
                <a:latin typeface="Elephant" panose="02020904090505020303" pitchFamily="18" charset="0"/>
              </a:rPr>
              <a:t>)</a:t>
            </a:r>
            <a:endParaRPr kumimoji="0" lang="en-US" sz="2400" u="none" strike="noStrike" kern="1200" cap="none" spc="0" normalizeH="0" baseline="0" noProof="0" dirty="0">
              <a:ln>
                <a:noFill/>
              </a:ln>
              <a:solidFill>
                <a:prstClr val="black"/>
              </a:solidFill>
              <a:effectLst/>
              <a:uLnTx/>
              <a:uFillTx/>
              <a:latin typeface="Elephant" panose="02020904090505020303" pitchFamily="18" charset="0"/>
            </a:endParaRPr>
          </a:p>
        </p:txBody>
      </p:sp>
    </p:spTree>
    <p:extLst>
      <p:ext uri="{BB962C8B-B14F-4D97-AF65-F5344CB8AC3E}">
        <p14:creationId xmlns:p14="http://schemas.microsoft.com/office/powerpoint/2010/main" val="27043891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8251" y="0"/>
            <a:ext cx="9169749" cy="2635246"/>
          </a:xfrm>
          <a:prstGeom prst="rect">
            <a:avLst/>
          </a:prstGeom>
          <a:noFill/>
        </p:spPr>
        <p:txBody>
          <a:bodyPr wrap="square" lIns="540000" tIns="360000" rIns="540000" bIns="360000" rtlCol="0">
            <a:spAutoFit/>
          </a:bodyPr>
          <a:lstStyle/>
          <a:p>
            <a:pPr marL="457200" marR="0" lvl="1" indent="0" algn="just" defTabSz="914400" rtl="0" eaLnBrk="1" fontAlgn="auto" latinLnBrk="0" hangingPunct="1">
              <a:lnSpc>
                <a:spcPct val="125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Calibri"/>
              <a:cs typeface="Times New Roman"/>
            </a:endParaRPr>
          </a:p>
          <a:p>
            <a:pPr marL="457200" marR="0" lvl="1" indent="0" algn="just" defTabSz="914400" rtl="0" eaLnBrk="1" fontAlgn="auto" latinLnBrk="0" hangingPunct="1">
              <a:lnSpc>
                <a:spcPct val="15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Times New Roman"/>
              <a:ea typeface="Calibri"/>
              <a:cs typeface="Times New Roman"/>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Calibri"/>
                <a:cs typeface="Times New Roman"/>
              </a:rPr>
              <a:t> </a:t>
            </a:r>
            <a:endParaRPr kumimoji="0" lang="en-GB" sz="1600" b="0" i="0" u="none" strike="noStrike" kern="1200" cap="none" spc="0" normalizeH="0" baseline="0" noProof="0" dirty="0">
              <a:ln>
                <a:noFill/>
              </a:ln>
              <a:solidFill>
                <a:prstClr val="black"/>
              </a:solidFill>
              <a:effectLst/>
              <a:uLnTx/>
              <a:uFillTx/>
              <a:latin typeface="Times New Roman"/>
              <a:ea typeface="Calibri"/>
              <a:cs typeface="Times New Roman"/>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Calibri"/>
                <a:cs typeface="Times New Roman"/>
              </a:rPr>
              <a:t> </a:t>
            </a:r>
            <a:endParaRPr kumimoji="0" lang="en-GB" sz="1600" b="0" i="0" u="none" strike="noStrike" kern="1200" cap="none" spc="0" normalizeH="0" baseline="0" noProof="0" dirty="0">
              <a:ln>
                <a:noFill/>
              </a:ln>
              <a:solidFill>
                <a:prstClr val="black"/>
              </a:solidFill>
              <a:effectLst/>
              <a:uLnTx/>
              <a:uFillTx/>
              <a:latin typeface="Times New Roman"/>
              <a:ea typeface="Calibri"/>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
        <p:nvSpPr>
          <p:cNvPr id="5" name="Rectangle 4"/>
          <p:cNvSpPr/>
          <p:nvPr/>
        </p:nvSpPr>
        <p:spPr>
          <a:xfrm>
            <a:off x="208548" y="3720669"/>
            <a:ext cx="2382252" cy="3130839"/>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Central panel of Jan van </a:t>
            </a:r>
            <a:r>
              <a:rPr kumimoji="0" lang="en-GB" sz="1800" b="0" i="0" u="none" strike="noStrike" kern="1200" cap="none" spc="0" normalizeH="0" baseline="0" noProof="0" dirty="0" err="1">
                <a:ln>
                  <a:noFill/>
                </a:ln>
                <a:solidFill>
                  <a:prstClr val="black"/>
                </a:solidFill>
                <a:effectLst/>
                <a:uLnTx/>
                <a:uFillTx/>
                <a:latin typeface="Calibri"/>
                <a:ea typeface="+mn-ea"/>
                <a:cs typeface="+mn-cs"/>
              </a:rPr>
              <a:t>Kessel’s</a:t>
            </a:r>
            <a:r>
              <a:rPr kumimoji="0" lang="en-GB" sz="1800" b="0" i="0" u="none" strike="noStrike" kern="1200" cap="none" spc="0" normalizeH="0" baseline="0" noProof="0" dirty="0">
                <a:ln>
                  <a:noFill/>
                </a:ln>
                <a:solidFill>
                  <a:prstClr val="black"/>
                </a:solidFill>
                <a:effectLst/>
                <a:uLnTx/>
                <a:uFillTx/>
                <a:latin typeface="Calibri"/>
                <a:ea typeface="+mn-ea"/>
                <a:cs typeface="+mn-cs"/>
              </a:rPr>
              <a:t> </a:t>
            </a:r>
            <a:r>
              <a:rPr kumimoji="0" lang="en-GB" sz="1800" b="0" i="1" u="none" strike="noStrike" kern="1200" cap="none" spc="0" normalizeH="0" baseline="0" noProof="0" dirty="0">
                <a:ln>
                  <a:noFill/>
                </a:ln>
                <a:solidFill>
                  <a:prstClr val="black"/>
                </a:solidFill>
                <a:effectLst/>
                <a:uLnTx/>
                <a:uFillTx/>
                <a:latin typeface="Calibri"/>
                <a:ea typeface="+mn-ea"/>
                <a:cs typeface="+mn-cs"/>
              </a:rPr>
              <a:t>Amerika</a:t>
            </a:r>
            <a:r>
              <a:rPr kumimoji="0" lang="en-GB" sz="1800" b="0" i="0" u="none" strike="noStrike" kern="1200" cap="none" spc="0" normalizeH="0" baseline="0" noProof="0" dirty="0">
                <a:ln>
                  <a:noFill/>
                </a:ln>
                <a:solidFill>
                  <a:prstClr val="black"/>
                </a:solidFill>
                <a:effectLst/>
                <a:uLnTx/>
                <a:uFillTx/>
                <a:latin typeface="Calibri"/>
                <a:ea typeface="+mn-ea"/>
                <a:cs typeface="+mn-cs"/>
              </a:rPr>
              <a:t>, 1664–1666 (</a:t>
            </a:r>
            <a:r>
              <a:rPr kumimoji="0" lang="en-GB" sz="1800" b="0" i="0" u="none" strike="noStrike" kern="1200" cap="none" spc="0" normalizeH="0" baseline="0" noProof="0" dirty="0" err="1">
                <a:ln>
                  <a:noFill/>
                </a:ln>
                <a:solidFill>
                  <a:prstClr val="black"/>
                </a:solidFill>
                <a:effectLst/>
                <a:uLnTx/>
                <a:uFillTx/>
                <a:latin typeface="Calibri"/>
                <a:ea typeface="+mn-ea"/>
                <a:cs typeface="+mn-cs"/>
              </a:rPr>
              <a:t>Alte</a:t>
            </a:r>
            <a:r>
              <a:rPr kumimoji="0" lang="en-GB" sz="1800" b="0" i="0" u="none" strike="noStrike" kern="1200" cap="none" spc="0" normalizeH="0" baseline="0" noProof="0" dirty="0">
                <a:ln>
                  <a:noFill/>
                </a:ln>
                <a:solidFill>
                  <a:prstClr val="black"/>
                </a:solidFill>
                <a:effectLst/>
                <a:uLnTx/>
                <a:uFillTx/>
                <a:latin typeface="Calibri"/>
                <a:ea typeface="+mn-ea"/>
                <a:cs typeface="+mn-cs"/>
              </a:rPr>
              <a:t> </a:t>
            </a:r>
            <a:r>
              <a:rPr kumimoji="0" lang="en-GB" sz="1800" b="0" i="0" u="none" strike="noStrike" kern="1200" cap="none" spc="0" normalizeH="0" baseline="0" noProof="0" dirty="0" err="1" smtClean="0">
                <a:ln>
                  <a:noFill/>
                </a:ln>
                <a:solidFill>
                  <a:prstClr val="black"/>
                </a:solidFill>
                <a:effectLst/>
                <a:uLnTx/>
                <a:uFillTx/>
                <a:latin typeface="Calibri"/>
                <a:ea typeface="+mn-ea"/>
                <a:cs typeface="+mn-cs"/>
              </a:rPr>
              <a:t>Pinakothek</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 </a:t>
            </a:r>
            <a:r>
              <a:rPr kumimoji="0" lang="en-GB" sz="1800" b="0" i="0" u="none" strike="noStrike" kern="1200" cap="none" spc="0" normalizeH="0" baseline="0" noProof="0" dirty="0">
                <a:ln>
                  <a:noFill/>
                </a:ln>
                <a:solidFill>
                  <a:prstClr val="black"/>
                </a:solidFill>
                <a:effectLst/>
                <a:uLnTx/>
                <a:uFillTx/>
                <a:latin typeface="Calibri"/>
                <a:ea typeface="+mn-ea"/>
                <a:cs typeface="+mn-cs"/>
              </a:rPr>
              <a:t>Munich). Part of a cycle of paintings depicting the continents  (Europe, Asia, Africa</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 – America </a:t>
            </a:r>
            <a:r>
              <a:rPr kumimoji="0" lang="en-GB" sz="1800" b="0" i="1" u="none" strike="noStrike" kern="1200" cap="none" spc="0" normalizeH="0" baseline="0" noProof="0" dirty="0" smtClean="0">
                <a:ln>
                  <a:noFill/>
                </a:ln>
                <a:solidFill>
                  <a:prstClr val="black"/>
                </a:solidFill>
                <a:effectLst/>
                <a:uLnTx/>
                <a:uFillTx/>
                <a:latin typeface="Calibri"/>
                <a:ea typeface="+mn-ea"/>
                <a:cs typeface="+mn-cs"/>
              </a:rPr>
              <a:t>as </a:t>
            </a:r>
            <a:r>
              <a:rPr lang="en-GB" dirty="0" smtClean="0">
                <a:solidFill>
                  <a:prstClr val="black"/>
                </a:solidFill>
                <a:latin typeface="Calibri"/>
              </a:rPr>
              <a:t>museum</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a:ea typeface="+mn-ea"/>
                <a:cs typeface="+mn-cs"/>
              </a:rPr>
              <a:t>  </a:t>
            </a:r>
            <a:endParaRPr kumimoji="0" lang="it-IT" sz="14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88954"/>
            <a:ext cx="9575450" cy="67626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1"/>
          <p:cNvSpPr txBox="1">
            <a:spLocks/>
          </p:cNvSpPr>
          <p:nvPr/>
        </p:nvSpPr>
        <p:spPr>
          <a:xfrm>
            <a:off x="125801" y="437822"/>
            <a:ext cx="2464999" cy="153067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i="0" u="none" strike="noStrike" kern="1200" cap="none" spc="0" normalizeH="0" baseline="0" noProof="0" dirty="0" smtClean="0">
                <a:ln>
                  <a:noFill/>
                </a:ln>
                <a:solidFill>
                  <a:prstClr val="black"/>
                </a:solidFill>
                <a:effectLst/>
                <a:uLnTx/>
                <a:uFillTx/>
                <a:latin typeface="Elephant" panose="02020904090505020303" pitchFamily="18" charset="0"/>
              </a:rPr>
              <a:t>History of Museums: Contact with ‘New World</a:t>
            </a:r>
            <a:r>
              <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rPr>
              <a:t>’ </a:t>
            </a:r>
          </a:p>
        </p:txBody>
      </p:sp>
    </p:spTree>
    <p:extLst>
      <p:ext uri="{BB962C8B-B14F-4D97-AF65-F5344CB8AC3E}">
        <p14:creationId xmlns:p14="http://schemas.microsoft.com/office/powerpoint/2010/main" val="26615540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738687" cy="6600949"/>
          </a:xfrm>
          <a:prstGeom prst="rect">
            <a:avLst/>
          </a:prstGeom>
        </p:spPr>
      </p:pic>
      <p:sp>
        <p:nvSpPr>
          <p:cNvPr id="3" name="Rectangle 2"/>
          <p:cNvSpPr/>
          <p:nvPr/>
        </p:nvSpPr>
        <p:spPr>
          <a:xfrm>
            <a:off x="4910137" y="369873"/>
            <a:ext cx="2005013" cy="4339650"/>
          </a:xfrm>
          <a:prstGeom prst="rect">
            <a:avLst/>
          </a:prstGeom>
        </p:spPr>
        <p:txBody>
          <a:bodyPr wrap="square">
            <a:spAutoFit/>
          </a:bodyPr>
          <a:lstStyle/>
          <a:p>
            <a:r>
              <a:rPr lang="en-GB" sz="2800" dirty="0" smtClean="0">
                <a:latin typeface="Elephant" panose="02020904090505020303" pitchFamily="18" charset="0"/>
              </a:rPr>
              <a:t>‘Company Style’</a:t>
            </a:r>
          </a:p>
          <a:p>
            <a:endParaRPr lang="en-GB" sz="2800" dirty="0">
              <a:latin typeface="Elephant" panose="02020904090505020303" pitchFamily="18" charset="0"/>
            </a:endParaRPr>
          </a:p>
          <a:p>
            <a:r>
              <a:rPr lang="en-GB" sz="2800" dirty="0" smtClean="0">
                <a:latin typeface="Elephant" panose="02020904090505020303" pitchFamily="18" charset="0"/>
              </a:rPr>
              <a:t>Natural history paintings</a:t>
            </a:r>
          </a:p>
          <a:p>
            <a:endParaRPr lang="en-GB" i="1" dirty="0" smtClean="0"/>
          </a:p>
          <a:p>
            <a:endParaRPr lang="en-GB" i="1" dirty="0"/>
          </a:p>
          <a:p>
            <a:endParaRPr lang="en-GB" i="1" dirty="0" smtClean="0"/>
          </a:p>
          <a:p>
            <a:r>
              <a:rPr lang="en-GB" i="1" dirty="0" smtClean="0"/>
              <a:t>Common Crane</a:t>
            </a:r>
          </a:p>
          <a:p>
            <a:r>
              <a:rPr lang="en-GB" i="1" dirty="0" smtClean="0"/>
              <a:t>Black </a:t>
            </a:r>
            <a:r>
              <a:rPr lang="en-GB" i="1" dirty="0"/>
              <a:t>Stork in a </a:t>
            </a:r>
            <a:r>
              <a:rPr lang="en-GB" i="1" dirty="0" smtClean="0"/>
              <a:t>Landscape </a:t>
            </a:r>
            <a:r>
              <a:rPr lang="en-GB" dirty="0" smtClean="0"/>
              <a:t>c. 1780</a:t>
            </a:r>
            <a:endParaRPr lang="en-GB" i="1" dirty="0"/>
          </a:p>
        </p:txBody>
      </p:sp>
      <p:pic>
        <p:nvPicPr>
          <p:cNvPr id="4" name="Picture 3"/>
          <p:cNvPicPr>
            <a:picLocks noChangeAspect="1"/>
          </p:cNvPicPr>
          <p:nvPr/>
        </p:nvPicPr>
        <p:blipFill>
          <a:blip r:embed="rId4"/>
          <a:stretch>
            <a:fillRect/>
          </a:stretch>
        </p:blipFill>
        <p:spPr>
          <a:xfrm>
            <a:off x="7200901" y="-66551"/>
            <a:ext cx="4991100" cy="7158104"/>
          </a:xfrm>
          <a:prstGeom prst="rect">
            <a:avLst/>
          </a:prstGeom>
        </p:spPr>
      </p:pic>
    </p:spTree>
    <p:extLst>
      <p:ext uri="{BB962C8B-B14F-4D97-AF65-F5344CB8AC3E}">
        <p14:creationId xmlns:p14="http://schemas.microsoft.com/office/powerpoint/2010/main" val="42722069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0500" y="6101787"/>
            <a:ext cx="6096000" cy="646331"/>
          </a:xfrm>
          <a:prstGeom prst="rect">
            <a:avLst/>
          </a:prstGeom>
        </p:spPr>
        <p:txBody>
          <a:bodyPr>
            <a:spAutoFit/>
          </a:bodyPr>
          <a:lstStyle/>
          <a:p>
            <a:r>
              <a:rPr lang="en-GB" dirty="0"/>
              <a:t>Johan </a:t>
            </a:r>
            <a:r>
              <a:rPr lang="en-GB" dirty="0" err="1"/>
              <a:t>Zoffany</a:t>
            </a:r>
            <a:r>
              <a:rPr lang="en-GB" dirty="0"/>
              <a:t>, </a:t>
            </a:r>
            <a:r>
              <a:rPr lang="en-GB" i="1" dirty="0"/>
              <a:t>Lord and Lady </a:t>
            </a:r>
            <a:r>
              <a:rPr lang="en-GB" i="1" dirty="0" err="1"/>
              <a:t>Impey</a:t>
            </a:r>
            <a:r>
              <a:rPr lang="en-GB" i="1" dirty="0"/>
              <a:t> in India with some of their </a:t>
            </a:r>
            <a:r>
              <a:rPr lang="en-GB" i="1" dirty="0" smtClean="0"/>
              <a:t>Children and Staff </a:t>
            </a:r>
            <a:r>
              <a:rPr lang="en-GB" dirty="0" smtClean="0"/>
              <a:t>(1783)</a:t>
            </a:r>
            <a:endParaRPr lang="en-GB" i="1" dirty="0"/>
          </a:p>
        </p:txBody>
      </p:sp>
      <p:pic>
        <p:nvPicPr>
          <p:cNvPr id="5122" name="Picture 2" descr="https://upload.wikimedia.org/wikipedia/commons/4/46/Zoffany-Impey-family-Calcutt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970459" cy="6101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9115425" y="0"/>
            <a:ext cx="2914650" cy="3209925"/>
          </a:xfrm>
          <a:prstGeom prst="rect">
            <a:avLst/>
          </a:prstGeom>
        </p:spPr>
      </p:pic>
      <p:pic>
        <p:nvPicPr>
          <p:cNvPr id="5" name="Picture 4"/>
          <p:cNvPicPr>
            <a:picLocks noChangeAspect="1"/>
          </p:cNvPicPr>
          <p:nvPr/>
        </p:nvPicPr>
        <p:blipFill>
          <a:blip r:embed="rId5"/>
          <a:stretch>
            <a:fillRect/>
          </a:stretch>
        </p:blipFill>
        <p:spPr>
          <a:xfrm>
            <a:off x="8160959" y="3646947"/>
            <a:ext cx="3869116" cy="2514925"/>
          </a:xfrm>
          <a:prstGeom prst="rect">
            <a:avLst/>
          </a:prstGeom>
        </p:spPr>
      </p:pic>
    </p:spTree>
    <p:extLst>
      <p:ext uri="{BB962C8B-B14F-4D97-AF65-F5344CB8AC3E}">
        <p14:creationId xmlns:p14="http://schemas.microsoft.com/office/powerpoint/2010/main" val="23472530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east india company museum"/>
          <p:cNvPicPr>
            <a:picLocks noChangeAspect="1" noChangeArrowheads="1"/>
          </p:cNvPicPr>
          <p:nvPr/>
        </p:nvPicPr>
        <p:blipFill rotWithShape="1">
          <a:blip r:embed="rId3">
            <a:extLst>
              <a:ext uri="{28A0092B-C50C-407E-A947-70E740481C1C}">
                <a14:useLocalDpi xmlns:a14="http://schemas.microsoft.com/office/drawing/2010/main" val="0"/>
              </a:ext>
            </a:extLst>
          </a:blip>
          <a:srcRect l="1348" t="1520" r="1078" b="7857"/>
          <a:stretch/>
        </p:blipFill>
        <p:spPr bwMode="auto">
          <a:xfrm>
            <a:off x="0" y="0"/>
            <a:ext cx="9753601" cy="642606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753601" y="621869"/>
            <a:ext cx="2382252" cy="3377060"/>
          </a:xfrm>
          <a:prstGeom prst="rect">
            <a:avLst/>
          </a:prstGeom>
        </p:spPr>
        <p:txBody>
          <a:bodyPr wrap="square" lIns="180000" tIns="72000" rIns="180000" bIns="7200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3200" dirty="0" smtClean="0">
                <a:solidFill>
                  <a:prstClr val="black"/>
                </a:solidFill>
                <a:latin typeface="Elephant" panose="02020904090505020303" pitchFamily="18" charset="0"/>
              </a:rPr>
              <a:t>East India House</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black"/>
                </a:solidFill>
                <a:effectLst/>
                <a:uLnTx/>
                <a:uFillTx/>
                <a:latin typeface="Elephant" panose="02020904090505020303" pitchFamily="18" charset="0"/>
              </a:rPr>
              <a:t>Housed</a:t>
            </a:r>
            <a:r>
              <a:rPr kumimoji="0" lang="en-GB" sz="2000" b="0" i="0" u="none" strike="noStrike" kern="1200" cap="none" spc="0" normalizeH="0" noProof="0" dirty="0" smtClean="0">
                <a:ln>
                  <a:noFill/>
                </a:ln>
                <a:solidFill>
                  <a:prstClr val="black"/>
                </a:solidFill>
                <a:effectLst/>
                <a:uLnTx/>
                <a:uFillTx/>
                <a:latin typeface="Elephant" panose="02020904090505020303" pitchFamily="18" charset="0"/>
              </a:rPr>
              <a:t> company archives, library and museum</a:t>
            </a:r>
            <a:endParaRPr kumimoji="0" lang="en-GB" b="0" i="0" u="none" strike="noStrike" kern="1200" cap="none" spc="0" normalizeH="0" baseline="0" noProof="0" dirty="0">
              <a:ln>
                <a:noFill/>
              </a:ln>
              <a:solidFill>
                <a:prstClr val="black"/>
              </a:solidFill>
              <a:effectLst/>
              <a:uLnTx/>
              <a:uFillTx/>
              <a:latin typeface="Elephant" panose="02020904090505020303"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a:ea typeface="+mn-ea"/>
                <a:cs typeface="+mn-cs"/>
              </a:rPr>
              <a:t>  </a:t>
            </a:r>
            <a:endParaRPr kumimoji="0" lang="it-IT" sz="14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8437291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032" t="5481" r="7626" b="51970"/>
          <a:stretch/>
        </p:blipFill>
        <p:spPr>
          <a:xfrm>
            <a:off x="0" y="0"/>
            <a:ext cx="5887948" cy="4106355"/>
          </a:xfrm>
          <a:prstGeom prst="rect">
            <a:avLst/>
          </a:prstGeom>
        </p:spPr>
      </p:pic>
      <p:pic>
        <p:nvPicPr>
          <p:cNvPr id="3" name="Picture 2"/>
          <p:cNvPicPr>
            <a:picLocks noChangeAspect="1"/>
          </p:cNvPicPr>
          <p:nvPr/>
        </p:nvPicPr>
        <p:blipFill rotWithShape="1">
          <a:blip r:embed="rId3"/>
          <a:srcRect l="6511" t="50619" r="6511" b="9983"/>
          <a:stretch/>
        </p:blipFill>
        <p:spPr>
          <a:xfrm>
            <a:off x="5887948" y="0"/>
            <a:ext cx="6304051" cy="4041058"/>
          </a:xfrm>
          <a:prstGeom prst="rect">
            <a:avLst/>
          </a:prstGeom>
        </p:spPr>
      </p:pic>
      <p:pic>
        <p:nvPicPr>
          <p:cNvPr id="4" name="Picture 3"/>
          <p:cNvPicPr>
            <a:picLocks noChangeAspect="1"/>
          </p:cNvPicPr>
          <p:nvPr/>
        </p:nvPicPr>
        <p:blipFill rotWithShape="1">
          <a:blip r:embed="rId3"/>
          <a:srcRect l="6671" t="92156" r="9220" b="190"/>
          <a:stretch/>
        </p:blipFill>
        <p:spPr>
          <a:xfrm>
            <a:off x="0" y="4106355"/>
            <a:ext cx="12192000" cy="1570181"/>
          </a:xfrm>
          <a:prstGeom prst="rect">
            <a:avLst/>
          </a:prstGeom>
        </p:spPr>
      </p:pic>
      <p:sp>
        <p:nvSpPr>
          <p:cNvPr id="6" name="Rectangle 5"/>
          <p:cNvSpPr/>
          <p:nvPr/>
        </p:nvSpPr>
        <p:spPr>
          <a:xfrm>
            <a:off x="783732" y="4363724"/>
            <a:ext cx="2911182" cy="369332"/>
          </a:xfrm>
          <a:prstGeom prst="rect">
            <a:avLst/>
          </a:prstGeom>
        </p:spPr>
        <p:txBody>
          <a:bodyPr wrap="none">
            <a:spAutoFit/>
          </a:bodyPr>
          <a:lstStyle/>
          <a:p>
            <a:r>
              <a:rPr lang="en-GB" dirty="0"/>
              <a:t>Caricatures of </a:t>
            </a:r>
            <a:r>
              <a:rPr lang="en-GB" dirty="0" smtClean="0"/>
              <a:t>Nabobs (1811)</a:t>
            </a:r>
            <a:endParaRPr lang="en-GB" dirty="0"/>
          </a:p>
        </p:txBody>
      </p:sp>
      <p:sp>
        <p:nvSpPr>
          <p:cNvPr id="7" name="Rectangle 6"/>
          <p:cNvSpPr/>
          <p:nvPr/>
        </p:nvSpPr>
        <p:spPr>
          <a:xfrm>
            <a:off x="114300" y="5676536"/>
            <a:ext cx="11950701" cy="945625"/>
          </a:xfrm>
          <a:prstGeom prst="rect">
            <a:avLst/>
          </a:prstGeom>
        </p:spPr>
        <p:txBody>
          <a:bodyPr wrap="square" lIns="180000" tIns="72000" rIns="180000" bIns="7200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3200" dirty="0" smtClean="0">
                <a:solidFill>
                  <a:prstClr val="black"/>
                </a:solidFill>
                <a:latin typeface="Elephant" panose="02020904090505020303" pitchFamily="18" charset="0"/>
              </a:rPr>
              <a:t>Nabobs</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black"/>
                </a:solidFill>
                <a:effectLst/>
                <a:uLnTx/>
                <a:uFillTx/>
                <a:latin typeface="Elephant" panose="02020904090505020303" pitchFamily="18" charset="0"/>
              </a:rPr>
              <a:t>Nouveau</a:t>
            </a:r>
            <a:r>
              <a:rPr kumimoji="0" lang="en-GB" sz="2000" b="0" i="0" u="none" strike="noStrike" kern="1200" cap="none" spc="0" normalizeH="0" noProof="0" dirty="0" smtClean="0">
                <a:ln>
                  <a:noFill/>
                </a:ln>
                <a:solidFill>
                  <a:prstClr val="black"/>
                </a:solidFill>
                <a:effectLst/>
                <a:uLnTx/>
                <a:uFillTx/>
                <a:latin typeface="Elephant" panose="02020904090505020303" pitchFamily="18" charset="0"/>
              </a:rPr>
              <a:t> riche members of East India Comp</a:t>
            </a:r>
            <a:r>
              <a:rPr lang="en-GB" sz="2000" dirty="0" smtClean="0">
                <a:solidFill>
                  <a:prstClr val="black"/>
                </a:solidFill>
                <a:latin typeface="Elephant" panose="02020904090505020303" pitchFamily="18" charset="0"/>
              </a:rPr>
              <a:t>any merchant class </a:t>
            </a:r>
            <a:endParaRPr kumimoji="0" lang="it-IT" sz="14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91944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6754761" cy="5336525"/>
          </a:xfrm>
          <a:prstGeom prst="rect">
            <a:avLst/>
          </a:prstGeom>
        </p:spPr>
      </p:pic>
      <p:sp>
        <p:nvSpPr>
          <p:cNvPr id="3" name="Rectangle 2"/>
          <p:cNvSpPr/>
          <p:nvPr/>
        </p:nvSpPr>
        <p:spPr>
          <a:xfrm>
            <a:off x="0" y="5468855"/>
            <a:ext cx="6096000" cy="646331"/>
          </a:xfrm>
          <a:prstGeom prst="rect">
            <a:avLst/>
          </a:prstGeom>
        </p:spPr>
        <p:txBody>
          <a:bodyPr>
            <a:spAutoFit/>
          </a:bodyPr>
          <a:lstStyle/>
          <a:p>
            <a:r>
              <a:rPr lang="en-GB" dirty="0" smtClean="0">
                <a:solidFill>
                  <a:srgbClr val="222222"/>
                </a:solidFill>
                <a:latin typeface="Arial" panose="020B0604020202020204" pitchFamily="34" charset="0"/>
              </a:rPr>
              <a:t>Joshua Reynolds, </a:t>
            </a:r>
            <a:r>
              <a:rPr lang="en-GB" i="1" dirty="0" smtClean="0">
                <a:solidFill>
                  <a:srgbClr val="222222"/>
                </a:solidFill>
                <a:latin typeface="Arial" panose="020B0604020202020204" pitchFamily="34" charset="0"/>
              </a:rPr>
              <a:t>George </a:t>
            </a:r>
            <a:r>
              <a:rPr lang="en-GB" i="1" dirty="0">
                <a:solidFill>
                  <a:srgbClr val="222222"/>
                </a:solidFill>
                <a:latin typeface="Arial" panose="020B0604020202020204" pitchFamily="34" charset="0"/>
              </a:rPr>
              <a:t>Clive and his </a:t>
            </a:r>
            <a:r>
              <a:rPr lang="en-GB" i="1" dirty="0" smtClean="0">
                <a:solidFill>
                  <a:srgbClr val="222222"/>
                </a:solidFill>
                <a:latin typeface="Arial" panose="020B0604020202020204" pitchFamily="34" charset="0"/>
              </a:rPr>
              <a:t>Family with </a:t>
            </a:r>
            <a:r>
              <a:rPr lang="en-GB" i="1" dirty="0">
                <a:solidFill>
                  <a:srgbClr val="222222"/>
                </a:solidFill>
                <a:latin typeface="Arial" panose="020B0604020202020204" pitchFamily="34" charset="0"/>
              </a:rPr>
              <a:t>an Indian </a:t>
            </a:r>
            <a:r>
              <a:rPr lang="en-GB" i="1" dirty="0" smtClean="0">
                <a:solidFill>
                  <a:srgbClr val="222222"/>
                </a:solidFill>
                <a:latin typeface="Arial" panose="020B0604020202020204" pitchFamily="34" charset="0"/>
              </a:rPr>
              <a:t>Maid</a:t>
            </a:r>
            <a:r>
              <a:rPr lang="en-GB" dirty="0" smtClean="0">
                <a:solidFill>
                  <a:srgbClr val="222222"/>
                </a:solidFill>
                <a:latin typeface="Arial" panose="020B0604020202020204" pitchFamily="34" charset="0"/>
              </a:rPr>
              <a:t> (1765); Charles Clive, </a:t>
            </a:r>
            <a:r>
              <a:rPr lang="en-GB" i="1" dirty="0" smtClean="0">
                <a:solidFill>
                  <a:srgbClr val="222222"/>
                </a:solidFill>
                <a:latin typeface="Arial" panose="020B0604020202020204" pitchFamily="34" charset="0"/>
              </a:rPr>
              <a:t>Robert Clive </a:t>
            </a:r>
            <a:r>
              <a:rPr lang="en-GB" dirty="0" smtClean="0">
                <a:solidFill>
                  <a:srgbClr val="222222"/>
                </a:solidFill>
                <a:latin typeface="Arial" panose="020B0604020202020204" pitchFamily="34" charset="0"/>
              </a:rPr>
              <a:t>(1764)</a:t>
            </a:r>
            <a:endParaRPr lang="en-GB" dirty="0"/>
          </a:p>
        </p:txBody>
      </p:sp>
      <p:pic>
        <p:nvPicPr>
          <p:cNvPr id="4" name="Picture 3"/>
          <p:cNvPicPr>
            <a:picLocks noChangeAspect="1"/>
          </p:cNvPicPr>
          <p:nvPr/>
        </p:nvPicPr>
        <p:blipFill>
          <a:blip r:embed="rId4"/>
          <a:stretch>
            <a:fillRect/>
          </a:stretch>
        </p:blipFill>
        <p:spPr>
          <a:xfrm>
            <a:off x="7937500" y="0"/>
            <a:ext cx="4254500" cy="6873426"/>
          </a:xfrm>
          <a:prstGeom prst="rect">
            <a:avLst/>
          </a:prstGeom>
        </p:spPr>
      </p:pic>
    </p:spTree>
    <p:extLst>
      <p:ext uri="{BB962C8B-B14F-4D97-AF65-F5344CB8AC3E}">
        <p14:creationId xmlns:p14="http://schemas.microsoft.com/office/powerpoint/2010/main" val="20242754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8839200" cy="6888361"/>
          </a:xfrm>
          <a:prstGeom prst="rect">
            <a:avLst/>
          </a:prstGeom>
        </p:spPr>
      </p:pic>
      <p:sp>
        <p:nvSpPr>
          <p:cNvPr id="3" name="Rectangle 2"/>
          <p:cNvSpPr/>
          <p:nvPr/>
        </p:nvSpPr>
        <p:spPr>
          <a:xfrm flipH="1">
            <a:off x="292099" y="297543"/>
            <a:ext cx="2191657" cy="1477328"/>
          </a:xfrm>
          <a:prstGeom prst="rect">
            <a:avLst/>
          </a:prstGeom>
        </p:spPr>
        <p:txBody>
          <a:bodyPr wrap="square">
            <a:spAutoFit/>
          </a:bodyPr>
          <a:lstStyle/>
          <a:p>
            <a:r>
              <a:rPr lang="en-GB" dirty="0"/>
              <a:t>Francis </a:t>
            </a:r>
            <a:r>
              <a:rPr lang="en-GB" dirty="0" smtClean="0"/>
              <a:t>Hayman, </a:t>
            </a:r>
            <a:r>
              <a:rPr lang="en-GB" i="1" dirty="0" smtClean="0"/>
              <a:t>Lord Clive meeting with Mir </a:t>
            </a:r>
            <a:r>
              <a:rPr lang="en-GB" i="1" dirty="0" err="1" smtClean="0"/>
              <a:t>Jafar</a:t>
            </a:r>
            <a:r>
              <a:rPr lang="en-GB" i="1" dirty="0" smtClean="0"/>
              <a:t> after the Battle of </a:t>
            </a:r>
            <a:r>
              <a:rPr lang="en-GB" i="1" dirty="0" err="1" smtClean="0"/>
              <a:t>Palashi</a:t>
            </a:r>
            <a:r>
              <a:rPr lang="en-GB" i="1" dirty="0" smtClean="0"/>
              <a:t> </a:t>
            </a:r>
            <a:r>
              <a:rPr lang="en-GB" dirty="0" smtClean="0"/>
              <a:t>(c</a:t>
            </a:r>
            <a:r>
              <a:rPr lang="en-GB" dirty="0"/>
              <a:t>. </a:t>
            </a:r>
            <a:r>
              <a:rPr lang="en-GB" dirty="0" smtClean="0"/>
              <a:t>1760)</a:t>
            </a:r>
            <a:endParaRPr lang="en-GB" dirty="0"/>
          </a:p>
        </p:txBody>
      </p:sp>
      <p:sp>
        <p:nvSpPr>
          <p:cNvPr id="4" name="Title 1"/>
          <p:cNvSpPr txBox="1">
            <a:spLocks/>
          </p:cNvSpPr>
          <p:nvPr/>
        </p:nvSpPr>
        <p:spPr>
          <a:xfrm>
            <a:off x="8839200" y="132971"/>
            <a:ext cx="3263899" cy="152421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rPr>
              <a:t>Clive</a:t>
            </a:r>
            <a:r>
              <a:rPr kumimoji="0" lang="en-GB" sz="3600" i="0" u="none" strike="noStrike" kern="1200" cap="none" spc="0" normalizeH="0" noProof="0" dirty="0" smtClean="0">
                <a:ln>
                  <a:noFill/>
                </a:ln>
                <a:solidFill>
                  <a:prstClr val="black"/>
                </a:solidFill>
                <a:effectLst/>
                <a:uLnTx/>
                <a:uFillTx/>
                <a:latin typeface="Elephant" panose="02020904090505020303" pitchFamily="18" charset="0"/>
              </a:rPr>
              <a:t> </a:t>
            </a:r>
            <a:r>
              <a:rPr lang="en-GB" sz="3600" dirty="0" smtClean="0">
                <a:solidFill>
                  <a:prstClr val="black"/>
                </a:solidFill>
                <a:latin typeface="Elephant" panose="02020904090505020303" pitchFamily="18" charset="0"/>
              </a:rPr>
              <a:t>and the Battle of </a:t>
            </a:r>
            <a:r>
              <a:rPr lang="en-GB" sz="3600" dirty="0" err="1" smtClean="0">
                <a:solidFill>
                  <a:prstClr val="black"/>
                </a:solidFill>
                <a:latin typeface="Elephant" panose="02020904090505020303" pitchFamily="18" charset="0"/>
              </a:rPr>
              <a:t>Plassey</a:t>
            </a:r>
            <a:r>
              <a:rPr lang="en-GB" sz="3600" dirty="0" smtClean="0">
                <a:solidFill>
                  <a:prstClr val="black"/>
                </a:solidFill>
                <a:latin typeface="Elephant" panose="02020904090505020303" pitchFamily="18" charset="0"/>
              </a:rPr>
              <a:t>, 1757</a:t>
            </a:r>
          </a:p>
          <a:p>
            <a:pPr marL="285750" lvl="0" indent="-285750" algn="l">
              <a:buFont typeface="Arial" panose="020B0604020202020204" pitchFamily="34" charset="0"/>
              <a:buChar char="•"/>
              <a:defRPr/>
            </a:pPr>
            <a:endParaRPr lang="en-GB" sz="1800" b="1" dirty="0" smtClean="0">
              <a:solidFill>
                <a:prstClr val="black"/>
              </a:solidFill>
              <a:latin typeface="Elephant" panose="02020904090505020303" pitchFamily="18" charset="0"/>
            </a:endParaRPr>
          </a:p>
          <a:p>
            <a:pPr marL="285750" lvl="0" indent="-285750" algn="l">
              <a:buFont typeface="Arial" panose="020B0604020202020204" pitchFamily="34" charset="0"/>
              <a:buChar char="•"/>
              <a:defRPr/>
            </a:pPr>
            <a:r>
              <a:rPr lang="en-GB" sz="1800" dirty="0" smtClean="0">
                <a:solidFill>
                  <a:prstClr val="black"/>
                </a:solidFill>
                <a:latin typeface="Elephant" panose="02020904090505020303" pitchFamily="18" charset="0"/>
              </a:rPr>
              <a:t>Part of 7 Yrs. War</a:t>
            </a:r>
          </a:p>
          <a:p>
            <a:pPr marL="285750" lvl="0" indent="-285750" algn="l">
              <a:buFont typeface="Arial" panose="020B0604020202020204" pitchFamily="34" charset="0"/>
              <a:buChar char="•"/>
              <a:defRPr/>
            </a:pPr>
            <a:r>
              <a:rPr lang="en-GB" sz="1800" dirty="0">
                <a:solidFill>
                  <a:prstClr val="black"/>
                </a:solidFill>
                <a:latin typeface="Elephant" panose="02020904090505020303" pitchFamily="18" charset="0"/>
              </a:rPr>
              <a:t>Company </a:t>
            </a:r>
            <a:r>
              <a:rPr lang="en-GB" sz="1800" dirty="0" smtClean="0">
                <a:solidFill>
                  <a:prstClr val="black"/>
                </a:solidFill>
                <a:latin typeface="Elephant" panose="02020904090505020303" pitchFamily="18" charset="0"/>
              </a:rPr>
              <a:t>defeated </a:t>
            </a:r>
            <a:r>
              <a:rPr lang="en-GB" sz="1800" dirty="0" err="1" smtClean="0">
                <a:solidFill>
                  <a:prstClr val="black"/>
                </a:solidFill>
                <a:latin typeface="Elephant" panose="02020904090505020303" pitchFamily="18" charset="0"/>
              </a:rPr>
              <a:t>Nawab</a:t>
            </a:r>
            <a:r>
              <a:rPr lang="en-GB" sz="1800" dirty="0" smtClean="0">
                <a:solidFill>
                  <a:prstClr val="black"/>
                </a:solidFill>
                <a:latin typeface="Elephant" panose="02020904090505020303" pitchFamily="18" charset="0"/>
              </a:rPr>
              <a:t> </a:t>
            </a:r>
            <a:r>
              <a:rPr lang="en-GB" sz="1800" dirty="0">
                <a:solidFill>
                  <a:prstClr val="black"/>
                </a:solidFill>
                <a:latin typeface="Elephant" panose="02020904090505020303" pitchFamily="18" charset="0"/>
              </a:rPr>
              <a:t>of Bengal and </a:t>
            </a:r>
            <a:r>
              <a:rPr lang="en-GB" sz="1800" dirty="0" smtClean="0">
                <a:solidFill>
                  <a:prstClr val="black"/>
                </a:solidFill>
                <a:latin typeface="Elephant" panose="02020904090505020303" pitchFamily="18" charset="0"/>
              </a:rPr>
              <a:t>French[ allies </a:t>
            </a:r>
          </a:p>
          <a:p>
            <a:pPr marL="285750" lvl="0" indent="-285750" algn="l">
              <a:buFont typeface="Arial" panose="020B0604020202020204" pitchFamily="34" charset="0"/>
              <a:buChar char="•"/>
              <a:defRPr/>
            </a:pPr>
            <a:r>
              <a:rPr lang="en-GB" sz="1800" dirty="0" smtClean="0">
                <a:solidFill>
                  <a:prstClr val="black"/>
                </a:solidFill>
                <a:latin typeface="Elephant" panose="02020904090505020303" pitchFamily="18" charset="0"/>
              </a:rPr>
              <a:t>Consolidated </a:t>
            </a:r>
            <a:r>
              <a:rPr lang="en-GB" sz="1800" dirty="0">
                <a:solidFill>
                  <a:prstClr val="black"/>
                </a:solidFill>
                <a:latin typeface="Elephant" panose="02020904090505020303" pitchFamily="18" charset="0"/>
              </a:rPr>
              <a:t>the Company's presence in </a:t>
            </a:r>
            <a:r>
              <a:rPr lang="en-GB" sz="1800" dirty="0" smtClean="0">
                <a:solidFill>
                  <a:prstClr val="black"/>
                </a:solidFill>
                <a:latin typeface="Elephant" panose="02020904090505020303" pitchFamily="18" charset="0"/>
              </a:rPr>
              <a:t>Bengal</a:t>
            </a:r>
            <a:endParaRPr kumimoji="0" lang="en-GB" sz="1800" i="0" u="none" strike="noStrike" kern="1200" cap="none" spc="0" normalizeH="0" baseline="0" noProof="0" dirty="0" smtClean="0">
              <a:ln>
                <a:noFill/>
              </a:ln>
              <a:solidFill>
                <a:prstClr val="black"/>
              </a:solidFill>
              <a:effectLst/>
              <a:uLnTx/>
              <a:uFillTx/>
              <a:latin typeface="Elephant" panose="02020904090505020303" pitchFamily="18" charset="0"/>
            </a:endParaRPr>
          </a:p>
        </p:txBody>
      </p:sp>
    </p:spTree>
    <p:extLst>
      <p:ext uri="{BB962C8B-B14F-4D97-AF65-F5344CB8AC3E}">
        <p14:creationId xmlns:p14="http://schemas.microsoft.com/office/powerpoint/2010/main" val="9433603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68274" y="0"/>
            <a:ext cx="3781425" cy="5760489"/>
          </a:xfrm>
          <a:prstGeom prst="rect">
            <a:avLst/>
          </a:prstGeom>
        </p:spPr>
      </p:pic>
      <p:pic>
        <p:nvPicPr>
          <p:cNvPr id="4" name="Picture 3"/>
          <p:cNvPicPr>
            <a:picLocks noChangeAspect="1"/>
          </p:cNvPicPr>
          <p:nvPr/>
        </p:nvPicPr>
        <p:blipFill>
          <a:blip r:embed="rId4"/>
          <a:stretch>
            <a:fillRect/>
          </a:stretch>
        </p:blipFill>
        <p:spPr>
          <a:xfrm rot="5400000">
            <a:off x="6747605" y="994503"/>
            <a:ext cx="4457698" cy="6964497"/>
          </a:xfrm>
          <a:prstGeom prst="rect">
            <a:avLst/>
          </a:prstGeom>
        </p:spPr>
      </p:pic>
      <p:sp>
        <p:nvSpPr>
          <p:cNvPr id="6" name="Title 1"/>
          <p:cNvSpPr txBox="1">
            <a:spLocks/>
          </p:cNvSpPr>
          <p:nvPr/>
        </p:nvSpPr>
        <p:spPr>
          <a:xfrm>
            <a:off x="9276751" y="132971"/>
            <a:ext cx="2464999" cy="152421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rPr>
              <a:t>Clive</a:t>
            </a:r>
            <a:r>
              <a:rPr kumimoji="0" lang="en-GB" sz="3600" i="0" u="none" strike="noStrike" kern="1200" cap="none" spc="0" normalizeH="0" noProof="0" dirty="0" smtClean="0">
                <a:ln>
                  <a:noFill/>
                </a:ln>
                <a:solidFill>
                  <a:prstClr val="black"/>
                </a:solidFill>
                <a:effectLst/>
                <a:uLnTx/>
                <a:uFillTx/>
                <a:latin typeface="Elephant" panose="02020904090505020303" pitchFamily="18" charset="0"/>
              </a:rPr>
              <a:t> as Imperial Hero</a:t>
            </a:r>
            <a:endPar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endParaRPr>
          </a:p>
        </p:txBody>
      </p:sp>
      <p:pic>
        <p:nvPicPr>
          <p:cNvPr id="7" name="Picture 6"/>
          <p:cNvPicPr>
            <a:picLocks noChangeAspect="1"/>
          </p:cNvPicPr>
          <p:nvPr/>
        </p:nvPicPr>
        <p:blipFill rotWithShape="1">
          <a:blip r:embed="rId5"/>
          <a:srcRect t="12181" b="48135"/>
          <a:stretch/>
        </p:blipFill>
        <p:spPr>
          <a:xfrm>
            <a:off x="3949699" y="114192"/>
            <a:ext cx="5100706" cy="3137007"/>
          </a:xfrm>
          <a:prstGeom prst="rect">
            <a:avLst/>
          </a:prstGeom>
        </p:spPr>
      </p:pic>
    </p:spTree>
    <p:extLst>
      <p:ext uri="{BB962C8B-B14F-4D97-AF65-F5344CB8AC3E}">
        <p14:creationId xmlns:p14="http://schemas.microsoft.com/office/powerpoint/2010/main" val="47983296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25475" y="177800"/>
            <a:ext cx="11144250" cy="4876800"/>
          </a:xfrm>
          <a:prstGeom prst="rect">
            <a:avLst/>
          </a:prstGeom>
        </p:spPr>
      </p:pic>
      <p:pic>
        <p:nvPicPr>
          <p:cNvPr id="1026" name="Picture 2" descr="Related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71219" y="3992562"/>
            <a:ext cx="4859866" cy="27336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241300" y="5468855"/>
            <a:ext cx="3200400" cy="923330"/>
          </a:xfrm>
          <a:prstGeom prst="rect">
            <a:avLst/>
          </a:prstGeom>
        </p:spPr>
        <p:txBody>
          <a:bodyPr wrap="square">
            <a:spAutoFit/>
          </a:bodyPr>
          <a:lstStyle/>
          <a:p>
            <a:r>
              <a:rPr lang="en-GB" dirty="0" smtClean="0">
                <a:solidFill>
                  <a:srgbClr val="222222"/>
                </a:solidFill>
                <a:latin typeface="Arial" panose="020B0604020202020204" pitchFamily="34" charset="0"/>
              </a:rPr>
              <a:t>Clive Museum,</a:t>
            </a:r>
          </a:p>
          <a:p>
            <a:r>
              <a:rPr lang="en-GB" dirty="0" err="1" smtClean="0">
                <a:solidFill>
                  <a:srgbClr val="222222"/>
                </a:solidFill>
                <a:latin typeface="Arial" panose="020B0604020202020204" pitchFamily="34" charset="0"/>
              </a:rPr>
              <a:t>Powis</a:t>
            </a:r>
            <a:r>
              <a:rPr lang="en-GB" dirty="0" smtClean="0">
                <a:solidFill>
                  <a:srgbClr val="222222"/>
                </a:solidFill>
                <a:latin typeface="Arial" panose="020B0604020202020204" pitchFamily="34" charset="0"/>
              </a:rPr>
              <a:t> Castle,</a:t>
            </a:r>
          </a:p>
          <a:p>
            <a:r>
              <a:rPr lang="en-GB" dirty="0" smtClean="0">
                <a:solidFill>
                  <a:srgbClr val="222222"/>
                </a:solidFill>
                <a:latin typeface="Arial" panose="020B0604020202020204" pitchFamily="34" charset="0"/>
              </a:rPr>
              <a:t>Powys (near Welshpool)</a:t>
            </a:r>
            <a:endParaRPr lang="en-GB" dirty="0"/>
          </a:p>
        </p:txBody>
      </p:sp>
    </p:spTree>
    <p:extLst>
      <p:ext uri="{BB962C8B-B14F-4D97-AF65-F5344CB8AC3E}">
        <p14:creationId xmlns:p14="http://schemas.microsoft.com/office/powerpoint/2010/main" val="322015491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545" t="2278" r="2944" b="3236"/>
          <a:stretch/>
        </p:blipFill>
        <p:spPr>
          <a:xfrm>
            <a:off x="28091" y="895079"/>
            <a:ext cx="3953795" cy="5245100"/>
          </a:xfrm>
          <a:prstGeom prst="rect">
            <a:avLst/>
          </a:prstGeom>
        </p:spPr>
      </p:pic>
      <p:pic>
        <p:nvPicPr>
          <p:cNvPr id="3" name="Picture 2"/>
          <p:cNvPicPr>
            <a:picLocks noChangeAspect="1"/>
          </p:cNvPicPr>
          <p:nvPr/>
        </p:nvPicPr>
        <p:blipFill rotWithShape="1">
          <a:blip r:embed="rId4"/>
          <a:srcRect l="3102" t="2278" r="2069" b="2037"/>
          <a:stretch/>
        </p:blipFill>
        <p:spPr>
          <a:xfrm>
            <a:off x="4142045" y="895079"/>
            <a:ext cx="3907908" cy="5232400"/>
          </a:xfrm>
          <a:prstGeom prst="rect">
            <a:avLst/>
          </a:prstGeom>
        </p:spPr>
      </p:pic>
      <p:pic>
        <p:nvPicPr>
          <p:cNvPr id="4" name="Picture 3"/>
          <p:cNvPicPr>
            <a:picLocks noChangeAspect="1"/>
          </p:cNvPicPr>
          <p:nvPr/>
        </p:nvPicPr>
        <p:blipFill rotWithShape="1">
          <a:blip r:embed="rId5"/>
          <a:srcRect l="3341" t="2038" r="2148" b="3237"/>
          <a:stretch/>
        </p:blipFill>
        <p:spPr>
          <a:xfrm>
            <a:off x="8149084" y="895079"/>
            <a:ext cx="3943784" cy="5245100"/>
          </a:xfrm>
          <a:prstGeom prst="rect">
            <a:avLst/>
          </a:prstGeom>
        </p:spPr>
      </p:pic>
      <p:sp>
        <p:nvSpPr>
          <p:cNvPr id="5" name="Title 1"/>
          <p:cNvSpPr txBox="1">
            <a:spLocks/>
          </p:cNvSpPr>
          <p:nvPr/>
        </p:nvSpPr>
        <p:spPr>
          <a:xfrm>
            <a:off x="0" y="132971"/>
            <a:ext cx="12191999" cy="152421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err="1" smtClean="0">
                <a:ln>
                  <a:noFill/>
                </a:ln>
                <a:solidFill>
                  <a:prstClr val="black"/>
                </a:solidFill>
                <a:effectLst/>
                <a:uLnTx/>
                <a:uFillTx/>
                <a:latin typeface="Elephant" panose="02020904090505020303" pitchFamily="18" charset="0"/>
              </a:rPr>
              <a:t>Angl</a:t>
            </a:r>
            <a:r>
              <a:rPr lang="en-GB" sz="3600" dirty="0" smtClean="0">
                <a:solidFill>
                  <a:prstClr val="black"/>
                </a:solidFill>
                <a:latin typeface="Elephant" panose="02020904090505020303" pitchFamily="18" charset="0"/>
              </a:rPr>
              <a:t>o-Mysore Wars</a:t>
            </a:r>
            <a:endPar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endParaRPr>
          </a:p>
        </p:txBody>
      </p:sp>
    </p:spTree>
    <p:extLst>
      <p:ext uri="{BB962C8B-B14F-4D97-AF65-F5344CB8AC3E}">
        <p14:creationId xmlns:p14="http://schemas.microsoft.com/office/powerpoint/2010/main" val="75821084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281569" cy="2699843"/>
          </a:xfrm>
          <a:prstGeom prst="rect">
            <a:avLst/>
          </a:prstGeom>
        </p:spPr>
      </p:pic>
      <p:pic>
        <p:nvPicPr>
          <p:cNvPr id="4" name="Picture 3"/>
          <p:cNvPicPr>
            <a:picLocks noChangeAspect="1"/>
          </p:cNvPicPr>
          <p:nvPr/>
        </p:nvPicPr>
        <p:blipFill>
          <a:blip r:embed="rId4"/>
          <a:stretch>
            <a:fillRect/>
          </a:stretch>
        </p:blipFill>
        <p:spPr>
          <a:xfrm>
            <a:off x="7352868" y="433195"/>
            <a:ext cx="4788309" cy="5976862"/>
          </a:xfrm>
          <a:prstGeom prst="rect">
            <a:avLst/>
          </a:prstGeom>
        </p:spPr>
      </p:pic>
      <p:pic>
        <p:nvPicPr>
          <p:cNvPr id="5" name="Picture 4"/>
          <p:cNvPicPr>
            <a:picLocks noChangeAspect="1"/>
          </p:cNvPicPr>
          <p:nvPr/>
        </p:nvPicPr>
        <p:blipFill>
          <a:blip r:embed="rId5"/>
          <a:stretch>
            <a:fillRect/>
          </a:stretch>
        </p:blipFill>
        <p:spPr>
          <a:xfrm>
            <a:off x="0" y="3421626"/>
            <a:ext cx="4332392" cy="3436228"/>
          </a:xfrm>
          <a:prstGeom prst="rect">
            <a:avLst/>
          </a:prstGeom>
        </p:spPr>
      </p:pic>
      <p:pic>
        <p:nvPicPr>
          <p:cNvPr id="6" name="Picture 5"/>
          <p:cNvPicPr>
            <a:picLocks noChangeAspect="1"/>
          </p:cNvPicPr>
          <p:nvPr/>
        </p:nvPicPr>
        <p:blipFill>
          <a:blip r:embed="rId6"/>
          <a:stretch>
            <a:fillRect/>
          </a:stretch>
        </p:blipFill>
        <p:spPr>
          <a:xfrm>
            <a:off x="4281569" y="1426532"/>
            <a:ext cx="4358224" cy="3143763"/>
          </a:xfrm>
          <a:prstGeom prst="rect">
            <a:avLst/>
          </a:prstGeom>
        </p:spPr>
      </p:pic>
      <p:sp>
        <p:nvSpPr>
          <p:cNvPr id="7" name="Rectangle 6"/>
          <p:cNvSpPr/>
          <p:nvPr/>
        </p:nvSpPr>
        <p:spPr>
          <a:xfrm>
            <a:off x="4332392" y="4590690"/>
            <a:ext cx="3071299" cy="2031325"/>
          </a:xfrm>
          <a:prstGeom prst="rect">
            <a:avLst/>
          </a:prstGeom>
        </p:spPr>
        <p:txBody>
          <a:bodyPr wrap="square">
            <a:spAutoFit/>
          </a:bodyPr>
          <a:lstStyle/>
          <a:p>
            <a:r>
              <a:rPr lang="en-GB" sz="1400" dirty="0"/>
              <a:t>A pair of slippers belonging to </a:t>
            </a:r>
            <a:r>
              <a:rPr lang="en-GB" sz="1400" dirty="0" err="1"/>
              <a:t>Tipu</a:t>
            </a:r>
            <a:r>
              <a:rPr lang="en-GB" sz="1400" dirty="0"/>
              <a:t> </a:t>
            </a:r>
            <a:r>
              <a:rPr lang="en-GB" sz="1400" dirty="0" smtClean="0"/>
              <a:t>Sultan </a:t>
            </a:r>
          </a:p>
          <a:p>
            <a:endParaRPr lang="en-GB" sz="1400" dirty="0"/>
          </a:p>
          <a:p>
            <a:r>
              <a:rPr lang="en-GB" sz="1400" dirty="0" err="1" smtClean="0"/>
              <a:t>Tipu’s</a:t>
            </a:r>
            <a:r>
              <a:rPr lang="en-GB" sz="1400" dirty="0" smtClean="0"/>
              <a:t> tea set – gift from Louis XVI</a:t>
            </a:r>
            <a:endParaRPr lang="en-GB" sz="1400" dirty="0" smtClean="0"/>
          </a:p>
          <a:p>
            <a:endParaRPr lang="en-GB" sz="1400" dirty="0" smtClean="0"/>
          </a:p>
          <a:p>
            <a:r>
              <a:rPr lang="en-GB" sz="1400" dirty="0" err="1" smtClean="0"/>
              <a:t>Ganjifa</a:t>
            </a:r>
            <a:r>
              <a:rPr lang="en-GB" sz="1400" dirty="0" smtClean="0"/>
              <a:t> </a:t>
            </a:r>
            <a:r>
              <a:rPr lang="en-GB" sz="1400" dirty="0"/>
              <a:t>ivory playing card, dated c.1759-60, depicting two elephants carrying four men in Indian clothing who are attacking a </a:t>
            </a:r>
            <a:r>
              <a:rPr lang="en-GB" sz="1400" dirty="0" smtClean="0"/>
              <a:t>tiger</a:t>
            </a:r>
            <a:endParaRPr lang="en-GB" sz="1400" dirty="0"/>
          </a:p>
        </p:txBody>
      </p:sp>
      <p:sp>
        <p:nvSpPr>
          <p:cNvPr id="8" name="Rectangle 7"/>
          <p:cNvSpPr/>
          <p:nvPr/>
        </p:nvSpPr>
        <p:spPr>
          <a:xfrm>
            <a:off x="4281569" y="103093"/>
            <a:ext cx="3071299" cy="1169551"/>
          </a:xfrm>
          <a:prstGeom prst="rect">
            <a:avLst/>
          </a:prstGeom>
        </p:spPr>
        <p:txBody>
          <a:bodyPr wrap="square">
            <a:spAutoFit/>
          </a:bodyPr>
          <a:lstStyle/>
          <a:p>
            <a:r>
              <a:rPr lang="en-GB" sz="1400" dirty="0">
                <a:latin typeface="Calibri" panose="020F0502020204030204" pitchFamily="34" charset="0"/>
                <a:cs typeface="Calibri" panose="020F0502020204030204" pitchFamily="34" charset="0"/>
              </a:rPr>
              <a:t>An inlaid ivory mirror and part of the Schreiber set on an inlaid ivory kneehole desk, situated in a deep, arched, window recess in the Clive Museum at </a:t>
            </a:r>
            <a:r>
              <a:rPr lang="en-GB" sz="1400" dirty="0" err="1">
                <a:latin typeface="Calibri" panose="020F0502020204030204" pitchFamily="34" charset="0"/>
                <a:cs typeface="Calibri" panose="020F0502020204030204" pitchFamily="34" charset="0"/>
              </a:rPr>
              <a:t>Powis</a:t>
            </a:r>
            <a:r>
              <a:rPr lang="en-GB" sz="1400" dirty="0">
                <a:latin typeface="Calibri" panose="020F0502020204030204" pitchFamily="34" charset="0"/>
                <a:cs typeface="Calibri" panose="020F0502020204030204" pitchFamily="34" charset="0"/>
              </a:rPr>
              <a:t> Castle</a:t>
            </a:r>
          </a:p>
        </p:txBody>
      </p:sp>
    </p:spTree>
    <p:extLst>
      <p:ext uri="{BB962C8B-B14F-4D97-AF65-F5344CB8AC3E}">
        <p14:creationId xmlns:p14="http://schemas.microsoft.com/office/powerpoint/2010/main" val="194632742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5824" t="17037" r="12600" b="9999"/>
          <a:stretch/>
        </p:blipFill>
        <p:spPr>
          <a:xfrm>
            <a:off x="7330213" y="-35368"/>
            <a:ext cx="4931215" cy="6841192"/>
          </a:xfrm>
          <a:prstGeom prst="rect">
            <a:avLst/>
          </a:prstGeom>
        </p:spPr>
      </p:pic>
      <p:pic>
        <p:nvPicPr>
          <p:cNvPr id="4" name="Picture 3"/>
          <p:cNvPicPr>
            <a:picLocks noChangeAspect="1"/>
          </p:cNvPicPr>
          <p:nvPr/>
        </p:nvPicPr>
        <p:blipFill rotWithShape="1">
          <a:blip r:embed="rId4"/>
          <a:srcRect l="28481" r="28903" b="525"/>
          <a:stretch/>
        </p:blipFill>
        <p:spPr>
          <a:xfrm>
            <a:off x="-1" y="-35368"/>
            <a:ext cx="4460013" cy="7058468"/>
          </a:xfrm>
          <a:prstGeom prst="rect">
            <a:avLst/>
          </a:prstGeom>
        </p:spPr>
      </p:pic>
      <p:sp>
        <p:nvSpPr>
          <p:cNvPr id="5" name="Rectangle 4"/>
          <p:cNvSpPr/>
          <p:nvPr/>
        </p:nvSpPr>
        <p:spPr>
          <a:xfrm>
            <a:off x="9614107" y="129408"/>
            <a:ext cx="2288312" cy="3785652"/>
          </a:xfrm>
          <a:prstGeom prst="rect">
            <a:avLst/>
          </a:prstGeom>
        </p:spPr>
        <p:txBody>
          <a:bodyPr wrap="square">
            <a:spAutoFit/>
          </a:bodyPr>
          <a:lstStyle/>
          <a:p>
            <a:pPr algn="r"/>
            <a:r>
              <a:rPr lang="en-GB" sz="2400" dirty="0" err="1" smtClean="0">
                <a:solidFill>
                  <a:schemeClr val="bg1"/>
                </a:solidFill>
                <a:latin typeface="Elephant" panose="02020904090505020303" pitchFamily="18" charset="0"/>
              </a:rPr>
              <a:t>Tipu</a:t>
            </a:r>
            <a:r>
              <a:rPr lang="en-GB" sz="2400" dirty="0" smtClean="0">
                <a:solidFill>
                  <a:schemeClr val="bg1"/>
                </a:solidFill>
                <a:latin typeface="Elephant" panose="02020904090505020303" pitchFamily="18" charset="0"/>
              </a:rPr>
              <a:t> </a:t>
            </a:r>
          </a:p>
          <a:p>
            <a:pPr algn="r"/>
            <a:r>
              <a:rPr lang="en-GB" sz="2400" dirty="0" smtClean="0">
                <a:solidFill>
                  <a:schemeClr val="bg1"/>
                </a:solidFill>
                <a:latin typeface="Elephant" panose="02020904090505020303" pitchFamily="18" charset="0"/>
              </a:rPr>
              <a:t>Sultan</a:t>
            </a:r>
          </a:p>
          <a:p>
            <a:pPr algn="r"/>
            <a:r>
              <a:rPr lang="en-GB" sz="2400" dirty="0" smtClean="0">
                <a:solidFill>
                  <a:schemeClr val="bg1"/>
                </a:solidFill>
                <a:latin typeface="Elephant" panose="02020904090505020303" pitchFamily="18" charset="0"/>
              </a:rPr>
              <a:t>(1750</a:t>
            </a:r>
          </a:p>
          <a:p>
            <a:pPr algn="r"/>
            <a:r>
              <a:rPr lang="en-GB" sz="2400" dirty="0" smtClean="0">
                <a:solidFill>
                  <a:schemeClr val="bg1"/>
                </a:solidFill>
                <a:latin typeface="Elephant" panose="02020904090505020303" pitchFamily="18" charset="0"/>
              </a:rPr>
              <a:t>–1799) </a:t>
            </a:r>
          </a:p>
          <a:p>
            <a:pPr algn="r"/>
            <a:endParaRPr lang="en-GB" sz="2400" dirty="0" smtClean="0">
              <a:latin typeface="Elephant" panose="02020904090505020303" pitchFamily="18" charset="0"/>
            </a:endParaRPr>
          </a:p>
          <a:p>
            <a:pPr algn="r"/>
            <a:endParaRPr lang="en-GB" sz="2400" dirty="0">
              <a:latin typeface="Elephant" panose="02020904090505020303" pitchFamily="18" charset="0"/>
            </a:endParaRPr>
          </a:p>
          <a:p>
            <a:pPr algn="r"/>
            <a:endParaRPr lang="en-GB" sz="2400" dirty="0">
              <a:latin typeface="Elephant" panose="02020904090505020303" pitchFamily="18" charset="0"/>
            </a:endParaRPr>
          </a:p>
          <a:p>
            <a:pPr algn="r"/>
            <a:r>
              <a:rPr lang="en-GB" sz="2400" dirty="0" smtClean="0">
                <a:solidFill>
                  <a:schemeClr val="bg1"/>
                </a:solidFill>
                <a:latin typeface="Elephant" panose="02020904090505020303" pitchFamily="18" charset="0"/>
              </a:rPr>
              <a:t>Sultan of Mysore</a:t>
            </a:r>
            <a:r>
              <a:rPr lang="en-GB" sz="2400" dirty="0">
                <a:solidFill>
                  <a:schemeClr val="bg1"/>
                </a:solidFill>
                <a:latin typeface="Elephant" panose="02020904090505020303" pitchFamily="18" charset="0"/>
              </a:rPr>
              <a:t>, </a:t>
            </a:r>
            <a:r>
              <a:rPr lang="en-GB" sz="2400" dirty="0" smtClean="0">
                <a:solidFill>
                  <a:schemeClr val="bg1"/>
                </a:solidFill>
                <a:latin typeface="Elephant" panose="02020904090505020303" pitchFamily="18" charset="0"/>
              </a:rPr>
              <a:t>1782–1799</a:t>
            </a:r>
            <a:endParaRPr lang="en-GB" sz="2400" dirty="0">
              <a:solidFill>
                <a:schemeClr val="bg1"/>
              </a:solidFill>
              <a:latin typeface="Elephant" panose="02020904090505020303" pitchFamily="18" charset="0"/>
            </a:endParaRPr>
          </a:p>
        </p:txBody>
      </p:sp>
      <p:sp>
        <p:nvSpPr>
          <p:cNvPr id="6" name="Rectangle 5"/>
          <p:cNvSpPr/>
          <p:nvPr/>
        </p:nvSpPr>
        <p:spPr>
          <a:xfrm>
            <a:off x="2870200" y="4866832"/>
            <a:ext cx="3187700" cy="1938992"/>
          </a:xfrm>
          <a:prstGeom prst="rect">
            <a:avLst/>
          </a:prstGeom>
        </p:spPr>
        <p:txBody>
          <a:bodyPr wrap="square">
            <a:spAutoFit/>
          </a:bodyPr>
          <a:lstStyle/>
          <a:p>
            <a:r>
              <a:rPr lang="en-GB" sz="2400" dirty="0" err="1">
                <a:latin typeface="Elephant" panose="02020904090505020303" pitchFamily="18" charset="0"/>
              </a:rPr>
              <a:t>Haidar</a:t>
            </a:r>
            <a:r>
              <a:rPr lang="en-GB" sz="2400" dirty="0">
                <a:latin typeface="Elephant" panose="02020904090505020303" pitchFamily="18" charset="0"/>
              </a:rPr>
              <a:t> Ali (c. 1720–1782) </a:t>
            </a:r>
            <a:endParaRPr lang="en-GB" sz="2400" dirty="0" smtClean="0">
              <a:latin typeface="Elephant" panose="02020904090505020303" pitchFamily="18" charset="0"/>
            </a:endParaRPr>
          </a:p>
          <a:p>
            <a:endParaRPr lang="en-GB" sz="2400" dirty="0">
              <a:latin typeface="Elephant" panose="02020904090505020303" pitchFamily="18" charset="0"/>
            </a:endParaRPr>
          </a:p>
          <a:p>
            <a:r>
              <a:rPr lang="en-GB" sz="2400" dirty="0" smtClean="0">
                <a:latin typeface="Elephant" panose="02020904090505020303" pitchFamily="18" charset="0"/>
              </a:rPr>
              <a:t>Sultan/</a:t>
            </a:r>
            <a:r>
              <a:rPr lang="en-GB" sz="2400" dirty="0" err="1" smtClean="0">
                <a:latin typeface="Elephant" panose="02020904090505020303" pitchFamily="18" charset="0"/>
              </a:rPr>
              <a:t>Nawab</a:t>
            </a:r>
            <a:r>
              <a:rPr lang="en-GB" sz="2400" dirty="0" smtClean="0">
                <a:latin typeface="Elephant" panose="02020904090505020303" pitchFamily="18" charset="0"/>
              </a:rPr>
              <a:t> </a:t>
            </a:r>
            <a:r>
              <a:rPr lang="en-GB" sz="2400" dirty="0">
                <a:latin typeface="Elephant" panose="02020904090505020303" pitchFamily="18" charset="0"/>
              </a:rPr>
              <a:t>of </a:t>
            </a:r>
            <a:r>
              <a:rPr lang="en-GB" sz="2400" dirty="0" smtClean="0">
                <a:latin typeface="Elephant" panose="02020904090505020303" pitchFamily="18" charset="0"/>
              </a:rPr>
              <a:t>Mysore</a:t>
            </a:r>
            <a:r>
              <a:rPr lang="en-GB" sz="2400" dirty="0">
                <a:latin typeface="Elephant" panose="02020904090505020303" pitchFamily="18" charset="0"/>
              </a:rPr>
              <a:t>, 1761–1782</a:t>
            </a:r>
          </a:p>
        </p:txBody>
      </p:sp>
      <p:sp>
        <p:nvSpPr>
          <p:cNvPr id="7" name="Title 1"/>
          <p:cNvSpPr txBox="1">
            <a:spLocks/>
          </p:cNvSpPr>
          <p:nvPr/>
        </p:nvSpPr>
        <p:spPr>
          <a:xfrm>
            <a:off x="-289580" y="129408"/>
            <a:ext cx="12191999" cy="152421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6000" i="0" u="none" strike="noStrike" kern="1200" cap="none" spc="0" normalizeH="0" baseline="0" noProof="0" dirty="0" smtClean="0">
                <a:ln>
                  <a:noFill/>
                </a:ln>
                <a:solidFill>
                  <a:srgbClr val="7030A0"/>
                </a:solidFill>
                <a:effectLst/>
                <a:uLnTx/>
                <a:uFillTx/>
                <a:latin typeface="Elephant" panose="02020904090505020303" pitchFamily="18" charset="0"/>
              </a:rPr>
              <a:t>Kingdom </a:t>
            </a:r>
          </a:p>
          <a:p>
            <a:pPr marL="0" marR="0" lvl="0" indent="0" defTabSz="914400" rtl="0" eaLnBrk="1" fontAlgn="auto" latinLnBrk="0" hangingPunct="1">
              <a:lnSpc>
                <a:spcPct val="100000"/>
              </a:lnSpc>
              <a:spcBef>
                <a:spcPct val="0"/>
              </a:spcBef>
              <a:spcAft>
                <a:spcPts val="0"/>
              </a:spcAft>
              <a:buClrTx/>
              <a:buSzTx/>
              <a:buFontTx/>
              <a:buNone/>
              <a:tabLst/>
              <a:defRPr/>
            </a:pPr>
            <a:r>
              <a:rPr kumimoji="0" lang="en-GB" sz="6000" i="0" u="none" strike="noStrike" kern="1200" cap="none" spc="0" normalizeH="0" baseline="0" noProof="0" dirty="0" smtClean="0">
                <a:ln>
                  <a:noFill/>
                </a:ln>
                <a:solidFill>
                  <a:srgbClr val="7030A0"/>
                </a:solidFill>
                <a:effectLst/>
                <a:uLnTx/>
                <a:uFillTx/>
                <a:latin typeface="Elephant" panose="02020904090505020303" pitchFamily="18" charset="0"/>
              </a:rPr>
              <a:t>of </a:t>
            </a:r>
            <a:r>
              <a:rPr lang="en-GB" sz="6000" dirty="0" smtClean="0">
                <a:solidFill>
                  <a:srgbClr val="7030A0"/>
                </a:solidFill>
                <a:latin typeface="Elephant" panose="02020904090505020303" pitchFamily="18" charset="0"/>
              </a:rPr>
              <a:t>Mysore</a:t>
            </a:r>
            <a:endParaRPr kumimoji="0" lang="en-GB" sz="6000" i="0" u="none" strike="noStrike" kern="1200" cap="none" spc="0" normalizeH="0" baseline="0" noProof="0" dirty="0" smtClean="0">
              <a:ln>
                <a:noFill/>
              </a:ln>
              <a:solidFill>
                <a:srgbClr val="7030A0"/>
              </a:solidFill>
              <a:effectLst/>
              <a:uLnTx/>
              <a:uFillTx/>
              <a:latin typeface="Elephant" panose="02020904090505020303" pitchFamily="18" charset="0"/>
            </a:endParaRPr>
          </a:p>
        </p:txBody>
      </p:sp>
    </p:spTree>
    <p:extLst>
      <p:ext uri="{BB962C8B-B14F-4D97-AF65-F5344CB8AC3E}">
        <p14:creationId xmlns:p14="http://schemas.microsoft.com/office/powerpoint/2010/main" val="224716941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0" y="132971"/>
            <a:ext cx="12191999" cy="152421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rPr>
              <a:t>Kingdom of </a:t>
            </a:r>
            <a:r>
              <a:rPr lang="en-GB" sz="3600" dirty="0" smtClean="0">
                <a:solidFill>
                  <a:prstClr val="black"/>
                </a:solidFill>
                <a:latin typeface="Elephant" panose="02020904090505020303" pitchFamily="18" charset="0"/>
              </a:rPr>
              <a:t>Mysore – Alliances with French </a:t>
            </a:r>
            <a:endParaRPr kumimoji="0" lang="en-GB" sz="3600" i="0" u="none" strike="noStrike" kern="1200" cap="none" spc="0" normalizeH="0" baseline="0" noProof="0" dirty="0" smtClean="0">
              <a:ln>
                <a:noFill/>
              </a:ln>
              <a:solidFill>
                <a:prstClr val="black"/>
              </a:solidFill>
              <a:effectLst/>
              <a:uLnTx/>
              <a:uFillTx/>
              <a:latin typeface="Elephant" panose="02020904090505020303" pitchFamily="18" charset="0"/>
            </a:endParaRPr>
          </a:p>
        </p:txBody>
      </p:sp>
      <p:pic>
        <p:nvPicPr>
          <p:cNvPr id="4" name="Picture 3"/>
          <p:cNvPicPr>
            <a:picLocks noChangeAspect="1"/>
          </p:cNvPicPr>
          <p:nvPr/>
        </p:nvPicPr>
        <p:blipFill>
          <a:blip r:embed="rId3"/>
          <a:stretch>
            <a:fillRect/>
          </a:stretch>
        </p:blipFill>
        <p:spPr>
          <a:xfrm>
            <a:off x="254000" y="895079"/>
            <a:ext cx="4305300" cy="5690484"/>
          </a:xfrm>
          <a:prstGeom prst="rect">
            <a:avLst/>
          </a:prstGeom>
        </p:spPr>
      </p:pic>
      <p:sp>
        <p:nvSpPr>
          <p:cNvPr id="5" name="Rectangle 4"/>
          <p:cNvSpPr/>
          <p:nvPr/>
        </p:nvSpPr>
        <p:spPr>
          <a:xfrm>
            <a:off x="4813300" y="895079"/>
            <a:ext cx="1346200" cy="4247317"/>
          </a:xfrm>
          <a:prstGeom prst="rect">
            <a:avLst/>
          </a:prstGeom>
        </p:spPr>
        <p:txBody>
          <a:bodyPr wrap="square">
            <a:spAutoFit/>
          </a:bodyPr>
          <a:lstStyle/>
          <a:p>
            <a:endParaRPr lang="en-GB" dirty="0" smtClean="0"/>
          </a:p>
          <a:p>
            <a:r>
              <a:rPr lang="en-GB" dirty="0" smtClean="0"/>
              <a:t>French </a:t>
            </a:r>
            <a:r>
              <a:rPr lang="en-GB" dirty="0"/>
              <a:t>painting from </a:t>
            </a:r>
            <a:r>
              <a:rPr lang="en-GB" dirty="0" smtClean="0"/>
              <a:t>1762; </a:t>
            </a:r>
            <a:r>
              <a:rPr lang="en-GB" dirty="0" err="1" smtClean="0"/>
              <a:t>Haidar</a:t>
            </a:r>
            <a:r>
              <a:rPr lang="en-GB" dirty="0"/>
              <a:t> Ali </a:t>
            </a:r>
            <a:r>
              <a:rPr lang="en-GB" dirty="0" smtClean="0"/>
              <a:t>meeting with Pierre </a:t>
            </a:r>
            <a:r>
              <a:rPr lang="en-GB" dirty="0"/>
              <a:t>André de </a:t>
            </a:r>
            <a:r>
              <a:rPr lang="en-GB" dirty="0" err="1" smtClean="0"/>
              <a:t>Suffren</a:t>
            </a:r>
            <a:r>
              <a:rPr lang="en-GB" dirty="0" smtClean="0"/>
              <a:t>, by </a:t>
            </a:r>
            <a:r>
              <a:rPr lang="en-GB" dirty="0"/>
              <a:t>Jean Baptiste </a:t>
            </a:r>
            <a:r>
              <a:rPr lang="en-GB" dirty="0" err="1"/>
              <a:t>Morret</a:t>
            </a:r>
            <a:r>
              <a:rPr lang="en-GB" dirty="0" smtClean="0"/>
              <a:t> (1789)</a:t>
            </a:r>
          </a:p>
          <a:p>
            <a:endParaRPr lang="en-GB" dirty="0"/>
          </a:p>
          <a:p>
            <a:endParaRPr lang="en-GB" dirty="0"/>
          </a:p>
        </p:txBody>
      </p:sp>
      <p:pic>
        <p:nvPicPr>
          <p:cNvPr id="6" name="Picture 5"/>
          <p:cNvPicPr>
            <a:picLocks noChangeAspect="1"/>
          </p:cNvPicPr>
          <p:nvPr/>
        </p:nvPicPr>
        <p:blipFill>
          <a:blip r:embed="rId4"/>
          <a:stretch>
            <a:fillRect/>
          </a:stretch>
        </p:blipFill>
        <p:spPr>
          <a:xfrm>
            <a:off x="6413500" y="675175"/>
            <a:ext cx="5595815" cy="3694112"/>
          </a:xfrm>
          <a:prstGeom prst="rect">
            <a:avLst/>
          </a:prstGeom>
        </p:spPr>
      </p:pic>
      <p:pic>
        <p:nvPicPr>
          <p:cNvPr id="7" name="Picture 6"/>
          <p:cNvPicPr>
            <a:picLocks noChangeAspect="1"/>
          </p:cNvPicPr>
          <p:nvPr/>
        </p:nvPicPr>
        <p:blipFill>
          <a:blip r:embed="rId5"/>
          <a:stretch>
            <a:fillRect/>
          </a:stretch>
        </p:blipFill>
        <p:spPr>
          <a:xfrm>
            <a:off x="10294815" y="4117975"/>
            <a:ext cx="1714500" cy="2609850"/>
          </a:xfrm>
          <a:prstGeom prst="rect">
            <a:avLst/>
          </a:prstGeom>
        </p:spPr>
      </p:pic>
    </p:spTree>
    <p:extLst>
      <p:ext uri="{BB962C8B-B14F-4D97-AF65-F5344CB8AC3E}">
        <p14:creationId xmlns:p14="http://schemas.microsoft.com/office/powerpoint/2010/main" val="283757704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901629" y="165100"/>
            <a:ext cx="4097898" cy="4483100"/>
          </a:xfrm>
          <a:prstGeom prst="rect">
            <a:avLst/>
          </a:prstGeom>
        </p:spPr>
      </p:pic>
      <p:sp>
        <p:nvSpPr>
          <p:cNvPr id="3" name="Rectangle 2"/>
          <p:cNvSpPr/>
          <p:nvPr/>
        </p:nvSpPr>
        <p:spPr>
          <a:xfrm>
            <a:off x="7901629" y="3786426"/>
            <a:ext cx="886771" cy="861774"/>
          </a:xfrm>
          <a:prstGeom prst="rect">
            <a:avLst/>
          </a:prstGeom>
          <a:solidFill>
            <a:schemeClr val="accent5">
              <a:lumMod val="20000"/>
              <a:lumOff val="80000"/>
            </a:schemeClr>
          </a:solidFill>
        </p:spPr>
        <p:txBody>
          <a:bodyPr wrap="square">
            <a:spAutoFit/>
          </a:bodyPr>
          <a:lstStyle/>
          <a:p>
            <a:r>
              <a:rPr lang="en-GB" b="1" dirty="0" smtClean="0">
                <a:solidFill>
                  <a:prstClr val="black"/>
                </a:solidFill>
                <a:latin typeface="Calibri"/>
              </a:rPr>
              <a:t>India, </a:t>
            </a:r>
          </a:p>
          <a:p>
            <a:r>
              <a:rPr lang="en-GB" b="1" dirty="0" smtClean="0">
                <a:solidFill>
                  <a:prstClr val="black"/>
                </a:solidFill>
                <a:latin typeface="Calibri"/>
              </a:rPr>
              <a:t>c. 1789</a:t>
            </a:r>
            <a:endParaRPr lang="en-GB" b="1" dirty="0">
              <a:solidFill>
                <a:prstClr val="black"/>
              </a:solidFill>
              <a:latin typeface="Calibri"/>
            </a:endParaRPr>
          </a:p>
          <a:p>
            <a:endParaRPr lang="en-GB" sz="1400" dirty="0">
              <a:solidFill>
                <a:prstClr val="black"/>
              </a:solidFill>
              <a:latin typeface="Calibri"/>
            </a:endParaRPr>
          </a:p>
        </p:txBody>
      </p:sp>
      <p:pic>
        <p:nvPicPr>
          <p:cNvPr id="4" name="Picture 3"/>
          <p:cNvPicPr>
            <a:picLocks noChangeAspect="1"/>
          </p:cNvPicPr>
          <p:nvPr/>
        </p:nvPicPr>
        <p:blipFill>
          <a:blip r:embed="rId4"/>
          <a:stretch>
            <a:fillRect/>
          </a:stretch>
        </p:blipFill>
        <p:spPr>
          <a:xfrm>
            <a:off x="253324" y="165100"/>
            <a:ext cx="7375162" cy="4686300"/>
          </a:xfrm>
          <a:prstGeom prst="rect">
            <a:avLst/>
          </a:prstGeom>
        </p:spPr>
      </p:pic>
      <p:sp>
        <p:nvSpPr>
          <p:cNvPr id="5" name="Rectangle 4"/>
          <p:cNvSpPr/>
          <p:nvPr/>
        </p:nvSpPr>
        <p:spPr>
          <a:xfrm>
            <a:off x="528897" y="439797"/>
            <a:ext cx="6856281" cy="1200329"/>
          </a:xfrm>
          <a:prstGeom prst="rect">
            <a:avLst/>
          </a:prstGeom>
        </p:spPr>
        <p:txBody>
          <a:bodyPr wrap="square">
            <a:spAutoFit/>
          </a:bodyPr>
          <a:lstStyle/>
          <a:p>
            <a:r>
              <a:rPr lang="en-GB" dirty="0">
                <a:solidFill>
                  <a:schemeClr val="bg1"/>
                </a:solidFill>
              </a:rPr>
              <a:t>Thomas </a:t>
            </a:r>
            <a:r>
              <a:rPr lang="en-GB" dirty="0" err="1" smtClean="0">
                <a:solidFill>
                  <a:schemeClr val="bg1"/>
                </a:solidFill>
              </a:rPr>
              <a:t>Daniell</a:t>
            </a:r>
            <a:r>
              <a:rPr lang="en-GB" dirty="0" smtClean="0">
                <a:solidFill>
                  <a:schemeClr val="bg1"/>
                </a:solidFill>
              </a:rPr>
              <a:t>, </a:t>
            </a:r>
            <a:r>
              <a:rPr lang="en-GB" i="1" dirty="0" smtClean="0">
                <a:solidFill>
                  <a:schemeClr val="bg1"/>
                </a:solidFill>
              </a:rPr>
              <a:t>Sir </a:t>
            </a:r>
            <a:r>
              <a:rPr lang="en-GB" i="1" dirty="0">
                <a:solidFill>
                  <a:schemeClr val="bg1"/>
                </a:solidFill>
              </a:rPr>
              <a:t>Charles </a:t>
            </a:r>
            <a:r>
              <a:rPr lang="en-GB" i="1" dirty="0" err="1">
                <a:solidFill>
                  <a:schemeClr val="bg1"/>
                </a:solidFill>
              </a:rPr>
              <a:t>Warre</a:t>
            </a:r>
            <a:r>
              <a:rPr lang="en-GB" i="1" dirty="0">
                <a:solidFill>
                  <a:schemeClr val="bg1"/>
                </a:solidFill>
              </a:rPr>
              <a:t> </a:t>
            </a:r>
            <a:r>
              <a:rPr lang="en-GB" i="1" dirty="0" err="1">
                <a:solidFill>
                  <a:schemeClr val="bg1"/>
                </a:solidFill>
              </a:rPr>
              <a:t>Malet</a:t>
            </a:r>
            <a:r>
              <a:rPr lang="en-GB" i="1" dirty="0">
                <a:solidFill>
                  <a:schemeClr val="bg1"/>
                </a:solidFill>
              </a:rPr>
              <a:t>, Concluding a Treaty in 1790 in Durbar with the </a:t>
            </a:r>
            <a:r>
              <a:rPr lang="en-GB" i="1" dirty="0" err="1">
                <a:solidFill>
                  <a:schemeClr val="bg1"/>
                </a:solidFill>
              </a:rPr>
              <a:t>Peshwa</a:t>
            </a:r>
            <a:r>
              <a:rPr lang="en-GB" i="1" dirty="0">
                <a:solidFill>
                  <a:schemeClr val="bg1"/>
                </a:solidFill>
              </a:rPr>
              <a:t> of the Maratha </a:t>
            </a:r>
            <a:r>
              <a:rPr lang="en-GB" i="1" dirty="0" smtClean="0">
                <a:solidFill>
                  <a:schemeClr val="bg1"/>
                </a:solidFill>
              </a:rPr>
              <a:t>Empire </a:t>
            </a:r>
            <a:r>
              <a:rPr lang="en-GB" dirty="0" smtClean="0">
                <a:solidFill>
                  <a:schemeClr val="bg1"/>
                </a:solidFill>
              </a:rPr>
              <a:t>(</a:t>
            </a:r>
            <a:r>
              <a:rPr lang="en-GB" dirty="0">
                <a:solidFill>
                  <a:schemeClr val="bg1"/>
                </a:solidFill>
              </a:rPr>
              <a:t>1805) - </a:t>
            </a:r>
            <a:r>
              <a:rPr lang="en-GB" dirty="0" err="1">
                <a:solidFill>
                  <a:schemeClr val="bg1"/>
                </a:solidFill>
              </a:rPr>
              <a:t>Malet</a:t>
            </a:r>
            <a:r>
              <a:rPr lang="en-GB" dirty="0">
                <a:solidFill>
                  <a:schemeClr val="bg1"/>
                </a:solidFill>
              </a:rPr>
              <a:t>, of the East India Company, presents a scroll to the </a:t>
            </a:r>
            <a:r>
              <a:rPr lang="en-GB" dirty="0" err="1">
                <a:solidFill>
                  <a:schemeClr val="bg1"/>
                </a:solidFill>
              </a:rPr>
              <a:t>Peshwa</a:t>
            </a:r>
            <a:r>
              <a:rPr lang="en-GB" dirty="0">
                <a:solidFill>
                  <a:schemeClr val="bg1"/>
                </a:solidFill>
              </a:rPr>
              <a:t> </a:t>
            </a:r>
            <a:r>
              <a:rPr lang="en-GB" dirty="0" err="1">
                <a:solidFill>
                  <a:schemeClr val="bg1"/>
                </a:solidFill>
              </a:rPr>
              <a:t>Madhavrao</a:t>
            </a:r>
            <a:r>
              <a:rPr lang="en-GB" dirty="0">
                <a:solidFill>
                  <a:schemeClr val="bg1"/>
                </a:solidFill>
              </a:rPr>
              <a:t> II, formalising an alliance against </a:t>
            </a:r>
            <a:r>
              <a:rPr lang="en-GB" dirty="0" err="1" smtClean="0">
                <a:solidFill>
                  <a:schemeClr val="bg1"/>
                </a:solidFill>
              </a:rPr>
              <a:t>Tipu</a:t>
            </a:r>
            <a:r>
              <a:rPr lang="en-GB" dirty="0" smtClean="0">
                <a:solidFill>
                  <a:schemeClr val="bg1"/>
                </a:solidFill>
              </a:rPr>
              <a:t> </a:t>
            </a:r>
            <a:r>
              <a:rPr lang="en-GB" dirty="0">
                <a:solidFill>
                  <a:schemeClr val="bg1"/>
                </a:solidFill>
              </a:rPr>
              <a:t>Sultan of </a:t>
            </a:r>
            <a:r>
              <a:rPr lang="en-GB" dirty="0" smtClean="0">
                <a:solidFill>
                  <a:schemeClr val="bg1"/>
                </a:solidFill>
              </a:rPr>
              <a:t>Mysore</a:t>
            </a:r>
            <a:endParaRPr lang="en-GB" dirty="0">
              <a:solidFill>
                <a:schemeClr val="bg1"/>
              </a:solidFill>
            </a:endParaRPr>
          </a:p>
        </p:txBody>
      </p:sp>
      <p:sp>
        <p:nvSpPr>
          <p:cNvPr id="6" name="AutoShape 2" descr="India in 1765 and 1805 showing East India Company Territories in pink"/>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Rectangle 6"/>
          <p:cNvSpPr/>
          <p:nvPr/>
        </p:nvSpPr>
        <p:spPr>
          <a:xfrm>
            <a:off x="7385178" y="4457700"/>
            <a:ext cx="5130799" cy="2696559"/>
          </a:xfrm>
          <a:prstGeom prst="rect">
            <a:avLst/>
          </a:prstGeom>
        </p:spPr>
        <p:txBody>
          <a:bodyPr wrap="square" lIns="540000" tIns="540000" rIns="540000" bIns="576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Elephant" panose="02020904090505020303" pitchFamily="18" charset="0"/>
              </a:rPr>
              <a:t>British Alliances</a:t>
            </a:r>
            <a:r>
              <a:rPr kumimoji="0" lang="en-GB" sz="2800" b="0" i="0" u="none" strike="noStrike" kern="1200" cap="none" spc="0" normalizeH="0" noProof="0" dirty="0" smtClean="0">
                <a:ln>
                  <a:noFill/>
                </a:ln>
                <a:solidFill>
                  <a:prstClr val="black"/>
                </a:solidFill>
                <a:effectLst/>
                <a:uLnTx/>
                <a:uFillTx/>
                <a:latin typeface="Elephant" panose="02020904090505020303" pitchFamily="18" charset="0"/>
              </a:rPr>
              <a:t> with Princely States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noProof="0" dirty="0" smtClean="0">
                <a:ln>
                  <a:noFill/>
                </a:ln>
                <a:solidFill>
                  <a:prstClr val="black"/>
                </a:solidFill>
                <a:effectLst/>
                <a:uLnTx/>
                <a:uFillTx/>
                <a:latin typeface="Elephant" panose="02020904090505020303" pitchFamily="18" charset="0"/>
              </a:rPr>
              <a:t>Maratha</a:t>
            </a:r>
            <a:endParaRPr kumimoji="0" lang="en-GB" sz="2800" b="0" i="0" u="none" strike="noStrike" kern="1200" cap="none" spc="0" normalizeH="0" baseline="0" noProof="0" dirty="0">
              <a:ln>
                <a:noFill/>
              </a:ln>
              <a:solidFill>
                <a:prstClr val="black"/>
              </a:solidFill>
              <a:effectLst/>
              <a:uLnTx/>
              <a:uFillTx/>
              <a:latin typeface="Elephant" panose="020209040905050203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p:cNvSpPr/>
          <p:nvPr/>
        </p:nvSpPr>
        <p:spPr>
          <a:xfrm>
            <a:off x="253324" y="5118208"/>
            <a:ext cx="6096000" cy="923330"/>
          </a:xfrm>
          <a:prstGeom prst="rect">
            <a:avLst/>
          </a:prstGeom>
        </p:spPr>
        <p:txBody>
          <a:bodyPr>
            <a:spAutoFit/>
          </a:bodyPr>
          <a:lstStyle/>
          <a:p>
            <a:r>
              <a:rPr lang="en-GB" b="1" dirty="0"/>
              <a:t>First Anglo-Maratha War (1775–1782)</a:t>
            </a:r>
          </a:p>
          <a:p>
            <a:r>
              <a:rPr lang="en-GB" b="1" dirty="0"/>
              <a:t>Second Anglo-Maratha War (1803–1806)</a:t>
            </a:r>
          </a:p>
          <a:p>
            <a:r>
              <a:rPr lang="en-GB" b="1" dirty="0"/>
              <a:t>Third Anglo-Maratha War</a:t>
            </a:r>
            <a:r>
              <a:rPr lang="en-GB" b="1" dirty="0" smtClean="0"/>
              <a:t>,(</a:t>
            </a:r>
            <a:r>
              <a:rPr lang="en-GB" b="1" dirty="0"/>
              <a:t>1817–1818)</a:t>
            </a:r>
          </a:p>
        </p:txBody>
      </p:sp>
    </p:spTree>
    <p:extLst>
      <p:ext uri="{BB962C8B-B14F-4D97-AF65-F5344CB8AC3E}">
        <p14:creationId xmlns:p14="http://schemas.microsoft.com/office/powerpoint/2010/main" val="242481184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676037" cy="6895174"/>
          </a:xfrm>
          <a:prstGeom prst="rect">
            <a:avLst/>
          </a:prstGeom>
        </p:spPr>
      </p:pic>
      <p:sp>
        <p:nvSpPr>
          <p:cNvPr id="3" name="Rectangle 2"/>
          <p:cNvSpPr/>
          <p:nvPr/>
        </p:nvSpPr>
        <p:spPr>
          <a:xfrm>
            <a:off x="812801" y="269070"/>
            <a:ext cx="3352800" cy="646331"/>
          </a:xfrm>
          <a:prstGeom prst="rect">
            <a:avLst/>
          </a:prstGeom>
        </p:spPr>
        <p:txBody>
          <a:bodyPr wrap="square">
            <a:spAutoFit/>
          </a:bodyPr>
          <a:lstStyle/>
          <a:p>
            <a:r>
              <a:rPr lang="en-GB" b="1" dirty="0" err="1" smtClean="0">
                <a:solidFill>
                  <a:srgbClr val="FFC000"/>
                </a:solidFill>
              </a:rPr>
              <a:t>Asaf</a:t>
            </a:r>
            <a:r>
              <a:rPr lang="en-GB" b="1" dirty="0" smtClean="0">
                <a:solidFill>
                  <a:srgbClr val="FFC000"/>
                </a:solidFill>
              </a:rPr>
              <a:t> </a:t>
            </a:r>
            <a:r>
              <a:rPr lang="en-GB" b="1" dirty="0">
                <a:solidFill>
                  <a:srgbClr val="FFC000"/>
                </a:solidFill>
              </a:rPr>
              <a:t>Jah II </a:t>
            </a:r>
            <a:r>
              <a:rPr lang="en-GB" b="1" dirty="0" smtClean="0">
                <a:solidFill>
                  <a:srgbClr val="FFC000"/>
                </a:solidFill>
              </a:rPr>
              <a:t>(1734–1803)</a:t>
            </a:r>
          </a:p>
          <a:p>
            <a:r>
              <a:rPr lang="en-GB" b="1" dirty="0" err="1" smtClean="0">
                <a:solidFill>
                  <a:srgbClr val="00B050"/>
                </a:solidFill>
              </a:rPr>
              <a:t>Nizam</a:t>
            </a:r>
            <a:r>
              <a:rPr lang="en-GB" b="1" dirty="0" smtClean="0">
                <a:solidFill>
                  <a:srgbClr val="00B050"/>
                </a:solidFill>
              </a:rPr>
              <a:t> of Hyderabad, 1766</a:t>
            </a:r>
            <a:r>
              <a:rPr lang="en-GB" b="1" dirty="0">
                <a:solidFill>
                  <a:srgbClr val="00B050"/>
                </a:solidFill>
              </a:rPr>
              <a:t>–1803</a:t>
            </a:r>
            <a:r>
              <a:rPr lang="en-GB" b="1" dirty="0" smtClean="0">
                <a:solidFill>
                  <a:srgbClr val="00B050"/>
                </a:solidFill>
              </a:rPr>
              <a:t> </a:t>
            </a:r>
            <a:endParaRPr lang="en-GB" b="1" dirty="0">
              <a:solidFill>
                <a:srgbClr val="00B050"/>
              </a:solidFill>
            </a:endParaRPr>
          </a:p>
        </p:txBody>
      </p:sp>
      <p:pic>
        <p:nvPicPr>
          <p:cNvPr id="4" name="Picture 3"/>
          <p:cNvPicPr>
            <a:picLocks noChangeAspect="1"/>
          </p:cNvPicPr>
          <p:nvPr/>
        </p:nvPicPr>
        <p:blipFill>
          <a:blip r:embed="rId4"/>
          <a:stretch>
            <a:fillRect/>
          </a:stretch>
        </p:blipFill>
        <p:spPr>
          <a:xfrm>
            <a:off x="9615740" y="81145"/>
            <a:ext cx="2635642" cy="2282879"/>
          </a:xfrm>
          <a:prstGeom prst="rect">
            <a:avLst/>
          </a:prstGeom>
        </p:spPr>
      </p:pic>
      <p:pic>
        <p:nvPicPr>
          <p:cNvPr id="5" name="Picture 4"/>
          <p:cNvPicPr>
            <a:picLocks noChangeAspect="1"/>
          </p:cNvPicPr>
          <p:nvPr/>
        </p:nvPicPr>
        <p:blipFill>
          <a:blip r:embed="rId5"/>
          <a:stretch>
            <a:fillRect/>
          </a:stretch>
        </p:blipFill>
        <p:spPr>
          <a:xfrm>
            <a:off x="7257658" y="3633023"/>
            <a:ext cx="4780448" cy="3185266"/>
          </a:xfrm>
          <a:prstGeom prst="rect">
            <a:avLst/>
          </a:prstGeom>
        </p:spPr>
      </p:pic>
      <p:pic>
        <p:nvPicPr>
          <p:cNvPr id="6" name="Picture 5"/>
          <p:cNvPicPr>
            <a:picLocks noChangeAspect="1"/>
          </p:cNvPicPr>
          <p:nvPr/>
        </p:nvPicPr>
        <p:blipFill>
          <a:blip r:embed="rId6"/>
          <a:stretch>
            <a:fillRect/>
          </a:stretch>
        </p:blipFill>
        <p:spPr>
          <a:xfrm>
            <a:off x="4676037" y="46166"/>
            <a:ext cx="3769463" cy="2822385"/>
          </a:xfrm>
          <a:prstGeom prst="rect">
            <a:avLst/>
          </a:prstGeom>
        </p:spPr>
      </p:pic>
      <p:sp>
        <p:nvSpPr>
          <p:cNvPr id="7" name="Rectangle 6"/>
          <p:cNvSpPr/>
          <p:nvPr/>
        </p:nvSpPr>
        <p:spPr>
          <a:xfrm>
            <a:off x="4676037" y="4509965"/>
            <a:ext cx="2538999" cy="2308324"/>
          </a:xfrm>
          <a:prstGeom prst="rect">
            <a:avLst/>
          </a:prstGeom>
        </p:spPr>
        <p:txBody>
          <a:bodyPr wrap="square">
            <a:spAutoFit/>
          </a:bodyPr>
          <a:lstStyle/>
          <a:p>
            <a:r>
              <a:rPr lang="en-GB" sz="1600" dirty="0" smtClean="0">
                <a:solidFill>
                  <a:srgbClr val="222222"/>
                </a:solidFill>
              </a:rPr>
              <a:t>His </a:t>
            </a:r>
            <a:r>
              <a:rPr lang="en-GB" sz="1600" dirty="0">
                <a:solidFill>
                  <a:srgbClr val="222222"/>
                </a:solidFill>
              </a:rPr>
              <a:t>Exalted Highness </a:t>
            </a:r>
            <a:r>
              <a:rPr lang="en-GB" sz="1600" dirty="0" err="1">
                <a:solidFill>
                  <a:srgbClr val="222222"/>
                </a:solidFill>
              </a:rPr>
              <a:t>Nawab</a:t>
            </a:r>
            <a:r>
              <a:rPr lang="en-GB" sz="1600" dirty="0">
                <a:solidFill>
                  <a:srgbClr val="222222"/>
                </a:solidFill>
              </a:rPr>
              <a:t> Sir Mir Osman Ali Khan Siddiqi, </a:t>
            </a:r>
            <a:r>
              <a:rPr lang="en-GB" sz="1600" dirty="0" err="1">
                <a:solidFill>
                  <a:srgbClr val="222222"/>
                </a:solidFill>
              </a:rPr>
              <a:t>Asaf</a:t>
            </a:r>
            <a:r>
              <a:rPr lang="en-GB" sz="1600" dirty="0">
                <a:solidFill>
                  <a:srgbClr val="222222"/>
                </a:solidFill>
              </a:rPr>
              <a:t> Jah VII GCSI GBE </a:t>
            </a:r>
            <a:r>
              <a:rPr lang="en-GB" sz="1600" dirty="0" smtClean="0">
                <a:solidFill>
                  <a:srgbClr val="222222"/>
                </a:solidFill>
              </a:rPr>
              <a:t>(1886–1967</a:t>
            </a:r>
            <a:r>
              <a:rPr lang="en-GB" sz="1600" dirty="0">
                <a:solidFill>
                  <a:srgbClr val="222222"/>
                </a:solidFill>
              </a:rPr>
              <a:t>), </a:t>
            </a:r>
            <a:r>
              <a:rPr lang="en-GB" sz="1600" dirty="0" smtClean="0">
                <a:solidFill>
                  <a:srgbClr val="222222"/>
                </a:solidFill>
              </a:rPr>
              <a:t>last </a:t>
            </a:r>
            <a:r>
              <a:rPr lang="en-GB" sz="1600" dirty="0" err="1" smtClean="0">
                <a:solidFill>
                  <a:srgbClr val="222222"/>
                </a:solidFill>
              </a:rPr>
              <a:t>Nizam</a:t>
            </a:r>
            <a:r>
              <a:rPr lang="en-GB" sz="1600" dirty="0">
                <a:solidFill>
                  <a:srgbClr val="222222"/>
                </a:solidFill>
              </a:rPr>
              <a:t> </a:t>
            </a:r>
            <a:r>
              <a:rPr lang="en-GB" sz="1600" dirty="0" smtClean="0">
                <a:solidFill>
                  <a:srgbClr val="222222"/>
                </a:solidFill>
              </a:rPr>
              <a:t>of Hyderabad</a:t>
            </a:r>
            <a:r>
              <a:rPr lang="en-GB" sz="1600" dirty="0">
                <a:solidFill>
                  <a:srgbClr val="222222"/>
                </a:solidFill>
              </a:rPr>
              <a:t>, </a:t>
            </a:r>
            <a:r>
              <a:rPr lang="en-GB" sz="1600" dirty="0" smtClean="0">
                <a:solidFill>
                  <a:srgbClr val="222222"/>
                </a:solidFill>
              </a:rPr>
              <a:t>largest </a:t>
            </a:r>
            <a:r>
              <a:rPr lang="en-GB" sz="1600" dirty="0">
                <a:solidFill>
                  <a:srgbClr val="222222"/>
                </a:solidFill>
              </a:rPr>
              <a:t>princely state in British India. R</a:t>
            </a:r>
            <a:r>
              <a:rPr lang="en-GB" sz="1600" dirty="0" smtClean="0">
                <a:solidFill>
                  <a:srgbClr val="222222"/>
                </a:solidFill>
              </a:rPr>
              <a:t>uled</a:t>
            </a:r>
            <a:r>
              <a:rPr lang="en-GB" sz="1600" dirty="0">
                <a:solidFill>
                  <a:srgbClr val="222222"/>
                </a:solidFill>
              </a:rPr>
              <a:t> </a:t>
            </a:r>
            <a:endParaRPr lang="en-GB" sz="1600" dirty="0" smtClean="0">
              <a:solidFill>
                <a:srgbClr val="222222"/>
              </a:solidFill>
            </a:endParaRPr>
          </a:p>
          <a:p>
            <a:r>
              <a:rPr lang="en-GB" sz="1600" dirty="0" smtClean="0">
                <a:solidFill>
                  <a:srgbClr val="222222"/>
                </a:solidFill>
              </a:rPr>
              <a:t>1911</a:t>
            </a:r>
            <a:r>
              <a:rPr lang="en-GB" sz="1600" dirty="0">
                <a:solidFill>
                  <a:srgbClr val="222222"/>
                </a:solidFill>
              </a:rPr>
              <a:t>–</a:t>
            </a:r>
            <a:r>
              <a:rPr lang="en-GB" sz="1600" dirty="0" smtClean="0">
                <a:solidFill>
                  <a:srgbClr val="222222"/>
                </a:solidFill>
              </a:rPr>
              <a:t>1948</a:t>
            </a:r>
            <a:r>
              <a:rPr lang="en-GB" sz="1600" dirty="0">
                <a:solidFill>
                  <a:srgbClr val="222222"/>
                </a:solidFill>
              </a:rPr>
              <a:t>, until </a:t>
            </a:r>
            <a:r>
              <a:rPr lang="en-GB" sz="1600" dirty="0" smtClean="0">
                <a:solidFill>
                  <a:srgbClr val="222222"/>
                </a:solidFill>
              </a:rPr>
              <a:t>annexation into </a:t>
            </a:r>
            <a:r>
              <a:rPr lang="en-GB" sz="1600" dirty="0">
                <a:solidFill>
                  <a:srgbClr val="222222"/>
                </a:solidFill>
              </a:rPr>
              <a:t>India</a:t>
            </a:r>
            <a:endParaRPr lang="en-GB" sz="1600" dirty="0"/>
          </a:p>
        </p:txBody>
      </p:sp>
      <p:sp>
        <p:nvSpPr>
          <p:cNvPr id="8" name="Rectangle 7"/>
          <p:cNvSpPr/>
          <p:nvPr/>
        </p:nvSpPr>
        <p:spPr>
          <a:xfrm>
            <a:off x="8445500" y="108915"/>
            <a:ext cx="1041328" cy="2523768"/>
          </a:xfrm>
          <a:prstGeom prst="rect">
            <a:avLst/>
          </a:prstGeom>
        </p:spPr>
        <p:txBody>
          <a:bodyPr wrap="square">
            <a:spAutoFit/>
          </a:bodyPr>
          <a:lstStyle/>
          <a:p>
            <a:r>
              <a:rPr lang="en-GB" dirty="0" smtClean="0"/>
              <a:t>‘</a:t>
            </a:r>
            <a:r>
              <a:rPr lang="en-GB" sz="1400" dirty="0" smtClean="0"/>
              <a:t>Installation </a:t>
            </a:r>
            <a:r>
              <a:rPr lang="en-GB" sz="1400" dirty="0"/>
              <a:t>of the </a:t>
            </a:r>
            <a:r>
              <a:rPr lang="en-GB" sz="1400" dirty="0" err="1"/>
              <a:t>Nizam</a:t>
            </a:r>
            <a:r>
              <a:rPr lang="en-GB" sz="1400" dirty="0"/>
              <a:t> of Hyderabad by the Governor-General of </a:t>
            </a:r>
            <a:r>
              <a:rPr lang="en-GB" sz="1400" dirty="0" smtClean="0"/>
              <a:t>India,’ </a:t>
            </a:r>
            <a:r>
              <a:rPr lang="en-GB" sz="1400" i="1" dirty="0" smtClean="0"/>
              <a:t>The Illustrated </a:t>
            </a:r>
            <a:r>
              <a:rPr lang="en-GB" sz="1400" i="1" dirty="0"/>
              <a:t>London News</a:t>
            </a:r>
            <a:r>
              <a:rPr lang="en-GB" sz="1400" dirty="0"/>
              <a:t>, 1884</a:t>
            </a:r>
          </a:p>
        </p:txBody>
      </p:sp>
      <p:sp>
        <p:nvSpPr>
          <p:cNvPr id="9" name="Rectangle 8"/>
          <p:cNvSpPr/>
          <p:nvPr/>
        </p:nvSpPr>
        <p:spPr>
          <a:xfrm>
            <a:off x="2400299" y="2032689"/>
            <a:ext cx="9791701" cy="2265672"/>
          </a:xfrm>
          <a:prstGeom prst="rect">
            <a:avLst/>
          </a:prstGeom>
        </p:spPr>
        <p:txBody>
          <a:bodyPr wrap="square" lIns="360000" tIns="540000" rIns="360000" bIns="57600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srgbClr val="7030A0"/>
                </a:solidFill>
                <a:effectLst/>
                <a:uLnTx/>
                <a:uFillTx/>
                <a:latin typeface="Elephant" panose="02020904090505020303" pitchFamily="18" charset="0"/>
              </a:rPr>
              <a:t>British Alliances</a:t>
            </a:r>
            <a:r>
              <a:rPr kumimoji="0" lang="en-GB" sz="2800" b="0" i="0" u="none" strike="noStrike" kern="1200" cap="none" spc="0" normalizeH="0" noProof="0" dirty="0" smtClean="0">
                <a:ln>
                  <a:noFill/>
                </a:ln>
                <a:solidFill>
                  <a:srgbClr val="7030A0"/>
                </a:solidFill>
                <a:effectLst/>
                <a:uLnTx/>
                <a:uFillTx/>
                <a:latin typeface="Elephant" panose="02020904090505020303" pitchFamily="18" charset="0"/>
              </a:rPr>
              <a:t>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noProof="0" dirty="0" smtClean="0">
                <a:ln>
                  <a:noFill/>
                </a:ln>
                <a:solidFill>
                  <a:srgbClr val="7030A0"/>
                </a:solidFill>
                <a:effectLst/>
                <a:uLnTx/>
                <a:uFillTx/>
                <a:latin typeface="Elephant" panose="02020904090505020303" pitchFamily="18" charset="0"/>
              </a:rPr>
              <a:t>with Princely States –  Hyderabad</a:t>
            </a:r>
            <a:endParaRPr kumimoji="0" lang="en-GB" sz="2800" b="0" i="0" u="none" strike="noStrike" kern="1200" cap="none" spc="0" normalizeH="0" baseline="0" noProof="0" dirty="0">
              <a:ln>
                <a:noFill/>
              </a:ln>
              <a:solidFill>
                <a:srgbClr val="7030A0"/>
              </a:solidFill>
              <a:effectLst/>
              <a:uLnTx/>
              <a:uFillTx/>
              <a:latin typeface="Elephant" panose="020209040905050203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31821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3600" dirty="0" smtClean="0">
                <a:latin typeface="Elephant" panose="02020904090505020303" pitchFamily="18" charset="0"/>
              </a:rPr>
              <a:t>Siege of </a:t>
            </a:r>
            <a:r>
              <a:rPr lang="en-GB" sz="3600" dirty="0" err="1" smtClean="0">
                <a:latin typeface="Elephant" panose="02020904090505020303" pitchFamily="18" charset="0"/>
              </a:rPr>
              <a:t>Seringapatam</a:t>
            </a:r>
            <a:r>
              <a:rPr lang="en-GB" sz="3600" dirty="0">
                <a:latin typeface="Elephant" panose="02020904090505020303" pitchFamily="18" charset="0"/>
              </a:rPr>
              <a:t>, 5 April – 4 May 1799</a:t>
            </a:r>
            <a:endParaRPr lang="en-GB" sz="3600" dirty="0">
              <a:latin typeface="Elephant" panose="02020904090505020303" pitchFamily="18" charset="0"/>
            </a:endParaRPr>
          </a:p>
        </p:txBody>
      </p:sp>
      <p:sp>
        <p:nvSpPr>
          <p:cNvPr id="5" name="Rectangle 4"/>
          <p:cNvSpPr/>
          <p:nvPr/>
        </p:nvSpPr>
        <p:spPr>
          <a:xfrm>
            <a:off x="7073900" y="5823049"/>
            <a:ext cx="4368800" cy="584775"/>
          </a:xfrm>
          <a:prstGeom prst="rect">
            <a:avLst/>
          </a:prstGeom>
        </p:spPr>
        <p:txBody>
          <a:bodyPr wrap="square">
            <a:spAutoFit/>
          </a:bodyPr>
          <a:lstStyle/>
          <a:p>
            <a:r>
              <a:rPr lang="en-GB" sz="1600" dirty="0" smtClean="0"/>
              <a:t>Henry Singleton, </a:t>
            </a:r>
            <a:r>
              <a:rPr lang="en-GB" sz="1600" i="1" dirty="0" smtClean="0"/>
              <a:t>The </a:t>
            </a:r>
            <a:r>
              <a:rPr lang="en-GB" sz="1600" i="1" dirty="0"/>
              <a:t>Last Effort and Fall of </a:t>
            </a:r>
            <a:r>
              <a:rPr lang="en-GB" sz="1600" i="1" dirty="0" err="1"/>
              <a:t>Tippoo</a:t>
            </a:r>
            <a:r>
              <a:rPr lang="en-GB" sz="1600" i="1" dirty="0"/>
              <a:t> </a:t>
            </a:r>
            <a:r>
              <a:rPr lang="en-GB" sz="1600" i="1" dirty="0" smtClean="0"/>
              <a:t>Sultan </a:t>
            </a:r>
            <a:r>
              <a:rPr lang="en-GB" sz="1600" dirty="0" smtClean="0"/>
              <a:t>(c. 1800)</a:t>
            </a:r>
            <a:endParaRPr lang="en-GB" sz="1600" i="1" dirty="0"/>
          </a:p>
        </p:txBody>
      </p:sp>
      <p:pic>
        <p:nvPicPr>
          <p:cNvPr id="6" name="Picture 5"/>
          <p:cNvPicPr>
            <a:picLocks noChangeAspect="1"/>
          </p:cNvPicPr>
          <p:nvPr/>
        </p:nvPicPr>
        <p:blipFill>
          <a:blip r:embed="rId3"/>
          <a:stretch>
            <a:fillRect/>
          </a:stretch>
        </p:blipFill>
        <p:spPr>
          <a:xfrm>
            <a:off x="0" y="1117601"/>
            <a:ext cx="6796975" cy="5290224"/>
          </a:xfrm>
          <a:prstGeom prst="rect">
            <a:avLst/>
          </a:prstGeom>
        </p:spPr>
      </p:pic>
      <p:sp>
        <p:nvSpPr>
          <p:cNvPr id="7" name="Rectangle 6"/>
          <p:cNvSpPr/>
          <p:nvPr/>
        </p:nvSpPr>
        <p:spPr>
          <a:xfrm>
            <a:off x="23825" y="6407824"/>
            <a:ext cx="5983275" cy="338554"/>
          </a:xfrm>
          <a:prstGeom prst="rect">
            <a:avLst/>
          </a:prstGeom>
        </p:spPr>
        <p:txBody>
          <a:bodyPr wrap="square">
            <a:spAutoFit/>
          </a:bodyPr>
          <a:lstStyle/>
          <a:p>
            <a:r>
              <a:rPr lang="en-GB" sz="1600" dirty="0"/>
              <a:t>Samuel William </a:t>
            </a:r>
            <a:r>
              <a:rPr lang="en-GB" sz="1600" dirty="0" smtClean="0"/>
              <a:t>Reynolds, </a:t>
            </a:r>
            <a:r>
              <a:rPr lang="en-GB" sz="1600" i="1" dirty="0" smtClean="0"/>
              <a:t>Finding </a:t>
            </a:r>
            <a:r>
              <a:rPr lang="en-GB" sz="1600" i="1" dirty="0"/>
              <a:t>the Body Of </a:t>
            </a:r>
            <a:r>
              <a:rPr lang="en-GB" sz="1600" i="1" dirty="0" err="1"/>
              <a:t>Tippoo</a:t>
            </a:r>
            <a:r>
              <a:rPr lang="en-GB" sz="1600" i="1" dirty="0"/>
              <a:t> </a:t>
            </a:r>
            <a:r>
              <a:rPr lang="en-GB" sz="1600" i="1" dirty="0" smtClean="0"/>
              <a:t>Sultan </a:t>
            </a:r>
            <a:r>
              <a:rPr lang="en-GB" sz="1600" dirty="0" smtClean="0"/>
              <a:t>(1800)</a:t>
            </a:r>
            <a:endParaRPr lang="en-GB" sz="1600" dirty="0"/>
          </a:p>
        </p:txBody>
      </p:sp>
      <p:sp>
        <p:nvSpPr>
          <p:cNvPr id="9" name="Content Placeholder 8"/>
          <p:cNvSpPr>
            <a:spLocks noGrp="1"/>
          </p:cNvSpPr>
          <p:nvPr>
            <p:ph idx="1"/>
          </p:nvPr>
        </p:nvSpPr>
        <p:spPr>
          <a:xfrm>
            <a:off x="838200" y="1853903"/>
            <a:ext cx="10515600" cy="4351338"/>
          </a:xfrm>
        </p:spPr>
        <p:txBody>
          <a:bodyPr/>
          <a:lstStyle/>
          <a:p>
            <a:endParaRPr lang="en-GB" dirty="0"/>
          </a:p>
        </p:txBody>
      </p:sp>
      <p:pic>
        <p:nvPicPr>
          <p:cNvPr id="10" name="Content Placeholder 3"/>
          <p:cNvPicPr>
            <a:picLocks noChangeAspect="1"/>
          </p:cNvPicPr>
          <p:nvPr/>
        </p:nvPicPr>
        <p:blipFill>
          <a:blip r:embed="rId4"/>
          <a:stretch>
            <a:fillRect/>
          </a:stretch>
        </p:blipFill>
        <p:spPr>
          <a:xfrm>
            <a:off x="6767895" y="1133158"/>
            <a:ext cx="5424105" cy="4351338"/>
          </a:xfrm>
          <a:prstGeom prst="rect">
            <a:avLst/>
          </a:prstGeom>
        </p:spPr>
      </p:pic>
    </p:spTree>
    <p:extLst>
      <p:ext uri="{BB962C8B-B14F-4D97-AF65-F5344CB8AC3E}">
        <p14:creationId xmlns:p14="http://schemas.microsoft.com/office/powerpoint/2010/main" val="29664863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0406"/>
            <a:ext cx="10515600" cy="1325563"/>
          </a:xfrm>
        </p:spPr>
        <p:txBody>
          <a:bodyPr>
            <a:normAutofit/>
          </a:bodyPr>
          <a:lstStyle/>
          <a:p>
            <a:pPr algn="ctr"/>
            <a:r>
              <a:rPr lang="en-GB" sz="3600" b="1" dirty="0" err="1" smtClean="0">
                <a:latin typeface="Elephant" panose="02020904090505020303" pitchFamily="18" charset="0"/>
              </a:rPr>
              <a:t>Tipu’s</a:t>
            </a:r>
            <a:r>
              <a:rPr lang="en-GB" sz="3600" b="1" dirty="0" smtClean="0">
                <a:latin typeface="Elephant" panose="02020904090505020303" pitchFamily="18" charset="0"/>
              </a:rPr>
              <a:t> </a:t>
            </a:r>
            <a:r>
              <a:rPr lang="en-GB" sz="3600" b="1" dirty="0" smtClean="0">
                <a:latin typeface="Elephant" panose="02020904090505020303" pitchFamily="18" charset="0"/>
              </a:rPr>
              <a:t>Tiger and </a:t>
            </a:r>
            <a:r>
              <a:rPr lang="en-GB" sz="3600" b="1" dirty="0" err="1" smtClean="0">
                <a:latin typeface="Elephant" panose="02020904090505020303" pitchFamily="18" charset="0"/>
              </a:rPr>
              <a:t>Seringapatam</a:t>
            </a:r>
            <a:r>
              <a:rPr lang="en-GB" sz="3600" b="1" dirty="0" smtClean="0">
                <a:latin typeface="Elephant" panose="02020904090505020303" pitchFamily="18" charset="0"/>
              </a:rPr>
              <a:t> Jewels</a:t>
            </a:r>
            <a:br>
              <a:rPr lang="en-GB" sz="3600" b="1" dirty="0" smtClean="0">
                <a:latin typeface="Elephant" panose="02020904090505020303" pitchFamily="18" charset="0"/>
              </a:rPr>
            </a:br>
            <a:r>
              <a:rPr lang="en-GB" sz="3600" b="1" dirty="0" smtClean="0">
                <a:latin typeface="Elephant" panose="02020904090505020303" pitchFamily="18" charset="0"/>
              </a:rPr>
              <a:t>Victoria &amp; Albert Museum</a:t>
            </a:r>
            <a:endParaRPr lang="en-GB" sz="3600" b="1" dirty="0">
              <a:latin typeface="Elephant" panose="02020904090505020303" pitchFamily="18" charset="0"/>
            </a:endParaRPr>
          </a:p>
        </p:txBody>
      </p:sp>
      <p:pic>
        <p:nvPicPr>
          <p:cNvPr id="7" name="Content Placeholder 6"/>
          <p:cNvPicPr>
            <a:picLocks noGrp="1" noChangeAspect="1"/>
          </p:cNvPicPr>
          <p:nvPr>
            <p:ph idx="1"/>
          </p:nvPr>
        </p:nvPicPr>
        <p:blipFill>
          <a:blip r:embed="rId3"/>
          <a:stretch>
            <a:fillRect/>
          </a:stretch>
        </p:blipFill>
        <p:spPr>
          <a:xfrm>
            <a:off x="8879163" y="1446419"/>
            <a:ext cx="3261387" cy="3290681"/>
          </a:xfrm>
          <a:prstGeom prst="rect">
            <a:avLst/>
          </a:prstGeom>
        </p:spPr>
      </p:pic>
      <p:pic>
        <p:nvPicPr>
          <p:cNvPr id="4" name="Picture 3"/>
          <p:cNvPicPr>
            <a:picLocks noChangeAspect="1"/>
          </p:cNvPicPr>
          <p:nvPr/>
        </p:nvPicPr>
        <p:blipFill>
          <a:blip r:embed="rId4"/>
          <a:stretch>
            <a:fillRect/>
          </a:stretch>
        </p:blipFill>
        <p:spPr>
          <a:xfrm>
            <a:off x="0" y="1446419"/>
            <a:ext cx="3926164" cy="5005250"/>
          </a:xfrm>
          <a:prstGeom prst="rect">
            <a:avLst/>
          </a:prstGeom>
        </p:spPr>
      </p:pic>
      <p:pic>
        <p:nvPicPr>
          <p:cNvPr id="6" name="Picture 5"/>
          <p:cNvPicPr>
            <a:picLocks noChangeAspect="1"/>
          </p:cNvPicPr>
          <p:nvPr/>
        </p:nvPicPr>
        <p:blipFill>
          <a:blip r:embed="rId5"/>
          <a:stretch>
            <a:fillRect/>
          </a:stretch>
        </p:blipFill>
        <p:spPr>
          <a:xfrm>
            <a:off x="3926164" y="1446419"/>
            <a:ext cx="4953000" cy="4953000"/>
          </a:xfrm>
          <a:prstGeom prst="rect">
            <a:avLst/>
          </a:prstGeom>
        </p:spPr>
      </p:pic>
      <p:sp>
        <p:nvSpPr>
          <p:cNvPr id="8" name="Rectangle 7"/>
          <p:cNvSpPr/>
          <p:nvPr/>
        </p:nvSpPr>
        <p:spPr>
          <a:xfrm>
            <a:off x="9070006" y="4920734"/>
            <a:ext cx="2879699" cy="369332"/>
          </a:xfrm>
          <a:prstGeom prst="rect">
            <a:avLst/>
          </a:prstGeom>
        </p:spPr>
        <p:txBody>
          <a:bodyPr wrap="none">
            <a:spAutoFit/>
          </a:bodyPr>
          <a:lstStyle/>
          <a:p>
            <a:r>
              <a:rPr lang="en-GB" dirty="0" err="1"/>
              <a:t>Seringapatam</a:t>
            </a:r>
            <a:r>
              <a:rPr lang="en-GB" dirty="0"/>
              <a:t> medal of 1808</a:t>
            </a:r>
          </a:p>
        </p:txBody>
      </p:sp>
    </p:spTree>
    <p:extLst>
      <p:ext uri="{BB962C8B-B14F-4D97-AF65-F5344CB8AC3E}">
        <p14:creationId xmlns:p14="http://schemas.microsoft.com/office/powerpoint/2010/main" val="280926479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281569" cy="2699843"/>
          </a:xfrm>
          <a:prstGeom prst="rect">
            <a:avLst/>
          </a:prstGeom>
        </p:spPr>
      </p:pic>
      <p:pic>
        <p:nvPicPr>
          <p:cNvPr id="4" name="Picture 3"/>
          <p:cNvPicPr>
            <a:picLocks noChangeAspect="1"/>
          </p:cNvPicPr>
          <p:nvPr/>
        </p:nvPicPr>
        <p:blipFill>
          <a:blip r:embed="rId4"/>
          <a:stretch>
            <a:fillRect/>
          </a:stretch>
        </p:blipFill>
        <p:spPr>
          <a:xfrm>
            <a:off x="7352868" y="433195"/>
            <a:ext cx="4788309" cy="5976862"/>
          </a:xfrm>
          <a:prstGeom prst="rect">
            <a:avLst/>
          </a:prstGeom>
        </p:spPr>
      </p:pic>
      <p:pic>
        <p:nvPicPr>
          <p:cNvPr id="5" name="Picture 4"/>
          <p:cNvPicPr>
            <a:picLocks noChangeAspect="1"/>
          </p:cNvPicPr>
          <p:nvPr/>
        </p:nvPicPr>
        <p:blipFill>
          <a:blip r:embed="rId5"/>
          <a:stretch>
            <a:fillRect/>
          </a:stretch>
        </p:blipFill>
        <p:spPr>
          <a:xfrm>
            <a:off x="0" y="3421626"/>
            <a:ext cx="4332392" cy="3436228"/>
          </a:xfrm>
          <a:prstGeom prst="rect">
            <a:avLst/>
          </a:prstGeom>
        </p:spPr>
      </p:pic>
      <p:pic>
        <p:nvPicPr>
          <p:cNvPr id="6" name="Picture 5"/>
          <p:cNvPicPr>
            <a:picLocks noChangeAspect="1"/>
          </p:cNvPicPr>
          <p:nvPr/>
        </p:nvPicPr>
        <p:blipFill>
          <a:blip r:embed="rId6"/>
          <a:stretch>
            <a:fillRect/>
          </a:stretch>
        </p:blipFill>
        <p:spPr>
          <a:xfrm>
            <a:off x="4281569" y="1426532"/>
            <a:ext cx="4358224" cy="3143763"/>
          </a:xfrm>
          <a:prstGeom prst="rect">
            <a:avLst/>
          </a:prstGeom>
        </p:spPr>
      </p:pic>
      <p:sp>
        <p:nvSpPr>
          <p:cNvPr id="7" name="Rectangle 6"/>
          <p:cNvSpPr/>
          <p:nvPr/>
        </p:nvSpPr>
        <p:spPr>
          <a:xfrm>
            <a:off x="4332392" y="4590690"/>
            <a:ext cx="3071299" cy="2031325"/>
          </a:xfrm>
          <a:prstGeom prst="rect">
            <a:avLst/>
          </a:prstGeom>
        </p:spPr>
        <p:txBody>
          <a:bodyPr wrap="square">
            <a:spAutoFit/>
          </a:bodyPr>
          <a:lstStyle/>
          <a:p>
            <a:r>
              <a:rPr lang="en-GB" sz="1400" dirty="0"/>
              <a:t>A pair of slippers belonging to </a:t>
            </a:r>
            <a:r>
              <a:rPr lang="en-GB" sz="1400" dirty="0" err="1"/>
              <a:t>Tipu</a:t>
            </a:r>
            <a:r>
              <a:rPr lang="en-GB" sz="1400" dirty="0"/>
              <a:t> </a:t>
            </a:r>
            <a:r>
              <a:rPr lang="en-GB" sz="1400" dirty="0" smtClean="0"/>
              <a:t>Sultan </a:t>
            </a:r>
          </a:p>
          <a:p>
            <a:endParaRPr lang="en-GB" sz="1400" dirty="0"/>
          </a:p>
          <a:p>
            <a:r>
              <a:rPr lang="en-GB" sz="1400" dirty="0" err="1" smtClean="0"/>
              <a:t>Tipu’s</a:t>
            </a:r>
            <a:r>
              <a:rPr lang="en-GB" sz="1400" dirty="0" smtClean="0"/>
              <a:t> tea set – gift from Louis XVI</a:t>
            </a:r>
            <a:endParaRPr lang="en-GB" sz="1400" dirty="0" smtClean="0"/>
          </a:p>
          <a:p>
            <a:endParaRPr lang="en-GB" sz="1400" dirty="0" smtClean="0"/>
          </a:p>
          <a:p>
            <a:r>
              <a:rPr lang="en-GB" sz="1400" dirty="0" err="1" smtClean="0"/>
              <a:t>Ganjifa</a:t>
            </a:r>
            <a:r>
              <a:rPr lang="en-GB" sz="1400" dirty="0" smtClean="0"/>
              <a:t> </a:t>
            </a:r>
            <a:r>
              <a:rPr lang="en-GB" sz="1400" dirty="0"/>
              <a:t>ivory playing card, dated c.1759-60, depicting two elephants carrying four men in Indian clothing who are attacking a </a:t>
            </a:r>
            <a:r>
              <a:rPr lang="en-GB" sz="1400" dirty="0" smtClean="0"/>
              <a:t>tiger</a:t>
            </a:r>
            <a:endParaRPr lang="en-GB" sz="1400" dirty="0"/>
          </a:p>
        </p:txBody>
      </p:sp>
      <p:sp>
        <p:nvSpPr>
          <p:cNvPr id="8" name="Rectangle 7"/>
          <p:cNvSpPr/>
          <p:nvPr/>
        </p:nvSpPr>
        <p:spPr>
          <a:xfrm>
            <a:off x="4281569" y="103093"/>
            <a:ext cx="3071299" cy="1169551"/>
          </a:xfrm>
          <a:prstGeom prst="rect">
            <a:avLst/>
          </a:prstGeom>
        </p:spPr>
        <p:txBody>
          <a:bodyPr wrap="square">
            <a:spAutoFit/>
          </a:bodyPr>
          <a:lstStyle/>
          <a:p>
            <a:r>
              <a:rPr lang="en-GB" sz="1400" dirty="0">
                <a:latin typeface="Calibri" panose="020F0502020204030204" pitchFamily="34" charset="0"/>
                <a:cs typeface="Calibri" panose="020F0502020204030204" pitchFamily="34" charset="0"/>
              </a:rPr>
              <a:t>An inlaid ivory mirror and part of the Schreiber set on an inlaid ivory kneehole desk, situated in a deep, arched, window recess in the Clive Museum at </a:t>
            </a:r>
            <a:r>
              <a:rPr lang="en-GB" sz="1400" dirty="0" err="1">
                <a:latin typeface="Calibri" panose="020F0502020204030204" pitchFamily="34" charset="0"/>
                <a:cs typeface="Calibri" panose="020F0502020204030204" pitchFamily="34" charset="0"/>
              </a:rPr>
              <a:t>Powis</a:t>
            </a:r>
            <a:r>
              <a:rPr lang="en-GB" sz="1400" dirty="0">
                <a:latin typeface="Calibri" panose="020F0502020204030204" pitchFamily="34" charset="0"/>
                <a:cs typeface="Calibri" panose="020F0502020204030204" pitchFamily="34" charset="0"/>
              </a:rPr>
              <a:t> Castle</a:t>
            </a:r>
          </a:p>
        </p:txBody>
      </p:sp>
    </p:spTree>
    <p:extLst>
      <p:ext uri="{BB962C8B-B14F-4D97-AF65-F5344CB8AC3E}">
        <p14:creationId xmlns:p14="http://schemas.microsoft.com/office/powerpoint/2010/main" val="212398462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TotalTime>
  <Words>1955</Words>
  <Application>Microsoft Office PowerPoint</Application>
  <PresentationFormat>Widescreen</PresentationFormat>
  <Paragraphs>297</Paragraphs>
  <Slides>48</Slides>
  <Notes>47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48</vt:i4>
      </vt:variant>
    </vt:vector>
  </HeadingPairs>
  <TitlesOfParts>
    <vt:vector size="58" baseType="lpstr">
      <vt:lpstr>Algerian</vt:lpstr>
      <vt:lpstr>Arial</vt:lpstr>
      <vt:lpstr>Arial Black</vt:lpstr>
      <vt:lpstr>Calibri</vt:lpstr>
      <vt:lpstr>Calibri Light</vt:lpstr>
      <vt:lpstr>Elephant</vt:lpstr>
      <vt:lpstr>Franklin Gothic Medium</vt:lpstr>
      <vt:lpstr>Times New Roman</vt:lpstr>
      <vt:lpstr>1_Office Theme</vt:lpstr>
      <vt:lpstr>Office Theme</vt:lpstr>
      <vt:lpstr>MUSEUMS, COLLECTING AND EMPIRE</vt:lpstr>
      <vt:lpstr>PowerPoint Presentation</vt:lpstr>
      <vt:lpstr>revolutionary ideology –Encyclopédie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Greek War of Independence, 1821–1830 establishment of kingdom of Greece, 1832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Palace of Versailles Menagerie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Siege of Seringapatam, 5 April – 4 May 1799</vt:lpstr>
      <vt:lpstr>Tipu’s Tiger and Seringapatam Jewels Victoria &amp; Albert Museum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ANTHROPOLOGY, MUSEUMS AND EMPIRE</dc:title>
  <dc:creator>Alexander Scott</dc:creator>
  <cp:lastModifiedBy>Alexander Scott</cp:lastModifiedBy>
  <cp:revision>46</cp:revision>
  <cp:lastPrinted>2019-05-17T11:49:22Z</cp:lastPrinted>
  <dcterms:created xsi:type="dcterms:W3CDTF">2019-05-10T15:36:17Z</dcterms:created>
  <dcterms:modified xsi:type="dcterms:W3CDTF">2019-05-17T12:47:09Z</dcterms:modified>
</cp:coreProperties>
</file>