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9" r:id="rId50"/>
    <p:sldId id="310" r:id="rId51"/>
    <p:sldId id="311" r:id="rId52"/>
    <p:sldId id="312" r:id="rId53"/>
    <p:sldId id="313" r:id="rId54"/>
    <p:sldId id="314" r:id="rId55"/>
    <p:sldId id="315" r:id="rId56"/>
    <p:sldId id="316" r:id="rId57"/>
    <p:sldId id="317" r:id="rId58"/>
    <p:sldId id="318" r:id="rId59"/>
    <p:sldId id="319" r:id="rId60"/>
    <p:sldId id="320" r:id="rId61"/>
    <p:sldId id="321" r:id="rId62"/>
    <p:sldId id="322" r:id="rId63"/>
    <p:sldId id="323" r:id="rId64"/>
    <p:sldId id="324" r:id="rId65"/>
    <p:sldId id="325" r:id="rId66"/>
    <p:sldId id="326" r:id="rId67"/>
    <p:sldId id="327" r:id="rId68"/>
    <p:sldId id="328" r:id="rId69"/>
    <p:sldId id="329" r:id="rId70"/>
    <p:sldId id="330" r:id="rId71"/>
    <p:sldId id="331" r:id="rId72"/>
    <p:sldId id="332" r:id="rId73"/>
    <p:sldId id="333" r:id="rId74"/>
    <p:sldId id="334" r:id="rId75"/>
    <p:sldId id="335" r:id="rId76"/>
    <p:sldId id="336" r:id="rId77"/>
    <p:sldId id="337" r:id="rId78"/>
    <p:sldId id="338" r:id="rId79"/>
    <p:sldId id="339" r:id="rId8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D4FBE76-E6A3-4E69-BD6C-5A4F49518F97}" type="datetimeFigureOut">
              <a:rPr lang="en-US" smtClean="0"/>
              <a:pPr/>
              <a:t>1/10/2019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E3E24B0-E98B-42B9-A0A5-2DC3CD76E569}"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4FBE76-E6A3-4E69-BD6C-5A4F49518F97}" type="datetimeFigureOut">
              <a:rPr lang="en-US" smtClean="0"/>
              <a:pPr/>
              <a:t>1/10/2019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E3E24B0-E98B-42B9-A0A5-2DC3CD76E569}"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D4FBE76-E6A3-4E69-BD6C-5A4F49518F97}" type="datetimeFigureOut">
              <a:rPr lang="en-US" smtClean="0"/>
              <a:pPr/>
              <a:t>1/10/2019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E3E24B0-E98B-42B9-A0A5-2DC3CD76E569}"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D4FBE76-E6A3-4E69-BD6C-5A4F49518F97}" type="datetimeFigureOut">
              <a:rPr lang="en-US" smtClean="0"/>
              <a:pPr/>
              <a:t>1/10/2019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E3E24B0-E98B-42B9-A0A5-2DC3CD76E569}"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D4FBE76-E6A3-4E69-BD6C-5A4F49518F97}" type="datetimeFigureOut">
              <a:rPr lang="en-US" smtClean="0"/>
              <a:pPr/>
              <a:t>1/10/2019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E3E24B0-E98B-42B9-A0A5-2DC3CD76E569}"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D4FBE76-E6A3-4E69-BD6C-5A4F49518F97}" type="datetimeFigureOut">
              <a:rPr lang="en-US" smtClean="0"/>
              <a:pPr/>
              <a:t>1/10/2019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E3E24B0-E98B-42B9-A0A5-2DC3CD76E569}"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4FBE76-E6A3-4E69-BD6C-5A4F49518F97}" type="datetimeFigureOut">
              <a:rPr lang="en-US" smtClean="0"/>
              <a:pPr/>
              <a:t>1/10/2019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E3E24B0-E98B-42B9-A0A5-2DC3CD76E569}"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4FBE76-E6A3-4E69-BD6C-5A4F49518F97}" type="datetimeFigureOut">
              <a:rPr lang="en-US" smtClean="0"/>
              <a:pPr/>
              <a:t>1/10/2019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E3E24B0-E98B-42B9-A0A5-2DC3CD76E569}"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4FBE76-E6A3-4E69-BD6C-5A4F49518F97}" type="datetimeFigureOut">
              <a:rPr lang="en-US" smtClean="0"/>
              <a:pPr/>
              <a:t>1/10/2019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E3E24B0-E98B-42B9-A0A5-2DC3CD76E569}"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4FBE76-E6A3-4E69-BD6C-5A4F49518F97}" type="datetimeFigureOut">
              <a:rPr lang="en-US" smtClean="0"/>
              <a:pPr/>
              <a:t>1/10/2019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E3E24B0-E98B-42B9-A0A5-2DC3CD76E569}"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4FBE76-E6A3-4E69-BD6C-5A4F49518F97}" type="datetimeFigureOut">
              <a:rPr lang="en-US" smtClean="0"/>
              <a:pPr/>
              <a:t>1/10/2019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E3E24B0-E98B-42B9-A0A5-2DC3CD76E569}"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4FBE76-E6A3-4E69-BD6C-5A4F49518F97}" type="datetimeFigureOut">
              <a:rPr lang="en-US" smtClean="0"/>
              <a:pPr/>
              <a:t>1/10/2019</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3E24B0-E98B-42B9-A0A5-2DC3CD76E569}"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Lighting</a:t>
            </a:r>
            <a:endParaRPr lang="en-US" dirty="0"/>
          </a:p>
        </p:txBody>
      </p:sp>
      <p:sp>
        <p:nvSpPr>
          <p:cNvPr id="3" name="Subtitle 2"/>
          <p:cNvSpPr>
            <a:spLocks noGrp="1"/>
          </p:cNvSpPr>
          <p:nvPr>
            <p:ph type="subTitle" idx="1"/>
          </p:nvPr>
        </p:nvSpPr>
        <p:spPr/>
        <p:txBody>
          <a:bodyPr/>
          <a:lstStyle/>
          <a:p>
            <a:r>
              <a:rPr lang="en-GB" dirty="0" smtClean="0"/>
              <a:t>By</a:t>
            </a:r>
          </a:p>
          <a:p>
            <a:r>
              <a:rPr lang="en-GB" dirty="0" smtClean="0"/>
              <a:t>Andrew Thorn</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US" dirty="0"/>
          </a:p>
        </p:txBody>
      </p:sp>
      <p:sp>
        <p:nvSpPr>
          <p:cNvPr id="3" name="Content Placeholder 2"/>
          <p:cNvSpPr>
            <a:spLocks noGrp="1"/>
          </p:cNvSpPr>
          <p:nvPr>
            <p:ph idx="1"/>
          </p:nvPr>
        </p:nvSpPr>
        <p:spPr>
          <a:xfrm>
            <a:off x="457200" y="1600200"/>
            <a:ext cx="8229600" cy="4829196"/>
          </a:xfrm>
        </p:spPr>
        <p:txBody>
          <a:bodyPr>
            <a:normAutofit lnSpcReduction="10000"/>
          </a:bodyPr>
          <a:lstStyle/>
          <a:p>
            <a:r>
              <a:rPr lang="en-GB" dirty="0" smtClean="0"/>
              <a:t>Artificial illumination for both functional and decorative purposes is a major consumer of primary energy, and developed countries have become used to very high levels of illumination</a:t>
            </a:r>
          </a:p>
          <a:p>
            <a:r>
              <a:rPr lang="en-GB" dirty="0" smtClean="0"/>
              <a:t>The use of daylight is encouraged in order to reduce fuel consumption for lighting but this occurs at the expense of heating and cooling energy consumption at the building outer envelope</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Natural Illumination</a:t>
            </a:r>
            <a:endParaRPr lang="en-US" dirty="0"/>
          </a:p>
        </p:txBody>
      </p:sp>
      <p:sp>
        <p:nvSpPr>
          <p:cNvPr id="3" name="Content Placeholder 2"/>
          <p:cNvSpPr>
            <a:spLocks noGrp="1"/>
          </p:cNvSpPr>
          <p:nvPr>
            <p:ph idx="1"/>
          </p:nvPr>
        </p:nvSpPr>
        <p:spPr/>
        <p:txBody>
          <a:bodyPr/>
          <a:lstStyle/>
          <a:p>
            <a:r>
              <a:rPr lang="en-GB" dirty="0" smtClean="0"/>
              <a:t>By penetration of direct solar and diffuse sky visible radiation requires correctly designed passive architecture</a:t>
            </a:r>
          </a:p>
          <a:p>
            <a:r>
              <a:rPr lang="en-GB" dirty="0" smtClean="0"/>
              <a:t>Large glazed areas may provide sufficient day lighting at some distance into the building, but can also cause glare, overheating and high heating and cooling energy costs</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Artificial Illumination</a:t>
            </a:r>
            <a:endParaRPr lang="en-US" dirty="0"/>
          </a:p>
        </p:txBody>
      </p:sp>
      <p:sp>
        <p:nvSpPr>
          <p:cNvPr id="3" name="Content Placeholder 2"/>
          <p:cNvSpPr>
            <a:spLocks noGrp="1"/>
          </p:cNvSpPr>
          <p:nvPr>
            <p:ph idx="1"/>
          </p:nvPr>
        </p:nvSpPr>
        <p:spPr>
          <a:xfrm>
            <a:off x="457200" y="1600200"/>
            <a:ext cx="8229600" cy="5043510"/>
          </a:xfrm>
        </p:spPr>
        <p:txBody>
          <a:bodyPr>
            <a:normAutofit lnSpcReduction="10000"/>
          </a:bodyPr>
          <a:lstStyle/>
          <a:p>
            <a:r>
              <a:rPr lang="en-GB" dirty="0" smtClean="0"/>
              <a:t>Is lighting provided to supplement daylight on a temporary or permanent basis</a:t>
            </a:r>
          </a:p>
          <a:p>
            <a:r>
              <a:rPr lang="en-GB" dirty="0" smtClean="0"/>
              <a:t>Local control of light by manual and/or automatic switches aids economy in electricity consumption</a:t>
            </a:r>
          </a:p>
          <a:p>
            <a:r>
              <a:rPr lang="en-GB" dirty="0" smtClean="0"/>
              <a:t>The colours rendered by objects on the working plane  should match the colours under daylight</a:t>
            </a:r>
          </a:p>
          <a:p>
            <a:r>
              <a:rPr lang="en-GB" dirty="0" smtClean="0"/>
              <a:t>The working plane may be a desk, drawing area or assembly point</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Natural and artificial illumination</a:t>
            </a:r>
            <a:endParaRPr lang="en-US" dirty="0"/>
          </a:p>
        </p:txBody>
      </p:sp>
      <p:sp>
        <p:nvSpPr>
          <p:cNvPr id="3" name="Content Placeholder 2"/>
          <p:cNvSpPr>
            <a:spLocks noGrp="1"/>
          </p:cNvSpPr>
          <p:nvPr>
            <p:ph idx="1"/>
          </p:nvPr>
        </p:nvSpPr>
        <p:spPr>
          <a:xfrm>
            <a:off x="457200" y="1600200"/>
            <a:ext cx="8229600" cy="4900634"/>
          </a:xfrm>
        </p:spPr>
        <p:txBody>
          <a:bodyPr>
            <a:normAutofit fontScale="92500" lnSpcReduction="10000"/>
          </a:bodyPr>
          <a:lstStyle/>
          <a:p>
            <a:r>
              <a:rPr lang="en-GB" dirty="0" smtClean="0"/>
              <a:t>Illumination intensity – illuminance measured in lux- on the working plane is determined by the size of detail to be discerned, the contrast of the detail with its background, the accuracy and speed with which the task must be performed and the length of time continuously spent on the task</a:t>
            </a:r>
          </a:p>
          <a:p>
            <a:r>
              <a:rPr lang="en-GB" dirty="0" smtClean="0"/>
              <a:t>The working plane is the surface being illuminated and other areas are lit by overspill from it and by reflections from other room surfaces</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00108"/>
          </a:xfrm>
        </p:spPr>
        <p:txBody>
          <a:bodyPr/>
          <a:lstStyle/>
          <a:p>
            <a:r>
              <a:rPr lang="en-GB" dirty="0" smtClean="0"/>
              <a:t>Typical Values of illuminance</a:t>
            </a:r>
            <a:endParaRPr lang="en-US" dirty="0"/>
          </a:p>
        </p:txBody>
      </p:sp>
      <p:sp>
        <p:nvSpPr>
          <p:cNvPr id="3" name="Content Placeholder 2"/>
          <p:cNvSpPr>
            <a:spLocks noGrp="1"/>
          </p:cNvSpPr>
          <p:nvPr>
            <p:ph idx="1"/>
          </p:nvPr>
        </p:nvSpPr>
        <p:spPr>
          <a:xfrm>
            <a:off x="457200" y="1071546"/>
            <a:ext cx="8229600" cy="5500726"/>
          </a:xfrm>
        </p:spPr>
        <p:txBody>
          <a:bodyPr>
            <a:normAutofit lnSpcReduction="10000"/>
          </a:bodyPr>
          <a:lstStyle/>
          <a:p>
            <a:pPr>
              <a:buNone/>
            </a:pPr>
            <a:r>
              <a:rPr lang="en-GB" b="1" dirty="0" smtClean="0"/>
              <a:t>Application			         illuminance (lx)</a:t>
            </a:r>
          </a:p>
          <a:p>
            <a:pPr>
              <a:buNone/>
            </a:pPr>
            <a:r>
              <a:rPr lang="en-GB" dirty="0" smtClean="0"/>
              <a:t>Emergency lighting				0.2</a:t>
            </a:r>
          </a:p>
          <a:p>
            <a:pPr>
              <a:buNone/>
            </a:pPr>
            <a:r>
              <a:rPr lang="en-GB" dirty="0" smtClean="0"/>
              <a:t>Suburban street lighting			  5</a:t>
            </a:r>
          </a:p>
          <a:p>
            <a:pPr>
              <a:buNone/>
            </a:pPr>
            <a:r>
              <a:rPr lang="en-GB" dirty="0" smtClean="0"/>
              <a:t>Dwelling					       50 - 150</a:t>
            </a:r>
          </a:p>
          <a:p>
            <a:pPr>
              <a:buNone/>
            </a:pPr>
            <a:r>
              <a:rPr lang="en-GB" dirty="0" smtClean="0"/>
              <a:t>Corridors						100</a:t>
            </a:r>
          </a:p>
          <a:p>
            <a:pPr>
              <a:buNone/>
            </a:pPr>
            <a:r>
              <a:rPr lang="en-GB" dirty="0" smtClean="0"/>
              <a:t>Rough tasks with large detail		200</a:t>
            </a:r>
          </a:p>
          <a:p>
            <a:pPr>
              <a:buNone/>
            </a:pPr>
            <a:r>
              <a:rPr lang="en-GB" dirty="0" smtClean="0"/>
              <a:t>Storerooms</a:t>
            </a:r>
          </a:p>
          <a:p>
            <a:pPr>
              <a:buNone/>
            </a:pPr>
            <a:r>
              <a:rPr lang="en-GB" dirty="0" smtClean="0"/>
              <a:t>General offices, retail shops			400</a:t>
            </a:r>
          </a:p>
          <a:p>
            <a:pPr>
              <a:buNone/>
            </a:pPr>
            <a:r>
              <a:rPr lang="en-GB" dirty="0" smtClean="0"/>
              <a:t>Drawing office					600</a:t>
            </a:r>
          </a:p>
          <a:p>
            <a:pPr>
              <a:buNone/>
            </a:pPr>
            <a:r>
              <a:rPr lang="en-GB" dirty="0" smtClean="0"/>
              <a:t>Prolonged task with fine detail		900</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Natural and Artificial illumination</a:t>
            </a:r>
            <a:endParaRPr lang="en-US" dirty="0"/>
          </a:p>
        </p:txBody>
      </p:sp>
      <p:sp>
        <p:nvSpPr>
          <p:cNvPr id="3" name="Content Placeholder 2"/>
          <p:cNvSpPr>
            <a:spLocks noGrp="1"/>
          </p:cNvSpPr>
          <p:nvPr>
            <p:ph idx="1"/>
          </p:nvPr>
        </p:nvSpPr>
        <p:spPr/>
        <p:txBody>
          <a:bodyPr/>
          <a:lstStyle/>
          <a:p>
            <a:r>
              <a:rPr lang="en-GB" dirty="0" smtClean="0"/>
              <a:t>Higher levels of illuminance may be provided for particularly fine detail tasks at the area of use by local, or task illumination: for example, up to 3000 Lx for inspection of small electronic components and 50,000 Lx on a hospital operating table</a:t>
            </a:r>
          </a:p>
          <a:p>
            <a:r>
              <a:rPr lang="en-GB" dirty="0" smtClean="0"/>
              <a:t>Bright sunlight provides up to 100,000 Lx</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Natural and Artificial illumination</a:t>
            </a:r>
            <a:endParaRPr lang="en-US" dirty="0"/>
          </a:p>
        </p:txBody>
      </p:sp>
      <p:sp>
        <p:nvSpPr>
          <p:cNvPr id="3" name="Content Placeholder 2"/>
          <p:cNvSpPr>
            <a:spLocks noGrp="1"/>
          </p:cNvSpPr>
          <p:nvPr>
            <p:ph idx="1"/>
          </p:nvPr>
        </p:nvSpPr>
        <p:spPr/>
        <p:txBody>
          <a:bodyPr/>
          <a:lstStyle/>
          <a:p>
            <a:r>
              <a:rPr lang="en-GB" dirty="0" smtClean="0"/>
              <a:t>The penetration of daylight into a building can be enhanced with north-facing roof lights, skylights have motorised louvres which are adjusted to suit the sun’s position and weather conditions, or mirrored reflectors which direct light rays horizontally into the building</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Use of daylight reflectors</a:t>
            </a:r>
            <a:endParaRPr lang="en-US" dirty="0"/>
          </a:p>
        </p:txBody>
      </p:sp>
      <p:cxnSp>
        <p:nvCxnSpPr>
          <p:cNvPr id="5" name="Straight Connector 4"/>
          <p:cNvCxnSpPr/>
          <p:nvPr/>
        </p:nvCxnSpPr>
        <p:spPr>
          <a:xfrm flipV="1">
            <a:off x="857224" y="6500834"/>
            <a:ext cx="6286544" cy="71438"/>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5400000" flipH="1" flipV="1">
            <a:off x="4964909" y="4321975"/>
            <a:ext cx="435771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1142976" y="3714752"/>
            <a:ext cx="6000792" cy="714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1214414" y="4071942"/>
            <a:ext cx="5500726" cy="714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6465107" y="4321975"/>
            <a:ext cx="50006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715140" y="4572008"/>
            <a:ext cx="428628" cy="0"/>
          </a:xfrm>
          <a:prstGeom prst="line">
            <a:avLst/>
          </a:prstGeom>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rot="8339657" flipV="1">
            <a:off x="1283186" y="4705816"/>
            <a:ext cx="2151634" cy="1431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p:cNvSpPr/>
          <p:nvPr/>
        </p:nvSpPr>
        <p:spPr>
          <a:xfrm rot="10800000" flipV="1">
            <a:off x="5569466" y="5143512"/>
            <a:ext cx="1574302"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5" name="Straight Connector 24"/>
          <p:cNvCxnSpPr>
            <a:stCxn id="23" idx="0"/>
          </p:cNvCxnSpPr>
          <p:nvPr/>
        </p:nvCxnSpPr>
        <p:spPr>
          <a:xfrm rot="16200000" flipV="1">
            <a:off x="4249863" y="3036757"/>
            <a:ext cx="642942" cy="3570567"/>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0800000">
            <a:off x="5143504" y="4071942"/>
            <a:ext cx="142876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rot="10800000" flipV="1">
            <a:off x="3286116" y="4071942"/>
            <a:ext cx="1857388" cy="10001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rot="5400000">
            <a:off x="1857356" y="4857760"/>
            <a:ext cx="1285884"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0800000">
            <a:off x="5500694" y="2071678"/>
            <a:ext cx="164307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5400000" flipH="1" flipV="1">
            <a:off x="5072066" y="1643050"/>
            <a:ext cx="85725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10800000" flipV="1">
            <a:off x="3643306" y="1142984"/>
            <a:ext cx="1857388" cy="214314"/>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3286116" y="1714488"/>
            <a:ext cx="71438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0800000">
            <a:off x="1357290" y="2071678"/>
            <a:ext cx="2286016" cy="0"/>
          </a:xfrm>
          <a:prstGeom prst="line">
            <a:avLst/>
          </a:prstGeom>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7358082" y="2714620"/>
            <a:ext cx="1233415" cy="461665"/>
          </a:xfrm>
          <a:prstGeom prst="rect">
            <a:avLst/>
          </a:prstGeom>
          <a:noFill/>
        </p:spPr>
        <p:txBody>
          <a:bodyPr wrap="none" rtlCol="0">
            <a:spAutoFit/>
          </a:bodyPr>
          <a:lstStyle/>
          <a:p>
            <a:r>
              <a:rPr lang="en-GB" sz="2400" dirty="0" smtClean="0"/>
              <a:t>Window</a:t>
            </a:r>
            <a:endParaRPr lang="en-US" sz="2400" dirty="0"/>
          </a:p>
        </p:txBody>
      </p:sp>
      <p:sp>
        <p:nvSpPr>
          <p:cNvPr id="51" name="TextBox 50"/>
          <p:cNvSpPr txBox="1"/>
          <p:nvPr/>
        </p:nvSpPr>
        <p:spPr>
          <a:xfrm>
            <a:off x="7358082" y="5643578"/>
            <a:ext cx="1233415" cy="461665"/>
          </a:xfrm>
          <a:prstGeom prst="rect">
            <a:avLst/>
          </a:prstGeom>
          <a:noFill/>
        </p:spPr>
        <p:txBody>
          <a:bodyPr wrap="none" rtlCol="0">
            <a:spAutoFit/>
          </a:bodyPr>
          <a:lstStyle/>
          <a:p>
            <a:r>
              <a:rPr lang="en-GB" sz="2400" dirty="0" smtClean="0"/>
              <a:t>Window</a:t>
            </a:r>
            <a:endParaRPr lang="en-US" sz="2400" dirty="0"/>
          </a:p>
        </p:txBody>
      </p:sp>
      <p:sp>
        <p:nvSpPr>
          <p:cNvPr id="52" name="TextBox 51"/>
          <p:cNvSpPr txBox="1"/>
          <p:nvPr/>
        </p:nvSpPr>
        <p:spPr>
          <a:xfrm>
            <a:off x="5408637" y="5357826"/>
            <a:ext cx="1377941" cy="830997"/>
          </a:xfrm>
          <a:prstGeom prst="rect">
            <a:avLst/>
          </a:prstGeom>
          <a:noFill/>
        </p:spPr>
        <p:txBody>
          <a:bodyPr wrap="none" rtlCol="0">
            <a:spAutoFit/>
          </a:bodyPr>
          <a:lstStyle/>
          <a:p>
            <a:r>
              <a:rPr lang="en-GB" sz="2400" dirty="0" smtClean="0"/>
              <a:t>Mirrored </a:t>
            </a:r>
          </a:p>
          <a:p>
            <a:r>
              <a:rPr lang="en-GB" sz="2400" dirty="0" smtClean="0"/>
              <a:t>reflector</a:t>
            </a:r>
            <a:endParaRPr lang="en-US" sz="2400" dirty="0"/>
          </a:p>
        </p:txBody>
      </p:sp>
      <p:sp>
        <p:nvSpPr>
          <p:cNvPr id="53" name="TextBox 52"/>
          <p:cNvSpPr txBox="1"/>
          <p:nvPr/>
        </p:nvSpPr>
        <p:spPr>
          <a:xfrm>
            <a:off x="2714612" y="5715016"/>
            <a:ext cx="1659813" cy="830997"/>
          </a:xfrm>
          <a:prstGeom prst="rect">
            <a:avLst/>
          </a:prstGeom>
          <a:noFill/>
        </p:spPr>
        <p:txBody>
          <a:bodyPr wrap="none" rtlCol="0">
            <a:spAutoFit/>
          </a:bodyPr>
          <a:lstStyle/>
          <a:p>
            <a:r>
              <a:rPr lang="en-GB" sz="2400" dirty="0" smtClean="0"/>
              <a:t>Daylight</a:t>
            </a:r>
          </a:p>
          <a:p>
            <a:pPr algn="ctr"/>
            <a:r>
              <a:rPr lang="en-GB" sz="2400" dirty="0" smtClean="0"/>
              <a:t>penetration</a:t>
            </a:r>
            <a:endParaRPr lang="en-US" sz="2400" dirty="0"/>
          </a:p>
        </p:txBody>
      </p:sp>
      <p:sp>
        <p:nvSpPr>
          <p:cNvPr id="54" name="TextBox 53"/>
          <p:cNvSpPr txBox="1"/>
          <p:nvPr/>
        </p:nvSpPr>
        <p:spPr>
          <a:xfrm>
            <a:off x="357158" y="4786322"/>
            <a:ext cx="1314912" cy="461665"/>
          </a:xfrm>
          <a:prstGeom prst="rect">
            <a:avLst/>
          </a:prstGeom>
          <a:noFill/>
        </p:spPr>
        <p:txBody>
          <a:bodyPr wrap="none" rtlCol="0">
            <a:spAutoFit/>
          </a:bodyPr>
          <a:lstStyle/>
          <a:p>
            <a:r>
              <a:rPr lang="en-GB" sz="2400" dirty="0" smtClean="0"/>
              <a:t>Reflector</a:t>
            </a:r>
            <a:endParaRPr lang="en-US" sz="2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Terminology used in lighting</a:t>
            </a:r>
            <a:endParaRPr lang="en-US" dirty="0"/>
          </a:p>
        </p:txBody>
      </p:sp>
      <p:sp>
        <p:nvSpPr>
          <p:cNvPr id="3" name="Content Placeholder 2"/>
          <p:cNvSpPr>
            <a:spLocks noGrp="1"/>
          </p:cNvSpPr>
          <p:nvPr>
            <p:ph idx="1"/>
          </p:nvPr>
        </p:nvSpPr>
        <p:spPr/>
        <p:txBody>
          <a:bodyPr/>
          <a:lstStyle/>
          <a:p>
            <a:r>
              <a:rPr lang="en-GB" b="1" u="sng" dirty="0" smtClean="0"/>
              <a:t>Contrast</a:t>
            </a:r>
            <a:r>
              <a:rPr lang="en-GB" dirty="0" smtClean="0"/>
              <a:t>: - the difference in the light and dark appearance of two parts of the visual field seen simultaneously</a:t>
            </a:r>
            <a:endParaRPr lang="en-GB" b="1" u="sng" dirty="0" smtClean="0"/>
          </a:p>
          <a:p>
            <a:r>
              <a:rPr lang="en-GB" b="1" u="sng" dirty="0" smtClean="0"/>
              <a:t>Daylight factor</a:t>
            </a:r>
            <a:r>
              <a:rPr lang="en-GB" dirty="0" smtClean="0"/>
              <a:t>: - the ratio of the natural illumination on a horizontal plane within the building to that present simultaneously from an unobstructed sky, discounting direct sunlight</a:t>
            </a:r>
            <a:endParaRPr lang="en-US" b="1" u="sng"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Terminology used in lighting</a:t>
            </a:r>
            <a:endParaRPr lang="en-US" dirty="0"/>
          </a:p>
        </p:txBody>
      </p:sp>
      <p:sp>
        <p:nvSpPr>
          <p:cNvPr id="3" name="Content Placeholder 2"/>
          <p:cNvSpPr>
            <a:spLocks noGrp="1"/>
          </p:cNvSpPr>
          <p:nvPr>
            <p:ph idx="1"/>
          </p:nvPr>
        </p:nvSpPr>
        <p:spPr/>
        <p:txBody>
          <a:bodyPr/>
          <a:lstStyle/>
          <a:p>
            <a:r>
              <a:rPr lang="en-GB" b="1" u="sng" dirty="0" smtClean="0"/>
              <a:t>Efficacy</a:t>
            </a:r>
            <a:r>
              <a:rPr lang="en-GB" dirty="0" smtClean="0"/>
              <a:t>: - luminous efficacy is the lamp light output in lumens per watt of electrical power consumption</a:t>
            </a:r>
            <a:endParaRPr lang="en-GB" b="1" u="sng" dirty="0" smtClean="0"/>
          </a:p>
          <a:p>
            <a:r>
              <a:rPr lang="en-GB" b="1" u="sng" dirty="0" smtClean="0"/>
              <a:t>Glare </a:t>
            </a:r>
            <a:r>
              <a:rPr lang="en-GB" dirty="0" smtClean="0"/>
              <a:t>: - the discomfort or impairment of vision due to excessive brightness</a:t>
            </a:r>
            <a:endParaRPr lang="en-GB" b="1" u="sng" dirty="0" smtClean="0"/>
          </a:p>
          <a:p>
            <a:r>
              <a:rPr lang="en-GB" b="1" u="sng" dirty="0" smtClean="0"/>
              <a:t>Illuminance</a:t>
            </a:r>
            <a:r>
              <a:rPr lang="en-GB" dirty="0" smtClean="0"/>
              <a:t>: - the luminous flux density at a surface in lumens per square metre (l/m2 lux).  The surface is</a:t>
            </a:r>
            <a:endParaRPr lang="en-US" b="1" u="sng"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Terminology used in lighting</a:t>
            </a:r>
            <a:endParaRPr lang="en-US" dirty="0"/>
          </a:p>
        </p:txBody>
      </p:sp>
      <p:sp>
        <p:nvSpPr>
          <p:cNvPr id="3" name="Content Placeholder 2"/>
          <p:cNvSpPr>
            <a:spLocks noGrp="1"/>
          </p:cNvSpPr>
          <p:nvPr>
            <p:ph idx="1"/>
          </p:nvPr>
        </p:nvSpPr>
        <p:spPr/>
        <p:txBody>
          <a:bodyPr/>
          <a:lstStyle/>
          <a:p>
            <a:r>
              <a:rPr lang="en-GB" b="1" u="sng" dirty="0" smtClean="0"/>
              <a:t>Illumination</a:t>
            </a:r>
            <a:r>
              <a:rPr lang="en-GB" dirty="0" smtClean="0"/>
              <a:t>: - process of lighting an object or surface</a:t>
            </a:r>
            <a:endParaRPr lang="en-GB" b="1" u="sng" dirty="0" smtClean="0"/>
          </a:p>
          <a:p>
            <a:r>
              <a:rPr lang="en-GB" b="1" u="sng" dirty="0" smtClean="0"/>
              <a:t>Lumen, Lm</a:t>
            </a:r>
            <a:r>
              <a:rPr lang="en-GB" dirty="0" smtClean="0"/>
              <a:t>: - SI unit of luminous flux.  It is the quantity of light emitted from a source or received by a surface</a:t>
            </a:r>
            <a:endParaRPr lang="en-GB" b="1" u="sng" dirty="0" smtClean="0"/>
          </a:p>
          <a:p>
            <a:r>
              <a:rPr lang="en-GB" b="1" u="sng" dirty="0" smtClean="0"/>
              <a:t>Lux, Lx</a:t>
            </a:r>
            <a:r>
              <a:rPr lang="en-GB" dirty="0" smtClean="0"/>
              <a:t>: - SI unit of illuminance, 1 Lx = 1 Lm/m2</a:t>
            </a:r>
            <a:endParaRPr lang="en-US" b="1" u="sng"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Terminology used in lighting</a:t>
            </a:r>
            <a:endParaRPr lang="en-US" dirty="0"/>
          </a:p>
        </p:txBody>
      </p:sp>
      <p:sp>
        <p:nvSpPr>
          <p:cNvPr id="3" name="Content Placeholder 2"/>
          <p:cNvSpPr>
            <a:spLocks noGrp="1"/>
          </p:cNvSpPr>
          <p:nvPr>
            <p:ph idx="1"/>
          </p:nvPr>
        </p:nvSpPr>
        <p:spPr>
          <a:xfrm>
            <a:off x="457200" y="1600200"/>
            <a:ext cx="8229600" cy="4829196"/>
          </a:xfrm>
        </p:spPr>
        <p:txBody>
          <a:bodyPr/>
          <a:lstStyle/>
          <a:p>
            <a:r>
              <a:rPr lang="en-GB" b="1" u="sng" dirty="0" smtClean="0"/>
              <a:t>Light loss factor</a:t>
            </a:r>
            <a:r>
              <a:rPr lang="en-GB" dirty="0" smtClean="0"/>
              <a:t>: - the overall loss of light from the dirtiness of the lamp (0.8), luminaire (0.95).  Preferred to  maintenance factor</a:t>
            </a:r>
            <a:endParaRPr lang="en-GB" b="1" u="sng" dirty="0" smtClean="0"/>
          </a:p>
          <a:p>
            <a:r>
              <a:rPr lang="en-GB" b="1" u="sng" dirty="0" smtClean="0"/>
              <a:t>Luminaire</a:t>
            </a:r>
            <a:r>
              <a:rPr lang="en-GB" dirty="0" smtClean="0"/>
              <a:t>: - the complete apparatus that contains the lamp, the light emitter and the electrical controls</a:t>
            </a:r>
            <a:endParaRPr lang="en-GB" b="1" u="sng" dirty="0" smtClean="0"/>
          </a:p>
          <a:p>
            <a:r>
              <a:rPr lang="en-GB" b="1" u="sng" dirty="0" smtClean="0"/>
              <a:t>Utilisation factor</a:t>
            </a:r>
            <a:r>
              <a:rPr lang="en-GB" dirty="0" smtClean="0"/>
              <a:t>: - the ratio of the luminous flux received at the working plane to the installed flux.</a:t>
            </a:r>
            <a:endParaRPr lang="en-US" b="1" u="sng"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Maintenance</a:t>
            </a:r>
            <a:endParaRPr lang="en-US" dirty="0"/>
          </a:p>
        </p:txBody>
      </p:sp>
      <p:sp>
        <p:nvSpPr>
          <p:cNvPr id="3" name="Content Placeholder 2"/>
          <p:cNvSpPr>
            <a:spLocks noGrp="1"/>
          </p:cNvSpPr>
          <p:nvPr>
            <p:ph idx="1"/>
          </p:nvPr>
        </p:nvSpPr>
        <p:spPr/>
        <p:txBody>
          <a:bodyPr/>
          <a:lstStyle/>
          <a:p>
            <a:pPr>
              <a:buNone/>
            </a:pPr>
            <a:r>
              <a:rPr lang="en-GB" b="1" u="sng" dirty="0" smtClean="0"/>
              <a:t>Cleaning Schedule</a:t>
            </a:r>
          </a:p>
          <a:p>
            <a:pPr>
              <a:buNone/>
            </a:pPr>
            <a:r>
              <a:rPr lang="en-GB" dirty="0" smtClean="0"/>
              <a:t>Windows and skylights</a:t>
            </a:r>
          </a:p>
          <a:p>
            <a:pPr>
              <a:buNone/>
            </a:pPr>
            <a:endParaRPr lang="en-GB" dirty="0" smtClean="0"/>
          </a:p>
          <a:p>
            <a:pPr>
              <a:buNone/>
            </a:pPr>
            <a:r>
              <a:rPr lang="en-GB" dirty="0" smtClean="0"/>
              <a:t>Luminaires</a:t>
            </a:r>
          </a:p>
          <a:p>
            <a:pPr>
              <a:buNone/>
            </a:pPr>
            <a:endParaRPr lang="en-GB" dirty="0" smtClean="0"/>
          </a:p>
          <a:p>
            <a:pPr>
              <a:buNone/>
            </a:pPr>
            <a:r>
              <a:rPr lang="en-GB" dirty="0" smtClean="0"/>
              <a:t>Sensors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Maintenance</a:t>
            </a:r>
            <a:endParaRPr lang="en-US" dirty="0"/>
          </a:p>
        </p:txBody>
      </p:sp>
      <p:sp>
        <p:nvSpPr>
          <p:cNvPr id="3" name="Content Placeholder 2"/>
          <p:cNvSpPr>
            <a:spLocks noGrp="1"/>
          </p:cNvSpPr>
          <p:nvPr>
            <p:ph idx="1"/>
          </p:nvPr>
        </p:nvSpPr>
        <p:spPr/>
        <p:txBody>
          <a:bodyPr>
            <a:normAutofit lnSpcReduction="10000"/>
          </a:bodyPr>
          <a:lstStyle/>
          <a:p>
            <a:pPr>
              <a:buNone/>
            </a:pPr>
            <a:r>
              <a:rPr lang="en-GB" b="1" u="sng" dirty="0" smtClean="0"/>
              <a:t>Check sensors</a:t>
            </a:r>
          </a:p>
          <a:p>
            <a:r>
              <a:rPr lang="en-GB" dirty="0" smtClean="0"/>
              <a:t>Make sure the sensors are operating properly.  One simple check is to obscure daylight sensors- this should bring the lights on</a:t>
            </a:r>
          </a:p>
          <a:p>
            <a:r>
              <a:rPr lang="en-GB" dirty="0" smtClean="0"/>
              <a:t>Check times on lights are showing the correct time and that the settings meet business requirements</a:t>
            </a:r>
          </a:p>
          <a:p>
            <a:r>
              <a:rPr lang="en-GB" dirty="0" smtClean="0"/>
              <a:t>Make sure these are altered when the clocks change during the year</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Establish a maintenance programme</a:t>
            </a:r>
            <a:endParaRPr lang="en-US" dirty="0"/>
          </a:p>
        </p:txBody>
      </p:sp>
      <p:sp>
        <p:nvSpPr>
          <p:cNvPr id="3" name="Content Placeholder 2"/>
          <p:cNvSpPr>
            <a:spLocks noGrp="1"/>
          </p:cNvSpPr>
          <p:nvPr>
            <p:ph idx="1"/>
          </p:nvPr>
        </p:nvSpPr>
        <p:spPr/>
        <p:txBody>
          <a:bodyPr>
            <a:normAutofit lnSpcReduction="10000"/>
          </a:bodyPr>
          <a:lstStyle/>
          <a:p>
            <a:r>
              <a:rPr lang="en-GB" dirty="0" smtClean="0"/>
              <a:t>Maintenance can reduce costs by up to 15% as well as improving light output and appearance</a:t>
            </a:r>
          </a:p>
          <a:p>
            <a:r>
              <a:rPr lang="en-GB" dirty="0" smtClean="0"/>
              <a:t>List equipment that should be maintained with notes on frequency of actions</a:t>
            </a:r>
          </a:p>
          <a:p>
            <a:r>
              <a:rPr lang="en-GB" dirty="0" smtClean="0"/>
              <a:t>Keep an ongoing schedule of maintenance activity to ensure nothing is inadvertently missed</a:t>
            </a:r>
          </a:p>
          <a:p>
            <a:r>
              <a:rPr lang="en-GB" dirty="0" smtClean="0"/>
              <a:t>Without regular maintenance light levels can fall by at least 50% in 2 – 3 years</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Replace failing lights</a:t>
            </a:r>
            <a:endParaRPr lang="en-US" dirty="0"/>
          </a:p>
        </p:txBody>
      </p:sp>
      <p:sp>
        <p:nvSpPr>
          <p:cNvPr id="3" name="Content Placeholder 2"/>
          <p:cNvSpPr>
            <a:spLocks noGrp="1"/>
          </p:cNvSpPr>
          <p:nvPr>
            <p:ph idx="1"/>
          </p:nvPr>
        </p:nvSpPr>
        <p:spPr/>
        <p:txBody>
          <a:bodyPr>
            <a:normAutofit lnSpcReduction="10000"/>
          </a:bodyPr>
          <a:lstStyle/>
          <a:p>
            <a:r>
              <a:rPr lang="en-GB" dirty="0" smtClean="0"/>
              <a:t>Maintenance is an excellent time to change for efficiency.  Failing lamps and dirty fittings reduce the quantity (and sometimes the quality) of light that enters the room</a:t>
            </a:r>
          </a:p>
          <a:p>
            <a:r>
              <a:rPr lang="en-GB" dirty="0" smtClean="0"/>
              <a:t>As well as costing in terms of energy, this can lead to unnecessary use of task lighting, and even have safety implications</a:t>
            </a:r>
          </a:p>
          <a:p>
            <a:r>
              <a:rPr lang="en-GB" dirty="0" smtClean="0"/>
              <a:t>During any maintenance, consider if there are more efficient alternatives available</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Replace failing lights</a:t>
            </a:r>
            <a:endParaRPr lang="en-US" dirty="0"/>
          </a:p>
        </p:txBody>
      </p:sp>
      <p:sp>
        <p:nvSpPr>
          <p:cNvPr id="3" name="Content Placeholder 2"/>
          <p:cNvSpPr>
            <a:spLocks noGrp="1"/>
          </p:cNvSpPr>
          <p:nvPr>
            <p:ph idx="1"/>
          </p:nvPr>
        </p:nvSpPr>
        <p:spPr/>
        <p:txBody>
          <a:bodyPr>
            <a:normAutofit fontScale="92500"/>
          </a:bodyPr>
          <a:lstStyle/>
          <a:p>
            <a:r>
              <a:rPr lang="en-GB" dirty="0" smtClean="0"/>
              <a:t>A maintenance schedule can be adapted to accommodate individual circumstances.  For example, industrial premises may have many lights mounted at height (high bay).  Replacing all of them at the same time ensures that all lights in an area are the same age and reduces the risk of failure</a:t>
            </a:r>
          </a:p>
          <a:p>
            <a:r>
              <a:rPr lang="en-GB" dirty="0" smtClean="0"/>
              <a:t>It can be cheaper to operate this way, especially if equipment is required to reach the lamps</a:t>
            </a:r>
            <a:endParaRPr lang="en-US" dirty="0" smtClean="0"/>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Maintenance</a:t>
            </a:r>
            <a:endParaRPr lang="en-US" dirty="0"/>
          </a:p>
        </p:txBody>
      </p:sp>
      <p:sp>
        <p:nvSpPr>
          <p:cNvPr id="3" name="Content Placeholder 2"/>
          <p:cNvSpPr>
            <a:spLocks noGrp="1"/>
          </p:cNvSpPr>
          <p:nvPr>
            <p:ph idx="1"/>
          </p:nvPr>
        </p:nvSpPr>
        <p:spPr/>
        <p:txBody>
          <a:bodyPr/>
          <a:lstStyle/>
          <a:p>
            <a:r>
              <a:rPr lang="en-GB" dirty="0" smtClean="0"/>
              <a:t>Always replace or remove fluorescent tubes that are not working.  The ballast uses around 25% of the energy of a lamp and fitting for mains frequency lighting, and around 10% for high frequency lighting</a:t>
            </a:r>
          </a:p>
          <a:p>
            <a:r>
              <a:rPr lang="en-GB" dirty="0" smtClean="0"/>
              <a:t>Significant amounts of energy will still be consumed even when the failed tube is not lit, so removing it is important</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Utilisation factor</a:t>
            </a:r>
            <a:endParaRPr lang="en-US" dirty="0"/>
          </a:p>
        </p:txBody>
      </p:sp>
      <p:sp>
        <p:nvSpPr>
          <p:cNvPr id="3" name="Content Placeholder 2"/>
          <p:cNvSpPr>
            <a:spLocks noGrp="1"/>
          </p:cNvSpPr>
          <p:nvPr>
            <p:ph idx="1"/>
          </p:nvPr>
        </p:nvSpPr>
        <p:spPr>
          <a:xfrm>
            <a:off x="457200" y="1600200"/>
            <a:ext cx="8229600" cy="4829196"/>
          </a:xfrm>
        </p:spPr>
        <p:txBody>
          <a:bodyPr>
            <a:normAutofit fontScale="92500" lnSpcReduction="10000"/>
          </a:bodyPr>
          <a:lstStyle/>
          <a:p>
            <a:r>
              <a:rPr lang="en-GB" dirty="0" smtClean="0"/>
              <a:t>The utilisation factor is provided by the manufacturer and takes into account the pattern of light-distribution from the whole fitting, its light-distributing efficiency, the shape and size of the room for which it is being designed and the reflectivity of the ceiling and walls</a:t>
            </a:r>
          </a:p>
          <a:p>
            <a:r>
              <a:rPr lang="en-GB" dirty="0" smtClean="0"/>
              <a:t>Values vary from 0.03, where purely in direct distribution is employed, the room has poorly reflecting surfaces and all the light is upwards onto the ceiling or walls, to 0.75 for the most energy-efficient designs</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Luminance factors for painted surfaces</a:t>
            </a:r>
            <a:endParaRPr lang="en-US" dirty="0"/>
          </a:p>
        </p:txBody>
      </p:sp>
      <p:sp>
        <p:nvSpPr>
          <p:cNvPr id="3" name="Content Placeholder 2"/>
          <p:cNvSpPr>
            <a:spLocks noGrp="1"/>
          </p:cNvSpPr>
          <p:nvPr>
            <p:ph idx="1"/>
          </p:nvPr>
        </p:nvSpPr>
        <p:spPr>
          <a:xfrm>
            <a:off x="214282" y="1600200"/>
            <a:ext cx="8715436" cy="4829196"/>
          </a:xfrm>
        </p:spPr>
        <p:txBody>
          <a:bodyPr/>
          <a:lstStyle/>
          <a:p>
            <a:pPr>
              <a:buNone/>
            </a:pPr>
            <a:r>
              <a:rPr lang="en-GB" b="1" dirty="0" smtClean="0"/>
              <a:t>Surface   Typical colour Luminance factor range(%)</a:t>
            </a:r>
          </a:p>
          <a:p>
            <a:pPr>
              <a:buNone/>
            </a:pPr>
            <a:r>
              <a:rPr lang="en-GB" dirty="0" smtClean="0"/>
              <a:t>Ceiling    White, cream	70 - 80</a:t>
            </a:r>
          </a:p>
          <a:p>
            <a:pPr>
              <a:buNone/>
            </a:pPr>
            <a:r>
              <a:rPr lang="en-GB" dirty="0" smtClean="0"/>
              <a:t>Ceiling    Sky blue		50 - 60</a:t>
            </a:r>
          </a:p>
          <a:p>
            <a:pPr>
              <a:buNone/>
            </a:pPr>
            <a:r>
              <a:rPr lang="en-GB" dirty="0" smtClean="0"/>
              <a:t>Ceiling    Light brown		20 - 30</a:t>
            </a:r>
          </a:p>
          <a:p>
            <a:pPr>
              <a:buNone/>
            </a:pPr>
            <a:r>
              <a:rPr lang="en-GB" dirty="0" smtClean="0"/>
              <a:t>Walls      Light stone		50 - 60</a:t>
            </a:r>
          </a:p>
          <a:p>
            <a:pPr>
              <a:buNone/>
            </a:pPr>
            <a:r>
              <a:rPr lang="en-GB" dirty="0" smtClean="0"/>
              <a:t>Walls      Dark grey		20 - 30</a:t>
            </a:r>
          </a:p>
          <a:p>
            <a:pPr>
              <a:buNone/>
            </a:pPr>
            <a:r>
              <a:rPr lang="en-GB" dirty="0" smtClean="0"/>
              <a:t>Walls	      Black			10</a:t>
            </a:r>
          </a:p>
          <a:p>
            <a:pPr>
              <a:buNone/>
            </a:pPr>
            <a:r>
              <a:rPr lang="en-GB" dirty="0" smtClean="0"/>
              <a:t>Floor					10</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Utilisation factors</a:t>
            </a:r>
            <a:endParaRPr lang="en-US" dirty="0"/>
          </a:p>
        </p:txBody>
      </p:sp>
      <p:sp>
        <p:nvSpPr>
          <p:cNvPr id="3" name="Content Placeholder 2"/>
          <p:cNvSpPr>
            <a:spLocks noGrp="1"/>
          </p:cNvSpPr>
          <p:nvPr>
            <p:ph idx="1"/>
          </p:nvPr>
        </p:nvSpPr>
        <p:spPr>
          <a:xfrm>
            <a:off x="457200" y="1600200"/>
            <a:ext cx="8229600" cy="5257800"/>
          </a:xfrm>
        </p:spPr>
        <p:txBody>
          <a:bodyPr>
            <a:normAutofit fontScale="92500" lnSpcReduction="20000"/>
          </a:bodyPr>
          <a:lstStyle/>
          <a:p>
            <a:pPr>
              <a:buNone/>
            </a:pPr>
            <a:r>
              <a:rPr lang="en-GB" dirty="0" smtClean="0"/>
              <a:t>Luminance factors  Room Index</a:t>
            </a:r>
          </a:p>
          <a:p>
            <a:pPr>
              <a:buNone/>
            </a:pPr>
            <a:r>
              <a:rPr lang="en-GB" dirty="0" smtClean="0"/>
              <a:t>Ceiling  Walls  0.75  1   1.25  1.5   2    2.5   3     4     5</a:t>
            </a:r>
          </a:p>
          <a:p>
            <a:pPr>
              <a:buNone/>
            </a:pPr>
            <a:r>
              <a:rPr lang="en-GB" dirty="0" smtClean="0"/>
              <a:t>70	     50	      48	   53 	59    64   71   75   79   83   86</a:t>
            </a:r>
          </a:p>
          <a:p>
            <a:pPr>
              <a:buNone/>
            </a:pPr>
            <a:r>
              <a:rPr lang="en-GB" dirty="0" smtClean="0"/>
              <a:t>70	     30	      40   46	51    57   64   69   73   78   82</a:t>
            </a:r>
          </a:p>
          <a:p>
            <a:pPr>
              <a:buNone/>
            </a:pPr>
            <a:r>
              <a:rPr lang="en-GB" dirty="0" smtClean="0"/>
              <a:t>70	     10	      35   40	46    51   59   64   68   74   78</a:t>
            </a:r>
          </a:p>
          <a:p>
            <a:pPr>
              <a:buNone/>
            </a:pPr>
            <a:r>
              <a:rPr lang="en-GB" dirty="0" smtClean="0"/>
              <a:t>50	     50	      43   48	52    57   63   67   70   74   76</a:t>
            </a:r>
          </a:p>
          <a:p>
            <a:pPr>
              <a:buNone/>
            </a:pPr>
            <a:r>
              <a:rPr lang="en-GB" dirty="0" smtClean="0"/>
              <a:t>50	     30	      37   41	46    51   57   62   65   70   73</a:t>
            </a:r>
          </a:p>
          <a:p>
            <a:pPr>
              <a:buNone/>
            </a:pPr>
            <a:r>
              <a:rPr lang="en-GB" dirty="0" smtClean="0"/>
              <a:t>50	     10	      33   37	42    46   53   58   61   67   70</a:t>
            </a:r>
          </a:p>
          <a:p>
            <a:pPr>
              <a:buNone/>
            </a:pPr>
            <a:r>
              <a:rPr lang="en-GB" dirty="0" smtClean="0"/>
              <a:t>30	     50	      39   42	46    50   55   59   61   65   67</a:t>
            </a:r>
          </a:p>
          <a:p>
            <a:pPr>
              <a:buNone/>
            </a:pPr>
            <a:r>
              <a:rPr lang="en-GB" dirty="0" smtClean="0"/>
              <a:t>30	     30	      34   37	42    46   51   55   58   62   65</a:t>
            </a:r>
          </a:p>
          <a:p>
            <a:pPr>
              <a:buNone/>
            </a:pPr>
            <a:r>
              <a:rPr lang="en-GB" dirty="0" smtClean="0"/>
              <a:t>30	     10	      30   33	38    42   48   52   55   59   62</a:t>
            </a:r>
            <a:endParaRPr lang="en-US" dirty="0"/>
          </a:p>
        </p:txBody>
      </p:sp>
      <p:cxnSp>
        <p:nvCxnSpPr>
          <p:cNvPr id="5" name="Straight Connector 4"/>
          <p:cNvCxnSpPr/>
          <p:nvPr/>
        </p:nvCxnSpPr>
        <p:spPr>
          <a:xfrm>
            <a:off x="571472" y="2000240"/>
            <a:ext cx="728667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642910" y="2500306"/>
            <a:ext cx="7143800"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Utilisation factors</a:t>
            </a:r>
            <a:endParaRPr lang="en-US" dirty="0"/>
          </a:p>
        </p:txBody>
      </p:sp>
      <p:sp>
        <p:nvSpPr>
          <p:cNvPr id="3" name="Content Placeholder 2"/>
          <p:cNvSpPr>
            <a:spLocks noGrp="1"/>
          </p:cNvSpPr>
          <p:nvPr>
            <p:ph idx="1"/>
          </p:nvPr>
        </p:nvSpPr>
        <p:spPr/>
        <p:txBody>
          <a:bodyPr/>
          <a:lstStyle/>
          <a:p>
            <a:pPr>
              <a:buNone/>
            </a:pPr>
            <a:r>
              <a:rPr lang="en-GB" dirty="0" smtClean="0"/>
              <a:t>	The configuration of the room is found from the room index:</a:t>
            </a:r>
          </a:p>
          <a:p>
            <a:pPr>
              <a:buNone/>
            </a:pPr>
            <a:r>
              <a:rPr lang="en-GB" dirty="0" smtClean="0"/>
              <a:t>		Room index = </a:t>
            </a:r>
            <a:r>
              <a:rPr lang="en-GB" u="sng" dirty="0" smtClean="0"/>
              <a:t>        lw</a:t>
            </a:r>
          </a:p>
          <a:p>
            <a:pPr>
              <a:buNone/>
            </a:pPr>
            <a:r>
              <a:rPr lang="en-GB" dirty="0" smtClean="0"/>
              <a:t>				     H (l + w)</a:t>
            </a:r>
          </a:p>
          <a:p>
            <a:pPr>
              <a:buNone/>
            </a:pPr>
            <a:endParaRPr lang="en-GB" dirty="0" smtClean="0"/>
          </a:p>
          <a:p>
            <a:pPr>
              <a:buNone/>
            </a:pPr>
            <a:r>
              <a:rPr lang="en-GB" dirty="0" smtClean="0"/>
              <a:t>	Where </a:t>
            </a:r>
            <a:r>
              <a:rPr lang="en-GB" b="1" dirty="0" smtClean="0"/>
              <a:t>l</a:t>
            </a:r>
            <a:r>
              <a:rPr lang="en-GB" dirty="0" smtClean="0"/>
              <a:t> is the room length (m), </a:t>
            </a:r>
            <a:r>
              <a:rPr lang="en-GB" b="1" dirty="0" smtClean="0"/>
              <a:t>w</a:t>
            </a:r>
            <a:r>
              <a:rPr lang="en-GB" dirty="0" smtClean="0"/>
              <a:t> is the room width (m) and H is the height of the light fitting above the working plane (m)</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Glare and reflections</a:t>
            </a:r>
            <a:endParaRPr lang="en-US" dirty="0"/>
          </a:p>
        </p:txBody>
      </p:sp>
      <p:sp>
        <p:nvSpPr>
          <p:cNvPr id="3" name="Content Placeholder 2"/>
          <p:cNvSpPr>
            <a:spLocks noGrp="1"/>
          </p:cNvSpPr>
          <p:nvPr>
            <p:ph idx="1"/>
          </p:nvPr>
        </p:nvSpPr>
        <p:spPr>
          <a:xfrm>
            <a:off x="457200" y="1600200"/>
            <a:ext cx="8229600" cy="4829196"/>
          </a:xfrm>
        </p:spPr>
        <p:txBody>
          <a:bodyPr>
            <a:normAutofit/>
          </a:bodyPr>
          <a:lstStyle/>
          <a:p>
            <a:r>
              <a:rPr lang="en-GB" dirty="0" smtClean="0"/>
              <a:t>Disability glare is when a bright light source prevents the subject from seeing the necessary detail of the task</a:t>
            </a:r>
          </a:p>
          <a:p>
            <a:r>
              <a:rPr lang="en-GB" dirty="0" smtClean="0"/>
              <a:t>Veiling reflections can be formed on windows and visual display unit screens from nearby lamps</a:t>
            </a:r>
          </a:p>
          <a:p>
            <a:r>
              <a:rPr lang="en-GB" dirty="0" smtClean="0"/>
              <a:t>A limiting glare index is recommended for each application, for example, general office 16, and this can be calculated</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Glare and reflections</a:t>
            </a:r>
            <a:endParaRPr lang="en-US" dirty="0"/>
          </a:p>
        </p:txBody>
      </p:sp>
      <p:sp>
        <p:nvSpPr>
          <p:cNvPr id="3" name="Content Placeholder 2"/>
          <p:cNvSpPr>
            <a:spLocks noGrp="1"/>
          </p:cNvSpPr>
          <p:nvPr>
            <p:ph idx="1"/>
          </p:nvPr>
        </p:nvSpPr>
        <p:spPr>
          <a:xfrm>
            <a:off x="457200" y="1600200"/>
            <a:ext cx="8229600" cy="4972072"/>
          </a:xfrm>
        </p:spPr>
        <p:txBody>
          <a:bodyPr>
            <a:normAutofit fontScale="92500"/>
          </a:bodyPr>
          <a:lstStyle/>
          <a:p>
            <a:r>
              <a:rPr lang="en-GB" dirty="0" smtClean="0"/>
              <a:t>To maximise contrast on the working plane, luminaires should be placed in rows parallel to the direction of view</a:t>
            </a:r>
          </a:p>
          <a:p>
            <a:r>
              <a:rPr lang="en-GB" dirty="0" smtClean="0"/>
              <a:t>The rows should be widely spaced to form work areas between them</a:t>
            </a:r>
          </a:p>
          <a:p>
            <a:r>
              <a:rPr lang="en-GB" dirty="0" smtClean="0"/>
              <a:t>The zone of the ceiling that would cause glare or veiling reflections can be viewed with a mirror on the working plane from the normal angle of work</a:t>
            </a:r>
          </a:p>
          <a:p>
            <a:r>
              <a:rPr lang="en-GB" dirty="0" smtClean="0"/>
              <a:t>A luminaire or direct sunlight should not appear in the mirror</a:t>
            </a: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Lumen design method</a:t>
            </a:r>
            <a:endParaRPr lang="en-US" dirty="0"/>
          </a:p>
        </p:txBody>
      </p:sp>
      <p:sp>
        <p:nvSpPr>
          <p:cNvPr id="3" name="Content Placeholder 2"/>
          <p:cNvSpPr>
            <a:spLocks noGrp="1"/>
          </p:cNvSpPr>
          <p:nvPr>
            <p:ph idx="1"/>
          </p:nvPr>
        </p:nvSpPr>
        <p:spPr/>
        <p:txBody>
          <a:bodyPr/>
          <a:lstStyle/>
          <a:p>
            <a:pPr>
              <a:buNone/>
            </a:pPr>
            <a:r>
              <a:rPr lang="en-GB" dirty="0" smtClean="0"/>
              <a:t>	The number of light fittings is found from the total lumens needed at the working plane and the illumination provided by each fitting using the formula</a:t>
            </a:r>
          </a:p>
          <a:p>
            <a:pPr>
              <a:buNone/>
            </a:pPr>
            <a:endParaRPr lang="en-GB" dirty="0" smtClean="0"/>
          </a:p>
          <a:p>
            <a:pPr>
              <a:buNone/>
            </a:pPr>
            <a:r>
              <a:rPr lang="en-GB" dirty="0" smtClean="0"/>
              <a:t>No of		= </a:t>
            </a:r>
            <a:r>
              <a:rPr lang="en-GB" u="sng" dirty="0" smtClean="0"/>
              <a:t>lux X working plane area m2</a:t>
            </a:r>
            <a:endParaRPr lang="en-GB" dirty="0" smtClean="0"/>
          </a:p>
          <a:p>
            <a:pPr>
              <a:buNone/>
            </a:pPr>
            <a:r>
              <a:rPr lang="en-GB" dirty="0" smtClean="0"/>
              <a:t>Fittings		LDL x UF x MF</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Lumen design method</a:t>
            </a:r>
            <a:endParaRPr lang="en-US" dirty="0"/>
          </a:p>
        </p:txBody>
      </p:sp>
      <p:sp>
        <p:nvSpPr>
          <p:cNvPr id="3" name="Content Placeholder 2"/>
          <p:cNvSpPr>
            <a:spLocks noGrp="1"/>
          </p:cNvSpPr>
          <p:nvPr>
            <p:ph idx="1"/>
          </p:nvPr>
        </p:nvSpPr>
        <p:spPr/>
        <p:txBody>
          <a:bodyPr/>
          <a:lstStyle/>
          <a:p>
            <a:pPr>
              <a:buNone/>
            </a:pPr>
            <a:r>
              <a:rPr lang="en-GB" dirty="0" smtClean="0"/>
              <a:t>Where</a:t>
            </a:r>
          </a:p>
          <a:p>
            <a:pPr>
              <a:buNone/>
            </a:pPr>
            <a:endParaRPr lang="en-GB" dirty="0" smtClean="0"/>
          </a:p>
          <a:p>
            <a:pPr>
              <a:buNone/>
            </a:pPr>
            <a:r>
              <a:rPr lang="en-GB" dirty="0" smtClean="0"/>
              <a:t>	LDL = lighting design lumens</a:t>
            </a:r>
          </a:p>
          <a:p>
            <a:pPr>
              <a:buNone/>
            </a:pPr>
            <a:r>
              <a:rPr lang="en-GB" dirty="0" smtClean="0"/>
              <a:t>	MF = maintenance factor</a:t>
            </a:r>
          </a:p>
          <a:p>
            <a:pPr>
              <a:buNone/>
            </a:pPr>
            <a:r>
              <a:rPr lang="en-GB" dirty="0" smtClean="0"/>
              <a:t>	UF = utilisation factor</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Lumen design method</a:t>
            </a:r>
            <a:endParaRPr lang="en-US" dirty="0"/>
          </a:p>
        </p:txBody>
      </p:sp>
      <p:sp>
        <p:nvSpPr>
          <p:cNvPr id="3" name="Content Placeholder 2"/>
          <p:cNvSpPr>
            <a:spLocks noGrp="1"/>
          </p:cNvSpPr>
          <p:nvPr>
            <p:ph idx="1"/>
          </p:nvPr>
        </p:nvSpPr>
        <p:spPr/>
        <p:txBody>
          <a:bodyPr/>
          <a:lstStyle/>
          <a:p>
            <a:pPr>
              <a:buNone/>
            </a:pPr>
            <a:r>
              <a:rPr lang="en-GB" dirty="0" smtClean="0"/>
              <a:t>	New streamlite luminaire with two colour fluorescent lamps, 1500mm long, emits 5,100 lumens measured at 200hrs of use.  This is known as its lighting design lumens (LDL)</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1</a:t>
            </a:r>
            <a:endParaRPr lang="en-US" dirty="0"/>
          </a:p>
        </p:txBody>
      </p:sp>
      <p:sp>
        <p:nvSpPr>
          <p:cNvPr id="3" name="Content Placeholder 2"/>
          <p:cNvSpPr>
            <a:spLocks noGrp="1"/>
          </p:cNvSpPr>
          <p:nvPr>
            <p:ph idx="1"/>
          </p:nvPr>
        </p:nvSpPr>
        <p:spPr>
          <a:xfrm>
            <a:off x="457200" y="1600200"/>
            <a:ext cx="8229600" cy="5043510"/>
          </a:xfrm>
        </p:spPr>
        <p:txBody>
          <a:bodyPr/>
          <a:lstStyle/>
          <a:p>
            <a:pPr>
              <a:buNone/>
            </a:pPr>
            <a:r>
              <a:rPr lang="en-GB" dirty="0" smtClean="0"/>
              <a:t>	A drawing office 16m x 11m and 3m high has a white ceiling and light-coloured walls.  The working plane is 0.85m above the floor.  New streamlite double-lamp luminaires are to be used and their normal spacing-to-height ratio SHR is 1.75.  Calculate the number of luminaires needed and draw their layout arrangement.  Find the electrical power consumption of the lighting system assuming each luminaire consumes 140W of power</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1</a:t>
            </a:r>
            <a:endParaRPr lang="en-US" dirty="0"/>
          </a:p>
        </p:txBody>
      </p:sp>
      <p:sp>
        <p:nvSpPr>
          <p:cNvPr id="3" name="Content Placeholder 2"/>
          <p:cNvSpPr>
            <a:spLocks noGrp="1"/>
          </p:cNvSpPr>
          <p:nvPr>
            <p:ph idx="1"/>
          </p:nvPr>
        </p:nvSpPr>
        <p:spPr/>
        <p:txBody>
          <a:bodyPr/>
          <a:lstStyle/>
          <a:p>
            <a:pPr>
              <a:buNone/>
            </a:pPr>
            <a:r>
              <a:rPr lang="en-GB" dirty="0" smtClean="0"/>
              <a:t>	Using table of luminance factors, are 70 for the ceiling and 50 for the walls.  A high standard of maintenance will be assumed, giving a maintenance factor of 0.9.  The lighting design lumens is taken as 5100 lumens for the whole light fitting.   The illuminance required is 600 lm/m2</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a:t>
            </a:r>
            <a:endParaRPr lang="en-US" dirty="0"/>
          </a:p>
        </p:txBody>
      </p:sp>
      <p:sp>
        <p:nvSpPr>
          <p:cNvPr id="3" name="Content Placeholder 2"/>
          <p:cNvSpPr>
            <a:spLocks noGrp="1"/>
          </p:cNvSpPr>
          <p:nvPr>
            <p:ph idx="1"/>
          </p:nvPr>
        </p:nvSpPr>
        <p:spPr>
          <a:xfrm>
            <a:off x="457200" y="1600200"/>
            <a:ext cx="8229600" cy="4972072"/>
          </a:xfrm>
        </p:spPr>
        <p:txBody>
          <a:bodyPr>
            <a:normAutofit lnSpcReduction="10000"/>
          </a:bodyPr>
          <a:lstStyle/>
          <a:p>
            <a:pPr>
              <a:buNone/>
            </a:pPr>
            <a:r>
              <a:rPr lang="en-GB" dirty="0" smtClean="0"/>
              <a:t>	The height H of fittings above the working plane is</a:t>
            </a:r>
          </a:p>
          <a:p>
            <a:pPr>
              <a:buNone/>
            </a:pPr>
            <a:endParaRPr lang="en-GB" dirty="0" smtClean="0"/>
          </a:p>
          <a:p>
            <a:pPr>
              <a:buNone/>
            </a:pPr>
            <a:r>
              <a:rPr lang="en-GB" dirty="0" smtClean="0"/>
              <a:t>	H = (3.0 – 0.85) m = 2.15m</a:t>
            </a:r>
          </a:p>
          <a:p>
            <a:pPr>
              <a:buNone/>
            </a:pPr>
            <a:endParaRPr lang="en-GB" dirty="0" smtClean="0"/>
          </a:p>
          <a:p>
            <a:pPr>
              <a:buNone/>
            </a:pPr>
            <a:r>
              <a:rPr lang="en-GB" dirty="0" smtClean="0"/>
              <a:t>Room Index = </a:t>
            </a:r>
            <a:r>
              <a:rPr lang="en-GB" u="sng" dirty="0" smtClean="0"/>
              <a:t>   l W___</a:t>
            </a:r>
            <a:r>
              <a:rPr lang="en-GB" dirty="0" smtClean="0"/>
              <a:t>  = </a:t>
            </a:r>
            <a:r>
              <a:rPr lang="en-GB" u="sng" dirty="0" smtClean="0"/>
              <a:t>16 x 11</a:t>
            </a:r>
            <a:endParaRPr lang="en-GB" dirty="0" smtClean="0"/>
          </a:p>
          <a:p>
            <a:pPr>
              <a:buNone/>
            </a:pPr>
            <a:r>
              <a:rPr lang="en-GB" dirty="0" smtClean="0"/>
              <a:t>			      H (l + w)    2.15 (16 + 11)</a:t>
            </a:r>
          </a:p>
          <a:p>
            <a:pPr>
              <a:buNone/>
            </a:pPr>
            <a:endParaRPr lang="en-GB" dirty="0" smtClean="0"/>
          </a:p>
          <a:p>
            <a:pPr>
              <a:buNone/>
            </a:pPr>
            <a:r>
              <a:rPr lang="en-GB" dirty="0" smtClean="0"/>
              <a:t>Room Index = 3.03</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a:t>
            </a:r>
            <a:endParaRPr lang="en-US" dirty="0"/>
          </a:p>
        </p:txBody>
      </p:sp>
      <p:sp>
        <p:nvSpPr>
          <p:cNvPr id="3" name="Content Placeholder 2"/>
          <p:cNvSpPr>
            <a:spLocks noGrp="1"/>
          </p:cNvSpPr>
          <p:nvPr>
            <p:ph idx="1"/>
          </p:nvPr>
        </p:nvSpPr>
        <p:spPr/>
        <p:txBody>
          <a:bodyPr/>
          <a:lstStyle/>
          <a:p>
            <a:pPr>
              <a:buNone/>
            </a:pPr>
            <a:r>
              <a:rPr lang="en-GB" dirty="0" smtClean="0"/>
              <a:t>	Using table for utilisation factors for a room index of 3</a:t>
            </a:r>
          </a:p>
          <a:p>
            <a:pPr>
              <a:buNone/>
            </a:pPr>
            <a:endParaRPr lang="en-GB" dirty="0" smtClean="0"/>
          </a:p>
          <a:p>
            <a:pPr>
              <a:buNone/>
            </a:pPr>
            <a:r>
              <a:rPr lang="en-GB" dirty="0" smtClean="0"/>
              <a:t>	Utilisation factor = 79% = 0.79</a:t>
            </a: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a:t>
            </a:r>
            <a:endParaRPr lang="en-US" dirty="0"/>
          </a:p>
        </p:txBody>
      </p:sp>
      <p:sp>
        <p:nvSpPr>
          <p:cNvPr id="3" name="Content Placeholder 2"/>
          <p:cNvSpPr>
            <a:spLocks noGrp="1"/>
          </p:cNvSpPr>
          <p:nvPr>
            <p:ph idx="1"/>
          </p:nvPr>
        </p:nvSpPr>
        <p:spPr/>
        <p:txBody>
          <a:bodyPr/>
          <a:lstStyle/>
          <a:p>
            <a:endParaRPr lang="en-GB" dirty="0" smtClean="0"/>
          </a:p>
          <a:p>
            <a:pPr>
              <a:buNone/>
            </a:pPr>
            <a:r>
              <a:rPr lang="en-GB" dirty="0" smtClean="0"/>
              <a:t>No of		= </a:t>
            </a:r>
            <a:r>
              <a:rPr lang="en-GB" u="sng" dirty="0" smtClean="0"/>
              <a:t>600 x (16 x 11)</a:t>
            </a:r>
            <a:endParaRPr lang="en-GB" dirty="0" smtClean="0"/>
          </a:p>
          <a:p>
            <a:pPr>
              <a:buNone/>
            </a:pPr>
            <a:r>
              <a:rPr lang="en-GB" dirty="0" smtClean="0"/>
              <a:t>Fittings	   5,100 x 0.79 x 0.9</a:t>
            </a:r>
          </a:p>
          <a:p>
            <a:pPr>
              <a:buNone/>
            </a:pPr>
            <a:endParaRPr lang="en-GB" dirty="0" smtClean="0"/>
          </a:p>
          <a:p>
            <a:pPr>
              <a:buNone/>
            </a:pPr>
            <a:r>
              <a:rPr lang="en-GB" dirty="0" smtClean="0"/>
              <a:t>			= 29.12 or 30 luminaires</a:t>
            </a: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a:t>
            </a:r>
            <a:endParaRPr lang="en-US" dirty="0"/>
          </a:p>
        </p:txBody>
      </p:sp>
      <p:sp>
        <p:nvSpPr>
          <p:cNvPr id="3" name="Content Placeholder 2"/>
          <p:cNvSpPr>
            <a:spLocks noGrp="1"/>
          </p:cNvSpPr>
          <p:nvPr>
            <p:ph idx="1"/>
          </p:nvPr>
        </p:nvSpPr>
        <p:spPr/>
        <p:txBody>
          <a:bodyPr>
            <a:normAutofit lnSpcReduction="10000"/>
          </a:bodyPr>
          <a:lstStyle/>
          <a:p>
            <a:pPr>
              <a:buNone/>
            </a:pPr>
            <a:r>
              <a:rPr lang="en-GB" dirty="0" smtClean="0"/>
              <a:t>	The ratio of spacing S between rows to the height H above the working plane is</a:t>
            </a:r>
          </a:p>
          <a:p>
            <a:pPr>
              <a:buNone/>
            </a:pPr>
            <a:r>
              <a:rPr lang="en-GB" dirty="0" smtClean="0"/>
              <a:t>	SHR = </a:t>
            </a:r>
            <a:r>
              <a:rPr lang="en-GB" u="sng" dirty="0" smtClean="0"/>
              <a:t>S</a:t>
            </a:r>
            <a:r>
              <a:rPr lang="en-GB" dirty="0" smtClean="0"/>
              <a:t>  = 1.75</a:t>
            </a:r>
          </a:p>
          <a:p>
            <a:pPr>
              <a:buNone/>
            </a:pPr>
            <a:r>
              <a:rPr lang="en-GB" dirty="0" smtClean="0"/>
              <a:t>		     H</a:t>
            </a:r>
          </a:p>
          <a:p>
            <a:pPr>
              <a:buNone/>
            </a:pPr>
            <a:r>
              <a:rPr lang="en-GB" dirty="0" smtClean="0"/>
              <a:t>	Therefore</a:t>
            </a:r>
          </a:p>
          <a:p>
            <a:pPr>
              <a:buNone/>
            </a:pPr>
            <a:r>
              <a:rPr lang="en-GB" dirty="0" smtClean="0"/>
              <a:t>	S = 1.75 H</a:t>
            </a:r>
          </a:p>
          <a:p>
            <a:pPr>
              <a:buNone/>
            </a:pPr>
            <a:r>
              <a:rPr lang="en-GB" dirty="0" smtClean="0"/>
              <a:t>	   = 1.75 x 2.15</a:t>
            </a:r>
          </a:p>
          <a:p>
            <a:pPr>
              <a:buNone/>
            </a:pPr>
            <a:r>
              <a:rPr lang="en-GB" dirty="0" smtClean="0"/>
              <a:t>	   = 3.76</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28670"/>
          </a:xfrm>
        </p:spPr>
        <p:txBody>
          <a:bodyPr/>
          <a:lstStyle/>
          <a:p>
            <a:r>
              <a:rPr lang="en-GB" dirty="0" smtClean="0"/>
              <a:t>Example</a:t>
            </a:r>
            <a:endParaRPr lang="en-US" dirty="0"/>
          </a:p>
        </p:txBody>
      </p:sp>
      <p:sp>
        <p:nvSpPr>
          <p:cNvPr id="3" name="Content Placeholder 2"/>
          <p:cNvSpPr>
            <a:spLocks noGrp="1"/>
          </p:cNvSpPr>
          <p:nvPr>
            <p:ph idx="1"/>
          </p:nvPr>
        </p:nvSpPr>
        <p:spPr>
          <a:xfrm>
            <a:off x="0" y="1142984"/>
            <a:ext cx="8858280" cy="5357850"/>
          </a:xfrm>
        </p:spPr>
        <p:txBody>
          <a:bodyPr/>
          <a:lstStyle/>
          <a:p>
            <a:pPr>
              <a:buNone/>
            </a:pPr>
            <a:r>
              <a:rPr lang="en-GB" dirty="0" smtClean="0"/>
              <a:t>                                           16.0m</a:t>
            </a:r>
          </a:p>
          <a:p>
            <a:pPr>
              <a:buNone/>
            </a:pPr>
            <a:endParaRPr lang="en-GB" dirty="0" smtClean="0"/>
          </a:p>
          <a:p>
            <a:pPr>
              <a:buNone/>
            </a:pPr>
            <a:r>
              <a:rPr lang="en-GB" dirty="0" smtClean="0"/>
              <a:t>                                                                     1.74m</a:t>
            </a:r>
          </a:p>
          <a:p>
            <a:pPr>
              <a:buNone/>
            </a:pPr>
            <a:r>
              <a:rPr lang="en-GB" dirty="0" smtClean="0"/>
              <a:t>                                                                     3.76m</a:t>
            </a:r>
          </a:p>
          <a:p>
            <a:pPr>
              <a:buNone/>
            </a:pPr>
            <a:r>
              <a:rPr lang="en-GB" dirty="0" smtClean="0"/>
              <a:t> 11m</a:t>
            </a:r>
          </a:p>
          <a:p>
            <a:pPr>
              <a:buNone/>
            </a:pPr>
            <a:r>
              <a:rPr lang="en-GB" dirty="0" smtClean="0"/>
              <a:t>                                                                     3.76m</a:t>
            </a:r>
          </a:p>
          <a:p>
            <a:pPr>
              <a:buNone/>
            </a:pPr>
            <a:endParaRPr lang="en-GB" dirty="0" smtClean="0"/>
          </a:p>
          <a:p>
            <a:pPr>
              <a:buNone/>
            </a:pPr>
            <a:r>
              <a:rPr lang="en-GB" dirty="0" smtClean="0"/>
              <a:t>                                                                     1.74m</a:t>
            </a:r>
            <a:endParaRPr lang="en-US" dirty="0"/>
          </a:p>
        </p:txBody>
      </p:sp>
      <p:cxnSp>
        <p:nvCxnSpPr>
          <p:cNvPr id="5" name="Straight Connector 4"/>
          <p:cNvCxnSpPr/>
          <p:nvPr/>
        </p:nvCxnSpPr>
        <p:spPr>
          <a:xfrm rot="5400000">
            <a:off x="-821569" y="3964785"/>
            <a:ext cx="392909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214414" y="2000240"/>
            <a:ext cx="707236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1142976" y="5929330"/>
            <a:ext cx="707236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6322231" y="3964785"/>
            <a:ext cx="392909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142976" y="2786058"/>
            <a:ext cx="7143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1142976" y="5214950"/>
            <a:ext cx="7143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1142976" y="3929066"/>
            <a:ext cx="7143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rot="5400000">
            <a:off x="-1214478" y="3929066"/>
            <a:ext cx="4000528"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1214414" y="1643050"/>
            <a:ext cx="7072362"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rot="5400000">
            <a:off x="6107917" y="2393149"/>
            <a:ext cx="785818"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rot="5400000">
            <a:off x="5965041" y="3393281"/>
            <a:ext cx="1071570"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rot="5400000">
            <a:off x="5857884" y="4572008"/>
            <a:ext cx="1285884"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rot="5400000">
            <a:off x="6143636" y="5572140"/>
            <a:ext cx="714380"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a:t>
            </a:r>
            <a:endParaRPr lang="en-US" dirty="0"/>
          </a:p>
        </p:txBody>
      </p:sp>
      <p:sp>
        <p:nvSpPr>
          <p:cNvPr id="3" name="Content Placeholder 2"/>
          <p:cNvSpPr>
            <a:spLocks noGrp="1"/>
          </p:cNvSpPr>
          <p:nvPr>
            <p:ph idx="1"/>
          </p:nvPr>
        </p:nvSpPr>
        <p:spPr/>
        <p:txBody>
          <a:bodyPr/>
          <a:lstStyle/>
          <a:p>
            <a:pPr>
              <a:buNone/>
            </a:pPr>
            <a:r>
              <a:rPr lang="en-GB" dirty="0" smtClean="0"/>
              <a:t>	Power consumption</a:t>
            </a:r>
          </a:p>
          <a:p>
            <a:pPr>
              <a:buNone/>
            </a:pPr>
            <a:r>
              <a:rPr lang="en-GB" dirty="0" smtClean="0"/>
              <a:t>	= 30 fittings x 140w</a:t>
            </a:r>
          </a:p>
          <a:p>
            <a:pPr>
              <a:buNone/>
            </a:pPr>
            <a:endParaRPr lang="en-GB" dirty="0" smtClean="0"/>
          </a:p>
          <a:p>
            <a:pPr>
              <a:buNone/>
            </a:pPr>
            <a:r>
              <a:rPr lang="en-GB" dirty="0" smtClean="0"/>
              <a:t>	= 4, 200w</a:t>
            </a: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Lighting Systems</a:t>
            </a:r>
            <a:endParaRPr lang="en-US" dirty="0"/>
          </a:p>
        </p:txBody>
      </p:sp>
      <p:sp>
        <p:nvSpPr>
          <p:cNvPr id="3" name="Content Placeholder 2"/>
          <p:cNvSpPr>
            <a:spLocks noGrp="1"/>
          </p:cNvSpPr>
          <p:nvPr>
            <p:ph idx="1"/>
          </p:nvPr>
        </p:nvSpPr>
        <p:spPr/>
        <p:txBody>
          <a:bodyPr/>
          <a:lstStyle/>
          <a:p>
            <a:pPr>
              <a:buNone/>
            </a:pPr>
            <a:r>
              <a:rPr lang="en-GB" dirty="0" smtClean="0"/>
              <a:t>Made up of three basic components</a:t>
            </a:r>
          </a:p>
          <a:p>
            <a:pPr marL="514350" indent="-514350">
              <a:buAutoNum type="arabicPeriod"/>
            </a:pPr>
            <a:r>
              <a:rPr lang="en-GB" dirty="0" smtClean="0"/>
              <a:t>Lamp</a:t>
            </a:r>
          </a:p>
          <a:p>
            <a:pPr marL="514350" indent="-514350">
              <a:buAutoNum type="arabicPeriod"/>
            </a:pPr>
            <a:r>
              <a:rPr lang="en-GB" dirty="0" smtClean="0"/>
              <a:t>Luminaire</a:t>
            </a:r>
          </a:p>
          <a:p>
            <a:pPr marL="514350" indent="-514350">
              <a:buAutoNum type="arabicPeriod"/>
            </a:pPr>
            <a:r>
              <a:rPr lang="en-GB" dirty="0" smtClean="0"/>
              <a:t>Controls</a:t>
            </a:r>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Lighting Systems</a:t>
            </a:r>
            <a:endParaRPr lang="en-US" dirty="0"/>
          </a:p>
        </p:txBody>
      </p:sp>
      <p:sp>
        <p:nvSpPr>
          <p:cNvPr id="3" name="Content Placeholder 2"/>
          <p:cNvSpPr>
            <a:spLocks noGrp="1"/>
          </p:cNvSpPr>
          <p:nvPr>
            <p:ph idx="1"/>
          </p:nvPr>
        </p:nvSpPr>
        <p:spPr/>
        <p:txBody>
          <a:bodyPr/>
          <a:lstStyle/>
          <a:p>
            <a:r>
              <a:rPr lang="en-GB" dirty="0" smtClean="0"/>
              <a:t>The lamp is central to any lighting system and choosing the right one is vital for maximising savings</a:t>
            </a:r>
          </a:p>
          <a:p>
            <a:r>
              <a:rPr lang="en-GB" dirty="0" smtClean="0"/>
              <a:t>The light from each type of lamp can be defined in terms of colour, brightness and warmth</a:t>
            </a:r>
          </a:p>
          <a:p>
            <a:r>
              <a:rPr lang="en-GB" dirty="0" smtClean="0"/>
              <a:t>Lamps can also be compared by their efficiency and life</a:t>
            </a:r>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Lighting Systems</a:t>
            </a:r>
            <a:endParaRPr lang="en-US" dirty="0"/>
          </a:p>
        </p:txBody>
      </p:sp>
      <p:sp>
        <p:nvSpPr>
          <p:cNvPr id="3" name="Content Placeholder 2"/>
          <p:cNvSpPr>
            <a:spLocks noGrp="1"/>
          </p:cNvSpPr>
          <p:nvPr>
            <p:ph idx="1"/>
          </p:nvPr>
        </p:nvSpPr>
        <p:spPr>
          <a:xfrm>
            <a:off x="214282" y="1600200"/>
            <a:ext cx="8715436" cy="4972072"/>
          </a:xfrm>
        </p:spPr>
        <p:txBody>
          <a:bodyPr>
            <a:normAutofit lnSpcReduction="10000"/>
          </a:bodyPr>
          <a:lstStyle/>
          <a:p>
            <a:pPr>
              <a:buNone/>
            </a:pPr>
            <a:r>
              <a:rPr lang="en-GB" b="1" u="sng" dirty="0" smtClean="0"/>
              <a:t>Qualities of systems and components</a:t>
            </a:r>
          </a:p>
          <a:p>
            <a:r>
              <a:rPr lang="en-GB" b="1" u="sng" dirty="0" smtClean="0"/>
              <a:t>Efficacy</a:t>
            </a:r>
            <a:r>
              <a:rPr lang="en-GB" dirty="0" smtClean="0"/>
              <a:t>: - the amount of light provided relative to the amount of energy used, measured in lumens per watt once the lamp has reached full brightness.  The higher the value the more light is gained for the same energy</a:t>
            </a:r>
            <a:endParaRPr lang="en-GB" b="1" u="sng" dirty="0" smtClean="0"/>
          </a:p>
          <a:p>
            <a:r>
              <a:rPr lang="en-GB" b="1" u="sng" dirty="0" smtClean="0"/>
              <a:t>Lamp life</a:t>
            </a:r>
            <a:r>
              <a:rPr lang="en-GB" dirty="0" smtClean="0"/>
              <a:t>: - how long the lamp should last in operating hours</a:t>
            </a:r>
            <a:endParaRPr lang="en-GB" b="1" u="sng" dirty="0" smtClean="0"/>
          </a:p>
          <a:p>
            <a:r>
              <a:rPr lang="en-GB" b="1" u="sng" dirty="0" smtClean="0"/>
              <a:t>Warm up</a:t>
            </a:r>
            <a:r>
              <a:rPr lang="en-GB" dirty="0" smtClean="0"/>
              <a:t>: - the time it takes for a lamp to reach 80% of maximum output from cold</a:t>
            </a:r>
            <a:endParaRPr lang="en-US" b="1" u="sng"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Lighting Systems</a:t>
            </a:r>
            <a:endParaRPr lang="en-US" dirty="0"/>
          </a:p>
        </p:txBody>
      </p:sp>
      <p:sp>
        <p:nvSpPr>
          <p:cNvPr id="3" name="Content Placeholder 2"/>
          <p:cNvSpPr>
            <a:spLocks noGrp="1"/>
          </p:cNvSpPr>
          <p:nvPr>
            <p:ph idx="1"/>
          </p:nvPr>
        </p:nvSpPr>
        <p:spPr/>
        <p:txBody>
          <a:bodyPr>
            <a:normAutofit lnSpcReduction="10000"/>
          </a:bodyPr>
          <a:lstStyle/>
          <a:p>
            <a:pPr>
              <a:buNone/>
            </a:pPr>
            <a:r>
              <a:rPr lang="en-GB" b="1" u="sng" dirty="0" smtClean="0"/>
              <a:t>Qualities of systems and components</a:t>
            </a:r>
          </a:p>
          <a:p>
            <a:r>
              <a:rPr lang="en-GB" b="1" u="sng" dirty="0" smtClean="0"/>
              <a:t>Re-strike</a:t>
            </a:r>
            <a:r>
              <a:rPr lang="en-GB" dirty="0" smtClean="0"/>
              <a:t>: - time taken for a warm discharge lamp to reach 80% of maximum light output when power is interrupted</a:t>
            </a:r>
          </a:p>
          <a:p>
            <a:r>
              <a:rPr lang="en-GB" dirty="0" smtClean="0"/>
              <a:t>When considering lamp types choose the most efficient (highest efficacy) to meet but not exceed general lighting needs (such as brightness or colour) and regulations (such as health and safety)</a:t>
            </a:r>
            <a:endParaRPr 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Categories of lamp</a:t>
            </a:r>
            <a:endParaRPr lang="en-US" dirty="0"/>
          </a:p>
        </p:txBody>
      </p:sp>
      <p:sp>
        <p:nvSpPr>
          <p:cNvPr id="3" name="Content Placeholder 2"/>
          <p:cNvSpPr>
            <a:spLocks noGrp="1"/>
          </p:cNvSpPr>
          <p:nvPr>
            <p:ph idx="1"/>
          </p:nvPr>
        </p:nvSpPr>
        <p:spPr/>
        <p:txBody>
          <a:bodyPr/>
          <a:lstStyle/>
          <a:p>
            <a:pPr>
              <a:buNone/>
            </a:pPr>
            <a:r>
              <a:rPr lang="en-GB" dirty="0" smtClean="0"/>
              <a:t>	There are three main categories of lamp which create light differently</a:t>
            </a:r>
          </a:p>
          <a:p>
            <a:pPr>
              <a:buNone/>
            </a:pPr>
            <a:endParaRPr lang="en-GB" dirty="0" smtClean="0"/>
          </a:p>
          <a:p>
            <a:pPr marL="514350" indent="-514350">
              <a:buAutoNum type="arabicPeriod"/>
            </a:pPr>
            <a:r>
              <a:rPr lang="en-GB" dirty="0" smtClean="0"/>
              <a:t>Filament lamps</a:t>
            </a:r>
          </a:p>
          <a:p>
            <a:pPr marL="514350" indent="-514350">
              <a:buAutoNum type="arabicPeriod"/>
            </a:pPr>
            <a:r>
              <a:rPr lang="en-GB" dirty="0" smtClean="0"/>
              <a:t>Discharge lamps</a:t>
            </a:r>
          </a:p>
          <a:p>
            <a:pPr marL="514350" indent="-514350">
              <a:buAutoNum type="arabicPeriod"/>
            </a:pPr>
            <a:r>
              <a:rPr lang="en-GB" dirty="0" smtClean="0"/>
              <a:t>Light emitting diodes (LEDs)</a:t>
            </a:r>
            <a:endParaRPr 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Filament Lamps</a:t>
            </a:r>
            <a:endParaRPr lang="en-US" dirty="0"/>
          </a:p>
        </p:txBody>
      </p:sp>
      <p:sp>
        <p:nvSpPr>
          <p:cNvPr id="3" name="Content Placeholder 2"/>
          <p:cNvSpPr>
            <a:spLocks noGrp="1"/>
          </p:cNvSpPr>
          <p:nvPr>
            <p:ph idx="1"/>
          </p:nvPr>
        </p:nvSpPr>
        <p:spPr/>
        <p:txBody>
          <a:bodyPr>
            <a:normAutofit lnSpcReduction="10000"/>
          </a:bodyPr>
          <a:lstStyle/>
          <a:p>
            <a:r>
              <a:rPr lang="en-GB" dirty="0" smtClean="0"/>
              <a:t>Light is produced when the filament gets so hot it glows.  This is a fundamentally inefficient method, producing more heat than light</a:t>
            </a:r>
          </a:p>
          <a:p>
            <a:r>
              <a:rPr lang="en-GB" dirty="0" smtClean="0"/>
              <a:t>This is the way all ‘traditional’ tungsten light bulbs work</a:t>
            </a:r>
          </a:p>
          <a:p>
            <a:r>
              <a:rPr lang="en-GB" dirty="0" smtClean="0"/>
              <a:t>A variant of this is the tungsten halogen, which also employs a filament, but in a bulb containing halogen gas</a:t>
            </a:r>
            <a:endParaRPr 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Filament lamps</a:t>
            </a:r>
            <a:endParaRPr lang="en-US" dirty="0"/>
          </a:p>
        </p:txBody>
      </p:sp>
      <p:sp>
        <p:nvSpPr>
          <p:cNvPr id="3" name="Content Placeholder 2"/>
          <p:cNvSpPr>
            <a:spLocks noGrp="1"/>
          </p:cNvSpPr>
          <p:nvPr>
            <p:ph idx="1"/>
          </p:nvPr>
        </p:nvSpPr>
        <p:spPr/>
        <p:txBody>
          <a:bodyPr/>
          <a:lstStyle/>
          <a:p>
            <a:r>
              <a:rPr lang="en-GB" dirty="0" smtClean="0"/>
              <a:t>Are very common, although their poor efficacy means that they are increasingly being replaced with more efficient alternatives such as compact fluorescent lamps (CLS)</a:t>
            </a:r>
            <a:endParaRPr 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Discharge Lamps</a:t>
            </a:r>
            <a:endParaRPr lang="en-US" dirty="0"/>
          </a:p>
        </p:txBody>
      </p:sp>
      <p:sp>
        <p:nvSpPr>
          <p:cNvPr id="3" name="Content Placeholder 2"/>
          <p:cNvSpPr>
            <a:spLocks noGrp="1"/>
          </p:cNvSpPr>
          <p:nvPr>
            <p:ph idx="1"/>
          </p:nvPr>
        </p:nvSpPr>
        <p:spPr/>
        <p:txBody>
          <a:bodyPr/>
          <a:lstStyle/>
          <a:p>
            <a:r>
              <a:rPr lang="en-GB" dirty="0" smtClean="0"/>
              <a:t>Electricity creates a charge which, when applied to a gas filled lamp at the correct voltage causes the gas to emit energy as light</a:t>
            </a:r>
          </a:p>
          <a:p>
            <a:r>
              <a:rPr lang="en-GB" dirty="0" smtClean="0"/>
              <a:t>To obtain and maintain the correct voltage, additional control gear called ballast is needed</a:t>
            </a:r>
          </a:p>
          <a:p>
            <a:r>
              <a:rPr lang="en-GB" dirty="0" smtClean="0"/>
              <a:t>This is how most non-tungsten lights work including fluorescent, sodium metal halide and mercury</a:t>
            </a:r>
            <a:endParaRPr lang="en-US"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Light Emitting Diodes</a:t>
            </a:r>
            <a:endParaRPr lang="en-GB" dirty="0"/>
          </a:p>
        </p:txBody>
      </p:sp>
      <p:sp>
        <p:nvSpPr>
          <p:cNvPr id="3" name="Content Placeholder 2"/>
          <p:cNvSpPr>
            <a:spLocks noGrp="1"/>
          </p:cNvSpPr>
          <p:nvPr>
            <p:ph idx="1"/>
          </p:nvPr>
        </p:nvSpPr>
        <p:spPr/>
        <p:txBody>
          <a:bodyPr/>
          <a:lstStyle/>
          <a:p>
            <a:r>
              <a:rPr lang="en-GB" dirty="0" smtClean="0"/>
              <a:t>LEDs can be very efficient relying on a pure semi-conductor to emit light (but not heat or noise) as a response to an electric current</a:t>
            </a:r>
          </a:p>
          <a:p>
            <a:r>
              <a:rPr lang="en-GB" dirty="0" smtClean="0"/>
              <a:t>At the moment common business applications include illuminated signs, such as emergency lighting, for which they are excellent</a:t>
            </a:r>
            <a:endParaRPr lang="en-GB"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Luminaires</a:t>
            </a:r>
            <a:endParaRPr lang="en-GB" dirty="0"/>
          </a:p>
        </p:txBody>
      </p:sp>
      <p:sp>
        <p:nvSpPr>
          <p:cNvPr id="3" name="Content Placeholder 2"/>
          <p:cNvSpPr>
            <a:spLocks noGrp="1"/>
          </p:cNvSpPr>
          <p:nvPr>
            <p:ph idx="1"/>
          </p:nvPr>
        </p:nvSpPr>
        <p:spPr/>
        <p:txBody>
          <a:bodyPr/>
          <a:lstStyle/>
          <a:p>
            <a:r>
              <a:rPr lang="en-GB" dirty="0" smtClean="0"/>
              <a:t>As part of considering which lamps to use, check which fittings are required and how they will influence the light quality and efficiency</a:t>
            </a:r>
          </a:p>
          <a:p>
            <a:r>
              <a:rPr lang="en-GB" dirty="0" smtClean="0"/>
              <a:t>Some lamps will require particular kinds of luminaire, and many lamps can be greatly enhanced by efficient luminaires</a:t>
            </a:r>
            <a:endParaRPr lang="en-GB"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Luminaires</a:t>
            </a:r>
            <a:endParaRPr lang="en-GB" dirty="0"/>
          </a:p>
        </p:txBody>
      </p:sp>
      <p:sp>
        <p:nvSpPr>
          <p:cNvPr id="3" name="Content Placeholder 2"/>
          <p:cNvSpPr>
            <a:spLocks noGrp="1"/>
          </p:cNvSpPr>
          <p:nvPr>
            <p:ph idx="1"/>
          </p:nvPr>
        </p:nvSpPr>
        <p:spPr>
          <a:xfrm>
            <a:off x="457200" y="1600200"/>
            <a:ext cx="8229600" cy="4997152"/>
          </a:xfrm>
        </p:spPr>
        <p:txBody>
          <a:bodyPr>
            <a:normAutofit/>
          </a:bodyPr>
          <a:lstStyle/>
          <a:p>
            <a:r>
              <a:rPr lang="en-GB" dirty="0" smtClean="0"/>
              <a:t>A luminaire’s efficiency is measured by its light output ratio (LOR)</a:t>
            </a:r>
          </a:p>
          <a:p>
            <a:r>
              <a:rPr lang="en-GB" dirty="0" smtClean="0"/>
              <a:t>This is the ratio of the luminaire’s light output to the light output of the bare lamp, or lamps</a:t>
            </a:r>
          </a:p>
          <a:p>
            <a:r>
              <a:rPr lang="en-GB" dirty="0" smtClean="0"/>
              <a:t>Generally, LOR is expressed as a percentage</a:t>
            </a:r>
          </a:p>
          <a:p>
            <a:r>
              <a:rPr lang="en-GB" dirty="0" smtClean="0"/>
              <a:t>For most situations a luminaire with an LOR of at least 0.5 (or 50%) or greater is regarded as efficient, but to some extent this will depend on the light output distribution required</a:t>
            </a:r>
            <a:endParaRPr lang="en-GB"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Luminaires</a:t>
            </a:r>
            <a:endParaRPr lang="en-GB" dirty="0"/>
          </a:p>
        </p:txBody>
      </p:sp>
      <p:sp>
        <p:nvSpPr>
          <p:cNvPr id="3" name="Content Placeholder 2"/>
          <p:cNvSpPr>
            <a:spLocks noGrp="1"/>
          </p:cNvSpPr>
          <p:nvPr>
            <p:ph idx="1"/>
          </p:nvPr>
        </p:nvSpPr>
        <p:spPr>
          <a:xfrm>
            <a:off x="457200" y="1600200"/>
            <a:ext cx="8229600" cy="4997152"/>
          </a:xfrm>
        </p:spPr>
        <p:txBody>
          <a:bodyPr>
            <a:normAutofit lnSpcReduction="10000"/>
          </a:bodyPr>
          <a:lstStyle/>
          <a:p>
            <a:r>
              <a:rPr lang="en-GB" dirty="0" smtClean="0"/>
              <a:t>Just because a luminaire has a good ratio, it does not mean that the right amount of light will be falling into a space</a:t>
            </a:r>
          </a:p>
          <a:p>
            <a:r>
              <a:rPr lang="en-GB" dirty="0" smtClean="0"/>
              <a:t>This is because many luminaires also affect the direction of the light.</a:t>
            </a:r>
          </a:p>
          <a:p>
            <a:r>
              <a:rPr lang="en-GB" dirty="0" smtClean="0"/>
              <a:t>Consider this when planning a lighting scheme</a:t>
            </a:r>
          </a:p>
          <a:p>
            <a:r>
              <a:rPr lang="en-GB" dirty="0" smtClean="0"/>
              <a:t>Remember that in most cases, light fittings reduce the amount of light provided by the lamp and therefore reduce the overall efficiency of the lighting system</a:t>
            </a:r>
            <a:endParaRPr lang="en-GB"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683568" y="0"/>
            <a:ext cx="8460432" cy="6858000"/>
          </a:xfrm>
          <a:prstGeom prst="rect">
            <a:avLst/>
          </a:prstGeom>
          <a:no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Reduce the Need</a:t>
            </a:r>
            <a:endParaRPr lang="en-GB" dirty="0"/>
          </a:p>
        </p:txBody>
      </p:sp>
      <p:sp>
        <p:nvSpPr>
          <p:cNvPr id="3" name="Content Placeholder 2"/>
          <p:cNvSpPr>
            <a:spLocks noGrp="1"/>
          </p:cNvSpPr>
          <p:nvPr>
            <p:ph idx="1"/>
          </p:nvPr>
        </p:nvSpPr>
        <p:spPr>
          <a:xfrm>
            <a:off x="457200" y="1600200"/>
            <a:ext cx="8229600" cy="5069160"/>
          </a:xfrm>
        </p:spPr>
        <p:txBody>
          <a:bodyPr>
            <a:normAutofit lnSpcReduction="10000"/>
          </a:bodyPr>
          <a:lstStyle/>
          <a:p>
            <a:r>
              <a:rPr lang="en-GB" dirty="0" smtClean="0"/>
              <a:t>Reducing lighting levels and maximising the use of natural, free daylight can help save substantial sums of money and give building occupants better control over their environment</a:t>
            </a:r>
          </a:p>
          <a:p>
            <a:r>
              <a:rPr lang="en-GB" dirty="0" smtClean="0"/>
              <a:t>Working in areas with very high lighting levels for extended periods is difficult due to excess glare</a:t>
            </a:r>
          </a:p>
          <a:p>
            <a:r>
              <a:rPr lang="en-GB" dirty="0" smtClean="0"/>
              <a:t>Provide task lighting for those areas that require it</a:t>
            </a:r>
            <a:endParaRPr lang="en-GB"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Make use of Natural Lighting</a:t>
            </a:r>
            <a:endParaRPr lang="en-GB" dirty="0"/>
          </a:p>
        </p:txBody>
      </p:sp>
      <p:sp>
        <p:nvSpPr>
          <p:cNvPr id="3" name="Content Placeholder 2"/>
          <p:cNvSpPr>
            <a:spLocks noGrp="1"/>
          </p:cNvSpPr>
          <p:nvPr>
            <p:ph idx="1"/>
          </p:nvPr>
        </p:nvSpPr>
        <p:spPr/>
        <p:txBody>
          <a:bodyPr/>
          <a:lstStyle/>
          <a:p>
            <a:r>
              <a:rPr lang="en-GB" dirty="0" smtClean="0"/>
              <a:t>Keep lights off where there is sufficient daylight</a:t>
            </a:r>
          </a:p>
          <a:p>
            <a:r>
              <a:rPr lang="en-GB" dirty="0" smtClean="0"/>
              <a:t>Ensure windows and roof lights are not obstructed and that they are regularly cleaned</a:t>
            </a:r>
          </a:p>
          <a:p>
            <a:r>
              <a:rPr lang="en-GB" dirty="0" smtClean="0"/>
              <a:t>Angle blinds where possible to reflect more light onto the ceiling or into the work</a:t>
            </a:r>
          </a:p>
          <a:p>
            <a:r>
              <a:rPr lang="en-GB" dirty="0" smtClean="0"/>
              <a:t>Decorate walls and ceilings in light colours will help reflect light more deeply into the building</a:t>
            </a:r>
            <a:endParaRPr lang="en-GB"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Reduce the number of lights</a:t>
            </a:r>
            <a:endParaRPr lang="en-GB" dirty="0"/>
          </a:p>
        </p:txBody>
      </p:sp>
      <p:sp>
        <p:nvSpPr>
          <p:cNvPr id="3" name="Content Placeholder 2"/>
          <p:cNvSpPr>
            <a:spLocks noGrp="1"/>
          </p:cNvSpPr>
          <p:nvPr>
            <p:ph idx="1"/>
          </p:nvPr>
        </p:nvSpPr>
        <p:spPr/>
        <p:txBody>
          <a:bodyPr/>
          <a:lstStyle/>
          <a:p>
            <a:r>
              <a:rPr lang="en-GB" dirty="0" smtClean="0"/>
              <a:t>Consider removing some lamps from their fittings in non-critical areas</a:t>
            </a:r>
          </a:p>
          <a:p>
            <a:r>
              <a:rPr lang="en-GB" dirty="0" smtClean="0"/>
              <a:t>Make sure there is still sufficient light to satisfy health and safety requirements</a:t>
            </a:r>
            <a:endParaRPr lang="en-GB"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Staff Involvement</a:t>
            </a:r>
            <a:endParaRPr lang="en-GB" dirty="0"/>
          </a:p>
        </p:txBody>
      </p:sp>
      <p:sp>
        <p:nvSpPr>
          <p:cNvPr id="3" name="Content Placeholder 2"/>
          <p:cNvSpPr>
            <a:spLocks noGrp="1"/>
          </p:cNvSpPr>
          <p:nvPr>
            <p:ph idx="1"/>
          </p:nvPr>
        </p:nvSpPr>
        <p:spPr/>
        <p:txBody>
          <a:bodyPr/>
          <a:lstStyle/>
          <a:p>
            <a:r>
              <a:rPr lang="en-GB" dirty="0" smtClean="0"/>
              <a:t>Request feedback on problems, particularly on poorly maintained lights and areas where lighting is causing discomfort or disagreement</a:t>
            </a:r>
          </a:p>
          <a:p>
            <a:r>
              <a:rPr lang="en-GB" dirty="0" smtClean="0"/>
              <a:t>Find out what staff need</a:t>
            </a:r>
          </a:p>
          <a:p>
            <a:r>
              <a:rPr lang="en-GB" dirty="0" smtClean="0"/>
              <a:t>Involve staff in awareness campaigns</a:t>
            </a:r>
          </a:p>
          <a:p>
            <a:r>
              <a:rPr lang="en-GB" dirty="0" smtClean="0"/>
              <a:t>Run training in best practice and controls so that they can achieve comfortable and efficient conditions for themselves</a:t>
            </a:r>
            <a:endParaRPr lang="en-GB"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Zoning Lighting</a:t>
            </a:r>
            <a:endParaRPr lang="en-GB" dirty="0"/>
          </a:p>
        </p:txBody>
      </p:sp>
      <p:sp>
        <p:nvSpPr>
          <p:cNvPr id="3" name="Content Placeholder 2"/>
          <p:cNvSpPr>
            <a:spLocks noGrp="1"/>
          </p:cNvSpPr>
          <p:nvPr>
            <p:ph idx="1"/>
          </p:nvPr>
        </p:nvSpPr>
        <p:spPr/>
        <p:txBody>
          <a:bodyPr>
            <a:normAutofit lnSpcReduction="10000"/>
          </a:bodyPr>
          <a:lstStyle/>
          <a:p>
            <a:r>
              <a:rPr lang="en-GB" dirty="0" smtClean="0"/>
              <a:t>Larger work spaces have areas that require different levels of lighting</a:t>
            </a:r>
          </a:p>
          <a:p>
            <a:r>
              <a:rPr lang="en-GB" dirty="0" smtClean="0"/>
              <a:t>A solution to this is to create ‘zones’ wherein separate lighting controls are installed</a:t>
            </a:r>
          </a:p>
          <a:p>
            <a:r>
              <a:rPr lang="en-GB" dirty="0" smtClean="0"/>
              <a:t>This allows lighting to be switched off in certain areas independently</a:t>
            </a:r>
          </a:p>
          <a:p>
            <a:r>
              <a:rPr lang="en-GB" dirty="0" smtClean="0"/>
              <a:t>Zoning provides closer, more efficient lighting control which can improve local conditions and save on costs</a:t>
            </a:r>
            <a:endParaRPr lang="en-GB"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Zoning Lighting</a:t>
            </a:r>
            <a:endParaRPr lang="en-GB" dirty="0"/>
          </a:p>
        </p:txBody>
      </p:sp>
      <p:sp>
        <p:nvSpPr>
          <p:cNvPr id="3" name="Content Placeholder 2"/>
          <p:cNvSpPr>
            <a:spLocks noGrp="1"/>
          </p:cNvSpPr>
          <p:nvPr>
            <p:ph idx="1"/>
          </p:nvPr>
        </p:nvSpPr>
        <p:spPr/>
        <p:txBody>
          <a:bodyPr/>
          <a:lstStyle/>
          <a:p>
            <a:pPr>
              <a:buNone/>
            </a:pPr>
            <a:r>
              <a:rPr lang="en-GB" dirty="0" smtClean="0"/>
              <a:t>Should consider</a:t>
            </a:r>
          </a:p>
          <a:p>
            <a:r>
              <a:rPr lang="en-GB" dirty="0" smtClean="0"/>
              <a:t>Different occupancy patterns</a:t>
            </a:r>
          </a:p>
          <a:p>
            <a:r>
              <a:rPr lang="en-GB" dirty="0" smtClean="0"/>
              <a:t>Different lighting requirements depending on the task being carried out</a:t>
            </a:r>
          </a:p>
          <a:p>
            <a:r>
              <a:rPr lang="en-GB" dirty="0" smtClean="0"/>
              <a:t>Different levels of daylight provision within a building</a:t>
            </a:r>
            <a:endParaRPr lang="en-GB"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Zoning Lighting</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Can utilised to switch lights off that are close to windows whilst dimming those further in to provide adequate light levels</a:t>
            </a:r>
          </a:p>
          <a:p>
            <a:r>
              <a:rPr lang="en-GB" dirty="0" smtClean="0"/>
              <a:t>This enables occupants to make the most of natural daylight without leaving those spaces further away from windows in shadow</a:t>
            </a:r>
          </a:p>
          <a:p>
            <a:r>
              <a:rPr lang="en-GB" dirty="0" smtClean="0"/>
              <a:t>As a result, less lighting is used which reduces energy consumption and additional heat generated by the lights and, therefore, less cooling is required</a:t>
            </a:r>
            <a:endParaRPr lang="en-GB"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Switching in Parallel</a:t>
            </a:r>
            <a:endParaRPr lang="en-GB" dirty="0"/>
          </a:p>
        </p:txBody>
      </p:sp>
      <p:sp>
        <p:nvSpPr>
          <p:cNvPr id="3" name="Content Placeholder 2"/>
          <p:cNvSpPr>
            <a:spLocks noGrp="1"/>
          </p:cNvSpPr>
          <p:nvPr>
            <p:ph idx="1"/>
          </p:nvPr>
        </p:nvSpPr>
        <p:spPr/>
        <p:txBody>
          <a:bodyPr/>
          <a:lstStyle/>
          <a:p>
            <a:r>
              <a:rPr lang="en-GB" dirty="0" smtClean="0"/>
              <a:t>One way to arrange lighting zones is to wire switches to control lights that are parallel to windows</a:t>
            </a:r>
          </a:p>
          <a:p>
            <a:r>
              <a:rPr lang="en-GB" dirty="0" smtClean="0"/>
              <a:t>This enables occupants to make the most of natural daylight without leaving those spaces further away from windows in shadow</a:t>
            </a:r>
            <a:endParaRPr lang="en-GB"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Switching in Parallel</a:t>
            </a:r>
            <a:endParaRPr lang="en-GB" dirty="0"/>
          </a:p>
        </p:txBody>
      </p:sp>
      <p:pic>
        <p:nvPicPr>
          <p:cNvPr id="1026" name="Picture 2"/>
          <p:cNvPicPr>
            <a:picLocks noGrp="1" noChangeAspect="1" noChangeArrowheads="1"/>
          </p:cNvPicPr>
          <p:nvPr>
            <p:ph idx="1"/>
          </p:nvPr>
        </p:nvPicPr>
        <p:blipFill>
          <a:blip r:embed="rId2" cstate="print"/>
          <a:srcRect/>
          <a:stretch>
            <a:fillRect/>
          </a:stretch>
        </p:blipFill>
        <p:spPr bwMode="auto">
          <a:xfrm>
            <a:off x="251520" y="1600200"/>
            <a:ext cx="8712968" cy="4997152"/>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Delay</a:t>
            </a:r>
            <a:endParaRPr lang="en-GB" dirty="0"/>
          </a:p>
        </p:txBody>
      </p:sp>
      <p:sp>
        <p:nvSpPr>
          <p:cNvPr id="3" name="Content Placeholder 2"/>
          <p:cNvSpPr>
            <a:spLocks noGrp="1"/>
          </p:cNvSpPr>
          <p:nvPr>
            <p:ph idx="1"/>
          </p:nvPr>
        </p:nvSpPr>
        <p:spPr/>
        <p:txBody>
          <a:bodyPr/>
          <a:lstStyle/>
          <a:p>
            <a:r>
              <a:rPr lang="en-GB" dirty="0" smtClean="0"/>
              <a:t>Time delay switches installed in storerooms and cupboard spaces that are not continually occupied will prevent lights being left on accidentally.  For larger spaces, it is better to install a manual switch with presence sensors to ensure the lights only go off after a set period of time in which no movement has been detected</a:t>
            </a:r>
            <a:endParaRPr lang="en-GB"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Occupancy Control</a:t>
            </a:r>
            <a:endParaRPr lang="en-GB" dirty="0"/>
          </a:p>
        </p:txBody>
      </p:sp>
      <p:sp>
        <p:nvSpPr>
          <p:cNvPr id="3" name="Content Placeholder 2"/>
          <p:cNvSpPr>
            <a:spLocks noGrp="1"/>
          </p:cNvSpPr>
          <p:nvPr>
            <p:ph idx="1"/>
          </p:nvPr>
        </p:nvSpPr>
        <p:spPr/>
        <p:txBody>
          <a:bodyPr/>
          <a:lstStyle/>
          <a:p>
            <a:r>
              <a:rPr lang="en-GB" dirty="0" smtClean="0"/>
              <a:t>Occupancy sensors help to ensure lights only operate when there is somebody there to require them</a:t>
            </a:r>
          </a:p>
          <a:p>
            <a:r>
              <a:rPr lang="en-GB" dirty="0" smtClean="0"/>
              <a:t>Sensors can achieve savings of up to 30% on lighting costs</a:t>
            </a:r>
          </a:p>
          <a:p>
            <a:r>
              <a:rPr lang="en-GB" dirty="0" smtClean="0"/>
              <a:t>They are often used in external security lighting to switch them on when a presence is detected</a:t>
            </a:r>
            <a:endParaRPr lang="en-GB"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Occupancy Control</a:t>
            </a:r>
            <a:endParaRPr lang="en-GB" dirty="0"/>
          </a:p>
        </p:txBody>
      </p:sp>
      <p:sp>
        <p:nvSpPr>
          <p:cNvPr id="3" name="Content Placeholder 2"/>
          <p:cNvSpPr>
            <a:spLocks noGrp="1"/>
          </p:cNvSpPr>
          <p:nvPr>
            <p:ph idx="1"/>
          </p:nvPr>
        </p:nvSpPr>
        <p:spPr/>
        <p:txBody>
          <a:bodyPr/>
          <a:lstStyle/>
          <a:p>
            <a:r>
              <a:rPr lang="en-GB" dirty="0" smtClean="0"/>
              <a:t>Occupancy sensors can also be used in conjunction with a manual switch to turn off lights after a set time period, again where no movement is detected</a:t>
            </a:r>
          </a:p>
          <a:p>
            <a:r>
              <a:rPr lang="en-GB" dirty="0" smtClean="0"/>
              <a:t>However, this option is not always suitable for areas where occupants are still for significant periods, such as offices, examination rooms</a:t>
            </a:r>
            <a:endParaRPr lang="en-GB"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6712"/>
          </a:xfrm>
        </p:spPr>
        <p:txBody>
          <a:bodyPr/>
          <a:lstStyle/>
          <a:p>
            <a:r>
              <a:rPr lang="en-GB" dirty="0" smtClean="0"/>
              <a:t>Photo-Electric Cells</a:t>
            </a:r>
            <a:endParaRPr lang="en-GB" dirty="0"/>
          </a:p>
        </p:txBody>
      </p:sp>
      <p:sp>
        <p:nvSpPr>
          <p:cNvPr id="3" name="Content Placeholder 2"/>
          <p:cNvSpPr>
            <a:spLocks noGrp="1"/>
          </p:cNvSpPr>
          <p:nvPr>
            <p:ph idx="1"/>
          </p:nvPr>
        </p:nvSpPr>
        <p:spPr>
          <a:xfrm>
            <a:off x="457200" y="980728"/>
            <a:ext cx="8229600" cy="5688632"/>
          </a:xfrm>
        </p:spPr>
        <p:txBody>
          <a:bodyPr>
            <a:normAutofit fontScale="92500" lnSpcReduction="20000"/>
          </a:bodyPr>
          <a:lstStyle/>
          <a:p>
            <a:r>
              <a:rPr lang="en-GB" dirty="0" smtClean="0"/>
              <a:t>Light sensors or ‘photocells’ can be used to switch off artificial lighting when there is sufficient natural daylight</a:t>
            </a:r>
          </a:p>
          <a:p>
            <a:r>
              <a:rPr lang="en-GB" dirty="0" smtClean="0"/>
              <a:t>As daylight hours vary throughout the year, sensors help to provide closer control and thus, substantial savings</a:t>
            </a:r>
          </a:p>
          <a:p>
            <a:r>
              <a:rPr lang="en-GB" dirty="0" smtClean="0"/>
              <a:t>They can be particularly useful for external lighting and can payback their costs in less than a year</a:t>
            </a:r>
          </a:p>
          <a:p>
            <a:r>
              <a:rPr lang="en-GB" dirty="0" smtClean="0"/>
              <a:t>Photo-electric controls can also enable dimming of fluorescent lamps.  This application is only possible for newer lighting installations that are switched in parallel to windows and have high frequency fittings</a:t>
            </a:r>
            <a:endParaRPr lang="en-GB"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Install CFLs</a:t>
            </a:r>
            <a:endParaRPr lang="en-GB" dirty="0"/>
          </a:p>
        </p:txBody>
      </p:sp>
      <p:sp>
        <p:nvSpPr>
          <p:cNvPr id="3" name="Content Placeholder 2"/>
          <p:cNvSpPr>
            <a:spLocks noGrp="1"/>
          </p:cNvSpPr>
          <p:nvPr>
            <p:ph idx="1"/>
          </p:nvPr>
        </p:nvSpPr>
        <p:spPr>
          <a:xfrm>
            <a:off x="457200" y="1600200"/>
            <a:ext cx="8229600" cy="4997152"/>
          </a:xfrm>
        </p:spPr>
        <p:txBody>
          <a:bodyPr>
            <a:normAutofit fontScale="92500"/>
          </a:bodyPr>
          <a:lstStyle/>
          <a:p>
            <a:r>
              <a:rPr lang="en-GB" dirty="0" smtClean="0"/>
              <a:t>Compact fluorescent lamps (CFLs) will last up to eight times longer than their tungsten comparators, meaning there is less time spent replacing them</a:t>
            </a:r>
          </a:p>
          <a:p>
            <a:r>
              <a:rPr lang="en-GB" dirty="0" smtClean="0"/>
              <a:t>For a similar light output to tungsten bulbs, they use only 20 – 25% of the energy</a:t>
            </a:r>
          </a:p>
          <a:p>
            <a:r>
              <a:rPr lang="en-GB" dirty="0" smtClean="0"/>
              <a:t>Instant start-up is now available and many new light fittings are being produced that can accommodate larger lamps.  Dimming is possible if high frequency control gear is specified</a:t>
            </a:r>
            <a:endParaRPr lang="en-GB"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Triphosphor</a:t>
            </a:r>
            <a:r>
              <a:rPr lang="en-GB" dirty="0" smtClean="0"/>
              <a:t> Coating</a:t>
            </a:r>
            <a:endParaRPr lang="en-GB" dirty="0"/>
          </a:p>
        </p:txBody>
      </p:sp>
      <p:sp>
        <p:nvSpPr>
          <p:cNvPr id="3" name="Content Placeholder 2"/>
          <p:cNvSpPr>
            <a:spLocks noGrp="1"/>
          </p:cNvSpPr>
          <p:nvPr>
            <p:ph idx="1"/>
          </p:nvPr>
        </p:nvSpPr>
        <p:spPr/>
        <p:txBody>
          <a:bodyPr/>
          <a:lstStyle/>
          <a:p>
            <a:r>
              <a:rPr lang="en-GB" dirty="0" smtClean="0"/>
              <a:t>Specify this coating on all new fluorescent tubes</a:t>
            </a:r>
          </a:p>
          <a:p>
            <a:r>
              <a:rPr lang="en-GB" dirty="0" smtClean="0"/>
              <a:t>These provide a more natural, brighter light for the whole life of the tube</a:t>
            </a:r>
            <a:endParaRPr lang="en-GB"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Brightness over time of Fluorescent Tubes</a:t>
            </a:r>
            <a:endParaRPr lang="en-GB" dirty="0"/>
          </a:p>
        </p:txBody>
      </p:sp>
      <p:pic>
        <p:nvPicPr>
          <p:cNvPr id="2050" name="Picture 2"/>
          <p:cNvPicPr>
            <a:picLocks noGrp="1" noChangeAspect="1" noChangeArrowheads="1"/>
          </p:cNvPicPr>
          <p:nvPr>
            <p:ph idx="1"/>
          </p:nvPr>
        </p:nvPicPr>
        <p:blipFill>
          <a:blip r:embed="rId2" cstate="print"/>
          <a:srcRect/>
          <a:stretch>
            <a:fillRect/>
          </a:stretch>
        </p:blipFill>
        <p:spPr bwMode="auto">
          <a:xfrm>
            <a:off x="323528" y="1886744"/>
            <a:ext cx="8640960" cy="4782616"/>
          </a:xfrm>
          <a:prstGeom prst="rect">
            <a:avLst/>
          </a:prstGeom>
          <a:noFill/>
          <a:ln w="9525">
            <a:noFill/>
            <a:miter lim="800000"/>
            <a:headEnd/>
            <a:tailEnd/>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Fit Mirror Reflectors</a:t>
            </a:r>
            <a:endParaRPr lang="en-GB" dirty="0"/>
          </a:p>
        </p:txBody>
      </p:sp>
      <p:sp>
        <p:nvSpPr>
          <p:cNvPr id="3" name="Content Placeholder 2"/>
          <p:cNvSpPr>
            <a:spLocks noGrp="1"/>
          </p:cNvSpPr>
          <p:nvPr>
            <p:ph idx="1"/>
          </p:nvPr>
        </p:nvSpPr>
        <p:spPr>
          <a:xfrm>
            <a:off x="457200" y="1600200"/>
            <a:ext cx="8229600" cy="4925144"/>
          </a:xfrm>
        </p:spPr>
        <p:txBody>
          <a:bodyPr>
            <a:normAutofit/>
          </a:bodyPr>
          <a:lstStyle/>
          <a:p>
            <a:r>
              <a:rPr lang="en-GB" dirty="0" smtClean="0"/>
              <a:t>Fluorescent lights usually sit within one of two types of fittings: either within a plastic case designed to reduce glare (a diffuser) or one with mirrors within the fitting to reflect the tube light</a:t>
            </a:r>
          </a:p>
          <a:p>
            <a:r>
              <a:rPr lang="en-GB" dirty="0" smtClean="0"/>
              <a:t>Reflectors increase the light falling into an area for no electricity usage and therefore lower wattage tubes or fewer tubes can be used to obtain the same light output</a:t>
            </a:r>
            <a:endParaRPr lang="en-GB"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Specify High-Frequency Fittings</a:t>
            </a:r>
            <a:endParaRPr lang="en-GB" dirty="0"/>
          </a:p>
        </p:txBody>
      </p:sp>
      <p:sp>
        <p:nvSpPr>
          <p:cNvPr id="3" name="Content Placeholder 2"/>
          <p:cNvSpPr>
            <a:spLocks noGrp="1"/>
          </p:cNvSpPr>
          <p:nvPr>
            <p:ph idx="1"/>
          </p:nvPr>
        </p:nvSpPr>
        <p:spPr/>
        <p:txBody>
          <a:bodyPr/>
          <a:lstStyle/>
          <a:p>
            <a:r>
              <a:rPr lang="en-GB" dirty="0" smtClean="0"/>
              <a:t>High-frequency fittings reduce energy use and heat output, eliminate flicker and hum, extend lamp life and can allow dimming- all of which can make a building more comfortable for staff and customers</a:t>
            </a:r>
          </a:p>
          <a:p>
            <a:r>
              <a:rPr lang="en-GB" dirty="0" smtClean="0"/>
              <a:t>Take care to ensure the fitting still provides the user with protection from glare</a:t>
            </a:r>
            <a:endParaRPr lang="en-GB"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Issues to Consider when Designing Lighting Installation</a:t>
            </a:r>
            <a:endParaRPr lang="en-GB" dirty="0"/>
          </a:p>
        </p:txBody>
      </p:sp>
      <p:sp>
        <p:nvSpPr>
          <p:cNvPr id="3" name="Content Placeholder 2"/>
          <p:cNvSpPr>
            <a:spLocks noGrp="1"/>
          </p:cNvSpPr>
          <p:nvPr>
            <p:ph idx="1"/>
          </p:nvPr>
        </p:nvSpPr>
        <p:spPr/>
        <p:txBody>
          <a:bodyPr/>
          <a:lstStyle/>
          <a:p>
            <a:r>
              <a:rPr lang="en-GB" dirty="0" smtClean="0"/>
              <a:t>The safety of the occupants</a:t>
            </a:r>
          </a:p>
          <a:p>
            <a:r>
              <a:rPr lang="en-GB" dirty="0" smtClean="0"/>
              <a:t>How lighting can help building occupants to carry out their tasks effectively</a:t>
            </a:r>
          </a:p>
          <a:p>
            <a:r>
              <a:rPr lang="en-GB" dirty="0" smtClean="0"/>
              <a:t>In what ways lighting can create the right atmosphere for the business</a:t>
            </a:r>
          </a:p>
          <a:p>
            <a:r>
              <a:rPr lang="en-GB" dirty="0" smtClean="0"/>
              <a:t>The building’s architecture</a:t>
            </a:r>
          </a:p>
          <a:p>
            <a:r>
              <a:rPr lang="en-GB" dirty="0" smtClean="0"/>
              <a:t>How the use of daylight can be maximised</a:t>
            </a:r>
            <a:endParaRPr lang="en-GB"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Issues to Consider when Designing Lighting Installation</a:t>
            </a:r>
            <a:endParaRPr lang="en-GB" dirty="0"/>
          </a:p>
        </p:txBody>
      </p:sp>
      <p:sp>
        <p:nvSpPr>
          <p:cNvPr id="3" name="Content Placeholder 2"/>
          <p:cNvSpPr>
            <a:spLocks noGrp="1"/>
          </p:cNvSpPr>
          <p:nvPr>
            <p:ph idx="1"/>
          </p:nvPr>
        </p:nvSpPr>
        <p:spPr/>
        <p:txBody>
          <a:bodyPr/>
          <a:lstStyle/>
          <a:p>
            <a:r>
              <a:rPr lang="en-GB" dirty="0" smtClean="0"/>
              <a:t>How lighting will dim with age</a:t>
            </a:r>
          </a:p>
          <a:p>
            <a:r>
              <a:rPr lang="en-GB" dirty="0" smtClean="0"/>
              <a:t>The costs of installing and operating the system</a:t>
            </a:r>
          </a:p>
          <a:p>
            <a:r>
              <a:rPr lang="en-GB" dirty="0" smtClean="0"/>
              <a:t>The most energy efficient design possible</a:t>
            </a:r>
            <a:endParaRPr lang="en-GB"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Health &amp; Safety Implications when Designing Lighting Installation</a:t>
            </a:r>
            <a:endParaRPr lang="en-GB" dirty="0"/>
          </a:p>
        </p:txBody>
      </p:sp>
      <p:sp>
        <p:nvSpPr>
          <p:cNvPr id="3" name="Content Placeholder 2"/>
          <p:cNvSpPr>
            <a:spLocks noGrp="1"/>
          </p:cNvSpPr>
          <p:nvPr>
            <p:ph idx="1"/>
          </p:nvPr>
        </p:nvSpPr>
        <p:spPr/>
        <p:txBody>
          <a:bodyPr>
            <a:normAutofit lnSpcReduction="10000"/>
          </a:bodyPr>
          <a:lstStyle/>
          <a:p>
            <a:r>
              <a:rPr lang="en-GB" dirty="0" smtClean="0"/>
              <a:t>A safe and well-lit exit in the event of an emergency</a:t>
            </a:r>
          </a:p>
          <a:p>
            <a:r>
              <a:rPr lang="en-GB" dirty="0" smtClean="0"/>
              <a:t>Elimination of any deep shadows that may hide obstructions</a:t>
            </a:r>
          </a:p>
          <a:p>
            <a:r>
              <a:rPr lang="en-GB" dirty="0" smtClean="0"/>
              <a:t>Reduction or elimination of glare from a light source or reflection</a:t>
            </a:r>
          </a:p>
          <a:p>
            <a:r>
              <a:rPr lang="en-GB" dirty="0" smtClean="0"/>
              <a:t>Rotating machinery can be operated safely</a:t>
            </a:r>
          </a:p>
          <a:p>
            <a:r>
              <a:rPr lang="en-GB" dirty="0" smtClean="0"/>
              <a:t>A safe and well lit environment if potentially dangerous tasks are to be carried out</a:t>
            </a:r>
            <a:endParaRPr lang="en-GB"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Lighting Action Checklist</a:t>
            </a:r>
            <a:endParaRPr lang="en-GB" dirty="0"/>
          </a:p>
        </p:txBody>
      </p:sp>
      <p:sp>
        <p:nvSpPr>
          <p:cNvPr id="3" name="Content Placeholder 2"/>
          <p:cNvSpPr>
            <a:spLocks noGrp="1"/>
          </p:cNvSpPr>
          <p:nvPr>
            <p:ph idx="1"/>
          </p:nvPr>
        </p:nvSpPr>
        <p:spPr/>
        <p:txBody>
          <a:bodyPr/>
          <a:lstStyle/>
          <a:p>
            <a:pPr marL="514350" indent="-514350">
              <a:buAutoNum type="arabicPeriod"/>
            </a:pPr>
            <a:r>
              <a:rPr lang="en-GB" dirty="0" smtClean="0"/>
              <a:t>Reduce the need</a:t>
            </a:r>
          </a:p>
          <a:p>
            <a:pPr marL="514350" indent="-514350">
              <a:buAutoNum type="arabicPeriod"/>
            </a:pPr>
            <a:r>
              <a:rPr lang="en-GB" dirty="0" smtClean="0"/>
              <a:t>Good housekeeping and people</a:t>
            </a:r>
          </a:p>
          <a:p>
            <a:pPr marL="514350" indent="-514350">
              <a:buAutoNum type="arabicPeriod"/>
            </a:pPr>
            <a:r>
              <a:rPr lang="en-GB" dirty="0" smtClean="0"/>
              <a:t>Maintain existing systems</a:t>
            </a:r>
          </a:p>
          <a:p>
            <a:pPr marL="514350" indent="-514350">
              <a:buAutoNum type="arabicPeriod"/>
            </a:pPr>
            <a:r>
              <a:rPr lang="en-GB" dirty="0" smtClean="0"/>
              <a:t>Understanding and using controls</a:t>
            </a:r>
          </a:p>
          <a:p>
            <a:pPr marL="514350" indent="-514350">
              <a:buAutoNum type="arabicPeriod"/>
            </a:pPr>
            <a:r>
              <a:rPr lang="en-GB" dirty="0" smtClean="0"/>
              <a:t>Upgrading </a:t>
            </a:r>
            <a:r>
              <a:rPr lang="en-GB" smtClean="0"/>
              <a:t>and refurbishment</a:t>
            </a:r>
            <a:endParaRPr lang="en-GB"/>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Reduce the need</a:t>
            </a:r>
            <a:endParaRPr lang="en-GB" dirty="0"/>
          </a:p>
        </p:txBody>
      </p:sp>
      <p:sp>
        <p:nvSpPr>
          <p:cNvPr id="3" name="Content Placeholder 2"/>
          <p:cNvSpPr>
            <a:spLocks noGrp="1"/>
          </p:cNvSpPr>
          <p:nvPr>
            <p:ph idx="1"/>
          </p:nvPr>
        </p:nvSpPr>
        <p:spPr/>
        <p:txBody>
          <a:bodyPr/>
          <a:lstStyle/>
          <a:p>
            <a:pPr marL="514350" indent="-514350">
              <a:buAutoNum type="arabicPeriod"/>
            </a:pPr>
            <a:r>
              <a:rPr lang="en-GB" dirty="0" smtClean="0"/>
              <a:t>Reduce lighting in over  lit areas</a:t>
            </a:r>
          </a:p>
          <a:p>
            <a:pPr marL="514350" indent="-514350">
              <a:buAutoNum type="arabicPeriod"/>
            </a:pPr>
            <a:r>
              <a:rPr lang="en-GB" dirty="0" smtClean="0"/>
              <a:t>Seek opportunities to use daylight</a:t>
            </a:r>
          </a:p>
          <a:p>
            <a:pPr marL="514350" indent="-514350">
              <a:buAutoNum type="arabicPeriod"/>
            </a:pPr>
            <a:r>
              <a:rPr lang="en-GB" dirty="0" smtClean="0"/>
              <a:t>Decorate walls and ceilings in light colours to reflect light</a:t>
            </a:r>
          </a:p>
          <a:p>
            <a:pPr marL="514350" indent="-514350">
              <a:buAutoNum type="arabicPeriod"/>
            </a:pPr>
            <a:r>
              <a:rPr lang="en-GB" dirty="0" smtClean="0"/>
              <a:t>Remove redundant lights that are no longer required</a:t>
            </a:r>
          </a:p>
          <a:p>
            <a:pPr marL="514350" indent="-514350">
              <a:buAutoNum type="arabicPeriod"/>
            </a:pPr>
            <a:r>
              <a:rPr lang="en-GB" dirty="0" smtClean="0"/>
              <a:t>Where appropriate remove fluorescent tubes from multiple fittings</a:t>
            </a:r>
            <a:endParaRPr lang="en-GB"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Good Housekeeping and People</a:t>
            </a:r>
            <a:endParaRPr lang="en-GB" dirty="0"/>
          </a:p>
        </p:txBody>
      </p:sp>
      <p:sp>
        <p:nvSpPr>
          <p:cNvPr id="3" name="Content Placeholder 2"/>
          <p:cNvSpPr>
            <a:spLocks noGrp="1"/>
          </p:cNvSpPr>
          <p:nvPr>
            <p:ph idx="1"/>
          </p:nvPr>
        </p:nvSpPr>
        <p:spPr/>
        <p:txBody>
          <a:bodyPr/>
          <a:lstStyle/>
          <a:p>
            <a:pPr marL="514350" indent="-514350">
              <a:buAutoNum type="arabicPeriod"/>
            </a:pPr>
            <a:r>
              <a:rPr lang="en-GB" dirty="0" smtClean="0"/>
              <a:t>Make switching off lights an official policy</a:t>
            </a:r>
          </a:p>
          <a:p>
            <a:pPr marL="514350" indent="-514350">
              <a:buAutoNum type="arabicPeriod"/>
            </a:pPr>
            <a:r>
              <a:rPr lang="en-GB" dirty="0" smtClean="0"/>
              <a:t>Label light switches</a:t>
            </a:r>
          </a:p>
          <a:p>
            <a:pPr marL="514350" indent="-514350">
              <a:buAutoNum type="arabicPeriod"/>
            </a:pPr>
            <a:r>
              <a:rPr lang="en-GB" dirty="0" smtClean="0"/>
              <a:t>Set controls appropriately in line with time and location of lighting requirement</a:t>
            </a:r>
          </a:p>
          <a:p>
            <a:pPr marL="514350" indent="-514350">
              <a:buAutoNum type="arabicPeriod"/>
            </a:pPr>
            <a:r>
              <a:rPr lang="en-GB" dirty="0" smtClean="0"/>
              <a:t>Train staff to use blinds to maximise daylight</a:t>
            </a:r>
            <a:endParaRPr lang="en-GB"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Maintain Existing Systems</a:t>
            </a:r>
            <a:endParaRPr lang="en-GB" dirty="0"/>
          </a:p>
        </p:txBody>
      </p:sp>
      <p:sp>
        <p:nvSpPr>
          <p:cNvPr id="3" name="Content Placeholder 2"/>
          <p:cNvSpPr>
            <a:spLocks noGrp="1"/>
          </p:cNvSpPr>
          <p:nvPr>
            <p:ph idx="1"/>
          </p:nvPr>
        </p:nvSpPr>
        <p:spPr/>
        <p:txBody>
          <a:bodyPr>
            <a:normAutofit lnSpcReduction="10000"/>
          </a:bodyPr>
          <a:lstStyle/>
          <a:p>
            <a:pPr marL="514350" indent="-514350">
              <a:buAutoNum type="arabicPeriod"/>
            </a:pPr>
            <a:r>
              <a:rPr lang="en-GB" dirty="0" smtClean="0"/>
              <a:t>Establish a cleaning schedule</a:t>
            </a:r>
          </a:p>
          <a:p>
            <a:pPr marL="514350" indent="-514350">
              <a:buAutoNum type="arabicPeriod"/>
            </a:pPr>
            <a:r>
              <a:rPr lang="en-GB" dirty="0" smtClean="0"/>
              <a:t>Check sensors and timers on lights making sure they are altered when clocks change</a:t>
            </a:r>
          </a:p>
          <a:p>
            <a:pPr marL="514350" indent="-514350">
              <a:buAutoNum type="arabicPeriod"/>
            </a:pPr>
            <a:r>
              <a:rPr lang="en-GB" dirty="0" smtClean="0"/>
              <a:t>Replace failing lamps and yellowing diffusers immediately considering if there are more efficient alternatives available</a:t>
            </a:r>
          </a:p>
          <a:p>
            <a:pPr marL="514350" indent="-514350">
              <a:buAutoNum type="arabicPeriod"/>
            </a:pPr>
            <a:r>
              <a:rPr lang="en-GB" dirty="0" smtClean="0"/>
              <a:t>Replace all lamps that are difficult to reach at the same time reduce the time spent on maintenance overall</a:t>
            </a:r>
            <a:endParaRPr lang="en-GB" dirty="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Understanding and Using Controls</a:t>
            </a:r>
            <a:endParaRPr lang="en-GB" dirty="0"/>
          </a:p>
        </p:txBody>
      </p:sp>
      <p:sp>
        <p:nvSpPr>
          <p:cNvPr id="3" name="Content Placeholder 2"/>
          <p:cNvSpPr>
            <a:spLocks noGrp="1"/>
          </p:cNvSpPr>
          <p:nvPr>
            <p:ph idx="1"/>
          </p:nvPr>
        </p:nvSpPr>
        <p:spPr>
          <a:xfrm>
            <a:off x="457200" y="1600200"/>
            <a:ext cx="8229600" cy="4997152"/>
          </a:xfrm>
        </p:spPr>
        <p:txBody>
          <a:bodyPr>
            <a:normAutofit fontScale="92500" lnSpcReduction="10000"/>
          </a:bodyPr>
          <a:lstStyle/>
          <a:p>
            <a:pPr marL="514350" indent="-514350">
              <a:buAutoNum type="arabicPeriod"/>
            </a:pPr>
            <a:r>
              <a:rPr lang="en-GB" dirty="0" smtClean="0"/>
              <a:t>Create ‘zones’ in a building where separate lighting controls are installed for individual areas</a:t>
            </a:r>
          </a:p>
          <a:p>
            <a:pPr marL="514350" indent="-514350">
              <a:buAutoNum type="arabicPeriod"/>
            </a:pPr>
            <a:r>
              <a:rPr lang="en-GB" dirty="0" smtClean="0"/>
              <a:t>Wire switches to control lights that are parallel to windows</a:t>
            </a:r>
          </a:p>
          <a:p>
            <a:pPr marL="514350" indent="-514350">
              <a:buAutoNum type="arabicPeriod"/>
            </a:pPr>
            <a:r>
              <a:rPr lang="en-GB" dirty="0" smtClean="0"/>
              <a:t>Install seven-day timers to switch off lights when building is unoccupied</a:t>
            </a:r>
          </a:p>
          <a:p>
            <a:pPr marL="514350" indent="-514350">
              <a:buAutoNum type="arabicPeriod"/>
            </a:pPr>
            <a:r>
              <a:rPr lang="en-GB" dirty="0" smtClean="0"/>
              <a:t>Install occupancy sensors to ensure lights only operate when the building is occupied</a:t>
            </a:r>
          </a:p>
          <a:p>
            <a:pPr marL="514350" indent="-514350">
              <a:buAutoNum type="arabicPeriod"/>
            </a:pPr>
            <a:r>
              <a:rPr lang="en-GB" dirty="0" smtClean="0"/>
              <a:t>Install photo electric cells to switch off lights when there is sufficient natural daylight</a:t>
            </a:r>
            <a:endParaRPr lang="en-GB"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Upgrading and Refurbishment</a:t>
            </a:r>
            <a:endParaRPr lang="en-GB" dirty="0"/>
          </a:p>
        </p:txBody>
      </p:sp>
      <p:sp>
        <p:nvSpPr>
          <p:cNvPr id="3" name="Content Placeholder 2"/>
          <p:cNvSpPr>
            <a:spLocks noGrp="1"/>
          </p:cNvSpPr>
          <p:nvPr>
            <p:ph idx="1"/>
          </p:nvPr>
        </p:nvSpPr>
        <p:spPr>
          <a:xfrm>
            <a:off x="457200" y="1600200"/>
            <a:ext cx="8229600" cy="5069160"/>
          </a:xfrm>
        </p:spPr>
        <p:txBody>
          <a:bodyPr>
            <a:normAutofit fontScale="92500" lnSpcReduction="10000"/>
          </a:bodyPr>
          <a:lstStyle/>
          <a:p>
            <a:pPr marL="514350" indent="-514350">
              <a:buAutoNum type="arabicPeriod"/>
            </a:pPr>
            <a:r>
              <a:rPr lang="en-GB" dirty="0" smtClean="0"/>
              <a:t>Replace traditional tungsten bulbs with energy efficient compact fluorescent lamps (CFLs)</a:t>
            </a:r>
          </a:p>
          <a:p>
            <a:pPr marL="514350" indent="-514350">
              <a:buAutoNum type="arabicPeriod"/>
            </a:pPr>
            <a:r>
              <a:rPr lang="en-GB" dirty="0" smtClean="0"/>
              <a:t>Replace any T12 fluorescent tubes with slimmer T8 tubes</a:t>
            </a:r>
          </a:p>
          <a:p>
            <a:pPr marL="514350" indent="-514350">
              <a:buAutoNum type="arabicPeriod"/>
            </a:pPr>
            <a:r>
              <a:rPr lang="en-GB" dirty="0" smtClean="0"/>
              <a:t>Specify </a:t>
            </a:r>
            <a:r>
              <a:rPr lang="en-GB" dirty="0" err="1" smtClean="0"/>
              <a:t>triphosphor</a:t>
            </a:r>
            <a:r>
              <a:rPr lang="en-GB" dirty="0" smtClean="0"/>
              <a:t> coating on all new fluorescent tubes</a:t>
            </a:r>
          </a:p>
          <a:p>
            <a:pPr marL="514350" indent="-514350">
              <a:buAutoNum type="arabicPeriod"/>
            </a:pPr>
            <a:r>
              <a:rPr lang="en-GB" dirty="0" smtClean="0"/>
              <a:t>Select </a:t>
            </a:r>
            <a:r>
              <a:rPr lang="en-GB" dirty="0" err="1" smtClean="0"/>
              <a:t>luminaires</a:t>
            </a:r>
            <a:r>
              <a:rPr lang="en-GB" dirty="0" smtClean="0"/>
              <a:t> with reflectors allowing greater amounts of light into an area</a:t>
            </a:r>
          </a:p>
          <a:p>
            <a:pPr marL="514350" indent="-514350">
              <a:buAutoNum type="arabicPeriod"/>
            </a:pPr>
            <a:r>
              <a:rPr lang="en-GB" dirty="0" smtClean="0"/>
              <a:t>Install high frequency fluorescent lighting to eliminate hum and flicker, increase lamp brightness and reduce energy use</a:t>
            </a:r>
            <a:endParaRPr lang="en-GB" dirty="0"/>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0" y="0"/>
            <a:ext cx="13582650" cy="15535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195263" y="0"/>
            <a:ext cx="8753475" cy="121539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0" y="0"/>
            <a:ext cx="13315950" cy="15211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3093</Words>
  <Application>Microsoft Office PowerPoint</Application>
  <PresentationFormat>On-screen Show (4:3)</PresentationFormat>
  <Paragraphs>343</Paragraphs>
  <Slides>79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79</vt:i4>
      </vt:variant>
    </vt:vector>
  </HeadingPairs>
  <TitlesOfParts>
    <vt:vector size="82" baseType="lpstr">
      <vt:lpstr>Arial</vt:lpstr>
      <vt:lpstr>Calibri</vt:lpstr>
      <vt:lpstr>Office Theme</vt:lpstr>
      <vt:lpstr>Lighting</vt:lpstr>
      <vt:lpstr>Introduction</vt:lpstr>
      <vt:lpstr>Natural Illumination</vt:lpstr>
      <vt:lpstr>Artificial Illumination</vt:lpstr>
      <vt:lpstr>Natural and artificial illumination</vt:lpstr>
      <vt:lpstr>Typical Values of illuminance</vt:lpstr>
      <vt:lpstr>Natural and Artificial illumination</vt:lpstr>
      <vt:lpstr>Natural and Artificial illumination</vt:lpstr>
      <vt:lpstr>Use of daylight reflectors</vt:lpstr>
      <vt:lpstr>Terminology used in lighting</vt:lpstr>
      <vt:lpstr>Terminology used in lighting</vt:lpstr>
      <vt:lpstr>Terminology used in lighting</vt:lpstr>
      <vt:lpstr>Terminology used in lighting</vt:lpstr>
      <vt:lpstr>Maintenance</vt:lpstr>
      <vt:lpstr>Maintenance</vt:lpstr>
      <vt:lpstr>Establish a maintenance programme</vt:lpstr>
      <vt:lpstr>Replace failing lights</vt:lpstr>
      <vt:lpstr>Replace failing lights</vt:lpstr>
      <vt:lpstr>Maintenance</vt:lpstr>
      <vt:lpstr>Utilisation factor</vt:lpstr>
      <vt:lpstr>Luminance factors for painted surfaces</vt:lpstr>
      <vt:lpstr>Utilisation factors</vt:lpstr>
      <vt:lpstr>Utilisation factors</vt:lpstr>
      <vt:lpstr>Glare and reflections</vt:lpstr>
      <vt:lpstr>Glare and reflections</vt:lpstr>
      <vt:lpstr>Lumen design method</vt:lpstr>
      <vt:lpstr>Lumen design method</vt:lpstr>
      <vt:lpstr>Lumen design method</vt:lpstr>
      <vt:lpstr>Example 1</vt:lpstr>
      <vt:lpstr>Example 1</vt:lpstr>
      <vt:lpstr>Example</vt:lpstr>
      <vt:lpstr>Example</vt:lpstr>
      <vt:lpstr>Example</vt:lpstr>
      <vt:lpstr>Example</vt:lpstr>
      <vt:lpstr>Example</vt:lpstr>
      <vt:lpstr>Example</vt:lpstr>
      <vt:lpstr>Lighting Systems</vt:lpstr>
      <vt:lpstr>Lighting Systems</vt:lpstr>
      <vt:lpstr>Lighting Systems</vt:lpstr>
      <vt:lpstr>Lighting Systems</vt:lpstr>
      <vt:lpstr>Categories of lamp</vt:lpstr>
      <vt:lpstr>Filament Lamps</vt:lpstr>
      <vt:lpstr>Filament lamps</vt:lpstr>
      <vt:lpstr>Discharge Lamps</vt:lpstr>
      <vt:lpstr>Light Emitting Diodes</vt:lpstr>
      <vt:lpstr>Luminaires</vt:lpstr>
      <vt:lpstr>Luminaires</vt:lpstr>
      <vt:lpstr>Luminaires</vt:lpstr>
      <vt:lpstr>PowerPoint Presentation</vt:lpstr>
      <vt:lpstr>Reduce the Need</vt:lpstr>
      <vt:lpstr>Make use of Natural Lighting</vt:lpstr>
      <vt:lpstr>Reduce the number of lights</vt:lpstr>
      <vt:lpstr>Staff Involvement</vt:lpstr>
      <vt:lpstr>Zoning Lighting</vt:lpstr>
      <vt:lpstr>Zoning Lighting</vt:lpstr>
      <vt:lpstr>Zoning Lighting</vt:lpstr>
      <vt:lpstr>Switching in Parallel</vt:lpstr>
      <vt:lpstr>Switching in Parallel</vt:lpstr>
      <vt:lpstr>Time Delay</vt:lpstr>
      <vt:lpstr>Occupancy Control</vt:lpstr>
      <vt:lpstr>Occupancy Control</vt:lpstr>
      <vt:lpstr>Photo-Electric Cells</vt:lpstr>
      <vt:lpstr>Install CFLs</vt:lpstr>
      <vt:lpstr>Triphosphor Coating</vt:lpstr>
      <vt:lpstr>Brightness over time of Fluorescent Tubes</vt:lpstr>
      <vt:lpstr>Fit Mirror Reflectors</vt:lpstr>
      <vt:lpstr>Specify High-Frequency Fittings</vt:lpstr>
      <vt:lpstr>Issues to Consider when Designing Lighting Installation</vt:lpstr>
      <vt:lpstr>Issues to Consider when Designing Lighting Installation</vt:lpstr>
      <vt:lpstr>Health &amp; Safety Implications when Designing Lighting Installation</vt:lpstr>
      <vt:lpstr>Lighting Action Checklist</vt:lpstr>
      <vt:lpstr>Reduce the need</vt:lpstr>
      <vt:lpstr>Good Housekeeping and People</vt:lpstr>
      <vt:lpstr>Maintain Existing Systems</vt:lpstr>
      <vt:lpstr>Understanding and Using Controls</vt:lpstr>
      <vt:lpstr>Upgrading and Refurbishment</vt:lpstr>
      <vt:lpstr>PowerPoint Presentation</vt:lpstr>
      <vt:lpstr>PowerPoint Presentation</vt:lpstr>
      <vt:lpstr>PowerPoint Presentation</vt:lpstr>
    </vt:vector>
  </TitlesOfParts>
  <Company>Your Company Name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Lighting</dc:title>
  <dc:creator>Your User Name</dc:creator>
  <cp:lastModifiedBy>Andrew Thorn</cp:lastModifiedBy>
  <cp:revision>211</cp:revision>
  <dcterms:created xsi:type="dcterms:W3CDTF">2010-05-30T07:27:53Z</dcterms:created>
  <dcterms:modified xsi:type="dcterms:W3CDTF">2019-01-10T09:23:51Z</dcterms:modified>
</cp:coreProperties>
</file>