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24"/>
  </p:notesMasterIdLst>
  <p:sldIdLst>
    <p:sldId id="256" r:id="rId2"/>
    <p:sldId id="257" r:id="rId3"/>
    <p:sldId id="269" r:id="rId4"/>
    <p:sldId id="258" r:id="rId5"/>
    <p:sldId id="270" r:id="rId6"/>
    <p:sldId id="277" r:id="rId7"/>
    <p:sldId id="278" r:id="rId8"/>
    <p:sldId id="271" r:id="rId9"/>
    <p:sldId id="272" r:id="rId10"/>
    <p:sldId id="279" r:id="rId11"/>
    <p:sldId id="273" r:id="rId12"/>
    <p:sldId id="274" r:id="rId13"/>
    <p:sldId id="280" r:id="rId14"/>
    <p:sldId id="275" r:id="rId15"/>
    <p:sldId id="276" r:id="rId16"/>
    <p:sldId id="282" r:id="rId17"/>
    <p:sldId id="281" r:id="rId18"/>
    <p:sldId id="264" r:id="rId19"/>
    <p:sldId id="267" r:id="rId20"/>
    <p:sldId id="268" r:id="rId21"/>
    <p:sldId id="283" r:id="rId22"/>
    <p:sldId id="28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41"/>
    <p:restoredTop sz="94651"/>
  </p:normalViewPr>
  <p:slideViewPr>
    <p:cSldViewPr snapToGrid="0" snapToObjects="1">
      <p:cViewPr varScale="1">
        <p:scale>
          <a:sx n="108" d="100"/>
          <a:sy n="108" d="100"/>
        </p:scale>
        <p:origin x="23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4"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Children</a:t>
            </a:r>
            <a:r>
              <a:rPr lang="en-US" baseline="0" dirty="0"/>
              <a:t> who walk </a:t>
            </a:r>
            <a:r>
              <a:rPr lang="en-US" b="1" baseline="0" dirty="0"/>
              <a:t>V</a:t>
            </a:r>
            <a:r>
              <a:rPr lang="en-US" baseline="0" dirty="0"/>
              <a:t> Children who don’t</a:t>
            </a:r>
            <a:endParaRPr lang="en-US" dirty="0"/>
          </a:p>
        </c:rich>
      </c:tx>
      <c:layout>
        <c:manualLayout>
          <c:xMode val="edge"/>
          <c:yMode val="edge"/>
          <c:x val="0.13380555555555557"/>
          <c:y val="2.777777777777777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6A2-1849-8E0A-9CF38B5D052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6A2-1849-8E0A-9CF38B5D0523}"/>
              </c:ext>
            </c:extLst>
          </c:dPt>
          <c:cat>
            <c:strRef>
              <c:f>Sheet1!$A$1:$A$2</c:f>
              <c:strCache>
                <c:ptCount val="2"/>
                <c:pt idx="0">
                  <c:v>Walk </c:v>
                </c:pt>
                <c:pt idx="1">
                  <c:v>Don’t Walk</c:v>
                </c:pt>
              </c:strCache>
            </c:strRef>
          </c:cat>
          <c:val>
            <c:numRef>
              <c:f>Sheet1!$B$1:$B$2</c:f>
              <c:numCache>
                <c:formatCode>General</c:formatCode>
                <c:ptCount val="2"/>
                <c:pt idx="0">
                  <c:v>50</c:v>
                </c:pt>
                <c:pt idx="1">
                  <c:v>50</c:v>
                </c:pt>
              </c:numCache>
            </c:numRef>
          </c:val>
          <c:extLst>
            <c:ext xmlns:c16="http://schemas.microsoft.com/office/drawing/2014/chart" uri="{C3380CC4-5D6E-409C-BE32-E72D297353CC}">
              <c16:uniqueId val="{00000004-B6A2-1849-8E0A-9CF38B5D052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A12FFC-B0F7-D14F-BB78-3290711B02CD}" type="datetimeFigureOut">
              <a:rPr lang="en-US" smtClean="0"/>
              <a:t>2/18/19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4C54FF-9BA3-804F-9E6B-23EDC1305D38}" type="slidenum">
              <a:rPr lang="en-US" smtClean="0"/>
              <a:t>‹#›</a:t>
            </a:fld>
            <a:endParaRPr lang="en-US" dirty="0"/>
          </a:p>
        </p:txBody>
      </p:sp>
    </p:spTree>
    <p:extLst>
      <p:ext uri="{BB962C8B-B14F-4D97-AF65-F5344CB8AC3E}">
        <p14:creationId xmlns:p14="http://schemas.microsoft.com/office/powerpoint/2010/main" val="1107730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a:t>2/15/19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a:t>2/15/19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a:t>2/15/19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a:t>2/15/19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a:t>2/15/19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a:t>2/15/19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a:t>2/15/19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a:t>2/15/19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5B1FD-D001-DC43-8565-7264F48CC444}"/>
              </a:ext>
            </a:extLst>
          </p:cNvPr>
          <p:cNvSpPr>
            <a:spLocks noGrp="1"/>
          </p:cNvSpPr>
          <p:nvPr>
            <p:ph type="ctrTitle"/>
          </p:nvPr>
        </p:nvSpPr>
        <p:spPr>
          <a:xfrm>
            <a:off x="1561707" y="2133600"/>
            <a:ext cx="9068586" cy="2590800"/>
          </a:xfrm>
        </p:spPr>
        <p:txBody>
          <a:bodyPr/>
          <a:lstStyle/>
          <a:p>
            <a:r>
              <a:rPr lang="en-US" sz="4800" dirty="0"/>
              <a:t>Can walking to school regularly impact positively on the attainment levels of KS2 children?</a:t>
            </a:r>
          </a:p>
        </p:txBody>
      </p:sp>
      <p:sp>
        <p:nvSpPr>
          <p:cNvPr id="3" name="Subtitle 2">
            <a:extLst>
              <a:ext uri="{FF2B5EF4-FFF2-40B4-BE49-F238E27FC236}">
                <a16:creationId xmlns:a16="http://schemas.microsoft.com/office/drawing/2014/main" id="{48233667-31E9-ED45-B334-3046AE09CBC3}"/>
              </a:ext>
            </a:extLst>
          </p:cNvPr>
          <p:cNvSpPr>
            <a:spLocks noGrp="1"/>
          </p:cNvSpPr>
          <p:nvPr>
            <p:ph type="subTitle" idx="1"/>
          </p:nvPr>
        </p:nvSpPr>
        <p:spPr>
          <a:xfrm>
            <a:off x="5345460" y="4724400"/>
            <a:ext cx="1501080" cy="457201"/>
          </a:xfrm>
        </p:spPr>
        <p:txBody>
          <a:bodyPr>
            <a:normAutofit fontScale="85000" lnSpcReduction="20000"/>
          </a:bodyPr>
          <a:lstStyle/>
          <a:p>
            <a:r>
              <a:rPr lang="en-US" dirty="0"/>
              <a:t>Kailam Fearn </a:t>
            </a:r>
          </a:p>
          <a:p>
            <a:r>
              <a:rPr lang="en-US" dirty="0"/>
              <a:t>1701807</a:t>
            </a:r>
          </a:p>
        </p:txBody>
      </p:sp>
    </p:spTree>
    <p:extLst>
      <p:ext uri="{BB962C8B-B14F-4D97-AF65-F5344CB8AC3E}">
        <p14:creationId xmlns:p14="http://schemas.microsoft.com/office/powerpoint/2010/main" val="365953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8DFA89B-FE30-1746-84EE-42A3C582193F}"/>
              </a:ext>
            </a:extLst>
          </p:cNvPr>
          <p:cNvSpPr txBox="1"/>
          <p:nvPr/>
        </p:nvSpPr>
        <p:spPr>
          <a:xfrm>
            <a:off x="1095866" y="1562784"/>
            <a:ext cx="5000134" cy="3970318"/>
          </a:xfrm>
          <a:prstGeom prst="rect">
            <a:avLst/>
          </a:prstGeom>
          <a:noFill/>
        </p:spPr>
        <p:txBody>
          <a:bodyPr wrap="square" rtlCol="0">
            <a:spAutoFit/>
          </a:bodyPr>
          <a:lstStyle/>
          <a:p>
            <a:pPr>
              <a:buSzPct val="70000"/>
            </a:pPr>
            <a:endParaRPr lang="en-GB" dirty="0"/>
          </a:p>
          <a:p>
            <a:pPr>
              <a:buSzPct val="70000"/>
            </a:pPr>
            <a:r>
              <a:rPr lang="en-GB" dirty="0"/>
              <a:t>According to the May edition of Harvard Men’s Health Watch produced by Harvard Medical School in 2013, they suggested that undertaking regular exercise can cause the human brain to release chemicals which are key for boosting an individual’s;</a:t>
            </a:r>
          </a:p>
          <a:p>
            <a:pPr marL="285750" indent="-285750">
              <a:buSzPct val="70000"/>
              <a:buFont typeface="Courier New" panose="02070309020205020404" pitchFamily="49" charset="0"/>
              <a:buChar char="o"/>
            </a:pPr>
            <a:endParaRPr lang="en-GB" dirty="0"/>
          </a:p>
          <a:p>
            <a:pPr marL="285750" indent="-285750">
              <a:buSzPct val="70000"/>
              <a:buFont typeface="Courier New" panose="02070309020205020404" pitchFamily="49" charset="0"/>
              <a:buChar char="o"/>
            </a:pPr>
            <a:r>
              <a:rPr lang="en-GB" dirty="0"/>
              <a:t>Memory.</a:t>
            </a:r>
          </a:p>
          <a:p>
            <a:pPr marL="285750" indent="-285750">
              <a:buSzPct val="70000"/>
              <a:buFont typeface="Courier New" panose="02070309020205020404" pitchFamily="49" charset="0"/>
              <a:buChar char="o"/>
            </a:pPr>
            <a:endParaRPr lang="en-GB" dirty="0"/>
          </a:p>
          <a:p>
            <a:pPr marL="285750" indent="-285750">
              <a:buSzPct val="70000"/>
              <a:buFont typeface="Courier New" panose="02070309020205020404" pitchFamily="49" charset="0"/>
              <a:buChar char="o"/>
            </a:pPr>
            <a:r>
              <a:rPr lang="en-GB" dirty="0"/>
              <a:t>Concentration. </a:t>
            </a:r>
          </a:p>
          <a:p>
            <a:pPr>
              <a:buSzPct val="70000"/>
            </a:pPr>
            <a:endParaRPr lang="en-GB" dirty="0"/>
          </a:p>
          <a:p>
            <a:pPr marL="285750" indent="-285750">
              <a:buSzPct val="70000"/>
              <a:buFont typeface="Courier New" panose="02070309020205020404" pitchFamily="49" charset="0"/>
              <a:buChar char="o"/>
            </a:pPr>
            <a:r>
              <a:rPr lang="en-GB" dirty="0"/>
              <a:t>Mental sharpness. </a:t>
            </a:r>
            <a:r>
              <a:rPr lang="en-GB" sz="1200" dirty="0"/>
              <a:t>(Godman, 2014)</a:t>
            </a:r>
          </a:p>
        </p:txBody>
      </p:sp>
      <p:sp>
        <p:nvSpPr>
          <p:cNvPr id="8" name="TextBox 7">
            <a:extLst>
              <a:ext uri="{FF2B5EF4-FFF2-40B4-BE49-F238E27FC236}">
                <a16:creationId xmlns:a16="http://schemas.microsoft.com/office/drawing/2014/main" id="{8239D277-0470-204B-B8B7-6F286F508D6F}"/>
              </a:ext>
            </a:extLst>
          </p:cNvPr>
          <p:cNvSpPr txBox="1"/>
          <p:nvPr/>
        </p:nvSpPr>
        <p:spPr>
          <a:xfrm>
            <a:off x="1095866" y="1193452"/>
            <a:ext cx="8114636" cy="369332"/>
          </a:xfrm>
          <a:prstGeom prst="rect">
            <a:avLst/>
          </a:prstGeom>
          <a:noFill/>
        </p:spPr>
        <p:txBody>
          <a:bodyPr wrap="square" rtlCol="0">
            <a:spAutoFit/>
          </a:bodyPr>
          <a:lstStyle/>
          <a:p>
            <a:r>
              <a:rPr lang="en-US" dirty="0"/>
              <a:t>Walking can</a:t>
            </a:r>
            <a:r>
              <a:rPr lang="en-GB" dirty="0"/>
              <a:t> be both Mentally and Physically positive for our bodies.</a:t>
            </a:r>
            <a:endParaRPr lang="en-US" dirty="0"/>
          </a:p>
        </p:txBody>
      </p:sp>
      <p:sp>
        <p:nvSpPr>
          <p:cNvPr id="10" name="TextBox 9">
            <a:extLst>
              <a:ext uri="{FF2B5EF4-FFF2-40B4-BE49-F238E27FC236}">
                <a16:creationId xmlns:a16="http://schemas.microsoft.com/office/drawing/2014/main" id="{57745100-2EFE-B44A-AA60-6979AF99A905}"/>
              </a:ext>
            </a:extLst>
          </p:cNvPr>
          <p:cNvSpPr txBox="1"/>
          <p:nvPr/>
        </p:nvSpPr>
        <p:spPr>
          <a:xfrm>
            <a:off x="6641475" y="1830572"/>
            <a:ext cx="4547286" cy="2585323"/>
          </a:xfrm>
          <a:prstGeom prst="rect">
            <a:avLst/>
          </a:prstGeom>
          <a:noFill/>
        </p:spPr>
        <p:txBody>
          <a:bodyPr wrap="square" rtlCol="0">
            <a:spAutoFit/>
          </a:bodyPr>
          <a:lstStyle/>
          <a:p>
            <a:r>
              <a:rPr lang="en-GB" dirty="0"/>
              <a:t>If undertaking regular exercise can cause these various benefits according to Harvard Medical School, then surely it would make sense that if children were to walk to school every day, their standard of work within the class room could improve which could result in their attainment levels raising?</a:t>
            </a:r>
          </a:p>
          <a:p>
            <a:endParaRPr lang="en-US" dirty="0"/>
          </a:p>
        </p:txBody>
      </p:sp>
    </p:spTree>
    <p:extLst>
      <p:ext uri="{BB962C8B-B14F-4D97-AF65-F5344CB8AC3E}">
        <p14:creationId xmlns:p14="http://schemas.microsoft.com/office/powerpoint/2010/main" val="3391955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ED2B-2B97-2749-9A6A-51871F235EAF}"/>
              </a:ext>
            </a:extLst>
          </p:cNvPr>
          <p:cNvSpPr>
            <a:spLocks noGrp="1"/>
          </p:cNvSpPr>
          <p:nvPr>
            <p:ph type="title"/>
          </p:nvPr>
        </p:nvSpPr>
        <p:spPr>
          <a:xfrm>
            <a:off x="4240427" y="494313"/>
            <a:ext cx="3711146" cy="568368"/>
          </a:xfrm>
        </p:spPr>
        <p:txBody>
          <a:bodyPr>
            <a:normAutofit/>
          </a:bodyPr>
          <a:lstStyle/>
          <a:p>
            <a:pPr algn="ctr"/>
            <a:r>
              <a:rPr lang="en-US" sz="2800" b="1" u="sng" dirty="0"/>
              <a:t>Methodology</a:t>
            </a:r>
          </a:p>
        </p:txBody>
      </p:sp>
      <p:sp>
        <p:nvSpPr>
          <p:cNvPr id="3" name="Content Placeholder 2">
            <a:extLst>
              <a:ext uri="{FF2B5EF4-FFF2-40B4-BE49-F238E27FC236}">
                <a16:creationId xmlns:a16="http://schemas.microsoft.com/office/drawing/2014/main" id="{3651144F-BC24-734E-99C0-2FE2A96B7547}"/>
              </a:ext>
            </a:extLst>
          </p:cNvPr>
          <p:cNvSpPr>
            <a:spLocks noGrp="1"/>
          </p:cNvSpPr>
          <p:nvPr>
            <p:ph idx="1"/>
          </p:nvPr>
        </p:nvSpPr>
        <p:spPr>
          <a:xfrm>
            <a:off x="975059" y="1392677"/>
            <a:ext cx="10563005" cy="4971010"/>
          </a:xfrm>
        </p:spPr>
        <p:txBody>
          <a:bodyPr>
            <a:normAutofit/>
          </a:bodyPr>
          <a:lstStyle/>
          <a:p>
            <a:r>
              <a:rPr lang="en-US" dirty="0"/>
              <a:t>A Methodology is a description of the methods used and available though out a study or proposed study.  </a:t>
            </a:r>
          </a:p>
          <a:p>
            <a:pPr marL="0" indent="0">
              <a:buNone/>
            </a:pPr>
            <a:endParaRPr lang="en-US" dirty="0"/>
          </a:p>
          <a:p>
            <a:r>
              <a:rPr lang="en-US" dirty="0"/>
              <a:t>I will create an Action Plan.</a:t>
            </a:r>
          </a:p>
          <a:p>
            <a:pPr marL="0" indent="0">
              <a:buNone/>
            </a:pPr>
            <a:endParaRPr lang="en-US" dirty="0"/>
          </a:p>
          <a:p>
            <a:pPr marL="0" indent="0">
              <a:buNone/>
            </a:pPr>
            <a:r>
              <a:rPr lang="en-US" dirty="0"/>
              <a:t>In this study, I would be looking at using 2 research sources;</a:t>
            </a:r>
          </a:p>
          <a:p>
            <a:r>
              <a:rPr lang="en-US" dirty="0"/>
              <a:t>Questionnaire </a:t>
            </a:r>
          </a:p>
          <a:p>
            <a:r>
              <a:rPr lang="en-US" dirty="0"/>
              <a:t>School Documents. </a:t>
            </a:r>
          </a:p>
          <a:p>
            <a:endParaRPr lang="en-US" dirty="0"/>
          </a:p>
          <a:p>
            <a:r>
              <a:rPr lang="en-GB" dirty="0"/>
              <a:t>Studies can be done in a few of different methods with the aim of answering the same thing. This would be a Triangulation of Research. </a:t>
            </a:r>
          </a:p>
          <a:p>
            <a:pPr marL="0" indent="0">
              <a:buNone/>
            </a:pPr>
            <a:endParaRPr lang="en-GB" dirty="0"/>
          </a:p>
          <a:p>
            <a:r>
              <a:rPr lang="en-GB" dirty="0"/>
              <a:t>I will analise my data using relevant graphs and tables. </a:t>
            </a:r>
            <a:endParaRPr lang="en-US" dirty="0"/>
          </a:p>
        </p:txBody>
      </p:sp>
    </p:spTree>
    <p:extLst>
      <p:ext uri="{BB962C8B-B14F-4D97-AF65-F5344CB8AC3E}">
        <p14:creationId xmlns:p14="http://schemas.microsoft.com/office/powerpoint/2010/main" val="2489527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B522DF-9A49-FD48-8DEE-8D73BED0563A}"/>
              </a:ext>
            </a:extLst>
          </p:cNvPr>
          <p:cNvSpPr txBox="1"/>
          <p:nvPr/>
        </p:nvSpPr>
        <p:spPr>
          <a:xfrm>
            <a:off x="2783385" y="457918"/>
            <a:ext cx="6625225" cy="830997"/>
          </a:xfrm>
          <a:prstGeom prst="rect">
            <a:avLst/>
          </a:prstGeom>
          <a:noFill/>
        </p:spPr>
        <p:txBody>
          <a:bodyPr wrap="square" rtlCol="0">
            <a:spAutoFit/>
          </a:bodyPr>
          <a:lstStyle/>
          <a:p>
            <a:pPr algn="ctr"/>
            <a:r>
              <a:rPr lang="en-US" sz="2800" b="1" u="sng" dirty="0"/>
              <a:t>How would the data be collected? </a:t>
            </a:r>
            <a:r>
              <a:rPr lang="en-US" sz="2000" u="sng" dirty="0"/>
              <a:t>Questionnaires</a:t>
            </a:r>
            <a:endParaRPr lang="en-US" sz="2800" u="sng" dirty="0"/>
          </a:p>
        </p:txBody>
      </p:sp>
      <p:sp>
        <p:nvSpPr>
          <p:cNvPr id="6" name="Content Placeholder 5">
            <a:extLst>
              <a:ext uri="{FF2B5EF4-FFF2-40B4-BE49-F238E27FC236}">
                <a16:creationId xmlns:a16="http://schemas.microsoft.com/office/drawing/2014/main" id="{583E49FF-15E8-1242-BE4D-8A30FA2CF4FD}"/>
              </a:ext>
            </a:extLst>
          </p:cNvPr>
          <p:cNvSpPr>
            <a:spLocks noGrp="1"/>
          </p:cNvSpPr>
          <p:nvPr>
            <p:ph idx="1"/>
          </p:nvPr>
        </p:nvSpPr>
        <p:spPr>
          <a:xfrm>
            <a:off x="446844" y="1647552"/>
            <a:ext cx="11298308" cy="4913886"/>
          </a:xfrm>
        </p:spPr>
        <p:txBody>
          <a:bodyPr>
            <a:normAutofit lnSpcReduction="10000"/>
          </a:bodyPr>
          <a:lstStyle/>
          <a:p>
            <a:r>
              <a:rPr lang="en-US" dirty="0"/>
              <a:t>Small Mixed Method Approach Questionnaire sent out to all Key Stage 2 parents and guardians – More likely to get honest and reliable answers also some question may only be able to be answered by them rather than the children themselves. Example; </a:t>
            </a:r>
          </a:p>
          <a:p>
            <a:endParaRPr lang="en-US" dirty="0"/>
          </a:p>
          <a:p>
            <a:pPr marL="0" indent="0">
              <a:buNone/>
            </a:pPr>
            <a:r>
              <a:rPr lang="en-US" dirty="0"/>
              <a:t>1. Does you child walk to school on a regular basis? (Quantitative)</a:t>
            </a:r>
          </a:p>
          <a:p>
            <a:pPr marL="0" indent="0">
              <a:buNone/>
            </a:pPr>
            <a:r>
              <a:rPr lang="en-US" dirty="0"/>
              <a:t>2. Does your child only walk to school at specific times of the school year? (Quantitative)</a:t>
            </a:r>
          </a:p>
          <a:p>
            <a:pPr marL="0" indent="0">
              <a:buNone/>
            </a:pPr>
            <a:r>
              <a:rPr lang="en-US" dirty="0"/>
              <a:t>3. What are the reasons for your child walking or not walking to school? (Qualitative)</a:t>
            </a:r>
          </a:p>
          <a:p>
            <a:pPr marL="0" indent="0">
              <a:buNone/>
            </a:pPr>
            <a:endParaRPr lang="en-US" dirty="0"/>
          </a:p>
          <a:p>
            <a:r>
              <a:rPr lang="en-US" dirty="0"/>
              <a:t>I will produce a pilot study to ensure my proposed study is feasible. </a:t>
            </a:r>
            <a:r>
              <a:rPr lang="en-GB" sz="1200" dirty="0"/>
              <a:t>(Leon, Davis and Kraemer, 2011)</a:t>
            </a:r>
            <a:endParaRPr lang="en-US" sz="1200" dirty="0"/>
          </a:p>
          <a:p>
            <a:r>
              <a:rPr lang="en-US" dirty="0"/>
              <a:t>Questionnaires will be created using SurveyMonkey and sent out via email. </a:t>
            </a:r>
          </a:p>
          <a:p>
            <a:pPr marL="0" indent="0">
              <a:buNone/>
            </a:pPr>
            <a:endParaRPr lang="en-US" dirty="0"/>
          </a:p>
          <a:p>
            <a:r>
              <a:rPr lang="en-GB" dirty="0"/>
              <a:t>Qualitative - gain an understanding of underlying reasons, opinions and motivations </a:t>
            </a:r>
          </a:p>
          <a:p>
            <a:r>
              <a:rPr lang="en-GB" dirty="0"/>
              <a:t>Quantitative -  can gather attitudes, opinions, behaviours and other defined variables through the use of numerical data or data which can then be transformed into statistics. </a:t>
            </a:r>
            <a:r>
              <a:rPr lang="en-GB" sz="1200" dirty="0"/>
              <a:t>(DeFranzo, 2011)</a:t>
            </a:r>
            <a:endParaRPr lang="en-US" sz="1200" dirty="0"/>
          </a:p>
          <a:p>
            <a:pPr marL="0" indent="0">
              <a:buNone/>
            </a:pPr>
            <a:endParaRPr lang="en-US" dirty="0"/>
          </a:p>
          <a:p>
            <a:pPr marL="0" indent="0">
              <a:buNone/>
            </a:pPr>
            <a:endParaRPr lang="en-US" dirty="0"/>
          </a:p>
          <a:p>
            <a:pPr marL="342900" indent="-342900">
              <a:buAutoNum type="arabicPeriod"/>
            </a:pP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4236103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9600E-C526-9941-8039-B8ADB4EC9913}"/>
              </a:ext>
            </a:extLst>
          </p:cNvPr>
          <p:cNvSpPr>
            <a:spLocks noGrp="1"/>
          </p:cNvSpPr>
          <p:nvPr>
            <p:ph type="title"/>
          </p:nvPr>
        </p:nvSpPr>
        <p:spPr>
          <a:xfrm>
            <a:off x="2689964" y="581147"/>
            <a:ext cx="6812071" cy="1235297"/>
          </a:xfrm>
        </p:spPr>
        <p:txBody>
          <a:bodyPr>
            <a:noAutofit/>
          </a:bodyPr>
          <a:lstStyle/>
          <a:p>
            <a:pPr algn="ctr"/>
            <a:r>
              <a:rPr lang="en-US" sz="2800" b="1" u="sng" dirty="0"/>
              <a:t>Why would I collect the data </a:t>
            </a:r>
            <a:br>
              <a:rPr lang="en-US" sz="2800" b="1" u="sng" dirty="0"/>
            </a:br>
            <a:r>
              <a:rPr lang="en-US" sz="2800" b="1" u="sng" dirty="0"/>
              <a:t>in this way? </a:t>
            </a:r>
            <a:br>
              <a:rPr lang="en-US" sz="2800" b="1" u="sng" dirty="0"/>
            </a:br>
            <a:r>
              <a:rPr lang="en-US" sz="2000" u="sng" dirty="0"/>
              <a:t>Questionnaires</a:t>
            </a:r>
            <a:endParaRPr lang="en-US" sz="2800" u="sng" dirty="0"/>
          </a:p>
        </p:txBody>
      </p:sp>
      <p:sp>
        <p:nvSpPr>
          <p:cNvPr id="3" name="Content Placeholder 2">
            <a:extLst>
              <a:ext uri="{FF2B5EF4-FFF2-40B4-BE49-F238E27FC236}">
                <a16:creationId xmlns:a16="http://schemas.microsoft.com/office/drawing/2014/main" id="{F29EABCE-B7ED-A34D-B756-E22E9C0F0393}"/>
              </a:ext>
            </a:extLst>
          </p:cNvPr>
          <p:cNvSpPr>
            <a:spLocks noGrp="1"/>
          </p:cNvSpPr>
          <p:nvPr>
            <p:ph idx="1"/>
          </p:nvPr>
        </p:nvSpPr>
        <p:spPr>
          <a:xfrm>
            <a:off x="1066800" y="2069587"/>
            <a:ext cx="10058400" cy="2718825"/>
          </a:xfrm>
        </p:spPr>
        <p:txBody>
          <a:bodyPr/>
          <a:lstStyle/>
          <a:p>
            <a:pPr lvl="8"/>
            <a:endParaRPr lang="en-US" dirty="0"/>
          </a:p>
          <a:p>
            <a:r>
              <a:rPr lang="en-US" dirty="0"/>
              <a:t>Questionnaire would be the easiest way to get the appropriate answers needed for my relevant questions.</a:t>
            </a:r>
          </a:p>
          <a:p>
            <a:pPr marL="0" indent="0">
              <a:buNone/>
            </a:pPr>
            <a:endParaRPr lang="en-US" dirty="0"/>
          </a:p>
          <a:p>
            <a:r>
              <a:rPr lang="en-US" dirty="0"/>
              <a:t>Parents or Guardians are more likely to answer the questions in a way where their answers will have more validity than what the children themselves would give. </a:t>
            </a:r>
          </a:p>
          <a:p>
            <a:endParaRPr lang="en-US" dirty="0"/>
          </a:p>
          <a:p>
            <a:endParaRPr lang="en-GB" dirty="0"/>
          </a:p>
          <a:p>
            <a:endParaRPr lang="en-US" dirty="0"/>
          </a:p>
          <a:p>
            <a:endParaRPr lang="en-US" dirty="0"/>
          </a:p>
          <a:p>
            <a:endParaRPr lang="en-US" dirty="0"/>
          </a:p>
        </p:txBody>
      </p:sp>
    </p:spTree>
    <p:extLst>
      <p:ext uri="{BB962C8B-B14F-4D97-AF65-F5344CB8AC3E}">
        <p14:creationId xmlns:p14="http://schemas.microsoft.com/office/powerpoint/2010/main" val="3986969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05B19-9E16-924C-8963-82DDDC62B82D}"/>
              </a:ext>
            </a:extLst>
          </p:cNvPr>
          <p:cNvSpPr>
            <a:spLocks noGrp="1"/>
          </p:cNvSpPr>
          <p:nvPr>
            <p:ph type="title"/>
          </p:nvPr>
        </p:nvSpPr>
        <p:spPr>
          <a:xfrm>
            <a:off x="1066799" y="450488"/>
            <a:ext cx="10058400" cy="1085999"/>
          </a:xfrm>
        </p:spPr>
        <p:txBody>
          <a:bodyPr>
            <a:noAutofit/>
          </a:bodyPr>
          <a:lstStyle/>
          <a:p>
            <a:pPr algn="ctr"/>
            <a:r>
              <a:rPr lang="en-US" sz="2800" b="1" u="sng" dirty="0"/>
              <a:t>A example of what my Questionnaire would look like </a:t>
            </a:r>
          </a:p>
        </p:txBody>
      </p:sp>
      <p:pic>
        <p:nvPicPr>
          <p:cNvPr id="9" name="Content Placeholder 8">
            <a:extLst>
              <a:ext uri="{FF2B5EF4-FFF2-40B4-BE49-F238E27FC236}">
                <a16:creationId xmlns:a16="http://schemas.microsoft.com/office/drawing/2014/main" id="{697CC047-03D7-FA41-9EBC-17D1EC02B001}"/>
              </a:ext>
            </a:extLst>
          </p:cNvPr>
          <p:cNvPicPr>
            <a:picLocks noGrp="1" noChangeAspect="1"/>
          </p:cNvPicPr>
          <p:nvPr>
            <p:ph idx="1"/>
          </p:nvPr>
        </p:nvPicPr>
        <p:blipFill>
          <a:blip r:embed="rId2"/>
          <a:stretch>
            <a:fillRect/>
          </a:stretch>
        </p:blipFill>
        <p:spPr>
          <a:xfrm>
            <a:off x="3307977" y="1536487"/>
            <a:ext cx="5576046" cy="4771182"/>
          </a:xfrm>
        </p:spPr>
      </p:pic>
    </p:spTree>
    <p:extLst>
      <p:ext uri="{BB962C8B-B14F-4D97-AF65-F5344CB8AC3E}">
        <p14:creationId xmlns:p14="http://schemas.microsoft.com/office/powerpoint/2010/main" val="2541161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BDA6E0D-A574-B149-A731-1B38865C70CB}"/>
              </a:ext>
            </a:extLst>
          </p:cNvPr>
          <p:cNvPicPr>
            <a:picLocks noGrp="1" noChangeAspect="1"/>
          </p:cNvPicPr>
          <p:nvPr>
            <p:ph idx="1"/>
          </p:nvPr>
        </p:nvPicPr>
        <p:blipFill>
          <a:blip r:embed="rId2"/>
          <a:stretch>
            <a:fillRect/>
          </a:stretch>
        </p:blipFill>
        <p:spPr>
          <a:xfrm>
            <a:off x="821210" y="850900"/>
            <a:ext cx="4000500" cy="2578100"/>
          </a:xfrm>
        </p:spPr>
      </p:pic>
      <p:sp>
        <p:nvSpPr>
          <p:cNvPr id="6" name="TextBox 5">
            <a:extLst>
              <a:ext uri="{FF2B5EF4-FFF2-40B4-BE49-F238E27FC236}">
                <a16:creationId xmlns:a16="http://schemas.microsoft.com/office/drawing/2014/main" id="{805AD9F6-3AFC-D944-A511-A76440098EB6}"/>
              </a:ext>
            </a:extLst>
          </p:cNvPr>
          <p:cNvSpPr txBox="1"/>
          <p:nvPr/>
        </p:nvSpPr>
        <p:spPr>
          <a:xfrm>
            <a:off x="5331427" y="1401286"/>
            <a:ext cx="4077730" cy="1477328"/>
          </a:xfrm>
          <a:prstGeom prst="rect">
            <a:avLst/>
          </a:prstGeom>
          <a:noFill/>
        </p:spPr>
        <p:txBody>
          <a:bodyPr wrap="square" rtlCol="0">
            <a:spAutoFit/>
          </a:bodyPr>
          <a:lstStyle/>
          <a:p>
            <a:r>
              <a:rPr lang="en-US" dirty="0"/>
              <a:t>This is an example of how I would tally up all the pupils in each class who walk or do not walk on a REGULAR basis (at least 3 times a week)</a:t>
            </a:r>
          </a:p>
        </p:txBody>
      </p:sp>
      <p:graphicFrame>
        <p:nvGraphicFramePr>
          <p:cNvPr id="7" name="Chart 6">
            <a:extLst>
              <a:ext uri="{FF2B5EF4-FFF2-40B4-BE49-F238E27FC236}">
                <a16:creationId xmlns:a16="http://schemas.microsoft.com/office/drawing/2014/main" id="{C34B097A-B0EF-FF49-AC67-CE9DEB2C1689}"/>
              </a:ext>
            </a:extLst>
          </p:cNvPr>
          <p:cNvGraphicFramePr>
            <a:graphicFrameLocks/>
          </p:cNvGraphicFramePr>
          <p:nvPr>
            <p:extLst>
              <p:ext uri="{D42A27DB-BD31-4B8C-83A1-F6EECF244321}">
                <p14:modId xmlns:p14="http://schemas.microsoft.com/office/powerpoint/2010/main" val="96862337"/>
              </p:ext>
            </p:extLst>
          </p:nvPr>
        </p:nvGraphicFramePr>
        <p:xfrm>
          <a:off x="6491416" y="3527852"/>
          <a:ext cx="45720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7">
            <a:extLst>
              <a:ext uri="{FF2B5EF4-FFF2-40B4-BE49-F238E27FC236}">
                <a16:creationId xmlns:a16="http://schemas.microsoft.com/office/drawing/2014/main" id="{5A868634-ADA7-7B48-A0AE-1A5A3F4B8198}"/>
              </a:ext>
            </a:extLst>
          </p:cNvPr>
          <p:cNvSpPr txBox="1"/>
          <p:nvPr/>
        </p:nvSpPr>
        <p:spPr>
          <a:xfrm>
            <a:off x="1816443" y="4299288"/>
            <a:ext cx="5152768" cy="1200329"/>
          </a:xfrm>
          <a:prstGeom prst="rect">
            <a:avLst/>
          </a:prstGeom>
          <a:noFill/>
        </p:spPr>
        <p:txBody>
          <a:bodyPr wrap="square" rtlCol="0">
            <a:spAutoFit/>
          </a:bodyPr>
          <a:lstStyle/>
          <a:p>
            <a:r>
              <a:rPr lang="en-US" dirty="0"/>
              <a:t>Once I have the results back from my questionnaires, I will document my main Question in the form of a pie chat showing who does or doesn’t walk.  </a:t>
            </a:r>
          </a:p>
        </p:txBody>
      </p:sp>
    </p:spTree>
    <p:extLst>
      <p:ext uri="{BB962C8B-B14F-4D97-AF65-F5344CB8AC3E}">
        <p14:creationId xmlns:p14="http://schemas.microsoft.com/office/powerpoint/2010/main" val="3797351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31F49-D900-EF43-B211-9FD1B9597F81}"/>
              </a:ext>
            </a:extLst>
          </p:cNvPr>
          <p:cNvSpPr>
            <a:spLocks noGrp="1"/>
          </p:cNvSpPr>
          <p:nvPr>
            <p:ph type="title"/>
          </p:nvPr>
        </p:nvSpPr>
        <p:spPr>
          <a:xfrm>
            <a:off x="2511990" y="642594"/>
            <a:ext cx="7168019" cy="914357"/>
          </a:xfrm>
        </p:spPr>
        <p:txBody>
          <a:bodyPr>
            <a:noAutofit/>
          </a:bodyPr>
          <a:lstStyle/>
          <a:p>
            <a:pPr algn="ctr"/>
            <a:r>
              <a:rPr lang="en-US" sz="2800" b="1" u="sng" dirty="0"/>
              <a:t>Who would be involved at this stage?</a:t>
            </a:r>
            <a:br>
              <a:rPr lang="en-US" sz="2800" b="1" u="sng" dirty="0"/>
            </a:br>
            <a:r>
              <a:rPr lang="en-US" sz="2000" u="sng" dirty="0"/>
              <a:t>Questionnaires</a:t>
            </a:r>
            <a:endParaRPr lang="en-US" sz="2800" u="sng" dirty="0"/>
          </a:p>
        </p:txBody>
      </p:sp>
      <p:sp>
        <p:nvSpPr>
          <p:cNvPr id="3" name="Content Placeholder 2">
            <a:extLst>
              <a:ext uri="{FF2B5EF4-FFF2-40B4-BE49-F238E27FC236}">
                <a16:creationId xmlns:a16="http://schemas.microsoft.com/office/drawing/2014/main" id="{A2795DBD-A270-AD4F-B7C7-D86093195974}"/>
              </a:ext>
            </a:extLst>
          </p:cNvPr>
          <p:cNvSpPr>
            <a:spLocks noGrp="1"/>
          </p:cNvSpPr>
          <p:nvPr>
            <p:ph idx="1"/>
          </p:nvPr>
        </p:nvSpPr>
        <p:spPr>
          <a:xfrm>
            <a:off x="1066800" y="2162432"/>
            <a:ext cx="10058400" cy="3657600"/>
          </a:xfrm>
        </p:spPr>
        <p:txBody>
          <a:bodyPr/>
          <a:lstStyle/>
          <a:p>
            <a:r>
              <a:rPr lang="en-US" dirty="0"/>
              <a:t>All Key Stage 2 pupils as study will be based on themselves.</a:t>
            </a:r>
          </a:p>
          <a:p>
            <a:endParaRPr lang="en-US" dirty="0"/>
          </a:p>
          <a:p>
            <a:r>
              <a:rPr lang="en-US" dirty="0"/>
              <a:t>Parents and Guardians as they will be asked to answer the Questionnaire and will also need to give their permission for there child to be involved in the study.</a:t>
            </a:r>
          </a:p>
          <a:p>
            <a:pPr marL="0" indent="0">
              <a:buNone/>
            </a:pPr>
            <a:endParaRPr lang="en-US" dirty="0"/>
          </a:p>
          <a:p>
            <a:r>
              <a:rPr lang="en-US" dirty="0"/>
              <a:t>Head Teachers, Teachers, Teaching Assistants and other school staff as will need to grant permission to allow me to send all the parents a Survey and will also need to grant permission for me to use any school records of the children to determine their attainment levels. </a:t>
            </a:r>
          </a:p>
        </p:txBody>
      </p:sp>
    </p:spTree>
    <p:extLst>
      <p:ext uri="{BB962C8B-B14F-4D97-AF65-F5344CB8AC3E}">
        <p14:creationId xmlns:p14="http://schemas.microsoft.com/office/powerpoint/2010/main" val="589226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76AFF-6442-6145-BAAD-0A73F1B3D08C}"/>
              </a:ext>
            </a:extLst>
          </p:cNvPr>
          <p:cNvSpPr>
            <a:spLocks noGrp="1"/>
          </p:cNvSpPr>
          <p:nvPr>
            <p:ph type="title"/>
          </p:nvPr>
        </p:nvSpPr>
        <p:spPr>
          <a:xfrm>
            <a:off x="4419600" y="409655"/>
            <a:ext cx="3352800" cy="1001702"/>
          </a:xfrm>
        </p:spPr>
        <p:txBody>
          <a:bodyPr>
            <a:normAutofit/>
          </a:bodyPr>
          <a:lstStyle/>
          <a:p>
            <a:pPr algn="ctr"/>
            <a:r>
              <a:rPr lang="en-US" sz="2800" b="1" u="sng" dirty="0"/>
              <a:t>Limitations? </a:t>
            </a:r>
            <a:br>
              <a:rPr lang="en-US" sz="2800" b="1" u="sng" dirty="0"/>
            </a:br>
            <a:r>
              <a:rPr lang="en-US" sz="2000" u="sng" dirty="0"/>
              <a:t>Questionnaires</a:t>
            </a:r>
            <a:endParaRPr lang="en-US" sz="2800" u="sng" dirty="0"/>
          </a:p>
        </p:txBody>
      </p:sp>
      <p:sp>
        <p:nvSpPr>
          <p:cNvPr id="3" name="Content Placeholder 2">
            <a:extLst>
              <a:ext uri="{FF2B5EF4-FFF2-40B4-BE49-F238E27FC236}">
                <a16:creationId xmlns:a16="http://schemas.microsoft.com/office/drawing/2014/main" id="{D4F6F581-3177-5649-8D29-B1451303C2F6}"/>
              </a:ext>
            </a:extLst>
          </p:cNvPr>
          <p:cNvSpPr>
            <a:spLocks noGrp="1"/>
          </p:cNvSpPr>
          <p:nvPr>
            <p:ph idx="1"/>
          </p:nvPr>
        </p:nvSpPr>
        <p:spPr>
          <a:xfrm>
            <a:off x="1066800" y="1726222"/>
            <a:ext cx="10058400" cy="4221272"/>
          </a:xfrm>
        </p:spPr>
        <p:txBody>
          <a:bodyPr>
            <a:normAutofit/>
          </a:bodyPr>
          <a:lstStyle/>
          <a:p>
            <a:r>
              <a:rPr lang="en-GB" dirty="0"/>
              <a:t>Some parents or guardians may not have access to the internet or may not have an email account which would make accessing the questionnaire very difficult due to the Questionnaires created using SurveyMonkey and being sent out via email to parents and guardians. </a:t>
            </a:r>
          </a:p>
          <a:p>
            <a:endParaRPr lang="en-GB" dirty="0"/>
          </a:p>
          <a:p>
            <a:r>
              <a:rPr lang="en-GB" dirty="0"/>
              <a:t>Paper copies will be made available to ensure all parents and guardians have an equal opportunity of taking part in the survey.</a:t>
            </a:r>
          </a:p>
          <a:p>
            <a:pPr marL="0" indent="0">
              <a:buNone/>
            </a:pPr>
            <a:r>
              <a:rPr lang="en-GB" dirty="0"/>
              <a:t> </a:t>
            </a:r>
          </a:p>
          <a:p>
            <a:r>
              <a:rPr lang="en-GB" dirty="0"/>
              <a:t>Time limits on when the questionnaires need to be filled in and send back to myself. Due to other commitments, some parents and guardians may not be able to fill the questionnaire in on time which may mean my study sample will be smaller than expected or that the results may be inaccurate. </a:t>
            </a:r>
          </a:p>
          <a:p>
            <a:endParaRPr lang="en-GB" dirty="0"/>
          </a:p>
          <a:p>
            <a:endParaRPr lang="en-US" dirty="0"/>
          </a:p>
        </p:txBody>
      </p:sp>
    </p:spTree>
    <p:extLst>
      <p:ext uri="{BB962C8B-B14F-4D97-AF65-F5344CB8AC3E}">
        <p14:creationId xmlns:p14="http://schemas.microsoft.com/office/powerpoint/2010/main" val="2590439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D441-D593-B145-A47C-D2C77811B4BA}"/>
              </a:ext>
            </a:extLst>
          </p:cNvPr>
          <p:cNvSpPr>
            <a:spLocks noGrp="1"/>
          </p:cNvSpPr>
          <p:nvPr>
            <p:ph type="title"/>
          </p:nvPr>
        </p:nvSpPr>
        <p:spPr>
          <a:xfrm>
            <a:off x="3801762" y="580810"/>
            <a:ext cx="4588476" cy="1025568"/>
          </a:xfrm>
        </p:spPr>
        <p:txBody>
          <a:bodyPr>
            <a:normAutofit/>
          </a:bodyPr>
          <a:lstStyle/>
          <a:p>
            <a:pPr algn="ctr"/>
            <a:r>
              <a:rPr lang="en-US" sz="2800" b="1" u="sng" dirty="0"/>
              <a:t>What is my Next step?</a:t>
            </a:r>
          </a:p>
        </p:txBody>
      </p:sp>
      <p:sp>
        <p:nvSpPr>
          <p:cNvPr id="3" name="Content Placeholder 2">
            <a:extLst>
              <a:ext uri="{FF2B5EF4-FFF2-40B4-BE49-F238E27FC236}">
                <a16:creationId xmlns:a16="http://schemas.microsoft.com/office/drawing/2014/main" id="{A559B931-4338-4F47-A948-5226C36B1DA7}"/>
              </a:ext>
            </a:extLst>
          </p:cNvPr>
          <p:cNvSpPr>
            <a:spLocks noGrp="1"/>
          </p:cNvSpPr>
          <p:nvPr>
            <p:ph idx="1"/>
          </p:nvPr>
        </p:nvSpPr>
        <p:spPr>
          <a:xfrm>
            <a:off x="1197429" y="2565262"/>
            <a:ext cx="10058400" cy="1727475"/>
          </a:xfrm>
        </p:spPr>
        <p:txBody>
          <a:bodyPr/>
          <a:lstStyle/>
          <a:p>
            <a:r>
              <a:rPr lang="en-GB" dirty="0"/>
              <a:t>The next step of my study would be to look at information about KS2 children’s attainment levels and compare them to the information I gathered from my questionnaires and the graphs I created by using official school records.</a:t>
            </a:r>
            <a:endParaRPr lang="en-US" dirty="0"/>
          </a:p>
        </p:txBody>
      </p:sp>
    </p:spTree>
    <p:extLst>
      <p:ext uri="{BB962C8B-B14F-4D97-AF65-F5344CB8AC3E}">
        <p14:creationId xmlns:p14="http://schemas.microsoft.com/office/powerpoint/2010/main" val="2841783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2A37D-045A-9C49-991C-6C3AB6638902}"/>
              </a:ext>
            </a:extLst>
          </p:cNvPr>
          <p:cNvSpPr>
            <a:spLocks noGrp="1"/>
          </p:cNvSpPr>
          <p:nvPr>
            <p:ph type="title"/>
          </p:nvPr>
        </p:nvSpPr>
        <p:spPr>
          <a:xfrm>
            <a:off x="1577433" y="480377"/>
            <a:ext cx="9432099" cy="1047798"/>
          </a:xfrm>
        </p:spPr>
        <p:txBody>
          <a:bodyPr>
            <a:normAutofit/>
          </a:bodyPr>
          <a:lstStyle/>
          <a:p>
            <a:pPr algn="ctr"/>
            <a:r>
              <a:rPr lang="en-US" sz="2800" b="1" u="sng" dirty="0"/>
              <a:t>How would the data be collected? </a:t>
            </a:r>
            <a:br>
              <a:rPr lang="en-US" sz="2800" dirty="0"/>
            </a:br>
            <a:r>
              <a:rPr lang="en-US" sz="2000" u="sng" dirty="0"/>
              <a:t>School Documents</a:t>
            </a:r>
            <a:endParaRPr lang="en-US" sz="2800" b="1" u="sng" dirty="0"/>
          </a:p>
        </p:txBody>
      </p:sp>
      <p:sp>
        <p:nvSpPr>
          <p:cNvPr id="3" name="Content Placeholder 2">
            <a:extLst>
              <a:ext uri="{FF2B5EF4-FFF2-40B4-BE49-F238E27FC236}">
                <a16:creationId xmlns:a16="http://schemas.microsoft.com/office/drawing/2014/main" id="{F222F15F-3C68-A74E-9DAF-933E1C049DBC}"/>
              </a:ext>
            </a:extLst>
          </p:cNvPr>
          <p:cNvSpPr>
            <a:spLocks noGrp="1"/>
          </p:cNvSpPr>
          <p:nvPr>
            <p:ph idx="1"/>
          </p:nvPr>
        </p:nvSpPr>
        <p:spPr>
          <a:xfrm>
            <a:off x="978129" y="1830981"/>
            <a:ext cx="10630705" cy="4335042"/>
          </a:xfrm>
        </p:spPr>
        <p:txBody>
          <a:bodyPr/>
          <a:lstStyle/>
          <a:p>
            <a:r>
              <a:rPr lang="en-US" b="1" dirty="0"/>
              <a:t>Use of official school records regarding pupils attainment and class work </a:t>
            </a:r>
            <a:r>
              <a:rPr lang="en-US" dirty="0"/>
              <a:t>– in order for me to be able to analise and compare to the findings from my questionnaires. Could include;</a:t>
            </a:r>
          </a:p>
          <a:p>
            <a:pPr marL="0" indent="0">
              <a:buNone/>
            </a:pPr>
            <a:endParaRPr lang="en-US" dirty="0"/>
          </a:p>
          <a:p>
            <a:pPr marL="342900" indent="-342900">
              <a:buFont typeface="+mj-lt"/>
              <a:buAutoNum type="arabicPeriod"/>
            </a:pPr>
            <a:r>
              <a:rPr lang="en-GB" dirty="0"/>
              <a:t>End of year results </a:t>
            </a:r>
          </a:p>
          <a:p>
            <a:pPr marL="342900" indent="-342900">
              <a:buFont typeface="+mj-lt"/>
              <a:buAutoNum type="arabicPeriod"/>
            </a:pPr>
            <a:r>
              <a:rPr lang="en-GB" dirty="0"/>
              <a:t>Classroom test marks</a:t>
            </a:r>
          </a:p>
          <a:p>
            <a:pPr marL="342900" indent="-342900">
              <a:buFont typeface="+mj-lt"/>
              <a:buAutoNum type="arabicPeriod"/>
            </a:pPr>
            <a:r>
              <a:rPr lang="en-GB" dirty="0"/>
              <a:t>Reading, literacy and numeracy marks/scores. </a:t>
            </a:r>
            <a:r>
              <a:rPr lang="en-US" b="1" dirty="0"/>
              <a:t>  </a:t>
            </a:r>
          </a:p>
          <a:p>
            <a:endParaRPr lang="en-US" dirty="0"/>
          </a:p>
          <a:p>
            <a:r>
              <a:rPr lang="en-GB" dirty="0"/>
              <a:t>Permission would need to be granted by the head teacher of the primary school.</a:t>
            </a:r>
          </a:p>
          <a:p>
            <a:r>
              <a:rPr lang="en-GB" dirty="0"/>
              <a:t>Permission would need to be granted by parents and guardians whether or not they  allow me to access their child’s results and analise it as part of my study. </a:t>
            </a:r>
          </a:p>
          <a:p>
            <a:pPr marL="0" indent="0">
              <a:buNone/>
            </a:pPr>
            <a:endParaRPr lang="en-US" dirty="0"/>
          </a:p>
        </p:txBody>
      </p:sp>
    </p:spTree>
    <p:extLst>
      <p:ext uri="{BB962C8B-B14F-4D97-AF65-F5344CB8AC3E}">
        <p14:creationId xmlns:p14="http://schemas.microsoft.com/office/powerpoint/2010/main" val="2627296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10DD1-A3DA-1D42-A92C-4F22C79FBD37}"/>
              </a:ext>
            </a:extLst>
          </p:cNvPr>
          <p:cNvSpPr>
            <a:spLocks noGrp="1"/>
          </p:cNvSpPr>
          <p:nvPr>
            <p:ph type="title"/>
          </p:nvPr>
        </p:nvSpPr>
        <p:spPr>
          <a:xfrm>
            <a:off x="3242421" y="418484"/>
            <a:ext cx="5707157" cy="1634381"/>
          </a:xfrm>
        </p:spPr>
        <p:txBody>
          <a:bodyPr>
            <a:normAutofit/>
          </a:bodyPr>
          <a:lstStyle/>
          <a:p>
            <a:pPr algn="ctr"/>
            <a:r>
              <a:rPr lang="en-US" sz="2800" b="1" u="sng" dirty="0"/>
              <a:t>Why would I collect the data</a:t>
            </a:r>
            <a:br>
              <a:rPr lang="en-US" sz="2800" b="1" u="sng" dirty="0"/>
            </a:br>
            <a:r>
              <a:rPr lang="en-US" sz="2800" b="1" u="sng" dirty="0"/>
              <a:t> in this way? </a:t>
            </a:r>
            <a:br>
              <a:rPr lang="en-US" sz="2800" dirty="0"/>
            </a:br>
            <a:r>
              <a:rPr lang="en-US" sz="2000" u="sng" dirty="0"/>
              <a:t>School documents</a:t>
            </a:r>
            <a:endParaRPr lang="en-US" sz="2800" u="sng" dirty="0"/>
          </a:p>
        </p:txBody>
      </p:sp>
      <p:sp>
        <p:nvSpPr>
          <p:cNvPr id="3" name="Content Placeholder 2">
            <a:extLst>
              <a:ext uri="{FF2B5EF4-FFF2-40B4-BE49-F238E27FC236}">
                <a16:creationId xmlns:a16="http://schemas.microsoft.com/office/drawing/2014/main" id="{979AAA44-7577-0646-87AF-B580FD28822D}"/>
              </a:ext>
            </a:extLst>
          </p:cNvPr>
          <p:cNvSpPr>
            <a:spLocks noGrp="1"/>
          </p:cNvSpPr>
          <p:nvPr>
            <p:ph idx="1"/>
          </p:nvPr>
        </p:nvSpPr>
        <p:spPr>
          <a:xfrm>
            <a:off x="1066799" y="2242897"/>
            <a:ext cx="10058400" cy="3284426"/>
          </a:xfrm>
        </p:spPr>
        <p:txBody>
          <a:bodyPr/>
          <a:lstStyle/>
          <a:p>
            <a:r>
              <a:rPr lang="en-GB" dirty="0"/>
              <a:t>I feel this would be the easiest and most straightforward way to gain accurate information.</a:t>
            </a:r>
          </a:p>
          <a:p>
            <a:r>
              <a:rPr lang="en-GB" dirty="0"/>
              <a:t> I could possibly consider asking parents directly about their child’s attainment levels, however I feel the results may not be 100% accurate and trustworthy as some parents may not know their child’s marks or some parents may lie or perhaps make out that their child is working at a higher level than what they actually are in reality. </a:t>
            </a:r>
          </a:p>
          <a:p>
            <a:r>
              <a:rPr lang="en-GB" dirty="0"/>
              <a:t>The information kept on record in the school will be accurate accounts of what level a child is working at therefore it would be trustworthy to compare against my results from the questionnaires. </a:t>
            </a:r>
          </a:p>
          <a:p>
            <a:endParaRPr lang="en-US" dirty="0"/>
          </a:p>
        </p:txBody>
      </p:sp>
    </p:spTree>
    <p:extLst>
      <p:ext uri="{BB962C8B-B14F-4D97-AF65-F5344CB8AC3E}">
        <p14:creationId xmlns:p14="http://schemas.microsoft.com/office/powerpoint/2010/main" val="1594436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10BEC35-BC43-7949-86E0-4F3C9C4DF4E8}"/>
              </a:ext>
            </a:extLst>
          </p:cNvPr>
          <p:cNvPicPr>
            <a:picLocks noGrp="1" noChangeAspect="1"/>
          </p:cNvPicPr>
          <p:nvPr>
            <p:ph idx="1"/>
          </p:nvPr>
        </p:nvPicPr>
        <p:blipFill>
          <a:blip r:embed="rId2"/>
          <a:stretch>
            <a:fillRect/>
          </a:stretch>
        </p:blipFill>
        <p:spPr>
          <a:xfrm>
            <a:off x="1668849" y="1120969"/>
            <a:ext cx="3911600" cy="4114800"/>
          </a:xfrm>
        </p:spPr>
      </p:pic>
      <p:sp>
        <p:nvSpPr>
          <p:cNvPr id="8" name="TextBox 7">
            <a:extLst>
              <a:ext uri="{FF2B5EF4-FFF2-40B4-BE49-F238E27FC236}">
                <a16:creationId xmlns:a16="http://schemas.microsoft.com/office/drawing/2014/main" id="{3FBF9993-449C-1D48-B6D0-451765B32FE7}"/>
              </a:ext>
            </a:extLst>
          </p:cNvPr>
          <p:cNvSpPr txBox="1"/>
          <p:nvPr/>
        </p:nvSpPr>
        <p:spPr>
          <a:xfrm>
            <a:off x="6726194" y="2125362"/>
            <a:ext cx="4209535" cy="1754326"/>
          </a:xfrm>
          <a:prstGeom prst="rect">
            <a:avLst/>
          </a:prstGeom>
          <a:noFill/>
        </p:spPr>
        <p:txBody>
          <a:bodyPr wrap="square" rtlCol="0">
            <a:spAutoFit/>
          </a:bodyPr>
          <a:lstStyle/>
          <a:p>
            <a:r>
              <a:rPr lang="en-US" dirty="0"/>
              <a:t>This Graph shows one of the ways I could set out my results after comparing the attainment levels and whether the pupils walk or not. I will do separate graphs for each year group. </a:t>
            </a:r>
          </a:p>
        </p:txBody>
      </p:sp>
    </p:spTree>
    <p:extLst>
      <p:ext uri="{BB962C8B-B14F-4D97-AF65-F5344CB8AC3E}">
        <p14:creationId xmlns:p14="http://schemas.microsoft.com/office/powerpoint/2010/main" val="1545127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766B0-E758-9347-BF2C-A2DFE31DF313}"/>
              </a:ext>
            </a:extLst>
          </p:cNvPr>
          <p:cNvSpPr>
            <a:spLocks noGrp="1"/>
          </p:cNvSpPr>
          <p:nvPr>
            <p:ph type="title"/>
          </p:nvPr>
        </p:nvSpPr>
        <p:spPr>
          <a:xfrm>
            <a:off x="1844457" y="592490"/>
            <a:ext cx="8503085" cy="1111050"/>
          </a:xfrm>
        </p:spPr>
        <p:txBody>
          <a:bodyPr>
            <a:normAutofit/>
          </a:bodyPr>
          <a:lstStyle/>
          <a:p>
            <a:pPr algn="ctr"/>
            <a:r>
              <a:rPr lang="en-US" sz="2800" b="1" u="sng" dirty="0"/>
              <a:t>Who would be involved at this stage? </a:t>
            </a:r>
            <a:br>
              <a:rPr lang="en-US" sz="2800" dirty="0"/>
            </a:br>
            <a:r>
              <a:rPr lang="en-US" sz="2000" u="sng" dirty="0"/>
              <a:t>School documents</a:t>
            </a:r>
            <a:endParaRPr lang="en-US" sz="2800" u="sng" dirty="0"/>
          </a:p>
        </p:txBody>
      </p:sp>
      <p:sp>
        <p:nvSpPr>
          <p:cNvPr id="3" name="Content Placeholder 2">
            <a:extLst>
              <a:ext uri="{FF2B5EF4-FFF2-40B4-BE49-F238E27FC236}">
                <a16:creationId xmlns:a16="http://schemas.microsoft.com/office/drawing/2014/main" id="{CB2D06F8-8038-374A-9FBE-0A481608C44B}"/>
              </a:ext>
            </a:extLst>
          </p:cNvPr>
          <p:cNvSpPr>
            <a:spLocks noGrp="1"/>
          </p:cNvSpPr>
          <p:nvPr>
            <p:ph idx="1"/>
          </p:nvPr>
        </p:nvSpPr>
        <p:spPr>
          <a:xfrm>
            <a:off x="797010" y="2128748"/>
            <a:ext cx="10597978" cy="3172302"/>
          </a:xfrm>
        </p:spPr>
        <p:txBody>
          <a:bodyPr>
            <a:normAutofit/>
          </a:bodyPr>
          <a:lstStyle/>
          <a:p>
            <a:r>
              <a:rPr lang="en-US" dirty="0"/>
              <a:t>Key Stage 2 pupils as study will be based on themselves.</a:t>
            </a:r>
          </a:p>
          <a:p>
            <a:endParaRPr lang="en-US" dirty="0"/>
          </a:p>
          <a:p>
            <a:r>
              <a:rPr lang="en-US" dirty="0"/>
              <a:t>Parents and Guardians as they will need to give permission for me to use the child’s information in my study. </a:t>
            </a:r>
          </a:p>
          <a:p>
            <a:endParaRPr lang="en-US" dirty="0"/>
          </a:p>
          <a:p>
            <a:r>
              <a:rPr lang="en-US" dirty="0"/>
              <a:t>Head Teachers, Teachers, Teaching Assistants and other school staff will need to grant me permission to allow me to use any school records of the children to determine their attainment levels.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3014193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42AFD-9AB6-354A-B2C9-42CCB2578503}"/>
              </a:ext>
            </a:extLst>
          </p:cNvPr>
          <p:cNvSpPr>
            <a:spLocks noGrp="1"/>
          </p:cNvSpPr>
          <p:nvPr>
            <p:ph type="title"/>
          </p:nvPr>
        </p:nvSpPr>
        <p:spPr>
          <a:xfrm>
            <a:off x="4168473" y="492281"/>
            <a:ext cx="3855054" cy="858668"/>
          </a:xfrm>
        </p:spPr>
        <p:txBody>
          <a:bodyPr>
            <a:normAutofit fontScale="90000"/>
          </a:bodyPr>
          <a:lstStyle/>
          <a:p>
            <a:pPr algn="ctr"/>
            <a:r>
              <a:rPr lang="en-US" sz="3100" b="1" u="sng" dirty="0"/>
              <a:t>Limitations?</a:t>
            </a:r>
            <a:br>
              <a:rPr lang="en-US" sz="2800" b="1" u="sng" dirty="0"/>
            </a:br>
            <a:r>
              <a:rPr lang="en-US" sz="2200" u="sng" dirty="0"/>
              <a:t>School Documents </a:t>
            </a:r>
            <a:br>
              <a:rPr lang="en-US" sz="2800" dirty="0"/>
            </a:br>
            <a:endParaRPr lang="en-US" sz="2800" b="1" dirty="0"/>
          </a:p>
        </p:txBody>
      </p:sp>
      <p:sp>
        <p:nvSpPr>
          <p:cNvPr id="3" name="Content Placeholder 2">
            <a:extLst>
              <a:ext uri="{FF2B5EF4-FFF2-40B4-BE49-F238E27FC236}">
                <a16:creationId xmlns:a16="http://schemas.microsoft.com/office/drawing/2014/main" id="{8408DC19-3A02-F14E-87AE-C5798DD26F4C}"/>
              </a:ext>
            </a:extLst>
          </p:cNvPr>
          <p:cNvSpPr>
            <a:spLocks noGrp="1"/>
          </p:cNvSpPr>
          <p:nvPr>
            <p:ph idx="1"/>
          </p:nvPr>
        </p:nvSpPr>
        <p:spPr>
          <a:xfrm>
            <a:off x="753762" y="1528175"/>
            <a:ext cx="10684476" cy="4837544"/>
          </a:xfrm>
        </p:spPr>
        <p:txBody>
          <a:bodyPr>
            <a:normAutofit fontScale="92500"/>
          </a:bodyPr>
          <a:lstStyle/>
          <a:p>
            <a:pPr lvl="0"/>
            <a:r>
              <a:rPr lang="en-GB" dirty="0"/>
              <a:t>Time frames - Likely to take a large amount of time to look through records. </a:t>
            </a:r>
          </a:p>
          <a:p>
            <a:pPr lvl="0"/>
            <a:endParaRPr lang="en-GB" dirty="0"/>
          </a:p>
          <a:p>
            <a:pPr lvl="0"/>
            <a:r>
              <a:rPr lang="en-GB" dirty="0"/>
              <a:t>Will also be a lengthy process to compare these findings with the findings from my questionnaires. </a:t>
            </a:r>
          </a:p>
          <a:p>
            <a:pPr lvl="0"/>
            <a:endParaRPr lang="en-GB" dirty="0"/>
          </a:p>
          <a:p>
            <a:pPr lvl="0"/>
            <a:r>
              <a:rPr lang="en-US" dirty="0"/>
              <a:t>Permission from schools – Schools may be skeptical to allow me to look at their results especially due to only being a volunteer. </a:t>
            </a:r>
            <a:endParaRPr lang="en-GB" dirty="0"/>
          </a:p>
          <a:p>
            <a:pPr marL="0" indent="0">
              <a:buNone/>
            </a:pPr>
            <a:r>
              <a:rPr lang="en-US" dirty="0"/>
              <a:t> </a:t>
            </a:r>
            <a:endParaRPr lang="en-GB" dirty="0"/>
          </a:p>
          <a:p>
            <a:pPr lvl="0"/>
            <a:r>
              <a:rPr lang="en-US" dirty="0"/>
              <a:t>Permission from parents and guardians. Some parents or guardians may not want the child’s school results to be looked at and involved in the study. </a:t>
            </a:r>
          </a:p>
          <a:p>
            <a:pPr lvl="0"/>
            <a:endParaRPr lang="en-US" dirty="0"/>
          </a:p>
          <a:p>
            <a:pPr lvl="0"/>
            <a:r>
              <a:rPr lang="en-US" dirty="0"/>
              <a:t>Permission from the child themselves – due to UN Conventions on the rights of the Child (UNCRC) </a:t>
            </a:r>
          </a:p>
          <a:p>
            <a:pPr lvl="0"/>
            <a:r>
              <a:rPr lang="en-US" dirty="0"/>
              <a:t>Article 12 –  Right to say what you think should happen and be listened to. </a:t>
            </a:r>
          </a:p>
          <a:p>
            <a:pPr lvl="0"/>
            <a:r>
              <a:rPr lang="en-US" dirty="0"/>
              <a:t>Article 16 –  Right to have privacy. </a:t>
            </a:r>
            <a:endParaRPr lang="en-GB" dirty="0"/>
          </a:p>
          <a:p>
            <a:endParaRPr lang="en-US" dirty="0"/>
          </a:p>
        </p:txBody>
      </p:sp>
    </p:spTree>
    <p:extLst>
      <p:ext uri="{BB962C8B-B14F-4D97-AF65-F5344CB8AC3E}">
        <p14:creationId xmlns:p14="http://schemas.microsoft.com/office/powerpoint/2010/main" val="758407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AF69D-7BF7-FD44-A92B-B2DE8FCD48FB}"/>
              </a:ext>
            </a:extLst>
          </p:cNvPr>
          <p:cNvSpPr>
            <a:spLocks noGrp="1"/>
          </p:cNvSpPr>
          <p:nvPr>
            <p:ph type="title"/>
          </p:nvPr>
        </p:nvSpPr>
        <p:spPr>
          <a:xfrm>
            <a:off x="2298356" y="432529"/>
            <a:ext cx="7595286" cy="877287"/>
          </a:xfrm>
        </p:spPr>
        <p:txBody>
          <a:bodyPr>
            <a:normAutofit/>
          </a:bodyPr>
          <a:lstStyle/>
          <a:p>
            <a:r>
              <a:rPr lang="en-US" sz="2800" b="1" u="sng" dirty="0"/>
              <a:t>Possible Limitations of the study as a whole</a:t>
            </a:r>
          </a:p>
        </p:txBody>
      </p:sp>
      <p:sp>
        <p:nvSpPr>
          <p:cNvPr id="3" name="Content Placeholder 2">
            <a:extLst>
              <a:ext uri="{FF2B5EF4-FFF2-40B4-BE49-F238E27FC236}">
                <a16:creationId xmlns:a16="http://schemas.microsoft.com/office/drawing/2014/main" id="{4F40F057-5FED-ED4A-8F0A-AF133C3E7420}"/>
              </a:ext>
            </a:extLst>
          </p:cNvPr>
          <p:cNvSpPr>
            <a:spLocks noGrp="1"/>
          </p:cNvSpPr>
          <p:nvPr>
            <p:ph idx="1"/>
          </p:nvPr>
        </p:nvSpPr>
        <p:spPr>
          <a:xfrm>
            <a:off x="714632" y="1594021"/>
            <a:ext cx="10762735" cy="4917947"/>
          </a:xfrm>
        </p:spPr>
        <p:txBody>
          <a:bodyPr>
            <a:normAutofit/>
          </a:bodyPr>
          <a:lstStyle/>
          <a:p>
            <a:pPr lvl="0"/>
            <a:r>
              <a:rPr lang="en-US" sz="1700" dirty="0"/>
              <a:t>Children with disabilities -  May be more difficult, or in some cases impossible for them to walk to school. </a:t>
            </a:r>
            <a:endParaRPr lang="en-GB" sz="1700" dirty="0"/>
          </a:p>
          <a:p>
            <a:pPr marL="0" indent="0">
              <a:buNone/>
            </a:pPr>
            <a:endParaRPr lang="en-GB" sz="1700" dirty="0"/>
          </a:p>
          <a:p>
            <a:pPr lvl="0"/>
            <a:r>
              <a:rPr lang="en-US" sz="1700" dirty="0"/>
              <a:t>Disabled parents -  If a child is not old enough to walk to school, but their parent or guardian suffers with a disability, this may make it impossible for them to walk to school. </a:t>
            </a:r>
            <a:endParaRPr lang="en-GB" sz="1700" dirty="0"/>
          </a:p>
          <a:p>
            <a:pPr marL="0" lvl="0" indent="0">
              <a:buNone/>
            </a:pPr>
            <a:r>
              <a:rPr lang="en-US" sz="1700" dirty="0"/>
              <a:t> </a:t>
            </a:r>
            <a:endParaRPr lang="en-GB" sz="1700" dirty="0"/>
          </a:p>
          <a:p>
            <a:pPr lvl="0"/>
            <a:r>
              <a:rPr lang="en-US" sz="1700" dirty="0"/>
              <a:t>Time of year – E.g., roads and footpaths are more likely to be icy during winter which could make it difficult for children to walk to school. Also during winter the mornings and afternoons are darker which again may make it more difficult for walking to school.  </a:t>
            </a:r>
          </a:p>
          <a:p>
            <a:pPr lvl="0"/>
            <a:endParaRPr lang="en-GB" sz="1700" dirty="0"/>
          </a:p>
          <a:p>
            <a:pPr lvl="0"/>
            <a:r>
              <a:rPr lang="en-US" sz="1700" dirty="0"/>
              <a:t>School is near several busy roads - could make it too dangerous for children to walk to school</a:t>
            </a:r>
          </a:p>
          <a:p>
            <a:pPr marL="0" lvl="0" indent="0">
              <a:buNone/>
            </a:pPr>
            <a:r>
              <a:rPr lang="en-US" sz="1700" dirty="0"/>
              <a:t> </a:t>
            </a:r>
            <a:endParaRPr lang="en-GB" sz="1700" dirty="0"/>
          </a:p>
          <a:p>
            <a:pPr lvl="0"/>
            <a:r>
              <a:rPr lang="en-US" sz="1700" dirty="0"/>
              <a:t>Due to other school closers in the near-by area, a large number of children are now travelling to and from school via bus due to the distance between school and their homes. Because of this, walking would be impossible anyway even if the pupil and parents or guardian wanted to walk.  </a:t>
            </a:r>
            <a:endParaRPr lang="en-GB" sz="1700" dirty="0"/>
          </a:p>
          <a:p>
            <a:endParaRPr lang="en-GB" dirty="0"/>
          </a:p>
          <a:p>
            <a:endParaRPr lang="en-US" dirty="0"/>
          </a:p>
        </p:txBody>
      </p:sp>
    </p:spTree>
    <p:extLst>
      <p:ext uri="{BB962C8B-B14F-4D97-AF65-F5344CB8AC3E}">
        <p14:creationId xmlns:p14="http://schemas.microsoft.com/office/powerpoint/2010/main" val="2577586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D844-FB3F-7D42-8969-E14710096F42}"/>
              </a:ext>
            </a:extLst>
          </p:cNvPr>
          <p:cNvSpPr>
            <a:spLocks noGrp="1"/>
          </p:cNvSpPr>
          <p:nvPr>
            <p:ph type="title"/>
          </p:nvPr>
        </p:nvSpPr>
        <p:spPr>
          <a:xfrm>
            <a:off x="4505580" y="383059"/>
            <a:ext cx="3180837" cy="778434"/>
          </a:xfrm>
        </p:spPr>
        <p:txBody>
          <a:bodyPr>
            <a:normAutofit/>
          </a:bodyPr>
          <a:lstStyle/>
          <a:p>
            <a:pPr algn="ctr"/>
            <a:r>
              <a:rPr lang="en-US" sz="2800" b="1" u="sng" dirty="0"/>
              <a:t>Ethical Issues</a:t>
            </a:r>
            <a:endParaRPr lang="en-US" sz="2400" u="sng" dirty="0"/>
          </a:p>
        </p:txBody>
      </p:sp>
      <p:sp>
        <p:nvSpPr>
          <p:cNvPr id="3" name="Content Placeholder 2">
            <a:extLst>
              <a:ext uri="{FF2B5EF4-FFF2-40B4-BE49-F238E27FC236}">
                <a16:creationId xmlns:a16="http://schemas.microsoft.com/office/drawing/2014/main" id="{A7E6DC85-4231-DD4F-B7B2-FF567283CB5B}"/>
              </a:ext>
            </a:extLst>
          </p:cNvPr>
          <p:cNvSpPr>
            <a:spLocks noGrp="1"/>
          </p:cNvSpPr>
          <p:nvPr>
            <p:ph idx="1"/>
          </p:nvPr>
        </p:nvSpPr>
        <p:spPr>
          <a:xfrm>
            <a:off x="535457" y="1359244"/>
            <a:ext cx="11121081" cy="5214551"/>
          </a:xfrm>
        </p:spPr>
        <p:txBody>
          <a:bodyPr>
            <a:normAutofit lnSpcReduction="10000"/>
          </a:bodyPr>
          <a:lstStyle/>
          <a:p>
            <a:pPr marL="0" indent="0">
              <a:buNone/>
            </a:pPr>
            <a:r>
              <a:rPr lang="en-GB" dirty="0"/>
              <a:t>Ethics refers to the correct rules of conduct necessary when carrying out pieces of research. </a:t>
            </a:r>
            <a:endParaRPr lang="en-US" dirty="0"/>
          </a:p>
          <a:p>
            <a:r>
              <a:rPr lang="en-GB" dirty="0"/>
              <a:t>They ensure no harm can be caused by myself to the participants.</a:t>
            </a:r>
          </a:p>
          <a:p>
            <a:r>
              <a:rPr lang="en-GB" dirty="0"/>
              <a:t>They protect participants against any possible counteract power issues by myself.</a:t>
            </a:r>
          </a:p>
          <a:p>
            <a:r>
              <a:rPr lang="en-GB" dirty="0"/>
              <a:t>They protect myself as a researcher if anything was to go wrong. </a:t>
            </a:r>
          </a:p>
          <a:p>
            <a:pPr marL="0" indent="0">
              <a:buNone/>
            </a:pPr>
            <a:endParaRPr lang="en-GB" dirty="0"/>
          </a:p>
          <a:p>
            <a:pPr marL="0" indent="0">
              <a:buNone/>
            </a:pPr>
            <a:r>
              <a:rPr lang="en-GB" dirty="0"/>
              <a:t>Vitally important to follow the Bera Guidelines - designed to support me as an educational researcher when carrying out research to ensure it is done to the highest ethical standard possible.  -  First published in 2011, extensively revised, expanded and updated in 2018. </a:t>
            </a:r>
            <a:r>
              <a:rPr lang="en-GB" sz="1200" dirty="0"/>
              <a:t>(Bera.ac.uk, 2018) </a:t>
            </a:r>
          </a:p>
          <a:p>
            <a:pPr marL="0" indent="0">
              <a:buNone/>
            </a:pPr>
            <a:r>
              <a:rPr lang="en-GB" dirty="0"/>
              <a:t> </a:t>
            </a:r>
          </a:p>
          <a:p>
            <a:r>
              <a:rPr lang="en-GB" dirty="0"/>
              <a:t>I need to ensure I have </a:t>
            </a:r>
            <a:r>
              <a:rPr lang="en-GB" b="1" u="sng" dirty="0"/>
              <a:t>consent</a:t>
            </a:r>
            <a:r>
              <a:rPr lang="en-GB" dirty="0"/>
              <a:t> to include their answers in my study. </a:t>
            </a:r>
          </a:p>
          <a:p>
            <a:r>
              <a:rPr lang="en-GB" dirty="0"/>
              <a:t>I need to advise them that they have a </a:t>
            </a:r>
            <a:r>
              <a:rPr lang="en-GB" b="1" u="sng" dirty="0"/>
              <a:t>Right to Withdraw</a:t>
            </a:r>
            <a:r>
              <a:rPr lang="en-GB" dirty="0"/>
              <a:t> at any point of the study.</a:t>
            </a:r>
          </a:p>
          <a:p>
            <a:r>
              <a:rPr lang="en-GB" dirty="0"/>
              <a:t>I need to advise them of the possibility of any </a:t>
            </a:r>
            <a:r>
              <a:rPr lang="en-GB" b="1" u="sng" dirty="0"/>
              <a:t>Potential Harm, Distress and Discomfort</a:t>
            </a:r>
            <a:r>
              <a:rPr lang="en-GB" dirty="0"/>
              <a:t> that may arise due to my study.</a:t>
            </a:r>
          </a:p>
          <a:p>
            <a:r>
              <a:rPr lang="en-GB" dirty="0"/>
              <a:t>I need to ensure I deal with </a:t>
            </a:r>
            <a:r>
              <a:rPr lang="en-GB" b="1" u="sng" dirty="0"/>
              <a:t>confidentiality </a:t>
            </a:r>
            <a:r>
              <a:rPr lang="en-GB" dirty="0"/>
              <a:t>at the highest standard. </a:t>
            </a:r>
            <a:r>
              <a:rPr lang="en-GB" sz="1300" dirty="0"/>
              <a:t>(Ethical guidelines for educational research)</a:t>
            </a:r>
            <a:endParaRPr lang="en-GB" dirty="0"/>
          </a:p>
        </p:txBody>
      </p:sp>
    </p:spTree>
    <p:extLst>
      <p:ext uri="{BB962C8B-B14F-4D97-AF65-F5344CB8AC3E}">
        <p14:creationId xmlns:p14="http://schemas.microsoft.com/office/powerpoint/2010/main" val="3918604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1509A-F8EA-D44B-B19E-9840641A7E60}"/>
              </a:ext>
            </a:extLst>
          </p:cNvPr>
          <p:cNvSpPr>
            <a:spLocks noGrp="1"/>
          </p:cNvSpPr>
          <p:nvPr>
            <p:ph type="title"/>
          </p:nvPr>
        </p:nvSpPr>
        <p:spPr>
          <a:xfrm>
            <a:off x="2570092" y="490167"/>
            <a:ext cx="7051815" cy="665585"/>
          </a:xfrm>
        </p:spPr>
        <p:txBody>
          <a:bodyPr>
            <a:normAutofit/>
          </a:bodyPr>
          <a:lstStyle/>
          <a:p>
            <a:pPr algn="ctr"/>
            <a:r>
              <a:rPr lang="en-US" sz="2800" b="1" u="sng" dirty="0"/>
              <a:t>How would I store the data/results?</a:t>
            </a:r>
          </a:p>
        </p:txBody>
      </p:sp>
      <p:sp>
        <p:nvSpPr>
          <p:cNvPr id="3" name="Content Placeholder 2">
            <a:extLst>
              <a:ext uri="{FF2B5EF4-FFF2-40B4-BE49-F238E27FC236}">
                <a16:creationId xmlns:a16="http://schemas.microsoft.com/office/drawing/2014/main" id="{0CF5C5F4-D36A-7A44-8DCB-EAB36C73977C}"/>
              </a:ext>
            </a:extLst>
          </p:cNvPr>
          <p:cNvSpPr>
            <a:spLocks noGrp="1"/>
          </p:cNvSpPr>
          <p:nvPr>
            <p:ph idx="1"/>
          </p:nvPr>
        </p:nvSpPr>
        <p:spPr>
          <a:xfrm>
            <a:off x="796446" y="1258785"/>
            <a:ext cx="10599107" cy="5272644"/>
          </a:xfrm>
        </p:spPr>
        <p:txBody>
          <a:bodyPr>
            <a:normAutofit lnSpcReduction="10000"/>
          </a:bodyPr>
          <a:lstStyle/>
          <a:p>
            <a:r>
              <a:rPr lang="en-GB" dirty="0"/>
              <a:t>The data I will be using throughout my study will be very sensitive and therefore I will need to handle it extremely carefully. </a:t>
            </a:r>
          </a:p>
          <a:p>
            <a:endParaRPr lang="en-GB" dirty="0"/>
          </a:p>
          <a:p>
            <a:r>
              <a:rPr lang="en-GB" dirty="0"/>
              <a:t>SurveyMonkey - all completed questionnaires will be kept on their database. SurveyMonkey is strongly underpinned and compliant with the GDPR which means that all personal data and information kept on their database will be secure, safe and kept confidential which means the privacy of all individuals involved in my study will be protected. </a:t>
            </a:r>
          </a:p>
          <a:p>
            <a:endParaRPr lang="en-GB" dirty="0"/>
          </a:p>
          <a:p>
            <a:r>
              <a:rPr lang="en-GB" dirty="0"/>
              <a:t>Information extracted from SurveyMonkey will be kept securely on a laptop. The laptop will be fully up to date relevant anti-virus software </a:t>
            </a:r>
          </a:p>
          <a:p>
            <a:endParaRPr lang="en-GB" dirty="0"/>
          </a:p>
          <a:p>
            <a:r>
              <a:rPr lang="en-GB" dirty="0"/>
              <a:t>Will also have a secure password on it to ensure the information cannot be accessed if the laptop was to get stolen or misplaced. </a:t>
            </a:r>
          </a:p>
          <a:p>
            <a:endParaRPr lang="en-GB" dirty="0"/>
          </a:p>
          <a:p>
            <a:r>
              <a:rPr lang="en-US" dirty="0"/>
              <a:t>Once study is over and results have been published, any sensitive information will be destroyed within a reasonable time frame. </a:t>
            </a:r>
            <a:endParaRPr lang="en-GB" dirty="0"/>
          </a:p>
          <a:p>
            <a:endParaRPr lang="en-US" dirty="0"/>
          </a:p>
        </p:txBody>
      </p:sp>
    </p:spTree>
    <p:extLst>
      <p:ext uri="{BB962C8B-B14F-4D97-AF65-F5344CB8AC3E}">
        <p14:creationId xmlns:p14="http://schemas.microsoft.com/office/powerpoint/2010/main" val="2871103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B526-6671-A346-A562-0B75F0F11643}"/>
              </a:ext>
            </a:extLst>
          </p:cNvPr>
          <p:cNvSpPr>
            <a:spLocks noGrp="1"/>
          </p:cNvSpPr>
          <p:nvPr>
            <p:ph type="title"/>
          </p:nvPr>
        </p:nvSpPr>
        <p:spPr>
          <a:xfrm>
            <a:off x="3864575" y="370744"/>
            <a:ext cx="4153928" cy="605438"/>
          </a:xfrm>
        </p:spPr>
        <p:txBody>
          <a:bodyPr>
            <a:normAutofit/>
          </a:bodyPr>
          <a:lstStyle/>
          <a:p>
            <a:pPr algn="ctr"/>
            <a:r>
              <a:rPr lang="en-US" sz="2800" b="1" u="sng" dirty="0"/>
              <a:t>Available Literature</a:t>
            </a:r>
          </a:p>
        </p:txBody>
      </p:sp>
      <p:sp>
        <p:nvSpPr>
          <p:cNvPr id="3" name="Content Placeholder 2">
            <a:extLst>
              <a:ext uri="{FF2B5EF4-FFF2-40B4-BE49-F238E27FC236}">
                <a16:creationId xmlns:a16="http://schemas.microsoft.com/office/drawing/2014/main" id="{7B76173C-C6F9-4449-9DBF-F2FF92FD58D2}"/>
              </a:ext>
            </a:extLst>
          </p:cNvPr>
          <p:cNvSpPr>
            <a:spLocks noGrp="1"/>
          </p:cNvSpPr>
          <p:nvPr>
            <p:ph idx="1"/>
          </p:nvPr>
        </p:nvSpPr>
        <p:spPr>
          <a:xfrm>
            <a:off x="628133" y="1229427"/>
            <a:ext cx="5313406" cy="5367806"/>
          </a:xfrm>
        </p:spPr>
        <p:txBody>
          <a:bodyPr>
            <a:normAutofit lnSpcReduction="10000"/>
          </a:bodyPr>
          <a:lstStyle/>
          <a:p>
            <a:pPr marL="0" indent="0">
              <a:buNone/>
            </a:pPr>
            <a:r>
              <a:rPr lang="en-GB" b="1" dirty="0"/>
              <a:t>British Heart Foundation </a:t>
            </a:r>
            <a:r>
              <a:rPr lang="en-GB" dirty="0"/>
              <a:t>- Benefits of physical activity, such as Walking to school would include; </a:t>
            </a:r>
          </a:p>
          <a:p>
            <a:r>
              <a:rPr lang="en-GB" dirty="0"/>
              <a:t>the enhancement of psychological well-being, </a:t>
            </a:r>
          </a:p>
          <a:p>
            <a:r>
              <a:rPr lang="en-GB" dirty="0"/>
              <a:t>enhanced social development and </a:t>
            </a:r>
          </a:p>
          <a:p>
            <a:r>
              <a:rPr lang="en-GB" dirty="0"/>
              <a:t>an enhancement of self-esteem.        </a:t>
            </a:r>
            <a:r>
              <a:rPr lang="en-GB" sz="1200" dirty="0"/>
              <a:t>(Promoting walking to school, 2001)</a:t>
            </a:r>
          </a:p>
          <a:p>
            <a:pPr marL="0" indent="0">
              <a:buNone/>
            </a:pPr>
            <a:endParaRPr lang="en-GB" dirty="0"/>
          </a:p>
          <a:p>
            <a:pPr marL="0" indent="0">
              <a:buNone/>
            </a:pPr>
            <a:r>
              <a:rPr lang="en-GB" b="1" dirty="0"/>
              <a:t>Harvard Medical School </a:t>
            </a:r>
            <a:r>
              <a:rPr lang="en-GB" dirty="0"/>
              <a:t>- Undertaking regular exercise, which would include walking to school, can cause human brains to release chemicals which are key for boosting an individual’s;</a:t>
            </a:r>
          </a:p>
          <a:p>
            <a:r>
              <a:rPr lang="en-GB" dirty="0"/>
              <a:t>Memory</a:t>
            </a:r>
          </a:p>
          <a:p>
            <a:r>
              <a:rPr lang="en-GB" dirty="0"/>
              <a:t>Concentration </a:t>
            </a:r>
          </a:p>
          <a:p>
            <a:r>
              <a:rPr lang="en-GB" dirty="0"/>
              <a:t>Mental sharpness.  </a:t>
            </a:r>
            <a:r>
              <a:rPr lang="en-GB" sz="1200" dirty="0"/>
              <a:t>(Godman, 2014)</a:t>
            </a:r>
          </a:p>
          <a:p>
            <a:pPr marL="0" indent="0">
              <a:buNone/>
            </a:pPr>
            <a:endParaRPr lang="en-GB" sz="1400" dirty="0"/>
          </a:p>
          <a:p>
            <a:endParaRPr lang="en-GB" dirty="0"/>
          </a:p>
          <a:p>
            <a:endParaRPr lang="en-GB" dirty="0"/>
          </a:p>
          <a:p>
            <a:endParaRPr lang="en-GB" dirty="0"/>
          </a:p>
          <a:p>
            <a:endParaRPr lang="en-GB" dirty="0"/>
          </a:p>
          <a:p>
            <a:endParaRPr lang="en-US" dirty="0"/>
          </a:p>
        </p:txBody>
      </p:sp>
      <p:sp>
        <p:nvSpPr>
          <p:cNvPr id="4" name="TextBox 3">
            <a:extLst>
              <a:ext uri="{FF2B5EF4-FFF2-40B4-BE49-F238E27FC236}">
                <a16:creationId xmlns:a16="http://schemas.microsoft.com/office/drawing/2014/main" id="{80BA0218-C1F3-4C47-B759-AA4DE0D0CF5A}"/>
              </a:ext>
            </a:extLst>
          </p:cNvPr>
          <p:cNvSpPr txBox="1"/>
          <p:nvPr/>
        </p:nvSpPr>
        <p:spPr>
          <a:xfrm>
            <a:off x="6096000" y="1235674"/>
            <a:ext cx="5537884" cy="5355312"/>
          </a:xfrm>
          <a:prstGeom prst="rect">
            <a:avLst/>
          </a:prstGeom>
          <a:noFill/>
        </p:spPr>
        <p:txBody>
          <a:bodyPr wrap="square" rtlCol="0">
            <a:spAutoFit/>
          </a:bodyPr>
          <a:lstStyle/>
          <a:p>
            <a:r>
              <a:rPr lang="en-GB" b="1" dirty="0"/>
              <a:t>The Telegraph </a:t>
            </a:r>
            <a:r>
              <a:rPr lang="en-GB" dirty="0"/>
              <a:t>– There is a direct correlation with increasing the amount of daily physical activity and grades and attainment levels increasing. Activities can include; </a:t>
            </a:r>
          </a:p>
          <a:p>
            <a:pPr marL="285750" indent="-285750">
              <a:buSzPct val="65000"/>
              <a:buFont typeface="Courier New" panose="02070309020205020404" pitchFamily="49" charset="0"/>
              <a:buChar char="o"/>
            </a:pPr>
            <a:r>
              <a:rPr lang="en-GB" dirty="0"/>
              <a:t>Lunchtime games</a:t>
            </a:r>
          </a:p>
          <a:p>
            <a:pPr marL="285750" indent="-285750">
              <a:buSzPct val="65000"/>
              <a:buFont typeface="Courier New" panose="02070309020205020404" pitchFamily="49" charset="0"/>
              <a:buChar char="o"/>
            </a:pPr>
            <a:r>
              <a:rPr lang="en-GB" dirty="0"/>
              <a:t>Cycling to school </a:t>
            </a:r>
          </a:p>
          <a:p>
            <a:pPr marL="285750" indent="-285750">
              <a:buSzPct val="65000"/>
              <a:buFont typeface="Courier New" panose="02070309020205020404" pitchFamily="49" charset="0"/>
              <a:buChar char="o"/>
            </a:pPr>
            <a:r>
              <a:rPr lang="en-GB" dirty="0"/>
              <a:t>Walking to school. </a:t>
            </a:r>
            <a:r>
              <a:rPr lang="en-GB" sz="1200" dirty="0"/>
              <a:t>(Paton, 2013)</a:t>
            </a:r>
          </a:p>
          <a:p>
            <a:endParaRPr lang="en-GB" dirty="0"/>
          </a:p>
          <a:p>
            <a:r>
              <a:rPr lang="en-GB" b="1" dirty="0"/>
              <a:t>UK Government </a:t>
            </a:r>
            <a:r>
              <a:rPr lang="en-GB" dirty="0"/>
              <a:t>- Regular physical activity results in an enhancement of; </a:t>
            </a:r>
          </a:p>
          <a:p>
            <a:pPr marL="285750" indent="-285750">
              <a:buSzPct val="65000"/>
              <a:buFont typeface="Courier New" panose="02070309020205020404" pitchFamily="49" charset="0"/>
              <a:buChar char="o"/>
            </a:pPr>
            <a:r>
              <a:rPr lang="en-GB" dirty="0"/>
              <a:t>mental well-being </a:t>
            </a:r>
          </a:p>
          <a:p>
            <a:pPr marL="285750" indent="-285750">
              <a:buSzPct val="65000"/>
              <a:buFont typeface="Courier New" panose="02070309020205020404" pitchFamily="49" charset="0"/>
              <a:buChar char="o"/>
            </a:pPr>
            <a:r>
              <a:rPr lang="en-GB" dirty="0"/>
              <a:t>confidence and peer acceptance</a:t>
            </a:r>
          </a:p>
          <a:p>
            <a:pPr marL="285750" indent="-285750">
              <a:buSzPct val="65000"/>
              <a:buFont typeface="Courier New" panose="02070309020205020404" pitchFamily="49" charset="0"/>
              <a:buChar char="o"/>
            </a:pPr>
            <a:r>
              <a:rPr lang="en-GB" dirty="0"/>
              <a:t>improvement in academic achievement and concentration. </a:t>
            </a:r>
            <a:r>
              <a:rPr lang="en-GB" sz="1200" dirty="0"/>
              <a:t>(Gov.uk, 2015)</a:t>
            </a:r>
          </a:p>
          <a:p>
            <a:endParaRPr lang="en-GB" dirty="0"/>
          </a:p>
          <a:p>
            <a:r>
              <a:rPr lang="en-GB" b="1" dirty="0"/>
              <a:t>Chalkley et al, 2015 </a:t>
            </a:r>
            <a:r>
              <a:rPr lang="en-GB" dirty="0"/>
              <a:t>- There is ever growing emerging evidence of an association between physical activity and attainment. </a:t>
            </a:r>
            <a:r>
              <a:rPr lang="en-GB" sz="1200" dirty="0"/>
              <a:t>(Gov.uk, 2015)</a:t>
            </a:r>
          </a:p>
          <a:p>
            <a:endParaRPr lang="en-US" dirty="0"/>
          </a:p>
        </p:txBody>
      </p:sp>
    </p:spTree>
    <p:extLst>
      <p:ext uri="{BB962C8B-B14F-4D97-AF65-F5344CB8AC3E}">
        <p14:creationId xmlns:p14="http://schemas.microsoft.com/office/powerpoint/2010/main" val="3044102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FEC85-CD3A-D842-9973-5370E200681F}"/>
              </a:ext>
            </a:extLst>
          </p:cNvPr>
          <p:cNvSpPr>
            <a:spLocks noGrp="1"/>
          </p:cNvSpPr>
          <p:nvPr>
            <p:ph type="title"/>
          </p:nvPr>
        </p:nvSpPr>
        <p:spPr>
          <a:xfrm>
            <a:off x="769306" y="492282"/>
            <a:ext cx="10711841" cy="1010842"/>
          </a:xfrm>
        </p:spPr>
        <p:txBody>
          <a:bodyPr>
            <a:noAutofit/>
          </a:bodyPr>
          <a:lstStyle/>
          <a:p>
            <a:pPr algn="ctr"/>
            <a:r>
              <a:rPr lang="en-US" sz="2800" b="1" u="sng" dirty="0"/>
              <a:t>What could be done to help promote walking</a:t>
            </a:r>
            <a:br>
              <a:rPr lang="en-US" sz="2800" b="1" u="sng" dirty="0"/>
            </a:br>
            <a:r>
              <a:rPr lang="en-US" sz="2800" b="1" u="sng" dirty="0"/>
              <a:t> to and from school?</a:t>
            </a:r>
          </a:p>
        </p:txBody>
      </p:sp>
      <p:sp>
        <p:nvSpPr>
          <p:cNvPr id="3" name="Content Placeholder 2">
            <a:extLst>
              <a:ext uri="{FF2B5EF4-FFF2-40B4-BE49-F238E27FC236}">
                <a16:creationId xmlns:a16="http://schemas.microsoft.com/office/drawing/2014/main" id="{0296C425-AFA7-FA40-A88B-0741B24F242B}"/>
              </a:ext>
            </a:extLst>
          </p:cNvPr>
          <p:cNvSpPr>
            <a:spLocks noGrp="1"/>
          </p:cNvSpPr>
          <p:nvPr>
            <p:ph idx="1"/>
          </p:nvPr>
        </p:nvSpPr>
        <p:spPr>
          <a:xfrm>
            <a:off x="484339" y="2016690"/>
            <a:ext cx="11223321" cy="4349028"/>
          </a:xfrm>
        </p:spPr>
        <p:txBody>
          <a:bodyPr/>
          <a:lstStyle/>
          <a:p>
            <a:pPr lvl="0"/>
            <a:r>
              <a:rPr lang="en-US" dirty="0"/>
              <a:t>Schools could provide maps/guides advising of best and most appropriate routes.</a:t>
            </a:r>
            <a:endParaRPr lang="en-GB" dirty="0"/>
          </a:p>
          <a:p>
            <a:pPr marL="0" indent="0">
              <a:buNone/>
            </a:pPr>
            <a:endParaRPr lang="en-GB" dirty="0"/>
          </a:p>
          <a:p>
            <a:pPr lvl="0"/>
            <a:r>
              <a:rPr lang="en-US" dirty="0"/>
              <a:t>Schools could arrange some sort of walking groups – i.e. group of children walking together rather than walking on their own. </a:t>
            </a:r>
          </a:p>
          <a:p>
            <a:pPr lvl="0"/>
            <a:endParaRPr lang="en-US" dirty="0"/>
          </a:p>
          <a:p>
            <a:pPr lvl="0"/>
            <a:r>
              <a:rPr lang="en-US" dirty="0"/>
              <a:t>Local authorities could look at reducing speed limits of busier roads near schools to ensure safer walking conditions – could persuade parents/guardians to allow their children to walk.</a:t>
            </a:r>
            <a:endParaRPr lang="en-GB" dirty="0"/>
          </a:p>
          <a:p>
            <a:pPr marL="0" lvl="0" indent="0">
              <a:buNone/>
            </a:pPr>
            <a:endParaRPr lang="en-GB" dirty="0"/>
          </a:p>
          <a:p>
            <a:pPr lvl="0"/>
            <a:r>
              <a:rPr lang="en-US" dirty="0"/>
              <a:t>Schools could provide appropriate areas in the school where children can put their coats and umbrellas if they are wet where they will be able to dry efficiently and in a timely manner without staying damp all day. </a:t>
            </a:r>
            <a:endParaRPr lang="en-GB" dirty="0"/>
          </a:p>
          <a:p>
            <a:endParaRPr lang="en-US" dirty="0"/>
          </a:p>
          <a:p>
            <a:endParaRPr lang="en-US" dirty="0"/>
          </a:p>
        </p:txBody>
      </p:sp>
    </p:spTree>
    <p:extLst>
      <p:ext uri="{BB962C8B-B14F-4D97-AF65-F5344CB8AC3E}">
        <p14:creationId xmlns:p14="http://schemas.microsoft.com/office/powerpoint/2010/main" val="23703930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E33A1-099A-9D45-897E-99BB82648ACD}"/>
              </a:ext>
            </a:extLst>
          </p:cNvPr>
          <p:cNvSpPr>
            <a:spLocks noGrp="1"/>
          </p:cNvSpPr>
          <p:nvPr>
            <p:ph type="title"/>
          </p:nvPr>
        </p:nvSpPr>
        <p:spPr/>
        <p:txBody>
          <a:bodyPr>
            <a:normAutofit/>
          </a:bodyPr>
          <a:lstStyle/>
          <a:p>
            <a:pPr algn="ctr"/>
            <a:r>
              <a:rPr lang="en-US" dirty="0"/>
              <a:t>Thank you for listening.</a:t>
            </a:r>
          </a:p>
        </p:txBody>
      </p:sp>
      <p:sp>
        <p:nvSpPr>
          <p:cNvPr id="3" name="Content Placeholder 2">
            <a:extLst>
              <a:ext uri="{FF2B5EF4-FFF2-40B4-BE49-F238E27FC236}">
                <a16:creationId xmlns:a16="http://schemas.microsoft.com/office/drawing/2014/main" id="{B9F95F91-A076-1044-818B-2E03B2F91DA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163150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5A94-40F1-2249-AFAF-0D3B408681C0}"/>
              </a:ext>
            </a:extLst>
          </p:cNvPr>
          <p:cNvSpPr>
            <a:spLocks noGrp="1"/>
          </p:cNvSpPr>
          <p:nvPr>
            <p:ph type="title"/>
          </p:nvPr>
        </p:nvSpPr>
        <p:spPr>
          <a:xfrm>
            <a:off x="4619501" y="405088"/>
            <a:ext cx="2420587" cy="544938"/>
          </a:xfrm>
        </p:spPr>
        <p:txBody>
          <a:bodyPr>
            <a:normAutofit/>
          </a:bodyPr>
          <a:lstStyle/>
          <a:p>
            <a:pPr algn="ctr"/>
            <a:r>
              <a:rPr lang="en-US" sz="1600" b="1" u="sng" dirty="0"/>
              <a:t>References </a:t>
            </a:r>
          </a:p>
        </p:txBody>
      </p:sp>
      <p:sp>
        <p:nvSpPr>
          <p:cNvPr id="3" name="Content Placeholder 2">
            <a:extLst>
              <a:ext uri="{FF2B5EF4-FFF2-40B4-BE49-F238E27FC236}">
                <a16:creationId xmlns:a16="http://schemas.microsoft.com/office/drawing/2014/main" id="{AAC8B3A1-C5E2-5440-B4F0-E78E2E927EC6}"/>
              </a:ext>
            </a:extLst>
          </p:cNvPr>
          <p:cNvSpPr>
            <a:spLocks noGrp="1"/>
          </p:cNvSpPr>
          <p:nvPr>
            <p:ph idx="1"/>
          </p:nvPr>
        </p:nvSpPr>
        <p:spPr>
          <a:xfrm>
            <a:off x="463137" y="950026"/>
            <a:ext cx="11269683" cy="5502886"/>
          </a:xfrm>
        </p:spPr>
        <p:txBody>
          <a:bodyPr>
            <a:normAutofit fontScale="62500" lnSpcReduction="20000"/>
          </a:bodyPr>
          <a:lstStyle/>
          <a:p>
            <a:r>
              <a:rPr lang="en-US" dirty="0" err="1"/>
              <a:t>Bera.ac.uk</a:t>
            </a:r>
            <a:r>
              <a:rPr lang="en-US" dirty="0"/>
              <a:t>. (2018). </a:t>
            </a:r>
            <a:r>
              <a:rPr lang="en-US" i="1" dirty="0"/>
              <a:t>Ethical Guidelines for Educational Research, fourth edition (2018)  | BERA</a:t>
            </a:r>
            <a:r>
              <a:rPr lang="en-US" dirty="0"/>
              <a:t>. [online] Available at: https://</a:t>
            </a:r>
            <a:r>
              <a:rPr lang="en-US" dirty="0" err="1"/>
              <a:t>www.bera.ac.uk</a:t>
            </a:r>
            <a:r>
              <a:rPr lang="en-US" dirty="0"/>
              <a:t>/</a:t>
            </a:r>
            <a:r>
              <a:rPr lang="en-US" dirty="0" err="1"/>
              <a:t>bera</a:t>
            </a:r>
            <a:r>
              <a:rPr lang="en-US" dirty="0"/>
              <a:t>-in-the-news/ethical-guidelines-for-educational-research-fourth-edition-2018 [Accessed 15 Feb. 2019].</a:t>
            </a:r>
            <a:endParaRPr lang="en-GB" dirty="0"/>
          </a:p>
          <a:p>
            <a:endParaRPr lang="en-GB" dirty="0"/>
          </a:p>
          <a:p>
            <a:r>
              <a:rPr lang="en-US" dirty="0"/>
              <a:t>DeFranzo, S. (2011). </a:t>
            </a:r>
            <a:r>
              <a:rPr lang="en-US" i="1" dirty="0"/>
              <a:t>Difference between qualitative and quantitative research.</a:t>
            </a:r>
            <a:r>
              <a:rPr lang="en-US" dirty="0"/>
              <a:t>. [online] Snap Surveys Blog. Available at: https://</a:t>
            </a:r>
            <a:r>
              <a:rPr lang="en-US" dirty="0" err="1"/>
              <a:t>www.snapsurveys.com</a:t>
            </a:r>
            <a:r>
              <a:rPr lang="en-US" dirty="0"/>
              <a:t>/blog/qualitative-vs-quantitative-research/ [Accessed 15 Feb. 2019].</a:t>
            </a:r>
            <a:endParaRPr lang="en-GB" dirty="0"/>
          </a:p>
          <a:p>
            <a:pPr marL="0" indent="0">
              <a:buNone/>
            </a:pPr>
            <a:r>
              <a:rPr lang="en-US" dirty="0"/>
              <a:t> </a:t>
            </a:r>
            <a:endParaRPr lang="en-GB" dirty="0"/>
          </a:p>
          <a:p>
            <a:r>
              <a:rPr lang="en-US" dirty="0"/>
              <a:t>Ethical guidelines for educational research. (2011). [</a:t>
            </a:r>
            <a:r>
              <a:rPr lang="en-US" dirty="0" err="1"/>
              <a:t>ebook</a:t>
            </a:r>
            <a:r>
              <a:rPr lang="en-US" dirty="0"/>
              <a:t>] London. Available at: https://</a:t>
            </a:r>
            <a:r>
              <a:rPr lang="en-US" dirty="0" err="1"/>
              <a:t>www.bera.ac.uk</a:t>
            </a:r>
            <a:r>
              <a:rPr lang="en-US" dirty="0"/>
              <a:t>/</a:t>
            </a:r>
            <a:r>
              <a:rPr lang="en-US" dirty="0" err="1"/>
              <a:t>wp</a:t>
            </a:r>
            <a:r>
              <a:rPr lang="en-US" dirty="0"/>
              <a:t>-content/uploads/2014/02/BERA-Ethical-Guidelines-2011.pdf?noredirect=1.</a:t>
            </a:r>
            <a:endParaRPr lang="en-GB" dirty="0"/>
          </a:p>
          <a:p>
            <a:pPr marL="0" indent="0">
              <a:buNone/>
            </a:pPr>
            <a:r>
              <a:rPr lang="en-US" dirty="0"/>
              <a:t> </a:t>
            </a:r>
            <a:endParaRPr lang="en-GB" dirty="0"/>
          </a:p>
          <a:p>
            <a:r>
              <a:rPr lang="en-US" dirty="0"/>
              <a:t>Godman, H. (2014). </a:t>
            </a:r>
            <a:r>
              <a:rPr lang="en-US" i="1" dirty="0"/>
              <a:t>Regular exercise changes the brain to improve memory, thinking skills - Harvard Health Blog</a:t>
            </a:r>
            <a:r>
              <a:rPr lang="en-US" dirty="0"/>
              <a:t>. [online] Harvard Health Blog. Available at: https://</a:t>
            </a:r>
            <a:r>
              <a:rPr lang="en-US" dirty="0" err="1"/>
              <a:t>www.health.harvard.edu</a:t>
            </a:r>
            <a:r>
              <a:rPr lang="en-US" dirty="0"/>
              <a:t>/blog/regular-exercise-changes-brain-improve-memory-thinking-skills-201404097110 [Accessed 15 Feb. 2019].</a:t>
            </a:r>
            <a:endParaRPr lang="en-GB" dirty="0"/>
          </a:p>
          <a:p>
            <a:pPr marL="0" indent="0">
              <a:buNone/>
            </a:pPr>
            <a:r>
              <a:rPr lang="en-US" dirty="0"/>
              <a:t> </a:t>
            </a:r>
            <a:endParaRPr lang="en-GB" dirty="0"/>
          </a:p>
          <a:p>
            <a:r>
              <a:rPr lang="en-US" dirty="0" err="1"/>
              <a:t>Help.surveymonkey.com</a:t>
            </a:r>
            <a:r>
              <a:rPr lang="en-US" dirty="0"/>
              <a:t>. (2019). </a:t>
            </a:r>
            <a:r>
              <a:rPr lang="en-US" i="1" dirty="0"/>
              <a:t>SurveyMonkey and GDPR Compliance</a:t>
            </a:r>
            <a:r>
              <a:rPr lang="en-US" dirty="0"/>
              <a:t>. [online] Available at: https://</a:t>
            </a:r>
            <a:r>
              <a:rPr lang="en-US" dirty="0" err="1"/>
              <a:t>help.surveymonkey.com</a:t>
            </a:r>
            <a:r>
              <a:rPr lang="en-US" dirty="0"/>
              <a:t>/articles/</a:t>
            </a:r>
            <a:r>
              <a:rPr lang="en-US" dirty="0" err="1"/>
              <a:t>en_US</a:t>
            </a:r>
            <a:r>
              <a:rPr lang="en-US" dirty="0"/>
              <a:t>/kb/</a:t>
            </a:r>
            <a:r>
              <a:rPr lang="en-US" dirty="0" err="1"/>
              <a:t>surveymonkey-gdpr</a:t>
            </a:r>
            <a:r>
              <a:rPr lang="en-US" dirty="0"/>
              <a:t> [Accessed 15 Feb. 2019].</a:t>
            </a:r>
            <a:endParaRPr lang="en-GB" dirty="0"/>
          </a:p>
          <a:p>
            <a:pPr marL="0" indent="0">
              <a:buNone/>
            </a:pPr>
            <a:r>
              <a:rPr lang="en-US" dirty="0"/>
              <a:t> </a:t>
            </a:r>
            <a:endParaRPr lang="en-GB" dirty="0"/>
          </a:p>
          <a:p>
            <a:r>
              <a:rPr lang="en-US" dirty="0"/>
              <a:t>Leon, A., Davis, L. and Kraemer, H. (2011). The role and interpretation of pilot studies in clinical research. </a:t>
            </a:r>
            <a:r>
              <a:rPr lang="en-US" i="1" dirty="0"/>
              <a:t>Journal of Psychiatric Research</a:t>
            </a:r>
            <a:r>
              <a:rPr lang="en-US" dirty="0"/>
              <a:t>, 45(5), pp.626-629.</a:t>
            </a:r>
            <a:endParaRPr lang="en-GB" dirty="0"/>
          </a:p>
          <a:p>
            <a:pPr marL="0" indent="0">
              <a:buNone/>
            </a:pPr>
            <a:r>
              <a:rPr lang="en-US" dirty="0"/>
              <a:t> </a:t>
            </a:r>
            <a:endParaRPr lang="en-GB" dirty="0"/>
          </a:p>
          <a:p>
            <a:r>
              <a:rPr lang="en-US" dirty="0"/>
              <a:t>Paton, G. (2013). </a:t>
            </a:r>
            <a:r>
              <a:rPr lang="en-US" i="1" dirty="0"/>
              <a:t>Daily exercise 'can boost pupils' GCSE results by a grade'</a:t>
            </a:r>
            <a:r>
              <a:rPr lang="en-US" dirty="0"/>
              <a:t>. [online] </a:t>
            </a:r>
            <a:r>
              <a:rPr lang="en-US" dirty="0" err="1"/>
              <a:t>Telegraph.co.uk</a:t>
            </a:r>
            <a:r>
              <a:rPr lang="en-US" dirty="0"/>
              <a:t>. Available at: https://</a:t>
            </a:r>
            <a:r>
              <a:rPr lang="en-US" dirty="0" err="1"/>
              <a:t>www.telegraph.co.uk</a:t>
            </a:r>
            <a:r>
              <a:rPr lang="en-US" dirty="0"/>
              <a:t>/education/</a:t>
            </a:r>
            <a:r>
              <a:rPr lang="en-US" dirty="0" err="1"/>
              <a:t>educationnews</a:t>
            </a:r>
            <a:r>
              <a:rPr lang="en-US" dirty="0"/>
              <a:t>/10394369/Daily-exercise-can-boost-pupils-GCSE-results-by-a-</a:t>
            </a:r>
            <a:r>
              <a:rPr lang="en-US" dirty="0" err="1"/>
              <a:t>grade.html</a:t>
            </a:r>
            <a:r>
              <a:rPr lang="en-US" dirty="0"/>
              <a:t> [Accessed 15 Feb. 2019].</a:t>
            </a:r>
            <a:endParaRPr lang="en-GB" dirty="0"/>
          </a:p>
          <a:p>
            <a:pPr marL="0" indent="0">
              <a:buNone/>
            </a:pPr>
            <a:r>
              <a:rPr lang="en-US" dirty="0"/>
              <a:t> </a:t>
            </a:r>
            <a:endParaRPr lang="en-GB" dirty="0"/>
          </a:p>
          <a:p>
            <a:r>
              <a:rPr lang="en-US" dirty="0"/>
              <a:t>Promoting Walking to School. (2001). [</a:t>
            </a:r>
            <a:r>
              <a:rPr lang="en-US" dirty="0" err="1"/>
              <a:t>ebook</a:t>
            </a:r>
            <a:r>
              <a:rPr lang="en-US" dirty="0"/>
              <a:t>] London. Available at: https://www.funding4sport.co.uk/downloads/</a:t>
            </a:r>
            <a:r>
              <a:rPr lang="en-US" dirty="0" err="1"/>
              <a:t>bhf</a:t>
            </a:r>
            <a:r>
              <a:rPr lang="en-US" dirty="0"/>
              <a:t>-promoting-walking-</a:t>
            </a:r>
            <a:r>
              <a:rPr lang="en-US" dirty="0" err="1"/>
              <a:t>school.pdf</a:t>
            </a:r>
            <a:r>
              <a:rPr lang="en-US" dirty="0"/>
              <a:t>.</a:t>
            </a:r>
            <a:endParaRPr lang="en-GB" dirty="0"/>
          </a:p>
          <a:p>
            <a:pPr marL="0" indent="0">
              <a:buNone/>
            </a:pPr>
            <a:r>
              <a:rPr lang="en-US" dirty="0"/>
              <a:t> </a:t>
            </a:r>
            <a:endParaRPr lang="en-GB" dirty="0"/>
          </a:p>
          <a:p>
            <a:r>
              <a:rPr lang="en-US" dirty="0"/>
              <a:t>What works in schools and colleges to increase physical activity?. (2015). [</a:t>
            </a:r>
            <a:r>
              <a:rPr lang="en-US" dirty="0" err="1"/>
              <a:t>ebook</a:t>
            </a:r>
            <a:r>
              <a:rPr lang="en-US" dirty="0"/>
              <a:t>] London. Available at: https://</a:t>
            </a:r>
            <a:r>
              <a:rPr lang="en-US" dirty="0" err="1"/>
              <a:t>assets.publishing.service.gov.uk</a:t>
            </a:r>
            <a:r>
              <a:rPr lang="en-US" dirty="0"/>
              <a:t>/government/uploads/system/uploads/</a:t>
            </a:r>
            <a:r>
              <a:rPr lang="en-US" dirty="0" err="1"/>
              <a:t>attachment_data</a:t>
            </a:r>
            <a:r>
              <a:rPr lang="en-US" dirty="0"/>
              <a:t>/file/469096/What_works_in_schools_and_colleges_to_increase_physical_activity_executive_summary.pdf.</a:t>
            </a:r>
            <a:endParaRPr lang="en-GB" dirty="0"/>
          </a:p>
          <a:p>
            <a:endParaRPr lang="en-US" dirty="0"/>
          </a:p>
        </p:txBody>
      </p:sp>
    </p:spTree>
    <p:extLst>
      <p:ext uri="{BB962C8B-B14F-4D97-AF65-F5344CB8AC3E}">
        <p14:creationId xmlns:p14="http://schemas.microsoft.com/office/powerpoint/2010/main" val="10307033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4074</TotalTime>
  <Words>1953</Words>
  <Application>Microsoft Macintosh PowerPoint</Application>
  <PresentationFormat>Widescreen</PresentationFormat>
  <Paragraphs>184</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Courier New</vt:lpstr>
      <vt:lpstr>Garamond</vt:lpstr>
      <vt:lpstr>Savon</vt:lpstr>
      <vt:lpstr>Can walking to school regularly impact positively on the attainment levels of KS2 children?</vt:lpstr>
      <vt:lpstr>PowerPoint Presentation</vt:lpstr>
      <vt:lpstr>Methodology</vt:lpstr>
      <vt:lpstr>PowerPoint Presentation</vt:lpstr>
      <vt:lpstr>Why would I collect the data  in this way?  Questionnaires</vt:lpstr>
      <vt:lpstr>A example of what my Questionnaire would look like </vt:lpstr>
      <vt:lpstr>PowerPoint Presentation</vt:lpstr>
      <vt:lpstr>Who would be involved at this stage? Questionnaires</vt:lpstr>
      <vt:lpstr>Limitations?  Questionnaires</vt:lpstr>
      <vt:lpstr>What is my Next step?</vt:lpstr>
      <vt:lpstr>How would the data be collected?  School Documents</vt:lpstr>
      <vt:lpstr>Why would I collect the data  in this way?  School documents</vt:lpstr>
      <vt:lpstr>PowerPoint Presentation</vt:lpstr>
      <vt:lpstr>Who would be involved at this stage?  School documents</vt:lpstr>
      <vt:lpstr>Limitations? School Documents  </vt:lpstr>
      <vt:lpstr>Possible Limitations of the study as a whole</vt:lpstr>
      <vt:lpstr>Ethical Issues</vt:lpstr>
      <vt:lpstr>How would I store the data/results?</vt:lpstr>
      <vt:lpstr>Available Literature</vt:lpstr>
      <vt:lpstr>What could be done to help promote walking  to and from school?</vt:lpstr>
      <vt:lpstr>Thank you for listening.</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walking to school regularly impact positively on the attainment levels of KS2 children?</dc:title>
  <dc:creator>Kailam Fearn (1701807)</dc:creator>
  <cp:lastModifiedBy>Kailam Fearn (1701807)</cp:lastModifiedBy>
  <cp:revision>51</cp:revision>
  <dcterms:created xsi:type="dcterms:W3CDTF">2019-02-15T16:18:17Z</dcterms:created>
  <dcterms:modified xsi:type="dcterms:W3CDTF">2019-02-18T12:13:09Z</dcterms:modified>
</cp:coreProperties>
</file>