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57" r:id="rId3"/>
    <p:sldId id="267" r:id="rId4"/>
    <p:sldId id="268" r:id="rId5"/>
    <p:sldId id="266" r:id="rId6"/>
    <p:sldId id="259" r:id="rId7"/>
    <p:sldId id="260" r:id="rId8"/>
    <p:sldId id="261" r:id="rId9"/>
    <p:sldId id="274" r:id="rId10"/>
    <p:sldId id="269" r:id="rId11"/>
    <p:sldId id="270" r:id="rId12"/>
    <p:sldId id="271" r:id="rId13"/>
    <p:sldId id="272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7C03F8-8B50-420E-9922-98DB497B6150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CE56D-A013-4CA4-88EF-BC0F74B10B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666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FCE56D-A013-4CA4-88EF-BC0F74B10BD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805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FCE56D-A013-4CA4-88EF-BC0F74B10BD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307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2735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5154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695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545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177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5259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334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1811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196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0373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969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B50A3-9CAF-4447-8EDD-275CFB7DF5E7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3D9254A-582D-4EB1-B940-BBD8F5DFD7D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6870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6BAA1-0DC2-4EFD-8F03-BD369D8DBC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8343" y="802298"/>
            <a:ext cx="10706509" cy="1568612"/>
          </a:xfrm>
        </p:spPr>
        <p:txBody>
          <a:bodyPr>
            <a:normAutofit/>
          </a:bodyPr>
          <a:lstStyle/>
          <a:p>
            <a:r>
              <a:rPr lang="en-I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Association Between Ultra-Processed Food Consumption  and  Risk OF COLORECTAL CANCER - A Systematic Review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75BD38-0260-42B6-ABE5-A91EEBAFEA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27514" y="3531203"/>
            <a:ext cx="8627338" cy="2259997"/>
          </a:xfrm>
        </p:spPr>
        <p:txBody>
          <a:bodyPr>
            <a:no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NAME: AHAMMED SHAHEEM CHERIKKALLINMEL 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ID: 2022411811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MODULE: Practice-Based Research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 code: LCHS7001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Lecturer: Dr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Diola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Bijlhout</a:t>
            </a:r>
          </a:p>
        </p:txBody>
      </p:sp>
    </p:spTree>
    <p:extLst>
      <p:ext uri="{BB962C8B-B14F-4D97-AF65-F5344CB8AC3E}">
        <p14:creationId xmlns:p14="http://schemas.microsoft.com/office/powerpoint/2010/main" val="3293519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3B1D8-2962-431E-B26E-0EEF3B91E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3743" y="1132119"/>
            <a:ext cx="9563511" cy="69668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 &amp;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03396-4008-4E69-A2E9-38A698284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3113" y="1937659"/>
            <a:ext cx="9694141" cy="3918857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Colorectal cancer (CRC) stands as the third most diagnosed cancer globally and the second leading cause of cancer-related deaths (Sung et.al 2021).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CRC accounts for a significant portion of annual cancer cases and fatalities, with a rising incidence, particularly in countries like China ( Zhou et.al 2021 ).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Existing literature emphasises diet as a pivotal modifiable risk factor in CRC development (Bradbury et.al 2020,katsidizira et.al 2018).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5648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9DEB20D-92FF-48A8-9723-CA01F2671A52}"/>
              </a:ext>
            </a:extLst>
          </p:cNvPr>
          <p:cNvSpPr/>
          <p:nvPr/>
        </p:nvSpPr>
        <p:spPr>
          <a:xfrm>
            <a:off x="1338943" y="1208311"/>
            <a:ext cx="9688286" cy="29495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0100" lvl="1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Although associations between UPF intake and adverse health outcomes such as overweight and obesity have been explored, the specific relationship between UPF consumption and CRC risk remains a gap in current research (Askari et.al 2020 ,Monteiro et.al 2011).</a:t>
            </a:r>
          </a:p>
          <a:p>
            <a:pPr marL="800100" lvl="1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NOVA food classification system categorises ultra-processed foods (UPFs) based on high energy density, added sugars, salt, and unhealthy fats (Monteiro et.al 2013, Monteiro et.al 2011).</a:t>
            </a:r>
          </a:p>
        </p:txBody>
      </p:sp>
    </p:spTree>
    <p:extLst>
      <p:ext uri="{BB962C8B-B14F-4D97-AF65-F5344CB8AC3E}">
        <p14:creationId xmlns:p14="http://schemas.microsoft.com/office/powerpoint/2010/main" val="3292539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6D1EA-0D15-471E-8156-FED6DC905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  <a:r>
              <a:rPr lang="en-IN" sz="2800" b="1" dirty="0"/>
              <a:t> </a:t>
            </a:r>
            <a:r>
              <a:rPr lang="en-IN" sz="2800" dirty="0"/>
              <a:t>of the Study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64E8D-AB6E-4166-9F8A-7B128A7DA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study aims to address the gap in current research by conducting a comprehensive analysis of the association between UPF intake and CRC risk (Monteiro et.al 2011)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study is crucial because CRC poses a significant global health challenge, and understanding the potential impact of UPFs on CRC risk is paramount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Keum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et.al 2019).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Existing literature and statistics will be integrated to underscore the urgency and importance of exploring the association between UPF consumption and CRC risk (Siegel et.al 2020,keum et .al 2019).</a:t>
            </a:r>
          </a:p>
        </p:txBody>
      </p:sp>
    </p:spTree>
    <p:extLst>
      <p:ext uri="{BB962C8B-B14F-4D97-AF65-F5344CB8AC3E}">
        <p14:creationId xmlns:p14="http://schemas.microsoft.com/office/powerpoint/2010/main" val="1740778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65A3755-B332-4B2C-8A83-82615C18B47A}"/>
              </a:ext>
            </a:extLst>
          </p:cNvPr>
          <p:cNvSpPr/>
          <p:nvPr/>
        </p:nvSpPr>
        <p:spPr>
          <a:xfrm>
            <a:off x="1055914" y="326571"/>
            <a:ext cx="10493828" cy="33650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research problem is framed within the broader context of public health, emphasising the need for evidence-based insights to inform targeted strategies, treatment improvements, and healthcare policies aimed at reducing CRC incidence.</a:t>
            </a:r>
          </a:p>
          <a:p>
            <a:pPr marL="342900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comparative analysis between developing and developed nations provides a nuanced perspective, considering diverse socio-economic, cultural, and health system factors, and contributes essential insights for tailoring effective public health strategies ( Baker et.al 2020 ,Vieira et.al 2017, Sung et.al 2021).</a:t>
            </a:r>
          </a:p>
        </p:txBody>
      </p:sp>
    </p:spTree>
    <p:extLst>
      <p:ext uri="{BB962C8B-B14F-4D97-AF65-F5344CB8AC3E}">
        <p14:creationId xmlns:p14="http://schemas.microsoft.com/office/powerpoint/2010/main" val="2761159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69BA5-C678-4EEB-BA06-B0B82588D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B108A-75B3-4214-8189-488B3C3B6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48389"/>
            <a:ext cx="9733904" cy="345061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To comprehensively examine existing scientific literature to determine the association between ultra-processed food consumption and the risk of colorectal cancer.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What is the association between the consumption of ultra-processed foods and the risk of developing colorectal cancer, and how can this knowledge contribute to improving healthcare services, treatment, and informing public health policies?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857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A3BB7-EF75-4760-9597-83ED0D8AB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Objectives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0EF01-2E8F-40BF-A46D-7F3A6D0013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4013646"/>
          </a:xfrm>
        </p:spPr>
        <p:txBody>
          <a:bodyPr>
            <a:noAutofit/>
          </a:bodyPr>
          <a:lstStyle/>
          <a:p>
            <a:pPr marL="228600" lvl="1" algn="just">
              <a:lnSpc>
                <a:spcPct val="150000"/>
              </a:lnSpc>
              <a:spcBef>
                <a:spcPts val="1000"/>
              </a:spcBef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To systematically review and analyse available studies on the relationship between ultra-processed food consumption and  colorectal cancer risk.</a:t>
            </a:r>
          </a:p>
          <a:p>
            <a:pPr marL="228600" lvl="1" algn="just">
              <a:lnSpc>
                <a:spcPct val="150000"/>
              </a:lnSpc>
              <a:spcBef>
                <a:spcPts val="1000"/>
              </a:spcBef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To assess the dose-response relationship between the level of ultra-processed food consumption and colorectal cancer risk’</a:t>
            </a:r>
          </a:p>
          <a:p>
            <a:pPr marL="228600" lvl="1" algn="just">
              <a:lnSpc>
                <a:spcPct val="150000"/>
              </a:lnSpc>
              <a:spcBef>
                <a:spcPts val="1000"/>
              </a:spcBef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To investigate potential variations in this association based on age, gender, and geographic factors</a:t>
            </a:r>
          </a:p>
          <a:p>
            <a:pPr marL="228600" lvl="1" algn="just">
              <a:lnSpc>
                <a:spcPct val="150000"/>
              </a:lnSpc>
              <a:spcBef>
                <a:spcPts val="10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provide evidence-based recommendations for enhancing healthcare services, treatment approaches, and informing public health policies aimed at reducing CRC incidence</a:t>
            </a:r>
          </a:p>
        </p:txBody>
      </p:sp>
    </p:spTree>
    <p:extLst>
      <p:ext uri="{BB962C8B-B14F-4D97-AF65-F5344CB8AC3E}">
        <p14:creationId xmlns:p14="http://schemas.microsoft.com/office/powerpoint/2010/main" val="3014060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26CE1-293E-4D86-8EFD-9F2202780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Research Methodology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7C403-4515-44AA-92DE-D22A2BF39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  <a:p>
            <a:pPr algn="just">
              <a:lnSpc>
                <a:spcPct val="150000"/>
              </a:lnSpc>
            </a:pPr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This will be a systematic review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Preferred Reporting Items for Systematic Reviews and Meta-Analyses(PRISMA) guidelines will be used (Moher et.al 2009).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SEARCH STRATEGY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A systematic electronic search will be performed on health based literature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Databases 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PubMed/MEDLINE, Web of Science, EMBASE, CNKI, and Wan fang.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011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671A4-584B-40E1-8F96-44E8A99D1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20"/>
            <a:ext cx="9603275" cy="991624"/>
          </a:xfrm>
        </p:spPr>
        <p:txBody>
          <a:bodyPr/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Search Criteria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DC01F-0028-439D-9DB2-E5C5212AA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752597"/>
            <a:ext cx="10740421" cy="4408717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search criteria will be refined to specifically address the impact of ultra-processed food consumption on individuals.</a:t>
            </a:r>
          </a:p>
          <a:p>
            <a:pPr algn="just">
              <a:lnSpc>
                <a:spcPct val="17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Search terms will include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Fast food ,processed food ,ultra-processed food ,processed meat ,hamburger ,salami 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Bacon ,sausage ,luncheon meats ,colorectal cancer ,colorectal neoplasia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Colorectal adenomas ,rectum cancer ,rectal cancer ,colon cancer.</a:t>
            </a:r>
          </a:p>
          <a:p>
            <a:pPr algn="just">
              <a:lnSpc>
                <a:spcPct val="17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Boolean operators; AND/OR will be used as Boolean operators when combine keywords during search</a:t>
            </a:r>
          </a:p>
        </p:txBody>
      </p:sp>
    </p:spTree>
    <p:extLst>
      <p:ext uri="{BB962C8B-B14F-4D97-AF65-F5344CB8AC3E}">
        <p14:creationId xmlns:p14="http://schemas.microsoft.com/office/powerpoint/2010/main" val="3703184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B92AAF5-057D-4C99-87A2-7DA833F904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170576"/>
              </p:ext>
            </p:extLst>
          </p:nvPr>
        </p:nvGraphicFramePr>
        <p:xfrm>
          <a:off x="925285" y="762006"/>
          <a:ext cx="10537371" cy="576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12457">
                  <a:extLst>
                    <a:ext uri="{9D8B030D-6E8A-4147-A177-3AD203B41FA5}">
                      <a16:colId xmlns:a16="http://schemas.microsoft.com/office/drawing/2014/main" val="3206816458"/>
                    </a:ext>
                  </a:extLst>
                </a:gridCol>
                <a:gridCol w="3592616">
                  <a:extLst>
                    <a:ext uri="{9D8B030D-6E8A-4147-A177-3AD203B41FA5}">
                      <a16:colId xmlns:a16="http://schemas.microsoft.com/office/drawing/2014/main" val="1751476912"/>
                    </a:ext>
                  </a:extLst>
                </a:gridCol>
                <a:gridCol w="3432298">
                  <a:extLst>
                    <a:ext uri="{9D8B030D-6E8A-4147-A177-3AD203B41FA5}">
                      <a16:colId xmlns:a16="http://schemas.microsoft.com/office/drawing/2014/main" val="267123288"/>
                    </a:ext>
                  </a:extLst>
                </a:gridCol>
              </a:tblGrid>
              <a:tr h="550190">
                <a:tc>
                  <a:txBody>
                    <a:bodyPr/>
                    <a:lstStyle/>
                    <a:p>
                      <a:r>
                        <a:rPr lang="en-US" dirty="0"/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Inclusion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Exclusion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5293106"/>
                  </a:ext>
                </a:extLst>
              </a:tr>
              <a:tr h="912883">
                <a:tc>
                  <a:txBody>
                    <a:bodyPr/>
                    <a:lstStyle/>
                    <a:p>
                      <a:r>
                        <a:rPr lang="en-US" dirty="0"/>
                        <a:t>Study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Observational studies (cross-sectional, cohort, case–control)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Non-observational studies (reviews, editorials, case reports)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9723"/>
                  </a:ext>
                </a:extLst>
              </a:tr>
              <a:tr h="550190">
                <a:tc>
                  <a:txBody>
                    <a:bodyPr/>
                    <a:lstStyle/>
                    <a:p>
                      <a:r>
                        <a:rPr lang="en-US" dirty="0"/>
                        <a:t>Article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Full-text articles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Articles with out full-text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8770764"/>
                  </a:ext>
                </a:extLst>
              </a:tr>
              <a:tr h="639018">
                <a:tc>
                  <a:txBody>
                    <a:bodyPr/>
                    <a:lstStyle/>
                    <a:p>
                      <a:r>
                        <a:rPr lang="en-US" dirty="0"/>
                        <a:t>Language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Published in English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Published in languages other than English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231313"/>
                  </a:ext>
                </a:extLst>
              </a:tr>
              <a:tr h="639018">
                <a:tc>
                  <a:txBody>
                    <a:bodyPr/>
                    <a:lstStyle/>
                    <a:p>
                      <a:r>
                        <a:rPr lang="en-US" dirty="0"/>
                        <a:t>Publication Period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Published between 2018 and 2022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Published before 2018 and after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1925801"/>
                  </a:ext>
                </a:extLst>
              </a:tr>
              <a:tr h="639018">
                <a:tc>
                  <a:txBody>
                    <a:bodyPr/>
                    <a:lstStyle/>
                    <a:p>
                      <a:r>
                        <a:rPr lang="en-US" dirty="0"/>
                        <a:t>Food Classification System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Studies must classify UPF according to the NOVA system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Studies not classified according to the NOVA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822434"/>
                  </a:ext>
                </a:extLst>
              </a:tr>
              <a:tr h="639018">
                <a:tc>
                  <a:txBody>
                    <a:bodyPr/>
                    <a:lstStyle/>
                    <a:p>
                      <a:r>
                        <a:rPr lang="en-US" dirty="0"/>
                        <a:t>Study Population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Humans of age 18 years or older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Studies conducted in animals and humans below 18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3686702"/>
                  </a:ext>
                </a:extLst>
              </a:tr>
              <a:tr h="639018">
                <a:tc>
                  <a:txBody>
                    <a:bodyPr/>
                    <a:lstStyle/>
                    <a:p>
                      <a:r>
                        <a:rPr lang="en-US" dirty="0"/>
                        <a:t>Geographic Location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	Worldwide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Excludes studies with mixed countries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4043809"/>
                  </a:ext>
                </a:extLst>
              </a:tr>
              <a:tr h="550190">
                <a:tc>
                  <a:txBody>
                    <a:bodyPr/>
                    <a:lstStyle/>
                    <a:p>
                      <a:r>
                        <a:rPr lang="en-US" dirty="0"/>
                        <a:t>Participants' Sex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Both men and women included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Not applicable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92664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18918D2-8D7A-4C39-AD7B-92CFE82CC48A}"/>
              </a:ext>
            </a:extLst>
          </p:cNvPr>
          <p:cNvSpPr txBox="1"/>
          <p:nvPr/>
        </p:nvSpPr>
        <p:spPr>
          <a:xfrm>
            <a:off x="1001486" y="206829"/>
            <a:ext cx="2558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</p:txBody>
      </p:sp>
    </p:spTree>
    <p:extLst>
      <p:ext uri="{BB962C8B-B14F-4D97-AF65-F5344CB8AC3E}">
        <p14:creationId xmlns:p14="http://schemas.microsoft.com/office/powerpoint/2010/main" val="4201115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8DF9BE5-49CF-49D0-8A44-B895EB043A48}"/>
              </a:ext>
            </a:extLst>
          </p:cNvPr>
          <p:cNvSpPr/>
          <p:nvPr/>
        </p:nvSpPr>
        <p:spPr>
          <a:xfrm>
            <a:off x="1153885" y="97971"/>
            <a:ext cx="10254343" cy="47500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Clr>
                <a:srgbClr val="C00000"/>
              </a:buClr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QUALITY EVALUATION</a:t>
            </a:r>
          </a:p>
          <a:p>
            <a:pPr marL="342900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validity and reliability of this study will be established using standard review protocols (Nussbaumer-Streit et al., 2016).</a:t>
            </a:r>
          </a:p>
          <a:p>
            <a:pPr marL="342900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PICO framework was used in framing the research question and objectives.</a:t>
            </a:r>
          </a:p>
          <a:p>
            <a:pPr marL="342900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systematic search strategy will be developed using the PRISMA statement and Cochrane handbook for interventional Reviews protocols (Higgins, et.al 2019)</a:t>
            </a: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Newcastle–Ottawa Quality Assessment Scale (NOS)will be used for the screening and Quality Assessment of selected studies(Stang . 2010)</a:t>
            </a:r>
          </a:p>
          <a:p>
            <a:pPr algn="just">
              <a:lnSpc>
                <a:spcPct val="150000"/>
              </a:lnSpc>
              <a:buClr>
                <a:srgbClr val="C00000"/>
              </a:buCl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DATA EXTRACTION </a:t>
            </a:r>
          </a:p>
          <a:p>
            <a:pPr marL="342900" indent="-34290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Information  will collect using pre made extraction form containing (author, year, country, design, subjects,  no of cases etc.).</a:t>
            </a:r>
          </a:p>
        </p:txBody>
      </p:sp>
    </p:spTree>
    <p:extLst>
      <p:ext uri="{BB962C8B-B14F-4D97-AF65-F5344CB8AC3E}">
        <p14:creationId xmlns:p14="http://schemas.microsoft.com/office/powerpoint/2010/main" val="491130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33242F4-227A-4493-925F-E5D283DDD7B0}"/>
              </a:ext>
            </a:extLst>
          </p:cNvPr>
          <p:cNvSpPr/>
          <p:nvPr/>
        </p:nvSpPr>
        <p:spPr>
          <a:xfrm>
            <a:off x="1230085" y="500743"/>
            <a:ext cx="10265228" cy="37805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Clr>
                <a:srgbClr val="C00000"/>
              </a:buCl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STATISTICAL ANALYSIS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1" indent="-28575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study will employ STATA version 14.0 for robust data analysis.</a:t>
            </a:r>
          </a:p>
          <a:p>
            <a:pPr marL="285750" lvl="1" indent="-28575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Both fixed-effects and random-effects models will be considered to evaluate the influence of UPF consumption on colorectal cancer risk.</a:t>
            </a:r>
          </a:p>
          <a:p>
            <a:pPr marL="285750" indent="-28575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Heterogeneity will be assessed through the I2 statistic and Q-test, providing insights into the consistency of findings across studies (Kolaski.et al 2023)</a:t>
            </a:r>
          </a:p>
          <a:p>
            <a:pPr marL="285750" indent="-285750" algn="just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UPF consumption will be analysed as both a continuous and categorical variable, offering a comprehensive perspective on its correlation with colorectal cancer risk.</a:t>
            </a:r>
          </a:p>
        </p:txBody>
      </p:sp>
    </p:spTree>
    <p:extLst>
      <p:ext uri="{BB962C8B-B14F-4D97-AF65-F5344CB8AC3E}">
        <p14:creationId xmlns:p14="http://schemas.microsoft.com/office/powerpoint/2010/main" val="2430891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DDFEF-4ADA-413C-AF8D-2A3D77D87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67037"/>
            <a:ext cx="9603275" cy="104923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Implication of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A255A-8F5C-44EE-B9F4-1D07F5EDD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950416"/>
            <a:ext cx="10664221" cy="414558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Influencing Future Policies: The research findings will play a pivotal role in shaping future public health policies, providing concrete evidence on the link between ultra-processed food (UPF) consumption and colorectal cancer risk.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Informed Decision-Making for Policymakers: Policymakers will be empowered to make informed decisions by incorporating the study results into considerations for dietary guidelines, nutrition education, and targeted interventions aimed at reducing UPF consumption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Tailored Interventions in High-Risk Regions: The study's outcomes will guide the development of tailored interventions, particularly in regions witnessing high UPF consumption and an increase in colorectal cancer rates.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045565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87B7DAB-C6AD-4BCC-A4B1-92ECDAE5F3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3158098"/>
              </p:ext>
            </p:extLst>
          </p:nvPr>
        </p:nvGraphicFramePr>
        <p:xfrm>
          <a:off x="141514" y="87086"/>
          <a:ext cx="12050486" cy="6087598"/>
        </p:xfrm>
        <a:graphic>
          <a:graphicData uri="http://schemas.openxmlformats.org/drawingml/2006/table">
            <a:tbl>
              <a:tblPr firstRow="1" bandRow="1"/>
              <a:tblGrid>
                <a:gridCol w="2084711">
                  <a:extLst>
                    <a:ext uri="{9D8B030D-6E8A-4147-A177-3AD203B41FA5}">
                      <a16:colId xmlns:a16="http://schemas.microsoft.com/office/drawing/2014/main" val="2772473523"/>
                    </a:ext>
                  </a:extLst>
                </a:gridCol>
                <a:gridCol w="846145">
                  <a:extLst>
                    <a:ext uri="{9D8B030D-6E8A-4147-A177-3AD203B41FA5}">
                      <a16:colId xmlns:a16="http://schemas.microsoft.com/office/drawing/2014/main" val="166421855"/>
                    </a:ext>
                  </a:extLst>
                </a:gridCol>
                <a:gridCol w="1025376">
                  <a:extLst>
                    <a:ext uri="{9D8B030D-6E8A-4147-A177-3AD203B41FA5}">
                      <a16:colId xmlns:a16="http://schemas.microsoft.com/office/drawing/2014/main" val="3147172739"/>
                    </a:ext>
                  </a:extLst>
                </a:gridCol>
                <a:gridCol w="1025376">
                  <a:extLst>
                    <a:ext uri="{9D8B030D-6E8A-4147-A177-3AD203B41FA5}">
                      <a16:colId xmlns:a16="http://schemas.microsoft.com/office/drawing/2014/main" val="237960104"/>
                    </a:ext>
                  </a:extLst>
                </a:gridCol>
                <a:gridCol w="1025376">
                  <a:extLst>
                    <a:ext uri="{9D8B030D-6E8A-4147-A177-3AD203B41FA5}">
                      <a16:colId xmlns:a16="http://schemas.microsoft.com/office/drawing/2014/main" val="791135217"/>
                    </a:ext>
                  </a:extLst>
                </a:gridCol>
                <a:gridCol w="846145">
                  <a:extLst>
                    <a:ext uri="{9D8B030D-6E8A-4147-A177-3AD203B41FA5}">
                      <a16:colId xmlns:a16="http://schemas.microsoft.com/office/drawing/2014/main" val="3690732396"/>
                    </a:ext>
                  </a:extLst>
                </a:gridCol>
                <a:gridCol w="846145">
                  <a:extLst>
                    <a:ext uri="{9D8B030D-6E8A-4147-A177-3AD203B41FA5}">
                      <a16:colId xmlns:a16="http://schemas.microsoft.com/office/drawing/2014/main" val="3082454677"/>
                    </a:ext>
                  </a:extLst>
                </a:gridCol>
                <a:gridCol w="1238713">
                  <a:extLst>
                    <a:ext uri="{9D8B030D-6E8A-4147-A177-3AD203B41FA5}">
                      <a16:colId xmlns:a16="http://schemas.microsoft.com/office/drawing/2014/main" val="4003828267"/>
                    </a:ext>
                  </a:extLst>
                </a:gridCol>
                <a:gridCol w="881513">
                  <a:extLst>
                    <a:ext uri="{9D8B030D-6E8A-4147-A177-3AD203B41FA5}">
                      <a16:colId xmlns:a16="http://schemas.microsoft.com/office/drawing/2014/main" val="1745741760"/>
                    </a:ext>
                  </a:extLst>
                </a:gridCol>
                <a:gridCol w="1217204">
                  <a:extLst>
                    <a:ext uri="{9D8B030D-6E8A-4147-A177-3AD203B41FA5}">
                      <a16:colId xmlns:a16="http://schemas.microsoft.com/office/drawing/2014/main" val="443605660"/>
                    </a:ext>
                  </a:extLst>
                </a:gridCol>
                <a:gridCol w="1013782">
                  <a:extLst>
                    <a:ext uri="{9D8B030D-6E8A-4147-A177-3AD203B41FA5}">
                      <a16:colId xmlns:a16="http://schemas.microsoft.com/office/drawing/2014/main" val="1167103585"/>
                    </a:ext>
                  </a:extLst>
                </a:gridCol>
              </a:tblGrid>
              <a:tr h="412953">
                <a:tc gridSpan="11">
                  <a:txBody>
                    <a:bodyPr/>
                    <a:lstStyle/>
                    <a:p>
                      <a:pPr algn="ctr" rtl="0" fontAlgn="ctr"/>
                      <a:r>
                        <a:rPr lang="en-US" sz="1800" b="1" i="0" u="none" strike="noStrik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TIMELINE OF THE STUDY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8356185"/>
                  </a:ext>
                </a:extLst>
              </a:tr>
              <a:tr h="638801"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2-3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4-5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6-7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8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9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10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11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WEEK12-14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15-16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19722875"/>
                  </a:ext>
                </a:extLst>
              </a:tr>
              <a:tr h="652052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 dirty="0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APPROVAL OF RESEARCH PROPOSAL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59228490"/>
                  </a:ext>
                </a:extLst>
              </a:tr>
              <a:tr h="436407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LITEREATURE REVIEW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7542145"/>
                  </a:ext>
                </a:extLst>
              </a:tr>
              <a:tr h="401321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COLLECTION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478E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7782831"/>
                  </a:ext>
                </a:extLst>
              </a:tr>
              <a:tr h="401321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ANALYSIS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622E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1996728"/>
                  </a:ext>
                </a:extLst>
              </a:tr>
              <a:tr h="798969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VERIFICATION OF DATA ANAYSIS OUTCOMES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66053443"/>
                  </a:ext>
                </a:extLst>
              </a:tr>
              <a:tr h="436407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 OF DATA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2F75B5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6980337"/>
                  </a:ext>
                </a:extLst>
              </a:tr>
              <a:tr h="600146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COMPARISON OF DATA RESULT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6531049"/>
                  </a:ext>
                </a:extLst>
              </a:tr>
              <a:tr h="436407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OF RESULTS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5B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1255003"/>
                  </a:ext>
                </a:extLst>
              </a:tr>
              <a:tr h="436407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OF CHAPTERS 1-6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80995025"/>
                  </a:ext>
                </a:extLst>
              </a:tr>
              <a:tr h="436407">
                <a:tc>
                  <a:txBody>
                    <a:bodyPr/>
                    <a:lstStyle/>
                    <a:p>
                      <a:pPr algn="l" rtl="0" fontAlgn="ctr"/>
                      <a:r>
                        <a:rPr lang="en-US" sz="1400" b="1" i="0" u="none" strike="noStrike">
                          <a:solidFill>
                            <a:srgbClr val="7C1646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DISCUSSION</a:t>
                      </a:r>
                    </a:p>
                  </a:txBody>
                  <a:tcPr marL="5066" marR="5066" marT="50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066" marR="5066" marT="50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00160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0037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641C4FB-F250-4427-B934-EF18CF85CACB}"/>
              </a:ext>
            </a:extLst>
          </p:cNvPr>
          <p:cNvSpPr/>
          <p:nvPr/>
        </p:nvSpPr>
        <p:spPr>
          <a:xfrm>
            <a:off x="1" y="0"/>
            <a:ext cx="119634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412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AFC7E7-D00F-484B-952E-31B9907C2380}"/>
              </a:ext>
            </a:extLst>
          </p:cNvPr>
          <p:cNvSpPr/>
          <p:nvPr/>
        </p:nvSpPr>
        <p:spPr>
          <a:xfrm>
            <a:off x="642258" y="197346"/>
            <a:ext cx="11386456" cy="456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Clr>
                <a:schemeClr val="accent2"/>
              </a:buClr>
              <a:buSzPct val="92000"/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10933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72406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010489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27216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421394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24589-6279-4378-AC2F-D04022F98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                              </a:t>
            </a:r>
            <a:r>
              <a:rPr lang="en-US" sz="5400" dirty="0">
                <a:solidFill>
                  <a:srgbClr val="FF0000"/>
                </a:solidFill>
                <a:latin typeface="Algerian" panose="04020705040A02060702" pitchFamily="82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05281869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814</TotalTime>
  <Words>1067</Words>
  <Application>Microsoft Office PowerPoint</Application>
  <PresentationFormat>Widescreen</PresentationFormat>
  <Paragraphs>215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Algerian</vt:lpstr>
      <vt:lpstr>Arial</vt:lpstr>
      <vt:lpstr>Calibri</vt:lpstr>
      <vt:lpstr>Gill Sans MT</vt:lpstr>
      <vt:lpstr>Wingdings</vt:lpstr>
      <vt:lpstr>Gallery</vt:lpstr>
      <vt:lpstr>Association Between Ultra-Processed Food Consumption  and  Risk OF COLORECTAL CANCER - A Systematic Review</vt:lpstr>
      <vt:lpstr>INTRODUCTION &amp; background</vt:lpstr>
      <vt:lpstr>PowerPoint Presentation</vt:lpstr>
      <vt:lpstr>Rationale of the Study</vt:lpstr>
      <vt:lpstr>PowerPoint Presentation</vt:lpstr>
      <vt:lpstr>aim</vt:lpstr>
      <vt:lpstr>Objectives </vt:lpstr>
      <vt:lpstr>Research Methodology</vt:lpstr>
      <vt:lpstr>Search Criteria </vt:lpstr>
      <vt:lpstr>PowerPoint Presentation</vt:lpstr>
      <vt:lpstr>PowerPoint Presentation</vt:lpstr>
      <vt:lpstr>PowerPoint Presentation</vt:lpstr>
      <vt:lpstr>Implication of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                   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Association Between Ultra-Processed Food Consumption and  Risk - A Systematic Review</dc:title>
  <dc:creator>Hasanath Jahan VP</dc:creator>
  <cp:lastModifiedBy>Ahammed Shaheem Cherikkallinmel (2241181)</cp:lastModifiedBy>
  <cp:revision>82</cp:revision>
  <dcterms:created xsi:type="dcterms:W3CDTF">2023-11-02T20:29:30Z</dcterms:created>
  <dcterms:modified xsi:type="dcterms:W3CDTF">2023-11-13T20:43:05Z</dcterms:modified>
</cp:coreProperties>
</file>