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8" r:id="rId2"/>
    <p:sldId id="309" r:id="rId3"/>
    <p:sldId id="259" r:id="rId4"/>
    <p:sldId id="308" r:id="rId5"/>
    <p:sldId id="257" r:id="rId6"/>
    <p:sldId id="269" r:id="rId7"/>
    <p:sldId id="313" r:id="rId8"/>
    <p:sldId id="262" r:id="rId9"/>
    <p:sldId id="266" r:id="rId10"/>
    <p:sldId id="263" r:id="rId11"/>
    <p:sldId id="264" r:id="rId12"/>
    <p:sldId id="258" r:id="rId13"/>
    <p:sldId id="267" r:id="rId14"/>
    <p:sldId id="268" r:id="rId15"/>
    <p:sldId id="312" r:id="rId16"/>
    <p:sldId id="307" r:id="rId17"/>
    <p:sldId id="314" r:id="rId18"/>
    <p:sldId id="306" r:id="rId19"/>
    <p:sldId id="310" r:id="rId20"/>
    <p:sldId id="311" r:id="rId21"/>
    <p:sldId id="260" r:id="rId22"/>
    <p:sldId id="289" r:id="rId23"/>
    <p:sldId id="290" r:id="rId24"/>
    <p:sldId id="261" r:id="rId25"/>
    <p:sldId id="282" r:id="rId26"/>
    <p:sldId id="283" r:id="rId27"/>
    <p:sldId id="265" r:id="rId28"/>
    <p:sldId id="284" r:id="rId29"/>
    <p:sldId id="285" r:id="rId30"/>
    <p:sldId id="270" r:id="rId31"/>
    <p:sldId id="271" r:id="rId32"/>
    <p:sldId id="272" r:id="rId33"/>
    <p:sldId id="273" r:id="rId34"/>
    <p:sldId id="274" r:id="rId35"/>
    <p:sldId id="275" r:id="rId36"/>
    <p:sldId id="278" r:id="rId37"/>
    <p:sldId id="279" r:id="rId38"/>
    <p:sldId id="276" r:id="rId39"/>
    <p:sldId id="277" r:id="rId40"/>
    <p:sldId id="280" r:id="rId41"/>
    <p:sldId id="281"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287" r:id="rId58"/>
    <p:sldId id="286" r:id="rId5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1"/>
    <p:restoredTop sz="94640"/>
  </p:normalViewPr>
  <p:slideViewPr>
    <p:cSldViewPr snapToGrid="0" snapToObjects="1">
      <p:cViewPr varScale="1">
        <p:scale>
          <a:sx n="102" d="100"/>
          <a:sy n="102" d="100"/>
        </p:scale>
        <p:origin x="968"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presProps" Target="presProps.xml"/><Relationship Id="rId61" Type="http://schemas.openxmlformats.org/officeDocument/2006/relationships/viewProps" Target="viewProps.xml"/><Relationship Id="rId62"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cy-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smtClean="0"/>
              <a:t>Click to edit Master subtitle style</a:t>
            </a:r>
            <a:endParaRPr lang="en-US"/>
          </a:p>
        </p:txBody>
      </p:sp>
      <p:sp>
        <p:nvSpPr>
          <p:cNvPr id="4" name="Date Placeholder 3"/>
          <p:cNvSpPr>
            <a:spLocks noGrp="1"/>
          </p:cNvSpPr>
          <p:nvPr>
            <p:ph type="dt" sz="half" idx="10"/>
          </p:nvPr>
        </p:nvSpPr>
        <p:spPr/>
        <p:txBody>
          <a:bodyPr/>
          <a:lstStyle/>
          <a:p>
            <a:fld id="{D32EC578-FDB1-914B-B2CB-CB3613510B1E}" type="datetimeFigureOut">
              <a:rPr lang="en-US" smtClean="0"/>
              <a:pPr/>
              <a:t>10/1/18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US"/>
          </a:p>
        </p:txBody>
      </p:sp>
      <p:sp>
        <p:nvSpPr>
          <p:cNvPr id="3" name="Content Placeholder 2"/>
          <p:cNvSpPr>
            <a:spLocks noGrp="1"/>
          </p:cNvSpPr>
          <p:nvPr>
            <p:ph idx="1"/>
          </p:nvPr>
        </p:nvSpPr>
        <p:spPr/>
        <p:txBody>
          <a:body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4" name="Date Placeholder 3"/>
          <p:cNvSpPr>
            <a:spLocks noGrp="1"/>
          </p:cNvSpPr>
          <p:nvPr>
            <p:ph type="dt" sz="half" idx="10"/>
          </p:nvPr>
        </p:nvSpPr>
        <p:spPr/>
        <p:txBody>
          <a:bodyPr/>
          <a:lstStyle/>
          <a:p>
            <a:fld id="{D32EC578-FDB1-914B-B2CB-CB3613510B1E}" type="datetimeFigureOut">
              <a:rPr lang="en-US" smtClean="0"/>
              <a:pPr/>
              <a:t>10/1/18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cy-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smtClean="0"/>
              <a:t>Click to edit Master text styles</a:t>
            </a:r>
          </a:p>
        </p:txBody>
      </p:sp>
      <p:sp>
        <p:nvSpPr>
          <p:cNvPr id="4" name="Date Placeholder 3"/>
          <p:cNvSpPr>
            <a:spLocks noGrp="1"/>
          </p:cNvSpPr>
          <p:nvPr>
            <p:ph type="dt" sz="half" idx="10"/>
          </p:nvPr>
        </p:nvSpPr>
        <p:spPr/>
        <p:txBody>
          <a:bodyPr/>
          <a:lstStyle/>
          <a:p>
            <a:fld id="{D32EC578-FDB1-914B-B2CB-CB3613510B1E}" type="datetimeFigureOut">
              <a:rPr lang="en-US" smtClean="0"/>
              <a:pPr/>
              <a:t>10/1/18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5" name="Date Placeholder 4"/>
          <p:cNvSpPr>
            <a:spLocks noGrp="1"/>
          </p:cNvSpPr>
          <p:nvPr>
            <p:ph type="dt" sz="half" idx="10"/>
          </p:nvPr>
        </p:nvSpPr>
        <p:spPr/>
        <p:txBody>
          <a:bodyPr/>
          <a:lstStyle/>
          <a:p>
            <a:fld id="{D32EC578-FDB1-914B-B2CB-CB3613510B1E}" type="datetimeFigureOut">
              <a:rPr lang="en-US" smtClean="0"/>
              <a:pPr/>
              <a:t>10/1/18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y-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7" name="Date Placeholder 6"/>
          <p:cNvSpPr>
            <a:spLocks noGrp="1"/>
          </p:cNvSpPr>
          <p:nvPr>
            <p:ph type="dt" sz="half" idx="10"/>
          </p:nvPr>
        </p:nvSpPr>
        <p:spPr/>
        <p:txBody>
          <a:bodyPr/>
          <a:lstStyle/>
          <a:p>
            <a:fld id="{D32EC578-FDB1-914B-B2CB-CB3613510B1E}" type="datetimeFigureOut">
              <a:rPr lang="en-US" smtClean="0"/>
              <a:pPr/>
              <a:t>10/1/18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US"/>
          </a:p>
        </p:txBody>
      </p:sp>
      <p:sp>
        <p:nvSpPr>
          <p:cNvPr id="3" name="Date Placeholder 2"/>
          <p:cNvSpPr>
            <a:spLocks noGrp="1"/>
          </p:cNvSpPr>
          <p:nvPr>
            <p:ph type="dt" sz="half" idx="10"/>
          </p:nvPr>
        </p:nvSpPr>
        <p:spPr/>
        <p:txBody>
          <a:bodyPr/>
          <a:lstStyle/>
          <a:p>
            <a:fld id="{D32EC578-FDB1-914B-B2CB-CB3613510B1E}" type="datetimeFigureOut">
              <a:rPr lang="en-US" smtClean="0"/>
              <a:pPr/>
              <a:t>10/1/18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2EC578-FDB1-914B-B2CB-CB3613510B1E}" type="datetimeFigureOut">
              <a:rPr lang="en-US" smtClean="0"/>
              <a:pPr/>
              <a:t>10/1/18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cy-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smtClean="0"/>
              <a:t>Click to edit Master text styles</a:t>
            </a:r>
          </a:p>
        </p:txBody>
      </p:sp>
      <p:sp>
        <p:nvSpPr>
          <p:cNvPr id="5" name="Date Placeholder 4"/>
          <p:cNvSpPr>
            <a:spLocks noGrp="1"/>
          </p:cNvSpPr>
          <p:nvPr>
            <p:ph type="dt" sz="half" idx="10"/>
          </p:nvPr>
        </p:nvSpPr>
        <p:spPr/>
        <p:txBody>
          <a:bodyPr/>
          <a:lstStyle/>
          <a:p>
            <a:fld id="{D32EC578-FDB1-914B-B2CB-CB3613510B1E}" type="datetimeFigureOut">
              <a:rPr lang="en-US" smtClean="0"/>
              <a:pPr/>
              <a:t>10/1/18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cy-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smtClean="0"/>
              <a:t>Click to edit Master text styles</a:t>
            </a:r>
          </a:p>
        </p:txBody>
      </p:sp>
      <p:sp>
        <p:nvSpPr>
          <p:cNvPr id="5" name="Date Placeholder 4"/>
          <p:cNvSpPr>
            <a:spLocks noGrp="1"/>
          </p:cNvSpPr>
          <p:nvPr>
            <p:ph type="dt" sz="half" idx="10"/>
          </p:nvPr>
        </p:nvSpPr>
        <p:spPr/>
        <p:txBody>
          <a:bodyPr/>
          <a:lstStyle/>
          <a:p>
            <a:fld id="{D32EC578-FDB1-914B-B2CB-CB3613510B1E}" type="datetimeFigureOut">
              <a:rPr lang="en-US" smtClean="0"/>
              <a:pPr/>
              <a:t>10/1/18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4" name="Date Placeholder 3"/>
          <p:cNvSpPr>
            <a:spLocks noGrp="1"/>
          </p:cNvSpPr>
          <p:nvPr>
            <p:ph type="dt" sz="half" idx="10"/>
          </p:nvPr>
        </p:nvSpPr>
        <p:spPr/>
        <p:txBody>
          <a:bodyPr/>
          <a:lstStyle/>
          <a:p>
            <a:fld id="{D32EC578-FDB1-914B-B2CB-CB3613510B1E}" type="datetimeFigureOut">
              <a:rPr lang="en-US" smtClean="0"/>
              <a:pPr/>
              <a:t>10/1/18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cy-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4" name="Date Placeholder 3"/>
          <p:cNvSpPr>
            <a:spLocks noGrp="1"/>
          </p:cNvSpPr>
          <p:nvPr>
            <p:ph type="dt" sz="half" idx="10"/>
          </p:nvPr>
        </p:nvSpPr>
        <p:spPr/>
        <p:txBody>
          <a:bodyPr/>
          <a:lstStyle/>
          <a:p>
            <a:fld id="{D32EC578-FDB1-914B-B2CB-CB3613510B1E}" type="datetimeFigureOut">
              <a:rPr lang="en-US" smtClean="0"/>
              <a:pPr/>
              <a:t>10/1/18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A1850-5306-9844-BA2B-141E380E63B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y-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2EC578-FDB1-914B-B2CB-CB3613510B1E}" type="datetimeFigureOut">
              <a:rPr lang="en-US" smtClean="0"/>
              <a:pPr/>
              <a:t>10/1/18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BA1850-5306-9844-BA2B-141E380E63B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beta.gov.wales/science-and-technology-aole-what-matters-updat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gif"/><Relationship Id="rId1" Type="http://schemas.openxmlformats.org/officeDocument/2006/relationships/slideLayout" Target="../slideLayouts/slideLayout2.xml"/><Relationship Id="rId2" Type="http://schemas.openxmlformats.org/officeDocument/2006/relationships/hyperlink" Target="https://padlet.com/mathewreesjones/CD2018"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oecd.org/education/wales-should-continue-reforms-to-boost-quality-and-equity-of-school-system.htm"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hyperlink" Target="https://www.youtube.com/watch?v=7g8OpiWR83Y" TargetMode="External"/><Relationship Id="rId5" Type="http://schemas.openxmlformats.org/officeDocument/2006/relationships/image" Target="../media/image8.png"/><Relationship Id="rId6" Type="http://schemas.openxmlformats.org/officeDocument/2006/relationships/image" Target="../media/image9.png"/><Relationship Id="rId1" Type="http://schemas.microsoft.com/office/2007/relationships/media" Target="file:////Users/swwcte/Downloads/The%20New%20Vision%20for%20Education.mp4" TargetMode="External"/><Relationship Id="rId2" Type="http://schemas.openxmlformats.org/officeDocument/2006/relationships/video" Target="file:////Users/swwcte/Downloads/The%20New%20Vision%20for%20Education.mp4"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hyperlink" Target="https://www.youtube.com/watch?v=6p0VM-yUpGk" TargetMode="External"/><Relationship Id="rId5" Type="http://schemas.openxmlformats.org/officeDocument/2006/relationships/image" Target="../media/image8.png"/><Relationship Id="rId6" Type="http://schemas.openxmlformats.org/officeDocument/2006/relationships/image" Target="../media/image9.png"/><Relationship Id="rId1" Type="http://schemas.microsoft.com/office/2007/relationships/media" Target="file:////Users/swwcte/Downloads/Employment,%20skills%20and%20education%20(1).mp4" TargetMode="External"/><Relationship Id="rId2" Type="http://schemas.openxmlformats.org/officeDocument/2006/relationships/video" Target="file:////Users/swwcte/Downloads/Employment,%20skills%20and%20education%20(1).mp4"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 Id="rId3" Type="http://schemas.openxmlformats.org/officeDocument/2006/relationships/hyperlink" Target="https://www.weforum.org/agenda/2016/03/21st-century-skills-future-jobs-student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stemcymru.org.uk/en/index.php" TargetMode="External"/><Relationship Id="rId4" Type="http://schemas.openxmlformats.org/officeDocument/2006/relationships/image" Target="../media/image12.png"/><Relationship Id="rId5" Type="http://schemas.openxmlformats.org/officeDocument/2006/relationships/hyperlink" Target="http://www.stemclubs.net" TargetMode="External"/><Relationship Id="rId6" Type="http://schemas.openxmlformats.org/officeDocument/2006/relationships/image" Target="../media/image13.png"/><Relationship Id="rId7" Type="http://schemas.openxmlformats.org/officeDocument/2006/relationships/image" Target="../media/image14.png"/><Relationship Id="rId8"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hyperlink" Target="http://www.nationalstemcentre.org.uk/"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weforum.org/agenda/2016/09/8-digital-life-skills-all-children-need-and-a-plan-for-teaching-them" TargetMode="External"/><Relationship Id="rId4" Type="http://schemas.openxmlformats.org/officeDocument/2006/relationships/image" Target="../media/image17.png"/><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7.png"/><Relationship Id="rId1" Type="http://schemas.openxmlformats.org/officeDocument/2006/relationships/slideLayout" Target="../slideLayouts/slideLayout2.xml"/><Relationship Id="rId2" Type="http://schemas.openxmlformats.org/officeDocument/2006/relationships/hyperlink" Target="https://www.weforum.org/agenda/2016/06/8-digital-skills-we-must-teach-our-children/"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 Id="rId3"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 Id="rId3" Type="http://schemas.openxmlformats.org/officeDocument/2006/relationships/image" Target="../media/image1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nesta.org.uk/news/neglecting-digital-natives-risks-uks-economic-future-warns-nesta#sthash.xEa2rQed.dpuf" TargetMode="External"/><Relationship Id="rId3" Type="http://schemas.openxmlformats.org/officeDocument/2006/relationships/image" Target="../media/image1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 Id="rId3" Type="http://schemas.openxmlformats.org/officeDocument/2006/relationships/image" Target="../media/image19.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52.xml.rels><?xml version="1.0" encoding="UTF-8" standalone="yes"?>
<Relationships xmlns="http://schemas.openxmlformats.org/package/2006/relationships"><Relationship Id="rId3" Type="http://schemas.openxmlformats.org/officeDocument/2006/relationships/hyperlink" Target="http://www.apple.com/" TargetMode="External"/><Relationship Id="rId4" Type="http://schemas.openxmlformats.org/officeDocument/2006/relationships/image" Target="../media/image31.png"/><Relationship Id="rId1" Type="http://schemas.openxmlformats.org/officeDocument/2006/relationships/slideLayout" Target="../slideLayouts/slideLayout2.xml"/><Relationship Id="rId2" Type="http://schemas.openxmlformats.org/officeDocument/2006/relationships/hyperlink" Target="NULL"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png"/><Relationship Id="rId3" Type="http://schemas.openxmlformats.org/officeDocument/2006/relationships/image" Target="../media/image3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57.xml.rels><?xml version="1.0" encoding="UTF-8" standalone="yes"?>
<Relationships xmlns="http://schemas.openxmlformats.org/package/2006/relationships"><Relationship Id="rId3" Type="http://schemas.openxmlformats.org/officeDocument/2006/relationships/image" Target="../media/image4.gif"/><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gif"/><Relationship Id="rId1" Type="http://schemas.openxmlformats.org/officeDocument/2006/relationships/slideLayout" Target="../slideLayouts/slideLayout2.xml"/><Relationship Id="rId2" Type="http://schemas.openxmlformats.org/officeDocument/2006/relationships/hyperlink" Target="https://padlet.com/mathewreesjones/CD2018"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515" y="2403"/>
            <a:ext cx="9162607" cy="6871955"/>
          </a:xfrm>
          <a:prstGeom prst="rect">
            <a:avLst/>
          </a:prstGeom>
        </p:spPr>
      </p:pic>
      <p:sp>
        <p:nvSpPr>
          <p:cNvPr id="2" name="Title 1"/>
          <p:cNvSpPr>
            <a:spLocks noGrp="1"/>
          </p:cNvSpPr>
          <p:nvPr>
            <p:ph type="title"/>
          </p:nvPr>
        </p:nvSpPr>
        <p:spPr>
          <a:xfrm>
            <a:off x="-5515" y="274638"/>
            <a:ext cx="8229600" cy="1143000"/>
          </a:xfrm>
        </p:spPr>
        <p:txBody>
          <a:bodyPr>
            <a:normAutofit fontScale="90000"/>
          </a:bodyPr>
          <a:lstStyle/>
          <a:p>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DIGITAL COMPETENCE </a:t>
            </a:r>
            <a:b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CYMHWYSEDD DIGIDOL</a:t>
            </a: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TextBox 4"/>
          <p:cNvSpPr txBox="1"/>
          <p:nvPr/>
        </p:nvSpPr>
        <p:spPr>
          <a:xfrm>
            <a:off x="1111384" y="2034400"/>
            <a:ext cx="7342204" cy="1292662"/>
          </a:xfrm>
          <a:prstGeom prst="rect">
            <a:avLst/>
          </a:prstGeom>
          <a:noFill/>
        </p:spPr>
        <p:txBody>
          <a:bodyPr wrap="square" rtlCol="0">
            <a:spAutoFit/>
          </a:bodyPr>
          <a:lstStyle/>
          <a:p>
            <a:r>
              <a:rPr lang="en-US" sz="39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Cwestiwn</a:t>
            </a:r>
            <a:r>
              <a:rPr lang="en-US" sz="39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39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syml</a:t>
            </a:r>
            <a:r>
              <a:rPr lang="mr-IN" sz="39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r>
              <a:rPr lang="cy-GB" sz="39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beth yw ef?</a:t>
            </a:r>
          </a:p>
          <a:p>
            <a:r>
              <a:rPr lang="en-US" sz="39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Simple </a:t>
            </a:r>
            <a:r>
              <a:rPr lang="en-US" sz="39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question…. What is it?</a:t>
            </a:r>
            <a:endParaRPr lang="en-US" sz="39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6" name="Picture 5"/>
          <p:cNvPicPr>
            <a:picLocks noChangeAspect="1"/>
          </p:cNvPicPr>
          <p:nvPr/>
        </p:nvPicPr>
        <p:blipFill>
          <a:blip r:embed="rId3">
            <a:clrChange>
              <a:clrFrom>
                <a:srgbClr val="4A686A"/>
              </a:clrFrom>
              <a:clrTo>
                <a:srgbClr val="4A686A">
                  <a:alpha val="0"/>
                </a:srgbClr>
              </a:clrTo>
            </a:clrChange>
            <a:alphaModFix amt="21000"/>
          </a:blip>
          <a:stretch>
            <a:fillRect/>
          </a:stretch>
        </p:blipFill>
        <p:spPr>
          <a:xfrm>
            <a:off x="6759955" y="2403"/>
            <a:ext cx="2493584" cy="1000885"/>
          </a:xfrm>
          <a:prstGeom prst="rect">
            <a:avLst/>
          </a:prstGeom>
        </p:spPr>
      </p:pic>
      <p:sp>
        <p:nvSpPr>
          <p:cNvPr id="7" name="TextBox 6"/>
          <p:cNvSpPr txBox="1"/>
          <p:nvPr/>
        </p:nvSpPr>
        <p:spPr>
          <a:xfrm>
            <a:off x="1967930" y="3581978"/>
            <a:ext cx="5001947" cy="1446550"/>
          </a:xfrm>
          <a:prstGeom prst="rect">
            <a:avLst/>
          </a:prstGeom>
          <a:noFill/>
        </p:spPr>
        <p:txBody>
          <a:bodyPr wrap="none" rtlCol="0">
            <a:spAutoFit/>
          </a:bodyPr>
          <a:lstStyle/>
          <a:p>
            <a:r>
              <a:rPr lang="en-US" sz="8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ECAD6012</a:t>
            </a:r>
            <a:endParaRPr lang="en-US" sz="8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78599"/>
            <a:ext cx="7772400" cy="1470025"/>
          </a:xfrm>
        </p:spPr>
        <p:txBody>
          <a:bodyPr/>
          <a:lstStyle/>
          <a:p>
            <a:r>
              <a:rPr lang="en-GB" dirty="0" err="1" smtClean="0"/>
              <a:t>Meddyliwch</a:t>
            </a:r>
            <a:r>
              <a:rPr lang="en-GB" dirty="0" smtClean="0"/>
              <a:t> / Think</a:t>
            </a:r>
            <a:endParaRPr lang="en-GB" dirty="0"/>
          </a:p>
        </p:txBody>
      </p:sp>
      <p:sp>
        <p:nvSpPr>
          <p:cNvPr id="5" name="TextBox 4"/>
          <p:cNvSpPr txBox="1"/>
          <p:nvPr/>
        </p:nvSpPr>
        <p:spPr>
          <a:xfrm>
            <a:off x="1486383" y="1045510"/>
            <a:ext cx="3902321" cy="2677656"/>
          </a:xfrm>
          <a:prstGeom prst="rect">
            <a:avLst/>
          </a:prstGeom>
          <a:noFill/>
        </p:spPr>
        <p:txBody>
          <a:bodyPr wrap="square" rtlCol="0">
            <a:spAutoFit/>
          </a:bodyPr>
          <a:lstStyle/>
          <a:p>
            <a:r>
              <a:rPr lang="en-GB" sz="2400" dirty="0" err="1" smtClean="0"/>
              <a:t>Ydy</a:t>
            </a:r>
            <a:r>
              <a:rPr lang="en-GB" sz="2400" dirty="0" smtClean="0"/>
              <a:t> </a:t>
            </a:r>
            <a:r>
              <a:rPr lang="en-GB" sz="2400" dirty="0" err="1" smtClean="0"/>
              <a:t>Cymhwysedd</a:t>
            </a:r>
            <a:r>
              <a:rPr lang="en-GB" sz="2400" dirty="0" smtClean="0"/>
              <a:t> </a:t>
            </a:r>
            <a:r>
              <a:rPr lang="en-GB" sz="2400" dirty="0" err="1" smtClean="0"/>
              <a:t>Digidol</a:t>
            </a:r>
            <a:r>
              <a:rPr lang="en-GB" sz="2400" dirty="0" smtClean="0"/>
              <a:t> </a:t>
            </a:r>
            <a:r>
              <a:rPr lang="en-GB" sz="2400" dirty="0" err="1" smtClean="0"/>
              <a:t>yn</a:t>
            </a:r>
            <a:r>
              <a:rPr lang="en-GB" sz="2400" dirty="0" smtClean="0"/>
              <a:t> </a:t>
            </a:r>
            <a:r>
              <a:rPr lang="en-GB" sz="2400" dirty="0" err="1" smtClean="0"/>
              <a:t>TGCh</a:t>
            </a:r>
            <a:r>
              <a:rPr lang="en-GB" sz="2400" dirty="0" smtClean="0"/>
              <a:t>?</a:t>
            </a:r>
            <a:endParaRPr lang="en-GB" sz="2400" dirty="0" smtClean="0"/>
          </a:p>
          <a:p>
            <a:endParaRPr lang="en-GB" sz="2400" dirty="0" smtClean="0"/>
          </a:p>
          <a:p>
            <a:r>
              <a:rPr lang="en-GB" sz="2400" dirty="0" err="1" smtClean="0"/>
              <a:t>Ydy</a:t>
            </a:r>
            <a:r>
              <a:rPr lang="en-GB" sz="2400" dirty="0" smtClean="0"/>
              <a:t> </a:t>
            </a:r>
            <a:r>
              <a:rPr lang="en-GB" sz="2400" dirty="0" err="1" smtClean="0"/>
              <a:t>Cymhwysedd</a:t>
            </a:r>
            <a:r>
              <a:rPr lang="en-GB" sz="2400" dirty="0" smtClean="0"/>
              <a:t> </a:t>
            </a:r>
            <a:r>
              <a:rPr lang="en-GB" sz="2400" dirty="0" err="1" smtClean="0"/>
              <a:t>Digidol</a:t>
            </a:r>
            <a:r>
              <a:rPr lang="en-GB" sz="2400" dirty="0" smtClean="0"/>
              <a:t> </a:t>
            </a:r>
            <a:r>
              <a:rPr lang="en-GB" sz="2400" dirty="0" err="1" smtClean="0"/>
              <a:t>yn</a:t>
            </a:r>
            <a:r>
              <a:rPr lang="en-GB" sz="2400" dirty="0" smtClean="0"/>
              <a:t> </a:t>
            </a:r>
            <a:r>
              <a:rPr lang="en-GB" sz="2400" dirty="0" err="1" smtClean="0"/>
              <a:t>pwnc</a:t>
            </a:r>
            <a:r>
              <a:rPr lang="en-GB" sz="2400" dirty="0" smtClean="0"/>
              <a:t> </a:t>
            </a:r>
            <a:r>
              <a:rPr lang="en-GB" sz="2400" dirty="0" err="1" smtClean="0"/>
              <a:t>craiddd</a:t>
            </a:r>
            <a:r>
              <a:rPr lang="en-GB" sz="2400" dirty="0" smtClean="0"/>
              <a:t>?</a:t>
            </a:r>
          </a:p>
          <a:p>
            <a:endParaRPr lang="en-GB" sz="2400" dirty="0"/>
          </a:p>
          <a:p>
            <a:r>
              <a:rPr lang="en-GB" sz="2400" dirty="0" err="1" smtClean="0"/>
              <a:t>Ydy</a:t>
            </a:r>
            <a:r>
              <a:rPr lang="en-GB" sz="2400" dirty="0" smtClean="0"/>
              <a:t> </a:t>
            </a:r>
            <a:r>
              <a:rPr lang="en-GB" sz="2400" dirty="0" err="1" smtClean="0"/>
              <a:t>e’n</a:t>
            </a:r>
            <a:r>
              <a:rPr lang="en-GB" sz="2400" dirty="0" smtClean="0"/>
              <a:t> </a:t>
            </a:r>
            <a:r>
              <a:rPr lang="en-GB" sz="2400" dirty="0" err="1" smtClean="0"/>
              <a:t>rhan</a:t>
            </a:r>
            <a:r>
              <a:rPr lang="en-GB" sz="2400" dirty="0" smtClean="0"/>
              <a:t> o </a:t>
            </a:r>
            <a:r>
              <a:rPr lang="en-GB" sz="2400" dirty="0" err="1" smtClean="0"/>
              <a:t>MDPh</a:t>
            </a:r>
            <a:r>
              <a:rPr lang="en-GB" sz="2400" dirty="0" smtClean="0"/>
              <a:t>?</a:t>
            </a:r>
            <a:endParaRPr lang="en-GB" sz="2400" dirty="0" smtClean="0"/>
          </a:p>
        </p:txBody>
      </p:sp>
      <p:sp>
        <p:nvSpPr>
          <p:cNvPr id="15" name="TextBox 14"/>
          <p:cNvSpPr txBox="1"/>
          <p:nvPr/>
        </p:nvSpPr>
        <p:spPr>
          <a:xfrm>
            <a:off x="5388704" y="1026443"/>
            <a:ext cx="3902321" cy="2677656"/>
          </a:xfrm>
          <a:prstGeom prst="rect">
            <a:avLst/>
          </a:prstGeom>
          <a:noFill/>
        </p:spPr>
        <p:txBody>
          <a:bodyPr wrap="square" rtlCol="0">
            <a:spAutoFit/>
          </a:bodyPr>
          <a:lstStyle/>
          <a:p>
            <a:r>
              <a:rPr lang="en-GB" sz="2400" dirty="0" smtClean="0"/>
              <a:t>Is Digital Competence ICT?</a:t>
            </a:r>
          </a:p>
          <a:p>
            <a:endParaRPr lang="en-GB" sz="2400" dirty="0" smtClean="0"/>
          </a:p>
          <a:p>
            <a:endParaRPr lang="en-GB" sz="2400" dirty="0" smtClean="0"/>
          </a:p>
          <a:p>
            <a:r>
              <a:rPr lang="en-GB" sz="2400" dirty="0" smtClean="0"/>
              <a:t>Is Digital Competence a Core subject</a:t>
            </a:r>
            <a:r>
              <a:rPr lang="en-GB" sz="2400" dirty="0" smtClean="0"/>
              <a:t>?</a:t>
            </a:r>
          </a:p>
          <a:p>
            <a:endParaRPr lang="en-GB" sz="2400" dirty="0"/>
          </a:p>
          <a:p>
            <a:r>
              <a:rPr lang="en-GB" sz="2400" dirty="0" smtClean="0"/>
              <a:t>Is it part of an AOLE?</a:t>
            </a:r>
            <a:endParaRPr lang="en-GB" sz="2400" dirty="0" smtClean="0"/>
          </a:p>
        </p:txBody>
      </p:sp>
    </p:spTree>
    <p:extLst>
      <p:ext uri="{BB962C8B-B14F-4D97-AF65-F5344CB8AC3E}">
        <p14:creationId xmlns:p14="http://schemas.microsoft.com/office/powerpoint/2010/main" val="18947546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Why is it important?</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792709" y="1600200"/>
            <a:ext cx="6351291" cy="4525963"/>
          </a:xfrm>
        </p:spPr>
        <p:txBody>
          <a:bodyPr>
            <a:normAutofit/>
          </a:bodyPr>
          <a:lstStyle/>
          <a:p>
            <a:r>
              <a:rPr lang="en-US" dirty="0" smtClean="0"/>
              <a:t>Donaldson </a:t>
            </a:r>
          </a:p>
          <a:p>
            <a:r>
              <a:rPr lang="en-US" dirty="0" smtClean="0"/>
              <a:t>Curriculum</a:t>
            </a:r>
          </a:p>
          <a:p>
            <a:r>
              <a:rPr lang="en-US" dirty="0" smtClean="0"/>
              <a:t>ESTYN , ERW, EAS, GWE, CSC</a:t>
            </a:r>
          </a:p>
          <a:p>
            <a:r>
              <a:rPr lang="en-US" dirty="0" smtClean="0"/>
              <a:t>Industry and the economy – Jobs and Careers</a:t>
            </a:r>
          </a:p>
          <a:p>
            <a:r>
              <a:rPr lang="en-US" dirty="0" smtClean="0"/>
              <a:t>STEM – SCIENCE TECHNOLOGY ENIGEERING &amp; MATHEMATICS</a:t>
            </a:r>
          </a:p>
          <a:p>
            <a:r>
              <a:rPr lang="en-US" dirty="0" smtClean="0"/>
              <a:t>PISA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66696"/>
            <a:ext cx="7772400" cy="1470025"/>
          </a:xfrm>
        </p:spPr>
        <p:txBody>
          <a:bodyPr/>
          <a:lstStyle/>
          <a:p>
            <a:r>
              <a:rPr lang="en-GB" dirty="0" smtClean="0"/>
              <a:t>Hanes / History</a:t>
            </a:r>
            <a:endParaRPr lang="en-GB" dirty="0"/>
          </a:p>
        </p:txBody>
      </p:sp>
      <p:sp>
        <p:nvSpPr>
          <p:cNvPr id="5" name="TextBox 4"/>
          <p:cNvSpPr txBox="1"/>
          <p:nvPr/>
        </p:nvSpPr>
        <p:spPr>
          <a:xfrm>
            <a:off x="1615265" y="788451"/>
            <a:ext cx="3902321" cy="830997"/>
          </a:xfrm>
          <a:prstGeom prst="rect">
            <a:avLst/>
          </a:prstGeom>
          <a:noFill/>
        </p:spPr>
        <p:txBody>
          <a:bodyPr wrap="square" rtlCol="0">
            <a:spAutoFit/>
          </a:bodyPr>
          <a:lstStyle/>
          <a:p>
            <a:r>
              <a:rPr lang="en-GB" sz="2400" dirty="0" err="1" smtClean="0"/>
              <a:t>Adroddiad</a:t>
            </a:r>
            <a:r>
              <a:rPr lang="en-GB" sz="2400" dirty="0" smtClean="0"/>
              <a:t> </a:t>
            </a:r>
            <a:r>
              <a:rPr lang="en-GB" sz="2400" dirty="0" err="1" smtClean="0"/>
              <a:t>grŵp</a:t>
            </a:r>
            <a:r>
              <a:rPr lang="en-GB" sz="2400" dirty="0" smtClean="0"/>
              <a:t> </a:t>
            </a:r>
            <a:r>
              <a:rPr lang="en-GB" sz="2400" dirty="0" err="1" smtClean="0"/>
              <a:t>lliwio</a:t>
            </a:r>
            <a:r>
              <a:rPr lang="en-GB" sz="2400" dirty="0" smtClean="0"/>
              <a:t> </a:t>
            </a:r>
            <a:r>
              <a:rPr lang="en-GB" sz="2400" dirty="0" err="1" smtClean="0"/>
              <a:t>TGCh</a:t>
            </a:r>
            <a:r>
              <a:rPr lang="en-GB" sz="2400" dirty="0" smtClean="0"/>
              <a:t> / ICT steering group report </a:t>
            </a:r>
          </a:p>
        </p:txBody>
      </p:sp>
      <p:cxnSp>
        <p:nvCxnSpPr>
          <p:cNvPr id="7" name="Straight Connector 6"/>
          <p:cNvCxnSpPr/>
          <p:nvPr/>
        </p:nvCxnSpPr>
        <p:spPr>
          <a:xfrm flipH="1">
            <a:off x="6128496" y="788451"/>
            <a:ext cx="119054" cy="5712560"/>
          </a:xfrm>
          <a:prstGeom prst="line">
            <a:avLst/>
          </a:prstGeom>
          <a:ln w="50800">
            <a:solidFill>
              <a:schemeClr val="tx1"/>
            </a:solidFill>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6501298" y="788451"/>
            <a:ext cx="2978414" cy="830997"/>
          </a:xfrm>
          <a:prstGeom prst="rect">
            <a:avLst/>
          </a:prstGeom>
          <a:noFill/>
        </p:spPr>
        <p:txBody>
          <a:bodyPr wrap="square" rtlCol="0">
            <a:spAutoFit/>
          </a:bodyPr>
          <a:lstStyle/>
          <a:p>
            <a:r>
              <a:rPr lang="en-GB" sz="4800" dirty="0" smtClean="0"/>
              <a:t>2013</a:t>
            </a:r>
            <a:endParaRPr lang="en-GB" sz="4800" dirty="0"/>
          </a:p>
        </p:txBody>
      </p:sp>
      <p:sp>
        <p:nvSpPr>
          <p:cNvPr id="9" name="TextBox 8"/>
          <p:cNvSpPr txBox="1"/>
          <p:nvPr/>
        </p:nvSpPr>
        <p:spPr>
          <a:xfrm>
            <a:off x="1615265" y="1767452"/>
            <a:ext cx="3902321" cy="830997"/>
          </a:xfrm>
          <a:prstGeom prst="rect">
            <a:avLst/>
          </a:prstGeom>
          <a:noFill/>
        </p:spPr>
        <p:txBody>
          <a:bodyPr wrap="square" rtlCol="0">
            <a:spAutoFit/>
          </a:bodyPr>
          <a:lstStyle/>
          <a:p>
            <a:r>
              <a:rPr lang="en-GB" sz="2400" dirty="0" err="1" smtClean="0"/>
              <a:t>Adroddiad</a:t>
            </a:r>
            <a:r>
              <a:rPr lang="en-GB" sz="2400" dirty="0" smtClean="0"/>
              <a:t> Donaldson / Donaldson Report</a:t>
            </a:r>
          </a:p>
        </p:txBody>
      </p:sp>
      <p:sp>
        <p:nvSpPr>
          <p:cNvPr id="10" name="TextBox 9"/>
          <p:cNvSpPr txBox="1"/>
          <p:nvPr/>
        </p:nvSpPr>
        <p:spPr>
          <a:xfrm>
            <a:off x="6501298" y="1767452"/>
            <a:ext cx="2978414" cy="830997"/>
          </a:xfrm>
          <a:prstGeom prst="rect">
            <a:avLst/>
          </a:prstGeom>
          <a:noFill/>
        </p:spPr>
        <p:txBody>
          <a:bodyPr wrap="square" rtlCol="0">
            <a:spAutoFit/>
          </a:bodyPr>
          <a:lstStyle/>
          <a:p>
            <a:r>
              <a:rPr lang="en-GB" sz="4800" dirty="0" smtClean="0"/>
              <a:t>2015</a:t>
            </a:r>
          </a:p>
        </p:txBody>
      </p:sp>
      <p:sp>
        <p:nvSpPr>
          <p:cNvPr id="11" name="TextBox 10"/>
          <p:cNvSpPr txBox="1"/>
          <p:nvPr/>
        </p:nvSpPr>
        <p:spPr>
          <a:xfrm>
            <a:off x="1615265" y="2839060"/>
            <a:ext cx="4259484" cy="830997"/>
          </a:xfrm>
          <a:prstGeom prst="rect">
            <a:avLst/>
          </a:prstGeom>
          <a:noFill/>
        </p:spPr>
        <p:txBody>
          <a:bodyPr wrap="square" rtlCol="0">
            <a:spAutoFit/>
          </a:bodyPr>
          <a:lstStyle/>
          <a:p>
            <a:r>
              <a:rPr lang="en-GB" sz="2400" dirty="0" err="1" smtClean="0"/>
              <a:t>Ysgolion</a:t>
            </a:r>
            <a:r>
              <a:rPr lang="en-GB" sz="2400" dirty="0" smtClean="0"/>
              <a:t> </a:t>
            </a:r>
            <a:r>
              <a:rPr lang="en-GB" sz="2400" dirty="0" err="1" smtClean="0"/>
              <a:t>Arloesi</a:t>
            </a:r>
            <a:r>
              <a:rPr lang="en-GB" sz="2400" dirty="0" smtClean="0"/>
              <a:t> ac </a:t>
            </a:r>
            <a:r>
              <a:rPr lang="en-GB" sz="2400" dirty="0" err="1" smtClean="0"/>
              <a:t>Arbenigwyr</a:t>
            </a:r>
            <a:r>
              <a:rPr lang="en-GB" sz="2400" dirty="0" smtClean="0"/>
              <a:t> / </a:t>
            </a:r>
          </a:p>
          <a:p>
            <a:r>
              <a:rPr lang="en-GB" sz="2400" dirty="0" smtClean="0"/>
              <a:t>Pioneer Schools and experts</a:t>
            </a:r>
          </a:p>
        </p:txBody>
      </p:sp>
      <p:sp>
        <p:nvSpPr>
          <p:cNvPr id="12" name="TextBox 11"/>
          <p:cNvSpPr txBox="1"/>
          <p:nvPr/>
        </p:nvSpPr>
        <p:spPr>
          <a:xfrm>
            <a:off x="6501298" y="2839060"/>
            <a:ext cx="2978414" cy="830997"/>
          </a:xfrm>
          <a:prstGeom prst="rect">
            <a:avLst/>
          </a:prstGeom>
          <a:noFill/>
        </p:spPr>
        <p:txBody>
          <a:bodyPr wrap="square" rtlCol="0">
            <a:spAutoFit/>
          </a:bodyPr>
          <a:lstStyle/>
          <a:p>
            <a:r>
              <a:rPr lang="en-GB" sz="4800" dirty="0" smtClean="0"/>
              <a:t>2015</a:t>
            </a:r>
          </a:p>
        </p:txBody>
      </p:sp>
      <p:sp>
        <p:nvSpPr>
          <p:cNvPr id="13" name="TextBox 12"/>
          <p:cNvSpPr txBox="1"/>
          <p:nvPr/>
        </p:nvSpPr>
        <p:spPr>
          <a:xfrm>
            <a:off x="1615265" y="3990064"/>
            <a:ext cx="4259484" cy="707886"/>
          </a:xfrm>
          <a:prstGeom prst="rect">
            <a:avLst/>
          </a:prstGeom>
          <a:noFill/>
        </p:spPr>
        <p:txBody>
          <a:bodyPr wrap="square" rtlCol="0">
            <a:spAutoFit/>
          </a:bodyPr>
          <a:lstStyle/>
          <a:p>
            <a:r>
              <a:rPr lang="en-GB" sz="2000" dirty="0" err="1" smtClean="0"/>
              <a:t>Fframwaith</a:t>
            </a:r>
            <a:r>
              <a:rPr lang="en-GB" sz="2000" dirty="0" smtClean="0"/>
              <a:t> </a:t>
            </a:r>
            <a:r>
              <a:rPr lang="en-GB" sz="2000" dirty="0" err="1" smtClean="0"/>
              <a:t>Cymhwysedd</a:t>
            </a:r>
            <a:r>
              <a:rPr lang="en-GB" sz="2000" dirty="0" smtClean="0"/>
              <a:t> </a:t>
            </a:r>
            <a:r>
              <a:rPr lang="en-GB" sz="2000" dirty="0" err="1" smtClean="0"/>
              <a:t>Digidol</a:t>
            </a:r>
            <a:r>
              <a:rPr lang="en-GB" sz="2000" dirty="0" smtClean="0"/>
              <a:t>/ </a:t>
            </a:r>
          </a:p>
          <a:p>
            <a:r>
              <a:rPr lang="en-GB" sz="2000" dirty="0" smtClean="0"/>
              <a:t>Digital Competence Framework</a:t>
            </a:r>
          </a:p>
        </p:txBody>
      </p:sp>
      <p:sp>
        <p:nvSpPr>
          <p:cNvPr id="14" name="TextBox 13"/>
          <p:cNvSpPr txBox="1"/>
          <p:nvPr/>
        </p:nvSpPr>
        <p:spPr>
          <a:xfrm>
            <a:off x="5273749" y="3818061"/>
            <a:ext cx="3619706" cy="830997"/>
          </a:xfrm>
          <a:prstGeom prst="rect">
            <a:avLst/>
          </a:prstGeom>
          <a:noFill/>
        </p:spPr>
        <p:txBody>
          <a:bodyPr wrap="square" rtlCol="0">
            <a:spAutoFit/>
          </a:bodyPr>
          <a:lstStyle/>
          <a:p>
            <a:r>
              <a:rPr lang="en-GB" sz="4800" dirty="0" smtClean="0"/>
              <a:t>         2016</a:t>
            </a:r>
            <a:endParaRPr lang="en-GB" sz="4800" dirty="0" smtClean="0"/>
          </a:p>
        </p:txBody>
      </p:sp>
      <p:sp>
        <p:nvSpPr>
          <p:cNvPr id="4" name="Rectangle 3"/>
          <p:cNvSpPr/>
          <p:nvPr/>
        </p:nvSpPr>
        <p:spPr>
          <a:xfrm>
            <a:off x="2287152" y="6484789"/>
            <a:ext cx="7202595" cy="646331"/>
          </a:xfrm>
          <a:prstGeom prst="rect">
            <a:avLst/>
          </a:prstGeom>
        </p:spPr>
        <p:txBody>
          <a:bodyPr wrap="square">
            <a:spAutoFit/>
          </a:bodyPr>
          <a:lstStyle/>
          <a:p>
            <a:r>
              <a:rPr lang="en-US" dirty="0">
                <a:hlinkClick r:id="rId2"/>
              </a:rPr>
              <a:t>https</a:t>
            </a:r>
            <a:r>
              <a:rPr lang="en-US">
                <a:hlinkClick r:id="rId2"/>
              </a:rPr>
              <a:t>://</a:t>
            </a:r>
            <a:r>
              <a:rPr lang="en-US" dirty="0" smtClean="0">
                <a:hlinkClick r:id="rId2"/>
              </a:rPr>
              <a:t>beta.gov.wales/science-and-technology-aole-what-matters-update</a:t>
            </a:r>
            <a:endParaRPr lang="en-US" dirty="0" smtClean="0"/>
          </a:p>
          <a:p>
            <a:endParaRPr lang="en-US" dirty="0"/>
          </a:p>
        </p:txBody>
      </p:sp>
      <p:sp>
        <p:nvSpPr>
          <p:cNvPr id="15" name="TextBox 14"/>
          <p:cNvSpPr txBox="1"/>
          <p:nvPr/>
        </p:nvSpPr>
        <p:spPr>
          <a:xfrm>
            <a:off x="2217978" y="5067244"/>
            <a:ext cx="4259484" cy="1015663"/>
          </a:xfrm>
          <a:prstGeom prst="rect">
            <a:avLst/>
          </a:prstGeom>
          <a:noFill/>
        </p:spPr>
        <p:txBody>
          <a:bodyPr wrap="square" rtlCol="0">
            <a:spAutoFit/>
          </a:bodyPr>
          <a:lstStyle/>
          <a:p>
            <a:r>
              <a:rPr lang="en-GB" sz="2000" dirty="0" err="1"/>
              <a:t>Datblygiad</a:t>
            </a:r>
            <a:r>
              <a:rPr lang="en-GB" sz="2000" dirty="0"/>
              <a:t> y </a:t>
            </a:r>
            <a:r>
              <a:rPr lang="en-GB" sz="2000" dirty="0" err="1"/>
              <a:t>datganiadau</a:t>
            </a:r>
            <a:r>
              <a:rPr lang="en-GB" sz="2000" dirty="0"/>
              <a:t> </a:t>
            </a:r>
            <a:r>
              <a:rPr lang="en-GB" sz="2000" dirty="0" err="1" smtClean="0"/>
              <a:t>dilyniant</a:t>
            </a:r>
            <a:r>
              <a:rPr lang="en-GB" sz="2000" dirty="0" smtClean="0"/>
              <a:t>/ </a:t>
            </a:r>
          </a:p>
          <a:p>
            <a:r>
              <a:rPr lang="en-GB" sz="2000" dirty="0" smtClean="0"/>
              <a:t>Development </a:t>
            </a:r>
            <a:r>
              <a:rPr lang="en-GB" sz="2000" dirty="0" smtClean="0"/>
              <a:t>of the progression statements</a:t>
            </a:r>
            <a:endParaRPr lang="en-GB" sz="2000" dirty="0" smtClean="0"/>
          </a:p>
        </p:txBody>
      </p:sp>
      <p:sp>
        <p:nvSpPr>
          <p:cNvPr id="16" name="TextBox 15"/>
          <p:cNvSpPr txBox="1"/>
          <p:nvPr/>
        </p:nvSpPr>
        <p:spPr>
          <a:xfrm>
            <a:off x="5273749" y="5023683"/>
            <a:ext cx="3619706" cy="830997"/>
          </a:xfrm>
          <a:prstGeom prst="rect">
            <a:avLst/>
          </a:prstGeom>
          <a:noFill/>
        </p:spPr>
        <p:txBody>
          <a:bodyPr wrap="square" rtlCol="0">
            <a:spAutoFit/>
          </a:bodyPr>
          <a:lstStyle/>
          <a:p>
            <a:r>
              <a:rPr lang="en-GB" sz="4800" dirty="0" smtClean="0"/>
              <a:t>         2018</a:t>
            </a:r>
            <a:endParaRPr lang="en-GB" sz="4800" dirty="0" smtClean="0"/>
          </a:p>
        </p:txBody>
      </p:sp>
      <p:sp>
        <p:nvSpPr>
          <p:cNvPr id="6" name="TextBox 5"/>
          <p:cNvSpPr txBox="1"/>
          <p:nvPr/>
        </p:nvSpPr>
        <p:spPr>
          <a:xfrm>
            <a:off x="6188023" y="6055621"/>
            <a:ext cx="3022109" cy="646331"/>
          </a:xfrm>
          <a:prstGeom prst="rect">
            <a:avLst/>
          </a:prstGeom>
          <a:noFill/>
        </p:spPr>
        <p:txBody>
          <a:bodyPr wrap="none" rtlCol="0">
            <a:spAutoFit/>
          </a:bodyPr>
          <a:lstStyle/>
          <a:p>
            <a:r>
              <a:rPr lang="en-US" dirty="0" err="1" smtClean="0"/>
              <a:t>Adroddiad</a:t>
            </a:r>
            <a:r>
              <a:rPr lang="en-US" dirty="0" smtClean="0"/>
              <a:t> </a:t>
            </a:r>
            <a:r>
              <a:rPr lang="mr-IN" dirty="0" smtClean="0"/>
              <a:t>–</a:t>
            </a:r>
            <a:r>
              <a:rPr lang="en-US" dirty="0" smtClean="0"/>
              <a:t> CAMAU - Reports</a:t>
            </a:r>
          </a:p>
          <a:p>
            <a:endParaRPr lang="en-US" dirty="0"/>
          </a:p>
        </p:txBody>
      </p:sp>
    </p:spTree>
    <p:extLst>
      <p:ext uri="{BB962C8B-B14F-4D97-AF65-F5344CB8AC3E}">
        <p14:creationId xmlns:p14="http://schemas.microsoft.com/office/powerpoint/2010/main" val="14978698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4955" y="2291456"/>
            <a:ext cx="8307456" cy="1018607"/>
          </a:xfrm>
        </p:spPr>
        <p:txBody>
          <a:bodyPr>
            <a:normAutofit/>
          </a:bodyPr>
          <a:lstStyle/>
          <a:p>
            <a:pPr>
              <a:buNone/>
            </a:pPr>
            <a:r>
              <a:rPr lang="en-US" dirty="0">
                <a:hlinkClick r:id="rId2"/>
              </a:rPr>
              <a:t>https://</a:t>
            </a:r>
            <a:r>
              <a:rPr lang="en-US" dirty="0" smtClean="0">
                <a:hlinkClick r:id="rId2"/>
              </a:rPr>
              <a:t>padlet.com/mathewreesjones/CD2018</a:t>
            </a:r>
            <a:endParaRPr lang="en-US" dirty="0" smtClean="0"/>
          </a:p>
          <a:p>
            <a:pPr>
              <a:buNone/>
            </a:pPr>
            <a:endParaRPr lang="en-US" dirty="0"/>
          </a:p>
        </p:txBody>
      </p:sp>
      <p:pic>
        <p:nvPicPr>
          <p:cNvPr id="5" name="Picture 4" descr="cooltext216451570603868.gif"/>
          <p:cNvPicPr>
            <a:picLocks noChangeAspect="1"/>
          </p:cNvPicPr>
          <p:nvPr/>
        </p:nvPicPr>
        <p:blipFill>
          <a:blip r:embed="rId3"/>
          <a:stretch>
            <a:fillRect/>
          </a:stretch>
        </p:blipFill>
        <p:spPr>
          <a:xfrm>
            <a:off x="2609626" y="2968416"/>
            <a:ext cx="5740401" cy="1917700"/>
          </a:xfrm>
          <a:prstGeom prst="rect">
            <a:avLst/>
          </a:prstGeom>
        </p:spPr>
      </p:pic>
      <p:pic>
        <p:nvPicPr>
          <p:cNvPr id="6" name="Picture 5"/>
          <p:cNvPicPr>
            <a:picLocks noChangeAspect="1"/>
          </p:cNvPicPr>
          <p:nvPr/>
        </p:nvPicPr>
        <p:blipFill>
          <a:blip r:embed="rId4"/>
          <a:stretch>
            <a:fillRect/>
          </a:stretch>
        </p:blipFill>
        <p:spPr>
          <a:xfrm>
            <a:off x="5602709" y="3927266"/>
            <a:ext cx="3541291" cy="2750034"/>
          </a:xfrm>
          <a:prstGeom prst="rect">
            <a:avLst/>
          </a:prstGeom>
        </p:spPr>
      </p:pic>
      <p:pic>
        <p:nvPicPr>
          <p:cNvPr id="7" name="Picture 6" descr="padlet-slider.png"/>
          <p:cNvPicPr>
            <a:picLocks noChangeAspect="1"/>
          </p:cNvPicPr>
          <p:nvPr/>
        </p:nvPicPr>
        <p:blipFill>
          <a:blip r:embed="rId5"/>
          <a:stretch>
            <a:fillRect/>
          </a:stretch>
        </p:blipFill>
        <p:spPr>
          <a:xfrm>
            <a:off x="1192698" y="245589"/>
            <a:ext cx="2231054" cy="1672111"/>
          </a:xfrm>
          <a:prstGeom prst="rect">
            <a:avLst/>
          </a:prstGeom>
        </p:spPr>
      </p:pic>
      <p:pic>
        <p:nvPicPr>
          <p:cNvPr id="8" name="Picture 7" descr="cooltext217795696894170.gif"/>
          <p:cNvPicPr>
            <a:picLocks noChangeAspect="1"/>
          </p:cNvPicPr>
          <p:nvPr/>
        </p:nvPicPr>
        <p:blipFill>
          <a:blip r:embed="rId6"/>
          <a:stretch>
            <a:fillRect/>
          </a:stretch>
        </p:blipFill>
        <p:spPr>
          <a:xfrm>
            <a:off x="3121616" y="1396689"/>
            <a:ext cx="5763209" cy="68954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Future Skills…</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1370346" y="1600200"/>
            <a:ext cx="7316453" cy="4525963"/>
          </a:xfrm>
        </p:spPr>
        <p:txBody>
          <a:bodyPr/>
          <a:lstStyle/>
          <a:p>
            <a:r>
              <a:rPr lang="en-US" dirty="0" smtClean="0"/>
              <a:t>What learners need in the future?</a:t>
            </a:r>
          </a:p>
          <a:p>
            <a:r>
              <a:rPr lang="en-US" dirty="0" smtClean="0"/>
              <a:t>What are the priorities for education systems across the world?</a:t>
            </a:r>
            <a:endParaRPr lang="en-US" dirty="0"/>
          </a:p>
        </p:txBody>
      </p:sp>
      <p:sp>
        <p:nvSpPr>
          <p:cNvPr id="4" name="TextBox 3"/>
          <p:cNvSpPr txBox="1"/>
          <p:nvPr/>
        </p:nvSpPr>
        <p:spPr>
          <a:xfrm>
            <a:off x="3244242" y="5847060"/>
            <a:ext cx="5686816" cy="923330"/>
          </a:xfrm>
          <a:prstGeom prst="rect">
            <a:avLst/>
          </a:prstGeom>
          <a:noFill/>
        </p:spPr>
        <p:txBody>
          <a:bodyPr wrap="square" rtlCol="0">
            <a:spAutoFit/>
          </a:bodyPr>
          <a:lstStyle/>
          <a:p>
            <a:r>
              <a:rPr lang="en-US" dirty="0">
                <a:hlinkClick r:id="rId2"/>
              </a:rPr>
              <a:t>http</a:t>
            </a:r>
            <a:r>
              <a:rPr lang="en-US">
                <a:hlinkClick r:id="rId2"/>
              </a:rPr>
              <a:t>://</a:t>
            </a:r>
            <a:r>
              <a:rPr lang="en-US" dirty="0" smtClean="0">
                <a:hlinkClick r:id="rId2"/>
              </a:rPr>
              <a:t>www.oecd.org/education/wales-should-continue-reforms-to-boost-quality-and-equity-of-school-system.htm</a:t>
            </a:r>
            <a:endParaRPr lang="en-US"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TASG - TASK 1</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1370346" y="1600200"/>
            <a:ext cx="7316453" cy="4525963"/>
          </a:xfrm>
        </p:spPr>
        <p:txBody>
          <a:bodyPr/>
          <a:lstStyle/>
          <a:p>
            <a:r>
              <a:rPr lang="en-US" dirty="0" smtClean="0"/>
              <a:t>What learners need in the future?</a:t>
            </a:r>
          </a:p>
          <a:p>
            <a:r>
              <a:rPr lang="en-US" dirty="0" smtClean="0"/>
              <a:t>What are the priorities for education systems across the world</a:t>
            </a:r>
            <a:r>
              <a:rPr lang="en-US" dirty="0" smtClean="0"/>
              <a:t>?</a:t>
            </a:r>
          </a:p>
        </p:txBody>
      </p:sp>
    </p:spTree>
    <p:extLst>
      <p:ext uri="{BB962C8B-B14F-4D97-AF65-F5344CB8AC3E}">
        <p14:creationId xmlns:p14="http://schemas.microsoft.com/office/powerpoint/2010/main" val="19545807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49443"/>
            <a:ext cx="8229600" cy="599598"/>
          </a:xfrm>
        </p:spPr>
        <p:txBody>
          <a:bodyPr/>
          <a:lstStyle/>
          <a:p>
            <a:pPr>
              <a:buNone/>
            </a:pPr>
            <a:r>
              <a:rPr lang="en-US" sz="2600" dirty="0" smtClean="0">
                <a:hlinkClick r:id="rId4"/>
              </a:rPr>
              <a:t>https://www.youtube.com/watch?v=7g8OpiWR83Y</a:t>
            </a:r>
            <a:endParaRPr lang="en-US" sz="2600" dirty="0" smtClean="0"/>
          </a:p>
          <a:p>
            <a:endParaRPr lang="en-US" dirty="0"/>
          </a:p>
        </p:txBody>
      </p:sp>
      <p:pic>
        <p:nvPicPr>
          <p:cNvPr id="4" name="The New Vision for Education.mp4">
            <a:hlinkClick r:id="" action="ppaction://media"/>
          </p:cNvPr>
          <p:cNvPicPr/>
          <p:nvPr>
            <a:videoFile r:link="rId2"/>
            <p:extLst>
              <p:ext uri="{DAA4B4D4-6D71-4841-9C94-3DE7FCFB9230}">
                <p14:media xmlns:p14="http://schemas.microsoft.com/office/powerpoint/2010/main" r:link="rId1"/>
              </p:ext>
            </p:extLst>
          </p:nvPr>
        </p:nvPicPr>
        <p:blipFill>
          <a:blip r:embed="rId5"/>
          <a:stretch>
            <a:fillRect/>
          </a:stretch>
        </p:blipFill>
        <p:spPr>
          <a:xfrm>
            <a:off x="66132" y="615792"/>
            <a:ext cx="9077868" cy="5106301"/>
          </a:xfrm>
          <a:prstGeom prst="rect">
            <a:avLst/>
          </a:prstGeom>
        </p:spPr>
      </p:pic>
      <p:pic>
        <p:nvPicPr>
          <p:cNvPr id="5" name="Picture 4"/>
          <p:cNvPicPr>
            <a:picLocks noChangeAspect="1"/>
          </p:cNvPicPr>
          <p:nvPr/>
        </p:nvPicPr>
        <p:blipFill>
          <a:blip r:embed="rId6"/>
          <a:stretch>
            <a:fillRect/>
          </a:stretch>
        </p:blipFill>
        <p:spPr>
          <a:xfrm>
            <a:off x="7505758" y="5219758"/>
            <a:ext cx="1638242" cy="163824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15955" y="6126163"/>
            <a:ext cx="6604318" cy="646331"/>
          </a:xfrm>
          <a:prstGeom prst="rect">
            <a:avLst/>
          </a:prstGeom>
        </p:spPr>
        <p:txBody>
          <a:bodyPr wrap="square">
            <a:spAutoFit/>
          </a:bodyPr>
          <a:lstStyle/>
          <a:p>
            <a:r>
              <a:rPr lang="en-US" dirty="0" smtClean="0">
                <a:hlinkClick r:id="rId4"/>
              </a:rPr>
              <a:t>https://www.youtube.com/watch?v=6p0VM-yUpGk</a:t>
            </a:r>
            <a:endParaRPr lang="en-US" dirty="0" smtClean="0"/>
          </a:p>
          <a:p>
            <a:endParaRPr lang="en-US" dirty="0"/>
          </a:p>
        </p:txBody>
      </p:sp>
      <p:pic>
        <p:nvPicPr>
          <p:cNvPr id="6" name="Employment, skills and education (1).mp4">
            <a:hlinkClick r:id="" action="ppaction://media"/>
          </p:cNvPr>
          <p:cNvPicPr/>
          <p:nvPr>
            <a:videoFile r:link="rId2"/>
            <p:extLst>
              <p:ext uri="{DAA4B4D4-6D71-4841-9C94-3DE7FCFB9230}">
                <p14:media xmlns:p14="http://schemas.microsoft.com/office/powerpoint/2010/main" r:link="rId1"/>
              </p:ext>
            </p:extLst>
          </p:nvPr>
        </p:nvPicPr>
        <p:blipFill>
          <a:blip r:embed="rId5"/>
          <a:stretch>
            <a:fillRect/>
          </a:stretch>
        </p:blipFill>
        <p:spPr>
          <a:xfrm>
            <a:off x="304816" y="615419"/>
            <a:ext cx="8642789" cy="4861569"/>
          </a:xfrm>
          <a:prstGeom prst="rect">
            <a:avLst/>
          </a:prstGeom>
        </p:spPr>
      </p:pic>
      <p:pic>
        <p:nvPicPr>
          <p:cNvPr id="7" name="Picture 6"/>
          <p:cNvPicPr>
            <a:picLocks noChangeAspect="1"/>
          </p:cNvPicPr>
          <p:nvPr/>
        </p:nvPicPr>
        <p:blipFill>
          <a:blip r:embed="rId6"/>
          <a:stretch>
            <a:fillRect/>
          </a:stretch>
        </p:blipFill>
        <p:spPr>
          <a:xfrm>
            <a:off x="7505758" y="5219758"/>
            <a:ext cx="1638242" cy="163824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8086" y="42935"/>
            <a:ext cx="8470956" cy="6456802"/>
          </a:xfrm>
          <a:prstGeom prst="rect">
            <a:avLst/>
          </a:prstGeom>
        </p:spPr>
      </p:pic>
      <p:sp>
        <p:nvSpPr>
          <p:cNvPr id="5" name="Rectangle 4"/>
          <p:cNvSpPr/>
          <p:nvPr/>
        </p:nvSpPr>
        <p:spPr>
          <a:xfrm>
            <a:off x="673044" y="6499737"/>
            <a:ext cx="8995064" cy="646331"/>
          </a:xfrm>
          <a:prstGeom prst="rect">
            <a:avLst/>
          </a:prstGeom>
        </p:spPr>
        <p:txBody>
          <a:bodyPr wrap="square">
            <a:spAutoFit/>
          </a:bodyPr>
          <a:lstStyle/>
          <a:p>
            <a:r>
              <a:rPr lang="en-US" dirty="0" smtClean="0">
                <a:hlinkClick r:id="rId3"/>
              </a:rPr>
              <a:t>https://www.weforum.org/agenda/2016/03/21st-century-skills-future-jobs-students</a:t>
            </a:r>
            <a:endParaRPr lang="en-US" dirty="0" smtClean="0"/>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7150" y="420203"/>
            <a:ext cx="8592745" cy="5782744"/>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Industry and the Economy</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108014" y="1600200"/>
            <a:ext cx="6578786" cy="4525963"/>
          </a:xfrm>
        </p:spPr>
        <p:txBody>
          <a:bodyPr>
            <a:normAutofit/>
          </a:bodyPr>
          <a:lstStyle/>
          <a:p>
            <a:pPr>
              <a:buNone/>
            </a:pPr>
            <a:r>
              <a:rPr lang="en-US" dirty="0" smtClean="0"/>
              <a:t>     “At the same time 50 percent of the jobs what we’ll have in 2025 don’t exist yet, according to a CBRE/Genesis report. [14] Perhaps the most jarring estimate from the report is that 65 percent of today’s primary school children will find themselves in jobs that don’t exist yet. [15]”</a:t>
            </a:r>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Industry and the Economy</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108014" y="1600200"/>
            <a:ext cx="6578786" cy="4525963"/>
          </a:xfrm>
        </p:spPr>
        <p:txBody>
          <a:bodyPr>
            <a:normAutofit fontScale="70000" lnSpcReduction="20000"/>
          </a:bodyPr>
          <a:lstStyle/>
          <a:p>
            <a:endParaRPr lang="en-US" dirty="0" smtClean="0"/>
          </a:p>
          <a:p>
            <a:pPr>
              <a:buNone/>
            </a:pPr>
            <a:r>
              <a:rPr lang="en-US" dirty="0" smtClean="0"/>
              <a:t>     “According to a 2016 report by the World Economic Forum, "By one popular estimate, 65% of children entering primary school today will ultimately end up working in completely new job types that don't yet exist." Even "old" jobs will look radically different in workplaces transformed by technology, changing demographics, and globalization. So how do we prepare students for jobs and workplaces that don't exist yet? Here are a few thoughts gathered from teachers at Connections Academy®—supported schools. After all, they are pioneers in online education, a field that itself didn't exist 20 years ago”</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Content Placeholder 2"/>
          <p:cNvSpPr>
            <a:spLocks noGrp="1"/>
          </p:cNvSpPr>
          <p:nvPr>
            <p:ph idx="1"/>
          </p:nvPr>
        </p:nvSpPr>
        <p:spPr>
          <a:xfrm>
            <a:off x="2767262" y="0"/>
            <a:ext cx="5919537" cy="4525963"/>
          </a:xfrm>
        </p:spPr>
        <p:txBody>
          <a:bodyPr>
            <a:normAutofit/>
          </a:bodyPr>
          <a:lstStyle/>
          <a:p>
            <a:pPr eaLnBrk="1" hangingPunct="1">
              <a:buNone/>
            </a:pPr>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a typeface="ＭＳ Ｐゴシック" pitchFamily="-102" charset="-128"/>
                <a:cs typeface="ＭＳ Ｐゴシック" pitchFamily="-102" charset="-128"/>
              </a:rPr>
              <a:t>STEM</a:t>
            </a:r>
          </a:p>
          <a:p>
            <a:pPr eaLnBrk="1" hangingPunct="1">
              <a:buNone/>
            </a:pPr>
            <a:r>
              <a:rPr lang="en-US" sz="2000" dirty="0" smtClean="0">
                <a:ea typeface="ＭＳ Ｐゴシック" pitchFamily="-102" charset="-128"/>
                <a:cs typeface="ＭＳ Ｐゴシック" pitchFamily="-102" charset="-128"/>
              </a:rPr>
              <a:t>SCIENCE TECHNOLOGY ENGINEERING MATHEMATICS</a:t>
            </a:r>
          </a:p>
          <a:p>
            <a:pPr eaLnBrk="1" hangingPunct="1"/>
            <a:endParaRPr lang="en-US" sz="2000" dirty="0" smtClean="0">
              <a:ea typeface="ＭＳ Ｐゴシック" pitchFamily="-102" charset="-128"/>
              <a:cs typeface="ＭＳ Ｐゴシック" pitchFamily="-102" charset="-128"/>
            </a:endParaRPr>
          </a:p>
          <a:p>
            <a:r>
              <a:rPr lang="en-US" sz="2000" dirty="0" smtClean="0">
                <a:ea typeface="ＭＳ Ｐゴシック" pitchFamily="-102" charset="-128"/>
                <a:cs typeface="ＭＳ Ｐゴシック" pitchFamily="-102" charset="-128"/>
              </a:rPr>
              <a:t>“</a:t>
            </a:r>
            <a:r>
              <a:rPr lang="en-US" sz="2000" dirty="0" smtClean="0"/>
              <a:t>STEM is a curriculum based on the idea of educating students in four specific disciplines — science, technology, engineering and mathematics — in an interdisciplinary and applied approach. Rather than teach the four disciplines as separate and discrete subjects, STEM integrates them into a cohesive learning paradigm based on real-world”</a:t>
            </a:r>
            <a:endParaRPr lang="en-US" sz="2000" dirty="0" smtClean="0">
              <a:ea typeface="ＭＳ Ｐゴシック" pitchFamily="-102" charset="-128"/>
              <a:cs typeface="ＭＳ Ｐゴシック" pitchFamily="-102" charset="-128"/>
              <a:hlinkClick r:id="rId2"/>
            </a:endParaRPr>
          </a:p>
          <a:p>
            <a:pPr eaLnBrk="1" hangingPunct="1"/>
            <a:r>
              <a:rPr lang="en-US" sz="2000" dirty="0" smtClean="0">
                <a:ea typeface="ＭＳ Ｐゴシック" pitchFamily="-102" charset="-128"/>
                <a:cs typeface="ＭＳ Ｐゴシック" pitchFamily="-102" charset="-128"/>
                <a:hlinkClick r:id="rId2"/>
              </a:rPr>
              <a:t>http://www.nationalstemcentre.org.uk/</a:t>
            </a:r>
            <a:endParaRPr lang="en-US" sz="2000" dirty="0" smtClean="0">
              <a:ea typeface="ＭＳ Ｐゴシック" pitchFamily="-102" charset="-128"/>
              <a:cs typeface="ＭＳ Ｐゴシック" pitchFamily="-102" charset="-128"/>
            </a:endParaRPr>
          </a:p>
          <a:p>
            <a:pPr eaLnBrk="1" hangingPunct="1"/>
            <a:endParaRPr lang="en-US" sz="2000" dirty="0" smtClean="0">
              <a:ea typeface="ＭＳ Ｐゴシック" pitchFamily="-102" charset="-128"/>
              <a:cs typeface="ＭＳ Ｐゴシック" pitchFamily="-102" charset="-128"/>
            </a:endParaRPr>
          </a:p>
        </p:txBody>
      </p:sp>
      <p:sp>
        <p:nvSpPr>
          <p:cNvPr id="20484" name="Rectangle 3"/>
          <p:cNvSpPr>
            <a:spLocks noChangeArrowheads="1"/>
          </p:cNvSpPr>
          <p:nvPr/>
        </p:nvSpPr>
        <p:spPr bwMode="auto">
          <a:xfrm>
            <a:off x="4499937" y="4000029"/>
            <a:ext cx="5146675" cy="646112"/>
          </a:xfrm>
          <a:prstGeom prst="rect">
            <a:avLst/>
          </a:prstGeom>
          <a:noFill/>
          <a:ln w="9525">
            <a:noFill/>
            <a:miter lim="800000"/>
            <a:headEnd/>
            <a:tailEnd/>
          </a:ln>
        </p:spPr>
        <p:txBody>
          <a:bodyPr>
            <a:prstTxWarp prst="textNoShape">
              <a:avLst/>
            </a:prstTxWarp>
            <a:spAutoFit/>
          </a:bodyPr>
          <a:lstStyle/>
          <a:p>
            <a:r>
              <a:rPr lang="en-US" dirty="0">
                <a:hlinkClick r:id="rId3"/>
              </a:rPr>
              <a:t>http://www.stemcymru.org.uk/en/index.php</a:t>
            </a:r>
            <a:endParaRPr lang="en-US" dirty="0"/>
          </a:p>
          <a:p>
            <a:endParaRPr lang="en-US" dirty="0"/>
          </a:p>
        </p:txBody>
      </p:sp>
      <p:pic>
        <p:nvPicPr>
          <p:cNvPr id="20485" name="Picture 5"/>
          <p:cNvPicPr>
            <a:picLocks noChangeAspect="1"/>
          </p:cNvPicPr>
          <p:nvPr/>
        </p:nvPicPr>
        <p:blipFill>
          <a:blip r:embed="rId4"/>
          <a:srcRect/>
          <a:stretch>
            <a:fillRect/>
          </a:stretch>
        </p:blipFill>
        <p:spPr bwMode="auto">
          <a:xfrm>
            <a:off x="4499937" y="5057776"/>
            <a:ext cx="2495550" cy="1066800"/>
          </a:xfrm>
          <a:prstGeom prst="rect">
            <a:avLst/>
          </a:prstGeom>
          <a:noFill/>
          <a:ln w="9525">
            <a:noFill/>
            <a:miter lim="800000"/>
            <a:headEnd/>
            <a:tailEnd/>
          </a:ln>
        </p:spPr>
      </p:pic>
      <p:sp>
        <p:nvSpPr>
          <p:cNvPr id="20486" name="Rectangle 6"/>
          <p:cNvSpPr>
            <a:spLocks noChangeArrowheads="1"/>
          </p:cNvSpPr>
          <p:nvPr/>
        </p:nvSpPr>
        <p:spPr bwMode="auto">
          <a:xfrm>
            <a:off x="5871007" y="4646141"/>
            <a:ext cx="3146425" cy="646113"/>
          </a:xfrm>
          <a:prstGeom prst="rect">
            <a:avLst/>
          </a:prstGeom>
          <a:noFill/>
          <a:ln w="9525">
            <a:noFill/>
            <a:miter lim="800000"/>
            <a:headEnd/>
            <a:tailEnd/>
          </a:ln>
        </p:spPr>
        <p:txBody>
          <a:bodyPr>
            <a:prstTxWarp prst="textNoShape">
              <a:avLst/>
            </a:prstTxWarp>
            <a:spAutoFit/>
          </a:bodyPr>
          <a:lstStyle/>
          <a:p>
            <a:r>
              <a:rPr lang="en-US" dirty="0">
                <a:hlinkClick r:id="rId5"/>
              </a:rPr>
              <a:t>http://www.stemclubs.net</a:t>
            </a:r>
            <a:endParaRPr lang="en-US" dirty="0"/>
          </a:p>
          <a:p>
            <a:endParaRPr lang="en-US" dirty="0"/>
          </a:p>
        </p:txBody>
      </p:sp>
      <p:pic>
        <p:nvPicPr>
          <p:cNvPr id="20487" name="Picture 7"/>
          <p:cNvPicPr>
            <a:picLocks noChangeAspect="1"/>
          </p:cNvPicPr>
          <p:nvPr/>
        </p:nvPicPr>
        <p:blipFill>
          <a:blip r:embed="rId6"/>
          <a:srcRect/>
          <a:stretch>
            <a:fillRect/>
          </a:stretch>
        </p:blipFill>
        <p:spPr bwMode="auto">
          <a:xfrm>
            <a:off x="6995487" y="5813587"/>
            <a:ext cx="1699780" cy="967567"/>
          </a:xfrm>
          <a:prstGeom prst="rect">
            <a:avLst/>
          </a:prstGeom>
          <a:noFill/>
          <a:ln w="9525">
            <a:noFill/>
            <a:miter lim="800000"/>
            <a:headEnd/>
            <a:tailEnd/>
          </a:ln>
        </p:spPr>
      </p:pic>
      <p:pic>
        <p:nvPicPr>
          <p:cNvPr id="10" name="Picture 9"/>
          <p:cNvPicPr>
            <a:picLocks noChangeAspect="1"/>
          </p:cNvPicPr>
          <p:nvPr/>
        </p:nvPicPr>
        <p:blipFill>
          <a:blip r:embed="rId7"/>
          <a:stretch>
            <a:fillRect/>
          </a:stretch>
        </p:blipFill>
        <p:spPr>
          <a:xfrm>
            <a:off x="3355371" y="4124809"/>
            <a:ext cx="1062199" cy="1688778"/>
          </a:xfrm>
          <a:prstGeom prst="rect">
            <a:avLst/>
          </a:prstGeom>
        </p:spPr>
      </p:pic>
      <p:pic>
        <p:nvPicPr>
          <p:cNvPr id="11" name="Picture 10"/>
          <p:cNvPicPr>
            <a:picLocks noChangeAspect="1"/>
          </p:cNvPicPr>
          <p:nvPr/>
        </p:nvPicPr>
        <p:blipFill>
          <a:blip r:embed="rId8"/>
          <a:stretch>
            <a:fillRect/>
          </a:stretch>
        </p:blipFill>
        <p:spPr>
          <a:xfrm>
            <a:off x="457200" y="1105586"/>
            <a:ext cx="2310063" cy="190349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392" y="1827866"/>
            <a:ext cx="8229600" cy="1143000"/>
          </a:xfrm>
        </p:spPr>
        <p:txBody>
          <a:bodyPr/>
          <a:lstStyle/>
          <a:p>
            <a:r>
              <a:rPr lang="en-US" dirty="0" smtClean="0"/>
              <a:t>TASK -  TASG 2</a:t>
            </a:r>
            <a:endParaRPr lang="en-US" dirty="0"/>
          </a:p>
        </p:txBody>
      </p:sp>
    </p:spTree>
    <p:extLst>
      <p:ext uri="{BB962C8B-B14F-4D97-AF65-F5344CB8AC3E}">
        <p14:creationId xmlns:p14="http://schemas.microsoft.com/office/powerpoint/2010/main" val="1690416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816" y="915007"/>
            <a:ext cx="5097398" cy="1143000"/>
          </a:xfrm>
        </p:spPr>
        <p:txBody>
          <a:bodyPr>
            <a:normAutofit fontScale="90000"/>
          </a:bodyPr>
          <a:lstStyle/>
          <a:p>
            <a:r>
              <a:rPr lang="en-US" b="1" dirty="0"/>
              <a:t>8 digital life skills all children need – and a plan for teaching them</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65386" y="2627402"/>
            <a:ext cx="5073097" cy="3462647"/>
          </a:xfrm>
        </p:spPr>
      </p:pic>
      <p:sp>
        <p:nvSpPr>
          <p:cNvPr id="5" name="Rectangle 4"/>
          <p:cNvSpPr/>
          <p:nvPr/>
        </p:nvSpPr>
        <p:spPr>
          <a:xfrm>
            <a:off x="3435234" y="5934670"/>
            <a:ext cx="5533402" cy="923330"/>
          </a:xfrm>
          <a:prstGeom prst="rect">
            <a:avLst/>
          </a:prstGeom>
        </p:spPr>
        <p:txBody>
          <a:bodyPr wrap="square">
            <a:spAutoFit/>
          </a:bodyPr>
          <a:lstStyle/>
          <a:p>
            <a:r>
              <a:rPr lang="en-US" dirty="0">
                <a:hlinkClick r:id="rId3"/>
              </a:rPr>
              <a:t>https://</a:t>
            </a:r>
            <a:r>
              <a:rPr lang="en-US" dirty="0" smtClean="0">
                <a:hlinkClick r:id="rId3"/>
              </a:rPr>
              <a:t>www.weforum.org/agenda/2016/09/8-digital-life-skills-all-children-need-and-a-plan-for-teaching-them</a:t>
            </a:r>
            <a:endParaRPr lang="en-US" dirty="0" smtClean="0"/>
          </a:p>
          <a:p>
            <a:endParaRPr lang="en-US"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6098" y="0"/>
            <a:ext cx="2255556" cy="2245531"/>
          </a:xfrm>
          <a:prstGeom prst="rect">
            <a:avLst/>
          </a:prstGeom>
        </p:spPr>
      </p:pic>
      <p:sp>
        <p:nvSpPr>
          <p:cNvPr id="9" name="TextBox 8"/>
          <p:cNvSpPr txBox="1"/>
          <p:nvPr/>
        </p:nvSpPr>
        <p:spPr>
          <a:xfrm>
            <a:off x="5148197" y="147056"/>
            <a:ext cx="1506438" cy="369332"/>
          </a:xfrm>
          <a:prstGeom prst="rect">
            <a:avLst/>
          </a:prstGeom>
          <a:noFill/>
        </p:spPr>
        <p:txBody>
          <a:bodyPr wrap="none" rtlCol="0">
            <a:spAutoFit/>
          </a:bodyPr>
          <a:lstStyle/>
          <a:p>
            <a:r>
              <a:rPr lang="en-US" dirty="0" err="1" smtClean="0">
                <a:solidFill>
                  <a:schemeClr val="accent4">
                    <a:lumMod val="75000"/>
                  </a:schemeClr>
                </a:solidFill>
              </a:rPr>
              <a:t>Darllen</a:t>
            </a:r>
            <a:r>
              <a:rPr lang="en-US" dirty="0" smtClean="0">
                <a:solidFill>
                  <a:schemeClr val="accent4">
                    <a:lumMod val="75000"/>
                  </a:schemeClr>
                </a:solidFill>
              </a:rPr>
              <a:t> - Read</a:t>
            </a:r>
            <a:endParaRPr lang="en-US" dirty="0">
              <a:solidFill>
                <a:schemeClr val="accent4">
                  <a:lumMod val="75000"/>
                </a:schemeClr>
              </a:solidFill>
            </a:endParaRPr>
          </a:p>
        </p:txBody>
      </p:sp>
    </p:spTree>
    <p:extLst>
      <p:ext uri="{BB962C8B-B14F-4D97-AF65-F5344CB8AC3E}">
        <p14:creationId xmlns:p14="http://schemas.microsoft.com/office/powerpoint/2010/main" val="2017807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392" y="1827866"/>
            <a:ext cx="8229600" cy="1143000"/>
          </a:xfrm>
        </p:spPr>
        <p:txBody>
          <a:bodyPr/>
          <a:lstStyle/>
          <a:p>
            <a:r>
              <a:rPr lang="en-US" dirty="0" smtClean="0"/>
              <a:t>TASK -  TASG 3</a:t>
            </a:r>
            <a:endParaRPr lang="en-US" dirty="0"/>
          </a:p>
        </p:txBody>
      </p:sp>
    </p:spTree>
    <p:extLst>
      <p:ext uri="{BB962C8B-B14F-4D97-AF65-F5344CB8AC3E}">
        <p14:creationId xmlns:p14="http://schemas.microsoft.com/office/powerpoint/2010/main" val="770571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64280" y="5934670"/>
            <a:ext cx="4572000" cy="923330"/>
          </a:xfrm>
          <a:prstGeom prst="rect">
            <a:avLst/>
          </a:prstGeom>
        </p:spPr>
        <p:txBody>
          <a:bodyPr>
            <a:spAutoFit/>
          </a:bodyPr>
          <a:lstStyle/>
          <a:p>
            <a:r>
              <a:rPr lang="en-US" dirty="0">
                <a:hlinkClick r:id="rId2"/>
              </a:rPr>
              <a:t>https://www.weforum.org/agenda/2016/06/8-digital-skills-we-must-teach-our-children</a:t>
            </a:r>
            <a:r>
              <a:rPr lang="en-US" dirty="0" smtClean="0">
                <a:hlinkClick r:id="rId2"/>
              </a:rPr>
              <a:t>/</a:t>
            </a:r>
            <a:endParaRPr lang="en-US" dirty="0" smtClean="0"/>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4413" y="1119446"/>
            <a:ext cx="4811734" cy="481522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6098" y="0"/>
            <a:ext cx="2255556" cy="2245531"/>
          </a:xfrm>
          <a:prstGeom prst="rect">
            <a:avLst/>
          </a:prstGeom>
        </p:spPr>
      </p:pic>
    </p:spTree>
    <p:extLst>
      <p:ext uri="{BB962C8B-B14F-4D97-AF65-F5344CB8AC3E}">
        <p14:creationId xmlns:p14="http://schemas.microsoft.com/office/powerpoint/2010/main" val="17424288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4523" y="145140"/>
            <a:ext cx="7772400" cy="1470025"/>
          </a:xfrm>
        </p:spPr>
        <p:txBody>
          <a:bodyPr/>
          <a:lstStyle/>
          <a:p>
            <a:r>
              <a:rPr lang="en-GB" dirty="0" smtClean="0"/>
              <a:t>Y </a:t>
            </a:r>
            <a:r>
              <a:rPr lang="en-GB" dirty="0" err="1" smtClean="0"/>
              <a:t>Fframwaith</a:t>
            </a:r>
            <a:r>
              <a:rPr lang="en-GB" dirty="0" smtClean="0"/>
              <a:t> / The Framework</a:t>
            </a:r>
            <a:endParaRPr lang="en-GB" dirty="0"/>
          </a:p>
        </p:txBody>
      </p:sp>
      <p:sp>
        <p:nvSpPr>
          <p:cNvPr id="5" name="TextBox 4"/>
          <p:cNvSpPr txBox="1"/>
          <p:nvPr/>
        </p:nvSpPr>
        <p:spPr>
          <a:xfrm>
            <a:off x="2620839" y="1615165"/>
            <a:ext cx="3902321" cy="3970318"/>
          </a:xfrm>
          <a:prstGeom prst="rect">
            <a:avLst/>
          </a:prstGeom>
          <a:noFill/>
        </p:spPr>
        <p:txBody>
          <a:bodyPr wrap="square" rtlCol="0">
            <a:spAutoFit/>
          </a:bodyPr>
          <a:lstStyle/>
          <a:p>
            <a:r>
              <a:rPr lang="en-US" sz="2800" dirty="0" err="1" smtClean="0"/>
              <a:t>Dinasyddiaeth</a:t>
            </a:r>
            <a:r>
              <a:rPr lang="en-US" sz="2800" dirty="0" smtClean="0"/>
              <a:t>.</a:t>
            </a:r>
          </a:p>
          <a:p>
            <a:endParaRPr lang="en-US" sz="2800" dirty="0" smtClean="0"/>
          </a:p>
          <a:p>
            <a:r>
              <a:rPr lang="en-US" sz="2800" dirty="0" err="1" smtClean="0"/>
              <a:t>Rhyngweithio</a:t>
            </a:r>
            <a:r>
              <a:rPr lang="en-US" sz="2800" dirty="0" smtClean="0"/>
              <a:t> a </a:t>
            </a:r>
            <a:r>
              <a:rPr lang="en-US" sz="2800" dirty="0" err="1" smtClean="0"/>
              <a:t>chydweithio</a:t>
            </a:r>
            <a:r>
              <a:rPr lang="en-US" sz="2800" dirty="0" smtClean="0"/>
              <a:t>.</a:t>
            </a:r>
          </a:p>
          <a:p>
            <a:endParaRPr lang="en-US" sz="2800" dirty="0" smtClean="0"/>
          </a:p>
          <a:p>
            <a:r>
              <a:rPr lang="en-US" sz="2800" dirty="0" err="1" smtClean="0"/>
              <a:t>Cynhyrchu</a:t>
            </a:r>
            <a:r>
              <a:rPr lang="en-US" sz="2800" dirty="0" smtClean="0"/>
              <a:t>.</a:t>
            </a:r>
          </a:p>
          <a:p>
            <a:endParaRPr lang="en-US" sz="2800" dirty="0" smtClean="0"/>
          </a:p>
          <a:p>
            <a:r>
              <a:rPr lang="en-US" sz="2800" dirty="0" smtClean="0"/>
              <a:t>Data a </a:t>
            </a:r>
            <a:r>
              <a:rPr lang="en-US" sz="2800" dirty="0" err="1" smtClean="0"/>
              <a:t>meddwl</a:t>
            </a:r>
            <a:r>
              <a:rPr lang="en-US" sz="2800" dirty="0" smtClean="0"/>
              <a:t> </a:t>
            </a:r>
            <a:r>
              <a:rPr lang="en-US" sz="2800" dirty="0" err="1" smtClean="0"/>
              <a:t>cyfri</a:t>
            </a:r>
            <a:r>
              <a:rPr lang="en-US" sz="2800" dirty="0" smtClean="0"/>
              <a:t> </a:t>
            </a:r>
            <a:r>
              <a:rPr lang="en-US" sz="2800" dirty="0" err="1" smtClean="0"/>
              <a:t>adurol</a:t>
            </a:r>
            <a:r>
              <a:rPr lang="en-US" sz="2800" dirty="0" smtClean="0"/>
              <a:t>.</a:t>
            </a:r>
            <a:endParaRPr lang="en-GB" sz="2800" dirty="0" smtClean="0"/>
          </a:p>
        </p:txBody>
      </p:sp>
      <p:sp>
        <p:nvSpPr>
          <p:cNvPr id="15" name="TextBox 14"/>
          <p:cNvSpPr txBox="1"/>
          <p:nvPr/>
        </p:nvSpPr>
        <p:spPr>
          <a:xfrm>
            <a:off x="6507039" y="1615165"/>
            <a:ext cx="3902321" cy="4401205"/>
          </a:xfrm>
          <a:prstGeom prst="rect">
            <a:avLst/>
          </a:prstGeom>
          <a:noFill/>
        </p:spPr>
        <p:txBody>
          <a:bodyPr wrap="square" rtlCol="0">
            <a:spAutoFit/>
          </a:bodyPr>
          <a:lstStyle/>
          <a:p>
            <a:r>
              <a:rPr lang="en-US" sz="2800" b="1" dirty="0" smtClean="0">
                <a:solidFill>
                  <a:srgbClr val="17375E"/>
                </a:solidFill>
              </a:rPr>
              <a:t>Citizenship.</a:t>
            </a:r>
          </a:p>
          <a:p>
            <a:endParaRPr lang="en-US" sz="2800" b="1" dirty="0" smtClean="0">
              <a:solidFill>
                <a:srgbClr val="17375E"/>
              </a:solidFill>
            </a:endParaRPr>
          </a:p>
          <a:p>
            <a:r>
              <a:rPr lang="en-US" sz="2800" b="1" dirty="0" smtClean="0">
                <a:solidFill>
                  <a:srgbClr val="17375E"/>
                </a:solidFill>
              </a:rPr>
              <a:t>Interacting and collaborating.</a:t>
            </a:r>
          </a:p>
          <a:p>
            <a:endParaRPr lang="en-US" sz="2800" b="1" dirty="0" smtClean="0">
              <a:solidFill>
                <a:srgbClr val="17375E"/>
              </a:solidFill>
            </a:endParaRPr>
          </a:p>
          <a:p>
            <a:r>
              <a:rPr lang="en-US" sz="2800" b="1" dirty="0" smtClean="0">
                <a:solidFill>
                  <a:srgbClr val="17375E"/>
                </a:solidFill>
              </a:rPr>
              <a:t>Producing.</a:t>
            </a:r>
          </a:p>
          <a:p>
            <a:endParaRPr lang="en-US" sz="2800" b="1" dirty="0" smtClean="0">
              <a:solidFill>
                <a:srgbClr val="17375E"/>
              </a:solidFill>
            </a:endParaRPr>
          </a:p>
          <a:p>
            <a:r>
              <a:rPr lang="en-US" sz="2800" b="1" dirty="0" smtClean="0">
                <a:solidFill>
                  <a:srgbClr val="17375E"/>
                </a:solidFill>
              </a:rPr>
              <a:t>Data and </a:t>
            </a:r>
            <a:endParaRPr lang="en-US" sz="2800" b="1" dirty="0" smtClean="0">
              <a:solidFill>
                <a:srgbClr val="17375E"/>
              </a:solidFill>
            </a:endParaRPr>
          </a:p>
          <a:p>
            <a:r>
              <a:rPr lang="en-US" sz="2800" b="1" dirty="0" smtClean="0">
                <a:solidFill>
                  <a:srgbClr val="17375E"/>
                </a:solidFill>
              </a:rPr>
              <a:t>Computational</a:t>
            </a:r>
          </a:p>
          <a:p>
            <a:r>
              <a:rPr lang="en-US" sz="2800" b="1" dirty="0" smtClean="0">
                <a:solidFill>
                  <a:srgbClr val="17375E"/>
                </a:solidFill>
              </a:rPr>
              <a:t> </a:t>
            </a:r>
            <a:r>
              <a:rPr lang="en-US" sz="2800" b="1" dirty="0" smtClean="0">
                <a:solidFill>
                  <a:srgbClr val="17375E"/>
                </a:solidFill>
              </a:rPr>
              <a:t>thinking.</a:t>
            </a:r>
            <a:endParaRPr lang="en-GB" sz="2800" b="1" dirty="0" smtClean="0">
              <a:solidFill>
                <a:srgbClr val="17375E"/>
              </a:solidFill>
            </a:endParaRPr>
          </a:p>
        </p:txBody>
      </p:sp>
    </p:spTree>
    <p:extLst>
      <p:ext uri="{BB962C8B-B14F-4D97-AF65-F5344CB8AC3E}">
        <p14:creationId xmlns:p14="http://schemas.microsoft.com/office/powerpoint/2010/main" val="1056616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126996" y="292648"/>
          <a:ext cx="8890004" cy="6315162"/>
        </p:xfrm>
        <a:graphic>
          <a:graphicData uri="http://schemas.openxmlformats.org/drawingml/2006/table">
            <a:tbl>
              <a:tblPr firstRow="1" bandRow="1">
                <a:tableStyleId>{5C22544A-7EE6-4342-B048-85BDC9FD1C3A}</a:tableStyleId>
              </a:tblPr>
              <a:tblGrid>
                <a:gridCol w="2254254"/>
                <a:gridCol w="2190748"/>
                <a:gridCol w="2222501"/>
                <a:gridCol w="2222501"/>
              </a:tblGrid>
              <a:tr h="183460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err="1" smtClean="0">
                          <a:solidFill>
                            <a:schemeClr val="lt1"/>
                          </a:solidFill>
                          <a:latin typeface="+mn-lt"/>
                          <a:ea typeface="+mn-ea"/>
                          <a:cs typeface="+mn-cs"/>
                        </a:rPr>
                        <a:t>Dinasyddiaeth</a:t>
                      </a:r>
                      <a:endParaRPr lang="en-US" sz="1800" b="0" kern="1200" dirty="0" smtClean="0">
                        <a:solidFill>
                          <a:schemeClr val="lt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800" b="0" kern="1200" dirty="0" smtClean="0">
                        <a:solidFill>
                          <a:schemeClr val="lt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lt1"/>
                          </a:solidFill>
                          <a:latin typeface="+mn-lt"/>
                          <a:ea typeface="+mn-ea"/>
                          <a:cs typeface="+mn-cs"/>
                        </a:rPr>
                        <a:t>Citizenship  </a:t>
                      </a:r>
                      <a:endParaRPr lang="en-US" dirty="0" smtClean="0"/>
                    </a:p>
                    <a:p>
                      <a:endParaRPr lang="en-GB" dirty="0"/>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err="1" smtClean="0">
                          <a:solidFill>
                            <a:schemeClr val="lt1"/>
                          </a:solidFill>
                          <a:latin typeface="+mn-lt"/>
                          <a:ea typeface="+mn-ea"/>
                          <a:cs typeface="+mn-cs"/>
                        </a:rPr>
                        <a:t>Rhyngweithio</a:t>
                      </a:r>
                      <a:r>
                        <a:rPr lang="en-US" sz="1800" b="0" kern="1200" dirty="0" smtClean="0">
                          <a:solidFill>
                            <a:schemeClr val="lt1"/>
                          </a:solidFill>
                          <a:latin typeface="+mn-lt"/>
                          <a:ea typeface="+mn-ea"/>
                          <a:cs typeface="+mn-cs"/>
                        </a:rPr>
                        <a:t> a </a:t>
                      </a:r>
                      <a:r>
                        <a:rPr lang="en-US" sz="1800" b="0" kern="1200" dirty="0" err="1" smtClean="0">
                          <a:solidFill>
                            <a:schemeClr val="lt1"/>
                          </a:solidFill>
                          <a:latin typeface="+mn-lt"/>
                          <a:ea typeface="+mn-ea"/>
                          <a:cs typeface="+mn-cs"/>
                        </a:rPr>
                        <a:t>chydweithio</a:t>
                      </a:r>
                      <a:r>
                        <a:rPr lang="en-US" sz="1800" b="0" kern="1200" dirty="0" smtClean="0">
                          <a:solidFill>
                            <a:schemeClr val="lt1"/>
                          </a:solidFill>
                          <a:latin typeface="+mn-lt"/>
                          <a:ea typeface="+mn-ea"/>
                          <a:cs typeface="+mn-cs"/>
                        </a:rPr>
                        <a:t> </a:t>
                      </a: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800" b="0" kern="1200" dirty="0" smtClean="0">
                        <a:solidFill>
                          <a:schemeClr val="lt1"/>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lt1"/>
                          </a:solidFill>
                          <a:latin typeface="+mn-lt"/>
                          <a:ea typeface="+mn-ea"/>
                          <a:cs typeface="+mn-cs"/>
                        </a:rPr>
                        <a:t>Interacting and collaborating </a:t>
                      </a:r>
                      <a:endParaRPr lang="en-US" dirty="0" smtClean="0"/>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err="1" smtClean="0">
                          <a:solidFill>
                            <a:schemeClr val="lt1"/>
                          </a:solidFill>
                          <a:latin typeface="+mn-lt"/>
                          <a:ea typeface="+mn-ea"/>
                          <a:cs typeface="+mn-cs"/>
                        </a:rPr>
                        <a:t>Cynhyrchu</a:t>
                      </a:r>
                      <a:r>
                        <a:rPr lang="en-US" sz="1800" b="0" kern="1200" dirty="0" smtClean="0">
                          <a:solidFill>
                            <a:schemeClr val="lt1"/>
                          </a:solidFill>
                          <a:latin typeface="+mn-lt"/>
                          <a:ea typeface="+mn-ea"/>
                          <a:cs typeface="+mn-cs"/>
                        </a:rPr>
                        <a:t> </a:t>
                      </a:r>
                      <a:endParaRPr lang="en-US" dirty="0" smtClean="0"/>
                    </a:p>
                    <a:p>
                      <a:endParaRPr lang="en-GB"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lt1"/>
                          </a:solidFill>
                          <a:latin typeface="+mn-lt"/>
                          <a:ea typeface="+mn-ea"/>
                          <a:cs typeface="+mn-cs"/>
                        </a:rPr>
                        <a:t>Producing </a:t>
                      </a:r>
                      <a:endParaRPr lang="en-US" dirty="0" smtClean="0"/>
                    </a:p>
                  </a:txBody>
                  <a:tcPr anchor="ct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lt1"/>
                          </a:solidFill>
                          <a:latin typeface="+mn-lt"/>
                          <a:ea typeface="+mn-ea"/>
                          <a:cs typeface="+mn-cs"/>
                        </a:rPr>
                        <a:t>Data a </a:t>
                      </a:r>
                      <a:r>
                        <a:rPr lang="en-US" sz="1800" b="0" kern="1200" dirty="0" err="1" smtClean="0">
                          <a:solidFill>
                            <a:schemeClr val="lt1"/>
                          </a:solidFill>
                          <a:latin typeface="+mn-lt"/>
                          <a:ea typeface="+mn-ea"/>
                          <a:cs typeface="+mn-cs"/>
                        </a:rPr>
                        <a:t>meddwl</a:t>
                      </a:r>
                      <a:r>
                        <a:rPr lang="en-US" sz="1800" b="0" kern="1200" dirty="0" smtClean="0">
                          <a:solidFill>
                            <a:schemeClr val="lt1"/>
                          </a:solidFill>
                          <a:latin typeface="+mn-lt"/>
                          <a:ea typeface="+mn-ea"/>
                          <a:cs typeface="+mn-cs"/>
                        </a:rPr>
                        <a:t> </a:t>
                      </a:r>
                      <a:r>
                        <a:rPr lang="en-US" sz="1800" b="0" kern="1200" dirty="0" err="1" smtClean="0">
                          <a:solidFill>
                            <a:schemeClr val="lt1"/>
                          </a:solidFill>
                          <a:latin typeface="+mn-lt"/>
                          <a:ea typeface="+mn-ea"/>
                          <a:cs typeface="+mn-cs"/>
                        </a:rPr>
                        <a:t>cyfri</a:t>
                      </a:r>
                      <a:r>
                        <a:rPr lang="en-US" sz="1800" b="0" kern="1200" dirty="0" smtClean="0">
                          <a:solidFill>
                            <a:schemeClr val="lt1"/>
                          </a:solidFill>
                          <a:latin typeface="+mn-lt"/>
                          <a:ea typeface="+mn-ea"/>
                          <a:cs typeface="+mn-cs"/>
                        </a:rPr>
                        <a:t> </a:t>
                      </a:r>
                      <a:r>
                        <a:rPr lang="en-US" sz="1800" b="0" kern="1200" dirty="0" err="1" smtClean="0">
                          <a:solidFill>
                            <a:schemeClr val="lt1"/>
                          </a:solidFill>
                          <a:latin typeface="+mn-lt"/>
                          <a:ea typeface="+mn-ea"/>
                          <a:cs typeface="+mn-cs"/>
                        </a:rPr>
                        <a:t>adurol</a:t>
                      </a:r>
                      <a:r>
                        <a:rPr lang="en-US" sz="1800" b="0" kern="1200" dirty="0" smtClean="0">
                          <a:solidFill>
                            <a:schemeClr val="lt1"/>
                          </a:solidFill>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lt1"/>
                          </a:solidFill>
                          <a:latin typeface="+mn-lt"/>
                          <a:ea typeface="+mn-ea"/>
                          <a:cs typeface="+mn-cs"/>
                        </a:rPr>
                        <a:t>Data and computational thinking </a:t>
                      </a:r>
                      <a:endParaRPr lang="en-US" dirty="0" smtClean="0"/>
                    </a:p>
                  </a:txBody>
                  <a:tcPr anchor="ctr"/>
                </a:tc>
              </a:tr>
              <a:tr h="1459752">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dk1"/>
                          </a:solidFill>
                          <a:latin typeface="+mn-lt"/>
                          <a:ea typeface="+mn-ea"/>
                          <a:cs typeface="+mn-cs"/>
                        </a:rPr>
                        <a:t>1) </a:t>
                      </a:r>
                      <a:r>
                        <a:rPr lang="en-US" sz="1800" b="0" kern="1200" dirty="0" err="1" smtClean="0">
                          <a:solidFill>
                            <a:schemeClr val="dk1"/>
                          </a:solidFill>
                          <a:latin typeface="+mn-lt"/>
                          <a:ea typeface="+mn-ea"/>
                          <a:cs typeface="+mn-cs"/>
                        </a:rPr>
                        <a:t>Hunaniaeth</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delwedd</a:t>
                      </a:r>
                      <a:r>
                        <a:rPr lang="en-US" sz="1800" b="0" kern="1200" dirty="0" smtClean="0">
                          <a:solidFill>
                            <a:schemeClr val="dk1"/>
                          </a:solidFill>
                          <a:latin typeface="+mn-lt"/>
                          <a:ea typeface="+mn-ea"/>
                          <a:cs typeface="+mn-cs"/>
                        </a:rPr>
                        <a:t> ac </a:t>
                      </a:r>
                      <a:r>
                        <a:rPr lang="en-US" sz="1800" b="0" kern="1200" dirty="0" err="1" smtClean="0">
                          <a:solidFill>
                            <a:schemeClr val="dk1"/>
                          </a:solidFill>
                          <a:latin typeface="+mn-lt"/>
                          <a:ea typeface="+mn-ea"/>
                          <a:cs typeface="+mn-cs"/>
                        </a:rPr>
                        <a:t>enw</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da</a:t>
                      </a:r>
                      <a:r>
                        <a:rPr lang="en-US" sz="1800" b="0" kern="1200" dirty="0" smtClean="0">
                          <a:solidFill>
                            <a:schemeClr val="dk1"/>
                          </a:solidFill>
                          <a:latin typeface="+mn-lt"/>
                          <a:ea typeface="+mn-ea"/>
                          <a:cs typeface="+mn-cs"/>
                        </a:rPr>
                        <a:t> / </a:t>
                      </a:r>
                      <a:r>
                        <a:rPr lang="en-US" sz="1800" b="1" kern="1200" dirty="0" smtClean="0">
                          <a:solidFill>
                            <a:schemeClr val="tx2">
                              <a:lumMod val="75000"/>
                            </a:schemeClr>
                          </a:solidFill>
                          <a:latin typeface="+mn-lt"/>
                          <a:ea typeface="+mn-ea"/>
                          <a:cs typeface="+mn-cs"/>
                        </a:rPr>
                        <a:t>Identity, image and reputation </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2) </a:t>
                      </a:r>
                      <a:r>
                        <a:rPr lang="en-US" sz="1800" b="0" kern="1200" dirty="0" err="1" smtClean="0">
                          <a:solidFill>
                            <a:schemeClr val="dk1"/>
                          </a:solidFill>
                          <a:latin typeface="+mn-lt"/>
                          <a:ea typeface="+mn-ea"/>
                          <a:cs typeface="+mn-cs"/>
                        </a:rPr>
                        <a:t>Iechyd</a:t>
                      </a:r>
                      <a:r>
                        <a:rPr lang="en-US" sz="1800" b="0" kern="1200" dirty="0" smtClean="0">
                          <a:solidFill>
                            <a:schemeClr val="dk1"/>
                          </a:solidFill>
                          <a:latin typeface="+mn-lt"/>
                          <a:ea typeface="+mn-ea"/>
                          <a:cs typeface="+mn-cs"/>
                        </a:rPr>
                        <a:t> a </a:t>
                      </a:r>
                      <a:r>
                        <a:rPr lang="en-US" sz="1800" b="0" kern="1200" dirty="0" err="1" smtClean="0">
                          <a:solidFill>
                            <a:schemeClr val="dk1"/>
                          </a:solidFill>
                          <a:latin typeface="+mn-lt"/>
                          <a:ea typeface="+mn-ea"/>
                          <a:cs typeface="+mn-cs"/>
                        </a:rPr>
                        <a:t>lles</a:t>
                      </a:r>
                      <a:r>
                        <a:rPr lang="en-US" sz="1800" b="0" kern="1200" dirty="0" smtClean="0">
                          <a:solidFill>
                            <a:schemeClr val="dk1"/>
                          </a:solidFill>
                          <a:latin typeface="+mn-lt"/>
                          <a:ea typeface="+mn-ea"/>
                          <a:cs typeface="+mn-cs"/>
                        </a:rPr>
                        <a:t> / </a:t>
                      </a:r>
                      <a:r>
                        <a:rPr lang="en-US" sz="1800" b="1" kern="1200" dirty="0" smtClean="0">
                          <a:solidFill>
                            <a:srgbClr val="17375E"/>
                          </a:solidFill>
                          <a:latin typeface="+mn-lt"/>
                          <a:ea typeface="+mn-ea"/>
                          <a:cs typeface="+mn-cs"/>
                        </a:rPr>
                        <a:t>Health and well-being </a:t>
                      </a:r>
                      <a:endParaRPr lang="en-US" b="1" dirty="0" smtClean="0">
                        <a:solidFill>
                          <a:srgbClr val="17375E"/>
                        </a:solidFill>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3) </a:t>
                      </a:r>
                      <a:r>
                        <a:rPr lang="en-US" sz="1800" b="0" kern="1200" dirty="0" err="1" smtClean="0">
                          <a:solidFill>
                            <a:schemeClr val="dk1"/>
                          </a:solidFill>
                          <a:latin typeface="+mn-lt"/>
                          <a:ea typeface="+mn-ea"/>
                          <a:cs typeface="+mn-cs"/>
                        </a:rPr>
                        <a:t>Hawliau</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digidol</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trwyddedu</a:t>
                      </a:r>
                      <a:r>
                        <a:rPr lang="en-US" sz="1800" b="0" kern="1200" dirty="0" smtClean="0">
                          <a:solidFill>
                            <a:schemeClr val="dk1"/>
                          </a:solidFill>
                          <a:latin typeface="+mn-lt"/>
                          <a:ea typeface="+mn-ea"/>
                          <a:cs typeface="+mn-cs"/>
                        </a:rPr>
                        <a:t> a </a:t>
                      </a:r>
                      <a:r>
                        <a:rPr lang="en-US" sz="1800" b="0" kern="1200" dirty="0" err="1" smtClean="0">
                          <a:solidFill>
                            <a:schemeClr val="dk1"/>
                          </a:solidFill>
                          <a:latin typeface="+mn-lt"/>
                          <a:ea typeface="+mn-ea"/>
                          <a:cs typeface="+mn-cs"/>
                        </a:rPr>
                        <a:t>pherchnogaeth</a:t>
                      </a:r>
                      <a:r>
                        <a:rPr lang="en-US" sz="1800" b="0" kern="1200" dirty="0" smtClean="0">
                          <a:solidFill>
                            <a:schemeClr val="dk1"/>
                          </a:solidFill>
                          <a:latin typeface="+mn-lt"/>
                          <a:ea typeface="+mn-ea"/>
                          <a:cs typeface="+mn-cs"/>
                        </a:rPr>
                        <a:t> / </a:t>
                      </a:r>
                      <a:r>
                        <a:rPr lang="en-US" sz="1800" b="1" kern="1200" dirty="0" smtClean="0">
                          <a:solidFill>
                            <a:srgbClr val="17375E"/>
                          </a:solidFill>
                          <a:latin typeface="+mn-lt"/>
                          <a:ea typeface="+mn-ea"/>
                          <a:cs typeface="+mn-cs"/>
                        </a:rPr>
                        <a:t>Digital rights licensing and ownership </a:t>
                      </a:r>
                      <a:endParaRPr lang="en-US" b="1" dirty="0" smtClean="0">
                        <a:solidFill>
                          <a:srgbClr val="17375E"/>
                        </a:solidFill>
                      </a:endParaRPr>
                    </a:p>
                    <a:p>
                      <a:r>
                        <a:rPr lang="en-US" dirty="0" smtClean="0"/>
                        <a:t>4) </a:t>
                      </a:r>
                      <a:r>
                        <a:rPr lang="en-US" sz="1800" b="0" kern="1200" dirty="0" err="1" smtClean="0">
                          <a:solidFill>
                            <a:schemeClr val="dk1"/>
                          </a:solidFill>
                          <a:latin typeface="+mn-lt"/>
                          <a:ea typeface="+mn-ea"/>
                          <a:cs typeface="+mn-cs"/>
                        </a:rPr>
                        <a:t>Ymddygiad</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ar-lein</a:t>
                      </a:r>
                      <a:r>
                        <a:rPr lang="en-US" sz="1800" b="0" kern="1200" dirty="0" smtClean="0">
                          <a:solidFill>
                            <a:schemeClr val="dk1"/>
                          </a:solidFill>
                          <a:latin typeface="+mn-lt"/>
                          <a:ea typeface="+mn-ea"/>
                          <a:cs typeface="+mn-cs"/>
                        </a:rPr>
                        <a:t> a </a:t>
                      </a: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800" b="0" kern="1200" dirty="0" err="1" smtClean="0">
                          <a:solidFill>
                            <a:schemeClr val="dk1"/>
                          </a:solidFill>
                          <a:latin typeface="+mn-lt"/>
                          <a:ea typeface="+mn-ea"/>
                          <a:cs typeface="+mn-cs"/>
                        </a:rPr>
                        <a:t>Seiberfwlio</a:t>
                      </a:r>
                      <a:r>
                        <a:rPr lang="en-US" sz="1800" b="0" kern="1200" dirty="0" smtClean="0">
                          <a:solidFill>
                            <a:schemeClr val="dk1"/>
                          </a:solidFill>
                          <a:latin typeface="+mn-lt"/>
                          <a:ea typeface="+mn-ea"/>
                          <a:cs typeface="+mn-cs"/>
                        </a:rPr>
                        <a:t>  /  </a:t>
                      </a:r>
                      <a:r>
                        <a:rPr lang="en-US" sz="1800" b="1" kern="1200" dirty="0" smtClean="0">
                          <a:solidFill>
                            <a:srgbClr val="17375E"/>
                          </a:solidFill>
                          <a:latin typeface="+mn-lt"/>
                          <a:ea typeface="+mn-ea"/>
                          <a:cs typeface="+mn-cs"/>
                        </a:rPr>
                        <a:t>Online </a:t>
                      </a:r>
                      <a:r>
                        <a:rPr lang="en-US" sz="1800" b="1" kern="1200" dirty="0" err="1" smtClean="0">
                          <a:solidFill>
                            <a:srgbClr val="17375E"/>
                          </a:solidFill>
                          <a:latin typeface="+mn-lt"/>
                          <a:ea typeface="+mn-ea"/>
                          <a:cs typeface="+mn-cs"/>
                        </a:rPr>
                        <a:t>behaviour</a:t>
                      </a:r>
                      <a:r>
                        <a:rPr lang="en-US" sz="1800" b="1" kern="1200" dirty="0" smtClean="0">
                          <a:solidFill>
                            <a:srgbClr val="17375E"/>
                          </a:solidFill>
                          <a:latin typeface="+mn-lt"/>
                          <a:ea typeface="+mn-ea"/>
                          <a:cs typeface="+mn-cs"/>
                        </a:rPr>
                        <a:t> and </a:t>
                      </a:r>
                      <a:r>
                        <a:rPr lang="en-US" sz="1800" b="1" kern="1200" dirty="0" err="1" smtClean="0">
                          <a:solidFill>
                            <a:srgbClr val="17375E"/>
                          </a:solidFill>
                          <a:latin typeface="+mn-lt"/>
                          <a:ea typeface="+mn-ea"/>
                          <a:cs typeface="+mn-cs"/>
                        </a:rPr>
                        <a:t>cyberbullying</a:t>
                      </a:r>
                      <a:r>
                        <a:rPr lang="en-US" sz="1800" b="1" kern="1200" dirty="0" smtClean="0">
                          <a:solidFill>
                            <a:srgbClr val="17375E"/>
                          </a:solidFill>
                          <a:latin typeface="+mn-lt"/>
                          <a:ea typeface="+mn-ea"/>
                          <a:cs typeface="+mn-cs"/>
                        </a:rPr>
                        <a:t> </a:t>
                      </a:r>
                      <a:endParaRPr lang="en-US" b="1" dirty="0" smtClean="0">
                        <a:solidFill>
                          <a:srgbClr val="17375E"/>
                        </a:solidFill>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1) </a:t>
                      </a:r>
                      <a:r>
                        <a:rPr lang="en-US" sz="1800" b="0" kern="1200" dirty="0" err="1" smtClean="0">
                          <a:solidFill>
                            <a:schemeClr val="dk1"/>
                          </a:solidFill>
                          <a:latin typeface="+mn-lt"/>
                          <a:ea typeface="+mn-ea"/>
                          <a:cs typeface="+mn-cs"/>
                        </a:rPr>
                        <a:t>Cyfathrebu</a:t>
                      </a:r>
                      <a:r>
                        <a:rPr lang="en-US" sz="1800" b="0" kern="1200" baseline="0" dirty="0" smtClean="0">
                          <a:solidFill>
                            <a:schemeClr val="dk1"/>
                          </a:solidFill>
                          <a:latin typeface="+mn-lt"/>
                          <a:ea typeface="+mn-ea"/>
                          <a:cs typeface="+mn-cs"/>
                        </a:rPr>
                        <a:t> / </a:t>
                      </a:r>
                      <a:r>
                        <a:rPr lang="en-US" sz="1800" b="1" kern="1200" dirty="0" smtClean="0">
                          <a:solidFill>
                            <a:srgbClr val="17375E"/>
                          </a:solidFill>
                          <a:latin typeface="+mn-lt"/>
                          <a:ea typeface="+mn-ea"/>
                          <a:cs typeface="+mn-cs"/>
                        </a:rPr>
                        <a:t>Communication </a:t>
                      </a:r>
                      <a:endParaRPr lang="en-US" sz="1800" b="1" kern="1200" baseline="0" dirty="0" smtClean="0">
                        <a:solidFill>
                          <a:srgbClr val="17375E"/>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2) </a:t>
                      </a:r>
                      <a:r>
                        <a:rPr lang="en-US" sz="1800" b="0" kern="1200" dirty="0" err="1" smtClean="0">
                          <a:solidFill>
                            <a:schemeClr val="dk1"/>
                          </a:solidFill>
                          <a:latin typeface="+mn-lt"/>
                          <a:ea typeface="+mn-ea"/>
                          <a:cs typeface="+mn-cs"/>
                        </a:rPr>
                        <a:t>Cydweithio</a:t>
                      </a:r>
                      <a:r>
                        <a:rPr lang="en-US" sz="1800" b="0" kern="1200" dirty="0" smtClean="0">
                          <a:solidFill>
                            <a:schemeClr val="dk1"/>
                          </a:solidFill>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smtClean="0">
                          <a:solidFill>
                            <a:srgbClr val="17375E"/>
                          </a:solidFill>
                          <a:latin typeface="+mn-lt"/>
                          <a:ea typeface="+mn-ea"/>
                          <a:cs typeface="+mn-cs"/>
                        </a:rPr>
                        <a:t>Collaboration </a:t>
                      </a:r>
                      <a:r>
                        <a:rPr lang="en-US" sz="1800" b="0" kern="1200" dirty="0" smtClean="0">
                          <a:solidFill>
                            <a:schemeClr val="dk1"/>
                          </a:solidFill>
                          <a:latin typeface="+mn-lt"/>
                          <a:ea typeface="+mn-ea"/>
                          <a:cs typeface="+mn-cs"/>
                        </a:rPr>
                        <a:t/>
                      </a:r>
                      <a:br>
                        <a:rPr lang="en-US" sz="1800" b="0" kern="1200" dirty="0" smtClean="0">
                          <a:solidFill>
                            <a:schemeClr val="dk1"/>
                          </a:solidFill>
                          <a:latin typeface="+mn-lt"/>
                          <a:ea typeface="+mn-ea"/>
                          <a:cs typeface="+mn-cs"/>
                        </a:rPr>
                      </a:br>
                      <a:r>
                        <a:rPr lang="en-US" sz="1800" b="0" kern="1200" dirty="0" smtClean="0">
                          <a:solidFill>
                            <a:schemeClr val="dk1"/>
                          </a:solidFill>
                          <a:latin typeface="+mn-lt"/>
                          <a:ea typeface="+mn-ea"/>
                          <a:cs typeface="+mn-cs"/>
                        </a:rPr>
                        <a:t>3)</a:t>
                      </a:r>
                      <a:r>
                        <a:rPr lang="en-US" sz="1800" b="0" kern="1200" baseline="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Storio</a:t>
                      </a:r>
                      <a:r>
                        <a:rPr lang="en-US" sz="1800" b="0" kern="1200" dirty="0" smtClean="0">
                          <a:solidFill>
                            <a:schemeClr val="dk1"/>
                          </a:solidFill>
                          <a:latin typeface="+mn-lt"/>
                          <a:ea typeface="+mn-ea"/>
                          <a:cs typeface="+mn-cs"/>
                        </a:rPr>
                        <a:t> a </a:t>
                      </a:r>
                      <a:r>
                        <a:rPr lang="en-US" sz="1800" b="0" kern="1200" dirty="0" err="1" smtClean="0">
                          <a:solidFill>
                            <a:schemeClr val="dk1"/>
                          </a:solidFill>
                          <a:latin typeface="+mn-lt"/>
                          <a:ea typeface="+mn-ea"/>
                          <a:cs typeface="+mn-cs"/>
                        </a:rPr>
                        <a:t>rhannu</a:t>
                      </a:r>
                      <a:r>
                        <a:rPr lang="en-US" sz="1800" b="0" kern="1200" dirty="0" smtClean="0">
                          <a:solidFill>
                            <a:schemeClr val="dk1"/>
                          </a:solidFill>
                          <a:latin typeface="+mn-lt"/>
                          <a:ea typeface="+mn-ea"/>
                          <a:cs typeface="+mn-cs"/>
                        </a:rPr>
                        <a:t> /</a:t>
                      </a:r>
                    </a:p>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smtClean="0">
                          <a:solidFill>
                            <a:srgbClr val="17375E"/>
                          </a:solidFill>
                          <a:latin typeface="+mn-lt"/>
                          <a:ea typeface="+mn-ea"/>
                          <a:cs typeface="+mn-cs"/>
                        </a:rPr>
                        <a:t>Storing and sharing </a:t>
                      </a:r>
                      <a:endParaRPr lang="en-US" b="1" dirty="0" smtClean="0">
                        <a:solidFill>
                          <a:srgbClr val="17375E"/>
                        </a:solidFill>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1) </a:t>
                      </a:r>
                      <a:r>
                        <a:rPr lang="en-US" sz="1800" b="0" kern="1200" dirty="0" err="1" smtClean="0">
                          <a:solidFill>
                            <a:schemeClr val="dk1"/>
                          </a:solidFill>
                          <a:latin typeface="+mn-lt"/>
                          <a:ea typeface="+mn-ea"/>
                          <a:cs typeface="+mn-cs"/>
                        </a:rPr>
                        <a:t>Cynllunio</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cyrchu</a:t>
                      </a:r>
                      <a:r>
                        <a:rPr lang="en-US" sz="1800" b="0" kern="1200" dirty="0" smtClean="0">
                          <a:solidFill>
                            <a:schemeClr val="dk1"/>
                          </a:solidFill>
                          <a:latin typeface="+mn-lt"/>
                          <a:ea typeface="+mn-ea"/>
                          <a:cs typeface="+mn-cs"/>
                        </a:rPr>
                        <a:t> a </a:t>
                      </a:r>
                      <a:r>
                        <a:rPr lang="en-US" sz="1800" b="0" kern="1200" dirty="0" err="1" smtClean="0">
                          <a:solidFill>
                            <a:schemeClr val="dk1"/>
                          </a:solidFill>
                          <a:latin typeface="+mn-lt"/>
                          <a:ea typeface="+mn-ea"/>
                          <a:cs typeface="+mn-cs"/>
                        </a:rPr>
                        <a:t>chwilio</a:t>
                      </a:r>
                      <a:r>
                        <a:rPr lang="en-US" sz="1800" b="0" kern="1200" dirty="0" smtClean="0">
                          <a:solidFill>
                            <a:schemeClr val="dk1"/>
                          </a:solidFill>
                          <a:latin typeface="+mn-lt"/>
                          <a:ea typeface="+mn-ea"/>
                          <a:cs typeface="+mn-cs"/>
                        </a:rPr>
                        <a:t> / </a:t>
                      </a:r>
                      <a:r>
                        <a:rPr lang="en-US" sz="1800" b="1" kern="1200" dirty="0" smtClean="0">
                          <a:solidFill>
                            <a:srgbClr val="17375E"/>
                          </a:solidFill>
                          <a:latin typeface="+mn-lt"/>
                          <a:ea typeface="+mn-ea"/>
                          <a:cs typeface="+mn-cs"/>
                        </a:rPr>
                        <a:t>Planning, sourcing and searching </a:t>
                      </a:r>
                      <a:endParaRPr lang="en-US" b="1" dirty="0" smtClean="0">
                        <a:solidFill>
                          <a:srgbClr val="17375E"/>
                        </a:solidFill>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2) </a:t>
                      </a:r>
                      <a:r>
                        <a:rPr lang="en-GB" dirty="0" err="1" smtClean="0"/>
                        <a:t>Creu</a:t>
                      </a:r>
                      <a:r>
                        <a:rPr lang="en-GB" dirty="0" smtClean="0"/>
                        <a:t> / </a:t>
                      </a:r>
                      <a:r>
                        <a:rPr lang="en-US" sz="1800" b="1" kern="1200" dirty="0" smtClean="0">
                          <a:solidFill>
                            <a:srgbClr val="17375E"/>
                          </a:solidFill>
                          <a:latin typeface="+mn-lt"/>
                          <a:ea typeface="+mn-ea"/>
                          <a:cs typeface="+mn-cs"/>
                        </a:rPr>
                        <a:t>Creating </a:t>
                      </a:r>
                      <a:endParaRPr lang="en-GB" b="1" dirty="0" smtClean="0">
                        <a:solidFill>
                          <a:srgbClr val="17375E"/>
                        </a:solidFill>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3) </a:t>
                      </a:r>
                      <a:r>
                        <a:rPr lang="en-US" sz="1800" b="0" kern="1200" dirty="0" err="1" smtClean="0">
                          <a:solidFill>
                            <a:schemeClr val="dk1"/>
                          </a:solidFill>
                          <a:latin typeface="+mn-lt"/>
                          <a:ea typeface="+mn-ea"/>
                          <a:cs typeface="+mn-cs"/>
                        </a:rPr>
                        <a:t>Gwerthuso</a:t>
                      </a:r>
                      <a:r>
                        <a:rPr lang="en-US" sz="1800" b="0" kern="1200" dirty="0" smtClean="0">
                          <a:solidFill>
                            <a:schemeClr val="dk1"/>
                          </a:solidFill>
                          <a:latin typeface="+mn-lt"/>
                          <a:ea typeface="+mn-ea"/>
                          <a:cs typeface="+mn-cs"/>
                        </a:rPr>
                        <a:t> a </a:t>
                      </a:r>
                      <a:r>
                        <a:rPr lang="en-US" sz="1800" b="0" kern="1200" dirty="0" err="1" smtClean="0">
                          <a:solidFill>
                            <a:schemeClr val="dk1"/>
                          </a:solidFill>
                          <a:latin typeface="+mn-lt"/>
                          <a:ea typeface="+mn-ea"/>
                          <a:cs typeface="+mn-cs"/>
                        </a:rPr>
                        <a:t>gwella</a:t>
                      </a:r>
                      <a:r>
                        <a:rPr lang="en-US" sz="1800" b="0" kern="1200" dirty="0" smtClean="0">
                          <a:solidFill>
                            <a:schemeClr val="dk1"/>
                          </a:solidFill>
                          <a:latin typeface="+mn-lt"/>
                          <a:ea typeface="+mn-ea"/>
                          <a:cs typeface="+mn-cs"/>
                        </a:rPr>
                        <a:t> </a:t>
                      </a:r>
                      <a:r>
                        <a:rPr lang="en-GB" sz="1800" b="0" kern="1200" dirty="0" smtClean="0">
                          <a:solidFill>
                            <a:schemeClr val="dk1"/>
                          </a:solidFill>
                          <a:latin typeface="+mn-lt"/>
                          <a:ea typeface="+mn-ea"/>
                          <a:cs typeface="+mn-cs"/>
                        </a:rPr>
                        <a:t>/</a:t>
                      </a:r>
                      <a:r>
                        <a:rPr lang="en-GB" sz="1800" b="0" kern="1200" baseline="0" dirty="0" smtClean="0">
                          <a:solidFill>
                            <a:schemeClr val="dk1"/>
                          </a:solidFill>
                          <a:latin typeface="+mn-lt"/>
                          <a:ea typeface="+mn-ea"/>
                          <a:cs typeface="+mn-cs"/>
                        </a:rPr>
                        <a:t> </a:t>
                      </a:r>
                      <a:r>
                        <a:rPr lang="en-US" sz="1800" b="1" kern="1200" dirty="0" smtClean="0">
                          <a:solidFill>
                            <a:srgbClr val="17375E"/>
                          </a:solidFill>
                          <a:latin typeface="+mn-lt"/>
                          <a:ea typeface="+mn-ea"/>
                          <a:cs typeface="+mn-cs"/>
                        </a:rPr>
                        <a:t>Evaluating and improving </a:t>
                      </a:r>
                      <a:endParaRPr lang="en-US" b="1" dirty="0" smtClean="0">
                        <a:solidFill>
                          <a:srgbClr val="17375E"/>
                        </a:solidFill>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t>1) </a:t>
                      </a:r>
                      <a:r>
                        <a:rPr lang="en-US" sz="1800" b="0" kern="1200" dirty="0" err="1" smtClean="0">
                          <a:solidFill>
                            <a:schemeClr val="dk1"/>
                          </a:solidFill>
                          <a:latin typeface="+mn-lt"/>
                          <a:ea typeface="+mn-ea"/>
                          <a:cs typeface="+mn-cs"/>
                        </a:rPr>
                        <a:t>Datrys</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problemau</a:t>
                      </a:r>
                      <a:r>
                        <a:rPr lang="en-US" sz="1800" b="0" kern="1200" dirty="0" smtClean="0">
                          <a:solidFill>
                            <a:schemeClr val="dk1"/>
                          </a:solidFill>
                          <a:latin typeface="+mn-lt"/>
                          <a:ea typeface="+mn-ea"/>
                          <a:cs typeface="+mn-cs"/>
                        </a:rPr>
                        <a:t> a </a:t>
                      </a:r>
                      <a:r>
                        <a:rPr lang="en-US" sz="1800" b="0" kern="1200" dirty="0" err="1" smtClean="0">
                          <a:solidFill>
                            <a:schemeClr val="dk1"/>
                          </a:solidFill>
                          <a:latin typeface="+mn-lt"/>
                          <a:ea typeface="+mn-ea"/>
                          <a:cs typeface="+mn-cs"/>
                        </a:rPr>
                        <a:t>modelu</a:t>
                      </a:r>
                      <a:r>
                        <a:rPr lang="en-US" sz="1800" b="0" kern="1200" dirty="0" smtClean="0">
                          <a:solidFill>
                            <a:schemeClr val="dk1"/>
                          </a:solidFill>
                          <a:latin typeface="+mn-lt"/>
                          <a:ea typeface="+mn-ea"/>
                          <a:cs typeface="+mn-cs"/>
                        </a:rPr>
                        <a:t> </a:t>
                      </a:r>
                      <a:r>
                        <a:rPr lang="en-GB" sz="1800" b="0" kern="1200" dirty="0" smtClean="0">
                          <a:solidFill>
                            <a:schemeClr val="dk1"/>
                          </a:solidFill>
                          <a:latin typeface="+mn-lt"/>
                          <a:ea typeface="+mn-ea"/>
                          <a:cs typeface="+mn-cs"/>
                        </a:rPr>
                        <a:t>/</a:t>
                      </a:r>
                      <a:r>
                        <a:rPr lang="en-GB" sz="1800" b="0" kern="1200" baseline="0" dirty="0" smtClean="0">
                          <a:solidFill>
                            <a:schemeClr val="dk1"/>
                          </a:solidFill>
                          <a:latin typeface="+mn-lt"/>
                          <a:ea typeface="+mn-ea"/>
                          <a:cs typeface="+mn-cs"/>
                        </a:rPr>
                        <a:t> </a:t>
                      </a:r>
                      <a:r>
                        <a:rPr lang="en-US" sz="1800" b="1" kern="1200" dirty="0" smtClean="0">
                          <a:solidFill>
                            <a:srgbClr val="17375E"/>
                          </a:solidFill>
                          <a:latin typeface="+mn-lt"/>
                          <a:ea typeface="+mn-ea"/>
                          <a:cs typeface="+mn-cs"/>
                        </a:rPr>
                        <a:t>Problem solving and </a:t>
                      </a:r>
                      <a:r>
                        <a:rPr lang="en-US" sz="1800" b="1" kern="1200" dirty="0" err="1" smtClean="0">
                          <a:solidFill>
                            <a:srgbClr val="17375E"/>
                          </a:solidFill>
                          <a:latin typeface="+mn-lt"/>
                          <a:ea typeface="+mn-ea"/>
                          <a:cs typeface="+mn-cs"/>
                        </a:rPr>
                        <a:t>modelling</a:t>
                      </a:r>
                      <a:r>
                        <a:rPr lang="en-US" sz="1800" b="1" kern="1200" dirty="0" smtClean="0">
                          <a:solidFill>
                            <a:srgbClr val="17375E"/>
                          </a:solidFill>
                          <a:latin typeface="+mn-lt"/>
                          <a:ea typeface="+mn-ea"/>
                          <a:cs typeface="+mn-cs"/>
                        </a:rPr>
                        <a:t> </a:t>
                      </a:r>
                      <a:endParaRPr lang="en-GB" sz="1800" b="1" kern="1200" baseline="0" dirty="0" smtClean="0">
                        <a:solidFill>
                          <a:srgbClr val="17375E"/>
                        </a:solidFill>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2) </a:t>
                      </a:r>
                      <a:r>
                        <a:rPr lang="en-US" sz="1800" b="0" kern="1200" dirty="0" err="1" smtClean="0">
                          <a:solidFill>
                            <a:schemeClr val="dk1"/>
                          </a:solidFill>
                          <a:latin typeface="+mn-lt"/>
                          <a:ea typeface="+mn-ea"/>
                          <a:cs typeface="+mn-cs"/>
                        </a:rPr>
                        <a:t>Llythrennedd</a:t>
                      </a:r>
                      <a:r>
                        <a:rPr lang="en-US" sz="1800" b="0" kern="1200" dirty="0" smtClean="0">
                          <a:solidFill>
                            <a:schemeClr val="dk1"/>
                          </a:solidFill>
                          <a:latin typeface="+mn-lt"/>
                          <a:ea typeface="+mn-ea"/>
                          <a:cs typeface="+mn-cs"/>
                        </a:rPr>
                        <a:t> </a:t>
                      </a:r>
                      <a:r>
                        <a:rPr lang="en-US" sz="1800" b="0" kern="1200" dirty="0" err="1" smtClean="0">
                          <a:solidFill>
                            <a:schemeClr val="dk1"/>
                          </a:solidFill>
                          <a:latin typeface="+mn-lt"/>
                          <a:ea typeface="+mn-ea"/>
                          <a:cs typeface="+mn-cs"/>
                        </a:rPr>
                        <a:t>gwybodaeth</a:t>
                      </a:r>
                      <a:r>
                        <a:rPr lang="en-US" sz="1800" b="0" kern="1200" dirty="0" smtClean="0">
                          <a:solidFill>
                            <a:schemeClr val="dk1"/>
                          </a:solidFill>
                          <a:latin typeface="+mn-lt"/>
                          <a:ea typeface="+mn-ea"/>
                          <a:cs typeface="+mn-cs"/>
                        </a:rPr>
                        <a:t> a data </a:t>
                      </a:r>
                      <a:r>
                        <a:rPr lang="en-US" sz="1800" b="0" kern="1200" baseline="0" dirty="0" smtClean="0">
                          <a:solidFill>
                            <a:schemeClr val="dk1"/>
                          </a:solidFill>
                          <a:latin typeface="+mn-lt"/>
                          <a:ea typeface="+mn-ea"/>
                          <a:cs typeface="+mn-cs"/>
                        </a:rPr>
                        <a:t>/ </a:t>
                      </a:r>
                      <a:r>
                        <a:rPr lang="en-US" sz="1800" b="1" kern="1200" dirty="0" smtClean="0">
                          <a:solidFill>
                            <a:srgbClr val="17375E"/>
                          </a:solidFill>
                          <a:latin typeface="+mn-lt"/>
                          <a:ea typeface="+mn-ea"/>
                          <a:cs typeface="+mn-cs"/>
                        </a:rPr>
                        <a:t>Data and information literacy </a:t>
                      </a:r>
                      <a:endParaRPr lang="en-US" b="1" dirty="0" smtClean="0">
                        <a:solidFill>
                          <a:srgbClr val="17375E"/>
                        </a:solidFill>
                      </a:endParaRPr>
                    </a:p>
                  </a:txBody>
                  <a:tcPr/>
                </a:tc>
              </a:tr>
            </a:tbl>
          </a:graphicData>
        </a:graphic>
      </p:graphicFrame>
    </p:spTree>
    <p:extLst>
      <p:ext uri="{BB962C8B-B14F-4D97-AF65-F5344CB8AC3E}">
        <p14:creationId xmlns:p14="http://schemas.microsoft.com/office/powerpoint/2010/main" val="20343465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Things to consider when </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thinking about Digital Competence</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304412" y="1885541"/>
            <a:ext cx="6382388" cy="4240622"/>
          </a:xfrm>
        </p:spPr>
        <p:txBody>
          <a:bodyPr>
            <a:normAutofit fontScale="85000" lnSpcReduction="20000"/>
          </a:bodyPr>
          <a:lstStyle/>
          <a:p>
            <a:r>
              <a:rPr lang="en-US" dirty="0" smtClean="0"/>
              <a:t>Define competence digital / digital literacy</a:t>
            </a:r>
          </a:p>
          <a:p>
            <a:r>
              <a:rPr lang="en-US" dirty="0" smtClean="0"/>
              <a:t>The ways to develop it; cross-curricular, topic on their own, or as a key skill - is it the same as numeracy and literacy?</a:t>
            </a:r>
          </a:p>
          <a:p>
            <a:r>
              <a:rPr lang="en-US" dirty="0" smtClean="0"/>
              <a:t>Discussion about the cross-curricular method</a:t>
            </a:r>
          </a:p>
          <a:p>
            <a:r>
              <a:rPr lang="en-US" dirty="0" smtClean="0"/>
              <a:t>Possible models - Barnes / Savage / Hayes or something else?</a:t>
            </a:r>
          </a:p>
          <a:p>
            <a:r>
              <a:rPr lang="en-US" dirty="0" smtClean="0"/>
              <a:t>Challenges for the development of digital competence</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3105234" y="819234"/>
            <a:ext cx="6038766" cy="6038766"/>
          </a:xfrm>
          <a:prstGeom prst="rect">
            <a:avLst/>
          </a:prstGeom>
        </p:spPr>
      </p:pic>
      <p:sp>
        <p:nvSpPr>
          <p:cNvPr id="12" name="Rectangle 11"/>
          <p:cNvSpPr/>
          <p:nvPr/>
        </p:nvSpPr>
        <p:spPr>
          <a:xfrm>
            <a:off x="2488787" y="172903"/>
            <a:ext cx="4265373" cy="646331"/>
          </a:xfrm>
          <a:prstGeom prst="rect">
            <a:avLst/>
          </a:prstGeom>
        </p:spPr>
        <p:txBody>
          <a:bodyPr wrap="none">
            <a:spAutoFit/>
          </a:bodyPr>
          <a:lstStyle/>
          <a:p>
            <a:r>
              <a:rPr lang="en-US" b="1" dirty="0"/>
              <a:t>National Digital Learning Council (NDLC</a:t>
            </a:r>
            <a:r>
              <a:rPr lang="en-US" b="1" dirty="0" smtClean="0"/>
              <a:t>)</a:t>
            </a:r>
          </a:p>
          <a:p>
            <a:r>
              <a:rPr lang="en-US" b="1" dirty="0" err="1"/>
              <a:t>Cyngor</a:t>
            </a:r>
            <a:r>
              <a:rPr lang="en-US" b="1" dirty="0"/>
              <a:t> </a:t>
            </a:r>
            <a:r>
              <a:rPr lang="en-US" b="1" dirty="0" err="1"/>
              <a:t>Dysgu</a:t>
            </a:r>
            <a:r>
              <a:rPr lang="en-US" b="1" dirty="0"/>
              <a:t> </a:t>
            </a:r>
            <a:r>
              <a:rPr lang="en-US" b="1" dirty="0" err="1"/>
              <a:t>Digidol</a:t>
            </a:r>
            <a:r>
              <a:rPr lang="en-US" b="1" dirty="0"/>
              <a:t> </a:t>
            </a:r>
            <a:r>
              <a:rPr lang="en-US" b="1" dirty="0" err="1"/>
              <a:t>Cenedlaethol</a:t>
            </a:r>
            <a:r>
              <a:rPr lang="en-US" b="1" dirty="0"/>
              <a:t> (CDDC)</a:t>
            </a:r>
            <a:endParaRPr lang="en-US" dirty="0"/>
          </a:p>
        </p:txBody>
      </p:sp>
      <p:pic>
        <p:nvPicPr>
          <p:cNvPr id="13" name="Picture 12"/>
          <p:cNvPicPr>
            <a:picLocks noChangeAspect="1"/>
          </p:cNvPicPr>
          <p:nvPr/>
        </p:nvPicPr>
        <p:blipFill>
          <a:blip r:embed="rId3"/>
          <a:stretch>
            <a:fillRect/>
          </a:stretch>
        </p:blipFill>
        <p:spPr>
          <a:xfrm>
            <a:off x="-4797" y="5925684"/>
            <a:ext cx="2493584" cy="1000885"/>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alphaModFix amt="32000"/>
          </a:blip>
          <a:stretch>
            <a:fillRect/>
          </a:stretch>
        </p:blipFill>
        <p:spPr>
          <a:xfrm rot="1036638">
            <a:off x="6565123" y="3472471"/>
            <a:ext cx="2388851" cy="3317848"/>
          </a:xfrm>
          <a:prstGeom prst="rect">
            <a:avLst/>
          </a:prstGeom>
        </p:spPr>
      </p:pic>
      <p:sp>
        <p:nvSpPr>
          <p:cNvPr id="2" name="Title 1"/>
          <p:cNvSpPr>
            <a:spLocks noGrp="1"/>
          </p:cNvSpPr>
          <p:nvPr>
            <p:ph type="title"/>
          </p:nvPr>
        </p:nvSpPr>
        <p:spPr/>
        <p:txBody>
          <a:bodyPr/>
          <a:lstStyle/>
          <a:p>
            <a:r>
              <a:rPr lang="en-US" b="1" dirty="0" smtClean="0"/>
              <a:t>ICT Steering Group</a:t>
            </a:r>
            <a:endParaRPr lang="en-US" b="1" dirty="0"/>
          </a:p>
        </p:txBody>
      </p:sp>
      <p:sp>
        <p:nvSpPr>
          <p:cNvPr id="3" name="Content Placeholder 2"/>
          <p:cNvSpPr>
            <a:spLocks noGrp="1"/>
          </p:cNvSpPr>
          <p:nvPr>
            <p:ph idx="1"/>
          </p:nvPr>
        </p:nvSpPr>
        <p:spPr>
          <a:xfrm>
            <a:off x="1289371" y="1417638"/>
            <a:ext cx="7397429" cy="4525963"/>
          </a:xfrm>
        </p:spPr>
        <p:txBody>
          <a:bodyPr/>
          <a:lstStyle/>
          <a:p>
            <a:pPr>
              <a:buNone/>
            </a:pPr>
            <a:r>
              <a:rPr lang="en-US" dirty="0" smtClean="0"/>
              <a:t>   ‘As </a:t>
            </a:r>
            <a:r>
              <a:rPr lang="en-US" dirty="0"/>
              <a:t>the ICT steering group identified for the report, competences ‘should not primarily be predicated on rapidly changing technologies, but should focus on pedagogy, deeper skill development, transferability, and understanding, as well as potential application of these competencies’ ( Arthur, et al. 2013)</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Possible</a:t>
            </a:r>
            <a:r>
              <a:rPr lang="en-US" dirty="0" smtClean="0">
                <a:solidFill>
                  <a:srgbClr val="B465BB"/>
                </a:solidFill>
              </a:rPr>
              <a:t> </a:t>
            </a:r>
            <a:r>
              <a:rPr lang="en-US" dirty="0" smtClean="0">
                <a:solidFill>
                  <a:srgbClr val="B465BB"/>
                </a:solidFill>
              </a:rPr>
              <a:t>debates</a:t>
            </a:r>
            <a:r>
              <a:rPr lang="mr-IN" dirty="0" smtClean="0">
                <a:solidFill>
                  <a:srgbClr val="B465BB"/>
                </a:solidFill>
              </a:rPr>
              <a:t>…</a:t>
            </a:r>
            <a:endParaRPr lang="en-US" dirty="0">
              <a:solidFill>
                <a:srgbClr val="B465BB"/>
              </a:solidFill>
            </a:endParaRPr>
          </a:p>
        </p:txBody>
      </p:sp>
      <p:sp>
        <p:nvSpPr>
          <p:cNvPr id="3" name="Content Placeholder 2"/>
          <p:cNvSpPr>
            <a:spLocks noGrp="1"/>
          </p:cNvSpPr>
          <p:nvPr>
            <p:ph idx="1"/>
          </p:nvPr>
        </p:nvSpPr>
        <p:spPr>
          <a:xfrm>
            <a:off x="2500810" y="1600200"/>
            <a:ext cx="6185989" cy="5051569"/>
          </a:xfrm>
        </p:spPr>
        <p:txBody>
          <a:bodyPr>
            <a:normAutofit fontScale="85000" lnSpcReduction="20000"/>
          </a:bodyPr>
          <a:lstStyle/>
          <a:p>
            <a:r>
              <a:rPr lang="en-US" dirty="0" smtClean="0"/>
              <a:t>Discuss how to develop the 3 aspects in a cross-curricular approach - through models - note the challenges of such models – how do they relate to Numeracy / Literacy / Digital Competence</a:t>
            </a:r>
          </a:p>
          <a:p>
            <a:endParaRPr lang="en-US" dirty="0" smtClean="0"/>
          </a:p>
          <a:p>
            <a:r>
              <a:rPr lang="en-US" dirty="0" smtClean="0"/>
              <a:t>Form your own model</a:t>
            </a:r>
          </a:p>
          <a:p>
            <a:endParaRPr lang="en-US" dirty="0" smtClean="0"/>
          </a:p>
          <a:p>
            <a:r>
              <a:rPr lang="en-US" dirty="0" smtClean="0"/>
              <a:t>Critique current initiatives by the government - formation LNF and DCF - </a:t>
            </a:r>
            <a:r>
              <a:rPr lang="en-US" dirty="0" err="1" smtClean="0"/>
              <a:t>eg</a:t>
            </a:r>
            <a:r>
              <a:rPr lang="en-US" dirty="0" smtClean="0"/>
              <a:t> Looking at the structure of ERW for DCF- suggestions</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417638"/>
            <a:ext cx="8229600" cy="1143000"/>
          </a:xfrm>
        </p:spPr>
        <p:txBody>
          <a:bodyPr/>
          <a:lstStyle/>
          <a:p>
            <a:r>
              <a:rPr lang="en-US" dirty="0" smtClean="0"/>
              <a:t>What is </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Donaldson’s </a:t>
            </a:r>
            <a:r>
              <a:rPr lang="en-US" dirty="0" smtClean="0"/>
              <a:t>opinion?</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417638"/>
            <a:ext cx="8229600" cy="1143000"/>
          </a:xfrm>
        </p:spPr>
        <p:txBody>
          <a:bodyPr/>
          <a:lstStyle/>
          <a:p>
            <a:r>
              <a:rPr lang="en-US" dirty="0" smtClean="0"/>
              <a:t>What about the </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Consortia</a:t>
            </a:r>
            <a:r>
              <a:rPr lang="en-US" dirty="0" smtClean="0"/>
              <a:t>?</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64097" y="0"/>
            <a:ext cx="8819482" cy="6599931"/>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Beth am </a:t>
            </a:r>
            <a:r>
              <a:rPr lang="en-US"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y</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en-US"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gweddill</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055640" y="1600200"/>
            <a:ext cx="6631159" cy="4525963"/>
          </a:xfrm>
        </p:spPr>
        <p:txBody>
          <a:bodyPr/>
          <a:lstStyle/>
          <a:p>
            <a:pPr>
              <a:buNone/>
            </a:pPr>
            <a:r>
              <a:rPr lang="en-US" dirty="0" err="1" smtClean="0"/>
              <a:t>Gwe</a:t>
            </a:r>
            <a:r>
              <a:rPr lang="en-US" dirty="0" smtClean="0"/>
              <a:t>, EAS, CSC …</a:t>
            </a:r>
          </a:p>
          <a:p>
            <a:pPr>
              <a:buNone/>
            </a:pPr>
            <a:endParaRPr lang="en-US" dirty="0" smtClean="0"/>
          </a:p>
          <a:p>
            <a:pPr>
              <a:buNone/>
            </a:pPr>
            <a:r>
              <a:rPr lang="en-US" dirty="0" smtClean="0"/>
              <a:t>Beth </a:t>
            </a:r>
            <a:r>
              <a:rPr lang="en-US" dirty="0" err="1" smtClean="0"/>
              <a:t>sy’n</a:t>
            </a:r>
            <a:r>
              <a:rPr lang="en-US" dirty="0" smtClean="0"/>
              <a:t> </a:t>
            </a:r>
            <a:r>
              <a:rPr lang="en-US" dirty="0" err="1" smtClean="0"/>
              <a:t>digwydd</a:t>
            </a:r>
            <a:r>
              <a:rPr lang="en-US" dirty="0" smtClean="0"/>
              <a:t> </a:t>
            </a:r>
            <a:r>
              <a:rPr lang="en-US" dirty="0" err="1" smtClean="0"/>
              <a:t>yn</a:t>
            </a:r>
            <a:r>
              <a:rPr lang="en-US" dirty="0" smtClean="0"/>
              <a:t> </a:t>
            </a:r>
            <a:r>
              <a:rPr lang="en-US" dirty="0" err="1" smtClean="0"/>
              <a:t>Lloegr</a:t>
            </a:r>
            <a:r>
              <a:rPr lang="en-US" dirty="0" smtClean="0"/>
              <a:t>? Yr Alban </a:t>
            </a:r>
            <a:r>
              <a:rPr lang="en-US" dirty="0" err="1" smtClean="0"/>
              <a:t>Gogledd</a:t>
            </a:r>
            <a:r>
              <a:rPr lang="en-US" dirty="0" smtClean="0"/>
              <a:t> </a:t>
            </a:r>
            <a:r>
              <a:rPr lang="en-US" dirty="0" err="1" smtClean="0"/>
              <a:t>Iwerddon</a:t>
            </a:r>
            <a:r>
              <a:rPr lang="en-US" dirty="0" smtClean="0"/>
              <a:t>?</a:t>
            </a:r>
          </a:p>
          <a:p>
            <a:pPr>
              <a:buNone/>
            </a:pPr>
            <a:endParaRPr lang="en-US" dirty="0" smtClean="0"/>
          </a:p>
          <a:p>
            <a:pPr>
              <a:buNone/>
            </a:pPr>
            <a:r>
              <a:rPr lang="en-US" dirty="0" err="1" smtClean="0"/>
              <a:t>Datblygu</a:t>
            </a:r>
            <a:r>
              <a:rPr lang="en-US" dirty="0" smtClean="0"/>
              <a:t> </a:t>
            </a:r>
            <a:r>
              <a:rPr lang="en-US" dirty="0" err="1" smtClean="0"/>
              <a:t>dadl</a:t>
            </a:r>
            <a:r>
              <a:rPr lang="en-US" dirty="0" smtClean="0"/>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51789"/>
            <a:ext cx="8229600" cy="1143000"/>
          </a:xfrm>
        </p:spPr>
        <p:txBody>
          <a:bodyPr>
            <a:noAutofit/>
          </a:bodyPr>
          <a:lstStyle/>
          <a:p>
            <a:r>
              <a:rPr lang="en-US" sz="9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PISA?</a:t>
            </a:r>
            <a:endParaRPr lang="en-US" sz="9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Safbwyntiau</a:t>
            </a:r>
            <a:r>
              <a:rPr lang="en-US" dirty="0" smtClean="0"/>
              <a:t> am </a:t>
            </a:r>
            <a:r>
              <a:rPr lang="en-US" dirty="0" err="1" smtClean="0"/>
              <a:t>y</a:t>
            </a:r>
            <a:r>
              <a:rPr lang="en-US" dirty="0" smtClean="0"/>
              <a:t> dull </a:t>
            </a:r>
            <a:r>
              <a:rPr lang="en-US"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Trawscwricwlaidd</a:t>
            </a:r>
            <a:endParaRPr lang="en-US" dirty="0"/>
          </a:p>
        </p:txBody>
      </p:sp>
      <p:sp>
        <p:nvSpPr>
          <p:cNvPr id="3" name="Content Placeholder 2"/>
          <p:cNvSpPr>
            <a:spLocks noGrp="1"/>
          </p:cNvSpPr>
          <p:nvPr>
            <p:ph idx="1"/>
          </p:nvPr>
        </p:nvSpPr>
        <p:spPr>
          <a:xfrm>
            <a:off x="4818317" y="1964105"/>
            <a:ext cx="3508992" cy="4525963"/>
          </a:xfrm>
        </p:spPr>
        <p:txBody>
          <a:bodyPr/>
          <a:lstStyle/>
          <a:p>
            <a:pPr>
              <a:buNone/>
            </a:pPr>
            <a:r>
              <a:rPr lang="en-US" sz="3900" dirty="0" smtClean="0"/>
              <a:t>Barnes</a:t>
            </a:r>
          </a:p>
          <a:p>
            <a:pPr>
              <a:buNone/>
            </a:pPr>
            <a:r>
              <a:rPr lang="en-US" sz="3900" dirty="0" smtClean="0"/>
              <a:t>Savage</a:t>
            </a:r>
          </a:p>
          <a:p>
            <a:pPr>
              <a:buNone/>
            </a:pPr>
            <a:r>
              <a:rPr lang="en-US" sz="3900" dirty="0" smtClean="0"/>
              <a:t>Hayes</a:t>
            </a:r>
          </a:p>
          <a:p>
            <a:pPr>
              <a:buNone/>
            </a:pPr>
            <a:r>
              <a:rPr lang="en-US" sz="3900" dirty="0" smtClean="0"/>
              <a:t>Hague a Payton</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Barnes’ </a:t>
            </a:r>
            <a:r>
              <a:rPr lang="en-US" b="1" cap="all" dirty="0" err="1"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ModEl</a:t>
            </a:r>
            <a:endParaRPr lang="en-US" b="1" cap="all" dirty="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endParaRPr>
          </a:p>
        </p:txBody>
      </p:sp>
      <p:pic>
        <p:nvPicPr>
          <p:cNvPr id="4" name="Picture 3"/>
          <p:cNvPicPr>
            <a:picLocks noChangeAspect="1"/>
          </p:cNvPicPr>
          <p:nvPr/>
        </p:nvPicPr>
        <p:blipFill>
          <a:blip r:embed="rId2"/>
          <a:stretch>
            <a:fillRect/>
          </a:stretch>
        </p:blipFill>
        <p:spPr>
          <a:xfrm>
            <a:off x="431800" y="1556462"/>
            <a:ext cx="8255000" cy="49530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Barnes’ </a:t>
            </a:r>
            <a:r>
              <a:rPr lang="en-US" b="1" cap="all" dirty="0" err="1"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ModEl</a:t>
            </a:r>
            <a:endParaRPr lang="en-US" b="1" cap="all" dirty="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042546" y="1600201"/>
            <a:ext cx="6644253" cy="1647120"/>
          </a:xfrm>
        </p:spPr>
        <p:txBody>
          <a:bodyPr/>
          <a:lstStyle/>
          <a:p>
            <a:endParaRPr lang="en-US" dirty="0"/>
          </a:p>
        </p:txBody>
      </p:sp>
      <p:pic>
        <p:nvPicPr>
          <p:cNvPr id="4" name="Picture 3"/>
          <p:cNvPicPr>
            <a:picLocks noChangeAspect="1"/>
          </p:cNvPicPr>
          <p:nvPr/>
        </p:nvPicPr>
        <p:blipFill>
          <a:blip r:embed="rId2"/>
          <a:stretch>
            <a:fillRect/>
          </a:stretch>
        </p:blipFill>
        <p:spPr>
          <a:xfrm>
            <a:off x="638444" y="1600201"/>
            <a:ext cx="8255000" cy="49530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Barnes’ </a:t>
            </a:r>
            <a:r>
              <a:rPr lang="en-US" b="1" cap="all" dirty="0" err="1"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ModEl</a:t>
            </a:r>
            <a:endParaRPr lang="en-US" b="1" cap="all" dirty="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endParaRPr>
          </a:p>
        </p:txBody>
      </p:sp>
      <p:pic>
        <p:nvPicPr>
          <p:cNvPr id="4" name="Picture 3"/>
          <p:cNvPicPr>
            <a:picLocks noChangeAspect="1"/>
          </p:cNvPicPr>
          <p:nvPr/>
        </p:nvPicPr>
        <p:blipFill>
          <a:blip r:embed="rId2"/>
          <a:stretch>
            <a:fillRect/>
          </a:stretch>
        </p:blipFill>
        <p:spPr>
          <a:xfrm>
            <a:off x="1633531" y="1869938"/>
            <a:ext cx="7230601" cy="4338361"/>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Barnes’ </a:t>
            </a:r>
            <a:r>
              <a:rPr lang="en-US" b="1" cap="all" dirty="0" err="1"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ModEl</a:t>
            </a:r>
            <a:endParaRPr lang="en-US" b="1" cap="all" dirty="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endParaRPr>
          </a:p>
        </p:txBody>
      </p:sp>
      <p:pic>
        <p:nvPicPr>
          <p:cNvPr id="4" name="Picture 3"/>
          <p:cNvPicPr>
            <a:picLocks noChangeAspect="1"/>
          </p:cNvPicPr>
          <p:nvPr/>
        </p:nvPicPr>
        <p:blipFill>
          <a:blip r:embed="rId2"/>
          <a:stretch>
            <a:fillRect/>
          </a:stretch>
        </p:blipFill>
        <p:spPr>
          <a:xfrm>
            <a:off x="690816" y="1504086"/>
            <a:ext cx="8255000" cy="495300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Barnes’ </a:t>
            </a:r>
            <a:r>
              <a:rPr lang="en-US" b="1" cap="all" dirty="0" err="1"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ModEl</a:t>
            </a:r>
            <a:endParaRPr lang="en-US" b="1" cap="all" dirty="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042546" y="1600201"/>
            <a:ext cx="6644253" cy="1647120"/>
          </a:xfrm>
        </p:spPr>
        <p:txBody>
          <a:bodyPr/>
          <a:lstStyle/>
          <a:p>
            <a:endParaRPr lang="en-US" dirty="0"/>
          </a:p>
        </p:txBody>
      </p:sp>
      <p:pic>
        <p:nvPicPr>
          <p:cNvPr id="4" name="Picture 3"/>
          <p:cNvPicPr>
            <a:picLocks noChangeAspect="1"/>
          </p:cNvPicPr>
          <p:nvPr/>
        </p:nvPicPr>
        <p:blipFill>
          <a:blip r:embed="rId2"/>
          <a:stretch>
            <a:fillRect/>
          </a:stretch>
        </p:blipFill>
        <p:spPr>
          <a:xfrm>
            <a:off x="431799" y="1417638"/>
            <a:ext cx="8255000" cy="49530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Barnes’ </a:t>
            </a:r>
            <a:r>
              <a:rPr lang="en-US" b="1" cap="all" dirty="0" err="1"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ModEl</a:t>
            </a:r>
            <a:endParaRPr lang="en-US" b="1" cap="all" dirty="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042546" y="1600201"/>
            <a:ext cx="6644253" cy="1647120"/>
          </a:xfrm>
        </p:spPr>
        <p:txBody>
          <a:bodyPr/>
          <a:lstStyle/>
          <a:p>
            <a:endParaRPr lang="en-US" dirty="0"/>
          </a:p>
        </p:txBody>
      </p:sp>
      <p:pic>
        <p:nvPicPr>
          <p:cNvPr id="5" name="Picture 4"/>
          <p:cNvPicPr>
            <a:picLocks noChangeAspect="1"/>
          </p:cNvPicPr>
          <p:nvPr/>
        </p:nvPicPr>
        <p:blipFill>
          <a:blip r:embed="rId2"/>
          <a:stretch>
            <a:fillRect/>
          </a:stretch>
        </p:blipFill>
        <p:spPr>
          <a:xfrm>
            <a:off x="457200" y="1600201"/>
            <a:ext cx="8255000" cy="49530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Barnes’ </a:t>
            </a:r>
            <a:r>
              <a:rPr lang="en-US" b="1" cap="all" dirty="0" err="1" smtClean="0">
                <a:ln w="9000" cmpd="sng">
                  <a:solidFill>
                    <a:schemeClr val="accent4">
                      <a:shade val="50000"/>
                      <a:satMod val="120000"/>
                    </a:schemeClr>
                  </a:solidFill>
                  <a:prstDash val="solid"/>
                </a:ln>
                <a:solidFill>
                  <a:srgbClr val="953735"/>
                </a:solidFill>
                <a:effectLst>
                  <a:reflection blurRad="12700" stA="28000" endPos="45000" dist="1000" dir="5400000" sy="-100000" algn="bl" rotWithShape="0"/>
                </a:effectLst>
              </a:rPr>
              <a:t>ModEl</a:t>
            </a:r>
            <a:endParaRPr lang="en-US" b="1" cap="all" dirty="0">
              <a:ln w="9000" cmpd="sng">
                <a:solidFill>
                  <a:schemeClr val="accent4">
                    <a:shade val="50000"/>
                    <a:satMod val="120000"/>
                  </a:schemeClr>
                </a:solidFill>
                <a:prstDash val="solid"/>
              </a:ln>
              <a:solidFill>
                <a:schemeClr val="accent2">
                  <a:lumMod val="75000"/>
                </a:schemeClr>
              </a:soli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042546" y="1600201"/>
            <a:ext cx="6644253" cy="1647120"/>
          </a:xfrm>
        </p:spPr>
        <p:txBody>
          <a:bodyPr/>
          <a:lstStyle/>
          <a:p>
            <a:endParaRPr lang="en-US" dirty="0"/>
          </a:p>
        </p:txBody>
      </p:sp>
      <p:pic>
        <p:nvPicPr>
          <p:cNvPr id="5" name="Picture 4"/>
          <p:cNvPicPr>
            <a:picLocks noChangeAspect="1"/>
          </p:cNvPicPr>
          <p:nvPr/>
        </p:nvPicPr>
        <p:blipFill>
          <a:blip r:embed="rId2"/>
          <a:stretch>
            <a:fillRect/>
          </a:stretch>
        </p:blipFill>
        <p:spPr>
          <a:xfrm>
            <a:off x="457200" y="1600201"/>
            <a:ext cx="8255000" cy="49530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Savage states …</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042546" y="1600201"/>
            <a:ext cx="6644253" cy="1647120"/>
          </a:xfrm>
        </p:spPr>
        <p:txBody>
          <a:bodyPr>
            <a:noAutofit/>
          </a:bodyPr>
          <a:lstStyle/>
          <a:p>
            <a:pPr>
              <a:buNone/>
            </a:pPr>
            <a:r>
              <a:rPr lang="en-US" sz="2900" i="1" dirty="0" smtClean="0"/>
              <a:t>“  A cross-curricular approach to teaching is </a:t>
            </a:r>
            <a:r>
              <a:rPr lang="en-US" sz="2900" i="1" dirty="0" err="1" smtClean="0"/>
              <a:t>characterised</a:t>
            </a:r>
            <a:r>
              <a:rPr lang="en-US" sz="2900" i="1" dirty="0" smtClean="0"/>
              <a:t> by sensitivity towards, and a synthesis of, knowledge, skills and understandings from various subject areas. These inform an enriched pedagogy that promotes an approach to learning which embraces and explores this wider sensitivity through various methods”  2010</a:t>
            </a:r>
            <a:endParaRPr lang="en-US" sz="29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Read the article by </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Hayes</a:t>
            </a:r>
            <a:endParaRPr lang="en-US" dirty="0"/>
          </a:p>
        </p:txBody>
      </p:sp>
      <p:sp>
        <p:nvSpPr>
          <p:cNvPr id="3" name="Content Placeholder 2"/>
          <p:cNvSpPr>
            <a:spLocks noGrp="1"/>
          </p:cNvSpPr>
          <p:nvPr>
            <p:ph idx="1"/>
          </p:nvPr>
        </p:nvSpPr>
        <p:spPr>
          <a:xfrm>
            <a:off x="2553184" y="1600200"/>
            <a:ext cx="6133616" cy="4525963"/>
          </a:xfrm>
        </p:spPr>
        <p:txBody>
          <a:bodyPr/>
          <a:lstStyle/>
          <a:p>
            <a:pPr>
              <a:buNone/>
            </a:pPr>
            <a:r>
              <a:rPr lang="en-US" dirty="0" smtClean="0"/>
              <a:t>  </a:t>
            </a:r>
            <a:r>
              <a:rPr lang="en-US" dirty="0" smtClean="0">
                <a:solidFill>
                  <a:srgbClr val="953735"/>
                </a:solidFill>
              </a:rPr>
              <a:t>“The seductive charm of a cross-curricular approach”</a:t>
            </a:r>
          </a:p>
          <a:p>
            <a:pPr>
              <a:buNone/>
            </a:pPr>
            <a:endParaRPr lang="en-US" dirty="0" smtClean="0"/>
          </a:p>
          <a:p>
            <a:pPr>
              <a:buNone/>
            </a:pPr>
            <a:r>
              <a:rPr lang="en-US" dirty="0" smtClean="0"/>
              <a:t>How does this relate to digital competence?</a:t>
            </a:r>
          </a:p>
          <a:p>
            <a:pPr>
              <a:buNone/>
            </a:pPr>
            <a:endParaRPr lang="en-US" dirty="0" smtClean="0"/>
          </a:p>
          <a:p>
            <a:pPr>
              <a:buNone/>
            </a:pPr>
            <a:endParaRPr lang="en-US" dirty="0" smtClean="0"/>
          </a:p>
          <a:p>
            <a:pPr>
              <a:buNone/>
            </a:pPr>
            <a:endParaRPr lang="en-US" dirty="0" smtClean="0"/>
          </a:p>
          <a:p>
            <a:pPr>
              <a:buNone/>
            </a:pPr>
            <a:endParaRPr lang="en-US" dirty="0" smtClean="0"/>
          </a:p>
          <a:p>
            <a:pPr>
              <a:buNone/>
            </a:pP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767695"/>
            <a:ext cx="8229600" cy="1143000"/>
          </a:xfrm>
        </p:spPr>
        <p:txBody>
          <a:bodyPr>
            <a:normAutofit fontScale="90000"/>
          </a:bodyPr>
          <a:lstStyle/>
          <a:p>
            <a:r>
              <a:rPr lang="en-US" dirty="0" smtClean="0"/>
              <a:t>What do </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Hague a Payton </a:t>
            </a:r>
            <a:r>
              <a:rPr lang="en-US" dirty="0" smtClean="0"/>
              <a:t>suggest about how to develop digital competence in a cross-curricular way?</a:t>
            </a:r>
            <a:br>
              <a:rPr lang="en-US" dirty="0" smtClean="0"/>
            </a:br>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8437" y="903488"/>
            <a:ext cx="6068150" cy="4525963"/>
          </a:xfrm>
        </p:spPr>
        <p:txBody>
          <a:bodyPr>
            <a:normAutofit fontScale="85000" lnSpcReduction="10000"/>
          </a:bodyPr>
          <a:lstStyle/>
          <a:p>
            <a:pPr>
              <a:buNone/>
            </a:pPr>
            <a:r>
              <a:rPr lang="en-US" dirty="0" smtClean="0"/>
              <a:t>So are there obstacles for the development of Digital Competence?</a:t>
            </a:r>
          </a:p>
          <a:p>
            <a:pPr>
              <a:buNone/>
            </a:pPr>
            <a:endParaRPr lang="en-US" dirty="0" smtClean="0"/>
          </a:p>
          <a:p>
            <a:pPr>
              <a:buNone/>
            </a:pPr>
            <a:r>
              <a:rPr lang="en-US" dirty="0" smtClean="0"/>
              <a:t>Is there value to the initiative?</a:t>
            </a:r>
          </a:p>
          <a:p>
            <a:pPr>
              <a:buNone/>
            </a:pPr>
            <a:endParaRPr lang="en-US" dirty="0" smtClean="0"/>
          </a:p>
          <a:p>
            <a:pPr>
              <a:buNone/>
            </a:pPr>
            <a:r>
              <a:rPr lang="en-US" dirty="0" smtClean="0"/>
              <a:t>Does Digital Competence differ from numeracy or literacy?</a:t>
            </a:r>
          </a:p>
          <a:p>
            <a:pPr>
              <a:buNone/>
            </a:pPr>
            <a:endParaRPr lang="en-US" dirty="0" smtClean="0"/>
          </a:p>
          <a:p>
            <a:pPr>
              <a:buNone/>
            </a:pPr>
            <a:r>
              <a:rPr lang="en-US" dirty="0" smtClean="0"/>
              <a:t>Are there any who are against the cross-curricular approach?</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412" y="2571068"/>
            <a:ext cx="8229600" cy="1143000"/>
          </a:xfrm>
        </p:spPr>
        <p:txBody>
          <a:bodyPr>
            <a:noAutofit/>
          </a:bodyPr>
          <a:lstStyle/>
          <a:p>
            <a:r>
              <a:rPr lang="en-US" sz="92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Challenges</a:t>
            </a:r>
            <a:endParaRPr lang="en-US" sz="9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3" name="Picture 2"/>
          <p:cNvPicPr>
            <a:picLocks noChangeAspect="1"/>
          </p:cNvPicPr>
          <p:nvPr/>
        </p:nvPicPr>
        <p:blipFill>
          <a:blip r:embed="rId2">
            <a:alphaModFix amt="8000"/>
          </a:blip>
          <a:stretch>
            <a:fillRect/>
          </a:stretch>
        </p:blipFill>
        <p:spPr>
          <a:xfrm>
            <a:off x="1156125" y="158173"/>
            <a:ext cx="6699827" cy="6699827"/>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9295" y="274638"/>
            <a:ext cx="8229600" cy="1143000"/>
          </a:xfrm>
        </p:spPr>
        <p:txBody>
          <a:bodyPr>
            <a:normAutofit fontScale="90000"/>
          </a:bodyPr>
          <a:lstStyle/>
          <a:p>
            <a:r>
              <a:rPr lang="en-US" b="1" dirty="0"/>
              <a:t>Key Concepts - </a:t>
            </a:r>
            <a:r>
              <a:rPr lang="en-US" b="1" dirty="0" err="1"/>
              <a:t>Cysyniadau</a:t>
            </a:r>
            <a:r>
              <a:rPr lang="en-US" b="1" dirty="0"/>
              <a:t> </a:t>
            </a:r>
            <a:r>
              <a:rPr lang="en-US" b="1" dirty="0" err="1"/>
              <a:t>Allweddol</a:t>
            </a:r>
            <a:endParaRPr lang="en-US" b="1" dirty="0"/>
          </a:p>
        </p:txBody>
      </p:sp>
      <p:sp>
        <p:nvSpPr>
          <p:cNvPr id="3" name="Content Placeholder 2"/>
          <p:cNvSpPr>
            <a:spLocks noGrp="1"/>
          </p:cNvSpPr>
          <p:nvPr>
            <p:ph idx="1"/>
          </p:nvPr>
        </p:nvSpPr>
        <p:spPr>
          <a:xfrm>
            <a:off x="5275047" y="1600200"/>
            <a:ext cx="3672161" cy="4525963"/>
          </a:xfrm>
        </p:spPr>
        <p:txBody>
          <a:bodyPr>
            <a:normAutofit fontScale="85000" lnSpcReduction="20000"/>
          </a:bodyPr>
          <a:lstStyle/>
          <a:p>
            <a:r>
              <a:rPr lang="en-US" dirty="0"/>
              <a:t>User, Consumer </a:t>
            </a:r>
            <a:r>
              <a:rPr lang="en-US" dirty="0" err="1"/>
              <a:t>v</a:t>
            </a:r>
            <a:r>
              <a:rPr lang="en-US" dirty="0"/>
              <a:t> </a:t>
            </a:r>
            <a:r>
              <a:rPr lang="en-US" dirty="0" smtClean="0"/>
              <a:t>Competency &amp; Creation</a:t>
            </a:r>
          </a:p>
          <a:p>
            <a:r>
              <a:rPr lang="en-US" dirty="0" smtClean="0"/>
              <a:t>Early </a:t>
            </a:r>
            <a:r>
              <a:rPr lang="en-US" dirty="0"/>
              <a:t>adopter, early </a:t>
            </a:r>
            <a:r>
              <a:rPr lang="en-US" dirty="0" smtClean="0"/>
              <a:t>discarder</a:t>
            </a:r>
          </a:p>
          <a:p>
            <a:r>
              <a:rPr lang="en-US" dirty="0" smtClean="0"/>
              <a:t>Digital </a:t>
            </a:r>
            <a:r>
              <a:rPr lang="en-US" dirty="0"/>
              <a:t>natives,  digital </a:t>
            </a:r>
            <a:r>
              <a:rPr lang="en-US" dirty="0" smtClean="0"/>
              <a:t>immigrants</a:t>
            </a:r>
          </a:p>
          <a:p>
            <a:r>
              <a:rPr lang="en-US" dirty="0" smtClean="0"/>
              <a:t>Competency </a:t>
            </a:r>
            <a:r>
              <a:rPr lang="en-US" dirty="0"/>
              <a:t>is not about </a:t>
            </a:r>
            <a:r>
              <a:rPr lang="en-US" dirty="0" smtClean="0"/>
              <a:t>coding</a:t>
            </a:r>
          </a:p>
          <a:p>
            <a:r>
              <a:rPr lang="en-US" dirty="0" smtClean="0"/>
              <a:t>Impossibility </a:t>
            </a:r>
            <a:r>
              <a:rPr lang="en-US" dirty="0"/>
              <a:t>of 100% competence with digital technology </a:t>
            </a:r>
          </a:p>
        </p:txBody>
      </p:sp>
      <p:pic>
        <p:nvPicPr>
          <p:cNvPr id="4" name="Picture 3"/>
          <p:cNvPicPr>
            <a:picLocks noChangeAspect="1"/>
          </p:cNvPicPr>
          <p:nvPr/>
        </p:nvPicPr>
        <p:blipFill>
          <a:blip r:embed="rId2"/>
          <a:stretch>
            <a:fillRect/>
          </a:stretch>
        </p:blipFill>
        <p:spPr>
          <a:xfrm>
            <a:off x="649295" y="1600200"/>
            <a:ext cx="4409062" cy="2928904"/>
          </a:xfrm>
          <a:prstGeom prst="rect">
            <a:avLst/>
          </a:prstGeom>
        </p:spPr>
      </p:pic>
      <p:pic>
        <p:nvPicPr>
          <p:cNvPr id="5" name="Picture 4"/>
          <p:cNvPicPr>
            <a:picLocks noChangeAspect="1"/>
          </p:cNvPicPr>
          <p:nvPr/>
        </p:nvPicPr>
        <p:blipFill>
          <a:blip r:embed="rId3">
            <a:alphaModFix amt="8000"/>
          </a:blip>
          <a:stretch>
            <a:fillRect/>
          </a:stretch>
        </p:blipFill>
        <p:spPr>
          <a:xfrm>
            <a:off x="1156125" y="158173"/>
            <a:ext cx="6699827" cy="6699827"/>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Users, Consumer </a:t>
            </a:r>
            <a:r>
              <a:rPr lang="en-US" b="1" dirty="0" err="1"/>
              <a:t>v</a:t>
            </a:r>
            <a:r>
              <a:rPr lang="en-US" b="1" dirty="0"/>
              <a:t> Competency and Creation</a:t>
            </a:r>
            <a:endParaRPr lang="en-US" dirty="0"/>
          </a:p>
        </p:txBody>
      </p:sp>
      <p:sp>
        <p:nvSpPr>
          <p:cNvPr id="3" name="Content Placeholder 2"/>
          <p:cNvSpPr>
            <a:spLocks noGrp="1"/>
          </p:cNvSpPr>
          <p:nvPr>
            <p:ph idx="1"/>
          </p:nvPr>
        </p:nvSpPr>
        <p:spPr>
          <a:xfrm>
            <a:off x="1891974" y="1924823"/>
            <a:ext cx="6794826" cy="3297852"/>
          </a:xfrm>
        </p:spPr>
        <p:txBody>
          <a:bodyPr>
            <a:normAutofit fontScale="85000" lnSpcReduction="10000"/>
          </a:bodyPr>
          <a:lstStyle/>
          <a:p>
            <a:pPr>
              <a:buNone/>
            </a:pPr>
            <a:r>
              <a:rPr lang="en-US" dirty="0" smtClean="0"/>
              <a:t>   The </a:t>
            </a:r>
            <a:r>
              <a:rPr lang="en-US" dirty="0"/>
              <a:t>widespread use of technology in our working lives and in education mean that we all have become users of technology. It is important to consider that being a proficient technology user does not mean that you are completely digitally competent. Digital competence has more aspects to it that just using technology. </a:t>
            </a:r>
          </a:p>
        </p:txBody>
      </p:sp>
      <p:pic>
        <p:nvPicPr>
          <p:cNvPr id="4" name="Picture 3"/>
          <p:cNvPicPr>
            <a:picLocks noChangeAspect="1"/>
          </p:cNvPicPr>
          <p:nvPr/>
        </p:nvPicPr>
        <p:blipFill>
          <a:blip r:embed="rId2">
            <a:alphaModFix amt="8000"/>
          </a:blip>
          <a:stretch>
            <a:fillRect/>
          </a:stretch>
        </p:blipFill>
        <p:spPr>
          <a:xfrm>
            <a:off x="1156125" y="158173"/>
            <a:ext cx="6699827" cy="6699827"/>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6926" y="220285"/>
            <a:ext cx="6717074" cy="6219666"/>
          </a:xfrm>
        </p:spPr>
        <p:txBody>
          <a:bodyPr>
            <a:normAutofit fontScale="92500"/>
          </a:bodyPr>
          <a:lstStyle/>
          <a:p>
            <a:pPr>
              <a:buNone/>
            </a:pPr>
            <a:r>
              <a:rPr lang="en-US" dirty="0" smtClean="0"/>
              <a:t>   Advocates </a:t>
            </a:r>
            <a:r>
              <a:rPr lang="en-US" dirty="0"/>
              <a:t>of computer science and computing, particularly those in industry are concerned with an under-skilled work force in areas such as programming and computer coding. They have indicated that more could be done in schools to develop these skills</a:t>
            </a:r>
            <a:r>
              <a:rPr lang="en-US" dirty="0" smtClean="0"/>
              <a:t>.</a:t>
            </a:r>
          </a:p>
          <a:p>
            <a:pPr>
              <a:buNone/>
            </a:pPr>
            <a:endParaRPr lang="en-US" dirty="0" smtClean="0"/>
          </a:p>
          <a:p>
            <a:pPr>
              <a:buNone/>
            </a:pPr>
            <a:r>
              <a:rPr lang="en-US" dirty="0" smtClean="0"/>
              <a:t>    Work </a:t>
            </a:r>
            <a:r>
              <a:rPr lang="en-US" dirty="0"/>
              <a:t>by </a:t>
            </a:r>
            <a:r>
              <a:rPr lang="en-US" dirty="0" err="1"/>
              <a:t>Nesta</a:t>
            </a:r>
            <a:r>
              <a:rPr lang="en-US" dirty="0"/>
              <a:t> points to a new digital divide: showing that for every child learning to make things using digital technology, over 60 are being left behind</a:t>
            </a:r>
            <a:r>
              <a:rPr lang="en-US" dirty="0" smtClean="0"/>
              <a:t>. </a:t>
            </a:r>
            <a:r>
              <a:rPr lang="en-US" b="1" dirty="0" smtClean="0">
                <a:hlinkClick r:id="rId2"/>
              </a:rPr>
              <a:t>Young </a:t>
            </a:r>
            <a:r>
              <a:rPr lang="en-US" b="1" dirty="0">
                <a:hlinkClick r:id="rId2"/>
              </a:rPr>
              <a:t>Digital </a:t>
            </a:r>
            <a:r>
              <a:rPr lang="en-US" b="1" dirty="0" smtClean="0">
                <a:hlinkClick r:id="rId2"/>
              </a:rPr>
              <a:t>Makers</a:t>
            </a:r>
            <a:r>
              <a:rPr lang="en-US" b="1" dirty="0" smtClean="0"/>
              <a:t> </a:t>
            </a:r>
            <a:r>
              <a:rPr lang="en-US" b="1" dirty="0" err="1" smtClean="0"/>
              <a:t>Nesta</a:t>
            </a:r>
            <a:endParaRPr lang="en-US" dirty="0"/>
          </a:p>
        </p:txBody>
      </p:sp>
      <p:pic>
        <p:nvPicPr>
          <p:cNvPr id="5" name="Picture 4"/>
          <p:cNvPicPr>
            <a:picLocks noChangeAspect="1"/>
          </p:cNvPicPr>
          <p:nvPr/>
        </p:nvPicPr>
        <p:blipFill>
          <a:blip r:embed="rId3">
            <a:alphaModFix amt="8000"/>
          </a:blip>
          <a:stretch>
            <a:fillRect/>
          </a:stretch>
        </p:blipFill>
        <p:spPr>
          <a:xfrm>
            <a:off x="1390773" y="392821"/>
            <a:ext cx="6465179" cy="6465179"/>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6125" y="1152275"/>
            <a:ext cx="8229600" cy="4525963"/>
          </a:xfrm>
        </p:spPr>
        <p:txBody>
          <a:bodyPr/>
          <a:lstStyle/>
          <a:p>
            <a:pPr>
              <a:buNone/>
            </a:pPr>
            <a:r>
              <a:rPr lang="en-US" dirty="0" smtClean="0"/>
              <a:t>   Digital </a:t>
            </a:r>
            <a:r>
              <a:rPr lang="en-US" dirty="0"/>
              <a:t>Competence is also concerned with how to use technology for more creative purposes. It also important to consider that digital competence is also being able to adapt and engage with new or unfamiliar systems and technology and to have an awareness of how or where to find out how to use technology when you do not know.</a:t>
            </a:r>
          </a:p>
        </p:txBody>
      </p:sp>
      <p:pic>
        <p:nvPicPr>
          <p:cNvPr id="4" name="Picture 3"/>
          <p:cNvPicPr>
            <a:picLocks noChangeAspect="1"/>
          </p:cNvPicPr>
          <p:nvPr/>
        </p:nvPicPr>
        <p:blipFill>
          <a:blip r:embed="rId2">
            <a:alphaModFix amt="8000"/>
          </a:blip>
          <a:stretch>
            <a:fillRect/>
          </a:stretch>
        </p:blipFill>
        <p:spPr>
          <a:xfrm>
            <a:off x="1156125" y="158173"/>
            <a:ext cx="6699827" cy="6699827"/>
          </a:xfrm>
          <a:prstGeom prst="rect">
            <a:avLst/>
          </a:prstGeom>
        </p:spPr>
      </p:pic>
      <p:cxnSp>
        <p:nvCxnSpPr>
          <p:cNvPr id="6" name="Straight Connector 5"/>
          <p:cNvCxnSpPr/>
          <p:nvPr/>
        </p:nvCxnSpPr>
        <p:spPr>
          <a:xfrm flipV="1">
            <a:off x="1433814" y="2121233"/>
            <a:ext cx="6873957" cy="2618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flipV="1">
            <a:off x="1407896" y="3194944"/>
            <a:ext cx="7620272" cy="2618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407896" y="3666329"/>
            <a:ext cx="7406061" cy="158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Early adopter, early discarder</a:t>
            </a:r>
            <a:endParaRPr lang="en-US" dirty="0"/>
          </a:p>
        </p:txBody>
      </p:sp>
      <p:sp>
        <p:nvSpPr>
          <p:cNvPr id="3" name="Content Placeholder 2"/>
          <p:cNvSpPr>
            <a:spLocks noGrp="1"/>
          </p:cNvSpPr>
          <p:nvPr>
            <p:ph idx="1"/>
          </p:nvPr>
        </p:nvSpPr>
        <p:spPr>
          <a:xfrm>
            <a:off x="3733066" y="1417638"/>
            <a:ext cx="5212178" cy="4525963"/>
          </a:xfrm>
        </p:spPr>
        <p:txBody>
          <a:bodyPr>
            <a:normAutofit fontScale="85000" lnSpcReduction="10000"/>
          </a:bodyPr>
          <a:lstStyle/>
          <a:p>
            <a:pPr>
              <a:buNone/>
            </a:pPr>
            <a:r>
              <a:rPr lang="en-US" dirty="0" smtClean="0"/>
              <a:t>   The </a:t>
            </a:r>
            <a:r>
              <a:rPr lang="en-US" dirty="0"/>
              <a:t>difficulty with early adopters is the initial cost of cutting edge technology that may not become mainstream in the long run and if does become a mainstream adoption it can become cheaper for others despite the initial premium that was paid by the early adopters </a:t>
            </a:r>
            <a:r>
              <a:rPr lang="en-US" dirty="0" err="1"/>
              <a:t>i.e</a:t>
            </a:r>
            <a:r>
              <a:rPr lang="en-US" dirty="0"/>
              <a:t> wasting budget initially</a:t>
            </a:r>
            <a:r>
              <a:rPr lang="en-US" dirty="0" smtClean="0"/>
              <a:t>.</a:t>
            </a:r>
          </a:p>
          <a:p>
            <a:pPr>
              <a:buNone/>
            </a:pPr>
            <a:r>
              <a:rPr lang="en-US" dirty="0" smtClean="0"/>
              <a:t>     </a:t>
            </a:r>
            <a:endParaRPr lang="en-US" dirty="0"/>
          </a:p>
        </p:txBody>
      </p:sp>
      <p:pic>
        <p:nvPicPr>
          <p:cNvPr id="4" name="Picture 3"/>
          <p:cNvPicPr>
            <a:picLocks noChangeAspect="1"/>
          </p:cNvPicPr>
          <p:nvPr/>
        </p:nvPicPr>
        <p:blipFill>
          <a:blip r:embed="rId2"/>
          <a:stretch>
            <a:fillRect/>
          </a:stretch>
        </p:blipFill>
        <p:spPr>
          <a:xfrm>
            <a:off x="457200" y="1417638"/>
            <a:ext cx="3439549" cy="2736653"/>
          </a:xfrm>
          <a:prstGeom prst="rect">
            <a:avLst/>
          </a:prstGeo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Early adopter, early discarder</a:t>
            </a:r>
            <a:endParaRPr lang="en-US" dirty="0"/>
          </a:p>
        </p:txBody>
      </p:sp>
      <p:sp>
        <p:nvSpPr>
          <p:cNvPr id="3" name="Content Placeholder 2"/>
          <p:cNvSpPr>
            <a:spLocks noGrp="1"/>
          </p:cNvSpPr>
          <p:nvPr>
            <p:ph idx="1"/>
          </p:nvPr>
        </p:nvSpPr>
        <p:spPr>
          <a:xfrm>
            <a:off x="3566275" y="1702224"/>
            <a:ext cx="5577725" cy="4504348"/>
          </a:xfrm>
        </p:spPr>
        <p:txBody>
          <a:bodyPr>
            <a:normAutofit fontScale="92500" lnSpcReduction="20000"/>
          </a:bodyPr>
          <a:lstStyle/>
          <a:p>
            <a:pPr>
              <a:buNone/>
            </a:pPr>
            <a:r>
              <a:rPr lang="en-US" dirty="0" smtClean="0"/>
              <a:t>     You </a:t>
            </a:r>
            <a:r>
              <a:rPr lang="en-US" dirty="0"/>
              <a:t>will notice the adoption gap in the model. For some technologies, this gap represents the end of the road. The technology never gains mainstream acceptance, either because it is ill-suited to the mainstream or because another technology supersedes it (for example “Laser disc” and “</a:t>
            </a:r>
            <a:r>
              <a:rPr lang="en-US" dirty="0" err="1"/>
              <a:t>Blu</a:t>
            </a:r>
            <a:r>
              <a:rPr lang="en-US" dirty="0"/>
              <a:t>-Ray”, 3D interactive White boards ).</a:t>
            </a:r>
          </a:p>
        </p:txBody>
      </p:sp>
      <p:pic>
        <p:nvPicPr>
          <p:cNvPr id="4" name="Picture 3"/>
          <p:cNvPicPr>
            <a:picLocks noChangeAspect="1"/>
          </p:cNvPicPr>
          <p:nvPr/>
        </p:nvPicPr>
        <p:blipFill>
          <a:blip r:embed="rId2"/>
          <a:stretch>
            <a:fillRect/>
          </a:stretch>
        </p:blipFill>
        <p:spPr>
          <a:xfrm>
            <a:off x="275858" y="2576802"/>
            <a:ext cx="3439549" cy="2736653"/>
          </a:xfrm>
          <a:prstGeom prst="rect">
            <a:avLst/>
          </a:prstGeo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20129" y="544963"/>
            <a:ext cx="7934511" cy="6313037"/>
          </a:xfrm>
          <a:prstGeom prst="rect">
            <a:avLst/>
          </a:prstGeom>
        </p:spPr>
      </p:pic>
      <p:sp>
        <p:nvSpPr>
          <p:cNvPr id="5" name="TextBox 4"/>
          <p:cNvSpPr txBox="1"/>
          <p:nvPr/>
        </p:nvSpPr>
        <p:spPr>
          <a:xfrm>
            <a:off x="1479529" y="-104752"/>
            <a:ext cx="6390291" cy="707886"/>
          </a:xfrm>
          <a:prstGeom prst="rect">
            <a:avLst/>
          </a:prstGeom>
          <a:noFill/>
        </p:spPr>
        <p:txBody>
          <a:bodyPr wrap="none" rtlCol="0">
            <a:spAutoFit/>
          </a:bodyPr>
          <a:lstStyle/>
          <a:p>
            <a:r>
              <a:rPr lang="en-US" sz="4000" b="1" dirty="0"/>
              <a:t>Early adopter, early discarder</a:t>
            </a:r>
            <a:endParaRPr lang="en-US" sz="4000"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Early adopters</a:t>
            </a:r>
            <a:endParaRPr lang="en-US" b="1" dirty="0"/>
          </a:p>
        </p:txBody>
      </p:sp>
      <p:sp>
        <p:nvSpPr>
          <p:cNvPr id="3" name="Content Placeholder 2"/>
          <p:cNvSpPr>
            <a:spLocks noGrp="1"/>
          </p:cNvSpPr>
          <p:nvPr>
            <p:ph idx="1"/>
          </p:nvPr>
        </p:nvSpPr>
        <p:spPr>
          <a:xfrm>
            <a:off x="1671675" y="1257027"/>
            <a:ext cx="7015124" cy="4525963"/>
          </a:xfrm>
        </p:spPr>
        <p:txBody>
          <a:bodyPr/>
          <a:lstStyle/>
          <a:p>
            <a:r>
              <a:rPr lang="en-US" dirty="0"/>
              <a:t>These graphs help answer the early adopters when they come calling. Early acceptance of a new technology does not guarantee its popularity with the mainstream. It also means that being sector leading in technology in terms of an education setting is also a potential gamble.</a:t>
            </a:r>
          </a:p>
        </p:txBody>
      </p:sp>
      <p:pic>
        <p:nvPicPr>
          <p:cNvPr id="4" name="Picture 3"/>
          <p:cNvPicPr>
            <a:picLocks noChangeAspect="1"/>
          </p:cNvPicPr>
          <p:nvPr/>
        </p:nvPicPr>
        <p:blipFill>
          <a:blip r:embed="rId2"/>
          <a:stretch>
            <a:fillRect/>
          </a:stretch>
        </p:blipFill>
        <p:spPr>
          <a:xfrm>
            <a:off x="5794452" y="4777413"/>
            <a:ext cx="2252916" cy="1792517"/>
          </a:xfrm>
          <a:prstGeom prst="rect">
            <a:avLst/>
          </a:prstGeom>
        </p:spPr>
      </p:pic>
      <p:pic>
        <p:nvPicPr>
          <p:cNvPr id="5" name="Picture 4"/>
          <p:cNvPicPr>
            <a:picLocks noChangeAspect="1"/>
          </p:cNvPicPr>
          <p:nvPr/>
        </p:nvPicPr>
        <p:blipFill>
          <a:blip r:embed="rId3">
            <a:alphaModFix amt="8000"/>
          </a:blip>
          <a:stretch>
            <a:fillRect/>
          </a:stretch>
        </p:blipFill>
        <p:spPr>
          <a:xfrm>
            <a:off x="1156125" y="158173"/>
            <a:ext cx="6699827" cy="6699827"/>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Early Discarders</a:t>
            </a:r>
            <a:endParaRPr lang="en-US" b="1" dirty="0"/>
          </a:p>
        </p:txBody>
      </p:sp>
      <p:sp>
        <p:nvSpPr>
          <p:cNvPr id="3" name="Content Placeholder 2"/>
          <p:cNvSpPr>
            <a:spLocks noGrp="1"/>
          </p:cNvSpPr>
          <p:nvPr>
            <p:ph idx="1"/>
          </p:nvPr>
        </p:nvSpPr>
        <p:spPr>
          <a:xfrm>
            <a:off x="1969726" y="1600200"/>
            <a:ext cx="6717074" cy="4525963"/>
          </a:xfrm>
        </p:spPr>
        <p:txBody>
          <a:bodyPr>
            <a:normAutofit fontScale="92500" lnSpcReduction="10000"/>
          </a:bodyPr>
          <a:lstStyle/>
          <a:p>
            <a:r>
              <a:rPr lang="en-US" dirty="0"/>
              <a:t>Those who may very well be early adopters of technologies may also be those who discard the very same technology in order to try and adopt another, almost following an evaluation model. This may mean that after a certain time scale it maybe decided that there are alternatives or better technologies available for the same or similar purposes.</a:t>
            </a:r>
          </a:p>
        </p:txBody>
      </p:sp>
      <p:pic>
        <p:nvPicPr>
          <p:cNvPr id="5" name="Picture 4"/>
          <p:cNvPicPr>
            <a:picLocks noChangeAspect="1"/>
          </p:cNvPicPr>
          <p:nvPr/>
        </p:nvPicPr>
        <p:blipFill>
          <a:blip r:embed="rId2">
            <a:alphaModFix amt="12000"/>
          </a:blip>
          <a:stretch>
            <a:fillRect/>
          </a:stretch>
        </p:blipFill>
        <p:spPr>
          <a:xfrm>
            <a:off x="1156125" y="158173"/>
            <a:ext cx="6699827" cy="6699827"/>
          </a:xfrm>
          <a:prstGeom prst="rect">
            <a:avLst/>
          </a:prstGeom>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8088" y="0"/>
            <a:ext cx="7568712" cy="1143000"/>
          </a:xfrm>
        </p:spPr>
        <p:txBody>
          <a:bodyPr>
            <a:normAutofit fontScale="90000"/>
          </a:bodyPr>
          <a:lstStyle/>
          <a:p>
            <a:r>
              <a:rPr lang="en-US" b="1" dirty="0"/>
              <a:t>Digital natives and digital immigrants</a:t>
            </a:r>
            <a:endParaRPr lang="en-US" dirty="0"/>
          </a:p>
        </p:txBody>
      </p:sp>
      <p:sp>
        <p:nvSpPr>
          <p:cNvPr id="3" name="Content Placeholder 2"/>
          <p:cNvSpPr>
            <a:spLocks noGrp="1"/>
          </p:cNvSpPr>
          <p:nvPr>
            <p:ph idx="1"/>
          </p:nvPr>
        </p:nvSpPr>
        <p:spPr>
          <a:xfrm>
            <a:off x="1118088" y="982053"/>
            <a:ext cx="7568712" cy="5614066"/>
          </a:xfrm>
        </p:spPr>
        <p:txBody>
          <a:bodyPr>
            <a:normAutofit fontScale="85000" lnSpcReduction="20000"/>
          </a:bodyPr>
          <a:lstStyle/>
          <a:p>
            <a:pPr>
              <a:buNone/>
            </a:pPr>
            <a:r>
              <a:rPr lang="en-US" dirty="0" smtClean="0"/>
              <a:t>    It </a:t>
            </a:r>
            <a:r>
              <a:rPr lang="en-US" dirty="0"/>
              <a:t>is clear that the learners that we are now dealing with are considerably more aware and familiar with our technologically advanced world. </a:t>
            </a:r>
            <a:r>
              <a:rPr lang="en-US" dirty="0">
                <a:solidFill>
                  <a:srgbClr val="17375E"/>
                </a:solidFill>
                <a:hlinkClick r:id="rId2" invalidUrl="http://www.marcprensky.com/writing/Prensky - Digital Natives, Digital Immigrants - Part1.pdf"/>
              </a:rPr>
              <a:t>Prensky ( 2001) refers to them as “Digital Natives”</a:t>
            </a:r>
            <a:r>
              <a:rPr lang="en-US" dirty="0">
                <a:solidFill>
                  <a:srgbClr val="17375E"/>
                </a:solidFill>
              </a:rPr>
              <a:t>. </a:t>
            </a:r>
            <a:r>
              <a:rPr lang="en-US" dirty="0"/>
              <a:t>Learners today are all “native speakers” of the digital language of computers, video games and the Internet.</a:t>
            </a:r>
            <a:r>
              <a:rPr lang="en-US" dirty="0" smtClean="0"/>
              <a:t> </a:t>
            </a:r>
          </a:p>
          <a:p>
            <a:pPr>
              <a:buNone/>
            </a:pPr>
            <a:r>
              <a:rPr lang="en-US" dirty="0" smtClean="0"/>
              <a:t>    </a:t>
            </a:r>
          </a:p>
          <a:p>
            <a:pPr>
              <a:buNone/>
            </a:pPr>
            <a:r>
              <a:rPr lang="en-US" dirty="0" smtClean="0"/>
              <a:t>    These </a:t>
            </a:r>
            <a:r>
              <a:rPr lang="en-US" dirty="0"/>
              <a:t>are the learners we have in schools and</a:t>
            </a:r>
            <a:r>
              <a:rPr lang="en-US" dirty="0" smtClean="0"/>
              <a:t> with our trainee teachers. </a:t>
            </a:r>
            <a:r>
              <a:rPr lang="en-US" dirty="0"/>
              <a:t>According to </a:t>
            </a:r>
            <a:r>
              <a:rPr lang="en-US" dirty="0">
                <a:hlinkClick r:id="rId3"/>
              </a:rPr>
              <a:t>Prensky</a:t>
            </a:r>
            <a:r>
              <a:rPr lang="en-US" dirty="0"/>
              <a:t> that would make those of who were not born into the digital world but have, at some later point in our lives, become fascinated by and adopted many or most aspects of the new technology are, and always will be compared to them, Digital Immigrants.</a:t>
            </a:r>
          </a:p>
          <a:p>
            <a:endParaRPr lang="en-US" dirty="0"/>
          </a:p>
        </p:txBody>
      </p:sp>
      <p:pic>
        <p:nvPicPr>
          <p:cNvPr id="4" name="Picture 3"/>
          <p:cNvPicPr>
            <a:picLocks noChangeAspect="1"/>
          </p:cNvPicPr>
          <p:nvPr/>
        </p:nvPicPr>
        <p:blipFill>
          <a:blip r:embed="rId4">
            <a:alphaModFix amt="27000"/>
          </a:blip>
          <a:stretch>
            <a:fillRect/>
          </a:stretch>
        </p:blipFill>
        <p:spPr>
          <a:xfrm>
            <a:off x="5215492" y="4640295"/>
            <a:ext cx="3928508" cy="2217705"/>
          </a:xfrm>
          <a:prstGeom prst="rect">
            <a:avLst/>
          </a:prstGeo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Competency is not about coding</a:t>
            </a:r>
            <a:endParaRPr lang="en-US" dirty="0"/>
          </a:p>
        </p:txBody>
      </p:sp>
      <p:sp>
        <p:nvSpPr>
          <p:cNvPr id="3" name="Content Placeholder 2"/>
          <p:cNvSpPr>
            <a:spLocks noGrp="1"/>
          </p:cNvSpPr>
          <p:nvPr>
            <p:ph idx="1"/>
          </p:nvPr>
        </p:nvSpPr>
        <p:spPr>
          <a:xfrm>
            <a:off x="1904932" y="1417638"/>
            <a:ext cx="6781867" cy="4525963"/>
          </a:xfrm>
        </p:spPr>
        <p:txBody>
          <a:bodyPr/>
          <a:lstStyle/>
          <a:p>
            <a:pPr>
              <a:buNone/>
            </a:pPr>
            <a:r>
              <a:rPr lang="en-US" dirty="0" smtClean="0"/>
              <a:t>   It </a:t>
            </a:r>
            <a:r>
              <a:rPr lang="en-US" dirty="0"/>
              <a:t>is important not to consider digital competency as having to be an expert in every aspect of technology, from computer programming, to  video editing, to blogging and repairing a computer. That would be an impossibility</a:t>
            </a:r>
          </a:p>
        </p:txBody>
      </p:sp>
      <p:pic>
        <p:nvPicPr>
          <p:cNvPr id="4" name="Picture 3"/>
          <p:cNvPicPr>
            <a:picLocks noChangeAspect="1"/>
          </p:cNvPicPr>
          <p:nvPr/>
        </p:nvPicPr>
        <p:blipFill>
          <a:blip r:embed="rId2">
            <a:alphaModFix amt="19000"/>
          </a:blip>
          <a:stretch>
            <a:fillRect/>
          </a:stretch>
        </p:blipFill>
        <p:spPr>
          <a:xfrm rot="20601385">
            <a:off x="812923" y="3833528"/>
            <a:ext cx="7691226" cy="5592981"/>
          </a:xfrm>
          <a:prstGeom prst="rect">
            <a:avLst/>
          </a:prstGeom>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90394"/>
            <a:ext cx="8229600" cy="4554879"/>
          </a:xfrm>
        </p:spPr>
        <p:txBody>
          <a:bodyPr>
            <a:normAutofit fontScale="92500"/>
          </a:bodyPr>
          <a:lstStyle/>
          <a:p>
            <a:pPr>
              <a:buNone/>
            </a:pPr>
            <a:r>
              <a:rPr lang="en-US" dirty="0" smtClean="0"/>
              <a:t>    However</a:t>
            </a:r>
            <a:r>
              <a:rPr lang="en-US" dirty="0"/>
              <a:t>, given the increased profile of aspects considered as computer science, and in particular coding skills, in the National Curriculum in England, it is fair to say that many educational practitioners have found themselves despairingly considering how on earth they are going to teach programming and computer coding.</a:t>
            </a:r>
            <a:r>
              <a:rPr lang="en-US" dirty="0" smtClean="0"/>
              <a:t> </a:t>
            </a:r>
          </a:p>
          <a:p>
            <a:pPr>
              <a:buNone/>
            </a:pPr>
            <a:endParaRPr lang="en-US" dirty="0" smtClean="0"/>
          </a:p>
          <a:p>
            <a:pPr>
              <a:buNone/>
            </a:pPr>
            <a:r>
              <a:rPr lang="en-US" dirty="0" smtClean="0"/>
              <a:t>    </a:t>
            </a:r>
            <a:endParaRPr lang="en-US" dirty="0"/>
          </a:p>
        </p:txBody>
      </p:sp>
      <p:pic>
        <p:nvPicPr>
          <p:cNvPr id="4" name="Picture 3"/>
          <p:cNvPicPr>
            <a:picLocks noChangeAspect="1"/>
          </p:cNvPicPr>
          <p:nvPr/>
        </p:nvPicPr>
        <p:blipFill>
          <a:blip r:embed="rId2">
            <a:alphaModFix amt="16000"/>
          </a:blip>
          <a:stretch>
            <a:fillRect/>
          </a:stretch>
        </p:blipFill>
        <p:spPr>
          <a:xfrm>
            <a:off x="5014715" y="2644628"/>
            <a:ext cx="4287765" cy="4213372"/>
          </a:xfrm>
          <a:prstGeom prst="rect">
            <a:avLst/>
          </a:prstGeom>
        </p:spPr>
      </p:pic>
      <p:pic>
        <p:nvPicPr>
          <p:cNvPr id="5" name="Picture 4"/>
          <p:cNvPicPr>
            <a:picLocks noChangeAspect="1"/>
          </p:cNvPicPr>
          <p:nvPr/>
        </p:nvPicPr>
        <p:blipFill>
          <a:blip r:embed="rId3"/>
          <a:stretch>
            <a:fillRect/>
          </a:stretch>
        </p:blipFill>
        <p:spPr>
          <a:xfrm>
            <a:off x="2582431" y="4779322"/>
            <a:ext cx="3000949" cy="1870310"/>
          </a:xfrm>
          <a:prstGeom prst="rect">
            <a:avLst/>
          </a:prstGeom>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99900"/>
            <a:ext cx="8229600" cy="5026264"/>
          </a:xfrm>
        </p:spPr>
        <p:txBody>
          <a:bodyPr>
            <a:normAutofit lnSpcReduction="10000"/>
          </a:bodyPr>
          <a:lstStyle/>
          <a:p>
            <a:pPr>
              <a:buNone/>
            </a:pPr>
            <a:r>
              <a:rPr lang="en-US" dirty="0" smtClean="0"/>
              <a:t>    Digital competency does not mean coding.  Awareness of the potential of coding and how to develop it in certain areas  of the curriculum is certainly advantageous, but direct coding programming skills would more likely be part of a revised ICT or Computer Science style curriculum area. Digital competence is something that is meant to be developed in lessons where possible according to Donaldson, not how to develop coding in every lesson. </a:t>
            </a:r>
            <a:endParaRPr lang="en-US" dirty="0"/>
          </a:p>
        </p:txBody>
      </p:sp>
      <p:pic>
        <p:nvPicPr>
          <p:cNvPr id="4" name="Picture 3"/>
          <p:cNvPicPr>
            <a:picLocks noChangeAspect="1"/>
          </p:cNvPicPr>
          <p:nvPr/>
        </p:nvPicPr>
        <p:blipFill>
          <a:blip r:embed="rId2">
            <a:alphaModFix amt="12000"/>
          </a:blip>
          <a:stretch>
            <a:fillRect/>
          </a:stretch>
        </p:blipFill>
        <p:spPr>
          <a:xfrm>
            <a:off x="1156125" y="158173"/>
            <a:ext cx="6699827" cy="6699827"/>
          </a:xfrm>
          <a:prstGeom prst="rect">
            <a:avLst/>
          </a:prstGeom>
        </p:spPr>
      </p:pic>
      <p:cxnSp>
        <p:nvCxnSpPr>
          <p:cNvPr id="6" name="Straight Connector 5"/>
          <p:cNvCxnSpPr/>
          <p:nvPr/>
        </p:nvCxnSpPr>
        <p:spPr>
          <a:xfrm>
            <a:off x="772502" y="1610566"/>
            <a:ext cx="7083450" cy="1588"/>
          </a:xfrm>
          <a:prstGeom prst="line">
            <a:avLst/>
          </a:prstGeom>
          <a:ln>
            <a:solidFill>
              <a:srgbClr val="FF0000"/>
            </a:solidFill>
          </a:ln>
          <a:effectLst>
            <a:outerShdw blurRad="40000" dist="20000" dir="5400000" rotWithShape="0">
              <a:srgbClr val="FF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924902" y="5106673"/>
            <a:ext cx="7761898" cy="1588"/>
          </a:xfrm>
          <a:prstGeom prst="line">
            <a:avLst/>
          </a:prstGeom>
          <a:ln>
            <a:solidFill>
              <a:srgbClr val="FF0000"/>
            </a:solidFill>
          </a:ln>
          <a:effectLst>
            <a:outerShdw blurRad="40000" dist="20000" dir="5400000" rotWithShape="0">
              <a:srgbClr val="FF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924902" y="5576470"/>
            <a:ext cx="2269852" cy="1588"/>
          </a:xfrm>
          <a:prstGeom prst="line">
            <a:avLst/>
          </a:prstGeom>
          <a:ln>
            <a:solidFill>
              <a:srgbClr val="FF0000"/>
            </a:solidFill>
          </a:ln>
          <a:effectLst>
            <a:outerShdw blurRad="40000" dist="20000" dir="5400000" rotWithShape="0">
              <a:srgbClr val="FF0000">
                <a:alpha val="38000"/>
              </a:srgbClr>
            </a:outerShdw>
          </a:effectLst>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alphaModFix amt="12000"/>
          </a:blip>
          <a:stretch>
            <a:fillRect/>
          </a:stretch>
        </p:blipFill>
        <p:spPr>
          <a:xfrm>
            <a:off x="1156125" y="158173"/>
            <a:ext cx="6699827" cy="6699827"/>
          </a:xfrm>
          <a:prstGeom prst="rect">
            <a:avLst/>
          </a:prstGeom>
        </p:spPr>
      </p:pic>
      <p:sp>
        <p:nvSpPr>
          <p:cNvPr id="2" name="Title 1"/>
          <p:cNvSpPr>
            <a:spLocks noGrp="1"/>
          </p:cNvSpPr>
          <p:nvPr>
            <p:ph type="title"/>
          </p:nvPr>
        </p:nvSpPr>
        <p:spPr/>
        <p:txBody>
          <a:bodyPr>
            <a:normAutofit fontScale="90000"/>
          </a:bodyPr>
          <a:lstStyle/>
          <a:p>
            <a:r>
              <a:rPr lang="en-US" b="1" dirty="0"/>
              <a:t>Impossibility of 100% competence with digital technology</a:t>
            </a:r>
            <a:endParaRPr lang="en-US" dirty="0"/>
          </a:p>
        </p:txBody>
      </p:sp>
      <p:sp>
        <p:nvSpPr>
          <p:cNvPr id="3" name="Content Placeholder 2"/>
          <p:cNvSpPr>
            <a:spLocks noGrp="1"/>
          </p:cNvSpPr>
          <p:nvPr>
            <p:ph idx="1"/>
          </p:nvPr>
        </p:nvSpPr>
        <p:spPr>
          <a:xfrm>
            <a:off x="2047478" y="1600200"/>
            <a:ext cx="6895212" cy="5025381"/>
          </a:xfrm>
        </p:spPr>
        <p:txBody>
          <a:bodyPr>
            <a:normAutofit fontScale="92500" lnSpcReduction="20000"/>
          </a:bodyPr>
          <a:lstStyle/>
          <a:p>
            <a:pPr>
              <a:buNone/>
            </a:pPr>
            <a:r>
              <a:rPr lang="en-US" dirty="0" smtClean="0"/>
              <a:t>    Given </a:t>
            </a:r>
            <a:r>
              <a:rPr lang="en-US" dirty="0"/>
              <a:t>the diverse nature of technology and the digital world and its ever changing and development it would be impossible to develop complete expertise in all aspects of for example how to use the latest version of Microsoft Office or latest </a:t>
            </a:r>
            <a:r>
              <a:rPr lang="en-US" dirty="0" err="1"/>
              <a:t>ipad</a:t>
            </a:r>
            <a:r>
              <a:rPr lang="en-US" dirty="0" smtClean="0"/>
              <a:t>.</a:t>
            </a:r>
          </a:p>
          <a:p>
            <a:pPr>
              <a:buNone/>
            </a:pPr>
            <a:r>
              <a:rPr lang="en-US" dirty="0" smtClean="0"/>
              <a:t>    Changes </a:t>
            </a:r>
            <a:r>
              <a:rPr lang="en-US" dirty="0"/>
              <a:t>and developments in technology both in hardware and software mean that 100% competence would be fleeting if not impossible. The competency required is the ability to adapt, learn and adapt to these changes.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4955" y="2291456"/>
            <a:ext cx="8144618" cy="1018607"/>
          </a:xfrm>
        </p:spPr>
        <p:txBody>
          <a:bodyPr>
            <a:normAutofit/>
          </a:bodyPr>
          <a:lstStyle/>
          <a:p>
            <a:pPr>
              <a:buNone/>
            </a:pPr>
            <a:r>
              <a:rPr lang="en-US" dirty="0">
                <a:hlinkClick r:id="rId2"/>
              </a:rPr>
              <a:t>https://padlet.com/mathewreesjones/CD2018</a:t>
            </a:r>
            <a:endParaRPr lang="en-US" dirty="0"/>
          </a:p>
          <a:p>
            <a:endParaRPr lang="en-US" dirty="0"/>
          </a:p>
        </p:txBody>
      </p:sp>
      <p:pic>
        <p:nvPicPr>
          <p:cNvPr id="5" name="Picture 4" descr="cooltext216451570603868.gif"/>
          <p:cNvPicPr>
            <a:picLocks noChangeAspect="1"/>
          </p:cNvPicPr>
          <p:nvPr/>
        </p:nvPicPr>
        <p:blipFill>
          <a:blip r:embed="rId3"/>
          <a:stretch>
            <a:fillRect/>
          </a:stretch>
        </p:blipFill>
        <p:spPr>
          <a:xfrm>
            <a:off x="2457947" y="2951041"/>
            <a:ext cx="5740401" cy="1917700"/>
          </a:xfrm>
          <a:prstGeom prst="rect">
            <a:avLst/>
          </a:prstGeom>
        </p:spPr>
      </p:pic>
      <p:pic>
        <p:nvPicPr>
          <p:cNvPr id="6" name="Picture 5"/>
          <p:cNvPicPr>
            <a:picLocks noChangeAspect="1"/>
          </p:cNvPicPr>
          <p:nvPr/>
        </p:nvPicPr>
        <p:blipFill>
          <a:blip r:embed="rId4"/>
          <a:stretch>
            <a:fillRect/>
          </a:stretch>
        </p:blipFill>
        <p:spPr>
          <a:xfrm>
            <a:off x="5328148" y="3909891"/>
            <a:ext cx="3380116" cy="2624872"/>
          </a:xfrm>
          <a:prstGeom prst="rect">
            <a:avLst/>
          </a:prstGeom>
        </p:spPr>
      </p:pic>
      <p:pic>
        <p:nvPicPr>
          <p:cNvPr id="7" name="Picture 6" descr="padlet-slider.png"/>
          <p:cNvPicPr>
            <a:picLocks noChangeAspect="1"/>
          </p:cNvPicPr>
          <p:nvPr/>
        </p:nvPicPr>
        <p:blipFill>
          <a:blip r:embed="rId5"/>
          <a:stretch>
            <a:fillRect/>
          </a:stretch>
        </p:blipFill>
        <p:spPr>
          <a:xfrm>
            <a:off x="1192698" y="245589"/>
            <a:ext cx="2231054" cy="1672111"/>
          </a:xfrm>
          <a:prstGeom prst="rect">
            <a:avLst/>
          </a:prstGeom>
        </p:spPr>
      </p:pic>
      <p:pic>
        <p:nvPicPr>
          <p:cNvPr id="8" name="Picture 7" descr="cooltext217795696894170.gif"/>
          <p:cNvPicPr>
            <a:picLocks noChangeAspect="1"/>
          </p:cNvPicPr>
          <p:nvPr/>
        </p:nvPicPr>
        <p:blipFill>
          <a:blip r:embed="rId6"/>
          <a:stretch>
            <a:fillRect/>
          </a:stretch>
        </p:blipFill>
        <p:spPr>
          <a:xfrm>
            <a:off x="3380791" y="245589"/>
            <a:ext cx="5763209" cy="689542"/>
          </a:xfrm>
          <a:prstGeom prst="rect">
            <a:avLst/>
          </a:prstGeom>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3474" y="46790"/>
            <a:ext cx="7363326" cy="1143000"/>
          </a:xfrm>
        </p:spPr>
        <p:txBody>
          <a:bodyPr/>
          <a:lstStyle/>
          <a:p>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Possible Links</a:t>
            </a:r>
            <a:endParaRPr lang="en-US"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2232526" y="1016000"/>
            <a:ext cx="6670842" cy="3729790"/>
          </a:xfrm>
        </p:spPr>
        <p:txBody>
          <a:bodyPr>
            <a:noAutofit/>
          </a:bodyPr>
          <a:lstStyle/>
          <a:p>
            <a:pPr>
              <a:buNone/>
            </a:pPr>
            <a:r>
              <a:rPr lang="en-US" sz="1000" dirty="0" smtClean="0"/>
              <a:t/>
            </a:r>
            <a:br>
              <a:rPr lang="en-US" sz="1000" dirty="0" smtClean="0"/>
            </a:br>
            <a:r>
              <a:rPr lang="en-US" sz="1100" dirty="0" smtClean="0"/>
              <a:t>- Alexander, R. (ed.) (2010) Children, their World, their Education: Final Report and Recommendations of the Cambridge Primary Review. London: </a:t>
            </a:r>
            <a:r>
              <a:rPr lang="en-US" sz="1100" dirty="0" err="1" smtClean="0"/>
              <a:t>Routledge</a:t>
            </a:r>
            <a:r>
              <a:rPr lang="en-US" sz="1100" dirty="0" smtClean="0"/>
              <a:t>.</a:t>
            </a:r>
            <a:br>
              <a:rPr lang="en-US" sz="1100" dirty="0" smtClean="0"/>
            </a:br>
            <a:r>
              <a:rPr lang="en-US" sz="1100" dirty="0" smtClean="0"/>
              <a:t>-Alexander, R.J., Rose, A.J. and </a:t>
            </a:r>
            <a:r>
              <a:rPr lang="en-US" sz="1100" dirty="0" err="1" smtClean="0"/>
              <a:t>Woodhead</a:t>
            </a:r>
            <a:r>
              <a:rPr lang="en-US" sz="1100" dirty="0" smtClean="0"/>
              <a:t>, C. (1992) Curriculum </a:t>
            </a:r>
            <a:r>
              <a:rPr lang="en-US" sz="1100" dirty="0" err="1" smtClean="0"/>
              <a:t>Organisation</a:t>
            </a:r>
            <a:r>
              <a:rPr lang="en-US" sz="1100" dirty="0" smtClean="0"/>
              <a:t> and Classroom Practice in Primary Schools: A Discussion Paper. London: Department of Education and Science.</a:t>
            </a:r>
            <a:br>
              <a:rPr lang="en-US" sz="1100" dirty="0" smtClean="0"/>
            </a:br>
            <a:r>
              <a:rPr lang="en-US" sz="1100" dirty="0" smtClean="0"/>
              <a:t>-Barnes, J. (2011) Cross-Curricular Learning 3–14. Second edition. London: Sage.</a:t>
            </a:r>
            <a:br>
              <a:rPr lang="en-US" sz="1100" dirty="0" smtClean="0"/>
            </a:br>
            <a:r>
              <a:rPr lang="en-US" sz="1100" dirty="0" smtClean="0"/>
              <a:t>- Blair, E and Francis, L (2011) Was it right to abandon the creative curriculum? NFER practical research for education. 44 : 26-32.</a:t>
            </a:r>
            <a:br>
              <a:rPr lang="en-US" sz="1100" dirty="0" smtClean="0"/>
            </a:br>
            <a:r>
              <a:rPr lang="en-US" sz="1100" dirty="0" smtClean="0"/>
              <a:t>-Central Advisory Council for Education (CACE) (1967) Children and their Primary Schools (The </a:t>
            </a:r>
            <a:r>
              <a:rPr lang="en-US" sz="1100" dirty="0" err="1" smtClean="0"/>
              <a:t>Plowden</a:t>
            </a:r>
            <a:r>
              <a:rPr lang="en-US" sz="1100" dirty="0" smtClean="0"/>
              <a:t> Report). London: HMSO.</a:t>
            </a:r>
            <a:br>
              <a:rPr lang="en-US" sz="1100" dirty="0" smtClean="0"/>
            </a:br>
            <a:r>
              <a:rPr lang="en-US" sz="1100" dirty="0" smtClean="0"/>
              <a:t>-Department for Education (</a:t>
            </a:r>
            <a:r>
              <a:rPr lang="en-US" sz="1100" dirty="0" err="1" smtClean="0"/>
              <a:t>DfE</a:t>
            </a:r>
            <a:r>
              <a:rPr lang="en-US" sz="1100" dirty="0" smtClean="0"/>
              <a:t>) (2012) Statutory Framework for the Early Years Foundation Stage. London: </a:t>
            </a:r>
            <a:r>
              <a:rPr lang="en-US" sz="1100" dirty="0" err="1" smtClean="0"/>
              <a:t>DfE</a:t>
            </a:r>
            <a:r>
              <a:rPr lang="en-US" sz="1100" dirty="0" smtClean="0"/>
              <a:t>.</a:t>
            </a:r>
            <a:br>
              <a:rPr lang="en-US" sz="1100" dirty="0" smtClean="0"/>
            </a:br>
            <a:r>
              <a:rPr lang="en-US" sz="1100" dirty="0" smtClean="0"/>
              <a:t>-Department for Education (DFE) (2013) The national curriculum in England framework document. London: DFE.</a:t>
            </a:r>
            <a:br>
              <a:rPr lang="en-US" sz="1100" dirty="0" smtClean="0"/>
            </a:br>
            <a:r>
              <a:rPr lang="en-US" sz="1100" dirty="0" smtClean="0"/>
              <a:t>- Dewey, J. in J. McDermott (</a:t>
            </a:r>
            <a:r>
              <a:rPr lang="en-US" sz="1100" dirty="0" err="1" smtClean="0"/>
              <a:t>ed</a:t>
            </a:r>
            <a:r>
              <a:rPr lang="en-US" sz="1100" dirty="0" smtClean="0"/>
              <a:t>) (1981) The philosophy of John Dewey. Chicago IL: University of Chicago Press.</a:t>
            </a:r>
            <a:br>
              <a:rPr lang="en-US" sz="1100" dirty="0" smtClean="0"/>
            </a:br>
            <a:r>
              <a:rPr lang="en-US" sz="1100" dirty="0" smtClean="0"/>
              <a:t>- Doherty, J. and Hughes, M. (2009) Child Development Theory and Practice 0-11. Essex: Pearson Education.</a:t>
            </a:r>
            <a:br>
              <a:rPr lang="en-US" sz="1100" dirty="0" smtClean="0"/>
            </a:br>
            <a:r>
              <a:rPr lang="en-US" sz="1100" dirty="0" smtClean="0"/>
              <a:t>-Early Education (2012) Development Matters in the Early Years Foundation Stage (EYFS). London: Early Education.</a:t>
            </a:r>
            <a:br>
              <a:rPr lang="en-US" sz="1100" dirty="0" smtClean="0"/>
            </a:br>
            <a:r>
              <a:rPr lang="en-US" sz="1100" dirty="0" smtClean="0"/>
              <a:t>-</a:t>
            </a:r>
            <a:r>
              <a:rPr lang="en-US" sz="1100" dirty="0" err="1" smtClean="0"/>
              <a:t>Hadow</a:t>
            </a:r>
            <a:r>
              <a:rPr lang="en-US" sz="1100" dirty="0" smtClean="0"/>
              <a:t>, L (1931) </a:t>
            </a:r>
            <a:r>
              <a:rPr lang="en-US" sz="1100" dirty="0" err="1" smtClean="0"/>
              <a:t>Hadow</a:t>
            </a:r>
            <a:r>
              <a:rPr lang="en-US" sz="1100" dirty="0" smtClean="0"/>
              <a:t> Report of the Consultative Committee on the Primary School [online]. London: HM stationary office. [Accessed 15 February 2015] </a:t>
            </a:r>
            <a:br>
              <a:rPr lang="en-US" sz="1100" dirty="0" smtClean="0"/>
            </a:br>
            <a:r>
              <a:rPr lang="en-US" sz="1100" dirty="0" smtClean="0"/>
              <a:t>-Kelly, L &amp; Stead, D. (2013) Enhancing primary science: developing effective cross curricular link. Berkshire: open University Press. </a:t>
            </a:r>
            <a:br>
              <a:rPr lang="en-US" sz="1100" dirty="0" smtClean="0"/>
            </a:br>
            <a:r>
              <a:rPr lang="en-US" sz="1100" dirty="0" smtClean="0"/>
              <a:t>- Kenner, C and Ruby, M (2011) Enriching cross-curricular work by involving complementary schools. NALDIC Quarterly. 8 (3) : 4-9.</a:t>
            </a:r>
            <a:br>
              <a:rPr lang="en-US" sz="1100" dirty="0" smtClean="0"/>
            </a:br>
            <a:r>
              <a:rPr lang="en-US" sz="1100" dirty="0" smtClean="0"/>
              <a:t>- </a:t>
            </a:r>
            <a:r>
              <a:rPr lang="en-US" sz="1100" dirty="0" err="1" smtClean="0"/>
              <a:t>Ofsted</a:t>
            </a:r>
            <a:r>
              <a:rPr lang="en-US" sz="1100" dirty="0" smtClean="0"/>
              <a:t> (2002) The curriculum in successful primary schools. Available from: http://www.robinalexander.org.uk/wp-content/uploads/2014/05/Ofsted-2002.pdf (accessed 10/02/15) </a:t>
            </a:r>
            <a:br>
              <a:rPr lang="en-US" sz="1100" dirty="0" smtClean="0"/>
            </a:br>
            <a:r>
              <a:rPr lang="en-US" sz="1100" dirty="0" smtClean="0"/>
              <a:t>-</a:t>
            </a:r>
            <a:r>
              <a:rPr lang="en-US" sz="1100" dirty="0" err="1" smtClean="0"/>
              <a:t>Ofsted</a:t>
            </a:r>
            <a:r>
              <a:rPr lang="en-US" sz="1100" dirty="0" smtClean="0"/>
              <a:t> (2010) Learning: creative approaches that raise standards. Manchester: </a:t>
            </a:r>
            <a:r>
              <a:rPr lang="en-US" sz="1100" dirty="0" err="1" smtClean="0"/>
              <a:t>Ofsted</a:t>
            </a:r>
            <a:r>
              <a:rPr lang="en-US" sz="1100" dirty="0" smtClean="0"/>
              <a:t>.</a:t>
            </a:r>
            <a:br>
              <a:rPr lang="en-US" sz="1100" dirty="0" smtClean="0"/>
            </a:br>
            <a:r>
              <a:rPr lang="en-US" sz="1100" dirty="0" smtClean="0"/>
              <a:t>-</a:t>
            </a:r>
            <a:r>
              <a:rPr lang="en-US" sz="1100" dirty="0" err="1" smtClean="0"/>
              <a:t>Ofsted</a:t>
            </a:r>
            <a:r>
              <a:rPr lang="en-US" sz="1100" dirty="0" smtClean="0"/>
              <a:t> (2013) Maintaining curiosity: A survey into science education in schools. Manchester: </a:t>
            </a:r>
            <a:r>
              <a:rPr lang="en-US" sz="1100" dirty="0" err="1" smtClean="0"/>
              <a:t>Ofsted</a:t>
            </a:r>
            <a:r>
              <a:rPr lang="en-US" sz="1100" dirty="0" smtClean="0"/>
              <a:t/>
            </a:r>
            <a:br>
              <a:rPr lang="en-US" sz="1100" dirty="0" smtClean="0"/>
            </a:br>
            <a:r>
              <a:rPr lang="en-US" sz="1100" dirty="0" smtClean="0"/>
              <a:t>-Rose, J. (2009) Independent Review of the Primary Curriculum. London: DCSF.</a:t>
            </a:r>
            <a:br>
              <a:rPr lang="en-US" sz="1100" dirty="0" smtClean="0"/>
            </a:br>
            <a:r>
              <a:rPr lang="en-US" sz="1100" dirty="0" smtClean="0"/>
              <a:t>-Savage, J. (2011) Cross-curricular Teaching and Learning in the Secondary School. Oxon: </a:t>
            </a:r>
            <a:r>
              <a:rPr lang="en-US" sz="1100" dirty="0" err="1" smtClean="0"/>
              <a:t>Routledge</a:t>
            </a:r>
            <a:r>
              <a:rPr lang="en-US" sz="1100" dirty="0" smtClean="0"/>
              <a:t>. </a:t>
            </a:r>
            <a:br>
              <a:rPr lang="en-US" sz="1100" dirty="0" smtClean="0"/>
            </a:br>
            <a:r>
              <a:rPr lang="en-US" sz="1100" dirty="0" smtClean="0"/>
              <a:t>- Taylor, A. (2006) A Critical Evaluation of "Mantle of the Expert" as a teaching and learning Approach, based on pupil and </a:t>
            </a:r>
            <a:r>
              <a:rPr lang="en-US" sz="1100" dirty="0" err="1" smtClean="0"/>
              <a:t>practitoner</a:t>
            </a:r>
            <a:r>
              <a:rPr lang="en-US" sz="1100" dirty="0" smtClean="0"/>
              <a:t> opinion. Available from: http://</a:t>
            </a:r>
            <a:r>
              <a:rPr lang="en-US" sz="1100" dirty="0" err="1" smtClean="0"/>
              <a:t>www.mantleoftheexpert.com</a:t>
            </a:r>
            <a:r>
              <a:rPr lang="en-US" sz="1100" dirty="0" smtClean="0"/>
              <a:t>/community/research/ accessed 09/02/2015  </a:t>
            </a:r>
            <a:endParaRPr lang="en-US"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3104</TotalTime>
  <Words>1934</Words>
  <Application>Microsoft Macintosh PowerPoint</Application>
  <PresentationFormat>On-screen Show (4:3)</PresentationFormat>
  <Paragraphs>204</Paragraphs>
  <Slides>58</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58</vt:i4>
      </vt:variant>
    </vt:vector>
  </HeadingPairs>
  <TitlesOfParts>
    <vt:vector size="63" baseType="lpstr">
      <vt:lpstr>Calibri</vt:lpstr>
      <vt:lpstr>Mangal</vt:lpstr>
      <vt:lpstr>ＭＳ Ｐゴシック</vt:lpstr>
      <vt:lpstr>Arial</vt:lpstr>
      <vt:lpstr>Office Theme</vt:lpstr>
      <vt:lpstr>DIGITAL COMPETENCE   CYMHWYSEDD DIGIDOL</vt:lpstr>
      <vt:lpstr>Meddyliwch / Think</vt:lpstr>
      <vt:lpstr>Why is it important?</vt:lpstr>
      <vt:lpstr>Hanes / History</vt:lpstr>
      <vt:lpstr>PowerPoint Presentation</vt:lpstr>
      <vt:lpstr>Future Skills…</vt:lpstr>
      <vt:lpstr>TASG - TASK 1</vt:lpstr>
      <vt:lpstr>PowerPoint Presentation</vt:lpstr>
      <vt:lpstr>PowerPoint Presentation</vt:lpstr>
      <vt:lpstr>PowerPoint Presentation</vt:lpstr>
      <vt:lpstr>PowerPoint Presentation</vt:lpstr>
      <vt:lpstr>Industry and the Economy</vt:lpstr>
      <vt:lpstr>Industry and the Economy</vt:lpstr>
      <vt:lpstr>PowerPoint Presentation</vt:lpstr>
      <vt:lpstr>TASK -  TASG 2</vt:lpstr>
      <vt:lpstr>8 digital life skills all children need – and a plan for teaching them</vt:lpstr>
      <vt:lpstr>TASK -  TASG 3</vt:lpstr>
      <vt:lpstr>PowerPoint Presentation</vt:lpstr>
      <vt:lpstr>Y Fframwaith / The Framework</vt:lpstr>
      <vt:lpstr>PowerPoint Presentation</vt:lpstr>
      <vt:lpstr>Things to consider when thinking about Digital Competence</vt:lpstr>
      <vt:lpstr>PowerPoint Presentation</vt:lpstr>
      <vt:lpstr>ICT Steering Group</vt:lpstr>
      <vt:lpstr>Possible debates…</vt:lpstr>
      <vt:lpstr>What is Donaldson’s opinion?</vt:lpstr>
      <vt:lpstr>What about the Consortia?</vt:lpstr>
      <vt:lpstr>PowerPoint Presentation</vt:lpstr>
      <vt:lpstr>Beth am y gweddill?</vt:lpstr>
      <vt:lpstr>PISA?</vt:lpstr>
      <vt:lpstr>Safbwyntiau am y dull Trawscwricwlaidd</vt:lpstr>
      <vt:lpstr>Barnes’ ModEl</vt:lpstr>
      <vt:lpstr>Barnes’ ModEl</vt:lpstr>
      <vt:lpstr>Barnes’ ModEl</vt:lpstr>
      <vt:lpstr>Barnes’ ModEl</vt:lpstr>
      <vt:lpstr>Barnes’ ModEl</vt:lpstr>
      <vt:lpstr>Barnes’ ModEl</vt:lpstr>
      <vt:lpstr>Barnes’ ModEl</vt:lpstr>
      <vt:lpstr>Savage states …</vt:lpstr>
      <vt:lpstr>Read the article by Hayes</vt:lpstr>
      <vt:lpstr>What do Hague a Payton suggest about how to develop digital competence in a cross-curricular way? </vt:lpstr>
      <vt:lpstr>PowerPoint Presentation</vt:lpstr>
      <vt:lpstr>Challenges</vt:lpstr>
      <vt:lpstr>Key Concepts - Cysyniadau Allweddol</vt:lpstr>
      <vt:lpstr>Users, Consumer v Competency and Creation</vt:lpstr>
      <vt:lpstr>PowerPoint Presentation</vt:lpstr>
      <vt:lpstr>PowerPoint Presentation</vt:lpstr>
      <vt:lpstr>Early adopter, early discarder</vt:lpstr>
      <vt:lpstr>Early adopter, early discarder</vt:lpstr>
      <vt:lpstr>PowerPoint Presentation</vt:lpstr>
      <vt:lpstr>Early adopters</vt:lpstr>
      <vt:lpstr>Early Discarders</vt:lpstr>
      <vt:lpstr>Digital natives and digital immigrants</vt:lpstr>
      <vt:lpstr>Competency is not about coding</vt:lpstr>
      <vt:lpstr>PowerPoint Presentation</vt:lpstr>
      <vt:lpstr>PowerPoint Presentation</vt:lpstr>
      <vt:lpstr>Impossibility of 100% competence with digital technology</vt:lpstr>
      <vt:lpstr>PowerPoint Presentation</vt:lpstr>
      <vt:lpstr>Possible Links</vt:lpstr>
    </vt:vector>
  </TitlesOfParts>
  <Company>Trinity Saint David</Company>
  <LinksUpToDate>false</LinksUpToDate>
  <SharedDoc>false</SharedDoc>
  <HyperlinksChanged>false</HyperlinksChanged>
  <AppVersion>15.0039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Trafodwch a gwerthuswch yn feirniadol pam Llythrennedd, Rhifedd a Chymhwysedd Digidol yw’r cyfrifoldebau trawsgwricwlaidd arfaethedig ar gyfer addysgu cynradd yng Nghymru.  </dc:title>
  <dc:creator>swwcte</dc:creator>
  <cp:lastModifiedBy>Jones, Mathew</cp:lastModifiedBy>
  <cp:revision>12</cp:revision>
  <dcterms:created xsi:type="dcterms:W3CDTF">2016-11-24T13:01:22Z</dcterms:created>
  <dcterms:modified xsi:type="dcterms:W3CDTF">2018-10-01T11:50:39Z</dcterms:modified>
</cp:coreProperties>
</file>