
<file path=[Content_Types].xml><?xml version="1.0" encoding="utf-8"?>
<Types xmlns="http://schemas.openxmlformats.org/package/2006/content-types">
  <Default Extension="xml" ContentType="application/xml"/>
  <Default Extension="png" ContentType="image/png"/>
  <Default Extension="jpg" ContentType="image/jpe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core-properties" Target="docProps/core.xml"/><Relationship Id="rId3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9"/>
  </p:notesMasterIdLst>
  <p:handoutMasterIdLst>
    <p:handoutMasterId r:id="rId20"/>
  </p:handoutMasterIdLst>
  <p:sldIdLst>
    <p:sldId id="711" r:id="rId2"/>
    <p:sldId id="716" r:id="rId3"/>
    <p:sldId id="717" r:id="rId4"/>
    <p:sldId id="617" r:id="rId5"/>
    <p:sldId id="719" r:id="rId6"/>
    <p:sldId id="721" r:id="rId7"/>
    <p:sldId id="720" r:id="rId8"/>
    <p:sldId id="715" r:id="rId9"/>
    <p:sldId id="669" r:id="rId10"/>
    <p:sldId id="714" r:id="rId11"/>
    <p:sldId id="726" r:id="rId12"/>
    <p:sldId id="727" r:id="rId13"/>
    <p:sldId id="713" r:id="rId14"/>
    <p:sldId id="722" r:id="rId15"/>
    <p:sldId id="723" r:id="rId16"/>
    <p:sldId id="724" r:id="rId17"/>
    <p:sldId id="725" r:id="rId18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805EB"/>
    <a:srgbClr val="CA268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624" autoAdjust="0"/>
    <p:restoredTop sz="96683"/>
  </p:normalViewPr>
  <p:slideViewPr>
    <p:cSldViewPr>
      <p:cViewPr varScale="1">
        <p:scale>
          <a:sx n="143" d="100"/>
          <a:sy n="143" d="100"/>
        </p:scale>
        <p:origin x="1216" y="20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handoutMaster" Target="handoutMasters/handoutMaster1.xml"/><Relationship Id="rId21" Type="http://schemas.openxmlformats.org/officeDocument/2006/relationships/presProps" Target="presProps.xml"/><Relationship Id="rId22" Type="http://schemas.openxmlformats.org/officeDocument/2006/relationships/viewProps" Target="viewProps.xml"/><Relationship Id="rId23" Type="http://schemas.openxmlformats.org/officeDocument/2006/relationships/theme" Target="theme/theme1.xml"/><Relationship Id="rId24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6023D9-978A-4902-9528-49E06F8A793A}" type="datetimeFigureOut">
              <a:rPr lang="en-GB" smtClean="0"/>
              <a:t>26/11/2017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49688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19F7B22-38D3-4054-9D91-D8418091063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337221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19BCFD0-1020-46C6-80D5-F9FBC7EFF1F4}" type="datetimeFigureOut">
              <a:rPr lang="en-GB" smtClean="0"/>
              <a:t>26/11/2017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450" y="4714875"/>
            <a:ext cx="5438775" cy="446722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B7B3AB0-B398-4ECB-9B3E-A158F590CFB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24910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3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B7B3AB0-B398-4ECB-9B3E-A158F590CFBB}" type="slidenum">
              <a:rPr lang="en-GB" smtClean="0"/>
              <a:t>13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86482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jp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4.png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4.png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4.png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4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26/11/2017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16989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60000"/>
              <a:lumOff val="40000"/>
            </a:schemeClr>
          </a:solidFill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26/11/2017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405644" y="5699796"/>
            <a:ext cx="1738356" cy="11574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51376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26/11/2017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12196" y="5661249"/>
            <a:ext cx="1831803" cy="11850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21924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26/11/2017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08303" y="5661248"/>
            <a:ext cx="1834607" cy="11967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91340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26/11/2017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08304" y="5661248"/>
            <a:ext cx="1835696" cy="1197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50974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26/11/2017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08945" y="5663080"/>
            <a:ext cx="1835055" cy="1194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02422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26/11/2017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08401" y="5663080"/>
            <a:ext cx="1835055" cy="1194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49254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26/11/2017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08945" y="5662899"/>
            <a:ext cx="1835055" cy="1194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30403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 smtClean="0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26/11/2017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08945" y="5663080"/>
            <a:ext cx="1835055" cy="1194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68285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26/11/2017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99827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26/11/2017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62409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3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26/11/2017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57200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://www.cimmarketingexpert.co.uk/page/2974/return-on-investment-roi-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7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<Relationship Id="rId3" Type="http://schemas.openxmlformats.org/officeDocument/2006/relationships/hyperlink" Target="https://www.smartinsights.com/traffic-building-strategy/integrated-marketing-communications/" TargetMode="Externa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://www.cimmarketingexpert.co.uk/page/2974/return-on-investment-roi-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nc.com/jeff-haden/5-customer-retention-metrics-your-business-cant-afford-to-ignore.html" TargetMode="External"/><Relationship Id="rId4" Type="http://schemas.openxmlformats.org/officeDocument/2006/relationships/hyperlink" Target="https://blog.smile.io/retention-metrics-you-need-to-know" TargetMode="External"/><Relationship Id="rId5" Type="http://schemas.openxmlformats.org/officeDocument/2006/relationships/hyperlink" Target="https://www.shopify.co.uk/guides/ecommerce-analytics/customer-acquisition-metrics?rodeo_token=cbde3cf5-298F-42DB-EC8A-239550FD9477" TargetMode="External"/><Relationship Id="rId6" Type="http://schemas.openxmlformats.org/officeDocument/2006/relationships/hyperlink" Target="http://www.mx3metrics.com/blog/2016/12/14/17-essential-marketing-metrics-for-customer-acquisition" TargetMode="External"/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shopify.com/blog/retention-marketing-metrics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randwatch.com/blog/top-10-free-social-media-monitoring-tools/" TargetMode="External"/><Relationship Id="rId4" Type="http://schemas.openxmlformats.org/officeDocument/2006/relationships/hyperlink" Target="https://blog.bufferapp.com/social-media-analytics-tools" TargetMode="External"/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contently.com/strategist/2016/08/02/the-top-10-free-content-analytics-tool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>
                <a:solidFill>
                  <a:schemeClr val="bg1"/>
                </a:solidFill>
              </a:rPr>
              <a:t>Digital Strategy</a:t>
            </a:r>
            <a:br>
              <a:rPr lang="en-US" dirty="0" smtClean="0">
                <a:solidFill>
                  <a:schemeClr val="bg1"/>
                </a:solidFill>
              </a:rPr>
            </a:br>
            <a:r>
              <a:rPr lang="en-US" dirty="0" smtClean="0">
                <a:solidFill>
                  <a:schemeClr val="bg1"/>
                </a:solidFill>
              </a:rPr>
              <a:t>Lecture 6</a:t>
            </a:r>
            <a:br>
              <a:rPr lang="en-US" dirty="0" smtClean="0">
                <a:solidFill>
                  <a:schemeClr val="bg1"/>
                </a:solidFill>
              </a:rPr>
            </a:br>
            <a:r>
              <a:rPr lang="en-US" dirty="0" smtClean="0">
                <a:solidFill>
                  <a:schemeClr val="bg1"/>
                </a:solidFill>
              </a:rPr>
              <a:t>Metrics</a:t>
            </a:r>
            <a:br>
              <a:rPr lang="en-US" dirty="0" smtClean="0">
                <a:solidFill>
                  <a:schemeClr val="bg1"/>
                </a:solidFill>
              </a:rPr>
            </a:b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>
                <a:solidFill>
                  <a:schemeClr val="bg1"/>
                </a:solidFill>
              </a:rPr>
              <a:t>Chris Thomas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93866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Make as easy as possible for the examiner to give you marks. </a:t>
            </a:r>
            <a:endParaRPr lang="en-GB" dirty="0" smtClean="0"/>
          </a:p>
          <a:p>
            <a:r>
              <a:rPr lang="en-GB" dirty="0" smtClean="0"/>
              <a:t>Clear </a:t>
            </a:r>
            <a:r>
              <a:rPr lang="en-GB" dirty="0"/>
              <a:t>subheadings, splitting the answer up to follow the question asked.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14859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Question 1a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1a. Give the examiner as much background information about the company as possible. </a:t>
            </a:r>
            <a:endParaRPr lang="en-GB" dirty="0" smtClean="0"/>
          </a:p>
          <a:p>
            <a:r>
              <a:rPr lang="en-GB" dirty="0" smtClean="0"/>
              <a:t>In </a:t>
            </a:r>
            <a:r>
              <a:rPr lang="en-GB" dirty="0"/>
              <a:t>terms of competitors have a table /pie chart showing market share and/or share of voice.   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67818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Strategic Level Metrics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350" y="1716881"/>
            <a:ext cx="8115300" cy="3683000"/>
          </a:xfrm>
        </p:spPr>
      </p:pic>
      <p:sp>
        <p:nvSpPr>
          <p:cNvPr id="5" name="TextBox 4"/>
          <p:cNvSpPr txBox="1"/>
          <p:nvPr/>
        </p:nvSpPr>
        <p:spPr>
          <a:xfrm>
            <a:off x="4572000" y="3068960"/>
            <a:ext cx="41148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Strategic objectives should be considered in Question 1a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03305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Question 1b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b="1" dirty="0" smtClean="0"/>
              <a:t>Discuss</a:t>
            </a:r>
            <a:r>
              <a:rPr lang="en-GB" dirty="0" smtClean="0"/>
              <a:t> </a:t>
            </a:r>
            <a:r>
              <a:rPr lang="en-GB" dirty="0"/>
              <a:t>future trends aim for 2.5 pages i.e. over half page per trend. Keep introduction and conclusion to a minimum. If you are going to use them just 1 sentence each.</a:t>
            </a:r>
            <a:endParaRPr lang="en-US" dirty="0"/>
          </a:p>
          <a:p>
            <a:r>
              <a:rPr lang="en-GB" dirty="0"/>
              <a:t>3 marks per trend</a:t>
            </a:r>
            <a:r>
              <a:rPr lang="en-GB" dirty="0" smtClean="0"/>
              <a:t>. Guidance </a:t>
            </a:r>
            <a:r>
              <a:rPr lang="en-GB" dirty="0"/>
              <a:t>notes give you  good sources to look through.</a:t>
            </a:r>
            <a:endParaRPr lang="en-US" dirty="0"/>
          </a:p>
          <a:p>
            <a:r>
              <a:rPr lang="en-GB" dirty="0"/>
              <a:t>Think how the future trend will pan out. Any shortcomings of the trend? Opportunities it could create? How will it look in practice?</a:t>
            </a:r>
            <a:endParaRPr lang="en-US" dirty="0"/>
          </a:p>
          <a:p>
            <a:r>
              <a:rPr lang="en-GB" dirty="0"/>
              <a:t>(N.B. No Situational Analysis asked for.  You can do your own TOWS and PESTEL separately </a:t>
            </a:r>
            <a:r>
              <a:rPr lang="en-GB" dirty="0"/>
              <a:t>-</a:t>
            </a:r>
            <a:r>
              <a:rPr lang="en-GB" dirty="0" smtClean="0"/>
              <a:t> DON</a:t>
            </a:r>
            <a:r>
              <a:rPr lang="uk-UA" dirty="0" smtClean="0"/>
              <a:t>’</a:t>
            </a:r>
            <a:r>
              <a:rPr lang="en-GB" dirty="0" smtClean="0"/>
              <a:t>T INCLUDE IT - and </a:t>
            </a:r>
            <a:r>
              <a:rPr lang="en-GB" dirty="0"/>
              <a:t>weave relevant parts in). 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73319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Question 1c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b="1" dirty="0"/>
              <a:t>Assess</a:t>
            </a:r>
            <a:r>
              <a:rPr lang="en-GB" dirty="0"/>
              <a:t> how you currently use SEM and SMM. How could the future trends from 1b be applied to your organisation? </a:t>
            </a:r>
            <a:endParaRPr lang="en-GB" dirty="0" smtClean="0"/>
          </a:p>
          <a:p>
            <a:r>
              <a:rPr lang="en-GB" dirty="0" smtClean="0"/>
              <a:t>Think </a:t>
            </a:r>
            <a:r>
              <a:rPr lang="en-GB" dirty="0"/>
              <a:t>acquisition and retention. </a:t>
            </a:r>
            <a:endParaRPr lang="en-GB" dirty="0" smtClean="0"/>
          </a:p>
          <a:p>
            <a:r>
              <a:rPr lang="en-GB" dirty="0" smtClean="0"/>
              <a:t>Use </a:t>
            </a:r>
            <a:r>
              <a:rPr lang="en-GB" dirty="0"/>
              <a:t>customer journey if appropriate. </a:t>
            </a:r>
            <a:endParaRPr lang="en-GB" dirty="0" smtClean="0"/>
          </a:p>
          <a:p>
            <a:r>
              <a:rPr lang="en-GB" dirty="0" smtClean="0"/>
              <a:t>Use </a:t>
            </a:r>
            <a:r>
              <a:rPr lang="en-GB" dirty="0"/>
              <a:t>6C’s of online customer motivation if appropriate.</a:t>
            </a:r>
            <a:endParaRPr lang="en-US" dirty="0"/>
          </a:p>
          <a:p>
            <a:r>
              <a:rPr lang="en-GB" dirty="0"/>
              <a:t>If you don’t do much of either at the moment then discuss best practice.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20064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Return on Investment (ROI)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Marketing ROI  measure is most useful for comparing different potential uses of the marketing budget – you can forecast the activity which is likely to yield the highest returns. Use it post implementation  for future planning. </a:t>
            </a:r>
          </a:p>
          <a:p>
            <a:r>
              <a:rPr lang="en-US" dirty="0">
                <a:hlinkClick r:id="rId2"/>
              </a:rPr>
              <a:t>http://</a:t>
            </a:r>
            <a:r>
              <a:rPr lang="en-US" dirty="0" smtClean="0">
                <a:hlinkClick r:id="rId2"/>
              </a:rPr>
              <a:t>www.cimmarketingexpert.co.uk/page/2974/return-on-investment-roi-</a:t>
            </a:r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97211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Question 2a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2 (</a:t>
            </a:r>
            <a:r>
              <a:rPr lang="en-GB" dirty="0"/>
              <a:t>1.5 pages) 4 marks per digital marketing objective. Make sure they are SMART. And therefore detailed.</a:t>
            </a:r>
            <a:endParaRPr lang="en-US" dirty="0"/>
          </a:p>
          <a:p>
            <a:r>
              <a:rPr lang="en-GB" dirty="0"/>
              <a:t>See the table </a:t>
            </a:r>
            <a:r>
              <a:rPr lang="en-GB" dirty="0" smtClean="0"/>
              <a:t>on next slide for examples with substantiation.</a:t>
            </a:r>
          </a:p>
          <a:p>
            <a:r>
              <a:rPr lang="en-GB" dirty="0" smtClean="0"/>
              <a:t>See second table for more general aims and metrics.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72379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How your </a:t>
            </a:r>
            <a:r>
              <a:rPr lang="en-US" smtClean="0"/>
              <a:t>strategy hangs together</a:t>
            </a:r>
            <a:br>
              <a:rPr lang="en-US" smtClean="0"/>
            </a:br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1789" y="1124744"/>
            <a:ext cx="8258183" cy="6086306"/>
          </a:xfrm>
        </p:spPr>
      </p:pic>
      <p:sp>
        <p:nvSpPr>
          <p:cNvPr id="5" name="TextBox 4"/>
          <p:cNvSpPr txBox="1"/>
          <p:nvPr/>
        </p:nvSpPr>
        <p:spPr>
          <a:xfrm>
            <a:off x="2699792" y="755412"/>
            <a:ext cx="42484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Great for  Question 2a!!!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2192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1201" y="116632"/>
            <a:ext cx="8285599" cy="5549846"/>
          </a:xfrm>
        </p:spPr>
      </p:pic>
      <p:sp>
        <p:nvSpPr>
          <p:cNvPr id="5" name="TextBox 4"/>
          <p:cNvSpPr txBox="1"/>
          <p:nvPr/>
        </p:nvSpPr>
        <p:spPr>
          <a:xfrm>
            <a:off x="1043608" y="5589240"/>
            <a:ext cx="4824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 smtClean="0">
                <a:solidFill>
                  <a:schemeClr val="bg1"/>
                </a:solidFill>
              </a:rPr>
              <a:t>SmartInsights</a:t>
            </a:r>
            <a:r>
              <a:rPr lang="en-US" dirty="0" smtClean="0">
                <a:solidFill>
                  <a:schemeClr val="bg1"/>
                </a:solidFill>
              </a:rPr>
              <a:t>: Essential Marketing Models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446751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Question 2b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b. 4 pages  Consider potential options. Justification –acquisition and retention and focussed on DIGITAL SPECIFIC strategies. Use RACE as a framework. Use the 6C’s. Specifically digital concepts and theories for your tactical mix within the 8 P framework.</a:t>
            </a:r>
            <a:endParaRPr lang="en-US" dirty="0"/>
          </a:p>
          <a:p>
            <a:r>
              <a:rPr lang="en-GB" dirty="0"/>
              <a:t>Can discuss STP but not the main thrust here. Unless one of you objectives relates to acquiring a new market segment.</a:t>
            </a:r>
            <a:endParaRPr lang="en-US" dirty="0"/>
          </a:p>
          <a:p>
            <a:r>
              <a:rPr lang="en-GB" dirty="0"/>
              <a:t>e.g. organic search tactics</a:t>
            </a:r>
            <a:endParaRPr lang="en-US" dirty="0"/>
          </a:p>
          <a:p>
            <a:r>
              <a:rPr lang="en-GB" dirty="0" err="1"/>
              <a:t>ppc</a:t>
            </a:r>
            <a:r>
              <a:rPr lang="en-GB" dirty="0"/>
              <a:t> tactics </a:t>
            </a:r>
            <a:endParaRPr lang="en-US" dirty="0"/>
          </a:p>
          <a:p>
            <a:r>
              <a:rPr lang="en-GB" dirty="0"/>
              <a:t>social media tactics.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992805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Question 2c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2.5 </a:t>
            </a:r>
            <a:r>
              <a:rPr lang="en-GB" dirty="0"/>
              <a:t>pages</a:t>
            </a:r>
            <a:endParaRPr lang="en-US" dirty="0"/>
          </a:p>
          <a:p>
            <a:r>
              <a:rPr lang="en-GB" dirty="0"/>
              <a:t>Integration into wider offline marketing </a:t>
            </a:r>
            <a:r>
              <a:rPr lang="en-GB" dirty="0" err="1"/>
              <a:t>comms</a:t>
            </a:r>
            <a:r>
              <a:rPr lang="en-GB" dirty="0"/>
              <a:t>. </a:t>
            </a:r>
            <a:endParaRPr lang="en-GB" dirty="0" smtClean="0"/>
          </a:p>
          <a:p>
            <a:r>
              <a:rPr lang="en-GB" dirty="0" smtClean="0"/>
              <a:t>How </a:t>
            </a:r>
            <a:r>
              <a:rPr lang="en-GB" dirty="0"/>
              <a:t>they fit in with existing marketing plans. Use integration theory and show synergy between offline and online.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198090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4 C’s of Integration</a:t>
            </a:r>
            <a:br>
              <a:rPr lang="en-US" dirty="0" smtClean="0"/>
            </a:br>
            <a:r>
              <a:rPr lang="en-US" dirty="0" smtClean="0"/>
              <a:t>Good for question 2c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i="1" dirty="0" smtClean="0"/>
              <a:t>Coherence</a:t>
            </a:r>
            <a:r>
              <a:rPr lang="en-US" dirty="0"/>
              <a:t> – different communications are logically connected.</a:t>
            </a:r>
          </a:p>
          <a:p>
            <a:r>
              <a:rPr lang="en-US" i="1" dirty="0"/>
              <a:t>Consistency</a:t>
            </a:r>
            <a:r>
              <a:rPr lang="en-US" dirty="0"/>
              <a:t> – multiple messages support and reinforce, and are not contradictory.</a:t>
            </a:r>
          </a:p>
          <a:p>
            <a:r>
              <a:rPr lang="en-US" i="1" dirty="0"/>
              <a:t>Continuity</a:t>
            </a:r>
            <a:r>
              <a:rPr lang="en-US" dirty="0"/>
              <a:t> – communications are connected and consistent through time.</a:t>
            </a:r>
          </a:p>
          <a:p>
            <a:r>
              <a:rPr lang="en-US" i="1" dirty="0"/>
              <a:t>Complementary</a:t>
            </a:r>
            <a:r>
              <a:rPr lang="en-US" dirty="0"/>
              <a:t> – synergistic, or the sum of the parts is greater than the whole</a:t>
            </a:r>
            <a:r>
              <a:rPr lang="en-US" dirty="0" smtClean="0"/>
              <a:t>!</a:t>
            </a:r>
          </a:p>
          <a:p>
            <a:r>
              <a:rPr lang="en-US" sz="1700" dirty="0">
                <a:hlinkClick r:id="rId3"/>
              </a:rPr>
              <a:t>https://www.smartinsights.com/traffic-building-strategy/integrated-marketing-communications/</a:t>
            </a:r>
            <a:endParaRPr lang="en-US" sz="1700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65074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Question 3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Marks you are getting are for your speaker notes which need to be bulleted and concise. Slides </a:t>
            </a:r>
            <a:r>
              <a:rPr lang="en-GB" dirty="0" smtClean="0"/>
              <a:t>need to be visually </a:t>
            </a:r>
            <a:r>
              <a:rPr lang="en-GB" dirty="0"/>
              <a:t>appealing.</a:t>
            </a:r>
            <a:endParaRPr lang="en-US" dirty="0"/>
          </a:p>
          <a:p>
            <a:r>
              <a:rPr lang="en-GB" dirty="0"/>
              <a:t>Remember audience are senior management. They know the business </a:t>
            </a:r>
            <a:r>
              <a:rPr lang="en-GB" dirty="0" smtClean="0"/>
              <a:t>well BUT they are </a:t>
            </a:r>
            <a:r>
              <a:rPr lang="en-GB" dirty="0"/>
              <a:t>not marketers, but are focussed on budgets are being well spent and the </a:t>
            </a:r>
            <a:r>
              <a:rPr lang="en-GB" dirty="0" smtClean="0"/>
              <a:t>strategies </a:t>
            </a:r>
            <a:r>
              <a:rPr lang="en-GB" dirty="0"/>
              <a:t>being well executed to hit corporate objectives.</a:t>
            </a:r>
            <a:endParaRPr lang="en-US" dirty="0"/>
          </a:p>
          <a:p>
            <a:r>
              <a:rPr lang="en-US" dirty="0" smtClean="0"/>
              <a:t>a</a:t>
            </a:r>
            <a:r>
              <a:rPr lang="en-GB" dirty="0" smtClean="0"/>
              <a:t>. </a:t>
            </a:r>
            <a:r>
              <a:rPr lang="en-GB" dirty="0"/>
              <a:t>control section of SOSTAC. How do you know they are working and the right tactics. At least one metrics per activity mentioned in task 2. What </a:t>
            </a:r>
            <a:r>
              <a:rPr lang="en-GB" dirty="0" smtClean="0"/>
              <a:t>are </a:t>
            </a:r>
            <a:r>
              <a:rPr lang="en-GB" dirty="0"/>
              <a:t>you going to </a:t>
            </a:r>
            <a:r>
              <a:rPr lang="en-GB" dirty="0" smtClean="0"/>
              <a:t>measure?</a:t>
            </a:r>
            <a:endParaRPr lang="en-US" dirty="0"/>
          </a:p>
          <a:p>
            <a:r>
              <a:rPr lang="en-GB" dirty="0"/>
              <a:t>b. Digital tools: google analytics; </a:t>
            </a:r>
            <a:r>
              <a:rPr lang="en-GB" dirty="0" err="1"/>
              <a:t>ie</a:t>
            </a:r>
            <a:r>
              <a:rPr lang="en-GB" dirty="0" smtClean="0"/>
              <a:t>. How </a:t>
            </a:r>
            <a:r>
              <a:rPr lang="en-GB" dirty="0"/>
              <a:t>you are going to </a:t>
            </a:r>
            <a:r>
              <a:rPr lang="en-GB" dirty="0" smtClean="0"/>
              <a:t>measure?</a:t>
            </a:r>
            <a:endParaRPr lang="en-US" dirty="0"/>
          </a:p>
          <a:p>
            <a:r>
              <a:rPr lang="en-GB" dirty="0"/>
              <a:t>c.  Monitoring: think about trends in results and if </a:t>
            </a:r>
            <a:r>
              <a:rPr lang="en-GB" dirty="0" smtClean="0"/>
              <a:t>not hitting </a:t>
            </a:r>
            <a:r>
              <a:rPr lang="en-GB" dirty="0"/>
              <a:t>targets what are you going to do about </a:t>
            </a:r>
            <a:r>
              <a:rPr lang="en-GB" dirty="0" smtClean="0"/>
              <a:t>it?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06022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Return on Investment (ROI)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Marketing ROI  measure is most useful for comparing different potential uses of the marketing budget – you can forecast the activity which is likely to yield the highest returns. Use it post implementation  for future planning. </a:t>
            </a:r>
          </a:p>
          <a:p>
            <a:r>
              <a:rPr lang="en-US" dirty="0">
                <a:hlinkClick r:id="rId2"/>
              </a:rPr>
              <a:t>http://</a:t>
            </a:r>
            <a:r>
              <a:rPr lang="en-US" dirty="0" smtClean="0">
                <a:hlinkClick r:id="rId2"/>
              </a:rPr>
              <a:t>www.cimmarketingexpert.co.uk/page/2974/return-on-investment-roi-</a:t>
            </a:r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5909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Metrics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>
                <a:hlinkClick r:id="rId2"/>
              </a:rPr>
              <a:t>Retention Metrics</a:t>
            </a:r>
            <a:endParaRPr lang="en-US" dirty="0" smtClean="0"/>
          </a:p>
          <a:p>
            <a:r>
              <a:rPr lang="en-US" dirty="0" smtClean="0">
                <a:hlinkClick r:id="rId3"/>
              </a:rPr>
              <a:t>Retention Metrics</a:t>
            </a:r>
            <a:endParaRPr lang="en-US" dirty="0" smtClean="0"/>
          </a:p>
          <a:p>
            <a:r>
              <a:rPr lang="en-US" dirty="0" smtClean="0">
                <a:hlinkClick r:id="rId4"/>
              </a:rPr>
              <a:t>Retention Metrics</a:t>
            </a:r>
            <a:endParaRPr lang="en-US" dirty="0" smtClean="0"/>
          </a:p>
          <a:p>
            <a:r>
              <a:rPr lang="en-US" dirty="0" smtClean="0">
                <a:hlinkClick r:id="rId5"/>
              </a:rPr>
              <a:t>Acquisition Metrics</a:t>
            </a:r>
            <a:endParaRPr lang="en-US" dirty="0" smtClean="0"/>
          </a:p>
          <a:p>
            <a:r>
              <a:rPr lang="en-US" dirty="0" smtClean="0">
                <a:hlinkClick r:id="rId6"/>
              </a:rPr>
              <a:t>Acquisition Metrics</a:t>
            </a:r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536971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Tools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>
                <a:hlinkClick r:id="rId2"/>
              </a:rPr>
              <a:t>Top 10 Free Content Analytics Tools</a:t>
            </a:r>
            <a:endParaRPr lang="en-US" dirty="0" smtClean="0"/>
          </a:p>
          <a:p>
            <a:endParaRPr lang="en-US" dirty="0"/>
          </a:p>
          <a:p>
            <a:r>
              <a:rPr lang="en-US" dirty="0" smtClean="0">
                <a:hlinkClick r:id="rId3"/>
              </a:rPr>
              <a:t>Top 10 FREE  Social Media Monitoring Tools</a:t>
            </a:r>
            <a:endParaRPr lang="en-US" dirty="0" smtClean="0"/>
          </a:p>
          <a:p>
            <a:endParaRPr lang="en-US" dirty="0"/>
          </a:p>
          <a:p>
            <a:r>
              <a:rPr lang="en-US" dirty="0" smtClean="0">
                <a:hlinkClick r:id="rId4"/>
              </a:rPr>
              <a:t>26 Free Social Media Tools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75294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15626</TotalTime>
  <Words>687</Words>
  <Application>Microsoft Macintosh PowerPoint</Application>
  <PresentationFormat>On-screen Show (4:3)</PresentationFormat>
  <Paragraphs>68</Paragraphs>
  <Slides>17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Calibri</vt:lpstr>
      <vt:lpstr>Myriad Pro</vt:lpstr>
      <vt:lpstr>Arial</vt:lpstr>
      <vt:lpstr>20140311PresentationUWTSDTemplate</vt:lpstr>
      <vt:lpstr>Digital Strategy Lecture 6 Metrics </vt:lpstr>
      <vt:lpstr>PowerPoint Presentation</vt:lpstr>
      <vt:lpstr>Question 1a</vt:lpstr>
      <vt:lpstr>Strategic Level Metrics</vt:lpstr>
      <vt:lpstr>Question 1b</vt:lpstr>
      <vt:lpstr>Question 1c</vt:lpstr>
      <vt:lpstr>Return on Investment (ROI)</vt:lpstr>
      <vt:lpstr>Question 2a</vt:lpstr>
      <vt:lpstr>How your strategy hangs together </vt:lpstr>
      <vt:lpstr>PowerPoint Presentation</vt:lpstr>
      <vt:lpstr>Question 2b</vt:lpstr>
      <vt:lpstr>Question 2c</vt:lpstr>
      <vt:lpstr>4 C’s of Integration Good for question 2c</vt:lpstr>
      <vt:lpstr>Question 3</vt:lpstr>
      <vt:lpstr>Return on Investment (ROI)</vt:lpstr>
      <vt:lpstr>Metrics</vt:lpstr>
      <vt:lpstr>Tools</vt:lpstr>
    </vt:vector>
  </TitlesOfParts>
  <Company>Microsoft</Company>
  <LinksUpToDate>false</LinksUpToDate>
  <SharedDoc>false</SharedDoc>
  <HyperlinksChanged>false</HyperlinksChanged>
  <AppVersion>15.0039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Benyon, Caroline</dc:creator>
  <cp:lastModifiedBy>Microsoft Office User</cp:lastModifiedBy>
  <cp:revision>401</cp:revision>
  <cp:lastPrinted>2016-02-08T18:19:33Z</cp:lastPrinted>
  <dcterms:created xsi:type="dcterms:W3CDTF">2015-05-19T15:55:27Z</dcterms:created>
  <dcterms:modified xsi:type="dcterms:W3CDTF">2017-11-26T18:05:44Z</dcterms:modified>
</cp:coreProperties>
</file>