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0" r:id="rId3"/>
    <p:sldId id="261" r:id="rId4"/>
    <p:sldId id="280" r:id="rId5"/>
    <p:sldId id="279" r:id="rId6"/>
    <p:sldId id="281" r:id="rId7"/>
    <p:sldId id="258" r:id="rId8"/>
    <p:sldId id="259" r:id="rId9"/>
    <p:sldId id="282" r:id="rId10"/>
    <p:sldId id="262" r:id="rId11"/>
    <p:sldId id="283" r:id="rId12"/>
    <p:sldId id="263" r:id="rId13"/>
    <p:sldId id="289" r:id="rId14"/>
    <p:sldId id="287" r:id="rId15"/>
    <p:sldId id="288" r:id="rId16"/>
    <p:sldId id="285" r:id="rId17"/>
    <p:sldId id="273" r:id="rId18"/>
    <p:sldId id="333" r:id="rId19"/>
    <p:sldId id="334" r:id="rId20"/>
    <p:sldId id="336" r:id="rId21"/>
    <p:sldId id="337" r:id="rId22"/>
    <p:sldId id="335" r:id="rId23"/>
    <p:sldId id="339" r:id="rId24"/>
    <p:sldId id="338" r:id="rId25"/>
    <p:sldId id="340" r:id="rId26"/>
    <p:sldId id="341" r:id="rId27"/>
    <p:sldId id="342" r:id="rId28"/>
    <p:sldId id="343" r:id="rId29"/>
    <p:sldId id="344" r:id="rId30"/>
    <p:sldId id="345" r:id="rId31"/>
    <p:sldId id="346" r:id="rId32"/>
    <p:sldId id="347" r:id="rId33"/>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761CEF-86BC-472F-8A3B-EE099BC3A13A}" v="4" dt="2024-01-10T17:36:06.9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0" autoAdjust="0"/>
    <p:restoredTop sz="94660"/>
  </p:normalViewPr>
  <p:slideViewPr>
    <p:cSldViewPr snapToGrid="0">
      <p:cViewPr varScale="1">
        <p:scale>
          <a:sx n="102" d="100"/>
          <a:sy n="102" d="100"/>
        </p:scale>
        <p:origin x="138" y="7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2CB280-9FC4-45AB-9DFC-D4477DACB7C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9EAFD35-B006-4C18-9E48-3E55B4170452}">
      <dgm:prSet/>
      <dgm:spPr/>
      <dgm:t>
        <a:bodyPr/>
        <a:lstStyle/>
        <a:p>
          <a:r>
            <a:rPr lang="en-GB"/>
            <a:t>Guba and Lincoln's 1994 text "Competing Paradigms in Qualitative Research“</a:t>
          </a:r>
          <a:endParaRPr lang="en-US"/>
        </a:p>
      </dgm:t>
    </dgm:pt>
    <dgm:pt modelId="{78602E25-BFBB-4668-B324-4F9051CE7C88}" type="parTrans" cxnId="{F529C977-6479-46E6-8246-3C3B4FC340B3}">
      <dgm:prSet/>
      <dgm:spPr/>
      <dgm:t>
        <a:bodyPr/>
        <a:lstStyle/>
        <a:p>
          <a:endParaRPr lang="en-US"/>
        </a:p>
      </dgm:t>
    </dgm:pt>
    <dgm:pt modelId="{08A1A61D-16AF-4E18-A9BC-5AC6E5960DFF}" type="sibTrans" cxnId="{F529C977-6479-46E6-8246-3C3B4FC340B3}">
      <dgm:prSet/>
      <dgm:spPr/>
      <dgm:t>
        <a:bodyPr/>
        <a:lstStyle/>
        <a:p>
          <a:endParaRPr lang="en-US"/>
        </a:p>
      </dgm:t>
    </dgm:pt>
    <dgm:pt modelId="{2598AEBF-15C7-4D10-A27F-2479812A4CFC}">
      <dgm:prSet/>
      <dgm:spPr/>
      <dgm:t>
        <a:bodyPr/>
        <a:lstStyle/>
        <a:p>
          <a:r>
            <a:rPr lang="en-GB"/>
            <a:t>Put forth those four major elements that underpin a paradigm:</a:t>
          </a:r>
          <a:endParaRPr lang="en-US"/>
        </a:p>
      </dgm:t>
    </dgm:pt>
    <dgm:pt modelId="{C7C1381D-7705-46B2-B99C-205B45A8F770}" type="parTrans" cxnId="{4730B3A7-FE83-4874-9BC5-DA305323DCE3}">
      <dgm:prSet/>
      <dgm:spPr/>
      <dgm:t>
        <a:bodyPr/>
        <a:lstStyle/>
        <a:p>
          <a:endParaRPr lang="en-US"/>
        </a:p>
      </dgm:t>
    </dgm:pt>
    <dgm:pt modelId="{A5DDE503-15C8-4672-B346-0564D5414404}" type="sibTrans" cxnId="{4730B3A7-FE83-4874-9BC5-DA305323DCE3}">
      <dgm:prSet/>
      <dgm:spPr/>
      <dgm:t>
        <a:bodyPr/>
        <a:lstStyle/>
        <a:p>
          <a:endParaRPr lang="en-US"/>
        </a:p>
      </dgm:t>
    </dgm:pt>
    <dgm:pt modelId="{435958A4-0868-4773-8C83-FE789E93266B}">
      <dgm:prSet/>
      <dgm:spPr/>
      <dgm:t>
        <a:bodyPr/>
        <a:lstStyle/>
        <a:p>
          <a:r>
            <a:rPr lang="en-GB"/>
            <a:t>Ontology = Basic belief system about nature of reality</a:t>
          </a:r>
          <a:endParaRPr lang="en-US"/>
        </a:p>
      </dgm:t>
    </dgm:pt>
    <dgm:pt modelId="{20E46AF7-7EE7-4478-BFD6-ACEEA6418307}" type="parTrans" cxnId="{5ED0A3F1-0630-4BA0-A5FC-7736A3C5A6D8}">
      <dgm:prSet/>
      <dgm:spPr/>
      <dgm:t>
        <a:bodyPr/>
        <a:lstStyle/>
        <a:p>
          <a:endParaRPr lang="en-US"/>
        </a:p>
      </dgm:t>
    </dgm:pt>
    <dgm:pt modelId="{3FB97102-DBEF-4099-8947-A36533CA6519}" type="sibTrans" cxnId="{5ED0A3F1-0630-4BA0-A5FC-7736A3C5A6D8}">
      <dgm:prSet/>
      <dgm:spPr/>
      <dgm:t>
        <a:bodyPr/>
        <a:lstStyle/>
        <a:p>
          <a:endParaRPr lang="en-US"/>
        </a:p>
      </dgm:t>
    </dgm:pt>
    <dgm:pt modelId="{18B7827B-B17D-48AF-9B12-37D88832B5B1}">
      <dgm:prSet/>
      <dgm:spPr/>
      <dgm:t>
        <a:bodyPr/>
        <a:lstStyle/>
        <a:p>
          <a:r>
            <a:rPr lang="en-GB"/>
            <a:t>Epistemology = Assumptions about the grounds of knowledge</a:t>
          </a:r>
          <a:endParaRPr lang="en-US"/>
        </a:p>
      </dgm:t>
    </dgm:pt>
    <dgm:pt modelId="{D8223BDB-6FB2-4D19-88F6-4D2A00F664D1}" type="parTrans" cxnId="{FBD00E8D-AD63-46B5-974B-4B06A23DDBBF}">
      <dgm:prSet/>
      <dgm:spPr/>
      <dgm:t>
        <a:bodyPr/>
        <a:lstStyle/>
        <a:p>
          <a:endParaRPr lang="en-US"/>
        </a:p>
      </dgm:t>
    </dgm:pt>
    <dgm:pt modelId="{54FF66AB-20BA-4DD1-ADB4-27A439C077E5}" type="sibTrans" cxnId="{FBD00E8D-AD63-46B5-974B-4B06A23DDBBF}">
      <dgm:prSet/>
      <dgm:spPr/>
      <dgm:t>
        <a:bodyPr/>
        <a:lstStyle/>
        <a:p>
          <a:endParaRPr lang="en-US"/>
        </a:p>
      </dgm:t>
    </dgm:pt>
    <dgm:pt modelId="{B6F4E862-81FE-4CD3-A0DD-543EF8F70919}">
      <dgm:prSet/>
      <dgm:spPr/>
      <dgm:t>
        <a:bodyPr/>
        <a:lstStyle/>
        <a:p>
          <a:r>
            <a:rPr lang="en-GB"/>
            <a:t>Axiology = Role of values in conduct of research</a:t>
          </a:r>
          <a:endParaRPr lang="en-US"/>
        </a:p>
      </dgm:t>
    </dgm:pt>
    <dgm:pt modelId="{850142D7-B3E1-4D1A-A1EB-696D30B83DCE}" type="parTrans" cxnId="{F0D41FF2-631A-437D-8A94-DDF9C6A61AEE}">
      <dgm:prSet/>
      <dgm:spPr/>
      <dgm:t>
        <a:bodyPr/>
        <a:lstStyle/>
        <a:p>
          <a:endParaRPr lang="en-US"/>
        </a:p>
      </dgm:t>
    </dgm:pt>
    <dgm:pt modelId="{EB54C335-E325-43BD-B5DE-AE7130728B27}" type="sibTrans" cxnId="{F0D41FF2-631A-437D-8A94-DDF9C6A61AEE}">
      <dgm:prSet/>
      <dgm:spPr/>
      <dgm:t>
        <a:bodyPr/>
        <a:lstStyle/>
        <a:p>
          <a:endParaRPr lang="en-US"/>
        </a:p>
      </dgm:t>
    </dgm:pt>
    <dgm:pt modelId="{42A7B0EC-9E23-4A21-8E40-BBFC6B4B239A}">
      <dgm:prSet/>
      <dgm:spPr/>
      <dgm:t>
        <a:bodyPr/>
        <a:lstStyle/>
        <a:p>
          <a:r>
            <a:rPr lang="en-GB"/>
            <a:t>Methodology = Process of building new knowledge</a:t>
          </a:r>
          <a:endParaRPr lang="en-US"/>
        </a:p>
      </dgm:t>
    </dgm:pt>
    <dgm:pt modelId="{DA5F4762-318A-41B4-8D42-FAA8FABC642E}" type="parTrans" cxnId="{294464CD-0A08-4D08-868E-296D845B8142}">
      <dgm:prSet/>
      <dgm:spPr/>
      <dgm:t>
        <a:bodyPr/>
        <a:lstStyle/>
        <a:p>
          <a:endParaRPr lang="en-US"/>
        </a:p>
      </dgm:t>
    </dgm:pt>
    <dgm:pt modelId="{7DEB3DC5-8D12-4361-9044-09F92384ED36}" type="sibTrans" cxnId="{294464CD-0A08-4D08-868E-296D845B8142}">
      <dgm:prSet/>
      <dgm:spPr/>
      <dgm:t>
        <a:bodyPr/>
        <a:lstStyle/>
        <a:p>
          <a:endParaRPr lang="en-US"/>
        </a:p>
      </dgm:t>
    </dgm:pt>
    <dgm:pt modelId="{BCCD0A4F-2AA1-43F5-8766-47C0A5122613}" type="pres">
      <dgm:prSet presAssocID="{B32CB280-9FC4-45AB-9DFC-D4477DACB7C0}" presName="vert0" presStyleCnt="0">
        <dgm:presLayoutVars>
          <dgm:dir/>
          <dgm:animOne val="branch"/>
          <dgm:animLvl val="lvl"/>
        </dgm:presLayoutVars>
      </dgm:prSet>
      <dgm:spPr/>
    </dgm:pt>
    <dgm:pt modelId="{B10CE0D7-6B2E-4FE1-A547-285D7AA8D34F}" type="pres">
      <dgm:prSet presAssocID="{99EAFD35-B006-4C18-9E48-3E55B4170452}" presName="thickLine" presStyleLbl="alignNode1" presStyleIdx="0" presStyleCnt="6"/>
      <dgm:spPr/>
    </dgm:pt>
    <dgm:pt modelId="{59199D3A-BAC3-42AF-B8D9-60EB5CAB1C98}" type="pres">
      <dgm:prSet presAssocID="{99EAFD35-B006-4C18-9E48-3E55B4170452}" presName="horz1" presStyleCnt="0"/>
      <dgm:spPr/>
    </dgm:pt>
    <dgm:pt modelId="{C87AD714-1553-4623-9475-F4A33DC378A4}" type="pres">
      <dgm:prSet presAssocID="{99EAFD35-B006-4C18-9E48-3E55B4170452}" presName="tx1" presStyleLbl="revTx" presStyleIdx="0" presStyleCnt="6"/>
      <dgm:spPr/>
    </dgm:pt>
    <dgm:pt modelId="{0D91435B-901E-4314-A01F-699978306236}" type="pres">
      <dgm:prSet presAssocID="{99EAFD35-B006-4C18-9E48-3E55B4170452}" presName="vert1" presStyleCnt="0"/>
      <dgm:spPr/>
    </dgm:pt>
    <dgm:pt modelId="{48374B86-E78C-4C5E-ABE0-A11D116E1A57}" type="pres">
      <dgm:prSet presAssocID="{2598AEBF-15C7-4D10-A27F-2479812A4CFC}" presName="thickLine" presStyleLbl="alignNode1" presStyleIdx="1" presStyleCnt="6"/>
      <dgm:spPr/>
    </dgm:pt>
    <dgm:pt modelId="{4B75B151-2117-448B-A8C1-99D3A892EB95}" type="pres">
      <dgm:prSet presAssocID="{2598AEBF-15C7-4D10-A27F-2479812A4CFC}" presName="horz1" presStyleCnt="0"/>
      <dgm:spPr/>
    </dgm:pt>
    <dgm:pt modelId="{96B0CECD-0C27-4610-BA47-42F58E0CC511}" type="pres">
      <dgm:prSet presAssocID="{2598AEBF-15C7-4D10-A27F-2479812A4CFC}" presName="tx1" presStyleLbl="revTx" presStyleIdx="1" presStyleCnt="6"/>
      <dgm:spPr/>
    </dgm:pt>
    <dgm:pt modelId="{5123F7CD-645D-464C-A661-D5A0203CE3DE}" type="pres">
      <dgm:prSet presAssocID="{2598AEBF-15C7-4D10-A27F-2479812A4CFC}" presName="vert1" presStyleCnt="0"/>
      <dgm:spPr/>
    </dgm:pt>
    <dgm:pt modelId="{A19451BC-7C8E-43C1-876F-3DE4DECDC536}" type="pres">
      <dgm:prSet presAssocID="{435958A4-0868-4773-8C83-FE789E93266B}" presName="thickLine" presStyleLbl="alignNode1" presStyleIdx="2" presStyleCnt="6"/>
      <dgm:spPr/>
    </dgm:pt>
    <dgm:pt modelId="{4D728D97-BD7D-47A4-BD22-A6DA69F23E8A}" type="pres">
      <dgm:prSet presAssocID="{435958A4-0868-4773-8C83-FE789E93266B}" presName="horz1" presStyleCnt="0"/>
      <dgm:spPr/>
    </dgm:pt>
    <dgm:pt modelId="{56404FF6-3488-4A44-A75D-75393CFA1BD4}" type="pres">
      <dgm:prSet presAssocID="{435958A4-0868-4773-8C83-FE789E93266B}" presName="tx1" presStyleLbl="revTx" presStyleIdx="2" presStyleCnt="6"/>
      <dgm:spPr/>
    </dgm:pt>
    <dgm:pt modelId="{B170B406-DF19-4D2D-9122-1D021EE66CF0}" type="pres">
      <dgm:prSet presAssocID="{435958A4-0868-4773-8C83-FE789E93266B}" presName="vert1" presStyleCnt="0"/>
      <dgm:spPr/>
    </dgm:pt>
    <dgm:pt modelId="{66FD03A2-A675-40E6-ABB4-A7FBB8DFE2A6}" type="pres">
      <dgm:prSet presAssocID="{18B7827B-B17D-48AF-9B12-37D88832B5B1}" presName="thickLine" presStyleLbl="alignNode1" presStyleIdx="3" presStyleCnt="6"/>
      <dgm:spPr/>
    </dgm:pt>
    <dgm:pt modelId="{02634539-BBB0-4B0F-A53F-AD90E9DEA990}" type="pres">
      <dgm:prSet presAssocID="{18B7827B-B17D-48AF-9B12-37D88832B5B1}" presName="horz1" presStyleCnt="0"/>
      <dgm:spPr/>
    </dgm:pt>
    <dgm:pt modelId="{1B3E1EF7-2492-43E4-A1E6-8021A33E2514}" type="pres">
      <dgm:prSet presAssocID="{18B7827B-B17D-48AF-9B12-37D88832B5B1}" presName="tx1" presStyleLbl="revTx" presStyleIdx="3" presStyleCnt="6"/>
      <dgm:spPr/>
    </dgm:pt>
    <dgm:pt modelId="{2A78945F-EA63-4509-89EC-C7390E23E9A5}" type="pres">
      <dgm:prSet presAssocID="{18B7827B-B17D-48AF-9B12-37D88832B5B1}" presName="vert1" presStyleCnt="0"/>
      <dgm:spPr/>
    </dgm:pt>
    <dgm:pt modelId="{04B5A8C0-6D74-496E-8223-5072E924CB34}" type="pres">
      <dgm:prSet presAssocID="{B6F4E862-81FE-4CD3-A0DD-543EF8F70919}" presName="thickLine" presStyleLbl="alignNode1" presStyleIdx="4" presStyleCnt="6"/>
      <dgm:spPr/>
    </dgm:pt>
    <dgm:pt modelId="{7A9F1373-A37E-4018-98CC-00279734050B}" type="pres">
      <dgm:prSet presAssocID="{B6F4E862-81FE-4CD3-A0DD-543EF8F70919}" presName="horz1" presStyleCnt="0"/>
      <dgm:spPr/>
    </dgm:pt>
    <dgm:pt modelId="{F01F2792-7815-4AAD-BFA2-F26E7B09DA23}" type="pres">
      <dgm:prSet presAssocID="{B6F4E862-81FE-4CD3-A0DD-543EF8F70919}" presName="tx1" presStyleLbl="revTx" presStyleIdx="4" presStyleCnt="6"/>
      <dgm:spPr/>
    </dgm:pt>
    <dgm:pt modelId="{3AAB49B1-6296-49C5-AA58-D5341947E3F8}" type="pres">
      <dgm:prSet presAssocID="{B6F4E862-81FE-4CD3-A0DD-543EF8F70919}" presName="vert1" presStyleCnt="0"/>
      <dgm:spPr/>
    </dgm:pt>
    <dgm:pt modelId="{BB203969-DF9C-4A0B-B946-5944A6FA63F0}" type="pres">
      <dgm:prSet presAssocID="{42A7B0EC-9E23-4A21-8E40-BBFC6B4B239A}" presName="thickLine" presStyleLbl="alignNode1" presStyleIdx="5" presStyleCnt="6"/>
      <dgm:spPr/>
    </dgm:pt>
    <dgm:pt modelId="{80160693-CEAF-44EB-A52C-0955A6E3959C}" type="pres">
      <dgm:prSet presAssocID="{42A7B0EC-9E23-4A21-8E40-BBFC6B4B239A}" presName="horz1" presStyleCnt="0"/>
      <dgm:spPr/>
    </dgm:pt>
    <dgm:pt modelId="{025E2C26-09A3-480C-8985-CCB1CAD507BF}" type="pres">
      <dgm:prSet presAssocID="{42A7B0EC-9E23-4A21-8E40-BBFC6B4B239A}" presName="tx1" presStyleLbl="revTx" presStyleIdx="5" presStyleCnt="6"/>
      <dgm:spPr/>
    </dgm:pt>
    <dgm:pt modelId="{C15BB95A-A701-4FD5-B841-DCC0CC8007A0}" type="pres">
      <dgm:prSet presAssocID="{42A7B0EC-9E23-4A21-8E40-BBFC6B4B239A}" presName="vert1" presStyleCnt="0"/>
      <dgm:spPr/>
    </dgm:pt>
  </dgm:ptLst>
  <dgm:cxnLst>
    <dgm:cxn modelId="{0BA2EF0D-4E32-4BC0-A8BE-42DFD4FF5AFB}" type="presOf" srcId="{B6F4E862-81FE-4CD3-A0DD-543EF8F70919}" destId="{F01F2792-7815-4AAD-BFA2-F26E7B09DA23}" srcOrd="0" destOrd="0" presId="urn:microsoft.com/office/officeart/2008/layout/LinedList"/>
    <dgm:cxn modelId="{DE7FB32C-FF02-40E8-BA8C-568BEF5CA3F1}" type="presOf" srcId="{18B7827B-B17D-48AF-9B12-37D88832B5B1}" destId="{1B3E1EF7-2492-43E4-A1E6-8021A33E2514}" srcOrd="0" destOrd="0" presId="urn:microsoft.com/office/officeart/2008/layout/LinedList"/>
    <dgm:cxn modelId="{11E3E72C-3F01-494E-91AC-3427DD673E13}" type="presOf" srcId="{99EAFD35-B006-4C18-9E48-3E55B4170452}" destId="{C87AD714-1553-4623-9475-F4A33DC378A4}" srcOrd="0" destOrd="0" presId="urn:microsoft.com/office/officeart/2008/layout/LinedList"/>
    <dgm:cxn modelId="{B4841C33-8C2D-462A-91A5-A8D091D59321}" type="presOf" srcId="{2598AEBF-15C7-4D10-A27F-2479812A4CFC}" destId="{96B0CECD-0C27-4610-BA47-42F58E0CC511}" srcOrd="0" destOrd="0" presId="urn:microsoft.com/office/officeart/2008/layout/LinedList"/>
    <dgm:cxn modelId="{A1315C4E-93DF-4C0F-BA6D-C4582CFF3400}" type="presOf" srcId="{B32CB280-9FC4-45AB-9DFC-D4477DACB7C0}" destId="{BCCD0A4F-2AA1-43F5-8766-47C0A5122613}" srcOrd="0" destOrd="0" presId="urn:microsoft.com/office/officeart/2008/layout/LinedList"/>
    <dgm:cxn modelId="{F529C977-6479-46E6-8246-3C3B4FC340B3}" srcId="{B32CB280-9FC4-45AB-9DFC-D4477DACB7C0}" destId="{99EAFD35-B006-4C18-9E48-3E55B4170452}" srcOrd="0" destOrd="0" parTransId="{78602E25-BFBB-4668-B324-4F9051CE7C88}" sibTransId="{08A1A61D-16AF-4E18-A9BC-5AC6E5960DFF}"/>
    <dgm:cxn modelId="{FBD00E8D-AD63-46B5-974B-4B06A23DDBBF}" srcId="{B32CB280-9FC4-45AB-9DFC-D4477DACB7C0}" destId="{18B7827B-B17D-48AF-9B12-37D88832B5B1}" srcOrd="3" destOrd="0" parTransId="{D8223BDB-6FB2-4D19-88F6-4D2A00F664D1}" sibTransId="{54FF66AB-20BA-4DD1-ADB4-27A439C077E5}"/>
    <dgm:cxn modelId="{4730B3A7-FE83-4874-9BC5-DA305323DCE3}" srcId="{B32CB280-9FC4-45AB-9DFC-D4477DACB7C0}" destId="{2598AEBF-15C7-4D10-A27F-2479812A4CFC}" srcOrd="1" destOrd="0" parTransId="{C7C1381D-7705-46B2-B99C-205B45A8F770}" sibTransId="{A5DDE503-15C8-4672-B346-0564D5414404}"/>
    <dgm:cxn modelId="{43297BC8-88CD-4F9F-9444-62EE5FBD3CDD}" type="presOf" srcId="{435958A4-0868-4773-8C83-FE789E93266B}" destId="{56404FF6-3488-4A44-A75D-75393CFA1BD4}" srcOrd="0" destOrd="0" presId="urn:microsoft.com/office/officeart/2008/layout/LinedList"/>
    <dgm:cxn modelId="{294464CD-0A08-4D08-868E-296D845B8142}" srcId="{B32CB280-9FC4-45AB-9DFC-D4477DACB7C0}" destId="{42A7B0EC-9E23-4A21-8E40-BBFC6B4B239A}" srcOrd="5" destOrd="0" parTransId="{DA5F4762-318A-41B4-8D42-FAA8FABC642E}" sibTransId="{7DEB3DC5-8D12-4361-9044-09F92384ED36}"/>
    <dgm:cxn modelId="{5ED0A3F1-0630-4BA0-A5FC-7736A3C5A6D8}" srcId="{B32CB280-9FC4-45AB-9DFC-D4477DACB7C0}" destId="{435958A4-0868-4773-8C83-FE789E93266B}" srcOrd="2" destOrd="0" parTransId="{20E46AF7-7EE7-4478-BFD6-ACEEA6418307}" sibTransId="{3FB97102-DBEF-4099-8947-A36533CA6519}"/>
    <dgm:cxn modelId="{F0D41FF2-631A-437D-8A94-DDF9C6A61AEE}" srcId="{B32CB280-9FC4-45AB-9DFC-D4477DACB7C0}" destId="{B6F4E862-81FE-4CD3-A0DD-543EF8F70919}" srcOrd="4" destOrd="0" parTransId="{850142D7-B3E1-4D1A-A1EB-696D30B83DCE}" sibTransId="{EB54C335-E325-43BD-B5DE-AE7130728B27}"/>
    <dgm:cxn modelId="{5B7168F9-74CC-467D-98DC-65D512D3D746}" type="presOf" srcId="{42A7B0EC-9E23-4A21-8E40-BBFC6B4B239A}" destId="{025E2C26-09A3-480C-8985-CCB1CAD507BF}" srcOrd="0" destOrd="0" presId="urn:microsoft.com/office/officeart/2008/layout/LinedList"/>
    <dgm:cxn modelId="{AF08B126-0CBC-4FBD-8890-228AB4C2BE53}" type="presParOf" srcId="{BCCD0A4F-2AA1-43F5-8766-47C0A5122613}" destId="{B10CE0D7-6B2E-4FE1-A547-285D7AA8D34F}" srcOrd="0" destOrd="0" presId="urn:microsoft.com/office/officeart/2008/layout/LinedList"/>
    <dgm:cxn modelId="{5803167A-8CF0-49B2-80C5-3864236C97B9}" type="presParOf" srcId="{BCCD0A4F-2AA1-43F5-8766-47C0A5122613}" destId="{59199D3A-BAC3-42AF-B8D9-60EB5CAB1C98}" srcOrd="1" destOrd="0" presId="urn:microsoft.com/office/officeart/2008/layout/LinedList"/>
    <dgm:cxn modelId="{2EEC6E9A-DC9E-4036-A2B9-B7157067494D}" type="presParOf" srcId="{59199D3A-BAC3-42AF-B8D9-60EB5CAB1C98}" destId="{C87AD714-1553-4623-9475-F4A33DC378A4}" srcOrd="0" destOrd="0" presId="urn:microsoft.com/office/officeart/2008/layout/LinedList"/>
    <dgm:cxn modelId="{1F6E880B-9D4C-4CB0-9F52-E75AEBCCCE4F}" type="presParOf" srcId="{59199D3A-BAC3-42AF-B8D9-60EB5CAB1C98}" destId="{0D91435B-901E-4314-A01F-699978306236}" srcOrd="1" destOrd="0" presId="urn:microsoft.com/office/officeart/2008/layout/LinedList"/>
    <dgm:cxn modelId="{F2245D05-A5FE-47C2-B015-E14FD7AB2AF7}" type="presParOf" srcId="{BCCD0A4F-2AA1-43F5-8766-47C0A5122613}" destId="{48374B86-E78C-4C5E-ABE0-A11D116E1A57}" srcOrd="2" destOrd="0" presId="urn:microsoft.com/office/officeart/2008/layout/LinedList"/>
    <dgm:cxn modelId="{2001B090-4276-499F-91D6-F45F550BBE29}" type="presParOf" srcId="{BCCD0A4F-2AA1-43F5-8766-47C0A5122613}" destId="{4B75B151-2117-448B-A8C1-99D3A892EB95}" srcOrd="3" destOrd="0" presId="urn:microsoft.com/office/officeart/2008/layout/LinedList"/>
    <dgm:cxn modelId="{9746D2D0-738D-4020-AE1B-EA4F1B398897}" type="presParOf" srcId="{4B75B151-2117-448B-A8C1-99D3A892EB95}" destId="{96B0CECD-0C27-4610-BA47-42F58E0CC511}" srcOrd="0" destOrd="0" presId="urn:microsoft.com/office/officeart/2008/layout/LinedList"/>
    <dgm:cxn modelId="{E1BF21D4-2085-462C-8205-761B916BAA25}" type="presParOf" srcId="{4B75B151-2117-448B-A8C1-99D3A892EB95}" destId="{5123F7CD-645D-464C-A661-D5A0203CE3DE}" srcOrd="1" destOrd="0" presId="urn:microsoft.com/office/officeart/2008/layout/LinedList"/>
    <dgm:cxn modelId="{67154164-9F1B-4D9F-8D31-37371C002210}" type="presParOf" srcId="{BCCD0A4F-2AA1-43F5-8766-47C0A5122613}" destId="{A19451BC-7C8E-43C1-876F-3DE4DECDC536}" srcOrd="4" destOrd="0" presId="urn:microsoft.com/office/officeart/2008/layout/LinedList"/>
    <dgm:cxn modelId="{0B522FFC-BE84-4FC1-82B6-62FCA316FB2E}" type="presParOf" srcId="{BCCD0A4F-2AA1-43F5-8766-47C0A5122613}" destId="{4D728D97-BD7D-47A4-BD22-A6DA69F23E8A}" srcOrd="5" destOrd="0" presId="urn:microsoft.com/office/officeart/2008/layout/LinedList"/>
    <dgm:cxn modelId="{986FE48F-FD08-4AA4-86CD-E38F9058E4BD}" type="presParOf" srcId="{4D728D97-BD7D-47A4-BD22-A6DA69F23E8A}" destId="{56404FF6-3488-4A44-A75D-75393CFA1BD4}" srcOrd="0" destOrd="0" presId="urn:microsoft.com/office/officeart/2008/layout/LinedList"/>
    <dgm:cxn modelId="{1DC10411-77A4-44B7-BE5E-2813339053C8}" type="presParOf" srcId="{4D728D97-BD7D-47A4-BD22-A6DA69F23E8A}" destId="{B170B406-DF19-4D2D-9122-1D021EE66CF0}" srcOrd="1" destOrd="0" presId="urn:microsoft.com/office/officeart/2008/layout/LinedList"/>
    <dgm:cxn modelId="{DBC46FA9-5AE4-47CB-85F4-FFDDE7837290}" type="presParOf" srcId="{BCCD0A4F-2AA1-43F5-8766-47C0A5122613}" destId="{66FD03A2-A675-40E6-ABB4-A7FBB8DFE2A6}" srcOrd="6" destOrd="0" presId="urn:microsoft.com/office/officeart/2008/layout/LinedList"/>
    <dgm:cxn modelId="{DB6A3095-BFA2-49D1-B2BC-E35ACDC606CB}" type="presParOf" srcId="{BCCD0A4F-2AA1-43F5-8766-47C0A5122613}" destId="{02634539-BBB0-4B0F-A53F-AD90E9DEA990}" srcOrd="7" destOrd="0" presId="urn:microsoft.com/office/officeart/2008/layout/LinedList"/>
    <dgm:cxn modelId="{FCAA57E6-7CF2-4CB6-8E3D-EE62DCA950B8}" type="presParOf" srcId="{02634539-BBB0-4B0F-A53F-AD90E9DEA990}" destId="{1B3E1EF7-2492-43E4-A1E6-8021A33E2514}" srcOrd="0" destOrd="0" presId="urn:microsoft.com/office/officeart/2008/layout/LinedList"/>
    <dgm:cxn modelId="{3AF5008E-A283-45B9-8BC7-53CC39A5B7C7}" type="presParOf" srcId="{02634539-BBB0-4B0F-A53F-AD90E9DEA990}" destId="{2A78945F-EA63-4509-89EC-C7390E23E9A5}" srcOrd="1" destOrd="0" presId="urn:microsoft.com/office/officeart/2008/layout/LinedList"/>
    <dgm:cxn modelId="{002B140E-CCB3-4A23-9979-30C7083BB556}" type="presParOf" srcId="{BCCD0A4F-2AA1-43F5-8766-47C0A5122613}" destId="{04B5A8C0-6D74-496E-8223-5072E924CB34}" srcOrd="8" destOrd="0" presId="urn:microsoft.com/office/officeart/2008/layout/LinedList"/>
    <dgm:cxn modelId="{90FFA0B9-E464-4F14-AEA7-8B9532B78397}" type="presParOf" srcId="{BCCD0A4F-2AA1-43F5-8766-47C0A5122613}" destId="{7A9F1373-A37E-4018-98CC-00279734050B}" srcOrd="9" destOrd="0" presId="urn:microsoft.com/office/officeart/2008/layout/LinedList"/>
    <dgm:cxn modelId="{3C793426-CE05-4D85-B100-A3624FB5259F}" type="presParOf" srcId="{7A9F1373-A37E-4018-98CC-00279734050B}" destId="{F01F2792-7815-4AAD-BFA2-F26E7B09DA23}" srcOrd="0" destOrd="0" presId="urn:microsoft.com/office/officeart/2008/layout/LinedList"/>
    <dgm:cxn modelId="{E55285A8-0935-4F4E-90E8-FF66CF5B6D45}" type="presParOf" srcId="{7A9F1373-A37E-4018-98CC-00279734050B}" destId="{3AAB49B1-6296-49C5-AA58-D5341947E3F8}" srcOrd="1" destOrd="0" presId="urn:microsoft.com/office/officeart/2008/layout/LinedList"/>
    <dgm:cxn modelId="{4448A0AA-B117-4EC5-8FA7-73A1B995E6EE}" type="presParOf" srcId="{BCCD0A4F-2AA1-43F5-8766-47C0A5122613}" destId="{BB203969-DF9C-4A0B-B946-5944A6FA63F0}" srcOrd="10" destOrd="0" presId="urn:microsoft.com/office/officeart/2008/layout/LinedList"/>
    <dgm:cxn modelId="{9CDF8D0C-87A9-4003-BF8A-DDE1144D2220}" type="presParOf" srcId="{BCCD0A4F-2AA1-43F5-8766-47C0A5122613}" destId="{80160693-CEAF-44EB-A52C-0955A6E3959C}" srcOrd="11" destOrd="0" presId="urn:microsoft.com/office/officeart/2008/layout/LinedList"/>
    <dgm:cxn modelId="{FEC7DF2C-7442-4234-B38C-F6A8ED76AA88}" type="presParOf" srcId="{80160693-CEAF-44EB-A52C-0955A6E3959C}" destId="{025E2C26-09A3-480C-8985-CCB1CAD507BF}" srcOrd="0" destOrd="0" presId="urn:microsoft.com/office/officeart/2008/layout/LinedList"/>
    <dgm:cxn modelId="{A7C4124E-B3A9-42EA-A49A-1E3BB8F386B0}" type="presParOf" srcId="{80160693-CEAF-44EB-A52C-0955A6E3959C}" destId="{C15BB95A-A701-4FD5-B841-DCC0CC8007A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CE0D7-6B2E-4FE1-A547-285D7AA8D34F}">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7AD714-1553-4623-9475-F4A33DC378A4}">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Guba and Lincoln's 1994 text "Competing Paradigms in Qualitative Research“</a:t>
          </a:r>
          <a:endParaRPr lang="en-US" sz="2500" kern="1200"/>
        </a:p>
      </dsp:txBody>
      <dsp:txXfrm>
        <a:off x="0" y="2703"/>
        <a:ext cx="6900512" cy="921789"/>
      </dsp:txXfrm>
    </dsp:sp>
    <dsp:sp modelId="{48374B86-E78C-4C5E-ABE0-A11D116E1A57}">
      <dsp:nvSpPr>
        <dsp:cNvPr id="0" name=""/>
        <dsp:cNvSpPr/>
      </dsp:nvSpPr>
      <dsp:spPr>
        <a:xfrm>
          <a:off x="0" y="924492"/>
          <a:ext cx="6900512" cy="0"/>
        </a:xfrm>
        <a:prstGeom prst="line">
          <a:avLst/>
        </a:prstGeom>
        <a:solidFill>
          <a:schemeClr val="accent2">
            <a:hueOff val="0"/>
            <a:satOff val="-20000"/>
            <a:lumOff val="10000"/>
            <a:alphaOff val="0"/>
          </a:schemeClr>
        </a:solidFill>
        <a:ln w="19050" cap="flat" cmpd="sng" algn="ctr">
          <a:solidFill>
            <a:schemeClr val="accent2">
              <a:hueOff val="0"/>
              <a:satOff val="-20000"/>
              <a:lumOff val="1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B0CECD-0C27-4610-BA47-42F58E0CC511}">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Put forth those four major elements that underpin a paradigm:</a:t>
          </a:r>
          <a:endParaRPr lang="en-US" sz="2500" kern="1200"/>
        </a:p>
      </dsp:txBody>
      <dsp:txXfrm>
        <a:off x="0" y="924492"/>
        <a:ext cx="6900512" cy="921789"/>
      </dsp:txXfrm>
    </dsp:sp>
    <dsp:sp modelId="{A19451BC-7C8E-43C1-876F-3DE4DECDC536}">
      <dsp:nvSpPr>
        <dsp:cNvPr id="0" name=""/>
        <dsp:cNvSpPr/>
      </dsp:nvSpPr>
      <dsp:spPr>
        <a:xfrm>
          <a:off x="0" y="1846281"/>
          <a:ext cx="6900512" cy="0"/>
        </a:xfrm>
        <a:prstGeom prst="line">
          <a:avLst/>
        </a:prstGeom>
        <a:solidFill>
          <a:schemeClr val="accent2">
            <a:hueOff val="0"/>
            <a:satOff val="-40000"/>
            <a:lumOff val="20000"/>
            <a:alphaOff val="0"/>
          </a:schemeClr>
        </a:solidFill>
        <a:ln w="19050" cap="flat" cmpd="sng" algn="ctr">
          <a:solidFill>
            <a:schemeClr val="accent2">
              <a:hueOff val="0"/>
              <a:satOff val="-40000"/>
              <a:lumOff val="2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404FF6-3488-4A44-A75D-75393CFA1BD4}">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Ontology = Basic belief system about nature of reality</a:t>
          </a:r>
          <a:endParaRPr lang="en-US" sz="2500" kern="1200"/>
        </a:p>
      </dsp:txBody>
      <dsp:txXfrm>
        <a:off x="0" y="1846281"/>
        <a:ext cx="6900512" cy="921789"/>
      </dsp:txXfrm>
    </dsp:sp>
    <dsp:sp modelId="{66FD03A2-A675-40E6-ABB4-A7FBB8DFE2A6}">
      <dsp:nvSpPr>
        <dsp:cNvPr id="0" name=""/>
        <dsp:cNvSpPr/>
      </dsp:nvSpPr>
      <dsp:spPr>
        <a:xfrm>
          <a:off x="0" y="2768070"/>
          <a:ext cx="6900512" cy="0"/>
        </a:xfrm>
        <a:prstGeom prst="line">
          <a:avLst/>
        </a:prstGeom>
        <a:solidFill>
          <a:schemeClr val="accent2">
            <a:hueOff val="0"/>
            <a:satOff val="-60000"/>
            <a:lumOff val="30000"/>
            <a:alphaOff val="0"/>
          </a:schemeClr>
        </a:solidFill>
        <a:ln w="19050" cap="flat" cmpd="sng" algn="ctr">
          <a:solidFill>
            <a:schemeClr val="accent2">
              <a:hueOff val="0"/>
              <a:satOff val="-60000"/>
              <a:lumOff val="3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3E1EF7-2492-43E4-A1E6-8021A33E2514}">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Epistemology = Assumptions about the grounds of knowledge</a:t>
          </a:r>
          <a:endParaRPr lang="en-US" sz="2500" kern="1200"/>
        </a:p>
      </dsp:txBody>
      <dsp:txXfrm>
        <a:off x="0" y="2768070"/>
        <a:ext cx="6900512" cy="921789"/>
      </dsp:txXfrm>
    </dsp:sp>
    <dsp:sp modelId="{04B5A8C0-6D74-496E-8223-5072E924CB34}">
      <dsp:nvSpPr>
        <dsp:cNvPr id="0" name=""/>
        <dsp:cNvSpPr/>
      </dsp:nvSpPr>
      <dsp:spPr>
        <a:xfrm>
          <a:off x="0" y="3689859"/>
          <a:ext cx="6900512" cy="0"/>
        </a:xfrm>
        <a:prstGeom prst="line">
          <a:avLst/>
        </a:prstGeom>
        <a:solidFill>
          <a:schemeClr val="accent2">
            <a:hueOff val="0"/>
            <a:satOff val="-80000"/>
            <a:lumOff val="40000"/>
            <a:alphaOff val="0"/>
          </a:schemeClr>
        </a:solidFill>
        <a:ln w="19050" cap="flat" cmpd="sng" algn="ctr">
          <a:solidFill>
            <a:schemeClr val="accent2">
              <a:hueOff val="0"/>
              <a:satOff val="-80000"/>
              <a:lumOff val="4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F2792-7815-4AAD-BFA2-F26E7B09DA23}">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Axiology = Role of values in conduct of research</a:t>
          </a:r>
          <a:endParaRPr lang="en-US" sz="2500" kern="1200"/>
        </a:p>
      </dsp:txBody>
      <dsp:txXfrm>
        <a:off x="0" y="3689859"/>
        <a:ext cx="6900512" cy="921789"/>
      </dsp:txXfrm>
    </dsp:sp>
    <dsp:sp modelId="{BB203969-DF9C-4A0B-B946-5944A6FA63F0}">
      <dsp:nvSpPr>
        <dsp:cNvPr id="0" name=""/>
        <dsp:cNvSpPr/>
      </dsp:nvSpPr>
      <dsp:spPr>
        <a:xfrm>
          <a:off x="0" y="4611648"/>
          <a:ext cx="6900512" cy="0"/>
        </a:xfrm>
        <a:prstGeom prst="line">
          <a:avLst/>
        </a:prstGeom>
        <a:solidFill>
          <a:schemeClr val="accent2">
            <a:hueOff val="0"/>
            <a:satOff val="-100000"/>
            <a:lumOff val="50000"/>
            <a:alphaOff val="0"/>
          </a:schemeClr>
        </a:solidFill>
        <a:ln w="19050" cap="flat" cmpd="sng" algn="ctr">
          <a:solidFill>
            <a:schemeClr val="accent2">
              <a:hueOff val="0"/>
              <a:satOff val="-100000"/>
              <a:lumOff val="5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5E2C26-09A3-480C-8985-CCB1CAD507B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Methodology = Process of building new knowledge</a:t>
          </a:r>
          <a:endParaRPr lang="en-US" sz="2500" kern="1200"/>
        </a:p>
      </dsp:txBody>
      <dsp:txXfrm>
        <a:off x="0" y="4611648"/>
        <a:ext cx="6900512" cy="9217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2B264-74E8-0B27-325B-72E28E15F1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65FC50-4F3F-25E7-FFAE-7C78CA008B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EECEE9-45F3-6E84-DC4D-84FEFD3EFD1B}"/>
              </a:ext>
            </a:extLst>
          </p:cNvPr>
          <p:cNvSpPr>
            <a:spLocks noGrp="1"/>
          </p:cNvSpPr>
          <p:nvPr>
            <p:ph type="dt" sz="half" idx="10"/>
          </p:nvPr>
        </p:nvSpPr>
        <p:spPr/>
        <p:txBody>
          <a:bodyPr/>
          <a:lstStyle/>
          <a:p>
            <a:fld id="{C2A8F92F-BF67-49A2-B478-52BC7E020006}" type="datetimeFigureOut">
              <a:rPr lang="en-GB" smtClean="0"/>
              <a:t>11/01/2024</a:t>
            </a:fld>
            <a:endParaRPr lang="en-GB"/>
          </a:p>
        </p:txBody>
      </p:sp>
      <p:sp>
        <p:nvSpPr>
          <p:cNvPr id="5" name="Footer Placeholder 4">
            <a:extLst>
              <a:ext uri="{FF2B5EF4-FFF2-40B4-BE49-F238E27FC236}">
                <a16:creationId xmlns:a16="http://schemas.microsoft.com/office/drawing/2014/main" id="{C6694A3A-D798-A56A-A143-AEEC942764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BED620-B6C8-7825-ECE5-F4839E48E9C8}"/>
              </a:ext>
            </a:extLst>
          </p:cNvPr>
          <p:cNvSpPr>
            <a:spLocks noGrp="1"/>
          </p:cNvSpPr>
          <p:nvPr>
            <p:ph type="sldNum" sz="quarter" idx="12"/>
          </p:nvPr>
        </p:nvSpPr>
        <p:spPr/>
        <p:txBody>
          <a:bodyPr/>
          <a:lstStyle/>
          <a:p>
            <a:fld id="{3ECA0827-C08E-40D6-832F-8083CB5C7F26}" type="slidenum">
              <a:rPr lang="en-GB" smtClean="0"/>
              <a:t>‹#›</a:t>
            </a:fld>
            <a:endParaRPr lang="en-GB"/>
          </a:p>
        </p:txBody>
      </p:sp>
    </p:spTree>
    <p:extLst>
      <p:ext uri="{BB962C8B-B14F-4D97-AF65-F5344CB8AC3E}">
        <p14:creationId xmlns:p14="http://schemas.microsoft.com/office/powerpoint/2010/main" val="20802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B329B-2CCA-44D7-5950-AF8F2B2BC5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22AD91-4B24-E0D6-D095-2ED9CA01FC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4D1FD3-8332-B74C-7BFF-CF92F1E91176}"/>
              </a:ext>
            </a:extLst>
          </p:cNvPr>
          <p:cNvSpPr>
            <a:spLocks noGrp="1"/>
          </p:cNvSpPr>
          <p:nvPr>
            <p:ph type="dt" sz="half" idx="10"/>
          </p:nvPr>
        </p:nvSpPr>
        <p:spPr/>
        <p:txBody>
          <a:bodyPr/>
          <a:lstStyle/>
          <a:p>
            <a:fld id="{C2A8F92F-BF67-49A2-B478-52BC7E020006}" type="datetimeFigureOut">
              <a:rPr lang="en-GB" smtClean="0"/>
              <a:t>11/01/2024</a:t>
            </a:fld>
            <a:endParaRPr lang="en-GB"/>
          </a:p>
        </p:txBody>
      </p:sp>
      <p:sp>
        <p:nvSpPr>
          <p:cNvPr id="5" name="Footer Placeholder 4">
            <a:extLst>
              <a:ext uri="{FF2B5EF4-FFF2-40B4-BE49-F238E27FC236}">
                <a16:creationId xmlns:a16="http://schemas.microsoft.com/office/drawing/2014/main" id="{19894D34-0D77-7F3B-7430-4F93040C13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52AB82-F271-045B-40DF-AC98230C75BC}"/>
              </a:ext>
            </a:extLst>
          </p:cNvPr>
          <p:cNvSpPr>
            <a:spLocks noGrp="1"/>
          </p:cNvSpPr>
          <p:nvPr>
            <p:ph type="sldNum" sz="quarter" idx="12"/>
          </p:nvPr>
        </p:nvSpPr>
        <p:spPr/>
        <p:txBody>
          <a:bodyPr/>
          <a:lstStyle/>
          <a:p>
            <a:fld id="{3ECA0827-C08E-40D6-832F-8083CB5C7F26}" type="slidenum">
              <a:rPr lang="en-GB" smtClean="0"/>
              <a:t>‹#›</a:t>
            </a:fld>
            <a:endParaRPr lang="en-GB"/>
          </a:p>
        </p:txBody>
      </p:sp>
    </p:spTree>
    <p:extLst>
      <p:ext uri="{BB962C8B-B14F-4D97-AF65-F5344CB8AC3E}">
        <p14:creationId xmlns:p14="http://schemas.microsoft.com/office/powerpoint/2010/main" val="434863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67CB8-64FB-D308-106D-ACA5DA18AD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34F325-516C-9D3F-9EA0-EDA68A3B73D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CB9E1D-47D6-320A-08C5-32B4BDD76500}"/>
              </a:ext>
            </a:extLst>
          </p:cNvPr>
          <p:cNvSpPr>
            <a:spLocks noGrp="1"/>
          </p:cNvSpPr>
          <p:nvPr>
            <p:ph type="dt" sz="half" idx="10"/>
          </p:nvPr>
        </p:nvSpPr>
        <p:spPr/>
        <p:txBody>
          <a:bodyPr/>
          <a:lstStyle/>
          <a:p>
            <a:fld id="{C2A8F92F-BF67-49A2-B478-52BC7E020006}" type="datetimeFigureOut">
              <a:rPr lang="en-GB" smtClean="0"/>
              <a:t>11/01/2024</a:t>
            </a:fld>
            <a:endParaRPr lang="en-GB"/>
          </a:p>
        </p:txBody>
      </p:sp>
      <p:sp>
        <p:nvSpPr>
          <p:cNvPr id="5" name="Footer Placeholder 4">
            <a:extLst>
              <a:ext uri="{FF2B5EF4-FFF2-40B4-BE49-F238E27FC236}">
                <a16:creationId xmlns:a16="http://schemas.microsoft.com/office/drawing/2014/main" id="{AB24F752-8DEA-E6C4-393B-9BC48DF2ED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AD652E-0CD5-3B1D-B938-98D5FCC42EE2}"/>
              </a:ext>
            </a:extLst>
          </p:cNvPr>
          <p:cNvSpPr>
            <a:spLocks noGrp="1"/>
          </p:cNvSpPr>
          <p:nvPr>
            <p:ph type="sldNum" sz="quarter" idx="12"/>
          </p:nvPr>
        </p:nvSpPr>
        <p:spPr/>
        <p:txBody>
          <a:bodyPr/>
          <a:lstStyle/>
          <a:p>
            <a:fld id="{3ECA0827-C08E-40D6-832F-8083CB5C7F26}" type="slidenum">
              <a:rPr lang="en-GB" smtClean="0"/>
              <a:t>‹#›</a:t>
            </a:fld>
            <a:endParaRPr lang="en-GB"/>
          </a:p>
        </p:txBody>
      </p:sp>
    </p:spTree>
    <p:extLst>
      <p:ext uri="{BB962C8B-B14F-4D97-AF65-F5344CB8AC3E}">
        <p14:creationId xmlns:p14="http://schemas.microsoft.com/office/powerpoint/2010/main" val="1749025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A21DB-49DF-587F-EDA9-BF659F1EC9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EC193B-31D2-C4A0-E6BA-622D9CF8051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A0592F-E173-9857-04E7-41958CEC6B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F87AFE-F936-F3A9-8FD9-17A808D3A0D5}"/>
              </a:ext>
            </a:extLst>
          </p:cNvPr>
          <p:cNvSpPr>
            <a:spLocks noGrp="1"/>
          </p:cNvSpPr>
          <p:nvPr>
            <p:ph type="dt" sz="half" idx="10"/>
          </p:nvPr>
        </p:nvSpPr>
        <p:spPr/>
        <p:txBody>
          <a:bodyPr/>
          <a:lstStyle/>
          <a:p>
            <a:fld id="{C2A8F92F-BF67-49A2-B478-52BC7E020006}" type="datetimeFigureOut">
              <a:rPr lang="en-GB" smtClean="0"/>
              <a:t>11/01/2024</a:t>
            </a:fld>
            <a:endParaRPr lang="en-GB"/>
          </a:p>
        </p:txBody>
      </p:sp>
      <p:sp>
        <p:nvSpPr>
          <p:cNvPr id="6" name="Footer Placeholder 5">
            <a:extLst>
              <a:ext uri="{FF2B5EF4-FFF2-40B4-BE49-F238E27FC236}">
                <a16:creationId xmlns:a16="http://schemas.microsoft.com/office/drawing/2014/main" id="{4B22E9AE-3171-64BA-2E29-38160BC787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5C2D73-9C6F-278F-8886-763B1595C83E}"/>
              </a:ext>
            </a:extLst>
          </p:cNvPr>
          <p:cNvSpPr>
            <a:spLocks noGrp="1"/>
          </p:cNvSpPr>
          <p:nvPr>
            <p:ph type="sldNum" sz="quarter" idx="12"/>
          </p:nvPr>
        </p:nvSpPr>
        <p:spPr/>
        <p:txBody>
          <a:bodyPr/>
          <a:lstStyle/>
          <a:p>
            <a:fld id="{3ECA0827-C08E-40D6-832F-8083CB5C7F26}" type="slidenum">
              <a:rPr lang="en-GB" smtClean="0"/>
              <a:t>‹#›</a:t>
            </a:fld>
            <a:endParaRPr lang="en-GB"/>
          </a:p>
        </p:txBody>
      </p:sp>
    </p:spTree>
    <p:extLst>
      <p:ext uri="{BB962C8B-B14F-4D97-AF65-F5344CB8AC3E}">
        <p14:creationId xmlns:p14="http://schemas.microsoft.com/office/powerpoint/2010/main" val="1443450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D9870-BC9B-9003-BE3D-FDA87627117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BAFD08-B24A-3DBC-25DC-86878DF215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8AE873-51FA-DAF4-DE6D-3279440FE2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E8B5B0-839F-EC61-4C54-AD79031FAC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A7F9ABF-DC13-F4A5-6095-20F506B64E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3A70FA-B6C3-85A8-F113-1CEDC333AE3D}"/>
              </a:ext>
            </a:extLst>
          </p:cNvPr>
          <p:cNvSpPr>
            <a:spLocks noGrp="1"/>
          </p:cNvSpPr>
          <p:nvPr>
            <p:ph type="dt" sz="half" idx="10"/>
          </p:nvPr>
        </p:nvSpPr>
        <p:spPr/>
        <p:txBody>
          <a:bodyPr/>
          <a:lstStyle/>
          <a:p>
            <a:fld id="{C2A8F92F-BF67-49A2-B478-52BC7E020006}" type="datetimeFigureOut">
              <a:rPr lang="en-GB" smtClean="0"/>
              <a:t>11/01/2024</a:t>
            </a:fld>
            <a:endParaRPr lang="en-GB"/>
          </a:p>
        </p:txBody>
      </p:sp>
      <p:sp>
        <p:nvSpPr>
          <p:cNvPr id="8" name="Footer Placeholder 7">
            <a:extLst>
              <a:ext uri="{FF2B5EF4-FFF2-40B4-BE49-F238E27FC236}">
                <a16:creationId xmlns:a16="http://schemas.microsoft.com/office/drawing/2014/main" id="{24F8BA55-3C96-145C-8FED-DC9AE2B406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FCDC6F-F762-71E1-7686-A83D7A9F5B66}"/>
              </a:ext>
            </a:extLst>
          </p:cNvPr>
          <p:cNvSpPr>
            <a:spLocks noGrp="1"/>
          </p:cNvSpPr>
          <p:nvPr>
            <p:ph type="sldNum" sz="quarter" idx="12"/>
          </p:nvPr>
        </p:nvSpPr>
        <p:spPr/>
        <p:txBody>
          <a:bodyPr/>
          <a:lstStyle/>
          <a:p>
            <a:fld id="{3ECA0827-C08E-40D6-832F-8083CB5C7F26}" type="slidenum">
              <a:rPr lang="en-GB" smtClean="0"/>
              <a:t>‹#›</a:t>
            </a:fld>
            <a:endParaRPr lang="en-GB"/>
          </a:p>
        </p:txBody>
      </p:sp>
    </p:spTree>
    <p:extLst>
      <p:ext uri="{BB962C8B-B14F-4D97-AF65-F5344CB8AC3E}">
        <p14:creationId xmlns:p14="http://schemas.microsoft.com/office/powerpoint/2010/main" val="411136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5C9D-350A-F23F-C5D0-F0E602E824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36A1A8-9951-1F50-A3B1-F1C42A1418C2}"/>
              </a:ext>
            </a:extLst>
          </p:cNvPr>
          <p:cNvSpPr>
            <a:spLocks noGrp="1"/>
          </p:cNvSpPr>
          <p:nvPr>
            <p:ph type="dt" sz="half" idx="10"/>
          </p:nvPr>
        </p:nvSpPr>
        <p:spPr/>
        <p:txBody>
          <a:bodyPr/>
          <a:lstStyle/>
          <a:p>
            <a:fld id="{C2A8F92F-BF67-49A2-B478-52BC7E020006}" type="datetimeFigureOut">
              <a:rPr lang="en-GB" smtClean="0"/>
              <a:t>11/01/2024</a:t>
            </a:fld>
            <a:endParaRPr lang="en-GB"/>
          </a:p>
        </p:txBody>
      </p:sp>
      <p:sp>
        <p:nvSpPr>
          <p:cNvPr id="4" name="Footer Placeholder 3">
            <a:extLst>
              <a:ext uri="{FF2B5EF4-FFF2-40B4-BE49-F238E27FC236}">
                <a16:creationId xmlns:a16="http://schemas.microsoft.com/office/drawing/2014/main" id="{41706BAA-A33E-C294-95CB-7BBC8B1E10B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7FC162-4605-520C-23AA-7AE39016565E}"/>
              </a:ext>
            </a:extLst>
          </p:cNvPr>
          <p:cNvSpPr>
            <a:spLocks noGrp="1"/>
          </p:cNvSpPr>
          <p:nvPr>
            <p:ph type="sldNum" sz="quarter" idx="12"/>
          </p:nvPr>
        </p:nvSpPr>
        <p:spPr/>
        <p:txBody>
          <a:bodyPr/>
          <a:lstStyle/>
          <a:p>
            <a:fld id="{3ECA0827-C08E-40D6-832F-8083CB5C7F26}" type="slidenum">
              <a:rPr lang="en-GB" smtClean="0"/>
              <a:t>‹#›</a:t>
            </a:fld>
            <a:endParaRPr lang="en-GB"/>
          </a:p>
        </p:txBody>
      </p:sp>
    </p:spTree>
    <p:extLst>
      <p:ext uri="{BB962C8B-B14F-4D97-AF65-F5344CB8AC3E}">
        <p14:creationId xmlns:p14="http://schemas.microsoft.com/office/powerpoint/2010/main" val="4091316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CBC69C-73F3-C156-44B3-E83619FCB679}"/>
              </a:ext>
            </a:extLst>
          </p:cNvPr>
          <p:cNvSpPr>
            <a:spLocks noGrp="1"/>
          </p:cNvSpPr>
          <p:nvPr>
            <p:ph type="dt" sz="half" idx="10"/>
          </p:nvPr>
        </p:nvSpPr>
        <p:spPr/>
        <p:txBody>
          <a:bodyPr/>
          <a:lstStyle/>
          <a:p>
            <a:fld id="{C2A8F92F-BF67-49A2-B478-52BC7E020006}" type="datetimeFigureOut">
              <a:rPr lang="en-GB" smtClean="0"/>
              <a:t>11/01/2024</a:t>
            </a:fld>
            <a:endParaRPr lang="en-GB"/>
          </a:p>
        </p:txBody>
      </p:sp>
      <p:sp>
        <p:nvSpPr>
          <p:cNvPr id="3" name="Footer Placeholder 2">
            <a:extLst>
              <a:ext uri="{FF2B5EF4-FFF2-40B4-BE49-F238E27FC236}">
                <a16:creationId xmlns:a16="http://schemas.microsoft.com/office/drawing/2014/main" id="{DC12FB38-AFC8-1C16-8566-13F5ACB610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2A9C45-C1C6-1305-BA43-75DADC97DA83}"/>
              </a:ext>
            </a:extLst>
          </p:cNvPr>
          <p:cNvSpPr>
            <a:spLocks noGrp="1"/>
          </p:cNvSpPr>
          <p:nvPr>
            <p:ph type="sldNum" sz="quarter" idx="12"/>
          </p:nvPr>
        </p:nvSpPr>
        <p:spPr/>
        <p:txBody>
          <a:bodyPr/>
          <a:lstStyle/>
          <a:p>
            <a:fld id="{3ECA0827-C08E-40D6-832F-8083CB5C7F26}" type="slidenum">
              <a:rPr lang="en-GB" smtClean="0"/>
              <a:t>‹#›</a:t>
            </a:fld>
            <a:endParaRPr lang="en-GB"/>
          </a:p>
        </p:txBody>
      </p:sp>
    </p:spTree>
    <p:extLst>
      <p:ext uri="{BB962C8B-B14F-4D97-AF65-F5344CB8AC3E}">
        <p14:creationId xmlns:p14="http://schemas.microsoft.com/office/powerpoint/2010/main" val="2125065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B9EFF-8275-ECD3-F683-25631AC2EC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725B79-BD3B-A280-9549-BFD426144B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83EFB8-5D4D-0B8A-AE05-5B52958F10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6A137F-9AD7-866E-3CA1-37E6C12DFF3E}"/>
              </a:ext>
            </a:extLst>
          </p:cNvPr>
          <p:cNvSpPr>
            <a:spLocks noGrp="1"/>
          </p:cNvSpPr>
          <p:nvPr>
            <p:ph type="dt" sz="half" idx="10"/>
          </p:nvPr>
        </p:nvSpPr>
        <p:spPr/>
        <p:txBody>
          <a:bodyPr/>
          <a:lstStyle/>
          <a:p>
            <a:fld id="{C2A8F92F-BF67-49A2-B478-52BC7E020006}" type="datetimeFigureOut">
              <a:rPr lang="en-GB" smtClean="0"/>
              <a:t>11/01/2024</a:t>
            </a:fld>
            <a:endParaRPr lang="en-GB"/>
          </a:p>
        </p:txBody>
      </p:sp>
      <p:sp>
        <p:nvSpPr>
          <p:cNvPr id="6" name="Footer Placeholder 5">
            <a:extLst>
              <a:ext uri="{FF2B5EF4-FFF2-40B4-BE49-F238E27FC236}">
                <a16:creationId xmlns:a16="http://schemas.microsoft.com/office/drawing/2014/main" id="{91504D7D-BE8B-935C-33FD-99478412A6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DA6965-32FD-D111-B3D6-35E55A841BC1}"/>
              </a:ext>
            </a:extLst>
          </p:cNvPr>
          <p:cNvSpPr>
            <a:spLocks noGrp="1"/>
          </p:cNvSpPr>
          <p:nvPr>
            <p:ph type="sldNum" sz="quarter" idx="12"/>
          </p:nvPr>
        </p:nvSpPr>
        <p:spPr/>
        <p:txBody>
          <a:bodyPr/>
          <a:lstStyle/>
          <a:p>
            <a:fld id="{3ECA0827-C08E-40D6-832F-8083CB5C7F26}" type="slidenum">
              <a:rPr lang="en-GB" smtClean="0"/>
              <a:t>‹#›</a:t>
            </a:fld>
            <a:endParaRPr lang="en-GB"/>
          </a:p>
        </p:txBody>
      </p:sp>
    </p:spTree>
    <p:extLst>
      <p:ext uri="{BB962C8B-B14F-4D97-AF65-F5344CB8AC3E}">
        <p14:creationId xmlns:p14="http://schemas.microsoft.com/office/powerpoint/2010/main" val="3005383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91508-3B9F-CFC6-286D-C73A8A60D2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F6C6EAF-06DE-B9B4-90EC-3CA0B6DFAE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CD5851-83A4-7EDD-6750-0A9C31996C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E914A1-C814-B41A-B2D0-53AD4AFFE10E}"/>
              </a:ext>
            </a:extLst>
          </p:cNvPr>
          <p:cNvSpPr>
            <a:spLocks noGrp="1"/>
          </p:cNvSpPr>
          <p:nvPr>
            <p:ph type="dt" sz="half" idx="10"/>
          </p:nvPr>
        </p:nvSpPr>
        <p:spPr/>
        <p:txBody>
          <a:bodyPr/>
          <a:lstStyle/>
          <a:p>
            <a:fld id="{C2A8F92F-BF67-49A2-B478-52BC7E020006}" type="datetimeFigureOut">
              <a:rPr lang="en-GB" smtClean="0"/>
              <a:t>11/01/2024</a:t>
            </a:fld>
            <a:endParaRPr lang="en-GB"/>
          </a:p>
        </p:txBody>
      </p:sp>
      <p:sp>
        <p:nvSpPr>
          <p:cNvPr id="6" name="Footer Placeholder 5">
            <a:extLst>
              <a:ext uri="{FF2B5EF4-FFF2-40B4-BE49-F238E27FC236}">
                <a16:creationId xmlns:a16="http://schemas.microsoft.com/office/drawing/2014/main" id="{39A17BB7-D3AE-1BF2-B16B-C210F6AB42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FDF7AE-F8B3-A682-32EC-3B58DBF298CA}"/>
              </a:ext>
            </a:extLst>
          </p:cNvPr>
          <p:cNvSpPr>
            <a:spLocks noGrp="1"/>
          </p:cNvSpPr>
          <p:nvPr>
            <p:ph type="sldNum" sz="quarter" idx="12"/>
          </p:nvPr>
        </p:nvSpPr>
        <p:spPr/>
        <p:txBody>
          <a:bodyPr/>
          <a:lstStyle/>
          <a:p>
            <a:fld id="{3ECA0827-C08E-40D6-832F-8083CB5C7F26}" type="slidenum">
              <a:rPr lang="en-GB" smtClean="0"/>
              <a:t>‹#›</a:t>
            </a:fld>
            <a:endParaRPr lang="en-GB"/>
          </a:p>
        </p:txBody>
      </p:sp>
    </p:spTree>
    <p:extLst>
      <p:ext uri="{BB962C8B-B14F-4D97-AF65-F5344CB8AC3E}">
        <p14:creationId xmlns:p14="http://schemas.microsoft.com/office/powerpoint/2010/main" val="1611090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292AF-6BC5-1CCD-CD4B-44955A64BA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4E9455-82B5-9BFE-3840-5962BBFE4A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E9A9F5-A12A-5F31-2D45-562F3D558B21}"/>
              </a:ext>
            </a:extLst>
          </p:cNvPr>
          <p:cNvSpPr>
            <a:spLocks noGrp="1"/>
          </p:cNvSpPr>
          <p:nvPr>
            <p:ph type="dt" sz="half" idx="10"/>
          </p:nvPr>
        </p:nvSpPr>
        <p:spPr/>
        <p:txBody>
          <a:bodyPr/>
          <a:lstStyle/>
          <a:p>
            <a:fld id="{C2A8F92F-BF67-49A2-B478-52BC7E020006}" type="datetimeFigureOut">
              <a:rPr lang="en-GB" smtClean="0"/>
              <a:t>11/01/2024</a:t>
            </a:fld>
            <a:endParaRPr lang="en-GB"/>
          </a:p>
        </p:txBody>
      </p:sp>
      <p:sp>
        <p:nvSpPr>
          <p:cNvPr id="5" name="Footer Placeholder 4">
            <a:extLst>
              <a:ext uri="{FF2B5EF4-FFF2-40B4-BE49-F238E27FC236}">
                <a16:creationId xmlns:a16="http://schemas.microsoft.com/office/drawing/2014/main" id="{E3B725A0-04CF-3663-48E7-4BB4D75C48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8FFEE5-AFA5-ACB3-100A-7AC9048CF8F0}"/>
              </a:ext>
            </a:extLst>
          </p:cNvPr>
          <p:cNvSpPr>
            <a:spLocks noGrp="1"/>
          </p:cNvSpPr>
          <p:nvPr>
            <p:ph type="sldNum" sz="quarter" idx="12"/>
          </p:nvPr>
        </p:nvSpPr>
        <p:spPr/>
        <p:txBody>
          <a:bodyPr/>
          <a:lstStyle/>
          <a:p>
            <a:fld id="{3ECA0827-C08E-40D6-832F-8083CB5C7F26}" type="slidenum">
              <a:rPr lang="en-GB" smtClean="0"/>
              <a:t>‹#›</a:t>
            </a:fld>
            <a:endParaRPr lang="en-GB"/>
          </a:p>
        </p:txBody>
      </p:sp>
    </p:spTree>
    <p:extLst>
      <p:ext uri="{BB962C8B-B14F-4D97-AF65-F5344CB8AC3E}">
        <p14:creationId xmlns:p14="http://schemas.microsoft.com/office/powerpoint/2010/main" val="3507913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E0EAA6-80B7-5236-5C68-055A0B2F400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B4F58D-1517-B2C9-E43E-4929D86A19A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7DA7A9-AE1A-6DE9-F733-B30C7EED4263}"/>
              </a:ext>
            </a:extLst>
          </p:cNvPr>
          <p:cNvSpPr>
            <a:spLocks noGrp="1"/>
          </p:cNvSpPr>
          <p:nvPr>
            <p:ph type="dt" sz="half" idx="10"/>
          </p:nvPr>
        </p:nvSpPr>
        <p:spPr/>
        <p:txBody>
          <a:bodyPr/>
          <a:lstStyle/>
          <a:p>
            <a:fld id="{C2A8F92F-BF67-49A2-B478-52BC7E020006}" type="datetimeFigureOut">
              <a:rPr lang="en-GB" smtClean="0"/>
              <a:t>11/01/2024</a:t>
            </a:fld>
            <a:endParaRPr lang="en-GB"/>
          </a:p>
        </p:txBody>
      </p:sp>
      <p:sp>
        <p:nvSpPr>
          <p:cNvPr id="5" name="Footer Placeholder 4">
            <a:extLst>
              <a:ext uri="{FF2B5EF4-FFF2-40B4-BE49-F238E27FC236}">
                <a16:creationId xmlns:a16="http://schemas.microsoft.com/office/drawing/2014/main" id="{2C17E71A-06D8-2CE4-4797-A1BF1E0E5C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94632D-80A8-21EF-0FDF-9F4092EAB468}"/>
              </a:ext>
            </a:extLst>
          </p:cNvPr>
          <p:cNvSpPr>
            <a:spLocks noGrp="1"/>
          </p:cNvSpPr>
          <p:nvPr>
            <p:ph type="sldNum" sz="quarter" idx="12"/>
          </p:nvPr>
        </p:nvSpPr>
        <p:spPr/>
        <p:txBody>
          <a:bodyPr/>
          <a:lstStyle/>
          <a:p>
            <a:fld id="{3ECA0827-C08E-40D6-832F-8083CB5C7F26}" type="slidenum">
              <a:rPr lang="en-GB" smtClean="0"/>
              <a:t>‹#›</a:t>
            </a:fld>
            <a:endParaRPr lang="en-GB"/>
          </a:p>
        </p:txBody>
      </p:sp>
    </p:spTree>
    <p:extLst>
      <p:ext uri="{BB962C8B-B14F-4D97-AF65-F5344CB8AC3E}">
        <p14:creationId xmlns:p14="http://schemas.microsoft.com/office/powerpoint/2010/main" val="3078735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F6CF82-A26E-4267-1348-F9013A73CC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D861A6-41F3-3158-F61D-5791333B12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872DE9-905E-0E32-70E4-8C3F097824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2A8F92F-BF67-49A2-B478-52BC7E020006}" type="datetimeFigureOut">
              <a:rPr lang="en-GB" smtClean="0"/>
              <a:t>11/01/2024</a:t>
            </a:fld>
            <a:endParaRPr lang="en-GB"/>
          </a:p>
        </p:txBody>
      </p:sp>
      <p:sp>
        <p:nvSpPr>
          <p:cNvPr id="5" name="Footer Placeholder 4">
            <a:extLst>
              <a:ext uri="{FF2B5EF4-FFF2-40B4-BE49-F238E27FC236}">
                <a16:creationId xmlns:a16="http://schemas.microsoft.com/office/drawing/2014/main" id="{A36C763B-6EE0-C47D-9B87-FDD9347A7C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A20EAE2-3A56-9FD6-4FED-3E3D13C66F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ECA0827-C08E-40D6-832F-8083CB5C7F26}" type="slidenum">
              <a:rPr lang="en-GB" smtClean="0"/>
              <a:t>‹#›</a:t>
            </a:fld>
            <a:endParaRPr lang="en-GB"/>
          </a:p>
        </p:txBody>
      </p:sp>
    </p:spTree>
    <p:extLst>
      <p:ext uri="{BB962C8B-B14F-4D97-AF65-F5344CB8AC3E}">
        <p14:creationId xmlns:p14="http://schemas.microsoft.com/office/powerpoint/2010/main" val="41885030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0A73C-77CF-E4EE-FB66-7F4A6A401071}"/>
              </a:ext>
            </a:extLst>
          </p:cNvPr>
          <p:cNvSpPr>
            <a:spLocks noGrp="1"/>
          </p:cNvSpPr>
          <p:nvPr>
            <p:ph type="ctrTitle"/>
          </p:nvPr>
        </p:nvSpPr>
        <p:spPr>
          <a:xfrm>
            <a:off x="7380407" y="743447"/>
            <a:ext cx="3973385" cy="3692028"/>
          </a:xfrm>
          <a:noFill/>
        </p:spPr>
        <p:txBody>
          <a:bodyPr>
            <a:normAutofit/>
          </a:bodyPr>
          <a:lstStyle/>
          <a:p>
            <a:pPr algn="l"/>
            <a:r>
              <a:rPr lang="en-GB" sz="5200" dirty="0"/>
              <a:t>ASSIGNMENT</a:t>
            </a:r>
            <a:br>
              <a:rPr lang="en-GB" sz="5200" dirty="0"/>
            </a:br>
            <a:r>
              <a:rPr lang="en-GB" sz="5200" dirty="0"/>
              <a:t>PART II</a:t>
            </a:r>
          </a:p>
        </p:txBody>
      </p:sp>
      <p:sp>
        <p:nvSpPr>
          <p:cNvPr id="3" name="Subtitle 2">
            <a:extLst>
              <a:ext uri="{FF2B5EF4-FFF2-40B4-BE49-F238E27FC236}">
                <a16:creationId xmlns:a16="http://schemas.microsoft.com/office/drawing/2014/main" id="{6A338D94-82B5-6907-2FBE-29376E1C2E77}"/>
              </a:ext>
            </a:extLst>
          </p:cNvPr>
          <p:cNvSpPr>
            <a:spLocks noGrp="1"/>
          </p:cNvSpPr>
          <p:nvPr>
            <p:ph type="subTitle" idx="1"/>
          </p:nvPr>
        </p:nvSpPr>
        <p:spPr>
          <a:xfrm>
            <a:off x="7380408" y="4629234"/>
            <a:ext cx="3973386" cy="1485319"/>
          </a:xfrm>
          <a:noFill/>
        </p:spPr>
        <p:txBody>
          <a:bodyPr>
            <a:normAutofit/>
          </a:bodyPr>
          <a:lstStyle/>
          <a:p>
            <a:pPr algn="l"/>
            <a:r>
              <a:rPr lang="en-GB" dirty="0"/>
              <a:t>DR CAROLINE JAWAD 2024</a:t>
            </a:r>
          </a:p>
        </p:txBody>
      </p:sp>
      <p:pic>
        <p:nvPicPr>
          <p:cNvPr id="5" name="Picture 4" descr="A square pattern with a grid&#10;&#10;Description automatically generated with medium confidence">
            <a:extLst>
              <a:ext uri="{FF2B5EF4-FFF2-40B4-BE49-F238E27FC236}">
                <a16:creationId xmlns:a16="http://schemas.microsoft.com/office/drawing/2014/main" id="{69216407-404A-4153-1404-B65BC7F0CF38}"/>
              </a:ext>
            </a:extLst>
          </p:cNvPr>
          <p:cNvPicPr>
            <a:picLocks noChangeAspect="1"/>
          </p:cNvPicPr>
          <p:nvPr/>
        </p:nvPicPr>
        <p:blipFill rotWithShape="1">
          <a:blip r:embed="rId2">
            <a:extLst>
              <a:ext uri="{28A0092B-C50C-407E-A947-70E740481C1C}">
                <a14:useLocalDpi xmlns:a14="http://schemas.microsoft.com/office/drawing/2010/main" val="0"/>
              </a:ext>
            </a:extLst>
          </a:blip>
          <a:srcRect t="1036" r="-1" b="892"/>
          <a:stretch/>
        </p:blipFill>
        <p:spPr>
          <a:xfrm>
            <a:off x="20" y="10"/>
            <a:ext cx="6992881" cy="6857990"/>
          </a:xfrm>
          <a:prstGeom prst="rect">
            <a:avLst/>
          </a:prstGeom>
        </p:spPr>
      </p:pic>
    </p:spTree>
    <p:extLst>
      <p:ext uri="{BB962C8B-B14F-4D97-AF65-F5344CB8AC3E}">
        <p14:creationId xmlns:p14="http://schemas.microsoft.com/office/powerpoint/2010/main" val="3408381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3">
            <a:extLst>
              <a:ext uri="{FF2B5EF4-FFF2-40B4-BE49-F238E27FC236}">
                <a16:creationId xmlns:a16="http://schemas.microsoft.com/office/drawing/2014/main" id="{FA2E5D3B-9F88-8841-DF1B-A1EA129296B3}"/>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100" kern="1200">
                <a:solidFill>
                  <a:srgbClr val="FFFFFF"/>
                </a:solidFill>
                <a:effectLst/>
                <a:latin typeface="+mj-lt"/>
                <a:ea typeface="+mj-ea"/>
                <a:cs typeface="+mj-cs"/>
              </a:rPr>
              <a:t>How Thomas Kuhn’s concept of paradigm as an intellectual framework makes research possible and applies to doctoral study </a:t>
            </a:r>
            <a:br>
              <a:rPr lang="en-US" sz="4100" kern="1200">
                <a:solidFill>
                  <a:srgbClr val="FFFFFF"/>
                </a:solidFill>
                <a:effectLst/>
                <a:latin typeface="+mj-lt"/>
                <a:ea typeface="+mj-ea"/>
                <a:cs typeface="+mj-cs"/>
              </a:rPr>
            </a:br>
            <a:endParaRPr lang="en-US" sz="4100" kern="1200">
              <a:solidFill>
                <a:srgbClr val="FFFFFF"/>
              </a:solidFill>
              <a:latin typeface="+mj-lt"/>
              <a:ea typeface="+mj-ea"/>
              <a:cs typeface="+mj-cs"/>
            </a:endParaRPr>
          </a:p>
        </p:txBody>
      </p:sp>
    </p:spTree>
    <p:extLst>
      <p:ext uri="{BB962C8B-B14F-4D97-AF65-F5344CB8AC3E}">
        <p14:creationId xmlns:p14="http://schemas.microsoft.com/office/powerpoint/2010/main" val="2676271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9DD6F66-5E30-0469-3D9D-7B75BB23B54D}"/>
              </a:ext>
            </a:extLst>
          </p:cNvPr>
          <p:cNvSpPr>
            <a:spLocks noGrp="1"/>
          </p:cNvSpPr>
          <p:nvPr>
            <p:ph type="title"/>
          </p:nvPr>
        </p:nvSpPr>
        <p:spPr>
          <a:xfrm>
            <a:off x="686834" y="1153572"/>
            <a:ext cx="3200400" cy="4461163"/>
          </a:xfrm>
        </p:spPr>
        <p:txBody>
          <a:bodyPr>
            <a:normAutofit/>
          </a:bodyPr>
          <a:lstStyle/>
          <a:p>
            <a:r>
              <a:rPr lang="en-GB">
                <a:solidFill>
                  <a:srgbClr val="FFFFFF"/>
                </a:solidFill>
              </a:rPr>
              <a:t>Key points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4627B042-6551-660D-51DB-E74D487FC9A5}"/>
              </a:ext>
            </a:extLst>
          </p:cNvPr>
          <p:cNvSpPr>
            <a:spLocks noGrp="1"/>
          </p:cNvSpPr>
          <p:nvPr>
            <p:ph idx="1"/>
          </p:nvPr>
        </p:nvSpPr>
        <p:spPr>
          <a:xfrm>
            <a:off x="4447308" y="591344"/>
            <a:ext cx="6906491" cy="5585619"/>
          </a:xfrm>
        </p:spPr>
        <p:txBody>
          <a:bodyPr anchor="ctr">
            <a:normAutofit/>
          </a:bodyPr>
          <a:lstStyle/>
          <a:p>
            <a:pPr>
              <a:spcBef>
                <a:spcPts val="0"/>
              </a:spcBef>
              <a:spcAft>
                <a:spcPts val="600"/>
              </a:spcAft>
            </a:pPr>
            <a:r>
              <a:rPr lang="en-GB" sz="1300" b="1">
                <a:effectLst/>
                <a:latin typeface="Arial" panose="020B0604020202020204" pitchFamily="34" charset="0"/>
                <a:ea typeface="Times New Roman" panose="02020603050405020304" pitchFamily="18" charset="0"/>
                <a:cs typeface="Arial" panose="020B0604020202020204" pitchFamily="34" charset="0"/>
              </a:rPr>
              <a:t>Task 2 of 2 Presentation Assignment </a:t>
            </a:r>
            <a:endParaRPr lang="en-GB" sz="1300">
              <a:effectLst/>
              <a:latin typeface="Calibri" panose="020F0502020204030204" pitchFamily="34" charset="0"/>
              <a:ea typeface="DengXian" panose="02010600030101010101" pitchFamily="2" charset="-122"/>
              <a:cs typeface="Arial" panose="020B0604020202020204" pitchFamily="34" charset="0"/>
            </a:endParaRPr>
          </a:p>
          <a:p>
            <a:pPr>
              <a:spcBef>
                <a:spcPts val="0"/>
              </a:spcBef>
              <a:spcAft>
                <a:spcPts val="600"/>
              </a:spcAft>
            </a:pPr>
            <a:r>
              <a:rPr lang="en-GB" sz="1300">
                <a:effectLst/>
                <a:latin typeface="Arial" panose="020B0604020202020204" pitchFamily="34" charset="0"/>
                <a:ea typeface="Times New Roman" panose="02020603050405020304" pitchFamily="18" charset="0"/>
                <a:cs typeface="Arial" panose="020B0604020202020204" pitchFamily="34" charset="0"/>
              </a:rPr>
              <a:t>You must give an 18-minute presentation analysing how Thomas Kuhn’s concept of paradigm as an intellectual framework makes research possible and applies to your doctoral study. </a:t>
            </a:r>
            <a:endParaRPr lang="en-GB" sz="1300">
              <a:effectLst/>
              <a:latin typeface="Calibri" panose="020F0502020204030204" pitchFamily="34" charset="0"/>
              <a:ea typeface="DengXian" panose="02010600030101010101" pitchFamily="2" charset="-122"/>
              <a:cs typeface="Arial" panose="020B0604020202020204" pitchFamily="34" charset="0"/>
            </a:endParaRPr>
          </a:p>
          <a:p>
            <a:pPr>
              <a:spcBef>
                <a:spcPts val="0"/>
              </a:spcBef>
              <a:spcAft>
                <a:spcPts val="600"/>
              </a:spcAft>
            </a:pPr>
            <a:r>
              <a:rPr lang="en-GB" sz="1300" b="1">
                <a:effectLst/>
                <a:latin typeface="Arial" panose="020B0604020202020204" pitchFamily="34" charset="0"/>
                <a:ea typeface="Times New Roman" panose="02020603050405020304" pitchFamily="18" charset="0"/>
                <a:cs typeface="Arial" panose="020B0604020202020204" pitchFamily="34" charset="0"/>
              </a:rPr>
              <a:t>Practical guidance</a:t>
            </a:r>
            <a:endParaRPr lang="en-GB" sz="1300">
              <a:effectLst/>
              <a:latin typeface="Calibri" panose="020F0502020204030204" pitchFamily="34" charset="0"/>
              <a:ea typeface="DengXian" panose="02010600030101010101" pitchFamily="2" charset="-122"/>
              <a:cs typeface="Arial" panose="020B0604020202020204" pitchFamily="34" charset="0"/>
            </a:endParaRPr>
          </a:p>
          <a:p>
            <a:pPr>
              <a:spcBef>
                <a:spcPts val="0"/>
              </a:spcBef>
              <a:spcAft>
                <a:spcPts val="600"/>
              </a:spcAft>
            </a:pPr>
            <a:r>
              <a:rPr lang="en-GB" sz="1300">
                <a:effectLst/>
                <a:latin typeface="Arial" panose="020B0604020202020204" pitchFamily="34" charset="0"/>
                <a:ea typeface="Times New Roman" panose="02020603050405020304" pitchFamily="18" charset="0"/>
                <a:cs typeface="Arial" panose="020B0604020202020204" pitchFamily="34" charset="0"/>
              </a:rPr>
              <a:t>Your presentation must seek to answer the following questions:</a:t>
            </a:r>
            <a:endParaRPr lang="en-GB" sz="13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300">
                <a:effectLst/>
                <a:latin typeface="Arial" panose="020B0604020202020204" pitchFamily="34" charset="0"/>
                <a:ea typeface="Times New Roman" panose="02020603050405020304" pitchFamily="18" charset="0"/>
                <a:cs typeface="Arial" panose="020B0604020202020204" pitchFamily="34" charset="0"/>
              </a:rPr>
              <a:t>How do the rules and standards of a paradigm guide researchers in understanding the world? Use examples from your research paradigm to explain.</a:t>
            </a:r>
            <a:endParaRPr lang="en-GB" sz="13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300">
                <a:effectLst/>
                <a:latin typeface="Arial" panose="020B0604020202020204" pitchFamily="34" charset="0"/>
                <a:ea typeface="Times New Roman" panose="02020603050405020304" pitchFamily="18" charset="0"/>
                <a:cs typeface="Arial" panose="020B0604020202020204" pitchFamily="34" charset="0"/>
              </a:rPr>
              <a:t>How does your chosen paradigm shape your outlook on reality and your approach to investigating your research topic? Explain the ontological, epistemological, and methodological assumptions that underpin your paradigm.</a:t>
            </a:r>
            <a:endParaRPr lang="en-GB" sz="13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300">
                <a:effectLst/>
                <a:latin typeface="Arial" panose="020B0604020202020204" pitchFamily="34" charset="0"/>
                <a:ea typeface="Times New Roman" panose="02020603050405020304" pitchFamily="18" charset="0"/>
                <a:cs typeface="Arial" panose="020B0604020202020204" pitchFamily="34" charset="0"/>
              </a:rPr>
              <a:t>What are the key beliefs about reality (ontology) that shape research in your paradigm? Provide examples.</a:t>
            </a:r>
            <a:endParaRPr lang="en-GB" sz="13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300">
                <a:effectLst/>
                <a:latin typeface="Arial" panose="020B0604020202020204" pitchFamily="34" charset="0"/>
                <a:ea typeface="Times New Roman" panose="02020603050405020304" pitchFamily="18" charset="0"/>
                <a:cs typeface="Arial" panose="020B0604020202020204" pitchFamily="34" charset="0"/>
              </a:rPr>
              <a:t>What does your paradigm assume about the nature of knowledge and how it can be obtained (epistemology)? Give examples.</a:t>
            </a:r>
            <a:endParaRPr lang="en-GB" sz="13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300">
                <a:effectLst/>
                <a:latin typeface="Arial" panose="020B0604020202020204" pitchFamily="34" charset="0"/>
                <a:ea typeface="Times New Roman" panose="02020603050405020304" pitchFamily="18" charset="0"/>
                <a:cs typeface="Arial" panose="020B0604020202020204" pitchFamily="34" charset="0"/>
              </a:rPr>
              <a:t>What core values or ethical stance (axiology) guide research conduct and aims in your paradigm? Illustrate with examples.</a:t>
            </a:r>
            <a:endParaRPr lang="en-GB" sz="13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300">
                <a:effectLst/>
                <a:latin typeface="Arial" panose="020B0604020202020204" pitchFamily="34" charset="0"/>
                <a:ea typeface="Times New Roman" panose="02020603050405020304" pitchFamily="18" charset="0"/>
                <a:cs typeface="Arial" panose="020B0604020202020204" pitchFamily="34" charset="0"/>
              </a:rPr>
              <a:t>What methods and procedures does your paradigm endorse for gathering evidence and constructing knowledge (methodology)? Explain with examples from your planned research.</a:t>
            </a:r>
            <a:endParaRPr lang="en-GB" sz="13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300">
                <a:effectLst/>
                <a:latin typeface="Arial" panose="020B0604020202020204" pitchFamily="34" charset="0"/>
                <a:ea typeface="Times New Roman" panose="02020603050405020304" pitchFamily="18" charset="0"/>
                <a:cs typeface="Arial" panose="020B0604020202020204" pitchFamily="34" charset="0"/>
              </a:rPr>
              <a:t>How has your research paradigm guided the framing of your topic, questions, and methodology? Walk through concrete examples.</a:t>
            </a:r>
            <a:endParaRPr lang="en-GB" sz="13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300">
                <a:effectLst/>
                <a:latin typeface="Arial" panose="020B0604020202020204" pitchFamily="34" charset="0"/>
                <a:ea typeface="Times New Roman" panose="02020603050405020304" pitchFamily="18" charset="0"/>
                <a:cs typeface="Arial" panose="020B0604020202020204" pitchFamily="34" charset="0"/>
              </a:rPr>
              <a:t>What challenges may be encountered working within your selected paradigm? How can researchers overcome limitations paradigms may impose?</a:t>
            </a:r>
            <a:endParaRPr lang="en-GB" sz="1300">
              <a:effectLst/>
              <a:latin typeface="Calibri" panose="020F0502020204030204" pitchFamily="34" charset="0"/>
              <a:ea typeface="DengXian" panose="02010600030101010101" pitchFamily="2" charset="-122"/>
              <a:cs typeface="Arial" panose="020B0604020202020204" pitchFamily="34" charset="0"/>
            </a:endParaRPr>
          </a:p>
          <a:p>
            <a:pPr marL="0" indent="0">
              <a:spcAft>
                <a:spcPts val="800"/>
              </a:spcAft>
              <a:buNone/>
            </a:pPr>
            <a:endParaRPr lang="en-GB" sz="1300">
              <a:effectLst/>
              <a:latin typeface="Calibri" panose="020F0502020204030204" pitchFamily="34" charset="0"/>
              <a:ea typeface="DengXian" panose="02010600030101010101" pitchFamily="2" charset="-122"/>
              <a:cs typeface="Arial" panose="020B0604020202020204" pitchFamily="34" charset="0"/>
            </a:endParaRPr>
          </a:p>
          <a:p>
            <a:endParaRPr lang="en-GB" sz="1300"/>
          </a:p>
        </p:txBody>
      </p:sp>
    </p:spTree>
    <p:extLst>
      <p:ext uri="{BB962C8B-B14F-4D97-AF65-F5344CB8AC3E}">
        <p14:creationId xmlns:p14="http://schemas.microsoft.com/office/powerpoint/2010/main" val="12680804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9DD6F66-5E30-0469-3D9D-7B75BB23B54D}"/>
              </a:ext>
            </a:extLst>
          </p:cNvPr>
          <p:cNvSpPr>
            <a:spLocks noGrp="1"/>
          </p:cNvSpPr>
          <p:nvPr>
            <p:ph type="title"/>
          </p:nvPr>
        </p:nvSpPr>
        <p:spPr>
          <a:xfrm>
            <a:off x="686834" y="591344"/>
            <a:ext cx="3200400" cy="5585619"/>
          </a:xfrm>
        </p:spPr>
        <p:txBody>
          <a:bodyPr>
            <a:normAutofit/>
          </a:bodyPr>
          <a:lstStyle/>
          <a:p>
            <a:r>
              <a:rPr lang="en-GB">
                <a:solidFill>
                  <a:srgbClr val="FFFFFF"/>
                </a:solidFill>
              </a:rPr>
              <a:t>Key points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4627B042-6551-660D-51DB-E74D487FC9A5}"/>
              </a:ext>
            </a:extLst>
          </p:cNvPr>
          <p:cNvSpPr>
            <a:spLocks noGrp="1"/>
          </p:cNvSpPr>
          <p:nvPr>
            <p:ph idx="1"/>
          </p:nvPr>
        </p:nvSpPr>
        <p:spPr>
          <a:xfrm>
            <a:off x="4447308" y="591344"/>
            <a:ext cx="6906491" cy="5585619"/>
          </a:xfrm>
        </p:spPr>
        <p:txBody>
          <a:bodyPr anchor="ctr">
            <a:normAutofit/>
          </a:bodyPr>
          <a:lstStyle/>
          <a:p>
            <a:pPr>
              <a:spcBef>
                <a:spcPts val="0"/>
              </a:spcBef>
              <a:spcAft>
                <a:spcPts val="600"/>
              </a:spcAft>
            </a:pPr>
            <a:r>
              <a:rPr lang="en-GB" b="1">
                <a:effectLst/>
                <a:latin typeface="Arial" panose="020B0604020202020204" pitchFamily="34" charset="0"/>
                <a:ea typeface="Times New Roman" panose="02020603050405020304" pitchFamily="18" charset="0"/>
                <a:cs typeface="Arial" panose="020B0604020202020204" pitchFamily="34" charset="0"/>
              </a:rPr>
              <a:t>Task 2 of 2 Presentation Assignment </a:t>
            </a:r>
            <a:endParaRPr lang="en-GB">
              <a:effectLst/>
              <a:latin typeface="Calibri" panose="020F0502020204030204" pitchFamily="34" charset="0"/>
              <a:ea typeface="DengXian" panose="02010600030101010101" pitchFamily="2" charset="-122"/>
              <a:cs typeface="Arial" panose="020B0604020202020204" pitchFamily="34" charset="0"/>
            </a:endParaRPr>
          </a:p>
          <a:p>
            <a:pPr>
              <a:spcBef>
                <a:spcPts val="0"/>
              </a:spcBef>
              <a:spcAft>
                <a:spcPts val="600"/>
              </a:spcAft>
            </a:pPr>
            <a:r>
              <a:rPr lang="en-GB">
                <a:effectLst/>
                <a:latin typeface="Arial" panose="020B0604020202020204" pitchFamily="34" charset="0"/>
                <a:ea typeface="Times New Roman" panose="02020603050405020304" pitchFamily="18" charset="0"/>
                <a:cs typeface="Arial" panose="020B0604020202020204" pitchFamily="34" charset="0"/>
              </a:rPr>
              <a:t>You must give an 18-minute presentation </a:t>
            </a:r>
            <a:r>
              <a:rPr lang="en-GB">
                <a:effectLst/>
                <a:highlight>
                  <a:srgbClr val="FFFF00"/>
                </a:highlight>
                <a:latin typeface="Arial" panose="020B0604020202020204" pitchFamily="34" charset="0"/>
                <a:ea typeface="Times New Roman" panose="02020603050405020304" pitchFamily="18" charset="0"/>
                <a:cs typeface="Arial" panose="020B0604020202020204" pitchFamily="34" charset="0"/>
              </a:rPr>
              <a:t>analysing how Thomas Kuhn’s concept of paradigm as an intellectual framework makes research possible </a:t>
            </a:r>
            <a:r>
              <a:rPr lang="en-GB">
                <a:effectLst/>
                <a:highlight>
                  <a:srgbClr val="00FF00"/>
                </a:highlight>
                <a:latin typeface="Arial" panose="020B0604020202020204" pitchFamily="34" charset="0"/>
                <a:ea typeface="Times New Roman" panose="02020603050405020304" pitchFamily="18" charset="0"/>
                <a:cs typeface="Arial" panose="020B0604020202020204" pitchFamily="34" charset="0"/>
              </a:rPr>
              <a:t>and</a:t>
            </a:r>
            <a:r>
              <a:rPr lang="en-GB">
                <a:effectLst/>
                <a:latin typeface="Arial" panose="020B0604020202020204" pitchFamily="34" charset="0"/>
                <a:ea typeface="Times New Roman" panose="02020603050405020304" pitchFamily="18" charset="0"/>
                <a:cs typeface="Arial" panose="020B0604020202020204" pitchFamily="34" charset="0"/>
              </a:rPr>
              <a:t> </a:t>
            </a:r>
            <a:r>
              <a:rPr lang="en-GB">
                <a:effectLst/>
                <a:highlight>
                  <a:srgbClr val="FF00FF"/>
                </a:highlight>
                <a:latin typeface="Arial" panose="020B0604020202020204" pitchFamily="34" charset="0"/>
                <a:ea typeface="Times New Roman" panose="02020603050405020304" pitchFamily="18" charset="0"/>
                <a:cs typeface="Arial" panose="020B0604020202020204" pitchFamily="34" charset="0"/>
              </a:rPr>
              <a:t>applies to your doctoral study. </a:t>
            </a:r>
            <a:endParaRPr lang="en-GB">
              <a:effectLst/>
              <a:highlight>
                <a:srgbClr val="FF00FF"/>
              </a:highligh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1150121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9DD6F66-5E30-0469-3D9D-7B75BB23B54D}"/>
              </a:ext>
            </a:extLst>
          </p:cNvPr>
          <p:cNvSpPr>
            <a:spLocks noGrp="1"/>
          </p:cNvSpPr>
          <p:nvPr>
            <p:ph type="title"/>
          </p:nvPr>
        </p:nvSpPr>
        <p:spPr>
          <a:xfrm>
            <a:off x="686834" y="591344"/>
            <a:ext cx="3200400" cy="5585619"/>
          </a:xfrm>
        </p:spPr>
        <p:txBody>
          <a:bodyPr>
            <a:normAutofit/>
          </a:bodyPr>
          <a:lstStyle/>
          <a:p>
            <a:r>
              <a:rPr lang="en-GB">
                <a:solidFill>
                  <a:srgbClr val="FFFFFF"/>
                </a:solidFill>
              </a:rPr>
              <a:t>Key points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4627B042-6551-660D-51DB-E74D487FC9A5}"/>
              </a:ext>
            </a:extLst>
          </p:cNvPr>
          <p:cNvSpPr>
            <a:spLocks noGrp="1"/>
          </p:cNvSpPr>
          <p:nvPr>
            <p:ph idx="1"/>
          </p:nvPr>
        </p:nvSpPr>
        <p:spPr>
          <a:xfrm>
            <a:off x="4447308" y="591344"/>
            <a:ext cx="6906491" cy="5585619"/>
          </a:xfrm>
        </p:spPr>
        <p:txBody>
          <a:bodyPr anchor="ctr">
            <a:normAutofit/>
          </a:bodyPr>
          <a:lstStyle/>
          <a:p>
            <a:pPr>
              <a:spcBef>
                <a:spcPts val="0"/>
              </a:spcBef>
              <a:spcAft>
                <a:spcPts val="600"/>
              </a:spcAft>
            </a:pPr>
            <a:r>
              <a:rPr lang="en-GB" sz="1500" b="1">
                <a:effectLst/>
                <a:latin typeface="Arial" panose="020B0604020202020204" pitchFamily="34" charset="0"/>
                <a:ea typeface="Times New Roman" panose="02020603050405020304" pitchFamily="18" charset="0"/>
                <a:cs typeface="Arial" panose="020B0604020202020204" pitchFamily="34" charset="0"/>
              </a:rPr>
              <a:t>Practical guidance - </a:t>
            </a:r>
            <a:r>
              <a:rPr lang="en-GB" sz="1500">
                <a:effectLst/>
                <a:latin typeface="Arial" panose="020B0604020202020204" pitchFamily="34" charset="0"/>
                <a:ea typeface="Times New Roman" panose="02020603050405020304" pitchFamily="18" charset="0"/>
                <a:cs typeface="Arial" panose="020B0604020202020204" pitchFamily="34" charset="0"/>
              </a:rPr>
              <a:t>Your presentation must seek to answer the following questions:</a:t>
            </a:r>
            <a:endParaRPr lang="en-GB" sz="15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How do the rules and standards of a paradigm guide researchers in understanding the world? Use examples from your research paradigm to explain.</a:t>
            </a:r>
            <a:endParaRPr lang="en-GB" sz="15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How does your chosen paradigm shape your outlook on reality and your approach to investigating your research topic? Explain the ontological, epistemological, and methodological assumptions that underpin your paradigm.</a:t>
            </a:r>
            <a:endParaRPr lang="en-GB" sz="15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What are the key beliefs about reality (ontology) that shape research in your paradigm? Provide examples.</a:t>
            </a:r>
            <a:endParaRPr lang="en-GB" sz="15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What does your paradigm assume about the nature of knowledge and how it can be obtained (epistemology)? Give examples.</a:t>
            </a:r>
            <a:endParaRPr lang="en-GB" sz="15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What core values or ethical stance (axiology) guide research conduct and aims in your paradigm? Illustrate with examples.</a:t>
            </a:r>
            <a:endParaRPr lang="en-GB" sz="15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What methods and procedures does your paradigm endorse for gathering evidence and constructing knowledge (methodology)? Explain with examples from your planned research.</a:t>
            </a:r>
            <a:endParaRPr lang="en-GB" sz="15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How has your research paradigm guided the framing of your topic, questions, and methodology? Walk through concrete examples.</a:t>
            </a:r>
            <a:endParaRPr lang="en-GB" sz="15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What challenges may be encountered working within your selected paradigm? How can researchers overcome limitations paradigms may impose?</a:t>
            </a:r>
            <a:endParaRPr lang="en-GB" sz="1500">
              <a:effectLst/>
              <a:latin typeface="Calibri" panose="020F0502020204030204" pitchFamily="34" charset="0"/>
              <a:ea typeface="DengXian" panose="02010600030101010101" pitchFamily="2" charset="-122"/>
              <a:cs typeface="Arial" panose="020B0604020202020204" pitchFamily="34" charset="0"/>
            </a:endParaRPr>
          </a:p>
          <a:p>
            <a:endParaRPr lang="en-GB" sz="1500"/>
          </a:p>
        </p:txBody>
      </p:sp>
    </p:spTree>
    <p:extLst>
      <p:ext uri="{BB962C8B-B14F-4D97-AF65-F5344CB8AC3E}">
        <p14:creationId xmlns:p14="http://schemas.microsoft.com/office/powerpoint/2010/main" val="165042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9DD6F66-5E30-0469-3D9D-7B75BB23B54D}"/>
              </a:ext>
            </a:extLst>
          </p:cNvPr>
          <p:cNvSpPr>
            <a:spLocks noGrp="1"/>
          </p:cNvSpPr>
          <p:nvPr>
            <p:ph type="title"/>
          </p:nvPr>
        </p:nvSpPr>
        <p:spPr>
          <a:xfrm>
            <a:off x="686834" y="591344"/>
            <a:ext cx="3200400" cy="5585619"/>
          </a:xfrm>
        </p:spPr>
        <p:txBody>
          <a:bodyPr>
            <a:normAutofit/>
          </a:bodyPr>
          <a:lstStyle/>
          <a:p>
            <a:r>
              <a:rPr lang="en-GB">
                <a:solidFill>
                  <a:srgbClr val="FFFFFF"/>
                </a:solidFill>
              </a:rPr>
              <a:t>Key points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4627B042-6551-660D-51DB-E74D487FC9A5}"/>
              </a:ext>
            </a:extLst>
          </p:cNvPr>
          <p:cNvSpPr>
            <a:spLocks noGrp="1"/>
          </p:cNvSpPr>
          <p:nvPr>
            <p:ph idx="1"/>
          </p:nvPr>
        </p:nvSpPr>
        <p:spPr>
          <a:xfrm>
            <a:off x="4447308" y="591344"/>
            <a:ext cx="6906491" cy="5585619"/>
          </a:xfrm>
        </p:spPr>
        <p:txBody>
          <a:bodyPr anchor="ctr">
            <a:normAutofit/>
          </a:bodyPr>
          <a:lstStyle/>
          <a:p>
            <a:pPr>
              <a:spcBef>
                <a:spcPts val="0"/>
              </a:spcBef>
              <a:spcAft>
                <a:spcPts val="600"/>
              </a:spcAft>
            </a:pPr>
            <a:r>
              <a:rPr lang="en-GB" sz="1500" b="1">
                <a:effectLst/>
                <a:latin typeface="Arial" panose="020B0604020202020204" pitchFamily="34" charset="0"/>
                <a:ea typeface="Times New Roman" panose="02020603050405020304" pitchFamily="18" charset="0"/>
                <a:cs typeface="Arial" panose="020B0604020202020204" pitchFamily="34" charset="0"/>
              </a:rPr>
              <a:t>Practical guidance - </a:t>
            </a:r>
            <a:r>
              <a:rPr lang="en-GB" sz="1500">
                <a:effectLst/>
                <a:latin typeface="Arial" panose="020B0604020202020204" pitchFamily="34" charset="0"/>
                <a:ea typeface="Times New Roman" panose="02020603050405020304" pitchFamily="18" charset="0"/>
                <a:cs typeface="Arial" panose="020B0604020202020204" pitchFamily="34" charset="0"/>
              </a:rPr>
              <a:t>Your presentation must seek to answer the following questions:</a:t>
            </a:r>
            <a:endParaRPr lang="en-GB" sz="15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How do the rules and standards of a paradigm guide researchers in understanding the world? Use </a:t>
            </a:r>
            <a:r>
              <a:rPr lang="en-GB" sz="1500">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r>
              <a:rPr lang="en-GB" sz="1500">
                <a:effectLst/>
                <a:latin typeface="Arial" panose="020B0604020202020204" pitchFamily="34" charset="0"/>
                <a:ea typeface="Times New Roman" panose="02020603050405020304" pitchFamily="18" charset="0"/>
                <a:cs typeface="Arial" panose="020B0604020202020204" pitchFamily="34" charset="0"/>
              </a:rPr>
              <a:t> from your research paradigm to explain.</a:t>
            </a:r>
            <a:endParaRPr lang="en-GB" sz="15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How does your chosen paradigm shape your outlook on reality and your approach to investigating your research topic? Explain the ontological, epistemological, and methodological assumptions that underpin your paradigm.</a:t>
            </a:r>
            <a:endParaRPr lang="en-GB" sz="15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What are the key beliefs about reality (ontology) that shape research in your paradigm? Provide </a:t>
            </a:r>
            <a:r>
              <a:rPr lang="en-GB" sz="1500">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endParaRPr lang="en-GB" sz="1500">
              <a:effectLst/>
              <a:highlight>
                <a:srgbClr val="FF00FF"/>
              </a:highligh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What does your paradigm assume about the nature of knowledge and how it can be obtained (epistemology)? Give </a:t>
            </a:r>
            <a:r>
              <a:rPr lang="en-GB" sz="1500">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r>
              <a:rPr lang="en-GB" sz="1500">
                <a:effectLst/>
                <a:latin typeface="Arial" panose="020B0604020202020204" pitchFamily="34" charset="0"/>
                <a:ea typeface="Times New Roman" panose="02020603050405020304" pitchFamily="18" charset="0"/>
                <a:cs typeface="Arial" panose="020B0604020202020204" pitchFamily="34" charset="0"/>
              </a:rPr>
              <a:t>.</a:t>
            </a:r>
            <a:endParaRPr lang="en-GB" sz="15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What core values or ethical stance (axiology) guide research conduct and aims in your paradigm? Illustrate with </a:t>
            </a:r>
            <a:r>
              <a:rPr lang="en-GB" sz="1500">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endParaRPr lang="en-GB" sz="1500">
              <a:effectLst/>
              <a:highlight>
                <a:srgbClr val="FF00FF"/>
              </a:highligh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What methods and procedures does your paradigm endorse for gathering evidence and constructing knowledge (methodology)? Explain with </a:t>
            </a:r>
            <a:r>
              <a:rPr lang="en-GB" sz="1500">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 </a:t>
            </a:r>
            <a:r>
              <a:rPr lang="en-GB" sz="1500">
                <a:effectLst/>
                <a:latin typeface="Arial" panose="020B0604020202020204" pitchFamily="34" charset="0"/>
                <a:ea typeface="Times New Roman" panose="02020603050405020304" pitchFamily="18" charset="0"/>
                <a:cs typeface="Arial" panose="020B0604020202020204" pitchFamily="34" charset="0"/>
              </a:rPr>
              <a:t>from your planned research.</a:t>
            </a:r>
            <a:endParaRPr lang="en-GB" sz="15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How has your research paradigm guided the framing of your topic, questions, and methodology? Walk through concrete </a:t>
            </a:r>
            <a:r>
              <a:rPr lang="en-GB" sz="1500">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endParaRPr lang="en-GB" sz="1500">
              <a:effectLst/>
              <a:highlight>
                <a:srgbClr val="FF00FF"/>
              </a:highlight>
              <a:latin typeface="Calibri" panose="020F0502020204030204" pitchFamily="34" charset="0"/>
              <a:ea typeface="DengXian" panose="02010600030101010101" pitchFamily="2" charset="-122"/>
              <a:cs typeface="Arial" panose="020B0604020202020204" pitchFamily="34" charset="0"/>
            </a:endParaRPr>
          </a:p>
          <a:p>
            <a:pPr marL="342900" lvl="0" indent="-342900">
              <a:spcBef>
                <a:spcPts val="0"/>
              </a:spcBef>
              <a:spcAft>
                <a:spcPts val="600"/>
              </a:spcAft>
              <a:buFont typeface="+mj-lt"/>
              <a:buAutoNum type="arabicPeriod"/>
            </a:pPr>
            <a:r>
              <a:rPr lang="en-GB" sz="1500">
                <a:effectLst/>
                <a:latin typeface="Arial" panose="020B0604020202020204" pitchFamily="34" charset="0"/>
                <a:ea typeface="Times New Roman" panose="02020603050405020304" pitchFamily="18" charset="0"/>
                <a:cs typeface="Arial" panose="020B0604020202020204" pitchFamily="34" charset="0"/>
              </a:rPr>
              <a:t>What challenges may be encountered working within your selected paradigm? How can researchers overcome limitations paradigms may impose?</a:t>
            </a:r>
            <a:endParaRPr lang="en-GB" sz="1500">
              <a:effectLst/>
              <a:latin typeface="Calibri" panose="020F0502020204030204" pitchFamily="34" charset="0"/>
              <a:ea typeface="DengXian" panose="02010600030101010101" pitchFamily="2" charset="-122"/>
              <a:cs typeface="Arial" panose="020B0604020202020204" pitchFamily="34" charset="0"/>
            </a:endParaRPr>
          </a:p>
          <a:p>
            <a:endParaRPr lang="en-GB" sz="1500"/>
          </a:p>
        </p:txBody>
      </p:sp>
    </p:spTree>
    <p:extLst>
      <p:ext uri="{BB962C8B-B14F-4D97-AF65-F5344CB8AC3E}">
        <p14:creationId xmlns:p14="http://schemas.microsoft.com/office/powerpoint/2010/main" val="1765274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1AADA11-58AE-4C27-9D32-8F341563443C}"/>
              </a:ext>
            </a:extLst>
          </p:cNvPr>
          <p:cNvPicPr>
            <a:picLocks noGrp="1" noChangeAspect="1"/>
          </p:cNvPicPr>
          <p:nvPr>
            <p:ph sz="half" idx="1"/>
          </p:nvPr>
        </p:nvPicPr>
        <p:blipFill>
          <a:blip r:embed="rId2"/>
          <a:stretch>
            <a:fillRect/>
          </a:stretch>
        </p:blipFill>
        <p:spPr>
          <a:xfrm>
            <a:off x="762000" y="1674813"/>
            <a:ext cx="2936875" cy="4392613"/>
          </a:xfrm>
          <a:prstGeom prst="rect">
            <a:avLst/>
          </a:prstGeom>
        </p:spPr>
      </p:pic>
      <p:pic>
        <p:nvPicPr>
          <p:cNvPr id="8" name="Content Placeholder 7">
            <a:extLst>
              <a:ext uri="{FF2B5EF4-FFF2-40B4-BE49-F238E27FC236}">
                <a16:creationId xmlns:a16="http://schemas.microsoft.com/office/drawing/2014/main" id="{D77E7D14-721C-BB92-473E-068CA5CA1B0B}"/>
              </a:ext>
            </a:extLst>
          </p:cNvPr>
          <p:cNvPicPr>
            <a:picLocks noGrp="1" noChangeAspect="1"/>
          </p:cNvPicPr>
          <p:nvPr>
            <p:ph sz="half" idx="2"/>
          </p:nvPr>
        </p:nvPicPr>
        <p:blipFill>
          <a:blip r:embed="rId3"/>
          <a:stretch>
            <a:fillRect/>
          </a:stretch>
        </p:blipFill>
        <p:spPr>
          <a:xfrm>
            <a:off x="3771900" y="1674813"/>
            <a:ext cx="7658100" cy="4392613"/>
          </a:xfrm>
          <a:prstGeom prst="rect">
            <a:avLst/>
          </a:prstGeom>
        </p:spPr>
      </p:pic>
      <p:sp>
        <p:nvSpPr>
          <p:cNvPr id="4" name="Title 3">
            <a:extLst>
              <a:ext uri="{FF2B5EF4-FFF2-40B4-BE49-F238E27FC236}">
                <a16:creationId xmlns:a16="http://schemas.microsoft.com/office/drawing/2014/main" id="{B03CC990-9260-2931-52F7-C7E38B4B40A7}"/>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Love of two men</a:t>
            </a:r>
          </a:p>
        </p:txBody>
      </p:sp>
    </p:spTree>
    <p:extLst>
      <p:ext uri="{BB962C8B-B14F-4D97-AF65-F5344CB8AC3E}">
        <p14:creationId xmlns:p14="http://schemas.microsoft.com/office/powerpoint/2010/main" val="4065806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C9A6EE-A32C-8CCD-E413-4A7E5B775F66}"/>
              </a:ext>
            </a:extLst>
          </p:cNvPr>
          <p:cNvSpPr>
            <a:spLocks noGrp="1"/>
          </p:cNvSpPr>
          <p:nvPr>
            <p:ph type="title"/>
          </p:nvPr>
        </p:nvSpPr>
        <p:spPr>
          <a:xfrm>
            <a:off x="1285240" y="1050595"/>
            <a:ext cx="8074815" cy="1618489"/>
          </a:xfrm>
        </p:spPr>
        <p:txBody>
          <a:bodyPr anchor="ctr">
            <a:normAutofit/>
          </a:bodyPr>
          <a:lstStyle/>
          <a:p>
            <a:r>
              <a:rPr lang="en-GB" sz="7200"/>
              <a:t>Why Kuhn ?</a:t>
            </a:r>
          </a:p>
        </p:txBody>
      </p:sp>
      <p:sp>
        <p:nvSpPr>
          <p:cNvPr id="6" name="Content Placeholder 5">
            <a:extLst>
              <a:ext uri="{FF2B5EF4-FFF2-40B4-BE49-F238E27FC236}">
                <a16:creationId xmlns:a16="http://schemas.microsoft.com/office/drawing/2014/main" id="{17FB1699-506B-A9B9-4B36-A00E70309520}"/>
              </a:ext>
            </a:extLst>
          </p:cNvPr>
          <p:cNvSpPr>
            <a:spLocks noGrp="1"/>
          </p:cNvSpPr>
          <p:nvPr>
            <p:ph idx="1"/>
          </p:nvPr>
        </p:nvSpPr>
        <p:spPr>
          <a:xfrm>
            <a:off x="1285240" y="2969469"/>
            <a:ext cx="8074815" cy="2800395"/>
          </a:xfrm>
        </p:spPr>
        <p:txBody>
          <a:bodyPr anchor="t">
            <a:normAutofit/>
          </a:bodyPr>
          <a:lstStyle/>
          <a:p>
            <a:r>
              <a:rPr lang="en-GB" sz="2400"/>
              <a:t>Kuhn's profound impact on social science and the enhanced appreciation he engendered for diverse pathways to truth and knowledge beyond positivist conceptions of science. </a:t>
            </a:r>
          </a:p>
          <a:p>
            <a:endParaRPr lang="en-GB" sz="2400"/>
          </a:p>
        </p:txBody>
      </p:sp>
    </p:spTree>
    <p:extLst>
      <p:ext uri="{BB962C8B-B14F-4D97-AF65-F5344CB8AC3E}">
        <p14:creationId xmlns:p14="http://schemas.microsoft.com/office/powerpoint/2010/main" val="28707920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9B2C72B-1B13-6803-8D59-DCBBABD42448}"/>
              </a:ext>
            </a:extLst>
          </p:cNvPr>
          <p:cNvGraphicFramePr>
            <a:graphicFrameLocks noGrp="1"/>
          </p:cNvGraphicFramePr>
          <p:nvPr/>
        </p:nvGraphicFramePr>
        <p:xfrm>
          <a:off x="927652" y="728871"/>
          <a:ext cx="10369828" cy="5433390"/>
        </p:xfrm>
        <a:graphic>
          <a:graphicData uri="http://schemas.openxmlformats.org/drawingml/2006/table">
            <a:tbl>
              <a:tblPr firstRow="1" firstCol="1" bandRow="1">
                <a:tableStyleId>{5C22544A-7EE6-4342-B048-85BDC9FD1C3A}</a:tableStyleId>
              </a:tblPr>
              <a:tblGrid>
                <a:gridCol w="2592457">
                  <a:extLst>
                    <a:ext uri="{9D8B030D-6E8A-4147-A177-3AD203B41FA5}">
                      <a16:colId xmlns:a16="http://schemas.microsoft.com/office/drawing/2014/main" val="1760300270"/>
                    </a:ext>
                  </a:extLst>
                </a:gridCol>
                <a:gridCol w="2592457">
                  <a:extLst>
                    <a:ext uri="{9D8B030D-6E8A-4147-A177-3AD203B41FA5}">
                      <a16:colId xmlns:a16="http://schemas.microsoft.com/office/drawing/2014/main" val="589229091"/>
                    </a:ext>
                  </a:extLst>
                </a:gridCol>
                <a:gridCol w="2592457">
                  <a:extLst>
                    <a:ext uri="{9D8B030D-6E8A-4147-A177-3AD203B41FA5}">
                      <a16:colId xmlns:a16="http://schemas.microsoft.com/office/drawing/2014/main" val="3856617220"/>
                    </a:ext>
                  </a:extLst>
                </a:gridCol>
                <a:gridCol w="2592457">
                  <a:extLst>
                    <a:ext uri="{9D8B030D-6E8A-4147-A177-3AD203B41FA5}">
                      <a16:colId xmlns:a16="http://schemas.microsoft.com/office/drawing/2014/main" val="3487763043"/>
                    </a:ext>
                  </a:extLst>
                </a:gridCol>
              </a:tblGrid>
              <a:tr h="277405">
                <a:tc>
                  <a:txBody>
                    <a:bodyPr/>
                    <a:lstStyle/>
                    <a:p>
                      <a:pPr algn="ctr">
                        <a:lnSpc>
                          <a:spcPct val="115000"/>
                        </a:lnSpc>
                        <a:spcAft>
                          <a:spcPts val="800"/>
                        </a:spcAft>
                      </a:pPr>
                      <a:r>
                        <a:rPr lang="en-GB" sz="1400" kern="0" dirty="0">
                          <a:effectLst/>
                          <a:latin typeface="Calibri" panose="020F0502020204030204" pitchFamily="34" charset="0"/>
                          <a:cs typeface="Calibri" panose="020F0502020204030204" pitchFamily="34" charset="0"/>
                        </a:rPr>
                        <a:t>Paradigm</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gridSpan="3">
                  <a:txBody>
                    <a:bodyPr/>
                    <a:lstStyle/>
                    <a:p>
                      <a:pPr algn="ctr">
                        <a:lnSpc>
                          <a:spcPct val="115000"/>
                        </a:lnSpc>
                        <a:spcAft>
                          <a:spcPts val="800"/>
                        </a:spcAft>
                      </a:pPr>
                      <a:r>
                        <a:rPr lang="en-GB" sz="1400" kern="0">
                          <a:effectLst/>
                          <a:latin typeface="Calibri" panose="020F0502020204030204" pitchFamily="34" charset="0"/>
                          <a:cs typeface="Calibri" panose="020F0502020204030204" pitchFamily="34" charset="0"/>
                        </a:rPr>
                        <a:t>Limitations</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462616107"/>
                  </a:ext>
                </a:extLst>
              </a:tr>
              <a:tr h="1090163">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Positivism</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Lacks understanding of broader context</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Ignores human interpretation and subjective experience</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Can miss the influence of individual perspectives</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1959339216"/>
                  </a:ext>
                </a:extLst>
              </a:tr>
              <a:tr h="1090163">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Interpretivism</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Findings may be biased by subjective interpretations</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Difficult to test for reliability and validity</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Hard to make generalisations beyond a small sample</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2838508824"/>
                  </a:ext>
                </a:extLst>
              </a:tr>
              <a:tr h="818903">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Critical Research</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Risks overlooking individual circumstances</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Solutions can seem abstract and highly theoretical</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May be ideologically driven and politically oriented</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1259451091"/>
                  </a:ext>
                </a:extLst>
              </a:tr>
              <a:tr h="1090163">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Postmodernism</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Difficult to draw meaningful conclusions</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Focuses on subjective interpretations and local narratives</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Rejects the idea of objective truth or reality</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273185676"/>
                  </a:ext>
                </a:extLst>
              </a:tr>
              <a:tr h="1066593">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Pragmatism</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Criticized for lacking philosophical consistency</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May lack theoretical depth</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Difficulty in establishing a unified research framework</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1003885063"/>
                  </a:ext>
                </a:extLst>
              </a:tr>
            </a:tbl>
          </a:graphicData>
        </a:graphic>
      </p:graphicFrame>
    </p:spTree>
    <p:extLst>
      <p:ext uri="{BB962C8B-B14F-4D97-AF65-F5344CB8AC3E}">
        <p14:creationId xmlns:p14="http://schemas.microsoft.com/office/powerpoint/2010/main" val="4135361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CDA9FA-CB78-A4AB-6310-573043827BD1}"/>
              </a:ext>
            </a:extLst>
          </p:cNvPr>
          <p:cNvSpPr>
            <a:spLocks noGrp="1"/>
          </p:cNvSpPr>
          <p:nvPr>
            <p:ph type="title"/>
          </p:nvPr>
        </p:nvSpPr>
        <p:spPr>
          <a:xfrm>
            <a:off x="686834" y="591344"/>
            <a:ext cx="3200400" cy="5585619"/>
          </a:xfrm>
        </p:spPr>
        <p:txBody>
          <a:bodyPr>
            <a:normAutofit/>
          </a:bodyPr>
          <a:lstStyle/>
          <a:p>
            <a:r>
              <a:rPr lang="en-GB">
                <a:solidFill>
                  <a:srgbClr val="FFFFFF"/>
                </a:solidFill>
              </a:rPr>
              <a:t>Language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3EA3EE-C7A1-264B-5406-2811EE93B181}"/>
              </a:ext>
            </a:extLst>
          </p:cNvPr>
          <p:cNvSpPr>
            <a:spLocks noGrp="1"/>
          </p:cNvSpPr>
          <p:nvPr>
            <p:ph idx="1"/>
          </p:nvPr>
        </p:nvSpPr>
        <p:spPr>
          <a:xfrm>
            <a:off x="4447308" y="591344"/>
            <a:ext cx="6906491" cy="5585619"/>
          </a:xfrm>
        </p:spPr>
        <p:txBody>
          <a:bodyPr anchor="ctr">
            <a:normAutofit/>
          </a:bodyPr>
          <a:lstStyle/>
          <a:p>
            <a:r>
              <a:rPr lang="en-GB"/>
              <a:t>Kuhn used the term science, I use the term research</a:t>
            </a:r>
          </a:p>
          <a:p>
            <a:r>
              <a:rPr lang="en-GB"/>
              <a:t>Kuhn used the term scientist, I use the term researcher</a:t>
            </a:r>
          </a:p>
          <a:p>
            <a:endParaRPr lang="en-GB"/>
          </a:p>
        </p:txBody>
      </p:sp>
    </p:spTree>
    <p:extLst>
      <p:ext uri="{BB962C8B-B14F-4D97-AF65-F5344CB8AC3E}">
        <p14:creationId xmlns:p14="http://schemas.microsoft.com/office/powerpoint/2010/main" val="3921387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5DD26-7EAB-B91E-A852-F911784D04CF}"/>
              </a:ext>
            </a:extLst>
          </p:cNvPr>
          <p:cNvSpPr>
            <a:spLocks noGrp="1"/>
          </p:cNvSpPr>
          <p:nvPr>
            <p:ph type="title"/>
          </p:nvPr>
        </p:nvSpPr>
        <p:spPr>
          <a:xfrm>
            <a:off x="686834" y="591344"/>
            <a:ext cx="3200400" cy="5585619"/>
          </a:xfrm>
        </p:spPr>
        <p:txBody>
          <a:bodyPr>
            <a:normAutofit/>
          </a:bodyPr>
          <a:lstStyle/>
          <a:p>
            <a:r>
              <a:rPr lang="en-GB">
                <a:solidFill>
                  <a:srgbClr val="FFFFFF"/>
                </a:solidFill>
              </a:rPr>
              <a:t>Notable things for CJ</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D67DD2C-6E24-E286-3A10-57EDCBBD00C6}"/>
              </a:ext>
            </a:extLst>
          </p:cNvPr>
          <p:cNvSpPr>
            <a:spLocks noGrp="1"/>
          </p:cNvSpPr>
          <p:nvPr>
            <p:ph idx="1"/>
          </p:nvPr>
        </p:nvSpPr>
        <p:spPr>
          <a:xfrm>
            <a:off x="4447308" y="591344"/>
            <a:ext cx="6906491" cy="5585619"/>
          </a:xfrm>
        </p:spPr>
        <p:txBody>
          <a:bodyPr anchor="ctr">
            <a:normAutofit/>
          </a:bodyPr>
          <a:lstStyle/>
          <a:p>
            <a:endParaRPr lang="en-GB" sz="1500"/>
          </a:p>
          <a:p>
            <a:endParaRPr lang="en-GB" sz="1500"/>
          </a:p>
          <a:p>
            <a:r>
              <a:rPr lang="en-GB" sz="1500"/>
              <a:t>Challenging objectivity &amp; embracing subjectivity: </a:t>
            </a:r>
            <a:r>
              <a:rPr lang="en-GB" sz="1500" b="1"/>
              <a:t>Kuhn liberated researchers </a:t>
            </a:r>
            <a:r>
              <a:rPr lang="en-GB" sz="1500"/>
              <a:t>from the fiction of being wholly objective, </a:t>
            </a:r>
            <a:r>
              <a:rPr lang="en-GB" sz="1500" b="1"/>
              <a:t>opening space for interpretivist and critical scholarship embracing researcher reflexivity</a:t>
            </a:r>
            <a:r>
              <a:rPr lang="en-GB" sz="1500"/>
              <a:t>. </a:t>
            </a:r>
          </a:p>
          <a:p>
            <a:r>
              <a:rPr lang="en-GB" sz="1500"/>
              <a:t>Legitimising constructed knowledge: </a:t>
            </a:r>
            <a:r>
              <a:rPr lang="en-GB" sz="1500" b="0" i="0">
                <a:effectLst/>
                <a:latin typeface="-apple-system"/>
              </a:rPr>
              <a:t>Kuhn revealed even </a:t>
            </a:r>
            <a:r>
              <a:rPr lang="en-GB" sz="1500" b="1" i="0">
                <a:effectLst/>
                <a:latin typeface="-apple-system"/>
              </a:rPr>
              <a:t>science builds knowledge dependent on cultural context and not stable singular reality </a:t>
            </a:r>
            <a:r>
              <a:rPr lang="en-GB" sz="1500" b="0" i="0">
                <a:effectLst/>
                <a:latin typeface="-apple-system"/>
              </a:rPr>
              <a:t>etched nearer through incremental gains as positivists assumed. Truth is localised, paradigm-bound.</a:t>
            </a:r>
            <a:endParaRPr lang="en-GB" sz="1500"/>
          </a:p>
          <a:p>
            <a:r>
              <a:rPr lang="en-GB" sz="1500"/>
              <a:t>Highlighting Values in Inquiry: His analysis revealed </a:t>
            </a:r>
            <a:r>
              <a:rPr lang="en-GB" sz="1500" b="1"/>
              <a:t>science never occurs in a vacuum but always guided by shared values shaping questions, methods and meaning </a:t>
            </a:r>
            <a:r>
              <a:rPr lang="en-GB" sz="1500"/>
              <a:t>ascription. This ethical grounding was illuminated rather than ignored.</a:t>
            </a:r>
          </a:p>
          <a:p>
            <a:r>
              <a:rPr lang="en-GB" sz="1500"/>
              <a:t>By recognizing different paradigms determine unique standards demonstrating rigor on distinct terms, Kuhn </a:t>
            </a:r>
            <a:r>
              <a:rPr lang="en-GB" sz="1500" b="1"/>
              <a:t>dismantled hierarchical prioritisation of positivist benchmarks above all others</a:t>
            </a:r>
            <a:r>
              <a:rPr lang="en-GB" sz="1500"/>
              <a:t>. </a:t>
            </a:r>
          </a:p>
          <a:p>
            <a:r>
              <a:rPr lang="en-GB" sz="1500" b="1"/>
              <a:t>My focus on these points have profound impact for social science and expanded conceptions of truth captures exactly why his work proved so revolutionary. </a:t>
            </a:r>
          </a:p>
        </p:txBody>
      </p:sp>
    </p:spTree>
    <p:extLst>
      <p:ext uri="{BB962C8B-B14F-4D97-AF65-F5344CB8AC3E}">
        <p14:creationId xmlns:p14="http://schemas.microsoft.com/office/powerpoint/2010/main" val="42606072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DE27D9-EC8A-5E4F-4D0D-94D86A51B68A}"/>
              </a:ext>
            </a:extLst>
          </p:cNvPr>
          <p:cNvSpPr>
            <a:spLocks noGrp="1"/>
          </p:cNvSpPr>
          <p:nvPr>
            <p:ph type="title"/>
          </p:nvPr>
        </p:nvSpPr>
        <p:spPr>
          <a:xfrm>
            <a:off x="686834" y="591344"/>
            <a:ext cx="3200400" cy="5585619"/>
          </a:xfrm>
        </p:spPr>
        <p:txBody>
          <a:bodyPr>
            <a:normAutofit/>
          </a:bodyPr>
          <a:lstStyle/>
          <a:p>
            <a:r>
              <a:rPr lang="en-GB" sz="3100">
                <a:solidFill>
                  <a:srgbClr val="FFFFFF"/>
                </a:solidFill>
              </a:rPr>
              <a:t>Let me back up my summarised assessment of Kuhn's valuable impact with relevant quotes from his seminal text The Structure of Scientific Revolutions</a:t>
            </a:r>
            <a:br>
              <a:rPr lang="en-GB" sz="3100">
                <a:solidFill>
                  <a:srgbClr val="FFFFFF"/>
                </a:solidFill>
              </a:rPr>
            </a:br>
            <a:endParaRPr lang="en-GB"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BF39836-B125-424E-05E0-7BFC5B0DEFFA}"/>
              </a:ext>
            </a:extLst>
          </p:cNvPr>
          <p:cNvSpPr>
            <a:spLocks noGrp="1"/>
          </p:cNvSpPr>
          <p:nvPr>
            <p:ph idx="1"/>
          </p:nvPr>
        </p:nvSpPr>
        <p:spPr>
          <a:xfrm>
            <a:off x="4447308" y="591344"/>
            <a:ext cx="6906491" cy="5585619"/>
          </a:xfrm>
        </p:spPr>
        <p:txBody>
          <a:bodyPr anchor="ctr">
            <a:normAutofit/>
          </a:bodyPr>
          <a:lstStyle/>
          <a:p>
            <a:endParaRPr lang="en-GB" sz="1500"/>
          </a:p>
          <a:p>
            <a:r>
              <a:rPr lang="en-GB" sz="1500"/>
              <a:t>Challenging Objectivity:  "Something must make at least a few scientists feel that there are experimental results which their paradigm either cannot account for or cannot easily encompass." (Kuhn, 122)</a:t>
            </a:r>
          </a:p>
          <a:p>
            <a:r>
              <a:rPr lang="en-GB" sz="1500"/>
              <a:t>[Highlights inevitable anomalies defying paradigms, undermining purely objective practice]</a:t>
            </a:r>
          </a:p>
          <a:p>
            <a:r>
              <a:rPr lang="en-GB" sz="1500"/>
              <a:t>Legitimizing Constructed Knowledge: "The normal-scientific tradition that emerges from a scientific revolution is not only incompatible but often actually incommensurable with that which has gone before." (Kuhn, 103)</a:t>
            </a:r>
          </a:p>
          <a:p>
            <a:r>
              <a:rPr lang="en-GB" sz="1500"/>
              <a:t>[Signals breaks/discontinuities in knowledge advancement reflecting cultural shifts]</a:t>
            </a:r>
          </a:p>
          <a:p>
            <a:r>
              <a:rPr lang="en-GB" sz="1500"/>
              <a:t>Highlighting Values in Inquiry:  “There is, I think, no theory-independent way to reconstruct phrases like ‘really there’; the notion of a match between the ontology of a theory and its “real” counterpart in nature now seems to me illusive in principle.” (Kuhn, 206).</a:t>
            </a:r>
          </a:p>
          <a:p>
            <a:r>
              <a:rPr lang="en-GB" sz="1500"/>
              <a:t>[Questions theory-independent reality]</a:t>
            </a:r>
          </a:p>
          <a:p>
            <a:r>
              <a:rPr lang="en-GB" sz="1500"/>
              <a:t>Enabling Pluralistic Standards: “As in political revolutions, so in paradigm choice—there is no standard higher than the assent of the relevant community.” (Kuhn, 94)</a:t>
            </a:r>
          </a:p>
          <a:p>
            <a:r>
              <a:rPr lang="en-GB" sz="1500"/>
              <a:t>[Paradigm validity rests on communal consent not hierarchical criteria]</a:t>
            </a:r>
          </a:p>
        </p:txBody>
      </p:sp>
    </p:spTree>
    <p:extLst>
      <p:ext uri="{BB962C8B-B14F-4D97-AF65-F5344CB8AC3E}">
        <p14:creationId xmlns:p14="http://schemas.microsoft.com/office/powerpoint/2010/main" val="1572504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3F176-469F-F488-45F8-BAB9F4C050F1}"/>
              </a:ext>
            </a:extLst>
          </p:cNvPr>
          <p:cNvSpPr>
            <a:spLocks noGrp="1"/>
          </p:cNvSpPr>
          <p:nvPr>
            <p:ph type="title"/>
          </p:nvPr>
        </p:nvSpPr>
        <p:spPr>
          <a:xfrm>
            <a:off x="686834" y="591344"/>
            <a:ext cx="3200400" cy="5585619"/>
          </a:xfrm>
        </p:spPr>
        <p:txBody>
          <a:bodyPr>
            <a:normAutofit/>
          </a:bodyPr>
          <a:lstStyle/>
          <a:p>
            <a:r>
              <a:rPr lang="en-GB">
                <a:solidFill>
                  <a:srgbClr val="FFFFFF"/>
                </a:solidFill>
              </a:rPr>
              <a:t>Kuhn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6551CFE-BDFF-B081-D6F0-10C0373D194E}"/>
              </a:ext>
            </a:extLst>
          </p:cNvPr>
          <p:cNvSpPr>
            <a:spLocks noGrp="1"/>
          </p:cNvSpPr>
          <p:nvPr>
            <p:ph idx="1"/>
          </p:nvPr>
        </p:nvSpPr>
        <p:spPr>
          <a:xfrm>
            <a:off x="4447308" y="591344"/>
            <a:ext cx="6906491" cy="5585619"/>
          </a:xfrm>
        </p:spPr>
        <p:txBody>
          <a:bodyPr anchor="ctr">
            <a:normAutofit/>
          </a:bodyPr>
          <a:lstStyle/>
          <a:p>
            <a:r>
              <a:rPr lang="en-GB" dirty="0"/>
              <a:t>"Men whose research is based on shared paradigms are committed to the same rules and standards for scientific practice." (The Structure of Scientific Revolutions, p. 11)</a:t>
            </a:r>
          </a:p>
          <a:p>
            <a:r>
              <a:rPr lang="en-GB" dirty="0"/>
              <a:t>However, this only references paradigms indirectly in terms of the rules and standards they engender, rather than defining their essence directly.</a:t>
            </a:r>
          </a:p>
        </p:txBody>
      </p:sp>
    </p:spTree>
    <p:extLst>
      <p:ext uri="{BB962C8B-B14F-4D97-AF65-F5344CB8AC3E}">
        <p14:creationId xmlns:p14="http://schemas.microsoft.com/office/powerpoint/2010/main" val="2909496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Blue letters on a black background&#10;&#10;Description automatically generated">
            <a:extLst>
              <a:ext uri="{FF2B5EF4-FFF2-40B4-BE49-F238E27FC236}">
                <a16:creationId xmlns:a16="http://schemas.microsoft.com/office/drawing/2014/main" id="{C5F099D8-9CFA-A0FF-852A-1C68DE3C805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1303621"/>
            <a:ext cx="4824998" cy="92866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Red letters on a black background&#10;&#10;Description automatically generated">
            <a:extLst>
              <a:ext uri="{FF2B5EF4-FFF2-40B4-BE49-F238E27FC236}">
                <a16:creationId xmlns:a16="http://schemas.microsoft.com/office/drawing/2014/main" id="{CBB15B63-07CC-01B5-99C6-D7A07577B21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23536" y="1266867"/>
            <a:ext cx="4824995" cy="9777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Purple text on a black background&#10;&#10;Description automatically generated">
            <a:extLst>
              <a:ext uri="{FF2B5EF4-FFF2-40B4-BE49-F238E27FC236}">
                <a16:creationId xmlns:a16="http://schemas.microsoft.com/office/drawing/2014/main" id="{D216140E-E5B3-04CA-8ECF-9C1AFF052CF9}"/>
              </a:ext>
            </a:extLst>
          </p:cNvPr>
          <p:cNvPicPr>
            <a:picLocks noChangeAspect="1"/>
          </p:cNvPicPr>
          <p:nvPr/>
        </p:nvPicPr>
        <p:blipFill>
          <a:blip r:embed="rId4"/>
          <a:stretch>
            <a:fillRect/>
          </a:stretch>
        </p:blipFill>
        <p:spPr>
          <a:xfrm>
            <a:off x="643467" y="4913288"/>
            <a:ext cx="2634207" cy="752630"/>
          </a:xfrm>
          <a:prstGeom prst="rect">
            <a:avLst/>
          </a:prstGeom>
        </p:spPr>
      </p:pic>
      <p:pic>
        <p:nvPicPr>
          <p:cNvPr id="3074" name="Picture 2" descr="A green text on a black background&#10;&#10;Description automatically generated">
            <a:extLst>
              <a:ext uri="{FF2B5EF4-FFF2-40B4-BE49-F238E27FC236}">
                <a16:creationId xmlns:a16="http://schemas.microsoft.com/office/drawing/2014/main" id="{C8030C8D-7915-C228-D954-D34B53F8D40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980330" y="4356312"/>
            <a:ext cx="4173070" cy="105485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A close up of a logo&#10;&#10;Description automatically generated">
            <a:extLst>
              <a:ext uri="{FF2B5EF4-FFF2-40B4-BE49-F238E27FC236}">
                <a16:creationId xmlns:a16="http://schemas.microsoft.com/office/drawing/2014/main" id="{6E5C061B-77F3-7A88-C0EA-8B54095F7456}"/>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874064" y="4899009"/>
            <a:ext cx="2674468" cy="737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2095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78B43-4500-8939-BF10-42BC54F6EC3A}"/>
              </a:ext>
            </a:extLst>
          </p:cNvPr>
          <p:cNvSpPr>
            <a:spLocks noGrp="1"/>
          </p:cNvSpPr>
          <p:nvPr>
            <p:ph type="title"/>
          </p:nvPr>
        </p:nvSpPr>
        <p:spPr>
          <a:xfrm>
            <a:off x="635000" y="640823"/>
            <a:ext cx="3418659" cy="5583148"/>
          </a:xfrm>
        </p:spPr>
        <p:txBody>
          <a:bodyPr anchor="ctr">
            <a:normAutofit/>
          </a:bodyPr>
          <a:lstStyle/>
          <a:p>
            <a:r>
              <a:rPr lang="en-GB" sz="3800"/>
              <a:t>An explicit definition of "paradigm" comprising those four key components of ontology, epistemology, axiolog, and methodology</a:t>
            </a:r>
          </a:p>
        </p:txBody>
      </p:sp>
      <p:graphicFrame>
        <p:nvGraphicFramePr>
          <p:cNvPr id="5" name="Content Placeholder 2">
            <a:extLst>
              <a:ext uri="{FF2B5EF4-FFF2-40B4-BE49-F238E27FC236}">
                <a16:creationId xmlns:a16="http://schemas.microsoft.com/office/drawing/2014/main" id="{23187905-85F2-090C-0EFD-85733D66FA92}"/>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09738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C6E952C-BAA9-B143-B7BE-AC35C5811681}"/>
              </a:ext>
            </a:extLst>
          </p:cNvPr>
          <p:cNvSpPr>
            <a:spLocks noGrp="1"/>
          </p:cNvSpPr>
          <p:nvPr>
            <p:ph type="title"/>
          </p:nvPr>
        </p:nvSpPr>
        <p:spPr>
          <a:xfrm>
            <a:off x="8379725" y="640081"/>
            <a:ext cx="3206143" cy="5489009"/>
          </a:xfrm>
        </p:spPr>
        <p:txBody>
          <a:bodyPr>
            <a:normAutofit/>
          </a:bodyPr>
          <a:lstStyle/>
          <a:p>
            <a:r>
              <a:rPr lang="en-GB" sz="5200"/>
              <a:t>Paradigm</a:t>
            </a:r>
          </a:p>
        </p:txBody>
      </p:sp>
      <p:graphicFrame>
        <p:nvGraphicFramePr>
          <p:cNvPr id="5" name="Table 4">
            <a:extLst>
              <a:ext uri="{FF2B5EF4-FFF2-40B4-BE49-F238E27FC236}">
                <a16:creationId xmlns:a16="http://schemas.microsoft.com/office/drawing/2014/main" id="{276EDDA1-5669-4C03-F018-B5EC0D5FA39A}"/>
              </a:ext>
            </a:extLst>
          </p:cNvPr>
          <p:cNvGraphicFramePr>
            <a:graphicFrameLocks noGrp="1"/>
          </p:cNvGraphicFramePr>
          <p:nvPr/>
        </p:nvGraphicFramePr>
        <p:xfrm>
          <a:off x="643467" y="813240"/>
          <a:ext cx="7345826" cy="5231518"/>
        </p:xfrm>
        <a:graphic>
          <a:graphicData uri="http://schemas.openxmlformats.org/drawingml/2006/table">
            <a:tbl>
              <a:tblPr firstRow="1" firstCol="1" bandRow="1">
                <a:tableStyleId>{5C22544A-7EE6-4342-B048-85BDC9FD1C3A}</a:tableStyleId>
              </a:tblPr>
              <a:tblGrid>
                <a:gridCol w="3322968">
                  <a:extLst>
                    <a:ext uri="{9D8B030D-6E8A-4147-A177-3AD203B41FA5}">
                      <a16:colId xmlns:a16="http://schemas.microsoft.com/office/drawing/2014/main" val="2470189491"/>
                    </a:ext>
                  </a:extLst>
                </a:gridCol>
                <a:gridCol w="4022858">
                  <a:extLst>
                    <a:ext uri="{9D8B030D-6E8A-4147-A177-3AD203B41FA5}">
                      <a16:colId xmlns:a16="http://schemas.microsoft.com/office/drawing/2014/main" val="767697921"/>
                    </a:ext>
                  </a:extLst>
                </a:gridCol>
              </a:tblGrid>
              <a:tr h="411080">
                <a:tc>
                  <a:txBody>
                    <a:bodyPr/>
                    <a:lstStyle/>
                    <a:p>
                      <a:pPr algn="ctr">
                        <a:lnSpc>
                          <a:spcPct val="115000"/>
                        </a:lnSpc>
                        <a:spcAft>
                          <a:spcPts val="800"/>
                        </a:spcAft>
                      </a:pPr>
                      <a:r>
                        <a:rPr lang="en-GB" sz="2000" kern="0">
                          <a:effectLst/>
                        </a:rPr>
                        <a:t>Paradigmatic Components</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gn="ctr">
                        <a:lnSpc>
                          <a:spcPct val="115000"/>
                        </a:lnSpc>
                        <a:spcAft>
                          <a:spcPts val="800"/>
                        </a:spcAft>
                      </a:pPr>
                      <a:r>
                        <a:rPr lang="en-GB" sz="2000" kern="0">
                          <a:effectLst/>
                        </a:rPr>
                        <a:t>Simple Definition</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1926673261"/>
                  </a:ext>
                </a:extLst>
              </a:tr>
              <a:tr h="1116884">
                <a:tc>
                  <a:txBody>
                    <a:bodyPr/>
                    <a:lstStyle/>
                    <a:p>
                      <a:pPr>
                        <a:lnSpc>
                          <a:spcPct val="115000"/>
                        </a:lnSpc>
                        <a:spcAft>
                          <a:spcPts val="800"/>
                        </a:spcAft>
                      </a:pPr>
                      <a:r>
                        <a:rPr lang="en-GB" sz="2000" kern="0">
                          <a:effectLst/>
                        </a:rPr>
                        <a:t>Ontology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What is real? It's about your beliefs on the nature of reality and what exists in the world you're studying.</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419061978"/>
                  </a:ext>
                </a:extLst>
              </a:tr>
              <a:tr h="1116884">
                <a:tc>
                  <a:txBody>
                    <a:bodyPr/>
                    <a:lstStyle/>
                    <a:p>
                      <a:pPr>
                        <a:lnSpc>
                          <a:spcPct val="115000"/>
                        </a:lnSpc>
                        <a:spcAft>
                          <a:spcPts val="800"/>
                        </a:spcAft>
                      </a:pPr>
                      <a:r>
                        <a:rPr lang="en-GB" sz="2000" kern="0">
                          <a:effectLst/>
                        </a:rPr>
                        <a:t>Epistemology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How do we know? It's about how you think knowledge is created and gained.</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379414883"/>
                  </a:ext>
                </a:extLst>
              </a:tr>
              <a:tr h="1469786">
                <a:tc>
                  <a:txBody>
                    <a:bodyPr/>
                    <a:lstStyle/>
                    <a:p>
                      <a:pPr>
                        <a:lnSpc>
                          <a:spcPct val="115000"/>
                        </a:lnSpc>
                        <a:spcAft>
                          <a:spcPts val="800"/>
                        </a:spcAft>
                      </a:pPr>
                      <a:r>
                        <a:rPr lang="en-GB" sz="2000" kern="0">
                          <a:effectLst/>
                        </a:rPr>
                        <a:t>Axiology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What matters? It's about your values and the importance you place on ethical considerations in your research.</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2534872508"/>
                  </a:ext>
                </a:extLst>
              </a:tr>
              <a:tr h="1116884">
                <a:tc>
                  <a:txBody>
                    <a:bodyPr/>
                    <a:lstStyle/>
                    <a:p>
                      <a:pPr>
                        <a:lnSpc>
                          <a:spcPct val="115000"/>
                        </a:lnSpc>
                        <a:spcAft>
                          <a:spcPts val="800"/>
                        </a:spcAft>
                      </a:pPr>
                      <a:r>
                        <a:rPr lang="en-GB" sz="2000" kern="0">
                          <a:effectLst/>
                        </a:rPr>
                        <a:t>Methodology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How do we study? It's about the overall approach and methods you use to conduct your research.</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1237046730"/>
                  </a:ext>
                </a:extLst>
              </a:tr>
            </a:tbl>
          </a:graphicData>
        </a:graphic>
      </p:graphicFrame>
    </p:spTree>
    <p:extLst>
      <p:ext uri="{BB962C8B-B14F-4D97-AF65-F5344CB8AC3E}">
        <p14:creationId xmlns:p14="http://schemas.microsoft.com/office/powerpoint/2010/main" val="20749760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D847D8-38CB-2F98-F001-8E5D56D3F53C}"/>
              </a:ext>
            </a:extLst>
          </p:cNvPr>
          <p:cNvSpPr>
            <a:spLocks noGrp="1"/>
          </p:cNvSpPr>
          <p:nvPr>
            <p:ph type="title"/>
          </p:nvPr>
        </p:nvSpPr>
        <p:spPr>
          <a:xfrm>
            <a:off x="686834" y="591344"/>
            <a:ext cx="3200400" cy="5585619"/>
          </a:xfrm>
        </p:spPr>
        <p:txBody>
          <a:bodyPr>
            <a:normAutofit/>
          </a:bodyPr>
          <a:lstStyle/>
          <a:p>
            <a:r>
              <a:rPr lang="en-GB">
                <a:solidFill>
                  <a:srgbClr val="FFFFFF"/>
                </a:solidFill>
              </a:rPr>
              <a:t>Paradigms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A54803B-BD63-959E-7F0B-06B70DF867A2}"/>
              </a:ext>
            </a:extLst>
          </p:cNvPr>
          <p:cNvSpPr>
            <a:spLocks noGrp="1"/>
          </p:cNvSpPr>
          <p:nvPr>
            <p:ph idx="1"/>
          </p:nvPr>
        </p:nvSpPr>
        <p:spPr>
          <a:xfrm>
            <a:off x="4447308" y="591344"/>
            <a:ext cx="6906491" cy="5585619"/>
          </a:xfrm>
        </p:spPr>
        <p:txBody>
          <a:bodyPr anchor="ctr">
            <a:normAutofit/>
          </a:bodyPr>
          <a:lstStyle/>
          <a:p>
            <a:r>
              <a:rPr lang="en-GB" sz="1300"/>
              <a:t>Paradigms in research provide frameworks of shared assumptions, concepts, values, and practices that guide scholars in making sense of phenomena and generating knowledge. More specifically, the interlocking dimensions that comprise a paradigm orient researchers towards particular views of reality and shape scientific inquiry in the following key ways:</a:t>
            </a:r>
          </a:p>
          <a:p>
            <a:r>
              <a:rPr lang="en-GB" sz="1300"/>
              <a:t>Ontology: The ontological beliefs within a paradigm shape how researchers perceive the nature of reality and existence. For example, positivist paradigms embrace realist ontological stances that an objective reality exists independent of perception, while constructivist paradigms adopt relativist ontologies assuming multiple situated realities shaped through intersubjective meaning-making. These fundamental assumptions </a:t>
            </a:r>
            <a:r>
              <a:rPr lang="en-GB" sz="1300" err="1"/>
              <a:t>color</a:t>
            </a:r>
            <a:r>
              <a:rPr lang="en-GB" sz="1300"/>
              <a:t> how phenomena are conceived.</a:t>
            </a:r>
          </a:p>
          <a:p>
            <a:r>
              <a:rPr lang="en-GB" sz="1300"/>
              <a:t>Epistemology: Paradigms carry epistemological guidelines regarding what constitutes valid knowledge and how researchers can best access, construct, and justify it. Positivist epistemology relies on empirical evidence from hypothesis testing while constructivists generate insights interpretively from subjective participant experiences. The standards for rigorous inquiry differ.</a:t>
            </a:r>
          </a:p>
          <a:p>
            <a:r>
              <a:rPr lang="en-GB" sz="1300"/>
              <a:t>Axiology: Research paradigms house value-based assumptions about which goals and outcomes qualify as ethically sound. For positivists, pure objectivity and generalisability enables scientific progress whereas critical scholars prioritize social justice and uplifting marginalized groups. Adherence to shared norms perpetuates communities.</a:t>
            </a:r>
          </a:p>
          <a:p>
            <a:r>
              <a:rPr lang="en-GB" sz="1300"/>
              <a:t>Methodology: Explicit procedures endorsed within established paradigms structurally shape the instrumentation applied to generate data and acceptable logics for </a:t>
            </a:r>
            <a:r>
              <a:rPr lang="en-GB" sz="1300" err="1"/>
              <a:t>analyzing</a:t>
            </a:r>
            <a:r>
              <a:rPr lang="en-GB" sz="1300"/>
              <a:t> findings. Quantitative measures aligned with positivist deduction markedly diverge from qualitative techniques of gathering field insights more inductively.</a:t>
            </a:r>
          </a:p>
        </p:txBody>
      </p:sp>
    </p:spTree>
    <p:extLst>
      <p:ext uri="{BB962C8B-B14F-4D97-AF65-F5344CB8AC3E}">
        <p14:creationId xmlns:p14="http://schemas.microsoft.com/office/powerpoint/2010/main" val="1497632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B0D19-74F0-C4F6-3B40-E3901DA31C00}"/>
              </a:ext>
            </a:extLst>
          </p:cNvPr>
          <p:cNvSpPr>
            <a:spLocks noGrp="1"/>
          </p:cNvSpPr>
          <p:nvPr>
            <p:ph type="title"/>
          </p:nvPr>
        </p:nvSpPr>
        <p:spPr>
          <a:xfrm>
            <a:off x="686834" y="591344"/>
            <a:ext cx="3200400" cy="5585619"/>
          </a:xfrm>
        </p:spPr>
        <p:txBody>
          <a:bodyPr>
            <a:normAutofit/>
          </a:bodyPr>
          <a:lstStyle/>
          <a:p>
            <a:r>
              <a:rPr lang="en-GB">
                <a:solidFill>
                  <a:srgbClr val="FFFFFF"/>
                </a:solidFill>
              </a:rPr>
              <a:t>Boooom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3C9DF2B-0B2D-1ED1-EBD4-5CD90AE4F02F}"/>
              </a:ext>
            </a:extLst>
          </p:cNvPr>
          <p:cNvSpPr>
            <a:spLocks noGrp="1"/>
          </p:cNvSpPr>
          <p:nvPr>
            <p:ph idx="1"/>
          </p:nvPr>
        </p:nvSpPr>
        <p:spPr>
          <a:xfrm>
            <a:off x="4447308" y="591344"/>
            <a:ext cx="6906491" cy="5585619"/>
          </a:xfrm>
        </p:spPr>
        <p:txBody>
          <a:bodyPr anchor="ctr">
            <a:normAutofit/>
          </a:bodyPr>
          <a:lstStyle/>
          <a:p>
            <a:r>
              <a:rPr lang="en-GB" sz="2600" b="0" i="0">
                <a:effectLst/>
                <a:latin typeface="-apple-system"/>
              </a:rPr>
              <a:t>Ontology assumptions shape what phenomena researchers consider real and worth examining. </a:t>
            </a:r>
          </a:p>
          <a:p>
            <a:r>
              <a:rPr lang="en-GB" sz="2600" b="0" i="0">
                <a:effectLst/>
                <a:latin typeface="-apple-system"/>
              </a:rPr>
              <a:t>Epistemology beliefs then influence what kinds of knowledge are valid and how we know. </a:t>
            </a:r>
            <a:endParaRPr lang="en-GB" sz="2600">
              <a:latin typeface="-apple-system"/>
            </a:endParaRPr>
          </a:p>
          <a:p>
            <a:r>
              <a:rPr lang="en-GB" sz="2600" b="0" i="0">
                <a:effectLst/>
                <a:latin typeface="-apple-system"/>
              </a:rPr>
              <a:t>Axiological values impact what questions seem relevant. </a:t>
            </a:r>
          </a:p>
          <a:p>
            <a:r>
              <a:rPr lang="en-GB" sz="2600" b="0" i="0">
                <a:effectLst/>
                <a:latin typeface="-apple-system"/>
              </a:rPr>
              <a:t>And methodological approaches flow from what data aligns with goals rooted in reality, meaning, and purpose. </a:t>
            </a:r>
          </a:p>
          <a:p>
            <a:r>
              <a:rPr lang="en-GB" sz="2600" b="0" i="0">
                <a:effectLst/>
                <a:latin typeface="-apple-system"/>
              </a:rPr>
              <a:t>The choices constrain and enable what unfolds through research.</a:t>
            </a:r>
            <a:endParaRPr lang="en-GB" sz="2600"/>
          </a:p>
        </p:txBody>
      </p:sp>
    </p:spTree>
    <p:extLst>
      <p:ext uri="{BB962C8B-B14F-4D97-AF65-F5344CB8AC3E}">
        <p14:creationId xmlns:p14="http://schemas.microsoft.com/office/powerpoint/2010/main" val="2194448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E54577-3111-97AC-A625-EB16758FC42C}"/>
              </a:ext>
            </a:extLst>
          </p:cNvPr>
          <p:cNvSpPr>
            <a:spLocks noGrp="1"/>
          </p:cNvSpPr>
          <p:nvPr>
            <p:ph type="title"/>
          </p:nvPr>
        </p:nvSpPr>
        <p:spPr>
          <a:xfrm>
            <a:off x="686834" y="591344"/>
            <a:ext cx="3200400" cy="5585619"/>
          </a:xfrm>
        </p:spPr>
        <p:txBody>
          <a:bodyPr>
            <a:normAutofit/>
          </a:bodyPr>
          <a:lstStyle/>
          <a:p>
            <a:r>
              <a:rPr lang="en-GB">
                <a:solidFill>
                  <a:srgbClr val="FFFFFF"/>
                </a:solidFill>
              </a:rPr>
              <a:t>This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3E28433-BBED-6AE7-DCDB-7D264CD5F931}"/>
              </a:ext>
            </a:extLst>
          </p:cNvPr>
          <p:cNvSpPr>
            <a:spLocks noGrp="1"/>
          </p:cNvSpPr>
          <p:nvPr>
            <p:ph idx="1"/>
          </p:nvPr>
        </p:nvSpPr>
        <p:spPr>
          <a:xfrm>
            <a:off x="4447308" y="591344"/>
            <a:ext cx="6906491" cy="5585619"/>
          </a:xfrm>
        </p:spPr>
        <p:txBody>
          <a:bodyPr anchor="ctr">
            <a:normAutofit/>
          </a:bodyPr>
          <a:lstStyle/>
          <a:p>
            <a:r>
              <a:rPr lang="en-GB" sz="2000"/>
              <a:t>This thesis aims to critically evaluate the extent to which responsible gambling is possible in relation to the interests of society and gamblers themselves. In particular, it examines the efficacy of responsible gambling features (RGFs) in the online environment. In order to achieve these aims, the following objectives were established:</a:t>
            </a:r>
          </a:p>
          <a:p>
            <a:r>
              <a:rPr lang="en-GB" sz="2000"/>
              <a:t>Objective 1: To explore what ‘problem gamblers’ say about their gambling life stories</a:t>
            </a:r>
          </a:p>
          <a:p>
            <a:r>
              <a:rPr lang="en-GB" sz="2000"/>
              <a:t>Objective 2: To explore what ‘problem gamblers’ consider might have prevented them from experiencing gambling harms</a:t>
            </a:r>
          </a:p>
          <a:p>
            <a:r>
              <a:rPr lang="en-GB" sz="2000"/>
              <a:t>Objective 3: To </a:t>
            </a:r>
            <a:r>
              <a:rPr lang="en-GB" sz="2000" err="1"/>
              <a:t>analyze</a:t>
            </a:r>
            <a:r>
              <a:rPr lang="en-GB" sz="2000"/>
              <a:t> the opinions of stakeholders towards the efficacy of RGFs</a:t>
            </a:r>
          </a:p>
          <a:p>
            <a:r>
              <a:rPr lang="en-GB" sz="2000"/>
              <a:t>To achieve objectives 1 and 2, it was necessary to meet with ‘problem gamblers’ to discuss the genesis of their gambling harms. The third objective was achieved through an online questionnaire.</a:t>
            </a:r>
          </a:p>
        </p:txBody>
      </p:sp>
    </p:spTree>
    <p:extLst>
      <p:ext uri="{BB962C8B-B14F-4D97-AF65-F5344CB8AC3E}">
        <p14:creationId xmlns:p14="http://schemas.microsoft.com/office/powerpoint/2010/main" val="30186208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91A6A-45BB-EE16-79C1-F1FAAD1B450D}"/>
              </a:ext>
            </a:extLst>
          </p:cNvPr>
          <p:cNvSpPr>
            <a:spLocks noGrp="1"/>
          </p:cNvSpPr>
          <p:nvPr>
            <p:ph type="title"/>
          </p:nvPr>
        </p:nvSpPr>
        <p:spPr>
          <a:xfrm>
            <a:off x="761999" y="1141712"/>
            <a:ext cx="7923815" cy="1129537"/>
          </a:xfrm>
        </p:spPr>
        <p:txBody>
          <a:bodyPr vert="horz" lIns="91440" tIns="45720" rIns="91440" bIns="45720" rtlCol="0" anchor="t">
            <a:normAutofit/>
          </a:bodyPr>
          <a:lstStyle/>
          <a:p>
            <a:r>
              <a:rPr lang="en-US" sz="4000" kern="1200">
                <a:solidFill>
                  <a:schemeClr val="tx1"/>
                </a:solidFill>
                <a:latin typeface="+mj-lt"/>
                <a:ea typeface="+mj-ea"/>
                <a:cs typeface="+mj-cs"/>
              </a:rPr>
              <a:t>I chose </a:t>
            </a:r>
          </a:p>
        </p:txBody>
      </p:sp>
      <p:cxnSp>
        <p:nvCxnSpPr>
          <p:cNvPr id="1031" name="Straight Connector 1030">
            <a:extLst>
              <a:ext uri="{FF2B5EF4-FFF2-40B4-BE49-F238E27FC236}">
                <a16:creationId xmlns:a16="http://schemas.microsoft.com/office/drawing/2014/main" id="{192712F8-36FA-35DF-0CE8-4098D93322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026" name="Picture 2">
            <a:extLst>
              <a:ext uri="{FF2B5EF4-FFF2-40B4-BE49-F238E27FC236}">
                <a16:creationId xmlns:a16="http://schemas.microsoft.com/office/drawing/2014/main" id="{CC3687EA-6BF4-D284-A401-B17744DC714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5139" y="2590986"/>
            <a:ext cx="10478721" cy="2188131"/>
          </a:xfrm>
          <a:prstGeom prst="rect">
            <a:avLst/>
          </a:prstGeom>
          <a:noFill/>
          <a:extLst>
            <a:ext uri="{909E8E84-426E-40DD-AFC4-6F175D3DCCD1}">
              <a14:hiddenFill xmlns:a14="http://schemas.microsoft.com/office/drawing/2010/main">
                <a:solidFill>
                  <a:srgbClr val="FFFFFF"/>
                </a:solidFill>
              </a14:hiddenFill>
            </a:ext>
          </a:extLst>
        </p:spPr>
      </p:pic>
      <p:cxnSp>
        <p:nvCxnSpPr>
          <p:cNvPr id="1033" name="Straight Connector 1032">
            <a:extLst>
              <a:ext uri="{FF2B5EF4-FFF2-40B4-BE49-F238E27FC236}">
                <a16:creationId xmlns:a16="http://schemas.microsoft.com/office/drawing/2014/main" id="{AF9469B9-6468-5B6A-E832-8D45903884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897" y="5231580"/>
            <a:ext cx="10459156"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52407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E71EF28-8F95-B5E6-CCAB-3FB25C84EB8E}"/>
              </a:ext>
            </a:extLst>
          </p:cNvPr>
          <p:cNvPicPr>
            <a:picLocks noChangeAspect="1"/>
          </p:cNvPicPr>
          <p:nvPr/>
        </p:nvPicPr>
        <p:blipFill>
          <a:blip r:embed="rId2"/>
          <a:stretch>
            <a:fillRect/>
          </a:stretch>
        </p:blipFill>
        <p:spPr>
          <a:xfrm>
            <a:off x="3879195" y="2358998"/>
            <a:ext cx="5174758" cy="2028505"/>
          </a:xfrm>
          <a:prstGeom prst="rect">
            <a:avLst/>
          </a:prstGeom>
        </p:spPr>
      </p:pic>
    </p:spTree>
    <p:extLst>
      <p:ext uri="{BB962C8B-B14F-4D97-AF65-F5344CB8AC3E}">
        <p14:creationId xmlns:p14="http://schemas.microsoft.com/office/powerpoint/2010/main" val="236753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0D46DD-5E8A-6813-C75C-355ED3C20D68}"/>
              </a:ext>
            </a:extLst>
          </p:cNvPr>
          <p:cNvSpPr>
            <a:spLocks noGrp="1"/>
          </p:cNvSpPr>
          <p:nvPr>
            <p:ph type="title"/>
          </p:nvPr>
        </p:nvSpPr>
        <p:spPr>
          <a:xfrm>
            <a:off x="686834" y="591344"/>
            <a:ext cx="3200400" cy="5585619"/>
          </a:xfrm>
        </p:spPr>
        <p:txBody>
          <a:bodyPr>
            <a:normAutofit/>
          </a:bodyPr>
          <a:lstStyle/>
          <a:p>
            <a:r>
              <a:rPr lang="en-GB">
                <a:solidFill>
                  <a:srgbClr val="FFFFFF"/>
                </a:solidFill>
              </a:rPr>
              <a:t>Why the pragmatic paradigm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437A432-B158-1C94-9DB9-67613EFF8A53}"/>
              </a:ext>
            </a:extLst>
          </p:cNvPr>
          <p:cNvSpPr>
            <a:spLocks noGrp="1"/>
          </p:cNvSpPr>
          <p:nvPr>
            <p:ph idx="1"/>
          </p:nvPr>
        </p:nvSpPr>
        <p:spPr>
          <a:xfrm>
            <a:off x="4447308" y="591344"/>
            <a:ext cx="6906491" cy="5585619"/>
          </a:xfrm>
        </p:spPr>
        <p:txBody>
          <a:bodyPr anchor="ctr">
            <a:normAutofit/>
          </a:bodyPr>
          <a:lstStyle/>
          <a:p>
            <a:r>
              <a:rPr lang="en-GB" sz="1800"/>
              <a:t>Focus on real-world problems and applications: The research project aims to evaluate responsible gambling in the real-world context of online gambling, specifically looking at the efficacy of responsible gambling features (RGFs). This has implications for both society and individual gamblers.</a:t>
            </a:r>
          </a:p>
          <a:p>
            <a:r>
              <a:rPr lang="en-GB" sz="1800"/>
              <a:t>Solutions-oriented: The goal is not just to understand the problem but to actively explore what may have prevented gambling harms and the potential solution of RGFs. This is oriented towards impact and outcomes.</a:t>
            </a:r>
          </a:p>
          <a:p>
            <a:r>
              <a:rPr lang="en-GB" sz="1800"/>
              <a:t>Pluralistic approach: The research uses both qualitative methods (interviews with problem gamblers) and quantitative (online survey of stakeholders) to understand the issue from multiple lenses. This flexibility and pragmatism is key.</a:t>
            </a:r>
          </a:p>
          <a:p>
            <a:r>
              <a:rPr lang="en-GB" sz="1800"/>
              <a:t>Participant-focused: Centring the actual experiences and perspectives of gamblers themselves to understand genesis of harms and what may have helped is core. Their priorities and real-world context matters.</a:t>
            </a:r>
          </a:p>
          <a:p>
            <a:r>
              <a:rPr lang="en-GB" sz="1800"/>
              <a:t>Real-world context: Conducting research online where much gambling actually occurs rather than an artificial lab environment. This keeps findings grounded in practice.</a:t>
            </a:r>
          </a:p>
        </p:txBody>
      </p:sp>
    </p:spTree>
    <p:extLst>
      <p:ext uri="{BB962C8B-B14F-4D97-AF65-F5344CB8AC3E}">
        <p14:creationId xmlns:p14="http://schemas.microsoft.com/office/powerpoint/2010/main" val="27456356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0D46DD-5E8A-6813-C75C-355ED3C20D68}"/>
              </a:ext>
            </a:extLst>
          </p:cNvPr>
          <p:cNvSpPr>
            <a:spLocks noGrp="1"/>
          </p:cNvSpPr>
          <p:nvPr>
            <p:ph type="title"/>
          </p:nvPr>
        </p:nvSpPr>
        <p:spPr>
          <a:xfrm>
            <a:off x="686834" y="591344"/>
            <a:ext cx="3200400" cy="5585619"/>
          </a:xfrm>
        </p:spPr>
        <p:txBody>
          <a:bodyPr>
            <a:normAutofit/>
          </a:bodyPr>
          <a:lstStyle/>
          <a:p>
            <a:r>
              <a:rPr lang="en-GB">
                <a:solidFill>
                  <a:srgbClr val="FFFFFF"/>
                </a:solidFill>
              </a:rPr>
              <a:t>This slide includes examples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437A432-B158-1C94-9DB9-67613EFF8A53}"/>
              </a:ext>
            </a:extLst>
          </p:cNvPr>
          <p:cNvSpPr>
            <a:spLocks noGrp="1"/>
          </p:cNvSpPr>
          <p:nvPr>
            <p:ph idx="1"/>
          </p:nvPr>
        </p:nvSpPr>
        <p:spPr>
          <a:xfrm>
            <a:off x="4447308" y="591344"/>
            <a:ext cx="6906491" cy="5585619"/>
          </a:xfrm>
        </p:spPr>
        <p:txBody>
          <a:bodyPr anchor="ctr">
            <a:normAutofit/>
          </a:bodyPr>
          <a:lstStyle/>
          <a:p>
            <a:r>
              <a:rPr lang="en-GB" sz="1800"/>
              <a:t>Focus on real-world problems and applications: The research project aims to evaluate responsible gambling in the real-world context of online gambling, specifically looking at the efficacy of responsible gambling features (RGFs). This has implications for both society and individual gamblers.</a:t>
            </a:r>
          </a:p>
          <a:p>
            <a:r>
              <a:rPr lang="en-GB" sz="1800"/>
              <a:t>Solutions-oriented: The goal is not just to understand the problem but to actively explore what may have prevented gambling harms and the potential solution of RGFs. This is oriented towards impact and outcomes.</a:t>
            </a:r>
          </a:p>
          <a:p>
            <a:r>
              <a:rPr lang="en-GB" sz="1800"/>
              <a:t>Pluralistic approach: The research uses both qualitative methods (interviews with problem gamblers) and quantitative (online survey of stakeholders) to understand the issue from multiple lenses. This flexibility and pragmatism is key.</a:t>
            </a:r>
          </a:p>
          <a:p>
            <a:r>
              <a:rPr lang="en-GB" sz="1800"/>
              <a:t>Participant-focused: Centring the actual experiences and perspectives of gamblers themselves to understand genesis of harms and what may have helped is core. Their priorities and real-world context matters.</a:t>
            </a:r>
          </a:p>
          <a:p>
            <a:r>
              <a:rPr lang="en-GB" sz="1800"/>
              <a:t>Real-world context: Conducting research online where much gambling actually occurs rather than an artificial lab environment. This keeps findings grounded in practice.</a:t>
            </a:r>
          </a:p>
        </p:txBody>
      </p:sp>
    </p:spTree>
    <p:extLst>
      <p:ext uri="{BB962C8B-B14F-4D97-AF65-F5344CB8AC3E}">
        <p14:creationId xmlns:p14="http://schemas.microsoft.com/office/powerpoint/2010/main" val="20638257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760396-6AF5-9D80-6AED-BB566205E74A}"/>
              </a:ext>
            </a:extLst>
          </p:cNvPr>
          <p:cNvSpPr>
            <a:spLocks noGrp="1"/>
          </p:cNvSpPr>
          <p:nvPr>
            <p:ph type="title"/>
          </p:nvPr>
        </p:nvSpPr>
        <p:spPr>
          <a:xfrm>
            <a:off x="686834" y="591344"/>
            <a:ext cx="3200400" cy="5585619"/>
          </a:xfrm>
        </p:spPr>
        <p:txBody>
          <a:bodyPr>
            <a:normAutofit/>
          </a:bodyPr>
          <a:lstStyle/>
          <a:p>
            <a:r>
              <a:rPr lang="en-GB" sz="3100">
                <a:solidFill>
                  <a:srgbClr val="FFFFFF"/>
                </a:solidFill>
                <a:latin typeface="Arial" panose="020B0604020202020204" pitchFamily="34" charset="0"/>
                <a:ea typeface="Times New Roman" panose="02020603050405020304" pitchFamily="18" charset="0"/>
              </a:rPr>
              <a:t>O</a:t>
            </a:r>
            <a:r>
              <a:rPr lang="en-GB" sz="3100">
                <a:solidFill>
                  <a:srgbClr val="FFFFFF"/>
                </a:solidFill>
                <a:effectLst/>
                <a:latin typeface="Arial" panose="020B0604020202020204" pitchFamily="34" charset="0"/>
                <a:ea typeface="Times New Roman" panose="02020603050405020304" pitchFamily="18" charset="0"/>
              </a:rPr>
              <a:t>ntological, epistemological, axiological and methodological assumptions of pragmatism</a:t>
            </a:r>
            <a:endParaRPr lang="en-GB"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280CB3E-1BC2-E30A-011E-6175094A0C68}"/>
              </a:ext>
            </a:extLst>
          </p:cNvPr>
          <p:cNvSpPr>
            <a:spLocks noGrp="1"/>
          </p:cNvSpPr>
          <p:nvPr>
            <p:ph idx="1"/>
          </p:nvPr>
        </p:nvSpPr>
        <p:spPr>
          <a:xfrm>
            <a:off x="4447308" y="591344"/>
            <a:ext cx="6906491" cy="5585619"/>
          </a:xfrm>
        </p:spPr>
        <p:txBody>
          <a:bodyPr anchor="ctr">
            <a:normAutofit/>
          </a:bodyPr>
          <a:lstStyle/>
          <a:p>
            <a:pPr marL="0" indent="0">
              <a:buNone/>
            </a:pPr>
            <a:endParaRPr lang="en-GB" sz="1100" dirty="0"/>
          </a:p>
          <a:p>
            <a:r>
              <a:rPr lang="en-GB" sz="1100" dirty="0"/>
              <a:t>Ontological Assumptions:</a:t>
            </a:r>
          </a:p>
          <a:p>
            <a:r>
              <a:rPr lang="en-GB" sz="1100" dirty="0"/>
              <a:t>- Reality is complex, contextual, and ever-changing rather than fixed and uniform. What is "real" depends on practical consequences in context. </a:t>
            </a:r>
          </a:p>
          <a:p>
            <a:r>
              <a:rPr lang="en-GB" sz="1100" dirty="0"/>
              <a:t>- In terms of responsible gambling, multiple realities likely exist depending on perspective (gamblers, society, operators).</a:t>
            </a:r>
          </a:p>
          <a:p>
            <a:r>
              <a:rPr lang="en-GB" sz="1100" dirty="0"/>
              <a:t>Epistemological Assumptions:</a:t>
            </a:r>
          </a:p>
          <a:p>
            <a:r>
              <a:rPr lang="en-GB" sz="1100" dirty="0"/>
              <a:t>- Knowledge develops from practice and through consideration of what works. No single source of truth. </a:t>
            </a:r>
          </a:p>
          <a:p>
            <a:r>
              <a:rPr lang="en-GB" sz="1100" dirty="0"/>
              <a:t>- To understand responsible gambling, one must gather both subjective views of experience and objective analysis of outcomes.</a:t>
            </a:r>
          </a:p>
          <a:p>
            <a:r>
              <a:rPr lang="en-GB" sz="1100" dirty="0"/>
              <a:t>Axiological Assumptions:</a:t>
            </a:r>
          </a:p>
          <a:p>
            <a:r>
              <a:rPr lang="en-GB" sz="1100" dirty="0"/>
              <a:t>- Values and biases inherent in research but can be accounted for through transparency, diverse perspectives, and focus on consequences.  </a:t>
            </a:r>
          </a:p>
          <a:p>
            <a:r>
              <a:rPr lang="en-GB" sz="1100" dirty="0"/>
              <a:t>- Researcher acknowledges own values but seeks balance of perspectives on responsible gambling and RGF efficacy.</a:t>
            </a:r>
          </a:p>
          <a:p>
            <a:r>
              <a:rPr lang="en-GB" sz="1100" dirty="0"/>
              <a:t>Methodological Assumptions:  </a:t>
            </a:r>
          </a:p>
          <a:p>
            <a:r>
              <a:rPr lang="en-GB" sz="1100" dirty="0"/>
              <a:t>- Pragmatic researcher uses mixed or pluralist approach, integrating methods as appropriate.</a:t>
            </a:r>
          </a:p>
          <a:p>
            <a:r>
              <a:rPr lang="en-GB" sz="1100" dirty="0"/>
              <a:t>- For this topic, requires qualitative data on gambler experiences combined with quantitative survey data on stakeholder opinions. </a:t>
            </a:r>
          </a:p>
          <a:p>
            <a:r>
              <a:rPr lang="en-GB" sz="1100" dirty="0"/>
              <a:t>- Focus is not tools themselves but appropriateness for research goals.</a:t>
            </a:r>
          </a:p>
        </p:txBody>
      </p:sp>
    </p:spTree>
    <p:extLst>
      <p:ext uri="{BB962C8B-B14F-4D97-AF65-F5344CB8AC3E}">
        <p14:creationId xmlns:p14="http://schemas.microsoft.com/office/powerpoint/2010/main" val="26272230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FF1F942-A34F-382F-DC61-EAD9454513EA}"/>
              </a:ext>
            </a:extLst>
          </p:cNvPr>
          <p:cNvGraphicFramePr>
            <a:graphicFrameLocks noGrp="1"/>
          </p:cNvGraphicFramePr>
          <p:nvPr>
            <p:ph idx="4294967295"/>
            <p:extLst>
              <p:ext uri="{D42A27DB-BD31-4B8C-83A1-F6EECF244321}">
                <p14:modId xmlns:p14="http://schemas.microsoft.com/office/powerpoint/2010/main" val="392416115"/>
              </p:ext>
            </p:extLst>
          </p:nvPr>
        </p:nvGraphicFramePr>
        <p:xfrm>
          <a:off x="655983" y="636104"/>
          <a:ext cx="10926418" cy="5953395"/>
        </p:xfrm>
        <a:graphic>
          <a:graphicData uri="http://schemas.openxmlformats.org/drawingml/2006/table">
            <a:tbl>
              <a:tblPr firstRow="1" bandRow="1">
                <a:tableStyleId>{5C22544A-7EE6-4342-B048-85BDC9FD1C3A}</a:tableStyleId>
              </a:tblPr>
              <a:tblGrid>
                <a:gridCol w="2694374">
                  <a:extLst>
                    <a:ext uri="{9D8B030D-6E8A-4147-A177-3AD203B41FA5}">
                      <a16:colId xmlns:a16="http://schemas.microsoft.com/office/drawing/2014/main" val="1181248315"/>
                    </a:ext>
                  </a:extLst>
                </a:gridCol>
                <a:gridCol w="2694374">
                  <a:extLst>
                    <a:ext uri="{9D8B030D-6E8A-4147-A177-3AD203B41FA5}">
                      <a16:colId xmlns:a16="http://schemas.microsoft.com/office/drawing/2014/main" val="1967136157"/>
                    </a:ext>
                  </a:extLst>
                </a:gridCol>
                <a:gridCol w="2577492">
                  <a:extLst>
                    <a:ext uri="{9D8B030D-6E8A-4147-A177-3AD203B41FA5}">
                      <a16:colId xmlns:a16="http://schemas.microsoft.com/office/drawing/2014/main" val="3079720996"/>
                    </a:ext>
                  </a:extLst>
                </a:gridCol>
                <a:gridCol w="2960178">
                  <a:extLst>
                    <a:ext uri="{9D8B030D-6E8A-4147-A177-3AD203B41FA5}">
                      <a16:colId xmlns:a16="http://schemas.microsoft.com/office/drawing/2014/main" val="2706599717"/>
                    </a:ext>
                  </a:extLst>
                </a:gridCol>
              </a:tblGrid>
              <a:tr h="433364">
                <a:tc gridSpan="4">
                  <a:txBody>
                    <a:bodyPr/>
                    <a:lstStyle/>
                    <a:p>
                      <a:pPr algn="ctr"/>
                      <a:r>
                        <a:rPr lang="en-GB" sz="2400" b="1" dirty="0"/>
                        <a:t>Assumptions</a:t>
                      </a:r>
                    </a:p>
                  </a:txBody>
                  <a:tcPr marL="63504" marR="63504" marT="31752" marB="31752"/>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916768954"/>
                  </a:ext>
                </a:extLst>
              </a:tr>
              <a:tr h="433364">
                <a:tc>
                  <a:txBody>
                    <a:bodyPr/>
                    <a:lstStyle/>
                    <a:p>
                      <a:r>
                        <a:rPr lang="en-GB" sz="1800" b="1" dirty="0"/>
                        <a:t>Ontological</a:t>
                      </a:r>
                    </a:p>
                  </a:txBody>
                  <a:tcPr marL="63504" marR="63504" marT="31752" marB="31752"/>
                </a:tc>
                <a:tc>
                  <a:txBody>
                    <a:bodyPr/>
                    <a:lstStyle/>
                    <a:p>
                      <a:r>
                        <a:rPr lang="en-GB" sz="1800" b="1"/>
                        <a:t>Epistemological</a:t>
                      </a:r>
                    </a:p>
                  </a:txBody>
                  <a:tcPr marL="63504" marR="63504" marT="31752" marB="31752"/>
                </a:tc>
                <a:tc>
                  <a:txBody>
                    <a:bodyPr/>
                    <a:lstStyle/>
                    <a:p>
                      <a:r>
                        <a:rPr lang="en-GB" sz="1800" b="1"/>
                        <a:t>Axiological</a:t>
                      </a:r>
                    </a:p>
                  </a:txBody>
                  <a:tcPr marL="63504" marR="63504" marT="31752" marB="31752"/>
                </a:tc>
                <a:tc>
                  <a:txBody>
                    <a:bodyPr/>
                    <a:lstStyle/>
                    <a:p>
                      <a:r>
                        <a:rPr lang="en-GB" sz="1800" b="1" dirty="0"/>
                        <a:t>Methodological</a:t>
                      </a:r>
                    </a:p>
                  </a:txBody>
                  <a:tcPr marL="63504" marR="63504" marT="31752" marB="31752"/>
                </a:tc>
                <a:extLst>
                  <a:ext uri="{0D108BD9-81ED-4DB2-BD59-A6C34878D82A}">
                    <a16:rowId xmlns:a16="http://schemas.microsoft.com/office/drawing/2014/main" val="3030797058"/>
                  </a:ext>
                </a:extLst>
              </a:tr>
              <a:tr h="1942139">
                <a:tc>
                  <a:txBody>
                    <a:bodyPr/>
                    <a:lstStyle/>
                    <a:p>
                      <a:r>
                        <a:rPr lang="en-GB" sz="1800"/>
                        <a:t>- Reality is complex, contextual, and ever-changing rather than fixed and uniform. What is "real" depends on practical consequences in context. </a:t>
                      </a:r>
                    </a:p>
                  </a:txBody>
                  <a:tcPr marL="63504" marR="63504" marT="31752" marB="31752"/>
                </a:tc>
                <a:tc>
                  <a:txBody>
                    <a:bodyPr/>
                    <a:lstStyle/>
                    <a:p>
                      <a:r>
                        <a:rPr lang="en-GB" sz="1800" dirty="0"/>
                        <a:t>- Knowledge develops from practice and through consideration of what works. No single source of truth. </a:t>
                      </a:r>
                    </a:p>
                    <a:p>
                      <a:endParaRPr lang="en-GB" sz="1800" dirty="0"/>
                    </a:p>
                  </a:txBody>
                  <a:tcPr marL="63504" marR="63504" marT="31752" marB="31752"/>
                </a:tc>
                <a:tc>
                  <a:txBody>
                    <a:bodyPr/>
                    <a:lstStyle/>
                    <a:p>
                      <a:r>
                        <a:rPr lang="en-GB" sz="1800"/>
                        <a:t>- Values and biases inherent in research but can be accounted for through transparency, diverse perspectives, and focus on consequences.  </a:t>
                      </a:r>
                    </a:p>
                  </a:txBody>
                  <a:tcPr marL="63504" marR="63504" marT="31752" marB="31752"/>
                </a:tc>
                <a:tc>
                  <a:txBody>
                    <a:bodyPr/>
                    <a:lstStyle/>
                    <a:p>
                      <a:r>
                        <a:rPr lang="en-GB" sz="1800"/>
                        <a:t>- Pragmatic researcher uses mixed or pluralist approach, integrating methods as appropriate.</a:t>
                      </a:r>
                    </a:p>
                  </a:txBody>
                  <a:tcPr marL="63504" marR="63504" marT="31752" marB="31752"/>
                </a:tc>
                <a:extLst>
                  <a:ext uri="{0D108BD9-81ED-4DB2-BD59-A6C34878D82A}">
                    <a16:rowId xmlns:a16="http://schemas.microsoft.com/office/drawing/2014/main" val="3888717026"/>
                  </a:ext>
                </a:extLst>
              </a:tr>
              <a:tr h="1942139">
                <a:tc>
                  <a:txBody>
                    <a:bodyPr/>
                    <a:lstStyle/>
                    <a:p>
                      <a:r>
                        <a:rPr lang="en-GB" sz="1800" dirty="0"/>
                        <a:t>- In terms of responsible gambling, multiple realities likely exist depending on perspective (gamblers, society, operators).</a:t>
                      </a:r>
                    </a:p>
                  </a:txBody>
                  <a:tcPr marL="63504" marR="63504" marT="31752" marB="31752"/>
                </a:tc>
                <a:tc>
                  <a:txBody>
                    <a:bodyPr/>
                    <a:lstStyle/>
                    <a:p>
                      <a:r>
                        <a:rPr lang="en-GB" sz="1800" dirty="0"/>
                        <a:t>- To understand responsible gambling, one must gather both subjective views of experience and objective analysis of outcomes.</a:t>
                      </a:r>
                    </a:p>
                  </a:txBody>
                  <a:tcPr marL="63504" marR="63504" marT="31752" marB="31752"/>
                </a:tc>
                <a:tc>
                  <a:txBody>
                    <a:bodyPr/>
                    <a:lstStyle/>
                    <a:p>
                      <a:r>
                        <a:rPr lang="en-GB" sz="1800"/>
                        <a:t>- Researcher acknowledges own values but seeks balance of perspectives on responsible gambling and RGF efficacy.</a:t>
                      </a:r>
                    </a:p>
                  </a:txBody>
                  <a:tcPr marL="63504" marR="63504" marT="31752" marB="31752"/>
                </a:tc>
                <a:tc>
                  <a:txBody>
                    <a:bodyPr/>
                    <a:lstStyle/>
                    <a:p>
                      <a:r>
                        <a:rPr lang="en-GB" sz="1800"/>
                        <a:t>- For this topic, requires qualitative data on gambler experiences combined with quantitative survey data on stakeholder opinions. </a:t>
                      </a:r>
                    </a:p>
                  </a:txBody>
                  <a:tcPr marL="63504" marR="63504" marT="31752" marB="31752"/>
                </a:tc>
                <a:extLst>
                  <a:ext uri="{0D108BD9-81ED-4DB2-BD59-A6C34878D82A}">
                    <a16:rowId xmlns:a16="http://schemas.microsoft.com/office/drawing/2014/main" val="1720674602"/>
                  </a:ext>
                </a:extLst>
              </a:tr>
              <a:tr h="1020315">
                <a:tc>
                  <a:txBody>
                    <a:bodyPr/>
                    <a:lstStyle/>
                    <a:p>
                      <a:endParaRPr lang="en-GB" sz="1800"/>
                    </a:p>
                  </a:txBody>
                  <a:tcPr marL="63504" marR="63504" marT="31752" marB="31752"/>
                </a:tc>
                <a:tc>
                  <a:txBody>
                    <a:bodyPr/>
                    <a:lstStyle/>
                    <a:p>
                      <a:endParaRPr lang="en-GB" sz="1800"/>
                    </a:p>
                  </a:txBody>
                  <a:tcPr marL="63504" marR="63504" marT="31752" marB="31752"/>
                </a:tc>
                <a:tc>
                  <a:txBody>
                    <a:bodyPr/>
                    <a:lstStyle/>
                    <a:p>
                      <a:endParaRPr lang="en-GB" sz="1800"/>
                    </a:p>
                  </a:txBody>
                  <a:tcPr marL="63504" marR="63504" marT="31752" marB="31752"/>
                </a:tc>
                <a:tc>
                  <a:txBody>
                    <a:bodyPr/>
                    <a:lstStyle/>
                    <a:p>
                      <a:r>
                        <a:rPr lang="en-GB" sz="1800" dirty="0"/>
                        <a:t>- Focus is not tools themselves but appropriateness for research goals.</a:t>
                      </a:r>
                    </a:p>
                  </a:txBody>
                  <a:tcPr marL="63504" marR="63504" marT="31752" marB="31752"/>
                </a:tc>
                <a:extLst>
                  <a:ext uri="{0D108BD9-81ED-4DB2-BD59-A6C34878D82A}">
                    <a16:rowId xmlns:a16="http://schemas.microsoft.com/office/drawing/2014/main" val="3416538"/>
                  </a:ext>
                </a:extLst>
              </a:tr>
            </a:tbl>
          </a:graphicData>
        </a:graphic>
      </p:graphicFrame>
    </p:spTree>
    <p:extLst>
      <p:ext uri="{BB962C8B-B14F-4D97-AF65-F5344CB8AC3E}">
        <p14:creationId xmlns:p14="http://schemas.microsoft.com/office/powerpoint/2010/main" val="2026973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56316-E845-F17C-C4BD-E26240585CD0}"/>
              </a:ext>
            </a:extLst>
          </p:cNvPr>
          <p:cNvSpPr>
            <a:spLocks noGrp="1"/>
          </p:cNvSpPr>
          <p:nvPr>
            <p:ph type="title"/>
          </p:nvPr>
        </p:nvSpPr>
        <p:spPr>
          <a:xfrm>
            <a:off x="686834" y="1153572"/>
            <a:ext cx="3200400" cy="4461163"/>
          </a:xfrm>
        </p:spPr>
        <p:txBody>
          <a:bodyPr>
            <a:normAutofit/>
          </a:bodyPr>
          <a:lstStyle/>
          <a:p>
            <a:r>
              <a:rPr lang="en-GB" sz="4100" b="0" i="0">
                <a:solidFill>
                  <a:srgbClr val="FFFFFF"/>
                </a:solidFill>
                <a:effectLst/>
                <a:latin typeface="-apple-system"/>
              </a:rPr>
              <a:t>Key ontological beliefs that shape research in the pragmatic paradigm</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D2AE1C-B1A3-586F-7827-15C5D6ED1317}"/>
              </a:ext>
            </a:extLst>
          </p:cNvPr>
          <p:cNvSpPr>
            <a:spLocks noGrp="1"/>
          </p:cNvSpPr>
          <p:nvPr>
            <p:ph idx="1"/>
          </p:nvPr>
        </p:nvSpPr>
        <p:spPr>
          <a:xfrm>
            <a:off x="4447308" y="591344"/>
            <a:ext cx="6906491" cy="5585619"/>
          </a:xfrm>
        </p:spPr>
        <p:txBody>
          <a:bodyPr anchor="ctr">
            <a:normAutofit/>
          </a:bodyPr>
          <a:lstStyle/>
          <a:p>
            <a:pPr marL="0" indent="0">
              <a:buNone/>
            </a:pPr>
            <a:endParaRPr lang="en-GB" sz="1500" dirty="0"/>
          </a:p>
          <a:p>
            <a:r>
              <a:rPr lang="en-GB" sz="1500" dirty="0"/>
              <a:t>1. Reality is complex, contextual, and constantly changing rather than fixed or uniform. Pragmatists believe there is no absolute, external reality, rather reality is multifaceted, situational and dynamic. Researchers focus on practical issues in real-world contexts, not abstract universal truths.</a:t>
            </a:r>
          </a:p>
          <a:p>
            <a:r>
              <a:rPr lang="en-GB" sz="1500" dirty="0"/>
              <a:t>2. There can be singular or multiple realities depending on values and inquiry focus. Reality may differ by context or viewpoint. For example, different experiences of responsible gambling depending on whether one is the gambler, gaming company or regulator.</a:t>
            </a:r>
          </a:p>
          <a:p>
            <a:r>
              <a:rPr lang="en-GB" sz="1500" dirty="0"/>
              <a:t>3. Reality is the practical consequences of ideas or actions. What is real or true is what proves itself useful in real, concrete terms. For example, reality of RGF efficacy is whether it achieves desired impacts in reducing gambling harms for individuals and society.</a:t>
            </a:r>
          </a:p>
          <a:p>
            <a:r>
              <a:rPr lang="en-GB" sz="1500" dirty="0"/>
              <a:t>4. The connections between phenomena are real. Reality is defined by the interactions, interconnectedness and processes between things over time. With responsible gambling, it’s about understanding relationships between risk factors and market dynamics that shape problem gambling. </a:t>
            </a:r>
          </a:p>
          <a:p>
            <a:r>
              <a:rPr lang="en-GB" sz="1500" dirty="0"/>
              <a:t>In summary, reality from a pragmatic lens is complex, context-specific, based on what is useful, and focused on interconnections between phenomena rather than objectively measurable objects and facts. Researchers embrace contextual nuances and useful, impactful outcomes vs universal truths.</a:t>
            </a:r>
          </a:p>
        </p:txBody>
      </p:sp>
    </p:spTree>
    <p:extLst>
      <p:ext uri="{BB962C8B-B14F-4D97-AF65-F5344CB8AC3E}">
        <p14:creationId xmlns:p14="http://schemas.microsoft.com/office/powerpoint/2010/main" val="37423835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260A5B-19CE-2507-B807-7DE51037FAAB}"/>
              </a:ext>
            </a:extLst>
          </p:cNvPr>
          <p:cNvSpPr>
            <a:spLocks noGrp="1"/>
          </p:cNvSpPr>
          <p:nvPr>
            <p:ph type="title"/>
          </p:nvPr>
        </p:nvSpPr>
        <p:spPr>
          <a:xfrm>
            <a:off x="686834" y="1153572"/>
            <a:ext cx="3200400" cy="4461163"/>
          </a:xfrm>
        </p:spPr>
        <p:txBody>
          <a:bodyPr>
            <a:normAutofit/>
          </a:bodyPr>
          <a:lstStyle/>
          <a:p>
            <a:r>
              <a:rPr lang="en-GB" sz="3100">
                <a:solidFill>
                  <a:srgbClr val="FFFFFF"/>
                </a:solidFill>
              </a:rPr>
              <a:t>The pragmatic paradigm makes the following key epistemological assumptions about the nature of knowledge and how it can be obtained:</a:t>
            </a:r>
            <a:br>
              <a:rPr lang="en-GB" sz="3100">
                <a:solidFill>
                  <a:srgbClr val="FFFFFF"/>
                </a:solidFill>
              </a:rPr>
            </a:br>
            <a:endParaRPr lang="en-GB"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F5A8B3A-5B49-44E7-1734-590806AAFB21}"/>
              </a:ext>
            </a:extLst>
          </p:cNvPr>
          <p:cNvSpPr>
            <a:spLocks noGrp="1"/>
          </p:cNvSpPr>
          <p:nvPr>
            <p:ph idx="1"/>
          </p:nvPr>
        </p:nvSpPr>
        <p:spPr>
          <a:xfrm>
            <a:off x="4447308" y="591344"/>
            <a:ext cx="6906491" cy="5585619"/>
          </a:xfrm>
        </p:spPr>
        <p:txBody>
          <a:bodyPr anchor="ctr">
            <a:normAutofit/>
          </a:bodyPr>
          <a:lstStyle/>
          <a:p>
            <a:r>
              <a:rPr lang="en-GB" sz="1500"/>
              <a:t>1. Knowledge is gained through practical inquiry and "what works". Pragmatism sees knowledge arising from real-world problem-solving and exploration of concepts in practice, not abstract reasoning alone. For example, understanding responsible gambling by implementing and evaluating actual RGF tools.</a:t>
            </a:r>
          </a:p>
          <a:p>
            <a:r>
              <a:rPr lang="en-GB" sz="1500"/>
              <a:t>2. Knowledge is context and time dependent, not an absolute. What we know changes with different contexts/stakeholders and evolves based on emerging theories/data over time. Our insights into minimizing gambling harms will shift as online gaming regulations, technologies, and business models change. </a:t>
            </a:r>
          </a:p>
          <a:p>
            <a:r>
              <a:rPr lang="en-GB" sz="1500"/>
              <a:t>3. Gaining knowledge requires consideration of diverse perspectives. Pragmatism relies on gathering both objective and subjective evidence from multiple stakeholders to construct knowledge. To understand RGF efficacy may require views of gamblers, doctors, and gaming companies. </a:t>
            </a:r>
          </a:p>
          <a:p>
            <a:r>
              <a:rPr lang="en-GB" sz="1500"/>
              <a:t>4. There are endless ways of interpreting experiences, no single "truth". Individual interpretation plays a key role in developing knowledge. Two problem gamblers may explain key moments in their stories very differently.  </a:t>
            </a:r>
          </a:p>
          <a:p>
            <a:r>
              <a:rPr lang="en-GB" sz="1500"/>
              <a:t>In summary, pragmatism sees knowledge as arising from real-world inquiry </a:t>
            </a:r>
            <a:r>
              <a:rPr lang="en-GB" sz="1500" err="1"/>
              <a:t>analyzing</a:t>
            </a:r>
            <a:r>
              <a:rPr lang="en-GB" sz="1500"/>
              <a:t> diverse perspectives and recognizing context-dependent interpretations. No universal truths exist; instead, focus on practical use of information.</a:t>
            </a:r>
          </a:p>
        </p:txBody>
      </p:sp>
    </p:spTree>
    <p:extLst>
      <p:ext uri="{BB962C8B-B14F-4D97-AF65-F5344CB8AC3E}">
        <p14:creationId xmlns:p14="http://schemas.microsoft.com/office/powerpoint/2010/main" val="34555492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5C7ECC-81D8-DAA1-A4F2-E92D6F5928AC}"/>
              </a:ext>
            </a:extLst>
          </p:cNvPr>
          <p:cNvSpPr>
            <a:spLocks noGrp="1"/>
          </p:cNvSpPr>
          <p:nvPr>
            <p:ph type="title"/>
          </p:nvPr>
        </p:nvSpPr>
        <p:spPr>
          <a:xfrm>
            <a:off x="686834" y="1153572"/>
            <a:ext cx="3200400" cy="4461163"/>
          </a:xfrm>
        </p:spPr>
        <p:txBody>
          <a:bodyPr>
            <a:normAutofit/>
          </a:bodyPr>
          <a:lstStyle/>
          <a:p>
            <a:r>
              <a:rPr lang="en-GB" sz="3100">
                <a:solidFill>
                  <a:srgbClr val="FFFFFF"/>
                </a:solidFill>
              </a:rPr>
              <a:t>The pragmatic paradigm emphasizes the following axiological values and ethics that guide research conduct:</a:t>
            </a:r>
            <a:br>
              <a:rPr lang="en-GB" sz="3100">
                <a:solidFill>
                  <a:srgbClr val="FFFFFF"/>
                </a:solidFill>
              </a:rPr>
            </a:br>
            <a:endParaRPr lang="en-GB"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CAC9E30-397C-289D-39BE-E5C20BF23960}"/>
              </a:ext>
            </a:extLst>
          </p:cNvPr>
          <p:cNvSpPr>
            <a:spLocks noGrp="1"/>
          </p:cNvSpPr>
          <p:nvPr>
            <p:ph idx="1"/>
          </p:nvPr>
        </p:nvSpPr>
        <p:spPr>
          <a:xfrm>
            <a:off x="4447308" y="591344"/>
            <a:ext cx="6906491" cy="5585619"/>
          </a:xfrm>
        </p:spPr>
        <p:txBody>
          <a:bodyPr anchor="ctr">
            <a:normAutofit/>
          </a:bodyPr>
          <a:lstStyle/>
          <a:p>
            <a:r>
              <a:rPr lang="en-GB" sz="1500"/>
              <a:t>1. Orientation towards usable knowledge and solutions. Pragmatic research prioritizes generating findings and insights that can address real problems and impact outcomes. For example, this responsible gambling study aims to shape effective policy and tools.</a:t>
            </a:r>
          </a:p>
          <a:p>
            <a:r>
              <a:rPr lang="en-GB" sz="1500"/>
              <a:t>2. Commitment to inclusion and democracy. Pragmatism requires eliciting and </a:t>
            </a:r>
            <a:r>
              <a:rPr lang="en-GB" sz="1500" err="1"/>
              <a:t>analyzing</a:t>
            </a:r>
            <a:r>
              <a:rPr lang="en-GB" sz="1500"/>
              <a:t> diverse viewpoints on a research issue without privileging any one. This study would carefully involve multiple gamblers, companies, and regulators.  </a:t>
            </a:r>
          </a:p>
          <a:p>
            <a:r>
              <a:rPr lang="en-GB" sz="1500"/>
              <a:t>3. Focus on consequences and ethics of inquiry. Pragmatic researchers reflect on the practical impacts and ethics of their work on others beyond just creating new knowledge. Research should benefit people and society.</a:t>
            </a:r>
          </a:p>
          <a:p>
            <a:r>
              <a:rPr lang="en-GB" sz="1500"/>
              <a:t>4. Value-oriented and activist approach. Pragmatism recognizes research has social consequences and cannot be value-free. Researchers should clarify their orientations, which shape project goals. The gambling study's orientation likely values wellbeing over profit. </a:t>
            </a:r>
          </a:p>
          <a:p>
            <a:r>
              <a:rPr lang="en-GB" sz="1500"/>
              <a:t>In summary, pragmatism sees research guided by an ethical commitment to generating useful solutions, recognizing diversity, emphasizing practical social benefits rather than neutrality, and clarifying the values orienting the inquiry process and outcomes. The emphasis is on research that engages with and improves real issues.</a:t>
            </a:r>
          </a:p>
        </p:txBody>
      </p:sp>
    </p:spTree>
    <p:extLst>
      <p:ext uri="{BB962C8B-B14F-4D97-AF65-F5344CB8AC3E}">
        <p14:creationId xmlns:p14="http://schemas.microsoft.com/office/powerpoint/2010/main" val="21940481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F3DBCB-0D4B-FCE0-8D09-2ABEF5BFB7C4}"/>
              </a:ext>
            </a:extLst>
          </p:cNvPr>
          <p:cNvSpPr>
            <a:spLocks noGrp="1"/>
          </p:cNvSpPr>
          <p:nvPr>
            <p:ph type="title"/>
          </p:nvPr>
        </p:nvSpPr>
        <p:spPr>
          <a:xfrm>
            <a:off x="686834" y="591344"/>
            <a:ext cx="3200400" cy="5585619"/>
          </a:xfrm>
        </p:spPr>
        <p:txBody>
          <a:bodyPr>
            <a:normAutofit/>
          </a:bodyPr>
          <a:lstStyle/>
          <a:p>
            <a:r>
              <a:rPr lang="en-GB" sz="3100">
                <a:solidFill>
                  <a:srgbClr val="FFFFFF"/>
                </a:solidFill>
              </a:rPr>
              <a:t>The pragmatic paradigm endorses an adaptable, pluralist methodology using diverse methods as appropriate to achieve research aims. Key methods assumptions are:</a:t>
            </a:r>
            <a:br>
              <a:rPr lang="en-GB" sz="3100">
                <a:solidFill>
                  <a:srgbClr val="FFFFFF"/>
                </a:solidFill>
              </a:rPr>
            </a:br>
            <a:endParaRPr lang="en-GB"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488E08-F9AB-B954-6694-D69129E95DAF}"/>
              </a:ext>
            </a:extLst>
          </p:cNvPr>
          <p:cNvSpPr>
            <a:spLocks noGrp="1"/>
          </p:cNvSpPr>
          <p:nvPr>
            <p:ph idx="1"/>
          </p:nvPr>
        </p:nvSpPr>
        <p:spPr>
          <a:xfrm>
            <a:off x="4447308" y="591344"/>
            <a:ext cx="6906491" cy="5585619"/>
          </a:xfrm>
        </p:spPr>
        <p:txBody>
          <a:bodyPr anchor="ctr">
            <a:normAutofit/>
          </a:bodyPr>
          <a:lstStyle/>
          <a:p>
            <a:pPr marL="0" indent="0">
              <a:buNone/>
            </a:pPr>
            <a:endParaRPr lang="en-GB" sz="1500"/>
          </a:p>
          <a:p>
            <a:r>
              <a:rPr lang="en-GB" sz="1500"/>
              <a:t>1. Both quantitative and qualitative methods valued: Pragmatism sees all methods as suitable if they effectively address the research questions. So this gambling study could blend qualitative interviews on gambler experiences with quantitative survey data on stakeholder opinions.</a:t>
            </a:r>
          </a:p>
          <a:p>
            <a:r>
              <a:rPr lang="en-GB" sz="1500"/>
              <a:t>2. Mixed methods designs frequently used: Pragmatic studies often integrate multiple kinds of data through triangulation to gain fuller insights. For example, Responsible gambling understanding enhanced by detailed cases and broad representative statistics.</a:t>
            </a:r>
          </a:p>
          <a:p>
            <a:r>
              <a:rPr lang="en-GB" sz="1500"/>
              <a:t>3. Methods chosen based on intended consequences: Pragmatism selects methods to achieve real-world impacts and solutions. This study picked accessible online surveys to directly reach industry, and in-depth interviews to centre gambler needs in tool design. </a:t>
            </a:r>
          </a:p>
          <a:p>
            <a:r>
              <a:rPr lang="en-GB" sz="1500"/>
              <a:t>4. Traditional methods can be adapted as needed. Pragmatism doesn't limit itself to standard techniques if innovations would work better. To dig deeper, this study might develop a participatory data analysis approach empowering gamblers in sensemaking. </a:t>
            </a:r>
          </a:p>
          <a:p>
            <a:r>
              <a:rPr lang="en-GB" sz="1500"/>
              <a:t>In summary, the pragmatic paradigm is open-minded in mixing qualitative, quantitative, and innovative methods as optimal to serve the research objectives rather than adhering to set traditions or orthodoxies around method choice. The emphasis is practical application.</a:t>
            </a:r>
          </a:p>
        </p:txBody>
      </p:sp>
    </p:spTree>
    <p:extLst>
      <p:ext uri="{BB962C8B-B14F-4D97-AF65-F5344CB8AC3E}">
        <p14:creationId xmlns:p14="http://schemas.microsoft.com/office/powerpoint/2010/main" val="17984867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BE4F07-5AAB-D7CA-FA70-DC69719887E7}"/>
              </a:ext>
            </a:extLst>
          </p:cNvPr>
          <p:cNvSpPr>
            <a:spLocks noGrp="1"/>
          </p:cNvSpPr>
          <p:nvPr>
            <p:ph type="title"/>
          </p:nvPr>
        </p:nvSpPr>
        <p:spPr>
          <a:xfrm>
            <a:off x="686834" y="591344"/>
            <a:ext cx="3200400" cy="5585619"/>
          </a:xfrm>
        </p:spPr>
        <p:txBody>
          <a:bodyPr>
            <a:normAutofit/>
          </a:bodyPr>
          <a:lstStyle/>
          <a:p>
            <a:r>
              <a:rPr lang="en-GB" sz="3100">
                <a:solidFill>
                  <a:srgbClr val="FFFFFF"/>
                </a:solidFill>
              </a:rPr>
              <a:t>The pragmatic paradigm has guided this research on responsible gambling and efficacy of responsible gambling features (RGFs) in several key ways:</a:t>
            </a:r>
            <a:br>
              <a:rPr lang="en-GB" sz="3100">
                <a:solidFill>
                  <a:srgbClr val="FFFFFF"/>
                </a:solidFill>
              </a:rPr>
            </a:br>
            <a:endParaRPr lang="en-GB"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FB2B2C5-F7A3-AF96-0E00-DAE83CD725C9}"/>
              </a:ext>
            </a:extLst>
          </p:cNvPr>
          <p:cNvSpPr>
            <a:spLocks noGrp="1"/>
          </p:cNvSpPr>
          <p:nvPr>
            <p:ph idx="1"/>
          </p:nvPr>
        </p:nvSpPr>
        <p:spPr>
          <a:xfrm>
            <a:off x="4447308" y="591344"/>
            <a:ext cx="6906491" cy="5585619"/>
          </a:xfrm>
        </p:spPr>
        <p:txBody>
          <a:bodyPr anchor="ctr">
            <a:normAutofit/>
          </a:bodyPr>
          <a:lstStyle/>
          <a:p>
            <a:pPr marL="0" indent="0">
              <a:buNone/>
            </a:pPr>
            <a:endParaRPr lang="en-GB" sz="1500"/>
          </a:p>
          <a:p>
            <a:r>
              <a:rPr lang="en-GB" sz="1500"/>
              <a:t>Topic: My focus on real-world issue of gambling harms and potential for solutions aligns with pragmatism's interest in applied research questions with practical impacts. Understanding if/how RGF tools can actually minimize harm matters.</a:t>
            </a:r>
          </a:p>
          <a:p>
            <a:r>
              <a:rPr lang="en-GB" sz="1500"/>
              <a:t>Research Questions: My questions like "What might have prevented problem gambling?" and "How effective are RGFs operationally?" target gathering contextual insights and evaluating real policies/tools. This solutions-focus reflects pragmatic priorities.</a:t>
            </a:r>
          </a:p>
          <a:p>
            <a:r>
              <a:rPr lang="en-GB" sz="1500"/>
              <a:t>Methodology: My mixed methods blend - using in-depth interviews to capture gamblers' experiences combined with surveys to </a:t>
            </a:r>
            <a:r>
              <a:rPr lang="en-GB" sz="1500" err="1"/>
              <a:t>analyze</a:t>
            </a:r>
            <a:r>
              <a:rPr lang="en-GB" sz="1500"/>
              <a:t> industry opinions - follows pragmatism's openness to qualitative and quantitative data to gain comprehensive applied understanding not bound by methods orthodoxy. </a:t>
            </a:r>
          </a:p>
          <a:p>
            <a:r>
              <a:rPr lang="en-GB" sz="1500"/>
              <a:t>Sampling: My aim to include diversity of gambling industry voices and emphasis on the priorities of gamblers themselves in the research design embodies pragmatism's axiological commitments to inclusive democracy and participant-focused inquiry.</a:t>
            </a:r>
          </a:p>
          <a:p>
            <a:r>
              <a:rPr lang="en-GB" sz="1500"/>
              <a:t>In summary, the pragmatic paradigm has </a:t>
            </a:r>
            <a:r>
              <a:rPr lang="en-GB" sz="1500" err="1"/>
              <a:t>molded</a:t>
            </a:r>
            <a:r>
              <a:rPr lang="en-GB" sz="1500"/>
              <a:t> this work through my attentiveness to real-life stakes, orientation toward solutions, methodological adaptability based on utility to context, and participatory focus - all hallmarks of a pragmatist approach seeking usable and ethical knowledge that serves society.</a:t>
            </a:r>
          </a:p>
        </p:txBody>
      </p:sp>
    </p:spTree>
    <p:extLst>
      <p:ext uri="{BB962C8B-B14F-4D97-AF65-F5344CB8AC3E}">
        <p14:creationId xmlns:p14="http://schemas.microsoft.com/office/powerpoint/2010/main" val="35754084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8EFA0-0259-8308-21B5-57104589AC30}"/>
              </a:ext>
            </a:extLst>
          </p:cNvPr>
          <p:cNvSpPr>
            <a:spLocks noGrp="1"/>
          </p:cNvSpPr>
          <p:nvPr>
            <p:ph type="title"/>
          </p:nvPr>
        </p:nvSpPr>
        <p:spPr>
          <a:xfrm>
            <a:off x="686834" y="591344"/>
            <a:ext cx="3200400" cy="5585619"/>
          </a:xfrm>
        </p:spPr>
        <p:txBody>
          <a:bodyPr>
            <a:normAutofit/>
          </a:bodyPr>
          <a:lstStyle/>
          <a:p>
            <a:r>
              <a:rPr lang="en-GB">
                <a:solidFill>
                  <a:srgbClr val="FFFFFF"/>
                </a:solidFill>
              </a:rPr>
              <a:t>Some potential challenges with working in the pragmatic paradigm include:</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34126E0-336F-6DE9-77C6-D106BF2FAA34}"/>
              </a:ext>
            </a:extLst>
          </p:cNvPr>
          <p:cNvSpPr>
            <a:spLocks noGrp="1"/>
          </p:cNvSpPr>
          <p:nvPr>
            <p:ph idx="1"/>
          </p:nvPr>
        </p:nvSpPr>
        <p:spPr>
          <a:xfrm>
            <a:off x="4447308" y="591344"/>
            <a:ext cx="6906491" cy="5585619"/>
          </a:xfrm>
        </p:spPr>
        <p:txBody>
          <a:bodyPr anchor="ctr">
            <a:normAutofit/>
          </a:bodyPr>
          <a:lstStyle/>
          <a:p>
            <a:pPr marL="0" indent="0">
              <a:buNone/>
            </a:pPr>
            <a:endParaRPr lang="en-GB" sz="1500"/>
          </a:p>
          <a:p>
            <a:r>
              <a:rPr lang="en-GB" sz="1500"/>
              <a:t>1. Difficulties navigating a middle ground between extreme relativism and dogmatism. Pragmatism rejects absolutes but also contextual nuance. Researchers must find a balance. Being transparent about assumptions can help overcome this tension.</a:t>
            </a:r>
          </a:p>
          <a:p>
            <a:r>
              <a:rPr lang="en-GB" sz="1500"/>
              <a:t>2. Potential issues with rigor and coherence given its methodological pluralism. Varied data types and dissimilar methods can complicate integration into conclusions. Researchers should justify design compatibility and maintain organized analysis procedures.</a:t>
            </a:r>
          </a:p>
          <a:p>
            <a:r>
              <a:rPr lang="en-GB" sz="1500"/>
              <a:t>3. Criticisms of utility focus void of larger social critiques or theory-building goals beyond the specific context itself. But pragmatism can drive policy impacts that create broader positive change incrementally over time.</a:t>
            </a:r>
          </a:p>
          <a:p>
            <a:r>
              <a:rPr lang="en-GB" sz="1500"/>
              <a:t>4. Resource issues possible with complex mixed/multiple methods, from data reconciliation to cost of time. But funders are increasingly supporting creative approaches with impact. Partnerships help pool resources.</a:t>
            </a:r>
          </a:p>
          <a:p>
            <a:r>
              <a:rPr lang="en-GB" sz="1500"/>
              <a:t>Overall researchers should thoughtfully consider critics of pragmatism regarding muddled assumptions or lack of bigger vision while justifying choices through transparency and demonstrating real-world progress towards solutions. Good management of diverse data, methods expertise, and question-driven inquiry focused on ethics and consequences not just knowledge itself can help overcome paradigm limitations.</a:t>
            </a:r>
          </a:p>
        </p:txBody>
      </p:sp>
    </p:spTree>
    <p:extLst>
      <p:ext uri="{BB962C8B-B14F-4D97-AF65-F5344CB8AC3E}">
        <p14:creationId xmlns:p14="http://schemas.microsoft.com/office/powerpoint/2010/main" val="11209056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6805E6-B132-9E8E-1808-58ABEED28A06}"/>
              </a:ext>
            </a:extLst>
          </p:cNvPr>
          <p:cNvSpPr>
            <a:spLocks noGrp="1"/>
          </p:cNvSpPr>
          <p:nvPr>
            <p:ph type="title"/>
          </p:nvPr>
        </p:nvSpPr>
        <p:spPr>
          <a:xfrm>
            <a:off x="686834" y="591344"/>
            <a:ext cx="3200400" cy="5585619"/>
          </a:xfrm>
        </p:spPr>
        <p:txBody>
          <a:bodyPr>
            <a:normAutofit/>
          </a:bodyPr>
          <a:lstStyle/>
          <a:p>
            <a:r>
              <a:rPr lang="en-GB" sz="3100">
                <a:solidFill>
                  <a:srgbClr val="FFFFFF"/>
                </a:solidFill>
              </a:rPr>
              <a:t>Thomas Kuhn's work on paradigms remains highly relevant for researchers today for a few key reasons, despite his admittedly ambiguous definition of "paradigm":</a:t>
            </a:r>
            <a:br>
              <a:rPr lang="en-GB" sz="3100">
                <a:solidFill>
                  <a:srgbClr val="FFFFFF"/>
                </a:solidFill>
              </a:rPr>
            </a:br>
            <a:endParaRPr lang="en-GB"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C005E85-432B-73C8-5288-36A67190965D}"/>
              </a:ext>
            </a:extLst>
          </p:cNvPr>
          <p:cNvSpPr>
            <a:spLocks noGrp="1"/>
          </p:cNvSpPr>
          <p:nvPr>
            <p:ph idx="1"/>
          </p:nvPr>
        </p:nvSpPr>
        <p:spPr>
          <a:xfrm>
            <a:off x="4447308" y="591344"/>
            <a:ext cx="6906491" cy="5585619"/>
          </a:xfrm>
        </p:spPr>
        <p:txBody>
          <a:bodyPr anchor="ctr">
            <a:normAutofit/>
          </a:bodyPr>
          <a:lstStyle/>
          <a:p>
            <a:pPr marL="0" indent="0">
              <a:buNone/>
            </a:pPr>
            <a:endParaRPr lang="en-GB" sz="1500"/>
          </a:p>
          <a:p>
            <a:r>
              <a:rPr lang="en-GB" sz="1500"/>
              <a:t>1. Kuhn highlighted that science is a human </a:t>
            </a:r>
            <a:r>
              <a:rPr lang="en-GB" sz="1500" err="1"/>
              <a:t>endeavor</a:t>
            </a:r>
            <a:r>
              <a:rPr lang="en-GB" sz="1500"/>
              <a:t> shaped by beliefs and biases, not purely objective analysis. All research still involves assumptions, groupthink, and interpretation - issues science philosophers still unpack and study in constructivist ways echoing Kuhn.</a:t>
            </a:r>
          </a:p>
          <a:p>
            <a:r>
              <a:rPr lang="en-GB" sz="1500"/>
              <a:t>2. His concept of normal science as dogmatic paradigm-reinforcing work challenged perceptions of linear scientific progress, explaining resistance to novel, anomalous findings and showing shifts depend on building critical mass. The gradual, uneven adoption of new theories persists today. </a:t>
            </a:r>
          </a:p>
          <a:p>
            <a:r>
              <a:rPr lang="en-GB" sz="1500"/>
              <a:t>3. Kuhn reminded us that data never speak entirely for themselves independent of perspectives we bring as a field based on shared paradigms directing focus. Research always remains theory-laden in how we frame inquiries, conduct work within disciplinary norms, and reach conclusions.</a:t>
            </a:r>
          </a:p>
          <a:p>
            <a:r>
              <a:rPr lang="en-GB" sz="1500"/>
              <a:t>4. The incommensurability between competing paradigms articulated by Kuhn endures in contemporary debates. Struggles to reconcile fundamentally different ontological or epistemological bases continue across sciences. </a:t>
            </a:r>
          </a:p>
          <a:p>
            <a:r>
              <a:rPr lang="en-GB" sz="1500"/>
              <a:t>While the details of historical examples or model of change are debated today, Kuhn’s central attention to the sociology of scientific communities, psychological commitment to paradigms, and philosophical bases remain profoundly relevant in disrupting misconceptions about science as purely cumulative or empiricist </a:t>
            </a:r>
            <a:r>
              <a:rPr lang="en-GB" sz="1500" err="1"/>
              <a:t>endeavor</a:t>
            </a:r>
            <a:r>
              <a:rPr lang="en-GB" sz="1500"/>
              <a:t>. Researchers still work within paradigms whether we define them ambiguously or not.</a:t>
            </a:r>
          </a:p>
        </p:txBody>
      </p:sp>
    </p:spTree>
    <p:extLst>
      <p:ext uri="{BB962C8B-B14F-4D97-AF65-F5344CB8AC3E}">
        <p14:creationId xmlns:p14="http://schemas.microsoft.com/office/powerpoint/2010/main" val="1147146364"/>
      </p:ext>
    </p:extLst>
  </p:cSld>
  <p:clrMapOvr>
    <a:masterClrMapping/>
  </p:clrMapOvr>
</p:sld>
</file>

<file path=ppt/theme/theme1.xml><?xml version="1.0" encoding="utf-8"?>
<a:theme xmlns:a="http://schemas.openxmlformats.org/drawingml/2006/main" name="Office Theme">
  <a:themeElements>
    <a:clrScheme name="Custom 4">
      <a:dk1>
        <a:sysClr val="windowText" lastClr="000000"/>
      </a:dk1>
      <a:lt1>
        <a:sysClr val="window" lastClr="FFFFFF"/>
      </a:lt1>
      <a:dk2>
        <a:srgbClr val="44546A"/>
      </a:dk2>
      <a:lt2>
        <a:srgbClr val="E7E6E6"/>
      </a:lt2>
      <a:accent1>
        <a:srgbClr val="538135"/>
      </a:accent1>
      <a:accent2>
        <a:srgbClr val="FF0000"/>
      </a:accent2>
      <a:accent3>
        <a:srgbClr val="FFFFFF"/>
      </a:accent3>
      <a:accent4>
        <a:srgbClr val="A8D08D"/>
      </a:accent4>
      <a:accent5>
        <a:srgbClr val="E2EFD9"/>
      </a:accent5>
      <a:accent6>
        <a:srgbClr val="538135"/>
      </a:accent6>
      <a:hlink>
        <a:srgbClr val="FFD965"/>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113</TotalTime>
  <Words>4263</Words>
  <Application>Microsoft Office PowerPoint</Application>
  <PresentationFormat>Widescreen</PresentationFormat>
  <Paragraphs>213</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-apple-system</vt:lpstr>
      <vt:lpstr>Aptos</vt:lpstr>
      <vt:lpstr>Aptos Display</vt:lpstr>
      <vt:lpstr>Arial</vt:lpstr>
      <vt:lpstr>Calibri</vt:lpstr>
      <vt:lpstr>Office Theme</vt:lpstr>
      <vt:lpstr>ASSIGNMENT PART II</vt:lpstr>
      <vt:lpstr>How Thomas Kuhn’s concept of paradigm as an intellectual framework makes research possible and applies to doctoral study  </vt:lpstr>
      <vt:lpstr>Key points</vt:lpstr>
      <vt:lpstr>Key points</vt:lpstr>
      <vt:lpstr>Key points</vt:lpstr>
      <vt:lpstr>Key points</vt:lpstr>
      <vt:lpstr>Love of two men</vt:lpstr>
      <vt:lpstr>Why Kuhn ?</vt:lpstr>
      <vt:lpstr>PowerPoint Presentation</vt:lpstr>
      <vt:lpstr>Language</vt:lpstr>
      <vt:lpstr>Notable things for CJ</vt:lpstr>
      <vt:lpstr>Let me back up my summarised assessment of Kuhn's valuable impact with relevant quotes from his seminal text The Structure of Scientific Revolutions </vt:lpstr>
      <vt:lpstr>Kuhn</vt:lpstr>
      <vt:lpstr>PowerPoint Presentation</vt:lpstr>
      <vt:lpstr>An explicit definition of "paradigm" comprising those four key components of ontology, epistemology, axiolog, and methodology</vt:lpstr>
      <vt:lpstr>Paradigm</vt:lpstr>
      <vt:lpstr>Paradigms</vt:lpstr>
      <vt:lpstr>Boooom </vt:lpstr>
      <vt:lpstr>This research</vt:lpstr>
      <vt:lpstr>I chose </vt:lpstr>
      <vt:lpstr>PowerPoint Presentation</vt:lpstr>
      <vt:lpstr>Why the pragmatic paradigm</vt:lpstr>
      <vt:lpstr>This slide includes examples !</vt:lpstr>
      <vt:lpstr>Ontological, epistemological, axiological and methodological assumptions of pragmatism</vt:lpstr>
      <vt:lpstr>PowerPoint Presentation</vt:lpstr>
      <vt:lpstr>Key ontological beliefs that shape research in the pragmatic paradigm</vt:lpstr>
      <vt:lpstr>The pragmatic paradigm makes the following key epistemological assumptions about the nature of knowledge and how it can be obtained: </vt:lpstr>
      <vt:lpstr>The pragmatic paradigm emphasizes the following axiological values and ethics that guide research conduct: </vt:lpstr>
      <vt:lpstr>The pragmatic paradigm endorses an adaptable, pluralist methodology using diverse methods as appropriate to achieve research aims. Key methods assumptions are: </vt:lpstr>
      <vt:lpstr>The pragmatic paradigm has guided this research on responsible gambling and efficacy of responsible gambling features (RGFs) in several key ways: </vt:lpstr>
      <vt:lpstr>Some potential challenges with working in the pragmatic paradigm include: </vt:lpstr>
      <vt:lpstr>Thomas Kuhn's work on paradigms remains highly relevant for researchers today for a few key reasons, despite his admittedly ambiguous definition of "paradigm":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PART II</dc:title>
  <dc:creator>Caroline Jawad</dc:creator>
  <cp:lastModifiedBy>Caroline Jawad</cp:lastModifiedBy>
  <cp:revision>3</cp:revision>
  <cp:lastPrinted>2024-01-11T08:50:11Z</cp:lastPrinted>
  <dcterms:created xsi:type="dcterms:W3CDTF">2024-01-10T16:50:39Z</dcterms:created>
  <dcterms:modified xsi:type="dcterms:W3CDTF">2024-01-11T10:35:05Z</dcterms:modified>
</cp:coreProperties>
</file>