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3" autoAdjust="0"/>
    <p:restoredTop sz="94660"/>
  </p:normalViewPr>
  <p:slideViewPr>
    <p:cSldViewPr snapToGrid="0">
      <p:cViewPr varScale="1">
        <p:scale>
          <a:sx n="44" d="100"/>
          <a:sy n="44" d="100"/>
        </p:scale>
        <p:origin x="60" y="14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87590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027568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2A1119-28A2-4F6C-BBFA-DE4C90FAEB29}"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11555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C2A1119-28A2-4F6C-BBFA-DE4C90FAEB29}"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463645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2A1119-28A2-4F6C-BBFA-DE4C90FAEB29}" type="datetimeFigureOut">
              <a:rPr lang="en-GB" smtClean="0"/>
              <a:t>12/02/2019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51034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C2A1119-28A2-4F6C-BBFA-DE4C90FAEB29}" type="datetimeFigureOut">
              <a:rPr lang="en-GB" smtClean="0"/>
              <a:t>12/02/2019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1163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2A1119-28A2-4F6C-BBFA-DE4C90FAEB29}" type="datetimeFigureOut">
              <a:rPr lang="en-GB" smtClean="0"/>
              <a:t>12/02/2019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774631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99967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438876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27830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70984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2A1119-28A2-4F6C-BBFA-DE4C90FAEB29}" type="datetimeFigureOut">
              <a:rPr lang="en-GB" smtClean="0"/>
              <a:t>12/02/2019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760169-2FF1-4C50-8A1D-9C926C216DD0}" type="slidenum">
              <a:rPr lang="en-GB" smtClean="0"/>
              <a:t>‹#›</a:t>
            </a:fld>
            <a:endParaRPr lang="en-GB"/>
          </a:p>
        </p:txBody>
      </p:sp>
    </p:spTree>
    <p:extLst>
      <p:ext uri="{BB962C8B-B14F-4D97-AF65-F5344CB8AC3E}">
        <p14:creationId xmlns:p14="http://schemas.microsoft.com/office/powerpoint/2010/main" val="1132513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Customers and other Stakeholders</a:t>
            </a:r>
            <a:endParaRPr lang="en-GB" dirty="0"/>
          </a:p>
        </p:txBody>
      </p:sp>
    </p:spTree>
    <p:extLst>
      <p:ext uri="{BB962C8B-B14F-4D97-AF65-F5344CB8AC3E}">
        <p14:creationId xmlns:p14="http://schemas.microsoft.com/office/powerpoint/2010/main" val="425209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	</a:t>
            </a:r>
            <a:endParaRPr lang="en-GB" dirty="0"/>
          </a:p>
        </p:txBody>
      </p:sp>
      <p:sp>
        <p:nvSpPr>
          <p:cNvPr id="3" name="Content Placeholder 2"/>
          <p:cNvSpPr>
            <a:spLocks noGrp="1"/>
          </p:cNvSpPr>
          <p:nvPr>
            <p:ph idx="1"/>
          </p:nvPr>
        </p:nvSpPr>
        <p:spPr/>
        <p:txBody>
          <a:bodyPr/>
          <a:lstStyle/>
          <a:p>
            <a:pPr marL="0" indent="0">
              <a:buNone/>
            </a:pPr>
            <a:r>
              <a:rPr lang="en-GB" dirty="0" smtClean="0"/>
              <a:t>Where does the future of Social Marketing Lie?</a:t>
            </a:r>
            <a:endParaRPr lang="en-GB" dirty="0"/>
          </a:p>
        </p:txBody>
      </p:sp>
    </p:spTree>
    <p:extLst>
      <p:ext uri="{BB962C8B-B14F-4D97-AF65-F5344CB8AC3E}">
        <p14:creationId xmlns:p14="http://schemas.microsoft.com/office/powerpoint/2010/main" val="227700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Customers</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the following:</a:t>
            </a:r>
          </a:p>
          <a:p>
            <a:pPr marL="0" indent="0">
              <a:buNone/>
            </a:pPr>
            <a:r>
              <a:rPr lang="en-GB" dirty="0" smtClean="0"/>
              <a:t>You are setting up a new Social Marketing Company.  Who is your target audience?  Do not limit yourself, consider all types of organisations/people/governments that may wish to spread a message.</a:t>
            </a:r>
          </a:p>
          <a:p>
            <a:pPr marL="0" indent="0">
              <a:buNone/>
            </a:pPr>
            <a:endParaRPr lang="en-GB" dirty="0"/>
          </a:p>
          <a:p>
            <a:pPr marL="0" indent="0">
              <a:buNone/>
            </a:pPr>
            <a:r>
              <a:rPr lang="en-GB" dirty="0" smtClean="0"/>
              <a:t>We shall discuss as a class….</a:t>
            </a:r>
            <a:endParaRPr lang="en-GB" dirty="0"/>
          </a:p>
        </p:txBody>
      </p:sp>
    </p:spTree>
    <p:extLst>
      <p:ext uri="{BB962C8B-B14F-4D97-AF65-F5344CB8AC3E}">
        <p14:creationId xmlns:p14="http://schemas.microsoft.com/office/powerpoint/2010/main" val="3051702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Third Sector organisations – Both born independently and those </a:t>
            </a:r>
            <a:r>
              <a:rPr lang="en-GB" dirty="0" err="1" smtClean="0"/>
              <a:t>bron</a:t>
            </a:r>
            <a:r>
              <a:rPr lang="en-GB" dirty="0" smtClean="0"/>
              <a:t> from government intervention</a:t>
            </a:r>
          </a:p>
          <a:p>
            <a:r>
              <a:rPr lang="en-GB" dirty="0" smtClean="0"/>
              <a:t>Charities</a:t>
            </a:r>
          </a:p>
          <a:p>
            <a:r>
              <a:rPr lang="en-GB" dirty="0" smtClean="0"/>
              <a:t>Local Authorities</a:t>
            </a:r>
          </a:p>
          <a:p>
            <a:r>
              <a:rPr lang="en-GB" dirty="0" smtClean="0"/>
              <a:t>Education sector</a:t>
            </a:r>
          </a:p>
          <a:p>
            <a:r>
              <a:rPr lang="en-GB" dirty="0" smtClean="0"/>
              <a:t>Corporate Organisations</a:t>
            </a:r>
          </a:p>
          <a:p>
            <a:r>
              <a:rPr lang="en-GB" dirty="0" smtClean="0"/>
              <a:t>Community Groups</a:t>
            </a:r>
          </a:p>
          <a:p>
            <a:r>
              <a:rPr lang="en-GB" dirty="0" smtClean="0"/>
              <a:t>Steering Groups</a:t>
            </a:r>
          </a:p>
          <a:p>
            <a:r>
              <a:rPr lang="en-GB" dirty="0" smtClean="0"/>
              <a:t>Personalities</a:t>
            </a:r>
          </a:p>
          <a:p>
            <a:r>
              <a:rPr lang="en-GB" dirty="0" smtClean="0"/>
              <a:t>Pretty much anybody with a message to share….</a:t>
            </a:r>
            <a:endParaRPr lang="en-GB" dirty="0"/>
          </a:p>
        </p:txBody>
      </p:sp>
    </p:spTree>
    <p:extLst>
      <p:ext uri="{BB962C8B-B14F-4D97-AF65-F5344CB8AC3E}">
        <p14:creationId xmlns:p14="http://schemas.microsoft.com/office/powerpoint/2010/main" val="3885136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Theory</a:t>
            </a:r>
            <a:endParaRPr lang="en-GB" dirty="0"/>
          </a:p>
        </p:txBody>
      </p:sp>
      <p:sp>
        <p:nvSpPr>
          <p:cNvPr id="3" name="Content Placeholder 2"/>
          <p:cNvSpPr>
            <a:spLocks noGrp="1"/>
          </p:cNvSpPr>
          <p:nvPr>
            <p:ph idx="1"/>
          </p:nvPr>
        </p:nvSpPr>
        <p:spPr/>
        <p:txBody>
          <a:bodyPr/>
          <a:lstStyle/>
          <a:p>
            <a:pPr marL="0" indent="0">
              <a:buNone/>
            </a:pPr>
            <a:r>
              <a:rPr lang="en-GB" dirty="0" smtClean="0"/>
              <a:t>https://www.youtube.com/watch?v=MlK6582g700</a:t>
            </a:r>
            <a:endParaRPr lang="en-GB" dirty="0"/>
          </a:p>
        </p:txBody>
      </p:sp>
    </p:spTree>
    <p:extLst>
      <p:ext uri="{BB962C8B-B14F-4D97-AF65-F5344CB8AC3E}">
        <p14:creationId xmlns:p14="http://schemas.microsoft.com/office/powerpoint/2010/main" val="734139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that mean?</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3600" dirty="0" smtClean="0"/>
              <a:t>Mapping everyone that has a relationship with an organisation</a:t>
            </a:r>
          </a:p>
          <a:p>
            <a:pPr>
              <a:buFont typeface="Wingdings" panose="05000000000000000000" pitchFamily="2" charset="2"/>
              <a:buChar char="§"/>
            </a:pPr>
            <a:r>
              <a:rPr lang="en-GB" sz="3600" dirty="0" smtClean="0"/>
              <a:t>Rather than simply meeting the requirements of the shareholders, considering a wider remit</a:t>
            </a:r>
          </a:p>
          <a:p>
            <a:pPr>
              <a:buFont typeface="Wingdings" panose="05000000000000000000" pitchFamily="2" charset="2"/>
              <a:buChar char="§"/>
            </a:pPr>
            <a:r>
              <a:rPr lang="en-GB" sz="3600" dirty="0" smtClean="0"/>
              <a:t>It involves the principles of ethics and ethical theory</a:t>
            </a:r>
          </a:p>
          <a:p>
            <a:pPr>
              <a:buFont typeface="Wingdings" panose="05000000000000000000" pitchFamily="2" charset="2"/>
              <a:buChar char="§"/>
            </a:pPr>
            <a:endParaRPr lang="en-GB" dirty="0" smtClean="0"/>
          </a:p>
          <a:p>
            <a:pPr>
              <a:buFont typeface="Wingdings" panose="05000000000000000000" pitchFamily="2" charset="2"/>
              <a:buChar char="§"/>
            </a:pPr>
            <a:endParaRPr lang="en-GB" dirty="0"/>
          </a:p>
          <a:p>
            <a:pPr>
              <a:buFont typeface="Wingdings" panose="05000000000000000000" pitchFamily="2" charset="2"/>
              <a:buChar char="§"/>
            </a:pPr>
            <a:endParaRPr lang="en-GB" dirty="0" smtClean="0"/>
          </a:p>
          <a:p>
            <a:pPr>
              <a:buFont typeface="Wingdings" panose="05000000000000000000" pitchFamily="2" charset="2"/>
              <a:buChar char="§"/>
            </a:pPr>
            <a:endParaRPr lang="en-GB" dirty="0"/>
          </a:p>
        </p:txBody>
      </p:sp>
    </p:spTree>
    <p:extLst>
      <p:ext uri="{BB962C8B-B14F-4D97-AF65-F5344CB8AC3E}">
        <p14:creationId xmlns:p14="http://schemas.microsoft.com/office/powerpoint/2010/main" val="131236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it look like?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3364" y="1690688"/>
            <a:ext cx="4844415" cy="340709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7965" y="0"/>
            <a:ext cx="6164035" cy="345186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7779" y="3862704"/>
            <a:ext cx="7094221" cy="2995295"/>
          </a:xfrm>
          <a:prstGeom prst="rect">
            <a:avLst/>
          </a:prstGeom>
        </p:spPr>
      </p:pic>
    </p:spTree>
    <p:extLst>
      <p:ext uri="{BB962C8B-B14F-4D97-AF65-F5344CB8AC3E}">
        <p14:creationId xmlns:p14="http://schemas.microsoft.com/office/powerpoint/2010/main" val="1326951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Consider a Social Marketing campaign, either one that exists or an imaginary one.  Consider the stakeholders for the campaign and add them to the model you prefer the most.  Ensure you look at internal and external stakeholders.</a:t>
            </a:r>
            <a:endParaRPr lang="en-GB" dirty="0"/>
          </a:p>
        </p:txBody>
      </p:sp>
    </p:spTree>
    <p:extLst>
      <p:ext uri="{BB962C8B-B14F-4D97-AF65-F5344CB8AC3E}">
        <p14:creationId xmlns:p14="http://schemas.microsoft.com/office/powerpoint/2010/main" val="1784878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theory Matrix</a:t>
            </a:r>
            <a:endParaRPr lang="en-GB" dirty="0"/>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4252" t="250" r="1417" b="5760"/>
          <a:stretch/>
        </p:blipFill>
        <p:spPr>
          <a:xfrm>
            <a:off x="1531620" y="1690688"/>
            <a:ext cx="10012680" cy="4537069"/>
          </a:xfrm>
        </p:spPr>
      </p:pic>
      <p:sp>
        <p:nvSpPr>
          <p:cNvPr id="5" name="TextBox 4"/>
          <p:cNvSpPr txBox="1"/>
          <p:nvPr/>
        </p:nvSpPr>
        <p:spPr>
          <a:xfrm>
            <a:off x="3543300" y="6227757"/>
            <a:ext cx="7543800" cy="365760"/>
          </a:xfrm>
          <a:prstGeom prst="rect">
            <a:avLst/>
          </a:prstGeom>
          <a:noFill/>
        </p:spPr>
        <p:txBody>
          <a:bodyPr wrap="square" rtlCol="0">
            <a:spAutoFit/>
          </a:bodyPr>
          <a:lstStyle/>
          <a:p>
            <a:pPr algn="ctr"/>
            <a:r>
              <a:rPr lang="en-GB" b="1" dirty="0" smtClean="0"/>
              <a:t>INTEREST OF STAKEHOLDER</a:t>
            </a:r>
            <a:endParaRPr lang="en-GB" b="1" dirty="0"/>
          </a:p>
        </p:txBody>
      </p:sp>
      <p:sp>
        <p:nvSpPr>
          <p:cNvPr id="7" name="TextBox 6"/>
          <p:cNvSpPr txBox="1"/>
          <p:nvPr/>
        </p:nvSpPr>
        <p:spPr>
          <a:xfrm>
            <a:off x="1531620" y="3497557"/>
            <a:ext cx="1645920" cy="923330"/>
          </a:xfrm>
          <a:prstGeom prst="rect">
            <a:avLst/>
          </a:prstGeom>
          <a:noFill/>
        </p:spPr>
        <p:txBody>
          <a:bodyPr wrap="square" rtlCol="0">
            <a:spAutoFit/>
          </a:bodyPr>
          <a:lstStyle/>
          <a:p>
            <a:pPr algn="ctr"/>
            <a:r>
              <a:rPr lang="en-GB" b="1" dirty="0" smtClean="0"/>
              <a:t>Influence and Power of Stakeholder</a:t>
            </a:r>
            <a:endParaRPr lang="en-GB" b="1" dirty="0"/>
          </a:p>
        </p:txBody>
      </p:sp>
    </p:spTree>
    <p:extLst>
      <p:ext uri="{BB962C8B-B14F-4D97-AF65-F5344CB8AC3E}">
        <p14:creationId xmlns:p14="http://schemas.microsoft.com/office/powerpoint/2010/main" val="4218819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Using the stakeholders you identified in the previous activity, add them to the matrix.</a:t>
            </a:r>
            <a:endParaRPr lang="en-GB" dirty="0"/>
          </a:p>
        </p:txBody>
      </p:sp>
      <p:pic>
        <p:nvPicPr>
          <p:cNvPr id="4" name="Picture 3"/>
          <p:cNvPicPr>
            <a:picLocks noChangeAspect="1"/>
          </p:cNvPicPr>
          <p:nvPr/>
        </p:nvPicPr>
        <p:blipFill>
          <a:blip r:embed="rId2"/>
          <a:stretch>
            <a:fillRect/>
          </a:stretch>
        </p:blipFill>
        <p:spPr>
          <a:xfrm>
            <a:off x="2686205" y="2460171"/>
            <a:ext cx="9310722" cy="4221843"/>
          </a:xfrm>
          <a:prstGeom prst="rect">
            <a:avLst/>
          </a:prstGeom>
        </p:spPr>
      </p:pic>
    </p:spTree>
    <p:extLst>
      <p:ext uri="{BB962C8B-B14F-4D97-AF65-F5344CB8AC3E}">
        <p14:creationId xmlns:p14="http://schemas.microsoft.com/office/powerpoint/2010/main" val="3591429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2</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38787"/>
            <a:ext cx="12192000" cy="6586921"/>
          </a:xfrm>
        </p:spPr>
      </p:pic>
      <p:sp>
        <p:nvSpPr>
          <p:cNvPr id="5" name="TextBox 4"/>
          <p:cNvSpPr txBox="1"/>
          <p:nvPr/>
        </p:nvSpPr>
        <p:spPr>
          <a:xfrm>
            <a:off x="7886700" y="4937760"/>
            <a:ext cx="3634740" cy="1015663"/>
          </a:xfrm>
          <a:prstGeom prst="rect">
            <a:avLst/>
          </a:prstGeom>
          <a:noFill/>
        </p:spPr>
        <p:txBody>
          <a:bodyPr wrap="square" rtlCol="0">
            <a:spAutoFit/>
          </a:bodyPr>
          <a:lstStyle/>
          <a:p>
            <a:r>
              <a:rPr lang="en-GB" sz="6000" b="1" dirty="0" smtClean="0">
                <a:solidFill>
                  <a:schemeClr val="bg1"/>
                </a:solidFill>
              </a:rPr>
              <a:t>Part 2</a:t>
            </a:r>
            <a:endParaRPr lang="en-GB" sz="6000" b="1" dirty="0">
              <a:solidFill>
                <a:schemeClr val="bg1"/>
              </a:solidFill>
            </a:endParaRPr>
          </a:p>
        </p:txBody>
      </p:sp>
    </p:spTree>
    <p:extLst>
      <p:ext uri="{BB962C8B-B14F-4D97-AF65-F5344CB8AC3E}">
        <p14:creationId xmlns:p14="http://schemas.microsoft.com/office/powerpoint/2010/main" val="637037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Info</a:t>
            </a:r>
            <a:endParaRPr lang="en-GB" dirty="0"/>
          </a:p>
        </p:txBody>
      </p:sp>
      <p:sp>
        <p:nvSpPr>
          <p:cNvPr id="3" name="Content Placeholder 2"/>
          <p:cNvSpPr>
            <a:spLocks noGrp="1"/>
          </p:cNvSpPr>
          <p:nvPr>
            <p:ph idx="1"/>
          </p:nvPr>
        </p:nvSpPr>
        <p:spPr/>
        <p:txBody>
          <a:bodyPr/>
          <a:lstStyle/>
          <a:p>
            <a:pPr marL="0" indent="0">
              <a:buNone/>
            </a:pPr>
            <a:r>
              <a:rPr lang="en-GB" dirty="0" smtClean="0"/>
              <a:t>Carmarthen Business School are having a promotional video filmed next week.</a:t>
            </a:r>
          </a:p>
          <a:p>
            <a:pPr marL="0" indent="0">
              <a:buNone/>
            </a:pPr>
            <a:endParaRPr lang="en-GB" dirty="0"/>
          </a:p>
          <a:p>
            <a:pPr marL="0" indent="0">
              <a:buNone/>
            </a:pPr>
            <a:r>
              <a:rPr lang="en-GB" dirty="0" smtClean="0"/>
              <a:t>What should our video contain?</a:t>
            </a:r>
          </a:p>
          <a:p>
            <a:pPr marL="0" indent="0">
              <a:buNone/>
            </a:pPr>
            <a:r>
              <a:rPr lang="en-GB" dirty="0" smtClean="0"/>
              <a:t>What are our unique selling points, how can we demonstrate these with film</a:t>
            </a:r>
          </a:p>
          <a:p>
            <a:pPr marL="0" indent="0">
              <a:buNone/>
            </a:pPr>
            <a:r>
              <a:rPr lang="en-GB" dirty="0" smtClean="0"/>
              <a:t>Create a story board of the way in which you would use video footage and text to advertise our Business School.</a:t>
            </a:r>
          </a:p>
          <a:p>
            <a:endParaRPr lang="en-GB" dirty="0"/>
          </a:p>
        </p:txBody>
      </p:sp>
    </p:spTree>
    <p:extLst>
      <p:ext uri="{BB962C8B-B14F-4D97-AF65-F5344CB8AC3E}">
        <p14:creationId xmlns:p14="http://schemas.microsoft.com/office/powerpoint/2010/main" val="3033206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a:t>
            </a:r>
            <a:endParaRPr lang="en-GB" dirty="0"/>
          </a:p>
        </p:txBody>
      </p:sp>
      <p:sp>
        <p:nvSpPr>
          <p:cNvPr id="3" name="Content Placeholder 2"/>
          <p:cNvSpPr>
            <a:spLocks noGrp="1"/>
          </p:cNvSpPr>
          <p:nvPr>
            <p:ph idx="1"/>
          </p:nvPr>
        </p:nvSpPr>
        <p:spPr/>
        <p:txBody>
          <a:bodyPr/>
          <a:lstStyle/>
          <a:p>
            <a:pPr marL="0" indent="0">
              <a:buNone/>
            </a:pPr>
            <a:r>
              <a:rPr lang="en-GB" dirty="0" smtClean="0"/>
              <a:t>Complete the agreed actions from todays planning session around the filming scheduled to take place next week.</a:t>
            </a:r>
            <a:endParaRPr lang="en-GB" dirty="0"/>
          </a:p>
        </p:txBody>
      </p:sp>
    </p:spTree>
    <p:extLst>
      <p:ext uri="{BB962C8B-B14F-4D97-AF65-F5344CB8AC3E}">
        <p14:creationId xmlns:p14="http://schemas.microsoft.com/office/powerpoint/2010/main" val="1677539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206</TotalTime>
  <Words>297</Words>
  <Application>Microsoft Office PowerPoint</Application>
  <PresentationFormat>Widescreen</PresentationFormat>
  <Paragraphs>44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Customers and other Stakeholders</vt:lpstr>
      <vt:lpstr>Pre-lecture Work </vt:lpstr>
      <vt:lpstr>Customers</vt:lpstr>
      <vt:lpstr>Customers</vt:lpstr>
      <vt:lpstr>Stakeholder Theory</vt:lpstr>
      <vt:lpstr>What does that mean?</vt:lpstr>
      <vt:lpstr>What does it look like?</vt:lpstr>
      <vt:lpstr>Activity</vt:lpstr>
      <vt:lpstr>Stakeholder theory Matrix</vt:lpstr>
      <vt:lpstr>Activity</vt:lpstr>
      <vt:lpstr>Part 2</vt:lpstr>
      <vt:lpstr>Background Info</vt:lpstr>
      <vt:lpstr>Pre-lecture work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Customers and other Stakeholders</dc:title>
  <dc:creator>Jessica Shore</dc:creator>
  <cp:lastModifiedBy>Jessica Shore</cp:lastModifiedBy>
  <cp:revision>6</cp:revision>
  <dcterms:created xsi:type="dcterms:W3CDTF">2019-02-12T11:51:42Z</dcterms:created>
  <dcterms:modified xsi:type="dcterms:W3CDTF">2019-02-12T15:18:38Z</dcterms:modified>
</cp:coreProperties>
</file>