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703" r:id="rId3"/>
    <p:sldId id="704" r:id="rId4"/>
    <p:sldId id="705" r:id="rId5"/>
    <p:sldId id="706" r:id="rId6"/>
    <p:sldId id="707" r:id="rId7"/>
    <p:sldId id="708" r:id="rId8"/>
    <p:sldId id="709" r:id="rId9"/>
    <p:sldId id="710" r:id="rId10"/>
    <p:sldId id="711" r:id="rId11"/>
    <p:sldId id="712" r:id="rId12"/>
    <p:sldId id="713" r:id="rId13"/>
    <p:sldId id="714" r:id="rId14"/>
    <p:sldId id="715" r:id="rId15"/>
    <p:sldId id="716" r:id="rId16"/>
    <p:sldId id="717" r:id="rId17"/>
    <p:sldId id="718" r:id="rId18"/>
    <p:sldId id="720" r:id="rId19"/>
    <p:sldId id="719" r:id="rId20"/>
    <p:sldId id="721" r:id="rId21"/>
    <p:sldId id="722" r:id="rId22"/>
    <p:sldId id="723" r:id="rId23"/>
    <p:sldId id="724" r:id="rId24"/>
    <p:sldId id="725" r:id="rId25"/>
    <p:sldId id="70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90"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22/05/2018</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22/05/2018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22/05/2018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22/05/2018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22/05/2018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b="1" dirty="0" smtClean="0"/>
              <a:t>Scriptural Reasoning</a:t>
            </a:r>
            <a:endParaRPr lang="en-GB" sz="8000" b="1" dirty="0"/>
          </a:p>
        </p:txBody>
      </p:sp>
      <p:sp>
        <p:nvSpPr>
          <p:cNvPr id="3" name="Subtitle 2"/>
          <p:cNvSpPr>
            <a:spLocks noGrp="1"/>
          </p:cNvSpPr>
          <p:nvPr>
            <p:ph type="subTitle" idx="1"/>
          </p:nvPr>
        </p:nvSpPr>
        <p:spPr/>
        <p:txBody>
          <a:bodyPr/>
          <a:lstStyle/>
          <a:p>
            <a:r>
              <a:rPr lang="en-GB" dirty="0" smtClean="0"/>
              <a:t>Dr Angus M Slater</a:t>
            </a:r>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Scriptural Reasoning	</a:t>
            </a:r>
            <a:endParaRPr lang="en-GB" dirty="0"/>
          </a:p>
        </p:txBody>
      </p:sp>
      <p:sp>
        <p:nvSpPr>
          <p:cNvPr id="3" name="Content Placeholder 2"/>
          <p:cNvSpPr>
            <a:spLocks noGrp="1"/>
          </p:cNvSpPr>
          <p:nvPr>
            <p:ph sz="half" idx="1"/>
          </p:nvPr>
        </p:nvSpPr>
        <p:spPr/>
        <p:txBody>
          <a:bodyPr>
            <a:normAutofit lnSpcReduction="10000"/>
          </a:bodyPr>
          <a:lstStyle/>
          <a:p>
            <a:pPr marL="0" indent="0">
              <a:buNone/>
            </a:pPr>
            <a:r>
              <a:rPr lang="en-GB" dirty="0" smtClean="0"/>
              <a:t>Today we are looking at “Scriptural Reasoning” which is often regarded as another way of “doing” interfaith, however we might define that</a:t>
            </a:r>
          </a:p>
          <a:p>
            <a:pPr marL="0" indent="0">
              <a:buNone/>
            </a:pPr>
            <a:endParaRPr lang="en-GB" dirty="0" smtClean="0"/>
          </a:p>
          <a:p>
            <a:pPr marL="0" indent="0">
              <a:buNone/>
            </a:pPr>
            <a:r>
              <a:rPr lang="en-GB" dirty="0" smtClean="0"/>
              <a:t>It bears strong connections to other methods, like the </a:t>
            </a:r>
            <a:r>
              <a:rPr lang="en-GB" dirty="0" err="1" smtClean="0"/>
              <a:t>Herutva</a:t>
            </a:r>
            <a:r>
              <a:rPr lang="en-GB" dirty="0" smtClean="0"/>
              <a:t> and Comparative Theology that we have looked at already.</a:t>
            </a:r>
          </a:p>
          <a:p>
            <a:endParaRPr lang="en-GB" dirty="0"/>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890932" y="1407459"/>
            <a:ext cx="5939202" cy="3325953"/>
          </a:xfrm>
        </p:spPr>
      </p:pic>
    </p:spTree>
    <p:extLst>
      <p:ext uri="{BB962C8B-B14F-4D97-AF65-F5344CB8AC3E}">
        <p14:creationId xmlns:p14="http://schemas.microsoft.com/office/powerpoint/2010/main" val="456240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Scriptural Reasoning	</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smtClean="0"/>
              <a:t>Scriptural Reasoning arises out of noticing that within many believers communities, the reading of, listening to, and reflecting on texts regarded as scriptures happen naturally and forms a central part of their religious practices.</a:t>
            </a:r>
          </a:p>
          <a:p>
            <a:pPr marL="0" indent="0">
              <a:buNone/>
            </a:pPr>
            <a:endParaRPr lang="en-GB" dirty="0"/>
          </a:p>
          <a:p>
            <a:pPr marL="0" indent="0">
              <a:buNone/>
            </a:pPr>
            <a:r>
              <a:rPr lang="en-GB" dirty="0" smtClean="0"/>
              <a:t>In doing SR, participants are not required to stop this, but rather to do it together – people having different faiths but reading and reflecting on their scriptures side by side.</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11058" y="455038"/>
            <a:ext cx="3533460" cy="4994290"/>
          </a:xfrm>
        </p:spPr>
      </p:pic>
    </p:spTree>
    <p:extLst>
      <p:ext uri="{BB962C8B-B14F-4D97-AF65-F5344CB8AC3E}">
        <p14:creationId xmlns:p14="http://schemas.microsoft.com/office/powerpoint/2010/main" val="595936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Scriptural Reasoning	</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Critically, SR is not necessarily about seeking agreement</a:t>
            </a:r>
          </a:p>
          <a:p>
            <a:pPr marL="0" indent="0">
              <a:buNone/>
            </a:pPr>
            <a:endParaRPr lang="en-GB" dirty="0"/>
          </a:p>
          <a:p>
            <a:pPr marL="0" indent="0">
              <a:buNone/>
            </a:pPr>
            <a:r>
              <a:rPr lang="en-GB" dirty="0" smtClean="0"/>
              <a:t>Rather, SR is about exploring texts and possible interpretations across faith boundaries and learning to ‘disagree better’. </a:t>
            </a:r>
          </a:p>
          <a:p>
            <a:pPr marL="0" indent="0">
              <a:buNone/>
            </a:pPr>
            <a:endParaRPr lang="en-GB" dirty="0"/>
          </a:p>
          <a:p>
            <a:pPr marL="0" indent="0">
              <a:buNone/>
            </a:pPr>
            <a:r>
              <a:rPr lang="en-GB" dirty="0" smtClean="0"/>
              <a:t>Through doing this, the hoped for result is that of a deeper understanding of one’s own scriptures and the scriptures of others, as well as the development of strong community bonds.</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27464" y="896471"/>
            <a:ext cx="4830538" cy="4320988"/>
          </a:xfrm>
        </p:spPr>
      </p:pic>
    </p:spTree>
    <p:extLst>
      <p:ext uri="{BB962C8B-B14F-4D97-AF65-F5344CB8AC3E}">
        <p14:creationId xmlns:p14="http://schemas.microsoft.com/office/powerpoint/2010/main" val="2635549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948747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sz="half" idx="1"/>
          </p:nvPr>
        </p:nvSpPr>
        <p:spPr/>
        <p:txBody>
          <a:bodyPr>
            <a:normAutofit lnSpcReduction="10000"/>
          </a:bodyPr>
          <a:lstStyle/>
          <a:p>
            <a:pPr marL="0" indent="0">
              <a:buNone/>
            </a:pPr>
            <a:r>
              <a:rPr lang="en-GB" dirty="0" smtClean="0"/>
              <a:t>SR or “Textual Reasoning” while being a practice that has obviously occurred historical, has grown into a form of interfaith dialogue.</a:t>
            </a:r>
            <a:endParaRPr lang="en-GB" dirty="0"/>
          </a:p>
          <a:p>
            <a:pPr marL="0" indent="0">
              <a:buNone/>
            </a:pPr>
            <a:r>
              <a:rPr lang="en-GB" dirty="0" smtClean="0"/>
              <a:t>It began through academic scholars of Jewish philosophy and scholars of Rabbinic texts meeting together in a University setting to discuss differing interpretations of Jewish texts. </a:t>
            </a:r>
          </a:p>
        </p:txBody>
      </p:sp>
      <p:sp>
        <p:nvSpPr>
          <p:cNvPr id="4" name="Content Placeholder 3"/>
          <p:cNvSpPr>
            <a:spLocks noGrp="1"/>
          </p:cNvSpPr>
          <p:nvPr>
            <p:ph sz="half" idx="2"/>
          </p:nvPr>
        </p:nvSpPr>
        <p:spPr/>
        <p:txBody>
          <a:bodyPr>
            <a:normAutofit lnSpcReduction="10000"/>
          </a:bodyPr>
          <a:lstStyle/>
          <a:p>
            <a:endParaRPr lang="en-GB"/>
          </a:p>
        </p:txBody>
      </p:sp>
    </p:spTree>
    <p:extLst>
      <p:ext uri="{BB962C8B-B14F-4D97-AF65-F5344CB8AC3E}">
        <p14:creationId xmlns:p14="http://schemas.microsoft.com/office/powerpoint/2010/main" val="3844384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It’s original </a:t>
            </a:r>
            <a:r>
              <a:rPr lang="en-GB" dirty="0"/>
              <a:t>aim was to grow in understanding of the different disciplines, and to approach key questions about Judaism in the present and future. </a:t>
            </a:r>
          </a:p>
          <a:p>
            <a:pPr marL="0" indent="0">
              <a:buNone/>
            </a:pPr>
            <a:endParaRPr lang="en-GB" dirty="0" smtClean="0"/>
          </a:p>
          <a:p>
            <a:pPr marL="0" indent="0">
              <a:buNone/>
            </a:pPr>
            <a:r>
              <a:rPr lang="en-GB" dirty="0" smtClean="0"/>
              <a:t>In the mid 1990’s, participants from other religious traditions were invited and the term ‘Scriptural Reasoning’ began to gain currency as a descriptor.</a:t>
            </a:r>
          </a:p>
          <a:p>
            <a:pPr marL="0" indent="0">
              <a:buNone/>
            </a:pPr>
            <a:endParaRPr lang="en-GB" dirty="0" smtClean="0"/>
          </a:p>
          <a:p>
            <a:pPr marL="0" indent="0">
              <a:buNone/>
            </a:pPr>
            <a:r>
              <a:rPr lang="en-GB" dirty="0" smtClean="0"/>
              <a:t>There has been a gradual spread of SR from its original academic context to community and social groups. </a:t>
            </a:r>
            <a:endParaRPr lang="en-GB" dirty="0"/>
          </a:p>
          <a:p>
            <a:pPr marL="0" indent="0">
              <a:buNone/>
            </a:pPr>
            <a:endParaRPr lang="en-GB" dirty="0" smtClean="0"/>
          </a:p>
          <a:p>
            <a:endParaRPr lang="en-GB" dirty="0"/>
          </a:p>
        </p:txBody>
      </p:sp>
      <p:sp>
        <p:nvSpPr>
          <p:cNvPr id="4" name="Content Placeholder 3"/>
          <p:cNvSpPr>
            <a:spLocks noGrp="1"/>
          </p:cNvSpPr>
          <p:nvPr>
            <p:ph sz="half" idx="2"/>
          </p:nvPr>
        </p:nvSpPr>
        <p:spPr/>
        <p:txBody>
          <a:bodyPr>
            <a:normAutofit fontScale="77500" lnSpcReduction="20000"/>
          </a:bodyPr>
          <a:lstStyle/>
          <a:p>
            <a:endParaRPr lang="en-GB"/>
          </a:p>
        </p:txBody>
      </p:sp>
    </p:spTree>
    <p:extLst>
      <p:ext uri="{BB962C8B-B14F-4D97-AF65-F5344CB8AC3E}">
        <p14:creationId xmlns:p14="http://schemas.microsoft.com/office/powerpoint/2010/main" val="552781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a:t>
            </a:r>
          </a:p>
        </p:txBody>
      </p:sp>
      <p:sp>
        <p:nvSpPr>
          <p:cNvPr id="3" name="Content Placeholder 2"/>
          <p:cNvSpPr>
            <a:spLocks noGrp="1"/>
          </p:cNvSpPr>
          <p:nvPr>
            <p:ph sz="half" idx="1"/>
          </p:nvPr>
        </p:nvSpPr>
        <p:spPr/>
        <p:txBody>
          <a:bodyPr/>
          <a:lstStyle/>
          <a:p>
            <a:pPr marL="0" indent="0">
              <a:buNone/>
            </a:pPr>
            <a:r>
              <a:rPr lang="en-GB" dirty="0"/>
              <a:t>Two vibrant </a:t>
            </a:r>
            <a:r>
              <a:rPr lang="en-GB" dirty="0" smtClean="0"/>
              <a:t>centres </a:t>
            </a:r>
            <a:r>
              <a:rPr lang="en-GB" dirty="0"/>
              <a:t>of SR have kept the practice going. One is the Scripture, Interpretation Practice program at the University of Virginia, led by Peter Ochs. And the other is the Cambridge Interfaith Programme led by David Ford at Cambridge University in England.</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252206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a:t>
            </a:r>
            <a:endParaRPr lang="en-GB" dirty="0"/>
          </a:p>
        </p:txBody>
      </p:sp>
      <p:sp>
        <p:nvSpPr>
          <p:cNvPr id="3" name="Text Placeholder 2"/>
          <p:cNvSpPr>
            <a:spLocks noGrp="1"/>
          </p:cNvSpPr>
          <p:nvPr>
            <p:ph type="body" idx="1"/>
          </p:nvPr>
        </p:nvSpPr>
        <p:spPr/>
        <p:txBody>
          <a:bodyPr/>
          <a:lstStyle/>
          <a:p>
            <a:r>
              <a:rPr lang="en-GB" dirty="0"/>
              <a:t>Explained through </a:t>
            </a:r>
            <a:r>
              <a:rPr lang="en-GB" dirty="0" smtClean="0"/>
              <a:t>www.scripturalreasoning.org</a:t>
            </a:r>
            <a:endParaRPr lang="en-GB" dirty="0"/>
          </a:p>
        </p:txBody>
      </p:sp>
    </p:spTree>
    <p:extLst>
      <p:ext uri="{BB962C8B-B14F-4D97-AF65-F5344CB8AC3E}">
        <p14:creationId xmlns:p14="http://schemas.microsoft.com/office/powerpoint/2010/main" val="3305835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b="1" dirty="0"/>
              <a:t>How does it work?</a:t>
            </a:r>
            <a:r>
              <a:rPr lang="en-GB" dirty="0"/>
              <a:t/>
            </a:r>
            <a:br>
              <a:rPr lang="en-GB" dirty="0"/>
            </a:br>
            <a:r>
              <a:rPr lang="en-GB" dirty="0"/>
              <a:t/>
            </a:r>
            <a:br>
              <a:rPr lang="en-GB" dirty="0"/>
            </a:br>
            <a:r>
              <a:rPr lang="en-GB" dirty="0"/>
              <a:t>1. Participants identify a narrative or theme, perhaps a concern or issue arising from their community or their context</a:t>
            </a:r>
            <a:r>
              <a:rPr lang="en-GB" dirty="0" smtClean="0"/>
              <a:t>.</a:t>
            </a:r>
          </a:p>
          <a:p>
            <a:pPr marL="0" indent="0">
              <a:buNone/>
            </a:pPr>
            <a:r>
              <a:rPr lang="en-GB" dirty="0"/>
              <a:t/>
            </a:r>
            <a:br>
              <a:rPr lang="en-GB" dirty="0"/>
            </a:br>
            <a:r>
              <a:rPr lang="en-GB" dirty="0"/>
              <a:t/>
            </a:r>
            <a:br>
              <a:rPr lang="en-GB" dirty="0"/>
            </a:br>
            <a:r>
              <a:rPr lang="en-GB" dirty="0"/>
              <a:t>2. Each faith community selects a short passage from their scripture relating to that theme.</a:t>
            </a:r>
            <a:r>
              <a:rPr lang="en-GB" dirty="0"/>
              <a:t/>
            </a:r>
            <a:br>
              <a:rPr lang="en-GB" dirty="0"/>
            </a:br>
            <a:r>
              <a:rPr lang="en-GB" dirty="0"/>
              <a:t/>
            </a:r>
            <a:br>
              <a:rPr lang="en-GB" dirty="0"/>
            </a:br>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a:t>3. Participants meet in small groups and one at a time, each passage of scripture is read out loud to the rest of the group. </a:t>
            </a:r>
            <a:endParaRPr lang="en-GB" dirty="0" smtClean="0"/>
          </a:p>
          <a:p>
            <a:pPr marL="0" indent="0">
              <a:buNone/>
            </a:pPr>
            <a:r>
              <a:rPr lang="en-GB" dirty="0" smtClean="0"/>
              <a:t>Others </a:t>
            </a:r>
            <a:r>
              <a:rPr lang="en-GB" dirty="0"/>
              <a:t>may never have come across it before so they give an 'introduction', explaining a little of its context in the scripture and its importance in the faith tradition</a:t>
            </a:r>
          </a:p>
        </p:txBody>
      </p:sp>
    </p:spTree>
    <p:extLst>
      <p:ext uri="{BB962C8B-B14F-4D97-AF65-F5344CB8AC3E}">
        <p14:creationId xmlns:p14="http://schemas.microsoft.com/office/powerpoint/2010/main" val="1092286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a:t>
            </a:r>
            <a:endParaRPr lang="en-GB" dirty="0"/>
          </a:p>
        </p:txBody>
      </p:sp>
      <p:sp>
        <p:nvSpPr>
          <p:cNvPr id="3" name="Content Placeholder 2"/>
          <p:cNvSpPr>
            <a:spLocks noGrp="1"/>
          </p:cNvSpPr>
          <p:nvPr>
            <p:ph sz="half" idx="1"/>
          </p:nvPr>
        </p:nvSpPr>
        <p:spPr/>
        <p:txBody>
          <a:bodyPr>
            <a:normAutofit fontScale="85000" lnSpcReduction="10000"/>
          </a:bodyPr>
          <a:lstStyle/>
          <a:p>
            <a:pPr marL="0" indent="0">
              <a:buNone/>
            </a:pPr>
            <a:r>
              <a:rPr lang="en-GB" dirty="0"/>
              <a:t>4. Convened by a facilitator, participants then discuss the passages one at a time- they may begin by asking questions to help them understand it better, or share a reflection or something that particularly strikes them as they hear it. </a:t>
            </a:r>
            <a:r>
              <a:rPr lang="en-GB" dirty="0" smtClean="0"/>
              <a:t/>
            </a:r>
            <a:br>
              <a:rPr lang="en-GB" dirty="0" smtClean="0"/>
            </a:br>
            <a:endParaRPr lang="en-GB" dirty="0" smtClean="0"/>
          </a:p>
          <a:p>
            <a:pPr marL="0" indent="0">
              <a:buNone/>
            </a:pPr>
            <a:r>
              <a:rPr lang="en-GB" dirty="0" smtClean="0"/>
              <a:t>In </a:t>
            </a:r>
            <a:r>
              <a:rPr lang="en-GB" dirty="0"/>
              <a:t>this way, an open and interactive discussion begins and the participants are able to reflect together on the possible meanings of the text.</a:t>
            </a:r>
          </a:p>
          <a:p>
            <a:endParaRPr lang="en-GB" dirty="0"/>
          </a:p>
        </p:txBody>
      </p:sp>
      <p:sp>
        <p:nvSpPr>
          <p:cNvPr id="4" name="Content Placeholder 3"/>
          <p:cNvSpPr>
            <a:spLocks noGrp="1"/>
          </p:cNvSpPr>
          <p:nvPr>
            <p:ph sz="half" idx="2"/>
          </p:nvPr>
        </p:nvSpPr>
        <p:spPr/>
        <p:txBody>
          <a:bodyPr>
            <a:normAutofit fontScale="85000" lnSpcReduction="10000"/>
          </a:bodyPr>
          <a:lstStyle/>
          <a:p>
            <a:endParaRPr lang="en-GB"/>
          </a:p>
        </p:txBody>
      </p:sp>
    </p:spTree>
    <p:extLst>
      <p:ext uri="{BB962C8B-B14F-4D97-AF65-F5344CB8AC3E}">
        <p14:creationId xmlns:p14="http://schemas.microsoft.com/office/powerpoint/2010/main" val="2103577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603359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b="1" dirty="0"/>
              <a:t>Learning and </a:t>
            </a:r>
            <a:r>
              <a:rPr lang="en-GB" b="1" dirty="0" smtClean="0"/>
              <a:t>understanding</a:t>
            </a:r>
          </a:p>
          <a:p>
            <a:pPr marL="0" indent="0">
              <a:buNone/>
            </a:pPr>
            <a:r>
              <a:rPr lang="en-GB" b="1" dirty="0" smtClean="0"/>
              <a:t/>
            </a:r>
            <a:br>
              <a:rPr lang="en-GB" b="1" dirty="0" smtClean="0"/>
            </a:br>
            <a:r>
              <a:rPr lang="en-GB" dirty="0" smtClean="0"/>
              <a:t>Participants </a:t>
            </a:r>
            <a:r>
              <a:rPr lang="en-GB" dirty="0"/>
              <a:t>learn more about other faith communities through what is often at their </a:t>
            </a:r>
            <a:r>
              <a:rPr lang="en-GB" dirty="0" smtClean="0"/>
              <a:t>heart - </a:t>
            </a:r>
            <a:r>
              <a:rPr lang="en-GB" dirty="0"/>
              <a:t>scripture. </a:t>
            </a:r>
            <a:endParaRPr lang="en-GB" dirty="0" smtClean="0"/>
          </a:p>
          <a:p>
            <a:pPr marL="0" indent="0">
              <a:buNone/>
            </a:pPr>
            <a:endParaRPr lang="en-GB" dirty="0" smtClean="0"/>
          </a:p>
          <a:p>
            <a:pPr marL="0" indent="0">
              <a:buNone/>
            </a:pPr>
            <a:r>
              <a:rPr lang="en-GB" dirty="0" smtClean="0"/>
              <a:t>In </a:t>
            </a:r>
            <a:r>
              <a:rPr lang="en-GB" dirty="0"/>
              <a:t>addition to a deep inter-faith encounter, SR deepens peoples' understanding of their </a:t>
            </a:r>
            <a:r>
              <a:rPr lang="en-GB" i="1" dirty="0"/>
              <a:t>own </a:t>
            </a:r>
            <a:r>
              <a:rPr lang="en-GB" dirty="0"/>
              <a:t>scripture and wider tradition. </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a:t>This is because you read your text in the company of someone outside your tradition who may not have read your scripture before, and who sees it through very different lenses to your own. </a:t>
            </a:r>
            <a:endParaRPr lang="en-GB" dirty="0" smtClean="0"/>
          </a:p>
          <a:p>
            <a:pPr marL="0" indent="0">
              <a:buNone/>
            </a:pPr>
            <a:endParaRPr lang="en-GB" dirty="0"/>
          </a:p>
          <a:p>
            <a:pPr marL="0" indent="0">
              <a:buNone/>
            </a:pPr>
            <a:r>
              <a:rPr lang="en-GB" dirty="0" smtClean="0"/>
              <a:t>As </a:t>
            </a:r>
            <a:r>
              <a:rPr lang="en-GB" dirty="0"/>
              <a:t>a result of their questions and reflections, participants' relationships with their own scripture is enriched.</a:t>
            </a:r>
          </a:p>
          <a:p>
            <a:endParaRPr lang="en-GB" dirty="0"/>
          </a:p>
        </p:txBody>
      </p:sp>
    </p:spTree>
    <p:extLst>
      <p:ext uri="{BB962C8B-B14F-4D97-AF65-F5344CB8AC3E}">
        <p14:creationId xmlns:p14="http://schemas.microsoft.com/office/powerpoint/2010/main" val="1440806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Outcomes</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b="1" dirty="0"/>
              <a:t>Exploring </a:t>
            </a:r>
            <a:r>
              <a:rPr lang="en-GB" b="1" dirty="0" smtClean="0"/>
              <a:t>differences</a:t>
            </a:r>
          </a:p>
          <a:p>
            <a:pPr marL="0" indent="0">
              <a:buNone/>
            </a:pPr>
            <a:endParaRPr lang="en-GB" b="1" dirty="0" smtClean="0"/>
          </a:p>
          <a:p>
            <a:pPr marL="0" indent="0">
              <a:buNone/>
            </a:pPr>
            <a:r>
              <a:rPr lang="en-GB" dirty="0" smtClean="0"/>
              <a:t>SR </a:t>
            </a:r>
            <a:r>
              <a:rPr lang="en-GB" dirty="0"/>
              <a:t>allows us not only to appreciate the many things which we share and have in common, but it also draws on differences and teaches participants to appreciate them. </a:t>
            </a:r>
            <a:endParaRPr lang="en-GB" dirty="0" smtClean="0"/>
          </a:p>
          <a:p>
            <a:pPr marL="0" indent="0">
              <a:buNone/>
            </a:pPr>
            <a:endParaRPr lang="en-GB" dirty="0"/>
          </a:p>
          <a:p>
            <a:pPr marL="0" indent="0">
              <a:buNone/>
            </a:pPr>
            <a:r>
              <a:rPr lang="en-GB" dirty="0" smtClean="0"/>
              <a:t>There </a:t>
            </a:r>
            <a:r>
              <a:rPr lang="en-GB" dirty="0"/>
              <a:t>is no pressure to come to an agreement or consensus, and differences and questions are as welcome as similarities and answers. </a:t>
            </a:r>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a:t>SR may of course find common ground, but it can also be content to ‘improve the quality of our disagreements’.</a:t>
            </a:r>
          </a:p>
          <a:p>
            <a:endParaRPr lang="en-GB" dirty="0"/>
          </a:p>
        </p:txBody>
      </p:sp>
    </p:spTree>
    <p:extLst>
      <p:ext uri="{BB962C8B-B14F-4D97-AF65-F5344CB8AC3E}">
        <p14:creationId xmlns:p14="http://schemas.microsoft.com/office/powerpoint/2010/main" val="126171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Outcomes</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b="1" dirty="0" smtClean="0"/>
              <a:t>Friendships</a:t>
            </a:r>
          </a:p>
          <a:p>
            <a:pPr marL="0" indent="0">
              <a:buNone/>
            </a:pPr>
            <a:endParaRPr lang="en-GB" b="1" dirty="0" smtClean="0"/>
          </a:p>
          <a:p>
            <a:pPr marL="0" indent="0">
              <a:buNone/>
            </a:pPr>
            <a:r>
              <a:rPr lang="en-GB" dirty="0" smtClean="0"/>
              <a:t>With </a:t>
            </a:r>
            <a:r>
              <a:rPr lang="en-GB" dirty="0"/>
              <a:t>time, as relationships between members of the group grow, traditional stereotypes of the ‘other’ are broken down, barriers are dismantled and at best, participants develop lasting friendships underpinned by an appreciation of difference as well as an understanding of common values. </a:t>
            </a:r>
            <a:endParaRPr lang="en-GB" dirty="0" smtClean="0"/>
          </a:p>
          <a:p>
            <a:pPr marL="0" indent="0">
              <a:buNone/>
            </a:pPr>
            <a:endParaRPr lang="en-GB" dirty="0"/>
          </a:p>
          <a:p>
            <a:pPr marL="0" indent="0">
              <a:buNone/>
            </a:pPr>
            <a:r>
              <a:rPr lang="en-GB" dirty="0" smtClean="0"/>
              <a:t>Deep </a:t>
            </a:r>
            <a:r>
              <a:rPr lang="en-GB" dirty="0"/>
              <a:t>and sometimes risky friendships develop across divides. </a:t>
            </a:r>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dirty="0"/>
              <a:t>Participants may, together, draw on the wisdom of their different traditions to deal with the practical issues their communities face and their ability to respond together is strengthened.</a:t>
            </a:r>
          </a:p>
          <a:p>
            <a:endParaRPr lang="en-GB" dirty="0"/>
          </a:p>
        </p:txBody>
      </p:sp>
    </p:spTree>
    <p:extLst>
      <p:ext uri="{BB962C8B-B14F-4D97-AF65-F5344CB8AC3E}">
        <p14:creationId xmlns:p14="http://schemas.microsoft.com/office/powerpoint/2010/main" val="381205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Scriptural Reasoning</a:t>
            </a:r>
            <a:endParaRPr lang="en-GB" dirty="0"/>
          </a:p>
        </p:txBody>
      </p:sp>
      <p:sp>
        <p:nvSpPr>
          <p:cNvPr id="3" name="Text Placeholder 2"/>
          <p:cNvSpPr>
            <a:spLocks noGrp="1"/>
          </p:cNvSpPr>
          <p:nvPr>
            <p:ph type="body" idx="1"/>
          </p:nvPr>
        </p:nvSpPr>
        <p:spPr/>
        <p:txBody>
          <a:bodyPr/>
          <a:lstStyle/>
          <a:p>
            <a:r>
              <a:rPr lang="en-GB" dirty="0" smtClean="0"/>
              <a:t>Let’s do it</a:t>
            </a:r>
            <a:endParaRPr lang="en-GB" dirty="0"/>
          </a:p>
        </p:txBody>
      </p:sp>
    </p:spTree>
    <p:extLst>
      <p:ext uri="{BB962C8B-B14F-4D97-AF65-F5344CB8AC3E}">
        <p14:creationId xmlns:p14="http://schemas.microsoft.com/office/powerpoint/2010/main" val="1995076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Non-violent Reponses to Hatred</a:t>
            </a:r>
            <a:endParaRPr lang="en-GB" dirty="0"/>
          </a:p>
        </p:txBody>
      </p:sp>
      <p:sp>
        <p:nvSpPr>
          <p:cNvPr id="4" name="Text Placeholder 3"/>
          <p:cNvSpPr>
            <a:spLocks noGrp="1"/>
          </p:cNvSpPr>
          <p:nvPr>
            <p:ph type="body" sz="half" idx="2"/>
          </p:nvPr>
        </p:nvSpPr>
        <p:spPr/>
        <p:txBody>
          <a:bodyPr/>
          <a:lstStyle/>
          <a:p>
            <a:r>
              <a:rPr lang="en-GB" dirty="0"/>
              <a:t>Participants meet in small groups and one at a time, each passage of scripture is read out loud to the rest of the group. </a:t>
            </a:r>
          </a:p>
          <a:p>
            <a:r>
              <a:rPr lang="en-GB" dirty="0"/>
              <a:t>Others may never have come across it before so they give an 'introduction', explaining a little of its context in the scripture and its importance in the faith tradition</a:t>
            </a:r>
          </a:p>
          <a:p>
            <a:r>
              <a:rPr lang="en-GB" dirty="0"/>
              <a:t>Convened by a facilitator, participants then discuss the passages one at a </a:t>
            </a:r>
            <a:r>
              <a:rPr lang="en-GB" dirty="0" smtClean="0"/>
              <a:t>time - </a:t>
            </a:r>
            <a:r>
              <a:rPr lang="en-GB" dirty="0"/>
              <a:t>they may begin by asking questions to help them understand it better, or share a reflection or something that particularly strikes them as they hear it</a:t>
            </a:r>
          </a:p>
        </p:txBody>
      </p:sp>
      <p:pic>
        <p:nvPicPr>
          <p:cNvPr id="7" name="Picture Placeholder 6"/>
          <p:cNvPicPr>
            <a:picLocks noGrp="1" noChangeAspect="1"/>
          </p:cNvPicPr>
          <p:nvPr>
            <p:ph type="pic" idx="1"/>
          </p:nvPr>
        </p:nvPicPr>
        <p:blipFill>
          <a:blip r:embed="rId2">
            <a:extLst>
              <a:ext uri="{28A0092B-C50C-407E-A947-70E740481C1C}">
                <a14:useLocalDpi xmlns:a14="http://schemas.microsoft.com/office/drawing/2010/main" val="0"/>
              </a:ext>
            </a:extLst>
          </a:blip>
          <a:srcRect t="14073" b="14073"/>
          <a:stretch>
            <a:fillRect/>
          </a:stretch>
        </p:blipFill>
        <p:spPr>
          <a:xfrm>
            <a:off x="5681698" y="735106"/>
            <a:ext cx="5799195" cy="4579097"/>
          </a:xfrm>
        </p:spPr>
      </p:pic>
    </p:spTree>
    <p:extLst>
      <p:ext uri="{BB962C8B-B14F-4D97-AF65-F5344CB8AC3E}">
        <p14:creationId xmlns:p14="http://schemas.microsoft.com/office/powerpoint/2010/main" val="3249974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Placeholder 4"/>
          <p:cNvPicPr>
            <a:picLocks noGrp="1" noChangeAspect="1"/>
          </p:cNvPicPr>
          <p:nvPr>
            <p:ph idx="1"/>
          </p:nvPr>
        </p:nvPicPr>
        <p:blipFill>
          <a:blip r:embed="rId2">
            <a:extLst>
              <a:ext uri="{28A0092B-C50C-407E-A947-70E740481C1C}">
                <a14:useLocalDpi xmlns:a14="http://schemas.microsoft.com/office/drawing/2010/main" val="0"/>
              </a:ext>
            </a:extLst>
          </a:blip>
          <a:srcRect t="10520" b="10520"/>
          <a:stretch>
            <a:fillRect/>
          </a:stretch>
        </p:blipFill>
        <p:spPr>
          <a:xfrm>
            <a:off x="277907" y="235332"/>
            <a:ext cx="6423217" cy="5071773"/>
          </a:xfrm>
        </p:spPr>
      </p:pic>
    </p:spTree>
    <p:extLst>
      <p:ext uri="{BB962C8B-B14F-4D97-AF65-F5344CB8AC3E}">
        <p14:creationId xmlns:p14="http://schemas.microsoft.com/office/powerpoint/2010/main" val="827203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Noah</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33655" b="33655"/>
          <a:stretch>
            <a:fillRect/>
          </a:stretch>
        </p:blipFill>
        <p:spPr>
          <a:xfrm>
            <a:off x="5658318" y="762000"/>
            <a:ext cx="5422058" cy="4281306"/>
          </a:xfrm>
        </p:spPr>
      </p:pic>
      <p:sp>
        <p:nvSpPr>
          <p:cNvPr id="4" name="Text Placeholder 3"/>
          <p:cNvSpPr>
            <a:spLocks noGrp="1"/>
          </p:cNvSpPr>
          <p:nvPr>
            <p:ph type="body" sz="half" idx="2"/>
          </p:nvPr>
        </p:nvSpPr>
        <p:spPr/>
        <p:txBody>
          <a:bodyPr/>
          <a:lstStyle/>
          <a:p>
            <a:r>
              <a:rPr lang="en-GB" dirty="0"/>
              <a:t>Participants meet in small groups and one at a time, each passage of scripture is read out loud to the rest of the group. </a:t>
            </a:r>
          </a:p>
          <a:p>
            <a:r>
              <a:rPr lang="en-GB" dirty="0"/>
              <a:t>Others may never have come across it before so they give an 'introduction', explaining a little of its context in the scripture and its importance in the faith tradition</a:t>
            </a:r>
          </a:p>
          <a:p>
            <a:r>
              <a:rPr lang="en-GB" dirty="0"/>
              <a:t>Convened by a facilitator, participants then discuss the passages one at a time - they may begin by asking questions to help them understand it better, or share a reflection or something that particularly strikes them as they hear it</a:t>
            </a:r>
          </a:p>
          <a:p>
            <a:endParaRPr lang="en-GB" dirty="0"/>
          </a:p>
        </p:txBody>
      </p:sp>
    </p:spTree>
    <p:extLst>
      <p:ext uri="{BB962C8B-B14F-4D97-AF65-F5344CB8AC3E}">
        <p14:creationId xmlns:p14="http://schemas.microsoft.com/office/powerpoint/2010/main" val="2150820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2614" y="116541"/>
            <a:ext cx="3813504" cy="5514122"/>
          </a:xfrm>
        </p:spPr>
      </p:pic>
    </p:spTree>
    <p:extLst>
      <p:ext uri="{BB962C8B-B14F-4D97-AF65-F5344CB8AC3E}">
        <p14:creationId xmlns:p14="http://schemas.microsoft.com/office/powerpoint/2010/main" val="2305531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0633071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smtClean="0"/>
              <a:t>As has probably become clear, SR as a methodology is both useful and problematic – excelling at achieving certain goals while leaving other areas untouched.</a:t>
            </a:r>
          </a:p>
          <a:p>
            <a:pPr marL="0" indent="0">
              <a:buNone/>
            </a:pPr>
            <a:endParaRPr lang="en-GB" dirty="0"/>
          </a:p>
          <a:p>
            <a:pPr marL="0" indent="0">
              <a:buNone/>
            </a:pPr>
            <a:r>
              <a:rPr lang="en-GB" dirty="0" smtClean="0"/>
              <a:t>Many of these issues stem from a misunderstanding of the aims of SR or a misappropriation of SR for reasons other than its intended focus.</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579388" y="406568"/>
            <a:ext cx="3258941" cy="5186195"/>
          </a:xfrm>
        </p:spPr>
      </p:pic>
    </p:spTree>
    <p:extLst>
      <p:ext uri="{BB962C8B-B14F-4D97-AF65-F5344CB8AC3E}">
        <p14:creationId xmlns:p14="http://schemas.microsoft.com/office/powerpoint/2010/main" val="34869638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sz="half" idx="1"/>
          </p:nvPr>
        </p:nvSpPr>
        <p:spPr/>
        <p:txBody>
          <a:bodyPr/>
          <a:lstStyle/>
          <a:p>
            <a:pPr marL="0" indent="0">
              <a:buNone/>
            </a:pPr>
            <a:r>
              <a:rPr lang="en-GB" dirty="0" smtClean="0"/>
              <a:t>Is Scriptural Reasoning ‘interfaith’?</a:t>
            </a:r>
          </a:p>
          <a:p>
            <a:pPr marL="0" indent="0">
              <a:buNone/>
            </a:pPr>
            <a:endParaRPr lang="en-GB" dirty="0"/>
          </a:p>
          <a:p>
            <a:pPr marL="0" indent="0">
              <a:buNone/>
            </a:pPr>
            <a:r>
              <a:rPr lang="en-GB" dirty="0" smtClean="0"/>
              <a:t>Is Scriptural Reasoning ‘dialogue’?</a:t>
            </a:r>
          </a:p>
          <a:p>
            <a:pPr marL="0" indent="0">
              <a:buNone/>
            </a:pPr>
            <a:endParaRPr lang="en-GB" dirty="0"/>
          </a:p>
          <a:p>
            <a:pPr marL="0" indent="0">
              <a:buNone/>
            </a:pPr>
            <a:r>
              <a:rPr lang="en-GB" dirty="0" smtClean="0"/>
              <a:t>What is actually being discussed in Scriptural Reasoning?</a:t>
            </a:r>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lstStyle/>
          <a:p>
            <a:pPr marL="0" indent="0">
              <a:buNone/>
            </a:pPr>
            <a:r>
              <a:rPr lang="en-GB" dirty="0" smtClean="0"/>
              <a:t>What does Scriptural Reasoning </a:t>
            </a:r>
            <a:r>
              <a:rPr lang="en-GB" i="1" dirty="0" smtClean="0"/>
              <a:t>change</a:t>
            </a:r>
            <a:r>
              <a:rPr lang="en-GB" dirty="0" smtClean="0"/>
              <a:t>?</a:t>
            </a:r>
          </a:p>
          <a:p>
            <a:pPr marL="0" indent="0">
              <a:buNone/>
            </a:pPr>
            <a:endParaRPr lang="en-GB" dirty="0"/>
          </a:p>
          <a:p>
            <a:pPr marL="0" indent="0">
              <a:buNone/>
            </a:pPr>
            <a:r>
              <a:rPr lang="en-GB" dirty="0" smtClean="0"/>
              <a:t>Is that important?</a:t>
            </a:r>
          </a:p>
          <a:p>
            <a:pPr marL="0" indent="0">
              <a:buNone/>
            </a:pPr>
            <a:endParaRPr lang="en-GB" dirty="0"/>
          </a:p>
          <a:p>
            <a:pPr marL="0" indent="0">
              <a:buNone/>
            </a:pPr>
            <a:r>
              <a:rPr lang="en-GB" dirty="0" smtClean="0"/>
              <a:t>What does “</a:t>
            </a:r>
            <a:r>
              <a:rPr lang="en-GB" dirty="0"/>
              <a:t>improve the quality of our </a:t>
            </a:r>
            <a:r>
              <a:rPr lang="en-GB" dirty="0" smtClean="0"/>
              <a:t>disagreements” mean? What does this look like?</a:t>
            </a:r>
            <a:endParaRPr lang="en-GB" dirty="0"/>
          </a:p>
        </p:txBody>
      </p:sp>
    </p:spTree>
    <p:extLst>
      <p:ext uri="{BB962C8B-B14F-4D97-AF65-F5344CB8AC3E}">
        <p14:creationId xmlns:p14="http://schemas.microsoft.com/office/powerpoint/2010/main" val="16875829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smtClean="0"/>
              <a:t>What assumptions does Scriptural Reasoning make?</a:t>
            </a:r>
          </a:p>
          <a:p>
            <a:pPr marL="0" indent="0">
              <a:buNone/>
            </a:pPr>
            <a:endParaRPr lang="en-GB" dirty="0"/>
          </a:p>
          <a:p>
            <a:pPr marL="0" indent="0">
              <a:buNone/>
            </a:pPr>
            <a:r>
              <a:rPr lang="en-GB" dirty="0" smtClean="0"/>
              <a:t>What assumptions does Scriptural Reasoning require from it’s participants?</a:t>
            </a:r>
          </a:p>
          <a:p>
            <a:pPr marL="0" indent="0">
              <a:buNone/>
            </a:pPr>
            <a:endParaRPr lang="en-GB" dirty="0"/>
          </a:p>
          <a:p>
            <a:pPr marL="0" indent="0">
              <a:buNone/>
            </a:pPr>
            <a:r>
              <a:rPr lang="en-GB" dirty="0" smtClean="0"/>
              <a:t>Why might these assumptions be problematic for religious believers / traditions?</a:t>
            </a:r>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smtClean="0"/>
              <a:t>How might the practice of Scriptural Reasoning relate to matters of class or gender?</a:t>
            </a:r>
          </a:p>
          <a:p>
            <a:pPr marL="0" indent="0">
              <a:buNone/>
            </a:pPr>
            <a:endParaRPr lang="en-GB" dirty="0"/>
          </a:p>
          <a:p>
            <a:pPr marL="0" indent="0">
              <a:buNone/>
            </a:pPr>
            <a:r>
              <a:rPr lang="en-GB" dirty="0" smtClean="0"/>
              <a:t>How might the practice of Scriptural Reasoning relate to matters of </a:t>
            </a:r>
            <a:r>
              <a:rPr lang="en-GB" dirty="0" err="1" smtClean="0"/>
              <a:t>Eurocentrism</a:t>
            </a:r>
            <a:r>
              <a:rPr lang="en-GB" dirty="0" smtClean="0"/>
              <a:t>, the privileging of assumptions of rationalism, or aspects of modern </a:t>
            </a:r>
            <a:r>
              <a:rPr lang="en-GB" dirty="0" err="1" smtClean="0"/>
              <a:t>textuality</a:t>
            </a:r>
            <a:r>
              <a:rPr lang="en-GB" dirty="0" smtClean="0"/>
              <a:t>?</a:t>
            </a:r>
          </a:p>
          <a:p>
            <a:pPr marL="0" indent="0">
              <a:buNone/>
            </a:pPr>
            <a:endParaRPr lang="en-GB" dirty="0"/>
          </a:p>
          <a:p>
            <a:pPr marL="0" indent="0">
              <a:buNone/>
            </a:pPr>
            <a:r>
              <a:rPr lang="en-GB" dirty="0" smtClean="0"/>
              <a:t>Does Scriptural Reasoning provide answers? On what level?</a:t>
            </a:r>
            <a:endParaRPr lang="en-GB" dirty="0"/>
          </a:p>
        </p:txBody>
      </p:sp>
    </p:spTree>
    <p:extLst>
      <p:ext uri="{BB962C8B-B14F-4D97-AF65-F5344CB8AC3E}">
        <p14:creationId xmlns:p14="http://schemas.microsoft.com/office/powerpoint/2010/main" val="18873209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2511759"/>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2508</TotalTime>
  <Words>1074</Words>
  <Application>Microsoft Office PowerPoint</Application>
  <PresentationFormat>Custom</PresentationFormat>
  <Paragraphs>98</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Lampeter</vt:lpstr>
      <vt:lpstr>Scriptural Reasoning</vt:lpstr>
      <vt:lpstr>Scriptural Reasoning </vt:lpstr>
      <vt:lpstr>Scriptural Reasoning </vt:lpstr>
      <vt:lpstr>Scriptural Reasoning </vt:lpstr>
      <vt:lpstr>History</vt:lpstr>
      <vt:lpstr>History</vt:lpstr>
      <vt:lpstr>History</vt:lpstr>
      <vt:lpstr>History</vt:lpstr>
      <vt:lpstr>Method</vt:lpstr>
      <vt:lpstr>Method</vt:lpstr>
      <vt:lpstr>Method</vt:lpstr>
      <vt:lpstr>Outcomes</vt:lpstr>
      <vt:lpstr>Outcomes</vt:lpstr>
      <vt:lpstr>Outcomes</vt:lpstr>
      <vt:lpstr>Outcomes</vt:lpstr>
      <vt:lpstr>Scriptural Reasoning</vt:lpstr>
      <vt:lpstr>Non-violent Reponses to Hatred</vt:lpstr>
      <vt:lpstr>PowerPoint Presentation</vt:lpstr>
      <vt:lpstr>Noah</vt:lpstr>
      <vt:lpstr>PowerPoint Presentation</vt:lpstr>
      <vt:lpstr>Issues</vt:lpstr>
      <vt:lpstr>Issues </vt:lpstr>
      <vt:lpstr>Questions</vt:lpstr>
      <vt:lpstr>Questions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Administrator</cp:lastModifiedBy>
  <cp:revision>166</cp:revision>
  <dcterms:created xsi:type="dcterms:W3CDTF">2018-01-17T13:42:07Z</dcterms:created>
  <dcterms:modified xsi:type="dcterms:W3CDTF">2018-05-22T15:41:09Z</dcterms:modified>
</cp:coreProperties>
</file>