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656" r:id="rId1"/>
  </p:sldMasterIdLst>
  <p:notesMasterIdLst>
    <p:notesMasterId r:id="rId42"/>
  </p:notesMasterIdLst>
  <p:handoutMasterIdLst>
    <p:handoutMasterId r:id="rId43"/>
  </p:handoutMasterIdLst>
  <p:sldIdLst>
    <p:sldId id="290" r:id="rId2"/>
    <p:sldId id="421" r:id="rId3"/>
    <p:sldId id="764" r:id="rId4"/>
    <p:sldId id="765" r:id="rId5"/>
    <p:sldId id="757" r:id="rId6"/>
    <p:sldId id="762" r:id="rId7"/>
    <p:sldId id="778" r:id="rId8"/>
    <p:sldId id="419" r:id="rId9"/>
    <p:sldId id="408" r:id="rId10"/>
    <p:sldId id="766" r:id="rId11"/>
    <p:sldId id="410" r:id="rId12"/>
    <p:sldId id="775" r:id="rId13"/>
    <p:sldId id="776" r:id="rId14"/>
    <p:sldId id="779" r:id="rId15"/>
    <p:sldId id="767" r:id="rId16"/>
    <p:sldId id="269" r:id="rId17"/>
    <p:sldId id="304" r:id="rId18"/>
    <p:sldId id="772" r:id="rId19"/>
    <p:sldId id="303" r:id="rId20"/>
    <p:sldId id="307" r:id="rId21"/>
    <p:sldId id="321" r:id="rId22"/>
    <p:sldId id="308" r:id="rId23"/>
    <p:sldId id="319" r:id="rId24"/>
    <p:sldId id="320" r:id="rId25"/>
    <p:sldId id="317" r:id="rId26"/>
    <p:sldId id="305" r:id="rId27"/>
    <p:sldId id="286" r:id="rId28"/>
    <p:sldId id="299" r:id="rId29"/>
    <p:sldId id="306" r:id="rId30"/>
    <p:sldId id="310" r:id="rId31"/>
    <p:sldId id="311" r:id="rId32"/>
    <p:sldId id="312" r:id="rId33"/>
    <p:sldId id="314" r:id="rId34"/>
    <p:sldId id="313" r:id="rId35"/>
    <p:sldId id="270" r:id="rId36"/>
    <p:sldId id="771" r:id="rId37"/>
    <p:sldId id="315" r:id="rId38"/>
    <p:sldId id="763" r:id="rId39"/>
    <p:sldId id="289" r:id="rId40"/>
    <p:sldId id="406" r:id="rId41"/>
  </p:sldIdLst>
  <p:sldSz cx="9144000" cy="6858000" type="screen4x3"/>
  <p:notesSz cx="7102475" cy="9388475"/>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Claire Williams" initials="CW" lastIdx="10" clrIdx="0">
    <p:extLst>
      <p:ext uri="{19B8F6BF-5375-455C-9EA6-DF929625EA0E}">
        <p15:presenceInfo xmlns:p15="http://schemas.microsoft.com/office/powerpoint/2012/main" userId="S::claire.turner@powys.gov.uk::d1c03978-6867-453d-83b7-0cb8df1dc02d" providerId="AD"/>
      </p:ext>
    </p:extLst>
  </p:cmAuthor>
  <p:cmAuthor id="2" name="Paula McCreary" initials="PM" lastIdx="2" clrIdx="1">
    <p:extLst>
      <p:ext uri="{19B8F6BF-5375-455C-9EA6-DF929625EA0E}">
        <p15:presenceInfo xmlns:p15="http://schemas.microsoft.com/office/powerpoint/2012/main" userId="Paula McCreary"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1205" autoAdjust="0"/>
    <p:restoredTop sz="94521" autoAdjust="0"/>
  </p:normalViewPr>
  <p:slideViewPr>
    <p:cSldViewPr>
      <p:cViewPr varScale="1">
        <p:scale>
          <a:sx n="120" d="100"/>
          <a:sy n="120" d="100"/>
        </p:scale>
        <p:origin x="1584" y="184"/>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 d="1"/>
        <a:sy n="1" d="1"/>
      </p:scale>
      <p:origin x="0" y="-6624"/>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notesMaster" Target="notesMasters/notesMaster1.xml"/><Relationship Id="rId47"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commentAuthors" Target="commentAuthor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handoutMaster" Target="handoutMasters/handoutMaster1.xml"/><Relationship Id="rId48" Type="http://schemas.openxmlformats.org/officeDocument/2006/relationships/tableStyles" Target="tableStyle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viewProps" Target="viewProps.xml"/><Relationship Id="rId20" Type="http://schemas.openxmlformats.org/officeDocument/2006/relationships/slide" Target="slides/slide19.xml"/><Relationship Id="rId41" Type="http://schemas.openxmlformats.org/officeDocument/2006/relationships/slide" Target="slides/slide40.xml"/></Relationships>
</file>

<file path=ppt/diagrams/_rels/data1.xml.rels><?xml version="1.0" encoding="UTF-8" standalone="yes"?>
<Relationships xmlns="http://schemas.openxmlformats.org/package/2006/relationships"><Relationship Id="rId8" Type="http://schemas.openxmlformats.org/officeDocument/2006/relationships/image" Target="../media/image12.svg"/><Relationship Id="rId13" Type="http://schemas.openxmlformats.org/officeDocument/2006/relationships/image" Target="../media/image17.png"/><Relationship Id="rId3" Type="http://schemas.openxmlformats.org/officeDocument/2006/relationships/image" Target="../media/image7.png"/><Relationship Id="rId7" Type="http://schemas.openxmlformats.org/officeDocument/2006/relationships/image" Target="../media/image11.png"/><Relationship Id="rId12" Type="http://schemas.openxmlformats.org/officeDocument/2006/relationships/image" Target="../media/image16.svg"/><Relationship Id="rId2" Type="http://schemas.openxmlformats.org/officeDocument/2006/relationships/image" Target="../media/image6.svg"/><Relationship Id="rId16" Type="http://schemas.openxmlformats.org/officeDocument/2006/relationships/image" Target="../media/image20.svg"/><Relationship Id="rId1" Type="http://schemas.openxmlformats.org/officeDocument/2006/relationships/image" Target="../media/image5.png"/><Relationship Id="rId6" Type="http://schemas.openxmlformats.org/officeDocument/2006/relationships/image" Target="../media/image10.svg"/><Relationship Id="rId11" Type="http://schemas.openxmlformats.org/officeDocument/2006/relationships/image" Target="../media/image15.png"/><Relationship Id="rId5" Type="http://schemas.openxmlformats.org/officeDocument/2006/relationships/image" Target="../media/image9.png"/><Relationship Id="rId15" Type="http://schemas.openxmlformats.org/officeDocument/2006/relationships/image" Target="../media/image19.png"/><Relationship Id="rId10" Type="http://schemas.openxmlformats.org/officeDocument/2006/relationships/image" Target="../media/image14.svg"/><Relationship Id="rId4" Type="http://schemas.openxmlformats.org/officeDocument/2006/relationships/image" Target="../media/image8.svg"/><Relationship Id="rId9" Type="http://schemas.openxmlformats.org/officeDocument/2006/relationships/image" Target="../media/image13.png"/><Relationship Id="rId14" Type="http://schemas.openxmlformats.org/officeDocument/2006/relationships/image" Target="../media/image18.svg"/></Relationships>
</file>

<file path=ppt/diagrams/_rels/data2.xml.rels><?xml version="1.0" encoding="UTF-8" standalone="yes"?>
<Relationships xmlns="http://schemas.openxmlformats.org/package/2006/relationships"><Relationship Id="rId8" Type="http://schemas.openxmlformats.org/officeDocument/2006/relationships/image" Target="../media/image30.svg"/><Relationship Id="rId3" Type="http://schemas.openxmlformats.org/officeDocument/2006/relationships/image" Target="../media/image25.png"/><Relationship Id="rId7" Type="http://schemas.openxmlformats.org/officeDocument/2006/relationships/image" Target="../media/image29.png"/><Relationship Id="rId2" Type="http://schemas.openxmlformats.org/officeDocument/2006/relationships/image" Target="../media/image24.svg"/><Relationship Id="rId1" Type="http://schemas.openxmlformats.org/officeDocument/2006/relationships/image" Target="../media/image23.png"/><Relationship Id="rId6" Type="http://schemas.openxmlformats.org/officeDocument/2006/relationships/image" Target="../media/image28.svg"/><Relationship Id="rId5" Type="http://schemas.openxmlformats.org/officeDocument/2006/relationships/image" Target="../media/image27.png"/><Relationship Id="rId10" Type="http://schemas.openxmlformats.org/officeDocument/2006/relationships/image" Target="../media/image32.svg"/><Relationship Id="rId4" Type="http://schemas.openxmlformats.org/officeDocument/2006/relationships/image" Target="../media/image26.svg"/><Relationship Id="rId9" Type="http://schemas.openxmlformats.org/officeDocument/2006/relationships/image" Target="../media/image31.png"/></Relationships>
</file>

<file path=ppt/diagrams/_rels/data3.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image" Target="../media/image52.svg"/><Relationship Id="rId1" Type="http://schemas.openxmlformats.org/officeDocument/2006/relationships/image" Target="../media/image51.png"/><Relationship Id="rId4" Type="http://schemas.openxmlformats.org/officeDocument/2006/relationships/image" Target="../media/image54.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2.svg"/><Relationship Id="rId13" Type="http://schemas.openxmlformats.org/officeDocument/2006/relationships/image" Target="../media/image17.png"/><Relationship Id="rId3" Type="http://schemas.openxmlformats.org/officeDocument/2006/relationships/image" Target="../media/image7.png"/><Relationship Id="rId7" Type="http://schemas.openxmlformats.org/officeDocument/2006/relationships/image" Target="../media/image11.png"/><Relationship Id="rId12" Type="http://schemas.openxmlformats.org/officeDocument/2006/relationships/image" Target="../media/image16.svg"/><Relationship Id="rId2" Type="http://schemas.openxmlformats.org/officeDocument/2006/relationships/image" Target="../media/image6.svg"/><Relationship Id="rId16" Type="http://schemas.openxmlformats.org/officeDocument/2006/relationships/image" Target="../media/image20.svg"/><Relationship Id="rId1" Type="http://schemas.openxmlformats.org/officeDocument/2006/relationships/image" Target="../media/image5.png"/><Relationship Id="rId6" Type="http://schemas.openxmlformats.org/officeDocument/2006/relationships/image" Target="../media/image10.svg"/><Relationship Id="rId11" Type="http://schemas.openxmlformats.org/officeDocument/2006/relationships/image" Target="../media/image15.png"/><Relationship Id="rId5" Type="http://schemas.openxmlformats.org/officeDocument/2006/relationships/image" Target="../media/image9.png"/><Relationship Id="rId15" Type="http://schemas.openxmlformats.org/officeDocument/2006/relationships/image" Target="../media/image19.png"/><Relationship Id="rId10" Type="http://schemas.openxmlformats.org/officeDocument/2006/relationships/image" Target="../media/image14.svg"/><Relationship Id="rId4" Type="http://schemas.openxmlformats.org/officeDocument/2006/relationships/image" Target="../media/image8.svg"/><Relationship Id="rId9" Type="http://schemas.openxmlformats.org/officeDocument/2006/relationships/image" Target="../media/image13.png"/><Relationship Id="rId14" Type="http://schemas.openxmlformats.org/officeDocument/2006/relationships/image" Target="../media/image18.svg"/></Relationships>
</file>

<file path=ppt/diagrams/_rels/drawing2.xml.rels><?xml version="1.0" encoding="UTF-8" standalone="yes"?>
<Relationships xmlns="http://schemas.openxmlformats.org/package/2006/relationships"><Relationship Id="rId8" Type="http://schemas.openxmlformats.org/officeDocument/2006/relationships/image" Target="../media/image30.svg"/><Relationship Id="rId3" Type="http://schemas.openxmlformats.org/officeDocument/2006/relationships/image" Target="../media/image25.png"/><Relationship Id="rId7" Type="http://schemas.openxmlformats.org/officeDocument/2006/relationships/image" Target="../media/image29.png"/><Relationship Id="rId2" Type="http://schemas.openxmlformats.org/officeDocument/2006/relationships/image" Target="../media/image24.svg"/><Relationship Id="rId1" Type="http://schemas.openxmlformats.org/officeDocument/2006/relationships/image" Target="../media/image23.png"/><Relationship Id="rId6" Type="http://schemas.openxmlformats.org/officeDocument/2006/relationships/image" Target="../media/image28.svg"/><Relationship Id="rId5" Type="http://schemas.openxmlformats.org/officeDocument/2006/relationships/image" Target="../media/image27.png"/><Relationship Id="rId10" Type="http://schemas.openxmlformats.org/officeDocument/2006/relationships/image" Target="../media/image32.svg"/><Relationship Id="rId4" Type="http://schemas.openxmlformats.org/officeDocument/2006/relationships/image" Target="../media/image26.svg"/><Relationship Id="rId9" Type="http://schemas.openxmlformats.org/officeDocument/2006/relationships/image" Target="../media/image31.png"/></Relationships>
</file>

<file path=ppt/diagrams/_rels/drawing3.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image" Target="../media/image52.svg"/><Relationship Id="rId1" Type="http://schemas.openxmlformats.org/officeDocument/2006/relationships/image" Target="../media/image51.png"/><Relationship Id="rId4" Type="http://schemas.openxmlformats.org/officeDocument/2006/relationships/image" Target="../media/image54.svg"/></Relationships>
</file>

<file path=ppt/diagrams/colors1.xml><?xml version="1.0" encoding="utf-8"?>
<dgm:colorsDef xmlns:dgm="http://schemas.openxmlformats.org/drawingml/2006/diagram" xmlns:a="http://schemas.openxmlformats.org/drawingml/2006/main" uniqueId="urn:microsoft.com/office/officeart/2018/5/colors/Iconchunking_neutralicontext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a:alpha val="0"/>
      </a:schemeClr>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783AEE3-21D3-4A1E-9DA6-2A102E4D640D}" type="doc">
      <dgm:prSet loTypeId="urn:microsoft.com/office/officeart/2018/2/layout/IconVerticalSolidList" loCatId="icon" qsTypeId="urn:microsoft.com/office/officeart/2005/8/quickstyle/simple1" qsCatId="simple" csTypeId="urn:microsoft.com/office/officeart/2018/5/colors/Iconchunking_neutralicontext_colorful5" csCatId="colorful" phldr="1"/>
      <dgm:spPr/>
      <dgm:t>
        <a:bodyPr/>
        <a:lstStyle/>
        <a:p>
          <a:endParaRPr lang="en-US"/>
        </a:p>
      </dgm:t>
    </dgm:pt>
    <dgm:pt modelId="{20D4721C-0A62-4CEF-BB8B-50A7773F9BD6}">
      <dgm:prSet/>
      <dgm:spPr/>
      <dgm:t>
        <a:bodyPr/>
        <a:lstStyle/>
        <a:p>
          <a:r>
            <a:rPr lang="en-GB"/>
            <a:t>Function</a:t>
          </a:r>
          <a:endParaRPr lang="en-US"/>
        </a:p>
      </dgm:t>
    </dgm:pt>
    <dgm:pt modelId="{59FF1007-9DDB-4FD2-A9A1-6F526AE236DE}" type="parTrans" cxnId="{4ED52F7E-6268-4438-95B5-76B66763FB93}">
      <dgm:prSet/>
      <dgm:spPr/>
      <dgm:t>
        <a:bodyPr/>
        <a:lstStyle/>
        <a:p>
          <a:endParaRPr lang="en-US"/>
        </a:p>
      </dgm:t>
    </dgm:pt>
    <dgm:pt modelId="{969EF21C-959C-4BFC-AB30-F5CBF2DB2F6E}" type="sibTrans" cxnId="{4ED52F7E-6268-4438-95B5-76B66763FB93}">
      <dgm:prSet/>
      <dgm:spPr/>
      <dgm:t>
        <a:bodyPr/>
        <a:lstStyle/>
        <a:p>
          <a:endParaRPr lang="en-US"/>
        </a:p>
      </dgm:t>
    </dgm:pt>
    <dgm:pt modelId="{F8BD53C0-FFCD-4327-8FF8-0A87E7D75CDC}">
      <dgm:prSet/>
      <dgm:spPr/>
      <dgm:t>
        <a:bodyPr/>
        <a:lstStyle/>
        <a:p>
          <a:r>
            <a:rPr lang="en-GB"/>
            <a:t>Protection and prevention </a:t>
          </a:r>
          <a:endParaRPr lang="en-US"/>
        </a:p>
      </dgm:t>
    </dgm:pt>
    <dgm:pt modelId="{359A41E0-D409-4D49-94C8-60AFE411DFCE}" type="parTrans" cxnId="{73CCC4E6-E6B8-4F78-82F2-898F6C3C4C0B}">
      <dgm:prSet/>
      <dgm:spPr/>
      <dgm:t>
        <a:bodyPr/>
        <a:lstStyle/>
        <a:p>
          <a:endParaRPr lang="en-US"/>
        </a:p>
      </dgm:t>
    </dgm:pt>
    <dgm:pt modelId="{BDAAD313-FFF5-4795-BAF7-5D0069BCA973}" type="sibTrans" cxnId="{73CCC4E6-E6B8-4F78-82F2-898F6C3C4C0B}">
      <dgm:prSet/>
      <dgm:spPr/>
      <dgm:t>
        <a:bodyPr/>
        <a:lstStyle/>
        <a:p>
          <a:endParaRPr lang="en-US"/>
        </a:p>
      </dgm:t>
    </dgm:pt>
    <dgm:pt modelId="{7335E2D0-7036-48F5-8587-2419DAB71A30}">
      <dgm:prSet/>
      <dgm:spPr/>
      <dgm:t>
        <a:bodyPr/>
        <a:lstStyle/>
        <a:p>
          <a:r>
            <a:rPr lang="en-GB"/>
            <a:t>Contribute to national policy/procedure</a:t>
          </a:r>
          <a:endParaRPr lang="en-US"/>
        </a:p>
      </dgm:t>
    </dgm:pt>
    <dgm:pt modelId="{5B1CFA3D-3DFA-4EE7-9730-8368F2C877BA}" type="parTrans" cxnId="{64D99E48-AC78-40C8-B6B3-8D92956D835F}">
      <dgm:prSet/>
      <dgm:spPr/>
      <dgm:t>
        <a:bodyPr/>
        <a:lstStyle/>
        <a:p>
          <a:endParaRPr lang="en-US"/>
        </a:p>
      </dgm:t>
    </dgm:pt>
    <dgm:pt modelId="{766154DE-C16E-4E67-90FD-92CEADECA3BC}" type="sibTrans" cxnId="{64D99E48-AC78-40C8-B6B3-8D92956D835F}">
      <dgm:prSet/>
      <dgm:spPr/>
      <dgm:t>
        <a:bodyPr/>
        <a:lstStyle/>
        <a:p>
          <a:endParaRPr lang="en-US"/>
        </a:p>
      </dgm:t>
    </dgm:pt>
    <dgm:pt modelId="{EDD96FD2-56E8-4046-A023-0C97F902F380}">
      <dgm:prSet/>
      <dgm:spPr/>
      <dgm:t>
        <a:bodyPr/>
        <a:lstStyle/>
        <a:p>
          <a:r>
            <a:rPr lang="en-GB"/>
            <a:t>Raise awareness</a:t>
          </a:r>
          <a:endParaRPr lang="en-US"/>
        </a:p>
      </dgm:t>
    </dgm:pt>
    <dgm:pt modelId="{C0663794-C4C8-4790-BA9E-73E22960C56F}" type="parTrans" cxnId="{3F40F7C9-EB38-4B04-B263-1FE9907BBD23}">
      <dgm:prSet/>
      <dgm:spPr/>
      <dgm:t>
        <a:bodyPr/>
        <a:lstStyle/>
        <a:p>
          <a:endParaRPr lang="en-US"/>
        </a:p>
      </dgm:t>
    </dgm:pt>
    <dgm:pt modelId="{08E9877D-274B-4080-AE8E-C776C999F3EF}" type="sibTrans" cxnId="{3F40F7C9-EB38-4B04-B263-1FE9907BBD23}">
      <dgm:prSet/>
      <dgm:spPr/>
      <dgm:t>
        <a:bodyPr/>
        <a:lstStyle/>
        <a:p>
          <a:endParaRPr lang="en-US"/>
        </a:p>
      </dgm:t>
    </dgm:pt>
    <dgm:pt modelId="{A4ACCD31-14DE-41B7-BE89-0EBB2192B2B1}">
      <dgm:prSet/>
      <dgm:spPr/>
      <dgm:t>
        <a:bodyPr/>
        <a:lstStyle/>
        <a:p>
          <a:r>
            <a:rPr lang="en-GB"/>
            <a:t>Review efficiency</a:t>
          </a:r>
          <a:endParaRPr lang="en-US"/>
        </a:p>
      </dgm:t>
    </dgm:pt>
    <dgm:pt modelId="{21285A9E-D276-4816-BA14-8E0AD18C4BDC}" type="parTrans" cxnId="{8AB1FB0B-D725-4236-BBB0-65D7AC5ACA15}">
      <dgm:prSet/>
      <dgm:spPr/>
      <dgm:t>
        <a:bodyPr/>
        <a:lstStyle/>
        <a:p>
          <a:endParaRPr lang="en-US"/>
        </a:p>
      </dgm:t>
    </dgm:pt>
    <dgm:pt modelId="{DB765F4B-A195-4C78-BBDD-F2086350BDE7}" type="sibTrans" cxnId="{8AB1FB0B-D725-4236-BBB0-65D7AC5ACA15}">
      <dgm:prSet/>
      <dgm:spPr/>
      <dgm:t>
        <a:bodyPr/>
        <a:lstStyle/>
        <a:p>
          <a:endParaRPr lang="en-US"/>
        </a:p>
      </dgm:t>
    </dgm:pt>
    <dgm:pt modelId="{DFB97E1B-0A1E-461E-AC95-B8CCA7DFEC03}">
      <dgm:prSet/>
      <dgm:spPr/>
      <dgm:t>
        <a:bodyPr/>
        <a:lstStyle/>
        <a:p>
          <a:r>
            <a:rPr lang="en-GB"/>
            <a:t>Practice reviews and audits</a:t>
          </a:r>
          <a:endParaRPr lang="en-US"/>
        </a:p>
      </dgm:t>
    </dgm:pt>
    <dgm:pt modelId="{6B043413-1E78-4791-8EB7-E52A95C71834}" type="parTrans" cxnId="{0E1B10A3-2CEF-4717-813E-89121136BC5F}">
      <dgm:prSet/>
      <dgm:spPr/>
      <dgm:t>
        <a:bodyPr/>
        <a:lstStyle/>
        <a:p>
          <a:endParaRPr lang="en-US"/>
        </a:p>
      </dgm:t>
    </dgm:pt>
    <dgm:pt modelId="{EB82951E-DF2F-4AE5-BCBB-1F56417C5424}" type="sibTrans" cxnId="{0E1B10A3-2CEF-4717-813E-89121136BC5F}">
      <dgm:prSet/>
      <dgm:spPr/>
      <dgm:t>
        <a:bodyPr/>
        <a:lstStyle/>
        <a:p>
          <a:endParaRPr lang="en-US"/>
        </a:p>
      </dgm:t>
    </dgm:pt>
    <dgm:pt modelId="{D675C760-80BD-4C0C-9DE5-10FEFDFA3859}">
      <dgm:prSet/>
      <dgm:spPr/>
      <dgm:t>
        <a:bodyPr/>
        <a:lstStyle/>
        <a:p>
          <a:r>
            <a:rPr lang="en-GB"/>
            <a:t>Disseminate information</a:t>
          </a:r>
          <a:endParaRPr lang="en-US"/>
        </a:p>
      </dgm:t>
    </dgm:pt>
    <dgm:pt modelId="{DF02483C-F4E3-426C-97CB-57FA416A367B}" type="parTrans" cxnId="{D563DFD1-3991-43C2-83E5-7617AC91FCCC}">
      <dgm:prSet/>
      <dgm:spPr/>
      <dgm:t>
        <a:bodyPr/>
        <a:lstStyle/>
        <a:p>
          <a:endParaRPr lang="en-US"/>
        </a:p>
      </dgm:t>
    </dgm:pt>
    <dgm:pt modelId="{32BF5C23-C9CB-4942-A94F-F0057C5A2E21}" type="sibTrans" cxnId="{D563DFD1-3991-43C2-83E5-7617AC91FCCC}">
      <dgm:prSet/>
      <dgm:spPr/>
      <dgm:t>
        <a:bodyPr/>
        <a:lstStyle/>
        <a:p>
          <a:endParaRPr lang="en-US"/>
        </a:p>
      </dgm:t>
    </dgm:pt>
    <dgm:pt modelId="{74D88033-A716-4F43-93F4-1B73AA00E5DA}">
      <dgm:prSet/>
      <dgm:spPr/>
      <dgm:t>
        <a:bodyPr/>
        <a:lstStyle/>
        <a:p>
          <a:r>
            <a:rPr lang="en-GB"/>
            <a:t>Cooperate with other boards.</a:t>
          </a:r>
          <a:endParaRPr lang="en-US"/>
        </a:p>
      </dgm:t>
    </dgm:pt>
    <dgm:pt modelId="{29C4F505-4BB1-4DE9-8FEA-68D79766D814}" type="parTrans" cxnId="{9D102AFC-5860-4D69-A64F-53AD7DFDA8B8}">
      <dgm:prSet/>
      <dgm:spPr/>
      <dgm:t>
        <a:bodyPr/>
        <a:lstStyle/>
        <a:p>
          <a:endParaRPr lang="en-US"/>
        </a:p>
      </dgm:t>
    </dgm:pt>
    <dgm:pt modelId="{47ABF462-CE47-447D-9103-60063304F823}" type="sibTrans" cxnId="{9D102AFC-5860-4D69-A64F-53AD7DFDA8B8}">
      <dgm:prSet/>
      <dgm:spPr/>
      <dgm:t>
        <a:bodyPr/>
        <a:lstStyle/>
        <a:p>
          <a:endParaRPr lang="en-US"/>
        </a:p>
      </dgm:t>
    </dgm:pt>
    <dgm:pt modelId="{960263D3-69D5-479D-BC3A-BBCE0E3B042C}" type="pres">
      <dgm:prSet presAssocID="{D783AEE3-21D3-4A1E-9DA6-2A102E4D640D}" presName="root" presStyleCnt="0">
        <dgm:presLayoutVars>
          <dgm:dir/>
          <dgm:resizeHandles val="exact"/>
        </dgm:presLayoutVars>
      </dgm:prSet>
      <dgm:spPr/>
    </dgm:pt>
    <dgm:pt modelId="{80FECED5-CEF9-47E6-98B9-19D5BBECECA4}" type="pres">
      <dgm:prSet presAssocID="{20D4721C-0A62-4CEF-BB8B-50A7773F9BD6}" presName="compNode" presStyleCnt="0"/>
      <dgm:spPr/>
    </dgm:pt>
    <dgm:pt modelId="{DDE64E7F-9FDB-4953-AD78-BFBB28752DF3}" type="pres">
      <dgm:prSet presAssocID="{20D4721C-0A62-4CEF-BB8B-50A7773F9BD6}" presName="bgRect" presStyleLbl="bgShp" presStyleIdx="0" presStyleCnt="8"/>
      <dgm:spPr/>
    </dgm:pt>
    <dgm:pt modelId="{2D4353A6-759A-4BCD-9E82-98CBE7163332}" type="pres">
      <dgm:prSet presAssocID="{20D4721C-0A62-4CEF-BB8B-50A7773F9BD6}" presName="iconRect" presStyleLbl="node1" presStyleIdx="0" presStyleCnt="8"/>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ocument"/>
        </a:ext>
      </dgm:extLst>
    </dgm:pt>
    <dgm:pt modelId="{9305487B-CEB4-41B1-9453-DB89526FA543}" type="pres">
      <dgm:prSet presAssocID="{20D4721C-0A62-4CEF-BB8B-50A7773F9BD6}" presName="spaceRect" presStyleCnt="0"/>
      <dgm:spPr/>
    </dgm:pt>
    <dgm:pt modelId="{368B8333-C6A1-423D-93F4-4F71A241D414}" type="pres">
      <dgm:prSet presAssocID="{20D4721C-0A62-4CEF-BB8B-50A7773F9BD6}" presName="parTx" presStyleLbl="revTx" presStyleIdx="0" presStyleCnt="8">
        <dgm:presLayoutVars>
          <dgm:chMax val="0"/>
          <dgm:chPref val="0"/>
        </dgm:presLayoutVars>
      </dgm:prSet>
      <dgm:spPr/>
    </dgm:pt>
    <dgm:pt modelId="{FC8863BD-B533-4511-A256-802C50DB28B3}" type="pres">
      <dgm:prSet presAssocID="{969EF21C-959C-4BFC-AB30-F5CBF2DB2F6E}" presName="sibTrans" presStyleCnt="0"/>
      <dgm:spPr/>
    </dgm:pt>
    <dgm:pt modelId="{50F6613C-F743-43DB-817E-A628AEFD5FA0}" type="pres">
      <dgm:prSet presAssocID="{F8BD53C0-FFCD-4327-8FF8-0A87E7D75CDC}" presName="compNode" presStyleCnt="0"/>
      <dgm:spPr/>
    </dgm:pt>
    <dgm:pt modelId="{2B0B7882-0F41-4F58-A16F-A586FCA65E28}" type="pres">
      <dgm:prSet presAssocID="{F8BD53C0-FFCD-4327-8FF8-0A87E7D75CDC}" presName="bgRect" presStyleLbl="bgShp" presStyleIdx="1" presStyleCnt="8"/>
      <dgm:spPr/>
    </dgm:pt>
    <dgm:pt modelId="{E051F016-869E-4B10-BCC1-D8D10F08FF17}" type="pres">
      <dgm:prSet presAssocID="{F8BD53C0-FFCD-4327-8FF8-0A87E7D75CDC}" presName="iconRect" presStyleLbl="node1" presStyleIdx="1" presStyleCnt="8"/>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Lock"/>
        </a:ext>
      </dgm:extLst>
    </dgm:pt>
    <dgm:pt modelId="{61F781D2-22EF-48BA-B2B6-3D671A975547}" type="pres">
      <dgm:prSet presAssocID="{F8BD53C0-FFCD-4327-8FF8-0A87E7D75CDC}" presName="spaceRect" presStyleCnt="0"/>
      <dgm:spPr/>
    </dgm:pt>
    <dgm:pt modelId="{EDB85FAB-9ABD-4CF7-B653-030A3A2D094A}" type="pres">
      <dgm:prSet presAssocID="{F8BD53C0-FFCD-4327-8FF8-0A87E7D75CDC}" presName="parTx" presStyleLbl="revTx" presStyleIdx="1" presStyleCnt="8">
        <dgm:presLayoutVars>
          <dgm:chMax val="0"/>
          <dgm:chPref val="0"/>
        </dgm:presLayoutVars>
      </dgm:prSet>
      <dgm:spPr/>
    </dgm:pt>
    <dgm:pt modelId="{D5B9E667-24F6-427B-9312-F2E2FE3F7D4C}" type="pres">
      <dgm:prSet presAssocID="{BDAAD313-FFF5-4795-BAF7-5D0069BCA973}" presName="sibTrans" presStyleCnt="0"/>
      <dgm:spPr/>
    </dgm:pt>
    <dgm:pt modelId="{2897CF27-C6C5-48A5-90CF-3D5CC3E3AF3D}" type="pres">
      <dgm:prSet presAssocID="{7335E2D0-7036-48F5-8587-2419DAB71A30}" presName="compNode" presStyleCnt="0"/>
      <dgm:spPr/>
    </dgm:pt>
    <dgm:pt modelId="{3FC4B9CD-BA1A-45E4-B656-274DF6AD907C}" type="pres">
      <dgm:prSet presAssocID="{7335E2D0-7036-48F5-8587-2419DAB71A30}" presName="bgRect" presStyleLbl="bgShp" presStyleIdx="2" presStyleCnt="8"/>
      <dgm:spPr/>
    </dgm:pt>
    <dgm:pt modelId="{6B38FB9E-E361-412B-9D49-6FA5A39DDFFA}" type="pres">
      <dgm:prSet presAssocID="{7335E2D0-7036-48F5-8587-2419DAB71A30}" presName="iconRect" presStyleLbl="node1" presStyleIdx="2" presStyleCnt="8"/>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Judge"/>
        </a:ext>
      </dgm:extLst>
    </dgm:pt>
    <dgm:pt modelId="{07ABF58A-3748-4152-BCF9-707CDFF4B18D}" type="pres">
      <dgm:prSet presAssocID="{7335E2D0-7036-48F5-8587-2419DAB71A30}" presName="spaceRect" presStyleCnt="0"/>
      <dgm:spPr/>
    </dgm:pt>
    <dgm:pt modelId="{30B86173-94B0-4457-80EE-000382AB1FFC}" type="pres">
      <dgm:prSet presAssocID="{7335E2D0-7036-48F5-8587-2419DAB71A30}" presName="parTx" presStyleLbl="revTx" presStyleIdx="2" presStyleCnt="8">
        <dgm:presLayoutVars>
          <dgm:chMax val="0"/>
          <dgm:chPref val="0"/>
        </dgm:presLayoutVars>
      </dgm:prSet>
      <dgm:spPr/>
    </dgm:pt>
    <dgm:pt modelId="{A1852044-6144-4672-BC02-0FD30D9714D4}" type="pres">
      <dgm:prSet presAssocID="{766154DE-C16E-4E67-90FD-92CEADECA3BC}" presName="sibTrans" presStyleCnt="0"/>
      <dgm:spPr/>
    </dgm:pt>
    <dgm:pt modelId="{ECF80D0E-891E-4212-95D0-32EB720AB511}" type="pres">
      <dgm:prSet presAssocID="{EDD96FD2-56E8-4046-A023-0C97F902F380}" presName="compNode" presStyleCnt="0"/>
      <dgm:spPr/>
    </dgm:pt>
    <dgm:pt modelId="{3A939E62-0E8E-4109-B2F2-2C79E88E1612}" type="pres">
      <dgm:prSet presAssocID="{EDD96FD2-56E8-4046-A023-0C97F902F380}" presName="bgRect" presStyleLbl="bgShp" presStyleIdx="3" presStyleCnt="8"/>
      <dgm:spPr/>
    </dgm:pt>
    <dgm:pt modelId="{90F3B460-A211-4E46-A3D2-DBB77C9E4712}" type="pres">
      <dgm:prSet presAssocID="{EDD96FD2-56E8-4046-A023-0C97F902F380}" presName="iconRect" presStyleLbl="node1" presStyleIdx="3" presStyleCnt="8"/>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Megaphone"/>
        </a:ext>
      </dgm:extLst>
    </dgm:pt>
    <dgm:pt modelId="{7702C622-0A5B-4826-8E79-4D6BCED0ED6A}" type="pres">
      <dgm:prSet presAssocID="{EDD96FD2-56E8-4046-A023-0C97F902F380}" presName="spaceRect" presStyleCnt="0"/>
      <dgm:spPr/>
    </dgm:pt>
    <dgm:pt modelId="{DC04E2BF-AA5F-493E-90BE-65A43B87AFD7}" type="pres">
      <dgm:prSet presAssocID="{EDD96FD2-56E8-4046-A023-0C97F902F380}" presName="parTx" presStyleLbl="revTx" presStyleIdx="3" presStyleCnt="8">
        <dgm:presLayoutVars>
          <dgm:chMax val="0"/>
          <dgm:chPref val="0"/>
        </dgm:presLayoutVars>
      </dgm:prSet>
      <dgm:spPr/>
    </dgm:pt>
    <dgm:pt modelId="{005154A2-E76B-4CA2-AD65-289B7EB2CB7F}" type="pres">
      <dgm:prSet presAssocID="{08E9877D-274B-4080-AE8E-C776C999F3EF}" presName="sibTrans" presStyleCnt="0"/>
      <dgm:spPr/>
    </dgm:pt>
    <dgm:pt modelId="{A29E6FEC-E0D9-4AD5-AF5D-7E556EF04C43}" type="pres">
      <dgm:prSet presAssocID="{A4ACCD31-14DE-41B7-BE89-0EBB2192B2B1}" presName="compNode" presStyleCnt="0"/>
      <dgm:spPr/>
    </dgm:pt>
    <dgm:pt modelId="{2D676F0E-A46C-4E3B-B408-DEF376EDBEC5}" type="pres">
      <dgm:prSet presAssocID="{A4ACCD31-14DE-41B7-BE89-0EBB2192B2B1}" presName="bgRect" presStyleLbl="bgShp" presStyleIdx="4" presStyleCnt="8"/>
      <dgm:spPr/>
    </dgm:pt>
    <dgm:pt modelId="{B1DF5E44-501C-4307-9FBD-42A8FC2378C6}" type="pres">
      <dgm:prSet presAssocID="{A4ACCD31-14DE-41B7-BE89-0EBB2192B2B1}" presName="iconRect" presStyleLbl="node1" presStyleIdx="4" presStyleCnt="8"/>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Gauge"/>
        </a:ext>
      </dgm:extLst>
    </dgm:pt>
    <dgm:pt modelId="{2B9F8CCC-6602-4E98-A89C-501C0344395E}" type="pres">
      <dgm:prSet presAssocID="{A4ACCD31-14DE-41B7-BE89-0EBB2192B2B1}" presName="spaceRect" presStyleCnt="0"/>
      <dgm:spPr/>
    </dgm:pt>
    <dgm:pt modelId="{5AD9FBDC-ED8A-45F9-8C1E-3CA6E866B516}" type="pres">
      <dgm:prSet presAssocID="{A4ACCD31-14DE-41B7-BE89-0EBB2192B2B1}" presName="parTx" presStyleLbl="revTx" presStyleIdx="4" presStyleCnt="8">
        <dgm:presLayoutVars>
          <dgm:chMax val="0"/>
          <dgm:chPref val="0"/>
        </dgm:presLayoutVars>
      </dgm:prSet>
      <dgm:spPr/>
    </dgm:pt>
    <dgm:pt modelId="{BBEB0B37-D8E3-4674-825C-F1795E0ED206}" type="pres">
      <dgm:prSet presAssocID="{DB765F4B-A195-4C78-BBDD-F2086350BDE7}" presName="sibTrans" presStyleCnt="0"/>
      <dgm:spPr/>
    </dgm:pt>
    <dgm:pt modelId="{A9F96E4B-0CAA-4151-96B7-A785F7DD662C}" type="pres">
      <dgm:prSet presAssocID="{DFB97E1B-0A1E-461E-AC95-B8CCA7DFEC03}" presName="compNode" presStyleCnt="0"/>
      <dgm:spPr/>
    </dgm:pt>
    <dgm:pt modelId="{BCCF8B0A-F1E8-40EA-A890-3BB3461CA4C0}" type="pres">
      <dgm:prSet presAssocID="{DFB97E1B-0A1E-461E-AC95-B8CCA7DFEC03}" presName="bgRect" presStyleLbl="bgShp" presStyleIdx="5" presStyleCnt="8"/>
      <dgm:spPr/>
    </dgm:pt>
    <dgm:pt modelId="{F0EEAF12-FE96-4967-B8F3-5217D1503567}" type="pres">
      <dgm:prSet presAssocID="{DFB97E1B-0A1E-461E-AC95-B8CCA7DFEC03}" presName="iconRect" presStyleLbl="node1" presStyleIdx="5" presStyleCnt="8"/>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CheckList"/>
        </a:ext>
      </dgm:extLst>
    </dgm:pt>
    <dgm:pt modelId="{026FE614-8BB6-4541-B9D8-6D9E2978B784}" type="pres">
      <dgm:prSet presAssocID="{DFB97E1B-0A1E-461E-AC95-B8CCA7DFEC03}" presName="spaceRect" presStyleCnt="0"/>
      <dgm:spPr/>
    </dgm:pt>
    <dgm:pt modelId="{90A17C2C-F846-49B3-8B75-C2366B91CA79}" type="pres">
      <dgm:prSet presAssocID="{DFB97E1B-0A1E-461E-AC95-B8CCA7DFEC03}" presName="parTx" presStyleLbl="revTx" presStyleIdx="5" presStyleCnt="8">
        <dgm:presLayoutVars>
          <dgm:chMax val="0"/>
          <dgm:chPref val="0"/>
        </dgm:presLayoutVars>
      </dgm:prSet>
      <dgm:spPr/>
    </dgm:pt>
    <dgm:pt modelId="{05FDF605-E1BB-4309-91E4-4D0609FD6676}" type="pres">
      <dgm:prSet presAssocID="{EB82951E-DF2F-4AE5-BCBB-1F56417C5424}" presName="sibTrans" presStyleCnt="0"/>
      <dgm:spPr/>
    </dgm:pt>
    <dgm:pt modelId="{543ED873-8F7B-45B0-8FD8-84E02EDC3DE6}" type="pres">
      <dgm:prSet presAssocID="{D675C760-80BD-4C0C-9DE5-10FEFDFA3859}" presName="compNode" presStyleCnt="0"/>
      <dgm:spPr/>
    </dgm:pt>
    <dgm:pt modelId="{4E5E5DCF-CB45-4C1F-A5CA-A8C5506FF2BC}" type="pres">
      <dgm:prSet presAssocID="{D675C760-80BD-4C0C-9DE5-10FEFDFA3859}" presName="bgRect" presStyleLbl="bgShp" presStyleIdx="6" presStyleCnt="8"/>
      <dgm:spPr/>
    </dgm:pt>
    <dgm:pt modelId="{B4068041-3003-4763-BDCB-18A2FBAFF295}" type="pres">
      <dgm:prSet presAssocID="{D675C760-80BD-4C0C-9DE5-10FEFDFA3859}" presName="iconRect" presStyleLbl="node1" presStyleIdx="6" presStyleCnt="8"/>
      <dgm:spPr>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a:noFill/>
        </a:ln>
      </dgm:spPr>
      <dgm:extLst>
        <a:ext uri="{E40237B7-FDA0-4F09-8148-C483321AD2D9}">
          <dgm14:cNvPr xmlns:dgm14="http://schemas.microsoft.com/office/drawing/2010/diagram" id="0" name="" descr="Newspaper"/>
        </a:ext>
      </dgm:extLst>
    </dgm:pt>
    <dgm:pt modelId="{F98D1616-A0AE-40FC-BCBE-C4230EC25A53}" type="pres">
      <dgm:prSet presAssocID="{D675C760-80BD-4C0C-9DE5-10FEFDFA3859}" presName="spaceRect" presStyleCnt="0"/>
      <dgm:spPr/>
    </dgm:pt>
    <dgm:pt modelId="{5952D8CD-D9C7-4CA6-AE73-AB1BAA3BA6A5}" type="pres">
      <dgm:prSet presAssocID="{D675C760-80BD-4C0C-9DE5-10FEFDFA3859}" presName="parTx" presStyleLbl="revTx" presStyleIdx="6" presStyleCnt="8">
        <dgm:presLayoutVars>
          <dgm:chMax val="0"/>
          <dgm:chPref val="0"/>
        </dgm:presLayoutVars>
      </dgm:prSet>
      <dgm:spPr/>
    </dgm:pt>
    <dgm:pt modelId="{2925D180-1F45-41E4-B004-A9597470728F}" type="pres">
      <dgm:prSet presAssocID="{32BF5C23-C9CB-4942-A94F-F0057C5A2E21}" presName="sibTrans" presStyleCnt="0"/>
      <dgm:spPr/>
    </dgm:pt>
    <dgm:pt modelId="{04C7E1CC-BBA9-41B1-8A98-DCF6AB35AEF1}" type="pres">
      <dgm:prSet presAssocID="{74D88033-A716-4F43-93F4-1B73AA00E5DA}" presName="compNode" presStyleCnt="0"/>
      <dgm:spPr/>
    </dgm:pt>
    <dgm:pt modelId="{A7939460-7751-43AF-81EC-76E0AA2624DA}" type="pres">
      <dgm:prSet presAssocID="{74D88033-A716-4F43-93F4-1B73AA00E5DA}" presName="bgRect" presStyleLbl="bgShp" presStyleIdx="7" presStyleCnt="8"/>
      <dgm:spPr/>
    </dgm:pt>
    <dgm:pt modelId="{FEDAAA6A-9D26-4304-8761-2EF8A8C03F76}" type="pres">
      <dgm:prSet presAssocID="{74D88033-A716-4F43-93F4-1B73AA00E5DA}" presName="iconRect" presStyleLbl="node1" presStyleIdx="7" presStyleCnt="8"/>
      <dgm:spPr>
        <a:blipFill>
          <a:blip xmlns:r="http://schemas.openxmlformats.org/officeDocument/2006/relationships" r:embed="rId15">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a:blipFill>
        <a:ln>
          <a:noFill/>
        </a:ln>
      </dgm:spPr>
      <dgm:extLst>
        <a:ext uri="{E40237B7-FDA0-4F09-8148-C483321AD2D9}">
          <dgm14:cNvPr xmlns:dgm14="http://schemas.microsoft.com/office/drawing/2010/diagram" id="0" name="" descr="Handshake"/>
        </a:ext>
      </dgm:extLst>
    </dgm:pt>
    <dgm:pt modelId="{755CA426-80FA-4AD0-BF16-3BC81A20DD78}" type="pres">
      <dgm:prSet presAssocID="{74D88033-A716-4F43-93F4-1B73AA00E5DA}" presName="spaceRect" presStyleCnt="0"/>
      <dgm:spPr/>
    </dgm:pt>
    <dgm:pt modelId="{EDC04460-78BB-4A4C-8925-DAF9B377187B}" type="pres">
      <dgm:prSet presAssocID="{74D88033-A716-4F43-93F4-1B73AA00E5DA}" presName="parTx" presStyleLbl="revTx" presStyleIdx="7" presStyleCnt="8">
        <dgm:presLayoutVars>
          <dgm:chMax val="0"/>
          <dgm:chPref val="0"/>
        </dgm:presLayoutVars>
      </dgm:prSet>
      <dgm:spPr/>
    </dgm:pt>
  </dgm:ptLst>
  <dgm:cxnLst>
    <dgm:cxn modelId="{8AB1FB0B-D725-4236-BBB0-65D7AC5ACA15}" srcId="{D783AEE3-21D3-4A1E-9DA6-2A102E4D640D}" destId="{A4ACCD31-14DE-41B7-BE89-0EBB2192B2B1}" srcOrd="4" destOrd="0" parTransId="{21285A9E-D276-4816-BA14-8E0AD18C4BDC}" sibTransId="{DB765F4B-A195-4C78-BBDD-F2086350BDE7}"/>
    <dgm:cxn modelId="{0C33DA17-35D1-4592-A81D-1F7923C6F8F0}" type="presOf" srcId="{F8BD53C0-FFCD-4327-8FF8-0A87E7D75CDC}" destId="{EDB85FAB-9ABD-4CF7-B653-030A3A2D094A}" srcOrd="0" destOrd="0" presId="urn:microsoft.com/office/officeart/2018/2/layout/IconVerticalSolidList"/>
    <dgm:cxn modelId="{531C4125-9143-42C0-8E5D-3F0616FDD7C9}" type="presOf" srcId="{20D4721C-0A62-4CEF-BB8B-50A7773F9BD6}" destId="{368B8333-C6A1-423D-93F4-4F71A241D414}" srcOrd="0" destOrd="0" presId="urn:microsoft.com/office/officeart/2018/2/layout/IconVerticalSolidList"/>
    <dgm:cxn modelId="{64D99E48-AC78-40C8-B6B3-8D92956D835F}" srcId="{D783AEE3-21D3-4A1E-9DA6-2A102E4D640D}" destId="{7335E2D0-7036-48F5-8587-2419DAB71A30}" srcOrd="2" destOrd="0" parTransId="{5B1CFA3D-3DFA-4EE7-9730-8368F2C877BA}" sibTransId="{766154DE-C16E-4E67-90FD-92CEADECA3BC}"/>
    <dgm:cxn modelId="{361B664C-0AE6-421F-8A25-98C6A0DC6A4A}" type="presOf" srcId="{7335E2D0-7036-48F5-8587-2419DAB71A30}" destId="{30B86173-94B0-4457-80EE-000382AB1FFC}" srcOrd="0" destOrd="0" presId="urn:microsoft.com/office/officeart/2018/2/layout/IconVerticalSolidList"/>
    <dgm:cxn modelId="{38BD6963-71F3-4EE0-87FE-A1149AE8F364}" type="presOf" srcId="{74D88033-A716-4F43-93F4-1B73AA00E5DA}" destId="{EDC04460-78BB-4A4C-8925-DAF9B377187B}" srcOrd="0" destOrd="0" presId="urn:microsoft.com/office/officeart/2018/2/layout/IconVerticalSolidList"/>
    <dgm:cxn modelId="{4ED52F7E-6268-4438-95B5-76B66763FB93}" srcId="{D783AEE3-21D3-4A1E-9DA6-2A102E4D640D}" destId="{20D4721C-0A62-4CEF-BB8B-50A7773F9BD6}" srcOrd="0" destOrd="0" parTransId="{59FF1007-9DDB-4FD2-A9A1-6F526AE236DE}" sibTransId="{969EF21C-959C-4BFC-AB30-F5CBF2DB2F6E}"/>
    <dgm:cxn modelId="{A194E983-D67D-4F3D-B7FA-AF08B4ADB493}" type="presOf" srcId="{D675C760-80BD-4C0C-9DE5-10FEFDFA3859}" destId="{5952D8CD-D9C7-4CA6-AE73-AB1BAA3BA6A5}" srcOrd="0" destOrd="0" presId="urn:microsoft.com/office/officeart/2018/2/layout/IconVerticalSolidList"/>
    <dgm:cxn modelId="{0E1B10A3-2CEF-4717-813E-89121136BC5F}" srcId="{D783AEE3-21D3-4A1E-9DA6-2A102E4D640D}" destId="{DFB97E1B-0A1E-461E-AC95-B8CCA7DFEC03}" srcOrd="5" destOrd="0" parTransId="{6B043413-1E78-4791-8EB7-E52A95C71834}" sibTransId="{EB82951E-DF2F-4AE5-BCBB-1F56417C5424}"/>
    <dgm:cxn modelId="{AF497DB5-3AF6-46C3-910B-F92A0E61CB9E}" type="presOf" srcId="{A4ACCD31-14DE-41B7-BE89-0EBB2192B2B1}" destId="{5AD9FBDC-ED8A-45F9-8C1E-3CA6E866B516}" srcOrd="0" destOrd="0" presId="urn:microsoft.com/office/officeart/2018/2/layout/IconVerticalSolidList"/>
    <dgm:cxn modelId="{312345B7-CDB6-4F46-B074-197FC4A2E4A8}" type="presOf" srcId="{DFB97E1B-0A1E-461E-AC95-B8CCA7DFEC03}" destId="{90A17C2C-F846-49B3-8B75-C2366B91CA79}" srcOrd="0" destOrd="0" presId="urn:microsoft.com/office/officeart/2018/2/layout/IconVerticalSolidList"/>
    <dgm:cxn modelId="{37DEF9BE-2724-4C3A-962C-7537C347F31D}" type="presOf" srcId="{EDD96FD2-56E8-4046-A023-0C97F902F380}" destId="{DC04E2BF-AA5F-493E-90BE-65A43B87AFD7}" srcOrd="0" destOrd="0" presId="urn:microsoft.com/office/officeart/2018/2/layout/IconVerticalSolidList"/>
    <dgm:cxn modelId="{2A6160C6-F91A-4239-9709-5E9FC2F94873}" type="presOf" srcId="{D783AEE3-21D3-4A1E-9DA6-2A102E4D640D}" destId="{960263D3-69D5-479D-BC3A-BBCE0E3B042C}" srcOrd="0" destOrd="0" presId="urn:microsoft.com/office/officeart/2018/2/layout/IconVerticalSolidList"/>
    <dgm:cxn modelId="{3F40F7C9-EB38-4B04-B263-1FE9907BBD23}" srcId="{D783AEE3-21D3-4A1E-9DA6-2A102E4D640D}" destId="{EDD96FD2-56E8-4046-A023-0C97F902F380}" srcOrd="3" destOrd="0" parTransId="{C0663794-C4C8-4790-BA9E-73E22960C56F}" sibTransId="{08E9877D-274B-4080-AE8E-C776C999F3EF}"/>
    <dgm:cxn modelId="{D563DFD1-3991-43C2-83E5-7617AC91FCCC}" srcId="{D783AEE3-21D3-4A1E-9DA6-2A102E4D640D}" destId="{D675C760-80BD-4C0C-9DE5-10FEFDFA3859}" srcOrd="6" destOrd="0" parTransId="{DF02483C-F4E3-426C-97CB-57FA416A367B}" sibTransId="{32BF5C23-C9CB-4942-A94F-F0057C5A2E21}"/>
    <dgm:cxn modelId="{73CCC4E6-E6B8-4F78-82F2-898F6C3C4C0B}" srcId="{D783AEE3-21D3-4A1E-9DA6-2A102E4D640D}" destId="{F8BD53C0-FFCD-4327-8FF8-0A87E7D75CDC}" srcOrd="1" destOrd="0" parTransId="{359A41E0-D409-4D49-94C8-60AFE411DFCE}" sibTransId="{BDAAD313-FFF5-4795-BAF7-5D0069BCA973}"/>
    <dgm:cxn modelId="{9D102AFC-5860-4D69-A64F-53AD7DFDA8B8}" srcId="{D783AEE3-21D3-4A1E-9DA6-2A102E4D640D}" destId="{74D88033-A716-4F43-93F4-1B73AA00E5DA}" srcOrd="7" destOrd="0" parTransId="{29C4F505-4BB1-4DE9-8FEA-68D79766D814}" sibTransId="{47ABF462-CE47-447D-9103-60063304F823}"/>
    <dgm:cxn modelId="{6216F5A1-1A9E-4FC3-B349-9158F65189E5}" type="presParOf" srcId="{960263D3-69D5-479D-BC3A-BBCE0E3B042C}" destId="{80FECED5-CEF9-47E6-98B9-19D5BBECECA4}" srcOrd="0" destOrd="0" presId="urn:microsoft.com/office/officeart/2018/2/layout/IconVerticalSolidList"/>
    <dgm:cxn modelId="{DD465948-4DD0-48ED-98E2-D1E932C5156E}" type="presParOf" srcId="{80FECED5-CEF9-47E6-98B9-19D5BBECECA4}" destId="{DDE64E7F-9FDB-4953-AD78-BFBB28752DF3}" srcOrd="0" destOrd="0" presId="urn:microsoft.com/office/officeart/2018/2/layout/IconVerticalSolidList"/>
    <dgm:cxn modelId="{C15F055B-CD6F-4A69-8DBC-277A3A90B204}" type="presParOf" srcId="{80FECED5-CEF9-47E6-98B9-19D5BBECECA4}" destId="{2D4353A6-759A-4BCD-9E82-98CBE7163332}" srcOrd="1" destOrd="0" presId="urn:microsoft.com/office/officeart/2018/2/layout/IconVerticalSolidList"/>
    <dgm:cxn modelId="{3D11EBEE-BFA7-4BCB-9A84-3C8F96822671}" type="presParOf" srcId="{80FECED5-CEF9-47E6-98B9-19D5BBECECA4}" destId="{9305487B-CEB4-41B1-9453-DB89526FA543}" srcOrd="2" destOrd="0" presId="urn:microsoft.com/office/officeart/2018/2/layout/IconVerticalSolidList"/>
    <dgm:cxn modelId="{ED02DBE0-92C4-4E8D-AD3A-C40960A5ED18}" type="presParOf" srcId="{80FECED5-CEF9-47E6-98B9-19D5BBECECA4}" destId="{368B8333-C6A1-423D-93F4-4F71A241D414}" srcOrd="3" destOrd="0" presId="urn:microsoft.com/office/officeart/2018/2/layout/IconVerticalSolidList"/>
    <dgm:cxn modelId="{0E25883A-0A28-4B2D-A198-657A6B91A488}" type="presParOf" srcId="{960263D3-69D5-479D-BC3A-BBCE0E3B042C}" destId="{FC8863BD-B533-4511-A256-802C50DB28B3}" srcOrd="1" destOrd="0" presId="urn:microsoft.com/office/officeart/2018/2/layout/IconVerticalSolidList"/>
    <dgm:cxn modelId="{F1210A24-0333-4B8B-888A-70517B5F94C2}" type="presParOf" srcId="{960263D3-69D5-479D-BC3A-BBCE0E3B042C}" destId="{50F6613C-F743-43DB-817E-A628AEFD5FA0}" srcOrd="2" destOrd="0" presId="urn:microsoft.com/office/officeart/2018/2/layout/IconVerticalSolidList"/>
    <dgm:cxn modelId="{3A6930D9-83A4-4482-B27F-636F840BCDE3}" type="presParOf" srcId="{50F6613C-F743-43DB-817E-A628AEFD5FA0}" destId="{2B0B7882-0F41-4F58-A16F-A586FCA65E28}" srcOrd="0" destOrd="0" presId="urn:microsoft.com/office/officeart/2018/2/layout/IconVerticalSolidList"/>
    <dgm:cxn modelId="{AA46221C-E27D-4E60-9302-6AA1EC33504D}" type="presParOf" srcId="{50F6613C-F743-43DB-817E-A628AEFD5FA0}" destId="{E051F016-869E-4B10-BCC1-D8D10F08FF17}" srcOrd="1" destOrd="0" presId="urn:microsoft.com/office/officeart/2018/2/layout/IconVerticalSolidList"/>
    <dgm:cxn modelId="{7551E430-B6ED-4079-B365-3DD1A39434D0}" type="presParOf" srcId="{50F6613C-F743-43DB-817E-A628AEFD5FA0}" destId="{61F781D2-22EF-48BA-B2B6-3D671A975547}" srcOrd="2" destOrd="0" presId="urn:microsoft.com/office/officeart/2018/2/layout/IconVerticalSolidList"/>
    <dgm:cxn modelId="{B4447CF5-0814-4784-83A9-58CF832BE7F7}" type="presParOf" srcId="{50F6613C-F743-43DB-817E-A628AEFD5FA0}" destId="{EDB85FAB-9ABD-4CF7-B653-030A3A2D094A}" srcOrd="3" destOrd="0" presId="urn:microsoft.com/office/officeart/2018/2/layout/IconVerticalSolidList"/>
    <dgm:cxn modelId="{A2736CD3-70AE-45FD-8E09-FC824BE20B95}" type="presParOf" srcId="{960263D3-69D5-479D-BC3A-BBCE0E3B042C}" destId="{D5B9E667-24F6-427B-9312-F2E2FE3F7D4C}" srcOrd="3" destOrd="0" presId="urn:microsoft.com/office/officeart/2018/2/layout/IconVerticalSolidList"/>
    <dgm:cxn modelId="{095B0492-535D-41BA-871D-7A47C31B792A}" type="presParOf" srcId="{960263D3-69D5-479D-BC3A-BBCE0E3B042C}" destId="{2897CF27-C6C5-48A5-90CF-3D5CC3E3AF3D}" srcOrd="4" destOrd="0" presId="urn:microsoft.com/office/officeart/2018/2/layout/IconVerticalSolidList"/>
    <dgm:cxn modelId="{12D27E48-D238-4824-952F-21BBB89DB729}" type="presParOf" srcId="{2897CF27-C6C5-48A5-90CF-3D5CC3E3AF3D}" destId="{3FC4B9CD-BA1A-45E4-B656-274DF6AD907C}" srcOrd="0" destOrd="0" presId="urn:microsoft.com/office/officeart/2018/2/layout/IconVerticalSolidList"/>
    <dgm:cxn modelId="{91614D9A-C9BF-4AC4-8EE5-12626D1D8550}" type="presParOf" srcId="{2897CF27-C6C5-48A5-90CF-3D5CC3E3AF3D}" destId="{6B38FB9E-E361-412B-9D49-6FA5A39DDFFA}" srcOrd="1" destOrd="0" presId="urn:microsoft.com/office/officeart/2018/2/layout/IconVerticalSolidList"/>
    <dgm:cxn modelId="{3584181E-1054-4B23-8953-30843BC9F421}" type="presParOf" srcId="{2897CF27-C6C5-48A5-90CF-3D5CC3E3AF3D}" destId="{07ABF58A-3748-4152-BCF9-707CDFF4B18D}" srcOrd="2" destOrd="0" presId="urn:microsoft.com/office/officeart/2018/2/layout/IconVerticalSolidList"/>
    <dgm:cxn modelId="{747B884A-5DFB-47C6-A3E8-3869883EF0E8}" type="presParOf" srcId="{2897CF27-C6C5-48A5-90CF-3D5CC3E3AF3D}" destId="{30B86173-94B0-4457-80EE-000382AB1FFC}" srcOrd="3" destOrd="0" presId="urn:microsoft.com/office/officeart/2018/2/layout/IconVerticalSolidList"/>
    <dgm:cxn modelId="{79591833-6A00-45BE-8A8E-2EBE90C3C233}" type="presParOf" srcId="{960263D3-69D5-479D-BC3A-BBCE0E3B042C}" destId="{A1852044-6144-4672-BC02-0FD30D9714D4}" srcOrd="5" destOrd="0" presId="urn:microsoft.com/office/officeart/2018/2/layout/IconVerticalSolidList"/>
    <dgm:cxn modelId="{8C3C1E1D-F297-4A01-8DE6-A525C53890DD}" type="presParOf" srcId="{960263D3-69D5-479D-BC3A-BBCE0E3B042C}" destId="{ECF80D0E-891E-4212-95D0-32EB720AB511}" srcOrd="6" destOrd="0" presId="urn:microsoft.com/office/officeart/2018/2/layout/IconVerticalSolidList"/>
    <dgm:cxn modelId="{DE49DA5C-8831-451F-854A-878B8691C91D}" type="presParOf" srcId="{ECF80D0E-891E-4212-95D0-32EB720AB511}" destId="{3A939E62-0E8E-4109-B2F2-2C79E88E1612}" srcOrd="0" destOrd="0" presId="urn:microsoft.com/office/officeart/2018/2/layout/IconVerticalSolidList"/>
    <dgm:cxn modelId="{D7806372-D6E2-44E4-9C0A-DF600AEB0CC0}" type="presParOf" srcId="{ECF80D0E-891E-4212-95D0-32EB720AB511}" destId="{90F3B460-A211-4E46-A3D2-DBB77C9E4712}" srcOrd="1" destOrd="0" presId="urn:microsoft.com/office/officeart/2018/2/layout/IconVerticalSolidList"/>
    <dgm:cxn modelId="{13E4FD58-9A87-4404-A7B7-26AF9895BBFC}" type="presParOf" srcId="{ECF80D0E-891E-4212-95D0-32EB720AB511}" destId="{7702C622-0A5B-4826-8E79-4D6BCED0ED6A}" srcOrd="2" destOrd="0" presId="urn:microsoft.com/office/officeart/2018/2/layout/IconVerticalSolidList"/>
    <dgm:cxn modelId="{0B4C4EDB-640F-46FE-A3F5-197FC264BA2F}" type="presParOf" srcId="{ECF80D0E-891E-4212-95D0-32EB720AB511}" destId="{DC04E2BF-AA5F-493E-90BE-65A43B87AFD7}" srcOrd="3" destOrd="0" presId="urn:microsoft.com/office/officeart/2018/2/layout/IconVerticalSolidList"/>
    <dgm:cxn modelId="{CC8F351A-AEB1-4F30-879B-A5C96C90AFBF}" type="presParOf" srcId="{960263D3-69D5-479D-BC3A-BBCE0E3B042C}" destId="{005154A2-E76B-4CA2-AD65-289B7EB2CB7F}" srcOrd="7" destOrd="0" presId="urn:microsoft.com/office/officeart/2018/2/layout/IconVerticalSolidList"/>
    <dgm:cxn modelId="{A98FB109-68B8-4A2F-B590-79DAFBE4B709}" type="presParOf" srcId="{960263D3-69D5-479D-BC3A-BBCE0E3B042C}" destId="{A29E6FEC-E0D9-4AD5-AF5D-7E556EF04C43}" srcOrd="8" destOrd="0" presId="urn:microsoft.com/office/officeart/2018/2/layout/IconVerticalSolidList"/>
    <dgm:cxn modelId="{C0894F3D-24E1-4749-ADA6-B7AB8F29D5B7}" type="presParOf" srcId="{A29E6FEC-E0D9-4AD5-AF5D-7E556EF04C43}" destId="{2D676F0E-A46C-4E3B-B408-DEF376EDBEC5}" srcOrd="0" destOrd="0" presId="urn:microsoft.com/office/officeart/2018/2/layout/IconVerticalSolidList"/>
    <dgm:cxn modelId="{92B89427-B9C6-443F-8DEE-9C0B3FE8A3EF}" type="presParOf" srcId="{A29E6FEC-E0D9-4AD5-AF5D-7E556EF04C43}" destId="{B1DF5E44-501C-4307-9FBD-42A8FC2378C6}" srcOrd="1" destOrd="0" presId="urn:microsoft.com/office/officeart/2018/2/layout/IconVerticalSolidList"/>
    <dgm:cxn modelId="{0BEB9A20-B619-414B-83AD-B73C4D6F1117}" type="presParOf" srcId="{A29E6FEC-E0D9-4AD5-AF5D-7E556EF04C43}" destId="{2B9F8CCC-6602-4E98-A89C-501C0344395E}" srcOrd="2" destOrd="0" presId="urn:microsoft.com/office/officeart/2018/2/layout/IconVerticalSolidList"/>
    <dgm:cxn modelId="{878B2FA2-3344-4253-9374-0A2ED30A0DF2}" type="presParOf" srcId="{A29E6FEC-E0D9-4AD5-AF5D-7E556EF04C43}" destId="{5AD9FBDC-ED8A-45F9-8C1E-3CA6E866B516}" srcOrd="3" destOrd="0" presId="urn:microsoft.com/office/officeart/2018/2/layout/IconVerticalSolidList"/>
    <dgm:cxn modelId="{85D19452-06C3-46DB-819B-1458586A9740}" type="presParOf" srcId="{960263D3-69D5-479D-BC3A-BBCE0E3B042C}" destId="{BBEB0B37-D8E3-4674-825C-F1795E0ED206}" srcOrd="9" destOrd="0" presId="urn:microsoft.com/office/officeart/2018/2/layout/IconVerticalSolidList"/>
    <dgm:cxn modelId="{7C9DB040-5CC6-476C-B148-28AB4EB16277}" type="presParOf" srcId="{960263D3-69D5-479D-BC3A-BBCE0E3B042C}" destId="{A9F96E4B-0CAA-4151-96B7-A785F7DD662C}" srcOrd="10" destOrd="0" presId="urn:microsoft.com/office/officeart/2018/2/layout/IconVerticalSolidList"/>
    <dgm:cxn modelId="{109EF53D-706B-4632-A64B-1C8F8984C049}" type="presParOf" srcId="{A9F96E4B-0CAA-4151-96B7-A785F7DD662C}" destId="{BCCF8B0A-F1E8-40EA-A890-3BB3461CA4C0}" srcOrd="0" destOrd="0" presId="urn:microsoft.com/office/officeart/2018/2/layout/IconVerticalSolidList"/>
    <dgm:cxn modelId="{62D7F1DD-B52B-40E9-BFA6-D22951C73B44}" type="presParOf" srcId="{A9F96E4B-0CAA-4151-96B7-A785F7DD662C}" destId="{F0EEAF12-FE96-4967-B8F3-5217D1503567}" srcOrd="1" destOrd="0" presId="urn:microsoft.com/office/officeart/2018/2/layout/IconVerticalSolidList"/>
    <dgm:cxn modelId="{8FB3214B-195B-48D5-836D-F2812894F8D7}" type="presParOf" srcId="{A9F96E4B-0CAA-4151-96B7-A785F7DD662C}" destId="{026FE614-8BB6-4541-B9D8-6D9E2978B784}" srcOrd="2" destOrd="0" presId="urn:microsoft.com/office/officeart/2018/2/layout/IconVerticalSolidList"/>
    <dgm:cxn modelId="{8D18934D-1CEC-4794-AF68-096F37F950BB}" type="presParOf" srcId="{A9F96E4B-0CAA-4151-96B7-A785F7DD662C}" destId="{90A17C2C-F846-49B3-8B75-C2366B91CA79}" srcOrd="3" destOrd="0" presId="urn:microsoft.com/office/officeart/2018/2/layout/IconVerticalSolidList"/>
    <dgm:cxn modelId="{E69418AD-8382-4DEC-B79C-B1C7212718F4}" type="presParOf" srcId="{960263D3-69D5-479D-BC3A-BBCE0E3B042C}" destId="{05FDF605-E1BB-4309-91E4-4D0609FD6676}" srcOrd="11" destOrd="0" presId="urn:microsoft.com/office/officeart/2018/2/layout/IconVerticalSolidList"/>
    <dgm:cxn modelId="{80A266B3-653D-4A4C-A64E-BA88D66B2222}" type="presParOf" srcId="{960263D3-69D5-479D-BC3A-BBCE0E3B042C}" destId="{543ED873-8F7B-45B0-8FD8-84E02EDC3DE6}" srcOrd="12" destOrd="0" presId="urn:microsoft.com/office/officeart/2018/2/layout/IconVerticalSolidList"/>
    <dgm:cxn modelId="{B9947B52-1BF0-4085-B607-BA676A7A3A10}" type="presParOf" srcId="{543ED873-8F7B-45B0-8FD8-84E02EDC3DE6}" destId="{4E5E5DCF-CB45-4C1F-A5CA-A8C5506FF2BC}" srcOrd="0" destOrd="0" presId="urn:microsoft.com/office/officeart/2018/2/layout/IconVerticalSolidList"/>
    <dgm:cxn modelId="{DC33533C-8951-4017-B547-B9C1C728DBEA}" type="presParOf" srcId="{543ED873-8F7B-45B0-8FD8-84E02EDC3DE6}" destId="{B4068041-3003-4763-BDCB-18A2FBAFF295}" srcOrd="1" destOrd="0" presId="urn:microsoft.com/office/officeart/2018/2/layout/IconVerticalSolidList"/>
    <dgm:cxn modelId="{C882E243-49F7-47EC-A66A-EEF6D3C92339}" type="presParOf" srcId="{543ED873-8F7B-45B0-8FD8-84E02EDC3DE6}" destId="{F98D1616-A0AE-40FC-BCBE-C4230EC25A53}" srcOrd="2" destOrd="0" presId="urn:microsoft.com/office/officeart/2018/2/layout/IconVerticalSolidList"/>
    <dgm:cxn modelId="{791F0812-B53D-4352-A516-9D85C761D10C}" type="presParOf" srcId="{543ED873-8F7B-45B0-8FD8-84E02EDC3DE6}" destId="{5952D8CD-D9C7-4CA6-AE73-AB1BAA3BA6A5}" srcOrd="3" destOrd="0" presId="urn:microsoft.com/office/officeart/2018/2/layout/IconVerticalSolidList"/>
    <dgm:cxn modelId="{94E12B7F-8DED-4E5E-8EF7-EED0765D0C8F}" type="presParOf" srcId="{960263D3-69D5-479D-BC3A-BBCE0E3B042C}" destId="{2925D180-1F45-41E4-B004-A9597470728F}" srcOrd="13" destOrd="0" presId="urn:microsoft.com/office/officeart/2018/2/layout/IconVerticalSolidList"/>
    <dgm:cxn modelId="{2055AA3C-975F-4FAC-9000-DCB9F8362D45}" type="presParOf" srcId="{960263D3-69D5-479D-BC3A-BBCE0E3B042C}" destId="{04C7E1CC-BBA9-41B1-8A98-DCF6AB35AEF1}" srcOrd="14" destOrd="0" presId="urn:microsoft.com/office/officeart/2018/2/layout/IconVerticalSolidList"/>
    <dgm:cxn modelId="{C97ABE4C-E2CE-4266-8F16-A5458D8B04E0}" type="presParOf" srcId="{04C7E1CC-BBA9-41B1-8A98-DCF6AB35AEF1}" destId="{A7939460-7751-43AF-81EC-76E0AA2624DA}" srcOrd="0" destOrd="0" presId="urn:microsoft.com/office/officeart/2018/2/layout/IconVerticalSolidList"/>
    <dgm:cxn modelId="{838B0C1B-92B0-42E3-B9A5-244C4BE922A6}" type="presParOf" srcId="{04C7E1CC-BBA9-41B1-8A98-DCF6AB35AEF1}" destId="{FEDAAA6A-9D26-4304-8761-2EF8A8C03F76}" srcOrd="1" destOrd="0" presId="urn:microsoft.com/office/officeart/2018/2/layout/IconVerticalSolidList"/>
    <dgm:cxn modelId="{44AEC79E-1AE9-4AF8-97EA-6DFB0E667375}" type="presParOf" srcId="{04C7E1CC-BBA9-41B1-8A98-DCF6AB35AEF1}" destId="{755CA426-80FA-4AD0-BF16-3BC81A20DD78}" srcOrd="2" destOrd="0" presId="urn:microsoft.com/office/officeart/2018/2/layout/IconVerticalSolidList"/>
    <dgm:cxn modelId="{E3AF39D5-1AB3-4992-95DA-AB163B8B50C8}" type="presParOf" srcId="{04C7E1CC-BBA9-41B1-8A98-DCF6AB35AEF1}" destId="{EDC04460-78BB-4A4C-8925-DAF9B377187B}"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9B7E8EA-B1A5-4AB5-A6BF-B3F61D7F3A76}" type="doc">
      <dgm:prSet loTypeId="urn:microsoft.com/office/officeart/2018/2/layout/IconVerticalSolidList" loCatId="icon" qsTypeId="urn:microsoft.com/office/officeart/2005/8/quickstyle/simple1" qsCatId="simple" csTypeId="urn:microsoft.com/office/officeart/2018/5/colors/Iconchunking_neutralbg_colorful5" csCatId="colorful" phldr="1"/>
      <dgm:spPr/>
      <dgm:t>
        <a:bodyPr/>
        <a:lstStyle/>
        <a:p>
          <a:endParaRPr lang="en-US"/>
        </a:p>
      </dgm:t>
    </dgm:pt>
    <dgm:pt modelId="{BA206B77-C9F5-4D2C-B8E9-5BADE59E12A2}">
      <dgm:prSet/>
      <dgm:spPr/>
      <dgm:t>
        <a:bodyPr/>
        <a:lstStyle/>
        <a:p>
          <a:r>
            <a:rPr lang="en-GB" b="1"/>
            <a:t>Reflection - </a:t>
          </a:r>
          <a:r>
            <a:rPr lang="en-GB"/>
            <a:t>Focus will change over time, but will include issues such as who you are, what kind of practitioner you want to be, what alternatives there are and what have you learned</a:t>
          </a:r>
          <a:endParaRPr lang="en-US"/>
        </a:p>
      </dgm:t>
    </dgm:pt>
    <dgm:pt modelId="{063E34AF-3D7A-4DD0-B504-9D2052952CF9}" type="parTrans" cxnId="{87BC72C4-CDAF-44FA-A1C5-70224904BF80}">
      <dgm:prSet/>
      <dgm:spPr/>
      <dgm:t>
        <a:bodyPr/>
        <a:lstStyle/>
        <a:p>
          <a:endParaRPr lang="en-US"/>
        </a:p>
      </dgm:t>
    </dgm:pt>
    <dgm:pt modelId="{A7C17206-49F2-4FF7-8629-4A412332DE91}" type="sibTrans" cxnId="{87BC72C4-CDAF-44FA-A1C5-70224904BF80}">
      <dgm:prSet/>
      <dgm:spPr/>
      <dgm:t>
        <a:bodyPr/>
        <a:lstStyle/>
        <a:p>
          <a:endParaRPr lang="en-US"/>
        </a:p>
      </dgm:t>
    </dgm:pt>
    <dgm:pt modelId="{CB6D3F1F-CFFB-4285-9A67-BE83F4208D6A}">
      <dgm:prSet/>
      <dgm:spPr/>
      <dgm:t>
        <a:bodyPr/>
        <a:lstStyle/>
        <a:p>
          <a:r>
            <a:rPr lang="en-GB" b="1"/>
            <a:t>Increasing Self-Awareness - </a:t>
          </a:r>
          <a:r>
            <a:rPr lang="en-GB"/>
            <a:t>Including individual strength, interests, inspirations, preferences, qualities and own limitations.</a:t>
          </a:r>
          <a:endParaRPr lang="en-US"/>
        </a:p>
      </dgm:t>
    </dgm:pt>
    <dgm:pt modelId="{3015B168-6602-4EA5-AC52-C4A32A3366C8}" type="parTrans" cxnId="{0E7622EA-6421-4626-B53C-41B3113A90F1}">
      <dgm:prSet/>
      <dgm:spPr/>
      <dgm:t>
        <a:bodyPr/>
        <a:lstStyle/>
        <a:p>
          <a:endParaRPr lang="en-US"/>
        </a:p>
      </dgm:t>
    </dgm:pt>
    <dgm:pt modelId="{DA2A4B7D-0305-48F0-838F-9E210108212A}" type="sibTrans" cxnId="{0E7622EA-6421-4626-B53C-41B3113A90F1}">
      <dgm:prSet/>
      <dgm:spPr/>
      <dgm:t>
        <a:bodyPr/>
        <a:lstStyle/>
        <a:p>
          <a:endParaRPr lang="en-US"/>
        </a:p>
      </dgm:t>
    </dgm:pt>
    <dgm:pt modelId="{17E2611D-EFFC-4C0E-94B5-763761795248}">
      <dgm:prSet/>
      <dgm:spPr/>
      <dgm:t>
        <a:bodyPr/>
        <a:lstStyle/>
        <a:p>
          <a:r>
            <a:rPr lang="en-GB" b="1"/>
            <a:t>Being Informed - </a:t>
          </a:r>
          <a:r>
            <a:rPr lang="en-GB"/>
            <a:t>Finding out about opportunities and choices that are open to you, and that broaden your perspective</a:t>
          </a:r>
          <a:endParaRPr lang="en-US"/>
        </a:p>
      </dgm:t>
    </dgm:pt>
    <dgm:pt modelId="{146A6365-02EC-43EE-BADD-5338E9A8CB32}" type="parTrans" cxnId="{3AAC3318-7C51-4C68-B35C-F9D5A213AD85}">
      <dgm:prSet/>
      <dgm:spPr/>
      <dgm:t>
        <a:bodyPr/>
        <a:lstStyle/>
        <a:p>
          <a:endParaRPr lang="en-US"/>
        </a:p>
      </dgm:t>
    </dgm:pt>
    <dgm:pt modelId="{F90124FD-109C-4316-AD45-D4E9B5BFE5F0}" type="sibTrans" cxnId="{3AAC3318-7C51-4C68-B35C-F9D5A213AD85}">
      <dgm:prSet/>
      <dgm:spPr/>
      <dgm:t>
        <a:bodyPr/>
        <a:lstStyle/>
        <a:p>
          <a:endParaRPr lang="en-US"/>
        </a:p>
      </dgm:t>
    </dgm:pt>
    <dgm:pt modelId="{3589D975-DE03-494B-8CFA-9D84EC9C457E}">
      <dgm:prSet/>
      <dgm:spPr/>
      <dgm:t>
        <a:bodyPr/>
        <a:lstStyle/>
        <a:p>
          <a:r>
            <a:rPr lang="en-GB" b="1"/>
            <a:t>Taking Personal Responsibility - </a:t>
          </a:r>
          <a:r>
            <a:rPr lang="en-GB"/>
            <a:t>Taking responsibility for your own education, training, learning and choices</a:t>
          </a:r>
          <a:endParaRPr lang="en-US"/>
        </a:p>
      </dgm:t>
    </dgm:pt>
    <dgm:pt modelId="{B8281871-25AA-419E-B66B-AB2985C6A647}" type="parTrans" cxnId="{831A6746-6F90-49C1-BB1C-E058794A19F7}">
      <dgm:prSet/>
      <dgm:spPr/>
      <dgm:t>
        <a:bodyPr/>
        <a:lstStyle/>
        <a:p>
          <a:endParaRPr lang="en-US"/>
        </a:p>
      </dgm:t>
    </dgm:pt>
    <dgm:pt modelId="{9E10DC07-E997-4E81-ACEC-087D70433031}" type="sibTrans" cxnId="{831A6746-6F90-49C1-BB1C-E058794A19F7}">
      <dgm:prSet/>
      <dgm:spPr/>
      <dgm:t>
        <a:bodyPr/>
        <a:lstStyle/>
        <a:p>
          <a:endParaRPr lang="en-US"/>
        </a:p>
      </dgm:t>
    </dgm:pt>
    <dgm:pt modelId="{BEA37EB2-A26B-46CB-BA07-BCC7BC7F31BE}">
      <dgm:prSet/>
      <dgm:spPr/>
      <dgm:t>
        <a:bodyPr/>
        <a:lstStyle/>
        <a:p>
          <a:r>
            <a:rPr lang="en-GB" b="1"/>
            <a:t>Developing a Strategy - </a:t>
          </a:r>
          <a:r>
            <a:rPr lang="en-GB"/>
            <a:t>To get you where you want to be.  Helps you to plan, set targets, take action, develop skills, and review your position </a:t>
          </a:r>
          <a:endParaRPr lang="en-US"/>
        </a:p>
      </dgm:t>
    </dgm:pt>
    <dgm:pt modelId="{4B824A24-711A-4FDB-AB8F-9519A2F2F76F}" type="sibTrans" cxnId="{96E4EA9F-2272-4246-87B5-83D9BD584F4A}">
      <dgm:prSet/>
      <dgm:spPr/>
      <dgm:t>
        <a:bodyPr/>
        <a:lstStyle/>
        <a:p>
          <a:endParaRPr lang="en-US"/>
        </a:p>
      </dgm:t>
    </dgm:pt>
    <dgm:pt modelId="{A84B6866-0503-4CED-9F52-D0CBFF7C5761}" type="parTrans" cxnId="{96E4EA9F-2272-4246-87B5-83D9BD584F4A}">
      <dgm:prSet/>
      <dgm:spPr/>
      <dgm:t>
        <a:bodyPr/>
        <a:lstStyle/>
        <a:p>
          <a:endParaRPr lang="en-US"/>
        </a:p>
      </dgm:t>
    </dgm:pt>
    <dgm:pt modelId="{75610F24-5B9D-4CEB-BD56-469DE1E66803}" type="pres">
      <dgm:prSet presAssocID="{B9B7E8EA-B1A5-4AB5-A6BF-B3F61D7F3A76}" presName="root" presStyleCnt="0">
        <dgm:presLayoutVars>
          <dgm:dir/>
          <dgm:resizeHandles val="exact"/>
        </dgm:presLayoutVars>
      </dgm:prSet>
      <dgm:spPr/>
    </dgm:pt>
    <dgm:pt modelId="{956EB91F-5E00-4221-B24C-0A7488F07D6F}" type="pres">
      <dgm:prSet presAssocID="{BA206B77-C9F5-4D2C-B8E9-5BADE59E12A2}" presName="compNode" presStyleCnt="0"/>
      <dgm:spPr/>
    </dgm:pt>
    <dgm:pt modelId="{D541A85D-0713-4DD2-895D-FCFD64D1C06E}" type="pres">
      <dgm:prSet presAssocID="{BA206B77-C9F5-4D2C-B8E9-5BADE59E12A2}" presName="bgRect" presStyleLbl="bgShp" presStyleIdx="0" presStyleCnt="5" custLinFactNeighborY="1503"/>
      <dgm:spPr/>
    </dgm:pt>
    <dgm:pt modelId="{7BF4C502-2D77-4ADB-8534-B4A1A09EA934}" type="pres">
      <dgm:prSet presAssocID="{BA206B77-C9F5-4D2C-B8E9-5BADE59E12A2}"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ad with Gears"/>
        </a:ext>
      </dgm:extLst>
    </dgm:pt>
    <dgm:pt modelId="{465E1D3F-5213-471E-A63C-60758DB2F3B4}" type="pres">
      <dgm:prSet presAssocID="{BA206B77-C9F5-4D2C-B8E9-5BADE59E12A2}" presName="spaceRect" presStyleCnt="0"/>
      <dgm:spPr/>
    </dgm:pt>
    <dgm:pt modelId="{A9358EEF-9912-43EB-A43B-C1BBB9461C41}" type="pres">
      <dgm:prSet presAssocID="{BA206B77-C9F5-4D2C-B8E9-5BADE59E12A2}" presName="parTx" presStyleLbl="revTx" presStyleIdx="0" presStyleCnt="5">
        <dgm:presLayoutVars>
          <dgm:chMax val="0"/>
          <dgm:chPref val="0"/>
        </dgm:presLayoutVars>
      </dgm:prSet>
      <dgm:spPr/>
    </dgm:pt>
    <dgm:pt modelId="{7C67EA66-9DAE-43D8-AA9A-4ECF0F02806B}" type="pres">
      <dgm:prSet presAssocID="{A7C17206-49F2-4FF7-8629-4A412332DE91}" presName="sibTrans" presStyleCnt="0"/>
      <dgm:spPr/>
    </dgm:pt>
    <dgm:pt modelId="{B5DE5E46-F8D4-4DE6-9DBE-90238B8C69C9}" type="pres">
      <dgm:prSet presAssocID="{CB6D3F1F-CFFB-4285-9A67-BE83F4208D6A}" presName="compNode" presStyleCnt="0"/>
      <dgm:spPr/>
    </dgm:pt>
    <dgm:pt modelId="{B1912DA7-7BEF-4CE2-804A-C8331A412D04}" type="pres">
      <dgm:prSet presAssocID="{CB6D3F1F-CFFB-4285-9A67-BE83F4208D6A}" presName="bgRect" presStyleLbl="bgShp" presStyleIdx="1" presStyleCnt="5"/>
      <dgm:spPr/>
    </dgm:pt>
    <dgm:pt modelId="{6625051E-A803-4D34-954F-E6D6E61192B0}" type="pres">
      <dgm:prSet presAssocID="{CB6D3F1F-CFFB-4285-9A67-BE83F4208D6A}"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ingle gear"/>
        </a:ext>
      </dgm:extLst>
    </dgm:pt>
    <dgm:pt modelId="{8E19EE78-48BD-4DD4-B4B5-06AB89F27866}" type="pres">
      <dgm:prSet presAssocID="{CB6D3F1F-CFFB-4285-9A67-BE83F4208D6A}" presName="spaceRect" presStyleCnt="0"/>
      <dgm:spPr/>
    </dgm:pt>
    <dgm:pt modelId="{C4BD9D32-717F-4EC3-ABB5-94956ED2C701}" type="pres">
      <dgm:prSet presAssocID="{CB6D3F1F-CFFB-4285-9A67-BE83F4208D6A}" presName="parTx" presStyleLbl="revTx" presStyleIdx="1" presStyleCnt="5">
        <dgm:presLayoutVars>
          <dgm:chMax val="0"/>
          <dgm:chPref val="0"/>
        </dgm:presLayoutVars>
      </dgm:prSet>
      <dgm:spPr/>
    </dgm:pt>
    <dgm:pt modelId="{62AD0CB8-17F9-4D79-A284-023258F3735F}" type="pres">
      <dgm:prSet presAssocID="{DA2A4B7D-0305-48F0-838F-9E210108212A}" presName="sibTrans" presStyleCnt="0"/>
      <dgm:spPr/>
    </dgm:pt>
    <dgm:pt modelId="{02D9F092-C9EB-4C68-8F59-DAB6FED0A700}" type="pres">
      <dgm:prSet presAssocID="{17E2611D-EFFC-4C0E-94B5-763761795248}" presName="compNode" presStyleCnt="0"/>
      <dgm:spPr/>
    </dgm:pt>
    <dgm:pt modelId="{1AB90BA2-009A-4417-A03C-A91D15B01CBE}" type="pres">
      <dgm:prSet presAssocID="{17E2611D-EFFC-4C0E-94B5-763761795248}" presName="bgRect" presStyleLbl="bgShp" presStyleIdx="2" presStyleCnt="5"/>
      <dgm:spPr/>
    </dgm:pt>
    <dgm:pt modelId="{9F12044E-3CCF-4D55-9B07-5895929BC04A}" type="pres">
      <dgm:prSet presAssocID="{17E2611D-EFFC-4C0E-94B5-763761795248}"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Person with Idea"/>
        </a:ext>
      </dgm:extLst>
    </dgm:pt>
    <dgm:pt modelId="{6339E83E-6990-44C6-8E36-02F665E156D2}" type="pres">
      <dgm:prSet presAssocID="{17E2611D-EFFC-4C0E-94B5-763761795248}" presName="spaceRect" presStyleCnt="0"/>
      <dgm:spPr/>
    </dgm:pt>
    <dgm:pt modelId="{A2BA9085-06BD-48B1-A870-D8D81F578D8B}" type="pres">
      <dgm:prSet presAssocID="{17E2611D-EFFC-4C0E-94B5-763761795248}" presName="parTx" presStyleLbl="revTx" presStyleIdx="2" presStyleCnt="5">
        <dgm:presLayoutVars>
          <dgm:chMax val="0"/>
          <dgm:chPref val="0"/>
        </dgm:presLayoutVars>
      </dgm:prSet>
      <dgm:spPr/>
    </dgm:pt>
    <dgm:pt modelId="{6FEB2FB9-F741-4E21-81DE-B9996E203FF3}" type="pres">
      <dgm:prSet presAssocID="{F90124FD-109C-4316-AD45-D4E9B5BFE5F0}" presName="sibTrans" presStyleCnt="0"/>
      <dgm:spPr/>
    </dgm:pt>
    <dgm:pt modelId="{35AB4B90-E49D-4779-ABFD-F7E666AA3933}" type="pres">
      <dgm:prSet presAssocID="{3589D975-DE03-494B-8CFA-9D84EC9C457E}" presName="compNode" presStyleCnt="0"/>
      <dgm:spPr/>
    </dgm:pt>
    <dgm:pt modelId="{B324600E-A12D-4983-AF84-C42C8FFADC27}" type="pres">
      <dgm:prSet presAssocID="{3589D975-DE03-494B-8CFA-9D84EC9C457E}" presName="bgRect" presStyleLbl="bgShp" presStyleIdx="3" presStyleCnt="5"/>
      <dgm:spPr/>
    </dgm:pt>
    <dgm:pt modelId="{AA59C7EC-459B-4C98-939D-8525E109200D}" type="pres">
      <dgm:prSet presAssocID="{3589D975-DE03-494B-8CFA-9D84EC9C457E}"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Schoolhouse"/>
        </a:ext>
      </dgm:extLst>
    </dgm:pt>
    <dgm:pt modelId="{3E2BB39D-329D-452F-8DDF-4F490731A5B3}" type="pres">
      <dgm:prSet presAssocID="{3589D975-DE03-494B-8CFA-9D84EC9C457E}" presName="spaceRect" presStyleCnt="0"/>
      <dgm:spPr/>
    </dgm:pt>
    <dgm:pt modelId="{ECA73DEF-149B-48CA-B4B5-6B97B32B7FC7}" type="pres">
      <dgm:prSet presAssocID="{3589D975-DE03-494B-8CFA-9D84EC9C457E}" presName="parTx" presStyleLbl="revTx" presStyleIdx="3" presStyleCnt="5">
        <dgm:presLayoutVars>
          <dgm:chMax val="0"/>
          <dgm:chPref val="0"/>
        </dgm:presLayoutVars>
      </dgm:prSet>
      <dgm:spPr/>
    </dgm:pt>
    <dgm:pt modelId="{F4BE10E4-A8C2-4DC0-A4CE-7548CA1D68D1}" type="pres">
      <dgm:prSet presAssocID="{9E10DC07-E997-4E81-ACEC-087D70433031}" presName="sibTrans" presStyleCnt="0"/>
      <dgm:spPr/>
    </dgm:pt>
    <dgm:pt modelId="{575D2D04-89E8-4236-AF2C-76A8ADED05C4}" type="pres">
      <dgm:prSet presAssocID="{BEA37EB2-A26B-46CB-BA07-BCC7BC7F31BE}" presName="compNode" presStyleCnt="0"/>
      <dgm:spPr/>
    </dgm:pt>
    <dgm:pt modelId="{E5583503-CA4F-4126-B310-C9540150B8CC}" type="pres">
      <dgm:prSet presAssocID="{BEA37EB2-A26B-46CB-BA07-BCC7BC7F31BE}" presName="bgRect" presStyleLbl="bgShp" presStyleIdx="4" presStyleCnt="5"/>
      <dgm:spPr/>
    </dgm:pt>
    <dgm:pt modelId="{10349617-783C-4046-955C-C54133038064}" type="pres">
      <dgm:prSet presAssocID="{BEA37EB2-A26B-46CB-BA07-BCC7BC7F31BE}"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Playbook"/>
        </a:ext>
      </dgm:extLst>
    </dgm:pt>
    <dgm:pt modelId="{252DB2E1-7CCB-43C9-9CA4-BE7B6F0A92F1}" type="pres">
      <dgm:prSet presAssocID="{BEA37EB2-A26B-46CB-BA07-BCC7BC7F31BE}" presName="spaceRect" presStyleCnt="0"/>
      <dgm:spPr/>
    </dgm:pt>
    <dgm:pt modelId="{B9D638A1-D9C7-4494-AD22-F3A663950A66}" type="pres">
      <dgm:prSet presAssocID="{BEA37EB2-A26B-46CB-BA07-BCC7BC7F31BE}" presName="parTx" presStyleLbl="revTx" presStyleIdx="4" presStyleCnt="5">
        <dgm:presLayoutVars>
          <dgm:chMax val="0"/>
          <dgm:chPref val="0"/>
        </dgm:presLayoutVars>
      </dgm:prSet>
      <dgm:spPr/>
    </dgm:pt>
  </dgm:ptLst>
  <dgm:cxnLst>
    <dgm:cxn modelId="{7CEE7215-3817-D54A-A0CC-5CA5A165F670}" type="presOf" srcId="{3589D975-DE03-494B-8CFA-9D84EC9C457E}" destId="{ECA73DEF-149B-48CA-B4B5-6B97B32B7FC7}" srcOrd="0" destOrd="0" presId="urn:microsoft.com/office/officeart/2018/2/layout/IconVerticalSolidList"/>
    <dgm:cxn modelId="{3AAC3318-7C51-4C68-B35C-F9D5A213AD85}" srcId="{B9B7E8EA-B1A5-4AB5-A6BF-B3F61D7F3A76}" destId="{17E2611D-EFFC-4C0E-94B5-763761795248}" srcOrd="2" destOrd="0" parTransId="{146A6365-02EC-43EE-BADD-5338E9A8CB32}" sibTransId="{F90124FD-109C-4316-AD45-D4E9B5BFE5F0}"/>
    <dgm:cxn modelId="{831A6746-6F90-49C1-BB1C-E058794A19F7}" srcId="{B9B7E8EA-B1A5-4AB5-A6BF-B3F61D7F3A76}" destId="{3589D975-DE03-494B-8CFA-9D84EC9C457E}" srcOrd="3" destOrd="0" parTransId="{B8281871-25AA-419E-B66B-AB2985C6A647}" sibTransId="{9E10DC07-E997-4E81-ACEC-087D70433031}"/>
    <dgm:cxn modelId="{B27DEF8D-F9E1-7646-BCD9-264BE38C7DD6}" type="presOf" srcId="{17E2611D-EFFC-4C0E-94B5-763761795248}" destId="{A2BA9085-06BD-48B1-A870-D8D81F578D8B}" srcOrd="0" destOrd="0" presId="urn:microsoft.com/office/officeart/2018/2/layout/IconVerticalSolidList"/>
    <dgm:cxn modelId="{26C5789A-6942-E846-BBCF-CFCC44097FFE}" type="presOf" srcId="{CB6D3F1F-CFFB-4285-9A67-BE83F4208D6A}" destId="{C4BD9D32-717F-4EC3-ABB5-94956ED2C701}" srcOrd="0" destOrd="0" presId="urn:microsoft.com/office/officeart/2018/2/layout/IconVerticalSolidList"/>
    <dgm:cxn modelId="{96E4EA9F-2272-4246-87B5-83D9BD584F4A}" srcId="{B9B7E8EA-B1A5-4AB5-A6BF-B3F61D7F3A76}" destId="{BEA37EB2-A26B-46CB-BA07-BCC7BC7F31BE}" srcOrd="4" destOrd="0" parTransId="{A84B6866-0503-4CED-9F52-D0CBFF7C5761}" sibTransId="{4B824A24-711A-4FDB-AB8F-9519A2F2F76F}"/>
    <dgm:cxn modelId="{87BC72C4-CDAF-44FA-A1C5-70224904BF80}" srcId="{B9B7E8EA-B1A5-4AB5-A6BF-B3F61D7F3A76}" destId="{BA206B77-C9F5-4D2C-B8E9-5BADE59E12A2}" srcOrd="0" destOrd="0" parTransId="{063E34AF-3D7A-4DD0-B504-9D2052952CF9}" sibTransId="{A7C17206-49F2-4FF7-8629-4A412332DE91}"/>
    <dgm:cxn modelId="{6E6C3FD3-62EA-E04B-9C95-BB3950AC165C}" type="presOf" srcId="{B9B7E8EA-B1A5-4AB5-A6BF-B3F61D7F3A76}" destId="{75610F24-5B9D-4CEB-BD56-469DE1E66803}" srcOrd="0" destOrd="0" presId="urn:microsoft.com/office/officeart/2018/2/layout/IconVerticalSolidList"/>
    <dgm:cxn modelId="{57D2FED3-DFC6-C340-A84B-4EFCE87A66C9}" type="presOf" srcId="{BA206B77-C9F5-4D2C-B8E9-5BADE59E12A2}" destId="{A9358EEF-9912-43EB-A43B-C1BBB9461C41}" srcOrd="0" destOrd="0" presId="urn:microsoft.com/office/officeart/2018/2/layout/IconVerticalSolidList"/>
    <dgm:cxn modelId="{4640EFD8-C988-2F4B-92D4-B6236B60F1B1}" type="presOf" srcId="{BEA37EB2-A26B-46CB-BA07-BCC7BC7F31BE}" destId="{B9D638A1-D9C7-4494-AD22-F3A663950A66}" srcOrd="0" destOrd="0" presId="urn:microsoft.com/office/officeart/2018/2/layout/IconVerticalSolidList"/>
    <dgm:cxn modelId="{0E7622EA-6421-4626-B53C-41B3113A90F1}" srcId="{B9B7E8EA-B1A5-4AB5-A6BF-B3F61D7F3A76}" destId="{CB6D3F1F-CFFB-4285-9A67-BE83F4208D6A}" srcOrd="1" destOrd="0" parTransId="{3015B168-6602-4EA5-AC52-C4A32A3366C8}" sibTransId="{DA2A4B7D-0305-48F0-838F-9E210108212A}"/>
    <dgm:cxn modelId="{4F78B1D0-BCFE-7344-9824-27D93E6931DD}" type="presParOf" srcId="{75610F24-5B9D-4CEB-BD56-469DE1E66803}" destId="{956EB91F-5E00-4221-B24C-0A7488F07D6F}" srcOrd="0" destOrd="0" presId="urn:microsoft.com/office/officeart/2018/2/layout/IconVerticalSolidList"/>
    <dgm:cxn modelId="{923B8A1D-DE48-1449-9B93-16CAAF73EB16}" type="presParOf" srcId="{956EB91F-5E00-4221-B24C-0A7488F07D6F}" destId="{D541A85D-0713-4DD2-895D-FCFD64D1C06E}" srcOrd="0" destOrd="0" presId="urn:microsoft.com/office/officeart/2018/2/layout/IconVerticalSolidList"/>
    <dgm:cxn modelId="{8E49F8A3-1FFF-E24E-88AB-91D4161F137B}" type="presParOf" srcId="{956EB91F-5E00-4221-B24C-0A7488F07D6F}" destId="{7BF4C502-2D77-4ADB-8534-B4A1A09EA934}" srcOrd="1" destOrd="0" presId="urn:microsoft.com/office/officeart/2018/2/layout/IconVerticalSolidList"/>
    <dgm:cxn modelId="{D1DCC954-DA18-1142-AE3A-839C48511B1B}" type="presParOf" srcId="{956EB91F-5E00-4221-B24C-0A7488F07D6F}" destId="{465E1D3F-5213-471E-A63C-60758DB2F3B4}" srcOrd="2" destOrd="0" presId="urn:microsoft.com/office/officeart/2018/2/layout/IconVerticalSolidList"/>
    <dgm:cxn modelId="{8ED1A854-1D7F-644B-9DBA-4D9A49BEA717}" type="presParOf" srcId="{956EB91F-5E00-4221-B24C-0A7488F07D6F}" destId="{A9358EEF-9912-43EB-A43B-C1BBB9461C41}" srcOrd="3" destOrd="0" presId="urn:microsoft.com/office/officeart/2018/2/layout/IconVerticalSolidList"/>
    <dgm:cxn modelId="{37A13C5A-262C-364A-8E75-0BCD2BC28F4C}" type="presParOf" srcId="{75610F24-5B9D-4CEB-BD56-469DE1E66803}" destId="{7C67EA66-9DAE-43D8-AA9A-4ECF0F02806B}" srcOrd="1" destOrd="0" presId="urn:microsoft.com/office/officeart/2018/2/layout/IconVerticalSolidList"/>
    <dgm:cxn modelId="{08BB2B10-FD21-E14A-91C8-B0EEF509F635}" type="presParOf" srcId="{75610F24-5B9D-4CEB-BD56-469DE1E66803}" destId="{B5DE5E46-F8D4-4DE6-9DBE-90238B8C69C9}" srcOrd="2" destOrd="0" presId="urn:microsoft.com/office/officeart/2018/2/layout/IconVerticalSolidList"/>
    <dgm:cxn modelId="{9DBC7FC1-24F0-9343-B1B0-132748EB18AC}" type="presParOf" srcId="{B5DE5E46-F8D4-4DE6-9DBE-90238B8C69C9}" destId="{B1912DA7-7BEF-4CE2-804A-C8331A412D04}" srcOrd="0" destOrd="0" presId="urn:microsoft.com/office/officeart/2018/2/layout/IconVerticalSolidList"/>
    <dgm:cxn modelId="{B4F4FEA8-F339-3D44-835E-C29F7AB61C5F}" type="presParOf" srcId="{B5DE5E46-F8D4-4DE6-9DBE-90238B8C69C9}" destId="{6625051E-A803-4D34-954F-E6D6E61192B0}" srcOrd="1" destOrd="0" presId="urn:microsoft.com/office/officeart/2018/2/layout/IconVerticalSolidList"/>
    <dgm:cxn modelId="{82586728-3B3B-F040-B51E-0A8724BFF76C}" type="presParOf" srcId="{B5DE5E46-F8D4-4DE6-9DBE-90238B8C69C9}" destId="{8E19EE78-48BD-4DD4-B4B5-06AB89F27866}" srcOrd="2" destOrd="0" presId="urn:microsoft.com/office/officeart/2018/2/layout/IconVerticalSolidList"/>
    <dgm:cxn modelId="{304D9ED2-BBDF-3141-A813-F750A028C5D4}" type="presParOf" srcId="{B5DE5E46-F8D4-4DE6-9DBE-90238B8C69C9}" destId="{C4BD9D32-717F-4EC3-ABB5-94956ED2C701}" srcOrd="3" destOrd="0" presId="urn:microsoft.com/office/officeart/2018/2/layout/IconVerticalSolidList"/>
    <dgm:cxn modelId="{FE2F13AF-1596-A048-8FBB-48505D7D73CC}" type="presParOf" srcId="{75610F24-5B9D-4CEB-BD56-469DE1E66803}" destId="{62AD0CB8-17F9-4D79-A284-023258F3735F}" srcOrd="3" destOrd="0" presId="urn:microsoft.com/office/officeart/2018/2/layout/IconVerticalSolidList"/>
    <dgm:cxn modelId="{32963FEE-F653-C747-B7B8-5896568A034B}" type="presParOf" srcId="{75610F24-5B9D-4CEB-BD56-469DE1E66803}" destId="{02D9F092-C9EB-4C68-8F59-DAB6FED0A700}" srcOrd="4" destOrd="0" presId="urn:microsoft.com/office/officeart/2018/2/layout/IconVerticalSolidList"/>
    <dgm:cxn modelId="{7F23A784-E434-6841-A189-4FFD112CBB03}" type="presParOf" srcId="{02D9F092-C9EB-4C68-8F59-DAB6FED0A700}" destId="{1AB90BA2-009A-4417-A03C-A91D15B01CBE}" srcOrd="0" destOrd="0" presId="urn:microsoft.com/office/officeart/2018/2/layout/IconVerticalSolidList"/>
    <dgm:cxn modelId="{DF3DC6D7-A997-784E-A945-70E05C4BD1D8}" type="presParOf" srcId="{02D9F092-C9EB-4C68-8F59-DAB6FED0A700}" destId="{9F12044E-3CCF-4D55-9B07-5895929BC04A}" srcOrd="1" destOrd="0" presId="urn:microsoft.com/office/officeart/2018/2/layout/IconVerticalSolidList"/>
    <dgm:cxn modelId="{7F0D8927-0BE0-7146-A734-1407CB33FE1E}" type="presParOf" srcId="{02D9F092-C9EB-4C68-8F59-DAB6FED0A700}" destId="{6339E83E-6990-44C6-8E36-02F665E156D2}" srcOrd="2" destOrd="0" presId="urn:microsoft.com/office/officeart/2018/2/layout/IconVerticalSolidList"/>
    <dgm:cxn modelId="{04B599A8-532F-E547-A5B8-88443238554E}" type="presParOf" srcId="{02D9F092-C9EB-4C68-8F59-DAB6FED0A700}" destId="{A2BA9085-06BD-48B1-A870-D8D81F578D8B}" srcOrd="3" destOrd="0" presId="urn:microsoft.com/office/officeart/2018/2/layout/IconVerticalSolidList"/>
    <dgm:cxn modelId="{1892B0CE-A283-0545-9E56-95F5F944AB22}" type="presParOf" srcId="{75610F24-5B9D-4CEB-BD56-469DE1E66803}" destId="{6FEB2FB9-F741-4E21-81DE-B9996E203FF3}" srcOrd="5" destOrd="0" presId="urn:microsoft.com/office/officeart/2018/2/layout/IconVerticalSolidList"/>
    <dgm:cxn modelId="{DCBD4A3D-F1D6-DF4F-9106-ABB662DE4ED6}" type="presParOf" srcId="{75610F24-5B9D-4CEB-BD56-469DE1E66803}" destId="{35AB4B90-E49D-4779-ABFD-F7E666AA3933}" srcOrd="6" destOrd="0" presId="urn:microsoft.com/office/officeart/2018/2/layout/IconVerticalSolidList"/>
    <dgm:cxn modelId="{F06DE878-4F49-DA46-A92A-59998F216ADF}" type="presParOf" srcId="{35AB4B90-E49D-4779-ABFD-F7E666AA3933}" destId="{B324600E-A12D-4983-AF84-C42C8FFADC27}" srcOrd="0" destOrd="0" presId="urn:microsoft.com/office/officeart/2018/2/layout/IconVerticalSolidList"/>
    <dgm:cxn modelId="{F8D88CC4-81A8-284E-BD88-E61BFC349ED5}" type="presParOf" srcId="{35AB4B90-E49D-4779-ABFD-F7E666AA3933}" destId="{AA59C7EC-459B-4C98-939D-8525E109200D}" srcOrd="1" destOrd="0" presId="urn:microsoft.com/office/officeart/2018/2/layout/IconVerticalSolidList"/>
    <dgm:cxn modelId="{12FB65F2-50C7-3945-85C5-F77BA480C06D}" type="presParOf" srcId="{35AB4B90-E49D-4779-ABFD-F7E666AA3933}" destId="{3E2BB39D-329D-452F-8DDF-4F490731A5B3}" srcOrd="2" destOrd="0" presId="urn:microsoft.com/office/officeart/2018/2/layout/IconVerticalSolidList"/>
    <dgm:cxn modelId="{720EF389-E47A-1E40-8DD6-ABE0D83520B2}" type="presParOf" srcId="{35AB4B90-E49D-4779-ABFD-F7E666AA3933}" destId="{ECA73DEF-149B-48CA-B4B5-6B97B32B7FC7}" srcOrd="3" destOrd="0" presId="urn:microsoft.com/office/officeart/2018/2/layout/IconVerticalSolidList"/>
    <dgm:cxn modelId="{D991BA34-BC1A-B940-B52D-09BB7E62AB39}" type="presParOf" srcId="{75610F24-5B9D-4CEB-BD56-469DE1E66803}" destId="{F4BE10E4-A8C2-4DC0-A4CE-7548CA1D68D1}" srcOrd="7" destOrd="0" presId="urn:microsoft.com/office/officeart/2018/2/layout/IconVerticalSolidList"/>
    <dgm:cxn modelId="{81BE70DF-2AB5-984A-822E-FE4F6439A938}" type="presParOf" srcId="{75610F24-5B9D-4CEB-BD56-469DE1E66803}" destId="{575D2D04-89E8-4236-AF2C-76A8ADED05C4}" srcOrd="8" destOrd="0" presId="urn:microsoft.com/office/officeart/2018/2/layout/IconVerticalSolidList"/>
    <dgm:cxn modelId="{F5D2A51F-894F-C84B-8308-EE5378D63E46}" type="presParOf" srcId="{575D2D04-89E8-4236-AF2C-76A8ADED05C4}" destId="{E5583503-CA4F-4126-B310-C9540150B8CC}" srcOrd="0" destOrd="0" presId="urn:microsoft.com/office/officeart/2018/2/layout/IconVerticalSolidList"/>
    <dgm:cxn modelId="{EFAC2E39-78B8-DA4A-B315-59962B6DDDE8}" type="presParOf" srcId="{575D2D04-89E8-4236-AF2C-76A8ADED05C4}" destId="{10349617-783C-4046-955C-C54133038064}" srcOrd="1" destOrd="0" presId="urn:microsoft.com/office/officeart/2018/2/layout/IconVerticalSolidList"/>
    <dgm:cxn modelId="{D8669AEB-0AA0-784D-85BA-F436E26F8580}" type="presParOf" srcId="{575D2D04-89E8-4236-AF2C-76A8ADED05C4}" destId="{252DB2E1-7CCB-43C9-9CA4-BE7B6F0A92F1}" srcOrd="2" destOrd="0" presId="urn:microsoft.com/office/officeart/2018/2/layout/IconVerticalSolidList"/>
    <dgm:cxn modelId="{DE3F1D24-0A61-DA40-AF50-473190BE939D}" type="presParOf" srcId="{575D2D04-89E8-4236-AF2C-76A8ADED05C4}" destId="{B9D638A1-D9C7-4494-AD22-F3A663950A66}"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7C255F8-3870-4E12-8C99-77B48B8A316A}"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45694897-1D98-482E-964A-88486DE8152A}">
      <dgm:prSet/>
      <dgm:spPr/>
      <dgm:t>
        <a:bodyPr/>
        <a:lstStyle/>
        <a:p>
          <a:pPr>
            <a:lnSpc>
              <a:spcPct val="100000"/>
            </a:lnSpc>
          </a:pPr>
          <a:r>
            <a:rPr lang="en-GB" b="0" dirty="0"/>
            <a:t>Task 1 - Must integrate and reference a model/s of reflection throughout in both parts a and b and take into account training, learning, research and use of supervision. </a:t>
          </a:r>
          <a:endParaRPr lang="en-US" dirty="0"/>
        </a:p>
      </dgm:t>
    </dgm:pt>
    <dgm:pt modelId="{1EA809A8-2930-49CB-86F8-3C15FC7E0E02}" type="parTrans" cxnId="{0AB73E50-04A2-42E1-AF77-1B30FB1020A7}">
      <dgm:prSet/>
      <dgm:spPr/>
      <dgm:t>
        <a:bodyPr/>
        <a:lstStyle/>
        <a:p>
          <a:endParaRPr lang="en-US"/>
        </a:p>
      </dgm:t>
    </dgm:pt>
    <dgm:pt modelId="{E6175FD7-EFB4-4C8C-8648-678FE3388AB8}" type="sibTrans" cxnId="{0AB73E50-04A2-42E1-AF77-1B30FB1020A7}">
      <dgm:prSet/>
      <dgm:spPr/>
      <dgm:t>
        <a:bodyPr/>
        <a:lstStyle/>
        <a:p>
          <a:endParaRPr lang="en-US"/>
        </a:p>
      </dgm:t>
    </dgm:pt>
    <dgm:pt modelId="{66219000-C17B-4709-B622-78D7E30DE224}">
      <dgm:prSet/>
      <dgm:spPr/>
      <dgm:t>
        <a:bodyPr/>
        <a:lstStyle/>
        <a:p>
          <a:pPr>
            <a:lnSpc>
              <a:spcPct val="100000"/>
            </a:lnSpc>
          </a:pPr>
          <a:r>
            <a:rPr lang="en-GB" b="0"/>
            <a:t>Both parts a and b need to provide academic references/evidence.</a:t>
          </a:r>
          <a:endParaRPr lang="en-US"/>
        </a:p>
      </dgm:t>
    </dgm:pt>
    <dgm:pt modelId="{BBA400B1-9348-4CCA-9EF1-0F2B6512A6E3}" type="parTrans" cxnId="{1296AB77-48D7-4DBC-8AE4-41326E4ED9DF}">
      <dgm:prSet/>
      <dgm:spPr/>
      <dgm:t>
        <a:bodyPr/>
        <a:lstStyle/>
        <a:p>
          <a:endParaRPr lang="en-US"/>
        </a:p>
      </dgm:t>
    </dgm:pt>
    <dgm:pt modelId="{4715E8C7-98BA-4C77-932A-677B03BBA9C5}" type="sibTrans" cxnId="{1296AB77-48D7-4DBC-8AE4-41326E4ED9DF}">
      <dgm:prSet/>
      <dgm:spPr/>
      <dgm:t>
        <a:bodyPr/>
        <a:lstStyle/>
        <a:p>
          <a:endParaRPr lang="en-US"/>
        </a:p>
      </dgm:t>
    </dgm:pt>
    <dgm:pt modelId="{9AEA11E1-BB57-4F7F-BA84-15856BCDA9E9}" type="pres">
      <dgm:prSet presAssocID="{97C255F8-3870-4E12-8C99-77B48B8A316A}" presName="root" presStyleCnt="0">
        <dgm:presLayoutVars>
          <dgm:dir/>
          <dgm:resizeHandles val="exact"/>
        </dgm:presLayoutVars>
      </dgm:prSet>
      <dgm:spPr/>
    </dgm:pt>
    <dgm:pt modelId="{84CCB8DD-028A-4EF2-A017-94A0A2102053}" type="pres">
      <dgm:prSet presAssocID="{45694897-1D98-482E-964A-88486DE8152A}" presName="compNode" presStyleCnt="0"/>
      <dgm:spPr/>
    </dgm:pt>
    <dgm:pt modelId="{C582F97A-86B9-436E-BD14-9D47CFDA3901}" type="pres">
      <dgm:prSet presAssocID="{45694897-1D98-482E-964A-88486DE8152A}" presName="bgRect" presStyleLbl="bgShp" presStyleIdx="0" presStyleCnt="2"/>
      <dgm:spPr/>
    </dgm:pt>
    <dgm:pt modelId="{F9CB0FB5-786A-4393-AC07-0AC72DDA9BAB}" type="pres">
      <dgm:prSet presAssocID="{45694897-1D98-482E-964A-88486DE8152A}"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Classroom"/>
        </a:ext>
      </dgm:extLst>
    </dgm:pt>
    <dgm:pt modelId="{C87A45AF-E5D7-44CB-B1F7-1F1C775FE079}" type="pres">
      <dgm:prSet presAssocID="{45694897-1D98-482E-964A-88486DE8152A}" presName="spaceRect" presStyleCnt="0"/>
      <dgm:spPr/>
    </dgm:pt>
    <dgm:pt modelId="{53A12B0D-A4FD-49D3-9FFA-A2B3201E2500}" type="pres">
      <dgm:prSet presAssocID="{45694897-1D98-482E-964A-88486DE8152A}" presName="parTx" presStyleLbl="revTx" presStyleIdx="0" presStyleCnt="2">
        <dgm:presLayoutVars>
          <dgm:chMax val="0"/>
          <dgm:chPref val="0"/>
        </dgm:presLayoutVars>
      </dgm:prSet>
      <dgm:spPr/>
    </dgm:pt>
    <dgm:pt modelId="{1E8A51E4-52E9-4084-9CDC-56DFD0E48E1A}" type="pres">
      <dgm:prSet presAssocID="{E6175FD7-EFB4-4C8C-8648-678FE3388AB8}" presName="sibTrans" presStyleCnt="0"/>
      <dgm:spPr/>
    </dgm:pt>
    <dgm:pt modelId="{8308BB6A-25D1-458C-B11A-C13FFD003F85}" type="pres">
      <dgm:prSet presAssocID="{66219000-C17B-4709-B622-78D7E30DE224}" presName="compNode" presStyleCnt="0"/>
      <dgm:spPr/>
    </dgm:pt>
    <dgm:pt modelId="{EF8BF9ED-CC71-4473-B628-2964FFF9BED0}" type="pres">
      <dgm:prSet presAssocID="{66219000-C17B-4709-B622-78D7E30DE224}" presName="bgRect" presStyleLbl="bgShp" presStyleIdx="1" presStyleCnt="2"/>
      <dgm:spPr/>
    </dgm:pt>
    <dgm:pt modelId="{629C8009-BEF0-433F-8384-CA845A447560}" type="pres">
      <dgm:prSet presAssocID="{66219000-C17B-4709-B622-78D7E30DE224}"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Books"/>
        </a:ext>
      </dgm:extLst>
    </dgm:pt>
    <dgm:pt modelId="{DF4D05B1-0D5B-44CC-9CAA-77E558936FF3}" type="pres">
      <dgm:prSet presAssocID="{66219000-C17B-4709-B622-78D7E30DE224}" presName="spaceRect" presStyleCnt="0"/>
      <dgm:spPr/>
    </dgm:pt>
    <dgm:pt modelId="{8E9D12B2-DDD0-4880-A872-C9F024AD3FC4}" type="pres">
      <dgm:prSet presAssocID="{66219000-C17B-4709-B622-78D7E30DE224}" presName="parTx" presStyleLbl="revTx" presStyleIdx="1" presStyleCnt="2">
        <dgm:presLayoutVars>
          <dgm:chMax val="0"/>
          <dgm:chPref val="0"/>
        </dgm:presLayoutVars>
      </dgm:prSet>
      <dgm:spPr/>
    </dgm:pt>
  </dgm:ptLst>
  <dgm:cxnLst>
    <dgm:cxn modelId="{0AB73E50-04A2-42E1-AF77-1B30FB1020A7}" srcId="{97C255F8-3870-4E12-8C99-77B48B8A316A}" destId="{45694897-1D98-482E-964A-88486DE8152A}" srcOrd="0" destOrd="0" parTransId="{1EA809A8-2930-49CB-86F8-3C15FC7E0E02}" sibTransId="{E6175FD7-EFB4-4C8C-8648-678FE3388AB8}"/>
    <dgm:cxn modelId="{1296AB77-48D7-4DBC-8AE4-41326E4ED9DF}" srcId="{97C255F8-3870-4E12-8C99-77B48B8A316A}" destId="{66219000-C17B-4709-B622-78D7E30DE224}" srcOrd="1" destOrd="0" parTransId="{BBA400B1-9348-4CCA-9EF1-0F2B6512A6E3}" sibTransId="{4715E8C7-98BA-4C77-932A-677B03BBA9C5}"/>
    <dgm:cxn modelId="{E8767B99-DDE6-4DFB-90C4-DD5D1EE74810}" type="presOf" srcId="{66219000-C17B-4709-B622-78D7E30DE224}" destId="{8E9D12B2-DDD0-4880-A872-C9F024AD3FC4}" srcOrd="0" destOrd="0" presId="urn:microsoft.com/office/officeart/2018/2/layout/IconVerticalSolidList"/>
    <dgm:cxn modelId="{6B07E5C0-3896-4806-B201-477206ACD476}" type="presOf" srcId="{45694897-1D98-482E-964A-88486DE8152A}" destId="{53A12B0D-A4FD-49D3-9FFA-A2B3201E2500}" srcOrd="0" destOrd="0" presId="urn:microsoft.com/office/officeart/2018/2/layout/IconVerticalSolidList"/>
    <dgm:cxn modelId="{E76FB9D8-C3BB-4891-ACF3-AA26A843FD7E}" type="presOf" srcId="{97C255F8-3870-4E12-8C99-77B48B8A316A}" destId="{9AEA11E1-BB57-4F7F-BA84-15856BCDA9E9}" srcOrd="0" destOrd="0" presId="urn:microsoft.com/office/officeart/2018/2/layout/IconVerticalSolidList"/>
    <dgm:cxn modelId="{F370389A-EF26-403E-AB58-4B6C285F5271}" type="presParOf" srcId="{9AEA11E1-BB57-4F7F-BA84-15856BCDA9E9}" destId="{84CCB8DD-028A-4EF2-A017-94A0A2102053}" srcOrd="0" destOrd="0" presId="urn:microsoft.com/office/officeart/2018/2/layout/IconVerticalSolidList"/>
    <dgm:cxn modelId="{6F89385F-9435-4D25-A0FC-53637AA75B49}" type="presParOf" srcId="{84CCB8DD-028A-4EF2-A017-94A0A2102053}" destId="{C582F97A-86B9-436E-BD14-9D47CFDA3901}" srcOrd="0" destOrd="0" presId="urn:microsoft.com/office/officeart/2018/2/layout/IconVerticalSolidList"/>
    <dgm:cxn modelId="{D9E569BE-5E1E-4445-BB75-BBE828130AE6}" type="presParOf" srcId="{84CCB8DD-028A-4EF2-A017-94A0A2102053}" destId="{F9CB0FB5-786A-4393-AC07-0AC72DDA9BAB}" srcOrd="1" destOrd="0" presId="urn:microsoft.com/office/officeart/2018/2/layout/IconVerticalSolidList"/>
    <dgm:cxn modelId="{28A64B9C-65F2-4996-9BAC-B22E87323BF6}" type="presParOf" srcId="{84CCB8DD-028A-4EF2-A017-94A0A2102053}" destId="{C87A45AF-E5D7-44CB-B1F7-1F1C775FE079}" srcOrd="2" destOrd="0" presId="urn:microsoft.com/office/officeart/2018/2/layout/IconVerticalSolidList"/>
    <dgm:cxn modelId="{27572773-8D9B-43BD-9F97-152CDDDE5B98}" type="presParOf" srcId="{84CCB8DD-028A-4EF2-A017-94A0A2102053}" destId="{53A12B0D-A4FD-49D3-9FFA-A2B3201E2500}" srcOrd="3" destOrd="0" presId="urn:microsoft.com/office/officeart/2018/2/layout/IconVerticalSolidList"/>
    <dgm:cxn modelId="{CBF7CD2A-3392-4870-961B-093F3F0F94E4}" type="presParOf" srcId="{9AEA11E1-BB57-4F7F-BA84-15856BCDA9E9}" destId="{1E8A51E4-52E9-4084-9CDC-56DFD0E48E1A}" srcOrd="1" destOrd="0" presId="urn:microsoft.com/office/officeart/2018/2/layout/IconVerticalSolidList"/>
    <dgm:cxn modelId="{B4AA60F0-E904-42D2-97BE-6E5545BE4D26}" type="presParOf" srcId="{9AEA11E1-BB57-4F7F-BA84-15856BCDA9E9}" destId="{8308BB6A-25D1-458C-B11A-C13FFD003F85}" srcOrd="2" destOrd="0" presId="urn:microsoft.com/office/officeart/2018/2/layout/IconVerticalSolidList"/>
    <dgm:cxn modelId="{91CB7D2D-1A52-48AB-962D-8BC1F4F1885A}" type="presParOf" srcId="{8308BB6A-25D1-458C-B11A-C13FFD003F85}" destId="{EF8BF9ED-CC71-4473-B628-2964FFF9BED0}" srcOrd="0" destOrd="0" presId="urn:microsoft.com/office/officeart/2018/2/layout/IconVerticalSolidList"/>
    <dgm:cxn modelId="{E634C111-D885-4D9B-9033-D5364EC9BB57}" type="presParOf" srcId="{8308BB6A-25D1-458C-B11A-C13FFD003F85}" destId="{629C8009-BEF0-433F-8384-CA845A447560}" srcOrd="1" destOrd="0" presId="urn:microsoft.com/office/officeart/2018/2/layout/IconVerticalSolidList"/>
    <dgm:cxn modelId="{167B37A7-4994-4E4E-85E0-6B952ECC2823}" type="presParOf" srcId="{8308BB6A-25D1-458C-B11A-C13FFD003F85}" destId="{DF4D05B1-0D5B-44CC-9CAA-77E558936FF3}" srcOrd="2" destOrd="0" presId="urn:microsoft.com/office/officeart/2018/2/layout/IconVerticalSolidList"/>
    <dgm:cxn modelId="{2DFAE76C-F3C5-4E4A-BD75-E5C470F5EB82}" type="presParOf" srcId="{8308BB6A-25D1-458C-B11A-C13FFD003F85}" destId="{8E9D12B2-DDD0-4880-A872-C9F024AD3FC4}"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DE64E7F-9FDB-4953-AD78-BFBB28752DF3}">
      <dsp:nvSpPr>
        <dsp:cNvPr id="0" name=""/>
        <dsp:cNvSpPr/>
      </dsp:nvSpPr>
      <dsp:spPr>
        <a:xfrm>
          <a:off x="0" y="618"/>
          <a:ext cx="8280920" cy="519407"/>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D4353A6-759A-4BCD-9E82-98CBE7163332}">
      <dsp:nvSpPr>
        <dsp:cNvPr id="0" name=""/>
        <dsp:cNvSpPr/>
      </dsp:nvSpPr>
      <dsp:spPr>
        <a:xfrm>
          <a:off x="157120" y="117485"/>
          <a:ext cx="285674" cy="28567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68B8333-C6A1-423D-93F4-4F71A241D414}">
      <dsp:nvSpPr>
        <dsp:cNvPr id="0" name=""/>
        <dsp:cNvSpPr/>
      </dsp:nvSpPr>
      <dsp:spPr>
        <a:xfrm>
          <a:off x="599915" y="618"/>
          <a:ext cx="7681004" cy="5194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4971" tIns="54971" rIns="54971" bIns="54971" numCol="1" spcCol="1270" anchor="ctr" anchorCtr="0">
          <a:noAutofit/>
        </a:bodyPr>
        <a:lstStyle/>
        <a:p>
          <a:pPr marL="0" lvl="0" indent="0" algn="l" defTabSz="711200">
            <a:lnSpc>
              <a:spcPct val="90000"/>
            </a:lnSpc>
            <a:spcBef>
              <a:spcPct val="0"/>
            </a:spcBef>
            <a:spcAft>
              <a:spcPct val="35000"/>
            </a:spcAft>
            <a:buNone/>
          </a:pPr>
          <a:r>
            <a:rPr lang="en-GB" sz="1600" kern="1200"/>
            <a:t>Function</a:t>
          </a:r>
          <a:endParaRPr lang="en-US" sz="1600" kern="1200"/>
        </a:p>
      </dsp:txBody>
      <dsp:txXfrm>
        <a:off x="599915" y="618"/>
        <a:ext cx="7681004" cy="519407"/>
      </dsp:txXfrm>
    </dsp:sp>
    <dsp:sp modelId="{2B0B7882-0F41-4F58-A16F-A586FCA65E28}">
      <dsp:nvSpPr>
        <dsp:cNvPr id="0" name=""/>
        <dsp:cNvSpPr/>
      </dsp:nvSpPr>
      <dsp:spPr>
        <a:xfrm>
          <a:off x="0" y="649877"/>
          <a:ext cx="8280920" cy="519407"/>
        </a:xfrm>
        <a:prstGeom prst="roundRect">
          <a:avLst>
            <a:gd name="adj" fmla="val 10000"/>
          </a:avLst>
        </a:prstGeom>
        <a:solidFill>
          <a:schemeClr val="accent5">
            <a:hueOff val="-1736021"/>
            <a:satOff val="-118"/>
            <a:lumOff val="280"/>
            <a:alphaOff val="0"/>
          </a:schemeClr>
        </a:solidFill>
        <a:ln>
          <a:noFill/>
        </a:ln>
        <a:effectLst/>
      </dsp:spPr>
      <dsp:style>
        <a:lnRef idx="0">
          <a:scrgbClr r="0" g="0" b="0"/>
        </a:lnRef>
        <a:fillRef idx="1">
          <a:scrgbClr r="0" g="0" b="0"/>
        </a:fillRef>
        <a:effectRef idx="0">
          <a:scrgbClr r="0" g="0" b="0"/>
        </a:effectRef>
        <a:fontRef idx="minor"/>
      </dsp:style>
    </dsp:sp>
    <dsp:sp modelId="{E051F016-869E-4B10-BCC1-D8D10F08FF17}">
      <dsp:nvSpPr>
        <dsp:cNvPr id="0" name=""/>
        <dsp:cNvSpPr/>
      </dsp:nvSpPr>
      <dsp:spPr>
        <a:xfrm>
          <a:off x="157120" y="766744"/>
          <a:ext cx="285674" cy="28567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DB85FAB-9ABD-4CF7-B653-030A3A2D094A}">
      <dsp:nvSpPr>
        <dsp:cNvPr id="0" name=""/>
        <dsp:cNvSpPr/>
      </dsp:nvSpPr>
      <dsp:spPr>
        <a:xfrm>
          <a:off x="599915" y="649877"/>
          <a:ext cx="7681004" cy="5194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4971" tIns="54971" rIns="54971" bIns="54971" numCol="1" spcCol="1270" anchor="ctr" anchorCtr="0">
          <a:noAutofit/>
        </a:bodyPr>
        <a:lstStyle/>
        <a:p>
          <a:pPr marL="0" lvl="0" indent="0" algn="l" defTabSz="711200">
            <a:lnSpc>
              <a:spcPct val="90000"/>
            </a:lnSpc>
            <a:spcBef>
              <a:spcPct val="0"/>
            </a:spcBef>
            <a:spcAft>
              <a:spcPct val="35000"/>
            </a:spcAft>
            <a:buNone/>
          </a:pPr>
          <a:r>
            <a:rPr lang="en-GB" sz="1600" kern="1200"/>
            <a:t>Protection and prevention </a:t>
          </a:r>
          <a:endParaRPr lang="en-US" sz="1600" kern="1200"/>
        </a:p>
      </dsp:txBody>
      <dsp:txXfrm>
        <a:off x="599915" y="649877"/>
        <a:ext cx="7681004" cy="519407"/>
      </dsp:txXfrm>
    </dsp:sp>
    <dsp:sp modelId="{3FC4B9CD-BA1A-45E4-B656-274DF6AD907C}">
      <dsp:nvSpPr>
        <dsp:cNvPr id="0" name=""/>
        <dsp:cNvSpPr/>
      </dsp:nvSpPr>
      <dsp:spPr>
        <a:xfrm>
          <a:off x="0" y="1299137"/>
          <a:ext cx="8280920" cy="519407"/>
        </a:xfrm>
        <a:prstGeom prst="roundRect">
          <a:avLst>
            <a:gd name="adj" fmla="val 10000"/>
          </a:avLst>
        </a:prstGeom>
        <a:solidFill>
          <a:schemeClr val="accent5">
            <a:hueOff val="-3472043"/>
            <a:satOff val="-236"/>
            <a:lumOff val="560"/>
            <a:alphaOff val="0"/>
          </a:schemeClr>
        </a:solidFill>
        <a:ln>
          <a:noFill/>
        </a:ln>
        <a:effectLst/>
      </dsp:spPr>
      <dsp:style>
        <a:lnRef idx="0">
          <a:scrgbClr r="0" g="0" b="0"/>
        </a:lnRef>
        <a:fillRef idx="1">
          <a:scrgbClr r="0" g="0" b="0"/>
        </a:fillRef>
        <a:effectRef idx="0">
          <a:scrgbClr r="0" g="0" b="0"/>
        </a:effectRef>
        <a:fontRef idx="minor"/>
      </dsp:style>
    </dsp:sp>
    <dsp:sp modelId="{6B38FB9E-E361-412B-9D49-6FA5A39DDFFA}">
      <dsp:nvSpPr>
        <dsp:cNvPr id="0" name=""/>
        <dsp:cNvSpPr/>
      </dsp:nvSpPr>
      <dsp:spPr>
        <a:xfrm>
          <a:off x="157120" y="1416004"/>
          <a:ext cx="285674" cy="28567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0B86173-94B0-4457-80EE-000382AB1FFC}">
      <dsp:nvSpPr>
        <dsp:cNvPr id="0" name=""/>
        <dsp:cNvSpPr/>
      </dsp:nvSpPr>
      <dsp:spPr>
        <a:xfrm>
          <a:off x="599915" y="1299137"/>
          <a:ext cx="7681004" cy="5194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4971" tIns="54971" rIns="54971" bIns="54971" numCol="1" spcCol="1270" anchor="ctr" anchorCtr="0">
          <a:noAutofit/>
        </a:bodyPr>
        <a:lstStyle/>
        <a:p>
          <a:pPr marL="0" lvl="0" indent="0" algn="l" defTabSz="711200">
            <a:lnSpc>
              <a:spcPct val="90000"/>
            </a:lnSpc>
            <a:spcBef>
              <a:spcPct val="0"/>
            </a:spcBef>
            <a:spcAft>
              <a:spcPct val="35000"/>
            </a:spcAft>
            <a:buNone/>
          </a:pPr>
          <a:r>
            <a:rPr lang="en-GB" sz="1600" kern="1200"/>
            <a:t>Contribute to national policy/procedure</a:t>
          </a:r>
          <a:endParaRPr lang="en-US" sz="1600" kern="1200"/>
        </a:p>
      </dsp:txBody>
      <dsp:txXfrm>
        <a:off x="599915" y="1299137"/>
        <a:ext cx="7681004" cy="519407"/>
      </dsp:txXfrm>
    </dsp:sp>
    <dsp:sp modelId="{3A939E62-0E8E-4109-B2F2-2C79E88E1612}">
      <dsp:nvSpPr>
        <dsp:cNvPr id="0" name=""/>
        <dsp:cNvSpPr/>
      </dsp:nvSpPr>
      <dsp:spPr>
        <a:xfrm>
          <a:off x="0" y="1948397"/>
          <a:ext cx="8280920" cy="519407"/>
        </a:xfrm>
        <a:prstGeom prst="roundRect">
          <a:avLst>
            <a:gd name="adj" fmla="val 10000"/>
          </a:avLst>
        </a:prstGeom>
        <a:solidFill>
          <a:schemeClr val="accent5">
            <a:hueOff val="-5208064"/>
            <a:satOff val="-354"/>
            <a:lumOff val="840"/>
            <a:alphaOff val="0"/>
          </a:schemeClr>
        </a:solidFill>
        <a:ln>
          <a:noFill/>
        </a:ln>
        <a:effectLst/>
      </dsp:spPr>
      <dsp:style>
        <a:lnRef idx="0">
          <a:scrgbClr r="0" g="0" b="0"/>
        </a:lnRef>
        <a:fillRef idx="1">
          <a:scrgbClr r="0" g="0" b="0"/>
        </a:fillRef>
        <a:effectRef idx="0">
          <a:scrgbClr r="0" g="0" b="0"/>
        </a:effectRef>
        <a:fontRef idx="minor"/>
      </dsp:style>
    </dsp:sp>
    <dsp:sp modelId="{90F3B460-A211-4E46-A3D2-DBB77C9E4712}">
      <dsp:nvSpPr>
        <dsp:cNvPr id="0" name=""/>
        <dsp:cNvSpPr/>
      </dsp:nvSpPr>
      <dsp:spPr>
        <a:xfrm>
          <a:off x="157120" y="2065264"/>
          <a:ext cx="285674" cy="28567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C04E2BF-AA5F-493E-90BE-65A43B87AFD7}">
      <dsp:nvSpPr>
        <dsp:cNvPr id="0" name=""/>
        <dsp:cNvSpPr/>
      </dsp:nvSpPr>
      <dsp:spPr>
        <a:xfrm>
          <a:off x="599915" y="1948397"/>
          <a:ext cx="7681004" cy="5194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4971" tIns="54971" rIns="54971" bIns="54971" numCol="1" spcCol="1270" anchor="ctr" anchorCtr="0">
          <a:noAutofit/>
        </a:bodyPr>
        <a:lstStyle/>
        <a:p>
          <a:pPr marL="0" lvl="0" indent="0" algn="l" defTabSz="711200">
            <a:lnSpc>
              <a:spcPct val="90000"/>
            </a:lnSpc>
            <a:spcBef>
              <a:spcPct val="0"/>
            </a:spcBef>
            <a:spcAft>
              <a:spcPct val="35000"/>
            </a:spcAft>
            <a:buNone/>
          </a:pPr>
          <a:r>
            <a:rPr lang="en-GB" sz="1600" kern="1200"/>
            <a:t>Raise awareness</a:t>
          </a:r>
          <a:endParaRPr lang="en-US" sz="1600" kern="1200"/>
        </a:p>
      </dsp:txBody>
      <dsp:txXfrm>
        <a:off x="599915" y="1948397"/>
        <a:ext cx="7681004" cy="519407"/>
      </dsp:txXfrm>
    </dsp:sp>
    <dsp:sp modelId="{2D676F0E-A46C-4E3B-B408-DEF376EDBEC5}">
      <dsp:nvSpPr>
        <dsp:cNvPr id="0" name=""/>
        <dsp:cNvSpPr/>
      </dsp:nvSpPr>
      <dsp:spPr>
        <a:xfrm>
          <a:off x="0" y="2597656"/>
          <a:ext cx="8280920" cy="519407"/>
        </a:xfrm>
        <a:prstGeom prst="roundRect">
          <a:avLst>
            <a:gd name="adj" fmla="val 10000"/>
          </a:avLst>
        </a:prstGeom>
        <a:solidFill>
          <a:schemeClr val="accent5">
            <a:hueOff val="-6944086"/>
            <a:satOff val="-472"/>
            <a:lumOff val="1121"/>
            <a:alphaOff val="0"/>
          </a:schemeClr>
        </a:solidFill>
        <a:ln>
          <a:noFill/>
        </a:ln>
        <a:effectLst/>
      </dsp:spPr>
      <dsp:style>
        <a:lnRef idx="0">
          <a:scrgbClr r="0" g="0" b="0"/>
        </a:lnRef>
        <a:fillRef idx="1">
          <a:scrgbClr r="0" g="0" b="0"/>
        </a:fillRef>
        <a:effectRef idx="0">
          <a:scrgbClr r="0" g="0" b="0"/>
        </a:effectRef>
        <a:fontRef idx="minor"/>
      </dsp:style>
    </dsp:sp>
    <dsp:sp modelId="{B1DF5E44-501C-4307-9FBD-42A8FC2378C6}">
      <dsp:nvSpPr>
        <dsp:cNvPr id="0" name=""/>
        <dsp:cNvSpPr/>
      </dsp:nvSpPr>
      <dsp:spPr>
        <a:xfrm>
          <a:off x="157120" y="2714523"/>
          <a:ext cx="285674" cy="285674"/>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AD9FBDC-ED8A-45F9-8C1E-3CA6E866B516}">
      <dsp:nvSpPr>
        <dsp:cNvPr id="0" name=""/>
        <dsp:cNvSpPr/>
      </dsp:nvSpPr>
      <dsp:spPr>
        <a:xfrm>
          <a:off x="599915" y="2597656"/>
          <a:ext cx="7681004" cy="5194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4971" tIns="54971" rIns="54971" bIns="54971" numCol="1" spcCol="1270" anchor="ctr" anchorCtr="0">
          <a:noAutofit/>
        </a:bodyPr>
        <a:lstStyle/>
        <a:p>
          <a:pPr marL="0" lvl="0" indent="0" algn="l" defTabSz="711200">
            <a:lnSpc>
              <a:spcPct val="90000"/>
            </a:lnSpc>
            <a:spcBef>
              <a:spcPct val="0"/>
            </a:spcBef>
            <a:spcAft>
              <a:spcPct val="35000"/>
            </a:spcAft>
            <a:buNone/>
          </a:pPr>
          <a:r>
            <a:rPr lang="en-GB" sz="1600" kern="1200"/>
            <a:t>Review efficiency</a:t>
          </a:r>
          <a:endParaRPr lang="en-US" sz="1600" kern="1200"/>
        </a:p>
      </dsp:txBody>
      <dsp:txXfrm>
        <a:off x="599915" y="2597656"/>
        <a:ext cx="7681004" cy="519407"/>
      </dsp:txXfrm>
    </dsp:sp>
    <dsp:sp modelId="{BCCF8B0A-F1E8-40EA-A890-3BB3461CA4C0}">
      <dsp:nvSpPr>
        <dsp:cNvPr id="0" name=""/>
        <dsp:cNvSpPr/>
      </dsp:nvSpPr>
      <dsp:spPr>
        <a:xfrm>
          <a:off x="0" y="3246916"/>
          <a:ext cx="8280920" cy="519407"/>
        </a:xfrm>
        <a:prstGeom prst="roundRect">
          <a:avLst>
            <a:gd name="adj" fmla="val 10000"/>
          </a:avLst>
        </a:prstGeom>
        <a:solidFill>
          <a:schemeClr val="accent5">
            <a:hueOff val="-8680107"/>
            <a:satOff val="-590"/>
            <a:lumOff val="1401"/>
            <a:alphaOff val="0"/>
          </a:schemeClr>
        </a:solidFill>
        <a:ln>
          <a:noFill/>
        </a:ln>
        <a:effectLst/>
      </dsp:spPr>
      <dsp:style>
        <a:lnRef idx="0">
          <a:scrgbClr r="0" g="0" b="0"/>
        </a:lnRef>
        <a:fillRef idx="1">
          <a:scrgbClr r="0" g="0" b="0"/>
        </a:fillRef>
        <a:effectRef idx="0">
          <a:scrgbClr r="0" g="0" b="0"/>
        </a:effectRef>
        <a:fontRef idx="minor"/>
      </dsp:style>
    </dsp:sp>
    <dsp:sp modelId="{F0EEAF12-FE96-4967-B8F3-5217D1503567}">
      <dsp:nvSpPr>
        <dsp:cNvPr id="0" name=""/>
        <dsp:cNvSpPr/>
      </dsp:nvSpPr>
      <dsp:spPr>
        <a:xfrm>
          <a:off x="157120" y="3363783"/>
          <a:ext cx="285674" cy="285674"/>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0A17C2C-F846-49B3-8B75-C2366B91CA79}">
      <dsp:nvSpPr>
        <dsp:cNvPr id="0" name=""/>
        <dsp:cNvSpPr/>
      </dsp:nvSpPr>
      <dsp:spPr>
        <a:xfrm>
          <a:off x="599915" y="3246916"/>
          <a:ext cx="7681004" cy="5194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4971" tIns="54971" rIns="54971" bIns="54971" numCol="1" spcCol="1270" anchor="ctr" anchorCtr="0">
          <a:noAutofit/>
        </a:bodyPr>
        <a:lstStyle/>
        <a:p>
          <a:pPr marL="0" lvl="0" indent="0" algn="l" defTabSz="711200">
            <a:lnSpc>
              <a:spcPct val="90000"/>
            </a:lnSpc>
            <a:spcBef>
              <a:spcPct val="0"/>
            </a:spcBef>
            <a:spcAft>
              <a:spcPct val="35000"/>
            </a:spcAft>
            <a:buNone/>
          </a:pPr>
          <a:r>
            <a:rPr lang="en-GB" sz="1600" kern="1200"/>
            <a:t>Practice reviews and audits</a:t>
          </a:r>
          <a:endParaRPr lang="en-US" sz="1600" kern="1200"/>
        </a:p>
      </dsp:txBody>
      <dsp:txXfrm>
        <a:off x="599915" y="3246916"/>
        <a:ext cx="7681004" cy="519407"/>
      </dsp:txXfrm>
    </dsp:sp>
    <dsp:sp modelId="{4E5E5DCF-CB45-4C1F-A5CA-A8C5506FF2BC}">
      <dsp:nvSpPr>
        <dsp:cNvPr id="0" name=""/>
        <dsp:cNvSpPr/>
      </dsp:nvSpPr>
      <dsp:spPr>
        <a:xfrm>
          <a:off x="0" y="3896176"/>
          <a:ext cx="8280920" cy="519407"/>
        </a:xfrm>
        <a:prstGeom prst="roundRect">
          <a:avLst>
            <a:gd name="adj" fmla="val 10000"/>
          </a:avLst>
        </a:prstGeom>
        <a:solidFill>
          <a:schemeClr val="accent5">
            <a:hueOff val="-10416129"/>
            <a:satOff val="-708"/>
            <a:lumOff val="1681"/>
            <a:alphaOff val="0"/>
          </a:schemeClr>
        </a:solidFill>
        <a:ln>
          <a:noFill/>
        </a:ln>
        <a:effectLst/>
      </dsp:spPr>
      <dsp:style>
        <a:lnRef idx="0">
          <a:scrgbClr r="0" g="0" b="0"/>
        </a:lnRef>
        <a:fillRef idx="1">
          <a:scrgbClr r="0" g="0" b="0"/>
        </a:fillRef>
        <a:effectRef idx="0">
          <a:scrgbClr r="0" g="0" b="0"/>
        </a:effectRef>
        <a:fontRef idx="minor"/>
      </dsp:style>
    </dsp:sp>
    <dsp:sp modelId="{B4068041-3003-4763-BDCB-18A2FBAFF295}">
      <dsp:nvSpPr>
        <dsp:cNvPr id="0" name=""/>
        <dsp:cNvSpPr/>
      </dsp:nvSpPr>
      <dsp:spPr>
        <a:xfrm>
          <a:off x="157120" y="4013043"/>
          <a:ext cx="285674" cy="285674"/>
        </a:xfrm>
        <a:prstGeom prst="rect">
          <a:avLst/>
        </a:prstGeom>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952D8CD-D9C7-4CA6-AE73-AB1BAA3BA6A5}">
      <dsp:nvSpPr>
        <dsp:cNvPr id="0" name=""/>
        <dsp:cNvSpPr/>
      </dsp:nvSpPr>
      <dsp:spPr>
        <a:xfrm>
          <a:off x="599915" y="3896176"/>
          <a:ext cx="7681004" cy="5194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4971" tIns="54971" rIns="54971" bIns="54971" numCol="1" spcCol="1270" anchor="ctr" anchorCtr="0">
          <a:noAutofit/>
        </a:bodyPr>
        <a:lstStyle/>
        <a:p>
          <a:pPr marL="0" lvl="0" indent="0" algn="l" defTabSz="711200">
            <a:lnSpc>
              <a:spcPct val="90000"/>
            </a:lnSpc>
            <a:spcBef>
              <a:spcPct val="0"/>
            </a:spcBef>
            <a:spcAft>
              <a:spcPct val="35000"/>
            </a:spcAft>
            <a:buNone/>
          </a:pPr>
          <a:r>
            <a:rPr lang="en-GB" sz="1600" kern="1200"/>
            <a:t>Disseminate information</a:t>
          </a:r>
          <a:endParaRPr lang="en-US" sz="1600" kern="1200"/>
        </a:p>
      </dsp:txBody>
      <dsp:txXfrm>
        <a:off x="599915" y="3896176"/>
        <a:ext cx="7681004" cy="519407"/>
      </dsp:txXfrm>
    </dsp:sp>
    <dsp:sp modelId="{A7939460-7751-43AF-81EC-76E0AA2624DA}">
      <dsp:nvSpPr>
        <dsp:cNvPr id="0" name=""/>
        <dsp:cNvSpPr/>
      </dsp:nvSpPr>
      <dsp:spPr>
        <a:xfrm>
          <a:off x="0" y="4545435"/>
          <a:ext cx="8280920" cy="519407"/>
        </a:xfrm>
        <a:prstGeom prst="roundRect">
          <a:avLst>
            <a:gd name="adj" fmla="val 10000"/>
          </a:avLst>
        </a:prstGeom>
        <a:solidFill>
          <a:schemeClr val="accent5">
            <a:hueOff val="-12152150"/>
            <a:satOff val="-826"/>
            <a:lumOff val="1961"/>
            <a:alphaOff val="0"/>
          </a:schemeClr>
        </a:solidFill>
        <a:ln>
          <a:noFill/>
        </a:ln>
        <a:effectLst/>
      </dsp:spPr>
      <dsp:style>
        <a:lnRef idx="0">
          <a:scrgbClr r="0" g="0" b="0"/>
        </a:lnRef>
        <a:fillRef idx="1">
          <a:scrgbClr r="0" g="0" b="0"/>
        </a:fillRef>
        <a:effectRef idx="0">
          <a:scrgbClr r="0" g="0" b="0"/>
        </a:effectRef>
        <a:fontRef idx="minor"/>
      </dsp:style>
    </dsp:sp>
    <dsp:sp modelId="{FEDAAA6A-9D26-4304-8761-2EF8A8C03F76}">
      <dsp:nvSpPr>
        <dsp:cNvPr id="0" name=""/>
        <dsp:cNvSpPr/>
      </dsp:nvSpPr>
      <dsp:spPr>
        <a:xfrm>
          <a:off x="157120" y="4662302"/>
          <a:ext cx="285674" cy="285674"/>
        </a:xfrm>
        <a:prstGeom prst="rect">
          <a:avLst/>
        </a:prstGeom>
        <a:blipFill>
          <a:blip xmlns:r="http://schemas.openxmlformats.org/officeDocument/2006/relationships" r:embed="rId15">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DC04460-78BB-4A4C-8925-DAF9B377187B}">
      <dsp:nvSpPr>
        <dsp:cNvPr id="0" name=""/>
        <dsp:cNvSpPr/>
      </dsp:nvSpPr>
      <dsp:spPr>
        <a:xfrm>
          <a:off x="599915" y="4545435"/>
          <a:ext cx="7681004" cy="5194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4971" tIns="54971" rIns="54971" bIns="54971" numCol="1" spcCol="1270" anchor="ctr" anchorCtr="0">
          <a:noAutofit/>
        </a:bodyPr>
        <a:lstStyle/>
        <a:p>
          <a:pPr marL="0" lvl="0" indent="0" algn="l" defTabSz="711200">
            <a:lnSpc>
              <a:spcPct val="90000"/>
            </a:lnSpc>
            <a:spcBef>
              <a:spcPct val="0"/>
            </a:spcBef>
            <a:spcAft>
              <a:spcPct val="35000"/>
            </a:spcAft>
            <a:buNone/>
          </a:pPr>
          <a:r>
            <a:rPr lang="en-GB" sz="1600" kern="1200"/>
            <a:t>Cooperate with other boards.</a:t>
          </a:r>
          <a:endParaRPr lang="en-US" sz="1600" kern="1200"/>
        </a:p>
      </dsp:txBody>
      <dsp:txXfrm>
        <a:off x="599915" y="4545435"/>
        <a:ext cx="7681004" cy="51940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541A85D-0713-4DD2-895D-FCFD64D1C06E}">
      <dsp:nvSpPr>
        <dsp:cNvPr id="0" name=""/>
        <dsp:cNvSpPr/>
      </dsp:nvSpPr>
      <dsp:spPr>
        <a:xfrm>
          <a:off x="0" y="18117"/>
          <a:ext cx="8568952" cy="91850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BF4C502-2D77-4ADB-8534-B4A1A09EA934}">
      <dsp:nvSpPr>
        <dsp:cNvPr id="0" name=""/>
        <dsp:cNvSpPr/>
      </dsp:nvSpPr>
      <dsp:spPr>
        <a:xfrm>
          <a:off x="277846" y="210975"/>
          <a:ext cx="505176" cy="50517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9358EEF-9912-43EB-A43B-C1BBB9461C41}">
      <dsp:nvSpPr>
        <dsp:cNvPr id="0" name=""/>
        <dsp:cNvSpPr/>
      </dsp:nvSpPr>
      <dsp:spPr>
        <a:xfrm>
          <a:off x="1060870" y="4312"/>
          <a:ext cx="7508081" cy="9185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208" tIns="97208" rIns="97208" bIns="97208" numCol="1" spcCol="1270" anchor="ctr" anchorCtr="0">
          <a:noAutofit/>
        </a:bodyPr>
        <a:lstStyle/>
        <a:p>
          <a:pPr marL="0" lvl="0" indent="0" algn="l" defTabSz="755650">
            <a:lnSpc>
              <a:spcPct val="90000"/>
            </a:lnSpc>
            <a:spcBef>
              <a:spcPct val="0"/>
            </a:spcBef>
            <a:spcAft>
              <a:spcPct val="35000"/>
            </a:spcAft>
            <a:buNone/>
          </a:pPr>
          <a:r>
            <a:rPr lang="en-GB" sz="1700" b="1" kern="1200"/>
            <a:t>Reflection - </a:t>
          </a:r>
          <a:r>
            <a:rPr lang="en-GB" sz="1700" kern="1200"/>
            <a:t>Focus will change over time, but will include issues such as who you are, what kind of practitioner you want to be, what alternatives there are and what have you learned</a:t>
          </a:r>
          <a:endParaRPr lang="en-US" sz="1700" kern="1200"/>
        </a:p>
      </dsp:txBody>
      <dsp:txXfrm>
        <a:off x="1060870" y="4312"/>
        <a:ext cx="7508081" cy="918502"/>
      </dsp:txXfrm>
    </dsp:sp>
    <dsp:sp modelId="{B1912DA7-7BEF-4CE2-804A-C8331A412D04}">
      <dsp:nvSpPr>
        <dsp:cNvPr id="0" name=""/>
        <dsp:cNvSpPr/>
      </dsp:nvSpPr>
      <dsp:spPr>
        <a:xfrm>
          <a:off x="0" y="1152440"/>
          <a:ext cx="8568952" cy="91850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625051E-A803-4D34-954F-E6D6E61192B0}">
      <dsp:nvSpPr>
        <dsp:cNvPr id="0" name=""/>
        <dsp:cNvSpPr/>
      </dsp:nvSpPr>
      <dsp:spPr>
        <a:xfrm>
          <a:off x="277846" y="1359103"/>
          <a:ext cx="505176" cy="50517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4BD9D32-717F-4EC3-ABB5-94956ED2C701}">
      <dsp:nvSpPr>
        <dsp:cNvPr id="0" name=""/>
        <dsp:cNvSpPr/>
      </dsp:nvSpPr>
      <dsp:spPr>
        <a:xfrm>
          <a:off x="1060870" y="1152440"/>
          <a:ext cx="7508081" cy="9185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208" tIns="97208" rIns="97208" bIns="97208" numCol="1" spcCol="1270" anchor="ctr" anchorCtr="0">
          <a:noAutofit/>
        </a:bodyPr>
        <a:lstStyle/>
        <a:p>
          <a:pPr marL="0" lvl="0" indent="0" algn="l" defTabSz="755650">
            <a:lnSpc>
              <a:spcPct val="90000"/>
            </a:lnSpc>
            <a:spcBef>
              <a:spcPct val="0"/>
            </a:spcBef>
            <a:spcAft>
              <a:spcPct val="35000"/>
            </a:spcAft>
            <a:buNone/>
          </a:pPr>
          <a:r>
            <a:rPr lang="en-GB" sz="1700" b="1" kern="1200"/>
            <a:t>Increasing Self-Awareness - </a:t>
          </a:r>
          <a:r>
            <a:rPr lang="en-GB" sz="1700" kern="1200"/>
            <a:t>Including individual strength, interests, inspirations, preferences, qualities and own limitations.</a:t>
          </a:r>
          <a:endParaRPr lang="en-US" sz="1700" kern="1200"/>
        </a:p>
      </dsp:txBody>
      <dsp:txXfrm>
        <a:off x="1060870" y="1152440"/>
        <a:ext cx="7508081" cy="918502"/>
      </dsp:txXfrm>
    </dsp:sp>
    <dsp:sp modelId="{1AB90BA2-009A-4417-A03C-A91D15B01CBE}">
      <dsp:nvSpPr>
        <dsp:cNvPr id="0" name=""/>
        <dsp:cNvSpPr/>
      </dsp:nvSpPr>
      <dsp:spPr>
        <a:xfrm>
          <a:off x="0" y="2300567"/>
          <a:ext cx="8568952" cy="91850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F12044E-3CCF-4D55-9B07-5895929BC04A}">
      <dsp:nvSpPr>
        <dsp:cNvPr id="0" name=""/>
        <dsp:cNvSpPr/>
      </dsp:nvSpPr>
      <dsp:spPr>
        <a:xfrm>
          <a:off x="277846" y="2507230"/>
          <a:ext cx="505176" cy="50517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2BA9085-06BD-48B1-A870-D8D81F578D8B}">
      <dsp:nvSpPr>
        <dsp:cNvPr id="0" name=""/>
        <dsp:cNvSpPr/>
      </dsp:nvSpPr>
      <dsp:spPr>
        <a:xfrm>
          <a:off x="1060870" y="2300567"/>
          <a:ext cx="7508081" cy="9185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208" tIns="97208" rIns="97208" bIns="97208" numCol="1" spcCol="1270" anchor="ctr" anchorCtr="0">
          <a:noAutofit/>
        </a:bodyPr>
        <a:lstStyle/>
        <a:p>
          <a:pPr marL="0" lvl="0" indent="0" algn="l" defTabSz="755650">
            <a:lnSpc>
              <a:spcPct val="90000"/>
            </a:lnSpc>
            <a:spcBef>
              <a:spcPct val="0"/>
            </a:spcBef>
            <a:spcAft>
              <a:spcPct val="35000"/>
            </a:spcAft>
            <a:buNone/>
          </a:pPr>
          <a:r>
            <a:rPr lang="en-GB" sz="1700" b="1" kern="1200"/>
            <a:t>Being Informed - </a:t>
          </a:r>
          <a:r>
            <a:rPr lang="en-GB" sz="1700" kern="1200"/>
            <a:t>Finding out about opportunities and choices that are open to you, and that broaden your perspective</a:t>
          </a:r>
          <a:endParaRPr lang="en-US" sz="1700" kern="1200"/>
        </a:p>
      </dsp:txBody>
      <dsp:txXfrm>
        <a:off x="1060870" y="2300567"/>
        <a:ext cx="7508081" cy="918502"/>
      </dsp:txXfrm>
    </dsp:sp>
    <dsp:sp modelId="{B324600E-A12D-4983-AF84-C42C8FFADC27}">
      <dsp:nvSpPr>
        <dsp:cNvPr id="0" name=""/>
        <dsp:cNvSpPr/>
      </dsp:nvSpPr>
      <dsp:spPr>
        <a:xfrm>
          <a:off x="0" y="3448695"/>
          <a:ext cx="8568952" cy="91850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A59C7EC-459B-4C98-939D-8525E109200D}">
      <dsp:nvSpPr>
        <dsp:cNvPr id="0" name=""/>
        <dsp:cNvSpPr/>
      </dsp:nvSpPr>
      <dsp:spPr>
        <a:xfrm>
          <a:off x="277846" y="3655358"/>
          <a:ext cx="505176" cy="50517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CA73DEF-149B-48CA-B4B5-6B97B32B7FC7}">
      <dsp:nvSpPr>
        <dsp:cNvPr id="0" name=""/>
        <dsp:cNvSpPr/>
      </dsp:nvSpPr>
      <dsp:spPr>
        <a:xfrm>
          <a:off x="1060870" y="3448695"/>
          <a:ext cx="7508081" cy="9185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208" tIns="97208" rIns="97208" bIns="97208" numCol="1" spcCol="1270" anchor="ctr" anchorCtr="0">
          <a:noAutofit/>
        </a:bodyPr>
        <a:lstStyle/>
        <a:p>
          <a:pPr marL="0" lvl="0" indent="0" algn="l" defTabSz="755650">
            <a:lnSpc>
              <a:spcPct val="90000"/>
            </a:lnSpc>
            <a:spcBef>
              <a:spcPct val="0"/>
            </a:spcBef>
            <a:spcAft>
              <a:spcPct val="35000"/>
            </a:spcAft>
            <a:buNone/>
          </a:pPr>
          <a:r>
            <a:rPr lang="en-GB" sz="1700" b="1" kern="1200"/>
            <a:t>Taking Personal Responsibility - </a:t>
          </a:r>
          <a:r>
            <a:rPr lang="en-GB" sz="1700" kern="1200"/>
            <a:t>Taking responsibility for your own education, training, learning and choices</a:t>
          </a:r>
          <a:endParaRPr lang="en-US" sz="1700" kern="1200"/>
        </a:p>
      </dsp:txBody>
      <dsp:txXfrm>
        <a:off x="1060870" y="3448695"/>
        <a:ext cx="7508081" cy="918502"/>
      </dsp:txXfrm>
    </dsp:sp>
    <dsp:sp modelId="{E5583503-CA4F-4126-B310-C9540150B8CC}">
      <dsp:nvSpPr>
        <dsp:cNvPr id="0" name=""/>
        <dsp:cNvSpPr/>
      </dsp:nvSpPr>
      <dsp:spPr>
        <a:xfrm>
          <a:off x="0" y="4596823"/>
          <a:ext cx="8568952" cy="91850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0349617-783C-4046-955C-C54133038064}">
      <dsp:nvSpPr>
        <dsp:cNvPr id="0" name=""/>
        <dsp:cNvSpPr/>
      </dsp:nvSpPr>
      <dsp:spPr>
        <a:xfrm>
          <a:off x="277846" y="4803486"/>
          <a:ext cx="505176" cy="505176"/>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9D638A1-D9C7-4494-AD22-F3A663950A66}">
      <dsp:nvSpPr>
        <dsp:cNvPr id="0" name=""/>
        <dsp:cNvSpPr/>
      </dsp:nvSpPr>
      <dsp:spPr>
        <a:xfrm>
          <a:off x="1060870" y="4596823"/>
          <a:ext cx="7508081" cy="9185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208" tIns="97208" rIns="97208" bIns="97208" numCol="1" spcCol="1270" anchor="ctr" anchorCtr="0">
          <a:noAutofit/>
        </a:bodyPr>
        <a:lstStyle/>
        <a:p>
          <a:pPr marL="0" lvl="0" indent="0" algn="l" defTabSz="755650">
            <a:lnSpc>
              <a:spcPct val="90000"/>
            </a:lnSpc>
            <a:spcBef>
              <a:spcPct val="0"/>
            </a:spcBef>
            <a:spcAft>
              <a:spcPct val="35000"/>
            </a:spcAft>
            <a:buNone/>
          </a:pPr>
          <a:r>
            <a:rPr lang="en-GB" sz="1700" b="1" kern="1200"/>
            <a:t>Developing a Strategy - </a:t>
          </a:r>
          <a:r>
            <a:rPr lang="en-GB" sz="1700" kern="1200"/>
            <a:t>To get you where you want to be.  Helps you to plan, set targets, take action, develop skills, and review your position </a:t>
          </a:r>
          <a:endParaRPr lang="en-US" sz="1700" kern="1200"/>
        </a:p>
      </dsp:txBody>
      <dsp:txXfrm>
        <a:off x="1060870" y="4596823"/>
        <a:ext cx="7508081" cy="91850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582F97A-86B9-436E-BD14-9D47CFDA3901}">
      <dsp:nvSpPr>
        <dsp:cNvPr id="0" name=""/>
        <dsp:cNvSpPr/>
      </dsp:nvSpPr>
      <dsp:spPr>
        <a:xfrm>
          <a:off x="0" y="327636"/>
          <a:ext cx="8151698" cy="604867"/>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9CB0FB5-786A-4393-AC07-0AC72DDA9BAB}">
      <dsp:nvSpPr>
        <dsp:cNvPr id="0" name=""/>
        <dsp:cNvSpPr/>
      </dsp:nvSpPr>
      <dsp:spPr>
        <a:xfrm>
          <a:off x="182972" y="463731"/>
          <a:ext cx="332676" cy="33267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3A12B0D-A4FD-49D3-9FFA-A2B3201E2500}">
      <dsp:nvSpPr>
        <dsp:cNvPr id="0" name=""/>
        <dsp:cNvSpPr/>
      </dsp:nvSpPr>
      <dsp:spPr>
        <a:xfrm>
          <a:off x="698621" y="327636"/>
          <a:ext cx="7453076" cy="6048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015" tIns="64015" rIns="64015" bIns="64015" numCol="1" spcCol="1270" anchor="ctr" anchorCtr="0">
          <a:noAutofit/>
        </a:bodyPr>
        <a:lstStyle/>
        <a:p>
          <a:pPr marL="0" lvl="0" indent="0" algn="l" defTabSz="666750">
            <a:lnSpc>
              <a:spcPct val="100000"/>
            </a:lnSpc>
            <a:spcBef>
              <a:spcPct val="0"/>
            </a:spcBef>
            <a:spcAft>
              <a:spcPct val="35000"/>
            </a:spcAft>
            <a:buNone/>
          </a:pPr>
          <a:r>
            <a:rPr lang="en-GB" sz="1500" b="0" kern="1200" dirty="0"/>
            <a:t>Task 1 - Must integrate and reference a model/s of reflection throughout in both parts a and b and take into account training, learning, research and use of supervision. </a:t>
          </a:r>
          <a:endParaRPr lang="en-US" sz="1500" kern="1200" dirty="0"/>
        </a:p>
      </dsp:txBody>
      <dsp:txXfrm>
        <a:off x="698621" y="327636"/>
        <a:ext cx="7453076" cy="604867"/>
      </dsp:txXfrm>
    </dsp:sp>
    <dsp:sp modelId="{EF8BF9ED-CC71-4473-B628-2964FFF9BED0}">
      <dsp:nvSpPr>
        <dsp:cNvPr id="0" name=""/>
        <dsp:cNvSpPr/>
      </dsp:nvSpPr>
      <dsp:spPr>
        <a:xfrm>
          <a:off x="0" y="1083720"/>
          <a:ext cx="8151698" cy="604867"/>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29C8009-BEF0-433F-8384-CA845A447560}">
      <dsp:nvSpPr>
        <dsp:cNvPr id="0" name=""/>
        <dsp:cNvSpPr/>
      </dsp:nvSpPr>
      <dsp:spPr>
        <a:xfrm>
          <a:off x="182972" y="1219815"/>
          <a:ext cx="332676" cy="33267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E9D12B2-DDD0-4880-A872-C9F024AD3FC4}">
      <dsp:nvSpPr>
        <dsp:cNvPr id="0" name=""/>
        <dsp:cNvSpPr/>
      </dsp:nvSpPr>
      <dsp:spPr>
        <a:xfrm>
          <a:off x="698621" y="1083720"/>
          <a:ext cx="7453076" cy="6048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015" tIns="64015" rIns="64015" bIns="64015" numCol="1" spcCol="1270" anchor="ctr" anchorCtr="0">
          <a:noAutofit/>
        </a:bodyPr>
        <a:lstStyle/>
        <a:p>
          <a:pPr marL="0" lvl="0" indent="0" algn="l" defTabSz="666750">
            <a:lnSpc>
              <a:spcPct val="100000"/>
            </a:lnSpc>
            <a:spcBef>
              <a:spcPct val="0"/>
            </a:spcBef>
            <a:spcAft>
              <a:spcPct val="35000"/>
            </a:spcAft>
            <a:buNone/>
          </a:pPr>
          <a:r>
            <a:rPr lang="en-GB" sz="1500" b="0" kern="1200"/>
            <a:t>Both parts a and b need to provide academic references/evidence.</a:t>
          </a:r>
          <a:endParaRPr lang="en-US" sz="1500" kern="1200"/>
        </a:p>
      </dsp:txBody>
      <dsp:txXfrm>
        <a:off x="698621" y="1083720"/>
        <a:ext cx="7453076" cy="604867"/>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DB407FF8-A74E-4561-9FF4-9DC73D05074C}"/>
              </a:ext>
            </a:extLst>
          </p:cNvPr>
          <p:cNvSpPr>
            <a:spLocks noGrp="1"/>
          </p:cNvSpPr>
          <p:nvPr>
            <p:ph type="hdr" sz="quarter"/>
          </p:nvPr>
        </p:nvSpPr>
        <p:spPr>
          <a:xfrm>
            <a:off x="1" y="0"/>
            <a:ext cx="3077139" cy="470093"/>
          </a:xfrm>
          <a:prstGeom prst="rect">
            <a:avLst/>
          </a:prstGeom>
        </p:spPr>
        <p:txBody>
          <a:bodyPr vert="horz" lIns="91440" tIns="45720" rIns="91440" bIns="45720" rtlCol="0"/>
          <a:lstStyle>
            <a:lvl1pPr algn="l" eaLnBrk="1" hangingPunct="1">
              <a:defRPr sz="1200">
                <a:latin typeface="Arial" charset="0"/>
                <a:cs typeface="Arial" charset="0"/>
              </a:defRPr>
            </a:lvl1pPr>
          </a:lstStyle>
          <a:p>
            <a:pPr>
              <a:defRPr/>
            </a:pPr>
            <a:endParaRPr lang="en-GB"/>
          </a:p>
        </p:txBody>
      </p:sp>
      <p:sp>
        <p:nvSpPr>
          <p:cNvPr id="3" name="Date Placeholder 2">
            <a:extLst>
              <a:ext uri="{FF2B5EF4-FFF2-40B4-BE49-F238E27FC236}">
                <a16:creationId xmlns:a16="http://schemas.microsoft.com/office/drawing/2014/main" id="{1361D8AD-57C5-4B0C-B982-1408224AC8CA}"/>
              </a:ext>
            </a:extLst>
          </p:cNvPr>
          <p:cNvSpPr>
            <a:spLocks noGrp="1"/>
          </p:cNvSpPr>
          <p:nvPr>
            <p:ph type="dt" sz="quarter" idx="1"/>
          </p:nvPr>
        </p:nvSpPr>
        <p:spPr>
          <a:xfrm>
            <a:off x="4023699" y="0"/>
            <a:ext cx="3077138" cy="470093"/>
          </a:xfrm>
          <a:prstGeom prst="rect">
            <a:avLst/>
          </a:prstGeom>
        </p:spPr>
        <p:txBody>
          <a:bodyPr vert="horz" lIns="91440" tIns="45720" rIns="91440" bIns="45720" rtlCol="0"/>
          <a:lstStyle>
            <a:lvl1pPr algn="r" eaLnBrk="1" hangingPunct="1">
              <a:defRPr sz="1200">
                <a:latin typeface="Arial" charset="0"/>
                <a:cs typeface="Arial" charset="0"/>
              </a:defRPr>
            </a:lvl1pPr>
          </a:lstStyle>
          <a:p>
            <a:pPr>
              <a:defRPr/>
            </a:pPr>
            <a:fld id="{C5D042FB-D2E5-4E1E-8D0A-86E398FE6B26}" type="datetimeFigureOut">
              <a:rPr lang="en-GB"/>
              <a:pPr>
                <a:defRPr/>
              </a:pPr>
              <a:t>23/05/2026</a:t>
            </a:fld>
            <a:endParaRPr lang="en-GB"/>
          </a:p>
        </p:txBody>
      </p:sp>
      <p:sp>
        <p:nvSpPr>
          <p:cNvPr id="4" name="Footer Placeholder 3">
            <a:extLst>
              <a:ext uri="{FF2B5EF4-FFF2-40B4-BE49-F238E27FC236}">
                <a16:creationId xmlns:a16="http://schemas.microsoft.com/office/drawing/2014/main" id="{C905813B-8FCC-4908-B448-AF96A994C7F2}"/>
              </a:ext>
            </a:extLst>
          </p:cNvPr>
          <p:cNvSpPr>
            <a:spLocks noGrp="1"/>
          </p:cNvSpPr>
          <p:nvPr>
            <p:ph type="ftr" sz="quarter" idx="2"/>
          </p:nvPr>
        </p:nvSpPr>
        <p:spPr>
          <a:xfrm>
            <a:off x="1" y="8916894"/>
            <a:ext cx="3077139" cy="470093"/>
          </a:xfrm>
          <a:prstGeom prst="rect">
            <a:avLst/>
          </a:prstGeom>
        </p:spPr>
        <p:txBody>
          <a:bodyPr vert="horz" lIns="91440" tIns="45720" rIns="91440" bIns="45720" rtlCol="0" anchor="b"/>
          <a:lstStyle>
            <a:lvl1pPr algn="l" eaLnBrk="1" hangingPunct="1">
              <a:defRPr sz="1200">
                <a:latin typeface="Arial" charset="0"/>
                <a:cs typeface="Arial" charset="0"/>
              </a:defRPr>
            </a:lvl1pPr>
          </a:lstStyle>
          <a:p>
            <a:pPr>
              <a:defRPr/>
            </a:pPr>
            <a:endParaRPr lang="en-GB"/>
          </a:p>
        </p:txBody>
      </p:sp>
      <p:sp>
        <p:nvSpPr>
          <p:cNvPr id="5" name="Slide Number Placeholder 4">
            <a:extLst>
              <a:ext uri="{FF2B5EF4-FFF2-40B4-BE49-F238E27FC236}">
                <a16:creationId xmlns:a16="http://schemas.microsoft.com/office/drawing/2014/main" id="{595ECA33-F504-41E4-B937-50B57A17835C}"/>
              </a:ext>
            </a:extLst>
          </p:cNvPr>
          <p:cNvSpPr>
            <a:spLocks noGrp="1"/>
          </p:cNvSpPr>
          <p:nvPr>
            <p:ph type="sldNum" sz="quarter" idx="3"/>
          </p:nvPr>
        </p:nvSpPr>
        <p:spPr>
          <a:xfrm>
            <a:off x="4023699" y="8916894"/>
            <a:ext cx="3077138" cy="470093"/>
          </a:xfrm>
          <a:prstGeom prst="rect">
            <a:avLst/>
          </a:prstGeom>
        </p:spPr>
        <p:txBody>
          <a:bodyPr vert="horz" wrap="square" lIns="91440" tIns="45720" rIns="91440" bIns="45720" numCol="1" anchor="b" anchorCtr="0" compatLnSpc="1">
            <a:prstTxWarp prst="textNoShape">
              <a:avLst/>
            </a:prstTxWarp>
          </a:bodyPr>
          <a:lstStyle>
            <a:lvl1pPr algn="r" eaLnBrk="1" hangingPunct="1">
              <a:defRPr sz="1200"/>
            </a:lvl1pPr>
          </a:lstStyle>
          <a:p>
            <a:pPr>
              <a:defRPr/>
            </a:pPr>
            <a:fld id="{D50CBD84-FFBC-4BA7-9F67-1B80B72A26F9}" type="slidenum">
              <a:rPr lang="en-GB" altLang="en-US"/>
              <a:pPr>
                <a:defRPr/>
              </a:pPr>
              <a:t>‹#›</a:t>
            </a:fld>
            <a:endParaRPr lang="en-GB" altLang="en-US"/>
          </a:p>
        </p:txBody>
      </p:sp>
    </p:spTree>
    <p:extLst>
      <p:ext uri="{BB962C8B-B14F-4D97-AF65-F5344CB8AC3E}">
        <p14:creationId xmlns:p14="http://schemas.microsoft.com/office/powerpoint/2010/main" val="82783202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2F013A07-D46E-424C-B7E2-566FA9BF1BB3}"/>
              </a:ext>
            </a:extLst>
          </p:cNvPr>
          <p:cNvSpPr>
            <a:spLocks noGrp="1"/>
          </p:cNvSpPr>
          <p:nvPr>
            <p:ph type="hdr" sz="quarter"/>
          </p:nvPr>
        </p:nvSpPr>
        <p:spPr>
          <a:xfrm>
            <a:off x="1" y="0"/>
            <a:ext cx="3077139" cy="470093"/>
          </a:xfrm>
          <a:prstGeom prst="rect">
            <a:avLst/>
          </a:prstGeom>
        </p:spPr>
        <p:txBody>
          <a:bodyPr vert="horz" lIns="91440" tIns="45720" rIns="91440" bIns="45720" rtlCol="0"/>
          <a:lstStyle>
            <a:lvl1pPr algn="l" eaLnBrk="1" hangingPunct="1">
              <a:defRPr sz="1200">
                <a:latin typeface="Arial" charset="0"/>
                <a:cs typeface="Arial" charset="0"/>
              </a:defRPr>
            </a:lvl1pPr>
          </a:lstStyle>
          <a:p>
            <a:pPr>
              <a:defRPr/>
            </a:pPr>
            <a:endParaRPr lang="en-GB"/>
          </a:p>
        </p:txBody>
      </p:sp>
      <p:sp>
        <p:nvSpPr>
          <p:cNvPr id="3" name="Date Placeholder 2">
            <a:extLst>
              <a:ext uri="{FF2B5EF4-FFF2-40B4-BE49-F238E27FC236}">
                <a16:creationId xmlns:a16="http://schemas.microsoft.com/office/drawing/2014/main" id="{029CBF61-7485-4D35-BB00-D5A9D8CE8086}"/>
              </a:ext>
            </a:extLst>
          </p:cNvPr>
          <p:cNvSpPr>
            <a:spLocks noGrp="1"/>
          </p:cNvSpPr>
          <p:nvPr>
            <p:ph type="dt" idx="1"/>
          </p:nvPr>
        </p:nvSpPr>
        <p:spPr>
          <a:xfrm>
            <a:off x="4023699" y="0"/>
            <a:ext cx="3077138" cy="470093"/>
          </a:xfrm>
          <a:prstGeom prst="rect">
            <a:avLst/>
          </a:prstGeom>
        </p:spPr>
        <p:txBody>
          <a:bodyPr vert="horz" lIns="91440" tIns="45720" rIns="91440" bIns="45720" rtlCol="0"/>
          <a:lstStyle>
            <a:lvl1pPr algn="r" eaLnBrk="1" hangingPunct="1">
              <a:defRPr sz="1200">
                <a:latin typeface="Arial" charset="0"/>
                <a:cs typeface="Arial" charset="0"/>
              </a:defRPr>
            </a:lvl1pPr>
          </a:lstStyle>
          <a:p>
            <a:pPr>
              <a:defRPr/>
            </a:pPr>
            <a:fld id="{F7A3DB01-C6D9-474D-A4C7-A8F29538BD51}" type="datetimeFigureOut">
              <a:rPr lang="en-GB"/>
              <a:pPr>
                <a:defRPr/>
              </a:pPr>
              <a:t>23/05/2026</a:t>
            </a:fld>
            <a:endParaRPr lang="en-GB"/>
          </a:p>
        </p:txBody>
      </p:sp>
      <p:sp>
        <p:nvSpPr>
          <p:cNvPr id="4" name="Slide Image Placeholder 3">
            <a:extLst>
              <a:ext uri="{FF2B5EF4-FFF2-40B4-BE49-F238E27FC236}">
                <a16:creationId xmlns:a16="http://schemas.microsoft.com/office/drawing/2014/main" id="{28BCD209-C96F-4653-A00B-FAA217FCC069}"/>
              </a:ext>
            </a:extLst>
          </p:cNvPr>
          <p:cNvSpPr>
            <a:spLocks noGrp="1" noRot="1" noChangeAspect="1"/>
          </p:cNvSpPr>
          <p:nvPr>
            <p:ph type="sldImg" idx="2"/>
          </p:nvPr>
        </p:nvSpPr>
        <p:spPr>
          <a:xfrm>
            <a:off x="1203325" y="703263"/>
            <a:ext cx="4695825" cy="3521075"/>
          </a:xfrm>
          <a:prstGeom prst="rect">
            <a:avLst/>
          </a:prstGeom>
          <a:noFill/>
          <a:ln w="12700">
            <a:solidFill>
              <a:prstClr val="black"/>
            </a:solidFill>
          </a:ln>
        </p:spPr>
        <p:txBody>
          <a:bodyPr vert="horz" lIns="91440" tIns="45720" rIns="91440" bIns="45720" rtlCol="0" anchor="ctr"/>
          <a:lstStyle/>
          <a:p>
            <a:pPr lvl="0"/>
            <a:endParaRPr lang="en-GB" noProof="0"/>
          </a:p>
        </p:txBody>
      </p:sp>
      <p:sp>
        <p:nvSpPr>
          <p:cNvPr id="5" name="Notes Placeholder 4">
            <a:extLst>
              <a:ext uri="{FF2B5EF4-FFF2-40B4-BE49-F238E27FC236}">
                <a16:creationId xmlns:a16="http://schemas.microsoft.com/office/drawing/2014/main" id="{8A520088-D299-4D16-9FA2-779C25D3ECCB}"/>
              </a:ext>
            </a:extLst>
          </p:cNvPr>
          <p:cNvSpPr>
            <a:spLocks noGrp="1"/>
          </p:cNvSpPr>
          <p:nvPr>
            <p:ph type="body" sz="quarter" idx="3"/>
          </p:nvPr>
        </p:nvSpPr>
        <p:spPr>
          <a:xfrm>
            <a:off x="710739" y="4459934"/>
            <a:ext cx="5680998" cy="4224888"/>
          </a:xfrm>
          <a:prstGeom prst="rect">
            <a:avLst/>
          </a:prstGeom>
        </p:spPr>
        <p:txBody>
          <a:bodyPr vert="horz" lIns="91440" tIns="45720" rIns="91440" bIns="45720" rtlCol="0">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6" name="Footer Placeholder 5">
            <a:extLst>
              <a:ext uri="{FF2B5EF4-FFF2-40B4-BE49-F238E27FC236}">
                <a16:creationId xmlns:a16="http://schemas.microsoft.com/office/drawing/2014/main" id="{A310CA94-E054-400D-81B3-BB3234EB5E72}"/>
              </a:ext>
            </a:extLst>
          </p:cNvPr>
          <p:cNvSpPr>
            <a:spLocks noGrp="1"/>
          </p:cNvSpPr>
          <p:nvPr>
            <p:ph type="ftr" sz="quarter" idx="4"/>
          </p:nvPr>
        </p:nvSpPr>
        <p:spPr>
          <a:xfrm>
            <a:off x="1" y="8916894"/>
            <a:ext cx="3077139" cy="470093"/>
          </a:xfrm>
          <a:prstGeom prst="rect">
            <a:avLst/>
          </a:prstGeom>
        </p:spPr>
        <p:txBody>
          <a:bodyPr vert="horz" lIns="91440" tIns="45720" rIns="91440" bIns="45720" rtlCol="0" anchor="b"/>
          <a:lstStyle>
            <a:lvl1pPr algn="l" eaLnBrk="1" hangingPunct="1">
              <a:defRPr sz="1200">
                <a:latin typeface="Arial" charset="0"/>
                <a:cs typeface="Arial" charset="0"/>
              </a:defRPr>
            </a:lvl1pPr>
          </a:lstStyle>
          <a:p>
            <a:pPr>
              <a:defRPr/>
            </a:pPr>
            <a:endParaRPr lang="en-GB"/>
          </a:p>
        </p:txBody>
      </p:sp>
      <p:sp>
        <p:nvSpPr>
          <p:cNvPr id="7" name="Slide Number Placeholder 6">
            <a:extLst>
              <a:ext uri="{FF2B5EF4-FFF2-40B4-BE49-F238E27FC236}">
                <a16:creationId xmlns:a16="http://schemas.microsoft.com/office/drawing/2014/main" id="{E9294B15-6856-4F6B-8F02-218453E3788E}"/>
              </a:ext>
            </a:extLst>
          </p:cNvPr>
          <p:cNvSpPr>
            <a:spLocks noGrp="1"/>
          </p:cNvSpPr>
          <p:nvPr>
            <p:ph type="sldNum" sz="quarter" idx="5"/>
          </p:nvPr>
        </p:nvSpPr>
        <p:spPr>
          <a:xfrm>
            <a:off x="4023699" y="8916894"/>
            <a:ext cx="3077138" cy="470093"/>
          </a:xfrm>
          <a:prstGeom prst="rect">
            <a:avLst/>
          </a:prstGeom>
        </p:spPr>
        <p:txBody>
          <a:bodyPr vert="horz" wrap="square" lIns="91440" tIns="45720" rIns="91440" bIns="45720" numCol="1" anchor="b" anchorCtr="0" compatLnSpc="1">
            <a:prstTxWarp prst="textNoShape">
              <a:avLst/>
            </a:prstTxWarp>
          </a:bodyPr>
          <a:lstStyle>
            <a:lvl1pPr algn="r" eaLnBrk="1" hangingPunct="1">
              <a:defRPr sz="1200"/>
            </a:lvl1pPr>
          </a:lstStyle>
          <a:p>
            <a:pPr>
              <a:defRPr/>
            </a:pPr>
            <a:fld id="{36B81504-8920-4693-8E17-236216F21D10}" type="slidenum">
              <a:rPr lang="en-GB" altLang="en-US"/>
              <a:pPr>
                <a:defRPr/>
              </a:pPr>
              <a:t>‹#›</a:t>
            </a:fld>
            <a:endParaRPr lang="en-GB" altLang="en-US"/>
          </a:p>
        </p:txBody>
      </p:sp>
    </p:spTree>
    <p:extLst>
      <p:ext uri="{BB962C8B-B14F-4D97-AF65-F5344CB8AC3E}">
        <p14:creationId xmlns:p14="http://schemas.microsoft.com/office/powerpoint/2010/main" val="3849407815"/>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a:defRPr/>
            </a:pPr>
            <a:fld id="{36B81504-8920-4693-8E17-236216F21D10}" type="slidenum">
              <a:rPr lang="en-GB" altLang="en-US" smtClean="0"/>
              <a:pPr>
                <a:defRPr/>
              </a:pPr>
              <a:t>1</a:t>
            </a:fld>
            <a:endParaRPr lang="en-GB" altLang="en-US"/>
          </a:p>
        </p:txBody>
      </p:sp>
    </p:spTree>
    <p:extLst>
      <p:ext uri="{BB962C8B-B14F-4D97-AF65-F5344CB8AC3E}">
        <p14:creationId xmlns:p14="http://schemas.microsoft.com/office/powerpoint/2010/main" val="339239296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Slide Image Placeholder 1">
            <a:extLst>
              <a:ext uri="{FF2B5EF4-FFF2-40B4-BE49-F238E27FC236}">
                <a16:creationId xmlns:a16="http://schemas.microsoft.com/office/drawing/2014/main" id="{CCAB3B0C-B1BB-4B47-B44C-9D5EBC267A7F}"/>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4339" name="Notes Placeholder 2">
            <a:extLst>
              <a:ext uri="{FF2B5EF4-FFF2-40B4-BE49-F238E27FC236}">
                <a16:creationId xmlns:a16="http://schemas.microsoft.com/office/drawing/2014/main" id="{15BEFA78-4BDB-4248-B284-18C342694237}"/>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dirty="0"/>
              <a:t>Quick reminder, skip if not needed or ask group if they want to add any!</a:t>
            </a:r>
          </a:p>
        </p:txBody>
      </p:sp>
      <p:sp>
        <p:nvSpPr>
          <p:cNvPr id="14340" name="Slide Number Placeholder 3">
            <a:extLst>
              <a:ext uri="{FF2B5EF4-FFF2-40B4-BE49-F238E27FC236}">
                <a16:creationId xmlns:a16="http://schemas.microsoft.com/office/drawing/2014/main" id="{FC41B3A4-1002-492D-A9B5-DB6A0E6BA36F}"/>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B81F8849-E5E4-45DD-90C9-080CFDAF7471}" type="slidenum">
              <a:rPr lang="en-GB" altLang="en-US" smtClean="0"/>
              <a:pPr/>
              <a:t>2</a:t>
            </a:fld>
            <a:endParaRPr lang="en-GB"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You may want to ask how they are getting on with tasks to see where they are at. Have they done observations yet etc. </a:t>
            </a:r>
          </a:p>
        </p:txBody>
      </p:sp>
      <p:sp>
        <p:nvSpPr>
          <p:cNvPr id="4" name="Slide Number Placeholder 3"/>
          <p:cNvSpPr>
            <a:spLocks noGrp="1"/>
          </p:cNvSpPr>
          <p:nvPr>
            <p:ph type="sldNum" sz="quarter" idx="5"/>
          </p:nvPr>
        </p:nvSpPr>
        <p:spPr/>
        <p:txBody>
          <a:bodyPr/>
          <a:lstStyle/>
          <a:p>
            <a:pPr>
              <a:defRPr/>
            </a:pPr>
            <a:fld id="{36B81504-8920-4693-8E17-236216F21D10}" type="slidenum">
              <a:rPr lang="en-GB" altLang="en-US" smtClean="0"/>
              <a:pPr>
                <a:defRPr/>
              </a:pPr>
              <a:t>4</a:t>
            </a:fld>
            <a:endParaRPr lang="en-GB" altLang="en-US"/>
          </a:p>
        </p:txBody>
      </p:sp>
    </p:spTree>
    <p:extLst>
      <p:ext uri="{BB962C8B-B14F-4D97-AF65-F5344CB8AC3E}">
        <p14:creationId xmlns:p14="http://schemas.microsoft.com/office/powerpoint/2010/main" val="417453632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Remind group that they write this task on the opposite are to the area the wrote task 3 safeguarding on. </a:t>
            </a:r>
          </a:p>
        </p:txBody>
      </p:sp>
      <p:sp>
        <p:nvSpPr>
          <p:cNvPr id="4" name="Slide Number Placeholder 3"/>
          <p:cNvSpPr>
            <a:spLocks noGrp="1"/>
          </p:cNvSpPr>
          <p:nvPr>
            <p:ph type="sldNum" sz="quarter" idx="5"/>
          </p:nvPr>
        </p:nvSpPr>
        <p:spPr/>
        <p:txBody>
          <a:bodyPr/>
          <a:lstStyle/>
          <a:p>
            <a:pPr>
              <a:defRPr/>
            </a:pPr>
            <a:fld id="{36B81504-8920-4693-8E17-236216F21D10}" type="slidenum">
              <a:rPr lang="en-GB" altLang="en-US" smtClean="0"/>
              <a:pPr>
                <a:defRPr/>
              </a:pPr>
              <a:t>5</a:t>
            </a:fld>
            <a:endParaRPr lang="en-GB" altLang="en-US"/>
          </a:p>
        </p:txBody>
      </p:sp>
    </p:spTree>
    <p:extLst>
      <p:ext uri="{BB962C8B-B14F-4D97-AF65-F5344CB8AC3E}">
        <p14:creationId xmlns:p14="http://schemas.microsoft.com/office/powerpoint/2010/main" val="410489249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GB" kern="0"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rPr>
              <a:t>See appendix 4 of the handbook for assessment criteria.</a:t>
            </a:r>
          </a:p>
          <a:p>
            <a:pPr marL="0" marR="0" lvl="0" indent="0" algn="l" defTabSz="914400" rtl="0" eaLnBrk="0" fontAlgn="base" latinLnBrk="0" hangingPunct="0">
              <a:lnSpc>
                <a:spcPct val="100000"/>
              </a:lnSpc>
              <a:spcBef>
                <a:spcPct val="30000"/>
              </a:spcBef>
              <a:spcAft>
                <a:spcPct val="0"/>
              </a:spcAft>
              <a:buClrTx/>
              <a:buSzTx/>
              <a:buFontTx/>
              <a:buNone/>
              <a:tabLst/>
              <a:defRPr/>
            </a:pPr>
            <a:r>
              <a:rPr lang="en-GB" kern="0"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rPr>
              <a:t>Clarify what is meant by “opposite of the service area they used for Task 3. </a:t>
            </a:r>
          </a:p>
          <a:p>
            <a:pPr marL="0" marR="0" lvl="0" indent="0" algn="l" defTabSz="914400" rtl="0" eaLnBrk="0" fontAlgn="base" latinLnBrk="0" hangingPunct="0">
              <a:lnSpc>
                <a:spcPct val="100000"/>
              </a:lnSpc>
              <a:spcBef>
                <a:spcPct val="30000"/>
              </a:spcBef>
              <a:spcAft>
                <a:spcPct val="0"/>
              </a:spcAft>
              <a:buClrTx/>
              <a:buSzTx/>
              <a:buFontTx/>
              <a:buNone/>
              <a:tabLst/>
              <a:defRPr/>
            </a:pPr>
            <a:endParaRPr lang="en-GB" kern="100" dirty="0">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endParaRPr>
          </a:p>
          <a:p>
            <a:endParaRPr lang="en-US" dirty="0"/>
          </a:p>
        </p:txBody>
      </p:sp>
      <p:sp>
        <p:nvSpPr>
          <p:cNvPr id="4" name="Slide Number Placeholder 3"/>
          <p:cNvSpPr>
            <a:spLocks noGrp="1"/>
          </p:cNvSpPr>
          <p:nvPr>
            <p:ph type="sldNum" sz="quarter" idx="5"/>
          </p:nvPr>
        </p:nvSpPr>
        <p:spPr/>
        <p:txBody>
          <a:bodyPr/>
          <a:lstStyle/>
          <a:p>
            <a:pPr>
              <a:defRPr/>
            </a:pPr>
            <a:fld id="{36B81504-8920-4693-8E17-236216F21D10}" type="slidenum">
              <a:rPr lang="en-GB" altLang="en-US" smtClean="0"/>
              <a:pPr>
                <a:defRPr/>
              </a:pPr>
              <a:t>6</a:t>
            </a:fld>
            <a:endParaRPr lang="en-GB" altLang="en-US"/>
          </a:p>
        </p:txBody>
      </p:sp>
    </p:spTree>
    <p:extLst>
      <p:ext uri="{BB962C8B-B14F-4D97-AF65-F5344CB8AC3E}">
        <p14:creationId xmlns:p14="http://schemas.microsoft.com/office/powerpoint/2010/main" val="348211035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Slide Image Placeholder 1">
            <a:extLst>
              <a:ext uri="{FF2B5EF4-FFF2-40B4-BE49-F238E27FC236}">
                <a16:creationId xmlns:a16="http://schemas.microsoft.com/office/drawing/2014/main" id="{1E0CEBE3-3397-4E66-ADFD-D6D877E66661}"/>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2707" name="Notes Placeholder 2">
            <a:extLst>
              <a:ext uri="{FF2B5EF4-FFF2-40B4-BE49-F238E27FC236}">
                <a16:creationId xmlns:a16="http://schemas.microsoft.com/office/drawing/2014/main" id="{1D331C94-76DB-4343-8721-F944E0571AD3}"/>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GB" altLang="en-US" b="1" dirty="0"/>
              <a:t>Exercise 1</a:t>
            </a:r>
            <a:r>
              <a:rPr lang="en-GB" altLang="en-US" dirty="0"/>
              <a:t>: Breakout rooms (online) or small group exercise. Mix group adults and children workers if possible so they can help each other out. </a:t>
            </a:r>
          </a:p>
          <a:p>
            <a:r>
              <a:rPr lang="en-GB" altLang="en-US" dirty="0"/>
              <a:t>Get the groups to come up with lists of legislation and explanations for instance indicators of harm and abuse, safeguarding boards etc. </a:t>
            </a:r>
          </a:p>
          <a:p>
            <a:r>
              <a:rPr lang="en-GB" altLang="en-US" dirty="0"/>
              <a:t>Where can they find this information e.g. training, safeguarding hubs etc. </a:t>
            </a:r>
          </a:p>
          <a:p>
            <a:r>
              <a:rPr lang="en-GB" altLang="en-US" dirty="0"/>
              <a:t>This was covered in workshop 3 so it's just a reminder and checking if there's anything has been missed. </a:t>
            </a:r>
          </a:p>
          <a:p>
            <a:r>
              <a:rPr lang="en-GB" altLang="en-US" dirty="0"/>
              <a:t>You may want to do question 2 separately in a large group if this fits better. </a:t>
            </a:r>
          </a:p>
          <a:p>
            <a:r>
              <a:rPr lang="en-GB" altLang="en-US" dirty="0"/>
              <a:t>It maybe they just focus on the second part as they have done a lot of the first part in WS3. </a:t>
            </a:r>
          </a:p>
        </p:txBody>
      </p:sp>
      <p:sp>
        <p:nvSpPr>
          <p:cNvPr id="72708" name="Slide Number Placeholder 3">
            <a:extLst>
              <a:ext uri="{FF2B5EF4-FFF2-40B4-BE49-F238E27FC236}">
                <a16:creationId xmlns:a16="http://schemas.microsoft.com/office/drawing/2014/main" id="{A50C0243-BF83-4442-A67F-99C3002F589E}"/>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2C082979-69F5-45FC-BC01-AD0D4D459AAA}" type="slidenum">
              <a:rPr lang="en-GB" altLang="en-US" smtClean="0"/>
              <a:pPr/>
              <a:t>8</a:t>
            </a:fld>
            <a:endParaRPr lang="en-GB"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2" name="Slide Image Placeholder 1">
            <a:extLst>
              <a:ext uri="{FF2B5EF4-FFF2-40B4-BE49-F238E27FC236}">
                <a16:creationId xmlns:a16="http://schemas.microsoft.com/office/drawing/2014/main" id="{89C75DEB-2737-4546-B050-31642F5A9C4A}"/>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6803" name="Notes Placeholder 2">
            <a:extLst>
              <a:ext uri="{FF2B5EF4-FFF2-40B4-BE49-F238E27FC236}">
                <a16:creationId xmlns:a16="http://schemas.microsoft.com/office/drawing/2014/main" id="{A752CECD-D0E4-43D8-BDF2-6DB98AF20E72}"/>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dirty="0"/>
              <a:t>Includes: physical, sexual, psychological, emotional, financial, neglect, taking place in any setting. violent offences, sexual offences, property offences, hate crime, exploitation. WASPI – duty to share information</a:t>
            </a:r>
          </a:p>
        </p:txBody>
      </p:sp>
      <p:sp>
        <p:nvSpPr>
          <p:cNvPr id="76804" name="Slide Number Placeholder 3">
            <a:extLst>
              <a:ext uri="{FF2B5EF4-FFF2-40B4-BE49-F238E27FC236}">
                <a16:creationId xmlns:a16="http://schemas.microsoft.com/office/drawing/2014/main" id="{447C4E5F-3B80-46F4-B1DD-C9B2CD659162}"/>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02888969-5173-4F4F-9CCD-2AAED4B761F3}" type="slidenum">
              <a:rPr lang="en-GB" altLang="en-US" smtClean="0"/>
              <a:pPr/>
              <a:t>9</a:t>
            </a:fld>
            <a:endParaRPr lang="en-GB"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2" name="Slide Image Placeholder 1">
            <a:extLst>
              <a:ext uri="{FF2B5EF4-FFF2-40B4-BE49-F238E27FC236}">
                <a16:creationId xmlns:a16="http://schemas.microsoft.com/office/drawing/2014/main" id="{DFD32D9C-37E3-4799-9D3F-E80453A845CD}"/>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81923" name="Notes Placeholder 2">
            <a:extLst>
              <a:ext uri="{FF2B5EF4-FFF2-40B4-BE49-F238E27FC236}">
                <a16:creationId xmlns:a16="http://schemas.microsoft.com/office/drawing/2014/main" id="{F06B281F-E487-4019-91E3-BB0A017C8A4E}"/>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dirty="0"/>
              <a:t>Wider implications of The Act.</a:t>
            </a:r>
          </a:p>
          <a:p>
            <a:r>
              <a:rPr lang="en-GB" altLang="en-US" dirty="0"/>
              <a:t>In relation to the second part remind them of things like the Gillick competences/Fraser guidelines, different in age under the mental capacity Act (adult 16) and SSWBA and Children Act where it 18. </a:t>
            </a:r>
          </a:p>
        </p:txBody>
      </p:sp>
      <p:sp>
        <p:nvSpPr>
          <p:cNvPr id="81924" name="Slide Number Placeholder 3">
            <a:extLst>
              <a:ext uri="{FF2B5EF4-FFF2-40B4-BE49-F238E27FC236}">
                <a16:creationId xmlns:a16="http://schemas.microsoft.com/office/drawing/2014/main" id="{5EBC5184-B9F6-4105-800E-FF78DE2EF58E}"/>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EC49ED2B-FAA8-43D2-97FB-426134F06A7E}" type="slidenum">
              <a:rPr lang="en-GB" altLang="en-US" smtClean="0"/>
              <a:pPr/>
              <a:t>11</a:t>
            </a:fld>
            <a:endParaRPr lang="en-GB"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Groups or large group discussion. </a:t>
            </a:r>
          </a:p>
        </p:txBody>
      </p:sp>
      <p:sp>
        <p:nvSpPr>
          <p:cNvPr id="4" name="Slide Number Placeholder 3"/>
          <p:cNvSpPr>
            <a:spLocks noGrp="1"/>
          </p:cNvSpPr>
          <p:nvPr>
            <p:ph type="sldNum" sz="quarter" idx="5"/>
          </p:nvPr>
        </p:nvSpPr>
        <p:spPr/>
        <p:txBody>
          <a:bodyPr/>
          <a:lstStyle/>
          <a:p>
            <a:pPr>
              <a:defRPr/>
            </a:pPr>
            <a:fld id="{36B81504-8920-4693-8E17-236216F21D10}" type="slidenum">
              <a:rPr lang="en-GB" altLang="en-US" smtClean="0"/>
              <a:pPr>
                <a:defRPr/>
              </a:pPr>
              <a:t>12</a:t>
            </a:fld>
            <a:endParaRPr lang="en-GB" altLang="en-US"/>
          </a:p>
        </p:txBody>
      </p:sp>
    </p:spTree>
    <p:extLst>
      <p:ext uri="{BB962C8B-B14F-4D97-AF65-F5344CB8AC3E}">
        <p14:creationId xmlns:p14="http://schemas.microsoft.com/office/powerpoint/2010/main" val="220060531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Emphasis there are 2 parts to this task, and both must be answered to pass. </a:t>
            </a:r>
          </a:p>
        </p:txBody>
      </p:sp>
      <p:sp>
        <p:nvSpPr>
          <p:cNvPr id="4" name="Slide Number Placeholder 3"/>
          <p:cNvSpPr>
            <a:spLocks noGrp="1"/>
          </p:cNvSpPr>
          <p:nvPr>
            <p:ph type="sldNum" sz="quarter" idx="5"/>
          </p:nvPr>
        </p:nvSpPr>
        <p:spPr/>
        <p:txBody>
          <a:bodyPr/>
          <a:lstStyle/>
          <a:p>
            <a:pPr>
              <a:defRPr/>
            </a:pPr>
            <a:fld id="{36B81504-8920-4693-8E17-236216F21D10}" type="slidenum">
              <a:rPr lang="en-GB" altLang="en-US" smtClean="0"/>
              <a:pPr>
                <a:defRPr/>
              </a:pPr>
              <a:t>15</a:t>
            </a:fld>
            <a:endParaRPr lang="en-GB" altLang="en-US"/>
          </a:p>
        </p:txBody>
      </p:sp>
    </p:spTree>
    <p:extLst>
      <p:ext uri="{BB962C8B-B14F-4D97-AF65-F5344CB8AC3E}">
        <p14:creationId xmlns:p14="http://schemas.microsoft.com/office/powerpoint/2010/main" val="152826784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Slide Image Placeholder 1">
            <a:extLst>
              <a:ext uri="{FF2B5EF4-FFF2-40B4-BE49-F238E27FC236}">
                <a16:creationId xmlns:a16="http://schemas.microsoft.com/office/drawing/2014/main" id="{9D39283D-D7DB-4614-A495-62D4B3AC562A}"/>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6387" name="Notes Placeholder 2">
            <a:extLst>
              <a:ext uri="{FF2B5EF4-FFF2-40B4-BE49-F238E27FC236}">
                <a16:creationId xmlns:a16="http://schemas.microsoft.com/office/drawing/2014/main" id="{8B75964C-F263-4660-AC2D-CC2065C07E4D}"/>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dirty="0"/>
              <a:t>Why is it important to plan? What is involved e.g. reflection, supervision, research, self awareness etc</a:t>
            </a:r>
          </a:p>
        </p:txBody>
      </p:sp>
      <p:sp>
        <p:nvSpPr>
          <p:cNvPr id="16388" name="Slide Number Placeholder 3">
            <a:extLst>
              <a:ext uri="{FF2B5EF4-FFF2-40B4-BE49-F238E27FC236}">
                <a16:creationId xmlns:a16="http://schemas.microsoft.com/office/drawing/2014/main" id="{1D2BC347-C1D4-4314-90DE-52CD3F8C879A}"/>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832B2A60-15E3-4761-B7DD-A400145E9324}" type="slidenum">
              <a:rPr lang="en-GB" altLang="en-US" smtClean="0"/>
              <a:pPr/>
              <a:t>16</a:t>
            </a:fld>
            <a:endParaRPr lang="en-GB" altLang="en-US"/>
          </a:p>
        </p:txBody>
      </p:sp>
    </p:spTree>
    <p:extLst>
      <p:ext uri="{BB962C8B-B14F-4D97-AF65-F5344CB8AC3E}">
        <p14:creationId xmlns:p14="http://schemas.microsoft.com/office/powerpoint/2010/main" val="58782123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Slide Image Placeholder 1">
            <a:extLst>
              <a:ext uri="{FF2B5EF4-FFF2-40B4-BE49-F238E27FC236}">
                <a16:creationId xmlns:a16="http://schemas.microsoft.com/office/drawing/2014/main" id="{8EA39448-BB2B-44D8-A292-C61AA7A60BF0}"/>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8435" name="Notes Placeholder 2">
            <a:extLst>
              <a:ext uri="{FF2B5EF4-FFF2-40B4-BE49-F238E27FC236}">
                <a16:creationId xmlns:a16="http://schemas.microsoft.com/office/drawing/2014/main" id="{0296FDE1-CF61-47F5-834D-8E8794419F9F}"/>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18436" name="Slide Number Placeholder 3">
            <a:extLst>
              <a:ext uri="{FF2B5EF4-FFF2-40B4-BE49-F238E27FC236}">
                <a16:creationId xmlns:a16="http://schemas.microsoft.com/office/drawing/2014/main" id="{F2ECECF0-2741-4409-B295-46F1FF1C744B}"/>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198944E2-B104-4E61-B72C-6BF1E29C0B8A}" type="slidenum">
              <a:rPr lang="en-GB" altLang="en-US" smtClean="0"/>
              <a:pPr/>
              <a:t>17</a:t>
            </a:fld>
            <a:endParaRPr lang="en-GB" altLang="en-US"/>
          </a:p>
        </p:txBody>
      </p:sp>
    </p:spTree>
    <p:extLst>
      <p:ext uri="{BB962C8B-B14F-4D97-AF65-F5344CB8AC3E}">
        <p14:creationId xmlns:p14="http://schemas.microsoft.com/office/powerpoint/2010/main" val="6467612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They can find the full version with assessment criteria in workshop 1 and the handbook appendix 4. </a:t>
            </a:r>
          </a:p>
        </p:txBody>
      </p:sp>
      <p:sp>
        <p:nvSpPr>
          <p:cNvPr id="4" name="Slide Number Placeholder 3"/>
          <p:cNvSpPr>
            <a:spLocks noGrp="1"/>
          </p:cNvSpPr>
          <p:nvPr>
            <p:ph type="sldNum" sz="quarter" idx="5"/>
          </p:nvPr>
        </p:nvSpPr>
        <p:spPr/>
        <p:txBody>
          <a:bodyPr/>
          <a:lstStyle/>
          <a:p>
            <a:pPr>
              <a:defRPr/>
            </a:pPr>
            <a:fld id="{36B81504-8920-4693-8E17-236216F21D10}" type="slidenum">
              <a:rPr lang="en-GB" altLang="en-US" smtClean="0"/>
              <a:pPr>
                <a:defRPr/>
              </a:pPr>
              <a:t>18</a:t>
            </a:fld>
            <a:endParaRPr lang="en-GB" altLang="en-US"/>
          </a:p>
        </p:txBody>
      </p:sp>
    </p:spTree>
    <p:extLst>
      <p:ext uri="{BB962C8B-B14F-4D97-AF65-F5344CB8AC3E}">
        <p14:creationId xmlns:p14="http://schemas.microsoft.com/office/powerpoint/2010/main" val="210670122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Slide Image Placeholder 1">
            <a:extLst>
              <a:ext uri="{FF2B5EF4-FFF2-40B4-BE49-F238E27FC236}">
                <a16:creationId xmlns:a16="http://schemas.microsoft.com/office/drawing/2014/main" id="{298C573B-5BB4-4CB2-95A3-47A43126C1D9}"/>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2531" name="Notes Placeholder 2">
            <a:extLst>
              <a:ext uri="{FF2B5EF4-FFF2-40B4-BE49-F238E27FC236}">
                <a16:creationId xmlns:a16="http://schemas.microsoft.com/office/drawing/2014/main" id="{DF61CA03-7814-4B28-84ED-D2BAFBAF6E70}"/>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b="1" dirty="0"/>
              <a:t>Exercise 2 – Small groups (breakout rooms). </a:t>
            </a:r>
            <a:r>
              <a:rPr lang="en-GB" altLang="en-US" b="0" dirty="0"/>
              <a:t>Ask learners to consider something under each of the 3 SCW heading and then feedback on one thing to the larger group. </a:t>
            </a:r>
          </a:p>
          <a:p>
            <a:r>
              <a:rPr lang="en-GB" altLang="en-US" dirty="0"/>
              <a:t>Remind</a:t>
            </a:r>
            <a:r>
              <a:rPr lang="en-GB" altLang="en-US" dirty="0">
                <a:solidFill>
                  <a:srgbClr val="FF0000"/>
                </a:solidFill>
              </a:rPr>
              <a:t> </a:t>
            </a:r>
            <a:r>
              <a:rPr lang="en-GB" altLang="en-US" dirty="0"/>
              <a:t>group about importance of identifying and using a reflective model in this section (see workshop 1).</a:t>
            </a:r>
            <a:r>
              <a:rPr lang="en-GB" sz="1200" kern="1200" dirty="0">
                <a:solidFill>
                  <a:schemeClr val="tx1"/>
                </a:solidFill>
                <a:effectLst/>
                <a:latin typeface="+mn-lt"/>
                <a:ea typeface="+mn-ea"/>
                <a:cs typeface="+mn-cs"/>
              </a:rPr>
              <a:t> Weather model, reflective onion, </a:t>
            </a:r>
            <a:r>
              <a:rPr lang="en-GB" sz="1200" kern="1200" dirty="0" err="1">
                <a:solidFill>
                  <a:schemeClr val="tx1"/>
                </a:solidFill>
                <a:effectLst/>
                <a:latin typeface="+mn-lt"/>
                <a:ea typeface="+mn-ea"/>
                <a:cs typeface="+mn-cs"/>
              </a:rPr>
              <a:t>Borton</a:t>
            </a:r>
            <a:r>
              <a:rPr lang="en-GB" sz="1200" kern="1200" dirty="0">
                <a:solidFill>
                  <a:schemeClr val="tx1"/>
                </a:solidFill>
                <a:effectLst/>
                <a:latin typeface="+mn-lt"/>
                <a:ea typeface="+mn-ea"/>
                <a:cs typeface="+mn-cs"/>
              </a:rPr>
              <a:t>, ERA model etc. </a:t>
            </a:r>
          </a:p>
          <a:p>
            <a:pPr marL="0" marR="0" lvl="0" indent="0" algn="l" defTabSz="914400" rtl="0" eaLnBrk="0" fontAlgn="base" latinLnBrk="0" hangingPunct="0">
              <a:lnSpc>
                <a:spcPct val="100000"/>
              </a:lnSpc>
              <a:spcBef>
                <a:spcPct val="30000"/>
              </a:spcBef>
              <a:spcAft>
                <a:spcPct val="0"/>
              </a:spcAft>
              <a:buClrTx/>
              <a:buSzTx/>
              <a:buFontTx/>
              <a:buNone/>
              <a:tabLst/>
              <a:defRPr/>
            </a:pPr>
            <a:r>
              <a:rPr lang="en-GB" sz="1200" kern="1200" dirty="0">
                <a:solidFill>
                  <a:schemeClr val="tx1"/>
                </a:solidFill>
                <a:effectLst/>
                <a:latin typeface="+mn-lt"/>
                <a:ea typeface="+mn-ea"/>
                <a:cs typeface="+mn-cs"/>
              </a:rPr>
              <a:t>Clarify that feedback they have received from individuals who use services should be considered in this task in the second question and linked to how this has shaped on the learner's practice.</a:t>
            </a:r>
          </a:p>
          <a:p>
            <a:endParaRPr lang="en-GB" altLang="en-US" b="0" i="0" dirty="0"/>
          </a:p>
        </p:txBody>
      </p:sp>
      <p:sp>
        <p:nvSpPr>
          <p:cNvPr id="22532" name="Slide Number Placeholder 3">
            <a:extLst>
              <a:ext uri="{FF2B5EF4-FFF2-40B4-BE49-F238E27FC236}">
                <a16:creationId xmlns:a16="http://schemas.microsoft.com/office/drawing/2014/main" id="{1635B088-3509-46AB-9FC3-84C9D316763D}"/>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C2C60873-4844-46A4-89FC-EDC1F56317B5}" type="slidenum">
              <a:rPr lang="en-GB" altLang="en-US" smtClean="0"/>
              <a:pPr/>
              <a:t>19</a:t>
            </a:fld>
            <a:endParaRPr lang="en-GB" altLang="en-US"/>
          </a:p>
        </p:txBody>
      </p:sp>
    </p:spTree>
    <p:extLst>
      <p:ext uri="{BB962C8B-B14F-4D97-AF65-F5344CB8AC3E}">
        <p14:creationId xmlns:p14="http://schemas.microsoft.com/office/powerpoint/2010/main" val="337697523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Slide Image Placeholder 1">
            <a:extLst>
              <a:ext uri="{FF2B5EF4-FFF2-40B4-BE49-F238E27FC236}">
                <a16:creationId xmlns:a16="http://schemas.microsoft.com/office/drawing/2014/main" id="{81BB5D70-E045-401C-9AA1-14CD734340F9}"/>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4579" name="Notes Placeholder 2">
            <a:extLst>
              <a:ext uri="{FF2B5EF4-FFF2-40B4-BE49-F238E27FC236}">
                <a16:creationId xmlns:a16="http://schemas.microsoft.com/office/drawing/2014/main" id="{F0C98360-C689-4B2B-AD65-AE709D8F3873}"/>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dirty="0"/>
              <a:t>Sum up exercises</a:t>
            </a:r>
          </a:p>
        </p:txBody>
      </p:sp>
      <p:sp>
        <p:nvSpPr>
          <p:cNvPr id="24580" name="Slide Number Placeholder 3">
            <a:extLst>
              <a:ext uri="{FF2B5EF4-FFF2-40B4-BE49-F238E27FC236}">
                <a16:creationId xmlns:a16="http://schemas.microsoft.com/office/drawing/2014/main" id="{9FB40C76-1444-487C-B07F-E38D426F8F54}"/>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9772DB8D-BB41-435D-8FFF-32CC3C1B2D84}" type="slidenum">
              <a:rPr lang="en-GB" altLang="en-US" smtClean="0"/>
              <a:pPr/>
              <a:t>20</a:t>
            </a:fld>
            <a:endParaRPr lang="en-GB" altLang="en-US"/>
          </a:p>
        </p:txBody>
      </p:sp>
    </p:spTree>
    <p:extLst>
      <p:ext uri="{BB962C8B-B14F-4D97-AF65-F5344CB8AC3E}">
        <p14:creationId xmlns:p14="http://schemas.microsoft.com/office/powerpoint/2010/main" val="151789395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Exercise 3 - Group discussion </a:t>
            </a:r>
            <a:r>
              <a:rPr lang="en-US" dirty="0"/>
              <a:t>- Go round the group and ask them if they can identify a future developmental need or area of interest. E.g., practice educator, getting more experience. Try to get everyone in the group to come up with something and make a note of it for including in Task 1 part b. This can be a large group exercise or small groups. </a:t>
            </a:r>
          </a:p>
        </p:txBody>
      </p:sp>
      <p:sp>
        <p:nvSpPr>
          <p:cNvPr id="4" name="Slide Number Placeholder 3"/>
          <p:cNvSpPr>
            <a:spLocks noGrp="1"/>
          </p:cNvSpPr>
          <p:nvPr>
            <p:ph type="sldNum" sz="quarter" idx="5"/>
          </p:nvPr>
        </p:nvSpPr>
        <p:spPr/>
        <p:txBody>
          <a:bodyPr/>
          <a:lstStyle/>
          <a:p>
            <a:pPr>
              <a:defRPr/>
            </a:pPr>
            <a:fld id="{36B81504-8920-4693-8E17-236216F21D10}" type="slidenum">
              <a:rPr lang="en-GB" altLang="en-US" smtClean="0"/>
              <a:pPr>
                <a:defRPr/>
              </a:pPr>
              <a:t>21</a:t>
            </a:fld>
            <a:endParaRPr lang="en-GB" altLang="en-US"/>
          </a:p>
        </p:txBody>
      </p:sp>
    </p:spTree>
    <p:extLst>
      <p:ext uri="{BB962C8B-B14F-4D97-AF65-F5344CB8AC3E}">
        <p14:creationId xmlns:p14="http://schemas.microsoft.com/office/powerpoint/2010/main" val="144763422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Sum up</a:t>
            </a:r>
          </a:p>
        </p:txBody>
      </p:sp>
      <p:sp>
        <p:nvSpPr>
          <p:cNvPr id="4" name="Slide Number Placeholder 3"/>
          <p:cNvSpPr>
            <a:spLocks noGrp="1"/>
          </p:cNvSpPr>
          <p:nvPr>
            <p:ph type="sldNum" sz="quarter" idx="5"/>
          </p:nvPr>
        </p:nvSpPr>
        <p:spPr/>
        <p:txBody>
          <a:bodyPr/>
          <a:lstStyle/>
          <a:p>
            <a:pPr>
              <a:defRPr/>
            </a:pPr>
            <a:fld id="{36B81504-8920-4693-8E17-236216F21D10}" type="slidenum">
              <a:rPr lang="en-GB" altLang="en-US" smtClean="0"/>
              <a:pPr>
                <a:defRPr/>
              </a:pPr>
              <a:t>22</a:t>
            </a:fld>
            <a:endParaRPr lang="en-GB" altLang="en-US"/>
          </a:p>
        </p:txBody>
      </p:sp>
    </p:spTree>
    <p:extLst>
      <p:ext uri="{BB962C8B-B14F-4D97-AF65-F5344CB8AC3E}">
        <p14:creationId xmlns:p14="http://schemas.microsoft.com/office/powerpoint/2010/main" val="295256109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You could ask them which parts of the COPP this covers, link to strength approach etc. If possible get some discussion going so they are clear on the importance of this part of the question. </a:t>
            </a:r>
          </a:p>
        </p:txBody>
      </p:sp>
      <p:sp>
        <p:nvSpPr>
          <p:cNvPr id="4" name="Slide Number Placeholder 3"/>
          <p:cNvSpPr>
            <a:spLocks noGrp="1"/>
          </p:cNvSpPr>
          <p:nvPr>
            <p:ph type="sldNum" sz="quarter" idx="5"/>
          </p:nvPr>
        </p:nvSpPr>
        <p:spPr/>
        <p:txBody>
          <a:bodyPr/>
          <a:lstStyle/>
          <a:p>
            <a:pPr>
              <a:defRPr/>
            </a:pPr>
            <a:fld id="{36B81504-8920-4693-8E17-236216F21D10}" type="slidenum">
              <a:rPr lang="en-GB" altLang="en-US" smtClean="0"/>
              <a:pPr>
                <a:defRPr/>
              </a:pPr>
              <a:t>23</a:t>
            </a:fld>
            <a:endParaRPr lang="en-GB" altLang="en-US"/>
          </a:p>
        </p:txBody>
      </p:sp>
    </p:spTree>
    <p:extLst>
      <p:ext uri="{BB962C8B-B14F-4D97-AF65-F5344CB8AC3E}">
        <p14:creationId xmlns:p14="http://schemas.microsoft.com/office/powerpoint/2010/main" val="244370340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Discussion - The individual commented that every time they tried to give feedback they were just told “you can complain if you want”! They didn’t want to complain just to give their view on how they felt things were working. </a:t>
            </a:r>
          </a:p>
        </p:txBody>
      </p:sp>
      <p:sp>
        <p:nvSpPr>
          <p:cNvPr id="4" name="Slide Number Placeholder 3"/>
          <p:cNvSpPr>
            <a:spLocks noGrp="1"/>
          </p:cNvSpPr>
          <p:nvPr>
            <p:ph type="sldNum" sz="quarter" idx="5"/>
          </p:nvPr>
        </p:nvSpPr>
        <p:spPr/>
        <p:txBody>
          <a:bodyPr/>
          <a:lstStyle/>
          <a:p>
            <a:pPr>
              <a:defRPr/>
            </a:pPr>
            <a:fld id="{36B81504-8920-4693-8E17-236216F21D10}" type="slidenum">
              <a:rPr lang="en-GB" altLang="en-US" smtClean="0"/>
              <a:pPr>
                <a:defRPr/>
              </a:pPr>
              <a:t>24</a:t>
            </a:fld>
            <a:endParaRPr lang="en-GB" altLang="en-US"/>
          </a:p>
        </p:txBody>
      </p:sp>
    </p:spTree>
    <p:extLst>
      <p:ext uri="{BB962C8B-B14F-4D97-AF65-F5344CB8AC3E}">
        <p14:creationId xmlns:p14="http://schemas.microsoft.com/office/powerpoint/2010/main" val="145142106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GB" b="1" dirty="0"/>
              <a:t>Exercise 4</a:t>
            </a:r>
            <a:r>
              <a:rPr lang="en-GB" dirty="0"/>
              <a:t>. </a:t>
            </a:r>
            <a:endParaRPr lang="en-GB" b="1" dirty="0"/>
          </a:p>
          <a:p>
            <a:r>
              <a:rPr lang="en-GB" b="1" dirty="0"/>
              <a:t>Small group exercise </a:t>
            </a:r>
            <a:r>
              <a:rPr lang="en-GB" b="0" dirty="0"/>
              <a:t>(or large group depending on group size). </a:t>
            </a:r>
          </a:p>
          <a:p>
            <a:r>
              <a:rPr lang="en-GB" b="0" dirty="0"/>
              <a:t>Ask them to discuss feedback they have received from individuals they work with (not other professional). Including how this has impacted on their practice.  Ask them to summarise this when they come back to the larger group, if you have time get a short summary of each learner. Try to get them to look at this in a bit more depth and remind them to make a note of what they came up with and include this in the portfolio. </a:t>
            </a:r>
          </a:p>
          <a:p>
            <a:r>
              <a:rPr lang="en-GB" b="1" dirty="0"/>
              <a:t>Emphasis they must include feedback from individuals, or they will FAIL</a:t>
            </a:r>
            <a:r>
              <a:rPr lang="en-GB" dirty="0"/>
              <a:t>. </a:t>
            </a:r>
          </a:p>
        </p:txBody>
      </p:sp>
      <p:sp>
        <p:nvSpPr>
          <p:cNvPr id="4" name="Slide Number Placeholder 3"/>
          <p:cNvSpPr>
            <a:spLocks noGrp="1"/>
          </p:cNvSpPr>
          <p:nvPr>
            <p:ph type="sldNum" sz="quarter" idx="5"/>
          </p:nvPr>
        </p:nvSpPr>
        <p:spPr/>
        <p:txBody>
          <a:bodyPr/>
          <a:lstStyle/>
          <a:p>
            <a:pPr>
              <a:defRPr/>
            </a:pPr>
            <a:fld id="{36B81504-8920-4693-8E17-236216F21D10}" type="slidenum">
              <a:rPr lang="en-GB" altLang="en-US" smtClean="0"/>
              <a:pPr>
                <a:defRPr/>
              </a:pPr>
              <a:t>25</a:t>
            </a:fld>
            <a:endParaRPr lang="en-GB" altLang="en-US"/>
          </a:p>
        </p:txBody>
      </p:sp>
    </p:spTree>
    <p:extLst>
      <p:ext uri="{BB962C8B-B14F-4D97-AF65-F5344CB8AC3E}">
        <p14:creationId xmlns:p14="http://schemas.microsoft.com/office/powerpoint/2010/main" val="330682900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a:extLst>
              <a:ext uri="{FF2B5EF4-FFF2-40B4-BE49-F238E27FC236}">
                <a16:creationId xmlns:a16="http://schemas.microsoft.com/office/drawing/2014/main" id="{DFE5D038-A603-43D0-AEFB-74460A00EC8C}"/>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9699" name="Notes Placeholder 2">
            <a:extLst>
              <a:ext uri="{FF2B5EF4-FFF2-40B4-BE49-F238E27FC236}">
                <a16:creationId xmlns:a16="http://schemas.microsoft.com/office/drawing/2014/main" id="{9F810176-CAE3-4522-85B4-D6216BF3A118}"/>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dirty="0"/>
              <a:t>Go through tasks and link them to marking criteria. </a:t>
            </a:r>
          </a:p>
          <a:p>
            <a:r>
              <a:rPr lang="en-GB" altLang="en-US" dirty="0"/>
              <a:t>It can be useful to bring the making criteria up on the screen and show them different aspect to emphasise how this can help them. </a:t>
            </a:r>
          </a:p>
          <a:p>
            <a:endParaRPr lang="en-GB" altLang="en-US" dirty="0"/>
          </a:p>
        </p:txBody>
      </p:sp>
      <p:sp>
        <p:nvSpPr>
          <p:cNvPr id="29700" name="Slide Number Placeholder 3">
            <a:extLst>
              <a:ext uri="{FF2B5EF4-FFF2-40B4-BE49-F238E27FC236}">
                <a16:creationId xmlns:a16="http://schemas.microsoft.com/office/drawing/2014/main" id="{CAE2B3EC-F776-4EA9-8333-4BD1EED976B3}"/>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09609FAE-AE58-47EB-BC5D-E19186F23787}" type="slidenum">
              <a:rPr lang="en-GB" altLang="en-US" smtClean="0"/>
              <a:pPr/>
              <a:t>26</a:t>
            </a:fld>
            <a:endParaRPr lang="en-GB" altLang="en-US"/>
          </a:p>
        </p:txBody>
      </p:sp>
    </p:spTree>
    <p:extLst>
      <p:ext uri="{BB962C8B-B14F-4D97-AF65-F5344CB8AC3E}">
        <p14:creationId xmlns:p14="http://schemas.microsoft.com/office/powerpoint/2010/main" val="3298543745"/>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Slide Image Placeholder 1">
            <a:extLst>
              <a:ext uri="{FF2B5EF4-FFF2-40B4-BE49-F238E27FC236}">
                <a16:creationId xmlns:a16="http://schemas.microsoft.com/office/drawing/2014/main" id="{909C539D-B28F-4F28-8E3E-0340DB17D93B}"/>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3795" name="Notes Placeholder 2">
            <a:extLst>
              <a:ext uri="{FF2B5EF4-FFF2-40B4-BE49-F238E27FC236}">
                <a16:creationId xmlns:a16="http://schemas.microsoft.com/office/drawing/2014/main" id="{D781D818-3197-4353-9169-3936A70781D9}"/>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dirty="0"/>
              <a:t>Flag up the importance of the Safeguarding case study as its 50% of the mark and that they need to achieve a pass in each of the section.</a:t>
            </a:r>
          </a:p>
        </p:txBody>
      </p:sp>
      <p:sp>
        <p:nvSpPr>
          <p:cNvPr id="33796" name="Slide Number Placeholder 3">
            <a:extLst>
              <a:ext uri="{FF2B5EF4-FFF2-40B4-BE49-F238E27FC236}">
                <a16:creationId xmlns:a16="http://schemas.microsoft.com/office/drawing/2014/main" id="{2C9F738C-360D-4925-9D37-807E6339D67D}"/>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49770AD9-9333-41B6-B9DE-3BB8A1A9556F}" type="slidenum">
              <a:rPr lang="en-GB" altLang="en-US" smtClean="0"/>
              <a:pPr/>
              <a:t>27</a:t>
            </a:fld>
            <a:endParaRPr lang="en-GB" altLang="en-US"/>
          </a:p>
        </p:txBody>
      </p:sp>
    </p:spTree>
    <p:extLst>
      <p:ext uri="{BB962C8B-B14F-4D97-AF65-F5344CB8AC3E}">
        <p14:creationId xmlns:p14="http://schemas.microsoft.com/office/powerpoint/2010/main" val="276940652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Slide Image Placeholder 1">
            <a:extLst>
              <a:ext uri="{FF2B5EF4-FFF2-40B4-BE49-F238E27FC236}">
                <a16:creationId xmlns:a16="http://schemas.microsoft.com/office/drawing/2014/main" id="{C18B6E91-AC01-44A4-B372-D6D1B16C189A}"/>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0963" name="Notes Placeholder 2">
            <a:extLst>
              <a:ext uri="{FF2B5EF4-FFF2-40B4-BE49-F238E27FC236}">
                <a16:creationId xmlns:a16="http://schemas.microsoft.com/office/drawing/2014/main" id="{F33CFC41-DEE4-4FAD-B174-C825E0734BD6}"/>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dirty="0"/>
              <a:t>Reminder these are treaded throughout.  Also to look at appendixes in handbook (appendix 5-7 pages 42-52) for clarity on learning out comes/national occupation standard</a:t>
            </a:r>
          </a:p>
        </p:txBody>
      </p:sp>
      <p:sp>
        <p:nvSpPr>
          <p:cNvPr id="40964" name="Slide Number Placeholder 3">
            <a:extLst>
              <a:ext uri="{FF2B5EF4-FFF2-40B4-BE49-F238E27FC236}">
                <a16:creationId xmlns:a16="http://schemas.microsoft.com/office/drawing/2014/main" id="{FBAA2393-22A4-4674-9973-E376DF60A7FA}"/>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3BAB0738-F51E-43D8-8754-3936DC70C628}" type="slidenum">
              <a:rPr lang="en-GB" altLang="en-US" smtClean="0"/>
              <a:pPr/>
              <a:t>28</a:t>
            </a:fld>
            <a:endParaRPr lang="en-GB" altLang="en-US"/>
          </a:p>
        </p:txBody>
      </p:sp>
    </p:spTree>
    <p:extLst>
      <p:ext uri="{BB962C8B-B14F-4D97-AF65-F5344CB8AC3E}">
        <p14:creationId xmlns:p14="http://schemas.microsoft.com/office/powerpoint/2010/main" val="3452944165"/>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a:extLst>
              <a:ext uri="{FF2B5EF4-FFF2-40B4-BE49-F238E27FC236}">
                <a16:creationId xmlns:a16="http://schemas.microsoft.com/office/drawing/2014/main" id="{382154A6-9185-4194-B94A-BCFE5A94FAE8}"/>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7651" name="Notes Placeholder 2">
            <a:extLst>
              <a:ext uri="{FF2B5EF4-FFF2-40B4-BE49-F238E27FC236}">
                <a16:creationId xmlns:a16="http://schemas.microsoft.com/office/drawing/2014/main" id="{8F96DAB0-E797-4848-B122-FEB3F8A41995}"/>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b="1"/>
              <a:t>Exercise 5 </a:t>
            </a:r>
            <a:r>
              <a:rPr lang="en-GB" altLang="en-US" b="1" dirty="0"/>
              <a:t>-  </a:t>
            </a:r>
            <a:r>
              <a:rPr lang="en-GB" altLang="en-US" dirty="0"/>
              <a:t>Feedback from the group as to anything they are unclear on/want to revisit.</a:t>
            </a:r>
          </a:p>
          <a:p>
            <a:r>
              <a:rPr lang="en-GB" altLang="en-US" dirty="0"/>
              <a:t>Prompt on: inclusion of Welsh context, theory, legislation and communication skills, values and ethics if nothing is forthcoming. </a:t>
            </a:r>
          </a:p>
          <a:p>
            <a:r>
              <a:rPr lang="en-GB" altLang="en-US" dirty="0"/>
              <a:t>Go through the different sections with them and pick out some of the most relevant points they need to be aware of e.g. remind them they need to reference to the Code of Professional Practice and Active offer in the observation and Human Rights Act, domestic and international law etc. in Safeguarding section. </a:t>
            </a:r>
          </a:p>
          <a:p>
            <a:r>
              <a:rPr lang="en-GB" altLang="en-US" dirty="0"/>
              <a:t>Clarify if its in the marking criteria they </a:t>
            </a:r>
            <a:r>
              <a:rPr lang="en-GB" altLang="en-US" b="1" dirty="0"/>
              <a:t>must</a:t>
            </a:r>
            <a:r>
              <a:rPr lang="en-GB" altLang="en-US" dirty="0"/>
              <a:t> make reference to it. </a:t>
            </a:r>
          </a:p>
        </p:txBody>
      </p:sp>
      <p:sp>
        <p:nvSpPr>
          <p:cNvPr id="27652" name="Slide Number Placeholder 3">
            <a:extLst>
              <a:ext uri="{FF2B5EF4-FFF2-40B4-BE49-F238E27FC236}">
                <a16:creationId xmlns:a16="http://schemas.microsoft.com/office/drawing/2014/main" id="{1582556D-B17F-4790-8764-1A848B60958D}"/>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C9F60432-A0BF-4348-8A02-B1FEA63BABA7}" type="slidenum">
              <a:rPr lang="en-GB" altLang="en-US" smtClean="0"/>
              <a:pPr/>
              <a:t>29</a:t>
            </a:fld>
            <a:endParaRPr lang="en-GB" altLang="en-US"/>
          </a:p>
        </p:txBody>
      </p:sp>
    </p:spTree>
    <p:extLst>
      <p:ext uri="{BB962C8B-B14F-4D97-AF65-F5344CB8AC3E}">
        <p14:creationId xmlns:p14="http://schemas.microsoft.com/office/powerpoint/2010/main" val="891121688"/>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t>Most common issue: no academic reference, no reflective model used, not clearly evidences they have considered feedback for individuals they work with. </a:t>
            </a:r>
          </a:p>
          <a:p>
            <a:r>
              <a:rPr lang="en-GB" b="0" i="0" dirty="0"/>
              <a:t>Write too much on past learning before starting the programme and don’t identify future learning needs under each of the SCW headings. </a:t>
            </a:r>
          </a:p>
          <a:p>
            <a:r>
              <a:rPr lang="en-GB" b="0" i="0" dirty="0"/>
              <a:t>Skip slide if you have already covered this earlier. </a:t>
            </a:r>
          </a:p>
          <a:p>
            <a:pPr marL="0" marR="0" lvl="0" indent="0" algn="l" defTabSz="914400" rtl="0" eaLnBrk="0" fontAlgn="base" latinLnBrk="0" hangingPunct="0">
              <a:lnSpc>
                <a:spcPct val="100000"/>
              </a:lnSpc>
              <a:spcBef>
                <a:spcPct val="30000"/>
              </a:spcBef>
              <a:spcAft>
                <a:spcPct val="0"/>
              </a:spcAft>
              <a:buClrTx/>
              <a:buSzTx/>
              <a:buFontTx/>
              <a:buNone/>
              <a:tabLst/>
              <a:defRPr/>
            </a:pPr>
            <a:r>
              <a:rPr lang="en-GB" b="0" i="0" dirty="0"/>
              <a:t>You will probably have done most of the next 4 slides. Just pick out any relevant bits you haven’t covered. </a:t>
            </a:r>
          </a:p>
          <a:p>
            <a:endParaRPr lang="en-GB" b="0" i="0" dirty="0"/>
          </a:p>
        </p:txBody>
      </p:sp>
      <p:sp>
        <p:nvSpPr>
          <p:cNvPr id="4" name="Slide Number Placeholder 3"/>
          <p:cNvSpPr>
            <a:spLocks noGrp="1"/>
          </p:cNvSpPr>
          <p:nvPr>
            <p:ph type="sldNum" sz="quarter" idx="10"/>
          </p:nvPr>
        </p:nvSpPr>
        <p:spPr/>
        <p:txBody>
          <a:bodyPr/>
          <a:lstStyle/>
          <a:p>
            <a:pPr>
              <a:defRPr/>
            </a:pPr>
            <a:fld id="{36B81504-8920-4693-8E17-236216F21D10}" type="slidenum">
              <a:rPr lang="en-GB" altLang="en-US" smtClean="0"/>
              <a:pPr>
                <a:defRPr/>
              </a:pPr>
              <a:t>30</a:t>
            </a:fld>
            <a:endParaRPr lang="en-GB" altLang="en-US"/>
          </a:p>
        </p:txBody>
      </p:sp>
    </p:spTree>
    <p:extLst>
      <p:ext uri="{BB962C8B-B14F-4D97-AF65-F5344CB8AC3E}">
        <p14:creationId xmlns:p14="http://schemas.microsoft.com/office/powerpoint/2010/main" val="521268186"/>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Slide Image Placeholder 1">
            <a:extLst>
              <a:ext uri="{FF2B5EF4-FFF2-40B4-BE49-F238E27FC236}">
                <a16:creationId xmlns:a16="http://schemas.microsoft.com/office/drawing/2014/main" id="{158FA1B9-7300-4472-A18A-73947B37CAAC}"/>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6867" name="Notes Placeholder 2">
            <a:extLst>
              <a:ext uri="{FF2B5EF4-FFF2-40B4-BE49-F238E27FC236}">
                <a16:creationId xmlns:a16="http://schemas.microsoft.com/office/drawing/2014/main" id="{7E617010-763A-4957-96B4-3CABC1887BB7}"/>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dirty="0"/>
              <a:t>Emphasis the importance of discussion how consent was gained before hand and the importance of reflecting on the possible impact. Go through some ways they could do this. For instance, awareness of how it might affect the intervention with an observer there, being prepared to stop the observation if it escalates, thinking about how someone might feel in the situation etc. </a:t>
            </a:r>
          </a:p>
          <a:p>
            <a:r>
              <a:rPr lang="en-GB" altLang="en-US" dirty="0"/>
              <a:t>Emphasis that it must be direct work. It could be a meeting to prepare the individual/child/family for a meeting or court etc. </a:t>
            </a:r>
          </a:p>
        </p:txBody>
      </p:sp>
      <p:sp>
        <p:nvSpPr>
          <p:cNvPr id="36868" name="Slide Number Placeholder 3">
            <a:extLst>
              <a:ext uri="{FF2B5EF4-FFF2-40B4-BE49-F238E27FC236}">
                <a16:creationId xmlns:a16="http://schemas.microsoft.com/office/drawing/2014/main" id="{AD0AD17F-89CF-4070-8C83-2CD92A7E59C8}"/>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101AF3B8-C6E9-4406-9ED2-DD6602B7AE0F}" type="slidenum">
              <a:rPr lang="en-GB" altLang="en-US" smtClean="0"/>
              <a:pPr/>
              <a:t>31</a:t>
            </a:fld>
            <a:endParaRPr lang="en-GB" altLang="en-US"/>
          </a:p>
        </p:txBody>
      </p:sp>
    </p:spTree>
    <p:extLst>
      <p:ext uri="{BB962C8B-B14F-4D97-AF65-F5344CB8AC3E}">
        <p14:creationId xmlns:p14="http://schemas.microsoft.com/office/powerpoint/2010/main" val="3667688325"/>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t>Flag up that it is vital that the reflection is on </a:t>
            </a:r>
            <a:r>
              <a:rPr lang="en-GB" b="1" i="0" dirty="0"/>
              <a:t>safeguarding</a:t>
            </a:r>
            <a:r>
              <a:rPr lang="en-GB" b="0" i="0" dirty="0"/>
              <a:t> and assessment e.g. a carer’s assessment is not acceptable or care and support needs. If they are not directly involved in the actual safeguarding process, they need to evidence their role in the assessment of why safeguarding was considered, how decisions were made, how they worked with others etc. </a:t>
            </a:r>
          </a:p>
        </p:txBody>
      </p:sp>
      <p:sp>
        <p:nvSpPr>
          <p:cNvPr id="4" name="Slide Number Placeholder 3"/>
          <p:cNvSpPr>
            <a:spLocks noGrp="1"/>
          </p:cNvSpPr>
          <p:nvPr>
            <p:ph type="sldNum" sz="quarter" idx="10"/>
          </p:nvPr>
        </p:nvSpPr>
        <p:spPr/>
        <p:txBody>
          <a:bodyPr/>
          <a:lstStyle/>
          <a:p>
            <a:pPr>
              <a:defRPr/>
            </a:pPr>
            <a:fld id="{36B81504-8920-4693-8E17-236216F21D10}" type="slidenum">
              <a:rPr lang="en-GB" altLang="en-US" smtClean="0"/>
              <a:pPr>
                <a:defRPr/>
              </a:pPr>
              <a:t>32</a:t>
            </a:fld>
            <a:endParaRPr lang="en-GB" altLang="en-US"/>
          </a:p>
        </p:txBody>
      </p:sp>
    </p:spTree>
    <p:extLst>
      <p:ext uri="{BB962C8B-B14F-4D97-AF65-F5344CB8AC3E}">
        <p14:creationId xmlns:p14="http://schemas.microsoft.com/office/powerpoint/2010/main" val="3668682090"/>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t>Recent research last 5-7 years.</a:t>
            </a:r>
          </a:p>
          <a:p>
            <a:r>
              <a:rPr lang="en-GB" b="0" i="0" dirty="0"/>
              <a:t>Time for questions/discussion if needed.</a:t>
            </a:r>
          </a:p>
          <a:p>
            <a:r>
              <a:rPr lang="en-GB" altLang="en-US" b="1" dirty="0"/>
              <a:t>Exercise 5 (optional) point learners towards this and ask them to fill it in while waiting for their individual sessions if you feel this would help them </a:t>
            </a:r>
          </a:p>
          <a:p>
            <a:r>
              <a:rPr lang="en-GB" altLang="en-US" dirty="0"/>
              <a:t>Individual exercise, action plan for completing the portfolio.</a:t>
            </a:r>
          </a:p>
          <a:p>
            <a:pPr marL="0" marR="0" lvl="0" indent="0" algn="l" defTabSz="914400" rtl="0" eaLnBrk="0" fontAlgn="base" latinLnBrk="0" hangingPunct="0">
              <a:lnSpc>
                <a:spcPct val="100000"/>
              </a:lnSpc>
              <a:spcBef>
                <a:spcPct val="30000"/>
              </a:spcBef>
              <a:spcAft>
                <a:spcPct val="0"/>
              </a:spcAft>
              <a:buClrTx/>
              <a:buSzTx/>
              <a:buFontTx/>
              <a:buNone/>
              <a:tabLst/>
              <a:defRPr/>
            </a:pPr>
            <a:r>
              <a:rPr lang="en-GB" b="0" i="0" dirty="0"/>
              <a:t>Skip slide if you have already covered this earlier. </a:t>
            </a:r>
          </a:p>
          <a:p>
            <a:endParaRPr lang="en-GB" b="0" i="0" dirty="0"/>
          </a:p>
          <a:p>
            <a:endParaRPr lang="en-GB" dirty="0"/>
          </a:p>
        </p:txBody>
      </p:sp>
      <p:sp>
        <p:nvSpPr>
          <p:cNvPr id="4" name="Slide Number Placeholder 3"/>
          <p:cNvSpPr>
            <a:spLocks noGrp="1"/>
          </p:cNvSpPr>
          <p:nvPr>
            <p:ph type="sldNum" sz="quarter" idx="10"/>
          </p:nvPr>
        </p:nvSpPr>
        <p:spPr/>
        <p:txBody>
          <a:bodyPr/>
          <a:lstStyle/>
          <a:p>
            <a:pPr>
              <a:defRPr/>
            </a:pPr>
            <a:fld id="{36B81504-8920-4693-8E17-236216F21D10}" type="slidenum">
              <a:rPr lang="en-GB" altLang="en-US" smtClean="0"/>
              <a:pPr>
                <a:defRPr/>
              </a:pPr>
              <a:t>33</a:t>
            </a:fld>
            <a:endParaRPr lang="en-GB" altLang="en-US"/>
          </a:p>
        </p:txBody>
      </p:sp>
    </p:spTree>
    <p:extLst>
      <p:ext uri="{BB962C8B-B14F-4D97-AF65-F5344CB8AC3E}">
        <p14:creationId xmlns:p14="http://schemas.microsoft.com/office/powerpoint/2010/main" val="1998904591"/>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t>Go through slide or ask group to look through them and identify any area they need clarification on.</a:t>
            </a:r>
          </a:p>
          <a:p>
            <a:r>
              <a:rPr lang="en-GB" b="0" i="0" dirty="0"/>
              <a:t>Remind them to check they have read the question properly, most common issue of all that causes low marks/fails is learners not answering all elements of the question.</a:t>
            </a:r>
          </a:p>
        </p:txBody>
      </p:sp>
      <p:sp>
        <p:nvSpPr>
          <p:cNvPr id="4" name="Slide Number Placeholder 3"/>
          <p:cNvSpPr>
            <a:spLocks noGrp="1"/>
          </p:cNvSpPr>
          <p:nvPr>
            <p:ph type="sldNum" sz="quarter" idx="10"/>
          </p:nvPr>
        </p:nvSpPr>
        <p:spPr/>
        <p:txBody>
          <a:bodyPr/>
          <a:lstStyle/>
          <a:p>
            <a:pPr>
              <a:defRPr/>
            </a:pPr>
            <a:fld id="{36B81504-8920-4693-8E17-236216F21D10}" type="slidenum">
              <a:rPr lang="en-GB" altLang="en-US" smtClean="0"/>
              <a:pPr>
                <a:defRPr/>
              </a:pPr>
              <a:t>34</a:t>
            </a:fld>
            <a:endParaRPr lang="en-GB" altLang="en-US"/>
          </a:p>
        </p:txBody>
      </p:sp>
    </p:spTree>
    <p:extLst>
      <p:ext uri="{BB962C8B-B14F-4D97-AF65-F5344CB8AC3E}">
        <p14:creationId xmlns:p14="http://schemas.microsoft.com/office/powerpoint/2010/main" val="751346367"/>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Slide Image Placeholder 1">
            <a:extLst>
              <a:ext uri="{FF2B5EF4-FFF2-40B4-BE49-F238E27FC236}">
                <a16:creationId xmlns:a16="http://schemas.microsoft.com/office/drawing/2014/main" id="{A885CE7B-5515-409F-9A61-03E0A049A5AA}"/>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3011" name="Notes Placeholder 2">
            <a:extLst>
              <a:ext uri="{FF2B5EF4-FFF2-40B4-BE49-F238E27FC236}">
                <a16:creationId xmlns:a16="http://schemas.microsoft.com/office/drawing/2014/main" id="{EE38A2DA-DA8B-411A-8053-4C99BB1E16E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dirty="0"/>
              <a:t>Remind them the portfolio come up with quite a high figure on turn it in due to repartition (45-55%) and not to worry about this we are aware of it). </a:t>
            </a:r>
          </a:p>
        </p:txBody>
      </p:sp>
      <p:sp>
        <p:nvSpPr>
          <p:cNvPr id="43012" name="Slide Number Placeholder 3">
            <a:extLst>
              <a:ext uri="{FF2B5EF4-FFF2-40B4-BE49-F238E27FC236}">
                <a16:creationId xmlns:a16="http://schemas.microsoft.com/office/drawing/2014/main" id="{A6B77E3E-5622-40E2-B853-42E8E41262EE}"/>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8E857C05-BF62-4610-AFFB-73DF2E5DAD36}" type="slidenum">
              <a:rPr lang="en-GB" altLang="en-US" smtClean="0">
                <a:latin typeface="Arial" panose="020B0604020202020204" pitchFamily="34" charset="0"/>
              </a:rPr>
              <a:pPr>
                <a:spcBef>
                  <a:spcPct val="0"/>
                </a:spcBef>
              </a:pPr>
              <a:t>35</a:t>
            </a:fld>
            <a:endParaRPr lang="en-GB" altLang="en-US">
              <a:latin typeface="Arial" panose="020B0604020202020204" pitchFamily="34" charset="0"/>
            </a:endParaRPr>
          </a:p>
        </p:txBody>
      </p:sp>
    </p:spTree>
    <p:extLst>
      <p:ext uri="{BB962C8B-B14F-4D97-AF65-F5344CB8AC3E}">
        <p14:creationId xmlns:p14="http://schemas.microsoft.com/office/powerpoint/2010/main" val="2336852333"/>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GB" dirty="0"/>
              <a:t>There is a handout on Moodle which gives more detail. </a:t>
            </a:r>
          </a:p>
          <a:p>
            <a:endParaRPr lang="en-GB" dirty="0"/>
          </a:p>
        </p:txBody>
      </p:sp>
      <p:sp>
        <p:nvSpPr>
          <p:cNvPr id="4" name="Slide Number Placeholder 3"/>
          <p:cNvSpPr>
            <a:spLocks noGrp="1"/>
          </p:cNvSpPr>
          <p:nvPr>
            <p:ph type="sldNum" sz="quarter" idx="5"/>
          </p:nvPr>
        </p:nvSpPr>
        <p:spPr/>
        <p:txBody>
          <a:bodyPr/>
          <a:lstStyle/>
          <a:p>
            <a:pPr>
              <a:defRPr/>
            </a:pPr>
            <a:fld id="{36B81504-8920-4693-8E17-236216F21D10}" type="slidenum">
              <a:rPr lang="en-GB" altLang="en-US" smtClean="0"/>
              <a:pPr>
                <a:defRPr/>
              </a:pPr>
              <a:t>37</a:t>
            </a:fld>
            <a:endParaRPr lang="en-GB" altLang="en-US"/>
          </a:p>
        </p:txBody>
      </p:sp>
    </p:spTree>
    <p:extLst>
      <p:ext uri="{BB962C8B-B14F-4D97-AF65-F5344CB8AC3E}">
        <p14:creationId xmlns:p14="http://schemas.microsoft.com/office/powerpoint/2010/main" val="3002833124"/>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You can inform them it is possible to challenge marks but please check markers feedback and marking </a:t>
            </a:r>
            <a:r>
              <a:rPr lang="en-US" dirty="0" err="1"/>
              <a:t>critera</a:t>
            </a:r>
            <a:r>
              <a:rPr lang="en-US" dirty="0"/>
              <a:t> fully before you do to make sure you have clear grounds to challenge. The work is then remarked by and independent marker.</a:t>
            </a:r>
          </a:p>
        </p:txBody>
      </p:sp>
      <p:sp>
        <p:nvSpPr>
          <p:cNvPr id="4" name="Slide Number Placeholder 3"/>
          <p:cNvSpPr>
            <a:spLocks noGrp="1"/>
          </p:cNvSpPr>
          <p:nvPr>
            <p:ph type="sldNum" sz="quarter" idx="5"/>
          </p:nvPr>
        </p:nvSpPr>
        <p:spPr/>
        <p:txBody>
          <a:bodyPr/>
          <a:lstStyle/>
          <a:p>
            <a:pPr>
              <a:defRPr/>
            </a:pPr>
            <a:fld id="{36B81504-8920-4693-8E17-236216F21D10}" type="slidenum">
              <a:rPr lang="en-GB" altLang="en-US" smtClean="0"/>
              <a:pPr>
                <a:defRPr/>
              </a:pPr>
              <a:t>38</a:t>
            </a:fld>
            <a:endParaRPr lang="en-GB" altLang="en-US"/>
          </a:p>
        </p:txBody>
      </p:sp>
    </p:spTree>
    <p:extLst>
      <p:ext uri="{BB962C8B-B14F-4D97-AF65-F5344CB8AC3E}">
        <p14:creationId xmlns:p14="http://schemas.microsoft.com/office/powerpoint/2010/main" val="1224928163"/>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Slide Image Placeholder 1">
            <a:extLst>
              <a:ext uri="{FF2B5EF4-FFF2-40B4-BE49-F238E27FC236}">
                <a16:creationId xmlns:a16="http://schemas.microsoft.com/office/drawing/2014/main" id="{D6B865A8-DEF3-4A89-A7F9-548417A4E9AA}"/>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0179" name="Notes Placeholder 2">
            <a:extLst>
              <a:ext uri="{FF2B5EF4-FFF2-40B4-BE49-F238E27FC236}">
                <a16:creationId xmlns:a16="http://schemas.microsoft.com/office/drawing/2014/main" id="{A5E20E44-1B4E-4220-96D1-8B4E6071319A}"/>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b="1" dirty="0"/>
              <a:t>Any questions?</a:t>
            </a:r>
          </a:p>
          <a:p>
            <a:r>
              <a:rPr lang="en-GB" altLang="en-US" b="1" dirty="0"/>
              <a:t>Exercise 6 and 7 (optional)</a:t>
            </a:r>
            <a:r>
              <a:rPr lang="en-GB" altLang="en-US" b="0" dirty="0"/>
              <a:t> Individual</a:t>
            </a:r>
            <a:r>
              <a:rPr lang="en-GB" altLang="en-US" b="1" dirty="0"/>
              <a:t> </a:t>
            </a:r>
            <a:r>
              <a:rPr lang="en-GB" altLang="en-US" dirty="0"/>
              <a:t>Exercise if required. </a:t>
            </a:r>
          </a:p>
          <a:p>
            <a:r>
              <a:rPr lang="en-GB" altLang="en-US" dirty="0"/>
              <a:t>Evaluation Achievement</a:t>
            </a:r>
          </a:p>
          <a:p>
            <a:r>
              <a:rPr lang="en-GB" altLang="en-US" dirty="0"/>
              <a:t>Reminder to get in touch as soon as possible if they are having problems or there is any reason they may not be able to submit on time. </a:t>
            </a:r>
          </a:p>
        </p:txBody>
      </p:sp>
      <p:sp>
        <p:nvSpPr>
          <p:cNvPr id="50180" name="Slide Number Placeholder 3">
            <a:extLst>
              <a:ext uri="{FF2B5EF4-FFF2-40B4-BE49-F238E27FC236}">
                <a16:creationId xmlns:a16="http://schemas.microsoft.com/office/drawing/2014/main" id="{ED432638-C7DF-4B55-ACF2-BEE568551D00}"/>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D6608D00-024F-42BE-B098-3FBB6D998D6D}" type="slidenum">
              <a:rPr lang="en-GB" altLang="en-US" smtClean="0"/>
              <a:pPr/>
              <a:t>39</a:t>
            </a:fld>
            <a:endParaRPr lang="en-GB" altLang="en-US"/>
          </a:p>
        </p:txBody>
      </p:sp>
    </p:spTree>
    <p:extLst>
      <p:ext uri="{BB962C8B-B14F-4D97-AF65-F5344CB8AC3E}">
        <p14:creationId xmlns:p14="http://schemas.microsoft.com/office/powerpoint/2010/main" val="3641159680"/>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Please get feedback from the group either using this method or any that you are using in your local authority. Please send to the </a:t>
            </a:r>
            <a:r>
              <a:rPr lang="en-US" dirty="0" err="1"/>
              <a:t>programme</a:t>
            </a:r>
            <a:r>
              <a:rPr lang="en-US" dirty="0"/>
              <a:t> chair and Sarah </a:t>
            </a:r>
            <a:r>
              <a:rPr lang="en-US" dirty="0" err="1"/>
              <a:t>Loxdale</a:t>
            </a:r>
            <a:r>
              <a:rPr lang="en-US" dirty="0"/>
              <a:t>.</a:t>
            </a:r>
          </a:p>
          <a:p>
            <a:r>
              <a:rPr lang="en-US" dirty="0"/>
              <a:t>If possible, mention that Porth </a:t>
            </a:r>
            <a:r>
              <a:rPr lang="en-US" dirty="0" err="1"/>
              <a:t>Agored</a:t>
            </a:r>
            <a:r>
              <a:rPr lang="en-US" dirty="0"/>
              <a:t> are keen to get more people who have experience of using social services involved in the </a:t>
            </a:r>
            <a:r>
              <a:rPr lang="en-US" dirty="0" err="1"/>
              <a:t>programme</a:t>
            </a:r>
            <a:r>
              <a:rPr lang="en-US" dirty="0"/>
              <a:t> and if they have been on the receiving end of services and are interest or might be interested in the future, please let us know. </a:t>
            </a:r>
          </a:p>
        </p:txBody>
      </p:sp>
      <p:sp>
        <p:nvSpPr>
          <p:cNvPr id="4" name="Slide Number Placeholder 3"/>
          <p:cNvSpPr>
            <a:spLocks noGrp="1"/>
          </p:cNvSpPr>
          <p:nvPr>
            <p:ph type="sldNum" sz="quarter" idx="5"/>
          </p:nvPr>
        </p:nvSpPr>
        <p:spPr/>
        <p:txBody>
          <a:bodyPr/>
          <a:lstStyle/>
          <a:p>
            <a:fld id="{79FAF839-70AC-47E6-B12C-E3C1DC6D70E3}" type="slidenum">
              <a:rPr lang="en-GB" smtClean="0"/>
              <a:t>40</a:t>
            </a:fld>
            <a:endParaRPr lang="en-GB"/>
          </a:p>
        </p:txBody>
      </p:sp>
    </p:spTree>
    <p:extLst>
      <p:ext uri="{BB962C8B-B14F-4D97-AF65-F5344CB8AC3E}">
        <p14:creationId xmlns:p14="http://schemas.microsoft.com/office/powerpoint/2010/main" val="387305275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A73050-00DE-0C5C-D705-BE2CAF77A701}"/>
              </a:ext>
            </a:extLst>
          </p:cNvPr>
          <p:cNvSpPr>
            <a:spLocks noGrp="1"/>
          </p:cNvSpPr>
          <p:nvPr>
            <p:ph type="ctrTitle"/>
          </p:nvPr>
        </p:nvSpPr>
        <p:spPr>
          <a:xfrm>
            <a:off x="1143000" y="1122363"/>
            <a:ext cx="6858000" cy="2387600"/>
          </a:xfrm>
        </p:spPr>
        <p:txBody>
          <a:bodyPr anchor="b"/>
          <a:lstStyle>
            <a:lvl1pPr algn="ctr">
              <a:defRPr sz="4500"/>
            </a:lvl1pPr>
          </a:lstStyle>
          <a:p>
            <a:r>
              <a:rPr lang="en-GB"/>
              <a:t>Click to edit Master title style</a:t>
            </a:r>
            <a:endParaRPr lang="en-US"/>
          </a:p>
        </p:txBody>
      </p:sp>
      <p:sp>
        <p:nvSpPr>
          <p:cNvPr id="3" name="Subtitle 2">
            <a:extLst>
              <a:ext uri="{FF2B5EF4-FFF2-40B4-BE49-F238E27FC236}">
                <a16:creationId xmlns:a16="http://schemas.microsoft.com/office/drawing/2014/main" id="{AC5ED789-EE56-789F-F0E3-02A23A3C8D75}"/>
              </a:ext>
            </a:extLst>
          </p:cNvPr>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064E34D3-EBFE-E986-7F54-2F46B9211B96}"/>
              </a:ext>
            </a:extLst>
          </p:cNvPr>
          <p:cNvSpPr>
            <a:spLocks noGrp="1"/>
          </p:cNvSpPr>
          <p:nvPr>
            <p:ph type="dt" sz="half" idx="10"/>
          </p:nvPr>
        </p:nvSpPr>
        <p:spPr/>
        <p:txBody>
          <a:bodyPr/>
          <a:lstStyle/>
          <a:p>
            <a:pPr>
              <a:defRPr/>
            </a:pPr>
            <a:fld id="{CEBBAB0D-5051-9C44-9DF0-13CE8E453FC4}" type="datetime1">
              <a:rPr lang="en-GB" smtClean="0"/>
              <a:t>23/05/2026</a:t>
            </a:fld>
            <a:endParaRPr lang="en-US" dirty="0"/>
          </a:p>
        </p:txBody>
      </p:sp>
      <p:sp>
        <p:nvSpPr>
          <p:cNvPr id="5" name="Footer Placeholder 4">
            <a:extLst>
              <a:ext uri="{FF2B5EF4-FFF2-40B4-BE49-F238E27FC236}">
                <a16:creationId xmlns:a16="http://schemas.microsoft.com/office/drawing/2014/main" id="{3F18FE4A-0B06-8F29-10CE-9F91AD041D06}"/>
              </a:ext>
            </a:extLst>
          </p:cNvPr>
          <p:cNvSpPr>
            <a:spLocks noGrp="1"/>
          </p:cNvSpPr>
          <p:nvPr>
            <p:ph type="ftr" sz="quarter" idx="11"/>
          </p:nvPr>
        </p:nvSpPr>
        <p:spPr/>
        <p:txBody>
          <a:bodyPr/>
          <a:lstStyle/>
          <a:p>
            <a:pPr>
              <a:defRPr/>
            </a:pPr>
            <a:r>
              <a:rPr lang="en-US"/>
              <a:t>Porth Agored Social Work  Consolidation Programme </a:t>
            </a:r>
          </a:p>
          <a:p>
            <a:pPr>
              <a:defRPr/>
            </a:pPr>
            <a:r>
              <a:rPr lang="en-US"/>
              <a:t>
</a:t>
            </a:r>
          </a:p>
        </p:txBody>
      </p:sp>
      <p:sp>
        <p:nvSpPr>
          <p:cNvPr id="6" name="Slide Number Placeholder 5">
            <a:extLst>
              <a:ext uri="{FF2B5EF4-FFF2-40B4-BE49-F238E27FC236}">
                <a16:creationId xmlns:a16="http://schemas.microsoft.com/office/drawing/2014/main" id="{502C6E81-93B5-B8E6-1247-E7C38531BA7F}"/>
              </a:ext>
            </a:extLst>
          </p:cNvPr>
          <p:cNvSpPr>
            <a:spLocks noGrp="1"/>
          </p:cNvSpPr>
          <p:nvPr>
            <p:ph type="sldNum" sz="quarter" idx="12"/>
          </p:nvPr>
        </p:nvSpPr>
        <p:spPr/>
        <p:txBody>
          <a:bodyPr/>
          <a:lstStyle/>
          <a:p>
            <a:pPr>
              <a:defRPr/>
            </a:pPr>
            <a:fld id="{A12639C9-D920-4AF7-86CA-FB73A6193D73}" type="slidenum">
              <a:rPr lang="en-US" altLang="en-US" smtClean="0"/>
              <a:pPr>
                <a:defRPr/>
              </a:pPr>
              <a:t>‹#›</a:t>
            </a:fld>
            <a:endParaRPr lang="en-US" altLang="en-US"/>
          </a:p>
        </p:txBody>
      </p:sp>
      <p:sp>
        <p:nvSpPr>
          <p:cNvPr id="7" name="Title 1">
            <a:extLst>
              <a:ext uri="{FF2B5EF4-FFF2-40B4-BE49-F238E27FC236}">
                <a16:creationId xmlns:a16="http://schemas.microsoft.com/office/drawing/2014/main" id="{D47E7586-4596-DAA6-8BB4-23275A0BC569}"/>
              </a:ext>
            </a:extLst>
          </p:cNvPr>
          <p:cNvSpPr txBox="1">
            <a:spLocks/>
          </p:cNvSpPr>
          <p:nvPr userDrawn="1"/>
        </p:nvSpPr>
        <p:spPr>
          <a:xfrm>
            <a:off x="468313" y="5805488"/>
            <a:ext cx="7335837" cy="596900"/>
          </a:xfrm>
          <a:prstGeom prst="rect">
            <a:avLst/>
          </a:prstGeom>
        </p:spPr>
        <p:txBody>
          <a:bodyPr anchor="ctr">
            <a:normAutofit/>
          </a:bodyPr>
          <a:lstStyle/>
          <a:p>
            <a:pPr eaLnBrk="1" fontAlgn="auto" hangingPunct="1">
              <a:spcAft>
                <a:spcPts val="0"/>
              </a:spcAft>
              <a:defRPr/>
            </a:pPr>
            <a:r>
              <a:rPr lang="en-GB" sz="2400" dirty="0">
                <a:solidFill>
                  <a:schemeClr val="bg1"/>
                </a:solidFill>
                <a:effectLst>
                  <a:outerShdw blurRad="50000" dist="30000" dir="5400000" algn="tl" rotWithShape="0">
                    <a:srgbClr val="000000">
                      <a:alpha val="30000"/>
                    </a:srgbClr>
                  </a:outerShdw>
                </a:effectLst>
                <a:latin typeface="+mj-lt"/>
                <a:ea typeface="+mj-ea"/>
                <a:cs typeface="+mj-cs"/>
              </a:rPr>
              <a:t>CONSOLIDATION WORKHOP 4</a:t>
            </a:r>
          </a:p>
        </p:txBody>
      </p:sp>
    </p:spTree>
    <p:extLst>
      <p:ext uri="{BB962C8B-B14F-4D97-AF65-F5344CB8AC3E}">
        <p14:creationId xmlns:p14="http://schemas.microsoft.com/office/powerpoint/2010/main" val="6084161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1CD582-6DF5-8E07-F53D-998111008288}"/>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6D6E5698-86A4-C719-A638-492F5BC8767C}"/>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2B8C4176-F299-57B9-800B-03CFDE4FC84C}"/>
              </a:ext>
            </a:extLst>
          </p:cNvPr>
          <p:cNvSpPr>
            <a:spLocks noGrp="1"/>
          </p:cNvSpPr>
          <p:nvPr>
            <p:ph type="dt" sz="half" idx="10"/>
          </p:nvPr>
        </p:nvSpPr>
        <p:spPr/>
        <p:txBody>
          <a:bodyPr/>
          <a:lstStyle/>
          <a:p>
            <a:pPr>
              <a:defRPr/>
            </a:pPr>
            <a:fld id="{1DB171A9-4F14-E345-9E06-AFA7F8E2D339}" type="datetime1">
              <a:rPr lang="en-GB" smtClean="0"/>
              <a:t>23/05/2026</a:t>
            </a:fld>
            <a:endParaRPr lang="en-GB"/>
          </a:p>
        </p:txBody>
      </p:sp>
      <p:sp>
        <p:nvSpPr>
          <p:cNvPr id="5" name="Footer Placeholder 4">
            <a:extLst>
              <a:ext uri="{FF2B5EF4-FFF2-40B4-BE49-F238E27FC236}">
                <a16:creationId xmlns:a16="http://schemas.microsoft.com/office/drawing/2014/main" id="{4A86CBE0-5B68-279D-52EB-D488B15CD2AD}"/>
              </a:ext>
            </a:extLst>
          </p:cNvPr>
          <p:cNvSpPr>
            <a:spLocks noGrp="1"/>
          </p:cNvSpPr>
          <p:nvPr>
            <p:ph type="ftr" sz="quarter" idx="11"/>
          </p:nvPr>
        </p:nvSpPr>
        <p:spPr/>
        <p:txBody>
          <a:bodyPr/>
          <a:lstStyle/>
          <a:p>
            <a:pPr>
              <a:defRPr/>
            </a:pPr>
            <a:r>
              <a:rPr lang="en-GB"/>
              <a:t>Porth Agored Social Work  Consolidation Programme </a:t>
            </a:r>
          </a:p>
          <a:p>
            <a:pPr>
              <a:defRPr/>
            </a:pPr>
            <a:r>
              <a:rPr lang="en-GB"/>
              <a:t>
</a:t>
            </a:r>
          </a:p>
        </p:txBody>
      </p:sp>
      <p:sp>
        <p:nvSpPr>
          <p:cNvPr id="6" name="Slide Number Placeholder 5">
            <a:extLst>
              <a:ext uri="{FF2B5EF4-FFF2-40B4-BE49-F238E27FC236}">
                <a16:creationId xmlns:a16="http://schemas.microsoft.com/office/drawing/2014/main" id="{1DD4EC03-FD10-4FD8-DCB5-07F888D6444B}"/>
              </a:ext>
            </a:extLst>
          </p:cNvPr>
          <p:cNvSpPr>
            <a:spLocks noGrp="1"/>
          </p:cNvSpPr>
          <p:nvPr>
            <p:ph type="sldNum" sz="quarter" idx="12"/>
          </p:nvPr>
        </p:nvSpPr>
        <p:spPr/>
        <p:txBody>
          <a:bodyPr/>
          <a:lstStyle/>
          <a:p>
            <a:pPr>
              <a:defRPr/>
            </a:pPr>
            <a:fld id="{E07D619C-9A2E-4280-B9DB-349F82AE6CEA}" type="slidenum">
              <a:rPr lang="en-GB" altLang="en-US" smtClean="0"/>
              <a:pPr>
                <a:defRPr/>
              </a:pPr>
              <a:t>‹#›</a:t>
            </a:fld>
            <a:endParaRPr lang="en-GB" altLang="en-US"/>
          </a:p>
        </p:txBody>
      </p:sp>
    </p:spTree>
    <p:extLst>
      <p:ext uri="{BB962C8B-B14F-4D97-AF65-F5344CB8AC3E}">
        <p14:creationId xmlns:p14="http://schemas.microsoft.com/office/powerpoint/2010/main" val="1556142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B00705-915D-B7F5-4E93-1E5DFC29BE0D}"/>
              </a:ext>
            </a:extLst>
          </p:cNvPr>
          <p:cNvSpPr>
            <a:spLocks noGrp="1"/>
          </p:cNvSpPr>
          <p:nvPr>
            <p:ph type="title"/>
          </p:nvPr>
        </p:nvSpPr>
        <p:spPr>
          <a:xfrm>
            <a:off x="623887" y="1709738"/>
            <a:ext cx="7886700" cy="2852737"/>
          </a:xfrm>
        </p:spPr>
        <p:txBody>
          <a:bodyPr anchor="b"/>
          <a:lstStyle>
            <a:lvl1pPr>
              <a:defRPr sz="45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A508EC13-A645-D103-37C3-B54E28CE194D}"/>
              </a:ext>
            </a:extLst>
          </p:cNvPr>
          <p:cNvSpPr>
            <a:spLocks noGrp="1"/>
          </p:cNvSpPr>
          <p:nvPr>
            <p:ph type="body" idx="1"/>
          </p:nvPr>
        </p:nvSpPr>
        <p:spPr>
          <a:xfrm>
            <a:off x="623887" y="4589464"/>
            <a:ext cx="7886700" cy="1500187"/>
          </a:xfrm>
        </p:spPr>
        <p:txBody>
          <a:bodyPr/>
          <a:lstStyle>
            <a:lvl1pPr marL="0" indent="0">
              <a:buNone/>
              <a:defRPr sz="1800">
                <a:solidFill>
                  <a:schemeClr val="tx1">
                    <a:tint val="82000"/>
                  </a:schemeClr>
                </a:solidFill>
              </a:defRPr>
            </a:lvl1pPr>
            <a:lvl2pPr marL="342900" indent="0">
              <a:buNone/>
              <a:defRPr sz="1500">
                <a:solidFill>
                  <a:schemeClr val="tx1">
                    <a:tint val="82000"/>
                  </a:schemeClr>
                </a:solidFill>
              </a:defRPr>
            </a:lvl2pPr>
            <a:lvl3pPr marL="685800" indent="0">
              <a:buNone/>
              <a:defRPr sz="1350">
                <a:solidFill>
                  <a:schemeClr val="tx1">
                    <a:tint val="82000"/>
                  </a:schemeClr>
                </a:solidFill>
              </a:defRPr>
            </a:lvl3pPr>
            <a:lvl4pPr marL="1028700" indent="0">
              <a:buNone/>
              <a:defRPr sz="1200">
                <a:solidFill>
                  <a:schemeClr val="tx1">
                    <a:tint val="82000"/>
                  </a:schemeClr>
                </a:solidFill>
              </a:defRPr>
            </a:lvl4pPr>
            <a:lvl5pPr marL="1371600" indent="0">
              <a:buNone/>
              <a:defRPr sz="1200">
                <a:solidFill>
                  <a:schemeClr val="tx1">
                    <a:tint val="82000"/>
                  </a:schemeClr>
                </a:solidFill>
              </a:defRPr>
            </a:lvl5pPr>
            <a:lvl6pPr marL="1714500" indent="0">
              <a:buNone/>
              <a:defRPr sz="1200">
                <a:solidFill>
                  <a:schemeClr val="tx1">
                    <a:tint val="82000"/>
                  </a:schemeClr>
                </a:solidFill>
              </a:defRPr>
            </a:lvl6pPr>
            <a:lvl7pPr marL="2057400" indent="0">
              <a:buNone/>
              <a:defRPr sz="1200">
                <a:solidFill>
                  <a:schemeClr val="tx1">
                    <a:tint val="82000"/>
                  </a:schemeClr>
                </a:solidFill>
              </a:defRPr>
            </a:lvl7pPr>
            <a:lvl8pPr marL="2400300" indent="0">
              <a:buNone/>
              <a:defRPr sz="1200">
                <a:solidFill>
                  <a:schemeClr val="tx1">
                    <a:tint val="82000"/>
                  </a:schemeClr>
                </a:solidFill>
              </a:defRPr>
            </a:lvl8pPr>
            <a:lvl9pPr marL="2743200" indent="0">
              <a:buNone/>
              <a:defRPr sz="12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C9F1D262-8CF0-2781-8E6A-D1BBA57328EA}"/>
              </a:ext>
            </a:extLst>
          </p:cNvPr>
          <p:cNvSpPr>
            <a:spLocks noGrp="1"/>
          </p:cNvSpPr>
          <p:nvPr>
            <p:ph type="dt" sz="half" idx="10"/>
          </p:nvPr>
        </p:nvSpPr>
        <p:spPr/>
        <p:txBody>
          <a:bodyPr/>
          <a:lstStyle/>
          <a:p>
            <a:pPr>
              <a:defRPr/>
            </a:pPr>
            <a:fld id="{D83D06A7-0469-F04E-8600-C525CDA9E366}" type="datetime1">
              <a:rPr lang="en-GB" smtClean="0"/>
              <a:t>23/05/2026</a:t>
            </a:fld>
            <a:endParaRPr lang="en-GB"/>
          </a:p>
        </p:txBody>
      </p:sp>
      <p:sp>
        <p:nvSpPr>
          <p:cNvPr id="5" name="Footer Placeholder 4">
            <a:extLst>
              <a:ext uri="{FF2B5EF4-FFF2-40B4-BE49-F238E27FC236}">
                <a16:creationId xmlns:a16="http://schemas.microsoft.com/office/drawing/2014/main" id="{6C1CCA0E-6312-9771-F94D-0409753BA26F}"/>
              </a:ext>
            </a:extLst>
          </p:cNvPr>
          <p:cNvSpPr>
            <a:spLocks noGrp="1"/>
          </p:cNvSpPr>
          <p:nvPr>
            <p:ph type="ftr" sz="quarter" idx="11"/>
          </p:nvPr>
        </p:nvSpPr>
        <p:spPr/>
        <p:txBody>
          <a:bodyPr/>
          <a:lstStyle/>
          <a:p>
            <a:pPr>
              <a:defRPr/>
            </a:pPr>
            <a:r>
              <a:rPr lang="en-GB"/>
              <a:t>Porth Agored Social Work  Consolidation Programme </a:t>
            </a:r>
          </a:p>
          <a:p>
            <a:pPr>
              <a:defRPr/>
            </a:pPr>
            <a:r>
              <a:rPr lang="en-GB"/>
              <a:t>
</a:t>
            </a:r>
          </a:p>
        </p:txBody>
      </p:sp>
      <p:sp>
        <p:nvSpPr>
          <p:cNvPr id="6" name="Slide Number Placeholder 5">
            <a:extLst>
              <a:ext uri="{FF2B5EF4-FFF2-40B4-BE49-F238E27FC236}">
                <a16:creationId xmlns:a16="http://schemas.microsoft.com/office/drawing/2014/main" id="{05570DAC-95FA-EE2F-B7BC-1B29E3A6B66E}"/>
              </a:ext>
            </a:extLst>
          </p:cNvPr>
          <p:cNvSpPr>
            <a:spLocks noGrp="1"/>
          </p:cNvSpPr>
          <p:nvPr>
            <p:ph type="sldNum" sz="quarter" idx="12"/>
          </p:nvPr>
        </p:nvSpPr>
        <p:spPr/>
        <p:txBody>
          <a:bodyPr/>
          <a:lstStyle/>
          <a:p>
            <a:pPr>
              <a:defRPr/>
            </a:pPr>
            <a:fld id="{F4287DF5-3FAA-4922-B541-AAA310CE8D17}" type="slidenum">
              <a:rPr lang="en-GB" altLang="en-US" smtClean="0"/>
              <a:pPr>
                <a:defRPr/>
              </a:pPr>
              <a:t>‹#›</a:t>
            </a:fld>
            <a:endParaRPr lang="en-GB" altLang="en-US"/>
          </a:p>
        </p:txBody>
      </p:sp>
    </p:spTree>
    <p:extLst>
      <p:ext uri="{BB962C8B-B14F-4D97-AF65-F5344CB8AC3E}">
        <p14:creationId xmlns:p14="http://schemas.microsoft.com/office/powerpoint/2010/main" val="152377425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D6151F-7C91-C28F-D52A-6B16C3EB30D9}"/>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528CEDA5-6DEE-C773-04F6-E13FF69895DB}"/>
              </a:ext>
            </a:extLst>
          </p:cNvPr>
          <p:cNvSpPr>
            <a:spLocks noGrp="1"/>
          </p:cNvSpPr>
          <p:nvPr>
            <p:ph sz="half" idx="1"/>
          </p:nvPr>
        </p:nvSpPr>
        <p:spPr>
          <a:xfrm>
            <a:off x="6286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9101751A-F04A-B0DD-9459-DC5ED7258145}"/>
              </a:ext>
            </a:extLst>
          </p:cNvPr>
          <p:cNvSpPr>
            <a:spLocks noGrp="1"/>
          </p:cNvSpPr>
          <p:nvPr>
            <p:ph sz="half" idx="2"/>
          </p:nvPr>
        </p:nvSpPr>
        <p:spPr>
          <a:xfrm>
            <a:off x="46291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10B53C9B-636D-5D85-5176-E9704ABE8592}"/>
              </a:ext>
            </a:extLst>
          </p:cNvPr>
          <p:cNvSpPr>
            <a:spLocks noGrp="1"/>
          </p:cNvSpPr>
          <p:nvPr>
            <p:ph type="dt" sz="half" idx="10"/>
          </p:nvPr>
        </p:nvSpPr>
        <p:spPr/>
        <p:txBody>
          <a:bodyPr/>
          <a:lstStyle/>
          <a:p>
            <a:pPr>
              <a:defRPr/>
            </a:pPr>
            <a:fld id="{2099E9A6-5049-794B-ADCC-F60E7B7AA1AF}" type="datetime1">
              <a:rPr lang="en-GB" smtClean="0"/>
              <a:t>23/05/2026</a:t>
            </a:fld>
            <a:endParaRPr lang="en-GB"/>
          </a:p>
        </p:txBody>
      </p:sp>
      <p:sp>
        <p:nvSpPr>
          <p:cNvPr id="6" name="Footer Placeholder 5">
            <a:extLst>
              <a:ext uri="{FF2B5EF4-FFF2-40B4-BE49-F238E27FC236}">
                <a16:creationId xmlns:a16="http://schemas.microsoft.com/office/drawing/2014/main" id="{AFCB9CA5-374B-07BB-43F4-92249709C548}"/>
              </a:ext>
            </a:extLst>
          </p:cNvPr>
          <p:cNvSpPr>
            <a:spLocks noGrp="1"/>
          </p:cNvSpPr>
          <p:nvPr>
            <p:ph type="ftr" sz="quarter" idx="11"/>
          </p:nvPr>
        </p:nvSpPr>
        <p:spPr/>
        <p:txBody>
          <a:bodyPr/>
          <a:lstStyle/>
          <a:p>
            <a:pPr>
              <a:defRPr/>
            </a:pPr>
            <a:r>
              <a:rPr lang="en-GB"/>
              <a:t>Porth Agored Social Work  Consolidation Programme </a:t>
            </a:r>
          </a:p>
          <a:p>
            <a:pPr>
              <a:defRPr/>
            </a:pPr>
            <a:r>
              <a:rPr lang="en-GB"/>
              <a:t>
</a:t>
            </a:r>
          </a:p>
        </p:txBody>
      </p:sp>
      <p:sp>
        <p:nvSpPr>
          <p:cNvPr id="7" name="Slide Number Placeholder 6">
            <a:extLst>
              <a:ext uri="{FF2B5EF4-FFF2-40B4-BE49-F238E27FC236}">
                <a16:creationId xmlns:a16="http://schemas.microsoft.com/office/drawing/2014/main" id="{0F77FDBA-2B6E-003A-58AB-2D0310297293}"/>
              </a:ext>
            </a:extLst>
          </p:cNvPr>
          <p:cNvSpPr>
            <a:spLocks noGrp="1"/>
          </p:cNvSpPr>
          <p:nvPr>
            <p:ph type="sldNum" sz="quarter" idx="12"/>
          </p:nvPr>
        </p:nvSpPr>
        <p:spPr/>
        <p:txBody>
          <a:bodyPr/>
          <a:lstStyle/>
          <a:p>
            <a:pPr>
              <a:defRPr/>
            </a:pPr>
            <a:fld id="{D1FFFC6A-8704-4ADD-99DE-AD6B0CC3F67F}" type="slidenum">
              <a:rPr lang="en-GB" altLang="en-US" smtClean="0"/>
              <a:pPr>
                <a:defRPr/>
              </a:pPr>
              <a:t>‹#›</a:t>
            </a:fld>
            <a:endParaRPr lang="en-GB" altLang="en-US"/>
          </a:p>
        </p:txBody>
      </p:sp>
    </p:spTree>
    <p:extLst>
      <p:ext uri="{BB962C8B-B14F-4D97-AF65-F5344CB8AC3E}">
        <p14:creationId xmlns:p14="http://schemas.microsoft.com/office/powerpoint/2010/main" val="283541366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8E44F4-73C2-EF94-C81C-2776E5B65211}"/>
              </a:ext>
            </a:extLst>
          </p:cNvPr>
          <p:cNvSpPr>
            <a:spLocks noGrp="1"/>
          </p:cNvSpPr>
          <p:nvPr>
            <p:ph type="title"/>
          </p:nvPr>
        </p:nvSpPr>
        <p:spPr>
          <a:xfrm>
            <a:off x="629841" y="365126"/>
            <a:ext cx="78867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B31D7EC-ED6A-D614-0CFA-BD5AA020A281}"/>
              </a:ext>
            </a:extLst>
          </p:cNvPr>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4" name="Content Placeholder 3">
            <a:extLst>
              <a:ext uri="{FF2B5EF4-FFF2-40B4-BE49-F238E27FC236}">
                <a16:creationId xmlns:a16="http://schemas.microsoft.com/office/drawing/2014/main" id="{510FC5B5-4BD2-6304-D5C4-781C94686FA0}"/>
              </a:ext>
            </a:extLst>
          </p:cNvPr>
          <p:cNvSpPr>
            <a:spLocks noGrp="1"/>
          </p:cNvSpPr>
          <p:nvPr>
            <p:ph sz="half" idx="2"/>
          </p:nvPr>
        </p:nvSpPr>
        <p:spPr>
          <a:xfrm>
            <a:off x="629842" y="2505075"/>
            <a:ext cx="3868340"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3FB0FFE4-E35E-9C13-1452-ADA0DD2E2F68}"/>
              </a:ext>
            </a:extLst>
          </p:cNvPr>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6" name="Content Placeholder 5">
            <a:extLst>
              <a:ext uri="{FF2B5EF4-FFF2-40B4-BE49-F238E27FC236}">
                <a16:creationId xmlns:a16="http://schemas.microsoft.com/office/drawing/2014/main" id="{899E19C0-E59D-8F8B-9EA1-C98D3E95EC85}"/>
              </a:ext>
            </a:extLst>
          </p:cNvPr>
          <p:cNvSpPr>
            <a:spLocks noGrp="1"/>
          </p:cNvSpPr>
          <p:nvPr>
            <p:ph sz="quarter" idx="4"/>
          </p:nvPr>
        </p:nvSpPr>
        <p:spPr>
          <a:xfrm>
            <a:off x="4629150" y="2505075"/>
            <a:ext cx="3887391"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2300D28C-EC1C-8743-B83D-A9824F4661D3}"/>
              </a:ext>
            </a:extLst>
          </p:cNvPr>
          <p:cNvSpPr>
            <a:spLocks noGrp="1"/>
          </p:cNvSpPr>
          <p:nvPr>
            <p:ph type="dt" sz="half" idx="10"/>
          </p:nvPr>
        </p:nvSpPr>
        <p:spPr/>
        <p:txBody>
          <a:bodyPr/>
          <a:lstStyle/>
          <a:p>
            <a:pPr>
              <a:defRPr/>
            </a:pPr>
            <a:fld id="{8759FD72-B7ED-C642-8711-98D517AB666A}" type="datetime1">
              <a:rPr lang="en-GB" smtClean="0"/>
              <a:t>23/05/2026</a:t>
            </a:fld>
            <a:endParaRPr lang="en-GB"/>
          </a:p>
        </p:txBody>
      </p:sp>
      <p:sp>
        <p:nvSpPr>
          <p:cNvPr id="8" name="Footer Placeholder 7">
            <a:extLst>
              <a:ext uri="{FF2B5EF4-FFF2-40B4-BE49-F238E27FC236}">
                <a16:creationId xmlns:a16="http://schemas.microsoft.com/office/drawing/2014/main" id="{5D892345-8D70-65BD-128B-7D28CF261882}"/>
              </a:ext>
            </a:extLst>
          </p:cNvPr>
          <p:cNvSpPr>
            <a:spLocks noGrp="1"/>
          </p:cNvSpPr>
          <p:nvPr>
            <p:ph type="ftr" sz="quarter" idx="11"/>
          </p:nvPr>
        </p:nvSpPr>
        <p:spPr/>
        <p:txBody>
          <a:bodyPr/>
          <a:lstStyle/>
          <a:p>
            <a:pPr>
              <a:defRPr/>
            </a:pPr>
            <a:r>
              <a:rPr lang="en-GB"/>
              <a:t>Porth Agored Social Work  Consolidation Programme </a:t>
            </a:r>
          </a:p>
          <a:p>
            <a:pPr>
              <a:defRPr/>
            </a:pPr>
            <a:r>
              <a:rPr lang="en-GB"/>
              <a:t>
</a:t>
            </a:r>
          </a:p>
        </p:txBody>
      </p:sp>
      <p:sp>
        <p:nvSpPr>
          <p:cNvPr id="9" name="Slide Number Placeholder 8">
            <a:extLst>
              <a:ext uri="{FF2B5EF4-FFF2-40B4-BE49-F238E27FC236}">
                <a16:creationId xmlns:a16="http://schemas.microsoft.com/office/drawing/2014/main" id="{C116F6B2-A4BB-18E2-9155-814C9C7BA47C}"/>
              </a:ext>
            </a:extLst>
          </p:cNvPr>
          <p:cNvSpPr>
            <a:spLocks noGrp="1"/>
          </p:cNvSpPr>
          <p:nvPr>
            <p:ph type="sldNum" sz="quarter" idx="12"/>
          </p:nvPr>
        </p:nvSpPr>
        <p:spPr/>
        <p:txBody>
          <a:bodyPr/>
          <a:lstStyle/>
          <a:p>
            <a:pPr>
              <a:defRPr/>
            </a:pPr>
            <a:fld id="{B0BA0F15-66FD-47F2-904D-700571CB0C0C}" type="slidenum">
              <a:rPr lang="en-GB" altLang="en-US" smtClean="0"/>
              <a:pPr>
                <a:defRPr/>
              </a:pPr>
              <a:t>‹#›</a:t>
            </a:fld>
            <a:endParaRPr lang="en-GB" altLang="en-US"/>
          </a:p>
        </p:txBody>
      </p:sp>
    </p:spTree>
    <p:extLst>
      <p:ext uri="{BB962C8B-B14F-4D97-AF65-F5344CB8AC3E}">
        <p14:creationId xmlns:p14="http://schemas.microsoft.com/office/powerpoint/2010/main" val="248037618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063A22-E3DF-7191-E18D-C8FA4AC44413}"/>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7C58E970-9FF0-FF07-F642-23EDEB872330}"/>
              </a:ext>
            </a:extLst>
          </p:cNvPr>
          <p:cNvSpPr>
            <a:spLocks noGrp="1"/>
          </p:cNvSpPr>
          <p:nvPr>
            <p:ph type="dt" sz="half" idx="10"/>
          </p:nvPr>
        </p:nvSpPr>
        <p:spPr/>
        <p:txBody>
          <a:bodyPr/>
          <a:lstStyle/>
          <a:p>
            <a:pPr>
              <a:defRPr/>
            </a:pPr>
            <a:fld id="{950DA2BD-DC4B-D646-B2A9-484D116CD775}" type="datetime1">
              <a:rPr lang="en-GB" smtClean="0"/>
              <a:t>23/05/2026</a:t>
            </a:fld>
            <a:endParaRPr lang="en-GB"/>
          </a:p>
        </p:txBody>
      </p:sp>
      <p:sp>
        <p:nvSpPr>
          <p:cNvPr id="4" name="Footer Placeholder 3">
            <a:extLst>
              <a:ext uri="{FF2B5EF4-FFF2-40B4-BE49-F238E27FC236}">
                <a16:creationId xmlns:a16="http://schemas.microsoft.com/office/drawing/2014/main" id="{A1E384AB-27E2-E259-71A6-7568AC854EA2}"/>
              </a:ext>
            </a:extLst>
          </p:cNvPr>
          <p:cNvSpPr>
            <a:spLocks noGrp="1"/>
          </p:cNvSpPr>
          <p:nvPr>
            <p:ph type="ftr" sz="quarter" idx="11"/>
          </p:nvPr>
        </p:nvSpPr>
        <p:spPr/>
        <p:txBody>
          <a:bodyPr/>
          <a:lstStyle/>
          <a:p>
            <a:pPr>
              <a:defRPr/>
            </a:pPr>
            <a:r>
              <a:rPr lang="en-GB"/>
              <a:t>Porth Agored Social Work  Consolidation Programme </a:t>
            </a:r>
          </a:p>
          <a:p>
            <a:pPr>
              <a:defRPr/>
            </a:pPr>
            <a:r>
              <a:rPr lang="en-GB"/>
              <a:t>
</a:t>
            </a:r>
          </a:p>
        </p:txBody>
      </p:sp>
      <p:sp>
        <p:nvSpPr>
          <p:cNvPr id="5" name="Slide Number Placeholder 4">
            <a:extLst>
              <a:ext uri="{FF2B5EF4-FFF2-40B4-BE49-F238E27FC236}">
                <a16:creationId xmlns:a16="http://schemas.microsoft.com/office/drawing/2014/main" id="{69D9287C-ADF1-CFE2-DEA4-DE644CB8549C}"/>
              </a:ext>
            </a:extLst>
          </p:cNvPr>
          <p:cNvSpPr>
            <a:spLocks noGrp="1"/>
          </p:cNvSpPr>
          <p:nvPr>
            <p:ph type="sldNum" sz="quarter" idx="12"/>
          </p:nvPr>
        </p:nvSpPr>
        <p:spPr/>
        <p:txBody>
          <a:bodyPr/>
          <a:lstStyle/>
          <a:p>
            <a:pPr>
              <a:defRPr/>
            </a:pPr>
            <a:fld id="{FE6EBF1E-A97B-47B5-B28A-D83620E9434E}" type="slidenum">
              <a:rPr lang="en-GB" altLang="en-US" smtClean="0"/>
              <a:pPr>
                <a:defRPr/>
              </a:pPr>
              <a:t>‹#›</a:t>
            </a:fld>
            <a:endParaRPr lang="en-GB" altLang="en-US"/>
          </a:p>
        </p:txBody>
      </p:sp>
    </p:spTree>
    <p:extLst>
      <p:ext uri="{BB962C8B-B14F-4D97-AF65-F5344CB8AC3E}">
        <p14:creationId xmlns:p14="http://schemas.microsoft.com/office/powerpoint/2010/main" val="87418042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DF35D3C-0BC3-23F8-A7B4-6ED366736193}"/>
              </a:ext>
            </a:extLst>
          </p:cNvPr>
          <p:cNvSpPr>
            <a:spLocks noGrp="1"/>
          </p:cNvSpPr>
          <p:nvPr>
            <p:ph type="dt" sz="half" idx="10"/>
          </p:nvPr>
        </p:nvSpPr>
        <p:spPr/>
        <p:txBody>
          <a:bodyPr/>
          <a:lstStyle/>
          <a:p>
            <a:pPr>
              <a:defRPr/>
            </a:pPr>
            <a:fld id="{51B0EF26-49EF-EF4C-A6A6-170CB908C505}" type="datetime1">
              <a:rPr lang="en-GB" smtClean="0"/>
              <a:t>23/05/2026</a:t>
            </a:fld>
            <a:endParaRPr lang="en-GB"/>
          </a:p>
        </p:txBody>
      </p:sp>
      <p:sp>
        <p:nvSpPr>
          <p:cNvPr id="3" name="Footer Placeholder 2">
            <a:extLst>
              <a:ext uri="{FF2B5EF4-FFF2-40B4-BE49-F238E27FC236}">
                <a16:creationId xmlns:a16="http://schemas.microsoft.com/office/drawing/2014/main" id="{9740CEEA-F21C-71A4-1BB6-9CBE15B077DA}"/>
              </a:ext>
            </a:extLst>
          </p:cNvPr>
          <p:cNvSpPr>
            <a:spLocks noGrp="1"/>
          </p:cNvSpPr>
          <p:nvPr>
            <p:ph type="ftr" sz="quarter" idx="11"/>
          </p:nvPr>
        </p:nvSpPr>
        <p:spPr/>
        <p:txBody>
          <a:bodyPr/>
          <a:lstStyle/>
          <a:p>
            <a:pPr>
              <a:defRPr/>
            </a:pPr>
            <a:r>
              <a:rPr lang="en-GB"/>
              <a:t>Porth Agored Social Work  Consolidation Programme </a:t>
            </a:r>
          </a:p>
          <a:p>
            <a:pPr>
              <a:defRPr/>
            </a:pPr>
            <a:r>
              <a:rPr lang="en-GB"/>
              <a:t>
</a:t>
            </a:r>
          </a:p>
        </p:txBody>
      </p:sp>
      <p:sp>
        <p:nvSpPr>
          <p:cNvPr id="4" name="Slide Number Placeholder 3">
            <a:extLst>
              <a:ext uri="{FF2B5EF4-FFF2-40B4-BE49-F238E27FC236}">
                <a16:creationId xmlns:a16="http://schemas.microsoft.com/office/drawing/2014/main" id="{7E1FBC26-9D7B-FF9B-9847-41309417AB31}"/>
              </a:ext>
            </a:extLst>
          </p:cNvPr>
          <p:cNvSpPr>
            <a:spLocks noGrp="1"/>
          </p:cNvSpPr>
          <p:nvPr>
            <p:ph type="sldNum" sz="quarter" idx="12"/>
          </p:nvPr>
        </p:nvSpPr>
        <p:spPr/>
        <p:txBody>
          <a:bodyPr/>
          <a:lstStyle/>
          <a:p>
            <a:pPr>
              <a:defRPr/>
            </a:pPr>
            <a:fld id="{38D5D192-0F34-459C-AB14-5F3672292351}" type="slidenum">
              <a:rPr lang="en-GB" altLang="en-US" smtClean="0"/>
              <a:pPr>
                <a:defRPr/>
              </a:pPr>
              <a:t>‹#›</a:t>
            </a:fld>
            <a:endParaRPr lang="en-GB" altLang="en-US"/>
          </a:p>
        </p:txBody>
      </p:sp>
    </p:spTree>
    <p:extLst>
      <p:ext uri="{BB962C8B-B14F-4D97-AF65-F5344CB8AC3E}">
        <p14:creationId xmlns:p14="http://schemas.microsoft.com/office/powerpoint/2010/main" val="239373147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B74BEE-7C7F-3788-1557-4EF6C77747F1}"/>
              </a:ext>
            </a:extLst>
          </p:cNvPr>
          <p:cNvSpPr>
            <a:spLocks noGrp="1"/>
          </p:cNvSpPr>
          <p:nvPr>
            <p:ph type="title"/>
          </p:nvPr>
        </p:nvSpPr>
        <p:spPr>
          <a:xfrm>
            <a:off x="629841" y="457200"/>
            <a:ext cx="2949178" cy="1600200"/>
          </a:xfrm>
        </p:spPr>
        <p:txBody>
          <a:bodyPr anchor="b"/>
          <a:lstStyle>
            <a:lvl1pPr>
              <a:defRPr sz="24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1289F7D6-EF8A-09BE-C912-6D740DF18CAE}"/>
              </a:ext>
            </a:extLst>
          </p:cNvPr>
          <p:cNvSpPr>
            <a:spLocks noGrp="1"/>
          </p:cNvSpPr>
          <p:nvPr>
            <p:ph idx="1"/>
          </p:nvPr>
        </p:nvSpPr>
        <p:spPr>
          <a:xfrm>
            <a:off x="3887391" y="987426"/>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2CC4D286-4655-0ECA-15E1-CBB3030BFC01}"/>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a:extLst>
              <a:ext uri="{FF2B5EF4-FFF2-40B4-BE49-F238E27FC236}">
                <a16:creationId xmlns:a16="http://schemas.microsoft.com/office/drawing/2014/main" id="{1A648FD3-B2B6-0C98-1A0D-576C33CD9409}"/>
              </a:ext>
            </a:extLst>
          </p:cNvPr>
          <p:cNvSpPr>
            <a:spLocks noGrp="1"/>
          </p:cNvSpPr>
          <p:nvPr>
            <p:ph type="dt" sz="half" idx="10"/>
          </p:nvPr>
        </p:nvSpPr>
        <p:spPr/>
        <p:txBody>
          <a:bodyPr/>
          <a:lstStyle/>
          <a:p>
            <a:pPr>
              <a:defRPr/>
            </a:pPr>
            <a:fld id="{F2FCFCB8-7DDB-4648-99C5-583B8D0780ED}" type="datetime1">
              <a:rPr lang="en-GB" smtClean="0"/>
              <a:t>23/05/2026</a:t>
            </a:fld>
            <a:endParaRPr lang="en-GB"/>
          </a:p>
        </p:txBody>
      </p:sp>
      <p:sp>
        <p:nvSpPr>
          <p:cNvPr id="6" name="Footer Placeholder 5">
            <a:extLst>
              <a:ext uri="{FF2B5EF4-FFF2-40B4-BE49-F238E27FC236}">
                <a16:creationId xmlns:a16="http://schemas.microsoft.com/office/drawing/2014/main" id="{08C5F95E-833A-C9F0-25F7-C8D37F2AA240}"/>
              </a:ext>
            </a:extLst>
          </p:cNvPr>
          <p:cNvSpPr>
            <a:spLocks noGrp="1"/>
          </p:cNvSpPr>
          <p:nvPr>
            <p:ph type="ftr" sz="quarter" idx="11"/>
          </p:nvPr>
        </p:nvSpPr>
        <p:spPr/>
        <p:txBody>
          <a:bodyPr/>
          <a:lstStyle/>
          <a:p>
            <a:pPr>
              <a:defRPr/>
            </a:pPr>
            <a:r>
              <a:rPr lang="en-GB"/>
              <a:t>Porth Agored Social Work  Consolidation Programme </a:t>
            </a:r>
          </a:p>
          <a:p>
            <a:pPr>
              <a:defRPr/>
            </a:pPr>
            <a:r>
              <a:rPr lang="en-GB"/>
              <a:t>
</a:t>
            </a:r>
          </a:p>
        </p:txBody>
      </p:sp>
      <p:sp>
        <p:nvSpPr>
          <p:cNvPr id="7" name="Slide Number Placeholder 6">
            <a:extLst>
              <a:ext uri="{FF2B5EF4-FFF2-40B4-BE49-F238E27FC236}">
                <a16:creationId xmlns:a16="http://schemas.microsoft.com/office/drawing/2014/main" id="{41C10D8F-CAFA-5F64-6FC8-61FB5B50E0DB}"/>
              </a:ext>
            </a:extLst>
          </p:cNvPr>
          <p:cNvSpPr>
            <a:spLocks noGrp="1"/>
          </p:cNvSpPr>
          <p:nvPr>
            <p:ph type="sldNum" sz="quarter" idx="12"/>
          </p:nvPr>
        </p:nvSpPr>
        <p:spPr/>
        <p:txBody>
          <a:bodyPr/>
          <a:lstStyle/>
          <a:p>
            <a:pPr>
              <a:defRPr/>
            </a:pPr>
            <a:fld id="{5CE46D7A-EE6D-47EF-BB53-6D083EE2690E}" type="slidenum">
              <a:rPr lang="en-GB" altLang="en-US" smtClean="0"/>
              <a:pPr>
                <a:defRPr/>
              </a:pPr>
              <a:t>‹#›</a:t>
            </a:fld>
            <a:endParaRPr lang="en-GB" altLang="en-US"/>
          </a:p>
        </p:txBody>
      </p:sp>
    </p:spTree>
    <p:extLst>
      <p:ext uri="{BB962C8B-B14F-4D97-AF65-F5344CB8AC3E}">
        <p14:creationId xmlns:p14="http://schemas.microsoft.com/office/powerpoint/2010/main" val="218472726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18321D-1D99-3D5D-588B-308C598520EB}"/>
              </a:ext>
            </a:extLst>
          </p:cNvPr>
          <p:cNvSpPr>
            <a:spLocks noGrp="1"/>
          </p:cNvSpPr>
          <p:nvPr>
            <p:ph type="title"/>
          </p:nvPr>
        </p:nvSpPr>
        <p:spPr>
          <a:xfrm>
            <a:off x="629841" y="457200"/>
            <a:ext cx="2949178" cy="1600200"/>
          </a:xfrm>
        </p:spPr>
        <p:txBody>
          <a:bodyPr anchor="b"/>
          <a:lstStyle>
            <a:lvl1pPr>
              <a:defRPr sz="24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3479613F-856A-50EB-2AFB-D206318D8F1E}"/>
              </a:ext>
            </a:extLst>
          </p:cNvPr>
          <p:cNvSpPr>
            <a:spLocks noGrp="1"/>
          </p:cNvSpPr>
          <p:nvPr>
            <p:ph type="pic" idx="1"/>
          </p:nvPr>
        </p:nvSpPr>
        <p:spPr>
          <a:xfrm>
            <a:off x="3887391" y="987426"/>
            <a:ext cx="462915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US"/>
          </a:p>
        </p:txBody>
      </p:sp>
      <p:sp>
        <p:nvSpPr>
          <p:cNvPr id="4" name="Text Placeholder 3">
            <a:extLst>
              <a:ext uri="{FF2B5EF4-FFF2-40B4-BE49-F238E27FC236}">
                <a16:creationId xmlns:a16="http://schemas.microsoft.com/office/drawing/2014/main" id="{DC7F12A7-EA4F-4038-0F1B-CE6179F37DF2}"/>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a:extLst>
              <a:ext uri="{FF2B5EF4-FFF2-40B4-BE49-F238E27FC236}">
                <a16:creationId xmlns:a16="http://schemas.microsoft.com/office/drawing/2014/main" id="{3678E44D-A714-B34C-CF63-02C6F39F02DF}"/>
              </a:ext>
            </a:extLst>
          </p:cNvPr>
          <p:cNvSpPr>
            <a:spLocks noGrp="1"/>
          </p:cNvSpPr>
          <p:nvPr>
            <p:ph type="dt" sz="half" idx="10"/>
          </p:nvPr>
        </p:nvSpPr>
        <p:spPr/>
        <p:txBody>
          <a:bodyPr/>
          <a:lstStyle/>
          <a:p>
            <a:pPr>
              <a:defRPr/>
            </a:pPr>
            <a:fld id="{8C162483-3419-7E4A-B227-1BD8264E6354}" type="datetime1">
              <a:rPr lang="en-GB" smtClean="0"/>
              <a:t>23/05/2026</a:t>
            </a:fld>
            <a:endParaRPr lang="en-GB"/>
          </a:p>
        </p:txBody>
      </p:sp>
      <p:sp>
        <p:nvSpPr>
          <p:cNvPr id="6" name="Footer Placeholder 5">
            <a:extLst>
              <a:ext uri="{FF2B5EF4-FFF2-40B4-BE49-F238E27FC236}">
                <a16:creationId xmlns:a16="http://schemas.microsoft.com/office/drawing/2014/main" id="{5213B9E7-9321-BE1F-614A-D6609D3225FE}"/>
              </a:ext>
            </a:extLst>
          </p:cNvPr>
          <p:cNvSpPr>
            <a:spLocks noGrp="1"/>
          </p:cNvSpPr>
          <p:nvPr>
            <p:ph type="ftr" sz="quarter" idx="11"/>
          </p:nvPr>
        </p:nvSpPr>
        <p:spPr/>
        <p:txBody>
          <a:bodyPr/>
          <a:lstStyle/>
          <a:p>
            <a:pPr>
              <a:defRPr/>
            </a:pPr>
            <a:r>
              <a:rPr lang="en-GB"/>
              <a:t>Porth Agored Social Work  Consolidation Programme </a:t>
            </a:r>
          </a:p>
          <a:p>
            <a:pPr>
              <a:defRPr/>
            </a:pPr>
            <a:r>
              <a:rPr lang="en-GB"/>
              <a:t>
</a:t>
            </a:r>
          </a:p>
        </p:txBody>
      </p:sp>
      <p:sp>
        <p:nvSpPr>
          <p:cNvPr id="7" name="Slide Number Placeholder 6">
            <a:extLst>
              <a:ext uri="{FF2B5EF4-FFF2-40B4-BE49-F238E27FC236}">
                <a16:creationId xmlns:a16="http://schemas.microsoft.com/office/drawing/2014/main" id="{AB9BC7C5-A712-3DBC-FC33-516F8A9CC2B2}"/>
              </a:ext>
            </a:extLst>
          </p:cNvPr>
          <p:cNvSpPr>
            <a:spLocks noGrp="1"/>
          </p:cNvSpPr>
          <p:nvPr>
            <p:ph type="sldNum" sz="quarter" idx="12"/>
          </p:nvPr>
        </p:nvSpPr>
        <p:spPr/>
        <p:txBody>
          <a:bodyPr/>
          <a:lstStyle/>
          <a:p>
            <a:pPr>
              <a:defRPr/>
            </a:pPr>
            <a:fld id="{073021BE-59DA-4F00-B1D8-9F8FE8AB3B63}" type="slidenum">
              <a:rPr lang="en-GB" altLang="en-US" smtClean="0"/>
              <a:pPr>
                <a:defRPr/>
              </a:pPr>
              <a:t>‹#›</a:t>
            </a:fld>
            <a:endParaRPr lang="en-GB" altLang="en-US"/>
          </a:p>
        </p:txBody>
      </p:sp>
    </p:spTree>
    <p:extLst>
      <p:ext uri="{BB962C8B-B14F-4D97-AF65-F5344CB8AC3E}">
        <p14:creationId xmlns:p14="http://schemas.microsoft.com/office/powerpoint/2010/main" val="149535436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281219-CC00-BB69-80F3-9ECE9BA0DDBB}"/>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3115B7F0-6C55-B86A-F6CF-6EABF938BBD6}"/>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D530F00C-4F02-6740-2937-0E0FBFF8BBED}"/>
              </a:ext>
            </a:extLst>
          </p:cNvPr>
          <p:cNvSpPr>
            <a:spLocks noGrp="1"/>
          </p:cNvSpPr>
          <p:nvPr>
            <p:ph type="dt" sz="half" idx="10"/>
          </p:nvPr>
        </p:nvSpPr>
        <p:spPr/>
        <p:txBody>
          <a:bodyPr/>
          <a:lstStyle/>
          <a:p>
            <a:pPr>
              <a:defRPr/>
            </a:pPr>
            <a:fld id="{927B369D-B24B-3A40-B984-C7C3B5EC2650}" type="datetime1">
              <a:rPr lang="en-GB" smtClean="0"/>
              <a:t>23/05/2026</a:t>
            </a:fld>
            <a:endParaRPr lang="en-GB"/>
          </a:p>
        </p:txBody>
      </p:sp>
      <p:sp>
        <p:nvSpPr>
          <p:cNvPr id="5" name="Footer Placeholder 4">
            <a:extLst>
              <a:ext uri="{FF2B5EF4-FFF2-40B4-BE49-F238E27FC236}">
                <a16:creationId xmlns:a16="http://schemas.microsoft.com/office/drawing/2014/main" id="{D835BEB7-678B-FA5E-16B7-DEB527C9E212}"/>
              </a:ext>
            </a:extLst>
          </p:cNvPr>
          <p:cNvSpPr>
            <a:spLocks noGrp="1"/>
          </p:cNvSpPr>
          <p:nvPr>
            <p:ph type="ftr" sz="quarter" idx="11"/>
          </p:nvPr>
        </p:nvSpPr>
        <p:spPr/>
        <p:txBody>
          <a:bodyPr/>
          <a:lstStyle/>
          <a:p>
            <a:pPr>
              <a:defRPr/>
            </a:pPr>
            <a:r>
              <a:rPr lang="en-GB"/>
              <a:t>Porth Agored Social Work  Consolidation Programme </a:t>
            </a:r>
          </a:p>
          <a:p>
            <a:pPr>
              <a:defRPr/>
            </a:pPr>
            <a:r>
              <a:rPr lang="en-GB"/>
              <a:t>
</a:t>
            </a:r>
          </a:p>
        </p:txBody>
      </p:sp>
      <p:sp>
        <p:nvSpPr>
          <p:cNvPr id="6" name="Slide Number Placeholder 5">
            <a:extLst>
              <a:ext uri="{FF2B5EF4-FFF2-40B4-BE49-F238E27FC236}">
                <a16:creationId xmlns:a16="http://schemas.microsoft.com/office/drawing/2014/main" id="{DD820C1B-830F-3F42-A907-4460D427A3B9}"/>
              </a:ext>
            </a:extLst>
          </p:cNvPr>
          <p:cNvSpPr>
            <a:spLocks noGrp="1"/>
          </p:cNvSpPr>
          <p:nvPr>
            <p:ph type="sldNum" sz="quarter" idx="12"/>
          </p:nvPr>
        </p:nvSpPr>
        <p:spPr/>
        <p:txBody>
          <a:bodyPr/>
          <a:lstStyle/>
          <a:p>
            <a:pPr>
              <a:defRPr/>
            </a:pPr>
            <a:fld id="{10584D18-B9FE-4DD9-A6E7-498DF1C30AC8}" type="slidenum">
              <a:rPr lang="en-GB" altLang="en-US" smtClean="0"/>
              <a:pPr>
                <a:defRPr/>
              </a:pPr>
              <a:t>‹#›</a:t>
            </a:fld>
            <a:endParaRPr lang="en-GB" altLang="en-US"/>
          </a:p>
        </p:txBody>
      </p:sp>
    </p:spTree>
    <p:extLst>
      <p:ext uri="{BB962C8B-B14F-4D97-AF65-F5344CB8AC3E}">
        <p14:creationId xmlns:p14="http://schemas.microsoft.com/office/powerpoint/2010/main" val="174524891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AB4C59C-41D4-0173-8129-C56139725150}"/>
              </a:ext>
            </a:extLst>
          </p:cNvPr>
          <p:cNvSpPr>
            <a:spLocks noGrp="1"/>
          </p:cNvSpPr>
          <p:nvPr>
            <p:ph type="title" orient="vert"/>
          </p:nvPr>
        </p:nvSpPr>
        <p:spPr>
          <a:xfrm>
            <a:off x="6543675" y="365125"/>
            <a:ext cx="1971675"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57A7FD77-DFAF-357A-601E-51C0634D5F22}"/>
              </a:ext>
            </a:extLst>
          </p:cNvPr>
          <p:cNvSpPr>
            <a:spLocks noGrp="1"/>
          </p:cNvSpPr>
          <p:nvPr>
            <p:ph type="body" orient="vert" idx="1"/>
          </p:nvPr>
        </p:nvSpPr>
        <p:spPr>
          <a:xfrm>
            <a:off x="628650" y="365125"/>
            <a:ext cx="5800725"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9D122B8-9B7E-F331-47E6-7C9A10EDCB61}"/>
              </a:ext>
            </a:extLst>
          </p:cNvPr>
          <p:cNvSpPr>
            <a:spLocks noGrp="1"/>
          </p:cNvSpPr>
          <p:nvPr>
            <p:ph type="dt" sz="half" idx="10"/>
          </p:nvPr>
        </p:nvSpPr>
        <p:spPr/>
        <p:txBody>
          <a:bodyPr/>
          <a:lstStyle/>
          <a:p>
            <a:pPr>
              <a:defRPr/>
            </a:pPr>
            <a:fld id="{96A1AF3B-8B81-4245-810D-7791B91221A9}" type="datetime1">
              <a:rPr lang="en-GB" smtClean="0"/>
              <a:t>23/05/2026</a:t>
            </a:fld>
            <a:endParaRPr lang="en-GB"/>
          </a:p>
        </p:txBody>
      </p:sp>
      <p:sp>
        <p:nvSpPr>
          <p:cNvPr id="5" name="Footer Placeholder 4">
            <a:extLst>
              <a:ext uri="{FF2B5EF4-FFF2-40B4-BE49-F238E27FC236}">
                <a16:creationId xmlns:a16="http://schemas.microsoft.com/office/drawing/2014/main" id="{EF3B3EF9-C867-E22D-DAFD-4FD2F901AA53}"/>
              </a:ext>
            </a:extLst>
          </p:cNvPr>
          <p:cNvSpPr>
            <a:spLocks noGrp="1"/>
          </p:cNvSpPr>
          <p:nvPr>
            <p:ph type="ftr" sz="quarter" idx="11"/>
          </p:nvPr>
        </p:nvSpPr>
        <p:spPr/>
        <p:txBody>
          <a:bodyPr/>
          <a:lstStyle/>
          <a:p>
            <a:pPr>
              <a:defRPr/>
            </a:pPr>
            <a:r>
              <a:rPr lang="en-GB"/>
              <a:t>Porth Agored Social Work  Consolidation Programme </a:t>
            </a:r>
          </a:p>
          <a:p>
            <a:pPr>
              <a:defRPr/>
            </a:pPr>
            <a:r>
              <a:rPr lang="en-GB"/>
              <a:t>
</a:t>
            </a:r>
          </a:p>
        </p:txBody>
      </p:sp>
      <p:sp>
        <p:nvSpPr>
          <p:cNvPr id="6" name="Slide Number Placeholder 5">
            <a:extLst>
              <a:ext uri="{FF2B5EF4-FFF2-40B4-BE49-F238E27FC236}">
                <a16:creationId xmlns:a16="http://schemas.microsoft.com/office/drawing/2014/main" id="{72DCEEA3-E904-7570-59FB-EE4C8F71B7D2}"/>
              </a:ext>
            </a:extLst>
          </p:cNvPr>
          <p:cNvSpPr>
            <a:spLocks noGrp="1"/>
          </p:cNvSpPr>
          <p:nvPr>
            <p:ph type="sldNum" sz="quarter" idx="12"/>
          </p:nvPr>
        </p:nvSpPr>
        <p:spPr/>
        <p:txBody>
          <a:bodyPr/>
          <a:lstStyle/>
          <a:p>
            <a:pPr>
              <a:defRPr/>
            </a:pPr>
            <a:fld id="{F6B4069F-5484-4D84-A35B-2D1DEC953E58}" type="slidenum">
              <a:rPr lang="en-GB" altLang="en-US" smtClean="0"/>
              <a:pPr>
                <a:defRPr/>
              </a:pPr>
              <a:t>‹#›</a:t>
            </a:fld>
            <a:endParaRPr lang="en-GB" altLang="en-US"/>
          </a:p>
        </p:txBody>
      </p:sp>
    </p:spTree>
    <p:extLst>
      <p:ext uri="{BB962C8B-B14F-4D97-AF65-F5344CB8AC3E}">
        <p14:creationId xmlns:p14="http://schemas.microsoft.com/office/powerpoint/2010/main" val="1121920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2_Title Slide">
    <p:spTree>
      <p:nvGrpSpPr>
        <p:cNvPr id="1" name=""/>
        <p:cNvGrpSpPr/>
        <p:nvPr/>
      </p:nvGrpSpPr>
      <p:grpSpPr>
        <a:xfrm>
          <a:off x="0" y="0"/>
          <a:ext cx="0" cy="0"/>
          <a:chOff x="0" y="0"/>
          <a:chExt cx="0" cy="0"/>
        </a:xfrm>
      </p:grpSpPr>
      <p:sp>
        <p:nvSpPr>
          <p:cNvPr id="4" name="Oval 3">
            <a:extLst>
              <a:ext uri="{FF2B5EF4-FFF2-40B4-BE49-F238E27FC236}">
                <a16:creationId xmlns:a16="http://schemas.microsoft.com/office/drawing/2014/main" id="{C4608447-4558-4330-B55D-6D272B3A64B8}"/>
              </a:ext>
            </a:extLst>
          </p:cNvPr>
          <p:cNvSpPr/>
          <p:nvPr/>
        </p:nvSpPr>
        <p:spPr>
          <a:xfrm>
            <a:off x="921433" y="1413802"/>
            <a:ext cx="210312" cy="210312"/>
          </a:xfrm>
          <a:prstGeom prst="ellipse">
            <a:avLst/>
          </a:prstGeom>
          <a:gradFill rotWithShape="1">
            <a:gsLst>
              <a:gs pos="0">
                <a:schemeClr val="accent1">
                  <a:tint val="20000"/>
                  <a:satMod val="450000"/>
                  <a:alpha val="95000"/>
                </a:schemeClr>
              </a:gs>
              <a:gs pos="50000">
                <a:schemeClr val="accent1">
                  <a:tint val="38000"/>
                  <a:satMod val="250000"/>
                  <a:alpha val="90000"/>
                </a:schemeClr>
              </a:gs>
              <a:gs pos="95000">
                <a:schemeClr val="accent1">
                  <a:tint val="75000"/>
                  <a:satMod val="255000"/>
                  <a:alpha val="88000"/>
                </a:schemeClr>
              </a:gs>
              <a:gs pos="100000">
                <a:schemeClr val="accent1">
                  <a:tint val="100000"/>
                  <a:shade val="90000"/>
                  <a:satMod val="255000"/>
                  <a:alpha val="85000"/>
                </a:schemeClr>
              </a:gs>
            </a:gsLst>
            <a:path path="circle">
              <a:fillToRect l="25000" t="12500" r="75000" b="87500"/>
            </a:path>
          </a:gradFill>
          <a:ln w="2000" cap="rnd" cmpd="sng" algn="ctr">
            <a:solidFill>
              <a:schemeClr val="accent1">
                <a:shade val="90000"/>
                <a:satMod val="110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p>
            <a:pPr algn="ctr" eaLnBrk="1" fontAlgn="auto" hangingPunct="1">
              <a:spcBef>
                <a:spcPts val="0"/>
              </a:spcBef>
              <a:spcAft>
                <a:spcPts val="0"/>
              </a:spcAft>
              <a:defRPr/>
            </a:pPr>
            <a:endParaRPr lang="en-US"/>
          </a:p>
        </p:txBody>
      </p:sp>
      <p:sp>
        <p:nvSpPr>
          <p:cNvPr id="5" name="Oval 4">
            <a:extLst>
              <a:ext uri="{FF2B5EF4-FFF2-40B4-BE49-F238E27FC236}">
                <a16:creationId xmlns:a16="http://schemas.microsoft.com/office/drawing/2014/main" id="{B242663A-2A93-4F68-A1D5-82C515126074}"/>
              </a:ext>
            </a:extLst>
          </p:cNvPr>
          <p:cNvSpPr/>
          <p:nvPr/>
        </p:nvSpPr>
        <p:spPr>
          <a:xfrm>
            <a:off x="1157288" y="1344613"/>
            <a:ext cx="63500" cy="65087"/>
          </a:xfrm>
          <a:prstGeom prst="ellipse">
            <a:avLst/>
          </a:prstGeom>
          <a:noFill/>
          <a:ln w="12700" cap="rnd" cmpd="sng" algn="ctr">
            <a:solidFill>
              <a:schemeClr val="accent1">
                <a:shade val="75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p>
            <a:pPr algn="ctr" eaLnBrk="1" fontAlgn="auto" hangingPunct="1">
              <a:spcBef>
                <a:spcPts val="0"/>
              </a:spcBef>
              <a:spcAft>
                <a:spcPts val="0"/>
              </a:spcAft>
              <a:defRPr/>
            </a:pPr>
            <a:endParaRPr lang="en-US"/>
          </a:p>
        </p:txBody>
      </p:sp>
      <p:sp>
        <p:nvSpPr>
          <p:cNvPr id="6" name="Title 1">
            <a:extLst>
              <a:ext uri="{FF2B5EF4-FFF2-40B4-BE49-F238E27FC236}">
                <a16:creationId xmlns:a16="http://schemas.microsoft.com/office/drawing/2014/main" id="{8485F8F8-0064-42DC-95A6-9BEFAF247968}"/>
              </a:ext>
            </a:extLst>
          </p:cNvPr>
          <p:cNvSpPr txBox="1">
            <a:spLocks/>
          </p:cNvSpPr>
          <p:nvPr userDrawn="1"/>
        </p:nvSpPr>
        <p:spPr>
          <a:xfrm>
            <a:off x="1143000" y="285750"/>
            <a:ext cx="7335838" cy="428625"/>
          </a:xfrm>
          <a:prstGeom prst="rect">
            <a:avLst/>
          </a:prstGeom>
        </p:spPr>
        <p:txBody>
          <a:bodyPr anchor="ctr">
            <a:normAutofit/>
          </a:bodyPr>
          <a:lstStyle/>
          <a:p>
            <a:pPr eaLnBrk="1" fontAlgn="auto" hangingPunct="1">
              <a:spcAft>
                <a:spcPts val="0"/>
              </a:spcAft>
              <a:defRPr/>
            </a:pPr>
            <a:r>
              <a:rPr lang="en-GB">
                <a:solidFill>
                  <a:schemeClr val="tx2">
                    <a:satMod val="130000"/>
                  </a:schemeClr>
                </a:solidFill>
                <a:effectLst>
                  <a:outerShdw blurRad="50000" dist="30000" dir="5400000" algn="tl" rotWithShape="0">
                    <a:srgbClr val="000000">
                      <a:alpha val="30000"/>
                    </a:srgbClr>
                  </a:outerShdw>
                </a:effectLst>
                <a:latin typeface="+mj-lt"/>
                <a:ea typeface="+mj-ea"/>
                <a:cs typeface="+mj-cs"/>
              </a:rPr>
              <a:t>TRAINING THE TRAINERS</a:t>
            </a:r>
            <a:endParaRPr lang="en-GB" dirty="0">
              <a:solidFill>
                <a:schemeClr val="tx2">
                  <a:satMod val="130000"/>
                </a:schemeClr>
              </a:solidFill>
              <a:effectLst>
                <a:outerShdw blurRad="50000" dist="30000" dir="5400000" algn="tl" rotWithShape="0">
                  <a:srgbClr val="000000">
                    <a:alpha val="30000"/>
                  </a:srgbClr>
                </a:outerShdw>
              </a:effectLst>
              <a:latin typeface="+mj-lt"/>
              <a:ea typeface="+mj-ea"/>
              <a:cs typeface="+mj-cs"/>
            </a:endParaRPr>
          </a:p>
        </p:txBody>
      </p:sp>
      <p:sp>
        <p:nvSpPr>
          <p:cNvPr id="22" name="Subtitle 21"/>
          <p:cNvSpPr>
            <a:spLocks noGrp="1"/>
          </p:cNvSpPr>
          <p:nvPr>
            <p:ph type="subTitle" idx="1"/>
          </p:nvPr>
        </p:nvSpPr>
        <p:spPr>
          <a:xfrm>
            <a:off x="1432560" y="1850064"/>
            <a:ext cx="7406640" cy="1752600"/>
          </a:xfrm>
        </p:spPr>
        <p:txBody>
          <a:bodyPr tIns="0"/>
          <a:lstStyle>
            <a:lvl1pPr marL="27432" indent="0" algn="l">
              <a:buNone/>
              <a:defRPr sz="2600">
                <a:solidFill>
                  <a:schemeClr val="tx2">
                    <a:shade val="30000"/>
                    <a:satMod val="150000"/>
                  </a:schemeClr>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lang="en-US" dirty="0"/>
              <a:t>Click to edit Master subtitle style</a:t>
            </a:r>
          </a:p>
        </p:txBody>
      </p:sp>
      <p:sp>
        <p:nvSpPr>
          <p:cNvPr id="10" name="Title 1"/>
          <p:cNvSpPr>
            <a:spLocks noGrp="1"/>
          </p:cNvSpPr>
          <p:nvPr>
            <p:ph type="ctrTitle"/>
          </p:nvPr>
        </p:nvSpPr>
        <p:spPr>
          <a:xfrm>
            <a:off x="1295376" y="438150"/>
            <a:ext cx="7335862" cy="428606"/>
          </a:xfrm>
        </p:spPr>
        <p:txBody>
          <a:bodyPr/>
          <a:lstStyle/>
          <a:p>
            <a:r>
              <a:rPr lang="en-GB" dirty="0"/>
              <a:t>TRAINING THE TRAINERS</a:t>
            </a:r>
          </a:p>
        </p:txBody>
      </p:sp>
    </p:spTree>
    <p:extLst>
      <p:ext uri="{BB962C8B-B14F-4D97-AF65-F5344CB8AC3E}">
        <p14:creationId xmlns:p14="http://schemas.microsoft.com/office/powerpoint/2010/main" val="18446652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4E59182-D5AF-1B28-6F6C-277BF84E2507}"/>
              </a:ext>
            </a:extLst>
          </p:cNvPr>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9B0DAB63-EED8-8CCE-23B9-367E9D0C31BA}"/>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B90C646D-27F8-C2C1-9B20-A22C55D08F59}"/>
              </a:ext>
            </a:extLst>
          </p:cNvPr>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82000"/>
                  </a:schemeClr>
                </a:solidFill>
              </a:defRPr>
            </a:lvl1pPr>
          </a:lstStyle>
          <a:p>
            <a:pPr>
              <a:defRPr/>
            </a:pPr>
            <a:fld id="{8564A943-C1C6-2549-9A91-FAEFAFEEF565}" type="datetime1">
              <a:rPr lang="en-GB" smtClean="0"/>
              <a:t>23/05/2026</a:t>
            </a:fld>
            <a:endParaRPr lang="en-GB"/>
          </a:p>
        </p:txBody>
      </p:sp>
      <p:sp>
        <p:nvSpPr>
          <p:cNvPr id="5" name="Footer Placeholder 4">
            <a:extLst>
              <a:ext uri="{FF2B5EF4-FFF2-40B4-BE49-F238E27FC236}">
                <a16:creationId xmlns:a16="http://schemas.microsoft.com/office/drawing/2014/main" id="{540C6D3E-BD41-FC89-FD7F-A3B24A429C8A}"/>
              </a:ext>
            </a:extLst>
          </p:cNvPr>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82000"/>
                  </a:schemeClr>
                </a:solidFill>
              </a:defRPr>
            </a:lvl1pPr>
          </a:lstStyle>
          <a:p>
            <a:pPr>
              <a:defRPr/>
            </a:pPr>
            <a:r>
              <a:rPr lang="en-GB"/>
              <a:t>Porth Agored Social Work  Consolidation Programme </a:t>
            </a:r>
          </a:p>
          <a:p>
            <a:pPr>
              <a:defRPr/>
            </a:pPr>
            <a:r>
              <a:rPr lang="en-GB"/>
              <a:t>
</a:t>
            </a:r>
          </a:p>
        </p:txBody>
      </p:sp>
      <p:sp>
        <p:nvSpPr>
          <p:cNvPr id="6" name="Slide Number Placeholder 5">
            <a:extLst>
              <a:ext uri="{FF2B5EF4-FFF2-40B4-BE49-F238E27FC236}">
                <a16:creationId xmlns:a16="http://schemas.microsoft.com/office/drawing/2014/main" id="{D3ED55C3-361F-5658-9E52-DB2635ED37DA}"/>
              </a:ext>
            </a:extLst>
          </p:cNvPr>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chemeClr val="tx1">
                    <a:tint val="82000"/>
                  </a:schemeClr>
                </a:solidFill>
              </a:defRPr>
            </a:lvl1pPr>
          </a:lstStyle>
          <a:p>
            <a:pPr>
              <a:defRPr/>
            </a:pPr>
            <a:fld id="{BF68429A-D703-4AE5-987F-01DDF85849DA}" type="slidenum">
              <a:rPr lang="en-GB" altLang="en-US" smtClean="0"/>
              <a:pPr>
                <a:defRPr/>
              </a:pPr>
              <a:t>‹#›</a:t>
            </a:fld>
            <a:endParaRPr lang="en-GB" altLang="en-US"/>
          </a:p>
        </p:txBody>
      </p:sp>
    </p:spTree>
    <p:extLst>
      <p:ext uri="{BB962C8B-B14F-4D97-AF65-F5344CB8AC3E}">
        <p14:creationId xmlns:p14="http://schemas.microsoft.com/office/powerpoint/2010/main" val="2438438798"/>
      </p:ext>
    </p:extLst>
  </p:cSld>
  <p:clrMap bg1="lt1" tx1="dk1" bg2="lt2" tx2="dk2" accent1="accent1" accent2="accent2" accent3="accent3" accent4="accent4" accent5="accent5" accent6="accent6" hlink="hlink" folHlink="folHlink"/>
  <p:sldLayoutIdLst>
    <p:sldLayoutId id="2147484657" r:id="rId1"/>
    <p:sldLayoutId id="2147484658" r:id="rId2"/>
    <p:sldLayoutId id="2147484659" r:id="rId3"/>
    <p:sldLayoutId id="2147484660" r:id="rId4"/>
    <p:sldLayoutId id="2147484661" r:id="rId5"/>
    <p:sldLayoutId id="2147484662" r:id="rId6"/>
    <p:sldLayoutId id="2147484663" r:id="rId7"/>
    <p:sldLayoutId id="2147484664" r:id="rId8"/>
    <p:sldLayoutId id="2147484665" r:id="rId9"/>
    <p:sldLayoutId id="2147484666" r:id="rId10"/>
    <p:sldLayoutId id="2147484667" r:id="rId11"/>
    <p:sldLayoutId id="2147484642" r:id="rId12"/>
  </p:sldLayoutIdLst>
  <p:hf hdr="0" dt="0"/>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3.svg"/></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1.xml"/><Relationship Id="rId1" Type="http://schemas.openxmlformats.org/officeDocument/2006/relationships/slideLayout" Target="../slideLayouts/slideLayout5.xml"/></Relationships>
</file>

<file path=ppt/slides/_rels/slide17.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8" Type="http://schemas.openxmlformats.org/officeDocument/2006/relationships/image" Target="../media/image37.png"/><Relationship Id="rId3" Type="http://schemas.openxmlformats.org/officeDocument/2006/relationships/image" Target="../media/image33.png"/><Relationship Id="rId7" Type="http://schemas.openxmlformats.org/officeDocument/2006/relationships/hyperlink" Target="https://libapps-eu.s3.amazonaws.com/accounts/47330/images/ERA.png" TargetMode="External"/><Relationship Id="rId2" Type="http://schemas.openxmlformats.org/officeDocument/2006/relationships/notesSlide" Target="../notesSlides/notesSlide14.xml"/><Relationship Id="rId1" Type="http://schemas.openxmlformats.org/officeDocument/2006/relationships/slideLayout" Target="../slideLayouts/slideLayout5.xml"/><Relationship Id="rId6" Type="http://schemas.openxmlformats.org/officeDocument/2006/relationships/image" Target="../media/image36.png"/><Relationship Id="rId5" Type="http://schemas.openxmlformats.org/officeDocument/2006/relationships/image" Target="../media/image35.svg"/><Relationship Id="rId4" Type="http://schemas.openxmlformats.org/officeDocument/2006/relationships/image" Target="../media/image34.png"/></Relationships>
</file>

<file path=ppt/slides/_rels/slide20.xml.rels><?xml version="1.0" encoding="UTF-8" standalone="yes"?>
<Relationships xmlns="http://schemas.openxmlformats.org/package/2006/relationships"><Relationship Id="rId3" Type="http://schemas.openxmlformats.org/officeDocument/2006/relationships/image" Target="../media/image38.jpe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39.jpe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18.xml"/><Relationship Id="rId1" Type="http://schemas.openxmlformats.org/officeDocument/2006/relationships/slideLayout" Target="../slideLayouts/slideLayout2.xml"/><Relationship Id="rId4" Type="http://schemas.openxmlformats.org/officeDocument/2006/relationships/image" Target="../media/image42.svg"/></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5.xml"/></Relationships>
</file>

<file path=ppt/slides/_rels/slide25.xml.rels><?xml version="1.0" encoding="UTF-8" standalone="yes"?>
<Relationships xmlns="http://schemas.openxmlformats.org/package/2006/relationships"><Relationship Id="rId3" Type="http://schemas.openxmlformats.org/officeDocument/2006/relationships/image" Target="../media/image43.jpe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21.xml"/><Relationship Id="rId1" Type="http://schemas.openxmlformats.org/officeDocument/2006/relationships/slideLayout" Target="../slideLayouts/slideLayout2.xml"/><Relationship Id="rId4" Type="http://schemas.openxmlformats.org/officeDocument/2006/relationships/image" Target="../media/image45.svg"/></Relationships>
</file>

<file path=ppt/slides/_rels/slide27.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notesSlide" Target="../notesSlides/notesSlide22.xml"/><Relationship Id="rId1" Type="http://schemas.openxmlformats.org/officeDocument/2006/relationships/slideLayout" Target="../slideLayouts/slideLayout2.xml"/><Relationship Id="rId4" Type="http://schemas.openxmlformats.org/officeDocument/2006/relationships/image" Target="../media/image47.svg"/></Relationships>
</file>

<file path=ppt/slides/_rels/slide28.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49.jpeg"/><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image" Target="../media/image50.jpg"/><Relationship Id="rId7" Type="http://schemas.openxmlformats.org/officeDocument/2006/relationships/diagramColors" Target="../diagrams/colors3.xml"/><Relationship Id="rId2" Type="http://schemas.openxmlformats.org/officeDocument/2006/relationships/notesSlide" Target="../notesSlides/notesSlide25.xml"/><Relationship Id="rId1" Type="http://schemas.openxmlformats.org/officeDocument/2006/relationships/slideLayout" Target="../slideLayouts/slideLayout5.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55.jpg"/><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56.png"/><Relationship Id="rId2" Type="http://schemas.openxmlformats.org/officeDocument/2006/relationships/notesSlide" Target="../notesSlides/notesSlide30.xml"/><Relationship Id="rId1" Type="http://schemas.openxmlformats.org/officeDocument/2006/relationships/slideLayout" Target="../slideLayouts/slideLayout5.xml"/></Relationships>
</file>

<file path=ppt/slides/_rels/slide36.xml.rels><?xml version="1.0" encoding="UTF-8" standalone="yes"?>
<Relationships xmlns="http://schemas.openxmlformats.org/package/2006/relationships"><Relationship Id="rId3" Type="http://schemas.openxmlformats.org/officeDocument/2006/relationships/hyperlink" Target="https://www.picpedia.org/chalkboard/b/breach-of-confidentiality.html" TargetMode="External"/><Relationship Id="rId2" Type="http://schemas.openxmlformats.org/officeDocument/2006/relationships/image" Target="../media/image57.jpeg"/><Relationship Id="rId1" Type="http://schemas.openxmlformats.org/officeDocument/2006/relationships/slideLayout" Target="../slideLayouts/slideLayout5.xml"/></Relationships>
</file>

<file path=ppt/slides/_rels/slide37.xml.rels><?xml version="1.0" encoding="UTF-8" standalone="yes"?>
<Relationships xmlns="http://schemas.openxmlformats.org/package/2006/relationships"><Relationship Id="rId3" Type="http://schemas.openxmlformats.org/officeDocument/2006/relationships/image" Target="../media/image58.jpeg"/><Relationship Id="rId2" Type="http://schemas.openxmlformats.org/officeDocument/2006/relationships/notesSlide" Target="../notesSlides/notesSlide31.xml"/><Relationship Id="rId1" Type="http://schemas.openxmlformats.org/officeDocument/2006/relationships/slideLayout" Target="../slideLayouts/slideLayout5.xml"/></Relationships>
</file>

<file path=ppt/slides/_rels/slide38.xml.rels><?xml version="1.0" encoding="UTF-8" standalone="yes"?>
<Relationships xmlns="http://schemas.openxmlformats.org/package/2006/relationships"><Relationship Id="rId3" Type="http://schemas.openxmlformats.org/officeDocument/2006/relationships/image" Target="../media/image58.jpeg"/><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59.png"/><Relationship Id="rId2" Type="http://schemas.openxmlformats.org/officeDocument/2006/relationships/notesSlide" Target="../notesSlides/notesSlide33.xml"/><Relationship Id="rId1" Type="http://schemas.openxmlformats.org/officeDocument/2006/relationships/slideLayout" Target="../slideLayouts/slideLayout2.xml"/><Relationship Id="rId5" Type="http://schemas.openxmlformats.org/officeDocument/2006/relationships/hyperlink" Target="https://www.sienanews.it/cultura/eventi/il-primo-graduation-day-delluniversita-di-siena/" TargetMode="External"/><Relationship Id="rId4" Type="http://schemas.openxmlformats.org/officeDocument/2006/relationships/image" Target="../media/image60.jpg"/></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314" name="Rectangle 12313">
            <a:extLst>
              <a:ext uri="{FF2B5EF4-FFF2-40B4-BE49-F238E27FC236}">
                <a16:creationId xmlns:a16="http://schemas.microsoft.com/office/drawing/2014/main" id="{4522B21E-B2B9-4C72-9A71-C87EFD1374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315" name="Rectangle 12314">
            <a:extLst>
              <a:ext uri="{FF2B5EF4-FFF2-40B4-BE49-F238E27FC236}">
                <a16:creationId xmlns:a16="http://schemas.microsoft.com/office/drawing/2014/main" id="{5EB7D2A2-F448-44D4-938C-DC84CBCB3B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9144000" cy="4412583"/>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316" name="Rectangle 12315">
            <a:extLst>
              <a:ext uri="{FF2B5EF4-FFF2-40B4-BE49-F238E27FC236}">
                <a16:creationId xmlns:a16="http://schemas.microsoft.com/office/drawing/2014/main" id="{871AEA07-1E14-44B4-8E55-64EF049CD6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7348" y="551962"/>
            <a:ext cx="8249304" cy="4618549"/>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8505823-258E-480F-90B6-B75E69C98925}"/>
              </a:ext>
            </a:extLst>
          </p:cNvPr>
          <p:cNvSpPr>
            <a:spLocks noGrp="1"/>
          </p:cNvSpPr>
          <p:nvPr>
            <p:ph type="ctrTitle" idx="4294967295"/>
          </p:nvPr>
        </p:nvSpPr>
        <p:spPr>
          <a:xfrm>
            <a:off x="1143000" y="1293338"/>
            <a:ext cx="6858000" cy="3274592"/>
          </a:xfrm>
        </p:spPr>
        <p:txBody>
          <a:bodyPr vert="horz" lIns="91440" tIns="45720" rIns="91440" bIns="45720" rtlCol="0" anchor="ctr">
            <a:normAutofit/>
          </a:bodyPr>
          <a:lstStyle/>
          <a:p>
            <a:pPr algn="ctr" defTabSz="914400">
              <a:defRPr/>
            </a:pPr>
            <a:r>
              <a:rPr lang="en-US" sz="5400" kern="1200">
                <a:solidFill>
                  <a:schemeClr val="tx1"/>
                </a:solidFill>
                <a:latin typeface="+mj-lt"/>
                <a:ea typeface="+mj-ea"/>
                <a:cs typeface="+mj-cs"/>
              </a:rPr>
              <a:t> Porth Agored</a:t>
            </a:r>
            <a:br>
              <a:rPr lang="en-US" sz="5400" kern="1200">
                <a:solidFill>
                  <a:schemeClr val="tx1"/>
                </a:solidFill>
                <a:latin typeface="+mj-lt"/>
                <a:ea typeface="+mj-ea"/>
                <a:cs typeface="+mj-cs"/>
              </a:rPr>
            </a:br>
            <a:r>
              <a:rPr lang="en-US" sz="5400" kern="1200">
                <a:solidFill>
                  <a:schemeClr val="tx1"/>
                </a:solidFill>
                <a:latin typeface="+mj-lt"/>
                <a:ea typeface="+mj-ea"/>
                <a:cs typeface="+mj-cs"/>
              </a:rPr>
              <a:t>Graduate Certificate</a:t>
            </a:r>
            <a:br>
              <a:rPr lang="en-US" sz="5400" kern="1200">
                <a:solidFill>
                  <a:schemeClr val="tx1"/>
                </a:solidFill>
                <a:latin typeface="+mj-lt"/>
                <a:ea typeface="+mj-ea"/>
                <a:cs typeface="+mj-cs"/>
              </a:rPr>
            </a:br>
            <a:r>
              <a:rPr lang="en-US" sz="5400" kern="1200">
                <a:solidFill>
                  <a:schemeClr val="tx1"/>
                </a:solidFill>
                <a:latin typeface="+mj-lt"/>
                <a:ea typeface="+mj-ea"/>
                <a:cs typeface="+mj-cs"/>
              </a:rPr>
              <a:t>Consolidation </a:t>
            </a:r>
            <a:br>
              <a:rPr lang="en-US" sz="5400" kern="1200">
                <a:solidFill>
                  <a:schemeClr val="tx1"/>
                </a:solidFill>
                <a:latin typeface="+mj-lt"/>
                <a:ea typeface="+mj-ea"/>
                <a:cs typeface="+mj-cs"/>
              </a:rPr>
            </a:br>
            <a:r>
              <a:rPr lang="en-US" sz="5400" kern="1200">
                <a:solidFill>
                  <a:schemeClr val="tx1"/>
                </a:solidFill>
                <a:latin typeface="+mj-lt"/>
                <a:ea typeface="+mj-ea"/>
                <a:cs typeface="+mj-cs"/>
              </a:rPr>
              <a:t>Workshop 4</a:t>
            </a:r>
          </a:p>
        </p:txBody>
      </p:sp>
      <p:cxnSp>
        <p:nvCxnSpPr>
          <p:cNvPr id="12313" name="Straight Connector 12312">
            <a:extLst>
              <a:ext uri="{FF2B5EF4-FFF2-40B4-BE49-F238E27FC236}">
                <a16:creationId xmlns:a16="http://schemas.microsoft.com/office/drawing/2014/main" id="{F7C8EA93-3210-4C62-99E9-153C275E3A8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447348" y="6354708"/>
            <a:ext cx="8250174" cy="0"/>
          </a:xfrm>
          <a:prstGeom prst="line">
            <a:avLst/>
          </a:prstGeom>
          <a:ln w="101600">
            <a:solidFill>
              <a:schemeClr val="accent4"/>
            </a:solidFill>
          </a:ln>
        </p:spPr>
        <p:style>
          <a:lnRef idx="1">
            <a:schemeClr val="accent1"/>
          </a:lnRef>
          <a:fillRef idx="0">
            <a:schemeClr val="accent1"/>
          </a:fillRef>
          <a:effectRef idx="0">
            <a:schemeClr val="accent1"/>
          </a:effectRef>
          <a:fontRef idx="minor">
            <a:schemeClr val="tx1"/>
          </a:fontRef>
        </p:style>
      </p:cxnSp>
      <p:sp>
        <p:nvSpPr>
          <p:cNvPr id="12291" name="Slide Number Placeholder 4">
            <a:extLst>
              <a:ext uri="{FF2B5EF4-FFF2-40B4-BE49-F238E27FC236}">
                <a16:creationId xmlns:a16="http://schemas.microsoft.com/office/drawing/2014/main" id="{85B6BE82-9220-4FE0-ABA1-06851A940721}"/>
              </a:ext>
            </a:extLst>
          </p:cNvPr>
          <p:cNvSpPr>
            <a:spLocks noGrp="1" noChangeArrowheads="1"/>
          </p:cNvSpPr>
          <p:nvPr>
            <p:ph type="sldNum" sz="quarter" idx="12"/>
          </p:nvPr>
        </p:nvSpPr>
        <p:spPr bwMode="auto">
          <a:xfrm>
            <a:off x="6457950" y="6492240"/>
            <a:ext cx="205740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D7F78F23-C252-4322-8A3F-C8E65EBE2B10}" type="slidenum">
              <a:rPr lang="en-US" altLang="en-US" sz="1200">
                <a:solidFill>
                  <a:schemeClr val="tx1">
                    <a:tint val="75000"/>
                  </a:schemeClr>
                </a:solidFill>
                <a:latin typeface="+mn-lt"/>
                <a:cs typeface="+mn-cs"/>
              </a:rPr>
              <a:pPr>
                <a:spcAft>
                  <a:spcPts val="600"/>
                </a:spcAft>
              </a:pPr>
              <a:t>1</a:t>
            </a:fld>
            <a:endParaRPr lang="en-US" altLang="en-US" sz="1200">
              <a:solidFill>
                <a:schemeClr val="tx1">
                  <a:tint val="75000"/>
                </a:schemeClr>
              </a:solidFill>
              <a:latin typeface="+mn-lt"/>
              <a:cs typeface="+mn-cs"/>
            </a:endParaRPr>
          </a:p>
        </p:txBody>
      </p:sp>
      <p:sp>
        <p:nvSpPr>
          <p:cNvPr id="3" name="Footer Placeholder 2">
            <a:extLst>
              <a:ext uri="{FF2B5EF4-FFF2-40B4-BE49-F238E27FC236}">
                <a16:creationId xmlns:a16="http://schemas.microsoft.com/office/drawing/2014/main" id="{56D6FD9E-A440-2C45-330A-B5EE5BFA02B0}"/>
              </a:ext>
            </a:extLst>
          </p:cNvPr>
          <p:cNvSpPr>
            <a:spLocks noGrp="1"/>
          </p:cNvSpPr>
          <p:nvPr>
            <p:ph type="ftr" sz="quarter" idx="11"/>
          </p:nvPr>
        </p:nvSpPr>
        <p:spPr/>
        <p:txBody>
          <a:bodyPr/>
          <a:lstStyle/>
          <a:p>
            <a:r>
              <a:rPr lang="en-GB"/>
              <a:t>Porth Agored Social Work  Consolidation Programme </a:t>
            </a:r>
          </a:p>
          <a:p>
            <a:r>
              <a:rPr lang="en-GB"/>
              <a:t>
</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597DD76B-BC76-4F79-AD40-8F9F93D7B50D}"/>
              </a:ext>
            </a:extLst>
          </p:cNvPr>
          <p:cNvSpPr>
            <a:spLocks noGrp="1"/>
          </p:cNvSpPr>
          <p:nvPr>
            <p:ph type="title"/>
          </p:nvPr>
        </p:nvSpPr>
        <p:spPr>
          <a:xfrm>
            <a:off x="606478" y="386930"/>
            <a:ext cx="6927525" cy="1188950"/>
          </a:xfrm>
        </p:spPr>
        <p:txBody>
          <a:bodyPr anchor="b">
            <a:normAutofit/>
          </a:bodyPr>
          <a:lstStyle/>
          <a:p>
            <a:pPr>
              <a:defRPr/>
            </a:pPr>
            <a:r>
              <a:rPr lang="en-GB" sz="3600" b="1" dirty="0"/>
              <a:t>Expectations/Ground Rules for Workshops</a:t>
            </a:r>
          </a:p>
        </p:txBody>
      </p:sp>
      <p:grpSp>
        <p:nvGrpSpPr>
          <p:cNvPr id="22" name="Group 21">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1998368"/>
            <a:ext cx="8771274" cy="782176"/>
            <a:chOff x="-2" y="1998368"/>
            <a:chExt cx="11695083" cy="782176"/>
          </a:xfrm>
        </p:grpSpPr>
        <p:sp>
          <p:nvSpPr>
            <p:cNvPr id="23" name="Rectangle 22">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6" name="Rectangle 25">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8537521"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Content Placeholder 1">
            <a:extLst>
              <a:ext uri="{FF2B5EF4-FFF2-40B4-BE49-F238E27FC236}">
                <a16:creationId xmlns:a16="http://schemas.microsoft.com/office/drawing/2014/main" id="{8B308393-34A1-4ACB-8B34-C30FD8327987}"/>
              </a:ext>
            </a:extLst>
          </p:cNvPr>
          <p:cNvSpPr>
            <a:spLocks noGrp="1"/>
          </p:cNvSpPr>
          <p:nvPr>
            <p:ph idx="1"/>
          </p:nvPr>
        </p:nvSpPr>
        <p:spPr>
          <a:xfrm>
            <a:off x="595245" y="2599509"/>
            <a:ext cx="7607751" cy="3435531"/>
          </a:xfrm>
        </p:spPr>
        <p:txBody>
          <a:bodyPr anchor="ctr">
            <a:normAutofit lnSpcReduction="10000"/>
          </a:bodyPr>
          <a:lstStyle/>
          <a:p>
            <a:r>
              <a:rPr lang="en-GB" sz="2800" dirty="0"/>
              <a:t>Confidentiality </a:t>
            </a:r>
          </a:p>
          <a:p>
            <a:r>
              <a:rPr lang="en-GB" sz="2800" dirty="0"/>
              <a:t>Respect </a:t>
            </a:r>
          </a:p>
          <a:p>
            <a:r>
              <a:rPr lang="en-GB" sz="2800" dirty="0"/>
              <a:t>One person speaking at one time, please raise</a:t>
            </a:r>
            <a:r>
              <a:rPr lang="en-GB" sz="2800" i="1" dirty="0"/>
              <a:t> </a:t>
            </a:r>
            <a:r>
              <a:rPr lang="en-GB" sz="2800" dirty="0"/>
              <a:t>your hand if you would like to make a comment</a:t>
            </a:r>
          </a:p>
          <a:p>
            <a:r>
              <a:rPr lang="en-GB" sz="2800" dirty="0"/>
              <a:t>If online, please use the hands up emoji or discussion box </a:t>
            </a:r>
          </a:p>
          <a:p>
            <a:r>
              <a:rPr lang="en-GB" sz="2800" dirty="0"/>
              <a:t>Participation – please ensure you engage and focus.</a:t>
            </a:r>
          </a:p>
          <a:p>
            <a:pPr marL="109537" indent="0">
              <a:buNone/>
              <a:defRPr/>
            </a:pPr>
            <a:endParaRPr lang="en-GB" dirty="0"/>
          </a:p>
          <a:p>
            <a:pPr marL="109537" indent="0">
              <a:buFont typeface="Wingdings 3" panose="05040102010807070707" pitchFamily="18" charset="2"/>
              <a:buNone/>
              <a:defRPr/>
            </a:pPr>
            <a:endParaRPr lang="en-GB" dirty="0"/>
          </a:p>
        </p:txBody>
      </p:sp>
      <p:sp>
        <p:nvSpPr>
          <p:cNvPr id="6" name="Footer Placeholder 5">
            <a:extLst>
              <a:ext uri="{FF2B5EF4-FFF2-40B4-BE49-F238E27FC236}">
                <a16:creationId xmlns:a16="http://schemas.microsoft.com/office/drawing/2014/main" id="{0AA91208-7B8A-914D-55E0-81F33DA0C95C}"/>
              </a:ext>
            </a:extLst>
          </p:cNvPr>
          <p:cNvSpPr>
            <a:spLocks noGrp="1"/>
          </p:cNvSpPr>
          <p:nvPr>
            <p:ph type="ftr" sz="quarter" idx="11"/>
          </p:nvPr>
        </p:nvSpPr>
        <p:spPr>
          <a:xfrm>
            <a:off x="3028950" y="6492240"/>
            <a:ext cx="3086100" cy="365125"/>
          </a:xfrm>
        </p:spPr>
        <p:txBody>
          <a:bodyPr>
            <a:normAutofit/>
          </a:bodyPr>
          <a:lstStyle/>
          <a:p>
            <a:r>
              <a:rPr lang="en-GB" sz="200"/>
              <a:t>Porth Agored Social Work  Consolidation Programme </a:t>
            </a:r>
          </a:p>
          <a:p>
            <a:r>
              <a:rPr lang="en-GB" sz="200"/>
              <a:t>
</a:t>
            </a:r>
          </a:p>
        </p:txBody>
      </p:sp>
      <p:sp>
        <p:nvSpPr>
          <p:cNvPr id="4" name="Slide Number Placeholder 3">
            <a:extLst>
              <a:ext uri="{FF2B5EF4-FFF2-40B4-BE49-F238E27FC236}">
                <a16:creationId xmlns:a16="http://schemas.microsoft.com/office/drawing/2014/main" id="{4657A8E3-D291-6EC6-F386-9F9095EA8B9E}"/>
              </a:ext>
            </a:extLst>
          </p:cNvPr>
          <p:cNvSpPr>
            <a:spLocks noGrp="1"/>
          </p:cNvSpPr>
          <p:nvPr>
            <p:ph type="sldNum" sz="quarter" idx="12"/>
          </p:nvPr>
        </p:nvSpPr>
        <p:spPr/>
        <p:txBody>
          <a:bodyPr/>
          <a:lstStyle/>
          <a:p>
            <a:pPr>
              <a:defRPr/>
            </a:pPr>
            <a:fld id="{E07D619C-9A2E-4280-B9DB-349F82AE6CEA}" type="slidenum">
              <a:rPr lang="en-GB" altLang="en-US" smtClean="0"/>
              <a:pPr>
                <a:defRPr/>
              </a:pPr>
              <a:t>2</a:t>
            </a:fld>
            <a:endParaRPr lang="en-GB" altLang="en-US"/>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5" name="Rectangle 34">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Rectangle 36">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1"/>
            <a:ext cx="9143997"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Rectangle 38">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 y="0"/>
            <a:ext cx="6086479"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Rectangle 40">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086474" y="-1"/>
            <a:ext cx="3057523"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Rectangle 42">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4512" y="-1"/>
            <a:ext cx="8799485"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1ABA02CA-3FD8-B1A4-1A1F-0BB5224E8B44}"/>
              </a:ext>
            </a:extLst>
          </p:cNvPr>
          <p:cNvSpPr>
            <a:spLocks noGrp="1"/>
          </p:cNvSpPr>
          <p:nvPr>
            <p:ph type="title"/>
          </p:nvPr>
        </p:nvSpPr>
        <p:spPr>
          <a:xfrm>
            <a:off x="1028699" y="294538"/>
            <a:ext cx="7421963" cy="1033669"/>
          </a:xfrm>
        </p:spPr>
        <p:txBody>
          <a:bodyPr>
            <a:normAutofit/>
          </a:bodyPr>
          <a:lstStyle/>
          <a:p>
            <a:r>
              <a:rPr lang="en-GB" sz="3500">
                <a:solidFill>
                  <a:srgbClr val="FFFFFF"/>
                </a:solidFill>
              </a:rPr>
              <a:t>Workshop 4  Aims and Objectives</a:t>
            </a:r>
            <a:endParaRPr lang="en-US" sz="3500">
              <a:solidFill>
                <a:srgbClr val="FFFFFF"/>
              </a:solidFill>
            </a:endParaRPr>
          </a:p>
        </p:txBody>
      </p:sp>
      <p:sp>
        <p:nvSpPr>
          <p:cNvPr id="2" name="Content Placeholder 1">
            <a:extLst>
              <a:ext uri="{FF2B5EF4-FFF2-40B4-BE49-F238E27FC236}">
                <a16:creationId xmlns:a16="http://schemas.microsoft.com/office/drawing/2014/main" id="{F909D4F5-3E51-E1AE-451D-6BA3AAE1CADB}"/>
              </a:ext>
            </a:extLst>
          </p:cNvPr>
          <p:cNvSpPr>
            <a:spLocks noGrp="1"/>
          </p:cNvSpPr>
          <p:nvPr>
            <p:ph idx="1"/>
          </p:nvPr>
        </p:nvSpPr>
        <p:spPr>
          <a:xfrm>
            <a:off x="752945" y="2728175"/>
            <a:ext cx="7638109" cy="4424363"/>
          </a:xfrm>
        </p:spPr>
        <p:txBody>
          <a:bodyPr anchor="ctr">
            <a:normAutofit/>
          </a:bodyPr>
          <a:lstStyle/>
          <a:p>
            <a:pPr lvl="0"/>
            <a:endParaRPr lang="en-GB" sz="1700" dirty="0"/>
          </a:p>
          <a:p>
            <a:pPr lvl="0"/>
            <a:r>
              <a:rPr lang="en-GB" sz="2400" dirty="0"/>
              <a:t>To clarify requirements of Task 4 – Safeguarding in an area that is not your main area of work</a:t>
            </a:r>
          </a:p>
          <a:p>
            <a:pPr lvl="0"/>
            <a:r>
              <a:rPr lang="en-GB" sz="2400" dirty="0"/>
              <a:t>To clarify requirements of Task 1 part b of – the Developmental review</a:t>
            </a:r>
          </a:p>
          <a:p>
            <a:pPr lvl="0"/>
            <a:r>
              <a:rPr lang="en-GB" sz="2400" dirty="0"/>
              <a:t>Consider the marking criteria in relation to each task</a:t>
            </a:r>
          </a:p>
          <a:p>
            <a:r>
              <a:rPr lang="en-GB" sz="2400" dirty="0"/>
              <a:t>Hints and tips for a successful submission</a:t>
            </a:r>
          </a:p>
          <a:p>
            <a:r>
              <a:rPr lang="en-GB" sz="2400" dirty="0"/>
              <a:t>Reminder of rules on Confidentiality and Plagiarism</a:t>
            </a:r>
          </a:p>
          <a:p>
            <a:r>
              <a:rPr lang="en-GB" sz="2400" dirty="0"/>
              <a:t>Submission Process</a:t>
            </a:r>
          </a:p>
          <a:p>
            <a:r>
              <a:rPr lang="en-GB" sz="2400" dirty="0"/>
              <a:t>Individual time with trainer to look over your portfolio</a:t>
            </a:r>
            <a:endParaRPr lang="en-US" sz="2400" dirty="0"/>
          </a:p>
          <a:p>
            <a:endParaRPr lang="en-US" sz="1700" dirty="0"/>
          </a:p>
          <a:p>
            <a:endParaRPr lang="en-US" sz="1700" dirty="0"/>
          </a:p>
          <a:p>
            <a:endParaRPr lang="en-US" sz="1700" dirty="0"/>
          </a:p>
          <a:p>
            <a:endParaRPr lang="en-US" sz="1700" dirty="0"/>
          </a:p>
          <a:p>
            <a:endParaRPr lang="en-US" sz="1700" dirty="0"/>
          </a:p>
          <a:p>
            <a:endParaRPr lang="en-US" sz="1700" dirty="0"/>
          </a:p>
          <a:p>
            <a:pPr lvl="0"/>
            <a:endParaRPr lang="en-US" sz="1700" dirty="0"/>
          </a:p>
          <a:p>
            <a:endParaRPr lang="en-US" sz="1700" dirty="0"/>
          </a:p>
        </p:txBody>
      </p:sp>
      <p:sp>
        <p:nvSpPr>
          <p:cNvPr id="4" name="Footer Placeholder 3">
            <a:extLst>
              <a:ext uri="{FF2B5EF4-FFF2-40B4-BE49-F238E27FC236}">
                <a16:creationId xmlns:a16="http://schemas.microsoft.com/office/drawing/2014/main" id="{571FC3EF-E10B-B0B4-D143-610364B6B022}"/>
              </a:ext>
            </a:extLst>
          </p:cNvPr>
          <p:cNvSpPr>
            <a:spLocks noGrp="1"/>
          </p:cNvSpPr>
          <p:nvPr>
            <p:ph type="ftr" sz="quarter" idx="11"/>
          </p:nvPr>
        </p:nvSpPr>
        <p:spPr/>
        <p:txBody>
          <a:bodyPr/>
          <a:lstStyle/>
          <a:p>
            <a:r>
              <a:rPr lang="en-GB"/>
              <a:t>Porth Agored Social Work  Consolidation Programme </a:t>
            </a:r>
          </a:p>
          <a:p>
            <a:r>
              <a:rPr lang="en-GB"/>
              <a:t>
</a:t>
            </a:r>
          </a:p>
        </p:txBody>
      </p:sp>
      <p:sp>
        <p:nvSpPr>
          <p:cNvPr id="5" name="Slide Number Placeholder 4">
            <a:extLst>
              <a:ext uri="{FF2B5EF4-FFF2-40B4-BE49-F238E27FC236}">
                <a16:creationId xmlns:a16="http://schemas.microsoft.com/office/drawing/2014/main" id="{7F6B249B-BF44-430A-C121-CDB97835D4DD}"/>
              </a:ext>
            </a:extLst>
          </p:cNvPr>
          <p:cNvSpPr>
            <a:spLocks noGrp="1"/>
          </p:cNvSpPr>
          <p:nvPr>
            <p:ph type="sldNum" sz="quarter" idx="12"/>
          </p:nvPr>
        </p:nvSpPr>
        <p:spPr/>
        <p:txBody>
          <a:bodyPr/>
          <a:lstStyle/>
          <a:p>
            <a:pPr>
              <a:defRPr/>
            </a:pPr>
            <a:fld id="{E07D619C-9A2E-4280-B9DB-349F82AE6CEA}" type="slidenum">
              <a:rPr lang="en-GB" altLang="en-US" smtClean="0"/>
              <a:pPr>
                <a:defRPr/>
              </a:pPr>
              <a:t>3</a:t>
            </a:fld>
            <a:endParaRPr lang="en-GB" altLang="en-US"/>
          </a:p>
        </p:txBody>
      </p:sp>
    </p:spTree>
    <p:extLst>
      <p:ext uri="{BB962C8B-B14F-4D97-AF65-F5344CB8AC3E}">
        <p14:creationId xmlns:p14="http://schemas.microsoft.com/office/powerpoint/2010/main" val="357509905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373FB2-F254-3834-2795-1426A4369989}"/>
              </a:ext>
            </a:extLst>
          </p:cNvPr>
          <p:cNvSpPr>
            <a:spLocks noGrp="1"/>
          </p:cNvSpPr>
          <p:nvPr>
            <p:ph type="title"/>
          </p:nvPr>
        </p:nvSpPr>
        <p:spPr>
          <a:xfrm>
            <a:off x="665981" y="-387424"/>
            <a:ext cx="3175795" cy="1616203"/>
          </a:xfrm>
        </p:spPr>
        <p:txBody>
          <a:bodyPr anchor="b">
            <a:normAutofit/>
          </a:bodyPr>
          <a:lstStyle/>
          <a:p>
            <a:r>
              <a:rPr lang="en-US" sz="4000" b="1" dirty="0"/>
              <a:t>Catch Up</a:t>
            </a:r>
          </a:p>
        </p:txBody>
      </p:sp>
      <p:sp>
        <p:nvSpPr>
          <p:cNvPr id="8" name="Content Placeholder 2">
            <a:extLst>
              <a:ext uri="{FF2B5EF4-FFF2-40B4-BE49-F238E27FC236}">
                <a16:creationId xmlns:a16="http://schemas.microsoft.com/office/drawing/2014/main" id="{F7415B2F-B1C8-01A6-3CA8-9A6228030820}"/>
              </a:ext>
            </a:extLst>
          </p:cNvPr>
          <p:cNvSpPr>
            <a:spLocks noGrp="1"/>
          </p:cNvSpPr>
          <p:nvPr>
            <p:ph idx="1"/>
          </p:nvPr>
        </p:nvSpPr>
        <p:spPr>
          <a:xfrm>
            <a:off x="323528" y="1700808"/>
            <a:ext cx="3607843" cy="4280500"/>
          </a:xfrm>
        </p:spPr>
        <p:txBody>
          <a:bodyPr anchor="t">
            <a:normAutofit/>
          </a:bodyPr>
          <a:lstStyle/>
          <a:p>
            <a:pPr marL="0" indent="0">
              <a:buNone/>
            </a:pPr>
            <a:r>
              <a:rPr lang="en-US" sz="3200" dirty="0"/>
              <a:t>How are you getting on with:</a:t>
            </a:r>
          </a:p>
          <a:p>
            <a:r>
              <a:rPr lang="en-US" sz="3200" dirty="0"/>
              <a:t>Completing your portfolios?</a:t>
            </a:r>
          </a:p>
          <a:p>
            <a:r>
              <a:rPr lang="en-US" sz="3200" dirty="0"/>
              <a:t>Using Moodle?</a:t>
            </a:r>
          </a:p>
          <a:p>
            <a:pPr marL="0" indent="0">
              <a:buNone/>
            </a:pPr>
            <a:endParaRPr lang="en-US" sz="1700" dirty="0"/>
          </a:p>
          <a:p>
            <a:pPr marL="0" indent="0">
              <a:buNone/>
            </a:pPr>
            <a:r>
              <a:rPr lang="en-US" sz="1700" dirty="0"/>
              <a:t> </a:t>
            </a:r>
          </a:p>
          <a:p>
            <a:pPr marL="0" indent="0">
              <a:buNone/>
            </a:pPr>
            <a:endParaRPr lang="en-US" sz="1700" dirty="0"/>
          </a:p>
        </p:txBody>
      </p:sp>
      <p:pic>
        <p:nvPicPr>
          <p:cNvPr id="9" name="Picture 8" descr="Calendar on table">
            <a:extLst>
              <a:ext uri="{FF2B5EF4-FFF2-40B4-BE49-F238E27FC236}">
                <a16:creationId xmlns:a16="http://schemas.microsoft.com/office/drawing/2014/main" id="{C65E613A-ADE4-71EF-4441-71DD07BE63F4}"/>
              </a:ext>
            </a:extLst>
          </p:cNvPr>
          <p:cNvPicPr>
            <a:picLocks noChangeAspect="1"/>
          </p:cNvPicPr>
          <p:nvPr/>
        </p:nvPicPr>
        <p:blipFill rotWithShape="1">
          <a:blip r:embed="rId3"/>
          <a:srcRect l="3918" r="41310" b="-1"/>
          <a:stretch/>
        </p:blipFill>
        <p:spPr>
          <a:xfrm>
            <a:off x="4391167" y="877414"/>
            <a:ext cx="4090159" cy="4984683"/>
          </a:xfrm>
          <a:prstGeom prst="rect">
            <a:avLst/>
          </a:prstGeom>
        </p:spPr>
      </p:pic>
      <p:sp>
        <p:nvSpPr>
          <p:cNvPr id="4" name="Slide Number Placeholder 3">
            <a:extLst>
              <a:ext uri="{FF2B5EF4-FFF2-40B4-BE49-F238E27FC236}">
                <a16:creationId xmlns:a16="http://schemas.microsoft.com/office/drawing/2014/main" id="{7D220A71-90F8-3F85-25A4-BDFE62D3F54F}"/>
              </a:ext>
            </a:extLst>
          </p:cNvPr>
          <p:cNvSpPr>
            <a:spLocks noGrp="1"/>
          </p:cNvSpPr>
          <p:nvPr>
            <p:ph type="sldNum" sz="quarter" idx="12"/>
          </p:nvPr>
        </p:nvSpPr>
        <p:spPr>
          <a:xfrm>
            <a:off x="6457950" y="6356350"/>
            <a:ext cx="2057400" cy="365125"/>
          </a:xfrm>
        </p:spPr>
        <p:txBody>
          <a:bodyPr>
            <a:normAutofit/>
          </a:bodyPr>
          <a:lstStyle/>
          <a:p>
            <a:pPr>
              <a:spcAft>
                <a:spcPts val="600"/>
              </a:spcAft>
              <a:defRPr/>
            </a:pPr>
            <a:fld id="{E07D619C-9A2E-4280-B9DB-349F82AE6CEA}" type="slidenum">
              <a:rPr lang="en-GB" altLang="en-US"/>
              <a:pPr>
                <a:spcAft>
                  <a:spcPts val="600"/>
                </a:spcAft>
                <a:defRPr/>
              </a:pPr>
              <a:t>4</a:t>
            </a:fld>
            <a:endParaRPr lang="en-GB" altLang="en-US"/>
          </a:p>
        </p:txBody>
      </p:sp>
      <p:grpSp>
        <p:nvGrpSpPr>
          <p:cNvPr id="21" name="Group 20">
            <a:extLst>
              <a:ext uri="{FF2B5EF4-FFF2-40B4-BE49-F238E27FC236}">
                <a16:creationId xmlns:a16="http://schemas.microsoft.com/office/drawing/2014/main" id="{434FA563-76F6-CDCF-AEA0-A7B78E44647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768" y="6737718"/>
            <a:ext cx="9155399" cy="123363"/>
            <a:chOff x="-5025" y="6737718"/>
            <a:chExt cx="12207200" cy="123363"/>
          </a:xfrm>
        </p:grpSpPr>
        <p:sp>
          <p:nvSpPr>
            <p:cNvPr id="22" name="Rectangle 21">
              <a:extLst>
                <a:ext uri="{FF2B5EF4-FFF2-40B4-BE49-F238E27FC236}">
                  <a16:creationId xmlns:a16="http://schemas.microsoft.com/office/drawing/2014/main" id="{1D2E3CAA-F1BA-6695-301D-22564C3828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H="1">
              <a:off x="6036894" y="695800"/>
              <a:ext cx="123362" cy="12207199"/>
            </a:xfrm>
            <a:prstGeom prst="rect">
              <a:avLst/>
            </a:prstGeom>
            <a:gradFill>
              <a:gsLst>
                <a:gs pos="0">
                  <a:schemeClr val="accent5"/>
                </a:gs>
                <a:gs pos="100000">
                  <a:schemeClr val="accent2"/>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2F3F0F2C-04A5-144D-BDCF-C387072897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9176406" y="3835311"/>
              <a:ext cx="123362" cy="5928176"/>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Footer Placeholder 2">
            <a:extLst>
              <a:ext uri="{FF2B5EF4-FFF2-40B4-BE49-F238E27FC236}">
                <a16:creationId xmlns:a16="http://schemas.microsoft.com/office/drawing/2014/main" id="{3547579D-E2EF-253D-F417-82F794136331}"/>
              </a:ext>
            </a:extLst>
          </p:cNvPr>
          <p:cNvSpPr>
            <a:spLocks noGrp="1"/>
          </p:cNvSpPr>
          <p:nvPr>
            <p:ph type="ftr" sz="quarter" idx="11"/>
          </p:nvPr>
        </p:nvSpPr>
        <p:spPr/>
        <p:txBody>
          <a:bodyPr/>
          <a:lstStyle/>
          <a:p>
            <a:r>
              <a:rPr lang="en-GB"/>
              <a:t>Porth Agored Social Work  Consolidation Programme </a:t>
            </a:r>
          </a:p>
          <a:p>
            <a:r>
              <a:rPr lang="en-GB"/>
              <a:t>
</a:t>
            </a:r>
          </a:p>
        </p:txBody>
      </p:sp>
    </p:spTree>
    <p:extLst>
      <p:ext uri="{BB962C8B-B14F-4D97-AF65-F5344CB8AC3E}">
        <p14:creationId xmlns:p14="http://schemas.microsoft.com/office/powerpoint/2010/main" val="406178594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7" name="Rectangle 36">
            <a:extLst>
              <a:ext uri="{FF2B5EF4-FFF2-40B4-BE49-F238E27FC236}">
                <a16:creationId xmlns:a16="http://schemas.microsoft.com/office/drawing/2014/main" id="{85F55C16-BC21-49EF-A4FF-C3155BB93B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BBB2DBC4-DED2-8088-1E4B-E93BE71E4834}"/>
              </a:ext>
            </a:extLst>
          </p:cNvPr>
          <p:cNvSpPr>
            <a:spLocks noGrp="1"/>
          </p:cNvSpPr>
          <p:nvPr>
            <p:ph type="title"/>
          </p:nvPr>
        </p:nvSpPr>
        <p:spPr>
          <a:xfrm>
            <a:off x="3028950" y="207424"/>
            <a:ext cx="5095476" cy="1980501"/>
          </a:xfrm>
        </p:spPr>
        <p:txBody>
          <a:bodyPr>
            <a:normAutofit/>
          </a:bodyPr>
          <a:lstStyle/>
          <a:p>
            <a:r>
              <a:rPr lang="en-US" sz="3600" b="1" dirty="0"/>
              <a:t>The Portfolio Task  4 </a:t>
            </a:r>
            <a:br>
              <a:rPr lang="en-US" sz="3600" b="1" dirty="0"/>
            </a:br>
            <a:r>
              <a:rPr lang="en-US" sz="3600" b="1" dirty="0"/>
              <a:t>The Question </a:t>
            </a:r>
          </a:p>
        </p:txBody>
      </p:sp>
      <p:sp>
        <p:nvSpPr>
          <p:cNvPr id="39" name="Freeform: Shape 38">
            <a:extLst>
              <a:ext uri="{FF2B5EF4-FFF2-40B4-BE49-F238E27FC236}">
                <a16:creationId xmlns:a16="http://schemas.microsoft.com/office/drawing/2014/main" id="{0C5F069E-AFE6-4825-8945-46F2918A50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4587427" cy="6858000"/>
          </a:xfrm>
          <a:custGeom>
            <a:avLst/>
            <a:gdLst>
              <a:gd name="connsiteX0" fmla="*/ 0 w 6116569"/>
              <a:gd name="connsiteY0" fmla="*/ 0 h 6879321"/>
              <a:gd name="connsiteX1" fmla="*/ 2935851 w 6116569"/>
              <a:gd name="connsiteY1" fmla="*/ 0 h 6879321"/>
              <a:gd name="connsiteX2" fmla="*/ 3238280 w 6116569"/>
              <a:gd name="connsiteY2" fmla="*/ 31980 h 6879321"/>
              <a:gd name="connsiteX3" fmla="*/ 3660541 w 6116569"/>
              <a:gd name="connsiteY3" fmla="*/ 550772 h 6879321"/>
              <a:gd name="connsiteX4" fmla="*/ 3808902 w 6116569"/>
              <a:gd name="connsiteY4" fmla="*/ 589860 h 6879321"/>
              <a:gd name="connsiteX5" fmla="*/ 4413762 w 6116569"/>
              <a:gd name="connsiteY5" fmla="*/ 625393 h 6879321"/>
              <a:gd name="connsiteX6" fmla="*/ 4567830 w 6116569"/>
              <a:gd name="connsiteY6" fmla="*/ 721333 h 6879321"/>
              <a:gd name="connsiteX7" fmla="*/ 4171247 w 6116569"/>
              <a:gd name="connsiteY7" fmla="*/ 792401 h 6879321"/>
              <a:gd name="connsiteX8" fmla="*/ 4376671 w 6116569"/>
              <a:gd name="connsiteY8" fmla="*/ 842148 h 6879321"/>
              <a:gd name="connsiteX9" fmla="*/ 4527887 w 6116569"/>
              <a:gd name="connsiteY9" fmla="*/ 813722 h 6879321"/>
              <a:gd name="connsiteX10" fmla="*/ 4633452 w 6116569"/>
              <a:gd name="connsiteY10" fmla="*/ 799508 h 6879321"/>
              <a:gd name="connsiteX11" fmla="*/ 4947293 w 6116569"/>
              <a:gd name="connsiteY11" fmla="*/ 870576 h 6879321"/>
              <a:gd name="connsiteX12" fmla="*/ 5263988 w 6116569"/>
              <a:gd name="connsiteY12" fmla="*/ 820828 h 6879321"/>
              <a:gd name="connsiteX13" fmla="*/ 5249723 w 6116569"/>
              <a:gd name="connsiteY13" fmla="*/ 895449 h 6879321"/>
              <a:gd name="connsiteX14" fmla="*/ 4744723 w 6116569"/>
              <a:gd name="connsiteY14" fmla="*/ 1197485 h 6879321"/>
              <a:gd name="connsiteX15" fmla="*/ 4767548 w 6116569"/>
              <a:gd name="connsiteY15" fmla="*/ 1346727 h 6879321"/>
              <a:gd name="connsiteX16" fmla="*/ 4539299 w 6116569"/>
              <a:gd name="connsiteY16" fmla="*/ 1421348 h 6879321"/>
              <a:gd name="connsiteX17" fmla="*/ 4607773 w 6116569"/>
              <a:gd name="connsiteY17" fmla="*/ 1485309 h 6879321"/>
              <a:gd name="connsiteX18" fmla="*/ 4579242 w 6116569"/>
              <a:gd name="connsiteY18" fmla="*/ 1535055 h 6879321"/>
              <a:gd name="connsiteX19" fmla="*/ 5278255 w 6116569"/>
              <a:gd name="connsiteY19" fmla="*/ 1609676 h 6879321"/>
              <a:gd name="connsiteX20" fmla="*/ 5771843 w 6116569"/>
              <a:gd name="connsiteY20" fmla="*/ 1630997 h 6879321"/>
              <a:gd name="connsiteX21" fmla="*/ 6105656 w 6116569"/>
              <a:gd name="connsiteY21" fmla="*/ 1748257 h 6879321"/>
              <a:gd name="connsiteX22" fmla="*/ 5691955 w 6116569"/>
              <a:gd name="connsiteY22" fmla="*/ 2167555 h 6879321"/>
              <a:gd name="connsiteX23" fmla="*/ 5475118 w 6116569"/>
              <a:gd name="connsiteY23" fmla="*/ 2348776 h 6879321"/>
              <a:gd name="connsiteX24" fmla="*/ 5826051 w 6116569"/>
              <a:gd name="connsiteY24" fmla="*/ 2291922 h 6879321"/>
              <a:gd name="connsiteX25" fmla="*/ 5552153 w 6116569"/>
              <a:gd name="connsiteY25" fmla="*/ 2597513 h 6879321"/>
              <a:gd name="connsiteX26" fmla="*/ 5603508 w 6116569"/>
              <a:gd name="connsiteY26" fmla="*/ 2647260 h 6879321"/>
              <a:gd name="connsiteX27" fmla="*/ 5700515 w 6116569"/>
              <a:gd name="connsiteY27" fmla="*/ 2679240 h 6879321"/>
              <a:gd name="connsiteX28" fmla="*/ 5246870 w 6116569"/>
              <a:gd name="connsiteY28" fmla="*/ 2888889 h 6879321"/>
              <a:gd name="connsiteX29" fmla="*/ 4836022 w 6116569"/>
              <a:gd name="connsiteY29" fmla="*/ 3169605 h 6879321"/>
              <a:gd name="connsiteX30" fmla="*/ 4736163 w 6116569"/>
              <a:gd name="connsiteY30" fmla="*/ 3233565 h 6879321"/>
              <a:gd name="connsiteX31" fmla="*/ 4853141 w 6116569"/>
              <a:gd name="connsiteY31" fmla="*/ 3233565 h 6879321"/>
              <a:gd name="connsiteX32" fmla="*/ 4944440 w 6116569"/>
              <a:gd name="connsiteY32" fmla="*/ 3226459 h 6879321"/>
              <a:gd name="connsiteX33" fmla="*/ 5109921 w 6116569"/>
              <a:gd name="connsiteY33" fmla="*/ 3283313 h 6879321"/>
              <a:gd name="connsiteX34" fmla="*/ 5694809 w 6116569"/>
              <a:gd name="connsiteY34" fmla="*/ 3141178 h 6879321"/>
              <a:gd name="connsiteX35" fmla="*/ 5566419 w 6116569"/>
              <a:gd name="connsiteY35" fmla="*/ 3301079 h 6879321"/>
              <a:gd name="connsiteX36" fmla="*/ 5415203 w 6116569"/>
              <a:gd name="connsiteY36" fmla="*/ 3397020 h 6879321"/>
              <a:gd name="connsiteX37" fmla="*/ 5612068 w 6116569"/>
              <a:gd name="connsiteY37" fmla="*/ 3432554 h 6879321"/>
              <a:gd name="connsiteX38" fmla="*/ 5206927 w 6116569"/>
              <a:gd name="connsiteY38" fmla="*/ 3599562 h 6879321"/>
              <a:gd name="connsiteX39" fmla="*/ 5301079 w 6116569"/>
              <a:gd name="connsiteY39" fmla="*/ 3723930 h 6879321"/>
              <a:gd name="connsiteX40" fmla="*/ 4507915 w 6116569"/>
              <a:gd name="connsiteY40" fmla="*/ 4306683 h 6879321"/>
              <a:gd name="connsiteX41" fmla="*/ 3982942 w 6116569"/>
              <a:gd name="connsiteY41" fmla="*/ 4587399 h 6879321"/>
              <a:gd name="connsiteX42" fmla="*/ 4185513 w 6116569"/>
              <a:gd name="connsiteY42" fmla="*/ 4541205 h 6879321"/>
              <a:gd name="connsiteX43" fmla="*/ 5212633 w 6116569"/>
              <a:gd name="connsiteY43" fmla="*/ 4455924 h 6879321"/>
              <a:gd name="connsiteX44" fmla="*/ 5312492 w 6116569"/>
              <a:gd name="connsiteY44" fmla="*/ 4473691 h 6879321"/>
              <a:gd name="connsiteX45" fmla="*/ 4596361 w 6116569"/>
              <a:gd name="connsiteY45" fmla="*/ 4818368 h 6879321"/>
              <a:gd name="connsiteX46" fmla="*/ 4873113 w 6116569"/>
              <a:gd name="connsiteY46" fmla="*/ 4885882 h 6879321"/>
              <a:gd name="connsiteX47" fmla="*/ 4935881 w 6116569"/>
              <a:gd name="connsiteY47" fmla="*/ 4914309 h 6879321"/>
              <a:gd name="connsiteX48" fmla="*/ 4873113 w 6116569"/>
              <a:gd name="connsiteY48" fmla="*/ 5003143 h 6879321"/>
              <a:gd name="connsiteX49" fmla="*/ 4721898 w 6116569"/>
              <a:gd name="connsiteY49" fmla="*/ 5095530 h 6879321"/>
              <a:gd name="connsiteX50" fmla="*/ 5132745 w 6116569"/>
              <a:gd name="connsiteY50" fmla="*/ 4949842 h 6879321"/>
              <a:gd name="connsiteX51" fmla="*/ 5101362 w 6116569"/>
              <a:gd name="connsiteY51" fmla="*/ 5081317 h 6879321"/>
              <a:gd name="connsiteX52" fmla="*/ 5138452 w 6116569"/>
              <a:gd name="connsiteY52" fmla="*/ 5198578 h 6879321"/>
              <a:gd name="connsiteX53" fmla="*/ 4904497 w 6116569"/>
              <a:gd name="connsiteY53" fmla="*/ 5362033 h 6879321"/>
              <a:gd name="connsiteX54" fmla="*/ 4579242 w 6116569"/>
              <a:gd name="connsiteY54" fmla="*/ 5674729 h 6879321"/>
              <a:gd name="connsiteX55" fmla="*/ 4253988 w 6116569"/>
              <a:gd name="connsiteY55" fmla="*/ 5884379 h 6879321"/>
              <a:gd name="connsiteX56" fmla="*/ 3985795 w 6116569"/>
              <a:gd name="connsiteY56" fmla="*/ 6069153 h 6879321"/>
              <a:gd name="connsiteX57" fmla="*/ 4231163 w 6116569"/>
              <a:gd name="connsiteY57" fmla="*/ 6030066 h 6879321"/>
              <a:gd name="connsiteX58" fmla="*/ 3814609 w 6116569"/>
              <a:gd name="connsiteY58" fmla="*/ 6317889 h 6879321"/>
              <a:gd name="connsiteX59" fmla="*/ 3751840 w 6116569"/>
              <a:gd name="connsiteY59" fmla="*/ 6339209 h 6879321"/>
              <a:gd name="connsiteX60" fmla="*/ 3089919 w 6116569"/>
              <a:gd name="connsiteY60" fmla="*/ 6563071 h 6879321"/>
              <a:gd name="connsiteX61" fmla="*/ 2961529 w 6116569"/>
              <a:gd name="connsiteY61" fmla="*/ 6662566 h 6879321"/>
              <a:gd name="connsiteX62" fmla="*/ 3107038 w 6116569"/>
              <a:gd name="connsiteY62" fmla="*/ 6673226 h 6879321"/>
              <a:gd name="connsiteX63" fmla="*/ 3594919 w 6116569"/>
              <a:gd name="connsiteY63" fmla="*/ 6591499 h 6879321"/>
              <a:gd name="connsiteX64" fmla="*/ 3261106 w 6116569"/>
              <a:gd name="connsiteY64" fmla="*/ 6726527 h 6879321"/>
              <a:gd name="connsiteX65" fmla="*/ 3620597 w 6116569"/>
              <a:gd name="connsiteY65" fmla="*/ 6740740 h 6879321"/>
              <a:gd name="connsiteX66" fmla="*/ 3703337 w 6116569"/>
              <a:gd name="connsiteY66" fmla="*/ 6826020 h 6879321"/>
              <a:gd name="connsiteX67" fmla="*/ 3689072 w 6116569"/>
              <a:gd name="connsiteY67" fmla="*/ 6879321 h 6879321"/>
              <a:gd name="connsiteX68" fmla="*/ 0 w 6116569"/>
              <a:gd name="connsiteY68" fmla="*/ 6879321 h 68793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a:solidFill>
            <a:schemeClr val="bg2">
              <a:alpha val="50000"/>
            </a:schemeClr>
          </a:solidFill>
          <a:ln w="32707" cap="flat">
            <a:noFill/>
            <a:prstDash val="solid"/>
            <a:miter/>
          </a:ln>
        </p:spPr>
        <p:txBody>
          <a:bodyPr wrap="square" rtlCol="0" anchor="ctr">
            <a:noAutofit/>
          </a:bodyPr>
          <a:lstStyle/>
          <a:p>
            <a:pPr algn="ctr"/>
            <a:endParaRPr lang="en-US"/>
          </a:p>
        </p:txBody>
      </p:sp>
      <p:pic>
        <p:nvPicPr>
          <p:cNvPr id="32" name="Graphic 31" descr="Questions">
            <a:extLst>
              <a:ext uri="{FF2B5EF4-FFF2-40B4-BE49-F238E27FC236}">
                <a16:creationId xmlns:a16="http://schemas.microsoft.com/office/drawing/2014/main" id="{3231793F-9520-9A33-6D7F-70063BED472A}"/>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450850" y="2317508"/>
            <a:ext cx="2396403" cy="2396403"/>
          </a:xfrm>
          <a:prstGeom prst="rect">
            <a:avLst/>
          </a:prstGeom>
        </p:spPr>
      </p:pic>
      <p:sp>
        <p:nvSpPr>
          <p:cNvPr id="2" name="Content Placeholder 1">
            <a:extLst>
              <a:ext uri="{FF2B5EF4-FFF2-40B4-BE49-F238E27FC236}">
                <a16:creationId xmlns:a16="http://schemas.microsoft.com/office/drawing/2014/main" id="{F90DFF4F-C24B-A7C2-5D2D-4594994C003F}"/>
              </a:ext>
            </a:extLst>
          </p:cNvPr>
          <p:cNvSpPr>
            <a:spLocks noGrp="1"/>
          </p:cNvSpPr>
          <p:nvPr>
            <p:ph idx="1"/>
          </p:nvPr>
        </p:nvSpPr>
        <p:spPr>
          <a:xfrm>
            <a:off x="3203848" y="1988840"/>
            <a:ext cx="5311500" cy="4188123"/>
          </a:xfrm>
        </p:spPr>
        <p:txBody>
          <a:bodyPr>
            <a:normAutofit/>
          </a:bodyPr>
          <a:lstStyle/>
          <a:p>
            <a:pPr marL="0" indent="0" hangingPunct="0">
              <a:buNone/>
            </a:pPr>
            <a:r>
              <a:rPr lang="en-GB" sz="2400" b="1" dirty="0"/>
              <a:t>Question a:</a:t>
            </a:r>
            <a:endParaRPr lang="en-GB" sz="2400" dirty="0"/>
          </a:p>
          <a:p>
            <a:pPr hangingPunct="0"/>
            <a:r>
              <a:rPr lang="en-GB" sz="2400" dirty="0"/>
              <a:t>In an area </a:t>
            </a:r>
            <a:r>
              <a:rPr lang="en-GB" sz="2400" b="1" dirty="0"/>
              <a:t>that is not your main focus of work </a:t>
            </a:r>
            <a:r>
              <a:rPr lang="en-GB" sz="2400" dirty="0"/>
              <a:t>explain the relevant legislation, and the national, local and organisational policies and procedures for safeguarding (500 words +/-10%). </a:t>
            </a:r>
          </a:p>
          <a:p>
            <a:pPr marL="0" indent="0" hangingPunct="0">
              <a:buNone/>
            </a:pPr>
            <a:r>
              <a:rPr lang="en-GB" sz="2400" b="1" dirty="0"/>
              <a:t>Question b:</a:t>
            </a:r>
          </a:p>
          <a:p>
            <a:pPr hangingPunct="0"/>
            <a:r>
              <a:rPr lang="en-GB" sz="2400" dirty="0"/>
              <a:t>Reflect on the difference between safeguarding in adults’ and children’s work (400 words +/-10%). </a:t>
            </a:r>
          </a:p>
          <a:p>
            <a:endParaRPr lang="en-US" sz="1700" dirty="0"/>
          </a:p>
        </p:txBody>
      </p:sp>
      <p:sp>
        <p:nvSpPr>
          <p:cNvPr id="5" name="Footer Placeholder 4">
            <a:extLst>
              <a:ext uri="{FF2B5EF4-FFF2-40B4-BE49-F238E27FC236}">
                <a16:creationId xmlns:a16="http://schemas.microsoft.com/office/drawing/2014/main" id="{7C4A86AE-9403-32A9-A136-09CC94133BBE}"/>
              </a:ext>
            </a:extLst>
          </p:cNvPr>
          <p:cNvSpPr>
            <a:spLocks noGrp="1"/>
          </p:cNvSpPr>
          <p:nvPr>
            <p:ph type="ftr" sz="quarter" idx="11"/>
          </p:nvPr>
        </p:nvSpPr>
        <p:spPr>
          <a:xfrm>
            <a:off x="3028950" y="6356350"/>
            <a:ext cx="3086100" cy="365125"/>
          </a:xfrm>
        </p:spPr>
        <p:txBody>
          <a:bodyPr>
            <a:normAutofit/>
          </a:bodyPr>
          <a:lstStyle/>
          <a:p>
            <a:r>
              <a:rPr lang="en-GB" sz="200"/>
              <a:t>Porth Agored Social Work  Consolidation Programme </a:t>
            </a:r>
          </a:p>
          <a:p>
            <a:r>
              <a:rPr lang="en-GB" sz="200"/>
              <a:t>
</a:t>
            </a:r>
          </a:p>
        </p:txBody>
      </p:sp>
      <p:sp>
        <p:nvSpPr>
          <p:cNvPr id="4" name="Slide Number Placeholder 3">
            <a:extLst>
              <a:ext uri="{FF2B5EF4-FFF2-40B4-BE49-F238E27FC236}">
                <a16:creationId xmlns:a16="http://schemas.microsoft.com/office/drawing/2014/main" id="{71E4FF11-A2C1-50E2-CF76-516727DD8212}"/>
              </a:ext>
            </a:extLst>
          </p:cNvPr>
          <p:cNvSpPr>
            <a:spLocks noGrp="1"/>
          </p:cNvSpPr>
          <p:nvPr>
            <p:ph type="sldNum" sz="quarter" idx="12"/>
          </p:nvPr>
        </p:nvSpPr>
        <p:spPr/>
        <p:txBody>
          <a:bodyPr/>
          <a:lstStyle/>
          <a:p>
            <a:pPr>
              <a:defRPr/>
            </a:pPr>
            <a:fld id="{E07D619C-9A2E-4280-B9DB-349F82AE6CEA}" type="slidenum">
              <a:rPr lang="en-GB" altLang="en-US" smtClean="0"/>
              <a:pPr>
                <a:defRPr/>
              </a:pPr>
              <a:t>5</a:t>
            </a:fld>
            <a:endParaRPr lang="en-GB" altLang="en-US"/>
          </a:p>
        </p:txBody>
      </p:sp>
    </p:spTree>
    <p:extLst>
      <p:ext uri="{BB962C8B-B14F-4D97-AF65-F5344CB8AC3E}">
        <p14:creationId xmlns:p14="http://schemas.microsoft.com/office/powerpoint/2010/main" val="193814813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B36F400F-DF28-43BC-8D8E-4929793B39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241173" y="320040"/>
            <a:ext cx="8661654" cy="6217920"/>
          </a:xfrm>
          <a:prstGeom prst="rect">
            <a:avLst/>
          </a:prstGeom>
          <a:solidFill>
            <a:schemeClr val="tx1">
              <a:alpha val="15000"/>
            </a:schemeClr>
          </a:solidFill>
          <a:ln w="127000" cap="sq" cmpd="thinThick">
            <a:solidFill>
              <a:schemeClr val="tx1">
                <a:alpha val="1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CA20E2F-B675-FF86-32BC-F66E78F5BED4}"/>
              </a:ext>
            </a:extLst>
          </p:cNvPr>
          <p:cNvSpPr>
            <a:spLocks noGrp="1"/>
          </p:cNvSpPr>
          <p:nvPr>
            <p:ph type="title"/>
          </p:nvPr>
        </p:nvSpPr>
        <p:spPr>
          <a:xfrm>
            <a:off x="628650" y="375244"/>
            <a:ext cx="7886700" cy="1325563"/>
          </a:xfrm>
        </p:spPr>
        <p:txBody>
          <a:bodyPr>
            <a:normAutofit/>
          </a:bodyPr>
          <a:lstStyle/>
          <a:p>
            <a:r>
              <a:rPr lang="en-GB" sz="2800" b="1" dirty="0">
                <a:effectLst/>
                <a:latin typeface="Arial" panose="020B0604020202020204" pitchFamily="34" charset="0"/>
              </a:rPr>
              <a:t>Portfolio Task 4 – Learning Outcomes </a:t>
            </a:r>
            <a:br>
              <a:rPr lang="en-GB" sz="2800" b="1" dirty="0">
                <a:effectLst/>
                <a:highlight>
                  <a:srgbClr val="FFFF00"/>
                </a:highlight>
                <a:latin typeface="Arial" panose="020B0604020202020204" pitchFamily="34" charset="0"/>
              </a:rPr>
            </a:br>
            <a:br>
              <a:rPr lang="en-GB" sz="2800" dirty="0">
                <a:effectLst/>
                <a:latin typeface="Arial" panose="020B0604020202020204" pitchFamily="34" charset="0"/>
              </a:rPr>
            </a:br>
            <a:endParaRPr lang="en-US" sz="2800" dirty="0"/>
          </a:p>
        </p:txBody>
      </p:sp>
      <p:sp>
        <p:nvSpPr>
          <p:cNvPr id="3" name="Content Placeholder 2">
            <a:extLst>
              <a:ext uri="{FF2B5EF4-FFF2-40B4-BE49-F238E27FC236}">
                <a16:creationId xmlns:a16="http://schemas.microsoft.com/office/drawing/2014/main" id="{EF8DEC65-9F96-EB59-93C6-662D5673E95C}"/>
              </a:ext>
            </a:extLst>
          </p:cNvPr>
          <p:cNvSpPr>
            <a:spLocks noGrp="1"/>
          </p:cNvSpPr>
          <p:nvPr>
            <p:ph sz="half" idx="1"/>
          </p:nvPr>
        </p:nvSpPr>
        <p:spPr>
          <a:xfrm>
            <a:off x="628650" y="1340769"/>
            <a:ext cx="7886700" cy="4791248"/>
          </a:xfrm>
        </p:spPr>
        <p:txBody>
          <a:bodyPr>
            <a:normAutofit lnSpcReduction="10000"/>
          </a:bodyPr>
          <a:lstStyle/>
          <a:p>
            <a:pPr marL="0" indent="0">
              <a:buNone/>
            </a:pPr>
            <a:r>
              <a:rPr lang="en-GB" sz="2400" b="1" dirty="0">
                <a:effectLst/>
                <a:latin typeface="Arial" panose="020B0604020202020204" pitchFamily="34" charset="0"/>
              </a:rPr>
              <a:t>Learning Outcome </a:t>
            </a:r>
          </a:p>
          <a:p>
            <a:pPr marL="0" indent="0">
              <a:buNone/>
            </a:pPr>
            <a:r>
              <a:rPr lang="en-GB" sz="2400" b="1" dirty="0">
                <a:effectLst/>
                <a:latin typeface="Arial" panose="020B0604020202020204" pitchFamily="34" charset="0"/>
              </a:rPr>
              <a:t>3. Intervention and application of professional judgement in increasingly complex</a:t>
            </a:r>
            <a:r>
              <a:rPr lang="en-GB" sz="2400" dirty="0">
                <a:latin typeface="Arial" panose="020B0604020202020204" pitchFamily="34" charset="0"/>
              </a:rPr>
              <a:t> </a:t>
            </a:r>
            <a:r>
              <a:rPr lang="en-GB" sz="2400" b="1" dirty="0">
                <a:effectLst/>
                <a:latin typeface="Arial" panose="020B0604020202020204" pitchFamily="34" charset="0"/>
              </a:rPr>
              <a:t>situations</a:t>
            </a:r>
            <a:endParaRPr lang="en-GB" sz="2400" dirty="0">
              <a:effectLst/>
              <a:latin typeface="Arial" panose="020B0604020202020204" pitchFamily="34" charset="0"/>
            </a:endParaRPr>
          </a:p>
          <a:p>
            <a:pPr marL="0" indent="0">
              <a:buNone/>
            </a:pPr>
            <a:r>
              <a:rPr lang="en-GB" sz="2400" b="1" dirty="0">
                <a:effectLst/>
                <a:latin typeface="Arial" panose="020B0604020202020204" pitchFamily="34" charset="0"/>
              </a:rPr>
              <a:t>Either</a:t>
            </a:r>
            <a:r>
              <a:rPr lang="en-GB" sz="2400" dirty="0">
                <a:effectLst/>
                <a:latin typeface="Arial" panose="020B0604020202020204" pitchFamily="34" charset="0"/>
              </a:rPr>
              <a:t> - If your case study (Task 3) is about safeguarding CHILDREN</a:t>
            </a:r>
          </a:p>
          <a:p>
            <a:r>
              <a:rPr lang="en-GB" sz="2400" dirty="0">
                <a:effectLst/>
                <a:latin typeface="Arial" panose="020B0604020202020204" pitchFamily="34" charset="0"/>
              </a:rPr>
              <a:t>3.3. Understand the professional social work role in relation to safeguarding adults at risk</a:t>
            </a:r>
          </a:p>
          <a:p>
            <a:pPr marL="0" indent="0">
              <a:buNone/>
            </a:pPr>
            <a:r>
              <a:rPr lang="en-GB" sz="2400" b="1" dirty="0">
                <a:latin typeface="Arial" panose="020B0604020202020204" pitchFamily="34" charset="0"/>
              </a:rPr>
              <a:t>Or - </a:t>
            </a:r>
            <a:r>
              <a:rPr lang="en-GB" sz="2400" dirty="0">
                <a:effectLst/>
                <a:latin typeface="Arial" panose="020B0604020202020204" pitchFamily="34" charset="0"/>
              </a:rPr>
              <a:t>If your case study (Task 3) is about ADULT safeguarding</a:t>
            </a:r>
          </a:p>
          <a:p>
            <a:r>
              <a:rPr lang="en-GB" sz="2400" dirty="0">
                <a:effectLst/>
                <a:latin typeface="Arial" panose="020B0604020202020204" pitchFamily="34" charset="0"/>
              </a:rPr>
              <a:t>3.4.Understand the professional social work role in relation to safeguarding children at risk.</a:t>
            </a:r>
          </a:p>
          <a:p>
            <a:r>
              <a:rPr lang="en-GB" sz="2400" kern="0" dirty="0">
                <a:latin typeface="Arial" panose="020B0604020202020204" pitchFamily="34" charset="0"/>
                <a:ea typeface="Calibri" panose="020F0502020204030204" pitchFamily="34" charset="0"/>
                <a:cs typeface="Arial" panose="020B0604020202020204" pitchFamily="34" charset="0"/>
              </a:rPr>
              <a:t>See appendix 4 of the handbook for assessment criteria.</a:t>
            </a:r>
            <a:endParaRPr lang="en-GB" sz="2400" kern="100" dirty="0">
              <a:latin typeface="Arial" panose="020B0604020202020204" pitchFamily="34" charset="0"/>
              <a:ea typeface="Calibri" panose="020F0502020204030204" pitchFamily="34" charset="0"/>
              <a:cs typeface="Arial" panose="020B0604020202020204" pitchFamily="34" charset="0"/>
            </a:endParaRPr>
          </a:p>
          <a:p>
            <a:endParaRPr lang="en-US" sz="1600" dirty="0"/>
          </a:p>
        </p:txBody>
      </p:sp>
      <p:sp>
        <p:nvSpPr>
          <p:cNvPr id="4" name="Footer Placeholder 3">
            <a:extLst>
              <a:ext uri="{FF2B5EF4-FFF2-40B4-BE49-F238E27FC236}">
                <a16:creationId xmlns:a16="http://schemas.microsoft.com/office/drawing/2014/main" id="{BD1DE2C8-ADD5-0F3C-0C35-897C872767F2}"/>
              </a:ext>
            </a:extLst>
          </p:cNvPr>
          <p:cNvSpPr>
            <a:spLocks noGrp="1"/>
          </p:cNvSpPr>
          <p:nvPr>
            <p:ph type="ftr" sz="quarter" idx="11"/>
          </p:nvPr>
        </p:nvSpPr>
        <p:spPr>
          <a:xfrm>
            <a:off x="3028950" y="6152426"/>
            <a:ext cx="3086100" cy="365125"/>
          </a:xfrm>
        </p:spPr>
        <p:txBody>
          <a:bodyPr>
            <a:normAutofit/>
          </a:bodyPr>
          <a:lstStyle/>
          <a:p>
            <a:r>
              <a:rPr lang="en-GB" sz="200"/>
              <a:t>Porth Agored Social Work  Consolidation Programme </a:t>
            </a:r>
          </a:p>
          <a:p>
            <a:r>
              <a:rPr lang="en-GB" sz="200"/>
              <a:t>
</a:t>
            </a:r>
          </a:p>
        </p:txBody>
      </p:sp>
      <p:sp>
        <p:nvSpPr>
          <p:cNvPr id="5" name="Slide Number Placeholder 4">
            <a:extLst>
              <a:ext uri="{FF2B5EF4-FFF2-40B4-BE49-F238E27FC236}">
                <a16:creationId xmlns:a16="http://schemas.microsoft.com/office/drawing/2014/main" id="{8874BD5F-33C2-2018-5324-C9B8E85E52F4}"/>
              </a:ext>
            </a:extLst>
          </p:cNvPr>
          <p:cNvSpPr>
            <a:spLocks noGrp="1"/>
          </p:cNvSpPr>
          <p:nvPr>
            <p:ph type="sldNum" sz="quarter" idx="12"/>
          </p:nvPr>
        </p:nvSpPr>
        <p:spPr>
          <a:xfrm>
            <a:off x="6457950" y="6152426"/>
            <a:ext cx="2057400" cy="365125"/>
          </a:xfrm>
        </p:spPr>
        <p:txBody>
          <a:bodyPr>
            <a:normAutofit/>
          </a:bodyPr>
          <a:lstStyle/>
          <a:p>
            <a:pPr>
              <a:spcAft>
                <a:spcPts val="600"/>
              </a:spcAft>
              <a:defRPr/>
            </a:pPr>
            <a:fld id="{B279AC3C-9A7B-46D6-8EDB-3083219B5F49}" type="slidenum">
              <a:rPr lang="en-GB" altLang="en-US" smtClean="0"/>
              <a:pPr>
                <a:spcAft>
                  <a:spcPts val="600"/>
                </a:spcAft>
                <a:defRPr/>
              </a:pPr>
              <a:t>6</a:t>
            </a:fld>
            <a:endParaRPr lang="en-GB" altLang="en-US" dirty="0"/>
          </a:p>
        </p:txBody>
      </p:sp>
    </p:spTree>
    <p:extLst>
      <p:ext uri="{BB962C8B-B14F-4D97-AF65-F5344CB8AC3E}">
        <p14:creationId xmlns:p14="http://schemas.microsoft.com/office/powerpoint/2010/main" val="70892353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19C90C62-9C54-F7B7-2162-75356D5CEF44}"/>
              </a:ext>
            </a:extLst>
          </p:cNvPr>
          <p:cNvSpPr>
            <a:spLocks noGrp="1"/>
          </p:cNvSpPr>
          <p:nvPr>
            <p:ph type="title"/>
          </p:nvPr>
        </p:nvSpPr>
        <p:spPr/>
        <p:txBody>
          <a:bodyPr/>
          <a:lstStyle/>
          <a:p>
            <a:endParaRPr lang="en-US"/>
          </a:p>
        </p:txBody>
      </p:sp>
      <p:sp>
        <p:nvSpPr>
          <p:cNvPr id="8" name="Content Placeholder 7">
            <a:extLst>
              <a:ext uri="{FF2B5EF4-FFF2-40B4-BE49-F238E27FC236}">
                <a16:creationId xmlns:a16="http://schemas.microsoft.com/office/drawing/2014/main" id="{29E4B3D4-CEF7-8C8D-0DAF-B222E052B878}"/>
              </a:ext>
            </a:extLst>
          </p:cNvPr>
          <p:cNvSpPr>
            <a:spLocks noGrp="1"/>
          </p:cNvSpPr>
          <p:nvPr>
            <p:ph idx="1"/>
          </p:nvPr>
        </p:nvSpPr>
        <p:spPr/>
        <p:txBody>
          <a:bodyPr>
            <a:normAutofit fontScale="92500" lnSpcReduction="10000"/>
          </a:bodyPr>
          <a:lstStyle/>
          <a:p>
            <a:pPr marL="0" indent="0">
              <a:buNone/>
            </a:pPr>
            <a:r>
              <a:rPr lang="en-GB" sz="3600" b="1" dirty="0">
                <a:latin typeface="Arial" panose="020B0604020202020204" pitchFamily="34" charset="0"/>
              </a:rPr>
              <a:t>Assessment Criteria </a:t>
            </a:r>
          </a:p>
          <a:p>
            <a:r>
              <a:rPr lang="en-GB" sz="2400" dirty="0">
                <a:latin typeface="Arial" panose="020B0604020202020204" pitchFamily="34" charset="0"/>
              </a:rPr>
              <a:t>3.3.1 Explain national, local and organisational policies and procedures in relation to safeguarding adults </a:t>
            </a:r>
            <a:r>
              <a:rPr lang="en-GB" sz="2400" b="1" dirty="0">
                <a:latin typeface="Arial" panose="020B0604020202020204" pitchFamily="34" charset="0"/>
              </a:rPr>
              <a:t>or</a:t>
            </a:r>
            <a:r>
              <a:rPr lang="en-GB" sz="2400" dirty="0">
                <a:latin typeface="Arial" panose="020B0604020202020204" pitchFamily="34" charset="0"/>
              </a:rPr>
              <a:t> children</a:t>
            </a:r>
          </a:p>
          <a:p>
            <a:r>
              <a:rPr lang="en-GB" sz="2400" dirty="0">
                <a:latin typeface="Arial" panose="020B0604020202020204" pitchFamily="34" charset="0"/>
              </a:rPr>
              <a:t>3.3.2 Understands the legal framework relating to the safeguarding of adults </a:t>
            </a:r>
            <a:r>
              <a:rPr lang="en-GB" sz="2400" b="1" dirty="0">
                <a:latin typeface="Arial" panose="020B0604020202020204" pitchFamily="34" charset="0"/>
              </a:rPr>
              <a:t>or</a:t>
            </a:r>
            <a:r>
              <a:rPr lang="en-GB" sz="2400" dirty="0">
                <a:latin typeface="Arial" panose="020B0604020202020204" pitchFamily="34" charset="0"/>
              </a:rPr>
              <a:t> children </a:t>
            </a:r>
          </a:p>
          <a:p>
            <a:r>
              <a:rPr lang="en-GB" sz="2400" dirty="0">
                <a:latin typeface="Arial" panose="020B0604020202020204" pitchFamily="34" charset="0"/>
              </a:rPr>
              <a:t>3.3.3 Analyse the factors that might identify an adult </a:t>
            </a:r>
            <a:r>
              <a:rPr lang="en-GB" sz="2400" b="1" dirty="0">
                <a:latin typeface="Arial" panose="020B0604020202020204" pitchFamily="34" charset="0"/>
              </a:rPr>
              <a:t>or</a:t>
            </a:r>
            <a:r>
              <a:rPr lang="en-GB" sz="2400" dirty="0">
                <a:latin typeface="Arial" panose="020B0604020202020204" pitchFamily="34" charset="0"/>
              </a:rPr>
              <a:t> children as at risk of harm, neglect or abuse</a:t>
            </a:r>
          </a:p>
          <a:p>
            <a:r>
              <a:rPr lang="en-GB" sz="2400" dirty="0">
                <a:latin typeface="Arial" panose="020B0604020202020204" pitchFamily="34" charset="0"/>
              </a:rPr>
              <a:t>3.3.4 Describe indicators of harm, neglect or abuse to adults</a:t>
            </a:r>
            <a:r>
              <a:rPr lang="en-GB" sz="2400" b="1" dirty="0">
                <a:latin typeface="Arial" panose="020B0604020202020204" pitchFamily="34" charset="0"/>
              </a:rPr>
              <a:t> or </a:t>
            </a:r>
            <a:r>
              <a:rPr lang="en-GB" sz="2400" dirty="0">
                <a:latin typeface="Arial" panose="020B0604020202020204" pitchFamily="34" charset="0"/>
              </a:rPr>
              <a:t>children </a:t>
            </a:r>
          </a:p>
          <a:p>
            <a:r>
              <a:rPr lang="en-GB" sz="2400" dirty="0">
                <a:latin typeface="Arial" panose="020B0604020202020204" pitchFamily="34" charset="0"/>
              </a:rPr>
              <a:t>3.4.5. Explain the importance of establishing the preferred outcomes of the safeguarding intervention for adults and/or carers</a:t>
            </a:r>
            <a:r>
              <a:rPr lang="en-GB" sz="2400" b="1" dirty="0">
                <a:latin typeface="Arial" panose="020B0604020202020204" pitchFamily="34" charset="0"/>
              </a:rPr>
              <a:t> or </a:t>
            </a:r>
            <a:r>
              <a:rPr lang="en-GB" sz="2400" dirty="0">
                <a:latin typeface="Arial" panose="020B0604020202020204" pitchFamily="34" charset="0"/>
              </a:rPr>
              <a:t>children, families and carers with support needs.</a:t>
            </a:r>
          </a:p>
          <a:p>
            <a:endParaRPr lang="en-US" dirty="0"/>
          </a:p>
        </p:txBody>
      </p:sp>
      <p:sp>
        <p:nvSpPr>
          <p:cNvPr id="5" name="Footer Placeholder 4">
            <a:extLst>
              <a:ext uri="{FF2B5EF4-FFF2-40B4-BE49-F238E27FC236}">
                <a16:creationId xmlns:a16="http://schemas.microsoft.com/office/drawing/2014/main" id="{40B77135-4D59-5612-C590-A9E8EA9F7486}"/>
              </a:ext>
            </a:extLst>
          </p:cNvPr>
          <p:cNvSpPr>
            <a:spLocks noGrp="1"/>
          </p:cNvSpPr>
          <p:nvPr>
            <p:ph type="ftr" sz="quarter" idx="11"/>
          </p:nvPr>
        </p:nvSpPr>
        <p:spPr/>
        <p:txBody>
          <a:bodyPr/>
          <a:lstStyle/>
          <a:p>
            <a:pPr>
              <a:defRPr/>
            </a:pPr>
            <a:r>
              <a:rPr lang="en-GB"/>
              <a:t>Porth Agored Social Work  Consolidation Programme </a:t>
            </a:r>
          </a:p>
          <a:p>
            <a:pPr>
              <a:defRPr/>
            </a:pPr>
            <a:r>
              <a:rPr lang="en-GB"/>
              <a:t>
</a:t>
            </a:r>
          </a:p>
        </p:txBody>
      </p:sp>
      <p:sp>
        <p:nvSpPr>
          <p:cNvPr id="6" name="Slide Number Placeholder 5">
            <a:extLst>
              <a:ext uri="{FF2B5EF4-FFF2-40B4-BE49-F238E27FC236}">
                <a16:creationId xmlns:a16="http://schemas.microsoft.com/office/drawing/2014/main" id="{E5619F7A-5EA9-6B07-4109-F2DF56BCAAC2}"/>
              </a:ext>
            </a:extLst>
          </p:cNvPr>
          <p:cNvSpPr>
            <a:spLocks noGrp="1"/>
          </p:cNvSpPr>
          <p:nvPr>
            <p:ph type="sldNum" sz="quarter" idx="12"/>
          </p:nvPr>
        </p:nvSpPr>
        <p:spPr/>
        <p:txBody>
          <a:bodyPr/>
          <a:lstStyle/>
          <a:p>
            <a:pPr>
              <a:defRPr/>
            </a:pPr>
            <a:fld id="{D1FFFC6A-8704-4ADD-99DE-AD6B0CC3F67F}" type="slidenum">
              <a:rPr lang="en-GB" altLang="en-US" smtClean="0"/>
              <a:pPr>
                <a:defRPr/>
              </a:pPr>
              <a:t>7</a:t>
            </a:fld>
            <a:endParaRPr lang="en-GB" altLang="en-US"/>
          </a:p>
        </p:txBody>
      </p:sp>
    </p:spTree>
    <p:extLst>
      <p:ext uri="{BB962C8B-B14F-4D97-AF65-F5344CB8AC3E}">
        <p14:creationId xmlns:p14="http://schemas.microsoft.com/office/powerpoint/2010/main" val="31916207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697" name="Rectangle 71696">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682" name="Content Placeholder 1">
            <a:extLst>
              <a:ext uri="{FF2B5EF4-FFF2-40B4-BE49-F238E27FC236}">
                <a16:creationId xmlns:a16="http://schemas.microsoft.com/office/drawing/2014/main" id="{68231734-42C6-4FFF-B4FC-4B59CD7DC4AD}"/>
              </a:ext>
            </a:extLst>
          </p:cNvPr>
          <p:cNvSpPr>
            <a:spLocks noGrp="1"/>
          </p:cNvSpPr>
          <p:nvPr>
            <p:ph idx="1"/>
          </p:nvPr>
        </p:nvSpPr>
        <p:spPr>
          <a:xfrm>
            <a:off x="510989" y="548680"/>
            <a:ext cx="4925107" cy="5616624"/>
          </a:xfrm>
        </p:spPr>
        <p:txBody>
          <a:bodyPr>
            <a:normAutofit/>
          </a:bodyPr>
          <a:lstStyle/>
          <a:p>
            <a:pPr marL="109537" indent="0">
              <a:buNone/>
            </a:pPr>
            <a:r>
              <a:rPr lang="en-GB" altLang="en-US" sz="3200" b="1" dirty="0"/>
              <a:t>Exercise 1</a:t>
            </a:r>
          </a:p>
          <a:p>
            <a:pPr marL="109537" indent="0">
              <a:buNone/>
            </a:pPr>
            <a:r>
              <a:rPr lang="en-GB" altLang="en-US" sz="3200" b="1" dirty="0"/>
              <a:t>Task 4 - part a</a:t>
            </a:r>
          </a:p>
          <a:p>
            <a:pPr marL="0" indent="0" hangingPunct="0">
              <a:buNone/>
            </a:pPr>
            <a:r>
              <a:rPr lang="en-GB" sz="2400" dirty="0"/>
              <a:t>In groups</a:t>
            </a:r>
          </a:p>
          <a:p>
            <a:pPr hangingPunct="0"/>
            <a:r>
              <a:rPr lang="en-GB" sz="2400" dirty="0"/>
              <a:t>Consider the relevant legislation, and the national, local and organisational policies and procedures for safeguarding in an area that is </a:t>
            </a:r>
            <a:r>
              <a:rPr lang="en-GB" sz="2400" b="1" dirty="0"/>
              <a:t>not </a:t>
            </a:r>
            <a:r>
              <a:rPr lang="en-GB" sz="2400" dirty="0"/>
              <a:t>your main focus e.g. adults or children. </a:t>
            </a:r>
          </a:p>
        </p:txBody>
      </p:sp>
      <p:pic>
        <p:nvPicPr>
          <p:cNvPr id="71684" name="Picture 71683" descr="Red toy person in front of two lines of white figures">
            <a:extLst>
              <a:ext uri="{FF2B5EF4-FFF2-40B4-BE49-F238E27FC236}">
                <a16:creationId xmlns:a16="http://schemas.microsoft.com/office/drawing/2014/main" id="{843AE649-26ED-A4B0-9FE8-A96AF924CEFD}"/>
              </a:ext>
            </a:extLst>
          </p:cNvPr>
          <p:cNvPicPr>
            <a:picLocks noChangeAspect="1"/>
          </p:cNvPicPr>
          <p:nvPr/>
        </p:nvPicPr>
        <p:blipFill rotWithShape="1">
          <a:blip r:embed="rId3"/>
          <a:srcRect l="25358" r="21502"/>
          <a:stretch/>
        </p:blipFill>
        <p:spPr>
          <a:xfrm>
            <a:off x="5809615" y="1484784"/>
            <a:ext cx="2823882" cy="3493982"/>
          </a:xfrm>
          <a:prstGeom prst="rect">
            <a:avLst/>
          </a:prstGeom>
        </p:spPr>
      </p:pic>
      <p:sp>
        <p:nvSpPr>
          <p:cNvPr id="71699" name="Rectangle 71698">
            <a:extLst>
              <a:ext uri="{FF2B5EF4-FFF2-40B4-BE49-F238E27FC236}">
                <a16:creationId xmlns:a16="http://schemas.microsoft.com/office/drawing/2014/main" id="{61707E60-CEC9-4661-AA82-69242EB4BD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6406116"/>
            <a:ext cx="9143998" cy="461774"/>
          </a:xfrm>
          <a:prstGeom prst="rect">
            <a:avLst/>
          </a:prstGeom>
          <a:gradFill>
            <a:gsLst>
              <a:gs pos="0">
                <a:srgbClr val="000000"/>
              </a:gs>
              <a:gs pos="100000">
                <a:schemeClr val="accent1">
                  <a:lumMod val="7500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701" name="Rectangle 71700">
            <a:extLst>
              <a:ext uri="{FF2B5EF4-FFF2-40B4-BE49-F238E27FC236}">
                <a16:creationId xmlns:a16="http://schemas.microsoft.com/office/drawing/2014/main" id="{8F035CD8-AE30-4146-96F2-036B0CE5E4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086475" y="6406115"/>
            <a:ext cx="3057523" cy="464399"/>
          </a:xfrm>
          <a:prstGeom prst="rect">
            <a:avLst/>
          </a:prstGeom>
          <a:gradFill>
            <a:gsLst>
              <a:gs pos="19000">
                <a:srgbClr val="000000">
                  <a:alpha val="46000"/>
                </a:srgbClr>
              </a:gs>
              <a:gs pos="99000">
                <a:schemeClr val="accent1"/>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Slide Number Placeholder 1">
            <a:extLst>
              <a:ext uri="{FF2B5EF4-FFF2-40B4-BE49-F238E27FC236}">
                <a16:creationId xmlns:a16="http://schemas.microsoft.com/office/drawing/2014/main" id="{A1608F50-1C8E-4AF8-9252-2172F64097EE}"/>
              </a:ext>
            </a:extLst>
          </p:cNvPr>
          <p:cNvSpPr>
            <a:spLocks noGrp="1"/>
          </p:cNvSpPr>
          <p:nvPr>
            <p:ph type="sldNum" sz="quarter" idx="12"/>
          </p:nvPr>
        </p:nvSpPr>
        <p:spPr>
          <a:xfrm>
            <a:off x="8778240" y="6455431"/>
            <a:ext cx="334434" cy="365125"/>
          </a:xfrm>
        </p:spPr>
        <p:txBody>
          <a:bodyPr>
            <a:normAutofit/>
          </a:bodyPr>
          <a:lstStyle/>
          <a:p>
            <a:pPr>
              <a:spcAft>
                <a:spcPts val="600"/>
              </a:spcAft>
              <a:defRPr/>
            </a:pPr>
            <a:fld id="{B279AC3C-9A7B-46D6-8EDB-3083219B5F49}" type="slidenum">
              <a:rPr lang="en-GB" altLang="en-US" sz="1000">
                <a:solidFill>
                  <a:srgbClr val="FFFFFF"/>
                </a:solidFill>
              </a:rPr>
              <a:pPr>
                <a:spcAft>
                  <a:spcPts val="600"/>
                </a:spcAft>
                <a:defRPr/>
              </a:pPr>
              <a:t>8</a:t>
            </a:fld>
            <a:endParaRPr lang="en-GB" altLang="en-US" sz="1000">
              <a:solidFill>
                <a:srgbClr val="FFFFFF"/>
              </a:solidFill>
            </a:endParaRPr>
          </a:p>
        </p:txBody>
      </p:sp>
      <p:sp>
        <p:nvSpPr>
          <p:cNvPr id="3" name="Footer Placeholder 2">
            <a:extLst>
              <a:ext uri="{FF2B5EF4-FFF2-40B4-BE49-F238E27FC236}">
                <a16:creationId xmlns:a16="http://schemas.microsoft.com/office/drawing/2014/main" id="{00D38CB1-62A1-CC23-06F6-9094FD3A19A8}"/>
              </a:ext>
            </a:extLst>
          </p:cNvPr>
          <p:cNvSpPr>
            <a:spLocks noGrp="1"/>
          </p:cNvSpPr>
          <p:nvPr>
            <p:ph type="ftr" sz="quarter" idx="11"/>
          </p:nvPr>
        </p:nvSpPr>
        <p:spPr/>
        <p:txBody>
          <a:bodyPr/>
          <a:lstStyle/>
          <a:p>
            <a:r>
              <a:rPr lang="en-GB"/>
              <a:t>Porth Agored Social Work  Consolidation Programme </a:t>
            </a:r>
          </a:p>
          <a:p>
            <a:r>
              <a:rPr lang="en-GB"/>
              <a:t>
</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8" name="Content Placeholder 1">
            <a:extLst>
              <a:ext uri="{FF2B5EF4-FFF2-40B4-BE49-F238E27FC236}">
                <a16:creationId xmlns:a16="http://schemas.microsoft.com/office/drawing/2014/main" id="{A44E6C5B-F5ED-45E7-A07C-5FED1E6699D7}"/>
              </a:ext>
            </a:extLst>
          </p:cNvPr>
          <p:cNvSpPr>
            <a:spLocks noGrp="1"/>
          </p:cNvSpPr>
          <p:nvPr>
            <p:ph idx="1"/>
          </p:nvPr>
        </p:nvSpPr>
        <p:spPr>
          <a:xfrm>
            <a:off x="628650" y="2276872"/>
            <a:ext cx="7886700" cy="4351338"/>
          </a:xfrm>
        </p:spPr>
        <p:txBody>
          <a:bodyPr/>
          <a:lstStyle/>
          <a:p>
            <a:r>
              <a:rPr lang="en-GB" altLang="en-US" sz="2400" dirty="0"/>
              <a:t>Definition of adult at risk</a:t>
            </a:r>
          </a:p>
          <a:p>
            <a:r>
              <a:rPr lang="en-GB" altLang="en-US" sz="2400" dirty="0"/>
              <a:t>Duty for relevant partners to report adults at risk</a:t>
            </a:r>
          </a:p>
          <a:p>
            <a:r>
              <a:rPr lang="en-GB" altLang="en-US" sz="2400" dirty="0"/>
              <a:t>Duty of authorities to make enquiries</a:t>
            </a:r>
          </a:p>
          <a:p>
            <a:r>
              <a:rPr lang="en-GB" altLang="en-US" sz="2400" dirty="0"/>
              <a:t>Adult at risk of abuse or neglect have a need for care and support (become eligible)</a:t>
            </a:r>
          </a:p>
          <a:p>
            <a:r>
              <a:rPr lang="en-GB" altLang="en-US" sz="2400" dirty="0"/>
              <a:t>Abuse is wide ranging you need to evidence that you can recognise this in any setting, e.g. indicators that an adult is at risk.</a:t>
            </a:r>
          </a:p>
          <a:p>
            <a:endParaRPr lang="en-GB" altLang="en-US" dirty="0"/>
          </a:p>
        </p:txBody>
      </p:sp>
      <p:sp>
        <p:nvSpPr>
          <p:cNvPr id="3" name="Footer Placeholder 2">
            <a:extLst>
              <a:ext uri="{FF2B5EF4-FFF2-40B4-BE49-F238E27FC236}">
                <a16:creationId xmlns:a16="http://schemas.microsoft.com/office/drawing/2014/main" id="{E4AEDAE9-7847-41DE-CBC9-EEFC6A31D6A8}"/>
              </a:ext>
            </a:extLst>
          </p:cNvPr>
          <p:cNvSpPr>
            <a:spLocks noGrp="1"/>
          </p:cNvSpPr>
          <p:nvPr>
            <p:ph type="ftr" sz="quarter" idx="11"/>
          </p:nvPr>
        </p:nvSpPr>
        <p:spPr/>
        <p:txBody>
          <a:bodyPr/>
          <a:lstStyle/>
          <a:p>
            <a:r>
              <a:rPr lang="en-GB"/>
              <a:t>Porth Agored Social Work  Consolidation Programme </a:t>
            </a:r>
          </a:p>
          <a:p>
            <a:r>
              <a:rPr lang="en-GB"/>
              <a:t>
</a:t>
            </a:r>
            <a:endParaRPr lang="en-GB" dirty="0"/>
          </a:p>
        </p:txBody>
      </p:sp>
      <p:sp>
        <p:nvSpPr>
          <p:cNvPr id="2" name="Slide Number Placeholder 1">
            <a:extLst>
              <a:ext uri="{FF2B5EF4-FFF2-40B4-BE49-F238E27FC236}">
                <a16:creationId xmlns:a16="http://schemas.microsoft.com/office/drawing/2014/main" id="{543FFC1C-3CCD-4F10-B405-10D3BB7D1FBA}"/>
              </a:ext>
            </a:extLst>
          </p:cNvPr>
          <p:cNvSpPr>
            <a:spLocks noGrp="1"/>
          </p:cNvSpPr>
          <p:nvPr>
            <p:ph type="sldNum" sz="quarter" idx="12"/>
          </p:nvPr>
        </p:nvSpPr>
        <p:spPr/>
        <p:txBody>
          <a:bodyPr/>
          <a:lstStyle/>
          <a:p>
            <a:pPr>
              <a:defRPr/>
            </a:pPr>
            <a:fld id="{B279AC3C-9A7B-46D6-8EDB-3083219B5F49}" type="slidenum">
              <a:rPr lang="en-GB" altLang="en-US" smtClean="0"/>
              <a:pPr>
                <a:defRPr/>
              </a:pPr>
              <a:t>9</a:t>
            </a:fld>
            <a:endParaRPr lang="en-GB" altLang="en-US" dirty="0"/>
          </a:p>
        </p:txBody>
      </p:sp>
      <p:sp>
        <p:nvSpPr>
          <p:cNvPr id="4" name="Text Placeholder 3">
            <a:extLst>
              <a:ext uri="{FF2B5EF4-FFF2-40B4-BE49-F238E27FC236}">
                <a16:creationId xmlns:a16="http://schemas.microsoft.com/office/drawing/2014/main" id="{E1832C0A-6CAA-44F9-B65C-0856EF03C1D2}"/>
              </a:ext>
            </a:extLst>
          </p:cNvPr>
          <p:cNvSpPr>
            <a:spLocks noGrp="1"/>
          </p:cNvSpPr>
          <p:nvPr>
            <p:ph type="body" idx="4294967295"/>
          </p:nvPr>
        </p:nvSpPr>
        <p:spPr>
          <a:xfrm>
            <a:off x="827584" y="539749"/>
            <a:ext cx="6768752" cy="1285876"/>
          </a:xfrm>
        </p:spPr>
        <p:txBody>
          <a:bodyPr>
            <a:normAutofit/>
          </a:bodyPr>
          <a:lstStyle/>
          <a:p>
            <a:pPr marL="0" indent="0">
              <a:buNone/>
            </a:pPr>
            <a:r>
              <a:rPr lang="en-GB" sz="3600" b="1"/>
              <a:t>Adult Safeguarding under  </a:t>
            </a:r>
          </a:p>
          <a:p>
            <a:pPr marL="0" indent="0">
              <a:buNone/>
            </a:pPr>
            <a:r>
              <a:rPr lang="en-GB" sz="3600" b="1"/>
              <a:t>The SSWB(W)A, 2014</a:t>
            </a:r>
            <a:endParaRPr lang="en-GB" sz="3600" b="1" dirty="0"/>
          </a:p>
        </p:txBody>
      </p:sp>
      <p:sp>
        <p:nvSpPr>
          <p:cNvPr id="6" name="Content Placeholder 5">
            <a:extLst>
              <a:ext uri="{FF2B5EF4-FFF2-40B4-BE49-F238E27FC236}">
                <a16:creationId xmlns:a16="http://schemas.microsoft.com/office/drawing/2014/main" id="{D4B198DF-8FC6-48DA-A649-3A74AF0F4CC7}"/>
              </a:ext>
            </a:extLst>
          </p:cNvPr>
          <p:cNvSpPr>
            <a:spLocks noGrp="1"/>
          </p:cNvSpPr>
          <p:nvPr>
            <p:ph sz="quarter" idx="4294967295"/>
          </p:nvPr>
        </p:nvSpPr>
        <p:spPr>
          <a:xfrm>
            <a:off x="5103813" y="1270000"/>
            <a:ext cx="4040187" cy="5113338"/>
          </a:xfrm>
        </p:spPr>
        <p:txBody>
          <a:bodyPr/>
          <a:lstStyle/>
          <a:p>
            <a:endParaRPr lang="en-GB" altLang="en-US" sz="2000" dirty="0"/>
          </a:p>
          <a:p>
            <a:endParaRPr lang="en-GB" altLang="en-US" sz="2000" dirty="0"/>
          </a:p>
          <a:p>
            <a:endParaRPr lang="en-GB"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itle 7">
            <a:extLst>
              <a:ext uri="{FF2B5EF4-FFF2-40B4-BE49-F238E27FC236}">
                <a16:creationId xmlns:a16="http://schemas.microsoft.com/office/drawing/2014/main" id="{8BE1DAA1-BA1F-1398-BA3C-21F4D986CAC6}"/>
              </a:ext>
            </a:extLst>
          </p:cNvPr>
          <p:cNvSpPr>
            <a:spLocks noGrp="1"/>
          </p:cNvSpPr>
          <p:nvPr>
            <p:ph type="title"/>
          </p:nvPr>
        </p:nvSpPr>
        <p:spPr>
          <a:xfrm>
            <a:off x="628650" y="365125"/>
            <a:ext cx="7886700" cy="1325563"/>
          </a:xfrm>
        </p:spPr>
        <p:txBody>
          <a:bodyPr>
            <a:normAutofit/>
          </a:bodyPr>
          <a:lstStyle/>
          <a:p>
            <a:r>
              <a:rPr lang="en-GB" sz="2900" b="1" dirty="0"/>
              <a:t>Children Safeguarding under </a:t>
            </a:r>
            <a:br>
              <a:rPr lang="en-GB" sz="2900" b="1" dirty="0"/>
            </a:br>
            <a:r>
              <a:rPr lang="en-GB" sz="2900" b="1" dirty="0"/>
              <a:t>The SSWB(W)A, 2014</a:t>
            </a:r>
            <a:br>
              <a:rPr lang="en-GB" sz="2900" b="1" dirty="0"/>
            </a:br>
            <a:endParaRPr lang="en-US" sz="2900" b="1" dirty="0"/>
          </a:p>
        </p:txBody>
      </p:sp>
      <p:sp>
        <p:nvSpPr>
          <p:cNvPr id="16"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1777" y="1677373"/>
            <a:ext cx="8140446" cy="18288"/>
          </a:xfrm>
          <a:custGeom>
            <a:avLst/>
            <a:gdLst>
              <a:gd name="csX0" fmla="*/ 0 w 8140446"/>
              <a:gd name="csY0" fmla="*/ 0 h 18288"/>
              <a:gd name="csX1" fmla="*/ 434157 w 8140446"/>
              <a:gd name="csY1" fmla="*/ 0 h 18288"/>
              <a:gd name="csX2" fmla="*/ 1193932 w 8140446"/>
              <a:gd name="csY2" fmla="*/ 0 h 18288"/>
              <a:gd name="csX3" fmla="*/ 1628089 w 8140446"/>
              <a:gd name="csY3" fmla="*/ 0 h 18288"/>
              <a:gd name="csX4" fmla="*/ 2225055 w 8140446"/>
              <a:gd name="csY4" fmla="*/ 0 h 18288"/>
              <a:gd name="csX5" fmla="*/ 3066235 w 8140446"/>
              <a:gd name="csY5" fmla="*/ 0 h 18288"/>
              <a:gd name="csX6" fmla="*/ 3744605 w 8140446"/>
              <a:gd name="csY6" fmla="*/ 0 h 18288"/>
              <a:gd name="csX7" fmla="*/ 4504380 w 8140446"/>
              <a:gd name="csY7" fmla="*/ 0 h 18288"/>
              <a:gd name="csX8" fmla="*/ 5101346 w 8140446"/>
              <a:gd name="csY8" fmla="*/ 0 h 18288"/>
              <a:gd name="csX9" fmla="*/ 5779717 w 8140446"/>
              <a:gd name="csY9" fmla="*/ 0 h 18288"/>
              <a:gd name="csX10" fmla="*/ 6620896 w 8140446"/>
              <a:gd name="csY10" fmla="*/ 0 h 18288"/>
              <a:gd name="csX11" fmla="*/ 7136458 w 8140446"/>
              <a:gd name="csY11" fmla="*/ 0 h 18288"/>
              <a:gd name="csX12" fmla="*/ 8140446 w 8140446"/>
              <a:gd name="csY12" fmla="*/ 0 h 18288"/>
              <a:gd name="csX13" fmla="*/ 8140446 w 8140446"/>
              <a:gd name="csY13" fmla="*/ 18288 h 18288"/>
              <a:gd name="csX14" fmla="*/ 7543480 w 8140446"/>
              <a:gd name="csY14" fmla="*/ 18288 h 18288"/>
              <a:gd name="csX15" fmla="*/ 7109323 w 8140446"/>
              <a:gd name="csY15" fmla="*/ 18288 h 18288"/>
              <a:gd name="csX16" fmla="*/ 6430952 w 8140446"/>
              <a:gd name="csY16" fmla="*/ 18288 h 18288"/>
              <a:gd name="csX17" fmla="*/ 5915391 w 8140446"/>
              <a:gd name="csY17" fmla="*/ 18288 h 18288"/>
              <a:gd name="csX18" fmla="*/ 5237020 w 8140446"/>
              <a:gd name="csY18" fmla="*/ 18288 h 18288"/>
              <a:gd name="csX19" fmla="*/ 4558650 w 8140446"/>
              <a:gd name="csY19" fmla="*/ 18288 h 18288"/>
              <a:gd name="csX20" fmla="*/ 3880279 w 8140446"/>
              <a:gd name="csY20" fmla="*/ 18288 h 18288"/>
              <a:gd name="csX21" fmla="*/ 3201909 w 8140446"/>
              <a:gd name="csY21" fmla="*/ 18288 h 18288"/>
              <a:gd name="csX22" fmla="*/ 2604943 w 8140446"/>
              <a:gd name="csY22" fmla="*/ 18288 h 18288"/>
              <a:gd name="csX23" fmla="*/ 1845168 w 8140446"/>
              <a:gd name="csY23" fmla="*/ 18288 h 18288"/>
              <a:gd name="csX24" fmla="*/ 1166797 w 8140446"/>
              <a:gd name="csY24" fmla="*/ 18288 h 18288"/>
              <a:gd name="csX25" fmla="*/ 0 w 8140446"/>
              <a:gd name="csY25" fmla="*/ 18288 h 18288"/>
              <a:gd name="csX26" fmla="*/ 0 w 8140446"/>
              <a:gd name="csY2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Lst>
            <a:rect l="l" t="t" r="r" b="b"/>
            <a:pathLst>
              <a:path w="8140446" h="18288" fill="none" extrusionOk="0">
                <a:moveTo>
                  <a:pt x="0" y="0"/>
                </a:moveTo>
                <a:cubicBezTo>
                  <a:pt x="94920" y="9103"/>
                  <a:pt x="287892" y="-4966"/>
                  <a:pt x="434157" y="0"/>
                </a:cubicBezTo>
                <a:cubicBezTo>
                  <a:pt x="580422" y="4966"/>
                  <a:pt x="943595" y="-14182"/>
                  <a:pt x="1193932" y="0"/>
                </a:cubicBezTo>
                <a:cubicBezTo>
                  <a:pt x="1444270" y="14182"/>
                  <a:pt x="1472129" y="5523"/>
                  <a:pt x="1628089" y="0"/>
                </a:cubicBezTo>
                <a:cubicBezTo>
                  <a:pt x="1784049" y="-5523"/>
                  <a:pt x="1962419" y="-17322"/>
                  <a:pt x="2225055" y="0"/>
                </a:cubicBezTo>
                <a:cubicBezTo>
                  <a:pt x="2487691" y="17322"/>
                  <a:pt x="2700681" y="1311"/>
                  <a:pt x="3066235" y="0"/>
                </a:cubicBezTo>
                <a:cubicBezTo>
                  <a:pt x="3431789" y="-1311"/>
                  <a:pt x="3405662" y="25081"/>
                  <a:pt x="3744605" y="0"/>
                </a:cubicBezTo>
                <a:cubicBezTo>
                  <a:pt x="4083548" y="-25081"/>
                  <a:pt x="4265111" y="-11945"/>
                  <a:pt x="4504380" y="0"/>
                </a:cubicBezTo>
                <a:cubicBezTo>
                  <a:pt x="4743649" y="11945"/>
                  <a:pt x="4860394" y="-2832"/>
                  <a:pt x="5101346" y="0"/>
                </a:cubicBezTo>
                <a:cubicBezTo>
                  <a:pt x="5342298" y="2832"/>
                  <a:pt x="5456387" y="23676"/>
                  <a:pt x="5779717" y="0"/>
                </a:cubicBezTo>
                <a:cubicBezTo>
                  <a:pt x="6103047" y="-23676"/>
                  <a:pt x="6270379" y="-37291"/>
                  <a:pt x="6620896" y="0"/>
                </a:cubicBezTo>
                <a:cubicBezTo>
                  <a:pt x="6971413" y="37291"/>
                  <a:pt x="6989068" y="24674"/>
                  <a:pt x="7136458" y="0"/>
                </a:cubicBezTo>
                <a:cubicBezTo>
                  <a:pt x="7283848" y="-24674"/>
                  <a:pt x="7752532" y="-22436"/>
                  <a:pt x="8140446" y="0"/>
                </a:cubicBezTo>
                <a:cubicBezTo>
                  <a:pt x="8140314" y="7702"/>
                  <a:pt x="8140234" y="13511"/>
                  <a:pt x="8140446" y="18288"/>
                </a:cubicBezTo>
                <a:cubicBezTo>
                  <a:pt x="7906329" y="-3043"/>
                  <a:pt x="7681180" y="27465"/>
                  <a:pt x="7543480" y="18288"/>
                </a:cubicBezTo>
                <a:cubicBezTo>
                  <a:pt x="7405780" y="9111"/>
                  <a:pt x="7216607" y="3660"/>
                  <a:pt x="7109323" y="18288"/>
                </a:cubicBezTo>
                <a:cubicBezTo>
                  <a:pt x="7002039" y="32916"/>
                  <a:pt x="6576231" y="42692"/>
                  <a:pt x="6430952" y="18288"/>
                </a:cubicBezTo>
                <a:cubicBezTo>
                  <a:pt x="6285673" y="-6116"/>
                  <a:pt x="6138840" y="34521"/>
                  <a:pt x="5915391" y="18288"/>
                </a:cubicBezTo>
                <a:cubicBezTo>
                  <a:pt x="5691942" y="2055"/>
                  <a:pt x="5459460" y="51666"/>
                  <a:pt x="5237020" y="18288"/>
                </a:cubicBezTo>
                <a:cubicBezTo>
                  <a:pt x="5014580" y="-15090"/>
                  <a:pt x="4747677" y="40449"/>
                  <a:pt x="4558650" y="18288"/>
                </a:cubicBezTo>
                <a:cubicBezTo>
                  <a:pt x="4369623" y="-3873"/>
                  <a:pt x="4146061" y="12568"/>
                  <a:pt x="3880279" y="18288"/>
                </a:cubicBezTo>
                <a:cubicBezTo>
                  <a:pt x="3614497" y="24008"/>
                  <a:pt x="3473808" y="-12908"/>
                  <a:pt x="3201909" y="18288"/>
                </a:cubicBezTo>
                <a:cubicBezTo>
                  <a:pt x="2930010" y="49484"/>
                  <a:pt x="2728175" y="-3430"/>
                  <a:pt x="2604943" y="18288"/>
                </a:cubicBezTo>
                <a:cubicBezTo>
                  <a:pt x="2481711" y="40006"/>
                  <a:pt x="2004334" y="26952"/>
                  <a:pt x="1845168" y="18288"/>
                </a:cubicBezTo>
                <a:cubicBezTo>
                  <a:pt x="1686003" y="9624"/>
                  <a:pt x="1375070" y="37580"/>
                  <a:pt x="1166797" y="18288"/>
                </a:cubicBezTo>
                <a:cubicBezTo>
                  <a:pt x="958524" y="-1004"/>
                  <a:pt x="342846" y="8880"/>
                  <a:pt x="0" y="18288"/>
                </a:cubicBezTo>
                <a:cubicBezTo>
                  <a:pt x="129" y="13298"/>
                  <a:pt x="-675" y="6857"/>
                  <a:pt x="0" y="0"/>
                </a:cubicBezTo>
                <a:close/>
              </a:path>
              <a:path w="8140446" h="18288" stroke="0" extrusionOk="0">
                <a:moveTo>
                  <a:pt x="0" y="0"/>
                </a:moveTo>
                <a:cubicBezTo>
                  <a:pt x="142435" y="-24533"/>
                  <a:pt x="380026" y="17447"/>
                  <a:pt x="596966" y="0"/>
                </a:cubicBezTo>
                <a:cubicBezTo>
                  <a:pt x="813906" y="-17447"/>
                  <a:pt x="830530" y="13462"/>
                  <a:pt x="1031123" y="0"/>
                </a:cubicBezTo>
                <a:cubicBezTo>
                  <a:pt x="1231716" y="-13462"/>
                  <a:pt x="1634038" y="0"/>
                  <a:pt x="1872303" y="0"/>
                </a:cubicBezTo>
                <a:cubicBezTo>
                  <a:pt x="2110568" y="0"/>
                  <a:pt x="2261934" y="-25727"/>
                  <a:pt x="2469269" y="0"/>
                </a:cubicBezTo>
                <a:cubicBezTo>
                  <a:pt x="2676604" y="25727"/>
                  <a:pt x="2790440" y="16284"/>
                  <a:pt x="3066235" y="0"/>
                </a:cubicBezTo>
                <a:cubicBezTo>
                  <a:pt x="3342030" y="-16284"/>
                  <a:pt x="3685603" y="41976"/>
                  <a:pt x="3907414" y="0"/>
                </a:cubicBezTo>
                <a:cubicBezTo>
                  <a:pt x="4129225" y="-41976"/>
                  <a:pt x="4177416" y="-7598"/>
                  <a:pt x="4422976" y="0"/>
                </a:cubicBezTo>
                <a:cubicBezTo>
                  <a:pt x="4668536" y="7598"/>
                  <a:pt x="5023499" y="-28058"/>
                  <a:pt x="5264155" y="0"/>
                </a:cubicBezTo>
                <a:cubicBezTo>
                  <a:pt x="5504811" y="28058"/>
                  <a:pt x="5703675" y="13288"/>
                  <a:pt x="6105335" y="0"/>
                </a:cubicBezTo>
                <a:cubicBezTo>
                  <a:pt x="6506995" y="-13288"/>
                  <a:pt x="6455516" y="-5124"/>
                  <a:pt x="6783705" y="0"/>
                </a:cubicBezTo>
                <a:cubicBezTo>
                  <a:pt x="7111894" y="5124"/>
                  <a:pt x="7512856" y="10604"/>
                  <a:pt x="8140446" y="0"/>
                </a:cubicBezTo>
                <a:cubicBezTo>
                  <a:pt x="8140458" y="8833"/>
                  <a:pt x="8140986" y="9830"/>
                  <a:pt x="8140446" y="18288"/>
                </a:cubicBezTo>
                <a:cubicBezTo>
                  <a:pt x="7959314" y="3345"/>
                  <a:pt x="7870113" y="10437"/>
                  <a:pt x="7706289" y="18288"/>
                </a:cubicBezTo>
                <a:cubicBezTo>
                  <a:pt x="7542465" y="26139"/>
                  <a:pt x="7157940" y="17482"/>
                  <a:pt x="6865109" y="18288"/>
                </a:cubicBezTo>
                <a:cubicBezTo>
                  <a:pt x="6572278" y="19094"/>
                  <a:pt x="6524256" y="38051"/>
                  <a:pt x="6349548" y="18288"/>
                </a:cubicBezTo>
                <a:cubicBezTo>
                  <a:pt x="6174840" y="-1475"/>
                  <a:pt x="5951624" y="174"/>
                  <a:pt x="5671177" y="18288"/>
                </a:cubicBezTo>
                <a:cubicBezTo>
                  <a:pt x="5390730" y="36402"/>
                  <a:pt x="5222992" y="60058"/>
                  <a:pt x="4829998" y="18288"/>
                </a:cubicBezTo>
                <a:cubicBezTo>
                  <a:pt x="4437004" y="-23482"/>
                  <a:pt x="4344181" y="39087"/>
                  <a:pt x="4151627" y="18288"/>
                </a:cubicBezTo>
                <a:cubicBezTo>
                  <a:pt x="3959073" y="-2511"/>
                  <a:pt x="3886970" y="32875"/>
                  <a:pt x="3717470" y="18288"/>
                </a:cubicBezTo>
                <a:cubicBezTo>
                  <a:pt x="3547970" y="3701"/>
                  <a:pt x="3451521" y="31872"/>
                  <a:pt x="3201909" y="18288"/>
                </a:cubicBezTo>
                <a:cubicBezTo>
                  <a:pt x="2952297" y="4704"/>
                  <a:pt x="2543413" y="6029"/>
                  <a:pt x="2360729" y="18288"/>
                </a:cubicBezTo>
                <a:cubicBezTo>
                  <a:pt x="2178045" y="30547"/>
                  <a:pt x="1906056" y="25847"/>
                  <a:pt x="1682359" y="18288"/>
                </a:cubicBezTo>
                <a:cubicBezTo>
                  <a:pt x="1458662" y="10730"/>
                  <a:pt x="1330405" y="8046"/>
                  <a:pt x="1166797" y="18288"/>
                </a:cubicBezTo>
                <a:cubicBezTo>
                  <a:pt x="1003189" y="28530"/>
                  <a:pt x="278098" y="19533"/>
                  <a:pt x="0" y="18288"/>
                </a:cubicBezTo>
                <a:cubicBezTo>
                  <a:pt x="74" y="14054"/>
                  <a:pt x="-46" y="6997"/>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Content Placeholder 8">
            <a:extLst>
              <a:ext uri="{FF2B5EF4-FFF2-40B4-BE49-F238E27FC236}">
                <a16:creationId xmlns:a16="http://schemas.microsoft.com/office/drawing/2014/main" id="{E427E431-4405-EA71-F74D-EF4D46393AC3}"/>
              </a:ext>
            </a:extLst>
          </p:cNvPr>
          <p:cNvSpPr>
            <a:spLocks noGrp="1"/>
          </p:cNvSpPr>
          <p:nvPr>
            <p:ph idx="1"/>
          </p:nvPr>
        </p:nvSpPr>
        <p:spPr>
          <a:xfrm>
            <a:off x="628650" y="1929383"/>
            <a:ext cx="7886700" cy="4421993"/>
          </a:xfrm>
        </p:spPr>
        <p:txBody>
          <a:bodyPr>
            <a:normAutofit/>
          </a:bodyPr>
          <a:lstStyle/>
          <a:p>
            <a:r>
              <a:rPr lang="en-GB" altLang="en-US" sz="2000" dirty="0"/>
              <a:t>Definition of child at risk</a:t>
            </a:r>
          </a:p>
          <a:p>
            <a:r>
              <a:rPr lang="en-GB" altLang="en-US" sz="2000" dirty="0"/>
              <a:t>Duty for relevant partners to report children at risk</a:t>
            </a:r>
          </a:p>
          <a:p>
            <a:r>
              <a:rPr lang="en-GB" altLang="en-US" sz="2000" dirty="0"/>
              <a:t>Local authority to make enquiries – link into the Children Act 1989, S47</a:t>
            </a:r>
          </a:p>
          <a:p>
            <a:r>
              <a:rPr lang="en-GB" altLang="en-US" sz="2000" dirty="0"/>
              <a:t>If a child is experiencing or is at risk of abuse, neglect or other kinds of harm they have a need for care and support (whether or not those needs are being met).</a:t>
            </a:r>
          </a:p>
          <a:p>
            <a:r>
              <a:rPr lang="en-GB" altLang="en-US" sz="2000" dirty="0"/>
              <a:t>Abuse is wide ranging you need to evidence that you can recognise this in any setting e.g. indicators that a child is at risk.</a:t>
            </a:r>
          </a:p>
          <a:p>
            <a:pPr marL="0" indent="0">
              <a:buNone/>
            </a:pPr>
            <a:endParaRPr lang="en-US" sz="2000" dirty="0"/>
          </a:p>
          <a:p>
            <a:pPr marL="0" indent="0">
              <a:buNone/>
            </a:pPr>
            <a:r>
              <a:rPr lang="en-US" sz="2000" dirty="0"/>
              <a:t>See Workshop 3 PowerPoint for a detailed list of safeguarding legislation/policy and procedure. </a:t>
            </a:r>
          </a:p>
          <a:p>
            <a:endParaRPr lang="en-GB" altLang="en-US" sz="1900" dirty="0"/>
          </a:p>
          <a:p>
            <a:endParaRPr lang="en-US" sz="1900" dirty="0"/>
          </a:p>
        </p:txBody>
      </p:sp>
      <p:sp>
        <p:nvSpPr>
          <p:cNvPr id="7" name="Slide Number Placeholder 6">
            <a:extLst>
              <a:ext uri="{FF2B5EF4-FFF2-40B4-BE49-F238E27FC236}">
                <a16:creationId xmlns:a16="http://schemas.microsoft.com/office/drawing/2014/main" id="{56B685EE-E1AE-D415-4275-24D8DACC7936}"/>
              </a:ext>
            </a:extLst>
          </p:cNvPr>
          <p:cNvSpPr>
            <a:spLocks noGrp="1"/>
          </p:cNvSpPr>
          <p:nvPr>
            <p:ph type="sldNum" sz="quarter" idx="12"/>
          </p:nvPr>
        </p:nvSpPr>
        <p:spPr>
          <a:xfrm>
            <a:off x="6457950" y="6356350"/>
            <a:ext cx="2057400" cy="365125"/>
          </a:xfrm>
        </p:spPr>
        <p:txBody>
          <a:bodyPr>
            <a:normAutofit/>
          </a:bodyPr>
          <a:lstStyle/>
          <a:p>
            <a:pPr>
              <a:spcAft>
                <a:spcPts val="600"/>
              </a:spcAft>
              <a:defRPr/>
            </a:pPr>
            <a:fld id="{B0BA0F15-66FD-47F2-904D-700571CB0C0C}" type="slidenum">
              <a:rPr lang="en-GB" altLang="en-US" smtClean="0"/>
              <a:pPr>
                <a:spcAft>
                  <a:spcPts val="600"/>
                </a:spcAft>
                <a:defRPr/>
              </a:pPr>
              <a:t>10</a:t>
            </a:fld>
            <a:endParaRPr lang="en-GB" altLang="en-US"/>
          </a:p>
        </p:txBody>
      </p:sp>
      <p:sp>
        <p:nvSpPr>
          <p:cNvPr id="2" name="Footer Placeholder 1">
            <a:extLst>
              <a:ext uri="{FF2B5EF4-FFF2-40B4-BE49-F238E27FC236}">
                <a16:creationId xmlns:a16="http://schemas.microsoft.com/office/drawing/2014/main" id="{93B23D9E-D11C-0EF8-E40F-CAC46E64D4FF}"/>
              </a:ext>
            </a:extLst>
          </p:cNvPr>
          <p:cNvSpPr>
            <a:spLocks noGrp="1"/>
          </p:cNvSpPr>
          <p:nvPr>
            <p:ph type="ftr" sz="quarter" idx="11"/>
          </p:nvPr>
        </p:nvSpPr>
        <p:spPr/>
        <p:txBody>
          <a:bodyPr/>
          <a:lstStyle/>
          <a:p>
            <a:r>
              <a:rPr lang="en-GB"/>
              <a:t>Porth Agored Social Work  Consolidation Programme </a:t>
            </a:r>
          </a:p>
          <a:p>
            <a:r>
              <a:rPr lang="en-GB"/>
              <a:t>
</a:t>
            </a:r>
          </a:p>
        </p:txBody>
      </p:sp>
    </p:spTree>
    <p:extLst>
      <p:ext uri="{BB962C8B-B14F-4D97-AF65-F5344CB8AC3E}">
        <p14:creationId xmlns:p14="http://schemas.microsoft.com/office/powerpoint/2010/main" val="141577772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0905" name="Rectangle 80904">
            <a:extLst>
              <a:ext uri="{FF2B5EF4-FFF2-40B4-BE49-F238E27FC236}">
                <a16:creationId xmlns:a16="http://schemas.microsoft.com/office/drawing/2014/main" id="{955A2079-FA98-4876-80F0-72364A7D2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E7F5E421-E6B4-4D4C-A427-9DACE319965C}"/>
              </a:ext>
            </a:extLst>
          </p:cNvPr>
          <p:cNvSpPr>
            <a:spLocks noGrp="1"/>
          </p:cNvSpPr>
          <p:nvPr>
            <p:ph type="title"/>
          </p:nvPr>
        </p:nvSpPr>
        <p:spPr>
          <a:xfrm>
            <a:off x="628650" y="157389"/>
            <a:ext cx="7886700" cy="1133499"/>
          </a:xfrm>
        </p:spPr>
        <p:txBody>
          <a:bodyPr>
            <a:normAutofit/>
          </a:bodyPr>
          <a:lstStyle/>
          <a:p>
            <a:pPr algn="ctr">
              <a:defRPr/>
            </a:pPr>
            <a:r>
              <a:rPr lang="en-GB" sz="4500" b="1" dirty="0"/>
              <a:t>Safeguarding Boards</a:t>
            </a:r>
          </a:p>
        </p:txBody>
      </p:sp>
      <p:sp>
        <p:nvSpPr>
          <p:cNvPr id="4" name="Footer Placeholder 3">
            <a:extLst>
              <a:ext uri="{FF2B5EF4-FFF2-40B4-BE49-F238E27FC236}">
                <a16:creationId xmlns:a16="http://schemas.microsoft.com/office/drawing/2014/main" id="{903693CE-1E59-1B51-FC84-AC9B7A65F296}"/>
              </a:ext>
            </a:extLst>
          </p:cNvPr>
          <p:cNvSpPr>
            <a:spLocks noGrp="1"/>
          </p:cNvSpPr>
          <p:nvPr>
            <p:ph type="ftr" sz="quarter" idx="11"/>
          </p:nvPr>
        </p:nvSpPr>
        <p:spPr>
          <a:xfrm>
            <a:off x="3028950" y="6356350"/>
            <a:ext cx="3086100" cy="365125"/>
          </a:xfrm>
        </p:spPr>
        <p:txBody>
          <a:bodyPr>
            <a:normAutofit/>
          </a:bodyPr>
          <a:lstStyle/>
          <a:p>
            <a:r>
              <a:rPr lang="en-GB" sz="200"/>
              <a:t>Porth Agored Social Work  Consolidation Programme </a:t>
            </a:r>
          </a:p>
          <a:p>
            <a:r>
              <a:rPr lang="en-GB" sz="200"/>
              <a:t>
</a:t>
            </a:r>
            <a:endParaRPr lang="en-GB" sz="200" dirty="0"/>
          </a:p>
        </p:txBody>
      </p:sp>
      <p:sp>
        <p:nvSpPr>
          <p:cNvPr id="2" name="Slide Number Placeholder 1">
            <a:extLst>
              <a:ext uri="{FF2B5EF4-FFF2-40B4-BE49-F238E27FC236}">
                <a16:creationId xmlns:a16="http://schemas.microsoft.com/office/drawing/2014/main" id="{897F66DC-2ACE-4FA4-B1C8-6334EBA3B492}"/>
              </a:ext>
            </a:extLst>
          </p:cNvPr>
          <p:cNvSpPr>
            <a:spLocks noGrp="1"/>
          </p:cNvSpPr>
          <p:nvPr>
            <p:ph type="sldNum" sz="quarter" idx="12"/>
          </p:nvPr>
        </p:nvSpPr>
        <p:spPr>
          <a:xfrm>
            <a:off x="6457950" y="6356350"/>
            <a:ext cx="2057400" cy="365125"/>
          </a:xfrm>
        </p:spPr>
        <p:txBody>
          <a:bodyPr>
            <a:normAutofit/>
          </a:bodyPr>
          <a:lstStyle/>
          <a:p>
            <a:pPr>
              <a:spcAft>
                <a:spcPts val="600"/>
              </a:spcAft>
              <a:defRPr/>
            </a:pPr>
            <a:fld id="{B279AC3C-9A7B-46D6-8EDB-3083219B5F49}" type="slidenum">
              <a:rPr lang="en-GB" altLang="en-US" smtClean="0"/>
              <a:pPr>
                <a:spcAft>
                  <a:spcPts val="600"/>
                </a:spcAft>
                <a:defRPr/>
              </a:pPr>
              <a:t>11</a:t>
            </a:fld>
            <a:endParaRPr lang="en-GB" altLang="en-US"/>
          </a:p>
        </p:txBody>
      </p:sp>
      <p:graphicFrame>
        <p:nvGraphicFramePr>
          <p:cNvPr id="80900" name="Content Placeholder 1">
            <a:extLst>
              <a:ext uri="{FF2B5EF4-FFF2-40B4-BE49-F238E27FC236}">
                <a16:creationId xmlns:a16="http://schemas.microsoft.com/office/drawing/2014/main" id="{7A9650D9-6260-F972-970D-2A13B0FFDD35}"/>
              </a:ext>
            </a:extLst>
          </p:cNvPr>
          <p:cNvGraphicFramePr>
            <a:graphicFrameLocks noGrp="1"/>
          </p:cNvGraphicFramePr>
          <p:nvPr>
            <p:ph idx="1"/>
            <p:extLst>
              <p:ext uri="{D42A27DB-BD31-4B8C-83A1-F6EECF244321}">
                <p14:modId xmlns:p14="http://schemas.microsoft.com/office/powerpoint/2010/main" val="862204979"/>
              </p:ext>
            </p:extLst>
          </p:nvPr>
        </p:nvGraphicFramePr>
        <p:xfrm>
          <a:off x="539552" y="1290888"/>
          <a:ext cx="8280920" cy="506546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077FC7F-1B6D-F63B-8558-CDF5BB803926}"/>
              </a:ext>
            </a:extLst>
          </p:cNvPr>
          <p:cNvSpPr>
            <a:spLocks noGrp="1"/>
          </p:cNvSpPr>
          <p:nvPr>
            <p:ph type="title"/>
          </p:nvPr>
        </p:nvSpPr>
        <p:spPr>
          <a:xfrm>
            <a:off x="628650" y="365125"/>
            <a:ext cx="7886700" cy="1325563"/>
          </a:xfrm>
        </p:spPr>
        <p:txBody>
          <a:bodyPr>
            <a:normAutofit/>
          </a:bodyPr>
          <a:lstStyle/>
          <a:p>
            <a:r>
              <a:rPr lang="en-US" sz="4300" b="1" dirty="0"/>
              <a:t>Exercise 2</a:t>
            </a:r>
            <a:br>
              <a:rPr lang="en-US" sz="4300" b="1" dirty="0"/>
            </a:br>
            <a:r>
              <a:rPr lang="en-US" sz="4300" b="1" dirty="0"/>
              <a:t>Task 4, part b </a:t>
            </a:r>
          </a:p>
        </p:txBody>
      </p:sp>
      <p:sp>
        <p:nvSpPr>
          <p:cNvPr id="12"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1777" y="1677373"/>
            <a:ext cx="8140446" cy="18288"/>
          </a:xfrm>
          <a:custGeom>
            <a:avLst/>
            <a:gdLst>
              <a:gd name="csX0" fmla="*/ 0 w 8140446"/>
              <a:gd name="csY0" fmla="*/ 0 h 18288"/>
              <a:gd name="csX1" fmla="*/ 434157 w 8140446"/>
              <a:gd name="csY1" fmla="*/ 0 h 18288"/>
              <a:gd name="csX2" fmla="*/ 1193932 w 8140446"/>
              <a:gd name="csY2" fmla="*/ 0 h 18288"/>
              <a:gd name="csX3" fmla="*/ 1628089 w 8140446"/>
              <a:gd name="csY3" fmla="*/ 0 h 18288"/>
              <a:gd name="csX4" fmla="*/ 2225055 w 8140446"/>
              <a:gd name="csY4" fmla="*/ 0 h 18288"/>
              <a:gd name="csX5" fmla="*/ 3066235 w 8140446"/>
              <a:gd name="csY5" fmla="*/ 0 h 18288"/>
              <a:gd name="csX6" fmla="*/ 3744605 w 8140446"/>
              <a:gd name="csY6" fmla="*/ 0 h 18288"/>
              <a:gd name="csX7" fmla="*/ 4504380 w 8140446"/>
              <a:gd name="csY7" fmla="*/ 0 h 18288"/>
              <a:gd name="csX8" fmla="*/ 5101346 w 8140446"/>
              <a:gd name="csY8" fmla="*/ 0 h 18288"/>
              <a:gd name="csX9" fmla="*/ 5779717 w 8140446"/>
              <a:gd name="csY9" fmla="*/ 0 h 18288"/>
              <a:gd name="csX10" fmla="*/ 6620896 w 8140446"/>
              <a:gd name="csY10" fmla="*/ 0 h 18288"/>
              <a:gd name="csX11" fmla="*/ 7136458 w 8140446"/>
              <a:gd name="csY11" fmla="*/ 0 h 18288"/>
              <a:gd name="csX12" fmla="*/ 8140446 w 8140446"/>
              <a:gd name="csY12" fmla="*/ 0 h 18288"/>
              <a:gd name="csX13" fmla="*/ 8140446 w 8140446"/>
              <a:gd name="csY13" fmla="*/ 18288 h 18288"/>
              <a:gd name="csX14" fmla="*/ 7543480 w 8140446"/>
              <a:gd name="csY14" fmla="*/ 18288 h 18288"/>
              <a:gd name="csX15" fmla="*/ 7109323 w 8140446"/>
              <a:gd name="csY15" fmla="*/ 18288 h 18288"/>
              <a:gd name="csX16" fmla="*/ 6430952 w 8140446"/>
              <a:gd name="csY16" fmla="*/ 18288 h 18288"/>
              <a:gd name="csX17" fmla="*/ 5915391 w 8140446"/>
              <a:gd name="csY17" fmla="*/ 18288 h 18288"/>
              <a:gd name="csX18" fmla="*/ 5237020 w 8140446"/>
              <a:gd name="csY18" fmla="*/ 18288 h 18288"/>
              <a:gd name="csX19" fmla="*/ 4558650 w 8140446"/>
              <a:gd name="csY19" fmla="*/ 18288 h 18288"/>
              <a:gd name="csX20" fmla="*/ 3880279 w 8140446"/>
              <a:gd name="csY20" fmla="*/ 18288 h 18288"/>
              <a:gd name="csX21" fmla="*/ 3201909 w 8140446"/>
              <a:gd name="csY21" fmla="*/ 18288 h 18288"/>
              <a:gd name="csX22" fmla="*/ 2604943 w 8140446"/>
              <a:gd name="csY22" fmla="*/ 18288 h 18288"/>
              <a:gd name="csX23" fmla="*/ 1845168 w 8140446"/>
              <a:gd name="csY23" fmla="*/ 18288 h 18288"/>
              <a:gd name="csX24" fmla="*/ 1166797 w 8140446"/>
              <a:gd name="csY24" fmla="*/ 18288 h 18288"/>
              <a:gd name="csX25" fmla="*/ 0 w 8140446"/>
              <a:gd name="csY25" fmla="*/ 18288 h 18288"/>
              <a:gd name="csX26" fmla="*/ 0 w 8140446"/>
              <a:gd name="csY2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Lst>
            <a:rect l="l" t="t" r="r" b="b"/>
            <a:pathLst>
              <a:path w="8140446" h="18288" fill="none" extrusionOk="0">
                <a:moveTo>
                  <a:pt x="0" y="0"/>
                </a:moveTo>
                <a:cubicBezTo>
                  <a:pt x="94920" y="9103"/>
                  <a:pt x="287892" y="-4966"/>
                  <a:pt x="434157" y="0"/>
                </a:cubicBezTo>
                <a:cubicBezTo>
                  <a:pt x="580422" y="4966"/>
                  <a:pt x="943595" y="-14182"/>
                  <a:pt x="1193932" y="0"/>
                </a:cubicBezTo>
                <a:cubicBezTo>
                  <a:pt x="1444270" y="14182"/>
                  <a:pt x="1472129" y="5523"/>
                  <a:pt x="1628089" y="0"/>
                </a:cubicBezTo>
                <a:cubicBezTo>
                  <a:pt x="1784049" y="-5523"/>
                  <a:pt x="1962419" y="-17322"/>
                  <a:pt x="2225055" y="0"/>
                </a:cubicBezTo>
                <a:cubicBezTo>
                  <a:pt x="2487691" y="17322"/>
                  <a:pt x="2700681" y="1311"/>
                  <a:pt x="3066235" y="0"/>
                </a:cubicBezTo>
                <a:cubicBezTo>
                  <a:pt x="3431789" y="-1311"/>
                  <a:pt x="3405662" y="25081"/>
                  <a:pt x="3744605" y="0"/>
                </a:cubicBezTo>
                <a:cubicBezTo>
                  <a:pt x="4083548" y="-25081"/>
                  <a:pt x="4265111" y="-11945"/>
                  <a:pt x="4504380" y="0"/>
                </a:cubicBezTo>
                <a:cubicBezTo>
                  <a:pt x="4743649" y="11945"/>
                  <a:pt x="4860394" y="-2832"/>
                  <a:pt x="5101346" y="0"/>
                </a:cubicBezTo>
                <a:cubicBezTo>
                  <a:pt x="5342298" y="2832"/>
                  <a:pt x="5456387" y="23676"/>
                  <a:pt x="5779717" y="0"/>
                </a:cubicBezTo>
                <a:cubicBezTo>
                  <a:pt x="6103047" y="-23676"/>
                  <a:pt x="6270379" y="-37291"/>
                  <a:pt x="6620896" y="0"/>
                </a:cubicBezTo>
                <a:cubicBezTo>
                  <a:pt x="6971413" y="37291"/>
                  <a:pt x="6989068" y="24674"/>
                  <a:pt x="7136458" y="0"/>
                </a:cubicBezTo>
                <a:cubicBezTo>
                  <a:pt x="7283848" y="-24674"/>
                  <a:pt x="7752532" y="-22436"/>
                  <a:pt x="8140446" y="0"/>
                </a:cubicBezTo>
                <a:cubicBezTo>
                  <a:pt x="8140314" y="7702"/>
                  <a:pt x="8140234" y="13511"/>
                  <a:pt x="8140446" y="18288"/>
                </a:cubicBezTo>
                <a:cubicBezTo>
                  <a:pt x="7906329" y="-3043"/>
                  <a:pt x="7681180" y="27465"/>
                  <a:pt x="7543480" y="18288"/>
                </a:cubicBezTo>
                <a:cubicBezTo>
                  <a:pt x="7405780" y="9111"/>
                  <a:pt x="7216607" y="3660"/>
                  <a:pt x="7109323" y="18288"/>
                </a:cubicBezTo>
                <a:cubicBezTo>
                  <a:pt x="7002039" y="32916"/>
                  <a:pt x="6576231" y="42692"/>
                  <a:pt x="6430952" y="18288"/>
                </a:cubicBezTo>
                <a:cubicBezTo>
                  <a:pt x="6285673" y="-6116"/>
                  <a:pt x="6138840" y="34521"/>
                  <a:pt x="5915391" y="18288"/>
                </a:cubicBezTo>
                <a:cubicBezTo>
                  <a:pt x="5691942" y="2055"/>
                  <a:pt x="5459460" y="51666"/>
                  <a:pt x="5237020" y="18288"/>
                </a:cubicBezTo>
                <a:cubicBezTo>
                  <a:pt x="5014580" y="-15090"/>
                  <a:pt x="4747677" y="40449"/>
                  <a:pt x="4558650" y="18288"/>
                </a:cubicBezTo>
                <a:cubicBezTo>
                  <a:pt x="4369623" y="-3873"/>
                  <a:pt x="4146061" y="12568"/>
                  <a:pt x="3880279" y="18288"/>
                </a:cubicBezTo>
                <a:cubicBezTo>
                  <a:pt x="3614497" y="24008"/>
                  <a:pt x="3473808" y="-12908"/>
                  <a:pt x="3201909" y="18288"/>
                </a:cubicBezTo>
                <a:cubicBezTo>
                  <a:pt x="2930010" y="49484"/>
                  <a:pt x="2728175" y="-3430"/>
                  <a:pt x="2604943" y="18288"/>
                </a:cubicBezTo>
                <a:cubicBezTo>
                  <a:pt x="2481711" y="40006"/>
                  <a:pt x="2004334" y="26952"/>
                  <a:pt x="1845168" y="18288"/>
                </a:cubicBezTo>
                <a:cubicBezTo>
                  <a:pt x="1686003" y="9624"/>
                  <a:pt x="1375070" y="37580"/>
                  <a:pt x="1166797" y="18288"/>
                </a:cubicBezTo>
                <a:cubicBezTo>
                  <a:pt x="958524" y="-1004"/>
                  <a:pt x="342846" y="8880"/>
                  <a:pt x="0" y="18288"/>
                </a:cubicBezTo>
                <a:cubicBezTo>
                  <a:pt x="129" y="13298"/>
                  <a:pt x="-675" y="6857"/>
                  <a:pt x="0" y="0"/>
                </a:cubicBezTo>
                <a:close/>
              </a:path>
              <a:path w="8140446" h="18288" stroke="0" extrusionOk="0">
                <a:moveTo>
                  <a:pt x="0" y="0"/>
                </a:moveTo>
                <a:cubicBezTo>
                  <a:pt x="142435" y="-24533"/>
                  <a:pt x="380026" y="17447"/>
                  <a:pt x="596966" y="0"/>
                </a:cubicBezTo>
                <a:cubicBezTo>
                  <a:pt x="813906" y="-17447"/>
                  <a:pt x="830530" y="13462"/>
                  <a:pt x="1031123" y="0"/>
                </a:cubicBezTo>
                <a:cubicBezTo>
                  <a:pt x="1231716" y="-13462"/>
                  <a:pt x="1634038" y="0"/>
                  <a:pt x="1872303" y="0"/>
                </a:cubicBezTo>
                <a:cubicBezTo>
                  <a:pt x="2110568" y="0"/>
                  <a:pt x="2261934" y="-25727"/>
                  <a:pt x="2469269" y="0"/>
                </a:cubicBezTo>
                <a:cubicBezTo>
                  <a:pt x="2676604" y="25727"/>
                  <a:pt x="2790440" y="16284"/>
                  <a:pt x="3066235" y="0"/>
                </a:cubicBezTo>
                <a:cubicBezTo>
                  <a:pt x="3342030" y="-16284"/>
                  <a:pt x="3685603" y="41976"/>
                  <a:pt x="3907414" y="0"/>
                </a:cubicBezTo>
                <a:cubicBezTo>
                  <a:pt x="4129225" y="-41976"/>
                  <a:pt x="4177416" y="-7598"/>
                  <a:pt x="4422976" y="0"/>
                </a:cubicBezTo>
                <a:cubicBezTo>
                  <a:pt x="4668536" y="7598"/>
                  <a:pt x="5023499" y="-28058"/>
                  <a:pt x="5264155" y="0"/>
                </a:cubicBezTo>
                <a:cubicBezTo>
                  <a:pt x="5504811" y="28058"/>
                  <a:pt x="5703675" y="13288"/>
                  <a:pt x="6105335" y="0"/>
                </a:cubicBezTo>
                <a:cubicBezTo>
                  <a:pt x="6506995" y="-13288"/>
                  <a:pt x="6455516" y="-5124"/>
                  <a:pt x="6783705" y="0"/>
                </a:cubicBezTo>
                <a:cubicBezTo>
                  <a:pt x="7111894" y="5124"/>
                  <a:pt x="7512856" y="10604"/>
                  <a:pt x="8140446" y="0"/>
                </a:cubicBezTo>
                <a:cubicBezTo>
                  <a:pt x="8140458" y="8833"/>
                  <a:pt x="8140986" y="9830"/>
                  <a:pt x="8140446" y="18288"/>
                </a:cubicBezTo>
                <a:cubicBezTo>
                  <a:pt x="7959314" y="3345"/>
                  <a:pt x="7870113" y="10437"/>
                  <a:pt x="7706289" y="18288"/>
                </a:cubicBezTo>
                <a:cubicBezTo>
                  <a:pt x="7542465" y="26139"/>
                  <a:pt x="7157940" y="17482"/>
                  <a:pt x="6865109" y="18288"/>
                </a:cubicBezTo>
                <a:cubicBezTo>
                  <a:pt x="6572278" y="19094"/>
                  <a:pt x="6524256" y="38051"/>
                  <a:pt x="6349548" y="18288"/>
                </a:cubicBezTo>
                <a:cubicBezTo>
                  <a:pt x="6174840" y="-1475"/>
                  <a:pt x="5951624" y="174"/>
                  <a:pt x="5671177" y="18288"/>
                </a:cubicBezTo>
                <a:cubicBezTo>
                  <a:pt x="5390730" y="36402"/>
                  <a:pt x="5222992" y="60058"/>
                  <a:pt x="4829998" y="18288"/>
                </a:cubicBezTo>
                <a:cubicBezTo>
                  <a:pt x="4437004" y="-23482"/>
                  <a:pt x="4344181" y="39087"/>
                  <a:pt x="4151627" y="18288"/>
                </a:cubicBezTo>
                <a:cubicBezTo>
                  <a:pt x="3959073" y="-2511"/>
                  <a:pt x="3886970" y="32875"/>
                  <a:pt x="3717470" y="18288"/>
                </a:cubicBezTo>
                <a:cubicBezTo>
                  <a:pt x="3547970" y="3701"/>
                  <a:pt x="3451521" y="31872"/>
                  <a:pt x="3201909" y="18288"/>
                </a:cubicBezTo>
                <a:cubicBezTo>
                  <a:pt x="2952297" y="4704"/>
                  <a:pt x="2543413" y="6029"/>
                  <a:pt x="2360729" y="18288"/>
                </a:cubicBezTo>
                <a:cubicBezTo>
                  <a:pt x="2178045" y="30547"/>
                  <a:pt x="1906056" y="25847"/>
                  <a:pt x="1682359" y="18288"/>
                </a:cubicBezTo>
                <a:cubicBezTo>
                  <a:pt x="1458662" y="10730"/>
                  <a:pt x="1330405" y="8046"/>
                  <a:pt x="1166797" y="18288"/>
                </a:cubicBezTo>
                <a:cubicBezTo>
                  <a:pt x="1003189" y="28530"/>
                  <a:pt x="278098" y="19533"/>
                  <a:pt x="0" y="18288"/>
                </a:cubicBezTo>
                <a:cubicBezTo>
                  <a:pt x="74" y="14054"/>
                  <a:pt x="-46" y="6997"/>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464ECF6-2513-6961-61CB-1C9DFAC11338}"/>
              </a:ext>
            </a:extLst>
          </p:cNvPr>
          <p:cNvSpPr>
            <a:spLocks noGrp="1"/>
          </p:cNvSpPr>
          <p:nvPr>
            <p:ph idx="1"/>
          </p:nvPr>
        </p:nvSpPr>
        <p:spPr>
          <a:xfrm>
            <a:off x="628650" y="1929384"/>
            <a:ext cx="7886700" cy="4251960"/>
          </a:xfrm>
        </p:spPr>
        <p:txBody>
          <a:bodyPr>
            <a:normAutofit/>
          </a:bodyPr>
          <a:lstStyle/>
          <a:p>
            <a:pPr marL="0" indent="0">
              <a:buNone/>
            </a:pPr>
            <a:r>
              <a:rPr lang="en-GB" sz="4000" dirty="0"/>
              <a:t>Reflect on the main differences between safeguarding children or adults at risk? </a:t>
            </a:r>
          </a:p>
          <a:p>
            <a:endParaRPr lang="en-GB" sz="1900" dirty="0"/>
          </a:p>
          <a:p>
            <a:pPr marL="0" indent="0">
              <a:buNone/>
            </a:pPr>
            <a:endParaRPr lang="en-US" sz="1900" dirty="0"/>
          </a:p>
        </p:txBody>
      </p:sp>
      <p:sp>
        <p:nvSpPr>
          <p:cNvPr id="4" name="Footer Placeholder 3">
            <a:extLst>
              <a:ext uri="{FF2B5EF4-FFF2-40B4-BE49-F238E27FC236}">
                <a16:creationId xmlns:a16="http://schemas.microsoft.com/office/drawing/2014/main" id="{14B191FE-20CC-E2A9-2AA5-59AA720BC879}"/>
              </a:ext>
            </a:extLst>
          </p:cNvPr>
          <p:cNvSpPr>
            <a:spLocks noGrp="1"/>
          </p:cNvSpPr>
          <p:nvPr>
            <p:ph type="ftr" sz="quarter" idx="11"/>
          </p:nvPr>
        </p:nvSpPr>
        <p:spPr>
          <a:xfrm>
            <a:off x="3028950" y="6356350"/>
            <a:ext cx="3086100" cy="365125"/>
          </a:xfrm>
        </p:spPr>
        <p:txBody>
          <a:bodyPr>
            <a:normAutofit/>
          </a:bodyPr>
          <a:lstStyle/>
          <a:p>
            <a:pPr>
              <a:spcAft>
                <a:spcPts val="600"/>
              </a:spcAft>
              <a:defRPr/>
            </a:pPr>
            <a:r>
              <a:rPr lang="en-GB"/>
              <a:t>Porth Agored Social Work  Consolidation Programme  </a:t>
            </a:r>
          </a:p>
        </p:txBody>
      </p:sp>
      <p:sp>
        <p:nvSpPr>
          <p:cNvPr id="5" name="Slide Number Placeholder 4">
            <a:extLst>
              <a:ext uri="{FF2B5EF4-FFF2-40B4-BE49-F238E27FC236}">
                <a16:creationId xmlns:a16="http://schemas.microsoft.com/office/drawing/2014/main" id="{51C2F247-4492-3F46-9791-7EBADCE5C5A6}"/>
              </a:ext>
            </a:extLst>
          </p:cNvPr>
          <p:cNvSpPr>
            <a:spLocks noGrp="1"/>
          </p:cNvSpPr>
          <p:nvPr>
            <p:ph type="sldNum" sz="quarter" idx="12"/>
          </p:nvPr>
        </p:nvSpPr>
        <p:spPr>
          <a:xfrm>
            <a:off x="6457950" y="6356350"/>
            <a:ext cx="2057400" cy="365125"/>
          </a:xfrm>
        </p:spPr>
        <p:txBody>
          <a:bodyPr>
            <a:normAutofit/>
          </a:bodyPr>
          <a:lstStyle/>
          <a:p>
            <a:pPr>
              <a:spcAft>
                <a:spcPts val="600"/>
              </a:spcAft>
              <a:defRPr/>
            </a:pPr>
            <a:fld id="{E07D619C-9A2E-4280-B9DB-349F82AE6CEA}" type="slidenum">
              <a:rPr lang="en-GB" altLang="en-US" smtClean="0"/>
              <a:pPr>
                <a:spcAft>
                  <a:spcPts val="600"/>
                </a:spcAft>
                <a:defRPr/>
              </a:pPr>
              <a:t>12</a:t>
            </a:fld>
            <a:endParaRPr lang="en-GB" altLang="en-US"/>
          </a:p>
        </p:txBody>
      </p:sp>
    </p:spTree>
    <p:extLst>
      <p:ext uri="{BB962C8B-B14F-4D97-AF65-F5344CB8AC3E}">
        <p14:creationId xmlns:p14="http://schemas.microsoft.com/office/powerpoint/2010/main" val="339711910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3" name="Rectangle 32">
            <a:extLst>
              <a:ext uri="{FF2B5EF4-FFF2-40B4-BE49-F238E27FC236}">
                <a16:creationId xmlns:a16="http://schemas.microsoft.com/office/drawing/2014/main" id="{5D13CC36-B950-4F02-9BAF-9A7EB26739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34">
            <a:extLst>
              <a:ext uri="{FF2B5EF4-FFF2-40B4-BE49-F238E27FC236}">
                <a16:creationId xmlns:a16="http://schemas.microsoft.com/office/drawing/2014/main" id="{D1BDED99-B35B-4FEE-A274-8E8DB6FEEE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768547"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4" name="Picture 23" descr="A hand of two adults and a kid on top of each other">
            <a:extLst>
              <a:ext uri="{FF2B5EF4-FFF2-40B4-BE49-F238E27FC236}">
                <a16:creationId xmlns:a16="http://schemas.microsoft.com/office/drawing/2014/main" id="{64CFF24A-A06C-269C-7AA0-E6F08D63F22F}"/>
              </a:ext>
            </a:extLst>
          </p:cNvPr>
          <p:cNvPicPr>
            <a:picLocks noChangeAspect="1"/>
          </p:cNvPicPr>
          <p:nvPr/>
        </p:nvPicPr>
        <p:blipFill>
          <a:blip r:embed="rId2"/>
          <a:srcRect l="38098" r="31068" b="-1"/>
          <a:stretch>
            <a:fillRect/>
          </a:stretch>
        </p:blipFill>
        <p:spPr>
          <a:xfrm>
            <a:off x="5976166" y="10"/>
            <a:ext cx="3167834" cy="6857990"/>
          </a:xfrm>
          <a:custGeom>
            <a:avLst/>
            <a:gdLst/>
            <a:ahLst/>
            <a:cxnLst/>
            <a:rect l="l" t="t" r="r" b="b"/>
            <a:pathLst>
              <a:path w="4223778" h="6865951">
                <a:moveTo>
                  <a:pt x="478794" y="0"/>
                </a:moveTo>
                <a:lnTo>
                  <a:pt x="4223778" y="0"/>
                </a:lnTo>
                <a:lnTo>
                  <a:pt x="4223778" y="6865951"/>
                </a:lnTo>
                <a:lnTo>
                  <a:pt x="52221" y="6865951"/>
                </a:lnTo>
                <a:lnTo>
                  <a:pt x="49989" y="6844695"/>
                </a:lnTo>
                <a:cubicBezTo>
                  <a:pt x="46440" y="6810509"/>
                  <a:pt x="42891" y="6776323"/>
                  <a:pt x="41304" y="6765443"/>
                </a:cubicBezTo>
                <a:cubicBezTo>
                  <a:pt x="35681" y="6732842"/>
                  <a:pt x="13533" y="6716945"/>
                  <a:pt x="11182" y="6694817"/>
                </a:cubicBezTo>
                <a:cubicBezTo>
                  <a:pt x="16764" y="6697663"/>
                  <a:pt x="14835" y="6635151"/>
                  <a:pt x="10913" y="6627127"/>
                </a:cubicBezTo>
                <a:cubicBezTo>
                  <a:pt x="19564" y="6579282"/>
                  <a:pt x="-12861" y="6585665"/>
                  <a:pt x="5999" y="6527525"/>
                </a:cubicBezTo>
                <a:cubicBezTo>
                  <a:pt x="12287" y="6468687"/>
                  <a:pt x="19003" y="6409739"/>
                  <a:pt x="7685" y="6346547"/>
                </a:cubicBezTo>
                <a:cubicBezTo>
                  <a:pt x="31149" y="6240430"/>
                  <a:pt x="5895" y="6134229"/>
                  <a:pt x="12535" y="6084924"/>
                </a:cubicBezTo>
                <a:cubicBezTo>
                  <a:pt x="14696" y="6024961"/>
                  <a:pt x="53867" y="6020785"/>
                  <a:pt x="45320" y="5989742"/>
                </a:cubicBezTo>
                <a:cubicBezTo>
                  <a:pt x="41264" y="5940899"/>
                  <a:pt x="43258" y="5932095"/>
                  <a:pt x="40418" y="5889597"/>
                </a:cubicBezTo>
                <a:cubicBezTo>
                  <a:pt x="20860" y="5848611"/>
                  <a:pt x="51187" y="5792775"/>
                  <a:pt x="49796" y="5755774"/>
                </a:cubicBezTo>
                <a:cubicBezTo>
                  <a:pt x="43522" y="5734342"/>
                  <a:pt x="37368" y="5692606"/>
                  <a:pt x="49956" y="5684909"/>
                </a:cubicBezTo>
                <a:cubicBezTo>
                  <a:pt x="52825" y="5660429"/>
                  <a:pt x="62553" y="5623499"/>
                  <a:pt x="67011" y="5608897"/>
                </a:cubicBezTo>
                <a:lnTo>
                  <a:pt x="76701" y="5597290"/>
                </a:lnTo>
                <a:cubicBezTo>
                  <a:pt x="87717" y="5587442"/>
                  <a:pt x="82431" y="5550877"/>
                  <a:pt x="89120" y="5529641"/>
                </a:cubicBezTo>
                <a:cubicBezTo>
                  <a:pt x="69291" y="5496375"/>
                  <a:pt x="118554" y="5526326"/>
                  <a:pt x="94330" y="5470852"/>
                </a:cubicBezTo>
                <a:cubicBezTo>
                  <a:pt x="95483" y="5449506"/>
                  <a:pt x="114690" y="5429653"/>
                  <a:pt x="116139" y="5390946"/>
                </a:cubicBezTo>
                <a:cubicBezTo>
                  <a:pt x="127589" y="5337323"/>
                  <a:pt x="132794" y="5338384"/>
                  <a:pt x="135560" y="5284344"/>
                </a:cubicBezTo>
                <a:cubicBezTo>
                  <a:pt x="143629" y="5226223"/>
                  <a:pt x="148113" y="5192743"/>
                  <a:pt x="158141" y="5143920"/>
                </a:cubicBezTo>
                <a:cubicBezTo>
                  <a:pt x="170128" y="5118849"/>
                  <a:pt x="159838" y="5102006"/>
                  <a:pt x="174950" y="5088188"/>
                </a:cubicBezTo>
                <a:cubicBezTo>
                  <a:pt x="197620" y="5107654"/>
                  <a:pt x="181875" y="4983257"/>
                  <a:pt x="203603" y="5010764"/>
                </a:cubicBezTo>
                <a:lnTo>
                  <a:pt x="258582" y="4919969"/>
                </a:lnTo>
                <a:cubicBezTo>
                  <a:pt x="238838" y="4883087"/>
                  <a:pt x="271098" y="4853332"/>
                  <a:pt x="287910" y="4849612"/>
                </a:cubicBezTo>
                <a:cubicBezTo>
                  <a:pt x="294156" y="4811643"/>
                  <a:pt x="286101" y="4834074"/>
                  <a:pt x="305439" y="4799017"/>
                </a:cubicBezTo>
                <a:cubicBezTo>
                  <a:pt x="322572" y="4758926"/>
                  <a:pt x="352642" y="4705848"/>
                  <a:pt x="373456" y="4667754"/>
                </a:cubicBezTo>
                <a:cubicBezTo>
                  <a:pt x="384080" y="4649919"/>
                  <a:pt x="401158" y="4670663"/>
                  <a:pt x="407944" y="4574050"/>
                </a:cubicBezTo>
                <a:cubicBezTo>
                  <a:pt x="408098" y="4548109"/>
                  <a:pt x="427782" y="4503327"/>
                  <a:pt x="425133" y="4462469"/>
                </a:cubicBezTo>
                <a:lnTo>
                  <a:pt x="433890" y="4364681"/>
                </a:lnTo>
                <a:cubicBezTo>
                  <a:pt x="430018" y="4339230"/>
                  <a:pt x="435361" y="4287915"/>
                  <a:pt x="440691" y="4222147"/>
                </a:cubicBezTo>
                <a:cubicBezTo>
                  <a:pt x="451463" y="4164562"/>
                  <a:pt x="497377" y="4067298"/>
                  <a:pt x="503057" y="3977136"/>
                </a:cubicBezTo>
                <a:cubicBezTo>
                  <a:pt x="519229" y="3939837"/>
                  <a:pt x="472839" y="3875689"/>
                  <a:pt x="507582" y="3776020"/>
                </a:cubicBezTo>
                <a:cubicBezTo>
                  <a:pt x="497716" y="3757477"/>
                  <a:pt x="518006" y="3707185"/>
                  <a:pt x="521577" y="3692206"/>
                </a:cubicBezTo>
                <a:cubicBezTo>
                  <a:pt x="525148" y="3677227"/>
                  <a:pt x="526352" y="3687655"/>
                  <a:pt x="529009" y="3686147"/>
                </a:cubicBezTo>
                <a:cubicBezTo>
                  <a:pt x="531848" y="3650325"/>
                  <a:pt x="545504" y="3563351"/>
                  <a:pt x="551870" y="3514534"/>
                </a:cubicBezTo>
                <a:cubicBezTo>
                  <a:pt x="561331" y="3487751"/>
                  <a:pt x="581973" y="3426419"/>
                  <a:pt x="567205" y="3393248"/>
                </a:cubicBezTo>
                <a:cubicBezTo>
                  <a:pt x="585208" y="3400657"/>
                  <a:pt x="563566" y="3353906"/>
                  <a:pt x="579630" y="3344723"/>
                </a:cubicBezTo>
                <a:cubicBezTo>
                  <a:pt x="592861" y="3339338"/>
                  <a:pt x="589379" y="3323900"/>
                  <a:pt x="592672" y="3310978"/>
                </a:cubicBezTo>
                <a:cubicBezTo>
                  <a:pt x="605351" y="3299735"/>
                  <a:pt x="594296" y="3237176"/>
                  <a:pt x="589270" y="3216655"/>
                </a:cubicBezTo>
                <a:cubicBezTo>
                  <a:pt x="566909" y="3160431"/>
                  <a:pt x="626099" y="3142203"/>
                  <a:pt x="609663" y="3096973"/>
                </a:cubicBezTo>
                <a:cubicBezTo>
                  <a:pt x="609191" y="3084373"/>
                  <a:pt x="615889" y="3033331"/>
                  <a:pt x="618886" y="3023628"/>
                </a:cubicBezTo>
                <a:lnTo>
                  <a:pt x="630425" y="2998646"/>
                </a:lnTo>
                <a:lnTo>
                  <a:pt x="640017" y="2995914"/>
                </a:lnTo>
                <a:lnTo>
                  <a:pt x="643600" y="2978244"/>
                </a:lnTo>
                <a:lnTo>
                  <a:pt x="659520" y="2950805"/>
                </a:lnTo>
                <a:cubicBezTo>
                  <a:pt x="620152" y="2937671"/>
                  <a:pt x="687598" y="2860550"/>
                  <a:pt x="650890" y="2864933"/>
                </a:cubicBezTo>
                <a:cubicBezTo>
                  <a:pt x="663707" y="2817056"/>
                  <a:pt x="662078" y="2779813"/>
                  <a:pt x="640210" y="2741864"/>
                </a:cubicBezTo>
                <a:cubicBezTo>
                  <a:pt x="634452" y="2649732"/>
                  <a:pt x="665268" y="2597914"/>
                  <a:pt x="639387" y="2510931"/>
                </a:cubicBezTo>
                <a:cubicBezTo>
                  <a:pt x="645574" y="2407642"/>
                  <a:pt x="671719" y="2317589"/>
                  <a:pt x="680438" y="2227415"/>
                </a:cubicBezTo>
                <a:cubicBezTo>
                  <a:pt x="664175" y="2189847"/>
                  <a:pt x="704423" y="2141655"/>
                  <a:pt x="688135" y="2054289"/>
                </a:cubicBezTo>
                <a:cubicBezTo>
                  <a:pt x="683239" y="2048201"/>
                  <a:pt x="684029" y="1979567"/>
                  <a:pt x="681480" y="1972202"/>
                </a:cubicBezTo>
                <a:lnTo>
                  <a:pt x="686247" y="1917474"/>
                </a:lnTo>
                <a:lnTo>
                  <a:pt x="679783" y="1862721"/>
                </a:lnTo>
                <a:cubicBezTo>
                  <a:pt x="683677" y="1851209"/>
                  <a:pt x="688980" y="1824057"/>
                  <a:pt x="686639" y="1818227"/>
                </a:cubicBezTo>
                <a:lnTo>
                  <a:pt x="658235" y="1742488"/>
                </a:lnTo>
                <a:cubicBezTo>
                  <a:pt x="645662" y="1715201"/>
                  <a:pt x="661423" y="1719638"/>
                  <a:pt x="636990" y="1638389"/>
                </a:cubicBezTo>
                <a:cubicBezTo>
                  <a:pt x="626351" y="1601441"/>
                  <a:pt x="629414" y="1617134"/>
                  <a:pt x="602059" y="1570807"/>
                </a:cubicBezTo>
                <a:lnTo>
                  <a:pt x="570903" y="1513173"/>
                </a:lnTo>
                <a:cubicBezTo>
                  <a:pt x="570781" y="1503175"/>
                  <a:pt x="550561" y="1468055"/>
                  <a:pt x="550438" y="1458058"/>
                </a:cubicBezTo>
                <a:cubicBezTo>
                  <a:pt x="556848" y="1428101"/>
                  <a:pt x="546263" y="1422712"/>
                  <a:pt x="531416" y="1385478"/>
                </a:cubicBezTo>
                <a:cubicBezTo>
                  <a:pt x="527790" y="1370753"/>
                  <a:pt x="490725" y="1304050"/>
                  <a:pt x="501981" y="1265452"/>
                </a:cubicBezTo>
                <a:cubicBezTo>
                  <a:pt x="501825" y="1234781"/>
                  <a:pt x="490462" y="1187660"/>
                  <a:pt x="487370" y="1141743"/>
                </a:cubicBezTo>
                <a:cubicBezTo>
                  <a:pt x="484278" y="1095826"/>
                  <a:pt x="483852" y="1028118"/>
                  <a:pt x="483427" y="989948"/>
                </a:cubicBezTo>
                <a:cubicBezTo>
                  <a:pt x="483001" y="951779"/>
                  <a:pt x="494678" y="945984"/>
                  <a:pt x="484820" y="912725"/>
                </a:cubicBezTo>
                <a:cubicBezTo>
                  <a:pt x="467566" y="854951"/>
                  <a:pt x="510777" y="860797"/>
                  <a:pt x="475093" y="812798"/>
                </a:cubicBezTo>
                <a:cubicBezTo>
                  <a:pt x="461960" y="787034"/>
                  <a:pt x="498505" y="551948"/>
                  <a:pt x="461972" y="450605"/>
                </a:cubicBezTo>
                <a:cubicBezTo>
                  <a:pt x="470167" y="357604"/>
                  <a:pt x="458694" y="431306"/>
                  <a:pt x="465015" y="372906"/>
                </a:cubicBezTo>
                <a:cubicBezTo>
                  <a:pt x="503427" y="364177"/>
                  <a:pt x="489736" y="290341"/>
                  <a:pt x="490377" y="246134"/>
                </a:cubicBezTo>
                <a:cubicBezTo>
                  <a:pt x="491019" y="201927"/>
                  <a:pt x="449725" y="138160"/>
                  <a:pt x="468864" y="107666"/>
                </a:cubicBezTo>
                <a:cubicBezTo>
                  <a:pt x="468282" y="89794"/>
                  <a:pt x="477749" y="76947"/>
                  <a:pt x="477167" y="59075"/>
                </a:cubicBezTo>
                <a:lnTo>
                  <a:pt x="472992" y="14560"/>
                </a:lnTo>
                <a:close/>
              </a:path>
            </a:pathLst>
          </a:custGeom>
        </p:spPr>
      </p:pic>
      <p:sp>
        <p:nvSpPr>
          <p:cNvPr id="2" name="Title 1">
            <a:extLst>
              <a:ext uri="{FF2B5EF4-FFF2-40B4-BE49-F238E27FC236}">
                <a16:creationId xmlns:a16="http://schemas.microsoft.com/office/drawing/2014/main" id="{AD591C1F-A4B8-3538-E84D-D00B00E7AC15}"/>
              </a:ext>
            </a:extLst>
          </p:cNvPr>
          <p:cNvSpPr>
            <a:spLocks noGrp="1"/>
          </p:cNvSpPr>
          <p:nvPr>
            <p:ph type="title"/>
          </p:nvPr>
        </p:nvSpPr>
        <p:spPr>
          <a:xfrm>
            <a:off x="289230" y="161790"/>
            <a:ext cx="5123391" cy="1322887"/>
          </a:xfrm>
        </p:spPr>
        <p:txBody>
          <a:bodyPr>
            <a:normAutofit/>
          </a:bodyPr>
          <a:lstStyle/>
          <a:p>
            <a:r>
              <a:rPr lang="en-GB" sz="3100" b="1" dirty="0">
                <a:latin typeface="Aptos" panose="020B0004020202020204" pitchFamily="34" charset="0"/>
                <a:cs typeface="Times New Roman" panose="02020603050405020304" pitchFamily="18" charset="0"/>
              </a:rPr>
              <a:t>Adults and Children Differences in Safeguarding</a:t>
            </a:r>
            <a:endParaRPr lang="en-US" sz="3100" b="1" dirty="0">
              <a:highlight>
                <a:srgbClr val="FFFF00"/>
              </a:highlight>
            </a:endParaRPr>
          </a:p>
        </p:txBody>
      </p:sp>
      <p:sp>
        <p:nvSpPr>
          <p:cNvPr id="3" name="Content Placeholder 2">
            <a:extLst>
              <a:ext uri="{FF2B5EF4-FFF2-40B4-BE49-F238E27FC236}">
                <a16:creationId xmlns:a16="http://schemas.microsoft.com/office/drawing/2014/main" id="{457AFF40-C111-86A2-9A37-D179825BF4A7}"/>
              </a:ext>
            </a:extLst>
          </p:cNvPr>
          <p:cNvSpPr>
            <a:spLocks noGrp="1"/>
          </p:cNvSpPr>
          <p:nvPr>
            <p:ph idx="1"/>
          </p:nvPr>
        </p:nvSpPr>
        <p:spPr>
          <a:xfrm>
            <a:off x="289230" y="1340768"/>
            <a:ext cx="5450708" cy="4761919"/>
          </a:xfrm>
        </p:spPr>
        <p:txBody>
          <a:bodyPr>
            <a:noAutofit/>
          </a:bodyPr>
          <a:lstStyle/>
          <a:p>
            <a:pPr marL="0" indent="0">
              <a:buNone/>
            </a:pPr>
            <a:r>
              <a:rPr lang="en-GB" sz="2000" b="1" i="0" u="none" strike="noStrike" dirty="0">
                <a:effectLst/>
                <a:latin typeface="NSPCC-Regular"/>
              </a:rPr>
              <a:t>Children</a:t>
            </a:r>
          </a:p>
          <a:p>
            <a:pPr marL="0" indent="0">
              <a:buNone/>
            </a:pPr>
            <a:r>
              <a:rPr lang="en-GB" sz="2000" dirty="0">
                <a:latin typeface="Aptos" panose="020B0004020202020204" pitchFamily="34" charset="0"/>
                <a:ea typeface="Aptos" panose="020B0004020202020204" pitchFamily="34" charset="0"/>
                <a:cs typeface="Times New Roman" panose="02020603050405020304" pitchFamily="18" charset="0"/>
              </a:rPr>
              <a:t>The welfare of the child is always paramount (paramountcy principle, Children Act, 1989 ) </a:t>
            </a:r>
          </a:p>
          <a:p>
            <a:pPr marL="0" indent="0">
              <a:buNone/>
            </a:pPr>
            <a:r>
              <a:rPr lang="en-GB" sz="2000" b="0" i="0" u="none" strike="noStrike" dirty="0">
                <a:effectLst/>
                <a:latin typeface="NSPCC-Regular"/>
              </a:rPr>
              <a:t>Gillick competency and Fraser guidelines however help people who work with children to balance the need to listen to children's wishes with the responsibility to keep them safe.</a:t>
            </a:r>
            <a:endParaRPr lang="en-US" sz="2000" dirty="0"/>
          </a:p>
          <a:p>
            <a:pPr marL="0" indent="0">
              <a:buNone/>
            </a:pPr>
            <a:r>
              <a:rPr lang="en-GB" sz="2000" dirty="0">
                <a:effectLst/>
                <a:latin typeface="Aptos" panose="020B0004020202020204" pitchFamily="34" charset="0"/>
                <a:ea typeface="Aptos" panose="020B0004020202020204" pitchFamily="34" charset="0"/>
                <a:cs typeface="Times New Roman" panose="02020603050405020304" pitchFamily="18" charset="0"/>
              </a:rPr>
              <a:t>A child under sixteen can be seen as 'Gillick competent' i.e. they are felt to be mature enough to make decisions about certain things that affect them and understand the implications of this. </a:t>
            </a:r>
          </a:p>
          <a:p>
            <a:pPr marL="0" indent="0">
              <a:buNone/>
            </a:pPr>
            <a:r>
              <a:rPr lang="en-GB" sz="2000" dirty="0">
                <a:effectLst/>
                <a:latin typeface="Aptos" panose="020B0004020202020204" pitchFamily="34" charset="0"/>
                <a:ea typeface="Aptos" panose="020B0004020202020204" pitchFamily="34" charset="0"/>
                <a:cs typeface="Times New Roman" panose="02020603050405020304" pitchFamily="18" charset="0"/>
              </a:rPr>
              <a:t>However, there are thresholds as to what would constitute a safeguarding issue, when a child would have to be safeguarded regardless of there competency under the Gillick/Fraser guidelines. </a:t>
            </a:r>
          </a:p>
        </p:txBody>
      </p:sp>
      <p:sp>
        <p:nvSpPr>
          <p:cNvPr id="4" name="Footer Placeholder 3">
            <a:extLst>
              <a:ext uri="{FF2B5EF4-FFF2-40B4-BE49-F238E27FC236}">
                <a16:creationId xmlns:a16="http://schemas.microsoft.com/office/drawing/2014/main" id="{F628A737-83D5-2592-0B68-8EE2158A4BE8}"/>
              </a:ext>
            </a:extLst>
          </p:cNvPr>
          <p:cNvSpPr>
            <a:spLocks noGrp="1"/>
          </p:cNvSpPr>
          <p:nvPr>
            <p:ph type="ftr" sz="quarter" idx="11"/>
          </p:nvPr>
        </p:nvSpPr>
        <p:spPr>
          <a:xfrm>
            <a:off x="3028950" y="6356350"/>
            <a:ext cx="3086100" cy="365125"/>
          </a:xfrm>
        </p:spPr>
        <p:txBody>
          <a:bodyPr>
            <a:normAutofit/>
          </a:bodyPr>
          <a:lstStyle/>
          <a:p>
            <a:pPr>
              <a:spcAft>
                <a:spcPts val="600"/>
              </a:spcAft>
              <a:defRPr/>
            </a:pPr>
            <a:r>
              <a:rPr lang="en-GB" dirty="0">
                <a:solidFill>
                  <a:schemeClr val="tx1">
                    <a:lumMod val="50000"/>
                    <a:lumOff val="50000"/>
                  </a:schemeClr>
                </a:solidFill>
              </a:rPr>
              <a:t>Porth </a:t>
            </a:r>
            <a:r>
              <a:rPr lang="en-GB" dirty="0" err="1">
                <a:solidFill>
                  <a:schemeClr val="tx1">
                    <a:lumMod val="50000"/>
                    <a:lumOff val="50000"/>
                  </a:schemeClr>
                </a:solidFill>
              </a:rPr>
              <a:t>Agored</a:t>
            </a:r>
            <a:r>
              <a:rPr lang="en-GB" dirty="0">
                <a:solidFill>
                  <a:schemeClr val="tx1">
                    <a:lumMod val="50000"/>
                    <a:lumOff val="50000"/>
                  </a:schemeClr>
                </a:solidFill>
              </a:rPr>
              <a:t> Social Work  Consolidation Programme  </a:t>
            </a:r>
          </a:p>
        </p:txBody>
      </p:sp>
      <p:sp>
        <p:nvSpPr>
          <p:cNvPr id="5" name="Slide Number Placeholder 4">
            <a:extLst>
              <a:ext uri="{FF2B5EF4-FFF2-40B4-BE49-F238E27FC236}">
                <a16:creationId xmlns:a16="http://schemas.microsoft.com/office/drawing/2014/main" id="{EE93567F-115F-A8F2-067C-1EDA93D926FE}"/>
              </a:ext>
            </a:extLst>
          </p:cNvPr>
          <p:cNvSpPr>
            <a:spLocks noGrp="1"/>
          </p:cNvSpPr>
          <p:nvPr>
            <p:ph type="sldNum" sz="quarter" idx="12"/>
          </p:nvPr>
        </p:nvSpPr>
        <p:spPr>
          <a:xfrm>
            <a:off x="6457950" y="6356350"/>
            <a:ext cx="2057400" cy="365125"/>
          </a:xfrm>
        </p:spPr>
        <p:txBody>
          <a:bodyPr>
            <a:normAutofit/>
          </a:bodyPr>
          <a:lstStyle/>
          <a:p>
            <a:pPr>
              <a:spcAft>
                <a:spcPts val="600"/>
              </a:spcAft>
              <a:defRPr/>
            </a:pPr>
            <a:fld id="{E07D619C-9A2E-4280-B9DB-349F82AE6CEA}" type="slidenum">
              <a:rPr lang="en-GB" altLang="en-US">
                <a:solidFill>
                  <a:srgbClr val="FFFFFF"/>
                </a:solidFill>
              </a:rPr>
              <a:pPr>
                <a:spcAft>
                  <a:spcPts val="600"/>
                </a:spcAft>
                <a:defRPr/>
              </a:pPr>
              <a:t>13</a:t>
            </a:fld>
            <a:endParaRPr lang="en-GB" altLang="en-US">
              <a:solidFill>
                <a:srgbClr val="FFFFFF"/>
              </a:solidFill>
            </a:endParaRPr>
          </a:p>
        </p:txBody>
      </p:sp>
    </p:spTree>
    <p:extLst>
      <p:ext uri="{BB962C8B-B14F-4D97-AF65-F5344CB8AC3E}">
        <p14:creationId xmlns:p14="http://schemas.microsoft.com/office/powerpoint/2010/main" val="190974184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3" y="1914812"/>
            <a:ext cx="6858000" cy="3028377"/>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4" y="1924949"/>
            <a:ext cx="6857999" cy="302837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263195" y="4092815"/>
            <a:ext cx="2501979" cy="302838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Freeform: Shape 19">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76302" y="969718"/>
            <a:ext cx="292526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2" name="Rectangle 21">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20" y="1904672"/>
            <a:ext cx="6858003" cy="3028376"/>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8911268-B75A-5EB6-37AA-DF7F9DDABD70}"/>
              </a:ext>
            </a:extLst>
          </p:cNvPr>
          <p:cNvSpPr>
            <a:spLocks noGrp="1"/>
          </p:cNvSpPr>
          <p:nvPr>
            <p:ph type="title"/>
          </p:nvPr>
        </p:nvSpPr>
        <p:spPr>
          <a:xfrm>
            <a:off x="350041" y="586855"/>
            <a:ext cx="2401025" cy="3387497"/>
          </a:xfrm>
        </p:spPr>
        <p:txBody>
          <a:bodyPr anchor="b">
            <a:normAutofit/>
          </a:bodyPr>
          <a:lstStyle/>
          <a:p>
            <a:pPr algn="r"/>
            <a:r>
              <a:rPr lang="en-GB" sz="2700" b="1">
                <a:solidFill>
                  <a:srgbClr val="FFFFFF"/>
                </a:solidFill>
                <a:latin typeface="Aptos" panose="020B0004020202020204" pitchFamily="34" charset="0"/>
                <a:cs typeface="Times New Roman" panose="02020603050405020304" pitchFamily="18" charset="0"/>
              </a:rPr>
              <a:t>Adults and Children Differences in Safeguarding</a:t>
            </a:r>
            <a:endParaRPr lang="en-US" sz="2700">
              <a:solidFill>
                <a:srgbClr val="FFFFFF"/>
              </a:solidFill>
            </a:endParaRPr>
          </a:p>
        </p:txBody>
      </p:sp>
      <p:sp>
        <p:nvSpPr>
          <p:cNvPr id="4" name="Footer Placeholder 3">
            <a:extLst>
              <a:ext uri="{FF2B5EF4-FFF2-40B4-BE49-F238E27FC236}">
                <a16:creationId xmlns:a16="http://schemas.microsoft.com/office/drawing/2014/main" id="{88DFBDE7-A9A0-F4F9-53E7-C7A648D44835}"/>
              </a:ext>
            </a:extLst>
          </p:cNvPr>
          <p:cNvSpPr>
            <a:spLocks noGrp="1"/>
          </p:cNvSpPr>
          <p:nvPr>
            <p:ph type="ftr" sz="quarter" idx="11"/>
          </p:nvPr>
        </p:nvSpPr>
        <p:spPr>
          <a:xfrm rot="5400000">
            <a:off x="-1371600" y="1984248"/>
            <a:ext cx="3086100" cy="365125"/>
          </a:xfrm>
        </p:spPr>
        <p:txBody>
          <a:bodyPr>
            <a:normAutofit lnSpcReduction="10000"/>
          </a:bodyPr>
          <a:lstStyle/>
          <a:p>
            <a:pPr algn="l">
              <a:lnSpc>
                <a:spcPct val="90000"/>
              </a:lnSpc>
              <a:spcAft>
                <a:spcPts val="600"/>
              </a:spcAft>
              <a:defRPr/>
            </a:pPr>
            <a:r>
              <a:rPr lang="en-GB" sz="300">
                <a:solidFill>
                  <a:srgbClr val="FFFFFF"/>
                </a:solidFill>
              </a:rPr>
              <a:t>Porth Agored Social Work  Consolidation Programme </a:t>
            </a:r>
          </a:p>
          <a:p>
            <a:pPr algn="l">
              <a:lnSpc>
                <a:spcPct val="90000"/>
              </a:lnSpc>
              <a:spcAft>
                <a:spcPts val="600"/>
              </a:spcAft>
              <a:defRPr/>
            </a:pPr>
            <a:r>
              <a:rPr lang="en-GB" sz="300">
                <a:solidFill>
                  <a:srgbClr val="FFFFFF"/>
                </a:solidFill>
              </a:rPr>
              <a:t>
</a:t>
            </a:r>
          </a:p>
        </p:txBody>
      </p:sp>
      <p:sp>
        <p:nvSpPr>
          <p:cNvPr id="3" name="Content Placeholder 2">
            <a:extLst>
              <a:ext uri="{FF2B5EF4-FFF2-40B4-BE49-F238E27FC236}">
                <a16:creationId xmlns:a16="http://schemas.microsoft.com/office/drawing/2014/main" id="{A6E23053-9183-94E8-3272-9042E083039F}"/>
              </a:ext>
            </a:extLst>
          </p:cNvPr>
          <p:cNvSpPr>
            <a:spLocks noGrp="1"/>
          </p:cNvSpPr>
          <p:nvPr>
            <p:ph idx="1"/>
          </p:nvPr>
        </p:nvSpPr>
        <p:spPr>
          <a:xfrm>
            <a:off x="3607694" y="649480"/>
            <a:ext cx="4916510" cy="5546047"/>
          </a:xfrm>
        </p:spPr>
        <p:txBody>
          <a:bodyPr anchor="ctr">
            <a:normAutofit/>
          </a:bodyPr>
          <a:lstStyle/>
          <a:p>
            <a:pPr marL="0" indent="0">
              <a:buNone/>
            </a:pPr>
            <a:r>
              <a:rPr lang="en-GB" sz="2400" b="1" dirty="0">
                <a:latin typeface="Aptos" panose="020B0004020202020204" pitchFamily="34" charset="0"/>
                <a:ea typeface="Aptos" panose="020B0004020202020204" pitchFamily="34" charset="0"/>
                <a:cs typeface="Times New Roman" panose="02020603050405020304" pitchFamily="18" charset="0"/>
              </a:rPr>
              <a:t>Adults</a:t>
            </a:r>
          </a:p>
          <a:p>
            <a:pPr marL="0" indent="0">
              <a:buNone/>
            </a:pPr>
            <a:r>
              <a:rPr lang="en-GB" sz="2400" dirty="0">
                <a:latin typeface="Aptos" panose="020B0004020202020204" pitchFamily="34" charset="0"/>
                <a:ea typeface="Aptos" panose="020B0004020202020204" pitchFamily="34" charset="0"/>
                <a:cs typeface="Times New Roman" panose="02020603050405020304" pitchFamily="18" charset="0"/>
              </a:rPr>
              <a:t>An adults right to self-determine needs to be considered alongside the Mental Capacity Act, 2005. </a:t>
            </a:r>
          </a:p>
          <a:p>
            <a:pPr marL="0" indent="0">
              <a:buNone/>
            </a:pPr>
            <a:r>
              <a:rPr lang="en-GB" sz="2400" dirty="0">
                <a:latin typeface="Aptos" panose="020B0004020202020204" pitchFamily="34" charset="0"/>
                <a:ea typeface="Aptos" panose="020B0004020202020204" pitchFamily="34" charset="0"/>
                <a:cs typeface="Times New Roman" panose="02020603050405020304" pitchFamily="18" charset="0"/>
              </a:rPr>
              <a:t>Adults have the right to choose not to protect themselves with the law not enforcing intervention as they have the right to self-determine, however there are exceptions to this and “consent” must be considered alongside the Wales Safeguarding Procedures. </a:t>
            </a:r>
          </a:p>
          <a:p>
            <a:endParaRPr lang="en-US" sz="1700" dirty="0"/>
          </a:p>
        </p:txBody>
      </p:sp>
      <p:sp>
        <p:nvSpPr>
          <p:cNvPr id="5" name="Slide Number Placeholder 4">
            <a:extLst>
              <a:ext uri="{FF2B5EF4-FFF2-40B4-BE49-F238E27FC236}">
                <a16:creationId xmlns:a16="http://schemas.microsoft.com/office/drawing/2014/main" id="{1AD65DC8-7732-1BC7-67CC-4DD6D5072C45}"/>
              </a:ext>
            </a:extLst>
          </p:cNvPr>
          <p:cNvSpPr>
            <a:spLocks noGrp="1"/>
          </p:cNvSpPr>
          <p:nvPr>
            <p:ph type="sldNum" sz="quarter" idx="12"/>
          </p:nvPr>
        </p:nvSpPr>
        <p:spPr>
          <a:xfrm>
            <a:off x="8778240" y="6455664"/>
            <a:ext cx="336042" cy="365125"/>
          </a:xfrm>
        </p:spPr>
        <p:txBody>
          <a:bodyPr>
            <a:normAutofit/>
          </a:bodyPr>
          <a:lstStyle/>
          <a:p>
            <a:pPr>
              <a:spcAft>
                <a:spcPts val="600"/>
              </a:spcAft>
              <a:defRPr/>
            </a:pPr>
            <a:fld id="{E07D619C-9A2E-4280-B9DB-349F82AE6CEA}" type="slidenum">
              <a:rPr lang="en-GB" altLang="en-US" sz="1000">
                <a:solidFill>
                  <a:schemeClr val="tx1">
                    <a:lumMod val="50000"/>
                    <a:lumOff val="50000"/>
                  </a:schemeClr>
                </a:solidFill>
              </a:rPr>
              <a:pPr>
                <a:spcAft>
                  <a:spcPts val="600"/>
                </a:spcAft>
                <a:defRPr/>
              </a:pPr>
              <a:t>14</a:t>
            </a:fld>
            <a:endParaRPr lang="en-GB" altLang="en-US" sz="1000">
              <a:solidFill>
                <a:schemeClr val="tx1">
                  <a:lumMod val="50000"/>
                  <a:lumOff val="50000"/>
                </a:schemeClr>
              </a:solidFill>
            </a:endParaRPr>
          </a:p>
        </p:txBody>
      </p:sp>
    </p:spTree>
    <p:extLst>
      <p:ext uri="{BB962C8B-B14F-4D97-AF65-F5344CB8AC3E}">
        <p14:creationId xmlns:p14="http://schemas.microsoft.com/office/powerpoint/2010/main" val="75394859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7E5650-7063-6AC3-A00E-6676C660BBD1}"/>
              </a:ext>
            </a:extLst>
          </p:cNvPr>
          <p:cNvSpPr>
            <a:spLocks noGrp="1"/>
          </p:cNvSpPr>
          <p:nvPr>
            <p:ph type="title"/>
          </p:nvPr>
        </p:nvSpPr>
        <p:spPr>
          <a:xfrm>
            <a:off x="628650" y="136524"/>
            <a:ext cx="7886700" cy="1325563"/>
          </a:xfrm>
        </p:spPr>
        <p:txBody>
          <a:bodyPr>
            <a:normAutofit/>
          </a:bodyPr>
          <a:lstStyle/>
          <a:p>
            <a:r>
              <a:rPr lang="en-GB" sz="3200" b="1" dirty="0">
                <a:latin typeface="Arial" charset="0"/>
              </a:rPr>
              <a:t>Developmental Review - </a:t>
            </a:r>
            <a:r>
              <a:rPr lang="en-GB" sz="3200" b="1" dirty="0"/>
              <a:t>Task 1 part b</a:t>
            </a:r>
            <a:br>
              <a:rPr lang="en-GB" sz="3200" b="1" dirty="0"/>
            </a:br>
            <a:r>
              <a:rPr lang="en-GB" sz="3200" b="1" dirty="0"/>
              <a:t>The Question </a:t>
            </a:r>
            <a:endParaRPr lang="en-US" dirty="0"/>
          </a:p>
        </p:txBody>
      </p:sp>
      <p:sp>
        <p:nvSpPr>
          <p:cNvPr id="3" name="Content Placeholder 2">
            <a:extLst>
              <a:ext uri="{FF2B5EF4-FFF2-40B4-BE49-F238E27FC236}">
                <a16:creationId xmlns:a16="http://schemas.microsoft.com/office/drawing/2014/main" id="{88A13476-4A46-90DA-D349-07D0AE38E688}"/>
              </a:ext>
            </a:extLst>
          </p:cNvPr>
          <p:cNvSpPr>
            <a:spLocks noGrp="1"/>
          </p:cNvSpPr>
          <p:nvPr>
            <p:ph idx="1"/>
          </p:nvPr>
        </p:nvSpPr>
        <p:spPr>
          <a:xfrm>
            <a:off x="628650" y="1427123"/>
            <a:ext cx="7886700" cy="4929227"/>
          </a:xfrm>
        </p:spPr>
        <p:txBody>
          <a:bodyPr>
            <a:normAutofit lnSpcReduction="10000"/>
          </a:bodyPr>
          <a:lstStyle/>
          <a:p>
            <a:pPr marL="0" indent="0" algn="just" hangingPunct="0">
              <a:buNone/>
            </a:pPr>
            <a:r>
              <a:rPr lang="en-GB" sz="1800" b="1" dirty="0">
                <a:solidFill>
                  <a:srgbClr val="000000"/>
                </a:solidFill>
                <a:effectLst/>
                <a:latin typeface="Arial" panose="020B0604020202020204" pitchFamily="34" charset="0"/>
                <a:ea typeface="Times New Roman" panose="02020603050405020304" pitchFamily="18" charset="0"/>
              </a:rPr>
              <a:t>Question: </a:t>
            </a:r>
            <a:endParaRPr lang="en-GB" sz="1800" dirty="0">
              <a:solidFill>
                <a:srgbClr val="000000"/>
              </a:solidFill>
              <a:effectLst/>
              <a:latin typeface="Arial" panose="020B0604020202020204" pitchFamily="34" charset="0"/>
              <a:ea typeface="Times New Roman" panose="02020603050405020304" pitchFamily="18" charset="0"/>
            </a:endParaRPr>
          </a:p>
          <a:p>
            <a:pPr algn="just" hangingPunct="0"/>
            <a:r>
              <a:rPr lang="en-GB" sz="1800" dirty="0">
                <a:solidFill>
                  <a:srgbClr val="000000"/>
                </a:solidFill>
                <a:effectLst/>
                <a:latin typeface="Arial" panose="020B0604020202020204" pitchFamily="34" charset="0"/>
                <a:ea typeface="Times New Roman" panose="02020603050405020304" pitchFamily="18" charset="0"/>
              </a:rPr>
              <a:t>Use a reflective model to </a:t>
            </a:r>
            <a:r>
              <a:rPr lang="en-GB" sz="1800" b="1" dirty="0">
                <a:solidFill>
                  <a:srgbClr val="000000"/>
                </a:solidFill>
                <a:effectLst/>
                <a:latin typeface="Arial" panose="020B0604020202020204" pitchFamily="34" charset="0"/>
                <a:ea typeface="Times New Roman" panose="02020603050405020304" pitchFamily="18" charset="0"/>
              </a:rPr>
              <a:t>critically reflect </a:t>
            </a:r>
            <a:r>
              <a:rPr lang="en-GB" sz="1800" dirty="0">
                <a:solidFill>
                  <a:srgbClr val="000000"/>
                </a:solidFill>
                <a:effectLst/>
                <a:latin typeface="Arial" panose="020B0604020202020204" pitchFamily="34" charset="0"/>
                <a:ea typeface="Times New Roman" panose="02020603050405020304" pitchFamily="18" charset="0"/>
              </a:rPr>
              <a:t>on the learning needs you identified in task 1 part a under each of the 3 Social Care Wales learning outcomes. </a:t>
            </a:r>
          </a:p>
          <a:p>
            <a:pPr algn="just" hangingPunct="0"/>
            <a:r>
              <a:rPr lang="en-GB" sz="1800" dirty="0">
                <a:solidFill>
                  <a:srgbClr val="000000"/>
                </a:solidFill>
                <a:effectLst/>
                <a:latin typeface="Arial" panose="020B0604020202020204" pitchFamily="34" charset="0"/>
                <a:ea typeface="Times New Roman" panose="02020603050405020304" pitchFamily="18" charset="0"/>
              </a:rPr>
              <a:t>This </a:t>
            </a:r>
            <a:r>
              <a:rPr lang="en-GB" sz="1800" b="1" dirty="0">
                <a:solidFill>
                  <a:srgbClr val="000000"/>
                </a:solidFill>
                <a:effectLst/>
                <a:latin typeface="Arial" panose="020B0604020202020204" pitchFamily="34" charset="0"/>
                <a:ea typeface="Times New Roman" panose="02020603050405020304" pitchFamily="18" charset="0"/>
              </a:rPr>
              <a:t>must </a:t>
            </a:r>
            <a:r>
              <a:rPr lang="en-GB" sz="1800" dirty="0">
                <a:solidFill>
                  <a:srgbClr val="000000"/>
                </a:solidFill>
                <a:effectLst/>
                <a:latin typeface="Arial" panose="020B0604020202020204" pitchFamily="34" charset="0"/>
                <a:ea typeface="Times New Roman" panose="02020603050405020304" pitchFamily="18" charset="0"/>
              </a:rPr>
              <a:t>include reference to training, learning, research and supervision and reflection with your mentor/supervisor/line manager on the extent to which your learning outcomes has been achieved. </a:t>
            </a:r>
          </a:p>
          <a:p>
            <a:pPr algn="just" hangingPunct="0"/>
            <a:r>
              <a:rPr lang="en-GB" sz="1800" b="1" dirty="0">
                <a:solidFill>
                  <a:srgbClr val="000000"/>
                </a:solidFill>
                <a:effectLst/>
                <a:latin typeface="Arial" panose="020B0604020202020204" pitchFamily="34" charset="0"/>
                <a:ea typeface="Times New Roman" panose="02020603050405020304" pitchFamily="18" charset="0"/>
              </a:rPr>
              <a:t>Identify</a:t>
            </a:r>
            <a:r>
              <a:rPr lang="en-GB" sz="1800" dirty="0">
                <a:solidFill>
                  <a:srgbClr val="000000"/>
                </a:solidFill>
                <a:effectLst/>
                <a:latin typeface="Arial" panose="020B0604020202020204" pitchFamily="34" charset="0"/>
                <a:ea typeface="Times New Roman" panose="02020603050405020304" pitchFamily="18" charset="0"/>
              </a:rPr>
              <a:t> your learning needs to support your development in the transition to becoming an experienced practitioner in your future career following the completion of this programme. </a:t>
            </a:r>
          </a:p>
          <a:p>
            <a:pPr algn="just" hangingPunct="0"/>
            <a:r>
              <a:rPr lang="en-GB" sz="1800" b="1" dirty="0">
                <a:solidFill>
                  <a:srgbClr val="000000"/>
                </a:solidFill>
                <a:effectLst/>
                <a:latin typeface="Arial" panose="020B0604020202020204" pitchFamily="34" charset="0"/>
                <a:ea typeface="Times New Roman" panose="02020603050405020304" pitchFamily="18" charset="0"/>
              </a:rPr>
              <a:t>650 words </a:t>
            </a:r>
            <a:r>
              <a:rPr lang="en-GB" sz="1800" dirty="0">
                <a:solidFill>
                  <a:srgbClr val="000000"/>
                </a:solidFill>
                <a:effectLst/>
                <a:latin typeface="Arial" panose="020B0604020202020204" pitchFamily="34" charset="0"/>
                <a:ea typeface="Times New Roman" panose="02020603050405020304" pitchFamily="18" charset="0"/>
              </a:rPr>
              <a:t>(+/- 10%: include your actual word count at the end of each section).</a:t>
            </a:r>
          </a:p>
          <a:p>
            <a:pPr marL="0" indent="0" algn="just" hangingPunct="0">
              <a:buNone/>
            </a:pPr>
            <a:r>
              <a:rPr lang="en-GB" sz="1800" b="1" dirty="0">
                <a:solidFill>
                  <a:srgbClr val="000000"/>
                </a:solidFill>
                <a:effectLst/>
                <a:latin typeface="Arial" panose="020B0604020202020204" pitchFamily="34" charset="0"/>
                <a:ea typeface="Times New Roman" panose="02020603050405020304" pitchFamily="18" charset="0"/>
              </a:rPr>
              <a:t>Question</a:t>
            </a:r>
          </a:p>
          <a:p>
            <a:pPr algn="just" hangingPunct="0"/>
            <a:r>
              <a:rPr lang="en-GB" sz="1800" b="1" dirty="0">
                <a:solidFill>
                  <a:srgbClr val="000000"/>
                </a:solidFill>
                <a:effectLst/>
                <a:latin typeface="Arial" panose="020B0604020202020204" pitchFamily="34" charset="0"/>
                <a:ea typeface="Times New Roman" panose="02020603050405020304" pitchFamily="18" charset="0"/>
              </a:rPr>
              <a:t>Reflect </a:t>
            </a:r>
            <a:r>
              <a:rPr lang="en-GB" sz="1800" dirty="0">
                <a:solidFill>
                  <a:srgbClr val="000000"/>
                </a:solidFill>
                <a:effectLst/>
                <a:latin typeface="Arial" panose="020B0604020202020204" pitchFamily="34" charset="0"/>
                <a:ea typeface="Times New Roman" panose="02020603050405020304" pitchFamily="18" charset="0"/>
              </a:rPr>
              <a:t>on feedback that you have received from individuals in need of care and support and/or their carers and explain how this information has </a:t>
            </a:r>
            <a:r>
              <a:rPr lang="en-GB" sz="1800" b="1" dirty="0">
                <a:solidFill>
                  <a:srgbClr val="000000"/>
                </a:solidFill>
                <a:effectLst/>
                <a:latin typeface="Arial" panose="020B0604020202020204" pitchFamily="34" charset="0"/>
                <a:ea typeface="Times New Roman" panose="02020603050405020304" pitchFamily="18" charset="0"/>
              </a:rPr>
              <a:t>helped shape </a:t>
            </a:r>
            <a:r>
              <a:rPr lang="en-GB" sz="1800" dirty="0">
                <a:solidFill>
                  <a:srgbClr val="000000"/>
                </a:solidFill>
                <a:effectLst/>
                <a:latin typeface="Arial" panose="020B0604020202020204" pitchFamily="34" charset="0"/>
                <a:ea typeface="Times New Roman" panose="02020603050405020304" pitchFamily="18" charset="0"/>
              </a:rPr>
              <a:t>your practice and future professional development.  </a:t>
            </a:r>
          </a:p>
          <a:p>
            <a:pPr algn="just" hangingPunct="0"/>
            <a:r>
              <a:rPr lang="en-GB" sz="1800" dirty="0">
                <a:solidFill>
                  <a:srgbClr val="000000"/>
                </a:solidFill>
                <a:effectLst/>
                <a:latin typeface="Arial" panose="020B0604020202020204" pitchFamily="34" charset="0"/>
                <a:ea typeface="Times New Roman" panose="02020603050405020304" pitchFamily="18" charset="0"/>
              </a:rPr>
              <a:t>100 words (+/- 10%: include your actual word count at the end of each section).</a:t>
            </a:r>
          </a:p>
          <a:p>
            <a:pPr algn="just" hangingPunct="0"/>
            <a:endParaRPr lang="en-GB" sz="1800" dirty="0">
              <a:solidFill>
                <a:srgbClr val="000000"/>
              </a:solidFill>
              <a:effectLst/>
              <a:latin typeface="Arial" panose="020B0604020202020204" pitchFamily="34" charset="0"/>
              <a:ea typeface="Times New Roman" panose="02020603050405020304" pitchFamily="18" charset="0"/>
            </a:endParaRPr>
          </a:p>
          <a:p>
            <a:endParaRPr lang="en-US" dirty="0"/>
          </a:p>
        </p:txBody>
      </p:sp>
      <p:sp>
        <p:nvSpPr>
          <p:cNvPr id="4" name="Slide Number Placeholder 3">
            <a:extLst>
              <a:ext uri="{FF2B5EF4-FFF2-40B4-BE49-F238E27FC236}">
                <a16:creationId xmlns:a16="http://schemas.microsoft.com/office/drawing/2014/main" id="{7D51C90C-AC01-0D9A-9677-73A1FFAAC234}"/>
              </a:ext>
            </a:extLst>
          </p:cNvPr>
          <p:cNvSpPr>
            <a:spLocks noGrp="1"/>
          </p:cNvSpPr>
          <p:nvPr>
            <p:ph type="sldNum" sz="quarter" idx="12"/>
          </p:nvPr>
        </p:nvSpPr>
        <p:spPr/>
        <p:txBody>
          <a:bodyPr/>
          <a:lstStyle/>
          <a:p>
            <a:pPr>
              <a:defRPr/>
            </a:pPr>
            <a:fld id="{E07D619C-9A2E-4280-B9DB-349F82AE6CEA}" type="slidenum">
              <a:rPr lang="en-GB" altLang="en-US" smtClean="0"/>
              <a:pPr>
                <a:defRPr/>
              </a:pPr>
              <a:t>15</a:t>
            </a:fld>
            <a:endParaRPr lang="en-GB" altLang="en-US"/>
          </a:p>
        </p:txBody>
      </p:sp>
      <p:sp>
        <p:nvSpPr>
          <p:cNvPr id="5" name="Footer Placeholder 4">
            <a:extLst>
              <a:ext uri="{FF2B5EF4-FFF2-40B4-BE49-F238E27FC236}">
                <a16:creationId xmlns:a16="http://schemas.microsoft.com/office/drawing/2014/main" id="{A928AB7E-7B77-5D13-6E27-88B75DD3E62D}"/>
              </a:ext>
            </a:extLst>
          </p:cNvPr>
          <p:cNvSpPr>
            <a:spLocks noGrp="1"/>
          </p:cNvSpPr>
          <p:nvPr>
            <p:ph type="ftr" sz="quarter" idx="11"/>
          </p:nvPr>
        </p:nvSpPr>
        <p:spPr/>
        <p:txBody>
          <a:bodyPr/>
          <a:lstStyle/>
          <a:p>
            <a:r>
              <a:rPr lang="en-GB"/>
              <a:t>Porth Agored Social Work  Consolidation Programme </a:t>
            </a:r>
          </a:p>
          <a:p>
            <a:r>
              <a:rPr lang="en-GB"/>
              <a:t>
</a:t>
            </a:r>
          </a:p>
        </p:txBody>
      </p:sp>
    </p:spTree>
    <p:extLst>
      <p:ext uri="{BB962C8B-B14F-4D97-AF65-F5344CB8AC3E}">
        <p14:creationId xmlns:p14="http://schemas.microsoft.com/office/powerpoint/2010/main" val="50651463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56113B2F-5B71-476F-9B79-4E6E9F388770}"/>
              </a:ext>
            </a:extLst>
          </p:cNvPr>
          <p:cNvSpPr>
            <a:spLocks noGrp="1"/>
          </p:cNvSpPr>
          <p:nvPr>
            <p:ph type="title"/>
          </p:nvPr>
        </p:nvSpPr>
        <p:spPr>
          <a:xfrm>
            <a:off x="463413" y="257796"/>
            <a:ext cx="7886700" cy="1325563"/>
          </a:xfrm>
        </p:spPr>
        <p:txBody>
          <a:bodyPr anchor="ctr">
            <a:normAutofit/>
          </a:bodyPr>
          <a:lstStyle/>
          <a:p>
            <a:pPr>
              <a:defRPr/>
            </a:pPr>
            <a:r>
              <a:rPr lang="en-GB" dirty="0"/>
              <a:t>Personal Development Planning (PDP)</a:t>
            </a:r>
          </a:p>
        </p:txBody>
      </p:sp>
      <p:sp>
        <p:nvSpPr>
          <p:cNvPr id="3" name="Content Placeholder 2">
            <a:extLst>
              <a:ext uri="{FF2B5EF4-FFF2-40B4-BE49-F238E27FC236}">
                <a16:creationId xmlns:a16="http://schemas.microsoft.com/office/drawing/2014/main" id="{3C7AA05C-9515-4422-B7A4-82818AADD87C}"/>
              </a:ext>
            </a:extLst>
          </p:cNvPr>
          <p:cNvSpPr>
            <a:spLocks noGrp="1"/>
          </p:cNvSpPr>
          <p:nvPr>
            <p:ph sz="half" idx="2"/>
          </p:nvPr>
        </p:nvSpPr>
        <p:spPr>
          <a:xfrm>
            <a:off x="526787" y="1434480"/>
            <a:ext cx="5194920" cy="5040560"/>
          </a:xfrm>
        </p:spPr>
        <p:txBody>
          <a:bodyPr wrap="square" anchor="t">
            <a:normAutofit lnSpcReduction="10000"/>
          </a:bodyPr>
          <a:lstStyle/>
          <a:p>
            <a:pPr marL="0" indent="0">
              <a:spcBef>
                <a:spcPct val="20000"/>
              </a:spcBef>
              <a:buNone/>
              <a:defRPr/>
            </a:pPr>
            <a:r>
              <a:rPr lang="en-GB" sz="2400" b="1" dirty="0"/>
              <a:t>PDP in a process that:</a:t>
            </a:r>
          </a:p>
          <a:p>
            <a:pPr>
              <a:spcBef>
                <a:spcPct val="20000"/>
              </a:spcBef>
              <a:defRPr/>
            </a:pPr>
            <a:r>
              <a:rPr lang="en-GB" sz="2400" dirty="0"/>
              <a:t>Deepens your understanding of yourself</a:t>
            </a:r>
          </a:p>
          <a:p>
            <a:pPr>
              <a:spcBef>
                <a:spcPct val="20000"/>
              </a:spcBef>
              <a:defRPr/>
            </a:pPr>
            <a:r>
              <a:rPr lang="en-GB" sz="2400" dirty="0"/>
              <a:t>Makes you more aware of what motivates you</a:t>
            </a:r>
          </a:p>
          <a:p>
            <a:pPr>
              <a:spcBef>
                <a:spcPct val="20000"/>
              </a:spcBef>
              <a:defRPr/>
            </a:pPr>
            <a:r>
              <a:rPr lang="en-GB" sz="2400" dirty="0"/>
              <a:t>Helps you formulate what you really want from your life and career</a:t>
            </a:r>
          </a:p>
          <a:p>
            <a:pPr>
              <a:spcBef>
                <a:spcPct val="20000"/>
              </a:spcBef>
              <a:defRPr/>
            </a:pPr>
            <a:r>
              <a:rPr lang="en-GB" sz="2400" dirty="0"/>
              <a:t>Helps you to face up to your limitations and address these realistically</a:t>
            </a:r>
          </a:p>
          <a:p>
            <a:pPr>
              <a:spcBef>
                <a:spcPct val="20000"/>
              </a:spcBef>
              <a:defRPr/>
            </a:pPr>
            <a:r>
              <a:rPr lang="en-GB" sz="2400" dirty="0"/>
              <a:t>Helps you see yourself as other people see you</a:t>
            </a:r>
          </a:p>
          <a:p>
            <a:pPr>
              <a:spcBef>
                <a:spcPct val="20000"/>
              </a:spcBef>
              <a:defRPr/>
            </a:pPr>
            <a:r>
              <a:rPr lang="en-GB" sz="2400" dirty="0"/>
              <a:t>Assists you to plan over the longer term towards goals that are important to you.</a:t>
            </a:r>
          </a:p>
          <a:p>
            <a:pPr marL="0" indent="0">
              <a:lnSpc>
                <a:spcPct val="90000"/>
              </a:lnSpc>
              <a:buNone/>
              <a:defRPr/>
            </a:pPr>
            <a:endParaRPr lang="en-GB" sz="1500" dirty="0"/>
          </a:p>
        </p:txBody>
      </p:sp>
      <p:sp>
        <p:nvSpPr>
          <p:cNvPr id="15367" name="Slide Number Placeholder 9">
            <a:extLst>
              <a:ext uri="{FF2B5EF4-FFF2-40B4-BE49-F238E27FC236}">
                <a16:creationId xmlns:a16="http://schemas.microsoft.com/office/drawing/2014/main" id="{C1A5EB97-00B1-4046-A891-946853B17D21}"/>
              </a:ext>
            </a:extLst>
          </p:cNvPr>
          <p:cNvSpPr>
            <a:spLocks noGrp="1" noChangeArrowheads="1"/>
          </p:cNvSpPr>
          <p:nvPr>
            <p:ph type="sldNum" sz="quarter" idx="12"/>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chor="b">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69AC4964-717B-40C0-8AAB-AE3A7C4295A0}" type="slidenum">
              <a:rPr lang="en-GB" altLang="en-US" smtClean="0"/>
              <a:pPr>
                <a:spcAft>
                  <a:spcPts val="600"/>
                </a:spcAft>
              </a:pPr>
              <a:t>16</a:t>
            </a:fld>
            <a:endParaRPr lang="en-GB" altLang="en-US"/>
          </a:p>
        </p:txBody>
      </p:sp>
      <p:pic>
        <p:nvPicPr>
          <p:cNvPr id="15366" name="Picture 7">
            <a:extLst>
              <a:ext uri="{FF2B5EF4-FFF2-40B4-BE49-F238E27FC236}">
                <a16:creationId xmlns:a16="http://schemas.microsoft.com/office/drawing/2014/main" id="{8DEAF0A7-7C3D-4A57-993A-CAC7CAAFF0D7}"/>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5721707" y="2560638"/>
            <a:ext cx="3034680" cy="2266169"/>
          </a:xfrm>
          <a:prstGeom prst="rect">
            <a:avLst/>
          </a:prstGeom>
          <a:solidFill>
            <a:srgbClr val="FFFFFF"/>
          </a:solidFill>
          <a:ln>
            <a:noFill/>
            <a:prstDash val="sysDash"/>
            <a:miter lim="800000"/>
          </a:ln>
          <a:extLst>
            <a:ext uri="{91240B29-F687-4F45-9708-019B960494DF}">
              <a14:hiddenLine xmlns:a14="http://schemas.microsoft.com/office/drawing/2010/main" w="9525">
                <a:solidFill>
                  <a:srgbClr val="000000"/>
                </a:solidFill>
                <a:miter lim="800000"/>
                <a:headEnd/>
                <a:tailEnd/>
              </a14:hiddenLine>
            </a:ext>
          </a:extLst>
        </p:spPr>
      </p:pic>
      <p:sp>
        <p:nvSpPr>
          <p:cNvPr id="4" name="Title 1">
            <a:extLst>
              <a:ext uri="{FF2B5EF4-FFF2-40B4-BE49-F238E27FC236}">
                <a16:creationId xmlns:a16="http://schemas.microsoft.com/office/drawing/2014/main" id="{285E9295-F01C-4BA8-A291-CDAAB04E907F}"/>
              </a:ext>
            </a:extLst>
          </p:cNvPr>
          <p:cNvSpPr txBox="1">
            <a:spLocks/>
          </p:cNvSpPr>
          <p:nvPr/>
        </p:nvSpPr>
        <p:spPr>
          <a:xfrm>
            <a:off x="457200" y="274638"/>
            <a:ext cx="8229600" cy="1143000"/>
          </a:xfrm>
          <a:prstGeom prst="rect">
            <a:avLst/>
          </a:prstGeom>
        </p:spPr>
        <p:txBody>
          <a:bodyPr anchor="ctr">
            <a:normAutofit/>
          </a:bodyPr>
          <a:lstStyle/>
          <a:p>
            <a:pPr algn="ctr" eaLnBrk="1" fontAlgn="auto" hangingPunct="1">
              <a:spcAft>
                <a:spcPts val="0"/>
              </a:spcAft>
              <a:defRPr/>
            </a:pPr>
            <a:endParaRPr lang="en-GB" sz="2400" b="1" dirty="0">
              <a:latin typeface="+mj-lt"/>
              <a:ea typeface="+mj-ea"/>
              <a:cs typeface="+mj-cs"/>
            </a:endParaRPr>
          </a:p>
        </p:txBody>
      </p:sp>
      <p:sp>
        <p:nvSpPr>
          <p:cNvPr id="5" name="Content Placeholder 2">
            <a:extLst>
              <a:ext uri="{FF2B5EF4-FFF2-40B4-BE49-F238E27FC236}">
                <a16:creationId xmlns:a16="http://schemas.microsoft.com/office/drawing/2014/main" id="{DEE7FECD-64BF-47F6-94EB-D8C1735D7B83}"/>
              </a:ext>
            </a:extLst>
          </p:cNvPr>
          <p:cNvSpPr txBox="1">
            <a:spLocks/>
          </p:cNvSpPr>
          <p:nvPr/>
        </p:nvSpPr>
        <p:spPr>
          <a:xfrm>
            <a:off x="457200" y="1417638"/>
            <a:ext cx="8229600" cy="4708525"/>
          </a:xfrm>
          <a:prstGeom prst="rect">
            <a:avLst/>
          </a:prstGeom>
        </p:spPr>
        <p:txBody>
          <a:bodyPr>
            <a:normAutofit/>
          </a:bodyPr>
          <a:lstStyle/>
          <a:p>
            <a:pPr eaLnBrk="1" fontAlgn="auto" hangingPunct="1">
              <a:spcBef>
                <a:spcPct val="20000"/>
              </a:spcBef>
              <a:spcAft>
                <a:spcPts val="0"/>
              </a:spcAft>
              <a:buFont typeface="Arial" pitchFamily="34" charset="0"/>
              <a:buNone/>
              <a:defRPr/>
            </a:pPr>
            <a:endParaRPr lang="en-GB" sz="2000" dirty="0">
              <a:latin typeface="+mn-lt"/>
              <a:cs typeface="+mn-cs"/>
            </a:endParaRPr>
          </a:p>
        </p:txBody>
      </p:sp>
      <p:sp>
        <p:nvSpPr>
          <p:cNvPr id="2" name="Footer Placeholder 1">
            <a:extLst>
              <a:ext uri="{FF2B5EF4-FFF2-40B4-BE49-F238E27FC236}">
                <a16:creationId xmlns:a16="http://schemas.microsoft.com/office/drawing/2014/main" id="{957EDA6D-35DB-924A-CCB5-09A5BB410F45}"/>
              </a:ext>
            </a:extLst>
          </p:cNvPr>
          <p:cNvSpPr>
            <a:spLocks noGrp="1"/>
          </p:cNvSpPr>
          <p:nvPr>
            <p:ph type="ftr" sz="quarter" idx="11"/>
          </p:nvPr>
        </p:nvSpPr>
        <p:spPr/>
        <p:txBody>
          <a:bodyPr/>
          <a:lstStyle/>
          <a:p>
            <a:r>
              <a:rPr lang="en-GB"/>
              <a:t>Porth Agored Social Work  Consolidation Programme </a:t>
            </a:r>
          </a:p>
          <a:p>
            <a:r>
              <a:rPr lang="en-GB"/>
              <a:t>
</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30" name="Rectangle 20529">
            <a:extLst>
              <a:ext uri="{FF2B5EF4-FFF2-40B4-BE49-F238E27FC236}">
                <a16:creationId xmlns:a16="http://schemas.microsoft.com/office/drawing/2014/main" id="{6C4028FD-8BAA-4A19-BFDE-594D991B75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0985714-31D2-401A-9734-0A2181267C0A}"/>
              </a:ext>
            </a:extLst>
          </p:cNvPr>
          <p:cNvSpPr>
            <a:spLocks noGrp="1"/>
          </p:cNvSpPr>
          <p:nvPr>
            <p:ph type="title"/>
          </p:nvPr>
        </p:nvSpPr>
        <p:spPr>
          <a:xfrm>
            <a:off x="630412" y="260648"/>
            <a:ext cx="7886700" cy="1133693"/>
          </a:xfrm>
        </p:spPr>
        <p:txBody>
          <a:bodyPr>
            <a:normAutofit/>
          </a:bodyPr>
          <a:lstStyle/>
          <a:p>
            <a:pPr>
              <a:defRPr/>
            </a:pPr>
            <a:r>
              <a:rPr lang="en-GB" sz="3500" b="1" dirty="0">
                <a:effectLst/>
              </a:rPr>
              <a:t>What Does PDP Involve</a:t>
            </a:r>
            <a:br>
              <a:rPr lang="en-GB" sz="3500" dirty="0">
                <a:effectLst/>
              </a:rPr>
            </a:br>
            <a:endParaRPr lang="en-GB" sz="3500" dirty="0"/>
          </a:p>
        </p:txBody>
      </p:sp>
      <p:sp>
        <p:nvSpPr>
          <p:cNvPr id="17412" name="Slide Number Placeholder 3">
            <a:extLst>
              <a:ext uri="{FF2B5EF4-FFF2-40B4-BE49-F238E27FC236}">
                <a16:creationId xmlns:a16="http://schemas.microsoft.com/office/drawing/2014/main" id="{561F0CA1-9449-409B-A5B2-FE75DBE52064}"/>
              </a:ext>
            </a:extLst>
          </p:cNvPr>
          <p:cNvSpPr>
            <a:spLocks noGrp="1" noChangeArrowheads="1"/>
          </p:cNvSpPr>
          <p:nvPr>
            <p:ph type="sldNum" sz="quarter" idx="12"/>
          </p:nvPr>
        </p:nvSpPr>
        <p:spPr bwMode="auto">
          <a:xfrm>
            <a:off x="6457950" y="6356350"/>
            <a:ext cx="205740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65017999-9EE1-499F-863A-6AD39A145AD7}" type="slidenum">
              <a:rPr lang="en-GB" altLang="en-US"/>
              <a:pPr>
                <a:spcAft>
                  <a:spcPts val="600"/>
                </a:spcAft>
              </a:pPr>
              <a:t>17</a:t>
            </a:fld>
            <a:endParaRPr lang="en-GB" altLang="en-US"/>
          </a:p>
        </p:txBody>
      </p:sp>
      <p:graphicFrame>
        <p:nvGraphicFramePr>
          <p:cNvPr id="20484" name="Content Placeholder 1">
            <a:extLst>
              <a:ext uri="{FF2B5EF4-FFF2-40B4-BE49-F238E27FC236}">
                <a16:creationId xmlns:a16="http://schemas.microsoft.com/office/drawing/2014/main" id="{CF7ECF5A-B241-4A26-97DF-3335E134795D}"/>
              </a:ext>
            </a:extLst>
          </p:cNvPr>
          <p:cNvGraphicFramePr>
            <a:graphicFrameLocks noGrp="1"/>
          </p:cNvGraphicFramePr>
          <p:nvPr>
            <p:ph idx="1"/>
            <p:extLst>
              <p:ext uri="{D42A27DB-BD31-4B8C-83A1-F6EECF244321}">
                <p14:modId xmlns:p14="http://schemas.microsoft.com/office/powerpoint/2010/main" val="3519937425"/>
              </p:ext>
            </p:extLst>
          </p:nvPr>
        </p:nvGraphicFramePr>
        <p:xfrm>
          <a:off x="323528" y="836712"/>
          <a:ext cx="8568952" cy="55196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Footer Placeholder 2">
            <a:extLst>
              <a:ext uri="{FF2B5EF4-FFF2-40B4-BE49-F238E27FC236}">
                <a16:creationId xmlns:a16="http://schemas.microsoft.com/office/drawing/2014/main" id="{F8126D72-5232-9621-D906-F37BD2A6622F}"/>
              </a:ext>
            </a:extLst>
          </p:cNvPr>
          <p:cNvSpPr>
            <a:spLocks noGrp="1"/>
          </p:cNvSpPr>
          <p:nvPr>
            <p:ph type="ftr" sz="quarter" idx="11"/>
          </p:nvPr>
        </p:nvSpPr>
        <p:spPr/>
        <p:txBody>
          <a:bodyPr/>
          <a:lstStyle/>
          <a:p>
            <a:r>
              <a:rPr lang="en-GB"/>
              <a:t>Porth Agored Social Work  Consolidation Programme </a:t>
            </a:r>
          </a:p>
          <a:p>
            <a:r>
              <a:rPr lang="en-GB"/>
              <a:t>
</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1"/>
            <a:ext cx="9143997"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 y="0"/>
            <a:ext cx="6086479"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086474" y="-1"/>
            <a:ext cx="3057523"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4512" y="-1"/>
            <a:ext cx="8799485"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64B61CE-BE5D-7F3B-BA48-C4ACFE04DB2B}"/>
              </a:ext>
            </a:extLst>
          </p:cNvPr>
          <p:cNvSpPr>
            <a:spLocks noGrp="1"/>
          </p:cNvSpPr>
          <p:nvPr>
            <p:ph type="title"/>
          </p:nvPr>
        </p:nvSpPr>
        <p:spPr>
          <a:xfrm>
            <a:off x="1028699" y="294538"/>
            <a:ext cx="7421963" cy="1033669"/>
          </a:xfrm>
        </p:spPr>
        <p:txBody>
          <a:bodyPr>
            <a:normAutofit/>
          </a:bodyPr>
          <a:lstStyle/>
          <a:p>
            <a:r>
              <a:rPr lang="en-GB" sz="3200" b="1">
                <a:solidFill>
                  <a:srgbClr val="FFFFFF"/>
                </a:solidFill>
                <a:effectLst/>
                <a:latin typeface="ArialMT"/>
              </a:rPr>
              <a:t>Learning outcomes</a:t>
            </a:r>
            <a:br>
              <a:rPr lang="en-GB" sz="3200" b="1">
                <a:solidFill>
                  <a:srgbClr val="FFFFFF"/>
                </a:solidFill>
                <a:effectLst/>
                <a:latin typeface="ArialMT"/>
              </a:rPr>
            </a:br>
            <a:r>
              <a:rPr lang="en-GB" sz="3200" b="1">
                <a:solidFill>
                  <a:srgbClr val="FFFFFF"/>
                </a:solidFill>
                <a:effectLst/>
                <a:latin typeface="ArialMT"/>
              </a:rPr>
              <a:t>Task 1 - Part b</a:t>
            </a:r>
            <a:endParaRPr lang="en-US" sz="3200">
              <a:solidFill>
                <a:srgbClr val="FFFFFF"/>
              </a:solidFill>
            </a:endParaRPr>
          </a:p>
        </p:txBody>
      </p:sp>
      <p:sp>
        <p:nvSpPr>
          <p:cNvPr id="5" name="Footer Placeholder 4">
            <a:extLst>
              <a:ext uri="{FF2B5EF4-FFF2-40B4-BE49-F238E27FC236}">
                <a16:creationId xmlns:a16="http://schemas.microsoft.com/office/drawing/2014/main" id="{344973F8-C5C8-FF9C-162C-9E98B1F83831}"/>
              </a:ext>
            </a:extLst>
          </p:cNvPr>
          <p:cNvSpPr>
            <a:spLocks noGrp="1"/>
          </p:cNvSpPr>
          <p:nvPr>
            <p:ph type="ftr" sz="quarter" idx="11"/>
          </p:nvPr>
        </p:nvSpPr>
        <p:spPr>
          <a:xfrm rot="5400000">
            <a:off x="-1370793" y="1984248"/>
            <a:ext cx="3086099" cy="365125"/>
          </a:xfrm>
        </p:spPr>
        <p:txBody>
          <a:bodyPr>
            <a:normAutofit lnSpcReduction="10000"/>
          </a:bodyPr>
          <a:lstStyle/>
          <a:p>
            <a:pPr algn="l">
              <a:lnSpc>
                <a:spcPct val="90000"/>
              </a:lnSpc>
              <a:spcAft>
                <a:spcPts val="600"/>
              </a:spcAft>
            </a:pPr>
            <a:r>
              <a:rPr lang="en-GB" sz="300">
                <a:solidFill>
                  <a:srgbClr val="FFFFFF"/>
                </a:solidFill>
              </a:rPr>
              <a:t>Porth Agored Social Work  Consolidation Programme </a:t>
            </a:r>
          </a:p>
          <a:p>
            <a:pPr algn="l">
              <a:lnSpc>
                <a:spcPct val="90000"/>
              </a:lnSpc>
              <a:spcAft>
                <a:spcPts val="600"/>
              </a:spcAft>
            </a:pPr>
            <a:r>
              <a:rPr lang="en-GB" sz="300">
                <a:solidFill>
                  <a:srgbClr val="FFFFFF"/>
                </a:solidFill>
              </a:rPr>
              <a:t>
</a:t>
            </a:r>
          </a:p>
        </p:txBody>
      </p:sp>
      <p:sp>
        <p:nvSpPr>
          <p:cNvPr id="3" name="Content Placeholder 2">
            <a:extLst>
              <a:ext uri="{FF2B5EF4-FFF2-40B4-BE49-F238E27FC236}">
                <a16:creationId xmlns:a16="http://schemas.microsoft.com/office/drawing/2014/main" id="{1E3F394A-35BF-DBDD-5907-2216DF8F5DE1}"/>
              </a:ext>
            </a:extLst>
          </p:cNvPr>
          <p:cNvSpPr>
            <a:spLocks noGrp="1"/>
          </p:cNvSpPr>
          <p:nvPr>
            <p:ph idx="1"/>
          </p:nvPr>
        </p:nvSpPr>
        <p:spPr>
          <a:xfrm>
            <a:off x="539552" y="1772816"/>
            <a:ext cx="8136904" cy="4790646"/>
          </a:xfrm>
        </p:spPr>
        <p:txBody>
          <a:bodyPr anchor="ctr">
            <a:normAutofit/>
          </a:bodyPr>
          <a:lstStyle/>
          <a:p>
            <a:pPr marL="0" indent="0">
              <a:buNone/>
            </a:pPr>
            <a:r>
              <a:rPr lang="en-GB" sz="1800" b="1" dirty="0">
                <a:effectLst/>
                <a:latin typeface="Arial" panose="020B0604020202020204" pitchFamily="34" charset="0"/>
              </a:rPr>
              <a:t>1 - Applying analysis in assessment to inform interventions</a:t>
            </a:r>
            <a:endParaRPr lang="en-GB" sz="1800" b="1" dirty="0">
              <a:effectLst/>
              <a:latin typeface="ArialMT"/>
            </a:endParaRPr>
          </a:p>
          <a:p>
            <a:pPr marL="0" indent="0">
              <a:buNone/>
            </a:pPr>
            <a:r>
              <a:rPr lang="en-GB" sz="1800" dirty="0">
                <a:effectLst/>
                <a:latin typeface="ArialMT"/>
              </a:rPr>
              <a:t>1.5. - Be able to use critical reflection to evaluate own analysis in social work assessments</a:t>
            </a:r>
          </a:p>
          <a:p>
            <a:pPr marL="0" indent="0">
              <a:buNone/>
            </a:pPr>
            <a:r>
              <a:rPr lang="en-GB" sz="1800" b="1" dirty="0">
                <a:effectLst/>
                <a:latin typeface="Arial" panose="020B0604020202020204" pitchFamily="34" charset="0"/>
              </a:rPr>
              <a:t>2 - Working collaboratively with people in need of care and support, their carers and other professionals </a:t>
            </a:r>
          </a:p>
          <a:p>
            <a:pPr marL="0" indent="0">
              <a:buNone/>
            </a:pPr>
            <a:r>
              <a:rPr lang="en-GB" sz="1800" dirty="0">
                <a:effectLst/>
                <a:latin typeface="ArialMT"/>
              </a:rPr>
              <a:t>2.3. - Critically reflect on own collaborative working </a:t>
            </a:r>
            <a:endParaRPr lang="en-GB" sz="1800" dirty="0">
              <a:effectLst/>
            </a:endParaRPr>
          </a:p>
          <a:p>
            <a:pPr marL="0" indent="0">
              <a:buNone/>
            </a:pPr>
            <a:r>
              <a:rPr lang="en-GB" sz="1800" dirty="0">
                <a:effectLst/>
                <a:latin typeface="ArialMT"/>
              </a:rPr>
              <a:t>3.2. - Be able to manage your role as a social worker in increasingly complex situations </a:t>
            </a:r>
          </a:p>
          <a:p>
            <a:pPr marL="0" indent="0">
              <a:buNone/>
            </a:pPr>
            <a:r>
              <a:rPr lang="en-GB" sz="1800" b="1" dirty="0">
                <a:effectLst/>
                <a:latin typeface="Arial" panose="020B0604020202020204" pitchFamily="34" charset="0"/>
              </a:rPr>
              <a:t>3 - Intervention and application of professional judgement in increasingly complex situations </a:t>
            </a:r>
          </a:p>
          <a:p>
            <a:pPr marL="0" indent="0">
              <a:buNone/>
            </a:pPr>
            <a:r>
              <a:rPr lang="en-GB" sz="1800" dirty="0">
                <a:effectLst/>
                <a:latin typeface="ArialMT"/>
              </a:rPr>
              <a:t>3.7. - Be able to exercise professional accountability in increasingly complex situations. </a:t>
            </a:r>
          </a:p>
          <a:p>
            <a:pPr marL="0" indent="0">
              <a:buNone/>
            </a:pPr>
            <a:r>
              <a:rPr lang="en-GB" sz="1800" dirty="0">
                <a:latin typeface="ArialMT"/>
              </a:rPr>
              <a:t>See handbook appendix 4 for the full version. </a:t>
            </a:r>
            <a:endParaRPr lang="en-GB" sz="1800" dirty="0">
              <a:effectLst/>
            </a:endParaRPr>
          </a:p>
          <a:p>
            <a:endParaRPr lang="en-US" sz="1600" dirty="0"/>
          </a:p>
        </p:txBody>
      </p:sp>
      <p:sp>
        <p:nvSpPr>
          <p:cNvPr id="4" name="Slide Number Placeholder 3">
            <a:extLst>
              <a:ext uri="{FF2B5EF4-FFF2-40B4-BE49-F238E27FC236}">
                <a16:creationId xmlns:a16="http://schemas.microsoft.com/office/drawing/2014/main" id="{4CABD4B7-B7C4-E259-6768-D3ED8664C850}"/>
              </a:ext>
            </a:extLst>
          </p:cNvPr>
          <p:cNvSpPr>
            <a:spLocks noGrp="1"/>
          </p:cNvSpPr>
          <p:nvPr>
            <p:ph type="sldNum" sz="quarter" idx="12"/>
          </p:nvPr>
        </p:nvSpPr>
        <p:spPr>
          <a:xfrm>
            <a:off x="8778240" y="6455431"/>
            <a:ext cx="334434" cy="365125"/>
          </a:xfrm>
        </p:spPr>
        <p:txBody>
          <a:bodyPr>
            <a:normAutofit/>
          </a:bodyPr>
          <a:lstStyle/>
          <a:p>
            <a:pPr>
              <a:spcAft>
                <a:spcPts val="600"/>
              </a:spcAft>
              <a:defRPr/>
            </a:pPr>
            <a:fld id="{E07D619C-9A2E-4280-B9DB-349F82AE6CEA}" type="slidenum">
              <a:rPr lang="en-GB" altLang="en-US" sz="1000">
                <a:solidFill>
                  <a:schemeClr val="tx1">
                    <a:lumMod val="50000"/>
                    <a:lumOff val="50000"/>
                  </a:schemeClr>
                </a:solidFill>
              </a:rPr>
              <a:pPr>
                <a:spcAft>
                  <a:spcPts val="600"/>
                </a:spcAft>
                <a:defRPr/>
              </a:pPr>
              <a:t>18</a:t>
            </a:fld>
            <a:endParaRPr lang="en-GB" altLang="en-US" sz="1000">
              <a:solidFill>
                <a:schemeClr val="tx1">
                  <a:lumMod val="50000"/>
                  <a:lumOff val="50000"/>
                </a:schemeClr>
              </a:solidFill>
            </a:endParaRPr>
          </a:p>
        </p:txBody>
      </p:sp>
    </p:spTree>
    <p:extLst>
      <p:ext uri="{BB962C8B-B14F-4D97-AF65-F5344CB8AC3E}">
        <p14:creationId xmlns:p14="http://schemas.microsoft.com/office/powerpoint/2010/main" val="395576965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9A4CB4E9-8EEE-44B9-9E84-F4EDCC220BBB}"/>
              </a:ext>
            </a:extLst>
          </p:cNvPr>
          <p:cNvSpPr>
            <a:spLocks noGrp="1"/>
          </p:cNvSpPr>
          <p:nvPr>
            <p:ph type="title"/>
          </p:nvPr>
        </p:nvSpPr>
        <p:spPr>
          <a:xfrm>
            <a:off x="457200" y="273050"/>
            <a:ext cx="8229600" cy="823481"/>
          </a:xfrm>
        </p:spPr>
        <p:txBody>
          <a:bodyPr anchor="ctr">
            <a:noAutofit/>
          </a:bodyPr>
          <a:lstStyle/>
          <a:p>
            <a:pPr algn="ctr">
              <a:lnSpc>
                <a:spcPct val="90000"/>
              </a:lnSpc>
              <a:defRPr/>
            </a:pPr>
            <a:r>
              <a:rPr lang="en-GB" sz="2800" b="1" dirty="0"/>
              <a:t>Task 1 Part b </a:t>
            </a:r>
            <a:br>
              <a:rPr lang="en-GB" sz="2800" b="1" dirty="0"/>
            </a:br>
            <a:r>
              <a:rPr lang="en-GB" sz="2800" b="1" dirty="0"/>
              <a:t>Professional Development Review</a:t>
            </a:r>
          </a:p>
        </p:txBody>
      </p:sp>
      <p:sp>
        <p:nvSpPr>
          <p:cNvPr id="2" name="Content Placeholder 1">
            <a:extLst>
              <a:ext uri="{FF2B5EF4-FFF2-40B4-BE49-F238E27FC236}">
                <a16:creationId xmlns:a16="http://schemas.microsoft.com/office/drawing/2014/main" id="{241334EE-5AC2-40B9-B7BE-4FEF6604DDCF}"/>
              </a:ext>
            </a:extLst>
          </p:cNvPr>
          <p:cNvSpPr>
            <a:spLocks noGrp="1"/>
          </p:cNvSpPr>
          <p:nvPr>
            <p:ph sz="half" idx="2"/>
          </p:nvPr>
        </p:nvSpPr>
        <p:spPr>
          <a:xfrm>
            <a:off x="457200" y="1096531"/>
            <a:ext cx="4978896" cy="5312207"/>
          </a:xfrm>
        </p:spPr>
        <p:txBody>
          <a:bodyPr wrap="square" anchor="t">
            <a:normAutofit/>
          </a:bodyPr>
          <a:lstStyle/>
          <a:p>
            <a:pPr marL="109537" indent="0">
              <a:lnSpc>
                <a:spcPct val="90000"/>
              </a:lnSpc>
              <a:buFont typeface="Wingdings 3" panose="05040102010807070707" pitchFamily="18" charset="2"/>
              <a:buNone/>
              <a:defRPr/>
            </a:pPr>
            <a:r>
              <a:rPr lang="en-GB" b="1" dirty="0"/>
              <a:t>Exercise 3 </a:t>
            </a:r>
          </a:p>
          <a:p>
            <a:pPr marL="109537" indent="0">
              <a:lnSpc>
                <a:spcPct val="90000"/>
              </a:lnSpc>
              <a:buFont typeface="Wingdings 3" panose="05040102010807070707" pitchFamily="18" charset="2"/>
              <a:buNone/>
              <a:defRPr/>
            </a:pPr>
            <a:r>
              <a:rPr lang="en-GB" dirty="0"/>
              <a:t>Reflect on your learning and development since completing Task 1 part a (over the last year); including reference to the training, learning, research and use of supervision. </a:t>
            </a:r>
          </a:p>
          <a:p>
            <a:pPr>
              <a:lnSpc>
                <a:spcPct val="90000"/>
              </a:lnSpc>
            </a:pPr>
            <a:r>
              <a:rPr lang="en-GB" dirty="0"/>
              <a:t>To what extent have the learning needs you identified under the SCW 3 learning outcomes at the beginning of this process (task 1, part a) been achieved? </a:t>
            </a:r>
          </a:p>
          <a:p>
            <a:pPr>
              <a:lnSpc>
                <a:spcPct val="90000"/>
              </a:lnSpc>
            </a:pPr>
            <a:r>
              <a:rPr lang="en-GB" dirty="0"/>
              <a:t>Think about what has worked well or not worked so well for you in terms of your learning.</a:t>
            </a:r>
          </a:p>
          <a:p>
            <a:pPr>
              <a:lnSpc>
                <a:spcPct val="90000"/>
              </a:lnSpc>
            </a:pPr>
            <a:r>
              <a:rPr lang="en-GB" dirty="0"/>
              <a:t>Use a reflective model of your choice (see workshop 1). </a:t>
            </a:r>
          </a:p>
          <a:p>
            <a:pPr>
              <a:lnSpc>
                <a:spcPct val="90000"/>
              </a:lnSpc>
              <a:defRPr/>
            </a:pPr>
            <a:endParaRPr lang="en-GB" sz="1500" dirty="0"/>
          </a:p>
        </p:txBody>
      </p:sp>
      <p:sp>
        <p:nvSpPr>
          <p:cNvPr id="21509" name="Slide Number Placeholder 5">
            <a:extLst>
              <a:ext uri="{FF2B5EF4-FFF2-40B4-BE49-F238E27FC236}">
                <a16:creationId xmlns:a16="http://schemas.microsoft.com/office/drawing/2014/main" id="{3D2AEFFE-9AC0-42F6-8AF9-5C3D926846AA}"/>
              </a:ext>
            </a:extLst>
          </p:cNvPr>
          <p:cNvSpPr>
            <a:spLocks noGrp="1" noChangeArrowheads="1"/>
          </p:cNvSpPr>
          <p:nvPr>
            <p:ph type="sldNum" sz="quarter" idx="12"/>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chor="b">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DF806B19-EF27-4C81-98F9-DCC6108FA701}" type="slidenum">
              <a:rPr lang="en-GB" altLang="en-US" smtClean="0"/>
              <a:pPr>
                <a:spcAft>
                  <a:spcPts val="600"/>
                </a:spcAft>
              </a:pPr>
              <a:t>19</a:t>
            </a:fld>
            <a:endParaRPr lang="en-GB" altLang="en-US"/>
          </a:p>
        </p:txBody>
      </p:sp>
      <p:pic>
        <p:nvPicPr>
          <p:cNvPr id="5" name="Picture 4" descr="Diagram&#10;&#10;Description automatically generated">
            <a:extLst>
              <a:ext uri="{FF2B5EF4-FFF2-40B4-BE49-F238E27FC236}">
                <a16:creationId xmlns:a16="http://schemas.microsoft.com/office/drawing/2014/main" id="{7FE57E9F-4E85-423E-B8ED-6B69E7280D8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638147" y="1096531"/>
            <a:ext cx="3116003" cy="2396926"/>
          </a:xfrm>
          <a:prstGeom prst="rect">
            <a:avLst/>
          </a:prstGeom>
        </p:spPr>
      </p:pic>
      <p:pic>
        <p:nvPicPr>
          <p:cNvPr id="9" name="Graphic 8" descr="Sun">
            <a:extLst>
              <a:ext uri="{FF2B5EF4-FFF2-40B4-BE49-F238E27FC236}">
                <a16:creationId xmlns:a16="http://schemas.microsoft.com/office/drawing/2014/main" id="{4ADDADEC-4D86-4095-84D5-B39489095A46}"/>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179512" y="128981"/>
            <a:ext cx="914400" cy="914400"/>
          </a:xfrm>
          <a:prstGeom prst="rect">
            <a:avLst/>
          </a:prstGeom>
        </p:spPr>
      </p:pic>
      <p:pic>
        <p:nvPicPr>
          <p:cNvPr id="10" name="Picture 9">
            <a:extLst>
              <a:ext uri="{FF2B5EF4-FFF2-40B4-BE49-F238E27FC236}">
                <a16:creationId xmlns:a16="http://schemas.microsoft.com/office/drawing/2014/main" id="{AAF99CEB-D972-4F56-B890-CBD2AF275650}"/>
              </a:ext>
            </a:extLst>
          </p:cNvPr>
          <p:cNvPicPr>
            <a:picLocks noChangeAspect="1"/>
          </p:cNvPicPr>
          <p:nvPr/>
        </p:nvPicPr>
        <p:blipFill>
          <a:blip r:embed="rId6"/>
          <a:stretch>
            <a:fillRect/>
          </a:stretch>
        </p:blipFill>
        <p:spPr>
          <a:xfrm>
            <a:off x="7915990" y="128902"/>
            <a:ext cx="914479" cy="914479"/>
          </a:xfrm>
          <a:prstGeom prst="rect">
            <a:avLst/>
          </a:prstGeom>
        </p:spPr>
      </p:pic>
      <p:pic>
        <p:nvPicPr>
          <p:cNvPr id="4" name="Picture 2" descr="ERA Cycle">
            <a:hlinkClick r:id="rId7"/>
            <a:extLst>
              <a:ext uri="{FF2B5EF4-FFF2-40B4-BE49-F238E27FC236}">
                <a16:creationId xmlns:a16="http://schemas.microsoft.com/office/drawing/2014/main" id="{A67FA1F2-35B2-7EE7-D2A8-25B3936348EB}"/>
              </a:ext>
            </a:extLst>
          </p:cNvPr>
          <p:cNvPicPr>
            <a:picLocks noChangeAspect="1" noChangeArrowheads="1"/>
          </p:cNvPicPr>
          <p:nvPr/>
        </p:nvPicPr>
        <p:blipFill rotWithShape="1">
          <a:blip r:embed="rId8">
            <a:extLst>
              <a:ext uri="{28A0092B-C50C-407E-A947-70E740481C1C}">
                <a14:useLocalDpi xmlns:a14="http://schemas.microsoft.com/office/drawing/2010/main" val="0"/>
              </a:ext>
            </a:extLst>
          </a:blip>
          <a:srcRect l="2776" r="570" b="-2"/>
          <a:stretch/>
        </p:blipFill>
        <p:spPr bwMode="auto">
          <a:xfrm>
            <a:off x="5386036" y="4231918"/>
            <a:ext cx="3779911" cy="2199830"/>
          </a:xfrm>
          <a:custGeom>
            <a:avLst/>
            <a:gdLst/>
            <a:ahLst/>
            <a:cxnLst/>
            <a:rect l="l" t="t" r="r" b="b"/>
            <a:pathLst>
              <a:path w="6448424" h="3752849">
                <a:moveTo>
                  <a:pt x="0" y="0"/>
                </a:moveTo>
                <a:lnTo>
                  <a:pt x="137978" y="22215"/>
                </a:lnTo>
                <a:cubicBezTo>
                  <a:pt x="196046" y="32277"/>
                  <a:pt x="252469" y="42437"/>
                  <a:pt x="295660" y="49771"/>
                </a:cubicBezTo>
                <a:cubicBezTo>
                  <a:pt x="364885" y="66610"/>
                  <a:pt x="403214" y="32071"/>
                  <a:pt x="456941" y="65635"/>
                </a:cubicBezTo>
                <a:cubicBezTo>
                  <a:pt x="529612" y="69090"/>
                  <a:pt x="662508" y="71245"/>
                  <a:pt x="731691" y="70501"/>
                </a:cubicBezTo>
                <a:cubicBezTo>
                  <a:pt x="768741" y="62400"/>
                  <a:pt x="808263" y="64633"/>
                  <a:pt x="841820" y="61171"/>
                </a:cubicBezTo>
                <a:cubicBezTo>
                  <a:pt x="958973" y="43639"/>
                  <a:pt x="1009730" y="45863"/>
                  <a:pt x="1068219" y="39136"/>
                </a:cubicBezTo>
                <a:cubicBezTo>
                  <a:pt x="1104329" y="33447"/>
                  <a:pt x="1156536" y="44203"/>
                  <a:pt x="1174190" y="38808"/>
                </a:cubicBezTo>
                <a:cubicBezTo>
                  <a:pt x="1188943" y="36385"/>
                  <a:pt x="1213832" y="14880"/>
                  <a:pt x="1225923" y="34507"/>
                </a:cubicBezTo>
                <a:cubicBezTo>
                  <a:pt x="1305283" y="8501"/>
                  <a:pt x="1319617" y="30839"/>
                  <a:pt x="1385617" y="18003"/>
                </a:cubicBezTo>
                <a:cubicBezTo>
                  <a:pt x="1461876" y="-26747"/>
                  <a:pt x="1519510" y="56342"/>
                  <a:pt x="1563967" y="4638"/>
                </a:cubicBezTo>
                <a:lnTo>
                  <a:pt x="1676634" y="10582"/>
                </a:lnTo>
                <a:lnTo>
                  <a:pt x="1769429" y="20265"/>
                </a:lnTo>
                <a:cubicBezTo>
                  <a:pt x="1790625" y="23534"/>
                  <a:pt x="1880369" y="18448"/>
                  <a:pt x="1900584" y="27732"/>
                </a:cubicBezTo>
                <a:cubicBezTo>
                  <a:pt x="2072430" y="22762"/>
                  <a:pt x="2014935" y="5831"/>
                  <a:pt x="2127041" y="22101"/>
                </a:cubicBezTo>
                <a:cubicBezTo>
                  <a:pt x="2168847" y="65820"/>
                  <a:pt x="2153052" y="28773"/>
                  <a:pt x="2211644" y="44507"/>
                </a:cubicBezTo>
                <a:cubicBezTo>
                  <a:pt x="2211201" y="9921"/>
                  <a:pt x="2277596" y="73686"/>
                  <a:pt x="2299605" y="38004"/>
                </a:cubicBezTo>
                <a:cubicBezTo>
                  <a:pt x="2309570" y="41997"/>
                  <a:pt x="2318531" y="46991"/>
                  <a:pt x="2327359" y="52270"/>
                </a:cubicBezTo>
                <a:lnTo>
                  <a:pt x="2331995" y="55017"/>
                </a:lnTo>
                <a:lnTo>
                  <a:pt x="2353777" y="59755"/>
                </a:lnTo>
                <a:lnTo>
                  <a:pt x="2355893" y="68914"/>
                </a:lnTo>
                <a:lnTo>
                  <a:pt x="2385794" y="81650"/>
                </a:lnTo>
                <a:cubicBezTo>
                  <a:pt x="2397613" y="85211"/>
                  <a:pt x="2411061" y="87627"/>
                  <a:pt x="2427010" y="88184"/>
                </a:cubicBezTo>
                <a:cubicBezTo>
                  <a:pt x="2486314" y="76422"/>
                  <a:pt x="2553170" y="126870"/>
                  <a:pt x="2627153" y="110451"/>
                </a:cubicBezTo>
                <a:cubicBezTo>
                  <a:pt x="2653722" y="107383"/>
                  <a:pt x="2732043" y="116068"/>
                  <a:pt x="2744462" y="128780"/>
                </a:cubicBezTo>
                <a:cubicBezTo>
                  <a:pt x="2760299" y="132873"/>
                  <a:pt x="2780248" y="130843"/>
                  <a:pt x="2785202" y="143610"/>
                </a:cubicBezTo>
                <a:cubicBezTo>
                  <a:pt x="2794558" y="159316"/>
                  <a:pt x="2856498" y="142821"/>
                  <a:pt x="2844667" y="159029"/>
                </a:cubicBezTo>
                <a:cubicBezTo>
                  <a:pt x="2888530" y="147871"/>
                  <a:pt x="2914187" y="181391"/>
                  <a:pt x="2946649" y="192330"/>
                </a:cubicBezTo>
                <a:cubicBezTo>
                  <a:pt x="2981872" y="180417"/>
                  <a:pt x="3015239" y="215115"/>
                  <a:pt x="3088812" y="226485"/>
                </a:cubicBezTo>
                <a:cubicBezTo>
                  <a:pt x="3127734" y="212524"/>
                  <a:pt x="3138301" y="234381"/>
                  <a:pt x="3208669" y="217774"/>
                </a:cubicBezTo>
                <a:cubicBezTo>
                  <a:pt x="3242208" y="219284"/>
                  <a:pt x="3229623" y="233297"/>
                  <a:pt x="3290045" y="235553"/>
                </a:cubicBezTo>
                <a:cubicBezTo>
                  <a:pt x="3399655" y="215239"/>
                  <a:pt x="3444518" y="245862"/>
                  <a:pt x="3529335" y="249571"/>
                </a:cubicBezTo>
                <a:cubicBezTo>
                  <a:pt x="3623697" y="257405"/>
                  <a:pt x="3587652" y="268832"/>
                  <a:pt x="3716766" y="252690"/>
                </a:cubicBezTo>
                <a:cubicBezTo>
                  <a:pt x="3723469" y="267318"/>
                  <a:pt x="3737863" y="269842"/>
                  <a:pt x="3765333" y="266823"/>
                </a:cubicBezTo>
                <a:cubicBezTo>
                  <a:pt x="3810754" y="271601"/>
                  <a:pt x="3792745" y="303866"/>
                  <a:pt x="3846897" y="290090"/>
                </a:cubicBezTo>
                <a:cubicBezTo>
                  <a:pt x="3830941" y="306608"/>
                  <a:pt x="3929114" y="308026"/>
                  <a:pt x="3900217" y="323590"/>
                </a:cubicBezTo>
                <a:cubicBezTo>
                  <a:pt x="3922367" y="343425"/>
                  <a:pt x="3948574" y="318948"/>
                  <a:pt x="3971444" y="336662"/>
                </a:cubicBezTo>
                <a:cubicBezTo>
                  <a:pt x="4002781" y="344193"/>
                  <a:pt x="3960997" y="315419"/>
                  <a:pt x="3997868" y="318867"/>
                </a:cubicBezTo>
                <a:cubicBezTo>
                  <a:pt x="4041159" y="326219"/>
                  <a:pt x="4055435" y="293981"/>
                  <a:pt x="4070852" y="339615"/>
                </a:cubicBezTo>
                <a:cubicBezTo>
                  <a:pt x="4121286" y="335828"/>
                  <a:pt x="4121920" y="355506"/>
                  <a:pt x="4180483" y="373369"/>
                </a:cubicBezTo>
                <a:cubicBezTo>
                  <a:pt x="4211379" y="366707"/>
                  <a:pt x="4230171" y="374664"/>
                  <a:pt x="4246264" y="387458"/>
                </a:cubicBezTo>
                <a:cubicBezTo>
                  <a:pt x="4308508" y="393310"/>
                  <a:pt x="4357326" y="416142"/>
                  <a:pt x="4423169" y="431783"/>
                </a:cubicBezTo>
                <a:lnTo>
                  <a:pt x="4446752" y="435383"/>
                </a:lnTo>
                <a:lnTo>
                  <a:pt x="4446954" y="435566"/>
                </a:lnTo>
                <a:cubicBezTo>
                  <a:pt x="4508528" y="480137"/>
                  <a:pt x="4617740" y="529869"/>
                  <a:pt x="4662523" y="553169"/>
                </a:cubicBezTo>
                <a:cubicBezTo>
                  <a:pt x="4720320" y="547046"/>
                  <a:pt x="4678644" y="560102"/>
                  <a:pt x="4715641" y="575354"/>
                </a:cubicBezTo>
                <a:cubicBezTo>
                  <a:pt x="4682056" y="593278"/>
                  <a:pt x="4768370" y="586520"/>
                  <a:pt x="4742071" y="614016"/>
                </a:cubicBezTo>
                <a:cubicBezTo>
                  <a:pt x="4749637" y="615922"/>
                  <a:pt x="4757797" y="616899"/>
                  <a:pt x="4766183" y="617675"/>
                </a:cubicBezTo>
                <a:lnTo>
                  <a:pt x="4770562" y="618094"/>
                </a:lnTo>
                <a:lnTo>
                  <a:pt x="4783240" y="624350"/>
                </a:lnTo>
                <a:lnTo>
                  <a:pt x="4792882" y="620401"/>
                </a:lnTo>
                <a:lnTo>
                  <a:pt x="4816310" y="625721"/>
                </a:lnTo>
                <a:cubicBezTo>
                  <a:pt x="4824144" y="628595"/>
                  <a:pt x="4831482" y="632720"/>
                  <a:pt x="4837953" y="638824"/>
                </a:cubicBezTo>
                <a:cubicBezTo>
                  <a:pt x="4848645" y="668753"/>
                  <a:pt x="4922266" y="669148"/>
                  <a:pt x="4933914" y="707398"/>
                </a:cubicBezTo>
                <a:cubicBezTo>
                  <a:pt x="4940833" y="719653"/>
                  <a:pt x="4978358" y="746502"/>
                  <a:pt x="4995259" y="744825"/>
                </a:cubicBezTo>
                <a:cubicBezTo>
                  <a:pt x="5005107" y="749034"/>
                  <a:pt x="5010567" y="758092"/>
                  <a:pt x="5024744" y="753396"/>
                </a:cubicBezTo>
                <a:cubicBezTo>
                  <a:pt x="5047511" y="761361"/>
                  <a:pt x="5109162" y="783016"/>
                  <a:pt x="5131877" y="792613"/>
                </a:cubicBezTo>
                <a:cubicBezTo>
                  <a:pt x="5132671" y="802792"/>
                  <a:pt x="5144554" y="806683"/>
                  <a:pt x="5161031" y="810975"/>
                </a:cubicBezTo>
                <a:lnTo>
                  <a:pt x="5176815" y="815342"/>
                </a:lnTo>
                <a:lnTo>
                  <a:pt x="5180064" y="831233"/>
                </a:lnTo>
                <a:cubicBezTo>
                  <a:pt x="5202966" y="819270"/>
                  <a:pt x="5188976" y="863361"/>
                  <a:pt x="5215059" y="865080"/>
                </a:cubicBezTo>
                <a:cubicBezTo>
                  <a:pt x="5235765" y="864786"/>
                  <a:pt x="5236347" y="878098"/>
                  <a:pt x="5245643" y="887119"/>
                </a:cubicBezTo>
                <a:cubicBezTo>
                  <a:pt x="5267660" y="891609"/>
                  <a:pt x="5295742" y="939348"/>
                  <a:pt x="5295952" y="957174"/>
                </a:cubicBezTo>
                <a:cubicBezTo>
                  <a:pt x="5284322" y="1008946"/>
                  <a:pt x="5374979" y="1038019"/>
                  <a:pt x="5367826" y="1079140"/>
                </a:cubicBezTo>
                <a:cubicBezTo>
                  <a:pt x="5371668" y="1089190"/>
                  <a:pt x="5377921" y="1097135"/>
                  <a:pt x="5385646" y="1103730"/>
                </a:cubicBezTo>
                <a:lnTo>
                  <a:pt x="5410965" y="1119397"/>
                </a:lnTo>
                <a:lnTo>
                  <a:pt x="5436960" y="1130910"/>
                </a:lnTo>
                <a:lnTo>
                  <a:pt x="5442083" y="1133134"/>
                </a:lnTo>
                <a:cubicBezTo>
                  <a:pt x="5451910" y="1137346"/>
                  <a:pt x="5457170" y="1169188"/>
                  <a:pt x="5465219" y="1174479"/>
                </a:cubicBezTo>
                <a:cubicBezTo>
                  <a:pt x="5488744" y="1195184"/>
                  <a:pt x="5467141" y="1223401"/>
                  <a:pt x="5488171" y="1238604"/>
                </a:cubicBezTo>
                <a:cubicBezTo>
                  <a:pt x="5523491" y="1271811"/>
                  <a:pt x="5486623" y="1305961"/>
                  <a:pt x="5562172" y="1320840"/>
                </a:cubicBezTo>
                <a:cubicBezTo>
                  <a:pt x="5601634" y="1385316"/>
                  <a:pt x="5636528" y="1453139"/>
                  <a:pt x="5686905" y="1512529"/>
                </a:cubicBezTo>
                <a:cubicBezTo>
                  <a:pt x="5729049" y="1575678"/>
                  <a:pt x="5699691" y="1553768"/>
                  <a:pt x="5748726" y="1623716"/>
                </a:cubicBezTo>
                <a:cubicBezTo>
                  <a:pt x="5783098" y="1689734"/>
                  <a:pt x="5789710" y="1639740"/>
                  <a:pt x="5842593" y="1726595"/>
                </a:cubicBezTo>
                <a:cubicBezTo>
                  <a:pt x="5837824" y="1733043"/>
                  <a:pt x="5862023" y="1845188"/>
                  <a:pt x="5861042" y="1851837"/>
                </a:cubicBezTo>
                <a:cubicBezTo>
                  <a:pt x="5874156" y="1887981"/>
                  <a:pt x="5901790" y="1919218"/>
                  <a:pt x="5921290" y="1943460"/>
                </a:cubicBezTo>
                <a:lnTo>
                  <a:pt x="5978046" y="1997284"/>
                </a:lnTo>
                <a:lnTo>
                  <a:pt x="5992479" y="2056720"/>
                </a:lnTo>
                <a:cubicBezTo>
                  <a:pt x="6011078" y="2079033"/>
                  <a:pt x="6072687" y="2117397"/>
                  <a:pt x="6089639" y="2131171"/>
                </a:cubicBezTo>
                <a:lnTo>
                  <a:pt x="6094199" y="2139379"/>
                </a:lnTo>
                <a:lnTo>
                  <a:pt x="6094822" y="2139386"/>
                </a:lnTo>
                <a:cubicBezTo>
                  <a:pt x="6096947" y="2140841"/>
                  <a:pt x="6098876" y="2143416"/>
                  <a:pt x="6100692" y="2147736"/>
                </a:cubicBezTo>
                <a:lnTo>
                  <a:pt x="6102516" y="2154343"/>
                </a:lnTo>
                <a:lnTo>
                  <a:pt x="6111361" y="2170264"/>
                </a:lnTo>
                <a:lnTo>
                  <a:pt x="6215475" y="2270153"/>
                </a:lnTo>
                <a:lnTo>
                  <a:pt x="6255966" y="2335401"/>
                </a:lnTo>
                <a:lnTo>
                  <a:pt x="6272711" y="2385144"/>
                </a:lnTo>
                <a:cubicBezTo>
                  <a:pt x="6282320" y="2406495"/>
                  <a:pt x="6299066" y="2405139"/>
                  <a:pt x="6304347" y="2439388"/>
                </a:cubicBezTo>
                <a:cubicBezTo>
                  <a:pt x="6297131" y="2486231"/>
                  <a:pt x="6325530" y="2500962"/>
                  <a:pt x="6326729" y="2549400"/>
                </a:cubicBezTo>
                <a:cubicBezTo>
                  <a:pt x="6325926" y="2572066"/>
                  <a:pt x="6339111" y="2599957"/>
                  <a:pt x="6344663" y="2628839"/>
                </a:cubicBezTo>
                <a:lnTo>
                  <a:pt x="6375811" y="2639204"/>
                </a:lnTo>
                <a:cubicBezTo>
                  <a:pt x="6375427" y="2643533"/>
                  <a:pt x="6375041" y="2647863"/>
                  <a:pt x="6374657" y="2652193"/>
                </a:cubicBezTo>
                <a:cubicBezTo>
                  <a:pt x="6373555" y="2658134"/>
                  <a:pt x="6371943" y="2662665"/>
                  <a:pt x="6369740" y="2664642"/>
                </a:cubicBezTo>
                <a:cubicBezTo>
                  <a:pt x="6368032" y="2674540"/>
                  <a:pt x="6371528" y="2686899"/>
                  <a:pt x="6361964" y="2690172"/>
                </a:cubicBezTo>
                <a:cubicBezTo>
                  <a:pt x="6350507" y="2696218"/>
                  <a:pt x="6369375" y="2734440"/>
                  <a:pt x="6355511" y="2727335"/>
                </a:cubicBezTo>
                <a:cubicBezTo>
                  <a:pt x="6358746" y="2734104"/>
                  <a:pt x="6360434" y="2742096"/>
                  <a:pt x="6361058" y="2750592"/>
                </a:cubicBezTo>
                <a:cubicBezTo>
                  <a:pt x="6361013" y="2751998"/>
                  <a:pt x="6360970" y="2753408"/>
                  <a:pt x="6360926" y="2754814"/>
                </a:cubicBezTo>
                <a:lnTo>
                  <a:pt x="6339285" y="2810353"/>
                </a:lnTo>
                <a:cubicBezTo>
                  <a:pt x="6360091" y="2854187"/>
                  <a:pt x="6313103" y="2870086"/>
                  <a:pt x="6325672" y="2908809"/>
                </a:cubicBezTo>
                <a:cubicBezTo>
                  <a:pt x="6341563" y="2966972"/>
                  <a:pt x="6291836" y="2935388"/>
                  <a:pt x="6333498" y="3009772"/>
                </a:cubicBezTo>
                <a:cubicBezTo>
                  <a:pt x="6345476" y="3039254"/>
                  <a:pt x="6345955" y="3068963"/>
                  <a:pt x="6334947" y="3095405"/>
                </a:cubicBezTo>
                <a:lnTo>
                  <a:pt x="6344768" y="3155941"/>
                </a:lnTo>
                <a:cubicBezTo>
                  <a:pt x="6348643" y="3153663"/>
                  <a:pt x="6311793" y="3186588"/>
                  <a:pt x="6314754" y="3197987"/>
                </a:cubicBezTo>
                <a:cubicBezTo>
                  <a:pt x="6318695" y="3221971"/>
                  <a:pt x="6319257" y="3226752"/>
                  <a:pt x="6304230" y="3239690"/>
                </a:cubicBezTo>
                <a:cubicBezTo>
                  <a:pt x="6306321" y="3248567"/>
                  <a:pt x="6307305" y="3254005"/>
                  <a:pt x="6308837" y="3264003"/>
                </a:cubicBezTo>
                <a:cubicBezTo>
                  <a:pt x="6301812" y="3288243"/>
                  <a:pt x="6298529" y="3302527"/>
                  <a:pt x="6309285" y="3324103"/>
                </a:cubicBezTo>
                <a:cubicBezTo>
                  <a:pt x="6301188" y="3343007"/>
                  <a:pt x="6329285" y="3359307"/>
                  <a:pt x="6342503" y="3405661"/>
                </a:cubicBezTo>
                <a:cubicBezTo>
                  <a:pt x="6338012" y="3447477"/>
                  <a:pt x="6408325" y="3505721"/>
                  <a:pt x="6401531" y="3550593"/>
                </a:cubicBezTo>
                <a:cubicBezTo>
                  <a:pt x="6395655" y="3579549"/>
                  <a:pt x="6423437" y="3594758"/>
                  <a:pt x="6427705" y="3624684"/>
                </a:cubicBezTo>
                <a:cubicBezTo>
                  <a:pt x="6416402" y="3629199"/>
                  <a:pt x="6435787" y="3639516"/>
                  <a:pt x="6448424" y="3657106"/>
                </a:cubicBezTo>
                <a:lnTo>
                  <a:pt x="6444014" y="3752742"/>
                </a:lnTo>
                <a:cubicBezTo>
                  <a:pt x="6443990" y="3752777"/>
                  <a:pt x="6443967" y="3752813"/>
                  <a:pt x="6443946" y="3752849"/>
                </a:cubicBezTo>
                <a:lnTo>
                  <a:pt x="0" y="3752849"/>
                </a:lnTo>
                <a:close/>
              </a:path>
            </a:pathLst>
          </a:custGeom>
          <a:noFill/>
          <a:extLst>
            <a:ext uri="{909E8E84-426E-40DD-AFC4-6F175D3DCCD1}">
              <a14:hiddenFill xmlns:a14="http://schemas.microsoft.com/office/drawing/2010/main">
                <a:solidFill>
                  <a:srgbClr val="FFFFFF"/>
                </a:solidFill>
              </a14:hiddenFill>
            </a:ext>
          </a:extLst>
        </p:spPr>
      </p:pic>
      <p:sp>
        <p:nvSpPr>
          <p:cNvPr id="6" name="Footer Placeholder 5">
            <a:extLst>
              <a:ext uri="{FF2B5EF4-FFF2-40B4-BE49-F238E27FC236}">
                <a16:creationId xmlns:a16="http://schemas.microsoft.com/office/drawing/2014/main" id="{9FFD5A20-DF1C-9EBD-D850-F73894F7ABF6}"/>
              </a:ext>
            </a:extLst>
          </p:cNvPr>
          <p:cNvSpPr>
            <a:spLocks noGrp="1"/>
          </p:cNvSpPr>
          <p:nvPr>
            <p:ph type="ftr" sz="quarter" idx="11"/>
          </p:nvPr>
        </p:nvSpPr>
        <p:spPr/>
        <p:txBody>
          <a:bodyPr/>
          <a:lstStyle/>
          <a:p>
            <a:r>
              <a:rPr lang="en-GB"/>
              <a:t>Porth Agored Social Work  Consolidation Programme </a:t>
            </a:r>
          </a:p>
          <a:p>
            <a:r>
              <a:rPr lang="en-GB"/>
              <a:t>
</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562"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882338FE-DCA3-44B6-A162-54AE26F4428B}"/>
              </a:ext>
            </a:extLst>
          </p:cNvPr>
          <p:cNvSpPr>
            <a:spLocks noGrp="1"/>
          </p:cNvSpPr>
          <p:nvPr>
            <p:ph type="title"/>
          </p:nvPr>
        </p:nvSpPr>
        <p:spPr>
          <a:xfrm>
            <a:off x="467544" y="152040"/>
            <a:ext cx="7848872" cy="1708242"/>
          </a:xfrm>
        </p:spPr>
        <p:txBody>
          <a:bodyPr anchor="ctr">
            <a:normAutofit/>
          </a:bodyPr>
          <a:lstStyle/>
          <a:p>
            <a:pPr>
              <a:defRPr/>
            </a:pPr>
            <a:r>
              <a:rPr lang="en-GB" sz="3200" b="1" dirty="0">
                <a:cs typeface="Arial" panose="020B0604020202020204" pitchFamily="34" charset="0"/>
              </a:rPr>
              <a:t>The Importance of Continuous Professional Development &amp; Learning</a:t>
            </a:r>
            <a:br>
              <a:rPr lang="en-GB" sz="2700" dirty="0"/>
            </a:br>
            <a:endParaRPr lang="en-GB" sz="2700" dirty="0"/>
          </a:p>
        </p:txBody>
      </p:sp>
      <p:sp>
        <p:nvSpPr>
          <p:cNvPr id="23554" name="Content Placeholder 1">
            <a:extLst>
              <a:ext uri="{FF2B5EF4-FFF2-40B4-BE49-F238E27FC236}">
                <a16:creationId xmlns:a16="http://schemas.microsoft.com/office/drawing/2014/main" id="{05185187-C63B-43E6-AE19-DF73BB0DD4AD}"/>
              </a:ext>
            </a:extLst>
          </p:cNvPr>
          <p:cNvSpPr>
            <a:spLocks noGrp="1"/>
          </p:cNvSpPr>
          <p:nvPr>
            <p:ph idx="1"/>
          </p:nvPr>
        </p:nvSpPr>
        <p:spPr>
          <a:xfrm>
            <a:off x="484267" y="923292"/>
            <a:ext cx="5321038" cy="5615620"/>
          </a:xfrm>
        </p:spPr>
        <p:txBody>
          <a:bodyPr anchor="ctr">
            <a:normAutofit/>
          </a:bodyPr>
          <a:lstStyle/>
          <a:p>
            <a:r>
              <a:rPr lang="en-GB" altLang="en-US" sz="2000" dirty="0">
                <a:latin typeface="+mj-lt"/>
              </a:rPr>
              <a:t>Social work demands a high level of interpersonal skill and clarity of communication to make your voice heard, to listen to others and to secure the best possible outcomes for individuals.  </a:t>
            </a:r>
          </a:p>
          <a:p>
            <a:r>
              <a:rPr lang="en-GB" altLang="en-US" sz="2000" dirty="0">
                <a:latin typeface="+mj-lt"/>
              </a:rPr>
              <a:t>To address inequalities and practice effectively in complex situations, you will need to see every working day and indeed, every social work encounter as an opportunity to reflect and learn, not only from your own, but from the experiences of others. </a:t>
            </a:r>
          </a:p>
          <a:p>
            <a:r>
              <a:rPr lang="en-GB" altLang="en-US" sz="2000" dirty="0">
                <a:latin typeface="+mj-lt"/>
              </a:rPr>
              <a:t>Open mindedness, honesty, self-awareness and humility are the keystones of learning and therefore of effective social work practice.</a:t>
            </a:r>
          </a:p>
          <a:p>
            <a:endParaRPr lang="en-GB" altLang="en-US" sz="1700" dirty="0"/>
          </a:p>
        </p:txBody>
      </p:sp>
      <p:pic>
        <p:nvPicPr>
          <p:cNvPr id="23558" name="Picture 23557" descr="Plant growing in a concrete crack">
            <a:extLst>
              <a:ext uri="{FF2B5EF4-FFF2-40B4-BE49-F238E27FC236}">
                <a16:creationId xmlns:a16="http://schemas.microsoft.com/office/drawing/2014/main" id="{7BDEFB9E-D168-23EA-DF20-B553FCB0124A}"/>
              </a:ext>
            </a:extLst>
          </p:cNvPr>
          <p:cNvPicPr>
            <a:picLocks noChangeAspect="1"/>
          </p:cNvPicPr>
          <p:nvPr/>
        </p:nvPicPr>
        <p:blipFill rotWithShape="1">
          <a:blip r:embed="rId3"/>
          <a:srcRect l="21244" r="39878" b="-1"/>
          <a:stretch/>
        </p:blipFill>
        <p:spPr>
          <a:xfrm>
            <a:off x="6084168" y="1412776"/>
            <a:ext cx="2592288" cy="4450806"/>
          </a:xfrm>
          <a:prstGeom prst="rect">
            <a:avLst/>
          </a:prstGeom>
          <a:effectLst>
            <a:outerShdw blurRad="127000" dist="50800" dir="10800000" sx="99000" sy="99000" algn="r" rotWithShape="0">
              <a:prstClr val="black">
                <a:alpha val="40000"/>
              </a:prstClr>
            </a:outerShdw>
          </a:effectLst>
        </p:spPr>
      </p:pic>
      <p:sp>
        <p:nvSpPr>
          <p:cNvPr id="23556" name="Slide Number Placeholder 3">
            <a:extLst>
              <a:ext uri="{FF2B5EF4-FFF2-40B4-BE49-F238E27FC236}">
                <a16:creationId xmlns:a16="http://schemas.microsoft.com/office/drawing/2014/main" id="{B07CAE92-B262-4EE8-94FD-BBFBC2960E15}"/>
              </a:ext>
            </a:extLst>
          </p:cNvPr>
          <p:cNvSpPr>
            <a:spLocks noGrp="1" noChangeArrowheads="1"/>
          </p:cNvSpPr>
          <p:nvPr>
            <p:ph type="sldNum" sz="quarter" idx="12"/>
          </p:nvPr>
        </p:nvSpPr>
        <p:spPr bwMode="auto">
          <a:xfrm>
            <a:off x="7625901" y="6356350"/>
            <a:ext cx="1326319"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7601F103-7129-4E15-AD65-DE734BD991AC}" type="slidenum">
              <a:rPr lang="en-GB" altLang="en-US">
                <a:solidFill>
                  <a:srgbClr val="FFFFFF"/>
                </a:solidFill>
              </a:rPr>
              <a:pPr>
                <a:spcAft>
                  <a:spcPts val="600"/>
                </a:spcAft>
              </a:pPr>
              <a:t>20</a:t>
            </a:fld>
            <a:endParaRPr lang="en-GB" altLang="en-US">
              <a:solidFill>
                <a:srgbClr val="FFFFFF"/>
              </a:solidFill>
            </a:endParaRPr>
          </a:p>
        </p:txBody>
      </p:sp>
      <p:sp>
        <p:nvSpPr>
          <p:cNvPr id="2" name="Footer Placeholder 1">
            <a:extLst>
              <a:ext uri="{FF2B5EF4-FFF2-40B4-BE49-F238E27FC236}">
                <a16:creationId xmlns:a16="http://schemas.microsoft.com/office/drawing/2014/main" id="{E75E5F0D-9A05-BB1A-1BA2-65CA3EB60FBF}"/>
              </a:ext>
            </a:extLst>
          </p:cNvPr>
          <p:cNvSpPr>
            <a:spLocks noGrp="1"/>
          </p:cNvSpPr>
          <p:nvPr>
            <p:ph type="ftr" sz="quarter" idx="11"/>
          </p:nvPr>
        </p:nvSpPr>
        <p:spPr/>
        <p:txBody>
          <a:bodyPr/>
          <a:lstStyle/>
          <a:p>
            <a:r>
              <a:rPr lang="en-GB"/>
              <a:t>Porth Agored Social Work  Consolidation Programme </a:t>
            </a:r>
          </a:p>
          <a:p>
            <a:r>
              <a:rPr lang="en-GB"/>
              <a:t>
</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5D13CC36-B950-4F02-9BAF-9A7EB26739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D1BDED99-B35B-4FEE-A274-8E8DB6FEEE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768547"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2" name="Picture 21" descr="Light bulb on yellow background with sketched light beams and cord">
            <a:extLst>
              <a:ext uri="{FF2B5EF4-FFF2-40B4-BE49-F238E27FC236}">
                <a16:creationId xmlns:a16="http://schemas.microsoft.com/office/drawing/2014/main" id="{5DB37453-ACEB-7073-ED31-96870A0C2325}"/>
              </a:ext>
            </a:extLst>
          </p:cNvPr>
          <p:cNvPicPr>
            <a:picLocks noChangeAspect="1"/>
          </p:cNvPicPr>
          <p:nvPr/>
        </p:nvPicPr>
        <p:blipFill rotWithShape="1">
          <a:blip r:embed="rId3"/>
          <a:srcRect l="57925" r="13667"/>
          <a:stretch/>
        </p:blipFill>
        <p:spPr>
          <a:xfrm>
            <a:off x="5976166" y="10"/>
            <a:ext cx="3167834" cy="6857990"/>
          </a:xfrm>
          <a:custGeom>
            <a:avLst/>
            <a:gdLst/>
            <a:ahLst/>
            <a:cxnLst/>
            <a:rect l="l" t="t" r="r" b="b"/>
            <a:pathLst>
              <a:path w="4223778" h="6865951">
                <a:moveTo>
                  <a:pt x="478794" y="0"/>
                </a:moveTo>
                <a:lnTo>
                  <a:pt x="4223778" y="0"/>
                </a:lnTo>
                <a:lnTo>
                  <a:pt x="4223778" y="6865951"/>
                </a:lnTo>
                <a:lnTo>
                  <a:pt x="52221" y="6865951"/>
                </a:lnTo>
                <a:lnTo>
                  <a:pt x="49989" y="6844695"/>
                </a:lnTo>
                <a:cubicBezTo>
                  <a:pt x="46440" y="6810509"/>
                  <a:pt x="42891" y="6776323"/>
                  <a:pt x="41304" y="6765443"/>
                </a:cubicBezTo>
                <a:cubicBezTo>
                  <a:pt x="35681" y="6732842"/>
                  <a:pt x="13533" y="6716945"/>
                  <a:pt x="11182" y="6694817"/>
                </a:cubicBezTo>
                <a:cubicBezTo>
                  <a:pt x="16764" y="6697663"/>
                  <a:pt x="14835" y="6635151"/>
                  <a:pt x="10913" y="6627127"/>
                </a:cubicBezTo>
                <a:cubicBezTo>
                  <a:pt x="19564" y="6579282"/>
                  <a:pt x="-12861" y="6585665"/>
                  <a:pt x="5999" y="6527525"/>
                </a:cubicBezTo>
                <a:cubicBezTo>
                  <a:pt x="12287" y="6468687"/>
                  <a:pt x="19003" y="6409739"/>
                  <a:pt x="7685" y="6346547"/>
                </a:cubicBezTo>
                <a:cubicBezTo>
                  <a:pt x="31149" y="6240430"/>
                  <a:pt x="5895" y="6134229"/>
                  <a:pt x="12535" y="6084924"/>
                </a:cubicBezTo>
                <a:cubicBezTo>
                  <a:pt x="14696" y="6024961"/>
                  <a:pt x="53867" y="6020785"/>
                  <a:pt x="45320" y="5989742"/>
                </a:cubicBezTo>
                <a:cubicBezTo>
                  <a:pt x="41264" y="5940899"/>
                  <a:pt x="43258" y="5932095"/>
                  <a:pt x="40418" y="5889597"/>
                </a:cubicBezTo>
                <a:cubicBezTo>
                  <a:pt x="20860" y="5848611"/>
                  <a:pt x="51187" y="5792775"/>
                  <a:pt x="49796" y="5755774"/>
                </a:cubicBezTo>
                <a:cubicBezTo>
                  <a:pt x="43522" y="5734342"/>
                  <a:pt x="37368" y="5692606"/>
                  <a:pt x="49956" y="5684909"/>
                </a:cubicBezTo>
                <a:cubicBezTo>
                  <a:pt x="52825" y="5660429"/>
                  <a:pt x="62553" y="5623499"/>
                  <a:pt x="67011" y="5608897"/>
                </a:cubicBezTo>
                <a:lnTo>
                  <a:pt x="76701" y="5597290"/>
                </a:lnTo>
                <a:cubicBezTo>
                  <a:pt x="87717" y="5587442"/>
                  <a:pt x="82431" y="5550877"/>
                  <a:pt x="89120" y="5529641"/>
                </a:cubicBezTo>
                <a:cubicBezTo>
                  <a:pt x="69291" y="5496375"/>
                  <a:pt x="118554" y="5526326"/>
                  <a:pt x="94330" y="5470852"/>
                </a:cubicBezTo>
                <a:cubicBezTo>
                  <a:pt x="95483" y="5449506"/>
                  <a:pt x="114690" y="5429653"/>
                  <a:pt x="116139" y="5390946"/>
                </a:cubicBezTo>
                <a:cubicBezTo>
                  <a:pt x="127589" y="5337323"/>
                  <a:pt x="132794" y="5338384"/>
                  <a:pt x="135560" y="5284344"/>
                </a:cubicBezTo>
                <a:cubicBezTo>
                  <a:pt x="143629" y="5226223"/>
                  <a:pt x="148113" y="5192743"/>
                  <a:pt x="158141" y="5143920"/>
                </a:cubicBezTo>
                <a:cubicBezTo>
                  <a:pt x="170128" y="5118849"/>
                  <a:pt x="159838" y="5102006"/>
                  <a:pt x="174950" y="5088188"/>
                </a:cubicBezTo>
                <a:cubicBezTo>
                  <a:pt x="197620" y="5107654"/>
                  <a:pt x="181875" y="4983257"/>
                  <a:pt x="203603" y="5010764"/>
                </a:cubicBezTo>
                <a:lnTo>
                  <a:pt x="258582" y="4919969"/>
                </a:lnTo>
                <a:cubicBezTo>
                  <a:pt x="238838" y="4883087"/>
                  <a:pt x="271098" y="4853332"/>
                  <a:pt x="287910" y="4849612"/>
                </a:cubicBezTo>
                <a:cubicBezTo>
                  <a:pt x="294156" y="4811643"/>
                  <a:pt x="286101" y="4834074"/>
                  <a:pt x="305439" y="4799017"/>
                </a:cubicBezTo>
                <a:cubicBezTo>
                  <a:pt x="322572" y="4758926"/>
                  <a:pt x="352642" y="4705848"/>
                  <a:pt x="373456" y="4667754"/>
                </a:cubicBezTo>
                <a:cubicBezTo>
                  <a:pt x="384080" y="4649919"/>
                  <a:pt x="401158" y="4670663"/>
                  <a:pt x="407944" y="4574050"/>
                </a:cubicBezTo>
                <a:cubicBezTo>
                  <a:pt x="408098" y="4548109"/>
                  <a:pt x="427782" y="4503327"/>
                  <a:pt x="425133" y="4462469"/>
                </a:cubicBezTo>
                <a:lnTo>
                  <a:pt x="433890" y="4364681"/>
                </a:lnTo>
                <a:cubicBezTo>
                  <a:pt x="430018" y="4339230"/>
                  <a:pt x="435361" y="4287915"/>
                  <a:pt x="440691" y="4222147"/>
                </a:cubicBezTo>
                <a:cubicBezTo>
                  <a:pt x="451463" y="4164562"/>
                  <a:pt x="497377" y="4067298"/>
                  <a:pt x="503057" y="3977136"/>
                </a:cubicBezTo>
                <a:cubicBezTo>
                  <a:pt x="519229" y="3939837"/>
                  <a:pt x="472839" y="3875689"/>
                  <a:pt x="507582" y="3776020"/>
                </a:cubicBezTo>
                <a:cubicBezTo>
                  <a:pt x="497716" y="3757477"/>
                  <a:pt x="518006" y="3707185"/>
                  <a:pt x="521577" y="3692206"/>
                </a:cubicBezTo>
                <a:cubicBezTo>
                  <a:pt x="525148" y="3677227"/>
                  <a:pt x="526352" y="3687655"/>
                  <a:pt x="529009" y="3686147"/>
                </a:cubicBezTo>
                <a:cubicBezTo>
                  <a:pt x="531848" y="3650325"/>
                  <a:pt x="545504" y="3563351"/>
                  <a:pt x="551870" y="3514534"/>
                </a:cubicBezTo>
                <a:cubicBezTo>
                  <a:pt x="561331" y="3487751"/>
                  <a:pt x="581973" y="3426419"/>
                  <a:pt x="567205" y="3393248"/>
                </a:cubicBezTo>
                <a:cubicBezTo>
                  <a:pt x="585208" y="3400657"/>
                  <a:pt x="563566" y="3353906"/>
                  <a:pt x="579630" y="3344723"/>
                </a:cubicBezTo>
                <a:cubicBezTo>
                  <a:pt x="592861" y="3339338"/>
                  <a:pt x="589379" y="3323900"/>
                  <a:pt x="592672" y="3310978"/>
                </a:cubicBezTo>
                <a:cubicBezTo>
                  <a:pt x="605351" y="3299735"/>
                  <a:pt x="594296" y="3237176"/>
                  <a:pt x="589270" y="3216655"/>
                </a:cubicBezTo>
                <a:cubicBezTo>
                  <a:pt x="566909" y="3160431"/>
                  <a:pt x="626099" y="3142203"/>
                  <a:pt x="609663" y="3096973"/>
                </a:cubicBezTo>
                <a:cubicBezTo>
                  <a:pt x="609191" y="3084373"/>
                  <a:pt x="615889" y="3033331"/>
                  <a:pt x="618886" y="3023628"/>
                </a:cubicBezTo>
                <a:lnTo>
                  <a:pt x="630425" y="2998646"/>
                </a:lnTo>
                <a:lnTo>
                  <a:pt x="640017" y="2995914"/>
                </a:lnTo>
                <a:lnTo>
                  <a:pt x="643600" y="2978244"/>
                </a:lnTo>
                <a:lnTo>
                  <a:pt x="659520" y="2950805"/>
                </a:lnTo>
                <a:cubicBezTo>
                  <a:pt x="620152" y="2937671"/>
                  <a:pt x="687598" y="2860550"/>
                  <a:pt x="650890" y="2864933"/>
                </a:cubicBezTo>
                <a:cubicBezTo>
                  <a:pt x="663707" y="2817056"/>
                  <a:pt x="662078" y="2779813"/>
                  <a:pt x="640210" y="2741864"/>
                </a:cubicBezTo>
                <a:cubicBezTo>
                  <a:pt x="634452" y="2649732"/>
                  <a:pt x="665268" y="2597914"/>
                  <a:pt x="639387" y="2510931"/>
                </a:cubicBezTo>
                <a:cubicBezTo>
                  <a:pt x="645574" y="2407642"/>
                  <a:pt x="671719" y="2317589"/>
                  <a:pt x="680438" y="2227415"/>
                </a:cubicBezTo>
                <a:cubicBezTo>
                  <a:pt x="664175" y="2189847"/>
                  <a:pt x="704423" y="2141655"/>
                  <a:pt x="688135" y="2054289"/>
                </a:cubicBezTo>
                <a:cubicBezTo>
                  <a:pt x="683239" y="2048201"/>
                  <a:pt x="684029" y="1979567"/>
                  <a:pt x="681480" y="1972202"/>
                </a:cubicBezTo>
                <a:lnTo>
                  <a:pt x="686247" y="1917474"/>
                </a:lnTo>
                <a:lnTo>
                  <a:pt x="679783" y="1862721"/>
                </a:lnTo>
                <a:cubicBezTo>
                  <a:pt x="683677" y="1851209"/>
                  <a:pt x="688980" y="1824057"/>
                  <a:pt x="686639" y="1818227"/>
                </a:cubicBezTo>
                <a:lnTo>
                  <a:pt x="658235" y="1742488"/>
                </a:lnTo>
                <a:cubicBezTo>
                  <a:pt x="645662" y="1715201"/>
                  <a:pt x="661423" y="1719638"/>
                  <a:pt x="636990" y="1638389"/>
                </a:cubicBezTo>
                <a:cubicBezTo>
                  <a:pt x="626351" y="1601441"/>
                  <a:pt x="629414" y="1617134"/>
                  <a:pt x="602059" y="1570807"/>
                </a:cubicBezTo>
                <a:lnTo>
                  <a:pt x="570903" y="1513173"/>
                </a:lnTo>
                <a:cubicBezTo>
                  <a:pt x="570781" y="1503175"/>
                  <a:pt x="550561" y="1468055"/>
                  <a:pt x="550438" y="1458058"/>
                </a:cubicBezTo>
                <a:cubicBezTo>
                  <a:pt x="556848" y="1428101"/>
                  <a:pt x="546263" y="1422712"/>
                  <a:pt x="531416" y="1385478"/>
                </a:cubicBezTo>
                <a:cubicBezTo>
                  <a:pt x="527790" y="1370753"/>
                  <a:pt x="490725" y="1304050"/>
                  <a:pt x="501981" y="1265452"/>
                </a:cubicBezTo>
                <a:cubicBezTo>
                  <a:pt x="501825" y="1234781"/>
                  <a:pt x="490462" y="1187660"/>
                  <a:pt x="487370" y="1141743"/>
                </a:cubicBezTo>
                <a:cubicBezTo>
                  <a:pt x="484278" y="1095826"/>
                  <a:pt x="483852" y="1028118"/>
                  <a:pt x="483427" y="989948"/>
                </a:cubicBezTo>
                <a:cubicBezTo>
                  <a:pt x="483001" y="951779"/>
                  <a:pt x="494678" y="945984"/>
                  <a:pt x="484820" y="912725"/>
                </a:cubicBezTo>
                <a:cubicBezTo>
                  <a:pt x="467566" y="854951"/>
                  <a:pt x="510777" y="860797"/>
                  <a:pt x="475093" y="812798"/>
                </a:cubicBezTo>
                <a:cubicBezTo>
                  <a:pt x="461960" y="787034"/>
                  <a:pt x="498505" y="551948"/>
                  <a:pt x="461972" y="450605"/>
                </a:cubicBezTo>
                <a:cubicBezTo>
                  <a:pt x="470167" y="357604"/>
                  <a:pt x="458694" y="431306"/>
                  <a:pt x="465015" y="372906"/>
                </a:cubicBezTo>
                <a:cubicBezTo>
                  <a:pt x="503427" y="364177"/>
                  <a:pt x="489736" y="290341"/>
                  <a:pt x="490377" y="246134"/>
                </a:cubicBezTo>
                <a:cubicBezTo>
                  <a:pt x="491019" y="201927"/>
                  <a:pt x="449725" y="138160"/>
                  <a:pt x="468864" y="107666"/>
                </a:cubicBezTo>
                <a:cubicBezTo>
                  <a:pt x="468282" y="89794"/>
                  <a:pt x="477749" y="76947"/>
                  <a:pt x="477167" y="59075"/>
                </a:cubicBezTo>
                <a:lnTo>
                  <a:pt x="472992" y="14560"/>
                </a:lnTo>
                <a:close/>
              </a:path>
            </a:pathLst>
          </a:custGeom>
        </p:spPr>
      </p:pic>
      <p:sp>
        <p:nvSpPr>
          <p:cNvPr id="3" name="Title 2">
            <a:extLst>
              <a:ext uri="{FF2B5EF4-FFF2-40B4-BE49-F238E27FC236}">
                <a16:creationId xmlns:a16="http://schemas.microsoft.com/office/drawing/2014/main" id="{FC48651F-BC9B-A14F-8F81-17416D06BD96}"/>
              </a:ext>
            </a:extLst>
          </p:cNvPr>
          <p:cNvSpPr>
            <a:spLocks noGrp="1"/>
          </p:cNvSpPr>
          <p:nvPr>
            <p:ph type="title"/>
          </p:nvPr>
        </p:nvSpPr>
        <p:spPr>
          <a:xfrm>
            <a:off x="426388" y="548680"/>
            <a:ext cx="5123391" cy="1322887"/>
          </a:xfrm>
        </p:spPr>
        <p:txBody>
          <a:bodyPr>
            <a:normAutofit/>
          </a:bodyPr>
          <a:lstStyle/>
          <a:p>
            <a:r>
              <a:rPr lang="en-US" sz="4400" b="1" dirty="0"/>
              <a:t>Task 1, Part b</a:t>
            </a:r>
            <a:br>
              <a:rPr lang="en-US" sz="4400" b="1" dirty="0"/>
            </a:br>
            <a:r>
              <a:rPr lang="en-US" sz="2800" b="1" dirty="0"/>
              <a:t>Exercise 4</a:t>
            </a:r>
          </a:p>
        </p:txBody>
      </p:sp>
      <p:sp>
        <p:nvSpPr>
          <p:cNvPr id="4" name="Content Placeholder 3">
            <a:extLst>
              <a:ext uri="{FF2B5EF4-FFF2-40B4-BE49-F238E27FC236}">
                <a16:creationId xmlns:a16="http://schemas.microsoft.com/office/drawing/2014/main" id="{29738707-62C6-C04A-96C0-E47A03DACDDD}"/>
              </a:ext>
            </a:extLst>
          </p:cNvPr>
          <p:cNvSpPr>
            <a:spLocks noGrp="1"/>
          </p:cNvSpPr>
          <p:nvPr>
            <p:ph idx="1"/>
          </p:nvPr>
        </p:nvSpPr>
        <p:spPr>
          <a:xfrm>
            <a:off x="323528" y="1700808"/>
            <a:ext cx="5416410" cy="4401879"/>
          </a:xfrm>
        </p:spPr>
        <p:txBody>
          <a:bodyPr>
            <a:normAutofit/>
          </a:bodyPr>
          <a:lstStyle/>
          <a:p>
            <a:pPr marL="109537" indent="0">
              <a:buNone/>
            </a:pPr>
            <a:endParaRPr lang="en-GB" sz="1700" dirty="0"/>
          </a:p>
          <a:p>
            <a:r>
              <a:rPr lang="en-GB" sz="2400" dirty="0"/>
              <a:t>What new learning needs can you identify for your future professional development? </a:t>
            </a:r>
          </a:p>
          <a:p>
            <a:r>
              <a:rPr lang="en-GB" sz="2400" dirty="0"/>
              <a:t>For instance, are there any learning outcomes that you have not achieved that you identified task 1 part a or new areas of learning you would like to take forward?  </a:t>
            </a:r>
          </a:p>
          <a:p>
            <a:pPr marL="109537" indent="0">
              <a:buNone/>
            </a:pPr>
            <a:endParaRPr lang="en-US" sz="1700" dirty="0"/>
          </a:p>
        </p:txBody>
      </p:sp>
      <p:sp>
        <p:nvSpPr>
          <p:cNvPr id="2" name="Slide Number Placeholder 1">
            <a:extLst>
              <a:ext uri="{FF2B5EF4-FFF2-40B4-BE49-F238E27FC236}">
                <a16:creationId xmlns:a16="http://schemas.microsoft.com/office/drawing/2014/main" id="{4EA4C360-9D5B-A346-A0BF-FC7D86A94628}"/>
              </a:ext>
            </a:extLst>
          </p:cNvPr>
          <p:cNvSpPr>
            <a:spLocks noGrp="1"/>
          </p:cNvSpPr>
          <p:nvPr>
            <p:ph type="sldNum" sz="quarter" idx="12"/>
          </p:nvPr>
        </p:nvSpPr>
        <p:spPr>
          <a:xfrm>
            <a:off x="6457950" y="6356350"/>
            <a:ext cx="2057400" cy="365125"/>
          </a:xfrm>
        </p:spPr>
        <p:txBody>
          <a:bodyPr>
            <a:normAutofit/>
          </a:bodyPr>
          <a:lstStyle/>
          <a:p>
            <a:pPr>
              <a:spcAft>
                <a:spcPts val="600"/>
              </a:spcAft>
              <a:defRPr/>
            </a:pPr>
            <a:fld id="{38D5D192-0F34-459C-AB14-5F3672292351}" type="slidenum">
              <a:rPr lang="en-GB" altLang="en-US">
                <a:solidFill>
                  <a:srgbClr val="FFFFFF"/>
                </a:solidFill>
              </a:rPr>
              <a:pPr>
                <a:spcAft>
                  <a:spcPts val="600"/>
                </a:spcAft>
                <a:defRPr/>
              </a:pPr>
              <a:t>21</a:t>
            </a:fld>
            <a:endParaRPr lang="en-GB" altLang="en-US">
              <a:solidFill>
                <a:srgbClr val="FFFFFF"/>
              </a:solidFill>
            </a:endParaRPr>
          </a:p>
        </p:txBody>
      </p:sp>
      <p:sp>
        <p:nvSpPr>
          <p:cNvPr id="5" name="Footer Placeholder 4">
            <a:extLst>
              <a:ext uri="{FF2B5EF4-FFF2-40B4-BE49-F238E27FC236}">
                <a16:creationId xmlns:a16="http://schemas.microsoft.com/office/drawing/2014/main" id="{C84712E3-A7D4-2B76-ABDE-8517DB376F33}"/>
              </a:ext>
            </a:extLst>
          </p:cNvPr>
          <p:cNvSpPr>
            <a:spLocks noGrp="1"/>
          </p:cNvSpPr>
          <p:nvPr>
            <p:ph type="ftr" sz="quarter" idx="11"/>
          </p:nvPr>
        </p:nvSpPr>
        <p:spPr/>
        <p:txBody>
          <a:bodyPr/>
          <a:lstStyle/>
          <a:p>
            <a:r>
              <a:rPr lang="en-GB"/>
              <a:t>Porth Agored Social Work  Consolidation Programme </a:t>
            </a:r>
          </a:p>
          <a:p>
            <a:r>
              <a:rPr lang="en-GB"/>
              <a:t>
</a:t>
            </a:r>
          </a:p>
        </p:txBody>
      </p:sp>
    </p:spTree>
    <p:extLst>
      <p:ext uri="{BB962C8B-B14F-4D97-AF65-F5344CB8AC3E}">
        <p14:creationId xmlns:p14="http://schemas.microsoft.com/office/powerpoint/2010/main" val="412325266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3" name="Slide Number Placeholder 5">
            <a:extLst>
              <a:ext uri="{FF2B5EF4-FFF2-40B4-BE49-F238E27FC236}">
                <a16:creationId xmlns:a16="http://schemas.microsoft.com/office/drawing/2014/main" id="{30D3F646-E0A7-4F92-A356-6665AB2EDB0D}"/>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C76E4E1D-CCCA-4088-B14D-03A2B33F0BB2}" type="slidenum">
              <a:rPr lang="en-GB" altLang="en-US" smtClean="0"/>
              <a:pPr/>
              <a:t>22</a:t>
            </a:fld>
            <a:endParaRPr lang="en-GB" altLang="en-US"/>
          </a:p>
        </p:txBody>
      </p:sp>
      <p:sp>
        <p:nvSpPr>
          <p:cNvPr id="2" name="Content Placeholder 1">
            <a:extLst>
              <a:ext uri="{FF2B5EF4-FFF2-40B4-BE49-F238E27FC236}">
                <a16:creationId xmlns:a16="http://schemas.microsoft.com/office/drawing/2014/main" id="{254E63A8-8D8B-4A6B-8F91-BDC5073AD5CA}"/>
              </a:ext>
            </a:extLst>
          </p:cNvPr>
          <p:cNvSpPr>
            <a:spLocks noGrp="1"/>
          </p:cNvSpPr>
          <p:nvPr>
            <p:ph idx="4294967295"/>
          </p:nvPr>
        </p:nvSpPr>
        <p:spPr>
          <a:xfrm>
            <a:off x="935893" y="699823"/>
            <a:ext cx="7272213" cy="4680273"/>
          </a:xfrm>
        </p:spPr>
        <p:txBody>
          <a:bodyPr/>
          <a:lstStyle/>
          <a:p>
            <a:pPr marL="109537" indent="0">
              <a:buFont typeface="Wingdings 3" panose="05040102010807070707" pitchFamily="18" charset="2"/>
              <a:buNone/>
              <a:defRPr/>
            </a:pPr>
            <a:r>
              <a:rPr lang="en-GB" altLang="en-US" sz="2800" dirty="0">
                <a:latin typeface="+mj-lt"/>
                <a:cs typeface="Arial" panose="020B0604020202020204" pitchFamily="34" charset="0"/>
              </a:rPr>
              <a:t>“A recognised factor of a professional workforce is the proactive use of continued professional development, so that staff can expand their knowledge and skills for effective and continually improving practice. Therefore, it is a central aspect in improving social work practice over time, something that all social care professionals and the individuals who put their faith in that care and support aspire to.”</a:t>
            </a:r>
          </a:p>
          <a:p>
            <a:pPr marL="109537" indent="0">
              <a:buFont typeface="Wingdings 3" panose="05040102010807070707" pitchFamily="18" charset="2"/>
              <a:buNone/>
              <a:defRPr/>
            </a:pPr>
            <a:r>
              <a:rPr lang="en-GB" altLang="en-US" sz="1800" i="1" dirty="0">
                <a:latin typeface="+mj-lt"/>
                <a:cs typeface="Arial" panose="020B0604020202020204" pitchFamily="34" charset="0"/>
              </a:rPr>
              <a:t>Sarah </a:t>
            </a:r>
            <a:r>
              <a:rPr lang="en-GB" altLang="en-US" sz="1800" i="1" dirty="0" err="1">
                <a:latin typeface="+mj-lt"/>
                <a:cs typeface="Arial" panose="020B0604020202020204" pitchFamily="34" charset="0"/>
              </a:rPr>
              <a:t>Roschira</a:t>
            </a:r>
            <a:r>
              <a:rPr lang="en-GB" altLang="en-US" sz="1800" i="1" dirty="0">
                <a:latin typeface="+mj-lt"/>
                <a:cs typeface="Arial" panose="020B0604020202020204" pitchFamily="34" charset="0"/>
              </a:rPr>
              <a:t> - Older Peoples’ Commissioner for Wales – 2014</a:t>
            </a:r>
          </a:p>
          <a:p>
            <a:pPr>
              <a:defRPr/>
            </a:pPr>
            <a:endParaRPr lang="en-GB" dirty="0"/>
          </a:p>
        </p:txBody>
      </p:sp>
      <p:pic>
        <p:nvPicPr>
          <p:cNvPr id="8" name="Picture 3">
            <a:extLst>
              <a:ext uri="{FF2B5EF4-FFF2-40B4-BE49-F238E27FC236}">
                <a16:creationId xmlns:a16="http://schemas.microsoft.com/office/drawing/2014/main" id="{65589BFD-0B46-4773-8D75-BF95D622EA1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819702" y="4869160"/>
            <a:ext cx="2746190" cy="18523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Footer Placeholder 2">
            <a:extLst>
              <a:ext uri="{FF2B5EF4-FFF2-40B4-BE49-F238E27FC236}">
                <a16:creationId xmlns:a16="http://schemas.microsoft.com/office/drawing/2014/main" id="{8226C6A6-A1C7-9B30-6278-CF38DEF75A3B}"/>
              </a:ext>
            </a:extLst>
          </p:cNvPr>
          <p:cNvSpPr>
            <a:spLocks noGrp="1"/>
          </p:cNvSpPr>
          <p:nvPr>
            <p:ph type="ftr" sz="quarter" idx="11"/>
          </p:nvPr>
        </p:nvSpPr>
        <p:spPr/>
        <p:txBody>
          <a:bodyPr/>
          <a:lstStyle/>
          <a:p>
            <a:r>
              <a:rPr lang="en-GB"/>
              <a:t>Porth Agored Social Work  Consolidation Programme </a:t>
            </a:r>
          </a:p>
          <a:p>
            <a:r>
              <a:rPr lang="en-GB"/>
              <a:t>
</a:t>
            </a: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2362AAC5-12C3-4CFA-A050-E4D1CB676820}"/>
              </a:ext>
            </a:extLst>
          </p:cNvPr>
          <p:cNvSpPr>
            <a:spLocks noGrp="1"/>
          </p:cNvSpPr>
          <p:nvPr>
            <p:ph type="title"/>
          </p:nvPr>
        </p:nvSpPr>
        <p:spPr>
          <a:xfrm>
            <a:off x="139907" y="337337"/>
            <a:ext cx="7056784" cy="994172"/>
          </a:xfrm>
        </p:spPr>
        <p:txBody>
          <a:bodyPr>
            <a:noAutofit/>
          </a:bodyPr>
          <a:lstStyle/>
          <a:p>
            <a:r>
              <a:rPr lang="en-GB" sz="3200" b="1" dirty="0"/>
              <a:t>Why is the feedback we receive from individuals we work with so important?</a:t>
            </a:r>
          </a:p>
        </p:txBody>
      </p:sp>
      <p:sp>
        <p:nvSpPr>
          <p:cNvPr id="2" name="Content Placeholder 1">
            <a:extLst>
              <a:ext uri="{FF2B5EF4-FFF2-40B4-BE49-F238E27FC236}">
                <a16:creationId xmlns:a16="http://schemas.microsoft.com/office/drawing/2014/main" id="{2BC8A03C-B786-4921-A578-767BD7AF56AA}"/>
              </a:ext>
            </a:extLst>
          </p:cNvPr>
          <p:cNvSpPr>
            <a:spLocks noGrp="1"/>
          </p:cNvSpPr>
          <p:nvPr>
            <p:ph idx="1"/>
          </p:nvPr>
        </p:nvSpPr>
        <p:spPr>
          <a:xfrm>
            <a:off x="646219" y="1191973"/>
            <a:ext cx="5129966" cy="4831604"/>
          </a:xfrm>
        </p:spPr>
        <p:txBody>
          <a:bodyPr anchor="ctr">
            <a:normAutofit/>
          </a:bodyPr>
          <a:lstStyle/>
          <a:p>
            <a:r>
              <a:rPr lang="en-GB" sz="2000" dirty="0"/>
              <a:t>To demonstrate our commitment to valuing equally everyone's expertise</a:t>
            </a:r>
          </a:p>
          <a:p>
            <a:r>
              <a:rPr lang="en-GB" sz="2000" dirty="0"/>
              <a:t>To understand the viewpoint of the people we work with and listen to their views in line with the Social Service and Well-Being (Wales) Act, 2014</a:t>
            </a:r>
          </a:p>
          <a:p>
            <a:r>
              <a:rPr lang="en-GB" sz="2000" dirty="0"/>
              <a:t>To work within our own Code of Professional Practice (Social Care Wales, 2017)</a:t>
            </a:r>
          </a:p>
          <a:p>
            <a:r>
              <a:rPr lang="en-GB" sz="2000" dirty="0"/>
              <a:t>To involve people, we work with in our own professional development and learning</a:t>
            </a:r>
          </a:p>
          <a:p>
            <a:r>
              <a:rPr lang="en-GB" sz="2000" dirty="0"/>
              <a:t>To enhance the experience of the people we work with. </a:t>
            </a:r>
          </a:p>
        </p:txBody>
      </p:sp>
      <p:sp>
        <p:nvSpPr>
          <p:cNvPr id="11" name="Rectangle 10">
            <a:extLst>
              <a:ext uri="{FF2B5EF4-FFF2-40B4-BE49-F238E27FC236}">
                <a16:creationId xmlns:a16="http://schemas.microsoft.com/office/drawing/2014/main" id="{59A309A7-1751-4ABE-A3C1-EEC40366AD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89435" y="0"/>
            <a:ext cx="1954565"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13" name="Oval 12">
            <a:extLst>
              <a:ext uri="{FF2B5EF4-FFF2-40B4-BE49-F238E27FC236}">
                <a16:creationId xmlns:a16="http://schemas.microsoft.com/office/drawing/2014/main" id="{967D8EB6-EAE1-4F9C-B398-83321E2872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29567" y="2369132"/>
            <a:ext cx="2119736" cy="2119736"/>
          </a:xfrm>
          <a:prstGeom prst="ellipse">
            <a:avLst/>
          </a:prstGeom>
          <a:solidFill>
            <a:srgbClr val="FFFFFF"/>
          </a:solidFill>
          <a:ln w="2222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pic>
        <p:nvPicPr>
          <p:cNvPr id="8" name="Graphic 7" descr="Connections">
            <a:extLst>
              <a:ext uri="{FF2B5EF4-FFF2-40B4-BE49-F238E27FC236}">
                <a16:creationId xmlns:a16="http://schemas.microsoft.com/office/drawing/2014/main" id="{2FB9CC6A-4108-6908-5117-10C089A6E3BF}"/>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6624964" y="2865141"/>
            <a:ext cx="1143455" cy="1143455"/>
          </a:xfrm>
          <a:prstGeom prst="rect">
            <a:avLst/>
          </a:prstGeom>
        </p:spPr>
      </p:pic>
      <p:sp>
        <p:nvSpPr>
          <p:cNvPr id="4" name="Slide Number Placeholder 3">
            <a:extLst>
              <a:ext uri="{FF2B5EF4-FFF2-40B4-BE49-F238E27FC236}">
                <a16:creationId xmlns:a16="http://schemas.microsoft.com/office/drawing/2014/main" id="{28CC71B8-0971-4803-B02A-BBC66D9DFEA9}"/>
              </a:ext>
            </a:extLst>
          </p:cNvPr>
          <p:cNvSpPr>
            <a:spLocks noGrp="1"/>
          </p:cNvSpPr>
          <p:nvPr>
            <p:ph type="sldNum" sz="quarter" idx="12"/>
          </p:nvPr>
        </p:nvSpPr>
        <p:spPr>
          <a:xfrm>
            <a:off x="7576075" y="6415760"/>
            <a:ext cx="759278" cy="273844"/>
          </a:xfrm>
        </p:spPr>
        <p:txBody>
          <a:bodyPr>
            <a:normAutofit/>
          </a:bodyPr>
          <a:lstStyle/>
          <a:p>
            <a:pPr>
              <a:spcAft>
                <a:spcPts val="600"/>
              </a:spcAft>
              <a:defRPr/>
            </a:pPr>
            <a:fld id="{E07D619C-9A2E-4280-B9DB-349F82AE6CEA}" type="slidenum">
              <a:rPr lang="en-GB" altLang="en-US" sz="920">
                <a:solidFill>
                  <a:srgbClr val="FFFFFF"/>
                </a:solidFill>
              </a:rPr>
              <a:pPr>
                <a:spcAft>
                  <a:spcPts val="600"/>
                </a:spcAft>
                <a:defRPr/>
              </a:pPr>
              <a:t>23</a:t>
            </a:fld>
            <a:endParaRPr lang="en-GB" altLang="en-US" sz="920">
              <a:solidFill>
                <a:srgbClr val="FFFFFF"/>
              </a:solidFill>
            </a:endParaRPr>
          </a:p>
        </p:txBody>
      </p:sp>
      <p:sp>
        <p:nvSpPr>
          <p:cNvPr id="5" name="Footer Placeholder 4">
            <a:extLst>
              <a:ext uri="{FF2B5EF4-FFF2-40B4-BE49-F238E27FC236}">
                <a16:creationId xmlns:a16="http://schemas.microsoft.com/office/drawing/2014/main" id="{EC87CA4C-4C52-FAE3-0FB3-659CEB859CCE}"/>
              </a:ext>
            </a:extLst>
          </p:cNvPr>
          <p:cNvSpPr>
            <a:spLocks noGrp="1"/>
          </p:cNvSpPr>
          <p:nvPr>
            <p:ph type="ftr" sz="quarter" idx="11"/>
          </p:nvPr>
        </p:nvSpPr>
        <p:spPr/>
        <p:txBody>
          <a:bodyPr/>
          <a:lstStyle/>
          <a:p>
            <a:r>
              <a:rPr lang="en-GB"/>
              <a:t>Porth Agored Social Work  Consolidation Programme </a:t>
            </a:r>
          </a:p>
          <a:p>
            <a:r>
              <a:rPr lang="en-GB"/>
              <a:t>
</a:t>
            </a:r>
          </a:p>
        </p:txBody>
      </p:sp>
    </p:spTree>
    <p:extLst>
      <p:ext uri="{BB962C8B-B14F-4D97-AF65-F5344CB8AC3E}">
        <p14:creationId xmlns:p14="http://schemas.microsoft.com/office/powerpoint/2010/main" val="151913543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764ED142-68AA-4727-B33F-F69453CD3D9D}"/>
              </a:ext>
            </a:extLst>
          </p:cNvPr>
          <p:cNvSpPr>
            <a:spLocks noGrp="1"/>
          </p:cNvSpPr>
          <p:nvPr>
            <p:ph type="title"/>
          </p:nvPr>
        </p:nvSpPr>
        <p:spPr>
          <a:xfrm>
            <a:off x="457200" y="273050"/>
            <a:ext cx="3178696" cy="791375"/>
          </a:xfrm>
        </p:spPr>
        <p:txBody>
          <a:bodyPr>
            <a:normAutofit/>
          </a:bodyPr>
          <a:lstStyle/>
          <a:p>
            <a:r>
              <a:rPr lang="en-GB" sz="2400" dirty="0"/>
              <a:t>What do the people we work with say? </a:t>
            </a:r>
          </a:p>
        </p:txBody>
      </p:sp>
      <p:sp>
        <p:nvSpPr>
          <p:cNvPr id="11" name="Content Placeholder 10">
            <a:extLst>
              <a:ext uri="{FF2B5EF4-FFF2-40B4-BE49-F238E27FC236}">
                <a16:creationId xmlns:a16="http://schemas.microsoft.com/office/drawing/2014/main" id="{A7B1DF68-B9DC-4398-98D0-7F2827AA11EF}"/>
              </a:ext>
            </a:extLst>
          </p:cNvPr>
          <p:cNvSpPr>
            <a:spLocks noGrp="1"/>
          </p:cNvSpPr>
          <p:nvPr>
            <p:ph sz="half" idx="2"/>
          </p:nvPr>
        </p:nvSpPr>
        <p:spPr/>
        <p:txBody>
          <a:bodyPr/>
          <a:lstStyle/>
          <a:p>
            <a:endParaRPr lang="en-GB"/>
          </a:p>
        </p:txBody>
      </p:sp>
      <p:sp>
        <p:nvSpPr>
          <p:cNvPr id="13" name="Content Placeholder 12">
            <a:extLst>
              <a:ext uri="{FF2B5EF4-FFF2-40B4-BE49-F238E27FC236}">
                <a16:creationId xmlns:a16="http://schemas.microsoft.com/office/drawing/2014/main" id="{DC575EAB-2E3D-4366-B864-107BAF7B50B5}"/>
              </a:ext>
            </a:extLst>
          </p:cNvPr>
          <p:cNvSpPr>
            <a:spLocks noGrp="1"/>
          </p:cNvSpPr>
          <p:nvPr>
            <p:ph sz="quarter" idx="4"/>
          </p:nvPr>
        </p:nvSpPr>
        <p:spPr>
          <a:xfrm>
            <a:off x="4612164" y="332656"/>
            <a:ext cx="4041775" cy="5231989"/>
          </a:xfrm>
        </p:spPr>
        <p:txBody>
          <a:bodyPr/>
          <a:lstStyle/>
          <a:p>
            <a:pPr marL="109537" indent="0">
              <a:buNone/>
            </a:pPr>
            <a:r>
              <a:rPr lang="en-GB" dirty="0"/>
              <a:t>What social workers are saying</a:t>
            </a:r>
          </a:p>
        </p:txBody>
      </p:sp>
      <p:sp>
        <p:nvSpPr>
          <p:cNvPr id="4" name="Slide Number Placeholder 3">
            <a:extLst>
              <a:ext uri="{FF2B5EF4-FFF2-40B4-BE49-F238E27FC236}">
                <a16:creationId xmlns:a16="http://schemas.microsoft.com/office/drawing/2014/main" id="{A316CAEA-A123-4440-A79D-9717E98C31AA}"/>
              </a:ext>
            </a:extLst>
          </p:cNvPr>
          <p:cNvSpPr>
            <a:spLocks noGrp="1"/>
          </p:cNvSpPr>
          <p:nvPr>
            <p:ph type="sldNum" sz="quarter" idx="12"/>
          </p:nvPr>
        </p:nvSpPr>
        <p:spPr/>
        <p:txBody>
          <a:bodyPr/>
          <a:lstStyle/>
          <a:p>
            <a:pPr>
              <a:defRPr/>
            </a:pPr>
            <a:fld id="{E07D619C-9A2E-4280-B9DB-349F82AE6CEA}" type="slidenum">
              <a:rPr lang="en-GB" altLang="en-US" smtClean="0"/>
              <a:pPr>
                <a:defRPr/>
              </a:pPr>
              <a:t>24</a:t>
            </a:fld>
            <a:endParaRPr lang="en-GB" altLang="en-US"/>
          </a:p>
        </p:txBody>
      </p:sp>
      <p:sp>
        <p:nvSpPr>
          <p:cNvPr id="7" name="Speech Bubble: Oval 6">
            <a:extLst>
              <a:ext uri="{FF2B5EF4-FFF2-40B4-BE49-F238E27FC236}">
                <a16:creationId xmlns:a16="http://schemas.microsoft.com/office/drawing/2014/main" id="{ADB838F4-A1EB-4B06-8BA2-2279C571668A}"/>
              </a:ext>
            </a:extLst>
          </p:cNvPr>
          <p:cNvSpPr/>
          <p:nvPr/>
        </p:nvSpPr>
        <p:spPr>
          <a:xfrm>
            <a:off x="211577" y="1471943"/>
            <a:ext cx="4752528" cy="4595606"/>
          </a:xfrm>
          <a:prstGeom prst="wedgeEllipse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b="1" dirty="0">
                <a:latin typeface="Cavolini" panose="03000502040302020204" pitchFamily="66" charset="0"/>
                <a:cs typeface="Cavolini" panose="03000502040302020204" pitchFamily="66" charset="0"/>
              </a:rPr>
              <a:t>As an individual </a:t>
            </a:r>
          </a:p>
          <a:p>
            <a:pPr algn="ctr"/>
            <a:r>
              <a:rPr lang="en-GB" sz="2000" b="1" dirty="0">
                <a:latin typeface="Cavolini" panose="03000502040302020204" pitchFamily="66" charset="0"/>
                <a:cs typeface="Cavolini" panose="03000502040302020204" pitchFamily="66" charset="0"/>
              </a:rPr>
              <a:t>who uses service I have not been asked for feedback from any social worker in 20 years! I think the opportunity to do this would have empowered me and helped me to feel better listened to and understood which I would value. </a:t>
            </a:r>
          </a:p>
        </p:txBody>
      </p:sp>
      <p:sp>
        <p:nvSpPr>
          <p:cNvPr id="14" name="Speech Bubble: Oval 13">
            <a:extLst>
              <a:ext uri="{FF2B5EF4-FFF2-40B4-BE49-F238E27FC236}">
                <a16:creationId xmlns:a16="http://schemas.microsoft.com/office/drawing/2014/main" id="{669D0465-F910-44CE-B84F-7F6679F50586}"/>
              </a:ext>
            </a:extLst>
          </p:cNvPr>
          <p:cNvSpPr/>
          <p:nvPr/>
        </p:nvSpPr>
        <p:spPr>
          <a:xfrm>
            <a:off x="5038150" y="1259516"/>
            <a:ext cx="3792319" cy="3462302"/>
          </a:xfrm>
          <a:prstGeom prst="wedgeEllipse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latin typeface="Cavolini" panose="03000502040302020204" pitchFamily="66" charset="0"/>
                <a:cs typeface="Cavolini" panose="03000502040302020204" pitchFamily="66" charset="0"/>
              </a:rPr>
              <a:t>As a professional, </a:t>
            </a:r>
          </a:p>
          <a:p>
            <a:pPr algn="ctr"/>
            <a:r>
              <a:rPr lang="en-GB" dirty="0">
                <a:latin typeface="Cavolini" panose="03000502040302020204" pitchFamily="66" charset="0"/>
                <a:cs typeface="Cavolini" panose="03000502040302020204" pitchFamily="66" charset="0"/>
              </a:rPr>
              <a:t>I value feedback from individuals I work with, I feel it is vital in informing my practice to be able to reflect and develop my skills.</a:t>
            </a:r>
          </a:p>
        </p:txBody>
      </p:sp>
      <p:sp>
        <p:nvSpPr>
          <p:cNvPr id="2" name="Footer Placeholder 1">
            <a:extLst>
              <a:ext uri="{FF2B5EF4-FFF2-40B4-BE49-F238E27FC236}">
                <a16:creationId xmlns:a16="http://schemas.microsoft.com/office/drawing/2014/main" id="{776C6F39-FD32-9320-6C74-0B2560D41368}"/>
              </a:ext>
            </a:extLst>
          </p:cNvPr>
          <p:cNvSpPr>
            <a:spLocks noGrp="1"/>
          </p:cNvSpPr>
          <p:nvPr>
            <p:ph type="ftr" sz="quarter" idx="11"/>
          </p:nvPr>
        </p:nvSpPr>
        <p:spPr/>
        <p:txBody>
          <a:bodyPr/>
          <a:lstStyle/>
          <a:p>
            <a:r>
              <a:rPr lang="en-GB"/>
              <a:t>Porth Agored Social Work  Consolidation Programme </a:t>
            </a:r>
          </a:p>
          <a:p>
            <a:r>
              <a:rPr lang="en-GB"/>
              <a:t>
</a:t>
            </a:r>
          </a:p>
        </p:txBody>
      </p:sp>
    </p:spTree>
    <p:extLst>
      <p:ext uri="{BB962C8B-B14F-4D97-AF65-F5344CB8AC3E}">
        <p14:creationId xmlns:p14="http://schemas.microsoft.com/office/powerpoint/2010/main" val="67091682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D1942232-83D0-49E2-AF9B-1F97E3C1EF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77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E9E70D72-6E23-4015-A4A6-85C120C191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 y="0"/>
            <a:ext cx="9143772"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250B2142-71D5-4762-8817-19E007539A5D}"/>
              </a:ext>
            </a:extLst>
          </p:cNvPr>
          <p:cNvSpPr>
            <a:spLocks noGrp="1"/>
          </p:cNvSpPr>
          <p:nvPr>
            <p:ph type="title"/>
          </p:nvPr>
        </p:nvSpPr>
        <p:spPr>
          <a:xfrm>
            <a:off x="2339752" y="-19541"/>
            <a:ext cx="7372350" cy="1325880"/>
          </a:xfrm>
        </p:spPr>
        <p:txBody>
          <a:bodyPr anchor="b">
            <a:normAutofit fontScale="90000"/>
          </a:bodyPr>
          <a:lstStyle/>
          <a:p>
            <a:pPr algn="ctr"/>
            <a:br>
              <a:rPr lang="en-GB" sz="1700" b="1" dirty="0">
                <a:solidFill>
                  <a:schemeClr val="tx2"/>
                </a:solidFill>
              </a:rPr>
            </a:br>
            <a:br>
              <a:rPr lang="en-GB" sz="1700" b="1" dirty="0">
                <a:solidFill>
                  <a:schemeClr val="tx2"/>
                </a:solidFill>
              </a:rPr>
            </a:br>
            <a:r>
              <a:rPr lang="en-GB" sz="3600" b="1" dirty="0">
                <a:solidFill>
                  <a:schemeClr val="tx2"/>
                </a:solidFill>
              </a:rPr>
              <a:t>Task 1 b – Question 2</a:t>
            </a:r>
            <a:br>
              <a:rPr lang="en-GB" sz="1700" dirty="0">
                <a:solidFill>
                  <a:schemeClr val="tx2"/>
                </a:solidFill>
              </a:rPr>
            </a:br>
            <a:br>
              <a:rPr lang="en-GB" sz="1700" dirty="0">
                <a:solidFill>
                  <a:schemeClr val="tx2"/>
                </a:solidFill>
              </a:rPr>
            </a:br>
            <a:endParaRPr lang="en-GB" sz="1700" dirty="0">
              <a:solidFill>
                <a:schemeClr val="tx2"/>
              </a:solidFill>
            </a:endParaRPr>
          </a:p>
        </p:txBody>
      </p:sp>
      <p:grpSp>
        <p:nvGrpSpPr>
          <p:cNvPr id="26" name="Group 25">
            <a:extLst>
              <a:ext uri="{FF2B5EF4-FFF2-40B4-BE49-F238E27FC236}">
                <a16:creationId xmlns:a16="http://schemas.microsoft.com/office/drawing/2014/main" id="{C28A977F-B603-4D81-B0FC-C8DE048A793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28" y="-1"/>
            <a:ext cx="2521551" cy="2522848"/>
            <a:chOff x="-305" y="-1"/>
            <a:chExt cx="3832880" cy="2876136"/>
          </a:xfrm>
        </p:grpSpPr>
        <p:sp>
          <p:nvSpPr>
            <p:cNvPr id="27" name="Freeform: Shape 26">
              <a:extLst>
                <a:ext uri="{FF2B5EF4-FFF2-40B4-BE49-F238E27FC236}">
                  <a16:creationId xmlns:a16="http://schemas.microsoft.com/office/drawing/2014/main" id="{0183CE8C-E039-4B2F-A36E-5FD5CD5DE1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Freeform: Shape 27">
              <a:extLst>
                <a:ext uri="{FF2B5EF4-FFF2-40B4-BE49-F238E27FC236}">
                  <a16:creationId xmlns:a16="http://schemas.microsoft.com/office/drawing/2014/main" id="{3EB77281-FAB4-40D0-B3F3-264EC4AB20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9" name="Freeform: Shape 28">
              <a:extLst>
                <a:ext uri="{FF2B5EF4-FFF2-40B4-BE49-F238E27FC236}">
                  <a16:creationId xmlns:a16="http://schemas.microsoft.com/office/drawing/2014/main" id="{815E59F3-75FC-494F-8737-5F00A4964F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0" name="Freeform: Shape 29">
              <a:extLst>
                <a:ext uri="{FF2B5EF4-FFF2-40B4-BE49-F238E27FC236}">
                  <a16:creationId xmlns:a16="http://schemas.microsoft.com/office/drawing/2014/main" id="{43ADDCFA-B066-4D79-AB71-062E66E58F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6" name="Picture 5" descr="Range of moods sticky notes">
            <a:extLst>
              <a:ext uri="{FF2B5EF4-FFF2-40B4-BE49-F238E27FC236}">
                <a16:creationId xmlns:a16="http://schemas.microsoft.com/office/drawing/2014/main" id="{A9C94F61-5410-C405-D1BD-603CB5967C3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51520" y="2620775"/>
            <a:ext cx="3716020" cy="2480443"/>
          </a:xfrm>
          <a:prstGeom prst="rect">
            <a:avLst/>
          </a:prstGeom>
        </p:spPr>
      </p:pic>
      <p:sp>
        <p:nvSpPr>
          <p:cNvPr id="4" name="Content Placeholder 3">
            <a:extLst>
              <a:ext uri="{FF2B5EF4-FFF2-40B4-BE49-F238E27FC236}">
                <a16:creationId xmlns:a16="http://schemas.microsoft.com/office/drawing/2014/main" id="{4118D0E3-5A31-4CE3-90CC-BE52753698E1}"/>
              </a:ext>
            </a:extLst>
          </p:cNvPr>
          <p:cNvSpPr>
            <a:spLocks noGrp="1"/>
          </p:cNvSpPr>
          <p:nvPr>
            <p:ph idx="1"/>
          </p:nvPr>
        </p:nvSpPr>
        <p:spPr>
          <a:xfrm>
            <a:off x="4218832" y="1196752"/>
            <a:ext cx="4601640" cy="5023073"/>
          </a:xfrm>
        </p:spPr>
        <p:txBody>
          <a:bodyPr anchor="ctr">
            <a:noAutofit/>
          </a:bodyPr>
          <a:lstStyle/>
          <a:p>
            <a:pPr marL="0" indent="0">
              <a:buNone/>
            </a:pPr>
            <a:r>
              <a:rPr lang="en-GB" sz="2000" b="1" dirty="0">
                <a:solidFill>
                  <a:schemeClr val="tx2"/>
                </a:solidFill>
              </a:rPr>
              <a:t>Exercise 5 </a:t>
            </a:r>
          </a:p>
          <a:p>
            <a:pPr marL="0" indent="0">
              <a:buNone/>
            </a:pPr>
            <a:r>
              <a:rPr lang="en-GB" sz="2000" dirty="0">
                <a:solidFill>
                  <a:schemeClr val="tx2"/>
                </a:solidFill>
                <a:latin typeface="Arial" panose="020B0604020202020204" pitchFamily="34" charset="0"/>
                <a:cs typeface="Arial" panose="020B0604020202020204" pitchFamily="34" charset="0"/>
              </a:rPr>
              <a:t>Reflect on feedback you have received from individuals in need of care and support and/or their carers that you have you have worked with.</a:t>
            </a:r>
          </a:p>
          <a:p>
            <a:pPr marL="0" indent="0">
              <a:buNone/>
            </a:pPr>
            <a:r>
              <a:rPr lang="en-GB" sz="2000" dirty="0">
                <a:solidFill>
                  <a:schemeClr val="tx2"/>
                </a:solidFill>
                <a:effectLst/>
                <a:latin typeface="Arial" panose="020B0604020202020204" pitchFamily="34" charset="0"/>
                <a:ea typeface="Calibri" panose="020F0502020204030204" pitchFamily="34" charset="0"/>
                <a:cs typeface="Arial" panose="020B0604020202020204" pitchFamily="34" charset="0"/>
              </a:rPr>
              <a:t>Consider how this information has helped shape your practice and future professional development.</a:t>
            </a:r>
            <a:endParaRPr lang="en-GB" sz="2000" dirty="0">
              <a:solidFill>
                <a:schemeClr val="tx2"/>
              </a:solidFill>
            </a:endParaRPr>
          </a:p>
          <a:p>
            <a:pPr marL="0" indent="0">
              <a:buNone/>
            </a:pPr>
            <a:r>
              <a:rPr lang="en-GB" sz="2000" b="1" dirty="0">
                <a:solidFill>
                  <a:schemeClr val="tx2"/>
                </a:solidFill>
              </a:rPr>
              <a:t>Please note:</a:t>
            </a:r>
          </a:p>
          <a:p>
            <a:r>
              <a:rPr lang="en-GB" sz="2000" dirty="0">
                <a:solidFill>
                  <a:schemeClr val="tx2"/>
                </a:solidFill>
              </a:rPr>
              <a:t>This can be any feedback you have received; a compliment, a complaint, a casual comment or it can be taken from the observation (task 2) if relevant. </a:t>
            </a:r>
          </a:p>
          <a:p>
            <a:r>
              <a:rPr lang="en-GB" sz="2000" dirty="0">
                <a:solidFill>
                  <a:schemeClr val="tx2"/>
                </a:solidFill>
              </a:rPr>
              <a:t>This must be feedback for individuals in need of care and support not other professionals. </a:t>
            </a:r>
          </a:p>
        </p:txBody>
      </p:sp>
      <p:sp>
        <p:nvSpPr>
          <p:cNvPr id="2" name="Slide Number Placeholder 1">
            <a:extLst>
              <a:ext uri="{FF2B5EF4-FFF2-40B4-BE49-F238E27FC236}">
                <a16:creationId xmlns:a16="http://schemas.microsoft.com/office/drawing/2014/main" id="{7218D867-0E6D-441A-9173-7078C02FE3AE}"/>
              </a:ext>
            </a:extLst>
          </p:cNvPr>
          <p:cNvSpPr>
            <a:spLocks noGrp="1"/>
          </p:cNvSpPr>
          <p:nvPr>
            <p:ph type="sldNum" sz="quarter" idx="12"/>
          </p:nvPr>
        </p:nvSpPr>
        <p:spPr>
          <a:xfrm>
            <a:off x="6457950" y="6356350"/>
            <a:ext cx="2057400" cy="365125"/>
          </a:xfrm>
        </p:spPr>
        <p:txBody>
          <a:bodyPr>
            <a:normAutofit/>
          </a:bodyPr>
          <a:lstStyle/>
          <a:p>
            <a:pPr>
              <a:spcAft>
                <a:spcPts val="600"/>
              </a:spcAft>
              <a:defRPr/>
            </a:pPr>
            <a:fld id="{38D5D192-0F34-459C-AB14-5F3672292351}" type="slidenum">
              <a:rPr lang="en-GB" altLang="en-US" smtClean="0"/>
              <a:pPr>
                <a:spcAft>
                  <a:spcPts val="600"/>
                </a:spcAft>
                <a:defRPr/>
              </a:pPr>
              <a:t>25</a:t>
            </a:fld>
            <a:endParaRPr lang="en-GB" altLang="en-US" dirty="0"/>
          </a:p>
        </p:txBody>
      </p:sp>
      <p:grpSp>
        <p:nvGrpSpPr>
          <p:cNvPr id="32" name="Group 31">
            <a:extLst>
              <a:ext uri="{FF2B5EF4-FFF2-40B4-BE49-F238E27FC236}">
                <a16:creationId xmlns:a16="http://schemas.microsoft.com/office/drawing/2014/main" id="{C78D9229-E61D-4FEE-8321-2F8B64A8CAD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flipH="1">
            <a:off x="7370569" y="5084569"/>
            <a:ext cx="2151670" cy="1395192"/>
            <a:chOff x="-305" y="-4155"/>
            <a:chExt cx="2514948" cy="2174333"/>
          </a:xfrm>
        </p:grpSpPr>
        <p:sp>
          <p:nvSpPr>
            <p:cNvPr id="33" name="Freeform: Shape 32">
              <a:extLst>
                <a:ext uri="{FF2B5EF4-FFF2-40B4-BE49-F238E27FC236}">
                  <a16:creationId xmlns:a16="http://schemas.microsoft.com/office/drawing/2014/main" id="{1FDD3CCB-26A3-4D79-AEB6-7A60CF980D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Freeform: Shape 33">
              <a:extLst>
                <a:ext uri="{FF2B5EF4-FFF2-40B4-BE49-F238E27FC236}">
                  <a16:creationId xmlns:a16="http://schemas.microsoft.com/office/drawing/2014/main" id="{E9AC4470-5113-4709-B29F-CDB937F254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Freeform: Shape 34">
              <a:extLst>
                <a:ext uri="{FF2B5EF4-FFF2-40B4-BE49-F238E27FC236}">
                  <a16:creationId xmlns:a16="http://schemas.microsoft.com/office/drawing/2014/main" id="{3E0D146C-9DAB-421E-AE88-5F854BF3F7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36" name="Freeform: Shape 35">
              <a:extLst>
                <a:ext uri="{FF2B5EF4-FFF2-40B4-BE49-F238E27FC236}">
                  <a16:creationId xmlns:a16="http://schemas.microsoft.com/office/drawing/2014/main" id="{12EB32A5-4408-4F6C-84B2-F9A908237A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5" name="Footer Placeholder 4">
            <a:extLst>
              <a:ext uri="{FF2B5EF4-FFF2-40B4-BE49-F238E27FC236}">
                <a16:creationId xmlns:a16="http://schemas.microsoft.com/office/drawing/2014/main" id="{EFB3929B-2531-3104-9BB4-F25C74E76E92}"/>
              </a:ext>
            </a:extLst>
          </p:cNvPr>
          <p:cNvSpPr>
            <a:spLocks noGrp="1"/>
          </p:cNvSpPr>
          <p:nvPr>
            <p:ph type="ftr" sz="quarter" idx="11"/>
          </p:nvPr>
        </p:nvSpPr>
        <p:spPr/>
        <p:txBody>
          <a:bodyPr/>
          <a:lstStyle/>
          <a:p>
            <a:r>
              <a:rPr lang="en-GB"/>
              <a:t>Porth Agored Social Work  Consolidation Programme </a:t>
            </a:r>
          </a:p>
          <a:p>
            <a:r>
              <a:rPr lang="en-GB"/>
              <a:t>
</a:t>
            </a:r>
          </a:p>
        </p:txBody>
      </p:sp>
    </p:spTree>
    <p:extLst>
      <p:ext uri="{BB962C8B-B14F-4D97-AF65-F5344CB8AC3E}">
        <p14:creationId xmlns:p14="http://schemas.microsoft.com/office/powerpoint/2010/main" val="109624571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683" name="Rectangle 28682">
            <a:extLst>
              <a:ext uri="{FF2B5EF4-FFF2-40B4-BE49-F238E27FC236}">
                <a16:creationId xmlns:a16="http://schemas.microsoft.com/office/drawing/2014/main" id="{D1942232-83D0-49E2-AF9B-1F97E3C1EF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77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685" name="Rectangle 28684">
            <a:extLst>
              <a:ext uri="{FF2B5EF4-FFF2-40B4-BE49-F238E27FC236}">
                <a16:creationId xmlns:a16="http://schemas.microsoft.com/office/drawing/2014/main" id="{E9E70D72-6E23-4015-A4A6-85C120C191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 y="0"/>
            <a:ext cx="9143772"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6729C854-27E8-46F8-8554-81A1129A6E6B}"/>
              </a:ext>
            </a:extLst>
          </p:cNvPr>
          <p:cNvSpPr>
            <a:spLocks noGrp="1"/>
          </p:cNvSpPr>
          <p:nvPr>
            <p:ph type="title"/>
          </p:nvPr>
        </p:nvSpPr>
        <p:spPr>
          <a:xfrm>
            <a:off x="2521323" y="321789"/>
            <a:ext cx="7372350" cy="1325880"/>
          </a:xfrm>
        </p:spPr>
        <p:txBody>
          <a:bodyPr anchor="b">
            <a:normAutofit fontScale="90000"/>
          </a:bodyPr>
          <a:lstStyle/>
          <a:p>
            <a:pPr algn="ctr">
              <a:defRPr/>
            </a:pPr>
            <a:r>
              <a:rPr lang="en-GB" sz="3600" b="1" dirty="0">
                <a:solidFill>
                  <a:schemeClr val="tx2"/>
                </a:solidFill>
                <a:latin typeface="Arial" panose="020B0604020202020204" pitchFamily="34" charset="0"/>
                <a:cs typeface="Arial" panose="020B0604020202020204" pitchFamily="34" charset="0"/>
              </a:rPr>
              <a:t>Completion of the Portfolio</a:t>
            </a:r>
            <a:br>
              <a:rPr lang="en-GB" sz="2900" dirty="0">
                <a:solidFill>
                  <a:schemeClr val="tx2"/>
                </a:solidFill>
                <a:latin typeface="Arial" panose="020B0604020202020204" pitchFamily="34" charset="0"/>
                <a:cs typeface="Arial" panose="020B0604020202020204" pitchFamily="34" charset="0"/>
              </a:rPr>
            </a:br>
            <a:br>
              <a:rPr lang="en-GB" sz="2900" dirty="0">
                <a:solidFill>
                  <a:schemeClr val="tx2"/>
                </a:solidFill>
                <a:latin typeface="Arial" panose="020B0604020202020204" pitchFamily="34" charset="0"/>
                <a:cs typeface="Arial" panose="020B0604020202020204" pitchFamily="34" charset="0"/>
              </a:rPr>
            </a:br>
            <a:endParaRPr lang="en-GB" sz="2900" dirty="0">
              <a:solidFill>
                <a:schemeClr val="tx2"/>
              </a:solidFill>
              <a:latin typeface="Arial" panose="020B0604020202020204" pitchFamily="34" charset="0"/>
              <a:cs typeface="Arial" panose="020B0604020202020204" pitchFamily="34" charset="0"/>
            </a:endParaRPr>
          </a:p>
        </p:txBody>
      </p:sp>
      <p:grpSp>
        <p:nvGrpSpPr>
          <p:cNvPr id="28687" name="Group 28686">
            <a:extLst>
              <a:ext uri="{FF2B5EF4-FFF2-40B4-BE49-F238E27FC236}">
                <a16:creationId xmlns:a16="http://schemas.microsoft.com/office/drawing/2014/main" id="{C28A977F-B603-4D81-B0FC-C8DE048A793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28" y="-1"/>
            <a:ext cx="2521551" cy="2522848"/>
            <a:chOff x="-305" y="-1"/>
            <a:chExt cx="3832880" cy="2876136"/>
          </a:xfrm>
        </p:grpSpPr>
        <p:sp>
          <p:nvSpPr>
            <p:cNvPr id="28688" name="Freeform: Shape 28687">
              <a:extLst>
                <a:ext uri="{FF2B5EF4-FFF2-40B4-BE49-F238E27FC236}">
                  <a16:creationId xmlns:a16="http://schemas.microsoft.com/office/drawing/2014/main" id="{0183CE8C-E039-4B2F-A36E-5FD5CD5DE1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689" name="Freeform: Shape 28688">
              <a:extLst>
                <a:ext uri="{FF2B5EF4-FFF2-40B4-BE49-F238E27FC236}">
                  <a16:creationId xmlns:a16="http://schemas.microsoft.com/office/drawing/2014/main" id="{3EB77281-FAB4-40D0-B3F3-264EC4AB20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8690" name="Freeform: Shape 28689">
              <a:extLst>
                <a:ext uri="{FF2B5EF4-FFF2-40B4-BE49-F238E27FC236}">
                  <a16:creationId xmlns:a16="http://schemas.microsoft.com/office/drawing/2014/main" id="{815E59F3-75FC-494F-8737-5F00A4964F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8691" name="Freeform: Shape 28690">
              <a:extLst>
                <a:ext uri="{FF2B5EF4-FFF2-40B4-BE49-F238E27FC236}">
                  <a16:creationId xmlns:a16="http://schemas.microsoft.com/office/drawing/2014/main" id="{43ADDCFA-B066-4D79-AB71-062E66E58F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28680" name="Graphic 28679" descr="CheckList">
            <a:extLst>
              <a:ext uri="{FF2B5EF4-FFF2-40B4-BE49-F238E27FC236}">
                <a16:creationId xmlns:a16="http://schemas.microsoft.com/office/drawing/2014/main" id="{5D3E2273-EF0B-341F-F6E5-7EFFEA1E0C96}"/>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251520" y="2190472"/>
            <a:ext cx="3217333" cy="3217333"/>
          </a:xfrm>
          <a:prstGeom prst="rect">
            <a:avLst/>
          </a:prstGeom>
        </p:spPr>
      </p:pic>
      <p:sp>
        <p:nvSpPr>
          <p:cNvPr id="2" name="Content Placeholder 1">
            <a:extLst>
              <a:ext uri="{FF2B5EF4-FFF2-40B4-BE49-F238E27FC236}">
                <a16:creationId xmlns:a16="http://schemas.microsoft.com/office/drawing/2014/main" id="{450DE540-EE10-443B-8859-B9F75996601C}"/>
              </a:ext>
            </a:extLst>
          </p:cNvPr>
          <p:cNvSpPr>
            <a:spLocks noGrp="1"/>
          </p:cNvSpPr>
          <p:nvPr>
            <p:ph idx="1"/>
          </p:nvPr>
        </p:nvSpPr>
        <p:spPr>
          <a:xfrm>
            <a:off x="3595566" y="1124744"/>
            <a:ext cx="4942487" cy="4930301"/>
          </a:xfrm>
        </p:spPr>
        <p:txBody>
          <a:bodyPr anchor="ctr">
            <a:normAutofit/>
          </a:bodyPr>
          <a:lstStyle/>
          <a:p>
            <a:pPr marL="109537" indent="0">
              <a:buNone/>
              <a:defRPr/>
            </a:pPr>
            <a:r>
              <a:rPr lang="en-GB" sz="2000" b="1" dirty="0">
                <a:solidFill>
                  <a:schemeClr val="tx2"/>
                </a:solidFill>
                <a:latin typeface="+mj-lt"/>
                <a:cs typeface="Arial" panose="020B0604020202020204" pitchFamily="34" charset="0"/>
              </a:rPr>
              <a:t>Marking Criteria </a:t>
            </a:r>
          </a:p>
          <a:p>
            <a:pPr>
              <a:defRPr/>
            </a:pPr>
            <a:r>
              <a:rPr lang="en-GB" sz="2000" dirty="0">
                <a:solidFill>
                  <a:schemeClr val="tx2"/>
                </a:solidFill>
              </a:rPr>
              <a:t>The marking criteria gives the minimum standards that needs to be met to achieve a pass as well as a further explanation as to how to achieve higher marks</a:t>
            </a:r>
          </a:p>
          <a:p>
            <a:pPr>
              <a:defRPr/>
            </a:pPr>
            <a:r>
              <a:rPr lang="en-GB" sz="2000" dirty="0">
                <a:solidFill>
                  <a:schemeClr val="tx2"/>
                </a:solidFill>
              </a:rPr>
              <a:t>It is important you refer to this to make sure you meet the criteria</a:t>
            </a:r>
          </a:p>
          <a:p>
            <a:pPr>
              <a:defRPr/>
            </a:pPr>
            <a:r>
              <a:rPr lang="en-GB" sz="2000" dirty="0">
                <a:solidFill>
                  <a:schemeClr val="tx2"/>
                </a:solidFill>
              </a:rPr>
              <a:t>Take some time to look through the marking criteria for each task</a:t>
            </a:r>
          </a:p>
          <a:p>
            <a:pPr>
              <a:defRPr/>
            </a:pPr>
            <a:r>
              <a:rPr lang="en-GB" sz="2000" dirty="0">
                <a:solidFill>
                  <a:schemeClr val="tx2"/>
                </a:solidFill>
              </a:rPr>
              <a:t>You must meet every element of the marking criteria and answer all elements of the question to pass. </a:t>
            </a:r>
          </a:p>
          <a:p>
            <a:pPr marL="109537" indent="0">
              <a:buFont typeface="Wingdings 3" panose="05040102010807070707" pitchFamily="18" charset="2"/>
              <a:buNone/>
              <a:defRPr/>
            </a:pPr>
            <a:endParaRPr lang="en-GB" sz="1500" dirty="0">
              <a:solidFill>
                <a:schemeClr val="tx2"/>
              </a:solidFill>
            </a:endParaRPr>
          </a:p>
          <a:p>
            <a:pPr>
              <a:defRPr/>
            </a:pPr>
            <a:endParaRPr lang="en-GB" sz="1500" dirty="0">
              <a:solidFill>
                <a:schemeClr val="tx2"/>
              </a:solidFill>
            </a:endParaRPr>
          </a:p>
        </p:txBody>
      </p:sp>
      <p:sp>
        <p:nvSpPr>
          <p:cNvPr id="28676" name="Slide Number Placeholder 4">
            <a:extLst>
              <a:ext uri="{FF2B5EF4-FFF2-40B4-BE49-F238E27FC236}">
                <a16:creationId xmlns:a16="http://schemas.microsoft.com/office/drawing/2014/main" id="{5FCB9FF2-04CD-43C0-A7C1-7369C53BDD7A}"/>
              </a:ext>
            </a:extLst>
          </p:cNvPr>
          <p:cNvSpPr>
            <a:spLocks noGrp="1" noChangeArrowheads="1"/>
          </p:cNvSpPr>
          <p:nvPr>
            <p:ph type="sldNum" sz="quarter" idx="12"/>
          </p:nvPr>
        </p:nvSpPr>
        <p:spPr bwMode="auto">
          <a:xfrm>
            <a:off x="6457950" y="6356350"/>
            <a:ext cx="205740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69546F8E-EC14-4A1D-A458-89EB3E0A95BC}" type="slidenum">
              <a:rPr lang="en-GB" altLang="en-US" smtClean="0"/>
              <a:pPr>
                <a:spcAft>
                  <a:spcPts val="600"/>
                </a:spcAft>
              </a:pPr>
              <a:t>26</a:t>
            </a:fld>
            <a:endParaRPr lang="en-GB" altLang="en-US"/>
          </a:p>
        </p:txBody>
      </p:sp>
      <p:grpSp>
        <p:nvGrpSpPr>
          <p:cNvPr id="28693" name="Group 28692">
            <a:extLst>
              <a:ext uri="{FF2B5EF4-FFF2-40B4-BE49-F238E27FC236}">
                <a16:creationId xmlns:a16="http://schemas.microsoft.com/office/drawing/2014/main" id="{C78D9229-E61D-4FEE-8321-2F8B64A8CAD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flipH="1">
            <a:off x="7370569" y="5084569"/>
            <a:ext cx="2151670" cy="1395192"/>
            <a:chOff x="-305" y="-4155"/>
            <a:chExt cx="2514948" cy="2174333"/>
          </a:xfrm>
        </p:grpSpPr>
        <p:sp>
          <p:nvSpPr>
            <p:cNvPr id="28694" name="Freeform: Shape 28693">
              <a:extLst>
                <a:ext uri="{FF2B5EF4-FFF2-40B4-BE49-F238E27FC236}">
                  <a16:creationId xmlns:a16="http://schemas.microsoft.com/office/drawing/2014/main" id="{1FDD3CCB-26A3-4D79-AEB6-7A60CF980D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695" name="Freeform: Shape 28694">
              <a:extLst>
                <a:ext uri="{FF2B5EF4-FFF2-40B4-BE49-F238E27FC236}">
                  <a16:creationId xmlns:a16="http://schemas.microsoft.com/office/drawing/2014/main" id="{E9AC4470-5113-4709-B29F-CDB937F254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696" name="Freeform: Shape 28695">
              <a:extLst>
                <a:ext uri="{FF2B5EF4-FFF2-40B4-BE49-F238E27FC236}">
                  <a16:creationId xmlns:a16="http://schemas.microsoft.com/office/drawing/2014/main" id="{3E0D146C-9DAB-421E-AE88-5F854BF3F7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28697" name="Freeform: Shape 28696">
              <a:extLst>
                <a:ext uri="{FF2B5EF4-FFF2-40B4-BE49-F238E27FC236}">
                  <a16:creationId xmlns:a16="http://schemas.microsoft.com/office/drawing/2014/main" id="{12EB32A5-4408-4F6C-84B2-F9A908237A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4" name="Footer Placeholder 3">
            <a:extLst>
              <a:ext uri="{FF2B5EF4-FFF2-40B4-BE49-F238E27FC236}">
                <a16:creationId xmlns:a16="http://schemas.microsoft.com/office/drawing/2014/main" id="{730298A4-4770-C528-9DA0-63106F4868A8}"/>
              </a:ext>
            </a:extLst>
          </p:cNvPr>
          <p:cNvSpPr>
            <a:spLocks noGrp="1"/>
          </p:cNvSpPr>
          <p:nvPr>
            <p:ph type="ftr" sz="quarter" idx="11"/>
          </p:nvPr>
        </p:nvSpPr>
        <p:spPr/>
        <p:txBody>
          <a:bodyPr/>
          <a:lstStyle/>
          <a:p>
            <a:r>
              <a:rPr lang="en-GB"/>
              <a:t>Porth Agored Social Work  Consolidation Programme </a:t>
            </a:r>
          </a:p>
          <a:p>
            <a:r>
              <a:rPr lang="en-GB"/>
              <a:t>
</a:t>
            </a: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D770B5F7-FB62-4F32-81BA-7AEDDAFCB6D7}"/>
              </a:ext>
            </a:extLst>
          </p:cNvPr>
          <p:cNvSpPr>
            <a:spLocks noGrp="1"/>
          </p:cNvSpPr>
          <p:nvPr>
            <p:ph type="title"/>
          </p:nvPr>
        </p:nvSpPr>
        <p:spPr>
          <a:xfrm>
            <a:off x="770295" y="344743"/>
            <a:ext cx="5605629" cy="994172"/>
          </a:xfrm>
        </p:spPr>
        <p:txBody>
          <a:bodyPr>
            <a:normAutofit/>
          </a:bodyPr>
          <a:lstStyle/>
          <a:p>
            <a:pPr>
              <a:defRPr/>
            </a:pPr>
            <a:r>
              <a:rPr lang="en-GB" sz="3850" dirty="0">
                <a:latin typeface="Arial" panose="020B0604020202020204" pitchFamily="34" charset="0"/>
                <a:cs typeface="Arial" panose="020B0604020202020204" pitchFamily="34" charset="0"/>
              </a:rPr>
              <a:t>Marking Scheme</a:t>
            </a:r>
          </a:p>
        </p:txBody>
      </p:sp>
      <p:sp>
        <p:nvSpPr>
          <p:cNvPr id="32770" name="Subtitle 2">
            <a:extLst>
              <a:ext uri="{FF2B5EF4-FFF2-40B4-BE49-F238E27FC236}">
                <a16:creationId xmlns:a16="http://schemas.microsoft.com/office/drawing/2014/main" id="{425DA848-FE79-47B4-96BF-DA8373C1D04A}"/>
              </a:ext>
            </a:extLst>
          </p:cNvPr>
          <p:cNvSpPr>
            <a:spLocks noGrp="1"/>
          </p:cNvSpPr>
          <p:nvPr>
            <p:ph idx="1"/>
          </p:nvPr>
        </p:nvSpPr>
        <p:spPr>
          <a:xfrm>
            <a:off x="755577" y="1412777"/>
            <a:ext cx="5129966" cy="4603394"/>
          </a:xfrm>
        </p:spPr>
        <p:txBody>
          <a:bodyPr anchor="ctr">
            <a:normAutofit/>
          </a:bodyPr>
          <a:lstStyle/>
          <a:p>
            <a:r>
              <a:rPr lang="en-GB" altLang="en-US" dirty="0"/>
              <a:t>Task 1 - Developmental review (part a and b) = 20% of mark</a:t>
            </a:r>
          </a:p>
          <a:p>
            <a:r>
              <a:rPr lang="en-GB" altLang="en-US" dirty="0"/>
              <a:t>Task 2 - Observation of social work practice = 20% of mark</a:t>
            </a:r>
          </a:p>
          <a:p>
            <a:r>
              <a:rPr lang="en-GB" altLang="en-US" dirty="0"/>
              <a:t>Task 3 - Safeguarding case study = 50% of mark</a:t>
            </a:r>
          </a:p>
          <a:p>
            <a:r>
              <a:rPr lang="en-GB" altLang="en-US" dirty="0"/>
              <a:t>Task 4– Safeguarding in an area that is not your main area of work = 10% of mark</a:t>
            </a:r>
          </a:p>
          <a:p>
            <a:r>
              <a:rPr lang="en-GB" altLang="en-US" dirty="0"/>
              <a:t>You are required to achieve a pass in all 4 tasks in order to pass the portfolio.</a:t>
            </a:r>
          </a:p>
        </p:txBody>
      </p:sp>
      <p:sp>
        <p:nvSpPr>
          <p:cNvPr id="32779" name="Rectangle 32778">
            <a:extLst>
              <a:ext uri="{FF2B5EF4-FFF2-40B4-BE49-F238E27FC236}">
                <a16:creationId xmlns:a16="http://schemas.microsoft.com/office/drawing/2014/main" id="{59A309A7-1751-4ABE-A3C1-EEC40366AD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89435" y="0"/>
            <a:ext cx="1954565"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32781" name="Oval 32780">
            <a:extLst>
              <a:ext uri="{FF2B5EF4-FFF2-40B4-BE49-F238E27FC236}">
                <a16:creationId xmlns:a16="http://schemas.microsoft.com/office/drawing/2014/main" id="{967D8EB6-EAE1-4F9C-B398-83321E2872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29567" y="2369132"/>
            <a:ext cx="2119736" cy="2119736"/>
          </a:xfrm>
          <a:prstGeom prst="ellipse">
            <a:avLst/>
          </a:prstGeom>
          <a:solidFill>
            <a:srgbClr val="FFFFFF"/>
          </a:solidFill>
          <a:ln w="2222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pic>
        <p:nvPicPr>
          <p:cNvPr id="32776" name="Graphic 32775" descr="Tick">
            <a:extLst>
              <a:ext uri="{FF2B5EF4-FFF2-40B4-BE49-F238E27FC236}">
                <a16:creationId xmlns:a16="http://schemas.microsoft.com/office/drawing/2014/main" id="{984C9A8E-137A-31A9-8E5A-1111097D5241}"/>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6624964" y="2865141"/>
            <a:ext cx="1143455" cy="1143455"/>
          </a:xfrm>
          <a:prstGeom prst="rect">
            <a:avLst/>
          </a:prstGeom>
        </p:spPr>
      </p:pic>
      <p:sp>
        <p:nvSpPr>
          <p:cNvPr id="32772" name="Slide Number Placeholder 4">
            <a:extLst>
              <a:ext uri="{FF2B5EF4-FFF2-40B4-BE49-F238E27FC236}">
                <a16:creationId xmlns:a16="http://schemas.microsoft.com/office/drawing/2014/main" id="{69ADA4F3-D4CF-4779-9CCD-6FE4E965D048}"/>
              </a:ext>
            </a:extLst>
          </p:cNvPr>
          <p:cNvSpPr>
            <a:spLocks noGrp="1" noChangeArrowheads="1"/>
          </p:cNvSpPr>
          <p:nvPr>
            <p:ph type="sldNum" sz="quarter" idx="12"/>
          </p:nvPr>
        </p:nvSpPr>
        <p:spPr bwMode="auto">
          <a:xfrm>
            <a:off x="7576075" y="6415760"/>
            <a:ext cx="759278" cy="273844"/>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253226B4-8562-4382-AAF4-22785E9FF488}" type="slidenum">
              <a:rPr lang="en-GB" altLang="en-US" sz="920">
                <a:solidFill>
                  <a:srgbClr val="FFFFFF"/>
                </a:solidFill>
              </a:rPr>
              <a:pPr>
                <a:spcAft>
                  <a:spcPts val="600"/>
                </a:spcAft>
              </a:pPr>
              <a:t>27</a:t>
            </a:fld>
            <a:endParaRPr lang="en-GB" altLang="en-US" sz="920">
              <a:solidFill>
                <a:srgbClr val="FFFFFF"/>
              </a:solidFill>
            </a:endParaRPr>
          </a:p>
        </p:txBody>
      </p:sp>
      <p:sp>
        <p:nvSpPr>
          <p:cNvPr id="2" name="Footer Placeholder 1">
            <a:extLst>
              <a:ext uri="{FF2B5EF4-FFF2-40B4-BE49-F238E27FC236}">
                <a16:creationId xmlns:a16="http://schemas.microsoft.com/office/drawing/2014/main" id="{8E6269C1-2761-3653-FD90-F1CAD36CA913}"/>
              </a:ext>
            </a:extLst>
          </p:cNvPr>
          <p:cNvSpPr>
            <a:spLocks noGrp="1"/>
          </p:cNvSpPr>
          <p:nvPr>
            <p:ph type="ftr" sz="quarter" idx="11"/>
          </p:nvPr>
        </p:nvSpPr>
        <p:spPr/>
        <p:txBody>
          <a:bodyPr/>
          <a:lstStyle/>
          <a:p>
            <a:r>
              <a:rPr lang="en-GB"/>
              <a:t>Porth Agored Social Work  Consolidation Programme </a:t>
            </a:r>
          </a:p>
          <a:p>
            <a:r>
              <a:rPr lang="en-GB"/>
              <a:t>
</a:t>
            </a: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769F52F6-4708-47EA-A822-A36EE75E219A}"/>
              </a:ext>
            </a:extLst>
          </p:cNvPr>
          <p:cNvSpPr/>
          <p:nvPr/>
        </p:nvSpPr>
        <p:spPr>
          <a:xfrm>
            <a:off x="6011863" y="4437063"/>
            <a:ext cx="1655762" cy="4318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en-GB"/>
          </a:p>
        </p:txBody>
      </p:sp>
      <p:sp>
        <p:nvSpPr>
          <p:cNvPr id="4" name="Title 1">
            <a:extLst>
              <a:ext uri="{FF2B5EF4-FFF2-40B4-BE49-F238E27FC236}">
                <a16:creationId xmlns:a16="http://schemas.microsoft.com/office/drawing/2014/main" id="{81B3A0D5-3FE1-45B6-B200-4D241D5403DF}"/>
              </a:ext>
            </a:extLst>
          </p:cNvPr>
          <p:cNvSpPr txBox="1">
            <a:spLocks/>
          </p:cNvSpPr>
          <p:nvPr/>
        </p:nvSpPr>
        <p:spPr>
          <a:xfrm>
            <a:off x="457200" y="274638"/>
            <a:ext cx="8229600" cy="1143000"/>
          </a:xfrm>
          <a:prstGeom prst="rect">
            <a:avLst/>
          </a:prstGeom>
        </p:spPr>
        <p:txBody>
          <a:bodyPr anchor="b">
            <a:normAutofit/>
            <a:scene3d>
              <a:camera prst="orthographicFront"/>
              <a:lightRig rig="soft" dir="t"/>
            </a:scene3d>
            <a:sp3d prstMaterial="softEdge">
              <a:bevelT w="25400" h="25400"/>
            </a:sp3d>
          </a:bodyPr>
          <a:lstStyle/>
          <a:p>
            <a:pPr algn="ctr">
              <a:defRPr/>
            </a:pPr>
            <a:endParaRPr lang="en-GB" sz="4800" b="1" dirty="0">
              <a:effectLst>
                <a:outerShdw blurRad="31750" dist="25400" dir="5400000" algn="tl" rotWithShape="0">
                  <a:srgbClr val="000000">
                    <a:alpha val="25000"/>
                  </a:srgbClr>
                </a:outerShdw>
              </a:effectLst>
              <a:ea typeface="+mj-ea"/>
            </a:endParaRPr>
          </a:p>
        </p:txBody>
      </p:sp>
      <p:sp>
        <p:nvSpPr>
          <p:cNvPr id="39940" name="Content Placeholder 2">
            <a:extLst>
              <a:ext uri="{FF2B5EF4-FFF2-40B4-BE49-F238E27FC236}">
                <a16:creationId xmlns:a16="http://schemas.microsoft.com/office/drawing/2014/main" id="{F7021F2E-CC59-48CE-8F18-EE4D2097723B}"/>
              </a:ext>
            </a:extLst>
          </p:cNvPr>
          <p:cNvSpPr txBox="1">
            <a:spLocks/>
          </p:cNvSpPr>
          <p:nvPr/>
        </p:nvSpPr>
        <p:spPr bwMode="auto">
          <a:xfrm>
            <a:off x="-900608" y="1417638"/>
            <a:ext cx="8229601" cy="4525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45720" rIns="45720"/>
          <a:lstStyle>
            <a:lvl1pPr>
              <a:spcBef>
                <a:spcPts val="400"/>
              </a:spcBef>
              <a:buClr>
                <a:schemeClr val="accent1"/>
              </a:buClr>
              <a:buSzPct val="68000"/>
              <a:buFont typeface="Wingdings 3" panose="05040102010807070707" pitchFamily="18" charset="2"/>
              <a:buChar char=""/>
              <a:defRPr sz="2700">
                <a:solidFill>
                  <a:schemeClr val="tx1"/>
                </a:solidFill>
                <a:latin typeface="Lucida Sans Unicode" panose="020B0602030504020204" pitchFamily="34" charset="0"/>
              </a:defRPr>
            </a:lvl1pPr>
            <a:lvl2pPr marL="742950" indent="-285750">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defRPr>
            </a:lvl2pPr>
            <a:lvl3pPr marL="1143000" indent="-228600">
              <a:spcBef>
                <a:spcPts val="350"/>
              </a:spcBef>
              <a:buClr>
                <a:schemeClr val="accent2"/>
              </a:buClr>
              <a:buSzPct val="100000"/>
              <a:buFont typeface="Wingdings 2" panose="05020102010507070707" pitchFamily="18" charset="2"/>
              <a:buChar char=""/>
              <a:defRPr sz="2100">
                <a:solidFill>
                  <a:schemeClr val="tx1"/>
                </a:solidFill>
                <a:latin typeface="Lucida Sans Unicode" panose="020B0602030504020204" pitchFamily="34" charset="0"/>
              </a:defRPr>
            </a:lvl3pPr>
            <a:lvl4pPr marL="1600200" indent="-228600">
              <a:spcBef>
                <a:spcPts val="350"/>
              </a:spcBef>
              <a:buClr>
                <a:schemeClr val="accent2"/>
              </a:buClr>
              <a:buFont typeface="Wingdings 2" panose="05020102010507070707" pitchFamily="18" charset="2"/>
              <a:buChar char=""/>
              <a:defRPr sz="1900">
                <a:solidFill>
                  <a:schemeClr val="tx1"/>
                </a:solidFill>
                <a:latin typeface="Lucida Sans Unicode" panose="020B0602030504020204" pitchFamily="34" charset="0"/>
              </a:defRPr>
            </a:lvl4pPr>
            <a:lvl5pPr marL="2057400" indent="-228600">
              <a:spcBef>
                <a:spcPts val="350"/>
              </a:spcBef>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5pPr>
            <a:lvl6pPr marL="25146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6pPr>
            <a:lvl7pPr marL="29718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7pPr>
            <a:lvl8pPr marL="34290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8pPr>
            <a:lvl9pPr marL="38862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9pPr>
          </a:lstStyle>
          <a:p>
            <a:pPr>
              <a:buFont typeface="Wingdings 3" panose="05040102010807070707" pitchFamily="18" charset="2"/>
              <a:buNone/>
            </a:pPr>
            <a:endParaRPr lang="en-GB" altLang="en-US">
              <a:latin typeface="Arial" panose="020B0604020202020204" pitchFamily="34" charset="0"/>
            </a:endParaRPr>
          </a:p>
        </p:txBody>
      </p:sp>
      <p:pic>
        <p:nvPicPr>
          <p:cNvPr id="39941" name="Picture 1">
            <a:extLst>
              <a:ext uri="{FF2B5EF4-FFF2-40B4-BE49-F238E27FC236}">
                <a16:creationId xmlns:a16="http://schemas.microsoft.com/office/drawing/2014/main" id="{63084FAA-9EE3-44A5-AB95-4E45B96E7C1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144004" y="3514724"/>
            <a:ext cx="4730751" cy="236537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 name="Title 9">
            <a:extLst>
              <a:ext uri="{FF2B5EF4-FFF2-40B4-BE49-F238E27FC236}">
                <a16:creationId xmlns:a16="http://schemas.microsoft.com/office/drawing/2014/main" id="{864245D1-B916-44D9-BC52-18E533F6DD8D}"/>
              </a:ext>
            </a:extLst>
          </p:cNvPr>
          <p:cNvSpPr>
            <a:spLocks noGrp="1"/>
          </p:cNvSpPr>
          <p:nvPr>
            <p:ph type="title"/>
          </p:nvPr>
        </p:nvSpPr>
        <p:spPr/>
        <p:txBody>
          <a:bodyPr/>
          <a:lstStyle/>
          <a:p>
            <a:pPr algn="ctr">
              <a:defRPr/>
            </a:pPr>
            <a:r>
              <a:rPr lang="en-GB" dirty="0">
                <a:cs typeface="Arial" panose="020B0604020202020204" pitchFamily="34" charset="0"/>
              </a:rPr>
              <a:t>Learning Outcomes</a:t>
            </a:r>
          </a:p>
        </p:txBody>
      </p:sp>
      <p:sp>
        <p:nvSpPr>
          <p:cNvPr id="11" name="Content Placeholder 10">
            <a:extLst>
              <a:ext uri="{FF2B5EF4-FFF2-40B4-BE49-F238E27FC236}">
                <a16:creationId xmlns:a16="http://schemas.microsoft.com/office/drawing/2014/main" id="{53F92868-0E1C-4DD9-8127-DEFC1380036E}"/>
              </a:ext>
            </a:extLst>
          </p:cNvPr>
          <p:cNvSpPr>
            <a:spLocks noGrp="1"/>
          </p:cNvSpPr>
          <p:nvPr>
            <p:ph idx="1"/>
          </p:nvPr>
        </p:nvSpPr>
        <p:spPr>
          <a:xfrm>
            <a:off x="601663" y="1354138"/>
            <a:ext cx="8229600" cy="4525962"/>
          </a:xfrm>
        </p:spPr>
        <p:txBody>
          <a:bodyPr/>
          <a:lstStyle/>
          <a:p>
            <a:pPr>
              <a:buFont typeface="Wingdings 3" panose="05040102010807070707" pitchFamily="18" charset="2"/>
              <a:buNone/>
              <a:defRPr/>
            </a:pPr>
            <a:r>
              <a:rPr lang="en-GB" altLang="en-US" dirty="0">
                <a:latin typeface="+mj-lt"/>
              </a:rPr>
              <a:t>Remember the 3 main themes/learning outcomes should be evidenced throughout the portfolio (see handbook appendix 4)</a:t>
            </a:r>
          </a:p>
          <a:p>
            <a:pPr marL="457200" indent="-457200">
              <a:buFont typeface="Wingdings" panose="05000000000000000000" pitchFamily="2" charset="2"/>
              <a:buChar char="§"/>
              <a:defRPr/>
            </a:pPr>
            <a:r>
              <a:rPr lang="en-GB" altLang="en-US" dirty="0">
                <a:latin typeface="+mj-lt"/>
              </a:rPr>
              <a:t>Analysis in assessment</a:t>
            </a:r>
          </a:p>
          <a:p>
            <a:pPr marL="457200" indent="-457200">
              <a:buFont typeface="Wingdings" panose="05000000000000000000" pitchFamily="2" charset="2"/>
              <a:buChar char="§"/>
              <a:defRPr/>
            </a:pPr>
            <a:r>
              <a:rPr lang="en-GB" altLang="en-US" dirty="0">
                <a:latin typeface="+mj-lt"/>
              </a:rPr>
              <a:t>Working collaboratively</a:t>
            </a:r>
          </a:p>
          <a:p>
            <a:pPr marL="457200" indent="-457200">
              <a:buFont typeface="Wingdings" panose="05000000000000000000" pitchFamily="2" charset="2"/>
              <a:buChar char="§"/>
              <a:defRPr/>
            </a:pPr>
            <a:r>
              <a:rPr lang="en-GB" altLang="en-US" dirty="0">
                <a:latin typeface="+mj-lt"/>
              </a:rPr>
              <a:t>Professional judgement in complex situations</a:t>
            </a:r>
          </a:p>
          <a:p>
            <a:pPr marL="109537" indent="0">
              <a:buFont typeface="Wingdings 3" panose="05040102010807070707" pitchFamily="18" charset="2"/>
              <a:buNone/>
              <a:defRPr/>
            </a:pPr>
            <a:endParaRPr lang="en-GB" dirty="0"/>
          </a:p>
        </p:txBody>
      </p:sp>
      <p:sp>
        <p:nvSpPr>
          <p:cNvPr id="39944" name="Slide Number Placeholder 11">
            <a:extLst>
              <a:ext uri="{FF2B5EF4-FFF2-40B4-BE49-F238E27FC236}">
                <a16:creationId xmlns:a16="http://schemas.microsoft.com/office/drawing/2014/main" id="{303A241F-B493-4917-8CC4-84114ABDED80}"/>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92C290EB-E4AC-484A-88D0-6C536118AB1F}" type="slidenum">
              <a:rPr lang="en-GB" altLang="en-US" smtClean="0"/>
              <a:pPr/>
              <a:t>28</a:t>
            </a:fld>
            <a:endParaRPr lang="en-GB" altLang="en-US"/>
          </a:p>
        </p:txBody>
      </p:sp>
      <p:sp>
        <p:nvSpPr>
          <p:cNvPr id="2" name="Footer Placeholder 1">
            <a:extLst>
              <a:ext uri="{FF2B5EF4-FFF2-40B4-BE49-F238E27FC236}">
                <a16:creationId xmlns:a16="http://schemas.microsoft.com/office/drawing/2014/main" id="{AA262320-5A3D-8505-E37C-780F761830F2}"/>
              </a:ext>
            </a:extLst>
          </p:cNvPr>
          <p:cNvSpPr>
            <a:spLocks noGrp="1"/>
          </p:cNvSpPr>
          <p:nvPr>
            <p:ph type="ftr" sz="quarter" idx="11"/>
          </p:nvPr>
        </p:nvSpPr>
        <p:spPr/>
        <p:txBody>
          <a:bodyPr/>
          <a:lstStyle/>
          <a:p>
            <a:r>
              <a:rPr lang="en-GB"/>
              <a:t>Porth Agored Social Work  Consolidation Programme </a:t>
            </a:r>
          </a:p>
          <a:p>
            <a:r>
              <a:rPr lang="en-GB"/>
              <a:t>
</a:t>
            </a: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634" name="Rectangle 26633">
            <a:extLst>
              <a:ext uri="{FF2B5EF4-FFF2-40B4-BE49-F238E27FC236}">
                <a16:creationId xmlns:a16="http://schemas.microsoft.com/office/drawing/2014/main" id="{F944E337-3E5D-4A1F-A5A1-2057F25B8A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636" name="Rectangle 26635">
            <a:extLst>
              <a:ext uri="{FF2B5EF4-FFF2-40B4-BE49-F238E27FC236}">
                <a16:creationId xmlns:a16="http://schemas.microsoft.com/office/drawing/2014/main" id="{4DA50D69-7CF7-4844-B844-A2B821C77F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54"/>
            <a:ext cx="9144000" cy="6865854"/>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BB0932C9-C537-49D4-9564-98B049E00237}"/>
              </a:ext>
            </a:extLst>
          </p:cNvPr>
          <p:cNvSpPr>
            <a:spLocks noGrp="1"/>
          </p:cNvSpPr>
          <p:nvPr>
            <p:ph type="title"/>
          </p:nvPr>
        </p:nvSpPr>
        <p:spPr>
          <a:xfrm>
            <a:off x="3414678" y="85964"/>
            <a:ext cx="5086350" cy="1338696"/>
          </a:xfrm>
        </p:spPr>
        <p:txBody>
          <a:bodyPr>
            <a:normAutofit/>
          </a:bodyPr>
          <a:lstStyle/>
          <a:p>
            <a:pPr>
              <a:defRPr/>
            </a:pPr>
            <a:br>
              <a:rPr lang="en-GB" sz="2800" dirty="0">
                <a:latin typeface="Arial" panose="020B0604020202020204" pitchFamily="34" charset="0"/>
                <a:cs typeface="Arial" panose="020B0604020202020204" pitchFamily="34" charset="0"/>
              </a:rPr>
            </a:br>
            <a:r>
              <a:rPr lang="en-GB" sz="2800" dirty="0">
                <a:latin typeface="Arial" panose="020B0604020202020204" pitchFamily="34" charset="0"/>
                <a:cs typeface="Arial" panose="020B0604020202020204" pitchFamily="34" charset="0"/>
              </a:rPr>
              <a:t>Completion of the Portfolio</a:t>
            </a:r>
            <a:br>
              <a:rPr lang="en-GB" sz="2800" dirty="0">
                <a:latin typeface="Arial" panose="020B0604020202020204" pitchFamily="34" charset="0"/>
                <a:cs typeface="Arial" panose="020B0604020202020204" pitchFamily="34" charset="0"/>
              </a:rPr>
            </a:br>
            <a:endParaRPr lang="en-GB" sz="2800" dirty="0">
              <a:latin typeface="Arial" panose="020B0604020202020204" pitchFamily="34" charset="0"/>
              <a:cs typeface="Arial" panose="020B0604020202020204" pitchFamily="34" charset="0"/>
            </a:endParaRPr>
          </a:p>
        </p:txBody>
      </p:sp>
      <p:pic>
        <p:nvPicPr>
          <p:cNvPr id="26630" name="Picture 26629" descr="A person reaching for a paper on a table full of paper and sticky notes">
            <a:extLst>
              <a:ext uri="{FF2B5EF4-FFF2-40B4-BE49-F238E27FC236}">
                <a16:creationId xmlns:a16="http://schemas.microsoft.com/office/drawing/2014/main" id="{DC8C8C31-3218-184E-0DAA-9468F9FABFC5}"/>
              </a:ext>
            </a:extLst>
          </p:cNvPr>
          <p:cNvPicPr>
            <a:picLocks noChangeAspect="1"/>
          </p:cNvPicPr>
          <p:nvPr/>
        </p:nvPicPr>
        <p:blipFill rotWithShape="1">
          <a:blip r:embed="rId3"/>
          <a:srcRect l="35799" r="36792" b="-1"/>
          <a:stretch/>
        </p:blipFill>
        <p:spPr>
          <a:xfrm>
            <a:off x="20" y="10"/>
            <a:ext cx="2816049" cy="6857990"/>
          </a:xfrm>
          <a:custGeom>
            <a:avLst/>
            <a:gdLst/>
            <a:ahLst/>
            <a:cxnLst/>
            <a:rect l="l" t="t" r="r" b="b"/>
            <a:pathLst>
              <a:path w="3754759" h="6858000">
                <a:moveTo>
                  <a:pt x="0" y="0"/>
                </a:moveTo>
                <a:lnTo>
                  <a:pt x="3405358" y="0"/>
                </a:lnTo>
                <a:lnTo>
                  <a:pt x="3406298" y="5103"/>
                </a:lnTo>
                <a:cubicBezTo>
                  <a:pt x="3408705" y="9272"/>
                  <a:pt x="3410993" y="13534"/>
                  <a:pt x="3408744" y="22806"/>
                </a:cubicBezTo>
                <a:cubicBezTo>
                  <a:pt x="3398212" y="18869"/>
                  <a:pt x="3412504" y="58782"/>
                  <a:pt x="3403554" y="60481"/>
                </a:cubicBezTo>
                <a:cubicBezTo>
                  <a:pt x="3417198" y="75379"/>
                  <a:pt x="3401704" y="83956"/>
                  <a:pt x="3406685" y="104437"/>
                </a:cubicBezTo>
                <a:cubicBezTo>
                  <a:pt x="3412035" y="113935"/>
                  <a:pt x="3413215" y="120918"/>
                  <a:pt x="3408439" y="130745"/>
                </a:cubicBezTo>
                <a:cubicBezTo>
                  <a:pt x="3434362" y="174436"/>
                  <a:pt x="3410826" y="157826"/>
                  <a:pt x="3422002" y="199353"/>
                </a:cubicBezTo>
                <a:cubicBezTo>
                  <a:pt x="3433366" y="235046"/>
                  <a:pt x="3441595" y="275734"/>
                  <a:pt x="3466217" y="309590"/>
                </a:cubicBezTo>
                <a:cubicBezTo>
                  <a:pt x="3473022" y="315692"/>
                  <a:pt x="3476249" y="331335"/>
                  <a:pt x="3473425" y="344525"/>
                </a:cubicBezTo>
                <a:cubicBezTo>
                  <a:pt x="3472938" y="346792"/>
                  <a:pt x="3472286" y="348904"/>
                  <a:pt x="3471491" y="350788"/>
                </a:cubicBezTo>
                <a:cubicBezTo>
                  <a:pt x="3476473" y="380853"/>
                  <a:pt x="3497528" y="490678"/>
                  <a:pt x="3503314" y="524915"/>
                </a:cubicBezTo>
                <a:cubicBezTo>
                  <a:pt x="3495110" y="528110"/>
                  <a:pt x="3511009" y="544789"/>
                  <a:pt x="3506208" y="556205"/>
                </a:cubicBezTo>
                <a:cubicBezTo>
                  <a:pt x="3501906" y="564424"/>
                  <a:pt x="3505727" y="571402"/>
                  <a:pt x="3506503" y="579730"/>
                </a:cubicBezTo>
                <a:cubicBezTo>
                  <a:pt x="3503352" y="590904"/>
                  <a:pt x="3511763" y="626437"/>
                  <a:pt x="3516997" y="635552"/>
                </a:cubicBezTo>
                <a:cubicBezTo>
                  <a:pt x="3534688" y="657082"/>
                  <a:pt x="3524838" y="708447"/>
                  <a:pt x="3538464" y="726388"/>
                </a:cubicBezTo>
                <a:cubicBezTo>
                  <a:pt x="3540659" y="733032"/>
                  <a:pt x="3541735" y="739585"/>
                  <a:pt x="3542115" y="746049"/>
                </a:cubicBezTo>
                <a:lnTo>
                  <a:pt x="3541598" y="764218"/>
                </a:lnTo>
                <a:lnTo>
                  <a:pt x="3538294" y="769538"/>
                </a:lnTo>
                <a:lnTo>
                  <a:pt x="3539714" y="780556"/>
                </a:lnTo>
                <a:lnTo>
                  <a:pt x="3539328" y="783752"/>
                </a:lnTo>
                <a:cubicBezTo>
                  <a:pt x="3538575" y="789859"/>
                  <a:pt x="3537953" y="795880"/>
                  <a:pt x="3537882" y="801812"/>
                </a:cubicBezTo>
                <a:cubicBezTo>
                  <a:pt x="3555332" y="793164"/>
                  <a:pt x="3540143" y="850853"/>
                  <a:pt x="3553763" y="833773"/>
                </a:cubicBezTo>
                <a:cubicBezTo>
                  <a:pt x="3556400" y="864868"/>
                  <a:pt x="3568671" y="840452"/>
                  <a:pt x="3557696" y="878520"/>
                </a:cubicBezTo>
                <a:cubicBezTo>
                  <a:pt x="3574636" y="926170"/>
                  <a:pt x="3572932" y="1002669"/>
                  <a:pt x="3596902" y="1039468"/>
                </a:cubicBezTo>
                <a:cubicBezTo>
                  <a:pt x="3588227" y="1035176"/>
                  <a:pt x="3582669" y="1055878"/>
                  <a:pt x="3587550" y="1069793"/>
                </a:cubicBezTo>
                <a:cubicBezTo>
                  <a:pt x="3553603" y="1054905"/>
                  <a:pt x="3620138" y="1124159"/>
                  <a:pt x="3598129" y="1137690"/>
                </a:cubicBezTo>
                <a:cubicBezTo>
                  <a:pt x="3619154" y="1137277"/>
                  <a:pt x="3657845" y="1198819"/>
                  <a:pt x="3642072" y="1229443"/>
                </a:cubicBezTo>
                <a:cubicBezTo>
                  <a:pt x="3648492" y="1274612"/>
                  <a:pt x="3667414" y="1305895"/>
                  <a:pt x="3662799" y="1353804"/>
                </a:cubicBezTo>
                <a:cubicBezTo>
                  <a:pt x="3665680" y="1355144"/>
                  <a:pt x="3668149" y="1357448"/>
                  <a:pt x="3670319" y="1360420"/>
                </a:cubicBezTo>
                <a:lnTo>
                  <a:pt x="3675717" y="1370453"/>
                </a:lnTo>
                <a:lnTo>
                  <a:pt x="3675458" y="1372456"/>
                </a:lnTo>
                <a:cubicBezTo>
                  <a:pt x="3675775" y="1380261"/>
                  <a:pt x="3677154" y="1384198"/>
                  <a:pt x="3678998" y="1386422"/>
                </a:cubicBezTo>
                <a:lnTo>
                  <a:pt x="3681613" y="1387932"/>
                </a:lnTo>
                <a:lnTo>
                  <a:pt x="3684619" y="1397028"/>
                </a:lnTo>
                <a:lnTo>
                  <a:pt x="3692094" y="1413643"/>
                </a:lnTo>
                <a:lnTo>
                  <a:pt x="3692036" y="1417975"/>
                </a:lnTo>
                <a:lnTo>
                  <a:pt x="3701043" y="1444940"/>
                </a:lnTo>
                <a:lnTo>
                  <a:pt x="3700474" y="1445893"/>
                </a:lnTo>
                <a:cubicBezTo>
                  <a:pt x="3699407" y="1448641"/>
                  <a:pt x="3699006" y="1451835"/>
                  <a:pt x="3699990" y="1456030"/>
                </a:cubicBezTo>
                <a:cubicBezTo>
                  <a:pt x="3688343" y="1458099"/>
                  <a:pt x="3696713" y="1461887"/>
                  <a:pt x="3700642" y="1474079"/>
                </a:cubicBezTo>
                <a:cubicBezTo>
                  <a:pt x="3683431" y="1480016"/>
                  <a:pt x="3700716" y="1509516"/>
                  <a:pt x="3693587" y="1522890"/>
                </a:cubicBezTo>
                <a:cubicBezTo>
                  <a:pt x="3696861" y="1531716"/>
                  <a:pt x="3700010" y="1541157"/>
                  <a:pt x="3702900" y="1551068"/>
                </a:cubicBezTo>
                <a:lnTo>
                  <a:pt x="3708038" y="1631578"/>
                </a:lnTo>
                <a:lnTo>
                  <a:pt x="3698097" y="1716642"/>
                </a:lnTo>
                <a:cubicBezTo>
                  <a:pt x="3699314" y="1747867"/>
                  <a:pt x="3695412" y="1775147"/>
                  <a:pt x="3700384" y="1801382"/>
                </a:cubicBezTo>
                <a:cubicBezTo>
                  <a:pt x="3696845" y="1812311"/>
                  <a:pt x="3695699" y="1822504"/>
                  <a:pt x="3702257" y="1832013"/>
                </a:cubicBezTo>
                <a:cubicBezTo>
                  <a:pt x="3701651" y="1861238"/>
                  <a:pt x="3693313" y="1868713"/>
                  <a:pt x="3700986" y="1886838"/>
                </a:cubicBezTo>
                <a:cubicBezTo>
                  <a:pt x="3687741" y="1903887"/>
                  <a:pt x="3693148" y="1904594"/>
                  <a:pt x="3697545" y="1912087"/>
                </a:cubicBezTo>
                <a:lnTo>
                  <a:pt x="3697885" y="1913171"/>
                </a:lnTo>
                <a:lnTo>
                  <a:pt x="3695987" y="1915505"/>
                </a:lnTo>
                <a:lnTo>
                  <a:pt x="3695284" y="1920179"/>
                </a:lnTo>
                <a:lnTo>
                  <a:pt x="3696499" y="1932787"/>
                </a:lnTo>
                <a:lnTo>
                  <a:pt x="3697473" y="1937503"/>
                </a:lnTo>
                <a:cubicBezTo>
                  <a:pt x="3697953" y="1940760"/>
                  <a:pt x="3698023" y="1942937"/>
                  <a:pt x="3697799" y="1944457"/>
                </a:cubicBezTo>
                <a:lnTo>
                  <a:pt x="3697642" y="1944638"/>
                </a:lnTo>
                <a:lnTo>
                  <a:pt x="3698268" y="1951136"/>
                </a:lnTo>
                <a:cubicBezTo>
                  <a:pt x="3699704" y="1962083"/>
                  <a:pt x="3701457" y="1972719"/>
                  <a:pt x="3703418" y="1982828"/>
                </a:cubicBezTo>
                <a:cubicBezTo>
                  <a:pt x="3694620" y="1991887"/>
                  <a:pt x="3707345" y="2028973"/>
                  <a:pt x="3689767" y="2025705"/>
                </a:cubicBezTo>
                <a:cubicBezTo>
                  <a:pt x="3691896" y="2039367"/>
                  <a:pt x="3699517" y="2047321"/>
                  <a:pt x="3687894" y="2043252"/>
                </a:cubicBezTo>
                <a:cubicBezTo>
                  <a:pt x="3688268" y="2047766"/>
                  <a:pt x="3687435" y="2050599"/>
                  <a:pt x="3686015" y="2052668"/>
                </a:cubicBezTo>
                <a:lnTo>
                  <a:pt x="3685329" y="2053280"/>
                </a:lnTo>
                <a:lnTo>
                  <a:pt x="3690348" y="2083660"/>
                </a:lnTo>
                <a:lnTo>
                  <a:pt x="3689688" y="2087758"/>
                </a:lnTo>
                <a:lnTo>
                  <a:pt x="3694656" y="2107476"/>
                </a:lnTo>
                <a:lnTo>
                  <a:pt x="3696317" y="2117709"/>
                </a:lnTo>
                <a:lnTo>
                  <a:pt x="3698652" y="2120508"/>
                </a:lnTo>
                <a:cubicBezTo>
                  <a:pt x="3700138" y="2123582"/>
                  <a:pt x="3700933" y="2128051"/>
                  <a:pt x="3700157" y="2135655"/>
                </a:cubicBezTo>
                <a:lnTo>
                  <a:pt x="3699626" y="2137431"/>
                </a:lnTo>
                <a:lnTo>
                  <a:pt x="3703486" y="2149795"/>
                </a:lnTo>
                <a:cubicBezTo>
                  <a:pt x="3705184" y="2153754"/>
                  <a:pt x="3707268" y="2157232"/>
                  <a:pt x="3709885" y="2160002"/>
                </a:cubicBezTo>
                <a:cubicBezTo>
                  <a:pt x="3698737" y="2203287"/>
                  <a:pt x="3712805" y="2242927"/>
                  <a:pt x="3712777" y="2289319"/>
                </a:cubicBezTo>
                <a:cubicBezTo>
                  <a:pt x="3693169" y="2310331"/>
                  <a:pt x="3722276" y="2389074"/>
                  <a:pt x="3742794" y="2399589"/>
                </a:cubicBezTo>
                <a:cubicBezTo>
                  <a:pt x="3725319" y="2400703"/>
                  <a:pt x="3751962" y="2457534"/>
                  <a:pt x="3753311" y="2472464"/>
                </a:cubicBezTo>
                <a:cubicBezTo>
                  <a:pt x="3753760" y="2477441"/>
                  <a:pt x="3751399" y="2477762"/>
                  <a:pt x="3743656" y="2469811"/>
                </a:cubicBezTo>
                <a:cubicBezTo>
                  <a:pt x="3746474" y="2485608"/>
                  <a:pt x="3738186" y="2502460"/>
                  <a:pt x="3730339" y="2493869"/>
                </a:cubicBezTo>
                <a:cubicBezTo>
                  <a:pt x="3748556" y="2541387"/>
                  <a:pt x="3736267" y="2613433"/>
                  <a:pt x="3746134" y="2667651"/>
                </a:cubicBezTo>
                <a:cubicBezTo>
                  <a:pt x="3730160" y="2698252"/>
                  <a:pt x="3745496" y="2681337"/>
                  <a:pt x="3743743" y="2712354"/>
                </a:cubicBezTo>
                <a:cubicBezTo>
                  <a:pt x="3759373" y="2703131"/>
                  <a:pt x="3736572" y="2750256"/>
                  <a:pt x="3754759" y="2751060"/>
                </a:cubicBezTo>
                <a:cubicBezTo>
                  <a:pt x="3753864" y="2756679"/>
                  <a:pt x="3752424" y="2762098"/>
                  <a:pt x="3750841" y="2767527"/>
                </a:cubicBezTo>
                <a:lnTo>
                  <a:pt x="3750021" y="2770377"/>
                </a:lnTo>
                <a:lnTo>
                  <a:pt x="3749874" y="2781617"/>
                </a:lnTo>
                <a:lnTo>
                  <a:pt x="3745916" y="2784975"/>
                </a:lnTo>
                <a:lnTo>
                  <a:pt x="3742888" y="2802030"/>
                </a:lnTo>
                <a:cubicBezTo>
                  <a:pt x="3742360" y="2808388"/>
                  <a:pt x="3742498" y="2815196"/>
                  <a:pt x="3743710" y="2822667"/>
                </a:cubicBezTo>
                <a:cubicBezTo>
                  <a:pt x="3751787" y="2840797"/>
                  <a:pt x="3744398" y="2870002"/>
                  <a:pt x="3746201" y="2896003"/>
                </a:cubicBezTo>
                <a:lnTo>
                  <a:pt x="3749006" y="2907846"/>
                </a:lnTo>
                <a:lnTo>
                  <a:pt x="3747206" y="2947037"/>
                </a:lnTo>
                <a:cubicBezTo>
                  <a:pt x="3747030" y="2958176"/>
                  <a:pt x="3747214" y="2969719"/>
                  <a:pt x="3748070" y="2981841"/>
                </a:cubicBezTo>
                <a:lnTo>
                  <a:pt x="3750937" y="3004278"/>
                </a:lnTo>
                <a:lnTo>
                  <a:pt x="3749761" y="3010254"/>
                </a:lnTo>
                <a:cubicBezTo>
                  <a:pt x="3750425" y="3020530"/>
                  <a:pt x="3756245" y="3033889"/>
                  <a:pt x="3749923" y="3032983"/>
                </a:cubicBezTo>
                <a:lnTo>
                  <a:pt x="3752658" y="3044429"/>
                </a:lnTo>
                <a:lnTo>
                  <a:pt x="3748217" y="3056076"/>
                </a:lnTo>
                <a:cubicBezTo>
                  <a:pt x="3747117" y="3057381"/>
                  <a:pt x="3745928" y="3058381"/>
                  <a:pt x="3744691" y="3059042"/>
                </a:cubicBezTo>
                <a:lnTo>
                  <a:pt x="3747123" y="3075102"/>
                </a:lnTo>
                <a:lnTo>
                  <a:pt x="3744190" y="3088509"/>
                </a:lnTo>
                <a:lnTo>
                  <a:pt x="3747093" y="3099930"/>
                </a:lnTo>
                <a:lnTo>
                  <a:pt x="3746799" y="3104743"/>
                </a:lnTo>
                <a:lnTo>
                  <a:pt x="3745610" y="3116729"/>
                </a:lnTo>
                <a:cubicBezTo>
                  <a:pt x="3744666" y="3122891"/>
                  <a:pt x="3743503" y="3129792"/>
                  <a:pt x="3742676" y="3137453"/>
                </a:cubicBezTo>
                <a:lnTo>
                  <a:pt x="3742441" y="3143884"/>
                </a:lnTo>
                <a:lnTo>
                  <a:pt x="3737104" y="3158122"/>
                </a:lnTo>
                <a:cubicBezTo>
                  <a:pt x="3733050" y="3168490"/>
                  <a:pt x="3730374" y="3176626"/>
                  <a:pt x="3733275" y="3185367"/>
                </a:cubicBezTo>
                <a:cubicBezTo>
                  <a:pt x="3728135" y="3200760"/>
                  <a:pt x="3712176" y="3212117"/>
                  <a:pt x="3717639" y="3233769"/>
                </a:cubicBezTo>
                <a:cubicBezTo>
                  <a:pt x="3709851" y="3227497"/>
                  <a:pt x="3717920" y="3258095"/>
                  <a:pt x="3710433" y="3262123"/>
                </a:cubicBezTo>
                <a:cubicBezTo>
                  <a:pt x="3704342" y="3264110"/>
                  <a:pt x="3705370" y="3273856"/>
                  <a:pt x="3703458" y="3281408"/>
                </a:cubicBezTo>
                <a:cubicBezTo>
                  <a:pt x="3697412" y="3287020"/>
                  <a:pt x="3693483" y="3324746"/>
                  <a:pt x="3695027" y="3337739"/>
                </a:cubicBezTo>
                <a:cubicBezTo>
                  <a:pt x="3703095" y="3374177"/>
                  <a:pt x="3679154" y="3404974"/>
                  <a:pt x="3684951" y="3434139"/>
                </a:cubicBezTo>
                <a:cubicBezTo>
                  <a:pt x="3684732" y="3441861"/>
                  <a:pt x="3683615" y="3448308"/>
                  <a:pt x="3681946" y="3453928"/>
                </a:cubicBezTo>
                <a:lnTo>
                  <a:pt x="3675939" y="3468021"/>
                </a:lnTo>
                <a:cubicBezTo>
                  <a:pt x="3674480" y="3468264"/>
                  <a:pt x="3673022" y="3468506"/>
                  <a:pt x="3671563" y="3468748"/>
                </a:cubicBezTo>
                <a:lnTo>
                  <a:pt x="3669360" y="3479164"/>
                </a:lnTo>
                <a:lnTo>
                  <a:pt x="3668060" y="3481325"/>
                </a:lnTo>
                <a:cubicBezTo>
                  <a:pt x="3665560" y="3485437"/>
                  <a:pt x="3663197" y="3489622"/>
                  <a:pt x="3661315" y="3494328"/>
                </a:cubicBezTo>
                <a:cubicBezTo>
                  <a:pt x="3678446" y="3506175"/>
                  <a:pt x="3648136" y="3536311"/>
                  <a:pt x="3664679" y="3537226"/>
                </a:cubicBezTo>
                <a:cubicBezTo>
                  <a:pt x="3657322" y="3565147"/>
                  <a:pt x="3674997" y="3558694"/>
                  <a:pt x="3654205" y="3577551"/>
                </a:cubicBezTo>
                <a:cubicBezTo>
                  <a:pt x="3653633" y="3634248"/>
                  <a:pt x="3628736" y="3694092"/>
                  <a:pt x="3637325" y="3749618"/>
                </a:cubicBezTo>
                <a:cubicBezTo>
                  <a:pt x="3631446" y="3736800"/>
                  <a:pt x="3620480" y="3747498"/>
                  <a:pt x="3620258" y="3763981"/>
                </a:cubicBezTo>
                <a:cubicBezTo>
                  <a:pt x="3596667" y="3715365"/>
                  <a:pt x="3630603" y="3842969"/>
                  <a:pt x="3608193" y="3830141"/>
                </a:cubicBezTo>
                <a:cubicBezTo>
                  <a:pt x="3625759" y="3852486"/>
                  <a:pt x="3638965" y="3943841"/>
                  <a:pt x="3616479" y="3951521"/>
                </a:cubicBezTo>
                <a:cubicBezTo>
                  <a:pt x="3607940" y="3994867"/>
                  <a:pt x="3614033" y="4040502"/>
                  <a:pt x="3595498" y="4074157"/>
                </a:cubicBezTo>
                <a:cubicBezTo>
                  <a:pt x="3597477" y="4078342"/>
                  <a:pt x="3598819" y="4082864"/>
                  <a:pt x="3599706" y="4087599"/>
                </a:cubicBezTo>
                <a:lnTo>
                  <a:pt x="3601103" y="4101515"/>
                </a:lnTo>
                <a:lnTo>
                  <a:pt x="3600274" y="4102849"/>
                </a:lnTo>
                <a:cubicBezTo>
                  <a:pt x="3598143" y="4109482"/>
                  <a:pt x="3598077" y="4114144"/>
                  <a:pt x="3598925" y="4117926"/>
                </a:cubicBezTo>
                <a:lnTo>
                  <a:pt x="3600630" y="4121966"/>
                </a:lnTo>
                <a:lnTo>
                  <a:pt x="3600331" y="4132543"/>
                </a:lnTo>
                <a:lnTo>
                  <a:pt x="3601432" y="4154003"/>
                </a:lnTo>
                <a:lnTo>
                  <a:pt x="3600054" y="4157433"/>
                </a:lnTo>
                <a:lnTo>
                  <a:pt x="3599248" y="4188888"/>
                </a:lnTo>
                <a:cubicBezTo>
                  <a:pt x="3598993" y="4188940"/>
                  <a:pt x="3598738" y="4188992"/>
                  <a:pt x="3598484" y="4189044"/>
                </a:cubicBezTo>
                <a:cubicBezTo>
                  <a:pt x="3596754" y="4190111"/>
                  <a:pt x="3595443" y="4192250"/>
                  <a:pt x="3594971" y="4196698"/>
                </a:cubicBezTo>
                <a:cubicBezTo>
                  <a:pt x="3584674" y="4185805"/>
                  <a:pt x="3590455" y="4197885"/>
                  <a:pt x="3589971" y="4211958"/>
                </a:cubicBezTo>
                <a:cubicBezTo>
                  <a:pt x="3573870" y="4198179"/>
                  <a:pt x="3579156" y="4240607"/>
                  <a:pt x="3569135" y="4243705"/>
                </a:cubicBezTo>
                <a:cubicBezTo>
                  <a:pt x="3569142" y="4254351"/>
                  <a:pt x="3568856" y="4265362"/>
                  <a:pt x="3568210" y="4276468"/>
                </a:cubicBezTo>
                <a:lnTo>
                  <a:pt x="3567613" y="4282925"/>
                </a:lnTo>
                <a:cubicBezTo>
                  <a:pt x="3567553" y="4282949"/>
                  <a:pt x="3567492" y="4282974"/>
                  <a:pt x="3567432" y="4282999"/>
                </a:cubicBezTo>
                <a:cubicBezTo>
                  <a:pt x="3566940" y="4284280"/>
                  <a:pt x="3566607" y="4286359"/>
                  <a:pt x="3566464" y="4289697"/>
                </a:cubicBezTo>
                <a:lnTo>
                  <a:pt x="3566526" y="4294698"/>
                </a:lnTo>
                <a:lnTo>
                  <a:pt x="3565367" y="4307225"/>
                </a:lnTo>
                <a:lnTo>
                  <a:pt x="3563841" y="4311164"/>
                </a:lnTo>
                <a:lnTo>
                  <a:pt x="3561610" y="4312189"/>
                </a:lnTo>
                <a:lnTo>
                  <a:pt x="3561734" y="4313408"/>
                </a:lnTo>
                <a:cubicBezTo>
                  <a:pt x="3564537" y="4323096"/>
                  <a:pt x="3569544" y="4327053"/>
                  <a:pt x="3553832" y="4334910"/>
                </a:cubicBezTo>
                <a:cubicBezTo>
                  <a:pt x="3557797" y="4356533"/>
                  <a:pt x="3548502" y="4358433"/>
                  <a:pt x="3542564" y="4385380"/>
                </a:cubicBezTo>
                <a:cubicBezTo>
                  <a:pt x="3547050" y="4398267"/>
                  <a:pt x="3544091" y="4407098"/>
                  <a:pt x="3538724" y="4415150"/>
                </a:cubicBezTo>
                <a:cubicBezTo>
                  <a:pt x="3538633" y="4442707"/>
                  <a:pt x="3529920" y="4465824"/>
                  <a:pt x="3525348" y="4495753"/>
                </a:cubicBezTo>
                <a:cubicBezTo>
                  <a:pt x="3529387" y="4530212"/>
                  <a:pt x="3514579" y="4543935"/>
                  <a:pt x="3509749" y="4575934"/>
                </a:cubicBezTo>
                <a:cubicBezTo>
                  <a:pt x="3519579" y="4606914"/>
                  <a:pt x="3496418" y="4596497"/>
                  <a:pt x="3489779" y="4611927"/>
                </a:cubicBezTo>
                <a:lnTo>
                  <a:pt x="3488856" y="4616508"/>
                </a:lnTo>
                <a:lnTo>
                  <a:pt x="3489486" y="4629163"/>
                </a:lnTo>
                <a:lnTo>
                  <a:pt x="3490242" y="4633947"/>
                </a:lnTo>
                <a:cubicBezTo>
                  <a:pt x="3490570" y="4637233"/>
                  <a:pt x="3490539" y="4639406"/>
                  <a:pt x="3490244" y="4640894"/>
                </a:cubicBezTo>
                <a:lnTo>
                  <a:pt x="3490078" y="4641059"/>
                </a:lnTo>
                <a:lnTo>
                  <a:pt x="3490403" y="4647582"/>
                </a:lnTo>
                <a:cubicBezTo>
                  <a:pt x="3491330" y="4658608"/>
                  <a:pt x="3492590" y="4669354"/>
                  <a:pt x="3494082" y="4679601"/>
                </a:cubicBezTo>
                <a:cubicBezTo>
                  <a:pt x="3484854" y="4687754"/>
                  <a:pt x="3495864" y="4725869"/>
                  <a:pt x="3478421" y="4720918"/>
                </a:cubicBezTo>
                <a:cubicBezTo>
                  <a:pt x="3479918" y="4734712"/>
                  <a:pt x="3487176" y="4743359"/>
                  <a:pt x="3475730" y="4738188"/>
                </a:cubicBezTo>
                <a:cubicBezTo>
                  <a:pt x="3475894" y="4742712"/>
                  <a:pt x="3474928" y="4745450"/>
                  <a:pt x="3473409" y="4747368"/>
                </a:cubicBezTo>
                <a:lnTo>
                  <a:pt x="3472696" y="4747913"/>
                </a:lnTo>
                <a:lnTo>
                  <a:pt x="3476304" y="4778609"/>
                </a:lnTo>
                <a:lnTo>
                  <a:pt x="3475454" y="4782623"/>
                </a:lnTo>
                <a:lnTo>
                  <a:pt x="3479507" y="4802712"/>
                </a:lnTo>
                <a:lnTo>
                  <a:pt x="3480695" y="4813049"/>
                </a:lnTo>
                <a:lnTo>
                  <a:pt x="3482902" y="4816057"/>
                </a:lnTo>
                <a:cubicBezTo>
                  <a:pt x="3484247" y="4819259"/>
                  <a:pt x="3484834" y="4823783"/>
                  <a:pt x="3483703" y="4831270"/>
                </a:cubicBezTo>
                <a:lnTo>
                  <a:pt x="3483090" y="4832984"/>
                </a:lnTo>
                <a:lnTo>
                  <a:pt x="3486378" y="4845654"/>
                </a:lnTo>
                <a:cubicBezTo>
                  <a:pt x="3487893" y="4849755"/>
                  <a:pt x="3489817" y="4853416"/>
                  <a:pt x="3492309" y="4856425"/>
                </a:cubicBezTo>
                <a:cubicBezTo>
                  <a:pt x="3479133" y="4898390"/>
                  <a:pt x="3491371" y="4939174"/>
                  <a:pt x="3489182" y="4985308"/>
                </a:cubicBezTo>
                <a:cubicBezTo>
                  <a:pt x="3492413" y="5037202"/>
                  <a:pt x="3496839" y="5073159"/>
                  <a:pt x="3498182" y="5107346"/>
                </a:cubicBezTo>
                <a:cubicBezTo>
                  <a:pt x="3500266" y="5123329"/>
                  <a:pt x="3506680" y="5240376"/>
                  <a:pt x="3499225" y="5231073"/>
                </a:cubicBezTo>
                <a:cubicBezTo>
                  <a:pt x="3515247" y="5280090"/>
                  <a:pt x="3497607" y="5309911"/>
                  <a:pt x="3504960" y="5364785"/>
                </a:cubicBezTo>
                <a:cubicBezTo>
                  <a:pt x="3487546" y="5393671"/>
                  <a:pt x="3503686" y="5378336"/>
                  <a:pt x="3500486" y="5409009"/>
                </a:cubicBezTo>
                <a:cubicBezTo>
                  <a:pt x="3516561" y="5401350"/>
                  <a:pt x="3491544" y="5446009"/>
                  <a:pt x="3509710" y="5448570"/>
                </a:cubicBezTo>
                <a:cubicBezTo>
                  <a:pt x="3508555" y="5454072"/>
                  <a:pt x="3506859" y="5459319"/>
                  <a:pt x="3505022" y="5464568"/>
                </a:cubicBezTo>
                <a:lnTo>
                  <a:pt x="3504070" y="5467320"/>
                </a:lnTo>
                <a:lnTo>
                  <a:pt x="3503399" y="5478483"/>
                </a:lnTo>
                <a:lnTo>
                  <a:pt x="3499281" y="5481443"/>
                </a:lnTo>
                <a:lnTo>
                  <a:pt x="3499047" y="5616712"/>
                </a:lnTo>
                <a:cubicBezTo>
                  <a:pt x="3502347" y="5628424"/>
                  <a:pt x="3503819" y="5666768"/>
                  <a:pt x="3498775" y="5675291"/>
                </a:cubicBezTo>
                <a:cubicBezTo>
                  <a:pt x="3497984" y="5683547"/>
                  <a:pt x="3500335" y="5692400"/>
                  <a:pt x="3494739" y="5697458"/>
                </a:cubicBezTo>
                <a:cubicBezTo>
                  <a:pt x="3492180" y="5715432"/>
                  <a:pt x="3486290" y="5756597"/>
                  <a:pt x="3483423" y="5783137"/>
                </a:cubicBezTo>
                <a:cubicBezTo>
                  <a:pt x="3491452" y="5796973"/>
                  <a:pt x="3477643" y="5819988"/>
                  <a:pt x="3477532" y="5856699"/>
                </a:cubicBezTo>
                <a:cubicBezTo>
                  <a:pt x="3486776" y="5871818"/>
                  <a:pt x="3477340" y="5881447"/>
                  <a:pt x="3490032" y="5910638"/>
                </a:cubicBezTo>
                <a:cubicBezTo>
                  <a:pt x="3488930" y="5911913"/>
                  <a:pt x="3487924" y="5913488"/>
                  <a:pt x="3487046" y="5915313"/>
                </a:cubicBezTo>
                <a:cubicBezTo>
                  <a:pt x="3481941" y="5925917"/>
                  <a:pt x="3482137" y="5942505"/>
                  <a:pt x="3487484" y="5952365"/>
                </a:cubicBezTo>
                <a:cubicBezTo>
                  <a:pt x="3504666" y="5999029"/>
                  <a:pt x="3505019" y="6042078"/>
                  <a:pt x="3509266" y="6082373"/>
                </a:cubicBezTo>
                <a:cubicBezTo>
                  <a:pt x="3512265" y="6128005"/>
                  <a:pt x="3492950" y="6098121"/>
                  <a:pt x="3509564" y="6154771"/>
                </a:cubicBezTo>
                <a:cubicBezTo>
                  <a:pt x="3503223" y="6161045"/>
                  <a:pt x="3503062" y="6168289"/>
                  <a:pt x="3506404" y="6180433"/>
                </a:cubicBezTo>
                <a:cubicBezTo>
                  <a:pt x="3507378" y="6202614"/>
                  <a:pt x="3491084" y="6201180"/>
                  <a:pt x="3501312" y="6223427"/>
                </a:cubicBezTo>
                <a:cubicBezTo>
                  <a:pt x="3492497" y="6219559"/>
                  <a:pt x="3498753" y="6265580"/>
                  <a:pt x="3489469" y="6255476"/>
                </a:cubicBezTo>
                <a:cubicBezTo>
                  <a:pt x="3481791" y="6270065"/>
                  <a:pt x="3495037" y="6276996"/>
                  <a:pt x="3488398" y="6291462"/>
                </a:cubicBezTo>
                <a:cubicBezTo>
                  <a:pt x="3487099" y="6307679"/>
                  <a:pt x="3497555" y="6282019"/>
                  <a:pt x="3498547" y="6299935"/>
                </a:cubicBezTo>
                <a:cubicBezTo>
                  <a:pt x="3498173" y="6321676"/>
                  <a:pt x="3514193" y="6321381"/>
                  <a:pt x="3494028" y="6338390"/>
                </a:cubicBezTo>
                <a:lnTo>
                  <a:pt x="3486030" y="6396716"/>
                </a:lnTo>
                <a:cubicBezTo>
                  <a:pt x="3491309" y="6409668"/>
                  <a:pt x="3488928" y="6420134"/>
                  <a:pt x="3484103" y="6430386"/>
                </a:cubicBezTo>
                <a:cubicBezTo>
                  <a:pt x="3485763" y="6460632"/>
                  <a:pt x="3478568" y="6488285"/>
                  <a:pt x="3475922" y="6522318"/>
                </a:cubicBezTo>
                <a:cubicBezTo>
                  <a:pt x="3482128" y="6559051"/>
                  <a:pt x="3468277" y="6578006"/>
                  <a:pt x="3465506" y="6614374"/>
                </a:cubicBezTo>
                <a:cubicBezTo>
                  <a:pt x="3478925" y="6650248"/>
                  <a:pt x="3446064" y="6638174"/>
                  <a:pt x="3446789" y="6668768"/>
                </a:cubicBezTo>
                <a:cubicBezTo>
                  <a:pt x="3458869" y="6718505"/>
                  <a:pt x="3435878" y="6667592"/>
                  <a:pt x="3439582" y="6744454"/>
                </a:cubicBezTo>
                <a:cubicBezTo>
                  <a:pt x="3441631" y="6748797"/>
                  <a:pt x="3439393" y="6758101"/>
                  <a:pt x="3436538" y="6757102"/>
                </a:cubicBezTo>
                <a:cubicBezTo>
                  <a:pt x="3437461" y="6773941"/>
                  <a:pt x="3420846" y="6822488"/>
                  <a:pt x="3424061" y="6846522"/>
                </a:cubicBezTo>
                <a:lnTo>
                  <a:pt x="3423032" y="6858000"/>
                </a:lnTo>
                <a:lnTo>
                  <a:pt x="0" y="6858000"/>
                </a:lnTo>
                <a:close/>
              </a:path>
            </a:pathLst>
          </a:custGeom>
        </p:spPr>
      </p:pic>
      <p:sp>
        <p:nvSpPr>
          <p:cNvPr id="2" name="Content Placeholder 1">
            <a:extLst>
              <a:ext uri="{FF2B5EF4-FFF2-40B4-BE49-F238E27FC236}">
                <a16:creationId xmlns:a16="http://schemas.microsoft.com/office/drawing/2014/main" id="{0DBBAE5D-3F38-4210-9095-E7C16F7A2451}"/>
              </a:ext>
            </a:extLst>
          </p:cNvPr>
          <p:cNvSpPr>
            <a:spLocks noGrp="1"/>
          </p:cNvSpPr>
          <p:nvPr>
            <p:ph idx="1"/>
          </p:nvPr>
        </p:nvSpPr>
        <p:spPr>
          <a:xfrm>
            <a:off x="3414678" y="1124744"/>
            <a:ext cx="5100672" cy="4977944"/>
          </a:xfrm>
        </p:spPr>
        <p:txBody>
          <a:bodyPr anchor="t">
            <a:normAutofit lnSpcReduction="10000"/>
          </a:bodyPr>
          <a:lstStyle/>
          <a:p>
            <a:pPr marL="109537" indent="0">
              <a:buNone/>
              <a:defRPr/>
            </a:pPr>
            <a:r>
              <a:rPr lang="en-GB" sz="2400" b="1" dirty="0"/>
              <a:t>Exercise 6</a:t>
            </a:r>
          </a:p>
          <a:p>
            <a:pPr marL="109537" indent="0">
              <a:buNone/>
              <a:defRPr/>
            </a:pPr>
            <a:r>
              <a:rPr lang="en-GB" sz="2400" dirty="0"/>
              <a:t>Where you are now in relation to your completion of the assignments/portfolio?</a:t>
            </a:r>
          </a:p>
          <a:p>
            <a:pPr marL="109537" indent="0">
              <a:buNone/>
              <a:defRPr/>
            </a:pPr>
            <a:r>
              <a:rPr lang="en-GB" sz="2400" dirty="0"/>
              <a:t>Identify any areas that you need any further clarification on.</a:t>
            </a:r>
          </a:p>
          <a:p>
            <a:pPr marL="109537" indent="0">
              <a:buFont typeface="Wingdings 3" panose="05040102010807070707" pitchFamily="18" charset="2"/>
              <a:buNone/>
              <a:defRPr/>
            </a:pPr>
            <a:r>
              <a:rPr lang="en-GB" sz="2400" dirty="0"/>
              <a:t>Consider each section: </a:t>
            </a:r>
          </a:p>
          <a:p>
            <a:pPr>
              <a:buFont typeface="Arial" panose="020B0604020202020204" pitchFamily="34" charset="0"/>
              <a:buChar char="•"/>
              <a:defRPr/>
            </a:pPr>
            <a:r>
              <a:rPr lang="en-GB" sz="2400" dirty="0"/>
              <a:t>Task 1 - Professional development review </a:t>
            </a:r>
          </a:p>
          <a:p>
            <a:pPr>
              <a:buFont typeface="Arial" panose="020B0604020202020204" pitchFamily="34" charset="0"/>
              <a:buChar char="•"/>
              <a:defRPr/>
            </a:pPr>
            <a:r>
              <a:rPr lang="en-GB" sz="2400" dirty="0"/>
              <a:t>Task 2 - Observation of Practice</a:t>
            </a:r>
          </a:p>
          <a:p>
            <a:pPr>
              <a:buFont typeface="Arial" panose="020B0604020202020204" pitchFamily="34" charset="0"/>
              <a:buChar char="•"/>
              <a:defRPr/>
            </a:pPr>
            <a:r>
              <a:rPr lang="en-GB" sz="2400" dirty="0"/>
              <a:t>Task 3 - Safeguarding </a:t>
            </a:r>
          </a:p>
          <a:p>
            <a:pPr>
              <a:buFont typeface="Arial" panose="020B0604020202020204" pitchFamily="34" charset="0"/>
              <a:buChar char="•"/>
              <a:defRPr/>
            </a:pPr>
            <a:r>
              <a:rPr lang="en-GB" sz="2400" dirty="0"/>
              <a:t>Task 4 - Safeguarding in an area which is not your main area of work.</a:t>
            </a:r>
          </a:p>
          <a:p>
            <a:pPr>
              <a:defRPr/>
            </a:pPr>
            <a:endParaRPr lang="en-GB" sz="1700" dirty="0"/>
          </a:p>
        </p:txBody>
      </p:sp>
      <p:sp>
        <p:nvSpPr>
          <p:cNvPr id="26628" name="Slide Number Placeholder 4">
            <a:extLst>
              <a:ext uri="{FF2B5EF4-FFF2-40B4-BE49-F238E27FC236}">
                <a16:creationId xmlns:a16="http://schemas.microsoft.com/office/drawing/2014/main" id="{03CAEE57-08BB-4494-A8CE-C5515231D437}"/>
              </a:ext>
            </a:extLst>
          </p:cNvPr>
          <p:cNvSpPr>
            <a:spLocks noGrp="1" noChangeArrowheads="1"/>
          </p:cNvSpPr>
          <p:nvPr>
            <p:ph type="sldNum" sz="quarter" idx="12"/>
          </p:nvPr>
        </p:nvSpPr>
        <p:spPr bwMode="auto">
          <a:xfrm>
            <a:off x="6457950" y="6356350"/>
            <a:ext cx="205740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6AAD5DF4-B084-4578-807E-D7CB62179307}" type="slidenum">
              <a:rPr lang="en-GB" altLang="en-US" smtClean="0"/>
              <a:pPr>
                <a:spcAft>
                  <a:spcPts val="600"/>
                </a:spcAft>
              </a:pPr>
              <a:t>29</a:t>
            </a:fld>
            <a:endParaRPr lang="en-GB" altLang="en-US"/>
          </a:p>
        </p:txBody>
      </p:sp>
      <p:sp>
        <p:nvSpPr>
          <p:cNvPr id="4" name="Footer Placeholder 3">
            <a:extLst>
              <a:ext uri="{FF2B5EF4-FFF2-40B4-BE49-F238E27FC236}">
                <a16:creationId xmlns:a16="http://schemas.microsoft.com/office/drawing/2014/main" id="{5FE8D278-2299-1050-A4B6-6027CDF5D1E2}"/>
              </a:ext>
            </a:extLst>
          </p:cNvPr>
          <p:cNvSpPr>
            <a:spLocks noGrp="1"/>
          </p:cNvSpPr>
          <p:nvPr>
            <p:ph type="ftr" sz="quarter" idx="11"/>
          </p:nvPr>
        </p:nvSpPr>
        <p:spPr/>
        <p:txBody>
          <a:bodyPr/>
          <a:lstStyle/>
          <a:p>
            <a:r>
              <a:rPr lang="en-GB"/>
              <a:t>Porth Agored Social Work  Consolidation Programme </a:t>
            </a:r>
          </a:p>
          <a:p>
            <a:r>
              <a:rPr lang="en-GB"/>
              <a:t>
</a:t>
            </a: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Content Placeholder 1">
            <a:extLst>
              <a:ext uri="{FF2B5EF4-FFF2-40B4-BE49-F238E27FC236}">
                <a16:creationId xmlns:a16="http://schemas.microsoft.com/office/drawing/2014/main" id="{59975DED-6CE1-4C48-890E-31536A3D6E8A}"/>
              </a:ext>
            </a:extLst>
          </p:cNvPr>
          <p:cNvSpPr>
            <a:spLocks noGrp="1"/>
          </p:cNvSpPr>
          <p:nvPr>
            <p:ph sz="half" idx="2"/>
          </p:nvPr>
        </p:nvSpPr>
        <p:spPr>
          <a:xfrm>
            <a:off x="312242" y="2418139"/>
            <a:ext cx="4189376" cy="4680520"/>
          </a:xfrm>
        </p:spPr>
        <p:txBody>
          <a:bodyPr wrap="square" anchor="t">
            <a:noAutofit/>
          </a:bodyPr>
          <a:lstStyle/>
          <a:p>
            <a:pPr marL="109537" indent="0">
              <a:lnSpc>
                <a:spcPct val="90000"/>
              </a:lnSpc>
              <a:buNone/>
            </a:pPr>
            <a:r>
              <a:rPr lang="en-GB" altLang="en-US" sz="1800" b="1" dirty="0">
                <a:latin typeface="+mj-lt"/>
              </a:rPr>
              <a:t>Part a</a:t>
            </a:r>
          </a:p>
          <a:p>
            <a:pPr>
              <a:defRPr/>
            </a:pPr>
            <a:r>
              <a:rPr lang="en-GB" altLang="en-US" sz="1800" dirty="0">
                <a:latin typeface="+mj-lt"/>
              </a:rPr>
              <a:t>Must identify future learning needs under </a:t>
            </a:r>
            <a:r>
              <a:rPr lang="en-GB" altLang="en-US" sz="1800" b="1" dirty="0">
                <a:latin typeface="+mj-lt"/>
              </a:rPr>
              <a:t>each </a:t>
            </a:r>
            <a:r>
              <a:rPr lang="en-GB" altLang="en-US" sz="1800" dirty="0">
                <a:latin typeface="+mj-lt"/>
              </a:rPr>
              <a:t>of the SCW 3 learning outcomes this is the larger part of the task </a:t>
            </a:r>
          </a:p>
          <a:p>
            <a:pPr>
              <a:defRPr/>
            </a:pPr>
            <a:r>
              <a:rPr lang="en-GB" altLang="en-US" sz="1800" dirty="0">
                <a:latin typeface="+mj-lt"/>
              </a:rPr>
              <a:t>Reflect on past learning and development should be no more than a quarter of the total amount written. </a:t>
            </a:r>
          </a:p>
          <a:p>
            <a:pPr>
              <a:defRPr/>
            </a:pPr>
            <a:r>
              <a:rPr lang="en-GB" altLang="en-US" sz="1800" dirty="0">
                <a:latin typeface="+mj-lt"/>
              </a:rPr>
              <a:t>Reflect on your future learning need and how you intend to meet them</a:t>
            </a:r>
          </a:p>
          <a:p>
            <a:pPr marL="285750" indent="-285750">
              <a:buFont typeface="Wingdings" pitchFamily="2" charset="2"/>
              <a:buChar char="Ø"/>
              <a:defRPr/>
            </a:pPr>
            <a:r>
              <a:rPr lang="en-GB" altLang="en-US" sz="1800" dirty="0">
                <a:latin typeface="+mj-lt"/>
              </a:rPr>
              <a:t>Analysis in assessment </a:t>
            </a:r>
          </a:p>
          <a:p>
            <a:pPr marL="285750" indent="-285750">
              <a:buFont typeface="Wingdings" pitchFamily="2" charset="2"/>
              <a:buChar char="Ø"/>
              <a:defRPr/>
            </a:pPr>
            <a:r>
              <a:rPr lang="en-GB" altLang="en-US" sz="1800" dirty="0">
                <a:latin typeface="+mj-lt"/>
              </a:rPr>
              <a:t>Collaborative working </a:t>
            </a:r>
          </a:p>
          <a:p>
            <a:pPr marL="285750" indent="-285750">
              <a:buFont typeface="Wingdings" pitchFamily="2" charset="2"/>
              <a:buChar char="Ø"/>
              <a:defRPr/>
            </a:pPr>
            <a:r>
              <a:rPr lang="en-GB" altLang="en-US" sz="1800" dirty="0"/>
              <a:t>Professional judgement in complex situations.</a:t>
            </a:r>
          </a:p>
        </p:txBody>
      </p:sp>
      <p:sp>
        <p:nvSpPr>
          <p:cNvPr id="6" name="Content Placeholder 5">
            <a:extLst>
              <a:ext uri="{FF2B5EF4-FFF2-40B4-BE49-F238E27FC236}">
                <a16:creationId xmlns:a16="http://schemas.microsoft.com/office/drawing/2014/main" id="{703496E9-11BD-A84C-8624-B928525AD105}"/>
              </a:ext>
            </a:extLst>
          </p:cNvPr>
          <p:cNvSpPr>
            <a:spLocks noGrp="1"/>
          </p:cNvSpPr>
          <p:nvPr>
            <p:ph sz="quarter" idx="4"/>
          </p:nvPr>
        </p:nvSpPr>
        <p:spPr>
          <a:xfrm>
            <a:off x="4642383" y="2432917"/>
            <a:ext cx="4041775" cy="3973281"/>
          </a:xfrm>
        </p:spPr>
        <p:txBody>
          <a:bodyPr>
            <a:normAutofit/>
          </a:bodyPr>
          <a:lstStyle/>
          <a:p>
            <a:pPr marL="109537" indent="0">
              <a:lnSpc>
                <a:spcPct val="90000"/>
              </a:lnSpc>
              <a:buNone/>
            </a:pPr>
            <a:r>
              <a:rPr lang="en-GB" altLang="en-US" sz="1800" b="1" dirty="0"/>
              <a:t>Part b</a:t>
            </a:r>
          </a:p>
          <a:p>
            <a:pPr>
              <a:lnSpc>
                <a:spcPct val="90000"/>
              </a:lnSpc>
            </a:pPr>
            <a:r>
              <a:rPr lang="en-GB" sz="1800" dirty="0">
                <a:solidFill>
                  <a:srgbClr val="000000"/>
                </a:solidFill>
                <a:ea typeface="Times New Roman" panose="02020603050405020304" pitchFamily="18" charset="0"/>
              </a:rPr>
              <a:t>Consider in discussion with a mentor/supervisor/line manager the extent to which learning needs in part a have been achieved </a:t>
            </a:r>
          </a:p>
          <a:p>
            <a:pPr>
              <a:lnSpc>
                <a:spcPct val="90000"/>
              </a:lnSpc>
            </a:pPr>
            <a:r>
              <a:rPr lang="en-GB" sz="1800" dirty="0">
                <a:solidFill>
                  <a:srgbClr val="000000"/>
                </a:solidFill>
                <a:ea typeface="Times New Roman" panose="02020603050405020304" pitchFamily="18" charset="0"/>
              </a:rPr>
              <a:t>Identify any additional learning needs to support your development in the transition to becoming an experienced practitioner</a:t>
            </a:r>
          </a:p>
          <a:p>
            <a:r>
              <a:rPr lang="en-GB" altLang="en-US" sz="1800" dirty="0"/>
              <a:t>Reflect on feedback from </a:t>
            </a:r>
            <a:r>
              <a:rPr lang="en-GB" sz="1800" dirty="0">
                <a:ea typeface="Times New Roman" panose="02020603050405020304" pitchFamily="18" charset="0"/>
              </a:rPr>
              <a:t>individuals </a:t>
            </a:r>
            <a:r>
              <a:rPr lang="en-GB" sz="1800" dirty="0">
                <a:solidFill>
                  <a:srgbClr val="000000"/>
                </a:solidFill>
                <a:ea typeface="Times New Roman" panose="02020603050405020304" pitchFamily="18" charset="0"/>
              </a:rPr>
              <a:t>and how this feedback has informed your future professional development.</a:t>
            </a:r>
          </a:p>
          <a:p>
            <a:pPr>
              <a:lnSpc>
                <a:spcPct val="90000"/>
              </a:lnSpc>
            </a:pPr>
            <a:endParaRPr lang="en-GB" altLang="en-US" sz="1800" dirty="0">
              <a:cs typeface="Arial" panose="020B0604020202020204" pitchFamily="34" charset="0"/>
            </a:endParaRPr>
          </a:p>
          <a:p>
            <a:pPr marL="109537" indent="0">
              <a:buNone/>
            </a:pPr>
            <a:endParaRPr lang="en-US" dirty="0"/>
          </a:p>
        </p:txBody>
      </p:sp>
      <p:sp>
        <p:nvSpPr>
          <p:cNvPr id="34820" name="Slide Number Placeholder 3">
            <a:extLst>
              <a:ext uri="{FF2B5EF4-FFF2-40B4-BE49-F238E27FC236}">
                <a16:creationId xmlns:a16="http://schemas.microsoft.com/office/drawing/2014/main" id="{BCB17A2C-940B-48C9-B007-935CDA6F59B2}"/>
              </a:ext>
            </a:extLst>
          </p:cNvPr>
          <p:cNvSpPr>
            <a:spLocks noGrp="1" noChangeArrowheads="1"/>
          </p:cNvSpPr>
          <p:nvPr>
            <p:ph type="sldNum" sz="quarter" idx="12"/>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chor="b">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ADA4A849-D115-4D4D-8D93-D92C878144FF}" type="slidenum">
              <a:rPr lang="en-GB" altLang="en-US" smtClean="0"/>
              <a:pPr>
                <a:spcAft>
                  <a:spcPts val="600"/>
                </a:spcAft>
              </a:pPr>
              <a:t>30</a:t>
            </a:fld>
            <a:endParaRPr lang="en-GB" altLang="en-US"/>
          </a:p>
        </p:txBody>
      </p:sp>
      <p:pic>
        <p:nvPicPr>
          <p:cNvPr id="4" name="Picture 3" descr="A picture containing drawing, food&#10;&#10;Description automatically generated">
            <a:extLst>
              <a:ext uri="{FF2B5EF4-FFF2-40B4-BE49-F238E27FC236}">
                <a16:creationId xmlns:a16="http://schemas.microsoft.com/office/drawing/2014/main" id="{50AA00FE-45E5-43C2-A86F-38A5F63F367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756576" y="4156522"/>
            <a:ext cx="1454288" cy="1203754"/>
          </a:xfrm>
          <a:prstGeom prst="rect">
            <a:avLst/>
          </a:prstGeom>
          <a:noFill/>
          <a:ln>
            <a:noFill/>
            <a:prstDash val="sysDash"/>
            <a:miter lim="800000"/>
          </a:ln>
        </p:spPr>
      </p:pic>
      <p:sp>
        <p:nvSpPr>
          <p:cNvPr id="3" name="TextBox 2">
            <a:extLst>
              <a:ext uri="{FF2B5EF4-FFF2-40B4-BE49-F238E27FC236}">
                <a16:creationId xmlns:a16="http://schemas.microsoft.com/office/drawing/2014/main" id="{111E8075-C8FB-01E6-D32D-A5FCB1961750}"/>
              </a:ext>
            </a:extLst>
          </p:cNvPr>
          <p:cNvSpPr txBox="1"/>
          <p:nvPr/>
        </p:nvSpPr>
        <p:spPr>
          <a:xfrm>
            <a:off x="535102" y="152922"/>
            <a:ext cx="6200936" cy="707886"/>
          </a:xfrm>
          <a:prstGeom prst="rect">
            <a:avLst/>
          </a:prstGeom>
          <a:noFill/>
        </p:spPr>
        <p:txBody>
          <a:bodyPr wrap="square" rtlCol="0">
            <a:spAutoFit/>
          </a:bodyPr>
          <a:lstStyle/>
          <a:p>
            <a:r>
              <a:rPr lang="en-GB" altLang="en-US" sz="4000" b="1" dirty="0"/>
              <a:t>Checklist</a:t>
            </a:r>
            <a:r>
              <a:rPr lang="en-GB" altLang="en-US" sz="4000" dirty="0"/>
              <a:t> </a:t>
            </a:r>
            <a:endParaRPr lang="en-US" sz="4000" dirty="0"/>
          </a:p>
        </p:txBody>
      </p:sp>
      <p:graphicFrame>
        <p:nvGraphicFramePr>
          <p:cNvPr id="34822" name="Text Placeholder 1">
            <a:extLst>
              <a:ext uri="{FF2B5EF4-FFF2-40B4-BE49-F238E27FC236}">
                <a16:creationId xmlns:a16="http://schemas.microsoft.com/office/drawing/2014/main" id="{A8C09541-B175-5D25-DC13-9D80FEC93491}"/>
              </a:ext>
            </a:extLst>
          </p:cNvPr>
          <p:cNvGraphicFramePr/>
          <p:nvPr>
            <p:extLst>
              <p:ext uri="{D42A27DB-BD31-4B8C-83A1-F6EECF244321}">
                <p14:modId xmlns:p14="http://schemas.microsoft.com/office/powerpoint/2010/main" val="655879079"/>
              </p:ext>
            </p:extLst>
          </p:nvPr>
        </p:nvGraphicFramePr>
        <p:xfrm>
          <a:off x="457200" y="620688"/>
          <a:ext cx="8151698" cy="2016224"/>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2" name="Footer Placeholder 1">
            <a:extLst>
              <a:ext uri="{FF2B5EF4-FFF2-40B4-BE49-F238E27FC236}">
                <a16:creationId xmlns:a16="http://schemas.microsoft.com/office/drawing/2014/main" id="{0F9DF296-623E-D965-2A90-025339C629EE}"/>
              </a:ext>
            </a:extLst>
          </p:cNvPr>
          <p:cNvSpPr>
            <a:spLocks noGrp="1"/>
          </p:cNvSpPr>
          <p:nvPr>
            <p:ph type="ftr" sz="quarter" idx="11"/>
          </p:nvPr>
        </p:nvSpPr>
        <p:spPr/>
        <p:txBody>
          <a:bodyPr/>
          <a:lstStyle/>
          <a:p>
            <a:r>
              <a:rPr lang="en-GB"/>
              <a:t>Porth Agored Social Work  Consolidation Programme </a:t>
            </a:r>
          </a:p>
          <a:p>
            <a:r>
              <a:rPr lang="en-GB"/>
              <a:t>
</a:t>
            </a: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5849" name="Rectangle 35848">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8E57479C-5055-4450-BFF2-B6DE61BDAACB}"/>
              </a:ext>
            </a:extLst>
          </p:cNvPr>
          <p:cNvSpPr>
            <a:spLocks noGrp="1"/>
          </p:cNvSpPr>
          <p:nvPr>
            <p:ph type="title"/>
          </p:nvPr>
        </p:nvSpPr>
        <p:spPr>
          <a:xfrm>
            <a:off x="628650" y="365125"/>
            <a:ext cx="7886700" cy="1325563"/>
          </a:xfrm>
        </p:spPr>
        <p:txBody>
          <a:bodyPr>
            <a:normAutofit/>
          </a:bodyPr>
          <a:lstStyle/>
          <a:p>
            <a:pPr>
              <a:defRPr/>
            </a:pPr>
            <a:r>
              <a:rPr lang="en-GB" sz="4700" b="1"/>
              <a:t>Checklist</a:t>
            </a:r>
          </a:p>
        </p:txBody>
      </p:sp>
      <p:sp>
        <p:nvSpPr>
          <p:cNvPr id="35851"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1777" y="1677373"/>
            <a:ext cx="8140446" cy="18288"/>
          </a:xfrm>
          <a:custGeom>
            <a:avLst/>
            <a:gdLst>
              <a:gd name="csX0" fmla="*/ 0 w 8140446"/>
              <a:gd name="csY0" fmla="*/ 0 h 18288"/>
              <a:gd name="csX1" fmla="*/ 434157 w 8140446"/>
              <a:gd name="csY1" fmla="*/ 0 h 18288"/>
              <a:gd name="csX2" fmla="*/ 1193932 w 8140446"/>
              <a:gd name="csY2" fmla="*/ 0 h 18288"/>
              <a:gd name="csX3" fmla="*/ 1628089 w 8140446"/>
              <a:gd name="csY3" fmla="*/ 0 h 18288"/>
              <a:gd name="csX4" fmla="*/ 2225055 w 8140446"/>
              <a:gd name="csY4" fmla="*/ 0 h 18288"/>
              <a:gd name="csX5" fmla="*/ 3066235 w 8140446"/>
              <a:gd name="csY5" fmla="*/ 0 h 18288"/>
              <a:gd name="csX6" fmla="*/ 3744605 w 8140446"/>
              <a:gd name="csY6" fmla="*/ 0 h 18288"/>
              <a:gd name="csX7" fmla="*/ 4504380 w 8140446"/>
              <a:gd name="csY7" fmla="*/ 0 h 18288"/>
              <a:gd name="csX8" fmla="*/ 5101346 w 8140446"/>
              <a:gd name="csY8" fmla="*/ 0 h 18288"/>
              <a:gd name="csX9" fmla="*/ 5779717 w 8140446"/>
              <a:gd name="csY9" fmla="*/ 0 h 18288"/>
              <a:gd name="csX10" fmla="*/ 6620896 w 8140446"/>
              <a:gd name="csY10" fmla="*/ 0 h 18288"/>
              <a:gd name="csX11" fmla="*/ 7136458 w 8140446"/>
              <a:gd name="csY11" fmla="*/ 0 h 18288"/>
              <a:gd name="csX12" fmla="*/ 8140446 w 8140446"/>
              <a:gd name="csY12" fmla="*/ 0 h 18288"/>
              <a:gd name="csX13" fmla="*/ 8140446 w 8140446"/>
              <a:gd name="csY13" fmla="*/ 18288 h 18288"/>
              <a:gd name="csX14" fmla="*/ 7543480 w 8140446"/>
              <a:gd name="csY14" fmla="*/ 18288 h 18288"/>
              <a:gd name="csX15" fmla="*/ 7109323 w 8140446"/>
              <a:gd name="csY15" fmla="*/ 18288 h 18288"/>
              <a:gd name="csX16" fmla="*/ 6430952 w 8140446"/>
              <a:gd name="csY16" fmla="*/ 18288 h 18288"/>
              <a:gd name="csX17" fmla="*/ 5915391 w 8140446"/>
              <a:gd name="csY17" fmla="*/ 18288 h 18288"/>
              <a:gd name="csX18" fmla="*/ 5237020 w 8140446"/>
              <a:gd name="csY18" fmla="*/ 18288 h 18288"/>
              <a:gd name="csX19" fmla="*/ 4558650 w 8140446"/>
              <a:gd name="csY19" fmla="*/ 18288 h 18288"/>
              <a:gd name="csX20" fmla="*/ 3880279 w 8140446"/>
              <a:gd name="csY20" fmla="*/ 18288 h 18288"/>
              <a:gd name="csX21" fmla="*/ 3201909 w 8140446"/>
              <a:gd name="csY21" fmla="*/ 18288 h 18288"/>
              <a:gd name="csX22" fmla="*/ 2604943 w 8140446"/>
              <a:gd name="csY22" fmla="*/ 18288 h 18288"/>
              <a:gd name="csX23" fmla="*/ 1845168 w 8140446"/>
              <a:gd name="csY23" fmla="*/ 18288 h 18288"/>
              <a:gd name="csX24" fmla="*/ 1166797 w 8140446"/>
              <a:gd name="csY24" fmla="*/ 18288 h 18288"/>
              <a:gd name="csX25" fmla="*/ 0 w 8140446"/>
              <a:gd name="csY25" fmla="*/ 18288 h 18288"/>
              <a:gd name="csX26" fmla="*/ 0 w 8140446"/>
              <a:gd name="csY2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Lst>
            <a:rect l="l" t="t" r="r" b="b"/>
            <a:pathLst>
              <a:path w="8140446" h="18288" fill="none" extrusionOk="0">
                <a:moveTo>
                  <a:pt x="0" y="0"/>
                </a:moveTo>
                <a:cubicBezTo>
                  <a:pt x="94920" y="9103"/>
                  <a:pt x="287892" y="-4966"/>
                  <a:pt x="434157" y="0"/>
                </a:cubicBezTo>
                <a:cubicBezTo>
                  <a:pt x="580422" y="4966"/>
                  <a:pt x="943595" y="-14182"/>
                  <a:pt x="1193932" y="0"/>
                </a:cubicBezTo>
                <a:cubicBezTo>
                  <a:pt x="1444270" y="14182"/>
                  <a:pt x="1472129" y="5523"/>
                  <a:pt x="1628089" y="0"/>
                </a:cubicBezTo>
                <a:cubicBezTo>
                  <a:pt x="1784049" y="-5523"/>
                  <a:pt x="1962419" y="-17322"/>
                  <a:pt x="2225055" y="0"/>
                </a:cubicBezTo>
                <a:cubicBezTo>
                  <a:pt x="2487691" y="17322"/>
                  <a:pt x="2700681" y="1311"/>
                  <a:pt x="3066235" y="0"/>
                </a:cubicBezTo>
                <a:cubicBezTo>
                  <a:pt x="3431789" y="-1311"/>
                  <a:pt x="3405662" y="25081"/>
                  <a:pt x="3744605" y="0"/>
                </a:cubicBezTo>
                <a:cubicBezTo>
                  <a:pt x="4083548" y="-25081"/>
                  <a:pt x="4265111" y="-11945"/>
                  <a:pt x="4504380" y="0"/>
                </a:cubicBezTo>
                <a:cubicBezTo>
                  <a:pt x="4743649" y="11945"/>
                  <a:pt x="4860394" y="-2832"/>
                  <a:pt x="5101346" y="0"/>
                </a:cubicBezTo>
                <a:cubicBezTo>
                  <a:pt x="5342298" y="2832"/>
                  <a:pt x="5456387" y="23676"/>
                  <a:pt x="5779717" y="0"/>
                </a:cubicBezTo>
                <a:cubicBezTo>
                  <a:pt x="6103047" y="-23676"/>
                  <a:pt x="6270379" y="-37291"/>
                  <a:pt x="6620896" y="0"/>
                </a:cubicBezTo>
                <a:cubicBezTo>
                  <a:pt x="6971413" y="37291"/>
                  <a:pt x="6989068" y="24674"/>
                  <a:pt x="7136458" y="0"/>
                </a:cubicBezTo>
                <a:cubicBezTo>
                  <a:pt x="7283848" y="-24674"/>
                  <a:pt x="7752532" y="-22436"/>
                  <a:pt x="8140446" y="0"/>
                </a:cubicBezTo>
                <a:cubicBezTo>
                  <a:pt x="8140314" y="7702"/>
                  <a:pt x="8140234" y="13511"/>
                  <a:pt x="8140446" y="18288"/>
                </a:cubicBezTo>
                <a:cubicBezTo>
                  <a:pt x="7906329" y="-3043"/>
                  <a:pt x="7681180" y="27465"/>
                  <a:pt x="7543480" y="18288"/>
                </a:cubicBezTo>
                <a:cubicBezTo>
                  <a:pt x="7405780" y="9111"/>
                  <a:pt x="7216607" y="3660"/>
                  <a:pt x="7109323" y="18288"/>
                </a:cubicBezTo>
                <a:cubicBezTo>
                  <a:pt x="7002039" y="32916"/>
                  <a:pt x="6576231" y="42692"/>
                  <a:pt x="6430952" y="18288"/>
                </a:cubicBezTo>
                <a:cubicBezTo>
                  <a:pt x="6285673" y="-6116"/>
                  <a:pt x="6138840" y="34521"/>
                  <a:pt x="5915391" y="18288"/>
                </a:cubicBezTo>
                <a:cubicBezTo>
                  <a:pt x="5691942" y="2055"/>
                  <a:pt x="5459460" y="51666"/>
                  <a:pt x="5237020" y="18288"/>
                </a:cubicBezTo>
                <a:cubicBezTo>
                  <a:pt x="5014580" y="-15090"/>
                  <a:pt x="4747677" y="40449"/>
                  <a:pt x="4558650" y="18288"/>
                </a:cubicBezTo>
                <a:cubicBezTo>
                  <a:pt x="4369623" y="-3873"/>
                  <a:pt x="4146061" y="12568"/>
                  <a:pt x="3880279" y="18288"/>
                </a:cubicBezTo>
                <a:cubicBezTo>
                  <a:pt x="3614497" y="24008"/>
                  <a:pt x="3473808" y="-12908"/>
                  <a:pt x="3201909" y="18288"/>
                </a:cubicBezTo>
                <a:cubicBezTo>
                  <a:pt x="2930010" y="49484"/>
                  <a:pt x="2728175" y="-3430"/>
                  <a:pt x="2604943" y="18288"/>
                </a:cubicBezTo>
                <a:cubicBezTo>
                  <a:pt x="2481711" y="40006"/>
                  <a:pt x="2004334" y="26952"/>
                  <a:pt x="1845168" y="18288"/>
                </a:cubicBezTo>
                <a:cubicBezTo>
                  <a:pt x="1686003" y="9624"/>
                  <a:pt x="1375070" y="37580"/>
                  <a:pt x="1166797" y="18288"/>
                </a:cubicBezTo>
                <a:cubicBezTo>
                  <a:pt x="958524" y="-1004"/>
                  <a:pt x="342846" y="8880"/>
                  <a:pt x="0" y="18288"/>
                </a:cubicBezTo>
                <a:cubicBezTo>
                  <a:pt x="129" y="13298"/>
                  <a:pt x="-675" y="6857"/>
                  <a:pt x="0" y="0"/>
                </a:cubicBezTo>
                <a:close/>
              </a:path>
              <a:path w="8140446" h="18288" stroke="0" extrusionOk="0">
                <a:moveTo>
                  <a:pt x="0" y="0"/>
                </a:moveTo>
                <a:cubicBezTo>
                  <a:pt x="142435" y="-24533"/>
                  <a:pt x="380026" y="17447"/>
                  <a:pt x="596966" y="0"/>
                </a:cubicBezTo>
                <a:cubicBezTo>
                  <a:pt x="813906" y="-17447"/>
                  <a:pt x="830530" y="13462"/>
                  <a:pt x="1031123" y="0"/>
                </a:cubicBezTo>
                <a:cubicBezTo>
                  <a:pt x="1231716" y="-13462"/>
                  <a:pt x="1634038" y="0"/>
                  <a:pt x="1872303" y="0"/>
                </a:cubicBezTo>
                <a:cubicBezTo>
                  <a:pt x="2110568" y="0"/>
                  <a:pt x="2261934" y="-25727"/>
                  <a:pt x="2469269" y="0"/>
                </a:cubicBezTo>
                <a:cubicBezTo>
                  <a:pt x="2676604" y="25727"/>
                  <a:pt x="2790440" y="16284"/>
                  <a:pt x="3066235" y="0"/>
                </a:cubicBezTo>
                <a:cubicBezTo>
                  <a:pt x="3342030" y="-16284"/>
                  <a:pt x="3685603" y="41976"/>
                  <a:pt x="3907414" y="0"/>
                </a:cubicBezTo>
                <a:cubicBezTo>
                  <a:pt x="4129225" y="-41976"/>
                  <a:pt x="4177416" y="-7598"/>
                  <a:pt x="4422976" y="0"/>
                </a:cubicBezTo>
                <a:cubicBezTo>
                  <a:pt x="4668536" y="7598"/>
                  <a:pt x="5023499" y="-28058"/>
                  <a:pt x="5264155" y="0"/>
                </a:cubicBezTo>
                <a:cubicBezTo>
                  <a:pt x="5504811" y="28058"/>
                  <a:pt x="5703675" y="13288"/>
                  <a:pt x="6105335" y="0"/>
                </a:cubicBezTo>
                <a:cubicBezTo>
                  <a:pt x="6506995" y="-13288"/>
                  <a:pt x="6455516" y="-5124"/>
                  <a:pt x="6783705" y="0"/>
                </a:cubicBezTo>
                <a:cubicBezTo>
                  <a:pt x="7111894" y="5124"/>
                  <a:pt x="7512856" y="10604"/>
                  <a:pt x="8140446" y="0"/>
                </a:cubicBezTo>
                <a:cubicBezTo>
                  <a:pt x="8140458" y="8833"/>
                  <a:pt x="8140986" y="9830"/>
                  <a:pt x="8140446" y="18288"/>
                </a:cubicBezTo>
                <a:cubicBezTo>
                  <a:pt x="7959314" y="3345"/>
                  <a:pt x="7870113" y="10437"/>
                  <a:pt x="7706289" y="18288"/>
                </a:cubicBezTo>
                <a:cubicBezTo>
                  <a:pt x="7542465" y="26139"/>
                  <a:pt x="7157940" y="17482"/>
                  <a:pt x="6865109" y="18288"/>
                </a:cubicBezTo>
                <a:cubicBezTo>
                  <a:pt x="6572278" y="19094"/>
                  <a:pt x="6524256" y="38051"/>
                  <a:pt x="6349548" y="18288"/>
                </a:cubicBezTo>
                <a:cubicBezTo>
                  <a:pt x="6174840" y="-1475"/>
                  <a:pt x="5951624" y="174"/>
                  <a:pt x="5671177" y="18288"/>
                </a:cubicBezTo>
                <a:cubicBezTo>
                  <a:pt x="5390730" y="36402"/>
                  <a:pt x="5222992" y="60058"/>
                  <a:pt x="4829998" y="18288"/>
                </a:cubicBezTo>
                <a:cubicBezTo>
                  <a:pt x="4437004" y="-23482"/>
                  <a:pt x="4344181" y="39087"/>
                  <a:pt x="4151627" y="18288"/>
                </a:cubicBezTo>
                <a:cubicBezTo>
                  <a:pt x="3959073" y="-2511"/>
                  <a:pt x="3886970" y="32875"/>
                  <a:pt x="3717470" y="18288"/>
                </a:cubicBezTo>
                <a:cubicBezTo>
                  <a:pt x="3547970" y="3701"/>
                  <a:pt x="3451521" y="31872"/>
                  <a:pt x="3201909" y="18288"/>
                </a:cubicBezTo>
                <a:cubicBezTo>
                  <a:pt x="2952297" y="4704"/>
                  <a:pt x="2543413" y="6029"/>
                  <a:pt x="2360729" y="18288"/>
                </a:cubicBezTo>
                <a:cubicBezTo>
                  <a:pt x="2178045" y="30547"/>
                  <a:pt x="1906056" y="25847"/>
                  <a:pt x="1682359" y="18288"/>
                </a:cubicBezTo>
                <a:cubicBezTo>
                  <a:pt x="1458662" y="10730"/>
                  <a:pt x="1330405" y="8046"/>
                  <a:pt x="1166797" y="18288"/>
                </a:cubicBezTo>
                <a:cubicBezTo>
                  <a:pt x="1003189" y="28530"/>
                  <a:pt x="278098" y="19533"/>
                  <a:pt x="0" y="18288"/>
                </a:cubicBezTo>
                <a:cubicBezTo>
                  <a:pt x="74" y="14054"/>
                  <a:pt x="-46" y="6997"/>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Content Placeholder 1">
            <a:extLst>
              <a:ext uri="{FF2B5EF4-FFF2-40B4-BE49-F238E27FC236}">
                <a16:creationId xmlns:a16="http://schemas.microsoft.com/office/drawing/2014/main" id="{F9D52BF7-448A-4A83-9FB8-FDA252A6F63B}"/>
              </a:ext>
            </a:extLst>
          </p:cNvPr>
          <p:cNvSpPr>
            <a:spLocks noGrp="1"/>
          </p:cNvSpPr>
          <p:nvPr>
            <p:ph idx="1"/>
          </p:nvPr>
        </p:nvSpPr>
        <p:spPr>
          <a:xfrm>
            <a:off x="628650" y="1929384"/>
            <a:ext cx="7886700" cy="4251960"/>
          </a:xfrm>
        </p:spPr>
        <p:txBody>
          <a:bodyPr>
            <a:normAutofit fontScale="92500" lnSpcReduction="20000"/>
          </a:bodyPr>
          <a:lstStyle/>
          <a:p>
            <a:pPr marL="109537" indent="0">
              <a:buFont typeface="Wingdings 3" panose="05040102010807070707" pitchFamily="18" charset="2"/>
              <a:buNone/>
              <a:defRPr/>
            </a:pPr>
            <a:r>
              <a:rPr lang="en-GB" sz="1900" b="1" dirty="0"/>
              <a:t>Task 2 - Observation of Practice</a:t>
            </a:r>
          </a:p>
          <a:p>
            <a:pPr>
              <a:defRPr/>
            </a:pPr>
            <a:r>
              <a:rPr lang="en-GB" sz="1900" dirty="0"/>
              <a:t>Ensure the introduction clearly sets the scene e.g., give age, ethnicity, gender, culture, language needs etc. Give a clear discussion regarding gaining consent for the observation and discuss/reflect on any impact this could have. </a:t>
            </a:r>
          </a:p>
          <a:p>
            <a:pPr>
              <a:defRPr/>
            </a:pPr>
            <a:r>
              <a:rPr lang="en-GB" sz="1900" dirty="0"/>
              <a:t>The observation must be direct work with individuals in receipt of service; it cannot be meeting with other professional or attending court etc. Please check if you are unsure. </a:t>
            </a:r>
          </a:p>
          <a:p>
            <a:pPr>
              <a:defRPr/>
            </a:pPr>
            <a:r>
              <a:rPr lang="en-GB" sz="1900" dirty="0"/>
              <a:t>Reflect clearly on communication methods, ethics, values and use of a person-centred approach</a:t>
            </a:r>
          </a:p>
          <a:p>
            <a:pPr>
              <a:defRPr/>
            </a:pPr>
            <a:r>
              <a:rPr lang="en-GB" sz="1900" dirty="0"/>
              <a:t>Reference to the Code of Professional Practice (there is no requirement to give each point e.g., 1.2, 1.3 etc.,  just reference to the document (Social Care Wales, 2026) </a:t>
            </a:r>
          </a:p>
          <a:p>
            <a:pPr>
              <a:defRPr/>
            </a:pPr>
            <a:r>
              <a:rPr lang="en-GB" sz="1900" dirty="0"/>
              <a:t>Include reflection on Welsh context and highlight the “Active Offer” and</a:t>
            </a:r>
            <a:r>
              <a:rPr lang="en-GB" sz="1900" dirty="0">
                <a:effectLst/>
                <a:ea typeface="Times New Roman" panose="02020603050405020304" pitchFamily="18" charset="0"/>
              </a:rPr>
              <a:t> </a:t>
            </a:r>
            <a:r>
              <a:rPr lang="en-GB" sz="1900" b="1" dirty="0">
                <a:effectLst/>
                <a:ea typeface="Times New Roman" panose="02020603050405020304" pitchFamily="18" charset="0"/>
              </a:rPr>
              <a:t>make reference</a:t>
            </a:r>
            <a:r>
              <a:rPr lang="en-GB" sz="1900" b="1" i="1" dirty="0">
                <a:effectLst/>
                <a:ea typeface="Times New Roman" panose="02020603050405020304" pitchFamily="18" charset="0"/>
              </a:rPr>
              <a:t> </a:t>
            </a:r>
            <a:r>
              <a:rPr lang="en-GB" sz="1900" dirty="0">
                <a:effectLst/>
                <a:ea typeface="Times New Roman" panose="02020603050405020304" pitchFamily="18" charset="0"/>
              </a:rPr>
              <a:t>to “More than Just Words” (Welsh Government, </a:t>
            </a:r>
            <a:r>
              <a:rPr lang="en-GB" sz="1900" dirty="0">
                <a:ea typeface="Times New Roman" panose="02020603050405020304" pitchFamily="18" charset="0"/>
              </a:rPr>
              <a:t>2022-2027</a:t>
            </a:r>
            <a:r>
              <a:rPr lang="en-GB" sz="1900" dirty="0">
                <a:effectLst/>
                <a:ea typeface="Times New Roman" panose="02020603050405020304" pitchFamily="18" charset="0"/>
              </a:rPr>
              <a:t>) </a:t>
            </a:r>
            <a:endParaRPr lang="en-GB" sz="1900" dirty="0"/>
          </a:p>
          <a:p>
            <a:pPr>
              <a:defRPr/>
            </a:pPr>
            <a:r>
              <a:rPr lang="en-GB" sz="1900" dirty="0"/>
              <a:t>Watch the videos “More than just words”, this will inform the learner’s reflection.</a:t>
            </a:r>
          </a:p>
          <a:p>
            <a:pPr>
              <a:defRPr/>
            </a:pPr>
            <a:endParaRPr lang="en-GB" sz="1900" dirty="0"/>
          </a:p>
          <a:p>
            <a:pPr>
              <a:defRPr/>
            </a:pPr>
            <a:endParaRPr lang="en-GB" sz="1900" dirty="0"/>
          </a:p>
          <a:p>
            <a:pPr>
              <a:defRPr/>
            </a:pPr>
            <a:endParaRPr lang="en-GB" sz="1900" dirty="0"/>
          </a:p>
          <a:p>
            <a:pPr>
              <a:defRPr/>
            </a:pPr>
            <a:endParaRPr lang="en-GB" sz="1900" dirty="0"/>
          </a:p>
          <a:p>
            <a:pPr>
              <a:defRPr/>
            </a:pPr>
            <a:endParaRPr lang="en-GB" sz="1900" dirty="0"/>
          </a:p>
        </p:txBody>
      </p:sp>
      <p:sp>
        <p:nvSpPr>
          <p:cNvPr id="35844" name="Slide Number Placeholder 3">
            <a:extLst>
              <a:ext uri="{FF2B5EF4-FFF2-40B4-BE49-F238E27FC236}">
                <a16:creationId xmlns:a16="http://schemas.microsoft.com/office/drawing/2014/main" id="{BE08D090-2E6B-46C3-8A74-D783E3A72EE5}"/>
              </a:ext>
            </a:extLst>
          </p:cNvPr>
          <p:cNvSpPr>
            <a:spLocks noGrp="1" noChangeArrowheads="1"/>
          </p:cNvSpPr>
          <p:nvPr>
            <p:ph type="sldNum" sz="quarter" idx="12"/>
          </p:nvPr>
        </p:nvSpPr>
        <p:spPr bwMode="auto">
          <a:xfrm>
            <a:off x="6457950" y="6356350"/>
            <a:ext cx="205740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1C249A6E-A4C0-443D-87A3-148359294A82}" type="slidenum">
              <a:rPr lang="en-GB" altLang="en-US" smtClean="0"/>
              <a:pPr>
                <a:spcAft>
                  <a:spcPts val="600"/>
                </a:spcAft>
              </a:pPr>
              <a:t>31</a:t>
            </a:fld>
            <a:endParaRPr lang="en-GB" altLang="en-US"/>
          </a:p>
        </p:txBody>
      </p:sp>
      <p:sp>
        <p:nvSpPr>
          <p:cNvPr id="4" name="Footer Placeholder 3">
            <a:extLst>
              <a:ext uri="{FF2B5EF4-FFF2-40B4-BE49-F238E27FC236}">
                <a16:creationId xmlns:a16="http://schemas.microsoft.com/office/drawing/2014/main" id="{97069C29-58A3-1865-E1A6-E7E9FDEA91D9}"/>
              </a:ext>
            </a:extLst>
          </p:cNvPr>
          <p:cNvSpPr>
            <a:spLocks noGrp="1"/>
          </p:cNvSpPr>
          <p:nvPr>
            <p:ph type="ftr" sz="quarter" idx="11"/>
          </p:nvPr>
        </p:nvSpPr>
        <p:spPr/>
        <p:txBody>
          <a:bodyPr/>
          <a:lstStyle/>
          <a:p>
            <a:r>
              <a:rPr lang="en-GB"/>
              <a:t>Porth Agored Social Work  Consolidation Programme </a:t>
            </a:r>
          </a:p>
          <a:p>
            <a:r>
              <a:rPr lang="en-GB"/>
              <a:t>
</a:t>
            </a:r>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7897" name="Rectangle 37896">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FA62C159-3729-4661-BB1E-E718475AD48D}"/>
              </a:ext>
            </a:extLst>
          </p:cNvPr>
          <p:cNvSpPr>
            <a:spLocks noGrp="1"/>
          </p:cNvSpPr>
          <p:nvPr>
            <p:ph type="title"/>
          </p:nvPr>
        </p:nvSpPr>
        <p:spPr>
          <a:xfrm>
            <a:off x="628650" y="365125"/>
            <a:ext cx="7886700" cy="1325563"/>
          </a:xfrm>
        </p:spPr>
        <p:txBody>
          <a:bodyPr>
            <a:normAutofit/>
          </a:bodyPr>
          <a:lstStyle/>
          <a:p>
            <a:pPr>
              <a:defRPr/>
            </a:pPr>
            <a:r>
              <a:rPr lang="en-GB" sz="4700" b="1"/>
              <a:t>Checklist</a:t>
            </a:r>
          </a:p>
        </p:txBody>
      </p:sp>
      <p:sp>
        <p:nvSpPr>
          <p:cNvPr id="37899"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1777" y="1677373"/>
            <a:ext cx="8140446" cy="18288"/>
          </a:xfrm>
          <a:custGeom>
            <a:avLst/>
            <a:gdLst>
              <a:gd name="csX0" fmla="*/ 0 w 8140446"/>
              <a:gd name="csY0" fmla="*/ 0 h 18288"/>
              <a:gd name="csX1" fmla="*/ 434157 w 8140446"/>
              <a:gd name="csY1" fmla="*/ 0 h 18288"/>
              <a:gd name="csX2" fmla="*/ 1193932 w 8140446"/>
              <a:gd name="csY2" fmla="*/ 0 h 18288"/>
              <a:gd name="csX3" fmla="*/ 1628089 w 8140446"/>
              <a:gd name="csY3" fmla="*/ 0 h 18288"/>
              <a:gd name="csX4" fmla="*/ 2225055 w 8140446"/>
              <a:gd name="csY4" fmla="*/ 0 h 18288"/>
              <a:gd name="csX5" fmla="*/ 3066235 w 8140446"/>
              <a:gd name="csY5" fmla="*/ 0 h 18288"/>
              <a:gd name="csX6" fmla="*/ 3744605 w 8140446"/>
              <a:gd name="csY6" fmla="*/ 0 h 18288"/>
              <a:gd name="csX7" fmla="*/ 4504380 w 8140446"/>
              <a:gd name="csY7" fmla="*/ 0 h 18288"/>
              <a:gd name="csX8" fmla="*/ 5101346 w 8140446"/>
              <a:gd name="csY8" fmla="*/ 0 h 18288"/>
              <a:gd name="csX9" fmla="*/ 5779717 w 8140446"/>
              <a:gd name="csY9" fmla="*/ 0 h 18288"/>
              <a:gd name="csX10" fmla="*/ 6620896 w 8140446"/>
              <a:gd name="csY10" fmla="*/ 0 h 18288"/>
              <a:gd name="csX11" fmla="*/ 7136458 w 8140446"/>
              <a:gd name="csY11" fmla="*/ 0 h 18288"/>
              <a:gd name="csX12" fmla="*/ 8140446 w 8140446"/>
              <a:gd name="csY12" fmla="*/ 0 h 18288"/>
              <a:gd name="csX13" fmla="*/ 8140446 w 8140446"/>
              <a:gd name="csY13" fmla="*/ 18288 h 18288"/>
              <a:gd name="csX14" fmla="*/ 7543480 w 8140446"/>
              <a:gd name="csY14" fmla="*/ 18288 h 18288"/>
              <a:gd name="csX15" fmla="*/ 7109323 w 8140446"/>
              <a:gd name="csY15" fmla="*/ 18288 h 18288"/>
              <a:gd name="csX16" fmla="*/ 6430952 w 8140446"/>
              <a:gd name="csY16" fmla="*/ 18288 h 18288"/>
              <a:gd name="csX17" fmla="*/ 5915391 w 8140446"/>
              <a:gd name="csY17" fmla="*/ 18288 h 18288"/>
              <a:gd name="csX18" fmla="*/ 5237020 w 8140446"/>
              <a:gd name="csY18" fmla="*/ 18288 h 18288"/>
              <a:gd name="csX19" fmla="*/ 4558650 w 8140446"/>
              <a:gd name="csY19" fmla="*/ 18288 h 18288"/>
              <a:gd name="csX20" fmla="*/ 3880279 w 8140446"/>
              <a:gd name="csY20" fmla="*/ 18288 h 18288"/>
              <a:gd name="csX21" fmla="*/ 3201909 w 8140446"/>
              <a:gd name="csY21" fmla="*/ 18288 h 18288"/>
              <a:gd name="csX22" fmla="*/ 2604943 w 8140446"/>
              <a:gd name="csY22" fmla="*/ 18288 h 18288"/>
              <a:gd name="csX23" fmla="*/ 1845168 w 8140446"/>
              <a:gd name="csY23" fmla="*/ 18288 h 18288"/>
              <a:gd name="csX24" fmla="*/ 1166797 w 8140446"/>
              <a:gd name="csY24" fmla="*/ 18288 h 18288"/>
              <a:gd name="csX25" fmla="*/ 0 w 8140446"/>
              <a:gd name="csY25" fmla="*/ 18288 h 18288"/>
              <a:gd name="csX26" fmla="*/ 0 w 8140446"/>
              <a:gd name="csY2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Lst>
            <a:rect l="l" t="t" r="r" b="b"/>
            <a:pathLst>
              <a:path w="8140446" h="18288" fill="none" extrusionOk="0">
                <a:moveTo>
                  <a:pt x="0" y="0"/>
                </a:moveTo>
                <a:cubicBezTo>
                  <a:pt x="94920" y="9103"/>
                  <a:pt x="287892" y="-4966"/>
                  <a:pt x="434157" y="0"/>
                </a:cubicBezTo>
                <a:cubicBezTo>
                  <a:pt x="580422" y="4966"/>
                  <a:pt x="943595" y="-14182"/>
                  <a:pt x="1193932" y="0"/>
                </a:cubicBezTo>
                <a:cubicBezTo>
                  <a:pt x="1444270" y="14182"/>
                  <a:pt x="1472129" y="5523"/>
                  <a:pt x="1628089" y="0"/>
                </a:cubicBezTo>
                <a:cubicBezTo>
                  <a:pt x="1784049" y="-5523"/>
                  <a:pt x="1962419" y="-17322"/>
                  <a:pt x="2225055" y="0"/>
                </a:cubicBezTo>
                <a:cubicBezTo>
                  <a:pt x="2487691" y="17322"/>
                  <a:pt x="2700681" y="1311"/>
                  <a:pt x="3066235" y="0"/>
                </a:cubicBezTo>
                <a:cubicBezTo>
                  <a:pt x="3431789" y="-1311"/>
                  <a:pt x="3405662" y="25081"/>
                  <a:pt x="3744605" y="0"/>
                </a:cubicBezTo>
                <a:cubicBezTo>
                  <a:pt x="4083548" y="-25081"/>
                  <a:pt x="4265111" y="-11945"/>
                  <a:pt x="4504380" y="0"/>
                </a:cubicBezTo>
                <a:cubicBezTo>
                  <a:pt x="4743649" y="11945"/>
                  <a:pt x="4860394" y="-2832"/>
                  <a:pt x="5101346" y="0"/>
                </a:cubicBezTo>
                <a:cubicBezTo>
                  <a:pt x="5342298" y="2832"/>
                  <a:pt x="5456387" y="23676"/>
                  <a:pt x="5779717" y="0"/>
                </a:cubicBezTo>
                <a:cubicBezTo>
                  <a:pt x="6103047" y="-23676"/>
                  <a:pt x="6270379" y="-37291"/>
                  <a:pt x="6620896" y="0"/>
                </a:cubicBezTo>
                <a:cubicBezTo>
                  <a:pt x="6971413" y="37291"/>
                  <a:pt x="6989068" y="24674"/>
                  <a:pt x="7136458" y="0"/>
                </a:cubicBezTo>
                <a:cubicBezTo>
                  <a:pt x="7283848" y="-24674"/>
                  <a:pt x="7752532" y="-22436"/>
                  <a:pt x="8140446" y="0"/>
                </a:cubicBezTo>
                <a:cubicBezTo>
                  <a:pt x="8140314" y="7702"/>
                  <a:pt x="8140234" y="13511"/>
                  <a:pt x="8140446" y="18288"/>
                </a:cubicBezTo>
                <a:cubicBezTo>
                  <a:pt x="7906329" y="-3043"/>
                  <a:pt x="7681180" y="27465"/>
                  <a:pt x="7543480" y="18288"/>
                </a:cubicBezTo>
                <a:cubicBezTo>
                  <a:pt x="7405780" y="9111"/>
                  <a:pt x="7216607" y="3660"/>
                  <a:pt x="7109323" y="18288"/>
                </a:cubicBezTo>
                <a:cubicBezTo>
                  <a:pt x="7002039" y="32916"/>
                  <a:pt x="6576231" y="42692"/>
                  <a:pt x="6430952" y="18288"/>
                </a:cubicBezTo>
                <a:cubicBezTo>
                  <a:pt x="6285673" y="-6116"/>
                  <a:pt x="6138840" y="34521"/>
                  <a:pt x="5915391" y="18288"/>
                </a:cubicBezTo>
                <a:cubicBezTo>
                  <a:pt x="5691942" y="2055"/>
                  <a:pt x="5459460" y="51666"/>
                  <a:pt x="5237020" y="18288"/>
                </a:cubicBezTo>
                <a:cubicBezTo>
                  <a:pt x="5014580" y="-15090"/>
                  <a:pt x="4747677" y="40449"/>
                  <a:pt x="4558650" y="18288"/>
                </a:cubicBezTo>
                <a:cubicBezTo>
                  <a:pt x="4369623" y="-3873"/>
                  <a:pt x="4146061" y="12568"/>
                  <a:pt x="3880279" y="18288"/>
                </a:cubicBezTo>
                <a:cubicBezTo>
                  <a:pt x="3614497" y="24008"/>
                  <a:pt x="3473808" y="-12908"/>
                  <a:pt x="3201909" y="18288"/>
                </a:cubicBezTo>
                <a:cubicBezTo>
                  <a:pt x="2930010" y="49484"/>
                  <a:pt x="2728175" y="-3430"/>
                  <a:pt x="2604943" y="18288"/>
                </a:cubicBezTo>
                <a:cubicBezTo>
                  <a:pt x="2481711" y="40006"/>
                  <a:pt x="2004334" y="26952"/>
                  <a:pt x="1845168" y="18288"/>
                </a:cubicBezTo>
                <a:cubicBezTo>
                  <a:pt x="1686003" y="9624"/>
                  <a:pt x="1375070" y="37580"/>
                  <a:pt x="1166797" y="18288"/>
                </a:cubicBezTo>
                <a:cubicBezTo>
                  <a:pt x="958524" y="-1004"/>
                  <a:pt x="342846" y="8880"/>
                  <a:pt x="0" y="18288"/>
                </a:cubicBezTo>
                <a:cubicBezTo>
                  <a:pt x="129" y="13298"/>
                  <a:pt x="-675" y="6857"/>
                  <a:pt x="0" y="0"/>
                </a:cubicBezTo>
                <a:close/>
              </a:path>
              <a:path w="8140446" h="18288" stroke="0" extrusionOk="0">
                <a:moveTo>
                  <a:pt x="0" y="0"/>
                </a:moveTo>
                <a:cubicBezTo>
                  <a:pt x="142435" y="-24533"/>
                  <a:pt x="380026" y="17447"/>
                  <a:pt x="596966" y="0"/>
                </a:cubicBezTo>
                <a:cubicBezTo>
                  <a:pt x="813906" y="-17447"/>
                  <a:pt x="830530" y="13462"/>
                  <a:pt x="1031123" y="0"/>
                </a:cubicBezTo>
                <a:cubicBezTo>
                  <a:pt x="1231716" y="-13462"/>
                  <a:pt x="1634038" y="0"/>
                  <a:pt x="1872303" y="0"/>
                </a:cubicBezTo>
                <a:cubicBezTo>
                  <a:pt x="2110568" y="0"/>
                  <a:pt x="2261934" y="-25727"/>
                  <a:pt x="2469269" y="0"/>
                </a:cubicBezTo>
                <a:cubicBezTo>
                  <a:pt x="2676604" y="25727"/>
                  <a:pt x="2790440" y="16284"/>
                  <a:pt x="3066235" y="0"/>
                </a:cubicBezTo>
                <a:cubicBezTo>
                  <a:pt x="3342030" y="-16284"/>
                  <a:pt x="3685603" y="41976"/>
                  <a:pt x="3907414" y="0"/>
                </a:cubicBezTo>
                <a:cubicBezTo>
                  <a:pt x="4129225" y="-41976"/>
                  <a:pt x="4177416" y="-7598"/>
                  <a:pt x="4422976" y="0"/>
                </a:cubicBezTo>
                <a:cubicBezTo>
                  <a:pt x="4668536" y="7598"/>
                  <a:pt x="5023499" y="-28058"/>
                  <a:pt x="5264155" y="0"/>
                </a:cubicBezTo>
                <a:cubicBezTo>
                  <a:pt x="5504811" y="28058"/>
                  <a:pt x="5703675" y="13288"/>
                  <a:pt x="6105335" y="0"/>
                </a:cubicBezTo>
                <a:cubicBezTo>
                  <a:pt x="6506995" y="-13288"/>
                  <a:pt x="6455516" y="-5124"/>
                  <a:pt x="6783705" y="0"/>
                </a:cubicBezTo>
                <a:cubicBezTo>
                  <a:pt x="7111894" y="5124"/>
                  <a:pt x="7512856" y="10604"/>
                  <a:pt x="8140446" y="0"/>
                </a:cubicBezTo>
                <a:cubicBezTo>
                  <a:pt x="8140458" y="8833"/>
                  <a:pt x="8140986" y="9830"/>
                  <a:pt x="8140446" y="18288"/>
                </a:cubicBezTo>
                <a:cubicBezTo>
                  <a:pt x="7959314" y="3345"/>
                  <a:pt x="7870113" y="10437"/>
                  <a:pt x="7706289" y="18288"/>
                </a:cubicBezTo>
                <a:cubicBezTo>
                  <a:pt x="7542465" y="26139"/>
                  <a:pt x="7157940" y="17482"/>
                  <a:pt x="6865109" y="18288"/>
                </a:cubicBezTo>
                <a:cubicBezTo>
                  <a:pt x="6572278" y="19094"/>
                  <a:pt x="6524256" y="38051"/>
                  <a:pt x="6349548" y="18288"/>
                </a:cubicBezTo>
                <a:cubicBezTo>
                  <a:pt x="6174840" y="-1475"/>
                  <a:pt x="5951624" y="174"/>
                  <a:pt x="5671177" y="18288"/>
                </a:cubicBezTo>
                <a:cubicBezTo>
                  <a:pt x="5390730" y="36402"/>
                  <a:pt x="5222992" y="60058"/>
                  <a:pt x="4829998" y="18288"/>
                </a:cubicBezTo>
                <a:cubicBezTo>
                  <a:pt x="4437004" y="-23482"/>
                  <a:pt x="4344181" y="39087"/>
                  <a:pt x="4151627" y="18288"/>
                </a:cubicBezTo>
                <a:cubicBezTo>
                  <a:pt x="3959073" y="-2511"/>
                  <a:pt x="3886970" y="32875"/>
                  <a:pt x="3717470" y="18288"/>
                </a:cubicBezTo>
                <a:cubicBezTo>
                  <a:pt x="3547970" y="3701"/>
                  <a:pt x="3451521" y="31872"/>
                  <a:pt x="3201909" y="18288"/>
                </a:cubicBezTo>
                <a:cubicBezTo>
                  <a:pt x="2952297" y="4704"/>
                  <a:pt x="2543413" y="6029"/>
                  <a:pt x="2360729" y="18288"/>
                </a:cubicBezTo>
                <a:cubicBezTo>
                  <a:pt x="2178045" y="30547"/>
                  <a:pt x="1906056" y="25847"/>
                  <a:pt x="1682359" y="18288"/>
                </a:cubicBezTo>
                <a:cubicBezTo>
                  <a:pt x="1458662" y="10730"/>
                  <a:pt x="1330405" y="8046"/>
                  <a:pt x="1166797" y="18288"/>
                </a:cubicBezTo>
                <a:cubicBezTo>
                  <a:pt x="1003189" y="28530"/>
                  <a:pt x="278098" y="19533"/>
                  <a:pt x="0" y="18288"/>
                </a:cubicBezTo>
                <a:cubicBezTo>
                  <a:pt x="74" y="14054"/>
                  <a:pt x="-46" y="6997"/>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890" name="Content Placeholder 1">
            <a:extLst>
              <a:ext uri="{FF2B5EF4-FFF2-40B4-BE49-F238E27FC236}">
                <a16:creationId xmlns:a16="http://schemas.microsoft.com/office/drawing/2014/main" id="{485F59B7-A9D6-46CC-AFFA-F15A3964D0DD}"/>
              </a:ext>
            </a:extLst>
          </p:cNvPr>
          <p:cNvSpPr>
            <a:spLocks noGrp="1"/>
          </p:cNvSpPr>
          <p:nvPr>
            <p:ph idx="1"/>
          </p:nvPr>
        </p:nvSpPr>
        <p:spPr>
          <a:xfrm>
            <a:off x="501777" y="1881401"/>
            <a:ext cx="8013573" cy="4469975"/>
          </a:xfrm>
        </p:spPr>
        <p:txBody>
          <a:bodyPr>
            <a:normAutofit lnSpcReduction="10000"/>
          </a:bodyPr>
          <a:lstStyle/>
          <a:p>
            <a:pPr marL="109537" indent="0">
              <a:buNone/>
            </a:pPr>
            <a:r>
              <a:rPr lang="en-GB" altLang="en-US" sz="2000" b="1" dirty="0"/>
              <a:t>Task 3 </a:t>
            </a:r>
          </a:p>
          <a:p>
            <a:pPr marL="109537" indent="0">
              <a:buNone/>
            </a:pPr>
            <a:r>
              <a:rPr lang="en-GB" altLang="en-US" sz="2000" dirty="0"/>
              <a:t>The introductions should clearly set the scene e.g. give age, ethnicity, gender, language spoken etc and highlight relevant legislation to be discussed</a:t>
            </a:r>
          </a:p>
          <a:p>
            <a:r>
              <a:rPr lang="en-GB" altLang="en-US" sz="2000" dirty="0"/>
              <a:t>Clearly refer to and critically reflect on the correct and most current legislation in relation to </a:t>
            </a:r>
            <a:r>
              <a:rPr lang="en-GB" altLang="en-US" sz="2000" b="1" dirty="0"/>
              <a:t>safeguarding in your area of work </a:t>
            </a:r>
          </a:p>
          <a:p>
            <a:r>
              <a:rPr lang="en-GB" altLang="en-US" sz="2000" b="1" dirty="0"/>
              <a:t>Including </a:t>
            </a:r>
            <a:r>
              <a:rPr lang="en-GB" sz="2000" b="1" dirty="0">
                <a:effectLst/>
                <a:ea typeface="Arial" panose="020B0604020202020204" pitchFamily="34" charset="0"/>
              </a:rPr>
              <a:t>Wales, the United Kingdom, the European Union (EU) and outside the EU</a:t>
            </a:r>
            <a:endParaRPr lang="en-GB" altLang="en-US" sz="2000" b="1" dirty="0"/>
          </a:p>
          <a:p>
            <a:r>
              <a:rPr lang="en-GB" altLang="en-US" sz="2000" dirty="0"/>
              <a:t>Establish your role in the safeguarding issue/event</a:t>
            </a:r>
          </a:p>
          <a:p>
            <a:r>
              <a:rPr lang="en-GB" altLang="en-US" sz="2000" dirty="0"/>
              <a:t>Reflect on the 3 SCW learning outcomes (see appendix 4)</a:t>
            </a:r>
          </a:p>
          <a:p>
            <a:r>
              <a:rPr lang="en-GB" altLang="en-US" sz="2000" dirty="0"/>
              <a:t>It is important to be reflective and not overly detailed</a:t>
            </a:r>
          </a:p>
          <a:p>
            <a:r>
              <a:rPr lang="en-GB" altLang="en-US" sz="2000" dirty="0"/>
              <a:t>Include reflection on “</a:t>
            </a:r>
            <a:r>
              <a:rPr lang="en-GB" altLang="en-US" sz="2000" b="1" dirty="0"/>
              <a:t>theories”</a:t>
            </a:r>
            <a:r>
              <a:rPr lang="en-GB" altLang="en-US" sz="2000" dirty="0"/>
              <a:t> this means </a:t>
            </a:r>
            <a:r>
              <a:rPr lang="en-GB" altLang="en-US" sz="2000" b="1" dirty="0"/>
              <a:t>more</a:t>
            </a:r>
            <a:r>
              <a:rPr lang="en-GB" altLang="en-US" sz="2000" dirty="0"/>
              <a:t> than one theory, make sure theories are referenced correctly to their source</a:t>
            </a:r>
          </a:p>
          <a:p>
            <a:r>
              <a:rPr lang="en-GB" altLang="en-US" sz="2000" dirty="0"/>
              <a:t>Discuss safeguarding boards and the dimension of working in Wales. </a:t>
            </a:r>
          </a:p>
          <a:p>
            <a:endParaRPr lang="en-GB" altLang="en-US" sz="1800" dirty="0"/>
          </a:p>
          <a:p>
            <a:pPr marL="109537" indent="0">
              <a:buNone/>
            </a:pPr>
            <a:endParaRPr lang="en-GB" altLang="en-US" sz="1800" dirty="0"/>
          </a:p>
          <a:p>
            <a:pPr marL="0" indent="0">
              <a:buNone/>
            </a:pPr>
            <a:endParaRPr lang="en-GB" altLang="en-US" sz="1800" dirty="0"/>
          </a:p>
          <a:p>
            <a:endParaRPr lang="en-GB" altLang="en-US" sz="1800" b="1" dirty="0"/>
          </a:p>
          <a:p>
            <a:endParaRPr lang="en-GB" altLang="en-US" sz="1800" dirty="0"/>
          </a:p>
          <a:p>
            <a:endParaRPr lang="en-GB" altLang="en-US" sz="1800" dirty="0"/>
          </a:p>
          <a:p>
            <a:endParaRPr lang="en-GB" altLang="en-US" sz="1800" dirty="0"/>
          </a:p>
        </p:txBody>
      </p:sp>
      <p:sp>
        <p:nvSpPr>
          <p:cNvPr id="37892" name="Slide Number Placeholder 3">
            <a:extLst>
              <a:ext uri="{FF2B5EF4-FFF2-40B4-BE49-F238E27FC236}">
                <a16:creationId xmlns:a16="http://schemas.microsoft.com/office/drawing/2014/main" id="{0BF8452B-A82B-4C9D-80EF-43BC0B03CE59}"/>
              </a:ext>
            </a:extLst>
          </p:cNvPr>
          <p:cNvSpPr>
            <a:spLocks noGrp="1" noChangeArrowheads="1"/>
          </p:cNvSpPr>
          <p:nvPr>
            <p:ph type="sldNum" sz="quarter" idx="12"/>
          </p:nvPr>
        </p:nvSpPr>
        <p:spPr bwMode="auto">
          <a:xfrm>
            <a:off x="6457950" y="6356350"/>
            <a:ext cx="205740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F5143490-0C78-4ED2-B510-B0B6C04EE675}" type="slidenum">
              <a:rPr lang="en-GB" altLang="en-US" smtClean="0"/>
              <a:pPr>
                <a:spcAft>
                  <a:spcPts val="600"/>
                </a:spcAft>
              </a:pPr>
              <a:t>32</a:t>
            </a:fld>
            <a:endParaRPr lang="en-GB" altLang="en-US"/>
          </a:p>
        </p:txBody>
      </p:sp>
      <p:sp>
        <p:nvSpPr>
          <p:cNvPr id="2" name="Footer Placeholder 1">
            <a:extLst>
              <a:ext uri="{FF2B5EF4-FFF2-40B4-BE49-F238E27FC236}">
                <a16:creationId xmlns:a16="http://schemas.microsoft.com/office/drawing/2014/main" id="{67A73640-DB18-B865-73D5-62FB0B7ED54D}"/>
              </a:ext>
            </a:extLst>
          </p:cNvPr>
          <p:cNvSpPr>
            <a:spLocks noGrp="1"/>
          </p:cNvSpPr>
          <p:nvPr>
            <p:ph type="ftr" sz="quarter" idx="11"/>
          </p:nvPr>
        </p:nvSpPr>
        <p:spPr/>
        <p:txBody>
          <a:bodyPr/>
          <a:lstStyle/>
          <a:p>
            <a:r>
              <a:rPr lang="en-GB"/>
              <a:t>Porth Agored Social Work  Consolidation Programme </a:t>
            </a:r>
          </a:p>
          <a:p>
            <a:r>
              <a:rPr lang="en-GB"/>
              <a:t>
</a:t>
            </a:r>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6" name="Rectangle 35">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D4C1D781-08C4-4164-AAF4-DA56EEEAD643}"/>
              </a:ext>
            </a:extLst>
          </p:cNvPr>
          <p:cNvSpPr>
            <a:spLocks noGrp="1"/>
          </p:cNvSpPr>
          <p:nvPr>
            <p:ph type="title"/>
          </p:nvPr>
        </p:nvSpPr>
        <p:spPr>
          <a:xfrm>
            <a:off x="628650" y="365125"/>
            <a:ext cx="7886700" cy="1325563"/>
          </a:xfrm>
        </p:spPr>
        <p:txBody>
          <a:bodyPr>
            <a:normAutofit/>
          </a:bodyPr>
          <a:lstStyle/>
          <a:p>
            <a:r>
              <a:rPr lang="en-GB" sz="4700" b="1" dirty="0"/>
              <a:t>Checklist</a:t>
            </a:r>
          </a:p>
        </p:txBody>
      </p:sp>
      <p:sp>
        <p:nvSpPr>
          <p:cNvPr id="38"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1777" y="1677373"/>
            <a:ext cx="8140446" cy="18288"/>
          </a:xfrm>
          <a:custGeom>
            <a:avLst/>
            <a:gdLst>
              <a:gd name="csX0" fmla="*/ 0 w 8140446"/>
              <a:gd name="csY0" fmla="*/ 0 h 18288"/>
              <a:gd name="csX1" fmla="*/ 434157 w 8140446"/>
              <a:gd name="csY1" fmla="*/ 0 h 18288"/>
              <a:gd name="csX2" fmla="*/ 1193932 w 8140446"/>
              <a:gd name="csY2" fmla="*/ 0 h 18288"/>
              <a:gd name="csX3" fmla="*/ 1628089 w 8140446"/>
              <a:gd name="csY3" fmla="*/ 0 h 18288"/>
              <a:gd name="csX4" fmla="*/ 2225055 w 8140446"/>
              <a:gd name="csY4" fmla="*/ 0 h 18288"/>
              <a:gd name="csX5" fmla="*/ 3066235 w 8140446"/>
              <a:gd name="csY5" fmla="*/ 0 h 18288"/>
              <a:gd name="csX6" fmla="*/ 3744605 w 8140446"/>
              <a:gd name="csY6" fmla="*/ 0 h 18288"/>
              <a:gd name="csX7" fmla="*/ 4504380 w 8140446"/>
              <a:gd name="csY7" fmla="*/ 0 h 18288"/>
              <a:gd name="csX8" fmla="*/ 5101346 w 8140446"/>
              <a:gd name="csY8" fmla="*/ 0 h 18288"/>
              <a:gd name="csX9" fmla="*/ 5779717 w 8140446"/>
              <a:gd name="csY9" fmla="*/ 0 h 18288"/>
              <a:gd name="csX10" fmla="*/ 6620896 w 8140446"/>
              <a:gd name="csY10" fmla="*/ 0 h 18288"/>
              <a:gd name="csX11" fmla="*/ 7136458 w 8140446"/>
              <a:gd name="csY11" fmla="*/ 0 h 18288"/>
              <a:gd name="csX12" fmla="*/ 8140446 w 8140446"/>
              <a:gd name="csY12" fmla="*/ 0 h 18288"/>
              <a:gd name="csX13" fmla="*/ 8140446 w 8140446"/>
              <a:gd name="csY13" fmla="*/ 18288 h 18288"/>
              <a:gd name="csX14" fmla="*/ 7543480 w 8140446"/>
              <a:gd name="csY14" fmla="*/ 18288 h 18288"/>
              <a:gd name="csX15" fmla="*/ 7109323 w 8140446"/>
              <a:gd name="csY15" fmla="*/ 18288 h 18288"/>
              <a:gd name="csX16" fmla="*/ 6430952 w 8140446"/>
              <a:gd name="csY16" fmla="*/ 18288 h 18288"/>
              <a:gd name="csX17" fmla="*/ 5915391 w 8140446"/>
              <a:gd name="csY17" fmla="*/ 18288 h 18288"/>
              <a:gd name="csX18" fmla="*/ 5237020 w 8140446"/>
              <a:gd name="csY18" fmla="*/ 18288 h 18288"/>
              <a:gd name="csX19" fmla="*/ 4558650 w 8140446"/>
              <a:gd name="csY19" fmla="*/ 18288 h 18288"/>
              <a:gd name="csX20" fmla="*/ 3880279 w 8140446"/>
              <a:gd name="csY20" fmla="*/ 18288 h 18288"/>
              <a:gd name="csX21" fmla="*/ 3201909 w 8140446"/>
              <a:gd name="csY21" fmla="*/ 18288 h 18288"/>
              <a:gd name="csX22" fmla="*/ 2604943 w 8140446"/>
              <a:gd name="csY22" fmla="*/ 18288 h 18288"/>
              <a:gd name="csX23" fmla="*/ 1845168 w 8140446"/>
              <a:gd name="csY23" fmla="*/ 18288 h 18288"/>
              <a:gd name="csX24" fmla="*/ 1166797 w 8140446"/>
              <a:gd name="csY24" fmla="*/ 18288 h 18288"/>
              <a:gd name="csX25" fmla="*/ 0 w 8140446"/>
              <a:gd name="csY25" fmla="*/ 18288 h 18288"/>
              <a:gd name="csX26" fmla="*/ 0 w 8140446"/>
              <a:gd name="csY2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Lst>
            <a:rect l="l" t="t" r="r" b="b"/>
            <a:pathLst>
              <a:path w="8140446" h="18288" fill="none" extrusionOk="0">
                <a:moveTo>
                  <a:pt x="0" y="0"/>
                </a:moveTo>
                <a:cubicBezTo>
                  <a:pt x="94920" y="9103"/>
                  <a:pt x="287892" y="-4966"/>
                  <a:pt x="434157" y="0"/>
                </a:cubicBezTo>
                <a:cubicBezTo>
                  <a:pt x="580422" y="4966"/>
                  <a:pt x="943595" y="-14182"/>
                  <a:pt x="1193932" y="0"/>
                </a:cubicBezTo>
                <a:cubicBezTo>
                  <a:pt x="1444270" y="14182"/>
                  <a:pt x="1472129" y="5523"/>
                  <a:pt x="1628089" y="0"/>
                </a:cubicBezTo>
                <a:cubicBezTo>
                  <a:pt x="1784049" y="-5523"/>
                  <a:pt x="1962419" y="-17322"/>
                  <a:pt x="2225055" y="0"/>
                </a:cubicBezTo>
                <a:cubicBezTo>
                  <a:pt x="2487691" y="17322"/>
                  <a:pt x="2700681" y="1311"/>
                  <a:pt x="3066235" y="0"/>
                </a:cubicBezTo>
                <a:cubicBezTo>
                  <a:pt x="3431789" y="-1311"/>
                  <a:pt x="3405662" y="25081"/>
                  <a:pt x="3744605" y="0"/>
                </a:cubicBezTo>
                <a:cubicBezTo>
                  <a:pt x="4083548" y="-25081"/>
                  <a:pt x="4265111" y="-11945"/>
                  <a:pt x="4504380" y="0"/>
                </a:cubicBezTo>
                <a:cubicBezTo>
                  <a:pt x="4743649" y="11945"/>
                  <a:pt x="4860394" y="-2832"/>
                  <a:pt x="5101346" y="0"/>
                </a:cubicBezTo>
                <a:cubicBezTo>
                  <a:pt x="5342298" y="2832"/>
                  <a:pt x="5456387" y="23676"/>
                  <a:pt x="5779717" y="0"/>
                </a:cubicBezTo>
                <a:cubicBezTo>
                  <a:pt x="6103047" y="-23676"/>
                  <a:pt x="6270379" y="-37291"/>
                  <a:pt x="6620896" y="0"/>
                </a:cubicBezTo>
                <a:cubicBezTo>
                  <a:pt x="6971413" y="37291"/>
                  <a:pt x="6989068" y="24674"/>
                  <a:pt x="7136458" y="0"/>
                </a:cubicBezTo>
                <a:cubicBezTo>
                  <a:pt x="7283848" y="-24674"/>
                  <a:pt x="7752532" y="-22436"/>
                  <a:pt x="8140446" y="0"/>
                </a:cubicBezTo>
                <a:cubicBezTo>
                  <a:pt x="8140314" y="7702"/>
                  <a:pt x="8140234" y="13511"/>
                  <a:pt x="8140446" y="18288"/>
                </a:cubicBezTo>
                <a:cubicBezTo>
                  <a:pt x="7906329" y="-3043"/>
                  <a:pt x="7681180" y="27465"/>
                  <a:pt x="7543480" y="18288"/>
                </a:cubicBezTo>
                <a:cubicBezTo>
                  <a:pt x="7405780" y="9111"/>
                  <a:pt x="7216607" y="3660"/>
                  <a:pt x="7109323" y="18288"/>
                </a:cubicBezTo>
                <a:cubicBezTo>
                  <a:pt x="7002039" y="32916"/>
                  <a:pt x="6576231" y="42692"/>
                  <a:pt x="6430952" y="18288"/>
                </a:cubicBezTo>
                <a:cubicBezTo>
                  <a:pt x="6285673" y="-6116"/>
                  <a:pt x="6138840" y="34521"/>
                  <a:pt x="5915391" y="18288"/>
                </a:cubicBezTo>
                <a:cubicBezTo>
                  <a:pt x="5691942" y="2055"/>
                  <a:pt x="5459460" y="51666"/>
                  <a:pt x="5237020" y="18288"/>
                </a:cubicBezTo>
                <a:cubicBezTo>
                  <a:pt x="5014580" y="-15090"/>
                  <a:pt x="4747677" y="40449"/>
                  <a:pt x="4558650" y="18288"/>
                </a:cubicBezTo>
                <a:cubicBezTo>
                  <a:pt x="4369623" y="-3873"/>
                  <a:pt x="4146061" y="12568"/>
                  <a:pt x="3880279" y="18288"/>
                </a:cubicBezTo>
                <a:cubicBezTo>
                  <a:pt x="3614497" y="24008"/>
                  <a:pt x="3473808" y="-12908"/>
                  <a:pt x="3201909" y="18288"/>
                </a:cubicBezTo>
                <a:cubicBezTo>
                  <a:pt x="2930010" y="49484"/>
                  <a:pt x="2728175" y="-3430"/>
                  <a:pt x="2604943" y="18288"/>
                </a:cubicBezTo>
                <a:cubicBezTo>
                  <a:pt x="2481711" y="40006"/>
                  <a:pt x="2004334" y="26952"/>
                  <a:pt x="1845168" y="18288"/>
                </a:cubicBezTo>
                <a:cubicBezTo>
                  <a:pt x="1686003" y="9624"/>
                  <a:pt x="1375070" y="37580"/>
                  <a:pt x="1166797" y="18288"/>
                </a:cubicBezTo>
                <a:cubicBezTo>
                  <a:pt x="958524" y="-1004"/>
                  <a:pt x="342846" y="8880"/>
                  <a:pt x="0" y="18288"/>
                </a:cubicBezTo>
                <a:cubicBezTo>
                  <a:pt x="129" y="13298"/>
                  <a:pt x="-675" y="6857"/>
                  <a:pt x="0" y="0"/>
                </a:cubicBezTo>
                <a:close/>
              </a:path>
              <a:path w="8140446" h="18288" stroke="0" extrusionOk="0">
                <a:moveTo>
                  <a:pt x="0" y="0"/>
                </a:moveTo>
                <a:cubicBezTo>
                  <a:pt x="142435" y="-24533"/>
                  <a:pt x="380026" y="17447"/>
                  <a:pt x="596966" y="0"/>
                </a:cubicBezTo>
                <a:cubicBezTo>
                  <a:pt x="813906" y="-17447"/>
                  <a:pt x="830530" y="13462"/>
                  <a:pt x="1031123" y="0"/>
                </a:cubicBezTo>
                <a:cubicBezTo>
                  <a:pt x="1231716" y="-13462"/>
                  <a:pt x="1634038" y="0"/>
                  <a:pt x="1872303" y="0"/>
                </a:cubicBezTo>
                <a:cubicBezTo>
                  <a:pt x="2110568" y="0"/>
                  <a:pt x="2261934" y="-25727"/>
                  <a:pt x="2469269" y="0"/>
                </a:cubicBezTo>
                <a:cubicBezTo>
                  <a:pt x="2676604" y="25727"/>
                  <a:pt x="2790440" y="16284"/>
                  <a:pt x="3066235" y="0"/>
                </a:cubicBezTo>
                <a:cubicBezTo>
                  <a:pt x="3342030" y="-16284"/>
                  <a:pt x="3685603" y="41976"/>
                  <a:pt x="3907414" y="0"/>
                </a:cubicBezTo>
                <a:cubicBezTo>
                  <a:pt x="4129225" y="-41976"/>
                  <a:pt x="4177416" y="-7598"/>
                  <a:pt x="4422976" y="0"/>
                </a:cubicBezTo>
                <a:cubicBezTo>
                  <a:pt x="4668536" y="7598"/>
                  <a:pt x="5023499" y="-28058"/>
                  <a:pt x="5264155" y="0"/>
                </a:cubicBezTo>
                <a:cubicBezTo>
                  <a:pt x="5504811" y="28058"/>
                  <a:pt x="5703675" y="13288"/>
                  <a:pt x="6105335" y="0"/>
                </a:cubicBezTo>
                <a:cubicBezTo>
                  <a:pt x="6506995" y="-13288"/>
                  <a:pt x="6455516" y="-5124"/>
                  <a:pt x="6783705" y="0"/>
                </a:cubicBezTo>
                <a:cubicBezTo>
                  <a:pt x="7111894" y="5124"/>
                  <a:pt x="7512856" y="10604"/>
                  <a:pt x="8140446" y="0"/>
                </a:cubicBezTo>
                <a:cubicBezTo>
                  <a:pt x="8140458" y="8833"/>
                  <a:pt x="8140986" y="9830"/>
                  <a:pt x="8140446" y="18288"/>
                </a:cubicBezTo>
                <a:cubicBezTo>
                  <a:pt x="7959314" y="3345"/>
                  <a:pt x="7870113" y="10437"/>
                  <a:pt x="7706289" y="18288"/>
                </a:cubicBezTo>
                <a:cubicBezTo>
                  <a:pt x="7542465" y="26139"/>
                  <a:pt x="7157940" y="17482"/>
                  <a:pt x="6865109" y="18288"/>
                </a:cubicBezTo>
                <a:cubicBezTo>
                  <a:pt x="6572278" y="19094"/>
                  <a:pt x="6524256" y="38051"/>
                  <a:pt x="6349548" y="18288"/>
                </a:cubicBezTo>
                <a:cubicBezTo>
                  <a:pt x="6174840" y="-1475"/>
                  <a:pt x="5951624" y="174"/>
                  <a:pt x="5671177" y="18288"/>
                </a:cubicBezTo>
                <a:cubicBezTo>
                  <a:pt x="5390730" y="36402"/>
                  <a:pt x="5222992" y="60058"/>
                  <a:pt x="4829998" y="18288"/>
                </a:cubicBezTo>
                <a:cubicBezTo>
                  <a:pt x="4437004" y="-23482"/>
                  <a:pt x="4344181" y="39087"/>
                  <a:pt x="4151627" y="18288"/>
                </a:cubicBezTo>
                <a:cubicBezTo>
                  <a:pt x="3959073" y="-2511"/>
                  <a:pt x="3886970" y="32875"/>
                  <a:pt x="3717470" y="18288"/>
                </a:cubicBezTo>
                <a:cubicBezTo>
                  <a:pt x="3547970" y="3701"/>
                  <a:pt x="3451521" y="31872"/>
                  <a:pt x="3201909" y="18288"/>
                </a:cubicBezTo>
                <a:cubicBezTo>
                  <a:pt x="2952297" y="4704"/>
                  <a:pt x="2543413" y="6029"/>
                  <a:pt x="2360729" y="18288"/>
                </a:cubicBezTo>
                <a:cubicBezTo>
                  <a:pt x="2178045" y="30547"/>
                  <a:pt x="1906056" y="25847"/>
                  <a:pt x="1682359" y="18288"/>
                </a:cubicBezTo>
                <a:cubicBezTo>
                  <a:pt x="1458662" y="10730"/>
                  <a:pt x="1330405" y="8046"/>
                  <a:pt x="1166797" y="18288"/>
                </a:cubicBezTo>
                <a:cubicBezTo>
                  <a:pt x="1003189" y="28530"/>
                  <a:pt x="278098" y="19533"/>
                  <a:pt x="0" y="18288"/>
                </a:cubicBezTo>
                <a:cubicBezTo>
                  <a:pt x="74" y="14054"/>
                  <a:pt x="-46" y="6997"/>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Content Placeholder 1">
            <a:extLst>
              <a:ext uri="{FF2B5EF4-FFF2-40B4-BE49-F238E27FC236}">
                <a16:creationId xmlns:a16="http://schemas.microsoft.com/office/drawing/2014/main" id="{C18B4FAE-1A4F-4D8E-8A82-CC39729B3401}"/>
              </a:ext>
            </a:extLst>
          </p:cNvPr>
          <p:cNvSpPr>
            <a:spLocks noGrp="1"/>
          </p:cNvSpPr>
          <p:nvPr>
            <p:ph idx="1"/>
          </p:nvPr>
        </p:nvSpPr>
        <p:spPr>
          <a:xfrm>
            <a:off x="628650" y="1929384"/>
            <a:ext cx="7886700" cy="4251960"/>
          </a:xfrm>
        </p:spPr>
        <p:txBody>
          <a:bodyPr>
            <a:normAutofit/>
          </a:bodyPr>
          <a:lstStyle/>
          <a:p>
            <a:pPr marL="109537" indent="0">
              <a:buNone/>
            </a:pPr>
            <a:r>
              <a:rPr lang="en-GB" sz="2400" b="1" dirty="0"/>
              <a:t>Task 4 </a:t>
            </a:r>
          </a:p>
          <a:p>
            <a:r>
              <a:rPr lang="en-GB" sz="2400" dirty="0"/>
              <a:t>Ensure the work is based on an area that is not your main area of work, e.g. if task 3 is based on a child's safeguarding case task 4 </a:t>
            </a:r>
            <a:r>
              <a:rPr lang="en-GB" sz="2400" b="1" dirty="0"/>
              <a:t>must</a:t>
            </a:r>
            <a:r>
              <a:rPr lang="en-GB" sz="2400" dirty="0"/>
              <a:t> discuss adult safeguarding and vice versa</a:t>
            </a:r>
          </a:p>
          <a:p>
            <a:r>
              <a:rPr lang="en-GB" sz="2400" dirty="0"/>
              <a:t>Clearly highlight the differences between safeguarding of adults and children </a:t>
            </a:r>
          </a:p>
          <a:p>
            <a:r>
              <a:rPr lang="en-GB" sz="2400" dirty="0"/>
              <a:t>Ensure legislation, policy and procedure is the most current and dated and referenced correctly.</a:t>
            </a:r>
          </a:p>
        </p:txBody>
      </p:sp>
      <p:sp>
        <p:nvSpPr>
          <p:cNvPr id="4" name="Slide Number Placeholder 3">
            <a:extLst>
              <a:ext uri="{FF2B5EF4-FFF2-40B4-BE49-F238E27FC236}">
                <a16:creationId xmlns:a16="http://schemas.microsoft.com/office/drawing/2014/main" id="{65B7C8D2-862E-4C8D-93D9-8CEB7F2FF39E}"/>
              </a:ext>
            </a:extLst>
          </p:cNvPr>
          <p:cNvSpPr>
            <a:spLocks noGrp="1"/>
          </p:cNvSpPr>
          <p:nvPr>
            <p:ph type="sldNum" sz="quarter" idx="12"/>
          </p:nvPr>
        </p:nvSpPr>
        <p:spPr>
          <a:xfrm>
            <a:off x="6457950" y="6356350"/>
            <a:ext cx="2057400" cy="365125"/>
          </a:xfrm>
        </p:spPr>
        <p:txBody>
          <a:bodyPr>
            <a:normAutofit/>
          </a:bodyPr>
          <a:lstStyle/>
          <a:p>
            <a:pPr>
              <a:spcAft>
                <a:spcPts val="600"/>
              </a:spcAft>
              <a:defRPr/>
            </a:pPr>
            <a:fld id="{E07D619C-9A2E-4280-B9DB-349F82AE6CEA}" type="slidenum">
              <a:rPr lang="en-GB" altLang="en-US"/>
              <a:pPr>
                <a:spcAft>
                  <a:spcPts val="600"/>
                </a:spcAft>
                <a:defRPr/>
              </a:pPr>
              <a:t>33</a:t>
            </a:fld>
            <a:endParaRPr lang="en-GB" altLang="en-US"/>
          </a:p>
        </p:txBody>
      </p:sp>
      <p:sp>
        <p:nvSpPr>
          <p:cNvPr id="5" name="Footer Placeholder 4">
            <a:extLst>
              <a:ext uri="{FF2B5EF4-FFF2-40B4-BE49-F238E27FC236}">
                <a16:creationId xmlns:a16="http://schemas.microsoft.com/office/drawing/2014/main" id="{8E4331BA-586E-FE44-1B8E-4488677446D7}"/>
              </a:ext>
            </a:extLst>
          </p:cNvPr>
          <p:cNvSpPr>
            <a:spLocks noGrp="1"/>
          </p:cNvSpPr>
          <p:nvPr>
            <p:ph type="ftr" sz="quarter" idx="11"/>
          </p:nvPr>
        </p:nvSpPr>
        <p:spPr/>
        <p:txBody>
          <a:bodyPr/>
          <a:lstStyle/>
          <a:p>
            <a:r>
              <a:rPr lang="en-GB"/>
              <a:t>Porth Agored Social Work  Consolidation Programme </a:t>
            </a:r>
          </a:p>
          <a:p>
            <a:r>
              <a:rPr lang="en-GB"/>
              <a:t>
</a:t>
            </a:r>
          </a:p>
        </p:txBody>
      </p:sp>
    </p:spTree>
    <p:extLst>
      <p:ext uri="{BB962C8B-B14F-4D97-AF65-F5344CB8AC3E}">
        <p14:creationId xmlns:p14="http://schemas.microsoft.com/office/powerpoint/2010/main" val="140332458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8928" name="Rectangle 38927">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4CABDEDD-5F7C-4939-89D7-D10FC5B79403}"/>
              </a:ext>
            </a:extLst>
          </p:cNvPr>
          <p:cNvSpPr>
            <a:spLocks noGrp="1"/>
          </p:cNvSpPr>
          <p:nvPr>
            <p:ph type="title"/>
          </p:nvPr>
        </p:nvSpPr>
        <p:spPr>
          <a:xfrm>
            <a:off x="429369" y="238539"/>
            <a:ext cx="8263890" cy="1434415"/>
          </a:xfrm>
        </p:spPr>
        <p:txBody>
          <a:bodyPr anchor="b">
            <a:normAutofit/>
          </a:bodyPr>
          <a:lstStyle/>
          <a:p>
            <a:pPr>
              <a:defRPr/>
            </a:pPr>
            <a:br>
              <a:rPr lang="en-GB" sz="4700" b="1" dirty="0"/>
            </a:br>
            <a:r>
              <a:rPr lang="en-GB" sz="4700" b="1" dirty="0"/>
              <a:t>Hints and Tips</a:t>
            </a:r>
          </a:p>
        </p:txBody>
      </p:sp>
      <p:sp>
        <p:nvSpPr>
          <p:cNvPr id="38930"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9369" y="1681544"/>
            <a:ext cx="8229600" cy="18288"/>
          </a:xfrm>
          <a:custGeom>
            <a:avLst/>
            <a:gdLst>
              <a:gd name="csX0" fmla="*/ 0 w 8229600"/>
              <a:gd name="csY0" fmla="*/ 0 h 18288"/>
              <a:gd name="csX1" fmla="*/ 521208 w 8229600"/>
              <a:gd name="csY1" fmla="*/ 0 h 18288"/>
              <a:gd name="csX2" fmla="*/ 1371600 w 8229600"/>
              <a:gd name="csY2" fmla="*/ 0 h 18288"/>
              <a:gd name="csX3" fmla="*/ 2221992 w 8229600"/>
              <a:gd name="csY3" fmla="*/ 0 h 18288"/>
              <a:gd name="csX4" fmla="*/ 3072384 w 8229600"/>
              <a:gd name="csY4" fmla="*/ 0 h 18288"/>
              <a:gd name="csX5" fmla="*/ 3511296 w 8229600"/>
              <a:gd name="csY5" fmla="*/ 0 h 18288"/>
              <a:gd name="csX6" fmla="*/ 4114800 w 8229600"/>
              <a:gd name="csY6" fmla="*/ 0 h 18288"/>
              <a:gd name="csX7" fmla="*/ 4553712 w 8229600"/>
              <a:gd name="csY7" fmla="*/ 0 h 18288"/>
              <a:gd name="csX8" fmla="*/ 5239512 w 8229600"/>
              <a:gd name="csY8" fmla="*/ 0 h 18288"/>
              <a:gd name="csX9" fmla="*/ 5843016 w 8229600"/>
              <a:gd name="csY9" fmla="*/ 0 h 18288"/>
              <a:gd name="csX10" fmla="*/ 6611112 w 8229600"/>
              <a:gd name="csY10" fmla="*/ 0 h 18288"/>
              <a:gd name="csX11" fmla="*/ 7461504 w 8229600"/>
              <a:gd name="csY11" fmla="*/ 0 h 18288"/>
              <a:gd name="csX12" fmla="*/ 8229600 w 8229600"/>
              <a:gd name="csY12" fmla="*/ 0 h 18288"/>
              <a:gd name="csX13" fmla="*/ 8229600 w 8229600"/>
              <a:gd name="csY13" fmla="*/ 18288 h 18288"/>
              <a:gd name="csX14" fmla="*/ 7461504 w 8229600"/>
              <a:gd name="csY14" fmla="*/ 18288 h 18288"/>
              <a:gd name="csX15" fmla="*/ 6940296 w 8229600"/>
              <a:gd name="csY15" fmla="*/ 18288 h 18288"/>
              <a:gd name="csX16" fmla="*/ 6419088 w 8229600"/>
              <a:gd name="csY16" fmla="*/ 18288 h 18288"/>
              <a:gd name="csX17" fmla="*/ 5650992 w 8229600"/>
              <a:gd name="csY17" fmla="*/ 18288 h 18288"/>
              <a:gd name="csX18" fmla="*/ 5129784 w 8229600"/>
              <a:gd name="csY18" fmla="*/ 18288 h 18288"/>
              <a:gd name="csX19" fmla="*/ 4690872 w 8229600"/>
              <a:gd name="csY19" fmla="*/ 18288 h 18288"/>
              <a:gd name="csX20" fmla="*/ 4087368 w 8229600"/>
              <a:gd name="csY20" fmla="*/ 18288 h 18288"/>
              <a:gd name="csX21" fmla="*/ 3401568 w 8229600"/>
              <a:gd name="csY21" fmla="*/ 18288 h 18288"/>
              <a:gd name="csX22" fmla="*/ 2798064 w 8229600"/>
              <a:gd name="csY22" fmla="*/ 18288 h 18288"/>
              <a:gd name="csX23" fmla="*/ 2276856 w 8229600"/>
              <a:gd name="csY23" fmla="*/ 18288 h 18288"/>
              <a:gd name="csX24" fmla="*/ 1426464 w 8229600"/>
              <a:gd name="csY24" fmla="*/ 18288 h 18288"/>
              <a:gd name="csX25" fmla="*/ 740664 w 8229600"/>
              <a:gd name="csY25" fmla="*/ 18288 h 18288"/>
              <a:gd name="csX26" fmla="*/ 0 w 8229600"/>
              <a:gd name="csY26" fmla="*/ 18288 h 18288"/>
              <a:gd name="csX27" fmla="*/ 0 w 8229600"/>
              <a:gd name="csY2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Lst>
            <a:rect l="l" t="t" r="r" b="b"/>
            <a:pathLst>
              <a:path w="8229600" h="18288" fill="none" extrusionOk="0">
                <a:moveTo>
                  <a:pt x="0" y="0"/>
                </a:moveTo>
                <a:cubicBezTo>
                  <a:pt x="227594" y="-4267"/>
                  <a:pt x="329693" y="13251"/>
                  <a:pt x="521208" y="0"/>
                </a:cubicBezTo>
                <a:cubicBezTo>
                  <a:pt x="712723" y="-13251"/>
                  <a:pt x="1137373" y="-13618"/>
                  <a:pt x="1371600" y="0"/>
                </a:cubicBezTo>
                <a:cubicBezTo>
                  <a:pt x="1605827" y="13618"/>
                  <a:pt x="1975382" y="-27374"/>
                  <a:pt x="2221992" y="0"/>
                </a:cubicBezTo>
                <a:cubicBezTo>
                  <a:pt x="2468602" y="27374"/>
                  <a:pt x="2863316" y="-20517"/>
                  <a:pt x="3072384" y="0"/>
                </a:cubicBezTo>
                <a:cubicBezTo>
                  <a:pt x="3281452" y="20517"/>
                  <a:pt x="3331438" y="10793"/>
                  <a:pt x="3511296" y="0"/>
                </a:cubicBezTo>
                <a:cubicBezTo>
                  <a:pt x="3691154" y="-10793"/>
                  <a:pt x="3906405" y="-29737"/>
                  <a:pt x="4114800" y="0"/>
                </a:cubicBezTo>
                <a:cubicBezTo>
                  <a:pt x="4323195" y="29737"/>
                  <a:pt x="4428852" y="-2234"/>
                  <a:pt x="4553712" y="0"/>
                </a:cubicBezTo>
                <a:cubicBezTo>
                  <a:pt x="4678572" y="2234"/>
                  <a:pt x="5065629" y="29368"/>
                  <a:pt x="5239512" y="0"/>
                </a:cubicBezTo>
                <a:cubicBezTo>
                  <a:pt x="5413395" y="-29368"/>
                  <a:pt x="5703888" y="11839"/>
                  <a:pt x="5843016" y="0"/>
                </a:cubicBezTo>
                <a:cubicBezTo>
                  <a:pt x="5982144" y="-11839"/>
                  <a:pt x="6260765" y="24719"/>
                  <a:pt x="6611112" y="0"/>
                </a:cubicBezTo>
                <a:cubicBezTo>
                  <a:pt x="6961459" y="-24719"/>
                  <a:pt x="7228293" y="32959"/>
                  <a:pt x="7461504" y="0"/>
                </a:cubicBezTo>
                <a:cubicBezTo>
                  <a:pt x="7694715" y="-32959"/>
                  <a:pt x="7990029" y="-3422"/>
                  <a:pt x="8229600" y="0"/>
                </a:cubicBezTo>
                <a:cubicBezTo>
                  <a:pt x="8228940" y="5812"/>
                  <a:pt x="8229447" y="9773"/>
                  <a:pt x="8229600" y="18288"/>
                </a:cubicBezTo>
                <a:cubicBezTo>
                  <a:pt x="7940706" y="-9293"/>
                  <a:pt x="7792584" y="-16009"/>
                  <a:pt x="7461504" y="18288"/>
                </a:cubicBezTo>
                <a:cubicBezTo>
                  <a:pt x="7130424" y="52585"/>
                  <a:pt x="7080072" y="43845"/>
                  <a:pt x="6940296" y="18288"/>
                </a:cubicBezTo>
                <a:cubicBezTo>
                  <a:pt x="6800520" y="-7269"/>
                  <a:pt x="6672872" y="26671"/>
                  <a:pt x="6419088" y="18288"/>
                </a:cubicBezTo>
                <a:cubicBezTo>
                  <a:pt x="6165304" y="9905"/>
                  <a:pt x="5869721" y="4987"/>
                  <a:pt x="5650992" y="18288"/>
                </a:cubicBezTo>
                <a:cubicBezTo>
                  <a:pt x="5432263" y="31589"/>
                  <a:pt x="5308310" y="3023"/>
                  <a:pt x="5129784" y="18288"/>
                </a:cubicBezTo>
                <a:cubicBezTo>
                  <a:pt x="4951258" y="33553"/>
                  <a:pt x="4799696" y="15357"/>
                  <a:pt x="4690872" y="18288"/>
                </a:cubicBezTo>
                <a:cubicBezTo>
                  <a:pt x="4582048" y="21219"/>
                  <a:pt x="4311124" y="-7836"/>
                  <a:pt x="4087368" y="18288"/>
                </a:cubicBezTo>
                <a:cubicBezTo>
                  <a:pt x="3863612" y="44412"/>
                  <a:pt x="3730288" y="13374"/>
                  <a:pt x="3401568" y="18288"/>
                </a:cubicBezTo>
                <a:cubicBezTo>
                  <a:pt x="3072848" y="23202"/>
                  <a:pt x="3020684" y="32425"/>
                  <a:pt x="2798064" y="18288"/>
                </a:cubicBezTo>
                <a:cubicBezTo>
                  <a:pt x="2575444" y="4151"/>
                  <a:pt x="2440915" y="-7352"/>
                  <a:pt x="2276856" y="18288"/>
                </a:cubicBezTo>
                <a:cubicBezTo>
                  <a:pt x="2112797" y="43928"/>
                  <a:pt x="1726502" y="-9560"/>
                  <a:pt x="1426464" y="18288"/>
                </a:cubicBezTo>
                <a:cubicBezTo>
                  <a:pt x="1126426" y="46136"/>
                  <a:pt x="992925" y="21016"/>
                  <a:pt x="740664" y="18288"/>
                </a:cubicBezTo>
                <a:cubicBezTo>
                  <a:pt x="488403" y="15560"/>
                  <a:pt x="195650" y="-16061"/>
                  <a:pt x="0" y="18288"/>
                </a:cubicBezTo>
                <a:cubicBezTo>
                  <a:pt x="348" y="9455"/>
                  <a:pt x="654" y="3983"/>
                  <a:pt x="0" y="0"/>
                </a:cubicBezTo>
                <a:close/>
              </a:path>
              <a:path w="8229600" h="18288" stroke="0" extrusionOk="0">
                <a:moveTo>
                  <a:pt x="0" y="0"/>
                </a:moveTo>
                <a:cubicBezTo>
                  <a:pt x="259263" y="-9445"/>
                  <a:pt x="404731" y="4427"/>
                  <a:pt x="521208" y="0"/>
                </a:cubicBezTo>
                <a:cubicBezTo>
                  <a:pt x="637685" y="-4427"/>
                  <a:pt x="839187" y="564"/>
                  <a:pt x="960120" y="0"/>
                </a:cubicBezTo>
                <a:cubicBezTo>
                  <a:pt x="1081053" y="-564"/>
                  <a:pt x="1313469" y="-16481"/>
                  <a:pt x="1481328" y="0"/>
                </a:cubicBezTo>
                <a:cubicBezTo>
                  <a:pt x="1649187" y="16481"/>
                  <a:pt x="1885247" y="26161"/>
                  <a:pt x="2167128" y="0"/>
                </a:cubicBezTo>
                <a:cubicBezTo>
                  <a:pt x="2449009" y="-26161"/>
                  <a:pt x="2761875" y="-22202"/>
                  <a:pt x="2935224" y="0"/>
                </a:cubicBezTo>
                <a:cubicBezTo>
                  <a:pt x="3108573" y="22202"/>
                  <a:pt x="3540687" y="-2863"/>
                  <a:pt x="3785616" y="0"/>
                </a:cubicBezTo>
                <a:cubicBezTo>
                  <a:pt x="4030545" y="2863"/>
                  <a:pt x="4280774" y="-12442"/>
                  <a:pt x="4636008" y="0"/>
                </a:cubicBezTo>
                <a:cubicBezTo>
                  <a:pt x="4991242" y="12442"/>
                  <a:pt x="5025483" y="16914"/>
                  <a:pt x="5239512" y="0"/>
                </a:cubicBezTo>
                <a:cubicBezTo>
                  <a:pt x="5453541" y="-16914"/>
                  <a:pt x="5754008" y="16592"/>
                  <a:pt x="6007608" y="0"/>
                </a:cubicBezTo>
                <a:cubicBezTo>
                  <a:pt x="6261208" y="-16592"/>
                  <a:pt x="6407957" y="-11909"/>
                  <a:pt x="6693408" y="0"/>
                </a:cubicBezTo>
                <a:cubicBezTo>
                  <a:pt x="6978859" y="11909"/>
                  <a:pt x="7015437" y="-20890"/>
                  <a:pt x="7296912" y="0"/>
                </a:cubicBezTo>
                <a:cubicBezTo>
                  <a:pt x="7578387" y="20890"/>
                  <a:pt x="7859622" y="46406"/>
                  <a:pt x="8229600" y="0"/>
                </a:cubicBezTo>
                <a:cubicBezTo>
                  <a:pt x="8230508" y="6337"/>
                  <a:pt x="8228722" y="11778"/>
                  <a:pt x="8229600" y="18288"/>
                </a:cubicBezTo>
                <a:cubicBezTo>
                  <a:pt x="8075287" y="35054"/>
                  <a:pt x="7821366" y="21850"/>
                  <a:pt x="7626096" y="18288"/>
                </a:cubicBezTo>
                <a:cubicBezTo>
                  <a:pt x="7430826" y="14726"/>
                  <a:pt x="7320004" y="-9669"/>
                  <a:pt x="7022592" y="18288"/>
                </a:cubicBezTo>
                <a:cubicBezTo>
                  <a:pt x="6725180" y="46245"/>
                  <a:pt x="6348804" y="-14025"/>
                  <a:pt x="6172200" y="18288"/>
                </a:cubicBezTo>
                <a:cubicBezTo>
                  <a:pt x="5995596" y="50601"/>
                  <a:pt x="5788102" y="22890"/>
                  <a:pt x="5650992" y="18288"/>
                </a:cubicBezTo>
                <a:cubicBezTo>
                  <a:pt x="5513882" y="13686"/>
                  <a:pt x="5198399" y="29121"/>
                  <a:pt x="4882896" y="18288"/>
                </a:cubicBezTo>
                <a:cubicBezTo>
                  <a:pt x="4567393" y="7455"/>
                  <a:pt x="4557008" y="26965"/>
                  <a:pt x="4443984" y="18288"/>
                </a:cubicBezTo>
                <a:cubicBezTo>
                  <a:pt x="4330960" y="9611"/>
                  <a:pt x="4061674" y="28891"/>
                  <a:pt x="3758184" y="18288"/>
                </a:cubicBezTo>
                <a:cubicBezTo>
                  <a:pt x="3454694" y="7685"/>
                  <a:pt x="3380392" y="19119"/>
                  <a:pt x="3236976" y="18288"/>
                </a:cubicBezTo>
                <a:cubicBezTo>
                  <a:pt x="3093560" y="17457"/>
                  <a:pt x="2632116" y="37607"/>
                  <a:pt x="2386584" y="18288"/>
                </a:cubicBezTo>
                <a:cubicBezTo>
                  <a:pt x="2141052" y="-1031"/>
                  <a:pt x="2110884" y="28777"/>
                  <a:pt x="1947672" y="18288"/>
                </a:cubicBezTo>
                <a:cubicBezTo>
                  <a:pt x="1784460" y="7799"/>
                  <a:pt x="1535467" y="461"/>
                  <a:pt x="1261872" y="18288"/>
                </a:cubicBezTo>
                <a:cubicBezTo>
                  <a:pt x="988277" y="36115"/>
                  <a:pt x="1021096" y="10375"/>
                  <a:pt x="822960" y="18288"/>
                </a:cubicBezTo>
                <a:cubicBezTo>
                  <a:pt x="624824" y="26201"/>
                  <a:pt x="298309" y="1283"/>
                  <a:pt x="0" y="18288"/>
                </a:cubicBezTo>
                <a:cubicBezTo>
                  <a:pt x="-633" y="12278"/>
                  <a:pt x="-757" y="5867"/>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914" name="Content Placeholder 1">
            <a:extLst>
              <a:ext uri="{FF2B5EF4-FFF2-40B4-BE49-F238E27FC236}">
                <a16:creationId xmlns:a16="http://schemas.microsoft.com/office/drawing/2014/main" id="{228D66D2-B985-4428-BFB7-4BF5C8C06A82}"/>
              </a:ext>
            </a:extLst>
          </p:cNvPr>
          <p:cNvSpPr>
            <a:spLocks noGrp="1"/>
          </p:cNvSpPr>
          <p:nvPr>
            <p:ph idx="1"/>
          </p:nvPr>
        </p:nvSpPr>
        <p:spPr>
          <a:xfrm>
            <a:off x="429369" y="1863112"/>
            <a:ext cx="8164838" cy="4573469"/>
          </a:xfrm>
        </p:spPr>
        <p:txBody>
          <a:bodyPr anchor="t">
            <a:normAutofit lnSpcReduction="10000"/>
          </a:bodyPr>
          <a:lstStyle/>
          <a:p>
            <a:pPr marL="0" indent="0">
              <a:buNone/>
            </a:pPr>
            <a:r>
              <a:rPr lang="en-GB" altLang="en-US" sz="1800" b="1" dirty="0"/>
              <a:t>Make sure you:</a:t>
            </a:r>
          </a:p>
          <a:p>
            <a:r>
              <a:rPr lang="en-GB" altLang="en-US" sz="1800" b="1" dirty="0"/>
              <a:t> Fully answer all the elements of the question</a:t>
            </a:r>
          </a:p>
          <a:p>
            <a:r>
              <a:rPr lang="en-GB" altLang="en-US" sz="1800" dirty="0"/>
              <a:t>Proofread your work before submission.</a:t>
            </a:r>
          </a:p>
          <a:p>
            <a:pPr marL="0" indent="0">
              <a:buNone/>
            </a:pPr>
            <a:r>
              <a:rPr lang="en-GB" altLang="en-US" sz="1800" b="1" dirty="0"/>
              <a:t>Common issues</a:t>
            </a:r>
          </a:p>
          <a:p>
            <a:r>
              <a:rPr lang="en-GB" altLang="en-US" sz="1800" dirty="0"/>
              <a:t>Poor referencing or large section not referenced</a:t>
            </a:r>
          </a:p>
          <a:p>
            <a:r>
              <a:rPr lang="en-GB" altLang="en-US" sz="1800" dirty="0"/>
              <a:t>Acronyms not put in full in the first instance</a:t>
            </a:r>
          </a:p>
          <a:p>
            <a:r>
              <a:rPr lang="en-GB" altLang="en-US" sz="1800" dirty="0"/>
              <a:t>Year not given with Acts/references</a:t>
            </a:r>
          </a:p>
          <a:p>
            <a:r>
              <a:rPr lang="en-GB" altLang="en-US" sz="1800" dirty="0"/>
              <a:t>Acts and other work quoted but not referenced (be careful of plagiarism)</a:t>
            </a:r>
          </a:p>
          <a:p>
            <a:r>
              <a:rPr lang="en-GB" altLang="en-US" sz="1800" dirty="0"/>
              <a:t>Being overly detailed in reflective tasks. </a:t>
            </a:r>
          </a:p>
          <a:p>
            <a:r>
              <a:rPr lang="en-GB" altLang="en-US" sz="1800" dirty="0"/>
              <a:t>Not fully meeting all elements of the marking criteria</a:t>
            </a:r>
          </a:p>
          <a:p>
            <a:r>
              <a:rPr lang="en-GB" altLang="en-US" sz="1800" dirty="0"/>
              <a:t>Reference list not matching in text citation or incorrect references. You only need one refence list for all tasks.</a:t>
            </a:r>
          </a:p>
          <a:p>
            <a:r>
              <a:rPr lang="en-GB" sz="1800" b="1" dirty="0"/>
              <a:t>All sections require academic referencing; this should include, where relevant, recent/current academic research.  </a:t>
            </a:r>
          </a:p>
          <a:p>
            <a:endParaRPr lang="en-GB" altLang="en-US" sz="1600" dirty="0"/>
          </a:p>
          <a:p>
            <a:endParaRPr lang="en-GB" altLang="en-US" sz="1600" dirty="0"/>
          </a:p>
          <a:p>
            <a:endParaRPr lang="en-GB" altLang="en-US" sz="1600" dirty="0"/>
          </a:p>
          <a:p>
            <a:endParaRPr lang="en-GB" altLang="en-US" sz="1600" dirty="0"/>
          </a:p>
        </p:txBody>
      </p:sp>
      <p:pic>
        <p:nvPicPr>
          <p:cNvPr id="4" name="Picture 3" descr="A drawing of a cartoon character&#10;&#10;Description automatically generated">
            <a:extLst>
              <a:ext uri="{FF2B5EF4-FFF2-40B4-BE49-F238E27FC236}">
                <a16:creationId xmlns:a16="http://schemas.microsoft.com/office/drawing/2014/main" id="{4AAB589D-C317-4E77-89CB-D7E8BA7D09CC}"/>
              </a:ext>
            </a:extLst>
          </p:cNvPr>
          <p:cNvPicPr>
            <a:picLocks noChangeAspect="1"/>
          </p:cNvPicPr>
          <p:nvPr/>
        </p:nvPicPr>
        <p:blipFill rotWithShape="1">
          <a:blip r:embed="rId3">
            <a:extLst>
              <a:ext uri="{28A0092B-C50C-407E-A947-70E740481C1C}">
                <a14:useLocalDpi xmlns:a14="http://schemas.microsoft.com/office/drawing/2010/main" val="0"/>
              </a:ext>
            </a:extLst>
          </a:blip>
          <a:srcRect l="19422" r="35194"/>
          <a:stretch/>
        </p:blipFill>
        <p:spPr>
          <a:xfrm>
            <a:off x="7115499" y="130404"/>
            <a:ext cx="1577760" cy="2524565"/>
          </a:xfrm>
          <a:prstGeom prst="rect">
            <a:avLst/>
          </a:prstGeom>
        </p:spPr>
      </p:pic>
      <p:sp>
        <p:nvSpPr>
          <p:cNvPr id="38916" name="Slide Number Placeholder 3">
            <a:extLst>
              <a:ext uri="{FF2B5EF4-FFF2-40B4-BE49-F238E27FC236}">
                <a16:creationId xmlns:a16="http://schemas.microsoft.com/office/drawing/2014/main" id="{0A0D84ED-F526-4180-96C9-BEEC3103F45A}"/>
              </a:ext>
            </a:extLst>
          </p:cNvPr>
          <p:cNvSpPr>
            <a:spLocks noGrp="1" noChangeArrowheads="1"/>
          </p:cNvSpPr>
          <p:nvPr>
            <p:ph type="sldNum" sz="quarter" idx="12"/>
          </p:nvPr>
        </p:nvSpPr>
        <p:spPr bwMode="auto">
          <a:xfrm>
            <a:off x="6457950" y="6356350"/>
            <a:ext cx="205740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04C246AA-6050-40A5-B6A8-6D926048BDB1}" type="slidenum">
              <a:rPr lang="en-GB" altLang="en-US" smtClean="0"/>
              <a:pPr>
                <a:spcAft>
                  <a:spcPts val="600"/>
                </a:spcAft>
              </a:pPr>
              <a:t>34</a:t>
            </a:fld>
            <a:endParaRPr lang="en-GB" altLang="en-US"/>
          </a:p>
        </p:txBody>
      </p:sp>
      <p:sp>
        <p:nvSpPr>
          <p:cNvPr id="2" name="Footer Placeholder 1">
            <a:extLst>
              <a:ext uri="{FF2B5EF4-FFF2-40B4-BE49-F238E27FC236}">
                <a16:creationId xmlns:a16="http://schemas.microsoft.com/office/drawing/2014/main" id="{0F2BE5FE-0E46-BE16-41E5-AF8FE769527D}"/>
              </a:ext>
            </a:extLst>
          </p:cNvPr>
          <p:cNvSpPr>
            <a:spLocks noGrp="1"/>
          </p:cNvSpPr>
          <p:nvPr>
            <p:ph type="ftr" sz="quarter" idx="11"/>
          </p:nvPr>
        </p:nvSpPr>
        <p:spPr/>
        <p:txBody>
          <a:bodyPr/>
          <a:lstStyle/>
          <a:p>
            <a:r>
              <a:rPr lang="en-GB"/>
              <a:t>Porth Agored Social Work  Consolidation Programme </a:t>
            </a:r>
          </a:p>
          <a:p>
            <a:r>
              <a:rPr lang="en-GB"/>
              <a:t>
</a:t>
            </a:r>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7EDCBC99-5F2E-437F-BCA9-D3735CEA4753}"/>
              </a:ext>
            </a:extLst>
          </p:cNvPr>
          <p:cNvSpPr txBox="1">
            <a:spLocks/>
          </p:cNvSpPr>
          <p:nvPr/>
        </p:nvSpPr>
        <p:spPr>
          <a:xfrm>
            <a:off x="457200" y="274638"/>
            <a:ext cx="8229600" cy="1143000"/>
          </a:xfrm>
          <a:prstGeom prst="rect">
            <a:avLst/>
          </a:prstGeom>
        </p:spPr>
        <p:txBody>
          <a:bodyPr vert="horz" rtlCol="0" anchor="ctr">
            <a:normAutofit/>
            <a:scene3d>
              <a:camera prst="orthographicFront"/>
              <a:lightRig rig="soft" dir="t"/>
            </a:scene3d>
            <a:sp3d prstMaterial="softEdge">
              <a:bevelT w="25400" h="25400"/>
            </a:sp3d>
          </a:bodyPr>
          <a:lstStyle/>
          <a:p>
            <a:pPr eaLnBrk="1" hangingPunct="1">
              <a:spcAft>
                <a:spcPts val="600"/>
              </a:spcAft>
              <a:defRPr/>
            </a:pPr>
            <a:endParaRPr lang="en-US" sz="4100" b="1" kern="1200" dirty="0">
              <a:solidFill>
                <a:schemeClr val="tx2"/>
              </a:solidFill>
              <a:effectLst>
                <a:outerShdw blurRad="31750" dist="25400" dir="5400000" algn="tl" rotWithShape="0">
                  <a:srgbClr val="000000">
                    <a:alpha val="25000"/>
                  </a:srgbClr>
                </a:outerShdw>
              </a:effectLst>
              <a:latin typeface="+mj-lt"/>
              <a:ea typeface="+mj-ea"/>
              <a:cs typeface="+mj-cs"/>
            </a:endParaRPr>
          </a:p>
        </p:txBody>
      </p:sp>
      <p:sp>
        <p:nvSpPr>
          <p:cNvPr id="139" name="Text Placeholder 3">
            <a:extLst>
              <a:ext uri="{FF2B5EF4-FFF2-40B4-BE49-F238E27FC236}">
                <a16:creationId xmlns:a16="http://schemas.microsoft.com/office/drawing/2014/main" id="{2357E87D-6785-465F-A8B9-39090DC5F9FE}"/>
              </a:ext>
            </a:extLst>
          </p:cNvPr>
          <p:cNvSpPr>
            <a:spLocks noGrp="1"/>
          </p:cNvSpPr>
          <p:nvPr>
            <p:ph type="body" idx="1"/>
          </p:nvPr>
        </p:nvSpPr>
        <p:spPr>
          <a:xfrm>
            <a:off x="530225" y="274638"/>
            <a:ext cx="8002215" cy="994122"/>
          </a:xfrm>
        </p:spPr>
        <p:txBody>
          <a:bodyPr>
            <a:normAutofit fontScale="92500" lnSpcReduction="20000"/>
          </a:bodyPr>
          <a:lstStyle/>
          <a:p>
            <a:endParaRPr lang="en-US" sz="3200" b="1" dirty="0">
              <a:solidFill>
                <a:schemeClr val="tx2"/>
              </a:solidFill>
              <a:effectLst>
                <a:outerShdw blurRad="31750" dist="25400" dir="5400000" algn="tl" rotWithShape="0">
                  <a:srgbClr val="000000">
                    <a:alpha val="25000"/>
                  </a:srgbClr>
                </a:outerShdw>
              </a:effectLst>
            </a:endParaRPr>
          </a:p>
          <a:p>
            <a:r>
              <a:rPr lang="en-US" sz="4300" b="1" dirty="0">
                <a:effectLst>
                  <a:outerShdw blurRad="31750" dist="25400" dir="5400000" algn="tl" rotWithShape="0">
                    <a:srgbClr val="000000">
                      <a:alpha val="25000"/>
                    </a:srgbClr>
                  </a:outerShdw>
                </a:effectLst>
              </a:rPr>
              <a:t>Avoiding Plagiarism </a:t>
            </a:r>
          </a:p>
          <a:p>
            <a:endParaRPr lang="en-US" dirty="0"/>
          </a:p>
        </p:txBody>
      </p:sp>
      <p:sp>
        <p:nvSpPr>
          <p:cNvPr id="41988" name="Slide Number Placeholder 1">
            <a:extLst>
              <a:ext uri="{FF2B5EF4-FFF2-40B4-BE49-F238E27FC236}">
                <a16:creationId xmlns:a16="http://schemas.microsoft.com/office/drawing/2014/main" id="{362F9A01-3BFB-4D04-BB08-0733A35CD03F}"/>
              </a:ext>
            </a:extLst>
          </p:cNvPr>
          <p:cNvSpPr>
            <a:spLocks noGrp="1" noChangeArrowheads="1"/>
          </p:cNvSpPr>
          <p:nvPr>
            <p:ph type="sldNum" sz="quarter" idx="12"/>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b" anchorCtr="0" compatLnSpc="1">
            <a:prstTxWarp prst="textNoShape">
              <a:avLst/>
            </a:prstTxWarp>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defRPr/>
            </a:pPr>
            <a:fld id="{AA5B0BF4-30AD-4D37-BA33-2DF4D44EFD80}" type="slidenum">
              <a:rPr lang="en-GB" altLang="en-US" smtClean="0"/>
              <a:pPr>
                <a:spcAft>
                  <a:spcPts val="600"/>
                </a:spcAft>
                <a:defRPr/>
              </a:pPr>
              <a:t>35</a:t>
            </a:fld>
            <a:endParaRPr lang="en-GB" altLang="en-US"/>
          </a:p>
        </p:txBody>
      </p:sp>
      <p:sp>
        <p:nvSpPr>
          <p:cNvPr id="19459" name="Content Placeholder 2">
            <a:extLst>
              <a:ext uri="{FF2B5EF4-FFF2-40B4-BE49-F238E27FC236}">
                <a16:creationId xmlns:a16="http://schemas.microsoft.com/office/drawing/2014/main" id="{B01A3D05-1D81-4812-B298-8394755425FE}"/>
              </a:ext>
            </a:extLst>
          </p:cNvPr>
          <p:cNvSpPr txBox="1">
            <a:spLocks/>
          </p:cNvSpPr>
          <p:nvPr/>
        </p:nvSpPr>
        <p:spPr bwMode="auto">
          <a:xfrm>
            <a:off x="559023" y="1268760"/>
            <a:ext cx="5626968" cy="5081050"/>
          </a:xfrm>
          <a:prstGeom prst="rect">
            <a:avLst/>
          </a:prstGeom>
          <a:noFill/>
          <a:ln>
            <a:noFill/>
            <a:prstDash val="sysDash"/>
            <a:miter lim="800000"/>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normAutofit lnSpcReduction="10000"/>
          </a:bodyPr>
          <a:lstStyle>
            <a:lvl1pPr>
              <a:spcBef>
                <a:spcPts val="400"/>
              </a:spcBef>
              <a:buClr>
                <a:schemeClr val="accent1"/>
              </a:buClr>
              <a:buSzPct val="68000"/>
              <a:buFont typeface="Wingdings 3" panose="05040102010807070707" pitchFamily="18" charset="2"/>
              <a:buChar char=""/>
              <a:defRPr sz="2700">
                <a:solidFill>
                  <a:schemeClr val="tx1"/>
                </a:solidFill>
                <a:latin typeface="Lucida Sans Unicode" panose="020B0602030504020204" pitchFamily="34" charset="0"/>
              </a:defRPr>
            </a:lvl1pPr>
            <a:lvl2pPr marL="742950" indent="-285750">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defRPr>
            </a:lvl2pPr>
            <a:lvl3pPr marL="1143000" indent="-228600">
              <a:spcBef>
                <a:spcPts val="350"/>
              </a:spcBef>
              <a:buClr>
                <a:schemeClr val="accent2"/>
              </a:buClr>
              <a:buSzPct val="100000"/>
              <a:buFont typeface="Wingdings 2" panose="05020102010507070707" pitchFamily="18" charset="2"/>
              <a:buChar char=""/>
              <a:defRPr sz="2100">
                <a:solidFill>
                  <a:schemeClr val="tx1"/>
                </a:solidFill>
                <a:latin typeface="Lucida Sans Unicode" panose="020B0602030504020204" pitchFamily="34" charset="0"/>
              </a:defRPr>
            </a:lvl3pPr>
            <a:lvl4pPr marL="1600200" indent="-228600">
              <a:spcBef>
                <a:spcPts val="350"/>
              </a:spcBef>
              <a:buClr>
                <a:schemeClr val="accent2"/>
              </a:buClr>
              <a:buFont typeface="Wingdings 2" panose="05020102010507070707" pitchFamily="18" charset="2"/>
              <a:buChar char=""/>
              <a:defRPr sz="1900">
                <a:solidFill>
                  <a:schemeClr val="tx1"/>
                </a:solidFill>
                <a:latin typeface="Lucida Sans Unicode" panose="020B0602030504020204" pitchFamily="34" charset="0"/>
              </a:defRPr>
            </a:lvl4pPr>
            <a:lvl5pPr marL="2057400" indent="-228600">
              <a:spcBef>
                <a:spcPts val="350"/>
              </a:spcBef>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5pPr>
            <a:lvl6pPr marL="25146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6pPr>
            <a:lvl7pPr marL="29718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7pPr>
            <a:lvl8pPr marL="34290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8pPr>
            <a:lvl9pPr marL="38862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9pPr>
          </a:lstStyle>
          <a:p>
            <a:pPr eaLnBrk="1" hangingPunct="1">
              <a:lnSpc>
                <a:spcPct val="90000"/>
              </a:lnSpc>
              <a:buNone/>
              <a:defRPr/>
            </a:pPr>
            <a:r>
              <a:rPr lang="en-US" altLang="en-US" sz="2200" dirty="0">
                <a:latin typeface="+mn-lt"/>
                <a:cs typeface="+mn-cs"/>
              </a:rPr>
              <a:t>Please be aware you should; </a:t>
            </a:r>
          </a:p>
          <a:p>
            <a:pPr marL="342900" indent="-342900" eaLnBrk="1" hangingPunct="1">
              <a:lnSpc>
                <a:spcPct val="90000"/>
              </a:lnSpc>
              <a:buFont typeface="Arial" panose="020B0604020202020204" pitchFamily="34" charset="0"/>
              <a:buChar char="•"/>
              <a:defRPr/>
            </a:pPr>
            <a:r>
              <a:rPr lang="en-US" altLang="en-US" sz="2200" dirty="0">
                <a:latin typeface="+mn-lt"/>
                <a:cs typeface="+mn-cs"/>
              </a:rPr>
              <a:t>Acknowledge with appropriate referencing any work that is not your own. </a:t>
            </a:r>
          </a:p>
          <a:p>
            <a:pPr eaLnBrk="1" hangingPunct="1">
              <a:lnSpc>
                <a:spcPct val="90000"/>
              </a:lnSpc>
              <a:buNone/>
              <a:defRPr/>
            </a:pPr>
            <a:r>
              <a:rPr lang="en-US" altLang="en-US" sz="2200" dirty="0">
                <a:latin typeface="+mn-lt"/>
                <a:cs typeface="+mn-cs"/>
              </a:rPr>
              <a:t>You should not:</a:t>
            </a:r>
          </a:p>
          <a:p>
            <a:pPr marL="342900" indent="-342900" eaLnBrk="1" hangingPunct="1">
              <a:lnSpc>
                <a:spcPct val="90000"/>
              </a:lnSpc>
              <a:buFont typeface="Arial" panose="020B0604020202020204" pitchFamily="34" charset="0"/>
              <a:buChar char="•"/>
              <a:defRPr/>
            </a:pPr>
            <a:r>
              <a:rPr lang="en-US" altLang="en-US" sz="2200" dirty="0">
                <a:latin typeface="+mn-lt"/>
                <a:cs typeface="+mn-cs"/>
              </a:rPr>
              <a:t>Self plagiarism from previous work you have submitted, e.g., in your social work degree</a:t>
            </a:r>
          </a:p>
          <a:p>
            <a:pPr marL="342900" indent="-342900" eaLnBrk="1" hangingPunct="1">
              <a:lnSpc>
                <a:spcPct val="90000"/>
              </a:lnSpc>
              <a:buFont typeface="Arial" panose="020B0604020202020204" pitchFamily="34" charset="0"/>
              <a:buChar char="•"/>
              <a:defRPr/>
            </a:pPr>
            <a:r>
              <a:rPr lang="en-US" altLang="en-US" sz="2200" dirty="0">
                <a:latin typeface="+mn-lt"/>
                <a:cs typeface="+mn-cs"/>
              </a:rPr>
              <a:t>Use another learner’s portfolio for guidance or copy any part of another learner’s portfolio</a:t>
            </a:r>
          </a:p>
          <a:p>
            <a:pPr marL="342900" indent="-342900" eaLnBrk="1" hangingPunct="1">
              <a:lnSpc>
                <a:spcPct val="90000"/>
              </a:lnSpc>
              <a:buFont typeface="Arial" panose="020B0604020202020204" pitchFamily="34" charset="0"/>
              <a:buChar char="•"/>
              <a:defRPr/>
            </a:pPr>
            <a:r>
              <a:rPr lang="en-US" altLang="en-US" sz="2200" dirty="0">
                <a:latin typeface="+mn-lt"/>
                <a:cs typeface="+mn-cs"/>
              </a:rPr>
              <a:t>The golden rule is “if in doubt provide references”.</a:t>
            </a:r>
          </a:p>
          <a:p>
            <a:pPr marL="342900" indent="-342900" eaLnBrk="1" hangingPunct="1">
              <a:lnSpc>
                <a:spcPct val="90000"/>
              </a:lnSpc>
              <a:buFont typeface="Arial" panose="020B0604020202020204" pitchFamily="34" charset="0"/>
              <a:buChar char="•"/>
              <a:defRPr/>
            </a:pPr>
            <a:r>
              <a:rPr lang="en-US" altLang="en-US" sz="2200" dirty="0">
                <a:latin typeface="+mn-lt"/>
                <a:cs typeface="+mn-cs"/>
              </a:rPr>
              <a:t>Cases of Plagiarism are</a:t>
            </a:r>
            <a:r>
              <a:rPr lang="en-US" altLang="en-US" sz="2200" dirty="0">
                <a:latin typeface="+mn-lt"/>
              </a:rPr>
              <a:t> investigated by the University – serious case of intentional plagiarism can result in failing and being reported to SCW. </a:t>
            </a:r>
            <a:endParaRPr lang="en-US" altLang="en-US" sz="2200" dirty="0">
              <a:latin typeface="+mn-lt"/>
              <a:cs typeface="+mn-cs"/>
            </a:endParaRPr>
          </a:p>
          <a:p>
            <a:pPr eaLnBrk="1" hangingPunct="1">
              <a:lnSpc>
                <a:spcPct val="90000"/>
              </a:lnSpc>
              <a:buFont typeface="Wingdings 3" panose="05040102010807070707" pitchFamily="18" charset="2"/>
              <a:buNone/>
              <a:defRPr/>
            </a:pPr>
            <a:endParaRPr lang="en-US" altLang="en-US" sz="1100" dirty="0">
              <a:latin typeface="+mn-lt"/>
              <a:cs typeface="+mn-cs"/>
            </a:endParaRPr>
          </a:p>
        </p:txBody>
      </p:sp>
      <p:pic>
        <p:nvPicPr>
          <p:cNvPr id="5" name="Picture 3">
            <a:extLst>
              <a:ext uri="{FF2B5EF4-FFF2-40B4-BE49-F238E27FC236}">
                <a16:creationId xmlns:a16="http://schemas.microsoft.com/office/drawing/2014/main" id="{60249CBB-0187-45CE-A938-EF79437C0820}"/>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0576" r="28414"/>
          <a:stretch/>
        </p:blipFill>
        <p:spPr bwMode="auto">
          <a:xfrm>
            <a:off x="6190001" y="2262882"/>
            <a:ext cx="2551908" cy="2488762"/>
          </a:xfrm>
          <a:prstGeom prst="rect">
            <a:avLst/>
          </a:prstGeom>
          <a:noFill/>
          <a:ln>
            <a:noFill/>
            <a:prstDash val="sysDash"/>
            <a:miter lim="800000"/>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Footer Placeholder 1">
            <a:extLst>
              <a:ext uri="{FF2B5EF4-FFF2-40B4-BE49-F238E27FC236}">
                <a16:creationId xmlns:a16="http://schemas.microsoft.com/office/drawing/2014/main" id="{1D386079-0FEB-F563-8B15-8A88985741E9}"/>
              </a:ext>
            </a:extLst>
          </p:cNvPr>
          <p:cNvSpPr>
            <a:spLocks noGrp="1"/>
          </p:cNvSpPr>
          <p:nvPr>
            <p:ph type="ftr" sz="quarter" idx="11"/>
          </p:nvPr>
        </p:nvSpPr>
        <p:spPr/>
        <p:txBody>
          <a:bodyPr/>
          <a:lstStyle/>
          <a:p>
            <a:r>
              <a:rPr lang="en-GB"/>
              <a:t>Porth Agored Social Work  Consolidation Programme </a:t>
            </a:r>
          </a:p>
          <a:p>
            <a:r>
              <a:rPr lang="en-GB"/>
              <a:t>
</a:t>
            </a:r>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4" name="Picture 13" descr="A chalkboard with a message on it next to a pair of books&#10;&#10;Description automatically generated">
            <a:extLst>
              <a:ext uri="{FF2B5EF4-FFF2-40B4-BE49-F238E27FC236}">
                <a16:creationId xmlns:a16="http://schemas.microsoft.com/office/drawing/2014/main" id="{E37E9108-5514-6DB5-2B24-BFC96704BC00}"/>
              </a:ext>
            </a:extLst>
          </p:cNvPr>
          <p:cNvPicPr>
            <a:picLocks noChangeAspect="1"/>
          </p:cNvPicPr>
          <p:nvPr/>
        </p:nvPicPr>
        <p:blipFill rotWithShape="1">
          <a:blip r:embed="rId2">
            <a:duotone>
              <a:schemeClr val="bg2">
                <a:shade val="45000"/>
                <a:satMod val="135000"/>
              </a:schemeClr>
              <a:prstClr val="white"/>
            </a:duotone>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2524" r="20304" b="6568"/>
          <a:stretch/>
        </p:blipFill>
        <p:spPr>
          <a:xfrm>
            <a:off x="20" y="10"/>
            <a:ext cx="9143980" cy="6857990"/>
          </a:xfrm>
          <a:prstGeom prst="rect">
            <a:avLst/>
          </a:prstGeom>
        </p:spPr>
      </p:pic>
      <p:sp>
        <p:nvSpPr>
          <p:cNvPr id="20" name="Rectangle 19">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BF9D615-B1D0-7004-39F0-231F4CA32A73}"/>
              </a:ext>
            </a:extLst>
          </p:cNvPr>
          <p:cNvSpPr>
            <a:spLocks noGrp="1"/>
          </p:cNvSpPr>
          <p:nvPr>
            <p:ph type="title"/>
          </p:nvPr>
        </p:nvSpPr>
        <p:spPr>
          <a:xfrm>
            <a:off x="628650" y="365125"/>
            <a:ext cx="7886700" cy="1325563"/>
          </a:xfrm>
        </p:spPr>
        <p:txBody>
          <a:bodyPr vert="horz" lIns="91440" tIns="45720" rIns="91440" bIns="45720" rtlCol="0" anchor="ctr">
            <a:normAutofit/>
          </a:bodyPr>
          <a:lstStyle/>
          <a:p>
            <a:pPr defTabSz="914400"/>
            <a:r>
              <a:rPr lang="en-US" sz="4400" b="1">
                <a:effectLst>
                  <a:outerShdw blurRad="31750" dist="25400" dir="5400000" algn="tl" rotWithShape="0">
                    <a:srgbClr val="000000">
                      <a:alpha val="25000"/>
                    </a:srgbClr>
                  </a:outerShdw>
                </a:effectLst>
              </a:rPr>
              <a:t>Importance of Confidentiality</a:t>
            </a:r>
            <a:br>
              <a:rPr lang="en-US" sz="4400" b="1">
                <a:effectLst>
                  <a:outerShdw blurRad="31750" dist="25400" dir="5400000" algn="tl" rotWithShape="0">
                    <a:srgbClr val="000000">
                      <a:alpha val="25000"/>
                    </a:srgbClr>
                  </a:outerShdw>
                </a:effectLst>
              </a:rPr>
            </a:br>
            <a:endParaRPr lang="en-US" sz="4400"/>
          </a:p>
        </p:txBody>
      </p:sp>
      <p:sp>
        <p:nvSpPr>
          <p:cNvPr id="4" name="Content Placeholder 3">
            <a:extLst>
              <a:ext uri="{FF2B5EF4-FFF2-40B4-BE49-F238E27FC236}">
                <a16:creationId xmlns:a16="http://schemas.microsoft.com/office/drawing/2014/main" id="{588D2D91-D024-995D-1DF3-B285729ABDF4}"/>
              </a:ext>
            </a:extLst>
          </p:cNvPr>
          <p:cNvSpPr>
            <a:spLocks noGrp="1"/>
          </p:cNvSpPr>
          <p:nvPr>
            <p:ph sz="half" idx="2"/>
          </p:nvPr>
        </p:nvSpPr>
        <p:spPr>
          <a:xfrm>
            <a:off x="628650" y="1268760"/>
            <a:ext cx="7886700" cy="4908203"/>
          </a:xfrm>
        </p:spPr>
        <p:txBody>
          <a:bodyPr vert="horz" lIns="91440" tIns="45720" rIns="91440" bIns="45720" rtlCol="0">
            <a:normAutofit/>
          </a:bodyPr>
          <a:lstStyle/>
          <a:p>
            <a:pPr defTabSz="914400">
              <a:defRPr/>
            </a:pPr>
            <a:r>
              <a:rPr lang="en-US" altLang="en-US" dirty="0"/>
              <a:t>It is important that no individual(s) can be identified within your portfolio, either directly or indirectly from the information in the portfolio.</a:t>
            </a:r>
          </a:p>
          <a:p>
            <a:pPr defTabSz="914400">
              <a:defRPr/>
            </a:pPr>
            <a:r>
              <a:rPr lang="en-US" altLang="en-US" dirty="0"/>
              <a:t>Please use numbers </a:t>
            </a:r>
            <a:r>
              <a:rPr lang="en-US" altLang="en-US" b="1" dirty="0"/>
              <a:t>not</a:t>
            </a:r>
            <a:r>
              <a:rPr lang="en-US" altLang="en-US" dirty="0"/>
              <a:t> letters or made-up names to identify individuals you work with. </a:t>
            </a:r>
          </a:p>
          <a:p>
            <a:pPr defTabSz="914400">
              <a:defRPr/>
            </a:pPr>
            <a:r>
              <a:rPr lang="en-US" altLang="en-US" dirty="0"/>
              <a:t>A minor breach will result in 5 marks being subtracted from your mark for that task. </a:t>
            </a:r>
          </a:p>
          <a:p>
            <a:pPr defTabSz="914400">
              <a:defRPr/>
            </a:pPr>
            <a:r>
              <a:rPr lang="en-US" altLang="en-US" dirty="0"/>
              <a:t>A major breach (someone's name or identifying details) will result in the work not being read. It will be returned to you to remove the breach and the resubmission being capped at 40%.</a:t>
            </a:r>
          </a:p>
          <a:p>
            <a:pPr defTabSz="914400">
              <a:defRPr/>
            </a:pPr>
            <a:r>
              <a:rPr lang="en-US" altLang="en-US" b="1" dirty="0"/>
              <a:t>You must take personal responsibility for adhering to confidentiality requirements and not rely on others to highlight breaches. </a:t>
            </a:r>
          </a:p>
          <a:p>
            <a:pPr marL="0" indent="0" defTabSz="914400">
              <a:buNone/>
              <a:defRPr/>
            </a:pPr>
            <a:endParaRPr lang="en-US" altLang="en-US" b="1" dirty="0"/>
          </a:p>
          <a:p>
            <a:pPr indent="-228600" defTabSz="914400"/>
            <a:endParaRPr lang="en-US" dirty="0"/>
          </a:p>
        </p:txBody>
      </p:sp>
      <p:sp>
        <p:nvSpPr>
          <p:cNvPr id="7" name="Slide Number Placeholder 6">
            <a:extLst>
              <a:ext uri="{FF2B5EF4-FFF2-40B4-BE49-F238E27FC236}">
                <a16:creationId xmlns:a16="http://schemas.microsoft.com/office/drawing/2014/main" id="{8023243B-ED22-6D8F-20D3-52B8E78AD91F}"/>
              </a:ext>
            </a:extLst>
          </p:cNvPr>
          <p:cNvSpPr>
            <a:spLocks noGrp="1"/>
          </p:cNvSpPr>
          <p:nvPr>
            <p:ph type="sldNum" sz="quarter" idx="12"/>
          </p:nvPr>
        </p:nvSpPr>
        <p:spPr>
          <a:xfrm>
            <a:off x="6457950" y="6356350"/>
            <a:ext cx="2057400" cy="365125"/>
          </a:xfrm>
        </p:spPr>
        <p:txBody>
          <a:bodyPr vert="horz" lIns="91440" tIns="45720" rIns="91440" bIns="45720" rtlCol="0" anchor="ctr">
            <a:normAutofit/>
          </a:bodyPr>
          <a:lstStyle/>
          <a:p>
            <a:pPr>
              <a:spcAft>
                <a:spcPts val="600"/>
              </a:spcAft>
              <a:defRPr/>
            </a:pPr>
            <a:fld id="{B0BA0F15-66FD-47F2-904D-700571CB0C0C}" type="slidenum">
              <a:rPr lang="en-US" altLang="en-US" sz="1200" smtClean="0">
                <a:solidFill>
                  <a:prstClr val="black">
                    <a:tint val="75000"/>
                  </a:prstClr>
                </a:solidFill>
                <a:latin typeface="Calibri" panose="020F0502020204030204"/>
              </a:rPr>
              <a:pPr>
                <a:spcAft>
                  <a:spcPts val="600"/>
                </a:spcAft>
                <a:defRPr/>
              </a:pPr>
              <a:t>36</a:t>
            </a:fld>
            <a:endParaRPr lang="en-US" altLang="en-US" sz="1200">
              <a:solidFill>
                <a:prstClr val="black">
                  <a:tint val="75000"/>
                </a:prstClr>
              </a:solidFill>
              <a:latin typeface="Calibri" panose="020F0502020204030204"/>
            </a:endParaRPr>
          </a:p>
        </p:txBody>
      </p:sp>
      <p:sp>
        <p:nvSpPr>
          <p:cNvPr id="3" name="Footer Placeholder 2">
            <a:extLst>
              <a:ext uri="{FF2B5EF4-FFF2-40B4-BE49-F238E27FC236}">
                <a16:creationId xmlns:a16="http://schemas.microsoft.com/office/drawing/2014/main" id="{82CCAF08-5FF4-C767-908D-6BEED3EAE2B0}"/>
              </a:ext>
            </a:extLst>
          </p:cNvPr>
          <p:cNvSpPr>
            <a:spLocks noGrp="1"/>
          </p:cNvSpPr>
          <p:nvPr>
            <p:ph type="ftr" sz="quarter" idx="11"/>
          </p:nvPr>
        </p:nvSpPr>
        <p:spPr/>
        <p:txBody>
          <a:bodyPr/>
          <a:lstStyle/>
          <a:p>
            <a:r>
              <a:rPr lang="en-GB"/>
              <a:t>Porth Agored Social Work  Consolidation Programme </a:t>
            </a:r>
          </a:p>
          <a:p>
            <a:r>
              <a:rPr lang="en-GB"/>
              <a:t>
</a:t>
            </a:r>
          </a:p>
        </p:txBody>
      </p:sp>
    </p:spTree>
    <p:extLst>
      <p:ext uri="{BB962C8B-B14F-4D97-AF65-F5344CB8AC3E}">
        <p14:creationId xmlns:p14="http://schemas.microsoft.com/office/powerpoint/2010/main" val="136720997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descr="Exclamation mark on a yellow background">
            <a:extLst>
              <a:ext uri="{FF2B5EF4-FFF2-40B4-BE49-F238E27FC236}">
                <a16:creationId xmlns:a16="http://schemas.microsoft.com/office/drawing/2014/main" id="{4CC86930-C087-E929-2B45-EFF464B2CC69}"/>
              </a:ext>
            </a:extLst>
          </p:cNvPr>
          <p:cNvPicPr>
            <a:picLocks noChangeAspect="1"/>
          </p:cNvPicPr>
          <p:nvPr/>
        </p:nvPicPr>
        <p:blipFill rotWithShape="1">
          <a:blip r:embed="rId3"/>
          <a:srcRect/>
          <a:stretch/>
        </p:blipFill>
        <p:spPr>
          <a:xfrm>
            <a:off x="20" y="10"/>
            <a:ext cx="9143980" cy="6857990"/>
          </a:xfrm>
          <a:prstGeom prst="rect">
            <a:avLst/>
          </a:prstGeom>
        </p:spPr>
      </p:pic>
      <p:sp>
        <p:nvSpPr>
          <p:cNvPr id="10" name="Rectangle 9">
            <a:extLst>
              <a:ext uri="{FF2B5EF4-FFF2-40B4-BE49-F238E27FC236}">
                <a16:creationId xmlns:a16="http://schemas.microsoft.com/office/drawing/2014/main" id="{257363FD-7E77-4145-9483-331A807A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7601" cy="6858000"/>
          </a:xfrm>
          <a:prstGeom prst="rect">
            <a:avLst/>
          </a:prstGeom>
          <a:gradFill flip="none" rotWithShape="1">
            <a:gsLst>
              <a:gs pos="28000">
                <a:schemeClr val="bg2">
                  <a:alpha val="84000"/>
                </a:schemeClr>
              </a:gs>
              <a:gs pos="74000">
                <a:schemeClr val="bg1"/>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Title 2">
            <a:extLst>
              <a:ext uri="{FF2B5EF4-FFF2-40B4-BE49-F238E27FC236}">
                <a16:creationId xmlns:a16="http://schemas.microsoft.com/office/drawing/2014/main" id="{4B3270D1-25FD-4B10-AB57-C192ED98F4BF}"/>
              </a:ext>
            </a:extLst>
          </p:cNvPr>
          <p:cNvSpPr>
            <a:spLocks noGrp="1"/>
          </p:cNvSpPr>
          <p:nvPr>
            <p:ph type="title"/>
          </p:nvPr>
        </p:nvSpPr>
        <p:spPr>
          <a:xfrm>
            <a:off x="628650" y="365125"/>
            <a:ext cx="7886700" cy="1325563"/>
          </a:xfrm>
        </p:spPr>
        <p:txBody>
          <a:bodyPr vert="horz" lIns="91440" tIns="45720" rIns="91440" bIns="45720" rtlCol="0" anchor="ctr">
            <a:normAutofit/>
          </a:bodyPr>
          <a:lstStyle/>
          <a:p>
            <a:pPr defTabSz="914400"/>
            <a:r>
              <a:rPr lang="en-US" sz="4400" b="1"/>
              <a:t>Submission Process</a:t>
            </a:r>
            <a:br>
              <a:rPr lang="en-US" sz="4400"/>
            </a:br>
            <a:endParaRPr lang="en-US" sz="4400" b="0"/>
          </a:p>
        </p:txBody>
      </p:sp>
      <p:sp>
        <p:nvSpPr>
          <p:cNvPr id="2" name="Content Placeholder 1">
            <a:extLst>
              <a:ext uri="{FF2B5EF4-FFF2-40B4-BE49-F238E27FC236}">
                <a16:creationId xmlns:a16="http://schemas.microsoft.com/office/drawing/2014/main" id="{9676167F-F00A-4123-B07A-FD1E05D9F4EF}"/>
              </a:ext>
            </a:extLst>
          </p:cNvPr>
          <p:cNvSpPr>
            <a:spLocks noGrp="1"/>
          </p:cNvSpPr>
          <p:nvPr>
            <p:ph sz="half" idx="2"/>
          </p:nvPr>
        </p:nvSpPr>
        <p:spPr>
          <a:xfrm>
            <a:off x="628650" y="1268760"/>
            <a:ext cx="7886700" cy="4908203"/>
          </a:xfrm>
        </p:spPr>
        <p:txBody>
          <a:bodyPr vert="horz" lIns="91440" tIns="45720" rIns="91440" bIns="45720" rtlCol="0">
            <a:normAutofit fontScale="92500"/>
          </a:bodyPr>
          <a:lstStyle/>
          <a:p>
            <a:pPr defTabSz="914400"/>
            <a:r>
              <a:rPr lang="en-US" sz="2000" dirty="0"/>
              <a:t>Trinity Saint David University submission is via Moodle</a:t>
            </a:r>
          </a:p>
          <a:p>
            <a:pPr defTabSz="914400"/>
            <a:r>
              <a:rPr lang="en-US" sz="2000" dirty="0">
                <a:effectLst/>
              </a:rPr>
              <a:t>Submit/upload your portfolio through your Moodle account before submission deadline (usually 12 noon). </a:t>
            </a:r>
          </a:p>
          <a:p>
            <a:pPr defTabSz="914400"/>
            <a:r>
              <a:rPr lang="en-US" sz="2000" dirty="0"/>
              <a:t>Y</a:t>
            </a:r>
            <a:r>
              <a:rPr lang="en-US" sz="2000" dirty="0">
                <a:effectLst/>
              </a:rPr>
              <a:t>ou are required to submit each of the 5 elements (Tasks) of the portfolio to the appropriate Turnitin </a:t>
            </a:r>
            <a:r>
              <a:rPr lang="en-US" sz="2000" b="1" dirty="0">
                <a:effectLst/>
              </a:rPr>
              <a:t>separate</a:t>
            </a:r>
            <a:r>
              <a:rPr lang="en-US" sz="2000" dirty="0">
                <a:effectLst/>
              </a:rPr>
              <a:t> submission </a:t>
            </a:r>
            <a:r>
              <a:rPr lang="en-US" sz="2000" dirty="0"/>
              <a:t>links.    Download the pro-forma for each task from Moodle</a:t>
            </a:r>
            <a:r>
              <a:rPr lang="en-US" sz="2000" dirty="0">
                <a:effectLst/>
              </a:rPr>
              <a:t>.</a:t>
            </a:r>
            <a:endParaRPr lang="en-US" sz="2000" dirty="0"/>
          </a:p>
          <a:p>
            <a:pPr defTabSz="914400"/>
            <a:r>
              <a:rPr lang="en-US" sz="2000" dirty="0"/>
              <a:t>The final section submission point “Reference list and other information – 7”,  should include your r</a:t>
            </a:r>
            <a:r>
              <a:rPr lang="en-US" sz="2000" i="0" u="none" strike="noStrike" dirty="0">
                <a:effectLst/>
              </a:rPr>
              <a:t>eference </a:t>
            </a:r>
            <a:r>
              <a:rPr lang="en-US" sz="2000" dirty="0"/>
              <a:t>l</a:t>
            </a:r>
            <a:r>
              <a:rPr lang="en-US" sz="2000" i="0" u="none" strike="noStrike" dirty="0">
                <a:effectLst/>
              </a:rPr>
              <a:t>ist plus</a:t>
            </a:r>
            <a:r>
              <a:rPr lang="en-US" sz="2000" dirty="0"/>
              <a:t>, d</a:t>
            </a:r>
            <a:r>
              <a:rPr lang="en-US" sz="2000" i="0" u="none" strike="noStrike" dirty="0">
                <a:effectLst/>
              </a:rPr>
              <a:t>etail of workshops </a:t>
            </a:r>
            <a:r>
              <a:rPr lang="en-US" sz="2000" dirty="0"/>
              <a:t>a</a:t>
            </a:r>
            <a:r>
              <a:rPr lang="en-US" sz="2000" i="0" u="none" strike="noStrike" dirty="0">
                <a:effectLst/>
              </a:rPr>
              <a:t>ttended</a:t>
            </a:r>
            <a:r>
              <a:rPr lang="en-US" sz="2000" dirty="0"/>
              <a:t>, the m</a:t>
            </a:r>
            <a:r>
              <a:rPr lang="en-US" sz="2000" i="0" u="none" strike="noStrike" dirty="0">
                <a:effectLst/>
              </a:rPr>
              <a:t>entor’s report</a:t>
            </a:r>
            <a:r>
              <a:rPr lang="en-US" sz="2000" dirty="0"/>
              <a:t>, l</a:t>
            </a:r>
            <a:r>
              <a:rPr lang="en-US" sz="2000" i="0" u="none" strike="noStrike" dirty="0">
                <a:effectLst/>
              </a:rPr>
              <a:t>earner’s </a:t>
            </a:r>
            <a:r>
              <a:rPr lang="en-US" sz="2000" dirty="0"/>
              <a:t>d</a:t>
            </a:r>
            <a:r>
              <a:rPr lang="en-US" sz="2000" i="0" u="none" strike="noStrike" dirty="0">
                <a:effectLst/>
              </a:rPr>
              <a:t>etails</a:t>
            </a:r>
            <a:r>
              <a:rPr lang="en-US" sz="2000" dirty="0"/>
              <a:t>, s</a:t>
            </a:r>
            <a:r>
              <a:rPr lang="en-US" sz="2000" i="0" u="none" strike="noStrike" dirty="0">
                <a:effectLst/>
              </a:rPr>
              <a:t>ignatures and line manager verification</a:t>
            </a:r>
            <a:r>
              <a:rPr lang="en-US" sz="2000" dirty="0"/>
              <a:t>, and the l</a:t>
            </a:r>
            <a:r>
              <a:rPr lang="en-US" sz="2000" i="0" u="none" strike="noStrike" dirty="0">
                <a:effectLst/>
              </a:rPr>
              <a:t>earning agreement. You only need one reference list </a:t>
            </a:r>
            <a:r>
              <a:rPr lang="en-US" sz="2000" dirty="0"/>
              <a:t>which you include in this</a:t>
            </a:r>
            <a:r>
              <a:rPr lang="en-US" sz="2000" i="0" u="none" strike="noStrike" dirty="0">
                <a:effectLst/>
              </a:rPr>
              <a:t> section.</a:t>
            </a:r>
            <a:endParaRPr lang="en-US" sz="2000" i="0" u="none" strike="noStrike" dirty="0"/>
          </a:p>
          <a:p>
            <a:pPr defTabSz="914400"/>
            <a:r>
              <a:rPr lang="en-US" sz="2000" dirty="0">
                <a:effectLst/>
              </a:rPr>
              <a:t>Please ensure that your written work in sections 2-7 follows the guidelines regarding confidentiality and plagiarism.</a:t>
            </a:r>
            <a:endParaRPr lang="en-US" sz="2000" dirty="0"/>
          </a:p>
          <a:p>
            <a:pPr defTabSz="914400"/>
            <a:r>
              <a:rPr lang="en-US" sz="2000" dirty="0">
                <a:effectLst/>
              </a:rPr>
              <a:t>When asked for a file name on Turnitin please note your Name and Student Number</a:t>
            </a:r>
            <a:r>
              <a:rPr lang="en-US" sz="2000" dirty="0"/>
              <a:t>.</a:t>
            </a:r>
          </a:p>
          <a:p>
            <a:pPr defTabSz="914400"/>
            <a:r>
              <a:rPr lang="en-US" sz="2000" dirty="0"/>
              <a:t>Please ensure you submit the right task to the right submission points. </a:t>
            </a:r>
          </a:p>
          <a:p>
            <a:pPr indent="-228600" defTabSz="914400"/>
            <a:endParaRPr lang="en-US" sz="1900" dirty="0"/>
          </a:p>
          <a:p>
            <a:pPr indent="-228600" defTabSz="914400"/>
            <a:endParaRPr lang="en-US" sz="1900" dirty="0"/>
          </a:p>
        </p:txBody>
      </p:sp>
      <p:sp>
        <p:nvSpPr>
          <p:cNvPr id="4" name="Slide Number Placeholder 3">
            <a:extLst>
              <a:ext uri="{FF2B5EF4-FFF2-40B4-BE49-F238E27FC236}">
                <a16:creationId xmlns:a16="http://schemas.microsoft.com/office/drawing/2014/main" id="{DABDDB33-B2FF-488D-A76B-D086AF1D2C1F}"/>
              </a:ext>
            </a:extLst>
          </p:cNvPr>
          <p:cNvSpPr>
            <a:spLocks noGrp="1"/>
          </p:cNvSpPr>
          <p:nvPr>
            <p:ph type="sldNum" sz="quarter" idx="12"/>
          </p:nvPr>
        </p:nvSpPr>
        <p:spPr>
          <a:xfrm>
            <a:off x="6457950" y="6356350"/>
            <a:ext cx="2057400" cy="365125"/>
          </a:xfrm>
        </p:spPr>
        <p:txBody>
          <a:bodyPr vert="horz" lIns="91440" tIns="45720" rIns="91440" bIns="45720" rtlCol="0" anchor="ctr">
            <a:normAutofit/>
          </a:bodyPr>
          <a:lstStyle/>
          <a:p>
            <a:pPr>
              <a:spcAft>
                <a:spcPts val="600"/>
              </a:spcAft>
              <a:defRPr/>
            </a:pPr>
            <a:fld id="{E07D619C-9A2E-4280-B9DB-349F82AE6CEA}" type="slidenum">
              <a:rPr lang="en-US" altLang="en-US" sz="1000">
                <a:solidFill>
                  <a:schemeClr val="tx1">
                    <a:lumMod val="50000"/>
                    <a:lumOff val="50000"/>
                  </a:schemeClr>
                </a:solidFill>
                <a:latin typeface="Calibri" panose="020F0502020204030204"/>
              </a:rPr>
              <a:pPr>
                <a:spcAft>
                  <a:spcPts val="600"/>
                </a:spcAft>
                <a:defRPr/>
              </a:pPr>
              <a:t>37</a:t>
            </a:fld>
            <a:endParaRPr lang="en-US" altLang="en-US" sz="1000">
              <a:solidFill>
                <a:schemeClr val="tx1">
                  <a:lumMod val="50000"/>
                  <a:lumOff val="50000"/>
                </a:schemeClr>
              </a:solidFill>
              <a:latin typeface="Calibri" panose="020F0502020204030204"/>
            </a:endParaRPr>
          </a:p>
        </p:txBody>
      </p:sp>
      <p:sp>
        <p:nvSpPr>
          <p:cNvPr id="5" name="Footer Placeholder 4">
            <a:extLst>
              <a:ext uri="{FF2B5EF4-FFF2-40B4-BE49-F238E27FC236}">
                <a16:creationId xmlns:a16="http://schemas.microsoft.com/office/drawing/2014/main" id="{D5C1D227-AC13-FA26-DA1F-936E303AF687}"/>
              </a:ext>
            </a:extLst>
          </p:cNvPr>
          <p:cNvSpPr>
            <a:spLocks noGrp="1"/>
          </p:cNvSpPr>
          <p:nvPr>
            <p:ph type="ftr" sz="quarter" idx="11"/>
          </p:nvPr>
        </p:nvSpPr>
        <p:spPr/>
        <p:txBody>
          <a:bodyPr/>
          <a:lstStyle/>
          <a:p>
            <a:r>
              <a:rPr lang="en-GB"/>
              <a:t>Porth Agored Social Work  Consolidation Programme </a:t>
            </a:r>
          </a:p>
          <a:p>
            <a:r>
              <a:rPr lang="en-GB"/>
              <a:t>
</a:t>
            </a:r>
          </a:p>
        </p:txBody>
      </p:sp>
    </p:spTree>
    <p:extLst>
      <p:ext uri="{BB962C8B-B14F-4D97-AF65-F5344CB8AC3E}">
        <p14:creationId xmlns:p14="http://schemas.microsoft.com/office/powerpoint/2010/main" val="1984178338"/>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5D13CC36-B950-4F02-9BAF-9A7EB26739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1BDED99-B35B-4FEE-A274-8E8DB6FEEE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768547"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descr="Exclamation mark on a yellow background">
            <a:extLst>
              <a:ext uri="{FF2B5EF4-FFF2-40B4-BE49-F238E27FC236}">
                <a16:creationId xmlns:a16="http://schemas.microsoft.com/office/drawing/2014/main" id="{B8F59234-BE9C-EA00-606B-466230B4BAF8}"/>
              </a:ext>
            </a:extLst>
          </p:cNvPr>
          <p:cNvPicPr>
            <a:picLocks noChangeAspect="1"/>
          </p:cNvPicPr>
          <p:nvPr/>
        </p:nvPicPr>
        <p:blipFill rotWithShape="1">
          <a:blip r:embed="rId3"/>
          <a:srcRect l="39137" r="26219"/>
          <a:stretch/>
        </p:blipFill>
        <p:spPr>
          <a:xfrm>
            <a:off x="5976166" y="10"/>
            <a:ext cx="3167834" cy="6857990"/>
          </a:xfrm>
          <a:custGeom>
            <a:avLst/>
            <a:gdLst/>
            <a:ahLst/>
            <a:cxnLst/>
            <a:rect l="l" t="t" r="r" b="b"/>
            <a:pathLst>
              <a:path w="4223778" h="6865951">
                <a:moveTo>
                  <a:pt x="478794" y="0"/>
                </a:moveTo>
                <a:lnTo>
                  <a:pt x="4223778" y="0"/>
                </a:lnTo>
                <a:lnTo>
                  <a:pt x="4223778" y="6865951"/>
                </a:lnTo>
                <a:lnTo>
                  <a:pt x="52221" y="6865951"/>
                </a:lnTo>
                <a:lnTo>
                  <a:pt x="49989" y="6844695"/>
                </a:lnTo>
                <a:cubicBezTo>
                  <a:pt x="46440" y="6810509"/>
                  <a:pt x="42891" y="6776323"/>
                  <a:pt x="41304" y="6765443"/>
                </a:cubicBezTo>
                <a:cubicBezTo>
                  <a:pt x="35681" y="6732842"/>
                  <a:pt x="13533" y="6716945"/>
                  <a:pt x="11182" y="6694817"/>
                </a:cubicBezTo>
                <a:cubicBezTo>
                  <a:pt x="16764" y="6697663"/>
                  <a:pt x="14835" y="6635151"/>
                  <a:pt x="10913" y="6627127"/>
                </a:cubicBezTo>
                <a:cubicBezTo>
                  <a:pt x="19564" y="6579282"/>
                  <a:pt x="-12861" y="6585665"/>
                  <a:pt x="5999" y="6527525"/>
                </a:cubicBezTo>
                <a:cubicBezTo>
                  <a:pt x="12287" y="6468687"/>
                  <a:pt x="19003" y="6409739"/>
                  <a:pt x="7685" y="6346547"/>
                </a:cubicBezTo>
                <a:cubicBezTo>
                  <a:pt x="31149" y="6240430"/>
                  <a:pt x="5895" y="6134229"/>
                  <a:pt x="12535" y="6084924"/>
                </a:cubicBezTo>
                <a:cubicBezTo>
                  <a:pt x="14696" y="6024961"/>
                  <a:pt x="53867" y="6020785"/>
                  <a:pt x="45320" y="5989742"/>
                </a:cubicBezTo>
                <a:cubicBezTo>
                  <a:pt x="41264" y="5940899"/>
                  <a:pt x="43258" y="5932095"/>
                  <a:pt x="40418" y="5889597"/>
                </a:cubicBezTo>
                <a:cubicBezTo>
                  <a:pt x="20860" y="5848611"/>
                  <a:pt x="51187" y="5792775"/>
                  <a:pt x="49796" y="5755774"/>
                </a:cubicBezTo>
                <a:cubicBezTo>
                  <a:pt x="43522" y="5734342"/>
                  <a:pt x="37368" y="5692606"/>
                  <a:pt x="49956" y="5684909"/>
                </a:cubicBezTo>
                <a:cubicBezTo>
                  <a:pt x="52825" y="5660429"/>
                  <a:pt x="62553" y="5623499"/>
                  <a:pt x="67011" y="5608897"/>
                </a:cubicBezTo>
                <a:lnTo>
                  <a:pt x="76701" y="5597290"/>
                </a:lnTo>
                <a:cubicBezTo>
                  <a:pt x="87717" y="5587442"/>
                  <a:pt x="82431" y="5550877"/>
                  <a:pt x="89120" y="5529641"/>
                </a:cubicBezTo>
                <a:cubicBezTo>
                  <a:pt x="69291" y="5496375"/>
                  <a:pt x="118554" y="5526326"/>
                  <a:pt x="94330" y="5470852"/>
                </a:cubicBezTo>
                <a:cubicBezTo>
                  <a:pt x="95483" y="5449506"/>
                  <a:pt x="114690" y="5429653"/>
                  <a:pt x="116139" y="5390946"/>
                </a:cubicBezTo>
                <a:cubicBezTo>
                  <a:pt x="127589" y="5337323"/>
                  <a:pt x="132794" y="5338384"/>
                  <a:pt x="135560" y="5284344"/>
                </a:cubicBezTo>
                <a:cubicBezTo>
                  <a:pt x="143629" y="5226223"/>
                  <a:pt x="148113" y="5192743"/>
                  <a:pt x="158141" y="5143920"/>
                </a:cubicBezTo>
                <a:cubicBezTo>
                  <a:pt x="170128" y="5118849"/>
                  <a:pt x="159838" y="5102006"/>
                  <a:pt x="174950" y="5088188"/>
                </a:cubicBezTo>
                <a:cubicBezTo>
                  <a:pt x="197620" y="5107654"/>
                  <a:pt x="181875" y="4983257"/>
                  <a:pt x="203603" y="5010764"/>
                </a:cubicBezTo>
                <a:lnTo>
                  <a:pt x="258582" y="4919969"/>
                </a:lnTo>
                <a:cubicBezTo>
                  <a:pt x="238838" y="4883087"/>
                  <a:pt x="271098" y="4853332"/>
                  <a:pt x="287910" y="4849612"/>
                </a:cubicBezTo>
                <a:cubicBezTo>
                  <a:pt x="294156" y="4811643"/>
                  <a:pt x="286101" y="4834074"/>
                  <a:pt x="305439" y="4799017"/>
                </a:cubicBezTo>
                <a:cubicBezTo>
                  <a:pt x="322572" y="4758926"/>
                  <a:pt x="352642" y="4705848"/>
                  <a:pt x="373456" y="4667754"/>
                </a:cubicBezTo>
                <a:cubicBezTo>
                  <a:pt x="384080" y="4649919"/>
                  <a:pt x="401158" y="4670663"/>
                  <a:pt x="407944" y="4574050"/>
                </a:cubicBezTo>
                <a:cubicBezTo>
                  <a:pt x="408098" y="4548109"/>
                  <a:pt x="427782" y="4503327"/>
                  <a:pt x="425133" y="4462469"/>
                </a:cubicBezTo>
                <a:lnTo>
                  <a:pt x="433890" y="4364681"/>
                </a:lnTo>
                <a:cubicBezTo>
                  <a:pt x="430018" y="4339230"/>
                  <a:pt x="435361" y="4287915"/>
                  <a:pt x="440691" y="4222147"/>
                </a:cubicBezTo>
                <a:cubicBezTo>
                  <a:pt x="451463" y="4164562"/>
                  <a:pt x="497377" y="4067298"/>
                  <a:pt x="503057" y="3977136"/>
                </a:cubicBezTo>
                <a:cubicBezTo>
                  <a:pt x="519229" y="3939837"/>
                  <a:pt x="472839" y="3875689"/>
                  <a:pt x="507582" y="3776020"/>
                </a:cubicBezTo>
                <a:cubicBezTo>
                  <a:pt x="497716" y="3757477"/>
                  <a:pt x="518006" y="3707185"/>
                  <a:pt x="521577" y="3692206"/>
                </a:cubicBezTo>
                <a:cubicBezTo>
                  <a:pt x="525148" y="3677227"/>
                  <a:pt x="526352" y="3687655"/>
                  <a:pt x="529009" y="3686147"/>
                </a:cubicBezTo>
                <a:cubicBezTo>
                  <a:pt x="531848" y="3650325"/>
                  <a:pt x="545504" y="3563351"/>
                  <a:pt x="551870" y="3514534"/>
                </a:cubicBezTo>
                <a:cubicBezTo>
                  <a:pt x="561331" y="3487751"/>
                  <a:pt x="581973" y="3426419"/>
                  <a:pt x="567205" y="3393248"/>
                </a:cubicBezTo>
                <a:cubicBezTo>
                  <a:pt x="585208" y="3400657"/>
                  <a:pt x="563566" y="3353906"/>
                  <a:pt x="579630" y="3344723"/>
                </a:cubicBezTo>
                <a:cubicBezTo>
                  <a:pt x="592861" y="3339338"/>
                  <a:pt x="589379" y="3323900"/>
                  <a:pt x="592672" y="3310978"/>
                </a:cubicBezTo>
                <a:cubicBezTo>
                  <a:pt x="605351" y="3299735"/>
                  <a:pt x="594296" y="3237176"/>
                  <a:pt x="589270" y="3216655"/>
                </a:cubicBezTo>
                <a:cubicBezTo>
                  <a:pt x="566909" y="3160431"/>
                  <a:pt x="626099" y="3142203"/>
                  <a:pt x="609663" y="3096973"/>
                </a:cubicBezTo>
                <a:cubicBezTo>
                  <a:pt x="609191" y="3084373"/>
                  <a:pt x="615889" y="3033331"/>
                  <a:pt x="618886" y="3023628"/>
                </a:cubicBezTo>
                <a:lnTo>
                  <a:pt x="630425" y="2998646"/>
                </a:lnTo>
                <a:lnTo>
                  <a:pt x="640017" y="2995914"/>
                </a:lnTo>
                <a:lnTo>
                  <a:pt x="643600" y="2978244"/>
                </a:lnTo>
                <a:lnTo>
                  <a:pt x="659520" y="2950805"/>
                </a:lnTo>
                <a:cubicBezTo>
                  <a:pt x="620152" y="2937671"/>
                  <a:pt x="687598" y="2860550"/>
                  <a:pt x="650890" y="2864933"/>
                </a:cubicBezTo>
                <a:cubicBezTo>
                  <a:pt x="663707" y="2817056"/>
                  <a:pt x="662078" y="2779813"/>
                  <a:pt x="640210" y="2741864"/>
                </a:cubicBezTo>
                <a:cubicBezTo>
                  <a:pt x="634452" y="2649732"/>
                  <a:pt x="665268" y="2597914"/>
                  <a:pt x="639387" y="2510931"/>
                </a:cubicBezTo>
                <a:cubicBezTo>
                  <a:pt x="645574" y="2407642"/>
                  <a:pt x="671719" y="2317589"/>
                  <a:pt x="680438" y="2227415"/>
                </a:cubicBezTo>
                <a:cubicBezTo>
                  <a:pt x="664175" y="2189847"/>
                  <a:pt x="704423" y="2141655"/>
                  <a:pt x="688135" y="2054289"/>
                </a:cubicBezTo>
                <a:cubicBezTo>
                  <a:pt x="683239" y="2048201"/>
                  <a:pt x="684029" y="1979567"/>
                  <a:pt x="681480" y="1972202"/>
                </a:cubicBezTo>
                <a:lnTo>
                  <a:pt x="686247" y="1917474"/>
                </a:lnTo>
                <a:lnTo>
                  <a:pt x="679783" y="1862721"/>
                </a:lnTo>
                <a:cubicBezTo>
                  <a:pt x="683677" y="1851209"/>
                  <a:pt x="688980" y="1824057"/>
                  <a:pt x="686639" y="1818227"/>
                </a:cubicBezTo>
                <a:lnTo>
                  <a:pt x="658235" y="1742488"/>
                </a:lnTo>
                <a:cubicBezTo>
                  <a:pt x="645662" y="1715201"/>
                  <a:pt x="661423" y="1719638"/>
                  <a:pt x="636990" y="1638389"/>
                </a:cubicBezTo>
                <a:cubicBezTo>
                  <a:pt x="626351" y="1601441"/>
                  <a:pt x="629414" y="1617134"/>
                  <a:pt x="602059" y="1570807"/>
                </a:cubicBezTo>
                <a:lnTo>
                  <a:pt x="570903" y="1513173"/>
                </a:lnTo>
                <a:cubicBezTo>
                  <a:pt x="570781" y="1503175"/>
                  <a:pt x="550561" y="1468055"/>
                  <a:pt x="550438" y="1458058"/>
                </a:cubicBezTo>
                <a:cubicBezTo>
                  <a:pt x="556848" y="1428101"/>
                  <a:pt x="546263" y="1422712"/>
                  <a:pt x="531416" y="1385478"/>
                </a:cubicBezTo>
                <a:cubicBezTo>
                  <a:pt x="527790" y="1370753"/>
                  <a:pt x="490725" y="1304050"/>
                  <a:pt x="501981" y="1265452"/>
                </a:cubicBezTo>
                <a:cubicBezTo>
                  <a:pt x="501825" y="1234781"/>
                  <a:pt x="490462" y="1187660"/>
                  <a:pt x="487370" y="1141743"/>
                </a:cubicBezTo>
                <a:cubicBezTo>
                  <a:pt x="484278" y="1095826"/>
                  <a:pt x="483852" y="1028118"/>
                  <a:pt x="483427" y="989948"/>
                </a:cubicBezTo>
                <a:cubicBezTo>
                  <a:pt x="483001" y="951779"/>
                  <a:pt x="494678" y="945984"/>
                  <a:pt x="484820" y="912725"/>
                </a:cubicBezTo>
                <a:cubicBezTo>
                  <a:pt x="467566" y="854951"/>
                  <a:pt x="510777" y="860797"/>
                  <a:pt x="475093" y="812798"/>
                </a:cubicBezTo>
                <a:cubicBezTo>
                  <a:pt x="461960" y="787034"/>
                  <a:pt x="498505" y="551948"/>
                  <a:pt x="461972" y="450605"/>
                </a:cubicBezTo>
                <a:cubicBezTo>
                  <a:pt x="470167" y="357604"/>
                  <a:pt x="458694" y="431306"/>
                  <a:pt x="465015" y="372906"/>
                </a:cubicBezTo>
                <a:cubicBezTo>
                  <a:pt x="503427" y="364177"/>
                  <a:pt x="489736" y="290341"/>
                  <a:pt x="490377" y="246134"/>
                </a:cubicBezTo>
                <a:cubicBezTo>
                  <a:pt x="491019" y="201927"/>
                  <a:pt x="449725" y="138160"/>
                  <a:pt x="468864" y="107666"/>
                </a:cubicBezTo>
                <a:cubicBezTo>
                  <a:pt x="468282" y="89794"/>
                  <a:pt x="477749" y="76947"/>
                  <a:pt x="477167" y="59075"/>
                </a:cubicBezTo>
                <a:lnTo>
                  <a:pt x="472992" y="14560"/>
                </a:lnTo>
                <a:close/>
              </a:path>
            </a:pathLst>
          </a:custGeom>
        </p:spPr>
      </p:pic>
      <p:sp>
        <p:nvSpPr>
          <p:cNvPr id="2" name="Title 1">
            <a:extLst>
              <a:ext uri="{FF2B5EF4-FFF2-40B4-BE49-F238E27FC236}">
                <a16:creationId xmlns:a16="http://schemas.microsoft.com/office/drawing/2014/main" id="{080977F3-3BE8-A9DF-A408-9E74FAF53C48}"/>
              </a:ext>
            </a:extLst>
          </p:cNvPr>
          <p:cNvSpPr>
            <a:spLocks noGrp="1"/>
          </p:cNvSpPr>
          <p:nvPr>
            <p:ph type="title"/>
          </p:nvPr>
        </p:nvSpPr>
        <p:spPr>
          <a:xfrm>
            <a:off x="822577" y="116481"/>
            <a:ext cx="5123391" cy="1322887"/>
          </a:xfrm>
        </p:spPr>
        <p:txBody>
          <a:bodyPr>
            <a:normAutofit/>
          </a:bodyPr>
          <a:lstStyle/>
          <a:p>
            <a:r>
              <a:rPr lang="en-US" b="1" dirty="0"/>
              <a:t>Assessment/Marking  </a:t>
            </a:r>
          </a:p>
        </p:txBody>
      </p:sp>
      <p:sp>
        <p:nvSpPr>
          <p:cNvPr id="8" name="Content Placeholder 7">
            <a:extLst>
              <a:ext uri="{FF2B5EF4-FFF2-40B4-BE49-F238E27FC236}">
                <a16:creationId xmlns:a16="http://schemas.microsoft.com/office/drawing/2014/main" id="{5FBDE2C3-6F25-04A5-C4DC-0A077571ABEA}"/>
              </a:ext>
            </a:extLst>
          </p:cNvPr>
          <p:cNvSpPr>
            <a:spLocks noGrp="1"/>
          </p:cNvSpPr>
          <p:nvPr>
            <p:ph idx="1"/>
          </p:nvPr>
        </p:nvSpPr>
        <p:spPr>
          <a:xfrm>
            <a:off x="899592" y="1340768"/>
            <a:ext cx="4824536" cy="5112568"/>
          </a:xfrm>
        </p:spPr>
        <p:txBody>
          <a:bodyPr>
            <a:normAutofit/>
          </a:bodyPr>
          <a:lstStyle/>
          <a:p>
            <a:r>
              <a:rPr lang="en-US" sz="2400" dirty="0"/>
              <a:t>Portfolios wherever possible are always first marked by an assessor from a different Local Authority to the learner. </a:t>
            </a:r>
          </a:p>
          <a:p>
            <a:r>
              <a:rPr lang="en-US" sz="2400" dirty="0"/>
              <a:t>Marks are released around 6 weeks after submissions. Please check Moodle for information regarding this. </a:t>
            </a:r>
          </a:p>
          <a:p>
            <a:r>
              <a:rPr lang="en-US" sz="2400" dirty="0"/>
              <a:t>Marks are always only provisional until they are confirmed at exam board.</a:t>
            </a:r>
            <a:endParaRPr lang="en-US" sz="1700" dirty="0"/>
          </a:p>
          <a:p>
            <a:endParaRPr lang="en-US" sz="1700" dirty="0"/>
          </a:p>
        </p:txBody>
      </p:sp>
      <p:sp>
        <p:nvSpPr>
          <p:cNvPr id="7" name="Slide Number Placeholder 6">
            <a:extLst>
              <a:ext uri="{FF2B5EF4-FFF2-40B4-BE49-F238E27FC236}">
                <a16:creationId xmlns:a16="http://schemas.microsoft.com/office/drawing/2014/main" id="{D7A032FC-2059-FC18-6D9B-1CFC5A291534}"/>
              </a:ext>
            </a:extLst>
          </p:cNvPr>
          <p:cNvSpPr>
            <a:spLocks noGrp="1"/>
          </p:cNvSpPr>
          <p:nvPr>
            <p:ph type="sldNum" sz="quarter" idx="12"/>
          </p:nvPr>
        </p:nvSpPr>
        <p:spPr>
          <a:xfrm>
            <a:off x="6457950" y="6356350"/>
            <a:ext cx="2057400" cy="365125"/>
          </a:xfrm>
        </p:spPr>
        <p:txBody>
          <a:bodyPr>
            <a:normAutofit/>
          </a:bodyPr>
          <a:lstStyle/>
          <a:p>
            <a:pPr>
              <a:spcAft>
                <a:spcPts val="600"/>
              </a:spcAft>
              <a:defRPr/>
            </a:pPr>
            <a:fld id="{B0BA0F15-66FD-47F2-904D-700571CB0C0C}" type="slidenum">
              <a:rPr lang="en-GB" altLang="en-US">
                <a:solidFill>
                  <a:srgbClr val="FFFFFF"/>
                </a:solidFill>
              </a:rPr>
              <a:pPr>
                <a:spcAft>
                  <a:spcPts val="600"/>
                </a:spcAft>
                <a:defRPr/>
              </a:pPr>
              <a:t>38</a:t>
            </a:fld>
            <a:endParaRPr lang="en-GB" altLang="en-US">
              <a:solidFill>
                <a:srgbClr val="FFFFFF"/>
              </a:solidFill>
            </a:endParaRPr>
          </a:p>
        </p:txBody>
      </p:sp>
      <p:sp>
        <p:nvSpPr>
          <p:cNvPr id="3" name="Footer Placeholder 2">
            <a:extLst>
              <a:ext uri="{FF2B5EF4-FFF2-40B4-BE49-F238E27FC236}">
                <a16:creationId xmlns:a16="http://schemas.microsoft.com/office/drawing/2014/main" id="{02941D9C-0845-9A6A-88E2-CB5ADA41CC27}"/>
              </a:ext>
            </a:extLst>
          </p:cNvPr>
          <p:cNvSpPr>
            <a:spLocks noGrp="1"/>
          </p:cNvSpPr>
          <p:nvPr>
            <p:ph type="ftr" sz="quarter" idx="11"/>
          </p:nvPr>
        </p:nvSpPr>
        <p:spPr/>
        <p:txBody>
          <a:bodyPr/>
          <a:lstStyle/>
          <a:p>
            <a:r>
              <a:rPr lang="en-GB"/>
              <a:t>Porth Agored Social Work  Consolidation Programme </a:t>
            </a:r>
          </a:p>
          <a:p>
            <a:r>
              <a:rPr lang="en-GB"/>
              <a:t>
</a:t>
            </a:r>
          </a:p>
        </p:txBody>
      </p:sp>
    </p:spTree>
    <p:extLst>
      <p:ext uri="{BB962C8B-B14F-4D97-AF65-F5344CB8AC3E}">
        <p14:creationId xmlns:p14="http://schemas.microsoft.com/office/powerpoint/2010/main" val="766673142"/>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9171" name="Rectangle 49170">
            <a:extLst>
              <a:ext uri="{FF2B5EF4-FFF2-40B4-BE49-F238E27FC236}">
                <a16:creationId xmlns:a16="http://schemas.microsoft.com/office/drawing/2014/main" id="{2CB962CF-61A3-4EF9-94F6-7C59B03295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itle 6">
            <a:extLst>
              <a:ext uri="{FF2B5EF4-FFF2-40B4-BE49-F238E27FC236}">
                <a16:creationId xmlns:a16="http://schemas.microsoft.com/office/drawing/2014/main" id="{B7E3647E-2312-4426-BE8A-64BEAEE172AB}"/>
              </a:ext>
            </a:extLst>
          </p:cNvPr>
          <p:cNvSpPr>
            <a:spLocks noGrp="1"/>
          </p:cNvSpPr>
          <p:nvPr>
            <p:ph type="title"/>
          </p:nvPr>
        </p:nvSpPr>
        <p:spPr>
          <a:xfrm>
            <a:off x="593826" y="-99392"/>
            <a:ext cx="5098053" cy="1651404"/>
          </a:xfrm>
        </p:spPr>
        <p:txBody>
          <a:bodyPr>
            <a:normAutofit/>
          </a:bodyPr>
          <a:lstStyle/>
          <a:p>
            <a:pPr>
              <a:defRPr/>
            </a:pPr>
            <a:r>
              <a:rPr lang="en-GB" sz="3500" dirty="0"/>
              <a:t>Finishing</a:t>
            </a:r>
          </a:p>
        </p:txBody>
      </p:sp>
      <p:sp>
        <p:nvSpPr>
          <p:cNvPr id="49158" name="Content Placeholder 7">
            <a:extLst>
              <a:ext uri="{FF2B5EF4-FFF2-40B4-BE49-F238E27FC236}">
                <a16:creationId xmlns:a16="http://schemas.microsoft.com/office/drawing/2014/main" id="{4343D1DA-8E52-4AB4-80D3-BAD8C542CF2B}"/>
              </a:ext>
            </a:extLst>
          </p:cNvPr>
          <p:cNvSpPr>
            <a:spLocks noGrp="1"/>
          </p:cNvSpPr>
          <p:nvPr>
            <p:ph idx="1"/>
          </p:nvPr>
        </p:nvSpPr>
        <p:spPr>
          <a:xfrm>
            <a:off x="564059" y="1080467"/>
            <a:ext cx="5232077" cy="5228853"/>
          </a:xfrm>
        </p:spPr>
        <p:txBody>
          <a:bodyPr>
            <a:normAutofit/>
          </a:bodyPr>
          <a:lstStyle/>
          <a:p>
            <a:pPr>
              <a:buFont typeface="Arial" panose="020B0604020202020204" pitchFamily="34" charset="0"/>
              <a:buChar char="•"/>
            </a:pPr>
            <a:r>
              <a:rPr lang="en-GB" altLang="en-US" sz="1800" dirty="0"/>
              <a:t>Have you booked your study days? If not get them booked in. </a:t>
            </a:r>
          </a:p>
          <a:p>
            <a:pPr>
              <a:buFont typeface="Arial" panose="020B0604020202020204" pitchFamily="34" charset="0"/>
              <a:buChar char="•"/>
            </a:pPr>
            <a:r>
              <a:rPr lang="en-GB" altLang="en-US" sz="1800" dirty="0"/>
              <a:t>The procedure regarding extenuating circumstances and suspension of studies is in the programme handbook and on Moodle</a:t>
            </a:r>
          </a:p>
          <a:p>
            <a:pPr>
              <a:buFont typeface="Arial" panose="020B0604020202020204" pitchFamily="34" charset="0"/>
              <a:buChar char="•"/>
            </a:pPr>
            <a:r>
              <a:rPr lang="en-GB" altLang="en-US" sz="1800" dirty="0"/>
              <a:t>Please get in touch with the training department if you are having any problems</a:t>
            </a:r>
          </a:p>
          <a:p>
            <a:pPr>
              <a:buFont typeface="Arial" panose="020B0604020202020204" pitchFamily="34" charset="0"/>
              <a:buChar char="•"/>
            </a:pPr>
            <a:r>
              <a:rPr lang="en-GB" altLang="en-US" sz="1800" dirty="0"/>
              <a:t>Please fill in and return the evaluation questionaries' you will receive on completion of the programme</a:t>
            </a:r>
          </a:p>
          <a:p>
            <a:pPr>
              <a:buFont typeface="Arial" panose="020B0604020202020204" pitchFamily="34" charset="0"/>
              <a:buChar char="•"/>
            </a:pPr>
            <a:r>
              <a:rPr lang="en-GB" altLang="en-US" sz="1800" dirty="0"/>
              <a:t>Don’t leave it till the last minute!</a:t>
            </a:r>
          </a:p>
          <a:p>
            <a:pPr marL="109537" indent="0">
              <a:buNone/>
            </a:pPr>
            <a:r>
              <a:rPr lang="en-GB" altLang="en-US" sz="1800" b="1" dirty="0"/>
              <a:t>Rest of the day</a:t>
            </a:r>
          </a:p>
          <a:p>
            <a:pPr marL="342900" indent="-342900">
              <a:defRPr/>
            </a:pPr>
            <a:r>
              <a:rPr lang="en-GB" altLang="en-US" sz="1800" dirty="0"/>
              <a:t>Individual time with trainers to discuss your work</a:t>
            </a:r>
          </a:p>
          <a:p>
            <a:pPr marL="342900" indent="-342900">
              <a:defRPr/>
            </a:pPr>
            <a:r>
              <a:rPr lang="en-GB" altLang="en-US" sz="1800" dirty="0"/>
              <a:t>Time to do work on portfolios.</a:t>
            </a:r>
          </a:p>
          <a:p>
            <a:pPr>
              <a:buFont typeface="Arial" panose="020B0604020202020204" pitchFamily="34" charset="0"/>
              <a:buChar char="•"/>
            </a:pPr>
            <a:endParaRPr lang="en-GB" altLang="en-US" sz="1600" dirty="0">
              <a:latin typeface="+mj-lt"/>
            </a:endParaRPr>
          </a:p>
          <a:p>
            <a:endParaRPr lang="en-GB" altLang="en-US" sz="1600" dirty="0"/>
          </a:p>
        </p:txBody>
      </p:sp>
      <p:pic>
        <p:nvPicPr>
          <p:cNvPr id="49156" name="Picture 1">
            <a:extLst>
              <a:ext uri="{FF2B5EF4-FFF2-40B4-BE49-F238E27FC236}">
                <a16:creationId xmlns:a16="http://schemas.microsoft.com/office/drawing/2014/main" id="{746E635A-EFAE-4D0B-BB59-A9F5B40E99A3}"/>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6895" r="19405" b="1"/>
          <a:stretch/>
        </p:blipFill>
        <p:spPr bwMode="auto">
          <a:xfrm>
            <a:off x="6353553" y="168168"/>
            <a:ext cx="2285945" cy="3168155"/>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 name="Picture 10" descr="Graduation caps in the air&#10;&#10;Description automatically generated">
            <a:extLst>
              <a:ext uri="{FF2B5EF4-FFF2-40B4-BE49-F238E27FC236}">
                <a16:creationId xmlns:a16="http://schemas.microsoft.com/office/drawing/2014/main" id="{05C5B479-D936-7FCE-A2C9-D4352C59BBF7}"/>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5998167" y="4098598"/>
            <a:ext cx="2996717" cy="1625718"/>
          </a:xfrm>
          <a:prstGeom prst="rect">
            <a:avLst/>
          </a:prstGeom>
        </p:spPr>
      </p:pic>
      <p:sp>
        <p:nvSpPr>
          <p:cNvPr id="49159" name="Slide Number Placeholder 8">
            <a:extLst>
              <a:ext uri="{FF2B5EF4-FFF2-40B4-BE49-F238E27FC236}">
                <a16:creationId xmlns:a16="http://schemas.microsoft.com/office/drawing/2014/main" id="{90FA3167-732C-44E3-B57C-C94CB774C2BB}"/>
              </a:ext>
            </a:extLst>
          </p:cNvPr>
          <p:cNvSpPr>
            <a:spLocks noGrp="1" noChangeArrowheads="1"/>
          </p:cNvSpPr>
          <p:nvPr>
            <p:ph type="sldNum" sz="quarter" idx="12"/>
          </p:nvPr>
        </p:nvSpPr>
        <p:spPr bwMode="auto">
          <a:xfrm>
            <a:off x="6457950" y="6356350"/>
            <a:ext cx="205740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8AB476DB-4C19-4552-A388-C691721820D8}" type="slidenum">
              <a:rPr lang="en-GB" altLang="en-US" smtClean="0"/>
              <a:pPr>
                <a:spcAft>
                  <a:spcPts val="600"/>
                </a:spcAft>
              </a:pPr>
              <a:t>39</a:t>
            </a:fld>
            <a:endParaRPr lang="en-GB" altLang="en-US" dirty="0"/>
          </a:p>
        </p:txBody>
      </p:sp>
      <p:sp>
        <p:nvSpPr>
          <p:cNvPr id="4" name="Title 1">
            <a:extLst>
              <a:ext uri="{FF2B5EF4-FFF2-40B4-BE49-F238E27FC236}">
                <a16:creationId xmlns:a16="http://schemas.microsoft.com/office/drawing/2014/main" id="{0D73C0C4-9216-4BC8-BD22-A049C2447E0D}"/>
              </a:ext>
            </a:extLst>
          </p:cNvPr>
          <p:cNvSpPr txBox="1">
            <a:spLocks/>
          </p:cNvSpPr>
          <p:nvPr/>
        </p:nvSpPr>
        <p:spPr>
          <a:xfrm>
            <a:off x="468313" y="188913"/>
            <a:ext cx="8229600" cy="792162"/>
          </a:xfrm>
          <a:prstGeom prst="rect">
            <a:avLst/>
          </a:prstGeom>
        </p:spPr>
        <p:txBody>
          <a:bodyPr anchor="b">
            <a:normAutofit/>
            <a:scene3d>
              <a:camera prst="orthographicFront"/>
              <a:lightRig rig="soft" dir="t"/>
            </a:scene3d>
            <a:sp3d prstMaterial="softEdge">
              <a:bevelT w="25400" h="25400"/>
            </a:sp3d>
          </a:bodyPr>
          <a:lstStyle/>
          <a:p>
            <a:pPr algn="ctr">
              <a:defRPr/>
            </a:pPr>
            <a:endParaRPr lang="en-GB" sz="4000" b="1" dirty="0">
              <a:effectLst>
                <a:outerShdw blurRad="31750" dist="25400" dir="5400000" algn="tl" rotWithShape="0">
                  <a:srgbClr val="000000">
                    <a:alpha val="25000"/>
                  </a:srgbClr>
                </a:outerShdw>
              </a:effectLst>
              <a:ea typeface="+mj-ea"/>
            </a:endParaRPr>
          </a:p>
        </p:txBody>
      </p:sp>
      <p:sp>
        <p:nvSpPr>
          <p:cNvPr id="49155" name="Content Placeholder 2">
            <a:extLst>
              <a:ext uri="{FF2B5EF4-FFF2-40B4-BE49-F238E27FC236}">
                <a16:creationId xmlns:a16="http://schemas.microsoft.com/office/drawing/2014/main" id="{018598AD-CA30-43FE-8C70-AFEEC08D5D70}"/>
              </a:ext>
            </a:extLst>
          </p:cNvPr>
          <p:cNvSpPr txBox="1">
            <a:spLocks/>
          </p:cNvSpPr>
          <p:nvPr/>
        </p:nvSpPr>
        <p:spPr bwMode="auto">
          <a:xfrm>
            <a:off x="477862" y="142909"/>
            <a:ext cx="7595416" cy="86714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45720" rIns="45720"/>
          <a:lstStyle>
            <a:lvl1pPr marL="457200" indent="-457200">
              <a:spcBef>
                <a:spcPts val="400"/>
              </a:spcBef>
              <a:buClr>
                <a:schemeClr val="accent1"/>
              </a:buClr>
              <a:buSzPct val="68000"/>
              <a:buFont typeface="Wingdings 3" panose="05040102010807070707" pitchFamily="18" charset="2"/>
              <a:buChar char=""/>
              <a:defRPr sz="2700">
                <a:solidFill>
                  <a:schemeClr val="tx1"/>
                </a:solidFill>
                <a:latin typeface="Lucida Sans Unicode" panose="020B0602030504020204" pitchFamily="34" charset="0"/>
              </a:defRPr>
            </a:lvl1pPr>
            <a:lvl2pPr marL="742950" indent="-285750">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defRPr>
            </a:lvl2pPr>
            <a:lvl3pPr marL="1143000" indent="-228600">
              <a:spcBef>
                <a:spcPts val="350"/>
              </a:spcBef>
              <a:buClr>
                <a:schemeClr val="accent2"/>
              </a:buClr>
              <a:buSzPct val="100000"/>
              <a:buFont typeface="Wingdings 2" panose="05020102010507070707" pitchFamily="18" charset="2"/>
              <a:buChar char=""/>
              <a:defRPr sz="2100">
                <a:solidFill>
                  <a:schemeClr val="tx1"/>
                </a:solidFill>
                <a:latin typeface="Lucida Sans Unicode" panose="020B0602030504020204" pitchFamily="34" charset="0"/>
              </a:defRPr>
            </a:lvl3pPr>
            <a:lvl4pPr marL="1600200" indent="-228600">
              <a:spcBef>
                <a:spcPts val="350"/>
              </a:spcBef>
              <a:buClr>
                <a:schemeClr val="accent2"/>
              </a:buClr>
              <a:buFont typeface="Wingdings 2" panose="05020102010507070707" pitchFamily="18" charset="2"/>
              <a:buChar char=""/>
              <a:defRPr sz="1900">
                <a:solidFill>
                  <a:schemeClr val="tx1"/>
                </a:solidFill>
                <a:latin typeface="Lucida Sans Unicode" panose="020B0602030504020204" pitchFamily="34" charset="0"/>
              </a:defRPr>
            </a:lvl4pPr>
            <a:lvl5pPr marL="2057400" indent="-228600">
              <a:spcBef>
                <a:spcPts val="350"/>
              </a:spcBef>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5pPr>
            <a:lvl6pPr marL="25146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6pPr>
            <a:lvl7pPr marL="29718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7pPr>
            <a:lvl8pPr marL="34290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8pPr>
            <a:lvl9pPr marL="38862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9pPr>
          </a:lstStyle>
          <a:p>
            <a:pPr>
              <a:lnSpc>
                <a:spcPct val="90000"/>
              </a:lnSpc>
              <a:buFont typeface="Arial" panose="020B0604020202020204" pitchFamily="34" charset="0"/>
              <a:buChar char="•"/>
            </a:pPr>
            <a:endParaRPr lang="en-GB" altLang="en-US" dirty="0">
              <a:latin typeface="Arial" panose="020B0604020202020204" pitchFamily="34" charset="0"/>
            </a:endParaRPr>
          </a:p>
        </p:txBody>
      </p:sp>
      <p:sp>
        <p:nvSpPr>
          <p:cNvPr id="2" name="Footer Placeholder 1">
            <a:extLst>
              <a:ext uri="{FF2B5EF4-FFF2-40B4-BE49-F238E27FC236}">
                <a16:creationId xmlns:a16="http://schemas.microsoft.com/office/drawing/2014/main" id="{AFA8BDBE-C3E9-4FC0-ED84-92C9E2084776}"/>
              </a:ext>
            </a:extLst>
          </p:cNvPr>
          <p:cNvSpPr>
            <a:spLocks noGrp="1"/>
          </p:cNvSpPr>
          <p:nvPr>
            <p:ph type="ftr" sz="quarter" idx="11"/>
          </p:nvPr>
        </p:nvSpPr>
        <p:spPr/>
        <p:txBody>
          <a:bodyPr/>
          <a:lstStyle/>
          <a:p>
            <a:r>
              <a:rPr lang="en-GB"/>
              <a:t>Porth Agored Social Work  Consolidation Programme </a:t>
            </a:r>
          </a:p>
          <a:p>
            <a:r>
              <a:rPr lang="en-GB"/>
              <a:t>
</a:t>
            </a:r>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FB89A842-16B8-4A2C-E12C-FF3E0627B52B}"/>
              </a:ext>
            </a:extLst>
          </p:cNvPr>
          <p:cNvSpPr>
            <a:spLocks noGrp="1"/>
          </p:cNvSpPr>
          <p:nvPr>
            <p:ph type="title"/>
          </p:nvPr>
        </p:nvSpPr>
        <p:spPr>
          <a:xfrm>
            <a:off x="457200" y="1062038"/>
            <a:ext cx="8229600" cy="857250"/>
          </a:xfrm>
        </p:spPr>
        <p:txBody>
          <a:bodyPr anchor="ctr">
            <a:normAutofit/>
          </a:bodyPr>
          <a:lstStyle/>
          <a:p>
            <a:r>
              <a:rPr lang="en-US" dirty="0"/>
              <a:t>Evaluation </a:t>
            </a:r>
          </a:p>
        </p:txBody>
      </p:sp>
      <p:graphicFrame>
        <p:nvGraphicFramePr>
          <p:cNvPr id="5" name="Content Placeholder 4">
            <a:extLst>
              <a:ext uri="{FF2B5EF4-FFF2-40B4-BE49-F238E27FC236}">
                <a16:creationId xmlns:a16="http://schemas.microsoft.com/office/drawing/2014/main" id="{E7A38FB7-598C-CE86-7799-75F86697BD24}"/>
              </a:ext>
            </a:extLst>
          </p:cNvPr>
          <p:cNvGraphicFramePr>
            <a:graphicFrameLocks noGrp="1"/>
          </p:cNvGraphicFramePr>
          <p:nvPr>
            <p:ph sz="half" idx="2"/>
          </p:nvPr>
        </p:nvGraphicFramePr>
        <p:xfrm>
          <a:off x="457200" y="1919288"/>
          <a:ext cx="4040188" cy="3468740"/>
        </p:xfrm>
        <a:graphic>
          <a:graphicData uri="http://schemas.openxmlformats.org/drawingml/2006/table">
            <a:tbl>
              <a:tblPr firstRow="1" firstCol="1" bandRow="1">
                <a:noFill/>
                <a:tableStyleId>{5C22544A-7EE6-4342-B048-85BDC9FD1C3A}</a:tableStyleId>
              </a:tblPr>
              <a:tblGrid>
                <a:gridCol w="4040188">
                  <a:extLst>
                    <a:ext uri="{9D8B030D-6E8A-4147-A177-3AD203B41FA5}">
                      <a16:colId xmlns:a16="http://schemas.microsoft.com/office/drawing/2014/main" val="3659162764"/>
                    </a:ext>
                  </a:extLst>
                </a:gridCol>
              </a:tblGrid>
              <a:tr h="1049633">
                <a:tc>
                  <a:txBody>
                    <a:bodyPr/>
                    <a:lstStyle/>
                    <a:p>
                      <a:r>
                        <a:rPr lang="en-GB" sz="1400" b="1" dirty="0">
                          <a:solidFill>
                            <a:srgbClr val="FFFFFF"/>
                          </a:solidFill>
                          <a:effectLst/>
                        </a:rPr>
                        <a:t>What do you think worked well in the workshop/what did you find helpful today?</a:t>
                      </a:r>
                      <a:endParaRPr lang="en-GB" sz="1400" b="1" dirty="0">
                        <a:solidFill>
                          <a:srgbClr val="FFFFFF"/>
                        </a:solidFill>
                        <a:effectLst/>
                        <a:latin typeface="Calibri" panose="020F0502020204030204" pitchFamily="34" charset="0"/>
                        <a:ea typeface="Calibri" panose="020F0502020204030204" pitchFamily="34" charset="0"/>
                        <a:cs typeface="Times New Roman" panose="02020603050405020304" pitchFamily="18" charset="0"/>
                      </a:endParaRPr>
                    </a:p>
                  </a:txBody>
                  <a:tcPr marL="199338" marR="119603" marT="119603" marB="119603" anchor="ctr">
                    <a:lnL w="38100" cap="flat" cmpd="sng" algn="ctr">
                      <a:noFill/>
                      <a:prstDash val="solid"/>
                    </a:lnL>
                    <a:lnR w="38100" cap="flat" cmpd="sng" algn="ctr">
                      <a:noFill/>
                      <a:prstDash val="solid"/>
                    </a:lnR>
                    <a:lnT w="38100" cap="flat" cmpd="sng" algn="ctr">
                      <a:noFill/>
                      <a:prstDash val="solid"/>
                    </a:lnT>
                    <a:lnB w="38100" cap="flat" cmpd="sng" algn="ctr">
                      <a:solidFill>
                        <a:srgbClr val="FFFFFF"/>
                      </a:solidFill>
                      <a:prstDash val="solid"/>
                    </a:lnB>
                    <a:solidFill>
                      <a:srgbClr val="636B68">
                        <a:alpha val="69804"/>
                      </a:srgbClr>
                    </a:solidFill>
                  </a:tcPr>
                </a:tc>
                <a:extLst>
                  <a:ext uri="{0D108BD9-81ED-4DB2-BD59-A6C34878D82A}">
                    <a16:rowId xmlns:a16="http://schemas.microsoft.com/office/drawing/2014/main" val="2454308226"/>
                  </a:ext>
                </a:extLst>
              </a:tr>
              <a:tr h="1081646">
                <a:tc>
                  <a:txBody>
                    <a:bodyPr/>
                    <a:lstStyle/>
                    <a:p>
                      <a:r>
                        <a:rPr lang="en-GB" sz="1400" b="1" dirty="0">
                          <a:solidFill>
                            <a:srgbClr val="FFFFFF"/>
                          </a:solidFill>
                          <a:effectLst/>
                        </a:rPr>
                        <a:t>Was there anything you didn’t think work so well? </a:t>
                      </a:r>
                    </a:p>
                    <a:p>
                      <a:r>
                        <a:rPr lang="en-GB" sz="1400" b="1" dirty="0">
                          <a:solidFill>
                            <a:srgbClr val="FFFFFF"/>
                          </a:solidFill>
                          <a:effectLst/>
                        </a:rPr>
                        <a:t> </a:t>
                      </a:r>
                      <a:endParaRPr lang="en-GB" sz="1400" b="1" dirty="0">
                        <a:solidFill>
                          <a:srgbClr val="FFFFFF"/>
                        </a:solidFill>
                        <a:effectLst/>
                        <a:latin typeface="Calibri" panose="020F0502020204030204" pitchFamily="34" charset="0"/>
                        <a:ea typeface="Calibri" panose="020F0502020204030204" pitchFamily="34" charset="0"/>
                        <a:cs typeface="Times New Roman" panose="02020603050405020304" pitchFamily="18" charset="0"/>
                      </a:endParaRPr>
                    </a:p>
                  </a:txBody>
                  <a:tcPr marL="199338" marR="119603" marT="119603" marB="119603" anchor="ctr">
                    <a:lnL w="38100" cap="flat" cmpd="sng" algn="ctr">
                      <a:noFill/>
                      <a:prstDash val="solid"/>
                    </a:lnL>
                    <a:lnR w="38100" cap="flat" cmpd="sng" algn="ctr">
                      <a:solidFill>
                        <a:srgbClr val="FFFFFF"/>
                      </a:solidFill>
                      <a:prstDash val="solid"/>
                    </a:lnR>
                    <a:lnT w="38100" cap="flat" cmpd="sng" algn="ctr">
                      <a:solidFill>
                        <a:srgbClr val="FFFFFF"/>
                      </a:solidFill>
                      <a:prstDash val="solid"/>
                    </a:lnT>
                    <a:lnB w="38100" cap="flat" cmpd="sng" algn="ctr">
                      <a:solidFill>
                        <a:srgbClr val="FFFFFF"/>
                      </a:solidFill>
                      <a:prstDash val="solid"/>
                    </a:lnB>
                    <a:solidFill>
                      <a:srgbClr val="636B68">
                        <a:alpha val="69804"/>
                      </a:srgbClr>
                    </a:solidFill>
                  </a:tcPr>
                </a:tc>
                <a:extLst>
                  <a:ext uri="{0D108BD9-81ED-4DB2-BD59-A6C34878D82A}">
                    <a16:rowId xmlns:a16="http://schemas.microsoft.com/office/drawing/2014/main" val="1567399577"/>
                  </a:ext>
                </a:extLst>
              </a:tr>
              <a:tr h="1337461">
                <a:tc>
                  <a:txBody>
                    <a:bodyPr/>
                    <a:lstStyle/>
                    <a:p>
                      <a:r>
                        <a:rPr lang="en-GB" sz="1400" b="1" dirty="0">
                          <a:solidFill>
                            <a:srgbClr val="FFFFFF"/>
                          </a:solidFill>
                          <a:effectLst/>
                        </a:rPr>
                        <a:t>Do you have any suggestions of ways we could improve this workshops?</a:t>
                      </a:r>
                    </a:p>
                    <a:p>
                      <a:br>
                        <a:rPr lang="en-GB" sz="1400" b="1" dirty="0">
                          <a:solidFill>
                            <a:srgbClr val="FFFFFF"/>
                          </a:solidFill>
                          <a:effectLst/>
                        </a:rPr>
                      </a:br>
                      <a:endParaRPr lang="en-GB" sz="1400" b="1" dirty="0">
                        <a:solidFill>
                          <a:srgbClr val="FFFFFF"/>
                        </a:solidFill>
                        <a:effectLst/>
                        <a:latin typeface="Calibri" panose="020F0502020204030204" pitchFamily="34" charset="0"/>
                        <a:ea typeface="Calibri" panose="020F0502020204030204" pitchFamily="34" charset="0"/>
                        <a:cs typeface="Times New Roman" panose="02020603050405020304" pitchFamily="18" charset="0"/>
                      </a:endParaRPr>
                    </a:p>
                  </a:txBody>
                  <a:tcPr marL="199338" marR="119603" marT="119603" marB="119603" anchor="ctr">
                    <a:lnL w="38100" cap="flat" cmpd="sng" algn="ctr">
                      <a:noFill/>
                      <a:prstDash val="solid"/>
                    </a:lnL>
                    <a:lnR w="38100" cap="flat" cmpd="sng" algn="ctr">
                      <a:solidFill>
                        <a:srgbClr val="FFFFFF"/>
                      </a:solidFill>
                      <a:prstDash val="solid"/>
                    </a:lnR>
                    <a:lnT w="38100" cap="flat" cmpd="sng" algn="ctr">
                      <a:solidFill>
                        <a:srgbClr val="FFFFFF"/>
                      </a:solidFill>
                      <a:prstDash val="solid"/>
                    </a:lnT>
                    <a:lnB w="38100" cap="flat" cmpd="sng" algn="ctr">
                      <a:noFill/>
                      <a:prstDash val="solid"/>
                    </a:lnB>
                    <a:solidFill>
                      <a:srgbClr val="636B68">
                        <a:alpha val="69804"/>
                      </a:srgbClr>
                    </a:solidFill>
                  </a:tcPr>
                </a:tc>
                <a:extLst>
                  <a:ext uri="{0D108BD9-81ED-4DB2-BD59-A6C34878D82A}">
                    <a16:rowId xmlns:a16="http://schemas.microsoft.com/office/drawing/2014/main" val="2856407520"/>
                  </a:ext>
                </a:extLst>
              </a:tr>
            </a:tbl>
          </a:graphicData>
        </a:graphic>
      </p:graphicFrame>
      <p:sp>
        <p:nvSpPr>
          <p:cNvPr id="14" name="Content Placeholder 4">
            <a:extLst>
              <a:ext uri="{FF2B5EF4-FFF2-40B4-BE49-F238E27FC236}">
                <a16:creationId xmlns:a16="http://schemas.microsoft.com/office/drawing/2014/main" id="{4CB5EB5F-DB26-4B3C-3E16-7A512836BD90}"/>
              </a:ext>
            </a:extLst>
          </p:cNvPr>
          <p:cNvSpPr>
            <a:spLocks noGrp="1"/>
          </p:cNvSpPr>
          <p:nvPr>
            <p:ph sz="quarter" idx="4"/>
          </p:nvPr>
        </p:nvSpPr>
        <p:spPr>
          <a:xfrm>
            <a:off x="4645026" y="1940471"/>
            <a:ext cx="4041775" cy="3997177"/>
          </a:xfrm>
        </p:spPr>
        <p:txBody>
          <a:bodyPr wrap="square" anchor="t">
            <a:normAutofit/>
          </a:bodyPr>
          <a:lstStyle/>
          <a:p>
            <a:pPr>
              <a:spcAft>
                <a:spcPts val="450"/>
              </a:spcAft>
            </a:pPr>
            <a:r>
              <a:rPr lang="en-US" dirty="0"/>
              <a:t>The trainers will leave you for 5 minutes to do an evaluation of the day. </a:t>
            </a:r>
          </a:p>
          <a:p>
            <a:pPr>
              <a:spcAft>
                <a:spcPts val="450"/>
              </a:spcAft>
            </a:pPr>
            <a:r>
              <a:rPr lang="en-US" dirty="0"/>
              <a:t>Please could one of you take notes of the feedback from thew group and pass on to the trainer (either type into the discussion/chat box if online or on a flip chart if face to face). </a:t>
            </a:r>
          </a:p>
          <a:p>
            <a:pPr marL="82153" indent="0">
              <a:spcAft>
                <a:spcPts val="450"/>
              </a:spcAft>
              <a:buNone/>
            </a:pPr>
            <a:r>
              <a:rPr lang="en-US" dirty="0"/>
              <a:t>                 Thankyou. </a:t>
            </a:r>
          </a:p>
        </p:txBody>
      </p:sp>
      <p:sp>
        <p:nvSpPr>
          <p:cNvPr id="4" name="Slide Number Placeholder 3">
            <a:extLst>
              <a:ext uri="{FF2B5EF4-FFF2-40B4-BE49-F238E27FC236}">
                <a16:creationId xmlns:a16="http://schemas.microsoft.com/office/drawing/2014/main" id="{3E6CBAF6-033B-BDF6-9B93-FE7FF3A54AF2}"/>
              </a:ext>
            </a:extLst>
          </p:cNvPr>
          <p:cNvSpPr>
            <a:spLocks noGrp="1"/>
          </p:cNvSpPr>
          <p:nvPr>
            <p:ph type="sldNum" sz="quarter" idx="12"/>
          </p:nvPr>
        </p:nvSpPr>
        <p:spPr>
          <a:xfrm>
            <a:off x="8647113" y="5663805"/>
            <a:ext cx="366712" cy="273844"/>
          </a:xfrm>
        </p:spPr>
        <p:txBody>
          <a:bodyPr wrap="square" anchor="b">
            <a:normAutofit/>
          </a:bodyPr>
          <a:lstStyle/>
          <a:p>
            <a:pPr>
              <a:spcAft>
                <a:spcPts val="450"/>
              </a:spcAft>
              <a:defRPr/>
            </a:pPr>
            <a:fld id="{7774C298-7B0E-45D6-A1A1-14F34D0A5FD3}" type="slidenum">
              <a:rPr lang="en-GB" altLang="en-US" smtClean="0"/>
              <a:pPr>
                <a:spcAft>
                  <a:spcPts val="450"/>
                </a:spcAft>
                <a:defRPr/>
              </a:pPr>
              <a:t>40</a:t>
            </a:fld>
            <a:endParaRPr lang="en-GB" altLang="en-US"/>
          </a:p>
        </p:txBody>
      </p:sp>
      <p:sp>
        <p:nvSpPr>
          <p:cNvPr id="2" name="Footer Placeholder 1">
            <a:extLst>
              <a:ext uri="{FF2B5EF4-FFF2-40B4-BE49-F238E27FC236}">
                <a16:creationId xmlns:a16="http://schemas.microsoft.com/office/drawing/2014/main" id="{24E5A4E4-EF20-F430-946E-95596B532C66}"/>
              </a:ext>
            </a:extLst>
          </p:cNvPr>
          <p:cNvSpPr>
            <a:spLocks noGrp="1"/>
          </p:cNvSpPr>
          <p:nvPr>
            <p:ph type="ftr" sz="quarter" idx="11"/>
          </p:nvPr>
        </p:nvSpPr>
        <p:spPr/>
        <p:txBody>
          <a:bodyPr/>
          <a:lstStyle/>
          <a:p>
            <a:r>
              <a:rPr lang="en-GB"/>
              <a:t>Porth Agored Social Work  Consolidation Programme </a:t>
            </a:r>
          </a:p>
          <a:p>
            <a:r>
              <a:rPr lang="en-GB"/>
              <a:t>
</a:t>
            </a:r>
          </a:p>
        </p:txBody>
      </p:sp>
    </p:spTree>
    <p:extLst>
      <p:ext uri="{BB962C8B-B14F-4D97-AF65-F5344CB8AC3E}">
        <p14:creationId xmlns:p14="http://schemas.microsoft.com/office/powerpoint/2010/main" val="218230846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10996</TotalTime>
  <Words>5429</Words>
  <Application>Microsoft Macintosh PowerPoint</Application>
  <PresentationFormat>On-screen Show (4:3)</PresentationFormat>
  <Paragraphs>499</Paragraphs>
  <Slides>40</Slides>
  <Notes>34</Notes>
  <HiddenSlides>1</HiddenSlides>
  <MMClips>0</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40</vt:i4>
      </vt:variant>
    </vt:vector>
  </HeadingPairs>
  <TitlesOfParts>
    <vt:vector size="51" baseType="lpstr">
      <vt:lpstr>Aptos</vt:lpstr>
      <vt:lpstr>Aptos Display</vt:lpstr>
      <vt:lpstr>Arial</vt:lpstr>
      <vt:lpstr>ArialMT</vt:lpstr>
      <vt:lpstr>Calibri</vt:lpstr>
      <vt:lpstr>Cavolini</vt:lpstr>
      <vt:lpstr>NSPCC-Regular</vt:lpstr>
      <vt:lpstr>Times New Roman</vt:lpstr>
      <vt:lpstr>Wingdings</vt:lpstr>
      <vt:lpstr>Wingdings 3</vt:lpstr>
      <vt:lpstr>Office Theme</vt:lpstr>
      <vt:lpstr> Porth Agored Graduate Certificate Consolidation  Workshop 4</vt:lpstr>
      <vt:lpstr>Expectations/Ground Rules for Workshops</vt:lpstr>
      <vt:lpstr>Workshop 4  Aims and Objectives</vt:lpstr>
      <vt:lpstr>Catch Up</vt:lpstr>
      <vt:lpstr>The Portfolio Task  4  The Question </vt:lpstr>
      <vt:lpstr>Portfolio Task 4 – Learning Outcomes   </vt:lpstr>
      <vt:lpstr>PowerPoint Presentation</vt:lpstr>
      <vt:lpstr>PowerPoint Presentation</vt:lpstr>
      <vt:lpstr>PowerPoint Presentation</vt:lpstr>
      <vt:lpstr>Children Safeguarding under  The SSWB(W)A, 2014 </vt:lpstr>
      <vt:lpstr>Safeguarding Boards</vt:lpstr>
      <vt:lpstr>Exercise 2 Task 4, part b </vt:lpstr>
      <vt:lpstr>Adults and Children Differences in Safeguarding</vt:lpstr>
      <vt:lpstr>Adults and Children Differences in Safeguarding</vt:lpstr>
      <vt:lpstr>Developmental Review - Task 1 part b The Question </vt:lpstr>
      <vt:lpstr>Personal Development Planning (PDP)</vt:lpstr>
      <vt:lpstr>What Does PDP Involve </vt:lpstr>
      <vt:lpstr>Learning outcomes Task 1 - Part b</vt:lpstr>
      <vt:lpstr>Task 1 Part b  Professional Development Review</vt:lpstr>
      <vt:lpstr>The Importance of Continuous Professional Development &amp; Learning </vt:lpstr>
      <vt:lpstr>Task 1, Part b Exercise 4</vt:lpstr>
      <vt:lpstr>PowerPoint Presentation</vt:lpstr>
      <vt:lpstr>Why is the feedback we receive from individuals we work with so important?</vt:lpstr>
      <vt:lpstr>What do the people we work with say? </vt:lpstr>
      <vt:lpstr>  Task 1 b – Question 2  </vt:lpstr>
      <vt:lpstr>Completion of the Portfolio  </vt:lpstr>
      <vt:lpstr>Marking Scheme</vt:lpstr>
      <vt:lpstr>Learning Outcomes</vt:lpstr>
      <vt:lpstr> Completion of the Portfolio </vt:lpstr>
      <vt:lpstr>PowerPoint Presentation</vt:lpstr>
      <vt:lpstr>Checklist</vt:lpstr>
      <vt:lpstr>Checklist</vt:lpstr>
      <vt:lpstr>Checklist</vt:lpstr>
      <vt:lpstr> Hints and Tips</vt:lpstr>
      <vt:lpstr>PowerPoint Presentation</vt:lpstr>
      <vt:lpstr>Importance of Confidentiality </vt:lpstr>
      <vt:lpstr>Submission Process </vt:lpstr>
      <vt:lpstr>Assessment/Marking  </vt:lpstr>
      <vt:lpstr>Finishing</vt:lpstr>
      <vt:lpstr>Evaluation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Porth Agored Graduate Certificate Consolidation  Workshop 4 Cohort 14</dc:title>
  <dc:creator>Paula Mccreary</dc:creator>
  <cp:lastModifiedBy>Paula McCreary</cp:lastModifiedBy>
  <cp:revision>58</cp:revision>
  <cp:lastPrinted>2020-10-06T07:31:18Z</cp:lastPrinted>
  <dcterms:created xsi:type="dcterms:W3CDTF">2020-09-26T13:20:37Z</dcterms:created>
  <dcterms:modified xsi:type="dcterms:W3CDTF">2026-05-23T10:23:33Z</dcterms:modified>
</cp:coreProperties>
</file>